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ags/tag8.xml" ContentType="application/vnd.openxmlformats-officedocument.presentationml.tags+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5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6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6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62.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6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6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6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83"/>
  </p:notesMasterIdLst>
  <p:handoutMasterIdLst>
    <p:handoutMasterId r:id="rId184"/>
  </p:handoutMasterIdLst>
  <p:sldIdLst>
    <p:sldId id="3589" r:id="rId2"/>
    <p:sldId id="3194" r:id="rId3"/>
    <p:sldId id="3195" r:id="rId4"/>
    <p:sldId id="3215" r:id="rId5"/>
    <p:sldId id="3216" r:id="rId6"/>
    <p:sldId id="3218" r:id="rId7"/>
    <p:sldId id="3217" r:id="rId8"/>
    <p:sldId id="3220" r:id="rId9"/>
    <p:sldId id="3221" r:id="rId10"/>
    <p:sldId id="3222" r:id="rId11"/>
    <p:sldId id="3224" r:id="rId12"/>
    <p:sldId id="3223" r:id="rId13"/>
    <p:sldId id="3225" r:id="rId14"/>
    <p:sldId id="3226" r:id="rId15"/>
    <p:sldId id="3228" r:id="rId16"/>
    <p:sldId id="3227" r:id="rId17"/>
    <p:sldId id="3229" r:id="rId18"/>
    <p:sldId id="3231" r:id="rId19"/>
    <p:sldId id="3233" r:id="rId20"/>
    <p:sldId id="3232" r:id="rId21"/>
    <p:sldId id="3234" r:id="rId22"/>
    <p:sldId id="3230" r:id="rId23"/>
    <p:sldId id="3235" r:id="rId24"/>
    <p:sldId id="3237" r:id="rId25"/>
    <p:sldId id="3236" r:id="rId26"/>
    <p:sldId id="3238" r:id="rId27"/>
    <p:sldId id="3239" r:id="rId28"/>
    <p:sldId id="3240" r:id="rId29"/>
    <p:sldId id="3241" r:id="rId30"/>
    <p:sldId id="3242" r:id="rId31"/>
    <p:sldId id="3244" r:id="rId32"/>
    <p:sldId id="3245" r:id="rId33"/>
    <p:sldId id="3246" r:id="rId34"/>
    <p:sldId id="3247" r:id="rId35"/>
    <p:sldId id="3248" r:id="rId36"/>
    <p:sldId id="3249" r:id="rId37"/>
    <p:sldId id="3250" r:id="rId38"/>
    <p:sldId id="3251" r:id="rId39"/>
    <p:sldId id="3252" r:id="rId40"/>
    <p:sldId id="3253" r:id="rId41"/>
    <p:sldId id="3254" r:id="rId42"/>
    <p:sldId id="3255" r:id="rId43"/>
    <p:sldId id="3256" r:id="rId44"/>
    <p:sldId id="3257" r:id="rId45"/>
    <p:sldId id="3258" r:id="rId46"/>
    <p:sldId id="3243" r:id="rId47"/>
    <p:sldId id="3259" r:id="rId48"/>
    <p:sldId id="3260" r:id="rId49"/>
    <p:sldId id="3261" r:id="rId50"/>
    <p:sldId id="3262" r:id="rId51"/>
    <p:sldId id="3264" r:id="rId52"/>
    <p:sldId id="3263" r:id="rId53"/>
    <p:sldId id="3265" r:id="rId54"/>
    <p:sldId id="3266" r:id="rId55"/>
    <p:sldId id="3268" r:id="rId56"/>
    <p:sldId id="3269" r:id="rId57"/>
    <p:sldId id="3270" r:id="rId58"/>
    <p:sldId id="3271" r:id="rId59"/>
    <p:sldId id="3272" r:id="rId60"/>
    <p:sldId id="3273" r:id="rId61"/>
    <p:sldId id="3275" r:id="rId62"/>
    <p:sldId id="3276" r:id="rId63"/>
    <p:sldId id="3281" r:id="rId64"/>
    <p:sldId id="3277" r:id="rId65"/>
    <p:sldId id="3274" r:id="rId66"/>
    <p:sldId id="3283" r:id="rId67"/>
    <p:sldId id="3282" r:id="rId68"/>
    <p:sldId id="3284" r:id="rId69"/>
    <p:sldId id="3285" r:id="rId70"/>
    <p:sldId id="3286" r:id="rId71"/>
    <p:sldId id="3287" r:id="rId72"/>
    <p:sldId id="3288" r:id="rId73"/>
    <p:sldId id="3289" r:id="rId74"/>
    <p:sldId id="3290" r:id="rId75"/>
    <p:sldId id="3291" r:id="rId76"/>
    <p:sldId id="3292" r:id="rId77"/>
    <p:sldId id="3293" r:id="rId78"/>
    <p:sldId id="3294" r:id="rId79"/>
    <p:sldId id="3295" r:id="rId80"/>
    <p:sldId id="3296" r:id="rId81"/>
    <p:sldId id="3297" r:id="rId82"/>
    <p:sldId id="3299" r:id="rId83"/>
    <p:sldId id="3298" r:id="rId84"/>
    <p:sldId id="3300" r:id="rId85"/>
    <p:sldId id="3302" r:id="rId86"/>
    <p:sldId id="3303" r:id="rId87"/>
    <p:sldId id="3304" r:id="rId88"/>
    <p:sldId id="3305" r:id="rId89"/>
    <p:sldId id="3307" r:id="rId90"/>
    <p:sldId id="3306" r:id="rId91"/>
    <p:sldId id="3310" r:id="rId92"/>
    <p:sldId id="3308" r:id="rId93"/>
    <p:sldId id="3311" r:id="rId94"/>
    <p:sldId id="3316" r:id="rId95"/>
    <p:sldId id="3317" r:id="rId96"/>
    <p:sldId id="3318" r:id="rId97"/>
    <p:sldId id="3315" r:id="rId98"/>
    <p:sldId id="3319" r:id="rId99"/>
    <p:sldId id="3320" r:id="rId100"/>
    <p:sldId id="3321" r:id="rId101"/>
    <p:sldId id="3313" r:id="rId102"/>
    <p:sldId id="3312" r:id="rId103"/>
    <p:sldId id="3322" r:id="rId104"/>
    <p:sldId id="3323" r:id="rId105"/>
    <p:sldId id="3324" r:id="rId106"/>
    <p:sldId id="3325" r:id="rId107"/>
    <p:sldId id="3326" r:id="rId108"/>
    <p:sldId id="3327" r:id="rId109"/>
    <p:sldId id="3328" r:id="rId110"/>
    <p:sldId id="3329" r:id="rId111"/>
    <p:sldId id="3332" r:id="rId112"/>
    <p:sldId id="3331" r:id="rId113"/>
    <p:sldId id="3333" r:id="rId114"/>
    <p:sldId id="3314" r:id="rId115"/>
    <p:sldId id="3334" r:id="rId116"/>
    <p:sldId id="3335" r:id="rId117"/>
    <p:sldId id="3336" r:id="rId118"/>
    <p:sldId id="3337" r:id="rId119"/>
    <p:sldId id="3339" r:id="rId120"/>
    <p:sldId id="3340" r:id="rId121"/>
    <p:sldId id="3341" r:id="rId122"/>
    <p:sldId id="3338" r:id="rId123"/>
    <p:sldId id="3344" r:id="rId124"/>
    <p:sldId id="3346" r:id="rId125"/>
    <p:sldId id="3347" r:id="rId126"/>
    <p:sldId id="3348" r:id="rId127"/>
    <p:sldId id="3349" r:id="rId128"/>
    <p:sldId id="3350" r:id="rId129"/>
    <p:sldId id="3351" r:id="rId130"/>
    <p:sldId id="3352" r:id="rId131"/>
    <p:sldId id="3353" r:id="rId132"/>
    <p:sldId id="3354" r:id="rId133"/>
    <p:sldId id="3355" r:id="rId134"/>
    <p:sldId id="3356" r:id="rId135"/>
    <p:sldId id="3357" r:id="rId136"/>
    <p:sldId id="3358" r:id="rId137"/>
    <p:sldId id="3360" r:id="rId138"/>
    <p:sldId id="3362" r:id="rId139"/>
    <p:sldId id="3363" r:id="rId140"/>
    <p:sldId id="3365" r:id="rId141"/>
    <p:sldId id="3366" r:id="rId142"/>
    <p:sldId id="3367" r:id="rId143"/>
    <p:sldId id="3368" r:id="rId144"/>
    <p:sldId id="3369" r:id="rId145"/>
    <p:sldId id="3370" r:id="rId146"/>
    <p:sldId id="3371" r:id="rId147"/>
    <p:sldId id="3372" r:id="rId148"/>
    <p:sldId id="3374" r:id="rId149"/>
    <p:sldId id="3373" r:id="rId150"/>
    <p:sldId id="3375" r:id="rId151"/>
    <p:sldId id="3377" r:id="rId152"/>
    <p:sldId id="3378" r:id="rId153"/>
    <p:sldId id="3379" r:id="rId154"/>
    <p:sldId id="3380" r:id="rId155"/>
    <p:sldId id="3381" r:id="rId156"/>
    <p:sldId id="3382" r:id="rId157"/>
    <p:sldId id="3384" r:id="rId158"/>
    <p:sldId id="3385" r:id="rId159"/>
    <p:sldId id="3386" r:id="rId160"/>
    <p:sldId id="3387" r:id="rId161"/>
    <p:sldId id="3388" r:id="rId162"/>
    <p:sldId id="3389" r:id="rId163"/>
    <p:sldId id="3391" r:id="rId164"/>
    <p:sldId id="3390" r:id="rId165"/>
    <p:sldId id="3392" r:id="rId166"/>
    <p:sldId id="3393" r:id="rId167"/>
    <p:sldId id="3383" r:id="rId168"/>
    <p:sldId id="3376" r:id="rId169"/>
    <p:sldId id="3394" r:id="rId170"/>
    <p:sldId id="3395" r:id="rId171"/>
    <p:sldId id="3396" r:id="rId172"/>
    <p:sldId id="3397" r:id="rId173"/>
    <p:sldId id="3398" r:id="rId174"/>
    <p:sldId id="3399" r:id="rId175"/>
    <p:sldId id="3400" r:id="rId176"/>
    <p:sldId id="3401" r:id="rId177"/>
    <p:sldId id="3402" r:id="rId178"/>
    <p:sldId id="3403" r:id="rId179"/>
    <p:sldId id="3404" r:id="rId180"/>
    <p:sldId id="3405" r:id="rId181"/>
    <p:sldId id="3364" r:id="rId182"/>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p15:clr>
            <a:srgbClr val="A4A3A4"/>
          </p15:clr>
        </p15:guide>
        <p15:guide id="2" pos="4050">
          <p15:clr>
            <a:srgbClr val="A4A3A4"/>
          </p15:clr>
        </p15:guide>
        <p15:guide id="3" pos="557">
          <p15:clr>
            <a:srgbClr val="A4A3A4"/>
          </p15:clr>
        </p15:guide>
        <p15:guide id="4" orient="horz" pos="4183">
          <p15:clr>
            <a:srgbClr val="A4A3A4"/>
          </p15:clr>
        </p15:guide>
        <p15:guide id="5" pos="7497">
          <p15:clr>
            <a:srgbClr val="A4A3A4"/>
          </p15:clr>
        </p15:guide>
        <p15:guide id="6" pos="69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93B34D"/>
    <a:srgbClr val="FFFF00"/>
    <a:srgbClr val="FFC000"/>
    <a:srgbClr val="FFFFFF"/>
    <a:srgbClr val="285301"/>
    <a:srgbClr val="724F2E"/>
    <a:srgbClr val="623D2D"/>
    <a:srgbClr val="A7A31C"/>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73" autoAdjust="0"/>
    <p:restoredTop sz="94238" autoAdjust="0"/>
  </p:normalViewPr>
  <p:slideViewPr>
    <p:cSldViewPr>
      <p:cViewPr varScale="1">
        <p:scale>
          <a:sx n="102" d="100"/>
          <a:sy n="102" d="100"/>
        </p:scale>
        <p:origin x="780" y="114"/>
      </p:cViewPr>
      <p:guideLst>
        <p:guide orient="horz" pos="328"/>
        <p:guide pos="4050"/>
        <p:guide pos="557"/>
        <p:guide orient="horz" pos="4183"/>
        <p:guide pos="7497"/>
        <p:guide pos="6908"/>
      </p:guideLst>
    </p:cSldViewPr>
  </p:slideViewPr>
  <p:outlineViewPr>
    <p:cViewPr>
      <p:scale>
        <a:sx n="100" d="100"/>
        <a:sy n="100" d="100"/>
      </p:scale>
      <p:origin x="0" y="-9972"/>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2021/2/23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2021/2/23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158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167</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17</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18</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181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83</a:t>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t>2021/2/23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lumMod val="95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BF82D2-7A68-459D-A996-9BDDA2518FA4}" type="datetimeFigureOut">
              <a:rPr lang="zh-CN" altLang="en-US" smtClean="0"/>
              <a:t>2021/2/23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7344" y="1183677"/>
            <a:ext cx="9644063" cy="2518034"/>
          </a:xfrm>
        </p:spPr>
        <p:txBody>
          <a:bodyPr anchor="b"/>
          <a:lstStyle>
            <a:lvl1pPr algn="ctr">
              <a:defRPr sz="6330"/>
            </a:lvl1pPr>
          </a:lstStyle>
          <a:p>
            <a:r>
              <a:rPr lang="zh-CN" altLang="en-US"/>
              <a:t>单击此处编辑母版标题样式</a:t>
            </a:r>
          </a:p>
        </p:txBody>
      </p:sp>
      <p:sp>
        <p:nvSpPr>
          <p:cNvPr id="3" name="副标题 2"/>
          <p:cNvSpPr>
            <a:spLocks noGrp="1"/>
          </p:cNvSpPr>
          <p:nvPr>
            <p:ph type="subTitle" idx="1"/>
          </p:nvPr>
        </p:nvSpPr>
        <p:spPr>
          <a:xfrm>
            <a:off x="1607344" y="3798816"/>
            <a:ext cx="9644063" cy="1746216"/>
          </a:xfrm>
        </p:spPr>
        <p:txBody>
          <a:bodyPr/>
          <a:lstStyle>
            <a:lvl1pPr marL="0" indent="0" algn="ctr">
              <a:buNone/>
              <a:defRPr sz="2530"/>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6990" indent="0" algn="ctr">
              <a:buNone/>
              <a:defRPr sz="1685"/>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CAED099-C3CC-49E1-BE59-DA8FE3574CEB}" type="datetimeFigureOut">
              <a:rPr lang="zh-CN" altLang="en-US" smtClean="0"/>
              <a:t>2021/2/23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FAF5B9-1F9E-44E6-A365-1C17975A1C1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5">
                <a:solidFill>
                  <a:schemeClr val="tx1">
                    <a:tint val="75000"/>
                  </a:schemeClr>
                </a:solidFill>
              </a:defRPr>
            </a:lvl1pPr>
          </a:lstStyle>
          <a:p>
            <a:fld id="{32BF82D2-7A68-459D-A996-9BDDA2518FA4}" type="datetimeFigureOut">
              <a:rPr lang="zh-CN" altLang="en-US" smtClean="0"/>
              <a:t>2021/2/23</a:t>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5">
                <a:solidFill>
                  <a:schemeClr val="tx1">
                    <a:tint val="75000"/>
                  </a:schemeClr>
                </a:solidFill>
              </a:defRPr>
            </a:lvl1pPr>
          </a:lstStyle>
          <a:p>
            <a:fld id="{3E01EE5D-26FB-46D5-A381-ECFB35BF1D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63930"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300" indent="-241300" algn="l" defTabSz="963930" rtl="0" eaLnBrk="1" latinLnBrk="0" hangingPunct="1">
        <a:lnSpc>
          <a:spcPct val="90000"/>
        </a:lnSpc>
        <a:spcBef>
          <a:spcPts val="1055"/>
        </a:spcBef>
        <a:buFont typeface="Arial" panose="020B0604020202020204" pitchFamily="34" charset="0"/>
        <a:buChar char="•"/>
        <a:defRPr sz="295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3930" rtl="0" eaLnBrk="1" latinLnBrk="0" hangingPunct="1">
        <a:defRPr sz="1900" kern="1200">
          <a:solidFill>
            <a:schemeClr val="tx1"/>
          </a:solidFill>
          <a:latin typeface="+mn-lt"/>
          <a:ea typeface="+mn-ea"/>
          <a:cs typeface="+mn-cs"/>
        </a:defRPr>
      </a:lvl1pPr>
      <a:lvl2pPr marL="481965" algn="l" defTabSz="963930" rtl="0" eaLnBrk="1" latinLnBrk="0" hangingPunct="1">
        <a:defRPr sz="1900" kern="1200">
          <a:solidFill>
            <a:schemeClr val="tx1"/>
          </a:solidFill>
          <a:latin typeface="+mn-lt"/>
          <a:ea typeface="+mn-ea"/>
          <a:cs typeface="+mn-cs"/>
        </a:defRPr>
      </a:lvl2pPr>
      <a:lvl3pPr marL="964565" algn="l" defTabSz="963930" rtl="0" eaLnBrk="1" latinLnBrk="0" hangingPunct="1">
        <a:defRPr sz="1900" kern="1200">
          <a:solidFill>
            <a:schemeClr val="tx1"/>
          </a:solidFill>
          <a:latin typeface="+mn-lt"/>
          <a:ea typeface="+mn-ea"/>
          <a:cs typeface="+mn-cs"/>
        </a:defRPr>
      </a:lvl3pPr>
      <a:lvl4pPr marL="1446530" algn="l" defTabSz="963930" rtl="0" eaLnBrk="1" latinLnBrk="0" hangingPunct="1">
        <a:defRPr sz="1900" kern="1200">
          <a:solidFill>
            <a:schemeClr val="tx1"/>
          </a:solidFill>
          <a:latin typeface="+mn-lt"/>
          <a:ea typeface="+mn-ea"/>
          <a:cs typeface="+mn-cs"/>
        </a:defRPr>
      </a:lvl4pPr>
      <a:lvl5pPr marL="1928495" algn="l" defTabSz="963930" rtl="0" eaLnBrk="1" latinLnBrk="0" hangingPunct="1">
        <a:defRPr sz="1900" kern="1200">
          <a:solidFill>
            <a:schemeClr val="tx1"/>
          </a:solidFill>
          <a:latin typeface="+mn-lt"/>
          <a:ea typeface="+mn-ea"/>
          <a:cs typeface="+mn-cs"/>
        </a:defRPr>
      </a:lvl5pPr>
      <a:lvl6pPr marL="2411095" algn="l" defTabSz="963930" rtl="0" eaLnBrk="1" latinLnBrk="0" hangingPunct="1">
        <a:defRPr sz="1900" kern="1200">
          <a:solidFill>
            <a:schemeClr val="tx1"/>
          </a:solidFill>
          <a:latin typeface="+mn-lt"/>
          <a:ea typeface="+mn-ea"/>
          <a:cs typeface="+mn-cs"/>
        </a:defRPr>
      </a:lvl6pPr>
      <a:lvl7pPr marL="2893060" algn="l" defTabSz="963930" rtl="0" eaLnBrk="1" latinLnBrk="0" hangingPunct="1">
        <a:defRPr sz="1900" kern="1200">
          <a:solidFill>
            <a:schemeClr val="tx1"/>
          </a:solidFill>
          <a:latin typeface="+mn-lt"/>
          <a:ea typeface="+mn-ea"/>
          <a:cs typeface="+mn-cs"/>
        </a:defRPr>
      </a:lvl7pPr>
      <a:lvl8pPr marL="3375025" algn="l" defTabSz="963930" rtl="0" eaLnBrk="1" latinLnBrk="0" hangingPunct="1">
        <a:defRPr sz="1900" kern="1200">
          <a:solidFill>
            <a:schemeClr val="tx1"/>
          </a:solidFill>
          <a:latin typeface="+mn-lt"/>
          <a:ea typeface="+mn-ea"/>
          <a:cs typeface="+mn-cs"/>
        </a:defRPr>
      </a:lvl8pPr>
      <a:lvl9pPr marL="3856990" algn="l" defTabSz="96393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3.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82.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notesSlide" Target="../notesSlides/notesSlide153.xml"/><Relationship Id="rId5" Type="http://schemas.openxmlformats.org/officeDocument/2006/relationships/tags" Target="../tags/tag13.xml"/><Relationship Id="rId10" Type="http://schemas.openxmlformats.org/officeDocument/2006/relationships/slideLayout" Target="../slideLayouts/slideLayout1.xml"/><Relationship Id="rId4" Type="http://schemas.openxmlformats.org/officeDocument/2006/relationships/tags" Target="../tags/tag12.xml"/><Relationship Id="rId9" Type="http://schemas.openxmlformats.org/officeDocument/2006/relationships/tags" Target="../tags/tag17.xml"/></Relationships>
</file>

<file path=ppt/slides/_rels/slide154.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83.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notesSlide" Target="../notesSlides/notesSlide154.xml"/><Relationship Id="rId5" Type="http://schemas.openxmlformats.org/officeDocument/2006/relationships/tags" Target="../tags/tag22.xml"/><Relationship Id="rId10" Type="http://schemas.openxmlformats.org/officeDocument/2006/relationships/slideLayout" Target="../slideLayouts/slideLayout1.xml"/><Relationship Id="rId4" Type="http://schemas.openxmlformats.org/officeDocument/2006/relationships/tags" Target="../tags/tag21.xml"/><Relationship Id="rId9" Type="http://schemas.openxmlformats.org/officeDocument/2006/relationships/tags" Target="../tags/tag26.xml"/></Relationships>
</file>

<file path=ppt/slides/_rels/slide1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60.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85.jpeg"/><Relationship Id="rId5" Type="http://schemas.openxmlformats.org/officeDocument/2006/relationships/tags" Target="../tags/tag31.xml"/><Relationship Id="rId10" Type="http://schemas.openxmlformats.org/officeDocument/2006/relationships/notesSlide" Target="../notesSlides/notesSlide160.xml"/><Relationship Id="rId4" Type="http://schemas.openxmlformats.org/officeDocument/2006/relationships/tags" Target="../tags/tag30.xml"/><Relationship Id="rId9"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8" Type="http://schemas.openxmlformats.org/officeDocument/2006/relationships/notesSlide" Target="../notesSlides/notesSlide161.xml"/><Relationship Id="rId3" Type="http://schemas.openxmlformats.org/officeDocument/2006/relationships/tags" Target="../tags/tag37.xml"/><Relationship Id="rId7" Type="http://schemas.openxmlformats.org/officeDocument/2006/relationships/slideLayout" Target="../slideLayouts/slideLayout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9" Type="http://schemas.openxmlformats.org/officeDocument/2006/relationships/image" Target="../media/image86.jpeg"/></Relationships>
</file>

<file path=ppt/slides/_rels/slide162.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87.jpeg"/><Relationship Id="rId5" Type="http://schemas.openxmlformats.org/officeDocument/2006/relationships/tags" Target="../tags/tag45.xml"/><Relationship Id="rId10" Type="http://schemas.openxmlformats.org/officeDocument/2006/relationships/notesSlide" Target="../notesSlides/notesSlide162.xml"/><Relationship Id="rId4" Type="http://schemas.openxmlformats.org/officeDocument/2006/relationships/tags" Target="../tags/tag44.xml"/><Relationship Id="rId9"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8" Type="http://schemas.openxmlformats.org/officeDocument/2006/relationships/notesSlide" Target="../notesSlides/notesSlide163.xml"/><Relationship Id="rId3" Type="http://schemas.openxmlformats.org/officeDocument/2006/relationships/tags" Target="../tags/tag51.xml"/><Relationship Id="rId7" Type="http://schemas.openxmlformats.org/officeDocument/2006/relationships/slideLayout" Target="../slideLayouts/slideLayout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image" Target="../media/image88.jpeg"/></Relationships>
</file>

<file path=ppt/slides/_rels/slide164.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89.jpeg"/><Relationship Id="rId5" Type="http://schemas.openxmlformats.org/officeDocument/2006/relationships/tags" Target="../tags/tag59.xml"/><Relationship Id="rId10" Type="http://schemas.openxmlformats.org/officeDocument/2006/relationships/notesSlide" Target="../notesSlides/notesSlide164.xml"/><Relationship Id="rId4" Type="http://schemas.openxmlformats.org/officeDocument/2006/relationships/tags" Target="../tags/tag58.xml"/><Relationship Id="rId9"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notesSlide" Target="../notesSlides/notesSlide165.xml"/><Relationship Id="rId5" Type="http://schemas.openxmlformats.org/officeDocument/2006/relationships/slideLayout" Target="../slideLayouts/slideLayout1.xml"/><Relationship Id="rId4" Type="http://schemas.openxmlformats.org/officeDocument/2006/relationships/tags" Target="../tags/tag66.xml"/></Relationships>
</file>

<file path=ppt/slides/_rels/slide166.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166.xml"/><Relationship Id="rId5" Type="http://schemas.openxmlformats.org/officeDocument/2006/relationships/slideLayout" Target="../slideLayouts/slideLayout1.xml"/><Relationship Id="rId4" Type="http://schemas.openxmlformats.org/officeDocument/2006/relationships/tags" Target="../tags/tag70.xml"/></Relationships>
</file>

<file path=ppt/slides/_rels/slide1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8.xml"/><Relationship Id="rId1" Type="http://schemas.openxmlformats.org/officeDocument/2006/relationships/slideLayout" Target="../slideLayouts/slideLayout1.xml"/><Relationship Id="rId4" Type="http://schemas.microsoft.com/office/2007/relationships/hdphoto" Target="../media/hdphoto2.wdp"/></Relationships>
</file>

<file path=ppt/slides/_rels/slide1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xml"/><Relationship Id="rId7"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p:nvSpPr>
        <p:spPr>
          <a:xfrm>
            <a:off x="2329180" y="2301240"/>
            <a:ext cx="8357870" cy="2215515"/>
          </a:xfrm>
          <a:prstGeom prst="rect">
            <a:avLst/>
          </a:prstGeom>
        </p:spPr>
        <p:txBody>
          <a:bodyPr wrap="square" lIns="0" tIns="0" rIns="0" bIns="0">
            <a:spAutoFit/>
          </a:bodyPr>
          <a:lstStyle/>
          <a:p>
            <a:pPr algn="ctr"/>
            <a:r>
              <a:rPr sz="7200" dirty="0">
                <a:solidFill>
                  <a:srgbClr val="0070C0"/>
                </a:solidFill>
                <a:ea typeface="微软雅黑" panose="020B0503020204020204" pitchFamily="34" charset="-122"/>
                <a:cs typeface="+mn-ea"/>
                <a:sym typeface="+mn-lt"/>
              </a:rPr>
              <a:t>不可不知的优秀安全</a:t>
            </a:r>
          </a:p>
          <a:p>
            <a:pPr algn="ctr"/>
            <a:r>
              <a:rPr sz="7200" dirty="0">
                <a:solidFill>
                  <a:srgbClr val="0070C0"/>
                </a:solidFill>
                <a:ea typeface="微软雅黑" panose="020B0503020204020204" pitchFamily="34" charset="-122"/>
                <a:cs typeface="+mn-ea"/>
                <a:sym typeface="+mn-lt"/>
              </a:rPr>
              <a:t>管理理念与方法</a:t>
            </a:r>
          </a:p>
        </p:txBody>
      </p:sp>
      <p:grpSp>
        <p:nvGrpSpPr>
          <p:cNvPr id="3" name="组合 2"/>
          <p:cNvGrpSpPr/>
          <p:nvPr/>
        </p:nvGrpSpPr>
        <p:grpSpPr>
          <a:xfrm>
            <a:off x="812751" y="3328293"/>
            <a:ext cx="4305081" cy="2452271"/>
            <a:chOff x="884757" y="3818298"/>
            <a:chExt cx="4305081" cy="2452271"/>
          </a:xfrm>
          <a:solidFill>
            <a:srgbClr val="0070C0"/>
          </a:solidFill>
        </p:grpSpPr>
        <p:sp>
          <p:nvSpPr>
            <p:cNvPr id="18" name="Rectangle 14"/>
            <p:cNvSpPr/>
            <p:nvPr/>
          </p:nvSpPr>
          <p:spPr>
            <a:xfrm rot="10800000">
              <a:off x="884759" y="3818298"/>
              <a:ext cx="710024" cy="1742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14"/>
            <p:cNvSpPr/>
            <p:nvPr/>
          </p:nvSpPr>
          <p:spPr>
            <a:xfrm rot="5400000">
              <a:off x="2682286" y="3763016"/>
              <a:ext cx="710024" cy="4305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rot="10800000">
            <a:off x="8085559" y="1240061"/>
            <a:ext cx="4248473" cy="2534777"/>
            <a:chOff x="884755" y="3735792"/>
            <a:chExt cx="4248473" cy="2534777"/>
          </a:xfrm>
          <a:solidFill>
            <a:srgbClr val="0070C0"/>
          </a:solidFill>
        </p:grpSpPr>
        <p:sp>
          <p:nvSpPr>
            <p:cNvPr id="23" name="Rectangle 14"/>
            <p:cNvSpPr/>
            <p:nvPr/>
          </p:nvSpPr>
          <p:spPr>
            <a:xfrm rot="10800000">
              <a:off x="884759" y="3735792"/>
              <a:ext cx="710024" cy="1824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14"/>
            <p:cNvSpPr/>
            <p:nvPr/>
          </p:nvSpPr>
          <p:spPr>
            <a:xfrm rot="5400000">
              <a:off x="2653980" y="3791320"/>
              <a:ext cx="710024" cy="4248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pic>
        <p:nvPicPr>
          <p:cNvPr id="6146" name="Picture 2" descr="https://timgsa.baidu.com/timg?image&amp;quality=80&amp;size=b9999_10000&amp;sec=1512234966073&amp;di=6cd7a65794d449c11fc623fb64e62c1a&amp;imgtype=0&amp;src=http%3A%2F%2Fimgsrc.baidu.com%2Fimage%2Fc0%253Dshijue1%252C0%252C0%252C294%252C40%2Fsign%3D6ce256c29682d158af8f51f2e86373ad%2Fcdbf6c81800a19d801d5542939fa828ba71e46c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922" t="14283" r="16810" b="4051"/>
          <a:stretch>
            <a:fillRect/>
          </a:stretch>
        </p:blipFill>
        <p:spPr bwMode="auto">
          <a:xfrm>
            <a:off x="1095095" y="1960141"/>
            <a:ext cx="5114693" cy="396286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bwMode="auto">
          <a:xfrm>
            <a:off x="6213351" y="1960141"/>
            <a:ext cx="5614499" cy="3962865"/>
          </a:xfrm>
          <a:prstGeom prst="rect">
            <a:avLst/>
          </a:prstGeom>
          <a:solidFill>
            <a:srgbClr val="0070C0"/>
          </a:solidFill>
          <a:ln>
            <a:noFill/>
          </a:ln>
        </p:spPr>
        <p:txBody>
          <a:bodyPr rtlCol="0" anchor="ctr"/>
          <a:lstStyle/>
          <a:p>
            <a:pPr algn="l"/>
            <a:endParaRPr lang="zh-CN" altLang="en-US"/>
          </a:p>
        </p:txBody>
      </p:sp>
      <p:sp>
        <p:nvSpPr>
          <p:cNvPr id="6" name="矩形 5"/>
          <p:cNvSpPr/>
          <p:nvPr/>
        </p:nvSpPr>
        <p:spPr>
          <a:xfrm>
            <a:off x="6360808" y="2144902"/>
            <a:ext cx="3262432" cy="400110"/>
          </a:xfrm>
          <a:prstGeom prst="rect">
            <a:avLst/>
          </a:prstGeom>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安全管理就是一种风险管理</a:t>
            </a:r>
          </a:p>
        </p:txBody>
      </p:sp>
      <p:cxnSp>
        <p:nvCxnSpPr>
          <p:cNvPr id="9" name="直接连接符 8"/>
          <p:cNvCxnSpPr/>
          <p:nvPr/>
        </p:nvCxnSpPr>
        <p:spPr>
          <a:xfrm>
            <a:off x="6429375" y="2680221"/>
            <a:ext cx="3600400" cy="0"/>
          </a:xfrm>
          <a:prstGeom prst="line">
            <a:avLst/>
          </a:prstGeom>
          <a:ln w="317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6348187" y="2984617"/>
            <a:ext cx="5127118" cy="2785378"/>
          </a:xfrm>
          <a:prstGeom prst="rect">
            <a:avLst/>
          </a:prstGeom>
        </p:spPr>
        <p:txBody>
          <a:bodyPr wrap="square">
            <a:spAutoFit/>
          </a:bodyPr>
          <a:lstStyle/>
          <a:p>
            <a:pPr marL="285750" indent="-285750">
              <a:lnSpc>
                <a:spcPts val="3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要有风险意识，因为任何系统都可能有缺陷，任何人都有可能出现差错；</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3000"/>
              </a:lnSpc>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a:p>
            <a:pPr marL="285750" indent="-285750">
              <a:lnSpc>
                <a:spcPts val="3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要有管理意识，因为任何事故都是可以预防的，任何事故都是可以避免的。</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3000"/>
              </a:lnSpc>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3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风险≠危险</a:t>
            </a:r>
          </a:p>
        </p:txBody>
      </p:sp>
      <p:sp>
        <p:nvSpPr>
          <p:cNvPr id="12" name="矩形 11"/>
          <p:cNvSpPr/>
          <p:nvPr/>
        </p:nvSpPr>
        <p:spPr>
          <a:xfrm>
            <a:off x="2663551" y="6156712"/>
            <a:ext cx="9164299" cy="497957"/>
          </a:xfrm>
          <a:prstGeom prst="rect">
            <a:avLst/>
          </a:prstGeom>
        </p:spPr>
        <p:txBody>
          <a:bodyPr wrap="square">
            <a:spAutoFit/>
          </a:bodyPr>
          <a:lstStyle/>
          <a:p>
            <a:pPr>
              <a:lnSpc>
                <a:spcPct val="120000"/>
              </a:lnSpc>
            </a:pPr>
            <a:r>
              <a:rPr lang="zh-CN" altLang="en-US" sz="2400" dirty="0">
                <a:solidFill>
                  <a:srgbClr val="0070C0"/>
                </a:solidFill>
                <a:latin typeface="微软雅黑" panose="020B0503020204020204" pitchFamily="34" charset="-122"/>
                <a:ea typeface="微软雅黑" panose="020B0503020204020204" pitchFamily="34" charset="-122"/>
              </a:rPr>
              <a:t> 安全是相对的、危险是绝对的、风险是可以避免的。</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s://timgsa.baidu.com/timg?image&amp;quality=80&amp;size=b9999_10000&amp;sec=1512491334422&amp;di=efade7ef57a28a673315c37966f72d3c&amp;imgtype=0&amp;src=http%3A%2F%2Fpic.qjimage.com%2Feast008%2Fhigh%2Feast-ep-a01-48608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29" b="2089"/>
          <a:stretch>
            <a:fillRect/>
          </a:stretch>
        </p:blipFill>
        <p:spPr bwMode="auto">
          <a:xfrm>
            <a:off x="6429319" y="2680218"/>
            <a:ext cx="5570450" cy="3730407"/>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806022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、生产经营单位主要安全管理制度</a:t>
            </a:r>
          </a:p>
        </p:txBody>
      </p:sp>
      <p:sp>
        <p:nvSpPr>
          <p:cNvPr id="10"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3" name="矩形 32"/>
          <p:cNvSpPr/>
          <p:nvPr/>
        </p:nvSpPr>
        <p:spPr bwMode="auto">
          <a:xfrm>
            <a:off x="858924" y="2680222"/>
            <a:ext cx="5570505" cy="3744416"/>
          </a:xfrm>
          <a:prstGeom prst="rect">
            <a:avLst/>
          </a:prstGeom>
          <a:solidFill>
            <a:srgbClr val="0070C0"/>
          </a:solidFill>
          <a:ln>
            <a:noFill/>
          </a:ln>
        </p:spPr>
        <p:txBody>
          <a:bodyPr rtlCol="0" anchor="ctr"/>
          <a:lstStyle/>
          <a:p>
            <a:pPr algn="l"/>
            <a:endParaRPr lang="zh-CN" altLang="en-US"/>
          </a:p>
        </p:txBody>
      </p:sp>
      <p:sp>
        <p:nvSpPr>
          <p:cNvPr id="35" name="矩形 34"/>
          <p:cNvSpPr/>
          <p:nvPr/>
        </p:nvSpPr>
        <p:spPr>
          <a:xfrm>
            <a:off x="1506833" y="3716023"/>
            <a:ext cx="4922541" cy="1957395"/>
          </a:xfrm>
          <a:prstGeom prst="rect">
            <a:avLst/>
          </a:prstGeom>
        </p:spPr>
        <p:txBody>
          <a:bodyPr wrap="square">
            <a:spAutoFit/>
          </a:bodyPr>
          <a:lstStyle/>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）安全生产责任制度；</a:t>
            </a:r>
          </a:p>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）安全教育制度；</a:t>
            </a:r>
          </a:p>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）安全检查与隐患治理制度；</a:t>
            </a:r>
          </a:p>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rPr>
              <a:t>）事故管理制度等。</a:t>
            </a:r>
          </a:p>
        </p:txBody>
      </p:sp>
      <p:sp>
        <p:nvSpPr>
          <p:cNvPr id="36" name="矩形 35"/>
          <p:cNvSpPr/>
          <p:nvPr/>
        </p:nvSpPr>
        <p:spPr>
          <a:xfrm>
            <a:off x="1543955" y="3147295"/>
            <a:ext cx="2492990"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最基本的安全管理制度</a:t>
            </a:r>
          </a:p>
        </p:txBody>
      </p:sp>
      <p:sp>
        <p:nvSpPr>
          <p:cNvPr id="37" name="矩形 36"/>
          <p:cNvSpPr/>
          <p:nvPr/>
        </p:nvSpPr>
        <p:spPr bwMode="auto">
          <a:xfrm>
            <a:off x="1369242" y="3074198"/>
            <a:ext cx="144016" cy="49080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bwMode="auto">
          <a:xfrm>
            <a:off x="6436335" y="2704087"/>
            <a:ext cx="5570505" cy="3744416"/>
          </a:xfrm>
          <a:prstGeom prst="rect">
            <a:avLst/>
          </a:prstGeom>
          <a:solidFill>
            <a:srgbClr val="0070C0"/>
          </a:solidFill>
          <a:ln>
            <a:noFill/>
          </a:ln>
        </p:spPr>
        <p:txBody>
          <a:bodyPr rtlCol="0" anchor="ctr"/>
          <a:lstStyle/>
          <a:p>
            <a:pPr algn="l"/>
            <a:endParaRPr lang="zh-CN" altLang="en-US"/>
          </a:p>
        </p:txBody>
      </p:sp>
      <p:sp>
        <p:nvSpPr>
          <p:cNvPr id="18" name="矩形 17"/>
          <p:cNvSpPr/>
          <p:nvPr/>
        </p:nvSpPr>
        <p:spPr>
          <a:xfrm>
            <a:off x="6990214" y="3643785"/>
            <a:ext cx="4922541" cy="2609497"/>
          </a:xfrm>
          <a:prstGeom prst="rect">
            <a:avLst/>
          </a:prstGeom>
        </p:spPr>
        <p:txBody>
          <a:bodyPr wrap="square">
            <a:spAutoFit/>
          </a:bodyPr>
          <a:lstStyle/>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 安全用火管理制度；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 安全技术措施管理制度；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 危险化学品管理制度；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rPr>
              <a:t>） 设备检修安全管理制度；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 压力容器安全管理制度；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6</a:t>
            </a:r>
            <a:r>
              <a:rPr lang="zh-CN" altLang="en-US" dirty="0">
                <a:solidFill>
                  <a:schemeClr val="bg1"/>
                </a:solidFill>
                <a:latin typeface="微软雅黑" panose="020B0503020204020204" pitchFamily="34" charset="-122"/>
                <a:ea typeface="微软雅黑" panose="020B0503020204020204" pitchFamily="34" charset="-122"/>
              </a:rPr>
              <a:t>） 安全设施“三同时”管理制度；</a:t>
            </a:r>
          </a:p>
        </p:txBody>
      </p:sp>
      <p:sp>
        <p:nvSpPr>
          <p:cNvPr id="19" name="矩形 18"/>
          <p:cNvSpPr/>
          <p:nvPr/>
        </p:nvSpPr>
        <p:spPr>
          <a:xfrm>
            <a:off x="7121366" y="3171160"/>
            <a:ext cx="3185487"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结合生产特点的安全管理制度</a:t>
            </a:r>
          </a:p>
        </p:txBody>
      </p:sp>
      <p:sp>
        <p:nvSpPr>
          <p:cNvPr id="20" name="矩形 19"/>
          <p:cNvSpPr/>
          <p:nvPr/>
        </p:nvSpPr>
        <p:spPr bwMode="auto">
          <a:xfrm>
            <a:off x="6946653" y="3098063"/>
            <a:ext cx="144016" cy="490803"/>
          </a:xfrm>
          <a:prstGeom prst="rect">
            <a:avLst/>
          </a:prstGeom>
          <a:solidFill>
            <a:srgbClr val="FFFF00"/>
          </a:solidFill>
          <a:ln>
            <a:noFill/>
          </a:ln>
        </p:spPr>
        <p:txBody>
          <a:bodyPr rtlCol="0" anchor="ctr"/>
          <a:lstStyle/>
          <a:p>
            <a:pPr algn="l"/>
            <a:endParaRPr lang="zh-CN" altLang="en-US"/>
          </a:p>
        </p:txBody>
      </p:sp>
      <p:pic>
        <p:nvPicPr>
          <p:cNvPr id="12" name="Picture 2" descr="https://timgsa.baidu.com/timg?image&amp;quality=80&amp;size=b9999_10000&amp;sec=1512491265054&amp;di=a9ae665202177e97fb28f17789fac2a9&amp;imgtype=0&amp;src=http%3A%2F%2Fimgsrc.baidu.com%2Fimage%2Fc0%253Dshijue1%252C0%252C0%252C294%252C40%2Fsign%3Dfa2d8c98aaec08fa320d1be431875718%2F503d269759ee3d6d58d5afec49166d224f4ade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70" r="1723" b="3725"/>
          <a:stretch>
            <a:fillRect/>
          </a:stretch>
        </p:blipFill>
        <p:spPr bwMode="auto">
          <a:xfrm>
            <a:off x="858870" y="2697958"/>
            <a:ext cx="5570505" cy="3743587"/>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3" name="矩形 12"/>
          <p:cNvSpPr/>
          <p:nvPr/>
        </p:nvSpPr>
        <p:spPr>
          <a:xfrm>
            <a:off x="1892871" y="1363372"/>
            <a:ext cx="806022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、生产经营单位主要安全管理制度</a:t>
            </a:r>
          </a:p>
        </p:txBody>
      </p:sp>
      <p:sp>
        <p:nvSpPr>
          <p:cNvPr id="14" name="Freeform 11"/>
          <p:cNvSpPr>
            <a:spLocks noEditPoints="1"/>
          </p:cNvSpPr>
          <p:nvPr/>
        </p:nvSpPr>
        <p:spPr bwMode="auto">
          <a:xfrm>
            <a:off x="1028775" y="1215420"/>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529" b="5728"/>
          <a:stretch>
            <a:fillRect/>
          </a:stretch>
        </p:blipFill>
        <p:spPr>
          <a:xfrm>
            <a:off x="6462792" y="2399177"/>
            <a:ext cx="5570452" cy="3744415"/>
          </a:xfrm>
          <a:prstGeom prst="rect">
            <a:avLst/>
          </a:prstGeom>
        </p:spPr>
      </p:pic>
      <p:sp>
        <p:nvSpPr>
          <p:cNvPr id="20" name="矩形 19"/>
          <p:cNvSpPr/>
          <p:nvPr/>
        </p:nvSpPr>
        <p:spPr bwMode="auto">
          <a:xfrm>
            <a:off x="892287" y="2399177"/>
            <a:ext cx="5570505" cy="3744416"/>
          </a:xfrm>
          <a:prstGeom prst="rect">
            <a:avLst/>
          </a:prstGeom>
          <a:solidFill>
            <a:srgbClr val="0070C0"/>
          </a:solidFill>
          <a:ln>
            <a:noFill/>
          </a:ln>
        </p:spPr>
        <p:txBody>
          <a:bodyPr rtlCol="0" anchor="ctr"/>
          <a:lstStyle/>
          <a:p>
            <a:pPr algn="l"/>
            <a:endParaRPr lang="zh-CN" altLang="en-US"/>
          </a:p>
        </p:txBody>
      </p:sp>
      <p:sp>
        <p:nvSpPr>
          <p:cNvPr id="21" name="矩形 20"/>
          <p:cNvSpPr/>
          <p:nvPr/>
        </p:nvSpPr>
        <p:spPr>
          <a:xfrm>
            <a:off x="1402605" y="3563587"/>
            <a:ext cx="4922541" cy="2163221"/>
          </a:xfrm>
          <a:prstGeom prst="rect">
            <a:avLst/>
          </a:prstGeom>
        </p:spPr>
        <p:txBody>
          <a:bodyPr wrap="square">
            <a:spAutoFit/>
          </a:bodyPr>
          <a:lstStyle/>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7</a:t>
            </a:r>
            <a:r>
              <a:rPr lang="zh-CN" altLang="en-US" dirty="0">
                <a:solidFill>
                  <a:schemeClr val="bg1"/>
                </a:solidFill>
                <a:latin typeface="微软雅黑" panose="020B0503020204020204" pitchFamily="34" charset="-122"/>
                <a:ea typeface="微软雅黑" panose="020B0503020204020204" pitchFamily="34" charset="-122"/>
              </a:rPr>
              <a:t>） 场内交通安全管理制度；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8</a:t>
            </a:r>
            <a:r>
              <a:rPr lang="zh-CN" altLang="en-US" dirty="0">
                <a:solidFill>
                  <a:schemeClr val="bg1"/>
                </a:solidFill>
                <a:latin typeface="微软雅黑" panose="020B0503020204020204" pitchFamily="34" charset="-122"/>
                <a:ea typeface="微软雅黑" panose="020B0503020204020204" pitchFamily="34" charset="-122"/>
              </a:rPr>
              <a:t>）安全用电管理制度；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9</a:t>
            </a:r>
            <a:r>
              <a:rPr lang="zh-CN" altLang="en-US" dirty="0">
                <a:solidFill>
                  <a:schemeClr val="bg1"/>
                </a:solidFill>
                <a:latin typeface="微软雅黑" panose="020B0503020204020204" pitchFamily="34" charset="-122"/>
                <a:ea typeface="微软雅黑" panose="020B0503020204020204" pitchFamily="34" charset="-122"/>
              </a:rPr>
              <a:t>） 安全设施维护保养管理制度；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10</a:t>
            </a:r>
            <a:r>
              <a:rPr lang="zh-CN" altLang="en-US" dirty="0">
                <a:solidFill>
                  <a:schemeClr val="bg1"/>
                </a:solidFill>
                <a:latin typeface="微软雅黑" panose="020B0503020204020204" pitchFamily="34" charset="-122"/>
                <a:ea typeface="微软雅黑" panose="020B0503020204020204" pitchFamily="34" charset="-122"/>
              </a:rPr>
              <a:t>）事故应急救援管理制度；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11</a:t>
            </a:r>
            <a:r>
              <a:rPr lang="zh-CN" altLang="en-US" dirty="0">
                <a:solidFill>
                  <a:schemeClr val="bg1"/>
                </a:solidFill>
                <a:latin typeface="微软雅黑" panose="020B0503020204020204" pitchFamily="34" charset="-122"/>
                <a:ea typeface="微软雅黑" panose="020B0503020204020204" pitchFamily="34" charset="-122"/>
              </a:rPr>
              <a:t>） 职业病防治管理制度。</a:t>
            </a:r>
          </a:p>
        </p:txBody>
      </p:sp>
      <p:sp>
        <p:nvSpPr>
          <p:cNvPr id="22" name="矩形 21"/>
          <p:cNvSpPr/>
          <p:nvPr/>
        </p:nvSpPr>
        <p:spPr>
          <a:xfrm>
            <a:off x="1577318" y="2866250"/>
            <a:ext cx="3185487"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结合生产特点的安全管理制度</a:t>
            </a:r>
          </a:p>
        </p:txBody>
      </p:sp>
      <p:sp>
        <p:nvSpPr>
          <p:cNvPr id="23" name="矩形 22"/>
          <p:cNvSpPr/>
          <p:nvPr/>
        </p:nvSpPr>
        <p:spPr bwMode="auto">
          <a:xfrm>
            <a:off x="1402605" y="2793153"/>
            <a:ext cx="144016" cy="490803"/>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p:cNvSpPr/>
          <p:nvPr/>
        </p:nvSpPr>
        <p:spPr>
          <a:xfrm>
            <a:off x="1892871" y="1363372"/>
            <a:ext cx="806022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、生产经营单位主要安全管理制度</a:t>
            </a:r>
          </a:p>
        </p:txBody>
      </p:sp>
      <p:sp>
        <p:nvSpPr>
          <p:cNvPr id="12" name="Freeform 11"/>
          <p:cNvSpPr>
            <a:spLocks noEditPoints="1"/>
          </p:cNvSpPr>
          <p:nvPr/>
        </p:nvSpPr>
        <p:spPr bwMode="auto">
          <a:xfrm>
            <a:off x="1028775" y="1215420"/>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nvSpPr>
        <p:spPr>
          <a:xfrm>
            <a:off x="1820863" y="6351689"/>
            <a:ext cx="9649072" cy="369332"/>
          </a:xfrm>
          <a:prstGeom prst="rect">
            <a:avLst/>
          </a:prstGeom>
        </p:spPr>
        <p:txBody>
          <a:bodyPr wrap="square">
            <a:spAutoFit/>
          </a:bodyPr>
          <a:lstStyle/>
          <a:p>
            <a:pPr>
              <a:spcBef>
                <a:spcPct val="50000"/>
              </a:spcBef>
            </a:pPr>
            <a:r>
              <a:rPr lang="zh-CN" altLang="en-US" dirty="0">
                <a:solidFill>
                  <a:srgbClr val="0070C0"/>
                </a:solidFill>
                <a:latin typeface="微软雅黑" panose="020B0503020204020204" pitchFamily="34" charset="-122"/>
                <a:ea typeface="微软雅黑" panose="020B0503020204020204" pitchFamily="34" charset="-122"/>
              </a:rPr>
              <a:t>以上只是列举了一些主要的安全管理制度，各单位要根据自身的情况制定相应的安全管理制度。</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、安全经济政策</a:t>
            </a:r>
          </a:p>
        </p:txBody>
      </p:sp>
      <p:sp>
        <p:nvSpPr>
          <p:cNvPr id="10"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p:cNvSpPr/>
          <p:nvPr/>
        </p:nvSpPr>
        <p:spPr bwMode="auto">
          <a:xfrm>
            <a:off x="6436335"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p:cNvSpPr/>
          <p:nvPr/>
        </p:nvSpPr>
        <p:spPr>
          <a:xfrm>
            <a:off x="6990214" y="3643785"/>
            <a:ext cx="4922541" cy="2662267"/>
          </a:xfrm>
          <a:prstGeom prst="rect">
            <a:avLst/>
          </a:prstGeom>
        </p:spPr>
        <p:txBody>
          <a:bodyPr wrap="square">
            <a:spAutoFit/>
          </a:bodyPr>
          <a:lstStyle/>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）实施范围：煤矿、非煤矿山、建筑施工、烟花爆竹、危化品、民爆、交通运输等高危行业。</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）提取标准</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非煤矿山、煤矿、建筑施工、危险化学品生产企业、道路运输具体提取标准见下页。</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7121366" y="3171160"/>
            <a:ext cx="1800493"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安全费用的提取</a:t>
            </a:r>
          </a:p>
        </p:txBody>
      </p:sp>
      <p:sp>
        <p:nvSpPr>
          <p:cNvPr id="25" name="矩形 24"/>
          <p:cNvSpPr/>
          <p:nvPr/>
        </p:nvSpPr>
        <p:spPr bwMode="auto">
          <a:xfrm>
            <a:off x="6946653" y="3098063"/>
            <a:ext cx="144016" cy="490803"/>
          </a:xfrm>
          <a:prstGeom prst="rect">
            <a:avLst/>
          </a:prstGeom>
          <a:solidFill>
            <a:srgbClr val="FFFF00"/>
          </a:solidFill>
          <a:ln>
            <a:noFill/>
          </a:ln>
        </p:spPr>
        <p:txBody>
          <a:bodyPr rtlCol="0" anchor="ctr"/>
          <a:lstStyle/>
          <a:p>
            <a:pPr algn="l"/>
            <a:endParaRPr lang="zh-CN" altLang="en-US"/>
          </a:p>
        </p:txBody>
      </p:sp>
      <p:pic>
        <p:nvPicPr>
          <p:cNvPr id="26" name="Picture 2" descr="https://timgsa.baidu.com/timg?image&amp;quality=80&amp;size=b9999_10000&amp;sec=1512491265054&amp;di=a9ae665202177e97fb28f17789fac2a9&amp;imgtype=0&amp;src=http%3A%2F%2Fimgsrc.baidu.com%2Fimage%2Fc0%253Dshijue1%252C0%252C0%252C294%252C40%2Fsign%3Dfa2d8c98aaec08fa320d1be431875718%2F503d269759ee3d6d58d5afec49166d224f4ade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70" r="1723" b="3725"/>
          <a:stretch>
            <a:fillRect/>
          </a:stretch>
        </p:blipFill>
        <p:spPr bwMode="auto">
          <a:xfrm>
            <a:off x="858870" y="2697958"/>
            <a:ext cx="5570505" cy="3743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1723549"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提取标准一</a:t>
            </a:r>
          </a:p>
        </p:txBody>
      </p:sp>
      <p:sp>
        <p:nvSpPr>
          <p:cNvPr id="12" name="Freeform 11"/>
          <p:cNvSpPr>
            <a:spLocks noEditPoints="1"/>
          </p:cNvSpPr>
          <p:nvPr/>
        </p:nvSpPr>
        <p:spPr bwMode="auto">
          <a:xfrm>
            <a:off x="965440" y="1183486"/>
            <a:ext cx="757567" cy="756333"/>
          </a:xfrm>
          <a:custGeom>
            <a:avLst/>
            <a:gdLst>
              <a:gd name="connsiteX0" fmla="*/ 298661 w 606862"/>
              <a:gd name="connsiteY0" fmla="*/ 216068 h 605874"/>
              <a:gd name="connsiteX1" fmla="*/ 292627 w 606862"/>
              <a:gd name="connsiteY1" fmla="*/ 222186 h 605874"/>
              <a:gd name="connsiteX2" fmla="*/ 292627 w 606862"/>
              <a:gd name="connsiteY2" fmla="*/ 229140 h 605874"/>
              <a:gd name="connsiteX3" fmla="*/ 286035 w 606862"/>
              <a:gd name="connsiteY3" fmla="*/ 238133 h 605874"/>
              <a:gd name="connsiteX4" fmla="*/ 259483 w 606862"/>
              <a:gd name="connsiteY4" fmla="*/ 271879 h 605874"/>
              <a:gd name="connsiteX5" fmla="*/ 278979 w 606862"/>
              <a:gd name="connsiteY5" fmla="*/ 304884 h 605874"/>
              <a:gd name="connsiteX6" fmla="*/ 303396 w 606862"/>
              <a:gd name="connsiteY6" fmla="*/ 315917 h 605874"/>
              <a:gd name="connsiteX7" fmla="*/ 312309 w 606862"/>
              <a:gd name="connsiteY7" fmla="*/ 321109 h 605874"/>
              <a:gd name="connsiteX8" fmla="*/ 309431 w 606862"/>
              <a:gd name="connsiteY8" fmla="*/ 342525 h 605874"/>
              <a:gd name="connsiteX9" fmla="*/ 293741 w 606862"/>
              <a:gd name="connsiteY9" fmla="*/ 344565 h 605874"/>
              <a:gd name="connsiteX10" fmla="*/ 269881 w 606862"/>
              <a:gd name="connsiteY10" fmla="*/ 337426 h 605874"/>
              <a:gd name="connsiteX11" fmla="*/ 262639 w 606862"/>
              <a:gd name="connsiteY11" fmla="*/ 340485 h 605874"/>
              <a:gd name="connsiteX12" fmla="*/ 259111 w 606862"/>
              <a:gd name="connsiteY12" fmla="*/ 353001 h 605874"/>
              <a:gd name="connsiteX13" fmla="*/ 263382 w 606862"/>
              <a:gd name="connsiteY13" fmla="*/ 362550 h 605874"/>
              <a:gd name="connsiteX14" fmla="*/ 284921 w 606862"/>
              <a:gd name="connsiteY14" fmla="*/ 368669 h 605874"/>
              <a:gd name="connsiteX15" fmla="*/ 291048 w 606862"/>
              <a:gd name="connsiteY15" fmla="*/ 375901 h 605874"/>
              <a:gd name="connsiteX16" fmla="*/ 291141 w 606862"/>
              <a:gd name="connsiteY16" fmla="*/ 384059 h 605874"/>
              <a:gd name="connsiteX17" fmla="*/ 296340 w 606862"/>
              <a:gd name="connsiteY17" fmla="*/ 389622 h 605874"/>
              <a:gd name="connsiteX18" fmla="*/ 308502 w 606862"/>
              <a:gd name="connsiteY18" fmla="*/ 389622 h 605874"/>
              <a:gd name="connsiteX19" fmla="*/ 313423 w 606862"/>
              <a:gd name="connsiteY19" fmla="*/ 384430 h 605874"/>
              <a:gd name="connsiteX20" fmla="*/ 313423 w 606862"/>
              <a:gd name="connsiteY20" fmla="*/ 373119 h 605874"/>
              <a:gd name="connsiteX21" fmla="*/ 318622 w 606862"/>
              <a:gd name="connsiteY21" fmla="*/ 366444 h 605874"/>
              <a:gd name="connsiteX22" fmla="*/ 339789 w 606862"/>
              <a:gd name="connsiteY22" fmla="*/ 352909 h 605874"/>
              <a:gd name="connsiteX23" fmla="*/ 327256 w 606862"/>
              <a:gd name="connsiteY23" fmla="*/ 294872 h 605874"/>
              <a:gd name="connsiteX24" fmla="*/ 305996 w 606862"/>
              <a:gd name="connsiteY24" fmla="*/ 285230 h 605874"/>
              <a:gd name="connsiteX25" fmla="*/ 294391 w 606862"/>
              <a:gd name="connsiteY25" fmla="*/ 278740 h 605874"/>
              <a:gd name="connsiteX26" fmla="*/ 296804 w 606862"/>
              <a:gd name="connsiteY26" fmla="*/ 260661 h 605874"/>
              <a:gd name="connsiteX27" fmla="*/ 304046 w 606862"/>
              <a:gd name="connsiteY27" fmla="*/ 259178 h 605874"/>
              <a:gd name="connsiteX28" fmla="*/ 330877 w 606862"/>
              <a:gd name="connsiteY28" fmla="*/ 264463 h 605874"/>
              <a:gd name="connsiteX29" fmla="*/ 337932 w 606862"/>
              <a:gd name="connsiteY29" fmla="*/ 261496 h 605874"/>
              <a:gd name="connsiteX30" fmla="*/ 342110 w 606862"/>
              <a:gd name="connsiteY30" fmla="*/ 247404 h 605874"/>
              <a:gd name="connsiteX31" fmla="*/ 338954 w 606862"/>
              <a:gd name="connsiteY31" fmla="*/ 240914 h 605874"/>
              <a:gd name="connsiteX32" fmla="*/ 321964 w 606862"/>
              <a:gd name="connsiteY32" fmla="*/ 235815 h 605874"/>
              <a:gd name="connsiteX33" fmla="*/ 314258 w 606862"/>
              <a:gd name="connsiteY33" fmla="*/ 226915 h 605874"/>
              <a:gd name="connsiteX34" fmla="*/ 303396 w 606862"/>
              <a:gd name="connsiteY34" fmla="*/ 216068 h 605874"/>
              <a:gd name="connsiteX35" fmla="*/ 303396 w 606862"/>
              <a:gd name="connsiteY35" fmla="*/ 176202 h 605874"/>
              <a:gd name="connsiteX36" fmla="*/ 430308 w 606862"/>
              <a:gd name="connsiteY36" fmla="*/ 302937 h 605874"/>
              <a:gd name="connsiteX37" fmla="*/ 303396 w 606862"/>
              <a:gd name="connsiteY37" fmla="*/ 429673 h 605874"/>
              <a:gd name="connsiteX38" fmla="*/ 176484 w 606862"/>
              <a:gd name="connsiteY38" fmla="*/ 302937 h 605874"/>
              <a:gd name="connsiteX39" fmla="*/ 303396 w 606862"/>
              <a:gd name="connsiteY39" fmla="*/ 176202 h 605874"/>
              <a:gd name="connsiteX40" fmla="*/ 281240 w 606862"/>
              <a:gd name="connsiteY40" fmla="*/ 91493 h 605874"/>
              <a:gd name="connsiteX41" fmla="*/ 91642 w 606862"/>
              <a:gd name="connsiteY41" fmla="*/ 280782 h 605874"/>
              <a:gd name="connsiteX42" fmla="*/ 118104 w 606862"/>
              <a:gd name="connsiteY42" fmla="*/ 280782 h 605874"/>
              <a:gd name="connsiteX43" fmla="*/ 140295 w 606862"/>
              <a:gd name="connsiteY43" fmla="*/ 302937 h 605874"/>
              <a:gd name="connsiteX44" fmla="*/ 118104 w 606862"/>
              <a:gd name="connsiteY44" fmla="*/ 325092 h 605874"/>
              <a:gd name="connsiteX45" fmla="*/ 91642 w 606862"/>
              <a:gd name="connsiteY45" fmla="*/ 325092 h 605874"/>
              <a:gd name="connsiteX46" fmla="*/ 281240 w 606862"/>
              <a:gd name="connsiteY46" fmla="*/ 514381 h 605874"/>
              <a:gd name="connsiteX47" fmla="*/ 281240 w 606862"/>
              <a:gd name="connsiteY47" fmla="*/ 487962 h 605874"/>
              <a:gd name="connsiteX48" fmla="*/ 303431 w 606862"/>
              <a:gd name="connsiteY48" fmla="*/ 465807 h 605874"/>
              <a:gd name="connsiteX49" fmla="*/ 325622 w 606862"/>
              <a:gd name="connsiteY49" fmla="*/ 487962 h 605874"/>
              <a:gd name="connsiteX50" fmla="*/ 325622 w 606862"/>
              <a:gd name="connsiteY50" fmla="*/ 514381 h 605874"/>
              <a:gd name="connsiteX51" fmla="*/ 515220 w 606862"/>
              <a:gd name="connsiteY51" fmla="*/ 325092 h 605874"/>
              <a:gd name="connsiteX52" fmla="*/ 488758 w 606862"/>
              <a:gd name="connsiteY52" fmla="*/ 325092 h 605874"/>
              <a:gd name="connsiteX53" fmla="*/ 466567 w 606862"/>
              <a:gd name="connsiteY53" fmla="*/ 302937 h 605874"/>
              <a:gd name="connsiteX54" fmla="*/ 488758 w 606862"/>
              <a:gd name="connsiteY54" fmla="*/ 280782 h 605874"/>
              <a:gd name="connsiteX55" fmla="*/ 515220 w 606862"/>
              <a:gd name="connsiteY55" fmla="*/ 280782 h 605874"/>
              <a:gd name="connsiteX56" fmla="*/ 325622 w 606862"/>
              <a:gd name="connsiteY56" fmla="*/ 91493 h 605874"/>
              <a:gd name="connsiteX57" fmla="*/ 325622 w 606862"/>
              <a:gd name="connsiteY57" fmla="*/ 117912 h 605874"/>
              <a:gd name="connsiteX58" fmla="*/ 303431 w 606862"/>
              <a:gd name="connsiteY58" fmla="*/ 140067 h 605874"/>
              <a:gd name="connsiteX59" fmla="*/ 281240 w 606862"/>
              <a:gd name="connsiteY59" fmla="*/ 117912 h 605874"/>
              <a:gd name="connsiteX60" fmla="*/ 303431 w 606862"/>
              <a:gd name="connsiteY60" fmla="*/ 0 h 605874"/>
              <a:gd name="connsiteX61" fmla="*/ 325622 w 606862"/>
              <a:gd name="connsiteY61" fmla="*/ 22155 h 605874"/>
              <a:gd name="connsiteX62" fmla="*/ 325622 w 606862"/>
              <a:gd name="connsiteY62" fmla="*/ 48574 h 605874"/>
              <a:gd name="connsiteX63" fmla="*/ 558209 w 606862"/>
              <a:gd name="connsiteY63" fmla="*/ 280782 h 605874"/>
              <a:gd name="connsiteX64" fmla="*/ 584671 w 606862"/>
              <a:gd name="connsiteY64" fmla="*/ 280782 h 605874"/>
              <a:gd name="connsiteX65" fmla="*/ 606862 w 606862"/>
              <a:gd name="connsiteY65" fmla="*/ 302937 h 605874"/>
              <a:gd name="connsiteX66" fmla="*/ 584671 w 606862"/>
              <a:gd name="connsiteY66" fmla="*/ 325092 h 605874"/>
              <a:gd name="connsiteX67" fmla="*/ 558209 w 606862"/>
              <a:gd name="connsiteY67" fmla="*/ 325092 h 605874"/>
              <a:gd name="connsiteX68" fmla="*/ 325622 w 606862"/>
              <a:gd name="connsiteY68" fmla="*/ 557300 h 605874"/>
              <a:gd name="connsiteX69" fmla="*/ 325622 w 606862"/>
              <a:gd name="connsiteY69" fmla="*/ 583719 h 605874"/>
              <a:gd name="connsiteX70" fmla="*/ 303431 w 606862"/>
              <a:gd name="connsiteY70" fmla="*/ 605874 h 605874"/>
              <a:gd name="connsiteX71" fmla="*/ 281240 w 606862"/>
              <a:gd name="connsiteY71" fmla="*/ 583719 h 605874"/>
              <a:gd name="connsiteX72" fmla="*/ 281240 w 606862"/>
              <a:gd name="connsiteY72" fmla="*/ 557300 h 605874"/>
              <a:gd name="connsiteX73" fmla="*/ 48653 w 606862"/>
              <a:gd name="connsiteY73" fmla="*/ 325092 h 605874"/>
              <a:gd name="connsiteX74" fmla="*/ 22191 w 606862"/>
              <a:gd name="connsiteY74" fmla="*/ 325092 h 605874"/>
              <a:gd name="connsiteX75" fmla="*/ 0 w 606862"/>
              <a:gd name="connsiteY75" fmla="*/ 302937 h 605874"/>
              <a:gd name="connsiteX76" fmla="*/ 22191 w 606862"/>
              <a:gd name="connsiteY76" fmla="*/ 280782 h 605874"/>
              <a:gd name="connsiteX77" fmla="*/ 48653 w 606862"/>
              <a:gd name="connsiteY77" fmla="*/ 280782 h 605874"/>
              <a:gd name="connsiteX78" fmla="*/ 281240 w 606862"/>
              <a:gd name="connsiteY78" fmla="*/ 48574 h 605874"/>
              <a:gd name="connsiteX79" fmla="*/ 281240 w 606862"/>
              <a:gd name="connsiteY79" fmla="*/ 22155 h 605874"/>
              <a:gd name="connsiteX80" fmla="*/ 303431 w 606862"/>
              <a:gd name="connsiteY80" fmla="*/ 0 h 60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6862" h="605874">
                <a:moveTo>
                  <a:pt x="298661" y="216068"/>
                </a:moveTo>
                <a:cubicBezTo>
                  <a:pt x="293648" y="216160"/>
                  <a:pt x="292719" y="216995"/>
                  <a:pt x="292627" y="222186"/>
                </a:cubicBezTo>
                <a:lnTo>
                  <a:pt x="292627" y="229140"/>
                </a:lnTo>
                <a:cubicBezTo>
                  <a:pt x="292627" y="235908"/>
                  <a:pt x="292627" y="235815"/>
                  <a:pt x="286035" y="238133"/>
                </a:cubicBezTo>
                <a:cubicBezTo>
                  <a:pt x="270252" y="243974"/>
                  <a:pt x="260411" y="254728"/>
                  <a:pt x="259483" y="271879"/>
                </a:cubicBezTo>
                <a:cubicBezTo>
                  <a:pt x="258554" y="287084"/>
                  <a:pt x="266539" y="297375"/>
                  <a:pt x="278979" y="304884"/>
                </a:cubicBezTo>
                <a:cubicBezTo>
                  <a:pt x="286685" y="309613"/>
                  <a:pt x="295226" y="312301"/>
                  <a:pt x="303396" y="315917"/>
                </a:cubicBezTo>
                <a:cubicBezTo>
                  <a:pt x="306645" y="317308"/>
                  <a:pt x="309616" y="318884"/>
                  <a:pt x="312309" y="321109"/>
                </a:cubicBezTo>
                <a:cubicBezTo>
                  <a:pt x="320200" y="327691"/>
                  <a:pt x="318715" y="338446"/>
                  <a:pt x="309431" y="342525"/>
                </a:cubicBezTo>
                <a:cubicBezTo>
                  <a:pt x="304417" y="344750"/>
                  <a:pt x="299218" y="345214"/>
                  <a:pt x="293741" y="344565"/>
                </a:cubicBezTo>
                <a:cubicBezTo>
                  <a:pt x="285292" y="343452"/>
                  <a:pt x="277401" y="341412"/>
                  <a:pt x="269881" y="337426"/>
                </a:cubicBezTo>
                <a:cubicBezTo>
                  <a:pt x="265517" y="335108"/>
                  <a:pt x="264125" y="335664"/>
                  <a:pt x="262639" y="340485"/>
                </a:cubicBezTo>
                <a:cubicBezTo>
                  <a:pt x="261340" y="344750"/>
                  <a:pt x="260226" y="348829"/>
                  <a:pt x="259111" y="353001"/>
                </a:cubicBezTo>
                <a:cubicBezTo>
                  <a:pt x="257440" y="358564"/>
                  <a:pt x="258090" y="359955"/>
                  <a:pt x="263382" y="362550"/>
                </a:cubicBezTo>
                <a:cubicBezTo>
                  <a:pt x="270252" y="365888"/>
                  <a:pt x="277494" y="367464"/>
                  <a:pt x="284921" y="368669"/>
                </a:cubicBezTo>
                <a:cubicBezTo>
                  <a:pt x="290770" y="369596"/>
                  <a:pt x="291048" y="369782"/>
                  <a:pt x="291048" y="375901"/>
                </a:cubicBezTo>
                <a:cubicBezTo>
                  <a:pt x="291141" y="378589"/>
                  <a:pt x="291141" y="381278"/>
                  <a:pt x="291141" y="384059"/>
                </a:cubicBezTo>
                <a:cubicBezTo>
                  <a:pt x="291141" y="387490"/>
                  <a:pt x="292719" y="389437"/>
                  <a:pt x="296340" y="389622"/>
                </a:cubicBezTo>
                <a:cubicBezTo>
                  <a:pt x="300425" y="389715"/>
                  <a:pt x="304417" y="389715"/>
                  <a:pt x="308502" y="389622"/>
                </a:cubicBezTo>
                <a:cubicBezTo>
                  <a:pt x="311659" y="389437"/>
                  <a:pt x="313423" y="387768"/>
                  <a:pt x="313423" y="384430"/>
                </a:cubicBezTo>
                <a:cubicBezTo>
                  <a:pt x="313423" y="380722"/>
                  <a:pt x="313516" y="376828"/>
                  <a:pt x="313423" y="373119"/>
                </a:cubicBezTo>
                <a:cubicBezTo>
                  <a:pt x="313330" y="369411"/>
                  <a:pt x="314908" y="367464"/>
                  <a:pt x="318622" y="366444"/>
                </a:cubicBezTo>
                <a:cubicBezTo>
                  <a:pt x="327070" y="364127"/>
                  <a:pt x="334219" y="359584"/>
                  <a:pt x="339789" y="352909"/>
                </a:cubicBezTo>
                <a:cubicBezTo>
                  <a:pt x="355108" y="334366"/>
                  <a:pt x="349352" y="307017"/>
                  <a:pt x="327256" y="294872"/>
                </a:cubicBezTo>
                <a:cubicBezTo>
                  <a:pt x="320479" y="291071"/>
                  <a:pt x="313144" y="288197"/>
                  <a:pt x="305996" y="285230"/>
                </a:cubicBezTo>
                <a:cubicBezTo>
                  <a:pt x="301911" y="283561"/>
                  <a:pt x="297826" y="281521"/>
                  <a:pt x="294391" y="278740"/>
                </a:cubicBezTo>
                <a:cubicBezTo>
                  <a:pt x="287428" y="273177"/>
                  <a:pt x="288635" y="264277"/>
                  <a:pt x="296804" y="260661"/>
                </a:cubicBezTo>
                <a:cubicBezTo>
                  <a:pt x="299218" y="259642"/>
                  <a:pt x="301539" y="259271"/>
                  <a:pt x="304046" y="259178"/>
                </a:cubicBezTo>
                <a:cubicBezTo>
                  <a:pt x="313423" y="258715"/>
                  <a:pt x="322335" y="260383"/>
                  <a:pt x="330877" y="264463"/>
                </a:cubicBezTo>
                <a:cubicBezTo>
                  <a:pt x="335054" y="266595"/>
                  <a:pt x="336447" y="265946"/>
                  <a:pt x="337932" y="261496"/>
                </a:cubicBezTo>
                <a:cubicBezTo>
                  <a:pt x="339511" y="256860"/>
                  <a:pt x="340811" y="252132"/>
                  <a:pt x="342110" y="247404"/>
                </a:cubicBezTo>
                <a:cubicBezTo>
                  <a:pt x="343039" y="244344"/>
                  <a:pt x="341925" y="242212"/>
                  <a:pt x="338954" y="240914"/>
                </a:cubicBezTo>
                <a:cubicBezTo>
                  <a:pt x="333476" y="238411"/>
                  <a:pt x="327813" y="236649"/>
                  <a:pt x="321964" y="235815"/>
                </a:cubicBezTo>
                <a:cubicBezTo>
                  <a:pt x="314258" y="234702"/>
                  <a:pt x="314258" y="234610"/>
                  <a:pt x="314258" y="226915"/>
                </a:cubicBezTo>
                <a:cubicBezTo>
                  <a:pt x="314258" y="216068"/>
                  <a:pt x="314258" y="216068"/>
                  <a:pt x="303396" y="216068"/>
                </a:cubicBezTo>
                <a:close/>
                <a:moveTo>
                  <a:pt x="303396" y="176202"/>
                </a:moveTo>
                <a:cubicBezTo>
                  <a:pt x="373490" y="176202"/>
                  <a:pt x="430308" y="232941"/>
                  <a:pt x="430308" y="302937"/>
                </a:cubicBezTo>
                <a:cubicBezTo>
                  <a:pt x="430308" y="372934"/>
                  <a:pt x="373490" y="429673"/>
                  <a:pt x="303396" y="429673"/>
                </a:cubicBezTo>
                <a:cubicBezTo>
                  <a:pt x="233302" y="429673"/>
                  <a:pt x="176484" y="372934"/>
                  <a:pt x="176484" y="302937"/>
                </a:cubicBezTo>
                <a:cubicBezTo>
                  <a:pt x="176484" y="232941"/>
                  <a:pt x="233302" y="176202"/>
                  <a:pt x="303396" y="176202"/>
                </a:cubicBezTo>
                <a:close/>
                <a:moveTo>
                  <a:pt x="281240" y="91493"/>
                </a:moveTo>
                <a:cubicBezTo>
                  <a:pt x="181334" y="101690"/>
                  <a:pt x="101855" y="181039"/>
                  <a:pt x="91642" y="280782"/>
                </a:cubicBezTo>
                <a:lnTo>
                  <a:pt x="118104" y="280782"/>
                </a:lnTo>
                <a:cubicBezTo>
                  <a:pt x="130360" y="280782"/>
                  <a:pt x="140295" y="290701"/>
                  <a:pt x="140295" y="302937"/>
                </a:cubicBezTo>
                <a:cubicBezTo>
                  <a:pt x="140295" y="315173"/>
                  <a:pt x="130360" y="325092"/>
                  <a:pt x="118104" y="325092"/>
                </a:cubicBezTo>
                <a:lnTo>
                  <a:pt x="91642" y="325092"/>
                </a:lnTo>
                <a:cubicBezTo>
                  <a:pt x="101855" y="424835"/>
                  <a:pt x="181334" y="504184"/>
                  <a:pt x="281240" y="514381"/>
                </a:cubicBezTo>
                <a:lnTo>
                  <a:pt x="281240" y="487962"/>
                </a:lnTo>
                <a:cubicBezTo>
                  <a:pt x="281240" y="475726"/>
                  <a:pt x="291175" y="465807"/>
                  <a:pt x="303431" y="465807"/>
                </a:cubicBezTo>
                <a:cubicBezTo>
                  <a:pt x="315687" y="465807"/>
                  <a:pt x="325622" y="475726"/>
                  <a:pt x="325622" y="487962"/>
                </a:cubicBezTo>
                <a:lnTo>
                  <a:pt x="325622" y="514381"/>
                </a:lnTo>
                <a:cubicBezTo>
                  <a:pt x="425528" y="504184"/>
                  <a:pt x="505007" y="424835"/>
                  <a:pt x="515220" y="325092"/>
                </a:cubicBezTo>
                <a:lnTo>
                  <a:pt x="488758" y="325092"/>
                </a:lnTo>
                <a:cubicBezTo>
                  <a:pt x="476502" y="325092"/>
                  <a:pt x="466567" y="315173"/>
                  <a:pt x="466567" y="302937"/>
                </a:cubicBezTo>
                <a:cubicBezTo>
                  <a:pt x="466567" y="290701"/>
                  <a:pt x="476502" y="280782"/>
                  <a:pt x="488758" y="280782"/>
                </a:cubicBezTo>
                <a:lnTo>
                  <a:pt x="515220" y="280782"/>
                </a:lnTo>
                <a:cubicBezTo>
                  <a:pt x="505007" y="181039"/>
                  <a:pt x="425528" y="101690"/>
                  <a:pt x="325622" y="91493"/>
                </a:cubicBezTo>
                <a:lnTo>
                  <a:pt x="325622" y="117912"/>
                </a:lnTo>
                <a:cubicBezTo>
                  <a:pt x="325622" y="130148"/>
                  <a:pt x="315687" y="140067"/>
                  <a:pt x="303431" y="140067"/>
                </a:cubicBezTo>
                <a:cubicBezTo>
                  <a:pt x="291175" y="140067"/>
                  <a:pt x="281240" y="130148"/>
                  <a:pt x="281240" y="117912"/>
                </a:cubicBezTo>
                <a:close/>
                <a:moveTo>
                  <a:pt x="303431" y="0"/>
                </a:moveTo>
                <a:cubicBezTo>
                  <a:pt x="315687" y="0"/>
                  <a:pt x="325622" y="9919"/>
                  <a:pt x="325622" y="22155"/>
                </a:cubicBezTo>
                <a:lnTo>
                  <a:pt x="325622" y="48574"/>
                </a:lnTo>
                <a:cubicBezTo>
                  <a:pt x="449111" y="59234"/>
                  <a:pt x="547531" y="157494"/>
                  <a:pt x="558209" y="280782"/>
                </a:cubicBezTo>
                <a:lnTo>
                  <a:pt x="584671" y="280782"/>
                </a:lnTo>
                <a:cubicBezTo>
                  <a:pt x="596834" y="280782"/>
                  <a:pt x="606862" y="290701"/>
                  <a:pt x="606862" y="302937"/>
                </a:cubicBezTo>
                <a:cubicBezTo>
                  <a:pt x="606862" y="315173"/>
                  <a:pt x="596927" y="325092"/>
                  <a:pt x="584671" y="325092"/>
                </a:cubicBezTo>
                <a:lnTo>
                  <a:pt x="558209" y="325092"/>
                </a:lnTo>
                <a:cubicBezTo>
                  <a:pt x="547531" y="448380"/>
                  <a:pt x="449111" y="546640"/>
                  <a:pt x="325622" y="557300"/>
                </a:cubicBezTo>
                <a:lnTo>
                  <a:pt x="325622" y="583719"/>
                </a:lnTo>
                <a:cubicBezTo>
                  <a:pt x="325622" y="595955"/>
                  <a:pt x="315687" y="605874"/>
                  <a:pt x="303431" y="605874"/>
                </a:cubicBezTo>
                <a:cubicBezTo>
                  <a:pt x="291175" y="605874"/>
                  <a:pt x="281240" y="595955"/>
                  <a:pt x="281240" y="583719"/>
                </a:cubicBezTo>
                <a:lnTo>
                  <a:pt x="281240" y="557300"/>
                </a:lnTo>
                <a:cubicBezTo>
                  <a:pt x="157751" y="546640"/>
                  <a:pt x="59331" y="448380"/>
                  <a:pt x="48653" y="325092"/>
                </a:cubicBezTo>
                <a:lnTo>
                  <a:pt x="22191" y="325092"/>
                </a:lnTo>
                <a:cubicBezTo>
                  <a:pt x="9935" y="325092"/>
                  <a:pt x="0" y="315173"/>
                  <a:pt x="0" y="302937"/>
                </a:cubicBezTo>
                <a:cubicBezTo>
                  <a:pt x="0" y="290701"/>
                  <a:pt x="9935" y="280782"/>
                  <a:pt x="22191" y="280782"/>
                </a:cubicBezTo>
                <a:lnTo>
                  <a:pt x="48653" y="280782"/>
                </a:lnTo>
                <a:cubicBezTo>
                  <a:pt x="59331" y="157494"/>
                  <a:pt x="157751" y="59234"/>
                  <a:pt x="281240" y="48574"/>
                </a:cubicBezTo>
                <a:lnTo>
                  <a:pt x="281240" y="22155"/>
                </a:lnTo>
                <a:cubicBezTo>
                  <a:pt x="281240" y="9919"/>
                  <a:pt x="291175" y="0"/>
                  <a:pt x="303431"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3" name="矩形 12"/>
          <p:cNvSpPr/>
          <p:nvPr/>
        </p:nvSpPr>
        <p:spPr>
          <a:xfrm>
            <a:off x="3352552" y="2521120"/>
            <a:ext cx="8856984" cy="861774"/>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石油（原油）每吨 </a:t>
            </a:r>
            <a:r>
              <a:rPr lang="en-US" altLang="zh-CN" sz="2000" dirty="0">
                <a:latin typeface="微软雅黑" panose="020B0503020204020204" pitchFamily="34" charset="-122"/>
                <a:ea typeface="微软雅黑" panose="020B0503020204020204" pitchFamily="34" charset="-122"/>
              </a:rPr>
              <a:t>15</a:t>
            </a:r>
            <a:r>
              <a:rPr lang="zh-CN" altLang="en-US" sz="2000" dirty="0">
                <a:latin typeface="微软雅黑" panose="020B0503020204020204" pitchFamily="34" charset="-122"/>
                <a:ea typeface="微软雅黑" panose="020B0503020204020204" pitchFamily="34" charset="-122"/>
              </a:rPr>
              <a:t>元；天燃气每千立方米</a:t>
            </a:r>
            <a:r>
              <a:rPr lang="en-US" altLang="zh-CN" sz="2000" dirty="0">
                <a:latin typeface="微软雅黑" panose="020B0503020204020204" pitchFamily="34" charset="-122"/>
                <a:ea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rPr>
              <a:t>元；金属矿（露天）每吨  </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元；（硐采） 每吨  </a:t>
            </a:r>
            <a:r>
              <a:rPr lang="en-US" altLang="zh-CN" sz="2000" dirty="0">
                <a:latin typeface="微软雅黑" panose="020B0503020204020204" pitchFamily="34" charset="-122"/>
                <a:ea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rPr>
              <a:t>元； 核工业矿山 每吨</a:t>
            </a:r>
            <a:r>
              <a:rPr lang="en-US" altLang="zh-CN" sz="2000" dirty="0">
                <a:latin typeface="微软雅黑" panose="020B0503020204020204" pitchFamily="34" charset="-122"/>
                <a:ea typeface="微软雅黑" panose="020B0503020204020204" pitchFamily="34" charset="-122"/>
              </a:rPr>
              <a:t>22</a:t>
            </a:r>
            <a:r>
              <a:rPr lang="zh-CN" altLang="en-US" sz="2000" dirty="0">
                <a:latin typeface="微软雅黑" panose="020B0503020204020204" pitchFamily="34" charset="-122"/>
                <a:ea typeface="微软雅黑" panose="020B0503020204020204" pitchFamily="34" charset="-122"/>
              </a:rPr>
              <a:t>元；小型露天采石场  每吨  </a:t>
            </a:r>
            <a:r>
              <a:rPr lang="en-US" altLang="zh-CN" sz="2000" dirty="0">
                <a:latin typeface="微软雅黑" panose="020B0503020204020204" pitchFamily="34" charset="-122"/>
                <a:ea typeface="微软雅黑" panose="020B0503020204020204" pitchFamily="34" charset="-122"/>
              </a:rPr>
              <a:t>0.5</a:t>
            </a:r>
            <a:r>
              <a:rPr lang="zh-CN" altLang="en-US" sz="2000" dirty="0">
                <a:latin typeface="微软雅黑" panose="020B0503020204020204" pitchFamily="34" charset="-122"/>
                <a:ea typeface="微软雅黑" panose="020B0503020204020204" pitchFamily="34" charset="-122"/>
              </a:rPr>
              <a:t>元。</a:t>
            </a:r>
          </a:p>
        </p:txBody>
      </p:sp>
      <p:sp>
        <p:nvSpPr>
          <p:cNvPr id="14" name="矩形 13"/>
          <p:cNvSpPr/>
          <p:nvPr/>
        </p:nvSpPr>
        <p:spPr>
          <a:xfrm>
            <a:off x="994415" y="2686681"/>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非煤矿山</a:t>
            </a:r>
          </a:p>
        </p:txBody>
      </p:sp>
      <p:cxnSp>
        <p:nvCxnSpPr>
          <p:cNvPr id="16" name="直接连接符 15"/>
          <p:cNvCxnSpPr/>
          <p:nvPr/>
        </p:nvCxnSpPr>
        <p:spPr>
          <a:xfrm>
            <a:off x="956666" y="3449603"/>
            <a:ext cx="1106123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333540" y="3867610"/>
            <a:ext cx="8856983" cy="861774"/>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大中型每吨 </a:t>
            </a:r>
            <a:r>
              <a:rPr lang="en-US" altLang="zh-CN" sz="2000" dirty="0">
                <a:latin typeface="微软雅黑" panose="020B0503020204020204" pitchFamily="34" charset="-122"/>
                <a:ea typeface="微软雅黑" panose="020B0503020204020204" pitchFamily="34" charset="-122"/>
              </a:rPr>
              <a:t>3—8</a:t>
            </a:r>
            <a:r>
              <a:rPr lang="zh-CN" altLang="en-US" sz="2000" dirty="0">
                <a:latin typeface="微软雅黑" panose="020B0503020204020204" pitchFamily="34" charset="-122"/>
                <a:ea typeface="微软雅黑" panose="020B0503020204020204" pitchFamily="34" charset="-122"/>
              </a:rPr>
              <a:t>元；一般每吨 </a:t>
            </a:r>
            <a:r>
              <a:rPr lang="en-US" altLang="zh-CN" sz="2000" dirty="0">
                <a:latin typeface="微软雅黑" panose="020B0503020204020204" pitchFamily="34" charset="-122"/>
                <a:ea typeface="微软雅黑" panose="020B0503020204020204" pitchFamily="34" charset="-122"/>
              </a:rPr>
              <a:t>2—5</a:t>
            </a:r>
            <a:r>
              <a:rPr lang="zh-CN" altLang="en-US" sz="2000" dirty="0">
                <a:latin typeface="微软雅黑" panose="020B0503020204020204" pitchFamily="34" charset="-122"/>
                <a:ea typeface="微软雅黑" panose="020B0503020204020204" pitchFamily="34" charset="-122"/>
              </a:rPr>
              <a:t>元；小型每吨</a:t>
            </a:r>
            <a:r>
              <a:rPr lang="en-US" altLang="zh-CN" sz="2000" dirty="0">
                <a:latin typeface="微软雅黑" panose="020B0503020204020204" pitchFamily="34" charset="-122"/>
                <a:ea typeface="微软雅黑" panose="020B0503020204020204" pitchFamily="34" charset="-122"/>
              </a:rPr>
              <a:t>10</a:t>
            </a:r>
            <a:r>
              <a:rPr lang="zh-CN" altLang="en-US" sz="2000" dirty="0">
                <a:latin typeface="微软雅黑" panose="020B0503020204020204" pitchFamily="34" charset="-122"/>
                <a:ea typeface="微软雅黑" panose="020B0503020204020204" pitchFamily="34" charset="-122"/>
              </a:rPr>
              <a:t>元；一般每吨</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元；目前已提高到每吨</a:t>
            </a:r>
            <a:r>
              <a:rPr lang="en-US" altLang="zh-CN" sz="2000" dirty="0">
                <a:latin typeface="微软雅黑" panose="020B0503020204020204" pitchFamily="34" charset="-122"/>
                <a:ea typeface="微软雅黑" panose="020B0503020204020204" pitchFamily="34" charset="-122"/>
              </a:rPr>
              <a:t>10~15</a:t>
            </a:r>
            <a:r>
              <a:rPr lang="zh-CN" altLang="en-US" sz="2000" dirty="0">
                <a:latin typeface="微软雅黑" panose="020B0503020204020204" pitchFamily="34" charset="-122"/>
                <a:ea typeface="微软雅黑" panose="020B0503020204020204" pitchFamily="34" charset="-122"/>
              </a:rPr>
              <a:t>元。</a:t>
            </a:r>
          </a:p>
        </p:txBody>
      </p:sp>
      <p:sp>
        <p:nvSpPr>
          <p:cNvPr id="18" name="矩形 17"/>
          <p:cNvSpPr/>
          <p:nvPr/>
        </p:nvSpPr>
        <p:spPr>
          <a:xfrm>
            <a:off x="956666" y="4098442"/>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煤矿</a:t>
            </a:r>
          </a:p>
        </p:txBody>
      </p:sp>
      <p:cxnSp>
        <p:nvCxnSpPr>
          <p:cNvPr id="19" name="直接连接符 18"/>
          <p:cNvCxnSpPr/>
          <p:nvPr/>
        </p:nvCxnSpPr>
        <p:spPr>
          <a:xfrm>
            <a:off x="912757" y="4764869"/>
            <a:ext cx="1124204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284488" y="5182877"/>
            <a:ext cx="9049543" cy="121135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房屋建筑、矿山工程按造价</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；电力、水利、铁路工程按造价</a:t>
            </a:r>
            <a:r>
              <a:rPr lang="en-US" altLang="zh-CN" sz="2000" dirty="0">
                <a:latin typeface="微软雅黑" panose="020B0503020204020204" pitchFamily="34" charset="-122"/>
                <a:ea typeface="微软雅黑" panose="020B0503020204020204" pitchFamily="34" charset="-122"/>
              </a:rPr>
              <a:t>1.5%; </a:t>
            </a:r>
            <a:r>
              <a:rPr lang="zh-CN" altLang="en-US" sz="2000" dirty="0">
                <a:latin typeface="微软雅黑" panose="020B0503020204020204" pitchFamily="34" charset="-122"/>
                <a:ea typeface="微软雅黑" panose="020B0503020204020204" pitchFamily="34" charset="-122"/>
              </a:rPr>
              <a:t>市政、冶练、机电安装按造价</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；化工石油、港口航道按造价</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；通讯工程、公路工程按造价</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a:t>
            </a:r>
          </a:p>
        </p:txBody>
      </p:sp>
      <p:sp>
        <p:nvSpPr>
          <p:cNvPr id="21" name="矩形 20"/>
          <p:cNvSpPr/>
          <p:nvPr/>
        </p:nvSpPr>
        <p:spPr>
          <a:xfrm>
            <a:off x="864288" y="5648759"/>
            <a:ext cx="231051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建筑施工</a:t>
            </a:r>
          </a:p>
        </p:txBody>
      </p:sp>
      <p:cxnSp>
        <p:nvCxnSpPr>
          <p:cNvPr id="27" name="直接连接符 26"/>
          <p:cNvCxnSpPr/>
          <p:nvPr/>
        </p:nvCxnSpPr>
        <p:spPr>
          <a:xfrm>
            <a:off x="864288" y="6496645"/>
            <a:ext cx="112537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489312"/>
            <a:ext cx="1723549"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提取标准二</a:t>
            </a:r>
          </a:p>
        </p:txBody>
      </p:sp>
      <p:sp>
        <p:nvSpPr>
          <p:cNvPr id="12" name="Freeform 11"/>
          <p:cNvSpPr>
            <a:spLocks noEditPoints="1"/>
          </p:cNvSpPr>
          <p:nvPr/>
        </p:nvSpPr>
        <p:spPr bwMode="auto">
          <a:xfrm>
            <a:off x="965440" y="1309426"/>
            <a:ext cx="757567" cy="756333"/>
          </a:xfrm>
          <a:custGeom>
            <a:avLst/>
            <a:gdLst>
              <a:gd name="connsiteX0" fmla="*/ 298661 w 606862"/>
              <a:gd name="connsiteY0" fmla="*/ 216068 h 605874"/>
              <a:gd name="connsiteX1" fmla="*/ 292627 w 606862"/>
              <a:gd name="connsiteY1" fmla="*/ 222186 h 605874"/>
              <a:gd name="connsiteX2" fmla="*/ 292627 w 606862"/>
              <a:gd name="connsiteY2" fmla="*/ 229140 h 605874"/>
              <a:gd name="connsiteX3" fmla="*/ 286035 w 606862"/>
              <a:gd name="connsiteY3" fmla="*/ 238133 h 605874"/>
              <a:gd name="connsiteX4" fmla="*/ 259483 w 606862"/>
              <a:gd name="connsiteY4" fmla="*/ 271879 h 605874"/>
              <a:gd name="connsiteX5" fmla="*/ 278979 w 606862"/>
              <a:gd name="connsiteY5" fmla="*/ 304884 h 605874"/>
              <a:gd name="connsiteX6" fmla="*/ 303396 w 606862"/>
              <a:gd name="connsiteY6" fmla="*/ 315917 h 605874"/>
              <a:gd name="connsiteX7" fmla="*/ 312309 w 606862"/>
              <a:gd name="connsiteY7" fmla="*/ 321109 h 605874"/>
              <a:gd name="connsiteX8" fmla="*/ 309431 w 606862"/>
              <a:gd name="connsiteY8" fmla="*/ 342525 h 605874"/>
              <a:gd name="connsiteX9" fmla="*/ 293741 w 606862"/>
              <a:gd name="connsiteY9" fmla="*/ 344565 h 605874"/>
              <a:gd name="connsiteX10" fmla="*/ 269881 w 606862"/>
              <a:gd name="connsiteY10" fmla="*/ 337426 h 605874"/>
              <a:gd name="connsiteX11" fmla="*/ 262639 w 606862"/>
              <a:gd name="connsiteY11" fmla="*/ 340485 h 605874"/>
              <a:gd name="connsiteX12" fmla="*/ 259111 w 606862"/>
              <a:gd name="connsiteY12" fmla="*/ 353001 h 605874"/>
              <a:gd name="connsiteX13" fmla="*/ 263382 w 606862"/>
              <a:gd name="connsiteY13" fmla="*/ 362550 h 605874"/>
              <a:gd name="connsiteX14" fmla="*/ 284921 w 606862"/>
              <a:gd name="connsiteY14" fmla="*/ 368669 h 605874"/>
              <a:gd name="connsiteX15" fmla="*/ 291048 w 606862"/>
              <a:gd name="connsiteY15" fmla="*/ 375901 h 605874"/>
              <a:gd name="connsiteX16" fmla="*/ 291141 w 606862"/>
              <a:gd name="connsiteY16" fmla="*/ 384059 h 605874"/>
              <a:gd name="connsiteX17" fmla="*/ 296340 w 606862"/>
              <a:gd name="connsiteY17" fmla="*/ 389622 h 605874"/>
              <a:gd name="connsiteX18" fmla="*/ 308502 w 606862"/>
              <a:gd name="connsiteY18" fmla="*/ 389622 h 605874"/>
              <a:gd name="connsiteX19" fmla="*/ 313423 w 606862"/>
              <a:gd name="connsiteY19" fmla="*/ 384430 h 605874"/>
              <a:gd name="connsiteX20" fmla="*/ 313423 w 606862"/>
              <a:gd name="connsiteY20" fmla="*/ 373119 h 605874"/>
              <a:gd name="connsiteX21" fmla="*/ 318622 w 606862"/>
              <a:gd name="connsiteY21" fmla="*/ 366444 h 605874"/>
              <a:gd name="connsiteX22" fmla="*/ 339789 w 606862"/>
              <a:gd name="connsiteY22" fmla="*/ 352909 h 605874"/>
              <a:gd name="connsiteX23" fmla="*/ 327256 w 606862"/>
              <a:gd name="connsiteY23" fmla="*/ 294872 h 605874"/>
              <a:gd name="connsiteX24" fmla="*/ 305996 w 606862"/>
              <a:gd name="connsiteY24" fmla="*/ 285230 h 605874"/>
              <a:gd name="connsiteX25" fmla="*/ 294391 w 606862"/>
              <a:gd name="connsiteY25" fmla="*/ 278740 h 605874"/>
              <a:gd name="connsiteX26" fmla="*/ 296804 w 606862"/>
              <a:gd name="connsiteY26" fmla="*/ 260661 h 605874"/>
              <a:gd name="connsiteX27" fmla="*/ 304046 w 606862"/>
              <a:gd name="connsiteY27" fmla="*/ 259178 h 605874"/>
              <a:gd name="connsiteX28" fmla="*/ 330877 w 606862"/>
              <a:gd name="connsiteY28" fmla="*/ 264463 h 605874"/>
              <a:gd name="connsiteX29" fmla="*/ 337932 w 606862"/>
              <a:gd name="connsiteY29" fmla="*/ 261496 h 605874"/>
              <a:gd name="connsiteX30" fmla="*/ 342110 w 606862"/>
              <a:gd name="connsiteY30" fmla="*/ 247404 h 605874"/>
              <a:gd name="connsiteX31" fmla="*/ 338954 w 606862"/>
              <a:gd name="connsiteY31" fmla="*/ 240914 h 605874"/>
              <a:gd name="connsiteX32" fmla="*/ 321964 w 606862"/>
              <a:gd name="connsiteY32" fmla="*/ 235815 h 605874"/>
              <a:gd name="connsiteX33" fmla="*/ 314258 w 606862"/>
              <a:gd name="connsiteY33" fmla="*/ 226915 h 605874"/>
              <a:gd name="connsiteX34" fmla="*/ 303396 w 606862"/>
              <a:gd name="connsiteY34" fmla="*/ 216068 h 605874"/>
              <a:gd name="connsiteX35" fmla="*/ 303396 w 606862"/>
              <a:gd name="connsiteY35" fmla="*/ 176202 h 605874"/>
              <a:gd name="connsiteX36" fmla="*/ 430308 w 606862"/>
              <a:gd name="connsiteY36" fmla="*/ 302937 h 605874"/>
              <a:gd name="connsiteX37" fmla="*/ 303396 w 606862"/>
              <a:gd name="connsiteY37" fmla="*/ 429673 h 605874"/>
              <a:gd name="connsiteX38" fmla="*/ 176484 w 606862"/>
              <a:gd name="connsiteY38" fmla="*/ 302937 h 605874"/>
              <a:gd name="connsiteX39" fmla="*/ 303396 w 606862"/>
              <a:gd name="connsiteY39" fmla="*/ 176202 h 605874"/>
              <a:gd name="connsiteX40" fmla="*/ 281240 w 606862"/>
              <a:gd name="connsiteY40" fmla="*/ 91493 h 605874"/>
              <a:gd name="connsiteX41" fmla="*/ 91642 w 606862"/>
              <a:gd name="connsiteY41" fmla="*/ 280782 h 605874"/>
              <a:gd name="connsiteX42" fmla="*/ 118104 w 606862"/>
              <a:gd name="connsiteY42" fmla="*/ 280782 h 605874"/>
              <a:gd name="connsiteX43" fmla="*/ 140295 w 606862"/>
              <a:gd name="connsiteY43" fmla="*/ 302937 h 605874"/>
              <a:gd name="connsiteX44" fmla="*/ 118104 w 606862"/>
              <a:gd name="connsiteY44" fmla="*/ 325092 h 605874"/>
              <a:gd name="connsiteX45" fmla="*/ 91642 w 606862"/>
              <a:gd name="connsiteY45" fmla="*/ 325092 h 605874"/>
              <a:gd name="connsiteX46" fmla="*/ 281240 w 606862"/>
              <a:gd name="connsiteY46" fmla="*/ 514381 h 605874"/>
              <a:gd name="connsiteX47" fmla="*/ 281240 w 606862"/>
              <a:gd name="connsiteY47" fmla="*/ 487962 h 605874"/>
              <a:gd name="connsiteX48" fmla="*/ 303431 w 606862"/>
              <a:gd name="connsiteY48" fmla="*/ 465807 h 605874"/>
              <a:gd name="connsiteX49" fmla="*/ 325622 w 606862"/>
              <a:gd name="connsiteY49" fmla="*/ 487962 h 605874"/>
              <a:gd name="connsiteX50" fmla="*/ 325622 w 606862"/>
              <a:gd name="connsiteY50" fmla="*/ 514381 h 605874"/>
              <a:gd name="connsiteX51" fmla="*/ 515220 w 606862"/>
              <a:gd name="connsiteY51" fmla="*/ 325092 h 605874"/>
              <a:gd name="connsiteX52" fmla="*/ 488758 w 606862"/>
              <a:gd name="connsiteY52" fmla="*/ 325092 h 605874"/>
              <a:gd name="connsiteX53" fmla="*/ 466567 w 606862"/>
              <a:gd name="connsiteY53" fmla="*/ 302937 h 605874"/>
              <a:gd name="connsiteX54" fmla="*/ 488758 w 606862"/>
              <a:gd name="connsiteY54" fmla="*/ 280782 h 605874"/>
              <a:gd name="connsiteX55" fmla="*/ 515220 w 606862"/>
              <a:gd name="connsiteY55" fmla="*/ 280782 h 605874"/>
              <a:gd name="connsiteX56" fmla="*/ 325622 w 606862"/>
              <a:gd name="connsiteY56" fmla="*/ 91493 h 605874"/>
              <a:gd name="connsiteX57" fmla="*/ 325622 w 606862"/>
              <a:gd name="connsiteY57" fmla="*/ 117912 h 605874"/>
              <a:gd name="connsiteX58" fmla="*/ 303431 w 606862"/>
              <a:gd name="connsiteY58" fmla="*/ 140067 h 605874"/>
              <a:gd name="connsiteX59" fmla="*/ 281240 w 606862"/>
              <a:gd name="connsiteY59" fmla="*/ 117912 h 605874"/>
              <a:gd name="connsiteX60" fmla="*/ 303431 w 606862"/>
              <a:gd name="connsiteY60" fmla="*/ 0 h 605874"/>
              <a:gd name="connsiteX61" fmla="*/ 325622 w 606862"/>
              <a:gd name="connsiteY61" fmla="*/ 22155 h 605874"/>
              <a:gd name="connsiteX62" fmla="*/ 325622 w 606862"/>
              <a:gd name="connsiteY62" fmla="*/ 48574 h 605874"/>
              <a:gd name="connsiteX63" fmla="*/ 558209 w 606862"/>
              <a:gd name="connsiteY63" fmla="*/ 280782 h 605874"/>
              <a:gd name="connsiteX64" fmla="*/ 584671 w 606862"/>
              <a:gd name="connsiteY64" fmla="*/ 280782 h 605874"/>
              <a:gd name="connsiteX65" fmla="*/ 606862 w 606862"/>
              <a:gd name="connsiteY65" fmla="*/ 302937 h 605874"/>
              <a:gd name="connsiteX66" fmla="*/ 584671 w 606862"/>
              <a:gd name="connsiteY66" fmla="*/ 325092 h 605874"/>
              <a:gd name="connsiteX67" fmla="*/ 558209 w 606862"/>
              <a:gd name="connsiteY67" fmla="*/ 325092 h 605874"/>
              <a:gd name="connsiteX68" fmla="*/ 325622 w 606862"/>
              <a:gd name="connsiteY68" fmla="*/ 557300 h 605874"/>
              <a:gd name="connsiteX69" fmla="*/ 325622 w 606862"/>
              <a:gd name="connsiteY69" fmla="*/ 583719 h 605874"/>
              <a:gd name="connsiteX70" fmla="*/ 303431 w 606862"/>
              <a:gd name="connsiteY70" fmla="*/ 605874 h 605874"/>
              <a:gd name="connsiteX71" fmla="*/ 281240 w 606862"/>
              <a:gd name="connsiteY71" fmla="*/ 583719 h 605874"/>
              <a:gd name="connsiteX72" fmla="*/ 281240 w 606862"/>
              <a:gd name="connsiteY72" fmla="*/ 557300 h 605874"/>
              <a:gd name="connsiteX73" fmla="*/ 48653 w 606862"/>
              <a:gd name="connsiteY73" fmla="*/ 325092 h 605874"/>
              <a:gd name="connsiteX74" fmla="*/ 22191 w 606862"/>
              <a:gd name="connsiteY74" fmla="*/ 325092 h 605874"/>
              <a:gd name="connsiteX75" fmla="*/ 0 w 606862"/>
              <a:gd name="connsiteY75" fmla="*/ 302937 h 605874"/>
              <a:gd name="connsiteX76" fmla="*/ 22191 w 606862"/>
              <a:gd name="connsiteY76" fmla="*/ 280782 h 605874"/>
              <a:gd name="connsiteX77" fmla="*/ 48653 w 606862"/>
              <a:gd name="connsiteY77" fmla="*/ 280782 h 605874"/>
              <a:gd name="connsiteX78" fmla="*/ 281240 w 606862"/>
              <a:gd name="connsiteY78" fmla="*/ 48574 h 605874"/>
              <a:gd name="connsiteX79" fmla="*/ 281240 w 606862"/>
              <a:gd name="connsiteY79" fmla="*/ 22155 h 605874"/>
              <a:gd name="connsiteX80" fmla="*/ 303431 w 606862"/>
              <a:gd name="connsiteY80" fmla="*/ 0 h 60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6862" h="605874">
                <a:moveTo>
                  <a:pt x="298661" y="216068"/>
                </a:moveTo>
                <a:cubicBezTo>
                  <a:pt x="293648" y="216160"/>
                  <a:pt x="292719" y="216995"/>
                  <a:pt x="292627" y="222186"/>
                </a:cubicBezTo>
                <a:lnTo>
                  <a:pt x="292627" y="229140"/>
                </a:lnTo>
                <a:cubicBezTo>
                  <a:pt x="292627" y="235908"/>
                  <a:pt x="292627" y="235815"/>
                  <a:pt x="286035" y="238133"/>
                </a:cubicBezTo>
                <a:cubicBezTo>
                  <a:pt x="270252" y="243974"/>
                  <a:pt x="260411" y="254728"/>
                  <a:pt x="259483" y="271879"/>
                </a:cubicBezTo>
                <a:cubicBezTo>
                  <a:pt x="258554" y="287084"/>
                  <a:pt x="266539" y="297375"/>
                  <a:pt x="278979" y="304884"/>
                </a:cubicBezTo>
                <a:cubicBezTo>
                  <a:pt x="286685" y="309613"/>
                  <a:pt x="295226" y="312301"/>
                  <a:pt x="303396" y="315917"/>
                </a:cubicBezTo>
                <a:cubicBezTo>
                  <a:pt x="306645" y="317308"/>
                  <a:pt x="309616" y="318884"/>
                  <a:pt x="312309" y="321109"/>
                </a:cubicBezTo>
                <a:cubicBezTo>
                  <a:pt x="320200" y="327691"/>
                  <a:pt x="318715" y="338446"/>
                  <a:pt x="309431" y="342525"/>
                </a:cubicBezTo>
                <a:cubicBezTo>
                  <a:pt x="304417" y="344750"/>
                  <a:pt x="299218" y="345214"/>
                  <a:pt x="293741" y="344565"/>
                </a:cubicBezTo>
                <a:cubicBezTo>
                  <a:pt x="285292" y="343452"/>
                  <a:pt x="277401" y="341412"/>
                  <a:pt x="269881" y="337426"/>
                </a:cubicBezTo>
                <a:cubicBezTo>
                  <a:pt x="265517" y="335108"/>
                  <a:pt x="264125" y="335664"/>
                  <a:pt x="262639" y="340485"/>
                </a:cubicBezTo>
                <a:cubicBezTo>
                  <a:pt x="261340" y="344750"/>
                  <a:pt x="260226" y="348829"/>
                  <a:pt x="259111" y="353001"/>
                </a:cubicBezTo>
                <a:cubicBezTo>
                  <a:pt x="257440" y="358564"/>
                  <a:pt x="258090" y="359955"/>
                  <a:pt x="263382" y="362550"/>
                </a:cubicBezTo>
                <a:cubicBezTo>
                  <a:pt x="270252" y="365888"/>
                  <a:pt x="277494" y="367464"/>
                  <a:pt x="284921" y="368669"/>
                </a:cubicBezTo>
                <a:cubicBezTo>
                  <a:pt x="290770" y="369596"/>
                  <a:pt x="291048" y="369782"/>
                  <a:pt x="291048" y="375901"/>
                </a:cubicBezTo>
                <a:cubicBezTo>
                  <a:pt x="291141" y="378589"/>
                  <a:pt x="291141" y="381278"/>
                  <a:pt x="291141" y="384059"/>
                </a:cubicBezTo>
                <a:cubicBezTo>
                  <a:pt x="291141" y="387490"/>
                  <a:pt x="292719" y="389437"/>
                  <a:pt x="296340" y="389622"/>
                </a:cubicBezTo>
                <a:cubicBezTo>
                  <a:pt x="300425" y="389715"/>
                  <a:pt x="304417" y="389715"/>
                  <a:pt x="308502" y="389622"/>
                </a:cubicBezTo>
                <a:cubicBezTo>
                  <a:pt x="311659" y="389437"/>
                  <a:pt x="313423" y="387768"/>
                  <a:pt x="313423" y="384430"/>
                </a:cubicBezTo>
                <a:cubicBezTo>
                  <a:pt x="313423" y="380722"/>
                  <a:pt x="313516" y="376828"/>
                  <a:pt x="313423" y="373119"/>
                </a:cubicBezTo>
                <a:cubicBezTo>
                  <a:pt x="313330" y="369411"/>
                  <a:pt x="314908" y="367464"/>
                  <a:pt x="318622" y="366444"/>
                </a:cubicBezTo>
                <a:cubicBezTo>
                  <a:pt x="327070" y="364127"/>
                  <a:pt x="334219" y="359584"/>
                  <a:pt x="339789" y="352909"/>
                </a:cubicBezTo>
                <a:cubicBezTo>
                  <a:pt x="355108" y="334366"/>
                  <a:pt x="349352" y="307017"/>
                  <a:pt x="327256" y="294872"/>
                </a:cubicBezTo>
                <a:cubicBezTo>
                  <a:pt x="320479" y="291071"/>
                  <a:pt x="313144" y="288197"/>
                  <a:pt x="305996" y="285230"/>
                </a:cubicBezTo>
                <a:cubicBezTo>
                  <a:pt x="301911" y="283561"/>
                  <a:pt x="297826" y="281521"/>
                  <a:pt x="294391" y="278740"/>
                </a:cubicBezTo>
                <a:cubicBezTo>
                  <a:pt x="287428" y="273177"/>
                  <a:pt x="288635" y="264277"/>
                  <a:pt x="296804" y="260661"/>
                </a:cubicBezTo>
                <a:cubicBezTo>
                  <a:pt x="299218" y="259642"/>
                  <a:pt x="301539" y="259271"/>
                  <a:pt x="304046" y="259178"/>
                </a:cubicBezTo>
                <a:cubicBezTo>
                  <a:pt x="313423" y="258715"/>
                  <a:pt x="322335" y="260383"/>
                  <a:pt x="330877" y="264463"/>
                </a:cubicBezTo>
                <a:cubicBezTo>
                  <a:pt x="335054" y="266595"/>
                  <a:pt x="336447" y="265946"/>
                  <a:pt x="337932" y="261496"/>
                </a:cubicBezTo>
                <a:cubicBezTo>
                  <a:pt x="339511" y="256860"/>
                  <a:pt x="340811" y="252132"/>
                  <a:pt x="342110" y="247404"/>
                </a:cubicBezTo>
                <a:cubicBezTo>
                  <a:pt x="343039" y="244344"/>
                  <a:pt x="341925" y="242212"/>
                  <a:pt x="338954" y="240914"/>
                </a:cubicBezTo>
                <a:cubicBezTo>
                  <a:pt x="333476" y="238411"/>
                  <a:pt x="327813" y="236649"/>
                  <a:pt x="321964" y="235815"/>
                </a:cubicBezTo>
                <a:cubicBezTo>
                  <a:pt x="314258" y="234702"/>
                  <a:pt x="314258" y="234610"/>
                  <a:pt x="314258" y="226915"/>
                </a:cubicBezTo>
                <a:cubicBezTo>
                  <a:pt x="314258" y="216068"/>
                  <a:pt x="314258" y="216068"/>
                  <a:pt x="303396" y="216068"/>
                </a:cubicBezTo>
                <a:close/>
                <a:moveTo>
                  <a:pt x="303396" y="176202"/>
                </a:moveTo>
                <a:cubicBezTo>
                  <a:pt x="373490" y="176202"/>
                  <a:pt x="430308" y="232941"/>
                  <a:pt x="430308" y="302937"/>
                </a:cubicBezTo>
                <a:cubicBezTo>
                  <a:pt x="430308" y="372934"/>
                  <a:pt x="373490" y="429673"/>
                  <a:pt x="303396" y="429673"/>
                </a:cubicBezTo>
                <a:cubicBezTo>
                  <a:pt x="233302" y="429673"/>
                  <a:pt x="176484" y="372934"/>
                  <a:pt x="176484" y="302937"/>
                </a:cubicBezTo>
                <a:cubicBezTo>
                  <a:pt x="176484" y="232941"/>
                  <a:pt x="233302" y="176202"/>
                  <a:pt x="303396" y="176202"/>
                </a:cubicBezTo>
                <a:close/>
                <a:moveTo>
                  <a:pt x="281240" y="91493"/>
                </a:moveTo>
                <a:cubicBezTo>
                  <a:pt x="181334" y="101690"/>
                  <a:pt x="101855" y="181039"/>
                  <a:pt x="91642" y="280782"/>
                </a:cubicBezTo>
                <a:lnTo>
                  <a:pt x="118104" y="280782"/>
                </a:lnTo>
                <a:cubicBezTo>
                  <a:pt x="130360" y="280782"/>
                  <a:pt x="140295" y="290701"/>
                  <a:pt x="140295" y="302937"/>
                </a:cubicBezTo>
                <a:cubicBezTo>
                  <a:pt x="140295" y="315173"/>
                  <a:pt x="130360" y="325092"/>
                  <a:pt x="118104" y="325092"/>
                </a:cubicBezTo>
                <a:lnTo>
                  <a:pt x="91642" y="325092"/>
                </a:lnTo>
                <a:cubicBezTo>
                  <a:pt x="101855" y="424835"/>
                  <a:pt x="181334" y="504184"/>
                  <a:pt x="281240" y="514381"/>
                </a:cubicBezTo>
                <a:lnTo>
                  <a:pt x="281240" y="487962"/>
                </a:lnTo>
                <a:cubicBezTo>
                  <a:pt x="281240" y="475726"/>
                  <a:pt x="291175" y="465807"/>
                  <a:pt x="303431" y="465807"/>
                </a:cubicBezTo>
                <a:cubicBezTo>
                  <a:pt x="315687" y="465807"/>
                  <a:pt x="325622" y="475726"/>
                  <a:pt x="325622" y="487962"/>
                </a:cubicBezTo>
                <a:lnTo>
                  <a:pt x="325622" y="514381"/>
                </a:lnTo>
                <a:cubicBezTo>
                  <a:pt x="425528" y="504184"/>
                  <a:pt x="505007" y="424835"/>
                  <a:pt x="515220" y="325092"/>
                </a:cubicBezTo>
                <a:lnTo>
                  <a:pt x="488758" y="325092"/>
                </a:lnTo>
                <a:cubicBezTo>
                  <a:pt x="476502" y="325092"/>
                  <a:pt x="466567" y="315173"/>
                  <a:pt x="466567" y="302937"/>
                </a:cubicBezTo>
                <a:cubicBezTo>
                  <a:pt x="466567" y="290701"/>
                  <a:pt x="476502" y="280782"/>
                  <a:pt x="488758" y="280782"/>
                </a:cubicBezTo>
                <a:lnTo>
                  <a:pt x="515220" y="280782"/>
                </a:lnTo>
                <a:cubicBezTo>
                  <a:pt x="505007" y="181039"/>
                  <a:pt x="425528" y="101690"/>
                  <a:pt x="325622" y="91493"/>
                </a:cubicBezTo>
                <a:lnTo>
                  <a:pt x="325622" y="117912"/>
                </a:lnTo>
                <a:cubicBezTo>
                  <a:pt x="325622" y="130148"/>
                  <a:pt x="315687" y="140067"/>
                  <a:pt x="303431" y="140067"/>
                </a:cubicBezTo>
                <a:cubicBezTo>
                  <a:pt x="291175" y="140067"/>
                  <a:pt x="281240" y="130148"/>
                  <a:pt x="281240" y="117912"/>
                </a:cubicBezTo>
                <a:close/>
                <a:moveTo>
                  <a:pt x="303431" y="0"/>
                </a:moveTo>
                <a:cubicBezTo>
                  <a:pt x="315687" y="0"/>
                  <a:pt x="325622" y="9919"/>
                  <a:pt x="325622" y="22155"/>
                </a:cubicBezTo>
                <a:lnTo>
                  <a:pt x="325622" y="48574"/>
                </a:lnTo>
                <a:cubicBezTo>
                  <a:pt x="449111" y="59234"/>
                  <a:pt x="547531" y="157494"/>
                  <a:pt x="558209" y="280782"/>
                </a:cubicBezTo>
                <a:lnTo>
                  <a:pt x="584671" y="280782"/>
                </a:lnTo>
                <a:cubicBezTo>
                  <a:pt x="596834" y="280782"/>
                  <a:pt x="606862" y="290701"/>
                  <a:pt x="606862" y="302937"/>
                </a:cubicBezTo>
                <a:cubicBezTo>
                  <a:pt x="606862" y="315173"/>
                  <a:pt x="596927" y="325092"/>
                  <a:pt x="584671" y="325092"/>
                </a:cubicBezTo>
                <a:lnTo>
                  <a:pt x="558209" y="325092"/>
                </a:lnTo>
                <a:cubicBezTo>
                  <a:pt x="547531" y="448380"/>
                  <a:pt x="449111" y="546640"/>
                  <a:pt x="325622" y="557300"/>
                </a:cubicBezTo>
                <a:lnTo>
                  <a:pt x="325622" y="583719"/>
                </a:lnTo>
                <a:cubicBezTo>
                  <a:pt x="325622" y="595955"/>
                  <a:pt x="315687" y="605874"/>
                  <a:pt x="303431" y="605874"/>
                </a:cubicBezTo>
                <a:cubicBezTo>
                  <a:pt x="291175" y="605874"/>
                  <a:pt x="281240" y="595955"/>
                  <a:pt x="281240" y="583719"/>
                </a:cubicBezTo>
                <a:lnTo>
                  <a:pt x="281240" y="557300"/>
                </a:lnTo>
                <a:cubicBezTo>
                  <a:pt x="157751" y="546640"/>
                  <a:pt x="59331" y="448380"/>
                  <a:pt x="48653" y="325092"/>
                </a:cubicBezTo>
                <a:lnTo>
                  <a:pt x="22191" y="325092"/>
                </a:lnTo>
                <a:cubicBezTo>
                  <a:pt x="9935" y="325092"/>
                  <a:pt x="0" y="315173"/>
                  <a:pt x="0" y="302937"/>
                </a:cubicBezTo>
                <a:cubicBezTo>
                  <a:pt x="0" y="290701"/>
                  <a:pt x="9935" y="280782"/>
                  <a:pt x="22191" y="280782"/>
                </a:cubicBezTo>
                <a:lnTo>
                  <a:pt x="48653" y="280782"/>
                </a:lnTo>
                <a:cubicBezTo>
                  <a:pt x="59331" y="157494"/>
                  <a:pt x="157751" y="59234"/>
                  <a:pt x="281240" y="48574"/>
                </a:cubicBezTo>
                <a:lnTo>
                  <a:pt x="281240" y="22155"/>
                </a:lnTo>
                <a:cubicBezTo>
                  <a:pt x="281240" y="9919"/>
                  <a:pt x="291175" y="0"/>
                  <a:pt x="303431"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3" name="矩形 12"/>
          <p:cNvSpPr/>
          <p:nvPr/>
        </p:nvSpPr>
        <p:spPr>
          <a:xfrm>
            <a:off x="3813401" y="2708926"/>
            <a:ext cx="8511783" cy="82663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年销售 </a:t>
            </a:r>
            <a:r>
              <a:rPr lang="en-US" altLang="zh-CN" sz="2000" dirty="0">
                <a:latin typeface="微软雅黑" panose="020B0503020204020204" pitchFamily="34" charset="-122"/>
                <a:ea typeface="微软雅黑" panose="020B0503020204020204" pitchFamily="34" charset="-122"/>
              </a:rPr>
              <a:t>1000</a:t>
            </a:r>
            <a:r>
              <a:rPr lang="zh-CN" altLang="en-US" sz="2000" dirty="0">
                <a:latin typeface="微软雅黑" panose="020B0503020204020204" pitchFamily="34" charset="-122"/>
                <a:ea typeface="微软雅黑" panose="020B0503020204020204" pitchFamily="34" charset="-122"/>
              </a:rPr>
              <a:t>万元及以下按</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1000</a:t>
            </a:r>
            <a:r>
              <a:rPr lang="zh-CN" altLang="en-US" sz="2000" dirty="0">
                <a:latin typeface="微软雅黑" panose="020B0503020204020204" pitchFamily="34" charset="-122"/>
                <a:ea typeface="微软雅黑" panose="020B0503020204020204" pitchFamily="34" charset="-122"/>
              </a:rPr>
              <a:t>万</a:t>
            </a:r>
            <a:r>
              <a:rPr lang="en-US" altLang="zh-CN" sz="2000" dirty="0">
                <a:latin typeface="微软雅黑" panose="020B0503020204020204" pitchFamily="34" charset="-122"/>
                <a:ea typeface="微软雅黑" panose="020B0503020204020204" pitchFamily="34" charset="-122"/>
              </a:rPr>
              <a:t>—10000</a:t>
            </a:r>
            <a:r>
              <a:rPr lang="zh-CN" altLang="en-US" sz="2000" dirty="0">
                <a:latin typeface="微软雅黑" panose="020B0503020204020204" pitchFamily="34" charset="-122"/>
                <a:ea typeface="微软雅黑" panose="020B0503020204020204" pitchFamily="34" charset="-122"/>
              </a:rPr>
              <a:t>万按</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10000</a:t>
            </a:r>
            <a:r>
              <a:rPr lang="zh-CN" altLang="en-US" sz="2000" dirty="0">
                <a:latin typeface="微软雅黑" panose="020B0503020204020204" pitchFamily="34" charset="-122"/>
                <a:ea typeface="微软雅黑" panose="020B0503020204020204" pitchFamily="34" charset="-122"/>
              </a:rPr>
              <a:t>万</a:t>
            </a:r>
            <a:r>
              <a:rPr lang="en-US" altLang="zh-CN" sz="2000" dirty="0">
                <a:latin typeface="微软雅黑" panose="020B0503020204020204" pitchFamily="34" charset="-122"/>
                <a:ea typeface="微软雅黑" panose="020B0503020204020204" pitchFamily="34" charset="-122"/>
              </a:rPr>
              <a:t>—100000</a:t>
            </a:r>
            <a:r>
              <a:rPr lang="zh-CN" altLang="en-US" sz="2000" dirty="0">
                <a:latin typeface="微软雅黑" panose="020B0503020204020204" pitchFamily="34" charset="-122"/>
                <a:ea typeface="微软雅黑" panose="020B0503020204020204" pitchFamily="34" charset="-122"/>
              </a:rPr>
              <a:t>万按</a:t>
            </a:r>
            <a:r>
              <a:rPr lang="en-US" altLang="zh-CN" sz="2000" dirty="0">
                <a:latin typeface="微软雅黑" panose="020B0503020204020204" pitchFamily="34" charset="-122"/>
                <a:ea typeface="微软雅黑" panose="020B0503020204020204" pitchFamily="34" charset="-122"/>
              </a:rPr>
              <a:t>0.5%</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100000</a:t>
            </a:r>
            <a:r>
              <a:rPr lang="zh-CN" altLang="en-US" sz="2000" dirty="0">
                <a:latin typeface="微软雅黑" panose="020B0503020204020204" pitchFamily="34" charset="-122"/>
                <a:ea typeface="微软雅黑" panose="020B0503020204020204" pitchFamily="34" charset="-122"/>
              </a:rPr>
              <a:t>万元以上按 </a:t>
            </a:r>
            <a:r>
              <a:rPr lang="en-US" altLang="zh-CN" sz="2000" dirty="0">
                <a:latin typeface="微软雅黑" panose="020B0503020204020204" pitchFamily="34" charset="-122"/>
                <a:ea typeface="微软雅黑" panose="020B0503020204020204" pitchFamily="34" charset="-122"/>
              </a:rPr>
              <a:t>0.2%</a:t>
            </a:r>
            <a:r>
              <a:rPr lang="zh-CN" altLang="en-US" sz="2000" dirty="0">
                <a:latin typeface="微软雅黑" panose="020B0503020204020204" pitchFamily="34" charset="-122"/>
                <a:ea typeface="微软雅黑" panose="020B0503020204020204" pitchFamily="34" charset="-122"/>
              </a:rPr>
              <a:t>。</a:t>
            </a:r>
          </a:p>
        </p:txBody>
      </p:sp>
      <p:sp>
        <p:nvSpPr>
          <p:cNvPr id="14" name="矩形 13"/>
          <p:cNvSpPr/>
          <p:nvPr/>
        </p:nvSpPr>
        <p:spPr>
          <a:xfrm>
            <a:off x="1254449" y="2906289"/>
            <a:ext cx="2482632"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危险化学品生产企业</a:t>
            </a:r>
          </a:p>
        </p:txBody>
      </p:sp>
      <p:cxnSp>
        <p:nvCxnSpPr>
          <p:cNvPr id="16" name="直接连接符 15"/>
          <p:cNvCxnSpPr/>
          <p:nvPr/>
        </p:nvCxnSpPr>
        <p:spPr>
          <a:xfrm>
            <a:off x="1216700" y="3669211"/>
            <a:ext cx="1106123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858903" y="4297147"/>
            <a:ext cx="885698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客运业务按</a:t>
            </a:r>
            <a:r>
              <a:rPr lang="en-US" altLang="zh-CN" sz="2000" dirty="0">
                <a:latin typeface="微软雅黑" panose="020B0503020204020204" pitchFamily="34" charset="-122"/>
                <a:ea typeface="微软雅黑" panose="020B0503020204020204" pitchFamily="34" charset="-122"/>
              </a:rPr>
              <a:t>0.5%</a:t>
            </a:r>
            <a:r>
              <a:rPr lang="zh-CN" altLang="en-US" sz="2000" dirty="0">
                <a:latin typeface="微软雅黑" panose="020B0503020204020204" pitchFamily="34" charset="-122"/>
                <a:ea typeface="微软雅黑" panose="020B0503020204020204" pitchFamily="34" charset="-122"/>
              </a:rPr>
              <a:t>；普通货运按</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；危险品、特殊运输按</a:t>
            </a:r>
            <a:r>
              <a:rPr lang="en-US" altLang="zh-CN" sz="2000" dirty="0">
                <a:latin typeface="微软雅黑" panose="020B0503020204020204" pitchFamily="34" charset="-122"/>
                <a:ea typeface="微软雅黑" panose="020B0503020204020204" pitchFamily="34" charset="-122"/>
              </a:rPr>
              <a:t>1.5%</a:t>
            </a:r>
            <a:r>
              <a:rPr lang="zh-CN" altLang="en-US" sz="2000" dirty="0">
                <a:latin typeface="微软雅黑" panose="020B0503020204020204" pitchFamily="34" charset="-122"/>
                <a:ea typeface="微软雅黑" panose="020B0503020204020204" pitchFamily="34" charset="-122"/>
              </a:rPr>
              <a:t>。</a:t>
            </a:r>
          </a:p>
        </p:txBody>
      </p:sp>
      <p:sp>
        <p:nvSpPr>
          <p:cNvPr id="18" name="矩形 17"/>
          <p:cNvSpPr/>
          <p:nvPr/>
        </p:nvSpPr>
        <p:spPr>
          <a:xfrm>
            <a:off x="1216699" y="4318050"/>
            <a:ext cx="252038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道路运输</a:t>
            </a:r>
          </a:p>
        </p:txBody>
      </p:sp>
      <p:cxnSp>
        <p:nvCxnSpPr>
          <p:cNvPr id="19" name="直接连接符 18"/>
          <p:cNvCxnSpPr/>
          <p:nvPr/>
        </p:nvCxnSpPr>
        <p:spPr>
          <a:xfrm>
            <a:off x="1172791" y="4984477"/>
            <a:ext cx="1124204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879"/>
          <a:stretch>
            <a:fillRect/>
          </a:stretch>
        </p:blipFill>
        <p:spPr>
          <a:xfrm>
            <a:off x="6563817" y="2583018"/>
            <a:ext cx="5586208" cy="3709853"/>
          </a:xfrm>
          <a:prstGeom prst="rect">
            <a:avLst/>
          </a:prstGeom>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、安全经济政策</a:t>
            </a:r>
          </a:p>
        </p:txBody>
      </p:sp>
      <p:sp>
        <p:nvSpPr>
          <p:cNvPr id="10"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p:cNvSpPr/>
          <p:nvPr/>
        </p:nvSpPr>
        <p:spPr bwMode="auto">
          <a:xfrm>
            <a:off x="1015342" y="2570320"/>
            <a:ext cx="5570505" cy="3744416"/>
          </a:xfrm>
          <a:prstGeom prst="rect">
            <a:avLst/>
          </a:prstGeom>
          <a:solidFill>
            <a:srgbClr val="0070C0"/>
          </a:solidFill>
          <a:ln>
            <a:noFill/>
          </a:ln>
        </p:spPr>
        <p:txBody>
          <a:bodyPr rtlCol="0" anchor="ctr"/>
          <a:lstStyle/>
          <a:p>
            <a:pPr algn="l"/>
            <a:endParaRPr lang="zh-CN" altLang="en-US"/>
          </a:p>
        </p:txBody>
      </p:sp>
      <p:sp>
        <p:nvSpPr>
          <p:cNvPr id="23" name="矩形 22"/>
          <p:cNvSpPr/>
          <p:nvPr/>
        </p:nvSpPr>
        <p:spPr>
          <a:xfrm>
            <a:off x="1259067" y="3388536"/>
            <a:ext cx="5170308" cy="2769989"/>
          </a:xfrm>
          <a:prstGeom prst="rect">
            <a:avLst/>
          </a:prstGeom>
        </p:spPr>
        <p:txBody>
          <a:bodyPr wrap="square">
            <a:spAutoFit/>
          </a:bodyPr>
          <a:lstStyle/>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）使用范围：</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① 完善、改造和维护安全防护设备、设施；</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② 应急器材、设备、安全防护用品；</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③ 安全检查、评价；</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④ 重大危险源、重大事故隐患评估、整改、监控；</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⑤ 安全技能培训、应急救援演练；</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⑥ 安全相关其他支出。</a:t>
            </a:r>
          </a:p>
        </p:txBody>
      </p:sp>
      <p:sp>
        <p:nvSpPr>
          <p:cNvPr id="24" name="矩形 23"/>
          <p:cNvSpPr/>
          <p:nvPr/>
        </p:nvSpPr>
        <p:spPr>
          <a:xfrm>
            <a:off x="1536262" y="2862994"/>
            <a:ext cx="1800493"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安全费用的提取</a:t>
            </a:r>
          </a:p>
        </p:txBody>
      </p:sp>
      <p:sp>
        <p:nvSpPr>
          <p:cNvPr id="25" name="矩形 24"/>
          <p:cNvSpPr/>
          <p:nvPr/>
        </p:nvSpPr>
        <p:spPr bwMode="auto">
          <a:xfrm>
            <a:off x="1361549" y="2789897"/>
            <a:ext cx="144016" cy="49080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timgsa.baidu.com/timg?image&amp;quality=80&amp;size=b9999_10000&amp;sec=1512492589750&amp;di=f2b49322e7da90e8e406e0aded17abc4&amp;imgtype=jpg&amp;src=http%3A%2F%2Fimg2.imgtn.bdimg.com%2Fit%2Fu%3D2693014807%2C455762443%26fm%3D214%26gp%3D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32" r="6179"/>
          <a:stretch>
            <a:fillRect/>
          </a:stretch>
        </p:blipFill>
        <p:spPr bwMode="auto">
          <a:xfrm>
            <a:off x="893988" y="2704916"/>
            <a:ext cx="5546769" cy="3743587"/>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、安全经济政策</a:t>
            </a:r>
          </a:p>
        </p:txBody>
      </p:sp>
      <p:sp>
        <p:nvSpPr>
          <p:cNvPr id="10"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p:cNvSpPr/>
          <p:nvPr/>
        </p:nvSpPr>
        <p:spPr bwMode="auto">
          <a:xfrm>
            <a:off x="6436335"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p:cNvSpPr/>
          <p:nvPr/>
        </p:nvSpPr>
        <p:spPr>
          <a:xfrm>
            <a:off x="6861423" y="3858696"/>
            <a:ext cx="4922541" cy="2332498"/>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实施范围：矿山、交通运输、建筑、危化、烟花爆竹等六大高危企业。</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目前煤炭行业已全面实施，其他行业正在逐步实施。</a:t>
            </a:r>
          </a:p>
          <a:p>
            <a:pPr marL="285750" indent="-285750">
              <a:lnSpc>
                <a:spcPts val="2400"/>
              </a:lnSpc>
              <a:spcBef>
                <a:spcPct val="50000"/>
              </a:spcBef>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7121366" y="3171160"/>
            <a:ext cx="2262158"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安全风险抵押金制度</a:t>
            </a:r>
          </a:p>
        </p:txBody>
      </p:sp>
      <p:sp>
        <p:nvSpPr>
          <p:cNvPr id="25" name="矩形 24"/>
          <p:cNvSpPr/>
          <p:nvPr/>
        </p:nvSpPr>
        <p:spPr bwMode="auto">
          <a:xfrm>
            <a:off x="6946653" y="3098063"/>
            <a:ext cx="144016" cy="49080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timgsa.baidu.com/timg?image&amp;quality=80&amp;size=b9999_10000&amp;sec=1512492740347&amp;di=9d25ff8cff626adbe2cea4cf8e4e2c04&amp;imgtype=0&amp;src=http%3A%2F%2Fimgsrc.baidu.com%2Fimgad%2Fpic%2Fitem%2F80cb39dbb6fd526685a87432a118972bd40736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14" b="6351"/>
          <a:stretch>
            <a:fillRect/>
          </a:stretch>
        </p:blipFill>
        <p:spPr bwMode="auto">
          <a:xfrm>
            <a:off x="6585847" y="2570320"/>
            <a:ext cx="5564178"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、安全经济政策</a:t>
            </a:r>
          </a:p>
        </p:txBody>
      </p:sp>
      <p:sp>
        <p:nvSpPr>
          <p:cNvPr id="10"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p:cNvSpPr/>
          <p:nvPr/>
        </p:nvSpPr>
        <p:spPr bwMode="auto">
          <a:xfrm>
            <a:off x="1015342" y="2570320"/>
            <a:ext cx="5570505" cy="3744416"/>
          </a:xfrm>
          <a:prstGeom prst="rect">
            <a:avLst/>
          </a:prstGeom>
          <a:solidFill>
            <a:srgbClr val="0070C0"/>
          </a:solidFill>
          <a:ln>
            <a:noFill/>
          </a:ln>
        </p:spPr>
        <p:txBody>
          <a:bodyPr rtlCol="0" anchor="ctr"/>
          <a:lstStyle/>
          <a:p>
            <a:pPr algn="l"/>
            <a:endParaRPr lang="zh-CN" altLang="en-US"/>
          </a:p>
        </p:txBody>
      </p:sp>
      <p:sp>
        <p:nvSpPr>
          <p:cNvPr id="23" name="矩形 22"/>
          <p:cNvSpPr/>
          <p:nvPr/>
        </p:nvSpPr>
        <p:spPr>
          <a:xfrm>
            <a:off x="1327523" y="3421521"/>
            <a:ext cx="4950796" cy="2800767"/>
          </a:xfrm>
          <a:prstGeom prst="rect">
            <a:avLst/>
          </a:prstGeom>
        </p:spPr>
        <p:txBody>
          <a:bodyPr wrap="square">
            <a:spAutoFit/>
          </a:bodyPr>
          <a:lstStyle/>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煤炭行业缴存数额：</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年产</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万吨以下</a:t>
            </a:r>
            <a:r>
              <a:rPr lang="en-US" altLang="zh-CN" dirty="0">
                <a:solidFill>
                  <a:schemeClr val="bg1"/>
                </a:solidFill>
                <a:latin typeface="微软雅黑" panose="020B0503020204020204" pitchFamily="34" charset="-122"/>
                <a:ea typeface="微软雅黑" panose="020B0503020204020204" pitchFamily="34" charset="-122"/>
              </a:rPr>
              <a:t>60</a:t>
            </a:r>
            <a:r>
              <a:rPr lang="zh-CN" altLang="en-US" dirty="0">
                <a:solidFill>
                  <a:schemeClr val="bg1"/>
                </a:solidFill>
                <a:latin typeface="微软雅黑" panose="020B0503020204020204" pitchFamily="34" charset="-122"/>
                <a:ea typeface="微软雅黑" panose="020B0503020204020204" pitchFamily="34" charset="-122"/>
              </a:rPr>
              <a:t>万元；</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3—9</a:t>
            </a:r>
            <a:r>
              <a:rPr lang="zh-CN" altLang="en-US" dirty="0">
                <a:solidFill>
                  <a:schemeClr val="bg1"/>
                </a:solidFill>
                <a:latin typeface="微软雅黑" panose="020B0503020204020204" pitchFamily="34" charset="-122"/>
                <a:ea typeface="微软雅黑" panose="020B0503020204020204" pitchFamily="34" charset="-122"/>
              </a:rPr>
              <a:t>万吨</a:t>
            </a:r>
            <a:r>
              <a:rPr lang="en-US" altLang="zh-CN" dirty="0">
                <a:solidFill>
                  <a:schemeClr val="bg1"/>
                </a:solidFill>
                <a:latin typeface="微软雅黑" panose="020B0503020204020204" pitchFamily="34" charset="-122"/>
                <a:ea typeface="微软雅黑" panose="020B0503020204020204" pitchFamily="34" charset="-122"/>
              </a:rPr>
              <a:t>150</a:t>
            </a:r>
            <a:r>
              <a:rPr lang="zh-CN" altLang="en-US" dirty="0">
                <a:solidFill>
                  <a:schemeClr val="bg1"/>
                </a:solidFill>
                <a:latin typeface="微软雅黑" panose="020B0503020204020204" pitchFamily="34" charset="-122"/>
                <a:ea typeface="微软雅黑" panose="020B0503020204020204" pitchFamily="34" charset="-122"/>
              </a:rPr>
              <a:t>万元；</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9—15</a:t>
            </a:r>
            <a:r>
              <a:rPr lang="zh-CN" altLang="en-US" dirty="0">
                <a:solidFill>
                  <a:schemeClr val="bg1"/>
                </a:solidFill>
                <a:latin typeface="微软雅黑" panose="020B0503020204020204" pitchFamily="34" charset="-122"/>
                <a:ea typeface="微软雅黑" panose="020B0503020204020204" pitchFamily="34" charset="-122"/>
              </a:rPr>
              <a:t>万吨</a:t>
            </a:r>
            <a:r>
              <a:rPr lang="en-US" altLang="zh-CN" dirty="0">
                <a:solidFill>
                  <a:schemeClr val="bg1"/>
                </a:solidFill>
                <a:latin typeface="微软雅黑" panose="020B0503020204020204" pitchFamily="34" charset="-122"/>
                <a:ea typeface="微软雅黑" panose="020B0503020204020204" pitchFamily="34" charset="-122"/>
              </a:rPr>
              <a:t>250</a:t>
            </a:r>
            <a:r>
              <a:rPr lang="zh-CN" altLang="en-US" dirty="0">
                <a:solidFill>
                  <a:schemeClr val="bg1"/>
                </a:solidFill>
                <a:latin typeface="微软雅黑" panose="020B0503020204020204" pitchFamily="34" charset="-122"/>
                <a:ea typeface="微软雅黑" panose="020B0503020204020204" pitchFamily="34" charset="-122"/>
              </a:rPr>
              <a:t>万元；</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15</a:t>
            </a:r>
            <a:r>
              <a:rPr lang="zh-CN" altLang="en-US" dirty="0">
                <a:solidFill>
                  <a:schemeClr val="bg1"/>
                </a:solidFill>
                <a:latin typeface="微软雅黑" panose="020B0503020204020204" pitchFamily="34" charset="-122"/>
                <a:ea typeface="微软雅黑" panose="020B0503020204020204" pitchFamily="34" charset="-122"/>
              </a:rPr>
              <a:t>万吨以上，以</a:t>
            </a:r>
            <a:r>
              <a:rPr lang="en-US" altLang="zh-CN" dirty="0">
                <a:solidFill>
                  <a:schemeClr val="bg1"/>
                </a:solidFill>
                <a:latin typeface="微软雅黑" panose="020B0503020204020204" pitchFamily="34" charset="-122"/>
                <a:ea typeface="微软雅黑" panose="020B0503020204020204" pitchFamily="34" charset="-122"/>
              </a:rPr>
              <a:t>250</a:t>
            </a:r>
            <a:r>
              <a:rPr lang="zh-CN" altLang="en-US" dirty="0">
                <a:solidFill>
                  <a:schemeClr val="bg1"/>
                </a:solidFill>
                <a:latin typeface="微软雅黑" panose="020B0503020204020204" pitchFamily="34" charset="-122"/>
                <a:ea typeface="微软雅黑" panose="020B0503020204020204" pitchFamily="34" charset="-122"/>
              </a:rPr>
              <a:t>万元为基数，每增</a:t>
            </a:r>
            <a:r>
              <a:rPr lang="en-US" altLang="zh-CN" dirty="0">
                <a:solidFill>
                  <a:schemeClr val="bg1"/>
                </a:solidFill>
                <a:latin typeface="微软雅黑" panose="020B0503020204020204" pitchFamily="34" charset="-122"/>
                <a:ea typeface="微软雅黑" panose="020B0503020204020204" pitchFamily="34" charset="-122"/>
              </a:rPr>
              <a:t>10</a:t>
            </a:r>
            <a:r>
              <a:rPr lang="zh-CN" altLang="en-US" dirty="0">
                <a:solidFill>
                  <a:schemeClr val="bg1"/>
                </a:solidFill>
                <a:latin typeface="微软雅黑" panose="020B0503020204020204" pitchFamily="34" charset="-122"/>
                <a:ea typeface="微软雅黑" panose="020B0503020204020204" pitchFamily="34" charset="-122"/>
              </a:rPr>
              <a:t>万吨增缴存</a:t>
            </a:r>
            <a:r>
              <a:rPr lang="en-US" altLang="zh-CN" dirty="0">
                <a:solidFill>
                  <a:schemeClr val="bg1"/>
                </a:solidFill>
                <a:latin typeface="微软雅黑" panose="020B0503020204020204" pitchFamily="34" charset="-122"/>
                <a:ea typeface="微软雅黑" panose="020B0503020204020204" pitchFamily="34" charset="-122"/>
              </a:rPr>
              <a:t>50</a:t>
            </a:r>
            <a:r>
              <a:rPr lang="zh-CN" altLang="en-US" dirty="0">
                <a:solidFill>
                  <a:schemeClr val="bg1"/>
                </a:solidFill>
                <a:latin typeface="微软雅黑" panose="020B0503020204020204" pitchFamily="34" charset="-122"/>
                <a:ea typeface="微软雅黑" panose="020B0503020204020204" pitchFamily="34" charset="-122"/>
              </a:rPr>
              <a:t>万元，累计达到</a:t>
            </a:r>
            <a:r>
              <a:rPr lang="en-US" altLang="zh-CN" dirty="0">
                <a:solidFill>
                  <a:schemeClr val="bg1"/>
                </a:solidFill>
                <a:latin typeface="微软雅黑" panose="020B0503020204020204" pitchFamily="34" charset="-122"/>
                <a:ea typeface="微软雅黑" panose="020B0503020204020204" pitchFamily="34" charset="-122"/>
              </a:rPr>
              <a:t>600</a:t>
            </a:r>
            <a:r>
              <a:rPr lang="zh-CN" altLang="en-US" dirty="0">
                <a:solidFill>
                  <a:schemeClr val="bg1"/>
                </a:solidFill>
                <a:latin typeface="微软雅黑" panose="020B0503020204020204" pitchFamily="34" charset="-122"/>
                <a:ea typeface="微软雅黑" panose="020B0503020204020204" pitchFamily="34" charset="-122"/>
              </a:rPr>
              <a:t>万元时不再增缴。</a:t>
            </a:r>
          </a:p>
        </p:txBody>
      </p:sp>
      <p:sp>
        <p:nvSpPr>
          <p:cNvPr id="24" name="矩形 23"/>
          <p:cNvSpPr/>
          <p:nvPr/>
        </p:nvSpPr>
        <p:spPr>
          <a:xfrm>
            <a:off x="1536262" y="2862994"/>
            <a:ext cx="2262158"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安全风险抵押金制度</a:t>
            </a:r>
          </a:p>
        </p:txBody>
      </p:sp>
      <p:sp>
        <p:nvSpPr>
          <p:cNvPr id="25" name="矩形 24"/>
          <p:cNvSpPr/>
          <p:nvPr/>
        </p:nvSpPr>
        <p:spPr bwMode="auto">
          <a:xfrm>
            <a:off x="1361549" y="2789897"/>
            <a:ext cx="144016" cy="49080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1743"/>
          <a:stretch>
            <a:fillRect/>
          </a:stretch>
        </p:blipFill>
        <p:spPr>
          <a:xfrm>
            <a:off x="893475" y="2704087"/>
            <a:ext cx="5715000" cy="3743587"/>
          </a:xfrm>
          <a:prstGeom prst="rect">
            <a:avLst/>
          </a:prstGeom>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、安全经济政策</a:t>
            </a:r>
          </a:p>
        </p:txBody>
      </p:sp>
      <p:sp>
        <p:nvSpPr>
          <p:cNvPr id="10"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p:cNvSpPr/>
          <p:nvPr/>
        </p:nvSpPr>
        <p:spPr bwMode="auto">
          <a:xfrm>
            <a:off x="6440757"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p:cNvSpPr/>
          <p:nvPr/>
        </p:nvSpPr>
        <p:spPr>
          <a:xfrm>
            <a:off x="6861423" y="3858696"/>
            <a:ext cx="4922541" cy="2332498"/>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全员投保工伤保险：保障受到事故伤害和患职业病职工能及时获得医疗救治和经济补偿。一般费率为</a:t>
            </a:r>
            <a:r>
              <a:rPr lang="en-US" altLang="zh-CN" dirty="0">
                <a:solidFill>
                  <a:schemeClr val="bg1"/>
                </a:solidFill>
                <a:latin typeface="微软雅黑" panose="020B0503020204020204" pitchFamily="34" charset="-122"/>
                <a:ea typeface="微软雅黑" panose="020B0503020204020204" pitchFamily="34" charset="-122"/>
              </a:rPr>
              <a:t>1~3%</a:t>
            </a:r>
          </a:p>
          <a:p>
            <a:pPr marL="285750" indent="-285750">
              <a:lnSpc>
                <a:spcPts val="24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高风险行业可取</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左右。</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7121366" y="3171160"/>
            <a:ext cx="2723823"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建立工伤与责任保险机制</a:t>
            </a:r>
          </a:p>
        </p:txBody>
      </p:sp>
      <p:sp>
        <p:nvSpPr>
          <p:cNvPr id="25" name="矩形 24"/>
          <p:cNvSpPr/>
          <p:nvPr/>
        </p:nvSpPr>
        <p:spPr bwMode="auto">
          <a:xfrm>
            <a:off x="6946653" y="3098063"/>
            <a:ext cx="144016" cy="49080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warning-sign_63436"/>
          <p:cNvSpPr>
            <a:spLocks noChangeAspect="1"/>
          </p:cNvSpPr>
          <p:nvPr/>
        </p:nvSpPr>
        <p:spPr bwMode="auto">
          <a:xfrm>
            <a:off x="529616" y="1443274"/>
            <a:ext cx="609685" cy="602884"/>
          </a:xfrm>
          <a:custGeom>
            <a:avLst/>
            <a:gdLst>
              <a:gd name="connsiteX0" fmla="*/ 554102 w 604480"/>
              <a:gd name="connsiteY0" fmla="*/ 28496 h 597738"/>
              <a:gd name="connsiteX1" fmla="*/ 538751 w 604480"/>
              <a:gd name="connsiteY1" fmla="*/ 34574 h 597738"/>
              <a:gd name="connsiteX2" fmla="*/ 250822 w 604480"/>
              <a:gd name="connsiteY2" fmla="*/ 322198 h 597738"/>
              <a:gd name="connsiteX3" fmla="*/ 243903 w 604480"/>
              <a:gd name="connsiteY3" fmla="*/ 359529 h 597738"/>
              <a:gd name="connsiteX4" fmla="*/ 281424 w 604480"/>
              <a:gd name="connsiteY4" fmla="*/ 352620 h 597738"/>
              <a:gd name="connsiteX5" fmla="*/ 569354 w 604480"/>
              <a:gd name="connsiteY5" fmla="*/ 65130 h 597738"/>
              <a:gd name="connsiteX6" fmla="*/ 569354 w 604480"/>
              <a:gd name="connsiteY6" fmla="*/ 34574 h 597738"/>
              <a:gd name="connsiteX7" fmla="*/ 554102 w 604480"/>
              <a:gd name="connsiteY7" fmla="*/ 28496 h 597738"/>
              <a:gd name="connsiteX8" fmla="*/ 14369 w 604480"/>
              <a:gd name="connsiteY8" fmla="*/ 9575 h 597738"/>
              <a:gd name="connsiteX9" fmla="*/ 482171 w 604480"/>
              <a:gd name="connsiteY9" fmla="*/ 9575 h 597738"/>
              <a:gd name="connsiteX10" fmla="*/ 453300 w 604480"/>
              <a:gd name="connsiteY10" fmla="*/ 38405 h 597738"/>
              <a:gd name="connsiteX11" fmla="*/ 28872 w 604480"/>
              <a:gd name="connsiteY11" fmla="*/ 38405 h 597738"/>
              <a:gd name="connsiteX12" fmla="*/ 28872 w 604480"/>
              <a:gd name="connsiteY12" fmla="*/ 569041 h 597738"/>
              <a:gd name="connsiteX13" fmla="*/ 560271 w 604480"/>
              <a:gd name="connsiteY13" fmla="*/ 569041 h 597738"/>
              <a:gd name="connsiteX14" fmla="*/ 560271 w 604480"/>
              <a:gd name="connsiteY14" fmla="*/ 155719 h 597738"/>
              <a:gd name="connsiteX15" fmla="*/ 589010 w 604480"/>
              <a:gd name="connsiteY15" fmla="*/ 126889 h 597738"/>
              <a:gd name="connsiteX16" fmla="*/ 589010 w 604480"/>
              <a:gd name="connsiteY16" fmla="*/ 583389 h 597738"/>
              <a:gd name="connsiteX17" fmla="*/ 574641 w 604480"/>
              <a:gd name="connsiteY17" fmla="*/ 597738 h 597738"/>
              <a:gd name="connsiteX18" fmla="*/ 14369 w 604480"/>
              <a:gd name="connsiteY18" fmla="*/ 597738 h 597738"/>
              <a:gd name="connsiteX19" fmla="*/ 0 w 604480"/>
              <a:gd name="connsiteY19" fmla="*/ 583389 h 597738"/>
              <a:gd name="connsiteX20" fmla="*/ 0 w 604480"/>
              <a:gd name="connsiteY20" fmla="*/ 23924 h 597738"/>
              <a:gd name="connsiteX21" fmla="*/ 14369 w 604480"/>
              <a:gd name="connsiteY21" fmla="*/ 9575 h 597738"/>
              <a:gd name="connsiteX22" fmla="*/ 554053 w 604480"/>
              <a:gd name="connsiteY22" fmla="*/ 0 h 597738"/>
              <a:gd name="connsiteX23" fmla="*/ 589711 w 604480"/>
              <a:gd name="connsiteY23" fmla="*/ 14248 h 597738"/>
              <a:gd name="connsiteX24" fmla="*/ 589711 w 604480"/>
              <a:gd name="connsiteY24" fmla="*/ 85589 h 597738"/>
              <a:gd name="connsiteX25" fmla="*/ 300850 w 604480"/>
              <a:gd name="connsiteY25" fmla="*/ 374010 h 597738"/>
              <a:gd name="connsiteX26" fmla="*/ 229001 w 604480"/>
              <a:gd name="connsiteY26" fmla="*/ 390085 h 597738"/>
              <a:gd name="connsiteX27" fmla="*/ 211837 w 604480"/>
              <a:gd name="connsiteY27" fmla="*/ 391546 h 597738"/>
              <a:gd name="connsiteX28" fmla="*/ 213434 w 604480"/>
              <a:gd name="connsiteY28" fmla="*/ 374408 h 597738"/>
              <a:gd name="connsiteX29" fmla="*/ 229400 w 604480"/>
              <a:gd name="connsiteY29" fmla="*/ 302668 h 597738"/>
              <a:gd name="connsiteX30" fmla="*/ 518394 w 604480"/>
              <a:gd name="connsiteY30" fmla="*/ 14248 h 597738"/>
              <a:gd name="connsiteX31" fmla="*/ 554053 w 604480"/>
              <a:gd name="connsiteY31" fmla="*/ 0 h 59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4480" h="597738">
                <a:moveTo>
                  <a:pt x="554102" y="28496"/>
                </a:moveTo>
                <a:cubicBezTo>
                  <a:pt x="548498" y="28496"/>
                  <a:pt x="542876" y="30522"/>
                  <a:pt x="538751" y="34574"/>
                </a:cubicBezTo>
                <a:lnTo>
                  <a:pt x="250822" y="322198"/>
                </a:lnTo>
                <a:cubicBezTo>
                  <a:pt x="248560" y="327113"/>
                  <a:pt x="245899" y="342922"/>
                  <a:pt x="243903" y="359529"/>
                </a:cubicBezTo>
                <a:cubicBezTo>
                  <a:pt x="260535" y="357536"/>
                  <a:pt x="276368" y="354746"/>
                  <a:pt x="281424" y="352620"/>
                </a:cubicBezTo>
                <a:lnTo>
                  <a:pt x="569354" y="65130"/>
                </a:lnTo>
                <a:cubicBezTo>
                  <a:pt x="577736" y="56760"/>
                  <a:pt x="577736" y="43077"/>
                  <a:pt x="569354" y="34574"/>
                </a:cubicBezTo>
                <a:cubicBezTo>
                  <a:pt x="565296" y="30522"/>
                  <a:pt x="559707" y="28496"/>
                  <a:pt x="554102" y="28496"/>
                </a:cubicBezTo>
                <a:close/>
                <a:moveTo>
                  <a:pt x="14369" y="9575"/>
                </a:moveTo>
                <a:lnTo>
                  <a:pt x="482171" y="9575"/>
                </a:lnTo>
                <a:lnTo>
                  <a:pt x="453300" y="38405"/>
                </a:lnTo>
                <a:lnTo>
                  <a:pt x="28872" y="38405"/>
                </a:lnTo>
                <a:lnTo>
                  <a:pt x="28872" y="569041"/>
                </a:lnTo>
                <a:lnTo>
                  <a:pt x="560271" y="569041"/>
                </a:lnTo>
                <a:cubicBezTo>
                  <a:pt x="560271" y="569041"/>
                  <a:pt x="560271" y="155719"/>
                  <a:pt x="560271" y="155719"/>
                </a:cubicBezTo>
                <a:lnTo>
                  <a:pt x="589010" y="126889"/>
                </a:lnTo>
                <a:lnTo>
                  <a:pt x="589010" y="583389"/>
                </a:lnTo>
                <a:cubicBezTo>
                  <a:pt x="589010" y="591361"/>
                  <a:pt x="582624" y="597738"/>
                  <a:pt x="574641" y="597738"/>
                </a:cubicBezTo>
                <a:lnTo>
                  <a:pt x="14369" y="597738"/>
                </a:lnTo>
                <a:cubicBezTo>
                  <a:pt x="6520" y="597738"/>
                  <a:pt x="0" y="591361"/>
                  <a:pt x="0" y="583389"/>
                </a:cubicBezTo>
                <a:lnTo>
                  <a:pt x="0" y="23924"/>
                </a:lnTo>
                <a:cubicBezTo>
                  <a:pt x="0" y="16085"/>
                  <a:pt x="6520" y="9575"/>
                  <a:pt x="14369" y="9575"/>
                </a:cubicBezTo>
                <a:close/>
                <a:moveTo>
                  <a:pt x="554053" y="0"/>
                </a:moveTo>
                <a:cubicBezTo>
                  <a:pt x="567125" y="0"/>
                  <a:pt x="580198" y="4749"/>
                  <a:pt x="589711" y="14248"/>
                </a:cubicBezTo>
                <a:cubicBezTo>
                  <a:pt x="609403" y="33910"/>
                  <a:pt x="609403" y="65927"/>
                  <a:pt x="589711" y="85589"/>
                </a:cubicBezTo>
                <a:lnTo>
                  <a:pt x="300850" y="374010"/>
                </a:lnTo>
                <a:cubicBezTo>
                  <a:pt x="297923" y="376932"/>
                  <a:pt x="290073" y="384638"/>
                  <a:pt x="229001" y="390085"/>
                </a:cubicBezTo>
                <a:lnTo>
                  <a:pt x="211837" y="391546"/>
                </a:lnTo>
                <a:lnTo>
                  <a:pt x="213434" y="374408"/>
                </a:lnTo>
                <a:cubicBezTo>
                  <a:pt x="218623" y="313562"/>
                  <a:pt x="226473" y="305724"/>
                  <a:pt x="229400" y="302668"/>
                </a:cubicBezTo>
                <a:lnTo>
                  <a:pt x="518394" y="14248"/>
                </a:lnTo>
                <a:cubicBezTo>
                  <a:pt x="527907" y="4749"/>
                  <a:pt x="540980" y="0"/>
                  <a:pt x="554053" y="0"/>
                </a:cubicBezTo>
                <a:close/>
              </a:path>
            </a:pathLst>
          </a:custGeom>
          <a:solidFill>
            <a:srgbClr val="0070C0"/>
          </a:solidFill>
          <a:ln>
            <a:noFill/>
          </a:ln>
        </p:spPr>
        <p:txBody>
          <a:bodyPr/>
          <a:lstStyle/>
          <a:p>
            <a:endParaRPr lang="zh-CN" altLang="en-US"/>
          </a:p>
        </p:txBody>
      </p:sp>
      <p:sp>
        <p:nvSpPr>
          <p:cNvPr id="16" name="TextBox 8"/>
          <p:cNvSpPr txBox="1"/>
          <p:nvPr/>
        </p:nvSpPr>
        <p:spPr>
          <a:xfrm>
            <a:off x="1265375" y="1573498"/>
            <a:ext cx="1371378" cy="369332"/>
          </a:xfrm>
          <a:prstGeom prst="rect">
            <a:avLst/>
          </a:prstGeom>
          <a:noFill/>
        </p:spPr>
        <p:txBody>
          <a:bodyPr wrap="square" lIns="0" tIns="0" rIns="0" bIns="0" rtlCol="0" anchor="ctr">
            <a:spAutoFit/>
          </a:bodyPr>
          <a:lstStyle/>
          <a:p>
            <a:pPr algn="ctr"/>
            <a:r>
              <a:rPr lang="en-US" altLang="zh-CN" sz="2400" dirty="0">
                <a:solidFill>
                  <a:srgbClr val="0070C0"/>
                </a:solidFill>
                <a:ea typeface="微软雅黑" panose="020B0503020204020204" pitchFamily="34" charset="-122"/>
                <a:cs typeface="+mn-ea"/>
                <a:sym typeface="+mn-lt"/>
              </a:rPr>
              <a:t>3</a:t>
            </a:r>
            <a:r>
              <a:rPr lang="zh-CN" altLang="en-US" sz="2400" dirty="0">
                <a:solidFill>
                  <a:srgbClr val="0070C0"/>
                </a:solidFill>
                <a:ea typeface="微软雅黑" panose="020B0503020204020204" pitchFamily="34" charset="-122"/>
                <a:cs typeface="+mn-ea"/>
                <a:sym typeface="+mn-lt"/>
              </a:rPr>
              <a:t>、事故</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249725" y="2727520"/>
            <a:ext cx="1831279"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事故定义</a:t>
            </a:r>
          </a:p>
        </p:txBody>
      </p:sp>
      <p:sp>
        <p:nvSpPr>
          <p:cNvPr id="4" name="矩形 3"/>
          <p:cNvSpPr/>
          <p:nvPr/>
        </p:nvSpPr>
        <p:spPr>
          <a:xfrm>
            <a:off x="3261023" y="2750485"/>
            <a:ext cx="8939324"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事故是指造成死亡、</a:t>
            </a:r>
            <a:r>
              <a:rPr lang="zh-CN" altLang="en-US" b="1" dirty="0">
                <a:solidFill>
                  <a:srgbClr val="0070C0"/>
                </a:solidFill>
                <a:latin typeface="微软雅黑" panose="020B0503020204020204" pitchFamily="34" charset="-122"/>
                <a:ea typeface="微软雅黑" panose="020B0503020204020204" pitchFamily="34" charset="-122"/>
              </a:rPr>
              <a:t>疾病</a:t>
            </a:r>
            <a:r>
              <a:rPr lang="zh-CN" altLang="en-US" dirty="0">
                <a:latin typeface="微软雅黑" panose="020B0503020204020204" pitchFamily="34" charset="-122"/>
                <a:ea typeface="微软雅黑" panose="020B0503020204020204" pitchFamily="34" charset="-122"/>
              </a:rPr>
              <a:t>、伤害、财产损失或其他损失的意外事件。</a:t>
            </a:r>
          </a:p>
        </p:txBody>
      </p:sp>
      <p:sp>
        <p:nvSpPr>
          <p:cNvPr id="20" name="矩形 19"/>
          <p:cNvSpPr/>
          <p:nvPr/>
        </p:nvSpPr>
        <p:spPr>
          <a:xfrm>
            <a:off x="1235019" y="4115851"/>
            <a:ext cx="184598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疾病是指</a:t>
            </a:r>
          </a:p>
        </p:txBody>
      </p:sp>
      <p:sp>
        <p:nvSpPr>
          <p:cNvPr id="5" name="矩形 4"/>
          <p:cNvSpPr/>
          <p:nvPr/>
        </p:nvSpPr>
        <p:spPr>
          <a:xfrm>
            <a:off x="3276673" y="4094940"/>
            <a:ext cx="8784976" cy="425758"/>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职业病及与职业有关的疾病，我国法定职业病</a:t>
            </a:r>
            <a:r>
              <a:rPr lang="zh-CN" altLang="en-US" b="1" dirty="0">
                <a:solidFill>
                  <a:srgbClr val="0070C0"/>
                </a:solidFill>
                <a:latin typeface="微软雅黑" panose="020B0503020204020204" pitchFamily="34" charset="-122"/>
                <a:ea typeface="微软雅黑" panose="020B0503020204020204" pitchFamily="34" charset="-122"/>
              </a:rPr>
              <a:t>共</a:t>
            </a:r>
            <a:r>
              <a:rPr lang="en-US" altLang="zh-CN" b="1" dirty="0">
                <a:solidFill>
                  <a:srgbClr val="0070C0"/>
                </a:solidFill>
                <a:latin typeface="微软雅黑" panose="020B0503020204020204" pitchFamily="34" charset="-122"/>
                <a:ea typeface="微软雅黑" panose="020B0503020204020204" pitchFamily="34" charset="-122"/>
              </a:rPr>
              <a:t>10</a:t>
            </a:r>
            <a:r>
              <a:rPr lang="zh-CN" altLang="en-US" b="1" dirty="0">
                <a:solidFill>
                  <a:srgbClr val="0070C0"/>
                </a:solidFill>
                <a:latin typeface="微软雅黑" panose="020B0503020204020204" pitchFamily="34" charset="-122"/>
                <a:ea typeface="微软雅黑" panose="020B0503020204020204" pitchFamily="34" charset="-122"/>
              </a:rPr>
              <a:t>类</a:t>
            </a:r>
            <a:r>
              <a:rPr lang="en-US" altLang="zh-CN" b="1" dirty="0">
                <a:solidFill>
                  <a:srgbClr val="0070C0"/>
                </a:solidFill>
                <a:latin typeface="微软雅黑" panose="020B0503020204020204" pitchFamily="34" charset="-122"/>
                <a:ea typeface="微软雅黑" panose="020B0503020204020204" pitchFamily="34" charset="-122"/>
              </a:rPr>
              <a:t>132</a:t>
            </a:r>
            <a:r>
              <a:rPr lang="zh-CN" altLang="en-US" b="1" dirty="0">
                <a:solidFill>
                  <a:srgbClr val="0070C0"/>
                </a:solidFill>
                <a:latin typeface="微软雅黑" panose="020B0503020204020204" pitchFamily="34" charset="-122"/>
                <a:ea typeface="微软雅黑" panose="020B0503020204020204" pitchFamily="34" charset="-122"/>
              </a:rPr>
              <a:t>种</a:t>
            </a:r>
            <a:r>
              <a:rPr lang="zh-CN" altLang="en-US" dirty="0">
                <a:latin typeface="微软雅黑" panose="020B0503020204020204" pitchFamily="34" charset="-122"/>
                <a:ea typeface="微软雅黑" panose="020B0503020204020204" pitchFamily="34" charset="-122"/>
              </a:rPr>
              <a:t>（详见职业病目录）。</a:t>
            </a:r>
          </a:p>
        </p:txBody>
      </p:sp>
      <p:sp>
        <p:nvSpPr>
          <p:cNvPr id="23" name="矩形 22"/>
          <p:cNvSpPr/>
          <p:nvPr/>
        </p:nvSpPr>
        <p:spPr>
          <a:xfrm>
            <a:off x="1232015" y="5602603"/>
            <a:ext cx="1848990"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事故特点</a:t>
            </a:r>
          </a:p>
        </p:txBody>
      </p:sp>
      <p:sp>
        <p:nvSpPr>
          <p:cNvPr id="24" name="矩形 23"/>
          <p:cNvSpPr/>
          <p:nvPr/>
        </p:nvSpPr>
        <p:spPr>
          <a:xfrm>
            <a:off x="3338197" y="5605360"/>
            <a:ext cx="8784976" cy="397353"/>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突发性，危害性，严重性，复杂性。</a:t>
            </a:r>
          </a:p>
        </p:txBody>
      </p:sp>
      <p:cxnSp>
        <p:nvCxnSpPr>
          <p:cNvPr id="7" name="直接连接符 6"/>
          <p:cNvCxnSpPr/>
          <p:nvPr/>
        </p:nvCxnSpPr>
        <p:spPr>
          <a:xfrm>
            <a:off x="1265375" y="3400301"/>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265375" y="4984477"/>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232015" y="6352629"/>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timgsa.baidu.com/timg?image&amp;quality=80&amp;size=b9999_10000&amp;sec=1512492923481&amp;di=dad3261355592ca52a3c267535b87963&amp;imgtype=0&amp;src=http%3A%2F%2Fimgsrc.baidu.com%2Fimage%2Fc0%253Dshijue1%252C0%252C0%252C294%252C40%2Fsign%3Da6220f4a1a38534398c28f62fb7ada0b%2Ffaf2b2119313b07e5988ac2e06d7912397dd8cd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473" b="4633"/>
          <a:stretch>
            <a:fillRect/>
          </a:stretch>
        </p:blipFill>
        <p:spPr bwMode="auto">
          <a:xfrm>
            <a:off x="6572525" y="2570321"/>
            <a:ext cx="5577500"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4</a:t>
            </a:r>
            <a:r>
              <a:rPr lang="zh-CN" altLang="en-US" sz="2400" dirty="0">
                <a:solidFill>
                  <a:srgbClr val="0070C0"/>
                </a:solidFill>
                <a:latin typeface="微软雅黑" panose="020B0503020204020204" pitchFamily="34" charset="-122"/>
                <a:ea typeface="微软雅黑" panose="020B0503020204020204" pitchFamily="34" charset="-122"/>
              </a:rPr>
              <a:t>、安全教育培训</a:t>
            </a:r>
          </a:p>
        </p:txBody>
      </p:sp>
      <p:sp>
        <p:nvSpPr>
          <p:cNvPr id="10"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p:cNvSpPr/>
          <p:nvPr/>
        </p:nvSpPr>
        <p:spPr bwMode="auto">
          <a:xfrm>
            <a:off x="1015342" y="2570320"/>
            <a:ext cx="5570505" cy="3744416"/>
          </a:xfrm>
          <a:prstGeom prst="rect">
            <a:avLst/>
          </a:prstGeom>
          <a:solidFill>
            <a:srgbClr val="0070C0"/>
          </a:solidFill>
          <a:ln>
            <a:noFill/>
          </a:ln>
        </p:spPr>
        <p:txBody>
          <a:bodyPr rtlCol="0" anchor="ctr"/>
          <a:lstStyle/>
          <a:p>
            <a:pPr algn="l"/>
            <a:endParaRPr lang="zh-CN" altLang="en-US"/>
          </a:p>
        </p:txBody>
      </p:sp>
      <p:sp>
        <p:nvSpPr>
          <p:cNvPr id="23" name="矩形 22"/>
          <p:cNvSpPr/>
          <p:nvPr/>
        </p:nvSpPr>
        <p:spPr>
          <a:xfrm>
            <a:off x="1286460" y="3079737"/>
            <a:ext cx="4950796" cy="2970044"/>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安全教育培训是提高员工安全素质、保障员工掌握本岗位安全操作规程与技能的最具体、最重要、最有操作性要求的重要手段。</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把安全教育培训与创建学习型企业、学习型班组、创建一流班组有机结合起来。安全教育培训一般分为两类：</a:t>
            </a:r>
          </a:p>
          <a:p>
            <a:pPr marL="285750" indent="-285750">
              <a:lnSpc>
                <a:spcPts val="2400"/>
              </a:lnSpc>
              <a:spcBef>
                <a:spcPct val="50000"/>
              </a:spcBef>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2" name="矩形 1"/>
          <p:cNvSpPr/>
          <p:nvPr/>
        </p:nvSpPr>
        <p:spPr bwMode="auto">
          <a:xfrm>
            <a:off x="836083" y="2592782"/>
            <a:ext cx="11065900" cy="1671615"/>
          </a:xfrm>
          <a:prstGeom prst="rect">
            <a:avLst/>
          </a:prstGeom>
          <a:solidFill>
            <a:srgbClr val="0070C0"/>
          </a:solidFill>
          <a:ln>
            <a:noFill/>
          </a:ln>
        </p:spPr>
        <p:txBody>
          <a:bodyPr rtlCol="0" anchor="ctr"/>
          <a:lstStyle/>
          <a:p>
            <a:pPr algn="l"/>
            <a:endParaRPr lang="zh-CN" altLang="en-US"/>
          </a:p>
        </p:txBody>
      </p:sp>
      <p:sp>
        <p:nvSpPr>
          <p:cNvPr id="15" name="矩形 14"/>
          <p:cNvSpPr/>
          <p:nvPr/>
        </p:nvSpPr>
        <p:spPr bwMode="auto">
          <a:xfrm>
            <a:off x="850992" y="4672262"/>
            <a:ext cx="11065900" cy="1752375"/>
          </a:xfrm>
          <a:prstGeom prst="rect">
            <a:avLst/>
          </a:prstGeom>
          <a:solidFill>
            <a:srgbClr val="0070C0"/>
          </a:solidFill>
          <a:ln>
            <a:noFill/>
          </a:ln>
        </p:spPr>
        <p:txBody>
          <a:bodyPr rtlCol="0" anchor="ctr"/>
          <a:lstStyle/>
          <a:p>
            <a:pPr algn="l"/>
            <a:endParaRPr lang="zh-CN" altLang="en-US"/>
          </a:p>
        </p:txBody>
      </p:sp>
      <p:sp>
        <p:nvSpPr>
          <p:cNvPr id="4" name="矩形 3"/>
          <p:cNvSpPr/>
          <p:nvPr/>
        </p:nvSpPr>
        <p:spPr>
          <a:xfrm>
            <a:off x="1172791" y="3016426"/>
            <a:ext cx="1826141" cy="584775"/>
          </a:xfrm>
          <a:prstGeom prst="rect">
            <a:avLst/>
          </a:prstGeom>
          <a:ln w="19050">
            <a:noFill/>
          </a:ln>
        </p:spPr>
        <p:txBody>
          <a:bodyPr wrap="non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新人教育</a:t>
            </a:r>
          </a:p>
        </p:txBody>
      </p:sp>
      <p:sp>
        <p:nvSpPr>
          <p:cNvPr id="5" name="矩形 4"/>
          <p:cNvSpPr/>
          <p:nvPr/>
        </p:nvSpPr>
        <p:spPr>
          <a:xfrm>
            <a:off x="3113906" y="2760581"/>
            <a:ext cx="8633735" cy="1431161"/>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一类是对新员工、长期病假复工、换岗人员的教育。教育的主要内容是：生产设备状况与技术规范、责任制与安全操作规程、危险点及注意事项、规章制度等。</a:t>
            </a:r>
          </a:p>
        </p:txBody>
      </p:sp>
      <p:sp>
        <p:nvSpPr>
          <p:cNvPr id="6" name="矩形 5"/>
          <p:cNvSpPr/>
          <p:nvPr/>
        </p:nvSpPr>
        <p:spPr bwMode="auto">
          <a:xfrm>
            <a:off x="1172791" y="3643239"/>
            <a:ext cx="1826141" cy="173239"/>
          </a:xfrm>
          <a:prstGeom prst="rect">
            <a:avLst/>
          </a:prstGeom>
          <a:solidFill>
            <a:schemeClr val="bg1"/>
          </a:solidFill>
          <a:ln>
            <a:noFill/>
          </a:ln>
        </p:spPr>
        <p:txBody>
          <a:bodyPr rtlCol="0" anchor="ctr"/>
          <a:lstStyle/>
          <a:p>
            <a:pPr algn="l"/>
            <a:endParaRPr lang="zh-CN" altLang="en-US"/>
          </a:p>
        </p:txBody>
      </p:sp>
      <p:sp>
        <p:nvSpPr>
          <p:cNvPr id="20" name="矩形 19"/>
          <p:cNvSpPr/>
          <p:nvPr/>
        </p:nvSpPr>
        <p:spPr>
          <a:xfrm>
            <a:off x="9571786" y="5033883"/>
            <a:ext cx="1826141"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日常教育</a:t>
            </a:r>
          </a:p>
        </p:txBody>
      </p:sp>
      <p:sp>
        <p:nvSpPr>
          <p:cNvPr id="21" name="矩形 20"/>
          <p:cNvSpPr/>
          <p:nvPr/>
        </p:nvSpPr>
        <p:spPr bwMode="auto">
          <a:xfrm>
            <a:off x="9571786" y="5660696"/>
            <a:ext cx="1826141" cy="173239"/>
          </a:xfrm>
          <a:prstGeom prst="rect">
            <a:avLst/>
          </a:prstGeom>
          <a:solidFill>
            <a:schemeClr val="bg1"/>
          </a:solidFill>
          <a:ln>
            <a:noFill/>
          </a:ln>
        </p:spPr>
        <p:txBody>
          <a:bodyPr rtlCol="0" anchor="ctr"/>
          <a:lstStyle/>
          <a:p>
            <a:pPr algn="l"/>
            <a:endParaRPr lang="zh-CN" altLang="en-US"/>
          </a:p>
        </p:txBody>
      </p:sp>
      <p:sp>
        <p:nvSpPr>
          <p:cNvPr id="26" name="矩形 25"/>
          <p:cNvSpPr/>
          <p:nvPr/>
        </p:nvSpPr>
        <p:spPr>
          <a:xfrm>
            <a:off x="1172791" y="5081270"/>
            <a:ext cx="8390733" cy="934358"/>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第二类是日常安全教育。主要内容是：有关安全生产的法律法规、规程、规定、制度，事故预防与急救知识，事故分析与反事故演练等。</a:t>
            </a:r>
          </a:p>
        </p:txBody>
      </p:sp>
      <p:sp>
        <p:nvSpPr>
          <p:cNvPr id="16" name="矩形 15"/>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4</a:t>
            </a:r>
            <a:r>
              <a:rPr lang="zh-CN" altLang="en-US" sz="2400" dirty="0">
                <a:solidFill>
                  <a:srgbClr val="0070C0"/>
                </a:solidFill>
                <a:latin typeface="微软雅黑" panose="020B0503020204020204" pitchFamily="34" charset="-122"/>
                <a:ea typeface="微软雅黑" panose="020B0503020204020204" pitchFamily="34" charset="-122"/>
              </a:rPr>
              <a:t>、安全教育培训</a:t>
            </a:r>
          </a:p>
        </p:txBody>
      </p:sp>
      <p:sp>
        <p:nvSpPr>
          <p:cNvPr id="17"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6" name="矩形 15"/>
          <p:cNvSpPr/>
          <p:nvPr/>
        </p:nvSpPr>
        <p:spPr>
          <a:xfrm>
            <a:off x="1892871" y="1363372"/>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安全教育目的</a:t>
            </a:r>
          </a:p>
        </p:txBody>
      </p:sp>
      <p:sp>
        <p:nvSpPr>
          <p:cNvPr id="18" name="Freeform 11"/>
          <p:cNvSpPr>
            <a:spLocks noEditPoints="1"/>
          </p:cNvSpPr>
          <p:nvPr/>
        </p:nvSpPr>
        <p:spPr bwMode="auto">
          <a:xfrm>
            <a:off x="965440" y="1183439"/>
            <a:ext cx="757567" cy="756426"/>
          </a:xfrm>
          <a:custGeom>
            <a:avLst/>
            <a:gdLst>
              <a:gd name="connsiteX0" fmla="*/ 497258 w 607634"/>
              <a:gd name="connsiteY0" fmla="*/ 328620 h 606719"/>
              <a:gd name="connsiteX1" fmla="*/ 544969 w 607634"/>
              <a:gd name="connsiteY1" fmla="*/ 350839 h 606719"/>
              <a:gd name="connsiteX2" fmla="*/ 543545 w 607634"/>
              <a:gd name="connsiteY2" fmla="*/ 393856 h 606719"/>
              <a:gd name="connsiteX3" fmla="*/ 541230 w 607634"/>
              <a:gd name="connsiteY3" fmla="*/ 396167 h 606719"/>
              <a:gd name="connsiteX4" fmla="*/ 540607 w 607634"/>
              <a:gd name="connsiteY4" fmla="*/ 409588 h 606719"/>
              <a:gd name="connsiteX5" fmla="*/ 545236 w 607634"/>
              <a:gd name="connsiteY5" fmla="*/ 413676 h 606719"/>
              <a:gd name="connsiteX6" fmla="*/ 550933 w 607634"/>
              <a:gd name="connsiteY6" fmla="*/ 432074 h 606719"/>
              <a:gd name="connsiteX7" fmla="*/ 548173 w 607634"/>
              <a:gd name="connsiteY7" fmla="*/ 454116 h 606719"/>
              <a:gd name="connsiteX8" fmla="*/ 535534 w 607634"/>
              <a:gd name="connsiteY8" fmla="*/ 472158 h 606719"/>
              <a:gd name="connsiteX9" fmla="*/ 515684 w 607634"/>
              <a:gd name="connsiteY9" fmla="*/ 511353 h 606719"/>
              <a:gd name="connsiteX10" fmla="*/ 517286 w 607634"/>
              <a:gd name="connsiteY10" fmla="*/ 517663 h 606719"/>
              <a:gd name="connsiteX11" fmla="*/ 555295 w 607634"/>
              <a:gd name="connsiteY11" fmla="*/ 527173 h 606719"/>
              <a:gd name="connsiteX12" fmla="*/ 607634 w 607634"/>
              <a:gd name="connsiteY12" fmla="*/ 594009 h 606719"/>
              <a:gd name="connsiteX13" fmla="*/ 594905 w 607634"/>
              <a:gd name="connsiteY13" fmla="*/ 606719 h 606719"/>
              <a:gd name="connsiteX14" fmla="*/ 341752 w 607634"/>
              <a:gd name="connsiteY14" fmla="*/ 606719 h 606719"/>
              <a:gd name="connsiteX15" fmla="*/ 329112 w 607634"/>
              <a:gd name="connsiteY15" fmla="*/ 594098 h 606719"/>
              <a:gd name="connsiteX16" fmla="*/ 381363 w 607634"/>
              <a:gd name="connsiteY16" fmla="*/ 527173 h 606719"/>
              <a:gd name="connsiteX17" fmla="*/ 419372 w 607634"/>
              <a:gd name="connsiteY17" fmla="*/ 517663 h 606719"/>
              <a:gd name="connsiteX18" fmla="*/ 421241 w 607634"/>
              <a:gd name="connsiteY18" fmla="*/ 510286 h 606719"/>
              <a:gd name="connsiteX19" fmla="*/ 402459 w 607634"/>
              <a:gd name="connsiteY19" fmla="*/ 472513 h 606719"/>
              <a:gd name="connsiteX20" fmla="*/ 388484 w 607634"/>
              <a:gd name="connsiteY20" fmla="*/ 454116 h 606719"/>
              <a:gd name="connsiteX21" fmla="*/ 385725 w 607634"/>
              <a:gd name="connsiteY21" fmla="*/ 432074 h 606719"/>
              <a:gd name="connsiteX22" fmla="*/ 391510 w 607634"/>
              <a:gd name="connsiteY22" fmla="*/ 413587 h 606719"/>
              <a:gd name="connsiteX23" fmla="*/ 396584 w 607634"/>
              <a:gd name="connsiteY23" fmla="*/ 409232 h 606719"/>
              <a:gd name="connsiteX24" fmla="*/ 395071 w 607634"/>
              <a:gd name="connsiteY24" fmla="*/ 390746 h 606719"/>
              <a:gd name="connsiteX25" fmla="*/ 453375 w 607634"/>
              <a:gd name="connsiteY25" fmla="*/ 339641 h 606719"/>
              <a:gd name="connsiteX26" fmla="*/ 497258 w 607634"/>
              <a:gd name="connsiteY26" fmla="*/ 328620 h 606719"/>
              <a:gd name="connsiteX27" fmla="*/ 316494 w 607634"/>
              <a:gd name="connsiteY27" fmla="*/ 278076 h 606719"/>
              <a:gd name="connsiteX28" fmla="*/ 300206 w 607634"/>
              <a:gd name="connsiteY28" fmla="*/ 281898 h 606719"/>
              <a:gd name="connsiteX29" fmla="*/ 325395 w 607634"/>
              <a:gd name="connsiteY29" fmla="*/ 307050 h 606719"/>
              <a:gd name="connsiteX30" fmla="*/ 325395 w 607634"/>
              <a:gd name="connsiteY30" fmla="*/ 324913 h 606719"/>
              <a:gd name="connsiteX31" fmla="*/ 316494 w 607634"/>
              <a:gd name="connsiteY31" fmla="*/ 328646 h 606719"/>
              <a:gd name="connsiteX32" fmla="*/ 307505 w 607634"/>
              <a:gd name="connsiteY32" fmla="*/ 324913 h 606719"/>
              <a:gd name="connsiteX33" fmla="*/ 282316 w 607634"/>
              <a:gd name="connsiteY33" fmla="*/ 299762 h 606719"/>
              <a:gd name="connsiteX34" fmla="*/ 278489 w 607634"/>
              <a:gd name="connsiteY34" fmla="*/ 316026 h 606719"/>
              <a:gd name="connsiteX35" fmla="*/ 316494 w 607634"/>
              <a:gd name="connsiteY35" fmla="*/ 353887 h 606719"/>
              <a:gd name="connsiteX36" fmla="*/ 354411 w 607634"/>
              <a:gd name="connsiteY36" fmla="*/ 316026 h 606719"/>
              <a:gd name="connsiteX37" fmla="*/ 316494 w 607634"/>
              <a:gd name="connsiteY37" fmla="*/ 278076 h 606719"/>
              <a:gd name="connsiteX38" fmla="*/ 175289 w 607634"/>
              <a:gd name="connsiteY38" fmla="*/ 238820 h 606719"/>
              <a:gd name="connsiteX39" fmla="*/ 184947 w 607634"/>
              <a:gd name="connsiteY39" fmla="*/ 239342 h 606719"/>
              <a:gd name="connsiteX40" fmla="*/ 190911 w 607634"/>
              <a:gd name="connsiteY40" fmla="*/ 256137 h 606719"/>
              <a:gd name="connsiteX41" fmla="*/ 177202 w 607634"/>
              <a:gd name="connsiteY41" fmla="*/ 315941 h 606719"/>
              <a:gd name="connsiteX42" fmla="*/ 348911 w 607634"/>
              <a:gd name="connsiteY42" fmla="*/ 451012 h 606719"/>
              <a:gd name="connsiteX43" fmla="*/ 364133 w 607634"/>
              <a:gd name="connsiteY43" fmla="*/ 460431 h 606719"/>
              <a:gd name="connsiteX44" fmla="*/ 354786 w 607634"/>
              <a:gd name="connsiteY44" fmla="*/ 475626 h 606719"/>
              <a:gd name="connsiteX45" fmla="*/ 316510 w 607634"/>
              <a:gd name="connsiteY45" fmla="*/ 480336 h 606719"/>
              <a:gd name="connsiteX46" fmla="*/ 151922 w 607634"/>
              <a:gd name="connsiteY46" fmla="*/ 316030 h 606719"/>
              <a:gd name="connsiteX47" fmla="*/ 168034 w 607634"/>
              <a:gd name="connsiteY47" fmla="*/ 245296 h 606719"/>
              <a:gd name="connsiteX48" fmla="*/ 175289 w 607634"/>
              <a:gd name="connsiteY48" fmla="*/ 238820 h 606719"/>
              <a:gd name="connsiteX49" fmla="*/ 102834 w 607634"/>
              <a:gd name="connsiteY49" fmla="*/ 164298 h 606719"/>
              <a:gd name="connsiteX50" fmla="*/ 112334 w 607634"/>
              <a:gd name="connsiteY50" fmla="*/ 166119 h 606719"/>
              <a:gd name="connsiteX51" fmla="*/ 115894 w 607634"/>
              <a:gd name="connsiteY51" fmla="*/ 183626 h 606719"/>
              <a:gd name="connsiteX52" fmla="*/ 75936 w 607634"/>
              <a:gd name="connsiteY52" fmla="*/ 316038 h 606719"/>
              <a:gd name="connsiteX53" fmla="*/ 295840 w 607634"/>
              <a:gd name="connsiteY53" fmla="*/ 555090 h 606719"/>
              <a:gd name="connsiteX54" fmla="*/ 307409 w 607634"/>
              <a:gd name="connsiteY54" fmla="*/ 568775 h 606719"/>
              <a:gd name="connsiteX55" fmla="*/ 294772 w 607634"/>
              <a:gd name="connsiteY55" fmla="*/ 580328 h 606719"/>
              <a:gd name="connsiteX56" fmla="*/ 293704 w 607634"/>
              <a:gd name="connsiteY56" fmla="*/ 580328 h 606719"/>
              <a:gd name="connsiteX57" fmla="*/ 50661 w 607634"/>
              <a:gd name="connsiteY57" fmla="*/ 316038 h 606719"/>
              <a:gd name="connsiteX58" fmla="*/ 94802 w 607634"/>
              <a:gd name="connsiteY58" fmla="*/ 169674 h 606719"/>
              <a:gd name="connsiteX59" fmla="*/ 102834 w 607634"/>
              <a:gd name="connsiteY59" fmla="*/ 164298 h 606719"/>
              <a:gd name="connsiteX60" fmla="*/ 316510 w 607634"/>
              <a:gd name="connsiteY60" fmla="*/ 151713 h 606719"/>
              <a:gd name="connsiteX61" fmla="*/ 479124 w 607634"/>
              <a:gd name="connsiteY61" fmla="*/ 292417 h 606719"/>
              <a:gd name="connsiteX62" fmla="*/ 468443 w 607634"/>
              <a:gd name="connsiteY62" fmla="*/ 306727 h 606719"/>
              <a:gd name="connsiteX63" fmla="*/ 466574 w 607634"/>
              <a:gd name="connsiteY63" fmla="*/ 306816 h 606719"/>
              <a:gd name="connsiteX64" fmla="*/ 454113 w 607634"/>
              <a:gd name="connsiteY64" fmla="*/ 295972 h 606719"/>
              <a:gd name="connsiteX65" fmla="*/ 316510 w 607634"/>
              <a:gd name="connsiteY65" fmla="*/ 176956 h 606719"/>
              <a:gd name="connsiteX66" fmla="*/ 256609 w 607634"/>
              <a:gd name="connsiteY66" fmla="*/ 190644 h 606719"/>
              <a:gd name="connsiteX67" fmla="*/ 239697 w 607634"/>
              <a:gd name="connsiteY67" fmla="*/ 184689 h 606719"/>
              <a:gd name="connsiteX68" fmla="*/ 245661 w 607634"/>
              <a:gd name="connsiteY68" fmla="*/ 167890 h 606719"/>
              <a:gd name="connsiteX69" fmla="*/ 316510 w 607634"/>
              <a:gd name="connsiteY69" fmla="*/ 151713 h 606719"/>
              <a:gd name="connsiteX70" fmla="*/ 316477 w 607634"/>
              <a:gd name="connsiteY70" fmla="*/ 50592 h 606719"/>
              <a:gd name="connsiteX71" fmla="*/ 582230 w 607634"/>
              <a:gd name="connsiteY71" fmla="*/ 316062 h 606719"/>
              <a:gd name="connsiteX72" fmla="*/ 582141 w 607634"/>
              <a:gd name="connsiteY72" fmla="*/ 319350 h 606719"/>
              <a:gd name="connsiteX73" fmla="*/ 569325 w 607634"/>
              <a:gd name="connsiteY73" fmla="*/ 332148 h 606719"/>
              <a:gd name="connsiteX74" fmla="*/ 568880 w 607634"/>
              <a:gd name="connsiteY74" fmla="*/ 332148 h 606719"/>
              <a:gd name="connsiteX75" fmla="*/ 556687 w 607634"/>
              <a:gd name="connsiteY75" fmla="*/ 320416 h 606719"/>
              <a:gd name="connsiteX76" fmla="*/ 556865 w 607634"/>
              <a:gd name="connsiteY76" fmla="*/ 317661 h 606719"/>
              <a:gd name="connsiteX77" fmla="*/ 316477 w 607634"/>
              <a:gd name="connsiteY77" fmla="*/ 75832 h 606719"/>
              <a:gd name="connsiteX78" fmla="*/ 183956 w 607634"/>
              <a:gd name="connsiteY78" fmla="*/ 115737 h 606719"/>
              <a:gd name="connsiteX79" fmla="*/ 166334 w 607634"/>
              <a:gd name="connsiteY79" fmla="*/ 112182 h 606719"/>
              <a:gd name="connsiteX80" fmla="*/ 169894 w 607634"/>
              <a:gd name="connsiteY80" fmla="*/ 94674 h 606719"/>
              <a:gd name="connsiteX81" fmla="*/ 316477 w 607634"/>
              <a:gd name="connsiteY81" fmla="*/ 50592 h 606719"/>
              <a:gd name="connsiteX82" fmla="*/ 58464 w 607634"/>
              <a:gd name="connsiteY82" fmla="*/ 964 h 606719"/>
              <a:gd name="connsiteX83" fmla="*/ 72260 w 607634"/>
              <a:gd name="connsiteY83" fmla="*/ 3719 h 606719"/>
              <a:gd name="connsiteX84" fmla="*/ 122905 w 607634"/>
              <a:gd name="connsiteY84" fmla="*/ 54289 h 606719"/>
              <a:gd name="connsiteX85" fmla="*/ 126554 w 607634"/>
              <a:gd name="connsiteY85" fmla="*/ 63177 h 606719"/>
              <a:gd name="connsiteX86" fmla="*/ 126554 w 607634"/>
              <a:gd name="connsiteY86" fmla="*/ 108503 h 606719"/>
              <a:gd name="connsiteX87" fmla="*/ 281604 w 607634"/>
              <a:gd name="connsiteY87" fmla="*/ 263323 h 606719"/>
              <a:gd name="connsiteX88" fmla="*/ 316494 w 607634"/>
              <a:gd name="connsiteY88" fmla="*/ 252836 h 606719"/>
              <a:gd name="connsiteX89" fmla="*/ 379778 w 607634"/>
              <a:gd name="connsiteY89" fmla="*/ 316026 h 606719"/>
              <a:gd name="connsiteX90" fmla="*/ 316494 w 607634"/>
              <a:gd name="connsiteY90" fmla="*/ 379216 h 606719"/>
              <a:gd name="connsiteX91" fmla="*/ 253122 w 607634"/>
              <a:gd name="connsiteY91" fmla="*/ 316026 h 606719"/>
              <a:gd name="connsiteX92" fmla="*/ 263713 w 607634"/>
              <a:gd name="connsiteY92" fmla="*/ 281187 h 606719"/>
              <a:gd name="connsiteX93" fmla="*/ 108664 w 607634"/>
              <a:gd name="connsiteY93" fmla="*/ 126367 h 606719"/>
              <a:gd name="connsiteX94" fmla="*/ 63270 w 607634"/>
              <a:gd name="connsiteY94" fmla="*/ 126367 h 606719"/>
              <a:gd name="connsiteX95" fmla="*/ 54280 w 607634"/>
              <a:gd name="connsiteY95" fmla="*/ 122723 h 606719"/>
              <a:gd name="connsiteX96" fmla="*/ 3724 w 607634"/>
              <a:gd name="connsiteY96" fmla="*/ 72153 h 606719"/>
              <a:gd name="connsiteX97" fmla="*/ 965 w 607634"/>
              <a:gd name="connsiteY97" fmla="*/ 58377 h 606719"/>
              <a:gd name="connsiteX98" fmla="*/ 12625 w 607634"/>
              <a:gd name="connsiteY98" fmla="*/ 50556 h 606719"/>
              <a:gd name="connsiteX99" fmla="*/ 50631 w 607634"/>
              <a:gd name="connsiteY99" fmla="*/ 50556 h 606719"/>
              <a:gd name="connsiteX100" fmla="*/ 50631 w 607634"/>
              <a:gd name="connsiteY100" fmla="*/ 12607 h 606719"/>
              <a:gd name="connsiteX101" fmla="*/ 58464 w 607634"/>
              <a:gd name="connsiteY101" fmla="*/ 964 h 60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34" h="606719">
                <a:moveTo>
                  <a:pt x="497258" y="328620"/>
                </a:moveTo>
                <a:cubicBezTo>
                  <a:pt x="524674" y="328620"/>
                  <a:pt x="538293" y="340707"/>
                  <a:pt x="544969" y="350839"/>
                </a:cubicBezTo>
                <a:cubicBezTo>
                  <a:pt x="558944" y="372170"/>
                  <a:pt x="550132" y="386924"/>
                  <a:pt x="543545" y="393856"/>
                </a:cubicBezTo>
                <a:lnTo>
                  <a:pt x="541230" y="396167"/>
                </a:lnTo>
                <a:lnTo>
                  <a:pt x="540607" y="409588"/>
                </a:lnTo>
                <a:cubicBezTo>
                  <a:pt x="542299" y="410743"/>
                  <a:pt x="543901" y="412076"/>
                  <a:pt x="545236" y="413676"/>
                </a:cubicBezTo>
                <a:cubicBezTo>
                  <a:pt x="549687" y="418742"/>
                  <a:pt x="551734" y="425408"/>
                  <a:pt x="550933" y="432074"/>
                </a:cubicBezTo>
                <a:lnTo>
                  <a:pt x="548173" y="454116"/>
                </a:lnTo>
                <a:cubicBezTo>
                  <a:pt x="547105" y="462026"/>
                  <a:pt x="542299" y="468692"/>
                  <a:pt x="535534" y="472158"/>
                </a:cubicBezTo>
                <a:cubicBezTo>
                  <a:pt x="532596" y="486556"/>
                  <a:pt x="525564" y="500510"/>
                  <a:pt x="515684" y="511353"/>
                </a:cubicBezTo>
                <a:lnTo>
                  <a:pt x="517286" y="517663"/>
                </a:lnTo>
                <a:lnTo>
                  <a:pt x="555295" y="527173"/>
                </a:lnTo>
                <a:cubicBezTo>
                  <a:pt x="586093" y="534817"/>
                  <a:pt x="607634" y="562369"/>
                  <a:pt x="607634" y="594009"/>
                </a:cubicBezTo>
                <a:cubicBezTo>
                  <a:pt x="607634" y="601031"/>
                  <a:pt x="601937" y="606719"/>
                  <a:pt x="594905" y="606719"/>
                </a:cubicBezTo>
                <a:lnTo>
                  <a:pt x="341752" y="606719"/>
                </a:lnTo>
                <a:cubicBezTo>
                  <a:pt x="334809" y="606719"/>
                  <a:pt x="329112" y="601031"/>
                  <a:pt x="329112" y="594098"/>
                </a:cubicBezTo>
                <a:cubicBezTo>
                  <a:pt x="329112" y="562369"/>
                  <a:pt x="350653" y="534817"/>
                  <a:pt x="381363" y="527173"/>
                </a:cubicBezTo>
                <a:lnTo>
                  <a:pt x="419372" y="517663"/>
                </a:lnTo>
                <a:lnTo>
                  <a:pt x="421241" y="510286"/>
                </a:lnTo>
                <a:cubicBezTo>
                  <a:pt x="411983" y="499621"/>
                  <a:pt x="405307" y="486289"/>
                  <a:pt x="402459" y="472513"/>
                </a:cubicBezTo>
                <a:cubicBezTo>
                  <a:pt x="394804" y="469136"/>
                  <a:pt x="389552" y="462381"/>
                  <a:pt x="388484" y="454116"/>
                </a:cubicBezTo>
                <a:lnTo>
                  <a:pt x="385725" y="432074"/>
                </a:lnTo>
                <a:cubicBezTo>
                  <a:pt x="384923" y="425408"/>
                  <a:pt x="386971" y="418653"/>
                  <a:pt x="391510" y="413587"/>
                </a:cubicBezTo>
                <a:cubicBezTo>
                  <a:pt x="392935" y="411899"/>
                  <a:pt x="394715" y="410388"/>
                  <a:pt x="396584" y="409232"/>
                </a:cubicBezTo>
                <a:cubicBezTo>
                  <a:pt x="395872" y="402655"/>
                  <a:pt x="395071" y="394834"/>
                  <a:pt x="395071" y="390746"/>
                </a:cubicBezTo>
                <a:cubicBezTo>
                  <a:pt x="395071" y="369504"/>
                  <a:pt x="401213" y="341507"/>
                  <a:pt x="453375" y="339641"/>
                </a:cubicBezTo>
                <a:cubicBezTo>
                  <a:pt x="470999" y="328620"/>
                  <a:pt x="489247" y="328620"/>
                  <a:pt x="497258" y="328620"/>
                </a:cubicBezTo>
                <a:close/>
                <a:moveTo>
                  <a:pt x="316494" y="278076"/>
                </a:moveTo>
                <a:cubicBezTo>
                  <a:pt x="310620" y="278076"/>
                  <a:pt x="305102" y="279498"/>
                  <a:pt x="300206" y="281898"/>
                </a:cubicBezTo>
                <a:lnTo>
                  <a:pt x="325395" y="307050"/>
                </a:lnTo>
                <a:cubicBezTo>
                  <a:pt x="330379" y="312027"/>
                  <a:pt x="330379" y="320025"/>
                  <a:pt x="325395" y="324913"/>
                </a:cubicBezTo>
                <a:cubicBezTo>
                  <a:pt x="322903" y="327402"/>
                  <a:pt x="319699" y="328646"/>
                  <a:pt x="316494" y="328646"/>
                </a:cubicBezTo>
                <a:cubicBezTo>
                  <a:pt x="313201" y="328646"/>
                  <a:pt x="309997" y="327402"/>
                  <a:pt x="307505" y="324913"/>
                </a:cubicBezTo>
                <a:lnTo>
                  <a:pt x="282316" y="299762"/>
                </a:lnTo>
                <a:cubicBezTo>
                  <a:pt x="279913" y="304739"/>
                  <a:pt x="278489" y="310160"/>
                  <a:pt x="278489" y="316026"/>
                </a:cubicBezTo>
                <a:cubicBezTo>
                  <a:pt x="278489" y="336912"/>
                  <a:pt x="295489" y="353887"/>
                  <a:pt x="316494" y="353887"/>
                </a:cubicBezTo>
                <a:cubicBezTo>
                  <a:pt x="337411" y="353887"/>
                  <a:pt x="354411" y="336912"/>
                  <a:pt x="354411" y="316026"/>
                </a:cubicBezTo>
                <a:cubicBezTo>
                  <a:pt x="354411" y="295051"/>
                  <a:pt x="337411" y="278076"/>
                  <a:pt x="316494" y="278076"/>
                </a:cubicBezTo>
                <a:close/>
                <a:moveTo>
                  <a:pt x="175289" y="238820"/>
                </a:moveTo>
                <a:cubicBezTo>
                  <a:pt x="178360" y="237743"/>
                  <a:pt x="181831" y="237832"/>
                  <a:pt x="184947" y="239342"/>
                </a:cubicBezTo>
                <a:cubicBezTo>
                  <a:pt x="191267" y="242364"/>
                  <a:pt x="193937" y="249828"/>
                  <a:pt x="190911" y="256137"/>
                </a:cubicBezTo>
                <a:cubicBezTo>
                  <a:pt x="181831" y="275154"/>
                  <a:pt x="177202" y="295236"/>
                  <a:pt x="177202" y="315941"/>
                </a:cubicBezTo>
                <a:cubicBezTo>
                  <a:pt x="177202" y="403115"/>
                  <a:pt x="257048" y="472783"/>
                  <a:pt x="348911" y="451012"/>
                </a:cubicBezTo>
                <a:cubicBezTo>
                  <a:pt x="355766" y="449412"/>
                  <a:pt x="362531" y="453589"/>
                  <a:pt x="364133" y="460431"/>
                </a:cubicBezTo>
                <a:cubicBezTo>
                  <a:pt x="365735" y="467273"/>
                  <a:pt x="361552" y="474027"/>
                  <a:pt x="354786" y="475626"/>
                </a:cubicBezTo>
                <a:cubicBezTo>
                  <a:pt x="341790" y="478736"/>
                  <a:pt x="328972" y="480336"/>
                  <a:pt x="316510" y="480336"/>
                </a:cubicBezTo>
                <a:cubicBezTo>
                  <a:pt x="225715" y="480336"/>
                  <a:pt x="151922" y="406581"/>
                  <a:pt x="151922" y="316030"/>
                </a:cubicBezTo>
                <a:cubicBezTo>
                  <a:pt x="151922" y="291504"/>
                  <a:pt x="157352" y="267689"/>
                  <a:pt x="168034" y="245296"/>
                </a:cubicBezTo>
                <a:cubicBezTo>
                  <a:pt x="169547" y="242142"/>
                  <a:pt x="172218" y="239898"/>
                  <a:pt x="175289" y="238820"/>
                </a:cubicBezTo>
                <a:close/>
                <a:moveTo>
                  <a:pt x="102834" y="164298"/>
                </a:moveTo>
                <a:cubicBezTo>
                  <a:pt x="106016" y="163653"/>
                  <a:pt x="109442" y="164209"/>
                  <a:pt x="112334" y="166119"/>
                </a:cubicBezTo>
                <a:cubicBezTo>
                  <a:pt x="118119" y="169941"/>
                  <a:pt x="119721" y="177850"/>
                  <a:pt x="115894" y="183626"/>
                </a:cubicBezTo>
                <a:cubicBezTo>
                  <a:pt x="89730" y="222994"/>
                  <a:pt x="75936" y="268849"/>
                  <a:pt x="75936" y="316038"/>
                </a:cubicBezTo>
                <a:cubicBezTo>
                  <a:pt x="75936" y="439652"/>
                  <a:pt x="172583" y="544604"/>
                  <a:pt x="295840" y="555090"/>
                </a:cubicBezTo>
                <a:cubicBezTo>
                  <a:pt x="302782" y="555712"/>
                  <a:pt x="307943" y="561844"/>
                  <a:pt x="307409" y="568775"/>
                </a:cubicBezTo>
                <a:cubicBezTo>
                  <a:pt x="306875" y="575351"/>
                  <a:pt x="301358" y="580328"/>
                  <a:pt x="294772" y="580328"/>
                </a:cubicBezTo>
                <a:cubicBezTo>
                  <a:pt x="294416" y="580328"/>
                  <a:pt x="294060" y="580328"/>
                  <a:pt x="293704" y="580328"/>
                </a:cubicBezTo>
                <a:cubicBezTo>
                  <a:pt x="157454" y="568775"/>
                  <a:pt x="50661" y="452626"/>
                  <a:pt x="50661" y="316038"/>
                </a:cubicBezTo>
                <a:cubicBezTo>
                  <a:pt x="50661" y="263873"/>
                  <a:pt x="65879" y="213219"/>
                  <a:pt x="94802" y="169674"/>
                </a:cubicBezTo>
                <a:cubicBezTo>
                  <a:pt x="96716" y="166786"/>
                  <a:pt x="99653" y="164942"/>
                  <a:pt x="102834" y="164298"/>
                </a:cubicBezTo>
                <a:close/>
                <a:moveTo>
                  <a:pt x="316510" y="151713"/>
                </a:moveTo>
                <a:cubicBezTo>
                  <a:pt x="397594" y="151713"/>
                  <a:pt x="467553" y="212154"/>
                  <a:pt x="479124" y="292417"/>
                </a:cubicBezTo>
                <a:cubicBezTo>
                  <a:pt x="480192" y="299350"/>
                  <a:pt x="475297" y="305749"/>
                  <a:pt x="468443" y="306727"/>
                </a:cubicBezTo>
                <a:cubicBezTo>
                  <a:pt x="467820" y="306816"/>
                  <a:pt x="467197" y="306816"/>
                  <a:pt x="466574" y="306816"/>
                </a:cubicBezTo>
                <a:cubicBezTo>
                  <a:pt x="460433" y="306816"/>
                  <a:pt x="455003" y="302283"/>
                  <a:pt x="454113" y="295972"/>
                </a:cubicBezTo>
                <a:cubicBezTo>
                  <a:pt x="444323" y="228153"/>
                  <a:pt x="385134" y="176956"/>
                  <a:pt x="316510" y="176956"/>
                </a:cubicBezTo>
                <a:cubicBezTo>
                  <a:pt x="295771" y="176956"/>
                  <a:pt x="275567" y="181578"/>
                  <a:pt x="256609" y="190644"/>
                </a:cubicBezTo>
                <a:cubicBezTo>
                  <a:pt x="250200" y="193666"/>
                  <a:pt x="242724" y="191000"/>
                  <a:pt x="239697" y="184689"/>
                </a:cubicBezTo>
                <a:cubicBezTo>
                  <a:pt x="236671" y="178378"/>
                  <a:pt x="239341" y="170823"/>
                  <a:pt x="245661" y="167890"/>
                </a:cubicBezTo>
                <a:cubicBezTo>
                  <a:pt x="268090" y="157135"/>
                  <a:pt x="291944" y="151713"/>
                  <a:pt x="316510" y="151713"/>
                </a:cubicBezTo>
                <a:close/>
                <a:moveTo>
                  <a:pt x="316477" y="50592"/>
                </a:moveTo>
                <a:cubicBezTo>
                  <a:pt x="463060" y="50592"/>
                  <a:pt x="582230" y="169684"/>
                  <a:pt x="582230" y="316062"/>
                </a:cubicBezTo>
                <a:cubicBezTo>
                  <a:pt x="582230" y="316328"/>
                  <a:pt x="582141" y="319083"/>
                  <a:pt x="582141" y="319350"/>
                </a:cubicBezTo>
                <a:cubicBezTo>
                  <a:pt x="581607" y="326016"/>
                  <a:pt x="576000" y="332148"/>
                  <a:pt x="569325" y="332148"/>
                </a:cubicBezTo>
                <a:lnTo>
                  <a:pt x="568880" y="332148"/>
                </a:lnTo>
                <a:cubicBezTo>
                  <a:pt x="562027" y="331881"/>
                  <a:pt x="556598" y="327349"/>
                  <a:pt x="556687" y="320416"/>
                </a:cubicBezTo>
                <a:cubicBezTo>
                  <a:pt x="556687" y="320239"/>
                  <a:pt x="556865" y="317839"/>
                  <a:pt x="556865" y="317661"/>
                </a:cubicBezTo>
                <a:cubicBezTo>
                  <a:pt x="556954" y="183638"/>
                  <a:pt x="449087" y="75832"/>
                  <a:pt x="316477" y="75832"/>
                </a:cubicBezTo>
                <a:cubicBezTo>
                  <a:pt x="269129" y="75832"/>
                  <a:pt x="223294" y="89608"/>
                  <a:pt x="183956" y="115737"/>
                </a:cubicBezTo>
                <a:cubicBezTo>
                  <a:pt x="178082" y="119559"/>
                  <a:pt x="170250" y="118048"/>
                  <a:pt x="166334" y="112182"/>
                </a:cubicBezTo>
                <a:cubicBezTo>
                  <a:pt x="162507" y="106317"/>
                  <a:pt x="164109" y="98496"/>
                  <a:pt x="169894" y="94674"/>
                </a:cubicBezTo>
                <a:cubicBezTo>
                  <a:pt x="213504" y="65878"/>
                  <a:pt x="264145" y="50592"/>
                  <a:pt x="316477" y="50592"/>
                </a:cubicBezTo>
                <a:close/>
                <a:moveTo>
                  <a:pt x="58464" y="964"/>
                </a:moveTo>
                <a:cubicBezTo>
                  <a:pt x="63181" y="-991"/>
                  <a:pt x="68611" y="75"/>
                  <a:pt x="72260" y="3719"/>
                </a:cubicBezTo>
                <a:lnTo>
                  <a:pt x="122905" y="54289"/>
                </a:lnTo>
                <a:cubicBezTo>
                  <a:pt x="125219" y="56600"/>
                  <a:pt x="126554" y="59799"/>
                  <a:pt x="126554" y="63177"/>
                </a:cubicBezTo>
                <a:lnTo>
                  <a:pt x="126554" y="108503"/>
                </a:lnTo>
                <a:lnTo>
                  <a:pt x="281604" y="263323"/>
                </a:lnTo>
                <a:cubicBezTo>
                  <a:pt x="291662" y="256657"/>
                  <a:pt x="303588" y="252836"/>
                  <a:pt x="316494" y="252836"/>
                </a:cubicBezTo>
                <a:cubicBezTo>
                  <a:pt x="351385" y="252836"/>
                  <a:pt x="379778" y="281187"/>
                  <a:pt x="379778" y="316026"/>
                </a:cubicBezTo>
                <a:cubicBezTo>
                  <a:pt x="379778" y="350865"/>
                  <a:pt x="351385" y="379216"/>
                  <a:pt x="316494" y="379216"/>
                </a:cubicBezTo>
                <a:cubicBezTo>
                  <a:pt x="281515" y="379216"/>
                  <a:pt x="253122" y="350865"/>
                  <a:pt x="253122" y="316026"/>
                </a:cubicBezTo>
                <a:cubicBezTo>
                  <a:pt x="253122" y="303139"/>
                  <a:pt x="257038" y="291230"/>
                  <a:pt x="263713" y="281187"/>
                </a:cubicBezTo>
                <a:lnTo>
                  <a:pt x="108664" y="126367"/>
                </a:lnTo>
                <a:lnTo>
                  <a:pt x="63270" y="126367"/>
                </a:lnTo>
                <a:cubicBezTo>
                  <a:pt x="59888" y="126367"/>
                  <a:pt x="56684" y="125034"/>
                  <a:pt x="54280" y="122723"/>
                </a:cubicBezTo>
                <a:lnTo>
                  <a:pt x="3724" y="72153"/>
                </a:lnTo>
                <a:cubicBezTo>
                  <a:pt x="75" y="68509"/>
                  <a:pt x="-993" y="63088"/>
                  <a:pt x="965" y="58377"/>
                </a:cubicBezTo>
                <a:cubicBezTo>
                  <a:pt x="2923" y="53667"/>
                  <a:pt x="7551" y="50556"/>
                  <a:pt x="12625" y="50556"/>
                </a:cubicBezTo>
                <a:lnTo>
                  <a:pt x="50631" y="50556"/>
                </a:lnTo>
                <a:lnTo>
                  <a:pt x="50631" y="12607"/>
                </a:lnTo>
                <a:cubicBezTo>
                  <a:pt x="50631" y="7541"/>
                  <a:pt x="53746" y="2919"/>
                  <a:pt x="58464" y="96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p:cNvSpPr/>
          <p:nvPr/>
        </p:nvSpPr>
        <p:spPr>
          <a:xfrm>
            <a:off x="3584978" y="2753117"/>
            <a:ext cx="8856984"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全面提高员工的安全素质，达到应知应会。（安全意识与安全技能等）</a:t>
            </a:r>
          </a:p>
        </p:txBody>
      </p:sp>
      <p:sp>
        <p:nvSpPr>
          <p:cNvPr id="22" name="矩形 21"/>
          <p:cNvSpPr/>
          <p:nvPr/>
        </p:nvSpPr>
        <p:spPr>
          <a:xfrm>
            <a:off x="1064597" y="2774020"/>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目的</a:t>
            </a:r>
          </a:p>
        </p:txBody>
      </p:sp>
      <p:cxnSp>
        <p:nvCxnSpPr>
          <p:cNvPr id="24" name="直接连接符 23"/>
          <p:cNvCxnSpPr/>
          <p:nvPr/>
        </p:nvCxnSpPr>
        <p:spPr>
          <a:xfrm>
            <a:off x="1006537" y="3472309"/>
            <a:ext cx="1065188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3584979" y="3732104"/>
            <a:ext cx="885698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法律法规，安全知识与安全技能，规程、规章制度、操作规程等。</a:t>
            </a:r>
          </a:p>
        </p:txBody>
      </p:sp>
      <p:sp>
        <p:nvSpPr>
          <p:cNvPr id="27" name="矩形 26"/>
          <p:cNvSpPr/>
          <p:nvPr/>
        </p:nvSpPr>
        <p:spPr>
          <a:xfrm>
            <a:off x="1019686" y="3796597"/>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内容</a:t>
            </a:r>
          </a:p>
        </p:txBody>
      </p:sp>
      <p:cxnSp>
        <p:nvCxnSpPr>
          <p:cNvPr id="28" name="直接连接符 27"/>
          <p:cNvCxnSpPr/>
          <p:nvPr/>
        </p:nvCxnSpPr>
        <p:spPr>
          <a:xfrm>
            <a:off x="1041639" y="4389354"/>
            <a:ext cx="10607973"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3506378" y="4716496"/>
            <a:ext cx="904954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责任人、管理人（</a:t>
            </a:r>
            <a:r>
              <a:rPr lang="en-US" altLang="zh-CN" sz="2000" dirty="0">
                <a:latin typeface="微软雅黑" panose="020B0503020204020204" pitchFamily="34" charset="-122"/>
                <a:ea typeface="微软雅黑" panose="020B0503020204020204" pitchFamily="34" charset="-122"/>
              </a:rPr>
              <a:t>48</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16</a:t>
            </a:r>
            <a:r>
              <a:rPr lang="zh-CN" altLang="en-US" sz="2000" dirty="0">
                <a:latin typeface="微软雅黑" panose="020B0503020204020204" pitchFamily="34" charset="-122"/>
                <a:ea typeface="微软雅黑" panose="020B0503020204020204" pitchFamily="34" charset="-122"/>
              </a:rPr>
              <a:t>学时），特殊工种、员工、合同工、临时工等。</a:t>
            </a:r>
          </a:p>
        </p:txBody>
      </p:sp>
      <p:sp>
        <p:nvSpPr>
          <p:cNvPr id="30" name="矩形 29"/>
          <p:cNvSpPr/>
          <p:nvPr/>
        </p:nvSpPr>
        <p:spPr>
          <a:xfrm>
            <a:off x="988897" y="4793555"/>
            <a:ext cx="231051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对象</a:t>
            </a:r>
          </a:p>
        </p:txBody>
      </p:sp>
      <p:cxnSp>
        <p:nvCxnSpPr>
          <p:cNvPr id="31" name="直接连接符 30"/>
          <p:cNvCxnSpPr/>
          <p:nvPr/>
        </p:nvCxnSpPr>
        <p:spPr>
          <a:xfrm>
            <a:off x="1019686" y="5416525"/>
            <a:ext cx="107205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992860" y="5851594"/>
            <a:ext cx="231051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形式</a:t>
            </a:r>
          </a:p>
        </p:txBody>
      </p:sp>
      <p:cxnSp>
        <p:nvCxnSpPr>
          <p:cNvPr id="33" name="直接连接符 32"/>
          <p:cNvCxnSpPr/>
          <p:nvPr/>
        </p:nvCxnSpPr>
        <p:spPr>
          <a:xfrm>
            <a:off x="985365" y="6496645"/>
            <a:ext cx="107205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3506378" y="5809788"/>
            <a:ext cx="904954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三级教育，专门教育（特殊工种），经常性教育。</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20" name="Rectangle 28"/>
          <p:cNvSpPr/>
          <p:nvPr/>
        </p:nvSpPr>
        <p:spPr>
          <a:xfrm>
            <a:off x="812751" y="1672109"/>
            <a:ext cx="10513168"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buClr>
                <a:schemeClr val="tx2"/>
              </a:buClr>
              <a:buFont typeface="Wingdings" panose="05000000000000000000" pitchFamily="2" charset="2"/>
              <a:buNone/>
            </a:pPr>
            <a:r>
              <a:rPr lang="en-US" altLang="zh-CN" sz="2000" dirty="0">
                <a:solidFill>
                  <a:srgbClr val="0070C0"/>
                </a:solidFill>
                <a:latin typeface="微软雅黑" panose="020B0503020204020204" pitchFamily="34" charset="-122"/>
                <a:ea typeface="微软雅黑" panose="020B0503020204020204" pitchFamily="34" charset="-122"/>
              </a:rPr>
              <a:t>      </a:t>
            </a:r>
            <a:r>
              <a:rPr lang="zh-CN" altLang="en-US" sz="2000" kern="0" noProof="0">
                <a:ln>
                  <a:noFill/>
                </a:ln>
                <a:solidFill>
                  <a:srgbClr val="0070C0"/>
                </a:solidFill>
                <a:uLnTx/>
                <a:uFillTx/>
                <a:latin typeface="微软雅黑" panose="020B0503020204020204" pitchFamily="34" charset="-122"/>
                <a:ea typeface="微软雅黑" panose="020B0503020204020204" pitchFamily="34" charset="-122"/>
                <a:cs typeface="+mj-cs"/>
                <a:sym typeface="+mn-ea"/>
              </a:rPr>
              <a:t>安全意识</a:t>
            </a:r>
            <a:r>
              <a:rPr lang="zh-CN" altLang="en-US" sz="2000" dirty="0">
                <a:solidFill>
                  <a:srgbClr val="0070C0"/>
                </a:solidFill>
                <a:latin typeface="微软雅黑" panose="020B0503020204020204" pitchFamily="34" charset="-122"/>
                <a:ea typeface="微软雅黑" panose="020B0503020204020204" pitchFamily="34" charset="-122"/>
              </a:rPr>
              <a:t>指人们对于安全理论和安全知识的了解所形成理念的总称</a:t>
            </a:r>
            <a:r>
              <a:rPr lang="en-US" altLang="zh-CN" sz="2000" dirty="0">
                <a:solidFill>
                  <a:srgbClr val="0070C0"/>
                </a:solidFill>
                <a:latin typeface="微软雅黑" panose="020B0503020204020204" pitchFamily="34" charset="-122"/>
                <a:ea typeface="微软雅黑" panose="020B0503020204020204" pitchFamily="34" charset="-122"/>
              </a:rPr>
              <a:t>, </a:t>
            </a:r>
            <a:r>
              <a:rPr lang="zh-CN" altLang="en-US" sz="2000" dirty="0">
                <a:solidFill>
                  <a:srgbClr val="0070C0"/>
                </a:solidFill>
                <a:latin typeface="微软雅黑" panose="020B0503020204020204" pitchFamily="34" charset="-122"/>
                <a:ea typeface="微软雅黑" panose="020B0503020204020204" pitchFamily="34" charset="-122"/>
              </a:rPr>
              <a:t>是安全文化的反映。</a:t>
            </a:r>
          </a:p>
        </p:txBody>
      </p:sp>
      <p:sp>
        <p:nvSpPr>
          <p:cNvPr id="21" name="灯片编号占位符 5"/>
          <p:cNvSpPr txBox="1">
            <a:spLocks noGrp="1"/>
          </p:cNvSpPr>
          <p:nvPr/>
        </p:nvSpPr>
        <p:spPr>
          <a:xfrm>
            <a:off x="7098591" y="6173520"/>
            <a:ext cx="2289175" cy="476250"/>
          </a:xfrm>
          <a:prstGeom prst="rect">
            <a:avLst/>
          </a:prstGeom>
          <a:noFill/>
          <a:ln w="9525">
            <a:noFill/>
            <a:miter lim="800000"/>
          </a:ln>
          <a:effectLst/>
        </p:spPr>
        <p:txBody>
          <a:bodyPr vert="horz" wrap="square" lIns="91440" tIns="45720" rIns="91440" bIns="45720" numCol="1" anchor="t" anchorCtr="0" compatLnSpc="1"/>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solidFill>
                  <a:srgbClr val="0070C0"/>
                </a:solidFill>
                <a:latin typeface="微软雅黑" panose="020B0503020204020204" pitchFamily="34" charset="-122"/>
                <a:ea typeface="微软雅黑" panose="020B0503020204020204" pitchFamily="34" charset="-122"/>
              </a:rPr>
              <a:t>113</a:t>
            </a:fld>
            <a:endParaRPr lang="en-US" altLang="zh-CN" sz="1400" dirty="0">
              <a:solidFill>
                <a:srgbClr val="0070C0"/>
              </a:solidFill>
              <a:latin typeface="微软雅黑" panose="020B0503020204020204" pitchFamily="34" charset="-122"/>
              <a:ea typeface="微软雅黑" panose="020B0503020204020204" pitchFamily="34" charset="-122"/>
            </a:endParaRPr>
          </a:p>
        </p:txBody>
      </p:sp>
      <p:sp>
        <p:nvSpPr>
          <p:cNvPr id="23" name="Line 2"/>
          <p:cNvSpPr/>
          <p:nvPr/>
        </p:nvSpPr>
        <p:spPr>
          <a:xfrm rot="-504024" flipH="1">
            <a:off x="221541" y="3295383"/>
            <a:ext cx="1368425" cy="3416300"/>
          </a:xfrm>
          <a:prstGeom prst="line">
            <a:avLst/>
          </a:prstGeom>
          <a:ln w="25400" cap="flat" cmpd="sng">
            <a:solidFill>
              <a:srgbClr val="FFC000"/>
            </a:solidFill>
            <a:prstDash val="solid"/>
            <a:headEnd type="none" w="med" len="med"/>
            <a:tailEnd type="none" w="med" len="med"/>
          </a:ln>
        </p:spPr>
      </p:sp>
      <p:sp>
        <p:nvSpPr>
          <p:cNvPr id="43" name="Line 11"/>
          <p:cNvSpPr/>
          <p:nvPr/>
        </p:nvSpPr>
        <p:spPr>
          <a:xfrm flipH="1">
            <a:off x="545391" y="3824020"/>
            <a:ext cx="1866900" cy="3030538"/>
          </a:xfrm>
          <a:prstGeom prst="line">
            <a:avLst/>
          </a:prstGeom>
          <a:ln w="25400" cap="flat" cmpd="sng">
            <a:solidFill>
              <a:srgbClr val="FFC000"/>
            </a:solidFill>
            <a:prstDash val="solid"/>
            <a:headEnd type="none" w="med" len="med"/>
            <a:tailEnd type="none" w="med" len="med"/>
          </a:ln>
        </p:spPr>
      </p:sp>
      <p:sp>
        <p:nvSpPr>
          <p:cNvPr id="44" name="Line 12"/>
          <p:cNvSpPr/>
          <p:nvPr/>
        </p:nvSpPr>
        <p:spPr>
          <a:xfrm flipH="1">
            <a:off x="545391" y="4740008"/>
            <a:ext cx="2309813" cy="2114550"/>
          </a:xfrm>
          <a:prstGeom prst="line">
            <a:avLst/>
          </a:prstGeom>
          <a:ln w="25400" cap="flat" cmpd="sng">
            <a:solidFill>
              <a:srgbClr val="FFC000"/>
            </a:solidFill>
            <a:prstDash val="solid"/>
            <a:headEnd type="none" w="med" len="med"/>
            <a:tailEnd type="none" w="med" len="med"/>
          </a:ln>
        </p:spPr>
      </p:sp>
      <p:sp>
        <p:nvSpPr>
          <p:cNvPr id="45" name="Line 13"/>
          <p:cNvSpPr/>
          <p:nvPr/>
        </p:nvSpPr>
        <p:spPr>
          <a:xfrm flipH="1">
            <a:off x="545391" y="5614720"/>
            <a:ext cx="2846388" cy="1239838"/>
          </a:xfrm>
          <a:prstGeom prst="line">
            <a:avLst/>
          </a:prstGeom>
          <a:ln w="25400" cap="flat" cmpd="sng">
            <a:solidFill>
              <a:srgbClr val="FFC000"/>
            </a:solidFill>
            <a:prstDash val="solid"/>
            <a:headEnd type="none" w="med" len="med"/>
            <a:tailEnd type="none" w="med" len="med"/>
          </a:ln>
        </p:spPr>
      </p:sp>
      <p:sp>
        <p:nvSpPr>
          <p:cNvPr id="46" name="Line 14"/>
          <p:cNvSpPr/>
          <p:nvPr/>
        </p:nvSpPr>
        <p:spPr>
          <a:xfrm flipH="1">
            <a:off x="545391" y="6338620"/>
            <a:ext cx="3867150" cy="515938"/>
          </a:xfrm>
          <a:prstGeom prst="line">
            <a:avLst/>
          </a:prstGeom>
          <a:ln w="25400" cap="flat" cmpd="sng">
            <a:solidFill>
              <a:srgbClr val="FFC000"/>
            </a:solidFill>
            <a:prstDash val="solid"/>
            <a:headEnd type="none" w="med" len="med"/>
            <a:tailEnd type="none" w="med" len="med"/>
          </a:ln>
        </p:spPr>
      </p:sp>
      <p:sp>
        <p:nvSpPr>
          <p:cNvPr id="48" name="Text Box 16"/>
          <p:cNvSpPr txBox="1">
            <a:spLocks noChangeArrowheads="1"/>
          </p:cNvSpPr>
          <p:nvPr/>
        </p:nvSpPr>
        <p:spPr bwMode="black">
          <a:xfrm>
            <a:off x="3453691" y="4168508"/>
            <a:ext cx="1892300" cy="336550"/>
          </a:xfrm>
          <a:prstGeom prst="rect">
            <a:avLst/>
          </a:prstGeom>
          <a:noFill/>
          <a:ln w="9525">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a:spcBef>
                <a:spcPct val="50000"/>
              </a:spcBef>
              <a:buClrTx/>
              <a:buSzTx/>
              <a:buFontTx/>
              <a:buNone/>
              <a:defRPr/>
            </a:pPr>
            <a:endParaRPr kumimoji="0" lang="zh-CN" altLang="zh-CN" sz="1600" b="1" kern="1200" cap="none" spc="0" normalizeH="0" baseline="0" noProof="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49" name="AutoShape 17"/>
          <p:cNvSpPr>
            <a:spLocks noChangeArrowheads="1"/>
          </p:cNvSpPr>
          <p:nvPr/>
        </p:nvSpPr>
        <p:spPr bwMode="gray">
          <a:xfrm>
            <a:off x="4371266" y="6068745"/>
            <a:ext cx="657225" cy="4540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70C0"/>
          </a:soli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50" name="Text Box 18"/>
          <p:cNvSpPr txBox="1">
            <a:spLocks noChangeArrowheads="1"/>
          </p:cNvSpPr>
          <p:nvPr/>
        </p:nvSpPr>
        <p:spPr bwMode="black">
          <a:xfrm>
            <a:off x="3031988" y="3366615"/>
            <a:ext cx="5111750" cy="457200"/>
          </a:xfrm>
          <a:prstGeom prst="rect">
            <a:avLst/>
          </a:prstGeom>
          <a:noFill/>
          <a:ln w="9525" algn="ctr">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rPr>
              <a:t>事故严重、灾害频繁的风险意识</a:t>
            </a:r>
          </a:p>
        </p:txBody>
      </p:sp>
      <p:sp>
        <p:nvSpPr>
          <p:cNvPr id="51" name="Text Box 19"/>
          <p:cNvSpPr txBox="1">
            <a:spLocks noChangeArrowheads="1"/>
          </p:cNvSpPr>
          <p:nvPr/>
        </p:nvSpPr>
        <p:spPr bwMode="black">
          <a:xfrm>
            <a:off x="3606752" y="4271124"/>
            <a:ext cx="5329238" cy="457200"/>
          </a:xfrm>
          <a:prstGeom prst="rect">
            <a:avLst/>
          </a:prstGeom>
          <a:noFill/>
          <a:ln w="9525" algn="ctr">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rPr>
              <a:t>预防为主、防范在先的超前意识</a:t>
            </a:r>
          </a:p>
        </p:txBody>
      </p:sp>
      <p:sp>
        <p:nvSpPr>
          <p:cNvPr id="52" name="Text Box 20"/>
          <p:cNvSpPr txBox="1">
            <a:spLocks noChangeArrowheads="1"/>
          </p:cNvSpPr>
          <p:nvPr/>
        </p:nvSpPr>
        <p:spPr bwMode="black">
          <a:xfrm>
            <a:off x="4201494" y="5146056"/>
            <a:ext cx="4752975" cy="457200"/>
          </a:xfrm>
          <a:prstGeom prst="rect">
            <a:avLst/>
          </a:prstGeom>
          <a:noFill/>
          <a:ln w="9525" algn="ctr">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rPr>
              <a:t>行为规范、技术优先的科学意识</a:t>
            </a:r>
            <a:endParaRPr kumimoji="0" lang="en-US" altLang="zh-CN" sz="2400" b="1" kern="1200" cap="none" spc="0" normalizeH="0" baseline="0" noProof="0" dirty="0">
              <a:solidFill>
                <a:srgbClr val="0070C0"/>
              </a:solidFill>
              <a:latin typeface="微软雅黑" panose="020B0503020204020204" pitchFamily="34" charset="-122"/>
              <a:ea typeface="微软雅黑" panose="020B0503020204020204" pitchFamily="34" charset="-122"/>
            </a:endParaRPr>
          </a:p>
        </p:txBody>
      </p:sp>
      <p:sp>
        <p:nvSpPr>
          <p:cNvPr id="53" name="Text Box 21"/>
          <p:cNvSpPr txBox="1">
            <a:spLocks noChangeArrowheads="1"/>
          </p:cNvSpPr>
          <p:nvPr/>
        </p:nvSpPr>
        <p:spPr bwMode="black">
          <a:xfrm>
            <a:off x="5257168" y="6054868"/>
            <a:ext cx="6137090" cy="461665"/>
          </a:xfrm>
          <a:prstGeom prst="rect">
            <a:avLst/>
          </a:prstGeom>
          <a:noFill/>
          <a:ln w="9525" algn="ctr">
            <a:noFill/>
            <a:miter lim="800000"/>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rPr>
              <a:t>每时每刻、每处每地注意安全的警觉意识</a:t>
            </a:r>
          </a:p>
        </p:txBody>
      </p:sp>
      <p:sp>
        <p:nvSpPr>
          <p:cNvPr id="54" name="AutoShape 22"/>
          <p:cNvSpPr>
            <a:spLocks noChangeArrowheads="1"/>
          </p:cNvSpPr>
          <p:nvPr/>
        </p:nvSpPr>
        <p:spPr bwMode="gray">
          <a:xfrm>
            <a:off x="2240841" y="3452545"/>
            <a:ext cx="657225" cy="4540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70C0"/>
          </a:soli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55" name="AutoShape 23"/>
          <p:cNvSpPr>
            <a:spLocks noChangeArrowheads="1"/>
          </p:cNvSpPr>
          <p:nvPr/>
        </p:nvSpPr>
        <p:spPr bwMode="gray">
          <a:xfrm>
            <a:off x="2726616" y="4395520"/>
            <a:ext cx="657225" cy="4540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70C0"/>
          </a:soli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56" name="AutoShape 24"/>
          <p:cNvSpPr>
            <a:spLocks noChangeArrowheads="1"/>
          </p:cNvSpPr>
          <p:nvPr/>
        </p:nvSpPr>
        <p:spPr bwMode="gray">
          <a:xfrm>
            <a:off x="3321929" y="5301983"/>
            <a:ext cx="657225" cy="4540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70C0"/>
          </a:soli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59" name="AutoShape 27"/>
          <p:cNvSpPr>
            <a:spLocks noChangeArrowheads="1"/>
          </p:cNvSpPr>
          <p:nvPr/>
        </p:nvSpPr>
        <p:spPr bwMode="gray">
          <a:xfrm>
            <a:off x="1156579" y="2719120"/>
            <a:ext cx="657225" cy="5143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70C0"/>
          </a:soli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0" name="Text Box 29"/>
          <p:cNvSpPr txBox="1">
            <a:spLocks noChangeArrowheads="1"/>
          </p:cNvSpPr>
          <p:nvPr/>
        </p:nvSpPr>
        <p:spPr bwMode="auto">
          <a:xfrm>
            <a:off x="2093203" y="2747013"/>
            <a:ext cx="4824413" cy="331757"/>
          </a:xfrm>
          <a:prstGeom prst="rect">
            <a:avLst/>
          </a:prstGeom>
          <a:noFill/>
          <a:ln w="9525" algn="ctr">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a:lnSpc>
                <a:spcPct val="60000"/>
              </a:lnSpc>
              <a:spcBef>
                <a:spcPct val="50000"/>
              </a:spcBef>
              <a:buClrTx/>
              <a:buSzTx/>
              <a:buFontTx/>
              <a:buNone/>
              <a:defRPr/>
            </a:pPr>
            <a:r>
              <a:rPr kumimoji="1"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rPr>
              <a:t>善待生命、珍惜生命的健康意识</a:t>
            </a:r>
          </a:p>
        </p:txBody>
      </p:sp>
      <p:sp>
        <p:nvSpPr>
          <p:cNvPr id="61" name="AutoShape 30"/>
          <p:cNvSpPr>
            <a:spLocks noChangeArrowheads="1"/>
          </p:cNvSpPr>
          <p:nvPr/>
        </p:nvSpPr>
        <p:spPr bwMode="auto">
          <a:xfrm>
            <a:off x="0" y="5421617"/>
            <a:ext cx="2087563" cy="1800225"/>
          </a:xfrm>
          <a:prstGeom prst="smileyFace">
            <a:avLst>
              <a:gd name="adj" fmla="val 4653"/>
            </a:avLst>
          </a:prstGeom>
          <a:solidFill>
            <a:srgbClr val="0070C0"/>
          </a:solidFill>
          <a:ln w="9525">
            <a:solidFill>
              <a:srgbClr val="0070C0"/>
            </a:solidFill>
            <a:round/>
          </a:ln>
          <a:effectLst>
            <a:outerShdw dist="107763" dir="18900000" algn="ctr" rotWithShape="0">
              <a:srgbClr val="80808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2" name="Text Box 31"/>
          <p:cNvSpPr txBox="1">
            <a:spLocks noChangeArrowheads="1"/>
          </p:cNvSpPr>
          <p:nvPr/>
        </p:nvSpPr>
        <p:spPr bwMode="gray">
          <a:xfrm>
            <a:off x="208010" y="6421171"/>
            <a:ext cx="1636713" cy="246221"/>
          </a:xfrm>
          <a:prstGeom prst="rect">
            <a:avLst/>
          </a:prstGeom>
          <a:noFill/>
          <a:ln w="9525">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a:lnSpc>
                <a:spcPct val="50000"/>
              </a:lnSpc>
              <a:spcBef>
                <a:spcPct val="50000"/>
              </a:spcBef>
              <a:buClrTx/>
              <a:buSzTx/>
              <a:buFontTx/>
              <a:buNone/>
              <a:defRPr/>
            </a:pPr>
            <a:r>
              <a:rPr kumimoji="0" lang="zh-CN" altLang="en-US" sz="2000" kern="1200" cap="none" spc="0" normalizeH="0" baseline="0" noProof="0" dirty="0">
                <a:solidFill>
                  <a:schemeClr val="bg1"/>
                </a:solidFill>
                <a:latin typeface="微软雅黑" panose="020B0503020204020204" pitchFamily="34" charset="-122"/>
                <a:ea typeface="微软雅黑" panose="020B0503020204020204" pitchFamily="34" charset="-122"/>
              </a:rPr>
              <a:t>潜在性</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p:cNvSpPr/>
          <p:nvPr/>
        </p:nvSpPr>
        <p:spPr>
          <a:xfrm>
            <a:off x="1892871" y="1363372"/>
            <a:ext cx="744466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5</a:t>
            </a:r>
            <a:r>
              <a:rPr lang="zh-CN" altLang="en-US" sz="2400" dirty="0">
                <a:solidFill>
                  <a:srgbClr val="0070C0"/>
                </a:solidFill>
                <a:latin typeface="微软雅黑" panose="020B0503020204020204" pitchFamily="34" charset="-122"/>
                <a:ea typeface="微软雅黑" panose="020B0503020204020204" pitchFamily="34" charset="-122"/>
              </a:rPr>
              <a:t>、安全检查（隐患排查与治理）</a:t>
            </a:r>
          </a:p>
        </p:txBody>
      </p:sp>
      <p:sp>
        <p:nvSpPr>
          <p:cNvPr id="12"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p:cNvSpPr/>
          <p:nvPr/>
        </p:nvSpPr>
        <p:spPr>
          <a:xfrm>
            <a:off x="4353903" y="2824494"/>
            <a:ext cx="5090169" cy="477054"/>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及时发现事故隐患，督促事故隐患的整改。</a:t>
            </a:r>
          </a:p>
        </p:txBody>
      </p:sp>
      <p:sp>
        <p:nvSpPr>
          <p:cNvPr id="14" name="矩形 13"/>
          <p:cNvSpPr/>
          <p:nvPr/>
        </p:nvSpPr>
        <p:spPr>
          <a:xfrm>
            <a:off x="1576850" y="2877375"/>
            <a:ext cx="2482632"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安全检查的目的</a:t>
            </a:r>
          </a:p>
        </p:txBody>
      </p:sp>
      <p:cxnSp>
        <p:nvCxnSpPr>
          <p:cNvPr id="17" name="直接连接符 16"/>
          <p:cNvCxnSpPr/>
          <p:nvPr/>
        </p:nvCxnSpPr>
        <p:spPr>
          <a:xfrm>
            <a:off x="1539101" y="3640297"/>
            <a:ext cx="7904971"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270213" y="4494149"/>
            <a:ext cx="7019145" cy="1246495"/>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根据危险源的存在范围与上一检查情况确定检查具体内容，主要是查思想、查管理、查制度、查现场、查隐患、查事故处理等。</a:t>
            </a:r>
          </a:p>
        </p:txBody>
      </p:sp>
      <p:sp>
        <p:nvSpPr>
          <p:cNvPr id="20" name="矩形 19"/>
          <p:cNvSpPr/>
          <p:nvPr/>
        </p:nvSpPr>
        <p:spPr>
          <a:xfrm>
            <a:off x="1494821" y="4811962"/>
            <a:ext cx="252038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安全检查的内容</a:t>
            </a:r>
          </a:p>
        </p:txBody>
      </p:sp>
      <p:cxnSp>
        <p:nvCxnSpPr>
          <p:cNvPr id="21" name="直接连接符 20"/>
          <p:cNvCxnSpPr>
            <a:endCxn id="23" idx="25"/>
          </p:cNvCxnSpPr>
          <p:nvPr/>
        </p:nvCxnSpPr>
        <p:spPr>
          <a:xfrm>
            <a:off x="1539101" y="5869278"/>
            <a:ext cx="9830971"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2" name="pen_232652"/>
          <p:cNvSpPr>
            <a:spLocks noChangeAspect="1"/>
          </p:cNvSpPr>
          <p:nvPr/>
        </p:nvSpPr>
        <p:spPr bwMode="auto">
          <a:xfrm rot="20576346">
            <a:off x="9265576" y="2942432"/>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
        <p:nvSpPr>
          <p:cNvPr id="23" name="pen_232652"/>
          <p:cNvSpPr>
            <a:spLocks noChangeAspect="1"/>
          </p:cNvSpPr>
          <p:nvPr/>
        </p:nvSpPr>
        <p:spPr bwMode="auto">
          <a:xfrm rot="20576346">
            <a:off x="11239527" y="5193439"/>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p:cNvSpPr/>
          <p:nvPr/>
        </p:nvSpPr>
        <p:spPr>
          <a:xfrm>
            <a:off x="1892871" y="1363372"/>
            <a:ext cx="744466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5</a:t>
            </a:r>
            <a:r>
              <a:rPr lang="zh-CN" altLang="en-US" sz="2400" dirty="0">
                <a:solidFill>
                  <a:srgbClr val="0070C0"/>
                </a:solidFill>
                <a:latin typeface="微软雅黑" panose="020B0503020204020204" pitchFamily="34" charset="-122"/>
                <a:ea typeface="微软雅黑" panose="020B0503020204020204" pitchFamily="34" charset="-122"/>
              </a:rPr>
              <a:t>、安全检查（隐患排查与治理）</a:t>
            </a:r>
          </a:p>
        </p:txBody>
      </p:sp>
      <p:sp>
        <p:nvSpPr>
          <p:cNvPr id="12"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p:cNvSpPr/>
          <p:nvPr/>
        </p:nvSpPr>
        <p:spPr>
          <a:xfrm>
            <a:off x="3886281" y="2573145"/>
            <a:ext cx="7577384" cy="861774"/>
          </a:xfrm>
          <a:prstGeom prst="rect">
            <a:avLst/>
          </a:prstGeom>
        </p:spPr>
        <p:txBody>
          <a:bodyPr wrap="square">
            <a:spAutoFit/>
          </a:bodyPr>
          <a:lstStyle/>
          <a:p>
            <a:pPr marL="342900" indent="-342900">
              <a:lnSpc>
                <a:spcPts val="3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定期检查、不定期检查、专项检查、全面检查等</a:t>
            </a:r>
            <a:endParaRPr lang="en-US" altLang="zh-CN" sz="2000" dirty="0">
              <a:latin typeface="微软雅黑" panose="020B0503020204020204" pitchFamily="34" charset="-122"/>
              <a:ea typeface="微软雅黑" panose="020B0503020204020204" pitchFamily="34" charset="-122"/>
            </a:endParaRPr>
          </a:p>
          <a:p>
            <a:pPr marL="342900" indent="-342900">
              <a:lnSpc>
                <a:spcPts val="3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自查、互查、抽查、重点检查（一般由政府部门负责组织）等</a:t>
            </a:r>
          </a:p>
        </p:txBody>
      </p:sp>
      <p:sp>
        <p:nvSpPr>
          <p:cNvPr id="14" name="矩形 13"/>
          <p:cNvSpPr/>
          <p:nvPr/>
        </p:nvSpPr>
        <p:spPr>
          <a:xfrm>
            <a:off x="1210540" y="2853403"/>
            <a:ext cx="2482632"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安全检查的形式</a:t>
            </a:r>
          </a:p>
        </p:txBody>
      </p:sp>
      <p:cxnSp>
        <p:nvCxnSpPr>
          <p:cNvPr id="17" name="直接连接符 16"/>
          <p:cNvCxnSpPr/>
          <p:nvPr/>
        </p:nvCxnSpPr>
        <p:spPr>
          <a:xfrm>
            <a:off x="1172791" y="3616325"/>
            <a:ext cx="102908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903903" y="4470177"/>
            <a:ext cx="7019145" cy="1246495"/>
          </a:xfrm>
          <a:prstGeom prst="rect">
            <a:avLst/>
          </a:prstGeom>
        </p:spPr>
        <p:txBody>
          <a:bodyPr wrap="square">
            <a:spAutoFit/>
          </a:bodyPr>
          <a:lstStyle/>
          <a:p>
            <a:pPr marL="342900" indent="-342900">
              <a:lnSpc>
                <a:spcPts val="3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一般检查：听、看、问、议。</a:t>
            </a:r>
          </a:p>
          <a:p>
            <a:pPr marL="342900" indent="-342900">
              <a:lnSpc>
                <a:spcPts val="3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专业检查：针对某一特定对象的检查。</a:t>
            </a:r>
          </a:p>
          <a:p>
            <a:pPr marL="342900" indent="-342900">
              <a:lnSpc>
                <a:spcPts val="3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技术检测等。</a:t>
            </a:r>
          </a:p>
        </p:txBody>
      </p:sp>
      <p:sp>
        <p:nvSpPr>
          <p:cNvPr id="20" name="矩形 19"/>
          <p:cNvSpPr/>
          <p:nvPr/>
        </p:nvSpPr>
        <p:spPr>
          <a:xfrm>
            <a:off x="1172791" y="4851522"/>
            <a:ext cx="252038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安全检查的方法</a:t>
            </a:r>
          </a:p>
        </p:txBody>
      </p:sp>
      <p:cxnSp>
        <p:nvCxnSpPr>
          <p:cNvPr id="21" name="直接连接符 20"/>
          <p:cNvCxnSpPr/>
          <p:nvPr/>
        </p:nvCxnSpPr>
        <p:spPr>
          <a:xfrm>
            <a:off x="1172791" y="5845306"/>
            <a:ext cx="7986618"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 name="pen_232652"/>
          <p:cNvSpPr>
            <a:spLocks noChangeAspect="1"/>
          </p:cNvSpPr>
          <p:nvPr/>
        </p:nvSpPr>
        <p:spPr bwMode="auto">
          <a:xfrm rot="20576346">
            <a:off x="9047112" y="5210823"/>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
        <p:nvSpPr>
          <p:cNvPr id="19" name="pen_232652"/>
          <p:cNvSpPr>
            <a:spLocks noChangeAspect="1"/>
          </p:cNvSpPr>
          <p:nvPr/>
        </p:nvSpPr>
        <p:spPr bwMode="auto">
          <a:xfrm rot="20576346">
            <a:off x="11351931" y="2919566"/>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1026" name="Picture 2" descr="https://timgsa.baidu.com/timg?image&amp;quality=80&amp;size=b9999_10000&amp;sec=1512832074113&amp;di=f8892b09dc200f2f1f3c407ebfd1fb9a&amp;imgtype=0&amp;src=http%3A%2F%2Fimgsrc.baidu.com%2Fimage%2Fc0%253Dshijue1%252C0%252C0%252C294%252C40%2Fsign%3D5cb0f71413d8bc3ed2050e89eae2cc6b%2Fb03533fa828ba61e98e28a014b34970a304e598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944"/>
          <a:stretch>
            <a:fillRect/>
          </a:stretch>
        </p:blipFill>
        <p:spPr bwMode="auto">
          <a:xfrm>
            <a:off x="29915" y="1160717"/>
            <a:ext cx="9669735" cy="606334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061223" y="2680221"/>
            <a:ext cx="6832835" cy="1258806"/>
          </a:xfrm>
          <a:prstGeom prst="rect">
            <a:avLst/>
          </a:prstGeom>
        </p:spPr>
        <p:txBody>
          <a:bodyPr wrap="square">
            <a:spAutoFit/>
          </a:bodyPr>
          <a:lstStyle/>
          <a:p>
            <a:pPr marL="342900" indent="-342900">
              <a:lnSpc>
                <a:spcPts val="3100"/>
              </a:lnSpc>
              <a:spcBef>
                <a:spcPct val="50000"/>
              </a:spcBef>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为了提高安全检查的效果，检查前应编制安全检查提纲或安全检查表，经主管领导审批后执行。</a:t>
            </a:r>
          </a:p>
        </p:txBody>
      </p:sp>
      <p:sp>
        <p:nvSpPr>
          <p:cNvPr id="3" name="矩形 2"/>
          <p:cNvSpPr/>
          <p:nvPr/>
        </p:nvSpPr>
        <p:spPr>
          <a:xfrm>
            <a:off x="5061223" y="2069314"/>
            <a:ext cx="2339102" cy="461665"/>
          </a:xfrm>
          <a:prstGeom prst="rect">
            <a:avLst/>
          </a:prstGeom>
          <a:solidFill>
            <a:srgbClr val="0070C0"/>
          </a:solidFill>
        </p:spPr>
        <p:txBody>
          <a:bodyPr wrap="non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编制安全检查表</a:t>
            </a:r>
            <a:endParaRPr lang="zh-CN" altLang="en-US" sz="2400" dirty="0">
              <a:solidFill>
                <a:schemeClr val="bg1"/>
              </a:solidFill>
            </a:endParaRPr>
          </a:p>
        </p:txBody>
      </p:sp>
      <p:sp>
        <p:nvSpPr>
          <p:cNvPr id="4" name="矩形 3"/>
          <p:cNvSpPr/>
          <p:nvPr/>
        </p:nvSpPr>
        <p:spPr>
          <a:xfrm>
            <a:off x="5259824" y="5358066"/>
            <a:ext cx="6429375" cy="889987"/>
          </a:xfrm>
          <a:prstGeom prst="rect">
            <a:avLst/>
          </a:prstGeom>
        </p:spPr>
        <p:txBody>
          <a:bodyPr>
            <a:spAutoFit/>
          </a:bodyPr>
          <a:lstStyle/>
          <a:p>
            <a:pPr marL="342900" indent="-342900">
              <a:lnSpc>
                <a:spcPts val="3200"/>
              </a:lnSpc>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对查出来的隐患要编制整改计划并监督实施。安全检查应逐步结合安全性评价进行</a:t>
            </a:r>
            <a:endParaRPr lang="zh-CN" altLang="en-US" sz="2400" dirty="0"/>
          </a:p>
        </p:txBody>
      </p:sp>
      <p:sp>
        <p:nvSpPr>
          <p:cNvPr id="22" name="矩形 21"/>
          <p:cNvSpPr/>
          <p:nvPr/>
        </p:nvSpPr>
        <p:spPr>
          <a:xfrm>
            <a:off x="5064646" y="4688543"/>
            <a:ext cx="1508745" cy="461665"/>
          </a:xfrm>
          <a:prstGeom prst="rect">
            <a:avLst/>
          </a:prstGeom>
          <a:solidFill>
            <a:srgbClr val="0070C0"/>
          </a:solidFill>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整改实施</a:t>
            </a:r>
            <a:endParaRPr lang="zh-CN" altLang="en-US" sz="2400" dirty="0">
              <a:solidFill>
                <a:schemeClr val="bg1"/>
              </a:solidFill>
            </a:endParaRPr>
          </a:p>
        </p:txBody>
      </p:sp>
      <p:cxnSp>
        <p:nvCxnSpPr>
          <p:cNvPr id="6" name="直接连接符 5"/>
          <p:cNvCxnSpPr/>
          <p:nvPr/>
        </p:nvCxnSpPr>
        <p:spPr>
          <a:xfrm>
            <a:off x="5205239" y="4192389"/>
            <a:ext cx="66888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205239" y="6496645"/>
            <a:ext cx="66888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b="1743"/>
          <a:stretch>
            <a:fillRect/>
          </a:stretch>
        </p:blipFill>
        <p:spPr>
          <a:xfrm>
            <a:off x="893475" y="2704087"/>
            <a:ext cx="5715000" cy="3743587"/>
          </a:xfrm>
          <a:prstGeom prst="rect">
            <a:avLst/>
          </a:prstGeom>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748855" y="1422741"/>
            <a:ext cx="9865096" cy="830997"/>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事故隐患：可能引起生产事故或阻碍事故扑救的不安全因素</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人、  物、环境、管理</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a:t>
            </a:r>
          </a:p>
        </p:txBody>
      </p:sp>
      <p:sp>
        <p:nvSpPr>
          <p:cNvPr id="12" name="Freeform 11"/>
          <p:cNvSpPr>
            <a:spLocks noEditPoints="1"/>
          </p:cNvSpPr>
          <p:nvPr/>
        </p:nvSpPr>
        <p:spPr bwMode="auto">
          <a:xfrm>
            <a:off x="668735" y="1420518"/>
            <a:ext cx="859373" cy="775328"/>
          </a:xfrm>
          <a:custGeom>
            <a:avLst/>
            <a:gdLst>
              <a:gd name="T0" fmla="*/ 7235 w 7444"/>
              <a:gd name="T1" fmla="*/ 4817 h 6725"/>
              <a:gd name="T2" fmla="*/ 4808 w 7444"/>
              <a:gd name="T3" fmla="*/ 612 h 6725"/>
              <a:gd name="T4" fmla="*/ 3748 w 7444"/>
              <a:gd name="T5" fmla="*/ 0 h 6725"/>
              <a:gd name="T6" fmla="*/ 2688 w 7444"/>
              <a:gd name="T7" fmla="*/ 612 h 6725"/>
              <a:gd name="T8" fmla="*/ 219 w 7444"/>
              <a:gd name="T9" fmla="*/ 4889 h 6725"/>
              <a:gd name="T10" fmla="*/ 219 w 7444"/>
              <a:gd name="T11" fmla="*/ 6113 h 6725"/>
              <a:gd name="T12" fmla="*/ 1279 w 7444"/>
              <a:gd name="T13" fmla="*/ 6725 h 6725"/>
              <a:gd name="T14" fmla="*/ 6218 w 7444"/>
              <a:gd name="T15" fmla="*/ 6725 h 6725"/>
              <a:gd name="T16" fmla="*/ 6220 w 7444"/>
              <a:gd name="T17" fmla="*/ 6725 h 6725"/>
              <a:gd name="T18" fmla="*/ 7444 w 7444"/>
              <a:gd name="T19" fmla="*/ 5501 h 6725"/>
              <a:gd name="T20" fmla="*/ 7235 w 7444"/>
              <a:gd name="T21" fmla="*/ 4817 h 6725"/>
              <a:gd name="T22" fmla="*/ 4272 w 7444"/>
              <a:gd name="T23" fmla="*/ 5227 h 6725"/>
              <a:gd name="T24" fmla="*/ 3750 w 7444"/>
              <a:gd name="T25" fmla="*/ 5737 h 6725"/>
              <a:gd name="T26" fmla="*/ 3227 w 7444"/>
              <a:gd name="T27" fmla="*/ 5227 h 6725"/>
              <a:gd name="T28" fmla="*/ 3227 w 7444"/>
              <a:gd name="T29" fmla="*/ 5215 h 6725"/>
              <a:gd name="T30" fmla="*/ 3750 w 7444"/>
              <a:gd name="T31" fmla="*/ 4704 h 6725"/>
              <a:gd name="T32" fmla="*/ 4272 w 7444"/>
              <a:gd name="T33" fmla="*/ 5215 h 6725"/>
              <a:gd name="T34" fmla="*/ 4272 w 7444"/>
              <a:gd name="T35" fmla="*/ 5227 h 6725"/>
              <a:gd name="T36" fmla="*/ 4284 w 7444"/>
              <a:gd name="T37" fmla="*/ 1784 h 6725"/>
              <a:gd name="T38" fmla="*/ 4026 w 7444"/>
              <a:gd name="T39" fmla="*/ 4043 h 6725"/>
              <a:gd name="T40" fmla="*/ 3750 w 7444"/>
              <a:gd name="T41" fmla="*/ 4307 h 6725"/>
              <a:gd name="T42" fmla="*/ 3474 w 7444"/>
              <a:gd name="T43" fmla="*/ 4043 h 6725"/>
              <a:gd name="T44" fmla="*/ 3215 w 7444"/>
              <a:gd name="T45" fmla="*/ 1783 h 6725"/>
              <a:gd name="T46" fmla="*/ 3455 w 7444"/>
              <a:gd name="T47" fmla="*/ 1476 h 6725"/>
              <a:gd name="T48" fmla="*/ 4043 w 7444"/>
              <a:gd name="T49" fmla="*/ 1476 h 6725"/>
              <a:gd name="T50" fmla="*/ 4284 w 7444"/>
              <a:gd name="T51" fmla="*/ 1784 h 6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44" h="6725">
                <a:moveTo>
                  <a:pt x="7235" y="4817"/>
                </a:moveTo>
                <a:lnTo>
                  <a:pt x="4808" y="612"/>
                </a:lnTo>
                <a:cubicBezTo>
                  <a:pt x="4590" y="233"/>
                  <a:pt x="4186" y="0"/>
                  <a:pt x="3748" y="0"/>
                </a:cubicBezTo>
                <a:cubicBezTo>
                  <a:pt x="3311" y="0"/>
                  <a:pt x="2907" y="233"/>
                  <a:pt x="2688" y="612"/>
                </a:cubicBezTo>
                <a:lnTo>
                  <a:pt x="219" y="4889"/>
                </a:lnTo>
                <a:cubicBezTo>
                  <a:pt x="0" y="5268"/>
                  <a:pt x="0" y="5735"/>
                  <a:pt x="219" y="6113"/>
                </a:cubicBezTo>
                <a:cubicBezTo>
                  <a:pt x="438" y="6492"/>
                  <a:pt x="842" y="6725"/>
                  <a:pt x="1279" y="6725"/>
                </a:cubicBezTo>
                <a:lnTo>
                  <a:pt x="6218" y="6725"/>
                </a:lnTo>
                <a:lnTo>
                  <a:pt x="6220" y="6725"/>
                </a:lnTo>
                <a:cubicBezTo>
                  <a:pt x="6896" y="6725"/>
                  <a:pt x="7444" y="6177"/>
                  <a:pt x="7444" y="5501"/>
                </a:cubicBezTo>
                <a:cubicBezTo>
                  <a:pt x="7444" y="5248"/>
                  <a:pt x="7367" y="5012"/>
                  <a:pt x="7235" y="4817"/>
                </a:cubicBezTo>
                <a:close/>
                <a:moveTo>
                  <a:pt x="4272" y="5227"/>
                </a:moveTo>
                <a:cubicBezTo>
                  <a:pt x="4272" y="5516"/>
                  <a:pt x="4050" y="5737"/>
                  <a:pt x="3750" y="5737"/>
                </a:cubicBezTo>
                <a:cubicBezTo>
                  <a:pt x="3450" y="5737"/>
                  <a:pt x="3227" y="5516"/>
                  <a:pt x="3227" y="5227"/>
                </a:cubicBezTo>
                <a:lnTo>
                  <a:pt x="3227" y="5215"/>
                </a:lnTo>
                <a:cubicBezTo>
                  <a:pt x="3227" y="4927"/>
                  <a:pt x="3450" y="4704"/>
                  <a:pt x="3750" y="4704"/>
                </a:cubicBezTo>
                <a:cubicBezTo>
                  <a:pt x="4050" y="4704"/>
                  <a:pt x="4272" y="4925"/>
                  <a:pt x="4272" y="5215"/>
                </a:cubicBezTo>
                <a:lnTo>
                  <a:pt x="4272" y="5227"/>
                </a:lnTo>
                <a:close/>
                <a:moveTo>
                  <a:pt x="4284" y="1784"/>
                </a:moveTo>
                <a:lnTo>
                  <a:pt x="4026" y="4043"/>
                </a:lnTo>
                <a:cubicBezTo>
                  <a:pt x="4008" y="4205"/>
                  <a:pt x="3900" y="4307"/>
                  <a:pt x="3750" y="4307"/>
                </a:cubicBezTo>
                <a:cubicBezTo>
                  <a:pt x="3599" y="4307"/>
                  <a:pt x="3491" y="4204"/>
                  <a:pt x="3474" y="4043"/>
                </a:cubicBezTo>
                <a:lnTo>
                  <a:pt x="3215" y="1783"/>
                </a:lnTo>
                <a:cubicBezTo>
                  <a:pt x="3198" y="1608"/>
                  <a:pt x="3292" y="1476"/>
                  <a:pt x="3455" y="1476"/>
                </a:cubicBezTo>
                <a:lnTo>
                  <a:pt x="4043" y="1476"/>
                </a:lnTo>
                <a:cubicBezTo>
                  <a:pt x="4206" y="1477"/>
                  <a:pt x="4302" y="1609"/>
                  <a:pt x="4284" y="178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p:cNvSpPr/>
          <p:nvPr/>
        </p:nvSpPr>
        <p:spPr bwMode="auto">
          <a:xfrm>
            <a:off x="6440757"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p:cNvSpPr/>
          <p:nvPr/>
        </p:nvSpPr>
        <p:spPr>
          <a:xfrm>
            <a:off x="6661274" y="3580765"/>
            <a:ext cx="5402787" cy="3086551"/>
          </a:xfrm>
          <a:prstGeom prst="rect">
            <a:avLst/>
          </a:prstGeom>
        </p:spPr>
        <p:txBody>
          <a:bodyPr wrap="square">
            <a:spAutoFit/>
          </a:bodyPr>
          <a:lstStyle/>
          <a:p>
            <a:pPr>
              <a:lnSpc>
                <a:spcPts val="240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rPr>
              <a:t>A. </a:t>
            </a:r>
            <a:r>
              <a:rPr lang="zh-CN" altLang="en-US" dirty="0">
                <a:solidFill>
                  <a:schemeClr val="bg1"/>
                </a:solidFill>
                <a:latin typeface="微软雅黑" panose="020B0503020204020204" pitchFamily="34" charset="-122"/>
                <a:ea typeface="微软雅黑" panose="020B0503020204020204" pitchFamily="34" charset="-122"/>
              </a:rPr>
              <a:t>对能够当场整改的隐患，要责令当场整改</a:t>
            </a:r>
            <a:r>
              <a:rPr lang="en-US" altLang="zh-CN" dirty="0">
                <a:solidFill>
                  <a:schemeClr val="bg1"/>
                </a:solidFill>
                <a:latin typeface="微软雅黑" panose="020B0503020204020204" pitchFamily="34" charset="-122"/>
                <a:ea typeface="微软雅黑" panose="020B0503020204020204" pitchFamily="34" charset="-122"/>
              </a:rPr>
              <a:t>;</a:t>
            </a:r>
          </a:p>
          <a:p>
            <a:pPr>
              <a:lnSpc>
                <a:spcPts val="240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rPr>
              <a:t>B. </a:t>
            </a:r>
            <a:r>
              <a:rPr lang="zh-CN" altLang="en-US" dirty="0">
                <a:solidFill>
                  <a:schemeClr val="bg1"/>
                </a:solidFill>
                <a:latin typeface="微软雅黑" panose="020B0503020204020204" pitchFamily="34" charset="-122"/>
                <a:ea typeface="微软雅黑" panose="020B0503020204020204" pitchFamily="34" charset="-122"/>
              </a:rPr>
              <a:t>对不能当场整改的隐患，要限期整改（定时间、定人员、定经费、定措施）；</a:t>
            </a:r>
          </a:p>
          <a:p>
            <a:pPr>
              <a:lnSpc>
                <a:spcPts val="240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rPr>
              <a:t>C. </a:t>
            </a:r>
            <a:r>
              <a:rPr lang="zh-CN" altLang="en-US" dirty="0">
                <a:solidFill>
                  <a:schemeClr val="bg1"/>
                </a:solidFill>
                <a:latin typeface="微软雅黑" panose="020B0503020204020204" pitchFamily="34" charset="-122"/>
                <a:ea typeface="微软雅黑" panose="020B0503020204020204" pitchFamily="34" charset="-122"/>
              </a:rPr>
              <a:t>对无能力整改的隐患，要及时提出整改方案，报上级主管部门和当地政府；</a:t>
            </a:r>
          </a:p>
          <a:p>
            <a:pPr>
              <a:lnSpc>
                <a:spcPts val="240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rPr>
              <a:t>D. </a:t>
            </a:r>
            <a:r>
              <a:rPr lang="zh-CN" altLang="en-US" dirty="0">
                <a:solidFill>
                  <a:schemeClr val="bg1"/>
                </a:solidFill>
                <a:latin typeface="微软雅黑" panose="020B0503020204020204" pitchFamily="34" charset="-122"/>
                <a:ea typeface="微软雅黑" panose="020B0503020204020204" pitchFamily="34" charset="-122"/>
              </a:rPr>
              <a:t>隐患整改后单位负责人要签字，要报有关部门备案。</a:t>
            </a:r>
          </a:p>
          <a:p>
            <a:pPr>
              <a:lnSpc>
                <a:spcPts val="2400"/>
              </a:lnSpc>
              <a:spcBef>
                <a:spcPct val="50000"/>
              </a:spcBef>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6951353"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事故隐患整改的具体要求</a:t>
            </a:r>
          </a:p>
        </p:txBody>
      </p:sp>
      <p:sp>
        <p:nvSpPr>
          <p:cNvPr id="25" name="矩形 24"/>
          <p:cNvSpPr/>
          <p:nvPr/>
        </p:nvSpPr>
        <p:spPr bwMode="auto">
          <a:xfrm>
            <a:off x="6763417" y="2954523"/>
            <a:ext cx="144016" cy="375806"/>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12833309188&amp;di=75557cc2033919c5faabfca188b95527&amp;imgtype=0&amp;src=http%3A%2F%2Fimgsrc.baidu.com%2Fimgad%2Fpic%2Fitem%2F9e3df8dcd100baa1a0163e814c10b912c8fc2ed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60" r="3257" b="1097"/>
          <a:stretch>
            <a:fillRect/>
          </a:stretch>
        </p:blipFill>
        <p:spPr bwMode="auto">
          <a:xfrm>
            <a:off x="6487259" y="2704087"/>
            <a:ext cx="5570506"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748855" y="1422741"/>
            <a:ext cx="9865096" cy="830997"/>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事故隐患：可能引起生产事故或阻碍事故扑救的不安全因素</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人、  物、环境、管理</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a:t>
            </a:r>
          </a:p>
        </p:txBody>
      </p:sp>
      <p:sp>
        <p:nvSpPr>
          <p:cNvPr id="12" name="Freeform 11"/>
          <p:cNvSpPr>
            <a:spLocks noEditPoints="1"/>
          </p:cNvSpPr>
          <p:nvPr/>
        </p:nvSpPr>
        <p:spPr bwMode="auto">
          <a:xfrm>
            <a:off x="668735" y="1420518"/>
            <a:ext cx="859373" cy="775328"/>
          </a:xfrm>
          <a:custGeom>
            <a:avLst/>
            <a:gdLst>
              <a:gd name="T0" fmla="*/ 7235 w 7444"/>
              <a:gd name="T1" fmla="*/ 4817 h 6725"/>
              <a:gd name="T2" fmla="*/ 4808 w 7444"/>
              <a:gd name="T3" fmla="*/ 612 h 6725"/>
              <a:gd name="T4" fmla="*/ 3748 w 7444"/>
              <a:gd name="T5" fmla="*/ 0 h 6725"/>
              <a:gd name="T6" fmla="*/ 2688 w 7444"/>
              <a:gd name="T7" fmla="*/ 612 h 6725"/>
              <a:gd name="T8" fmla="*/ 219 w 7444"/>
              <a:gd name="T9" fmla="*/ 4889 h 6725"/>
              <a:gd name="T10" fmla="*/ 219 w 7444"/>
              <a:gd name="T11" fmla="*/ 6113 h 6725"/>
              <a:gd name="T12" fmla="*/ 1279 w 7444"/>
              <a:gd name="T13" fmla="*/ 6725 h 6725"/>
              <a:gd name="T14" fmla="*/ 6218 w 7444"/>
              <a:gd name="T15" fmla="*/ 6725 h 6725"/>
              <a:gd name="T16" fmla="*/ 6220 w 7444"/>
              <a:gd name="T17" fmla="*/ 6725 h 6725"/>
              <a:gd name="T18" fmla="*/ 7444 w 7444"/>
              <a:gd name="T19" fmla="*/ 5501 h 6725"/>
              <a:gd name="T20" fmla="*/ 7235 w 7444"/>
              <a:gd name="T21" fmla="*/ 4817 h 6725"/>
              <a:gd name="T22" fmla="*/ 4272 w 7444"/>
              <a:gd name="T23" fmla="*/ 5227 h 6725"/>
              <a:gd name="T24" fmla="*/ 3750 w 7444"/>
              <a:gd name="T25" fmla="*/ 5737 h 6725"/>
              <a:gd name="T26" fmla="*/ 3227 w 7444"/>
              <a:gd name="T27" fmla="*/ 5227 h 6725"/>
              <a:gd name="T28" fmla="*/ 3227 w 7444"/>
              <a:gd name="T29" fmla="*/ 5215 h 6725"/>
              <a:gd name="T30" fmla="*/ 3750 w 7444"/>
              <a:gd name="T31" fmla="*/ 4704 h 6725"/>
              <a:gd name="T32" fmla="*/ 4272 w 7444"/>
              <a:gd name="T33" fmla="*/ 5215 h 6725"/>
              <a:gd name="T34" fmla="*/ 4272 w 7444"/>
              <a:gd name="T35" fmla="*/ 5227 h 6725"/>
              <a:gd name="T36" fmla="*/ 4284 w 7444"/>
              <a:gd name="T37" fmla="*/ 1784 h 6725"/>
              <a:gd name="T38" fmla="*/ 4026 w 7444"/>
              <a:gd name="T39" fmla="*/ 4043 h 6725"/>
              <a:gd name="T40" fmla="*/ 3750 w 7444"/>
              <a:gd name="T41" fmla="*/ 4307 h 6725"/>
              <a:gd name="T42" fmla="*/ 3474 w 7444"/>
              <a:gd name="T43" fmla="*/ 4043 h 6725"/>
              <a:gd name="T44" fmla="*/ 3215 w 7444"/>
              <a:gd name="T45" fmla="*/ 1783 h 6725"/>
              <a:gd name="T46" fmla="*/ 3455 w 7444"/>
              <a:gd name="T47" fmla="*/ 1476 h 6725"/>
              <a:gd name="T48" fmla="*/ 4043 w 7444"/>
              <a:gd name="T49" fmla="*/ 1476 h 6725"/>
              <a:gd name="T50" fmla="*/ 4284 w 7444"/>
              <a:gd name="T51" fmla="*/ 1784 h 6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44" h="6725">
                <a:moveTo>
                  <a:pt x="7235" y="4817"/>
                </a:moveTo>
                <a:lnTo>
                  <a:pt x="4808" y="612"/>
                </a:lnTo>
                <a:cubicBezTo>
                  <a:pt x="4590" y="233"/>
                  <a:pt x="4186" y="0"/>
                  <a:pt x="3748" y="0"/>
                </a:cubicBezTo>
                <a:cubicBezTo>
                  <a:pt x="3311" y="0"/>
                  <a:pt x="2907" y="233"/>
                  <a:pt x="2688" y="612"/>
                </a:cubicBezTo>
                <a:lnTo>
                  <a:pt x="219" y="4889"/>
                </a:lnTo>
                <a:cubicBezTo>
                  <a:pt x="0" y="5268"/>
                  <a:pt x="0" y="5735"/>
                  <a:pt x="219" y="6113"/>
                </a:cubicBezTo>
                <a:cubicBezTo>
                  <a:pt x="438" y="6492"/>
                  <a:pt x="842" y="6725"/>
                  <a:pt x="1279" y="6725"/>
                </a:cubicBezTo>
                <a:lnTo>
                  <a:pt x="6218" y="6725"/>
                </a:lnTo>
                <a:lnTo>
                  <a:pt x="6220" y="6725"/>
                </a:lnTo>
                <a:cubicBezTo>
                  <a:pt x="6896" y="6725"/>
                  <a:pt x="7444" y="6177"/>
                  <a:pt x="7444" y="5501"/>
                </a:cubicBezTo>
                <a:cubicBezTo>
                  <a:pt x="7444" y="5248"/>
                  <a:pt x="7367" y="5012"/>
                  <a:pt x="7235" y="4817"/>
                </a:cubicBezTo>
                <a:close/>
                <a:moveTo>
                  <a:pt x="4272" y="5227"/>
                </a:moveTo>
                <a:cubicBezTo>
                  <a:pt x="4272" y="5516"/>
                  <a:pt x="4050" y="5737"/>
                  <a:pt x="3750" y="5737"/>
                </a:cubicBezTo>
                <a:cubicBezTo>
                  <a:pt x="3450" y="5737"/>
                  <a:pt x="3227" y="5516"/>
                  <a:pt x="3227" y="5227"/>
                </a:cubicBezTo>
                <a:lnTo>
                  <a:pt x="3227" y="5215"/>
                </a:lnTo>
                <a:cubicBezTo>
                  <a:pt x="3227" y="4927"/>
                  <a:pt x="3450" y="4704"/>
                  <a:pt x="3750" y="4704"/>
                </a:cubicBezTo>
                <a:cubicBezTo>
                  <a:pt x="4050" y="4704"/>
                  <a:pt x="4272" y="4925"/>
                  <a:pt x="4272" y="5215"/>
                </a:cubicBezTo>
                <a:lnTo>
                  <a:pt x="4272" y="5227"/>
                </a:lnTo>
                <a:close/>
                <a:moveTo>
                  <a:pt x="4284" y="1784"/>
                </a:moveTo>
                <a:lnTo>
                  <a:pt x="4026" y="4043"/>
                </a:lnTo>
                <a:cubicBezTo>
                  <a:pt x="4008" y="4205"/>
                  <a:pt x="3900" y="4307"/>
                  <a:pt x="3750" y="4307"/>
                </a:cubicBezTo>
                <a:cubicBezTo>
                  <a:pt x="3599" y="4307"/>
                  <a:pt x="3491" y="4204"/>
                  <a:pt x="3474" y="4043"/>
                </a:cubicBezTo>
                <a:lnTo>
                  <a:pt x="3215" y="1783"/>
                </a:lnTo>
                <a:cubicBezTo>
                  <a:pt x="3198" y="1608"/>
                  <a:pt x="3292" y="1476"/>
                  <a:pt x="3455" y="1476"/>
                </a:cubicBezTo>
                <a:lnTo>
                  <a:pt x="4043" y="1476"/>
                </a:lnTo>
                <a:cubicBezTo>
                  <a:pt x="4206" y="1477"/>
                  <a:pt x="4302" y="1609"/>
                  <a:pt x="4284" y="178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p:cNvSpPr/>
          <p:nvPr/>
        </p:nvSpPr>
        <p:spPr bwMode="auto">
          <a:xfrm>
            <a:off x="916754"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p:cNvSpPr/>
          <p:nvPr/>
        </p:nvSpPr>
        <p:spPr>
          <a:xfrm>
            <a:off x="1057255" y="3562616"/>
            <a:ext cx="5402787" cy="2385268"/>
          </a:xfrm>
          <a:prstGeom prst="rect">
            <a:avLst/>
          </a:prstGeom>
        </p:spPr>
        <p:txBody>
          <a:bodyPr wrap="square">
            <a:spAutoFit/>
          </a:bodyPr>
          <a:lstStyle/>
          <a:p>
            <a:pPr>
              <a:lnSpc>
                <a:spcPts val="240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rPr>
              <a:t>E. </a:t>
            </a:r>
            <a:r>
              <a:rPr lang="zh-CN" altLang="en-US" dirty="0">
                <a:solidFill>
                  <a:schemeClr val="bg1"/>
                </a:solidFill>
                <a:latin typeface="微软雅黑" panose="020B0503020204020204" pitchFamily="34" charset="-122"/>
                <a:ea typeface="微软雅黑" panose="020B0503020204020204" pitchFamily="34" charset="-122"/>
              </a:rPr>
              <a:t>根据国家安全生产监督管理总局第</a:t>
            </a:r>
            <a:r>
              <a:rPr lang="en-US" altLang="zh-CN" dirty="0">
                <a:solidFill>
                  <a:schemeClr val="bg1"/>
                </a:solidFill>
                <a:latin typeface="微软雅黑" panose="020B0503020204020204" pitchFamily="34" charset="-122"/>
                <a:ea typeface="微软雅黑" panose="020B0503020204020204" pitchFamily="34" charset="-122"/>
              </a:rPr>
              <a:t>16</a:t>
            </a:r>
            <a:r>
              <a:rPr lang="zh-CN" altLang="en-US" dirty="0">
                <a:solidFill>
                  <a:schemeClr val="bg1"/>
                </a:solidFill>
                <a:latin typeface="微软雅黑" panose="020B0503020204020204" pitchFamily="34" charset="-122"/>
                <a:ea typeface="微软雅黑" panose="020B0503020204020204" pitchFamily="34" charset="-122"/>
              </a:rPr>
              <a:t>号令</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安全生产事故隐患排查治理暂行规定</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对挂牌督办并采取全部或者局部停产停业治理的重大事故隐患，安全监察部门收到生产经营单位恢复生产的申请后，应在</a:t>
            </a:r>
            <a:r>
              <a:rPr lang="en-US" altLang="zh-CN" dirty="0">
                <a:solidFill>
                  <a:schemeClr val="bg1"/>
                </a:solidFill>
                <a:latin typeface="微软雅黑" panose="020B0503020204020204" pitchFamily="34" charset="-122"/>
                <a:ea typeface="微软雅黑" panose="020B0503020204020204" pitchFamily="34" charset="-122"/>
              </a:rPr>
              <a:t>10</a:t>
            </a:r>
            <a:r>
              <a:rPr lang="zh-CN" altLang="en-US" dirty="0">
                <a:solidFill>
                  <a:schemeClr val="bg1"/>
                </a:solidFill>
                <a:latin typeface="微软雅黑" panose="020B0503020204020204" pitchFamily="34" charset="-122"/>
                <a:ea typeface="微软雅黑" panose="020B0503020204020204" pitchFamily="34" charset="-122"/>
              </a:rPr>
              <a:t>日内进行现场审查。</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审查合格的，对事故隐患进行核销，同意恢复生产经营；</a:t>
            </a:r>
            <a:endParaRPr lang="en-US" altLang="zh-CN" b="1"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1427350"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事故隐患整改的具体要求</a:t>
            </a:r>
          </a:p>
        </p:txBody>
      </p:sp>
      <p:sp>
        <p:nvSpPr>
          <p:cNvPr id="25" name="矩形 24"/>
          <p:cNvSpPr/>
          <p:nvPr/>
        </p:nvSpPr>
        <p:spPr bwMode="auto">
          <a:xfrm>
            <a:off x="1239414" y="2954523"/>
            <a:ext cx="144016" cy="375806"/>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833361161&amp;di=8a71c38258a3127ed8f5bbbdb6737c31&amp;imgtype=0&amp;src=http%3A%2F%2Fimgsrc.baidu.com%2Fimgad%2Fpic%2Fitem%2Fb3119313b07eca80d395aace9a2397dda14483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401" b="6619"/>
          <a:stretch>
            <a:fillRect/>
          </a:stretch>
        </p:blipFill>
        <p:spPr bwMode="auto">
          <a:xfrm>
            <a:off x="976865" y="2708956"/>
            <a:ext cx="5524518" cy="3738718"/>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748855" y="1422741"/>
            <a:ext cx="9865096" cy="830997"/>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事故隐患：可能引起生产事故或阻碍事故扑救的不安全因素</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人、  物、环境、管理</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a:t>
            </a:r>
          </a:p>
        </p:txBody>
      </p:sp>
      <p:sp>
        <p:nvSpPr>
          <p:cNvPr id="12" name="Freeform 11"/>
          <p:cNvSpPr>
            <a:spLocks noEditPoints="1"/>
          </p:cNvSpPr>
          <p:nvPr/>
        </p:nvSpPr>
        <p:spPr bwMode="auto">
          <a:xfrm>
            <a:off x="668735" y="1420518"/>
            <a:ext cx="859373" cy="775328"/>
          </a:xfrm>
          <a:custGeom>
            <a:avLst/>
            <a:gdLst>
              <a:gd name="T0" fmla="*/ 7235 w 7444"/>
              <a:gd name="T1" fmla="*/ 4817 h 6725"/>
              <a:gd name="T2" fmla="*/ 4808 w 7444"/>
              <a:gd name="T3" fmla="*/ 612 h 6725"/>
              <a:gd name="T4" fmla="*/ 3748 w 7444"/>
              <a:gd name="T5" fmla="*/ 0 h 6725"/>
              <a:gd name="T6" fmla="*/ 2688 w 7444"/>
              <a:gd name="T7" fmla="*/ 612 h 6725"/>
              <a:gd name="T8" fmla="*/ 219 w 7444"/>
              <a:gd name="T9" fmla="*/ 4889 h 6725"/>
              <a:gd name="T10" fmla="*/ 219 w 7444"/>
              <a:gd name="T11" fmla="*/ 6113 h 6725"/>
              <a:gd name="T12" fmla="*/ 1279 w 7444"/>
              <a:gd name="T13" fmla="*/ 6725 h 6725"/>
              <a:gd name="T14" fmla="*/ 6218 w 7444"/>
              <a:gd name="T15" fmla="*/ 6725 h 6725"/>
              <a:gd name="T16" fmla="*/ 6220 w 7444"/>
              <a:gd name="T17" fmla="*/ 6725 h 6725"/>
              <a:gd name="T18" fmla="*/ 7444 w 7444"/>
              <a:gd name="T19" fmla="*/ 5501 h 6725"/>
              <a:gd name="T20" fmla="*/ 7235 w 7444"/>
              <a:gd name="T21" fmla="*/ 4817 h 6725"/>
              <a:gd name="T22" fmla="*/ 4272 w 7444"/>
              <a:gd name="T23" fmla="*/ 5227 h 6725"/>
              <a:gd name="T24" fmla="*/ 3750 w 7444"/>
              <a:gd name="T25" fmla="*/ 5737 h 6725"/>
              <a:gd name="T26" fmla="*/ 3227 w 7444"/>
              <a:gd name="T27" fmla="*/ 5227 h 6725"/>
              <a:gd name="T28" fmla="*/ 3227 w 7444"/>
              <a:gd name="T29" fmla="*/ 5215 h 6725"/>
              <a:gd name="T30" fmla="*/ 3750 w 7444"/>
              <a:gd name="T31" fmla="*/ 4704 h 6725"/>
              <a:gd name="T32" fmla="*/ 4272 w 7444"/>
              <a:gd name="T33" fmla="*/ 5215 h 6725"/>
              <a:gd name="T34" fmla="*/ 4272 w 7444"/>
              <a:gd name="T35" fmla="*/ 5227 h 6725"/>
              <a:gd name="T36" fmla="*/ 4284 w 7444"/>
              <a:gd name="T37" fmla="*/ 1784 h 6725"/>
              <a:gd name="T38" fmla="*/ 4026 w 7444"/>
              <a:gd name="T39" fmla="*/ 4043 h 6725"/>
              <a:gd name="T40" fmla="*/ 3750 w 7444"/>
              <a:gd name="T41" fmla="*/ 4307 h 6725"/>
              <a:gd name="T42" fmla="*/ 3474 w 7444"/>
              <a:gd name="T43" fmla="*/ 4043 h 6725"/>
              <a:gd name="T44" fmla="*/ 3215 w 7444"/>
              <a:gd name="T45" fmla="*/ 1783 h 6725"/>
              <a:gd name="T46" fmla="*/ 3455 w 7444"/>
              <a:gd name="T47" fmla="*/ 1476 h 6725"/>
              <a:gd name="T48" fmla="*/ 4043 w 7444"/>
              <a:gd name="T49" fmla="*/ 1476 h 6725"/>
              <a:gd name="T50" fmla="*/ 4284 w 7444"/>
              <a:gd name="T51" fmla="*/ 1784 h 6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44" h="6725">
                <a:moveTo>
                  <a:pt x="7235" y="4817"/>
                </a:moveTo>
                <a:lnTo>
                  <a:pt x="4808" y="612"/>
                </a:lnTo>
                <a:cubicBezTo>
                  <a:pt x="4590" y="233"/>
                  <a:pt x="4186" y="0"/>
                  <a:pt x="3748" y="0"/>
                </a:cubicBezTo>
                <a:cubicBezTo>
                  <a:pt x="3311" y="0"/>
                  <a:pt x="2907" y="233"/>
                  <a:pt x="2688" y="612"/>
                </a:cubicBezTo>
                <a:lnTo>
                  <a:pt x="219" y="4889"/>
                </a:lnTo>
                <a:cubicBezTo>
                  <a:pt x="0" y="5268"/>
                  <a:pt x="0" y="5735"/>
                  <a:pt x="219" y="6113"/>
                </a:cubicBezTo>
                <a:cubicBezTo>
                  <a:pt x="438" y="6492"/>
                  <a:pt x="842" y="6725"/>
                  <a:pt x="1279" y="6725"/>
                </a:cubicBezTo>
                <a:lnTo>
                  <a:pt x="6218" y="6725"/>
                </a:lnTo>
                <a:lnTo>
                  <a:pt x="6220" y="6725"/>
                </a:lnTo>
                <a:cubicBezTo>
                  <a:pt x="6896" y="6725"/>
                  <a:pt x="7444" y="6177"/>
                  <a:pt x="7444" y="5501"/>
                </a:cubicBezTo>
                <a:cubicBezTo>
                  <a:pt x="7444" y="5248"/>
                  <a:pt x="7367" y="5012"/>
                  <a:pt x="7235" y="4817"/>
                </a:cubicBezTo>
                <a:close/>
                <a:moveTo>
                  <a:pt x="4272" y="5227"/>
                </a:moveTo>
                <a:cubicBezTo>
                  <a:pt x="4272" y="5516"/>
                  <a:pt x="4050" y="5737"/>
                  <a:pt x="3750" y="5737"/>
                </a:cubicBezTo>
                <a:cubicBezTo>
                  <a:pt x="3450" y="5737"/>
                  <a:pt x="3227" y="5516"/>
                  <a:pt x="3227" y="5227"/>
                </a:cubicBezTo>
                <a:lnTo>
                  <a:pt x="3227" y="5215"/>
                </a:lnTo>
                <a:cubicBezTo>
                  <a:pt x="3227" y="4927"/>
                  <a:pt x="3450" y="4704"/>
                  <a:pt x="3750" y="4704"/>
                </a:cubicBezTo>
                <a:cubicBezTo>
                  <a:pt x="4050" y="4704"/>
                  <a:pt x="4272" y="4925"/>
                  <a:pt x="4272" y="5215"/>
                </a:cubicBezTo>
                <a:lnTo>
                  <a:pt x="4272" y="5227"/>
                </a:lnTo>
                <a:close/>
                <a:moveTo>
                  <a:pt x="4284" y="1784"/>
                </a:moveTo>
                <a:lnTo>
                  <a:pt x="4026" y="4043"/>
                </a:lnTo>
                <a:cubicBezTo>
                  <a:pt x="4008" y="4205"/>
                  <a:pt x="3900" y="4307"/>
                  <a:pt x="3750" y="4307"/>
                </a:cubicBezTo>
                <a:cubicBezTo>
                  <a:pt x="3599" y="4307"/>
                  <a:pt x="3491" y="4204"/>
                  <a:pt x="3474" y="4043"/>
                </a:cubicBezTo>
                <a:lnTo>
                  <a:pt x="3215" y="1783"/>
                </a:lnTo>
                <a:cubicBezTo>
                  <a:pt x="3198" y="1608"/>
                  <a:pt x="3292" y="1476"/>
                  <a:pt x="3455" y="1476"/>
                </a:cubicBezTo>
                <a:lnTo>
                  <a:pt x="4043" y="1476"/>
                </a:lnTo>
                <a:cubicBezTo>
                  <a:pt x="4206" y="1477"/>
                  <a:pt x="4302" y="1609"/>
                  <a:pt x="4284" y="178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p:cNvSpPr/>
          <p:nvPr/>
        </p:nvSpPr>
        <p:spPr bwMode="auto">
          <a:xfrm>
            <a:off x="6440757"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p:cNvSpPr/>
          <p:nvPr/>
        </p:nvSpPr>
        <p:spPr>
          <a:xfrm>
            <a:off x="6590119" y="3816163"/>
            <a:ext cx="5402787" cy="2215991"/>
          </a:xfrm>
          <a:prstGeom prst="rect">
            <a:avLst/>
          </a:prstGeom>
        </p:spPr>
        <p:txBody>
          <a:bodyPr wrap="square">
            <a:spAutoFit/>
          </a:bodyPr>
          <a:lstStyle/>
          <a:p>
            <a:pPr>
              <a:lnSpc>
                <a:spcPts val="24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审查不合格的，</a:t>
            </a:r>
            <a:r>
              <a:rPr lang="zh-CN" altLang="en-US" dirty="0">
                <a:solidFill>
                  <a:schemeClr val="bg1"/>
                </a:solidFill>
                <a:latin typeface="微软雅黑" panose="020B0503020204020204" pitchFamily="34" charset="-122"/>
                <a:ea typeface="微软雅黑" panose="020B0503020204020204" pitchFamily="34" charset="-122"/>
              </a:rPr>
              <a:t>依法责令改正或下达停产整改指令。对整改无望或者生产经营单位拒不执行整改指令的，依法实施行政处罚；</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不具备安全生产条件的，</a:t>
            </a:r>
            <a:r>
              <a:rPr lang="zh-CN" altLang="en-US" dirty="0">
                <a:solidFill>
                  <a:schemeClr val="bg1"/>
                </a:solidFill>
                <a:latin typeface="微软雅黑" panose="020B0503020204020204" pitchFamily="34" charset="-122"/>
                <a:ea typeface="微软雅黑" panose="020B0503020204020204" pitchFamily="34" charset="-122"/>
              </a:rPr>
              <a:t>依法提请县级以上人民政府按照国务院规定的权限予以关闭。</a:t>
            </a:r>
          </a:p>
          <a:p>
            <a:pPr>
              <a:lnSpc>
                <a:spcPts val="2400"/>
              </a:lnSpc>
              <a:spcBef>
                <a:spcPct val="50000"/>
              </a:spcBef>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6951353"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事故隐患整改的具体要求</a:t>
            </a:r>
          </a:p>
        </p:txBody>
      </p:sp>
      <p:sp>
        <p:nvSpPr>
          <p:cNvPr id="25" name="矩形 24"/>
          <p:cNvSpPr/>
          <p:nvPr/>
        </p:nvSpPr>
        <p:spPr bwMode="auto">
          <a:xfrm>
            <a:off x="6763417" y="2954523"/>
            <a:ext cx="144016" cy="375806"/>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218" name="Picture 2" descr="https://timgsa.baidu.com/timg?image&amp;quality=80&amp;size=b9999_10000&amp;sec=1512235548505&amp;di=4bed03948cd15869e99bd99874d302bf&amp;imgtype=0&amp;src=http%3A%2F%2Fimgsrc.baidu.com%2Fimgad%2Fpic%2Fitem%2F1ad5ad6eddc451dad58840d2bdfd5266d01632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30"/>
          <a:stretch>
            <a:fillRect/>
          </a:stretch>
        </p:blipFill>
        <p:spPr bwMode="auto">
          <a:xfrm>
            <a:off x="0" y="2235530"/>
            <a:ext cx="6107571" cy="38587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grpSp>
        <p:nvGrpSpPr>
          <p:cNvPr id="54" name="Group 27"/>
          <p:cNvGrpSpPr/>
          <p:nvPr/>
        </p:nvGrpSpPr>
        <p:grpSpPr>
          <a:xfrm>
            <a:off x="7293471" y="5367690"/>
            <a:ext cx="724534" cy="724534"/>
            <a:chOff x="875113" y="4924847"/>
            <a:chExt cx="687003" cy="687003"/>
          </a:xfrm>
        </p:grpSpPr>
        <p:sp>
          <p:nvSpPr>
            <p:cNvPr id="55" name="Rectangle 9"/>
            <p:cNvSpPr/>
            <p:nvPr/>
          </p:nvSpPr>
          <p:spPr>
            <a:xfrm>
              <a:off x="875113" y="4924847"/>
              <a:ext cx="687003" cy="68700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6" name="Freeform 11"/>
            <p:cNvSpPr>
              <a:spLocks noEditPoints="1"/>
            </p:cNvSpPr>
            <p:nvPr/>
          </p:nvSpPr>
          <p:spPr bwMode="auto">
            <a:xfrm>
              <a:off x="1019196" y="5075139"/>
              <a:ext cx="389292" cy="386415"/>
            </a:xfrm>
            <a:custGeom>
              <a:avLst/>
              <a:gdLst>
                <a:gd name="connsiteX0" fmla="*/ 457764 w 605976"/>
                <a:gd name="connsiteY0" fmla="*/ 244438 h 601499"/>
                <a:gd name="connsiteX1" fmla="*/ 559427 w 605976"/>
                <a:gd name="connsiteY1" fmla="*/ 244438 h 601499"/>
                <a:gd name="connsiteX2" fmla="*/ 585794 w 605976"/>
                <a:gd name="connsiteY2" fmla="*/ 270855 h 601499"/>
                <a:gd name="connsiteX3" fmla="*/ 585794 w 605976"/>
                <a:gd name="connsiteY3" fmla="*/ 364749 h 601499"/>
                <a:gd name="connsiteX4" fmla="*/ 559427 w 605976"/>
                <a:gd name="connsiteY4" fmla="*/ 391073 h 601499"/>
                <a:gd name="connsiteX5" fmla="*/ 457764 w 605976"/>
                <a:gd name="connsiteY5" fmla="*/ 391073 h 601499"/>
                <a:gd name="connsiteX6" fmla="*/ 431397 w 605976"/>
                <a:gd name="connsiteY6" fmla="*/ 364749 h 601499"/>
                <a:gd name="connsiteX7" fmla="*/ 431397 w 605976"/>
                <a:gd name="connsiteY7" fmla="*/ 270855 h 601499"/>
                <a:gd name="connsiteX8" fmla="*/ 457764 w 605976"/>
                <a:gd name="connsiteY8" fmla="*/ 244438 h 601499"/>
                <a:gd name="connsiteX9" fmla="*/ 319642 w 605976"/>
                <a:gd name="connsiteY9" fmla="*/ 244438 h 601499"/>
                <a:gd name="connsiteX10" fmla="*/ 369306 w 605976"/>
                <a:gd name="connsiteY10" fmla="*/ 244438 h 601499"/>
                <a:gd name="connsiteX11" fmla="*/ 395762 w 605976"/>
                <a:gd name="connsiteY11" fmla="*/ 270855 h 601499"/>
                <a:gd name="connsiteX12" fmla="*/ 395762 w 605976"/>
                <a:gd name="connsiteY12" fmla="*/ 364749 h 601499"/>
                <a:gd name="connsiteX13" fmla="*/ 369306 w 605976"/>
                <a:gd name="connsiteY13" fmla="*/ 391073 h 601499"/>
                <a:gd name="connsiteX14" fmla="*/ 267750 w 605976"/>
                <a:gd name="connsiteY14" fmla="*/ 391073 h 601499"/>
                <a:gd name="connsiteX15" fmla="*/ 241294 w 605976"/>
                <a:gd name="connsiteY15" fmla="*/ 364749 h 601499"/>
                <a:gd name="connsiteX16" fmla="*/ 241294 w 605976"/>
                <a:gd name="connsiteY16" fmla="*/ 270855 h 601499"/>
                <a:gd name="connsiteX17" fmla="*/ 246678 w 605976"/>
                <a:gd name="connsiteY17" fmla="*/ 255653 h 601499"/>
                <a:gd name="connsiteX18" fmla="*/ 262738 w 605976"/>
                <a:gd name="connsiteY18" fmla="*/ 261400 h 601499"/>
                <a:gd name="connsiteX19" fmla="*/ 319642 w 605976"/>
                <a:gd name="connsiteY19" fmla="*/ 244438 h 601499"/>
                <a:gd name="connsiteX20" fmla="*/ 315374 w 605976"/>
                <a:gd name="connsiteY20" fmla="*/ 126656 h 601499"/>
                <a:gd name="connsiteX21" fmla="*/ 337935 w 605976"/>
                <a:gd name="connsiteY21" fmla="*/ 131697 h 601499"/>
                <a:gd name="connsiteX22" fmla="*/ 345177 w 605976"/>
                <a:gd name="connsiteY22" fmla="*/ 173690 h 601499"/>
                <a:gd name="connsiteX23" fmla="*/ 304326 w 605976"/>
                <a:gd name="connsiteY23" fmla="*/ 231535 h 601499"/>
                <a:gd name="connsiteX24" fmla="*/ 269509 w 605976"/>
                <a:gd name="connsiteY24" fmla="*/ 242473 h 601499"/>
                <a:gd name="connsiteX25" fmla="*/ 213803 w 605976"/>
                <a:gd name="connsiteY25" fmla="*/ 222543 h 601499"/>
                <a:gd name="connsiteX26" fmla="*/ 213803 w 605976"/>
                <a:gd name="connsiteY26" fmla="*/ 419437 h 601499"/>
                <a:gd name="connsiteX27" fmla="*/ 585829 w 605976"/>
                <a:gd name="connsiteY27" fmla="*/ 419437 h 601499"/>
                <a:gd name="connsiteX28" fmla="*/ 605976 w 605976"/>
                <a:gd name="connsiteY28" fmla="*/ 439460 h 601499"/>
                <a:gd name="connsiteX29" fmla="*/ 585829 w 605976"/>
                <a:gd name="connsiteY29" fmla="*/ 459576 h 601499"/>
                <a:gd name="connsiteX30" fmla="*/ 213803 w 605976"/>
                <a:gd name="connsiteY30" fmla="*/ 459576 h 601499"/>
                <a:gd name="connsiteX31" fmla="*/ 213803 w 605976"/>
                <a:gd name="connsiteY31" fmla="*/ 571001 h 601499"/>
                <a:gd name="connsiteX32" fmla="*/ 183257 w 605976"/>
                <a:gd name="connsiteY32" fmla="*/ 601499 h 601499"/>
                <a:gd name="connsiteX33" fmla="*/ 152804 w 605976"/>
                <a:gd name="connsiteY33" fmla="*/ 571001 h 601499"/>
                <a:gd name="connsiteX34" fmla="*/ 152804 w 605976"/>
                <a:gd name="connsiteY34" fmla="*/ 388753 h 601499"/>
                <a:gd name="connsiteX35" fmla="*/ 128665 w 605976"/>
                <a:gd name="connsiteY35" fmla="*/ 388753 h 601499"/>
                <a:gd name="connsiteX36" fmla="*/ 128665 w 605976"/>
                <a:gd name="connsiteY36" fmla="*/ 571001 h 601499"/>
                <a:gd name="connsiteX37" fmla="*/ 98119 w 605976"/>
                <a:gd name="connsiteY37" fmla="*/ 601499 h 601499"/>
                <a:gd name="connsiteX38" fmla="*/ 67573 w 605976"/>
                <a:gd name="connsiteY38" fmla="*/ 571001 h 601499"/>
                <a:gd name="connsiteX39" fmla="*/ 67573 w 605976"/>
                <a:gd name="connsiteY39" fmla="*/ 338139 h 601499"/>
                <a:gd name="connsiteX40" fmla="*/ 58846 w 605976"/>
                <a:gd name="connsiteY40" fmla="*/ 364744 h 601499"/>
                <a:gd name="connsiteX41" fmla="*/ 30157 w 605976"/>
                <a:gd name="connsiteY41" fmla="*/ 385601 h 601499"/>
                <a:gd name="connsiteX42" fmla="*/ 20873 w 605976"/>
                <a:gd name="connsiteY42" fmla="*/ 384118 h 601499"/>
                <a:gd name="connsiteX43" fmla="*/ 1468 w 605976"/>
                <a:gd name="connsiteY43" fmla="*/ 346111 h 601499"/>
                <a:gd name="connsiteX44" fmla="*/ 52718 w 605976"/>
                <a:gd name="connsiteY44" fmla="*/ 188893 h 601499"/>
                <a:gd name="connsiteX45" fmla="*/ 101090 w 605976"/>
                <a:gd name="connsiteY45" fmla="*/ 153760 h 601499"/>
                <a:gd name="connsiteX46" fmla="*/ 191706 w 605976"/>
                <a:gd name="connsiteY46" fmla="*/ 153760 h 601499"/>
                <a:gd name="connsiteX47" fmla="*/ 208882 w 605976"/>
                <a:gd name="connsiteY47" fmla="*/ 156726 h 601499"/>
                <a:gd name="connsiteX48" fmla="*/ 268302 w 605976"/>
                <a:gd name="connsiteY48" fmla="*/ 178047 h 601499"/>
                <a:gd name="connsiteX49" fmla="*/ 295877 w 605976"/>
                <a:gd name="connsiteY49" fmla="*/ 138928 h 601499"/>
                <a:gd name="connsiteX50" fmla="*/ 315374 w 605976"/>
                <a:gd name="connsiteY50" fmla="*/ 126656 h 601499"/>
                <a:gd name="connsiteX51" fmla="*/ 357227 w 605976"/>
                <a:gd name="connsiteY51" fmla="*/ 54688 h 601499"/>
                <a:gd name="connsiteX52" fmla="*/ 458783 w 605976"/>
                <a:gd name="connsiteY52" fmla="*/ 54688 h 601499"/>
                <a:gd name="connsiteX53" fmla="*/ 485239 w 605976"/>
                <a:gd name="connsiteY53" fmla="*/ 81016 h 601499"/>
                <a:gd name="connsiteX54" fmla="*/ 485239 w 605976"/>
                <a:gd name="connsiteY54" fmla="*/ 174924 h 601499"/>
                <a:gd name="connsiteX55" fmla="*/ 458783 w 605976"/>
                <a:gd name="connsiteY55" fmla="*/ 201252 h 601499"/>
                <a:gd name="connsiteX56" fmla="*/ 357227 w 605976"/>
                <a:gd name="connsiteY56" fmla="*/ 201252 h 601499"/>
                <a:gd name="connsiteX57" fmla="*/ 351194 w 605976"/>
                <a:gd name="connsiteY57" fmla="*/ 200047 h 601499"/>
                <a:gd name="connsiteX58" fmla="*/ 361590 w 605976"/>
                <a:gd name="connsiteY58" fmla="*/ 185307 h 601499"/>
                <a:gd name="connsiteX59" fmla="*/ 349523 w 605976"/>
                <a:gd name="connsiteY59" fmla="*/ 115316 h 601499"/>
                <a:gd name="connsiteX60" fmla="*/ 330771 w 605976"/>
                <a:gd name="connsiteY60" fmla="*/ 107251 h 601499"/>
                <a:gd name="connsiteX61" fmla="*/ 330771 w 605976"/>
                <a:gd name="connsiteY61" fmla="*/ 81016 h 601499"/>
                <a:gd name="connsiteX62" fmla="*/ 357227 w 605976"/>
                <a:gd name="connsiteY62" fmla="*/ 54688 h 601499"/>
                <a:gd name="connsiteX63" fmla="*/ 226036 w 605976"/>
                <a:gd name="connsiteY63" fmla="*/ 54688 h 601499"/>
                <a:gd name="connsiteX64" fmla="*/ 268759 w 605976"/>
                <a:gd name="connsiteY64" fmla="*/ 54688 h 601499"/>
                <a:gd name="connsiteX65" fmla="*/ 295136 w 605976"/>
                <a:gd name="connsiteY65" fmla="*/ 81016 h 601499"/>
                <a:gd name="connsiteX66" fmla="*/ 295136 w 605976"/>
                <a:gd name="connsiteY66" fmla="*/ 113091 h 601499"/>
                <a:gd name="connsiteX67" fmla="*/ 279440 w 605976"/>
                <a:gd name="connsiteY67" fmla="*/ 127460 h 601499"/>
                <a:gd name="connsiteX68" fmla="*/ 260679 w 605976"/>
                <a:gd name="connsiteY68" fmla="*/ 153973 h 601499"/>
                <a:gd name="connsiteX69" fmla="*/ 215633 w 605976"/>
                <a:gd name="connsiteY69" fmla="*/ 137843 h 601499"/>
                <a:gd name="connsiteX70" fmla="*/ 194086 w 605976"/>
                <a:gd name="connsiteY70" fmla="*/ 133949 h 601499"/>
                <a:gd name="connsiteX71" fmla="*/ 227243 w 605976"/>
                <a:gd name="connsiteY71" fmla="*/ 66369 h 601499"/>
                <a:gd name="connsiteX72" fmla="*/ 226036 w 605976"/>
                <a:gd name="connsiteY72" fmla="*/ 54688 h 601499"/>
                <a:gd name="connsiteX73" fmla="*/ 140668 w 605976"/>
                <a:gd name="connsiteY73" fmla="*/ 0 h 601499"/>
                <a:gd name="connsiteX74" fmla="*/ 207070 w 605976"/>
                <a:gd name="connsiteY74" fmla="*/ 66367 h 601499"/>
                <a:gd name="connsiteX75" fmla="*/ 140668 w 605976"/>
                <a:gd name="connsiteY75" fmla="*/ 132734 h 601499"/>
                <a:gd name="connsiteX76" fmla="*/ 74266 w 605976"/>
                <a:gd name="connsiteY76" fmla="*/ 66367 h 601499"/>
                <a:gd name="connsiteX77" fmla="*/ 140668 w 605976"/>
                <a:gd name="connsiteY77" fmla="*/ 0 h 60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5976" h="601499">
                  <a:moveTo>
                    <a:pt x="457764" y="244438"/>
                  </a:moveTo>
                  <a:lnTo>
                    <a:pt x="559427" y="244438"/>
                  </a:lnTo>
                  <a:cubicBezTo>
                    <a:pt x="574003" y="244438"/>
                    <a:pt x="585794" y="256302"/>
                    <a:pt x="585794" y="270855"/>
                  </a:cubicBezTo>
                  <a:lnTo>
                    <a:pt x="585794" y="364749"/>
                  </a:lnTo>
                  <a:cubicBezTo>
                    <a:pt x="585794" y="379301"/>
                    <a:pt x="574003" y="391073"/>
                    <a:pt x="559427" y="391073"/>
                  </a:cubicBezTo>
                  <a:lnTo>
                    <a:pt x="457764" y="391073"/>
                  </a:lnTo>
                  <a:cubicBezTo>
                    <a:pt x="443188" y="391073"/>
                    <a:pt x="431397" y="379301"/>
                    <a:pt x="431397" y="364749"/>
                  </a:cubicBezTo>
                  <a:lnTo>
                    <a:pt x="431397" y="270855"/>
                  </a:lnTo>
                  <a:cubicBezTo>
                    <a:pt x="431397" y="256302"/>
                    <a:pt x="443188" y="244438"/>
                    <a:pt x="457764" y="244438"/>
                  </a:cubicBezTo>
                  <a:close/>
                  <a:moveTo>
                    <a:pt x="319642" y="244438"/>
                  </a:moveTo>
                  <a:lnTo>
                    <a:pt x="369306" y="244438"/>
                  </a:lnTo>
                  <a:cubicBezTo>
                    <a:pt x="383880" y="244438"/>
                    <a:pt x="395762" y="256302"/>
                    <a:pt x="395762" y="270855"/>
                  </a:cubicBezTo>
                  <a:lnTo>
                    <a:pt x="395762" y="364749"/>
                  </a:lnTo>
                  <a:cubicBezTo>
                    <a:pt x="395762" y="379301"/>
                    <a:pt x="383880" y="391073"/>
                    <a:pt x="369306" y="391073"/>
                  </a:cubicBezTo>
                  <a:lnTo>
                    <a:pt x="267750" y="391073"/>
                  </a:lnTo>
                  <a:cubicBezTo>
                    <a:pt x="253176" y="391073"/>
                    <a:pt x="241294" y="379301"/>
                    <a:pt x="241294" y="364749"/>
                  </a:cubicBezTo>
                  <a:lnTo>
                    <a:pt x="241294" y="270855"/>
                  </a:lnTo>
                  <a:cubicBezTo>
                    <a:pt x="241294" y="265108"/>
                    <a:pt x="243522" y="260010"/>
                    <a:pt x="246678" y="255653"/>
                  </a:cubicBezTo>
                  <a:lnTo>
                    <a:pt x="262738" y="261400"/>
                  </a:lnTo>
                  <a:cubicBezTo>
                    <a:pt x="283439" y="268815"/>
                    <a:pt x="306367" y="261864"/>
                    <a:pt x="319642" y="244438"/>
                  </a:cubicBezTo>
                  <a:close/>
                  <a:moveTo>
                    <a:pt x="315374" y="126656"/>
                  </a:moveTo>
                  <a:cubicBezTo>
                    <a:pt x="322987" y="125347"/>
                    <a:pt x="331111" y="126923"/>
                    <a:pt x="337935" y="131697"/>
                  </a:cubicBezTo>
                  <a:cubicBezTo>
                    <a:pt x="351583" y="141338"/>
                    <a:pt x="354833" y="160156"/>
                    <a:pt x="345177" y="173690"/>
                  </a:cubicBezTo>
                  <a:lnTo>
                    <a:pt x="304326" y="231535"/>
                  </a:lnTo>
                  <a:cubicBezTo>
                    <a:pt x="296527" y="242566"/>
                    <a:pt x="282229" y="247015"/>
                    <a:pt x="269509" y="242473"/>
                  </a:cubicBezTo>
                  <a:lnTo>
                    <a:pt x="213803" y="222543"/>
                  </a:lnTo>
                  <a:lnTo>
                    <a:pt x="213803" y="419437"/>
                  </a:lnTo>
                  <a:lnTo>
                    <a:pt x="585829" y="419437"/>
                  </a:lnTo>
                  <a:cubicBezTo>
                    <a:pt x="596970" y="419437"/>
                    <a:pt x="605976" y="428429"/>
                    <a:pt x="605976" y="439460"/>
                  </a:cubicBezTo>
                  <a:cubicBezTo>
                    <a:pt x="605976" y="450584"/>
                    <a:pt x="596970" y="459576"/>
                    <a:pt x="585829" y="459576"/>
                  </a:cubicBezTo>
                  <a:lnTo>
                    <a:pt x="213803" y="459576"/>
                  </a:lnTo>
                  <a:lnTo>
                    <a:pt x="213803" y="571001"/>
                  </a:lnTo>
                  <a:cubicBezTo>
                    <a:pt x="213803" y="587779"/>
                    <a:pt x="200155" y="601499"/>
                    <a:pt x="183257" y="601499"/>
                  </a:cubicBezTo>
                  <a:cubicBezTo>
                    <a:pt x="166452" y="601499"/>
                    <a:pt x="152804" y="587779"/>
                    <a:pt x="152804" y="571001"/>
                  </a:cubicBezTo>
                  <a:lnTo>
                    <a:pt x="152804" y="388753"/>
                  </a:lnTo>
                  <a:lnTo>
                    <a:pt x="128665" y="388753"/>
                  </a:lnTo>
                  <a:lnTo>
                    <a:pt x="128665" y="571001"/>
                  </a:lnTo>
                  <a:cubicBezTo>
                    <a:pt x="128665" y="587779"/>
                    <a:pt x="114924" y="601499"/>
                    <a:pt x="98119" y="601499"/>
                  </a:cubicBezTo>
                  <a:cubicBezTo>
                    <a:pt x="81222" y="601499"/>
                    <a:pt x="67573" y="587779"/>
                    <a:pt x="67573" y="571001"/>
                  </a:cubicBezTo>
                  <a:lnTo>
                    <a:pt x="67573" y="338139"/>
                  </a:lnTo>
                  <a:lnTo>
                    <a:pt x="58846" y="364744"/>
                  </a:lnTo>
                  <a:cubicBezTo>
                    <a:pt x="54761" y="377537"/>
                    <a:pt x="42877" y="385601"/>
                    <a:pt x="30157" y="385601"/>
                  </a:cubicBezTo>
                  <a:cubicBezTo>
                    <a:pt x="27093" y="385601"/>
                    <a:pt x="23937" y="385138"/>
                    <a:pt x="20873" y="384118"/>
                  </a:cubicBezTo>
                  <a:cubicBezTo>
                    <a:pt x="4997" y="378927"/>
                    <a:pt x="-3638" y="361963"/>
                    <a:pt x="1468" y="346111"/>
                  </a:cubicBezTo>
                  <a:lnTo>
                    <a:pt x="52718" y="188893"/>
                  </a:lnTo>
                  <a:cubicBezTo>
                    <a:pt x="59589" y="167850"/>
                    <a:pt x="78993" y="153760"/>
                    <a:pt x="101090" y="153760"/>
                  </a:cubicBezTo>
                  <a:lnTo>
                    <a:pt x="191706" y="153760"/>
                  </a:lnTo>
                  <a:cubicBezTo>
                    <a:pt x="197555" y="153760"/>
                    <a:pt x="203311" y="154779"/>
                    <a:pt x="208882" y="156726"/>
                  </a:cubicBezTo>
                  <a:lnTo>
                    <a:pt x="268302" y="178047"/>
                  </a:lnTo>
                  <a:lnTo>
                    <a:pt x="295877" y="138928"/>
                  </a:lnTo>
                  <a:cubicBezTo>
                    <a:pt x="300658" y="132161"/>
                    <a:pt x="307761" y="127966"/>
                    <a:pt x="315374" y="126656"/>
                  </a:cubicBezTo>
                  <a:close/>
                  <a:moveTo>
                    <a:pt x="357227" y="54688"/>
                  </a:moveTo>
                  <a:lnTo>
                    <a:pt x="458783" y="54688"/>
                  </a:lnTo>
                  <a:cubicBezTo>
                    <a:pt x="473357" y="54688"/>
                    <a:pt x="485239" y="66461"/>
                    <a:pt x="485239" y="81016"/>
                  </a:cubicBezTo>
                  <a:lnTo>
                    <a:pt x="485239" y="174924"/>
                  </a:lnTo>
                  <a:cubicBezTo>
                    <a:pt x="485239" y="189479"/>
                    <a:pt x="473357" y="201252"/>
                    <a:pt x="458783" y="201252"/>
                  </a:cubicBezTo>
                  <a:lnTo>
                    <a:pt x="357227" y="201252"/>
                  </a:lnTo>
                  <a:cubicBezTo>
                    <a:pt x="355092" y="201252"/>
                    <a:pt x="353143" y="200603"/>
                    <a:pt x="351194" y="200047"/>
                  </a:cubicBezTo>
                  <a:lnTo>
                    <a:pt x="361590" y="185307"/>
                  </a:lnTo>
                  <a:cubicBezTo>
                    <a:pt x="377650" y="162687"/>
                    <a:pt x="372173" y="131354"/>
                    <a:pt x="349523" y="115316"/>
                  </a:cubicBezTo>
                  <a:cubicBezTo>
                    <a:pt x="343674" y="111237"/>
                    <a:pt x="337362" y="108641"/>
                    <a:pt x="330771" y="107251"/>
                  </a:cubicBezTo>
                  <a:lnTo>
                    <a:pt x="330771" y="81016"/>
                  </a:lnTo>
                  <a:cubicBezTo>
                    <a:pt x="330771" y="66461"/>
                    <a:pt x="342653" y="54688"/>
                    <a:pt x="357227" y="54688"/>
                  </a:cubicBezTo>
                  <a:close/>
                  <a:moveTo>
                    <a:pt x="226036" y="54688"/>
                  </a:moveTo>
                  <a:lnTo>
                    <a:pt x="268759" y="54688"/>
                  </a:lnTo>
                  <a:cubicBezTo>
                    <a:pt x="283341" y="54688"/>
                    <a:pt x="295136" y="66461"/>
                    <a:pt x="295136" y="81016"/>
                  </a:cubicBezTo>
                  <a:lnTo>
                    <a:pt x="295136" y="113091"/>
                  </a:lnTo>
                  <a:cubicBezTo>
                    <a:pt x="289099" y="116614"/>
                    <a:pt x="283712" y="121342"/>
                    <a:pt x="279440" y="127460"/>
                  </a:cubicBezTo>
                  <a:lnTo>
                    <a:pt x="260679" y="153973"/>
                  </a:lnTo>
                  <a:lnTo>
                    <a:pt x="215633" y="137843"/>
                  </a:lnTo>
                  <a:cubicBezTo>
                    <a:pt x="208668" y="135340"/>
                    <a:pt x="201423" y="134135"/>
                    <a:pt x="194086" y="133949"/>
                  </a:cubicBezTo>
                  <a:cubicBezTo>
                    <a:pt x="214147" y="118097"/>
                    <a:pt x="227243" y="93809"/>
                    <a:pt x="227243" y="66369"/>
                  </a:cubicBezTo>
                  <a:cubicBezTo>
                    <a:pt x="227243" y="62382"/>
                    <a:pt x="226593" y="58582"/>
                    <a:pt x="226036" y="54688"/>
                  </a:cubicBezTo>
                  <a:close/>
                  <a:moveTo>
                    <a:pt x="140668" y="0"/>
                  </a:moveTo>
                  <a:cubicBezTo>
                    <a:pt x="177341" y="0"/>
                    <a:pt x="207070" y="29714"/>
                    <a:pt x="207070" y="66367"/>
                  </a:cubicBezTo>
                  <a:cubicBezTo>
                    <a:pt x="207070" y="103020"/>
                    <a:pt x="177341" y="132734"/>
                    <a:pt x="140668" y="132734"/>
                  </a:cubicBezTo>
                  <a:cubicBezTo>
                    <a:pt x="103995" y="132734"/>
                    <a:pt x="74266" y="103020"/>
                    <a:pt x="74266" y="66367"/>
                  </a:cubicBezTo>
                  <a:cubicBezTo>
                    <a:pt x="74266" y="29714"/>
                    <a:pt x="103995" y="0"/>
                    <a:pt x="140668" y="0"/>
                  </a:cubicBezTo>
                  <a:close/>
                </a:path>
              </a:pathLst>
            </a:custGeom>
            <a:solidFill>
              <a:schemeClr val="bg1"/>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Group 4"/>
          <p:cNvGrpSpPr/>
          <p:nvPr/>
        </p:nvGrpSpPr>
        <p:grpSpPr>
          <a:xfrm>
            <a:off x="7293471" y="2268706"/>
            <a:ext cx="724534" cy="724534"/>
            <a:chOff x="875113" y="2012837"/>
            <a:chExt cx="687003" cy="687003"/>
          </a:xfrm>
        </p:grpSpPr>
        <p:sp>
          <p:nvSpPr>
            <p:cNvPr id="46" name="Rectangle 6"/>
            <p:cNvSpPr/>
            <p:nvPr/>
          </p:nvSpPr>
          <p:spPr>
            <a:xfrm>
              <a:off x="875113" y="2012837"/>
              <a:ext cx="687003" cy="68700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Freeform 12"/>
            <p:cNvSpPr>
              <a:spLocks noEditPoints="1"/>
            </p:cNvSpPr>
            <p:nvPr/>
          </p:nvSpPr>
          <p:spPr bwMode="auto">
            <a:xfrm>
              <a:off x="1120536" y="2183637"/>
              <a:ext cx="196154" cy="345401"/>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chemeClr val="bg1"/>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8" name="Group 5"/>
          <p:cNvGrpSpPr/>
          <p:nvPr/>
        </p:nvGrpSpPr>
        <p:grpSpPr>
          <a:xfrm>
            <a:off x="7293471" y="3301701"/>
            <a:ext cx="724534" cy="724534"/>
            <a:chOff x="875113" y="2983507"/>
            <a:chExt cx="687003" cy="687003"/>
          </a:xfrm>
        </p:grpSpPr>
        <p:sp>
          <p:nvSpPr>
            <p:cNvPr id="49" name="Rectangle 7"/>
            <p:cNvSpPr/>
            <p:nvPr/>
          </p:nvSpPr>
          <p:spPr>
            <a:xfrm>
              <a:off x="875113" y="2983507"/>
              <a:ext cx="687003" cy="68700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13"/>
            <p:cNvSpPr>
              <a:spLocks noEditPoints="1"/>
            </p:cNvSpPr>
            <p:nvPr/>
          </p:nvSpPr>
          <p:spPr bwMode="auto">
            <a:xfrm>
              <a:off x="1017288" y="3206219"/>
              <a:ext cx="444035" cy="271552"/>
            </a:xfrm>
            <a:custGeom>
              <a:avLst/>
              <a:gdLst>
                <a:gd name="T0" fmla="*/ 4624 w 5444"/>
                <a:gd name="T1" fmla="*/ 152 h 3334"/>
                <a:gd name="T2" fmla="*/ 4517 w 5444"/>
                <a:gd name="T3" fmla="*/ 358 h 3334"/>
                <a:gd name="T4" fmla="*/ 3966 w 5444"/>
                <a:gd name="T5" fmla="*/ 593 h 3334"/>
                <a:gd name="T6" fmla="*/ 1214 w 5444"/>
                <a:gd name="T7" fmla="*/ 593 h 3334"/>
                <a:gd name="T8" fmla="*/ 554 w 5444"/>
                <a:gd name="T9" fmla="*/ 682 h 3334"/>
                <a:gd name="T10" fmla="*/ 821 w 5444"/>
                <a:gd name="T11" fmla="*/ 1692 h 3334"/>
                <a:gd name="T12" fmla="*/ 1642 w 5444"/>
                <a:gd name="T13" fmla="*/ 2513 h 3334"/>
                <a:gd name="T14" fmla="*/ 1792 w 5444"/>
                <a:gd name="T15" fmla="*/ 2095 h 3334"/>
                <a:gd name="T16" fmla="*/ 2647 w 5444"/>
                <a:gd name="T17" fmla="*/ 3061 h 3334"/>
                <a:gd name="T18" fmla="*/ 3372 w 5444"/>
                <a:gd name="T19" fmla="*/ 3060 h 3334"/>
                <a:gd name="T20" fmla="*/ 3959 w 5444"/>
                <a:gd name="T21" fmla="*/ 2074 h 3334"/>
                <a:gd name="T22" fmla="*/ 4309 w 5444"/>
                <a:gd name="T23" fmla="*/ 593 h 3334"/>
                <a:gd name="T24" fmla="*/ 4517 w 5444"/>
                <a:gd name="T25" fmla="*/ 464 h 3334"/>
                <a:gd name="T26" fmla="*/ 4624 w 5444"/>
                <a:gd name="T27" fmla="*/ 670 h 3334"/>
                <a:gd name="T28" fmla="*/ 5444 w 5444"/>
                <a:gd name="T29" fmla="*/ 526 h 3334"/>
                <a:gd name="T30" fmla="*/ 1535 w 5444"/>
                <a:gd name="T31" fmla="*/ 2513 h 3334"/>
                <a:gd name="T32" fmla="*/ 821 w 5444"/>
                <a:gd name="T33" fmla="*/ 1799 h 3334"/>
                <a:gd name="T34" fmla="*/ 821 w 5444"/>
                <a:gd name="T35" fmla="*/ 2048 h 3334"/>
                <a:gd name="T36" fmla="*/ 1285 w 5444"/>
                <a:gd name="T37" fmla="*/ 2513 h 3334"/>
                <a:gd name="T38" fmla="*/ 1535 w 5444"/>
                <a:gd name="T39" fmla="*/ 2513 h 3334"/>
                <a:gd name="T40" fmla="*/ 463 w 5444"/>
                <a:gd name="T41" fmla="*/ 2513 h 3334"/>
                <a:gd name="T42" fmla="*/ 786 w 5444"/>
                <a:gd name="T43" fmla="*/ 2472 h 3334"/>
                <a:gd name="T44" fmla="*/ 1125 w 5444"/>
                <a:gd name="T45" fmla="*/ 2324 h 3334"/>
                <a:gd name="T46" fmla="*/ 3533 w 5444"/>
                <a:gd name="T47" fmla="*/ 593 h 3334"/>
                <a:gd name="T48" fmla="*/ 3936 w 5444"/>
                <a:gd name="T49" fmla="*/ 700 h 3334"/>
                <a:gd name="T50" fmla="*/ 712 w 5444"/>
                <a:gd name="T51" fmla="*/ 700 h 3334"/>
                <a:gd name="T52" fmla="*/ 3861 w 5444"/>
                <a:gd name="T53" fmla="*/ 962 h 3334"/>
                <a:gd name="T54" fmla="*/ 2381 w 5444"/>
                <a:gd name="T55" fmla="*/ 1761 h 3334"/>
                <a:gd name="T56" fmla="*/ 1819 w 5444"/>
                <a:gd name="T57" fmla="*/ 1592 h 3334"/>
                <a:gd name="T58" fmla="*/ 1857 w 5444"/>
                <a:gd name="T59" fmla="*/ 2006 h 3334"/>
                <a:gd name="T60" fmla="*/ 2046 w 5444"/>
                <a:gd name="T61" fmla="*/ 1616 h 3334"/>
                <a:gd name="T62" fmla="*/ 2341 w 5444"/>
                <a:gd name="T63" fmla="*/ 2006 h 3334"/>
                <a:gd name="T64" fmla="*/ 3172 w 5444"/>
                <a:gd name="T65" fmla="*/ 3172 h 3334"/>
                <a:gd name="T66" fmla="*/ 2483 w 5444"/>
                <a:gd name="T67" fmla="*/ 2113 h 3334"/>
                <a:gd name="T68" fmla="*/ 3868 w 5444"/>
                <a:gd name="T69" fmla="*/ 2006 h 3334"/>
                <a:gd name="T70" fmla="*/ 4164 w 5444"/>
                <a:gd name="T71" fmla="*/ 962 h 3334"/>
                <a:gd name="T72" fmla="*/ 4195 w 5444"/>
                <a:gd name="T73" fmla="*/ 855 h 3334"/>
                <a:gd name="T74" fmla="*/ 4239 w 5444"/>
                <a:gd name="T75" fmla="*/ 700 h 3334"/>
                <a:gd name="T76" fmla="*/ 4903 w 5444"/>
                <a:gd name="T77" fmla="*/ 472 h 3334"/>
                <a:gd name="T78" fmla="*/ 4624 w 5444"/>
                <a:gd name="T79" fmla="*/ 350 h 3334"/>
                <a:gd name="T80" fmla="*/ 4624 w 5444"/>
                <a:gd name="T81" fmla="*/ 472 h 3334"/>
                <a:gd name="T82" fmla="*/ 5182 w 5444"/>
                <a:gd name="T83" fmla="*/ 472 h 3334"/>
                <a:gd name="T84" fmla="*/ 5337 w 5444"/>
                <a:gd name="T85" fmla="*/ 472 h 3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44" h="3334">
                  <a:moveTo>
                    <a:pt x="5391" y="243"/>
                  </a:moveTo>
                  <a:lnTo>
                    <a:pt x="4624" y="243"/>
                  </a:lnTo>
                  <a:lnTo>
                    <a:pt x="4624" y="152"/>
                  </a:lnTo>
                  <a:cubicBezTo>
                    <a:pt x="4624" y="123"/>
                    <a:pt x="4600" y="99"/>
                    <a:pt x="4571" y="99"/>
                  </a:cubicBezTo>
                  <a:cubicBezTo>
                    <a:pt x="4541" y="99"/>
                    <a:pt x="4517" y="123"/>
                    <a:pt x="4517" y="152"/>
                  </a:cubicBezTo>
                  <a:lnTo>
                    <a:pt x="4517" y="358"/>
                  </a:lnTo>
                  <a:lnTo>
                    <a:pt x="4074" y="358"/>
                  </a:lnTo>
                  <a:cubicBezTo>
                    <a:pt x="4050" y="358"/>
                    <a:pt x="4029" y="374"/>
                    <a:pt x="4022" y="396"/>
                  </a:cubicBezTo>
                  <a:lnTo>
                    <a:pt x="3966" y="593"/>
                  </a:lnTo>
                  <a:lnTo>
                    <a:pt x="3672" y="593"/>
                  </a:lnTo>
                  <a:cubicBezTo>
                    <a:pt x="3372" y="216"/>
                    <a:pt x="2926" y="0"/>
                    <a:pt x="2443" y="0"/>
                  </a:cubicBezTo>
                  <a:cubicBezTo>
                    <a:pt x="1960" y="0"/>
                    <a:pt x="1514" y="216"/>
                    <a:pt x="1214" y="593"/>
                  </a:cubicBezTo>
                  <a:lnTo>
                    <a:pt x="594" y="593"/>
                  </a:lnTo>
                  <a:cubicBezTo>
                    <a:pt x="573" y="593"/>
                    <a:pt x="554" y="606"/>
                    <a:pt x="545" y="625"/>
                  </a:cubicBezTo>
                  <a:cubicBezTo>
                    <a:pt x="537" y="644"/>
                    <a:pt x="540" y="666"/>
                    <a:pt x="554" y="682"/>
                  </a:cubicBezTo>
                  <a:lnTo>
                    <a:pt x="1552" y="1820"/>
                  </a:lnTo>
                  <a:lnTo>
                    <a:pt x="1409" y="1942"/>
                  </a:lnTo>
                  <a:cubicBezTo>
                    <a:pt x="1260" y="1788"/>
                    <a:pt x="1051" y="1692"/>
                    <a:pt x="821" y="1692"/>
                  </a:cubicBezTo>
                  <a:cubicBezTo>
                    <a:pt x="368" y="1692"/>
                    <a:pt x="0" y="2060"/>
                    <a:pt x="0" y="2513"/>
                  </a:cubicBezTo>
                  <a:cubicBezTo>
                    <a:pt x="0" y="2965"/>
                    <a:pt x="368" y="3334"/>
                    <a:pt x="821" y="3334"/>
                  </a:cubicBezTo>
                  <a:cubicBezTo>
                    <a:pt x="1273" y="3334"/>
                    <a:pt x="1642" y="2965"/>
                    <a:pt x="1642" y="2513"/>
                  </a:cubicBezTo>
                  <a:cubicBezTo>
                    <a:pt x="1642" y="2329"/>
                    <a:pt x="1581" y="2160"/>
                    <a:pt x="1479" y="2023"/>
                  </a:cubicBezTo>
                  <a:lnTo>
                    <a:pt x="1622" y="1900"/>
                  </a:lnTo>
                  <a:lnTo>
                    <a:pt x="1792" y="2095"/>
                  </a:lnTo>
                  <a:cubicBezTo>
                    <a:pt x="1802" y="2106"/>
                    <a:pt x="1817" y="2113"/>
                    <a:pt x="1832" y="2113"/>
                  </a:cubicBezTo>
                  <a:lnTo>
                    <a:pt x="2372" y="2113"/>
                  </a:lnTo>
                  <a:lnTo>
                    <a:pt x="2647" y="3061"/>
                  </a:lnTo>
                  <a:cubicBezTo>
                    <a:pt x="2693" y="3222"/>
                    <a:pt x="2842" y="3334"/>
                    <a:pt x="3009" y="3334"/>
                  </a:cubicBezTo>
                  <a:cubicBezTo>
                    <a:pt x="3092" y="3334"/>
                    <a:pt x="3171" y="3307"/>
                    <a:pt x="3237" y="3258"/>
                  </a:cubicBezTo>
                  <a:cubicBezTo>
                    <a:pt x="3303" y="3208"/>
                    <a:pt x="3350" y="3139"/>
                    <a:pt x="3372" y="3060"/>
                  </a:cubicBezTo>
                  <a:lnTo>
                    <a:pt x="3643" y="2113"/>
                  </a:lnTo>
                  <a:lnTo>
                    <a:pt x="3908" y="2113"/>
                  </a:lnTo>
                  <a:cubicBezTo>
                    <a:pt x="3932" y="2113"/>
                    <a:pt x="3953" y="2097"/>
                    <a:pt x="3959" y="2074"/>
                  </a:cubicBezTo>
                  <a:lnTo>
                    <a:pt x="4360" y="661"/>
                  </a:lnTo>
                  <a:cubicBezTo>
                    <a:pt x="4365" y="645"/>
                    <a:pt x="4362" y="628"/>
                    <a:pt x="4352" y="614"/>
                  </a:cubicBezTo>
                  <a:cubicBezTo>
                    <a:pt x="4342" y="601"/>
                    <a:pt x="4326" y="593"/>
                    <a:pt x="4309" y="593"/>
                  </a:cubicBezTo>
                  <a:lnTo>
                    <a:pt x="4077" y="593"/>
                  </a:lnTo>
                  <a:lnTo>
                    <a:pt x="4114" y="464"/>
                  </a:lnTo>
                  <a:lnTo>
                    <a:pt x="4517" y="464"/>
                  </a:lnTo>
                  <a:lnTo>
                    <a:pt x="4517" y="670"/>
                  </a:lnTo>
                  <a:cubicBezTo>
                    <a:pt x="4517" y="699"/>
                    <a:pt x="4541" y="723"/>
                    <a:pt x="4571" y="723"/>
                  </a:cubicBezTo>
                  <a:cubicBezTo>
                    <a:pt x="4600" y="723"/>
                    <a:pt x="4624" y="699"/>
                    <a:pt x="4624" y="670"/>
                  </a:cubicBezTo>
                  <a:lnTo>
                    <a:pt x="4624" y="579"/>
                  </a:lnTo>
                  <a:lnTo>
                    <a:pt x="5391" y="579"/>
                  </a:lnTo>
                  <a:cubicBezTo>
                    <a:pt x="5420" y="579"/>
                    <a:pt x="5444" y="555"/>
                    <a:pt x="5444" y="526"/>
                  </a:cubicBezTo>
                  <a:lnTo>
                    <a:pt x="5444" y="297"/>
                  </a:lnTo>
                  <a:cubicBezTo>
                    <a:pt x="5444" y="267"/>
                    <a:pt x="5420" y="243"/>
                    <a:pt x="5391" y="243"/>
                  </a:cubicBezTo>
                  <a:close/>
                  <a:moveTo>
                    <a:pt x="1535" y="2513"/>
                  </a:moveTo>
                  <a:cubicBezTo>
                    <a:pt x="1535" y="2907"/>
                    <a:pt x="1215" y="3227"/>
                    <a:pt x="821" y="3227"/>
                  </a:cubicBezTo>
                  <a:cubicBezTo>
                    <a:pt x="427" y="3227"/>
                    <a:pt x="107" y="2907"/>
                    <a:pt x="107" y="2513"/>
                  </a:cubicBezTo>
                  <a:cubicBezTo>
                    <a:pt x="107" y="2119"/>
                    <a:pt x="427" y="1799"/>
                    <a:pt x="821" y="1799"/>
                  </a:cubicBezTo>
                  <a:cubicBezTo>
                    <a:pt x="1019" y="1799"/>
                    <a:pt x="1199" y="1880"/>
                    <a:pt x="1328" y="2011"/>
                  </a:cubicBezTo>
                  <a:lnTo>
                    <a:pt x="1137" y="2173"/>
                  </a:lnTo>
                  <a:cubicBezTo>
                    <a:pt x="1054" y="2096"/>
                    <a:pt x="943" y="2048"/>
                    <a:pt x="821" y="2048"/>
                  </a:cubicBezTo>
                  <a:cubicBezTo>
                    <a:pt x="565" y="2048"/>
                    <a:pt x="356" y="2257"/>
                    <a:pt x="356" y="2513"/>
                  </a:cubicBezTo>
                  <a:cubicBezTo>
                    <a:pt x="356" y="2769"/>
                    <a:pt x="565" y="2977"/>
                    <a:pt x="821" y="2977"/>
                  </a:cubicBezTo>
                  <a:cubicBezTo>
                    <a:pt x="1077" y="2977"/>
                    <a:pt x="1285" y="2769"/>
                    <a:pt x="1285" y="2513"/>
                  </a:cubicBezTo>
                  <a:cubicBezTo>
                    <a:pt x="1285" y="2417"/>
                    <a:pt x="1256" y="2328"/>
                    <a:pt x="1207" y="2254"/>
                  </a:cubicBezTo>
                  <a:lnTo>
                    <a:pt x="1397" y="2092"/>
                  </a:lnTo>
                  <a:cubicBezTo>
                    <a:pt x="1484" y="2210"/>
                    <a:pt x="1535" y="2356"/>
                    <a:pt x="1535" y="2513"/>
                  </a:cubicBezTo>
                  <a:close/>
                  <a:moveTo>
                    <a:pt x="1179" y="2513"/>
                  </a:moveTo>
                  <a:cubicBezTo>
                    <a:pt x="1179" y="2710"/>
                    <a:pt x="1018" y="2871"/>
                    <a:pt x="821" y="2871"/>
                  </a:cubicBezTo>
                  <a:cubicBezTo>
                    <a:pt x="623" y="2871"/>
                    <a:pt x="463" y="2710"/>
                    <a:pt x="463" y="2513"/>
                  </a:cubicBezTo>
                  <a:cubicBezTo>
                    <a:pt x="463" y="2316"/>
                    <a:pt x="623" y="2155"/>
                    <a:pt x="821" y="2155"/>
                  </a:cubicBezTo>
                  <a:cubicBezTo>
                    <a:pt x="910" y="2155"/>
                    <a:pt x="992" y="2188"/>
                    <a:pt x="1055" y="2243"/>
                  </a:cubicBezTo>
                  <a:lnTo>
                    <a:pt x="786" y="2472"/>
                  </a:lnTo>
                  <a:cubicBezTo>
                    <a:pt x="764" y="2491"/>
                    <a:pt x="761" y="2525"/>
                    <a:pt x="780" y="2547"/>
                  </a:cubicBezTo>
                  <a:cubicBezTo>
                    <a:pt x="799" y="2570"/>
                    <a:pt x="833" y="2573"/>
                    <a:pt x="855" y="2553"/>
                  </a:cubicBezTo>
                  <a:lnTo>
                    <a:pt x="1125" y="2324"/>
                  </a:lnTo>
                  <a:cubicBezTo>
                    <a:pt x="1159" y="2379"/>
                    <a:pt x="1179" y="2444"/>
                    <a:pt x="1179" y="2513"/>
                  </a:cubicBezTo>
                  <a:close/>
                  <a:moveTo>
                    <a:pt x="2443" y="107"/>
                  </a:moveTo>
                  <a:cubicBezTo>
                    <a:pt x="2864" y="107"/>
                    <a:pt x="3255" y="283"/>
                    <a:pt x="3533" y="593"/>
                  </a:cubicBezTo>
                  <a:lnTo>
                    <a:pt x="1353" y="593"/>
                  </a:lnTo>
                  <a:cubicBezTo>
                    <a:pt x="1631" y="283"/>
                    <a:pt x="2022" y="107"/>
                    <a:pt x="2443" y="107"/>
                  </a:cubicBezTo>
                  <a:close/>
                  <a:moveTo>
                    <a:pt x="3936" y="700"/>
                  </a:moveTo>
                  <a:lnTo>
                    <a:pt x="3891" y="855"/>
                  </a:lnTo>
                  <a:lnTo>
                    <a:pt x="848" y="855"/>
                  </a:lnTo>
                  <a:lnTo>
                    <a:pt x="712" y="700"/>
                  </a:lnTo>
                  <a:lnTo>
                    <a:pt x="3936" y="700"/>
                  </a:lnTo>
                  <a:close/>
                  <a:moveTo>
                    <a:pt x="941" y="962"/>
                  </a:moveTo>
                  <a:lnTo>
                    <a:pt x="3861" y="962"/>
                  </a:lnTo>
                  <a:lnTo>
                    <a:pt x="3562" y="2006"/>
                  </a:lnTo>
                  <a:lnTo>
                    <a:pt x="2452" y="2006"/>
                  </a:lnTo>
                  <a:lnTo>
                    <a:pt x="2381" y="1761"/>
                  </a:lnTo>
                  <a:cubicBezTo>
                    <a:pt x="2360" y="1688"/>
                    <a:pt x="2317" y="1625"/>
                    <a:pt x="2256" y="1579"/>
                  </a:cubicBezTo>
                  <a:cubicBezTo>
                    <a:pt x="2196" y="1534"/>
                    <a:pt x="2121" y="1509"/>
                    <a:pt x="2046" y="1509"/>
                  </a:cubicBezTo>
                  <a:cubicBezTo>
                    <a:pt x="1963" y="1509"/>
                    <a:pt x="1883" y="1539"/>
                    <a:pt x="1819" y="1592"/>
                  </a:cubicBezTo>
                  <a:lnTo>
                    <a:pt x="1633" y="1751"/>
                  </a:lnTo>
                  <a:lnTo>
                    <a:pt x="941" y="962"/>
                  </a:lnTo>
                  <a:close/>
                  <a:moveTo>
                    <a:pt x="1857" y="2006"/>
                  </a:moveTo>
                  <a:lnTo>
                    <a:pt x="1703" y="1831"/>
                  </a:lnTo>
                  <a:lnTo>
                    <a:pt x="1889" y="1674"/>
                  </a:lnTo>
                  <a:cubicBezTo>
                    <a:pt x="1933" y="1636"/>
                    <a:pt x="1988" y="1616"/>
                    <a:pt x="2046" y="1616"/>
                  </a:cubicBezTo>
                  <a:cubicBezTo>
                    <a:pt x="2098" y="1616"/>
                    <a:pt x="2150" y="1633"/>
                    <a:pt x="2192" y="1664"/>
                  </a:cubicBezTo>
                  <a:cubicBezTo>
                    <a:pt x="2234" y="1696"/>
                    <a:pt x="2264" y="1740"/>
                    <a:pt x="2279" y="1791"/>
                  </a:cubicBezTo>
                  <a:lnTo>
                    <a:pt x="2341" y="2006"/>
                  </a:lnTo>
                  <a:lnTo>
                    <a:pt x="1857" y="2006"/>
                  </a:lnTo>
                  <a:close/>
                  <a:moveTo>
                    <a:pt x="3270" y="3031"/>
                  </a:moveTo>
                  <a:cubicBezTo>
                    <a:pt x="3253" y="3088"/>
                    <a:pt x="3220" y="3137"/>
                    <a:pt x="3172" y="3172"/>
                  </a:cubicBezTo>
                  <a:cubicBezTo>
                    <a:pt x="3125" y="3208"/>
                    <a:pt x="3069" y="3227"/>
                    <a:pt x="3009" y="3227"/>
                  </a:cubicBezTo>
                  <a:cubicBezTo>
                    <a:pt x="2889" y="3227"/>
                    <a:pt x="2782" y="3147"/>
                    <a:pt x="2749" y="3031"/>
                  </a:cubicBezTo>
                  <a:lnTo>
                    <a:pt x="2483" y="2113"/>
                  </a:lnTo>
                  <a:lnTo>
                    <a:pt x="3532" y="2113"/>
                  </a:lnTo>
                  <a:lnTo>
                    <a:pt x="3270" y="3031"/>
                  </a:lnTo>
                  <a:close/>
                  <a:moveTo>
                    <a:pt x="3868" y="2006"/>
                  </a:moveTo>
                  <a:lnTo>
                    <a:pt x="3673" y="2006"/>
                  </a:lnTo>
                  <a:lnTo>
                    <a:pt x="3972" y="962"/>
                  </a:lnTo>
                  <a:lnTo>
                    <a:pt x="4164" y="962"/>
                  </a:lnTo>
                  <a:lnTo>
                    <a:pt x="3868" y="2006"/>
                  </a:lnTo>
                  <a:close/>
                  <a:moveTo>
                    <a:pt x="4239" y="700"/>
                  </a:moveTo>
                  <a:lnTo>
                    <a:pt x="4195" y="855"/>
                  </a:lnTo>
                  <a:lnTo>
                    <a:pt x="4002" y="855"/>
                  </a:lnTo>
                  <a:lnTo>
                    <a:pt x="4047" y="700"/>
                  </a:lnTo>
                  <a:lnTo>
                    <a:pt x="4239" y="700"/>
                  </a:lnTo>
                  <a:close/>
                  <a:moveTo>
                    <a:pt x="5076" y="350"/>
                  </a:moveTo>
                  <a:lnTo>
                    <a:pt x="5076" y="472"/>
                  </a:lnTo>
                  <a:lnTo>
                    <a:pt x="4903" y="472"/>
                  </a:lnTo>
                  <a:lnTo>
                    <a:pt x="4903" y="350"/>
                  </a:lnTo>
                  <a:lnTo>
                    <a:pt x="5076" y="350"/>
                  </a:lnTo>
                  <a:close/>
                  <a:moveTo>
                    <a:pt x="4624" y="350"/>
                  </a:moveTo>
                  <a:lnTo>
                    <a:pt x="4797" y="350"/>
                  </a:lnTo>
                  <a:lnTo>
                    <a:pt x="4797" y="472"/>
                  </a:lnTo>
                  <a:lnTo>
                    <a:pt x="4624" y="472"/>
                  </a:lnTo>
                  <a:lnTo>
                    <a:pt x="4624" y="350"/>
                  </a:lnTo>
                  <a:close/>
                  <a:moveTo>
                    <a:pt x="5337" y="472"/>
                  </a:moveTo>
                  <a:lnTo>
                    <a:pt x="5182" y="472"/>
                  </a:lnTo>
                  <a:lnTo>
                    <a:pt x="5182" y="350"/>
                  </a:lnTo>
                  <a:lnTo>
                    <a:pt x="5337" y="350"/>
                  </a:lnTo>
                  <a:lnTo>
                    <a:pt x="5337" y="472"/>
                  </a:lnTo>
                  <a:close/>
                </a:path>
              </a:pathLst>
            </a:custGeom>
            <a:solidFill>
              <a:schemeClr val="bg1"/>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Group 10"/>
          <p:cNvGrpSpPr/>
          <p:nvPr/>
        </p:nvGrpSpPr>
        <p:grpSpPr>
          <a:xfrm>
            <a:off x="7293471" y="4334696"/>
            <a:ext cx="724534" cy="724534"/>
            <a:chOff x="875113" y="3954177"/>
            <a:chExt cx="687003" cy="687003"/>
          </a:xfrm>
        </p:grpSpPr>
        <p:sp>
          <p:nvSpPr>
            <p:cNvPr id="52" name="Rectangle 8"/>
            <p:cNvSpPr/>
            <p:nvPr/>
          </p:nvSpPr>
          <p:spPr>
            <a:xfrm>
              <a:off x="875113" y="3954177"/>
              <a:ext cx="687003" cy="68700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Freeform 14"/>
            <p:cNvSpPr>
              <a:spLocks noEditPoints="1"/>
            </p:cNvSpPr>
            <p:nvPr/>
          </p:nvSpPr>
          <p:spPr bwMode="auto">
            <a:xfrm>
              <a:off x="1021105" y="4123257"/>
              <a:ext cx="387383" cy="348840"/>
            </a:xfrm>
            <a:custGeom>
              <a:avLst/>
              <a:gdLst>
                <a:gd name="connsiteX0" fmla="*/ 89680 w 604870"/>
                <a:gd name="connsiteY0" fmla="*/ 187304 h 544689"/>
                <a:gd name="connsiteX1" fmla="*/ 191868 w 604870"/>
                <a:gd name="connsiteY1" fmla="*/ 278262 h 544689"/>
                <a:gd name="connsiteX2" fmla="*/ 188983 w 604870"/>
                <a:gd name="connsiteY2" fmla="*/ 280536 h 544689"/>
                <a:gd name="connsiteX3" fmla="*/ 257159 w 604870"/>
                <a:gd name="connsiteY3" fmla="*/ 507174 h 544689"/>
                <a:gd name="connsiteX4" fmla="*/ 237724 w 604870"/>
                <a:gd name="connsiteY4" fmla="*/ 543406 h 544689"/>
                <a:gd name="connsiteX5" fmla="*/ 201282 w 604870"/>
                <a:gd name="connsiteY5" fmla="*/ 524001 h 544689"/>
                <a:gd name="connsiteX6" fmla="*/ 125363 w 604870"/>
                <a:gd name="connsiteY6" fmla="*/ 272047 h 544689"/>
                <a:gd name="connsiteX7" fmla="*/ 103650 w 604870"/>
                <a:gd name="connsiteY7" fmla="*/ 253097 h 544689"/>
                <a:gd name="connsiteX8" fmla="*/ 70700 w 604870"/>
                <a:gd name="connsiteY8" fmla="*/ 519150 h 544689"/>
                <a:gd name="connsiteX9" fmla="*/ 38055 w 604870"/>
                <a:gd name="connsiteY9" fmla="*/ 544467 h 544689"/>
                <a:gd name="connsiteX10" fmla="*/ 12698 w 604870"/>
                <a:gd name="connsiteY10" fmla="*/ 512025 h 544689"/>
                <a:gd name="connsiteX11" fmla="*/ 46862 w 604870"/>
                <a:gd name="connsiteY11" fmla="*/ 236119 h 544689"/>
                <a:gd name="connsiteX12" fmla="*/ 64627 w 604870"/>
                <a:gd name="connsiteY12" fmla="*/ 205647 h 544689"/>
                <a:gd name="connsiteX13" fmla="*/ 337406 w 604870"/>
                <a:gd name="connsiteY13" fmla="*/ 35941 h 544689"/>
                <a:gd name="connsiteX14" fmla="*/ 388037 w 604870"/>
                <a:gd name="connsiteY14" fmla="*/ 86501 h 544689"/>
                <a:gd name="connsiteX15" fmla="*/ 337406 w 604870"/>
                <a:gd name="connsiteY15" fmla="*/ 137061 h 544689"/>
                <a:gd name="connsiteX16" fmla="*/ 286775 w 604870"/>
                <a:gd name="connsiteY16" fmla="*/ 86501 h 544689"/>
                <a:gd name="connsiteX17" fmla="*/ 337406 w 604870"/>
                <a:gd name="connsiteY17" fmla="*/ 35941 h 544689"/>
                <a:gd name="connsiteX18" fmla="*/ 139332 w 604870"/>
                <a:gd name="connsiteY18" fmla="*/ 633 h 544689"/>
                <a:gd name="connsiteX19" fmla="*/ 158462 w 604870"/>
                <a:gd name="connsiteY19" fmla="*/ 5182 h 544689"/>
                <a:gd name="connsiteX20" fmla="*/ 242573 w 604870"/>
                <a:gd name="connsiteY20" fmla="*/ 75685 h 544689"/>
                <a:gd name="connsiteX21" fmla="*/ 242876 w 604870"/>
                <a:gd name="connsiteY21" fmla="*/ 75534 h 544689"/>
                <a:gd name="connsiteX22" fmla="*/ 313171 w 604870"/>
                <a:gd name="connsiteY22" fmla="*/ 171509 h 544689"/>
                <a:gd name="connsiteX23" fmla="*/ 320459 w 604870"/>
                <a:gd name="connsiteY23" fmla="*/ 192736 h 544689"/>
                <a:gd name="connsiteX24" fmla="*/ 306491 w 604870"/>
                <a:gd name="connsiteY24" fmla="*/ 260056 h 544689"/>
                <a:gd name="connsiteX25" fmla="*/ 330631 w 604870"/>
                <a:gd name="connsiteY25" fmla="*/ 252323 h 544689"/>
                <a:gd name="connsiteX26" fmla="*/ 358263 w 604870"/>
                <a:gd name="connsiteY26" fmla="*/ 266272 h 544689"/>
                <a:gd name="connsiteX27" fmla="*/ 344295 w 604870"/>
                <a:gd name="connsiteY27" fmla="*/ 293867 h 544689"/>
                <a:gd name="connsiteX28" fmla="*/ 342473 w 604870"/>
                <a:gd name="connsiteY28" fmla="*/ 294322 h 544689"/>
                <a:gd name="connsiteX29" fmla="*/ 268383 w 604870"/>
                <a:gd name="connsiteY29" fmla="*/ 228367 h 544689"/>
                <a:gd name="connsiteX30" fmla="*/ 270660 w 604870"/>
                <a:gd name="connsiteY30" fmla="*/ 217450 h 544689"/>
                <a:gd name="connsiteX31" fmla="*/ 262765 w 604870"/>
                <a:gd name="connsiteY31" fmla="*/ 223515 h 544689"/>
                <a:gd name="connsiteX32" fmla="*/ 162409 w 604870"/>
                <a:gd name="connsiteY32" fmla="*/ 134059 h 544689"/>
                <a:gd name="connsiteX33" fmla="*/ 206287 w 604870"/>
                <a:gd name="connsiteY33" fmla="*/ 102067 h 544689"/>
                <a:gd name="connsiteX34" fmla="*/ 153148 w 604870"/>
                <a:gd name="connsiteY34" fmla="*/ 57794 h 544689"/>
                <a:gd name="connsiteX35" fmla="*/ 123391 w 604870"/>
                <a:gd name="connsiteY35" fmla="*/ 129056 h 544689"/>
                <a:gd name="connsiteX36" fmla="*/ 415805 w 604870"/>
                <a:gd name="connsiteY36" fmla="*/ 389236 h 544689"/>
                <a:gd name="connsiteX37" fmla="*/ 444196 w 604870"/>
                <a:gd name="connsiteY37" fmla="*/ 353302 h 544689"/>
                <a:gd name="connsiteX38" fmla="*/ 463022 w 604870"/>
                <a:gd name="connsiteY38" fmla="*/ 344205 h 544689"/>
                <a:gd name="connsiteX39" fmla="*/ 481848 w 604870"/>
                <a:gd name="connsiteY39" fmla="*/ 353302 h 544689"/>
                <a:gd name="connsiteX40" fmla="*/ 599209 w 604870"/>
                <a:gd name="connsiteY40" fmla="*/ 501890 h 544689"/>
                <a:gd name="connsiteX41" fmla="*/ 602245 w 604870"/>
                <a:gd name="connsiteY41" fmla="*/ 529788 h 544689"/>
                <a:gd name="connsiteX42" fmla="*/ 578409 w 604870"/>
                <a:gd name="connsiteY42" fmla="*/ 544647 h 544689"/>
                <a:gd name="connsiteX43" fmla="*/ 347635 w 604870"/>
                <a:gd name="connsiteY43" fmla="*/ 544647 h 544689"/>
                <a:gd name="connsiteX44" fmla="*/ 323799 w 604870"/>
                <a:gd name="connsiteY44" fmla="*/ 529788 h 544689"/>
                <a:gd name="connsiteX45" fmla="*/ 326835 w 604870"/>
                <a:gd name="connsiteY45" fmla="*/ 501890 h 544689"/>
                <a:gd name="connsiteX46" fmla="*/ 388628 w 604870"/>
                <a:gd name="connsiteY46" fmla="*/ 423654 h 544689"/>
                <a:gd name="connsiteX47" fmla="*/ 7245 w 604870"/>
                <a:gd name="connsiteY47" fmla="*/ 84176 h 544689"/>
                <a:gd name="connsiteX48" fmla="*/ 5575 w 604870"/>
                <a:gd name="connsiteY48" fmla="*/ 53397 h 544689"/>
                <a:gd name="connsiteX49" fmla="*/ 36395 w 604870"/>
                <a:gd name="connsiteY49" fmla="*/ 51578 h 544689"/>
                <a:gd name="connsiteX50" fmla="*/ 88775 w 604870"/>
                <a:gd name="connsiteY50" fmla="*/ 98277 h 544689"/>
                <a:gd name="connsiteX51" fmla="*/ 124301 w 604870"/>
                <a:gd name="connsiteY51" fmla="*/ 13521 h 544689"/>
                <a:gd name="connsiteX52" fmla="*/ 139332 w 604870"/>
                <a:gd name="connsiteY52" fmla="*/ 633 h 54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4870" h="544689">
                  <a:moveTo>
                    <a:pt x="89680" y="187304"/>
                  </a:moveTo>
                  <a:lnTo>
                    <a:pt x="191868" y="278262"/>
                  </a:lnTo>
                  <a:lnTo>
                    <a:pt x="188983" y="280536"/>
                  </a:lnTo>
                  <a:lnTo>
                    <a:pt x="257159" y="507174"/>
                  </a:lnTo>
                  <a:cubicBezTo>
                    <a:pt x="261866" y="522485"/>
                    <a:pt x="253059" y="538858"/>
                    <a:pt x="237724" y="543406"/>
                  </a:cubicBezTo>
                  <a:cubicBezTo>
                    <a:pt x="222236" y="548105"/>
                    <a:pt x="205989" y="539313"/>
                    <a:pt x="201282" y="524001"/>
                  </a:cubicBezTo>
                  <a:lnTo>
                    <a:pt x="125363" y="272047"/>
                  </a:lnTo>
                  <a:lnTo>
                    <a:pt x="103650" y="253097"/>
                  </a:lnTo>
                  <a:lnTo>
                    <a:pt x="70700" y="519150"/>
                  </a:lnTo>
                  <a:cubicBezTo>
                    <a:pt x="68727" y="535068"/>
                    <a:pt x="54150" y="546438"/>
                    <a:pt x="38055" y="544467"/>
                  </a:cubicBezTo>
                  <a:cubicBezTo>
                    <a:pt x="22112" y="542496"/>
                    <a:pt x="10724" y="527943"/>
                    <a:pt x="12698" y="512025"/>
                  </a:cubicBezTo>
                  <a:lnTo>
                    <a:pt x="46862" y="236119"/>
                  </a:lnTo>
                  <a:cubicBezTo>
                    <a:pt x="48228" y="225658"/>
                    <a:pt x="53391" y="212773"/>
                    <a:pt x="64627" y="205647"/>
                  </a:cubicBezTo>
                  <a:close/>
                  <a:moveTo>
                    <a:pt x="337406" y="35941"/>
                  </a:moveTo>
                  <a:cubicBezTo>
                    <a:pt x="365369" y="35941"/>
                    <a:pt x="388037" y="58577"/>
                    <a:pt x="388037" y="86501"/>
                  </a:cubicBezTo>
                  <a:cubicBezTo>
                    <a:pt x="388037" y="114425"/>
                    <a:pt x="365369" y="137061"/>
                    <a:pt x="337406" y="137061"/>
                  </a:cubicBezTo>
                  <a:cubicBezTo>
                    <a:pt x="309443" y="137061"/>
                    <a:pt x="286775" y="114425"/>
                    <a:pt x="286775" y="86501"/>
                  </a:cubicBezTo>
                  <a:cubicBezTo>
                    <a:pt x="286775" y="58577"/>
                    <a:pt x="309443" y="35941"/>
                    <a:pt x="337406" y="35941"/>
                  </a:cubicBezTo>
                  <a:close/>
                  <a:moveTo>
                    <a:pt x="139332" y="633"/>
                  </a:moveTo>
                  <a:cubicBezTo>
                    <a:pt x="146012" y="-1035"/>
                    <a:pt x="153148" y="633"/>
                    <a:pt x="158462" y="5182"/>
                  </a:cubicBezTo>
                  <a:cubicBezTo>
                    <a:pt x="246976" y="79172"/>
                    <a:pt x="241358" y="74321"/>
                    <a:pt x="242573" y="75685"/>
                  </a:cubicBezTo>
                  <a:lnTo>
                    <a:pt x="242876" y="75534"/>
                  </a:lnTo>
                  <a:cubicBezTo>
                    <a:pt x="247583" y="81902"/>
                    <a:pt x="310438" y="167870"/>
                    <a:pt x="313171" y="171509"/>
                  </a:cubicBezTo>
                  <a:cubicBezTo>
                    <a:pt x="319092" y="176513"/>
                    <a:pt x="322129" y="184549"/>
                    <a:pt x="320459" y="192736"/>
                  </a:cubicBezTo>
                  <a:lnTo>
                    <a:pt x="306491" y="260056"/>
                  </a:lnTo>
                  <a:lnTo>
                    <a:pt x="330631" y="252323"/>
                  </a:lnTo>
                  <a:cubicBezTo>
                    <a:pt x="342170" y="248533"/>
                    <a:pt x="354467" y="254749"/>
                    <a:pt x="358263" y="266272"/>
                  </a:cubicBezTo>
                  <a:cubicBezTo>
                    <a:pt x="362059" y="277795"/>
                    <a:pt x="355682" y="290076"/>
                    <a:pt x="344295" y="293867"/>
                  </a:cubicBezTo>
                  <a:lnTo>
                    <a:pt x="342473" y="294322"/>
                  </a:lnTo>
                  <a:lnTo>
                    <a:pt x="268383" y="228367"/>
                  </a:lnTo>
                  <a:lnTo>
                    <a:pt x="270660" y="217450"/>
                  </a:lnTo>
                  <a:lnTo>
                    <a:pt x="262765" y="223515"/>
                  </a:lnTo>
                  <a:lnTo>
                    <a:pt x="162409" y="134059"/>
                  </a:lnTo>
                  <a:lnTo>
                    <a:pt x="206287" y="102067"/>
                  </a:lnTo>
                  <a:lnTo>
                    <a:pt x="153148" y="57794"/>
                  </a:lnTo>
                  <a:cubicBezTo>
                    <a:pt x="151326" y="62343"/>
                    <a:pt x="140547" y="87966"/>
                    <a:pt x="123391" y="129056"/>
                  </a:cubicBezTo>
                  <a:lnTo>
                    <a:pt x="415805" y="389236"/>
                  </a:lnTo>
                  <a:cubicBezTo>
                    <a:pt x="426736" y="375439"/>
                    <a:pt x="427799" y="374074"/>
                    <a:pt x="444196" y="353302"/>
                  </a:cubicBezTo>
                  <a:cubicBezTo>
                    <a:pt x="448751" y="347541"/>
                    <a:pt x="455734" y="344205"/>
                    <a:pt x="463022" y="344205"/>
                  </a:cubicBezTo>
                  <a:cubicBezTo>
                    <a:pt x="470461" y="344205"/>
                    <a:pt x="477293" y="347541"/>
                    <a:pt x="481848" y="353302"/>
                  </a:cubicBezTo>
                  <a:lnTo>
                    <a:pt x="599209" y="501890"/>
                  </a:lnTo>
                  <a:cubicBezTo>
                    <a:pt x="605433" y="509926"/>
                    <a:pt x="606648" y="520691"/>
                    <a:pt x="602245" y="529788"/>
                  </a:cubicBezTo>
                  <a:cubicBezTo>
                    <a:pt x="597842" y="538886"/>
                    <a:pt x="588581" y="544647"/>
                    <a:pt x="578409" y="544647"/>
                  </a:cubicBezTo>
                  <a:lnTo>
                    <a:pt x="347635" y="544647"/>
                  </a:lnTo>
                  <a:cubicBezTo>
                    <a:pt x="337615" y="544647"/>
                    <a:pt x="328354" y="538886"/>
                    <a:pt x="323799" y="529788"/>
                  </a:cubicBezTo>
                  <a:cubicBezTo>
                    <a:pt x="319396" y="520691"/>
                    <a:pt x="320611" y="509926"/>
                    <a:pt x="326835" y="501890"/>
                  </a:cubicBezTo>
                  <a:cubicBezTo>
                    <a:pt x="339285" y="486273"/>
                    <a:pt x="375875" y="439878"/>
                    <a:pt x="388628" y="423654"/>
                  </a:cubicBezTo>
                  <a:lnTo>
                    <a:pt x="7245" y="84176"/>
                  </a:lnTo>
                  <a:cubicBezTo>
                    <a:pt x="-1713" y="76140"/>
                    <a:pt x="-2472" y="62343"/>
                    <a:pt x="5575" y="53397"/>
                  </a:cubicBezTo>
                  <a:cubicBezTo>
                    <a:pt x="13621" y="44300"/>
                    <a:pt x="27437" y="43542"/>
                    <a:pt x="36395" y="51578"/>
                  </a:cubicBezTo>
                  <a:lnTo>
                    <a:pt x="88775" y="98277"/>
                  </a:lnTo>
                  <a:cubicBezTo>
                    <a:pt x="92722" y="88725"/>
                    <a:pt x="120354" y="22770"/>
                    <a:pt x="124301" y="13521"/>
                  </a:cubicBezTo>
                  <a:cubicBezTo>
                    <a:pt x="126883" y="7001"/>
                    <a:pt x="132500" y="2301"/>
                    <a:pt x="139332" y="633"/>
                  </a:cubicBezTo>
                  <a:close/>
                </a:path>
              </a:pathLst>
            </a:custGeom>
            <a:solidFill>
              <a:schemeClr val="bg1"/>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TextBox 16"/>
          <p:cNvSpPr txBox="1"/>
          <p:nvPr/>
        </p:nvSpPr>
        <p:spPr>
          <a:xfrm>
            <a:off x="8805639" y="2408075"/>
            <a:ext cx="1795363" cy="307777"/>
          </a:xfrm>
          <a:prstGeom prst="rect">
            <a:avLst/>
          </a:prstGeom>
          <a:noFill/>
        </p:spPr>
        <p:txBody>
          <a:bodyPr wrap="none" lIns="0" tIns="0" rIns="0" bIns="0" rtlCol="0">
            <a:spAutoFit/>
          </a:bodyPr>
          <a:lstStyle/>
          <a:p>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人的不安全行为</a:t>
            </a:r>
          </a:p>
        </p:txBody>
      </p:sp>
      <p:sp>
        <p:nvSpPr>
          <p:cNvPr id="3" name="矩形 2"/>
          <p:cNvSpPr/>
          <p:nvPr/>
        </p:nvSpPr>
        <p:spPr bwMode="auto">
          <a:xfrm>
            <a:off x="1052428" y="3822967"/>
            <a:ext cx="4002714" cy="670728"/>
          </a:xfrm>
          <a:prstGeom prst="rect">
            <a:avLst/>
          </a:prstGeom>
          <a:solidFill>
            <a:srgbClr val="0070C0">
              <a:alpha val="70000"/>
            </a:srgbClr>
          </a:solidFill>
          <a:ln>
            <a:noFill/>
          </a:ln>
        </p:spPr>
        <p:txBody>
          <a:bodyPr rtlCol="0" anchor="ctr"/>
          <a:lstStyle/>
          <a:p>
            <a:r>
              <a:rPr lang="zh-CN" altLang="en-US" sz="2400" dirty="0">
                <a:solidFill>
                  <a:schemeClr val="bg1"/>
                </a:solidFill>
                <a:latin typeface="微软雅黑" panose="020B0503020204020204" pitchFamily="34" charset="-122"/>
                <a:ea typeface="微软雅黑" panose="020B0503020204020204" pitchFamily="34" charset="-122"/>
              </a:rPr>
              <a:t>事故形成的四个要素（</a:t>
            </a:r>
            <a:r>
              <a:rPr lang="en-US" altLang="zh-CN" sz="2400" dirty="0">
                <a:solidFill>
                  <a:schemeClr val="bg1"/>
                </a:solidFill>
                <a:latin typeface="微软雅黑" panose="020B0503020204020204" pitchFamily="34" charset="-122"/>
                <a:ea typeface="微软雅黑" panose="020B0503020204020204" pitchFamily="34" charset="-122"/>
              </a:rPr>
              <a:t>4M</a:t>
            </a:r>
            <a:r>
              <a:rPr lang="zh-CN" altLang="en-US" sz="2400" dirty="0">
                <a:solidFill>
                  <a:schemeClr val="bg1"/>
                </a:solidFill>
                <a:latin typeface="微软雅黑" panose="020B0503020204020204" pitchFamily="34" charset="-122"/>
                <a:ea typeface="微软雅黑" panose="020B0503020204020204" pitchFamily="34" charset="-122"/>
              </a:rPr>
              <a:t>）</a:t>
            </a:r>
          </a:p>
        </p:txBody>
      </p:sp>
      <p:sp>
        <p:nvSpPr>
          <p:cNvPr id="42" name="TextBox 16"/>
          <p:cNvSpPr txBox="1"/>
          <p:nvPr/>
        </p:nvSpPr>
        <p:spPr>
          <a:xfrm>
            <a:off x="8805638" y="3515190"/>
            <a:ext cx="2051844" cy="307777"/>
          </a:xfrm>
          <a:prstGeom prst="rect">
            <a:avLst/>
          </a:prstGeom>
          <a:noFill/>
        </p:spPr>
        <p:txBody>
          <a:bodyPr wrap="none" lIns="0" tIns="0" rIns="0" bIns="0" rtlCol="0">
            <a:spAutoFit/>
          </a:bodyPr>
          <a:lstStyle/>
          <a:p>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环境的不安全条件</a:t>
            </a:r>
          </a:p>
        </p:txBody>
      </p:sp>
      <p:sp>
        <p:nvSpPr>
          <p:cNvPr id="43" name="TextBox 16"/>
          <p:cNvSpPr txBox="1"/>
          <p:nvPr/>
        </p:nvSpPr>
        <p:spPr>
          <a:xfrm>
            <a:off x="8817546" y="4562161"/>
            <a:ext cx="1795363" cy="307777"/>
          </a:xfrm>
          <a:prstGeom prst="rect">
            <a:avLst/>
          </a:prstGeom>
          <a:noFill/>
        </p:spPr>
        <p:txBody>
          <a:bodyPr wrap="none" lIns="0" tIns="0" rIns="0" bIns="0" rtlCol="0">
            <a:spAutoFit/>
          </a:bodyPr>
          <a:lstStyle/>
          <a:p>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物的不安全状态</a:t>
            </a:r>
          </a:p>
        </p:txBody>
      </p:sp>
      <p:sp>
        <p:nvSpPr>
          <p:cNvPr id="44" name="TextBox 16"/>
          <p:cNvSpPr txBox="1"/>
          <p:nvPr/>
        </p:nvSpPr>
        <p:spPr>
          <a:xfrm>
            <a:off x="8829810" y="5576067"/>
            <a:ext cx="1025922" cy="307777"/>
          </a:xfrm>
          <a:prstGeom prst="rect">
            <a:avLst/>
          </a:prstGeom>
          <a:noFill/>
        </p:spPr>
        <p:txBody>
          <a:bodyPr wrap="none" lIns="0" tIns="0" rIns="0" bIns="0" rtlCol="0">
            <a:spAutoFit/>
          </a:bodyPr>
          <a:lstStyle/>
          <a:p>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管理缺陷</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imgsa.baidu.com/timg?image&amp;quality=80&amp;size=b9999_10000&amp;sec=1512833861295&amp;di=c285894c7496da61a4caa250838ff88f&amp;imgtype=0&amp;src=http%3A%2F%2Fimgsrc.baidu.com%2Fimgad%2Fpic%2Fitem%2F0dd7912397dda1447f98d68bb9b7d0a20cf4867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 t="46313" r="189" b="21731"/>
          <a:stretch>
            <a:fillRect/>
          </a:stretch>
        </p:blipFill>
        <p:spPr bwMode="auto">
          <a:xfrm>
            <a:off x="1323315" y="4751633"/>
            <a:ext cx="10212120" cy="217559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bwMode="auto">
          <a:xfrm>
            <a:off x="1323315" y="2399177"/>
            <a:ext cx="10212120" cy="2352456"/>
          </a:xfrm>
          <a:prstGeom prst="rect">
            <a:avLst/>
          </a:prstGeom>
          <a:solidFill>
            <a:srgbClr val="0070C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p:cNvSpPr/>
          <p:nvPr/>
        </p:nvSpPr>
        <p:spPr>
          <a:xfrm>
            <a:off x="1458266" y="1313355"/>
            <a:ext cx="4982454"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6</a:t>
            </a:r>
            <a:r>
              <a:rPr lang="zh-CN" altLang="en-US" sz="2400" dirty="0">
                <a:solidFill>
                  <a:srgbClr val="0070C0"/>
                </a:solidFill>
                <a:latin typeface="微软雅黑" panose="020B0503020204020204" pitchFamily="34" charset="-122"/>
                <a:ea typeface="微软雅黑" panose="020B0503020204020204" pitchFamily="34" charset="-122"/>
              </a:rPr>
              <a:t>、安全性评价</a:t>
            </a:r>
          </a:p>
        </p:txBody>
      </p:sp>
      <p:sp>
        <p:nvSpPr>
          <p:cNvPr id="16" name="Freeform 11"/>
          <p:cNvSpPr>
            <a:spLocks noEditPoints="1"/>
          </p:cNvSpPr>
          <p:nvPr/>
        </p:nvSpPr>
        <p:spPr bwMode="auto">
          <a:xfrm>
            <a:off x="714338" y="1255211"/>
            <a:ext cx="608977" cy="597103"/>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
          <p:cNvSpPr/>
          <p:nvPr/>
        </p:nvSpPr>
        <p:spPr>
          <a:xfrm>
            <a:off x="2324919" y="1949929"/>
            <a:ext cx="9785973" cy="400110"/>
          </a:xfrm>
          <a:prstGeom prst="rect">
            <a:avLst/>
          </a:prstGeom>
        </p:spPr>
        <p:txBody>
          <a:bodyPr wrap="square">
            <a:spAutoFit/>
          </a:bodyPr>
          <a:lstStyle/>
          <a:p>
            <a:r>
              <a:rPr lang="zh-CN" altLang="en-US" sz="2000" dirty="0">
                <a:latin typeface="微软雅黑" panose="020B0503020204020204" pitchFamily="34" charset="-122"/>
                <a:ea typeface="微软雅黑" panose="020B0503020204020204" pitchFamily="34" charset="-122"/>
              </a:rPr>
              <a:t>企业应结合生产管理范围和安全工作需要组织开展各层次的安全性评价。</a:t>
            </a:r>
          </a:p>
        </p:txBody>
      </p:sp>
      <p:sp>
        <p:nvSpPr>
          <p:cNvPr id="19" name="矩形 18"/>
          <p:cNvSpPr/>
          <p:nvPr/>
        </p:nvSpPr>
        <p:spPr>
          <a:xfrm>
            <a:off x="2013881" y="2694676"/>
            <a:ext cx="802916" cy="461665"/>
          </a:xfrm>
          <a:prstGeom prst="rect">
            <a:avLst/>
          </a:prstGeom>
          <a:solidFill>
            <a:schemeClr val="bg1"/>
          </a:solidFill>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周期</a:t>
            </a:r>
          </a:p>
        </p:txBody>
      </p:sp>
      <p:sp>
        <p:nvSpPr>
          <p:cNvPr id="3" name="矩形 2"/>
          <p:cNvSpPr/>
          <p:nvPr/>
        </p:nvSpPr>
        <p:spPr>
          <a:xfrm>
            <a:off x="3211534" y="2743970"/>
            <a:ext cx="1806561" cy="369332"/>
          </a:xfrm>
          <a:prstGeom prst="rect">
            <a:avLst/>
          </a:prstGeom>
        </p:spPr>
        <p:txBody>
          <a:bodyPr wrap="square">
            <a:spAutoFit/>
          </a:bodyPr>
          <a:lstStyle/>
          <a:p>
            <a:r>
              <a:rPr lang="en-US" altLang="zh-CN" b="1" dirty="0">
                <a:solidFill>
                  <a:schemeClr val="bg1"/>
                </a:solidFill>
                <a:latin typeface="微软雅黑" panose="020B0503020204020204" pitchFamily="34" charset="-122"/>
                <a:ea typeface="微软雅黑" panose="020B0503020204020204" pitchFamily="34" charset="-122"/>
              </a:rPr>
              <a:t>2~3</a:t>
            </a:r>
            <a:r>
              <a:rPr lang="zh-CN" altLang="en-US" b="1" dirty="0">
                <a:solidFill>
                  <a:schemeClr val="bg1"/>
                </a:solidFill>
                <a:latin typeface="微软雅黑" panose="020B0503020204020204" pitchFamily="34" charset="-122"/>
                <a:ea typeface="微软雅黑" panose="020B0503020204020204" pitchFamily="34" charset="-122"/>
              </a:rPr>
              <a:t>年为一周期</a:t>
            </a:r>
          </a:p>
        </p:txBody>
      </p:sp>
      <p:sp>
        <p:nvSpPr>
          <p:cNvPr id="24" name="矩形 23"/>
          <p:cNvSpPr/>
          <p:nvPr/>
        </p:nvSpPr>
        <p:spPr>
          <a:xfrm>
            <a:off x="7129448" y="2657420"/>
            <a:ext cx="802916" cy="461665"/>
          </a:xfrm>
          <a:prstGeom prst="rect">
            <a:avLst/>
          </a:prstGeom>
          <a:solidFill>
            <a:schemeClr val="bg1"/>
          </a:solidFill>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过程</a:t>
            </a:r>
          </a:p>
        </p:txBody>
      </p:sp>
      <p:sp>
        <p:nvSpPr>
          <p:cNvPr id="25" name="矩形 24"/>
          <p:cNvSpPr/>
          <p:nvPr/>
        </p:nvSpPr>
        <p:spPr>
          <a:xfrm>
            <a:off x="8306127" y="2756659"/>
            <a:ext cx="2733003" cy="369332"/>
          </a:xfrm>
          <a:prstGeom prst="rect">
            <a:avLst/>
          </a:prstGeom>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评价、分析、评估、整改</a:t>
            </a:r>
          </a:p>
        </p:txBody>
      </p:sp>
      <p:sp>
        <p:nvSpPr>
          <p:cNvPr id="29" name="矩形 28"/>
          <p:cNvSpPr/>
          <p:nvPr/>
        </p:nvSpPr>
        <p:spPr>
          <a:xfrm>
            <a:off x="1426262" y="3525887"/>
            <a:ext cx="9922176" cy="1054135"/>
          </a:xfrm>
          <a:prstGeom prst="rect">
            <a:avLst/>
          </a:prstGeom>
        </p:spPr>
        <p:txBody>
          <a:bodyPr wrap="square">
            <a:spAutoFit/>
          </a:bodyPr>
          <a:lstStyle/>
          <a:p>
            <a:pPr>
              <a:lnSpc>
                <a:spcPts val="2500"/>
              </a:lnSpc>
            </a:pPr>
            <a:r>
              <a:rPr lang="zh-CN" altLang="en-US" dirty="0">
                <a:solidFill>
                  <a:schemeClr val="bg1"/>
                </a:solidFill>
                <a:latin typeface="微软雅黑" panose="020B0503020204020204" pitchFamily="34" charset="-122"/>
                <a:ea typeface="微软雅黑" panose="020B0503020204020204" pitchFamily="34" charset="-122"/>
              </a:rPr>
              <a:t>按照“</a:t>
            </a:r>
            <a:r>
              <a:rPr lang="zh-CN" altLang="en-US" b="1" dirty="0">
                <a:solidFill>
                  <a:srgbClr val="FFFF00"/>
                </a:solidFill>
                <a:latin typeface="微软雅黑" panose="020B0503020204020204" pitchFamily="34" charset="-122"/>
                <a:ea typeface="微软雅黑" panose="020B0503020204020204" pitchFamily="34" charset="-122"/>
              </a:rPr>
              <a:t>安全性评价、危险点分析、标准化作业”</a:t>
            </a:r>
            <a:r>
              <a:rPr lang="zh-CN" altLang="en-US" dirty="0">
                <a:solidFill>
                  <a:schemeClr val="bg1"/>
                </a:solidFill>
                <a:latin typeface="微软雅黑" panose="020B0503020204020204" pitchFamily="34" charset="-122"/>
                <a:ea typeface="微软雅黑" panose="020B0503020204020204" pitchFamily="34" charset="-122"/>
              </a:rPr>
              <a:t>对作业现场的安全状况进行科学分析，找出薄弱环节和事故隐患，对危害程度进行评估和分类，按照评估的结论及时对存在的问题制定并落实防范与整改措施。</a:t>
            </a:r>
          </a:p>
        </p:txBody>
      </p:sp>
      <p:cxnSp>
        <p:nvCxnSpPr>
          <p:cNvPr id="7" name="直接连接符 6"/>
          <p:cNvCxnSpPr/>
          <p:nvPr/>
        </p:nvCxnSpPr>
        <p:spPr>
          <a:xfrm>
            <a:off x="1426262" y="3402264"/>
            <a:ext cx="979948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grpSp>
        <p:nvGrpSpPr>
          <p:cNvPr id="12" name="组合 11"/>
          <p:cNvGrpSpPr/>
          <p:nvPr/>
        </p:nvGrpSpPr>
        <p:grpSpPr>
          <a:xfrm>
            <a:off x="1389024" y="1960141"/>
            <a:ext cx="10080701" cy="4104456"/>
            <a:chOff x="1458208" y="1672109"/>
            <a:chExt cx="10080701" cy="4104456"/>
          </a:xfrm>
        </p:grpSpPr>
        <p:sp>
          <p:nvSpPr>
            <p:cNvPr id="4" name="矩形 3"/>
            <p:cNvSpPr/>
            <p:nvPr/>
          </p:nvSpPr>
          <p:spPr>
            <a:xfrm>
              <a:off x="4629175" y="3354715"/>
              <a:ext cx="3791423" cy="523220"/>
            </a:xfrm>
            <a:prstGeom prst="rect">
              <a:avLst/>
            </a:prstGeom>
          </p:spPr>
          <p:txBody>
            <a:bodyPr wrap="none">
              <a:spAutoFit/>
            </a:bodyPr>
            <a:lstStyle/>
            <a:p>
              <a:r>
                <a:rPr lang="zh-CN" altLang="en-US" sz="2800" b="1" dirty="0">
                  <a:solidFill>
                    <a:srgbClr val="0070C0"/>
                  </a:solidFill>
                  <a:latin typeface="微软雅黑" panose="020B0503020204020204" pitchFamily="34" charset="-122"/>
                  <a:ea typeface="微软雅黑" panose="020B0503020204020204" pitchFamily="34" charset="-122"/>
                </a:rPr>
                <a:t>安全性评价可分为四种</a:t>
              </a:r>
            </a:p>
          </p:txBody>
        </p:sp>
        <p:sp>
          <p:nvSpPr>
            <p:cNvPr id="5" name="矩形 4"/>
            <p:cNvSpPr/>
            <p:nvPr/>
          </p:nvSpPr>
          <p:spPr>
            <a:xfrm>
              <a:off x="1733208" y="2078106"/>
              <a:ext cx="1877436" cy="430887"/>
            </a:xfrm>
            <a:prstGeom prst="rect">
              <a:avLst/>
            </a:prstGeom>
            <a:solidFill>
              <a:srgbClr val="0070C0"/>
            </a:solidFill>
          </p:spPr>
          <p:txBody>
            <a:bodyPr wrap="square">
              <a:spAutoFit/>
            </a:bodyPr>
            <a:lstStyle/>
            <a:p>
              <a:pPr algn="ctr"/>
              <a:r>
                <a:rPr lang="zh-CN" altLang="en-US" sz="2200" dirty="0">
                  <a:solidFill>
                    <a:schemeClr val="bg1"/>
                  </a:solidFill>
                  <a:latin typeface="微软雅黑" panose="020B0503020204020204" pitchFamily="34" charset="-122"/>
                  <a:ea typeface="微软雅黑" panose="020B0503020204020204" pitchFamily="34" charset="-122"/>
                </a:rPr>
                <a:t>安全预评价</a:t>
              </a:r>
            </a:p>
          </p:txBody>
        </p:sp>
        <p:sp>
          <p:nvSpPr>
            <p:cNvPr id="18" name="矩形 17"/>
            <p:cNvSpPr/>
            <p:nvPr/>
          </p:nvSpPr>
          <p:spPr>
            <a:xfrm>
              <a:off x="9381703" y="2051893"/>
              <a:ext cx="1877437" cy="430887"/>
            </a:xfrm>
            <a:prstGeom prst="rect">
              <a:avLst/>
            </a:prstGeom>
            <a:solidFill>
              <a:srgbClr val="0070C0"/>
            </a:solidFill>
          </p:spPr>
          <p:txBody>
            <a:bodyPr wrap="none">
              <a:spAutoFit/>
            </a:bodyPr>
            <a:lstStyle/>
            <a:p>
              <a:r>
                <a:rPr lang="zh-CN" altLang="en-US" sz="2200" dirty="0">
                  <a:solidFill>
                    <a:schemeClr val="bg1"/>
                  </a:solidFill>
                  <a:latin typeface="微软雅黑" panose="020B0503020204020204" pitchFamily="34" charset="-122"/>
                  <a:ea typeface="微软雅黑" panose="020B0503020204020204" pitchFamily="34" charset="-122"/>
                </a:rPr>
                <a:t>安全验收评价</a:t>
              </a:r>
            </a:p>
          </p:txBody>
        </p:sp>
        <p:sp>
          <p:nvSpPr>
            <p:cNvPr id="20" name="矩形 19"/>
            <p:cNvSpPr/>
            <p:nvPr/>
          </p:nvSpPr>
          <p:spPr>
            <a:xfrm>
              <a:off x="1733207" y="4840461"/>
              <a:ext cx="1877437" cy="430887"/>
            </a:xfrm>
            <a:prstGeom prst="rect">
              <a:avLst/>
            </a:prstGeom>
            <a:solidFill>
              <a:srgbClr val="0070C0"/>
            </a:solidFill>
          </p:spPr>
          <p:txBody>
            <a:bodyPr wrap="none">
              <a:spAutoFit/>
            </a:bodyPr>
            <a:lstStyle/>
            <a:p>
              <a:r>
                <a:rPr lang="zh-CN" altLang="en-US" sz="2200" dirty="0">
                  <a:solidFill>
                    <a:schemeClr val="bg1"/>
                  </a:solidFill>
                  <a:latin typeface="微软雅黑" panose="020B0503020204020204" pitchFamily="34" charset="-122"/>
                  <a:ea typeface="微软雅黑" panose="020B0503020204020204" pitchFamily="34" charset="-122"/>
                </a:rPr>
                <a:t>现状安全评价</a:t>
              </a:r>
            </a:p>
          </p:txBody>
        </p:sp>
        <p:sp>
          <p:nvSpPr>
            <p:cNvPr id="21" name="矩形 20"/>
            <p:cNvSpPr/>
            <p:nvPr/>
          </p:nvSpPr>
          <p:spPr>
            <a:xfrm>
              <a:off x="9453711" y="4749871"/>
              <a:ext cx="1877437" cy="430887"/>
            </a:xfrm>
            <a:prstGeom prst="rect">
              <a:avLst/>
            </a:prstGeom>
            <a:solidFill>
              <a:srgbClr val="0070C0"/>
            </a:solidFill>
          </p:spPr>
          <p:txBody>
            <a:bodyPr wrap="none">
              <a:spAutoFit/>
            </a:bodyPr>
            <a:lstStyle/>
            <a:p>
              <a:r>
                <a:rPr lang="zh-CN" altLang="en-US" sz="2200" dirty="0">
                  <a:solidFill>
                    <a:schemeClr val="bg1"/>
                  </a:solidFill>
                  <a:latin typeface="微软雅黑" panose="020B0503020204020204" pitchFamily="34" charset="-122"/>
                  <a:ea typeface="微软雅黑" panose="020B0503020204020204" pitchFamily="34" charset="-122"/>
                </a:rPr>
                <a:t>专项安全评价</a:t>
              </a:r>
            </a:p>
          </p:txBody>
        </p:sp>
        <p:cxnSp>
          <p:nvCxnSpPr>
            <p:cNvPr id="8" name="直接箭头连接符 7"/>
            <p:cNvCxnSpPr/>
            <p:nvPr/>
          </p:nvCxnSpPr>
          <p:spPr>
            <a:xfrm flipH="1" flipV="1">
              <a:off x="3909095" y="2680221"/>
              <a:ext cx="576064" cy="504056"/>
            </a:xfrm>
            <a:prstGeom prst="straightConnector1">
              <a:avLst/>
            </a:prstGeom>
            <a:ln>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V="1">
              <a:off x="8517609" y="2680221"/>
              <a:ext cx="576064" cy="504056"/>
            </a:xfrm>
            <a:prstGeom prst="straightConnector1">
              <a:avLst/>
            </a:prstGeom>
            <a:ln>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8517609" y="3991377"/>
              <a:ext cx="576064" cy="504056"/>
            </a:xfrm>
            <a:prstGeom prst="straightConnector1">
              <a:avLst/>
            </a:prstGeom>
            <a:ln>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a:off x="3955374" y="4078307"/>
              <a:ext cx="576064" cy="504056"/>
            </a:xfrm>
            <a:prstGeom prst="straightConnector1">
              <a:avLst/>
            </a:prstGeom>
            <a:ln>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596576" y="5776565"/>
              <a:ext cx="9942333"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458208" y="1672109"/>
              <a:ext cx="9942333"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grpSp>
        <p:nvGrpSpPr>
          <p:cNvPr id="20" name="Group 4"/>
          <p:cNvGrpSpPr/>
          <p:nvPr/>
        </p:nvGrpSpPr>
        <p:grpSpPr>
          <a:xfrm>
            <a:off x="1892871" y="2059333"/>
            <a:ext cx="8726783" cy="4824536"/>
            <a:chOff x="793" y="1298"/>
            <a:chExt cx="3950" cy="2176"/>
          </a:xfrm>
        </p:grpSpPr>
        <p:sp>
          <p:nvSpPr>
            <p:cNvPr id="21" name="Rectangle 5"/>
            <p:cNvSpPr>
              <a:spLocks noChangeArrowheads="1"/>
            </p:cNvSpPr>
            <p:nvPr/>
          </p:nvSpPr>
          <p:spPr bwMode="gray">
            <a:xfrm>
              <a:off x="3324" y="2658"/>
              <a:ext cx="1419" cy="813"/>
            </a:xfrm>
            <a:prstGeom prst="rect">
              <a:avLst/>
            </a:prstGeom>
            <a:solidFill>
              <a:srgbClr val="0070C0"/>
            </a:solidFill>
            <a:ln w="9525" algn="ctr">
              <a:noFill/>
              <a:miter lim="800000"/>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endParaRPr>
            </a:p>
          </p:txBody>
        </p:sp>
        <p:sp>
          <p:nvSpPr>
            <p:cNvPr id="26" name="AutoShape 6"/>
            <p:cNvSpPr>
              <a:spLocks noChangeArrowheads="1"/>
            </p:cNvSpPr>
            <p:nvPr/>
          </p:nvSpPr>
          <p:spPr bwMode="gray">
            <a:xfrm>
              <a:off x="1906" y="1298"/>
              <a:ext cx="1276" cy="232"/>
            </a:xfrm>
            <a:prstGeom prst="roundRect">
              <a:avLst>
                <a:gd name="adj" fmla="val 16667"/>
              </a:avLst>
            </a:prstGeom>
            <a:solidFill>
              <a:srgbClr val="0070C0"/>
            </a:solidFill>
            <a:ln w="19050">
              <a:noFill/>
              <a:round/>
            </a:ln>
            <a:effectLst>
              <a:outerShdw dist="53882" dir="2700000" algn="ctr" rotWithShape="0">
                <a:srgbClr val="292929">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endParaRPr>
            </a:p>
          </p:txBody>
        </p:sp>
        <p:sp>
          <p:nvSpPr>
            <p:cNvPr id="27" name="AutoShape 7"/>
            <p:cNvSpPr>
              <a:spLocks noChangeArrowheads="1"/>
            </p:cNvSpPr>
            <p:nvPr/>
          </p:nvSpPr>
          <p:spPr bwMode="gray">
            <a:xfrm>
              <a:off x="3396" y="1298"/>
              <a:ext cx="1276" cy="232"/>
            </a:xfrm>
            <a:prstGeom prst="roundRect">
              <a:avLst>
                <a:gd name="adj" fmla="val 16667"/>
              </a:avLst>
            </a:prstGeom>
            <a:solidFill>
              <a:srgbClr val="0070C0"/>
            </a:solidFill>
            <a:ln w="19050">
              <a:noFill/>
              <a:round/>
            </a:ln>
            <a:effectLst>
              <a:outerShdw dist="53882" dir="2700000" algn="ctr" rotWithShape="0">
                <a:srgbClr val="292929">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1"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rPr>
                <a:t>评价标准</a:t>
              </a:r>
            </a:p>
          </p:txBody>
        </p:sp>
        <p:sp>
          <p:nvSpPr>
            <p:cNvPr id="28" name="Rectangle 8"/>
            <p:cNvSpPr>
              <a:spLocks noChangeArrowheads="1"/>
            </p:cNvSpPr>
            <p:nvPr/>
          </p:nvSpPr>
          <p:spPr bwMode="gray">
            <a:xfrm>
              <a:off x="1849" y="2661"/>
              <a:ext cx="1408" cy="813"/>
            </a:xfrm>
            <a:prstGeom prst="rect">
              <a:avLst/>
            </a:prstGeom>
            <a:solidFill>
              <a:srgbClr val="00B0F0"/>
            </a:solidFill>
            <a:ln w="9525" algn="ctr">
              <a:noFill/>
              <a:miter lim="800000"/>
            </a:ln>
            <a:effectLst/>
            <a:scene3d>
              <a:camera prst="legacyObliqueTopRight"/>
              <a:lightRig rig="legacyFlat3" dir="b"/>
            </a:scene3d>
            <a:sp3d prstMaterial="legacyMatte">
              <a:extrusionClr>
                <a:schemeClr val="accent2"/>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endParaRPr>
            </a:p>
          </p:txBody>
        </p:sp>
        <p:sp>
          <p:nvSpPr>
            <p:cNvPr id="29" name="Text Box 9"/>
            <p:cNvSpPr txBox="1"/>
            <p:nvPr/>
          </p:nvSpPr>
          <p:spPr>
            <a:xfrm>
              <a:off x="2018" y="2817"/>
              <a:ext cx="1130" cy="458"/>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危险情况发生后</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将造成的人员伤害和经济损失的大小</a:t>
              </a:r>
            </a:p>
          </p:txBody>
        </p:sp>
        <p:grpSp>
          <p:nvGrpSpPr>
            <p:cNvPr id="30" name="Group 10"/>
            <p:cNvGrpSpPr/>
            <p:nvPr/>
          </p:nvGrpSpPr>
          <p:grpSpPr>
            <a:xfrm>
              <a:off x="835" y="1761"/>
              <a:ext cx="976" cy="797"/>
              <a:chOff x="4397" y="1430"/>
              <a:chExt cx="1005" cy="960"/>
            </a:xfrm>
          </p:grpSpPr>
          <p:sp>
            <p:nvSpPr>
              <p:cNvPr id="44" name="AutoShape 11"/>
              <p:cNvSpPr/>
              <p:nvPr/>
            </p:nvSpPr>
            <p:spPr>
              <a:xfrm>
                <a:off x="4397" y="1430"/>
                <a:ext cx="1005" cy="960"/>
              </a:xfrm>
              <a:prstGeom prst="homePlate">
                <a:avLst>
                  <a:gd name="adj" fmla="val 26171"/>
                </a:avLst>
              </a:prstGeom>
              <a:solidFill>
                <a:srgbClr val="FFC000"/>
              </a:solidFill>
              <a:ln w="9525" cap="flat" cmpd="sng">
                <a:noFill/>
                <a:prstDash val="solid"/>
                <a:miter/>
                <a:headEnd type="none" w="med" len="med"/>
                <a:tailEnd type="non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5" name="AutoShape 12"/>
              <p:cNvSpPr/>
              <p:nvPr/>
            </p:nvSpPr>
            <p:spPr>
              <a:xfrm>
                <a:off x="4407" y="1440"/>
                <a:ext cx="978" cy="934"/>
              </a:xfrm>
              <a:prstGeom prst="homePlate">
                <a:avLst>
                  <a:gd name="adj" fmla="val 26177"/>
                </a:avLst>
              </a:prstGeom>
              <a:no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31" name="Group 13"/>
            <p:cNvGrpSpPr/>
            <p:nvPr/>
          </p:nvGrpSpPr>
          <p:grpSpPr>
            <a:xfrm>
              <a:off x="835" y="2650"/>
              <a:ext cx="976" cy="797"/>
              <a:chOff x="4397" y="1430"/>
              <a:chExt cx="1005" cy="960"/>
            </a:xfrm>
          </p:grpSpPr>
          <p:sp>
            <p:nvSpPr>
              <p:cNvPr id="42" name="AutoShape 14"/>
              <p:cNvSpPr/>
              <p:nvPr/>
            </p:nvSpPr>
            <p:spPr>
              <a:xfrm>
                <a:off x="4397" y="1430"/>
                <a:ext cx="1005" cy="960"/>
              </a:xfrm>
              <a:prstGeom prst="homePlate">
                <a:avLst>
                  <a:gd name="adj" fmla="val 26171"/>
                </a:avLst>
              </a:prstGeom>
              <a:gradFill rotWithShape="1">
                <a:gsLst>
                  <a:gs pos="0">
                    <a:srgbClr val="8D9498"/>
                  </a:gs>
                  <a:gs pos="50000">
                    <a:srgbClr val="D5E0E5"/>
                  </a:gs>
                  <a:gs pos="100000">
                    <a:srgbClr val="8D9498"/>
                  </a:gs>
                </a:gsLst>
                <a:lin ang="5400000" scaled="1"/>
                <a:tileRect/>
              </a:gradFill>
              <a:ln w="9525" cap="flat" cmpd="sng">
                <a:solidFill>
                  <a:srgbClr val="76858A"/>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3" name="AutoShape 15"/>
              <p:cNvSpPr/>
              <p:nvPr/>
            </p:nvSpPr>
            <p:spPr>
              <a:xfrm>
                <a:off x="4407" y="1440"/>
                <a:ext cx="978" cy="934"/>
              </a:xfrm>
              <a:prstGeom prst="homePlate">
                <a:avLst>
                  <a:gd name="adj" fmla="val 26177"/>
                </a:avLst>
              </a:prstGeom>
              <a:solidFill>
                <a:srgbClr val="FFC00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32" name="Rectangle 16"/>
            <p:cNvSpPr>
              <a:spLocks noChangeArrowheads="1"/>
            </p:cNvSpPr>
            <p:nvPr/>
          </p:nvSpPr>
          <p:spPr bwMode="gray">
            <a:xfrm>
              <a:off x="793" y="2047"/>
              <a:ext cx="980" cy="188"/>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bg1"/>
                  </a:solidFill>
                  <a:uLnTx/>
                  <a:uFillTx/>
                  <a:latin typeface="微软雅黑" panose="020B0503020204020204" pitchFamily="34" charset="-122"/>
                  <a:ea typeface="微软雅黑" panose="020B0503020204020204" pitchFamily="34" charset="-122"/>
                </a:rPr>
                <a:t>可能性</a:t>
              </a:r>
            </a:p>
          </p:txBody>
        </p:sp>
        <p:sp>
          <p:nvSpPr>
            <p:cNvPr id="33" name="Rectangle 17"/>
            <p:cNvSpPr>
              <a:spLocks noChangeArrowheads="1"/>
            </p:cNvSpPr>
            <p:nvPr/>
          </p:nvSpPr>
          <p:spPr bwMode="gray">
            <a:xfrm>
              <a:off x="793" y="2933"/>
              <a:ext cx="980" cy="188"/>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rPr>
                <a:t>严重性</a:t>
              </a:r>
            </a:p>
          </p:txBody>
        </p:sp>
        <p:sp>
          <p:nvSpPr>
            <p:cNvPr id="34" name="Rectangle 18"/>
            <p:cNvSpPr/>
            <p:nvPr/>
          </p:nvSpPr>
          <p:spPr>
            <a:xfrm>
              <a:off x="3416" y="2902"/>
              <a:ext cx="1261" cy="288"/>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通过评价</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检测</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试验</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检验来判断</a:t>
              </a:r>
            </a:p>
          </p:txBody>
        </p:sp>
        <p:sp>
          <p:nvSpPr>
            <p:cNvPr id="35" name="Rectangle 19"/>
            <p:cNvSpPr>
              <a:spLocks noChangeArrowheads="1"/>
            </p:cNvSpPr>
            <p:nvPr/>
          </p:nvSpPr>
          <p:spPr bwMode="gray">
            <a:xfrm>
              <a:off x="1953" y="1298"/>
              <a:ext cx="1199" cy="163"/>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uLnTx/>
                  <a:uFillTx/>
                  <a:latin typeface="微软雅黑" panose="020B0503020204020204" pitchFamily="34" charset="-122"/>
                  <a:ea typeface="微软雅黑" panose="020B0503020204020204" pitchFamily="34" charset="-122"/>
                </a:rPr>
                <a:t>预测状态</a:t>
              </a:r>
            </a:p>
          </p:txBody>
        </p:sp>
        <p:sp>
          <p:nvSpPr>
            <p:cNvPr id="36" name="Rectangle 20"/>
            <p:cNvSpPr>
              <a:spLocks noChangeArrowheads="1"/>
            </p:cNvSpPr>
            <p:nvPr/>
          </p:nvSpPr>
          <p:spPr bwMode="gray">
            <a:xfrm>
              <a:off x="3324" y="1704"/>
              <a:ext cx="1419" cy="813"/>
            </a:xfrm>
            <a:prstGeom prst="rect">
              <a:avLst/>
            </a:prstGeom>
            <a:solidFill>
              <a:srgbClr val="0070C0"/>
            </a:solidFill>
            <a:ln w="9525" algn="ctr">
              <a:noFill/>
              <a:miter lim="800000"/>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endParaRPr>
            </a:p>
          </p:txBody>
        </p:sp>
        <p:sp>
          <p:nvSpPr>
            <p:cNvPr id="37" name="Rectangle 21"/>
            <p:cNvSpPr>
              <a:spLocks noChangeArrowheads="1"/>
            </p:cNvSpPr>
            <p:nvPr/>
          </p:nvSpPr>
          <p:spPr bwMode="gray">
            <a:xfrm>
              <a:off x="1849" y="1705"/>
              <a:ext cx="1408" cy="813"/>
            </a:xfrm>
            <a:prstGeom prst="rect">
              <a:avLst/>
            </a:prstGeom>
            <a:solidFill>
              <a:srgbClr val="0070C0"/>
            </a:solidFill>
            <a:ln w="9525" algn="ctr">
              <a:noFill/>
              <a:miter lim="800000"/>
            </a:ln>
            <a:effectLst/>
            <a:scene3d>
              <a:camera prst="legacyObliqueTopRight"/>
              <a:lightRig rig="threePt" dir="b"/>
            </a:scene3d>
            <a:sp3d prstMaterial="matt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endParaRPr>
            </a:p>
          </p:txBody>
        </p:sp>
        <p:sp>
          <p:nvSpPr>
            <p:cNvPr id="38" name="Text Box 22"/>
            <p:cNvSpPr txBox="1"/>
            <p:nvPr/>
          </p:nvSpPr>
          <p:spPr>
            <a:xfrm>
              <a:off x="2018" y="1842"/>
              <a:ext cx="1074" cy="351"/>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危险情况发生的</a:t>
              </a:r>
            </a:p>
            <a:p>
              <a:pPr algn="ct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概率</a:t>
              </a:r>
              <a:r>
                <a:rPr lang="en-US" altLang="zh-CN" sz="2000" b="1" dirty="0">
                  <a:solidFill>
                    <a:schemeClr val="bg1"/>
                  </a:solidFill>
                  <a:latin typeface="微软雅黑" panose="020B0503020204020204" pitchFamily="34" charset="-122"/>
                  <a:ea typeface="微软雅黑" panose="020B0503020204020204" pitchFamily="34" charset="-122"/>
                </a:rPr>
                <a:t>%</a:t>
              </a:r>
            </a:p>
          </p:txBody>
        </p:sp>
        <p:sp>
          <p:nvSpPr>
            <p:cNvPr id="39" name="Rectangle 23"/>
            <p:cNvSpPr/>
            <p:nvPr/>
          </p:nvSpPr>
          <p:spPr>
            <a:xfrm>
              <a:off x="3426" y="1967"/>
              <a:ext cx="1261" cy="288"/>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通过评价</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检测</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试验检验来测定</a:t>
              </a:r>
            </a:p>
          </p:txBody>
        </p:sp>
      </p:grpSp>
      <p:sp>
        <p:nvSpPr>
          <p:cNvPr id="2" name="矩形 1"/>
          <p:cNvSpPr/>
          <p:nvPr/>
        </p:nvSpPr>
        <p:spPr>
          <a:xfrm>
            <a:off x="2684959" y="1222489"/>
            <a:ext cx="7293984" cy="461665"/>
          </a:xfrm>
          <a:prstGeom prst="rect">
            <a:avLst/>
          </a:prstGeom>
        </p:spPr>
        <p:txBody>
          <a:bodyPr wrap="none">
            <a:spAutoFit/>
          </a:bodyPr>
          <a:lstStyle/>
          <a:p>
            <a:pPr lvl="0" algn="ctr">
              <a:defRPr/>
            </a:pPr>
            <a:r>
              <a:rPr lang="zh-CN" altLang="en-US" sz="2400" b="1" kern="0" dirty="0">
                <a:solidFill>
                  <a:srgbClr val="0070C0"/>
                </a:solidFill>
                <a:latin typeface="微软雅黑" panose="020B0503020204020204" pitchFamily="34" charset="-122"/>
                <a:ea typeface="微软雅黑" panose="020B0503020204020204" pitchFamily="34" charset="-122"/>
              </a:rPr>
              <a:t>风险</a:t>
            </a:r>
            <a:r>
              <a:rPr lang="zh-CN" altLang="en-US" sz="2400" b="1" dirty="0">
                <a:solidFill>
                  <a:srgbClr val="0070C0"/>
                </a:solidFill>
                <a:latin typeface="微软雅黑" panose="020B0503020204020204" pitchFamily="34" charset="-122"/>
                <a:ea typeface="微软雅黑" panose="020B0503020204020204" pitchFamily="34" charset="-122"/>
              </a:rPr>
              <a:t>某一种特定危险情况发生的可能性和后果的组合</a:t>
            </a:r>
            <a:endParaRPr lang="zh-CN" altLang="en-US" sz="2400" b="1" kern="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1764487" y="1888133"/>
            <a:ext cx="874273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764487" y="7072709"/>
            <a:ext cx="874273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47" name="Rectangle 2"/>
          <p:cNvSpPr>
            <a:spLocks noGrp="1" noRot="1" noChangeArrowheads="1"/>
          </p:cNvSpPr>
          <p:nvPr/>
        </p:nvSpPr>
        <p:spPr>
          <a:xfrm>
            <a:off x="1915321" y="1248724"/>
            <a:ext cx="8540750" cy="1143000"/>
          </a:xfrm>
          <a:prstGeom prst="rect">
            <a:avLst/>
          </a:prstGeom>
          <a:noFill/>
          <a:ln w="9525">
            <a:noFill/>
          </a:ln>
        </p:spPr>
        <p:txBody>
          <a:bodyPr vert="horz" wrap="square" lIns="91440" tIns="45720" rIns="91440" bIns="45720" numCol="1" anchor="ctr" anchorCtr="0" compatLnSpc="1"/>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i="0" u="none" strike="noStrike" kern="0" cap="none" spc="0" normalizeH="0" baseline="0" noProof="0" dirty="0">
                <a:ln>
                  <a:noFill/>
                </a:ln>
                <a:solidFill>
                  <a:srgbClr val="0070C0"/>
                </a:solidFill>
                <a:uLnTx/>
                <a:uFillTx/>
                <a:latin typeface="微软雅黑" panose="020B0503020204020204" pitchFamily="34" charset="-122"/>
                <a:ea typeface="微软雅黑" panose="020B0503020204020204" pitchFamily="34" charset="-122"/>
              </a:rPr>
              <a:t>安全评价的目的</a:t>
            </a:r>
          </a:p>
        </p:txBody>
      </p:sp>
      <p:grpSp>
        <p:nvGrpSpPr>
          <p:cNvPr id="49" name="Group 3"/>
          <p:cNvGrpSpPr/>
          <p:nvPr/>
        </p:nvGrpSpPr>
        <p:grpSpPr>
          <a:xfrm>
            <a:off x="1892871" y="2450971"/>
            <a:ext cx="8474076" cy="4252913"/>
            <a:chOff x="192" y="960"/>
            <a:chExt cx="5039" cy="2655"/>
          </a:xfrm>
        </p:grpSpPr>
        <p:sp>
          <p:nvSpPr>
            <p:cNvPr id="50" name="Rectangle 4"/>
            <p:cNvSpPr>
              <a:spLocks noChangeArrowheads="1"/>
            </p:cNvSpPr>
            <p:nvPr/>
          </p:nvSpPr>
          <p:spPr bwMode="gray">
            <a:xfrm rot="3419336">
              <a:off x="889" y="1381"/>
              <a:ext cx="582" cy="632"/>
            </a:xfrm>
            <a:prstGeom prst="rect">
              <a:avLst/>
            </a:prstGeom>
            <a:solidFill>
              <a:srgbClr val="0070C0"/>
            </a:solidFill>
            <a:ln w="38100">
              <a:solidFill>
                <a:srgbClr val="FFFFFF"/>
              </a:solidFill>
              <a:miter lim="800000"/>
            </a:ln>
            <a:effectLst>
              <a:outerShdw dist="179605" dir="487806"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1" name="Text Box 5"/>
            <p:cNvSpPr txBox="1">
              <a:spLocks noChangeArrowheads="1"/>
            </p:cNvSpPr>
            <p:nvPr/>
          </p:nvSpPr>
          <p:spPr bwMode="gray">
            <a:xfrm>
              <a:off x="926" y="1549"/>
              <a:ext cx="478" cy="288"/>
            </a:xfrm>
            <a:prstGeom prst="rect">
              <a:avLst/>
            </a:prstGeom>
            <a:no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eaLnBrk="0" hangingPunct="0">
                <a:buClrTx/>
                <a:buSzTx/>
                <a:buFontTx/>
                <a:buNone/>
                <a:defRPr/>
              </a:pPr>
              <a:r>
                <a:rPr kumimoji="0" lang="zh-CN" altLang="en-US" sz="2400" kern="1200" cap="none" spc="0" normalizeH="0" baseline="0" noProof="0" dirty="0">
                  <a:solidFill>
                    <a:schemeClr val="bg1"/>
                  </a:solidFill>
                  <a:latin typeface="微软雅黑" panose="020B0503020204020204" pitchFamily="34" charset="-122"/>
                  <a:ea typeface="微软雅黑" panose="020B0503020204020204" pitchFamily="34" charset="-122"/>
                </a:rPr>
                <a:t>方案</a:t>
              </a:r>
            </a:p>
          </p:txBody>
        </p:sp>
        <p:sp>
          <p:nvSpPr>
            <p:cNvPr id="52" name="Rectangle 6"/>
            <p:cNvSpPr>
              <a:spLocks noChangeArrowheads="1"/>
            </p:cNvSpPr>
            <p:nvPr/>
          </p:nvSpPr>
          <p:spPr bwMode="gray">
            <a:xfrm rot="3419336">
              <a:off x="1793" y="2581"/>
              <a:ext cx="582" cy="632"/>
            </a:xfrm>
            <a:prstGeom prst="rect">
              <a:avLst/>
            </a:prstGeom>
            <a:solidFill>
              <a:srgbClr val="0070C0"/>
            </a:solidFill>
            <a:ln w="38100">
              <a:solidFill>
                <a:srgbClr val="FFFFFF"/>
              </a:solidFill>
              <a:miter lim="800000"/>
            </a:ln>
            <a:effectLst>
              <a:outerShdw dist="179605" dir="487806"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3" name="Text Box 7"/>
            <p:cNvSpPr txBox="1">
              <a:spLocks noChangeArrowheads="1"/>
            </p:cNvSpPr>
            <p:nvPr/>
          </p:nvSpPr>
          <p:spPr bwMode="gray">
            <a:xfrm>
              <a:off x="1831" y="2749"/>
              <a:ext cx="478" cy="288"/>
            </a:xfrm>
            <a:prstGeom prst="rect">
              <a:avLst/>
            </a:prstGeom>
            <a:no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eaLnBrk="0" hangingPunct="0">
                <a:buClrTx/>
                <a:buSzTx/>
                <a:buFontTx/>
                <a:buNone/>
                <a:defRPr/>
              </a:pPr>
              <a:r>
                <a:rPr kumimoji="0" lang="zh-CN" altLang="en-US" sz="2400" kern="1200" cap="none" spc="0" normalizeH="0" baseline="0" noProof="0" dirty="0">
                  <a:solidFill>
                    <a:schemeClr val="bg1"/>
                  </a:solidFill>
                  <a:latin typeface="微软雅黑" panose="020B0503020204020204" pitchFamily="34" charset="-122"/>
                  <a:ea typeface="微软雅黑" panose="020B0503020204020204" pitchFamily="34" charset="-122"/>
                </a:rPr>
                <a:t>方案</a:t>
              </a:r>
            </a:p>
          </p:txBody>
        </p:sp>
        <p:sp>
          <p:nvSpPr>
            <p:cNvPr id="54" name="Rectangle 8"/>
            <p:cNvSpPr>
              <a:spLocks noChangeArrowheads="1"/>
            </p:cNvSpPr>
            <p:nvPr/>
          </p:nvSpPr>
          <p:spPr bwMode="gray">
            <a:xfrm rot="3419336">
              <a:off x="3097" y="1855"/>
              <a:ext cx="582" cy="632"/>
            </a:xfrm>
            <a:prstGeom prst="rect">
              <a:avLst/>
            </a:prstGeom>
            <a:solidFill>
              <a:srgbClr val="0070C0"/>
            </a:solidFill>
            <a:ln w="38100">
              <a:solidFill>
                <a:srgbClr val="FFFFFF"/>
              </a:solidFill>
              <a:miter lim="800000"/>
            </a:ln>
            <a:effectLst>
              <a:outerShdw dist="179605" dir="487806"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5" name="Text Box 9"/>
            <p:cNvSpPr txBox="1">
              <a:spLocks noChangeArrowheads="1"/>
            </p:cNvSpPr>
            <p:nvPr/>
          </p:nvSpPr>
          <p:spPr bwMode="gray">
            <a:xfrm>
              <a:off x="3136" y="2022"/>
              <a:ext cx="474" cy="286"/>
            </a:xfrm>
            <a:prstGeom prst="rect">
              <a:avLst/>
            </a:prstGeom>
            <a:no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eaLnBrk="0" hangingPunct="0">
                <a:buClrTx/>
                <a:buSzTx/>
                <a:buFontTx/>
                <a:buNone/>
                <a:defRPr/>
              </a:pPr>
              <a:r>
                <a:rPr kumimoji="0" lang="zh-CN" altLang="en-US" sz="2400" kern="1200" cap="none" spc="0" normalizeH="0" baseline="0" noProof="0" dirty="0">
                  <a:solidFill>
                    <a:schemeClr val="bg1"/>
                  </a:solidFill>
                  <a:latin typeface="微软雅黑" panose="020B0503020204020204" pitchFamily="34" charset="-122"/>
                  <a:ea typeface="微软雅黑" panose="020B0503020204020204" pitchFamily="34" charset="-122"/>
                </a:rPr>
                <a:t>方案</a:t>
              </a:r>
            </a:p>
          </p:txBody>
        </p:sp>
        <p:sp>
          <p:nvSpPr>
            <p:cNvPr id="56" name="Rectangle 10"/>
            <p:cNvSpPr>
              <a:spLocks noChangeArrowheads="1"/>
            </p:cNvSpPr>
            <p:nvPr/>
          </p:nvSpPr>
          <p:spPr bwMode="gray">
            <a:xfrm rot="3419336">
              <a:off x="4577" y="935"/>
              <a:ext cx="582" cy="632"/>
            </a:xfrm>
            <a:prstGeom prst="rect">
              <a:avLst/>
            </a:prstGeom>
            <a:solidFill>
              <a:srgbClr val="0070C0"/>
            </a:solidFill>
            <a:ln w="38100">
              <a:solidFill>
                <a:srgbClr val="FFFFFF"/>
              </a:solidFill>
              <a:miter lim="800000"/>
            </a:ln>
            <a:effectLst>
              <a:outerShdw dist="179605" dir="487806"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7" name="Text Box 11"/>
            <p:cNvSpPr txBox="1">
              <a:spLocks noChangeArrowheads="1"/>
            </p:cNvSpPr>
            <p:nvPr/>
          </p:nvSpPr>
          <p:spPr bwMode="gray">
            <a:xfrm>
              <a:off x="4614" y="1103"/>
              <a:ext cx="478" cy="288"/>
            </a:xfrm>
            <a:prstGeom prst="rect">
              <a:avLst/>
            </a:prstGeom>
            <a:no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eaLnBrk="0" hangingPunct="0">
                <a:buClrTx/>
                <a:buSzTx/>
                <a:buFontTx/>
                <a:buNone/>
                <a:defRPr/>
              </a:pPr>
              <a:r>
                <a:rPr kumimoji="0" lang="zh-CN" altLang="en-US" sz="2400" kern="1200" cap="none" spc="0" normalizeH="0" baseline="0" noProof="0">
                  <a:solidFill>
                    <a:schemeClr val="bg1"/>
                  </a:solidFill>
                  <a:latin typeface="微软雅黑" panose="020B0503020204020204" pitchFamily="34" charset="-122"/>
                  <a:ea typeface="微软雅黑" panose="020B0503020204020204" pitchFamily="34" charset="-122"/>
                </a:rPr>
                <a:t>方案</a:t>
              </a:r>
            </a:p>
          </p:txBody>
        </p:sp>
        <p:sp>
          <p:nvSpPr>
            <p:cNvPr id="58" name="Line 12"/>
            <p:cNvSpPr/>
            <p:nvPr/>
          </p:nvSpPr>
          <p:spPr>
            <a:xfrm>
              <a:off x="1392" y="1982"/>
              <a:ext cx="480" cy="672"/>
            </a:xfrm>
            <a:prstGeom prst="line">
              <a:avLst/>
            </a:prstGeom>
            <a:ln w="57150" cap="rnd" cmpd="sng">
              <a:solidFill>
                <a:srgbClr val="0070C0"/>
              </a:solidFill>
              <a:prstDash val="sysDot"/>
              <a:headEnd type="none" w="med" len="med"/>
              <a:tailEnd type="none" w="med" len="med"/>
            </a:ln>
          </p:spPr>
        </p:sp>
        <p:sp>
          <p:nvSpPr>
            <p:cNvPr id="59" name="Line 13"/>
            <p:cNvSpPr/>
            <p:nvPr/>
          </p:nvSpPr>
          <p:spPr>
            <a:xfrm flipV="1">
              <a:off x="2400" y="2318"/>
              <a:ext cx="672" cy="384"/>
            </a:xfrm>
            <a:prstGeom prst="line">
              <a:avLst/>
            </a:prstGeom>
            <a:ln w="57150" cap="rnd" cmpd="sng">
              <a:solidFill>
                <a:srgbClr val="0070C0"/>
              </a:solidFill>
              <a:prstDash val="sysDot"/>
              <a:headEnd type="none" w="med" len="med"/>
              <a:tailEnd type="none" w="med" len="med"/>
            </a:ln>
          </p:spPr>
        </p:sp>
        <p:sp>
          <p:nvSpPr>
            <p:cNvPr id="60" name="Line 14"/>
            <p:cNvSpPr/>
            <p:nvPr/>
          </p:nvSpPr>
          <p:spPr>
            <a:xfrm flipV="1">
              <a:off x="3744" y="1446"/>
              <a:ext cx="816" cy="488"/>
            </a:xfrm>
            <a:prstGeom prst="line">
              <a:avLst/>
            </a:prstGeom>
            <a:ln w="57150" cap="rnd" cmpd="sng">
              <a:solidFill>
                <a:srgbClr val="0070C0"/>
              </a:solidFill>
              <a:prstDash val="sysDot"/>
              <a:headEnd type="none" w="med" len="med"/>
              <a:tailEnd type="none" w="med" len="med"/>
            </a:ln>
          </p:spPr>
        </p:sp>
        <p:sp>
          <p:nvSpPr>
            <p:cNvPr id="61" name="Text Box 15"/>
            <p:cNvSpPr txBox="1">
              <a:spLocks noChangeArrowheads="1"/>
            </p:cNvSpPr>
            <p:nvPr/>
          </p:nvSpPr>
          <p:spPr bwMode="gray">
            <a:xfrm>
              <a:off x="1214" y="989"/>
              <a:ext cx="2798" cy="473"/>
            </a:xfrm>
            <a:prstGeom prst="rect">
              <a:avLst/>
            </a:prstGeom>
            <a:noFill/>
            <a:ln w="9525" algn="ctr">
              <a:noFill/>
              <a:miter lim="800000"/>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base" latinLnBrk="0" hangingPunct="1">
                <a:lnSpc>
                  <a:spcPct val="80000"/>
                </a:lnSpc>
                <a:spcBef>
                  <a:spcPct val="20000"/>
                </a:spcBef>
                <a:spcAft>
                  <a:spcPct val="0"/>
                </a:spcAft>
                <a:buClrTx/>
                <a:buSzTx/>
                <a:buFont typeface="Tahoma" panose="020B0604030504040204" pitchFamily="34" charset="0"/>
                <a:buNone/>
                <a:defRPr/>
              </a:pPr>
              <a:r>
                <a:rPr kumimoji="0" lang="zh-CN" altLang="en-US" sz="2400" b="1" i="0" u="none" strike="noStrike" kern="1200" cap="none" spc="0" normalizeH="0" baseline="0" noProof="0" dirty="0">
                  <a:ln>
                    <a:noFill/>
                  </a:ln>
                  <a:solidFill>
                    <a:srgbClr val="0070C0"/>
                  </a:solidFill>
                  <a:uLnTx/>
                  <a:uFillTx/>
                  <a:latin typeface="微软雅黑" panose="020B0503020204020204" pitchFamily="34" charset="-122"/>
                  <a:ea typeface="微软雅黑" panose="020B0503020204020204" pitchFamily="34" charset="-122"/>
                </a:rPr>
                <a:t>最优化的安全，投资效益方案</a:t>
              </a:r>
            </a:p>
            <a:p>
              <a:pPr marR="0" algn="ctr" defTabSz="914400" eaLnBrk="0" hangingPunct="0">
                <a:buClrTx/>
                <a:buSzTx/>
                <a:buFontTx/>
                <a:buNone/>
                <a:defRPr/>
              </a:pPr>
              <a:endParaRPr kumimoji="0" lang="en-US" altLang="zh-CN" sz="2400" b="1" kern="1200" cap="none" spc="0" normalizeH="0" baseline="0" noProof="0" dirty="0">
                <a:effectLst>
                  <a:outerShdw blurRad="38100" dist="38100" dir="2700000" algn="tl">
                    <a:srgbClr val="C0C0C0"/>
                  </a:outerShdw>
                </a:effectLst>
                <a:latin typeface="Arial" panose="020B0604020202020204" pitchFamily="34" charset="0"/>
                <a:ea typeface="宋体" panose="02010600030101010101" pitchFamily="2" charset="-122"/>
                <a:cs typeface="+mn-cs"/>
              </a:endParaRPr>
            </a:p>
          </p:txBody>
        </p:sp>
        <p:sp>
          <p:nvSpPr>
            <p:cNvPr id="62" name="Text Box 16"/>
            <p:cNvSpPr txBox="1">
              <a:spLocks noChangeArrowheads="1"/>
            </p:cNvSpPr>
            <p:nvPr/>
          </p:nvSpPr>
          <p:spPr bwMode="gray">
            <a:xfrm>
              <a:off x="1536" y="3291"/>
              <a:ext cx="959" cy="324"/>
            </a:xfrm>
            <a:prstGeom prst="rect">
              <a:avLst/>
            </a:prstGeom>
            <a:noFill/>
            <a:ln w="9525">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800" kern="1200" cap="none" spc="0" normalizeH="0" baseline="0" noProof="0" dirty="0">
                  <a:latin typeface="微软雅黑" panose="020B0503020204020204" pitchFamily="34" charset="-122"/>
                  <a:ea typeface="微软雅黑" panose="020B0503020204020204" pitchFamily="34" charset="-122"/>
                </a:rPr>
                <a:t>事故最低</a:t>
              </a:r>
            </a:p>
          </p:txBody>
        </p:sp>
        <p:sp>
          <p:nvSpPr>
            <p:cNvPr id="63" name="Text Box 17"/>
            <p:cNvSpPr txBox="1">
              <a:spLocks noChangeArrowheads="1"/>
            </p:cNvSpPr>
            <p:nvPr/>
          </p:nvSpPr>
          <p:spPr bwMode="gray">
            <a:xfrm>
              <a:off x="2976" y="2619"/>
              <a:ext cx="959" cy="324"/>
            </a:xfrm>
            <a:prstGeom prst="rect">
              <a:avLst/>
            </a:prstGeom>
            <a:noFill/>
            <a:ln w="9525">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800" kern="1200" cap="none" spc="0" normalizeH="0" baseline="0" noProof="0">
                  <a:latin typeface="微软雅黑" panose="020B0503020204020204" pitchFamily="34" charset="-122"/>
                  <a:ea typeface="微软雅黑" panose="020B0503020204020204" pitchFamily="34" charset="-122"/>
                </a:rPr>
                <a:t>损失最少</a:t>
              </a:r>
            </a:p>
          </p:txBody>
        </p:sp>
        <p:sp>
          <p:nvSpPr>
            <p:cNvPr id="64" name="Text Box 18"/>
            <p:cNvSpPr txBox="1">
              <a:spLocks noChangeArrowheads="1"/>
            </p:cNvSpPr>
            <p:nvPr/>
          </p:nvSpPr>
          <p:spPr bwMode="gray">
            <a:xfrm>
              <a:off x="4272" y="1659"/>
              <a:ext cx="959" cy="324"/>
            </a:xfrm>
            <a:prstGeom prst="rect">
              <a:avLst/>
            </a:prstGeom>
            <a:noFill/>
            <a:ln w="9525">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800" kern="1200" cap="none" spc="0" normalizeH="0" baseline="0" noProof="0">
                  <a:latin typeface="微软雅黑" panose="020B0503020204020204" pitchFamily="34" charset="-122"/>
                  <a:ea typeface="微软雅黑" panose="020B0503020204020204" pitchFamily="34" charset="-122"/>
                </a:rPr>
                <a:t>效果最好</a:t>
              </a:r>
            </a:p>
          </p:txBody>
        </p:sp>
        <p:sp>
          <p:nvSpPr>
            <p:cNvPr id="65" name="Text Box 19"/>
            <p:cNvSpPr txBox="1"/>
            <p:nvPr/>
          </p:nvSpPr>
          <p:spPr>
            <a:xfrm>
              <a:off x="192" y="2091"/>
              <a:ext cx="959" cy="324"/>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2800" dirty="0">
                  <a:latin typeface="微软雅黑" panose="020B0503020204020204" pitchFamily="34" charset="-122"/>
                  <a:ea typeface="微软雅黑" panose="020B0503020204020204" pitchFamily="34" charset="-122"/>
                </a:rPr>
                <a:t>投入最优</a:t>
              </a:r>
            </a:p>
          </p:txBody>
        </p:sp>
      </p:gr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timgsa.baidu.com/timg?image&amp;quality=80&amp;size=b9999_10000&amp;sec=1512835139278&amp;di=56976dbe6ee9a086165a07c89b27af3f&amp;imgtype=0&amp;src=http%3A%2F%2Fimgsrc.baidu.com%2Fimgad%2Fpic%2Fitem%2Feac4b74543a982263549e41c8182b9014a90eb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199" b="6601"/>
          <a:stretch>
            <a:fillRect/>
          </a:stretch>
        </p:blipFill>
        <p:spPr bwMode="auto">
          <a:xfrm>
            <a:off x="6481697" y="2710905"/>
            <a:ext cx="5570505" cy="3737598"/>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p:cNvSpPr/>
          <p:nvPr/>
        </p:nvSpPr>
        <p:spPr>
          <a:xfrm>
            <a:off x="1892871" y="1363372"/>
            <a:ext cx="467467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7</a:t>
            </a:r>
            <a:r>
              <a:rPr lang="zh-CN" altLang="en-US" sz="2400" dirty="0">
                <a:solidFill>
                  <a:srgbClr val="0070C0"/>
                </a:solidFill>
                <a:latin typeface="微软雅黑" panose="020B0503020204020204" pitchFamily="34" charset="-122"/>
                <a:ea typeface="微软雅黑" panose="020B0503020204020204" pitchFamily="34" charset="-122"/>
              </a:rPr>
              <a:t>、安全科技</a:t>
            </a:r>
          </a:p>
        </p:txBody>
      </p:sp>
      <p:sp>
        <p:nvSpPr>
          <p:cNvPr id="12"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916754" y="2704087"/>
            <a:ext cx="5570505" cy="3744416"/>
          </a:xfrm>
          <a:prstGeom prst="rect">
            <a:avLst/>
          </a:prstGeom>
          <a:solidFill>
            <a:srgbClr val="0070C0"/>
          </a:solidFill>
          <a:ln>
            <a:noFill/>
          </a:ln>
        </p:spPr>
        <p:txBody>
          <a:bodyPr rtlCol="0" anchor="ctr"/>
          <a:lstStyle/>
          <a:p>
            <a:pPr algn="l"/>
            <a:endParaRPr lang="zh-CN" altLang="en-US"/>
          </a:p>
        </p:txBody>
      </p:sp>
      <p:sp>
        <p:nvSpPr>
          <p:cNvPr id="24" name="矩形 23"/>
          <p:cNvSpPr/>
          <p:nvPr/>
        </p:nvSpPr>
        <p:spPr>
          <a:xfrm>
            <a:off x="1057255" y="3562616"/>
            <a:ext cx="5402787" cy="2215991"/>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即应采用先进的、安全可靠性高的安全技术、安全设施、安全检测等技术来提高生产过程的本质安全；</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要增加安全科技的投入，不断研制、改进安全技术措施。</a:t>
            </a:r>
            <a:endParaRPr lang="en-US" altLang="zh-CN" b="1" dirty="0">
              <a:solidFill>
                <a:srgbClr val="FFFF00"/>
              </a:solidFill>
              <a:latin typeface="微软雅黑" panose="020B0503020204020204" pitchFamily="34" charset="-122"/>
              <a:ea typeface="微软雅黑" panose="020B0503020204020204" pitchFamily="34" charset="-122"/>
            </a:endParaRPr>
          </a:p>
        </p:txBody>
      </p:sp>
      <p:sp>
        <p:nvSpPr>
          <p:cNvPr id="25" name="矩形 24"/>
          <p:cNvSpPr/>
          <p:nvPr/>
        </p:nvSpPr>
        <p:spPr>
          <a:xfrm>
            <a:off x="1427350"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安全技术</a:t>
            </a:r>
          </a:p>
        </p:txBody>
      </p:sp>
      <p:sp>
        <p:nvSpPr>
          <p:cNvPr id="26" name="矩形 25"/>
          <p:cNvSpPr/>
          <p:nvPr/>
        </p:nvSpPr>
        <p:spPr bwMode="auto">
          <a:xfrm>
            <a:off x="1239414" y="2954523"/>
            <a:ext cx="144016" cy="375806"/>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timgsa.baidu.com/timg?image&amp;quality=80&amp;size=b9999_10000&amp;sec=1512836575606&amp;di=08e21bc0d4c936ccecc2f55a5c15a729&amp;imgtype=0&amp;src=http%3A%2F%2Fimgsrc.baidu.com%2Fimgad%2Fpic%2Fitem%2F7e3e6709c93d70cf04e9ea34f3dcd100baa12bf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5842" y="2696452"/>
            <a:ext cx="5588788" cy="3752051"/>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p:cNvSpPr/>
          <p:nvPr/>
        </p:nvSpPr>
        <p:spPr>
          <a:xfrm>
            <a:off x="1892871" y="1363372"/>
            <a:ext cx="726352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安全生产监督体系：企业负责、国家监察、群众监督</a:t>
            </a:r>
          </a:p>
        </p:txBody>
      </p:sp>
      <p:sp>
        <p:nvSpPr>
          <p:cNvPr id="22" name="矩形 21"/>
          <p:cNvSpPr/>
          <p:nvPr/>
        </p:nvSpPr>
        <p:spPr bwMode="auto">
          <a:xfrm>
            <a:off x="916754" y="2704087"/>
            <a:ext cx="5570505" cy="3744416"/>
          </a:xfrm>
          <a:prstGeom prst="rect">
            <a:avLst/>
          </a:prstGeom>
          <a:solidFill>
            <a:srgbClr val="0070C0"/>
          </a:solidFill>
          <a:ln>
            <a:noFill/>
          </a:ln>
        </p:spPr>
        <p:txBody>
          <a:bodyPr rtlCol="0" anchor="ctr"/>
          <a:lstStyle/>
          <a:p>
            <a:pPr algn="l"/>
            <a:endParaRPr lang="zh-CN" altLang="en-US"/>
          </a:p>
        </p:txBody>
      </p:sp>
      <p:sp>
        <p:nvSpPr>
          <p:cNvPr id="24" name="矩形 23"/>
          <p:cNvSpPr/>
          <p:nvPr/>
        </p:nvSpPr>
        <p:spPr>
          <a:xfrm>
            <a:off x="1057255" y="3775533"/>
            <a:ext cx="5402787" cy="1908215"/>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在建立落实责任体系和保障体系外，要建全企业内部的安全监察机构、配备安全监察人员，车间（队）要有专职安全员、班组要有兼职安全员。</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要发挥工会、员工在安全生产中的监督作用。</a:t>
            </a:r>
            <a:endParaRPr lang="en-US" altLang="zh-CN" b="1" dirty="0">
              <a:solidFill>
                <a:srgbClr val="FFFF00"/>
              </a:solidFill>
              <a:latin typeface="微软雅黑" panose="020B0503020204020204" pitchFamily="34" charset="-122"/>
              <a:ea typeface="微软雅黑" panose="020B0503020204020204" pitchFamily="34" charset="-122"/>
            </a:endParaRPr>
          </a:p>
        </p:txBody>
      </p:sp>
      <p:sp>
        <p:nvSpPr>
          <p:cNvPr id="25" name="矩形 24"/>
          <p:cNvSpPr/>
          <p:nvPr/>
        </p:nvSpPr>
        <p:spPr>
          <a:xfrm>
            <a:off x="1427350"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企业负责（责任主体）</a:t>
            </a:r>
          </a:p>
        </p:txBody>
      </p:sp>
      <p:sp>
        <p:nvSpPr>
          <p:cNvPr id="26" name="矩形 25"/>
          <p:cNvSpPr/>
          <p:nvPr/>
        </p:nvSpPr>
        <p:spPr bwMode="auto">
          <a:xfrm>
            <a:off x="1239414" y="2954523"/>
            <a:ext cx="144016" cy="375806"/>
          </a:xfrm>
          <a:prstGeom prst="rect">
            <a:avLst/>
          </a:prstGeom>
          <a:solidFill>
            <a:srgbClr val="FFFF00"/>
          </a:solidFill>
          <a:ln>
            <a:noFill/>
          </a:ln>
        </p:spPr>
        <p:txBody>
          <a:bodyPr rtlCol="0" anchor="ctr"/>
          <a:lstStyle/>
          <a:p>
            <a:pPr algn="l"/>
            <a:endParaRPr lang="zh-CN" altLang="en-US"/>
          </a:p>
        </p:txBody>
      </p:sp>
      <p:sp>
        <p:nvSpPr>
          <p:cNvPr id="13" name="rectangular-flag_81817"/>
          <p:cNvSpPr>
            <a:spLocks noChangeAspect="1"/>
          </p:cNvSpPr>
          <p:nvPr/>
        </p:nvSpPr>
        <p:spPr bwMode="auto">
          <a:xfrm>
            <a:off x="1306686" y="1307277"/>
            <a:ext cx="401977" cy="609685"/>
          </a:xfrm>
          <a:custGeom>
            <a:avLst/>
            <a:gdLst>
              <a:gd name="T0" fmla="*/ 4171 w 4267"/>
              <a:gd name="T1" fmla="*/ 690 h 6481"/>
              <a:gd name="T2" fmla="*/ 2447 w 4267"/>
              <a:gd name="T3" fmla="*/ 719 h 6481"/>
              <a:gd name="T4" fmla="*/ 2360 w 4267"/>
              <a:gd name="T5" fmla="*/ 195 h 6481"/>
              <a:gd name="T6" fmla="*/ 422 w 4267"/>
              <a:gd name="T7" fmla="*/ 310 h 6481"/>
              <a:gd name="T8" fmla="*/ 67 w 4267"/>
              <a:gd name="T9" fmla="*/ 290 h 6481"/>
              <a:gd name="T10" fmla="*/ 0 w 4267"/>
              <a:gd name="T11" fmla="*/ 6415 h 6481"/>
              <a:gd name="T12" fmla="*/ 375 w 4267"/>
              <a:gd name="T13" fmla="*/ 6481 h 6481"/>
              <a:gd name="T14" fmla="*/ 442 w 4267"/>
              <a:gd name="T15" fmla="*/ 2841 h 6481"/>
              <a:gd name="T16" fmla="*/ 1859 w 4267"/>
              <a:gd name="T17" fmla="*/ 2524 h 6481"/>
              <a:gd name="T18" fmla="*/ 1859 w 4267"/>
              <a:gd name="T19" fmla="*/ 3261 h 6481"/>
              <a:gd name="T20" fmla="*/ 1862 w 4267"/>
              <a:gd name="T21" fmla="*/ 3273 h 6481"/>
              <a:gd name="T22" fmla="*/ 1867 w 4267"/>
              <a:gd name="T23" fmla="*/ 3284 h 6481"/>
              <a:gd name="T24" fmla="*/ 1874 w 4267"/>
              <a:gd name="T25" fmla="*/ 3295 h 6481"/>
              <a:gd name="T26" fmla="*/ 1882 w 4267"/>
              <a:gd name="T27" fmla="*/ 3304 h 6481"/>
              <a:gd name="T28" fmla="*/ 1887 w 4267"/>
              <a:gd name="T29" fmla="*/ 3307 h 6481"/>
              <a:gd name="T30" fmla="*/ 1895 w 4267"/>
              <a:gd name="T31" fmla="*/ 3312 h 6481"/>
              <a:gd name="T32" fmla="*/ 4248 w 4267"/>
              <a:gd name="T33" fmla="*/ 3300 h 6481"/>
              <a:gd name="T34" fmla="*/ 4267 w 4267"/>
              <a:gd name="T35" fmla="*/ 749 h 6481"/>
              <a:gd name="T36" fmla="*/ 133 w 4267"/>
              <a:gd name="T37" fmla="*/ 6348 h 6481"/>
              <a:gd name="T38" fmla="*/ 308 w 4267"/>
              <a:gd name="T39" fmla="*/ 2864 h 6481"/>
              <a:gd name="T40" fmla="*/ 133 w 4267"/>
              <a:gd name="T41" fmla="*/ 6348 h 6481"/>
              <a:gd name="T42" fmla="*/ 2314 w 4267"/>
              <a:gd name="T43" fmla="*/ 2805 h 6481"/>
              <a:gd name="T44" fmla="*/ 2317 w 4267"/>
              <a:gd name="T45" fmla="*/ 2818 h 6481"/>
              <a:gd name="T46" fmla="*/ 2316 w 4267"/>
              <a:gd name="T47" fmla="*/ 2815 h 6481"/>
              <a:gd name="T48" fmla="*/ 1992 w 4267"/>
              <a:gd name="T49" fmla="*/ 3162 h 6481"/>
              <a:gd name="T50" fmla="*/ 2314 w 4267"/>
              <a:gd name="T51" fmla="*/ 2798 h 6481"/>
              <a:gd name="T52" fmla="*/ 3063 w 4267"/>
              <a:gd name="T53" fmla="*/ 3413 h 6481"/>
              <a:gd name="T54" fmla="*/ 2241 w 4267"/>
              <a:gd name="T55" fmla="*/ 3165 h 6481"/>
              <a:gd name="T56" fmla="*/ 2447 w 4267"/>
              <a:gd name="T57" fmla="*/ 1432 h 6481"/>
              <a:gd name="T58" fmla="*/ 2314 w 4267"/>
              <a:gd name="T59" fmla="*/ 1432 h 6481"/>
              <a:gd name="T60" fmla="*/ 1811 w 4267"/>
              <a:gd name="T61" fmla="*/ 2389 h 6481"/>
              <a:gd name="T62" fmla="*/ 442 w 4267"/>
              <a:gd name="T63" fmla="*/ 955 h 6481"/>
              <a:gd name="T64" fmla="*/ 308 w 4267"/>
              <a:gd name="T65" fmla="*/ 955 h 6481"/>
              <a:gd name="T66" fmla="*/ 133 w 4267"/>
              <a:gd name="T67" fmla="*/ 2731 h 6481"/>
              <a:gd name="T68" fmla="*/ 308 w 4267"/>
              <a:gd name="T69" fmla="*/ 424 h 6481"/>
              <a:gd name="T70" fmla="*/ 375 w 4267"/>
              <a:gd name="T71" fmla="*/ 621 h 6481"/>
              <a:gd name="T72" fmla="*/ 442 w 4267"/>
              <a:gd name="T73" fmla="*/ 449 h 6481"/>
              <a:gd name="T74" fmla="*/ 2314 w 4267"/>
              <a:gd name="T75" fmla="*/ 408 h 6481"/>
              <a:gd name="T76" fmla="*/ 2380 w 4267"/>
              <a:gd name="T77" fmla="*/ 1044 h 6481"/>
              <a:gd name="T78" fmla="*/ 2447 w 4267"/>
              <a:gd name="T79" fmla="*/ 882 h 6481"/>
              <a:gd name="T80" fmla="*/ 4134 w 4267"/>
              <a:gd name="T81" fmla="*/ 851 h 6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67" h="6481">
                <a:moveTo>
                  <a:pt x="4236" y="693"/>
                </a:moveTo>
                <a:cubicBezTo>
                  <a:pt x="4216" y="680"/>
                  <a:pt x="4192" y="679"/>
                  <a:pt x="4171" y="690"/>
                </a:cubicBezTo>
                <a:cubicBezTo>
                  <a:pt x="4167" y="692"/>
                  <a:pt x="3720" y="910"/>
                  <a:pt x="3063" y="910"/>
                </a:cubicBezTo>
                <a:cubicBezTo>
                  <a:pt x="2716" y="910"/>
                  <a:pt x="2509" y="768"/>
                  <a:pt x="2447" y="719"/>
                </a:cubicBezTo>
                <a:lnTo>
                  <a:pt x="2447" y="408"/>
                </a:lnTo>
                <a:cubicBezTo>
                  <a:pt x="2447" y="397"/>
                  <a:pt x="2445" y="296"/>
                  <a:pt x="2360" y="195"/>
                </a:cubicBezTo>
                <a:cubicBezTo>
                  <a:pt x="2253" y="65"/>
                  <a:pt x="2068" y="0"/>
                  <a:pt x="1811" y="0"/>
                </a:cubicBezTo>
                <a:cubicBezTo>
                  <a:pt x="1146" y="0"/>
                  <a:pt x="616" y="218"/>
                  <a:pt x="422" y="310"/>
                </a:cubicBezTo>
                <a:cubicBezTo>
                  <a:pt x="410" y="298"/>
                  <a:pt x="393" y="290"/>
                  <a:pt x="375" y="290"/>
                </a:cubicBezTo>
                <a:lnTo>
                  <a:pt x="67" y="290"/>
                </a:lnTo>
                <a:cubicBezTo>
                  <a:pt x="30" y="290"/>
                  <a:pt x="0" y="320"/>
                  <a:pt x="0" y="357"/>
                </a:cubicBezTo>
                <a:lnTo>
                  <a:pt x="0" y="6415"/>
                </a:lnTo>
                <a:cubicBezTo>
                  <a:pt x="0" y="6452"/>
                  <a:pt x="30" y="6481"/>
                  <a:pt x="67" y="6481"/>
                </a:cubicBezTo>
                <a:lnTo>
                  <a:pt x="375" y="6481"/>
                </a:lnTo>
                <a:cubicBezTo>
                  <a:pt x="412" y="6481"/>
                  <a:pt x="442" y="6452"/>
                  <a:pt x="442" y="6415"/>
                </a:cubicBezTo>
                <a:lnTo>
                  <a:pt x="442" y="2841"/>
                </a:lnTo>
                <a:cubicBezTo>
                  <a:pt x="600" y="2773"/>
                  <a:pt x="1221" y="2523"/>
                  <a:pt x="1811" y="2523"/>
                </a:cubicBezTo>
                <a:cubicBezTo>
                  <a:pt x="1828" y="2523"/>
                  <a:pt x="1843" y="2523"/>
                  <a:pt x="1859" y="2524"/>
                </a:cubicBezTo>
                <a:lnTo>
                  <a:pt x="1859" y="3253"/>
                </a:lnTo>
                <a:cubicBezTo>
                  <a:pt x="1859" y="3255"/>
                  <a:pt x="1859" y="3258"/>
                  <a:pt x="1859" y="3261"/>
                </a:cubicBezTo>
                <a:cubicBezTo>
                  <a:pt x="1859" y="3261"/>
                  <a:pt x="1859" y="3262"/>
                  <a:pt x="1859" y="3262"/>
                </a:cubicBezTo>
                <a:cubicBezTo>
                  <a:pt x="1860" y="3266"/>
                  <a:pt x="1861" y="3270"/>
                  <a:pt x="1862" y="3273"/>
                </a:cubicBezTo>
                <a:cubicBezTo>
                  <a:pt x="1862" y="3273"/>
                  <a:pt x="1862" y="3274"/>
                  <a:pt x="1862" y="3274"/>
                </a:cubicBezTo>
                <a:cubicBezTo>
                  <a:pt x="1863" y="3277"/>
                  <a:pt x="1865" y="3281"/>
                  <a:pt x="1867" y="3284"/>
                </a:cubicBezTo>
                <a:cubicBezTo>
                  <a:pt x="1867" y="3285"/>
                  <a:pt x="1867" y="3285"/>
                  <a:pt x="1868" y="3286"/>
                </a:cubicBezTo>
                <a:cubicBezTo>
                  <a:pt x="1869" y="3289"/>
                  <a:pt x="1872" y="3292"/>
                  <a:pt x="1874" y="3295"/>
                </a:cubicBezTo>
                <a:cubicBezTo>
                  <a:pt x="1874" y="3295"/>
                  <a:pt x="1875" y="3296"/>
                  <a:pt x="1875" y="3297"/>
                </a:cubicBezTo>
                <a:cubicBezTo>
                  <a:pt x="1878" y="3299"/>
                  <a:pt x="1880" y="3301"/>
                  <a:pt x="1882" y="3304"/>
                </a:cubicBezTo>
                <a:cubicBezTo>
                  <a:pt x="1883" y="3304"/>
                  <a:pt x="1883" y="3304"/>
                  <a:pt x="1883" y="3304"/>
                </a:cubicBezTo>
                <a:cubicBezTo>
                  <a:pt x="1884" y="3305"/>
                  <a:pt x="1886" y="3306"/>
                  <a:pt x="1887" y="3307"/>
                </a:cubicBezTo>
                <a:cubicBezTo>
                  <a:pt x="1889" y="3308"/>
                  <a:pt x="1892" y="3310"/>
                  <a:pt x="1894" y="3311"/>
                </a:cubicBezTo>
                <a:cubicBezTo>
                  <a:pt x="1894" y="3311"/>
                  <a:pt x="1895" y="3312"/>
                  <a:pt x="1895" y="3312"/>
                </a:cubicBezTo>
                <a:cubicBezTo>
                  <a:pt x="1915" y="3322"/>
                  <a:pt x="2373" y="3547"/>
                  <a:pt x="3063" y="3547"/>
                </a:cubicBezTo>
                <a:cubicBezTo>
                  <a:pt x="3990" y="3547"/>
                  <a:pt x="4238" y="3310"/>
                  <a:pt x="4248" y="3300"/>
                </a:cubicBezTo>
                <a:cubicBezTo>
                  <a:pt x="4260" y="3287"/>
                  <a:pt x="4267" y="3270"/>
                  <a:pt x="4267" y="3253"/>
                </a:cubicBezTo>
                <a:lnTo>
                  <a:pt x="4267" y="749"/>
                </a:lnTo>
                <a:cubicBezTo>
                  <a:pt x="4267" y="726"/>
                  <a:pt x="4256" y="705"/>
                  <a:pt x="4236" y="693"/>
                </a:cubicBezTo>
                <a:close/>
                <a:moveTo>
                  <a:pt x="133" y="6348"/>
                </a:moveTo>
                <a:lnTo>
                  <a:pt x="133" y="2864"/>
                </a:lnTo>
                <a:lnTo>
                  <a:pt x="308" y="2864"/>
                </a:lnTo>
                <a:lnTo>
                  <a:pt x="308" y="6348"/>
                </a:lnTo>
                <a:lnTo>
                  <a:pt x="133" y="6348"/>
                </a:lnTo>
                <a:close/>
                <a:moveTo>
                  <a:pt x="2314" y="2798"/>
                </a:moveTo>
                <a:cubicBezTo>
                  <a:pt x="2314" y="2800"/>
                  <a:pt x="2314" y="2803"/>
                  <a:pt x="2314" y="2805"/>
                </a:cubicBezTo>
                <a:cubicBezTo>
                  <a:pt x="2315" y="2807"/>
                  <a:pt x="2315" y="2809"/>
                  <a:pt x="2315" y="2811"/>
                </a:cubicBezTo>
                <a:cubicBezTo>
                  <a:pt x="2316" y="2813"/>
                  <a:pt x="2317" y="2816"/>
                  <a:pt x="2317" y="2818"/>
                </a:cubicBezTo>
                <a:lnTo>
                  <a:pt x="2317" y="2818"/>
                </a:lnTo>
                <a:cubicBezTo>
                  <a:pt x="2317" y="2818"/>
                  <a:pt x="2317" y="2817"/>
                  <a:pt x="2316" y="2815"/>
                </a:cubicBezTo>
                <a:cubicBezTo>
                  <a:pt x="2316" y="2816"/>
                  <a:pt x="2334" y="2911"/>
                  <a:pt x="2155" y="3064"/>
                </a:cubicBezTo>
                <a:cubicBezTo>
                  <a:pt x="2097" y="3113"/>
                  <a:pt x="2037" y="3144"/>
                  <a:pt x="1992" y="3162"/>
                </a:cubicBezTo>
                <a:lnTo>
                  <a:pt x="1992" y="2537"/>
                </a:lnTo>
                <a:cubicBezTo>
                  <a:pt x="2303" y="2592"/>
                  <a:pt x="2313" y="2787"/>
                  <a:pt x="2314" y="2798"/>
                </a:cubicBezTo>
                <a:close/>
                <a:moveTo>
                  <a:pt x="4134" y="3220"/>
                </a:moveTo>
                <a:cubicBezTo>
                  <a:pt x="4062" y="3268"/>
                  <a:pt x="3783" y="3413"/>
                  <a:pt x="3063" y="3413"/>
                </a:cubicBezTo>
                <a:cubicBezTo>
                  <a:pt x="2633" y="3413"/>
                  <a:pt x="2294" y="3320"/>
                  <a:pt x="2109" y="3255"/>
                </a:cubicBezTo>
                <a:cubicBezTo>
                  <a:pt x="2151" y="3233"/>
                  <a:pt x="2197" y="3204"/>
                  <a:pt x="2241" y="3165"/>
                </a:cubicBezTo>
                <a:cubicBezTo>
                  <a:pt x="2460" y="2979"/>
                  <a:pt x="2456" y="2835"/>
                  <a:pt x="2447" y="2790"/>
                </a:cubicBezTo>
                <a:lnTo>
                  <a:pt x="2447" y="1432"/>
                </a:lnTo>
                <a:cubicBezTo>
                  <a:pt x="2447" y="1395"/>
                  <a:pt x="2417" y="1365"/>
                  <a:pt x="2380" y="1365"/>
                </a:cubicBezTo>
                <a:cubicBezTo>
                  <a:pt x="2344" y="1365"/>
                  <a:pt x="2314" y="1395"/>
                  <a:pt x="2314" y="1432"/>
                </a:cubicBezTo>
                <a:lnTo>
                  <a:pt x="2314" y="2536"/>
                </a:lnTo>
                <a:cubicBezTo>
                  <a:pt x="2203" y="2439"/>
                  <a:pt x="2034" y="2389"/>
                  <a:pt x="1811" y="2389"/>
                </a:cubicBezTo>
                <a:cubicBezTo>
                  <a:pt x="1242" y="2389"/>
                  <a:pt x="665" y="2603"/>
                  <a:pt x="442" y="2696"/>
                </a:cubicBezTo>
                <a:lnTo>
                  <a:pt x="442" y="955"/>
                </a:lnTo>
                <a:cubicBezTo>
                  <a:pt x="442" y="918"/>
                  <a:pt x="412" y="888"/>
                  <a:pt x="375" y="888"/>
                </a:cubicBezTo>
                <a:cubicBezTo>
                  <a:pt x="338" y="888"/>
                  <a:pt x="308" y="918"/>
                  <a:pt x="308" y="955"/>
                </a:cubicBezTo>
                <a:lnTo>
                  <a:pt x="308" y="2731"/>
                </a:lnTo>
                <a:lnTo>
                  <a:pt x="133" y="2731"/>
                </a:lnTo>
                <a:lnTo>
                  <a:pt x="133" y="424"/>
                </a:lnTo>
                <a:lnTo>
                  <a:pt x="308" y="424"/>
                </a:lnTo>
                <a:lnTo>
                  <a:pt x="308" y="555"/>
                </a:lnTo>
                <a:cubicBezTo>
                  <a:pt x="308" y="591"/>
                  <a:pt x="338" y="621"/>
                  <a:pt x="375" y="621"/>
                </a:cubicBezTo>
                <a:cubicBezTo>
                  <a:pt x="412" y="621"/>
                  <a:pt x="442" y="591"/>
                  <a:pt x="442" y="555"/>
                </a:cubicBezTo>
                <a:lnTo>
                  <a:pt x="442" y="449"/>
                </a:lnTo>
                <a:cubicBezTo>
                  <a:pt x="581" y="380"/>
                  <a:pt x="1128" y="133"/>
                  <a:pt x="1811" y="133"/>
                </a:cubicBezTo>
                <a:cubicBezTo>
                  <a:pt x="2301" y="133"/>
                  <a:pt x="2313" y="398"/>
                  <a:pt x="2314" y="408"/>
                </a:cubicBezTo>
                <a:lnTo>
                  <a:pt x="2314" y="977"/>
                </a:lnTo>
                <a:cubicBezTo>
                  <a:pt x="2314" y="1014"/>
                  <a:pt x="2344" y="1044"/>
                  <a:pt x="2380" y="1044"/>
                </a:cubicBezTo>
                <a:cubicBezTo>
                  <a:pt x="2417" y="1044"/>
                  <a:pt x="2447" y="1014"/>
                  <a:pt x="2447" y="977"/>
                </a:cubicBezTo>
                <a:lnTo>
                  <a:pt x="2447" y="882"/>
                </a:lnTo>
                <a:cubicBezTo>
                  <a:pt x="2563" y="953"/>
                  <a:pt x="2768" y="1044"/>
                  <a:pt x="3063" y="1044"/>
                </a:cubicBezTo>
                <a:cubicBezTo>
                  <a:pt x="3578" y="1044"/>
                  <a:pt x="3963" y="918"/>
                  <a:pt x="4134" y="851"/>
                </a:cubicBezTo>
                <a:lnTo>
                  <a:pt x="4134" y="3220"/>
                </a:lnTo>
                <a:close/>
              </a:path>
            </a:pathLst>
          </a:custGeom>
          <a:solidFill>
            <a:srgbClr val="0070C0"/>
          </a:solidFill>
          <a:ln>
            <a:noFill/>
          </a:ln>
        </p:spPr>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imgsa.baidu.com/timg?image&amp;quality=80&amp;size=b9999_10000&amp;sec=1512836681011&amp;di=70f159d4b7daa488aa9c13f256cb3f87&amp;imgtype=0&amp;src=http%3A%2F%2Fn7.cmsfile.pg0.cn%2Fgroup2%2FM00%2F09%2F15%2FCgqg2lW-qX2AH3_mAADnlmMFoL06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307" y="2696452"/>
            <a:ext cx="5832424" cy="3744416"/>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bwMode="auto">
          <a:xfrm>
            <a:off x="6509321" y="2696452"/>
            <a:ext cx="5570505" cy="3744416"/>
          </a:xfrm>
          <a:prstGeom prst="rect">
            <a:avLst/>
          </a:prstGeom>
          <a:solidFill>
            <a:srgbClr val="0070C0"/>
          </a:solidFill>
          <a:ln>
            <a:noFill/>
          </a:ln>
        </p:spPr>
        <p:txBody>
          <a:bodyPr rtlCol="0" anchor="ctr"/>
          <a:lstStyle/>
          <a:p>
            <a:pPr algn="l"/>
            <a:endParaRPr lang="zh-CN" altLang="en-US"/>
          </a:p>
        </p:txBody>
      </p:sp>
      <p:sp>
        <p:nvSpPr>
          <p:cNvPr id="24" name="矩形 23"/>
          <p:cNvSpPr/>
          <p:nvPr/>
        </p:nvSpPr>
        <p:spPr>
          <a:xfrm>
            <a:off x="6649822" y="3630893"/>
            <a:ext cx="5402787" cy="2501775"/>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安全生产监管体制：各级政府安全生产监督局对安全生产实行综合监管和政府有关部门专项监管相结合的体制。</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政府部门：公安消防、公安交通、水上交通、矿山作业、铁路、航空、工商行政管理、技术监督部门等。</a:t>
            </a:r>
          </a:p>
        </p:txBody>
      </p:sp>
      <p:sp>
        <p:nvSpPr>
          <p:cNvPr id="25" name="矩形 24"/>
          <p:cNvSpPr/>
          <p:nvPr/>
        </p:nvSpPr>
        <p:spPr>
          <a:xfrm>
            <a:off x="7019917" y="2953361"/>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国家监察（监管主体）</a:t>
            </a:r>
          </a:p>
        </p:txBody>
      </p:sp>
      <p:sp>
        <p:nvSpPr>
          <p:cNvPr id="26" name="矩形 25"/>
          <p:cNvSpPr/>
          <p:nvPr/>
        </p:nvSpPr>
        <p:spPr bwMode="auto">
          <a:xfrm>
            <a:off x="6831981" y="2946888"/>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p:cNvSpPr/>
          <p:nvPr/>
        </p:nvSpPr>
        <p:spPr>
          <a:xfrm>
            <a:off x="1892871" y="1363372"/>
            <a:ext cx="726352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安全生产监督体系：企业负责、国家监察、群众监督</a:t>
            </a:r>
          </a:p>
        </p:txBody>
      </p:sp>
      <p:sp>
        <p:nvSpPr>
          <p:cNvPr id="13" name="rectangular-flag_81817"/>
          <p:cNvSpPr>
            <a:spLocks noChangeAspect="1"/>
          </p:cNvSpPr>
          <p:nvPr/>
        </p:nvSpPr>
        <p:spPr bwMode="auto">
          <a:xfrm>
            <a:off x="1306686" y="1307277"/>
            <a:ext cx="401977" cy="609685"/>
          </a:xfrm>
          <a:custGeom>
            <a:avLst/>
            <a:gdLst>
              <a:gd name="T0" fmla="*/ 4171 w 4267"/>
              <a:gd name="T1" fmla="*/ 690 h 6481"/>
              <a:gd name="T2" fmla="*/ 2447 w 4267"/>
              <a:gd name="T3" fmla="*/ 719 h 6481"/>
              <a:gd name="T4" fmla="*/ 2360 w 4267"/>
              <a:gd name="T5" fmla="*/ 195 h 6481"/>
              <a:gd name="T6" fmla="*/ 422 w 4267"/>
              <a:gd name="T7" fmla="*/ 310 h 6481"/>
              <a:gd name="T8" fmla="*/ 67 w 4267"/>
              <a:gd name="T9" fmla="*/ 290 h 6481"/>
              <a:gd name="T10" fmla="*/ 0 w 4267"/>
              <a:gd name="T11" fmla="*/ 6415 h 6481"/>
              <a:gd name="T12" fmla="*/ 375 w 4267"/>
              <a:gd name="T13" fmla="*/ 6481 h 6481"/>
              <a:gd name="T14" fmla="*/ 442 w 4267"/>
              <a:gd name="T15" fmla="*/ 2841 h 6481"/>
              <a:gd name="T16" fmla="*/ 1859 w 4267"/>
              <a:gd name="T17" fmla="*/ 2524 h 6481"/>
              <a:gd name="T18" fmla="*/ 1859 w 4267"/>
              <a:gd name="T19" fmla="*/ 3261 h 6481"/>
              <a:gd name="T20" fmla="*/ 1862 w 4267"/>
              <a:gd name="T21" fmla="*/ 3273 h 6481"/>
              <a:gd name="T22" fmla="*/ 1867 w 4267"/>
              <a:gd name="T23" fmla="*/ 3284 h 6481"/>
              <a:gd name="T24" fmla="*/ 1874 w 4267"/>
              <a:gd name="T25" fmla="*/ 3295 h 6481"/>
              <a:gd name="T26" fmla="*/ 1882 w 4267"/>
              <a:gd name="T27" fmla="*/ 3304 h 6481"/>
              <a:gd name="T28" fmla="*/ 1887 w 4267"/>
              <a:gd name="T29" fmla="*/ 3307 h 6481"/>
              <a:gd name="T30" fmla="*/ 1895 w 4267"/>
              <a:gd name="T31" fmla="*/ 3312 h 6481"/>
              <a:gd name="T32" fmla="*/ 4248 w 4267"/>
              <a:gd name="T33" fmla="*/ 3300 h 6481"/>
              <a:gd name="T34" fmla="*/ 4267 w 4267"/>
              <a:gd name="T35" fmla="*/ 749 h 6481"/>
              <a:gd name="T36" fmla="*/ 133 w 4267"/>
              <a:gd name="T37" fmla="*/ 6348 h 6481"/>
              <a:gd name="T38" fmla="*/ 308 w 4267"/>
              <a:gd name="T39" fmla="*/ 2864 h 6481"/>
              <a:gd name="T40" fmla="*/ 133 w 4267"/>
              <a:gd name="T41" fmla="*/ 6348 h 6481"/>
              <a:gd name="T42" fmla="*/ 2314 w 4267"/>
              <a:gd name="T43" fmla="*/ 2805 h 6481"/>
              <a:gd name="T44" fmla="*/ 2317 w 4267"/>
              <a:gd name="T45" fmla="*/ 2818 h 6481"/>
              <a:gd name="T46" fmla="*/ 2316 w 4267"/>
              <a:gd name="T47" fmla="*/ 2815 h 6481"/>
              <a:gd name="T48" fmla="*/ 1992 w 4267"/>
              <a:gd name="T49" fmla="*/ 3162 h 6481"/>
              <a:gd name="T50" fmla="*/ 2314 w 4267"/>
              <a:gd name="T51" fmla="*/ 2798 h 6481"/>
              <a:gd name="T52" fmla="*/ 3063 w 4267"/>
              <a:gd name="T53" fmla="*/ 3413 h 6481"/>
              <a:gd name="T54" fmla="*/ 2241 w 4267"/>
              <a:gd name="T55" fmla="*/ 3165 h 6481"/>
              <a:gd name="T56" fmla="*/ 2447 w 4267"/>
              <a:gd name="T57" fmla="*/ 1432 h 6481"/>
              <a:gd name="T58" fmla="*/ 2314 w 4267"/>
              <a:gd name="T59" fmla="*/ 1432 h 6481"/>
              <a:gd name="T60" fmla="*/ 1811 w 4267"/>
              <a:gd name="T61" fmla="*/ 2389 h 6481"/>
              <a:gd name="T62" fmla="*/ 442 w 4267"/>
              <a:gd name="T63" fmla="*/ 955 h 6481"/>
              <a:gd name="T64" fmla="*/ 308 w 4267"/>
              <a:gd name="T65" fmla="*/ 955 h 6481"/>
              <a:gd name="T66" fmla="*/ 133 w 4267"/>
              <a:gd name="T67" fmla="*/ 2731 h 6481"/>
              <a:gd name="T68" fmla="*/ 308 w 4267"/>
              <a:gd name="T69" fmla="*/ 424 h 6481"/>
              <a:gd name="T70" fmla="*/ 375 w 4267"/>
              <a:gd name="T71" fmla="*/ 621 h 6481"/>
              <a:gd name="T72" fmla="*/ 442 w 4267"/>
              <a:gd name="T73" fmla="*/ 449 h 6481"/>
              <a:gd name="T74" fmla="*/ 2314 w 4267"/>
              <a:gd name="T75" fmla="*/ 408 h 6481"/>
              <a:gd name="T76" fmla="*/ 2380 w 4267"/>
              <a:gd name="T77" fmla="*/ 1044 h 6481"/>
              <a:gd name="T78" fmla="*/ 2447 w 4267"/>
              <a:gd name="T79" fmla="*/ 882 h 6481"/>
              <a:gd name="T80" fmla="*/ 4134 w 4267"/>
              <a:gd name="T81" fmla="*/ 851 h 6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67" h="6481">
                <a:moveTo>
                  <a:pt x="4236" y="693"/>
                </a:moveTo>
                <a:cubicBezTo>
                  <a:pt x="4216" y="680"/>
                  <a:pt x="4192" y="679"/>
                  <a:pt x="4171" y="690"/>
                </a:cubicBezTo>
                <a:cubicBezTo>
                  <a:pt x="4167" y="692"/>
                  <a:pt x="3720" y="910"/>
                  <a:pt x="3063" y="910"/>
                </a:cubicBezTo>
                <a:cubicBezTo>
                  <a:pt x="2716" y="910"/>
                  <a:pt x="2509" y="768"/>
                  <a:pt x="2447" y="719"/>
                </a:cubicBezTo>
                <a:lnTo>
                  <a:pt x="2447" y="408"/>
                </a:lnTo>
                <a:cubicBezTo>
                  <a:pt x="2447" y="397"/>
                  <a:pt x="2445" y="296"/>
                  <a:pt x="2360" y="195"/>
                </a:cubicBezTo>
                <a:cubicBezTo>
                  <a:pt x="2253" y="65"/>
                  <a:pt x="2068" y="0"/>
                  <a:pt x="1811" y="0"/>
                </a:cubicBezTo>
                <a:cubicBezTo>
                  <a:pt x="1146" y="0"/>
                  <a:pt x="616" y="218"/>
                  <a:pt x="422" y="310"/>
                </a:cubicBezTo>
                <a:cubicBezTo>
                  <a:pt x="410" y="298"/>
                  <a:pt x="393" y="290"/>
                  <a:pt x="375" y="290"/>
                </a:cubicBezTo>
                <a:lnTo>
                  <a:pt x="67" y="290"/>
                </a:lnTo>
                <a:cubicBezTo>
                  <a:pt x="30" y="290"/>
                  <a:pt x="0" y="320"/>
                  <a:pt x="0" y="357"/>
                </a:cubicBezTo>
                <a:lnTo>
                  <a:pt x="0" y="6415"/>
                </a:lnTo>
                <a:cubicBezTo>
                  <a:pt x="0" y="6452"/>
                  <a:pt x="30" y="6481"/>
                  <a:pt x="67" y="6481"/>
                </a:cubicBezTo>
                <a:lnTo>
                  <a:pt x="375" y="6481"/>
                </a:lnTo>
                <a:cubicBezTo>
                  <a:pt x="412" y="6481"/>
                  <a:pt x="442" y="6452"/>
                  <a:pt x="442" y="6415"/>
                </a:cubicBezTo>
                <a:lnTo>
                  <a:pt x="442" y="2841"/>
                </a:lnTo>
                <a:cubicBezTo>
                  <a:pt x="600" y="2773"/>
                  <a:pt x="1221" y="2523"/>
                  <a:pt x="1811" y="2523"/>
                </a:cubicBezTo>
                <a:cubicBezTo>
                  <a:pt x="1828" y="2523"/>
                  <a:pt x="1843" y="2523"/>
                  <a:pt x="1859" y="2524"/>
                </a:cubicBezTo>
                <a:lnTo>
                  <a:pt x="1859" y="3253"/>
                </a:lnTo>
                <a:cubicBezTo>
                  <a:pt x="1859" y="3255"/>
                  <a:pt x="1859" y="3258"/>
                  <a:pt x="1859" y="3261"/>
                </a:cubicBezTo>
                <a:cubicBezTo>
                  <a:pt x="1859" y="3261"/>
                  <a:pt x="1859" y="3262"/>
                  <a:pt x="1859" y="3262"/>
                </a:cubicBezTo>
                <a:cubicBezTo>
                  <a:pt x="1860" y="3266"/>
                  <a:pt x="1861" y="3270"/>
                  <a:pt x="1862" y="3273"/>
                </a:cubicBezTo>
                <a:cubicBezTo>
                  <a:pt x="1862" y="3273"/>
                  <a:pt x="1862" y="3274"/>
                  <a:pt x="1862" y="3274"/>
                </a:cubicBezTo>
                <a:cubicBezTo>
                  <a:pt x="1863" y="3277"/>
                  <a:pt x="1865" y="3281"/>
                  <a:pt x="1867" y="3284"/>
                </a:cubicBezTo>
                <a:cubicBezTo>
                  <a:pt x="1867" y="3285"/>
                  <a:pt x="1867" y="3285"/>
                  <a:pt x="1868" y="3286"/>
                </a:cubicBezTo>
                <a:cubicBezTo>
                  <a:pt x="1869" y="3289"/>
                  <a:pt x="1872" y="3292"/>
                  <a:pt x="1874" y="3295"/>
                </a:cubicBezTo>
                <a:cubicBezTo>
                  <a:pt x="1874" y="3295"/>
                  <a:pt x="1875" y="3296"/>
                  <a:pt x="1875" y="3297"/>
                </a:cubicBezTo>
                <a:cubicBezTo>
                  <a:pt x="1878" y="3299"/>
                  <a:pt x="1880" y="3301"/>
                  <a:pt x="1882" y="3304"/>
                </a:cubicBezTo>
                <a:cubicBezTo>
                  <a:pt x="1883" y="3304"/>
                  <a:pt x="1883" y="3304"/>
                  <a:pt x="1883" y="3304"/>
                </a:cubicBezTo>
                <a:cubicBezTo>
                  <a:pt x="1884" y="3305"/>
                  <a:pt x="1886" y="3306"/>
                  <a:pt x="1887" y="3307"/>
                </a:cubicBezTo>
                <a:cubicBezTo>
                  <a:pt x="1889" y="3308"/>
                  <a:pt x="1892" y="3310"/>
                  <a:pt x="1894" y="3311"/>
                </a:cubicBezTo>
                <a:cubicBezTo>
                  <a:pt x="1894" y="3311"/>
                  <a:pt x="1895" y="3312"/>
                  <a:pt x="1895" y="3312"/>
                </a:cubicBezTo>
                <a:cubicBezTo>
                  <a:pt x="1915" y="3322"/>
                  <a:pt x="2373" y="3547"/>
                  <a:pt x="3063" y="3547"/>
                </a:cubicBezTo>
                <a:cubicBezTo>
                  <a:pt x="3990" y="3547"/>
                  <a:pt x="4238" y="3310"/>
                  <a:pt x="4248" y="3300"/>
                </a:cubicBezTo>
                <a:cubicBezTo>
                  <a:pt x="4260" y="3287"/>
                  <a:pt x="4267" y="3270"/>
                  <a:pt x="4267" y="3253"/>
                </a:cubicBezTo>
                <a:lnTo>
                  <a:pt x="4267" y="749"/>
                </a:lnTo>
                <a:cubicBezTo>
                  <a:pt x="4267" y="726"/>
                  <a:pt x="4256" y="705"/>
                  <a:pt x="4236" y="693"/>
                </a:cubicBezTo>
                <a:close/>
                <a:moveTo>
                  <a:pt x="133" y="6348"/>
                </a:moveTo>
                <a:lnTo>
                  <a:pt x="133" y="2864"/>
                </a:lnTo>
                <a:lnTo>
                  <a:pt x="308" y="2864"/>
                </a:lnTo>
                <a:lnTo>
                  <a:pt x="308" y="6348"/>
                </a:lnTo>
                <a:lnTo>
                  <a:pt x="133" y="6348"/>
                </a:lnTo>
                <a:close/>
                <a:moveTo>
                  <a:pt x="2314" y="2798"/>
                </a:moveTo>
                <a:cubicBezTo>
                  <a:pt x="2314" y="2800"/>
                  <a:pt x="2314" y="2803"/>
                  <a:pt x="2314" y="2805"/>
                </a:cubicBezTo>
                <a:cubicBezTo>
                  <a:pt x="2315" y="2807"/>
                  <a:pt x="2315" y="2809"/>
                  <a:pt x="2315" y="2811"/>
                </a:cubicBezTo>
                <a:cubicBezTo>
                  <a:pt x="2316" y="2813"/>
                  <a:pt x="2317" y="2816"/>
                  <a:pt x="2317" y="2818"/>
                </a:cubicBezTo>
                <a:lnTo>
                  <a:pt x="2317" y="2818"/>
                </a:lnTo>
                <a:cubicBezTo>
                  <a:pt x="2317" y="2818"/>
                  <a:pt x="2317" y="2817"/>
                  <a:pt x="2316" y="2815"/>
                </a:cubicBezTo>
                <a:cubicBezTo>
                  <a:pt x="2316" y="2816"/>
                  <a:pt x="2334" y="2911"/>
                  <a:pt x="2155" y="3064"/>
                </a:cubicBezTo>
                <a:cubicBezTo>
                  <a:pt x="2097" y="3113"/>
                  <a:pt x="2037" y="3144"/>
                  <a:pt x="1992" y="3162"/>
                </a:cubicBezTo>
                <a:lnTo>
                  <a:pt x="1992" y="2537"/>
                </a:lnTo>
                <a:cubicBezTo>
                  <a:pt x="2303" y="2592"/>
                  <a:pt x="2313" y="2787"/>
                  <a:pt x="2314" y="2798"/>
                </a:cubicBezTo>
                <a:close/>
                <a:moveTo>
                  <a:pt x="4134" y="3220"/>
                </a:moveTo>
                <a:cubicBezTo>
                  <a:pt x="4062" y="3268"/>
                  <a:pt x="3783" y="3413"/>
                  <a:pt x="3063" y="3413"/>
                </a:cubicBezTo>
                <a:cubicBezTo>
                  <a:pt x="2633" y="3413"/>
                  <a:pt x="2294" y="3320"/>
                  <a:pt x="2109" y="3255"/>
                </a:cubicBezTo>
                <a:cubicBezTo>
                  <a:pt x="2151" y="3233"/>
                  <a:pt x="2197" y="3204"/>
                  <a:pt x="2241" y="3165"/>
                </a:cubicBezTo>
                <a:cubicBezTo>
                  <a:pt x="2460" y="2979"/>
                  <a:pt x="2456" y="2835"/>
                  <a:pt x="2447" y="2790"/>
                </a:cubicBezTo>
                <a:lnTo>
                  <a:pt x="2447" y="1432"/>
                </a:lnTo>
                <a:cubicBezTo>
                  <a:pt x="2447" y="1395"/>
                  <a:pt x="2417" y="1365"/>
                  <a:pt x="2380" y="1365"/>
                </a:cubicBezTo>
                <a:cubicBezTo>
                  <a:pt x="2344" y="1365"/>
                  <a:pt x="2314" y="1395"/>
                  <a:pt x="2314" y="1432"/>
                </a:cubicBezTo>
                <a:lnTo>
                  <a:pt x="2314" y="2536"/>
                </a:lnTo>
                <a:cubicBezTo>
                  <a:pt x="2203" y="2439"/>
                  <a:pt x="2034" y="2389"/>
                  <a:pt x="1811" y="2389"/>
                </a:cubicBezTo>
                <a:cubicBezTo>
                  <a:pt x="1242" y="2389"/>
                  <a:pt x="665" y="2603"/>
                  <a:pt x="442" y="2696"/>
                </a:cubicBezTo>
                <a:lnTo>
                  <a:pt x="442" y="955"/>
                </a:lnTo>
                <a:cubicBezTo>
                  <a:pt x="442" y="918"/>
                  <a:pt x="412" y="888"/>
                  <a:pt x="375" y="888"/>
                </a:cubicBezTo>
                <a:cubicBezTo>
                  <a:pt x="338" y="888"/>
                  <a:pt x="308" y="918"/>
                  <a:pt x="308" y="955"/>
                </a:cubicBezTo>
                <a:lnTo>
                  <a:pt x="308" y="2731"/>
                </a:lnTo>
                <a:lnTo>
                  <a:pt x="133" y="2731"/>
                </a:lnTo>
                <a:lnTo>
                  <a:pt x="133" y="424"/>
                </a:lnTo>
                <a:lnTo>
                  <a:pt x="308" y="424"/>
                </a:lnTo>
                <a:lnTo>
                  <a:pt x="308" y="555"/>
                </a:lnTo>
                <a:cubicBezTo>
                  <a:pt x="308" y="591"/>
                  <a:pt x="338" y="621"/>
                  <a:pt x="375" y="621"/>
                </a:cubicBezTo>
                <a:cubicBezTo>
                  <a:pt x="412" y="621"/>
                  <a:pt x="442" y="591"/>
                  <a:pt x="442" y="555"/>
                </a:cubicBezTo>
                <a:lnTo>
                  <a:pt x="442" y="449"/>
                </a:lnTo>
                <a:cubicBezTo>
                  <a:pt x="581" y="380"/>
                  <a:pt x="1128" y="133"/>
                  <a:pt x="1811" y="133"/>
                </a:cubicBezTo>
                <a:cubicBezTo>
                  <a:pt x="2301" y="133"/>
                  <a:pt x="2313" y="398"/>
                  <a:pt x="2314" y="408"/>
                </a:cubicBezTo>
                <a:lnTo>
                  <a:pt x="2314" y="977"/>
                </a:lnTo>
                <a:cubicBezTo>
                  <a:pt x="2314" y="1014"/>
                  <a:pt x="2344" y="1044"/>
                  <a:pt x="2380" y="1044"/>
                </a:cubicBezTo>
                <a:cubicBezTo>
                  <a:pt x="2417" y="1044"/>
                  <a:pt x="2447" y="1014"/>
                  <a:pt x="2447" y="977"/>
                </a:cubicBezTo>
                <a:lnTo>
                  <a:pt x="2447" y="882"/>
                </a:lnTo>
                <a:cubicBezTo>
                  <a:pt x="2563" y="953"/>
                  <a:pt x="2768" y="1044"/>
                  <a:pt x="3063" y="1044"/>
                </a:cubicBezTo>
                <a:cubicBezTo>
                  <a:pt x="3578" y="1044"/>
                  <a:pt x="3963" y="918"/>
                  <a:pt x="4134" y="851"/>
                </a:cubicBezTo>
                <a:lnTo>
                  <a:pt x="4134" y="3220"/>
                </a:lnTo>
                <a:close/>
              </a:path>
            </a:pathLst>
          </a:custGeom>
          <a:solidFill>
            <a:srgbClr val="0070C0"/>
          </a:solidFill>
          <a:ln>
            <a:noFill/>
          </a:ln>
        </p:spPr>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grpSp>
        <p:nvGrpSpPr>
          <p:cNvPr id="31" name="îSḻïḍê"/>
          <p:cNvGrpSpPr/>
          <p:nvPr/>
        </p:nvGrpSpPr>
        <p:grpSpPr>
          <a:xfrm>
            <a:off x="2200392" y="3215227"/>
            <a:ext cx="8456887" cy="884813"/>
            <a:chOff x="2086078" y="3589124"/>
            <a:chExt cx="8018822" cy="630282"/>
          </a:xfrm>
        </p:grpSpPr>
        <p:sp>
          <p:nvSpPr>
            <p:cNvPr id="47" name="íşliḑê"/>
            <p:cNvSpPr/>
            <p:nvPr/>
          </p:nvSpPr>
          <p:spPr>
            <a:xfrm flipV="1">
              <a:off x="6095489" y="3589124"/>
              <a:ext cx="4009411" cy="630281"/>
            </a:xfrm>
            <a:prstGeom prst="line">
              <a:avLst/>
            </a:prstGeom>
            <a:ln w="3175">
              <a:solidFill>
                <a:srgbClr val="FFC000"/>
              </a:solidFill>
              <a:miter lim="400000"/>
            </a:ln>
          </p:spPr>
          <p:txBody>
            <a:bodyPr anchor="ctr"/>
            <a:lstStyle/>
            <a:p>
              <a:pPr algn="ctr"/>
              <a:endParaRPr/>
            </a:p>
          </p:txBody>
        </p:sp>
        <p:sp>
          <p:nvSpPr>
            <p:cNvPr id="48" name="ïŝḻïdé"/>
            <p:cNvSpPr/>
            <p:nvPr/>
          </p:nvSpPr>
          <p:spPr>
            <a:xfrm flipV="1">
              <a:off x="6094790" y="3589124"/>
              <a:ext cx="2005405" cy="630282"/>
            </a:xfrm>
            <a:prstGeom prst="line">
              <a:avLst/>
            </a:prstGeom>
            <a:ln w="3175">
              <a:solidFill>
                <a:srgbClr val="FFC000"/>
              </a:solidFill>
              <a:miter lim="400000"/>
            </a:ln>
          </p:spPr>
          <p:txBody>
            <a:bodyPr anchor="ctr"/>
            <a:lstStyle/>
            <a:p>
              <a:pPr algn="ctr"/>
              <a:endParaRPr/>
            </a:p>
          </p:txBody>
        </p:sp>
        <p:sp>
          <p:nvSpPr>
            <p:cNvPr id="49" name="iṣlîḋê"/>
            <p:cNvSpPr/>
            <p:nvPr/>
          </p:nvSpPr>
          <p:spPr>
            <a:xfrm flipH="1" flipV="1">
              <a:off x="4090783" y="3589124"/>
              <a:ext cx="1999256" cy="630281"/>
            </a:xfrm>
            <a:prstGeom prst="line">
              <a:avLst/>
            </a:prstGeom>
            <a:ln w="3175">
              <a:solidFill>
                <a:srgbClr val="FFC000"/>
              </a:solidFill>
              <a:miter lim="400000"/>
            </a:ln>
          </p:spPr>
          <p:txBody>
            <a:bodyPr anchor="ctr"/>
            <a:lstStyle/>
            <a:p>
              <a:pPr algn="ctr"/>
              <a:endParaRPr/>
            </a:p>
          </p:txBody>
        </p:sp>
        <p:sp>
          <p:nvSpPr>
            <p:cNvPr id="50" name="í$ḷîḓè"/>
            <p:cNvSpPr/>
            <p:nvPr/>
          </p:nvSpPr>
          <p:spPr>
            <a:xfrm flipH="1" flipV="1">
              <a:off x="2086078" y="3589124"/>
              <a:ext cx="4009412" cy="630281"/>
            </a:xfrm>
            <a:prstGeom prst="line">
              <a:avLst/>
            </a:prstGeom>
            <a:ln w="3175">
              <a:solidFill>
                <a:srgbClr val="FFC000"/>
              </a:solidFill>
              <a:miter lim="400000"/>
            </a:ln>
          </p:spPr>
          <p:txBody>
            <a:bodyPr anchor="ctr"/>
            <a:lstStyle/>
            <a:p>
              <a:pPr algn="ctr"/>
              <a:endParaRPr/>
            </a:p>
          </p:txBody>
        </p:sp>
        <p:sp>
          <p:nvSpPr>
            <p:cNvPr id="51" name="ïṣḷídé"/>
            <p:cNvSpPr/>
            <p:nvPr/>
          </p:nvSpPr>
          <p:spPr>
            <a:xfrm flipV="1">
              <a:off x="6095489" y="3589124"/>
              <a:ext cx="1" cy="630282"/>
            </a:xfrm>
            <a:prstGeom prst="line">
              <a:avLst/>
            </a:prstGeom>
            <a:ln w="3175">
              <a:solidFill>
                <a:srgbClr val="FFC000"/>
              </a:solidFill>
              <a:miter lim="400000"/>
            </a:ln>
          </p:spPr>
          <p:txBody>
            <a:bodyPr anchor="ctr"/>
            <a:lstStyle/>
            <a:p>
              <a:pPr algn="ctr"/>
              <a:endParaRPr/>
            </a:p>
          </p:txBody>
        </p:sp>
      </p:grpSp>
      <p:grpSp>
        <p:nvGrpSpPr>
          <p:cNvPr id="32" name="iśļíḍè"/>
          <p:cNvGrpSpPr/>
          <p:nvPr/>
        </p:nvGrpSpPr>
        <p:grpSpPr>
          <a:xfrm>
            <a:off x="1362788" y="2536205"/>
            <a:ext cx="10133174" cy="670175"/>
            <a:chOff x="0" y="0"/>
            <a:chExt cx="19216553" cy="1270918"/>
          </a:xfrm>
        </p:grpSpPr>
        <p:sp>
          <p:nvSpPr>
            <p:cNvPr id="42" name="ísḷïḋè"/>
            <p:cNvSpPr/>
            <p:nvPr/>
          </p:nvSpPr>
          <p:spPr>
            <a:xfrm>
              <a:off x="0" y="916"/>
              <a:ext cx="3180952" cy="1270001"/>
            </a:xfrm>
            <a:prstGeom prst="roundRect">
              <a:avLst>
                <a:gd name="adj" fmla="val 5284"/>
              </a:avLst>
            </a:prstGeom>
            <a:solidFill>
              <a:srgbClr val="0070C0"/>
            </a:solidFill>
            <a:ln w="12700" cap="flat">
              <a:noFill/>
              <a:miter lim="400000"/>
            </a:ln>
            <a:effectLst/>
          </p:spPr>
          <p:txBody>
            <a:bodyPr wrap="none" lIns="19050" tIns="19050" rIns="19050" bIns="19050" anchor="ctr">
              <a:normAutofit/>
            </a:bodyPr>
            <a:lstStyle/>
            <a:p>
              <a:pPr lvl="0" algn="ctr"/>
              <a:r>
                <a:rPr lang="zh-CN" altLang="en-US" sz="1600" b="1" dirty="0">
                  <a:solidFill>
                    <a:schemeClr val="bg1"/>
                  </a:solidFill>
                  <a:latin typeface="微软雅黑" panose="020B0503020204020204" pitchFamily="34" charset="-122"/>
                  <a:ea typeface="微软雅黑" panose="020B0503020204020204" pitchFamily="34" charset="-122"/>
                </a:rPr>
                <a:t>政府统一领导</a:t>
              </a:r>
            </a:p>
          </p:txBody>
        </p:sp>
        <p:sp>
          <p:nvSpPr>
            <p:cNvPr id="43" name="îślîḋè"/>
            <p:cNvSpPr/>
            <p:nvPr/>
          </p:nvSpPr>
          <p:spPr>
            <a:xfrm>
              <a:off x="4003249" y="918"/>
              <a:ext cx="3180952" cy="1270000"/>
            </a:xfrm>
            <a:prstGeom prst="roundRect">
              <a:avLst>
                <a:gd name="adj" fmla="val 5284"/>
              </a:avLst>
            </a:prstGeom>
            <a:solidFill>
              <a:srgbClr val="00B0F0"/>
            </a:solidFill>
            <a:ln w="12700" cap="flat">
              <a:noFill/>
              <a:miter lim="400000"/>
            </a:ln>
            <a:effectLst/>
          </p:spPr>
          <p:txBody>
            <a:bodyPr wrap="none" lIns="19050" tIns="19050" rIns="19050" bIns="19050" anchor="ctr">
              <a:normAutofit/>
            </a:bodyPr>
            <a:lstStyle/>
            <a:p>
              <a:pPr lvl="0" algn="ctr"/>
              <a:r>
                <a:rPr lang="zh-CN" altLang="en-US" sz="1600" b="1" dirty="0">
                  <a:solidFill>
                    <a:schemeClr val="bg1"/>
                  </a:solidFill>
                  <a:latin typeface="微软雅黑" panose="020B0503020204020204" pitchFamily="34" charset="-122"/>
                  <a:ea typeface="微软雅黑" panose="020B0503020204020204" pitchFamily="34" charset="-122"/>
                </a:rPr>
                <a:t>部门依法监管</a:t>
              </a:r>
            </a:p>
          </p:txBody>
        </p:sp>
        <p:sp>
          <p:nvSpPr>
            <p:cNvPr id="44" name="íṡḻídè"/>
            <p:cNvSpPr/>
            <p:nvPr/>
          </p:nvSpPr>
          <p:spPr>
            <a:xfrm>
              <a:off x="8008895" y="918"/>
              <a:ext cx="3180954" cy="1270000"/>
            </a:xfrm>
            <a:prstGeom prst="roundRect">
              <a:avLst>
                <a:gd name="adj" fmla="val 5284"/>
              </a:avLst>
            </a:prstGeom>
            <a:solidFill>
              <a:srgbClr val="0070C0"/>
            </a:solidFill>
            <a:ln w="12700" cap="flat">
              <a:noFill/>
              <a:miter lim="400000"/>
            </a:ln>
            <a:effectLst/>
          </p:spPr>
          <p:txBody>
            <a:bodyPr wrap="none" lIns="19050" tIns="19050" rIns="19050" bIns="19050" anchor="ctr">
              <a:normAutofit/>
            </a:bodyPr>
            <a:lstStyle/>
            <a:p>
              <a:pPr lvl="0" algn="ctr"/>
              <a:r>
                <a:rPr lang="zh-CN" altLang="en-US" sz="1600" b="1" dirty="0">
                  <a:solidFill>
                    <a:schemeClr val="bg1"/>
                  </a:solidFill>
                  <a:latin typeface="微软雅黑" panose="020B0503020204020204" pitchFamily="34" charset="-122"/>
                  <a:ea typeface="微软雅黑" panose="020B0503020204020204" pitchFamily="34" charset="-122"/>
                </a:rPr>
                <a:t>企业全面负责</a:t>
              </a:r>
            </a:p>
          </p:txBody>
        </p:sp>
        <p:sp>
          <p:nvSpPr>
            <p:cNvPr id="45" name="iṣľïďé"/>
            <p:cNvSpPr/>
            <p:nvPr/>
          </p:nvSpPr>
          <p:spPr>
            <a:xfrm>
              <a:off x="12035862" y="918"/>
              <a:ext cx="3180954" cy="1270000"/>
            </a:xfrm>
            <a:prstGeom prst="roundRect">
              <a:avLst>
                <a:gd name="adj" fmla="val 5284"/>
              </a:avLst>
            </a:prstGeom>
            <a:solidFill>
              <a:srgbClr val="00B0F0"/>
            </a:solidFill>
            <a:ln w="12700" cap="flat">
              <a:noFill/>
              <a:miter lim="400000"/>
            </a:ln>
            <a:effectLst/>
          </p:spPr>
          <p:txBody>
            <a:bodyPr wrap="none" lIns="19050" tIns="19050" rIns="19050" bIns="19050" anchor="ctr">
              <a:normAutofit/>
            </a:bodyPr>
            <a:lstStyle/>
            <a:p>
              <a:pPr lvl="0" algn="ctr"/>
              <a:r>
                <a:rPr lang="zh-CN" altLang="en-US" sz="1600" b="1" dirty="0">
                  <a:solidFill>
                    <a:schemeClr val="bg1"/>
                  </a:solidFill>
                  <a:latin typeface="微软雅黑" panose="020B0503020204020204" pitchFamily="34" charset="-122"/>
                  <a:ea typeface="微软雅黑" panose="020B0503020204020204" pitchFamily="34" charset="-122"/>
                </a:rPr>
                <a:t>群众参与监督</a:t>
              </a:r>
            </a:p>
          </p:txBody>
        </p:sp>
        <p:sp>
          <p:nvSpPr>
            <p:cNvPr id="46" name="íŝlïḍê"/>
            <p:cNvSpPr/>
            <p:nvPr/>
          </p:nvSpPr>
          <p:spPr>
            <a:xfrm>
              <a:off x="16035601" y="0"/>
              <a:ext cx="3180952" cy="1270000"/>
            </a:xfrm>
            <a:prstGeom prst="roundRect">
              <a:avLst>
                <a:gd name="adj" fmla="val 5284"/>
              </a:avLst>
            </a:prstGeom>
            <a:solidFill>
              <a:srgbClr val="0070C0"/>
            </a:solidFill>
            <a:ln w="12700" cap="flat">
              <a:noFill/>
              <a:miter lim="400000"/>
            </a:ln>
            <a:effectLst/>
          </p:spPr>
          <p:txBody>
            <a:bodyPr wrap="none" lIns="19050" tIns="19050" rIns="19050" bIns="19050" anchor="ctr">
              <a:normAutofit/>
            </a:bodyPr>
            <a:lstStyle/>
            <a:p>
              <a:pPr lvl="0" algn="ctr"/>
              <a:r>
                <a:rPr lang="zh-CN" altLang="en-US" sz="1600" b="1" dirty="0">
                  <a:solidFill>
                    <a:schemeClr val="bg1"/>
                  </a:solidFill>
                  <a:latin typeface="微软雅黑" panose="020B0503020204020204" pitchFamily="34" charset="-122"/>
                  <a:ea typeface="微软雅黑" panose="020B0503020204020204" pitchFamily="34" charset="-122"/>
                </a:rPr>
                <a:t>社会监督支持</a:t>
              </a:r>
            </a:p>
          </p:txBody>
        </p:sp>
      </p:grpSp>
      <p:grpSp>
        <p:nvGrpSpPr>
          <p:cNvPr id="37" name="îşľïḍê"/>
          <p:cNvGrpSpPr/>
          <p:nvPr/>
        </p:nvGrpSpPr>
        <p:grpSpPr>
          <a:xfrm>
            <a:off x="6023654" y="3703146"/>
            <a:ext cx="815887" cy="815887"/>
            <a:chOff x="0" y="0"/>
            <a:chExt cx="1547244" cy="1547244"/>
          </a:xfrm>
        </p:grpSpPr>
        <p:sp>
          <p:nvSpPr>
            <p:cNvPr id="38" name="íṡ1iḑé"/>
            <p:cNvSpPr/>
            <p:nvPr/>
          </p:nvSpPr>
          <p:spPr>
            <a:xfrm>
              <a:off x="0" y="0"/>
              <a:ext cx="1547244" cy="1547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0C0"/>
            </a:solidFill>
            <a:ln w="12700" cap="flat">
              <a:noFill/>
              <a:miter lim="400000"/>
            </a:ln>
            <a:effectLst/>
          </p:spPr>
          <p:txBody>
            <a:bodyPr anchor="ctr"/>
            <a:lstStyle/>
            <a:p>
              <a:pPr algn="ctr"/>
              <a:endParaRPr/>
            </a:p>
          </p:txBody>
        </p:sp>
        <p:sp>
          <p:nvSpPr>
            <p:cNvPr id="39" name="iṧḻíḑé"/>
            <p:cNvSpPr/>
            <p:nvPr/>
          </p:nvSpPr>
          <p:spPr>
            <a:xfrm>
              <a:off x="367139" y="396789"/>
              <a:ext cx="791768" cy="753666"/>
            </a:xfrm>
            <a:custGeom>
              <a:avLst/>
              <a:gdLst/>
              <a:ahLst/>
              <a:cxnLst>
                <a:cxn ang="0">
                  <a:pos x="wd2" y="hd2"/>
                </a:cxn>
                <a:cxn ang="5400000">
                  <a:pos x="wd2" y="hd2"/>
                </a:cxn>
                <a:cxn ang="10800000">
                  <a:pos x="wd2" y="hd2"/>
                </a:cxn>
                <a:cxn ang="16200000">
                  <a:pos x="wd2" y="hd2"/>
                </a:cxn>
              </a:cxnLst>
              <a:rect l="0" t="0" r="r" b="b"/>
              <a:pathLst>
                <a:path w="21600" h="21600" extrusionOk="0">
                  <a:moveTo>
                    <a:pt x="21087" y="8928"/>
                  </a:moveTo>
                  <a:lnTo>
                    <a:pt x="20048" y="7836"/>
                  </a:lnTo>
                  <a:cubicBezTo>
                    <a:pt x="19687" y="7476"/>
                    <a:pt x="19267" y="7297"/>
                    <a:pt x="18787" y="7297"/>
                  </a:cubicBezTo>
                  <a:cubicBezTo>
                    <a:pt x="18296" y="7297"/>
                    <a:pt x="17880" y="7476"/>
                    <a:pt x="17539" y="7836"/>
                  </a:cubicBezTo>
                  <a:lnTo>
                    <a:pt x="13462" y="12118"/>
                  </a:lnTo>
                  <a:lnTo>
                    <a:pt x="13462" y="1865"/>
                  </a:lnTo>
                  <a:cubicBezTo>
                    <a:pt x="13462" y="1359"/>
                    <a:pt x="13286" y="923"/>
                    <a:pt x="12935" y="553"/>
                  </a:cubicBezTo>
                  <a:cubicBezTo>
                    <a:pt x="12584" y="184"/>
                    <a:pt x="12168" y="0"/>
                    <a:pt x="11687" y="0"/>
                  </a:cubicBezTo>
                  <a:lnTo>
                    <a:pt x="9913" y="0"/>
                  </a:lnTo>
                  <a:cubicBezTo>
                    <a:pt x="9432" y="0"/>
                    <a:pt x="9016" y="185"/>
                    <a:pt x="8665" y="553"/>
                  </a:cubicBezTo>
                  <a:cubicBezTo>
                    <a:pt x="8314" y="923"/>
                    <a:pt x="8139" y="1359"/>
                    <a:pt x="8139" y="1865"/>
                  </a:cubicBezTo>
                  <a:lnTo>
                    <a:pt x="8139" y="12118"/>
                  </a:lnTo>
                  <a:lnTo>
                    <a:pt x="4062" y="7836"/>
                  </a:lnTo>
                  <a:cubicBezTo>
                    <a:pt x="3720" y="7476"/>
                    <a:pt x="3304" y="7297"/>
                    <a:pt x="2814" y="7297"/>
                  </a:cubicBezTo>
                  <a:cubicBezTo>
                    <a:pt x="2334" y="7297"/>
                    <a:pt x="1914" y="7476"/>
                    <a:pt x="1553" y="7836"/>
                  </a:cubicBezTo>
                  <a:lnTo>
                    <a:pt x="527" y="8928"/>
                  </a:lnTo>
                  <a:cubicBezTo>
                    <a:pt x="175" y="9297"/>
                    <a:pt x="0" y="9739"/>
                    <a:pt x="0" y="10254"/>
                  </a:cubicBezTo>
                  <a:cubicBezTo>
                    <a:pt x="0" y="10778"/>
                    <a:pt x="176" y="11215"/>
                    <a:pt x="527" y="11564"/>
                  </a:cubicBezTo>
                  <a:lnTo>
                    <a:pt x="9552" y="21061"/>
                  </a:lnTo>
                  <a:cubicBezTo>
                    <a:pt x="9894" y="21420"/>
                    <a:pt x="10311" y="21600"/>
                    <a:pt x="10800" y="21600"/>
                  </a:cubicBezTo>
                  <a:cubicBezTo>
                    <a:pt x="11281" y="21600"/>
                    <a:pt x="11702" y="21420"/>
                    <a:pt x="12061" y="21061"/>
                  </a:cubicBezTo>
                  <a:lnTo>
                    <a:pt x="21087" y="11564"/>
                  </a:lnTo>
                  <a:cubicBezTo>
                    <a:pt x="21429" y="11205"/>
                    <a:pt x="21600" y="10768"/>
                    <a:pt x="21600" y="10254"/>
                  </a:cubicBezTo>
                  <a:cubicBezTo>
                    <a:pt x="21600" y="9749"/>
                    <a:pt x="21429" y="9307"/>
                    <a:pt x="21087" y="8928"/>
                  </a:cubicBezTo>
                  <a:cubicBezTo>
                    <a:pt x="21087" y="8928"/>
                    <a:pt x="21087" y="8928"/>
                    <a:pt x="21087" y="8928"/>
                  </a:cubicBezTo>
                  <a:close/>
                </a:path>
              </a:pathLst>
            </a:custGeom>
            <a:solidFill>
              <a:srgbClr val="FFFFFF"/>
            </a:solidFill>
            <a:ln w="12700" cap="flat">
              <a:noFill/>
              <a:miter lim="400000"/>
            </a:ln>
            <a:effectLst/>
          </p:spPr>
          <p:txBody>
            <a:bodyPr anchor="ctr"/>
            <a:lstStyle/>
            <a:p>
              <a:pPr algn="ctr"/>
              <a:endParaRPr/>
            </a:p>
          </p:txBody>
        </p:sp>
      </p:grpSp>
      <p:sp>
        <p:nvSpPr>
          <p:cNvPr id="52" name="矩形 51"/>
          <p:cNvSpPr/>
          <p:nvPr/>
        </p:nvSpPr>
        <p:spPr>
          <a:xfrm>
            <a:off x="4933152" y="4777272"/>
            <a:ext cx="3403223" cy="477054"/>
          </a:xfrm>
          <a:prstGeom prst="rect">
            <a:avLst/>
          </a:prstGeom>
        </p:spPr>
        <p:txBody>
          <a:bodyPr wrap="square">
            <a:spAutoFit/>
          </a:bodyPr>
          <a:lstStyle/>
          <a:p>
            <a:pPr>
              <a:lnSpc>
                <a:spcPts val="3000"/>
              </a:lnSpc>
            </a:pPr>
            <a:r>
              <a:rPr lang="zh-CN" altLang="en-US" sz="2000" b="1" dirty="0">
                <a:solidFill>
                  <a:srgbClr val="0070C0"/>
                </a:solidFill>
                <a:latin typeface="微软雅黑" panose="020B0503020204020204" pitchFamily="34" charset="-122"/>
                <a:ea typeface="微软雅黑" panose="020B0503020204020204" pitchFamily="34" charset="-122"/>
              </a:rPr>
              <a:t>我国安全生产的管理体制</a:t>
            </a:r>
            <a:endParaRPr lang="en-US" altLang="zh-CN" sz="20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p:cNvSpPr/>
          <p:nvPr/>
        </p:nvSpPr>
        <p:spPr>
          <a:xfrm>
            <a:off x="1892871" y="1363372"/>
            <a:ext cx="357020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我国安全生产的管理体制</a:t>
            </a:r>
          </a:p>
        </p:txBody>
      </p:sp>
      <p:sp>
        <p:nvSpPr>
          <p:cNvPr id="13" name="rectangular-flag_81817"/>
          <p:cNvSpPr>
            <a:spLocks noChangeAspect="1"/>
          </p:cNvSpPr>
          <p:nvPr/>
        </p:nvSpPr>
        <p:spPr bwMode="auto">
          <a:xfrm>
            <a:off x="1306686" y="1307277"/>
            <a:ext cx="401977" cy="609685"/>
          </a:xfrm>
          <a:custGeom>
            <a:avLst/>
            <a:gdLst>
              <a:gd name="T0" fmla="*/ 4171 w 4267"/>
              <a:gd name="T1" fmla="*/ 690 h 6481"/>
              <a:gd name="T2" fmla="*/ 2447 w 4267"/>
              <a:gd name="T3" fmla="*/ 719 h 6481"/>
              <a:gd name="T4" fmla="*/ 2360 w 4267"/>
              <a:gd name="T5" fmla="*/ 195 h 6481"/>
              <a:gd name="T6" fmla="*/ 422 w 4267"/>
              <a:gd name="T7" fmla="*/ 310 h 6481"/>
              <a:gd name="T8" fmla="*/ 67 w 4267"/>
              <a:gd name="T9" fmla="*/ 290 h 6481"/>
              <a:gd name="T10" fmla="*/ 0 w 4267"/>
              <a:gd name="T11" fmla="*/ 6415 h 6481"/>
              <a:gd name="T12" fmla="*/ 375 w 4267"/>
              <a:gd name="T13" fmla="*/ 6481 h 6481"/>
              <a:gd name="T14" fmla="*/ 442 w 4267"/>
              <a:gd name="T15" fmla="*/ 2841 h 6481"/>
              <a:gd name="T16" fmla="*/ 1859 w 4267"/>
              <a:gd name="T17" fmla="*/ 2524 h 6481"/>
              <a:gd name="T18" fmla="*/ 1859 w 4267"/>
              <a:gd name="T19" fmla="*/ 3261 h 6481"/>
              <a:gd name="T20" fmla="*/ 1862 w 4267"/>
              <a:gd name="T21" fmla="*/ 3273 h 6481"/>
              <a:gd name="T22" fmla="*/ 1867 w 4267"/>
              <a:gd name="T23" fmla="*/ 3284 h 6481"/>
              <a:gd name="T24" fmla="*/ 1874 w 4267"/>
              <a:gd name="T25" fmla="*/ 3295 h 6481"/>
              <a:gd name="T26" fmla="*/ 1882 w 4267"/>
              <a:gd name="T27" fmla="*/ 3304 h 6481"/>
              <a:gd name="T28" fmla="*/ 1887 w 4267"/>
              <a:gd name="T29" fmla="*/ 3307 h 6481"/>
              <a:gd name="T30" fmla="*/ 1895 w 4267"/>
              <a:gd name="T31" fmla="*/ 3312 h 6481"/>
              <a:gd name="T32" fmla="*/ 4248 w 4267"/>
              <a:gd name="T33" fmla="*/ 3300 h 6481"/>
              <a:gd name="T34" fmla="*/ 4267 w 4267"/>
              <a:gd name="T35" fmla="*/ 749 h 6481"/>
              <a:gd name="T36" fmla="*/ 133 w 4267"/>
              <a:gd name="T37" fmla="*/ 6348 h 6481"/>
              <a:gd name="T38" fmla="*/ 308 w 4267"/>
              <a:gd name="T39" fmla="*/ 2864 h 6481"/>
              <a:gd name="T40" fmla="*/ 133 w 4267"/>
              <a:gd name="T41" fmla="*/ 6348 h 6481"/>
              <a:gd name="T42" fmla="*/ 2314 w 4267"/>
              <a:gd name="T43" fmla="*/ 2805 h 6481"/>
              <a:gd name="T44" fmla="*/ 2317 w 4267"/>
              <a:gd name="T45" fmla="*/ 2818 h 6481"/>
              <a:gd name="T46" fmla="*/ 2316 w 4267"/>
              <a:gd name="T47" fmla="*/ 2815 h 6481"/>
              <a:gd name="T48" fmla="*/ 1992 w 4267"/>
              <a:gd name="T49" fmla="*/ 3162 h 6481"/>
              <a:gd name="T50" fmla="*/ 2314 w 4267"/>
              <a:gd name="T51" fmla="*/ 2798 h 6481"/>
              <a:gd name="T52" fmla="*/ 3063 w 4267"/>
              <a:gd name="T53" fmla="*/ 3413 h 6481"/>
              <a:gd name="T54" fmla="*/ 2241 w 4267"/>
              <a:gd name="T55" fmla="*/ 3165 h 6481"/>
              <a:gd name="T56" fmla="*/ 2447 w 4267"/>
              <a:gd name="T57" fmla="*/ 1432 h 6481"/>
              <a:gd name="T58" fmla="*/ 2314 w 4267"/>
              <a:gd name="T59" fmla="*/ 1432 h 6481"/>
              <a:gd name="T60" fmla="*/ 1811 w 4267"/>
              <a:gd name="T61" fmla="*/ 2389 h 6481"/>
              <a:gd name="T62" fmla="*/ 442 w 4267"/>
              <a:gd name="T63" fmla="*/ 955 h 6481"/>
              <a:gd name="T64" fmla="*/ 308 w 4267"/>
              <a:gd name="T65" fmla="*/ 955 h 6481"/>
              <a:gd name="T66" fmla="*/ 133 w 4267"/>
              <a:gd name="T67" fmla="*/ 2731 h 6481"/>
              <a:gd name="T68" fmla="*/ 308 w 4267"/>
              <a:gd name="T69" fmla="*/ 424 h 6481"/>
              <a:gd name="T70" fmla="*/ 375 w 4267"/>
              <a:gd name="T71" fmla="*/ 621 h 6481"/>
              <a:gd name="T72" fmla="*/ 442 w 4267"/>
              <a:gd name="T73" fmla="*/ 449 h 6481"/>
              <a:gd name="T74" fmla="*/ 2314 w 4267"/>
              <a:gd name="T75" fmla="*/ 408 h 6481"/>
              <a:gd name="T76" fmla="*/ 2380 w 4267"/>
              <a:gd name="T77" fmla="*/ 1044 h 6481"/>
              <a:gd name="T78" fmla="*/ 2447 w 4267"/>
              <a:gd name="T79" fmla="*/ 882 h 6481"/>
              <a:gd name="T80" fmla="*/ 4134 w 4267"/>
              <a:gd name="T81" fmla="*/ 851 h 6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67" h="6481">
                <a:moveTo>
                  <a:pt x="4236" y="693"/>
                </a:moveTo>
                <a:cubicBezTo>
                  <a:pt x="4216" y="680"/>
                  <a:pt x="4192" y="679"/>
                  <a:pt x="4171" y="690"/>
                </a:cubicBezTo>
                <a:cubicBezTo>
                  <a:pt x="4167" y="692"/>
                  <a:pt x="3720" y="910"/>
                  <a:pt x="3063" y="910"/>
                </a:cubicBezTo>
                <a:cubicBezTo>
                  <a:pt x="2716" y="910"/>
                  <a:pt x="2509" y="768"/>
                  <a:pt x="2447" y="719"/>
                </a:cubicBezTo>
                <a:lnTo>
                  <a:pt x="2447" y="408"/>
                </a:lnTo>
                <a:cubicBezTo>
                  <a:pt x="2447" y="397"/>
                  <a:pt x="2445" y="296"/>
                  <a:pt x="2360" y="195"/>
                </a:cubicBezTo>
                <a:cubicBezTo>
                  <a:pt x="2253" y="65"/>
                  <a:pt x="2068" y="0"/>
                  <a:pt x="1811" y="0"/>
                </a:cubicBezTo>
                <a:cubicBezTo>
                  <a:pt x="1146" y="0"/>
                  <a:pt x="616" y="218"/>
                  <a:pt x="422" y="310"/>
                </a:cubicBezTo>
                <a:cubicBezTo>
                  <a:pt x="410" y="298"/>
                  <a:pt x="393" y="290"/>
                  <a:pt x="375" y="290"/>
                </a:cubicBezTo>
                <a:lnTo>
                  <a:pt x="67" y="290"/>
                </a:lnTo>
                <a:cubicBezTo>
                  <a:pt x="30" y="290"/>
                  <a:pt x="0" y="320"/>
                  <a:pt x="0" y="357"/>
                </a:cubicBezTo>
                <a:lnTo>
                  <a:pt x="0" y="6415"/>
                </a:lnTo>
                <a:cubicBezTo>
                  <a:pt x="0" y="6452"/>
                  <a:pt x="30" y="6481"/>
                  <a:pt x="67" y="6481"/>
                </a:cubicBezTo>
                <a:lnTo>
                  <a:pt x="375" y="6481"/>
                </a:lnTo>
                <a:cubicBezTo>
                  <a:pt x="412" y="6481"/>
                  <a:pt x="442" y="6452"/>
                  <a:pt x="442" y="6415"/>
                </a:cubicBezTo>
                <a:lnTo>
                  <a:pt x="442" y="2841"/>
                </a:lnTo>
                <a:cubicBezTo>
                  <a:pt x="600" y="2773"/>
                  <a:pt x="1221" y="2523"/>
                  <a:pt x="1811" y="2523"/>
                </a:cubicBezTo>
                <a:cubicBezTo>
                  <a:pt x="1828" y="2523"/>
                  <a:pt x="1843" y="2523"/>
                  <a:pt x="1859" y="2524"/>
                </a:cubicBezTo>
                <a:lnTo>
                  <a:pt x="1859" y="3253"/>
                </a:lnTo>
                <a:cubicBezTo>
                  <a:pt x="1859" y="3255"/>
                  <a:pt x="1859" y="3258"/>
                  <a:pt x="1859" y="3261"/>
                </a:cubicBezTo>
                <a:cubicBezTo>
                  <a:pt x="1859" y="3261"/>
                  <a:pt x="1859" y="3262"/>
                  <a:pt x="1859" y="3262"/>
                </a:cubicBezTo>
                <a:cubicBezTo>
                  <a:pt x="1860" y="3266"/>
                  <a:pt x="1861" y="3270"/>
                  <a:pt x="1862" y="3273"/>
                </a:cubicBezTo>
                <a:cubicBezTo>
                  <a:pt x="1862" y="3273"/>
                  <a:pt x="1862" y="3274"/>
                  <a:pt x="1862" y="3274"/>
                </a:cubicBezTo>
                <a:cubicBezTo>
                  <a:pt x="1863" y="3277"/>
                  <a:pt x="1865" y="3281"/>
                  <a:pt x="1867" y="3284"/>
                </a:cubicBezTo>
                <a:cubicBezTo>
                  <a:pt x="1867" y="3285"/>
                  <a:pt x="1867" y="3285"/>
                  <a:pt x="1868" y="3286"/>
                </a:cubicBezTo>
                <a:cubicBezTo>
                  <a:pt x="1869" y="3289"/>
                  <a:pt x="1872" y="3292"/>
                  <a:pt x="1874" y="3295"/>
                </a:cubicBezTo>
                <a:cubicBezTo>
                  <a:pt x="1874" y="3295"/>
                  <a:pt x="1875" y="3296"/>
                  <a:pt x="1875" y="3297"/>
                </a:cubicBezTo>
                <a:cubicBezTo>
                  <a:pt x="1878" y="3299"/>
                  <a:pt x="1880" y="3301"/>
                  <a:pt x="1882" y="3304"/>
                </a:cubicBezTo>
                <a:cubicBezTo>
                  <a:pt x="1883" y="3304"/>
                  <a:pt x="1883" y="3304"/>
                  <a:pt x="1883" y="3304"/>
                </a:cubicBezTo>
                <a:cubicBezTo>
                  <a:pt x="1884" y="3305"/>
                  <a:pt x="1886" y="3306"/>
                  <a:pt x="1887" y="3307"/>
                </a:cubicBezTo>
                <a:cubicBezTo>
                  <a:pt x="1889" y="3308"/>
                  <a:pt x="1892" y="3310"/>
                  <a:pt x="1894" y="3311"/>
                </a:cubicBezTo>
                <a:cubicBezTo>
                  <a:pt x="1894" y="3311"/>
                  <a:pt x="1895" y="3312"/>
                  <a:pt x="1895" y="3312"/>
                </a:cubicBezTo>
                <a:cubicBezTo>
                  <a:pt x="1915" y="3322"/>
                  <a:pt x="2373" y="3547"/>
                  <a:pt x="3063" y="3547"/>
                </a:cubicBezTo>
                <a:cubicBezTo>
                  <a:pt x="3990" y="3547"/>
                  <a:pt x="4238" y="3310"/>
                  <a:pt x="4248" y="3300"/>
                </a:cubicBezTo>
                <a:cubicBezTo>
                  <a:pt x="4260" y="3287"/>
                  <a:pt x="4267" y="3270"/>
                  <a:pt x="4267" y="3253"/>
                </a:cubicBezTo>
                <a:lnTo>
                  <a:pt x="4267" y="749"/>
                </a:lnTo>
                <a:cubicBezTo>
                  <a:pt x="4267" y="726"/>
                  <a:pt x="4256" y="705"/>
                  <a:pt x="4236" y="693"/>
                </a:cubicBezTo>
                <a:close/>
                <a:moveTo>
                  <a:pt x="133" y="6348"/>
                </a:moveTo>
                <a:lnTo>
                  <a:pt x="133" y="2864"/>
                </a:lnTo>
                <a:lnTo>
                  <a:pt x="308" y="2864"/>
                </a:lnTo>
                <a:lnTo>
                  <a:pt x="308" y="6348"/>
                </a:lnTo>
                <a:lnTo>
                  <a:pt x="133" y="6348"/>
                </a:lnTo>
                <a:close/>
                <a:moveTo>
                  <a:pt x="2314" y="2798"/>
                </a:moveTo>
                <a:cubicBezTo>
                  <a:pt x="2314" y="2800"/>
                  <a:pt x="2314" y="2803"/>
                  <a:pt x="2314" y="2805"/>
                </a:cubicBezTo>
                <a:cubicBezTo>
                  <a:pt x="2315" y="2807"/>
                  <a:pt x="2315" y="2809"/>
                  <a:pt x="2315" y="2811"/>
                </a:cubicBezTo>
                <a:cubicBezTo>
                  <a:pt x="2316" y="2813"/>
                  <a:pt x="2317" y="2816"/>
                  <a:pt x="2317" y="2818"/>
                </a:cubicBezTo>
                <a:lnTo>
                  <a:pt x="2317" y="2818"/>
                </a:lnTo>
                <a:cubicBezTo>
                  <a:pt x="2317" y="2818"/>
                  <a:pt x="2317" y="2817"/>
                  <a:pt x="2316" y="2815"/>
                </a:cubicBezTo>
                <a:cubicBezTo>
                  <a:pt x="2316" y="2816"/>
                  <a:pt x="2334" y="2911"/>
                  <a:pt x="2155" y="3064"/>
                </a:cubicBezTo>
                <a:cubicBezTo>
                  <a:pt x="2097" y="3113"/>
                  <a:pt x="2037" y="3144"/>
                  <a:pt x="1992" y="3162"/>
                </a:cubicBezTo>
                <a:lnTo>
                  <a:pt x="1992" y="2537"/>
                </a:lnTo>
                <a:cubicBezTo>
                  <a:pt x="2303" y="2592"/>
                  <a:pt x="2313" y="2787"/>
                  <a:pt x="2314" y="2798"/>
                </a:cubicBezTo>
                <a:close/>
                <a:moveTo>
                  <a:pt x="4134" y="3220"/>
                </a:moveTo>
                <a:cubicBezTo>
                  <a:pt x="4062" y="3268"/>
                  <a:pt x="3783" y="3413"/>
                  <a:pt x="3063" y="3413"/>
                </a:cubicBezTo>
                <a:cubicBezTo>
                  <a:pt x="2633" y="3413"/>
                  <a:pt x="2294" y="3320"/>
                  <a:pt x="2109" y="3255"/>
                </a:cubicBezTo>
                <a:cubicBezTo>
                  <a:pt x="2151" y="3233"/>
                  <a:pt x="2197" y="3204"/>
                  <a:pt x="2241" y="3165"/>
                </a:cubicBezTo>
                <a:cubicBezTo>
                  <a:pt x="2460" y="2979"/>
                  <a:pt x="2456" y="2835"/>
                  <a:pt x="2447" y="2790"/>
                </a:cubicBezTo>
                <a:lnTo>
                  <a:pt x="2447" y="1432"/>
                </a:lnTo>
                <a:cubicBezTo>
                  <a:pt x="2447" y="1395"/>
                  <a:pt x="2417" y="1365"/>
                  <a:pt x="2380" y="1365"/>
                </a:cubicBezTo>
                <a:cubicBezTo>
                  <a:pt x="2344" y="1365"/>
                  <a:pt x="2314" y="1395"/>
                  <a:pt x="2314" y="1432"/>
                </a:cubicBezTo>
                <a:lnTo>
                  <a:pt x="2314" y="2536"/>
                </a:lnTo>
                <a:cubicBezTo>
                  <a:pt x="2203" y="2439"/>
                  <a:pt x="2034" y="2389"/>
                  <a:pt x="1811" y="2389"/>
                </a:cubicBezTo>
                <a:cubicBezTo>
                  <a:pt x="1242" y="2389"/>
                  <a:pt x="665" y="2603"/>
                  <a:pt x="442" y="2696"/>
                </a:cubicBezTo>
                <a:lnTo>
                  <a:pt x="442" y="955"/>
                </a:lnTo>
                <a:cubicBezTo>
                  <a:pt x="442" y="918"/>
                  <a:pt x="412" y="888"/>
                  <a:pt x="375" y="888"/>
                </a:cubicBezTo>
                <a:cubicBezTo>
                  <a:pt x="338" y="888"/>
                  <a:pt x="308" y="918"/>
                  <a:pt x="308" y="955"/>
                </a:cubicBezTo>
                <a:lnTo>
                  <a:pt x="308" y="2731"/>
                </a:lnTo>
                <a:lnTo>
                  <a:pt x="133" y="2731"/>
                </a:lnTo>
                <a:lnTo>
                  <a:pt x="133" y="424"/>
                </a:lnTo>
                <a:lnTo>
                  <a:pt x="308" y="424"/>
                </a:lnTo>
                <a:lnTo>
                  <a:pt x="308" y="555"/>
                </a:lnTo>
                <a:cubicBezTo>
                  <a:pt x="308" y="591"/>
                  <a:pt x="338" y="621"/>
                  <a:pt x="375" y="621"/>
                </a:cubicBezTo>
                <a:cubicBezTo>
                  <a:pt x="412" y="621"/>
                  <a:pt x="442" y="591"/>
                  <a:pt x="442" y="555"/>
                </a:cubicBezTo>
                <a:lnTo>
                  <a:pt x="442" y="449"/>
                </a:lnTo>
                <a:cubicBezTo>
                  <a:pt x="581" y="380"/>
                  <a:pt x="1128" y="133"/>
                  <a:pt x="1811" y="133"/>
                </a:cubicBezTo>
                <a:cubicBezTo>
                  <a:pt x="2301" y="133"/>
                  <a:pt x="2313" y="398"/>
                  <a:pt x="2314" y="408"/>
                </a:cubicBezTo>
                <a:lnTo>
                  <a:pt x="2314" y="977"/>
                </a:lnTo>
                <a:cubicBezTo>
                  <a:pt x="2314" y="1014"/>
                  <a:pt x="2344" y="1044"/>
                  <a:pt x="2380" y="1044"/>
                </a:cubicBezTo>
                <a:cubicBezTo>
                  <a:pt x="2417" y="1044"/>
                  <a:pt x="2447" y="1014"/>
                  <a:pt x="2447" y="977"/>
                </a:cubicBezTo>
                <a:lnTo>
                  <a:pt x="2447" y="882"/>
                </a:lnTo>
                <a:cubicBezTo>
                  <a:pt x="2563" y="953"/>
                  <a:pt x="2768" y="1044"/>
                  <a:pt x="3063" y="1044"/>
                </a:cubicBezTo>
                <a:cubicBezTo>
                  <a:pt x="3578" y="1044"/>
                  <a:pt x="3963" y="918"/>
                  <a:pt x="4134" y="851"/>
                </a:cubicBezTo>
                <a:lnTo>
                  <a:pt x="4134" y="3220"/>
                </a:lnTo>
                <a:close/>
              </a:path>
            </a:pathLst>
          </a:custGeom>
          <a:solidFill>
            <a:srgbClr val="0070C0"/>
          </a:solidFill>
          <a:ln>
            <a:noFill/>
          </a:ln>
        </p:spPr>
      </p:sp>
      <p:sp>
        <p:nvSpPr>
          <p:cNvPr id="14" name="矩形 13"/>
          <p:cNvSpPr/>
          <p:nvPr/>
        </p:nvSpPr>
        <p:spPr>
          <a:xfrm>
            <a:off x="1028775" y="2863367"/>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政府统一领导</a:t>
            </a:r>
          </a:p>
        </p:txBody>
      </p:sp>
      <p:cxnSp>
        <p:nvCxnSpPr>
          <p:cNvPr id="16" name="直接连接符 15"/>
          <p:cNvCxnSpPr/>
          <p:nvPr/>
        </p:nvCxnSpPr>
        <p:spPr>
          <a:xfrm>
            <a:off x="1028775" y="4048373"/>
            <a:ext cx="1123059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477047" y="2434818"/>
            <a:ext cx="8856983" cy="121135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是指政府要建立健全的安全生产监管体系和安全生产法律法规体系，把安全生产纳入经济发展规划和指标考核体系。无论何种所有制形式或经营方式的生产经营单位，政府对安全生产的要求是相同的。</a:t>
            </a:r>
          </a:p>
        </p:txBody>
      </p:sp>
      <p:sp>
        <p:nvSpPr>
          <p:cNvPr id="18" name="矩形 17"/>
          <p:cNvSpPr/>
          <p:nvPr/>
        </p:nvSpPr>
        <p:spPr>
          <a:xfrm>
            <a:off x="1052702" y="4863219"/>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部门依法监管</a:t>
            </a:r>
          </a:p>
        </p:txBody>
      </p:sp>
      <p:cxnSp>
        <p:nvCxnSpPr>
          <p:cNvPr id="19" name="直接连接符 18"/>
          <p:cNvCxnSpPr/>
          <p:nvPr/>
        </p:nvCxnSpPr>
        <p:spPr>
          <a:xfrm>
            <a:off x="896750" y="5920581"/>
            <a:ext cx="11509288"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549055" y="4649955"/>
            <a:ext cx="8856983" cy="82663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是指政府各级全生产监管部门和相关部门，要依法履行综合监管和专项监管的职责；加大执法力度，加强执法监督。</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p:cNvSpPr/>
          <p:nvPr/>
        </p:nvSpPr>
        <p:spPr>
          <a:xfrm>
            <a:off x="1568296" y="1176922"/>
            <a:ext cx="357020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我国安全生产的管理体制</a:t>
            </a:r>
          </a:p>
        </p:txBody>
      </p:sp>
      <p:sp>
        <p:nvSpPr>
          <p:cNvPr id="13" name="rectangular-flag_81817"/>
          <p:cNvSpPr>
            <a:spLocks noChangeAspect="1"/>
          </p:cNvSpPr>
          <p:nvPr/>
        </p:nvSpPr>
        <p:spPr bwMode="auto">
          <a:xfrm>
            <a:off x="952982" y="1093392"/>
            <a:ext cx="401977" cy="609685"/>
          </a:xfrm>
          <a:custGeom>
            <a:avLst/>
            <a:gdLst>
              <a:gd name="T0" fmla="*/ 4171 w 4267"/>
              <a:gd name="T1" fmla="*/ 690 h 6481"/>
              <a:gd name="T2" fmla="*/ 2447 w 4267"/>
              <a:gd name="T3" fmla="*/ 719 h 6481"/>
              <a:gd name="T4" fmla="*/ 2360 w 4267"/>
              <a:gd name="T5" fmla="*/ 195 h 6481"/>
              <a:gd name="T6" fmla="*/ 422 w 4267"/>
              <a:gd name="T7" fmla="*/ 310 h 6481"/>
              <a:gd name="T8" fmla="*/ 67 w 4267"/>
              <a:gd name="T9" fmla="*/ 290 h 6481"/>
              <a:gd name="T10" fmla="*/ 0 w 4267"/>
              <a:gd name="T11" fmla="*/ 6415 h 6481"/>
              <a:gd name="T12" fmla="*/ 375 w 4267"/>
              <a:gd name="T13" fmla="*/ 6481 h 6481"/>
              <a:gd name="T14" fmla="*/ 442 w 4267"/>
              <a:gd name="T15" fmla="*/ 2841 h 6481"/>
              <a:gd name="T16" fmla="*/ 1859 w 4267"/>
              <a:gd name="T17" fmla="*/ 2524 h 6481"/>
              <a:gd name="T18" fmla="*/ 1859 w 4267"/>
              <a:gd name="T19" fmla="*/ 3261 h 6481"/>
              <a:gd name="T20" fmla="*/ 1862 w 4267"/>
              <a:gd name="T21" fmla="*/ 3273 h 6481"/>
              <a:gd name="T22" fmla="*/ 1867 w 4267"/>
              <a:gd name="T23" fmla="*/ 3284 h 6481"/>
              <a:gd name="T24" fmla="*/ 1874 w 4267"/>
              <a:gd name="T25" fmla="*/ 3295 h 6481"/>
              <a:gd name="T26" fmla="*/ 1882 w 4267"/>
              <a:gd name="T27" fmla="*/ 3304 h 6481"/>
              <a:gd name="T28" fmla="*/ 1887 w 4267"/>
              <a:gd name="T29" fmla="*/ 3307 h 6481"/>
              <a:gd name="T30" fmla="*/ 1895 w 4267"/>
              <a:gd name="T31" fmla="*/ 3312 h 6481"/>
              <a:gd name="T32" fmla="*/ 4248 w 4267"/>
              <a:gd name="T33" fmla="*/ 3300 h 6481"/>
              <a:gd name="T34" fmla="*/ 4267 w 4267"/>
              <a:gd name="T35" fmla="*/ 749 h 6481"/>
              <a:gd name="T36" fmla="*/ 133 w 4267"/>
              <a:gd name="T37" fmla="*/ 6348 h 6481"/>
              <a:gd name="T38" fmla="*/ 308 w 4267"/>
              <a:gd name="T39" fmla="*/ 2864 h 6481"/>
              <a:gd name="T40" fmla="*/ 133 w 4267"/>
              <a:gd name="T41" fmla="*/ 6348 h 6481"/>
              <a:gd name="T42" fmla="*/ 2314 w 4267"/>
              <a:gd name="T43" fmla="*/ 2805 h 6481"/>
              <a:gd name="T44" fmla="*/ 2317 w 4267"/>
              <a:gd name="T45" fmla="*/ 2818 h 6481"/>
              <a:gd name="T46" fmla="*/ 2316 w 4267"/>
              <a:gd name="T47" fmla="*/ 2815 h 6481"/>
              <a:gd name="T48" fmla="*/ 1992 w 4267"/>
              <a:gd name="T49" fmla="*/ 3162 h 6481"/>
              <a:gd name="T50" fmla="*/ 2314 w 4267"/>
              <a:gd name="T51" fmla="*/ 2798 h 6481"/>
              <a:gd name="T52" fmla="*/ 3063 w 4267"/>
              <a:gd name="T53" fmla="*/ 3413 h 6481"/>
              <a:gd name="T54" fmla="*/ 2241 w 4267"/>
              <a:gd name="T55" fmla="*/ 3165 h 6481"/>
              <a:gd name="T56" fmla="*/ 2447 w 4267"/>
              <a:gd name="T57" fmla="*/ 1432 h 6481"/>
              <a:gd name="T58" fmla="*/ 2314 w 4267"/>
              <a:gd name="T59" fmla="*/ 1432 h 6481"/>
              <a:gd name="T60" fmla="*/ 1811 w 4267"/>
              <a:gd name="T61" fmla="*/ 2389 h 6481"/>
              <a:gd name="T62" fmla="*/ 442 w 4267"/>
              <a:gd name="T63" fmla="*/ 955 h 6481"/>
              <a:gd name="T64" fmla="*/ 308 w 4267"/>
              <a:gd name="T65" fmla="*/ 955 h 6481"/>
              <a:gd name="T66" fmla="*/ 133 w 4267"/>
              <a:gd name="T67" fmla="*/ 2731 h 6481"/>
              <a:gd name="T68" fmla="*/ 308 w 4267"/>
              <a:gd name="T69" fmla="*/ 424 h 6481"/>
              <a:gd name="T70" fmla="*/ 375 w 4267"/>
              <a:gd name="T71" fmla="*/ 621 h 6481"/>
              <a:gd name="T72" fmla="*/ 442 w 4267"/>
              <a:gd name="T73" fmla="*/ 449 h 6481"/>
              <a:gd name="T74" fmla="*/ 2314 w 4267"/>
              <a:gd name="T75" fmla="*/ 408 h 6481"/>
              <a:gd name="T76" fmla="*/ 2380 w 4267"/>
              <a:gd name="T77" fmla="*/ 1044 h 6481"/>
              <a:gd name="T78" fmla="*/ 2447 w 4267"/>
              <a:gd name="T79" fmla="*/ 882 h 6481"/>
              <a:gd name="T80" fmla="*/ 4134 w 4267"/>
              <a:gd name="T81" fmla="*/ 851 h 6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67" h="6481">
                <a:moveTo>
                  <a:pt x="4236" y="693"/>
                </a:moveTo>
                <a:cubicBezTo>
                  <a:pt x="4216" y="680"/>
                  <a:pt x="4192" y="679"/>
                  <a:pt x="4171" y="690"/>
                </a:cubicBezTo>
                <a:cubicBezTo>
                  <a:pt x="4167" y="692"/>
                  <a:pt x="3720" y="910"/>
                  <a:pt x="3063" y="910"/>
                </a:cubicBezTo>
                <a:cubicBezTo>
                  <a:pt x="2716" y="910"/>
                  <a:pt x="2509" y="768"/>
                  <a:pt x="2447" y="719"/>
                </a:cubicBezTo>
                <a:lnTo>
                  <a:pt x="2447" y="408"/>
                </a:lnTo>
                <a:cubicBezTo>
                  <a:pt x="2447" y="397"/>
                  <a:pt x="2445" y="296"/>
                  <a:pt x="2360" y="195"/>
                </a:cubicBezTo>
                <a:cubicBezTo>
                  <a:pt x="2253" y="65"/>
                  <a:pt x="2068" y="0"/>
                  <a:pt x="1811" y="0"/>
                </a:cubicBezTo>
                <a:cubicBezTo>
                  <a:pt x="1146" y="0"/>
                  <a:pt x="616" y="218"/>
                  <a:pt x="422" y="310"/>
                </a:cubicBezTo>
                <a:cubicBezTo>
                  <a:pt x="410" y="298"/>
                  <a:pt x="393" y="290"/>
                  <a:pt x="375" y="290"/>
                </a:cubicBezTo>
                <a:lnTo>
                  <a:pt x="67" y="290"/>
                </a:lnTo>
                <a:cubicBezTo>
                  <a:pt x="30" y="290"/>
                  <a:pt x="0" y="320"/>
                  <a:pt x="0" y="357"/>
                </a:cubicBezTo>
                <a:lnTo>
                  <a:pt x="0" y="6415"/>
                </a:lnTo>
                <a:cubicBezTo>
                  <a:pt x="0" y="6452"/>
                  <a:pt x="30" y="6481"/>
                  <a:pt x="67" y="6481"/>
                </a:cubicBezTo>
                <a:lnTo>
                  <a:pt x="375" y="6481"/>
                </a:lnTo>
                <a:cubicBezTo>
                  <a:pt x="412" y="6481"/>
                  <a:pt x="442" y="6452"/>
                  <a:pt x="442" y="6415"/>
                </a:cubicBezTo>
                <a:lnTo>
                  <a:pt x="442" y="2841"/>
                </a:lnTo>
                <a:cubicBezTo>
                  <a:pt x="600" y="2773"/>
                  <a:pt x="1221" y="2523"/>
                  <a:pt x="1811" y="2523"/>
                </a:cubicBezTo>
                <a:cubicBezTo>
                  <a:pt x="1828" y="2523"/>
                  <a:pt x="1843" y="2523"/>
                  <a:pt x="1859" y="2524"/>
                </a:cubicBezTo>
                <a:lnTo>
                  <a:pt x="1859" y="3253"/>
                </a:lnTo>
                <a:cubicBezTo>
                  <a:pt x="1859" y="3255"/>
                  <a:pt x="1859" y="3258"/>
                  <a:pt x="1859" y="3261"/>
                </a:cubicBezTo>
                <a:cubicBezTo>
                  <a:pt x="1859" y="3261"/>
                  <a:pt x="1859" y="3262"/>
                  <a:pt x="1859" y="3262"/>
                </a:cubicBezTo>
                <a:cubicBezTo>
                  <a:pt x="1860" y="3266"/>
                  <a:pt x="1861" y="3270"/>
                  <a:pt x="1862" y="3273"/>
                </a:cubicBezTo>
                <a:cubicBezTo>
                  <a:pt x="1862" y="3273"/>
                  <a:pt x="1862" y="3274"/>
                  <a:pt x="1862" y="3274"/>
                </a:cubicBezTo>
                <a:cubicBezTo>
                  <a:pt x="1863" y="3277"/>
                  <a:pt x="1865" y="3281"/>
                  <a:pt x="1867" y="3284"/>
                </a:cubicBezTo>
                <a:cubicBezTo>
                  <a:pt x="1867" y="3285"/>
                  <a:pt x="1867" y="3285"/>
                  <a:pt x="1868" y="3286"/>
                </a:cubicBezTo>
                <a:cubicBezTo>
                  <a:pt x="1869" y="3289"/>
                  <a:pt x="1872" y="3292"/>
                  <a:pt x="1874" y="3295"/>
                </a:cubicBezTo>
                <a:cubicBezTo>
                  <a:pt x="1874" y="3295"/>
                  <a:pt x="1875" y="3296"/>
                  <a:pt x="1875" y="3297"/>
                </a:cubicBezTo>
                <a:cubicBezTo>
                  <a:pt x="1878" y="3299"/>
                  <a:pt x="1880" y="3301"/>
                  <a:pt x="1882" y="3304"/>
                </a:cubicBezTo>
                <a:cubicBezTo>
                  <a:pt x="1883" y="3304"/>
                  <a:pt x="1883" y="3304"/>
                  <a:pt x="1883" y="3304"/>
                </a:cubicBezTo>
                <a:cubicBezTo>
                  <a:pt x="1884" y="3305"/>
                  <a:pt x="1886" y="3306"/>
                  <a:pt x="1887" y="3307"/>
                </a:cubicBezTo>
                <a:cubicBezTo>
                  <a:pt x="1889" y="3308"/>
                  <a:pt x="1892" y="3310"/>
                  <a:pt x="1894" y="3311"/>
                </a:cubicBezTo>
                <a:cubicBezTo>
                  <a:pt x="1894" y="3311"/>
                  <a:pt x="1895" y="3312"/>
                  <a:pt x="1895" y="3312"/>
                </a:cubicBezTo>
                <a:cubicBezTo>
                  <a:pt x="1915" y="3322"/>
                  <a:pt x="2373" y="3547"/>
                  <a:pt x="3063" y="3547"/>
                </a:cubicBezTo>
                <a:cubicBezTo>
                  <a:pt x="3990" y="3547"/>
                  <a:pt x="4238" y="3310"/>
                  <a:pt x="4248" y="3300"/>
                </a:cubicBezTo>
                <a:cubicBezTo>
                  <a:pt x="4260" y="3287"/>
                  <a:pt x="4267" y="3270"/>
                  <a:pt x="4267" y="3253"/>
                </a:cubicBezTo>
                <a:lnTo>
                  <a:pt x="4267" y="749"/>
                </a:lnTo>
                <a:cubicBezTo>
                  <a:pt x="4267" y="726"/>
                  <a:pt x="4256" y="705"/>
                  <a:pt x="4236" y="693"/>
                </a:cubicBezTo>
                <a:close/>
                <a:moveTo>
                  <a:pt x="133" y="6348"/>
                </a:moveTo>
                <a:lnTo>
                  <a:pt x="133" y="2864"/>
                </a:lnTo>
                <a:lnTo>
                  <a:pt x="308" y="2864"/>
                </a:lnTo>
                <a:lnTo>
                  <a:pt x="308" y="6348"/>
                </a:lnTo>
                <a:lnTo>
                  <a:pt x="133" y="6348"/>
                </a:lnTo>
                <a:close/>
                <a:moveTo>
                  <a:pt x="2314" y="2798"/>
                </a:moveTo>
                <a:cubicBezTo>
                  <a:pt x="2314" y="2800"/>
                  <a:pt x="2314" y="2803"/>
                  <a:pt x="2314" y="2805"/>
                </a:cubicBezTo>
                <a:cubicBezTo>
                  <a:pt x="2315" y="2807"/>
                  <a:pt x="2315" y="2809"/>
                  <a:pt x="2315" y="2811"/>
                </a:cubicBezTo>
                <a:cubicBezTo>
                  <a:pt x="2316" y="2813"/>
                  <a:pt x="2317" y="2816"/>
                  <a:pt x="2317" y="2818"/>
                </a:cubicBezTo>
                <a:lnTo>
                  <a:pt x="2317" y="2818"/>
                </a:lnTo>
                <a:cubicBezTo>
                  <a:pt x="2317" y="2818"/>
                  <a:pt x="2317" y="2817"/>
                  <a:pt x="2316" y="2815"/>
                </a:cubicBezTo>
                <a:cubicBezTo>
                  <a:pt x="2316" y="2816"/>
                  <a:pt x="2334" y="2911"/>
                  <a:pt x="2155" y="3064"/>
                </a:cubicBezTo>
                <a:cubicBezTo>
                  <a:pt x="2097" y="3113"/>
                  <a:pt x="2037" y="3144"/>
                  <a:pt x="1992" y="3162"/>
                </a:cubicBezTo>
                <a:lnTo>
                  <a:pt x="1992" y="2537"/>
                </a:lnTo>
                <a:cubicBezTo>
                  <a:pt x="2303" y="2592"/>
                  <a:pt x="2313" y="2787"/>
                  <a:pt x="2314" y="2798"/>
                </a:cubicBezTo>
                <a:close/>
                <a:moveTo>
                  <a:pt x="4134" y="3220"/>
                </a:moveTo>
                <a:cubicBezTo>
                  <a:pt x="4062" y="3268"/>
                  <a:pt x="3783" y="3413"/>
                  <a:pt x="3063" y="3413"/>
                </a:cubicBezTo>
                <a:cubicBezTo>
                  <a:pt x="2633" y="3413"/>
                  <a:pt x="2294" y="3320"/>
                  <a:pt x="2109" y="3255"/>
                </a:cubicBezTo>
                <a:cubicBezTo>
                  <a:pt x="2151" y="3233"/>
                  <a:pt x="2197" y="3204"/>
                  <a:pt x="2241" y="3165"/>
                </a:cubicBezTo>
                <a:cubicBezTo>
                  <a:pt x="2460" y="2979"/>
                  <a:pt x="2456" y="2835"/>
                  <a:pt x="2447" y="2790"/>
                </a:cubicBezTo>
                <a:lnTo>
                  <a:pt x="2447" y="1432"/>
                </a:lnTo>
                <a:cubicBezTo>
                  <a:pt x="2447" y="1395"/>
                  <a:pt x="2417" y="1365"/>
                  <a:pt x="2380" y="1365"/>
                </a:cubicBezTo>
                <a:cubicBezTo>
                  <a:pt x="2344" y="1365"/>
                  <a:pt x="2314" y="1395"/>
                  <a:pt x="2314" y="1432"/>
                </a:cubicBezTo>
                <a:lnTo>
                  <a:pt x="2314" y="2536"/>
                </a:lnTo>
                <a:cubicBezTo>
                  <a:pt x="2203" y="2439"/>
                  <a:pt x="2034" y="2389"/>
                  <a:pt x="1811" y="2389"/>
                </a:cubicBezTo>
                <a:cubicBezTo>
                  <a:pt x="1242" y="2389"/>
                  <a:pt x="665" y="2603"/>
                  <a:pt x="442" y="2696"/>
                </a:cubicBezTo>
                <a:lnTo>
                  <a:pt x="442" y="955"/>
                </a:lnTo>
                <a:cubicBezTo>
                  <a:pt x="442" y="918"/>
                  <a:pt x="412" y="888"/>
                  <a:pt x="375" y="888"/>
                </a:cubicBezTo>
                <a:cubicBezTo>
                  <a:pt x="338" y="888"/>
                  <a:pt x="308" y="918"/>
                  <a:pt x="308" y="955"/>
                </a:cubicBezTo>
                <a:lnTo>
                  <a:pt x="308" y="2731"/>
                </a:lnTo>
                <a:lnTo>
                  <a:pt x="133" y="2731"/>
                </a:lnTo>
                <a:lnTo>
                  <a:pt x="133" y="424"/>
                </a:lnTo>
                <a:lnTo>
                  <a:pt x="308" y="424"/>
                </a:lnTo>
                <a:lnTo>
                  <a:pt x="308" y="555"/>
                </a:lnTo>
                <a:cubicBezTo>
                  <a:pt x="308" y="591"/>
                  <a:pt x="338" y="621"/>
                  <a:pt x="375" y="621"/>
                </a:cubicBezTo>
                <a:cubicBezTo>
                  <a:pt x="412" y="621"/>
                  <a:pt x="442" y="591"/>
                  <a:pt x="442" y="555"/>
                </a:cubicBezTo>
                <a:lnTo>
                  <a:pt x="442" y="449"/>
                </a:lnTo>
                <a:cubicBezTo>
                  <a:pt x="581" y="380"/>
                  <a:pt x="1128" y="133"/>
                  <a:pt x="1811" y="133"/>
                </a:cubicBezTo>
                <a:cubicBezTo>
                  <a:pt x="2301" y="133"/>
                  <a:pt x="2313" y="398"/>
                  <a:pt x="2314" y="408"/>
                </a:cubicBezTo>
                <a:lnTo>
                  <a:pt x="2314" y="977"/>
                </a:lnTo>
                <a:cubicBezTo>
                  <a:pt x="2314" y="1014"/>
                  <a:pt x="2344" y="1044"/>
                  <a:pt x="2380" y="1044"/>
                </a:cubicBezTo>
                <a:cubicBezTo>
                  <a:pt x="2417" y="1044"/>
                  <a:pt x="2447" y="1014"/>
                  <a:pt x="2447" y="977"/>
                </a:cubicBezTo>
                <a:lnTo>
                  <a:pt x="2447" y="882"/>
                </a:lnTo>
                <a:cubicBezTo>
                  <a:pt x="2563" y="953"/>
                  <a:pt x="2768" y="1044"/>
                  <a:pt x="3063" y="1044"/>
                </a:cubicBezTo>
                <a:cubicBezTo>
                  <a:pt x="3578" y="1044"/>
                  <a:pt x="3963" y="918"/>
                  <a:pt x="4134" y="851"/>
                </a:cubicBezTo>
                <a:lnTo>
                  <a:pt x="4134" y="3220"/>
                </a:lnTo>
                <a:close/>
              </a:path>
            </a:pathLst>
          </a:custGeom>
          <a:solidFill>
            <a:srgbClr val="0070C0"/>
          </a:solidFill>
          <a:ln>
            <a:noFill/>
          </a:ln>
        </p:spPr>
      </p:sp>
      <p:sp>
        <p:nvSpPr>
          <p:cNvPr id="14" name="矩形 13"/>
          <p:cNvSpPr/>
          <p:nvPr/>
        </p:nvSpPr>
        <p:spPr>
          <a:xfrm>
            <a:off x="956767" y="2887746"/>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企业全面负责</a:t>
            </a:r>
          </a:p>
        </p:txBody>
      </p:sp>
      <p:cxnSp>
        <p:nvCxnSpPr>
          <p:cNvPr id="16" name="直接连接符 15"/>
          <p:cNvCxnSpPr/>
          <p:nvPr/>
        </p:nvCxnSpPr>
        <p:spPr>
          <a:xfrm>
            <a:off x="980694" y="4179988"/>
            <a:ext cx="1123059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353400" y="2337459"/>
            <a:ext cx="9079353" cy="16312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企业是安全生产的责任主体，要依法做好安全生产方方面面的工作，切实保证本单位的安全生产；要建立健全安全生产责任制和各项规章制度，依法保障所需的安全投入，加强管理，做好基础工作，形成自我管理、自我约束、不断完善的安全生产工作机制。</a:t>
            </a:r>
          </a:p>
        </p:txBody>
      </p:sp>
      <p:sp>
        <p:nvSpPr>
          <p:cNvPr id="18" name="矩形 17"/>
          <p:cNvSpPr/>
          <p:nvPr/>
        </p:nvSpPr>
        <p:spPr>
          <a:xfrm>
            <a:off x="980694" y="4604566"/>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群众参与监督</a:t>
            </a:r>
          </a:p>
        </p:txBody>
      </p:sp>
      <p:cxnSp>
        <p:nvCxnSpPr>
          <p:cNvPr id="19" name="直接连接符 18"/>
          <p:cNvCxnSpPr/>
          <p:nvPr/>
        </p:nvCxnSpPr>
        <p:spPr>
          <a:xfrm>
            <a:off x="956767" y="5373896"/>
            <a:ext cx="1130525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477047" y="4391302"/>
            <a:ext cx="8856983" cy="82663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是指工会组织、员工和全社会形成“关爱生命、关注安全”的社会氛围，形成社会舆论监督、工会群众监督机制。</a:t>
            </a:r>
          </a:p>
        </p:txBody>
      </p:sp>
      <p:sp>
        <p:nvSpPr>
          <p:cNvPr id="21" name="矩形 20"/>
          <p:cNvSpPr/>
          <p:nvPr/>
        </p:nvSpPr>
        <p:spPr>
          <a:xfrm>
            <a:off x="1004621" y="5941746"/>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社会监督支持</a:t>
            </a:r>
          </a:p>
        </p:txBody>
      </p:sp>
      <p:cxnSp>
        <p:nvCxnSpPr>
          <p:cNvPr id="22" name="直接连接符 21"/>
          <p:cNvCxnSpPr/>
          <p:nvPr/>
        </p:nvCxnSpPr>
        <p:spPr>
          <a:xfrm>
            <a:off x="980694" y="6711076"/>
            <a:ext cx="1130525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3484726" y="5920843"/>
            <a:ext cx="885698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是指重视发挥社会中介组织的作用，为安全生产提供技术支持和服务。</a:t>
            </a:r>
          </a:p>
        </p:txBody>
      </p:sp>
      <p:cxnSp>
        <p:nvCxnSpPr>
          <p:cNvPr id="24" name="直接连接符 23"/>
          <p:cNvCxnSpPr/>
          <p:nvPr/>
        </p:nvCxnSpPr>
        <p:spPr>
          <a:xfrm>
            <a:off x="952982" y="2176165"/>
            <a:ext cx="1123059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Freeform 12"/>
          <p:cNvSpPr>
            <a:spLocks noEditPoints="1"/>
          </p:cNvSpPr>
          <p:nvPr/>
        </p:nvSpPr>
        <p:spPr bwMode="auto">
          <a:xfrm>
            <a:off x="1028775" y="1384077"/>
            <a:ext cx="327149" cy="576064"/>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532831" y="1487443"/>
            <a:ext cx="1980029"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a:t>
            </a:r>
          </a:p>
        </p:txBody>
      </p:sp>
      <p:pic>
        <p:nvPicPr>
          <p:cNvPr id="7170" name="Picture 2" descr="https://timgsa.baidu.com/timg?image&amp;quality=80&amp;size=b9999_10000&amp;sec=1512236012684&amp;di=392b686a0aeaace9128d4abac145fe12&amp;imgtype=0&amp;src=http%3A%2F%2Fimgsrc.baidu.com%2Fimgad%2Fpic%2Fitem%2F9e3df8dcd100baa19c231b6f4d10b912c9fc2ed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48" r="3948" b="9210"/>
          <a:stretch>
            <a:fillRect/>
          </a:stretch>
        </p:blipFill>
        <p:spPr bwMode="auto">
          <a:xfrm>
            <a:off x="1355924" y="2824237"/>
            <a:ext cx="5040560" cy="331236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bwMode="auto">
          <a:xfrm>
            <a:off x="6396484" y="2824237"/>
            <a:ext cx="5106342" cy="3312369"/>
          </a:xfrm>
          <a:prstGeom prst="rect">
            <a:avLst/>
          </a:prstGeom>
          <a:solidFill>
            <a:srgbClr val="0070C0"/>
          </a:solidFill>
          <a:ln>
            <a:noFill/>
          </a:ln>
        </p:spPr>
        <p:txBody>
          <a:bodyPr rtlCol="0" anchor="ctr"/>
          <a:lstStyle/>
          <a:p>
            <a:pPr algn="l"/>
            <a:endParaRPr lang="zh-CN" altLang="en-US"/>
          </a:p>
        </p:txBody>
      </p:sp>
      <p:sp>
        <p:nvSpPr>
          <p:cNvPr id="5" name="矩形 4"/>
          <p:cNvSpPr/>
          <p:nvPr/>
        </p:nvSpPr>
        <p:spPr>
          <a:xfrm>
            <a:off x="6573391" y="3040261"/>
            <a:ext cx="1210588" cy="400110"/>
          </a:xfrm>
          <a:prstGeom prst="rect">
            <a:avLst/>
          </a:prstGeom>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三违现象</a:t>
            </a:r>
          </a:p>
        </p:txBody>
      </p:sp>
      <p:sp>
        <p:nvSpPr>
          <p:cNvPr id="7" name="矩形 6"/>
          <p:cNvSpPr/>
          <p:nvPr/>
        </p:nvSpPr>
        <p:spPr>
          <a:xfrm>
            <a:off x="6573391" y="3851112"/>
            <a:ext cx="4752528" cy="1805623"/>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违反安全操作规程。如三超、不采取安全措施、不安全放置、接近危险场所等</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违反劳动纪律</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违章指挥</a:t>
            </a:r>
          </a:p>
        </p:txBody>
      </p:sp>
      <p:cxnSp>
        <p:nvCxnSpPr>
          <p:cNvPr id="10" name="直接连接符 9"/>
          <p:cNvCxnSpPr/>
          <p:nvPr/>
        </p:nvCxnSpPr>
        <p:spPr>
          <a:xfrm>
            <a:off x="6645399" y="3544317"/>
            <a:ext cx="1138580" cy="0"/>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14338" name="Picture 2" descr="https://timgsa.baidu.com/timg?image&amp;quality=80&amp;size=b9999_10000&amp;sec=1512837396025&amp;di=13e643137c2b2b172132427b249c88bf&amp;imgtype=jpg&amp;src=http%3A%2F%2Fimg0.imgtn.bdimg.com%2Fit%2Fu%3D378911750%2C1356942117%26fm%3D214%26gp%3D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855" y="1240061"/>
            <a:ext cx="9865096" cy="553083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748855" y="1240061"/>
            <a:ext cx="9865096" cy="5530834"/>
          </a:xfrm>
          <a:prstGeom prst="rect">
            <a:avLst/>
          </a:prstGeom>
          <a:solidFill>
            <a:schemeClr val="tx1">
              <a:alpha val="55000"/>
            </a:schemeClr>
          </a:solidFill>
        </p:spPr>
        <p:txBody>
          <a:bodyPr wrap="square" rtlCol="0" anchor="ctr">
            <a:spAutoFit/>
          </a:bodyPr>
          <a:lstStyle/>
          <a:p>
            <a:pPr algn="l"/>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24" name="矩形 23"/>
          <p:cNvSpPr/>
          <p:nvPr/>
        </p:nvSpPr>
        <p:spPr>
          <a:xfrm>
            <a:off x="2101479" y="1580492"/>
            <a:ext cx="9159848" cy="5154744"/>
          </a:xfrm>
          <a:prstGeom prst="rect">
            <a:avLst/>
          </a:prstGeom>
        </p:spPr>
        <p:txBody>
          <a:bodyPr wrap="square">
            <a:spAutoFit/>
          </a:bodyPr>
          <a:lstStyle/>
          <a:p>
            <a:pPr marL="342900" indent="-342900">
              <a:lnSpc>
                <a:spcPts val="36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上述五个层面的安全生产管理体制缺一不可，各有各的职责，各有各的特点，不能互相替代。</a:t>
            </a: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ts val="3600"/>
              </a:lnSpc>
              <a:buFont typeface="Arial" panose="020B0604020202020204" pitchFamily="34" charset="0"/>
              <a:buChar char="•"/>
            </a:pP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ts val="36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它们是相互联系、相互促进、相辅相成的，它们是统一的、有机的整体，它们之间必须统筹协调，形成合力，总体推进，形成市场经济条件下安全生产工作的监督体系，使安全生产的监督管理更加规范。</a:t>
            </a: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ts val="3600"/>
              </a:lnSpc>
              <a:buFont typeface="Arial" panose="020B0604020202020204" pitchFamily="34" charset="0"/>
              <a:buChar char="•"/>
            </a:pP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ts val="36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政府的监管、社会的监督（新闻、报纸、广播、村委会、居委会等），中介机构的技术支持以及企业内部的自我监管（工会、员工）等都是事故前的预防措施。</a:t>
            </a:r>
          </a:p>
          <a:p>
            <a:pPr marL="342900" indent="-342900">
              <a:lnSpc>
                <a:spcPts val="4000"/>
              </a:lnSpc>
              <a:buFont typeface="Arial" panose="020B0604020202020204" pitchFamily="34" charset="0"/>
              <a:buChar char="•"/>
            </a:pP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p:cNvSpPr/>
          <p:nvPr/>
        </p:nvSpPr>
        <p:spPr>
          <a:xfrm>
            <a:off x="1892871" y="1363372"/>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风险管理体系</a:t>
            </a:r>
          </a:p>
        </p:txBody>
      </p:sp>
      <p:sp>
        <p:nvSpPr>
          <p:cNvPr id="12" name="rectangular-flag_81817"/>
          <p:cNvSpPr>
            <a:spLocks noChangeAspect="1"/>
          </p:cNvSpPr>
          <p:nvPr/>
        </p:nvSpPr>
        <p:spPr bwMode="auto">
          <a:xfrm>
            <a:off x="1270208" y="1307278"/>
            <a:ext cx="474934" cy="609684"/>
          </a:xfrm>
          <a:custGeom>
            <a:avLst/>
            <a:gdLst>
              <a:gd name="connsiteX0" fmla="*/ 159562 w 472076"/>
              <a:gd name="connsiteY0" fmla="*/ 472998 h 606016"/>
              <a:gd name="connsiteX1" fmla="*/ 137591 w 472076"/>
              <a:gd name="connsiteY1" fmla="*/ 522093 h 606016"/>
              <a:gd name="connsiteX2" fmla="*/ 334407 w 472076"/>
              <a:gd name="connsiteY2" fmla="*/ 522093 h 606016"/>
              <a:gd name="connsiteX3" fmla="*/ 312436 w 472076"/>
              <a:gd name="connsiteY3" fmla="*/ 472998 h 606016"/>
              <a:gd name="connsiteX4" fmla="*/ 190751 w 472076"/>
              <a:gd name="connsiteY4" fmla="*/ 403497 h 606016"/>
              <a:gd name="connsiteX5" fmla="*/ 174158 w 472076"/>
              <a:gd name="connsiteY5" fmla="*/ 440319 h 606016"/>
              <a:gd name="connsiteX6" fmla="*/ 297840 w 472076"/>
              <a:gd name="connsiteY6" fmla="*/ 440319 h 606016"/>
              <a:gd name="connsiteX7" fmla="*/ 281247 w 472076"/>
              <a:gd name="connsiteY7" fmla="*/ 403497 h 606016"/>
              <a:gd name="connsiteX8" fmla="*/ 235615 w 472076"/>
              <a:gd name="connsiteY8" fmla="*/ 303158 h 606016"/>
              <a:gd name="connsiteX9" fmla="*/ 205347 w 472076"/>
              <a:gd name="connsiteY9" fmla="*/ 370818 h 606016"/>
              <a:gd name="connsiteX10" fmla="*/ 266651 w 472076"/>
              <a:gd name="connsiteY10" fmla="*/ 370818 h 606016"/>
              <a:gd name="connsiteX11" fmla="*/ 236383 w 472076"/>
              <a:gd name="connsiteY11" fmla="*/ 303158 h 606016"/>
              <a:gd name="connsiteX12" fmla="*/ 236076 w 472076"/>
              <a:gd name="connsiteY12" fmla="*/ 303158 h 606016"/>
              <a:gd name="connsiteX13" fmla="*/ 235615 w 472076"/>
              <a:gd name="connsiteY13" fmla="*/ 303158 h 606016"/>
              <a:gd name="connsiteX14" fmla="*/ 236076 w 472076"/>
              <a:gd name="connsiteY14" fmla="*/ 168299 h 606016"/>
              <a:gd name="connsiteX15" fmla="*/ 283859 w 472076"/>
              <a:gd name="connsiteY15" fmla="*/ 188091 h 606016"/>
              <a:gd name="connsiteX16" fmla="*/ 283859 w 472076"/>
              <a:gd name="connsiteY16" fmla="*/ 283520 h 606016"/>
              <a:gd name="connsiteX17" fmla="*/ 268494 w 472076"/>
              <a:gd name="connsiteY17" fmla="*/ 294873 h 606016"/>
              <a:gd name="connsiteX18" fmla="*/ 408002 w 472076"/>
              <a:gd name="connsiteY18" fmla="*/ 606016 h 606016"/>
              <a:gd name="connsiteX19" fmla="*/ 372050 w 472076"/>
              <a:gd name="connsiteY19" fmla="*/ 606016 h 606016"/>
              <a:gd name="connsiteX20" fmla="*/ 349157 w 472076"/>
              <a:gd name="connsiteY20" fmla="*/ 554926 h 606016"/>
              <a:gd name="connsiteX21" fmla="*/ 122841 w 472076"/>
              <a:gd name="connsiteY21" fmla="*/ 554926 h 606016"/>
              <a:gd name="connsiteX22" fmla="*/ 99948 w 472076"/>
              <a:gd name="connsiteY22" fmla="*/ 606016 h 606016"/>
              <a:gd name="connsiteX23" fmla="*/ 63996 w 472076"/>
              <a:gd name="connsiteY23" fmla="*/ 606016 h 606016"/>
              <a:gd name="connsiteX24" fmla="*/ 203504 w 472076"/>
              <a:gd name="connsiteY24" fmla="*/ 294873 h 606016"/>
              <a:gd name="connsiteX25" fmla="*/ 188293 w 472076"/>
              <a:gd name="connsiteY25" fmla="*/ 283520 h 606016"/>
              <a:gd name="connsiteX26" fmla="*/ 188293 w 472076"/>
              <a:gd name="connsiteY26" fmla="*/ 188091 h 606016"/>
              <a:gd name="connsiteX27" fmla="*/ 236076 w 472076"/>
              <a:gd name="connsiteY27" fmla="*/ 168299 h 606016"/>
              <a:gd name="connsiteX28" fmla="*/ 236040 w 472076"/>
              <a:gd name="connsiteY28" fmla="*/ 66120 h 606016"/>
              <a:gd name="connsiteX29" fmla="*/ 356188 w 472076"/>
              <a:gd name="connsiteY29" fmla="*/ 115830 h 606016"/>
              <a:gd name="connsiteX30" fmla="*/ 405815 w 472076"/>
              <a:gd name="connsiteY30" fmla="*/ 235811 h 606016"/>
              <a:gd name="connsiteX31" fmla="*/ 356188 w 472076"/>
              <a:gd name="connsiteY31" fmla="*/ 355791 h 606016"/>
              <a:gd name="connsiteX32" fmla="*/ 332988 w 472076"/>
              <a:gd name="connsiteY32" fmla="*/ 332624 h 606016"/>
              <a:gd name="connsiteX33" fmla="*/ 373089 w 472076"/>
              <a:gd name="connsiteY33" fmla="*/ 235811 h 606016"/>
              <a:gd name="connsiteX34" fmla="*/ 332988 w 472076"/>
              <a:gd name="connsiteY34" fmla="*/ 138998 h 606016"/>
              <a:gd name="connsiteX35" fmla="*/ 236040 w 472076"/>
              <a:gd name="connsiteY35" fmla="*/ 98800 h 606016"/>
              <a:gd name="connsiteX36" fmla="*/ 139091 w 472076"/>
              <a:gd name="connsiteY36" fmla="*/ 138998 h 606016"/>
              <a:gd name="connsiteX37" fmla="*/ 139091 w 472076"/>
              <a:gd name="connsiteY37" fmla="*/ 332624 h 606016"/>
              <a:gd name="connsiteX38" fmla="*/ 115891 w 472076"/>
              <a:gd name="connsiteY38" fmla="*/ 355791 h 606016"/>
              <a:gd name="connsiteX39" fmla="*/ 115891 w 472076"/>
              <a:gd name="connsiteY39" fmla="*/ 115830 h 606016"/>
              <a:gd name="connsiteX40" fmla="*/ 236040 w 472076"/>
              <a:gd name="connsiteY40" fmla="*/ 66120 h 606016"/>
              <a:gd name="connsiteX41" fmla="*/ 236057 w 472076"/>
              <a:gd name="connsiteY41" fmla="*/ 0 h 606016"/>
              <a:gd name="connsiteX42" fmla="*/ 402930 w 472076"/>
              <a:gd name="connsiteY42" fmla="*/ 69041 h 606016"/>
              <a:gd name="connsiteX43" fmla="*/ 472076 w 472076"/>
              <a:gd name="connsiteY43" fmla="*/ 235815 h 606016"/>
              <a:gd name="connsiteX44" fmla="*/ 402930 w 472076"/>
              <a:gd name="connsiteY44" fmla="*/ 402435 h 606016"/>
              <a:gd name="connsiteX45" fmla="*/ 379727 w 472076"/>
              <a:gd name="connsiteY45" fmla="*/ 379268 h 606016"/>
              <a:gd name="connsiteX46" fmla="*/ 439347 w 472076"/>
              <a:gd name="connsiteY46" fmla="*/ 235815 h 606016"/>
              <a:gd name="connsiteX47" fmla="*/ 379727 w 472076"/>
              <a:gd name="connsiteY47" fmla="*/ 92209 h 606016"/>
              <a:gd name="connsiteX48" fmla="*/ 236057 w 472076"/>
              <a:gd name="connsiteY48" fmla="*/ 32680 h 606016"/>
              <a:gd name="connsiteX49" fmla="*/ 92233 w 472076"/>
              <a:gd name="connsiteY49" fmla="*/ 92209 h 606016"/>
              <a:gd name="connsiteX50" fmla="*/ 92233 w 472076"/>
              <a:gd name="connsiteY50" fmla="*/ 379268 h 606016"/>
              <a:gd name="connsiteX51" fmla="*/ 69030 w 472076"/>
              <a:gd name="connsiteY51" fmla="*/ 402435 h 606016"/>
              <a:gd name="connsiteX52" fmla="*/ 69030 w 472076"/>
              <a:gd name="connsiteY52" fmla="*/ 69041 h 606016"/>
              <a:gd name="connsiteX53" fmla="*/ 236057 w 472076"/>
              <a:gd name="connsiteY53" fmla="*/ 0 h 60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2076" h="606016">
                <a:moveTo>
                  <a:pt x="159562" y="472998"/>
                </a:moveTo>
                <a:lnTo>
                  <a:pt x="137591" y="522093"/>
                </a:lnTo>
                <a:lnTo>
                  <a:pt x="334407" y="522093"/>
                </a:lnTo>
                <a:lnTo>
                  <a:pt x="312436" y="472998"/>
                </a:lnTo>
                <a:close/>
                <a:moveTo>
                  <a:pt x="190751" y="403497"/>
                </a:moveTo>
                <a:lnTo>
                  <a:pt x="174158" y="440319"/>
                </a:lnTo>
                <a:lnTo>
                  <a:pt x="297840" y="440319"/>
                </a:lnTo>
                <a:lnTo>
                  <a:pt x="281247" y="403497"/>
                </a:lnTo>
                <a:close/>
                <a:moveTo>
                  <a:pt x="235615" y="303158"/>
                </a:moveTo>
                <a:lnTo>
                  <a:pt x="205347" y="370818"/>
                </a:lnTo>
                <a:lnTo>
                  <a:pt x="266651" y="370818"/>
                </a:lnTo>
                <a:lnTo>
                  <a:pt x="236383" y="303158"/>
                </a:lnTo>
                <a:cubicBezTo>
                  <a:pt x="236229" y="303158"/>
                  <a:pt x="236076" y="303158"/>
                  <a:pt x="236076" y="303158"/>
                </a:cubicBezTo>
                <a:cubicBezTo>
                  <a:pt x="235922" y="303158"/>
                  <a:pt x="235769" y="303158"/>
                  <a:pt x="235615" y="303158"/>
                </a:cubicBezTo>
                <a:close/>
                <a:moveTo>
                  <a:pt x="236076" y="168299"/>
                </a:moveTo>
                <a:cubicBezTo>
                  <a:pt x="254052" y="168299"/>
                  <a:pt x="271106" y="175357"/>
                  <a:pt x="283859" y="188091"/>
                </a:cubicBezTo>
                <a:cubicBezTo>
                  <a:pt x="310132" y="214326"/>
                  <a:pt x="310132" y="257131"/>
                  <a:pt x="283859" y="283520"/>
                </a:cubicBezTo>
                <a:cubicBezTo>
                  <a:pt x="279249" y="287969"/>
                  <a:pt x="274026" y="291805"/>
                  <a:pt x="268494" y="294873"/>
                </a:cubicBezTo>
                <a:lnTo>
                  <a:pt x="408002" y="606016"/>
                </a:lnTo>
                <a:lnTo>
                  <a:pt x="372050" y="606016"/>
                </a:lnTo>
                <a:lnTo>
                  <a:pt x="349157" y="554926"/>
                </a:lnTo>
                <a:lnTo>
                  <a:pt x="122841" y="554926"/>
                </a:lnTo>
                <a:lnTo>
                  <a:pt x="99948" y="606016"/>
                </a:lnTo>
                <a:lnTo>
                  <a:pt x="63996" y="606016"/>
                </a:lnTo>
                <a:lnTo>
                  <a:pt x="203504" y="294873"/>
                </a:lnTo>
                <a:cubicBezTo>
                  <a:pt x="197972" y="291805"/>
                  <a:pt x="192902" y="287969"/>
                  <a:pt x="188293" y="283520"/>
                </a:cubicBezTo>
                <a:cubicBezTo>
                  <a:pt x="161866" y="257131"/>
                  <a:pt x="161866" y="214326"/>
                  <a:pt x="188293" y="188091"/>
                </a:cubicBezTo>
                <a:cubicBezTo>
                  <a:pt x="201045" y="175357"/>
                  <a:pt x="217946" y="168299"/>
                  <a:pt x="236076" y="168299"/>
                </a:cubicBezTo>
                <a:close/>
                <a:moveTo>
                  <a:pt x="236040" y="66120"/>
                </a:moveTo>
                <a:cubicBezTo>
                  <a:pt x="281364" y="66120"/>
                  <a:pt x="324077" y="83764"/>
                  <a:pt x="356188" y="115830"/>
                </a:cubicBezTo>
                <a:cubicBezTo>
                  <a:pt x="388146" y="147897"/>
                  <a:pt x="405815" y="190396"/>
                  <a:pt x="405815" y="235811"/>
                </a:cubicBezTo>
                <a:cubicBezTo>
                  <a:pt x="405815" y="281072"/>
                  <a:pt x="388146" y="323725"/>
                  <a:pt x="356188" y="355791"/>
                </a:cubicBezTo>
                <a:lnTo>
                  <a:pt x="332988" y="332624"/>
                </a:lnTo>
                <a:cubicBezTo>
                  <a:pt x="358800" y="306694"/>
                  <a:pt x="373089" y="272327"/>
                  <a:pt x="373089" y="235811"/>
                </a:cubicBezTo>
                <a:cubicBezTo>
                  <a:pt x="373089" y="199142"/>
                  <a:pt x="358800" y="164774"/>
                  <a:pt x="332988" y="138998"/>
                </a:cubicBezTo>
                <a:cubicBezTo>
                  <a:pt x="307023" y="113069"/>
                  <a:pt x="272607" y="98800"/>
                  <a:pt x="236040" y="98800"/>
                </a:cubicBezTo>
                <a:cubicBezTo>
                  <a:pt x="199319" y="98800"/>
                  <a:pt x="164903" y="113069"/>
                  <a:pt x="139091" y="138998"/>
                </a:cubicBezTo>
                <a:cubicBezTo>
                  <a:pt x="85623" y="192391"/>
                  <a:pt x="85623" y="279231"/>
                  <a:pt x="139091" y="332624"/>
                </a:cubicBezTo>
                <a:lnTo>
                  <a:pt x="115891" y="355791"/>
                </a:lnTo>
                <a:cubicBezTo>
                  <a:pt x="49671" y="289510"/>
                  <a:pt x="49671" y="181958"/>
                  <a:pt x="115891" y="115830"/>
                </a:cubicBezTo>
                <a:cubicBezTo>
                  <a:pt x="148002" y="83764"/>
                  <a:pt x="190561" y="66120"/>
                  <a:pt x="236040" y="66120"/>
                </a:cubicBezTo>
                <a:close/>
                <a:moveTo>
                  <a:pt x="236057" y="0"/>
                </a:moveTo>
                <a:cubicBezTo>
                  <a:pt x="299057" y="0"/>
                  <a:pt x="358369" y="24548"/>
                  <a:pt x="402930" y="69041"/>
                </a:cubicBezTo>
                <a:cubicBezTo>
                  <a:pt x="447644" y="113535"/>
                  <a:pt x="472076" y="172757"/>
                  <a:pt x="472076" y="235815"/>
                </a:cubicBezTo>
                <a:cubicBezTo>
                  <a:pt x="472076" y="298719"/>
                  <a:pt x="447644" y="357942"/>
                  <a:pt x="402930" y="402435"/>
                </a:cubicBezTo>
                <a:lnTo>
                  <a:pt x="379727" y="379268"/>
                </a:lnTo>
                <a:cubicBezTo>
                  <a:pt x="418142" y="340911"/>
                  <a:pt x="439347" y="289974"/>
                  <a:pt x="439347" y="235815"/>
                </a:cubicBezTo>
                <a:cubicBezTo>
                  <a:pt x="439347" y="181502"/>
                  <a:pt x="418142" y="130565"/>
                  <a:pt x="379727" y="92209"/>
                </a:cubicBezTo>
                <a:cubicBezTo>
                  <a:pt x="341313" y="53852"/>
                  <a:pt x="290298" y="32680"/>
                  <a:pt x="236057" y="32680"/>
                </a:cubicBezTo>
                <a:cubicBezTo>
                  <a:pt x="181662" y="32680"/>
                  <a:pt x="130647" y="53852"/>
                  <a:pt x="92233" y="92209"/>
                </a:cubicBezTo>
                <a:cubicBezTo>
                  <a:pt x="12945" y="171376"/>
                  <a:pt x="12945" y="300100"/>
                  <a:pt x="92233" y="379268"/>
                </a:cubicBezTo>
                <a:lnTo>
                  <a:pt x="69030" y="402435"/>
                </a:lnTo>
                <a:cubicBezTo>
                  <a:pt x="-23011" y="310533"/>
                  <a:pt x="-23011" y="160943"/>
                  <a:pt x="69030" y="69041"/>
                </a:cubicBezTo>
                <a:cubicBezTo>
                  <a:pt x="113591" y="24548"/>
                  <a:pt x="172903" y="0"/>
                  <a:pt x="236057" y="0"/>
                </a:cubicBezTo>
                <a:close/>
              </a:path>
            </a:pathLst>
          </a:custGeom>
          <a:solidFill>
            <a:srgbClr val="0070C0"/>
          </a:solidFill>
          <a:ln>
            <a:noFill/>
          </a:ln>
        </p:spPr>
        <p:txBody>
          <a:bodyPr/>
          <a:lstStyle/>
          <a:p>
            <a:endParaRPr lang="zh-CN" altLang="en-US"/>
          </a:p>
        </p:txBody>
      </p:sp>
      <p:sp>
        <p:nvSpPr>
          <p:cNvPr id="3" name="矩形 2"/>
          <p:cNvSpPr/>
          <p:nvPr/>
        </p:nvSpPr>
        <p:spPr>
          <a:xfrm>
            <a:off x="1710797" y="2640334"/>
            <a:ext cx="4136069"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危险源的辨识</a:t>
            </a:r>
          </a:p>
        </p:txBody>
      </p:sp>
      <p:sp>
        <p:nvSpPr>
          <p:cNvPr id="17" name="矩形 16"/>
          <p:cNvSpPr/>
          <p:nvPr/>
        </p:nvSpPr>
        <p:spPr>
          <a:xfrm>
            <a:off x="7247586" y="2640334"/>
            <a:ext cx="4136069"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 危险性的评价</a:t>
            </a:r>
          </a:p>
        </p:txBody>
      </p:sp>
      <p:sp>
        <p:nvSpPr>
          <p:cNvPr id="19" name="矩形 18"/>
          <p:cNvSpPr/>
          <p:nvPr/>
        </p:nvSpPr>
        <p:spPr>
          <a:xfrm>
            <a:off x="1710798" y="3660654"/>
            <a:ext cx="4136068"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重大危险源的报告</a:t>
            </a:r>
          </a:p>
        </p:txBody>
      </p:sp>
      <p:sp>
        <p:nvSpPr>
          <p:cNvPr id="20" name="矩形 19"/>
          <p:cNvSpPr/>
          <p:nvPr/>
        </p:nvSpPr>
        <p:spPr>
          <a:xfrm>
            <a:off x="7247586" y="3660654"/>
            <a:ext cx="4136069" cy="369332"/>
          </a:xfrm>
          <a:prstGeom prst="rect">
            <a:avLst/>
          </a:prstGeom>
          <a:solidFill>
            <a:srgbClr val="0070C0"/>
          </a:solidFill>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危险源的管理（技术措施、组织措施）</a:t>
            </a:r>
          </a:p>
        </p:txBody>
      </p:sp>
      <p:sp>
        <p:nvSpPr>
          <p:cNvPr id="21" name="矩形 20"/>
          <p:cNvSpPr/>
          <p:nvPr/>
        </p:nvSpPr>
        <p:spPr>
          <a:xfrm>
            <a:off x="1710797" y="4753358"/>
            <a:ext cx="4136069"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重大事故应急预案</a:t>
            </a:r>
          </a:p>
        </p:txBody>
      </p:sp>
      <p:sp>
        <p:nvSpPr>
          <p:cNvPr id="23" name="矩形 22"/>
          <p:cNvSpPr/>
          <p:nvPr/>
        </p:nvSpPr>
        <p:spPr>
          <a:xfrm>
            <a:off x="7247586" y="4753358"/>
            <a:ext cx="4136069"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重大危险源的监察</a:t>
            </a:r>
          </a:p>
        </p:txBody>
      </p:sp>
      <p:cxnSp>
        <p:nvCxnSpPr>
          <p:cNvPr id="5" name="直接连接符 4"/>
          <p:cNvCxnSpPr/>
          <p:nvPr/>
        </p:nvCxnSpPr>
        <p:spPr>
          <a:xfrm>
            <a:off x="1710797" y="5704557"/>
            <a:ext cx="9672858"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710797" y="5776565"/>
            <a:ext cx="9672858"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8" name="Rectangle 3"/>
          <p:cNvSpPr/>
          <p:nvPr/>
        </p:nvSpPr>
        <p:spPr>
          <a:xfrm>
            <a:off x="7942286" y="1383408"/>
            <a:ext cx="1943100" cy="431800"/>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收集资料</a:t>
            </a:r>
          </a:p>
        </p:txBody>
      </p:sp>
      <p:sp>
        <p:nvSpPr>
          <p:cNvPr id="22" name="Rectangle 4"/>
          <p:cNvSpPr/>
          <p:nvPr/>
        </p:nvSpPr>
        <p:spPr>
          <a:xfrm>
            <a:off x="7654155" y="2103338"/>
            <a:ext cx="2519363" cy="360363"/>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事故类型</a:t>
            </a:r>
          </a:p>
        </p:txBody>
      </p:sp>
      <p:sp>
        <p:nvSpPr>
          <p:cNvPr id="24" name="Rectangle 5"/>
          <p:cNvSpPr/>
          <p:nvPr/>
        </p:nvSpPr>
        <p:spPr>
          <a:xfrm>
            <a:off x="7581130" y="2751038"/>
            <a:ext cx="2665413" cy="431800"/>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微软雅黑" panose="020B0503020204020204" pitchFamily="34" charset="-122"/>
                <a:ea typeface="微软雅黑" panose="020B0503020204020204" pitchFamily="34" charset="-122"/>
              </a:rPr>
              <a:t>影响因素与事故机制</a:t>
            </a:r>
          </a:p>
        </p:txBody>
      </p:sp>
      <p:sp>
        <p:nvSpPr>
          <p:cNvPr id="25" name="Rectangle 6"/>
          <p:cNvSpPr/>
          <p:nvPr/>
        </p:nvSpPr>
        <p:spPr>
          <a:xfrm>
            <a:off x="7654155" y="3471763"/>
            <a:ext cx="2592388" cy="431800"/>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事故发生可能性</a:t>
            </a:r>
          </a:p>
        </p:txBody>
      </p:sp>
      <p:sp>
        <p:nvSpPr>
          <p:cNvPr id="26" name="Rectangle 7"/>
          <p:cNvSpPr/>
          <p:nvPr/>
        </p:nvSpPr>
        <p:spPr>
          <a:xfrm>
            <a:off x="7654155" y="3975001"/>
            <a:ext cx="2592388" cy="433387"/>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事故的严重度</a:t>
            </a:r>
          </a:p>
        </p:txBody>
      </p:sp>
      <p:sp>
        <p:nvSpPr>
          <p:cNvPr id="28" name="Rectangle 8"/>
          <p:cNvSpPr/>
          <p:nvPr/>
        </p:nvSpPr>
        <p:spPr>
          <a:xfrm>
            <a:off x="7654155" y="4551263"/>
            <a:ext cx="2592388" cy="360363"/>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风险值的确定</a:t>
            </a:r>
          </a:p>
        </p:txBody>
      </p:sp>
      <p:sp>
        <p:nvSpPr>
          <p:cNvPr id="29" name="Rectangle 9"/>
          <p:cNvSpPr/>
          <p:nvPr/>
        </p:nvSpPr>
        <p:spPr>
          <a:xfrm>
            <a:off x="7654155" y="4983063"/>
            <a:ext cx="2592388" cy="360363"/>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风险分级</a:t>
            </a:r>
          </a:p>
        </p:txBody>
      </p:sp>
      <p:sp>
        <p:nvSpPr>
          <p:cNvPr id="30" name="Rectangle 10"/>
          <p:cNvSpPr/>
          <p:nvPr/>
        </p:nvSpPr>
        <p:spPr>
          <a:xfrm>
            <a:off x="7581130" y="5559326"/>
            <a:ext cx="2736850" cy="433387"/>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制定风险控制计划</a:t>
            </a:r>
          </a:p>
        </p:txBody>
      </p:sp>
      <p:sp>
        <p:nvSpPr>
          <p:cNvPr id="31" name="Rectangle 11"/>
          <p:cNvSpPr/>
          <p:nvPr/>
        </p:nvSpPr>
        <p:spPr>
          <a:xfrm>
            <a:off x="7581130" y="6208613"/>
            <a:ext cx="2808288" cy="358775"/>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落实风险控制措施</a:t>
            </a:r>
          </a:p>
        </p:txBody>
      </p:sp>
      <p:sp>
        <p:nvSpPr>
          <p:cNvPr id="32" name="Rectangle 12"/>
          <p:cNvSpPr/>
          <p:nvPr/>
        </p:nvSpPr>
        <p:spPr>
          <a:xfrm>
            <a:off x="5277668" y="2247801"/>
            <a:ext cx="1655762" cy="576262"/>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chemeClr val="bg1"/>
                </a:solidFill>
                <a:latin typeface="微软雅黑" panose="020B0503020204020204" pitchFamily="34" charset="-122"/>
                <a:ea typeface="微软雅黑" panose="020B0503020204020204" pitchFamily="34" charset="-122"/>
              </a:rPr>
              <a:t>危害辨识</a:t>
            </a:r>
          </a:p>
        </p:txBody>
      </p:sp>
      <p:sp>
        <p:nvSpPr>
          <p:cNvPr id="33" name="Rectangle 13"/>
          <p:cNvSpPr/>
          <p:nvPr/>
        </p:nvSpPr>
        <p:spPr>
          <a:xfrm>
            <a:off x="5277668" y="3903563"/>
            <a:ext cx="1657350" cy="576263"/>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chemeClr val="bg1"/>
                </a:solidFill>
                <a:latin typeface="微软雅黑" panose="020B0503020204020204" pitchFamily="34" charset="-122"/>
                <a:ea typeface="微软雅黑" panose="020B0503020204020204" pitchFamily="34" charset="-122"/>
              </a:rPr>
              <a:t>风险评价</a:t>
            </a:r>
          </a:p>
        </p:txBody>
      </p:sp>
      <p:sp>
        <p:nvSpPr>
          <p:cNvPr id="34" name="Rectangle 14"/>
          <p:cNvSpPr/>
          <p:nvPr/>
        </p:nvSpPr>
        <p:spPr>
          <a:xfrm>
            <a:off x="5277668" y="5775226"/>
            <a:ext cx="1584325" cy="576262"/>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chemeClr val="bg1"/>
                </a:solidFill>
                <a:latin typeface="微软雅黑" panose="020B0503020204020204" pitchFamily="34" charset="-122"/>
                <a:ea typeface="微软雅黑" panose="020B0503020204020204" pitchFamily="34" charset="-122"/>
              </a:rPr>
              <a:t>风险控制</a:t>
            </a:r>
          </a:p>
        </p:txBody>
      </p:sp>
      <p:sp>
        <p:nvSpPr>
          <p:cNvPr id="35" name="Rectangle 15"/>
          <p:cNvSpPr/>
          <p:nvPr/>
        </p:nvSpPr>
        <p:spPr>
          <a:xfrm>
            <a:off x="11541943" y="1600101"/>
            <a:ext cx="720725" cy="4967287"/>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chemeClr val="bg1"/>
                </a:solidFill>
                <a:latin typeface="微软雅黑" panose="020B0503020204020204" pitchFamily="34" charset="-122"/>
                <a:ea typeface="微软雅黑" panose="020B0503020204020204" pitchFamily="34" charset="-122"/>
              </a:rPr>
              <a:t>监</a:t>
            </a:r>
          </a:p>
          <a:p>
            <a:pPr algn="ctr"/>
            <a:r>
              <a:rPr lang="zh-CN" altLang="en-US" sz="2800" dirty="0">
                <a:solidFill>
                  <a:schemeClr val="bg1"/>
                </a:solidFill>
                <a:latin typeface="微软雅黑" panose="020B0503020204020204" pitchFamily="34" charset="-122"/>
                <a:ea typeface="微软雅黑" panose="020B0503020204020204" pitchFamily="34" charset="-122"/>
              </a:rPr>
              <a:t>测</a:t>
            </a:r>
          </a:p>
          <a:p>
            <a:pPr algn="ctr"/>
            <a:r>
              <a:rPr lang="zh-CN" altLang="en-US" sz="2800" dirty="0">
                <a:solidFill>
                  <a:schemeClr val="bg1"/>
                </a:solidFill>
                <a:latin typeface="微软雅黑" panose="020B0503020204020204" pitchFamily="34" charset="-122"/>
                <a:ea typeface="微软雅黑" panose="020B0503020204020204" pitchFamily="34" charset="-122"/>
              </a:rPr>
              <a:t>审</a:t>
            </a:r>
          </a:p>
          <a:p>
            <a:pPr algn="ctr"/>
            <a:r>
              <a:rPr lang="zh-CN" altLang="en-US" sz="2800" dirty="0">
                <a:solidFill>
                  <a:schemeClr val="bg1"/>
                </a:solidFill>
                <a:latin typeface="微软雅黑" panose="020B0503020204020204" pitchFamily="34" charset="-122"/>
                <a:ea typeface="微软雅黑" panose="020B0503020204020204" pitchFamily="34" charset="-122"/>
              </a:rPr>
              <a:t>查</a:t>
            </a:r>
          </a:p>
        </p:txBody>
      </p:sp>
      <p:sp>
        <p:nvSpPr>
          <p:cNvPr id="36" name="Line 16"/>
          <p:cNvSpPr/>
          <p:nvPr/>
        </p:nvSpPr>
        <p:spPr>
          <a:xfrm>
            <a:off x="7293793" y="2247801"/>
            <a:ext cx="0" cy="719137"/>
          </a:xfrm>
          <a:prstGeom prst="line">
            <a:avLst/>
          </a:prstGeom>
          <a:ln w="9525" cap="flat" cmpd="sng">
            <a:solidFill>
              <a:srgbClr val="0070C0"/>
            </a:solidFill>
            <a:prstDash val="solid"/>
            <a:headEnd type="none" w="med" len="med"/>
            <a:tailEnd type="none" w="med" len="med"/>
          </a:ln>
        </p:spPr>
      </p:sp>
      <p:sp>
        <p:nvSpPr>
          <p:cNvPr id="37" name="Line 17"/>
          <p:cNvSpPr/>
          <p:nvPr/>
        </p:nvSpPr>
        <p:spPr>
          <a:xfrm>
            <a:off x="6933430" y="2535138"/>
            <a:ext cx="360363" cy="0"/>
          </a:xfrm>
          <a:prstGeom prst="line">
            <a:avLst/>
          </a:prstGeom>
          <a:ln w="9525" cap="flat" cmpd="sng">
            <a:solidFill>
              <a:srgbClr val="0070C0"/>
            </a:solidFill>
            <a:prstDash val="solid"/>
            <a:headEnd type="none" w="med" len="med"/>
            <a:tailEnd type="none" w="med" len="med"/>
          </a:ln>
        </p:spPr>
      </p:sp>
      <p:sp>
        <p:nvSpPr>
          <p:cNvPr id="38" name="Line 18"/>
          <p:cNvSpPr/>
          <p:nvPr/>
        </p:nvSpPr>
        <p:spPr>
          <a:xfrm>
            <a:off x="7293793" y="2247801"/>
            <a:ext cx="360362" cy="0"/>
          </a:xfrm>
          <a:prstGeom prst="line">
            <a:avLst/>
          </a:prstGeom>
          <a:ln w="9525" cap="flat" cmpd="sng">
            <a:solidFill>
              <a:srgbClr val="0070C0"/>
            </a:solidFill>
            <a:prstDash val="solid"/>
            <a:headEnd type="none" w="med" len="med"/>
            <a:tailEnd type="triangle" w="med" len="med"/>
          </a:ln>
        </p:spPr>
      </p:sp>
      <p:sp>
        <p:nvSpPr>
          <p:cNvPr id="39" name="Line 19"/>
          <p:cNvSpPr/>
          <p:nvPr/>
        </p:nvSpPr>
        <p:spPr>
          <a:xfrm>
            <a:off x="7293793" y="2966938"/>
            <a:ext cx="287337" cy="0"/>
          </a:xfrm>
          <a:prstGeom prst="line">
            <a:avLst/>
          </a:prstGeom>
          <a:ln w="9525" cap="flat" cmpd="sng">
            <a:solidFill>
              <a:srgbClr val="0070C0"/>
            </a:solidFill>
            <a:prstDash val="solid"/>
            <a:headEnd type="none" w="med" len="med"/>
            <a:tailEnd type="triangle" w="med" len="med"/>
          </a:ln>
        </p:spPr>
      </p:sp>
      <p:sp>
        <p:nvSpPr>
          <p:cNvPr id="42" name="Line 20"/>
          <p:cNvSpPr/>
          <p:nvPr/>
        </p:nvSpPr>
        <p:spPr>
          <a:xfrm>
            <a:off x="7293793" y="3687663"/>
            <a:ext cx="0" cy="1512888"/>
          </a:xfrm>
          <a:prstGeom prst="line">
            <a:avLst/>
          </a:prstGeom>
          <a:ln w="9525" cap="flat" cmpd="sng">
            <a:solidFill>
              <a:srgbClr val="0070C0"/>
            </a:solidFill>
            <a:prstDash val="solid"/>
            <a:headEnd type="none" w="med" len="med"/>
            <a:tailEnd type="none" w="med" len="med"/>
          </a:ln>
        </p:spPr>
      </p:sp>
      <p:sp>
        <p:nvSpPr>
          <p:cNvPr id="43" name="Line 21"/>
          <p:cNvSpPr/>
          <p:nvPr/>
        </p:nvSpPr>
        <p:spPr>
          <a:xfrm>
            <a:off x="7293793" y="3687663"/>
            <a:ext cx="431800" cy="0"/>
          </a:xfrm>
          <a:prstGeom prst="line">
            <a:avLst/>
          </a:prstGeom>
          <a:ln w="9525" cap="flat" cmpd="sng">
            <a:solidFill>
              <a:srgbClr val="0070C0"/>
            </a:solidFill>
            <a:prstDash val="solid"/>
            <a:headEnd type="none" w="med" len="med"/>
            <a:tailEnd type="triangle" w="med" len="med"/>
          </a:ln>
        </p:spPr>
      </p:sp>
      <p:sp>
        <p:nvSpPr>
          <p:cNvPr id="44" name="Line 22"/>
          <p:cNvSpPr/>
          <p:nvPr/>
        </p:nvSpPr>
        <p:spPr>
          <a:xfrm>
            <a:off x="7293793" y="4192488"/>
            <a:ext cx="360362" cy="0"/>
          </a:xfrm>
          <a:prstGeom prst="line">
            <a:avLst/>
          </a:prstGeom>
          <a:ln w="9525" cap="flat" cmpd="sng">
            <a:solidFill>
              <a:srgbClr val="0070C0"/>
            </a:solidFill>
            <a:prstDash val="solid"/>
            <a:headEnd type="none" w="med" len="med"/>
            <a:tailEnd type="triangle" w="med" len="med"/>
          </a:ln>
        </p:spPr>
      </p:sp>
      <p:sp>
        <p:nvSpPr>
          <p:cNvPr id="45" name="Line 23"/>
          <p:cNvSpPr/>
          <p:nvPr/>
        </p:nvSpPr>
        <p:spPr>
          <a:xfrm>
            <a:off x="7293793" y="4695726"/>
            <a:ext cx="287337" cy="0"/>
          </a:xfrm>
          <a:prstGeom prst="line">
            <a:avLst/>
          </a:prstGeom>
          <a:ln w="9525" cap="flat" cmpd="sng">
            <a:solidFill>
              <a:srgbClr val="0070C0"/>
            </a:solidFill>
            <a:prstDash val="solid"/>
            <a:headEnd type="none" w="med" len="med"/>
            <a:tailEnd type="triangle" w="med" len="med"/>
          </a:ln>
        </p:spPr>
      </p:sp>
      <p:sp>
        <p:nvSpPr>
          <p:cNvPr id="46" name="Line 24"/>
          <p:cNvSpPr/>
          <p:nvPr/>
        </p:nvSpPr>
        <p:spPr>
          <a:xfrm>
            <a:off x="7293793" y="5200551"/>
            <a:ext cx="287337" cy="0"/>
          </a:xfrm>
          <a:prstGeom prst="line">
            <a:avLst/>
          </a:prstGeom>
          <a:ln w="9525" cap="flat" cmpd="sng">
            <a:solidFill>
              <a:srgbClr val="0070C0"/>
            </a:solidFill>
            <a:prstDash val="solid"/>
            <a:headEnd type="none" w="med" len="med"/>
            <a:tailEnd type="triangle" w="med" len="med"/>
          </a:ln>
        </p:spPr>
      </p:sp>
      <p:sp>
        <p:nvSpPr>
          <p:cNvPr id="47" name="Line 25"/>
          <p:cNvSpPr/>
          <p:nvPr/>
        </p:nvSpPr>
        <p:spPr>
          <a:xfrm>
            <a:off x="6933430" y="4192488"/>
            <a:ext cx="287338" cy="0"/>
          </a:xfrm>
          <a:prstGeom prst="line">
            <a:avLst/>
          </a:prstGeom>
          <a:ln w="9525" cap="flat" cmpd="sng">
            <a:solidFill>
              <a:srgbClr val="0070C0"/>
            </a:solidFill>
            <a:prstDash val="solid"/>
            <a:headEnd type="none" w="med" len="med"/>
            <a:tailEnd type="none" w="med" len="med"/>
          </a:ln>
        </p:spPr>
      </p:sp>
      <p:sp>
        <p:nvSpPr>
          <p:cNvPr id="48" name="Line 26"/>
          <p:cNvSpPr/>
          <p:nvPr/>
        </p:nvSpPr>
        <p:spPr>
          <a:xfrm>
            <a:off x="7220768" y="5775226"/>
            <a:ext cx="0" cy="576262"/>
          </a:xfrm>
          <a:prstGeom prst="line">
            <a:avLst/>
          </a:prstGeom>
          <a:ln w="9525" cap="flat" cmpd="sng">
            <a:solidFill>
              <a:srgbClr val="0070C0"/>
            </a:solidFill>
            <a:prstDash val="solid"/>
            <a:headEnd type="none" w="med" len="med"/>
            <a:tailEnd type="none" w="med" len="med"/>
          </a:ln>
        </p:spPr>
      </p:sp>
      <p:sp>
        <p:nvSpPr>
          <p:cNvPr id="49" name="Line 27"/>
          <p:cNvSpPr/>
          <p:nvPr/>
        </p:nvSpPr>
        <p:spPr>
          <a:xfrm>
            <a:off x="7220768" y="5775226"/>
            <a:ext cx="360362" cy="0"/>
          </a:xfrm>
          <a:prstGeom prst="line">
            <a:avLst/>
          </a:prstGeom>
          <a:ln w="9525" cap="flat" cmpd="sng">
            <a:solidFill>
              <a:srgbClr val="0070C0"/>
            </a:solidFill>
            <a:prstDash val="solid"/>
            <a:headEnd type="none" w="med" len="med"/>
            <a:tailEnd type="triangle" w="med" len="med"/>
          </a:ln>
        </p:spPr>
      </p:sp>
      <p:sp>
        <p:nvSpPr>
          <p:cNvPr id="50" name="Line 28"/>
          <p:cNvSpPr/>
          <p:nvPr/>
        </p:nvSpPr>
        <p:spPr>
          <a:xfrm>
            <a:off x="7220768" y="6351488"/>
            <a:ext cx="360362" cy="0"/>
          </a:xfrm>
          <a:prstGeom prst="line">
            <a:avLst/>
          </a:prstGeom>
          <a:ln w="9525" cap="flat" cmpd="sng">
            <a:solidFill>
              <a:srgbClr val="0070C0"/>
            </a:solidFill>
            <a:prstDash val="solid"/>
            <a:headEnd type="none" w="med" len="med"/>
            <a:tailEnd type="triangle" w="med" len="med"/>
          </a:ln>
        </p:spPr>
      </p:sp>
      <p:sp>
        <p:nvSpPr>
          <p:cNvPr id="51" name="Line 29"/>
          <p:cNvSpPr/>
          <p:nvPr/>
        </p:nvSpPr>
        <p:spPr>
          <a:xfrm>
            <a:off x="6861993" y="6064151"/>
            <a:ext cx="358775" cy="0"/>
          </a:xfrm>
          <a:prstGeom prst="line">
            <a:avLst/>
          </a:prstGeom>
          <a:ln w="9525" cap="flat" cmpd="sng">
            <a:solidFill>
              <a:srgbClr val="0070C0"/>
            </a:solidFill>
            <a:prstDash val="solid"/>
            <a:headEnd type="none" w="med" len="med"/>
            <a:tailEnd type="none" w="med" len="med"/>
          </a:ln>
        </p:spPr>
      </p:sp>
      <p:sp>
        <p:nvSpPr>
          <p:cNvPr id="52" name="Line 30"/>
          <p:cNvSpPr/>
          <p:nvPr/>
        </p:nvSpPr>
        <p:spPr>
          <a:xfrm flipH="1">
            <a:off x="10317980" y="2247801"/>
            <a:ext cx="1152525" cy="0"/>
          </a:xfrm>
          <a:prstGeom prst="line">
            <a:avLst/>
          </a:prstGeom>
          <a:ln w="9525" cap="flat" cmpd="sng">
            <a:solidFill>
              <a:srgbClr val="0070C0"/>
            </a:solidFill>
            <a:prstDash val="solid"/>
            <a:headEnd type="none" w="med" len="med"/>
            <a:tailEnd type="triangle" w="med" len="med"/>
          </a:ln>
        </p:spPr>
      </p:sp>
      <p:sp>
        <p:nvSpPr>
          <p:cNvPr id="53" name="Line 31"/>
          <p:cNvSpPr/>
          <p:nvPr/>
        </p:nvSpPr>
        <p:spPr>
          <a:xfrm flipH="1">
            <a:off x="10317980" y="2895501"/>
            <a:ext cx="1152525" cy="0"/>
          </a:xfrm>
          <a:prstGeom prst="line">
            <a:avLst/>
          </a:prstGeom>
          <a:ln w="9525" cap="flat" cmpd="sng">
            <a:solidFill>
              <a:srgbClr val="0070C0"/>
            </a:solidFill>
            <a:prstDash val="solid"/>
            <a:headEnd type="none" w="med" len="med"/>
            <a:tailEnd type="triangle" w="med" len="med"/>
          </a:ln>
        </p:spPr>
      </p:sp>
      <p:sp>
        <p:nvSpPr>
          <p:cNvPr id="54" name="Line 32"/>
          <p:cNvSpPr/>
          <p:nvPr/>
        </p:nvSpPr>
        <p:spPr>
          <a:xfrm flipH="1">
            <a:off x="10317980" y="3687663"/>
            <a:ext cx="1152525" cy="0"/>
          </a:xfrm>
          <a:prstGeom prst="line">
            <a:avLst/>
          </a:prstGeom>
          <a:ln w="9525" cap="flat" cmpd="sng">
            <a:solidFill>
              <a:srgbClr val="0070C0"/>
            </a:solidFill>
            <a:prstDash val="solid"/>
            <a:headEnd type="none" w="med" len="med"/>
            <a:tailEnd type="triangle" w="med" len="med"/>
          </a:ln>
        </p:spPr>
      </p:sp>
      <p:sp>
        <p:nvSpPr>
          <p:cNvPr id="55" name="Line 33"/>
          <p:cNvSpPr/>
          <p:nvPr/>
        </p:nvSpPr>
        <p:spPr>
          <a:xfrm flipH="1">
            <a:off x="10317980" y="4192488"/>
            <a:ext cx="1152525" cy="0"/>
          </a:xfrm>
          <a:prstGeom prst="line">
            <a:avLst/>
          </a:prstGeom>
          <a:ln w="9525" cap="flat" cmpd="sng">
            <a:solidFill>
              <a:srgbClr val="0070C0"/>
            </a:solidFill>
            <a:prstDash val="solid"/>
            <a:headEnd type="none" w="med" len="med"/>
            <a:tailEnd type="triangle" w="med" len="med"/>
          </a:ln>
        </p:spPr>
      </p:sp>
      <p:sp>
        <p:nvSpPr>
          <p:cNvPr id="56" name="Line 34"/>
          <p:cNvSpPr/>
          <p:nvPr/>
        </p:nvSpPr>
        <p:spPr>
          <a:xfrm flipH="1">
            <a:off x="10317980" y="4695726"/>
            <a:ext cx="1223963" cy="0"/>
          </a:xfrm>
          <a:prstGeom prst="line">
            <a:avLst/>
          </a:prstGeom>
          <a:ln w="9525" cap="flat" cmpd="sng">
            <a:solidFill>
              <a:srgbClr val="0070C0"/>
            </a:solidFill>
            <a:prstDash val="solid"/>
            <a:headEnd type="none" w="med" len="med"/>
            <a:tailEnd type="triangle" w="med" len="med"/>
          </a:ln>
        </p:spPr>
      </p:sp>
      <p:sp>
        <p:nvSpPr>
          <p:cNvPr id="57" name="Line 35"/>
          <p:cNvSpPr/>
          <p:nvPr/>
        </p:nvSpPr>
        <p:spPr>
          <a:xfrm flipH="1">
            <a:off x="10317980" y="5200551"/>
            <a:ext cx="1152525" cy="0"/>
          </a:xfrm>
          <a:prstGeom prst="line">
            <a:avLst/>
          </a:prstGeom>
          <a:ln w="9525" cap="flat" cmpd="sng">
            <a:solidFill>
              <a:srgbClr val="0070C0"/>
            </a:solidFill>
            <a:prstDash val="solid"/>
            <a:headEnd type="none" w="med" len="med"/>
            <a:tailEnd type="triangle" w="med" len="med"/>
          </a:ln>
        </p:spPr>
      </p:sp>
      <p:sp>
        <p:nvSpPr>
          <p:cNvPr id="58" name="Line 36"/>
          <p:cNvSpPr/>
          <p:nvPr/>
        </p:nvSpPr>
        <p:spPr>
          <a:xfrm flipH="1">
            <a:off x="10389417" y="5775226"/>
            <a:ext cx="1152525" cy="0"/>
          </a:xfrm>
          <a:prstGeom prst="line">
            <a:avLst/>
          </a:prstGeom>
          <a:ln w="9525" cap="flat" cmpd="sng">
            <a:solidFill>
              <a:srgbClr val="0070C0"/>
            </a:solidFill>
            <a:prstDash val="solid"/>
            <a:headEnd type="none" w="med" len="med"/>
            <a:tailEnd type="triangle" w="med" len="med"/>
          </a:ln>
        </p:spPr>
      </p:sp>
      <p:sp>
        <p:nvSpPr>
          <p:cNvPr id="59" name="Line 37"/>
          <p:cNvSpPr/>
          <p:nvPr/>
        </p:nvSpPr>
        <p:spPr>
          <a:xfrm flipH="1">
            <a:off x="10389417" y="6351488"/>
            <a:ext cx="1152526" cy="0"/>
          </a:xfrm>
          <a:prstGeom prst="line">
            <a:avLst/>
          </a:prstGeom>
          <a:ln w="9525" cap="flat" cmpd="sng">
            <a:solidFill>
              <a:srgbClr val="0070C0"/>
            </a:solidFill>
            <a:prstDash val="solid"/>
            <a:headEnd type="none" w="med" len="med"/>
            <a:tailEnd type="triangle" w="med" len="med"/>
          </a:ln>
        </p:spPr>
      </p:sp>
      <p:sp>
        <p:nvSpPr>
          <p:cNvPr id="60" name="Text Box 2"/>
          <p:cNvSpPr txBox="1"/>
          <p:nvPr/>
        </p:nvSpPr>
        <p:spPr>
          <a:xfrm>
            <a:off x="457825" y="3616325"/>
            <a:ext cx="2972987" cy="1015663"/>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危险源辨识</a:t>
            </a:r>
            <a:endParaRPr lang="en-US" altLang="zh-CN" sz="2400" b="1" dirty="0">
              <a:solidFill>
                <a:srgbClr val="0070C0"/>
              </a:solidFill>
              <a:latin typeface="微软雅黑" panose="020B0503020204020204" pitchFamily="34" charset="-122"/>
              <a:ea typeface="微软雅黑" panose="020B0503020204020204" pitchFamily="34" charset="-122"/>
            </a:endParaRPr>
          </a:p>
          <a:p>
            <a:pPr>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风险评价与风险控制</a:t>
            </a:r>
          </a:p>
        </p:txBody>
      </p:sp>
      <p:sp>
        <p:nvSpPr>
          <p:cNvPr id="2" name="箭头: 右 1"/>
          <p:cNvSpPr/>
          <p:nvPr/>
        </p:nvSpPr>
        <p:spPr>
          <a:xfrm>
            <a:off x="3871329" y="3701930"/>
            <a:ext cx="685614" cy="1008063"/>
          </a:xfrm>
          <a:prstGeom prst="rightArrow">
            <a:avLst/>
          </a:prstGeom>
          <a:solidFill>
            <a:srgbClr val="0070C0"/>
          </a:solidFill>
        </p:spPr>
        <p:txBody>
          <a:bodyPr wrap="square" rtlCol="0" anchor="ctr">
            <a:spAutoFit/>
          </a:bodyPr>
          <a:lstStyle/>
          <a:p>
            <a:pPr algn="l"/>
            <a:endParaRPr lang="zh-CN" altLang="en-US" sz="24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4" name="矩形 13"/>
          <p:cNvSpPr/>
          <p:nvPr/>
        </p:nvSpPr>
        <p:spPr>
          <a:xfrm>
            <a:off x="997021" y="3017496"/>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重大危险源</a:t>
            </a:r>
          </a:p>
        </p:txBody>
      </p:sp>
      <p:cxnSp>
        <p:nvCxnSpPr>
          <p:cNvPr id="16" name="直接连接符 15"/>
          <p:cNvCxnSpPr/>
          <p:nvPr/>
        </p:nvCxnSpPr>
        <p:spPr>
          <a:xfrm>
            <a:off x="980694" y="3832349"/>
            <a:ext cx="1135333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365861" y="2723650"/>
            <a:ext cx="9079353" cy="82663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是指长期地或临时地生产、加工、搬运、使用、储存危险物质的数量等于或超过临界量的单元。</a:t>
            </a:r>
          </a:p>
        </p:txBody>
      </p:sp>
      <p:sp>
        <p:nvSpPr>
          <p:cNvPr id="18" name="矩形 17"/>
          <p:cNvSpPr/>
          <p:nvPr/>
        </p:nvSpPr>
        <p:spPr>
          <a:xfrm>
            <a:off x="994989" y="4305197"/>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单元</a:t>
            </a:r>
          </a:p>
        </p:txBody>
      </p:sp>
      <p:cxnSp>
        <p:nvCxnSpPr>
          <p:cNvPr id="19" name="直接连接符 18"/>
          <p:cNvCxnSpPr/>
          <p:nvPr/>
        </p:nvCxnSpPr>
        <p:spPr>
          <a:xfrm>
            <a:off x="1036452" y="5200501"/>
            <a:ext cx="1130525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443725" y="4114412"/>
            <a:ext cx="9001489" cy="861774"/>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是指一个（套）生产装置、设施或场所；或同属一个工厂的且边缘距离小</a:t>
            </a:r>
            <a:r>
              <a:rPr lang="en-US" altLang="zh-CN" sz="2000" dirty="0">
                <a:latin typeface="微软雅黑" panose="020B0503020204020204" pitchFamily="34" charset="-122"/>
                <a:ea typeface="微软雅黑" panose="020B0503020204020204" pitchFamily="34" charset="-122"/>
              </a:rPr>
              <a:t>500m</a:t>
            </a:r>
            <a:r>
              <a:rPr lang="zh-CN" altLang="en-US" sz="2000" dirty="0">
                <a:latin typeface="微软雅黑" panose="020B0503020204020204" pitchFamily="34" charset="-122"/>
                <a:ea typeface="微软雅黑" panose="020B0503020204020204" pitchFamily="34" charset="-122"/>
              </a:rPr>
              <a:t>的几个（套）生产装置、设施与场所。</a:t>
            </a:r>
          </a:p>
        </p:txBody>
      </p:sp>
      <p:sp>
        <p:nvSpPr>
          <p:cNvPr id="21" name="矩形 20"/>
          <p:cNvSpPr/>
          <p:nvPr/>
        </p:nvSpPr>
        <p:spPr>
          <a:xfrm>
            <a:off x="1036452" y="5726141"/>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临界量</a:t>
            </a:r>
          </a:p>
        </p:txBody>
      </p:sp>
      <p:cxnSp>
        <p:nvCxnSpPr>
          <p:cNvPr id="22" name="直接连接符 21"/>
          <p:cNvCxnSpPr/>
          <p:nvPr/>
        </p:nvCxnSpPr>
        <p:spPr>
          <a:xfrm>
            <a:off x="1028775" y="6568653"/>
            <a:ext cx="1130525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3484724" y="5520346"/>
            <a:ext cx="8856983" cy="82663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容许危险物质存在的最大限量，由政府主管部门根据物质的易燃易爆性、毒性等制定的临界量标准。</a:t>
            </a:r>
          </a:p>
        </p:txBody>
      </p:sp>
      <p:sp>
        <p:nvSpPr>
          <p:cNvPr id="25" name="矩形 24"/>
          <p:cNvSpPr/>
          <p:nvPr/>
        </p:nvSpPr>
        <p:spPr>
          <a:xfrm>
            <a:off x="2036887" y="1660077"/>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风险管理体系</a:t>
            </a:r>
          </a:p>
        </p:txBody>
      </p:sp>
      <p:sp>
        <p:nvSpPr>
          <p:cNvPr id="27" name="rectangular-flag_81817"/>
          <p:cNvSpPr>
            <a:spLocks noChangeAspect="1"/>
          </p:cNvSpPr>
          <p:nvPr/>
        </p:nvSpPr>
        <p:spPr bwMode="auto">
          <a:xfrm>
            <a:off x="1177424" y="1581129"/>
            <a:ext cx="609684" cy="608828"/>
          </a:xfrm>
          <a:custGeom>
            <a:avLst/>
            <a:gdLst>
              <a:gd name="connsiteX0" fmla="*/ 404873 w 607614"/>
              <a:gd name="connsiteY0" fmla="*/ 495278 h 606761"/>
              <a:gd name="connsiteX1" fmla="*/ 546816 w 607614"/>
              <a:gd name="connsiteY1" fmla="*/ 495278 h 606761"/>
              <a:gd name="connsiteX2" fmla="*/ 546816 w 607614"/>
              <a:gd name="connsiteY2" fmla="*/ 515747 h 606761"/>
              <a:gd name="connsiteX3" fmla="*/ 404873 w 607614"/>
              <a:gd name="connsiteY3" fmla="*/ 515747 h 606761"/>
              <a:gd name="connsiteX4" fmla="*/ 404873 w 607614"/>
              <a:gd name="connsiteY4" fmla="*/ 445202 h 606761"/>
              <a:gd name="connsiteX5" fmla="*/ 546816 w 607614"/>
              <a:gd name="connsiteY5" fmla="*/ 445202 h 606761"/>
              <a:gd name="connsiteX6" fmla="*/ 546816 w 607614"/>
              <a:gd name="connsiteY6" fmla="*/ 464940 h 606761"/>
              <a:gd name="connsiteX7" fmla="*/ 404873 w 607614"/>
              <a:gd name="connsiteY7" fmla="*/ 464940 h 606761"/>
              <a:gd name="connsiteX8" fmla="*/ 111605 w 607614"/>
              <a:gd name="connsiteY8" fmla="*/ 424733 h 606761"/>
              <a:gd name="connsiteX9" fmla="*/ 303868 w 607614"/>
              <a:gd name="connsiteY9" fmla="*/ 424733 h 606761"/>
              <a:gd name="connsiteX10" fmla="*/ 303868 w 607614"/>
              <a:gd name="connsiteY10" fmla="*/ 445202 h 606761"/>
              <a:gd name="connsiteX11" fmla="*/ 111605 w 607614"/>
              <a:gd name="connsiteY11" fmla="*/ 445202 h 606761"/>
              <a:gd name="connsiteX12" fmla="*/ 404873 w 607614"/>
              <a:gd name="connsiteY12" fmla="*/ 394395 h 606761"/>
              <a:gd name="connsiteX13" fmla="*/ 546816 w 607614"/>
              <a:gd name="connsiteY13" fmla="*/ 394395 h 606761"/>
              <a:gd name="connsiteX14" fmla="*/ 546816 w 607614"/>
              <a:gd name="connsiteY14" fmla="*/ 414864 h 606761"/>
              <a:gd name="connsiteX15" fmla="*/ 404873 w 607614"/>
              <a:gd name="connsiteY15" fmla="*/ 414864 h 606761"/>
              <a:gd name="connsiteX16" fmla="*/ 111605 w 607614"/>
              <a:gd name="connsiteY16" fmla="*/ 373926 h 606761"/>
              <a:gd name="connsiteX17" fmla="*/ 303868 w 607614"/>
              <a:gd name="connsiteY17" fmla="*/ 373926 h 606761"/>
              <a:gd name="connsiteX18" fmla="*/ 303868 w 607614"/>
              <a:gd name="connsiteY18" fmla="*/ 394395 h 606761"/>
              <a:gd name="connsiteX19" fmla="*/ 111605 w 607614"/>
              <a:gd name="connsiteY19" fmla="*/ 394395 h 606761"/>
              <a:gd name="connsiteX20" fmla="*/ 404873 w 607614"/>
              <a:gd name="connsiteY20" fmla="*/ 343588 h 606761"/>
              <a:gd name="connsiteX21" fmla="*/ 496009 w 607614"/>
              <a:gd name="connsiteY21" fmla="*/ 343588 h 606761"/>
              <a:gd name="connsiteX22" fmla="*/ 496009 w 607614"/>
              <a:gd name="connsiteY22" fmla="*/ 364057 h 606761"/>
              <a:gd name="connsiteX23" fmla="*/ 404873 w 607614"/>
              <a:gd name="connsiteY23" fmla="*/ 364057 h 606761"/>
              <a:gd name="connsiteX24" fmla="*/ 161803 w 607614"/>
              <a:gd name="connsiteY24" fmla="*/ 323850 h 606761"/>
              <a:gd name="connsiteX25" fmla="*/ 303868 w 607614"/>
              <a:gd name="connsiteY25" fmla="*/ 323850 h 606761"/>
              <a:gd name="connsiteX26" fmla="*/ 303868 w 607614"/>
              <a:gd name="connsiteY26" fmla="*/ 343588 h 606761"/>
              <a:gd name="connsiteX27" fmla="*/ 161803 w 607614"/>
              <a:gd name="connsiteY27" fmla="*/ 343588 h 606761"/>
              <a:gd name="connsiteX28" fmla="*/ 70672 w 607614"/>
              <a:gd name="connsiteY28" fmla="*/ 293521 h 606761"/>
              <a:gd name="connsiteX29" fmla="*/ 70672 w 607614"/>
              <a:gd name="connsiteY29" fmla="*/ 524097 h 606761"/>
              <a:gd name="connsiteX30" fmla="*/ 124587 w 607614"/>
              <a:gd name="connsiteY30" fmla="*/ 477072 h 606761"/>
              <a:gd name="connsiteX31" fmla="*/ 131421 w 607614"/>
              <a:gd name="connsiteY31" fmla="*/ 475555 h 606761"/>
              <a:gd name="connsiteX32" fmla="*/ 344041 w 607614"/>
              <a:gd name="connsiteY32" fmla="*/ 475555 h 606761"/>
              <a:gd name="connsiteX33" fmla="*/ 344041 w 607614"/>
              <a:gd name="connsiteY33" fmla="*/ 293521 h 606761"/>
              <a:gd name="connsiteX34" fmla="*/ 60801 w 607614"/>
              <a:gd name="connsiteY34" fmla="*/ 273042 h 606761"/>
              <a:gd name="connsiteX35" fmla="*/ 354672 w 607614"/>
              <a:gd name="connsiteY35" fmla="*/ 273042 h 606761"/>
              <a:gd name="connsiteX36" fmla="*/ 364544 w 607614"/>
              <a:gd name="connsiteY36" fmla="*/ 282902 h 606761"/>
              <a:gd name="connsiteX37" fmla="*/ 364544 w 607614"/>
              <a:gd name="connsiteY37" fmla="*/ 485415 h 606761"/>
              <a:gd name="connsiteX38" fmla="*/ 354672 w 607614"/>
              <a:gd name="connsiteY38" fmla="*/ 495275 h 606761"/>
              <a:gd name="connsiteX39" fmla="*/ 135977 w 607614"/>
              <a:gd name="connsiteY39" fmla="*/ 495275 h 606761"/>
              <a:gd name="connsiteX40" fmla="*/ 67635 w 607614"/>
              <a:gd name="connsiteY40" fmla="*/ 554436 h 606761"/>
              <a:gd name="connsiteX41" fmla="*/ 60801 w 607614"/>
              <a:gd name="connsiteY41" fmla="*/ 555953 h 606761"/>
              <a:gd name="connsiteX42" fmla="*/ 57004 w 607614"/>
              <a:gd name="connsiteY42" fmla="*/ 555195 h 606761"/>
              <a:gd name="connsiteX43" fmla="*/ 50929 w 607614"/>
              <a:gd name="connsiteY43" fmla="*/ 546093 h 606761"/>
              <a:gd name="connsiteX44" fmla="*/ 50929 w 607614"/>
              <a:gd name="connsiteY44" fmla="*/ 282902 h 606761"/>
              <a:gd name="connsiteX45" fmla="*/ 60801 w 607614"/>
              <a:gd name="connsiteY45" fmla="*/ 273042 h 606761"/>
              <a:gd name="connsiteX46" fmla="*/ 435211 w 607614"/>
              <a:gd name="connsiteY46" fmla="*/ 161559 h 606761"/>
              <a:gd name="connsiteX47" fmla="*/ 496009 w 607614"/>
              <a:gd name="connsiteY47" fmla="*/ 161559 h 606761"/>
              <a:gd name="connsiteX48" fmla="*/ 496009 w 607614"/>
              <a:gd name="connsiteY48" fmla="*/ 182028 h 606761"/>
              <a:gd name="connsiteX49" fmla="*/ 435211 w 607614"/>
              <a:gd name="connsiteY49" fmla="*/ 182028 h 606761"/>
              <a:gd name="connsiteX50" fmla="*/ 252939 w 607614"/>
              <a:gd name="connsiteY50" fmla="*/ 161559 h 606761"/>
              <a:gd name="connsiteX51" fmla="*/ 404873 w 607614"/>
              <a:gd name="connsiteY51" fmla="*/ 161559 h 606761"/>
              <a:gd name="connsiteX52" fmla="*/ 404873 w 607614"/>
              <a:gd name="connsiteY52" fmla="*/ 182028 h 606761"/>
              <a:gd name="connsiteX53" fmla="*/ 252939 w 607614"/>
              <a:gd name="connsiteY53" fmla="*/ 182028 h 606761"/>
              <a:gd name="connsiteX54" fmla="*/ 121474 w 607614"/>
              <a:gd name="connsiteY54" fmla="*/ 121352 h 606761"/>
              <a:gd name="connsiteX55" fmla="*/ 161803 w 607614"/>
              <a:gd name="connsiteY55" fmla="*/ 121352 h 606761"/>
              <a:gd name="connsiteX56" fmla="*/ 161803 w 607614"/>
              <a:gd name="connsiteY56" fmla="*/ 141821 h 606761"/>
              <a:gd name="connsiteX57" fmla="*/ 121474 w 607614"/>
              <a:gd name="connsiteY57" fmla="*/ 141821 h 606761"/>
              <a:gd name="connsiteX58" fmla="*/ 50929 w 607614"/>
              <a:gd name="connsiteY58" fmla="*/ 121352 h 606761"/>
              <a:gd name="connsiteX59" fmla="*/ 91136 w 607614"/>
              <a:gd name="connsiteY59" fmla="*/ 121352 h 606761"/>
              <a:gd name="connsiteX60" fmla="*/ 91136 w 607614"/>
              <a:gd name="connsiteY60" fmla="*/ 141821 h 606761"/>
              <a:gd name="connsiteX61" fmla="*/ 50929 w 607614"/>
              <a:gd name="connsiteY61" fmla="*/ 141821 h 606761"/>
              <a:gd name="connsiteX62" fmla="*/ 252939 w 607614"/>
              <a:gd name="connsiteY62" fmla="*/ 111483 h 606761"/>
              <a:gd name="connsiteX63" fmla="*/ 496009 w 607614"/>
              <a:gd name="connsiteY63" fmla="*/ 111483 h 606761"/>
              <a:gd name="connsiteX64" fmla="*/ 496009 w 607614"/>
              <a:gd name="connsiteY64" fmla="*/ 131221 h 606761"/>
              <a:gd name="connsiteX65" fmla="*/ 252939 w 607614"/>
              <a:gd name="connsiteY65" fmla="*/ 131221 h 606761"/>
              <a:gd name="connsiteX66" fmla="*/ 20507 w 607614"/>
              <a:gd name="connsiteY66" fmla="*/ 81145 h 606761"/>
              <a:gd name="connsiteX67" fmla="*/ 182284 w 607614"/>
              <a:gd name="connsiteY67" fmla="*/ 81145 h 606761"/>
              <a:gd name="connsiteX68" fmla="*/ 182284 w 607614"/>
              <a:gd name="connsiteY68" fmla="*/ 100865 h 606761"/>
              <a:gd name="connsiteX69" fmla="*/ 20507 w 607614"/>
              <a:gd name="connsiteY69" fmla="*/ 100865 h 606761"/>
              <a:gd name="connsiteX70" fmla="*/ 20507 w 607614"/>
              <a:gd name="connsiteY70" fmla="*/ 161542 h 606761"/>
              <a:gd name="connsiteX71" fmla="*/ 182284 w 607614"/>
              <a:gd name="connsiteY71" fmla="*/ 161542 h 606761"/>
              <a:gd name="connsiteX72" fmla="*/ 182284 w 607614"/>
              <a:gd name="connsiteY72" fmla="*/ 182021 h 606761"/>
              <a:gd name="connsiteX73" fmla="*/ 20507 w 607614"/>
              <a:gd name="connsiteY73" fmla="*/ 182021 h 606761"/>
              <a:gd name="connsiteX74" fmla="*/ 20507 w 607614"/>
              <a:gd name="connsiteY74" fmla="*/ 586283 h 606761"/>
              <a:gd name="connsiteX75" fmla="*/ 587107 w 607614"/>
              <a:gd name="connsiteY75" fmla="*/ 586283 h 606761"/>
              <a:gd name="connsiteX76" fmla="*/ 587107 w 607614"/>
              <a:gd name="connsiteY76" fmla="*/ 182021 h 606761"/>
              <a:gd name="connsiteX77" fmla="*/ 567360 w 607614"/>
              <a:gd name="connsiteY77" fmla="*/ 182021 h 606761"/>
              <a:gd name="connsiteX78" fmla="*/ 567360 w 607614"/>
              <a:gd name="connsiteY78" fmla="*/ 161542 h 606761"/>
              <a:gd name="connsiteX79" fmla="*/ 587107 w 607614"/>
              <a:gd name="connsiteY79" fmla="*/ 161542 h 606761"/>
              <a:gd name="connsiteX80" fmla="*/ 587107 w 607614"/>
              <a:gd name="connsiteY80" fmla="*/ 100865 h 606761"/>
              <a:gd name="connsiteX81" fmla="*/ 567360 w 607614"/>
              <a:gd name="connsiteY81" fmla="*/ 100865 h 606761"/>
              <a:gd name="connsiteX82" fmla="*/ 567360 w 607614"/>
              <a:gd name="connsiteY82" fmla="*/ 81145 h 606761"/>
              <a:gd name="connsiteX83" fmla="*/ 587107 w 607614"/>
              <a:gd name="connsiteY83" fmla="*/ 81145 h 606761"/>
              <a:gd name="connsiteX84" fmla="*/ 607614 w 607614"/>
              <a:gd name="connsiteY84" fmla="*/ 100865 h 606761"/>
              <a:gd name="connsiteX85" fmla="*/ 607614 w 607614"/>
              <a:gd name="connsiteY85" fmla="*/ 586283 h 606761"/>
              <a:gd name="connsiteX86" fmla="*/ 587107 w 607614"/>
              <a:gd name="connsiteY86" fmla="*/ 606761 h 606761"/>
              <a:gd name="connsiteX87" fmla="*/ 20507 w 607614"/>
              <a:gd name="connsiteY87" fmla="*/ 606761 h 606761"/>
              <a:gd name="connsiteX88" fmla="*/ 0 w 607614"/>
              <a:gd name="connsiteY88" fmla="*/ 586283 h 606761"/>
              <a:gd name="connsiteX89" fmla="*/ 0 w 607614"/>
              <a:gd name="connsiteY89" fmla="*/ 100865 h 606761"/>
              <a:gd name="connsiteX90" fmla="*/ 20507 w 607614"/>
              <a:gd name="connsiteY90" fmla="*/ 81145 h 606761"/>
              <a:gd name="connsiteX91" fmla="*/ 252939 w 607614"/>
              <a:gd name="connsiteY91" fmla="*/ 60676 h 606761"/>
              <a:gd name="connsiteX92" fmla="*/ 496009 w 607614"/>
              <a:gd name="connsiteY92" fmla="*/ 60676 h 606761"/>
              <a:gd name="connsiteX93" fmla="*/ 496009 w 607614"/>
              <a:gd name="connsiteY93" fmla="*/ 81145 h 606761"/>
              <a:gd name="connsiteX94" fmla="*/ 252939 w 607614"/>
              <a:gd name="connsiteY94" fmla="*/ 81145 h 606761"/>
              <a:gd name="connsiteX95" fmla="*/ 222489 w 607614"/>
              <a:gd name="connsiteY95" fmla="*/ 20478 h 606761"/>
              <a:gd name="connsiteX96" fmla="*/ 222489 w 607614"/>
              <a:gd name="connsiteY96" fmla="*/ 222226 h 606761"/>
              <a:gd name="connsiteX97" fmla="*/ 465544 w 607614"/>
              <a:gd name="connsiteY97" fmla="*/ 222226 h 606761"/>
              <a:gd name="connsiteX98" fmla="*/ 473140 w 607614"/>
              <a:gd name="connsiteY98" fmla="*/ 224502 h 606761"/>
              <a:gd name="connsiteX99" fmla="*/ 526308 w 607614"/>
              <a:gd name="connsiteY99" fmla="*/ 270767 h 606761"/>
              <a:gd name="connsiteX100" fmla="*/ 526308 w 607614"/>
              <a:gd name="connsiteY100" fmla="*/ 20478 h 606761"/>
              <a:gd name="connsiteX101" fmla="*/ 212615 w 607614"/>
              <a:gd name="connsiteY101" fmla="*/ 0 h 606761"/>
              <a:gd name="connsiteX102" fmla="*/ 536942 w 607614"/>
              <a:gd name="connsiteY102" fmla="*/ 0 h 606761"/>
              <a:gd name="connsiteX103" fmla="*/ 546816 w 607614"/>
              <a:gd name="connsiteY103" fmla="*/ 9860 h 606761"/>
              <a:gd name="connsiteX104" fmla="*/ 546816 w 607614"/>
              <a:gd name="connsiteY104" fmla="*/ 293521 h 606761"/>
              <a:gd name="connsiteX105" fmla="*/ 540740 w 607614"/>
              <a:gd name="connsiteY105" fmla="*/ 302622 h 606761"/>
              <a:gd name="connsiteX106" fmla="*/ 536942 w 607614"/>
              <a:gd name="connsiteY106" fmla="*/ 303381 h 606761"/>
              <a:gd name="connsiteX107" fmla="*/ 529346 w 607614"/>
              <a:gd name="connsiteY107" fmla="*/ 301106 h 606761"/>
              <a:gd name="connsiteX108" fmla="*/ 461747 w 607614"/>
              <a:gd name="connsiteY108" fmla="*/ 242705 h 606761"/>
              <a:gd name="connsiteX109" fmla="*/ 212615 w 607614"/>
              <a:gd name="connsiteY109" fmla="*/ 242705 h 606761"/>
              <a:gd name="connsiteX110" fmla="*/ 202741 w 607614"/>
              <a:gd name="connsiteY110" fmla="*/ 232845 h 606761"/>
              <a:gd name="connsiteX111" fmla="*/ 202741 w 607614"/>
              <a:gd name="connsiteY111" fmla="*/ 9860 h 606761"/>
              <a:gd name="connsiteX112" fmla="*/ 212615 w 607614"/>
              <a:gd name="connsiteY112"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07614" h="606761">
                <a:moveTo>
                  <a:pt x="404873" y="495278"/>
                </a:moveTo>
                <a:lnTo>
                  <a:pt x="546816" y="495278"/>
                </a:lnTo>
                <a:lnTo>
                  <a:pt x="546816" y="515747"/>
                </a:lnTo>
                <a:lnTo>
                  <a:pt x="404873" y="515747"/>
                </a:lnTo>
                <a:close/>
                <a:moveTo>
                  <a:pt x="404873" y="445202"/>
                </a:moveTo>
                <a:lnTo>
                  <a:pt x="546816" y="445202"/>
                </a:lnTo>
                <a:lnTo>
                  <a:pt x="546816" y="464940"/>
                </a:lnTo>
                <a:lnTo>
                  <a:pt x="404873" y="464940"/>
                </a:lnTo>
                <a:close/>
                <a:moveTo>
                  <a:pt x="111605" y="424733"/>
                </a:moveTo>
                <a:lnTo>
                  <a:pt x="303868" y="424733"/>
                </a:lnTo>
                <a:lnTo>
                  <a:pt x="303868" y="445202"/>
                </a:lnTo>
                <a:lnTo>
                  <a:pt x="111605" y="445202"/>
                </a:lnTo>
                <a:close/>
                <a:moveTo>
                  <a:pt x="404873" y="394395"/>
                </a:moveTo>
                <a:lnTo>
                  <a:pt x="546816" y="394395"/>
                </a:lnTo>
                <a:lnTo>
                  <a:pt x="546816" y="414864"/>
                </a:lnTo>
                <a:lnTo>
                  <a:pt x="404873" y="414864"/>
                </a:lnTo>
                <a:close/>
                <a:moveTo>
                  <a:pt x="111605" y="373926"/>
                </a:moveTo>
                <a:lnTo>
                  <a:pt x="303868" y="373926"/>
                </a:lnTo>
                <a:lnTo>
                  <a:pt x="303868" y="394395"/>
                </a:lnTo>
                <a:lnTo>
                  <a:pt x="111605" y="394395"/>
                </a:lnTo>
                <a:close/>
                <a:moveTo>
                  <a:pt x="404873" y="343588"/>
                </a:moveTo>
                <a:lnTo>
                  <a:pt x="496009" y="343588"/>
                </a:lnTo>
                <a:lnTo>
                  <a:pt x="496009" y="364057"/>
                </a:lnTo>
                <a:lnTo>
                  <a:pt x="404873" y="364057"/>
                </a:lnTo>
                <a:close/>
                <a:moveTo>
                  <a:pt x="161803" y="323850"/>
                </a:moveTo>
                <a:lnTo>
                  <a:pt x="303868" y="323850"/>
                </a:lnTo>
                <a:lnTo>
                  <a:pt x="303868" y="343588"/>
                </a:lnTo>
                <a:lnTo>
                  <a:pt x="161803" y="343588"/>
                </a:lnTo>
                <a:close/>
                <a:moveTo>
                  <a:pt x="70672" y="293521"/>
                </a:moveTo>
                <a:lnTo>
                  <a:pt x="70672" y="524097"/>
                </a:lnTo>
                <a:lnTo>
                  <a:pt x="124587" y="477072"/>
                </a:lnTo>
                <a:cubicBezTo>
                  <a:pt x="126865" y="475555"/>
                  <a:pt x="128384" y="475555"/>
                  <a:pt x="131421" y="475555"/>
                </a:cubicBezTo>
                <a:lnTo>
                  <a:pt x="344041" y="475555"/>
                </a:lnTo>
                <a:lnTo>
                  <a:pt x="344041" y="293521"/>
                </a:lnTo>
                <a:close/>
                <a:moveTo>
                  <a:pt x="60801" y="273042"/>
                </a:moveTo>
                <a:lnTo>
                  <a:pt x="354672" y="273042"/>
                </a:lnTo>
                <a:cubicBezTo>
                  <a:pt x="360747" y="273042"/>
                  <a:pt x="364544" y="276834"/>
                  <a:pt x="364544" y="282902"/>
                </a:cubicBezTo>
                <a:lnTo>
                  <a:pt x="364544" y="485415"/>
                </a:lnTo>
                <a:cubicBezTo>
                  <a:pt x="364544" y="491483"/>
                  <a:pt x="360747" y="495275"/>
                  <a:pt x="354672" y="495275"/>
                </a:cubicBezTo>
                <a:lnTo>
                  <a:pt x="135977" y="495275"/>
                </a:lnTo>
                <a:lnTo>
                  <a:pt x="67635" y="554436"/>
                </a:lnTo>
                <a:cubicBezTo>
                  <a:pt x="66116" y="555195"/>
                  <a:pt x="63079" y="555953"/>
                  <a:pt x="60801" y="555953"/>
                </a:cubicBezTo>
                <a:cubicBezTo>
                  <a:pt x="60041" y="555953"/>
                  <a:pt x="57763" y="555953"/>
                  <a:pt x="57004" y="555195"/>
                </a:cubicBezTo>
                <a:cubicBezTo>
                  <a:pt x="52448" y="552919"/>
                  <a:pt x="50929" y="549885"/>
                  <a:pt x="50929" y="546093"/>
                </a:cubicBezTo>
                <a:lnTo>
                  <a:pt x="50929" y="282902"/>
                </a:lnTo>
                <a:cubicBezTo>
                  <a:pt x="50929" y="276834"/>
                  <a:pt x="54726" y="273042"/>
                  <a:pt x="60801" y="273042"/>
                </a:cubicBezTo>
                <a:close/>
                <a:moveTo>
                  <a:pt x="435211" y="161559"/>
                </a:moveTo>
                <a:lnTo>
                  <a:pt x="496009" y="161559"/>
                </a:lnTo>
                <a:lnTo>
                  <a:pt x="496009" y="182028"/>
                </a:lnTo>
                <a:lnTo>
                  <a:pt x="435211" y="182028"/>
                </a:lnTo>
                <a:close/>
                <a:moveTo>
                  <a:pt x="252939" y="161559"/>
                </a:moveTo>
                <a:lnTo>
                  <a:pt x="404873" y="161559"/>
                </a:lnTo>
                <a:lnTo>
                  <a:pt x="404873" y="182028"/>
                </a:lnTo>
                <a:lnTo>
                  <a:pt x="252939" y="182028"/>
                </a:lnTo>
                <a:close/>
                <a:moveTo>
                  <a:pt x="121474" y="121352"/>
                </a:moveTo>
                <a:lnTo>
                  <a:pt x="161803" y="121352"/>
                </a:lnTo>
                <a:lnTo>
                  <a:pt x="161803" y="141821"/>
                </a:lnTo>
                <a:lnTo>
                  <a:pt x="121474" y="141821"/>
                </a:lnTo>
                <a:close/>
                <a:moveTo>
                  <a:pt x="50929" y="121352"/>
                </a:moveTo>
                <a:lnTo>
                  <a:pt x="91136" y="121352"/>
                </a:lnTo>
                <a:lnTo>
                  <a:pt x="91136" y="141821"/>
                </a:lnTo>
                <a:lnTo>
                  <a:pt x="50929" y="141821"/>
                </a:lnTo>
                <a:close/>
                <a:moveTo>
                  <a:pt x="252939" y="111483"/>
                </a:moveTo>
                <a:lnTo>
                  <a:pt x="496009" y="111483"/>
                </a:lnTo>
                <a:lnTo>
                  <a:pt x="496009" y="131221"/>
                </a:lnTo>
                <a:lnTo>
                  <a:pt x="252939" y="131221"/>
                </a:lnTo>
                <a:close/>
                <a:moveTo>
                  <a:pt x="20507" y="81145"/>
                </a:moveTo>
                <a:lnTo>
                  <a:pt x="182284" y="81145"/>
                </a:lnTo>
                <a:lnTo>
                  <a:pt x="182284" y="100865"/>
                </a:lnTo>
                <a:lnTo>
                  <a:pt x="20507" y="100865"/>
                </a:lnTo>
                <a:lnTo>
                  <a:pt x="20507" y="161542"/>
                </a:lnTo>
                <a:lnTo>
                  <a:pt x="182284" y="161542"/>
                </a:lnTo>
                <a:lnTo>
                  <a:pt x="182284" y="182021"/>
                </a:lnTo>
                <a:lnTo>
                  <a:pt x="20507" y="182021"/>
                </a:lnTo>
                <a:lnTo>
                  <a:pt x="20507" y="586283"/>
                </a:lnTo>
                <a:lnTo>
                  <a:pt x="587107" y="586283"/>
                </a:lnTo>
                <a:lnTo>
                  <a:pt x="587107" y="182021"/>
                </a:lnTo>
                <a:lnTo>
                  <a:pt x="567360" y="182021"/>
                </a:lnTo>
                <a:lnTo>
                  <a:pt x="567360" y="161542"/>
                </a:lnTo>
                <a:lnTo>
                  <a:pt x="587107" y="161542"/>
                </a:lnTo>
                <a:lnTo>
                  <a:pt x="587107" y="100865"/>
                </a:lnTo>
                <a:lnTo>
                  <a:pt x="567360" y="100865"/>
                </a:lnTo>
                <a:lnTo>
                  <a:pt x="567360" y="81145"/>
                </a:lnTo>
                <a:lnTo>
                  <a:pt x="587107" y="81145"/>
                </a:lnTo>
                <a:cubicBezTo>
                  <a:pt x="599259" y="81145"/>
                  <a:pt x="607614" y="88730"/>
                  <a:pt x="607614" y="100865"/>
                </a:cubicBezTo>
                <a:lnTo>
                  <a:pt x="607614" y="586283"/>
                </a:lnTo>
                <a:cubicBezTo>
                  <a:pt x="607614" y="598418"/>
                  <a:pt x="599259" y="606761"/>
                  <a:pt x="587107" y="606761"/>
                </a:cubicBezTo>
                <a:lnTo>
                  <a:pt x="20507" y="606761"/>
                </a:lnTo>
                <a:cubicBezTo>
                  <a:pt x="8355" y="606761"/>
                  <a:pt x="0" y="598418"/>
                  <a:pt x="0" y="586283"/>
                </a:cubicBezTo>
                <a:lnTo>
                  <a:pt x="0" y="100865"/>
                </a:lnTo>
                <a:cubicBezTo>
                  <a:pt x="0" y="88730"/>
                  <a:pt x="8355" y="81145"/>
                  <a:pt x="20507" y="81145"/>
                </a:cubicBezTo>
                <a:close/>
                <a:moveTo>
                  <a:pt x="252939" y="60676"/>
                </a:moveTo>
                <a:lnTo>
                  <a:pt x="496009" y="60676"/>
                </a:lnTo>
                <a:lnTo>
                  <a:pt x="496009" y="81145"/>
                </a:lnTo>
                <a:lnTo>
                  <a:pt x="252939" y="81145"/>
                </a:lnTo>
                <a:close/>
                <a:moveTo>
                  <a:pt x="222489" y="20478"/>
                </a:moveTo>
                <a:lnTo>
                  <a:pt x="222489" y="222226"/>
                </a:lnTo>
                <a:lnTo>
                  <a:pt x="465544" y="222226"/>
                </a:lnTo>
                <a:cubicBezTo>
                  <a:pt x="467823" y="222226"/>
                  <a:pt x="470861" y="223743"/>
                  <a:pt x="473140" y="224502"/>
                </a:cubicBezTo>
                <a:lnTo>
                  <a:pt x="526308" y="270767"/>
                </a:lnTo>
                <a:lnTo>
                  <a:pt x="526308" y="20478"/>
                </a:lnTo>
                <a:close/>
                <a:moveTo>
                  <a:pt x="212615" y="0"/>
                </a:moveTo>
                <a:lnTo>
                  <a:pt x="536942" y="0"/>
                </a:lnTo>
                <a:cubicBezTo>
                  <a:pt x="543018" y="0"/>
                  <a:pt x="546816" y="3792"/>
                  <a:pt x="546816" y="9860"/>
                </a:cubicBezTo>
                <a:lnTo>
                  <a:pt x="546816" y="293521"/>
                </a:lnTo>
                <a:cubicBezTo>
                  <a:pt x="546816" y="297313"/>
                  <a:pt x="544537" y="300347"/>
                  <a:pt x="540740" y="302622"/>
                </a:cubicBezTo>
                <a:cubicBezTo>
                  <a:pt x="539980" y="303381"/>
                  <a:pt x="537701" y="303381"/>
                  <a:pt x="536942" y="303381"/>
                </a:cubicBezTo>
                <a:cubicBezTo>
                  <a:pt x="534663" y="303381"/>
                  <a:pt x="531625" y="302622"/>
                  <a:pt x="529346" y="301106"/>
                </a:cubicBezTo>
                <a:lnTo>
                  <a:pt x="461747" y="242705"/>
                </a:lnTo>
                <a:lnTo>
                  <a:pt x="212615" y="242705"/>
                </a:lnTo>
                <a:cubicBezTo>
                  <a:pt x="206539" y="242705"/>
                  <a:pt x="202741" y="238912"/>
                  <a:pt x="202741" y="232845"/>
                </a:cubicBezTo>
                <a:lnTo>
                  <a:pt x="202741" y="9860"/>
                </a:lnTo>
                <a:cubicBezTo>
                  <a:pt x="202741" y="3792"/>
                  <a:pt x="206539" y="0"/>
                  <a:pt x="21261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4" name="矩形 23"/>
          <p:cNvSpPr/>
          <p:nvPr/>
        </p:nvSpPr>
        <p:spPr>
          <a:xfrm>
            <a:off x="3014818" y="1456085"/>
            <a:ext cx="6829114" cy="523220"/>
          </a:xfrm>
          <a:prstGeom prst="rect">
            <a:avLst/>
          </a:prstGeom>
        </p:spPr>
        <p:txBody>
          <a:bodyPr wrap="none">
            <a:spAutoFit/>
          </a:bodyPr>
          <a:lstStyle/>
          <a:p>
            <a:r>
              <a:rPr lang="zh-CN" altLang="en-US" sz="2800" dirty="0">
                <a:solidFill>
                  <a:srgbClr val="0070C0"/>
                </a:solidFill>
                <a:latin typeface="微软雅黑" panose="020B0503020204020204" pitchFamily="34" charset="-122"/>
                <a:ea typeface="微软雅黑" panose="020B0503020204020204" pitchFamily="34" charset="-122"/>
              </a:rPr>
              <a:t>部分物质的临界量（</a:t>
            </a:r>
            <a:r>
              <a:rPr lang="en-US" altLang="zh-CN" sz="2800" dirty="0">
                <a:solidFill>
                  <a:srgbClr val="0070C0"/>
                </a:solidFill>
                <a:latin typeface="微软雅黑" panose="020B0503020204020204" pitchFamily="34" charset="-122"/>
                <a:ea typeface="微软雅黑" panose="020B0503020204020204" pitchFamily="34" charset="-122"/>
              </a:rPr>
              <a:t>GB</a:t>
            </a:r>
            <a:r>
              <a:rPr lang="zh-CN" altLang="en-US" sz="2800" dirty="0">
                <a:solidFill>
                  <a:srgbClr val="0070C0"/>
                </a:solidFill>
                <a:latin typeface="微软雅黑" panose="020B0503020204020204" pitchFamily="34" charset="-122"/>
                <a:ea typeface="微软雅黑" panose="020B0503020204020204" pitchFamily="34" charset="-122"/>
              </a:rPr>
              <a:t>：</a:t>
            </a:r>
            <a:r>
              <a:rPr lang="en-US" altLang="zh-CN" sz="2800" dirty="0">
                <a:solidFill>
                  <a:srgbClr val="0070C0"/>
                </a:solidFill>
                <a:latin typeface="微软雅黑" panose="020B0503020204020204" pitchFamily="34" charset="-122"/>
                <a:ea typeface="微软雅黑" panose="020B0503020204020204" pitchFamily="34" charset="-122"/>
              </a:rPr>
              <a:t>18218--2009</a:t>
            </a:r>
            <a:r>
              <a:rPr lang="zh-CN" altLang="en-US" sz="2800" dirty="0">
                <a:solidFill>
                  <a:srgbClr val="0070C0"/>
                </a:solidFill>
                <a:latin typeface="微软雅黑" panose="020B0503020204020204" pitchFamily="34" charset="-122"/>
                <a:ea typeface="微软雅黑" panose="020B0503020204020204" pitchFamily="34" charset="-122"/>
              </a:rPr>
              <a:t>）</a:t>
            </a:r>
          </a:p>
        </p:txBody>
      </p:sp>
      <p:graphicFrame>
        <p:nvGraphicFramePr>
          <p:cNvPr id="2" name="表格 1"/>
          <p:cNvGraphicFramePr>
            <a:graphicFrameLocks noGrp="1"/>
          </p:cNvGraphicFramePr>
          <p:nvPr/>
        </p:nvGraphicFramePr>
        <p:xfrm>
          <a:off x="2909483" y="2248173"/>
          <a:ext cx="7039783" cy="4114800"/>
        </p:xfrm>
        <a:graphic>
          <a:graphicData uri="http://schemas.openxmlformats.org/drawingml/2006/table">
            <a:tbl>
              <a:tblPr/>
              <a:tblGrid>
                <a:gridCol w="2003117">
                  <a:extLst>
                    <a:ext uri="{9D8B030D-6E8A-4147-A177-3AD203B41FA5}">
                      <a16:colId xmlns:a16="http://schemas.microsoft.com/office/drawing/2014/main" val="20000"/>
                    </a:ext>
                  </a:extLst>
                </a:gridCol>
                <a:gridCol w="2524649">
                  <a:extLst>
                    <a:ext uri="{9D8B030D-6E8A-4147-A177-3AD203B41FA5}">
                      <a16:colId xmlns:a16="http://schemas.microsoft.com/office/drawing/2014/main" val="20001"/>
                    </a:ext>
                  </a:extLst>
                </a:gridCol>
                <a:gridCol w="2512017">
                  <a:extLst>
                    <a:ext uri="{9D8B030D-6E8A-4147-A177-3AD203B41FA5}">
                      <a16:colId xmlns:a16="http://schemas.microsoft.com/office/drawing/2014/main" val="20002"/>
                    </a:ext>
                  </a:extLst>
                </a:gridCol>
              </a:tblGrid>
              <a:tr h="406400">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类别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物质名称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临界量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rowSpan="2">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爆炸物品</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雷</a:t>
                      </a: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a:t>
                      </a: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酸</a:t>
                      </a: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a:t>
                      </a: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汞</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vMerge="1">
                  <a:txBody>
                    <a:bodyPr/>
                    <a:lstStyle/>
                    <a:p>
                      <a:endParaRPr lang="zh-CN"/>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硝酸铵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400">
                <a:tc rowSpan="2">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易燃液体</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乙醇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400">
                <a:tc vMerge="1">
                  <a:txBody>
                    <a:bodyPr/>
                    <a:lstStyle/>
                    <a:p>
                      <a:endParaRPr lang="zh-CN"/>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汽油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rowSpan="4">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易燃气体</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乙炔</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vMerge="1">
                  <a:txBody>
                    <a:bodyPr/>
                    <a:lstStyle/>
                    <a:p>
                      <a:endParaRPr lang="zh-CN"/>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氢气</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6400">
                <a:tc vMerge="1">
                  <a:txBody>
                    <a:bodyPr/>
                    <a:lstStyle/>
                    <a:p>
                      <a:endParaRPr lang="zh-CN"/>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石油气</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6400">
                <a:tc vMerge="1">
                  <a:txBody>
                    <a:bodyPr/>
                    <a:lstStyle/>
                    <a:p>
                      <a:endParaRPr lang="zh-CN"/>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天燃气</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7" name="矩形 6"/>
          <p:cNvSpPr/>
          <p:nvPr/>
        </p:nvSpPr>
        <p:spPr bwMode="auto">
          <a:xfrm>
            <a:off x="858870" y="2464197"/>
            <a:ext cx="5570505" cy="3744416"/>
          </a:xfrm>
          <a:prstGeom prst="rect">
            <a:avLst/>
          </a:prstGeom>
          <a:solidFill>
            <a:srgbClr val="0070C0"/>
          </a:solidFill>
          <a:ln>
            <a:noFill/>
          </a:ln>
        </p:spPr>
        <p:txBody>
          <a:bodyPr rtlCol="0" anchor="ctr"/>
          <a:lstStyle/>
          <a:p>
            <a:pPr algn="l"/>
            <a:endParaRPr lang="zh-CN" altLang="en-US"/>
          </a:p>
        </p:txBody>
      </p:sp>
      <p:sp>
        <p:nvSpPr>
          <p:cNvPr id="8" name="矩形 7"/>
          <p:cNvSpPr/>
          <p:nvPr/>
        </p:nvSpPr>
        <p:spPr>
          <a:xfrm>
            <a:off x="2651653" y="2826403"/>
            <a:ext cx="1937382" cy="464230"/>
          </a:xfrm>
          <a:prstGeom prst="rect">
            <a:avLst/>
          </a:prstGeom>
        </p:spPr>
        <p:txBody>
          <a:bodyPr wrap="square">
            <a:spAutoFit/>
          </a:bodyPr>
          <a:lstStyle/>
          <a:p>
            <a:pP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事故隐患</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6429375" y="2464197"/>
            <a:ext cx="5570505" cy="3744416"/>
          </a:xfrm>
          <a:prstGeom prst="rect">
            <a:avLst/>
          </a:prstGeom>
          <a:solidFill>
            <a:srgbClr val="93B34D"/>
          </a:solidFill>
          <a:ln>
            <a:noFill/>
          </a:ln>
        </p:spPr>
        <p:txBody>
          <a:bodyPr rtlCol="0" anchor="ctr"/>
          <a:lstStyle/>
          <a:p>
            <a:pPr algn="l"/>
            <a:endParaRPr lang="zh-CN" altLang="en-US"/>
          </a:p>
        </p:txBody>
      </p:sp>
      <p:sp>
        <p:nvSpPr>
          <p:cNvPr id="10" name="矩形 9"/>
          <p:cNvSpPr/>
          <p:nvPr/>
        </p:nvSpPr>
        <p:spPr>
          <a:xfrm>
            <a:off x="8733631" y="2840949"/>
            <a:ext cx="1937382" cy="464230"/>
          </a:xfrm>
          <a:prstGeom prst="rect">
            <a:avLst/>
          </a:prstGeom>
        </p:spPr>
        <p:txBody>
          <a:bodyPr wrap="square">
            <a:spAutoFit/>
          </a:bodyPr>
          <a:lstStyle/>
          <a:p>
            <a:pP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危险源</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1172790" y="3910961"/>
            <a:ext cx="4987569" cy="1294072"/>
          </a:xfrm>
          <a:prstGeom prst="rect">
            <a:avLst/>
          </a:prstGeom>
        </p:spPr>
        <p:txBody>
          <a:bodyPr wrap="square">
            <a:spAutoFit/>
          </a:bodyPr>
          <a:lstStyle/>
          <a:p>
            <a:pPr>
              <a:lnSpc>
                <a:spcPts val="32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是指作业场所人的不安全行为、物的不安全状态、不良的作业环境和管理上的缺陷等。</a:t>
            </a:r>
          </a:p>
        </p:txBody>
      </p:sp>
      <p:sp>
        <p:nvSpPr>
          <p:cNvPr id="17" name="矩形 16"/>
          <p:cNvSpPr/>
          <p:nvPr/>
        </p:nvSpPr>
        <p:spPr>
          <a:xfrm>
            <a:off x="3259276" y="1583324"/>
            <a:ext cx="634019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危险源与事故隐患是既有联系又有区别的概念</a:t>
            </a:r>
          </a:p>
        </p:txBody>
      </p:sp>
      <p:sp>
        <p:nvSpPr>
          <p:cNvPr id="18" name="矩形 17"/>
          <p:cNvSpPr/>
          <p:nvPr/>
        </p:nvSpPr>
        <p:spPr>
          <a:xfrm>
            <a:off x="6743295" y="3699430"/>
            <a:ext cx="5112568" cy="1704441"/>
          </a:xfrm>
          <a:prstGeom prst="rect">
            <a:avLst/>
          </a:prstGeom>
        </p:spPr>
        <p:txBody>
          <a:bodyPr wrap="square">
            <a:spAutoFit/>
          </a:bodyPr>
          <a:lstStyle/>
          <a:p>
            <a:pPr>
              <a:lnSpc>
                <a:spcPts val="32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主要是指作业场所设备、设施中存在的不安全因素。可能导致重大人身伤亡或重大经济损失的事故隐患就是重大危险源。</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timgsa.baidu.com/timg?image&amp;quality=80&amp;size=b9999_10000&amp;sec=1512838925576&amp;di=42e63ff6e583fd10189faa16b675f1a9&amp;imgtype=0&amp;src=http%3A%2F%2Fwww.cnhxcc.com.cn%2Fcydw%2Fgjsy%2Ffiles%2F201112230853308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66"/>
          <a:stretch>
            <a:fillRect/>
          </a:stretch>
        </p:blipFill>
        <p:spPr bwMode="auto">
          <a:xfrm>
            <a:off x="6495842" y="2704087"/>
            <a:ext cx="5612913"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7" name="矩形 16"/>
          <p:cNvSpPr/>
          <p:nvPr/>
        </p:nvSpPr>
        <p:spPr>
          <a:xfrm>
            <a:off x="916754" y="1706699"/>
            <a:ext cx="6647974"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从导致事故和伤害的角度，危险源可分为两类：</a:t>
            </a:r>
          </a:p>
        </p:txBody>
      </p:sp>
      <p:sp>
        <p:nvSpPr>
          <p:cNvPr id="14" name="矩形 13"/>
          <p:cNvSpPr/>
          <p:nvPr/>
        </p:nvSpPr>
        <p:spPr bwMode="auto">
          <a:xfrm>
            <a:off x="916754" y="2704087"/>
            <a:ext cx="5570505" cy="3744416"/>
          </a:xfrm>
          <a:prstGeom prst="rect">
            <a:avLst/>
          </a:prstGeom>
          <a:solidFill>
            <a:srgbClr val="0070C0"/>
          </a:solidFill>
          <a:ln>
            <a:noFill/>
          </a:ln>
        </p:spPr>
        <p:txBody>
          <a:bodyPr rtlCol="0" anchor="ctr"/>
          <a:lstStyle/>
          <a:p>
            <a:pPr algn="l"/>
            <a:endParaRPr lang="zh-CN" altLang="en-US"/>
          </a:p>
        </p:txBody>
      </p:sp>
      <p:sp>
        <p:nvSpPr>
          <p:cNvPr id="16" name="矩形 15"/>
          <p:cNvSpPr/>
          <p:nvPr/>
        </p:nvSpPr>
        <p:spPr>
          <a:xfrm>
            <a:off x="1057255" y="3629221"/>
            <a:ext cx="5402787" cy="2522855"/>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是直接引起人员伤亡、财产损失和环境恶化的能量（如：机械能、热能、电能、化学能、核能、生物能等）</a:t>
            </a:r>
          </a:p>
          <a:p>
            <a:pPr marL="285750" indent="-285750">
              <a:lnSpc>
                <a:spcPts val="24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免费获取更多安全精品资料，请关注公众号“安全生产管理”。</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它是造成系统危险或系统事故的物理本质，称为</a:t>
            </a:r>
            <a:r>
              <a:rPr lang="zh-CN" altLang="en-US" i="1" dirty="0">
                <a:solidFill>
                  <a:srgbClr val="FFFF00"/>
                </a:solidFill>
                <a:latin typeface="微软雅黑" panose="020B0503020204020204" pitchFamily="34" charset="-122"/>
                <a:ea typeface="微软雅黑" panose="020B0503020204020204" pitchFamily="34" charset="-122"/>
              </a:rPr>
              <a:t>固有型危险源。</a:t>
            </a:r>
            <a:endParaRPr lang="en-US" altLang="zh-CN" b="1" i="1" dirty="0">
              <a:solidFill>
                <a:srgbClr val="FFFF00"/>
              </a:solidFill>
              <a:latin typeface="微软雅黑" panose="020B0503020204020204" pitchFamily="34" charset="-122"/>
              <a:ea typeface="微软雅黑" panose="020B0503020204020204" pitchFamily="34" charset="-122"/>
            </a:endParaRPr>
          </a:p>
        </p:txBody>
      </p:sp>
      <p:sp>
        <p:nvSpPr>
          <p:cNvPr id="19" name="矩形 18"/>
          <p:cNvSpPr/>
          <p:nvPr/>
        </p:nvSpPr>
        <p:spPr>
          <a:xfrm>
            <a:off x="1427350"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一类危险源</a:t>
            </a:r>
          </a:p>
        </p:txBody>
      </p:sp>
      <p:sp>
        <p:nvSpPr>
          <p:cNvPr id="20" name="矩形 19"/>
          <p:cNvSpPr/>
          <p:nvPr/>
        </p:nvSpPr>
        <p:spPr bwMode="auto">
          <a:xfrm>
            <a:off x="1239414" y="2954523"/>
            <a:ext cx="144016" cy="375806"/>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timgsa.baidu.com/timg?image&amp;quality=80&amp;size=b9999_10000&amp;sec=1512839060895&amp;di=c1b3421ec5ce223f84c93b47ac07941e&amp;imgtype=0&amp;src=http%3A%2F%2Fwww.jsgrb.com%2Fuploadfiles%2Fimg%2F2012-6%2F20120627144212--6-26-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28"/>
          <a:stretch>
            <a:fillRect/>
          </a:stretch>
        </p:blipFill>
        <p:spPr bwMode="auto">
          <a:xfrm>
            <a:off x="746304" y="2392189"/>
            <a:ext cx="5700748" cy="3744416"/>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bwMode="auto">
          <a:xfrm>
            <a:off x="6429375" y="2392189"/>
            <a:ext cx="5570505" cy="3744416"/>
          </a:xfrm>
          <a:prstGeom prst="rect">
            <a:avLst/>
          </a:prstGeom>
          <a:solidFill>
            <a:srgbClr val="0070C0"/>
          </a:solidFill>
          <a:ln>
            <a:noFill/>
          </a:ln>
        </p:spPr>
        <p:txBody>
          <a:bodyPr rtlCol="0" anchor="ctr"/>
          <a:lstStyle/>
          <a:p>
            <a:pPr algn="l"/>
            <a:endParaRPr lang="zh-CN" altLang="en-US"/>
          </a:p>
        </p:txBody>
      </p:sp>
      <p:sp>
        <p:nvSpPr>
          <p:cNvPr id="16" name="矩形 15"/>
          <p:cNvSpPr/>
          <p:nvPr/>
        </p:nvSpPr>
        <p:spPr>
          <a:xfrm>
            <a:off x="6569876" y="3317323"/>
            <a:ext cx="5402787" cy="2215991"/>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是导致第一类危险源失控、作用于人、物、环境的条件（包括人的失误、元件故障、系统扰动等）</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它是系统从安全状态向危险状态转化的条件，是使系统能量意外释放的触发原因，</a:t>
            </a:r>
            <a:r>
              <a:rPr lang="zh-CN" altLang="en-US" b="1" dirty="0">
                <a:solidFill>
                  <a:srgbClr val="FFFF00"/>
                </a:solidFill>
                <a:latin typeface="微软雅黑" panose="020B0503020204020204" pitchFamily="34" charset="-122"/>
                <a:ea typeface="微软雅黑" panose="020B0503020204020204" pitchFamily="34" charset="-122"/>
              </a:rPr>
              <a:t>称为触发型危险源。</a:t>
            </a:r>
            <a:endParaRPr lang="en-US" altLang="zh-CN" b="1" dirty="0">
              <a:solidFill>
                <a:srgbClr val="FFFF00"/>
              </a:solidFill>
              <a:latin typeface="微软雅黑" panose="020B0503020204020204" pitchFamily="34" charset="-122"/>
              <a:ea typeface="微软雅黑" panose="020B0503020204020204" pitchFamily="34" charset="-122"/>
            </a:endParaRPr>
          </a:p>
        </p:txBody>
      </p:sp>
      <p:sp>
        <p:nvSpPr>
          <p:cNvPr id="19" name="矩形 18"/>
          <p:cNvSpPr/>
          <p:nvPr/>
        </p:nvSpPr>
        <p:spPr>
          <a:xfrm>
            <a:off x="6939971" y="2649098"/>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第二类危险源</a:t>
            </a:r>
          </a:p>
        </p:txBody>
      </p:sp>
      <p:sp>
        <p:nvSpPr>
          <p:cNvPr id="20" name="矩形 19"/>
          <p:cNvSpPr/>
          <p:nvPr/>
        </p:nvSpPr>
        <p:spPr bwMode="auto">
          <a:xfrm>
            <a:off x="6752035" y="2642625"/>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7" name="矩形 16"/>
          <p:cNvSpPr/>
          <p:nvPr/>
        </p:nvSpPr>
        <p:spPr>
          <a:xfrm>
            <a:off x="596727" y="1447892"/>
            <a:ext cx="6647974"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从导致事故和伤害的角度，危险源可分为两类：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7" name="矩形 6"/>
          <p:cNvSpPr/>
          <p:nvPr/>
        </p:nvSpPr>
        <p:spPr bwMode="auto">
          <a:xfrm>
            <a:off x="858870" y="2464197"/>
            <a:ext cx="5570505" cy="3744416"/>
          </a:xfrm>
          <a:prstGeom prst="rect">
            <a:avLst/>
          </a:prstGeom>
          <a:solidFill>
            <a:srgbClr val="0070C0"/>
          </a:solidFill>
          <a:ln>
            <a:noFill/>
          </a:ln>
        </p:spPr>
        <p:txBody>
          <a:bodyPr rtlCol="0" anchor="ctr"/>
          <a:lstStyle/>
          <a:p>
            <a:pPr algn="l"/>
            <a:endParaRPr lang="zh-CN" altLang="en-US"/>
          </a:p>
        </p:txBody>
      </p:sp>
      <p:sp>
        <p:nvSpPr>
          <p:cNvPr id="8" name="矩形 7"/>
          <p:cNvSpPr/>
          <p:nvPr/>
        </p:nvSpPr>
        <p:spPr>
          <a:xfrm>
            <a:off x="2392968" y="2997803"/>
            <a:ext cx="2552148" cy="464230"/>
          </a:xfrm>
          <a:prstGeom prst="rect">
            <a:avLst/>
          </a:prstGeom>
        </p:spPr>
        <p:txBody>
          <a:bodyPr wrap="square">
            <a:spAutoFit/>
          </a:bodyPr>
          <a:lstStyle/>
          <a:p>
            <a:pP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第一类危险源</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6429375" y="2464197"/>
            <a:ext cx="5570505" cy="3744416"/>
          </a:xfrm>
          <a:prstGeom prst="rect">
            <a:avLst/>
          </a:prstGeom>
          <a:solidFill>
            <a:srgbClr val="93B34D"/>
          </a:solidFill>
          <a:ln>
            <a:noFill/>
          </a:ln>
        </p:spPr>
        <p:txBody>
          <a:bodyPr rtlCol="0" anchor="ctr"/>
          <a:lstStyle/>
          <a:p>
            <a:pPr algn="l"/>
            <a:endParaRPr lang="zh-CN" altLang="en-US"/>
          </a:p>
        </p:txBody>
      </p:sp>
      <p:sp>
        <p:nvSpPr>
          <p:cNvPr id="10" name="矩形 9"/>
          <p:cNvSpPr/>
          <p:nvPr/>
        </p:nvSpPr>
        <p:spPr>
          <a:xfrm>
            <a:off x="8229575" y="3012236"/>
            <a:ext cx="2585454" cy="464230"/>
          </a:xfrm>
          <a:prstGeom prst="rect">
            <a:avLst/>
          </a:prstGeom>
        </p:spPr>
        <p:txBody>
          <a:bodyPr wrap="square">
            <a:spAutoFit/>
          </a:bodyPr>
          <a:lstStyle/>
          <a:p>
            <a:pP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第二类危险源</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1165985" y="3995638"/>
            <a:ext cx="4987569" cy="883703"/>
          </a:xfrm>
          <a:prstGeom prst="rect">
            <a:avLst/>
          </a:prstGeom>
        </p:spPr>
        <p:txBody>
          <a:bodyPr wrap="square">
            <a:spAutoFit/>
          </a:bodyPr>
          <a:lstStyle/>
          <a:p>
            <a:pPr>
              <a:lnSpc>
                <a:spcPts val="32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第一类危险源是导致事故的能量主体，决定事故后果的严重性</a:t>
            </a:r>
          </a:p>
        </p:txBody>
      </p:sp>
      <p:sp>
        <p:nvSpPr>
          <p:cNvPr id="17" name="矩形 16"/>
          <p:cNvSpPr/>
          <p:nvPr/>
        </p:nvSpPr>
        <p:spPr>
          <a:xfrm>
            <a:off x="3874829" y="1493734"/>
            <a:ext cx="510909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第一类危险源与第二类危险源的关系</a:t>
            </a:r>
          </a:p>
        </p:txBody>
      </p:sp>
      <p:sp>
        <p:nvSpPr>
          <p:cNvPr id="18" name="矩形 17"/>
          <p:cNvSpPr/>
          <p:nvPr/>
        </p:nvSpPr>
        <p:spPr>
          <a:xfrm>
            <a:off x="6736490" y="4081833"/>
            <a:ext cx="5112568" cy="883703"/>
          </a:xfrm>
          <a:prstGeom prst="rect">
            <a:avLst/>
          </a:prstGeom>
        </p:spPr>
        <p:txBody>
          <a:bodyPr wrap="square">
            <a:spAutoFit/>
          </a:bodyPr>
          <a:lstStyle/>
          <a:p>
            <a:pPr>
              <a:lnSpc>
                <a:spcPts val="32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第二类危险源是促使第一类危险源导致事故的必然条件。</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timgsa.baidu.com/timg?image&amp;quality=80&amp;size=b9999_10000&amp;sec=1512922966895&amp;di=ea7bfb0e83fcf6ef3cc528901353a210&amp;imgtype=0&amp;src=http%3A%2F%2Fimgsrc.baidu.com%2Fimgad%2Fpic%2Fitem%2Fcaef76094b36acaf42b0a3d876d98d1001e99c4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683" b="100000" l="10000" r="90000"/>
                    </a14:imgEffect>
                  </a14:imgLayer>
                </a14:imgProps>
              </a:ext>
              <a:ext uri="{28A0092B-C50C-407E-A947-70E740481C1C}">
                <a14:useLocalDpi xmlns:a14="http://schemas.microsoft.com/office/drawing/2010/main" val="0"/>
              </a:ext>
            </a:extLst>
          </a:blip>
          <a:srcRect l="14713" r="18769"/>
          <a:stretch>
            <a:fillRect/>
          </a:stretch>
        </p:blipFill>
        <p:spPr bwMode="auto">
          <a:xfrm flipH="1">
            <a:off x="-123353" y="3845211"/>
            <a:ext cx="3401591" cy="3387439"/>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7" name="矩形 16"/>
          <p:cNvSpPr/>
          <p:nvPr/>
        </p:nvSpPr>
        <p:spPr>
          <a:xfrm>
            <a:off x="1038881" y="1522233"/>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
        <p:nvSpPr>
          <p:cNvPr id="3" name="矩形 2"/>
          <p:cNvSpPr/>
          <p:nvPr/>
        </p:nvSpPr>
        <p:spPr>
          <a:xfrm>
            <a:off x="3245473" y="3216215"/>
            <a:ext cx="351891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物理危险、危害因素</a:t>
            </a:r>
          </a:p>
        </p:txBody>
      </p:sp>
      <p:sp>
        <p:nvSpPr>
          <p:cNvPr id="14" name="矩形 13"/>
          <p:cNvSpPr/>
          <p:nvPr/>
        </p:nvSpPr>
        <p:spPr>
          <a:xfrm>
            <a:off x="7437487" y="3216215"/>
            <a:ext cx="351891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化学危险、危害因素</a:t>
            </a:r>
          </a:p>
        </p:txBody>
      </p:sp>
      <p:sp>
        <p:nvSpPr>
          <p:cNvPr id="16" name="矩形 15"/>
          <p:cNvSpPr/>
          <p:nvPr/>
        </p:nvSpPr>
        <p:spPr>
          <a:xfrm>
            <a:off x="3245472" y="4194261"/>
            <a:ext cx="351891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生物危险、危害因素</a:t>
            </a:r>
          </a:p>
        </p:txBody>
      </p:sp>
      <p:sp>
        <p:nvSpPr>
          <p:cNvPr id="19" name="矩形 18"/>
          <p:cNvSpPr/>
          <p:nvPr/>
        </p:nvSpPr>
        <p:spPr>
          <a:xfrm>
            <a:off x="7437487" y="4194261"/>
            <a:ext cx="3518912" cy="400110"/>
          </a:xfrm>
          <a:prstGeom prst="rect">
            <a:avLst/>
          </a:prstGeom>
          <a:solidFill>
            <a:srgbClr val="0070C0"/>
          </a:solidFill>
        </p:spPr>
        <p:txBody>
          <a:bodyPr wrap="non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心理、生理性危险、危害因素</a:t>
            </a:r>
          </a:p>
        </p:txBody>
      </p:sp>
      <p:sp>
        <p:nvSpPr>
          <p:cNvPr id="20" name="矩形 19"/>
          <p:cNvSpPr/>
          <p:nvPr/>
        </p:nvSpPr>
        <p:spPr>
          <a:xfrm>
            <a:off x="3245472" y="5172308"/>
            <a:ext cx="3518912"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行为性危险、危害因素</a:t>
            </a:r>
          </a:p>
        </p:txBody>
      </p:sp>
      <p:sp>
        <p:nvSpPr>
          <p:cNvPr id="21" name="矩形 20"/>
          <p:cNvSpPr/>
          <p:nvPr/>
        </p:nvSpPr>
        <p:spPr>
          <a:xfrm>
            <a:off x="7437487" y="5172307"/>
            <a:ext cx="3518910"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其他危险、危害因素</a:t>
            </a:r>
          </a:p>
        </p:txBody>
      </p:sp>
      <p:cxnSp>
        <p:nvCxnSpPr>
          <p:cNvPr id="5" name="直接连接符 4"/>
          <p:cNvCxnSpPr/>
          <p:nvPr/>
        </p:nvCxnSpPr>
        <p:spPr>
          <a:xfrm>
            <a:off x="2612951" y="5992589"/>
            <a:ext cx="92530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42" name="Picture 2" descr="https://timgsa.baidu.com/timg?image&amp;quality=80&amp;size=b9999_10000&amp;sec=1512236202047&amp;di=a046a486ab501fb3f5d03f74187d449e&amp;imgtype=0&amp;src=http%3A%2F%2Fimgsrc.baidu.com%2Fimgad%2Fpic%2Fitem%2F9825bc315c6034a82e9facbbc01349540923768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56"/>
          <a:stretch>
            <a:fillRect/>
          </a:stretch>
        </p:blipFill>
        <p:spPr bwMode="auto">
          <a:xfrm>
            <a:off x="6454641" y="2913975"/>
            <a:ext cx="5040559" cy="32946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Freeform 12"/>
          <p:cNvSpPr>
            <a:spLocks noEditPoints="1"/>
          </p:cNvSpPr>
          <p:nvPr/>
        </p:nvSpPr>
        <p:spPr bwMode="auto">
          <a:xfrm>
            <a:off x="1028775" y="1384077"/>
            <a:ext cx="327149" cy="576064"/>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532831" y="1487443"/>
            <a:ext cx="3775393"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人的不安全行为产生的主要原因</a:t>
            </a:r>
          </a:p>
        </p:txBody>
      </p:sp>
      <p:sp>
        <p:nvSpPr>
          <p:cNvPr id="4" name="矩形 3"/>
          <p:cNvSpPr/>
          <p:nvPr/>
        </p:nvSpPr>
        <p:spPr bwMode="auto">
          <a:xfrm>
            <a:off x="1348805" y="2896245"/>
            <a:ext cx="5106342" cy="3312369"/>
          </a:xfrm>
          <a:prstGeom prst="rect">
            <a:avLst/>
          </a:prstGeom>
          <a:solidFill>
            <a:srgbClr val="0070C0"/>
          </a:solidFill>
          <a:ln>
            <a:noFill/>
          </a:ln>
        </p:spPr>
        <p:txBody>
          <a:bodyPr rtlCol="0" anchor="ctr"/>
          <a:lstStyle/>
          <a:p>
            <a:pPr algn="l"/>
            <a:endParaRPr lang="zh-CN" altLang="en-US"/>
          </a:p>
        </p:txBody>
      </p:sp>
      <p:sp>
        <p:nvSpPr>
          <p:cNvPr id="5" name="矩形 4"/>
          <p:cNvSpPr/>
          <p:nvPr/>
        </p:nvSpPr>
        <p:spPr>
          <a:xfrm>
            <a:off x="1525712" y="3112269"/>
            <a:ext cx="1361270" cy="400110"/>
          </a:xfrm>
          <a:prstGeom prst="rect">
            <a:avLst/>
          </a:prstGeom>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1</a:t>
            </a:r>
            <a:r>
              <a:rPr lang="zh-CN" altLang="en-US" sz="2000" dirty="0">
                <a:solidFill>
                  <a:schemeClr val="bg1"/>
                </a:solidFill>
                <a:latin typeface="微软雅黑" panose="020B0503020204020204" pitchFamily="34" charset="-122"/>
                <a:ea typeface="微软雅黑" panose="020B0503020204020204" pitchFamily="34" charset="-122"/>
              </a:rPr>
              <a:t>、不知型</a:t>
            </a:r>
          </a:p>
        </p:txBody>
      </p:sp>
      <p:sp>
        <p:nvSpPr>
          <p:cNvPr id="7" name="矩形 6"/>
          <p:cNvSpPr/>
          <p:nvPr/>
        </p:nvSpPr>
        <p:spPr>
          <a:xfrm>
            <a:off x="1508921" y="3756641"/>
            <a:ext cx="4752528" cy="1852880"/>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由于教育培训不到位或相关规章制度、操作规程不完善，实施违章行为的当事人不知道其行为是违章。这部分人主要是新职工、青年职工、农民工、临时工和转岗人员等。</a:t>
            </a:r>
          </a:p>
        </p:txBody>
      </p:sp>
      <p:cxnSp>
        <p:nvCxnSpPr>
          <p:cNvPr id="10" name="直接连接符 9"/>
          <p:cNvCxnSpPr/>
          <p:nvPr/>
        </p:nvCxnSpPr>
        <p:spPr>
          <a:xfrm>
            <a:off x="1597720" y="3616325"/>
            <a:ext cx="1289262" cy="0"/>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timgsa.baidu.com/timg?image&amp;quality=80&amp;size=b9999_10000&amp;sec=1512839639391&amp;di=866aede4068e6f707554ee1982735853&amp;imgtype=0&amp;src=http%3A%2F%2Fimgsrc.baidu.com%2Fimgad%2Fpic%2Fitem%2F908fa0ec08fa513dd9957117376d55fbb2fbd9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51" b="8772"/>
          <a:stretch>
            <a:fillRect/>
          </a:stretch>
        </p:blipFill>
        <p:spPr bwMode="auto">
          <a:xfrm>
            <a:off x="843446" y="2608213"/>
            <a:ext cx="5716172" cy="3744416"/>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bwMode="auto">
          <a:xfrm>
            <a:off x="6541941" y="2608213"/>
            <a:ext cx="5570505" cy="3744416"/>
          </a:xfrm>
          <a:prstGeom prst="rect">
            <a:avLst/>
          </a:prstGeom>
          <a:solidFill>
            <a:srgbClr val="0070C0"/>
          </a:solidFill>
          <a:ln>
            <a:noFill/>
          </a:ln>
        </p:spPr>
        <p:txBody>
          <a:bodyPr rtlCol="0" anchor="ctr"/>
          <a:lstStyle/>
          <a:p>
            <a:pPr algn="l"/>
            <a:endParaRPr lang="zh-CN" altLang="en-US"/>
          </a:p>
        </p:txBody>
      </p:sp>
      <p:sp>
        <p:nvSpPr>
          <p:cNvPr id="16" name="矩形 15"/>
          <p:cNvSpPr/>
          <p:nvPr/>
        </p:nvSpPr>
        <p:spPr>
          <a:xfrm>
            <a:off x="6612517" y="3347237"/>
            <a:ext cx="5402787" cy="2308324"/>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设备、设施的缺陷：强度不够、刚度不够、稳定性差、密封不良、应力集中、外形缺陷、制动器与控制其缺陷等。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防护缺陷：无防护、防护装置与设施缺陷、防护不当、支撑不当、防护距离不够等。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电危害：带电部位裸露、漏电、电火花、雷击、静电等。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噪声与振动危害：机械噪声、电磁噪声、流体噪声等。</a:t>
            </a:r>
            <a:endParaRPr lang="en-US" altLang="zh-CN" sz="1600" b="1" dirty="0">
              <a:solidFill>
                <a:srgbClr val="FFFF00"/>
              </a:solidFill>
              <a:latin typeface="微软雅黑" panose="020B0503020204020204" pitchFamily="34" charset="-122"/>
              <a:ea typeface="微软雅黑" panose="020B0503020204020204" pitchFamily="34" charset="-122"/>
            </a:endParaRPr>
          </a:p>
        </p:txBody>
      </p:sp>
      <p:sp>
        <p:nvSpPr>
          <p:cNvPr id="19" name="矩形 18"/>
          <p:cNvSpPr/>
          <p:nvPr/>
        </p:nvSpPr>
        <p:spPr>
          <a:xfrm>
            <a:off x="7004733" y="2748434"/>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物理性危险、危害因素</a:t>
            </a:r>
          </a:p>
        </p:txBody>
      </p:sp>
      <p:sp>
        <p:nvSpPr>
          <p:cNvPr id="20" name="矩形 19"/>
          <p:cNvSpPr/>
          <p:nvPr/>
        </p:nvSpPr>
        <p:spPr bwMode="auto">
          <a:xfrm>
            <a:off x="6728783" y="2741960"/>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timgsa.baidu.com/timg?image&amp;quality=80&amp;size=b9999_10000&amp;sec=1512839741318&amp;di=23aef3436278dd9e032a050006157068&amp;imgtype=0&amp;src=http%3A%2F%2Fbpic.ooopic.com%2F16%2F07%2F04%2F16070454-34b68b4c35062eb6510832d4a44b566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292" b="1737"/>
          <a:stretch>
            <a:fillRect/>
          </a:stretch>
        </p:blipFill>
        <p:spPr bwMode="auto">
          <a:xfrm>
            <a:off x="6545482" y="2590314"/>
            <a:ext cx="5609421" cy="3744416"/>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bwMode="auto">
          <a:xfrm>
            <a:off x="974977" y="2590314"/>
            <a:ext cx="5570505" cy="3744416"/>
          </a:xfrm>
          <a:prstGeom prst="rect">
            <a:avLst/>
          </a:prstGeom>
          <a:solidFill>
            <a:srgbClr val="0070C0"/>
          </a:solidFill>
          <a:ln>
            <a:noFill/>
          </a:ln>
        </p:spPr>
        <p:txBody>
          <a:bodyPr rtlCol="0" anchor="ctr"/>
          <a:lstStyle/>
          <a:p>
            <a:pPr algn="l"/>
            <a:endParaRPr lang="zh-CN" altLang="en-US"/>
          </a:p>
        </p:txBody>
      </p:sp>
      <p:sp>
        <p:nvSpPr>
          <p:cNvPr id="16" name="矩形 15"/>
          <p:cNvSpPr/>
          <p:nvPr/>
        </p:nvSpPr>
        <p:spPr>
          <a:xfrm>
            <a:off x="1035944" y="3269402"/>
            <a:ext cx="5402787" cy="2895793"/>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⑤ 电磁危害：电离辐射（</a:t>
            </a:r>
            <a:r>
              <a:rPr lang="en-US" altLang="zh-CN" sz="1600" dirty="0">
                <a:solidFill>
                  <a:schemeClr val="bg1"/>
                </a:solidFill>
                <a:latin typeface="微软雅黑" panose="020B0503020204020204" pitchFamily="34" charset="-122"/>
                <a:ea typeface="微软雅黑" panose="020B0503020204020204" pitchFamily="34" charset="-122"/>
              </a:rPr>
              <a:t>χ</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γ</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a</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ß </a:t>
            </a:r>
            <a:r>
              <a:rPr lang="zh-CN" altLang="en-US" sz="1600" dirty="0">
                <a:solidFill>
                  <a:schemeClr val="bg1"/>
                </a:solidFill>
                <a:latin typeface="微软雅黑" panose="020B0503020204020204" pitchFamily="34" charset="-122"/>
                <a:ea typeface="微软雅黑" panose="020B0503020204020204" pitchFamily="34" charset="-122"/>
              </a:rPr>
              <a:t>、质子、中子、高能电子束等），非电离辐射（紫外线、红外线、激光、超高压电场）。</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⑥ 运动物体危害：固体抛射物、液体飞溅物、反弹物、山体滑动、堆料垛滑动、气流卷动、冲击地压等。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⑦ 明火与高温物质：明火、高温固体、高温液体、高温气体等。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⑧ 低温物质：低温固体、液体与气体。</a:t>
            </a:r>
            <a:endParaRPr lang="en-US" altLang="zh-CN" sz="1600" b="1" dirty="0">
              <a:solidFill>
                <a:srgbClr val="FFFF00"/>
              </a:solidFill>
              <a:latin typeface="微软雅黑" panose="020B0503020204020204" pitchFamily="34" charset="-122"/>
              <a:ea typeface="微软雅黑" panose="020B0503020204020204" pitchFamily="34" charset="-122"/>
            </a:endParaRPr>
          </a:p>
        </p:txBody>
      </p:sp>
      <p:sp>
        <p:nvSpPr>
          <p:cNvPr id="19" name="矩形 18"/>
          <p:cNvSpPr/>
          <p:nvPr/>
        </p:nvSpPr>
        <p:spPr>
          <a:xfrm>
            <a:off x="1437769" y="2730535"/>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物理性危险、危害因素</a:t>
            </a:r>
          </a:p>
        </p:txBody>
      </p:sp>
      <p:sp>
        <p:nvSpPr>
          <p:cNvPr id="20" name="矩形 19"/>
          <p:cNvSpPr/>
          <p:nvPr/>
        </p:nvSpPr>
        <p:spPr bwMode="auto">
          <a:xfrm>
            <a:off x="1161819" y="2724061"/>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timgsa.baidu.com/timg?image&amp;quality=80&amp;size=b9999_10000&amp;sec=1512839937657&amp;di=46bac6cb83670447d22ac7eb98079b8a&amp;imgtype=0&amp;src=http%3A%2F%2Fimgsrc.baidu.com%2Fimgad%2Fpic%2Fitem%2F0b46f21fbe096b638706a16907338744ebf8ace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0" b="3807"/>
          <a:stretch>
            <a:fillRect/>
          </a:stretch>
        </p:blipFill>
        <p:spPr bwMode="auto">
          <a:xfrm>
            <a:off x="858869" y="2598752"/>
            <a:ext cx="5680431" cy="3744416"/>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bwMode="auto">
          <a:xfrm>
            <a:off x="6541941" y="2608213"/>
            <a:ext cx="5570505" cy="3744416"/>
          </a:xfrm>
          <a:prstGeom prst="rect">
            <a:avLst/>
          </a:prstGeom>
          <a:solidFill>
            <a:srgbClr val="0070C0"/>
          </a:solidFill>
          <a:ln>
            <a:noFill/>
          </a:ln>
        </p:spPr>
        <p:txBody>
          <a:bodyPr rtlCol="0" anchor="ctr"/>
          <a:lstStyle/>
          <a:p>
            <a:pPr algn="l"/>
            <a:endParaRPr lang="zh-CN" altLang="en-US"/>
          </a:p>
        </p:txBody>
      </p:sp>
      <p:sp>
        <p:nvSpPr>
          <p:cNvPr id="16" name="矩形 15"/>
          <p:cNvSpPr/>
          <p:nvPr/>
        </p:nvSpPr>
        <p:spPr>
          <a:xfrm>
            <a:off x="6634638" y="3452451"/>
            <a:ext cx="5402787" cy="2185214"/>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⑨ 粉尘与气溶胶：不含爆炸性、有毒性粉尘与气溶胶。</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⑩ 作业环境不良：基础下沉、安全过道缺陷、采光照明不良、通风不良、空气质量不良或缺氧、操作体位不良、气温与气压不良、自然灾害等。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⑪信号与标志缺陷：无安全信号与标志，信号与标志选用不当、位置不当、宣示不清、不规范等。</a:t>
            </a:r>
          </a:p>
        </p:txBody>
      </p:sp>
      <p:sp>
        <p:nvSpPr>
          <p:cNvPr id="19" name="矩形 18"/>
          <p:cNvSpPr/>
          <p:nvPr/>
        </p:nvSpPr>
        <p:spPr>
          <a:xfrm>
            <a:off x="7004733" y="2748434"/>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物理性危险、危害因素</a:t>
            </a:r>
          </a:p>
        </p:txBody>
      </p:sp>
      <p:sp>
        <p:nvSpPr>
          <p:cNvPr id="20" name="矩形 19"/>
          <p:cNvSpPr/>
          <p:nvPr/>
        </p:nvSpPr>
        <p:spPr bwMode="auto">
          <a:xfrm>
            <a:off x="6728783" y="2741960"/>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timgsa.baidu.com/timg?image&amp;quality=80&amp;size=b9999_10000&amp;sec=1512840020742&amp;di=357e4c23690432227bccfb5f50f31184&amp;imgtype=0&amp;src=http%3A%2F%2Fimgsrc.baidu.com%2Fimgad%2Fpic%2Fitem%2F3ac79f3df8dcd1005d751c1b798b4710b9122f1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58" t="1066" r="6462" b="8881"/>
          <a:stretch>
            <a:fillRect/>
          </a:stretch>
        </p:blipFill>
        <p:spPr bwMode="auto">
          <a:xfrm>
            <a:off x="6545482" y="2590314"/>
            <a:ext cx="5609421" cy="3744416"/>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bwMode="auto">
          <a:xfrm>
            <a:off x="974977" y="2590314"/>
            <a:ext cx="5570505" cy="3744416"/>
          </a:xfrm>
          <a:prstGeom prst="rect">
            <a:avLst/>
          </a:prstGeom>
          <a:solidFill>
            <a:srgbClr val="0070C0"/>
          </a:solidFill>
          <a:ln>
            <a:noFill/>
          </a:ln>
        </p:spPr>
        <p:txBody>
          <a:bodyPr rtlCol="0" anchor="ctr"/>
          <a:lstStyle/>
          <a:p>
            <a:pPr algn="l"/>
            <a:endParaRPr lang="zh-CN" altLang="en-US"/>
          </a:p>
        </p:txBody>
      </p:sp>
      <p:sp>
        <p:nvSpPr>
          <p:cNvPr id="16" name="矩形 15"/>
          <p:cNvSpPr/>
          <p:nvPr/>
        </p:nvSpPr>
        <p:spPr>
          <a:xfrm>
            <a:off x="1035944" y="3269402"/>
            <a:ext cx="5402787" cy="2711127"/>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易燃易爆性物质：易燃易爆性气体、液体、固体、粉尘与气溶胶等。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自燃性物质：黄磷、磷化铝等。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有毒性物质：有毒气体、液体、固体，有毒粉尘与气溶胶等。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腐蚀性物质：腐蚀性气体、液体、固体等。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⑤其他化学性危害因素。</a:t>
            </a:r>
            <a:endParaRPr lang="en-US" altLang="zh-CN" sz="1600" b="1" dirty="0">
              <a:solidFill>
                <a:srgbClr val="FFFF00"/>
              </a:solidFill>
              <a:latin typeface="微软雅黑" panose="020B0503020204020204" pitchFamily="34" charset="-122"/>
              <a:ea typeface="微软雅黑" panose="020B0503020204020204" pitchFamily="34" charset="-122"/>
            </a:endParaRPr>
          </a:p>
        </p:txBody>
      </p:sp>
      <p:sp>
        <p:nvSpPr>
          <p:cNvPr id="19" name="矩形 18"/>
          <p:cNvSpPr/>
          <p:nvPr/>
        </p:nvSpPr>
        <p:spPr>
          <a:xfrm>
            <a:off x="1437769" y="2730535"/>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化学性危险、危害因素</a:t>
            </a:r>
          </a:p>
        </p:txBody>
      </p:sp>
      <p:sp>
        <p:nvSpPr>
          <p:cNvPr id="20" name="矩形 19"/>
          <p:cNvSpPr/>
          <p:nvPr/>
        </p:nvSpPr>
        <p:spPr bwMode="auto">
          <a:xfrm>
            <a:off x="1161819" y="2724061"/>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pic>
        <p:nvPicPr>
          <p:cNvPr id="2" name="图片 1"/>
          <p:cNvPicPr>
            <a:picLocks noChangeAspect="1"/>
          </p:cNvPicPr>
          <p:nvPr/>
        </p:nvPicPr>
        <p:blipFill>
          <a:blip r:embed="rId4"/>
          <a:stretch>
            <a:fillRect/>
          </a:stretch>
        </p:blipFill>
        <p:spPr>
          <a:xfrm>
            <a:off x="11047730" y="4673600"/>
            <a:ext cx="1107440" cy="1661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timgsa.baidu.com/timg?image&amp;quality=80&amp;size=b9999_10000&amp;sec=1512840147576&amp;di=6432604cec1ea1194285b0d0aabb8ecb&amp;imgtype=0&amp;src=http%3A%2F%2Fimg.taopic.com%2Fuploads%2Fallimg%2F140818%2F235016-140QP92015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6" t="494" b="2124"/>
          <a:stretch>
            <a:fillRect/>
          </a:stretch>
        </p:blipFill>
        <p:spPr bwMode="auto">
          <a:xfrm>
            <a:off x="821325" y="2608213"/>
            <a:ext cx="5787921" cy="373495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bwMode="auto">
          <a:xfrm>
            <a:off x="6541941" y="2608213"/>
            <a:ext cx="5570505" cy="3744416"/>
          </a:xfrm>
          <a:prstGeom prst="rect">
            <a:avLst/>
          </a:prstGeom>
          <a:solidFill>
            <a:srgbClr val="0070C0"/>
          </a:solidFill>
          <a:ln>
            <a:noFill/>
          </a:ln>
        </p:spPr>
        <p:txBody>
          <a:bodyPr rtlCol="0" anchor="ctr"/>
          <a:lstStyle/>
          <a:p>
            <a:pPr algn="l"/>
            <a:endParaRPr lang="zh-CN" altLang="en-US"/>
          </a:p>
        </p:txBody>
      </p:sp>
      <p:sp>
        <p:nvSpPr>
          <p:cNvPr id="16" name="矩形 15"/>
          <p:cNvSpPr/>
          <p:nvPr/>
        </p:nvSpPr>
        <p:spPr>
          <a:xfrm>
            <a:off x="6715850" y="3452451"/>
            <a:ext cx="5402787" cy="1664686"/>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致病微生物：细菌、病毒、其他致病微生物。</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传染病媒介物：</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致害动物与致害植物：</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其他生物性危害因素。</a:t>
            </a:r>
          </a:p>
        </p:txBody>
      </p:sp>
      <p:sp>
        <p:nvSpPr>
          <p:cNvPr id="19" name="矩形 18"/>
          <p:cNvSpPr/>
          <p:nvPr/>
        </p:nvSpPr>
        <p:spPr>
          <a:xfrm>
            <a:off x="6971636" y="276072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生物性危险、危害因素</a:t>
            </a:r>
          </a:p>
        </p:txBody>
      </p:sp>
      <p:sp>
        <p:nvSpPr>
          <p:cNvPr id="20" name="矩形 19"/>
          <p:cNvSpPr/>
          <p:nvPr/>
        </p:nvSpPr>
        <p:spPr bwMode="auto">
          <a:xfrm>
            <a:off x="6728783" y="2741960"/>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timgsa.baidu.com/timg?image&amp;quality=80&amp;size=b9999_10000&amp;sec=1512840338852&amp;di=bb8eed9ffdb211cdcba57e3d718e719c&amp;imgtype=0&amp;src=http%3A%2F%2Fhuafans.dbankcloud.com%2Fpic%2F014d706a0c6b1e8d2651431ad7524574_IMG_4916.JPG%3Fmode%3Do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142" b="16464"/>
          <a:stretch>
            <a:fillRect/>
          </a:stretch>
        </p:blipFill>
        <p:spPr bwMode="auto">
          <a:xfrm>
            <a:off x="6541697" y="2590313"/>
            <a:ext cx="5609421" cy="3744417"/>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bwMode="auto">
          <a:xfrm>
            <a:off x="974977" y="2590314"/>
            <a:ext cx="5570505" cy="3744416"/>
          </a:xfrm>
          <a:prstGeom prst="rect">
            <a:avLst/>
          </a:prstGeom>
          <a:solidFill>
            <a:srgbClr val="0070C0"/>
          </a:solidFill>
          <a:ln>
            <a:noFill/>
          </a:ln>
        </p:spPr>
        <p:txBody>
          <a:bodyPr rtlCol="0" anchor="ctr"/>
          <a:lstStyle/>
          <a:p>
            <a:pPr algn="l"/>
            <a:endParaRPr lang="zh-CN" altLang="en-US"/>
          </a:p>
        </p:txBody>
      </p:sp>
      <p:sp>
        <p:nvSpPr>
          <p:cNvPr id="16" name="矩形 15"/>
          <p:cNvSpPr/>
          <p:nvPr/>
        </p:nvSpPr>
        <p:spPr>
          <a:xfrm>
            <a:off x="1067674" y="3252114"/>
            <a:ext cx="5402787" cy="2862322"/>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负荷超限：体力、听力、视力负荷超限，其它负荷超限等。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健康状况异常：</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从事禁忌作业：</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心理异常：情绪异常、冒险心理等。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⑤ 辨识功能缺陷：感知延时、辨识错误等。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⑥ 其他心理、生理性危险危害因素。</a:t>
            </a:r>
            <a:endParaRPr lang="en-US" altLang="zh-CN" sz="1600" b="1" dirty="0">
              <a:solidFill>
                <a:srgbClr val="FFFF00"/>
              </a:solidFill>
              <a:latin typeface="微软雅黑" panose="020B0503020204020204" pitchFamily="34" charset="-122"/>
              <a:ea typeface="微软雅黑" panose="020B0503020204020204" pitchFamily="34" charset="-122"/>
            </a:endParaRPr>
          </a:p>
        </p:txBody>
      </p:sp>
      <p:sp>
        <p:nvSpPr>
          <p:cNvPr id="19" name="矩形 18"/>
          <p:cNvSpPr/>
          <p:nvPr/>
        </p:nvSpPr>
        <p:spPr>
          <a:xfrm>
            <a:off x="1437769" y="2730535"/>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心理、生理性危险、危害因素</a:t>
            </a:r>
          </a:p>
        </p:txBody>
      </p:sp>
      <p:sp>
        <p:nvSpPr>
          <p:cNvPr id="20" name="矩形 19"/>
          <p:cNvSpPr/>
          <p:nvPr/>
        </p:nvSpPr>
        <p:spPr bwMode="auto">
          <a:xfrm>
            <a:off x="1161819" y="2724061"/>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timgsa.baidu.com/timg?image&amp;quality=80&amp;size=b9999_10000&amp;sec=1512840515346&amp;di=c0c7d57d52e8b68551aa651cb93489f1&amp;imgtype=0&amp;src=http%3A%2F%2Fimgsrc.baidu.com%2Fimage%2Fc0%253Dshijue1%252C0%252C0%252C294%252C40%2Fsign%3D9ca0c13ad754564ef168ec7adbb7f6f7%2F9358d109b3de9c8204ac04a66681800a18d843c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1" b="3896"/>
          <a:stretch>
            <a:fillRect/>
          </a:stretch>
        </p:blipFill>
        <p:spPr bwMode="auto">
          <a:xfrm>
            <a:off x="897302" y="2608213"/>
            <a:ext cx="5676089" cy="373495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bwMode="auto">
          <a:xfrm>
            <a:off x="6541941" y="2608213"/>
            <a:ext cx="5570505" cy="3744416"/>
          </a:xfrm>
          <a:prstGeom prst="rect">
            <a:avLst/>
          </a:prstGeom>
          <a:solidFill>
            <a:srgbClr val="0070C0"/>
          </a:solidFill>
          <a:ln>
            <a:noFill/>
          </a:ln>
        </p:spPr>
        <p:txBody>
          <a:bodyPr rtlCol="0" anchor="ctr"/>
          <a:lstStyle/>
          <a:p>
            <a:pPr algn="l"/>
            <a:endParaRPr lang="zh-CN" altLang="en-US"/>
          </a:p>
        </p:txBody>
      </p:sp>
      <p:sp>
        <p:nvSpPr>
          <p:cNvPr id="16" name="矩形 15"/>
          <p:cNvSpPr/>
          <p:nvPr/>
        </p:nvSpPr>
        <p:spPr>
          <a:xfrm>
            <a:off x="6725122" y="3387031"/>
            <a:ext cx="5402787" cy="1664686"/>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指挥错误：指挥失误、违章指挥等。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操作失误：误操作、违章作业等。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监护失误：</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其他行为性危险、危害因素。</a:t>
            </a:r>
          </a:p>
        </p:txBody>
      </p:sp>
      <p:sp>
        <p:nvSpPr>
          <p:cNvPr id="19" name="矩形 18"/>
          <p:cNvSpPr/>
          <p:nvPr/>
        </p:nvSpPr>
        <p:spPr>
          <a:xfrm>
            <a:off x="6996396" y="2896245"/>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行为性危险、危害因素</a:t>
            </a:r>
          </a:p>
        </p:txBody>
      </p:sp>
      <p:sp>
        <p:nvSpPr>
          <p:cNvPr id="20" name="矩形 19"/>
          <p:cNvSpPr/>
          <p:nvPr/>
        </p:nvSpPr>
        <p:spPr bwMode="auto">
          <a:xfrm>
            <a:off x="6800502" y="2877900"/>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
        <p:nvSpPr>
          <p:cNvPr id="11" name="矩形 10"/>
          <p:cNvSpPr/>
          <p:nvPr/>
        </p:nvSpPr>
        <p:spPr>
          <a:xfrm>
            <a:off x="6753543" y="5710606"/>
            <a:ext cx="4381112" cy="400110"/>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安全间距、防护用品、安全设施与器材等</a:t>
            </a:r>
          </a:p>
        </p:txBody>
      </p:sp>
      <p:sp>
        <p:nvSpPr>
          <p:cNvPr id="13" name="矩形 12"/>
          <p:cNvSpPr/>
          <p:nvPr/>
        </p:nvSpPr>
        <p:spPr>
          <a:xfrm>
            <a:off x="7076976" y="5281921"/>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其他危险、危害因素</a:t>
            </a:r>
          </a:p>
        </p:txBody>
      </p:sp>
      <p:sp>
        <p:nvSpPr>
          <p:cNvPr id="17" name="矩形 16"/>
          <p:cNvSpPr/>
          <p:nvPr/>
        </p:nvSpPr>
        <p:spPr bwMode="auto">
          <a:xfrm>
            <a:off x="6834123" y="5263154"/>
            <a:ext cx="144016" cy="375806"/>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5" name="矩形 24"/>
          <p:cNvSpPr/>
          <p:nvPr/>
        </p:nvSpPr>
        <p:spPr>
          <a:xfrm>
            <a:off x="2036887" y="1660077"/>
            <a:ext cx="264687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应急救援管理体系</a:t>
            </a:r>
          </a:p>
        </p:txBody>
      </p:sp>
      <p:sp>
        <p:nvSpPr>
          <p:cNvPr id="24" name="rectangular-flag_81817"/>
          <p:cNvSpPr>
            <a:spLocks noChangeAspect="1"/>
          </p:cNvSpPr>
          <p:nvPr/>
        </p:nvSpPr>
        <p:spPr bwMode="auto">
          <a:xfrm>
            <a:off x="1177424" y="1581168"/>
            <a:ext cx="609684" cy="60875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1409" h="600489">
                <a:moveTo>
                  <a:pt x="63148" y="143225"/>
                </a:moveTo>
                <a:lnTo>
                  <a:pt x="41620" y="160426"/>
                </a:lnTo>
                <a:lnTo>
                  <a:pt x="58843" y="171894"/>
                </a:lnTo>
                <a:lnTo>
                  <a:pt x="91853" y="171894"/>
                </a:lnTo>
                <a:lnTo>
                  <a:pt x="142085" y="163293"/>
                </a:lnTo>
                <a:lnTo>
                  <a:pt x="173659" y="214896"/>
                </a:lnTo>
                <a:lnTo>
                  <a:pt x="173659" y="262200"/>
                </a:lnTo>
                <a:lnTo>
                  <a:pt x="216715" y="320970"/>
                </a:lnTo>
                <a:lnTo>
                  <a:pt x="223891" y="320970"/>
                </a:lnTo>
                <a:lnTo>
                  <a:pt x="223891" y="299469"/>
                </a:lnTo>
                <a:lnTo>
                  <a:pt x="241113" y="335305"/>
                </a:lnTo>
                <a:lnTo>
                  <a:pt x="291345" y="345339"/>
                </a:lnTo>
                <a:lnTo>
                  <a:pt x="312873" y="368273"/>
                </a:lnTo>
                <a:lnTo>
                  <a:pt x="332966" y="374007"/>
                </a:lnTo>
                <a:lnTo>
                  <a:pt x="312873" y="417010"/>
                </a:lnTo>
                <a:lnTo>
                  <a:pt x="335836" y="457146"/>
                </a:lnTo>
                <a:cubicBezTo>
                  <a:pt x="335836" y="457146"/>
                  <a:pt x="348753" y="503016"/>
                  <a:pt x="348753" y="505883"/>
                </a:cubicBezTo>
                <a:cubicBezTo>
                  <a:pt x="348753" y="507316"/>
                  <a:pt x="335836" y="561786"/>
                  <a:pt x="335836" y="561786"/>
                </a:cubicBezTo>
                <a:lnTo>
                  <a:pt x="338707" y="597622"/>
                </a:lnTo>
                <a:cubicBezTo>
                  <a:pt x="325790" y="599056"/>
                  <a:pt x="312873" y="600489"/>
                  <a:pt x="299957" y="600489"/>
                </a:cubicBezTo>
                <a:cubicBezTo>
                  <a:pt x="134909" y="600489"/>
                  <a:pt x="0" y="465747"/>
                  <a:pt x="0" y="299469"/>
                </a:cubicBezTo>
                <a:cubicBezTo>
                  <a:pt x="0" y="244998"/>
                  <a:pt x="15787" y="193395"/>
                  <a:pt x="41620" y="148959"/>
                </a:cubicBezTo>
                <a:close/>
                <a:moveTo>
                  <a:pt x="367486" y="60233"/>
                </a:moveTo>
                <a:lnTo>
                  <a:pt x="394753" y="65966"/>
                </a:lnTo>
                <a:lnTo>
                  <a:pt x="419150" y="87465"/>
                </a:lnTo>
                <a:lnTo>
                  <a:pt x="426326" y="106098"/>
                </a:lnTo>
                <a:lnTo>
                  <a:pt x="432066" y="124731"/>
                </a:lnTo>
                <a:lnTo>
                  <a:pt x="469379" y="159130"/>
                </a:lnTo>
                <a:lnTo>
                  <a:pt x="479425" y="161996"/>
                </a:lnTo>
                <a:lnTo>
                  <a:pt x="493776" y="140497"/>
                </a:lnTo>
                <a:lnTo>
                  <a:pt x="541135" y="136197"/>
                </a:lnTo>
                <a:lnTo>
                  <a:pt x="549745" y="133331"/>
                </a:lnTo>
                <a:cubicBezTo>
                  <a:pt x="582753" y="180629"/>
                  <a:pt x="601409" y="237961"/>
                  <a:pt x="601409" y="299592"/>
                </a:cubicBezTo>
                <a:cubicBezTo>
                  <a:pt x="601409" y="441488"/>
                  <a:pt x="503822" y="560451"/>
                  <a:pt x="371791" y="591983"/>
                </a:cubicBezTo>
                <a:lnTo>
                  <a:pt x="376097" y="571917"/>
                </a:lnTo>
                <a:lnTo>
                  <a:pt x="427761" y="537518"/>
                </a:lnTo>
                <a:lnTo>
                  <a:pt x="442112" y="500253"/>
                </a:lnTo>
                <a:lnTo>
                  <a:pt x="477990" y="484486"/>
                </a:lnTo>
                <a:lnTo>
                  <a:pt x="510997" y="419988"/>
                </a:lnTo>
                <a:lnTo>
                  <a:pt x="459333" y="388456"/>
                </a:lnTo>
                <a:lnTo>
                  <a:pt x="432066" y="358357"/>
                </a:lnTo>
                <a:lnTo>
                  <a:pt x="416280" y="356924"/>
                </a:lnTo>
                <a:lnTo>
                  <a:pt x="384707" y="348324"/>
                </a:lnTo>
                <a:lnTo>
                  <a:pt x="356005" y="344024"/>
                </a:lnTo>
                <a:lnTo>
                  <a:pt x="333043" y="349757"/>
                </a:lnTo>
                <a:lnTo>
                  <a:pt x="317257" y="333991"/>
                </a:lnTo>
                <a:lnTo>
                  <a:pt x="302906" y="329691"/>
                </a:lnTo>
                <a:lnTo>
                  <a:pt x="304341" y="306759"/>
                </a:lnTo>
                <a:lnTo>
                  <a:pt x="285684" y="308192"/>
                </a:lnTo>
                <a:lnTo>
                  <a:pt x="275639" y="319658"/>
                </a:lnTo>
                <a:lnTo>
                  <a:pt x="269898" y="295292"/>
                </a:lnTo>
                <a:lnTo>
                  <a:pt x="294295" y="283826"/>
                </a:lnTo>
                <a:lnTo>
                  <a:pt x="317257" y="295292"/>
                </a:lnTo>
                <a:lnTo>
                  <a:pt x="330173" y="295292"/>
                </a:lnTo>
                <a:lnTo>
                  <a:pt x="335913" y="276660"/>
                </a:lnTo>
                <a:lnTo>
                  <a:pt x="371791" y="233661"/>
                </a:lnTo>
                <a:lnTo>
                  <a:pt x="420585" y="207862"/>
                </a:lnTo>
                <a:lnTo>
                  <a:pt x="449287" y="212162"/>
                </a:lnTo>
                <a:lnTo>
                  <a:pt x="452158" y="197829"/>
                </a:lnTo>
                <a:lnTo>
                  <a:pt x="416280" y="160563"/>
                </a:lnTo>
                <a:lnTo>
                  <a:pt x="403364" y="134764"/>
                </a:lnTo>
                <a:lnTo>
                  <a:pt x="383272" y="134764"/>
                </a:lnTo>
                <a:lnTo>
                  <a:pt x="371791" y="127598"/>
                </a:lnTo>
                <a:lnTo>
                  <a:pt x="344524" y="123298"/>
                </a:lnTo>
                <a:lnTo>
                  <a:pt x="338784" y="154830"/>
                </a:lnTo>
                <a:lnTo>
                  <a:pt x="307211" y="147664"/>
                </a:lnTo>
                <a:lnTo>
                  <a:pt x="304341" y="129031"/>
                </a:lnTo>
                <a:lnTo>
                  <a:pt x="328738" y="123298"/>
                </a:lnTo>
                <a:lnTo>
                  <a:pt x="337349" y="87465"/>
                </a:lnTo>
                <a:lnTo>
                  <a:pt x="361745" y="97498"/>
                </a:lnTo>
                <a:lnTo>
                  <a:pt x="361745" y="113265"/>
                </a:lnTo>
                <a:lnTo>
                  <a:pt x="380402" y="120431"/>
                </a:lnTo>
                <a:lnTo>
                  <a:pt x="391883" y="124731"/>
                </a:lnTo>
                <a:lnTo>
                  <a:pt x="407669" y="116131"/>
                </a:lnTo>
                <a:lnTo>
                  <a:pt x="393318" y="100365"/>
                </a:lnTo>
                <a:lnTo>
                  <a:pt x="366051" y="73133"/>
                </a:lnTo>
                <a:close/>
                <a:moveTo>
                  <a:pt x="222541" y="32978"/>
                </a:moveTo>
                <a:cubicBezTo>
                  <a:pt x="222541" y="35846"/>
                  <a:pt x="202448" y="48750"/>
                  <a:pt x="202448" y="48750"/>
                </a:cubicBezTo>
                <a:lnTo>
                  <a:pt x="222541" y="60221"/>
                </a:lnTo>
                <a:lnTo>
                  <a:pt x="262728" y="48750"/>
                </a:lnTo>
                <a:lnTo>
                  <a:pt x="254117" y="32978"/>
                </a:lnTo>
                <a:lnTo>
                  <a:pt x="235458" y="37280"/>
                </a:lnTo>
                <a:close/>
                <a:moveTo>
                  <a:pt x="344537" y="12904"/>
                </a:moveTo>
                <a:lnTo>
                  <a:pt x="312962" y="30110"/>
                </a:lnTo>
                <a:lnTo>
                  <a:pt x="295739" y="40147"/>
                </a:lnTo>
                <a:lnTo>
                  <a:pt x="308656" y="48750"/>
                </a:lnTo>
                <a:lnTo>
                  <a:pt x="335926" y="45883"/>
                </a:lnTo>
                <a:lnTo>
                  <a:pt x="363196" y="24375"/>
                </a:lnTo>
                <a:close/>
                <a:moveTo>
                  <a:pt x="300045" y="0"/>
                </a:moveTo>
                <a:cubicBezTo>
                  <a:pt x="345973" y="0"/>
                  <a:pt x="390465" y="10037"/>
                  <a:pt x="429217" y="28677"/>
                </a:cubicBezTo>
                <a:lnTo>
                  <a:pt x="417735" y="30110"/>
                </a:lnTo>
                <a:lnTo>
                  <a:pt x="389030" y="25809"/>
                </a:lnTo>
                <a:lnTo>
                  <a:pt x="367501" y="40147"/>
                </a:lnTo>
                <a:lnTo>
                  <a:pt x="353149" y="55919"/>
                </a:lnTo>
                <a:lnTo>
                  <a:pt x="298609" y="61655"/>
                </a:lnTo>
                <a:lnTo>
                  <a:pt x="277081" y="57353"/>
                </a:lnTo>
                <a:lnTo>
                  <a:pt x="261293" y="81728"/>
                </a:lnTo>
                <a:lnTo>
                  <a:pt x="218235" y="84596"/>
                </a:lnTo>
                <a:lnTo>
                  <a:pt x="189530" y="75993"/>
                </a:lnTo>
                <a:lnTo>
                  <a:pt x="165131" y="88897"/>
                </a:lnTo>
                <a:lnTo>
                  <a:pt x="112027" y="97500"/>
                </a:lnTo>
                <a:lnTo>
                  <a:pt x="68969" y="108971"/>
                </a:lnTo>
                <a:cubicBezTo>
                  <a:pt x="123509" y="43015"/>
                  <a:pt x="206753" y="0"/>
                  <a:pt x="30004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pic>
        <p:nvPicPr>
          <p:cNvPr id="37890" name="Picture 2" descr="https://timgsa.baidu.com/timg?image&amp;quality=80&amp;size=b9999_10000&amp;sec=1512840658948&amp;di=11f6f5d58120a8870581d88c6a9ce87f&amp;imgtype=0&amp;src=http%3A%2F%2Fgb.cri.cn%2Fmmsource%2Fimages%2F2015%2F03%2F27%2F27834df7fd3047689c44d7333e00eef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8389"/>
          <a:stretch>
            <a:fillRect/>
          </a:stretch>
        </p:blipFill>
        <p:spPr bwMode="auto">
          <a:xfrm>
            <a:off x="6385069" y="2752229"/>
            <a:ext cx="5249248" cy="376451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177503" y="2752229"/>
            <a:ext cx="5207566" cy="3764929"/>
          </a:xfrm>
          <a:prstGeom prst="rect">
            <a:avLst/>
          </a:prstGeom>
          <a:solidFill>
            <a:srgbClr val="0070C0"/>
          </a:solidFill>
        </p:spPr>
        <p:txBody>
          <a:bodyPr wrap="square" rtlCol="0" anchor="ctr">
            <a:spAutoFit/>
          </a:bodyPr>
          <a:lstStyle/>
          <a:p>
            <a:pPr algn="l"/>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26" name="矩形 25"/>
          <p:cNvSpPr/>
          <p:nvPr/>
        </p:nvSpPr>
        <p:spPr>
          <a:xfrm>
            <a:off x="1428335" y="3761474"/>
            <a:ext cx="4731085" cy="1877437"/>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血的教训表明，事故应急救援预案是及时组织抢救，减少人员伤亡和财产损失的关键措施。</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一定要按照国家的有关规定，结合企业的特点，制定重大事故应急救援预案。</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5" name="矩形 24"/>
          <p:cNvSpPr/>
          <p:nvPr/>
        </p:nvSpPr>
        <p:spPr>
          <a:xfrm>
            <a:off x="2036887" y="1660077"/>
            <a:ext cx="295465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应急救援的基本任务</a:t>
            </a:r>
          </a:p>
        </p:txBody>
      </p:sp>
      <p:sp>
        <p:nvSpPr>
          <p:cNvPr id="24" name="rectangular-flag_81817"/>
          <p:cNvSpPr>
            <a:spLocks noChangeAspect="1"/>
          </p:cNvSpPr>
          <p:nvPr/>
        </p:nvSpPr>
        <p:spPr bwMode="auto">
          <a:xfrm>
            <a:off x="1177424" y="1581168"/>
            <a:ext cx="609684" cy="60875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1409" h="600489">
                <a:moveTo>
                  <a:pt x="63148" y="143225"/>
                </a:moveTo>
                <a:lnTo>
                  <a:pt x="41620" y="160426"/>
                </a:lnTo>
                <a:lnTo>
                  <a:pt x="58843" y="171894"/>
                </a:lnTo>
                <a:lnTo>
                  <a:pt x="91853" y="171894"/>
                </a:lnTo>
                <a:lnTo>
                  <a:pt x="142085" y="163293"/>
                </a:lnTo>
                <a:lnTo>
                  <a:pt x="173659" y="214896"/>
                </a:lnTo>
                <a:lnTo>
                  <a:pt x="173659" y="262200"/>
                </a:lnTo>
                <a:lnTo>
                  <a:pt x="216715" y="320970"/>
                </a:lnTo>
                <a:lnTo>
                  <a:pt x="223891" y="320970"/>
                </a:lnTo>
                <a:lnTo>
                  <a:pt x="223891" y="299469"/>
                </a:lnTo>
                <a:lnTo>
                  <a:pt x="241113" y="335305"/>
                </a:lnTo>
                <a:lnTo>
                  <a:pt x="291345" y="345339"/>
                </a:lnTo>
                <a:lnTo>
                  <a:pt x="312873" y="368273"/>
                </a:lnTo>
                <a:lnTo>
                  <a:pt x="332966" y="374007"/>
                </a:lnTo>
                <a:lnTo>
                  <a:pt x="312873" y="417010"/>
                </a:lnTo>
                <a:lnTo>
                  <a:pt x="335836" y="457146"/>
                </a:lnTo>
                <a:cubicBezTo>
                  <a:pt x="335836" y="457146"/>
                  <a:pt x="348753" y="503016"/>
                  <a:pt x="348753" y="505883"/>
                </a:cubicBezTo>
                <a:cubicBezTo>
                  <a:pt x="348753" y="507316"/>
                  <a:pt x="335836" y="561786"/>
                  <a:pt x="335836" y="561786"/>
                </a:cubicBezTo>
                <a:lnTo>
                  <a:pt x="338707" y="597622"/>
                </a:lnTo>
                <a:cubicBezTo>
                  <a:pt x="325790" y="599056"/>
                  <a:pt x="312873" y="600489"/>
                  <a:pt x="299957" y="600489"/>
                </a:cubicBezTo>
                <a:cubicBezTo>
                  <a:pt x="134909" y="600489"/>
                  <a:pt x="0" y="465747"/>
                  <a:pt x="0" y="299469"/>
                </a:cubicBezTo>
                <a:cubicBezTo>
                  <a:pt x="0" y="244998"/>
                  <a:pt x="15787" y="193395"/>
                  <a:pt x="41620" y="148959"/>
                </a:cubicBezTo>
                <a:close/>
                <a:moveTo>
                  <a:pt x="367486" y="60233"/>
                </a:moveTo>
                <a:lnTo>
                  <a:pt x="394753" y="65966"/>
                </a:lnTo>
                <a:lnTo>
                  <a:pt x="419150" y="87465"/>
                </a:lnTo>
                <a:lnTo>
                  <a:pt x="426326" y="106098"/>
                </a:lnTo>
                <a:lnTo>
                  <a:pt x="432066" y="124731"/>
                </a:lnTo>
                <a:lnTo>
                  <a:pt x="469379" y="159130"/>
                </a:lnTo>
                <a:lnTo>
                  <a:pt x="479425" y="161996"/>
                </a:lnTo>
                <a:lnTo>
                  <a:pt x="493776" y="140497"/>
                </a:lnTo>
                <a:lnTo>
                  <a:pt x="541135" y="136197"/>
                </a:lnTo>
                <a:lnTo>
                  <a:pt x="549745" y="133331"/>
                </a:lnTo>
                <a:cubicBezTo>
                  <a:pt x="582753" y="180629"/>
                  <a:pt x="601409" y="237961"/>
                  <a:pt x="601409" y="299592"/>
                </a:cubicBezTo>
                <a:cubicBezTo>
                  <a:pt x="601409" y="441488"/>
                  <a:pt x="503822" y="560451"/>
                  <a:pt x="371791" y="591983"/>
                </a:cubicBezTo>
                <a:lnTo>
                  <a:pt x="376097" y="571917"/>
                </a:lnTo>
                <a:lnTo>
                  <a:pt x="427761" y="537518"/>
                </a:lnTo>
                <a:lnTo>
                  <a:pt x="442112" y="500253"/>
                </a:lnTo>
                <a:lnTo>
                  <a:pt x="477990" y="484486"/>
                </a:lnTo>
                <a:lnTo>
                  <a:pt x="510997" y="419988"/>
                </a:lnTo>
                <a:lnTo>
                  <a:pt x="459333" y="388456"/>
                </a:lnTo>
                <a:lnTo>
                  <a:pt x="432066" y="358357"/>
                </a:lnTo>
                <a:lnTo>
                  <a:pt x="416280" y="356924"/>
                </a:lnTo>
                <a:lnTo>
                  <a:pt x="384707" y="348324"/>
                </a:lnTo>
                <a:lnTo>
                  <a:pt x="356005" y="344024"/>
                </a:lnTo>
                <a:lnTo>
                  <a:pt x="333043" y="349757"/>
                </a:lnTo>
                <a:lnTo>
                  <a:pt x="317257" y="333991"/>
                </a:lnTo>
                <a:lnTo>
                  <a:pt x="302906" y="329691"/>
                </a:lnTo>
                <a:lnTo>
                  <a:pt x="304341" y="306759"/>
                </a:lnTo>
                <a:lnTo>
                  <a:pt x="285684" y="308192"/>
                </a:lnTo>
                <a:lnTo>
                  <a:pt x="275639" y="319658"/>
                </a:lnTo>
                <a:lnTo>
                  <a:pt x="269898" y="295292"/>
                </a:lnTo>
                <a:lnTo>
                  <a:pt x="294295" y="283826"/>
                </a:lnTo>
                <a:lnTo>
                  <a:pt x="317257" y="295292"/>
                </a:lnTo>
                <a:lnTo>
                  <a:pt x="330173" y="295292"/>
                </a:lnTo>
                <a:lnTo>
                  <a:pt x="335913" y="276660"/>
                </a:lnTo>
                <a:lnTo>
                  <a:pt x="371791" y="233661"/>
                </a:lnTo>
                <a:lnTo>
                  <a:pt x="420585" y="207862"/>
                </a:lnTo>
                <a:lnTo>
                  <a:pt x="449287" y="212162"/>
                </a:lnTo>
                <a:lnTo>
                  <a:pt x="452158" y="197829"/>
                </a:lnTo>
                <a:lnTo>
                  <a:pt x="416280" y="160563"/>
                </a:lnTo>
                <a:lnTo>
                  <a:pt x="403364" y="134764"/>
                </a:lnTo>
                <a:lnTo>
                  <a:pt x="383272" y="134764"/>
                </a:lnTo>
                <a:lnTo>
                  <a:pt x="371791" y="127598"/>
                </a:lnTo>
                <a:lnTo>
                  <a:pt x="344524" y="123298"/>
                </a:lnTo>
                <a:lnTo>
                  <a:pt x="338784" y="154830"/>
                </a:lnTo>
                <a:lnTo>
                  <a:pt x="307211" y="147664"/>
                </a:lnTo>
                <a:lnTo>
                  <a:pt x="304341" y="129031"/>
                </a:lnTo>
                <a:lnTo>
                  <a:pt x="328738" y="123298"/>
                </a:lnTo>
                <a:lnTo>
                  <a:pt x="337349" y="87465"/>
                </a:lnTo>
                <a:lnTo>
                  <a:pt x="361745" y="97498"/>
                </a:lnTo>
                <a:lnTo>
                  <a:pt x="361745" y="113265"/>
                </a:lnTo>
                <a:lnTo>
                  <a:pt x="380402" y="120431"/>
                </a:lnTo>
                <a:lnTo>
                  <a:pt x="391883" y="124731"/>
                </a:lnTo>
                <a:lnTo>
                  <a:pt x="407669" y="116131"/>
                </a:lnTo>
                <a:lnTo>
                  <a:pt x="393318" y="100365"/>
                </a:lnTo>
                <a:lnTo>
                  <a:pt x="366051" y="73133"/>
                </a:lnTo>
                <a:close/>
                <a:moveTo>
                  <a:pt x="222541" y="32978"/>
                </a:moveTo>
                <a:cubicBezTo>
                  <a:pt x="222541" y="35846"/>
                  <a:pt x="202448" y="48750"/>
                  <a:pt x="202448" y="48750"/>
                </a:cubicBezTo>
                <a:lnTo>
                  <a:pt x="222541" y="60221"/>
                </a:lnTo>
                <a:lnTo>
                  <a:pt x="262728" y="48750"/>
                </a:lnTo>
                <a:lnTo>
                  <a:pt x="254117" y="32978"/>
                </a:lnTo>
                <a:lnTo>
                  <a:pt x="235458" y="37280"/>
                </a:lnTo>
                <a:close/>
                <a:moveTo>
                  <a:pt x="344537" y="12904"/>
                </a:moveTo>
                <a:lnTo>
                  <a:pt x="312962" y="30110"/>
                </a:lnTo>
                <a:lnTo>
                  <a:pt x="295739" y="40147"/>
                </a:lnTo>
                <a:lnTo>
                  <a:pt x="308656" y="48750"/>
                </a:lnTo>
                <a:lnTo>
                  <a:pt x="335926" y="45883"/>
                </a:lnTo>
                <a:lnTo>
                  <a:pt x="363196" y="24375"/>
                </a:lnTo>
                <a:close/>
                <a:moveTo>
                  <a:pt x="300045" y="0"/>
                </a:moveTo>
                <a:cubicBezTo>
                  <a:pt x="345973" y="0"/>
                  <a:pt x="390465" y="10037"/>
                  <a:pt x="429217" y="28677"/>
                </a:cubicBezTo>
                <a:lnTo>
                  <a:pt x="417735" y="30110"/>
                </a:lnTo>
                <a:lnTo>
                  <a:pt x="389030" y="25809"/>
                </a:lnTo>
                <a:lnTo>
                  <a:pt x="367501" y="40147"/>
                </a:lnTo>
                <a:lnTo>
                  <a:pt x="353149" y="55919"/>
                </a:lnTo>
                <a:lnTo>
                  <a:pt x="298609" y="61655"/>
                </a:lnTo>
                <a:lnTo>
                  <a:pt x="277081" y="57353"/>
                </a:lnTo>
                <a:lnTo>
                  <a:pt x="261293" y="81728"/>
                </a:lnTo>
                <a:lnTo>
                  <a:pt x="218235" y="84596"/>
                </a:lnTo>
                <a:lnTo>
                  <a:pt x="189530" y="75993"/>
                </a:lnTo>
                <a:lnTo>
                  <a:pt x="165131" y="88897"/>
                </a:lnTo>
                <a:lnTo>
                  <a:pt x="112027" y="97500"/>
                </a:lnTo>
                <a:lnTo>
                  <a:pt x="68969" y="108971"/>
                </a:lnTo>
                <a:cubicBezTo>
                  <a:pt x="123509" y="43015"/>
                  <a:pt x="206753" y="0"/>
                  <a:pt x="30004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nvGrpSpPr>
          <p:cNvPr id="10" name="23da8bf3-d51c-4cf6-a9d0-033a2631d0a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2031345" y="2608213"/>
            <a:ext cx="8796059" cy="4190308"/>
            <a:chOff x="1360311" y="1477071"/>
            <a:chExt cx="9306827" cy="4433630"/>
          </a:xfrm>
        </p:grpSpPr>
        <p:sp>
          <p:nvSpPr>
            <p:cNvPr id="11" name="íšľíďe"/>
            <p:cNvSpPr/>
            <p:nvPr/>
          </p:nvSpPr>
          <p:spPr>
            <a:xfrm>
              <a:off x="1360311" y="1477071"/>
              <a:ext cx="4572000" cy="2133600"/>
            </a:xfrm>
            <a:prstGeom prst="rect">
              <a:avLst/>
            </a:prstGeom>
            <a:noFill/>
            <a:ln w="38100">
              <a:solidFill>
                <a:srgbClr val="93B34D"/>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12" name="ïṧļîḓe"/>
            <p:cNvSpPr/>
            <p:nvPr/>
          </p:nvSpPr>
          <p:spPr>
            <a:xfrm rot="5400000">
              <a:off x="1360312" y="1477072"/>
              <a:ext cx="1041635" cy="1041635"/>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3" name="ï$ḻíďè"/>
            <p:cNvSpPr/>
            <p:nvPr/>
          </p:nvSpPr>
          <p:spPr>
            <a:xfrm rot="16200000">
              <a:off x="4808771" y="2484437"/>
              <a:ext cx="1123540" cy="1123540"/>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4" name="íṩ1îḋê"/>
            <p:cNvSpPr txBox="1"/>
            <p:nvPr/>
          </p:nvSpPr>
          <p:spPr>
            <a:xfrm rot="18900000">
              <a:off x="1476551" y="1644816"/>
              <a:ext cx="441146" cy="369332"/>
            </a:xfrm>
            <a:prstGeom prst="rect">
              <a:avLst/>
            </a:prstGeom>
            <a:noFill/>
          </p:spPr>
          <p:txBody>
            <a:bodyPr wrap="none">
              <a:normAutofit lnSpcReduction="10000"/>
            </a:bodyPr>
            <a:lstStyle/>
            <a:p>
              <a:pPr algn="ctr"/>
              <a:r>
                <a:rPr lang="en-US" b="1">
                  <a:solidFill>
                    <a:schemeClr val="bg1"/>
                  </a:solidFill>
                </a:rPr>
                <a:t>01</a:t>
              </a:r>
            </a:p>
          </p:txBody>
        </p:sp>
        <p:sp>
          <p:nvSpPr>
            <p:cNvPr id="17" name="i$ľïďé"/>
            <p:cNvSpPr/>
            <p:nvPr/>
          </p:nvSpPr>
          <p:spPr>
            <a:xfrm>
              <a:off x="6095138" y="1477071"/>
              <a:ext cx="4572000" cy="2133600"/>
            </a:xfrm>
            <a:prstGeom prst="rect">
              <a:avLst/>
            </a:prstGeom>
            <a:noFill/>
            <a:ln w="38100">
              <a:solidFill>
                <a:srgbClr val="93B34D"/>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18" name="íślïdé"/>
            <p:cNvSpPr/>
            <p:nvPr/>
          </p:nvSpPr>
          <p:spPr>
            <a:xfrm rot="10800000">
              <a:off x="9625245" y="1477072"/>
              <a:ext cx="1041635" cy="1041635"/>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9" name="iśļíḍè"/>
            <p:cNvSpPr/>
            <p:nvPr/>
          </p:nvSpPr>
          <p:spPr>
            <a:xfrm>
              <a:off x="6094879" y="2484437"/>
              <a:ext cx="1123540" cy="1123540"/>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0" name="íś1iḍe"/>
            <p:cNvSpPr txBox="1"/>
            <p:nvPr/>
          </p:nvSpPr>
          <p:spPr>
            <a:xfrm rot="2700000">
              <a:off x="10100860" y="1644816"/>
              <a:ext cx="441146" cy="369332"/>
            </a:xfrm>
            <a:prstGeom prst="rect">
              <a:avLst/>
            </a:prstGeom>
            <a:noFill/>
          </p:spPr>
          <p:txBody>
            <a:bodyPr wrap="none">
              <a:normAutofit lnSpcReduction="10000"/>
            </a:bodyPr>
            <a:lstStyle/>
            <a:p>
              <a:pPr algn="ctr"/>
              <a:r>
                <a:rPr lang="en-US" b="1">
                  <a:solidFill>
                    <a:schemeClr val="bg1"/>
                  </a:solidFill>
                </a:rPr>
                <a:t>02</a:t>
              </a:r>
            </a:p>
          </p:txBody>
        </p:sp>
        <p:sp>
          <p:nvSpPr>
            <p:cNvPr id="21" name="ïŝļíḑê"/>
            <p:cNvSpPr/>
            <p:nvPr/>
          </p:nvSpPr>
          <p:spPr>
            <a:xfrm>
              <a:off x="1360311" y="3777098"/>
              <a:ext cx="4572000" cy="2133600"/>
            </a:xfrm>
            <a:prstGeom prst="rect">
              <a:avLst/>
            </a:prstGeom>
            <a:noFill/>
            <a:ln w="38100">
              <a:solidFill>
                <a:srgbClr val="93B34D"/>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22" name="iSľiḑè"/>
            <p:cNvSpPr/>
            <p:nvPr/>
          </p:nvSpPr>
          <p:spPr>
            <a:xfrm>
              <a:off x="1360312" y="4869064"/>
              <a:ext cx="1041635" cy="1041635"/>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ïSlídé"/>
            <p:cNvSpPr/>
            <p:nvPr/>
          </p:nvSpPr>
          <p:spPr>
            <a:xfrm rot="10800000">
              <a:off x="4808771" y="3774404"/>
              <a:ext cx="1123540" cy="1123540"/>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iṥlíḍê"/>
            <p:cNvSpPr txBox="1"/>
            <p:nvPr/>
          </p:nvSpPr>
          <p:spPr>
            <a:xfrm rot="2720180">
              <a:off x="1476551" y="5345002"/>
              <a:ext cx="441146" cy="369332"/>
            </a:xfrm>
            <a:prstGeom prst="rect">
              <a:avLst/>
            </a:prstGeom>
            <a:noFill/>
          </p:spPr>
          <p:txBody>
            <a:bodyPr wrap="none">
              <a:normAutofit lnSpcReduction="10000"/>
            </a:bodyPr>
            <a:lstStyle/>
            <a:p>
              <a:pPr algn="ctr"/>
              <a:r>
                <a:rPr lang="en-US" b="1">
                  <a:solidFill>
                    <a:schemeClr val="bg1"/>
                  </a:solidFill>
                </a:rPr>
                <a:t>03</a:t>
              </a:r>
            </a:p>
          </p:txBody>
        </p:sp>
        <p:sp>
          <p:nvSpPr>
            <p:cNvPr id="28" name="íśľîḋe"/>
            <p:cNvSpPr txBox="1"/>
            <p:nvPr/>
          </p:nvSpPr>
          <p:spPr>
            <a:xfrm>
              <a:off x="2837436" y="4247080"/>
              <a:ext cx="1617751" cy="379656"/>
            </a:xfrm>
            <a:prstGeom prst="rect">
              <a:avLst/>
            </a:prstGeom>
            <a:noFill/>
          </p:spPr>
          <p:txBody>
            <a:bodyPr wrap="none">
              <a:normAutofit lnSpcReduction="10000"/>
            </a:bodyPr>
            <a:lstStyle/>
            <a:p>
              <a:pPr algn="ctr"/>
              <a:endParaRPr lang="zh-CN" altLang="en-US" sz="1865" b="1" dirty="0">
                <a:solidFill>
                  <a:schemeClr val="accent3"/>
                </a:solidFill>
              </a:endParaRPr>
            </a:p>
          </p:txBody>
        </p:sp>
        <p:sp>
          <p:nvSpPr>
            <p:cNvPr id="29" name="ísḷíde"/>
            <p:cNvSpPr/>
            <p:nvPr/>
          </p:nvSpPr>
          <p:spPr>
            <a:xfrm>
              <a:off x="6095137" y="3777100"/>
              <a:ext cx="4572000" cy="2133600"/>
            </a:xfrm>
            <a:prstGeom prst="rect">
              <a:avLst/>
            </a:prstGeom>
            <a:noFill/>
            <a:ln w="38100">
              <a:solidFill>
                <a:srgbClr val="93B34D"/>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30" name="išḷíḓe"/>
            <p:cNvSpPr/>
            <p:nvPr/>
          </p:nvSpPr>
          <p:spPr>
            <a:xfrm rot="16200000">
              <a:off x="9625244" y="4869066"/>
              <a:ext cx="1041635" cy="1041635"/>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1" name="isḷiḑè"/>
            <p:cNvSpPr/>
            <p:nvPr/>
          </p:nvSpPr>
          <p:spPr>
            <a:xfrm rot="5400000">
              <a:off x="6095564" y="3776523"/>
              <a:ext cx="1123540" cy="1123540"/>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ïslîďê"/>
            <p:cNvSpPr txBox="1"/>
            <p:nvPr/>
          </p:nvSpPr>
          <p:spPr>
            <a:xfrm rot="19095347">
              <a:off x="10106907" y="5385792"/>
              <a:ext cx="441146" cy="369332"/>
            </a:xfrm>
            <a:prstGeom prst="rect">
              <a:avLst/>
            </a:prstGeom>
            <a:noFill/>
          </p:spPr>
          <p:txBody>
            <a:bodyPr wrap="none">
              <a:normAutofit lnSpcReduction="10000"/>
            </a:bodyPr>
            <a:lstStyle/>
            <a:p>
              <a:pPr algn="ctr"/>
              <a:r>
                <a:rPr lang="en-US" b="1">
                  <a:solidFill>
                    <a:schemeClr val="bg1"/>
                  </a:solidFill>
                </a:rPr>
                <a:t>04</a:t>
              </a:r>
            </a:p>
          </p:txBody>
        </p:sp>
        <p:sp>
          <p:nvSpPr>
            <p:cNvPr id="33" name="îṥlîďe"/>
            <p:cNvSpPr>
              <a:spLocks noChangeAspect="1"/>
            </p:cNvSpPr>
            <p:nvPr/>
          </p:nvSpPr>
          <p:spPr bwMode="auto">
            <a:xfrm>
              <a:off x="6304146" y="3895013"/>
              <a:ext cx="333874" cy="347364"/>
            </a:xfrm>
            <a:custGeom>
              <a:avLst/>
              <a:gdLst>
                <a:gd name="T0" fmla="*/ 818 w 1611"/>
                <a:gd name="T1" fmla="*/ 977 h 1676"/>
                <a:gd name="T2" fmla="*/ 692 w 1611"/>
                <a:gd name="T3" fmla="*/ 826 h 1676"/>
                <a:gd name="T4" fmla="*/ 411 w 1611"/>
                <a:gd name="T5" fmla="*/ 453 h 1676"/>
                <a:gd name="T6" fmla="*/ 906 w 1611"/>
                <a:gd name="T7" fmla="*/ 306 h 1676"/>
                <a:gd name="T8" fmla="*/ 1249 w 1611"/>
                <a:gd name="T9" fmla="*/ 897 h 1676"/>
                <a:gd name="T10" fmla="*/ 818 w 1611"/>
                <a:gd name="T11" fmla="*/ 950 h 1676"/>
                <a:gd name="T12" fmla="*/ 406 w 1611"/>
                <a:gd name="T13" fmla="*/ 900 h 1676"/>
                <a:gd name="T14" fmla="*/ 519 w 1611"/>
                <a:gd name="T15" fmla="*/ 880 h 1676"/>
                <a:gd name="T16" fmla="*/ 679 w 1611"/>
                <a:gd name="T17" fmla="*/ 678 h 1676"/>
                <a:gd name="T18" fmla="*/ 873 w 1611"/>
                <a:gd name="T19" fmla="*/ 314 h 1676"/>
                <a:gd name="T20" fmla="*/ 944 w 1611"/>
                <a:gd name="T21" fmla="*/ 826 h 1676"/>
                <a:gd name="T22" fmla="*/ 944 w 1611"/>
                <a:gd name="T23" fmla="*/ 826 h 1676"/>
                <a:gd name="T24" fmla="*/ 807 w 1611"/>
                <a:gd name="T25" fmla="*/ 0 h 1676"/>
                <a:gd name="T26" fmla="*/ 218 w 1611"/>
                <a:gd name="T27" fmla="*/ 726 h 1676"/>
                <a:gd name="T28" fmla="*/ 98 w 1611"/>
                <a:gd name="T29" fmla="*/ 1185 h 1676"/>
                <a:gd name="T30" fmla="*/ 57 w 1611"/>
                <a:gd name="T31" fmla="*/ 1233 h 1676"/>
                <a:gd name="T32" fmla="*/ 57 w 1611"/>
                <a:gd name="T33" fmla="*/ 1233 h 1676"/>
                <a:gd name="T34" fmla="*/ 130 w 1611"/>
                <a:gd name="T35" fmla="*/ 1230 h 1676"/>
                <a:gd name="T36" fmla="*/ 171 w 1611"/>
                <a:gd name="T37" fmla="*/ 1279 h 1676"/>
                <a:gd name="T38" fmla="*/ 159 w 1611"/>
                <a:gd name="T39" fmla="*/ 1280 h 1676"/>
                <a:gd name="T40" fmla="*/ 49 w 1611"/>
                <a:gd name="T41" fmla="*/ 1320 h 1676"/>
                <a:gd name="T42" fmla="*/ 178 w 1611"/>
                <a:gd name="T43" fmla="*/ 1320 h 1676"/>
                <a:gd name="T44" fmla="*/ 352 w 1611"/>
                <a:gd name="T45" fmla="*/ 1409 h 1676"/>
                <a:gd name="T46" fmla="*/ 310 w 1611"/>
                <a:gd name="T47" fmla="*/ 1457 h 1676"/>
                <a:gd name="T48" fmla="*/ 466 w 1611"/>
                <a:gd name="T49" fmla="*/ 1454 h 1676"/>
                <a:gd name="T50" fmla="*/ 466 w 1611"/>
                <a:gd name="T51" fmla="*/ 1454 h 1676"/>
                <a:gd name="T52" fmla="*/ 507 w 1611"/>
                <a:gd name="T53" fmla="*/ 1503 h 1676"/>
                <a:gd name="T54" fmla="*/ 409 w 1611"/>
                <a:gd name="T55" fmla="*/ 1480 h 1676"/>
                <a:gd name="T56" fmla="*/ 371 w 1611"/>
                <a:gd name="T57" fmla="*/ 1592 h 1676"/>
                <a:gd name="T58" fmla="*/ 453 w 1611"/>
                <a:gd name="T59" fmla="*/ 1533 h 1676"/>
                <a:gd name="T60" fmla="*/ 1554 w 1611"/>
                <a:gd name="T61" fmla="*/ 1164 h 1676"/>
                <a:gd name="T62" fmla="*/ 1561 w 1611"/>
                <a:gd name="T63" fmla="*/ 1279 h 1676"/>
                <a:gd name="T64" fmla="*/ 1441 w 1611"/>
                <a:gd name="T65" fmla="*/ 1209 h 1676"/>
                <a:gd name="T66" fmla="*/ 1446 w 1611"/>
                <a:gd name="T67" fmla="*/ 1233 h 1676"/>
                <a:gd name="T68" fmla="*/ 1446 w 1611"/>
                <a:gd name="T69" fmla="*/ 1233 h 1676"/>
                <a:gd name="T70" fmla="*/ 1452 w 1611"/>
                <a:gd name="T71" fmla="*/ 1280 h 1676"/>
                <a:gd name="T72" fmla="*/ 1498 w 1611"/>
                <a:gd name="T73" fmla="*/ 1337 h 1676"/>
                <a:gd name="T74" fmla="*/ 1265 w 1611"/>
                <a:gd name="T75" fmla="*/ 1454 h 1676"/>
                <a:gd name="T76" fmla="*/ 1265 w 1611"/>
                <a:gd name="T77" fmla="*/ 1454 h 1676"/>
                <a:gd name="T78" fmla="*/ 1307 w 1611"/>
                <a:gd name="T79" fmla="*/ 1503 h 1676"/>
                <a:gd name="T80" fmla="*/ 1152 w 1611"/>
                <a:gd name="T81" fmla="*/ 1409 h 1676"/>
                <a:gd name="T82" fmla="*/ 1110 w 1611"/>
                <a:gd name="T83" fmla="*/ 1457 h 1676"/>
                <a:gd name="T84" fmla="*/ 1247 w 1611"/>
                <a:gd name="T85" fmla="*/ 1533 h 1676"/>
                <a:gd name="T86" fmla="*/ 1158 w 1611"/>
                <a:gd name="T87" fmla="*/ 1533 h 1676"/>
                <a:gd name="T88" fmla="*/ 1240 w 1611"/>
                <a:gd name="T89" fmla="*/ 1592 h 1676"/>
                <a:gd name="T90" fmla="*/ 818 w 1611"/>
                <a:gd name="T91" fmla="*/ 1514 h 1676"/>
                <a:gd name="T92" fmla="*/ 776 w 1611"/>
                <a:gd name="T93" fmla="*/ 1562 h 1676"/>
                <a:gd name="T94" fmla="*/ 776 w 1611"/>
                <a:gd name="T95" fmla="*/ 1562 h 1676"/>
                <a:gd name="T96" fmla="*/ 849 w 1611"/>
                <a:gd name="T97" fmla="*/ 1559 h 1676"/>
                <a:gd name="T98" fmla="*/ 891 w 1611"/>
                <a:gd name="T99" fmla="*/ 1608 h 1676"/>
                <a:gd name="T100" fmla="*/ 879 w 1611"/>
                <a:gd name="T101" fmla="*/ 1609 h 1676"/>
                <a:gd name="T102" fmla="*/ 768 w 1611"/>
                <a:gd name="T103" fmla="*/ 1649 h 1676"/>
                <a:gd name="T104" fmla="*/ 897 w 1611"/>
                <a:gd name="T105" fmla="*/ 1649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1" h="1676">
                  <a:moveTo>
                    <a:pt x="926" y="1052"/>
                  </a:moveTo>
                  <a:cubicBezTo>
                    <a:pt x="926" y="1089"/>
                    <a:pt x="877" y="1120"/>
                    <a:pt x="818" y="1120"/>
                  </a:cubicBezTo>
                  <a:cubicBezTo>
                    <a:pt x="758" y="1120"/>
                    <a:pt x="710" y="1089"/>
                    <a:pt x="710" y="1052"/>
                  </a:cubicBezTo>
                  <a:cubicBezTo>
                    <a:pt x="710" y="1014"/>
                    <a:pt x="733" y="977"/>
                    <a:pt x="818" y="977"/>
                  </a:cubicBezTo>
                  <a:cubicBezTo>
                    <a:pt x="905" y="977"/>
                    <a:pt x="926" y="1014"/>
                    <a:pt x="926" y="1052"/>
                  </a:cubicBezTo>
                  <a:close/>
                  <a:moveTo>
                    <a:pt x="749" y="826"/>
                  </a:moveTo>
                  <a:cubicBezTo>
                    <a:pt x="749" y="804"/>
                    <a:pt x="736" y="786"/>
                    <a:pt x="721" y="786"/>
                  </a:cubicBezTo>
                  <a:cubicBezTo>
                    <a:pt x="705" y="786"/>
                    <a:pt x="692" y="804"/>
                    <a:pt x="692" y="826"/>
                  </a:cubicBezTo>
                  <a:cubicBezTo>
                    <a:pt x="692" y="848"/>
                    <a:pt x="705" y="866"/>
                    <a:pt x="721" y="866"/>
                  </a:cubicBezTo>
                  <a:cubicBezTo>
                    <a:pt x="736" y="866"/>
                    <a:pt x="749" y="848"/>
                    <a:pt x="749" y="826"/>
                  </a:cubicBezTo>
                  <a:close/>
                  <a:moveTo>
                    <a:pt x="708" y="306"/>
                  </a:moveTo>
                  <a:cubicBezTo>
                    <a:pt x="708" y="306"/>
                    <a:pt x="558" y="279"/>
                    <a:pt x="411" y="453"/>
                  </a:cubicBezTo>
                  <a:cubicBezTo>
                    <a:pt x="264" y="628"/>
                    <a:pt x="126" y="835"/>
                    <a:pt x="411" y="849"/>
                  </a:cubicBezTo>
                  <a:cubicBezTo>
                    <a:pt x="696" y="863"/>
                    <a:pt x="708" y="306"/>
                    <a:pt x="708" y="306"/>
                  </a:cubicBezTo>
                  <a:close/>
                  <a:moveTo>
                    <a:pt x="1203" y="453"/>
                  </a:moveTo>
                  <a:cubicBezTo>
                    <a:pt x="1055" y="279"/>
                    <a:pt x="906" y="306"/>
                    <a:pt x="906" y="306"/>
                  </a:cubicBezTo>
                  <a:cubicBezTo>
                    <a:pt x="906" y="306"/>
                    <a:pt x="917" y="863"/>
                    <a:pt x="1203" y="849"/>
                  </a:cubicBezTo>
                  <a:cubicBezTo>
                    <a:pt x="1488" y="835"/>
                    <a:pt x="1350" y="628"/>
                    <a:pt x="1203" y="453"/>
                  </a:cubicBezTo>
                  <a:close/>
                  <a:moveTo>
                    <a:pt x="1207" y="901"/>
                  </a:moveTo>
                  <a:cubicBezTo>
                    <a:pt x="1222" y="900"/>
                    <a:pt x="1236" y="899"/>
                    <a:pt x="1249" y="897"/>
                  </a:cubicBezTo>
                  <a:cubicBezTo>
                    <a:pt x="1237" y="1013"/>
                    <a:pt x="1138" y="1103"/>
                    <a:pt x="1019" y="1103"/>
                  </a:cubicBezTo>
                  <a:cubicBezTo>
                    <a:pt x="994" y="1103"/>
                    <a:pt x="970" y="1099"/>
                    <a:pt x="948" y="1092"/>
                  </a:cubicBezTo>
                  <a:cubicBezTo>
                    <a:pt x="954" y="1081"/>
                    <a:pt x="958" y="1069"/>
                    <a:pt x="958" y="1056"/>
                  </a:cubicBezTo>
                  <a:cubicBezTo>
                    <a:pt x="958" y="1017"/>
                    <a:pt x="939" y="950"/>
                    <a:pt x="818" y="950"/>
                  </a:cubicBezTo>
                  <a:cubicBezTo>
                    <a:pt x="693" y="950"/>
                    <a:pt x="679" y="1024"/>
                    <a:pt x="679" y="1056"/>
                  </a:cubicBezTo>
                  <a:cubicBezTo>
                    <a:pt x="679" y="1071"/>
                    <a:pt x="683" y="1084"/>
                    <a:pt x="691" y="1097"/>
                  </a:cubicBezTo>
                  <a:cubicBezTo>
                    <a:pt x="674" y="1101"/>
                    <a:pt x="655" y="1103"/>
                    <a:pt x="637" y="1103"/>
                  </a:cubicBezTo>
                  <a:cubicBezTo>
                    <a:pt x="518" y="1103"/>
                    <a:pt x="421" y="1015"/>
                    <a:pt x="406" y="900"/>
                  </a:cubicBezTo>
                  <a:cubicBezTo>
                    <a:pt x="408" y="900"/>
                    <a:pt x="410" y="901"/>
                    <a:pt x="412" y="901"/>
                  </a:cubicBezTo>
                  <a:cubicBezTo>
                    <a:pt x="416" y="901"/>
                    <a:pt x="420" y="901"/>
                    <a:pt x="424" y="901"/>
                  </a:cubicBezTo>
                  <a:cubicBezTo>
                    <a:pt x="424" y="901"/>
                    <a:pt x="424" y="901"/>
                    <a:pt x="424" y="901"/>
                  </a:cubicBezTo>
                  <a:cubicBezTo>
                    <a:pt x="459" y="901"/>
                    <a:pt x="491" y="893"/>
                    <a:pt x="519" y="880"/>
                  </a:cubicBezTo>
                  <a:cubicBezTo>
                    <a:pt x="524" y="914"/>
                    <a:pt x="540" y="943"/>
                    <a:pt x="568" y="959"/>
                  </a:cubicBezTo>
                  <a:cubicBezTo>
                    <a:pt x="625" y="995"/>
                    <a:pt x="708" y="964"/>
                    <a:pt x="754" y="890"/>
                  </a:cubicBezTo>
                  <a:cubicBezTo>
                    <a:pt x="800" y="817"/>
                    <a:pt x="790" y="728"/>
                    <a:pt x="733" y="693"/>
                  </a:cubicBezTo>
                  <a:cubicBezTo>
                    <a:pt x="717" y="683"/>
                    <a:pt x="698" y="678"/>
                    <a:pt x="679" y="678"/>
                  </a:cubicBezTo>
                  <a:cubicBezTo>
                    <a:pt x="740" y="521"/>
                    <a:pt x="744" y="337"/>
                    <a:pt x="745" y="324"/>
                  </a:cubicBezTo>
                  <a:cubicBezTo>
                    <a:pt x="745" y="312"/>
                    <a:pt x="745" y="312"/>
                    <a:pt x="745" y="312"/>
                  </a:cubicBezTo>
                  <a:cubicBezTo>
                    <a:pt x="765" y="307"/>
                    <a:pt x="786" y="305"/>
                    <a:pt x="807" y="305"/>
                  </a:cubicBezTo>
                  <a:cubicBezTo>
                    <a:pt x="829" y="305"/>
                    <a:pt x="851" y="308"/>
                    <a:pt x="873" y="314"/>
                  </a:cubicBezTo>
                  <a:cubicBezTo>
                    <a:pt x="874" y="324"/>
                    <a:pt x="874" y="324"/>
                    <a:pt x="874" y="324"/>
                  </a:cubicBezTo>
                  <a:cubicBezTo>
                    <a:pt x="874" y="348"/>
                    <a:pt x="889" y="901"/>
                    <a:pt x="1195" y="901"/>
                  </a:cubicBezTo>
                  <a:cubicBezTo>
                    <a:pt x="1199" y="901"/>
                    <a:pt x="1203" y="901"/>
                    <a:pt x="1207" y="901"/>
                  </a:cubicBezTo>
                  <a:close/>
                  <a:moveTo>
                    <a:pt x="944" y="826"/>
                  </a:moveTo>
                  <a:cubicBezTo>
                    <a:pt x="944" y="804"/>
                    <a:pt x="931" y="786"/>
                    <a:pt x="915" y="786"/>
                  </a:cubicBezTo>
                  <a:cubicBezTo>
                    <a:pt x="899" y="786"/>
                    <a:pt x="886" y="804"/>
                    <a:pt x="886" y="826"/>
                  </a:cubicBezTo>
                  <a:cubicBezTo>
                    <a:pt x="886" y="848"/>
                    <a:pt x="899" y="866"/>
                    <a:pt x="915" y="866"/>
                  </a:cubicBezTo>
                  <a:cubicBezTo>
                    <a:pt x="931" y="866"/>
                    <a:pt x="944" y="848"/>
                    <a:pt x="944" y="826"/>
                  </a:cubicBezTo>
                  <a:close/>
                  <a:moveTo>
                    <a:pt x="1532" y="726"/>
                  </a:moveTo>
                  <a:cubicBezTo>
                    <a:pt x="1532" y="1126"/>
                    <a:pt x="1207" y="1451"/>
                    <a:pt x="807" y="1451"/>
                  </a:cubicBezTo>
                  <a:cubicBezTo>
                    <a:pt x="407" y="1451"/>
                    <a:pt x="82" y="1126"/>
                    <a:pt x="82" y="726"/>
                  </a:cubicBezTo>
                  <a:cubicBezTo>
                    <a:pt x="82" y="326"/>
                    <a:pt x="407" y="0"/>
                    <a:pt x="807" y="0"/>
                  </a:cubicBezTo>
                  <a:cubicBezTo>
                    <a:pt x="1207" y="0"/>
                    <a:pt x="1532" y="326"/>
                    <a:pt x="1532" y="726"/>
                  </a:cubicBezTo>
                  <a:close/>
                  <a:moveTo>
                    <a:pt x="1395" y="726"/>
                  </a:moveTo>
                  <a:cubicBezTo>
                    <a:pt x="1395" y="401"/>
                    <a:pt x="1131" y="137"/>
                    <a:pt x="807" y="137"/>
                  </a:cubicBezTo>
                  <a:cubicBezTo>
                    <a:pt x="482" y="137"/>
                    <a:pt x="218" y="401"/>
                    <a:pt x="218" y="726"/>
                  </a:cubicBezTo>
                  <a:cubicBezTo>
                    <a:pt x="218" y="1050"/>
                    <a:pt x="482" y="1314"/>
                    <a:pt x="807" y="1314"/>
                  </a:cubicBezTo>
                  <a:cubicBezTo>
                    <a:pt x="1131" y="1314"/>
                    <a:pt x="1395" y="1050"/>
                    <a:pt x="1395" y="726"/>
                  </a:cubicBezTo>
                  <a:close/>
                  <a:moveTo>
                    <a:pt x="92" y="1230"/>
                  </a:moveTo>
                  <a:cubicBezTo>
                    <a:pt x="105" y="1223"/>
                    <a:pt x="108" y="1203"/>
                    <a:pt x="98" y="1185"/>
                  </a:cubicBezTo>
                  <a:cubicBezTo>
                    <a:pt x="89" y="1166"/>
                    <a:pt x="70" y="1157"/>
                    <a:pt x="57" y="1164"/>
                  </a:cubicBezTo>
                  <a:cubicBezTo>
                    <a:pt x="44" y="1170"/>
                    <a:pt x="41" y="1191"/>
                    <a:pt x="51" y="1209"/>
                  </a:cubicBezTo>
                  <a:cubicBezTo>
                    <a:pt x="61" y="1227"/>
                    <a:pt x="79" y="1237"/>
                    <a:pt x="92" y="1230"/>
                  </a:cubicBezTo>
                  <a:close/>
                  <a:moveTo>
                    <a:pt x="57" y="1233"/>
                  </a:moveTo>
                  <a:cubicBezTo>
                    <a:pt x="47" y="1215"/>
                    <a:pt x="29" y="1205"/>
                    <a:pt x="16" y="1212"/>
                  </a:cubicBezTo>
                  <a:cubicBezTo>
                    <a:pt x="3" y="1219"/>
                    <a:pt x="0" y="1239"/>
                    <a:pt x="10" y="1258"/>
                  </a:cubicBezTo>
                  <a:cubicBezTo>
                    <a:pt x="19" y="1276"/>
                    <a:pt x="38" y="1285"/>
                    <a:pt x="51" y="1279"/>
                  </a:cubicBezTo>
                  <a:cubicBezTo>
                    <a:pt x="64" y="1272"/>
                    <a:pt x="66" y="1251"/>
                    <a:pt x="57" y="1233"/>
                  </a:cubicBezTo>
                  <a:close/>
                  <a:moveTo>
                    <a:pt x="171" y="1209"/>
                  </a:moveTo>
                  <a:cubicBezTo>
                    <a:pt x="180" y="1191"/>
                    <a:pt x="178" y="1170"/>
                    <a:pt x="165" y="1163"/>
                  </a:cubicBezTo>
                  <a:cubicBezTo>
                    <a:pt x="152" y="1157"/>
                    <a:pt x="133" y="1166"/>
                    <a:pt x="124" y="1185"/>
                  </a:cubicBezTo>
                  <a:cubicBezTo>
                    <a:pt x="114" y="1203"/>
                    <a:pt x="117" y="1223"/>
                    <a:pt x="130" y="1230"/>
                  </a:cubicBezTo>
                  <a:cubicBezTo>
                    <a:pt x="143" y="1237"/>
                    <a:pt x="161" y="1227"/>
                    <a:pt x="171" y="1209"/>
                  </a:cubicBezTo>
                  <a:close/>
                  <a:moveTo>
                    <a:pt x="206" y="1212"/>
                  </a:moveTo>
                  <a:cubicBezTo>
                    <a:pt x="193" y="1205"/>
                    <a:pt x="175" y="1215"/>
                    <a:pt x="165" y="1233"/>
                  </a:cubicBezTo>
                  <a:cubicBezTo>
                    <a:pt x="156" y="1251"/>
                    <a:pt x="158" y="1272"/>
                    <a:pt x="171" y="1279"/>
                  </a:cubicBezTo>
                  <a:cubicBezTo>
                    <a:pt x="184" y="1285"/>
                    <a:pt x="203" y="1276"/>
                    <a:pt x="212" y="1258"/>
                  </a:cubicBezTo>
                  <a:cubicBezTo>
                    <a:pt x="222" y="1239"/>
                    <a:pt x="219" y="1219"/>
                    <a:pt x="206" y="1212"/>
                  </a:cubicBezTo>
                  <a:close/>
                  <a:moveTo>
                    <a:pt x="159" y="1288"/>
                  </a:moveTo>
                  <a:cubicBezTo>
                    <a:pt x="159" y="1285"/>
                    <a:pt x="159" y="1283"/>
                    <a:pt x="159" y="1280"/>
                  </a:cubicBezTo>
                  <a:cubicBezTo>
                    <a:pt x="159" y="1258"/>
                    <a:pt x="136" y="1235"/>
                    <a:pt x="114" y="1235"/>
                  </a:cubicBezTo>
                  <a:cubicBezTo>
                    <a:pt x="92" y="1235"/>
                    <a:pt x="69" y="1258"/>
                    <a:pt x="69" y="1280"/>
                  </a:cubicBezTo>
                  <a:cubicBezTo>
                    <a:pt x="69" y="1283"/>
                    <a:pt x="69" y="1285"/>
                    <a:pt x="69" y="1288"/>
                  </a:cubicBezTo>
                  <a:cubicBezTo>
                    <a:pt x="55" y="1288"/>
                    <a:pt x="49" y="1305"/>
                    <a:pt x="49" y="1320"/>
                  </a:cubicBezTo>
                  <a:cubicBezTo>
                    <a:pt x="49" y="1335"/>
                    <a:pt x="61" y="1347"/>
                    <a:pt x="76" y="1347"/>
                  </a:cubicBezTo>
                  <a:cubicBezTo>
                    <a:pt x="90" y="1347"/>
                    <a:pt x="110" y="1338"/>
                    <a:pt x="113" y="1337"/>
                  </a:cubicBezTo>
                  <a:cubicBezTo>
                    <a:pt x="129" y="1345"/>
                    <a:pt x="137" y="1347"/>
                    <a:pt x="151" y="1347"/>
                  </a:cubicBezTo>
                  <a:cubicBezTo>
                    <a:pt x="166" y="1347"/>
                    <a:pt x="178" y="1335"/>
                    <a:pt x="178" y="1320"/>
                  </a:cubicBezTo>
                  <a:cubicBezTo>
                    <a:pt x="178" y="1306"/>
                    <a:pt x="172" y="1289"/>
                    <a:pt x="159" y="1288"/>
                  </a:cubicBezTo>
                  <a:close/>
                  <a:moveTo>
                    <a:pt x="387" y="1475"/>
                  </a:moveTo>
                  <a:cubicBezTo>
                    <a:pt x="400" y="1469"/>
                    <a:pt x="402" y="1448"/>
                    <a:pt x="393" y="1430"/>
                  </a:cubicBezTo>
                  <a:cubicBezTo>
                    <a:pt x="383" y="1411"/>
                    <a:pt x="365" y="1402"/>
                    <a:pt x="352" y="1409"/>
                  </a:cubicBezTo>
                  <a:cubicBezTo>
                    <a:pt x="339" y="1416"/>
                    <a:pt x="336" y="1436"/>
                    <a:pt x="346" y="1454"/>
                  </a:cubicBezTo>
                  <a:cubicBezTo>
                    <a:pt x="355" y="1473"/>
                    <a:pt x="374" y="1482"/>
                    <a:pt x="387" y="1475"/>
                  </a:cubicBezTo>
                  <a:close/>
                  <a:moveTo>
                    <a:pt x="351" y="1478"/>
                  </a:moveTo>
                  <a:cubicBezTo>
                    <a:pt x="342" y="1460"/>
                    <a:pt x="323" y="1451"/>
                    <a:pt x="310" y="1457"/>
                  </a:cubicBezTo>
                  <a:cubicBezTo>
                    <a:pt x="297" y="1464"/>
                    <a:pt x="295" y="1485"/>
                    <a:pt x="304" y="1503"/>
                  </a:cubicBezTo>
                  <a:cubicBezTo>
                    <a:pt x="314" y="1521"/>
                    <a:pt x="332" y="1531"/>
                    <a:pt x="345" y="1524"/>
                  </a:cubicBezTo>
                  <a:cubicBezTo>
                    <a:pt x="358" y="1517"/>
                    <a:pt x="361" y="1497"/>
                    <a:pt x="351" y="1478"/>
                  </a:cubicBezTo>
                  <a:close/>
                  <a:moveTo>
                    <a:pt x="466" y="1454"/>
                  </a:moveTo>
                  <a:cubicBezTo>
                    <a:pt x="475" y="1436"/>
                    <a:pt x="472" y="1416"/>
                    <a:pt x="459" y="1409"/>
                  </a:cubicBezTo>
                  <a:cubicBezTo>
                    <a:pt x="446" y="1402"/>
                    <a:pt x="428" y="1411"/>
                    <a:pt x="418" y="1430"/>
                  </a:cubicBezTo>
                  <a:cubicBezTo>
                    <a:pt x="409" y="1448"/>
                    <a:pt x="412" y="1469"/>
                    <a:pt x="425" y="1475"/>
                  </a:cubicBezTo>
                  <a:cubicBezTo>
                    <a:pt x="438" y="1482"/>
                    <a:pt x="456" y="1473"/>
                    <a:pt x="466" y="1454"/>
                  </a:cubicBezTo>
                  <a:close/>
                  <a:moveTo>
                    <a:pt x="501" y="1457"/>
                  </a:moveTo>
                  <a:cubicBezTo>
                    <a:pt x="488" y="1451"/>
                    <a:pt x="469" y="1460"/>
                    <a:pt x="460" y="1478"/>
                  </a:cubicBezTo>
                  <a:cubicBezTo>
                    <a:pt x="450" y="1497"/>
                    <a:pt x="453" y="1517"/>
                    <a:pt x="466" y="1524"/>
                  </a:cubicBezTo>
                  <a:cubicBezTo>
                    <a:pt x="479" y="1531"/>
                    <a:pt x="497" y="1521"/>
                    <a:pt x="507" y="1503"/>
                  </a:cubicBezTo>
                  <a:cubicBezTo>
                    <a:pt x="516" y="1485"/>
                    <a:pt x="514" y="1464"/>
                    <a:pt x="501" y="1457"/>
                  </a:cubicBezTo>
                  <a:close/>
                  <a:moveTo>
                    <a:pt x="453" y="1533"/>
                  </a:moveTo>
                  <a:cubicBezTo>
                    <a:pt x="454" y="1531"/>
                    <a:pt x="454" y="1528"/>
                    <a:pt x="454" y="1526"/>
                  </a:cubicBezTo>
                  <a:cubicBezTo>
                    <a:pt x="454" y="1504"/>
                    <a:pt x="431" y="1480"/>
                    <a:pt x="409" y="1480"/>
                  </a:cubicBezTo>
                  <a:cubicBezTo>
                    <a:pt x="387" y="1480"/>
                    <a:pt x="363" y="1504"/>
                    <a:pt x="363" y="1526"/>
                  </a:cubicBezTo>
                  <a:cubicBezTo>
                    <a:pt x="363" y="1528"/>
                    <a:pt x="364" y="1531"/>
                    <a:pt x="364" y="1533"/>
                  </a:cubicBezTo>
                  <a:cubicBezTo>
                    <a:pt x="350" y="1534"/>
                    <a:pt x="343" y="1551"/>
                    <a:pt x="343" y="1565"/>
                  </a:cubicBezTo>
                  <a:cubicBezTo>
                    <a:pt x="343" y="1580"/>
                    <a:pt x="356" y="1592"/>
                    <a:pt x="371" y="1592"/>
                  </a:cubicBezTo>
                  <a:cubicBezTo>
                    <a:pt x="384" y="1592"/>
                    <a:pt x="405" y="1583"/>
                    <a:pt x="408" y="1582"/>
                  </a:cubicBezTo>
                  <a:cubicBezTo>
                    <a:pt x="424" y="1591"/>
                    <a:pt x="432" y="1592"/>
                    <a:pt x="445" y="1592"/>
                  </a:cubicBezTo>
                  <a:cubicBezTo>
                    <a:pt x="460" y="1592"/>
                    <a:pt x="472" y="1580"/>
                    <a:pt x="472" y="1565"/>
                  </a:cubicBezTo>
                  <a:cubicBezTo>
                    <a:pt x="472" y="1551"/>
                    <a:pt x="467" y="1535"/>
                    <a:pt x="453" y="1533"/>
                  </a:cubicBezTo>
                  <a:close/>
                  <a:moveTo>
                    <a:pt x="1513" y="1185"/>
                  </a:moveTo>
                  <a:cubicBezTo>
                    <a:pt x="1504" y="1203"/>
                    <a:pt x="1506" y="1223"/>
                    <a:pt x="1519" y="1230"/>
                  </a:cubicBezTo>
                  <a:cubicBezTo>
                    <a:pt x="1532" y="1237"/>
                    <a:pt x="1551" y="1228"/>
                    <a:pt x="1560" y="1209"/>
                  </a:cubicBezTo>
                  <a:cubicBezTo>
                    <a:pt x="1570" y="1191"/>
                    <a:pt x="1567" y="1170"/>
                    <a:pt x="1554" y="1164"/>
                  </a:cubicBezTo>
                  <a:cubicBezTo>
                    <a:pt x="1541" y="1157"/>
                    <a:pt x="1523" y="1166"/>
                    <a:pt x="1513" y="1185"/>
                  </a:cubicBezTo>
                  <a:close/>
                  <a:moveTo>
                    <a:pt x="1595" y="1212"/>
                  </a:moveTo>
                  <a:cubicBezTo>
                    <a:pt x="1582" y="1205"/>
                    <a:pt x="1564" y="1215"/>
                    <a:pt x="1555" y="1233"/>
                  </a:cubicBezTo>
                  <a:cubicBezTo>
                    <a:pt x="1545" y="1251"/>
                    <a:pt x="1548" y="1272"/>
                    <a:pt x="1561" y="1279"/>
                  </a:cubicBezTo>
                  <a:cubicBezTo>
                    <a:pt x="1574" y="1285"/>
                    <a:pt x="1592" y="1276"/>
                    <a:pt x="1602" y="1258"/>
                  </a:cubicBezTo>
                  <a:cubicBezTo>
                    <a:pt x="1611" y="1239"/>
                    <a:pt x="1608" y="1219"/>
                    <a:pt x="1595" y="1212"/>
                  </a:cubicBezTo>
                  <a:close/>
                  <a:moveTo>
                    <a:pt x="1447" y="1163"/>
                  </a:moveTo>
                  <a:cubicBezTo>
                    <a:pt x="1434" y="1170"/>
                    <a:pt x="1431" y="1191"/>
                    <a:pt x="1441" y="1209"/>
                  </a:cubicBezTo>
                  <a:cubicBezTo>
                    <a:pt x="1450" y="1227"/>
                    <a:pt x="1468" y="1237"/>
                    <a:pt x="1481" y="1230"/>
                  </a:cubicBezTo>
                  <a:cubicBezTo>
                    <a:pt x="1494" y="1223"/>
                    <a:pt x="1497" y="1203"/>
                    <a:pt x="1488" y="1184"/>
                  </a:cubicBezTo>
                  <a:cubicBezTo>
                    <a:pt x="1478" y="1166"/>
                    <a:pt x="1460" y="1157"/>
                    <a:pt x="1447" y="1163"/>
                  </a:cubicBezTo>
                  <a:close/>
                  <a:moveTo>
                    <a:pt x="1446" y="1233"/>
                  </a:moveTo>
                  <a:cubicBezTo>
                    <a:pt x="1437" y="1215"/>
                    <a:pt x="1418" y="1205"/>
                    <a:pt x="1405" y="1212"/>
                  </a:cubicBezTo>
                  <a:cubicBezTo>
                    <a:pt x="1392" y="1219"/>
                    <a:pt x="1390" y="1239"/>
                    <a:pt x="1399" y="1258"/>
                  </a:cubicBezTo>
                  <a:cubicBezTo>
                    <a:pt x="1409" y="1276"/>
                    <a:pt x="1427" y="1285"/>
                    <a:pt x="1440" y="1279"/>
                  </a:cubicBezTo>
                  <a:cubicBezTo>
                    <a:pt x="1453" y="1272"/>
                    <a:pt x="1456" y="1251"/>
                    <a:pt x="1446" y="1233"/>
                  </a:cubicBezTo>
                  <a:close/>
                  <a:moveTo>
                    <a:pt x="1542" y="1288"/>
                  </a:moveTo>
                  <a:cubicBezTo>
                    <a:pt x="1542" y="1285"/>
                    <a:pt x="1543" y="1283"/>
                    <a:pt x="1543" y="1280"/>
                  </a:cubicBezTo>
                  <a:cubicBezTo>
                    <a:pt x="1543" y="1258"/>
                    <a:pt x="1519" y="1235"/>
                    <a:pt x="1497" y="1235"/>
                  </a:cubicBezTo>
                  <a:cubicBezTo>
                    <a:pt x="1475" y="1235"/>
                    <a:pt x="1452" y="1258"/>
                    <a:pt x="1452" y="1280"/>
                  </a:cubicBezTo>
                  <a:cubicBezTo>
                    <a:pt x="1452" y="1283"/>
                    <a:pt x="1452" y="1285"/>
                    <a:pt x="1453" y="1288"/>
                  </a:cubicBezTo>
                  <a:cubicBezTo>
                    <a:pt x="1439" y="1289"/>
                    <a:pt x="1434" y="1306"/>
                    <a:pt x="1434" y="1320"/>
                  </a:cubicBezTo>
                  <a:cubicBezTo>
                    <a:pt x="1434" y="1335"/>
                    <a:pt x="1446" y="1347"/>
                    <a:pt x="1461" y="1347"/>
                  </a:cubicBezTo>
                  <a:cubicBezTo>
                    <a:pt x="1474" y="1347"/>
                    <a:pt x="1482" y="1345"/>
                    <a:pt x="1498" y="1337"/>
                  </a:cubicBezTo>
                  <a:cubicBezTo>
                    <a:pt x="1501" y="1338"/>
                    <a:pt x="1522" y="1347"/>
                    <a:pt x="1535" y="1347"/>
                  </a:cubicBezTo>
                  <a:cubicBezTo>
                    <a:pt x="1550" y="1347"/>
                    <a:pt x="1563" y="1335"/>
                    <a:pt x="1563" y="1320"/>
                  </a:cubicBezTo>
                  <a:cubicBezTo>
                    <a:pt x="1563" y="1305"/>
                    <a:pt x="1556" y="1288"/>
                    <a:pt x="1542" y="1288"/>
                  </a:cubicBezTo>
                  <a:close/>
                  <a:moveTo>
                    <a:pt x="1265" y="1454"/>
                  </a:moveTo>
                  <a:cubicBezTo>
                    <a:pt x="1275" y="1436"/>
                    <a:pt x="1272" y="1416"/>
                    <a:pt x="1259" y="1409"/>
                  </a:cubicBezTo>
                  <a:cubicBezTo>
                    <a:pt x="1246" y="1402"/>
                    <a:pt x="1228" y="1411"/>
                    <a:pt x="1218" y="1430"/>
                  </a:cubicBezTo>
                  <a:cubicBezTo>
                    <a:pt x="1209" y="1448"/>
                    <a:pt x="1211" y="1469"/>
                    <a:pt x="1224" y="1475"/>
                  </a:cubicBezTo>
                  <a:cubicBezTo>
                    <a:pt x="1237" y="1482"/>
                    <a:pt x="1256" y="1473"/>
                    <a:pt x="1265" y="1454"/>
                  </a:cubicBezTo>
                  <a:close/>
                  <a:moveTo>
                    <a:pt x="1301" y="1457"/>
                  </a:moveTo>
                  <a:cubicBezTo>
                    <a:pt x="1288" y="1451"/>
                    <a:pt x="1269" y="1460"/>
                    <a:pt x="1260" y="1478"/>
                  </a:cubicBezTo>
                  <a:cubicBezTo>
                    <a:pt x="1250" y="1497"/>
                    <a:pt x="1253" y="1517"/>
                    <a:pt x="1266" y="1524"/>
                  </a:cubicBezTo>
                  <a:cubicBezTo>
                    <a:pt x="1279" y="1531"/>
                    <a:pt x="1297" y="1521"/>
                    <a:pt x="1307" y="1503"/>
                  </a:cubicBezTo>
                  <a:cubicBezTo>
                    <a:pt x="1316" y="1485"/>
                    <a:pt x="1314" y="1464"/>
                    <a:pt x="1301" y="1457"/>
                  </a:cubicBezTo>
                  <a:close/>
                  <a:moveTo>
                    <a:pt x="1187" y="1475"/>
                  </a:moveTo>
                  <a:cubicBezTo>
                    <a:pt x="1200" y="1469"/>
                    <a:pt x="1202" y="1448"/>
                    <a:pt x="1193" y="1430"/>
                  </a:cubicBezTo>
                  <a:cubicBezTo>
                    <a:pt x="1183" y="1411"/>
                    <a:pt x="1165" y="1402"/>
                    <a:pt x="1152" y="1409"/>
                  </a:cubicBezTo>
                  <a:cubicBezTo>
                    <a:pt x="1139" y="1416"/>
                    <a:pt x="1136" y="1436"/>
                    <a:pt x="1146" y="1454"/>
                  </a:cubicBezTo>
                  <a:cubicBezTo>
                    <a:pt x="1155" y="1473"/>
                    <a:pt x="1174" y="1482"/>
                    <a:pt x="1187" y="1475"/>
                  </a:cubicBezTo>
                  <a:close/>
                  <a:moveTo>
                    <a:pt x="1151" y="1478"/>
                  </a:moveTo>
                  <a:cubicBezTo>
                    <a:pt x="1142" y="1460"/>
                    <a:pt x="1123" y="1451"/>
                    <a:pt x="1110" y="1457"/>
                  </a:cubicBezTo>
                  <a:cubicBezTo>
                    <a:pt x="1097" y="1464"/>
                    <a:pt x="1095" y="1485"/>
                    <a:pt x="1104" y="1503"/>
                  </a:cubicBezTo>
                  <a:cubicBezTo>
                    <a:pt x="1114" y="1521"/>
                    <a:pt x="1132" y="1531"/>
                    <a:pt x="1145" y="1524"/>
                  </a:cubicBezTo>
                  <a:cubicBezTo>
                    <a:pt x="1158" y="1517"/>
                    <a:pt x="1161" y="1497"/>
                    <a:pt x="1151" y="1478"/>
                  </a:cubicBezTo>
                  <a:close/>
                  <a:moveTo>
                    <a:pt x="1247" y="1533"/>
                  </a:moveTo>
                  <a:cubicBezTo>
                    <a:pt x="1248" y="1531"/>
                    <a:pt x="1248" y="1528"/>
                    <a:pt x="1248" y="1526"/>
                  </a:cubicBezTo>
                  <a:cubicBezTo>
                    <a:pt x="1248" y="1504"/>
                    <a:pt x="1225" y="1480"/>
                    <a:pt x="1202" y="1480"/>
                  </a:cubicBezTo>
                  <a:cubicBezTo>
                    <a:pt x="1180" y="1480"/>
                    <a:pt x="1157" y="1504"/>
                    <a:pt x="1157" y="1526"/>
                  </a:cubicBezTo>
                  <a:cubicBezTo>
                    <a:pt x="1157" y="1528"/>
                    <a:pt x="1157" y="1531"/>
                    <a:pt x="1158" y="1533"/>
                  </a:cubicBezTo>
                  <a:cubicBezTo>
                    <a:pt x="1144" y="1535"/>
                    <a:pt x="1139" y="1551"/>
                    <a:pt x="1139" y="1565"/>
                  </a:cubicBezTo>
                  <a:cubicBezTo>
                    <a:pt x="1139" y="1580"/>
                    <a:pt x="1151" y="1592"/>
                    <a:pt x="1166" y="1592"/>
                  </a:cubicBezTo>
                  <a:cubicBezTo>
                    <a:pt x="1179" y="1592"/>
                    <a:pt x="1187" y="1591"/>
                    <a:pt x="1203" y="1582"/>
                  </a:cubicBezTo>
                  <a:cubicBezTo>
                    <a:pt x="1206" y="1583"/>
                    <a:pt x="1227" y="1592"/>
                    <a:pt x="1240" y="1592"/>
                  </a:cubicBezTo>
                  <a:cubicBezTo>
                    <a:pt x="1255" y="1592"/>
                    <a:pt x="1268" y="1580"/>
                    <a:pt x="1268" y="1565"/>
                  </a:cubicBezTo>
                  <a:cubicBezTo>
                    <a:pt x="1268" y="1551"/>
                    <a:pt x="1261" y="1534"/>
                    <a:pt x="1247" y="1533"/>
                  </a:cubicBezTo>
                  <a:close/>
                  <a:moveTo>
                    <a:pt x="812" y="1559"/>
                  </a:moveTo>
                  <a:cubicBezTo>
                    <a:pt x="825" y="1552"/>
                    <a:pt x="827" y="1532"/>
                    <a:pt x="818" y="1514"/>
                  </a:cubicBezTo>
                  <a:cubicBezTo>
                    <a:pt x="808" y="1495"/>
                    <a:pt x="790" y="1486"/>
                    <a:pt x="777" y="1493"/>
                  </a:cubicBezTo>
                  <a:cubicBezTo>
                    <a:pt x="764" y="1499"/>
                    <a:pt x="761" y="1520"/>
                    <a:pt x="771" y="1538"/>
                  </a:cubicBezTo>
                  <a:cubicBezTo>
                    <a:pt x="780" y="1557"/>
                    <a:pt x="799" y="1566"/>
                    <a:pt x="812" y="1559"/>
                  </a:cubicBezTo>
                  <a:close/>
                  <a:moveTo>
                    <a:pt x="776" y="1562"/>
                  </a:moveTo>
                  <a:cubicBezTo>
                    <a:pt x="767" y="1544"/>
                    <a:pt x="748" y="1534"/>
                    <a:pt x="735" y="1541"/>
                  </a:cubicBezTo>
                  <a:cubicBezTo>
                    <a:pt x="722" y="1548"/>
                    <a:pt x="720" y="1568"/>
                    <a:pt x="729" y="1587"/>
                  </a:cubicBezTo>
                  <a:cubicBezTo>
                    <a:pt x="739" y="1605"/>
                    <a:pt x="757" y="1615"/>
                    <a:pt x="770" y="1608"/>
                  </a:cubicBezTo>
                  <a:cubicBezTo>
                    <a:pt x="783" y="1601"/>
                    <a:pt x="786" y="1581"/>
                    <a:pt x="776" y="1562"/>
                  </a:cubicBezTo>
                  <a:close/>
                  <a:moveTo>
                    <a:pt x="890" y="1538"/>
                  </a:moveTo>
                  <a:cubicBezTo>
                    <a:pt x="900" y="1520"/>
                    <a:pt x="897" y="1499"/>
                    <a:pt x="884" y="1493"/>
                  </a:cubicBezTo>
                  <a:cubicBezTo>
                    <a:pt x="871" y="1486"/>
                    <a:pt x="853" y="1495"/>
                    <a:pt x="843" y="1514"/>
                  </a:cubicBezTo>
                  <a:cubicBezTo>
                    <a:pt x="834" y="1532"/>
                    <a:pt x="836" y="1552"/>
                    <a:pt x="849" y="1559"/>
                  </a:cubicBezTo>
                  <a:cubicBezTo>
                    <a:pt x="862" y="1566"/>
                    <a:pt x="881" y="1557"/>
                    <a:pt x="890" y="1538"/>
                  </a:cubicBezTo>
                  <a:close/>
                  <a:moveTo>
                    <a:pt x="926" y="1541"/>
                  </a:moveTo>
                  <a:cubicBezTo>
                    <a:pt x="913" y="1534"/>
                    <a:pt x="894" y="1544"/>
                    <a:pt x="885" y="1562"/>
                  </a:cubicBezTo>
                  <a:cubicBezTo>
                    <a:pt x="875" y="1581"/>
                    <a:pt x="878" y="1601"/>
                    <a:pt x="891" y="1608"/>
                  </a:cubicBezTo>
                  <a:cubicBezTo>
                    <a:pt x="904" y="1615"/>
                    <a:pt x="922" y="1605"/>
                    <a:pt x="932" y="1587"/>
                  </a:cubicBezTo>
                  <a:cubicBezTo>
                    <a:pt x="941" y="1568"/>
                    <a:pt x="938" y="1548"/>
                    <a:pt x="926" y="1541"/>
                  </a:cubicBezTo>
                  <a:close/>
                  <a:moveTo>
                    <a:pt x="878" y="1617"/>
                  </a:moveTo>
                  <a:cubicBezTo>
                    <a:pt x="879" y="1615"/>
                    <a:pt x="879" y="1612"/>
                    <a:pt x="879" y="1609"/>
                  </a:cubicBezTo>
                  <a:cubicBezTo>
                    <a:pt x="879" y="1587"/>
                    <a:pt x="856" y="1564"/>
                    <a:pt x="834" y="1564"/>
                  </a:cubicBezTo>
                  <a:cubicBezTo>
                    <a:pt x="811" y="1564"/>
                    <a:pt x="788" y="1587"/>
                    <a:pt x="788" y="1609"/>
                  </a:cubicBezTo>
                  <a:cubicBezTo>
                    <a:pt x="788" y="1612"/>
                    <a:pt x="788" y="1614"/>
                    <a:pt x="789" y="1617"/>
                  </a:cubicBezTo>
                  <a:cubicBezTo>
                    <a:pt x="774" y="1618"/>
                    <a:pt x="768" y="1634"/>
                    <a:pt x="768" y="1649"/>
                  </a:cubicBezTo>
                  <a:cubicBezTo>
                    <a:pt x="768" y="1664"/>
                    <a:pt x="780" y="1676"/>
                    <a:pt x="795" y="1676"/>
                  </a:cubicBezTo>
                  <a:cubicBezTo>
                    <a:pt x="809" y="1676"/>
                    <a:pt x="830" y="1667"/>
                    <a:pt x="833" y="1666"/>
                  </a:cubicBezTo>
                  <a:cubicBezTo>
                    <a:pt x="849" y="1675"/>
                    <a:pt x="857" y="1676"/>
                    <a:pt x="870" y="1676"/>
                  </a:cubicBezTo>
                  <a:cubicBezTo>
                    <a:pt x="885" y="1676"/>
                    <a:pt x="897" y="1664"/>
                    <a:pt x="897" y="1649"/>
                  </a:cubicBezTo>
                  <a:cubicBezTo>
                    <a:pt x="897" y="1635"/>
                    <a:pt x="892" y="1618"/>
                    <a:pt x="878" y="1617"/>
                  </a:cubicBezTo>
                  <a:close/>
                  <a:moveTo>
                    <a:pt x="878" y="1617"/>
                  </a:moveTo>
                  <a:cubicBezTo>
                    <a:pt x="878" y="1617"/>
                    <a:pt x="878" y="1617"/>
                    <a:pt x="878" y="1617"/>
                  </a:cubicBezTo>
                </a:path>
              </a:pathLst>
            </a:custGeom>
            <a:solidFill>
              <a:schemeClr val="bg1"/>
            </a:solidFill>
            <a:ln>
              <a:noFill/>
            </a:ln>
          </p:spPr>
          <p:txBody>
            <a:bodyPr anchor="ctr"/>
            <a:lstStyle/>
            <a:p>
              <a:pPr algn="ctr"/>
              <a:endParaRPr/>
            </a:p>
          </p:txBody>
        </p:sp>
        <p:sp>
          <p:nvSpPr>
            <p:cNvPr id="34" name="íṩḷiḑè"/>
            <p:cNvSpPr>
              <a:spLocks noChangeAspect="1"/>
            </p:cNvSpPr>
            <p:nvPr/>
          </p:nvSpPr>
          <p:spPr bwMode="auto">
            <a:xfrm>
              <a:off x="5419769" y="3885358"/>
              <a:ext cx="347274" cy="347364"/>
            </a:xfrm>
            <a:custGeom>
              <a:avLst/>
              <a:gdLst>
                <a:gd name="T0" fmla="*/ 303 w 1621"/>
                <a:gd name="T1" fmla="*/ 706 h 1621"/>
                <a:gd name="T2" fmla="*/ 304 w 1621"/>
                <a:gd name="T3" fmla="*/ 517 h 1621"/>
                <a:gd name="T4" fmla="*/ 491 w 1621"/>
                <a:gd name="T5" fmla="*/ 546 h 1621"/>
                <a:gd name="T6" fmla="*/ 490 w 1621"/>
                <a:gd name="T7" fmla="*/ 735 h 1621"/>
                <a:gd name="T8" fmla="*/ 303 w 1621"/>
                <a:gd name="T9" fmla="*/ 706 h 1621"/>
                <a:gd name="T10" fmla="*/ 672 w 1621"/>
                <a:gd name="T11" fmla="*/ 548 h 1621"/>
                <a:gd name="T12" fmla="*/ 760 w 1621"/>
                <a:gd name="T13" fmla="*/ 381 h 1621"/>
                <a:gd name="T14" fmla="*/ 607 w 1621"/>
                <a:gd name="T15" fmla="*/ 269 h 1621"/>
                <a:gd name="T16" fmla="*/ 519 w 1621"/>
                <a:gd name="T17" fmla="*/ 436 h 1621"/>
                <a:gd name="T18" fmla="*/ 672 w 1621"/>
                <a:gd name="T19" fmla="*/ 548 h 1621"/>
                <a:gd name="T20" fmla="*/ 1317 w 1621"/>
                <a:gd name="T21" fmla="*/ 517 h 1621"/>
                <a:gd name="T22" fmla="*/ 1130 w 1621"/>
                <a:gd name="T23" fmla="*/ 546 h 1621"/>
                <a:gd name="T24" fmla="*/ 1131 w 1621"/>
                <a:gd name="T25" fmla="*/ 735 h 1621"/>
                <a:gd name="T26" fmla="*/ 1318 w 1621"/>
                <a:gd name="T27" fmla="*/ 706 h 1621"/>
                <a:gd name="T28" fmla="*/ 1317 w 1621"/>
                <a:gd name="T29" fmla="*/ 517 h 1621"/>
                <a:gd name="T30" fmla="*/ 950 w 1621"/>
                <a:gd name="T31" fmla="*/ 548 h 1621"/>
                <a:gd name="T32" fmla="*/ 1102 w 1621"/>
                <a:gd name="T33" fmla="*/ 436 h 1621"/>
                <a:gd name="T34" fmla="*/ 1014 w 1621"/>
                <a:gd name="T35" fmla="*/ 269 h 1621"/>
                <a:gd name="T36" fmla="*/ 862 w 1621"/>
                <a:gd name="T37" fmla="*/ 381 h 1621"/>
                <a:gd name="T38" fmla="*/ 950 w 1621"/>
                <a:gd name="T39" fmla="*/ 548 h 1621"/>
                <a:gd name="T40" fmla="*/ 1086 w 1621"/>
                <a:gd name="T41" fmla="*/ 823 h 1621"/>
                <a:gd name="T42" fmla="*/ 811 w 1621"/>
                <a:gd name="T43" fmla="*/ 601 h 1621"/>
                <a:gd name="T44" fmla="*/ 536 w 1621"/>
                <a:gd name="T45" fmla="*/ 823 h 1621"/>
                <a:gd name="T46" fmla="*/ 397 w 1621"/>
                <a:gd name="T47" fmla="*/ 1065 h 1621"/>
                <a:gd name="T48" fmla="*/ 679 w 1621"/>
                <a:gd name="T49" fmla="*/ 1346 h 1621"/>
                <a:gd name="T50" fmla="*/ 811 w 1621"/>
                <a:gd name="T51" fmla="*/ 1313 h 1621"/>
                <a:gd name="T52" fmla="*/ 943 w 1621"/>
                <a:gd name="T53" fmla="*/ 1346 h 1621"/>
                <a:gd name="T54" fmla="*/ 1224 w 1621"/>
                <a:gd name="T55" fmla="*/ 1065 h 1621"/>
                <a:gd name="T56" fmla="*/ 1086 w 1621"/>
                <a:gd name="T57" fmla="*/ 823 h 1621"/>
                <a:gd name="T58" fmla="*/ 1621 w 1621"/>
                <a:gd name="T59" fmla="*/ 811 h 1621"/>
                <a:gd name="T60" fmla="*/ 811 w 1621"/>
                <a:gd name="T61" fmla="*/ 1621 h 1621"/>
                <a:gd name="T62" fmla="*/ 0 w 1621"/>
                <a:gd name="T63" fmla="*/ 811 h 1621"/>
                <a:gd name="T64" fmla="*/ 811 w 1621"/>
                <a:gd name="T65" fmla="*/ 0 h 1621"/>
                <a:gd name="T66" fmla="*/ 1621 w 1621"/>
                <a:gd name="T67" fmla="*/ 811 h 1621"/>
                <a:gd name="T68" fmla="*/ 1502 w 1621"/>
                <a:gd name="T69" fmla="*/ 811 h 1621"/>
                <a:gd name="T70" fmla="*/ 811 w 1621"/>
                <a:gd name="T71" fmla="*/ 119 h 1621"/>
                <a:gd name="T72" fmla="*/ 119 w 1621"/>
                <a:gd name="T73" fmla="*/ 811 h 1621"/>
                <a:gd name="T74" fmla="*/ 811 w 1621"/>
                <a:gd name="T75" fmla="*/ 1502 h 1621"/>
                <a:gd name="T76" fmla="*/ 1502 w 1621"/>
                <a:gd name="T77" fmla="*/ 811 h 1621"/>
                <a:gd name="T78" fmla="*/ 1502 w 1621"/>
                <a:gd name="T79" fmla="*/ 811 h 1621"/>
                <a:gd name="T80" fmla="*/ 1502 w 1621"/>
                <a:gd name="T81" fmla="*/ 811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1" h="1621">
                  <a:moveTo>
                    <a:pt x="303" y="706"/>
                  </a:moveTo>
                  <a:cubicBezTo>
                    <a:pt x="252" y="645"/>
                    <a:pt x="253" y="561"/>
                    <a:pt x="304" y="517"/>
                  </a:cubicBezTo>
                  <a:cubicBezTo>
                    <a:pt x="356" y="472"/>
                    <a:pt x="440" y="485"/>
                    <a:pt x="491" y="546"/>
                  </a:cubicBezTo>
                  <a:cubicBezTo>
                    <a:pt x="543" y="606"/>
                    <a:pt x="542" y="690"/>
                    <a:pt x="490" y="735"/>
                  </a:cubicBezTo>
                  <a:cubicBezTo>
                    <a:pt x="438" y="779"/>
                    <a:pt x="355" y="766"/>
                    <a:pt x="303" y="706"/>
                  </a:cubicBezTo>
                  <a:close/>
                  <a:moveTo>
                    <a:pt x="672" y="548"/>
                  </a:moveTo>
                  <a:cubicBezTo>
                    <a:pt x="738" y="532"/>
                    <a:pt x="777" y="458"/>
                    <a:pt x="760" y="381"/>
                  </a:cubicBezTo>
                  <a:cubicBezTo>
                    <a:pt x="742" y="304"/>
                    <a:pt x="673" y="254"/>
                    <a:pt x="607" y="269"/>
                  </a:cubicBezTo>
                  <a:cubicBezTo>
                    <a:pt x="541" y="284"/>
                    <a:pt x="501" y="359"/>
                    <a:pt x="519" y="436"/>
                  </a:cubicBezTo>
                  <a:cubicBezTo>
                    <a:pt x="537" y="513"/>
                    <a:pt x="605" y="563"/>
                    <a:pt x="672" y="548"/>
                  </a:cubicBezTo>
                  <a:close/>
                  <a:moveTo>
                    <a:pt x="1317" y="517"/>
                  </a:moveTo>
                  <a:cubicBezTo>
                    <a:pt x="1265" y="472"/>
                    <a:pt x="1181" y="485"/>
                    <a:pt x="1130" y="546"/>
                  </a:cubicBezTo>
                  <a:cubicBezTo>
                    <a:pt x="1079" y="606"/>
                    <a:pt x="1079" y="690"/>
                    <a:pt x="1131" y="735"/>
                  </a:cubicBezTo>
                  <a:cubicBezTo>
                    <a:pt x="1183" y="779"/>
                    <a:pt x="1267" y="766"/>
                    <a:pt x="1318" y="706"/>
                  </a:cubicBezTo>
                  <a:cubicBezTo>
                    <a:pt x="1369" y="645"/>
                    <a:pt x="1369" y="561"/>
                    <a:pt x="1317" y="517"/>
                  </a:cubicBezTo>
                  <a:close/>
                  <a:moveTo>
                    <a:pt x="950" y="548"/>
                  </a:moveTo>
                  <a:cubicBezTo>
                    <a:pt x="1016" y="563"/>
                    <a:pt x="1085" y="513"/>
                    <a:pt x="1102" y="436"/>
                  </a:cubicBezTo>
                  <a:cubicBezTo>
                    <a:pt x="1120" y="359"/>
                    <a:pt x="1081" y="284"/>
                    <a:pt x="1014" y="269"/>
                  </a:cubicBezTo>
                  <a:cubicBezTo>
                    <a:pt x="948" y="254"/>
                    <a:pt x="880" y="304"/>
                    <a:pt x="862" y="381"/>
                  </a:cubicBezTo>
                  <a:cubicBezTo>
                    <a:pt x="844" y="458"/>
                    <a:pt x="883" y="533"/>
                    <a:pt x="950" y="548"/>
                  </a:cubicBezTo>
                  <a:close/>
                  <a:moveTo>
                    <a:pt x="1086" y="823"/>
                  </a:moveTo>
                  <a:cubicBezTo>
                    <a:pt x="1059" y="696"/>
                    <a:pt x="946" y="601"/>
                    <a:pt x="811" y="601"/>
                  </a:cubicBezTo>
                  <a:cubicBezTo>
                    <a:pt x="676" y="601"/>
                    <a:pt x="563" y="696"/>
                    <a:pt x="536" y="823"/>
                  </a:cubicBezTo>
                  <a:cubicBezTo>
                    <a:pt x="453" y="872"/>
                    <a:pt x="397" y="962"/>
                    <a:pt x="397" y="1065"/>
                  </a:cubicBezTo>
                  <a:cubicBezTo>
                    <a:pt x="397" y="1220"/>
                    <a:pt x="523" y="1346"/>
                    <a:pt x="679" y="1346"/>
                  </a:cubicBezTo>
                  <a:cubicBezTo>
                    <a:pt x="726" y="1346"/>
                    <a:pt x="771" y="1334"/>
                    <a:pt x="811" y="1313"/>
                  </a:cubicBezTo>
                  <a:cubicBezTo>
                    <a:pt x="850" y="1334"/>
                    <a:pt x="895" y="1346"/>
                    <a:pt x="943" y="1346"/>
                  </a:cubicBezTo>
                  <a:cubicBezTo>
                    <a:pt x="1098" y="1346"/>
                    <a:pt x="1224" y="1220"/>
                    <a:pt x="1224" y="1065"/>
                  </a:cubicBezTo>
                  <a:cubicBezTo>
                    <a:pt x="1224" y="962"/>
                    <a:pt x="1169" y="872"/>
                    <a:pt x="1086" y="823"/>
                  </a:cubicBezTo>
                  <a:close/>
                  <a:moveTo>
                    <a:pt x="1621" y="811"/>
                  </a:moveTo>
                  <a:cubicBezTo>
                    <a:pt x="1621" y="1258"/>
                    <a:pt x="1258" y="1621"/>
                    <a:pt x="811" y="1621"/>
                  </a:cubicBezTo>
                  <a:cubicBezTo>
                    <a:pt x="364" y="1621"/>
                    <a:pt x="0" y="1258"/>
                    <a:pt x="0" y="811"/>
                  </a:cubicBezTo>
                  <a:cubicBezTo>
                    <a:pt x="0" y="364"/>
                    <a:pt x="364" y="0"/>
                    <a:pt x="811" y="0"/>
                  </a:cubicBezTo>
                  <a:cubicBezTo>
                    <a:pt x="1258" y="0"/>
                    <a:pt x="1621" y="364"/>
                    <a:pt x="1621" y="811"/>
                  </a:cubicBezTo>
                  <a:close/>
                  <a:moveTo>
                    <a:pt x="1502" y="811"/>
                  </a:moveTo>
                  <a:cubicBezTo>
                    <a:pt x="1502" y="429"/>
                    <a:pt x="1192" y="119"/>
                    <a:pt x="811" y="119"/>
                  </a:cubicBezTo>
                  <a:cubicBezTo>
                    <a:pt x="429" y="119"/>
                    <a:pt x="119" y="429"/>
                    <a:pt x="119" y="811"/>
                  </a:cubicBezTo>
                  <a:cubicBezTo>
                    <a:pt x="119" y="1192"/>
                    <a:pt x="429" y="1502"/>
                    <a:pt x="811" y="1502"/>
                  </a:cubicBezTo>
                  <a:cubicBezTo>
                    <a:pt x="1192" y="1502"/>
                    <a:pt x="1502" y="1192"/>
                    <a:pt x="1502" y="811"/>
                  </a:cubicBezTo>
                  <a:close/>
                  <a:moveTo>
                    <a:pt x="1502" y="811"/>
                  </a:moveTo>
                  <a:cubicBezTo>
                    <a:pt x="1502" y="811"/>
                    <a:pt x="1502" y="811"/>
                    <a:pt x="1502" y="811"/>
                  </a:cubicBezTo>
                </a:path>
              </a:pathLst>
            </a:custGeom>
            <a:solidFill>
              <a:schemeClr val="bg1"/>
            </a:solidFill>
            <a:ln>
              <a:noFill/>
            </a:ln>
          </p:spPr>
          <p:txBody>
            <a:bodyPr anchor="ctr"/>
            <a:lstStyle/>
            <a:p>
              <a:pPr algn="ctr"/>
              <a:endParaRPr/>
            </a:p>
          </p:txBody>
        </p:sp>
        <p:sp>
          <p:nvSpPr>
            <p:cNvPr id="35" name="îṩ1iḋe"/>
            <p:cNvSpPr>
              <a:spLocks noChangeAspect="1"/>
            </p:cNvSpPr>
            <p:nvPr/>
          </p:nvSpPr>
          <p:spPr bwMode="auto">
            <a:xfrm>
              <a:off x="5419725" y="3147238"/>
              <a:ext cx="347364" cy="319056"/>
            </a:xfrm>
            <a:custGeom>
              <a:avLst/>
              <a:gdLst>
                <a:gd name="T0" fmla="*/ 19 w 189"/>
                <a:gd name="T1" fmla="*/ 0 h 174"/>
                <a:gd name="T2" fmla="*/ 0 w 189"/>
                <a:gd name="T3" fmla="*/ 174 h 174"/>
                <a:gd name="T4" fmla="*/ 189 w 189"/>
                <a:gd name="T5" fmla="*/ 174 h 174"/>
                <a:gd name="T6" fmla="*/ 166 w 189"/>
                <a:gd name="T7" fmla="*/ 0 h 174"/>
                <a:gd name="T8" fmla="*/ 19 w 189"/>
                <a:gd name="T9" fmla="*/ 0 h 174"/>
                <a:gd name="T10" fmla="*/ 78 w 189"/>
                <a:gd name="T11" fmla="*/ 101 h 174"/>
                <a:gd name="T12" fmla="*/ 78 w 189"/>
                <a:gd name="T13" fmla="*/ 55 h 174"/>
                <a:gd name="T14" fmla="*/ 89 w 189"/>
                <a:gd name="T15" fmla="*/ 44 h 174"/>
                <a:gd name="T16" fmla="*/ 100 w 189"/>
                <a:gd name="T17" fmla="*/ 55 h 174"/>
                <a:gd name="T18" fmla="*/ 100 w 189"/>
                <a:gd name="T19" fmla="*/ 62 h 174"/>
                <a:gd name="T20" fmla="*/ 122 w 189"/>
                <a:gd name="T21" fmla="*/ 62 h 174"/>
                <a:gd name="T22" fmla="*/ 127 w 189"/>
                <a:gd name="T23" fmla="*/ 67 h 174"/>
                <a:gd name="T24" fmla="*/ 122 w 189"/>
                <a:gd name="T25" fmla="*/ 72 h 174"/>
                <a:gd name="T26" fmla="*/ 111 w 189"/>
                <a:gd name="T27" fmla="*/ 72 h 174"/>
                <a:gd name="T28" fmla="*/ 100 w 189"/>
                <a:gd name="T29" fmla="*/ 72 h 174"/>
                <a:gd name="T30" fmla="*/ 100 w 189"/>
                <a:gd name="T31" fmla="*/ 88 h 174"/>
                <a:gd name="T32" fmla="*/ 135 w 189"/>
                <a:gd name="T33" fmla="*/ 88 h 174"/>
                <a:gd name="T34" fmla="*/ 135 w 189"/>
                <a:gd name="T35" fmla="*/ 88 h 174"/>
                <a:gd name="T36" fmla="*/ 136 w 189"/>
                <a:gd name="T37" fmla="*/ 88 h 174"/>
                <a:gd name="T38" fmla="*/ 136 w 189"/>
                <a:gd name="T39" fmla="*/ 88 h 174"/>
                <a:gd name="T40" fmla="*/ 136 w 189"/>
                <a:gd name="T41" fmla="*/ 88 h 174"/>
                <a:gd name="T42" fmla="*/ 140 w 189"/>
                <a:gd name="T43" fmla="*/ 91 h 174"/>
                <a:gd name="T44" fmla="*/ 154 w 189"/>
                <a:gd name="T45" fmla="*/ 132 h 174"/>
                <a:gd name="T46" fmla="*/ 150 w 189"/>
                <a:gd name="T47" fmla="*/ 139 h 174"/>
                <a:gd name="T48" fmla="*/ 148 w 189"/>
                <a:gd name="T49" fmla="*/ 139 h 174"/>
                <a:gd name="T50" fmla="*/ 143 w 189"/>
                <a:gd name="T51" fmla="*/ 136 h 174"/>
                <a:gd name="T52" fmla="*/ 132 w 189"/>
                <a:gd name="T53" fmla="*/ 102 h 174"/>
                <a:gd name="T54" fmla="*/ 78 w 189"/>
                <a:gd name="T55" fmla="*/ 102 h 174"/>
                <a:gd name="T56" fmla="*/ 78 w 189"/>
                <a:gd name="T57" fmla="*/ 101 h 174"/>
                <a:gd name="T58" fmla="*/ 103 w 189"/>
                <a:gd name="T59" fmla="*/ 78 h 174"/>
                <a:gd name="T60" fmla="*/ 103 w 189"/>
                <a:gd name="T61" fmla="*/ 78 h 174"/>
                <a:gd name="T62" fmla="*/ 103 w 189"/>
                <a:gd name="T63" fmla="*/ 75 h 174"/>
                <a:gd name="T64" fmla="*/ 103 w 189"/>
                <a:gd name="T65" fmla="*/ 75 h 174"/>
                <a:gd name="T66" fmla="*/ 103 w 189"/>
                <a:gd name="T67" fmla="*/ 78 h 174"/>
                <a:gd name="T68" fmla="*/ 91 w 189"/>
                <a:gd name="T69" fmla="*/ 17 h 174"/>
                <a:gd name="T70" fmla="*/ 103 w 189"/>
                <a:gd name="T71" fmla="*/ 28 h 174"/>
                <a:gd name="T72" fmla="*/ 91 w 189"/>
                <a:gd name="T73" fmla="*/ 40 h 174"/>
                <a:gd name="T74" fmla="*/ 80 w 189"/>
                <a:gd name="T75" fmla="*/ 28 h 174"/>
                <a:gd name="T76" fmla="*/ 91 w 189"/>
                <a:gd name="T77" fmla="*/ 17 h 174"/>
                <a:gd name="T78" fmla="*/ 80 w 189"/>
                <a:gd name="T79" fmla="*/ 144 h 174"/>
                <a:gd name="T80" fmla="*/ 38 w 189"/>
                <a:gd name="T81" fmla="*/ 102 h 174"/>
                <a:gd name="T82" fmla="*/ 75 w 189"/>
                <a:gd name="T83" fmla="*/ 60 h 174"/>
                <a:gd name="T84" fmla="*/ 75 w 189"/>
                <a:gd name="T85" fmla="*/ 69 h 174"/>
                <a:gd name="T86" fmla="*/ 47 w 189"/>
                <a:gd name="T87" fmla="*/ 102 h 174"/>
                <a:gd name="T88" fmla="*/ 80 w 189"/>
                <a:gd name="T89" fmla="*/ 135 h 174"/>
                <a:gd name="T90" fmla="*/ 113 w 189"/>
                <a:gd name="T91" fmla="*/ 105 h 174"/>
                <a:gd name="T92" fmla="*/ 123 w 189"/>
                <a:gd name="T93" fmla="*/ 105 h 174"/>
                <a:gd name="T94" fmla="*/ 80 w 189"/>
                <a:gd name="T95" fmla="*/ 144 h 174"/>
                <a:gd name="T96" fmla="*/ 80 w 189"/>
                <a:gd name="T97" fmla="*/ 144 h 174"/>
                <a:gd name="T98" fmla="*/ 80 w 189"/>
                <a:gd name="T99" fmla="*/ 14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 h="174">
                  <a:moveTo>
                    <a:pt x="19" y="0"/>
                  </a:moveTo>
                  <a:cubicBezTo>
                    <a:pt x="0" y="174"/>
                    <a:pt x="0" y="174"/>
                    <a:pt x="0" y="174"/>
                  </a:cubicBezTo>
                  <a:cubicBezTo>
                    <a:pt x="189" y="174"/>
                    <a:pt x="189" y="174"/>
                    <a:pt x="189" y="174"/>
                  </a:cubicBezTo>
                  <a:cubicBezTo>
                    <a:pt x="166" y="0"/>
                    <a:pt x="166" y="0"/>
                    <a:pt x="166" y="0"/>
                  </a:cubicBezTo>
                  <a:lnTo>
                    <a:pt x="19" y="0"/>
                  </a:lnTo>
                  <a:close/>
                  <a:moveTo>
                    <a:pt x="78" y="101"/>
                  </a:moveTo>
                  <a:cubicBezTo>
                    <a:pt x="78" y="55"/>
                    <a:pt x="78" y="55"/>
                    <a:pt x="78" y="55"/>
                  </a:cubicBezTo>
                  <a:cubicBezTo>
                    <a:pt x="78" y="49"/>
                    <a:pt x="83" y="44"/>
                    <a:pt x="89" y="44"/>
                  </a:cubicBezTo>
                  <a:cubicBezTo>
                    <a:pt x="95" y="44"/>
                    <a:pt x="100" y="49"/>
                    <a:pt x="100" y="55"/>
                  </a:cubicBezTo>
                  <a:cubicBezTo>
                    <a:pt x="100" y="62"/>
                    <a:pt x="100" y="62"/>
                    <a:pt x="100" y="62"/>
                  </a:cubicBezTo>
                  <a:cubicBezTo>
                    <a:pt x="122" y="62"/>
                    <a:pt x="122" y="62"/>
                    <a:pt x="122" y="62"/>
                  </a:cubicBezTo>
                  <a:cubicBezTo>
                    <a:pt x="125" y="62"/>
                    <a:pt x="127" y="64"/>
                    <a:pt x="127" y="67"/>
                  </a:cubicBezTo>
                  <a:cubicBezTo>
                    <a:pt x="127" y="70"/>
                    <a:pt x="125" y="72"/>
                    <a:pt x="122" y="72"/>
                  </a:cubicBezTo>
                  <a:cubicBezTo>
                    <a:pt x="111" y="72"/>
                    <a:pt x="111" y="72"/>
                    <a:pt x="111" y="72"/>
                  </a:cubicBezTo>
                  <a:cubicBezTo>
                    <a:pt x="100" y="72"/>
                    <a:pt x="100" y="72"/>
                    <a:pt x="100" y="72"/>
                  </a:cubicBezTo>
                  <a:cubicBezTo>
                    <a:pt x="100" y="88"/>
                    <a:pt x="100" y="88"/>
                    <a:pt x="100" y="88"/>
                  </a:cubicBezTo>
                  <a:cubicBezTo>
                    <a:pt x="135" y="88"/>
                    <a:pt x="135" y="88"/>
                    <a:pt x="135" y="88"/>
                  </a:cubicBezTo>
                  <a:cubicBezTo>
                    <a:pt x="135" y="88"/>
                    <a:pt x="135" y="88"/>
                    <a:pt x="135" y="88"/>
                  </a:cubicBezTo>
                  <a:cubicBezTo>
                    <a:pt x="135" y="88"/>
                    <a:pt x="135" y="88"/>
                    <a:pt x="136" y="88"/>
                  </a:cubicBezTo>
                  <a:cubicBezTo>
                    <a:pt x="136" y="88"/>
                    <a:pt x="136" y="88"/>
                    <a:pt x="136" y="88"/>
                  </a:cubicBezTo>
                  <a:cubicBezTo>
                    <a:pt x="136" y="88"/>
                    <a:pt x="136" y="88"/>
                    <a:pt x="136" y="88"/>
                  </a:cubicBezTo>
                  <a:cubicBezTo>
                    <a:pt x="138" y="88"/>
                    <a:pt x="140" y="89"/>
                    <a:pt x="140" y="91"/>
                  </a:cubicBezTo>
                  <a:cubicBezTo>
                    <a:pt x="154" y="132"/>
                    <a:pt x="154" y="132"/>
                    <a:pt x="154" y="132"/>
                  </a:cubicBezTo>
                  <a:cubicBezTo>
                    <a:pt x="155" y="135"/>
                    <a:pt x="153" y="138"/>
                    <a:pt x="150" y="139"/>
                  </a:cubicBezTo>
                  <a:cubicBezTo>
                    <a:pt x="150" y="139"/>
                    <a:pt x="149" y="139"/>
                    <a:pt x="148" y="139"/>
                  </a:cubicBezTo>
                  <a:cubicBezTo>
                    <a:pt x="146" y="139"/>
                    <a:pt x="144" y="138"/>
                    <a:pt x="143" y="136"/>
                  </a:cubicBezTo>
                  <a:cubicBezTo>
                    <a:pt x="132" y="102"/>
                    <a:pt x="132" y="102"/>
                    <a:pt x="132" y="102"/>
                  </a:cubicBezTo>
                  <a:cubicBezTo>
                    <a:pt x="78" y="102"/>
                    <a:pt x="78" y="102"/>
                    <a:pt x="78" y="102"/>
                  </a:cubicBezTo>
                  <a:lnTo>
                    <a:pt x="78" y="101"/>
                  </a:lnTo>
                  <a:close/>
                  <a:moveTo>
                    <a:pt x="103" y="78"/>
                  </a:moveTo>
                  <a:cubicBezTo>
                    <a:pt x="103" y="78"/>
                    <a:pt x="103" y="78"/>
                    <a:pt x="103" y="78"/>
                  </a:cubicBezTo>
                  <a:cubicBezTo>
                    <a:pt x="103" y="75"/>
                    <a:pt x="103" y="75"/>
                    <a:pt x="103" y="75"/>
                  </a:cubicBezTo>
                  <a:cubicBezTo>
                    <a:pt x="103" y="75"/>
                    <a:pt x="103" y="75"/>
                    <a:pt x="103" y="75"/>
                  </a:cubicBezTo>
                  <a:lnTo>
                    <a:pt x="103" y="78"/>
                  </a:lnTo>
                  <a:close/>
                  <a:moveTo>
                    <a:pt x="91" y="17"/>
                  </a:moveTo>
                  <a:cubicBezTo>
                    <a:pt x="98" y="17"/>
                    <a:pt x="103" y="22"/>
                    <a:pt x="103" y="28"/>
                  </a:cubicBezTo>
                  <a:cubicBezTo>
                    <a:pt x="103" y="35"/>
                    <a:pt x="98" y="40"/>
                    <a:pt x="91" y="40"/>
                  </a:cubicBezTo>
                  <a:cubicBezTo>
                    <a:pt x="85" y="40"/>
                    <a:pt x="80" y="35"/>
                    <a:pt x="80" y="28"/>
                  </a:cubicBezTo>
                  <a:cubicBezTo>
                    <a:pt x="80" y="22"/>
                    <a:pt x="85" y="17"/>
                    <a:pt x="91" y="17"/>
                  </a:cubicBezTo>
                  <a:close/>
                  <a:moveTo>
                    <a:pt x="80" y="144"/>
                  </a:moveTo>
                  <a:cubicBezTo>
                    <a:pt x="57" y="144"/>
                    <a:pt x="38" y="125"/>
                    <a:pt x="38" y="102"/>
                  </a:cubicBezTo>
                  <a:cubicBezTo>
                    <a:pt x="38" y="80"/>
                    <a:pt x="54" y="62"/>
                    <a:pt x="75" y="60"/>
                  </a:cubicBezTo>
                  <a:cubicBezTo>
                    <a:pt x="75" y="69"/>
                    <a:pt x="75" y="69"/>
                    <a:pt x="75" y="69"/>
                  </a:cubicBezTo>
                  <a:cubicBezTo>
                    <a:pt x="59" y="72"/>
                    <a:pt x="47" y="85"/>
                    <a:pt x="47" y="102"/>
                  </a:cubicBezTo>
                  <a:cubicBezTo>
                    <a:pt x="47" y="120"/>
                    <a:pt x="62" y="135"/>
                    <a:pt x="80" y="135"/>
                  </a:cubicBezTo>
                  <a:cubicBezTo>
                    <a:pt x="97" y="135"/>
                    <a:pt x="111" y="122"/>
                    <a:pt x="113" y="105"/>
                  </a:cubicBezTo>
                  <a:cubicBezTo>
                    <a:pt x="123" y="105"/>
                    <a:pt x="123" y="105"/>
                    <a:pt x="123" y="105"/>
                  </a:cubicBezTo>
                  <a:cubicBezTo>
                    <a:pt x="121" y="127"/>
                    <a:pt x="103" y="144"/>
                    <a:pt x="80" y="144"/>
                  </a:cubicBezTo>
                  <a:close/>
                  <a:moveTo>
                    <a:pt x="80" y="144"/>
                  </a:moveTo>
                  <a:cubicBezTo>
                    <a:pt x="80" y="144"/>
                    <a:pt x="80" y="144"/>
                    <a:pt x="80" y="144"/>
                  </a:cubicBezTo>
                </a:path>
              </a:pathLst>
            </a:custGeom>
            <a:solidFill>
              <a:schemeClr val="bg1"/>
            </a:solidFill>
            <a:ln>
              <a:noFill/>
            </a:ln>
          </p:spPr>
          <p:txBody>
            <a:bodyPr anchor="ctr"/>
            <a:lstStyle/>
            <a:p>
              <a:pPr algn="ctr"/>
              <a:endParaRPr/>
            </a:p>
          </p:txBody>
        </p:sp>
        <p:sp>
          <p:nvSpPr>
            <p:cNvPr id="36" name="ïšḷiḋè"/>
            <p:cNvSpPr>
              <a:spLocks noChangeAspect="1"/>
            </p:cNvSpPr>
            <p:nvPr/>
          </p:nvSpPr>
          <p:spPr bwMode="auto">
            <a:xfrm>
              <a:off x="6297403" y="3150807"/>
              <a:ext cx="347362" cy="311918"/>
            </a:xfrm>
            <a:custGeom>
              <a:avLst/>
              <a:gdLst>
                <a:gd name="connsiteX0" fmla="*/ 243830 w 508000"/>
                <a:gd name="connsiteY0" fmla="*/ 161416 h 456163"/>
                <a:gd name="connsiteX1" fmla="*/ 275464 w 508000"/>
                <a:gd name="connsiteY1" fmla="*/ 161416 h 456163"/>
                <a:gd name="connsiteX2" fmla="*/ 290970 w 508000"/>
                <a:gd name="connsiteY2" fmla="*/ 161416 h 456163"/>
                <a:gd name="connsiteX3" fmla="*/ 303996 w 508000"/>
                <a:gd name="connsiteY3" fmla="*/ 164526 h 456163"/>
                <a:gd name="connsiteX4" fmla="*/ 312990 w 508000"/>
                <a:gd name="connsiteY4" fmla="*/ 173544 h 456163"/>
                <a:gd name="connsiteX5" fmla="*/ 316401 w 508000"/>
                <a:gd name="connsiteY5" fmla="*/ 189714 h 456163"/>
                <a:gd name="connsiteX6" fmla="*/ 312990 w 508000"/>
                <a:gd name="connsiteY6" fmla="*/ 205884 h 456163"/>
                <a:gd name="connsiteX7" fmla="*/ 304306 w 508000"/>
                <a:gd name="connsiteY7" fmla="*/ 214591 h 456163"/>
                <a:gd name="connsiteX8" fmla="*/ 291280 w 508000"/>
                <a:gd name="connsiteY8" fmla="*/ 218633 h 456163"/>
                <a:gd name="connsiteX9" fmla="*/ 275464 w 508000"/>
                <a:gd name="connsiteY9" fmla="*/ 218633 h 456163"/>
                <a:gd name="connsiteX10" fmla="*/ 243830 w 508000"/>
                <a:gd name="connsiteY10" fmla="*/ 218633 h 456163"/>
                <a:gd name="connsiteX11" fmla="*/ 243830 w 508000"/>
                <a:gd name="connsiteY11" fmla="*/ 161416 h 456163"/>
                <a:gd name="connsiteX12" fmla="*/ 196270 w 508000"/>
                <a:gd name="connsiteY12" fmla="*/ 123587 h 456163"/>
                <a:gd name="connsiteX13" fmla="*/ 196270 w 508000"/>
                <a:gd name="connsiteY13" fmla="*/ 332576 h 456163"/>
                <a:gd name="connsiteX14" fmla="*/ 243792 w 508000"/>
                <a:gd name="connsiteY14" fmla="*/ 332576 h 456163"/>
                <a:gd name="connsiteX15" fmla="*/ 243792 w 508000"/>
                <a:gd name="connsiteY15" fmla="*/ 256495 h 456163"/>
                <a:gd name="connsiteX16" fmla="*/ 288208 w 508000"/>
                <a:gd name="connsiteY16" fmla="*/ 256495 h 456163"/>
                <a:gd name="connsiteX17" fmla="*/ 322063 w 508000"/>
                <a:gd name="connsiteY17" fmla="*/ 251527 h 456163"/>
                <a:gd name="connsiteX18" fmla="*/ 344737 w 508000"/>
                <a:gd name="connsiteY18" fmla="*/ 236932 h 456163"/>
                <a:gd name="connsiteX19" fmla="*/ 357782 w 508000"/>
                <a:gd name="connsiteY19" fmla="*/ 215194 h 456163"/>
                <a:gd name="connsiteX20" fmla="*/ 361509 w 508000"/>
                <a:gd name="connsiteY20" fmla="*/ 190041 h 456163"/>
                <a:gd name="connsiteX21" fmla="*/ 357782 w 508000"/>
                <a:gd name="connsiteY21" fmla="*/ 164888 h 456163"/>
                <a:gd name="connsiteX22" fmla="*/ 344737 w 508000"/>
                <a:gd name="connsiteY22" fmla="*/ 143461 h 456163"/>
                <a:gd name="connsiteX23" fmla="*/ 322063 w 508000"/>
                <a:gd name="connsiteY23" fmla="*/ 128555 h 456163"/>
                <a:gd name="connsiteX24" fmla="*/ 288208 w 508000"/>
                <a:gd name="connsiteY24" fmla="*/ 123587 h 456163"/>
                <a:gd name="connsiteX25" fmla="*/ 196270 w 508000"/>
                <a:gd name="connsiteY25" fmla="*/ 123587 h 456163"/>
                <a:gd name="connsiteX26" fmla="*/ 151233 w 508000"/>
                <a:gd name="connsiteY26" fmla="*/ 47506 h 456163"/>
                <a:gd name="connsiteX27" fmla="*/ 356850 w 508000"/>
                <a:gd name="connsiteY27" fmla="*/ 47506 h 456163"/>
                <a:gd name="connsiteX28" fmla="*/ 459969 w 508000"/>
                <a:gd name="connsiteY28" fmla="*/ 227926 h 456163"/>
                <a:gd name="connsiteX29" fmla="*/ 356850 w 508000"/>
                <a:gd name="connsiteY29" fmla="*/ 408657 h 456163"/>
                <a:gd name="connsiteX30" fmla="*/ 151233 w 508000"/>
                <a:gd name="connsiteY30" fmla="*/ 408657 h 456163"/>
                <a:gd name="connsiteX31" fmla="*/ 48425 w 508000"/>
                <a:gd name="connsiteY31" fmla="*/ 227926 h 456163"/>
                <a:gd name="connsiteX32" fmla="*/ 151233 w 508000"/>
                <a:gd name="connsiteY32" fmla="*/ 47506 h 456163"/>
                <a:gd name="connsiteX33" fmla="*/ 137925 w 508000"/>
                <a:gd name="connsiteY33" fmla="*/ 18897 h 456163"/>
                <a:gd name="connsiteX34" fmla="*/ 21785 w 508000"/>
                <a:gd name="connsiteY34" fmla="*/ 227950 h 456163"/>
                <a:gd name="connsiteX35" fmla="*/ 137925 w 508000"/>
                <a:gd name="connsiteY35" fmla="*/ 437266 h 456163"/>
                <a:gd name="connsiteX36" fmla="*/ 370206 w 508000"/>
                <a:gd name="connsiteY36" fmla="*/ 437266 h 456163"/>
                <a:gd name="connsiteX37" fmla="*/ 485691 w 508000"/>
                <a:gd name="connsiteY37" fmla="*/ 227950 h 456163"/>
                <a:gd name="connsiteX38" fmla="*/ 368894 w 508000"/>
                <a:gd name="connsiteY38" fmla="*/ 18897 h 456163"/>
                <a:gd name="connsiteX39" fmla="*/ 126770 w 508000"/>
                <a:gd name="connsiteY39" fmla="*/ 0 h 456163"/>
                <a:gd name="connsiteX40" fmla="*/ 381361 w 508000"/>
                <a:gd name="connsiteY40" fmla="*/ 0 h 456163"/>
                <a:gd name="connsiteX41" fmla="*/ 387004 w 508000"/>
                <a:gd name="connsiteY41" fmla="*/ 9580 h 456163"/>
                <a:gd name="connsiteX42" fmla="*/ 503145 w 508000"/>
                <a:gd name="connsiteY42" fmla="*/ 218895 h 456163"/>
                <a:gd name="connsiteX43" fmla="*/ 508000 w 508000"/>
                <a:gd name="connsiteY43" fmla="*/ 227950 h 456163"/>
                <a:gd name="connsiteX44" fmla="*/ 503145 w 508000"/>
                <a:gd name="connsiteY44" fmla="*/ 237268 h 456163"/>
                <a:gd name="connsiteX45" fmla="*/ 387004 w 508000"/>
                <a:gd name="connsiteY45" fmla="*/ 446321 h 456163"/>
                <a:gd name="connsiteX46" fmla="*/ 381361 w 508000"/>
                <a:gd name="connsiteY46" fmla="*/ 456163 h 456163"/>
                <a:gd name="connsiteX47" fmla="*/ 126770 w 508000"/>
                <a:gd name="connsiteY47" fmla="*/ 456163 h 456163"/>
                <a:gd name="connsiteX48" fmla="*/ 121390 w 508000"/>
                <a:gd name="connsiteY48" fmla="*/ 446321 h 456163"/>
                <a:gd name="connsiteX49" fmla="*/ 5249 w 508000"/>
                <a:gd name="connsiteY49" fmla="*/ 237268 h 456163"/>
                <a:gd name="connsiteX50" fmla="*/ 0 w 508000"/>
                <a:gd name="connsiteY50" fmla="*/ 227950 h 456163"/>
                <a:gd name="connsiteX51" fmla="*/ 4987 w 508000"/>
                <a:gd name="connsiteY51" fmla="*/ 218895 h 456163"/>
                <a:gd name="connsiteX52" fmla="*/ 121390 w 508000"/>
                <a:gd name="connsiteY52" fmla="*/ 9580 h 45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08000" h="456163">
                  <a:moveTo>
                    <a:pt x="243830" y="161416"/>
                  </a:moveTo>
                  <a:cubicBezTo>
                    <a:pt x="243830" y="161416"/>
                    <a:pt x="243830" y="161416"/>
                    <a:pt x="275464" y="161416"/>
                  </a:cubicBezTo>
                  <a:cubicBezTo>
                    <a:pt x="281046" y="161416"/>
                    <a:pt x="290970" y="161416"/>
                    <a:pt x="290970" y="161416"/>
                  </a:cubicBezTo>
                  <a:cubicBezTo>
                    <a:pt x="290970" y="161416"/>
                    <a:pt x="299034" y="161416"/>
                    <a:pt x="303996" y="164526"/>
                  </a:cubicBezTo>
                  <a:cubicBezTo>
                    <a:pt x="307717" y="166702"/>
                    <a:pt x="310819" y="169501"/>
                    <a:pt x="312990" y="173544"/>
                  </a:cubicBezTo>
                  <a:cubicBezTo>
                    <a:pt x="315471" y="177897"/>
                    <a:pt x="316401" y="183183"/>
                    <a:pt x="316401" y="189714"/>
                  </a:cubicBezTo>
                  <a:cubicBezTo>
                    <a:pt x="316401" y="196555"/>
                    <a:pt x="315471" y="201841"/>
                    <a:pt x="312990" y="205884"/>
                  </a:cubicBezTo>
                  <a:cubicBezTo>
                    <a:pt x="310819" y="210237"/>
                    <a:pt x="308338" y="212414"/>
                    <a:pt x="304306" y="214591"/>
                  </a:cubicBezTo>
                  <a:cubicBezTo>
                    <a:pt x="299034" y="218011"/>
                    <a:pt x="291280" y="218633"/>
                    <a:pt x="291280" y="218633"/>
                  </a:cubicBezTo>
                  <a:cubicBezTo>
                    <a:pt x="291280" y="218633"/>
                    <a:pt x="281046" y="218633"/>
                    <a:pt x="275464" y="218633"/>
                  </a:cubicBezTo>
                  <a:cubicBezTo>
                    <a:pt x="275464" y="218633"/>
                    <a:pt x="275464" y="218633"/>
                    <a:pt x="243830" y="218633"/>
                  </a:cubicBezTo>
                  <a:cubicBezTo>
                    <a:pt x="243830" y="218633"/>
                    <a:pt x="243830" y="218633"/>
                    <a:pt x="243830" y="161416"/>
                  </a:cubicBezTo>
                  <a:close/>
                  <a:moveTo>
                    <a:pt x="196270" y="123587"/>
                  </a:moveTo>
                  <a:cubicBezTo>
                    <a:pt x="196270" y="123587"/>
                    <a:pt x="196270" y="123587"/>
                    <a:pt x="196270" y="332576"/>
                  </a:cubicBezTo>
                  <a:cubicBezTo>
                    <a:pt x="196270" y="332576"/>
                    <a:pt x="196270" y="332576"/>
                    <a:pt x="243792" y="332576"/>
                  </a:cubicBezTo>
                  <a:cubicBezTo>
                    <a:pt x="243792" y="332576"/>
                    <a:pt x="243792" y="332576"/>
                    <a:pt x="243792" y="256495"/>
                  </a:cubicBezTo>
                  <a:cubicBezTo>
                    <a:pt x="243792" y="256495"/>
                    <a:pt x="243792" y="256495"/>
                    <a:pt x="288208" y="256495"/>
                  </a:cubicBezTo>
                  <a:cubicBezTo>
                    <a:pt x="301564" y="256495"/>
                    <a:pt x="312745" y="255253"/>
                    <a:pt x="322063" y="251527"/>
                  </a:cubicBezTo>
                  <a:cubicBezTo>
                    <a:pt x="331381" y="247800"/>
                    <a:pt x="339146" y="243453"/>
                    <a:pt x="344737" y="236932"/>
                  </a:cubicBezTo>
                  <a:cubicBezTo>
                    <a:pt x="350638" y="230721"/>
                    <a:pt x="354987" y="223268"/>
                    <a:pt x="357782" y="215194"/>
                  </a:cubicBezTo>
                  <a:cubicBezTo>
                    <a:pt x="360267" y="207121"/>
                    <a:pt x="361509" y="198736"/>
                    <a:pt x="361509" y="190041"/>
                  </a:cubicBezTo>
                  <a:cubicBezTo>
                    <a:pt x="361509" y="181346"/>
                    <a:pt x="360267" y="173272"/>
                    <a:pt x="357782" y="164888"/>
                  </a:cubicBezTo>
                  <a:cubicBezTo>
                    <a:pt x="354987" y="156814"/>
                    <a:pt x="350638" y="149982"/>
                    <a:pt x="344737" y="143461"/>
                  </a:cubicBezTo>
                  <a:cubicBezTo>
                    <a:pt x="339146" y="137250"/>
                    <a:pt x="331381" y="132592"/>
                    <a:pt x="322063" y="128555"/>
                  </a:cubicBezTo>
                  <a:cubicBezTo>
                    <a:pt x="312745" y="124829"/>
                    <a:pt x="301564" y="123587"/>
                    <a:pt x="288208" y="123587"/>
                  </a:cubicBezTo>
                  <a:cubicBezTo>
                    <a:pt x="288208" y="123587"/>
                    <a:pt x="288208" y="123587"/>
                    <a:pt x="196270" y="123587"/>
                  </a:cubicBezTo>
                  <a:close/>
                  <a:moveTo>
                    <a:pt x="151233" y="47506"/>
                  </a:moveTo>
                  <a:cubicBezTo>
                    <a:pt x="151233" y="47506"/>
                    <a:pt x="151233" y="47506"/>
                    <a:pt x="356850" y="47506"/>
                  </a:cubicBezTo>
                  <a:cubicBezTo>
                    <a:pt x="356850" y="47506"/>
                    <a:pt x="356850" y="47506"/>
                    <a:pt x="459969" y="227926"/>
                  </a:cubicBezTo>
                  <a:cubicBezTo>
                    <a:pt x="459969" y="227926"/>
                    <a:pt x="459969" y="227926"/>
                    <a:pt x="356850" y="408657"/>
                  </a:cubicBezTo>
                  <a:lnTo>
                    <a:pt x="151233" y="408657"/>
                  </a:lnTo>
                  <a:cubicBezTo>
                    <a:pt x="151233" y="408657"/>
                    <a:pt x="151233" y="408657"/>
                    <a:pt x="48425" y="227926"/>
                  </a:cubicBezTo>
                  <a:cubicBezTo>
                    <a:pt x="48425" y="227926"/>
                    <a:pt x="48425" y="227926"/>
                    <a:pt x="151233" y="47506"/>
                  </a:cubicBezTo>
                  <a:close/>
                  <a:moveTo>
                    <a:pt x="137925" y="18897"/>
                  </a:moveTo>
                  <a:lnTo>
                    <a:pt x="21785" y="227950"/>
                  </a:lnTo>
                  <a:lnTo>
                    <a:pt x="137925" y="437266"/>
                  </a:lnTo>
                  <a:lnTo>
                    <a:pt x="370206" y="437266"/>
                  </a:lnTo>
                  <a:lnTo>
                    <a:pt x="485691" y="227950"/>
                  </a:lnTo>
                  <a:lnTo>
                    <a:pt x="368894" y="18897"/>
                  </a:lnTo>
                  <a:close/>
                  <a:moveTo>
                    <a:pt x="126770" y="0"/>
                  </a:moveTo>
                  <a:lnTo>
                    <a:pt x="381361" y="0"/>
                  </a:lnTo>
                  <a:lnTo>
                    <a:pt x="387004" y="9580"/>
                  </a:lnTo>
                  <a:lnTo>
                    <a:pt x="503145" y="218895"/>
                  </a:lnTo>
                  <a:lnTo>
                    <a:pt x="508000" y="227950"/>
                  </a:lnTo>
                  <a:lnTo>
                    <a:pt x="503145" y="237268"/>
                  </a:lnTo>
                  <a:lnTo>
                    <a:pt x="387004" y="446321"/>
                  </a:lnTo>
                  <a:lnTo>
                    <a:pt x="381361" y="456163"/>
                  </a:lnTo>
                  <a:lnTo>
                    <a:pt x="126770" y="456163"/>
                  </a:lnTo>
                  <a:lnTo>
                    <a:pt x="121390" y="446321"/>
                  </a:lnTo>
                  <a:lnTo>
                    <a:pt x="5249" y="237268"/>
                  </a:lnTo>
                  <a:lnTo>
                    <a:pt x="0" y="227950"/>
                  </a:lnTo>
                  <a:lnTo>
                    <a:pt x="4987" y="218895"/>
                  </a:lnTo>
                  <a:lnTo>
                    <a:pt x="121390" y="9580"/>
                  </a:lnTo>
                  <a:close/>
                </a:path>
              </a:pathLst>
            </a:custGeom>
            <a:solidFill>
              <a:schemeClr val="bg1"/>
            </a:solidFill>
            <a:ln>
              <a:noFill/>
            </a:ln>
          </p:spPr>
          <p:txBody>
            <a:bodyPr anchor="ctr"/>
            <a:lstStyle/>
            <a:p>
              <a:pPr algn="ctr"/>
              <a:endParaRPr/>
            </a:p>
          </p:txBody>
        </p:sp>
        <p:sp>
          <p:nvSpPr>
            <p:cNvPr id="38" name="işlïḑé"/>
            <p:cNvSpPr txBox="1"/>
            <p:nvPr/>
          </p:nvSpPr>
          <p:spPr>
            <a:xfrm>
              <a:off x="7573633" y="4247080"/>
              <a:ext cx="1617751" cy="379656"/>
            </a:xfrm>
            <a:prstGeom prst="rect">
              <a:avLst/>
            </a:prstGeom>
            <a:noFill/>
          </p:spPr>
          <p:txBody>
            <a:bodyPr wrap="none">
              <a:normAutofit lnSpcReduction="10000"/>
            </a:bodyPr>
            <a:lstStyle/>
            <a:p>
              <a:pPr algn="ctr"/>
              <a:endParaRPr lang="zh-CN" altLang="en-US" sz="1865" b="1" dirty="0">
                <a:solidFill>
                  <a:schemeClr val="accent4">
                    <a:lumMod val="100000"/>
                  </a:schemeClr>
                </a:solidFill>
              </a:endParaRPr>
            </a:p>
          </p:txBody>
        </p:sp>
      </p:grpSp>
      <p:sp>
        <p:nvSpPr>
          <p:cNvPr id="42" name="矩形 41"/>
          <p:cNvSpPr/>
          <p:nvPr/>
        </p:nvSpPr>
        <p:spPr>
          <a:xfrm>
            <a:off x="2967192" y="3326914"/>
            <a:ext cx="264687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组织营救受害人员</a:t>
            </a:r>
          </a:p>
        </p:txBody>
      </p:sp>
      <p:sp>
        <p:nvSpPr>
          <p:cNvPr id="43" name="矩形 42"/>
          <p:cNvSpPr/>
          <p:nvPr/>
        </p:nvSpPr>
        <p:spPr>
          <a:xfrm>
            <a:off x="7611501" y="3357883"/>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迅速控制事态</a:t>
            </a:r>
          </a:p>
        </p:txBody>
      </p:sp>
      <p:sp>
        <p:nvSpPr>
          <p:cNvPr id="44" name="矩形 43"/>
          <p:cNvSpPr/>
          <p:nvPr/>
        </p:nvSpPr>
        <p:spPr>
          <a:xfrm>
            <a:off x="3169705" y="5405611"/>
            <a:ext cx="2031325" cy="830997"/>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消除危害后果</a:t>
            </a:r>
            <a:endParaRPr lang="en-US" altLang="zh-CN" sz="2400" dirty="0">
              <a:solidFill>
                <a:srgbClr val="0070C0"/>
              </a:solidFill>
              <a:latin typeface="微软雅黑" panose="020B0503020204020204" pitchFamily="34" charset="-122"/>
              <a:ea typeface="微软雅黑" panose="020B0503020204020204" pitchFamily="34" charset="-122"/>
            </a:endParaRPr>
          </a:p>
          <a:p>
            <a:r>
              <a:rPr lang="zh-CN" altLang="en-US" sz="2400" dirty="0">
                <a:solidFill>
                  <a:srgbClr val="0070C0"/>
                </a:solidFill>
                <a:latin typeface="微软雅黑" panose="020B0503020204020204" pitchFamily="34" charset="-122"/>
                <a:ea typeface="微软雅黑" panose="020B0503020204020204" pitchFamily="34" charset="-122"/>
              </a:rPr>
              <a:t>做好现场恢复</a:t>
            </a:r>
          </a:p>
        </p:txBody>
      </p:sp>
      <p:sp>
        <p:nvSpPr>
          <p:cNvPr id="45" name="矩形 44"/>
          <p:cNvSpPr/>
          <p:nvPr/>
        </p:nvSpPr>
        <p:spPr>
          <a:xfrm>
            <a:off x="7755659" y="5190100"/>
            <a:ext cx="2031325" cy="1200329"/>
          </a:xfrm>
          <a:prstGeom prst="rect">
            <a:avLst/>
          </a:prstGeom>
        </p:spPr>
        <p:txBody>
          <a:bodyPr wrap="none">
            <a:spAutoFit/>
          </a:bodyPr>
          <a:lstStyle/>
          <a:p>
            <a:pPr algn="ctr"/>
            <a:r>
              <a:rPr lang="zh-CN" altLang="en-US" sz="2400" dirty="0">
                <a:solidFill>
                  <a:srgbClr val="0070C0"/>
                </a:solidFill>
                <a:latin typeface="微软雅黑" panose="020B0503020204020204" pitchFamily="34" charset="-122"/>
                <a:ea typeface="微软雅黑" panose="020B0503020204020204" pitchFamily="34" charset="-122"/>
              </a:rPr>
              <a:t>查明事故原因</a:t>
            </a:r>
            <a:endParaRPr lang="en-US" altLang="zh-CN" sz="2400" dirty="0">
              <a:solidFill>
                <a:srgbClr val="0070C0"/>
              </a:solidFill>
              <a:latin typeface="微软雅黑" panose="020B0503020204020204" pitchFamily="34" charset="-122"/>
              <a:ea typeface="微软雅黑" panose="020B0503020204020204" pitchFamily="34" charset="-122"/>
            </a:endParaRPr>
          </a:p>
          <a:p>
            <a:pPr algn="ctr"/>
            <a:r>
              <a:rPr lang="zh-CN" altLang="en-US" sz="2400" dirty="0">
                <a:solidFill>
                  <a:srgbClr val="0070C0"/>
                </a:solidFill>
                <a:latin typeface="微软雅黑" panose="020B0503020204020204" pitchFamily="34" charset="-122"/>
                <a:ea typeface="微软雅黑" panose="020B0503020204020204" pitchFamily="34" charset="-122"/>
              </a:rPr>
              <a:t>评估危害程度</a:t>
            </a:r>
            <a:endParaRPr lang="en-US" altLang="zh-CN" sz="2400" dirty="0">
              <a:solidFill>
                <a:srgbClr val="0070C0"/>
              </a:solidFill>
              <a:latin typeface="微软雅黑" panose="020B0503020204020204" pitchFamily="34" charset="-122"/>
              <a:ea typeface="微软雅黑" panose="020B0503020204020204" pitchFamily="34" charset="-122"/>
            </a:endParaRPr>
          </a:p>
          <a:p>
            <a:pPr algn="ctr"/>
            <a:r>
              <a:rPr lang="zh-CN" altLang="en-US" sz="2400" dirty="0">
                <a:solidFill>
                  <a:srgbClr val="0070C0"/>
                </a:solidFill>
                <a:latin typeface="微软雅黑" panose="020B0503020204020204" pitchFamily="34" charset="-122"/>
                <a:ea typeface="微软雅黑" panose="020B0503020204020204" pitchFamily="34" charset="-122"/>
              </a:rPr>
              <a:t>制订控制措施</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9" name="矩形 38"/>
          <p:cNvSpPr/>
          <p:nvPr/>
        </p:nvSpPr>
        <p:spPr>
          <a:xfrm>
            <a:off x="1077392" y="2464197"/>
            <a:ext cx="10703965" cy="951030"/>
          </a:xfrm>
          <a:prstGeom prst="rect">
            <a:avLst/>
          </a:prstGeom>
        </p:spPr>
        <p:txBody>
          <a:bodyPr wrap="square">
            <a:spAutoFit/>
          </a:bodyPr>
          <a:lstStyle/>
          <a:p>
            <a:pPr marL="342900" indent="-342900">
              <a:lnSpc>
                <a:spcPts val="35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应急救援预案是指政府或企业为降低事故后果的严重性，以对重大危险源的辨识与评估为依据而预先制定的事故控制和抢险救灾方案。</a:t>
            </a:r>
          </a:p>
        </p:txBody>
      </p:sp>
      <p:sp>
        <p:nvSpPr>
          <p:cNvPr id="46" name="矩形 45"/>
          <p:cNvSpPr/>
          <p:nvPr/>
        </p:nvSpPr>
        <p:spPr>
          <a:xfrm>
            <a:off x="1203356" y="4729665"/>
            <a:ext cx="10487942" cy="938847"/>
          </a:xfrm>
          <a:prstGeom prst="rect">
            <a:avLst/>
          </a:prstGeom>
        </p:spPr>
        <p:txBody>
          <a:bodyPr wrap="square">
            <a:spAutoFit/>
          </a:bodyPr>
          <a:lstStyle/>
          <a:p>
            <a:pPr marL="342900" indent="-342900">
              <a:lnSpc>
                <a:spcPts val="35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应急救援预案分为现场（企业）和场外（政府）两种。有企业、县市、地市、省市、国家五个级别的应急预案。预案可以是综合性应急预案或者专项应急预案。</a:t>
            </a:r>
          </a:p>
        </p:txBody>
      </p:sp>
      <p:cxnSp>
        <p:nvCxnSpPr>
          <p:cNvPr id="4" name="直接连接符 3"/>
          <p:cNvCxnSpPr/>
          <p:nvPr/>
        </p:nvCxnSpPr>
        <p:spPr>
          <a:xfrm>
            <a:off x="1090684" y="5872899"/>
            <a:ext cx="1044957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1203356" y="1833942"/>
            <a:ext cx="2646878" cy="461665"/>
          </a:xfrm>
          <a:prstGeom prst="rect">
            <a:avLst/>
          </a:prstGeom>
          <a:solidFill>
            <a:srgbClr val="0070C0"/>
          </a:solidFill>
        </p:spPr>
        <p:txBody>
          <a:bodyPr wrap="non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应急救援预案定义</a:t>
            </a:r>
          </a:p>
        </p:txBody>
      </p:sp>
      <p:sp>
        <p:nvSpPr>
          <p:cNvPr id="48" name="矩形 47"/>
          <p:cNvSpPr/>
          <p:nvPr/>
        </p:nvSpPr>
        <p:spPr>
          <a:xfrm>
            <a:off x="1262214" y="4165187"/>
            <a:ext cx="2646878" cy="461665"/>
          </a:xfrm>
          <a:prstGeom prst="rect">
            <a:avLst/>
          </a:prstGeom>
          <a:solidFill>
            <a:srgbClr val="0070C0"/>
          </a:solidFill>
        </p:spPr>
        <p:txBody>
          <a:bodyPr wrap="non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应急救援预案分类</a:t>
            </a:r>
          </a:p>
        </p:txBody>
      </p:sp>
      <p:cxnSp>
        <p:nvCxnSpPr>
          <p:cNvPr id="49" name="直接连接符 48"/>
          <p:cNvCxnSpPr/>
          <p:nvPr/>
        </p:nvCxnSpPr>
        <p:spPr>
          <a:xfrm>
            <a:off x="1203356" y="3760341"/>
            <a:ext cx="1033690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290" name="Picture 2" descr="https://timgsa.baidu.com/timg?image&amp;quality=80&amp;size=b9999_10000&amp;sec=1512236187713&amp;di=13171c31e9858d325cf8b55d34240a6b&amp;imgtype=0&amp;src=http%3A%2F%2Fimg02.hc360.com%2Fauto%2F201609%2F20160920165642686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49"/>
          <a:stretch>
            <a:fillRect/>
          </a:stretch>
        </p:blipFill>
        <p:spPr bwMode="auto">
          <a:xfrm>
            <a:off x="1355924" y="2821182"/>
            <a:ext cx="5040560" cy="33123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Freeform 12"/>
          <p:cNvSpPr>
            <a:spLocks noEditPoints="1"/>
          </p:cNvSpPr>
          <p:nvPr/>
        </p:nvSpPr>
        <p:spPr bwMode="auto">
          <a:xfrm>
            <a:off x="1028775" y="1384077"/>
            <a:ext cx="327149" cy="576064"/>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532831" y="1487443"/>
            <a:ext cx="1980029"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a:t>
            </a:r>
          </a:p>
        </p:txBody>
      </p:sp>
      <p:sp>
        <p:nvSpPr>
          <p:cNvPr id="4" name="矩形 3"/>
          <p:cNvSpPr/>
          <p:nvPr/>
        </p:nvSpPr>
        <p:spPr bwMode="auto">
          <a:xfrm>
            <a:off x="6396484" y="2824237"/>
            <a:ext cx="5106342" cy="3312369"/>
          </a:xfrm>
          <a:prstGeom prst="rect">
            <a:avLst/>
          </a:prstGeom>
          <a:solidFill>
            <a:srgbClr val="0070C0"/>
          </a:solidFill>
          <a:ln>
            <a:noFill/>
          </a:ln>
        </p:spPr>
        <p:txBody>
          <a:bodyPr rtlCol="0" anchor="ctr"/>
          <a:lstStyle/>
          <a:p>
            <a:pPr algn="l"/>
            <a:endParaRPr lang="zh-CN" altLang="en-US"/>
          </a:p>
        </p:txBody>
      </p:sp>
      <p:sp>
        <p:nvSpPr>
          <p:cNvPr id="5" name="矩形 4"/>
          <p:cNvSpPr/>
          <p:nvPr/>
        </p:nvSpPr>
        <p:spPr>
          <a:xfrm>
            <a:off x="6573391" y="3040261"/>
            <a:ext cx="1874231" cy="400110"/>
          </a:xfrm>
          <a:prstGeom prst="rect">
            <a:avLst/>
          </a:prstGeom>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a:t>
            </a:r>
            <a:r>
              <a:rPr lang="zh-CN" altLang="en-US" sz="2000" dirty="0">
                <a:solidFill>
                  <a:schemeClr val="bg1"/>
                </a:solidFill>
                <a:latin typeface="微软雅黑" panose="020B0503020204020204" pitchFamily="34" charset="-122"/>
                <a:ea typeface="微软雅黑" panose="020B0503020204020204" pitchFamily="34" charset="-122"/>
              </a:rPr>
              <a:t>、不知所以型</a:t>
            </a:r>
          </a:p>
        </p:txBody>
      </p:sp>
      <p:sp>
        <p:nvSpPr>
          <p:cNvPr id="7" name="矩形 6"/>
          <p:cNvSpPr/>
          <p:nvPr/>
        </p:nvSpPr>
        <p:spPr>
          <a:xfrm>
            <a:off x="6573391" y="3851112"/>
            <a:ext cx="4752528" cy="1852880"/>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知其然，不知其所以然。虽然实施“违章”的人员知道有规章制度、操作规程，但不知道为什么要这样做，不懂违章作业带来的严重性。这部分人技术不熟、能力不够，他们主要是新员工和整体素质较差的员工。</a:t>
            </a:r>
          </a:p>
        </p:txBody>
      </p:sp>
      <p:cxnSp>
        <p:nvCxnSpPr>
          <p:cNvPr id="10" name="直接连接符 9"/>
          <p:cNvCxnSpPr/>
          <p:nvPr/>
        </p:nvCxnSpPr>
        <p:spPr>
          <a:xfrm>
            <a:off x="6645399" y="3544317"/>
            <a:ext cx="1802223" cy="0"/>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12917307536&amp;di=14a0d27eab8e88ddb9d64c63e800a9d3&amp;imgtype=0&amp;src=http%3A%2F%2Fimages.china.cn%2Fattachement%2Fjpg%2Fsite1000%2F20150409%2Fc03fd54abbac169032c3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460" b="12743"/>
          <a:stretch>
            <a:fillRect/>
          </a:stretch>
        </p:blipFill>
        <p:spPr bwMode="auto">
          <a:xfrm>
            <a:off x="971435" y="2608213"/>
            <a:ext cx="5570506"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p:cNvSpPr/>
          <p:nvPr/>
        </p:nvSpPr>
        <p:spPr bwMode="auto">
          <a:xfrm>
            <a:off x="6541941" y="2608213"/>
            <a:ext cx="5570505" cy="3744416"/>
          </a:xfrm>
          <a:prstGeom prst="rect">
            <a:avLst/>
          </a:prstGeom>
          <a:solidFill>
            <a:srgbClr val="0070C0"/>
          </a:solidFill>
          <a:ln>
            <a:noFill/>
          </a:ln>
        </p:spPr>
        <p:txBody>
          <a:bodyPr rtlCol="0" anchor="ctr"/>
          <a:lstStyle/>
          <a:p>
            <a:pPr algn="l"/>
            <a:endParaRPr lang="zh-CN" altLang="en-US"/>
          </a:p>
        </p:txBody>
      </p:sp>
      <p:sp>
        <p:nvSpPr>
          <p:cNvPr id="13" name="矩形 12"/>
          <p:cNvSpPr/>
          <p:nvPr/>
        </p:nvSpPr>
        <p:spPr>
          <a:xfrm>
            <a:off x="6662001" y="3252311"/>
            <a:ext cx="5172033" cy="3018903"/>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基本情况：单位的性质，危险源分布及危险性，救援力量情况等。</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组织机构与职责：指挥、通信与联络、抢险与疏散、安全防护、医疗等职责。</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应急程序：应急报警程序，事故抢救与疏散程序与措施，急救医疗措施等。</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预案的演练：综合演练与专项演练等。</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其他：有关图表，说明书，有关制度等。</a:t>
            </a:r>
          </a:p>
        </p:txBody>
      </p:sp>
      <p:sp>
        <p:nvSpPr>
          <p:cNvPr id="14" name="矩形 13"/>
          <p:cNvSpPr/>
          <p:nvPr/>
        </p:nvSpPr>
        <p:spPr>
          <a:xfrm>
            <a:off x="7034655"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企业应急预案</a:t>
            </a:r>
          </a:p>
        </p:txBody>
      </p:sp>
      <p:sp>
        <p:nvSpPr>
          <p:cNvPr id="16" name="矩形 15"/>
          <p:cNvSpPr/>
          <p:nvPr/>
        </p:nvSpPr>
        <p:spPr bwMode="auto">
          <a:xfrm>
            <a:off x="6838761" y="2806962"/>
            <a:ext cx="144016" cy="375806"/>
          </a:xfrm>
          <a:prstGeom prst="rect">
            <a:avLst/>
          </a:prstGeom>
          <a:solidFill>
            <a:srgbClr val="FFFF00"/>
          </a:solidFill>
          <a:ln>
            <a:noFill/>
          </a:ln>
        </p:spPr>
        <p:txBody>
          <a:bodyPr rtlCol="0" anchor="ctr"/>
          <a:lstStyle/>
          <a:p>
            <a:pPr algn="l"/>
            <a:endParaRPr lang="zh-CN" altLang="en-US"/>
          </a:p>
        </p:txBody>
      </p:sp>
      <p:sp>
        <p:nvSpPr>
          <p:cNvPr id="20" name="矩形 19"/>
          <p:cNvSpPr/>
          <p:nvPr/>
        </p:nvSpPr>
        <p:spPr>
          <a:xfrm>
            <a:off x="2036887" y="1660077"/>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应急救援预案</a:t>
            </a:r>
          </a:p>
        </p:txBody>
      </p:sp>
      <p:sp>
        <p:nvSpPr>
          <p:cNvPr id="23" name="rectangular-flag_81817"/>
          <p:cNvSpPr>
            <a:spLocks noChangeAspect="1"/>
          </p:cNvSpPr>
          <p:nvPr/>
        </p:nvSpPr>
        <p:spPr bwMode="auto">
          <a:xfrm>
            <a:off x="1264224" y="1580702"/>
            <a:ext cx="436085" cy="609683"/>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765" h="606439">
                <a:moveTo>
                  <a:pt x="107248" y="270840"/>
                </a:moveTo>
                <a:lnTo>
                  <a:pt x="66258" y="284918"/>
                </a:lnTo>
                <a:lnTo>
                  <a:pt x="140757" y="501612"/>
                </a:lnTo>
                <a:lnTo>
                  <a:pt x="174807" y="501612"/>
                </a:lnTo>
                <a:lnTo>
                  <a:pt x="216882" y="375667"/>
                </a:lnTo>
                <a:lnTo>
                  <a:pt x="258958" y="501612"/>
                </a:lnTo>
                <a:lnTo>
                  <a:pt x="293008" y="501612"/>
                </a:lnTo>
                <a:lnTo>
                  <a:pt x="367507" y="284918"/>
                </a:lnTo>
                <a:lnTo>
                  <a:pt x="326517" y="270840"/>
                </a:lnTo>
                <a:lnTo>
                  <a:pt x="276308" y="416710"/>
                </a:lnTo>
                <a:lnTo>
                  <a:pt x="233908" y="289899"/>
                </a:lnTo>
                <a:lnTo>
                  <a:pt x="199857" y="289899"/>
                </a:lnTo>
                <a:lnTo>
                  <a:pt x="157457" y="416710"/>
                </a:lnTo>
                <a:close/>
                <a:moveTo>
                  <a:pt x="310911" y="21664"/>
                </a:moveTo>
                <a:lnTo>
                  <a:pt x="412102" y="122714"/>
                </a:lnTo>
                <a:lnTo>
                  <a:pt x="310911" y="122714"/>
                </a:lnTo>
                <a:close/>
                <a:moveTo>
                  <a:pt x="0" y="0"/>
                </a:moveTo>
                <a:lnTo>
                  <a:pt x="267525" y="0"/>
                </a:lnTo>
                <a:lnTo>
                  <a:pt x="267525" y="166013"/>
                </a:lnTo>
                <a:lnTo>
                  <a:pt x="433765" y="166013"/>
                </a:lnTo>
                <a:lnTo>
                  <a:pt x="433765" y="606439"/>
                </a:lnTo>
                <a:lnTo>
                  <a:pt x="0" y="606439"/>
                </a:ln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2052" name="Picture 4" descr="https://timgsa.baidu.com/timg?image&amp;quality=80&amp;size=b9999_10000&amp;sec=1512917416929&amp;di=d30669b8e30834b8404aa1fae874f292&amp;imgtype=jpg&amp;src=http%3A%2F%2Fimg3.imgtn.bdimg.com%2Fit%2Fu%3D1319707433%2C3211486182%26fm%3D214%26gp%3D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1489" y="3472309"/>
            <a:ext cx="9258300" cy="30861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728961" y="1572735"/>
            <a:ext cx="9400828" cy="1667123"/>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en-US" altLang="zh-CN" b="1" dirty="0">
                <a:solidFill>
                  <a:srgbClr val="0070C0"/>
                </a:solidFill>
                <a:latin typeface="微软雅黑" panose="020B0503020204020204" pitchFamily="34" charset="-122"/>
                <a:ea typeface="微软雅黑" panose="020B0503020204020204" pitchFamily="34" charset="-122"/>
              </a:rPr>
              <a:t>2008. 5.12</a:t>
            </a:r>
            <a:r>
              <a:rPr lang="zh-CN" altLang="en-US" b="1" dirty="0">
                <a:solidFill>
                  <a:srgbClr val="0070C0"/>
                </a:solidFill>
                <a:latin typeface="微软雅黑" panose="020B0503020204020204" pitchFamily="34" charset="-122"/>
                <a:ea typeface="微软雅黑" panose="020B0503020204020204" pitchFamily="34" charset="-122"/>
              </a:rPr>
              <a:t>四川汶川大地震</a:t>
            </a:r>
            <a:r>
              <a:rPr lang="zh-CN" altLang="en-US" dirty="0">
                <a:latin typeface="微软雅黑" panose="020B0503020204020204" pitchFamily="34" charset="-122"/>
                <a:ea typeface="微软雅黑" panose="020B0503020204020204" pitchFamily="34" charset="-122"/>
              </a:rPr>
              <a:t>发生时，安县桑枣中学全校</a:t>
            </a:r>
            <a:r>
              <a:rPr lang="en-US" altLang="zh-CN" dirty="0">
                <a:latin typeface="微软雅黑" panose="020B0503020204020204" pitchFamily="34" charset="-122"/>
                <a:ea typeface="微软雅黑" panose="020B0503020204020204" pitchFamily="34" charset="-122"/>
              </a:rPr>
              <a:t>2200</a:t>
            </a:r>
            <a:r>
              <a:rPr lang="zh-CN" altLang="en-US" dirty="0">
                <a:latin typeface="微软雅黑" panose="020B0503020204020204" pitchFamily="34" charset="-122"/>
                <a:ea typeface="微软雅黑" panose="020B0503020204020204" pitchFamily="34" charset="-122"/>
              </a:rPr>
              <a:t>多名师生在</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分</a:t>
            </a:r>
            <a:r>
              <a:rPr lang="en-US" altLang="zh-CN" dirty="0">
                <a:latin typeface="微软雅黑" panose="020B0503020204020204" pitchFamily="34" charset="-122"/>
                <a:ea typeface="微软雅黑" panose="020B0503020204020204" pitchFamily="34" charset="-122"/>
              </a:rPr>
              <a:t>36</a:t>
            </a:r>
            <a:r>
              <a:rPr lang="zh-CN" altLang="en-US" dirty="0">
                <a:latin typeface="微软雅黑" panose="020B0503020204020204" pitchFamily="34" charset="-122"/>
                <a:ea typeface="微软雅黑" panose="020B0503020204020204" pitchFamily="34" charset="-122"/>
              </a:rPr>
              <a:t>秒全部撤离到了操场，无一人伤亡。</a:t>
            </a:r>
          </a:p>
          <a:p>
            <a:pPr marL="285750" indent="-285750">
              <a:lnSpc>
                <a:spcPts val="2800"/>
              </a:lnSpc>
              <a:spcBef>
                <a:spcPct val="50000"/>
              </a:spcBef>
              <a:buFont typeface="Arial" panose="020B0604020202020204" pitchFamily="34" charset="0"/>
              <a:buChar char="•"/>
            </a:pPr>
            <a:r>
              <a:rPr lang="zh-CN" altLang="en-US" b="1" dirty="0">
                <a:solidFill>
                  <a:srgbClr val="0070C0"/>
                </a:solidFill>
                <a:latin typeface="微软雅黑" panose="020B0503020204020204" pitchFamily="34" charset="-122"/>
                <a:ea typeface="微软雅黑" panose="020B0503020204020204" pitchFamily="34" charset="-122"/>
              </a:rPr>
              <a:t>这一切应归功于被称为“史上最牛校长”的叶志平</a:t>
            </a:r>
            <a:r>
              <a:rPr lang="zh-CN" altLang="en-US" dirty="0">
                <a:latin typeface="微软雅黑" panose="020B0503020204020204" pitchFamily="34" charset="-122"/>
                <a:ea typeface="微软雅黑" panose="020B0503020204020204" pitchFamily="34" charset="-122"/>
              </a:rPr>
              <a:t>。十余年来，他不顾别人的嘲笑，每学期都组织师生进行一次紧急疏散演练；他四处筹措资金，加固校园内的危房。</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3074" name="Picture 2" descr="https://timgsa.baidu.com/timg?image&amp;quality=80&amp;size=b9999_10000&amp;sec=1512917579452&amp;di=e17fe3c873759b83e29b720a492a4d22&amp;imgtype=0&amp;src=http%3A%2F%2Fpic3.newssc.org%2Fupload%2Fori%2F20120629%2F13409368060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46" r="5115"/>
          <a:stretch>
            <a:fillRect/>
          </a:stretch>
        </p:blipFill>
        <p:spPr bwMode="auto">
          <a:xfrm>
            <a:off x="1388815" y="2043627"/>
            <a:ext cx="3888433"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6487080" y="2253673"/>
            <a:ext cx="1875835" cy="369332"/>
          </a:xfrm>
          <a:prstGeom prst="rect">
            <a:avLst/>
          </a:prstGeom>
        </p:spPr>
        <p:txBody>
          <a:bodyPr wrap="none">
            <a:spAutoFit/>
          </a:bodyPr>
          <a:lstStyle/>
          <a:p>
            <a:r>
              <a:rPr lang="en-US" altLang="zh-CN" b="1" dirty="0">
                <a:solidFill>
                  <a:srgbClr val="0070C0"/>
                </a:solidFill>
                <a:latin typeface="微软雅黑" panose="020B0503020204020204" pitchFamily="34" charset="-122"/>
                <a:ea typeface="微软雅黑" panose="020B0503020204020204" pitchFamily="34" charset="-122"/>
              </a:rPr>
              <a:t>2010</a:t>
            </a:r>
            <a:r>
              <a:rPr lang="zh-CN" altLang="en-US" b="1" dirty="0">
                <a:solidFill>
                  <a:srgbClr val="0070C0"/>
                </a:solidFill>
                <a:latin typeface="微软雅黑" panose="020B0503020204020204" pitchFamily="34" charset="-122"/>
                <a:ea typeface="微软雅黑" panose="020B0503020204020204" pitchFamily="34" charset="-122"/>
              </a:rPr>
              <a:t>年</a:t>
            </a:r>
            <a:r>
              <a:rPr lang="en-US" altLang="zh-CN" b="1" dirty="0">
                <a:solidFill>
                  <a:srgbClr val="0070C0"/>
                </a:solidFill>
                <a:latin typeface="微软雅黑" panose="020B0503020204020204" pitchFamily="34" charset="-122"/>
                <a:ea typeface="微软雅黑" panose="020B0503020204020204" pitchFamily="34" charset="-122"/>
              </a:rPr>
              <a:t>4</a:t>
            </a:r>
            <a:r>
              <a:rPr lang="zh-CN" altLang="en-US" b="1" dirty="0">
                <a:solidFill>
                  <a:srgbClr val="0070C0"/>
                </a:solidFill>
                <a:latin typeface="微软雅黑" panose="020B0503020204020204" pitchFamily="34" charset="-122"/>
                <a:ea typeface="微软雅黑" panose="020B0503020204020204" pitchFamily="34" charset="-122"/>
              </a:rPr>
              <a:t>月</a:t>
            </a:r>
            <a:r>
              <a:rPr lang="en-US" altLang="zh-CN" b="1" dirty="0">
                <a:solidFill>
                  <a:srgbClr val="0070C0"/>
                </a:solidFill>
                <a:latin typeface="微软雅黑" panose="020B0503020204020204" pitchFamily="34" charset="-122"/>
                <a:ea typeface="微软雅黑" panose="020B0503020204020204" pitchFamily="34" charset="-122"/>
              </a:rPr>
              <a:t>14</a:t>
            </a:r>
            <a:r>
              <a:rPr lang="zh-CN" altLang="en-US" b="1" dirty="0">
                <a:solidFill>
                  <a:srgbClr val="0070C0"/>
                </a:solidFill>
                <a:latin typeface="微软雅黑" panose="020B0503020204020204" pitchFamily="34" charset="-122"/>
                <a:ea typeface="微软雅黑" panose="020B0503020204020204" pitchFamily="34" charset="-122"/>
              </a:rPr>
              <a:t>日</a:t>
            </a:r>
            <a:endParaRPr lang="en-US" altLang="zh-CN" b="1" dirty="0">
              <a:solidFill>
                <a:srgbClr val="0070C0"/>
              </a:solidFill>
              <a:latin typeface="微软雅黑" panose="020B0503020204020204" pitchFamily="34" charset="-122"/>
              <a:ea typeface="微软雅黑" panose="020B0503020204020204" pitchFamily="34" charset="-122"/>
            </a:endParaRPr>
          </a:p>
        </p:txBody>
      </p:sp>
      <p:sp>
        <p:nvSpPr>
          <p:cNvPr id="5" name="矩形 4"/>
          <p:cNvSpPr/>
          <p:nvPr/>
        </p:nvSpPr>
        <p:spPr>
          <a:xfrm>
            <a:off x="6440317" y="3130362"/>
            <a:ext cx="1800493" cy="369332"/>
          </a:xfrm>
          <a:prstGeom prst="rect">
            <a:avLst/>
          </a:prstGeom>
        </p:spPr>
        <p:txBody>
          <a:bodyPr wrap="none">
            <a:spAutoFit/>
          </a:bodyPr>
          <a:lstStyle/>
          <a:p>
            <a:r>
              <a:rPr lang="zh-CN" altLang="en-US" b="1" dirty="0">
                <a:solidFill>
                  <a:srgbClr val="0070C0"/>
                </a:solidFill>
                <a:latin typeface="微软雅黑" panose="020B0503020204020204" pitchFamily="34" charset="-122"/>
                <a:ea typeface="微软雅黑" panose="020B0503020204020204" pitchFamily="34" charset="-122"/>
              </a:rPr>
              <a:t>青海玉树大地震</a:t>
            </a:r>
          </a:p>
        </p:txBody>
      </p:sp>
      <p:sp>
        <p:nvSpPr>
          <p:cNvPr id="11" name="timer-round-clock_18304"/>
          <p:cNvSpPr>
            <a:spLocks noChangeAspect="1"/>
          </p:cNvSpPr>
          <p:nvPr/>
        </p:nvSpPr>
        <p:spPr bwMode="auto">
          <a:xfrm>
            <a:off x="5741590" y="2178137"/>
            <a:ext cx="521193" cy="520405"/>
          </a:xfrm>
          <a:custGeom>
            <a:avLst/>
            <a:gdLst>
              <a:gd name="connsiteX0" fmla="*/ 309263 w 606439"/>
              <a:gd name="connsiteY0" fmla="*/ 306068 h 605522"/>
              <a:gd name="connsiteX1" fmla="*/ 293894 w 606439"/>
              <a:gd name="connsiteY1" fmla="*/ 322586 h 605522"/>
              <a:gd name="connsiteX2" fmla="*/ 310436 w 606439"/>
              <a:gd name="connsiteY2" fmla="*/ 337933 h 605522"/>
              <a:gd name="connsiteX3" fmla="*/ 325805 w 606439"/>
              <a:gd name="connsiteY3" fmla="*/ 321415 h 605522"/>
              <a:gd name="connsiteX4" fmla="*/ 309263 w 606439"/>
              <a:gd name="connsiteY4" fmla="*/ 306068 h 605522"/>
              <a:gd name="connsiteX5" fmla="*/ 40594 w 606439"/>
              <a:gd name="connsiteY5" fmla="*/ 245205 h 605522"/>
              <a:gd name="connsiteX6" fmla="*/ 52669 w 606439"/>
              <a:gd name="connsiteY6" fmla="*/ 247005 h 605522"/>
              <a:gd name="connsiteX7" fmla="*/ 59935 w 606439"/>
              <a:gd name="connsiteY7" fmla="*/ 256605 h 605522"/>
              <a:gd name="connsiteX8" fmla="*/ 60069 w 606439"/>
              <a:gd name="connsiteY8" fmla="*/ 256782 h 605522"/>
              <a:gd name="connsiteX9" fmla="*/ 58353 w 606439"/>
              <a:gd name="connsiteY9" fmla="*/ 268980 h 605522"/>
              <a:gd name="connsiteX10" fmla="*/ 48456 w 606439"/>
              <a:gd name="connsiteY10" fmla="*/ 276344 h 605522"/>
              <a:gd name="connsiteX11" fmla="*/ 38313 w 606439"/>
              <a:gd name="connsiteY11" fmla="*/ 274843 h 605522"/>
              <a:gd name="connsiteX12" fmla="*/ 36297 w 606439"/>
              <a:gd name="connsiteY12" fmla="*/ 274544 h 605522"/>
              <a:gd name="connsiteX13" fmla="*/ 28979 w 606439"/>
              <a:gd name="connsiteY13" fmla="*/ 264748 h 605522"/>
              <a:gd name="connsiteX14" fmla="*/ 30692 w 606439"/>
              <a:gd name="connsiteY14" fmla="*/ 252608 h 605522"/>
              <a:gd name="connsiteX15" fmla="*/ 40594 w 606439"/>
              <a:gd name="connsiteY15" fmla="*/ 245185 h 605522"/>
              <a:gd name="connsiteX16" fmla="*/ 30695 w 606439"/>
              <a:gd name="connsiteY16" fmla="*/ 252594 h 605522"/>
              <a:gd name="connsiteX17" fmla="*/ 30692 w 606439"/>
              <a:gd name="connsiteY17" fmla="*/ 252608 h 605522"/>
              <a:gd name="connsiteX18" fmla="*/ 30691 w 606439"/>
              <a:gd name="connsiteY18" fmla="*/ 252610 h 605522"/>
              <a:gd name="connsiteX19" fmla="*/ 28974 w 606439"/>
              <a:gd name="connsiteY19" fmla="*/ 264755 h 605522"/>
              <a:gd name="connsiteX20" fmla="*/ 36296 w 606439"/>
              <a:gd name="connsiteY20" fmla="*/ 274544 h 605522"/>
              <a:gd name="connsiteX21" fmla="*/ 38313 w 606439"/>
              <a:gd name="connsiteY21" fmla="*/ 274843 h 605522"/>
              <a:gd name="connsiteX22" fmla="*/ 48454 w 606439"/>
              <a:gd name="connsiteY22" fmla="*/ 276345 h 605522"/>
              <a:gd name="connsiteX23" fmla="*/ 48456 w 606439"/>
              <a:gd name="connsiteY23" fmla="*/ 276344 h 605522"/>
              <a:gd name="connsiteX24" fmla="*/ 48459 w 606439"/>
              <a:gd name="connsiteY24" fmla="*/ 276344 h 605522"/>
              <a:gd name="connsiteX25" fmla="*/ 60079 w 606439"/>
              <a:gd name="connsiteY25" fmla="*/ 256795 h 605522"/>
              <a:gd name="connsiteX26" fmla="*/ 59935 w 606439"/>
              <a:gd name="connsiteY26" fmla="*/ 256605 h 605522"/>
              <a:gd name="connsiteX27" fmla="*/ 52663 w 606439"/>
              <a:gd name="connsiteY27" fmla="*/ 246986 h 605522"/>
              <a:gd name="connsiteX28" fmla="*/ 40594 w 606439"/>
              <a:gd name="connsiteY28" fmla="*/ 245185 h 605522"/>
              <a:gd name="connsiteX29" fmla="*/ 435733 w 606439"/>
              <a:gd name="connsiteY29" fmla="*/ 181800 h 605522"/>
              <a:gd name="connsiteX30" fmla="*/ 446058 w 606439"/>
              <a:gd name="connsiteY30" fmla="*/ 186106 h 605522"/>
              <a:gd name="connsiteX31" fmla="*/ 446058 w 606439"/>
              <a:gd name="connsiteY31" fmla="*/ 206607 h 605522"/>
              <a:gd name="connsiteX32" fmla="*/ 340705 w 606439"/>
              <a:gd name="connsiteY32" fmla="*/ 346251 h 605522"/>
              <a:gd name="connsiteX33" fmla="*/ 340470 w 606439"/>
              <a:gd name="connsiteY33" fmla="*/ 346016 h 605522"/>
              <a:gd name="connsiteX34" fmla="*/ 335895 w 606439"/>
              <a:gd name="connsiteY34" fmla="*/ 351640 h 605522"/>
              <a:gd name="connsiteX35" fmla="*/ 280285 w 606439"/>
              <a:gd name="connsiteY35" fmla="*/ 351640 h 605522"/>
              <a:gd name="connsiteX36" fmla="*/ 269492 w 606439"/>
              <a:gd name="connsiteY36" fmla="*/ 316846 h 605522"/>
              <a:gd name="connsiteX37" fmla="*/ 208251 w 606439"/>
              <a:gd name="connsiteY37" fmla="*/ 241401 h 605522"/>
              <a:gd name="connsiteX38" fmla="*/ 207665 w 606439"/>
              <a:gd name="connsiteY38" fmla="*/ 226874 h 605522"/>
              <a:gd name="connsiteX39" fmla="*/ 222212 w 606439"/>
              <a:gd name="connsiteY39" fmla="*/ 226405 h 605522"/>
              <a:gd name="connsiteX40" fmla="*/ 299878 w 606439"/>
              <a:gd name="connsiteY40" fmla="*/ 280529 h 605522"/>
              <a:gd name="connsiteX41" fmla="*/ 425409 w 606439"/>
              <a:gd name="connsiteY41" fmla="*/ 186106 h 605522"/>
              <a:gd name="connsiteX42" fmla="*/ 435733 w 606439"/>
              <a:gd name="connsiteY42" fmla="*/ 181800 h 605522"/>
              <a:gd name="connsiteX43" fmla="*/ 303278 w 606439"/>
              <a:gd name="connsiteY43" fmla="*/ 74972 h 605522"/>
              <a:gd name="connsiteX44" fmla="*/ 78841 w 606439"/>
              <a:gd name="connsiteY44" fmla="*/ 299071 h 605522"/>
              <a:gd name="connsiteX45" fmla="*/ 303278 w 606439"/>
              <a:gd name="connsiteY45" fmla="*/ 523169 h 605522"/>
              <a:gd name="connsiteX46" fmla="*/ 527598 w 606439"/>
              <a:gd name="connsiteY46" fmla="*/ 299071 h 605522"/>
              <a:gd name="connsiteX47" fmla="*/ 303278 w 606439"/>
              <a:gd name="connsiteY47" fmla="*/ 74972 h 605522"/>
              <a:gd name="connsiteX48" fmla="*/ 303278 w 606439"/>
              <a:gd name="connsiteY48" fmla="*/ 0 h 605522"/>
              <a:gd name="connsiteX49" fmla="*/ 496977 w 606439"/>
              <a:gd name="connsiteY49" fmla="*/ 70052 h 605522"/>
              <a:gd name="connsiteX50" fmla="*/ 510235 w 606439"/>
              <a:gd name="connsiteY50" fmla="*/ 56815 h 605522"/>
              <a:gd name="connsiteX51" fmla="*/ 505190 w 606439"/>
              <a:gd name="connsiteY51" fmla="*/ 51778 h 605522"/>
              <a:gd name="connsiteX52" fmla="*/ 505190 w 606439"/>
              <a:gd name="connsiteY52" fmla="*/ 36432 h 605522"/>
              <a:gd name="connsiteX53" fmla="*/ 524431 w 606439"/>
              <a:gd name="connsiteY53" fmla="*/ 17220 h 605522"/>
              <a:gd name="connsiteX54" fmla="*/ 539917 w 606439"/>
              <a:gd name="connsiteY54" fmla="*/ 17220 h 605522"/>
              <a:gd name="connsiteX55" fmla="*/ 585673 w 606439"/>
              <a:gd name="connsiteY55" fmla="*/ 63024 h 605522"/>
              <a:gd name="connsiteX56" fmla="*/ 585908 w 606439"/>
              <a:gd name="connsiteY56" fmla="*/ 63141 h 605522"/>
              <a:gd name="connsiteX57" fmla="*/ 585908 w 606439"/>
              <a:gd name="connsiteY57" fmla="*/ 78487 h 605522"/>
              <a:gd name="connsiteX58" fmla="*/ 566549 w 606439"/>
              <a:gd name="connsiteY58" fmla="*/ 97699 h 605522"/>
              <a:gd name="connsiteX59" fmla="*/ 551180 w 606439"/>
              <a:gd name="connsiteY59" fmla="*/ 97699 h 605522"/>
              <a:gd name="connsiteX60" fmla="*/ 546135 w 606439"/>
              <a:gd name="connsiteY60" fmla="*/ 92661 h 605522"/>
              <a:gd name="connsiteX61" fmla="*/ 533113 w 606439"/>
              <a:gd name="connsiteY61" fmla="*/ 105664 h 605522"/>
              <a:gd name="connsiteX62" fmla="*/ 606439 w 606439"/>
              <a:gd name="connsiteY62" fmla="*/ 302703 h 605522"/>
              <a:gd name="connsiteX63" fmla="*/ 303278 w 606439"/>
              <a:gd name="connsiteY63" fmla="*/ 605522 h 605522"/>
              <a:gd name="connsiteX64" fmla="*/ 0 w 606439"/>
              <a:gd name="connsiteY64" fmla="*/ 302703 h 605522"/>
              <a:gd name="connsiteX65" fmla="*/ 73326 w 606439"/>
              <a:gd name="connsiteY65" fmla="*/ 105664 h 605522"/>
              <a:gd name="connsiteX66" fmla="*/ 60304 w 606439"/>
              <a:gd name="connsiteY66" fmla="*/ 92544 h 605522"/>
              <a:gd name="connsiteX67" fmla="*/ 55259 w 606439"/>
              <a:gd name="connsiteY67" fmla="*/ 97699 h 605522"/>
              <a:gd name="connsiteX68" fmla="*/ 39890 w 606439"/>
              <a:gd name="connsiteY68" fmla="*/ 97699 h 605522"/>
              <a:gd name="connsiteX69" fmla="*/ 20649 w 606439"/>
              <a:gd name="connsiteY69" fmla="*/ 78487 h 605522"/>
              <a:gd name="connsiteX70" fmla="*/ 20649 w 606439"/>
              <a:gd name="connsiteY70" fmla="*/ 63141 h 605522"/>
              <a:gd name="connsiteX71" fmla="*/ 20766 w 606439"/>
              <a:gd name="connsiteY71" fmla="*/ 63024 h 605522"/>
              <a:gd name="connsiteX72" fmla="*/ 66522 w 606439"/>
              <a:gd name="connsiteY72" fmla="*/ 17220 h 605522"/>
              <a:gd name="connsiteX73" fmla="*/ 81891 w 606439"/>
              <a:gd name="connsiteY73" fmla="*/ 17220 h 605522"/>
              <a:gd name="connsiteX74" fmla="*/ 101249 w 606439"/>
              <a:gd name="connsiteY74" fmla="*/ 36432 h 605522"/>
              <a:gd name="connsiteX75" fmla="*/ 101249 w 606439"/>
              <a:gd name="connsiteY75" fmla="*/ 51778 h 605522"/>
              <a:gd name="connsiteX76" fmla="*/ 96204 w 606439"/>
              <a:gd name="connsiteY76" fmla="*/ 56815 h 605522"/>
              <a:gd name="connsiteX77" fmla="*/ 109462 w 606439"/>
              <a:gd name="connsiteY77" fmla="*/ 69935 h 605522"/>
              <a:gd name="connsiteX78" fmla="*/ 303278 w 606439"/>
              <a:gd name="connsiteY78" fmla="*/ 0 h 6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6439" h="605522">
                <a:moveTo>
                  <a:pt x="309263" y="306068"/>
                </a:moveTo>
                <a:cubicBezTo>
                  <a:pt x="300464" y="306302"/>
                  <a:pt x="293542" y="313683"/>
                  <a:pt x="293894" y="322586"/>
                </a:cubicBezTo>
                <a:cubicBezTo>
                  <a:pt x="294246" y="331373"/>
                  <a:pt x="301637" y="338284"/>
                  <a:pt x="310436" y="337933"/>
                </a:cubicBezTo>
                <a:cubicBezTo>
                  <a:pt x="319235" y="337582"/>
                  <a:pt x="326157" y="330201"/>
                  <a:pt x="325805" y="321415"/>
                </a:cubicBezTo>
                <a:cubicBezTo>
                  <a:pt x="325571" y="312628"/>
                  <a:pt x="318062" y="305717"/>
                  <a:pt x="309263" y="306068"/>
                </a:cubicBezTo>
                <a:close/>
                <a:moveTo>
                  <a:pt x="40594" y="245205"/>
                </a:moveTo>
                <a:cubicBezTo>
                  <a:pt x="44820" y="244152"/>
                  <a:pt x="49133" y="244913"/>
                  <a:pt x="52669" y="247005"/>
                </a:cubicBezTo>
                <a:lnTo>
                  <a:pt x="59935" y="256605"/>
                </a:lnTo>
                <a:lnTo>
                  <a:pt x="60069" y="256782"/>
                </a:lnTo>
                <a:cubicBezTo>
                  <a:pt x="61184" y="261116"/>
                  <a:pt x="60450" y="265451"/>
                  <a:pt x="58353" y="268980"/>
                </a:cubicBezTo>
                <a:lnTo>
                  <a:pt x="48456" y="276344"/>
                </a:lnTo>
                <a:lnTo>
                  <a:pt x="38313" y="274843"/>
                </a:lnTo>
                <a:lnTo>
                  <a:pt x="36297" y="274544"/>
                </a:lnTo>
                <a:cubicBezTo>
                  <a:pt x="32762" y="272450"/>
                  <a:pt x="30035" y="269024"/>
                  <a:pt x="28979" y="264748"/>
                </a:cubicBezTo>
                <a:lnTo>
                  <a:pt x="30692" y="252608"/>
                </a:lnTo>
                <a:close/>
                <a:moveTo>
                  <a:pt x="40594" y="245185"/>
                </a:moveTo>
                <a:cubicBezTo>
                  <a:pt x="36253" y="246298"/>
                  <a:pt x="32792" y="249050"/>
                  <a:pt x="30695" y="252594"/>
                </a:cubicBezTo>
                <a:lnTo>
                  <a:pt x="30692" y="252608"/>
                </a:lnTo>
                <a:lnTo>
                  <a:pt x="30691" y="252610"/>
                </a:lnTo>
                <a:cubicBezTo>
                  <a:pt x="28593" y="256151"/>
                  <a:pt x="27859" y="260482"/>
                  <a:pt x="28974" y="264755"/>
                </a:cubicBezTo>
                <a:cubicBezTo>
                  <a:pt x="30031" y="269028"/>
                  <a:pt x="32760" y="272452"/>
                  <a:pt x="36296" y="274544"/>
                </a:cubicBezTo>
                <a:lnTo>
                  <a:pt x="38313" y="274843"/>
                </a:lnTo>
                <a:lnTo>
                  <a:pt x="48454" y="276345"/>
                </a:lnTo>
                <a:lnTo>
                  <a:pt x="48456" y="276344"/>
                </a:lnTo>
                <a:lnTo>
                  <a:pt x="48459" y="276344"/>
                </a:lnTo>
                <a:cubicBezTo>
                  <a:pt x="57144" y="274120"/>
                  <a:pt x="62309" y="265457"/>
                  <a:pt x="60079" y="256795"/>
                </a:cubicBezTo>
                <a:lnTo>
                  <a:pt x="59935" y="256605"/>
                </a:lnTo>
                <a:lnTo>
                  <a:pt x="52663" y="246986"/>
                </a:lnTo>
                <a:cubicBezTo>
                  <a:pt x="49129" y="244892"/>
                  <a:pt x="44818" y="244130"/>
                  <a:pt x="40594" y="245185"/>
                </a:cubicBezTo>
                <a:close/>
                <a:moveTo>
                  <a:pt x="435733" y="181800"/>
                </a:moveTo>
                <a:cubicBezTo>
                  <a:pt x="439458" y="181800"/>
                  <a:pt x="443184" y="183236"/>
                  <a:pt x="446058" y="186106"/>
                </a:cubicBezTo>
                <a:cubicBezTo>
                  <a:pt x="451689" y="191729"/>
                  <a:pt x="451689" y="200984"/>
                  <a:pt x="446058" y="206607"/>
                </a:cubicBezTo>
                <a:lnTo>
                  <a:pt x="340705" y="346251"/>
                </a:lnTo>
                <a:lnTo>
                  <a:pt x="340470" y="346016"/>
                </a:lnTo>
                <a:cubicBezTo>
                  <a:pt x="339180" y="348008"/>
                  <a:pt x="337654" y="349882"/>
                  <a:pt x="335895" y="351640"/>
                </a:cubicBezTo>
                <a:cubicBezTo>
                  <a:pt x="320643" y="366869"/>
                  <a:pt x="295654" y="366869"/>
                  <a:pt x="280285" y="351640"/>
                </a:cubicBezTo>
                <a:cubicBezTo>
                  <a:pt x="270900" y="342150"/>
                  <a:pt x="267263" y="329030"/>
                  <a:pt x="269492" y="316846"/>
                </a:cubicBezTo>
                <a:lnTo>
                  <a:pt x="208251" y="241401"/>
                </a:lnTo>
                <a:cubicBezTo>
                  <a:pt x="204028" y="237535"/>
                  <a:pt x="203793" y="231092"/>
                  <a:pt x="207665" y="226874"/>
                </a:cubicBezTo>
                <a:cubicBezTo>
                  <a:pt x="211536" y="222657"/>
                  <a:pt x="218106" y="222422"/>
                  <a:pt x="222212" y="226405"/>
                </a:cubicBezTo>
                <a:lnTo>
                  <a:pt x="299878" y="280529"/>
                </a:lnTo>
                <a:lnTo>
                  <a:pt x="425409" y="186106"/>
                </a:lnTo>
                <a:cubicBezTo>
                  <a:pt x="428284" y="183236"/>
                  <a:pt x="432008" y="181800"/>
                  <a:pt x="435733" y="181800"/>
                </a:cubicBezTo>
                <a:close/>
                <a:moveTo>
                  <a:pt x="303278" y="74972"/>
                </a:moveTo>
                <a:cubicBezTo>
                  <a:pt x="179268" y="74972"/>
                  <a:pt x="78841" y="175366"/>
                  <a:pt x="78841" y="299071"/>
                </a:cubicBezTo>
                <a:cubicBezTo>
                  <a:pt x="78841" y="422893"/>
                  <a:pt x="179268" y="523169"/>
                  <a:pt x="303278" y="523169"/>
                </a:cubicBezTo>
                <a:cubicBezTo>
                  <a:pt x="427171" y="523169"/>
                  <a:pt x="527598" y="422893"/>
                  <a:pt x="527598" y="299071"/>
                </a:cubicBezTo>
                <a:cubicBezTo>
                  <a:pt x="527598" y="175366"/>
                  <a:pt x="427171" y="74972"/>
                  <a:pt x="303278" y="74972"/>
                </a:cubicBezTo>
                <a:close/>
                <a:moveTo>
                  <a:pt x="303278" y="0"/>
                </a:moveTo>
                <a:cubicBezTo>
                  <a:pt x="376957" y="0"/>
                  <a:pt x="444417" y="26357"/>
                  <a:pt x="496977" y="70052"/>
                </a:cubicBezTo>
                <a:lnTo>
                  <a:pt x="510235" y="56815"/>
                </a:lnTo>
                <a:lnTo>
                  <a:pt x="505190" y="51778"/>
                </a:lnTo>
                <a:cubicBezTo>
                  <a:pt x="500966" y="47561"/>
                  <a:pt x="500966" y="40649"/>
                  <a:pt x="505190" y="36432"/>
                </a:cubicBezTo>
                <a:lnTo>
                  <a:pt x="524431" y="17220"/>
                </a:lnTo>
                <a:cubicBezTo>
                  <a:pt x="528772" y="13003"/>
                  <a:pt x="535694" y="13003"/>
                  <a:pt x="539917" y="17220"/>
                </a:cubicBezTo>
                <a:lnTo>
                  <a:pt x="585673" y="63024"/>
                </a:lnTo>
                <a:lnTo>
                  <a:pt x="585908" y="63141"/>
                </a:lnTo>
                <a:cubicBezTo>
                  <a:pt x="590131" y="67358"/>
                  <a:pt x="590131" y="74270"/>
                  <a:pt x="585908" y="78487"/>
                </a:cubicBezTo>
                <a:lnTo>
                  <a:pt x="566549" y="97699"/>
                </a:lnTo>
                <a:cubicBezTo>
                  <a:pt x="562326" y="101916"/>
                  <a:pt x="555404" y="101916"/>
                  <a:pt x="551180" y="97699"/>
                </a:cubicBezTo>
                <a:lnTo>
                  <a:pt x="546135" y="92661"/>
                </a:lnTo>
                <a:lnTo>
                  <a:pt x="533113" y="105664"/>
                </a:lnTo>
                <a:cubicBezTo>
                  <a:pt x="578751" y="158614"/>
                  <a:pt x="606439" y="227378"/>
                  <a:pt x="606439" y="302703"/>
                </a:cubicBezTo>
                <a:cubicBezTo>
                  <a:pt x="606439" y="469986"/>
                  <a:pt x="470697" y="605522"/>
                  <a:pt x="303278" y="605522"/>
                </a:cubicBezTo>
                <a:cubicBezTo>
                  <a:pt x="135742" y="605522"/>
                  <a:pt x="0" y="469986"/>
                  <a:pt x="0" y="302703"/>
                </a:cubicBezTo>
                <a:cubicBezTo>
                  <a:pt x="0" y="227378"/>
                  <a:pt x="27688" y="158614"/>
                  <a:pt x="73326" y="105664"/>
                </a:cubicBezTo>
                <a:lnTo>
                  <a:pt x="60304" y="92544"/>
                </a:lnTo>
                <a:lnTo>
                  <a:pt x="55259" y="97699"/>
                </a:lnTo>
                <a:cubicBezTo>
                  <a:pt x="51035" y="101916"/>
                  <a:pt x="44113" y="101916"/>
                  <a:pt x="39890" y="97699"/>
                </a:cubicBezTo>
                <a:lnTo>
                  <a:pt x="20649" y="78487"/>
                </a:lnTo>
                <a:cubicBezTo>
                  <a:pt x="16308" y="74270"/>
                  <a:pt x="16308" y="67358"/>
                  <a:pt x="20649" y="63141"/>
                </a:cubicBezTo>
                <a:lnTo>
                  <a:pt x="20766" y="63024"/>
                </a:lnTo>
                <a:lnTo>
                  <a:pt x="66522" y="17220"/>
                </a:lnTo>
                <a:cubicBezTo>
                  <a:pt x="70863" y="13003"/>
                  <a:pt x="77667" y="13003"/>
                  <a:pt x="81891" y="17220"/>
                </a:cubicBezTo>
                <a:lnTo>
                  <a:pt x="101249" y="36432"/>
                </a:lnTo>
                <a:cubicBezTo>
                  <a:pt x="105355" y="40649"/>
                  <a:pt x="105355" y="47561"/>
                  <a:pt x="101249" y="51778"/>
                </a:cubicBezTo>
                <a:lnTo>
                  <a:pt x="96204" y="56815"/>
                </a:lnTo>
                <a:lnTo>
                  <a:pt x="109462" y="69935"/>
                </a:lnTo>
                <a:cubicBezTo>
                  <a:pt x="162022" y="26357"/>
                  <a:pt x="229482" y="0"/>
                  <a:pt x="303278" y="0"/>
                </a:cubicBezTo>
                <a:close/>
              </a:path>
            </a:pathLst>
          </a:custGeom>
          <a:solidFill>
            <a:srgbClr val="0070C0"/>
          </a:solidFill>
          <a:ln>
            <a:noFill/>
          </a:ln>
        </p:spPr>
      </p:sp>
      <p:sp>
        <p:nvSpPr>
          <p:cNvPr id="13" name="ip-address_1694"/>
          <p:cNvSpPr>
            <a:spLocks noChangeAspect="1"/>
          </p:cNvSpPr>
          <p:nvPr/>
        </p:nvSpPr>
        <p:spPr bwMode="auto">
          <a:xfrm>
            <a:off x="5790582" y="3010186"/>
            <a:ext cx="413492" cy="609684"/>
          </a:xfrm>
          <a:custGeom>
            <a:avLst/>
            <a:gdLst>
              <a:gd name="connsiteX0" fmla="*/ 178196 w 401555"/>
              <a:gd name="connsiteY0" fmla="*/ 123842 h 592082"/>
              <a:gd name="connsiteX1" fmla="*/ 223359 w 401555"/>
              <a:gd name="connsiteY1" fmla="*/ 123842 h 592082"/>
              <a:gd name="connsiteX2" fmla="*/ 223359 w 401555"/>
              <a:gd name="connsiteY2" fmla="*/ 176747 h 592082"/>
              <a:gd name="connsiteX3" fmla="*/ 276263 w 401555"/>
              <a:gd name="connsiteY3" fmla="*/ 176747 h 592082"/>
              <a:gd name="connsiteX4" fmla="*/ 276263 w 401555"/>
              <a:gd name="connsiteY4" fmla="*/ 221909 h 592082"/>
              <a:gd name="connsiteX5" fmla="*/ 223359 w 401555"/>
              <a:gd name="connsiteY5" fmla="*/ 221909 h 592082"/>
              <a:gd name="connsiteX6" fmla="*/ 223359 w 401555"/>
              <a:gd name="connsiteY6" fmla="*/ 274814 h 592082"/>
              <a:gd name="connsiteX7" fmla="*/ 178196 w 401555"/>
              <a:gd name="connsiteY7" fmla="*/ 274814 h 592082"/>
              <a:gd name="connsiteX8" fmla="*/ 178196 w 401555"/>
              <a:gd name="connsiteY8" fmla="*/ 221909 h 592082"/>
              <a:gd name="connsiteX9" fmla="*/ 125292 w 401555"/>
              <a:gd name="connsiteY9" fmla="*/ 221909 h 592082"/>
              <a:gd name="connsiteX10" fmla="*/ 125292 w 401555"/>
              <a:gd name="connsiteY10" fmla="*/ 176747 h 592082"/>
              <a:gd name="connsiteX11" fmla="*/ 178196 w 401555"/>
              <a:gd name="connsiteY11" fmla="*/ 176747 h 592082"/>
              <a:gd name="connsiteX12" fmla="*/ 200132 w 401555"/>
              <a:gd name="connsiteY12" fmla="*/ 79976 h 592082"/>
              <a:gd name="connsiteX13" fmla="*/ 83926 w 401555"/>
              <a:gd name="connsiteY13" fmla="*/ 194781 h 592082"/>
              <a:gd name="connsiteX14" fmla="*/ 200132 w 401555"/>
              <a:gd name="connsiteY14" fmla="*/ 309585 h 592082"/>
              <a:gd name="connsiteX15" fmla="*/ 315046 w 401555"/>
              <a:gd name="connsiteY15" fmla="*/ 194781 h 592082"/>
              <a:gd name="connsiteX16" fmla="*/ 200132 w 401555"/>
              <a:gd name="connsiteY16" fmla="*/ 79976 h 592082"/>
              <a:gd name="connsiteX17" fmla="*/ 200132 w 401555"/>
              <a:gd name="connsiteY17" fmla="*/ 0 h 592082"/>
              <a:gd name="connsiteX18" fmla="*/ 401555 w 401555"/>
              <a:gd name="connsiteY18" fmla="*/ 199941 h 592082"/>
              <a:gd name="connsiteX19" fmla="*/ 336996 w 401555"/>
              <a:gd name="connsiteY19" fmla="*/ 359893 h 592082"/>
              <a:gd name="connsiteX20" fmla="*/ 193676 w 401555"/>
              <a:gd name="connsiteY20" fmla="*/ 592082 h 592082"/>
              <a:gd name="connsiteX21" fmla="*/ 54229 w 401555"/>
              <a:gd name="connsiteY21" fmla="*/ 357313 h 592082"/>
              <a:gd name="connsiteX22" fmla="*/ 0 w 401555"/>
              <a:gd name="connsiteY22" fmla="*/ 199941 h 592082"/>
              <a:gd name="connsiteX23" fmla="*/ 200132 w 401555"/>
              <a:gd name="connsiteY23" fmla="*/ 0 h 59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1555" h="592082">
                <a:moveTo>
                  <a:pt x="178196" y="123842"/>
                </a:moveTo>
                <a:lnTo>
                  <a:pt x="223359" y="123842"/>
                </a:lnTo>
                <a:lnTo>
                  <a:pt x="223359" y="176747"/>
                </a:lnTo>
                <a:lnTo>
                  <a:pt x="276263" y="176747"/>
                </a:lnTo>
                <a:lnTo>
                  <a:pt x="276263" y="221909"/>
                </a:lnTo>
                <a:lnTo>
                  <a:pt x="223359" y="221909"/>
                </a:lnTo>
                <a:lnTo>
                  <a:pt x="223359" y="274814"/>
                </a:lnTo>
                <a:lnTo>
                  <a:pt x="178196" y="274814"/>
                </a:lnTo>
                <a:lnTo>
                  <a:pt x="178196" y="221909"/>
                </a:lnTo>
                <a:lnTo>
                  <a:pt x="125292" y="221909"/>
                </a:lnTo>
                <a:lnTo>
                  <a:pt x="125292" y="176747"/>
                </a:lnTo>
                <a:lnTo>
                  <a:pt x="178196" y="176747"/>
                </a:lnTo>
                <a:close/>
                <a:moveTo>
                  <a:pt x="200132" y="79976"/>
                </a:moveTo>
                <a:cubicBezTo>
                  <a:pt x="135573" y="79976"/>
                  <a:pt x="83926" y="131574"/>
                  <a:pt x="83926" y="194781"/>
                </a:cubicBezTo>
                <a:cubicBezTo>
                  <a:pt x="83926" y="257988"/>
                  <a:pt x="135573" y="309585"/>
                  <a:pt x="200132" y="309585"/>
                </a:cubicBezTo>
                <a:cubicBezTo>
                  <a:pt x="263399" y="309585"/>
                  <a:pt x="315046" y="257988"/>
                  <a:pt x="315046" y="194781"/>
                </a:cubicBezTo>
                <a:cubicBezTo>
                  <a:pt x="315046" y="131574"/>
                  <a:pt x="263399" y="79976"/>
                  <a:pt x="200132" y="79976"/>
                </a:cubicBezTo>
                <a:close/>
                <a:moveTo>
                  <a:pt x="200132" y="0"/>
                </a:moveTo>
                <a:cubicBezTo>
                  <a:pt x="311173" y="0"/>
                  <a:pt x="401555" y="89006"/>
                  <a:pt x="401555" y="199941"/>
                </a:cubicBezTo>
                <a:cubicBezTo>
                  <a:pt x="401555" y="263148"/>
                  <a:pt x="336996" y="359893"/>
                  <a:pt x="336996" y="359893"/>
                </a:cubicBezTo>
                <a:lnTo>
                  <a:pt x="193676" y="592082"/>
                </a:lnTo>
                <a:lnTo>
                  <a:pt x="54229" y="357313"/>
                </a:lnTo>
                <a:cubicBezTo>
                  <a:pt x="54229" y="357313"/>
                  <a:pt x="0" y="256698"/>
                  <a:pt x="0" y="199941"/>
                </a:cubicBezTo>
                <a:cubicBezTo>
                  <a:pt x="0" y="89006"/>
                  <a:pt x="89091" y="0"/>
                  <a:pt x="200132" y="0"/>
                </a:cubicBezTo>
                <a:close/>
              </a:path>
            </a:pathLst>
          </a:custGeom>
          <a:solidFill>
            <a:srgbClr val="0070C0"/>
          </a:solidFill>
          <a:ln>
            <a:noFill/>
          </a:ln>
        </p:spPr>
        <p:txBody>
          <a:bodyPr/>
          <a:lstStyle/>
          <a:p>
            <a:endParaRPr lang="zh-CN" altLang="en-US"/>
          </a:p>
        </p:txBody>
      </p:sp>
      <p:sp>
        <p:nvSpPr>
          <p:cNvPr id="16" name="wallet-filled-money-tool_60484"/>
          <p:cNvSpPr>
            <a:spLocks noChangeAspect="1"/>
          </p:cNvSpPr>
          <p:nvPr/>
        </p:nvSpPr>
        <p:spPr bwMode="auto">
          <a:xfrm>
            <a:off x="5781985" y="4005510"/>
            <a:ext cx="542990" cy="520405"/>
          </a:xfrm>
          <a:custGeom>
            <a:avLst/>
            <a:gdLst>
              <a:gd name="connsiteX0" fmla="*/ 413212 w 608062"/>
              <a:gd name="connsiteY0" fmla="*/ 336089 h 582771"/>
              <a:gd name="connsiteX1" fmla="*/ 402712 w 608062"/>
              <a:gd name="connsiteY1" fmla="*/ 339771 h 582771"/>
              <a:gd name="connsiteX2" fmla="*/ 396155 w 608062"/>
              <a:gd name="connsiteY2" fmla="*/ 353117 h 582771"/>
              <a:gd name="connsiteX3" fmla="*/ 396155 w 608062"/>
              <a:gd name="connsiteY3" fmla="*/ 364468 h 582771"/>
              <a:gd name="connsiteX4" fmla="*/ 413212 w 608062"/>
              <a:gd name="connsiteY4" fmla="*/ 381496 h 582771"/>
              <a:gd name="connsiteX5" fmla="*/ 424584 w 608062"/>
              <a:gd name="connsiteY5" fmla="*/ 381496 h 582771"/>
              <a:gd name="connsiteX6" fmla="*/ 441641 w 608062"/>
              <a:gd name="connsiteY6" fmla="*/ 364468 h 582771"/>
              <a:gd name="connsiteX7" fmla="*/ 441641 w 608062"/>
              <a:gd name="connsiteY7" fmla="*/ 353117 h 582771"/>
              <a:gd name="connsiteX8" fmla="*/ 424584 w 608062"/>
              <a:gd name="connsiteY8" fmla="*/ 336089 h 582771"/>
              <a:gd name="connsiteX9" fmla="*/ 416081 w 608062"/>
              <a:gd name="connsiteY9" fmla="*/ 336089 h 582771"/>
              <a:gd name="connsiteX10" fmla="*/ 370339 w 608062"/>
              <a:gd name="connsiteY10" fmla="*/ 285620 h 582771"/>
              <a:gd name="connsiteX11" fmla="*/ 523596 w 608062"/>
              <a:gd name="connsiteY11" fmla="*/ 285620 h 582771"/>
              <a:gd name="connsiteX12" fmla="*/ 561757 w 608062"/>
              <a:gd name="connsiteY12" fmla="*/ 285620 h 582771"/>
              <a:gd name="connsiteX13" fmla="*/ 572360 w 608062"/>
              <a:gd name="connsiteY13" fmla="*/ 285620 h 582771"/>
              <a:gd name="connsiteX14" fmla="*/ 573026 w 608062"/>
              <a:gd name="connsiteY14" fmla="*/ 285620 h 582771"/>
              <a:gd name="connsiteX15" fmla="*/ 573948 w 608062"/>
              <a:gd name="connsiteY15" fmla="*/ 285620 h 582771"/>
              <a:gd name="connsiteX16" fmla="*/ 585012 w 608062"/>
              <a:gd name="connsiteY16" fmla="*/ 287461 h 582771"/>
              <a:gd name="connsiteX17" fmla="*/ 596947 w 608062"/>
              <a:gd name="connsiteY17" fmla="*/ 294568 h 582771"/>
              <a:gd name="connsiteX18" fmla="*/ 608062 w 608062"/>
              <a:gd name="connsiteY18" fmla="*/ 319726 h 582771"/>
              <a:gd name="connsiteX19" fmla="*/ 608062 w 608062"/>
              <a:gd name="connsiteY19" fmla="*/ 395609 h 582771"/>
              <a:gd name="connsiteX20" fmla="*/ 596947 w 608062"/>
              <a:gd name="connsiteY20" fmla="*/ 420767 h 582771"/>
              <a:gd name="connsiteX21" fmla="*/ 585012 w 608062"/>
              <a:gd name="connsiteY21" fmla="*/ 427874 h 582771"/>
              <a:gd name="connsiteX22" fmla="*/ 573948 w 608062"/>
              <a:gd name="connsiteY22" fmla="*/ 429715 h 582771"/>
              <a:gd name="connsiteX23" fmla="*/ 573026 w 608062"/>
              <a:gd name="connsiteY23" fmla="*/ 429715 h 582771"/>
              <a:gd name="connsiteX24" fmla="*/ 370339 w 608062"/>
              <a:gd name="connsiteY24" fmla="*/ 429715 h 582771"/>
              <a:gd name="connsiteX25" fmla="*/ 336174 w 608062"/>
              <a:gd name="connsiteY25" fmla="*/ 395609 h 582771"/>
              <a:gd name="connsiteX26" fmla="*/ 336174 w 608062"/>
              <a:gd name="connsiteY26" fmla="*/ 357821 h 582771"/>
              <a:gd name="connsiteX27" fmla="*/ 336174 w 608062"/>
              <a:gd name="connsiteY27" fmla="*/ 347287 h 582771"/>
              <a:gd name="connsiteX28" fmla="*/ 336174 w 608062"/>
              <a:gd name="connsiteY28" fmla="*/ 336703 h 582771"/>
              <a:gd name="connsiteX29" fmla="*/ 336174 w 608062"/>
              <a:gd name="connsiteY29" fmla="*/ 319726 h 582771"/>
              <a:gd name="connsiteX30" fmla="*/ 370339 w 608062"/>
              <a:gd name="connsiteY30" fmla="*/ 285620 h 582771"/>
              <a:gd name="connsiteX31" fmla="*/ 34208 w 608062"/>
              <a:gd name="connsiteY31" fmla="*/ 134822 h 582771"/>
              <a:gd name="connsiteX32" fmla="*/ 54539 w 608062"/>
              <a:gd name="connsiteY32" fmla="*/ 134822 h 582771"/>
              <a:gd name="connsiteX33" fmla="*/ 60633 w 608062"/>
              <a:gd name="connsiteY33" fmla="*/ 134822 h 582771"/>
              <a:gd name="connsiteX34" fmla="*/ 93407 w 608062"/>
              <a:gd name="connsiteY34" fmla="*/ 134822 h 582771"/>
              <a:gd name="connsiteX35" fmla="*/ 132327 w 608062"/>
              <a:gd name="connsiteY35" fmla="*/ 134822 h 582771"/>
              <a:gd name="connsiteX36" fmla="*/ 429142 w 608062"/>
              <a:gd name="connsiteY36" fmla="*/ 134822 h 582771"/>
              <a:gd name="connsiteX37" fmla="*/ 509900 w 608062"/>
              <a:gd name="connsiteY37" fmla="*/ 134822 h 582771"/>
              <a:gd name="connsiteX38" fmla="*/ 520501 w 608062"/>
              <a:gd name="connsiteY38" fmla="*/ 134822 h 582771"/>
              <a:gd name="connsiteX39" fmla="*/ 531101 w 608062"/>
              <a:gd name="connsiteY39" fmla="*/ 134822 h 582771"/>
              <a:gd name="connsiteX40" fmla="*/ 538885 w 608062"/>
              <a:gd name="connsiteY40" fmla="*/ 134822 h 582771"/>
              <a:gd name="connsiteX41" fmla="*/ 572940 w 608062"/>
              <a:gd name="connsiteY41" fmla="*/ 168926 h 582771"/>
              <a:gd name="connsiteX42" fmla="*/ 572940 w 608062"/>
              <a:gd name="connsiteY42" fmla="*/ 261982 h 582771"/>
              <a:gd name="connsiteX43" fmla="*/ 565719 w 608062"/>
              <a:gd name="connsiteY43" fmla="*/ 261982 h 582771"/>
              <a:gd name="connsiteX44" fmla="*/ 555119 w 608062"/>
              <a:gd name="connsiteY44" fmla="*/ 261982 h 582771"/>
              <a:gd name="connsiteX45" fmla="*/ 544518 w 608062"/>
              <a:gd name="connsiteY45" fmla="*/ 261982 h 582771"/>
              <a:gd name="connsiteX46" fmla="*/ 370301 w 608062"/>
              <a:gd name="connsiteY46" fmla="*/ 261982 h 582771"/>
              <a:gd name="connsiteX47" fmla="*/ 363388 w 608062"/>
              <a:gd name="connsiteY47" fmla="*/ 262391 h 582771"/>
              <a:gd name="connsiteX48" fmla="*/ 328770 w 608062"/>
              <a:gd name="connsiteY48" fmla="*/ 279468 h 582771"/>
              <a:gd name="connsiteX49" fmla="*/ 312331 w 608062"/>
              <a:gd name="connsiteY49" fmla="*/ 319861 h 582771"/>
              <a:gd name="connsiteX50" fmla="*/ 312331 w 608062"/>
              <a:gd name="connsiteY50" fmla="*/ 343279 h 582771"/>
              <a:gd name="connsiteX51" fmla="*/ 312331 w 608062"/>
              <a:gd name="connsiteY51" fmla="*/ 353863 h 582771"/>
              <a:gd name="connsiteX52" fmla="*/ 312331 w 608062"/>
              <a:gd name="connsiteY52" fmla="*/ 364446 h 582771"/>
              <a:gd name="connsiteX53" fmla="*/ 312331 w 608062"/>
              <a:gd name="connsiteY53" fmla="*/ 395636 h 582771"/>
              <a:gd name="connsiteX54" fmla="*/ 370352 w 608062"/>
              <a:gd name="connsiteY54" fmla="*/ 453617 h 582771"/>
              <a:gd name="connsiteX55" fmla="*/ 572940 w 608062"/>
              <a:gd name="connsiteY55" fmla="*/ 453617 h 582771"/>
              <a:gd name="connsiteX56" fmla="*/ 572940 w 608062"/>
              <a:gd name="connsiteY56" fmla="*/ 548719 h 582771"/>
              <a:gd name="connsiteX57" fmla="*/ 538783 w 608062"/>
              <a:gd name="connsiteY57" fmla="*/ 582771 h 582771"/>
              <a:gd name="connsiteX58" fmla="*/ 34157 w 608062"/>
              <a:gd name="connsiteY58" fmla="*/ 582771 h 582771"/>
              <a:gd name="connsiteX59" fmla="*/ 0 w 608062"/>
              <a:gd name="connsiteY59" fmla="*/ 548719 h 582771"/>
              <a:gd name="connsiteX60" fmla="*/ 0 w 608062"/>
              <a:gd name="connsiteY60" fmla="*/ 211875 h 582771"/>
              <a:gd name="connsiteX61" fmla="*/ 0 w 608062"/>
              <a:gd name="connsiteY61" fmla="*/ 173016 h 582771"/>
              <a:gd name="connsiteX62" fmla="*/ 0 w 608062"/>
              <a:gd name="connsiteY62" fmla="*/ 168926 h 582771"/>
              <a:gd name="connsiteX63" fmla="*/ 1229 w 608062"/>
              <a:gd name="connsiteY63" fmla="*/ 159978 h 582771"/>
              <a:gd name="connsiteX64" fmla="*/ 7528 w 608062"/>
              <a:gd name="connsiteY64" fmla="*/ 147656 h 582771"/>
              <a:gd name="connsiteX65" fmla="*/ 34208 w 608062"/>
              <a:gd name="connsiteY65" fmla="*/ 134822 h 582771"/>
              <a:gd name="connsiteX66" fmla="*/ 459702 w 608062"/>
              <a:gd name="connsiteY66" fmla="*/ 46827 h 582771"/>
              <a:gd name="connsiteX67" fmla="*/ 492623 w 608062"/>
              <a:gd name="connsiteY67" fmla="*/ 71966 h 582771"/>
              <a:gd name="connsiteX68" fmla="*/ 503273 w 608062"/>
              <a:gd name="connsiteY68" fmla="*/ 110900 h 582771"/>
              <a:gd name="connsiteX69" fmla="*/ 417257 w 608062"/>
              <a:gd name="connsiteY69" fmla="*/ 110900 h 582771"/>
              <a:gd name="connsiteX70" fmla="*/ 219882 w 608062"/>
              <a:gd name="connsiteY70" fmla="*/ 110900 h 582771"/>
              <a:gd name="connsiteX71" fmla="*/ 393757 w 608062"/>
              <a:gd name="connsiteY71" fmla="*/ 63586 h 582771"/>
              <a:gd name="connsiteX72" fmla="*/ 450691 w 608062"/>
              <a:gd name="connsiteY72" fmla="*/ 48053 h 582771"/>
              <a:gd name="connsiteX73" fmla="*/ 459702 w 608062"/>
              <a:gd name="connsiteY73" fmla="*/ 46827 h 582771"/>
              <a:gd name="connsiteX74" fmla="*/ 351961 w 608062"/>
              <a:gd name="connsiteY74" fmla="*/ 1805 h 582771"/>
              <a:gd name="connsiteX75" fmla="*/ 371657 w 608062"/>
              <a:gd name="connsiteY75" fmla="*/ 18993 h 582771"/>
              <a:gd name="connsiteX76" fmla="*/ 384511 w 608062"/>
              <a:gd name="connsiteY76" fmla="*/ 44858 h 582771"/>
              <a:gd name="connsiteX77" fmla="*/ 142137 w 608062"/>
              <a:gd name="connsiteY77" fmla="*/ 110900 h 582771"/>
              <a:gd name="connsiteX78" fmla="*/ 108953 w 608062"/>
              <a:gd name="connsiteY78" fmla="*/ 110900 h 582771"/>
              <a:gd name="connsiteX79" fmla="*/ 325927 w 608062"/>
              <a:gd name="connsiteY79" fmla="*/ 3556 h 582771"/>
              <a:gd name="connsiteX80" fmla="*/ 351961 w 608062"/>
              <a:gd name="connsiteY80" fmla="*/ 1805 h 58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062" h="582771">
                <a:moveTo>
                  <a:pt x="413212" y="336089"/>
                </a:moveTo>
                <a:cubicBezTo>
                  <a:pt x="409268" y="336089"/>
                  <a:pt x="405631" y="337521"/>
                  <a:pt x="402712" y="339771"/>
                </a:cubicBezTo>
                <a:cubicBezTo>
                  <a:pt x="398665" y="342839"/>
                  <a:pt x="396155" y="347696"/>
                  <a:pt x="396155" y="353117"/>
                </a:cubicBezTo>
                <a:lnTo>
                  <a:pt x="396155" y="364468"/>
                </a:lnTo>
                <a:cubicBezTo>
                  <a:pt x="396155" y="373877"/>
                  <a:pt x="403787" y="381496"/>
                  <a:pt x="413212" y="381496"/>
                </a:cubicBezTo>
                <a:lnTo>
                  <a:pt x="424584" y="381496"/>
                </a:lnTo>
                <a:cubicBezTo>
                  <a:pt x="434009" y="381496"/>
                  <a:pt x="441641" y="373877"/>
                  <a:pt x="441641" y="364468"/>
                </a:cubicBezTo>
                <a:lnTo>
                  <a:pt x="441641" y="353117"/>
                </a:lnTo>
                <a:cubicBezTo>
                  <a:pt x="441641" y="343708"/>
                  <a:pt x="434009" y="336089"/>
                  <a:pt x="424584" y="336089"/>
                </a:cubicBezTo>
                <a:lnTo>
                  <a:pt x="416081" y="336089"/>
                </a:lnTo>
                <a:close/>
                <a:moveTo>
                  <a:pt x="370339" y="285620"/>
                </a:moveTo>
                <a:lnTo>
                  <a:pt x="523596" y="285620"/>
                </a:lnTo>
                <a:lnTo>
                  <a:pt x="561757" y="285620"/>
                </a:lnTo>
                <a:lnTo>
                  <a:pt x="572360" y="285620"/>
                </a:lnTo>
                <a:lnTo>
                  <a:pt x="573026" y="285620"/>
                </a:lnTo>
                <a:lnTo>
                  <a:pt x="573948" y="285620"/>
                </a:lnTo>
                <a:cubicBezTo>
                  <a:pt x="577841" y="285620"/>
                  <a:pt x="581529" y="286336"/>
                  <a:pt x="585012" y="287461"/>
                </a:cubicBezTo>
                <a:cubicBezTo>
                  <a:pt x="589520" y="289046"/>
                  <a:pt x="593515" y="291449"/>
                  <a:pt x="596947" y="294568"/>
                </a:cubicBezTo>
                <a:cubicBezTo>
                  <a:pt x="603759" y="300756"/>
                  <a:pt x="608062" y="309755"/>
                  <a:pt x="608062" y="319726"/>
                </a:cubicBezTo>
                <a:lnTo>
                  <a:pt x="608062" y="395609"/>
                </a:lnTo>
                <a:cubicBezTo>
                  <a:pt x="608062" y="405580"/>
                  <a:pt x="603759" y="414579"/>
                  <a:pt x="596947" y="420767"/>
                </a:cubicBezTo>
                <a:cubicBezTo>
                  <a:pt x="593515" y="423886"/>
                  <a:pt x="589520" y="426340"/>
                  <a:pt x="585012" y="427874"/>
                </a:cubicBezTo>
                <a:cubicBezTo>
                  <a:pt x="581529" y="428999"/>
                  <a:pt x="577841" y="429715"/>
                  <a:pt x="573948" y="429715"/>
                </a:cubicBezTo>
                <a:lnTo>
                  <a:pt x="573026" y="429715"/>
                </a:lnTo>
                <a:lnTo>
                  <a:pt x="370339" y="429715"/>
                </a:lnTo>
                <a:cubicBezTo>
                  <a:pt x="351489" y="429715"/>
                  <a:pt x="336174" y="414426"/>
                  <a:pt x="336174" y="395609"/>
                </a:cubicBezTo>
                <a:lnTo>
                  <a:pt x="336174" y="357821"/>
                </a:lnTo>
                <a:lnTo>
                  <a:pt x="336174" y="347287"/>
                </a:lnTo>
                <a:lnTo>
                  <a:pt x="336174" y="336703"/>
                </a:lnTo>
                <a:lnTo>
                  <a:pt x="336174" y="319726"/>
                </a:lnTo>
                <a:cubicBezTo>
                  <a:pt x="336174" y="300909"/>
                  <a:pt x="351489" y="285620"/>
                  <a:pt x="370339" y="285620"/>
                </a:cubicBezTo>
                <a:close/>
                <a:moveTo>
                  <a:pt x="34208" y="134822"/>
                </a:moveTo>
                <a:lnTo>
                  <a:pt x="54539" y="134822"/>
                </a:lnTo>
                <a:lnTo>
                  <a:pt x="60633" y="134822"/>
                </a:lnTo>
                <a:lnTo>
                  <a:pt x="93407" y="134822"/>
                </a:lnTo>
                <a:lnTo>
                  <a:pt x="132327" y="134822"/>
                </a:lnTo>
                <a:lnTo>
                  <a:pt x="429142" y="134822"/>
                </a:lnTo>
                <a:lnTo>
                  <a:pt x="509900" y="134822"/>
                </a:lnTo>
                <a:lnTo>
                  <a:pt x="520501" y="134822"/>
                </a:lnTo>
                <a:lnTo>
                  <a:pt x="531101" y="134822"/>
                </a:lnTo>
                <a:lnTo>
                  <a:pt x="538885" y="134822"/>
                </a:lnTo>
                <a:cubicBezTo>
                  <a:pt x="557730" y="134822"/>
                  <a:pt x="572991" y="150110"/>
                  <a:pt x="572940" y="168926"/>
                </a:cubicBezTo>
                <a:lnTo>
                  <a:pt x="572940" y="261982"/>
                </a:lnTo>
                <a:lnTo>
                  <a:pt x="565719" y="261982"/>
                </a:lnTo>
                <a:lnTo>
                  <a:pt x="555119" y="261982"/>
                </a:lnTo>
                <a:lnTo>
                  <a:pt x="544518" y="261982"/>
                </a:lnTo>
                <a:lnTo>
                  <a:pt x="370301" y="261982"/>
                </a:lnTo>
                <a:cubicBezTo>
                  <a:pt x="367945" y="261982"/>
                  <a:pt x="365641" y="262084"/>
                  <a:pt x="363388" y="262391"/>
                </a:cubicBezTo>
                <a:cubicBezTo>
                  <a:pt x="349868" y="263925"/>
                  <a:pt x="337783" y="270214"/>
                  <a:pt x="328770" y="279468"/>
                </a:cubicBezTo>
                <a:cubicBezTo>
                  <a:pt x="318579" y="289899"/>
                  <a:pt x="312331" y="304164"/>
                  <a:pt x="312331" y="319861"/>
                </a:cubicBezTo>
                <a:lnTo>
                  <a:pt x="312331" y="343279"/>
                </a:lnTo>
                <a:lnTo>
                  <a:pt x="312331" y="353863"/>
                </a:lnTo>
                <a:lnTo>
                  <a:pt x="312331" y="364446"/>
                </a:lnTo>
                <a:lnTo>
                  <a:pt x="312331" y="395636"/>
                </a:lnTo>
                <a:cubicBezTo>
                  <a:pt x="312331" y="427643"/>
                  <a:pt x="338346" y="453617"/>
                  <a:pt x="370352" y="453617"/>
                </a:cubicBezTo>
                <a:lnTo>
                  <a:pt x="572940" y="453617"/>
                </a:lnTo>
                <a:lnTo>
                  <a:pt x="572940" y="548719"/>
                </a:lnTo>
                <a:cubicBezTo>
                  <a:pt x="572940" y="567534"/>
                  <a:pt x="557628" y="582771"/>
                  <a:pt x="538783" y="582771"/>
                </a:cubicBezTo>
                <a:lnTo>
                  <a:pt x="34157" y="582771"/>
                </a:lnTo>
                <a:cubicBezTo>
                  <a:pt x="15312" y="582771"/>
                  <a:pt x="0" y="567534"/>
                  <a:pt x="0" y="548719"/>
                </a:cubicBezTo>
                <a:lnTo>
                  <a:pt x="0" y="211875"/>
                </a:lnTo>
                <a:lnTo>
                  <a:pt x="0" y="173016"/>
                </a:lnTo>
                <a:lnTo>
                  <a:pt x="0" y="168926"/>
                </a:lnTo>
                <a:cubicBezTo>
                  <a:pt x="0" y="165858"/>
                  <a:pt x="461" y="162841"/>
                  <a:pt x="1229" y="159978"/>
                </a:cubicBezTo>
                <a:cubicBezTo>
                  <a:pt x="2458" y="155427"/>
                  <a:pt x="4660" y="151235"/>
                  <a:pt x="7528" y="147656"/>
                </a:cubicBezTo>
                <a:cubicBezTo>
                  <a:pt x="13776" y="139782"/>
                  <a:pt x="23403" y="134822"/>
                  <a:pt x="34208" y="134822"/>
                </a:cubicBezTo>
                <a:close/>
                <a:moveTo>
                  <a:pt x="459702" y="46827"/>
                </a:moveTo>
                <a:cubicBezTo>
                  <a:pt x="474755" y="46827"/>
                  <a:pt x="488527" y="56739"/>
                  <a:pt x="492623" y="71966"/>
                </a:cubicBezTo>
                <a:lnTo>
                  <a:pt x="503273" y="110900"/>
                </a:lnTo>
                <a:lnTo>
                  <a:pt x="417257" y="110900"/>
                </a:lnTo>
                <a:lnTo>
                  <a:pt x="219882" y="110900"/>
                </a:lnTo>
                <a:lnTo>
                  <a:pt x="393757" y="63586"/>
                </a:lnTo>
                <a:lnTo>
                  <a:pt x="450691" y="48053"/>
                </a:lnTo>
                <a:cubicBezTo>
                  <a:pt x="453712" y="47236"/>
                  <a:pt x="456732" y="46827"/>
                  <a:pt x="459702" y="46827"/>
                </a:cubicBezTo>
                <a:close/>
                <a:moveTo>
                  <a:pt x="351961" y="1805"/>
                </a:moveTo>
                <a:cubicBezTo>
                  <a:pt x="360237" y="4604"/>
                  <a:pt x="367458" y="10559"/>
                  <a:pt x="371657" y="18993"/>
                </a:cubicBezTo>
                <a:lnTo>
                  <a:pt x="384511" y="44858"/>
                </a:lnTo>
                <a:lnTo>
                  <a:pt x="142137" y="110900"/>
                </a:lnTo>
                <a:lnTo>
                  <a:pt x="108953" y="110900"/>
                </a:lnTo>
                <a:lnTo>
                  <a:pt x="325927" y="3556"/>
                </a:lnTo>
                <a:cubicBezTo>
                  <a:pt x="334351" y="-636"/>
                  <a:pt x="343684" y="-993"/>
                  <a:pt x="351961" y="1805"/>
                </a:cubicBezTo>
                <a:close/>
              </a:path>
            </a:pathLst>
          </a:custGeom>
          <a:solidFill>
            <a:srgbClr val="0070C0"/>
          </a:solidFill>
          <a:ln>
            <a:noFill/>
          </a:ln>
        </p:spPr>
      </p:sp>
      <p:sp>
        <p:nvSpPr>
          <p:cNvPr id="17" name="矩形 16"/>
          <p:cNvSpPr/>
          <p:nvPr/>
        </p:nvSpPr>
        <p:spPr>
          <a:xfrm>
            <a:off x="6429375" y="3987843"/>
            <a:ext cx="5381527" cy="1631216"/>
          </a:xfrm>
          <a:prstGeom prst="rect">
            <a:avLst/>
          </a:prstGeom>
        </p:spPr>
        <p:txBody>
          <a:bodyPr wrap="square">
            <a:spAutoFit/>
          </a:bodyPr>
          <a:lstStyle/>
          <a:p>
            <a:pPr>
              <a:lnSpc>
                <a:spcPts val="3000"/>
              </a:lnSpc>
            </a:pPr>
            <a:r>
              <a:rPr lang="zh-CN" altLang="en-US" b="1" dirty="0">
                <a:solidFill>
                  <a:srgbClr val="0070C0"/>
                </a:solidFill>
                <a:latin typeface="微软雅黑" panose="020B0503020204020204" pitchFamily="34" charset="-122"/>
                <a:ea typeface="微软雅黑" panose="020B0503020204020204" pitchFamily="34" charset="-122"/>
              </a:rPr>
              <a:t>玉树第一民族中学</a:t>
            </a:r>
            <a:r>
              <a:rPr lang="en-US" altLang="zh-CN" b="1" dirty="0">
                <a:solidFill>
                  <a:srgbClr val="0070C0"/>
                </a:solidFill>
                <a:latin typeface="微软雅黑" panose="020B0503020204020204" pitchFamily="34" charset="-122"/>
                <a:ea typeface="微软雅黑" panose="020B0503020204020204" pitchFamily="34" charset="-122"/>
              </a:rPr>
              <a:t>900</a:t>
            </a:r>
            <a:r>
              <a:rPr lang="zh-CN" altLang="en-US" b="1" dirty="0">
                <a:solidFill>
                  <a:srgbClr val="0070C0"/>
                </a:solidFill>
                <a:latin typeface="微软雅黑" panose="020B0503020204020204" pitchFamily="34" charset="-122"/>
                <a:ea typeface="微软雅黑" panose="020B0503020204020204" pitchFamily="34" charset="-122"/>
              </a:rPr>
              <a:t>多名学生无一人死亡。发生第一次</a:t>
            </a:r>
            <a:r>
              <a:rPr lang="en-US" altLang="zh-CN" b="1" dirty="0">
                <a:solidFill>
                  <a:srgbClr val="0070C0"/>
                </a:solidFill>
                <a:latin typeface="微软雅黑" panose="020B0503020204020204" pitchFamily="34" charset="-122"/>
                <a:ea typeface="微软雅黑" panose="020B0503020204020204" pitchFamily="34" charset="-122"/>
              </a:rPr>
              <a:t>4.2</a:t>
            </a:r>
            <a:r>
              <a:rPr lang="zh-CN" altLang="en-US" b="1" dirty="0">
                <a:solidFill>
                  <a:srgbClr val="0070C0"/>
                </a:solidFill>
                <a:latin typeface="微软雅黑" panose="020B0503020204020204" pitchFamily="34" charset="-122"/>
                <a:ea typeface="微软雅黑" panose="020B0503020204020204" pitchFamily="34" charset="-122"/>
              </a:rPr>
              <a:t>级后，校长和老师立即按预案要求将住宿学生和走读全部集中到操场上，躲过了第二次大地震，创造了又一个奇迹。</a:t>
            </a:r>
          </a:p>
        </p:txBody>
      </p:sp>
      <p:cxnSp>
        <p:nvCxnSpPr>
          <p:cNvPr id="7" name="直接连接符 6"/>
          <p:cNvCxnSpPr/>
          <p:nvPr/>
        </p:nvCxnSpPr>
        <p:spPr>
          <a:xfrm>
            <a:off x="1388815" y="1528093"/>
            <a:ext cx="1042208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13931" y="6280621"/>
            <a:ext cx="10696971"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timgsa.baidu.com/timg?image&amp;quality=80&amp;size=b9999_10000&amp;sec=1512924467594&amp;di=e5fe93e5c43cb89d0e141f7227383ea7&amp;imgtype=0&amp;src=http%3A%2F%2Fwww.nyaqwh.com%2Fuploadfiles%2Fimage%2F20160617%2F20160617100951_2343.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662" t="29" r="9429" b="-29"/>
          <a:stretch>
            <a:fillRect/>
          </a:stretch>
        </p:blipFill>
        <p:spPr bwMode="auto">
          <a:xfrm>
            <a:off x="6462765" y="2608213"/>
            <a:ext cx="5570505" cy="3744416"/>
          </a:xfrm>
          <a:prstGeom prst="rect">
            <a:avLst/>
          </a:prstGeom>
          <a:noFill/>
          <a:extLst>
            <a:ext uri="{909E8E84-426E-40DD-AFC4-6F175D3DCCD1}">
              <a14:hiddenFill xmlns:a14="http://schemas.microsoft.com/office/drawing/2010/main">
                <a:solidFill>
                  <a:srgbClr val="FFFFFF"/>
                </a:solidFill>
              </a14:hiddenFill>
            </a:ext>
          </a:extLst>
        </p:spPr>
      </p:pic>
      <p:sp>
        <p:nvSpPr>
          <p:cNvPr id="12" name="PA_矩形 11"/>
          <p:cNvSpPr/>
          <p:nvPr>
            <p:custDataLst>
              <p:tags r:id="rId1"/>
            </p:custDataLst>
          </p:nvPr>
        </p:nvSpPr>
        <p:spPr bwMode="auto">
          <a:xfrm>
            <a:off x="986449" y="2608213"/>
            <a:ext cx="5570505" cy="3744416"/>
          </a:xfrm>
          <a:prstGeom prst="rect">
            <a:avLst/>
          </a:prstGeom>
          <a:solidFill>
            <a:srgbClr val="0070C0"/>
          </a:solidFill>
          <a:ln>
            <a:noFill/>
          </a:ln>
        </p:spPr>
        <p:txBody>
          <a:bodyPr rtlCol="0" anchor="ctr"/>
          <a:lstStyle/>
          <a:p>
            <a:pPr algn="l"/>
            <a:endParaRPr lang="zh-CN" altLang="en-US"/>
          </a:p>
        </p:txBody>
      </p:sp>
      <p:sp>
        <p:nvSpPr>
          <p:cNvPr id="13" name="PA_矩形 12"/>
          <p:cNvSpPr/>
          <p:nvPr>
            <p:custDataLst>
              <p:tags r:id="rId2"/>
            </p:custDataLst>
          </p:nvPr>
        </p:nvSpPr>
        <p:spPr>
          <a:xfrm>
            <a:off x="1106509" y="3252311"/>
            <a:ext cx="5172033" cy="2895793"/>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b="1" dirty="0">
                <a:solidFill>
                  <a:srgbClr val="FFFF00"/>
                </a:solidFill>
                <a:latin typeface="微软雅黑" panose="020B0503020204020204" pitchFamily="34" charset="-122"/>
                <a:ea typeface="微软雅黑" panose="020B0503020204020204" pitchFamily="34" charset="-122"/>
              </a:rPr>
              <a:t>预防</a:t>
            </a:r>
            <a:r>
              <a:rPr lang="zh-CN" altLang="en-US" sz="1600" dirty="0">
                <a:solidFill>
                  <a:schemeClr val="bg1"/>
                </a:solidFill>
                <a:latin typeface="微软雅黑" panose="020B0503020204020204" pitchFamily="34" charset="-122"/>
                <a:ea typeface="微软雅黑" panose="020B0503020204020204" pitchFamily="34" charset="-122"/>
              </a:rPr>
              <a:t>：预防为主、常备不懈。通过组织与技术措施来实现。</a:t>
            </a:r>
          </a:p>
          <a:p>
            <a:pPr marL="285750" indent="-285750">
              <a:lnSpc>
                <a:spcPts val="2400"/>
              </a:lnSpc>
              <a:spcBef>
                <a:spcPct val="50000"/>
              </a:spcBef>
              <a:buFont typeface="Arial" panose="020B0604020202020204" pitchFamily="34" charset="0"/>
              <a:buChar char="•"/>
            </a:pPr>
            <a:r>
              <a:rPr lang="zh-CN" altLang="en-US" sz="1600" b="1" dirty="0">
                <a:solidFill>
                  <a:srgbClr val="FFFF00"/>
                </a:solidFill>
                <a:latin typeface="微软雅黑" panose="020B0503020204020204" pitchFamily="34" charset="-122"/>
                <a:ea typeface="微软雅黑" panose="020B0503020204020204" pitchFamily="34" charset="-122"/>
              </a:rPr>
              <a:t>准备：</a:t>
            </a:r>
            <a:r>
              <a:rPr lang="zh-CN" altLang="en-US" sz="1600" dirty="0">
                <a:solidFill>
                  <a:schemeClr val="bg1"/>
                </a:solidFill>
                <a:latin typeface="微软雅黑" panose="020B0503020204020204" pitchFamily="34" charset="-122"/>
                <a:ea typeface="微软雅黑" panose="020B0503020204020204" pitchFamily="34" charset="-122"/>
              </a:rPr>
              <a:t>应急体系的建立、有关部门和人员职责的落实、预案的编制、应急队伍的建设、应急设备器材与物质、预案的演戏以及与外部应急力量的联系等。</a:t>
            </a:r>
          </a:p>
          <a:p>
            <a:pPr marL="285750" indent="-285750">
              <a:lnSpc>
                <a:spcPts val="2400"/>
              </a:lnSpc>
              <a:spcBef>
                <a:spcPct val="50000"/>
              </a:spcBef>
              <a:buFont typeface="Arial" panose="020B0604020202020204" pitchFamily="34" charset="0"/>
              <a:buChar char="•"/>
            </a:pPr>
            <a:r>
              <a:rPr lang="zh-CN" altLang="en-US" sz="1600" b="1" dirty="0">
                <a:solidFill>
                  <a:srgbClr val="FFFF00"/>
                </a:solidFill>
                <a:latin typeface="微软雅黑" panose="020B0503020204020204" pitchFamily="34" charset="-122"/>
                <a:ea typeface="微软雅黑" panose="020B0503020204020204" pitchFamily="34" charset="-122"/>
              </a:rPr>
              <a:t>响应：</a:t>
            </a:r>
            <a:r>
              <a:rPr lang="zh-CN" altLang="en-US" sz="1600" dirty="0">
                <a:solidFill>
                  <a:schemeClr val="bg1"/>
                </a:solidFill>
                <a:latin typeface="微软雅黑" panose="020B0503020204020204" pitchFamily="34" charset="-122"/>
                <a:ea typeface="微软雅黑" panose="020B0503020204020204" pitchFamily="34" charset="-122"/>
              </a:rPr>
              <a:t>应急救援行动与事故处置。</a:t>
            </a:r>
          </a:p>
          <a:p>
            <a:pPr marL="285750" indent="-285750">
              <a:lnSpc>
                <a:spcPts val="2400"/>
              </a:lnSpc>
              <a:spcBef>
                <a:spcPct val="50000"/>
              </a:spcBef>
              <a:buFont typeface="Arial" panose="020B0604020202020204" pitchFamily="34" charset="0"/>
              <a:buChar char="•"/>
            </a:pPr>
            <a:r>
              <a:rPr lang="zh-CN" altLang="en-US" sz="1600" b="1" dirty="0">
                <a:solidFill>
                  <a:srgbClr val="FFFF00"/>
                </a:solidFill>
                <a:latin typeface="微软雅黑" panose="020B0503020204020204" pitchFamily="34" charset="-122"/>
                <a:ea typeface="微软雅黑" panose="020B0503020204020204" pitchFamily="34" charset="-122"/>
              </a:rPr>
              <a:t>恢复：</a:t>
            </a:r>
            <a:r>
              <a:rPr lang="zh-CN" altLang="en-US" sz="1600" dirty="0">
                <a:solidFill>
                  <a:schemeClr val="bg1"/>
                </a:solidFill>
                <a:latin typeface="微软雅黑" panose="020B0503020204020204" pitchFamily="34" charset="-122"/>
                <a:ea typeface="微软雅黑" panose="020B0503020204020204" pitchFamily="34" charset="-122"/>
              </a:rPr>
              <a:t>损失评估、原因调查、清理事故现场、总结教训、进一步恢复、改进预防措施。</a:t>
            </a:r>
          </a:p>
        </p:txBody>
      </p:sp>
      <p:sp>
        <p:nvSpPr>
          <p:cNvPr id="14" name="PA_矩形 13"/>
          <p:cNvSpPr/>
          <p:nvPr>
            <p:custDataLst>
              <p:tags r:id="rId3"/>
            </p:custDataLst>
          </p:nvPr>
        </p:nvSpPr>
        <p:spPr>
          <a:xfrm>
            <a:off x="1479163"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应急管理</a:t>
            </a:r>
          </a:p>
        </p:txBody>
      </p:sp>
      <p:sp>
        <p:nvSpPr>
          <p:cNvPr id="16" name="PA_矩形 15"/>
          <p:cNvSpPr/>
          <p:nvPr>
            <p:custDataLst>
              <p:tags r:id="rId4"/>
            </p:custDataLst>
          </p:nvPr>
        </p:nvSpPr>
        <p:spPr bwMode="auto">
          <a:xfrm>
            <a:off x="1283269" y="2806962"/>
            <a:ext cx="144016" cy="375806"/>
          </a:xfrm>
          <a:prstGeom prst="rect">
            <a:avLst/>
          </a:prstGeom>
          <a:solidFill>
            <a:srgbClr val="FFFF00"/>
          </a:solidFill>
          <a:ln>
            <a:noFill/>
          </a:ln>
        </p:spPr>
        <p:txBody>
          <a:bodyPr rtlCol="0" anchor="ctr"/>
          <a:lstStyle/>
          <a:p>
            <a:pPr algn="l"/>
            <a:endParaRPr lang="zh-CN" altLang="en-US"/>
          </a:p>
        </p:txBody>
      </p:sp>
      <p:sp>
        <p:nvSpPr>
          <p:cNvPr id="40" name="PA_矩形 39"/>
          <p:cNvSpPr/>
          <p:nvPr>
            <p:custDataLst>
              <p:tags r:id="rId5"/>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6"/>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p:cNvSpPr txBox="1"/>
          <p:nvPr>
            <p:custDataLst>
              <p:tags r:id="rId7"/>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p:cNvSpPr/>
          <p:nvPr>
            <p:custDataLst>
              <p:tags r:id="rId8"/>
            </p:custDataLst>
          </p:nvPr>
        </p:nvSpPr>
        <p:spPr>
          <a:xfrm>
            <a:off x="2036887" y="1660077"/>
            <a:ext cx="806022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应急管理包括</a:t>
            </a:r>
            <a:r>
              <a:rPr lang="en-US" altLang="zh-CN" sz="2400" dirty="0">
                <a:solidFill>
                  <a:srgbClr val="0070C0"/>
                </a:solidFill>
                <a:latin typeface="微软雅黑" panose="020B0503020204020204" pitchFamily="34" charset="-122"/>
                <a:ea typeface="微软雅黑" panose="020B0503020204020204" pitchFamily="34" charset="-122"/>
              </a:rPr>
              <a:t>4</a:t>
            </a:r>
            <a:r>
              <a:rPr lang="zh-CN" altLang="en-US" sz="2400" dirty="0">
                <a:solidFill>
                  <a:srgbClr val="0070C0"/>
                </a:solidFill>
                <a:latin typeface="微软雅黑" panose="020B0503020204020204" pitchFamily="34" charset="-122"/>
                <a:ea typeface="微软雅黑" panose="020B0503020204020204" pitchFamily="34" charset="-122"/>
              </a:rPr>
              <a:t>个过程，是互相交叉、互相联系的循环过程</a:t>
            </a:r>
          </a:p>
        </p:txBody>
      </p:sp>
      <p:sp>
        <p:nvSpPr>
          <p:cNvPr id="17" name="PA_rectangular-flag_81817"/>
          <p:cNvSpPr>
            <a:spLocks noChangeAspect="1"/>
          </p:cNvSpPr>
          <p:nvPr>
            <p:custDataLst>
              <p:tags r:id="rId9"/>
            </p:custDataLst>
          </p:nvPr>
        </p:nvSpPr>
        <p:spPr bwMode="auto">
          <a:xfrm>
            <a:off x="1177425" y="1581654"/>
            <a:ext cx="609683" cy="607778"/>
          </a:xfrm>
          <a:custGeom>
            <a:avLst/>
            <a:gdLst>
              <a:gd name="connsiteX0" fmla="*/ 270734 w 607561"/>
              <a:gd name="connsiteY0" fmla="*/ 547628 h 605663"/>
              <a:gd name="connsiteX1" fmla="*/ 263969 w 607561"/>
              <a:gd name="connsiteY1" fmla="*/ 548250 h 605663"/>
              <a:gd name="connsiteX2" fmla="*/ 235218 w 607561"/>
              <a:gd name="connsiteY2" fmla="*/ 577134 h 605663"/>
              <a:gd name="connsiteX3" fmla="*/ 234417 w 607561"/>
              <a:gd name="connsiteY3" fmla="*/ 581489 h 605663"/>
              <a:gd name="connsiteX4" fmla="*/ 373100 w 607561"/>
              <a:gd name="connsiteY4" fmla="*/ 581489 h 605663"/>
              <a:gd name="connsiteX5" fmla="*/ 372388 w 607561"/>
              <a:gd name="connsiteY5" fmla="*/ 577134 h 605663"/>
              <a:gd name="connsiteX6" fmla="*/ 343547 w 607561"/>
              <a:gd name="connsiteY6" fmla="*/ 548250 h 605663"/>
              <a:gd name="connsiteX7" fmla="*/ 336871 w 607561"/>
              <a:gd name="connsiteY7" fmla="*/ 547628 h 605663"/>
              <a:gd name="connsiteX8" fmla="*/ 331353 w 607561"/>
              <a:gd name="connsiteY8" fmla="*/ 547628 h 605663"/>
              <a:gd name="connsiteX9" fmla="*/ 276253 w 607561"/>
              <a:gd name="connsiteY9" fmla="*/ 547628 h 605663"/>
              <a:gd name="connsiteX10" fmla="*/ 270734 w 607561"/>
              <a:gd name="connsiteY10" fmla="*/ 523454 h 605663"/>
              <a:gd name="connsiteX11" fmla="*/ 280793 w 607561"/>
              <a:gd name="connsiteY11" fmla="*/ 523454 h 605663"/>
              <a:gd name="connsiteX12" fmla="*/ 289427 w 607561"/>
              <a:gd name="connsiteY12" fmla="*/ 526920 h 605663"/>
              <a:gd name="connsiteX13" fmla="*/ 318179 w 607561"/>
              <a:gd name="connsiteY13" fmla="*/ 526920 h 605663"/>
              <a:gd name="connsiteX14" fmla="*/ 326724 w 607561"/>
              <a:gd name="connsiteY14" fmla="*/ 523454 h 605663"/>
              <a:gd name="connsiteX15" fmla="*/ 336871 w 607561"/>
              <a:gd name="connsiteY15" fmla="*/ 523454 h 605663"/>
              <a:gd name="connsiteX16" fmla="*/ 348087 w 607561"/>
              <a:gd name="connsiteY16" fmla="*/ 524432 h 605663"/>
              <a:gd name="connsiteX17" fmla="*/ 396155 w 607561"/>
              <a:gd name="connsiteY17" fmla="*/ 572868 h 605663"/>
              <a:gd name="connsiteX18" fmla="*/ 399537 w 607561"/>
              <a:gd name="connsiteY18" fmla="*/ 591354 h 605663"/>
              <a:gd name="connsiteX19" fmla="*/ 396867 w 607561"/>
              <a:gd name="connsiteY19" fmla="*/ 601308 h 605663"/>
              <a:gd name="connsiteX20" fmla="*/ 387609 w 607561"/>
              <a:gd name="connsiteY20" fmla="*/ 605663 h 605663"/>
              <a:gd name="connsiteX21" fmla="*/ 219997 w 607561"/>
              <a:gd name="connsiteY21" fmla="*/ 605663 h 605663"/>
              <a:gd name="connsiteX22" fmla="*/ 210650 w 607561"/>
              <a:gd name="connsiteY22" fmla="*/ 601308 h 605663"/>
              <a:gd name="connsiteX23" fmla="*/ 208069 w 607561"/>
              <a:gd name="connsiteY23" fmla="*/ 591443 h 605663"/>
              <a:gd name="connsiteX24" fmla="*/ 211451 w 607561"/>
              <a:gd name="connsiteY24" fmla="*/ 572868 h 605663"/>
              <a:gd name="connsiteX25" fmla="*/ 259519 w 607561"/>
              <a:gd name="connsiteY25" fmla="*/ 524432 h 605663"/>
              <a:gd name="connsiteX26" fmla="*/ 270734 w 607561"/>
              <a:gd name="connsiteY26" fmla="*/ 523454 h 605663"/>
              <a:gd name="connsiteX27" fmla="*/ 303767 w 607561"/>
              <a:gd name="connsiteY27" fmla="*/ 439249 h 605663"/>
              <a:gd name="connsiteX28" fmla="*/ 293353 w 607561"/>
              <a:gd name="connsiteY28" fmla="*/ 443783 h 605663"/>
              <a:gd name="connsiteX29" fmla="*/ 289436 w 607561"/>
              <a:gd name="connsiteY29" fmla="*/ 454541 h 605663"/>
              <a:gd name="connsiteX30" fmla="*/ 291395 w 607561"/>
              <a:gd name="connsiteY30" fmla="*/ 484235 h 605663"/>
              <a:gd name="connsiteX31" fmla="*/ 297002 w 607561"/>
              <a:gd name="connsiteY31" fmla="*/ 494193 h 605663"/>
              <a:gd name="connsiteX32" fmla="*/ 310532 w 607561"/>
              <a:gd name="connsiteY32" fmla="*/ 494193 h 605663"/>
              <a:gd name="connsiteX33" fmla="*/ 316139 w 607561"/>
              <a:gd name="connsiteY33" fmla="*/ 484235 h 605663"/>
              <a:gd name="connsiteX34" fmla="*/ 318097 w 607561"/>
              <a:gd name="connsiteY34" fmla="*/ 454541 h 605663"/>
              <a:gd name="connsiteX35" fmla="*/ 314270 w 607561"/>
              <a:gd name="connsiteY35" fmla="*/ 443783 h 605663"/>
              <a:gd name="connsiteX36" fmla="*/ 303767 w 607561"/>
              <a:gd name="connsiteY36" fmla="*/ 439249 h 605663"/>
              <a:gd name="connsiteX37" fmla="*/ 303767 w 607561"/>
              <a:gd name="connsiteY37" fmla="*/ 415066 h 605663"/>
              <a:gd name="connsiteX38" fmla="*/ 331894 w 607561"/>
              <a:gd name="connsiteY38" fmla="*/ 427246 h 605663"/>
              <a:gd name="connsiteX39" fmla="*/ 342308 w 607561"/>
              <a:gd name="connsiteY39" fmla="*/ 456052 h 605663"/>
              <a:gd name="connsiteX40" fmla="*/ 340350 w 607561"/>
              <a:gd name="connsiteY40" fmla="*/ 485747 h 605663"/>
              <a:gd name="connsiteX41" fmla="*/ 323705 w 607561"/>
              <a:gd name="connsiteY41" fmla="*/ 514552 h 605663"/>
              <a:gd name="connsiteX42" fmla="*/ 303767 w 607561"/>
              <a:gd name="connsiteY42" fmla="*/ 520420 h 605663"/>
              <a:gd name="connsiteX43" fmla="*/ 283829 w 607561"/>
              <a:gd name="connsiteY43" fmla="*/ 514552 h 605663"/>
              <a:gd name="connsiteX44" fmla="*/ 267273 w 607561"/>
              <a:gd name="connsiteY44" fmla="*/ 485747 h 605663"/>
              <a:gd name="connsiteX45" fmla="*/ 265315 w 607561"/>
              <a:gd name="connsiteY45" fmla="*/ 456052 h 605663"/>
              <a:gd name="connsiteX46" fmla="*/ 275640 w 607561"/>
              <a:gd name="connsiteY46" fmla="*/ 427246 h 605663"/>
              <a:gd name="connsiteX47" fmla="*/ 303767 w 607561"/>
              <a:gd name="connsiteY47" fmla="*/ 415066 h 605663"/>
              <a:gd name="connsiteX48" fmla="*/ 490802 w 607561"/>
              <a:gd name="connsiteY48" fmla="*/ 414596 h 605663"/>
              <a:gd name="connsiteX49" fmla="*/ 499826 w 607561"/>
              <a:gd name="connsiteY49" fmla="*/ 416717 h 605663"/>
              <a:gd name="connsiteX50" fmla="*/ 502585 w 607561"/>
              <a:gd name="connsiteY50" fmla="*/ 433509 h 605663"/>
              <a:gd name="connsiteX51" fmla="*/ 382324 w 607561"/>
              <a:gd name="connsiteY51" fmla="*/ 522621 h 605663"/>
              <a:gd name="connsiteX52" fmla="*/ 378497 w 607561"/>
              <a:gd name="connsiteY52" fmla="*/ 523243 h 605663"/>
              <a:gd name="connsiteX53" fmla="*/ 367014 w 607561"/>
              <a:gd name="connsiteY53" fmla="*/ 515069 h 605663"/>
              <a:gd name="connsiteX54" fmla="*/ 374580 w 607561"/>
              <a:gd name="connsiteY54" fmla="*/ 499699 h 605663"/>
              <a:gd name="connsiteX55" fmla="*/ 482913 w 607561"/>
              <a:gd name="connsiteY55" fmla="*/ 419472 h 605663"/>
              <a:gd name="connsiteX56" fmla="*/ 490802 w 607561"/>
              <a:gd name="connsiteY56" fmla="*/ 414596 h 605663"/>
              <a:gd name="connsiteX57" fmla="*/ 117156 w 607561"/>
              <a:gd name="connsiteY57" fmla="*/ 414585 h 605663"/>
              <a:gd name="connsiteX58" fmla="*/ 125045 w 607561"/>
              <a:gd name="connsiteY58" fmla="*/ 419472 h 605663"/>
              <a:gd name="connsiteX59" fmla="*/ 233378 w 607561"/>
              <a:gd name="connsiteY59" fmla="*/ 499699 h 605663"/>
              <a:gd name="connsiteX60" fmla="*/ 240944 w 607561"/>
              <a:gd name="connsiteY60" fmla="*/ 515069 h 605663"/>
              <a:gd name="connsiteX61" fmla="*/ 229461 w 607561"/>
              <a:gd name="connsiteY61" fmla="*/ 523243 h 605663"/>
              <a:gd name="connsiteX62" fmla="*/ 225634 w 607561"/>
              <a:gd name="connsiteY62" fmla="*/ 522621 h 605663"/>
              <a:gd name="connsiteX63" fmla="*/ 105373 w 607561"/>
              <a:gd name="connsiteY63" fmla="*/ 433509 h 605663"/>
              <a:gd name="connsiteX64" fmla="*/ 108132 w 607561"/>
              <a:gd name="connsiteY64" fmla="*/ 416628 h 605663"/>
              <a:gd name="connsiteX65" fmla="*/ 117156 w 607561"/>
              <a:gd name="connsiteY65" fmla="*/ 414585 h 605663"/>
              <a:gd name="connsiteX66" fmla="*/ 478543 w 607561"/>
              <a:gd name="connsiteY66" fmla="*/ 340025 h 605663"/>
              <a:gd name="connsiteX67" fmla="*/ 471867 w 607561"/>
              <a:gd name="connsiteY67" fmla="*/ 340647 h 605663"/>
              <a:gd name="connsiteX68" fmla="*/ 443119 w 607561"/>
              <a:gd name="connsiteY68" fmla="*/ 369620 h 605663"/>
              <a:gd name="connsiteX69" fmla="*/ 442318 w 607561"/>
              <a:gd name="connsiteY69" fmla="*/ 373886 h 605663"/>
              <a:gd name="connsiteX70" fmla="*/ 580988 w 607561"/>
              <a:gd name="connsiteY70" fmla="*/ 373886 h 605663"/>
              <a:gd name="connsiteX71" fmla="*/ 580187 w 607561"/>
              <a:gd name="connsiteY71" fmla="*/ 369620 h 605663"/>
              <a:gd name="connsiteX72" fmla="*/ 551438 w 607561"/>
              <a:gd name="connsiteY72" fmla="*/ 340647 h 605663"/>
              <a:gd name="connsiteX73" fmla="*/ 544763 w 607561"/>
              <a:gd name="connsiteY73" fmla="*/ 340025 h 605663"/>
              <a:gd name="connsiteX74" fmla="*/ 539155 w 607561"/>
              <a:gd name="connsiteY74" fmla="*/ 340025 h 605663"/>
              <a:gd name="connsiteX75" fmla="*/ 511653 w 607561"/>
              <a:gd name="connsiteY75" fmla="*/ 349534 h 605663"/>
              <a:gd name="connsiteX76" fmla="*/ 484150 w 607561"/>
              <a:gd name="connsiteY76" fmla="*/ 340025 h 605663"/>
              <a:gd name="connsiteX77" fmla="*/ 62842 w 607561"/>
              <a:gd name="connsiteY77" fmla="*/ 340025 h 605663"/>
              <a:gd name="connsiteX78" fmla="*/ 56167 w 607561"/>
              <a:gd name="connsiteY78" fmla="*/ 340647 h 605663"/>
              <a:gd name="connsiteX79" fmla="*/ 27418 w 607561"/>
              <a:gd name="connsiteY79" fmla="*/ 369620 h 605663"/>
              <a:gd name="connsiteX80" fmla="*/ 26617 w 607561"/>
              <a:gd name="connsiteY80" fmla="*/ 373886 h 605663"/>
              <a:gd name="connsiteX81" fmla="*/ 165287 w 607561"/>
              <a:gd name="connsiteY81" fmla="*/ 373886 h 605663"/>
              <a:gd name="connsiteX82" fmla="*/ 164486 w 607561"/>
              <a:gd name="connsiteY82" fmla="*/ 369620 h 605663"/>
              <a:gd name="connsiteX83" fmla="*/ 135738 w 607561"/>
              <a:gd name="connsiteY83" fmla="*/ 340647 h 605663"/>
              <a:gd name="connsiteX84" fmla="*/ 128973 w 607561"/>
              <a:gd name="connsiteY84" fmla="*/ 340025 h 605663"/>
              <a:gd name="connsiteX85" fmla="*/ 123455 w 607561"/>
              <a:gd name="connsiteY85" fmla="*/ 340025 h 605663"/>
              <a:gd name="connsiteX86" fmla="*/ 95952 w 607561"/>
              <a:gd name="connsiteY86" fmla="*/ 349534 h 605663"/>
              <a:gd name="connsiteX87" fmla="*/ 68450 w 607561"/>
              <a:gd name="connsiteY87" fmla="*/ 340025 h 605663"/>
              <a:gd name="connsiteX88" fmla="*/ 478543 w 607561"/>
              <a:gd name="connsiteY88" fmla="*/ 315851 h 605663"/>
              <a:gd name="connsiteX89" fmla="*/ 488689 w 607561"/>
              <a:gd name="connsiteY89" fmla="*/ 315851 h 605663"/>
              <a:gd name="connsiteX90" fmla="*/ 497234 w 607561"/>
              <a:gd name="connsiteY90" fmla="*/ 319406 h 605663"/>
              <a:gd name="connsiteX91" fmla="*/ 526071 w 607561"/>
              <a:gd name="connsiteY91" fmla="*/ 319406 h 605663"/>
              <a:gd name="connsiteX92" fmla="*/ 534616 w 607561"/>
              <a:gd name="connsiteY92" fmla="*/ 315851 h 605663"/>
              <a:gd name="connsiteX93" fmla="*/ 544763 w 607561"/>
              <a:gd name="connsiteY93" fmla="*/ 315851 h 605663"/>
              <a:gd name="connsiteX94" fmla="*/ 555888 w 607561"/>
              <a:gd name="connsiteY94" fmla="*/ 316917 h 605663"/>
              <a:gd name="connsiteX95" fmla="*/ 604040 w 607561"/>
              <a:gd name="connsiteY95" fmla="*/ 365265 h 605663"/>
              <a:gd name="connsiteX96" fmla="*/ 607333 w 607561"/>
              <a:gd name="connsiteY96" fmla="*/ 383840 h 605663"/>
              <a:gd name="connsiteX97" fmla="*/ 604752 w 607561"/>
              <a:gd name="connsiteY97" fmla="*/ 393705 h 605663"/>
              <a:gd name="connsiteX98" fmla="*/ 595495 w 607561"/>
              <a:gd name="connsiteY98" fmla="*/ 398060 h 605663"/>
              <a:gd name="connsiteX99" fmla="*/ 427810 w 607561"/>
              <a:gd name="connsiteY99" fmla="*/ 398060 h 605663"/>
              <a:gd name="connsiteX100" fmla="*/ 418553 w 607561"/>
              <a:gd name="connsiteY100" fmla="*/ 393705 h 605663"/>
              <a:gd name="connsiteX101" fmla="*/ 415883 w 607561"/>
              <a:gd name="connsiteY101" fmla="*/ 383840 h 605663"/>
              <a:gd name="connsiteX102" fmla="*/ 419265 w 607561"/>
              <a:gd name="connsiteY102" fmla="*/ 365265 h 605663"/>
              <a:gd name="connsiteX103" fmla="*/ 467417 w 607561"/>
              <a:gd name="connsiteY103" fmla="*/ 316917 h 605663"/>
              <a:gd name="connsiteX104" fmla="*/ 478543 w 607561"/>
              <a:gd name="connsiteY104" fmla="*/ 315851 h 605663"/>
              <a:gd name="connsiteX105" fmla="*/ 62842 w 607561"/>
              <a:gd name="connsiteY105" fmla="*/ 315851 h 605663"/>
              <a:gd name="connsiteX106" fmla="*/ 72989 w 607561"/>
              <a:gd name="connsiteY106" fmla="*/ 315851 h 605663"/>
              <a:gd name="connsiteX107" fmla="*/ 81534 w 607561"/>
              <a:gd name="connsiteY107" fmla="*/ 319406 h 605663"/>
              <a:gd name="connsiteX108" fmla="*/ 110282 w 607561"/>
              <a:gd name="connsiteY108" fmla="*/ 319406 h 605663"/>
              <a:gd name="connsiteX109" fmla="*/ 118916 w 607561"/>
              <a:gd name="connsiteY109" fmla="*/ 315851 h 605663"/>
              <a:gd name="connsiteX110" fmla="*/ 128973 w 607561"/>
              <a:gd name="connsiteY110" fmla="*/ 315851 h 605663"/>
              <a:gd name="connsiteX111" fmla="*/ 140188 w 607561"/>
              <a:gd name="connsiteY111" fmla="*/ 316917 h 605663"/>
              <a:gd name="connsiteX112" fmla="*/ 188340 w 607561"/>
              <a:gd name="connsiteY112" fmla="*/ 365265 h 605663"/>
              <a:gd name="connsiteX113" fmla="*/ 191633 w 607561"/>
              <a:gd name="connsiteY113" fmla="*/ 383840 h 605663"/>
              <a:gd name="connsiteX114" fmla="*/ 189052 w 607561"/>
              <a:gd name="connsiteY114" fmla="*/ 393705 h 605663"/>
              <a:gd name="connsiteX115" fmla="*/ 179795 w 607561"/>
              <a:gd name="connsiteY115" fmla="*/ 398060 h 605663"/>
              <a:gd name="connsiteX116" fmla="*/ 12110 w 607561"/>
              <a:gd name="connsiteY116" fmla="*/ 398060 h 605663"/>
              <a:gd name="connsiteX117" fmla="*/ 2853 w 607561"/>
              <a:gd name="connsiteY117" fmla="*/ 393705 h 605663"/>
              <a:gd name="connsiteX118" fmla="*/ 183 w 607561"/>
              <a:gd name="connsiteY118" fmla="*/ 383840 h 605663"/>
              <a:gd name="connsiteX119" fmla="*/ 3565 w 607561"/>
              <a:gd name="connsiteY119" fmla="*/ 365265 h 605663"/>
              <a:gd name="connsiteX120" fmla="*/ 51628 w 607561"/>
              <a:gd name="connsiteY120" fmla="*/ 316917 h 605663"/>
              <a:gd name="connsiteX121" fmla="*/ 62842 w 607561"/>
              <a:gd name="connsiteY121" fmla="*/ 315851 h 605663"/>
              <a:gd name="connsiteX122" fmla="*/ 511653 w 607561"/>
              <a:gd name="connsiteY122" fmla="*/ 231644 h 605663"/>
              <a:gd name="connsiteX123" fmla="*/ 501150 w 607561"/>
              <a:gd name="connsiteY123" fmla="*/ 236179 h 605663"/>
              <a:gd name="connsiteX124" fmla="*/ 497323 w 607561"/>
              <a:gd name="connsiteY124" fmla="*/ 246936 h 605663"/>
              <a:gd name="connsiteX125" fmla="*/ 499281 w 607561"/>
              <a:gd name="connsiteY125" fmla="*/ 276631 h 605663"/>
              <a:gd name="connsiteX126" fmla="*/ 504888 w 607561"/>
              <a:gd name="connsiteY126" fmla="*/ 286677 h 605663"/>
              <a:gd name="connsiteX127" fmla="*/ 518418 w 607561"/>
              <a:gd name="connsiteY127" fmla="*/ 286677 h 605663"/>
              <a:gd name="connsiteX128" fmla="*/ 524025 w 607561"/>
              <a:gd name="connsiteY128" fmla="*/ 276631 h 605663"/>
              <a:gd name="connsiteX129" fmla="*/ 525984 w 607561"/>
              <a:gd name="connsiteY129" fmla="*/ 246936 h 605663"/>
              <a:gd name="connsiteX130" fmla="*/ 522156 w 607561"/>
              <a:gd name="connsiteY130" fmla="*/ 236179 h 605663"/>
              <a:gd name="connsiteX131" fmla="*/ 511653 w 607561"/>
              <a:gd name="connsiteY131" fmla="*/ 231644 h 605663"/>
              <a:gd name="connsiteX132" fmla="*/ 95952 w 607561"/>
              <a:gd name="connsiteY132" fmla="*/ 231644 h 605663"/>
              <a:gd name="connsiteX133" fmla="*/ 85449 w 607561"/>
              <a:gd name="connsiteY133" fmla="*/ 236179 h 605663"/>
              <a:gd name="connsiteX134" fmla="*/ 81621 w 607561"/>
              <a:gd name="connsiteY134" fmla="*/ 246936 h 605663"/>
              <a:gd name="connsiteX135" fmla="*/ 83580 w 607561"/>
              <a:gd name="connsiteY135" fmla="*/ 276631 h 605663"/>
              <a:gd name="connsiteX136" fmla="*/ 89187 w 607561"/>
              <a:gd name="connsiteY136" fmla="*/ 286677 h 605663"/>
              <a:gd name="connsiteX137" fmla="*/ 102717 w 607561"/>
              <a:gd name="connsiteY137" fmla="*/ 286677 h 605663"/>
              <a:gd name="connsiteX138" fmla="*/ 108324 w 607561"/>
              <a:gd name="connsiteY138" fmla="*/ 276631 h 605663"/>
              <a:gd name="connsiteX139" fmla="*/ 110282 w 607561"/>
              <a:gd name="connsiteY139" fmla="*/ 246936 h 605663"/>
              <a:gd name="connsiteX140" fmla="*/ 106366 w 607561"/>
              <a:gd name="connsiteY140" fmla="*/ 236179 h 605663"/>
              <a:gd name="connsiteX141" fmla="*/ 95952 w 607561"/>
              <a:gd name="connsiteY141" fmla="*/ 231644 h 605663"/>
              <a:gd name="connsiteX142" fmla="*/ 511653 w 607561"/>
              <a:gd name="connsiteY142" fmla="*/ 207462 h 605663"/>
              <a:gd name="connsiteX143" fmla="*/ 539780 w 607561"/>
              <a:gd name="connsiteY143" fmla="*/ 219642 h 605663"/>
              <a:gd name="connsiteX144" fmla="*/ 550105 w 607561"/>
              <a:gd name="connsiteY144" fmla="*/ 248537 h 605663"/>
              <a:gd name="connsiteX145" fmla="*/ 548147 w 607561"/>
              <a:gd name="connsiteY145" fmla="*/ 278231 h 605663"/>
              <a:gd name="connsiteX146" fmla="*/ 531591 w 607561"/>
              <a:gd name="connsiteY146" fmla="*/ 306948 h 605663"/>
              <a:gd name="connsiteX147" fmla="*/ 511653 w 607561"/>
              <a:gd name="connsiteY147" fmla="*/ 312816 h 605663"/>
              <a:gd name="connsiteX148" fmla="*/ 491715 w 607561"/>
              <a:gd name="connsiteY148" fmla="*/ 306948 h 605663"/>
              <a:gd name="connsiteX149" fmla="*/ 475070 w 607561"/>
              <a:gd name="connsiteY149" fmla="*/ 278231 h 605663"/>
              <a:gd name="connsiteX150" fmla="*/ 473201 w 607561"/>
              <a:gd name="connsiteY150" fmla="*/ 248537 h 605663"/>
              <a:gd name="connsiteX151" fmla="*/ 483526 w 607561"/>
              <a:gd name="connsiteY151" fmla="*/ 219731 h 605663"/>
              <a:gd name="connsiteX152" fmla="*/ 511653 w 607561"/>
              <a:gd name="connsiteY152" fmla="*/ 207462 h 605663"/>
              <a:gd name="connsiteX153" fmla="*/ 95952 w 607561"/>
              <a:gd name="connsiteY153" fmla="*/ 207462 h 605663"/>
              <a:gd name="connsiteX154" fmla="*/ 124079 w 607561"/>
              <a:gd name="connsiteY154" fmla="*/ 219731 h 605663"/>
              <a:gd name="connsiteX155" fmla="*/ 134404 w 607561"/>
              <a:gd name="connsiteY155" fmla="*/ 248537 h 605663"/>
              <a:gd name="connsiteX156" fmla="*/ 132446 w 607561"/>
              <a:gd name="connsiteY156" fmla="*/ 278231 h 605663"/>
              <a:gd name="connsiteX157" fmla="*/ 115890 w 607561"/>
              <a:gd name="connsiteY157" fmla="*/ 306948 h 605663"/>
              <a:gd name="connsiteX158" fmla="*/ 95952 w 607561"/>
              <a:gd name="connsiteY158" fmla="*/ 312816 h 605663"/>
              <a:gd name="connsiteX159" fmla="*/ 76014 w 607561"/>
              <a:gd name="connsiteY159" fmla="*/ 306948 h 605663"/>
              <a:gd name="connsiteX160" fmla="*/ 59369 w 607561"/>
              <a:gd name="connsiteY160" fmla="*/ 278231 h 605663"/>
              <a:gd name="connsiteX161" fmla="*/ 57411 w 607561"/>
              <a:gd name="connsiteY161" fmla="*/ 248537 h 605663"/>
              <a:gd name="connsiteX162" fmla="*/ 67825 w 607561"/>
              <a:gd name="connsiteY162" fmla="*/ 219731 h 605663"/>
              <a:gd name="connsiteX163" fmla="*/ 95952 w 607561"/>
              <a:gd name="connsiteY163" fmla="*/ 207462 h 605663"/>
              <a:gd name="connsiteX164" fmla="*/ 270734 w 607561"/>
              <a:gd name="connsiteY164" fmla="*/ 132403 h 605663"/>
              <a:gd name="connsiteX165" fmla="*/ 263969 w 607561"/>
              <a:gd name="connsiteY165" fmla="*/ 133114 h 605663"/>
              <a:gd name="connsiteX166" fmla="*/ 235218 w 607561"/>
              <a:gd name="connsiteY166" fmla="*/ 161998 h 605663"/>
              <a:gd name="connsiteX167" fmla="*/ 234417 w 607561"/>
              <a:gd name="connsiteY167" fmla="*/ 166353 h 605663"/>
              <a:gd name="connsiteX168" fmla="*/ 373100 w 607561"/>
              <a:gd name="connsiteY168" fmla="*/ 166353 h 605663"/>
              <a:gd name="connsiteX169" fmla="*/ 372388 w 607561"/>
              <a:gd name="connsiteY169" fmla="*/ 161998 h 605663"/>
              <a:gd name="connsiteX170" fmla="*/ 343547 w 607561"/>
              <a:gd name="connsiteY170" fmla="*/ 133114 h 605663"/>
              <a:gd name="connsiteX171" fmla="*/ 336871 w 607561"/>
              <a:gd name="connsiteY171" fmla="*/ 132403 h 605663"/>
              <a:gd name="connsiteX172" fmla="*/ 331353 w 607561"/>
              <a:gd name="connsiteY172" fmla="*/ 132403 h 605663"/>
              <a:gd name="connsiteX173" fmla="*/ 303758 w 607561"/>
              <a:gd name="connsiteY173" fmla="*/ 141912 h 605663"/>
              <a:gd name="connsiteX174" fmla="*/ 276253 w 607561"/>
              <a:gd name="connsiteY174" fmla="*/ 132403 h 605663"/>
              <a:gd name="connsiteX175" fmla="*/ 270734 w 607561"/>
              <a:gd name="connsiteY175" fmla="*/ 108318 h 605663"/>
              <a:gd name="connsiteX176" fmla="*/ 280793 w 607561"/>
              <a:gd name="connsiteY176" fmla="*/ 108318 h 605663"/>
              <a:gd name="connsiteX177" fmla="*/ 289427 w 607561"/>
              <a:gd name="connsiteY177" fmla="*/ 111784 h 605663"/>
              <a:gd name="connsiteX178" fmla="*/ 303758 w 607561"/>
              <a:gd name="connsiteY178" fmla="*/ 117739 h 605663"/>
              <a:gd name="connsiteX179" fmla="*/ 318179 w 607561"/>
              <a:gd name="connsiteY179" fmla="*/ 111784 h 605663"/>
              <a:gd name="connsiteX180" fmla="*/ 326724 w 607561"/>
              <a:gd name="connsiteY180" fmla="*/ 108318 h 605663"/>
              <a:gd name="connsiteX181" fmla="*/ 336871 w 607561"/>
              <a:gd name="connsiteY181" fmla="*/ 108318 h 605663"/>
              <a:gd name="connsiteX182" fmla="*/ 348087 w 607561"/>
              <a:gd name="connsiteY182" fmla="*/ 109295 h 605663"/>
              <a:gd name="connsiteX183" fmla="*/ 396155 w 607561"/>
              <a:gd name="connsiteY183" fmla="*/ 157732 h 605663"/>
              <a:gd name="connsiteX184" fmla="*/ 399537 w 607561"/>
              <a:gd name="connsiteY184" fmla="*/ 176218 h 605663"/>
              <a:gd name="connsiteX185" fmla="*/ 396867 w 607561"/>
              <a:gd name="connsiteY185" fmla="*/ 186172 h 605663"/>
              <a:gd name="connsiteX186" fmla="*/ 387609 w 607561"/>
              <a:gd name="connsiteY186" fmla="*/ 190527 h 605663"/>
              <a:gd name="connsiteX187" fmla="*/ 219997 w 607561"/>
              <a:gd name="connsiteY187" fmla="*/ 190527 h 605663"/>
              <a:gd name="connsiteX188" fmla="*/ 210650 w 607561"/>
              <a:gd name="connsiteY188" fmla="*/ 186172 h 605663"/>
              <a:gd name="connsiteX189" fmla="*/ 208069 w 607561"/>
              <a:gd name="connsiteY189" fmla="*/ 176218 h 605663"/>
              <a:gd name="connsiteX190" fmla="*/ 211451 w 607561"/>
              <a:gd name="connsiteY190" fmla="*/ 157732 h 605663"/>
              <a:gd name="connsiteX191" fmla="*/ 259519 w 607561"/>
              <a:gd name="connsiteY191" fmla="*/ 109295 h 605663"/>
              <a:gd name="connsiteX192" fmla="*/ 270734 w 607561"/>
              <a:gd name="connsiteY192" fmla="*/ 108318 h 605663"/>
              <a:gd name="connsiteX193" fmla="*/ 413861 w 607561"/>
              <a:gd name="connsiteY193" fmla="*/ 87316 h 605663"/>
              <a:gd name="connsiteX194" fmla="*/ 423096 w 607561"/>
              <a:gd name="connsiteY194" fmla="*/ 88372 h 605663"/>
              <a:gd name="connsiteX195" fmla="*/ 502586 w 607561"/>
              <a:gd name="connsiteY195" fmla="*/ 159488 h 605663"/>
              <a:gd name="connsiteX196" fmla="*/ 499826 w 607561"/>
              <a:gd name="connsiteY196" fmla="*/ 176290 h 605663"/>
              <a:gd name="connsiteX197" fmla="*/ 492794 w 607561"/>
              <a:gd name="connsiteY197" fmla="*/ 178601 h 605663"/>
              <a:gd name="connsiteX198" fmla="*/ 482913 w 607561"/>
              <a:gd name="connsiteY198" fmla="*/ 173534 h 605663"/>
              <a:gd name="connsiteX199" fmla="*/ 411257 w 607561"/>
              <a:gd name="connsiteY199" fmla="*/ 109529 h 605663"/>
              <a:gd name="connsiteX200" fmla="*/ 406629 w 607561"/>
              <a:gd name="connsiteY200" fmla="*/ 92995 h 605663"/>
              <a:gd name="connsiteX201" fmla="*/ 413861 w 607561"/>
              <a:gd name="connsiteY201" fmla="*/ 87316 h 605663"/>
              <a:gd name="connsiteX202" fmla="*/ 382342 w 607561"/>
              <a:gd name="connsiteY202" fmla="*/ 70370 h 605663"/>
              <a:gd name="connsiteX203" fmla="*/ 388579 w 607561"/>
              <a:gd name="connsiteY203" fmla="*/ 72592 h 605663"/>
              <a:gd name="connsiteX204" fmla="*/ 395796 w 607561"/>
              <a:gd name="connsiteY204" fmla="*/ 88058 h 605663"/>
              <a:gd name="connsiteX205" fmla="*/ 384391 w 607561"/>
              <a:gd name="connsiteY205" fmla="*/ 95969 h 605663"/>
              <a:gd name="connsiteX206" fmla="*/ 380203 w 607561"/>
              <a:gd name="connsiteY206" fmla="*/ 95258 h 605663"/>
              <a:gd name="connsiteX207" fmla="*/ 374590 w 607561"/>
              <a:gd name="connsiteY207" fmla="*/ 93213 h 605663"/>
              <a:gd name="connsiteX208" fmla="*/ 367016 w 607561"/>
              <a:gd name="connsiteY208" fmla="*/ 77925 h 605663"/>
              <a:gd name="connsiteX209" fmla="*/ 382342 w 607561"/>
              <a:gd name="connsiteY209" fmla="*/ 70370 h 605663"/>
              <a:gd name="connsiteX210" fmla="*/ 225634 w 607561"/>
              <a:gd name="connsiteY210" fmla="*/ 70370 h 605663"/>
              <a:gd name="connsiteX211" fmla="*/ 240944 w 607561"/>
              <a:gd name="connsiteY211" fmla="*/ 77923 h 605663"/>
              <a:gd name="connsiteX212" fmla="*/ 233378 w 607561"/>
              <a:gd name="connsiteY212" fmla="*/ 93207 h 605663"/>
              <a:gd name="connsiteX213" fmla="*/ 125045 w 607561"/>
              <a:gd name="connsiteY213" fmla="*/ 173536 h 605663"/>
              <a:gd name="connsiteX214" fmla="*/ 115164 w 607561"/>
              <a:gd name="connsiteY214" fmla="*/ 178601 h 605663"/>
              <a:gd name="connsiteX215" fmla="*/ 108132 w 607561"/>
              <a:gd name="connsiteY215" fmla="*/ 176291 h 605663"/>
              <a:gd name="connsiteX216" fmla="*/ 105373 w 607561"/>
              <a:gd name="connsiteY216" fmla="*/ 159496 h 605663"/>
              <a:gd name="connsiteX217" fmla="*/ 225634 w 607561"/>
              <a:gd name="connsiteY217" fmla="*/ 70370 h 605663"/>
              <a:gd name="connsiteX218" fmla="*/ 303767 w 607561"/>
              <a:gd name="connsiteY218" fmla="*/ 24166 h 605663"/>
              <a:gd name="connsiteX219" fmla="*/ 293353 w 607561"/>
              <a:gd name="connsiteY219" fmla="*/ 28698 h 605663"/>
              <a:gd name="connsiteX220" fmla="*/ 289436 w 607561"/>
              <a:gd name="connsiteY220" fmla="*/ 39448 h 605663"/>
              <a:gd name="connsiteX221" fmla="*/ 291395 w 607561"/>
              <a:gd name="connsiteY221" fmla="*/ 69123 h 605663"/>
              <a:gd name="connsiteX222" fmla="*/ 297002 w 607561"/>
              <a:gd name="connsiteY222" fmla="*/ 79074 h 605663"/>
              <a:gd name="connsiteX223" fmla="*/ 310532 w 607561"/>
              <a:gd name="connsiteY223" fmla="*/ 79074 h 605663"/>
              <a:gd name="connsiteX224" fmla="*/ 316139 w 607561"/>
              <a:gd name="connsiteY224" fmla="*/ 69123 h 605663"/>
              <a:gd name="connsiteX225" fmla="*/ 318097 w 607561"/>
              <a:gd name="connsiteY225" fmla="*/ 39448 h 605663"/>
              <a:gd name="connsiteX226" fmla="*/ 314270 w 607561"/>
              <a:gd name="connsiteY226" fmla="*/ 28698 h 605663"/>
              <a:gd name="connsiteX227" fmla="*/ 303767 w 607561"/>
              <a:gd name="connsiteY227" fmla="*/ 24166 h 605663"/>
              <a:gd name="connsiteX228" fmla="*/ 303767 w 607561"/>
              <a:gd name="connsiteY228" fmla="*/ 0 h 605663"/>
              <a:gd name="connsiteX229" fmla="*/ 331894 w 607561"/>
              <a:gd name="connsiteY229" fmla="*/ 12172 h 605663"/>
              <a:gd name="connsiteX230" fmla="*/ 342308 w 607561"/>
              <a:gd name="connsiteY230" fmla="*/ 40958 h 605663"/>
              <a:gd name="connsiteX231" fmla="*/ 340350 w 607561"/>
              <a:gd name="connsiteY231" fmla="*/ 70633 h 605663"/>
              <a:gd name="connsiteX232" fmla="*/ 323705 w 607561"/>
              <a:gd name="connsiteY232" fmla="*/ 99331 h 605663"/>
              <a:gd name="connsiteX233" fmla="*/ 303767 w 607561"/>
              <a:gd name="connsiteY233" fmla="*/ 105284 h 605663"/>
              <a:gd name="connsiteX234" fmla="*/ 283829 w 607561"/>
              <a:gd name="connsiteY234" fmla="*/ 99331 h 605663"/>
              <a:gd name="connsiteX235" fmla="*/ 267273 w 607561"/>
              <a:gd name="connsiteY235" fmla="*/ 70633 h 605663"/>
              <a:gd name="connsiteX236" fmla="*/ 265315 w 607561"/>
              <a:gd name="connsiteY236" fmla="*/ 40958 h 605663"/>
              <a:gd name="connsiteX237" fmla="*/ 275640 w 607561"/>
              <a:gd name="connsiteY237" fmla="*/ 12172 h 605663"/>
              <a:gd name="connsiteX238" fmla="*/ 303767 w 607561"/>
              <a:gd name="connsiteY238" fmla="*/ 0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607561" h="605663">
                <a:moveTo>
                  <a:pt x="270734" y="547628"/>
                </a:moveTo>
                <a:cubicBezTo>
                  <a:pt x="268420" y="547628"/>
                  <a:pt x="266195" y="547806"/>
                  <a:pt x="263969" y="548250"/>
                </a:cubicBezTo>
                <a:cubicBezTo>
                  <a:pt x="249460" y="550916"/>
                  <a:pt x="237888" y="562559"/>
                  <a:pt x="235218" y="577134"/>
                </a:cubicBezTo>
                <a:lnTo>
                  <a:pt x="234417" y="581489"/>
                </a:lnTo>
                <a:lnTo>
                  <a:pt x="373100" y="581489"/>
                </a:lnTo>
                <a:lnTo>
                  <a:pt x="372388" y="577134"/>
                </a:lnTo>
                <a:cubicBezTo>
                  <a:pt x="369718" y="562559"/>
                  <a:pt x="358146" y="550916"/>
                  <a:pt x="343547" y="548250"/>
                </a:cubicBezTo>
                <a:cubicBezTo>
                  <a:pt x="341411" y="547806"/>
                  <a:pt x="339097" y="547628"/>
                  <a:pt x="336871" y="547628"/>
                </a:cubicBezTo>
                <a:lnTo>
                  <a:pt x="331353" y="547628"/>
                </a:lnTo>
                <a:cubicBezTo>
                  <a:pt x="315241" y="560248"/>
                  <a:pt x="292365" y="560248"/>
                  <a:pt x="276253" y="547628"/>
                </a:cubicBezTo>
                <a:close/>
                <a:moveTo>
                  <a:pt x="270734" y="523454"/>
                </a:moveTo>
                <a:lnTo>
                  <a:pt x="280793" y="523454"/>
                </a:lnTo>
                <a:cubicBezTo>
                  <a:pt x="283997" y="523454"/>
                  <a:pt x="287113" y="524698"/>
                  <a:pt x="289427" y="526920"/>
                </a:cubicBezTo>
                <a:cubicBezTo>
                  <a:pt x="297349" y="534919"/>
                  <a:pt x="310256" y="534919"/>
                  <a:pt x="318179" y="526920"/>
                </a:cubicBezTo>
                <a:cubicBezTo>
                  <a:pt x="320493" y="524698"/>
                  <a:pt x="323519" y="523454"/>
                  <a:pt x="326724" y="523454"/>
                </a:cubicBezTo>
                <a:lnTo>
                  <a:pt x="336871" y="523454"/>
                </a:lnTo>
                <a:cubicBezTo>
                  <a:pt x="340610" y="523454"/>
                  <a:pt x="344348" y="523810"/>
                  <a:pt x="348087" y="524432"/>
                </a:cubicBezTo>
                <a:cubicBezTo>
                  <a:pt x="372388" y="529053"/>
                  <a:pt x="391704" y="548517"/>
                  <a:pt x="396155" y="572868"/>
                </a:cubicBezTo>
                <a:lnTo>
                  <a:pt x="399537" y="591354"/>
                </a:lnTo>
                <a:cubicBezTo>
                  <a:pt x="400160" y="594909"/>
                  <a:pt x="399181" y="598553"/>
                  <a:pt x="396867" y="601308"/>
                </a:cubicBezTo>
                <a:cubicBezTo>
                  <a:pt x="394641" y="604063"/>
                  <a:pt x="391170" y="605663"/>
                  <a:pt x="387609" y="605663"/>
                </a:cubicBezTo>
                <a:lnTo>
                  <a:pt x="219997" y="605663"/>
                </a:lnTo>
                <a:cubicBezTo>
                  <a:pt x="216347" y="605663"/>
                  <a:pt x="212965" y="604063"/>
                  <a:pt x="210650" y="601308"/>
                </a:cubicBezTo>
                <a:cubicBezTo>
                  <a:pt x="208336" y="598553"/>
                  <a:pt x="207446" y="594909"/>
                  <a:pt x="208069" y="591443"/>
                </a:cubicBezTo>
                <a:lnTo>
                  <a:pt x="211451" y="572868"/>
                </a:lnTo>
                <a:cubicBezTo>
                  <a:pt x="215813" y="548517"/>
                  <a:pt x="235129" y="529053"/>
                  <a:pt x="259519" y="524432"/>
                </a:cubicBezTo>
                <a:cubicBezTo>
                  <a:pt x="263168" y="523810"/>
                  <a:pt x="266996" y="523454"/>
                  <a:pt x="270734" y="523454"/>
                </a:cubicBezTo>
                <a:close/>
                <a:moveTo>
                  <a:pt x="303767" y="439249"/>
                </a:moveTo>
                <a:cubicBezTo>
                  <a:pt x="299761" y="439249"/>
                  <a:pt x="296023" y="440849"/>
                  <a:pt x="293353" y="443783"/>
                </a:cubicBezTo>
                <a:cubicBezTo>
                  <a:pt x="290594" y="446717"/>
                  <a:pt x="289169" y="450540"/>
                  <a:pt x="289436" y="454541"/>
                </a:cubicBezTo>
                <a:lnTo>
                  <a:pt x="291395" y="484235"/>
                </a:lnTo>
                <a:cubicBezTo>
                  <a:pt x="291662" y="488414"/>
                  <a:pt x="293798" y="492148"/>
                  <a:pt x="297002" y="494193"/>
                </a:cubicBezTo>
                <a:cubicBezTo>
                  <a:pt x="301186" y="496860"/>
                  <a:pt x="306437" y="496860"/>
                  <a:pt x="310532" y="494193"/>
                </a:cubicBezTo>
                <a:cubicBezTo>
                  <a:pt x="313825" y="492148"/>
                  <a:pt x="315872" y="488414"/>
                  <a:pt x="316139" y="484235"/>
                </a:cubicBezTo>
                <a:lnTo>
                  <a:pt x="318097" y="454541"/>
                </a:lnTo>
                <a:cubicBezTo>
                  <a:pt x="318364" y="450540"/>
                  <a:pt x="317029" y="446717"/>
                  <a:pt x="314270" y="443783"/>
                </a:cubicBezTo>
                <a:cubicBezTo>
                  <a:pt x="311511" y="440849"/>
                  <a:pt x="307772" y="439249"/>
                  <a:pt x="303767" y="439249"/>
                </a:cubicBezTo>
                <a:close/>
                <a:moveTo>
                  <a:pt x="303767" y="415066"/>
                </a:moveTo>
                <a:cubicBezTo>
                  <a:pt x="314448" y="415066"/>
                  <a:pt x="324684" y="419511"/>
                  <a:pt x="331894" y="427246"/>
                </a:cubicBezTo>
                <a:cubicBezTo>
                  <a:pt x="339192" y="434981"/>
                  <a:pt x="342931" y="445472"/>
                  <a:pt x="342308" y="456052"/>
                </a:cubicBezTo>
                <a:lnTo>
                  <a:pt x="340350" y="485747"/>
                </a:lnTo>
                <a:cubicBezTo>
                  <a:pt x="339549" y="497482"/>
                  <a:pt x="333407" y="508240"/>
                  <a:pt x="323705" y="514552"/>
                </a:cubicBezTo>
                <a:cubicBezTo>
                  <a:pt x="317652" y="518464"/>
                  <a:pt x="310710" y="520420"/>
                  <a:pt x="303767" y="520420"/>
                </a:cubicBezTo>
                <a:cubicBezTo>
                  <a:pt x="296824" y="520420"/>
                  <a:pt x="289881" y="518464"/>
                  <a:pt x="283829" y="514552"/>
                </a:cubicBezTo>
                <a:cubicBezTo>
                  <a:pt x="274216" y="508240"/>
                  <a:pt x="267985" y="497482"/>
                  <a:pt x="267273" y="485747"/>
                </a:cubicBezTo>
                <a:lnTo>
                  <a:pt x="265315" y="456052"/>
                </a:lnTo>
                <a:cubicBezTo>
                  <a:pt x="264603" y="445472"/>
                  <a:pt x="268430" y="434981"/>
                  <a:pt x="275640" y="427246"/>
                </a:cubicBezTo>
                <a:cubicBezTo>
                  <a:pt x="282939" y="419511"/>
                  <a:pt x="293175" y="415066"/>
                  <a:pt x="303767" y="415066"/>
                </a:cubicBezTo>
                <a:close/>
                <a:moveTo>
                  <a:pt x="490802" y="414596"/>
                </a:moveTo>
                <a:cubicBezTo>
                  <a:pt x="493862" y="414096"/>
                  <a:pt x="497111" y="414763"/>
                  <a:pt x="499826" y="416717"/>
                </a:cubicBezTo>
                <a:cubicBezTo>
                  <a:pt x="505256" y="420538"/>
                  <a:pt x="506502" y="428090"/>
                  <a:pt x="502585" y="433509"/>
                </a:cubicBezTo>
                <a:cubicBezTo>
                  <a:pt x="472587" y="475355"/>
                  <a:pt x="431016" y="506185"/>
                  <a:pt x="382324" y="522621"/>
                </a:cubicBezTo>
                <a:cubicBezTo>
                  <a:pt x="381078" y="523065"/>
                  <a:pt x="379743" y="523243"/>
                  <a:pt x="378497" y="523243"/>
                </a:cubicBezTo>
                <a:cubicBezTo>
                  <a:pt x="373423" y="523243"/>
                  <a:pt x="368705" y="520134"/>
                  <a:pt x="367014" y="515069"/>
                </a:cubicBezTo>
                <a:cubicBezTo>
                  <a:pt x="364877" y="508761"/>
                  <a:pt x="368260" y="501831"/>
                  <a:pt x="374580" y="499699"/>
                </a:cubicBezTo>
                <a:cubicBezTo>
                  <a:pt x="417753" y="485128"/>
                  <a:pt x="456208" y="456609"/>
                  <a:pt x="482913" y="419472"/>
                </a:cubicBezTo>
                <a:cubicBezTo>
                  <a:pt x="484871" y="416762"/>
                  <a:pt x="487742" y="415096"/>
                  <a:pt x="490802" y="414596"/>
                </a:cubicBezTo>
                <a:close/>
                <a:moveTo>
                  <a:pt x="117156" y="414585"/>
                </a:moveTo>
                <a:cubicBezTo>
                  <a:pt x="120216" y="415096"/>
                  <a:pt x="123087" y="416762"/>
                  <a:pt x="125045" y="419472"/>
                </a:cubicBezTo>
                <a:cubicBezTo>
                  <a:pt x="151661" y="456609"/>
                  <a:pt x="190205" y="485128"/>
                  <a:pt x="233378" y="499699"/>
                </a:cubicBezTo>
                <a:cubicBezTo>
                  <a:pt x="239698" y="501831"/>
                  <a:pt x="243081" y="508761"/>
                  <a:pt x="240944" y="515069"/>
                </a:cubicBezTo>
                <a:cubicBezTo>
                  <a:pt x="239253" y="520045"/>
                  <a:pt x="234535" y="523243"/>
                  <a:pt x="229461" y="523243"/>
                </a:cubicBezTo>
                <a:cubicBezTo>
                  <a:pt x="228215" y="523243"/>
                  <a:pt x="226880" y="523065"/>
                  <a:pt x="225634" y="522621"/>
                </a:cubicBezTo>
                <a:cubicBezTo>
                  <a:pt x="177654" y="506451"/>
                  <a:pt x="134926" y="474822"/>
                  <a:pt x="105373" y="433509"/>
                </a:cubicBezTo>
                <a:cubicBezTo>
                  <a:pt x="101456" y="428090"/>
                  <a:pt x="102702" y="420538"/>
                  <a:pt x="108132" y="416628"/>
                </a:cubicBezTo>
                <a:cubicBezTo>
                  <a:pt x="110847" y="414718"/>
                  <a:pt x="114096" y="414074"/>
                  <a:pt x="117156" y="414585"/>
                </a:cubicBezTo>
                <a:close/>
                <a:moveTo>
                  <a:pt x="478543" y="340025"/>
                </a:moveTo>
                <a:cubicBezTo>
                  <a:pt x="476318" y="340025"/>
                  <a:pt x="474092" y="340203"/>
                  <a:pt x="471867" y="340647"/>
                </a:cubicBezTo>
                <a:cubicBezTo>
                  <a:pt x="457271" y="343402"/>
                  <a:pt x="445700" y="355045"/>
                  <a:pt x="443119" y="369620"/>
                </a:cubicBezTo>
                <a:lnTo>
                  <a:pt x="442318" y="373886"/>
                </a:lnTo>
                <a:lnTo>
                  <a:pt x="580988" y="373886"/>
                </a:lnTo>
                <a:lnTo>
                  <a:pt x="580187" y="369620"/>
                </a:lnTo>
                <a:cubicBezTo>
                  <a:pt x="577516" y="355045"/>
                  <a:pt x="565946" y="343402"/>
                  <a:pt x="551438" y="340647"/>
                </a:cubicBezTo>
                <a:cubicBezTo>
                  <a:pt x="549213" y="340203"/>
                  <a:pt x="546988" y="340025"/>
                  <a:pt x="544763" y="340025"/>
                </a:cubicBezTo>
                <a:lnTo>
                  <a:pt x="539155" y="340025"/>
                </a:lnTo>
                <a:cubicBezTo>
                  <a:pt x="531323" y="346157"/>
                  <a:pt x="521710" y="349534"/>
                  <a:pt x="511653" y="349534"/>
                </a:cubicBezTo>
                <a:cubicBezTo>
                  <a:pt x="501506" y="349534"/>
                  <a:pt x="491894" y="346157"/>
                  <a:pt x="484150" y="340025"/>
                </a:cubicBezTo>
                <a:close/>
                <a:moveTo>
                  <a:pt x="62842" y="340025"/>
                </a:moveTo>
                <a:cubicBezTo>
                  <a:pt x="60617" y="340025"/>
                  <a:pt x="58392" y="340203"/>
                  <a:pt x="56167" y="340647"/>
                </a:cubicBezTo>
                <a:cubicBezTo>
                  <a:pt x="41570" y="343402"/>
                  <a:pt x="30000" y="355045"/>
                  <a:pt x="27418" y="369620"/>
                </a:cubicBezTo>
                <a:lnTo>
                  <a:pt x="26617" y="373886"/>
                </a:lnTo>
                <a:lnTo>
                  <a:pt x="165287" y="373886"/>
                </a:lnTo>
                <a:lnTo>
                  <a:pt x="164486" y="369620"/>
                </a:lnTo>
                <a:cubicBezTo>
                  <a:pt x="161816" y="355045"/>
                  <a:pt x="150245" y="343402"/>
                  <a:pt x="135738" y="340647"/>
                </a:cubicBezTo>
                <a:cubicBezTo>
                  <a:pt x="133513" y="340203"/>
                  <a:pt x="131287" y="340025"/>
                  <a:pt x="128973" y="340025"/>
                </a:cubicBezTo>
                <a:lnTo>
                  <a:pt x="123455" y="340025"/>
                </a:lnTo>
                <a:cubicBezTo>
                  <a:pt x="115622" y="346157"/>
                  <a:pt x="106010" y="349534"/>
                  <a:pt x="95952" y="349534"/>
                </a:cubicBezTo>
                <a:cubicBezTo>
                  <a:pt x="85806" y="349534"/>
                  <a:pt x="76193" y="346157"/>
                  <a:pt x="68450" y="340025"/>
                </a:cubicBezTo>
                <a:close/>
                <a:moveTo>
                  <a:pt x="478543" y="315851"/>
                </a:moveTo>
                <a:lnTo>
                  <a:pt x="488689" y="315851"/>
                </a:lnTo>
                <a:cubicBezTo>
                  <a:pt x="491894" y="315851"/>
                  <a:pt x="495009" y="317095"/>
                  <a:pt x="497234" y="319406"/>
                </a:cubicBezTo>
                <a:cubicBezTo>
                  <a:pt x="505155" y="327316"/>
                  <a:pt x="518061" y="327316"/>
                  <a:pt x="526071" y="319406"/>
                </a:cubicBezTo>
                <a:cubicBezTo>
                  <a:pt x="528297" y="317095"/>
                  <a:pt x="531412" y="315851"/>
                  <a:pt x="534616" y="315851"/>
                </a:cubicBezTo>
                <a:lnTo>
                  <a:pt x="544763" y="315851"/>
                </a:lnTo>
                <a:cubicBezTo>
                  <a:pt x="548501" y="315851"/>
                  <a:pt x="552239" y="316206"/>
                  <a:pt x="555888" y="316917"/>
                </a:cubicBezTo>
                <a:cubicBezTo>
                  <a:pt x="580276" y="321450"/>
                  <a:pt x="599590" y="340914"/>
                  <a:pt x="604040" y="365265"/>
                </a:cubicBezTo>
                <a:lnTo>
                  <a:pt x="607333" y="383840"/>
                </a:lnTo>
                <a:cubicBezTo>
                  <a:pt x="608045" y="387395"/>
                  <a:pt x="607066" y="390950"/>
                  <a:pt x="604752" y="393705"/>
                </a:cubicBezTo>
                <a:cubicBezTo>
                  <a:pt x="602438" y="396460"/>
                  <a:pt x="599056" y="398060"/>
                  <a:pt x="595495" y="398060"/>
                </a:cubicBezTo>
                <a:lnTo>
                  <a:pt x="427810" y="398060"/>
                </a:lnTo>
                <a:cubicBezTo>
                  <a:pt x="424250" y="398060"/>
                  <a:pt x="420867" y="396460"/>
                  <a:pt x="418553" y="393705"/>
                </a:cubicBezTo>
                <a:cubicBezTo>
                  <a:pt x="416239" y="390950"/>
                  <a:pt x="415260" y="387395"/>
                  <a:pt x="415883" y="383840"/>
                </a:cubicBezTo>
                <a:lnTo>
                  <a:pt x="419265" y="365265"/>
                </a:lnTo>
                <a:cubicBezTo>
                  <a:pt x="423716" y="340914"/>
                  <a:pt x="443030" y="321450"/>
                  <a:pt x="467417" y="316917"/>
                </a:cubicBezTo>
                <a:cubicBezTo>
                  <a:pt x="471066" y="316206"/>
                  <a:pt x="474805" y="315851"/>
                  <a:pt x="478543" y="315851"/>
                </a:cubicBezTo>
                <a:close/>
                <a:moveTo>
                  <a:pt x="62842" y="315851"/>
                </a:moveTo>
                <a:lnTo>
                  <a:pt x="72989" y="315851"/>
                </a:lnTo>
                <a:cubicBezTo>
                  <a:pt x="76193" y="315851"/>
                  <a:pt x="79219" y="317095"/>
                  <a:pt x="81534" y="319406"/>
                </a:cubicBezTo>
                <a:cubicBezTo>
                  <a:pt x="89455" y="327316"/>
                  <a:pt x="102361" y="327316"/>
                  <a:pt x="110282" y="319406"/>
                </a:cubicBezTo>
                <a:cubicBezTo>
                  <a:pt x="112596" y="317095"/>
                  <a:pt x="115711" y="315851"/>
                  <a:pt x="118916" y="315851"/>
                </a:cubicBezTo>
                <a:lnTo>
                  <a:pt x="128973" y="315851"/>
                </a:lnTo>
                <a:cubicBezTo>
                  <a:pt x="132711" y="315851"/>
                  <a:pt x="136539" y="316206"/>
                  <a:pt x="140188" y="316917"/>
                </a:cubicBezTo>
                <a:cubicBezTo>
                  <a:pt x="164575" y="321450"/>
                  <a:pt x="183889" y="340914"/>
                  <a:pt x="188340" y="365265"/>
                </a:cubicBezTo>
                <a:lnTo>
                  <a:pt x="191633" y="383840"/>
                </a:lnTo>
                <a:cubicBezTo>
                  <a:pt x="192345" y="387395"/>
                  <a:pt x="191366" y="390950"/>
                  <a:pt x="189052" y="393705"/>
                </a:cubicBezTo>
                <a:cubicBezTo>
                  <a:pt x="186738" y="396460"/>
                  <a:pt x="183355" y="398060"/>
                  <a:pt x="179795" y="398060"/>
                </a:cubicBezTo>
                <a:lnTo>
                  <a:pt x="12110" y="398060"/>
                </a:lnTo>
                <a:cubicBezTo>
                  <a:pt x="8549" y="398060"/>
                  <a:pt x="5078" y="396460"/>
                  <a:pt x="2853" y="393705"/>
                </a:cubicBezTo>
                <a:cubicBezTo>
                  <a:pt x="539" y="390950"/>
                  <a:pt x="-440" y="387395"/>
                  <a:pt x="183" y="383840"/>
                </a:cubicBezTo>
                <a:lnTo>
                  <a:pt x="3565" y="365265"/>
                </a:lnTo>
                <a:cubicBezTo>
                  <a:pt x="8015" y="340914"/>
                  <a:pt x="27329" y="321450"/>
                  <a:pt x="51628" y="316917"/>
                </a:cubicBezTo>
                <a:cubicBezTo>
                  <a:pt x="55366" y="316206"/>
                  <a:pt x="59104" y="315851"/>
                  <a:pt x="62842" y="315851"/>
                </a:cubicBezTo>
                <a:close/>
                <a:moveTo>
                  <a:pt x="511653" y="231644"/>
                </a:moveTo>
                <a:cubicBezTo>
                  <a:pt x="507648" y="231644"/>
                  <a:pt x="503909" y="233334"/>
                  <a:pt x="501150" y="236179"/>
                </a:cubicBezTo>
                <a:cubicBezTo>
                  <a:pt x="498391" y="239113"/>
                  <a:pt x="497056" y="242935"/>
                  <a:pt x="497323" y="246936"/>
                </a:cubicBezTo>
                <a:lnTo>
                  <a:pt x="499281" y="276631"/>
                </a:lnTo>
                <a:cubicBezTo>
                  <a:pt x="499548" y="280810"/>
                  <a:pt x="501595" y="284544"/>
                  <a:pt x="504888" y="286677"/>
                </a:cubicBezTo>
                <a:cubicBezTo>
                  <a:pt x="508983" y="289345"/>
                  <a:pt x="514323" y="289345"/>
                  <a:pt x="518418" y="286677"/>
                </a:cubicBezTo>
                <a:cubicBezTo>
                  <a:pt x="521622" y="284544"/>
                  <a:pt x="523758" y="280810"/>
                  <a:pt x="524025" y="276631"/>
                </a:cubicBezTo>
                <a:lnTo>
                  <a:pt x="525984" y="246936"/>
                </a:lnTo>
                <a:cubicBezTo>
                  <a:pt x="526251" y="242935"/>
                  <a:pt x="524826" y="239113"/>
                  <a:pt x="522156" y="236179"/>
                </a:cubicBezTo>
                <a:cubicBezTo>
                  <a:pt x="519397" y="233334"/>
                  <a:pt x="515659" y="231644"/>
                  <a:pt x="511653" y="231644"/>
                </a:cubicBezTo>
                <a:close/>
                <a:moveTo>
                  <a:pt x="95952" y="231644"/>
                </a:moveTo>
                <a:cubicBezTo>
                  <a:pt x="91946" y="231644"/>
                  <a:pt x="88208" y="233334"/>
                  <a:pt x="85449" y="236179"/>
                </a:cubicBezTo>
                <a:cubicBezTo>
                  <a:pt x="82690" y="239113"/>
                  <a:pt x="81354" y="242935"/>
                  <a:pt x="81621" y="246936"/>
                </a:cubicBezTo>
                <a:lnTo>
                  <a:pt x="83580" y="276631"/>
                </a:lnTo>
                <a:cubicBezTo>
                  <a:pt x="83847" y="280810"/>
                  <a:pt x="85894" y="284544"/>
                  <a:pt x="89187" y="286677"/>
                </a:cubicBezTo>
                <a:cubicBezTo>
                  <a:pt x="93282" y="289345"/>
                  <a:pt x="98622" y="289345"/>
                  <a:pt x="102717" y="286677"/>
                </a:cubicBezTo>
                <a:cubicBezTo>
                  <a:pt x="105921" y="284544"/>
                  <a:pt x="108057" y="280810"/>
                  <a:pt x="108324" y="276631"/>
                </a:cubicBezTo>
                <a:lnTo>
                  <a:pt x="110282" y="246936"/>
                </a:lnTo>
                <a:cubicBezTo>
                  <a:pt x="110549" y="242935"/>
                  <a:pt x="109125" y="239113"/>
                  <a:pt x="106366" y="236179"/>
                </a:cubicBezTo>
                <a:cubicBezTo>
                  <a:pt x="103696" y="233334"/>
                  <a:pt x="99957" y="231644"/>
                  <a:pt x="95952" y="231644"/>
                </a:cubicBezTo>
                <a:close/>
                <a:moveTo>
                  <a:pt x="511653" y="207462"/>
                </a:moveTo>
                <a:cubicBezTo>
                  <a:pt x="522245" y="207462"/>
                  <a:pt x="532481" y="211907"/>
                  <a:pt x="539780" y="219642"/>
                </a:cubicBezTo>
                <a:cubicBezTo>
                  <a:pt x="547079" y="227466"/>
                  <a:pt x="550817" y="237957"/>
                  <a:pt x="550105" y="248537"/>
                </a:cubicBezTo>
                <a:lnTo>
                  <a:pt x="548147" y="278231"/>
                </a:lnTo>
                <a:cubicBezTo>
                  <a:pt x="547435" y="289967"/>
                  <a:pt x="541204" y="300725"/>
                  <a:pt x="531591" y="306948"/>
                </a:cubicBezTo>
                <a:cubicBezTo>
                  <a:pt x="525539" y="310860"/>
                  <a:pt x="518596" y="312816"/>
                  <a:pt x="511653" y="312816"/>
                </a:cubicBezTo>
                <a:cubicBezTo>
                  <a:pt x="504710" y="312816"/>
                  <a:pt x="497768" y="310860"/>
                  <a:pt x="491715" y="306948"/>
                </a:cubicBezTo>
                <a:cubicBezTo>
                  <a:pt x="482102" y="300725"/>
                  <a:pt x="475871" y="289967"/>
                  <a:pt x="475070" y="278231"/>
                </a:cubicBezTo>
                <a:lnTo>
                  <a:pt x="473201" y="248537"/>
                </a:lnTo>
                <a:cubicBezTo>
                  <a:pt x="472489" y="237957"/>
                  <a:pt x="476228" y="227466"/>
                  <a:pt x="483526" y="219731"/>
                </a:cubicBezTo>
                <a:cubicBezTo>
                  <a:pt x="490736" y="211907"/>
                  <a:pt x="501061" y="207462"/>
                  <a:pt x="511653" y="207462"/>
                </a:cubicBezTo>
                <a:close/>
                <a:moveTo>
                  <a:pt x="95952" y="207462"/>
                </a:moveTo>
                <a:cubicBezTo>
                  <a:pt x="106544" y="207462"/>
                  <a:pt x="116780" y="211907"/>
                  <a:pt x="124079" y="219731"/>
                </a:cubicBezTo>
                <a:cubicBezTo>
                  <a:pt x="131288" y="227466"/>
                  <a:pt x="135116" y="237957"/>
                  <a:pt x="134404" y="248537"/>
                </a:cubicBezTo>
                <a:lnTo>
                  <a:pt x="132446" y="278231"/>
                </a:lnTo>
                <a:cubicBezTo>
                  <a:pt x="131734" y="289967"/>
                  <a:pt x="125503" y="300725"/>
                  <a:pt x="115890" y="306948"/>
                </a:cubicBezTo>
                <a:cubicBezTo>
                  <a:pt x="109837" y="310860"/>
                  <a:pt x="102895" y="312816"/>
                  <a:pt x="95952" y="312816"/>
                </a:cubicBezTo>
                <a:cubicBezTo>
                  <a:pt x="89009" y="312816"/>
                  <a:pt x="82066" y="310860"/>
                  <a:pt x="76014" y="306948"/>
                </a:cubicBezTo>
                <a:cubicBezTo>
                  <a:pt x="66401" y="300725"/>
                  <a:pt x="60170" y="289967"/>
                  <a:pt x="59369" y="278231"/>
                </a:cubicBezTo>
                <a:lnTo>
                  <a:pt x="57411" y="248537"/>
                </a:lnTo>
                <a:cubicBezTo>
                  <a:pt x="56788" y="237957"/>
                  <a:pt x="60526" y="227466"/>
                  <a:pt x="67825" y="219731"/>
                </a:cubicBezTo>
                <a:cubicBezTo>
                  <a:pt x="75035" y="211907"/>
                  <a:pt x="85271" y="207462"/>
                  <a:pt x="95952" y="207462"/>
                </a:cubicBezTo>
                <a:close/>
                <a:moveTo>
                  <a:pt x="270734" y="132403"/>
                </a:moveTo>
                <a:cubicBezTo>
                  <a:pt x="268420" y="132403"/>
                  <a:pt x="266195" y="132670"/>
                  <a:pt x="263969" y="133114"/>
                </a:cubicBezTo>
                <a:cubicBezTo>
                  <a:pt x="249460" y="135780"/>
                  <a:pt x="237888" y="147423"/>
                  <a:pt x="235218" y="161998"/>
                </a:cubicBezTo>
                <a:lnTo>
                  <a:pt x="234417" y="166353"/>
                </a:lnTo>
                <a:lnTo>
                  <a:pt x="373100" y="166353"/>
                </a:lnTo>
                <a:lnTo>
                  <a:pt x="372388" y="161998"/>
                </a:lnTo>
                <a:cubicBezTo>
                  <a:pt x="369718" y="147423"/>
                  <a:pt x="358146" y="135780"/>
                  <a:pt x="343547" y="133114"/>
                </a:cubicBezTo>
                <a:cubicBezTo>
                  <a:pt x="341411" y="132670"/>
                  <a:pt x="339097" y="132403"/>
                  <a:pt x="336871" y="132403"/>
                </a:cubicBezTo>
                <a:lnTo>
                  <a:pt x="331353" y="132403"/>
                </a:lnTo>
                <a:cubicBezTo>
                  <a:pt x="323519" y="138624"/>
                  <a:pt x="313906" y="141912"/>
                  <a:pt x="303758" y="141912"/>
                </a:cubicBezTo>
                <a:cubicBezTo>
                  <a:pt x="293700" y="141912"/>
                  <a:pt x="284086" y="138624"/>
                  <a:pt x="276253" y="132403"/>
                </a:cubicBezTo>
                <a:close/>
                <a:moveTo>
                  <a:pt x="270734" y="108318"/>
                </a:moveTo>
                <a:lnTo>
                  <a:pt x="280793" y="108318"/>
                </a:lnTo>
                <a:cubicBezTo>
                  <a:pt x="283997" y="108318"/>
                  <a:pt x="287113" y="109562"/>
                  <a:pt x="289427" y="111784"/>
                </a:cubicBezTo>
                <a:cubicBezTo>
                  <a:pt x="293255" y="115694"/>
                  <a:pt x="298329" y="117739"/>
                  <a:pt x="303758" y="117739"/>
                </a:cubicBezTo>
                <a:cubicBezTo>
                  <a:pt x="309188" y="117739"/>
                  <a:pt x="314351" y="115694"/>
                  <a:pt x="318179" y="111784"/>
                </a:cubicBezTo>
                <a:cubicBezTo>
                  <a:pt x="320493" y="109562"/>
                  <a:pt x="323519" y="108318"/>
                  <a:pt x="326724" y="108318"/>
                </a:cubicBezTo>
                <a:lnTo>
                  <a:pt x="336871" y="108318"/>
                </a:lnTo>
                <a:cubicBezTo>
                  <a:pt x="340610" y="108318"/>
                  <a:pt x="344348" y="108584"/>
                  <a:pt x="348087" y="109295"/>
                </a:cubicBezTo>
                <a:cubicBezTo>
                  <a:pt x="372388" y="113917"/>
                  <a:pt x="391704" y="133381"/>
                  <a:pt x="396155" y="157732"/>
                </a:cubicBezTo>
                <a:lnTo>
                  <a:pt x="399537" y="176218"/>
                </a:lnTo>
                <a:cubicBezTo>
                  <a:pt x="400160" y="179773"/>
                  <a:pt x="399181" y="183417"/>
                  <a:pt x="396867" y="186172"/>
                </a:cubicBezTo>
                <a:cubicBezTo>
                  <a:pt x="394641" y="188927"/>
                  <a:pt x="391170" y="190527"/>
                  <a:pt x="387609" y="190527"/>
                </a:cubicBezTo>
                <a:lnTo>
                  <a:pt x="219997" y="190527"/>
                </a:lnTo>
                <a:cubicBezTo>
                  <a:pt x="216347" y="190527"/>
                  <a:pt x="212965" y="188927"/>
                  <a:pt x="210650" y="186172"/>
                </a:cubicBezTo>
                <a:cubicBezTo>
                  <a:pt x="208336" y="183417"/>
                  <a:pt x="207446" y="179773"/>
                  <a:pt x="208069" y="176218"/>
                </a:cubicBezTo>
                <a:lnTo>
                  <a:pt x="211451" y="157732"/>
                </a:lnTo>
                <a:cubicBezTo>
                  <a:pt x="215813" y="133381"/>
                  <a:pt x="235129" y="113917"/>
                  <a:pt x="259519" y="109295"/>
                </a:cubicBezTo>
                <a:cubicBezTo>
                  <a:pt x="263168" y="108584"/>
                  <a:pt x="266996" y="108318"/>
                  <a:pt x="270734" y="108318"/>
                </a:cubicBezTo>
                <a:close/>
                <a:moveTo>
                  <a:pt x="413861" y="87316"/>
                </a:moveTo>
                <a:cubicBezTo>
                  <a:pt x="416843" y="86483"/>
                  <a:pt x="420159" y="86772"/>
                  <a:pt x="423096" y="88372"/>
                </a:cubicBezTo>
                <a:cubicBezTo>
                  <a:pt x="454251" y="105796"/>
                  <a:pt x="481756" y="130420"/>
                  <a:pt x="502586" y="159488"/>
                </a:cubicBezTo>
                <a:cubicBezTo>
                  <a:pt x="506502" y="164911"/>
                  <a:pt x="505256" y="172467"/>
                  <a:pt x="499826" y="176290"/>
                </a:cubicBezTo>
                <a:cubicBezTo>
                  <a:pt x="497690" y="177890"/>
                  <a:pt x="495197" y="178601"/>
                  <a:pt x="492794" y="178601"/>
                </a:cubicBezTo>
                <a:cubicBezTo>
                  <a:pt x="488966" y="178601"/>
                  <a:pt x="485317" y="176823"/>
                  <a:pt x="482913" y="173534"/>
                </a:cubicBezTo>
                <a:cubicBezTo>
                  <a:pt x="464132" y="147310"/>
                  <a:pt x="439386" y="125175"/>
                  <a:pt x="411257" y="109529"/>
                </a:cubicBezTo>
                <a:cubicBezTo>
                  <a:pt x="405382" y="106240"/>
                  <a:pt x="403335" y="98862"/>
                  <a:pt x="406629" y="92995"/>
                </a:cubicBezTo>
                <a:cubicBezTo>
                  <a:pt x="408231" y="90106"/>
                  <a:pt x="410879" y="88150"/>
                  <a:pt x="413861" y="87316"/>
                </a:cubicBezTo>
                <a:close/>
                <a:moveTo>
                  <a:pt x="382342" y="70370"/>
                </a:moveTo>
                <a:cubicBezTo>
                  <a:pt x="384480" y="71081"/>
                  <a:pt x="386530" y="71792"/>
                  <a:pt x="388579" y="72592"/>
                </a:cubicBezTo>
                <a:cubicBezTo>
                  <a:pt x="394905" y="74903"/>
                  <a:pt x="398113" y="81836"/>
                  <a:pt x="395796" y="88058"/>
                </a:cubicBezTo>
                <a:cubicBezTo>
                  <a:pt x="394014" y="92947"/>
                  <a:pt x="389381" y="95969"/>
                  <a:pt x="384391" y="95969"/>
                </a:cubicBezTo>
                <a:cubicBezTo>
                  <a:pt x="383054" y="95969"/>
                  <a:pt x="381629" y="95791"/>
                  <a:pt x="380203" y="95258"/>
                </a:cubicBezTo>
                <a:cubicBezTo>
                  <a:pt x="378332" y="94547"/>
                  <a:pt x="376461" y="93925"/>
                  <a:pt x="374590" y="93213"/>
                </a:cubicBezTo>
                <a:cubicBezTo>
                  <a:pt x="368263" y="91080"/>
                  <a:pt x="364877" y="84236"/>
                  <a:pt x="367016" y="77925"/>
                </a:cubicBezTo>
                <a:cubicBezTo>
                  <a:pt x="369154" y="71614"/>
                  <a:pt x="376015" y="68237"/>
                  <a:pt x="382342" y="70370"/>
                </a:cubicBezTo>
                <a:close/>
                <a:moveTo>
                  <a:pt x="225634" y="70370"/>
                </a:moveTo>
                <a:cubicBezTo>
                  <a:pt x="231954" y="68237"/>
                  <a:pt x="238808" y="71614"/>
                  <a:pt x="240944" y="77923"/>
                </a:cubicBezTo>
                <a:cubicBezTo>
                  <a:pt x="243081" y="84232"/>
                  <a:pt x="239698" y="91074"/>
                  <a:pt x="233378" y="93207"/>
                </a:cubicBezTo>
                <a:cubicBezTo>
                  <a:pt x="190205" y="107868"/>
                  <a:pt x="151661" y="136304"/>
                  <a:pt x="125045" y="173536"/>
                </a:cubicBezTo>
                <a:cubicBezTo>
                  <a:pt x="122642" y="176824"/>
                  <a:pt x="118903" y="178601"/>
                  <a:pt x="115164" y="178601"/>
                </a:cubicBezTo>
                <a:cubicBezTo>
                  <a:pt x="112761" y="178601"/>
                  <a:pt x="110268" y="177890"/>
                  <a:pt x="108132" y="176291"/>
                </a:cubicBezTo>
                <a:cubicBezTo>
                  <a:pt x="102702" y="172470"/>
                  <a:pt x="101456" y="164916"/>
                  <a:pt x="105373" y="159496"/>
                </a:cubicBezTo>
                <a:cubicBezTo>
                  <a:pt x="134926" y="118176"/>
                  <a:pt x="177654" y="86542"/>
                  <a:pt x="225634" y="70370"/>
                </a:cubicBezTo>
                <a:close/>
                <a:moveTo>
                  <a:pt x="303767" y="24166"/>
                </a:moveTo>
                <a:cubicBezTo>
                  <a:pt x="299761" y="24166"/>
                  <a:pt x="296023" y="25766"/>
                  <a:pt x="293353" y="28698"/>
                </a:cubicBezTo>
                <a:cubicBezTo>
                  <a:pt x="290594" y="31629"/>
                  <a:pt x="289169" y="35450"/>
                  <a:pt x="289436" y="39448"/>
                </a:cubicBezTo>
                <a:lnTo>
                  <a:pt x="291395" y="69123"/>
                </a:lnTo>
                <a:cubicBezTo>
                  <a:pt x="291662" y="73210"/>
                  <a:pt x="293798" y="77030"/>
                  <a:pt x="297002" y="79074"/>
                </a:cubicBezTo>
                <a:cubicBezTo>
                  <a:pt x="301186" y="81739"/>
                  <a:pt x="306437" y="81739"/>
                  <a:pt x="310532" y="79074"/>
                </a:cubicBezTo>
                <a:cubicBezTo>
                  <a:pt x="313825" y="77030"/>
                  <a:pt x="315872" y="73210"/>
                  <a:pt x="316139" y="69123"/>
                </a:cubicBezTo>
                <a:lnTo>
                  <a:pt x="318097" y="39448"/>
                </a:lnTo>
                <a:cubicBezTo>
                  <a:pt x="318364" y="35450"/>
                  <a:pt x="317029" y="31629"/>
                  <a:pt x="314270" y="28698"/>
                </a:cubicBezTo>
                <a:cubicBezTo>
                  <a:pt x="311511" y="25766"/>
                  <a:pt x="307772" y="24166"/>
                  <a:pt x="303767" y="24166"/>
                </a:cubicBezTo>
                <a:close/>
                <a:moveTo>
                  <a:pt x="303767" y="0"/>
                </a:moveTo>
                <a:cubicBezTo>
                  <a:pt x="314448" y="0"/>
                  <a:pt x="324684" y="4442"/>
                  <a:pt x="331894" y="12172"/>
                </a:cubicBezTo>
                <a:cubicBezTo>
                  <a:pt x="339192" y="19902"/>
                  <a:pt x="342931" y="30386"/>
                  <a:pt x="342308" y="40958"/>
                </a:cubicBezTo>
                <a:lnTo>
                  <a:pt x="340350" y="70633"/>
                </a:lnTo>
                <a:cubicBezTo>
                  <a:pt x="339549" y="82361"/>
                  <a:pt x="333407" y="93112"/>
                  <a:pt x="323705" y="99331"/>
                </a:cubicBezTo>
                <a:cubicBezTo>
                  <a:pt x="317652" y="103329"/>
                  <a:pt x="310710" y="105284"/>
                  <a:pt x="303767" y="105284"/>
                </a:cubicBezTo>
                <a:cubicBezTo>
                  <a:pt x="296824" y="105284"/>
                  <a:pt x="289881" y="103329"/>
                  <a:pt x="283829" y="99331"/>
                </a:cubicBezTo>
                <a:cubicBezTo>
                  <a:pt x="274216" y="93112"/>
                  <a:pt x="267985" y="82361"/>
                  <a:pt x="267273" y="70633"/>
                </a:cubicBezTo>
                <a:lnTo>
                  <a:pt x="265315" y="40958"/>
                </a:lnTo>
                <a:cubicBezTo>
                  <a:pt x="264603" y="30386"/>
                  <a:pt x="268430" y="19902"/>
                  <a:pt x="275640" y="12172"/>
                </a:cubicBezTo>
                <a:cubicBezTo>
                  <a:pt x="282939" y="4442"/>
                  <a:pt x="293175" y="0"/>
                  <a:pt x="303767"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timgsa.baidu.com/timg?image&amp;quality=80&amp;size=b9999_10000&amp;sec=1512924506163&amp;di=5ceaedf19778c4fb3d335fcdfb039e83&amp;imgtype=0&amp;src=http%3A%2F%2Fnews.cpd.com.cn%2Fn203193%2Fc33303503%2Fpart%2F33303639.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319"/>
          <a:stretch>
            <a:fillRect/>
          </a:stretch>
        </p:blipFill>
        <p:spPr bwMode="auto">
          <a:xfrm>
            <a:off x="917251" y="2608214"/>
            <a:ext cx="5691713" cy="3744416"/>
          </a:xfrm>
          <a:prstGeom prst="rect">
            <a:avLst/>
          </a:prstGeom>
          <a:noFill/>
          <a:extLst>
            <a:ext uri="{909E8E84-426E-40DD-AFC4-6F175D3DCCD1}">
              <a14:hiddenFill xmlns:a14="http://schemas.microsoft.com/office/drawing/2010/main">
                <a:solidFill>
                  <a:srgbClr val="FFFFFF"/>
                </a:solidFill>
              </a14:hiddenFill>
            </a:ext>
          </a:extLst>
        </p:spPr>
      </p:pic>
      <p:sp>
        <p:nvSpPr>
          <p:cNvPr id="12" name="PA_矩形 11"/>
          <p:cNvSpPr/>
          <p:nvPr>
            <p:custDataLst>
              <p:tags r:id="rId1"/>
            </p:custDataLst>
          </p:nvPr>
        </p:nvSpPr>
        <p:spPr bwMode="auto">
          <a:xfrm>
            <a:off x="6574554" y="2608213"/>
            <a:ext cx="5570505" cy="3744416"/>
          </a:xfrm>
          <a:prstGeom prst="rect">
            <a:avLst/>
          </a:prstGeom>
          <a:solidFill>
            <a:srgbClr val="0070C0"/>
          </a:solidFill>
          <a:ln>
            <a:noFill/>
          </a:ln>
        </p:spPr>
        <p:txBody>
          <a:bodyPr rtlCol="0" anchor="ctr"/>
          <a:lstStyle/>
          <a:p>
            <a:pPr algn="l"/>
            <a:endParaRPr lang="zh-CN" altLang="en-US"/>
          </a:p>
        </p:txBody>
      </p:sp>
      <p:sp>
        <p:nvSpPr>
          <p:cNvPr id="13" name="PA_矩形 12"/>
          <p:cNvSpPr/>
          <p:nvPr>
            <p:custDataLst>
              <p:tags r:id="rId2"/>
            </p:custDataLst>
          </p:nvPr>
        </p:nvSpPr>
        <p:spPr>
          <a:xfrm>
            <a:off x="6694614" y="3252311"/>
            <a:ext cx="5172033" cy="2895793"/>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① 接警、部署救援力量；</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② 控制危险区域（警戒线）；</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③ 侦查事故现场；</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④ 救援与疏散受害人员；</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⑤ 控制事故源头（堵漏、灭火、稀释、中和、输转、筑堤等），防止事故蔓延；</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⑥ 洗消污染区域（清除毒物）。</a:t>
            </a:r>
          </a:p>
        </p:txBody>
      </p:sp>
      <p:sp>
        <p:nvSpPr>
          <p:cNvPr id="14" name="PA_矩形 13"/>
          <p:cNvSpPr/>
          <p:nvPr>
            <p:custDataLst>
              <p:tags r:id="rId3"/>
            </p:custDataLst>
          </p:nvPr>
        </p:nvSpPr>
        <p:spPr>
          <a:xfrm>
            <a:off x="7067268"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事故处置的基本程序</a:t>
            </a:r>
          </a:p>
        </p:txBody>
      </p:sp>
      <p:sp>
        <p:nvSpPr>
          <p:cNvPr id="16" name="PA_矩形 15"/>
          <p:cNvSpPr/>
          <p:nvPr>
            <p:custDataLst>
              <p:tags r:id="rId4"/>
            </p:custDataLst>
          </p:nvPr>
        </p:nvSpPr>
        <p:spPr bwMode="auto">
          <a:xfrm>
            <a:off x="6871374" y="2806962"/>
            <a:ext cx="144016" cy="375806"/>
          </a:xfrm>
          <a:prstGeom prst="rect">
            <a:avLst/>
          </a:prstGeom>
          <a:solidFill>
            <a:srgbClr val="FFFF00"/>
          </a:solidFill>
          <a:ln>
            <a:noFill/>
          </a:ln>
        </p:spPr>
        <p:txBody>
          <a:bodyPr rtlCol="0" anchor="ctr"/>
          <a:lstStyle/>
          <a:p>
            <a:pPr algn="l"/>
            <a:endParaRPr lang="zh-CN" altLang="en-US"/>
          </a:p>
        </p:txBody>
      </p:sp>
      <p:sp>
        <p:nvSpPr>
          <p:cNvPr id="40" name="PA_矩形 39"/>
          <p:cNvSpPr/>
          <p:nvPr>
            <p:custDataLst>
              <p:tags r:id="rId5"/>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6"/>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p:cNvSpPr txBox="1"/>
          <p:nvPr>
            <p:custDataLst>
              <p:tags r:id="rId7"/>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p:cNvSpPr/>
          <p:nvPr>
            <p:custDataLst>
              <p:tags r:id="rId8"/>
            </p:custDataLst>
          </p:nvPr>
        </p:nvSpPr>
        <p:spPr>
          <a:xfrm>
            <a:off x="2036887" y="1660077"/>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应急管理</a:t>
            </a:r>
          </a:p>
        </p:txBody>
      </p:sp>
      <p:sp>
        <p:nvSpPr>
          <p:cNvPr id="17" name="PA_rectangular-flag_81817"/>
          <p:cNvSpPr>
            <a:spLocks noChangeAspect="1"/>
          </p:cNvSpPr>
          <p:nvPr>
            <p:custDataLst>
              <p:tags r:id="rId9"/>
            </p:custDataLst>
          </p:nvPr>
        </p:nvSpPr>
        <p:spPr bwMode="auto">
          <a:xfrm>
            <a:off x="1177425" y="1581654"/>
            <a:ext cx="609683" cy="607778"/>
          </a:xfrm>
          <a:custGeom>
            <a:avLst/>
            <a:gdLst>
              <a:gd name="connsiteX0" fmla="*/ 270734 w 607561"/>
              <a:gd name="connsiteY0" fmla="*/ 547628 h 605663"/>
              <a:gd name="connsiteX1" fmla="*/ 263969 w 607561"/>
              <a:gd name="connsiteY1" fmla="*/ 548250 h 605663"/>
              <a:gd name="connsiteX2" fmla="*/ 235218 w 607561"/>
              <a:gd name="connsiteY2" fmla="*/ 577134 h 605663"/>
              <a:gd name="connsiteX3" fmla="*/ 234417 w 607561"/>
              <a:gd name="connsiteY3" fmla="*/ 581489 h 605663"/>
              <a:gd name="connsiteX4" fmla="*/ 373100 w 607561"/>
              <a:gd name="connsiteY4" fmla="*/ 581489 h 605663"/>
              <a:gd name="connsiteX5" fmla="*/ 372388 w 607561"/>
              <a:gd name="connsiteY5" fmla="*/ 577134 h 605663"/>
              <a:gd name="connsiteX6" fmla="*/ 343547 w 607561"/>
              <a:gd name="connsiteY6" fmla="*/ 548250 h 605663"/>
              <a:gd name="connsiteX7" fmla="*/ 336871 w 607561"/>
              <a:gd name="connsiteY7" fmla="*/ 547628 h 605663"/>
              <a:gd name="connsiteX8" fmla="*/ 331353 w 607561"/>
              <a:gd name="connsiteY8" fmla="*/ 547628 h 605663"/>
              <a:gd name="connsiteX9" fmla="*/ 276253 w 607561"/>
              <a:gd name="connsiteY9" fmla="*/ 547628 h 605663"/>
              <a:gd name="connsiteX10" fmla="*/ 270734 w 607561"/>
              <a:gd name="connsiteY10" fmla="*/ 523454 h 605663"/>
              <a:gd name="connsiteX11" fmla="*/ 280793 w 607561"/>
              <a:gd name="connsiteY11" fmla="*/ 523454 h 605663"/>
              <a:gd name="connsiteX12" fmla="*/ 289427 w 607561"/>
              <a:gd name="connsiteY12" fmla="*/ 526920 h 605663"/>
              <a:gd name="connsiteX13" fmla="*/ 318179 w 607561"/>
              <a:gd name="connsiteY13" fmla="*/ 526920 h 605663"/>
              <a:gd name="connsiteX14" fmla="*/ 326724 w 607561"/>
              <a:gd name="connsiteY14" fmla="*/ 523454 h 605663"/>
              <a:gd name="connsiteX15" fmla="*/ 336871 w 607561"/>
              <a:gd name="connsiteY15" fmla="*/ 523454 h 605663"/>
              <a:gd name="connsiteX16" fmla="*/ 348087 w 607561"/>
              <a:gd name="connsiteY16" fmla="*/ 524432 h 605663"/>
              <a:gd name="connsiteX17" fmla="*/ 396155 w 607561"/>
              <a:gd name="connsiteY17" fmla="*/ 572868 h 605663"/>
              <a:gd name="connsiteX18" fmla="*/ 399537 w 607561"/>
              <a:gd name="connsiteY18" fmla="*/ 591354 h 605663"/>
              <a:gd name="connsiteX19" fmla="*/ 396867 w 607561"/>
              <a:gd name="connsiteY19" fmla="*/ 601308 h 605663"/>
              <a:gd name="connsiteX20" fmla="*/ 387609 w 607561"/>
              <a:gd name="connsiteY20" fmla="*/ 605663 h 605663"/>
              <a:gd name="connsiteX21" fmla="*/ 219997 w 607561"/>
              <a:gd name="connsiteY21" fmla="*/ 605663 h 605663"/>
              <a:gd name="connsiteX22" fmla="*/ 210650 w 607561"/>
              <a:gd name="connsiteY22" fmla="*/ 601308 h 605663"/>
              <a:gd name="connsiteX23" fmla="*/ 208069 w 607561"/>
              <a:gd name="connsiteY23" fmla="*/ 591443 h 605663"/>
              <a:gd name="connsiteX24" fmla="*/ 211451 w 607561"/>
              <a:gd name="connsiteY24" fmla="*/ 572868 h 605663"/>
              <a:gd name="connsiteX25" fmla="*/ 259519 w 607561"/>
              <a:gd name="connsiteY25" fmla="*/ 524432 h 605663"/>
              <a:gd name="connsiteX26" fmla="*/ 270734 w 607561"/>
              <a:gd name="connsiteY26" fmla="*/ 523454 h 605663"/>
              <a:gd name="connsiteX27" fmla="*/ 303767 w 607561"/>
              <a:gd name="connsiteY27" fmla="*/ 439249 h 605663"/>
              <a:gd name="connsiteX28" fmla="*/ 293353 w 607561"/>
              <a:gd name="connsiteY28" fmla="*/ 443783 h 605663"/>
              <a:gd name="connsiteX29" fmla="*/ 289436 w 607561"/>
              <a:gd name="connsiteY29" fmla="*/ 454541 h 605663"/>
              <a:gd name="connsiteX30" fmla="*/ 291395 w 607561"/>
              <a:gd name="connsiteY30" fmla="*/ 484235 h 605663"/>
              <a:gd name="connsiteX31" fmla="*/ 297002 w 607561"/>
              <a:gd name="connsiteY31" fmla="*/ 494193 h 605663"/>
              <a:gd name="connsiteX32" fmla="*/ 310532 w 607561"/>
              <a:gd name="connsiteY32" fmla="*/ 494193 h 605663"/>
              <a:gd name="connsiteX33" fmla="*/ 316139 w 607561"/>
              <a:gd name="connsiteY33" fmla="*/ 484235 h 605663"/>
              <a:gd name="connsiteX34" fmla="*/ 318097 w 607561"/>
              <a:gd name="connsiteY34" fmla="*/ 454541 h 605663"/>
              <a:gd name="connsiteX35" fmla="*/ 314270 w 607561"/>
              <a:gd name="connsiteY35" fmla="*/ 443783 h 605663"/>
              <a:gd name="connsiteX36" fmla="*/ 303767 w 607561"/>
              <a:gd name="connsiteY36" fmla="*/ 439249 h 605663"/>
              <a:gd name="connsiteX37" fmla="*/ 303767 w 607561"/>
              <a:gd name="connsiteY37" fmla="*/ 415066 h 605663"/>
              <a:gd name="connsiteX38" fmla="*/ 331894 w 607561"/>
              <a:gd name="connsiteY38" fmla="*/ 427246 h 605663"/>
              <a:gd name="connsiteX39" fmla="*/ 342308 w 607561"/>
              <a:gd name="connsiteY39" fmla="*/ 456052 h 605663"/>
              <a:gd name="connsiteX40" fmla="*/ 340350 w 607561"/>
              <a:gd name="connsiteY40" fmla="*/ 485747 h 605663"/>
              <a:gd name="connsiteX41" fmla="*/ 323705 w 607561"/>
              <a:gd name="connsiteY41" fmla="*/ 514552 h 605663"/>
              <a:gd name="connsiteX42" fmla="*/ 303767 w 607561"/>
              <a:gd name="connsiteY42" fmla="*/ 520420 h 605663"/>
              <a:gd name="connsiteX43" fmla="*/ 283829 w 607561"/>
              <a:gd name="connsiteY43" fmla="*/ 514552 h 605663"/>
              <a:gd name="connsiteX44" fmla="*/ 267273 w 607561"/>
              <a:gd name="connsiteY44" fmla="*/ 485747 h 605663"/>
              <a:gd name="connsiteX45" fmla="*/ 265315 w 607561"/>
              <a:gd name="connsiteY45" fmla="*/ 456052 h 605663"/>
              <a:gd name="connsiteX46" fmla="*/ 275640 w 607561"/>
              <a:gd name="connsiteY46" fmla="*/ 427246 h 605663"/>
              <a:gd name="connsiteX47" fmla="*/ 303767 w 607561"/>
              <a:gd name="connsiteY47" fmla="*/ 415066 h 605663"/>
              <a:gd name="connsiteX48" fmla="*/ 490802 w 607561"/>
              <a:gd name="connsiteY48" fmla="*/ 414596 h 605663"/>
              <a:gd name="connsiteX49" fmla="*/ 499826 w 607561"/>
              <a:gd name="connsiteY49" fmla="*/ 416717 h 605663"/>
              <a:gd name="connsiteX50" fmla="*/ 502585 w 607561"/>
              <a:gd name="connsiteY50" fmla="*/ 433509 h 605663"/>
              <a:gd name="connsiteX51" fmla="*/ 382324 w 607561"/>
              <a:gd name="connsiteY51" fmla="*/ 522621 h 605663"/>
              <a:gd name="connsiteX52" fmla="*/ 378497 w 607561"/>
              <a:gd name="connsiteY52" fmla="*/ 523243 h 605663"/>
              <a:gd name="connsiteX53" fmla="*/ 367014 w 607561"/>
              <a:gd name="connsiteY53" fmla="*/ 515069 h 605663"/>
              <a:gd name="connsiteX54" fmla="*/ 374580 w 607561"/>
              <a:gd name="connsiteY54" fmla="*/ 499699 h 605663"/>
              <a:gd name="connsiteX55" fmla="*/ 482913 w 607561"/>
              <a:gd name="connsiteY55" fmla="*/ 419472 h 605663"/>
              <a:gd name="connsiteX56" fmla="*/ 490802 w 607561"/>
              <a:gd name="connsiteY56" fmla="*/ 414596 h 605663"/>
              <a:gd name="connsiteX57" fmla="*/ 117156 w 607561"/>
              <a:gd name="connsiteY57" fmla="*/ 414585 h 605663"/>
              <a:gd name="connsiteX58" fmla="*/ 125045 w 607561"/>
              <a:gd name="connsiteY58" fmla="*/ 419472 h 605663"/>
              <a:gd name="connsiteX59" fmla="*/ 233378 w 607561"/>
              <a:gd name="connsiteY59" fmla="*/ 499699 h 605663"/>
              <a:gd name="connsiteX60" fmla="*/ 240944 w 607561"/>
              <a:gd name="connsiteY60" fmla="*/ 515069 h 605663"/>
              <a:gd name="connsiteX61" fmla="*/ 229461 w 607561"/>
              <a:gd name="connsiteY61" fmla="*/ 523243 h 605663"/>
              <a:gd name="connsiteX62" fmla="*/ 225634 w 607561"/>
              <a:gd name="connsiteY62" fmla="*/ 522621 h 605663"/>
              <a:gd name="connsiteX63" fmla="*/ 105373 w 607561"/>
              <a:gd name="connsiteY63" fmla="*/ 433509 h 605663"/>
              <a:gd name="connsiteX64" fmla="*/ 108132 w 607561"/>
              <a:gd name="connsiteY64" fmla="*/ 416628 h 605663"/>
              <a:gd name="connsiteX65" fmla="*/ 117156 w 607561"/>
              <a:gd name="connsiteY65" fmla="*/ 414585 h 605663"/>
              <a:gd name="connsiteX66" fmla="*/ 478543 w 607561"/>
              <a:gd name="connsiteY66" fmla="*/ 340025 h 605663"/>
              <a:gd name="connsiteX67" fmla="*/ 471867 w 607561"/>
              <a:gd name="connsiteY67" fmla="*/ 340647 h 605663"/>
              <a:gd name="connsiteX68" fmla="*/ 443119 w 607561"/>
              <a:gd name="connsiteY68" fmla="*/ 369620 h 605663"/>
              <a:gd name="connsiteX69" fmla="*/ 442318 w 607561"/>
              <a:gd name="connsiteY69" fmla="*/ 373886 h 605663"/>
              <a:gd name="connsiteX70" fmla="*/ 580988 w 607561"/>
              <a:gd name="connsiteY70" fmla="*/ 373886 h 605663"/>
              <a:gd name="connsiteX71" fmla="*/ 580187 w 607561"/>
              <a:gd name="connsiteY71" fmla="*/ 369620 h 605663"/>
              <a:gd name="connsiteX72" fmla="*/ 551438 w 607561"/>
              <a:gd name="connsiteY72" fmla="*/ 340647 h 605663"/>
              <a:gd name="connsiteX73" fmla="*/ 544763 w 607561"/>
              <a:gd name="connsiteY73" fmla="*/ 340025 h 605663"/>
              <a:gd name="connsiteX74" fmla="*/ 539155 w 607561"/>
              <a:gd name="connsiteY74" fmla="*/ 340025 h 605663"/>
              <a:gd name="connsiteX75" fmla="*/ 511653 w 607561"/>
              <a:gd name="connsiteY75" fmla="*/ 349534 h 605663"/>
              <a:gd name="connsiteX76" fmla="*/ 484150 w 607561"/>
              <a:gd name="connsiteY76" fmla="*/ 340025 h 605663"/>
              <a:gd name="connsiteX77" fmla="*/ 62842 w 607561"/>
              <a:gd name="connsiteY77" fmla="*/ 340025 h 605663"/>
              <a:gd name="connsiteX78" fmla="*/ 56167 w 607561"/>
              <a:gd name="connsiteY78" fmla="*/ 340647 h 605663"/>
              <a:gd name="connsiteX79" fmla="*/ 27418 w 607561"/>
              <a:gd name="connsiteY79" fmla="*/ 369620 h 605663"/>
              <a:gd name="connsiteX80" fmla="*/ 26617 w 607561"/>
              <a:gd name="connsiteY80" fmla="*/ 373886 h 605663"/>
              <a:gd name="connsiteX81" fmla="*/ 165287 w 607561"/>
              <a:gd name="connsiteY81" fmla="*/ 373886 h 605663"/>
              <a:gd name="connsiteX82" fmla="*/ 164486 w 607561"/>
              <a:gd name="connsiteY82" fmla="*/ 369620 h 605663"/>
              <a:gd name="connsiteX83" fmla="*/ 135738 w 607561"/>
              <a:gd name="connsiteY83" fmla="*/ 340647 h 605663"/>
              <a:gd name="connsiteX84" fmla="*/ 128973 w 607561"/>
              <a:gd name="connsiteY84" fmla="*/ 340025 h 605663"/>
              <a:gd name="connsiteX85" fmla="*/ 123455 w 607561"/>
              <a:gd name="connsiteY85" fmla="*/ 340025 h 605663"/>
              <a:gd name="connsiteX86" fmla="*/ 95952 w 607561"/>
              <a:gd name="connsiteY86" fmla="*/ 349534 h 605663"/>
              <a:gd name="connsiteX87" fmla="*/ 68450 w 607561"/>
              <a:gd name="connsiteY87" fmla="*/ 340025 h 605663"/>
              <a:gd name="connsiteX88" fmla="*/ 478543 w 607561"/>
              <a:gd name="connsiteY88" fmla="*/ 315851 h 605663"/>
              <a:gd name="connsiteX89" fmla="*/ 488689 w 607561"/>
              <a:gd name="connsiteY89" fmla="*/ 315851 h 605663"/>
              <a:gd name="connsiteX90" fmla="*/ 497234 w 607561"/>
              <a:gd name="connsiteY90" fmla="*/ 319406 h 605663"/>
              <a:gd name="connsiteX91" fmla="*/ 526071 w 607561"/>
              <a:gd name="connsiteY91" fmla="*/ 319406 h 605663"/>
              <a:gd name="connsiteX92" fmla="*/ 534616 w 607561"/>
              <a:gd name="connsiteY92" fmla="*/ 315851 h 605663"/>
              <a:gd name="connsiteX93" fmla="*/ 544763 w 607561"/>
              <a:gd name="connsiteY93" fmla="*/ 315851 h 605663"/>
              <a:gd name="connsiteX94" fmla="*/ 555888 w 607561"/>
              <a:gd name="connsiteY94" fmla="*/ 316917 h 605663"/>
              <a:gd name="connsiteX95" fmla="*/ 604040 w 607561"/>
              <a:gd name="connsiteY95" fmla="*/ 365265 h 605663"/>
              <a:gd name="connsiteX96" fmla="*/ 607333 w 607561"/>
              <a:gd name="connsiteY96" fmla="*/ 383840 h 605663"/>
              <a:gd name="connsiteX97" fmla="*/ 604752 w 607561"/>
              <a:gd name="connsiteY97" fmla="*/ 393705 h 605663"/>
              <a:gd name="connsiteX98" fmla="*/ 595495 w 607561"/>
              <a:gd name="connsiteY98" fmla="*/ 398060 h 605663"/>
              <a:gd name="connsiteX99" fmla="*/ 427810 w 607561"/>
              <a:gd name="connsiteY99" fmla="*/ 398060 h 605663"/>
              <a:gd name="connsiteX100" fmla="*/ 418553 w 607561"/>
              <a:gd name="connsiteY100" fmla="*/ 393705 h 605663"/>
              <a:gd name="connsiteX101" fmla="*/ 415883 w 607561"/>
              <a:gd name="connsiteY101" fmla="*/ 383840 h 605663"/>
              <a:gd name="connsiteX102" fmla="*/ 419265 w 607561"/>
              <a:gd name="connsiteY102" fmla="*/ 365265 h 605663"/>
              <a:gd name="connsiteX103" fmla="*/ 467417 w 607561"/>
              <a:gd name="connsiteY103" fmla="*/ 316917 h 605663"/>
              <a:gd name="connsiteX104" fmla="*/ 478543 w 607561"/>
              <a:gd name="connsiteY104" fmla="*/ 315851 h 605663"/>
              <a:gd name="connsiteX105" fmla="*/ 62842 w 607561"/>
              <a:gd name="connsiteY105" fmla="*/ 315851 h 605663"/>
              <a:gd name="connsiteX106" fmla="*/ 72989 w 607561"/>
              <a:gd name="connsiteY106" fmla="*/ 315851 h 605663"/>
              <a:gd name="connsiteX107" fmla="*/ 81534 w 607561"/>
              <a:gd name="connsiteY107" fmla="*/ 319406 h 605663"/>
              <a:gd name="connsiteX108" fmla="*/ 110282 w 607561"/>
              <a:gd name="connsiteY108" fmla="*/ 319406 h 605663"/>
              <a:gd name="connsiteX109" fmla="*/ 118916 w 607561"/>
              <a:gd name="connsiteY109" fmla="*/ 315851 h 605663"/>
              <a:gd name="connsiteX110" fmla="*/ 128973 w 607561"/>
              <a:gd name="connsiteY110" fmla="*/ 315851 h 605663"/>
              <a:gd name="connsiteX111" fmla="*/ 140188 w 607561"/>
              <a:gd name="connsiteY111" fmla="*/ 316917 h 605663"/>
              <a:gd name="connsiteX112" fmla="*/ 188340 w 607561"/>
              <a:gd name="connsiteY112" fmla="*/ 365265 h 605663"/>
              <a:gd name="connsiteX113" fmla="*/ 191633 w 607561"/>
              <a:gd name="connsiteY113" fmla="*/ 383840 h 605663"/>
              <a:gd name="connsiteX114" fmla="*/ 189052 w 607561"/>
              <a:gd name="connsiteY114" fmla="*/ 393705 h 605663"/>
              <a:gd name="connsiteX115" fmla="*/ 179795 w 607561"/>
              <a:gd name="connsiteY115" fmla="*/ 398060 h 605663"/>
              <a:gd name="connsiteX116" fmla="*/ 12110 w 607561"/>
              <a:gd name="connsiteY116" fmla="*/ 398060 h 605663"/>
              <a:gd name="connsiteX117" fmla="*/ 2853 w 607561"/>
              <a:gd name="connsiteY117" fmla="*/ 393705 h 605663"/>
              <a:gd name="connsiteX118" fmla="*/ 183 w 607561"/>
              <a:gd name="connsiteY118" fmla="*/ 383840 h 605663"/>
              <a:gd name="connsiteX119" fmla="*/ 3565 w 607561"/>
              <a:gd name="connsiteY119" fmla="*/ 365265 h 605663"/>
              <a:gd name="connsiteX120" fmla="*/ 51628 w 607561"/>
              <a:gd name="connsiteY120" fmla="*/ 316917 h 605663"/>
              <a:gd name="connsiteX121" fmla="*/ 62842 w 607561"/>
              <a:gd name="connsiteY121" fmla="*/ 315851 h 605663"/>
              <a:gd name="connsiteX122" fmla="*/ 511653 w 607561"/>
              <a:gd name="connsiteY122" fmla="*/ 231644 h 605663"/>
              <a:gd name="connsiteX123" fmla="*/ 501150 w 607561"/>
              <a:gd name="connsiteY123" fmla="*/ 236179 h 605663"/>
              <a:gd name="connsiteX124" fmla="*/ 497323 w 607561"/>
              <a:gd name="connsiteY124" fmla="*/ 246936 h 605663"/>
              <a:gd name="connsiteX125" fmla="*/ 499281 w 607561"/>
              <a:gd name="connsiteY125" fmla="*/ 276631 h 605663"/>
              <a:gd name="connsiteX126" fmla="*/ 504888 w 607561"/>
              <a:gd name="connsiteY126" fmla="*/ 286677 h 605663"/>
              <a:gd name="connsiteX127" fmla="*/ 518418 w 607561"/>
              <a:gd name="connsiteY127" fmla="*/ 286677 h 605663"/>
              <a:gd name="connsiteX128" fmla="*/ 524025 w 607561"/>
              <a:gd name="connsiteY128" fmla="*/ 276631 h 605663"/>
              <a:gd name="connsiteX129" fmla="*/ 525984 w 607561"/>
              <a:gd name="connsiteY129" fmla="*/ 246936 h 605663"/>
              <a:gd name="connsiteX130" fmla="*/ 522156 w 607561"/>
              <a:gd name="connsiteY130" fmla="*/ 236179 h 605663"/>
              <a:gd name="connsiteX131" fmla="*/ 511653 w 607561"/>
              <a:gd name="connsiteY131" fmla="*/ 231644 h 605663"/>
              <a:gd name="connsiteX132" fmla="*/ 95952 w 607561"/>
              <a:gd name="connsiteY132" fmla="*/ 231644 h 605663"/>
              <a:gd name="connsiteX133" fmla="*/ 85449 w 607561"/>
              <a:gd name="connsiteY133" fmla="*/ 236179 h 605663"/>
              <a:gd name="connsiteX134" fmla="*/ 81621 w 607561"/>
              <a:gd name="connsiteY134" fmla="*/ 246936 h 605663"/>
              <a:gd name="connsiteX135" fmla="*/ 83580 w 607561"/>
              <a:gd name="connsiteY135" fmla="*/ 276631 h 605663"/>
              <a:gd name="connsiteX136" fmla="*/ 89187 w 607561"/>
              <a:gd name="connsiteY136" fmla="*/ 286677 h 605663"/>
              <a:gd name="connsiteX137" fmla="*/ 102717 w 607561"/>
              <a:gd name="connsiteY137" fmla="*/ 286677 h 605663"/>
              <a:gd name="connsiteX138" fmla="*/ 108324 w 607561"/>
              <a:gd name="connsiteY138" fmla="*/ 276631 h 605663"/>
              <a:gd name="connsiteX139" fmla="*/ 110282 w 607561"/>
              <a:gd name="connsiteY139" fmla="*/ 246936 h 605663"/>
              <a:gd name="connsiteX140" fmla="*/ 106366 w 607561"/>
              <a:gd name="connsiteY140" fmla="*/ 236179 h 605663"/>
              <a:gd name="connsiteX141" fmla="*/ 95952 w 607561"/>
              <a:gd name="connsiteY141" fmla="*/ 231644 h 605663"/>
              <a:gd name="connsiteX142" fmla="*/ 511653 w 607561"/>
              <a:gd name="connsiteY142" fmla="*/ 207462 h 605663"/>
              <a:gd name="connsiteX143" fmla="*/ 539780 w 607561"/>
              <a:gd name="connsiteY143" fmla="*/ 219642 h 605663"/>
              <a:gd name="connsiteX144" fmla="*/ 550105 w 607561"/>
              <a:gd name="connsiteY144" fmla="*/ 248537 h 605663"/>
              <a:gd name="connsiteX145" fmla="*/ 548147 w 607561"/>
              <a:gd name="connsiteY145" fmla="*/ 278231 h 605663"/>
              <a:gd name="connsiteX146" fmla="*/ 531591 w 607561"/>
              <a:gd name="connsiteY146" fmla="*/ 306948 h 605663"/>
              <a:gd name="connsiteX147" fmla="*/ 511653 w 607561"/>
              <a:gd name="connsiteY147" fmla="*/ 312816 h 605663"/>
              <a:gd name="connsiteX148" fmla="*/ 491715 w 607561"/>
              <a:gd name="connsiteY148" fmla="*/ 306948 h 605663"/>
              <a:gd name="connsiteX149" fmla="*/ 475070 w 607561"/>
              <a:gd name="connsiteY149" fmla="*/ 278231 h 605663"/>
              <a:gd name="connsiteX150" fmla="*/ 473201 w 607561"/>
              <a:gd name="connsiteY150" fmla="*/ 248537 h 605663"/>
              <a:gd name="connsiteX151" fmla="*/ 483526 w 607561"/>
              <a:gd name="connsiteY151" fmla="*/ 219731 h 605663"/>
              <a:gd name="connsiteX152" fmla="*/ 511653 w 607561"/>
              <a:gd name="connsiteY152" fmla="*/ 207462 h 605663"/>
              <a:gd name="connsiteX153" fmla="*/ 95952 w 607561"/>
              <a:gd name="connsiteY153" fmla="*/ 207462 h 605663"/>
              <a:gd name="connsiteX154" fmla="*/ 124079 w 607561"/>
              <a:gd name="connsiteY154" fmla="*/ 219731 h 605663"/>
              <a:gd name="connsiteX155" fmla="*/ 134404 w 607561"/>
              <a:gd name="connsiteY155" fmla="*/ 248537 h 605663"/>
              <a:gd name="connsiteX156" fmla="*/ 132446 w 607561"/>
              <a:gd name="connsiteY156" fmla="*/ 278231 h 605663"/>
              <a:gd name="connsiteX157" fmla="*/ 115890 w 607561"/>
              <a:gd name="connsiteY157" fmla="*/ 306948 h 605663"/>
              <a:gd name="connsiteX158" fmla="*/ 95952 w 607561"/>
              <a:gd name="connsiteY158" fmla="*/ 312816 h 605663"/>
              <a:gd name="connsiteX159" fmla="*/ 76014 w 607561"/>
              <a:gd name="connsiteY159" fmla="*/ 306948 h 605663"/>
              <a:gd name="connsiteX160" fmla="*/ 59369 w 607561"/>
              <a:gd name="connsiteY160" fmla="*/ 278231 h 605663"/>
              <a:gd name="connsiteX161" fmla="*/ 57411 w 607561"/>
              <a:gd name="connsiteY161" fmla="*/ 248537 h 605663"/>
              <a:gd name="connsiteX162" fmla="*/ 67825 w 607561"/>
              <a:gd name="connsiteY162" fmla="*/ 219731 h 605663"/>
              <a:gd name="connsiteX163" fmla="*/ 95952 w 607561"/>
              <a:gd name="connsiteY163" fmla="*/ 207462 h 605663"/>
              <a:gd name="connsiteX164" fmla="*/ 270734 w 607561"/>
              <a:gd name="connsiteY164" fmla="*/ 132403 h 605663"/>
              <a:gd name="connsiteX165" fmla="*/ 263969 w 607561"/>
              <a:gd name="connsiteY165" fmla="*/ 133114 h 605663"/>
              <a:gd name="connsiteX166" fmla="*/ 235218 w 607561"/>
              <a:gd name="connsiteY166" fmla="*/ 161998 h 605663"/>
              <a:gd name="connsiteX167" fmla="*/ 234417 w 607561"/>
              <a:gd name="connsiteY167" fmla="*/ 166353 h 605663"/>
              <a:gd name="connsiteX168" fmla="*/ 373100 w 607561"/>
              <a:gd name="connsiteY168" fmla="*/ 166353 h 605663"/>
              <a:gd name="connsiteX169" fmla="*/ 372388 w 607561"/>
              <a:gd name="connsiteY169" fmla="*/ 161998 h 605663"/>
              <a:gd name="connsiteX170" fmla="*/ 343547 w 607561"/>
              <a:gd name="connsiteY170" fmla="*/ 133114 h 605663"/>
              <a:gd name="connsiteX171" fmla="*/ 336871 w 607561"/>
              <a:gd name="connsiteY171" fmla="*/ 132403 h 605663"/>
              <a:gd name="connsiteX172" fmla="*/ 331353 w 607561"/>
              <a:gd name="connsiteY172" fmla="*/ 132403 h 605663"/>
              <a:gd name="connsiteX173" fmla="*/ 303758 w 607561"/>
              <a:gd name="connsiteY173" fmla="*/ 141912 h 605663"/>
              <a:gd name="connsiteX174" fmla="*/ 276253 w 607561"/>
              <a:gd name="connsiteY174" fmla="*/ 132403 h 605663"/>
              <a:gd name="connsiteX175" fmla="*/ 270734 w 607561"/>
              <a:gd name="connsiteY175" fmla="*/ 108318 h 605663"/>
              <a:gd name="connsiteX176" fmla="*/ 280793 w 607561"/>
              <a:gd name="connsiteY176" fmla="*/ 108318 h 605663"/>
              <a:gd name="connsiteX177" fmla="*/ 289427 w 607561"/>
              <a:gd name="connsiteY177" fmla="*/ 111784 h 605663"/>
              <a:gd name="connsiteX178" fmla="*/ 303758 w 607561"/>
              <a:gd name="connsiteY178" fmla="*/ 117739 h 605663"/>
              <a:gd name="connsiteX179" fmla="*/ 318179 w 607561"/>
              <a:gd name="connsiteY179" fmla="*/ 111784 h 605663"/>
              <a:gd name="connsiteX180" fmla="*/ 326724 w 607561"/>
              <a:gd name="connsiteY180" fmla="*/ 108318 h 605663"/>
              <a:gd name="connsiteX181" fmla="*/ 336871 w 607561"/>
              <a:gd name="connsiteY181" fmla="*/ 108318 h 605663"/>
              <a:gd name="connsiteX182" fmla="*/ 348087 w 607561"/>
              <a:gd name="connsiteY182" fmla="*/ 109295 h 605663"/>
              <a:gd name="connsiteX183" fmla="*/ 396155 w 607561"/>
              <a:gd name="connsiteY183" fmla="*/ 157732 h 605663"/>
              <a:gd name="connsiteX184" fmla="*/ 399537 w 607561"/>
              <a:gd name="connsiteY184" fmla="*/ 176218 h 605663"/>
              <a:gd name="connsiteX185" fmla="*/ 396867 w 607561"/>
              <a:gd name="connsiteY185" fmla="*/ 186172 h 605663"/>
              <a:gd name="connsiteX186" fmla="*/ 387609 w 607561"/>
              <a:gd name="connsiteY186" fmla="*/ 190527 h 605663"/>
              <a:gd name="connsiteX187" fmla="*/ 219997 w 607561"/>
              <a:gd name="connsiteY187" fmla="*/ 190527 h 605663"/>
              <a:gd name="connsiteX188" fmla="*/ 210650 w 607561"/>
              <a:gd name="connsiteY188" fmla="*/ 186172 h 605663"/>
              <a:gd name="connsiteX189" fmla="*/ 208069 w 607561"/>
              <a:gd name="connsiteY189" fmla="*/ 176218 h 605663"/>
              <a:gd name="connsiteX190" fmla="*/ 211451 w 607561"/>
              <a:gd name="connsiteY190" fmla="*/ 157732 h 605663"/>
              <a:gd name="connsiteX191" fmla="*/ 259519 w 607561"/>
              <a:gd name="connsiteY191" fmla="*/ 109295 h 605663"/>
              <a:gd name="connsiteX192" fmla="*/ 270734 w 607561"/>
              <a:gd name="connsiteY192" fmla="*/ 108318 h 605663"/>
              <a:gd name="connsiteX193" fmla="*/ 413861 w 607561"/>
              <a:gd name="connsiteY193" fmla="*/ 87316 h 605663"/>
              <a:gd name="connsiteX194" fmla="*/ 423096 w 607561"/>
              <a:gd name="connsiteY194" fmla="*/ 88372 h 605663"/>
              <a:gd name="connsiteX195" fmla="*/ 502586 w 607561"/>
              <a:gd name="connsiteY195" fmla="*/ 159488 h 605663"/>
              <a:gd name="connsiteX196" fmla="*/ 499826 w 607561"/>
              <a:gd name="connsiteY196" fmla="*/ 176290 h 605663"/>
              <a:gd name="connsiteX197" fmla="*/ 492794 w 607561"/>
              <a:gd name="connsiteY197" fmla="*/ 178601 h 605663"/>
              <a:gd name="connsiteX198" fmla="*/ 482913 w 607561"/>
              <a:gd name="connsiteY198" fmla="*/ 173534 h 605663"/>
              <a:gd name="connsiteX199" fmla="*/ 411257 w 607561"/>
              <a:gd name="connsiteY199" fmla="*/ 109529 h 605663"/>
              <a:gd name="connsiteX200" fmla="*/ 406629 w 607561"/>
              <a:gd name="connsiteY200" fmla="*/ 92995 h 605663"/>
              <a:gd name="connsiteX201" fmla="*/ 413861 w 607561"/>
              <a:gd name="connsiteY201" fmla="*/ 87316 h 605663"/>
              <a:gd name="connsiteX202" fmla="*/ 382342 w 607561"/>
              <a:gd name="connsiteY202" fmla="*/ 70370 h 605663"/>
              <a:gd name="connsiteX203" fmla="*/ 388579 w 607561"/>
              <a:gd name="connsiteY203" fmla="*/ 72592 h 605663"/>
              <a:gd name="connsiteX204" fmla="*/ 395796 w 607561"/>
              <a:gd name="connsiteY204" fmla="*/ 88058 h 605663"/>
              <a:gd name="connsiteX205" fmla="*/ 384391 w 607561"/>
              <a:gd name="connsiteY205" fmla="*/ 95969 h 605663"/>
              <a:gd name="connsiteX206" fmla="*/ 380203 w 607561"/>
              <a:gd name="connsiteY206" fmla="*/ 95258 h 605663"/>
              <a:gd name="connsiteX207" fmla="*/ 374590 w 607561"/>
              <a:gd name="connsiteY207" fmla="*/ 93213 h 605663"/>
              <a:gd name="connsiteX208" fmla="*/ 367016 w 607561"/>
              <a:gd name="connsiteY208" fmla="*/ 77925 h 605663"/>
              <a:gd name="connsiteX209" fmla="*/ 382342 w 607561"/>
              <a:gd name="connsiteY209" fmla="*/ 70370 h 605663"/>
              <a:gd name="connsiteX210" fmla="*/ 225634 w 607561"/>
              <a:gd name="connsiteY210" fmla="*/ 70370 h 605663"/>
              <a:gd name="connsiteX211" fmla="*/ 240944 w 607561"/>
              <a:gd name="connsiteY211" fmla="*/ 77923 h 605663"/>
              <a:gd name="connsiteX212" fmla="*/ 233378 w 607561"/>
              <a:gd name="connsiteY212" fmla="*/ 93207 h 605663"/>
              <a:gd name="connsiteX213" fmla="*/ 125045 w 607561"/>
              <a:gd name="connsiteY213" fmla="*/ 173536 h 605663"/>
              <a:gd name="connsiteX214" fmla="*/ 115164 w 607561"/>
              <a:gd name="connsiteY214" fmla="*/ 178601 h 605663"/>
              <a:gd name="connsiteX215" fmla="*/ 108132 w 607561"/>
              <a:gd name="connsiteY215" fmla="*/ 176291 h 605663"/>
              <a:gd name="connsiteX216" fmla="*/ 105373 w 607561"/>
              <a:gd name="connsiteY216" fmla="*/ 159496 h 605663"/>
              <a:gd name="connsiteX217" fmla="*/ 225634 w 607561"/>
              <a:gd name="connsiteY217" fmla="*/ 70370 h 605663"/>
              <a:gd name="connsiteX218" fmla="*/ 303767 w 607561"/>
              <a:gd name="connsiteY218" fmla="*/ 24166 h 605663"/>
              <a:gd name="connsiteX219" fmla="*/ 293353 w 607561"/>
              <a:gd name="connsiteY219" fmla="*/ 28698 h 605663"/>
              <a:gd name="connsiteX220" fmla="*/ 289436 w 607561"/>
              <a:gd name="connsiteY220" fmla="*/ 39448 h 605663"/>
              <a:gd name="connsiteX221" fmla="*/ 291395 w 607561"/>
              <a:gd name="connsiteY221" fmla="*/ 69123 h 605663"/>
              <a:gd name="connsiteX222" fmla="*/ 297002 w 607561"/>
              <a:gd name="connsiteY222" fmla="*/ 79074 h 605663"/>
              <a:gd name="connsiteX223" fmla="*/ 310532 w 607561"/>
              <a:gd name="connsiteY223" fmla="*/ 79074 h 605663"/>
              <a:gd name="connsiteX224" fmla="*/ 316139 w 607561"/>
              <a:gd name="connsiteY224" fmla="*/ 69123 h 605663"/>
              <a:gd name="connsiteX225" fmla="*/ 318097 w 607561"/>
              <a:gd name="connsiteY225" fmla="*/ 39448 h 605663"/>
              <a:gd name="connsiteX226" fmla="*/ 314270 w 607561"/>
              <a:gd name="connsiteY226" fmla="*/ 28698 h 605663"/>
              <a:gd name="connsiteX227" fmla="*/ 303767 w 607561"/>
              <a:gd name="connsiteY227" fmla="*/ 24166 h 605663"/>
              <a:gd name="connsiteX228" fmla="*/ 303767 w 607561"/>
              <a:gd name="connsiteY228" fmla="*/ 0 h 605663"/>
              <a:gd name="connsiteX229" fmla="*/ 331894 w 607561"/>
              <a:gd name="connsiteY229" fmla="*/ 12172 h 605663"/>
              <a:gd name="connsiteX230" fmla="*/ 342308 w 607561"/>
              <a:gd name="connsiteY230" fmla="*/ 40958 h 605663"/>
              <a:gd name="connsiteX231" fmla="*/ 340350 w 607561"/>
              <a:gd name="connsiteY231" fmla="*/ 70633 h 605663"/>
              <a:gd name="connsiteX232" fmla="*/ 323705 w 607561"/>
              <a:gd name="connsiteY232" fmla="*/ 99331 h 605663"/>
              <a:gd name="connsiteX233" fmla="*/ 303767 w 607561"/>
              <a:gd name="connsiteY233" fmla="*/ 105284 h 605663"/>
              <a:gd name="connsiteX234" fmla="*/ 283829 w 607561"/>
              <a:gd name="connsiteY234" fmla="*/ 99331 h 605663"/>
              <a:gd name="connsiteX235" fmla="*/ 267273 w 607561"/>
              <a:gd name="connsiteY235" fmla="*/ 70633 h 605663"/>
              <a:gd name="connsiteX236" fmla="*/ 265315 w 607561"/>
              <a:gd name="connsiteY236" fmla="*/ 40958 h 605663"/>
              <a:gd name="connsiteX237" fmla="*/ 275640 w 607561"/>
              <a:gd name="connsiteY237" fmla="*/ 12172 h 605663"/>
              <a:gd name="connsiteX238" fmla="*/ 303767 w 607561"/>
              <a:gd name="connsiteY238" fmla="*/ 0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607561" h="605663">
                <a:moveTo>
                  <a:pt x="270734" y="547628"/>
                </a:moveTo>
                <a:cubicBezTo>
                  <a:pt x="268420" y="547628"/>
                  <a:pt x="266195" y="547806"/>
                  <a:pt x="263969" y="548250"/>
                </a:cubicBezTo>
                <a:cubicBezTo>
                  <a:pt x="249460" y="550916"/>
                  <a:pt x="237888" y="562559"/>
                  <a:pt x="235218" y="577134"/>
                </a:cubicBezTo>
                <a:lnTo>
                  <a:pt x="234417" y="581489"/>
                </a:lnTo>
                <a:lnTo>
                  <a:pt x="373100" y="581489"/>
                </a:lnTo>
                <a:lnTo>
                  <a:pt x="372388" y="577134"/>
                </a:lnTo>
                <a:cubicBezTo>
                  <a:pt x="369718" y="562559"/>
                  <a:pt x="358146" y="550916"/>
                  <a:pt x="343547" y="548250"/>
                </a:cubicBezTo>
                <a:cubicBezTo>
                  <a:pt x="341411" y="547806"/>
                  <a:pt x="339097" y="547628"/>
                  <a:pt x="336871" y="547628"/>
                </a:cubicBezTo>
                <a:lnTo>
                  <a:pt x="331353" y="547628"/>
                </a:lnTo>
                <a:cubicBezTo>
                  <a:pt x="315241" y="560248"/>
                  <a:pt x="292365" y="560248"/>
                  <a:pt x="276253" y="547628"/>
                </a:cubicBezTo>
                <a:close/>
                <a:moveTo>
                  <a:pt x="270734" y="523454"/>
                </a:moveTo>
                <a:lnTo>
                  <a:pt x="280793" y="523454"/>
                </a:lnTo>
                <a:cubicBezTo>
                  <a:pt x="283997" y="523454"/>
                  <a:pt x="287113" y="524698"/>
                  <a:pt x="289427" y="526920"/>
                </a:cubicBezTo>
                <a:cubicBezTo>
                  <a:pt x="297349" y="534919"/>
                  <a:pt x="310256" y="534919"/>
                  <a:pt x="318179" y="526920"/>
                </a:cubicBezTo>
                <a:cubicBezTo>
                  <a:pt x="320493" y="524698"/>
                  <a:pt x="323519" y="523454"/>
                  <a:pt x="326724" y="523454"/>
                </a:cubicBezTo>
                <a:lnTo>
                  <a:pt x="336871" y="523454"/>
                </a:lnTo>
                <a:cubicBezTo>
                  <a:pt x="340610" y="523454"/>
                  <a:pt x="344348" y="523810"/>
                  <a:pt x="348087" y="524432"/>
                </a:cubicBezTo>
                <a:cubicBezTo>
                  <a:pt x="372388" y="529053"/>
                  <a:pt x="391704" y="548517"/>
                  <a:pt x="396155" y="572868"/>
                </a:cubicBezTo>
                <a:lnTo>
                  <a:pt x="399537" y="591354"/>
                </a:lnTo>
                <a:cubicBezTo>
                  <a:pt x="400160" y="594909"/>
                  <a:pt x="399181" y="598553"/>
                  <a:pt x="396867" y="601308"/>
                </a:cubicBezTo>
                <a:cubicBezTo>
                  <a:pt x="394641" y="604063"/>
                  <a:pt x="391170" y="605663"/>
                  <a:pt x="387609" y="605663"/>
                </a:cubicBezTo>
                <a:lnTo>
                  <a:pt x="219997" y="605663"/>
                </a:lnTo>
                <a:cubicBezTo>
                  <a:pt x="216347" y="605663"/>
                  <a:pt x="212965" y="604063"/>
                  <a:pt x="210650" y="601308"/>
                </a:cubicBezTo>
                <a:cubicBezTo>
                  <a:pt x="208336" y="598553"/>
                  <a:pt x="207446" y="594909"/>
                  <a:pt x="208069" y="591443"/>
                </a:cubicBezTo>
                <a:lnTo>
                  <a:pt x="211451" y="572868"/>
                </a:lnTo>
                <a:cubicBezTo>
                  <a:pt x="215813" y="548517"/>
                  <a:pt x="235129" y="529053"/>
                  <a:pt x="259519" y="524432"/>
                </a:cubicBezTo>
                <a:cubicBezTo>
                  <a:pt x="263168" y="523810"/>
                  <a:pt x="266996" y="523454"/>
                  <a:pt x="270734" y="523454"/>
                </a:cubicBezTo>
                <a:close/>
                <a:moveTo>
                  <a:pt x="303767" y="439249"/>
                </a:moveTo>
                <a:cubicBezTo>
                  <a:pt x="299761" y="439249"/>
                  <a:pt x="296023" y="440849"/>
                  <a:pt x="293353" y="443783"/>
                </a:cubicBezTo>
                <a:cubicBezTo>
                  <a:pt x="290594" y="446717"/>
                  <a:pt x="289169" y="450540"/>
                  <a:pt x="289436" y="454541"/>
                </a:cubicBezTo>
                <a:lnTo>
                  <a:pt x="291395" y="484235"/>
                </a:lnTo>
                <a:cubicBezTo>
                  <a:pt x="291662" y="488414"/>
                  <a:pt x="293798" y="492148"/>
                  <a:pt x="297002" y="494193"/>
                </a:cubicBezTo>
                <a:cubicBezTo>
                  <a:pt x="301186" y="496860"/>
                  <a:pt x="306437" y="496860"/>
                  <a:pt x="310532" y="494193"/>
                </a:cubicBezTo>
                <a:cubicBezTo>
                  <a:pt x="313825" y="492148"/>
                  <a:pt x="315872" y="488414"/>
                  <a:pt x="316139" y="484235"/>
                </a:cubicBezTo>
                <a:lnTo>
                  <a:pt x="318097" y="454541"/>
                </a:lnTo>
                <a:cubicBezTo>
                  <a:pt x="318364" y="450540"/>
                  <a:pt x="317029" y="446717"/>
                  <a:pt x="314270" y="443783"/>
                </a:cubicBezTo>
                <a:cubicBezTo>
                  <a:pt x="311511" y="440849"/>
                  <a:pt x="307772" y="439249"/>
                  <a:pt x="303767" y="439249"/>
                </a:cubicBezTo>
                <a:close/>
                <a:moveTo>
                  <a:pt x="303767" y="415066"/>
                </a:moveTo>
                <a:cubicBezTo>
                  <a:pt x="314448" y="415066"/>
                  <a:pt x="324684" y="419511"/>
                  <a:pt x="331894" y="427246"/>
                </a:cubicBezTo>
                <a:cubicBezTo>
                  <a:pt x="339192" y="434981"/>
                  <a:pt x="342931" y="445472"/>
                  <a:pt x="342308" y="456052"/>
                </a:cubicBezTo>
                <a:lnTo>
                  <a:pt x="340350" y="485747"/>
                </a:lnTo>
                <a:cubicBezTo>
                  <a:pt x="339549" y="497482"/>
                  <a:pt x="333407" y="508240"/>
                  <a:pt x="323705" y="514552"/>
                </a:cubicBezTo>
                <a:cubicBezTo>
                  <a:pt x="317652" y="518464"/>
                  <a:pt x="310710" y="520420"/>
                  <a:pt x="303767" y="520420"/>
                </a:cubicBezTo>
                <a:cubicBezTo>
                  <a:pt x="296824" y="520420"/>
                  <a:pt x="289881" y="518464"/>
                  <a:pt x="283829" y="514552"/>
                </a:cubicBezTo>
                <a:cubicBezTo>
                  <a:pt x="274216" y="508240"/>
                  <a:pt x="267985" y="497482"/>
                  <a:pt x="267273" y="485747"/>
                </a:cubicBezTo>
                <a:lnTo>
                  <a:pt x="265315" y="456052"/>
                </a:lnTo>
                <a:cubicBezTo>
                  <a:pt x="264603" y="445472"/>
                  <a:pt x="268430" y="434981"/>
                  <a:pt x="275640" y="427246"/>
                </a:cubicBezTo>
                <a:cubicBezTo>
                  <a:pt x="282939" y="419511"/>
                  <a:pt x="293175" y="415066"/>
                  <a:pt x="303767" y="415066"/>
                </a:cubicBezTo>
                <a:close/>
                <a:moveTo>
                  <a:pt x="490802" y="414596"/>
                </a:moveTo>
                <a:cubicBezTo>
                  <a:pt x="493862" y="414096"/>
                  <a:pt x="497111" y="414763"/>
                  <a:pt x="499826" y="416717"/>
                </a:cubicBezTo>
                <a:cubicBezTo>
                  <a:pt x="505256" y="420538"/>
                  <a:pt x="506502" y="428090"/>
                  <a:pt x="502585" y="433509"/>
                </a:cubicBezTo>
                <a:cubicBezTo>
                  <a:pt x="472587" y="475355"/>
                  <a:pt x="431016" y="506185"/>
                  <a:pt x="382324" y="522621"/>
                </a:cubicBezTo>
                <a:cubicBezTo>
                  <a:pt x="381078" y="523065"/>
                  <a:pt x="379743" y="523243"/>
                  <a:pt x="378497" y="523243"/>
                </a:cubicBezTo>
                <a:cubicBezTo>
                  <a:pt x="373423" y="523243"/>
                  <a:pt x="368705" y="520134"/>
                  <a:pt x="367014" y="515069"/>
                </a:cubicBezTo>
                <a:cubicBezTo>
                  <a:pt x="364877" y="508761"/>
                  <a:pt x="368260" y="501831"/>
                  <a:pt x="374580" y="499699"/>
                </a:cubicBezTo>
                <a:cubicBezTo>
                  <a:pt x="417753" y="485128"/>
                  <a:pt x="456208" y="456609"/>
                  <a:pt x="482913" y="419472"/>
                </a:cubicBezTo>
                <a:cubicBezTo>
                  <a:pt x="484871" y="416762"/>
                  <a:pt x="487742" y="415096"/>
                  <a:pt x="490802" y="414596"/>
                </a:cubicBezTo>
                <a:close/>
                <a:moveTo>
                  <a:pt x="117156" y="414585"/>
                </a:moveTo>
                <a:cubicBezTo>
                  <a:pt x="120216" y="415096"/>
                  <a:pt x="123087" y="416762"/>
                  <a:pt x="125045" y="419472"/>
                </a:cubicBezTo>
                <a:cubicBezTo>
                  <a:pt x="151661" y="456609"/>
                  <a:pt x="190205" y="485128"/>
                  <a:pt x="233378" y="499699"/>
                </a:cubicBezTo>
                <a:cubicBezTo>
                  <a:pt x="239698" y="501831"/>
                  <a:pt x="243081" y="508761"/>
                  <a:pt x="240944" y="515069"/>
                </a:cubicBezTo>
                <a:cubicBezTo>
                  <a:pt x="239253" y="520045"/>
                  <a:pt x="234535" y="523243"/>
                  <a:pt x="229461" y="523243"/>
                </a:cubicBezTo>
                <a:cubicBezTo>
                  <a:pt x="228215" y="523243"/>
                  <a:pt x="226880" y="523065"/>
                  <a:pt x="225634" y="522621"/>
                </a:cubicBezTo>
                <a:cubicBezTo>
                  <a:pt x="177654" y="506451"/>
                  <a:pt x="134926" y="474822"/>
                  <a:pt x="105373" y="433509"/>
                </a:cubicBezTo>
                <a:cubicBezTo>
                  <a:pt x="101456" y="428090"/>
                  <a:pt x="102702" y="420538"/>
                  <a:pt x="108132" y="416628"/>
                </a:cubicBezTo>
                <a:cubicBezTo>
                  <a:pt x="110847" y="414718"/>
                  <a:pt x="114096" y="414074"/>
                  <a:pt x="117156" y="414585"/>
                </a:cubicBezTo>
                <a:close/>
                <a:moveTo>
                  <a:pt x="478543" y="340025"/>
                </a:moveTo>
                <a:cubicBezTo>
                  <a:pt x="476318" y="340025"/>
                  <a:pt x="474092" y="340203"/>
                  <a:pt x="471867" y="340647"/>
                </a:cubicBezTo>
                <a:cubicBezTo>
                  <a:pt x="457271" y="343402"/>
                  <a:pt x="445700" y="355045"/>
                  <a:pt x="443119" y="369620"/>
                </a:cubicBezTo>
                <a:lnTo>
                  <a:pt x="442318" y="373886"/>
                </a:lnTo>
                <a:lnTo>
                  <a:pt x="580988" y="373886"/>
                </a:lnTo>
                <a:lnTo>
                  <a:pt x="580187" y="369620"/>
                </a:lnTo>
                <a:cubicBezTo>
                  <a:pt x="577516" y="355045"/>
                  <a:pt x="565946" y="343402"/>
                  <a:pt x="551438" y="340647"/>
                </a:cubicBezTo>
                <a:cubicBezTo>
                  <a:pt x="549213" y="340203"/>
                  <a:pt x="546988" y="340025"/>
                  <a:pt x="544763" y="340025"/>
                </a:cubicBezTo>
                <a:lnTo>
                  <a:pt x="539155" y="340025"/>
                </a:lnTo>
                <a:cubicBezTo>
                  <a:pt x="531323" y="346157"/>
                  <a:pt x="521710" y="349534"/>
                  <a:pt x="511653" y="349534"/>
                </a:cubicBezTo>
                <a:cubicBezTo>
                  <a:pt x="501506" y="349534"/>
                  <a:pt x="491894" y="346157"/>
                  <a:pt x="484150" y="340025"/>
                </a:cubicBezTo>
                <a:close/>
                <a:moveTo>
                  <a:pt x="62842" y="340025"/>
                </a:moveTo>
                <a:cubicBezTo>
                  <a:pt x="60617" y="340025"/>
                  <a:pt x="58392" y="340203"/>
                  <a:pt x="56167" y="340647"/>
                </a:cubicBezTo>
                <a:cubicBezTo>
                  <a:pt x="41570" y="343402"/>
                  <a:pt x="30000" y="355045"/>
                  <a:pt x="27418" y="369620"/>
                </a:cubicBezTo>
                <a:lnTo>
                  <a:pt x="26617" y="373886"/>
                </a:lnTo>
                <a:lnTo>
                  <a:pt x="165287" y="373886"/>
                </a:lnTo>
                <a:lnTo>
                  <a:pt x="164486" y="369620"/>
                </a:lnTo>
                <a:cubicBezTo>
                  <a:pt x="161816" y="355045"/>
                  <a:pt x="150245" y="343402"/>
                  <a:pt x="135738" y="340647"/>
                </a:cubicBezTo>
                <a:cubicBezTo>
                  <a:pt x="133513" y="340203"/>
                  <a:pt x="131287" y="340025"/>
                  <a:pt x="128973" y="340025"/>
                </a:cubicBezTo>
                <a:lnTo>
                  <a:pt x="123455" y="340025"/>
                </a:lnTo>
                <a:cubicBezTo>
                  <a:pt x="115622" y="346157"/>
                  <a:pt x="106010" y="349534"/>
                  <a:pt x="95952" y="349534"/>
                </a:cubicBezTo>
                <a:cubicBezTo>
                  <a:pt x="85806" y="349534"/>
                  <a:pt x="76193" y="346157"/>
                  <a:pt x="68450" y="340025"/>
                </a:cubicBezTo>
                <a:close/>
                <a:moveTo>
                  <a:pt x="478543" y="315851"/>
                </a:moveTo>
                <a:lnTo>
                  <a:pt x="488689" y="315851"/>
                </a:lnTo>
                <a:cubicBezTo>
                  <a:pt x="491894" y="315851"/>
                  <a:pt x="495009" y="317095"/>
                  <a:pt x="497234" y="319406"/>
                </a:cubicBezTo>
                <a:cubicBezTo>
                  <a:pt x="505155" y="327316"/>
                  <a:pt x="518061" y="327316"/>
                  <a:pt x="526071" y="319406"/>
                </a:cubicBezTo>
                <a:cubicBezTo>
                  <a:pt x="528297" y="317095"/>
                  <a:pt x="531412" y="315851"/>
                  <a:pt x="534616" y="315851"/>
                </a:cubicBezTo>
                <a:lnTo>
                  <a:pt x="544763" y="315851"/>
                </a:lnTo>
                <a:cubicBezTo>
                  <a:pt x="548501" y="315851"/>
                  <a:pt x="552239" y="316206"/>
                  <a:pt x="555888" y="316917"/>
                </a:cubicBezTo>
                <a:cubicBezTo>
                  <a:pt x="580276" y="321450"/>
                  <a:pt x="599590" y="340914"/>
                  <a:pt x="604040" y="365265"/>
                </a:cubicBezTo>
                <a:lnTo>
                  <a:pt x="607333" y="383840"/>
                </a:lnTo>
                <a:cubicBezTo>
                  <a:pt x="608045" y="387395"/>
                  <a:pt x="607066" y="390950"/>
                  <a:pt x="604752" y="393705"/>
                </a:cubicBezTo>
                <a:cubicBezTo>
                  <a:pt x="602438" y="396460"/>
                  <a:pt x="599056" y="398060"/>
                  <a:pt x="595495" y="398060"/>
                </a:cubicBezTo>
                <a:lnTo>
                  <a:pt x="427810" y="398060"/>
                </a:lnTo>
                <a:cubicBezTo>
                  <a:pt x="424250" y="398060"/>
                  <a:pt x="420867" y="396460"/>
                  <a:pt x="418553" y="393705"/>
                </a:cubicBezTo>
                <a:cubicBezTo>
                  <a:pt x="416239" y="390950"/>
                  <a:pt x="415260" y="387395"/>
                  <a:pt x="415883" y="383840"/>
                </a:cubicBezTo>
                <a:lnTo>
                  <a:pt x="419265" y="365265"/>
                </a:lnTo>
                <a:cubicBezTo>
                  <a:pt x="423716" y="340914"/>
                  <a:pt x="443030" y="321450"/>
                  <a:pt x="467417" y="316917"/>
                </a:cubicBezTo>
                <a:cubicBezTo>
                  <a:pt x="471066" y="316206"/>
                  <a:pt x="474805" y="315851"/>
                  <a:pt x="478543" y="315851"/>
                </a:cubicBezTo>
                <a:close/>
                <a:moveTo>
                  <a:pt x="62842" y="315851"/>
                </a:moveTo>
                <a:lnTo>
                  <a:pt x="72989" y="315851"/>
                </a:lnTo>
                <a:cubicBezTo>
                  <a:pt x="76193" y="315851"/>
                  <a:pt x="79219" y="317095"/>
                  <a:pt x="81534" y="319406"/>
                </a:cubicBezTo>
                <a:cubicBezTo>
                  <a:pt x="89455" y="327316"/>
                  <a:pt x="102361" y="327316"/>
                  <a:pt x="110282" y="319406"/>
                </a:cubicBezTo>
                <a:cubicBezTo>
                  <a:pt x="112596" y="317095"/>
                  <a:pt x="115711" y="315851"/>
                  <a:pt x="118916" y="315851"/>
                </a:cubicBezTo>
                <a:lnTo>
                  <a:pt x="128973" y="315851"/>
                </a:lnTo>
                <a:cubicBezTo>
                  <a:pt x="132711" y="315851"/>
                  <a:pt x="136539" y="316206"/>
                  <a:pt x="140188" y="316917"/>
                </a:cubicBezTo>
                <a:cubicBezTo>
                  <a:pt x="164575" y="321450"/>
                  <a:pt x="183889" y="340914"/>
                  <a:pt x="188340" y="365265"/>
                </a:cubicBezTo>
                <a:lnTo>
                  <a:pt x="191633" y="383840"/>
                </a:lnTo>
                <a:cubicBezTo>
                  <a:pt x="192345" y="387395"/>
                  <a:pt x="191366" y="390950"/>
                  <a:pt x="189052" y="393705"/>
                </a:cubicBezTo>
                <a:cubicBezTo>
                  <a:pt x="186738" y="396460"/>
                  <a:pt x="183355" y="398060"/>
                  <a:pt x="179795" y="398060"/>
                </a:cubicBezTo>
                <a:lnTo>
                  <a:pt x="12110" y="398060"/>
                </a:lnTo>
                <a:cubicBezTo>
                  <a:pt x="8549" y="398060"/>
                  <a:pt x="5078" y="396460"/>
                  <a:pt x="2853" y="393705"/>
                </a:cubicBezTo>
                <a:cubicBezTo>
                  <a:pt x="539" y="390950"/>
                  <a:pt x="-440" y="387395"/>
                  <a:pt x="183" y="383840"/>
                </a:cubicBezTo>
                <a:lnTo>
                  <a:pt x="3565" y="365265"/>
                </a:lnTo>
                <a:cubicBezTo>
                  <a:pt x="8015" y="340914"/>
                  <a:pt x="27329" y="321450"/>
                  <a:pt x="51628" y="316917"/>
                </a:cubicBezTo>
                <a:cubicBezTo>
                  <a:pt x="55366" y="316206"/>
                  <a:pt x="59104" y="315851"/>
                  <a:pt x="62842" y="315851"/>
                </a:cubicBezTo>
                <a:close/>
                <a:moveTo>
                  <a:pt x="511653" y="231644"/>
                </a:moveTo>
                <a:cubicBezTo>
                  <a:pt x="507648" y="231644"/>
                  <a:pt x="503909" y="233334"/>
                  <a:pt x="501150" y="236179"/>
                </a:cubicBezTo>
                <a:cubicBezTo>
                  <a:pt x="498391" y="239113"/>
                  <a:pt x="497056" y="242935"/>
                  <a:pt x="497323" y="246936"/>
                </a:cubicBezTo>
                <a:lnTo>
                  <a:pt x="499281" y="276631"/>
                </a:lnTo>
                <a:cubicBezTo>
                  <a:pt x="499548" y="280810"/>
                  <a:pt x="501595" y="284544"/>
                  <a:pt x="504888" y="286677"/>
                </a:cubicBezTo>
                <a:cubicBezTo>
                  <a:pt x="508983" y="289345"/>
                  <a:pt x="514323" y="289345"/>
                  <a:pt x="518418" y="286677"/>
                </a:cubicBezTo>
                <a:cubicBezTo>
                  <a:pt x="521622" y="284544"/>
                  <a:pt x="523758" y="280810"/>
                  <a:pt x="524025" y="276631"/>
                </a:cubicBezTo>
                <a:lnTo>
                  <a:pt x="525984" y="246936"/>
                </a:lnTo>
                <a:cubicBezTo>
                  <a:pt x="526251" y="242935"/>
                  <a:pt x="524826" y="239113"/>
                  <a:pt x="522156" y="236179"/>
                </a:cubicBezTo>
                <a:cubicBezTo>
                  <a:pt x="519397" y="233334"/>
                  <a:pt x="515659" y="231644"/>
                  <a:pt x="511653" y="231644"/>
                </a:cubicBezTo>
                <a:close/>
                <a:moveTo>
                  <a:pt x="95952" y="231644"/>
                </a:moveTo>
                <a:cubicBezTo>
                  <a:pt x="91946" y="231644"/>
                  <a:pt x="88208" y="233334"/>
                  <a:pt x="85449" y="236179"/>
                </a:cubicBezTo>
                <a:cubicBezTo>
                  <a:pt x="82690" y="239113"/>
                  <a:pt x="81354" y="242935"/>
                  <a:pt x="81621" y="246936"/>
                </a:cubicBezTo>
                <a:lnTo>
                  <a:pt x="83580" y="276631"/>
                </a:lnTo>
                <a:cubicBezTo>
                  <a:pt x="83847" y="280810"/>
                  <a:pt x="85894" y="284544"/>
                  <a:pt x="89187" y="286677"/>
                </a:cubicBezTo>
                <a:cubicBezTo>
                  <a:pt x="93282" y="289345"/>
                  <a:pt x="98622" y="289345"/>
                  <a:pt x="102717" y="286677"/>
                </a:cubicBezTo>
                <a:cubicBezTo>
                  <a:pt x="105921" y="284544"/>
                  <a:pt x="108057" y="280810"/>
                  <a:pt x="108324" y="276631"/>
                </a:cubicBezTo>
                <a:lnTo>
                  <a:pt x="110282" y="246936"/>
                </a:lnTo>
                <a:cubicBezTo>
                  <a:pt x="110549" y="242935"/>
                  <a:pt x="109125" y="239113"/>
                  <a:pt x="106366" y="236179"/>
                </a:cubicBezTo>
                <a:cubicBezTo>
                  <a:pt x="103696" y="233334"/>
                  <a:pt x="99957" y="231644"/>
                  <a:pt x="95952" y="231644"/>
                </a:cubicBezTo>
                <a:close/>
                <a:moveTo>
                  <a:pt x="511653" y="207462"/>
                </a:moveTo>
                <a:cubicBezTo>
                  <a:pt x="522245" y="207462"/>
                  <a:pt x="532481" y="211907"/>
                  <a:pt x="539780" y="219642"/>
                </a:cubicBezTo>
                <a:cubicBezTo>
                  <a:pt x="547079" y="227466"/>
                  <a:pt x="550817" y="237957"/>
                  <a:pt x="550105" y="248537"/>
                </a:cubicBezTo>
                <a:lnTo>
                  <a:pt x="548147" y="278231"/>
                </a:lnTo>
                <a:cubicBezTo>
                  <a:pt x="547435" y="289967"/>
                  <a:pt x="541204" y="300725"/>
                  <a:pt x="531591" y="306948"/>
                </a:cubicBezTo>
                <a:cubicBezTo>
                  <a:pt x="525539" y="310860"/>
                  <a:pt x="518596" y="312816"/>
                  <a:pt x="511653" y="312816"/>
                </a:cubicBezTo>
                <a:cubicBezTo>
                  <a:pt x="504710" y="312816"/>
                  <a:pt x="497768" y="310860"/>
                  <a:pt x="491715" y="306948"/>
                </a:cubicBezTo>
                <a:cubicBezTo>
                  <a:pt x="482102" y="300725"/>
                  <a:pt x="475871" y="289967"/>
                  <a:pt x="475070" y="278231"/>
                </a:cubicBezTo>
                <a:lnTo>
                  <a:pt x="473201" y="248537"/>
                </a:lnTo>
                <a:cubicBezTo>
                  <a:pt x="472489" y="237957"/>
                  <a:pt x="476228" y="227466"/>
                  <a:pt x="483526" y="219731"/>
                </a:cubicBezTo>
                <a:cubicBezTo>
                  <a:pt x="490736" y="211907"/>
                  <a:pt x="501061" y="207462"/>
                  <a:pt x="511653" y="207462"/>
                </a:cubicBezTo>
                <a:close/>
                <a:moveTo>
                  <a:pt x="95952" y="207462"/>
                </a:moveTo>
                <a:cubicBezTo>
                  <a:pt x="106544" y="207462"/>
                  <a:pt x="116780" y="211907"/>
                  <a:pt x="124079" y="219731"/>
                </a:cubicBezTo>
                <a:cubicBezTo>
                  <a:pt x="131288" y="227466"/>
                  <a:pt x="135116" y="237957"/>
                  <a:pt x="134404" y="248537"/>
                </a:cubicBezTo>
                <a:lnTo>
                  <a:pt x="132446" y="278231"/>
                </a:lnTo>
                <a:cubicBezTo>
                  <a:pt x="131734" y="289967"/>
                  <a:pt x="125503" y="300725"/>
                  <a:pt x="115890" y="306948"/>
                </a:cubicBezTo>
                <a:cubicBezTo>
                  <a:pt x="109837" y="310860"/>
                  <a:pt x="102895" y="312816"/>
                  <a:pt x="95952" y="312816"/>
                </a:cubicBezTo>
                <a:cubicBezTo>
                  <a:pt x="89009" y="312816"/>
                  <a:pt x="82066" y="310860"/>
                  <a:pt x="76014" y="306948"/>
                </a:cubicBezTo>
                <a:cubicBezTo>
                  <a:pt x="66401" y="300725"/>
                  <a:pt x="60170" y="289967"/>
                  <a:pt x="59369" y="278231"/>
                </a:cubicBezTo>
                <a:lnTo>
                  <a:pt x="57411" y="248537"/>
                </a:lnTo>
                <a:cubicBezTo>
                  <a:pt x="56788" y="237957"/>
                  <a:pt x="60526" y="227466"/>
                  <a:pt x="67825" y="219731"/>
                </a:cubicBezTo>
                <a:cubicBezTo>
                  <a:pt x="75035" y="211907"/>
                  <a:pt x="85271" y="207462"/>
                  <a:pt x="95952" y="207462"/>
                </a:cubicBezTo>
                <a:close/>
                <a:moveTo>
                  <a:pt x="270734" y="132403"/>
                </a:moveTo>
                <a:cubicBezTo>
                  <a:pt x="268420" y="132403"/>
                  <a:pt x="266195" y="132670"/>
                  <a:pt x="263969" y="133114"/>
                </a:cubicBezTo>
                <a:cubicBezTo>
                  <a:pt x="249460" y="135780"/>
                  <a:pt x="237888" y="147423"/>
                  <a:pt x="235218" y="161998"/>
                </a:cubicBezTo>
                <a:lnTo>
                  <a:pt x="234417" y="166353"/>
                </a:lnTo>
                <a:lnTo>
                  <a:pt x="373100" y="166353"/>
                </a:lnTo>
                <a:lnTo>
                  <a:pt x="372388" y="161998"/>
                </a:lnTo>
                <a:cubicBezTo>
                  <a:pt x="369718" y="147423"/>
                  <a:pt x="358146" y="135780"/>
                  <a:pt x="343547" y="133114"/>
                </a:cubicBezTo>
                <a:cubicBezTo>
                  <a:pt x="341411" y="132670"/>
                  <a:pt x="339097" y="132403"/>
                  <a:pt x="336871" y="132403"/>
                </a:cubicBezTo>
                <a:lnTo>
                  <a:pt x="331353" y="132403"/>
                </a:lnTo>
                <a:cubicBezTo>
                  <a:pt x="323519" y="138624"/>
                  <a:pt x="313906" y="141912"/>
                  <a:pt x="303758" y="141912"/>
                </a:cubicBezTo>
                <a:cubicBezTo>
                  <a:pt x="293700" y="141912"/>
                  <a:pt x="284086" y="138624"/>
                  <a:pt x="276253" y="132403"/>
                </a:cubicBezTo>
                <a:close/>
                <a:moveTo>
                  <a:pt x="270734" y="108318"/>
                </a:moveTo>
                <a:lnTo>
                  <a:pt x="280793" y="108318"/>
                </a:lnTo>
                <a:cubicBezTo>
                  <a:pt x="283997" y="108318"/>
                  <a:pt x="287113" y="109562"/>
                  <a:pt x="289427" y="111784"/>
                </a:cubicBezTo>
                <a:cubicBezTo>
                  <a:pt x="293255" y="115694"/>
                  <a:pt x="298329" y="117739"/>
                  <a:pt x="303758" y="117739"/>
                </a:cubicBezTo>
                <a:cubicBezTo>
                  <a:pt x="309188" y="117739"/>
                  <a:pt x="314351" y="115694"/>
                  <a:pt x="318179" y="111784"/>
                </a:cubicBezTo>
                <a:cubicBezTo>
                  <a:pt x="320493" y="109562"/>
                  <a:pt x="323519" y="108318"/>
                  <a:pt x="326724" y="108318"/>
                </a:cubicBezTo>
                <a:lnTo>
                  <a:pt x="336871" y="108318"/>
                </a:lnTo>
                <a:cubicBezTo>
                  <a:pt x="340610" y="108318"/>
                  <a:pt x="344348" y="108584"/>
                  <a:pt x="348087" y="109295"/>
                </a:cubicBezTo>
                <a:cubicBezTo>
                  <a:pt x="372388" y="113917"/>
                  <a:pt x="391704" y="133381"/>
                  <a:pt x="396155" y="157732"/>
                </a:cubicBezTo>
                <a:lnTo>
                  <a:pt x="399537" y="176218"/>
                </a:lnTo>
                <a:cubicBezTo>
                  <a:pt x="400160" y="179773"/>
                  <a:pt x="399181" y="183417"/>
                  <a:pt x="396867" y="186172"/>
                </a:cubicBezTo>
                <a:cubicBezTo>
                  <a:pt x="394641" y="188927"/>
                  <a:pt x="391170" y="190527"/>
                  <a:pt x="387609" y="190527"/>
                </a:cubicBezTo>
                <a:lnTo>
                  <a:pt x="219997" y="190527"/>
                </a:lnTo>
                <a:cubicBezTo>
                  <a:pt x="216347" y="190527"/>
                  <a:pt x="212965" y="188927"/>
                  <a:pt x="210650" y="186172"/>
                </a:cubicBezTo>
                <a:cubicBezTo>
                  <a:pt x="208336" y="183417"/>
                  <a:pt x="207446" y="179773"/>
                  <a:pt x="208069" y="176218"/>
                </a:cubicBezTo>
                <a:lnTo>
                  <a:pt x="211451" y="157732"/>
                </a:lnTo>
                <a:cubicBezTo>
                  <a:pt x="215813" y="133381"/>
                  <a:pt x="235129" y="113917"/>
                  <a:pt x="259519" y="109295"/>
                </a:cubicBezTo>
                <a:cubicBezTo>
                  <a:pt x="263168" y="108584"/>
                  <a:pt x="266996" y="108318"/>
                  <a:pt x="270734" y="108318"/>
                </a:cubicBezTo>
                <a:close/>
                <a:moveTo>
                  <a:pt x="413861" y="87316"/>
                </a:moveTo>
                <a:cubicBezTo>
                  <a:pt x="416843" y="86483"/>
                  <a:pt x="420159" y="86772"/>
                  <a:pt x="423096" y="88372"/>
                </a:cubicBezTo>
                <a:cubicBezTo>
                  <a:pt x="454251" y="105796"/>
                  <a:pt x="481756" y="130420"/>
                  <a:pt x="502586" y="159488"/>
                </a:cubicBezTo>
                <a:cubicBezTo>
                  <a:pt x="506502" y="164911"/>
                  <a:pt x="505256" y="172467"/>
                  <a:pt x="499826" y="176290"/>
                </a:cubicBezTo>
                <a:cubicBezTo>
                  <a:pt x="497690" y="177890"/>
                  <a:pt x="495197" y="178601"/>
                  <a:pt x="492794" y="178601"/>
                </a:cubicBezTo>
                <a:cubicBezTo>
                  <a:pt x="488966" y="178601"/>
                  <a:pt x="485317" y="176823"/>
                  <a:pt x="482913" y="173534"/>
                </a:cubicBezTo>
                <a:cubicBezTo>
                  <a:pt x="464132" y="147310"/>
                  <a:pt x="439386" y="125175"/>
                  <a:pt x="411257" y="109529"/>
                </a:cubicBezTo>
                <a:cubicBezTo>
                  <a:pt x="405382" y="106240"/>
                  <a:pt x="403335" y="98862"/>
                  <a:pt x="406629" y="92995"/>
                </a:cubicBezTo>
                <a:cubicBezTo>
                  <a:pt x="408231" y="90106"/>
                  <a:pt x="410879" y="88150"/>
                  <a:pt x="413861" y="87316"/>
                </a:cubicBezTo>
                <a:close/>
                <a:moveTo>
                  <a:pt x="382342" y="70370"/>
                </a:moveTo>
                <a:cubicBezTo>
                  <a:pt x="384480" y="71081"/>
                  <a:pt x="386530" y="71792"/>
                  <a:pt x="388579" y="72592"/>
                </a:cubicBezTo>
                <a:cubicBezTo>
                  <a:pt x="394905" y="74903"/>
                  <a:pt x="398113" y="81836"/>
                  <a:pt x="395796" y="88058"/>
                </a:cubicBezTo>
                <a:cubicBezTo>
                  <a:pt x="394014" y="92947"/>
                  <a:pt x="389381" y="95969"/>
                  <a:pt x="384391" y="95969"/>
                </a:cubicBezTo>
                <a:cubicBezTo>
                  <a:pt x="383054" y="95969"/>
                  <a:pt x="381629" y="95791"/>
                  <a:pt x="380203" y="95258"/>
                </a:cubicBezTo>
                <a:cubicBezTo>
                  <a:pt x="378332" y="94547"/>
                  <a:pt x="376461" y="93925"/>
                  <a:pt x="374590" y="93213"/>
                </a:cubicBezTo>
                <a:cubicBezTo>
                  <a:pt x="368263" y="91080"/>
                  <a:pt x="364877" y="84236"/>
                  <a:pt x="367016" y="77925"/>
                </a:cubicBezTo>
                <a:cubicBezTo>
                  <a:pt x="369154" y="71614"/>
                  <a:pt x="376015" y="68237"/>
                  <a:pt x="382342" y="70370"/>
                </a:cubicBezTo>
                <a:close/>
                <a:moveTo>
                  <a:pt x="225634" y="70370"/>
                </a:moveTo>
                <a:cubicBezTo>
                  <a:pt x="231954" y="68237"/>
                  <a:pt x="238808" y="71614"/>
                  <a:pt x="240944" y="77923"/>
                </a:cubicBezTo>
                <a:cubicBezTo>
                  <a:pt x="243081" y="84232"/>
                  <a:pt x="239698" y="91074"/>
                  <a:pt x="233378" y="93207"/>
                </a:cubicBezTo>
                <a:cubicBezTo>
                  <a:pt x="190205" y="107868"/>
                  <a:pt x="151661" y="136304"/>
                  <a:pt x="125045" y="173536"/>
                </a:cubicBezTo>
                <a:cubicBezTo>
                  <a:pt x="122642" y="176824"/>
                  <a:pt x="118903" y="178601"/>
                  <a:pt x="115164" y="178601"/>
                </a:cubicBezTo>
                <a:cubicBezTo>
                  <a:pt x="112761" y="178601"/>
                  <a:pt x="110268" y="177890"/>
                  <a:pt x="108132" y="176291"/>
                </a:cubicBezTo>
                <a:cubicBezTo>
                  <a:pt x="102702" y="172470"/>
                  <a:pt x="101456" y="164916"/>
                  <a:pt x="105373" y="159496"/>
                </a:cubicBezTo>
                <a:cubicBezTo>
                  <a:pt x="134926" y="118176"/>
                  <a:pt x="177654" y="86542"/>
                  <a:pt x="225634" y="70370"/>
                </a:cubicBezTo>
                <a:close/>
                <a:moveTo>
                  <a:pt x="303767" y="24166"/>
                </a:moveTo>
                <a:cubicBezTo>
                  <a:pt x="299761" y="24166"/>
                  <a:pt x="296023" y="25766"/>
                  <a:pt x="293353" y="28698"/>
                </a:cubicBezTo>
                <a:cubicBezTo>
                  <a:pt x="290594" y="31629"/>
                  <a:pt x="289169" y="35450"/>
                  <a:pt x="289436" y="39448"/>
                </a:cubicBezTo>
                <a:lnTo>
                  <a:pt x="291395" y="69123"/>
                </a:lnTo>
                <a:cubicBezTo>
                  <a:pt x="291662" y="73210"/>
                  <a:pt x="293798" y="77030"/>
                  <a:pt x="297002" y="79074"/>
                </a:cubicBezTo>
                <a:cubicBezTo>
                  <a:pt x="301186" y="81739"/>
                  <a:pt x="306437" y="81739"/>
                  <a:pt x="310532" y="79074"/>
                </a:cubicBezTo>
                <a:cubicBezTo>
                  <a:pt x="313825" y="77030"/>
                  <a:pt x="315872" y="73210"/>
                  <a:pt x="316139" y="69123"/>
                </a:cubicBezTo>
                <a:lnTo>
                  <a:pt x="318097" y="39448"/>
                </a:lnTo>
                <a:cubicBezTo>
                  <a:pt x="318364" y="35450"/>
                  <a:pt x="317029" y="31629"/>
                  <a:pt x="314270" y="28698"/>
                </a:cubicBezTo>
                <a:cubicBezTo>
                  <a:pt x="311511" y="25766"/>
                  <a:pt x="307772" y="24166"/>
                  <a:pt x="303767" y="24166"/>
                </a:cubicBezTo>
                <a:close/>
                <a:moveTo>
                  <a:pt x="303767" y="0"/>
                </a:moveTo>
                <a:cubicBezTo>
                  <a:pt x="314448" y="0"/>
                  <a:pt x="324684" y="4442"/>
                  <a:pt x="331894" y="12172"/>
                </a:cubicBezTo>
                <a:cubicBezTo>
                  <a:pt x="339192" y="19902"/>
                  <a:pt x="342931" y="30386"/>
                  <a:pt x="342308" y="40958"/>
                </a:cubicBezTo>
                <a:lnTo>
                  <a:pt x="340350" y="70633"/>
                </a:lnTo>
                <a:cubicBezTo>
                  <a:pt x="339549" y="82361"/>
                  <a:pt x="333407" y="93112"/>
                  <a:pt x="323705" y="99331"/>
                </a:cubicBezTo>
                <a:cubicBezTo>
                  <a:pt x="317652" y="103329"/>
                  <a:pt x="310710" y="105284"/>
                  <a:pt x="303767" y="105284"/>
                </a:cubicBezTo>
                <a:cubicBezTo>
                  <a:pt x="296824" y="105284"/>
                  <a:pt x="289881" y="103329"/>
                  <a:pt x="283829" y="99331"/>
                </a:cubicBezTo>
                <a:cubicBezTo>
                  <a:pt x="274216" y="93112"/>
                  <a:pt x="267985" y="82361"/>
                  <a:pt x="267273" y="70633"/>
                </a:cubicBezTo>
                <a:lnTo>
                  <a:pt x="265315" y="40958"/>
                </a:lnTo>
                <a:cubicBezTo>
                  <a:pt x="264603" y="30386"/>
                  <a:pt x="268430" y="19902"/>
                  <a:pt x="275640" y="12172"/>
                </a:cubicBezTo>
                <a:cubicBezTo>
                  <a:pt x="282939" y="4442"/>
                  <a:pt x="293175" y="0"/>
                  <a:pt x="303767"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5" name="矩形 24"/>
          <p:cNvSpPr/>
          <p:nvPr/>
        </p:nvSpPr>
        <p:spPr>
          <a:xfrm>
            <a:off x="2036887" y="1660077"/>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事故管理体系</a:t>
            </a:r>
          </a:p>
        </p:txBody>
      </p:sp>
      <p:sp>
        <p:nvSpPr>
          <p:cNvPr id="10" name="rectangular-flag_81817"/>
          <p:cNvSpPr>
            <a:spLocks noChangeAspect="1"/>
          </p:cNvSpPr>
          <p:nvPr/>
        </p:nvSpPr>
        <p:spPr bwMode="auto">
          <a:xfrm>
            <a:off x="1177424" y="1581162"/>
            <a:ext cx="609684" cy="608763"/>
          </a:xfrm>
          <a:custGeom>
            <a:avLst/>
            <a:gdLst>
              <a:gd name="connsiteX0" fmla="*/ 243073 w 607639"/>
              <a:gd name="connsiteY0" fmla="*/ 333749 h 606722"/>
              <a:gd name="connsiteX1" fmla="*/ 212627 w 607639"/>
              <a:gd name="connsiteY1" fmla="*/ 364048 h 606722"/>
              <a:gd name="connsiteX2" fmla="*/ 243073 w 607639"/>
              <a:gd name="connsiteY2" fmla="*/ 394346 h 606722"/>
              <a:gd name="connsiteX3" fmla="*/ 273429 w 607639"/>
              <a:gd name="connsiteY3" fmla="*/ 364048 h 606722"/>
              <a:gd name="connsiteX4" fmla="*/ 243073 w 607639"/>
              <a:gd name="connsiteY4" fmla="*/ 333749 h 606722"/>
              <a:gd name="connsiteX5" fmla="*/ 243073 w 607639"/>
              <a:gd name="connsiteY5" fmla="*/ 303361 h 606722"/>
              <a:gd name="connsiteX6" fmla="*/ 303785 w 607639"/>
              <a:gd name="connsiteY6" fmla="*/ 364048 h 606722"/>
              <a:gd name="connsiteX7" fmla="*/ 243073 w 607639"/>
              <a:gd name="connsiteY7" fmla="*/ 424734 h 606722"/>
              <a:gd name="connsiteX8" fmla="*/ 182271 w 607639"/>
              <a:gd name="connsiteY8" fmla="*/ 364048 h 606722"/>
              <a:gd name="connsiteX9" fmla="*/ 243073 w 607639"/>
              <a:gd name="connsiteY9" fmla="*/ 303361 h 606722"/>
              <a:gd name="connsiteX10" fmla="*/ 243098 w 607639"/>
              <a:gd name="connsiteY10" fmla="*/ 242745 h 606722"/>
              <a:gd name="connsiteX11" fmla="*/ 364541 w 607639"/>
              <a:gd name="connsiteY11" fmla="*/ 364047 h 606722"/>
              <a:gd name="connsiteX12" fmla="*/ 334202 w 607639"/>
              <a:gd name="connsiteY12" fmla="*/ 364047 h 606722"/>
              <a:gd name="connsiteX13" fmla="*/ 243098 w 607639"/>
              <a:gd name="connsiteY13" fmla="*/ 273048 h 606722"/>
              <a:gd name="connsiteX14" fmla="*/ 243098 w 607639"/>
              <a:gd name="connsiteY14" fmla="*/ 181988 h 606722"/>
              <a:gd name="connsiteX15" fmla="*/ 425369 w 607639"/>
              <a:gd name="connsiteY15" fmla="*/ 364047 h 606722"/>
              <a:gd name="connsiteX16" fmla="*/ 394931 w 607639"/>
              <a:gd name="connsiteY16" fmla="*/ 364047 h 606722"/>
              <a:gd name="connsiteX17" fmla="*/ 243098 w 607639"/>
              <a:gd name="connsiteY17" fmla="*/ 212302 h 606722"/>
              <a:gd name="connsiteX18" fmla="*/ 243098 w 607639"/>
              <a:gd name="connsiteY18" fmla="*/ 121302 h 606722"/>
              <a:gd name="connsiteX19" fmla="*/ 486055 w 607639"/>
              <a:gd name="connsiteY19" fmla="*/ 364047 h 606722"/>
              <a:gd name="connsiteX20" fmla="*/ 455708 w 607639"/>
              <a:gd name="connsiteY20" fmla="*/ 364047 h 606722"/>
              <a:gd name="connsiteX21" fmla="*/ 243098 w 607639"/>
              <a:gd name="connsiteY21" fmla="*/ 151701 h 606722"/>
              <a:gd name="connsiteX22" fmla="*/ 303775 w 607639"/>
              <a:gd name="connsiteY22" fmla="*/ 30305 h 606722"/>
              <a:gd name="connsiteX23" fmla="*/ 30351 w 607639"/>
              <a:gd name="connsiteY23" fmla="*/ 303317 h 606722"/>
              <a:gd name="connsiteX24" fmla="*/ 303775 w 607639"/>
              <a:gd name="connsiteY24" fmla="*/ 576328 h 606722"/>
              <a:gd name="connsiteX25" fmla="*/ 577199 w 607639"/>
              <a:gd name="connsiteY25" fmla="*/ 303317 h 606722"/>
              <a:gd name="connsiteX26" fmla="*/ 303775 w 607639"/>
              <a:gd name="connsiteY26" fmla="*/ 30305 h 606722"/>
              <a:gd name="connsiteX27" fmla="*/ 303775 w 607639"/>
              <a:gd name="connsiteY27" fmla="*/ 0 h 606722"/>
              <a:gd name="connsiteX28" fmla="*/ 607639 w 607639"/>
              <a:gd name="connsiteY28" fmla="*/ 303317 h 606722"/>
              <a:gd name="connsiteX29" fmla="*/ 303775 w 607639"/>
              <a:gd name="connsiteY29" fmla="*/ 606722 h 606722"/>
              <a:gd name="connsiteX30" fmla="*/ 0 w 607639"/>
              <a:gd name="connsiteY30" fmla="*/ 303317 h 606722"/>
              <a:gd name="connsiteX31" fmla="*/ 303775 w 607639"/>
              <a:gd name="connsiteY3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7639" h="606722">
                <a:moveTo>
                  <a:pt x="243073" y="333749"/>
                </a:moveTo>
                <a:cubicBezTo>
                  <a:pt x="226247" y="333749"/>
                  <a:pt x="212627" y="347254"/>
                  <a:pt x="212627" y="364048"/>
                </a:cubicBezTo>
                <a:cubicBezTo>
                  <a:pt x="212627" y="380841"/>
                  <a:pt x="226247" y="394346"/>
                  <a:pt x="243073" y="394346"/>
                </a:cubicBezTo>
                <a:cubicBezTo>
                  <a:pt x="259809" y="394346"/>
                  <a:pt x="273429" y="380841"/>
                  <a:pt x="273429" y="364048"/>
                </a:cubicBezTo>
                <a:cubicBezTo>
                  <a:pt x="273429" y="347254"/>
                  <a:pt x="259809" y="333749"/>
                  <a:pt x="243073" y="333749"/>
                </a:cubicBezTo>
                <a:close/>
                <a:moveTo>
                  <a:pt x="243073" y="303361"/>
                </a:moveTo>
                <a:cubicBezTo>
                  <a:pt x="276544" y="303361"/>
                  <a:pt x="303785" y="330639"/>
                  <a:pt x="303785" y="364048"/>
                </a:cubicBezTo>
                <a:cubicBezTo>
                  <a:pt x="303785" y="397456"/>
                  <a:pt x="276544" y="424734"/>
                  <a:pt x="243073" y="424734"/>
                </a:cubicBezTo>
                <a:cubicBezTo>
                  <a:pt x="209512" y="424734"/>
                  <a:pt x="182271" y="397456"/>
                  <a:pt x="182271" y="364048"/>
                </a:cubicBezTo>
                <a:cubicBezTo>
                  <a:pt x="182271" y="330639"/>
                  <a:pt x="209512" y="303361"/>
                  <a:pt x="243073" y="303361"/>
                </a:cubicBezTo>
                <a:close/>
                <a:moveTo>
                  <a:pt x="243098" y="242745"/>
                </a:moveTo>
                <a:cubicBezTo>
                  <a:pt x="310092" y="242745"/>
                  <a:pt x="364541" y="297131"/>
                  <a:pt x="364541" y="364047"/>
                </a:cubicBezTo>
                <a:lnTo>
                  <a:pt x="334202" y="364047"/>
                </a:lnTo>
                <a:cubicBezTo>
                  <a:pt x="334202" y="313749"/>
                  <a:pt x="293366" y="273048"/>
                  <a:pt x="243098" y="273048"/>
                </a:cubicBezTo>
                <a:close/>
                <a:moveTo>
                  <a:pt x="243098" y="181988"/>
                </a:moveTo>
                <a:cubicBezTo>
                  <a:pt x="343578" y="181988"/>
                  <a:pt x="425369" y="263683"/>
                  <a:pt x="425369" y="364047"/>
                </a:cubicBezTo>
                <a:lnTo>
                  <a:pt x="394931" y="364047"/>
                </a:lnTo>
                <a:cubicBezTo>
                  <a:pt x="394931" y="280218"/>
                  <a:pt x="326936" y="212302"/>
                  <a:pt x="243098" y="212302"/>
                </a:cubicBezTo>
                <a:close/>
                <a:moveTo>
                  <a:pt x="243098" y="121302"/>
                </a:moveTo>
                <a:cubicBezTo>
                  <a:pt x="377036" y="121302"/>
                  <a:pt x="486055" y="230186"/>
                  <a:pt x="486055" y="364047"/>
                </a:cubicBezTo>
                <a:lnTo>
                  <a:pt x="455708" y="364047"/>
                </a:lnTo>
                <a:cubicBezTo>
                  <a:pt x="455708" y="246719"/>
                  <a:pt x="360483" y="151701"/>
                  <a:pt x="243098" y="151701"/>
                </a:cubicBezTo>
                <a:close/>
                <a:moveTo>
                  <a:pt x="303775" y="30305"/>
                </a:moveTo>
                <a:cubicBezTo>
                  <a:pt x="153000" y="30305"/>
                  <a:pt x="30351" y="152769"/>
                  <a:pt x="30351" y="303317"/>
                </a:cubicBezTo>
                <a:cubicBezTo>
                  <a:pt x="30351" y="453864"/>
                  <a:pt x="153000" y="576328"/>
                  <a:pt x="303775" y="576328"/>
                </a:cubicBezTo>
                <a:cubicBezTo>
                  <a:pt x="454550" y="576328"/>
                  <a:pt x="577199" y="453864"/>
                  <a:pt x="577199" y="303317"/>
                </a:cubicBezTo>
                <a:cubicBezTo>
                  <a:pt x="577199" y="152769"/>
                  <a:pt x="454550" y="30305"/>
                  <a:pt x="303775" y="30305"/>
                </a:cubicBezTo>
                <a:close/>
                <a:moveTo>
                  <a:pt x="303775" y="0"/>
                </a:moveTo>
                <a:cubicBezTo>
                  <a:pt x="471550" y="0"/>
                  <a:pt x="607639" y="135795"/>
                  <a:pt x="607639" y="303317"/>
                </a:cubicBezTo>
                <a:cubicBezTo>
                  <a:pt x="607639" y="470838"/>
                  <a:pt x="471550" y="606722"/>
                  <a:pt x="303775" y="606722"/>
                </a:cubicBezTo>
                <a:cubicBezTo>
                  <a:pt x="136000" y="606722"/>
                  <a:pt x="0" y="470838"/>
                  <a:pt x="0" y="303317"/>
                </a:cubicBezTo>
                <a:cubicBezTo>
                  <a:pt x="0" y="135795"/>
                  <a:pt x="136000" y="0"/>
                  <a:pt x="3037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pic>
        <p:nvPicPr>
          <p:cNvPr id="37890" name="Picture 2" descr="https://timgsa.baidu.com/timg?image&amp;quality=80&amp;size=b9999_10000&amp;sec=1512840658948&amp;di=11f6f5d58120a8870581d88c6a9ce87f&amp;imgtype=0&amp;src=http%3A%2F%2Fgb.cri.cn%2Fmmsource%2Fimages%2F2015%2F03%2F27%2F27834df7fd3047689c44d7333e00eef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8389"/>
          <a:stretch>
            <a:fillRect/>
          </a:stretch>
        </p:blipFill>
        <p:spPr bwMode="auto">
          <a:xfrm>
            <a:off x="6385069" y="2752229"/>
            <a:ext cx="5249248" cy="376451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177503" y="2752229"/>
            <a:ext cx="5207566" cy="3764929"/>
          </a:xfrm>
          <a:prstGeom prst="rect">
            <a:avLst/>
          </a:prstGeom>
          <a:solidFill>
            <a:srgbClr val="0070C0"/>
          </a:solidFill>
        </p:spPr>
        <p:txBody>
          <a:bodyPr wrap="square" rtlCol="0" anchor="ctr">
            <a:spAutoFit/>
          </a:bodyPr>
          <a:lstStyle/>
          <a:p>
            <a:pPr algn="l"/>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26" name="矩形 25"/>
          <p:cNvSpPr/>
          <p:nvPr/>
        </p:nvSpPr>
        <p:spPr>
          <a:xfrm>
            <a:off x="1410928" y="3210472"/>
            <a:ext cx="4731085" cy="2882840"/>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要建立严格的事故报告、事故调查与处理、事故责任追究和经济处罚等制度。</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国务院</a:t>
            </a:r>
            <a:r>
              <a:rPr lang="en-US" altLang="zh-CN" dirty="0">
                <a:solidFill>
                  <a:schemeClr val="bg1"/>
                </a:solidFill>
                <a:latin typeface="微软雅黑" panose="020B0503020204020204" pitchFamily="34" charset="-122"/>
                <a:ea typeface="微软雅黑" panose="020B0503020204020204" pitchFamily="34" charset="-122"/>
              </a:rPr>
              <a:t>493</a:t>
            </a:r>
            <a:r>
              <a:rPr lang="zh-CN" altLang="en-US" dirty="0">
                <a:solidFill>
                  <a:schemeClr val="bg1"/>
                </a:solidFill>
                <a:latin typeface="微软雅黑" panose="020B0503020204020204" pitchFamily="34" charset="-122"/>
                <a:ea typeface="微软雅黑" panose="020B0503020204020204" pitchFamily="34" charset="-122"/>
              </a:rPr>
              <a:t>号令关于</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生产安全事故报告与调查处理条例</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（共</a:t>
            </a:r>
            <a:r>
              <a:rPr lang="en-US" altLang="zh-CN" dirty="0">
                <a:solidFill>
                  <a:schemeClr val="bg1"/>
                </a:solidFill>
                <a:latin typeface="微软雅黑" panose="020B0503020204020204" pitchFamily="34" charset="-122"/>
                <a:ea typeface="微软雅黑" panose="020B0503020204020204" pitchFamily="34" charset="-122"/>
              </a:rPr>
              <a:t>6 </a:t>
            </a:r>
            <a:r>
              <a:rPr lang="zh-CN" altLang="en-US" dirty="0">
                <a:solidFill>
                  <a:schemeClr val="bg1"/>
                </a:solidFill>
                <a:latin typeface="微软雅黑" panose="020B0503020204020204" pitchFamily="34" charset="-122"/>
                <a:ea typeface="微软雅黑" panose="020B0503020204020204" pitchFamily="34" charset="-122"/>
              </a:rPr>
              <a:t>章</a:t>
            </a:r>
            <a:r>
              <a:rPr lang="en-US" altLang="zh-CN" dirty="0">
                <a:solidFill>
                  <a:schemeClr val="bg1"/>
                </a:solidFill>
                <a:latin typeface="微软雅黑" panose="020B0503020204020204" pitchFamily="34" charset="-122"/>
                <a:ea typeface="微软雅黑" panose="020B0503020204020204" pitchFamily="34" charset="-122"/>
              </a:rPr>
              <a:t>46 </a:t>
            </a:r>
            <a:r>
              <a:rPr lang="zh-CN" altLang="en-US" dirty="0">
                <a:solidFill>
                  <a:schemeClr val="bg1"/>
                </a:solidFill>
                <a:latin typeface="微软雅黑" panose="020B0503020204020204" pitchFamily="34" charset="-122"/>
                <a:ea typeface="微软雅黑" panose="020B0503020204020204" pitchFamily="34" charset="-122"/>
              </a:rPr>
              <a:t>条），对事故的报告、调查、处理、责任等作了明确规定。于</a:t>
            </a:r>
            <a:r>
              <a:rPr lang="en-US" altLang="zh-CN" dirty="0">
                <a:solidFill>
                  <a:schemeClr val="bg1"/>
                </a:solidFill>
                <a:latin typeface="微软雅黑" panose="020B0503020204020204" pitchFamily="34" charset="-122"/>
                <a:ea typeface="微软雅黑" panose="020B0503020204020204" pitchFamily="34" charset="-122"/>
              </a:rPr>
              <a:t>2007</a:t>
            </a:r>
            <a:r>
              <a:rPr lang="zh-CN" altLang="en-US" dirty="0">
                <a:solidFill>
                  <a:schemeClr val="bg1"/>
                </a:solidFill>
                <a:latin typeface="微软雅黑" panose="020B0503020204020204" pitchFamily="34" charset="-122"/>
                <a:ea typeface="微软雅黑" panose="020B0503020204020204" pitchFamily="34" charset="-122"/>
              </a:rPr>
              <a:t>年</a:t>
            </a:r>
            <a:r>
              <a:rPr lang="en-US" altLang="zh-CN" dirty="0">
                <a:solidFill>
                  <a:schemeClr val="bg1"/>
                </a:solidFill>
                <a:latin typeface="微软雅黑" panose="020B0503020204020204" pitchFamily="34" charset="-122"/>
                <a:ea typeface="微软雅黑" panose="020B0503020204020204" pitchFamily="34" charset="-122"/>
              </a:rPr>
              <a:t>6</a:t>
            </a:r>
            <a:r>
              <a:rPr lang="zh-CN" altLang="en-US" dirty="0">
                <a:solidFill>
                  <a:schemeClr val="bg1"/>
                </a:solidFill>
                <a:latin typeface="微软雅黑" panose="020B0503020204020204" pitchFamily="34" charset="-122"/>
                <a:ea typeface="微软雅黑" panose="020B0503020204020204" pitchFamily="34" charset="-122"/>
              </a:rPr>
              <a:t>月</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日起实施。</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1026" name="Picture 2" descr="https://timgsa.baidu.com/timg?image&amp;quality=80&amp;size=b9999_10000&amp;sec=1512920084936&amp;di=cf43fe2dd3e3c68881efa4103293ef73&amp;imgtype=0&amp;src=http%3A%2F%2Fwww.kfzimg.com%2FG03%2FM00%2FCB%2F89%2FpYYBAFWzut6AYY2BAADr174MWOA674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93" t="4148" r="18418" b="11503"/>
          <a:stretch>
            <a:fillRect/>
          </a:stretch>
        </p:blipFill>
        <p:spPr bwMode="auto">
          <a:xfrm>
            <a:off x="1172791" y="2032149"/>
            <a:ext cx="3384376" cy="43924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5133231" y="3161488"/>
            <a:ext cx="6429375" cy="3170099"/>
          </a:xfrm>
          <a:prstGeom prst="rect">
            <a:avLst/>
          </a:prstGeom>
        </p:spPr>
        <p:txBody>
          <a:bodyPr>
            <a:spAutoFit/>
          </a:bodyPr>
          <a:lstStyle/>
          <a:p>
            <a:pPr>
              <a:spcBef>
                <a:spcPct val="50000"/>
              </a:spcBef>
            </a:pPr>
            <a:r>
              <a:rPr lang="zh-CN" altLang="en-US" sz="2000" dirty="0">
                <a:latin typeface="微软雅黑" panose="020B0503020204020204" pitchFamily="34" charset="-122"/>
                <a:ea typeface="微软雅黑" panose="020B0503020204020204" pitchFamily="34" charset="-122"/>
              </a:rPr>
              <a:t>主要内容：</a:t>
            </a:r>
          </a:p>
          <a:p>
            <a:pPr>
              <a:spcBef>
                <a:spcPct val="50000"/>
              </a:spcBef>
            </a:pPr>
            <a:r>
              <a:rPr lang="zh-CN" altLang="en-US" sz="2000" dirty="0">
                <a:latin typeface="微软雅黑" panose="020B0503020204020204" pitchFamily="34" charset="-122"/>
                <a:ea typeface="微软雅黑" panose="020B0503020204020204" pitchFamily="34" charset="-122"/>
              </a:rPr>
              <a:t>第一章 总则（</a:t>
            </a:r>
            <a:r>
              <a:rPr lang="en-US" altLang="zh-CN" sz="2000" dirty="0">
                <a:latin typeface="微软雅黑" panose="020B0503020204020204" pitchFamily="34" charset="-122"/>
                <a:ea typeface="微软雅黑" panose="020B0503020204020204" pitchFamily="34" charset="-122"/>
              </a:rPr>
              <a:t>1~8</a:t>
            </a:r>
            <a:r>
              <a:rPr lang="zh-CN" altLang="en-US" sz="2000" dirty="0">
                <a:latin typeface="微软雅黑" panose="020B0503020204020204" pitchFamily="34" charset="-122"/>
                <a:ea typeface="微软雅黑" panose="020B0503020204020204" pitchFamily="34" charset="-122"/>
              </a:rPr>
              <a:t>）</a:t>
            </a:r>
          </a:p>
          <a:p>
            <a:pPr>
              <a:spcBef>
                <a:spcPct val="50000"/>
              </a:spcBef>
            </a:pPr>
            <a:r>
              <a:rPr lang="zh-CN" altLang="en-US" sz="2000" dirty="0">
                <a:latin typeface="微软雅黑" panose="020B0503020204020204" pitchFamily="34" charset="-122"/>
                <a:ea typeface="微软雅黑" panose="020B0503020204020204" pitchFamily="34" charset="-122"/>
              </a:rPr>
              <a:t>第二章 事故报告（</a:t>
            </a:r>
            <a:r>
              <a:rPr lang="en-US" altLang="zh-CN" sz="2000" dirty="0">
                <a:latin typeface="微软雅黑" panose="020B0503020204020204" pitchFamily="34" charset="-122"/>
                <a:ea typeface="微软雅黑" panose="020B0503020204020204" pitchFamily="34" charset="-122"/>
              </a:rPr>
              <a:t>9~18</a:t>
            </a:r>
            <a:r>
              <a:rPr lang="zh-CN" altLang="en-US" sz="2000" dirty="0">
                <a:latin typeface="微软雅黑" panose="020B0503020204020204" pitchFamily="34" charset="-122"/>
                <a:ea typeface="微软雅黑" panose="020B0503020204020204" pitchFamily="34" charset="-122"/>
              </a:rPr>
              <a:t>）</a:t>
            </a:r>
          </a:p>
          <a:p>
            <a:pPr>
              <a:spcBef>
                <a:spcPct val="50000"/>
              </a:spcBef>
            </a:pPr>
            <a:r>
              <a:rPr lang="zh-CN" altLang="en-US" sz="2000" dirty="0">
                <a:latin typeface="微软雅黑" panose="020B0503020204020204" pitchFamily="34" charset="-122"/>
                <a:ea typeface="微软雅黑" panose="020B0503020204020204" pitchFamily="34" charset="-122"/>
              </a:rPr>
              <a:t>第三章 事故调查（</a:t>
            </a:r>
            <a:r>
              <a:rPr lang="en-US" altLang="zh-CN" sz="2000" dirty="0">
                <a:latin typeface="微软雅黑" panose="020B0503020204020204" pitchFamily="34" charset="-122"/>
                <a:ea typeface="微软雅黑" panose="020B0503020204020204" pitchFamily="34" charset="-122"/>
              </a:rPr>
              <a:t>19~31</a:t>
            </a:r>
            <a:r>
              <a:rPr lang="zh-CN" altLang="en-US" sz="2000" dirty="0">
                <a:latin typeface="微软雅黑" panose="020B0503020204020204" pitchFamily="34" charset="-122"/>
                <a:ea typeface="微软雅黑" panose="020B0503020204020204" pitchFamily="34" charset="-122"/>
              </a:rPr>
              <a:t>）</a:t>
            </a:r>
          </a:p>
          <a:p>
            <a:pPr>
              <a:spcBef>
                <a:spcPct val="50000"/>
              </a:spcBef>
            </a:pPr>
            <a:r>
              <a:rPr lang="zh-CN" altLang="en-US" sz="2000" dirty="0">
                <a:latin typeface="微软雅黑" panose="020B0503020204020204" pitchFamily="34" charset="-122"/>
                <a:ea typeface="微软雅黑" panose="020B0503020204020204" pitchFamily="34" charset="-122"/>
              </a:rPr>
              <a:t>第四章 事故处理（</a:t>
            </a:r>
            <a:r>
              <a:rPr lang="en-US" altLang="zh-CN" sz="2000" dirty="0">
                <a:latin typeface="微软雅黑" panose="020B0503020204020204" pitchFamily="34" charset="-122"/>
                <a:ea typeface="微软雅黑" panose="020B0503020204020204" pitchFamily="34" charset="-122"/>
              </a:rPr>
              <a:t>32~34</a:t>
            </a:r>
            <a:r>
              <a:rPr lang="zh-CN" altLang="en-US" sz="2000" dirty="0">
                <a:latin typeface="微软雅黑" panose="020B0503020204020204" pitchFamily="34" charset="-122"/>
                <a:ea typeface="微软雅黑" panose="020B0503020204020204" pitchFamily="34" charset="-122"/>
              </a:rPr>
              <a:t>）</a:t>
            </a:r>
          </a:p>
          <a:p>
            <a:pPr>
              <a:spcBef>
                <a:spcPct val="50000"/>
              </a:spcBef>
            </a:pPr>
            <a:r>
              <a:rPr lang="zh-CN" altLang="en-US" sz="2000" dirty="0">
                <a:latin typeface="微软雅黑" panose="020B0503020204020204" pitchFamily="34" charset="-122"/>
                <a:ea typeface="微软雅黑" panose="020B0503020204020204" pitchFamily="34" charset="-122"/>
              </a:rPr>
              <a:t>第五章 法律责任 （</a:t>
            </a:r>
            <a:r>
              <a:rPr lang="en-US" altLang="zh-CN" sz="2000" dirty="0">
                <a:latin typeface="微软雅黑" panose="020B0503020204020204" pitchFamily="34" charset="-122"/>
                <a:ea typeface="微软雅黑" panose="020B0503020204020204" pitchFamily="34" charset="-122"/>
              </a:rPr>
              <a:t>35~43</a:t>
            </a:r>
            <a:r>
              <a:rPr lang="zh-CN" altLang="en-US" sz="2000" dirty="0">
                <a:latin typeface="微软雅黑" panose="020B0503020204020204" pitchFamily="34" charset="-122"/>
                <a:ea typeface="微软雅黑" panose="020B0503020204020204" pitchFamily="34" charset="-122"/>
              </a:rPr>
              <a:t>）</a:t>
            </a:r>
          </a:p>
          <a:p>
            <a:pPr>
              <a:spcBef>
                <a:spcPct val="50000"/>
              </a:spcBef>
            </a:pPr>
            <a:r>
              <a:rPr lang="zh-CN" altLang="en-US" sz="2000" dirty="0">
                <a:latin typeface="微软雅黑" panose="020B0503020204020204" pitchFamily="34" charset="-122"/>
                <a:ea typeface="微软雅黑" panose="020B0503020204020204" pitchFamily="34" charset="-122"/>
              </a:rPr>
              <a:t>第六章 附则 （</a:t>
            </a:r>
            <a:r>
              <a:rPr lang="en-US" altLang="zh-CN" sz="2000" dirty="0">
                <a:latin typeface="微软雅黑" panose="020B0503020204020204" pitchFamily="34" charset="-122"/>
                <a:ea typeface="微软雅黑" panose="020B0503020204020204" pitchFamily="34" charset="-122"/>
              </a:rPr>
              <a:t>44~46</a:t>
            </a:r>
            <a:r>
              <a:rPr lang="zh-CN" altLang="en-US" sz="2000" dirty="0">
                <a:latin typeface="微软雅黑" panose="020B0503020204020204" pitchFamily="34" charset="-122"/>
                <a:ea typeface="微软雅黑" panose="020B0503020204020204" pitchFamily="34" charset="-122"/>
              </a:rPr>
              <a:t>）</a:t>
            </a:r>
          </a:p>
        </p:txBody>
      </p:sp>
      <p:sp>
        <p:nvSpPr>
          <p:cNvPr id="4" name="矩形 3"/>
          <p:cNvSpPr/>
          <p:nvPr/>
        </p:nvSpPr>
        <p:spPr>
          <a:xfrm>
            <a:off x="5133231" y="2511297"/>
            <a:ext cx="6428363" cy="400110"/>
          </a:xfrm>
          <a:prstGeom prst="rect">
            <a:avLst/>
          </a:prstGeom>
        </p:spPr>
        <p:txBody>
          <a:bodyPr wrap="none">
            <a:spAutoFit/>
          </a:bodyPr>
          <a:lstStyle/>
          <a:p>
            <a:pPr algn="ctr">
              <a:spcBef>
                <a:spcPct val="50000"/>
              </a:spcBef>
            </a:pPr>
            <a:r>
              <a:rPr lang="zh-CN" altLang="en-US" sz="2000" dirty="0">
                <a:latin typeface="微软雅黑" panose="020B0503020204020204" pitchFamily="34" charset="-122"/>
                <a:ea typeface="微软雅黑" panose="020B0503020204020204" pitchFamily="34" charset="-122"/>
              </a:rPr>
              <a:t>国务院</a:t>
            </a:r>
            <a:r>
              <a:rPr lang="en-US" altLang="zh-CN" sz="2000" dirty="0">
                <a:latin typeface="微软雅黑" panose="020B0503020204020204" pitchFamily="34" charset="-122"/>
                <a:ea typeface="微软雅黑" panose="020B0503020204020204" pitchFamily="34" charset="-122"/>
              </a:rPr>
              <a:t>493</a:t>
            </a:r>
            <a:r>
              <a:rPr lang="zh-CN" altLang="en-US" sz="2000" dirty="0">
                <a:latin typeface="微软雅黑" panose="020B0503020204020204" pitchFamily="34" charset="-122"/>
                <a:ea typeface="微软雅黑" panose="020B0503020204020204" pitchFamily="34" charset="-122"/>
              </a:rPr>
              <a:t>号令， </a:t>
            </a:r>
            <a:r>
              <a:rPr lang="en-US" altLang="zh-CN" sz="2000" dirty="0">
                <a:latin typeface="微软雅黑" panose="020B0503020204020204" pitchFamily="34" charset="-122"/>
                <a:ea typeface="微软雅黑" panose="020B0503020204020204" pitchFamily="34" charset="-122"/>
              </a:rPr>
              <a:t>2007</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rPr>
              <a:t>日施行，共六章，</a:t>
            </a:r>
            <a:r>
              <a:rPr lang="en-US" altLang="zh-CN" sz="2000" dirty="0">
                <a:latin typeface="微软雅黑" panose="020B0503020204020204" pitchFamily="34" charset="-122"/>
                <a:ea typeface="微软雅黑" panose="020B0503020204020204" pitchFamily="34" charset="-122"/>
              </a:rPr>
              <a:t>46 </a:t>
            </a:r>
            <a:r>
              <a:rPr lang="zh-CN" altLang="en-US" sz="2000" dirty="0">
                <a:latin typeface="微软雅黑" panose="020B0503020204020204" pitchFamily="34" charset="-122"/>
                <a:ea typeface="微软雅黑" panose="020B0503020204020204" pitchFamily="34" charset="-122"/>
              </a:rPr>
              <a:t>条</a:t>
            </a:r>
          </a:p>
        </p:txBody>
      </p:sp>
      <p:cxnSp>
        <p:nvCxnSpPr>
          <p:cNvPr id="6" name="直接连接符 5"/>
          <p:cNvCxnSpPr/>
          <p:nvPr/>
        </p:nvCxnSpPr>
        <p:spPr>
          <a:xfrm>
            <a:off x="1172791" y="1672109"/>
            <a:ext cx="1017277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172791" y="6784677"/>
            <a:ext cx="1017277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 name="矩形 2"/>
          <p:cNvSpPr/>
          <p:nvPr/>
        </p:nvSpPr>
        <p:spPr>
          <a:xfrm>
            <a:off x="5404024" y="1692414"/>
            <a:ext cx="1601415" cy="400110"/>
          </a:xfrm>
          <a:prstGeom prst="rect">
            <a:avLst/>
          </a:prstGeom>
          <a:solidFill>
            <a:srgbClr val="0070C0"/>
          </a:solidFill>
        </p:spPr>
        <p:txBody>
          <a:bodyPr wrap="square">
            <a:spAutoFit/>
          </a:bodyPr>
          <a:lstStyle/>
          <a:p>
            <a:pPr algn="ctr">
              <a:spcBef>
                <a:spcPct val="50000"/>
              </a:spcBef>
            </a:pPr>
            <a:r>
              <a:rPr lang="zh-CN" altLang="en-US" sz="2000" dirty="0">
                <a:solidFill>
                  <a:schemeClr val="bg1"/>
                </a:solidFill>
                <a:latin typeface="微软雅黑" panose="020B0503020204020204" pitchFamily="34" charset="-122"/>
                <a:ea typeface="微软雅黑" panose="020B0503020204020204" pitchFamily="34" charset="-122"/>
              </a:rPr>
              <a:t>第一章 总则</a:t>
            </a:r>
          </a:p>
        </p:txBody>
      </p:sp>
      <p:cxnSp>
        <p:nvCxnSpPr>
          <p:cNvPr id="16" name="直接连接符 15"/>
          <p:cNvCxnSpPr/>
          <p:nvPr/>
        </p:nvCxnSpPr>
        <p:spPr>
          <a:xfrm>
            <a:off x="684868" y="6416191"/>
            <a:ext cx="1102552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812751" y="2320181"/>
            <a:ext cx="11033357" cy="707886"/>
          </a:xfrm>
          <a:prstGeom prst="rect">
            <a:avLst/>
          </a:prstGeom>
        </p:spPr>
        <p:txBody>
          <a:bodyPr wrap="square">
            <a:spAutoFit/>
          </a:bodyPr>
          <a:lstStyle/>
          <a:p>
            <a:pPr>
              <a:spcBef>
                <a:spcPct val="50000"/>
              </a:spcBef>
            </a:pPr>
            <a:r>
              <a:rPr lang="zh-CN" altLang="en-US" sz="2000" dirty="0">
                <a:latin typeface="微软雅黑" panose="020B0503020204020204" pitchFamily="34" charset="-122"/>
                <a:ea typeface="微软雅黑" panose="020B0503020204020204" pitchFamily="34" charset="-122"/>
              </a:rPr>
              <a:t>目的：为了规范生产安全事故管理，落实安全事故责任追究制度，防止和减少生产安全事故的发生。</a:t>
            </a:r>
          </a:p>
        </p:txBody>
      </p:sp>
      <p:graphicFrame>
        <p:nvGraphicFramePr>
          <p:cNvPr id="2" name="表格 1"/>
          <p:cNvGraphicFramePr>
            <a:graphicFrameLocks noGrp="1"/>
          </p:cNvGraphicFramePr>
          <p:nvPr/>
        </p:nvGraphicFramePr>
        <p:xfrm>
          <a:off x="823211" y="3396730"/>
          <a:ext cx="10887184" cy="2610762"/>
        </p:xfrm>
        <a:graphic>
          <a:graphicData uri="http://schemas.openxmlformats.org/drawingml/2006/table">
            <a:tbl>
              <a:tblPr/>
              <a:tblGrid>
                <a:gridCol w="2722303">
                  <a:extLst>
                    <a:ext uri="{9D8B030D-6E8A-4147-A177-3AD203B41FA5}">
                      <a16:colId xmlns:a16="http://schemas.microsoft.com/office/drawing/2014/main" val="20000"/>
                    </a:ext>
                  </a:extLst>
                </a:gridCol>
                <a:gridCol w="2240228">
                  <a:extLst>
                    <a:ext uri="{9D8B030D-6E8A-4147-A177-3AD203B41FA5}">
                      <a16:colId xmlns:a16="http://schemas.microsoft.com/office/drawing/2014/main" val="20001"/>
                    </a:ext>
                  </a:extLst>
                </a:gridCol>
                <a:gridCol w="2388090">
                  <a:extLst>
                    <a:ext uri="{9D8B030D-6E8A-4147-A177-3AD203B41FA5}">
                      <a16:colId xmlns:a16="http://schemas.microsoft.com/office/drawing/2014/main" val="20002"/>
                    </a:ext>
                  </a:extLst>
                </a:gridCol>
                <a:gridCol w="3536563">
                  <a:extLst>
                    <a:ext uri="{9D8B030D-6E8A-4147-A177-3AD203B41FA5}">
                      <a16:colId xmlns:a16="http://schemas.microsoft.com/office/drawing/2014/main" val="20003"/>
                    </a:ext>
                  </a:extLst>
                </a:gridCol>
              </a:tblGrid>
              <a:tr h="47939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事故类型</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a:ln>
                            <a:noFill/>
                          </a:ln>
                          <a:solidFill>
                            <a:srgbClr val="0070C0"/>
                          </a:solidFill>
                          <a:effectLst/>
                          <a:latin typeface="微软雅黑" panose="020B0503020204020204" pitchFamily="34" charset="-122"/>
                          <a:ea typeface="微软雅黑" panose="020B0503020204020204" pitchFamily="34" charset="-122"/>
                        </a:rPr>
                        <a:t>死亡人数</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重伤人数</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直接经济损失</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0"/>
                  </a:ext>
                </a:extLst>
              </a:tr>
              <a:tr h="50018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特别重大事故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30 </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亿元以上</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1"/>
                  </a:ext>
                </a:extLst>
              </a:tr>
              <a:tr h="633979">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重大事故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50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亿元以下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2"/>
                  </a:ext>
                </a:extLst>
              </a:tr>
              <a:tr h="633979">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较大事故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3</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3"/>
                  </a:ext>
                </a:extLst>
              </a:tr>
              <a:tr h="36321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一般事故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3</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1000</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万元以下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 name="矩形 2"/>
          <p:cNvSpPr/>
          <p:nvPr/>
        </p:nvSpPr>
        <p:spPr>
          <a:xfrm>
            <a:off x="5404024" y="1692414"/>
            <a:ext cx="1601415" cy="400110"/>
          </a:xfrm>
          <a:prstGeom prst="rect">
            <a:avLst/>
          </a:prstGeom>
          <a:solidFill>
            <a:srgbClr val="0070C0"/>
          </a:solidFill>
        </p:spPr>
        <p:txBody>
          <a:bodyPr wrap="square">
            <a:spAutoFit/>
          </a:bodyPr>
          <a:lstStyle/>
          <a:p>
            <a:pPr algn="ctr">
              <a:spcBef>
                <a:spcPct val="50000"/>
              </a:spcBef>
            </a:pPr>
            <a:r>
              <a:rPr lang="zh-CN" altLang="en-US" sz="2000" dirty="0">
                <a:solidFill>
                  <a:schemeClr val="bg1"/>
                </a:solidFill>
                <a:latin typeface="微软雅黑" panose="020B0503020204020204" pitchFamily="34" charset="-122"/>
                <a:ea typeface="微软雅黑" panose="020B0503020204020204" pitchFamily="34" charset="-122"/>
              </a:rPr>
              <a:t>第一章 总则</a:t>
            </a:r>
          </a:p>
        </p:txBody>
      </p:sp>
      <p:cxnSp>
        <p:nvCxnSpPr>
          <p:cNvPr id="16" name="直接连接符 15"/>
          <p:cNvCxnSpPr/>
          <p:nvPr/>
        </p:nvCxnSpPr>
        <p:spPr>
          <a:xfrm>
            <a:off x="684868" y="6416191"/>
            <a:ext cx="1102552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812751" y="2320181"/>
            <a:ext cx="11033357" cy="707886"/>
          </a:xfrm>
          <a:prstGeom prst="rect">
            <a:avLst/>
          </a:prstGeom>
        </p:spPr>
        <p:txBody>
          <a:bodyPr wrap="square">
            <a:spAutoFit/>
          </a:bodyPr>
          <a:lstStyle/>
          <a:p>
            <a:pPr>
              <a:spcBef>
                <a:spcPct val="50000"/>
              </a:spcBef>
            </a:pPr>
            <a:r>
              <a:rPr lang="zh-CN" altLang="en-US" sz="2000" dirty="0">
                <a:latin typeface="微软雅黑" panose="020B0503020204020204" pitchFamily="34" charset="-122"/>
                <a:ea typeface="微软雅黑" panose="020B0503020204020204" pitchFamily="34" charset="-122"/>
              </a:rPr>
              <a:t>目的：为了规范生产安全事故管理，落实安全事故责任追究制度，防止和减少生产安全事故的发生。</a:t>
            </a:r>
          </a:p>
        </p:txBody>
      </p:sp>
      <p:graphicFrame>
        <p:nvGraphicFramePr>
          <p:cNvPr id="2" name="表格 1"/>
          <p:cNvGraphicFramePr>
            <a:graphicFrameLocks noGrp="1"/>
          </p:cNvGraphicFramePr>
          <p:nvPr/>
        </p:nvGraphicFramePr>
        <p:xfrm>
          <a:off x="823211" y="3396730"/>
          <a:ext cx="10887184" cy="2610762"/>
        </p:xfrm>
        <a:graphic>
          <a:graphicData uri="http://schemas.openxmlformats.org/drawingml/2006/table">
            <a:tbl>
              <a:tblPr/>
              <a:tblGrid>
                <a:gridCol w="2722303">
                  <a:extLst>
                    <a:ext uri="{9D8B030D-6E8A-4147-A177-3AD203B41FA5}">
                      <a16:colId xmlns:a16="http://schemas.microsoft.com/office/drawing/2014/main" val="20000"/>
                    </a:ext>
                  </a:extLst>
                </a:gridCol>
                <a:gridCol w="2240228">
                  <a:extLst>
                    <a:ext uri="{9D8B030D-6E8A-4147-A177-3AD203B41FA5}">
                      <a16:colId xmlns:a16="http://schemas.microsoft.com/office/drawing/2014/main" val="20001"/>
                    </a:ext>
                  </a:extLst>
                </a:gridCol>
                <a:gridCol w="2388090">
                  <a:extLst>
                    <a:ext uri="{9D8B030D-6E8A-4147-A177-3AD203B41FA5}">
                      <a16:colId xmlns:a16="http://schemas.microsoft.com/office/drawing/2014/main" val="20002"/>
                    </a:ext>
                  </a:extLst>
                </a:gridCol>
                <a:gridCol w="3536563">
                  <a:extLst>
                    <a:ext uri="{9D8B030D-6E8A-4147-A177-3AD203B41FA5}">
                      <a16:colId xmlns:a16="http://schemas.microsoft.com/office/drawing/2014/main" val="20003"/>
                    </a:ext>
                  </a:extLst>
                </a:gridCol>
              </a:tblGrid>
              <a:tr h="47939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事故类型</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a:ln>
                            <a:noFill/>
                          </a:ln>
                          <a:solidFill>
                            <a:srgbClr val="0070C0"/>
                          </a:solidFill>
                          <a:effectLst/>
                          <a:latin typeface="微软雅黑" panose="020B0503020204020204" pitchFamily="34" charset="-122"/>
                          <a:ea typeface="微软雅黑" panose="020B0503020204020204" pitchFamily="34" charset="-122"/>
                        </a:rPr>
                        <a:t>死亡人数</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重伤人数</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直接经济损失</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0"/>
                  </a:ext>
                </a:extLst>
              </a:tr>
              <a:tr h="50018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特别重大事故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30 </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亿元以上</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1"/>
                  </a:ext>
                </a:extLst>
              </a:tr>
              <a:tr h="633979">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重大事故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50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亿元以下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2"/>
                  </a:ext>
                </a:extLst>
              </a:tr>
              <a:tr h="633979">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较大事故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3</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3"/>
                  </a:ext>
                </a:extLst>
              </a:tr>
              <a:tr h="36321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一般事故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3</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1000</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万元以下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 name="矩形 2"/>
          <p:cNvSpPr/>
          <p:nvPr/>
        </p:nvSpPr>
        <p:spPr>
          <a:xfrm>
            <a:off x="5061223" y="1924871"/>
            <a:ext cx="2304256" cy="400110"/>
          </a:xfrm>
          <a:prstGeom prst="rect">
            <a:avLst/>
          </a:prstGeom>
          <a:solidFill>
            <a:srgbClr val="0070C0"/>
          </a:solidFill>
        </p:spPr>
        <p:txBody>
          <a:bodyPr wrap="square">
            <a:spAutoFit/>
          </a:bodyPr>
          <a:lstStyle/>
          <a:p>
            <a:pPr algn="ctr">
              <a:spcBef>
                <a:spcPct val="50000"/>
              </a:spcBef>
            </a:pPr>
            <a:r>
              <a:rPr lang="zh-CN" altLang="en-US" sz="2000" dirty="0">
                <a:solidFill>
                  <a:schemeClr val="bg1"/>
                </a:solidFill>
                <a:latin typeface="微软雅黑" panose="020B0503020204020204" pitchFamily="34" charset="-122"/>
                <a:ea typeface="微软雅黑" panose="020B0503020204020204" pitchFamily="34" charset="-122"/>
              </a:rPr>
              <a:t> 第二章  事故报告</a:t>
            </a:r>
          </a:p>
        </p:txBody>
      </p:sp>
      <p:cxnSp>
        <p:nvCxnSpPr>
          <p:cNvPr id="16" name="直接连接符 15"/>
          <p:cNvCxnSpPr/>
          <p:nvPr/>
        </p:nvCxnSpPr>
        <p:spPr>
          <a:xfrm>
            <a:off x="911650" y="6424637"/>
            <a:ext cx="1102552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845199" y="2608213"/>
            <a:ext cx="7200800" cy="3003386"/>
          </a:xfrm>
          <a:prstGeom prst="rect">
            <a:avLst/>
          </a:prstGeom>
        </p:spPr>
        <p:txBody>
          <a:bodyPr wrap="square">
            <a:spAutoFit/>
          </a:bodyPr>
          <a:lstStyle/>
          <a:p>
            <a:pPr marL="342900" indent="-342900">
              <a:lnSpc>
                <a:spcPts val="2900"/>
              </a:lnSpc>
              <a:spcBef>
                <a:spcPct val="50000"/>
              </a:spcBef>
              <a:buFont typeface="Arial" panose="020B0604020202020204" pitchFamily="34" charset="0"/>
              <a:buChar char="•"/>
            </a:pPr>
            <a:r>
              <a:rPr lang="zh-CN" altLang="en-US" sz="2000" b="1" dirty="0">
                <a:solidFill>
                  <a:srgbClr val="0070C0"/>
                </a:solidFill>
                <a:latin typeface="微软雅黑" panose="020B0503020204020204" pitchFamily="34" charset="-122"/>
                <a:ea typeface="微软雅黑" panose="020B0503020204020204" pitchFamily="34" charset="-122"/>
              </a:rPr>
              <a:t>事故报告要求：</a:t>
            </a:r>
            <a:r>
              <a:rPr lang="zh-CN" altLang="en-US" sz="2000" dirty="0">
                <a:latin typeface="微软雅黑" panose="020B0503020204020204" pitchFamily="34" charset="-122"/>
                <a:ea typeface="微软雅黑" panose="020B0503020204020204" pitchFamily="34" charset="-122"/>
              </a:rPr>
              <a:t>及时、准确、完整，不得迟报、漏报、谎报或瞒报。</a:t>
            </a:r>
            <a:endParaRPr lang="en-US" altLang="zh-CN" sz="2000" dirty="0">
              <a:latin typeface="微软雅黑" panose="020B0503020204020204" pitchFamily="34" charset="-122"/>
              <a:ea typeface="微软雅黑" panose="020B0503020204020204" pitchFamily="34" charset="-122"/>
            </a:endParaRPr>
          </a:p>
          <a:p>
            <a:pPr marL="342900" indent="-342900">
              <a:lnSpc>
                <a:spcPts val="2900"/>
              </a:lnSpc>
              <a:spcBef>
                <a:spcPct val="50000"/>
              </a:spcBef>
              <a:buFont typeface="Arial" panose="020B0604020202020204" pitchFamily="34" charset="0"/>
              <a:buChar char="•"/>
            </a:pPr>
            <a:r>
              <a:rPr lang="zh-CN" altLang="en-US" sz="2000" b="1" dirty="0">
                <a:solidFill>
                  <a:srgbClr val="0070C0"/>
                </a:solidFill>
                <a:latin typeface="微软雅黑" panose="020B0503020204020204" pitchFamily="34" charset="-122"/>
                <a:ea typeface="微软雅黑" panose="020B0503020204020204" pitchFamily="34" charset="-122"/>
              </a:rPr>
              <a:t>特别重大事故</a:t>
            </a:r>
            <a:r>
              <a:rPr lang="zh-CN" altLang="en-US" sz="2000" dirty="0">
                <a:latin typeface="微软雅黑" panose="020B0503020204020204" pitchFamily="34" charset="-122"/>
                <a:ea typeface="微软雅黑" panose="020B0503020204020204" pitchFamily="34" charset="-122"/>
              </a:rPr>
              <a:t>要逐级上报国务院及负有安全监督管理的有关部门；重大事故逐级上报省、自治区、直辖市政府及相关部门；较大事故逐级上报至设区的地</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政府及相关部门；一般事故上报县（市）政府及相关部门。</a:t>
            </a:r>
          </a:p>
          <a:p>
            <a:pPr marL="342900" indent="-342900">
              <a:lnSpc>
                <a:spcPts val="2900"/>
              </a:lnSpc>
              <a:spcBef>
                <a:spcPct val="500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每级上报时间不得</a:t>
            </a:r>
            <a:r>
              <a:rPr lang="zh-CN" altLang="en-US" sz="2000" b="1" dirty="0">
                <a:solidFill>
                  <a:srgbClr val="0070C0"/>
                </a:solidFill>
                <a:latin typeface="微软雅黑" panose="020B0503020204020204" pitchFamily="34" charset="-122"/>
                <a:ea typeface="微软雅黑" panose="020B0503020204020204" pitchFamily="34" charset="-122"/>
              </a:rPr>
              <a:t>超过</a:t>
            </a:r>
            <a:r>
              <a:rPr lang="en-US" altLang="zh-CN" sz="2000" b="1" dirty="0">
                <a:solidFill>
                  <a:srgbClr val="0070C0"/>
                </a:solidFill>
                <a:latin typeface="微软雅黑" panose="020B0503020204020204" pitchFamily="34" charset="-122"/>
                <a:ea typeface="微软雅黑" panose="020B0503020204020204" pitchFamily="34" charset="-122"/>
              </a:rPr>
              <a:t>2</a:t>
            </a:r>
            <a:r>
              <a:rPr lang="zh-CN" altLang="en-US" sz="2000" b="1" dirty="0">
                <a:solidFill>
                  <a:srgbClr val="0070C0"/>
                </a:solidFill>
                <a:latin typeface="微软雅黑" panose="020B0503020204020204" pitchFamily="34" charset="-122"/>
                <a:ea typeface="微软雅黑" panose="020B0503020204020204" pitchFamily="34" charset="-122"/>
              </a:rPr>
              <a:t>小时。</a:t>
            </a:r>
          </a:p>
        </p:txBody>
      </p:sp>
      <p:pic>
        <p:nvPicPr>
          <p:cNvPr id="9" name="Picture 2" descr="https://timgsa.baidu.com/timg?image&amp;quality=80&amp;size=b9999_10000&amp;sec=1512920084936&amp;di=cf43fe2dd3e3c68881efa4103293ef73&amp;imgtype=0&amp;src=http%3A%2F%2Fwww.kfzimg.com%2FG03%2FM00%2FCB%2F89%2FpYYBAFWzut6AYY2BAADr174MWOA674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93" t="4148" r="18418" b="11503"/>
          <a:stretch>
            <a:fillRect/>
          </a:stretch>
        </p:blipFill>
        <p:spPr bwMode="auto">
          <a:xfrm>
            <a:off x="1028775" y="1600101"/>
            <a:ext cx="3384376" cy="43924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1" name="直接连接符 10"/>
          <p:cNvCxnSpPr/>
          <p:nvPr/>
        </p:nvCxnSpPr>
        <p:spPr>
          <a:xfrm>
            <a:off x="1020472" y="1312069"/>
            <a:ext cx="1102552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42" name="Picture 2" descr="https://timgsa.baidu.com/timg?image&amp;quality=80&amp;size=b9999_10000&amp;sec=1512236202047&amp;di=a046a486ab501fb3f5d03f74187d449e&amp;imgtype=0&amp;src=http%3A%2F%2Fimgsrc.baidu.com%2Fimgad%2Fpic%2Fitem%2F9825bc315c6034a82e9facbbc01349540923768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56"/>
          <a:stretch>
            <a:fillRect/>
          </a:stretch>
        </p:blipFill>
        <p:spPr bwMode="auto">
          <a:xfrm>
            <a:off x="6454641" y="2913975"/>
            <a:ext cx="5040559" cy="32946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Freeform 12"/>
          <p:cNvSpPr>
            <a:spLocks noEditPoints="1"/>
          </p:cNvSpPr>
          <p:nvPr/>
        </p:nvSpPr>
        <p:spPr bwMode="auto">
          <a:xfrm>
            <a:off x="1028775" y="1384077"/>
            <a:ext cx="327149" cy="576064"/>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532831" y="1487443"/>
            <a:ext cx="3775393"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人的不安全行为产生的主要原因</a:t>
            </a:r>
          </a:p>
        </p:txBody>
      </p:sp>
      <p:sp>
        <p:nvSpPr>
          <p:cNvPr id="4" name="矩形 3"/>
          <p:cNvSpPr/>
          <p:nvPr/>
        </p:nvSpPr>
        <p:spPr bwMode="auto">
          <a:xfrm>
            <a:off x="1348805" y="2896245"/>
            <a:ext cx="5106342" cy="3312369"/>
          </a:xfrm>
          <a:prstGeom prst="rect">
            <a:avLst/>
          </a:prstGeom>
          <a:solidFill>
            <a:srgbClr val="0070C0"/>
          </a:solidFill>
          <a:ln>
            <a:noFill/>
          </a:ln>
        </p:spPr>
        <p:txBody>
          <a:bodyPr rtlCol="0" anchor="ctr"/>
          <a:lstStyle/>
          <a:p>
            <a:pPr algn="l"/>
            <a:endParaRPr lang="zh-CN" altLang="en-US"/>
          </a:p>
        </p:txBody>
      </p:sp>
      <p:sp>
        <p:nvSpPr>
          <p:cNvPr id="5" name="矩形 4"/>
          <p:cNvSpPr/>
          <p:nvPr/>
        </p:nvSpPr>
        <p:spPr>
          <a:xfrm>
            <a:off x="1525712" y="3112269"/>
            <a:ext cx="1874231" cy="400110"/>
          </a:xfrm>
          <a:prstGeom prst="rect">
            <a:avLst/>
          </a:prstGeom>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3</a:t>
            </a:r>
            <a:r>
              <a:rPr lang="zh-CN" altLang="en-US" sz="2000" dirty="0">
                <a:solidFill>
                  <a:schemeClr val="bg1"/>
                </a:solidFill>
                <a:latin typeface="微软雅黑" panose="020B0503020204020204" pitchFamily="34" charset="-122"/>
                <a:ea typeface="微软雅黑" panose="020B0503020204020204" pitchFamily="34" charset="-122"/>
              </a:rPr>
              <a:t>、明知故犯型</a:t>
            </a:r>
          </a:p>
        </p:txBody>
      </p:sp>
      <p:sp>
        <p:nvSpPr>
          <p:cNvPr id="7" name="矩形 6"/>
          <p:cNvSpPr/>
          <p:nvPr/>
        </p:nvSpPr>
        <p:spPr>
          <a:xfrm>
            <a:off x="1508921" y="3756641"/>
            <a:ext cx="4752528" cy="1493807"/>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这部分人存在侥幸心理、凭经验、过高估计自己能力、麻脾大意、冒险蛮干，当遇到麻烦事、难事、赶时间、赶任务或单独作业时而实施“违章”作业。</a:t>
            </a:r>
          </a:p>
        </p:txBody>
      </p:sp>
      <p:cxnSp>
        <p:nvCxnSpPr>
          <p:cNvPr id="10" name="直接连接符 9"/>
          <p:cNvCxnSpPr/>
          <p:nvPr/>
        </p:nvCxnSpPr>
        <p:spPr>
          <a:xfrm>
            <a:off x="1597720" y="3616325"/>
            <a:ext cx="1802223" cy="0"/>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3314" name="Picture 2" descr="https://timgsa.baidu.com/timg?image&amp;quality=80&amp;size=b9999_10000&amp;sec=1512236429392&amp;di=9ddd0a2d35754d7c081334270eaeb95c&amp;imgtype=0&amp;src=http%3A%2F%2Fimgsrc.baidu.com%2Fimgad%2Fpic%2Fitem%2F91529822720e0cf3c75f5ec10146f21fbe09aa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957" r="3696"/>
          <a:stretch>
            <a:fillRect/>
          </a:stretch>
        </p:blipFill>
        <p:spPr bwMode="auto">
          <a:xfrm>
            <a:off x="6460721" y="2896244"/>
            <a:ext cx="5034479" cy="33123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ss3.bdstatic.com/70cFv8Sh_Q1YnxGkpoWK1HF6hhy/it/u=2905792091,2853216488&amp;fm=27&amp;gp=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21"/>
          <a:stretch>
            <a:fillRect/>
          </a:stretch>
        </p:blipFill>
        <p:spPr bwMode="auto">
          <a:xfrm>
            <a:off x="1003196" y="2600773"/>
            <a:ext cx="5570506" cy="3744416"/>
          </a:xfrm>
          <a:prstGeom prst="rect">
            <a:avLst/>
          </a:prstGeom>
          <a:noFill/>
          <a:extLst>
            <a:ext uri="{909E8E84-426E-40DD-AFC4-6F175D3DCCD1}">
              <a14:hiddenFill xmlns:a14="http://schemas.microsoft.com/office/drawing/2010/main">
                <a:solidFill>
                  <a:srgbClr val="FFFFFF"/>
                </a:solidFill>
              </a14:hiddenFill>
            </a:ext>
          </a:extLst>
        </p:spPr>
      </p:pic>
      <p:sp>
        <p:nvSpPr>
          <p:cNvPr id="12" name="PA_矩形 11"/>
          <p:cNvSpPr/>
          <p:nvPr>
            <p:custDataLst>
              <p:tags r:id="rId1"/>
            </p:custDataLst>
          </p:nvPr>
        </p:nvSpPr>
        <p:spPr bwMode="auto">
          <a:xfrm>
            <a:off x="6574554" y="2608213"/>
            <a:ext cx="5570505" cy="3744416"/>
          </a:xfrm>
          <a:prstGeom prst="rect">
            <a:avLst/>
          </a:prstGeom>
          <a:solidFill>
            <a:srgbClr val="0070C0"/>
          </a:solidFill>
          <a:ln>
            <a:noFill/>
          </a:ln>
        </p:spPr>
        <p:txBody>
          <a:bodyPr rtlCol="0" anchor="ctr"/>
          <a:lstStyle/>
          <a:p>
            <a:pPr algn="l"/>
            <a:endParaRPr lang="zh-CN" altLang="en-US"/>
          </a:p>
        </p:txBody>
      </p:sp>
      <p:sp>
        <p:nvSpPr>
          <p:cNvPr id="13" name="PA_矩形 12"/>
          <p:cNvSpPr/>
          <p:nvPr>
            <p:custDataLst>
              <p:tags r:id="rId2"/>
            </p:custDataLst>
          </p:nvPr>
        </p:nvSpPr>
        <p:spPr>
          <a:xfrm>
            <a:off x="6694614" y="3252311"/>
            <a:ext cx="5172033" cy="2772682"/>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故发生的单位、时间、地点，事故现场情况、事故经过，已经造成或可能造成伤亡人数、经济损失，已采取的救援措施等。 （</a:t>
            </a:r>
            <a:r>
              <a:rPr lang="en-US" altLang="zh-CN" sz="1600" dirty="0">
                <a:solidFill>
                  <a:schemeClr val="bg1"/>
                </a:solidFill>
                <a:latin typeface="微软雅黑" panose="020B0503020204020204" pitchFamily="34" charset="-122"/>
                <a:ea typeface="微软雅黑" panose="020B0503020204020204" pitchFamily="34" charset="-122"/>
              </a:rPr>
              <a:t>12</a:t>
            </a:r>
            <a:r>
              <a:rPr lang="zh-CN" altLang="en-US" sz="1600" dirty="0">
                <a:solidFill>
                  <a:schemeClr val="bg1"/>
                </a:solidFill>
                <a:latin typeface="微软雅黑" panose="020B0503020204020204" pitchFamily="34" charset="-122"/>
                <a:ea typeface="微软雅黑" panose="020B0503020204020204" pitchFamily="34" charset="-122"/>
              </a:rPr>
              <a:t>）</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若伤亡人数等有变化的，应及时补报。道路交通、火灾事故自发生事故</a:t>
            </a:r>
            <a:r>
              <a:rPr lang="en-US" altLang="zh-CN" sz="1600" dirty="0">
                <a:solidFill>
                  <a:schemeClr val="bg1"/>
                </a:solidFill>
                <a:latin typeface="微软雅黑" panose="020B0503020204020204" pitchFamily="34" charset="-122"/>
                <a:ea typeface="微软雅黑" panose="020B0503020204020204" pitchFamily="34" charset="-122"/>
              </a:rPr>
              <a:t>7 </a:t>
            </a:r>
            <a:r>
              <a:rPr lang="zh-CN" altLang="en-US" sz="1600" dirty="0">
                <a:solidFill>
                  <a:schemeClr val="bg1"/>
                </a:solidFill>
                <a:latin typeface="微软雅黑" panose="020B0503020204020204" pitchFamily="34" charset="-122"/>
                <a:ea typeface="微软雅黑" panose="020B0503020204020204" pitchFamily="34" charset="-122"/>
              </a:rPr>
              <a:t>日内补报，其它事故应在</a:t>
            </a:r>
            <a:r>
              <a:rPr lang="en-US" altLang="zh-CN" sz="1600" dirty="0">
                <a:solidFill>
                  <a:schemeClr val="bg1"/>
                </a:solidFill>
                <a:latin typeface="微软雅黑" panose="020B0503020204020204" pitchFamily="34" charset="-122"/>
                <a:ea typeface="微软雅黑" panose="020B0503020204020204" pitchFamily="34" charset="-122"/>
              </a:rPr>
              <a:t>30</a:t>
            </a:r>
            <a:r>
              <a:rPr lang="zh-CN" altLang="en-US" sz="1600" dirty="0">
                <a:solidFill>
                  <a:schemeClr val="bg1"/>
                </a:solidFill>
                <a:latin typeface="微软雅黑" panose="020B0503020204020204" pitchFamily="34" charset="-122"/>
                <a:ea typeface="微软雅黑" panose="020B0503020204020204" pitchFamily="34" charset="-122"/>
              </a:rPr>
              <a:t>日内补报。</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事故救援要及时、有效（应急救援预案），要保护好事故现场、证据等。</a:t>
            </a:r>
          </a:p>
        </p:txBody>
      </p:sp>
      <p:sp>
        <p:nvSpPr>
          <p:cNvPr id="14" name="PA_矩形 13"/>
          <p:cNvSpPr/>
          <p:nvPr>
            <p:custDataLst>
              <p:tags r:id="rId3"/>
            </p:custDataLst>
          </p:nvPr>
        </p:nvSpPr>
        <p:spPr>
          <a:xfrm>
            <a:off x="7067268"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事故报告的内容</a:t>
            </a:r>
          </a:p>
        </p:txBody>
      </p:sp>
      <p:sp>
        <p:nvSpPr>
          <p:cNvPr id="16" name="PA_矩形 15"/>
          <p:cNvSpPr/>
          <p:nvPr>
            <p:custDataLst>
              <p:tags r:id="rId4"/>
            </p:custDataLst>
          </p:nvPr>
        </p:nvSpPr>
        <p:spPr bwMode="auto">
          <a:xfrm>
            <a:off x="6871374" y="2806962"/>
            <a:ext cx="144016" cy="375806"/>
          </a:xfrm>
          <a:prstGeom prst="rect">
            <a:avLst/>
          </a:prstGeom>
          <a:solidFill>
            <a:srgbClr val="FFFF00"/>
          </a:solidFill>
          <a:ln>
            <a:noFill/>
          </a:ln>
        </p:spPr>
        <p:txBody>
          <a:bodyPr rtlCol="0" anchor="ctr"/>
          <a:lstStyle/>
          <a:p>
            <a:pPr algn="l"/>
            <a:endParaRPr lang="zh-CN" altLang="en-US"/>
          </a:p>
        </p:txBody>
      </p:sp>
      <p:sp>
        <p:nvSpPr>
          <p:cNvPr id="40" name="PA_矩形 39"/>
          <p:cNvSpPr/>
          <p:nvPr>
            <p:custDataLst>
              <p:tags r:id="rId5"/>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6"/>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p:cNvSpPr txBox="1"/>
          <p:nvPr>
            <p:custDataLst>
              <p:tags r:id="rId7"/>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p:cNvSpPr/>
          <p:nvPr>
            <p:custDataLst>
              <p:tags r:id="rId8"/>
            </p:custDataLst>
          </p:nvPr>
        </p:nvSpPr>
        <p:spPr>
          <a:xfrm>
            <a:off x="2036887" y="1660077"/>
            <a:ext cx="233910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事故报告的内容</a:t>
            </a:r>
          </a:p>
        </p:txBody>
      </p:sp>
      <p:sp>
        <p:nvSpPr>
          <p:cNvPr id="19" name="PA_rectangular-flag_81817"/>
          <p:cNvSpPr>
            <a:spLocks noChangeAspect="1"/>
          </p:cNvSpPr>
          <p:nvPr/>
        </p:nvSpPr>
        <p:spPr bwMode="auto">
          <a:xfrm>
            <a:off x="1227878" y="1580702"/>
            <a:ext cx="508777" cy="609683"/>
          </a:xfrm>
          <a:custGeom>
            <a:avLst/>
            <a:gdLst>
              <a:gd name="connsiteX0" fmla="*/ 405028 w 506307"/>
              <a:gd name="connsiteY0" fmla="*/ 505587 h 606722"/>
              <a:gd name="connsiteX1" fmla="*/ 405028 w 506307"/>
              <a:gd name="connsiteY1" fmla="*/ 556155 h 606722"/>
              <a:gd name="connsiteX2" fmla="*/ 455668 w 506307"/>
              <a:gd name="connsiteY2" fmla="*/ 556155 h 606722"/>
              <a:gd name="connsiteX3" fmla="*/ 455668 w 506307"/>
              <a:gd name="connsiteY3" fmla="*/ 505587 h 606722"/>
              <a:gd name="connsiteX4" fmla="*/ 126534 w 506307"/>
              <a:gd name="connsiteY4" fmla="*/ 387546 h 606722"/>
              <a:gd name="connsiteX5" fmla="*/ 278440 w 506307"/>
              <a:gd name="connsiteY5" fmla="*/ 387546 h 606722"/>
              <a:gd name="connsiteX6" fmla="*/ 303713 w 506307"/>
              <a:gd name="connsiteY6" fmla="*/ 412888 h 606722"/>
              <a:gd name="connsiteX7" fmla="*/ 278440 w 506307"/>
              <a:gd name="connsiteY7" fmla="*/ 438141 h 606722"/>
              <a:gd name="connsiteX8" fmla="*/ 126534 w 506307"/>
              <a:gd name="connsiteY8" fmla="*/ 438141 h 606722"/>
              <a:gd name="connsiteX9" fmla="*/ 101261 w 506307"/>
              <a:gd name="connsiteY9" fmla="*/ 412888 h 606722"/>
              <a:gd name="connsiteX10" fmla="*/ 126534 w 506307"/>
              <a:gd name="connsiteY10" fmla="*/ 387546 h 606722"/>
              <a:gd name="connsiteX11" fmla="*/ 126534 w 506307"/>
              <a:gd name="connsiteY11" fmla="*/ 286496 h 606722"/>
              <a:gd name="connsiteX12" fmla="*/ 278440 w 506307"/>
              <a:gd name="connsiteY12" fmla="*/ 286496 h 606722"/>
              <a:gd name="connsiteX13" fmla="*/ 303713 w 506307"/>
              <a:gd name="connsiteY13" fmla="*/ 311749 h 606722"/>
              <a:gd name="connsiteX14" fmla="*/ 278440 w 506307"/>
              <a:gd name="connsiteY14" fmla="*/ 337091 h 606722"/>
              <a:gd name="connsiteX15" fmla="*/ 126534 w 506307"/>
              <a:gd name="connsiteY15" fmla="*/ 337091 h 606722"/>
              <a:gd name="connsiteX16" fmla="*/ 101261 w 506307"/>
              <a:gd name="connsiteY16" fmla="*/ 311749 h 606722"/>
              <a:gd name="connsiteX17" fmla="*/ 126534 w 506307"/>
              <a:gd name="connsiteY17" fmla="*/ 286496 h 606722"/>
              <a:gd name="connsiteX18" fmla="*/ 286928 w 506307"/>
              <a:gd name="connsiteY18" fmla="*/ 86294 h 606722"/>
              <a:gd name="connsiteX19" fmla="*/ 286928 w 506307"/>
              <a:gd name="connsiteY19" fmla="*/ 168499 h 606722"/>
              <a:gd name="connsiteX20" fmla="*/ 369251 w 506307"/>
              <a:gd name="connsiteY20" fmla="*/ 168499 h 606722"/>
              <a:gd name="connsiteX21" fmla="*/ 50639 w 506307"/>
              <a:gd name="connsiteY21" fmla="*/ 50568 h 606722"/>
              <a:gd name="connsiteX22" fmla="*/ 50639 w 506307"/>
              <a:gd name="connsiteY22" fmla="*/ 505587 h 606722"/>
              <a:gd name="connsiteX23" fmla="*/ 354388 w 506307"/>
              <a:gd name="connsiteY23" fmla="*/ 505587 h 606722"/>
              <a:gd name="connsiteX24" fmla="*/ 354388 w 506307"/>
              <a:gd name="connsiteY24" fmla="*/ 480259 h 606722"/>
              <a:gd name="connsiteX25" fmla="*/ 354388 w 506307"/>
              <a:gd name="connsiteY25" fmla="*/ 429780 h 606722"/>
              <a:gd name="connsiteX26" fmla="*/ 405028 w 506307"/>
              <a:gd name="connsiteY26" fmla="*/ 358239 h 606722"/>
              <a:gd name="connsiteX27" fmla="*/ 405028 w 506307"/>
              <a:gd name="connsiteY27" fmla="*/ 219067 h 606722"/>
              <a:gd name="connsiteX28" fmla="*/ 261564 w 506307"/>
              <a:gd name="connsiteY28" fmla="*/ 219067 h 606722"/>
              <a:gd name="connsiteX29" fmla="*/ 236289 w 506307"/>
              <a:gd name="connsiteY29" fmla="*/ 193827 h 606722"/>
              <a:gd name="connsiteX30" fmla="*/ 236289 w 506307"/>
              <a:gd name="connsiteY30" fmla="*/ 50568 h 606722"/>
              <a:gd name="connsiteX31" fmla="*/ 25275 w 506307"/>
              <a:gd name="connsiteY31" fmla="*/ 0 h 606722"/>
              <a:gd name="connsiteX32" fmla="*/ 261564 w 506307"/>
              <a:gd name="connsiteY32" fmla="*/ 0 h 606722"/>
              <a:gd name="connsiteX33" fmla="*/ 279453 w 506307"/>
              <a:gd name="connsiteY33" fmla="*/ 7376 h 606722"/>
              <a:gd name="connsiteX34" fmla="*/ 448281 w 506307"/>
              <a:gd name="connsiteY34" fmla="*/ 175964 h 606722"/>
              <a:gd name="connsiteX35" fmla="*/ 455668 w 506307"/>
              <a:gd name="connsiteY35" fmla="*/ 193827 h 606722"/>
              <a:gd name="connsiteX36" fmla="*/ 455668 w 506307"/>
              <a:gd name="connsiteY36" fmla="*/ 358239 h 606722"/>
              <a:gd name="connsiteX37" fmla="*/ 484058 w 506307"/>
              <a:gd name="connsiteY37" fmla="*/ 376102 h 606722"/>
              <a:gd name="connsiteX38" fmla="*/ 484058 w 506307"/>
              <a:gd name="connsiteY38" fmla="*/ 411828 h 606722"/>
              <a:gd name="connsiteX39" fmla="*/ 448281 w 506307"/>
              <a:gd name="connsiteY39" fmla="*/ 411828 h 606722"/>
              <a:gd name="connsiteX40" fmla="*/ 430303 w 506307"/>
              <a:gd name="connsiteY40" fmla="*/ 404452 h 606722"/>
              <a:gd name="connsiteX41" fmla="*/ 405028 w 506307"/>
              <a:gd name="connsiteY41" fmla="*/ 429780 h 606722"/>
              <a:gd name="connsiteX42" fmla="*/ 405028 w 506307"/>
              <a:gd name="connsiteY42" fmla="*/ 455019 h 606722"/>
              <a:gd name="connsiteX43" fmla="*/ 480943 w 506307"/>
              <a:gd name="connsiteY43" fmla="*/ 455019 h 606722"/>
              <a:gd name="connsiteX44" fmla="*/ 506307 w 506307"/>
              <a:gd name="connsiteY44" fmla="*/ 480259 h 606722"/>
              <a:gd name="connsiteX45" fmla="*/ 506307 w 506307"/>
              <a:gd name="connsiteY45" fmla="*/ 581394 h 606722"/>
              <a:gd name="connsiteX46" fmla="*/ 480943 w 506307"/>
              <a:gd name="connsiteY46" fmla="*/ 606722 h 606722"/>
              <a:gd name="connsiteX47" fmla="*/ 379753 w 506307"/>
              <a:gd name="connsiteY47" fmla="*/ 606722 h 606722"/>
              <a:gd name="connsiteX48" fmla="*/ 354388 w 506307"/>
              <a:gd name="connsiteY48" fmla="*/ 581394 h 606722"/>
              <a:gd name="connsiteX49" fmla="*/ 354388 w 506307"/>
              <a:gd name="connsiteY49" fmla="*/ 556155 h 606722"/>
              <a:gd name="connsiteX50" fmla="*/ 25275 w 506307"/>
              <a:gd name="connsiteY50" fmla="*/ 556155 h 606722"/>
              <a:gd name="connsiteX51" fmla="*/ 0 w 506307"/>
              <a:gd name="connsiteY51" fmla="*/ 530826 h 606722"/>
              <a:gd name="connsiteX52" fmla="*/ 0 w 506307"/>
              <a:gd name="connsiteY52" fmla="*/ 25239 h 606722"/>
              <a:gd name="connsiteX53" fmla="*/ 25275 w 506307"/>
              <a:gd name="connsiteY5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6307" h="606722">
                <a:moveTo>
                  <a:pt x="405028" y="505587"/>
                </a:moveTo>
                <a:lnTo>
                  <a:pt x="405028" y="556155"/>
                </a:lnTo>
                <a:lnTo>
                  <a:pt x="455668" y="556155"/>
                </a:lnTo>
                <a:lnTo>
                  <a:pt x="455668" y="505587"/>
                </a:lnTo>
                <a:close/>
                <a:moveTo>
                  <a:pt x="126534" y="387546"/>
                </a:moveTo>
                <a:lnTo>
                  <a:pt x="278440" y="387546"/>
                </a:lnTo>
                <a:cubicBezTo>
                  <a:pt x="292412" y="387546"/>
                  <a:pt x="303713" y="398928"/>
                  <a:pt x="303713" y="412888"/>
                </a:cubicBezTo>
                <a:cubicBezTo>
                  <a:pt x="303713" y="426848"/>
                  <a:pt x="292412" y="438141"/>
                  <a:pt x="278440" y="438141"/>
                </a:cubicBezTo>
                <a:lnTo>
                  <a:pt x="126534" y="438141"/>
                </a:lnTo>
                <a:cubicBezTo>
                  <a:pt x="112563" y="438141"/>
                  <a:pt x="101261" y="426848"/>
                  <a:pt x="101261" y="412888"/>
                </a:cubicBezTo>
                <a:cubicBezTo>
                  <a:pt x="101261" y="398928"/>
                  <a:pt x="112563" y="387546"/>
                  <a:pt x="126534" y="387546"/>
                </a:cubicBezTo>
                <a:close/>
                <a:moveTo>
                  <a:pt x="126534" y="286496"/>
                </a:moveTo>
                <a:lnTo>
                  <a:pt x="278440" y="286496"/>
                </a:lnTo>
                <a:cubicBezTo>
                  <a:pt x="292412" y="286496"/>
                  <a:pt x="303713" y="297789"/>
                  <a:pt x="303713" y="311749"/>
                </a:cubicBezTo>
                <a:cubicBezTo>
                  <a:pt x="303713" y="325709"/>
                  <a:pt x="292412" y="337091"/>
                  <a:pt x="278440" y="337091"/>
                </a:cubicBezTo>
                <a:lnTo>
                  <a:pt x="126534" y="337091"/>
                </a:lnTo>
                <a:cubicBezTo>
                  <a:pt x="112563" y="337091"/>
                  <a:pt x="101261" y="325709"/>
                  <a:pt x="101261" y="311749"/>
                </a:cubicBezTo>
                <a:cubicBezTo>
                  <a:pt x="101261" y="297789"/>
                  <a:pt x="112563" y="286496"/>
                  <a:pt x="126534" y="286496"/>
                </a:cubicBezTo>
                <a:close/>
                <a:moveTo>
                  <a:pt x="286928" y="86294"/>
                </a:moveTo>
                <a:lnTo>
                  <a:pt x="286928" y="168499"/>
                </a:lnTo>
                <a:lnTo>
                  <a:pt x="369251" y="168499"/>
                </a:lnTo>
                <a:close/>
                <a:moveTo>
                  <a:pt x="50639" y="50568"/>
                </a:moveTo>
                <a:lnTo>
                  <a:pt x="50639" y="505587"/>
                </a:lnTo>
                <a:lnTo>
                  <a:pt x="354388" y="505587"/>
                </a:lnTo>
                <a:lnTo>
                  <a:pt x="354388" y="480259"/>
                </a:lnTo>
                <a:lnTo>
                  <a:pt x="354388" y="429780"/>
                </a:lnTo>
                <a:cubicBezTo>
                  <a:pt x="354388" y="396809"/>
                  <a:pt x="375570" y="368726"/>
                  <a:pt x="405028" y="358239"/>
                </a:cubicBezTo>
                <a:lnTo>
                  <a:pt x="405028" y="219067"/>
                </a:lnTo>
                <a:lnTo>
                  <a:pt x="261564" y="219067"/>
                </a:lnTo>
                <a:cubicBezTo>
                  <a:pt x="247591" y="219067"/>
                  <a:pt x="236289" y="207780"/>
                  <a:pt x="236289" y="193827"/>
                </a:cubicBezTo>
                <a:lnTo>
                  <a:pt x="236289" y="50568"/>
                </a:lnTo>
                <a:close/>
                <a:moveTo>
                  <a:pt x="25275" y="0"/>
                </a:moveTo>
                <a:lnTo>
                  <a:pt x="261564" y="0"/>
                </a:lnTo>
                <a:cubicBezTo>
                  <a:pt x="268328" y="0"/>
                  <a:pt x="274736" y="2666"/>
                  <a:pt x="279453" y="7376"/>
                </a:cubicBezTo>
                <a:lnTo>
                  <a:pt x="448281" y="175964"/>
                </a:lnTo>
                <a:cubicBezTo>
                  <a:pt x="452998" y="180675"/>
                  <a:pt x="455668" y="187073"/>
                  <a:pt x="455668" y="193827"/>
                </a:cubicBezTo>
                <a:lnTo>
                  <a:pt x="455668" y="358239"/>
                </a:lnTo>
                <a:cubicBezTo>
                  <a:pt x="466258" y="361883"/>
                  <a:pt x="475870" y="368015"/>
                  <a:pt x="484058" y="376102"/>
                </a:cubicBezTo>
                <a:cubicBezTo>
                  <a:pt x="493937" y="385967"/>
                  <a:pt x="493937" y="401963"/>
                  <a:pt x="484058" y="411828"/>
                </a:cubicBezTo>
                <a:cubicBezTo>
                  <a:pt x="474179" y="421782"/>
                  <a:pt x="458160" y="421782"/>
                  <a:pt x="448281" y="411828"/>
                </a:cubicBezTo>
                <a:cubicBezTo>
                  <a:pt x="443475" y="407118"/>
                  <a:pt x="437067" y="404452"/>
                  <a:pt x="430303" y="404452"/>
                </a:cubicBezTo>
                <a:cubicBezTo>
                  <a:pt x="416420" y="404452"/>
                  <a:pt x="405028" y="415827"/>
                  <a:pt x="405028" y="429780"/>
                </a:cubicBezTo>
                <a:lnTo>
                  <a:pt x="405028" y="455019"/>
                </a:lnTo>
                <a:lnTo>
                  <a:pt x="480943" y="455019"/>
                </a:lnTo>
                <a:cubicBezTo>
                  <a:pt x="494916" y="455019"/>
                  <a:pt x="506307" y="466306"/>
                  <a:pt x="506307" y="480259"/>
                </a:cubicBezTo>
                <a:lnTo>
                  <a:pt x="506307" y="581394"/>
                </a:lnTo>
                <a:cubicBezTo>
                  <a:pt x="506307" y="595347"/>
                  <a:pt x="494916" y="606722"/>
                  <a:pt x="480943" y="606722"/>
                </a:cubicBezTo>
                <a:lnTo>
                  <a:pt x="379753" y="606722"/>
                </a:lnTo>
                <a:cubicBezTo>
                  <a:pt x="365691" y="606722"/>
                  <a:pt x="354388" y="595347"/>
                  <a:pt x="354388" y="581394"/>
                </a:cubicBezTo>
                <a:lnTo>
                  <a:pt x="354388" y="556155"/>
                </a:lnTo>
                <a:lnTo>
                  <a:pt x="25275" y="556155"/>
                </a:lnTo>
                <a:cubicBezTo>
                  <a:pt x="11302" y="556155"/>
                  <a:pt x="0" y="544779"/>
                  <a:pt x="0" y="530826"/>
                </a:cubicBezTo>
                <a:lnTo>
                  <a:pt x="0" y="25239"/>
                </a:lnTo>
                <a:cubicBezTo>
                  <a:pt x="0" y="11287"/>
                  <a:pt x="11302" y="0"/>
                  <a:pt x="252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ss0.bdstatic.com/70cFuHSh_Q1YnxGkpoWK1HF6hhy/it/u=2878087237,747005583&amp;fm=27&amp;gp=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2608" y="2630065"/>
            <a:ext cx="5582399" cy="3744416"/>
          </a:xfrm>
          <a:prstGeom prst="rect">
            <a:avLst/>
          </a:prstGeom>
          <a:noFill/>
          <a:extLst>
            <a:ext uri="{909E8E84-426E-40DD-AFC4-6F175D3DCCD1}">
              <a14:hiddenFill xmlns:a14="http://schemas.microsoft.com/office/drawing/2010/main">
                <a:solidFill>
                  <a:srgbClr val="FFFFFF"/>
                </a:solidFill>
              </a14:hiddenFill>
            </a:ext>
          </a:extLst>
        </p:spPr>
      </p:pic>
      <p:sp>
        <p:nvSpPr>
          <p:cNvPr id="12" name="PA_矩形 11"/>
          <p:cNvSpPr/>
          <p:nvPr>
            <p:custDataLst>
              <p:tags r:id="rId1"/>
            </p:custDataLst>
          </p:nvPr>
        </p:nvSpPr>
        <p:spPr bwMode="auto">
          <a:xfrm>
            <a:off x="1129139" y="2630066"/>
            <a:ext cx="5570505" cy="3744416"/>
          </a:xfrm>
          <a:prstGeom prst="rect">
            <a:avLst/>
          </a:prstGeom>
          <a:solidFill>
            <a:srgbClr val="0070C0"/>
          </a:solidFill>
          <a:ln>
            <a:noFill/>
          </a:ln>
        </p:spPr>
        <p:txBody>
          <a:bodyPr rtlCol="0" anchor="ctr"/>
          <a:lstStyle/>
          <a:p>
            <a:pPr algn="l"/>
            <a:endParaRPr lang="zh-CN" altLang="en-US"/>
          </a:p>
        </p:txBody>
      </p:sp>
      <p:sp>
        <p:nvSpPr>
          <p:cNvPr id="13" name="PA_矩形 12"/>
          <p:cNvSpPr/>
          <p:nvPr>
            <p:custDataLst>
              <p:tags r:id="rId2"/>
            </p:custDataLst>
          </p:nvPr>
        </p:nvSpPr>
        <p:spPr>
          <a:xfrm>
            <a:off x="1227878" y="2873790"/>
            <a:ext cx="5172033" cy="3477875"/>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特别重大事故由国务院授权或安监总局组成调查组进行调查；</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    重大事故由省（市）政府组织调查；</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    较大事故由地（市）政府组织调查；</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    一般事故由县（市）政府组织调查；</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未造成死亡的事故一般由事故单位组织（安监、生产、工会等部门）调查。</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事故调查组人员一般由安监、监察、公安、检察、技术专家等组成。</a:t>
            </a:r>
          </a:p>
        </p:txBody>
      </p:sp>
      <p:sp>
        <p:nvSpPr>
          <p:cNvPr id="40" name="PA_矩形 39"/>
          <p:cNvSpPr/>
          <p:nvPr>
            <p:custDataLst>
              <p:tags r:id="rId3"/>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4"/>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p:cNvSpPr txBox="1"/>
          <p:nvPr>
            <p:custDataLst>
              <p:tags r:id="rId5"/>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p:cNvSpPr/>
          <p:nvPr>
            <p:custDataLst>
              <p:tags r:id="rId6"/>
            </p:custDataLst>
          </p:nvPr>
        </p:nvSpPr>
        <p:spPr>
          <a:xfrm>
            <a:off x="2036887" y="1660077"/>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事故调查</a:t>
            </a:r>
          </a:p>
        </p:txBody>
      </p:sp>
      <p:sp>
        <p:nvSpPr>
          <p:cNvPr id="19" name="PA_rectangular-flag_81817"/>
          <p:cNvSpPr>
            <a:spLocks noChangeAspect="1"/>
          </p:cNvSpPr>
          <p:nvPr/>
        </p:nvSpPr>
        <p:spPr bwMode="auto">
          <a:xfrm>
            <a:off x="1227878" y="1580702"/>
            <a:ext cx="508777" cy="609683"/>
          </a:xfrm>
          <a:custGeom>
            <a:avLst/>
            <a:gdLst>
              <a:gd name="connsiteX0" fmla="*/ 405028 w 506307"/>
              <a:gd name="connsiteY0" fmla="*/ 505587 h 606722"/>
              <a:gd name="connsiteX1" fmla="*/ 405028 w 506307"/>
              <a:gd name="connsiteY1" fmla="*/ 556155 h 606722"/>
              <a:gd name="connsiteX2" fmla="*/ 455668 w 506307"/>
              <a:gd name="connsiteY2" fmla="*/ 556155 h 606722"/>
              <a:gd name="connsiteX3" fmla="*/ 455668 w 506307"/>
              <a:gd name="connsiteY3" fmla="*/ 505587 h 606722"/>
              <a:gd name="connsiteX4" fmla="*/ 126534 w 506307"/>
              <a:gd name="connsiteY4" fmla="*/ 387546 h 606722"/>
              <a:gd name="connsiteX5" fmla="*/ 278440 w 506307"/>
              <a:gd name="connsiteY5" fmla="*/ 387546 h 606722"/>
              <a:gd name="connsiteX6" fmla="*/ 303713 w 506307"/>
              <a:gd name="connsiteY6" fmla="*/ 412888 h 606722"/>
              <a:gd name="connsiteX7" fmla="*/ 278440 w 506307"/>
              <a:gd name="connsiteY7" fmla="*/ 438141 h 606722"/>
              <a:gd name="connsiteX8" fmla="*/ 126534 w 506307"/>
              <a:gd name="connsiteY8" fmla="*/ 438141 h 606722"/>
              <a:gd name="connsiteX9" fmla="*/ 101261 w 506307"/>
              <a:gd name="connsiteY9" fmla="*/ 412888 h 606722"/>
              <a:gd name="connsiteX10" fmla="*/ 126534 w 506307"/>
              <a:gd name="connsiteY10" fmla="*/ 387546 h 606722"/>
              <a:gd name="connsiteX11" fmla="*/ 126534 w 506307"/>
              <a:gd name="connsiteY11" fmla="*/ 286496 h 606722"/>
              <a:gd name="connsiteX12" fmla="*/ 278440 w 506307"/>
              <a:gd name="connsiteY12" fmla="*/ 286496 h 606722"/>
              <a:gd name="connsiteX13" fmla="*/ 303713 w 506307"/>
              <a:gd name="connsiteY13" fmla="*/ 311749 h 606722"/>
              <a:gd name="connsiteX14" fmla="*/ 278440 w 506307"/>
              <a:gd name="connsiteY14" fmla="*/ 337091 h 606722"/>
              <a:gd name="connsiteX15" fmla="*/ 126534 w 506307"/>
              <a:gd name="connsiteY15" fmla="*/ 337091 h 606722"/>
              <a:gd name="connsiteX16" fmla="*/ 101261 w 506307"/>
              <a:gd name="connsiteY16" fmla="*/ 311749 h 606722"/>
              <a:gd name="connsiteX17" fmla="*/ 126534 w 506307"/>
              <a:gd name="connsiteY17" fmla="*/ 286496 h 606722"/>
              <a:gd name="connsiteX18" fmla="*/ 286928 w 506307"/>
              <a:gd name="connsiteY18" fmla="*/ 86294 h 606722"/>
              <a:gd name="connsiteX19" fmla="*/ 286928 w 506307"/>
              <a:gd name="connsiteY19" fmla="*/ 168499 h 606722"/>
              <a:gd name="connsiteX20" fmla="*/ 369251 w 506307"/>
              <a:gd name="connsiteY20" fmla="*/ 168499 h 606722"/>
              <a:gd name="connsiteX21" fmla="*/ 50639 w 506307"/>
              <a:gd name="connsiteY21" fmla="*/ 50568 h 606722"/>
              <a:gd name="connsiteX22" fmla="*/ 50639 w 506307"/>
              <a:gd name="connsiteY22" fmla="*/ 505587 h 606722"/>
              <a:gd name="connsiteX23" fmla="*/ 354388 w 506307"/>
              <a:gd name="connsiteY23" fmla="*/ 505587 h 606722"/>
              <a:gd name="connsiteX24" fmla="*/ 354388 w 506307"/>
              <a:gd name="connsiteY24" fmla="*/ 480259 h 606722"/>
              <a:gd name="connsiteX25" fmla="*/ 354388 w 506307"/>
              <a:gd name="connsiteY25" fmla="*/ 429780 h 606722"/>
              <a:gd name="connsiteX26" fmla="*/ 405028 w 506307"/>
              <a:gd name="connsiteY26" fmla="*/ 358239 h 606722"/>
              <a:gd name="connsiteX27" fmla="*/ 405028 w 506307"/>
              <a:gd name="connsiteY27" fmla="*/ 219067 h 606722"/>
              <a:gd name="connsiteX28" fmla="*/ 261564 w 506307"/>
              <a:gd name="connsiteY28" fmla="*/ 219067 h 606722"/>
              <a:gd name="connsiteX29" fmla="*/ 236289 w 506307"/>
              <a:gd name="connsiteY29" fmla="*/ 193827 h 606722"/>
              <a:gd name="connsiteX30" fmla="*/ 236289 w 506307"/>
              <a:gd name="connsiteY30" fmla="*/ 50568 h 606722"/>
              <a:gd name="connsiteX31" fmla="*/ 25275 w 506307"/>
              <a:gd name="connsiteY31" fmla="*/ 0 h 606722"/>
              <a:gd name="connsiteX32" fmla="*/ 261564 w 506307"/>
              <a:gd name="connsiteY32" fmla="*/ 0 h 606722"/>
              <a:gd name="connsiteX33" fmla="*/ 279453 w 506307"/>
              <a:gd name="connsiteY33" fmla="*/ 7376 h 606722"/>
              <a:gd name="connsiteX34" fmla="*/ 448281 w 506307"/>
              <a:gd name="connsiteY34" fmla="*/ 175964 h 606722"/>
              <a:gd name="connsiteX35" fmla="*/ 455668 w 506307"/>
              <a:gd name="connsiteY35" fmla="*/ 193827 h 606722"/>
              <a:gd name="connsiteX36" fmla="*/ 455668 w 506307"/>
              <a:gd name="connsiteY36" fmla="*/ 358239 h 606722"/>
              <a:gd name="connsiteX37" fmla="*/ 484058 w 506307"/>
              <a:gd name="connsiteY37" fmla="*/ 376102 h 606722"/>
              <a:gd name="connsiteX38" fmla="*/ 484058 w 506307"/>
              <a:gd name="connsiteY38" fmla="*/ 411828 h 606722"/>
              <a:gd name="connsiteX39" fmla="*/ 448281 w 506307"/>
              <a:gd name="connsiteY39" fmla="*/ 411828 h 606722"/>
              <a:gd name="connsiteX40" fmla="*/ 430303 w 506307"/>
              <a:gd name="connsiteY40" fmla="*/ 404452 h 606722"/>
              <a:gd name="connsiteX41" fmla="*/ 405028 w 506307"/>
              <a:gd name="connsiteY41" fmla="*/ 429780 h 606722"/>
              <a:gd name="connsiteX42" fmla="*/ 405028 w 506307"/>
              <a:gd name="connsiteY42" fmla="*/ 455019 h 606722"/>
              <a:gd name="connsiteX43" fmla="*/ 480943 w 506307"/>
              <a:gd name="connsiteY43" fmla="*/ 455019 h 606722"/>
              <a:gd name="connsiteX44" fmla="*/ 506307 w 506307"/>
              <a:gd name="connsiteY44" fmla="*/ 480259 h 606722"/>
              <a:gd name="connsiteX45" fmla="*/ 506307 w 506307"/>
              <a:gd name="connsiteY45" fmla="*/ 581394 h 606722"/>
              <a:gd name="connsiteX46" fmla="*/ 480943 w 506307"/>
              <a:gd name="connsiteY46" fmla="*/ 606722 h 606722"/>
              <a:gd name="connsiteX47" fmla="*/ 379753 w 506307"/>
              <a:gd name="connsiteY47" fmla="*/ 606722 h 606722"/>
              <a:gd name="connsiteX48" fmla="*/ 354388 w 506307"/>
              <a:gd name="connsiteY48" fmla="*/ 581394 h 606722"/>
              <a:gd name="connsiteX49" fmla="*/ 354388 w 506307"/>
              <a:gd name="connsiteY49" fmla="*/ 556155 h 606722"/>
              <a:gd name="connsiteX50" fmla="*/ 25275 w 506307"/>
              <a:gd name="connsiteY50" fmla="*/ 556155 h 606722"/>
              <a:gd name="connsiteX51" fmla="*/ 0 w 506307"/>
              <a:gd name="connsiteY51" fmla="*/ 530826 h 606722"/>
              <a:gd name="connsiteX52" fmla="*/ 0 w 506307"/>
              <a:gd name="connsiteY52" fmla="*/ 25239 h 606722"/>
              <a:gd name="connsiteX53" fmla="*/ 25275 w 506307"/>
              <a:gd name="connsiteY5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6307" h="606722">
                <a:moveTo>
                  <a:pt x="405028" y="505587"/>
                </a:moveTo>
                <a:lnTo>
                  <a:pt x="405028" y="556155"/>
                </a:lnTo>
                <a:lnTo>
                  <a:pt x="455668" y="556155"/>
                </a:lnTo>
                <a:lnTo>
                  <a:pt x="455668" y="505587"/>
                </a:lnTo>
                <a:close/>
                <a:moveTo>
                  <a:pt x="126534" y="387546"/>
                </a:moveTo>
                <a:lnTo>
                  <a:pt x="278440" y="387546"/>
                </a:lnTo>
                <a:cubicBezTo>
                  <a:pt x="292412" y="387546"/>
                  <a:pt x="303713" y="398928"/>
                  <a:pt x="303713" y="412888"/>
                </a:cubicBezTo>
                <a:cubicBezTo>
                  <a:pt x="303713" y="426848"/>
                  <a:pt x="292412" y="438141"/>
                  <a:pt x="278440" y="438141"/>
                </a:cubicBezTo>
                <a:lnTo>
                  <a:pt x="126534" y="438141"/>
                </a:lnTo>
                <a:cubicBezTo>
                  <a:pt x="112563" y="438141"/>
                  <a:pt x="101261" y="426848"/>
                  <a:pt x="101261" y="412888"/>
                </a:cubicBezTo>
                <a:cubicBezTo>
                  <a:pt x="101261" y="398928"/>
                  <a:pt x="112563" y="387546"/>
                  <a:pt x="126534" y="387546"/>
                </a:cubicBezTo>
                <a:close/>
                <a:moveTo>
                  <a:pt x="126534" y="286496"/>
                </a:moveTo>
                <a:lnTo>
                  <a:pt x="278440" y="286496"/>
                </a:lnTo>
                <a:cubicBezTo>
                  <a:pt x="292412" y="286496"/>
                  <a:pt x="303713" y="297789"/>
                  <a:pt x="303713" y="311749"/>
                </a:cubicBezTo>
                <a:cubicBezTo>
                  <a:pt x="303713" y="325709"/>
                  <a:pt x="292412" y="337091"/>
                  <a:pt x="278440" y="337091"/>
                </a:cubicBezTo>
                <a:lnTo>
                  <a:pt x="126534" y="337091"/>
                </a:lnTo>
                <a:cubicBezTo>
                  <a:pt x="112563" y="337091"/>
                  <a:pt x="101261" y="325709"/>
                  <a:pt x="101261" y="311749"/>
                </a:cubicBezTo>
                <a:cubicBezTo>
                  <a:pt x="101261" y="297789"/>
                  <a:pt x="112563" y="286496"/>
                  <a:pt x="126534" y="286496"/>
                </a:cubicBezTo>
                <a:close/>
                <a:moveTo>
                  <a:pt x="286928" y="86294"/>
                </a:moveTo>
                <a:lnTo>
                  <a:pt x="286928" y="168499"/>
                </a:lnTo>
                <a:lnTo>
                  <a:pt x="369251" y="168499"/>
                </a:lnTo>
                <a:close/>
                <a:moveTo>
                  <a:pt x="50639" y="50568"/>
                </a:moveTo>
                <a:lnTo>
                  <a:pt x="50639" y="505587"/>
                </a:lnTo>
                <a:lnTo>
                  <a:pt x="354388" y="505587"/>
                </a:lnTo>
                <a:lnTo>
                  <a:pt x="354388" y="480259"/>
                </a:lnTo>
                <a:lnTo>
                  <a:pt x="354388" y="429780"/>
                </a:lnTo>
                <a:cubicBezTo>
                  <a:pt x="354388" y="396809"/>
                  <a:pt x="375570" y="368726"/>
                  <a:pt x="405028" y="358239"/>
                </a:cubicBezTo>
                <a:lnTo>
                  <a:pt x="405028" y="219067"/>
                </a:lnTo>
                <a:lnTo>
                  <a:pt x="261564" y="219067"/>
                </a:lnTo>
                <a:cubicBezTo>
                  <a:pt x="247591" y="219067"/>
                  <a:pt x="236289" y="207780"/>
                  <a:pt x="236289" y="193827"/>
                </a:cubicBezTo>
                <a:lnTo>
                  <a:pt x="236289" y="50568"/>
                </a:lnTo>
                <a:close/>
                <a:moveTo>
                  <a:pt x="25275" y="0"/>
                </a:moveTo>
                <a:lnTo>
                  <a:pt x="261564" y="0"/>
                </a:lnTo>
                <a:cubicBezTo>
                  <a:pt x="268328" y="0"/>
                  <a:pt x="274736" y="2666"/>
                  <a:pt x="279453" y="7376"/>
                </a:cubicBezTo>
                <a:lnTo>
                  <a:pt x="448281" y="175964"/>
                </a:lnTo>
                <a:cubicBezTo>
                  <a:pt x="452998" y="180675"/>
                  <a:pt x="455668" y="187073"/>
                  <a:pt x="455668" y="193827"/>
                </a:cubicBezTo>
                <a:lnTo>
                  <a:pt x="455668" y="358239"/>
                </a:lnTo>
                <a:cubicBezTo>
                  <a:pt x="466258" y="361883"/>
                  <a:pt x="475870" y="368015"/>
                  <a:pt x="484058" y="376102"/>
                </a:cubicBezTo>
                <a:cubicBezTo>
                  <a:pt x="493937" y="385967"/>
                  <a:pt x="493937" y="401963"/>
                  <a:pt x="484058" y="411828"/>
                </a:cubicBezTo>
                <a:cubicBezTo>
                  <a:pt x="474179" y="421782"/>
                  <a:pt x="458160" y="421782"/>
                  <a:pt x="448281" y="411828"/>
                </a:cubicBezTo>
                <a:cubicBezTo>
                  <a:pt x="443475" y="407118"/>
                  <a:pt x="437067" y="404452"/>
                  <a:pt x="430303" y="404452"/>
                </a:cubicBezTo>
                <a:cubicBezTo>
                  <a:pt x="416420" y="404452"/>
                  <a:pt x="405028" y="415827"/>
                  <a:pt x="405028" y="429780"/>
                </a:cubicBezTo>
                <a:lnTo>
                  <a:pt x="405028" y="455019"/>
                </a:lnTo>
                <a:lnTo>
                  <a:pt x="480943" y="455019"/>
                </a:lnTo>
                <a:cubicBezTo>
                  <a:pt x="494916" y="455019"/>
                  <a:pt x="506307" y="466306"/>
                  <a:pt x="506307" y="480259"/>
                </a:cubicBezTo>
                <a:lnTo>
                  <a:pt x="506307" y="581394"/>
                </a:lnTo>
                <a:cubicBezTo>
                  <a:pt x="506307" y="595347"/>
                  <a:pt x="494916" y="606722"/>
                  <a:pt x="480943" y="606722"/>
                </a:cubicBezTo>
                <a:lnTo>
                  <a:pt x="379753" y="606722"/>
                </a:lnTo>
                <a:cubicBezTo>
                  <a:pt x="365691" y="606722"/>
                  <a:pt x="354388" y="595347"/>
                  <a:pt x="354388" y="581394"/>
                </a:cubicBezTo>
                <a:lnTo>
                  <a:pt x="354388" y="556155"/>
                </a:lnTo>
                <a:lnTo>
                  <a:pt x="25275" y="556155"/>
                </a:lnTo>
                <a:cubicBezTo>
                  <a:pt x="11302" y="556155"/>
                  <a:pt x="0" y="544779"/>
                  <a:pt x="0" y="530826"/>
                </a:cubicBezTo>
                <a:lnTo>
                  <a:pt x="0" y="25239"/>
                </a:lnTo>
                <a:cubicBezTo>
                  <a:pt x="0" y="11287"/>
                  <a:pt x="11302" y="0"/>
                  <a:pt x="252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https://ss1.bdstatic.com/70cFuXSh_Q1YnxGkpoWK1HF6hhy/it/u=30158609,890543526&amp;fm=27&amp;gp=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2841" y="2642165"/>
            <a:ext cx="5638944" cy="3710464"/>
          </a:xfrm>
          <a:prstGeom prst="rect">
            <a:avLst/>
          </a:prstGeom>
          <a:noFill/>
          <a:extLst>
            <a:ext uri="{909E8E84-426E-40DD-AFC4-6F175D3DCCD1}">
              <a14:hiddenFill xmlns:a14="http://schemas.microsoft.com/office/drawing/2010/main">
                <a:solidFill>
                  <a:srgbClr val="FFFFFF"/>
                </a:solidFill>
              </a14:hiddenFill>
            </a:ext>
          </a:extLst>
        </p:spPr>
      </p:pic>
      <p:sp>
        <p:nvSpPr>
          <p:cNvPr id="12" name="PA_矩形 11"/>
          <p:cNvSpPr/>
          <p:nvPr>
            <p:custDataLst>
              <p:tags r:id="rId1"/>
            </p:custDataLst>
          </p:nvPr>
        </p:nvSpPr>
        <p:spPr bwMode="auto">
          <a:xfrm>
            <a:off x="6574554" y="2608213"/>
            <a:ext cx="5570505" cy="3744416"/>
          </a:xfrm>
          <a:prstGeom prst="rect">
            <a:avLst/>
          </a:prstGeom>
          <a:solidFill>
            <a:srgbClr val="0070C0"/>
          </a:solidFill>
          <a:ln>
            <a:noFill/>
          </a:ln>
        </p:spPr>
        <p:txBody>
          <a:bodyPr rtlCol="0" anchor="ctr"/>
          <a:lstStyle/>
          <a:p>
            <a:pPr algn="l"/>
            <a:endParaRPr lang="zh-CN" altLang="en-US"/>
          </a:p>
        </p:txBody>
      </p:sp>
      <p:sp>
        <p:nvSpPr>
          <p:cNvPr id="13" name="PA_矩形 12"/>
          <p:cNvSpPr/>
          <p:nvPr>
            <p:custDataLst>
              <p:tags r:id="rId2"/>
            </p:custDataLst>
          </p:nvPr>
        </p:nvSpPr>
        <p:spPr>
          <a:xfrm>
            <a:off x="6773789" y="3484490"/>
            <a:ext cx="5172033" cy="2554545"/>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事故单位基本概况；</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事故经过及救援情况；</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造成人员伤亡及直接经济损失情况；</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事故原因及性质；</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⑤ 事故责任的认定及对事故责任人的处理建议；</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⑥ 事故的防范及整改措施等。</a:t>
            </a:r>
          </a:p>
        </p:txBody>
      </p:sp>
      <p:sp>
        <p:nvSpPr>
          <p:cNvPr id="14" name="PA_矩形 13"/>
          <p:cNvSpPr/>
          <p:nvPr>
            <p:custDataLst>
              <p:tags r:id="rId3"/>
            </p:custDataLst>
          </p:nvPr>
        </p:nvSpPr>
        <p:spPr>
          <a:xfrm>
            <a:off x="7067268"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事故调查报告的内容</a:t>
            </a:r>
          </a:p>
        </p:txBody>
      </p:sp>
      <p:sp>
        <p:nvSpPr>
          <p:cNvPr id="16" name="PA_矩形 15"/>
          <p:cNvSpPr/>
          <p:nvPr>
            <p:custDataLst>
              <p:tags r:id="rId4"/>
            </p:custDataLst>
          </p:nvPr>
        </p:nvSpPr>
        <p:spPr bwMode="auto">
          <a:xfrm>
            <a:off x="6871374" y="2806962"/>
            <a:ext cx="144016" cy="375806"/>
          </a:xfrm>
          <a:prstGeom prst="rect">
            <a:avLst/>
          </a:prstGeom>
          <a:solidFill>
            <a:srgbClr val="FFFF00"/>
          </a:solidFill>
          <a:ln>
            <a:noFill/>
          </a:ln>
        </p:spPr>
        <p:txBody>
          <a:bodyPr rtlCol="0" anchor="ctr"/>
          <a:lstStyle/>
          <a:p>
            <a:pPr algn="l"/>
            <a:endParaRPr lang="zh-CN" altLang="en-US"/>
          </a:p>
        </p:txBody>
      </p:sp>
      <p:sp>
        <p:nvSpPr>
          <p:cNvPr id="40" name="PA_矩形 39"/>
          <p:cNvSpPr/>
          <p:nvPr>
            <p:custDataLst>
              <p:tags r:id="rId5"/>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6"/>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p:cNvSpPr txBox="1"/>
          <p:nvPr>
            <p:custDataLst>
              <p:tags r:id="rId7"/>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p:cNvSpPr/>
          <p:nvPr>
            <p:custDataLst>
              <p:tags r:id="rId8"/>
            </p:custDataLst>
          </p:nvPr>
        </p:nvSpPr>
        <p:spPr>
          <a:xfrm>
            <a:off x="2036887" y="1660077"/>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事故调查</a:t>
            </a:r>
          </a:p>
        </p:txBody>
      </p:sp>
      <p:sp>
        <p:nvSpPr>
          <p:cNvPr id="19" name="PA_rectangular-flag_81817"/>
          <p:cNvSpPr>
            <a:spLocks noChangeAspect="1"/>
          </p:cNvSpPr>
          <p:nvPr/>
        </p:nvSpPr>
        <p:spPr bwMode="auto">
          <a:xfrm>
            <a:off x="1227878" y="1580702"/>
            <a:ext cx="508777" cy="609683"/>
          </a:xfrm>
          <a:custGeom>
            <a:avLst/>
            <a:gdLst>
              <a:gd name="connsiteX0" fmla="*/ 405028 w 506307"/>
              <a:gd name="connsiteY0" fmla="*/ 505587 h 606722"/>
              <a:gd name="connsiteX1" fmla="*/ 405028 w 506307"/>
              <a:gd name="connsiteY1" fmla="*/ 556155 h 606722"/>
              <a:gd name="connsiteX2" fmla="*/ 455668 w 506307"/>
              <a:gd name="connsiteY2" fmla="*/ 556155 h 606722"/>
              <a:gd name="connsiteX3" fmla="*/ 455668 w 506307"/>
              <a:gd name="connsiteY3" fmla="*/ 505587 h 606722"/>
              <a:gd name="connsiteX4" fmla="*/ 126534 w 506307"/>
              <a:gd name="connsiteY4" fmla="*/ 387546 h 606722"/>
              <a:gd name="connsiteX5" fmla="*/ 278440 w 506307"/>
              <a:gd name="connsiteY5" fmla="*/ 387546 h 606722"/>
              <a:gd name="connsiteX6" fmla="*/ 303713 w 506307"/>
              <a:gd name="connsiteY6" fmla="*/ 412888 h 606722"/>
              <a:gd name="connsiteX7" fmla="*/ 278440 w 506307"/>
              <a:gd name="connsiteY7" fmla="*/ 438141 h 606722"/>
              <a:gd name="connsiteX8" fmla="*/ 126534 w 506307"/>
              <a:gd name="connsiteY8" fmla="*/ 438141 h 606722"/>
              <a:gd name="connsiteX9" fmla="*/ 101261 w 506307"/>
              <a:gd name="connsiteY9" fmla="*/ 412888 h 606722"/>
              <a:gd name="connsiteX10" fmla="*/ 126534 w 506307"/>
              <a:gd name="connsiteY10" fmla="*/ 387546 h 606722"/>
              <a:gd name="connsiteX11" fmla="*/ 126534 w 506307"/>
              <a:gd name="connsiteY11" fmla="*/ 286496 h 606722"/>
              <a:gd name="connsiteX12" fmla="*/ 278440 w 506307"/>
              <a:gd name="connsiteY12" fmla="*/ 286496 h 606722"/>
              <a:gd name="connsiteX13" fmla="*/ 303713 w 506307"/>
              <a:gd name="connsiteY13" fmla="*/ 311749 h 606722"/>
              <a:gd name="connsiteX14" fmla="*/ 278440 w 506307"/>
              <a:gd name="connsiteY14" fmla="*/ 337091 h 606722"/>
              <a:gd name="connsiteX15" fmla="*/ 126534 w 506307"/>
              <a:gd name="connsiteY15" fmla="*/ 337091 h 606722"/>
              <a:gd name="connsiteX16" fmla="*/ 101261 w 506307"/>
              <a:gd name="connsiteY16" fmla="*/ 311749 h 606722"/>
              <a:gd name="connsiteX17" fmla="*/ 126534 w 506307"/>
              <a:gd name="connsiteY17" fmla="*/ 286496 h 606722"/>
              <a:gd name="connsiteX18" fmla="*/ 286928 w 506307"/>
              <a:gd name="connsiteY18" fmla="*/ 86294 h 606722"/>
              <a:gd name="connsiteX19" fmla="*/ 286928 w 506307"/>
              <a:gd name="connsiteY19" fmla="*/ 168499 h 606722"/>
              <a:gd name="connsiteX20" fmla="*/ 369251 w 506307"/>
              <a:gd name="connsiteY20" fmla="*/ 168499 h 606722"/>
              <a:gd name="connsiteX21" fmla="*/ 50639 w 506307"/>
              <a:gd name="connsiteY21" fmla="*/ 50568 h 606722"/>
              <a:gd name="connsiteX22" fmla="*/ 50639 w 506307"/>
              <a:gd name="connsiteY22" fmla="*/ 505587 h 606722"/>
              <a:gd name="connsiteX23" fmla="*/ 354388 w 506307"/>
              <a:gd name="connsiteY23" fmla="*/ 505587 h 606722"/>
              <a:gd name="connsiteX24" fmla="*/ 354388 w 506307"/>
              <a:gd name="connsiteY24" fmla="*/ 480259 h 606722"/>
              <a:gd name="connsiteX25" fmla="*/ 354388 w 506307"/>
              <a:gd name="connsiteY25" fmla="*/ 429780 h 606722"/>
              <a:gd name="connsiteX26" fmla="*/ 405028 w 506307"/>
              <a:gd name="connsiteY26" fmla="*/ 358239 h 606722"/>
              <a:gd name="connsiteX27" fmla="*/ 405028 w 506307"/>
              <a:gd name="connsiteY27" fmla="*/ 219067 h 606722"/>
              <a:gd name="connsiteX28" fmla="*/ 261564 w 506307"/>
              <a:gd name="connsiteY28" fmla="*/ 219067 h 606722"/>
              <a:gd name="connsiteX29" fmla="*/ 236289 w 506307"/>
              <a:gd name="connsiteY29" fmla="*/ 193827 h 606722"/>
              <a:gd name="connsiteX30" fmla="*/ 236289 w 506307"/>
              <a:gd name="connsiteY30" fmla="*/ 50568 h 606722"/>
              <a:gd name="connsiteX31" fmla="*/ 25275 w 506307"/>
              <a:gd name="connsiteY31" fmla="*/ 0 h 606722"/>
              <a:gd name="connsiteX32" fmla="*/ 261564 w 506307"/>
              <a:gd name="connsiteY32" fmla="*/ 0 h 606722"/>
              <a:gd name="connsiteX33" fmla="*/ 279453 w 506307"/>
              <a:gd name="connsiteY33" fmla="*/ 7376 h 606722"/>
              <a:gd name="connsiteX34" fmla="*/ 448281 w 506307"/>
              <a:gd name="connsiteY34" fmla="*/ 175964 h 606722"/>
              <a:gd name="connsiteX35" fmla="*/ 455668 w 506307"/>
              <a:gd name="connsiteY35" fmla="*/ 193827 h 606722"/>
              <a:gd name="connsiteX36" fmla="*/ 455668 w 506307"/>
              <a:gd name="connsiteY36" fmla="*/ 358239 h 606722"/>
              <a:gd name="connsiteX37" fmla="*/ 484058 w 506307"/>
              <a:gd name="connsiteY37" fmla="*/ 376102 h 606722"/>
              <a:gd name="connsiteX38" fmla="*/ 484058 w 506307"/>
              <a:gd name="connsiteY38" fmla="*/ 411828 h 606722"/>
              <a:gd name="connsiteX39" fmla="*/ 448281 w 506307"/>
              <a:gd name="connsiteY39" fmla="*/ 411828 h 606722"/>
              <a:gd name="connsiteX40" fmla="*/ 430303 w 506307"/>
              <a:gd name="connsiteY40" fmla="*/ 404452 h 606722"/>
              <a:gd name="connsiteX41" fmla="*/ 405028 w 506307"/>
              <a:gd name="connsiteY41" fmla="*/ 429780 h 606722"/>
              <a:gd name="connsiteX42" fmla="*/ 405028 w 506307"/>
              <a:gd name="connsiteY42" fmla="*/ 455019 h 606722"/>
              <a:gd name="connsiteX43" fmla="*/ 480943 w 506307"/>
              <a:gd name="connsiteY43" fmla="*/ 455019 h 606722"/>
              <a:gd name="connsiteX44" fmla="*/ 506307 w 506307"/>
              <a:gd name="connsiteY44" fmla="*/ 480259 h 606722"/>
              <a:gd name="connsiteX45" fmla="*/ 506307 w 506307"/>
              <a:gd name="connsiteY45" fmla="*/ 581394 h 606722"/>
              <a:gd name="connsiteX46" fmla="*/ 480943 w 506307"/>
              <a:gd name="connsiteY46" fmla="*/ 606722 h 606722"/>
              <a:gd name="connsiteX47" fmla="*/ 379753 w 506307"/>
              <a:gd name="connsiteY47" fmla="*/ 606722 h 606722"/>
              <a:gd name="connsiteX48" fmla="*/ 354388 w 506307"/>
              <a:gd name="connsiteY48" fmla="*/ 581394 h 606722"/>
              <a:gd name="connsiteX49" fmla="*/ 354388 w 506307"/>
              <a:gd name="connsiteY49" fmla="*/ 556155 h 606722"/>
              <a:gd name="connsiteX50" fmla="*/ 25275 w 506307"/>
              <a:gd name="connsiteY50" fmla="*/ 556155 h 606722"/>
              <a:gd name="connsiteX51" fmla="*/ 0 w 506307"/>
              <a:gd name="connsiteY51" fmla="*/ 530826 h 606722"/>
              <a:gd name="connsiteX52" fmla="*/ 0 w 506307"/>
              <a:gd name="connsiteY52" fmla="*/ 25239 h 606722"/>
              <a:gd name="connsiteX53" fmla="*/ 25275 w 506307"/>
              <a:gd name="connsiteY5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6307" h="606722">
                <a:moveTo>
                  <a:pt x="405028" y="505587"/>
                </a:moveTo>
                <a:lnTo>
                  <a:pt x="405028" y="556155"/>
                </a:lnTo>
                <a:lnTo>
                  <a:pt x="455668" y="556155"/>
                </a:lnTo>
                <a:lnTo>
                  <a:pt x="455668" y="505587"/>
                </a:lnTo>
                <a:close/>
                <a:moveTo>
                  <a:pt x="126534" y="387546"/>
                </a:moveTo>
                <a:lnTo>
                  <a:pt x="278440" y="387546"/>
                </a:lnTo>
                <a:cubicBezTo>
                  <a:pt x="292412" y="387546"/>
                  <a:pt x="303713" y="398928"/>
                  <a:pt x="303713" y="412888"/>
                </a:cubicBezTo>
                <a:cubicBezTo>
                  <a:pt x="303713" y="426848"/>
                  <a:pt x="292412" y="438141"/>
                  <a:pt x="278440" y="438141"/>
                </a:cubicBezTo>
                <a:lnTo>
                  <a:pt x="126534" y="438141"/>
                </a:lnTo>
                <a:cubicBezTo>
                  <a:pt x="112563" y="438141"/>
                  <a:pt x="101261" y="426848"/>
                  <a:pt x="101261" y="412888"/>
                </a:cubicBezTo>
                <a:cubicBezTo>
                  <a:pt x="101261" y="398928"/>
                  <a:pt x="112563" y="387546"/>
                  <a:pt x="126534" y="387546"/>
                </a:cubicBezTo>
                <a:close/>
                <a:moveTo>
                  <a:pt x="126534" y="286496"/>
                </a:moveTo>
                <a:lnTo>
                  <a:pt x="278440" y="286496"/>
                </a:lnTo>
                <a:cubicBezTo>
                  <a:pt x="292412" y="286496"/>
                  <a:pt x="303713" y="297789"/>
                  <a:pt x="303713" y="311749"/>
                </a:cubicBezTo>
                <a:cubicBezTo>
                  <a:pt x="303713" y="325709"/>
                  <a:pt x="292412" y="337091"/>
                  <a:pt x="278440" y="337091"/>
                </a:cubicBezTo>
                <a:lnTo>
                  <a:pt x="126534" y="337091"/>
                </a:lnTo>
                <a:cubicBezTo>
                  <a:pt x="112563" y="337091"/>
                  <a:pt x="101261" y="325709"/>
                  <a:pt x="101261" y="311749"/>
                </a:cubicBezTo>
                <a:cubicBezTo>
                  <a:pt x="101261" y="297789"/>
                  <a:pt x="112563" y="286496"/>
                  <a:pt x="126534" y="286496"/>
                </a:cubicBezTo>
                <a:close/>
                <a:moveTo>
                  <a:pt x="286928" y="86294"/>
                </a:moveTo>
                <a:lnTo>
                  <a:pt x="286928" y="168499"/>
                </a:lnTo>
                <a:lnTo>
                  <a:pt x="369251" y="168499"/>
                </a:lnTo>
                <a:close/>
                <a:moveTo>
                  <a:pt x="50639" y="50568"/>
                </a:moveTo>
                <a:lnTo>
                  <a:pt x="50639" y="505587"/>
                </a:lnTo>
                <a:lnTo>
                  <a:pt x="354388" y="505587"/>
                </a:lnTo>
                <a:lnTo>
                  <a:pt x="354388" y="480259"/>
                </a:lnTo>
                <a:lnTo>
                  <a:pt x="354388" y="429780"/>
                </a:lnTo>
                <a:cubicBezTo>
                  <a:pt x="354388" y="396809"/>
                  <a:pt x="375570" y="368726"/>
                  <a:pt x="405028" y="358239"/>
                </a:cubicBezTo>
                <a:lnTo>
                  <a:pt x="405028" y="219067"/>
                </a:lnTo>
                <a:lnTo>
                  <a:pt x="261564" y="219067"/>
                </a:lnTo>
                <a:cubicBezTo>
                  <a:pt x="247591" y="219067"/>
                  <a:pt x="236289" y="207780"/>
                  <a:pt x="236289" y="193827"/>
                </a:cubicBezTo>
                <a:lnTo>
                  <a:pt x="236289" y="50568"/>
                </a:lnTo>
                <a:close/>
                <a:moveTo>
                  <a:pt x="25275" y="0"/>
                </a:moveTo>
                <a:lnTo>
                  <a:pt x="261564" y="0"/>
                </a:lnTo>
                <a:cubicBezTo>
                  <a:pt x="268328" y="0"/>
                  <a:pt x="274736" y="2666"/>
                  <a:pt x="279453" y="7376"/>
                </a:cubicBezTo>
                <a:lnTo>
                  <a:pt x="448281" y="175964"/>
                </a:lnTo>
                <a:cubicBezTo>
                  <a:pt x="452998" y="180675"/>
                  <a:pt x="455668" y="187073"/>
                  <a:pt x="455668" y="193827"/>
                </a:cubicBezTo>
                <a:lnTo>
                  <a:pt x="455668" y="358239"/>
                </a:lnTo>
                <a:cubicBezTo>
                  <a:pt x="466258" y="361883"/>
                  <a:pt x="475870" y="368015"/>
                  <a:pt x="484058" y="376102"/>
                </a:cubicBezTo>
                <a:cubicBezTo>
                  <a:pt x="493937" y="385967"/>
                  <a:pt x="493937" y="401963"/>
                  <a:pt x="484058" y="411828"/>
                </a:cubicBezTo>
                <a:cubicBezTo>
                  <a:pt x="474179" y="421782"/>
                  <a:pt x="458160" y="421782"/>
                  <a:pt x="448281" y="411828"/>
                </a:cubicBezTo>
                <a:cubicBezTo>
                  <a:pt x="443475" y="407118"/>
                  <a:pt x="437067" y="404452"/>
                  <a:pt x="430303" y="404452"/>
                </a:cubicBezTo>
                <a:cubicBezTo>
                  <a:pt x="416420" y="404452"/>
                  <a:pt x="405028" y="415827"/>
                  <a:pt x="405028" y="429780"/>
                </a:cubicBezTo>
                <a:lnTo>
                  <a:pt x="405028" y="455019"/>
                </a:lnTo>
                <a:lnTo>
                  <a:pt x="480943" y="455019"/>
                </a:lnTo>
                <a:cubicBezTo>
                  <a:pt x="494916" y="455019"/>
                  <a:pt x="506307" y="466306"/>
                  <a:pt x="506307" y="480259"/>
                </a:cubicBezTo>
                <a:lnTo>
                  <a:pt x="506307" y="581394"/>
                </a:lnTo>
                <a:cubicBezTo>
                  <a:pt x="506307" y="595347"/>
                  <a:pt x="494916" y="606722"/>
                  <a:pt x="480943" y="606722"/>
                </a:cubicBezTo>
                <a:lnTo>
                  <a:pt x="379753" y="606722"/>
                </a:lnTo>
                <a:cubicBezTo>
                  <a:pt x="365691" y="606722"/>
                  <a:pt x="354388" y="595347"/>
                  <a:pt x="354388" y="581394"/>
                </a:cubicBezTo>
                <a:lnTo>
                  <a:pt x="354388" y="556155"/>
                </a:lnTo>
                <a:lnTo>
                  <a:pt x="25275" y="556155"/>
                </a:lnTo>
                <a:cubicBezTo>
                  <a:pt x="11302" y="556155"/>
                  <a:pt x="0" y="544779"/>
                  <a:pt x="0" y="530826"/>
                </a:cubicBezTo>
                <a:lnTo>
                  <a:pt x="0" y="25239"/>
                </a:lnTo>
                <a:cubicBezTo>
                  <a:pt x="0" y="11287"/>
                  <a:pt x="11302" y="0"/>
                  <a:pt x="252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ss0.bdstatic.com/70cFvHSh_Q1YnxGkpoWK1HF6hhy/it/u=3060295559,1829555597&amp;fm=27&amp;gp=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815" r="10553"/>
          <a:stretch>
            <a:fillRect/>
          </a:stretch>
        </p:blipFill>
        <p:spPr bwMode="auto">
          <a:xfrm>
            <a:off x="6562608" y="2641028"/>
            <a:ext cx="5570505" cy="3744415"/>
          </a:xfrm>
          <a:prstGeom prst="rect">
            <a:avLst/>
          </a:prstGeom>
          <a:noFill/>
          <a:extLst>
            <a:ext uri="{909E8E84-426E-40DD-AFC4-6F175D3DCCD1}">
              <a14:hiddenFill xmlns:a14="http://schemas.microsoft.com/office/drawing/2010/main">
                <a:solidFill>
                  <a:srgbClr val="FFFFFF"/>
                </a:solidFill>
              </a14:hiddenFill>
            </a:ext>
          </a:extLst>
        </p:spPr>
      </p:pic>
      <p:sp>
        <p:nvSpPr>
          <p:cNvPr id="12" name="PA_矩形 11"/>
          <p:cNvSpPr/>
          <p:nvPr>
            <p:custDataLst>
              <p:tags r:id="rId1"/>
            </p:custDataLst>
          </p:nvPr>
        </p:nvSpPr>
        <p:spPr bwMode="auto">
          <a:xfrm>
            <a:off x="1129139" y="2630066"/>
            <a:ext cx="5570505" cy="3744416"/>
          </a:xfrm>
          <a:prstGeom prst="rect">
            <a:avLst/>
          </a:prstGeom>
          <a:solidFill>
            <a:srgbClr val="0070C0"/>
          </a:solidFill>
          <a:ln>
            <a:noFill/>
          </a:ln>
        </p:spPr>
        <p:txBody>
          <a:bodyPr rtlCol="0" anchor="ctr"/>
          <a:lstStyle/>
          <a:p>
            <a:pPr algn="l"/>
            <a:endParaRPr lang="zh-CN" altLang="en-US"/>
          </a:p>
        </p:txBody>
      </p:sp>
      <p:sp>
        <p:nvSpPr>
          <p:cNvPr id="13" name="PA_矩形 12"/>
          <p:cNvSpPr/>
          <p:nvPr>
            <p:custDataLst>
              <p:tags r:id="rId2"/>
            </p:custDataLst>
          </p:nvPr>
        </p:nvSpPr>
        <p:spPr>
          <a:xfrm>
            <a:off x="1199094" y="3269821"/>
            <a:ext cx="5172033" cy="2464906"/>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对收到一般事故、较大事故、重大事故的事故调查报告后政府主管部门（上级）</a:t>
            </a:r>
            <a:r>
              <a:rPr lang="en-US" altLang="zh-CN" sz="1600" dirty="0">
                <a:solidFill>
                  <a:schemeClr val="bg1"/>
                </a:solidFill>
                <a:latin typeface="微软雅黑" panose="020B0503020204020204" pitchFamily="34" charset="-122"/>
                <a:ea typeface="微软雅黑" panose="020B0503020204020204" pitchFamily="34" charset="-122"/>
              </a:rPr>
              <a:t>15 </a:t>
            </a:r>
            <a:r>
              <a:rPr lang="zh-CN" altLang="en-US" sz="1600" dirty="0">
                <a:solidFill>
                  <a:schemeClr val="bg1"/>
                </a:solidFill>
                <a:latin typeface="微软雅黑" panose="020B0503020204020204" pitchFamily="34" charset="-122"/>
                <a:ea typeface="微软雅黑" panose="020B0503020204020204" pitchFamily="34" charset="-122"/>
              </a:rPr>
              <a:t>日内要做出批复；特别重大事故，</a:t>
            </a:r>
            <a:r>
              <a:rPr lang="en-US" altLang="zh-CN" sz="1600" dirty="0">
                <a:solidFill>
                  <a:schemeClr val="bg1"/>
                </a:solidFill>
                <a:latin typeface="微软雅黑" panose="020B0503020204020204" pitchFamily="34" charset="-122"/>
                <a:ea typeface="微软雅黑" panose="020B0503020204020204" pitchFamily="34" charset="-122"/>
              </a:rPr>
              <a:t>30</a:t>
            </a:r>
            <a:r>
              <a:rPr lang="zh-CN" altLang="en-US" sz="1600" dirty="0">
                <a:solidFill>
                  <a:schemeClr val="bg1"/>
                </a:solidFill>
                <a:latin typeface="微软雅黑" panose="020B0503020204020204" pitchFamily="34" charset="-122"/>
                <a:ea typeface="微软雅黑" panose="020B0503020204020204" pitchFamily="34" charset="-122"/>
              </a:rPr>
              <a:t>日内做出批复。</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对涉嫌犯罪的，应依法追究刑事责任。单位负责人若受到刑事处罚的，自刑罚执行完毕</a:t>
            </a:r>
            <a:r>
              <a:rPr lang="en-US" altLang="zh-CN" sz="1600" dirty="0">
                <a:solidFill>
                  <a:schemeClr val="bg1"/>
                </a:solidFill>
                <a:latin typeface="微软雅黑" panose="020B0503020204020204" pitchFamily="34" charset="-122"/>
                <a:ea typeface="微软雅黑" panose="020B0503020204020204" pitchFamily="34" charset="-122"/>
              </a:rPr>
              <a:t>5</a:t>
            </a:r>
            <a:r>
              <a:rPr lang="zh-CN" altLang="en-US" sz="1600" dirty="0">
                <a:solidFill>
                  <a:schemeClr val="bg1"/>
                </a:solidFill>
                <a:latin typeface="微软雅黑" panose="020B0503020204020204" pitchFamily="34" charset="-122"/>
                <a:ea typeface="微软雅黑" panose="020B0503020204020204" pitchFamily="34" charset="-122"/>
              </a:rPr>
              <a:t>年内不得担任单位主要负责人。</a:t>
            </a:r>
          </a:p>
        </p:txBody>
      </p:sp>
      <p:sp>
        <p:nvSpPr>
          <p:cNvPr id="40" name="PA_矩形 39"/>
          <p:cNvSpPr/>
          <p:nvPr>
            <p:custDataLst>
              <p:tags r:id="rId3"/>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4"/>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p:cNvSpPr txBox="1"/>
          <p:nvPr>
            <p:custDataLst>
              <p:tags r:id="rId5"/>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p:cNvSpPr/>
          <p:nvPr>
            <p:custDataLst>
              <p:tags r:id="rId6"/>
            </p:custDataLst>
          </p:nvPr>
        </p:nvSpPr>
        <p:spPr>
          <a:xfrm>
            <a:off x="2036887" y="1660077"/>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事故处理</a:t>
            </a:r>
          </a:p>
        </p:txBody>
      </p:sp>
      <p:sp>
        <p:nvSpPr>
          <p:cNvPr id="19" name="PA_rectangular-flag_81817"/>
          <p:cNvSpPr>
            <a:spLocks noChangeAspect="1"/>
          </p:cNvSpPr>
          <p:nvPr/>
        </p:nvSpPr>
        <p:spPr bwMode="auto">
          <a:xfrm>
            <a:off x="1227878" y="1580702"/>
            <a:ext cx="508777" cy="609683"/>
          </a:xfrm>
          <a:custGeom>
            <a:avLst/>
            <a:gdLst>
              <a:gd name="connsiteX0" fmla="*/ 405028 w 506307"/>
              <a:gd name="connsiteY0" fmla="*/ 505587 h 606722"/>
              <a:gd name="connsiteX1" fmla="*/ 405028 w 506307"/>
              <a:gd name="connsiteY1" fmla="*/ 556155 h 606722"/>
              <a:gd name="connsiteX2" fmla="*/ 455668 w 506307"/>
              <a:gd name="connsiteY2" fmla="*/ 556155 h 606722"/>
              <a:gd name="connsiteX3" fmla="*/ 455668 w 506307"/>
              <a:gd name="connsiteY3" fmla="*/ 505587 h 606722"/>
              <a:gd name="connsiteX4" fmla="*/ 126534 w 506307"/>
              <a:gd name="connsiteY4" fmla="*/ 387546 h 606722"/>
              <a:gd name="connsiteX5" fmla="*/ 278440 w 506307"/>
              <a:gd name="connsiteY5" fmla="*/ 387546 h 606722"/>
              <a:gd name="connsiteX6" fmla="*/ 303713 w 506307"/>
              <a:gd name="connsiteY6" fmla="*/ 412888 h 606722"/>
              <a:gd name="connsiteX7" fmla="*/ 278440 w 506307"/>
              <a:gd name="connsiteY7" fmla="*/ 438141 h 606722"/>
              <a:gd name="connsiteX8" fmla="*/ 126534 w 506307"/>
              <a:gd name="connsiteY8" fmla="*/ 438141 h 606722"/>
              <a:gd name="connsiteX9" fmla="*/ 101261 w 506307"/>
              <a:gd name="connsiteY9" fmla="*/ 412888 h 606722"/>
              <a:gd name="connsiteX10" fmla="*/ 126534 w 506307"/>
              <a:gd name="connsiteY10" fmla="*/ 387546 h 606722"/>
              <a:gd name="connsiteX11" fmla="*/ 126534 w 506307"/>
              <a:gd name="connsiteY11" fmla="*/ 286496 h 606722"/>
              <a:gd name="connsiteX12" fmla="*/ 278440 w 506307"/>
              <a:gd name="connsiteY12" fmla="*/ 286496 h 606722"/>
              <a:gd name="connsiteX13" fmla="*/ 303713 w 506307"/>
              <a:gd name="connsiteY13" fmla="*/ 311749 h 606722"/>
              <a:gd name="connsiteX14" fmla="*/ 278440 w 506307"/>
              <a:gd name="connsiteY14" fmla="*/ 337091 h 606722"/>
              <a:gd name="connsiteX15" fmla="*/ 126534 w 506307"/>
              <a:gd name="connsiteY15" fmla="*/ 337091 h 606722"/>
              <a:gd name="connsiteX16" fmla="*/ 101261 w 506307"/>
              <a:gd name="connsiteY16" fmla="*/ 311749 h 606722"/>
              <a:gd name="connsiteX17" fmla="*/ 126534 w 506307"/>
              <a:gd name="connsiteY17" fmla="*/ 286496 h 606722"/>
              <a:gd name="connsiteX18" fmla="*/ 286928 w 506307"/>
              <a:gd name="connsiteY18" fmla="*/ 86294 h 606722"/>
              <a:gd name="connsiteX19" fmla="*/ 286928 w 506307"/>
              <a:gd name="connsiteY19" fmla="*/ 168499 h 606722"/>
              <a:gd name="connsiteX20" fmla="*/ 369251 w 506307"/>
              <a:gd name="connsiteY20" fmla="*/ 168499 h 606722"/>
              <a:gd name="connsiteX21" fmla="*/ 50639 w 506307"/>
              <a:gd name="connsiteY21" fmla="*/ 50568 h 606722"/>
              <a:gd name="connsiteX22" fmla="*/ 50639 w 506307"/>
              <a:gd name="connsiteY22" fmla="*/ 505587 h 606722"/>
              <a:gd name="connsiteX23" fmla="*/ 354388 w 506307"/>
              <a:gd name="connsiteY23" fmla="*/ 505587 h 606722"/>
              <a:gd name="connsiteX24" fmla="*/ 354388 w 506307"/>
              <a:gd name="connsiteY24" fmla="*/ 480259 h 606722"/>
              <a:gd name="connsiteX25" fmla="*/ 354388 w 506307"/>
              <a:gd name="connsiteY25" fmla="*/ 429780 h 606722"/>
              <a:gd name="connsiteX26" fmla="*/ 405028 w 506307"/>
              <a:gd name="connsiteY26" fmla="*/ 358239 h 606722"/>
              <a:gd name="connsiteX27" fmla="*/ 405028 w 506307"/>
              <a:gd name="connsiteY27" fmla="*/ 219067 h 606722"/>
              <a:gd name="connsiteX28" fmla="*/ 261564 w 506307"/>
              <a:gd name="connsiteY28" fmla="*/ 219067 h 606722"/>
              <a:gd name="connsiteX29" fmla="*/ 236289 w 506307"/>
              <a:gd name="connsiteY29" fmla="*/ 193827 h 606722"/>
              <a:gd name="connsiteX30" fmla="*/ 236289 w 506307"/>
              <a:gd name="connsiteY30" fmla="*/ 50568 h 606722"/>
              <a:gd name="connsiteX31" fmla="*/ 25275 w 506307"/>
              <a:gd name="connsiteY31" fmla="*/ 0 h 606722"/>
              <a:gd name="connsiteX32" fmla="*/ 261564 w 506307"/>
              <a:gd name="connsiteY32" fmla="*/ 0 h 606722"/>
              <a:gd name="connsiteX33" fmla="*/ 279453 w 506307"/>
              <a:gd name="connsiteY33" fmla="*/ 7376 h 606722"/>
              <a:gd name="connsiteX34" fmla="*/ 448281 w 506307"/>
              <a:gd name="connsiteY34" fmla="*/ 175964 h 606722"/>
              <a:gd name="connsiteX35" fmla="*/ 455668 w 506307"/>
              <a:gd name="connsiteY35" fmla="*/ 193827 h 606722"/>
              <a:gd name="connsiteX36" fmla="*/ 455668 w 506307"/>
              <a:gd name="connsiteY36" fmla="*/ 358239 h 606722"/>
              <a:gd name="connsiteX37" fmla="*/ 484058 w 506307"/>
              <a:gd name="connsiteY37" fmla="*/ 376102 h 606722"/>
              <a:gd name="connsiteX38" fmla="*/ 484058 w 506307"/>
              <a:gd name="connsiteY38" fmla="*/ 411828 h 606722"/>
              <a:gd name="connsiteX39" fmla="*/ 448281 w 506307"/>
              <a:gd name="connsiteY39" fmla="*/ 411828 h 606722"/>
              <a:gd name="connsiteX40" fmla="*/ 430303 w 506307"/>
              <a:gd name="connsiteY40" fmla="*/ 404452 h 606722"/>
              <a:gd name="connsiteX41" fmla="*/ 405028 w 506307"/>
              <a:gd name="connsiteY41" fmla="*/ 429780 h 606722"/>
              <a:gd name="connsiteX42" fmla="*/ 405028 w 506307"/>
              <a:gd name="connsiteY42" fmla="*/ 455019 h 606722"/>
              <a:gd name="connsiteX43" fmla="*/ 480943 w 506307"/>
              <a:gd name="connsiteY43" fmla="*/ 455019 h 606722"/>
              <a:gd name="connsiteX44" fmla="*/ 506307 w 506307"/>
              <a:gd name="connsiteY44" fmla="*/ 480259 h 606722"/>
              <a:gd name="connsiteX45" fmla="*/ 506307 w 506307"/>
              <a:gd name="connsiteY45" fmla="*/ 581394 h 606722"/>
              <a:gd name="connsiteX46" fmla="*/ 480943 w 506307"/>
              <a:gd name="connsiteY46" fmla="*/ 606722 h 606722"/>
              <a:gd name="connsiteX47" fmla="*/ 379753 w 506307"/>
              <a:gd name="connsiteY47" fmla="*/ 606722 h 606722"/>
              <a:gd name="connsiteX48" fmla="*/ 354388 w 506307"/>
              <a:gd name="connsiteY48" fmla="*/ 581394 h 606722"/>
              <a:gd name="connsiteX49" fmla="*/ 354388 w 506307"/>
              <a:gd name="connsiteY49" fmla="*/ 556155 h 606722"/>
              <a:gd name="connsiteX50" fmla="*/ 25275 w 506307"/>
              <a:gd name="connsiteY50" fmla="*/ 556155 h 606722"/>
              <a:gd name="connsiteX51" fmla="*/ 0 w 506307"/>
              <a:gd name="connsiteY51" fmla="*/ 530826 h 606722"/>
              <a:gd name="connsiteX52" fmla="*/ 0 w 506307"/>
              <a:gd name="connsiteY52" fmla="*/ 25239 h 606722"/>
              <a:gd name="connsiteX53" fmla="*/ 25275 w 506307"/>
              <a:gd name="connsiteY5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6307" h="606722">
                <a:moveTo>
                  <a:pt x="405028" y="505587"/>
                </a:moveTo>
                <a:lnTo>
                  <a:pt x="405028" y="556155"/>
                </a:lnTo>
                <a:lnTo>
                  <a:pt x="455668" y="556155"/>
                </a:lnTo>
                <a:lnTo>
                  <a:pt x="455668" y="505587"/>
                </a:lnTo>
                <a:close/>
                <a:moveTo>
                  <a:pt x="126534" y="387546"/>
                </a:moveTo>
                <a:lnTo>
                  <a:pt x="278440" y="387546"/>
                </a:lnTo>
                <a:cubicBezTo>
                  <a:pt x="292412" y="387546"/>
                  <a:pt x="303713" y="398928"/>
                  <a:pt x="303713" y="412888"/>
                </a:cubicBezTo>
                <a:cubicBezTo>
                  <a:pt x="303713" y="426848"/>
                  <a:pt x="292412" y="438141"/>
                  <a:pt x="278440" y="438141"/>
                </a:cubicBezTo>
                <a:lnTo>
                  <a:pt x="126534" y="438141"/>
                </a:lnTo>
                <a:cubicBezTo>
                  <a:pt x="112563" y="438141"/>
                  <a:pt x="101261" y="426848"/>
                  <a:pt x="101261" y="412888"/>
                </a:cubicBezTo>
                <a:cubicBezTo>
                  <a:pt x="101261" y="398928"/>
                  <a:pt x="112563" y="387546"/>
                  <a:pt x="126534" y="387546"/>
                </a:cubicBezTo>
                <a:close/>
                <a:moveTo>
                  <a:pt x="126534" y="286496"/>
                </a:moveTo>
                <a:lnTo>
                  <a:pt x="278440" y="286496"/>
                </a:lnTo>
                <a:cubicBezTo>
                  <a:pt x="292412" y="286496"/>
                  <a:pt x="303713" y="297789"/>
                  <a:pt x="303713" y="311749"/>
                </a:cubicBezTo>
                <a:cubicBezTo>
                  <a:pt x="303713" y="325709"/>
                  <a:pt x="292412" y="337091"/>
                  <a:pt x="278440" y="337091"/>
                </a:cubicBezTo>
                <a:lnTo>
                  <a:pt x="126534" y="337091"/>
                </a:lnTo>
                <a:cubicBezTo>
                  <a:pt x="112563" y="337091"/>
                  <a:pt x="101261" y="325709"/>
                  <a:pt x="101261" y="311749"/>
                </a:cubicBezTo>
                <a:cubicBezTo>
                  <a:pt x="101261" y="297789"/>
                  <a:pt x="112563" y="286496"/>
                  <a:pt x="126534" y="286496"/>
                </a:cubicBezTo>
                <a:close/>
                <a:moveTo>
                  <a:pt x="286928" y="86294"/>
                </a:moveTo>
                <a:lnTo>
                  <a:pt x="286928" y="168499"/>
                </a:lnTo>
                <a:lnTo>
                  <a:pt x="369251" y="168499"/>
                </a:lnTo>
                <a:close/>
                <a:moveTo>
                  <a:pt x="50639" y="50568"/>
                </a:moveTo>
                <a:lnTo>
                  <a:pt x="50639" y="505587"/>
                </a:lnTo>
                <a:lnTo>
                  <a:pt x="354388" y="505587"/>
                </a:lnTo>
                <a:lnTo>
                  <a:pt x="354388" y="480259"/>
                </a:lnTo>
                <a:lnTo>
                  <a:pt x="354388" y="429780"/>
                </a:lnTo>
                <a:cubicBezTo>
                  <a:pt x="354388" y="396809"/>
                  <a:pt x="375570" y="368726"/>
                  <a:pt x="405028" y="358239"/>
                </a:cubicBezTo>
                <a:lnTo>
                  <a:pt x="405028" y="219067"/>
                </a:lnTo>
                <a:lnTo>
                  <a:pt x="261564" y="219067"/>
                </a:lnTo>
                <a:cubicBezTo>
                  <a:pt x="247591" y="219067"/>
                  <a:pt x="236289" y="207780"/>
                  <a:pt x="236289" y="193827"/>
                </a:cubicBezTo>
                <a:lnTo>
                  <a:pt x="236289" y="50568"/>
                </a:lnTo>
                <a:close/>
                <a:moveTo>
                  <a:pt x="25275" y="0"/>
                </a:moveTo>
                <a:lnTo>
                  <a:pt x="261564" y="0"/>
                </a:lnTo>
                <a:cubicBezTo>
                  <a:pt x="268328" y="0"/>
                  <a:pt x="274736" y="2666"/>
                  <a:pt x="279453" y="7376"/>
                </a:cubicBezTo>
                <a:lnTo>
                  <a:pt x="448281" y="175964"/>
                </a:lnTo>
                <a:cubicBezTo>
                  <a:pt x="452998" y="180675"/>
                  <a:pt x="455668" y="187073"/>
                  <a:pt x="455668" y="193827"/>
                </a:cubicBezTo>
                <a:lnTo>
                  <a:pt x="455668" y="358239"/>
                </a:lnTo>
                <a:cubicBezTo>
                  <a:pt x="466258" y="361883"/>
                  <a:pt x="475870" y="368015"/>
                  <a:pt x="484058" y="376102"/>
                </a:cubicBezTo>
                <a:cubicBezTo>
                  <a:pt x="493937" y="385967"/>
                  <a:pt x="493937" y="401963"/>
                  <a:pt x="484058" y="411828"/>
                </a:cubicBezTo>
                <a:cubicBezTo>
                  <a:pt x="474179" y="421782"/>
                  <a:pt x="458160" y="421782"/>
                  <a:pt x="448281" y="411828"/>
                </a:cubicBezTo>
                <a:cubicBezTo>
                  <a:pt x="443475" y="407118"/>
                  <a:pt x="437067" y="404452"/>
                  <a:pt x="430303" y="404452"/>
                </a:cubicBezTo>
                <a:cubicBezTo>
                  <a:pt x="416420" y="404452"/>
                  <a:pt x="405028" y="415827"/>
                  <a:pt x="405028" y="429780"/>
                </a:cubicBezTo>
                <a:lnTo>
                  <a:pt x="405028" y="455019"/>
                </a:lnTo>
                <a:lnTo>
                  <a:pt x="480943" y="455019"/>
                </a:lnTo>
                <a:cubicBezTo>
                  <a:pt x="494916" y="455019"/>
                  <a:pt x="506307" y="466306"/>
                  <a:pt x="506307" y="480259"/>
                </a:cubicBezTo>
                <a:lnTo>
                  <a:pt x="506307" y="581394"/>
                </a:lnTo>
                <a:cubicBezTo>
                  <a:pt x="506307" y="595347"/>
                  <a:pt x="494916" y="606722"/>
                  <a:pt x="480943" y="606722"/>
                </a:cubicBezTo>
                <a:lnTo>
                  <a:pt x="379753" y="606722"/>
                </a:lnTo>
                <a:cubicBezTo>
                  <a:pt x="365691" y="606722"/>
                  <a:pt x="354388" y="595347"/>
                  <a:pt x="354388" y="581394"/>
                </a:cubicBezTo>
                <a:lnTo>
                  <a:pt x="354388" y="556155"/>
                </a:lnTo>
                <a:lnTo>
                  <a:pt x="25275" y="556155"/>
                </a:lnTo>
                <a:cubicBezTo>
                  <a:pt x="11302" y="556155"/>
                  <a:pt x="0" y="544779"/>
                  <a:pt x="0" y="530826"/>
                </a:cubicBezTo>
                <a:lnTo>
                  <a:pt x="0" y="25239"/>
                </a:lnTo>
                <a:cubicBezTo>
                  <a:pt x="0" y="11287"/>
                  <a:pt x="11302" y="0"/>
                  <a:pt x="252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ss2.bdstatic.com/70cFvnSh_Q1YnxGkpoWK1HF6hhy/it/u=2989015008,4273477026&amp;fm=27&amp;gp=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0745"/>
          <a:stretch>
            <a:fillRect/>
          </a:stretch>
        </p:blipFill>
        <p:spPr bwMode="auto">
          <a:xfrm>
            <a:off x="1165283" y="2608213"/>
            <a:ext cx="5612158" cy="3756876"/>
          </a:xfrm>
          <a:prstGeom prst="rect">
            <a:avLst/>
          </a:prstGeom>
          <a:noFill/>
          <a:extLst>
            <a:ext uri="{909E8E84-426E-40DD-AFC4-6F175D3DCCD1}">
              <a14:hiddenFill xmlns:a14="http://schemas.microsoft.com/office/drawing/2010/main">
                <a:solidFill>
                  <a:srgbClr val="FFFFFF"/>
                </a:solidFill>
              </a14:hiddenFill>
            </a:ext>
          </a:extLst>
        </p:spPr>
      </p:pic>
      <p:sp>
        <p:nvSpPr>
          <p:cNvPr id="12" name="PA_矩形 11"/>
          <p:cNvSpPr/>
          <p:nvPr>
            <p:custDataLst>
              <p:tags r:id="rId1"/>
            </p:custDataLst>
          </p:nvPr>
        </p:nvSpPr>
        <p:spPr bwMode="auto">
          <a:xfrm>
            <a:off x="6574554" y="2608213"/>
            <a:ext cx="5570505" cy="3744416"/>
          </a:xfrm>
          <a:prstGeom prst="rect">
            <a:avLst/>
          </a:prstGeom>
          <a:solidFill>
            <a:srgbClr val="0070C0"/>
          </a:solidFill>
          <a:ln>
            <a:noFill/>
          </a:ln>
        </p:spPr>
        <p:txBody>
          <a:bodyPr rtlCol="0" anchor="ctr"/>
          <a:lstStyle/>
          <a:p>
            <a:pPr algn="l"/>
            <a:endParaRPr lang="zh-CN" altLang="en-US"/>
          </a:p>
        </p:txBody>
      </p:sp>
      <p:sp>
        <p:nvSpPr>
          <p:cNvPr id="13" name="PA_矩形 12"/>
          <p:cNvSpPr/>
          <p:nvPr>
            <p:custDataLst>
              <p:tags r:id="rId2"/>
            </p:custDataLst>
          </p:nvPr>
        </p:nvSpPr>
        <p:spPr>
          <a:xfrm>
            <a:off x="6773789" y="3484490"/>
            <a:ext cx="5172033" cy="2677656"/>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对不立即组织抢救的，对迟报、漏报，擅离职守责任人可处一年收入的</a:t>
            </a:r>
            <a:r>
              <a:rPr lang="en-US" altLang="zh-CN" sz="1600" dirty="0">
                <a:solidFill>
                  <a:schemeClr val="bg1"/>
                </a:solidFill>
                <a:latin typeface="微软雅黑" panose="020B0503020204020204" pitchFamily="34" charset="-122"/>
                <a:ea typeface="微软雅黑" panose="020B0503020204020204" pitchFamily="34" charset="-122"/>
              </a:rPr>
              <a:t>40~80%</a:t>
            </a:r>
            <a:r>
              <a:rPr lang="zh-CN" altLang="en-US" sz="1600" dirty="0">
                <a:solidFill>
                  <a:schemeClr val="bg1"/>
                </a:solidFill>
                <a:latin typeface="微软雅黑" panose="020B0503020204020204" pitchFamily="34" charset="-122"/>
                <a:ea typeface="微软雅黑" panose="020B0503020204020204" pitchFamily="34" charset="-122"/>
              </a:rPr>
              <a:t>罚款。（</a:t>
            </a:r>
            <a:r>
              <a:rPr lang="en-US" altLang="zh-CN" sz="1600" dirty="0">
                <a:solidFill>
                  <a:schemeClr val="bg1"/>
                </a:solidFill>
                <a:latin typeface="微软雅黑" panose="020B0503020204020204" pitchFamily="34" charset="-122"/>
                <a:ea typeface="微软雅黑" panose="020B0503020204020204" pitchFamily="34" charset="-122"/>
              </a:rPr>
              <a:t>35</a:t>
            </a:r>
            <a:r>
              <a:rPr lang="zh-CN" altLang="en-US" sz="1600" dirty="0">
                <a:solidFill>
                  <a:schemeClr val="bg1"/>
                </a:solidFill>
                <a:latin typeface="微软雅黑" panose="020B0503020204020204" pitchFamily="34" charset="-122"/>
                <a:ea typeface="微软雅黑" panose="020B0503020204020204" pitchFamily="34" charset="-122"/>
              </a:rPr>
              <a:t>）</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对谎报、瞒报，伪造或故意破坏事故现场，转移、隐匿资金、财产，销毁证据、资料的，拒绝接受调查或拒绝提供有关情况、资料的，作伪证或指示他人作伪证的，逃匿的。对单位可处</a:t>
            </a:r>
            <a:r>
              <a:rPr lang="en-US" altLang="zh-CN" sz="1600" dirty="0">
                <a:solidFill>
                  <a:schemeClr val="bg1"/>
                </a:solidFill>
                <a:latin typeface="微软雅黑" panose="020B0503020204020204" pitchFamily="34" charset="-122"/>
                <a:ea typeface="微软雅黑" panose="020B0503020204020204" pitchFamily="34" charset="-122"/>
              </a:rPr>
              <a:t>100~500</a:t>
            </a:r>
            <a:r>
              <a:rPr lang="zh-CN" altLang="en-US" sz="1600" dirty="0">
                <a:solidFill>
                  <a:schemeClr val="bg1"/>
                </a:solidFill>
                <a:latin typeface="微软雅黑" panose="020B0503020204020204" pitchFamily="34" charset="-122"/>
                <a:ea typeface="微软雅黑" panose="020B0503020204020204" pitchFamily="34" charset="-122"/>
              </a:rPr>
              <a:t>万元罚款；对主要负责人和直接责任人可处一年收入的</a:t>
            </a:r>
            <a:r>
              <a:rPr lang="en-US" altLang="zh-CN" sz="1600" dirty="0">
                <a:solidFill>
                  <a:schemeClr val="bg1"/>
                </a:solidFill>
                <a:latin typeface="微软雅黑" panose="020B0503020204020204" pitchFamily="34" charset="-122"/>
                <a:ea typeface="微软雅黑" panose="020B0503020204020204" pitchFamily="34" charset="-122"/>
              </a:rPr>
              <a:t>60~100%</a:t>
            </a:r>
            <a:r>
              <a:rPr lang="zh-CN" altLang="en-US" sz="1600" dirty="0">
                <a:solidFill>
                  <a:schemeClr val="bg1"/>
                </a:solidFill>
                <a:latin typeface="微软雅黑" panose="020B0503020204020204" pitchFamily="34" charset="-122"/>
                <a:ea typeface="微软雅黑" panose="020B0503020204020204" pitchFamily="34" charset="-122"/>
              </a:rPr>
              <a:t>罚款。（</a:t>
            </a:r>
            <a:r>
              <a:rPr lang="en-US" altLang="zh-CN" sz="1600" dirty="0">
                <a:solidFill>
                  <a:schemeClr val="bg1"/>
                </a:solidFill>
                <a:latin typeface="微软雅黑" panose="020B0503020204020204" pitchFamily="34" charset="-122"/>
                <a:ea typeface="微软雅黑" panose="020B0503020204020204" pitchFamily="34" charset="-122"/>
              </a:rPr>
              <a:t>36)</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4" name="PA_矩形 13"/>
          <p:cNvSpPr/>
          <p:nvPr>
            <p:custDataLst>
              <p:tags r:id="rId3"/>
            </p:custDataLst>
          </p:nvPr>
        </p:nvSpPr>
        <p:spPr>
          <a:xfrm>
            <a:off x="7067268"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法律责任</a:t>
            </a:r>
          </a:p>
        </p:txBody>
      </p:sp>
      <p:sp>
        <p:nvSpPr>
          <p:cNvPr id="16" name="PA_矩形 15"/>
          <p:cNvSpPr/>
          <p:nvPr>
            <p:custDataLst>
              <p:tags r:id="rId4"/>
            </p:custDataLst>
          </p:nvPr>
        </p:nvSpPr>
        <p:spPr bwMode="auto">
          <a:xfrm>
            <a:off x="6871374" y="2806962"/>
            <a:ext cx="144016" cy="375806"/>
          </a:xfrm>
          <a:prstGeom prst="rect">
            <a:avLst/>
          </a:prstGeom>
          <a:solidFill>
            <a:srgbClr val="FFFF00"/>
          </a:solidFill>
          <a:ln>
            <a:noFill/>
          </a:ln>
        </p:spPr>
        <p:txBody>
          <a:bodyPr rtlCol="0" anchor="ctr"/>
          <a:lstStyle/>
          <a:p>
            <a:pPr algn="l"/>
            <a:endParaRPr lang="zh-CN" altLang="en-US"/>
          </a:p>
        </p:txBody>
      </p:sp>
      <p:sp>
        <p:nvSpPr>
          <p:cNvPr id="40" name="PA_矩形 39"/>
          <p:cNvSpPr/>
          <p:nvPr>
            <p:custDataLst>
              <p:tags r:id="rId5"/>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6"/>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p:cNvSpPr txBox="1"/>
          <p:nvPr>
            <p:custDataLst>
              <p:tags r:id="rId7"/>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p:cNvSpPr/>
          <p:nvPr>
            <p:custDataLst>
              <p:tags r:id="rId8"/>
            </p:custDataLst>
          </p:nvPr>
        </p:nvSpPr>
        <p:spPr>
          <a:xfrm>
            <a:off x="2036887" y="1660077"/>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法律责任</a:t>
            </a:r>
          </a:p>
        </p:txBody>
      </p:sp>
      <p:sp>
        <p:nvSpPr>
          <p:cNvPr id="19" name="PA_rectangular-flag_81817"/>
          <p:cNvSpPr>
            <a:spLocks noChangeAspect="1"/>
          </p:cNvSpPr>
          <p:nvPr/>
        </p:nvSpPr>
        <p:spPr bwMode="auto">
          <a:xfrm>
            <a:off x="1227878" y="1580702"/>
            <a:ext cx="508777" cy="609683"/>
          </a:xfrm>
          <a:custGeom>
            <a:avLst/>
            <a:gdLst>
              <a:gd name="connsiteX0" fmla="*/ 405028 w 506307"/>
              <a:gd name="connsiteY0" fmla="*/ 505587 h 606722"/>
              <a:gd name="connsiteX1" fmla="*/ 405028 w 506307"/>
              <a:gd name="connsiteY1" fmla="*/ 556155 h 606722"/>
              <a:gd name="connsiteX2" fmla="*/ 455668 w 506307"/>
              <a:gd name="connsiteY2" fmla="*/ 556155 h 606722"/>
              <a:gd name="connsiteX3" fmla="*/ 455668 w 506307"/>
              <a:gd name="connsiteY3" fmla="*/ 505587 h 606722"/>
              <a:gd name="connsiteX4" fmla="*/ 126534 w 506307"/>
              <a:gd name="connsiteY4" fmla="*/ 387546 h 606722"/>
              <a:gd name="connsiteX5" fmla="*/ 278440 w 506307"/>
              <a:gd name="connsiteY5" fmla="*/ 387546 h 606722"/>
              <a:gd name="connsiteX6" fmla="*/ 303713 w 506307"/>
              <a:gd name="connsiteY6" fmla="*/ 412888 h 606722"/>
              <a:gd name="connsiteX7" fmla="*/ 278440 w 506307"/>
              <a:gd name="connsiteY7" fmla="*/ 438141 h 606722"/>
              <a:gd name="connsiteX8" fmla="*/ 126534 w 506307"/>
              <a:gd name="connsiteY8" fmla="*/ 438141 h 606722"/>
              <a:gd name="connsiteX9" fmla="*/ 101261 w 506307"/>
              <a:gd name="connsiteY9" fmla="*/ 412888 h 606722"/>
              <a:gd name="connsiteX10" fmla="*/ 126534 w 506307"/>
              <a:gd name="connsiteY10" fmla="*/ 387546 h 606722"/>
              <a:gd name="connsiteX11" fmla="*/ 126534 w 506307"/>
              <a:gd name="connsiteY11" fmla="*/ 286496 h 606722"/>
              <a:gd name="connsiteX12" fmla="*/ 278440 w 506307"/>
              <a:gd name="connsiteY12" fmla="*/ 286496 h 606722"/>
              <a:gd name="connsiteX13" fmla="*/ 303713 w 506307"/>
              <a:gd name="connsiteY13" fmla="*/ 311749 h 606722"/>
              <a:gd name="connsiteX14" fmla="*/ 278440 w 506307"/>
              <a:gd name="connsiteY14" fmla="*/ 337091 h 606722"/>
              <a:gd name="connsiteX15" fmla="*/ 126534 w 506307"/>
              <a:gd name="connsiteY15" fmla="*/ 337091 h 606722"/>
              <a:gd name="connsiteX16" fmla="*/ 101261 w 506307"/>
              <a:gd name="connsiteY16" fmla="*/ 311749 h 606722"/>
              <a:gd name="connsiteX17" fmla="*/ 126534 w 506307"/>
              <a:gd name="connsiteY17" fmla="*/ 286496 h 606722"/>
              <a:gd name="connsiteX18" fmla="*/ 286928 w 506307"/>
              <a:gd name="connsiteY18" fmla="*/ 86294 h 606722"/>
              <a:gd name="connsiteX19" fmla="*/ 286928 w 506307"/>
              <a:gd name="connsiteY19" fmla="*/ 168499 h 606722"/>
              <a:gd name="connsiteX20" fmla="*/ 369251 w 506307"/>
              <a:gd name="connsiteY20" fmla="*/ 168499 h 606722"/>
              <a:gd name="connsiteX21" fmla="*/ 50639 w 506307"/>
              <a:gd name="connsiteY21" fmla="*/ 50568 h 606722"/>
              <a:gd name="connsiteX22" fmla="*/ 50639 w 506307"/>
              <a:gd name="connsiteY22" fmla="*/ 505587 h 606722"/>
              <a:gd name="connsiteX23" fmla="*/ 354388 w 506307"/>
              <a:gd name="connsiteY23" fmla="*/ 505587 h 606722"/>
              <a:gd name="connsiteX24" fmla="*/ 354388 w 506307"/>
              <a:gd name="connsiteY24" fmla="*/ 480259 h 606722"/>
              <a:gd name="connsiteX25" fmla="*/ 354388 w 506307"/>
              <a:gd name="connsiteY25" fmla="*/ 429780 h 606722"/>
              <a:gd name="connsiteX26" fmla="*/ 405028 w 506307"/>
              <a:gd name="connsiteY26" fmla="*/ 358239 h 606722"/>
              <a:gd name="connsiteX27" fmla="*/ 405028 w 506307"/>
              <a:gd name="connsiteY27" fmla="*/ 219067 h 606722"/>
              <a:gd name="connsiteX28" fmla="*/ 261564 w 506307"/>
              <a:gd name="connsiteY28" fmla="*/ 219067 h 606722"/>
              <a:gd name="connsiteX29" fmla="*/ 236289 w 506307"/>
              <a:gd name="connsiteY29" fmla="*/ 193827 h 606722"/>
              <a:gd name="connsiteX30" fmla="*/ 236289 w 506307"/>
              <a:gd name="connsiteY30" fmla="*/ 50568 h 606722"/>
              <a:gd name="connsiteX31" fmla="*/ 25275 w 506307"/>
              <a:gd name="connsiteY31" fmla="*/ 0 h 606722"/>
              <a:gd name="connsiteX32" fmla="*/ 261564 w 506307"/>
              <a:gd name="connsiteY32" fmla="*/ 0 h 606722"/>
              <a:gd name="connsiteX33" fmla="*/ 279453 w 506307"/>
              <a:gd name="connsiteY33" fmla="*/ 7376 h 606722"/>
              <a:gd name="connsiteX34" fmla="*/ 448281 w 506307"/>
              <a:gd name="connsiteY34" fmla="*/ 175964 h 606722"/>
              <a:gd name="connsiteX35" fmla="*/ 455668 w 506307"/>
              <a:gd name="connsiteY35" fmla="*/ 193827 h 606722"/>
              <a:gd name="connsiteX36" fmla="*/ 455668 w 506307"/>
              <a:gd name="connsiteY36" fmla="*/ 358239 h 606722"/>
              <a:gd name="connsiteX37" fmla="*/ 484058 w 506307"/>
              <a:gd name="connsiteY37" fmla="*/ 376102 h 606722"/>
              <a:gd name="connsiteX38" fmla="*/ 484058 w 506307"/>
              <a:gd name="connsiteY38" fmla="*/ 411828 h 606722"/>
              <a:gd name="connsiteX39" fmla="*/ 448281 w 506307"/>
              <a:gd name="connsiteY39" fmla="*/ 411828 h 606722"/>
              <a:gd name="connsiteX40" fmla="*/ 430303 w 506307"/>
              <a:gd name="connsiteY40" fmla="*/ 404452 h 606722"/>
              <a:gd name="connsiteX41" fmla="*/ 405028 w 506307"/>
              <a:gd name="connsiteY41" fmla="*/ 429780 h 606722"/>
              <a:gd name="connsiteX42" fmla="*/ 405028 w 506307"/>
              <a:gd name="connsiteY42" fmla="*/ 455019 h 606722"/>
              <a:gd name="connsiteX43" fmla="*/ 480943 w 506307"/>
              <a:gd name="connsiteY43" fmla="*/ 455019 h 606722"/>
              <a:gd name="connsiteX44" fmla="*/ 506307 w 506307"/>
              <a:gd name="connsiteY44" fmla="*/ 480259 h 606722"/>
              <a:gd name="connsiteX45" fmla="*/ 506307 w 506307"/>
              <a:gd name="connsiteY45" fmla="*/ 581394 h 606722"/>
              <a:gd name="connsiteX46" fmla="*/ 480943 w 506307"/>
              <a:gd name="connsiteY46" fmla="*/ 606722 h 606722"/>
              <a:gd name="connsiteX47" fmla="*/ 379753 w 506307"/>
              <a:gd name="connsiteY47" fmla="*/ 606722 h 606722"/>
              <a:gd name="connsiteX48" fmla="*/ 354388 w 506307"/>
              <a:gd name="connsiteY48" fmla="*/ 581394 h 606722"/>
              <a:gd name="connsiteX49" fmla="*/ 354388 w 506307"/>
              <a:gd name="connsiteY49" fmla="*/ 556155 h 606722"/>
              <a:gd name="connsiteX50" fmla="*/ 25275 w 506307"/>
              <a:gd name="connsiteY50" fmla="*/ 556155 h 606722"/>
              <a:gd name="connsiteX51" fmla="*/ 0 w 506307"/>
              <a:gd name="connsiteY51" fmla="*/ 530826 h 606722"/>
              <a:gd name="connsiteX52" fmla="*/ 0 w 506307"/>
              <a:gd name="connsiteY52" fmla="*/ 25239 h 606722"/>
              <a:gd name="connsiteX53" fmla="*/ 25275 w 506307"/>
              <a:gd name="connsiteY5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6307" h="606722">
                <a:moveTo>
                  <a:pt x="405028" y="505587"/>
                </a:moveTo>
                <a:lnTo>
                  <a:pt x="405028" y="556155"/>
                </a:lnTo>
                <a:lnTo>
                  <a:pt x="455668" y="556155"/>
                </a:lnTo>
                <a:lnTo>
                  <a:pt x="455668" y="505587"/>
                </a:lnTo>
                <a:close/>
                <a:moveTo>
                  <a:pt x="126534" y="387546"/>
                </a:moveTo>
                <a:lnTo>
                  <a:pt x="278440" y="387546"/>
                </a:lnTo>
                <a:cubicBezTo>
                  <a:pt x="292412" y="387546"/>
                  <a:pt x="303713" y="398928"/>
                  <a:pt x="303713" y="412888"/>
                </a:cubicBezTo>
                <a:cubicBezTo>
                  <a:pt x="303713" y="426848"/>
                  <a:pt x="292412" y="438141"/>
                  <a:pt x="278440" y="438141"/>
                </a:cubicBezTo>
                <a:lnTo>
                  <a:pt x="126534" y="438141"/>
                </a:lnTo>
                <a:cubicBezTo>
                  <a:pt x="112563" y="438141"/>
                  <a:pt x="101261" y="426848"/>
                  <a:pt x="101261" y="412888"/>
                </a:cubicBezTo>
                <a:cubicBezTo>
                  <a:pt x="101261" y="398928"/>
                  <a:pt x="112563" y="387546"/>
                  <a:pt x="126534" y="387546"/>
                </a:cubicBezTo>
                <a:close/>
                <a:moveTo>
                  <a:pt x="126534" y="286496"/>
                </a:moveTo>
                <a:lnTo>
                  <a:pt x="278440" y="286496"/>
                </a:lnTo>
                <a:cubicBezTo>
                  <a:pt x="292412" y="286496"/>
                  <a:pt x="303713" y="297789"/>
                  <a:pt x="303713" y="311749"/>
                </a:cubicBezTo>
                <a:cubicBezTo>
                  <a:pt x="303713" y="325709"/>
                  <a:pt x="292412" y="337091"/>
                  <a:pt x="278440" y="337091"/>
                </a:cubicBezTo>
                <a:lnTo>
                  <a:pt x="126534" y="337091"/>
                </a:lnTo>
                <a:cubicBezTo>
                  <a:pt x="112563" y="337091"/>
                  <a:pt x="101261" y="325709"/>
                  <a:pt x="101261" y="311749"/>
                </a:cubicBezTo>
                <a:cubicBezTo>
                  <a:pt x="101261" y="297789"/>
                  <a:pt x="112563" y="286496"/>
                  <a:pt x="126534" y="286496"/>
                </a:cubicBezTo>
                <a:close/>
                <a:moveTo>
                  <a:pt x="286928" y="86294"/>
                </a:moveTo>
                <a:lnTo>
                  <a:pt x="286928" y="168499"/>
                </a:lnTo>
                <a:lnTo>
                  <a:pt x="369251" y="168499"/>
                </a:lnTo>
                <a:close/>
                <a:moveTo>
                  <a:pt x="50639" y="50568"/>
                </a:moveTo>
                <a:lnTo>
                  <a:pt x="50639" y="505587"/>
                </a:lnTo>
                <a:lnTo>
                  <a:pt x="354388" y="505587"/>
                </a:lnTo>
                <a:lnTo>
                  <a:pt x="354388" y="480259"/>
                </a:lnTo>
                <a:lnTo>
                  <a:pt x="354388" y="429780"/>
                </a:lnTo>
                <a:cubicBezTo>
                  <a:pt x="354388" y="396809"/>
                  <a:pt x="375570" y="368726"/>
                  <a:pt x="405028" y="358239"/>
                </a:cubicBezTo>
                <a:lnTo>
                  <a:pt x="405028" y="219067"/>
                </a:lnTo>
                <a:lnTo>
                  <a:pt x="261564" y="219067"/>
                </a:lnTo>
                <a:cubicBezTo>
                  <a:pt x="247591" y="219067"/>
                  <a:pt x="236289" y="207780"/>
                  <a:pt x="236289" y="193827"/>
                </a:cubicBezTo>
                <a:lnTo>
                  <a:pt x="236289" y="50568"/>
                </a:lnTo>
                <a:close/>
                <a:moveTo>
                  <a:pt x="25275" y="0"/>
                </a:moveTo>
                <a:lnTo>
                  <a:pt x="261564" y="0"/>
                </a:lnTo>
                <a:cubicBezTo>
                  <a:pt x="268328" y="0"/>
                  <a:pt x="274736" y="2666"/>
                  <a:pt x="279453" y="7376"/>
                </a:cubicBezTo>
                <a:lnTo>
                  <a:pt x="448281" y="175964"/>
                </a:lnTo>
                <a:cubicBezTo>
                  <a:pt x="452998" y="180675"/>
                  <a:pt x="455668" y="187073"/>
                  <a:pt x="455668" y="193827"/>
                </a:cubicBezTo>
                <a:lnTo>
                  <a:pt x="455668" y="358239"/>
                </a:lnTo>
                <a:cubicBezTo>
                  <a:pt x="466258" y="361883"/>
                  <a:pt x="475870" y="368015"/>
                  <a:pt x="484058" y="376102"/>
                </a:cubicBezTo>
                <a:cubicBezTo>
                  <a:pt x="493937" y="385967"/>
                  <a:pt x="493937" y="401963"/>
                  <a:pt x="484058" y="411828"/>
                </a:cubicBezTo>
                <a:cubicBezTo>
                  <a:pt x="474179" y="421782"/>
                  <a:pt x="458160" y="421782"/>
                  <a:pt x="448281" y="411828"/>
                </a:cubicBezTo>
                <a:cubicBezTo>
                  <a:pt x="443475" y="407118"/>
                  <a:pt x="437067" y="404452"/>
                  <a:pt x="430303" y="404452"/>
                </a:cubicBezTo>
                <a:cubicBezTo>
                  <a:pt x="416420" y="404452"/>
                  <a:pt x="405028" y="415827"/>
                  <a:pt x="405028" y="429780"/>
                </a:cubicBezTo>
                <a:lnTo>
                  <a:pt x="405028" y="455019"/>
                </a:lnTo>
                <a:lnTo>
                  <a:pt x="480943" y="455019"/>
                </a:lnTo>
                <a:cubicBezTo>
                  <a:pt x="494916" y="455019"/>
                  <a:pt x="506307" y="466306"/>
                  <a:pt x="506307" y="480259"/>
                </a:cubicBezTo>
                <a:lnTo>
                  <a:pt x="506307" y="581394"/>
                </a:lnTo>
                <a:cubicBezTo>
                  <a:pt x="506307" y="595347"/>
                  <a:pt x="494916" y="606722"/>
                  <a:pt x="480943" y="606722"/>
                </a:cubicBezTo>
                <a:lnTo>
                  <a:pt x="379753" y="606722"/>
                </a:lnTo>
                <a:cubicBezTo>
                  <a:pt x="365691" y="606722"/>
                  <a:pt x="354388" y="595347"/>
                  <a:pt x="354388" y="581394"/>
                </a:cubicBezTo>
                <a:lnTo>
                  <a:pt x="354388" y="556155"/>
                </a:lnTo>
                <a:lnTo>
                  <a:pt x="25275" y="556155"/>
                </a:lnTo>
                <a:cubicBezTo>
                  <a:pt x="11302" y="556155"/>
                  <a:pt x="0" y="544779"/>
                  <a:pt x="0" y="530826"/>
                </a:cubicBezTo>
                <a:lnTo>
                  <a:pt x="0" y="25239"/>
                </a:lnTo>
                <a:cubicBezTo>
                  <a:pt x="0" y="11287"/>
                  <a:pt x="11302" y="0"/>
                  <a:pt x="252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A_矩形 39"/>
          <p:cNvSpPr/>
          <p:nvPr>
            <p:custDataLst>
              <p:tags r:id="rId1"/>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2"/>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p:cNvSpPr txBox="1"/>
          <p:nvPr>
            <p:custDataLst>
              <p:tags r:id="rId3"/>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p:cNvSpPr/>
          <p:nvPr>
            <p:custDataLst>
              <p:tags r:id="rId4"/>
            </p:custDataLst>
          </p:nvPr>
        </p:nvSpPr>
        <p:spPr>
          <a:xfrm>
            <a:off x="5010537" y="1816125"/>
            <a:ext cx="3057247" cy="523220"/>
          </a:xfrm>
          <a:prstGeom prst="rect">
            <a:avLst/>
          </a:prstGeom>
        </p:spPr>
        <p:txBody>
          <a:bodyPr wrap="none">
            <a:spAutoFit/>
          </a:bodyPr>
          <a:lstStyle/>
          <a:p>
            <a:r>
              <a:rPr lang="zh-CN" altLang="en-US" sz="2800" dirty="0">
                <a:solidFill>
                  <a:srgbClr val="0070C0"/>
                </a:solidFill>
                <a:latin typeface="微软雅黑" panose="020B0503020204020204" pitchFamily="34" charset="-122"/>
                <a:ea typeface="微软雅黑" panose="020B0503020204020204" pitchFamily="34" charset="-122"/>
              </a:rPr>
              <a:t>对事故单位的罚款</a:t>
            </a:r>
          </a:p>
        </p:txBody>
      </p:sp>
      <p:graphicFrame>
        <p:nvGraphicFramePr>
          <p:cNvPr id="3" name="表格 2"/>
          <p:cNvGraphicFramePr>
            <a:graphicFrameLocks noGrp="1"/>
          </p:cNvGraphicFramePr>
          <p:nvPr/>
        </p:nvGraphicFramePr>
        <p:xfrm>
          <a:off x="1496827" y="2752229"/>
          <a:ext cx="9865096" cy="3744416"/>
        </p:xfrm>
        <a:graphic>
          <a:graphicData uri="http://schemas.openxmlformats.org/drawingml/2006/table">
            <a:tbl>
              <a:tblPr firstRow="1" bandRow="1">
                <a:tableStyleId>{16D9F66E-5EB9-4882-86FB-DCBF35E3C3E4}</a:tableStyleId>
              </a:tblPr>
              <a:tblGrid>
                <a:gridCol w="4932548">
                  <a:extLst>
                    <a:ext uri="{9D8B030D-6E8A-4147-A177-3AD203B41FA5}">
                      <a16:colId xmlns:a16="http://schemas.microsoft.com/office/drawing/2014/main" val="20000"/>
                    </a:ext>
                  </a:extLst>
                </a:gridCol>
                <a:gridCol w="4932548">
                  <a:extLst>
                    <a:ext uri="{9D8B030D-6E8A-4147-A177-3AD203B41FA5}">
                      <a16:colId xmlns:a16="http://schemas.microsoft.com/office/drawing/2014/main" val="20001"/>
                    </a:ext>
                  </a:extLst>
                </a:gridCol>
              </a:tblGrid>
              <a:tr h="936104">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一般事故</a:t>
                      </a:r>
                    </a:p>
                  </a:txBody>
                  <a:tcPr anchor="ctr">
                    <a:solidFill>
                      <a:srgbClr val="0070C0"/>
                    </a:solidFill>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可处</a:t>
                      </a:r>
                      <a:r>
                        <a:rPr lang="en-US" altLang="zh-CN" b="1" dirty="0">
                          <a:solidFill>
                            <a:schemeClr val="bg1"/>
                          </a:solidFill>
                          <a:latin typeface="微软雅黑" panose="020B0503020204020204" pitchFamily="34" charset="-122"/>
                          <a:ea typeface="微软雅黑" panose="020B0503020204020204" pitchFamily="34" charset="-122"/>
                        </a:rPr>
                        <a:t>10~20</a:t>
                      </a:r>
                      <a:r>
                        <a:rPr lang="zh-CN" altLang="en-US" b="1" dirty="0">
                          <a:solidFill>
                            <a:schemeClr val="bg1"/>
                          </a:solidFill>
                          <a:latin typeface="微软雅黑" panose="020B0503020204020204" pitchFamily="34" charset="-122"/>
                          <a:ea typeface="微软雅黑" panose="020B0503020204020204" pitchFamily="34" charset="-122"/>
                        </a:rPr>
                        <a:t>万元罚款</a:t>
                      </a:r>
                    </a:p>
                  </a:txBody>
                  <a:tcPr anchor="ctr">
                    <a:solidFill>
                      <a:srgbClr val="0070C0"/>
                    </a:solidFill>
                  </a:tcPr>
                </a:tc>
                <a:extLst>
                  <a:ext uri="{0D108BD9-81ED-4DB2-BD59-A6C34878D82A}">
                    <a16:rowId xmlns:a16="http://schemas.microsoft.com/office/drawing/2014/main" val="10000"/>
                  </a:ext>
                </a:extLst>
              </a:tr>
              <a:tr h="936104">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较大事故</a:t>
                      </a:r>
                    </a:p>
                  </a:txBody>
                  <a:tcPr anchor="ctr">
                    <a:solidFill>
                      <a:srgbClr val="0070C0"/>
                    </a:solidFill>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可处</a:t>
                      </a:r>
                      <a:r>
                        <a:rPr lang="en-US" altLang="zh-CN" b="1" dirty="0">
                          <a:solidFill>
                            <a:schemeClr val="bg1"/>
                          </a:solidFill>
                          <a:latin typeface="微软雅黑" panose="020B0503020204020204" pitchFamily="34" charset="-122"/>
                          <a:ea typeface="微软雅黑" panose="020B0503020204020204" pitchFamily="34" charset="-122"/>
                        </a:rPr>
                        <a:t>20~50</a:t>
                      </a:r>
                      <a:r>
                        <a:rPr lang="zh-CN" altLang="en-US" b="1" dirty="0">
                          <a:solidFill>
                            <a:schemeClr val="bg1"/>
                          </a:solidFill>
                          <a:latin typeface="微软雅黑" panose="020B0503020204020204" pitchFamily="34" charset="-122"/>
                          <a:ea typeface="微软雅黑" panose="020B0503020204020204" pitchFamily="34" charset="-122"/>
                        </a:rPr>
                        <a:t>万元罚款</a:t>
                      </a:r>
                    </a:p>
                  </a:txBody>
                  <a:tcPr anchor="ctr">
                    <a:solidFill>
                      <a:srgbClr val="0070C0"/>
                    </a:solidFill>
                  </a:tcPr>
                </a:tc>
                <a:extLst>
                  <a:ext uri="{0D108BD9-81ED-4DB2-BD59-A6C34878D82A}">
                    <a16:rowId xmlns:a16="http://schemas.microsoft.com/office/drawing/2014/main" val="10001"/>
                  </a:ext>
                </a:extLst>
              </a:tr>
              <a:tr h="936104">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重大事故</a:t>
                      </a:r>
                    </a:p>
                  </a:txBody>
                  <a:tcPr anchor="ctr">
                    <a:solidFill>
                      <a:srgbClr val="0070C0"/>
                    </a:solidFill>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可处</a:t>
                      </a:r>
                      <a:r>
                        <a:rPr lang="en-US" altLang="zh-CN" b="1" dirty="0">
                          <a:solidFill>
                            <a:schemeClr val="bg1"/>
                          </a:solidFill>
                          <a:latin typeface="微软雅黑" panose="020B0503020204020204" pitchFamily="34" charset="-122"/>
                          <a:ea typeface="微软雅黑" panose="020B0503020204020204" pitchFamily="34" charset="-122"/>
                        </a:rPr>
                        <a:t>50~200</a:t>
                      </a:r>
                      <a:r>
                        <a:rPr lang="zh-CN" altLang="en-US" b="1" dirty="0">
                          <a:solidFill>
                            <a:schemeClr val="bg1"/>
                          </a:solidFill>
                          <a:latin typeface="微软雅黑" panose="020B0503020204020204" pitchFamily="34" charset="-122"/>
                          <a:ea typeface="微软雅黑" panose="020B0503020204020204" pitchFamily="34" charset="-122"/>
                        </a:rPr>
                        <a:t>万元罚款</a:t>
                      </a:r>
                    </a:p>
                  </a:txBody>
                  <a:tcPr anchor="ctr">
                    <a:solidFill>
                      <a:srgbClr val="0070C0"/>
                    </a:solidFill>
                  </a:tcPr>
                </a:tc>
                <a:extLst>
                  <a:ext uri="{0D108BD9-81ED-4DB2-BD59-A6C34878D82A}">
                    <a16:rowId xmlns:a16="http://schemas.microsoft.com/office/drawing/2014/main" val="10002"/>
                  </a:ext>
                </a:extLst>
              </a:tr>
              <a:tr h="936104">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特别重大事故</a:t>
                      </a:r>
                    </a:p>
                  </a:txBody>
                  <a:tcPr anchor="ctr">
                    <a:solidFill>
                      <a:srgbClr val="0070C0"/>
                    </a:solidFill>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可处</a:t>
                      </a:r>
                      <a:r>
                        <a:rPr lang="en-US" altLang="zh-CN" b="1" dirty="0">
                          <a:solidFill>
                            <a:schemeClr val="bg1"/>
                          </a:solidFill>
                          <a:latin typeface="微软雅黑" panose="020B0503020204020204" pitchFamily="34" charset="-122"/>
                          <a:ea typeface="微软雅黑" panose="020B0503020204020204" pitchFamily="34" charset="-122"/>
                        </a:rPr>
                        <a:t>200~500</a:t>
                      </a:r>
                      <a:r>
                        <a:rPr lang="zh-CN" altLang="en-US" b="1" dirty="0">
                          <a:solidFill>
                            <a:schemeClr val="bg1"/>
                          </a:solidFill>
                          <a:latin typeface="微软雅黑" panose="020B0503020204020204" pitchFamily="34" charset="-122"/>
                          <a:ea typeface="微软雅黑" panose="020B0503020204020204" pitchFamily="34" charset="-122"/>
                        </a:rPr>
                        <a:t>万元罚款</a:t>
                      </a:r>
                    </a:p>
                  </a:txBody>
                  <a:tcPr anchor="ctr">
                    <a:solidFill>
                      <a:srgbClr val="0070C0"/>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A_矩形 39"/>
          <p:cNvSpPr/>
          <p:nvPr>
            <p:custDataLst>
              <p:tags r:id="rId1"/>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2"/>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p:cNvSpPr txBox="1"/>
          <p:nvPr>
            <p:custDataLst>
              <p:tags r:id="rId3"/>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p:cNvSpPr/>
          <p:nvPr>
            <p:custDataLst>
              <p:tags r:id="rId4"/>
            </p:custDataLst>
          </p:nvPr>
        </p:nvSpPr>
        <p:spPr>
          <a:xfrm>
            <a:off x="2540943" y="1816125"/>
            <a:ext cx="8443337" cy="523220"/>
          </a:xfrm>
          <a:prstGeom prst="rect">
            <a:avLst/>
          </a:prstGeom>
        </p:spPr>
        <p:txBody>
          <a:bodyPr wrap="none">
            <a:spAutoFit/>
          </a:bodyPr>
          <a:lstStyle/>
          <a:p>
            <a:r>
              <a:rPr lang="zh-CN" altLang="en-US" sz="2800" dirty="0">
                <a:solidFill>
                  <a:srgbClr val="0070C0"/>
                </a:solidFill>
                <a:latin typeface="微软雅黑" panose="020B0503020204020204" pitchFamily="34" charset="-122"/>
                <a:ea typeface="微软雅黑" panose="020B0503020204020204" pitchFamily="34" charset="-122"/>
              </a:rPr>
              <a:t>对单位主要负责人未履行安全职责，发生事故的罚款</a:t>
            </a:r>
          </a:p>
        </p:txBody>
      </p:sp>
      <p:graphicFrame>
        <p:nvGraphicFramePr>
          <p:cNvPr id="3" name="表格 2"/>
          <p:cNvGraphicFramePr>
            <a:graphicFrameLocks noGrp="1"/>
          </p:cNvGraphicFramePr>
          <p:nvPr/>
        </p:nvGraphicFramePr>
        <p:xfrm>
          <a:off x="1748855" y="2608213"/>
          <a:ext cx="10120110" cy="3744416"/>
        </p:xfrm>
        <a:graphic>
          <a:graphicData uri="http://schemas.openxmlformats.org/drawingml/2006/table">
            <a:tbl>
              <a:tblPr firstRow="1" bandRow="1">
                <a:tableStyleId>{16D9F66E-5EB9-4882-86FB-DCBF35E3C3E4}</a:tableStyleId>
              </a:tblPr>
              <a:tblGrid>
                <a:gridCol w="5060055">
                  <a:extLst>
                    <a:ext uri="{9D8B030D-6E8A-4147-A177-3AD203B41FA5}">
                      <a16:colId xmlns:a16="http://schemas.microsoft.com/office/drawing/2014/main" val="20000"/>
                    </a:ext>
                  </a:extLst>
                </a:gridCol>
                <a:gridCol w="5060055">
                  <a:extLst>
                    <a:ext uri="{9D8B030D-6E8A-4147-A177-3AD203B41FA5}">
                      <a16:colId xmlns:a16="http://schemas.microsoft.com/office/drawing/2014/main" val="20001"/>
                    </a:ext>
                  </a:extLst>
                </a:gridCol>
              </a:tblGrid>
              <a:tr h="936104">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一般事故</a:t>
                      </a:r>
                    </a:p>
                  </a:txBody>
                  <a:tcPr marL="107948" marR="107948" marT="53974" marB="53974" anchor="ctr">
                    <a:solidFill>
                      <a:srgbClr val="0070C0"/>
                    </a:solidFill>
                  </a:tcPr>
                </a:tc>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可处</a:t>
                      </a:r>
                      <a:r>
                        <a:rPr lang="en-US" altLang="zh-CN" sz="2200" b="1" dirty="0">
                          <a:solidFill>
                            <a:schemeClr val="bg1"/>
                          </a:solidFill>
                          <a:latin typeface="微软雅黑" panose="020B0503020204020204" pitchFamily="34" charset="-122"/>
                          <a:ea typeface="微软雅黑" panose="020B0503020204020204" pitchFamily="34" charset="-122"/>
                        </a:rPr>
                        <a:t>10~20</a:t>
                      </a:r>
                      <a:r>
                        <a:rPr lang="zh-CN" altLang="en-US" sz="2200" b="1" dirty="0">
                          <a:solidFill>
                            <a:schemeClr val="bg1"/>
                          </a:solidFill>
                          <a:latin typeface="微软雅黑" panose="020B0503020204020204" pitchFamily="34" charset="-122"/>
                          <a:ea typeface="微软雅黑" panose="020B0503020204020204" pitchFamily="34" charset="-122"/>
                        </a:rPr>
                        <a:t>万元罚款</a:t>
                      </a:r>
                    </a:p>
                  </a:txBody>
                  <a:tcPr marL="107948" marR="107948" marT="53974" marB="53974" anchor="ctr">
                    <a:solidFill>
                      <a:srgbClr val="0070C0"/>
                    </a:solidFill>
                  </a:tcPr>
                </a:tc>
                <a:extLst>
                  <a:ext uri="{0D108BD9-81ED-4DB2-BD59-A6C34878D82A}">
                    <a16:rowId xmlns:a16="http://schemas.microsoft.com/office/drawing/2014/main" val="10000"/>
                  </a:ext>
                </a:extLst>
              </a:tr>
              <a:tr h="936104">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较大事故</a:t>
                      </a:r>
                    </a:p>
                  </a:txBody>
                  <a:tcPr marL="107948" marR="107948" marT="53974" marB="53974" anchor="ctr">
                    <a:solidFill>
                      <a:srgbClr val="0070C0"/>
                    </a:solidFill>
                  </a:tcPr>
                </a:tc>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可处</a:t>
                      </a:r>
                      <a:r>
                        <a:rPr lang="en-US" altLang="zh-CN" sz="2200" b="1" dirty="0">
                          <a:solidFill>
                            <a:schemeClr val="bg1"/>
                          </a:solidFill>
                          <a:latin typeface="微软雅黑" panose="020B0503020204020204" pitchFamily="34" charset="-122"/>
                          <a:ea typeface="微软雅黑" panose="020B0503020204020204" pitchFamily="34" charset="-122"/>
                        </a:rPr>
                        <a:t>20~50</a:t>
                      </a:r>
                      <a:r>
                        <a:rPr lang="zh-CN" altLang="en-US" sz="2200" b="1" dirty="0">
                          <a:solidFill>
                            <a:schemeClr val="bg1"/>
                          </a:solidFill>
                          <a:latin typeface="微软雅黑" panose="020B0503020204020204" pitchFamily="34" charset="-122"/>
                          <a:ea typeface="微软雅黑" panose="020B0503020204020204" pitchFamily="34" charset="-122"/>
                        </a:rPr>
                        <a:t>万元罚款</a:t>
                      </a:r>
                    </a:p>
                  </a:txBody>
                  <a:tcPr marL="107948" marR="107948" marT="53974" marB="53974" anchor="ctr">
                    <a:solidFill>
                      <a:srgbClr val="0070C0"/>
                    </a:solidFill>
                  </a:tcPr>
                </a:tc>
                <a:extLst>
                  <a:ext uri="{0D108BD9-81ED-4DB2-BD59-A6C34878D82A}">
                    <a16:rowId xmlns:a16="http://schemas.microsoft.com/office/drawing/2014/main" val="10001"/>
                  </a:ext>
                </a:extLst>
              </a:tr>
              <a:tr h="936104">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重大事故</a:t>
                      </a:r>
                    </a:p>
                  </a:txBody>
                  <a:tcPr marL="107948" marR="107948" marT="53974" marB="53974" anchor="ctr">
                    <a:solidFill>
                      <a:srgbClr val="0070C0"/>
                    </a:solidFill>
                  </a:tcPr>
                </a:tc>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可处</a:t>
                      </a:r>
                      <a:r>
                        <a:rPr lang="en-US" altLang="zh-CN" sz="2200" b="1" dirty="0">
                          <a:solidFill>
                            <a:schemeClr val="bg1"/>
                          </a:solidFill>
                          <a:latin typeface="微软雅黑" panose="020B0503020204020204" pitchFamily="34" charset="-122"/>
                          <a:ea typeface="微软雅黑" panose="020B0503020204020204" pitchFamily="34" charset="-122"/>
                        </a:rPr>
                        <a:t>50~200</a:t>
                      </a:r>
                      <a:r>
                        <a:rPr lang="zh-CN" altLang="en-US" sz="2200" b="1" dirty="0">
                          <a:solidFill>
                            <a:schemeClr val="bg1"/>
                          </a:solidFill>
                          <a:latin typeface="微软雅黑" panose="020B0503020204020204" pitchFamily="34" charset="-122"/>
                          <a:ea typeface="微软雅黑" panose="020B0503020204020204" pitchFamily="34" charset="-122"/>
                        </a:rPr>
                        <a:t>万元罚款</a:t>
                      </a:r>
                    </a:p>
                  </a:txBody>
                  <a:tcPr marL="107948" marR="107948" marT="53974" marB="53974" anchor="ctr">
                    <a:solidFill>
                      <a:srgbClr val="0070C0"/>
                    </a:solidFill>
                  </a:tcPr>
                </a:tc>
                <a:extLst>
                  <a:ext uri="{0D108BD9-81ED-4DB2-BD59-A6C34878D82A}">
                    <a16:rowId xmlns:a16="http://schemas.microsoft.com/office/drawing/2014/main" val="10002"/>
                  </a:ext>
                </a:extLst>
              </a:tr>
              <a:tr h="936104">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特别重大事故</a:t>
                      </a:r>
                    </a:p>
                  </a:txBody>
                  <a:tcPr marL="107948" marR="107948" marT="53974" marB="53974" anchor="ctr">
                    <a:solidFill>
                      <a:srgbClr val="0070C0"/>
                    </a:solidFill>
                  </a:tcPr>
                </a:tc>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可处</a:t>
                      </a:r>
                      <a:r>
                        <a:rPr lang="en-US" altLang="zh-CN" sz="2200" b="1" dirty="0">
                          <a:solidFill>
                            <a:schemeClr val="bg1"/>
                          </a:solidFill>
                          <a:latin typeface="微软雅黑" panose="020B0503020204020204" pitchFamily="34" charset="-122"/>
                          <a:ea typeface="微软雅黑" panose="020B0503020204020204" pitchFamily="34" charset="-122"/>
                        </a:rPr>
                        <a:t>200~500</a:t>
                      </a:r>
                      <a:r>
                        <a:rPr lang="zh-CN" altLang="en-US" sz="2200" b="1" dirty="0">
                          <a:solidFill>
                            <a:schemeClr val="bg1"/>
                          </a:solidFill>
                          <a:latin typeface="微软雅黑" panose="020B0503020204020204" pitchFamily="34" charset="-122"/>
                          <a:ea typeface="微软雅黑" panose="020B0503020204020204" pitchFamily="34" charset="-122"/>
                        </a:rPr>
                        <a:t>万元罚款</a:t>
                      </a:r>
                    </a:p>
                  </a:txBody>
                  <a:tcPr marL="107948" marR="107948" marT="53974" marB="53974" anchor="ctr">
                    <a:solidFill>
                      <a:srgbClr val="0070C0"/>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s1.bdstatic.com/70cFvXSh_Q1YnxGkpoWK1HF6hhy/it/u=2193243586,415121499&amp;fm=27&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9893" y="1282220"/>
            <a:ext cx="10010858" cy="562772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629893" y="1267931"/>
            <a:ext cx="10010858" cy="5597877"/>
          </a:xfrm>
          <a:prstGeom prst="rect">
            <a:avLst/>
          </a:prstGeom>
          <a:solidFill>
            <a:schemeClr val="tx1">
              <a:alpha val="60000"/>
            </a:schemeClr>
          </a:solidFill>
        </p:spPr>
        <p:txBody>
          <a:bodyPr wrap="square" rtlCol="0" anchor="ctr">
            <a:spAutoFit/>
          </a:bodyPr>
          <a:lstStyle/>
          <a:p>
            <a:pPr algn="l"/>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 name="矩形 2"/>
          <p:cNvSpPr/>
          <p:nvPr/>
        </p:nvSpPr>
        <p:spPr>
          <a:xfrm>
            <a:off x="2082483" y="3046076"/>
            <a:ext cx="9146374" cy="2041585"/>
          </a:xfrm>
          <a:prstGeom prst="rect">
            <a:avLst/>
          </a:prstGeom>
        </p:spPr>
        <p:txBody>
          <a:bodyPr wrap="square">
            <a:spAutoFit/>
          </a:bodyPr>
          <a:lstStyle/>
          <a:p>
            <a:pP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对政府工作、安监部门和负有管理职责部门的人员再事故调查处理中不组织抢救，迟报、谎报、漏报、瞒报，阻碍、干涉事故调查，作伪证或指使他人作伪证，包屁、袒护或借机打击报复的要依法处分，构成犯罪的，依法追究刑事责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921655480&amp;di=3cec6134fd32369b886c4c7f6848d598&amp;imgtype=0&amp;src=http%3A%2F%2Fimgsrc.baidu.com%2Fimage%2Fc0%253Dshijue1%252C0%252C0%252C294%252C40%2Fsign%3Dfb2c8b0bba7eca80060831a4f94afda8%2F64380cd7912397dde879b52c5382b2b7d0a2879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125" b="100000" l="10000" r="90000"/>
                    </a14:imgEffect>
                  </a14:imgLayer>
                </a14:imgProps>
              </a:ext>
              <a:ext uri="{28A0092B-C50C-407E-A947-70E740481C1C}">
                <a14:useLocalDpi xmlns:a14="http://schemas.microsoft.com/office/drawing/2010/main" val="0"/>
              </a:ext>
            </a:extLst>
          </a:blip>
          <a:srcRect/>
          <a:stretch>
            <a:fillRect/>
          </a:stretch>
        </p:blipFill>
        <p:spPr bwMode="auto">
          <a:xfrm>
            <a:off x="9040071" y="3118212"/>
            <a:ext cx="5616623" cy="3744415"/>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46" name="矩形 45"/>
          <p:cNvSpPr/>
          <p:nvPr/>
        </p:nvSpPr>
        <p:spPr>
          <a:xfrm>
            <a:off x="2761297" y="1464142"/>
            <a:ext cx="6037995" cy="541174"/>
          </a:xfrm>
          <a:prstGeom prst="rect">
            <a:avLst/>
          </a:prstGeom>
        </p:spPr>
        <p:txBody>
          <a:bodyPr wrap="square">
            <a:spAutoFit/>
          </a:bodyPr>
          <a:lstStyle/>
          <a:p>
            <a:pPr>
              <a:lnSpc>
                <a:spcPts val="3500"/>
              </a:lnSpc>
            </a:pPr>
            <a:r>
              <a:rPr lang="zh-CN" altLang="en-US" sz="2400" b="1" dirty="0">
                <a:solidFill>
                  <a:srgbClr val="0070C0"/>
                </a:solidFill>
                <a:latin typeface="微软雅黑" panose="020B0503020204020204" pitchFamily="34" charset="-122"/>
                <a:ea typeface="微软雅黑" panose="020B0503020204020204" pitchFamily="34" charset="-122"/>
              </a:rPr>
              <a:t>伤亡事故类别（</a:t>
            </a:r>
            <a:r>
              <a:rPr lang="en-US" altLang="zh-CN" sz="2400" b="1" dirty="0">
                <a:solidFill>
                  <a:srgbClr val="0070C0"/>
                </a:solidFill>
                <a:latin typeface="微软雅黑" panose="020B0503020204020204" pitchFamily="34" charset="-122"/>
                <a:ea typeface="微软雅黑" panose="020B0503020204020204" pitchFamily="34" charset="-122"/>
              </a:rPr>
              <a:t>GB6441</a:t>
            </a:r>
            <a:r>
              <a:rPr lang="zh-CN" altLang="en-US" sz="2400" b="1" dirty="0">
                <a:solidFill>
                  <a:srgbClr val="0070C0"/>
                </a:solidFill>
                <a:latin typeface="微软雅黑" panose="020B0503020204020204" pitchFamily="34" charset="-122"/>
                <a:ea typeface="微软雅黑" panose="020B0503020204020204" pitchFamily="34" charset="-122"/>
              </a:rPr>
              <a:t>－</a:t>
            </a:r>
            <a:r>
              <a:rPr lang="en-US" altLang="zh-CN" sz="2400" b="1" dirty="0">
                <a:solidFill>
                  <a:srgbClr val="0070C0"/>
                </a:solidFill>
                <a:latin typeface="微软雅黑" panose="020B0503020204020204" pitchFamily="34" charset="-122"/>
                <a:ea typeface="微软雅黑" panose="020B0503020204020204" pitchFamily="34" charset="-122"/>
              </a:rPr>
              <a:t>86</a:t>
            </a:r>
            <a:r>
              <a:rPr lang="zh-CN" altLang="en-US" sz="2400" b="1" dirty="0">
                <a:solidFill>
                  <a:srgbClr val="0070C0"/>
                </a:solidFill>
                <a:latin typeface="微软雅黑" panose="020B0503020204020204" pitchFamily="34" charset="-122"/>
                <a:ea typeface="微软雅黑" panose="020B0503020204020204" pitchFamily="34" charset="-122"/>
              </a:rPr>
              <a:t>）分为</a:t>
            </a:r>
            <a:r>
              <a:rPr lang="en-US" altLang="zh-CN" sz="2400" b="1" dirty="0">
                <a:solidFill>
                  <a:srgbClr val="0070C0"/>
                </a:solidFill>
                <a:latin typeface="微软雅黑" panose="020B0503020204020204" pitchFamily="34" charset="-122"/>
                <a:ea typeface="微软雅黑" panose="020B0503020204020204" pitchFamily="34" charset="-122"/>
              </a:rPr>
              <a:t>20</a:t>
            </a:r>
            <a:r>
              <a:rPr lang="zh-CN" altLang="en-US" sz="2400" b="1" dirty="0">
                <a:solidFill>
                  <a:srgbClr val="0070C0"/>
                </a:solidFill>
                <a:latin typeface="微软雅黑" panose="020B0503020204020204" pitchFamily="34" charset="-122"/>
                <a:ea typeface="微软雅黑" panose="020B0503020204020204" pitchFamily="34" charset="-122"/>
              </a:rPr>
              <a:t>类</a:t>
            </a:r>
          </a:p>
        </p:txBody>
      </p:sp>
      <p:sp>
        <p:nvSpPr>
          <p:cNvPr id="47" name="矩形 46"/>
          <p:cNvSpPr/>
          <p:nvPr/>
        </p:nvSpPr>
        <p:spPr>
          <a:xfrm>
            <a:off x="1105113" y="2482011"/>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物体打击 </a:t>
            </a:r>
          </a:p>
        </p:txBody>
      </p:sp>
      <p:sp>
        <p:nvSpPr>
          <p:cNvPr id="11" name="矩形 10"/>
          <p:cNvSpPr/>
          <p:nvPr/>
        </p:nvSpPr>
        <p:spPr>
          <a:xfrm>
            <a:off x="3543384" y="2482011"/>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车辆伤害</a:t>
            </a:r>
          </a:p>
        </p:txBody>
      </p:sp>
      <p:sp>
        <p:nvSpPr>
          <p:cNvPr id="12" name="矩形 11"/>
          <p:cNvSpPr/>
          <p:nvPr/>
        </p:nvSpPr>
        <p:spPr>
          <a:xfrm>
            <a:off x="5981655" y="2482011"/>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机械伤害 </a:t>
            </a:r>
          </a:p>
        </p:txBody>
      </p:sp>
      <p:sp>
        <p:nvSpPr>
          <p:cNvPr id="13" name="矩形 12"/>
          <p:cNvSpPr/>
          <p:nvPr/>
        </p:nvSpPr>
        <p:spPr>
          <a:xfrm>
            <a:off x="8419926" y="2482011"/>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起重伤害</a:t>
            </a:r>
          </a:p>
        </p:txBody>
      </p:sp>
      <p:sp>
        <p:nvSpPr>
          <p:cNvPr id="16" name="矩形 15"/>
          <p:cNvSpPr/>
          <p:nvPr/>
        </p:nvSpPr>
        <p:spPr>
          <a:xfrm>
            <a:off x="1105113" y="3354045"/>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触电 </a:t>
            </a:r>
          </a:p>
        </p:txBody>
      </p:sp>
      <p:sp>
        <p:nvSpPr>
          <p:cNvPr id="17" name="矩形 16"/>
          <p:cNvSpPr/>
          <p:nvPr/>
        </p:nvSpPr>
        <p:spPr>
          <a:xfrm>
            <a:off x="3543384" y="3354045"/>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淹溺</a:t>
            </a:r>
          </a:p>
        </p:txBody>
      </p:sp>
      <p:sp>
        <p:nvSpPr>
          <p:cNvPr id="18" name="矩形 17"/>
          <p:cNvSpPr/>
          <p:nvPr/>
        </p:nvSpPr>
        <p:spPr>
          <a:xfrm>
            <a:off x="5981655" y="3354045"/>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灼烫</a:t>
            </a:r>
          </a:p>
        </p:txBody>
      </p:sp>
      <p:sp>
        <p:nvSpPr>
          <p:cNvPr id="19" name="矩形 18"/>
          <p:cNvSpPr/>
          <p:nvPr/>
        </p:nvSpPr>
        <p:spPr>
          <a:xfrm>
            <a:off x="8419926" y="3354045"/>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火灾</a:t>
            </a:r>
          </a:p>
        </p:txBody>
      </p:sp>
      <p:sp>
        <p:nvSpPr>
          <p:cNvPr id="20" name="矩形 19"/>
          <p:cNvSpPr/>
          <p:nvPr/>
        </p:nvSpPr>
        <p:spPr>
          <a:xfrm>
            <a:off x="1105113" y="4226079"/>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高处坠落</a:t>
            </a:r>
          </a:p>
        </p:txBody>
      </p:sp>
      <p:sp>
        <p:nvSpPr>
          <p:cNvPr id="21" name="矩形 20"/>
          <p:cNvSpPr/>
          <p:nvPr/>
        </p:nvSpPr>
        <p:spPr>
          <a:xfrm>
            <a:off x="3543384" y="4226079"/>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坍塌</a:t>
            </a:r>
          </a:p>
        </p:txBody>
      </p:sp>
      <p:sp>
        <p:nvSpPr>
          <p:cNvPr id="22" name="矩形 21"/>
          <p:cNvSpPr/>
          <p:nvPr/>
        </p:nvSpPr>
        <p:spPr>
          <a:xfrm>
            <a:off x="5981655" y="4226079"/>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冒顶片帮</a:t>
            </a:r>
          </a:p>
        </p:txBody>
      </p:sp>
      <p:sp>
        <p:nvSpPr>
          <p:cNvPr id="23" name="矩形 22"/>
          <p:cNvSpPr/>
          <p:nvPr/>
        </p:nvSpPr>
        <p:spPr>
          <a:xfrm>
            <a:off x="8419926" y="4226079"/>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透水</a:t>
            </a:r>
          </a:p>
        </p:txBody>
      </p:sp>
      <p:sp>
        <p:nvSpPr>
          <p:cNvPr id="24" name="矩形 23"/>
          <p:cNvSpPr/>
          <p:nvPr/>
        </p:nvSpPr>
        <p:spPr>
          <a:xfrm>
            <a:off x="1105113" y="5098113"/>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放炮</a:t>
            </a:r>
          </a:p>
        </p:txBody>
      </p:sp>
      <p:sp>
        <p:nvSpPr>
          <p:cNvPr id="25" name="矩形 24"/>
          <p:cNvSpPr/>
          <p:nvPr/>
        </p:nvSpPr>
        <p:spPr>
          <a:xfrm>
            <a:off x="3543384" y="5098113"/>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瓦斯爆炸</a:t>
            </a:r>
          </a:p>
        </p:txBody>
      </p:sp>
      <p:sp>
        <p:nvSpPr>
          <p:cNvPr id="26" name="矩形 25"/>
          <p:cNvSpPr/>
          <p:nvPr/>
        </p:nvSpPr>
        <p:spPr>
          <a:xfrm>
            <a:off x="5981655" y="5098113"/>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火药爆炸 </a:t>
            </a:r>
          </a:p>
        </p:txBody>
      </p:sp>
      <p:sp>
        <p:nvSpPr>
          <p:cNvPr id="27" name="矩形 26"/>
          <p:cNvSpPr/>
          <p:nvPr/>
        </p:nvSpPr>
        <p:spPr>
          <a:xfrm>
            <a:off x="8419926" y="5098113"/>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锅炉爆炸</a:t>
            </a:r>
          </a:p>
        </p:txBody>
      </p:sp>
      <p:sp>
        <p:nvSpPr>
          <p:cNvPr id="28" name="矩形 27"/>
          <p:cNvSpPr/>
          <p:nvPr/>
        </p:nvSpPr>
        <p:spPr>
          <a:xfrm>
            <a:off x="1105113" y="5970146"/>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容器爆炸</a:t>
            </a:r>
          </a:p>
        </p:txBody>
      </p:sp>
      <p:sp>
        <p:nvSpPr>
          <p:cNvPr id="29" name="矩形 28"/>
          <p:cNvSpPr/>
          <p:nvPr/>
        </p:nvSpPr>
        <p:spPr>
          <a:xfrm>
            <a:off x="3543384" y="5970146"/>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其他爆炸</a:t>
            </a:r>
          </a:p>
        </p:txBody>
      </p:sp>
      <p:sp>
        <p:nvSpPr>
          <p:cNvPr id="30" name="矩形 29"/>
          <p:cNvSpPr/>
          <p:nvPr/>
        </p:nvSpPr>
        <p:spPr>
          <a:xfrm>
            <a:off x="5953728" y="5970146"/>
            <a:ext cx="1684111" cy="461665"/>
          </a:xfrm>
          <a:prstGeom prst="rect">
            <a:avLst/>
          </a:prstGeom>
          <a:solidFill>
            <a:srgbClr val="0070C0"/>
          </a:solidFill>
        </p:spPr>
        <p:txBody>
          <a:bodyPr wrap="square">
            <a:spAutoFit/>
          </a:bodyPr>
          <a:lstStyle/>
          <a:p>
            <a:pPr algn="ctr"/>
            <a:r>
              <a:rPr lang="zh-CN" altLang="en-US" sz="2300" dirty="0">
                <a:solidFill>
                  <a:schemeClr val="bg1"/>
                </a:solidFill>
                <a:latin typeface="微软雅黑" panose="020B0503020204020204" pitchFamily="34" charset="-122"/>
                <a:ea typeface="微软雅黑" panose="020B0503020204020204" pitchFamily="34" charset="-122"/>
              </a:rPr>
              <a:t>中毒和窒息</a:t>
            </a:r>
          </a:p>
        </p:txBody>
      </p:sp>
      <p:sp>
        <p:nvSpPr>
          <p:cNvPr id="31" name="矩形 30"/>
          <p:cNvSpPr/>
          <p:nvPr/>
        </p:nvSpPr>
        <p:spPr>
          <a:xfrm>
            <a:off x="8419926" y="5970146"/>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其他伤害</a:t>
            </a:r>
          </a:p>
        </p:txBody>
      </p:sp>
      <p:cxnSp>
        <p:nvCxnSpPr>
          <p:cNvPr id="3" name="直接连接符 2"/>
          <p:cNvCxnSpPr/>
          <p:nvPr/>
        </p:nvCxnSpPr>
        <p:spPr>
          <a:xfrm>
            <a:off x="841160" y="6862627"/>
            <a:ext cx="1022513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ss2.bdstatic.com/70cFvnSh_Q1YnxGkpoWK1HF6hhy/it/u=4037669424,2677060128&amp;fm=27&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807" y="2832329"/>
            <a:ext cx="5616620" cy="3744413"/>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p:cNvCxnSpPr/>
          <p:nvPr/>
        </p:nvCxnSpPr>
        <p:spPr>
          <a:xfrm>
            <a:off x="1028775" y="6784677"/>
            <a:ext cx="1101722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028775" y="1528093"/>
            <a:ext cx="11017224" cy="1066959"/>
          </a:xfrm>
          <a:prstGeom prst="rect">
            <a:avLst/>
          </a:prstGeom>
          <a:solidFill>
            <a:srgbClr val="0070C0"/>
          </a:solidFill>
        </p:spPr>
        <p:txBody>
          <a:bodyPr wrap="square">
            <a:spAutoFit/>
          </a:bodyPr>
          <a:lstStyle/>
          <a:p>
            <a:pP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事故管理就是对事故的报告、调查、分析、处理、统计和档案管理等一系列工作的总称。</a:t>
            </a:r>
          </a:p>
        </p:txBody>
      </p:sp>
      <p:sp>
        <p:nvSpPr>
          <p:cNvPr id="34" name="矩形 33"/>
          <p:cNvSpPr/>
          <p:nvPr/>
        </p:nvSpPr>
        <p:spPr>
          <a:xfrm>
            <a:off x="6927520" y="3521053"/>
            <a:ext cx="5328592" cy="2503249"/>
          </a:xfrm>
          <a:prstGeom prst="rect">
            <a:avLst/>
          </a:prstGeom>
        </p:spPr>
        <p:txBody>
          <a:bodyPr wrap="square">
            <a:spAutoFit/>
          </a:bodyPr>
          <a:lstStyle/>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A </a:t>
            </a:r>
            <a:r>
              <a:rPr lang="zh-CN" altLang="en-US" sz="2000" dirty="0">
                <a:latin typeface="微软雅黑" panose="020B0503020204020204" pitchFamily="34" charset="-122"/>
                <a:ea typeface="微软雅黑" panose="020B0503020204020204" pitchFamily="34" charset="-122"/>
              </a:rPr>
              <a:t>及时报警和报告；</a:t>
            </a:r>
          </a:p>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B </a:t>
            </a:r>
            <a:r>
              <a:rPr lang="zh-CN" altLang="en-US" sz="2000" dirty="0">
                <a:latin typeface="微软雅黑" panose="020B0503020204020204" pitchFamily="34" charset="-122"/>
                <a:ea typeface="微软雅黑" panose="020B0503020204020204" pitchFamily="34" charset="-122"/>
              </a:rPr>
              <a:t>及时组织抢救；   </a:t>
            </a:r>
          </a:p>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C </a:t>
            </a:r>
            <a:r>
              <a:rPr lang="zh-CN" altLang="en-US" sz="2000" dirty="0">
                <a:latin typeface="微软雅黑" panose="020B0503020204020204" pitchFamily="34" charset="-122"/>
                <a:ea typeface="微软雅黑" panose="020B0503020204020204" pitchFamily="34" charset="-122"/>
              </a:rPr>
              <a:t>及时组织疏散；</a:t>
            </a:r>
          </a:p>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D </a:t>
            </a:r>
            <a:r>
              <a:rPr lang="zh-CN" altLang="en-US" sz="2000" dirty="0">
                <a:latin typeface="微软雅黑" panose="020B0503020204020204" pitchFamily="34" charset="-122"/>
                <a:ea typeface="微软雅黑" panose="020B0503020204020204" pitchFamily="34" charset="-122"/>
              </a:rPr>
              <a:t>及时报告抢救的情况，为抢救提供一切便利。 </a:t>
            </a:r>
          </a:p>
        </p:txBody>
      </p:sp>
      <p:sp>
        <p:nvSpPr>
          <p:cNvPr id="5" name="矩形 4"/>
          <p:cNvSpPr/>
          <p:nvPr/>
        </p:nvSpPr>
        <p:spPr>
          <a:xfrm>
            <a:off x="6933431" y="2982466"/>
            <a:ext cx="4031873" cy="400110"/>
          </a:xfrm>
          <a:prstGeom prst="rect">
            <a:avLst/>
          </a:prstGeom>
        </p:spPr>
        <p:txBody>
          <a:bodyPr wrap="none">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一旦发生事故要做到“四个及时”</a:t>
            </a:r>
            <a:endParaRPr lang="zh-CN" altLang="en-US" sz="20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1266" name="Picture 2" descr="https://timgsa.baidu.com/timg?image&amp;quality=80&amp;size=b9999_10000&amp;sec=1512236484558&amp;di=cb4e4424310a121930bf0775fc867037&amp;imgtype=0&amp;src=http%3A%2F%2Fimgsrc.baidu.com%2Fimage%2Fc0%253Dshijue1%252C0%252C0%252C294%252C40%2Fsign%3D3f7b4c0f9aef76c6c4dff368f57f978f%2Fa6efce1b9d16fdfa75f758c0be8f8c5494ee7b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06" b="6068"/>
          <a:stretch>
            <a:fillRect/>
          </a:stretch>
        </p:blipFill>
        <p:spPr bwMode="auto">
          <a:xfrm>
            <a:off x="1353380" y="2824237"/>
            <a:ext cx="5040560" cy="33123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Freeform 12"/>
          <p:cNvSpPr>
            <a:spLocks noEditPoints="1"/>
          </p:cNvSpPr>
          <p:nvPr/>
        </p:nvSpPr>
        <p:spPr bwMode="auto">
          <a:xfrm>
            <a:off x="1028775" y="1384077"/>
            <a:ext cx="327149" cy="576064"/>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532831" y="1487443"/>
            <a:ext cx="1980029"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a:t>
            </a:r>
          </a:p>
        </p:txBody>
      </p:sp>
      <p:sp>
        <p:nvSpPr>
          <p:cNvPr id="4" name="矩形 3"/>
          <p:cNvSpPr/>
          <p:nvPr/>
        </p:nvSpPr>
        <p:spPr bwMode="auto">
          <a:xfrm>
            <a:off x="6396484" y="2824237"/>
            <a:ext cx="5106342" cy="3312369"/>
          </a:xfrm>
          <a:prstGeom prst="rect">
            <a:avLst/>
          </a:prstGeom>
          <a:solidFill>
            <a:srgbClr val="0070C0"/>
          </a:solidFill>
          <a:ln>
            <a:noFill/>
          </a:ln>
        </p:spPr>
        <p:txBody>
          <a:bodyPr rtlCol="0" anchor="ctr"/>
          <a:lstStyle/>
          <a:p>
            <a:pPr algn="l"/>
            <a:endParaRPr lang="zh-CN" altLang="en-US"/>
          </a:p>
        </p:txBody>
      </p:sp>
      <p:sp>
        <p:nvSpPr>
          <p:cNvPr id="5" name="矩形 4"/>
          <p:cNvSpPr/>
          <p:nvPr/>
        </p:nvSpPr>
        <p:spPr>
          <a:xfrm>
            <a:off x="6573391" y="3040261"/>
            <a:ext cx="1361270" cy="400110"/>
          </a:xfrm>
          <a:prstGeom prst="rect">
            <a:avLst/>
          </a:prstGeom>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4</a:t>
            </a:r>
            <a:r>
              <a:rPr lang="zh-CN" altLang="en-US" sz="2000" dirty="0">
                <a:solidFill>
                  <a:schemeClr val="bg1"/>
                </a:solidFill>
                <a:latin typeface="微软雅黑" panose="020B0503020204020204" pitchFamily="34" charset="-122"/>
                <a:ea typeface="微软雅黑" panose="020B0503020204020204" pitchFamily="34" charset="-122"/>
              </a:rPr>
              <a:t>、失误型</a:t>
            </a:r>
          </a:p>
        </p:txBody>
      </p:sp>
      <p:sp>
        <p:nvSpPr>
          <p:cNvPr id="7" name="矩形 6"/>
          <p:cNvSpPr/>
          <p:nvPr/>
        </p:nvSpPr>
        <p:spPr>
          <a:xfrm>
            <a:off x="6573391" y="3758114"/>
            <a:ext cx="4752528" cy="2164695"/>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技术不熟、能力不够，造成判断失误；</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受情绪、环境的影响，使之精力不集中，疏忽、遗漏等造成失误；（开赌气车）</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疲劳操作，判断能力下降使得动作的准确性、灵活性下降而造成失误。</a:t>
            </a:r>
          </a:p>
        </p:txBody>
      </p:sp>
      <p:cxnSp>
        <p:nvCxnSpPr>
          <p:cNvPr id="10" name="直接连接符 9"/>
          <p:cNvCxnSpPr/>
          <p:nvPr/>
        </p:nvCxnSpPr>
        <p:spPr>
          <a:xfrm>
            <a:off x="6645399" y="3544317"/>
            <a:ext cx="1138580" cy="0"/>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ss0.bdstatic.com/70cFuHSh_Q1YnxGkpoWK1HF6hhy/it/u=2601616387,3211323211&amp;fm=27&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7694" y="2484767"/>
            <a:ext cx="5228251" cy="3485501"/>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p:cNvCxnSpPr/>
          <p:nvPr/>
        </p:nvCxnSpPr>
        <p:spPr>
          <a:xfrm>
            <a:off x="1058722" y="6266837"/>
            <a:ext cx="1101722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100783" y="1672109"/>
            <a:ext cx="11017224" cy="531043"/>
          </a:xfrm>
          <a:prstGeom prst="rect">
            <a:avLst/>
          </a:prstGeom>
          <a:solidFill>
            <a:srgbClr val="0070C0"/>
          </a:solidFill>
        </p:spPr>
        <p:txBody>
          <a:bodyPr wrap="square">
            <a:spAutoFit/>
          </a:bodyPr>
          <a:lstStyle/>
          <a:p>
            <a:pPr algn="ct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事故处理要坚持“四不放过”的原则</a:t>
            </a:r>
          </a:p>
        </p:txBody>
      </p:sp>
      <p:grpSp>
        <p:nvGrpSpPr>
          <p:cNvPr id="2" name="组合 1"/>
          <p:cNvGrpSpPr/>
          <p:nvPr/>
        </p:nvGrpSpPr>
        <p:grpSpPr>
          <a:xfrm>
            <a:off x="1100783" y="2590980"/>
            <a:ext cx="5509150" cy="3295215"/>
            <a:chOff x="6609395" y="2485747"/>
            <a:chExt cx="5509150" cy="3295215"/>
          </a:xfrm>
        </p:grpSpPr>
        <p:sp>
          <p:nvSpPr>
            <p:cNvPr id="34" name="矩形 33"/>
            <p:cNvSpPr/>
            <p:nvPr/>
          </p:nvSpPr>
          <p:spPr>
            <a:xfrm>
              <a:off x="6789953" y="2485747"/>
              <a:ext cx="5328592" cy="2503249"/>
            </a:xfrm>
            <a:prstGeom prst="rect">
              <a:avLst/>
            </a:prstGeom>
          </p:spPr>
          <p:txBody>
            <a:bodyPr wrap="square">
              <a:spAutoFit/>
            </a:bodyPr>
            <a:lstStyle/>
            <a:p>
              <a:pPr marL="342900" indent="-342900">
                <a:lnSpc>
                  <a:spcPts val="3800"/>
                </a:lnSpc>
                <a:spcBef>
                  <a:spcPct val="500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事故原因没有查清不放过；</a:t>
              </a:r>
            </a:p>
            <a:p>
              <a:pPr marL="342900" indent="-342900">
                <a:lnSpc>
                  <a:spcPts val="3800"/>
                </a:lnSpc>
                <a:spcBef>
                  <a:spcPct val="500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当事人和员工没有受到教育不放过；</a:t>
              </a:r>
            </a:p>
            <a:p>
              <a:pPr marL="342900" indent="-342900">
                <a:lnSpc>
                  <a:spcPts val="3800"/>
                </a:lnSpc>
                <a:spcBef>
                  <a:spcPct val="500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整改措施没有落实不放过；</a:t>
              </a:r>
            </a:p>
            <a:p>
              <a:pPr marL="342900" indent="-342900">
                <a:lnSpc>
                  <a:spcPts val="3800"/>
                </a:lnSpc>
                <a:spcBef>
                  <a:spcPct val="500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事故的责任者没有受到处罚不放过。。 </a:t>
              </a:r>
            </a:p>
          </p:txBody>
        </p:sp>
        <p:sp>
          <p:nvSpPr>
            <p:cNvPr id="5" name="矩形 4"/>
            <p:cNvSpPr/>
            <p:nvPr/>
          </p:nvSpPr>
          <p:spPr>
            <a:xfrm>
              <a:off x="6609395" y="5380852"/>
              <a:ext cx="5391219" cy="400110"/>
            </a:xfrm>
            <a:prstGeom prst="rect">
              <a:avLst/>
            </a:prstGeom>
          </p:spPr>
          <p:txBody>
            <a:bodyPr wrap="none">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 法律责任：行政责任、民事责任、刑事责任。</a:t>
              </a:r>
              <a:endParaRPr lang="zh-CN" altLang="en-US" sz="2000" b="1" dirty="0">
                <a:solidFill>
                  <a:srgbClr val="0070C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ss0.bdstatic.com/70cFuHSh_Q1YnxGkpoWK1HF6hhy/it/u=737712459,1631687855&amp;fm=27&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9759" y="2504183"/>
            <a:ext cx="5207566" cy="3516798"/>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p:cNvCxnSpPr/>
          <p:nvPr/>
        </p:nvCxnSpPr>
        <p:spPr>
          <a:xfrm>
            <a:off x="1058722" y="6266837"/>
            <a:ext cx="1101722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100783" y="1672109"/>
            <a:ext cx="11017224" cy="531043"/>
          </a:xfrm>
          <a:prstGeom prst="rect">
            <a:avLst/>
          </a:prstGeom>
          <a:solidFill>
            <a:srgbClr val="0070C0"/>
          </a:solidFill>
        </p:spPr>
        <p:txBody>
          <a:bodyPr wrap="square">
            <a:spAutoFit/>
          </a:bodyPr>
          <a:lstStyle/>
          <a:p>
            <a:pPr algn="ct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 事故伤害程度判定</a:t>
            </a:r>
          </a:p>
        </p:txBody>
      </p:sp>
      <p:sp>
        <p:nvSpPr>
          <p:cNvPr id="34" name="矩形 33"/>
          <p:cNvSpPr/>
          <p:nvPr/>
        </p:nvSpPr>
        <p:spPr>
          <a:xfrm>
            <a:off x="6576752" y="2812043"/>
            <a:ext cx="5499194" cy="2836674"/>
          </a:xfrm>
          <a:prstGeom prst="rect">
            <a:avLst/>
          </a:prstGeom>
        </p:spPr>
        <p:txBody>
          <a:bodyPr wrap="square">
            <a:spAutoFit/>
          </a:bodyPr>
          <a:lstStyle/>
          <a:p>
            <a:pPr marL="342900" indent="-342900">
              <a:lnSpc>
                <a:spcPts val="3800"/>
              </a:lnSpc>
              <a:spcBef>
                <a:spcPct val="50000"/>
              </a:spcBef>
              <a:buFont typeface="Arial" panose="020B0604020202020204" pitchFamily="34" charset="0"/>
              <a:buChar char="•"/>
            </a:pPr>
            <a:r>
              <a:rPr lang="zh-CN" altLang="en-US" sz="2000" b="1" dirty="0">
                <a:solidFill>
                  <a:srgbClr val="0070C0"/>
                </a:solidFill>
                <a:latin typeface="微软雅黑" panose="020B0503020204020204" pitchFamily="34" charset="-122"/>
                <a:ea typeface="微软雅黑" panose="020B0503020204020204" pitchFamily="34" charset="-122"/>
              </a:rPr>
              <a:t>死亡：</a:t>
            </a:r>
            <a:r>
              <a:rPr lang="zh-CN" altLang="en-US" sz="2000" dirty="0">
                <a:latin typeface="微软雅黑" panose="020B0503020204020204" pitchFamily="34" charset="-122"/>
                <a:ea typeface="微软雅黑" panose="020B0503020204020204" pitchFamily="34" charset="-122"/>
              </a:rPr>
              <a:t>当场死亡或负伤后一个月内死亡的（交通、火灾事故为</a:t>
            </a:r>
            <a:r>
              <a:rPr lang="en-US" altLang="zh-CN" sz="2000" dirty="0">
                <a:latin typeface="微软雅黑" panose="020B0503020204020204" pitchFamily="34" charset="-122"/>
                <a:ea typeface="微软雅黑" panose="020B0503020204020204" pitchFamily="34" charset="-122"/>
              </a:rPr>
              <a:t>7</a:t>
            </a:r>
            <a:r>
              <a:rPr lang="zh-CN" altLang="en-US" sz="2000" dirty="0">
                <a:latin typeface="微软雅黑" panose="020B0503020204020204" pitchFamily="34" charset="-122"/>
                <a:ea typeface="微软雅黑" panose="020B0503020204020204" pitchFamily="34" charset="-122"/>
              </a:rPr>
              <a:t>天以内）；</a:t>
            </a:r>
          </a:p>
          <a:p>
            <a:pPr marL="342900" indent="-342900">
              <a:lnSpc>
                <a:spcPts val="3800"/>
              </a:lnSpc>
              <a:spcBef>
                <a:spcPct val="50000"/>
              </a:spcBef>
              <a:buFont typeface="Arial" panose="020B0604020202020204" pitchFamily="34" charset="0"/>
              <a:buChar char="•"/>
            </a:pPr>
            <a:r>
              <a:rPr lang="zh-CN" altLang="en-US" sz="2000" b="1" dirty="0">
                <a:solidFill>
                  <a:srgbClr val="0070C0"/>
                </a:solidFill>
                <a:latin typeface="微软雅黑" panose="020B0503020204020204" pitchFamily="34" charset="-122"/>
                <a:ea typeface="微软雅黑" panose="020B0503020204020204" pitchFamily="34" charset="-122"/>
              </a:rPr>
              <a:t>轻伤：</a:t>
            </a:r>
            <a:r>
              <a:rPr lang="zh-CN" altLang="en-US" sz="2000" dirty="0">
                <a:latin typeface="微软雅黑" panose="020B0503020204020204" pitchFamily="34" charset="-122"/>
                <a:ea typeface="微软雅黑" panose="020B0503020204020204" pitchFamily="34" charset="-122"/>
              </a:rPr>
              <a:t>职工负伤后休息一天以上，事故伤害损失工作日</a:t>
            </a:r>
            <a:r>
              <a:rPr lang="en-US" altLang="zh-CN" sz="2000" dirty="0">
                <a:latin typeface="微软雅黑" panose="020B0503020204020204" pitchFamily="34" charset="-122"/>
                <a:ea typeface="微软雅黑" panose="020B0503020204020204" pitchFamily="34" charset="-122"/>
              </a:rPr>
              <a:t>105</a:t>
            </a:r>
            <a:r>
              <a:rPr lang="zh-CN" altLang="en-US" sz="2000" dirty="0">
                <a:latin typeface="微软雅黑" panose="020B0503020204020204" pitchFamily="34" charset="-122"/>
                <a:ea typeface="微软雅黑" panose="020B0503020204020204" pitchFamily="34" charset="-122"/>
              </a:rPr>
              <a:t>日以内，构不成重伤的事故；</a:t>
            </a:r>
            <a:endParaRPr lang="en-US" altLang="zh-CN" sz="2000" dirty="0">
              <a:latin typeface="微软雅黑" panose="020B0503020204020204" pitchFamily="34" charset="-122"/>
              <a:ea typeface="微软雅黑" panose="020B0503020204020204" pitchFamily="34" charset="-122"/>
            </a:endParaRPr>
          </a:p>
          <a:p>
            <a:pPr marL="342900" indent="-342900">
              <a:lnSpc>
                <a:spcPts val="3800"/>
              </a:lnSpc>
              <a:spcBef>
                <a:spcPct val="50000"/>
              </a:spcBef>
              <a:buFont typeface="Arial" panose="020B0604020202020204" pitchFamily="34" charset="0"/>
              <a:buChar char="•"/>
            </a:pPr>
            <a:r>
              <a:rPr lang="zh-CN" altLang="en-US" sz="2000" b="1" dirty="0">
                <a:solidFill>
                  <a:srgbClr val="0070C0"/>
                </a:solidFill>
                <a:latin typeface="微软雅黑" panose="020B0503020204020204" pitchFamily="34" charset="-122"/>
                <a:ea typeface="微软雅黑" panose="020B0503020204020204" pitchFamily="34" charset="-122"/>
              </a:rPr>
              <a:t>重伤</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ss0.bdstatic.com/70cFuHSh_Q1YnxGkpoWK1HF6hhy/it/u=2863373549,2608019756&amp;fm=27&amp;gp=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71"/>
          <a:stretch>
            <a:fillRect/>
          </a:stretch>
        </p:blipFill>
        <p:spPr bwMode="auto">
          <a:xfrm>
            <a:off x="6609395" y="2410728"/>
            <a:ext cx="5586293" cy="3878340"/>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p:cNvCxnSpPr/>
          <p:nvPr/>
        </p:nvCxnSpPr>
        <p:spPr>
          <a:xfrm>
            <a:off x="961035" y="6496645"/>
            <a:ext cx="11234653"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100783" y="1672109"/>
            <a:ext cx="11017224" cy="531043"/>
          </a:xfrm>
          <a:prstGeom prst="rect">
            <a:avLst/>
          </a:prstGeom>
          <a:solidFill>
            <a:srgbClr val="0070C0"/>
          </a:solidFill>
        </p:spPr>
        <p:txBody>
          <a:bodyPr wrap="square">
            <a:spAutoFit/>
          </a:bodyPr>
          <a:lstStyle/>
          <a:p>
            <a:pPr algn="ct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重   伤 </a:t>
            </a:r>
          </a:p>
        </p:txBody>
      </p:sp>
      <p:sp>
        <p:nvSpPr>
          <p:cNvPr id="34" name="矩形 33"/>
          <p:cNvSpPr/>
          <p:nvPr/>
        </p:nvSpPr>
        <p:spPr>
          <a:xfrm>
            <a:off x="1100783" y="2536581"/>
            <a:ext cx="5768474" cy="3626634"/>
          </a:xfrm>
          <a:prstGeom prst="rect">
            <a:avLst/>
          </a:prstGeom>
        </p:spPr>
        <p:txBody>
          <a:bodyPr wrap="square">
            <a:spAutoFit/>
          </a:bodyPr>
          <a:lstStyle/>
          <a:p>
            <a:pPr>
              <a:lnSpc>
                <a:spcPts val="2500"/>
              </a:lnSpc>
              <a:spcBef>
                <a:spcPct val="50000"/>
              </a:spcBef>
            </a:pPr>
            <a:r>
              <a:rPr lang="zh-CN" altLang="en-US" dirty="0">
                <a:latin typeface="微软雅黑" panose="020B0503020204020204" pitchFamily="34" charset="-122"/>
                <a:ea typeface="微软雅黑" panose="020B0503020204020204" pitchFamily="34" charset="-122"/>
              </a:rPr>
              <a:t>① 已残废或可能残废；</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② 伤势严重，需大手术挽救；</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③ 要害部位严重灼伤或灼伤面积占全身三分之一以上</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④ 严重骨折、严重脑震荡；</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⑤ 眼部受伤严重，有可能失明；</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⑥ 手部伤害：断指、严重机能障碍；</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⑦ 脚部伤害：断</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指以上，不能正常行走及残废；</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⑧ 内部伤害：内脏伤害、内出血或伤及腹膜。</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9" name="Rectangle 2" descr="蓝色面巾纸"/>
          <p:cNvSpPr>
            <a:spLocks noGrp="1"/>
          </p:cNvSpPr>
          <p:nvPr/>
        </p:nvSpPr>
        <p:spPr>
          <a:xfrm>
            <a:off x="3410421" y="1470410"/>
            <a:ext cx="6032500" cy="785813"/>
          </a:xfrm>
          <a:prstGeom prst="rect">
            <a:avLst/>
          </a:prstGeom>
          <a:noFill/>
          <a:ln w="25400">
            <a:noFill/>
            <a:miter/>
          </a:ln>
        </p:spPr>
        <p:txBody>
          <a:bodyPr vert="horz" wrap="square" lIns="91440" tIns="45720" rIns="91440" bIns="45720" anchor="b"/>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r>
              <a:rPr lang="zh-CN" altLang="en-US" sz="4000" dirty="0">
                <a:solidFill>
                  <a:srgbClr val="0070C0"/>
                </a:solidFill>
                <a:latin typeface="微软雅黑" panose="020B0503020204020204" pitchFamily="34" charset="-122"/>
                <a:ea typeface="微软雅黑" panose="020B0503020204020204" pitchFamily="34" charset="-122"/>
              </a:rPr>
              <a:t>事故调查处理流程示意图</a:t>
            </a:r>
          </a:p>
        </p:txBody>
      </p:sp>
      <p:sp>
        <p:nvSpPr>
          <p:cNvPr id="10" name="AutoShape 3"/>
          <p:cNvSpPr>
            <a:spLocks noChangeArrowheads="1"/>
          </p:cNvSpPr>
          <p:nvPr/>
        </p:nvSpPr>
        <p:spPr bwMode="auto">
          <a:xfrm>
            <a:off x="2388071" y="2824237"/>
            <a:ext cx="1371600" cy="457200"/>
          </a:xfrm>
          <a:prstGeom prst="flowChartAlternateProcess">
            <a:avLst/>
          </a:prstGeom>
          <a:solidFill>
            <a:srgbClr val="0070C0"/>
          </a:solidFill>
          <a:ln w="28575">
            <a:noFill/>
            <a:miter lim="800000"/>
          </a:ln>
          <a:effectLst/>
        </p:spPr>
        <p:txBody>
          <a:bodyPr wrap="none"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准备阶段</a:t>
            </a:r>
          </a:p>
        </p:txBody>
      </p:sp>
      <p:sp>
        <p:nvSpPr>
          <p:cNvPr id="11" name="AutoShape 4"/>
          <p:cNvSpPr/>
          <p:nvPr/>
        </p:nvSpPr>
        <p:spPr>
          <a:xfrm>
            <a:off x="4064471" y="2824237"/>
            <a:ext cx="1371600" cy="457200"/>
          </a:xfrm>
          <a:prstGeom prst="flowChartAlternateProcess">
            <a:avLst/>
          </a:prstGeom>
          <a:solidFill>
            <a:srgbClr val="0070C0"/>
          </a:solidFill>
          <a:ln w="28575" cap="flat" cmpd="sng">
            <a:noFill/>
            <a:prstDash val="solid"/>
            <a:miter/>
            <a:headEnd type="none" w="med" len="med"/>
            <a:tailEnd type="none" w="med" len="med"/>
          </a:ln>
        </p:spPr>
        <p:txBody>
          <a:bodyPr wrap="none"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调查阶段</a:t>
            </a:r>
          </a:p>
        </p:txBody>
      </p:sp>
      <p:sp>
        <p:nvSpPr>
          <p:cNvPr id="12" name="AutoShape 5"/>
          <p:cNvSpPr>
            <a:spLocks noChangeArrowheads="1"/>
          </p:cNvSpPr>
          <p:nvPr/>
        </p:nvSpPr>
        <p:spPr bwMode="auto">
          <a:xfrm>
            <a:off x="5740871" y="2824237"/>
            <a:ext cx="1371600" cy="457200"/>
          </a:xfrm>
          <a:prstGeom prst="flowChartAlternateProcess">
            <a:avLst/>
          </a:prstGeom>
          <a:solidFill>
            <a:srgbClr val="0070C0"/>
          </a:solidFill>
          <a:ln w="28575">
            <a:noFill/>
            <a:miter lim="800000"/>
          </a:ln>
          <a:effectLst/>
        </p:spPr>
        <p:txBody>
          <a:bodyPr wrap="none"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分析阶段</a:t>
            </a:r>
          </a:p>
        </p:txBody>
      </p:sp>
      <p:sp>
        <p:nvSpPr>
          <p:cNvPr id="13" name="AutoShape 6"/>
          <p:cNvSpPr>
            <a:spLocks noChangeArrowheads="1"/>
          </p:cNvSpPr>
          <p:nvPr/>
        </p:nvSpPr>
        <p:spPr bwMode="auto">
          <a:xfrm>
            <a:off x="9093671" y="2824237"/>
            <a:ext cx="1371600" cy="457200"/>
          </a:xfrm>
          <a:prstGeom prst="flowChartAlternateProcess">
            <a:avLst/>
          </a:prstGeom>
          <a:solidFill>
            <a:srgbClr val="0070C0"/>
          </a:solidFill>
          <a:ln w="28575">
            <a:noFill/>
            <a:miter lim="800000"/>
          </a:ln>
          <a:effectLst/>
        </p:spPr>
        <p:txBody>
          <a:bodyPr wrap="none"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处理阶段</a:t>
            </a:r>
          </a:p>
        </p:txBody>
      </p:sp>
      <p:sp>
        <p:nvSpPr>
          <p:cNvPr id="14" name="AutoShape 7"/>
          <p:cNvSpPr>
            <a:spLocks noChangeArrowheads="1"/>
          </p:cNvSpPr>
          <p:nvPr/>
        </p:nvSpPr>
        <p:spPr bwMode="auto">
          <a:xfrm>
            <a:off x="7417271" y="2824237"/>
            <a:ext cx="1371600" cy="457200"/>
          </a:xfrm>
          <a:prstGeom prst="flowChartAlternateProcess">
            <a:avLst/>
          </a:prstGeom>
          <a:solidFill>
            <a:srgbClr val="0070C0"/>
          </a:solidFill>
          <a:ln w="28575">
            <a:noFill/>
            <a:miter lim="800000"/>
          </a:ln>
          <a:effectLst/>
        </p:spPr>
        <p:txBody>
          <a:bodyPr wrap="none"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审理阶段</a:t>
            </a:r>
          </a:p>
        </p:txBody>
      </p:sp>
      <p:sp>
        <p:nvSpPr>
          <p:cNvPr id="16" name="AutoShape 8" descr="粉色面巾纸"/>
          <p:cNvSpPr/>
          <p:nvPr/>
        </p:nvSpPr>
        <p:spPr>
          <a:xfrm>
            <a:off x="3759671" y="2976637"/>
            <a:ext cx="304800" cy="228600"/>
          </a:xfrm>
          <a:prstGeom prst="notchedRightArrow">
            <a:avLst>
              <a:gd name="adj1" fmla="val 49453"/>
              <a:gd name="adj2" fmla="val 38345"/>
            </a:avLst>
          </a:prstGeom>
          <a:solidFill>
            <a:srgbClr val="93B34D"/>
          </a:solidFill>
          <a:ln w="19050" cap="flat" cmpd="sng">
            <a:noFill/>
            <a:prstDash val="solid"/>
            <a:miter/>
            <a:headEnd type="none" w="med" len="med"/>
            <a:tailEnd type="none" w="med" len="med"/>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 name="AutoShape 9" descr="粉色面巾纸"/>
          <p:cNvSpPr/>
          <p:nvPr/>
        </p:nvSpPr>
        <p:spPr>
          <a:xfrm>
            <a:off x="5436071" y="2976637"/>
            <a:ext cx="304800" cy="228600"/>
          </a:xfrm>
          <a:prstGeom prst="notchedRightArrow">
            <a:avLst>
              <a:gd name="adj1" fmla="val 49453"/>
              <a:gd name="adj2" fmla="val 38345"/>
            </a:avLst>
          </a:prstGeom>
          <a:solidFill>
            <a:srgbClr val="93B34D"/>
          </a:solidFill>
          <a:ln w="19050" cap="flat" cmpd="sng">
            <a:noFill/>
            <a:prstDash val="solid"/>
            <a:miter/>
            <a:headEnd type="none" w="med" len="med"/>
            <a:tailEnd type="none" w="med" len="med"/>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 name="AutoShape 10" descr="粉色面巾纸"/>
          <p:cNvSpPr/>
          <p:nvPr/>
        </p:nvSpPr>
        <p:spPr>
          <a:xfrm>
            <a:off x="7112471" y="2976637"/>
            <a:ext cx="304800" cy="228600"/>
          </a:xfrm>
          <a:prstGeom prst="notchedRightArrow">
            <a:avLst>
              <a:gd name="adj1" fmla="val 49453"/>
              <a:gd name="adj2" fmla="val 38345"/>
            </a:avLst>
          </a:prstGeom>
          <a:solidFill>
            <a:srgbClr val="93B34D"/>
          </a:solidFill>
          <a:ln w="19050" cap="flat" cmpd="sng">
            <a:noFill/>
            <a:prstDash val="solid"/>
            <a:miter/>
            <a:headEnd type="none" w="med" len="med"/>
            <a:tailEnd type="none" w="med" len="med"/>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 name="AutoShape 11" descr="粉色面巾纸"/>
          <p:cNvSpPr/>
          <p:nvPr/>
        </p:nvSpPr>
        <p:spPr>
          <a:xfrm>
            <a:off x="8788871" y="2976637"/>
            <a:ext cx="304800" cy="228600"/>
          </a:xfrm>
          <a:prstGeom prst="notchedRightArrow">
            <a:avLst>
              <a:gd name="adj1" fmla="val 49453"/>
              <a:gd name="adj2" fmla="val 38345"/>
            </a:avLst>
          </a:prstGeom>
          <a:solidFill>
            <a:srgbClr val="93B34D"/>
          </a:solidFill>
          <a:ln w="19050" cap="flat" cmpd="sng">
            <a:noFill/>
            <a:prstDash val="solid"/>
            <a:miter/>
            <a:headEnd type="none" w="med" len="med"/>
            <a:tailEnd type="none" w="med" len="med"/>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 name="Line 12"/>
          <p:cNvSpPr/>
          <p:nvPr/>
        </p:nvSpPr>
        <p:spPr>
          <a:xfrm>
            <a:off x="3073871" y="3281437"/>
            <a:ext cx="0" cy="990600"/>
          </a:xfrm>
          <a:prstGeom prst="line">
            <a:avLst/>
          </a:prstGeom>
          <a:ln w="38100" cap="flat" cmpd="sng">
            <a:noFill/>
            <a:prstDash val="solid"/>
            <a:headEnd type="none" w="med" len="med"/>
            <a:tailEnd type="triangle" w="med" len="med"/>
          </a:ln>
        </p:spPr>
      </p:sp>
      <p:sp>
        <p:nvSpPr>
          <p:cNvPr id="21" name="AutoShape 13"/>
          <p:cNvSpPr>
            <a:spLocks noChangeArrowheads="1"/>
          </p:cNvSpPr>
          <p:nvPr/>
        </p:nvSpPr>
        <p:spPr bwMode="gray">
          <a:xfrm>
            <a:off x="2311871" y="3662437"/>
            <a:ext cx="1676400" cy="2667000"/>
          </a:xfrm>
          <a:prstGeom prst="chevron">
            <a:avLst>
              <a:gd name="adj" fmla="val 9847"/>
            </a:avLst>
          </a:prstGeom>
          <a:solidFill>
            <a:srgbClr val="0070C0"/>
          </a:solidFill>
          <a:ln w="31750">
            <a:noFill/>
            <a:miter lim="800000"/>
          </a:ln>
          <a:effectLst>
            <a:outerShdw dist="109250" dir="3267739" algn="ctr" rotWithShape="0">
              <a:schemeClr val="bg2">
                <a:alpha val="50000"/>
              </a:scheme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AutoShape 14"/>
          <p:cNvSpPr>
            <a:spLocks noChangeArrowheads="1"/>
          </p:cNvSpPr>
          <p:nvPr/>
        </p:nvSpPr>
        <p:spPr bwMode="gray">
          <a:xfrm>
            <a:off x="3988271" y="3662437"/>
            <a:ext cx="1676400" cy="2667000"/>
          </a:xfrm>
          <a:prstGeom prst="chevron">
            <a:avLst>
              <a:gd name="adj" fmla="val 9847"/>
            </a:avLst>
          </a:prstGeom>
          <a:solidFill>
            <a:srgbClr val="0070C0"/>
          </a:solidFill>
          <a:ln w="31750">
            <a:noFill/>
            <a:miter lim="800000"/>
          </a:ln>
          <a:effectLst>
            <a:outerShdw dist="109250" dir="3267739" algn="ctr" rotWithShape="0">
              <a:schemeClr val="bg2">
                <a:alpha val="50000"/>
              </a:scheme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AutoShape 15"/>
          <p:cNvSpPr>
            <a:spLocks noChangeArrowheads="1"/>
          </p:cNvSpPr>
          <p:nvPr/>
        </p:nvSpPr>
        <p:spPr bwMode="gray">
          <a:xfrm>
            <a:off x="5664671" y="3662437"/>
            <a:ext cx="1676400" cy="2667000"/>
          </a:xfrm>
          <a:prstGeom prst="chevron">
            <a:avLst>
              <a:gd name="adj" fmla="val 9847"/>
            </a:avLst>
          </a:prstGeom>
          <a:solidFill>
            <a:srgbClr val="0070C0"/>
          </a:solidFill>
          <a:ln w="31750">
            <a:noFill/>
            <a:miter lim="800000"/>
          </a:ln>
          <a:effectLst>
            <a:outerShdw dist="109250" dir="3267739" algn="ctr" rotWithShape="0">
              <a:schemeClr val="bg2">
                <a:alpha val="50000"/>
              </a:scheme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AutoShape 16"/>
          <p:cNvSpPr>
            <a:spLocks noChangeArrowheads="1"/>
          </p:cNvSpPr>
          <p:nvPr/>
        </p:nvSpPr>
        <p:spPr bwMode="gray">
          <a:xfrm>
            <a:off x="7341071" y="3662437"/>
            <a:ext cx="1676400" cy="2667000"/>
          </a:xfrm>
          <a:prstGeom prst="chevron">
            <a:avLst>
              <a:gd name="adj" fmla="val 9847"/>
            </a:avLst>
          </a:prstGeom>
          <a:solidFill>
            <a:srgbClr val="0070C0"/>
          </a:solidFill>
          <a:ln w="31750">
            <a:noFill/>
            <a:miter lim="800000"/>
          </a:ln>
          <a:effectLst>
            <a:outerShdw dist="109250" dir="3267739" algn="ctr" rotWithShape="0">
              <a:schemeClr val="bg2">
                <a:alpha val="50000"/>
              </a:scheme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AutoShape 17"/>
          <p:cNvSpPr>
            <a:spLocks noChangeArrowheads="1"/>
          </p:cNvSpPr>
          <p:nvPr/>
        </p:nvSpPr>
        <p:spPr bwMode="gray">
          <a:xfrm>
            <a:off x="9093671" y="3662437"/>
            <a:ext cx="1676400" cy="2667000"/>
          </a:xfrm>
          <a:prstGeom prst="chevron">
            <a:avLst>
              <a:gd name="adj" fmla="val 9847"/>
            </a:avLst>
          </a:prstGeom>
          <a:solidFill>
            <a:srgbClr val="0070C0"/>
          </a:solidFill>
          <a:ln w="31750">
            <a:noFill/>
            <a:miter lim="800000"/>
          </a:ln>
          <a:effectLst>
            <a:outerShdw dist="109250" dir="3267739" algn="ctr" rotWithShape="0">
              <a:schemeClr val="bg2">
                <a:alpha val="50000"/>
              </a:scheme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6" name="Text Box 18"/>
          <p:cNvSpPr txBox="1"/>
          <p:nvPr/>
        </p:nvSpPr>
        <p:spPr>
          <a:xfrm>
            <a:off x="2464271" y="3930725"/>
            <a:ext cx="1524000" cy="1815882"/>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接报事故</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赶赴现场</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组建调查组</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4.</a:t>
            </a:r>
            <a:r>
              <a:rPr lang="zh-CN" altLang="en-US" sz="1600" b="1" dirty="0">
                <a:solidFill>
                  <a:schemeClr val="bg1"/>
                </a:solidFill>
                <a:latin typeface="微软雅黑" panose="020B0503020204020204" pitchFamily="34" charset="-122"/>
                <a:ea typeface="微软雅黑" panose="020B0503020204020204" pitchFamily="34" charset="-122"/>
              </a:rPr>
              <a:t>制定方案</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5.</a:t>
            </a:r>
            <a:r>
              <a:rPr lang="zh-CN" altLang="en-US" sz="1600" b="1" dirty="0">
                <a:solidFill>
                  <a:schemeClr val="bg1"/>
                </a:solidFill>
                <a:latin typeface="微软雅黑" panose="020B0503020204020204" pitchFamily="34" charset="-122"/>
                <a:ea typeface="微软雅黑" panose="020B0503020204020204" pitchFamily="34" charset="-122"/>
              </a:rPr>
              <a:t>调查组会议</a:t>
            </a:r>
          </a:p>
        </p:txBody>
      </p:sp>
      <p:sp>
        <p:nvSpPr>
          <p:cNvPr id="27" name="Text Box 19"/>
          <p:cNvSpPr txBox="1"/>
          <p:nvPr/>
        </p:nvSpPr>
        <p:spPr>
          <a:xfrm>
            <a:off x="4232064" y="3958619"/>
            <a:ext cx="1524000" cy="218521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勘察现场</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收集资料</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提取物证</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4.</a:t>
            </a:r>
            <a:r>
              <a:rPr lang="zh-CN" altLang="en-US" sz="1600" b="1" dirty="0">
                <a:solidFill>
                  <a:schemeClr val="bg1"/>
                </a:solidFill>
                <a:latin typeface="微软雅黑" panose="020B0503020204020204" pitchFamily="34" charset="-122"/>
                <a:ea typeface="微软雅黑" panose="020B0503020204020204" pitchFamily="34" charset="-122"/>
              </a:rPr>
              <a:t>证人证言</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5.</a:t>
            </a:r>
            <a:r>
              <a:rPr lang="zh-CN" altLang="en-US" sz="1600" b="1" dirty="0">
                <a:solidFill>
                  <a:schemeClr val="bg1"/>
                </a:solidFill>
                <a:latin typeface="微软雅黑" panose="020B0503020204020204" pitchFamily="34" charset="-122"/>
                <a:ea typeface="微软雅黑" panose="020B0503020204020204" pitchFamily="34" charset="-122"/>
              </a:rPr>
              <a:t>计算损失</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6.</a:t>
            </a:r>
            <a:r>
              <a:rPr lang="zh-CN" altLang="en-US" sz="1600" b="1" dirty="0">
                <a:solidFill>
                  <a:schemeClr val="bg1"/>
                </a:solidFill>
                <a:latin typeface="微软雅黑" panose="020B0503020204020204" pitchFamily="34" charset="-122"/>
                <a:ea typeface="微软雅黑" panose="020B0503020204020204" pitchFamily="34" charset="-122"/>
              </a:rPr>
              <a:t>技术鉴定</a:t>
            </a:r>
          </a:p>
        </p:txBody>
      </p:sp>
      <p:sp>
        <p:nvSpPr>
          <p:cNvPr id="28" name="Line 20"/>
          <p:cNvSpPr/>
          <p:nvPr/>
        </p:nvSpPr>
        <p:spPr>
          <a:xfrm>
            <a:off x="4750271" y="3281437"/>
            <a:ext cx="0" cy="990600"/>
          </a:xfrm>
          <a:prstGeom prst="line">
            <a:avLst/>
          </a:prstGeom>
          <a:ln w="38100" cap="flat" cmpd="sng">
            <a:noFill/>
            <a:prstDash val="solid"/>
            <a:headEnd type="none" w="med" len="med"/>
            <a:tailEnd type="triangle" w="med" len="med"/>
          </a:ln>
        </p:spPr>
      </p:sp>
      <p:sp>
        <p:nvSpPr>
          <p:cNvPr id="29" name="Text Box 21"/>
          <p:cNvSpPr txBox="1"/>
          <p:nvPr/>
        </p:nvSpPr>
        <p:spPr>
          <a:xfrm>
            <a:off x="5979140" y="4087996"/>
            <a:ext cx="1524000" cy="1815882"/>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原因分析</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事故定性</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责任分析</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4.</a:t>
            </a:r>
            <a:r>
              <a:rPr lang="zh-CN" altLang="en-US" sz="1600" b="1" dirty="0">
                <a:solidFill>
                  <a:schemeClr val="bg1"/>
                </a:solidFill>
                <a:latin typeface="微软雅黑" panose="020B0503020204020204" pitchFamily="34" charset="-122"/>
                <a:ea typeface="微软雅黑" panose="020B0503020204020204" pitchFamily="34" charset="-122"/>
              </a:rPr>
              <a:t>防范措施</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5.</a:t>
            </a:r>
            <a:r>
              <a:rPr lang="zh-CN" altLang="en-US" sz="1600" b="1" dirty="0">
                <a:solidFill>
                  <a:schemeClr val="bg1"/>
                </a:solidFill>
                <a:latin typeface="微软雅黑" panose="020B0503020204020204" pitchFamily="34" charset="-122"/>
                <a:ea typeface="微软雅黑" panose="020B0503020204020204" pitchFamily="34" charset="-122"/>
              </a:rPr>
              <a:t>通报情况</a:t>
            </a:r>
          </a:p>
        </p:txBody>
      </p:sp>
      <p:sp>
        <p:nvSpPr>
          <p:cNvPr id="30" name="Line 22"/>
          <p:cNvSpPr/>
          <p:nvPr/>
        </p:nvSpPr>
        <p:spPr>
          <a:xfrm>
            <a:off x="6426671" y="3281437"/>
            <a:ext cx="0" cy="990600"/>
          </a:xfrm>
          <a:prstGeom prst="line">
            <a:avLst/>
          </a:prstGeom>
          <a:ln w="38100" cap="flat" cmpd="sng">
            <a:noFill/>
            <a:prstDash val="solid"/>
            <a:headEnd type="none" w="med" len="med"/>
            <a:tailEnd type="triangle" w="med" len="med"/>
          </a:ln>
        </p:spPr>
      </p:sp>
      <p:sp>
        <p:nvSpPr>
          <p:cNvPr id="31" name="Text Box 23"/>
          <p:cNvSpPr txBox="1"/>
          <p:nvPr/>
        </p:nvSpPr>
        <p:spPr>
          <a:xfrm>
            <a:off x="7569671" y="4119637"/>
            <a:ext cx="1371600" cy="144655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讨论处理</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调查报告</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报告审查</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4.</a:t>
            </a:r>
            <a:r>
              <a:rPr lang="zh-CN" altLang="en-US" sz="1600" b="1" dirty="0">
                <a:solidFill>
                  <a:schemeClr val="bg1"/>
                </a:solidFill>
                <a:latin typeface="微软雅黑" panose="020B0503020204020204" pitchFamily="34" charset="-122"/>
                <a:ea typeface="微软雅黑" panose="020B0503020204020204" pitchFamily="34" charset="-122"/>
              </a:rPr>
              <a:t>资料归档</a:t>
            </a:r>
          </a:p>
        </p:txBody>
      </p:sp>
      <p:sp>
        <p:nvSpPr>
          <p:cNvPr id="35" name="Line 24"/>
          <p:cNvSpPr/>
          <p:nvPr/>
        </p:nvSpPr>
        <p:spPr>
          <a:xfrm>
            <a:off x="8103071" y="3281437"/>
            <a:ext cx="0" cy="990600"/>
          </a:xfrm>
          <a:prstGeom prst="line">
            <a:avLst/>
          </a:prstGeom>
          <a:ln w="38100" cap="flat" cmpd="sng">
            <a:noFill/>
            <a:prstDash val="solid"/>
            <a:headEnd type="none" w="med" len="med"/>
            <a:tailEnd type="triangle" w="med" len="med"/>
          </a:ln>
        </p:spPr>
      </p:sp>
      <p:sp>
        <p:nvSpPr>
          <p:cNvPr id="36" name="Line 25"/>
          <p:cNvSpPr/>
          <p:nvPr/>
        </p:nvSpPr>
        <p:spPr>
          <a:xfrm>
            <a:off x="9779471" y="3281437"/>
            <a:ext cx="0" cy="990600"/>
          </a:xfrm>
          <a:prstGeom prst="line">
            <a:avLst/>
          </a:prstGeom>
          <a:ln w="38100" cap="flat" cmpd="sng">
            <a:noFill/>
            <a:prstDash val="solid"/>
            <a:headEnd type="none" w="med" len="med"/>
            <a:tailEnd type="triangle" w="med" len="med"/>
          </a:ln>
        </p:spPr>
      </p:sp>
      <p:sp>
        <p:nvSpPr>
          <p:cNvPr id="37" name="Text Box 26"/>
          <p:cNvSpPr txBox="1"/>
          <p:nvPr/>
        </p:nvSpPr>
        <p:spPr>
          <a:xfrm>
            <a:off x="9322271" y="4119637"/>
            <a:ext cx="1371600" cy="1815882"/>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1600" dirty="0">
                <a:solidFill>
                  <a:schemeClr val="bg1"/>
                </a:solidFill>
                <a:latin typeface="微软雅黑" panose="020B0503020204020204" pitchFamily="34" charset="-122"/>
                <a:ea typeface="微软雅黑" panose="020B0503020204020204" pitchFamily="34" charset="-122"/>
              </a:rPr>
              <a:t>1</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报告批复</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落实处理</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公布结果</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4.</a:t>
            </a:r>
            <a:r>
              <a:rPr lang="zh-CN" altLang="en-US" sz="1600" b="1" dirty="0">
                <a:solidFill>
                  <a:schemeClr val="bg1"/>
                </a:solidFill>
                <a:latin typeface="微软雅黑" panose="020B0503020204020204" pitchFamily="34" charset="-122"/>
                <a:ea typeface="微软雅黑" panose="020B0503020204020204" pitchFamily="34" charset="-122"/>
              </a:rPr>
              <a:t>监督检查</a:t>
            </a:r>
          </a:p>
          <a:p>
            <a:pPr>
              <a:spcBef>
                <a:spcPct val="50000"/>
              </a:spcBef>
            </a:pPr>
            <a:endParaRPr lang="en-US" altLang="zh-CN"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s1.bdstatic.com/70cFuXSh_Q1YnxGkpoWK1HF6hhy/it/u=519613620,1265924993&amp;fm=200&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356" y="2456621"/>
            <a:ext cx="5335119" cy="355674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p:cNvCxnSpPr/>
          <p:nvPr/>
        </p:nvCxnSpPr>
        <p:spPr>
          <a:xfrm>
            <a:off x="1058722" y="6266837"/>
            <a:ext cx="1101722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100783" y="1672109"/>
            <a:ext cx="11017224" cy="531043"/>
          </a:xfrm>
          <a:prstGeom prst="rect">
            <a:avLst/>
          </a:prstGeom>
          <a:solidFill>
            <a:srgbClr val="0070C0"/>
          </a:solidFill>
        </p:spPr>
        <p:txBody>
          <a:bodyPr wrap="square">
            <a:spAutoFit/>
          </a:bodyPr>
          <a:lstStyle/>
          <a:p>
            <a:pPr algn="ct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事故原因分析：事故发生一般取决于人、机（物）、环、管四大要素。</a:t>
            </a:r>
          </a:p>
        </p:txBody>
      </p:sp>
      <p:sp>
        <p:nvSpPr>
          <p:cNvPr id="34" name="矩形 33"/>
          <p:cNvSpPr/>
          <p:nvPr/>
        </p:nvSpPr>
        <p:spPr>
          <a:xfrm>
            <a:off x="6636119" y="2555595"/>
            <a:ext cx="1449440" cy="531043"/>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直接原因</a:t>
            </a:r>
          </a:p>
        </p:txBody>
      </p:sp>
      <p:sp>
        <p:nvSpPr>
          <p:cNvPr id="10" name="矩形 9"/>
          <p:cNvSpPr/>
          <p:nvPr/>
        </p:nvSpPr>
        <p:spPr>
          <a:xfrm>
            <a:off x="6638378" y="3323385"/>
            <a:ext cx="5010613" cy="1862048"/>
          </a:xfrm>
          <a:prstGeom prst="rect">
            <a:avLst/>
          </a:prstGeom>
        </p:spPr>
        <p:txBody>
          <a:bodyPr wrap="square">
            <a:spAutoFit/>
          </a:bodyPr>
          <a:lstStyle/>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、人的原因：人的不安全行为</a:t>
            </a:r>
          </a:p>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、物的原因：物的不安全状态</a:t>
            </a:r>
          </a:p>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、环境原因：不良的环境</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s0.bdstatic.com/70cFuHSh_Q1YnxGkpoWK1HF6hhy/it/u=908792532,1945656166&amp;fm=200&amp;gp=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46"/>
          <a:stretch>
            <a:fillRect/>
          </a:stretch>
        </p:blipFill>
        <p:spPr bwMode="auto">
          <a:xfrm>
            <a:off x="6711668" y="2555612"/>
            <a:ext cx="5406340" cy="3819895"/>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p:cNvCxnSpPr/>
          <p:nvPr/>
        </p:nvCxnSpPr>
        <p:spPr>
          <a:xfrm>
            <a:off x="964685" y="6640661"/>
            <a:ext cx="1101722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100783" y="1672109"/>
            <a:ext cx="11017224" cy="531043"/>
          </a:xfrm>
          <a:prstGeom prst="rect">
            <a:avLst/>
          </a:prstGeom>
          <a:solidFill>
            <a:srgbClr val="0070C0"/>
          </a:solidFill>
        </p:spPr>
        <p:txBody>
          <a:bodyPr wrap="square">
            <a:spAutoFit/>
          </a:bodyPr>
          <a:lstStyle/>
          <a:p>
            <a:pPr algn="ct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事故原因分析：事故发生一般取决于人、机（物）、环、管四大要素。</a:t>
            </a:r>
          </a:p>
        </p:txBody>
      </p:sp>
      <p:grpSp>
        <p:nvGrpSpPr>
          <p:cNvPr id="2" name="组合 1"/>
          <p:cNvGrpSpPr/>
          <p:nvPr/>
        </p:nvGrpSpPr>
        <p:grpSpPr>
          <a:xfrm>
            <a:off x="1058722" y="2238119"/>
            <a:ext cx="5652946" cy="4069436"/>
            <a:chOff x="6593813" y="2290073"/>
            <a:chExt cx="5652946" cy="4069436"/>
          </a:xfrm>
        </p:grpSpPr>
        <p:sp>
          <p:nvSpPr>
            <p:cNvPr id="34" name="矩形 33"/>
            <p:cNvSpPr/>
            <p:nvPr/>
          </p:nvSpPr>
          <p:spPr>
            <a:xfrm>
              <a:off x="6593813" y="2290073"/>
              <a:ext cx="1449440" cy="531043"/>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间接原因</a:t>
              </a:r>
            </a:p>
          </p:txBody>
        </p:sp>
        <p:sp>
          <p:nvSpPr>
            <p:cNvPr id="10" name="矩形 9"/>
            <p:cNvSpPr/>
            <p:nvPr/>
          </p:nvSpPr>
          <p:spPr>
            <a:xfrm>
              <a:off x="6593813" y="2958129"/>
              <a:ext cx="5652946" cy="3401380"/>
            </a:xfrm>
            <a:prstGeom prst="rect">
              <a:avLst/>
            </a:prstGeom>
          </p:spPr>
          <p:txBody>
            <a:bodyPr wrap="square">
              <a:spAutoFit/>
            </a:bodyPr>
            <a:lstStyle/>
            <a:p>
              <a:pPr>
                <a:lnSpc>
                  <a:spcPts val="2900"/>
                </a:lnSpc>
                <a:spcBef>
                  <a:spcPts val="0"/>
                </a:spcBef>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、技术原因：设计缺陷、布局缺陷、照明通风、检测维修、警示监测、安全防护等；</a:t>
              </a:r>
            </a:p>
            <a:p>
              <a:pPr>
                <a:lnSpc>
                  <a:spcPts val="2900"/>
                </a:lnSpc>
                <a:spcBef>
                  <a:spcPts val="0"/>
                </a:spcBef>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、教育原因：知识缺乏、经验不足、方法不当、不良习惯；</a:t>
              </a:r>
            </a:p>
            <a:p>
              <a:pPr>
                <a:lnSpc>
                  <a:spcPts val="2900"/>
                </a:lnSpc>
                <a:spcBef>
                  <a:spcPts val="0"/>
                </a:spcBef>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、身体原因：身体有缺陷、睡眠不足、疲劳、醉酒等；</a:t>
              </a:r>
            </a:p>
            <a:p>
              <a:pPr>
                <a:lnSpc>
                  <a:spcPts val="2900"/>
                </a:lnSpc>
                <a:spcBef>
                  <a:spcPts val="0"/>
                </a:spcBef>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、精神原因：情绪不良、焦躁、紧张、恐怖、不和、过度兴奋以及不良性格等；</a:t>
              </a:r>
            </a:p>
            <a:p>
              <a:pPr>
                <a:lnSpc>
                  <a:spcPts val="2900"/>
                </a:lnSpc>
                <a:spcBef>
                  <a:spcPts val="0"/>
                </a:spcBef>
              </a:pP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、管理原因：责任心不强、制度不建全、标准不明确、劳动组织不合理等。</a:t>
              </a:r>
            </a:p>
          </p:txBody>
        </p:sp>
      </p:gr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7172" name="Picture 4" descr="https://timgsa.baidu.com/timg?image&amp;quality=80&amp;size=b9999_10000&amp;sec=1512922671286&amp;di=89365cdb2218eefd06d434b917945937&amp;imgtype=0&amp;src=http%3A%2F%2Fimages.bookdao.com%2Fbk%2F120905%2F1%2F5f8c0002-7c23-4fb2-b219-2f165c69f4f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00" b="100000" l="10000" r="90000"/>
                    </a14:imgEffect>
                  </a14:imgLayer>
                </a14:imgProps>
              </a:ext>
              <a:ext uri="{28A0092B-C50C-407E-A947-70E740481C1C}">
                <a14:useLocalDpi xmlns:a14="http://schemas.microsoft.com/office/drawing/2010/main" val="0"/>
              </a:ext>
            </a:extLst>
          </a:blip>
          <a:srcRect/>
          <a:stretch>
            <a:fillRect/>
          </a:stretch>
        </p:blipFill>
        <p:spPr bwMode="auto">
          <a:xfrm>
            <a:off x="596727" y="1528093"/>
            <a:ext cx="4680520" cy="468052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5061223" y="1593475"/>
            <a:ext cx="4680520" cy="579646"/>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 中华人民共和国刑法修正案（六）</a:t>
            </a:r>
          </a:p>
        </p:txBody>
      </p:sp>
      <p:sp>
        <p:nvSpPr>
          <p:cNvPr id="17" name="矩形 16"/>
          <p:cNvSpPr/>
          <p:nvPr/>
        </p:nvSpPr>
        <p:spPr>
          <a:xfrm>
            <a:off x="5061223" y="2389401"/>
            <a:ext cx="6982896" cy="1006173"/>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由中华人民共和国第十届全国人民代表大会常务委员会第二十二次会议于</a:t>
            </a:r>
            <a:r>
              <a:rPr lang="en-US" altLang="zh-CN" sz="2000" dirty="0">
                <a:latin typeface="微软雅黑" panose="020B0503020204020204" pitchFamily="34" charset="-122"/>
                <a:ea typeface="微软雅黑" panose="020B0503020204020204" pitchFamily="34" charset="-122"/>
              </a:rPr>
              <a:t>2006</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29</a:t>
            </a:r>
            <a:r>
              <a:rPr lang="zh-CN" altLang="en-US" sz="2000" dirty="0">
                <a:latin typeface="微软雅黑" panose="020B0503020204020204" pitchFamily="34" charset="-122"/>
                <a:ea typeface="微软雅黑" panose="020B0503020204020204" pitchFamily="34" charset="-122"/>
              </a:rPr>
              <a:t>日通过，自公布之日起施行</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5061223" y="3663263"/>
            <a:ext cx="705678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061223" y="3896254"/>
            <a:ext cx="6982896" cy="1980799"/>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）将刑法第一百三十四条修改为：</a:t>
            </a:r>
            <a:r>
              <a:rPr lang="zh-CN" altLang="en-US" sz="2000" dirty="0">
                <a:solidFill>
                  <a:srgbClr val="0070C0"/>
                </a:solidFill>
                <a:latin typeface="微软雅黑" panose="020B0503020204020204" pitchFamily="34" charset="-122"/>
                <a:ea typeface="微软雅黑" panose="020B0503020204020204" pitchFamily="34" charset="-122"/>
              </a:rPr>
              <a:t>“在生产、作业中违反有关安全管理的规定，因而发生重大伤亡事故或者造成其他严重后果的，处三年以下有期徒刑或者拘役；情节特别恶劣的，处三年以上七年以下有期徒刑。</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7172" name="Picture 4" descr="https://timgsa.baidu.com/timg?image&amp;quality=80&amp;size=b9999_10000&amp;sec=1512922671286&amp;di=89365cdb2218eefd06d434b917945937&amp;imgtype=0&amp;src=http%3A%2F%2Fimages.bookdao.com%2Fbk%2F120905%2F1%2F5f8c0002-7c23-4fb2-b219-2f165c69f4f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00" b="100000" l="10000" r="90000"/>
                    </a14:imgEffect>
                  </a14:imgLayer>
                </a14:imgProps>
              </a:ext>
              <a:ext uri="{28A0092B-C50C-407E-A947-70E740481C1C}">
                <a14:useLocalDpi xmlns:a14="http://schemas.microsoft.com/office/drawing/2010/main" val="0"/>
              </a:ext>
            </a:extLst>
          </a:blip>
          <a:srcRect/>
          <a:stretch>
            <a:fillRect/>
          </a:stretch>
        </p:blipFill>
        <p:spPr bwMode="auto">
          <a:xfrm>
            <a:off x="8013551" y="1672109"/>
            <a:ext cx="4680520" cy="468052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1172791" y="1876193"/>
            <a:ext cx="4680520" cy="579646"/>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 中华人民共和国刑法修正案（六）</a:t>
            </a:r>
          </a:p>
        </p:txBody>
      </p:sp>
      <p:sp>
        <p:nvSpPr>
          <p:cNvPr id="17" name="矩形 16"/>
          <p:cNvSpPr/>
          <p:nvPr/>
        </p:nvSpPr>
        <p:spPr>
          <a:xfrm>
            <a:off x="1172791" y="2769611"/>
            <a:ext cx="6982896" cy="1006173"/>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由中华人民共和国第十届全国人民代表大会常务委员会第二十二次会议于</a:t>
            </a:r>
            <a:r>
              <a:rPr lang="en-US" altLang="zh-CN" sz="2000" dirty="0">
                <a:latin typeface="微软雅黑" panose="020B0503020204020204" pitchFamily="34" charset="-122"/>
                <a:ea typeface="微软雅黑" panose="020B0503020204020204" pitchFamily="34" charset="-122"/>
              </a:rPr>
              <a:t>2006</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29</a:t>
            </a:r>
            <a:r>
              <a:rPr lang="zh-CN" altLang="en-US" sz="2000" dirty="0">
                <a:latin typeface="微软雅黑" panose="020B0503020204020204" pitchFamily="34" charset="-122"/>
                <a:ea typeface="微软雅黑" panose="020B0503020204020204" pitchFamily="34" charset="-122"/>
              </a:rPr>
              <a:t>日通过，自公布之日起施行</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1172791" y="4151071"/>
            <a:ext cx="705678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145832" y="4459626"/>
            <a:ext cx="6982896" cy="1493486"/>
          </a:xfrm>
          <a:prstGeom prst="rect">
            <a:avLst/>
          </a:prstGeom>
        </p:spPr>
        <p:txBody>
          <a:bodyPr wrap="square">
            <a:spAutoFit/>
          </a:bodyPr>
          <a:lstStyle/>
          <a:p>
            <a:pPr>
              <a:lnSpc>
                <a:spcPts val="3800"/>
              </a:lnSpc>
              <a:spcBef>
                <a:spcPct val="50000"/>
              </a:spcBef>
            </a:pPr>
            <a:r>
              <a:rPr lang="zh-CN" altLang="en-US" sz="2000" dirty="0">
                <a:solidFill>
                  <a:srgbClr val="0070C0"/>
                </a:solidFill>
                <a:latin typeface="微软雅黑" panose="020B0503020204020204" pitchFamily="34" charset="-122"/>
                <a:ea typeface="微软雅黑" panose="020B0503020204020204" pitchFamily="34" charset="-122"/>
              </a:rPr>
              <a:t> 增加条款： </a:t>
            </a:r>
            <a:r>
              <a:rPr lang="zh-CN" altLang="en-US" sz="2000" dirty="0">
                <a:latin typeface="微软雅黑" panose="020B0503020204020204" pitchFamily="34" charset="-122"/>
                <a:ea typeface="微软雅黑" panose="020B0503020204020204" pitchFamily="34" charset="-122"/>
              </a:rPr>
              <a:t>“强令他人违章冒险作业，因而发生重大伤亡事故或者造成其他严重后果的，处五年以下有期徒刑或者拘役；情节特别恶劣的，处五年以上有期徒刑。” </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7172" name="Picture 4" descr="https://timgsa.baidu.com/timg?image&amp;quality=80&amp;size=b9999_10000&amp;sec=1512922671286&amp;di=89365cdb2218eefd06d434b917945937&amp;imgtype=0&amp;src=http%3A%2F%2Fimages.bookdao.com%2Fbk%2F120905%2F1%2F5f8c0002-7c23-4fb2-b219-2f165c69f4f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00" b="100000" l="10000" r="90000"/>
                    </a14:imgEffect>
                  </a14:imgLayer>
                </a14:imgProps>
              </a:ext>
              <a:ext uri="{28A0092B-C50C-407E-A947-70E740481C1C}">
                <a14:useLocalDpi xmlns:a14="http://schemas.microsoft.com/office/drawing/2010/main" val="0"/>
              </a:ext>
            </a:extLst>
          </a:blip>
          <a:srcRect/>
          <a:stretch>
            <a:fillRect/>
          </a:stretch>
        </p:blipFill>
        <p:spPr bwMode="auto">
          <a:xfrm>
            <a:off x="308695" y="1593475"/>
            <a:ext cx="4940647" cy="4940647"/>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5061223" y="1593475"/>
            <a:ext cx="4680520" cy="579646"/>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 中华人民共和国刑法修正案（六）</a:t>
            </a:r>
          </a:p>
        </p:txBody>
      </p:sp>
      <p:sp>
        <p:nvSpPr>
          <p:cNvPr id="17" name="矩形 16"/>
          <p:cNvSpPr/>
          <p:nvPr/>
        </p:nvSpPr>
        <p:spPr>
          <a:xfrm>
            <a:off x="5061223" y="2389401"/>
            <a:ext cx="6982896" cy="1006173"/>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由中华人民共和国第十届全国人民代表大会常务委员会第二十二次会议于</a:t>
            </a:r>
            <a:r>
              <a:rPr lang="en-US" altLang="zh-CN" sz="2000" dirty="0">
                <a:latin typeface="微软雅黑" panose="020B0503020204020204" pitchFamily="34" charset="-122"/>
                <a:ea typeface="微软雅黑" panose="020B0503020204020204" pitchFamily="34" charset="-122"/>
              </a:rPr>
              <a:t>2006</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29</a:t>
            </a:r>
            <a:r>
              <a:rPr lang="zh-CN" altLang="en-US" sz="2000" dirty="0">
                <a:latin typeface="微软雅黑" panose="020B0503020204020204" pitchFamily="34" charset="-122"/>
                <a:ea typeface="微软雅黑" panose="020B0503020204020204" pitchFamily="34" charset="-122"/>
              </a:rPr>
              <a:t>日通过，自公布之日起施行</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5061223" y="3663263"/>
            <a:ext cx="705678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061223" y="3896254"/>
            <a:ext cx="6982896" cy="2955424"/>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）将刑法第一百三十五条修改为：</a:t>
            </a:r>
            <a:r>
              <a:rPr lang="zh-CN" altLang="en-US" sz="2000" dirty="0">
                <a:solidFill>
                  <a:srgbClr val="0070C0"/>
                </a:solidFill>
                <a:latin typeface="微软雅黑" panose="020B0503020204020204" pitchFamily="34" charset="-122"/>
                <a:ea typeface="微软雅黑" panose="020B0503020204020204" pitchFamily="34" charset="-122"/>
              </a:rPr>
              <a:t>“安全生产设施或者安全生产条件不符合国家规定，因而发生重大伤亡事故或者造成其他严重后果的，对直接负责的主管人员和其他直接责任人员，处三年以下有期徒刑或者拘役；情节特别恶劣的，处三年以上七年以下有期徒刑。”</a:t>
            </a:r>
            <a:br>
              <a:rPr lang="zh-CN" altLang="en-US" sz="2000" dirty="0">
                <a:latin typeface="微软雅黑" panose="020B0503020204020204" pitchFamily="34" charset="-122"/>
                <a:ea typeface="微软雅黑" panose="020B0503020204020204" pitchFamily="34" charset="-122"/>
              </a:rPr>
            </a:br>
            <a:endParaRPr lang="zh-CN" altLang="en-US" sz="20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7172" name="Picture 4" descr="https://timgsa.baidu.com/timg?image&amp;quality=80&amp;size=b9999_10000&amp;sec=1512922671286&amp;di=89365cdb2218eefd06d434b917945937&amp;imgtype=0&amp;src=http%3A%2F%2Fimages.bookdao.com%2Fbk%2F120905%2F1%2F5f8c0002-7c23-4fb2-b219-2f165c69f4f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00" b="100000" l="10000" r="90000"/>
                    </a14:imgEffect>
                  </a14:imgLayer>
                </a14:imgProps>
              </a:ext>
              <a:ext uri="{28A0092B-C50C-407E-A947-70E740481C1C}">
                <a14:useLocalDpi xmlns:a14="http://schemas.microsoft.com/office/drawing/2010/main" val="0"/>
              </a:ext>
            </a:extLst>
          </a:blip>
          <a:srcRect/>
          <a:stretch>
            <a:fillRect/>
          </a:stretch>
        </p:blipFill>
        <p:spPr bwMode="auto">
          <a:xfrm>
            <a:off x="7918103" y="1578192"/>
            <a:ext cx="4940647" cy="494064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1028775" y="1674046"/>
            <a:ext cx="7056784" cy="4770891"/>
            <a:chOff x="5061223" y="1593475"/>
            <a:chExt cx="7056784" cy="4770891"/>
          </a:xfrm>
        </p:grpSpPr>
        <p:sp>
          <p:nvSpPr>
            <p:cNvPr id="14" name="矩形 13"/>
            <p:cNvSpPr/>
            <p:nvPr/>
          </p:nvSpPr>
          <p:spPr>
            <a:xfrm>
              <a:off x="5061223" y="1593475"/>
              <a:ext cx="4680520" cy="579646"/>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 中华人民共和国刑法修正案（六）</a:t>
              </a:r>
            </a:p>
          </p:txBody>
        </p:sp>
        <p:sp>
          <p:nvSpPr>
            <p:cNvPr id="17" name="矩形 16"/>
            <p:cNvSpPr/>
            <p:nvPr/>
          </p:nvSpPr>
          <p:spPr>
            <a:xfrm>
              <a:off x="5061223" y="2389401"/>
              <a:ext cx="6982896" cy="1006173"/>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由中华人民共和国第十届全国人民代表大会常务委员会第二十二次会议于</a:t>
              </a:r>
              <a:r>
                <a:rPr lang="en-US" altLang="zh-CN" sz="2000" dirty="0">
                  <a:latin typeface="微软雅黑" panose="020B0503020204020204" pitchFamily="34" charset="-122"/>
                  <a:ea typeface="微软雅黑" panose="020B0503020204020204" pitchFamily="34" charset="-122"/>
                </a:rPr>
                <a:t>2006</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29</a:t>
              </a:r>
              <a:r>
                <a:rPr lang="zh-CN" altLang="en-US" sz="2000" dirty="0">
                  <a:latin typeface="微软雅黑" panose="020B0503020204020204" pitchFamily="34" charset="-122"/>
                  <a:ea typeface="微软雅黑" panose="020B0503020204020204" pitchFamily="34" charset="-122"/>
                </a:rPr>
                <a:t>日通过，自公布之日起施行</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5061223" y="3663263"/>
              <a:ext cx="705678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061223" y="3896254"/>
              <a:ext cx="6982896" cy="2468112"/>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）在刑法第一百三十九条后增加一条，作为第一百三十九条之一：</a:t>
              </a:r>
              <a:r>
                <a:rPr lang="zh-CN" altLang="en-US" sz="2000" dirty="0">
                  <a:solidFill>
                    <a:srgbClr val="0070C0"/>
                  </a:solidFill>
                  <a:latin typeface="微软雅黑" panose="020B0503020204020204" pitchFamily="34" charset="-122"/>
                  <a:ea typeface="微软雅黑" panose="020B0503020204020204" pitchFamily="34" charset="-122"/>
                </a:rPr>
                <a:t>“在安全事故发生后，负有报告职责的人员不报或者谎报事故情况，贻误事故抢救，情节严重的，处三年以下有期徒刑或者拘役；情节特别严重的，处三年以上七年以下有期徒刑。”</a:t>
              </a:r>
            </a:p>
          </p:txBody>
        </p:sp>
      </p:gr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532831" y="1487443"/>
            <a:ext cx="2236510"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环境的不安全因素</a:t>
            </a:r>
          </a:p>
        </p:txBody>
      </p:sp>
      <p:pic>
        <p:nvPicPr>
          <p:cNvPr id="7170" name="Picture 2" descr="https://timgsa.baidu.com/timg?image&amp;quality=80&amp;size=b9999_10000&amp;sec=1512236012684&amp;di=392b686a0aeaace9128d4abac145fe12&amp;imgtype=0&amp;src=http%3A%2F%2Fimgsrc.baidu.com%2Fimgad%2Fpic%2Fitem%2F9e3df8dcd100baa19c231b6f4d10b912c9fc2ed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32" r="3948" b="9210"/>
          <a:stretch>
            <a:fillRect/>
          </a:stretch>
        </p:blipFill>
        <p:spPr bwMode="auto">
          <a:xfrm>
            <a:off x="1388815" y="2536205"/>
            <a:ext cx="5265975" cy="374441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bwMode="auto">
          <a:xfrm>
            <a:off x="6654789" y="253620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727738" y="3040261"/>
            <a:ext cx="4752528" cy="2523768"/>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环境因素</a:t>
            </a:r>
            <a:r>
              <a:rPr lang="zh-CN" altLang="en-US" dirty="0">
                <a:solidFill>
                  <a:schemeClr val="bg1"/>
                </a:solidFill>
                <a:latin typeface="微软雅黑" panose="020B0503020204020204" pitchFamily="34" charset="-122"/>
                <a:ea typeface="微软雅黑" panose="020B0503020204020204" pitchFamily="34" charset="-122"/>
              </a:rPr>
              <a:t>： 高温、低温、采光、高气压（减压病）、压力、湿度、给排水等。</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作业场所</a:t>
            </a:r>
            <a:r>
              <a:rPr lang="zh-CN" altLang="en-US" dirty="0">
                <a:solidFill>
                  <a:schemeClr val="bg1"/>
                </a:solidFill>
                <a:latin typeface="微软雅黑" panose="020B0503020204020204" pitchFamily="34" charset="-122"/>
                <a:ea typeface="微软雅黑" panose="020B0503020204020204" pitchFamily="34" charset="-122"/>
              </a:rPr>
              <a:t>：安全通道、安全间距不足，信号、安全标志缺陷。</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环境的危害因素</a:t>
            </a:r>
            <a:r>
              <a:rPr lang="zh-CN" altLang="en-US" dirty="0">
                <a:solidFill>
                  <a:schemeClr val="bg1"/>
                </a:solidFill>
                <a:latin typeface="微软雅黑" panose="020B0503020204020204" pitchFamily="34" charset="-122"/>
                <a:ea typeface="微软雅黑" panose="020B0503020204020204" pitchFamily="34" charset="-122"/>
              </a:rPr>
              <a:t>同时也是引发职业病的主要原因。</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1" name="Freeform 14"/>
          <p:cNvSpPr>
            <a:spLocks noEditPoints="1"/>
          </p:cNvSpPr>
          <p:nvPr/>
        </p:nvSpPr>
        <p:spPr bwMode="auto">
          <a:xfrm>
            <a:off x="812751" y="1407816"/>
            <a:ext cx="543174" cy="542038"/>
          </a:xfrm>
          <a:custGeom>
            <a:avLst/>
            <a:gdLst>
              <a:gd name="connsiteX0" fmla="*/ 47380 w 607639"/>
              <a:gd name="connsiteY0" fmla="*/ 559000 h 606369"/>
              <a:gd name="connsiteX1" fmla="*/ 47380 w 607639"/>
              <a:gd name="connsiteY1" fmla="*/ 587706 h 606369"/>
              <a:gd name="connsiteX2" fmla="*/ 560260 w 607639"/>
              <a:gd name="connsiteY2" fmla="*/ 587706 h 606369"/>
              <a:gd name="connsiteX3" fmla="*/ 560260 w 607639"/>
              <a:gd name="connsiteY3" fmla="*/ 559000 h 606369"/>
              <a:gd name="connsiteX4" fmla="*/ 484149 w 607639"/>
              <a:gd name="connsiteY4" fmla="*/ 492829 h 606369"/>
              <a:gd name="connsiteX5" fmla="*/ 503131 w 607639"/>
              <a:gd name="connsiteY5" fmla="*/ 492829 h 606369"/>
              <a:gd name="connsiteX6" fmla="*/ 503131 w 607639"/>
              <a:gd name="connsiteY6" fmla="*/ 511529 h 606369"/>
              <a:gd name="connsiteX7" fmla="*/ 484149 w 607639"/>
              <a:gd name="connsiteY7" fmla="*/ 511529 h 606369"/>
              <a:gd name="connsiteX8" fmla="*/ 398765 w 607639"/>
              <a:gd name="connsiteY8" fmla="*/ 492829 h 606369"/>
              <a:gd name="connsiteX9" fmla="*/ 474623 w 607639"/>
              <a:gd name="connsiteY9" fmla="*/ 492829 h 606369"/>
              <a:gd name="connsiteX10" fmla="*/ 474623 w 607639"/>
              <a:gd name="connsiteY10" fmla="*/ 511529 h 606369"/>
              <a:gd name="connsiteX11" fmla="*/ 398765 w 607639"/>
              <a:gd name="connsiteY11" fmla="*/ 511529 h 606369"/>
              <a:gd name="connsiteX12" fmla="*/ 370257 w 607639"/>
              <a:gd name="connsiteY12" fmla="*/ 492829 h 606369"/>
              <a:gd name="connsiteX13" fmla="*/ 389239 w 607639"/>
              <a:gd name="connsiteY13" fmla="*/ 492829 h 606369"/>
              <a:gd name="connsiteX14" fmla="*/ 389239 w 607639"/>
              <a:gd name="connsiteY14" fmla="*/ 511529 h 606369"/>
              <a:gd name="connsiteX15" fmla="*/ 370257 w 607639"/>
              <a:gd name="connsiteY15" fmla="*/ 511529 h 606369"/>
              <a:gd name="connsiteX16" fmla="*/ 218329 w 607639"/>
              <a:gd name="connsiteY16" fmla="*/ 492829 h 606369"/>
              <a:gd name="connsiteX17" fmla="*/ 237382 w 607639"/>
              <a:gd name="connsiteY17" fmla="*/ 492829 h 606369"/>
              <a:gd name="connsiteX18" fmla="*/ 237382 w 607639"/>
              <a:gd name="connsiteY18" fmla="*/ 511529 h 606369"/>
              <a:gd name="connsiteX19" fmla="*/ 218329 w 607639"/>
              <a:gd name="connsiteY19" fmla="*/ 511529 h 606369"/>
              <a:gd name="connsiteX20" fmla="*/ 132875 w 607639"/>
              <a:gd name="connsiteY20" fmla="*/ 492829 h 606369"/>
              <a:gd name="connsiteX21" fmla="*/ 208874 w 607639"/>
              <a:gd name="connsiteY21" fmla="*/ 492829 h 606369"/>
              <a:gd name="connsiteX22" fmla="*/ 208874 w 607639"/>
              <a:gd name="connsiteY22" fmla="*/ 511529 h 606369"/>
              <a:gd name="connsiteX23" fmla="*/ 132875 w 607639"/>
              <a:gd name="connsiteY23" fmla="*/ 511529 h 606369"/>
              <a:gd name="connsiteX24" fmla="*/ 104366 w 607639"/>
              <a:gd name="connsiteY24" fmla="*/ 492829 h 606369"/>
              <a:gd name="connsiteX25" fmla="*/ 123419 w 607639"/>
              <a:gd name="connsiteY25" fmla="*/ 492829 h 606369"/>
              <a:gd name="connsiteX26" fmla="*/ 123419 w 607639"/>
              <a:gd name="connsiteY26" fmla="*/ 511529 h 606369"/>
              <a:gd name="connsiteX27" fmla="*/ 104366 w 607639"/>
              <a:gd name="connsiteY27" fmla="*/ 511529 h 606369"/>
              <a:gd name="connsiteX28" fmla="*/ 351121 w 607639"/>
              <a:gd name="connsiteY28" fmla="*/ 483103 h 606369"/>
              <a:gd name="connsiteX29" fmla="*/ 351121 w 607639"/>
              <a:gd name="connsiteY29" fmla="*/ 492879 h 606369"/>
              <a:gd name="connsiteX30" fmla="*/ 360733 w 607639"/>
              <a:gd name="connsiteY30" fmla="*/ 492879 h 606369"/>
              <a:gd name="connsiteX31" fmla="*/ 360733 w 607639"/>
              <a:gd name="connsiteY31" fmla="*/ 511542 h 606369"/>
              <a:gd name="connsiteX32" fmla="*/ 351121 w 607639"/>
              <a:gd name="connsiteY32" fmla="*/ 511542 h 606369"/>
              <a:gd name="connsiteX33" fmla="*/ 351121 w 607639"/>
              <a:gd name="connsiteY33" fmla="*/ 540337 h 606369"/>
              <a:gd name="connsiteX34" fmla="*/ 522259 w 607639"/>
              <a:gd name="connsiteY34" fmla="*/ 540337 h 606369"/>
              <a:gd name="connsiteX35" fmla="*/ 522259 w 607639"/>
              <a:gd name="connsiteY35" fmla="*/ 511542 h 606369"/>
              <a:gd name="connsiteX36" fmla="*/ 512648 w 607639"/>
              <a:gd name="connsiteY36" fmla="*/ 511542 h 606369"/>
              <a:gd name="connsiteX37" fmla="*/ 512648 w 607639"/>
              <a:gd name="connsiteY37" fmla="*/ 492879 h 606369"/>
              <a:gd name="connsiteX38" fmla="*/ 522259 w 607639"/>
              <a:gd name="connsiteY38" fmla="*/ 492879 h 606369"/>
              <a:gd name="connsiteX39" fmla="*/ 522259 w 607639"/>
              <a:gd name="connsiteY39" fmla="*/ 483103 h 606369"/>
              <a:gd name="connsiteX40" fmla="*/ 85292 w 607639"/>
              <a:gd name="connsiteY40" fmla="*/ 483103 h 606369"/>
              <a:gd name="connsiteX41" fmla="*/ 85292 w 607639"/>
              <a:gd name="connsiteY41" fmla="*/ 492879 h 606369"/>
              <a:gd name="connsiteX42" fmla="*/ 94992 w 607639"/>
              <a:gd name="connsiteY42" fmla="*/ 492879 h 606369"/>
              <a:gd name="connsiteX43" fmla="*/ 94992 w 607639"/>
              <a:gd name="connsiteY43" fmla="*/ 511542 h 606369"/>
              <a:gd name="connsiteX44" fmla="*/ 85292 w 607639"/>
              <a:gd name="connsiteY44" fmla="*/ 511542 h 606369"/>
              <a:gd name="connsiteX45" fmla="*/ 85292 w 607639"/>
              <a:gd name="connsiteY45" fmla="*/ 540337 h 606369"/>
              <a:gd name="connsiteX46" fmla="*/ 256519 w 607639"/>
              <a:gd name="connsiteY46" fmla="*/ 540337 h 606369"/>
              <a:gd name="connsiteX47" fmla="*/ 256519 w 607639"/>
              <a:gd name="connsiteY47" fmla="*/ 511542 h 606369"/>
              <a:gd name="connsiteX48" fmla="*/ 246819 w 607639"/>
              <a:gd name="connsiteY48" fmla="*/ 511542 h 606369"/>
              <a:gd name="connsiteX49" fmla="*/ 246819 w 607639"/>
              <a:gd name="connsiteY49" fmla="*/ 492879 h 606369"/>
              <a:gd name="connsiteX50" fmla="*/ 256519 w 607639"/>
              <a:gd name="connsiteY50" fmla="*/ 492879 h 606369"/>
              <a:gd name="connsiteX51" fmla="*/ 256519 w 607639"/>
              <a:gd name="connsiteY51" fmla="*/ 483103 h 606369"/>
              <a:gd name="connsiteX52" fmla="*/ 351121 w 607639"/>
              <a:gd name="connsiteY52" fmla="*/ 454663 h 606369"/>
              <a:gd name="connsiteX53" fmla="*/ 351121 w 607639"/>
              <a:gd name="connsiteY53" fmla="*/ 464439 h 606369"/>
              <a:gd name="connsiteX54" fmla="*/ 522259 w 607639"/>
              <a:gd name="connsiteY54" fmla="*/ 464439 h 606369"/>
              <a:gd name="connsiteX55" fmla="*/ 522259 w 607639"/>
              <a:gd name="connsiteY55" fmla="*/ 454663 h 606369"/>
              <a:gd name="connsiteX56" fmla="*/ 85292 w 607639"/>
              <a:gd name="connsiteY56" fmla="*/ 454663 h 606369"/>
              <a:gd name="connsiteX57" fmla="*/ 85292 w 607639"/>
              <a:gd name="connsiteY57" fmla="*/ 464439 h 606369"/>
              <a:gd name="connsiteX58" fmla="*/ 256519 w 607639"/>
              <a:gd name="connsiteY58" fmla="*/ 464439 h 606369"/>
              <a:gd name="connsiteX59" fmla="*/ 256519 w 607639"/>
              <a:gd name="connsiteY59" fmla="*/ 454663 h 606369"/>
              <a:gd name="connsiteX60" fmla="*/ 531547 w 607639"/>
              <a:gd name="connsiteY60" fmla="*/ 255551 h 606369"/>
              <a:gd name="connsiteX61" fmla="*/ 531547 w 607639"/>
              <a:gd name="connsiteY61" fmla="*/ 398097 h 606369"/>
              <a:gd name="connsiteX62" fmla="*/ 541331 w 607639"/>
              <a:gd name="connsiteY62" fmla="*/ 398097 h 606369"/>
              <a:gd name="connsiteX63" fmla="*/ 541331 w 607639"/>
              <a:gd name="connsiteY63" fmla="*/ 255551 h 606369"/>
              <a:gd name="connsiteX64" fmla="*/ 465031 w 607639"/>
              <a:gd name="connsiteY64" fmla="*/ 255551 h 606369"/>
              <a:gd name="connsiteX65" fmla="*/ 465031 w 607639"/>
              <a:gd name="connsiteY65" fmla="*/ 398097 h 606369"/>
              <a:gd name="connsiteX66" fmla="*/ 474829 w 607639"/>
              <a:gd name="connsiteY66" fmla="*/ 398097 h 606369"/>
              <a:gd name="connsiteX67" fmla="*/ 474829 w 607639"/>
              <a:gd name="connsiteY67" fmla="*/ 255551 h 606369"/>
              <a:gd name="connsiteX68" fmla="*/ 398559 w 607639"/>
              <a:gd name="connsiteY68" fmla="*/ 255551 h 606369"/>
              <a:gd name="connsiteX69" fmla="*/ 398559 w 607639"/>
              <a:gd name="connsiteY69" fmla="*/ 398097 h 606369"/>
              <a:gd name="connsiteX70" fmla="*/ 408357 w 607639"/>
              <a:gd name="connsiteY70" fmla="*/ 398097 h 606369"/>
              <a:gd name="connsiteX71" fmla="*/ 408357 w 607639"/>
              <a:gd name="connsiteY71" fmla="*/ 255551 h 606369"/>
              <a:gd name="connsiteX72" fmla="*/ 332157 w 607639"/>
              <a:gd name="connsiteY72" fmla="*/ 255551 h 606369"/>
              <a:gd name="connsiteX73" fmla="*/ 332157 w 607639"/>
              <a:gd name="connsiteY73" fmla="*/ 398097 h 606369"/>
              <a:gd name="connsiteX74" fmla="*/ 341955 w 607639"/>
              <a:gd name="connsiteY74" fmla="*/ 398097 h 606369"/>
              <a:gd name="connsiteX75" fmla="*/ 341955 w 607639"/>
              <a:gd name="connsiteY75" fmla="*/ 255551 h 606369"/>
              <a:gd name="connsiteX76" fmla="*/ 265684 w 607639"/>
              <a:gd name="connsiteY76" fmla="*/ 255551 h 606369"/>
              <a:gd name="connsiteX77" fmla="*/ 265684 w 607639"/>
              <a:gd name="connsiteY77" fmla="*/ 398097 h 606369"/>
              <a:gd name="connsiteX78" fmla="*/ 275482 w 607639"/>
              <a:gd name="connsiteY78" fmla="*/ 398097 h 606369"/>
              <a:gd name="connsiteX79" fmla="*/ 275482 w 607639"/>
              <a:gd name="connsiteY79" fmla="*/ 255551 h 606369"/>
              <a:gd name="connsiteX80" fmla="*/ 199183 w 607639"/>
              <a:gd name="connsiteY80" fmla="*/ 255551 h 606369"/>
              <a:gd name="connsiteX81" fmla="*/ 199183 w 607639"/>
              <a:gd name="connsiteY81" fmla="*/ 398097 h 606369"/>
              <a:gd name="connsiteX82" fmla="*/ 208967 w 607639"/>
              <a:gd name="connsiteY82" fmla="*/ 398097 h 606369"/>
              <a:gd name="connsiteX83" fmla="*/ 209056 w 607639"/>
              <a:gd name="connsiteY83" fmla="*/ 398097 h 606369"/>
              <a:gd name="connsiteX84" fmla="*/ 209056 w 607639"/>
              <a:gd name="connsiteY84" fmla="*/ 255551 h 606369"/>
              <a:gd name="connsiteX85" fmla="*/ 132781 w 607639"/>
              <a:gd name="connsiteY85" fmla="*/ 255551 h 606369"/>
              <a:gd name="connsiteX86" fmla="*/ 132781 w 607639"/>
              <a:gd name="connsiteY86" fmla="*/ 398097 h 606369"/>
              <a:gd name="connsiteX87" fmla="*/ 142565 w 607639"/>
              <a:gd name="connsiteY87" fmla="*/ 398097 h 606369"/>
              <a:gd name="connsiteX88" fmla="*/ 142565 w 607639"/>
              <a:gd name="connsiteY88" fmla="*/ 255551 h 606369"/>
              <a:gd name="connsiteX89" fmla="*/ 66309 w 607639"/>
              <a:gd name="connsiteY89" fmla="*/ 255551 h 606369"/>
              <a:gd name="connsiteX90" fmla="*/ 66309 w 607639"/>
              <a:gd name="connsiteY90" fmla="*/ 398097 h 606369"/>
              <a:gd name="connsiteX91" fmla="*/ 76093 w 607639"/>
              <a:gd name="connsiteY91" fmla="*/ 398097 h 606369"/>
              <a:gd name="connsiteX92" fmla="*/ 76093 w 607639"/>
              <a:gd name="connsiteY92" fmla="*/ 255551 h 606369"/>
              <a:gd name="connsiteX93" fmla="*/ 512870 w 607639"/>
              <a:gd name="connsiteY93" fmla="*/ 236888 h 606369"/>
              <a:gd name="connsiteX94" fmla="*/ 560008 w 607639"/>
              <a:gd name="connsiteY94" fmla="*/ 236888 h 606369"/>
              <a:gd name="connsiteX95" fmla="*/ 560008 w 607639"/>
              <a:gd name="connsiteY95" fmla="*/ 416759 h 606369"/>
              <a:gd name="connsiteX96" fmla="*/ 512870 w 607639"/>
              <a:gd name="connsiteY96" fmla="*/ 416759 h 606369"/>
              <a:gd name="connsiteX97" fmla="*/ 446326 w 607639"/>
              <a:gd name="connsiteY97" fmla="*/ 236888 h 606369"/>
              <a:gd name="connsiteX98" fmla="*/ 493534 w 607639"/>
              <a:gd name="connsiteY98" fmla="*/ 236888 h 606369"/>
              <a:gd name="connsiteX99" fmla="*/ 493534 w 607639"/>
              <a:gd name="connsiteY99" fmla="*/ 416759 h 606369"/>
              <a:gd name="connsiteX100" fmla="*/ 446326 w 607639"/>
              <a:gd name="connsiteY100" fmla="*/ 416759 h 606369"/>
              <a:gd name="connsiteX101" fmla="*/ 379854 w 607639"/>
              <a:gd name="connsiteY101" fmla="*/ 236888 h 606369"/>
              <a:gd name="connsiteX102" fmla="*/ 427062 w 607639"/>
              <a:gd name="connsiteY102" fmla="*/ 236888 h 606369"/>
              <a:gd name="connsiteX103" fmla="*/ 427062 w 607639"/>
              <a:gd name="connsiteY103" fmla="*/ 416759 h 606369"/>
              <a:gd name="connsiteX104" fmla="*/ 379854 w 607639"/>
              <a:gd name="connsiteY104" fmla="*/ 416759 h 606369"/>
              <a:gd name="connsiteX105" fmla="*/ 313452 w 607639"/>
              <a:gd name="connsiteY105" fmla="*/ 236888 h 606369"/>
              <a:gd name="connsiteX106" fmla="*/ 360660 w 607639"/>
              <a:gd name="connsiteY106" fmla="*/ 236888 h 606369"/>
              <a:gd name="connsiteX107" fmla="*/ 360660 w 607639"/>
              <a:gd name="connsiteY107" fmla="*/ 416759 h 606369"/>
              <a:gd name="connsiteX108" fmla="*/ 313452 w 607639"/>
              <a:gd name="connsiteY108" fmla="*/ 416759 h 606369"/>
              <a:gd name="connsiteX109" fmla="*/ 246979 w 607639"/>
              <a:gd name="connsiteY109" fmla="*/ 236888 h 606369"/>
              <a:gd name="connsiteX110" fmla="*/ 294187 w 607639"/>
              <a:gd name="connsiteY110" fmla="*/ 236888 h 606369"/>
              <a:gd name="connsiteX111" fmla="*/ 294187 w 607639"/>
              <a:gd name="connsiteY111" fmla="*/ 416759 h 606369"/>
              <a:gd name="connsiteX112" fmla="*/ 246979 w 607639"/>
              <a:gd name="connsiteY112" fmla="*/ 416759 h 606369"/>
              <a:gd name="connsiteX113" fmla="*/ 180506 w 607639"/>
              <a:gd name="connsiteY113" fmla="*/ 236888 h 606369"/>
              <a:gd name="connsiteX114" fmla="*/ 227644 w 607639"/>
              <a:gd name="connsiteY114" fmla="*/ 236888 h 606369"/>
              <a:gd name="connsiteX115" fmla="*/ 227644 w 607639"/>
              <a:gd name="connsiteY115" fmla="*/ 416759 h 606369"/>
              <a:gd name="connsiteX116" fmla="*/ 180506 w 607639"/>
              <a:gd name="connsiteY116" fmla="*/ 416759 h 606369"/>
              <a:gd name="connsiteX117" fmla="*/ 114104 w 607639"/>
              <a:gd name="connsiteY117" fmla="*/ 236888 h 606369"/>
              <a:gd name="connsiteX118" fmla="*/ 161242 w 607639"/>
              <a:gd name="connsiteY118" fmla="*/ 236888 h 606369"/>
              <a:gd name="connsiteX119" fmla="*/ 161242 w 607639"/>
              <a:gd name="connsiteY119" fmla="*/ 416759 h 606369"/>
              <a:gd name="connsiteX120" fmla="*/ 114104 w 607639"/>
              <a:gd name="connsiteY120" fmla="*/ 416759 h 606369"/>
              <a:gd name="connsiteX121" fmla="*/ 47632 w 607639"/>
              <a:gd name="connsiteY121" fmla="*/ 236888 h 606369"/>
              <a:gd name="connsiteX122" fmla="*/ 94770 w 607639"/>
              <a:gd name="connsiteY122" fmla="*/ 236888 h 606369"/>
              <a:gd name="connsiteX123" fmla="*/ 94770 w 607639"/>
              <a:gd name="connsiteY123" fmla="*/ 416759 h 606369"/>
              <a:gd name="connsiteX124" fmla="*/ 47632 w 607639"/>
              <a:gd name="connsiteY124" fmla="*/ 416759 h 606369"/>
              <a:gd name="connsiteX125" fmla="*/ 18901 w 607639"/>
              <a:gd name="connsiteY125" fmla="*/ 217728 h 606369"/>
              <a:gd name="connsiteX126" fmla="*/ 18901 w 607639"/>
              <a:gd name="connsiteY126" fmla="*/ 587706 h 606369"/>
              <a:gd name="connsiteX127" fmla="*/ 28691 w 607639"/>
              <a:gd name="connsiteY127" fmla="*/ 587706 h 606369"/>
              <a:gd name="connsiteX128" fmla="*/ 28691 w 607639"/>
              <a:gd name="connsiteY128" fmla="*/ 540337 h 606369"/>
              <a:gd name="connsiteX129" fmla="*/ 66603 w 607639"/>
              <a:gd name="connsiteY129" fmla="*/ 540337 h 606369"/>
              <a:gd name="connsiteX130" fmla="*/ 66603 w 607639"/>
              <a:gd name="connsiteY130" fmla="*/ 436000 h 606369"/>
              <a:gd name="connsiteX131" fmla="*/ 275208 w 607639"/>
              <a:gd name="connsiteY131" fmla="*/ 436000 h 606369"/>
              <a:gd name="connsiteX132" fmla="*/ 275208 w 607639"/>
              <a:gd name="connsiteY132" fmla="*/ 540337 h 606369"/>
              <a:gd name="connsiteX133" fmla="*/ 332432 w 607639"/>
              <a:gd name="connsiteY133" fmla="*/ 540337 h 606369"/>
              <a:gd name="connsiteX134" fmla="*/ 332432 w 607639"/>
              <a:gd name="connsiteY134" fmla="*/ 436000 h 606369"/>
              <a:gd name="connsiteX135" fmla="*/ 540948 w 607639"/>
              <a:gd name="connsiteY135" fmla="*/ 436000 h 606369"/>
              <a:gd name="connsiteX136" fmla="*/ 540948 w 607639"/>
              <a:gd name="connsiteY136" fmla="*/ 540337 h 606369"/>
              <a:gd name="connsiteX137" fmla="*/ 578949 w 607639"/>
              <a:gd name="connsiteY137" fmla="*/ 540337 h 606369"/>
              <a:gd name="connsiteX138" fmla="*/ 578949 w 607639"/>
              <a:gd name="connsiteY138" fmla="*/ 587706 h 606369"/>
              <a:gd name="connsiteX139" fmla="*/ 588739 w 607639"/>
              <a:gd name="connsiteY139" fmla="*/ 587706 h 606369"/>
              <a:gd name="connsiteX140" fmla="*/ 588739 w 607639"/>
              <a:gd name="connsiteY140" fmla="*/ 217728 h 606369"/>
              <a:gd name="connsiteX141" fmla="*/ 212 w 607639"/>
              <a:gd name="connsiteY141" fmla="*/ 199065 h 606369"/>
              <a:gd name="connsiteX142" fmla="*/ 607428 w 607639"/>
              <a:gd name="connsiteY142" fmla="*/ 199065 h 606369"/>
              <a:gd name="connsiteX143" fmla="*/ 607428 w 607639"/>
              <a:gd name="connsiteY143" fmla="*/ 606369 h 606369"/>
              <a:gd name="connsiteX144" fmla="*/ 212 w 607639"/>
              <a:gd name="connsiteY144" fmla="*/ 606369 h 606369"/>
              <a:gd name="connsiteX145" fmla="*/ 364032 w 607639"/>
              <a:gd name="connsiteY145" fmla="*/ 132391 h 606369"/>
              <a:gd name="connsiteX146" fmla="*/ 361272 w 607639"/>
              <a:gd name="connsiteY146" fmla="*/ 170598 h 606369"/>
              <a:gd name="connsiteX147" fmla="*/ 426691 w 607639"/>
              <a:gd name="connsiteY147" fmla="*/ 170598 h 606369"/>
              <a:gd name="connsiteX148" fmla="*/ 423932 w 607639"/>
              <a:gd name="connsiteY148" fmla="*/ 132391 h 606369"/>
              <a:gd name="connsiteX149" fmla="*/ 498252 w 607639"/>
              <a:gd name="connsiteY149" fmla="*/ 94451 h 606369"/>
              <a:gd name="connsiteX150" fmla="*/ 494068 w 607639"/>
              <a:gd name="connsiteY150" fmla="*/ 170598 h 606369"/>
              <a:gd name="connsiteX151" fmla="*/ 559754 w 607639"/>
              <a:gd name="connsiteY151" fmla="*/ 170598 h 606369"/>
              <a:gd name="connsiteX152" fmla="*/ 555571 w 607639"/>
              <a:gd name="connsiteY152" fmla="*/ 94451 h 606369"/>
              <a:gd name="connsiteX153" fmla="*/ 366702 w 607639"/>
              <a:gd name="connsiteY153" fmla="*/ 94451 h 606369"/>
              <a:gd name="connsiteX154" fmla="*/ 365367 w 607639"/>
              <a:gd name="connsiteY154" fmla="*/ 113732 h 606369"/>
              <a:gd name="connsiteX155" fmla="*/ 422597 w 607639"/>
              <a:gd name="connsiteY155" fmla="*/ 113732 h 606369"/>
              <a:gd name="connsiteX156" fmla="*/ 421262 w 607639"/>
              <a:gd name="connsiteY156" fmla="*/ 94451 h 606369"/>
              <a:gd name="connsiteX157" fmla="*/ 500388 w 607639"/>
              <a:gd name="connsiteY157" fmla="*/ 56511 h 606369"/>
              <a:gd name="connsiteX158" fmla="*/ 499320 w 607639"/>
              <a:gd name="connsiteY158" fmla="*/ 75792 h 606369"/>
              <a:gd name="connsiteX159" fmla="*/ 554503 w 607639"/>
              <a:gd name="connsiteY159" fmla="*/ 75792 h 606369"/>
              <a:gd name="connsiteX160" fmla="*/ 553435 w 607639"/>
              <a:gd name="connsiteY160" fmla="*/ 56511 h 606369"/>
              <a:gd name="connsiteX161" fmla="*/ 369461 w 607639"/>
              <a:gd name="connsiteY161" fmla="*/ 56511 h 606369"/>
              <a:gd name="connsiteX162" fmla="*/ 368037 w 607639"/>
              <a:gd name="connsiteY162" fmla="*/ 75792 h 606369"/>
              <a:gd name="connsiteX163" fmla="*/ 419927 w 607639"/>
              <a:gd name="connsiteY163" fmla="*/ 75792 h 606369"/>
              <a:gd name="connsiteX164" fmla="*/ 418503 w 607639"/>
              <a:gd name="connsiteY164" fmla="*/ 56511 h 606369"/>
              <a:gd name="connsiteX165" fmla="*/ 502524 w 607639"/>
              <a:gd name="connsiteY165" fmla="*/ 18659 h 606369"/>
              <a:gd name="connsiteX166" fmla="*/ 501456 w 607639"/>
              <a:gd name="connsiteY166" fmla="*/ 37852 h 606369"/>
              <a:gd name="connsiteX167" fmla="*/ 552367 w 607639"/>
              <a:gd name="connsiteY167" fmla="*/ 37852 h 606369"/>
              <a:gd name="connsiteX168" fmla="*/ 551299 w 607639"/>
              <a:gd name="connsiteY168" fmla="*/ 18659 h 606369"/>
              <a:gd name="connsiteX169" fmla="*/ 484812 w 607639"/>
              <a:gd name="connsiteY169" fmla="*/ 0 h 606369"/>
              <a:gd name="connsiteX170" fmla="*/ 569011 w 607639"/>
              <a:gd name="connsiteY170" fmla="*/ 0 h 606369"/>
              <a:gd name="connsiteX171" fmla="*/ 578445 w 607639"/>
              <a:gd name="connsiteY171" fmla="*/ 170598 h 606369"/>
              <a:gd name="connsiteX172" fmla="*/ 607639 w 607639"/>
              <a:gd name="connsiteY172" fmla="*/ 170598 h 606369"/>
              <a:gd name="connsiteX173" fmla="*/ 607639 w 607639"/>
              <a:gd name="connsiteY173" fmla="*/ 189257 h 606369"/>
              <a:gd name="connsiteX174" fmla="*/ 0 w 607639"/>
              <a:gd name="connsiteY174" fmla="*/ 189257 h 606369"/>
              <a:gd name="connsiteX175" fmla="*/ 0 w 607639"/>
              <a:gd name="connsiteY175" fmla="*/ 170598 h 606369"/>
              <a:gd name="connsiteX176" fmla="*/ 342581 w 607639"/>
              <a:gd name="connsiteY176" fmla="*/ 170598 h 606369"/>
              <a:gd name="connsiteX177" fmla="*/ 352105 w 607639"/>
              <a:gd name="connsiteY177" fmla="*/ 37852 h 606369"/>
              <a:gd name="connsiteX178" fmla="*/ 435948 w 607639"/>
              <a:gd name="connsiteY178" fmla="*/ 37852 h 606369"/>
              <a:gd name="connsiteX179" fmla="*/ 445382 w 607639"/>
              <a:gd name="connsiteY179" fmla="*/ 170598 h 606369"/>
              <a:gd name="connsiteX180" fmla="*/ 475377 w 607639"/>
              <a:gd name="connsiteY180" fmla="*/ 170598 h 60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607639" h="606369">
                <a:moveTo>
                  <a:pt x="47380" y="559000"/>
                </a:moveTo>
                <a:lnTo>
                  <a:pt x="47380" y="587706"/>
                </a:lnTo>
                <a:lnTo>
                  <a:pt x="560260" y="587706"/>
                </a:lnTo>
                <a:lnTo>
                  <a:pt x="560260" y="559000"/>
                </a:lnTo>
                <a:close/>
                <a:moveTo>
                  <a:pt x="484149" y="492829"/>
                </a:moveTo>
                <a:lnTo>
                  <a:pt x="503131" y="492829"/>
                </a:lnTo>
                <a:lnTo>
                  <a:pt x="503131" y="511529"/>
                </a:lnTo>
                <a:lnTo>
                  <a:pt x="484149" y="511529"/>
                </a:lnTo>
                <a:close/>
                <a:moveTo>
                  <a:pt x="398765" y="492829"/>
                </a:moveTo>
                <a:lnTo>
                  <a:pt x="474623" y="492829"/>
                </a:lnTo>
                <a:lnTo>
                  <a:pt x="474623" y="511529"/>
                </a:lnTo>
                <a:lnTo>
                  <a:pt x="398765" y="511529"/>
                </a:lnTo>
                <a:close/>
                <a:moveTo>
                  <a:pt x="370257" y="492829"/>
                </a:moveTo>
                <a:lnTo>
                  <a:pt x="389239" y="492829"/>
                </a:lnTo>
                <a:lnTo>
                  <a:pt x="389239" y="511529"/>
                </a:lnTo>
                <a:lnTo>
                  <a:pt x="370257" y="511529"/>
                </a:lnTo>
                <a:close/>
                <a:moveTo>
                  <a:pt x="218329" y="492829"/>
                </a:moveTo>
                <a:lnTo>
                  <a:pt x="237382" y="492829"/>
                </a:lnTo>
                <a:lnTo>
                  <a:pt x="237382" y="511529"/>
                </a:lnTo>
                <a:lnTo>
                  <a:pt x="218329" y="511529"/>
                </a:lnTo>
                <a:close/>
                <a:moveTo>
                  <a:pt x="132875" y="492829"/>
                </a:moveTo>
                <a:lnTo>
                  <a:pt x="208874" y="492829"/>
                </a:lnTo>
                <a:lnTo>
                  <a:pt x="208874" y="511529"/>
                </a:lnTo>
                <a:lnTo>
                  <a:pt x="132875" y="511529"/>
                </a:lnTo>
                <a:close/>
                <a:moveTo>
                  <a:pt x="104366" y="492829"/>
                </a:moveTo>
                <a:lnTo>
                  <a:pt x="123419" y="492829"/>
                </a:lnTo>
                <a:lnTo>
                  <a:pt x="123419" y="511529"/>
                </a:lnTo>
                <a:lnTo>
                  <a:pt x="104366" y="511529"/>
                </a:lnTo>
                <a:close/>
                <a:moveTo>
                  <a:pt x="351121" y="483103"/>
                </a:moveTo>
                <a:lnTo>
                  <a:pt x="351121" y="492879"/>
                </a:lnTo>
                <a:lnTo>
                  <a:pt x="360733" y="492879"/>
                </a:lnTo>
                <a:lnTo>
                  <a:pt x="360733" y="511542"/>
                </a:lnTo>
                <a:lnTo>
                  <a:pt x="351121" y="511542"/>
                </a:lnTo>
                <a:lnTo>
                  <a:pt x="351121" y="540337"/>
                </a:lnTo>
                <a:lnTo>
                  <a:pt x="522259" y="540337"/>
                </a:lnTo>
                <a:lnTo>
                  <a:pt x="522259" y="511542"/>
                </a:lnTo>
                <a:lnTo>
                  <a:pt x="512648" y="511542"/>
                </a:lnTo>
                <a:lnTo>
                  <a:pt x="512648" y="492879"/>
                </a:lnTo>
                <a:lnTo>
                  <a:pt x="522259" y="492879"/>
                </a:lnTo>
                <a:lnTo>
                  <a:pt x="522259" y="483103"/>
                </a:lnTo>
                <a:close/>
                <a:moveTo>
                  <a:pt x="85292" y="483103"/>
                </a:moveTo>
                <a:lnTo>
                  <a:pt x="85292" y="492879"/>
                </a:lnTo>
                <a:lnTo>
                  <a:pt x="94992" y="492879"/>
                </a:lnTo>
                <a:lnTo>
                  <a:pt x="94992" y="511542"/>
                </a:lnTo>
                <a:lnTo>
                  <a:pt x="85292" y="511542"/>
                </a:lnTo>
                <a:lnTo>
                  <a:pt x="85292" y="540337"/>
                </a:lnTo>
                <a:lnTo>
                  <a:pt x="256519" y="540337"/>
                </a:lnTo>
                <a:lnTo>
                  <a:pt x="256519" y="511542"/>
                </a:lnTo>
                <a:lnTo>
                  <a:pt x="246819" y="511542"/>
                </a:lnTo>
                <a:lnTo>
                  <a:pt x="246819" y="492879"/>
                </a:lnTo>
                <a:lnTo>
                  <a:pt x="256519" y="492879"/>
                </a:lnTo>
                <a:lnTo>
                  <a:pt x="256519" y="483103"/>
                </a:lnTo>
                <a:close/>
                <a:moveTo>
                  <a:pt x="351121" y="454663"/>
                </a:moveTo>
                <a:lnTo>
                  <a:pt x="351121" y="464439"/>
                </a:lnTo>
                <a:lnTo>
                  <a:pt x="522259" y="464439"/>
                </a:lnTo>
                <a:lnTo>
                  <a:pt x="522259" y="454663"/>
                </a:lnTo>
                <a:close/>
                <a:moveTo>
                  <a:pt x="85292" y="454663"/>
                </a:moveTo>
                <a:lnTo>
                  <a:pt x="85292" y="464439"/>
                </a:lnTo>
                <a:lnTo>
                  <a:pt x="256519" y="464439"/>
                </a:lnTo>
                <a:lnTo>
                  <a:pt x="256519" y="454663"/>
                </a:lnTo>
                <a:close/>
                <a:moveTo>
                  <a:pt x="531547" y="255551"/>
                </a:moveTo>
                <a:lnTo>
                  <a:pt x="531547" y="398097"/>
                </a:lnTo>
                <a:lnTo>
                  <a:pt x="541331" y="398097"/>
                </a:lnTo>
                <a:lnTo>
                  <a:pt x="541331" y="255551"/>
                </a:lnTo>
                <a:close/>
                <a:moveTo>
                  <a:pt x="465031" y="255551"/>
                </a:moveTo>
                <a:lnTo>
                  <a:pt x="465031" y="398097"/>
                </a:lnTo>
                <a:lnTo>
                  <a:pt x="474829" y="398097"/>
                </a:lnTo>
                <a:lnTo>
                  <a:pt x="474829" y="255551"/>
                </a:lnTo>
                <a:close/>
                <a:moveTo>
                  <a:pt x="398559" y="255551"/>
                </a:moveTo>
                <a:lnTo>
                  <a:pt x="398559" y="398097"/>
                </a:lnTo>
                <a:lnTo>
                  <a:pt x="408357" y="398097"/>
                </a:lnTo>
                <a:lnTo>
                  <a:pt x="408357" y="255551"/>
                </a:lnTo>
                <a:close/>
                <a:moveTo>
                  <a:pt x="332157" y="255551"/>
                </a:moveTo>
                <a:lnTo>
                  <a:pt x="332157" y="398097"/>
                </a:lnTo>
                <a:lnTo>
                  <a:pt x="341955" y="398097"/>
                </a:lnTo>
                <a:lnTo>
                  <a:pt x="341955" y="255551"/>
                </a:lnTo>
                <a:close/>
                <a:moveTo>
                  <a:pt x="265684" y="255551"/>
                </a:moveTo>
                <a:lnTo>
                  <a:pt x="265684" y="398097"/>
                </a:lnTo>
                <a:lnTo>
                  <a:pt x="275482" y="398097"/>
                </a:lnTo>
                <a:lnTo>
                  <a:pt x="275482" y="255551"/>
                </a:lnTo>
                <a:close/>
                <a:moveTo>
                  <a:pt x="199183" y="255551"/>
                </a:moveTo>
                <a:lnTo>
                  <a:pt x="199183" y="398097"/>
                </a:lnTo>
                <a:lnTo>
                  <a:pt x="208967" y="398097"/>
                </a:lnTo>
                <a:lnTo>
                  <a:pt x="209056" y="398097"/>
                </a:lnTo>
                <a:lnTo>
                  <a:pt x="209056" y="255551"/>
                </a:lnTo>
                <a:close/>
                <a:moveTo>
                  <a:pt x="132781" y="255551"/>
                </a:moveTo>
                <a:lnTo>
                  <a:pt x="132781" y="398097"/>
                </a:lnTo>
                <a:lnTo>
                  <a:pt x="142565" y="398097"/>
                </a:lnTo>
                <a:lnTo>
                  <a:pt x="142565" y="255551"/>
                </a:lnTo>
                <a:close/>
                <a:moveTo>
                  <a:pt x="66309" y="255551"/>
                </a:moveTo>
                <a:lnTo>
                  <a:pt x="66309" y="398097"/>
                </a:lnTo>
                <a:lnTo>
                  <a:pt x="76093" y="398097"/>
                </a:lnTo>
                <a:lnTo>
                  <a:pt x="76093" y="255551"/>
                </a:lnTo>
                <a:close/>
                <a:moveTo>
                  <a:pt x="512870" y="236888"/>
                </a:moveTo>
                <a:lnTo>
                  <a:pt x="560008" y="236888"/>
                </a:lnTo>
                <a:lnTo>
                  <a:pt x="560008" y="416759"/>
                </a:lnTo>
                <a:lnTo>
                  <a:pt x="512870" y="416759"/>
                </a:lnTo>
                <a:close/>
                <a:moveTo>
                  <a:pt x="446326" y="236888"/>
                </a:moveTo>
                <a:lnTo>
                  <a:pt x="493534" y="236888"/>
                </a:lnTo>
                <a:lnTo>
                  <a:pt x="493534" y="416759"/>
                </a:lnTo>
                <a:lnTo>
                  <a:pt x="446326" y="416759"/>
                </a:lnTo>
                <a:close/>
                <a:moveTo>
                  <a:pt x="379854" y="236888"/>
                </a:moveTo>
                <a:lnTo>
                  <a:pt x="427062" y="236888"/>
                </a:lnTo>
                <a:lnTo>
                  <a:pt x="427062" y="416759"/>
                </a:lnTo>
                <a:lnTo>
                  <a:pt x="379854" y="416759"/>
                </a:lnTo>
                <a:close/>
                <a:moveTo>
                  <a:pt x="313452" y="236888"/>
                </a:moveTo>
                <a:lnTo>
                  <a:pt x="360660" y="236888"/>
                </a:lnTo>
                <a:lnTo>
                  <a:pt x="360660" y="416759"/>
                </a:lnTo>
                <a:lnTo>
                  <a:pt x="313452" y="416759"/>
                </a:lnTo>
                <a:close/>
                <a:moveTo>
                  <a:pt x="246979" y="236888"/>
                </a:moveTo>
                <a:lnTo>
                  <a:pt x="294187" y="236888"/>
                </a:lnTo>
                <a:lnTo>
                  <a:pt x="294187" y="416759"/>
                </a:lnTo>
                <a:lnTo>
                  <a:pt x="246979" y="416759"/>
                </a:lnTo>
                <a:close/>
                <a:moveTo>
                  <a:pt x="180506" y="236888"/>
                </a:moveTo>
                <a:lnTo>
                  <a:pt x="227644" y="236888"/>
                </a:lnTo>
                <a:lnTo>
                  <a:pt x="227644" y="416759"/>
                </a:lnTo>
                <a:lnTo>
                  <a:pt x="180506" y="416759"/>
                </a:lnTo>
                <a:close/>
                <a:moveTo>
                  <a:pt x="114104" y="236888"/>
                </a:moveTo>
                <a:lnTo>
                  <a:pt x="161242" y="236888"/>
                </a:lnTo>
                <a:lnTo>
                  <a:pt x="161242" y="416759"/>
                </a:lnTo>
                <a:lnTo>
                  <a:pt x="114104" y="416759"/>
                </a:lnTo>
                <a:close/>
                <a:moveTo>
                  <a:pt x="47632" y="236888"/>
                </a:moveTo>
                <a:lnTo>
                  <a:pt x="94770" y="236888"/>
                </a:lnTo>
                <a:lnTo>
                  <a:pt x="94770" y="416759"/>
                </a:lnTo>
                <a:lnTo>
                  <a:pt x="47632" y="416759"/>
                </a:lnTo>
                <a:close/>
                <a:moveTo>
                  <a:pt x="18901" y="217728"/>
                </a:moveTo>
                <a:lnTo>
                  <a:pt x="18901" y="587706"/>
                </a:lnTo>
                <a:lnTo>
                  <a:pt x="28691" y="587706"/>
                </a:lnTo>
                <a:lnTo>
                  <a:pt x="28691" y="540337"/>
                </a:lnTo>
                <a:lnTo>
                  <a:pt x="66603" y="540337"/>
                </a:lnTo>
                <a:lnTo>
                  <a:pt x="66603" y="436000"/>
                </a:lnTo>
                <a:lnTo>
                  <a:pt x="275208" y="436000"/>
                </a:lnTo>
                <a:lnTo>
                  <a:pt x="275208" y="540337"/>
                </a:lnTo>
                <a:lnTo>
                  <a:pt x="332432" y="540337"/>
                </a:lnTo>
                <a:lnTo>
                  <a:pt x="332432" y="436000"/>
                </a:lnTo>
                <a:lnTo>
                  <a:pt x="540948" y="436000"/>
                </a:lnTo>
                <a:lnTo>
                  <a:pt x="540948" y="540337"/>
                </a:lnTo>
                <a:lnTo>
                  <a:pt x="578949" y="540337"/>
                </a:lnTo>
                <a:lnTo>
                  <a:pt x="578949" y="587706"/>
                </a:lnTo>
                <a:lnTo>
                  <a:pt x="588739" y="587706"/>
                </a:lnTo>
                <a:lnTo>
                  <a:pt x="588739" y="217728"/>
                </a:lnTo>
                <a:close/>
                <a:moveTo>
                  <a:pt x="212" y="199065"/>
                </a:moveTo>
                <a:lnTo>
                  <a:pt x="607428" y="199065"/>
                </a:lnTo>
                <a:lnTo>
                  <a:pt x="607428" y="606369"/>
                </a:lnTo>
                <a:lnTo>
                  <a:pt x="212" y="606369"/>
                </a:lnTo>
                <a:close/>
                <a:moveTo>
                  <a:pt x="364032" y="132391"/>
                </a:moveTo>
                <a:lnTo>
                  <a:pt x="361272" y="170598"/>
                </a:lnTo>
                <a:lnTo>
                  <a:pt x="426691" y="170598"/>
                </a:lnTo>
                <a:lnTo>
                  <a:pt x="423932" y="132391"/>
                </a:lnTo>
                <a:close/>
                <a:moveTo>
                  <a:pt x="498252" y="94451"/>
                </a:moveTo>
                <a:lnTo>
                  <a:pt x="494068" y="170598"/>
                </a:lnTo>
                <a:lnTo>
                  <a:pt x="559754" y="170598"/>
                </a:lnTo>
                <a:lnTo>
                  <a:pt x="555571" y="94451"/>
                </a:lnTo>
                <a:close/>
                <a:moveTo>
                  <a:pt x="366702" y="94451"/>
                </a:moveTo>
                <a:lnTo>
                  <a:pt x="365367" y="113732"/>
                </a:lnTo>
                <a:lnTo>
                  <a:pt x="422597" y="113732"/>
                </a:lnTo>
                <a:lnTo>
                  <a:pt x="421262" y="94451"/>
                </a:lnTo>
                <a:close/>
                <a:moveTo>
                  <a:pt x="500388" y="56511"/>
                </a:moveTo>
                <a:lnTo>
                  <a:pt x="499320" y="75792"/>
                </a:lnTo>
                <a:lnTo>
                  <a:pt x="554503" y="75792"/>
                </a:lnTo>
                <a:lnTo>
                  <a:pt x="553435" y="56511"/>
                </a:lnTo>
                <a:close/>
                <a:moveTo>
                  <a:pt x="369461" y="56511"/>
                </a:moveTo>
                <a:lnTo>
                  <a:pt x="368037" y="75792"/>
                </a:lnTo>
                <a:lnTo>
                  <a:pt x="419927" y="75792"/>
                </a:lnTo>
                <a:lnTo>
                  <a:pt x="418503" y="56511"/>
                </a:lnTo>
                <a:close/>
                <a:moveTo>
                  <a:pt x="502524" y="18659"/>
                </a:moveTo>
                <a:lnTo>
                  <a:pt x="501456" y="37852"/>
                </a:lnTo>
                <a:lnTo>
                  <a:pt x="552367" y="37852"/>
                </a:lnTo>
                <a:lnTo>
                  <a:pt x="551299" y="18659"/>
                </a:lnTo>
                <a:close/>
                <a:moveTo>
                  <a:pt x="484812" y="0"/>
                </a:moveTo>
                <a:lnTo>
                  <a:pt x="569011" y="0"/>
                </a:lnTo>
                <a:lnTo>
                  <a:pt x="578445" y="170598"/>
                </a:lnTo>
                <a:lnTo>
                  <a:pt x="607639" y="170598"/>
                </a:lnTo>
                <a:lnTo>
                  <a:pt x="607639" y="189257"/>
                </a:lnTo>
                <a:lnTo>
                  <a:pt x="0" y="189257"/>
                </a:lnTo>
                <a:lnTo>
                  <a:pt x="0" y="170598"/>
                </a:lnTo>
                <a:lnTo>
                  <a:pt x="342581" y="170598"/>
                </a:lnTo>
                <a:lnTo>
                  <a:pt x="352105" y="37852"/>
                </a:lnTo>
                <a:lnTo>
                  <a:pt x="435948" y="37852"/>
                </a:lnTo>
                <a:lnTo>
                  <a:pt x="445382" y="170598"/>
                </a:lnTo>
                <a:lnTo>
                  <a:pt x="475377" y="170598"/>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4338" name="Picture 2" descr="https://timgsa.baidu.com/timg?image&amp;quality=80&amp;size=b9999_10000&amp;sec=1512236669046&amp;di=caab46c8fee9ac0841208235e4d93d80&amp;imgtype=0&amp;src=http%3A%2F%2Fimgsrc.baidu.com%2Fimgad%2Fpic%2Fitem%2F94cad1c8a786c917f7614f03c23d70cf3bc757a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25" b="5207"/>
          <a:stretch>
            <a:fillRect/>
          </a:stretch>
        </p:blipFill>
        <p:spPr bwMode="auto">
          <a:xfrm>
            <a:off x="1388813" y="2536205"/>
            <a:ext cx="5265975" cy="3744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p:cNvSpPr/>
          <p:nvPr/>
        </p:nvSpPr>
        <p:spPr>
          <a:xfrm>
            <a:off x="10742714" y="3966804"/>
            <a:ext cx="1687485" cy="579646"/>
          </a:xfrm>
          <a:prstGeom prst="rect">
            <a:avLst/>
          </a:prstGeom>
        </p:spPr>
        <p:txBody>
          <a:bodyPr wrap="square">
            <a:spAutoFit/>
          </a:bodyPr>
          <a:lstStyle/>
          <a:p>
            <a:pPr>
              <a:lnSpc>
                <a:spcPts val="3800"/>
              </a:lnSpc>
              <a:spcBef>
                <a:spcPct val="50000"/>
              </a:spcBef>
            </a:pPr>
            <a:r>
              <a:rPr lang="zh-CN" altLang="en-US" sz="3600" b="1" dirty="0">
                <a:solidFill>
                  <a:srgbClr val="0070C0"/>
                </a:solidFill>
                <a:latin typeface="微软雅黑" panose="020B0503020204020204" pitchFamily="34" charset="-122"/>
                <a:ea typeface="微软雅黑" panose="020B0503020204020204" pitchFamily="34" charset="-122"/>
              </a:rPr>
              <a:t>要牢记</a:t>
            </a:r>
          </a:p>
        </p:txBody>
      </p:sp>
      <p:sp>
        <p:nvSpPr>
          <p:cNvPr id="16" name="矩形 15"/>
          <p:cNvSpPr/>
          <p:nvPr/>
        </p:nvSpPr>
        <p:spPr bwMode="auto">
          <a:xfrm>
            <a:off x="428551" y="1795615"/>
            <a:ext cx="4487486" cy="1008112"/>
          </a:xfrm>
          <a:prstGeom prst="rect">
            <a:avLst/>
          </a:prstGeom>
          <a:solidFill>
            <a:srgbClr val="0070C0"/>
          </a:solidFill>
          <a:ln>
            <a:noFill/>
          </a:ln>
        </p:spPr>
        <p:txBody>
          <a:bodyPr rtlCol="0" anchor="ctr"/>
          <a:lstStyle/>
          <a:p>
            <a:pPr algn="l"/>
            <a:endParaRPr lang="zh-CN" altLang="en-US"/>
          </a:p>
        </p:txBody>
      </p:sp>
      <p:sp>
        <p:nvSpPr>
          <p:cNvPr id="18" name="矩形 17"/>
          <p:cNvSpPr/>
          <p:nvPr/>
        </p:nvSpPr>
        <p:spPr>
          <a:xfrm>
            <a:off x="767975" y="1860684"/>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观念</a:t>
            </a:r>
          </a:p>
        </p:txBody>
      </p:sp>
      <p:sp>
        <p:nvSpPr>
          <p:cNvPr id="19" name="矩形 18"/>
          <p:cNvSpPr/>
          <p:nvPr/>
        </p:nvSpPr>
        <p:spPr>
          <a:xfrm>
            <a:off x="1941889" y="1891094"/>
            <a:ext cx="2805951" cy="717119"/>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影响我们的意识</a:t>
            </a:r>
          </a:p>
        </p:txBody>
      </p:sp>
      <p:sp>
        <p:nvSpPr>
          <p:cNvPr id="21" name="矩形 20"/>
          <p:cNvSpPr/>
          <p:nvPr/>
        </p:nvSpPr>
        <p:spPr bwMode="auto">
          <a:xfrm>
            <a:off x="767975" y="2487498"/>
            <a:ext cx="1005403" cy="117102"/>
          </a:xfrm>
          <a:prstGeom prst="rect">
            <a:avLst/>
          </a:prstGeom>
          <a:solidFill>
            <a:schemeClr val="bg1"/>
          </a:solidFill>
          <a:ln>
            <a:noFill/>
          </a:ln>
        </p:spPr>
        <p:txBody>
          <a:bodyPr rtlCol="0" anchor="ctr"/>
          <a:lstStyle/>
          <a:p>
            <a:pPr algn="l"/>
            <a:endParaRPr lang="zh-CN" altLang="en-US"/>
          </a:p>
        </p:txBody>
      </p:sp>
      <p:sp>
        <p:nvSpPr>
          <p:cNvPr id="27" name="矩形 26"/>
          <p:cNvSpPr/>
          <p:nvPr/>
        </p:nvSpPr>
        <p:spPr>
          <a:xfrm>
            <a:off x="769606" y="4284460"/>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观念</a:t>
            </a:r>
          </a:p>
        </p:txBody>
      </p:sp>
      <p:sp>
        <p:nvSpPr>
          <p:cNvPr id="28" name="矩形 27"/>
          <p:cNvSpPr/>
          <p:nvPr/>
        </p:nvSpPr>
        <p:spPr>
          <a:xfrm>
            <a:off x="2111717" y="4284460"/>
            <a:ext cx="3338409" cy="717119"/>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影响我们的意识</a:t>
            </a:r>
          </a:p>
        </p:txBody>
      </p:sp>
      <p:sp>
        <p:nvSpPr>
          <p:cNvPr id="44" name="矩形 43"/>
          <p:cNvSpPr/>
          <p:nvPr/>
        </p:nvSpPr>
        <p:spPr bwMode="auto">
          <a:xfrm>
            <a:off x="4916037" y="2803727"/>
            <a:ext cx="4487486" cy="1008112"/>
          </a:xfrm>
          <a:prstGeom prst="rect">
            <a:avLst/>
          </a:prstGeom>
          <a:solidFill>
            <a:srgbClr val="0070C0"/>
          </a:solidFill>
          <a:ln>
            <a:noFill/>
          </a:ln>
        </p:spPr>
        <p:txBody>
          <a:bodyPr rtlCol="0" anchor="ctr"/>
          <a:lstStyle/>
          <a:p>
            <a:pPr algn="l"/>
            <a:endParaRPr lang="zh-CN" altLang="en-US"/>
          </a:p>
        </p:txBody>
      </p:sp>
      <p:sp>
        <p:nvSpPr>
          <p:cNvPr id="45" name="矩形 44"/>
          <p:cNvSpPr/>
          <p:nvPr/>
        </p:nvSpPr>
        <p:spPr>
          <a:xfrm>
            <a:off x="5255461" y="2868796"/>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意识</a:t>
            </a:r>
          </a:p>
        </p:txBody>
      </p:sp>
      <p:sp>
        <p:nvSpPr>
          <p:cNvPr id="46" name="矩形 45"/>
          <p:cNvSpPr/>
          <p:nvPr/>
        </p:nvSpPr>
        <p:spPr>
          <a:xfrm>
            <a:off x="6429375" y="2899206"/>
            <a:ext cx="2805951" cy="646395"/>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强化我们的责任</a:t>
            </a:r>
          </a:p>
        </p:txBody>
      </p:sp>
      <p:sp>
        <p:nvSpPr>
          <p:cNvPr id="47" name="矩形 46"/>
          <p:cNvSpPr/>
          <p:nvPr/>
        </p:nvSpPr>
        <p:spPr bwMode="auto">
          <a:xfrm>
            <a:off x="5255461" y="3495610"/>
            <a:ext cx="1005403" cy="117102"/>
          </a:xfrm>
          <a:prstGeom prst="rect">
            <a:avLst/>
          </a:prstGeom>
          <a:solidFill>
            <a:schemeClr val="bg1"/>
          </a:solidFill>
          <a:ln>
            <a:noFill/>
          </a:ln>
        </p:spPr>
        <p:txBody>
          <a:bodyPr rtlCol="0" anchor="ctr"/>
          <a:lstStyle/>
          <a:p>
            <a:pPr algn="l"/>
            <a:endParaRPr lang="zh-CN" altLang="en-US"/>
          </a:p>
        </p:txBody>
      </p:sp>
      <p:sp>
        <p:nvSpPr>
          <p:cNvPr id="48" name="矩形 47"/>
          <p:cNvSpPr/>
          <p:nvPr/>
        </p:nvSpPr>
        <p:spPr bwMode="auto">
          <a:xfrm>
            <a:off x="428551" y="3780404"/>
            <a:ext cx="4487486" cy="1008112"/>
          </a:xfrm>
          <a:prstGeom prst="rect">
            <a:avLst/>
          </a:prstGeom>
          <a:solidFill>
            <a:srgbClr val="0070C0"/>
          </a:solidFill>
          <a:ln>
            <a:noFill/>
          </a:ln>
        </p:spPr>
        <p:txBody>
          <a:bodyPr rtlCol="0" anchor="ctr"/>
          <a:lstStyle/>
          <a:p>
            <a:pPr algn="l"/>
            <a:endParaRPr lang="zh-CN" altLang="en-US"/>
          </a:p>
        </p:txBody>
      </p:sp>
      <p:sp>
        <p:nvSpPr>
          <p:cNvPr id="49" name="矩形 48"/>
          <p:cNvSpPr/>
          <p:nvPr/>
        </p:nvSpPr>
        <p:spPr>
          <a:xfrm>
            <a:off x="767975" y="3845473"/>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责任</a:t>
            </a:r>
          </a:p>
        </p:txBody>
      </p:sp>
      <p:sp>
        <p:nvSpPr>
          <p:cNvPr id="50" name="矩形 49"/>
          <p:cNvSpPr/>
          <p:nvPr/>
        </p:nvSpPr>
        <p:spPr>
          <a:xfrm>
            <a:off x="1941889" y="3875883"/>
            <a:ext cx="2805951" cy="646395"/>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规范我们的行为</a:t>
            </a:r>
          </a:p>
        </p:txBody>
      </p:sp>
      <p:sp>
        <p:nvSpPr>
          <p:cNvPr id="51" name="矩形 50"/>
          <p:cNvSpPr/>
          <p:nvPr/>
        </p:nvSpPr>
        <p:spPr bwMode="auto">
          <a:xfrm>
            <a:off x="767975" y="4472287"/>
            <a:ext cx="1005403" cy="117102"/>
          </a:xfrm>
          <a:prstGeom prst="rect">
            <a:avLst/>
          </a:prstGeom>
          <a:solidFill>
            <a:schemeClr val="bg1"/>
          </a:solidFill>
          <a:ln>
            <a:noFill/>
          </a:ln>
        </p:spPr>
        <p:txBody>
          <a:bodyPr rtlCol="0" anchor="ctr"/>
          <a:lstStyle/>
          <a:p>
            <a:pPr algn="l"/>
            <a:endParaRPr lang="zh-CN" altLang="en-US"/>
          </a:p>
        </p:txBody>
      </p:sp>
      <p:sp>
        <p:nvSpPr>
          <p:cNvPr id="52" name="矩形 51"/>
          <p:cNvSpPr/>
          <p:nvPr/>
        </p:nvSpPr>
        <p:spPr bwMode="auto">
          <a:xfrm>
            <a:off x="4934924" y="4788516"/>
            <a:ext cx="4487486" cy="1008112"/>
          </a:xfrm>
          <a:prstGeom prst="rect">
            <a:avLst/>
          </a:prstGeom>
          <a:solidFill>
            <a:srgbClr val="0070C0"/>
          </a:solidFill>
          <a:ln>
            <a:noFill/>
          </a:ln>
        </p:spPr>
        <p:txBody>
          <a:bodyPr rtlCol="0" anchor="ctr"/>
          <a:lstStyle/>
          <a:p>
            <a:pPr algn="l"/>
            <a:endParaRPr lang="zh-CN" altLang="en-US"/>
          </a:p>
        </p:txBody>
      </p:sp>
      <p:sp>
        <p:nvSpPr>
          <p:cNvPr id="53" name="矩形 52"/>
          <p:cNvSpPr/>
          <p:nvPr/>
        </p:nvSpPr>
        <p:spPr>
          <a:xfrm>
            <a:off x="5274348" y="4853585"/>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行为</a:t>
            </a:r>
          </a:p>
        </p:txBody>
      </p:sp>
      <p:sp>
        <p:nvSpPr>
          <p:cNvPr id="54" name="矩形 53"/>
          <p:cNvSpPr/>
          <p:nvPr/>
        </p:nvSpPr>
        <p:spPr>
          <a:xfrm>
            <a:off x="6448262" y="4883995"/>
            <a:ext cx="2805951" cy="646395"/>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表现我们的素质</a:t>
            </a:r>
          </a:p>
        </p:txBody>
      </p:sp>
      <p:sp>
        <p:nvSpPr>
          <p:cNvPr id="55" name="矩形 54"/>
          <p:cNvSpPr/>
          <p:nvPr/>
        </p:nvSpPr>
        <p:spPr bwMode="auto">
          <a:xfrm>
            <a:off x="5274348" y="5480399"/>
            <a:ext cx="1005403" cy="117102"/>
          </a:xfrm>
          <a:prstGeom prst="rect">
            <a:avLst/>
          </a:prstGeom>
          <a:solidFill>
            <a:schemeClr val="bg1"/>
          </a:solidFill>
          <a:ln>
            <a:noFill/>
          </a:ln>
        </p:spPr>
        <p:txBody>
          <a:bodyPr rtlCol="0" anchor="ctr"/>
          <a:lstStyle/>
          <a:p>
            <a:pPr algn="l"/>
            <a:endParaRPr lang="zh-CN" altLang="en-US"/>
          </a:p>
        </p:txBody>
      </p:sp>
      <p:sp>
        <p:nvSpPr>
          <p:cNvPr id="56" name="矩形 55"/>
          <p:cNvSpPr/>
          <p:nvPr/>
        </p:nvSpPr>
        <p:spPr bwMode="auto">
          <a:xfrm>
            <a:off x="447438" y="5765806"/>
            <a:ext cx="4487486" cy="1008112"/>
          </a:xfrm>
          <a:prstGeom prst="rect">
            <a:avLst/>
          </a:prstGeom>
          <a:solidFill>
            <a:srgbClr val="0070C0"/>
          </a:solidFill>
          <a:ln>
            <a:noFill/>
          </a:ln>
        </p:spPr>
        <p:txBody>
          <a:bodyPr rtlCol="0" anchor="ctr"/>
          <a:lstStyle/>
          <a:p>
            <a:pPr algn="l"/>
            <a:endParaRPr lang="zh-CN" altLang="en-US"/>
          </a:p>
        </p:txBody>
      </p:sp>
      <p:sp>
        <p:nvSpPr>
          <p:cNvPr id="57" name="矩形 56"/>
          <p:cNvSpPr/>
          <p:nvPr/>
        </p:nvSpPr>
        <p:spPr>
          <a:xfrm>
            <a:off x="786862" y="5830875"/>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素质</a:t>
            </a:r>
          </a:p>
        </p:txBody>
      </p:sp>
      <p:sp>
        <p:nvSpPr>
          <p:cNvPr id="58" name="矩形 57"/>
          <p:cNvSpPr/>
          <p:nvPr/>
        </p:nvSpPr>
        <p:spPr>
          <a:xfrm>
            <a:off x="1960776" y="5861285"/>
            <a:ext cx="2805951" cy="646395"/>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决定我们的命运</a:t>
            </a:r>
          </a:p>
        </p:txBody>
      </p:sp>
      <p:sp>
        <p:nvSpPr>
          <p:cNvPr id="59" name="矩形 58"/>
          <p:cNvSpPr/>
          <p:nvPr/>
        </p:nvSpPr>
        <p:spPr bwMode="auto">
          <a:xfrm>
            <a:off x="786862" y="6457689"/>
            <a:ext cx="1005403" cy="117102"/>
          </a:xfrm>
          <a:prstGeom prst="rect">
            <a:avLst/>
          </a:prstGeom>
          <a:solidFill>
            <a:schemeClr val="bg1"/>
          </a:solidFill>
          <a:ln>
            <a:noFill/>
          </a:ln>
        </p:spPr>
        <p:txBody>
          <a:bodyPr rtlCol="0" anchor="ctr"/>
          <a:lstStyle/>
          <a:p>
            <a:pPr algn="l"/>
            <a:endParaRPr lang="zh-CN" altLang="en-US"/>
          </a:p>
        </p:txBody>
      </p:sp>
      <p:cxnSp>
        <p:nvCxnSpPr>
          <p:cNvPr id="9" name="直接连接符 8"/>
          <p:cNvCxnSpPr/>
          <p:nvPr/>
        </p:nvCxnSpPr>
        <p:spPr>
          <a:xfrm>
            <a:off x="10173791" y="2803727"/>
            <a:ext cx="0" cy="2992901"/>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s://timgsa.baidu.com/timg?image&amp;quality=80&amp;size=b9999_10000&amp;sec=1512923780224&amp;di=644b19e203d797684f303d5b194ce45d&amp;imgtype=0&amp;src=http%3A%2F%2Fimgsrc.baidu.com%2Fimage%2Fc0%253Dshijue1%252C0%252C0%252C294%252C40%2Fsign%3Da3c1e6e69325bc313f5009db36b6e7c4%2F5d6034a85edf8db145274f4c0323dd54564e74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734" b="4896"/>
          <a:stretch>
            <a:fillRect/>
          </a:stretch>
        </p:blipFill>
        <p:spPr bwMode="auto">
          <a:xfrm>
            <a:off x="0" y="0"/>
            <a:ext cx="12858750" cy="72326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773191" y="2178231"/>
            <a:ext cx="4258804" cy="669414"/>
          </a:xfrm>
          <a:prstGeom prst="rect">
            <a:avLst/>
          </a:prstGeom>
          <a:solidFill>
            <a:srgbClr val="0070C0"/>
          </a:solidFill>
        </p:spPr>
        <p:txBody>
          <a:bodyPr wrap="square">
            <a:spAutoFit/>
          </a:bodyPr>
          <a:lstStyle/>
          <a:p>
            <a:pPr eaLnBrk="1" hangingPunct="1">
              <a:lnSpc>
                <a:spcPts val="4500"/>
              </a:lnSpc>
            </a:pPr>
            <a:r>
              <a:rPr lang="zh-CN" altLang="en-US" sz="2400" dirty="0">
                <a:solidFill>
                  <a:schemeClr val="bg1"/>
                </a:solidFill>
                <a:latin typeface="微软雅黑" panose="020B0503020204020204" pitchFamily="34" charset="-122"/>
                <a:ea typeface="微软雅黑" panose="020B0503020204020204" pitchFamily="34" charset="-122"/>
              </a:rPr>
              <a:t>安全在我心中，幸福在我手中</a:t>
            </a:r>
          </a:p>
        </p:txBody>
      </p:sp>
      <p:sp>
        <p:nvSpPr>
          <p:cNvPr id="18" name="矩形 17"/>
          <p:cNvSpPr/>
          <p:nvPr/>
        </p:nvSpPr>
        <p:spPr>
          <a:xfrm>
            <a:off x="1682013" y="663997"/>
            <a:ext cx="10441160" cy="1175450"/>
          </a:xfrm>
          <a:prstGeom prst="rect">
            <a:avLst/>
          </a:prstGeom>
          <a:noFill/>
        </p:spPr>
        <p:txBody>
          <a:bodyPr wrap="square">
            <a:spAutoFit/>
          </a:bodyPr>
          <a:lstStyle/>
          <a:p>
            <a:pPr algn="ctr" eaLnBrk="1" hangingPunct="1">
              <a:lnSpc>
                <a:spcPts val="4500"/>
              </a:lnSpc>
            </a:pPr>
            <a:r>
              <a:rPr lang="zh-CN" altLang="en-US" sz="2400" dirty="0">
                <a:solidFill>
                  <a:srgbClr val="0070C0"/>
                </a:solidFill>
                <a:latin typeface="微软雅黑" panose="020B0503020204020204" pitchFamily="34" charset="-122"/>
                <a:ea typeface="微软雅黑" panose="020B0503020204020204" pitchFamily="34" charset="-122"/>
              </a:rPr>
              <a:t>你是孩子的父母，你是父母的孩子，你是企业的财富，你是家庭的支柱</a:t>
            </a:r>
            <a:endParaRPr lang="en-US" altLang="zh-CN" sz="2400" dirty="0">
              <a:solidFill>
                <a:srgbClr val="0070C0"/>
              </a:solidFill>
              <a:latin typeface="微软雅黑" panose="020B0503020204020204" pitchFamily="34" charset="-122"/>
              <a:ea typeface="微软雅黑" panose="020B0503020204020204" pitchFamily="34" charset="-122"/>
            </a:endParaRPr>
          </a:p>
          <a:p>
            <a:pPr algn="ctr" eaLnBrk="1" hangingPunct="1">
              <a:lnSpc>
                <a:spcPts val="4500"/>
              </a:lnSpc>
            </a:pPr>
            <a:r>
              <a:rPr lang="zh-CN" altLang="en-US" sz="2400" dirty="0">
                <a:solidFill>
                  <a:srgbClr val="0070C0"/>
                </a:solidFill>
                <a:latin typeface="微软雅黑" panose="020B0503020204020204" pitchFamily="34" charset="-122"/>
                <a:ea typeface="微软雅黑" panose="020B0503020204020204" pitchFamily="34" charset="-122"/>
              </a:rPr>
              <a:t>为了你的健康，请你时时处处注意安全！</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pic>
        <p:nvPicPr>
          <p:cNvPr id="15362" name="Picture 2" descr="https://timgsa.baidu.com/timg?image&amp;quality=80&amp;size=b9999_10000&amp;sec=1512237017740&amp;di=9ecabc996ad00dd265a088dba78e5e71&amp;imgtype=0&amp;src=http%3A%2F%2Fimgsrc.baidu.com%2Fimgad%2Fpic%2Fitem%2Fa08b87d6277f9e2f076924331430e924b899f3a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712" b="24609"/>
          <a:stretch>
            <a:fillRect/>
          </a:stretch>
        </p:blipFill>
        <p:spPr bwMode="auto">
          <a:xfrm>
            <a:off x="1244799" y="1600101"/>
            <a:ext cx="10153128" cy="478921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bwMode="auto">
          <a:xfrm>
            <a:off x="1244799" y="1600101"/>
            <a:ext cx="10153128" cy="4789212"/>
          </a:xfrm>
          <a:prstGeom prst="rect">
            <a:avLst/>
          </a:prstGeom>
          <a:solidFill>
            <a:schemeClr val="tx1">
              <a:alpha val="50000"/>
            </a:schemeClr>
          </a:solidFill>
          <a:ln>
            <a:noFill/>
          </a:ln>
        </p:spPr>
        <p:txBody>
          <a:bodyPr rtlCol="0" anchor="ctr"/>
          <a:lstStyle/>
          <a:p>
            <a:pPr algn="l"/>
            <a:endParaRPr lang="zh-CN" altLang="en-US"/>
          </a:p>
        </p:txBody>
      </p:sp>
      <p:sp>
        <p:nvSpPr>
          <p:cNvPr id="13" name="TextBox 8"/>
          <p:cNvSpPr txBox="1"/>
          <p:nvPr/>
        </p:nvSpPr>
        <p:spPr>
          <a:xfrm>
            <a:off x="2324919" y="3472309"/>
            <a:ext cx="8496944" cy="1346522"/>
          </a:xfrm>
          <a:prstGeom prst="rect">
            <a:avLst/>
          </a:prstGeom>
          <a:noFill/>
        </p:spPr>
        <p:txBody>
          <a:bodyPr wrap="square" lIns="0" tIns="0" rIns="0" bIns="0" rtlCol="0" anchor="ctr">
            <a:spAutoFit/>
          </a:bodyPr>
          <a:lstStyle/>
          <a:p>
            <a:pPr>
              <a:lnSpc>
                <a:spcPts val="3500"/>
              </a:lnSpc>
            </a:pPr>
            <a:r>
              <a:rPr lang="zh-CN" altLang="en-US" sz="2400" b="1" dirty="0">
                <a:solidFill>
                  <a:srgbClr val="FFFF00"/>
                </a:solidFill>
                <a:ea typeface="微软雅黑" panose="020B0503020204020204" pitchFamily="34" charset="-122"/>
                <a:cs typeface="+mn-ea"/>
                <a:sym typeface="+mn-lt"/>
              </a:rPr>
              <a:t>一级预防：</a:t>
            </a:r>
            <a:r>
              <a:rPr lang="zh-CN" altLang="en-US" sz="2400" dirty="0">
                <a:solidFill>
                  <a:schemeClr val="bg1"/>
                </a:solidFill>
                <a:ea typeface="微软雅黑" panose="020B0503020204020204" pitchFamily="34" charset="-122"/>
                <a:cs typeface="+mn-ea"/>
                <a:sym typeface="+mn-lt"/>
              </a:rPr>
              <a:t>消除、隔离、控制，</a:t>
            </a:r>
            <a:endParaRPr lang="en-US" altLang="zh-CN" sz="2400" dirty="0">
              <a:solidFill>
                <a:schemeClr val="bg1"/>
              </a:solidFill>
              <a:ea typeface="微软雅黑" panose="020B0503020204020204" pitchFamily="34" charset="-122"/>
              <a:cs typeface="+mn-ea"/>
              <a:sym typeface="+mn-lt"/>
            </a:endParaRPr>
          </a:p>
          <a:p>
            <a:pPr>
              <a:lnSpc>
                <a:spcPts val="3500"/>
              </a:lnSpc>
            </a:pPr>
            <a:r>
              <a:rPr lang="zh-CN" altLang="en-US" sz="2400" b="1" dirty="0">
                <a:solidFill>
                  <a:srgbClr val="FFFF00"/>
                </a:solidFill>
                <a:ea typeface="微软雅黑" panose="020B0503020204020204" pitchFamily="34" charset="-122"/>
                <a:cs typeface="+mn-ea"/>
                <a:sym typeface="+mn-lt"/>
              </a:rPr>
              <a:t>二级预防：</a:t>
            </a:r>
            <a:r>
              <a:rPr lang="zh-CN" altLang="en-US" sz="2400" dirty="0">
                <a:solidFill>
                  <a:schemeClr val="bg1"/>
                </a:solidFill>
                <a:ea typeface="微软雅黑" panose="020B0503020204020204" pitchFamily="34" charset="-122"/>
                <a:cs typeface="+mn-ea"/>
                <a:sym typeface="+mn-lt"/>
              </a:rPr>
              <a:t>健康监护、加强监测、早期发现、早期诊断。</a:t>
            </a:r>
            <a:endParaRPr lang="en-US" altLang="zh-CN" sz="2400" dirty="0">
              <a:solidFill>
                <a:schemeClr val="bg1"/>
              </a:solidFill>
              <a:ea typeface="微软雅黑" panose="020B0503020204020204" pitchFamily="34" charset="-122"/>
              <a:cs typeface="+mn-ea"/>
              <a:sym typeface="+mn-lt"/>
            </a:endParaRPr>
          </a:p>
          <a:p>
            <a:pPr>
              <a:lnSpc>
                <a:spcPts val="3500"/>
              </a:lnSpc>
            </a:pPr>
            <a:r>
              <a:rPr lang="zh-CN" altLang="en-US" sz="2400" b="1" dirty="0">
                <a:solidFill>
                  <a:srgbClr val="FFFF00"/>
                </a:solidFill>
                <a:ea typeface="微软雅黑" panose="020B0503020204020204" pitchFamily="34" charset="-122"/>
                <a:cs typeface="+mn-ea"/>
                <a:sym typeface="+mn-lt"/>
              </a:rPr>
              <a:t>三级预防：</a:t>
            </a:r>
            <a:r>
              <a:rPr lang="zh-CN" altLang="en-US" sz="2400" dirty="0">
                <a:solidFill>
                  <a:schemeClr val="bg1"/>
                </a:solidFill>
                <a:ea typeface="微软雅黑" panose="020B0503020204020204" pitchFamily="34" charset="-122"/>
                <a:cs typeface="+mn-ea"/>
                <a:sym typeface="+mn-lt"/>
              </a:rPr>
              <a:t>对确诊者要坚持治疗、定期检查、享受职业病待遇。</a:t>
            </a:r>
          </a:p>
        </p:txBody>
      </p:sp>
      <p:sp>
        <p:nvSpPr>
          <p:cNvPr id="5" name="矩形 4"/>
          <p:cNvSpPr/>
          <p:nvPr/>
        </p:nvSpPr>
        <p:spPr>
          <a:xfrm>
            <a:off x="3189015" y="2486065"/>
            <a:ext cx="6032421" cy="461665"/>
          </a:xfrm>
          <a:prstGeom prst="rect">
            <a:avLst/>
          </a:prstGeom>
        </p:spPr>
        <p:txBody>
          <a:bodyPr wrap="none">
            <a:spAutoFit/>
          </a:bodyPr>
          <a:lstStyle/>
          <a:p>
            <a:r>
              <a:rPr lang="zh-CN" altLang="en-US" sz="2400" dirty="0">
                <a:solidFill>
                  <a:schemeClr val="bg1"/>
                </a:solidFill>
                <a:ea typeface="微软雅黑" panose="020B0503020204020204" pitchFamily="34" charset="-122"/>
                <a:cs typeface="+mn-ea"/>
                <a:sym typeface="+mn-lt"/>
              </a:rPr>
              <a:t>我国职业病的预防坚持“</a:t>
            </a:r>
            <a:r>
              <a:rPr lang="zh-CN" altLang="en-US" sz="2400" b="1" dirty="0">
                <a:solidFill>
                  <a:srgbClr val="FFFF00"/>
                </a:solidFill>
                <a:ea typeface="微软雅黑" panose="020B0503020204020204" pitchFamily="34" charset="-122"/>
                <a:cs typeface="+mn-ea"/>
                <a:sym typeface="+mn-lt"/>
              </a:rPr>
              <a:t>三级预防”</a:t>
            </a:r>
            <a:r>
              <a:rPr lang="zh-CN" altLang="en-US" sz="2400" dirty="0">
                <a:solidFill>
                  <a:schemeClr val="bg1"/>
                </a:solidFill>
                <a:ea typeface="微软雅黑" panose="020B0503020204020204" pitchFamily="34" charset="-122"/>
                <a:cs typeface="+mn-ea"/>
                <a:sym typeface="+mn-lt"/>
              </a:rPr>
              <a:t>的原则</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p:nvSpPr>
        <p:spPr>
          <a:xfrm>
            <a:off x="4034752" y="1555920"/>
            <a:ext cx="8823998" cy="4120810"/>
          </a:xfrm>
          <a:prstGeom prst="rect">
            <a:avLst/>
          </a:prstGeom>
          <a:solidFill>
            <a:srgbClr val="00B0F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 y="1555920"/>
            <a:ext cx="4034750" cy="41208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MH_Others_1"/>
          <p:cNvSpPr txBox="1"/>
          <p:nvPr>
            <p:custDataLst>
              <p:tags r:id="rId1"/>
            </p:custDataLst>
          </p:nvPr>
        </p:nvSpPr>
        <p:spPr>
          <a:xfrm>
            <a:off x="578457" y="2338548"/>
            <a:ext cx="3078072" cy="1769715"/>
          </a:xfrm>
          <a:prstGeom prst="rect">
            <a:avLst/>
          </a:prstGeom>
          <a:noFill/>
        </p:spPr>
        <p:txBody>
          <a:bodyPr vert="horz" wrap="square" lIns="0" tIns="0" rIns="0" bIns="0" rtlCol="0" anchor="ctr" anchorCtr="0">
            <a:spAutoFit/>
          </a:bodyPr>
          <a:lstStyle/>
          <a:p>
            <a:pPr algn="ctr"/>
            <a:r>
              <a:rPr lang="zh-CN" altLang="en-US" sz="11500" b="1" dirty="0">
                <a:solidFill>
                  <a:schemeClr val="bg1"/>
                </a:solidFill>
                <a:latin typeface="Arial" panose="020B0604020202020204" pitchFamily="34" charset="0"/>
                <a:ea typeface="微软雅黑" panose="020B0503020204020204" pitchFamily="34" charset="-122"/>
                <a:sym typeface="Arial" panose="020B0604020202020204" pitchFamily="34" charset="0"/>
              </a:rPr>
              <a:t>目录</a:t>
            </a:r>
          </a:p>
        </p:txBody>
      </p:sp>
      <p:sp>
        <p:nvSpPr>
          <p:cNvPr id="19" name="MH_Others_2"/>
          <p:cNvSpPr txBox="1"/>
          <p:nvPr>
            <p:custDataLst>
              <p:tags r:id="rId2"/>
            </p:custDataLst>
          </p:nvPr>
        </p:nvSpPr>
        <p:spPr>
          <a:xfrm>
            <a:off x="467845" y="4281557"/>
            <a:ext cx="3299296" cy="677108"/>
          </a:xfrm>
          <a:prstGeom prst="rect">
            <a:avLst/>
          </a:prstGeom>
          <a:noFill/>
        </p:spPr>
        <p:txBody>
          <a:bodyPr wrap="square" lIns="0" tIns="0" rIns="0" bIns="0">
            <a:spAutoFit/>
          </a:bodyPr>
          <a:lstStyle/>
          <a:p>
            <a:pPr algn="ctr">
              <a:defRPr/>
            </a:pPr>
            <a:r>
              <a:rPr lang="en-US" altLang="zh-CN" sz="4400" b="1" dirty="0">
                <a:solidFill>
                  <a:schemeClr val="bg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4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MH_Entry_1"/>
          <p:cNvSpPr/>
          <p:nvPr>
            <p:custDataLst>
              <p:tags r:id="rId3"/>
            </p:custDataLst>
          </p:nvPr>
        </p:nvSpPr>
        <p:spPr>
          <a:xfrm>
            <a:off x="5251314" y="2772554"/>
            <a:ext cx="3415457" cy="30777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现代安全管理的基本概念</a:t>
            </a:r>
            <a:endParaRPr lang="en-US" altLang="zh-CN"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矩形 1"/>
          <p:cNvSpPr/>
          <p:nvPr/>
        </p:nvSpPr>
        <p:spPr>
          <a:xfrm>
            <a:off x="4566511" y="2680221"/>
            <a:ext cx="734496" cy="523220"/>
          </a:xfrm>
          <a:prstGeom prst="rect">
            <a:avLst/>
          </a:prstGeom>
        </p:spPr>
        <p:txBody>
          <a:bodyPr wrap="none">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01</a:t>
            </a:r>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4557167" y="2720184"/>
            <a:ext cx="0" cy="401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MH_Entry_1"/>
          <p:cNvSpPr/>
          <p:nvPr>
            <p:custDataLst>
              <p:tags r:id="rId4"/>
            </p:custDataLst>
          </p:nvPr>
        </p:nvSpPr>
        <p:spPr>
          <a:xfrm>
            <a:off x="9286064" y="2794273"/>
            <a:ext cx="3415457" cy="30777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现代安全管理的基本理念</a:t>
            </a:r>
            <a:endParaRPr lang="en-US" altLang="zh-CN"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9" name="矩形 38"/>
          <p:cNvSpPr/>
          <p:nvPr/>
        </p:nvSpPr>
        <p:spPr>
          <a:xfrm>
            <a:off x="8601261" y="2701940"/>
            <a:ext cx="734496" cy="523220"/>
          </a:xfrm>
          <a:prstGeom prst="rect">
            <a:avLst/>
          </a:prstGeom>
        </p:spPr>
        <p:txBody>
          <a:bodyPr wrap="none">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02</a:t>
            </a:r>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8591917" y="2741903"/>
            <a:ext cx="0" cy="401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MH_Entry_1"/>
          <p:cNvSpPr/>
          <p:nvPr>
            <p:custDataLst>
              <p:tags r:id="rId5"/>
            </p:custDataLst>
          </p:nvPr>
        </p:nvSpPr>
        <p:spPr>
          <a:xfrm>
            <a:off x="5223672" y="3926832"/>
            <a:ext cx="2855172" cy="71814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nSpc>
                <a:spcPts val="2800"/>
              </a:lnSpc>
            </a:pPr>
            <a:r>
              <a:rPr lang="zh-CN" altLang="en-US" sz="2000" dirty="0">
                <a:latin typeface="微软雅黑" panose="020B0503020204020204" pitchFamily="34" charset="-122"/>
                <a:ea typeface="微软雅黑" panose="020B0503020204020204" pitchFamily="34" charset="-122"/>
              </a:rPr>
              <a:t>现代安全管理主要对象、方法与对策</a:t>
            </a:r>
            <a:endParaRPr lang="en-US" altLang="zh-CN"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2" name="矩形 41"/>
          <p:cNvSpPr/>
          <p:nvPr/>
        </p:nvSpPr>
        <p:spPr>
          <a:xfrm>
            <a:off x="4529526" y="3904250"/>
            <a:ext cx="734496" cy="523220"/>
          </a:xfrm>
          <a:prstGeom prst="rect">
            <a:avLst/>
          </a:prstGeom>
        </p:spPr>
        <p:txBody>
          <a:bodyPr wrap="none">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03</a:t>
            </a:r>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4520182" y="3944213"/>
            <a:ext cx="0" cy="401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MH_Entry_1"/>
          <p:cNvSpPr/>
          <p:nvPr>
            <p:custDataLst>
              <p:tags r:id="rId6"/>
            </p:custDataLst>
          </p:nvPr>
        </p:nvSpPr>
        <p:spPr>
          <a:xfrm>
            <a:off x="9286063" y="3893932"/>
            <a:ext cx="3415457" cy="71814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nSpc>
                <a:spcPts val="2800"/>
              </a:lnSpc>
            </a:pPr>
            <a:r>
              <a:rPr lang="zh-CN" altLang="en-US" sz="2000" dirty="0">
                <a:latin typeface="微软雅黑" panose="020B0503020204020204" pitchFamily="34" charset="-122"/>
                <a:ea typeface="微软雅黑" panose="020B0503020204020204" pitchFamily="34" charset="-122"/>
              </a:rPr>
              <a:t>现代安全管理的六大管理</a:t>
            </a:r>
            <a:endParaRPr lang="en-US" altLang="zh-CN" sz="2000" dirty="0">
              <a:latin typeface="微软雅黑" panose="020B0503020204020204" pitchFamily="34" charset="-122"/>
              <a:ea typeface="微软雅黑" panose="020B0503020204020204" pitchFamily="34" charset="-122"/>
            </a:endParaRPr>
          </a:p>
          <a:p>
            <a:pPr>
              <a:lnSpc>
                <a:spcPts val="2800"/>
              </a:lnSpc>
            </a:pPr>
            <a:r>
              <a:rPr lang="zh-CN" altLang="en-US" sz="2000" dirty="0">
                <a:latin typeface="微软雅黑" panose="020B0503020204020204" pitchFamily="34" charset="-122"/>
                <a:ea typeface="微软雅黑" panose="020B0503020204020204" pitchFamily="34" charset="-122"/>
              </a:rPr>
              <a:t>体系</a:t>
            </a:r>
            <a:endParaRPr lang="en-US" altLang="zh-CN"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5" name="矩形 44"/>
          <p:cNvSpPr/>
          <p:nvPr/>
        </p:nvSpPr>
        <p:spPr>
          <a:xfrm>
            <a:off x="8601261" y="3851880"/>
            <a:ext cx="734496" cy="523220"/>
          </a:xfrm>
          <a:prstGeom prst="rect">
            <a:avLst/>
          </a:prstGeom>
        </p:spPr>
        <p:txBody>
          <a:bodyPr wrap="none">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04</a:t>
            </a:r>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a:off x="8591917" y="3891843"/>
            <a:ext cx="0" cy="401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00">
        <p15:prstTrans prst="airplan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18"/>
                                        </p:tgtEl>
                                        <p:attrNameLst>
                                          <p:attrName>style.visibility</p:attrName>
                                        </p:attrNameLst>
                                      </p:cBhvr>
                                      <p:to>
                                        <p:strVal val="visible"/>
                                      </p:to>
                                    </p:set>
                                    <p:anim by="(-#ppt_w*2)" calcmode="lin" valueType="num">
                                      <p:cBhvr rctx="PPT">
                                        <p:cTn id="19" dur="500" autoRev="1" fill="hold">
                                          <p:stCondLst>
                                            <p:cond delay="0"/>
                                          </p:stCondLst>
                                        </p:cTn>
                                        <p:tgtEl>
                                          <p:spTgt spid="18"/>
                                        </p:tgtEl>
                                        <p:attrNameLst>
                                          <p:attrName>ppt_w</p:attrName>
                                        </p:attrNameLst>
                                      </p:cBhvr>
                                    </p:anim>
                                    <p:anim by="(#ppt_w*0.50)" calcmode="lin" valueType="num">
                                      <p:cBhvr>
                                        <p:cTn id="20" dur="500" decel="50000" autoRev="1" fill="hold">
                                          <p:stCondLst>
                                            <p:cond delay="0"/>
                                          </p:stCondLst>
                                        </p:cTn>
                                        <p:tgtEl>
                                          <p:spTgt spid="18"/>
                                        </p:tgtEl>
                                        <p:attrNameLst>
                                          <p:attrName>ppt_x</p:attrName>
                                        </p:attrNameLst>
                                      </p:cBhvr>
                                    </p:anim>
                                    <p:anim from="(-#ppt_h/2)" to="(#ppt_y)" calcmode="lin" valueType="num">
                                      <p:cBhvr>
                                        <p:cTn id="21" dur="1000" fill="hold">
                                          <p:stCondLst>
                                            <p:cond delay="0"/>
                                          </p:stCondLst>
                                        </p:cTn>
                                        <p:tgtEl>
                                          <p:spTgt spid="18"/>
                                        </p:tgtEl>
                                        <p:attrNameLst>
                                          <p:attrName>ppt_y</p:attrName>
                                        </p:attrNameLst>
                                      </p:cBhvr>
                                    </p:anim>
                                    <p:animRot by="21600000">
                                      <p:cBhvr>
                                        <p:cTn id="22" dur="1000" fill="hold">
                                          <p:stCondLst>
                                            <p:cond delay="0"/>
                                          </p:stCondLst>
                                        </p:cTn>
                                        <p:tgtEl>
                                          <p:spTgt spid="18"/>
                                        </p:tgtEl>
                                        <p:attrNameLst>
                                          <p:attrName>r</p:attrName>
                                        </p:attrNameLst>
                                      </p:cBhvr>
                                    </p:animRot>
                                  </p:childTnLst>
                                </p:cTn>
                              </p:par>
                              <p:par>
                                <p:cTn id="23" presetID="56" presetClass="entr" presetSubtype="0" fill="hold" grpId="0" nodeType="withEffect">
                                  <p:stCondLst>
                                    <p:cond delay="0"/>
                                  </p:stCondLst>
                                  <p:iterate type="lt">
                                    <p:tmPct val="10000"/>
                                  </p:iterate>
                                  <p:childTnLst>
                                    <p:set>
                                      <p:cBhvr>
                                        <p:cTn id="24" dur="1" fill="hold">
                                          <p:stCondLst>
                                            <p:cond delay="0"/>
                                          </p:stCondLst>
                                        </p:cTn>
                                        <p:tgtEl>
                                          <p:spTgt spid="19"/>
                                        </p:tgtEl>
                                        <p:attrNameLst>
                                          <p:attrName>style.visibility</p:attrName>
                                        </p:attrNameLst>
                                      </p:cBhvr>
                                      <p:to>
                                        <p:strVal val="visible"/>
                                      </p:to>
                                    </p:set>
                                    <p:anim by="(-#ppt_w*2)" calcmode="lin" valueType="num">
                                      <p:cBhvr rctx="PPT">
                                        <p:cTn id="25" dur="500" autoRev="1" fill="hold">
                                          <p:stCondLst>
                                            <p:cond delay="0"/>
                                          </p:stCondLst>
                                        </p:cTn>
                                        <p:tgtEl>
                                          <p:spTgt spid="19"/>
                                        </p:tgtEl>
                                        <p:attrNameLst>
                                          <p:attrName>ppt_w</p:attrName>
                                        </p:attrNameLst>
                                      </p:cBhvr>
                                    </p:anim>
                                    <p:anim by="(#ppt_w*0.50)" calcmode="lin" valueType="num">
                                      <p:cBhvr>
                                        <p:cTn id="26" dur="500" decel="50000" autoRev="1" fill="hold">
                                          <p:stCondLst>
                                            <p:cond delay="0"/>
                                          </p:stCondLst>
                                        </p:cTn>
                                        <p:tgtEl>
                                          <p:spTgt spid="19"/>
                                        </p:tgtEl>
                                        <p:attrNameLst>
                                          <p:attrName>ppt_x</p:attrName>
                                        </p:attrNameLst>
                                      </p:cBhvr>
                                    </p:anim>
                                    <p:anim from="(-#ppt_h/2)" to="(#ppt_y)" calcmode="lin" valueType="num">
                                      <p:cBhvr>
                                        <p:cTn id="27" dur="1000" fill="hold">
                                          <p:stCondLst>
                                            <p:cond delay="0"/>
                                          </p:stCondLst>
                                        </p:cTn>
                                        <p:tgtEl>
                                          <p:spTgt spid="19"/>
                                        </p:tgtEl>
                                        <p:attrNameLst>
                                          <p:attrName>ppt_y</p:attrName>
                                        </p:attrNameLst>
                                      </p:cBhvr>
                                    </p:anim>
                                    <p:animRot by="21600000">
                                      <p:cBhvr>
                                        <p:cTn id="28" dur="1000" fill="hold">
                                          <p:stCondLst>
                                            <p:cond delay="0"/>
                                          </p:stCondLst>
                                        </p:cTn>
                                        <p:tgtEl>
                                          <p:spTgt spid="1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down)">
                                      <p:cBhvr>
                                        <p:cTn id="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 grpId="0"/>
      <p:bldP spid="19" grpId="0"/>
      <p:bldP spid="13" grpId="0"/>
      <p:bldP spid="38" grpId="0"/>
      <p:bldP spid="41"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604839" y="1397861"/>
            <a:ext cx="5314275"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管理的缺陷：管理不足是造成事故的本质原因</a:t>
            </a:r>
          </a:p>
        </p:txBody>
      </p:sp>
      <p:sp>
        <p:nvSpPr>
          <p:cNvPr id="4" name="矩形 3"/>
          <p:cNvSpPr/>
          <p:nvPr/>
        </p:nvSpPr>
        <p:spPr bwMode="auto">
          <a:xfrm>
            <a:off x="1172791" y="253620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1251504" y="3472309"/>
            <a:ext cx="4752528" cy="2164695"/>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对人管理的缺陷</a:t>
            </a:r>
            <a:r>
              <a:rPr lang="zh-CN" altLang="en-US" dirty="0">
                <a:solidFill>
                  <a:schemeClr val="bg1"/>
                </a:solidFill>
                <a:latin typeface="微软雅黑" panose="020B0503020204020204" pitchFamily="34" charset="-122"/>
                <a:ea typeface="微软雅黑" panose="020B0503020204020204" pitchFamily="34" charset="-122"/>
              </a:rPr>
              <a:t>：教育、培训、使用、考核等方面。</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对物控制的缺陷</a:t>
            </a:r>
            <a:r>
              <a:rPr lang="zh-CN" altLang="en-US" dirty="0">
                <a:solidFill>
                  <a:schemeClr val="bg1"/>
                </a:solidFill>
                <a:latin typeface="微软雅黑" panose="020B0503020204020204" pitchFamily="34" charset="-122"/>
                <a:ea typeface="微软雅黑" panose="020B0503020204020204" pitchFamily="34" charset="-122"/>
              </a:rPr>
              <a:t>：设计、制造、采购、安装、使用、维护等。</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对环境管理缺陷</a:t>
            </a:r>
            <a:r>
              <a:rPr lang="zh-CN" altLang="en-US" dirty="0">
                <a:solidFill>
                  <a:schemeClr val="bg1"/>
                </a:solidFill>
                <a:latin typeface="微软雅黑" panose="020B0503020204020204" pitchFamily="34" charset="-122"/>
                <a:ea typeface="微软雅黑" panose="020B0503020204020204" pitchFamily="34" charset="-122"/>
              </a:rPr>
              <a:t>：劳动条件改善不足。</a:t>
            </a:r>
          </a:p>
        </p:txBody>
      </p:sp>
      <p:pic>
        <p:nvPicPr>
          <p:cNvPr id="14338" name="Picture 2" descr="https://timgsa.baidu.com/timg?image&amp;quality=80&amp;size=b9999_10000&amp;sec=1512236669046&amp;di=caab46c8fee9ac0841208235e4d93d80&amp;imgtype=0&amp;src=http%3A%2F%2Fimgsrc.baidu.com%2Fimgad%2Fpic%2Fitem%2F94cad1c8a786c917f7614f03c23d70cf3bc757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25" b="5207"/>
          <a:stretch>
            <a:fillRect/>
          </a:stretch>
        </p:blipFill>
        <p:spPr bwMode="auto">
          <a:xfrm>
            <a:off x="6645400" y="2536205"/>
            <a:ext cx="5265975" cy="3744416"/>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1"/>
          <p:cNvSpPr>
            <a:spLocks noEditPoints="1"/>
          </p:cNvSpPr>
          <p:nvPr/>
        </p:nvSpPr>
        <p:spPr bwMode="auto">
          <a:xfrm>
            <a:off x="963700" y="1397861"/>
            <a:ext cx="454098" cy="450742"/>
          </a:xfrm>
          <a:custGeom>
            <a:avLst/>
            <a:gdLst>
              <a:gd name="connsiteX0" fmla="*/ 457764 w 605976"/>
              <a:gd name="connsiteY0" fmla="*/ 244438 h 601499"/>
              <a:gd name="connsiteX1" fmla="*/ 559427 w 605976"/>
              <a:gd name="connsiteY1" fmla="*/ 244438 h 601499"/>
              <a:gd name="connsiteX2" fmla="*/ 585794 w 605976"/>
              <a:gd name="connsiteY2" fmla="*/ 270855 h 601499"/>
              <a:gd name="connsiteX3" fmla="*/ 585794 w 605976"/>
              <a:gd name="connsiteY3" fmla="*/ 364749 h 601499"/>
              <a:gd name="connsiteX4" fmla="*/ 559427 w 605976"/>
              <a:gd name="connsiteY4" fmla="*/ 391073 h 601499"/>
              <a:gd name="connsiteX5" fmla="*/ 457764 w 605976"/>
              <a:gd name="connsiteY5" fmla="*/ 391073 h 601499"/>
              <a:gd name="connsiteX6" fmla="*/ 431397 w 605976"/>
              <a:gd name="connsiteY6" fmla="*/ 364749 h 601499"/>
              <a:gd name="connsiteX7" fmla="*/ 431397 w 605976"/>
              <a:gd name="connsiteY7" fmla="*/ 270855 h 601499"/>
              <a:gd name="connsiteX8" fmla="*/ 457764 w 605976"/>
              <a:gd name="connsiteY8" fmla="*/ 244438 h 601499"/>
              <a:gd name="connsiteX9" fmla="*/ 319642 w 605976"/>
              <a:gd name="connsiteY9" fmla="*/ 244438 h 601499"/>
              <a:gd name="connsiteX10" fmla="*/ 369306 w 605976"/>
              <a:gd name="connsiteY10" fmla="*/ 244438 h 601499"/>
              <a:gd name="connsiteX11" fmla="*/ 395762 w 605976"/>
              <a:gd name="connsiteY11" fmla="*/ 270855 h 601499"/>
              <a:gd name="connsiteX12" fmla="*/ 395762 w 605976"/>
              <a:gd name="connsiteY12" fmla="*/ 364749 h 601499"/>
              <a:gd name="connsiteX13" fmla="*/ 369306 w 605976"/>
              <a:gd name="connsiteY13" fmla="*/ 391073 h 601499"/>
              <a:gd name="connsiteX14" fmla="*/ 267750 w 605976"/>
              <a:gd name="connsiteY14" fmla="*/ 391073 h 601499"/>
              <a:gd name="connsiteX15" fmla="*/ 241294 w 605976"/>
              <a:gd name="connsiteY15" fmla="*/ 364749 h 601499"/>
              <a:gd name="connsiteX16" fmla="*/ 241294 w 605976"/>
              <a:gd name="connsiteY16" fmla="*/ 270855 h 601499"/>
              <a:gd name="connsiteX17" fmla="*/ 246678 w 605976"/>
              <a:gd name="connsiteY17" fmla="*/ 255653 h 601499"/>
              <a:gd name="connsiteX18" fmla="*/ 262738 w 605976"/>
              <a:gd name="connsiteY18" fmla="*/ 261400 h 601499"/>
              <a:gd name="connsiteX19" fmla="*/ 319642 w 605976"/>
              <a:gd name="connsiteY19" fmla="*/ 244438 h 601499"/>
              <a:gd name="connsiteX20" fmla="*/ 315374 w 605976"/>
              <a:gd name="connsiteY20" fmla="*/ 126656 h 601499"/>
              <a:gd name="connsiteX21" fmla="*/ 337935 w 605976"/>
              <a:gd name="connsiteY21" fmla="*/ 131697 h 601499"/>
              <a:gd name="connsiteX22" fmla="*/ 345177 w 605976"/>
              <a:gd name="connsiteY22" fmla="*/ 173690 h 601499"/>
              <a:gd name="connsiteX23" fmla="*/ 304326 w 605976"/>
              <a:gd name="connsiteY23" fmla="*/ 231535 h 601499"/>
              <a:gd name="connsiteX24" fmla="*/ 269509 w 605976"/>
              <a:gd name="connsiteY24" fmla="*/ 242473 h 601499"/>
              <a:gd name="connsiteX25" fmla="*/ 213803 w 605976"/>
              <a:gd name="connsiteY25" fmla="*/ 222543 h 601499"/>
              <a:gd name="connsiteX26" fmla="*/ 213803 w 605976"/>
              <a:gd name="connsiteY26" fmla="*/ 419437 h 601499"/>
              <a:gd name="connsiteX27" fmla="*/ 585829 w 605976"/>
              <a:gd name="connsiteY27" fmla="*/ 419437 h 601499"/>
              <a:gd name="connsiteX28" fmla="*/ 605976 w 605976"/>
              <a:gd name="connsiteY28" fmla="*/ 439460 h 601499"/>
              <a:gd name="connsiteX29" fmla="*/ 585829 w 605976"/>
              <a:gd name="connsiteY29" fmla="*/ 459576 h 601499"/>
              <a:gd name="connsiteX30" fmla="*/ 213803 w 605976"/>
              <a:gd name="connsiteY30" fmla="*/ 459576 h 601499"/>
              <a:gd name="connsiteX31" fmla="*/ 213803 w 605976"/>
              <a:gd name="connsiteY31" fmla="*/ 571001 h 601499"/>
              <a:gd name="connsiteX32" fmla="*/ 183257 w 605976"/>
              <a:gd name="connsiteY32" fmla="*/ 601499 h 601499"/>
              <a:gd name="connsiteX33" fmla="*/ 152804 w 605976"/>
              <a:gd name="connsiteY33" fmla="*/ 571001 h 601499"/>
              <a:gd name="connsiteX34" fmla="*/ 152804 w 605976"/>
              <a:gd name="connsiteY34" fmla="*/ 388753 h 601499"/>
              <a:gd name="connsiteX35" fmla="*/ 128665 w 605976"/>
              <a:gd name="connsiteY35" fmla="*/ 388753 h 601499"/>
              <a:gd name="connsiteX36" fmla="*/ 128665 w 605976"/>
              <a:gd name="connsiteY36" fmla="*/ 571001 h 601499"/>
              <a:gd name="connsiteX37" fmla="*/ 98119 w 605976"/>
              <a:gd name="connsiteY37" fmla="*/ 601499 h 601499"/>
              <a:gd name="connsiteX38" fmla="*/ 67573 w 605976"/>
              <a:gd name="connsiteY38" fmla="*/ 571001 h 601499"/>
              <a:gd name="connsiteX39" fmla="*/ 67573 w 605976"/>
              <a:gd name="connsiteY39" fmla="*/ 338139 h 601499"/>
              <a:gd name="connsiteX40" fmla="*/ 58846 w 605976"/>
              <a:gd name="connsiteY40" fmla="*/ 364744 h 601499"/>
              <a:gd name="connsiteX41" fmla="*/ 30157 w 605976"/>
              <a:gd name="connsiteY41" fmla="*/ 385601 h 601499"/>
              <a:gd name="connsiteX42" fmla="*/ 20873 w 605976"/>
              <a:gd name="connsiteY42" fmla="*/ 384118 h 601499"/>
              <a:gd name="connsiteX43" fmla="*/ 1468 w 605976"/>
              <a:gd name="connsiteY43" fmla="*/ 346111 h 601499"/>
              <a:gd name="connsiteX44" fmla="*/ 52718 w 605976"/>
              <a:gd name="connsiteY44" fmla="*/ 188893 h 601499"/>
              <a:gd name="connsiteX45" fmla="*/ 101090 w 605976"/>
              <a:gd name="connsiteY45" fmla="*/ 153760 h 601499"/>
              <a:gd name="connsiteX46" fmla="*/ 191706 w 605976"/>
              <a:gd name="connsiteY46" fmla="*/ 153760 h 601499"/>
              <a:gd name="connsiteX47" fmla="*/ 208882 w 605976"/>
              <a:gd name="connsiteY47" fmla="*/ 156726 h 601499"/>
              <a:gd name="connsiteX48" fmla="*/ 268302 w 605976"/>
              <a:gd name="connsiteY48" fmla="*/ 178047 h 601499"/>
              <a:gd name="connsiteX49" fmla="*/ 295877 w 605976"/>
              <a:gd name="connsiteY49" fmla="*/ 138928 h 601499"/>
              <a:gd name="connsiteX50" fmla="*/ 315374 w 605976"/>
              <a:gd name="connsiteY50" fmla="*/ 126656 h 601499"/>
              <a:gd name="connsiteX51" fmla="*/ 357227 w 605976"/>
              <a:gd name="connsiteY51" fmla="*/ 54688 h 601499"/>
              <a:gd name="connsiteX52" fmla="*/ 458783 w 605976"/>
              <a:gd name="connsiteY52" fmla="*/ 54688 h 601499"/>
              <a:gd name="connsiteX53" fmla="*/ 485239 w 605976"/>
              <a:gd name="connsiteY53" fmla="*/ 81016 h 601499"/>
              <a:gd name="connsiteX54" fmla="*/ 485239 w 605976"/>
              <a:gd name="connsiteY54" fmla="*/ 174924 h 601499"/>
              <a:gd name="connsiteX55" fmla="*/ 458783 w 605976"/>
              <a:gd name="connsiteY55" fmla="*/ 201252 h 601499"/>
              <a:gd name="connsiteX56" fmla="*/ 357227 w 605976"/>
              <a:gd name="connsiteY56" fmla="*/ 201252 h 601499"/>
              <a:gd name="connsiteX57" fmla="*/ 351194 w 605976"/>
              <a:gd name="connsiteY57" fmla="*/ 200047 h 601499"/>
              <a:gd name="connsiteX58" fmla="*/ 361590 w 605976"/>
              <a:gd name="connsiteY58" fmla="*/ 185307 h 601499"/>
              <a:gd name="connsiteX59" fmla="*/ 349523 w 605976"/>
              <a:gd name="connsiteY59" fmla="*/ 115316 h 601499"/>
              <a:gd name="connsiteX60" fmla="*/ 330771 w 605976"/>
              <a:gd name="connsiteY60" fmla="*/ 107251 h 601499"/>
              <a:gd name="connsiteX61" fmla="*/ 330771 w 605976"/>
              <a:gd name="connsiteY61" fmla="*/ 81016 h 601499"/>
              <a:gd name="connsiteX62" fmla="*/ 357227 w 605976"/>
              <a:gd name="connsiteY62" fmla="*/ 54688 h 601499"/>
              <a:gd name="connsiteX63" fmla="*/ 226036 w 605976"/>
              <a:gd name="connsiteY63" fmla="*/ 54688 h 601499"/>
              <a:gd name="connsiteX64" fmla="*/ 268759 w 605976"/>
              <a:gd name="connsiteY64" fmla="*/ 54688 h 601499"/>
              <a:gd name="connsiteX65" fmla="*/ 295136 w 605976"/>
              <a:gd name="connsiteY65" fmla="*/ 81016 h 601499"/>
              <a:gd name="connsiteX66" fmla="*/ 295136 w 605976"/>
              <a:gd name="connsiteY66" fmla="*/ 113091 h 601499"/>
              <a:gd name="connsiteX67" fmla="*/ 279440 w 605976"/>
              <a:gd name="connsiteY67" fmla="*/ 127460 h 601499"/>
              <a:gd name="connsiteX68" fmla="*/ 260679 w 605976"/>
              <a:gd name="connsiteY68" fmla="*/ 153973 h 601499"/>
              <a:gd name="connsiteX69" fmla="*/ 215633 w 605976"/>
              <a:gd name="connsiteY69" fmla="*/ 137843 h 601499"/>
              <a:gd name="connsiteX70" fmla="*/ 194086 w 605976"/>
              <a:gd name="connsiteY70" fmla="*/ 133949 h 601499"/>
              <a:gd name="connsiteX71" fmla="*/ 227243 w 605976"/>
              <a:gd name="connsiteY71" fmla="*/ 66369 h 601499"/>
              <a:gd name="connsiteX72" fmla="*/ 226036 w 605976"/>
              <a:gd name="connsiteY72" fmla="*/ 54688 h 601499"/>
              <a:gd name="connsiteX73" fmla="*/ 140668 w 605976"/>
              <a:gd name="connsiteY73" fmla="*/ 0 h 601499"/>
              <a:gd name="connsiteX74" fmla="*/ 207070 w 605976"/>
              <a:gd name="connsiteY74" fmla="*/ 66367 h 601499"/>
              <a:gd name="connsiteX75" fmla="*/ 140668 w 605976"/>
              <a:gd name="connsiteY75" fmla="*/ 132734 h 601499"/>
              <a:gd name="connsiteX76" fmla="*/ 74266 w 605976"/>
              <a:gd name="connsiteY76" fmla="*/ 66367 h 601499"/>
              <a:gd name="connsiteX77" fmla="*/ 140668 w 605976"/>
              <a:gd name="connsiteY77" fmla="*/ 0 h 60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5976" h="601499">
                <a:moveTo>
                  <a:pt x="457764" y="244438"/>
                </a:moveTo>
                <a:lnTo>
                  <a:pt x="559427" y="244438"/>
                </a:lnTo>
                <a:cubicBezTo>
                  <a:pt x="574003" y="244438"/>
                  <a:pt x="585794" y="256302"/>
                  <a:pt x="585794" y="270855"/>
                </a:cubicBezTo>
                <a:lnTo>
                  <a:pt x="585794" y="364749"/>
                </a:lnTo>
                <a:cubicBezTo>
                  <a:pt x="585794" y="379301"/>
                  <a:pt x="574003" y="391073"/>
                  <a:pt x="559427" y="391073"/>
                </a:cubicBezTo>
                <a:lnTo>
                  <a:pt x="457764" y="391073"/>
                </a:lnTo>
                <a:cubicBezTo>
                  <a:pt x="443188" y="391073"/>
                  <a:pt x="431397" y="379301"/>
                  <a:pt x="431397" y="364749"/>
                </a:cubicBezTo>
                <a:lnTo>
                  <a:pt x="431397" y="270855"/>
                </a:lnTo>
                <a:cubicBezTo>
                  <a:pt x="431397" y="256302"/>
                  <a:pt x="443188" y="244438"/>
                  <a:pt x="457764" y="244438"/>
                </a:cubicBezTo>
                <a:close/>
                <a:moveTo>
                  <a:pt x="319642" y="244438"/>
                </a:moveTo>
                <a:lnTo>
                  <a:pt x="369306" y="244438"/>
                </a:lnTo>
                <a:cubicBezTo>
                  <a:pt x="383880" y="244438"/>
                  <a:pt x="395762" y="256302"/>
                  <a:pt x="395762" y="270855"/>
                </a:cubicBezTo>
                <a:lnTo>
                  <a:pt x="395762" y="364749"/>
                </a:lnTo>
                <a:cubicBezTo>
                  <a:pt x="395762" y="379301"/>
                  <a:pt x="383880" y="391073"/>
                  <a:pt x="369306" y="391073"/>
                </a:cubicBezTo>
                <a:lnTo>
                  <a:pt x="267750" y="391073"/>
                </a:lnTo>
                <a:cubicBezTo>
                  <a:pt x="253176" y="391073"/>
                  <a:pt x="241294" y="379301"/>
                  <a:pt x="241294" y="364749"/>
                </a:cubicBezTo>
                <a:lnTo>
                  <a:pt x="241294" y="270855"/>
                </a:lnTo>
                <a:cubicBezTo>
                  <a:pt x="241294" y="265108"/>
                  <a:pt x="243522" y="260010"/>
                  <a:pt x="246678" y="255653"/>
                </a:cubicBezTo>
                <a:lnTo>
                  <a:pt x="262738" y="261400"/>
                </a:lnTo>
                <a:cubicBezTo>
                  <a:pt x="283439" y="268815"/>
                  <a:pt x="306367" y="261864"/>
                  <a:pt x="319642" y="244438"/>
                </a:cubicBezTo>
                <a:close/>
                <a:moveTo>
                  <a:pt x="315374" y="126656"/>
                </a:moveTo>
                <a:cubicBezTo>
                  <a:pt x="322987" y="125347"/>
                  <a:pt x="331111" y="126923"/>
                  <a:pt x="337935" y="131697"/>
                </a:cubicBezTo>
                <a:cubicBezTo>
                  <a:pt x="351583" y="141338"/>
                  <a:pt x="354833" y="160156"/>
                  <a:pt x="345177" y="173690"/>
                </a:cubicBezTo>
                <a:lnTo>
                  <a:pt x="304326" y="231535"/>
                </a:lnTo>
                <a:cubicBezTo>
                  <a:pt x="296527" y="242566"/>
                  <a:pt x="282229" y="247015"/>
                  <a:pt x="269509" y="242473"/>
                </a:cubicBezTo>
                <a:lnTo>
                  <a:pt x="213803" y="222543"/>
                </a:lnTo>
                <a:lnTo>
                  <a:pt x="213803" y="419437"/>
                </a:lnTo>
                <a:lnTo>
                  <a:pt x="585829" y="419437"/>
                </a:lnTo>
                <a:cubicBezTo>
                  <a:pt x="596970" y="419437"/>
                  <a:pt x="605976" y="428429"/>
                  <a:pt x="605976" y="439460"/>
                </a:cubicBezTo>
                <a:cubicBezTo>
                  <a:pt x="605976" y="450584"/>
                  <a:pt x="596970" y="459576"/>
                  <a:pt x="585829" y="459576"/>
                </a:cubicBezTo>
                <a:lnTo>
                  <a:pt x="213803" y="459576"/>
                </a:lnTo>
                <a:lnTo>
                  <a:pt x="213803" y="571001"/>
                </a:lnTo>
                <a:cubicBezTo>
                  <a:pt x="213803" y="587779"/>
                  <a:pt x="200155" y="601499"/>
                  <a:pt x="183257" y="601499"/>
                </a:cubicBezTo>
                <a:cubicBezTo>
                  <a:pt x="166452" y="601499"/>
                  <a:pt x="152804" y="587779"/>
                  <a:pt x="152804" y="571001"/>
                </a:cubicBezTo>
                <a:lnTo>
                  <a:pt x="152804" y="388753"/>
                </a:lnTo>
                <a:lnTo>
                  <a:pt x="128665" y="388753"/>
                </a:lnTo>
                <a:lnTo>
                  <a:pt x="128665" y="571001"/>
                </a:lnTo>
                <a:cubicBezTo>
                  <a:pt x="128665" y="587779"/>
                  <a:pt x="114924" y="601499"/>
                  <a:pt x="98119" y="601499"/>
                </a:cubicBezTo>
                <a:cubicBezTo>
                  <a:pt x="81222" y="601499"/>
                  <a:pt x="67573" y="587779"/>
                  <a:pt x="67573" y="571001"/>
                </a:cubicBezTo>
                <a:lnTo>
                  <a:pt x="67573" y="338139"/>
                </a:lnTo>
                <a:lnTo>
                  <a:pt x="58846" y="364744"/>
                </a:lnTo>
                <a:cubicBezTo>
                  <a:pt x="54761" y="377537"/>
                  <a:pt x="42877" y="385601"/>
                  <a:pt x="30157" y="385601"/>
                </a:cubicBezTo>
                <a:cubicBezTo>
                  <a:pt x="27093" y="385601"/>
                  <a:pt x="23937" y="385138"/>
                  <a:pt x="20873" y="384118"/>
                </a:cubicBezTo>
                <a:cubicBezTo>
                  <a:pt x="4997" y="378927"/>
                  <a:pt x="-3638" y="361963"/>
                  <a:pt x="1468" y="346111"/>
                </a:cubicBezTo>
                <a:lnTo>
                  <a:pt x="52718" y="188893"/>
                </a:lnTo>
                <a:cubicBezTo>
                  <a:pt x="59589" y="167850"/>
                  <a:pt x="78993" y="153760"/>
                  <a:pt x="101090" y="153760"/>
                </a:cubicBezTo>
                <a:lnTo>
                  <a:pt x="191706" y="153760"/>
                </a:lnTo>
                <a:cubicBezTo>
                  <a:pt x="197555" y="153760"/>
                  <a:pt x="203311" y="154779"/>
                  <a:pt x="208882" y="156726"/>
                </a:cubicBezTo>
                <a:lnTo>
                  <a:pt x="268302" y="178047"/>
                </a:lnTo>
                <a:lnTo>
                  <a:pt x="295877" y="138928"/>
                </a:lnTo>
                <a:cubicBezTo>
                  <a:pt x="300658" y="132161"/>
                  <a:pt x="307761" y="127966"/>
                  <a:pt x="315374" y="126656"/>
                </a:cubicBezTo>
                <a:close/>
                <a:moveTo>
                  <a:pt x="357227" y="54688"/>
                </a:moveTo>
                <a:lnTo>
                  <a:pt x="458783" y="54688"/>
                </a:lnTo>
                <a:cubicBezTo>
                  <a:pt x="473357" y="54688"/>
                  <a:pt x="485239" y="66461"/>
                  <a:pt x="485239" y="81016"/>
                </a:cubicBezTo>
                <a:lnTo>
                  <a:pt x="485239" y="174924"/>
                </a:lnTo>
                <a:cubicBezTo>
                  <a:pt x="485239" y="189479"/>
                  <a:pt x="473357" y="201252"/>
                  <a:pt x="458783" y="201252"/>
                </a:cubicBezTo>
                <a:lnTo>
                  <a:pt x="357227" y="201252"/>
                </a:lnTo>
                <a:cubicBezTo>
                  <a:pt x="355092" y="201252"/>
                  <a:pt x="353143" y="200603"/>
                  <a:pt x="351194" y="200047"/>
                </a:cubicBezTo>
                <a:lnTo>
                  <a:pt x="361590" y="185307"/>
                </a:lnTo>
                <a:cubicBezTo>
                  <a:pt x="377650" y="162687"/>
                  <a:pt x="372173" y="131354"/>
                  <a:pt x="349523" y="115316"/>
                </a:cubicBezTo>
                <a:cubicBezTo>
                  <a:pt x="343674" y="111237"/>
                  <a:pt x="337362" y="108641"/>
                  <a:pt x="330771" y="107251"/>
                </a:cubicBezTo>
                <a:lnTo>
                  <a:pt x="330771" y="81016"/>
                </a:lnTo>
                <a:cubicBezTo>
                  <a:pt x="330771" y="66461"/>
                  <a:pt x="342653" y="54688"/>
                  <a:pt x="357227" y="54688"/>
                </a:cubicBezTo>
                <a:close/>
                <a:moveTo>
                  <a:pt x="226036" y="54688"/>
                </a:moveTo>
                <a:lnTo>
                  <a:pt x="268759" y="54688"/>
                </a:lnTo>
                <a:cubicBezTo>
                  <a:pt x="283341" y="54688"/>
                  <a:pt x="295136" y="66461"/>
                  <a:pt x="295136" y="81016"/>
                </a:cubicBezTo>
                <a:lnTo>
                  <a:pt x="295136" y="113091"/>
                </a:lnTo>
                <a:cubicBezTo>
                  <a:pt x="289099" y="116614"/>
                  <a:pt x="283712" y="121342"/>
                  <a:pt x="279440" y="127460"/>
                </a:cubicBezTo>
                <a:lnTo>
                  <a:pt x="260679" y="153973"/>
                </a:lnTo>
                <a:lnTo>
                  <a:pt x="215633" y="137843"/>
                </a:lnTo>
                <a:cubicBezTo>
                  <a:pt x="208668" y="135340"/>
                  <a:pt x="201423" y="134135"/>
                  <a:pt x="194086" y="133949"/>
                </a:cubicBezTo>
                <a:cubicBezTo>
                  <a:pt x="214147" y="118097"/>
                  <a:pt x="227243" y="93809"/>
                  <a:pt x="227243" y="66369"/>
                </a:cubicBezTo>
                <a:cubicBezTo>
                  <a:pt x="227243" y="62382"/>
                  <a:pt x="226593" y="58582"/>
                  <a:pt x="226036" y="54688"/>
                </a:cubicBezTo>
                <a:close/>
                <a:moveTo>
                  <a:pt x="140668" y="0"/>
                </a:moveTo>
                <a:cubicBezTo>
                  <a:pt x="177341" y="0"/>
                  <a:pt x="207070" y="29714"/>
                  <a:pt x="207070" y="66367"/>
                </a:cubicBezTo>
                <a:cubicBezTo>
                  <a:pt x="207070" y="103020"/>
                  <a:pt x="177341" y="132734"/>
                  <a:pt x="140668" y="132734"/>
                </a:cubicBezTo>
                <a:cubicBezTo>
                  <a:pt x="103995" y="132734"/>
                  <a:pt x="74266" y="103020"/>
                  <a:pt x="74266" y="66367"/>
                </a:cubicBezTo>
                <a:cubicBezTo>
                  <a:pt x="74266" y="29714"/>
                  <a:pt x="103995" y="0"/>
                  <a:pt x="140668"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6386" name="Picture 2" descr="https://timgsa.baidu.com/timg?image&amp;quality=80&amp;size=b9999_10000&amp;sec=1512237273688&amp;di=1717071e2bf4f12df3e826d5d6ec6f34&amp;imgtype=0&amp;src=http%3A%2F%2Fimgsrc.baidu.com%2Fimage%2Fc0%253Dshijue1%252C0%252C0%252C294%252C40%2Fsign%3D7e68fe26bb3533fae1bb9b6dc0ba976a%2F838ba61ea8d3fd1f2684d5123a4e251f95ca5f0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09" r="7507" b="5894"/>
          <a:stretch>
            <a:fillRect/>
          </a:stretch>
        </p:blipFill>
        <p:spPr bwMode="auto">
          <a:xfrm>
            <a:off x="6645400" y="2536206"/>
            <a:ext cx="5265975"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276108" y="2644393"/>
            <a:ext cx="5265974" cy="416589"/>
          </a:xfrm>
          <a:prstGeom prst="rect">
            <a:avLst/>
          </a:prstGeom>
        </p:spPr>
        <p:txBody>
          <a:bodyPr wrap="square">
            <a:spAutoFit/>
          </a:bodyPr>
          <a:lstStyle/>
          <a:p>
            <a:pPr>
              <a:lnSpc>
                <a:spcPts val="28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责任制不落实、制度不健、管理不到位、监督不力</a:t>
            </a:r>
          </a:p>
        </p:txBody>
      </p:sp>
      <p:cxnSp>
        <p:nvCxnSpPr>
          <p:cNvPr id="8" name="直接连接符 7"/>
          <p:cNvCxnSpPr/>
          <p:nvPr/>
        </p:nvCxnSpPr>
        <p:spPr>
          <a:xfrm>
            <a:off x="1364493" y="3112269"/>
            <a:ext cx="5064882" cy="0"/>
          </a:xfrm>
          <a:prstGeom prst="line">
            <a:avLst/>
          </a:prstGeom>
          <a:ln w="1587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grpSp>
        <p:nvGrpSpPr>
          <p:cNvPr id="15" name="eabea3db-7b9a-4e60-823d-a3f9834aaf5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758778" y="3040261"/>
            <a:ext cx="11341194" cy="3145684"/>
            <a:chOff x="719139" y="2463230"/>
            <a:chExt cx="10753723" cy="2982738"/>
          </a:xfrm>
          <a:solidFill>
            <a:schemeClr val="bg1"/>
          </a:solidFill>
        </p:grpSpPr>
        <p:grpSp>
          <p:nvGrpSpPr>
            <p:cNvPr id="18" name="îṥ1ïḍe"/>
            <p:cNvGrpSpPr/>
            <p:nvPr/>
          </p:nvGrpSpPr>
          <p:grpSpPr>
            <a:xfrm>
              <a:off x="719139" y="2780928"/>
              <a:ext cx="10753723" cy="2665040"/>
              <a:chOff x="236857" y="2418839"/>
              <a:chExt cx="11710668" cy="3027129"/>
            </a:xfrm>
            <a:grpFill/>
          </p:grpSpPr>
          <p:sp>
            <p:nvSpPr>
              <p:cNvPr id="23" name="ïśḷíḋê"/>
              <p:cNvSpPr/>
              <p:nvPr/>
            </p:nvSpPr>
            <p:spPr bwMode="auto">
              <a:xfrm>
                <a:off x="236857" y="2418839"/>
                <a:ext cx="2794190" cy="302712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endParaRPr sz="2000" b="1" kern="0">
                  <a:solidFill>
                    <a:prstClr val="black"/>
                  </a:solidFill>
                </a:endParaRPr>
              </a:p>
            </p:txBody>
          </p:sp>
          <p:sp>
            <p:nvSpPr>
              <p:cNvPr id="24" name="ïśliḍê"/>
              <p:cNvSpPr/>
              <p:nvPr/>
            </p:nvSpPr>
            <p:spPr bwMode="auto">
              <a:xfrm>
                <a:off x="3209016" y="2418839"/>
                <a:ext cx="2794190" cy="3027129"/>
              </a:xfrm>
              <a:prstGeom prst="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endParaRPr sz="2000" b="1" kern="0">
                  <a:solidFill>
                    <a:prstClr val="black"/>
                  </a:solidFill>
                </a:endParaRPr>
              </a:p>
            </p:txBody>
          </p:sp>
          <p:sp>
            <p:nvSpPr>
              <p:cNvPr id="25" name="íṣḻiḋè"/>
              <p:cNvSpPr/>
              <p:nvPr/>
            </p:nvSpPr>
            <p:spPr bwMode="auto">
              <a:xfrm>
                <a:off x="6181175" y="2418839"/>
                <a:ext cx="2794190" cy="3027129"/>
              </a:xfrm>
              <a:prstGeom prst="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endParaRPr sz="2000" b="1" kern="0">
                  <a:solidFill>
                    <a:prstClr val="black"/>
                  </a:solidFill>
                </a:endParaRPr>
              </a:p>
            </p:txBody>
          </p:sp>
          <p:sp>
            <p:nvSpPr>
              <p:cNvPr id="26" name="îśľiḓê"/>
              <p:cNvSpPr/>
              <p:nvPr/>
            </p:nvSpPr>
            <p:spPr bwMode="auto">
              <a:xfrm>
                <a:off x="9153335" y="2418839"/>
                <a:ext cx="2794190" cy="3027129"/>
              </a:xfrm>
              <a:prstGeom prst="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endParaRPr sz="2000" b="1" kern="0">
                  <a:solidFill>
                    <a:prstClr val="black"/>
                  </a:solidFill>
                </a:endParaRPr>
              </a:p>
            </p:txBody>
          </p:sp>
          <p:sp>
            <p:nvSpPr>
              <p:cNvPr id="38" name="iṣļídê"/>
              <p:cNvSpPr txBox="1"/>
              <p:nvPr/>
            </p:nvSpPr>
            <p:spPr bwMode="auto">
              <a:xfrm>
                <a:off x="439157" y="3279139"/>
                <a:ext cx="2389584" cy="1306528"/>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nSpc>
                    <a:spcPct val="160000"/>
                  </a:lnSpc>
                  <a:defRPr/>
                </a:pPr>
                <a:r>
                  <a:rPr lang="zh-CN" altLang="en-US" dirty="0">
                    <a:latin typeface="微软雅黑" panose="020B0503020204020204" pitchFamily="34" charset="-122"/>
                    <a:ea typeface="微软雅黑" panose="020B0503020204020204" pitchFamily="34" charset="-122"/>
                  </a:rPr>
                  <a:t>健全制度，明确和落实责任，规范管理、强化管理</a:t>
                </a:r>
              </a:p>
            </p:txBody>
          </p:sp>
        </p:grpSp>
        <p:sp>
          <p:nvSpPr>
            <p:cNvPr id="19" name="ïśļíďé"/>
            <p:cNvSpPr/>
            <p:nvPr/>
          </p:nvSpPr>
          <p:spPr>
            <a:xfrm>
              <a:off x="1684369"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dirty="0">
                  <a:solidFill>
                    <a:srgbClr val="0070C0"/>
                  </a:solidFill>
                </a:rPr>
                <a:t>1</a:t>
              </a:r>
              <a:endParaRPr lang="zh-CN" altLang="en-US" sz="2000" b="1" kern="0" dirty="0">
                <a:solidFill>
                  <a:srgbClr val="0070C0"/>
                </a:solidFill>
              </a:endParaRPr>
            </a:p>
          </p:txBody>
        </p:sp>
        <p:sp>
          <p:nvSpPr>
            <p:cNvPr id="20" name="íṣḻíḋè"/>
            <p:cNvSpPr/>
            <p:nvPr/>
          </p:nvSpPr>
          <p:spPr>
            <a:xfrm>
              <a:off x="4413189"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dirty="0">
                  <a:solidFill>
                    <a:srgbClr val="0070C0"/>
                  </a:solidFill>
                </a:rPr>
                <a:t>2</a:t>
              </a:r>
              <a:endParaRPr lang="zh-CN" altLang="en-US" sz="2000" b="1" kern="0" dirty="0">
                <a:solidFill>
                  <a:srgbClr val="0070C0"/>
                </a:solidFill>
              </a:endParaRPr>
            </a:p>
          </p:txBody>
        </p:sp>
        <p:sp>
          <p:nvSpPr>
            <p:cNvPr id="21" name="iṥḻîďè"/>
            <p:cNvSpPr/>
            <p:nvPr/>
          </p:nvSpPr>
          <p:spPr>
            <a:xfrm>
              <a:off x="7142009"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dirty="0">
                  <a:solidFill>
                    <a:prstClr val="black"/>
                  </a:solidFill>
                </a:rPr>
                <a:t>3</a:t>
              </a:r>
              <a:endParaRPr lang="zh-CN" altLang="en-US" sz="2000" b="1" kern="0" dirty="0">
                <a:solidFill>
                  <a:prstClr val="black"/>
                </a:solidFill>
              </a:endParaRPr>
            </a:p>
          </p:txBody>
        </p:sp>
        <p:sp>
          <p:nvSpPr>
            <p:cNvPr id="22" name="iṧlíďê"/>
            <p:cNvSpPr/>
            <p:nvPr/>
          </p:nvSpPr>
          <p:spPr>
            <a:xfrm>
              <a:off x="9870829"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a:solidFill>
                    <a:prstClr val="black"/>
                  </a:solidFill>
                </a:rPr>
                <a:t>4</a:t>
              </a:r>
              <a:endParaRPr lang="zh-CN" altLang="en-US" sz="2000" b="1" kern="0">
                <a:solidFill>
                  <a:prstClr val="black"/>
                </a:solidFill>
              </a:endParaRPr>
            </a:p>
          </p:txBody>
        </p:sp>
        <p:sp>
          <p:nvSpPr>
            <p:cNvPr id="39" name="iṥḻîďè"/>
            <p:cNvSpPr/>
            <p:nvPr/>
          </p:nvSpPr>
          <p:spPr>
            <a:xfrm>
              <a:off x="7144085"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dirty="0">
                  <a:solidFill>
                    <a:srgbClr val="0070C0"/>
                  </a:solidFill>
                </a:rPr>
                <a:t>3</a:t>
              </a:r>
              <a:endParaRPr lang="zh-CN" altLang="en-US" sz="2000" b="1" kern="0" dirty="0">
                <a:solidFill>
                  <a:srgbClr val="0070C0"/>
                </a:solidFill>
              </a:endParaRPr>
            </a:p>
          </p:txBody>
        </p:sp>
        <p:sp>
          <p:nvSpPr>
            <p:cNvPr id="42" name="iṧlíďê"/>
            <p:cNvSpPr/>
            <p:nvPr/>
          </p:nvSpPr>
          <p:spPr>
            <a:xfrm>
              <a:off x="9872906"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dirty="0">
                  <a:solidFill>
                    <a:srgbClr val="0070C0"/>
                  </a:solidFill>
                </a:rPr>
                <a:t>4</a:t>
              </a:r>
              <a:endParaRPr lang="zh-CN" altLang="en-US" sz="2000" b="1" kern="0" dirty="0">
                <a:solidFill>
                  <a:srgbClr val="0070C0"/>
                </a:solidFill>
              </a:endParaRPr>
            </a:p>
          </p:txBody>
        </p:sp>
      </p:grpSp>
      <p:sp>
        <p:nvSpPr>
          <p:cNvPr id="2" name="矩形 1"/>
          <p:cNvSpPr/>
          <p:nvPr/>
        </p:nvSpPr>
        <p:spPr>
          <a:xfrm>
            <a:off x="4231224" y="2051919"/>
            <a:ext cx="4801314" cy="461665"/>
          </a:xfrm>
          <a:prstGeom prst="rect">
            <a:avLst/>
          </a:prstGeom>
          <a:solidFill>
            <a:srgbClr val="0070C0"/>
          </a:solidFill>
        </p:spPr>
        <p:txBody>
          <a:bodyPr wrap="non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减少和遏制不安全行为的主要措施</a:t>
            </a:r>
          </a:p>
        </p:txBody>
      </p:sp>
      <p:sp>
        <p:nvSpPr>
          <p:cNvPr id="43" name="iṣļídê"/>
          <p:cNvSpPr txBox="1"/>
          <p:nvPr/>
        </p:nvSpPr>
        <p:spPr bwMode="auto">
          <a:xfrm>
            <a:off x="3832589" y="4215350"/>
            <a:ext cx="2314192" cy="121308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nSpc>
                <a:spcPct val="160000"/>
              </a:lnSpc>
              <a:defRPr/>
            </a:pPr>
            <a:r>
              <a:rPr lang="zh-CN" altLang="en-US" dirty="0">
                <a:latin typeface="微软雅黑" panose="020B0503020204020204" pitchFamily="34" charset="-122"/>
                <a:ea typeface="微软雅黑" panose="020B0503020204020204" pitchFamily="34" charset="-122"/>
              </a:rPr>
              <a:t>强化教育、培训与训练</a:t>
            </a:r>
          </a:p>
        </p:txBody>
      </p:sp>
      <p:sp>
        <p:nvSpPr>
          <p:cNvPr id="44" name="iṣļídê"/>
          <p:cNvSpPr txBox="1"/>
          <p:nvPr/>
        </p:nvSpPr>
        <p:spPr bwMode="auto">
          <a:xfrm>
            <a:off x="6710483" y="4215350"/>
            <a:ext cx="2314192" cy="121308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nSpc>
                <a:spcPct val="160000"/>
              </a:lnSpc>
              <a:defRPr/>
            </a:pPr>
            <a:r>
              <a:rPr lang="zh-CN" altLang="en-US" dirty="0">
                <a:latin typeface="微软雅黑" panose="020B0503020204020204" pitchFamily="34" charset="-122"/>
                <a:ea typeface="微软雅黑" panose="020B0503020204020204" pitchFamily="34" charset="-122"/>
              </a:rPr>
              <a:t>强化安全检查与监管</a:t>
            </a:r>
          </a:p>
        </p:txBody>
      </p:sp>
      <p:sp>
        <p:nvSpPr>
          <p:cNvPr id="45" name="iṣļídê"/>
          <p:cNvSpPr txBox="1"/>
          <p:nvPr/>
        </p:nvSpPr>
        <p:spPr bwMode="auto">
          <a:xfrm>
            <a:off x="9593426" y="4215350"/>
            <a:ext cx="2314192" cy="121308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nSpc>
                <a:spcPct val="160000"/>
              </a:lnSpc>
              <a:defRPr/>
            </a:pPr>
            <a:r>
              <a:rPr lang="zh-CN" altLang="en-US" dirty="0">
                <a:latin typeface="微软雅黑" panose="020B0503020204020204" pitchFamily="34" charset="-122"/>
                <a:ea typeface="微软雅黑" panose="020B0503020204020204" pitchFamily="34" charset="-122"/>
              </a:rPr>
              <a:t>严肃执法，做到有法可依、有法必依、执法必严、违法必纠。</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cxnSp>
        <p:nvCxnSpPr>
          <p:cNvPr id="8" name="直接连接符 7"/>
          <p:cNvCxnSpPr/>
          <p:nvPr/>
        </p:nvCxnSpPr>
        <p:spPr>
          <a:xfrm>
            <a:off x="4738351" y="4530290"/>
            <a:ext cx="316835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7906703" y="3105189"/>
            <a:ext cx="1728192" cy="1425101"/>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3082167" y="3164569"/>
            <a:ext cx="1656183" cy="1365721"/>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941437" y="3305075"/>
            <a:ext cx="295465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现代安全管理的核心</a:t>
            </a:r>
            <a:endParaRPr lang="zh-CN" altLang="en-US" sz="2400" dirty="0"/>
          </a:p>
        </p:txBody>
      </p:sp>
      <p:cxnSp>
        <p:nvCxnSpPr>
          <p:cNvPr id="25" name="直接连接符 24"/>
          <p:cNvCxnSpPr/>
          <p:nvPr/>
        </p:nvCxnSpPr>
        <p:spPr>
          <a:xfrm>
            <a:off x="9634895" y="3105189"/>
            <a:ext cx="194421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137951" y="3155973"/>
            <a:ext cx="194421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5469011" y="3964721"/>
            <a:ext cx="646331" cy="369332"/>
          </a:xfrm>
          <a:prstGeom prst="rect">
            <a:avLst/>
          </a:prstGeom>
          <a:solidFill>
            <a:srgbClr val="0070C0"/>
          </a:solidFill>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消除</a:t>
            </a:r>
            <a:endParaRPr lang="zh-CN" altLang="en-US" dirty="0">
              <a:solidFill>
                <a:schemeClr val="bg1"/>
              </a:solidFill>
            </a:endParaRPr>
          </a:p>
        </p:txBody>
      </p:sp>
      <p:sp>
        <p:nvSpPr>
          <p:cNvPr id="23" name="矩形 22"/>
          <p:cNvSpPr/>
          <p:nvPr/>
        </p:nvSpPr>
        <p:spPr>
          <a:xfrm>
            <a:off x="6512257" y="3964721"/>
            <a:ext cx="646331" cy="369332"/>
          </a:xfrm>
          <a:prstGeom prst="rect">
            <a:avLst/>
          </a:prstGeom>
          <a:solidFill>
            <a:srgbClr val="0070C0"/>
          </a:solidFill>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控制</a:t>
            </a:r>
            <a:endParaRPr lang="zh-CN" altLang="en-US" dirty="0">
              <a:solidFill>
                <a:schemeClr val="bg1"/>
              </a:solidFill>
            </a:endParaRPr>
          </a:p>
        </p:txBody>
      </p:sp>
      <p:sp>
        <p:nvSpPr>
          <p:cNvPr id="24" name="矩形 23"/>
          <p:cNvSpPr/>
          <p:nvPr/>
        </p:nvSpPr>
        <p:spPr>
          <a:xfrm>
            <a:off x="1147202" y="2606274"/>
            <a:ext cx="1980029"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a:t>
            </a:r>
            <a:endParaRPr lang="zh-CN" altLang="en-US" sz="2000" dirty="0"/>
          </a:p>
        </p:txBody>
      </p:sp>
      <p:sp>
        <p:nvSpPr>
          <p:cNvPr id="26" name="矩形 25"/>
          <p:cNvSpPr/>
          <p:nvPr/>
        </p:nvSpPr>
        <p:spPr>
          <a:xfrm>
            <a:off x="9706756" y="2606274"/>
            <a:ext cx="1980029"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物的不安全状态</a:t>
            </a:r>
            <a:endParaRPr lang="zh-CN" altLang="en-US" sz="2000" dirty="0"/>
          </a:p>
        </p:txBody>
      </p:sp>
      <p:sp>
        <p:nvSpPr>
          <p:cNvPr id="28" name="矩形 27"/>
          <p:cNvSpPr/>
          <p:nvPr/>
        </p:nvSpPr>
        <p:spPr>
          <a:xfrm>
            <a:off x="1921165" y="5268887"/>
            <a:ext cx="9182184" cy="861774"/>
          </a:xfrm>
          <a:prstGeom prst="rect">
            <a:avLst/>
          </a:prstGeom>
          <a:solidFill>
            <a:srgbClr val="0070C0"/>
          </a:solidFill>
        </p:spPr>
        <p:txBody>
          <a:bodyPr wrap="square">
            <a:spAutoFit/>
          </a:bodyPr>
          <a:lstStyle/>
          <a:p>
            <a:pPr>
              <a:lnSpc>
                <a:spcPts val="3000"/>
              </a:lnSpc>
              <a:spcBef>
                <a:spcPct val="50000"/>
              </a:spcBef>
            </a:pPr>
            <a:r>
              <a:rPr lang="zh-CN" altLang="en-US" sz="2000" dirty="0">
                <a:solidFill>
                  <a:schemeClr val="bg1"/>
                </a:solidFill>
                <a:latin typeface="微软雅黑" panose="020B0503020204020204" pitchFamily="34" charset="-122"/>
                <a:ea typeface="微软雅黑" panose="020B0503020204020204" pitchFamily="34" charset="-122"/>
              </a:rPr>
              <a:t>在安全管理中，要坚持以人为本的思想，积极创造条件，提高员工的素质，激发人的安全行为，实施平安工程，实现企业安全、稳定、和谐的发展。</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p:nvSpPr>
        <p:spPr>
          <a:xfrm>
            <a:off x="2893284" y="3341699"/>
            <a:ext cx="8072595" cy="738664"/>
          </a:xfrm>
          <a:prstGeom prst="rect">
            <a:avLst/>
          </a:prstGeom>
        </p:spPr>
        <p:txBody>
          <a:bodyPr wrap="square" lIns="0" tIns="0" rIns="0" bIns="0">
            <a:spAutoFit/>
          </a:bodyPr>
          <a:lstStyle/>
          <a:p>
            <a:r>
              <a:rPr lang="en-US" altLang="zh-CN" sz="4800" dirty="0">
                <a:solidFill>
                  <a:srgbClr val="0070C0"/>
                </a:solidFill>
                <a:ea typeface="微软雅黑" panose="020B0503020204020204" pitchFamily="34" charset="-122"/>
                <a:cs typeface="+mn-ea"/>
                <a:sym typeface="+mn-lt"/>
              </a:rPr>
              <a:t>2</a:t>
            </a:r>
            <a:r>
              <a:rPr lang="zh-CN" altLang="en-US" sz="4800" dirty="0">
                <a:solidFill>
                  <a:srgbClr val="0070C0"/>
                </a:solidFill>
                <a:ea typeface="微软雅黑" panose="020B0503020204020204" pitchFamily="34" charset="-122"/>
                <a:cs typeface="+mn-ea"/>
                <a:sym typeface="+mn-lt"/>
              </a:rPr>
              <a:t>、现代安全管理的基本理念</a:t>
            </a:r>
          </a:p>
        </p:txBody>
      </p:sp>
      <p:grpSp>
        <p:nvGrpSpPr>
          <p:cNvPr id="3" name="组合 2"/>
          <p:cNvGrpSpPr/>
          <p:nvPr/>
        </p:nvGrpSpPr>
        <p:grpSpPr>
          <a:xfrm>
            <a:off x="740743" y="3601658"/>
            <a:ext cx="4305081" cy="2452271"/>
            <a:chOff x="884757" y="3818298"/>
            <a:chExt cx="4305081" cy="2452271"/>
          </a:xfrm>
          <a:solidFill>
            <a:srgbClr val="0070C0"/>
          </a:solidFill>
        </p:grpSpPr>
        <p:sp>
          <p:nvSpPr>
            <p:cNvPr id="18" name="Rectangle 14"/>
            <p:cNvSpPr/>
            <p:nvPr/>
          </p:nvSpPr>
          <p:spPr>
            <a:xfrm rot="10800000">
              <a:off x="884759" y="3818298"/>
              <a:ext cx="710024" cy="1742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14"/>
            <p:cNvSpPr/>
            <p:nvPr/>
          </p:nvSpPr>
          <p:spPr>
            <a:xfrm rot="5400000">
              <a:off x="2682286" y="3763016"/>
              <a:ext cx="710024" cy="4305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rot="10800000">
            <a:off x="8244971" y="1719298"/>
            <a:ext cx="4248473" cy="2534777"/>
            <a:chOff x="884755" y="3735792"/>
            <a:chExt cx="4248473" cy="2534777"/>
          </a:xfrm>
          <a:solidFill>
            <a:srgbClr val="0070C0"/>
          </a:solidFill>
        </p:grpSpPr>
        <p:sp>
          <p:nvSpPr>
            <p:cNvPr id="23" name="Rectangle 14"/>
            <p:cNvSpPr/>
            <p:nvPr/>
          </p:nvSpPr>
          <p:spPr>
            <a:xfrm rot="10800000">
              <a:off x="884759" y="3735792"/>
              <a:ext cx="710024" cy="1824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14"/>
            <p:cNvSpPr/>
            <p:nvPr/>
          </p:nvSpPr>
          <p:spPr>
            <a:xfrm rot="5400000">
              <a:off x="2653980" y="3791320"/>
              <a:ext cx="710024" cy="4248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205239" y="240767"/>
            <a:ext cx="7653511"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9" name="warning-sign_63436"/>
          <p:cNvSpPr>
            <a:spLocks noChangeAspect="1"/>
          </p:cNvSpPr>
          <p:nvPr/>
        </p:nvSpPr>
        <p:spPr bwMode="auto">
          <a:xfrm>
            <a:off x="529616" y="1440334"/>
            <a:ext cx="609685" cy="608764"/>
          </a:xfrm>
          <a:custGeom>
            <a:avLst/>
            <a:gdLst>
              <a:gd name="connsiteX0" fmla="*/ 193340 w 607639"/>
              <a:gd name="connsiteY0" fmla="*/ 193059 h 606722"/>
              <a:gd name="connsiteX1" fmla="*/ 193340 w 607639"/>
              <a:gd name="connsiteY1" fmla="*/ 413736 h 606722"/>
              <a:gd name="connsiteX2" fmla="*/ 414299 w 607639"/>
              <a:gd name="connsiteY2" fmla="*/ 413736 h 606722"/>
              <a:gd name="connsiteX3" fmla="*/ 414299 w 607639"/>
              <a:gd name="connsiteY3" fmla="*/ 193059 h 606722"/>
              <a:gd name="connsiteX4" fmla="*/ 165754 w 607639"/>
              <a:gd name="connsiteY4" fmla="*/ 137956 h 606722"/>
              <a:gd name="connsiteX5" fmla="*/ 441886 w 607639"/>
              <a:gd name="connsiteY5" fmla="*/ 137956 h 606722"/>
              <a:gd name="connsiteX6" fmla="*/ 469472 w 607639"/>
              <a:gd name="connsiteY6" fmla="*/ 165508 h 606722"/>
              <a:gd name="connsiteX7" fmla="*/ 469472 w 607639"/>
              <a:gd name="connsiteY7" fmla="*/ 441287 h 606722"/>
              <a:gd name="connsiteX8" fmla="*/ 441886 w 607639"/>
              <a:gd name="connsiteY8" fmla="*/ 468838 h 606722"/>
              <a:gd name="connsiteX9" fmla="*/ 165754 w 607639"/>
              <a:gd name="connsiteY9" fmla="*/ 468838 h 606722"/>
              <a:gd name="connsiteX10" fmla="*/ 138167 w 607639"/>
              <a:gd name="connsiteY10" fmla="*/ 441287 h 606722"/>
              <a:gd name="connsiteX11" fmla="*/ 138167 w 607639"/>
              <a:gd name="connsiteY11" fmla="*/ 165508 h 606722"/>
              <a:gd name="connsiteX12" fmla="*/ 165754 w 607639"/>
              <a:gd name="connsiteY12" fmla="*/ 137956 h 606722"/>
              <a:gd name="connsiteX13" fmla="*/ 55272 w 607639"/>
              <a:gd name="connsiteY13" fmla="*/ 55189 h 606722"/>
              <a:gd name="connsiteX14" fmla="*/ 55272 w 607639"/>
              <a:gd name="connsiteY14" fmla="*/ 551533 h 606722"/>
              <a:gd name="connsiteX15" fmla="*/ 552367 w 607639"/>
              <a:gd name="connsiteY15" fmla="*/ 551533 h 606722"/>
              <a:gd name="connsiteX16" fmla="*/ 552367 w 607639"/>
              <a:gd name="connsiteY16" fmla="*/ 55189 h 606722"/>
              <a:gd name="connsiteX17" fmla="*/ 27592 w 607639"/>
              <a:gd name="connsiteY17" fmla="*/ 0 h 606722"/>
              <a:gd name="connsiteX18" fmla="*/ 579958 w 607639"/>
              <a:gd name="connsiteY18" fmla="*/ 0 h 606722"/>
              <a:gd name="connsiteX19" fmla="*/ 607639 w 607639"/>
              <a:gd name="connsiteY19" fmla="*/ 27550 h 606722"/>
              <a:gd name="connsiteX20" fmla="*/ 607639 w 607639"/>
              <a:gd name="connsiteY20" fmla="*/ 579083 h 606722"/>
              <a:gd name="connsiteX21" fmla="*/ 579958 w 607639"/>
              <a:gd name="connsiteY21" fmla="*/ 606722 h 606722"/>
              <a:gd name="connsiteX22" fmla="*/ 27592 w 607639"/>
              <a:gd name="connsiteY22" fmla="*/ 606722 h 606722"/>
              <a:gd name="connsiteX23" fmla="*/ 0 w 607639"/>
              <a:gd name="connsiteY23" fmla="*/ 579083 h 606722"/>
              <a:gd name="connsiteX24" fmla="*/ 0 w 607639"/>
              <a:gd name="connsiteY24" fmla="*/ 27550 h 606722"/>
              <a:gd name="connsiteX25" fmla="*/ 27592 w 607639"/>
              <a:gd name="connsiteY2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7639" h="606722">
                <a:moveTo>
                  <a:pt x="193340" y="193059"/>
                </a:moveTo>
                <a:lnTo>
                  <a:pt x="193340" y="413736"/>
                </a:lnTo>
                <a:lnTo>
                  <a:pt x="414299" y="413736"/>
                </a:lnTo>
                <a:lnTo>
                  <a:pt x="414299" y="193059"/>
                </a:lnTo>
                <a:close/>
                <a:moveTo>
                  <a:pt x="165754" y="137956"/>
                </a:moveTo>
                <a:lnTo>
                  <a:pt x="441886" y="137956"/>
                </a:lnTo>
                <a:cubicBezTo>
                  <a:pt x="457103" y="137956"/>
                  <a:pt x="469472" y="150221"/>
                  <a:pt x="469472" y="165508"/>
                </a:cubicBezTo>
                <a:lnTo>
                  <a:pt x="469472" y="441287"/>
                </a:lnTo>
                <a:cubicBezTo>
                  <a:pt x="469472" y="456485"/>
                  <a:pt x="457103" y="468838"/>
                  <a:pt x="441886" y="468838"/>
                </a:cubicBezTo>
                <a:lnTo>
                  <a:pt x="165754" y="468838"/>
                </a:lnTo>
                <a:cubicBezTo>
                  <a:pt x="150447" y="468838"/>
                  <a:pt x="138167" y="456485"/>
                  <a:pt x="138167" y="441287"/>
                </a:cubicBezTo>
                <a:lnTo>
                  <a:pt x="138167" y="165508"/>
                </a:lnTo>
                <a:cubicBezTo>
                  <a:pt x="138167" y="150221"/>
                  <a:pt x="150447" y="137956"/>
                  <a:pt x="165754" y="137956"/>
                </a:cubicBezTo>
                <a:close/>
                <a:moveTo>
                  <a:pt x="55272" y="55189"/>
                </a:moveTo>
                <a:lnTo>
                  <a:pt x="55272" y="551533"/>
                </a:lnTo>
                <a:lnTo>
                  <a:pt x="552367" y="551533"/>
                </a:lnTo>
                <a:lnTo>
                  <a:pt x="552367" y="55189"/>
                </a:lnTo>
                <a:close/>
                <a:moveTo>
                  <a:pt x="27592" y="0"/>
                </a:moveTo>
                <a:lnTo>
                  <a:pt x="579958" y="0"/>
                </a:lnTo>
                <a:cubicBezTo>
                  <a:pt x="595267" y="0"/>
                  <a:pt x="607639" y="12353"/>
                  <a:pt x="607639" y="27550"/>
                </a:cubicBezTo>
                <a:lnTo>
                  <a:pt x="607639" y="579083"/>
                </a:lnTo>
                <a:cubicBezTo>
                  <a:pt x="607639" y="594369"/>
                  <a:pt x="595267" y="606722"/>
                  <a:pt x="579958" y="606722"/>
                </a:cubicBezTo>
                <a:lnTo>
                  <a:pt x="27592" y="606722"/>
                </a:lnTo>
                <a:cubicBezTo>
                  <a:pt x="12372" y="606722"/>
                  <a:pt x="0" y="594369"/>
                  <a:pt x="0" y="579083"/>
                </a:cubicBezTo>
                <a:lnTo>
                  <a:pt x="0" y="27550"/>
                </a:lnTo>
                <a:cubicBezTo>
                  <a:pt x="0" y="12353"/>
                  <a:pt x="12372" y="0"/>
                  <a:pt x="27592"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6" name="TextBox 8"/>
          <p:cNvSpPr txBox="1"/>
          <p:nvPr/>
        </p:nvSpPr>
        <p:spPr>
          <a:xfrm>
            <a:off x="896370" y="1545085"/>
            <a:ext cx="2520280" cy="369332"/>
          </a:xfrm>
          <a:prstGeom prst="rect">
            <a:avLst/>
          </a:prstGeom>
          <a:noFill/>
        </p:spPr>
        <p:txBody>
          <a:bodyPr wrap="square" lIns="0" tIns="0" rIns="0" bIns="0" rtlCol="0" anchor="ctr">
            <a:spAutoFit/>
          </a:bodyPr>
          <a:lstStyle/>
          <a:p>
            <a:pPr lvl="1"/>
            <a:r>
              <a:rPr lang="zh-CN" altLang="en-US" sz="2400" dirty="0">
                <a:solidFill>
                  <a:srgbClr val="0070C0"/>
                </a:solidFill>
                <a:latin typeface="Arial" panose="020B0604020202020204" pitchFamily="34" charset="0"/>
                <a:ea typeface="微软雅黑" panose="020B0503020204020204" pitchFamily="34" charset="-122"/>
                <a:cs typeface="+mn-ea"/>
                <a:sym typeface="+mn-lt"/>
              </a:rPr>
              <a:t>现代安全管理</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163194" y="3152200"/>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安全管理的定义</a:t>
            </a:r>
          </a:p>
        </p:txBody>
      </p:sp>
      <p:sp>
        <p:nvSpPr>
          <p:cNvPr id="4" name="矩形 3"/>
          <p:cNvSpPr/>
          <p:nvPr/>
        </p:nvSpPr>
        <p:spPr>
          <a:xfrm>
            <a:off x="3340031" y="3005156"/>
            <a:ext cx="8644999" cy="759182"/>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就是</a:t>
            </a:r>
            <a:r>
              <a:rPr lang="zh-CN" altLang="en-US" b="1" dirty="0">
                <a:solidFill>
                  <a:srgbClr val="0070C0"/>
                </a:solidFill>
                <a:latin typeface="微软雅黑" panose="020B0503020204020204" pitchFamily="34" charset="-122"/>
                <a:ea typeface="微软雅黑" panose="020B0503020204020204" pitchFamily="34" charset="-122"/>
              </a:rPr>
              <a:t>利用安全科学原理、安全控制、信息自动化</a:t>
            </a:r>
            <a:r>
              <a:rPr lang="zh-CN" altLang="en-US" dirty="0">
                <a:latin typeface="微软雅黑" panose="020B0503020204020204" pitchFamily="34" charset="-122"/>
                <a:ea typeface="微软雅黑" panose="020B0503020204020204" pitchFamily="34" charset="-122"/>
              </a:rPr>
              <a:t>等技术，对生产活动中的安全问题进行计划、组织、指挥、控制和协调的一系列活动的总称。</a:t>
            </a:r>
          </a:p>
        </p:txBody>
      </p:sp>
      <p:sp>
        <p:nvSpPr>
          <p:cNvPr id="20" name="矩形 19"/>
          <p:cNvSpPr/>
          <p:nvPr/>
        </p:nvSpPr>
        <p:spPr>
          <a:xfrm>
            <a:off x="1177237" y="5063997"/>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安全管理的对象</a:t>
            </a:r>
          </a:p>
        </p:txBody>
      </p:sp>
      <p:sp>
        <p:nvSpPr>
          <p:cNvPr id="5" name="矩形 4"/>
          <p:cNvSpPr/>
          <p:nvPr/>
        </p:nvSpPr>
        <p:spPr>
          <a:xfrm>
            <a:off x="3416600" y="4884461"/>
            <a:ext cx="8644999" cy="759182"/>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安全管理的对象就是</a:t>
            </a:r>
            <a:r>
              <a:rPr lang="zh-CN" altLang="en-US" b="1" dirty="0">
                <a:solidFill>
                  <a:srgbClr val="0070C0"/>
                </a:solidFill>
                <a:latin typeface="微软雅黑" panose="020B0503020204020204" pitchFamily="34" charset="-122"/>
                <a:ea typeface="微软雅黑" panose="020B0503020204020204" pitchFamily="34" charset="-122"/>
              </a:rPr>
              <a:t>对生产活动中的人、物、能量、信息四要素</a:t>
            </a:r>
            <a:r>
              <a:rPr lang="zh-CN" altLang="en-US" dirty="0">
                <a:latin typeface="微软雅黑" panose="020B0503020204020204" pitchFamily="34" charset="-122"/>
                <a:ea typeface="微软雅黑" panose="020B0503020204020204" pitchFamily="34" charset="-122"/>
              </a:rPr>
              <a:t>进行综合管理、全面协调管理。</a:t>
            </a:r>
          </a:p>
        </p:txBody>
      </p:sp>
      <p:cxnSp>
        <p:nvCxnSpPr>
          <p:cNvPr id="7" name="直接连接符 6"/>
          <p:cNvCxnSpPr/>
          <p:nvPr/>
        </p:nvCxnSpPr>
        <p:spPr>
          <a:xfrm>
            <a:off x="1178844" y="3976365"/>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265325" y="5834445"/>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8"/>
          <p:cNvSpPr txBox="1"/>
          <p:nvPr/>
        </p:nvSpPr>
        <p:spPr>
          <a:xfrm>
            <a:off x="570490" y="343863"/>
            <a:ext cx="4634749"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现代安全管理的基本理念</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2036887" y="1460409"/>
            <a:ext cx="2387192" cy="400110"/>
          </a:xfrm>
          <a:prstGeom prst="rect">
            <a:avLst/>
          </a:prstGeom>
        </p:spPr>
        <p:txBody>
          <a:bodyPr wrap="non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1</a:t>
            </a:r>
            <a:r>
              <a:rPr lang="zh-CN" altLang="en-US" sz="2000" dirty="0">
                <a:solidFill>
                  <a:srgbClr val="0070C0"/>
                </a:solidFill>
                <a:latin typeface="微软雅黑" panose="020B0503020204020204" pitchFamily="34" charset="-122"/>
                <a:ea typeface="微软雅黑" panose="020B0503020204020204" pitchFamily="34" charset="-122"/>
              </a:rPr>
              <a:t>、以人为本的理念</a:t>
            </a:r>
          </a:p>
        </p:txBody>
      </p:sp>
      <p:sp>
        <p:nvSpPr>
          <p:cNvPr id="4" name="矩形 3"/>
          <p:cNvSpPr/>
          <p:nvPr/>
        </p:nvSpPr>
        <p:spPr bwMode="auto">
          <a:xfrm>
            <a:off x="1098377" y="248401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1201694" y="2916063"/>
            <a:ext cx="5265974" cy="2662267"/>
          </a:xfrm>
          <a:prstGeom prst="rect">
            <a:avLst/>
          </a:prstGeom>
        </p:spPr>
        <p:txBody>
          <a:bodyPr wrap="square">
            <a:spAutoFit/>
          </a:bodyPr>
          <a:lstStyle/>
          <a:p>
            <a:pPr>
              <a:lnSpc>
                <a:spcPts val="28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前国务院总理温家宝在全国人大政府工作报告中说：</a:t>
            </a:r>
            <a:r>
              <a:rPr lang="zh-CN" altLang="en-US" b="1" dirty="0">
                <a:solidFill>
                  <a:srgbClr val="FFFF00"/>
                </a:solidFill>
                <a:latin typeface="微软雅黑" panose="020B0503020204020204" pitchFamily="34" charset="-122"/>
                <a:ea typeface="微软雅黑" panose="020B0503020204020204" pitchFamily="34" charset="-122"/>
              </a:rPr>
              <a:t>要让人民生活得更幸福更有尊严</a:t>
            </a:r>
            <a:r>
              <a:rPr lang="zh-CN" altLang="en-US" b="1" dirty="0">
                <a:solidFill>
                  <a:schemeClr val="bg1"/>
                </a:solidFill>
                <a:latin typeface="微软雅黑" panose="020B0503020204020204" pitchFamily="34" charset="-122"/>
                <a:ea typeface="微软雅黑" panose="020B0503020204020204" pitchFamily="34" charset="-122"/>
              </a:rPr>
              <a:t>。所以在生产过程中必须做到：</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尊重人、关心人、依靠人</a:t>
            </a:r>
            <a:r>
              <a:rPr lang="zh-CN" altLang="en-US" dirty="0">
                <a:solidFill>
                  <a:schemeClr val="bg1"/>
                </a:solidFill>
                <a:latin typeface="微软雅黑" panose="020B0503020204020204" pitchFamily="34" charset="-122"/>
                <a:ea typeface="微软雅黑" panose="020B0503020204020204" pitchFamily="34" charset="-122"/>
              </a:rPr>
              <a:t>，加大对人的投入；</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不能以牺牲员工的健康和安全</a:t>
            </a:r>
            <a:r>
              <a:rPr lang="zh-CN" altLang="en-US" dirty="0">
                <a:solidFill>
                  <a:schemeClr val="bg1"/>
                </a:solidFill>
                <a:latin typeface="微软雅黑" panose="020B0503020204020204" pitchFamily="34" charset="-122"/>
                <a:ea typeface="微软雅黑" panose="020B0503020204020204" pitchFamily="34" charset="-122"/>
              </a:rPr>
              <a:t>来发展生产；</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在生产过程中必须落实</a:t>
            </a:r>
            <a:r>
              <a:rPr lang="zh-CN" altLang="en-US" b="1" dirty="0">
                <a:solidFill>
                  <a:srgbClr val="FFFF00"/>
                </a:solidFill>
                <a:latin typeface="微软雅黑" panose="020B0503020204020204" pitchFamily="34" charset="-122"/>
                <a:ea typeface="微软雅黑" panose="020B0503020204020204" pitchFamily="34" charset="-122"/>
              </a:rPr>
              <a:t>以人为本、安全第一</a:t>
            </a:r>
            <a:r>
              <a:rPr lang="zh-CN" altLang="en-US" dirty="0">
                <a:solidFill>
                  <a:schemeClr val="bg1"/>
                </a:solidFill>
                <a:latin typeface="微软雅黑" panose="020B0503020204020204" pitchFamily="34" charset="-122"/>
                <a:ea typeface="微软雅黑" panose="020B0503020204020204" pitchFamily="34" charset="-122"/>
              </a:rPr>
              <a:t>；</a:t>
            </a:r>
          </a:p>
        </p:txBody>
      </p:sp>
      <p:sp>
        <p:nvSpPr>
          <p:cNvPr id="15" name="Freeform 11"/>
          <p:cNvSpPr>
            <a:spLocks noEditPoints="1"/>
          </p:cNvSpPr>
          <p:nvPr/>
        </p:nvSpPr>
        <p:spPr bwMode="auto">
          <a:xfrm>
            <a:off x="1100783" y="1368917"/>
            <a:ext cx="693492" cy="561319"/>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26" name="Picture 2" descr="https://timgsa.baidu.com/timg?image&amp;quality=80&amp;size=b9999_10000&amp;sec=1512303407495&amp;di=0d7d417eb7d2ff2b929a58f672bad699&amp;imgtype=0&amp;src=http%3A%2F%2Fp5.img.cctvpic.com%2Fnews%2Fspecial%2Fshss%2F20101106%2Fimages%2F102664_2329_12992977772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58" t="527" r="7486" b="-1"/>
          <a:stretch>
            <a:fillRect/>
          </a:stretch>
        </p:blipFill>
        <p:spPr bwMode="auto">
          <a:xfrm>
            <a:off x="6570985" y="2484015"/>
            <a:ext cx="5472609" cy="3744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50" name="Picture 2" descr="https://timgsa.baidu.com/timg?image&amp;quality=80&amp;size=b9999_10000&amp;sec=1512303624266&amp;di=1035e81c3b363ae43b7fbd5a8fcacb55&amp;imgtype=0&amp;src=http%3A%2F%2Fimgsrc.baidu.com%2Fimage%2Fc0%253Dshijue1%252C0%252C0%252C294%252C40%2Fsign%3D542717a4052442a7ba03f5e6b92ac73e%2Fd833c895d143ad4b1b656be788025aafa40f06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25" b="3039"/>
          <a:stretch>
            <a:fillRect/>
          </a:stretch>
        </p:blipFill>
        <p:spPr bwMode="auto">
          <a:xfrm>
            <a:off x="1066263" y="2412006"/>
            <a:ext cx="5472610" cy="3744417"/>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748855" y="1393323"/>
            <a:ext cx="1874231" cy="400110"/>
          </a:xfrm>
          <a:prstGeom prst="rect">
            <a:avLst/>
          </a:prstGeom>
        </p:spPr>
        <p:txBody>
          <a:bodyPr wrap="non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2</a:t>
            </a:r>
            <a:r>
              <a:rPr lang="zh-CN" altLang="en-US" sz="2000" dirty="0">
                <a:solidFill>
                  <a:srgbClr val="0070C0"/>
                </a:solidFill>
                <a:latin typeface="微软雅黑" panose="020B0503020204020204" pitchFamily="34" charset="-122"/>
                <a:ea typeface="微软雅黑" panose="020B0503020204020204" pitchFamily="34" charset="-122"/>
              </a:rPr>
              <a:t>、系统的理念</a:t>
            </a:r>
          </a:p>
        </p:txBody>
      </p:sp>
      <p:sp>
        <p:nvSpPr>
          <p:cNvPr id="4" name="矩形 3"/>
          <p:cNvSpPr/>
          <p:nvPr/>
        </p:nvSpPr>
        <p:spPr bwMode="auto">
          <a:xfrm>
            <a:off x="6541398" y="2412007"/>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644715" y="3022331"/>
            <a:ext cx="5265974" cy="2523768"/>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就是</a:t>
            </a:r>
            <a:r>
              <a:rPr lang="zh-CN" altLang="en-US" b="1" dirty="0">
                <a:solidFill>
                  <a:srgbClr val="FFFF00"/>
                </a:solidFill>
                <a:latin typeface="微软雅黑" panose="020B0503020204020204" pitchFamily="34" charset="-122"/>
                <a:ea typeface="微软雅黑" panose="020B0503020204020204" pitchFamily="34" charset="-122"/>
              </a:rPr>
              <a:t>从生产系统整体出发（人、机、环境），</a:t>
            </a:r>
            <a:r>
              <a:rPr lang="zh-CN" altLang="en-US" dirty="0">
                <a:solidFill>
                  <a:schemeClr val="bg1"/>
                </a:solidFill>
                <a:latin typeface="微软雅黑" panose="020B0503020204020204" pitchFamily="34" charset="-122"/>
                <a:ea typeface="微软雅黑" panose="020B0503020204020204" pitchFamily="34" charset="-122"/>
              </a:rPr>
              <a:t>运用</a:t>
            </a:r>
            <a:r>
              <a:rPr lang="zh-CN" altLang="en-US" b="1" dirty="0">
                <a:solidFill>
                  <a:srgbClr val="FFFF00"/>
                </a:solidFill>
                <a:latin typeface="微软雅黑" panose="020B0503020204020204" pitchFamily="34" charset="-122"/>
                <a:ea typeface="微软雅黑" panose="020B0503020204020204" pitchFamily="34" charset="-122"/>
              </a:rPr>
              <a:t>安全系统工程原理和方法</a:t>
            </a:r>
            <a:r>
              <a:rPr lang="zh-CN" altLang="en-US" dirty="0">
                <a:solidFill>
                  <a:schemeClr val="bg1"/>
                </a:solidFill>
                <a:latin typeface="微软雅黑" panose="020B0503020204020204" pitchFamily="34" charset="-122"/>
                <a:ea typeface="微软雅黑" panose="020B0503020204020204" pitchFamily="34" charset="-122"/>
              </a:rPr>
              <a:t>来研究、综合分析、处理生产中的安全问题。</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有效地开展</a:t>
            </a:r>
            <a:r>
              <a:rPr lang="zh-CN" altLang="en-US" b="1" dirty="0">
                <a:solidFill>
                  <a:srgbClr val="FFFF00"/>
                </a:solidFill>
                <a:latin typeface="微软雅黑" panose="020B0503020204020204" pitchFamily="34" charset="-122"/>
                <a:ea typeface="微软雅黑" panose="020B0503020204020204" pitchFamily="34" charset="-122"/>
              </a:rPr>
              <a:t>全过程、全方位、全员性</a:t>
            </a:r>
            <a:r>
              <a:rPr lang="zh-CN" altLang="en-US" dirty="0">
                <a:solidFill>
                  <a:schemeClr val="bg1"/>
                </a:solidFill>
                <a:latin typeface="微软雅黑" panose="020B0503020204020204" pitchFamily="34" charset="-122"/>
                <a:ea typeface="微软雅黑" panose="020B0503020204020204" pitchFamily="34" charset="-122"/>
              </a:rPr>
              <a:t>的全面的安全管理工作，确保生产系统的安全。</a:t>
            </a:r>
          </a:p>
        </p:txBody>
      </p:sp>
      <p:sp>
        <p:nvSpPr>
          <p:cNvPr id="10" name="Freeform 11"/>
          <p:cNvSpPr>
            <a:spLocks noEditPoints="1"/>
          </p:cNvSpPr>
          <p:nvPr/>
        </p:nvSpPr>
        <p:spPr bwMode="auto">
          <a:xfrm>
            <a:off x="1051895" y="1223940"/>
            <a:ext cx="469279" cy="693492"/>
          </a:xfrm>
          <a:custGeom>
            <a:avLst/>
            <a:gdLst>
              <a:gd name="T0" fmla="*/ 400 w 3333"/>
              <a:gd name="T1" fmla="*/ 1467 h 4933"/>
              <a:gd name="T2" fmla="*/ 1867 w 3333"/>
              <a:gd name="T3" fmla="*/ 1467 h 4933"/>
              <a:gd name="T4" fmla="*/ 1867 w 3333"/>
              <a:gd name="T5" fmla="*/ 2533 h 4933"/>
              <a:gd name="T6" fmla="*/ 1067 w 3333"/>
              <a:gd name="T7" fmla="*/ 2533 h 4933"/>
              <a:gd name="T8" fmla="*/ 1067 w 3333"/>
              <a:gd name="T9" fmla="*/ 2067 h 4933"/>
              <a:gd name="T10" fmla="*/ 667 w 3333"/>
              <a:gd name="T11" fmla="*/ 2067 h 4933"/>
              <a:gd name="T12" fmla="*/ 667 w 3333"/>
              <a:gd name="T13" fmla="*/ 2533 h 4933"/>
              <a:gd name="T14" fmla="*/ 0 w 3333"/>
              <a:gd name="T15" fmla="*/ 2533 h 4933"/>
              <a:gd name="T16" fmla="*/ 0 w 3333"/>
              <a:gd name="T17" fmla="*/ 4000 h 4933"/>
              <a:gd name="T18" fmla="*/ 667 w 3333"/>
              <a:gd name="T19" fmla="*/ 4000 h 4933"/>
              <a:gd name="T20" fmla="*/ 667 w 3333"/>
              <a:gd name="T21" fmla="*/ 4533 h 4933"/>
              <a:gd name="T22" fmla="*/ 333 w 3333"/>
              <a:gd name="T23" fmla="*/ 4533 h 4933"/>
              <a:gd name="T24" fmla="*/ 333 w 3333"/>
              <a:gd name="T25" fmla="*/ 4933 h 4933"/>
              <a:gd name="T26" fmla="*/ 1400 w 3333"/>
              <a:gd name="T27" fmla="*/ 4933 h 4933"/>
              <a:gd name="T28" fmla="*/ 1400 w 3333"/>
              <a:gd name="T29" fmla="*/ 4533 h 4933"/>
              <a:gd name="T30" fmla="*/ 1067 w 3333"/>
              <a:gd name="T31" fmla="*/ 4533 h 4933"/>
              <a:gd name="T32" fmla="*/ 1067 w 3333"/>
              <a:gd name="T33" fmla="*/ 4000 h 4933"/>
              <a:gd name="T34" fmla="*/ 3333 w 3333"/>
              <a:gd name="T35" fmla="*/ 4000 h 4933"/>
              <a:gd name="T36" fmla="*/ 3333 w 3333"/>
              <a:gd name="T37" fmla="*/ 0 h 4933"/>
              <a:gd name="T38" fmla="*/ 400 w 3333"/>
              <a:gd name="T39" fmla="*/ 0 h 4933"/>
              <a:gd name="T40" fmla="*/ 400 w 3333"/>
              <a:gd name="T41" fmla="*/ 1467 h 4933"/>
              <a:gd name="T42" fmla="*/ 800 w 3333"/>
              <a:gd name="T43" fmla="*/ 400 h 4933"/>
              <a:gd name="T44" fmla="*/ 2933 w 3333"/>
              <a:gd name="T45" fmla="*/ 400 h 4933"/>
              <a:gd name="T46" fmla="*/ 2933 w 3333"/>
              <a:gd name="T47" fmla="*/ 3600 h 4933"/>
              <a:gd name="T48" fmla="*/ 400 w 3333"/>
              <a:gd name="T49" fmla="*/ 3600 h 4933"/>
              <a:gd name="T50" fmla="*/ 400 w 3333"/>
              <a:gd name="T51" fmla="*/ 2933 h 4933"/>
              <a:gd name="T52" fmla="*/ 2267 w 3333"/>
              <a:gd name="T53" fmla="*/ 2933 h 4933"/>
              <a:gd name="T54" fmla="*/ 2267 w 3333"/>
              <a:gd name="T55" fmla="*/ 1067 h 4933"/>
              <a:gd name="T56" fmla="*/ 800 w 3333"/>
              <a:gd name="T57" fmla="*/ 1067 h 4933"/>
              <a:gd name="T58" fmla="*/ 800 w 3333"/>
              <a:gd name="T59" fmla="*/ 400 h 4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33" h="4933">
                <a:moveTo>
                  <a:pt x="400" y="1467"/>
                </a:moveTo>
                <a:lnTo>
                  <a:pt x="1867" y="1467"/>
                </a:lnTo>
                <a:lnTo>
                  <a:pt x="1867" y="2533"/>
                </a:lnTo>
                <a:lnTo>
                  <a:pt x="1067" y="2533"/>
                </a:lnTo>
                <a:lnTo>
                  <a:pt x="1067" y="2067"/>
                </a:lnTo>
                <a:lnTo>
                  <a:pt x="667" y="2067"/>
                </a:lnTo>
                <a:lnTo>
                  <a:pt x="667" y="2533"/>
                </a:lnTo>
                <a:lnTo>
                  <a:pt x="0" y="2533"/>
                </a:lnTo>
                <a:lnTo>
                  <a:pt x="0" y="4000"/>
                </a:lnTo>
                <a:lnTo>
                  <a:pt x="667" y="4000"/>
                </a:lnTo>
                <a:lnTo>
                  <a:pt x="667" y="4533"/>
                </a:lnTo>
                <a:lnTo>
                  <a:pt x="333" y="4533"/>
                </a:lnTo>
                <a:lnTo>
                  <a:pt x="333" y="4933"/>
                </a:lnTo>
                <a:lnTo>
                  <a:pt x="1400" y="4933"/>
                </a:lnTo>
                <a:lnTo>
                  <a:pt x="1400" y="4533"/>
                </a:lnTo>
                <a:lnTo>
                  <a:pt x="1067" y="4533"/>
                </a:lnTo>
                <a:lnTo>
                  <a:pt x="1067" y="4000"/>
                </a:lnTo>
                <a:lnTo>
                  <a:pt x="3333" y="4000"/>
                </a:lnTo>
                <a:lnTo>
                  <a:pt x="3333" y="0"/>
                </a:lnTo>
                <a:lnTo>
                  <a:pt x="400" y="0"/>
                </a:lnTo>
                <a:lnTo>
                  <a:pt x="400" y="1467"/>
                </a:lnTo>
                <a:close/>
                <a:moveTo>
                  <a:pt x="800" y="400"/>
                </a:moveTo>
                <a:lnTo>
                  <a:pt x="2933" y="400"/>
                </a:lnTo>
                <a:lnTo>
                  <a:pt x="2933" y="3600"/>
                </a:lnTo>
                <a:lnTo>
                  <a:pt x="400" y="3600"/>
                </a:lnTo>
                <a:lnTo>
                  <a:pt x="400" y="2933"/>
                </a:lnTo>
                <a:lnTo>
                  <a:pt x="2267" y="2933"/>
                </a:lnTo>
                <a:lnTo>
                  <a:pt x="2267" y="1067"/>
                </a:lnTo>
                <a:lnTo>
                  <a:pt x="800" y="1067"/>
                </a:lnTo>
                <a:lnTo>
                  <a:pt x="800" y="400"/>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074" name="Picture 2" descr="https://timgsa.baidu.com/timg?image&amp;quality=80&amp;size=b9999_10000&amp;sec=1512303765107&amp;di=d794f07244545a472da3e8d5817a97e5&amp;imgtype=0&amp;src=http%3A%2F%2Fimgsrc.baidu.com%2Fimgad%2Fpic%2Fitem%2Fdbb44aed2e738bd4a7c87415ab8b87d6277ff92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19" t="466" r="8696" b="3390"/>
          <a:stretch>
            <a:fillRect/>
          </a:stretch>
        </p:blipFill>
        <p:spPr bwMode="auto">
          <a:xfrm>
            <a:off x="5997327" y="2392189"/>
            <a:ext cx="6176619" cy="4084639"/>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141343" y="240767"/>
            <a:ext cx="671740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741803" y="1529253"/>
            <a:ext cx="2130711" cy="400110"/>
          </a:xfrm>
          <a:prstGeom prst="rect">
            <a:avLst/>
          </a:prstGeom>
        </p:spPr>
        <p:txBody>
          <a:bodyPr wrap="non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3</a:t>
            </a:r>
            <a:r>
              <a:rPr lang="zh-CN" altLang="en-US" sz="2000" dirty="0">
                <a:solidFill>
                  <a:srgbClr val="0070C0"/>
                </a:solidFill>
                <a:latin typeface="微软雅黑" panose="020B0503020204020204" pitchFamily="34" charset="-122"/>
                <a:ea typeface="微软雅黑" panose="020B0503020204020204" pitchFamily="34" charset="-122"/>
              </a:rPr>
              <a:t>、生产力的理念</a:t>
            </a:r>
          </a:p>
        </p:txBody>
      </p:sp>
      <p:sp>
        <p:nvSpPr>
          <p:cNvPr id="4" name="矩形 3"/>
          <p:cNvSpPr/>
          <p:nvPr/>
        </p:nvSpPr>
        <p:spPr bwMode="auto">
          <a:xfrm>
            <a:off x="855797" y="2392189"/>
            <a:ext cx="5501572" cy="4084639"/>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988076" y="2536205"/>
            <a:ext cx="5265974" cy="3704669"/>
          </a:xfrm>
          <a:prstGeom prst="rect">
            <a:avLst/>
          </a:prstGeom>
        </p:spPr>
        <p:txBody>
          <a:bodyPr wrap="square">
            <a:spAutoFit/>
          </a:bodyPr>
          <a:lstStyle/>
          <a:p>
            <a:pPr>
              <a:lnSpc>
                <a:spcPts val="28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安全是生产力理念表现</a:t>
            </a:r>
            <a:r>
              <a:rPr lang="zh-CN" altLang="en-US" b="1" dirty="0">
                <a:solidFill>
                  <a:schemeClr val="bg1"/>
                </a:solidFill>
                <a:latin typeface="微软雅黑" panose="020B0503020204020204" pitchFamily="34" charset="-122"/>
                <a:ea typeface="微软雅黑" panose="020B0503020204020204" pitchFamily="34" charset="-122"/>
              </a:rPr>
              <a:t>在以下三个方面：</a:t>
            </a:r>
          </a:p>
          <a:p>
            <a:pPr marL="285750" indent="-285750">
              <a:lnSpc>
                <a:spcPts val="28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A </a:t>
            </a:r>
            <a:r>
              <a:rPr lang="zh-CN" altLang="en-US" b="1" dirty="0">
                <a:solidFill>
                  <a:srgbClr val="FFFF00"/>
                </a:solidFill>
                <a:latin typeface="微软雅黑" panose="020B0503020204020204" pitchFamily="34" charset="-122"/>
                <a:ea typeface="微软雅黑" panose="020B0503020204020204" pitchFamily="34" charset="-122"/>
              </a:rPr>
              <a:t>劳动者是生产力中最活跃因素</a:t>
            </a:r>
            <a:r>
              <a:rPr lang="zh-CN" altLang="en-US" dirty="0">
                <a:solidFill>
                  <a:schemeClr val="bg1"/>
                </a:solidFill>
                <a:latin typeface="微软雅黑" panose="020B0503020204020204" pitchFamily="34" charset="-122"/>
                <a:ea typeface="微软雅黑" panose="020B0503020204020204" pitchFamily="34" charset="-122"/>
              </a:rPr>
              <a:t>，劳动者安全素质的高低直接和间接影响到安全生产，因此，提高员工的安全素质（安全意识、安全技能等）具有生产力的意义；</a:t>
            </a:r>
          </a:p>
          <a:p>
            <a:pPr marL="285750" indent="-285750">
              <a:lnSpc>
                <a:spcPts val="28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B </a:t>
            </a:r>
            <a:r>
              <a:rPr lang="zh-CN" altLang="en-US" b="1" dirty="0">
                <a:solidFill>
                  <a:srgbClr val="FFFF00"/>
                </a:solidFill>
                <a:latin typeface="微软雅黑" panose="020B0503020204020204" pitchFamily="34" charset="-122"/>
                <a:ea typeface="微软雅黑" panose="020B0503020204020204" pitchFamily="34" charset="-122"/>
              </a:rPr>
              <a:t>安全装置与设施</a:t>
            </a:r>
            <a:r>
              <a:rPr lang="zh-CN" altLang="en-US" dirty="0">
                <a:solidFill>
                  <a:schemeClr val="bg1"/>
                </a:solidFill>
                <a:latin typeface="微软雅黑" panose="020B0503020204020204" pitchFamily="34" charset="-122"/>
                <a:ea typeface="微软雅黑" panose="020B0503020204020204" pitchFamily="34" charset="-122"/>
              </a:rPr>
              <a:t>是生产资料（物的生产力）重要组成部分；</a:t>
            </a:r>
          </a:p>
          <a:p>
            <a:pPr marL="285750" indent="-285750">
              <a:lnSpc>
                <a:spcPts val="28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C </a:t>
            </a:r>
            <a:r>
              <a:rPr lang="zh-CN" altLang="en-US" b="1" dirty="0">
                <a:solidFill>
                  <a:srgbClr val="FFFF00"/>
                </a:solidFill>
                <a:latin typeface="微软雅黑" panose="020B0503020204020204" pitchFamily="34" charset="-122"/>
                <a:ea typeface="微软雅黑" panose="020B0503020204020204" pitchFamily="34" charset="-122"/>
              </a:rPr>
              <a:t>安全环境与条件保护劳动者（生产力）</a:t>
            </a:r>
            <a:r>
              <a:rPr lang="zh-CN" altLang="en-US" dirty="0">
                <a:solidFill>
                  <a:schemeClr val="bg1"/>
                </a:solidFill>
                <a:latin typeface="微软雅黑" panose="020B0503020204020204" pitchFamily="34" charset="-122"/>
                <a:ea typeface="微软雅黑" panose="020B0503020204020204" pitchFamily="34" charset="-122"/>
              </a:rPr>
              <a:t>作用的发挥，从而体现安全间接的生产力作用。</a:t>
            </a:r>
          </a:p>
        </p:txBody>
      </p:sp>
      <p:sp>
        <p:nvSpPr>
          <p:cNvPr id="11" name="Freeform 11"/>
          <p:cNvSpPr>
            <a:spLocks noEditPoints="1"/>
          </p:cNvSpPr>
          <p:nvPr/>
        </p:nvSpPr>
        <p:spPr bwMode="auto">
          <a:xfrm>
            <a:off x="874326" y="1383126"/>
            <a:ext cx="695865" cy="629869"/>
          </a:xfrm>
          <a:custGeom>
            <a:avLst/>
            <a:gdLst>
              <a:gd name="connsiteX0" fmla="*/ 266173 w 606580"/>
              <a:gd name="connsiteY0" fmla="*/ 543847 h 605592"/>
              <a:gd name="connsiteX1" fmla="*/ 340478 w 606580"/>
              <a:gd name="connsiteY1" fmla="*/ 543847 h 605592"/>
              <a:gd name="connsiteX2" fmla="*/ 340478 w 606580"/>
              <a:gd name="connsiteY2" fmla="*/ 568545 h 605592"/>
              <a:gd name="connsiteX3" fmla="*/ 266173 w 606580"/>
              <a:gd name="connsiteY3" fmla="*/ 568545 h 605592"/>
              <a:gd name="connsiteX4" fmla="*/ 204267 w 606580"/>
              <a:gd name="connsiteY4" fmla="*/ 531434 h 605592"/>
              <a:gd name="connsiteX5" fmla="*/ 204267 w 606580"/>
              <a:gd name="connsiteY5" fmla="*/ 580935 h 605592"/>
              <a:gd name="connsiteX6" fmla="*/ 402313 w 606580"/>
              <a:gd name="connsiteY6" fmla="*/ 580935 h 605592"/>
              <a:gd name="connsiteX7" fmla="*/ 402313 w 606580"/>
              <a:gd name="connsiteY7" fmla="*/ 531434 h 605592"/>
              <a:gd name="connsiteX8" fmla="*/ 526135 w 606580"/>
              <a:gd name="connsiteY8" fmla="*/ 519079 h 605592"/>
              <a:gd name="connsiteX9" fmla="*/ 550833 w 606580"/>
              <a:gd name="connsiteY9" fmla="*/ 519079 h 605592"/>
              <a:gd name="connsiteX10" fmla="*/ 550833 w 606580"/>
              <a:gd name="connsiteY10" fmla="*/ 543847 h 605592"/>
              <a:gd name="connsiteX11" fmla="*/ 526135 w 606580"/>
              <a:gd name="connsiteY11" fmla="*/ 543847 h 605592"/>
              <a:gd name="connsiteX12" fmla="*/ 55676 w 606580"/>
              <a:gd name="connsiteY12" fmla="*/ 519079 h 605592"/>
              <a:gd name="connsiteX13" fmla="*/ 80515 w 606580"/>
              <a:gd name="connsiteY13" fmla="*/ 519079 h 605592"/>
              <a:gd name="connsiteX14" fmla="*/ 80515 w 606580"/>
              <a:gd name="connsiteY14" fmla="*/ 543847 h 605592"/>
              <a:gd name="connsiteX15" fmla="*/ 55676 w 606580"/>
              <a:gd name="connsiteY15" fmla="*/ 543847 h 605592"/>
              <a:gd name="connsiteX16" fmla="*/ 24791 w 606580"/>
              <a:gd name="connsiteY16" fmla="*/ 482026 h 605592"/>
              <a:gd name="connsiteX17" fmla="*/ 24791 w 606580"/>
              <a:gd name="connsiteY17" fmla="*/ 580935 h 605592"/>
              <a:gd name="connsiteX18" fmla="*/ 179476 w 606580"/>
              <a:gd name="connsiteY18" fmla="*/ 580935 h 605592"/>
              <a:gd name="connsiteX19" fmla="*/ 179476 w 606580"/>
              <a:gd name="connsiteY19" fmla="*/ 519105 h 605592"/>
              <a:gd name="connsiteX20" fmla="*/ 191918 w 606580"/>
              <a:gd name="connsiteY20" fmla="*/ 506777 h 605592"/>
              <a:gd name="connsiteX21" fmla="*/ 414755 w 606580"/>
              <a:gd name="connsiteY21" fmla="*/ 506777 h 605592"/>
              <a:gd name="connsiteX22" fmla="*/ 427104 w 606580"/>
              <a:gd name="connsiteY22" fmla="*/ 519105 h 605592"/>
              <a:gd name="connsiteX23" fmla="*/ 427104 w 606580"/>
              <a:gd name="connsiteY23" fmla="*/ 580935 h 605592"/>
              <a:gd name="connsiteX24" fmla="*/ 581882 w 606580"/>
              <a:gd name="connsiteY24" fmla="*/ 580935 h 605592"/>
              <a:gd name="connsiteX25" fmla="*/ 581882 w 606580"/>
              <a:gd name="connsiteY25" fmla="*/ 482026 h 605592"/>
              <a:gd name="connsiteX26" fmla="*/ 272325 w 606580"/>
              <a:gd name="connsiteY26" fmla="*/ 259553 h 605592"/>
              <a:gd name="connsiteX27" fmla="*/ 272325 w 606580"/>
              <a:gd name="connsiteY27" fmla="*/ 278092 h 605592"/>
              <a:gd name="connsiteX28" fmla="*/ 334255 w 606580"/>
              <a:gd name="connsiteY28" fmla="*/ 278092 h 605592"/>
              <a:gd name="connsiteX29" fmla="*/ 334255 w 606580"/>
              <a:gd name="connsiteY29" fmla="*/ 259553 h 605592"/>
              <a:gd name="connsiteX30" fmla="*/ 507603 w 606580"/>
              <a:gd name="connsiteY30" fmla="*/ 234802 h 605592"/>
              <a:gd name="connsiteX31" fmla="*/ 507603 w 606580"/>
              <a:gd name="connsiteY31" fmla="*/ 457276 h 605592"/>
              <a:gd name="connsiteX32" fmla="*/ 538522 w 606580"/>
              <a:gd name="connsiteY32" fmla="*/ 457276 h 605592"/>
              <a:gd name="connsiteX33" fmla="*/ 538522 w 606580"/>
              <a:gd name="connsiteY33" fmla="*/ 234802 h 605592"/>
              <a:gd name="connsiteX34" fmla="*/ 68058 w 606580"/>
              <a:gd name="connsiteY34" fmla="*/ 234802 h 605592"/>
              <a:gd name="connsiteX35" fmla="*/ 68058 w 606580"/>
              <a:gd name="connsiteY35" fmla="*/ 457276 h 605592"/>
              <a:gd name="connsiteX36" fmla="*/ 99069 w 606580"/>
              <a:gd name="connsiteY36" fmla="*/ 457276 h 605592"/>
              <a:gd name="connsiteX37" fmla="*/ 99069 w 606580"/>
              <a:gd name="connsiteY37" fmla="*/ 234802 h 605592"/>
              <a:gd name="connsiteX38" fmla="*/ 272325 w 606580"/>
              <a:gd name="connsiteY38" fmla="*/ 191605 h 605592"/>
              <a:gd name="connsiteX39" fmla="*/ 272325 w 606580"/>
              <a:gd name="connsiteY39" fmla="*/ 234802 h 605592"/>
              <a:gd name="connsiteX40" fmla="*/ 334255 w 606580"/>
              <a:gd name="connsiteY40" fmla="*/ 234802 h 605592"/>
              <a:gd name="connsiteX41" fmla="*/ 334255 w 606580"/>
              <a:gd name="connsiteY41" fmla="*/ 191605 h 605592"/>
              <a:gd name="connsiteX42" fmla="*/ 68058 w 606580"/>
              <a:gd name="connsiteY42" fmla="*/ 191605 h 605592"/>
              <a:gd name="connsiteX43" fmla="*/ 68058 w 606580"/>
              <a:gd name="connsiteY43" fmla="*/ 210145 h 605592"/>
              <a:gd name="connsiteX44" fmla="*/ 229058 w 606580"/>
              <a:gd name="connsiteY44" fmla="*/ 210145 h 605592"/>
              <a:gd name="connsiteX45" fmla="*/ 229058 w 606580"/>
              <a:gd name="connsiteY45" fmla="*/ 234802 h 605592"/>
              <a:gd name="connsiteX46" fmla="*/ 123767 w 606580"/>
              <a:gd name="connsiteY46" fmla="*/ 234802 h 605592"/>
              <a:gd name="connsiteX47" fmla="*/ 123767 w 606580"/>
              <a:gd name="connsiteY47" fmla="*/ 457276 h 605592"/>
              <a:gd name="connsiteX48" fmla="*/ 482813 w 606580"/>
              <a:gd name="connsiteY48" fmla="*/ 457276 h 605592"/>
              <a:gd name="connsiteX49" fmla="*/ 482813 w 606580"/>
              <a:gd name="connsiteY49" fmla="*/ 234802 h 605592"/>
              <a:gd name="connsiteX50" fmla="*/ 377615 w 606580"/>
              <a:gd name="connsiteY50" fmla="*/ 234802 h 605592"/>
              <a:gd name="connsiteX51" fmla="*/ 377615 w 606580"/>
              <a:gd name="connsiteY51" fmla="*/ 210145 h 605592"/>
              <a:gd name="connsiteX52" fmla="*/ 538522 w 606580"/>
              <a:gd name="connsiteY52" fmla="*/ 210145 h 605592"/>
              <a:gd name="connsiteX53" fmla="*/ 538522 w 606580"/>
              <a:gd name="connsiteY53" fmla="*/ 191605 h 605592"/>
              <a:gd name="connsiteX54" fmla="*/ 359046 w 606580"/>
              <a:gd name="connsiteY54" fmla="*/ 191605 h 605592"/>
              <a:gd name="connsiteX55" fmla="*/ 359046 w 606580"/>
              <a:gd name="connsiteY55" fmla="*/ 290421 h 605592"/>
              <a:gd name="connsiteX56" fmla="*/ 346604 w 606580"/>
              <a:gd name="connsiteY56" fmla="*/ 302842 h 605592"/>
              <a:gd name="connsiteX57" fmla="*/ 315685 w 606580"/>
              <a:gd name="connsiteY57" fmla="*/ 302842 h 605592"/>
              <a:gd name="connsiteX58" fmla="*/ 315685 w 606580"/>
              <a:gd name="connsiteY58" fmla="*/ 333710 h 605592"/>
              <a:gd name="connsiteX59" fmla="*/ 290895 w 606580"/>
              <a:gd name="connsiteY59" fmla="*/ 333710 h 605592"/>
              <a:gd name="connsiteX60" fmla="*/ 290895 w 606580"/>
              <a:gd name="connsiteY60" fmla="*/ 302842 h 605592"/>
              <a:gd name="connsiteX61" fmla="*/ 259976 w 606580"/>
              <a:gd name="connsiteY61" fmla="*/ 302842 h 605592"/>
              <a:gd name="connsiteX62" fmla="*/ 247627 w 606580"/>
              <a:gd name="connsiteY62" fmla="*/ 290421 h 605592"/>
              <a:gd name="connsiteX63" fmla="*/ 247627 w 606580"/>
              <a:gd name="connsiteY63" fmla="*/ 191605 h 605592"/>
              <a:gd name="connsiteX64" fmla="*/ 68058 w 606580"/>
              <a:gd name="connsiteY64" fmla="*/ 148316 h 605592"/>
              <a:gd name="connsiteX65" fmla="*/ 68058 w 606580"/>
              <a:gd name="connsiteY65" fmla="*/ 166855 h 605592"/>
              <a:gd name="connsiteX66" fmla="*/ 538522 w 606580"/>
              <a:gd name="connsiteY66" fmla="*/ 166855 h 605592"/>
              <a:gd name="connsiteX67" fmla="*/ 538522 w 606580"/>
              <a:gd name="connsiteY67" fmla="*/ 148316 h 605592"/>
              <a:gd name="connsiteX68" fmla="*/ 259981 w 606580"/>
              <a:gd name="connsiteY68" fmla="*/ 67918 h 605592"/>
              <a:gd name="connsiteX69" fmla="*/ 259981 w 606580"/>
              <a:gd name="connsiteY69" fmla="*/ 80341 h 605592"/>
              <a:gd name="connsiteX70" fmla="*/ 346598 w 606580"/>
              <a:gd name="connsiteY70" fmla="*/ 80341 h 605592"/>
              <a:gd name="connsiteX71" fmla="*/ 346598 w 606580"/>
              <a:gd name="connsiteY71" fmla="*/ 67918 h 605592"/>
              <a:gd name="connsiteX72" fmla="*/ 439411 w 606580"/>
              <a:gd name="connsiteY72" fmla="*/ 61815 h 605592"/>
              <a:gd name="connsiteX73" fmla="*/ 513716 w 606580"/>
              <a:gd name="connsiteY73" fmla="*/ 61815 h 605592"/>
              <a:gd name="connsiteX74" fmla="*/ 513716 w 606580"/>
              <a:gd name="connsiteY74" fmla="*/ 86513 h 605592"/>
              <a:gd name="connsiteX75" fmla="*/ 439411 w 606580"/>
              <a:gd name="connsiteY75" fmla="*/ 86513 h 605592"/>
              <a:gd name="connsiteX76" fmla="*/ 389944 w 606580"/>
              <a:gd name="connsiteY76" fmla="*/ 61815 h 605592"/>
              <a:gd name="connsiteX77" fmla="*/ 414712 w 606580"/>
              <a:gd name="connsiteY77" fmla="*/ 61815 h 605592"/>
              <a:gd name="connsiteX78" fmla="*/ 414712 w 606580"/>
              <a:gd name="connsiteY78" fmla="*/ 86513 h 605592"/>
              <a:gd name="connsiteX79" fmla="*/ 389944 w 606580"/>
              <a:gd name="connsiteY79" fmla="*/ 86513 h 605592"/>
              <a:gd name="connsiteX80" fmla="*/ 191938 w 606580"/>
              <a:gd name="connsiteY80" fmla="*/ 61815 h 605592"/>
              <a:gd name="connsiteX81" fmla="*/ 216636 w 606580"/>
              <a:gd name="connsiteY81" fmla="*/ 61815 h 605592"/>
              <a:gd name="connsiteX82" fmla="*/ 216636 w 606580"/>
              <a:gd name="connsiteY82" fmla="*/ 86513 h 605592"/>
              <a:gd name="connsiteX83" fmla="*/ 191938 w 606580"/>
              <a:gd name="connsiteY83" fmla="*/ 86513 h 605592"/>
              <a:gd name="connsiteX84" fmla="*/ 92864 w 606580"/>
              <a:gd name="connsiteY84" fmla="*/ 61815 h 605592"/>
              <a:gd name="connsiteX85" fmla="*/ 167099 w 606580"/>
              <a:gd name="connsiteY85" fmla="*/ 61815 h 605592"/>
              <a:gd name="connsiteX86" fmla="*/ 167099 w 606580"/>
              <a:gd name="connsiteY86" fmla="*/ 86513 h 605592"/>
              <a:gd name="connsiteX87" fmla="*/ 92864 w 606580"/>
              <a:gd name="connsiteY87" fmla="*/ 86513 h 605592"/>
              <a:gd name="connsiteX88" fmla="*/ 247634 w 606580"/>
              <a:gd name="connsiteY88" fmla="*/ 43257 h 605592"/>
              <a:gd name="connsiteX89" fmla="*/ 359038 w 606580"/>
              <a:gd name="connsiteY89" fmla="*/ 43257 h 605592"/>
              <a:gd name="connsiteX90" fmla="*/ 371385 w 606580"/>
              <a:gd name="connsiteY90" fmla="*/ 55587 h 605592"/>
              <a:gd name="connsiteX91" fmla="*/ 371385 w 606580"/>
              <a:gd name="connsiteY91" fmla="*/ 92671 h 605592"/>
              <a:gd name="connsiteX92" fmla="*/ 359038 w 606580"/>
              <a:gd name="connsiteY92" fmla="*/ 105002 h 605592"/>
              <a:gd name="connsiteX93" fmla="*/ 247634 w 606580"/>
              <a:gd name="connsiteY93" fmla="*/ 105002 h 605592"/>
              <a:gd name="connsiteX94" fmla="*/ 235194 w 606580"/>
              <a:gd name="connsiteY94" fmla="*/ 92671 h 605592"/>
              <a:gd name="connsiteX95" fmla="*/ 235194 w 606580"/>
              <a:gd name="connsiteY95" fmla="*/ 55587 h 605592"/>
              <a:gd name="connsiteX96" fmla="*/ 247634 w 606580"/>
              <a:gd name="connsiteY96" fmla="*/ 43257 h 605592"/>
              <a:gd name="connsiteX97" fmla="*/ 24791 w 606580"/>
              <a:gd name="connsiteY97" fmla="*/ 24750 h 605592"/>
              <a:gd name="connsiteX98" fmla="*/ 24791 w 606580"/>
              <a:gd name="connsiteY98" fmla="*/ 123566 h 605592"/>
              <a:gd name="connsiteX99" fmla="*/ 581882 w 606580"/>
              <a:gd name="connsiteY99" fmla="*/ 123566 h 605592"/>
              <a:gd name="connsiteX100" fmla="*/ 581882 w 606580"/>
              <a:gd name="connsiteY100" fmla="*/ 24750 h 605592"/>
              <a:gd name="connsiteX101" fmla="*/ 24791 w 606580"/>
              <a:gd name="connsiteY101" fmla="*/ 0 h 605592"/>
              <a:gd name="connsiteX102" fmla="*/ 581882 w 606580"/>
              <a:gd name="connsiteY102" fmla="*/ 0 h 605592"/>
              <a:gd name="connsiteX103" fmla="*/ 606580 w 606580"/>
              <a:gd name="connsiteY103" fmla="*/ 24750 h 605592"/>
              <a:gd name="connsiteX104" fmla="*/ 606580 w 606580"/>
              <a:gd name="connsiteY104" fmla="*/ 123566 h 605592"/>
              <a:gd name="connsiteX105" fmla="*/ 581882 w 606580"/>
              <a:gd name="connsiteY105" fmla="*/ 148316 h 605592"/>
              <a:gd name="connsiteX106" fmla="*/ 563313 w 606580"/>
              <a:gd name="connsiteY106" fmla="*/ 148316 h 605592"/>
              <a:gd name="connsiteX107" fmla="*/ 563313 w 606580"/>
              <a:gd name="connsiteY107" fmla="*/ 457276 h 605592"/>
              <a:gd name="connsiteX108" fmla="*/ 581882 w 606580"/>
              <a:gd name="connsiteY108" fmla="*/ 457276 h 605592"/>
              <a:gd name="connsiteX109" fmla="*/ 606580 w 606580"/>
              <a:gd name="connsiteY109" fmla="*/ 482026 h 605592"/>
              <a:gd name="connsiteX110" fmla="*/ 606580 w 606580"/>
              <a:gd name="connsiteY110" fmla="*/ 580935 h 605592"/>
              <a:gd name="connsiteX111" fmla="*/ 581882 w 606580"/>
              <a:gd name="connsiteY111" fmla="*/ 605592 h 605592"/>
              <a:gd name="connsiteX112" fmla="*/ 24791 w 606580"/>
              <a:gd name="connsiteY112" fmla="*/ 605592 h 605592"/>
              <a:gd name="connsiteX113" fmla="*/ 0 w 606580"/>
              <a:gd name="connsiteY113" fmla="*/ 580935 h 605592"/>
              <a:gd name="connsiteX114" fmla="*/ 0 w 606580"/>
              <a:gd name="connsiteY114" fmla="*/ 482026 h 605592"/>
              <a:gd name="connsiteX115" fmla="*/ 24791 w 606580"/>
              <a:gd name="connsiteY115" fmla="*/ 457276 h 605592"/>
              <a:gd name="connsiteX116" fmla="*/ 43360 w 606580"/>
              <a:gd name="connsiteY116" fmla="*/ 457276 h 605592"/>
              <a:gd name="connsiteX117" fmla="*/ 43360 w 606580"/>
              <a:gd name="connsiteY117" fmla="*/ 148316 h 605592"/>
              <a:gd name="connsiteX118" fmla="*/ 24791 w 606580"/>
              <a:gd name="connsiteY118" fmla="*/ 148316 h 605592"/>
              <a:gd name="connsiteX119" fmla="*/ 0 w 606580"/>
              <a:gd name="connsiteY119" fmla="*/ 123566 h 605592"/>
              <a:gd name="connsiteX120" fmla="*/ 0 w 606580"/>
              <a:gd name="connsiteY120" fmla="*/ 24750 h 605592"/>
              <a:gd name="connsiteX121" fmla="*/ 24791 w 606580"/>
              <a:gd name="connsiteY12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6580" h="605592">
                <a:moveTo>
                  <a:pt x="266173" y="543847"/>
                </a:moveTo>
                <a:lnTo>
                  <a:pt x="340478" y="543847"/>
                </a:lnTo>
                <a:lnTo>
                  <a:pt x="340478" y="568545"/>
                </a:lnTo>
                <a:lnTo>
                  <a:pt x="266173" y="568545"/>
                </a:lnTo>
                <a:close/>
                <a:moveTo>
                  <a:pt x="204267" y="531434"/>
                </a:moveTo>
                <a:lnTo>
                  <a:pt x="204267" y="580935"/>
                </a:lnTo>
                <a:lnTo>
                  <a:pt x="402313" y="580935"/>
                </a:lnTo>
                <a:lnTo>
                  <a:pt x="402313" y="531434"/>
                </a:lnTo>
                <a:close/>
                <a:moveTo>
                  <a:pt x="526135" y="519079"/>
                </a:moveTo>
                <a:lnTo>
                  <a:pt x="550833" y="519079"/>
                </a:lnTo>
                <a:lnTo>
                  <a:pt x="550833" y="543847"/>
                </a:lnTo>
                <a:lnTo>
                  <a:pt x="526135" y="543847"/>
                </a:lnTo>
                <a:close/>
                <a:moveTo>
                  <a:pt x="55676" y="519079"/>
                </a:moveTo>
                <a:lnTo>
                  <a:pt x="80515" y="519079"/>
                </a:lnTo>
                <a:lnTo>
                  <a:pt x="80515" y="543847"/>
                </a:lnTo>
                <a:lnTo>
                  <a:pt x="55676" y="543847"/>
                </a:lnTo>
                <a:close/>
                <a:moveTo>
                  <a:pt x="24791" y="482026"/>
                </a:moveTo>
                <a:lnTo>
                  <a:pt x="24791" y="580935"/>
                </a:lnTo>
                <a:lnTo>
                  <a:pt x="179476" y="580935"/>
                </a:lnTo>
                <a:lnTo>
                  <a:pt x="179476" y="519105"/>
                </a:lnTo>
                <a:cubicBezTo>
                  <a:pt x="179476" y="512246"/>
                  <a:pt x="185047" y="506777"/>
                  <a:pt x="191918" y="506777"/>
                </a:cubicBezTo>
                <a:lnTo>
                  <a:pt x="414755" y="506777"/>
                </a:lnTo>
                <a:cubicBezTo>
                  <a:pt x="421533" y="506777"/>
                  <a:pt x="427104" y="512246"/>
                  <a:pt x="427104" y="519105"/>
                </a:cubicBezTo>
                <a:lnTo>
                  <a:pt x="427104" y="580935"/>
                </a:lnTo>
                <a:lnTo>
                  <a:pt x="581882" y="580935"/>
                </a:lnTo>
                <a:lnTo>
                  <a:pt x="581882" y="482026"/>
                </a:lnTo>
                <a:close/>
                <a:moveTo>
                  <a:pt x="272325" y="259553"/>
                </a:moveTo>
                <a:lnTo>
                  <a:pt x="272325" y="278092"/>
                </a:lnTo>
                <a:lnTo>
                  <a:pt x="334255" y="278092"/>
                </a:lnTo>
                <a:lnTo>
                  <a:pt x="334255" y="259553"/>
                </a:lnTo>
                <a:close/>
                <a:moveTo>
                  <a:pt x="507603" y="234802"/>
                </a:moveTo>
                <a:lnTo>
                  <a:pt x="507603" y="457276"/>
                </a:lnTo>
                <a:lnTo>
                  <a:pt x="538522" y="457276"/>
                </a:lnTo>
                <a:lnTo>
                  <a:pt x="538522" y="234802"/>
                </a:lnTo>
                <a:close/>
                <a:moveTo>
                  <a:pt x="68058" y="234802"/>
                </a:moveTo>
                <a:lnTo>
                  <a:pt x="68058" y="457276"/>
                </a:lnTo>
                <a:lnTo>
                  <a:pt x="99069" y="457276"/>
                </a:lnTo>
                <a:lnTo>
                  <a:pt x="99069" y="234802"/>
                </a:lnTo>
                <a:close/>
                <a:moveTo>
                  <a:pt x="272325" y="191605"/>
                </a:moveTo>
                <a:lnTo>
                  <a:pt x="272325" y="234802"/>
                </a:lnTo>
                <a:lnTo>
                  <a:pt x="334255" y="234802"/>
                </a:lnTo>
                <a:lnTo>
                  <a:pt x="334255" y="191605"/>
                </a:lnTo>
                <a:close/>
                <a:moveTo>
                  <a:pt x="68058" y="191605"/>
                </a:moveTo>
                <a:lnTo>
                  <a:pt x="68058" y="210145"/>
                </a:lnTo>
                <a:lnTo>
                  <a:pt x="229058" y="210145"/>
                </a:lnTo>
                <a:lnTo>
                  <a:pt x="229058" y="234802"/>
                </a:lnTo>
                <a:lnTo>
                  <a:pt x="123767" y="234802"/>
                </a:lnTo>
                <a:lnTo>
                  <a:pt x="123767" y="457276"/>
                </a:lnTo>
                <a:lnTo>
                  <a:pt x="482813" y="457276"/>
                </a:lnTo>
                <a:lnTo>
                  <a:pt x="482813" y="234802"/>
                </a:lnTo>
                <a:lnTo>
                  <a:pt x="377615" y="234802"/>
                </a:lnTo>
                <a:lnTo>
                  <a:pt x="377615" y="210145"/>
                </a:lnTo>
                <a:lnTo>
                  <a:pt x="538522" y="210145"/>
                </a:lnTo>
                <a:lnTo>
                  <a:pt x="538522" y="191605"/>
                </a:lnTo>
                <a:lnTo>
                  <a:pt x="359046" y="191605"/>
                </a:lnTo>
                <a:lnTo>
                  <a:pt x="359046" y="290421"/>
                </a:lnTo>
                <a:cubicBezTo>
                  <a:pt x="359046" y="297280"/>
                  <a:pt x="353475" y="302842"/>
                  <a:pt x="346604" y="302842"/>
                </a:cubicBezTo>
                <a:lnTo>
                  <a:pt x="315685" y="302842"/>
                </a:lnTo>
                <a:lnTo>
                  <a:pt x="315685" y="333710"/>
                </a:lnTo>
                <a:lnTo>
                  <a:pt x="290895" y="333710"/>
                </a:lnTo>
                <a:lnTo>
                  <a:pt x="290895" y="302842"/>
                </a:lnTo>
                <a:lnTo>
                  <a:pt x="259976" y="302842"/>
                </a:lnTo>
                <a:cubicBezTo>
                  <a:pt x="253105" y="302842"/>
                  <a:pt x="247627" y="297280"/>
                  <a:pt x="247627" y="290421"/>
                </a:cubicBezTo>
                <a:lnTo>
                  <a:pt x="247627" y="191605"/>
                </a:lnTo>
                <a:close/>
                <a:moveTo>
                  <a:pt x="68058" y="148316"/>
                </a:moveTo>
                <a:lnTo>
                  <a:pt x="68058" y="166855"/>
                </a:lnTo>
                <a:lnTo>
                  <a:pt x="538522" y="166855"/>
                </a:lnTo>
                <a:lnTo>
                  <a:pt x="538522" y="148316"/>
                </a:lnTo>
                <a:close/>
                <a:moveTo>
                  <a:pt x="259981" y="67918"/>
                </a:moveTo>
                <a:lnTo>
                  <a:pt x="259981" y="80341"/>
                </a:lnTo>
                <a:lnTo>
                  <a:pt x="346598" y="80341"/>
                </a:lnTo>
                <a:lnTo>
                  <a:pt x="346598" y="67918"/>
                </a:lnTo>
                <a:close/>
                <a:moveTo>
                  <a:pt x="439411" y="61815"/>
                </a:moveTo>
                <a:lnTo>
                  <a:pt x="513716" y="61815"/>
                </a:lnTo>
                <a:lnTo>
                  <a:pt x="513716" y="86513"/>
                </a:lnTo>
                <a:lnTo>
                  <a:pt x="439411" y="86513"/>
                </a:lnTo>
                <a:close/>
                <a:moveTo>
                  <a:pt x="389944" y="61815"/>
                </a:moveTo>
                <a:lnTo>
                  <a:pt x="414712" y="61815"/>
                </a:lnTo>
                <a:lnTo>
                  <a:pt x="414712" y="86513"/>
                </a:lnTo>
                <a:lnTo>
                  <a:pt x="389944" y="86513"/>
                </a:lnTo>
                <a:close/>
                <a:moveTo>
                  <a:pt x="191938" y="61815"/>
                </a:moveTo>
                <a:lnTo>
                  <a:pt x="216636" y="61815"/>
                </a:lnTo>
                <a:lnTo>
                  <a:pt x="216636" y="86513"/>
                </a:lnTo>
                <a:lnTo>
                  <a:pt x="191938" y="86513"/>
                </a:lnTo>
                <a:close/>
                <a:moveTo>
                  <a:pt x="92864" y="61815"/>
                </a:moveTo>
                <a:lnTo>
                  <a:pt x="167099" y="61815"/>
                </a:lnTo>
                <a:lnTo>
                  <a:pt x="167099" y="86513"/>
                </a:lnTo>
                <a:lnTo>
                  <a:pt x="92864" y="86513"/>
                </a:lnTo>
                <a:close/>
                <a:moveTo>
                  <a:pt x="247634" y="43257"/>
                </a:moveTo>
                <a:lnTo>
                  <a:pt x="359038" y="43257"/>
                </a:lnTo>
                <a:cubicBezTo>
                  <a:pt x="365815" y="43257"/>
                  <a:pt x="371385" y="48727"/>
                  <a:pt x="371385" y="55587"/>
                </a:cubicBezTo>
                <a:lnTo>
                  <a:pt x="371385" y="92671"/>
                </a:lnTo>
                <a:cubicBezTo>
                  <a:pt x="371385" y="99532"/>
                  <a:pt x="365815" y="105002"/>
                  <a:pt x="359038" y="105002"/>
                </a:cubicBezTo>
                <a:lnTo>
                  <a:pt x="247634" y="105002"/>
                </a:lnTo>
                <a:cubicBezTo>
                  <a:pt x="240764" y="105002"/>
                  <a:pt x="235194" y="99532"/>
                  <a:pt x="235194" y="92671"/>
                </a:cubicBezTo>
                <a:lnTo>
                  <a:pt x="235194" y="55587"/>
                </a:lnTo>
                <a:cubicBezTo>
                  <a:pt x="235194" y="48727"/>
                  <a:pt x="240764" y="43257"/>
                  <a:pt x="247634" y="43257"/>
                </a:cubicBezTo>
                <a:close/>
                <a:moveTo>
                  <a:pt x="24791" y="24750"/>
                </a:moveTo>
                <a:lnTo>
                  <a:pt x="24791" y="123566"/>
                </a:lnTo>
                <a:lnTo>
                  <a:pt x="581882" y="123566"/>
                </a:lnTo>
                <a:lnTo>
                  <a:pt x="581882" y="24750"/>
                </a:lnTo>
                <a:close/>
                <a:moveTo>
                  <a:pt x="24791" y="0"/>
                </a:moveTo>
                <a:lnTo>
                  <a:pt x="581882" y="0"/>
                </a:lnTo>
                <a:cubicBezTo>
                  <a:pt x="595531" y="0"/>
                  <a:pt x="606580" y="11124"/>
                  <a:pt x="606580" y="24750"/>
                </a:cubicBezTo>
                <a:lnTo>
                  <a:pt x="606580" y="123566"/>
                </a:lnTo>
                <a:cubicBezTo>
                  <a:pt x="606580" y="137192"/>
                  <a:pt x="595531" y="148316"/>
                  <a:pt x="581882" y="148316"/>
                </a:cubicBezTo>
                <a:lnTo>
                  <a:pt x="563313" y="148316"/>
                </a:lnTo>
                <a:lnTo>
                  <a:pt x="563313" y="457276"/>
                </a:lnTo>
                <a:lnTo>
                  <a:pt x="581882" y="457276"/>
                </a:lnTo>
                <a:cubicBezTo>
                  <a:pt x="595531" y="457276"/>
                  <a:pt x="606580" y="468400"/>
                  <a:pt x="606580" y="482026"/>
                </a:cubicBezTo>
                <a:lnTo>
                  <a:pt x="606580" y="580935"/>
                </a:lnTo>
                <a:cubicBezTo>
                  <a:pt x="606580" y="594561"/>
                  <a:pt x="595531" y="605592"/>
                  <a:pt x="581882" y="605592"/>
                </a:cubicBezTo>
                <a:lnTo>
                  <a:pt x="24791" y="605592"/>
                </a:lnTo>
                <a:cubicBezTo>
                  <a:pt x="11142" y="605592"/>
                  <a:pt x="0" y="594561"/>
                  <a:pt x="0" y="580935"/>
                </a:cubicBezTo>
                <a:lnTo>
                  <a:pt x="0" y="482026"/>
                </a:lnTo>
                <a:cubicBezTo>
                  <a:pt x="0" y="468400"/>
                  <a:pt x="11142" y="457276"/>
                  <a:pt x="24791" y="457276"/>
                </a:cubicBezTo>
                <a:lnTo>
                  <a:pt x="43360" y="457276"/>
                </a:lnTo>
                <a:lnTo>
                  <a:pt x="43360" y="148316"/>
                </a:lnTo>
                <a:lnTo>
                  <a:pt x="24791" y="148316"/>
                </a:lnTo>
                <a:cubicBezTo>
                  <a:pt x="11142" y="148316"/>
                  <a:pt x="0" y="137192"/>
                  <a:pt x="0" y="123566"/>
                </a:cubicBezTo>
                <a:lnTo>
                  <a:pt x="0" y="24750"/>
                </a:lnTo>
                <a:cubicBezTo>
                  <a:pt x="0" y="11124"/>
                  <a:pt x="11142" y="0"/>
                  <a:pt x="24791"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098" name="Picture 2" descr="https://timgsa.baidu.com/timg?image&amp;quality=80&amp;size=b9999_10000&amp;sec=1512304095220&amp;di=153b505c72f52816a7c145b87c5a22f5&amp;imgtype=0&amp;src=http%3A%2F%2Fimg1.gtimg.com%2Fcq%2Fpics%2Fhv1%2F176%2F36%2F2198%2F1429343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66" r="2829"/>
          <a:stretch>
            <a:fillRect/>
          </a:stretch>
        </p:blipFill>
        <p:spPr bwMode="auto">
          <a:xfrm>
            <a:off x="1003894" y="2412005"/>
            <a:ext cx="5464288"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768324" y="1488023"/>
            <a:ext cx="1874231" cy="400110"/>
          </a:xfrm>
          <a:prstGeom prst="rect">
            <a:avLst/>
          </a:prstGeom>
        </p:spPr>
        <p:txBody>
          <a:bodyPr wrap="non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4</a:t>
            </a:r>
            <a:r>
              <a:rPr lang="zh-CN" altLang="en-US" sz="2000" dirty="0">
                <a:solidFill>
                  <a:srgbClr val="0070C0"/>
                </a:solidFill>
                <a:latin typeface="微软雅黑" panose="020B0503020204020204" pitchFamily="34" charset="-122"/>
                <a:ea typeface="微软雅黑" panose="020B0503020204020204" pitchFamily="34" charset="-122"/>
              </a:rPr>
              <a:t>、效益的理念</a:t>
            </a:r>
          </a:p>
        </p:txBody>
      </p:sp>
      <p:sp>
        <p:nvSpPr>
          <p:cNvPr id="4" name="矩形 3"/>
          <p:cNvSpPr/>
          <p:nvPr/>
        </p:nvSpPr>
        <p:spPr bwMode="auto">
          <a:xfrm>
            <a:off x="6468182" y="241200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527092" y="2483718"/>
            <a:ext cx="5354787" cy="3600986"/>
          </a:xfrm>
          <a:prstGeom prst="rect">
            <a:avLst/>
          </a:prstGeom>
        </p:spPr>
        <p:txBody>
          <a:bodyPr wrap="square">
            <a:spAutoFit/>
          </a:bodyPr>
          <a:lstStyle/>
          <a:p>
            <a:pPr>
              <a:lnSpc>
                <a:spcPts val="28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安全工作效益表现在</a:t>
            </a:r>
            <a:r>
              <a:rPr lang="zh-CN" altLang="en-US" b="1" dirty="0">
                <a:solidFill>
                  <a:srgbClr val="FFFF00"/>
                </a:solidFill>
                <a:latin typeface="微软雅黑" panose="020B0503020204020204" pitchFamily="34" charset="-122"/>
                <a:ea typeface="微软雅黑" panose="020B0503020204020204" pitchFamily="34" charset="-122"/>
              </a:rPr>
              <a:t>经济效益与社会效益</a:t>
            </a:r>
            <a:r>
              <a:rPr lang="zh-CN" altLang="en-US" dirty="0">
                <a:solidFill>
                  <a:schemeClr val="bg1"/>
                </a:solidFill>
                <a:latin typeface="微软雅黑" panose="020B0503020204020204" pitchFamily="34" charset="-122"/>
                <a:ea typeface="微软雅黑" panose="020B0503020204020204" pitchFamily="34" charset="-122"/>
              </a:rPr>
              <a:t>两个反方面。</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对于企业来讲，</a:t>
            </a:r>
            <a:r>
              <a:rPr lang="zh-CN" altLang="en-US" b="1" dirty="0">
                <a:solidFill>
                  <a:srgbClr val="FFFF00"/>
                </a:solidFill>
                <a:latin typeface="微软雅黑" panose="020B0503020204020204" pitchFamily="34" charset="-122"/>
                <a:ea typeface="微软雅黑" panose="020B0503020204020204" pitchFamily="34" charset="-122"/>
              </a:rPr>
              <a:t>现实的还是经济效益</a:t>
            </a:r>
            <a:r>
              <a:rPr lang="zh-CN" altLang="en-US" dirty="0">
                <a:solidFill>
                  <a:schemeClr val="bg1"/>
                </a:solidFill>
                <a:latin typeface="微软雅黑" panose="020B0503020204020204" pitchFamily="34" charset="-122"/>
                <a:ea typeface="微软雅黑" panose="020B0503020204020204" pitchFamily="34" charset="-122"/>
              </a:rPr>
              <a:t>。经济学家认为：</a:t>
            </a:r>
            <a:r>
              <a:rPr lang="zh-CN" altLang="en-US" b="1" dirty="0">
                <a:solidFill>
                  <a:srgbClr val="FFFF00"/>
                </a:solidFill>
                <a:latin typeface="微软雅黑" panose="020B0503020204020204" pitchFamily="34" charset="-122"/>
                <a:ea typeface="微软雅黑" panose="020B0503020204020204" pitchFamily="34" charset="-122"/>
              </a:rPr>
              <a:t>安全事故的损失＝直接经济损失＋间接经济损失＋潜在损失（员工心理、企业形象与信誉等）。</a:t>
            </a:r>
            <a:endParaRPr lang="en-US" altLang="zh-CN" b="1" dirty="0">
              <a:solidFill>
                <a:srgbClr val="FFFF00"/>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我国经济学家分析，</a:t>
            </a:r>
            <a:r>
              <a:rPr lang="en-US" altLang="zh-CN" b="1" dirty="0">
                <a:solidFill>
                  <a:srgbClr val="FFFF00"/>
                </a:solidFill>
                <a:latin typeface="微软雅黑" panose="020B0503020204020204" pitchFamily="34" charset="-122"/>
                <a:ea typeface="微软雅黑" panose="020B0503020204020204" pitchFamily="34" charset="-122"/>
              </a:rPr>
              <a:t>1</a:t>
            </a:r>
            <a:r>
              <a:rPr lang="zh-CN" altLang="en-US" b="1" dirty="0">
                <a:solidFill>
                  <a:srgbClr val="FFFF00"/>
                </a:solidFill>
                <a:latin typeface="微软雅黑" panose="020B0503020204020204" pitchFamily="34" charset="-122"/>
                <a:ea typeface="微软雅黑" panose="020B0503020204020204" pitchFamily="34" charset="-122"/>
              </a:rPr>
              <a:t>元钱的直接损失伴随作</a:t>
            </a:r>
            <a:r>
              <a:rPr lang="en-US" altLang="zh-CN" b="1" dirty="0">
                <a:solidFill>
                  <a:srgbClr val="FFFF00"/>
                </a:solidFill>
                <a:latin typeface="微软雅黑" panose="020B0503020204020204" pitchFamily="34" charset="-122"/>
                <a:ea typeface="微软雅黑" panose="020B0503020204020204" pitchFamily="34" charset="-122"/>
              </a:rPr>
              <a:t>4</a:t>
            </a:r>
            <a:r>
              <a:rPr lang="zh-CN" altLang="en-US" b="1" dirty="0">
                <a:solidFill>
                  <a:srgbClr val="FFFF00"/>
                </a:solidFill>
                <a:latin typeface="微软雅黑" panose="020B0503020204020204" pitchFamily="34" charset="-122"/>
                <a:ea typeface="微软雅黑" panose="020B0503020204020204" pitchFamily="34" charset="-122"/>
              </a:rPr>
              <a:t>－</a:t>
            </a:r>
            <a:r>
              <a:rPr lang="en-US" altLang="zh-CN" b="1" dirty="0">
                <a:solidFill>
                  <a:srgbClr val="FFFF00"/>
                </a:solidFill>
                <a:latin typeface="微软雅黑" panose="020B0503020204020204" pitchFamily="34" charset="-122"/>
                <a:ea typeface="微软雅黑" panose="020B0503020204020204" pitchFamily="34" charset="-122"/>
              </a:rPr>
              <a:t>5</a:t>
            </a:r>
            <a:r>
              <a:rPr lang="zh-CN" altLang="en-US" b="1" dirty="0">
                <a:solidFill>
                  <a:srgbClr val="FFFF00"/>
                </a:solidFill>
                <a:latin typeface="微软雅黑" panose="020B0503020204020204" pitchFamily="34" charset="-122"/>
                <a:ea typeface="微软雅黑" panose="020B0503020204020204" pitchFamily="34" charset="-122"/>
              </a:rPr>
              <a:t>元的间接经济损失</a:t>
            </a:r>
            <a:r>
              <a:rPr lang="zh-CN" altLang="en-US" dirty="0">
                <a:solidFill>
                  <a:schemeClr val="bg1"/>
                </a:solidFill>
                <a:latin typeface="微软雅黑" panose="020B0503020204020204" pitchFamily="34" charset="-122"/>
                <a:ea typeface="微软雅黑" panose="020B0503020204020204" pitchFamily="34" charset="-122"/>
              </a:rPr>
              <a:t>，潜在的经济损失是无法估量的。</a:t>
            </a:r>
          </a:p>
        </p:txBody>
      </p:sp>
      <p:sp>
        <p:nvSpPr>
          <p:cNvPr id="11" name="Freeform 11"/>
          <p:cNvSpPr>
            <a:spLocks noEditPoints="1"/>
          </p:cNvSpPr>
          <p:nvPr/>
        </p:nvSpPr>
        <p:spPr bwMode="auto">
          <a:xfrm>
            <a:off x="934533" y="1290962"/>
            <a:ext cx="693492" cy="622182"/>
          </a:xfrm>
          <a:custGeom>
            <a:avLst/>
            <a:gdLst>
              <a:gd name="T0" fmla="*/ 523 w 926"/>
              <a:gd name="T1" fmla="*/ 538 h 832"/>
              <a:gd name="T2" fmla="*/ 471 w 926"/>
              <a:gd name="T3" fmla="*/ 517 h 832"/>
              <a:gd name="T4" fmla="*/ 471 w 926"/>
              <a:gd name="T5" fmla="*/ 437 h 832"/>
              <a:gd name="T6" fmla="*/ 504 w 926"/>
              <a:gd name="T7" fmla="*/ 454 h 832"/>
              <a:gd name="T8" fmla="*/ 511 w 926"/>
              <a:gd name="T9" fmla="*/ 476 h 832"/>
              <a:gd name="T10" fmla="*/ 540 w 926"/>
              <a:gd name="T11" fmla="*/ 476 h 832"/>
              <a:gd name="T12" fmla="*/ 522 w 926"/>
              <a:gd name="T13" fmla="*/ 431 h 832"/>
              <a:gd name="T14" fmla="*/ 471 w 926"/>
              <a:gd name="T15" fmla="*/ 411 h 832"/>
              <a:gd name="T16" fmla="*/ 471 w 926"/>
              <a:gd name="T17" fmla="*/ 390 h 832"/>
              <a:gd name="T18" fmla="*/ 455 w 926"/>
              <a:gd name="T19" fmla="*/ 390 h 832"/>
              <a:gd name="T20" fmla="*/ 455 w 926"/>
              <a:gd name="T21" fmla="*/ 412 h 832"/>
              <a:gd name="T22" fmla="*/ 404 w 926"/>
              <a:gd name="T23" fmla="*/ 432 h 832"/>
              <a:gd name="T24" fmla="*/ 385 w 926"/>
              <a:gd name="T25" fmla="*/ 478 h 832"/>
              <a:gd name="T26" fmla="*/ 402 w 926"/>
              <a:gd name="T27" fmla="*/ 522 h 832"/>
              <a:gd name="T28" fmla="*/ 455 w 926"/>
              <a:gd name="T29" fmla="*/ 544 h 832"/>
              <a:gd name="T30" fmla="*/ 455 w 926"/>
              <a:gd name="T31" fmla="*/ 635 h 832"/>
              <a:gd name="T32" fmla="*/ 417 w 926"/>
              <a:gd name="T33" fmla="*/ 614 h 832"/>
              <a:gd name="T34" fmla="*/ 410 w 926"/>
              <a:gd name="T35" fmla="*/ 581 h 832"/>
              <a:gd name="T36" fmla="*/ 381 w 926"/>
              <a:gd name="T37" fmla="*/ 581 h 832"/>
              <a:gd name="T38" fmla="*/ 390 w 926"/>
              <a:gd name="T39" fmla="*/ 626 h 832"/>
              <a:gd name="T40" fmla="*/ 455 w 926"/>
              <a:gd name="T41" fmla="*/ 660 h 832"/>
              <a:gd name="T42" fmla="*/ 455 w 926"/>
              <a:gd name="T43" fmla="*/ 692 h 832"/>
              <a:gd name="T44" fmla="*/ 471 w 926"/>
              <a:gd name="T45" fmla="*/ 692 h 832"/>
              <a:gd name="T46" fmla="*/ 471 w 926"/>
              <a:gd name="T47" fmla="*/ 660 h 832"/>
              <a:gd name="T48" fmla="*/ 517 w 926"/>
              <a:gd name="T49" fmla="*/ 646 h 832"/>
              <a:gd name="T50" fmla="*/ 546 w 926"/>
              <a:gd name="T51" fmla="*/ 584 h 832"/>
              <a:gd name="T52" fmla="*/ 523 w 926"/>
              <a:gd name="T53" fmla="*/ 538 h 832"/>
              <a:gd name="T54" fmla="*/ 455 w 926"/>
              <a:gd name="T55" fmla="*/ 514 h 832"/>
              <a:gd name="T56" fmla="*/ 426 w 926"/>
              <a:gd name="T57" fmla="*/ 501 h 832"/>
              <a:gd name="T58" fmla="*/ 415 w 926"/>
              <a:gd name="T59" fmla="*/ 476 h 832"/>
              <a:gd name="T60" fmla="*/ 424 w 926"/>
              <a:gd name="T61" fmla="*/ 450 h 832"/>
              <a:gd name="T62" fmla="*/ 455 w 926"/>
              <a:gd name="T63" fmla="*/ 436 h 832"/>
              <a:gd name="T64" fmla="*/ 455 w 926"/>
              <a:gd name="T65" fmla="*/ 514 h 832"/>
              <a:gd name="T66" fmla="*/ 510 w 926"/>
              <a:gd name="T67" fmla="*/ 615 h 832"/>
              <a:gd name="T68" fmla="*/ 471 w 926"/>
              <a:gd name="T69" fmla="*/ 636 h 832"/>
              <a:gd name="T70" fmla="*/ 471 w 926"/>
              <a:gd name="T71" fmla="*/ 548 h 832"/>
              <a:gd name="T72" fmla="*/ 501 w 926"/>
              <a:gd name="T73" fmla="*/ 560 h 832"/>
              <a:gd name="T74" fmla="*/ 516 w 926"/>
              <a:gd name="T75" fmla="*/ 592 h 832"/>
              <a:gd name="T76" fmla="*/ 510 w 926"/>
              <a:gd name="T77" fmla="*/ 615 h 832"/>
              <a:gd name="T78" fmla="*/ 0 w 926"/>
              <a:gd name="T79" fmla="*/ 257 h 832"/>
              <a:gd name="T80" fmla="*/ 0 w 926"/>
              <a:gd name="T81" fmla="*/ 269 h 832"/>
              <a:gd name="T82" fmla="*/ 0 w 926"/>
              <a:gd name="T83" fmla="*/ 269 h 832"/>
              <a:gd name="T84" fmla="*/ 0 w 926"/>
              <a:gd name="T85" fmla="*/ 832 h 832"/>
              <a:gd name="T86" fmla="*/ 926 w 926"/>
              <a:gd name="T87" fmla="*/ 832 h 832"/>
              <a:gd name="T88" fmla="*/ 926 w 926"/>
              <a:gd name="T89" fmla="*/ 269 h 832"/>
              <a:gd name="T90" fmla="*/ 819 w 926"/>
              <a:gd name="T91" fmla="*/ 269 h 832"/>
              <a:gd name="T92" fmla="*/ 819 w 926"/>
              <a:gd name="T93" fmla="*/ 128 h 832"/>
              <a:gd name="T94" fmla="*/ 696 w 926"/>
              <a:gd name="T95" fmla="*/ 147 h 832"/>
              <a:gd name="T96" fmla="*/ 696 w 926"/>
              <a:gd name="T97" fmla="*/ 0 h 832"/>
              <a:gd name="T98" fmla="*/ 0 w 926"/>
              <a:gd name="T99" fmla="*/ 257 h 832"/>
              <a:gd name="T100" fmla="*/ 665 w 926"/>
              <a:gd name="T101" fmla="*/ 45 h 832"/>
              <a:gd name="T102" fmla="*/ 665 w 926"/>
              <a:gd name="T103" fmla="*/ 152 h 832"/>
              <a:gd name="T104" fmla="*/ 166 w 926"/>
              <a:gd name="T105" fmla="*/ 229 h 832"/>
              <a:gd name="T106" fmla="*/ 665 w 926"/>
              <a:gd name="T107" fmla="*/ 45 h 832"/>
              <a:gd name="T108" fmla="*/ 463 w 926"/>
              <a:gd name="T109" fmla="*/ 731 h 832"/>
              <a:gd name="T110" fmla="*/ 273 w 926"/>
              <a:gd name="T111" fmla="*/ 541 h 832"/>
              <a:gd name="T112" fmla="*/ 463 w 926"/>
              <a:gd name="T113" fmla="*/ 350 h 832"/>
              <a:gd name="T114" fmla="*/ 654 w 926"/>
              <a:gd name="T115" fmla="*/ 541 h 832"/>
              <a:gd name="T116" fmla="*/ 463 w 926"/>
              <a:gd name="T117" fmla="*/ 731 h 832"/>
              <a:gd name="T118" fmla="*/ 788 w 926"/>
              <a:gd name="T119" fmla="*/ 164 h 832"/>
              <a:gd name="T120" fmla="*/ 788 w 926"/>
              <a:gd name="T121" fmla="*/ 269 h 832"/>
              <a:gd name="T122" fmla="*/ 109 w 926"/>
              <a:gd name="T123" fmla="*/ 269 h 832"/>
              <a:gd name="T124" fmla="*/ 788 w 926"/>
              <a:gd name="T125" fmla="*/ 164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6" h="832">
                <a:moveTo>
                  <a:pt x="523" y="538"/>
                </a:moveTo>
                <a:cubicBezTo>
                  <a:pt x="514" y="531"/>
                  <a:pt x="497" y="525"/>
                  <a:pt x="471" y="517"/>
                </a:cubicBezTo>
                <a:lnTo>
                  <a:pt x="471" y="437"/>
                </a:lnTo>
                <a:cubicBezTo>
                  <a:pt x="486" y="437"/>
                  <a:pt x="498" y="443"/>
                  <a:pt x="504" y="454"/>
                </a:cubicBezTo>
                <a:cubicBezTo>
                  <a:pt x="508" y="460"/>
                  <a:pt x="510" y="468"/>
                  <a:pt x="511" y="476"/>
                </a:cubicBezTo>
                <a:lnTo>
                  <a:pt x="540" y="476"/>
                </a:lnTo>
                <a:cubicBezTo>
                  <a:pt x="540" y="457"/>
                  <a:pt x="534" y="442"/>
                  <a:pt x="522" y="431"/>
                </a:cubicBezTo>
                <a:cubicBezTo>
                  <a:pt x="510" y="419"/>
                  <a:pt x="493" y="413"/>
                  <a:pt x="471" y="411"/>
                </a:cubicBezTo>
                <a:lnTo>
                  <a:pt x="471" y="390"/>
                </a:lnTo>
                <a:lnTo>
                  <a:pt x="455" y="390"/>
                </a:lnTo>
                <a:lnTo>
                  <a:pt x="455" y="412"/>
                </a:lnTo>
                <a:cubicBezTo>
                  <a:pt x="433" y="412"/>
                  <a:pt x="416" y="419"/>
                  <a:pt x="404" y="432"/>
                </a:cubicBezTo>
                <a:cubicBezTo>
                  <a:pt x="391" y="446"/>
                  <a:pt x="385" y="461"/>
                  <a:pt x="385" y="478"/>
                </a:cubicBezTo>
                <a:cubicBezTo>
                  <a:pt x="385" y="496"/>
                  <a:pt x="391" y="511"/>
                  <a:pt x="402" y="522"/>
                </a:cubicBezTo>
                <a:cubicBezTo>
                  <a:pt x="414" y="532"/>
                  <a:pt x="431" y="540"/>
                  <a:pt x="455" y="544"/>
                </a:cubicBezTo>
                <a:lnTo>
                  <a:pt x="455" y="635"/>
                </a:lnTo>
                <a:cubicBezTo>
                  <a:pt x="437" y="633"/>
                  <a:pt x="424" y="626"/>
                  <a:pt x="417" y="614"/>
                </a:cubicBezTo>
                <a:cubicBezTo>
                  <a:pt x="413" y="607"/>
                  <a:pt x="411" y="596"/>
                  <a:pt x="410" y="581"/>
                </a:cubicBezTo>
                <a:lnTo>
                  <a:pt x="381" y="581"/>
                </a:lnTo>
                <a:cubicBezTo>
                  <a:pt x="381" y="600"/>
                  <a:pt x="384" y="615"/>
                  <a:pt x="390" y="626"/>
                </a:cubicBezTo>
                <a:cubicBezTo>
                  <a:pt x="401" y="646"/>
                  <a:pt x="423" y="658"/>
                  <a:pt x="455" y="660"/>
                </a:cubicBezTo>
                <a:lnTo>
                  <a:pt x="455" y="692"/>
                </a:lnTo>
                <a:lnTo>
                  <a:pt x="471" y="692"/>
                </a:lnTo>
                <a:lnTo>
                  <a:pt x="471" y="660"/>
                </a:lnTo>
                <a:cubicBezTo>
                  <a:pt x="491" y="658"/>
                  <a:pt x="507" y="653"/>
                  <a:pt x="517" y="646"/>
                </a:cubicBezTo>
                <a:cubicBezTo>
                  <a:pt x="536" y="634"/>
                  <a:pt x="546" y="613"/>
                  <a:pt x="546" y="584"/>
                </a:cubicBezTo>
                <a:cubicBezTo>
                  <a:pt x="546" y="563"/>
                  <a:pt x="538" y="548"/>
                  <a:pt x="523" y="538"/>
                </a:cubicBezTo>
                <a:close/>
                <a:moveTo>
                  <a:pt x="455" y="514"/>
                </a:moveTo>
                <a:cubicBezTo>
                  <a:pt x="443" y="512"/>
                  <a:pt x="433" y="508"/>
                  <a:pt x="426" y="501"/>
                </a:cubicBezTo>
                <a:cubicBezTo>
                  <a:pt x="419" y="495"/>
                  <a:pt x="415" y="487"/>
                  <a:pt x="415" y="476"/>
                </a:cubicBezTo>
                <a:cubicBezTo>
                  <a:pt x="415" y="467"/>
                  <a:pt x="418" y="458"/>
                  <a:pt x="424" y="450"/>
                </a:cubicBezTo>
                <a:cubicBezTo>
                  <a:pt x="430" y="441"/>
                  <a:pt x="441" y="437"/>
                  <a:pt x="455" y="436"/>
                </a:cubicBezTo>
                <a:lnTo>
                  <a:pt x="455" y="514"/>
                </a:lnTo>
                <a:close/>
                <a:moveTo>
                  <a:pt x="510" y="615"/>
                </a:moveTo>
                <a:cubicBezTo>
                  <a:pt x="503" y="628"/>
                  <a:pt x="490" y="635"/>
                  <a:pt x="471" y="636"/>
                </a:cubicBezTo>
                <a:lnTo>
                  <a:pt x="471" y="548"/>
                </a:lnTo>
                <a:cubicBezTo>
                  <a:pt x="485" y="552"/>
                  <a:pt x="495" y="556"/>
                  <a:pt x="501" y="560"/>
                </a:cubicBezTo>
                <a:cubicBezTo>
                  <a:pt x="511" y="568"/>
                  <a:pt x="516" y="578"/>
                  <a:pt x="516" y="592"/>
                </a:cubicBezTo>
                <a:cubicBezTo>
                  <a:pt x="516" y="601"/>
                  <a:pt x="514" y="608"/>
                  <a:pt x="510" y="615"/>
                </a:cubicBezTo>
                <a:close/>
                <a:moveTo>
                  <a:pt x="0" y="257"/>
                </a:moveTo>
                <a:lnTo>
                  <a:pt x="0" y="269"/>
                </a:lnTo>
                <a:lnTo>
                  <a:pt x="0" y="269"/>
                </a:lnTo>
                <a:lnTo>
                  <a:pt x="0" y="832"/>
                </a:lnTo>
                <a:lnTo>
                  <a:pt x="926" y="832"/>
                </a:lnTo>
                <a:lnTo>
                  <a:pt x="926" y="269"/>
                </a:lnTo>
                <a:lnTo>
                  <a:pt x="819" y="269"/>
                </a:lnTo>
                <a:lnTo>
                  <a:pt x="819" y="128"/>
                </a:lnTo>
                <a:lnTo>
                  <a:pt x="696" y="147"/>
                </a:lnTo>
                <a:lnTo>
                  <a:pt x="696" y="0"/>
                </a:lnTo>
                <a:lnTo>
                  <a:pt x="0" y="257"/>
                </a:lnTo>
                <a:close/>
                <a:moveTo>
                  <a:pt x="665" y="45"/>
                </a:moveTo>
                <a:lnTo>
                  <a:pt x="665" y="152"/>
                </a:lnTo>
                <a:lnTo>
                  <a:pt x="166" y="229"/>
                </a:lnTo>
                <a:lnTo>
                  <a:pt x="665" y="45"/>
                </a:lnTo>
                <a:close/>
                <a:moveTo>
                  <a:pt x="463" y="731"/>
                </a:moveTo>
                <a:cubicBezTo>
                  <a:pt x="358" y="731"/>
                  <a:pt x="273" y="646"/>
                  <a:pt x="273" y="541"/>
                </a:cubicBezTo>
                <a:cubicBezTo>
                  <a:pt x="273" y="436"/>
                  <a:pt x="358" y="350"/>
                  <a:pt x="463" y="350"/>
                </a:cubicBezTo>
                <a:cubicBezTo>
                  <a:pt x="568" y="350"/>
                  <a:pt x="654" y="436"/>
                  <a:pt x="654" y="541"/>
                </a:cubicBezTo>
                <a:cubicBezTo>
                  <a:pt x="654" y="646"/>
                  <a:pt x="568" y="731"/>
                  <a:pt x="463" y="731"/>
                </a:cubicBezTo>
                <a:close/>
                <a:moveTo>
                  <a:pt x="788" y="164"/>
                </a:moveTo>
                <a:lnTo>
                  <a:pt x="788" y="269"/>
                </a:lnTo>
                <a:lnTo>
                  <a:pt x="109" y="269"/>
                </a:lnTo>
                <a:lnTo>
                  <a:pt x="788" y="164"/>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0" name="TextBox 8"/>
          <p:cNvSpPr txBox="1"/>
          <p:nvPr/>
        </p:nvSpPr>
        <p:spPr>
          <a:xfrm>
            <a:off x="5718358" y="2030273"/>
            <a:ext cx="1656184" cy="430887"/>
          </a:xfrm>
          <a:prstGeom prst="rect">
            <a:avLst/>
          </a:prstGeom>
          <a:solidFill>
            <a:srgbClr val="0070C0"/>
          </a:solidFill>
        </p:spPr>
        <p:txBody>
          <a:bodyPr wrap="square" lIns="0" tIns="0" rIns="0" bIns="0" rtlCol="0" anchor="ctr">
            <a:spAutoFit/>
          </a:bodyPr>
          <a:lstStyle/>
          <a:p>
            <a:pPr algn="ctr"/>
            <a:r>
              <a:rPr lang="zh-CN" altLang="en-US" sz="2800" dirty="0">
                <a:solidFill>
                  <a:schemeClr val="bg1"/>
                </a:solidFill>
                <a:ea typeface="微软雅黑" panose="020B0503020204020204" pitchFamily="34" charset="-122"/>
                <a:cs typeface="+mn-ea"/>
                <a:sym typeface="+mn-lt"/>
              </a:rPr>
              <a:t>安全投入</a:t>
            </a:r>
          </a:p>
        </p:txBody>
      </p:sp>
      <p:pic>
        <p:nvPicPr>
          <p:cNvPr id="5122" name="Picture 2" descr="https://ss3.bdstatic.com/70cFv8Sh_Q1YnxGkpoWK1HF6hhy/it/u=3233768850,688109733&amp;fm=27&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445" y="3208869"/>
            <a:ext cx="1224979" cy="8149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timgsa.baidu.com/timg?image&amp;quality=80&amp;size=b9999_10000&amp;sec=1512304761677&amp;di=d5111be82c56e69044a065c1967f9473&amp;imgtype=0&amp;src=http%3A%2F%2Fimgsrc.baidu.com%2Fimage%2Fc0%253Dshijue1%252C0%252C0%252C294%252C40%2Fsign%3D989bfce25b3d26973ade001e3d92d88e%2F58ee3d6d55fbb2fb7b61993a454a20a44623dc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5797" y="4885317"/>
            <a:ext cx="1240889" cy="7727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8"/>
          <p:cNvSpPr txBox="1"/>
          <p:nvPr/>
        </p:nvSpPr>
        <p:spPr>
          <a:xfrm>
            <a:off x="9029618" y="2030273"/>
            <a:ext cx="1795771" cy="430887"/>
          </a:xfrm>
          <a:prstGeom prst="rect">
            <a:avLst/>
          </a:prstGeom>
          <a:solidFill>
            <a:srgbClr val="0070C0"/>
          </a:solidFill>
        </p:spPr>
        <p:txBody>
          <a:bodyPr wrap="square" lIns="0" tIns="0" rIns="0" bIns="0" rtlCol="0" anchor="ctr">
            <a:spAutoFit/>
          </a:bodyPr>
          <a:lstStyle/>
          <a:p>
            <a:pPr algn="ctr"/>
            <a:r>
              <a:rPr lang="zh-CN" altLang="en-US" sz="2800" dirty="0">
                <a:solidFill>
                  <a:schemeClr val="bg1"/>
                </a:solidFill>
                <a:ea typeface="微软雅黑" panose="020B0503020204020204" pitchFamily="34" charset="-122"/>
                <a:cs typeface="+mn-ea"/>
                <a:sym typeface="+mn-lt"/>
              </a:rPr>
              <a:t>经济产出</a:t>
            </a:r>
          </a:p>
        </p:txBody>
      </p:sp>
      <p:sp>
        <p:nvSpPr>
          <p:cNvPr id="2" name="矩形 1"/>
          <p:cNvSpPr/>
          <p:nvPr/>
        </p:nvSpPr>
        <p:spPr>
          <a:xfrm>
            <a:off x="6114402" y="3390719"/>
            <a:ext cx="864096" cy="523220"/>
          </a:xfrm>
          <a:prstGeom prst="rect">
            <a:avLst/>
          </a:prstGeom>
        </p:spPr>
        <p:txBody>
          <a:bodyPr wrap="square">
            <a:spAutoFit/>
          </a:bodyPr>
          <a:lstStyle/>
          <a:p>
            <a:r>
              <a:rPr lang="en-US" altLang="zh-CN" sz="2800" dirty="0">
                <a:solidFill>
                  <a:srgbClr val="0070C0"/>
                </a:solidFill>
                <a:latin typeface="微软雅黑" panose="020B0503020204020204" pitchFamily="34" charset="-122"/>
                <a:ea typeface="微软雅黑" panose="020B0503020204020204" pitchFamily="34" charset="-122"/>
              </a:rPr>
              <a:t>1</a:t>
            </a:r>
            <a:r>
              <a:rPr lang="zh-CN" altLang="en-US" sz="2800" dirty="0">
                <a:solidFill>
                  <a:srgbClr val="0070C0"/>
                </a:solidFill>
                <a:latin typeface="微软雅黑" panose="020B0503020204020204" pitchFamily="34" charset="-122"/>
                <a:ea typeface="微软雅黑" panose="020B0503020204020204" pitchFamily="34" charset="-122"/>
              </a:rPr>
              <a:t>元</a:t>
            </a:r>
          </a:p>
        </p:txBody>
      </p:sp>
      <p:sp>
        <p:nvSpPr>
          <p:cNvPr id="17" name="矩形 16"/>
          <p:cNvSpPr/>
          <p:nvPr/>
        </p:nvSpPr>
        <p:spPr>
          <a:xfrm>
            <a:off x="9495455" y="3424905"/>
            <a:ext cx="864096" cy="523220"/>
          </a:xfrm>
          <a:prstGeom prst="rect">
            <a:avLst/>
          </a:prstGeom>
        </p:spPr>
        <p:txBody>
          <a:bodyPr wrap="square">
            <a:spAutoFit/>
          </a:bodyPr>
          <a:lstStyle/>
          <a:p>
            <a:r>
              <a:rPr lang="en-US" altLang="zh-CN" sz="2800" dirty="0">
                <a:solidFill>
                  <a:srgbClr val="0070C0"/>
                </a:solidFill>
                <a:latin typeface="微软雅黑" panose="020B0503020204020204" pitchFamily="34" charset="-122"/>
                <a:ea typeface="微软雅黑" panose="020B0503020204020204" pitchFamily="34" charset="-122"/>
              </a:rPr>
              <a:t>6</a:t>
            </a:r>
            <a:r>
              <a:rPr lang="zh-CN" altLang="en-US" sz="2800" dirty="0">
                <a:solidFill>
                  <a:srgbClr val="0070C0"/>
                </a:solidFill>
                <a:latin typeface="微软雅黑" panose="020B0503020204020204" pitchFamily="34" charset="-122"/>
                <a:ea typeface="微软雅黑" panose="020B0503020204020204" pitchFamily="34" charset="-122"/>
              </a:rPr>
              <a:t>元</a:t>
            </a:r>
          </a:p>
        </p:txBody>
      </p:sp>
      <p:sp>
        <p:nvSpPr>
          <p:cNvPr id="18" name="矩形 17"/>
          <p:cNvSpPr/>
          <p:nvPr/>
        </p:nvSpPr>
        <p:spPr>
          <a:xfrm>
            <a:off x="5957460" y="5081089"/>
            <a:ext cx="1240888" cy="523220"/>
          </a:xfrm>
          <a:prstGeom prst="rect">
            <a:avLst/>
          </a:prstGeom>
        </p:spPr>
        <p:txBody>
          <a:bodyPr wrap="square">
            <a:spAutoFit/>
          </a:bodyPr>
          <a:lstStyle/>
          <a:p>
            <a:r>
              <a:rPr lang="en-US" altLang="zh-CN" sz="2800" dirty="0">
                <a:solidFill>
                  <a:srgbClr val="0070C0"/>
                </a:solidFill>
                <a:latin typeface="微软雅黑" panose="020B0503020204020204" pitchFamily="34" charset="-122"/>
                <a:ea typeface="微软雅黑" panose="020B0503020204020204" pitchFamily="34" charset="-122"/>
              </a:rPr>
              <a:t>1</a:t>
            </a:r>
            <a:r>
              <a:rPr lang="zh-CN" altLang="en-US" sz="2800" dirty="0">
                <a:solidFill>
                  <a:srgbClr val="0070C0"/>
                </a:solidFill>
                <a:latin typeface="微软雅黑" panose="020B0503020204020204" pitchFamily="34" charset="-122"/>
                <a:ea typeface="微软雅黑" panose="020B0503020204020204" pitchFamily="34" charset="-122"/>
              </a:rPr>
              <a:t>美元</a:t>
            </a:r>
          </a:p>
        </p:txBody>
      </p:sp>
      <p:sp>
        <p:nvSpPr>
          <p:cNvPr id="19" name="矩形 18"/>
          <p:cNvSpPr/>
          <p:nvPr/>
        </p:nvSpPr>
        <p:spPr>
          <a:xfrm>
            <a:off x="9307560" y="5081089"/>
            <a:ext cx="1440160" cy="523220"/>
          </a:xfrm>
          <a:prstGeom prst="rect">
            <a:avLst/>
          </a:prstGeom>
        </p:spPr>
        <p:txBody>
          <a:bodyPr wrap="square">
            <a:spAutoFit/>
          </a:bodyPr>
          <a:lstStyle/>
          <a:p>
            <a:r>
              <a:rPr lang="en-US" altLang="zh-CN" sz="2800" dirty="0">
                <a:solidFill>
                  <a:srgbClr val="0070C0"/>
                </a:solidFill>
                <a:latin typeface="微软雅黑" panose="020B0503020204020204" pitchFamily="34" charset="-122"/>
                <a:ea typeface="微软雅黑" panose="020B0503020204020204" pitchFamily="34" charset="-122"/>
              </a:rPr>
              <a:t>10</a:t>
            </a:r>
            <a:r>
              <a:rPr lang="zh-CN" altLang="en-US" sz="2800" dirty="0">
                <a:solidFill>
                  <a:srgbClr val="0070C0"/>
                </a:solidFill>
                <a:latin typeface="微软雅黑" panose="020B0503020204020204" pitchFamily="34" charset="-122"/>
                <a:ea typeface="微软雅黑" panose="020B0503020204020204" pitchFamily="34" charset="-122"/>
              </a:rPr>
              <a:t>美元</a:t>
            </a:r>
          </a:p>
        </p:txBody>
      </p:sp>
      <p:cxnSp>
        <p:nvCxnSpPr>
          <p:cNvPr id="6" name="直接连接符 5"/>
          <p:cNvCxnSpPr/>
          <p:nvPr/>
        </p:nvCxnSpPr>
        <p:spPr>
          <a:xfrm>
            <a:off x="1579005" y="4480421"/>
            <a:ext cx="972108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579005" y="6136605"/>
            <a:ext cx="970073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579005" y="2824237"/>
            <a:ext cx="970073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8"/>
          <p:cNvSpPr txBox="1"/>
          <p:nvPr/>
        </p:nvSpPr>
        <p:spPr>
          <a:xfrm>
            <a:off x="1579005" y="1998561"/>
            <a:ext cx="3110901" cy="430887"/>
          </a:xfrm>
          <a:prstGeom prst="rect">
            <a:avLst/>
          </a:prstGeom>
          <a:solidFill>
            <a:srgbClr val="0070C0"/>
          </a:solidFill>
        </p:spPr>
        <p:txBody>
          <a:bodyPr wrap="square" lIns="0" tIns="0" rIns="0" bIns="0" rtlCol="0" anchor="ctr">
            <a:spAutoFit/>
          </a:bodyPr>
          <a:lstStyle/>
          <a:p>
            <a:pPr algn="ctr"/>
            <a:r>
              <a:rPr lang="zh-CN" altLang="en-US" sz="2800" dirty="0">
                <a:solidFill>
                  <a:schemeClr val="bg1"/>
                </a:solidFill>
                <a:ea typeface="微软雅黑" panose="020B0503020204020204" pitchFamily="34" charset="-122"/>
                <a:cs typeface="+mn-ea"/>
                <a:sym typeface="+mn-lt"/>
              </a:rPr>
              <a:t>中美经济学家估算</a:t>
            </a:r>
          </a:p>
        </p:txBody>
      </p:sp>
      <p:sp>
        <p:nvSpPr>
          <p:cNvPr id="29"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p:nvSpPr>
        <p:spPr>
          <a:xfrm>
            <a:off x="2808368" y="3275630"/>
            <a:ext cx="7560840" cy="738664"/>
          </a:xfrm>
          <a:prstGeom prst="rect">
            <a:avLst/>
          </a:prstGeom>
        </p:spPr>
        <p:txBody>
          <a:bodyPr wrap="square" lIns="0" tIns="0" rIns="0" bIns="0">
            <a:spAutoFit/>
          </a:bodyPr>
          <a:lstStyle/>
          <a:p>
            <a:r>
              <a:rPr lang="en-US" altLang="zh-CN" sz="4800" dirty="0">
                <a:solidFill>
                  <a:srgbClr val="0070C0"/>
                </a:solidFill>
                <a:ea typeface="微软雅黑" panose="020B0503020204020204" pitchFamily="34" charset="-122"/>
                <a:cs typeface="+mn-ea"/>
                <a:sym typeface="+mn-lt"/>
              </a:rPr>
              <a:t>01 </a:t>
            </a:r>
            <a:r>
              <a:rPr lang="zh-CN" altLang="en-US" sz="4800" dirty="0">
                <a:solidFill>
                  <a:srgbClr val="0070C0"/>
                </a:solidFill>
                <a:ea typeface="微软雅黑" panose="020B0503020204020204" pitchFamily="34" charset="-122"/>
                <a:cs typeface="+mn-ea"/>
                <a:sym typeface="+mn-lt"/>
              </a:rPr>
              <a:t>现代安全管理的基本概念</a:t>
            </a:r>
          </a:p>
        </p:txBody>
      </p:sp>
      <p:grpSp>
        <p:nvGrpSpPr>
          <p:cNvPr id="3" name="组合 2"/>
          <p:cNvGrpSpPr/>
          <p:nvPr/>
        </p:nvGrpSpPr>
        <p:grpSpPr>
          <a:xfrm>
            <a:off x="812751" y="3328293"/>
            <a:ext cx="4305081" cy="2452271"/>
            <a:chOff x="884757" y="3818298"/>
            <a:chExt cx="4305081" cy="2452271"/>
          </a:xfrm>
          <a:solidFill>
            <a:srgbClr val="0070C0"/>
          </a:solidFill>
        </p:grpSpPr>
        <p:sp>
          <p:nvSpPr>
            <p:cNvPr id="18" name="Rectangle 14"/>
            <p:cNvSpPr/>
            <p:nvPr/>
          </p:nvSpPr>
          <p:spPr>
            <a:xfrm rot="10800000">
              <a:off x="884759" y="3818298"/>
              <a:ext cx="710024" cy="1742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14"/>
            <p:cNvSpPr/>
            <p:nvPr/>
          </p:nvSpPr>
          <p:spPr>
            <a:xfrm rot="5400000">
              <a:off x="2682286" y="3763016"/>
              <a:ext cx="710024" cy="4305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rot="10800000">
            <a:off x="8085559" y="1240061"/>
            <a:ext cx="4248473" cy="2534777"/>
            <a:chOff x="884755" y="3735792"/>
            <a:chExt cx="4248473" cy="2534777"/>
          </a:xfrm>
          <a:solidFill>
            <a:srgbClr val="0070C0"/>
          </a:solidFill>
        </p:grpSpPr>
        <p:sp>
          <p:nvSpPr>
            <p:cNvPr id="23" name="Rectangle 14"/>
            <p:cNvSpPr/>
            <p:nvPr/>
          </p:nvSpPr>
          <p:spPr>
            <a:xfrm rot="10800000">
              <a:off x="884759" y="3735792"/>
              <a:ext cx="710024" cy="1824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14"/>
            <p:cNvSpPr/>
            <p:nvPr/>
          </p:nvSpPr>
          <p:spPr>
            <a:xfrm rot="5400000">
              <a:off x="2653980" y="3791320"/>
              <a:ext cx="710024" cy="4248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29"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pic>
        <p:nvPicPr>
          <p:cNvPr id="6146" name="Picture 2" descr="https://timgsa.baidu.com/timg?image&amp;quality=80&amp;size=b9999_10000&amp;sec=1512305229463&amp;di=ad371bca517f1d4260f214ef1f10cbcf&amp;imgtype=0&amp;src=http%3A%2F%2Fimgsrc.baidu.com%2Fimgad%2Fpic%2Fitem%2F0823dd54564e9258b3f28bfb9682d158cdbf4ee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296" b="12459"/>
          <a:stretch>
            <a:fillRect/>
          </a:stretch>
        </p:blipFill>
        <p:spPr bwMode="auto">
          <a:xfrm>
            <a:off x="1388815" y="1384077"/>
            <a:ext cx="10369152" cy="515173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bwMode="auto">
          <a:xfrm>
            <a:off x="1388815" y="1384077"/>
            <a:ext cx="10369152" cy="5151739"/>
          </a:xfrm>
          <a:prstGeom prst="rect">
            <a:avLst/>
          </a:prstGeom>
          <a:solidFill>
            <a:schemeClr val="tx1">
              <a:alpha val="50000"/>
            </a:schemeClr>
          </a:solidFill>
          <a:ln>
            <a:noFill/>
          </a:ln>
        </p:spPr>
        <p:txBody>
          <a:bodyPr rtlCol="0" anchor="ctr"/>
          <a:lstStyle/>
          <a:p>
            <a:pPr algn="l"/>
            <a:endParaRPr lang="zh-CN" altLang="en-US"/>
          </a:p>
        </p:txBody>
      </p:sp>
      <p:sp>
        <p:nvSpPr>
          <p:cNvPr id="20" name="矩形 19"/>
          <p:cNvSpPr/>
          <p:nvPr/>
        </p:nvSpPr>
        <p:spPr>
          <a:xfrm>
            <a:off x="2466421" y="2889813"/>
            <a:ext cx="8676964" cy="2626360"/>
          </a:xfrm>
          <a:prstGeom prst="rect">
            <a:avLst/>
          </a:prstGeom>
        </p:spPr>
        <p:txBody>
          <a:bodyPr wrap="square">
            <a:spAutoFit/>
          </a:bodyPr>
          <a:lstStyle/>
          <a:p>
            <a:pPr marL="342900" indent="-342900">
              <a:lnSpc>
                <a:spcPts val="2800"/>
              </a:lnSpc>
              <a:spcBef>
                <a:spcPct val="50000"/>
              </a:spcBef>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保护员工安全与健康的直接社会效益与企业间接的经济效益；</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nSpc>
                <a:spcPts val="2800"/>
              </a:lnSpc>
              <a:spcBef>
                <a:spcPct val="50000"/>
              </a:spcBef>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减少事故给企业带来的直接经济效益； </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nSpc>
                <a:spcPts val="2800"/>
              </a:lnSpc>
              <a:spcBef>
                <a:spcPct val="50000"/>
              </a:spcBef>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避免环境危害的直接社会效益；</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nSpc>
                <a:spcPts val="2800"/>
              </a:lnSpc>
              <a:spcBef>
                <a:spcPct val="50000"/>
              </a:spcBef>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促进企业生产作用的直接经济效益；</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nSpc>
                <a:spcPts val="2800"/>
              </a:lnSpc>
              <a:spcBef>
                <a:spcPct val="50000"/>
              </a:spcBef>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保护企业正常生产的间接经济效益等。</a:t>
            </a:r>
          </a:p>
        </p:txBody>
      </p:sp>
      <p:sp>
        <p:nvSpPr>
          <p:cNvPr id="4" name="矩形 3"/>
          <p:cNvSpPr/>
          <p:nvPr/>
        </p:nvSpPr>
        <p:spPr>
          <a:xfrm>
            <a:off x="2811305" y="2149742"/>
            <a:ext cx="3775393" cy="523220"/>
          </a:xfrm>
          <a:prstGeom prst="rect">
            <a:avLst/>
          </a:prstGeom>
        </p:spPr>
        <p:txBody>
          <a:bodyPr wrap="none">
            <a:spAutoFit/>
          </a:bodyPr>
          <a:lstStyle/>
          <a:p>
            <a:r>
              <a:rPr lang="zh-CN" altLang="en-US" sz="2800" b="1" dirty="0">
                <a:solidFill>
                  <a:srgbClr val="FFFF00"/>
                </a:solidFill>
                <a:latin typeface="微软雅黑" panose="020B0503020204020204" pitchFamily="34" charset="-122"/>
                <a:ea typeface="微软雅黑" panose="020B0503020204020204" pitchFamily="34" charset="-122"/>
              </a:rPr>
              <a:t>安全的“全效益”包括</a:t>
            </a:r>
          </a:p>
        </p:txBody>
      </p:sp>
      <p:sp>
        <p:nvSpPr>
          <p:cNvPr id="5" name="矩形 4"/>
          <p:cNvSpPr/>
          <p:nvPr/>
        </p:nvSpPr>
        <p:spPr bwMode="auto">
          <a:xfrm>
            <a:off x="2591665" y="2073921"/>
            <a:ext cx="146530" cy="67486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194" name="Picture 2" descr="https://timgsa.baidu.com/timg?image&amp;quality=80&amp;size=b9999_10000&amp;sec=1512305926720&amp;di=6b1db548103858c20adb32afed6d1d8c&amp;imgtype=0&amp;src=http%3A%2F%2Fsc.china.com.cn%2Fuploadfile%2F2014%2F0302%2F201403020944585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911" y="2412004"/>
            <a:ext cx="5616624"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20863" y="1371168"/>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事故经济损失</a:t>
            </a:r>
          </a:p>
        </p:txBody>
      </p:sp>
      <p:sp>
        <p:nvSpPr>
          <p:cNvPr id="4" name="矩形 3"/>
          <p:cNvSpPr/>
          <p:nvPr/>
        </p:nvSpPr>
        <p:spPr bwMode="auto">
          <a:xfrm>
            <a:off x="6468182" y="241200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726516" y="3583291"/>
            <a:ext cx="4955939" cy="1805623"/>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人身伤亡及善后处理支出：包括伤亡人员 抢救、治疗费用；善后补偿费用；</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财产毁坏和损失价值；</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承担事故责任损失（含行政罚款）。</a:t>
            </a:r>
          </a:p>
        </p:txBody>
      </p:sp>
      <p:sp>
        <p:nvSpPr>
          <p:cNvPr id="10" name="Freeform 11"/>
          <p:cNvSpPr>
            <a:spLocks noEditPoints="1"/>
          </p:cNvSpPr>
          <p:nvPr/>
        </p:nvSpPr>
        <p:spPr bwMode="auto">
          <a:xfrm>
            <a:off x="989679" y="1255307"/>
            <a:ext cx="583200" cy="693491"/>
          </a:xfrm>
          <a:custGeom>
            <a:avLst/>
            <a:gdLst>
              <a:gd name="connsiteX0" fmla="*/ 197 w 500258"/>
              <a:gd name="connsiteY0" fmla="*/ 515747 h 594864"/>
              <a:gd name="connsiteX1" fmla="*/ 19180 w 500258"/>
              <a:gd name="connsiteY1" fmla="*/ 540031 h 594864"/>
              <a:gd name="connsiteX2" fmla="*/ 48033 w 500258"/>
              <a:gd name="connsiteY2" fmla="*/ 553691 h 594864"/>
              <a:gd name="connsiteX3" fmla="*/ 111055 w 500258"/>
              <a:gd name="connsiteY3" fmla="*/ 570387 h 594864"/>
              <a:gd name="connsiteX4" fmla="*/ 175596 w 500258"/>
              <a:gd name="connsiteY4" fmla="*/ 581770 h 594864"/>
              <a:gd name="connsiteX5" fmla="*/ 241655 w 500258"/>
              <a:gd name="connsiteY5" fmla="*/ 590877 h 594864"/>
              <a:gd name="connsiteX6" fmla="*/ 174077 w 500258"/>
              <a:gd name="connsiteY6" fmla="*/ 594671 h 594864"/>
              <a:gd name="connsiteX7" fmla="*/ 107259 w 500258"/>
              <a:gd name="connsiteY7" fmla="*/ 587082 h 594864"/>
              <a:gd name="connsiteX8" fmla="*/ 42718 w 500258"/>
              <a:gd name="connsiteY8" fmla="*/ 565833 h 594864"/>
              <a:gd name="connsiteX9" fmla="*/ 14624 w 500258"/>
              <a:gd name="connsiteY9" fmla="*/ 546861 h 594864"/>
              <a:gd name="connsiteX10" fmla="*/ 3235 w 500258"/>
              <a:gd name="connsiteY10" fmla="*/ 532442 h 594864"/>
              <a:gd name="connsiteX11" fmla="*/ 197 w 500258"/>
              <a:gd name="connsiteY11" fmla="*/ 515747 h 594864"/>
              <a:gd name="connsiteX12" fmla="*/ 105766 w 500258"/>
              <a:gd name="connsiteY12" fmla="*/ 499908 h 594864"/>
              <a:gd name="connsiteX13" fmla="*/ 118672 w 500258"/>
              <a:gd name="connsiteY13" fmla="*/ 512782 h 594864"/>
              <a:gd name="connsiteX14" fmla="*/ 136133 w 500258"/>
              <a:gd name="connsiteY14" fmla="*/ 520354 h 594864"/>
              <a:gd name="connsiteX15" fmla="*/ 173331 w 500258"/>
              <a:gd name="connsiteY15" fmla="*/ 529442 h 594864"/>
              <a:gd name="connsiteX16" fmla="*/ 212048 w 500258"/>
              <a:gd name="connsiteY16" fmla="*/ 536257 h 594864"/>
              <a:gd name="connsiteX17" fmla="*/ 251524 w 500258"/>
              <a:gd name="connsiteY17" fmla="*/ 544587 h 594864"/>
              <a:gd name="connsiteX18" fmla="*/ 211289 w 500258"/>
              <a:gd name="connsiteY18" fmla="*/ 549131 h 594864"/>
              <a:gd name="connsiteX19" fmla="*/ 170295 w 500258"/>
              <a:gd name="connsiteY19" fmla="*/ 545345 h 594864"/>
              <a:gd name="connsiteX20" fmla="*/ 130819 w 500258"/>
              <a:gd name="connsiteY20" fmla="*/ 531714 h 594864"/>
              <a:gd name="connsiteX21" fmla="*/ 113358 w 500258"/>
              <a:gd name="connsiteY21" fmla="*/ 519597 h 594864"/>
              <a:gd name="connsiteX22" fmla="*/ 105766 w 500258"/>
              <a:gd name="connsiteY22" fmla="*/ 499908 h 594864"/>
              <a:gd name="connsiteX23" fmla="*/ 264152 w 500258"/>
              <a:gd name="connsiteY23" fmla="*/ 3550 h 594864"/>
              <a:gd name="connsiteX24" fmla="*/ 291067 w 500258"/>
              <a:gd name="connsiteY24" fmla="*/ 56879 h 594864"/>
              <a:gd name="connsiteX25" fmla="*/ 188533 w 500258"/>
              <a:gd name="connsiteY25" fmla="*/ 146377 h 594864"/>
              <a:gd name="connsiteX26" fmla="*/ 207520 w 500258"/>
              <a:gd name="connsiteY26" fmla="*/ 172165 h 594864"/>
              <a:gd name="connsiteX27" fmla="*/ 248534 w 500258"/>
              <a:gd name="connsiteY27" fmla="*/ 119831 h 594864"/>
              <a:gd name="connsiteX28" fmla="*/ 313093 w 500258"/>
              <a:gd name="connsiteY28" fmla="*/ 143344 h 594864"/>
              <a:gd name="connsiteX29" fmla="*/ 247775 w 500258"/>
              <a:gd name="connsiteY29" fmla="*/ 228291 h 594864"/>
              <a:gd name="connsiteX30" fmla="*/ 281953 w 500258"/>
              <a:gd name="connsiteY30" fmla="*/ 276833 h 594864"/>
              <a:gd name="connsiteX31" fmla="*/ 289548 w 500258"/>
              <a:gd name="connsiteY31" fmla="*/ 289727 h 594864"/>
              <a:gd name="connsiteX32" fmla="*/ 373095 w 500258"/>
              <a:gd name="connsiteY32" fmla="*/ 270007 h 594864"/>
              <a:gd name="connsiteX33" fmla="*/ 380690 w 500258"/>
              <a:gd name="connsiteY33" fmla="*/ 270765 h 594864"/>
              <a:gd name="connsiteX34" fmla="*/ 408792 w 500258"/>
              <a:gd name="connsiteY34" fmla="*/ 270007 h 594864"/>
              <a:gd name="connsiteX35" fmla="*/ 487782 w 500258"/>
              <a:gd name="connsiteY35" fmla="*/ 311722 h 594864"/>
              <a:gd name="connsiteX36" fmla="*/ 493099 w 500258"/>
              <a:gd name="connsiteY36" fmla="*/ 358747 h 594864"/>
              <a:gd name="connsiteX37" fmla="*/ 446009 w 500258"/>
              <a:gd name="connsiteY37" fmla="*/ 363298 h 594864"/>
              <a:gd name="connsiteX38" fmla="*/ 390564 w 500258"/>
              <a:gd name="connsiteY38" fmla="*/ 334476 h 594864"/>
              <a:gd name="connsiteX39" fmla="*/ 379171 w 500258"/>
              <a:gd name="connsiteY39" fmla="*/ 336752 h 594864"/>
              <a:gd name="connsiteX40" fmla="*/ 297903 w 500258"/>
              <a:gd name="connsiteY40" fmla="*/ 361781 h 594864"/>
              <a:gd name="connsiteX41" fmla="*/ 344993 w 500258"/>
              <a:gd name="connsiteY41" fmla="*/ 555947 h 594864"/>
              <a:gd name="connsiteX42" fmla="*/ 276637 w 500258"/>
              <a:gd name="connsiteY42" fmla="*/ 552155 h 594864"/>
              <a:gd name="connsiteX43" fmla="*/ 216635 w 500258"/>
              <a:gd name="connsiteY43" fmla="*/ 370124 h 594864"/>
              <a:gd name="connsiteX44" fmla="*/ 193090 w 500258"/>
              <a:gd name="connsiteY44" fmla="*/ 353438 h 594864"/>
              <a:gd name="connsiteX45" fmla="*/ 92074 w 500258"/>
              <a:gd name="connsiteY45" fmla="*/ 210847 h 594864"/>
              <a:gd name="connsiteX46" fmla="*/ 97391 w 500258"/>
              <a:gd name="connsiteY46" fmla="*/ 128174 h 594864"/>
              <a:gd name="connsiteX47" fmla="*/ 107264 w 500258"/>
              <a:gd name="connsiteY47" fmla="*/ 121348 h 594864"/>
              <a:gd name="connsiteX48" fmla="*/ 239420 w 500258"/>
              <a:gd name="connsiteY48" fmla="*/ 14405 h 594864"/>
              <a:gd name="connsiteX49" fmla="*/ 264152 w 500258"/>
              <a:gd name="connsiteY49" fmla="*/ 3550 h 594864"/>
              <a:gd name="connsiteX50" fmla="*/ 63587 w 500258"/>
              <a:gd name="connsiteY50" fmla="*/ 0 h 594864"/>
              <a:gd name="connsiteX51" fmla="*/ 123959 w 500258"/>
              <a:gd name="connsiteY51" fmla="*/ 60311 h 594864"/>
              <a:gd name="connsiteX52" fmla="*/ 63587 w 500258"/>
              <a:gd name="connsiteY52" fmla="*/ 120622 h 594864"/>
              <a:gd name="connsiteX53" fmla="*/ 3215 w 500258"/>
              <a:gd name="connsiteY53" fmla="*/ 60311 h 594864"/>
              <a:gd name="connsiteX54" fmla="*/ 63587 w 500258"/>
              <a:gd name="connsiteY54" fmla="*/ 0 h 59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0258" h="594864">
                <a:moveTo>
                  <a:pt x="197" y="515747"/>
                </a:moveTo>
                <a:cubicBezTo>
                  <a:pt x="1716" y="527130"/>
                  <a:pt x="10828" y="534719"/>
                  <a:pt x="19180" y="540031"/>
                </a:cubicBezTo>
                <a:cubicBezTo>
                  <a:pt x="28291" y="546102"/>
                  <a:pt x="38162" y="549897"/>
                  <a:pt x="48033" y="553691"/>
                </a:cubicBezTo>
                <a:cubicBezTo>
                  <a:pt x="68534" y="561280"/>
                  <a:pt x="89795" y="566592"/>
                  <a:pt x="111055" y="570387"/>
                </a:cubicBezTo>
                <a:cubicBezTo>
                  <a:pt x="132316" y="574940"/>
                  <a:pt x="153576" y="577976"/>
                  <a:pt x="175596" y="581770"/>
                </a:cubicBezTo>
                <a:cubicBezTo>
                  <a:pt x="197616" y="584806"/>
                  <a:pt x="218876" y="587082"/>
                  <a:pt x="241655" y="590877"/>
                </a:cubicBezTo>
                <a:cubicBezTo>
                  <a:pt x="218876" y="593912"/>
                  <a:pt x="196856" y="595430"/>
                  <a:pt x="174077" y="594671"/>
                </a:cubicBezTo>
                <a:cubicBezTo>
                  <a:pt x="152057" y="593912"/>
                  <a:pt x="130038" y="590877"/>
                  <a:pt x="107259" y="587082"/>
                </a:cubicBezTo>
                <a:cubicBezTo>
                  <a:pt x="85239" y="581770"/>
                  <a:pt x="63979" y="575699"/>
                  <a:pt x="42718" y="565833"/>
                </a:cubicBezTo>
                <a:cubicBezTo>
                  <a:pt x="32847" y="560521"/>
                  <a:pt x="22976" y="554450"/>
                  <a:pt x="14624" y="546861"/>
                </a:cubicBezTo>
                <a:cubicBezTo>
                  <a:pt x="10068" y="542308"/>
                  <a:pt x="6272" y="537755"/>
                  <a:pt x="3235" y="532442"/>
                </a:cubicBezTo>
                <a:cubicBezTo>
                  <a:pt x="957" y="527889"/>
                  <a:pt x="-562" y="521818"/>
                  <a:pt x="197" y="515747"/>
                </a:cubicBezTo>
                <a:close/>
                <a:moveTo>
                  <a:pt x="105766" y="499908"/>
                </a:moveTo>
                <a:cubicBezTo>
                  <a:pt x="108044" y="505966"/>
                  <a:pt x="112599" y="509753"/>
                  <a:pt x="118672" y="512782"/>
                </a:cubicBezTo>
                <a:cubicBezTo>
                  <a:pt x="123986" y="515811"/>
                  <a:pt x="130059" y="518083"/>
                  <a:pt x="136133" y="520354"/>
                </a:cubicBezTo>
                <a:cubicBezTo>
                  <a:pt x="148279" y="524141"/>
                  <a:pt x="160426" y="526413"/>
                  <a:pt x="173331" y="529442"/>
                </a:cubicBezTo>
                <a:lnTo>
                  <a:pt x="212048" y="536257"/>
                </a:lnTo>
                <a:cubicBezTo>
                  <a:pt x="224954" y="539286"/>
                  <a:pt x="238618" y="541558"/>
                  <a:pt x="251524" y="544587"/>
                </a:cubicBezTo>
                <a:cubicBezTo>
                  <a:pt x="238618" y="548374"/>
                  <a:pt x="224954" y="549131"/>
                  <a:pt x="211289" y="549131"/>
                </a:cubicBezTo>
                <a:cubicBezTo>
                  <a:pt x="197624" y="549131"/>
                  <a:pt x="183959" y="548374"/>
                  <a:pt x="170295" y="545345"/>
                </a:cubicBezTo>
                <a:cubicBezTo>
                  <a:pt x="156630" y="543073"/>
                  <a:pt x="142965" y="538529"/>
                  <a:pt x="130819" y="531714"/>
                </a:cubicBezTo>
                <a:cubicBezTo>
                  <a:pt x="124745" y="528685"/>
                  <a:pt x="118672" y="524141"/>
                  <a:pt x="113358" y="519597"/>
                </a:cubicBezTo>
                <a:cubicBezTo>
                  <a:pt x="108044" y="514296"/>
                  <a:pt x="103489" y="506723"/>
                  <a:pt x="105766" y="499908"/>
                </a:cubicBezTo>
                <a:close/>
                <a:moveTo>
                  <a:pt x="264152" y="3550"/>
                </a:moveTo>
                <a:cubicBezTo>
                  <a:pt x="289785" y="3834"/>
                  <a:pt x="313283" y="33556"/>
                  <a:pt x="291067" y="56879"/>
                </a:cubicBezTo>
                <a:cubicBezTo>
                  <a:pt x="259927" y="89493"/>
                  <a:pt x="224989" y="119073"/>
                  <a:pt x="188533" y="146377"/>
                </a:cubicBezTo>
                <a:cubicBezTo>
                  <a:pt x="194609" y="154721"/>
                  <a:pt x="201444" y="163822"/>
                  <a:pt x="207520" y="172165"/>
                </a:cubicBezTo>
                <a:cubicBezTo>
                  <a:pt x="224989" y="159271"/>
                  <a:pt x="239420" y="141827"/>
                  <a:pt x="248534" y="119831"/>
                </a:cubicBezTo>
                <a:cubicBezTo>
                  <a:pt x="265244" y="79633"/>
                  <a:pt x="329803" y="102387"/>
                  <a:pt x="313093" y="143344"/>
                </a:cubicBezTo>
                <a:cubicBezTo>
                  <a:pt x="298662" y="178233"/>
                  <a:pt x="276637" y="207054"/>
                  <a:pt x="247775" y="228291"/>
                </a:cubicBezTo>
                <a:cubicBezTo>
                  <a:pt x="259168" y="244219"/>
                  <a:pt x="270560" y="260905"/>
                  <a:pt x="281953" y="276833"/>
                </a:cubicBezTo>
                <a:cubicBezTo>
                  <a:pt x="284991" y="280625"/>
                  <a:pt x="287270" y="285176"/>
                  <a:pt x="289548" y="289727"/>
                </a:cubicBezTo>
                <a:cubicBezTo>
                  <a:pt x="315372" y="276833"/>
                  <a:pt x="344234" y="270007"/>
                  <a:pt x="373095" y="270007"/>
                </a:cubicBezTo>
                <a:cubicBezTo>
                  <a:pt x="376133" y="270007"/>
                  <a:pt x="378412" y="270007"/>
                  <a:pt x="380690" y="270765"/>
                </a:cubicBezTo>
                <a:cubicBezTo>
                  <a:pt x="389045" y="266973"/>
                  <a:pt x="398919" y="266973"/>
                  <a:pt x="408792" y="270007"/>
                </a:cubicBezTo>
                <a:cubicBezTo>
                  <a:pt x="437654" y="279867"/>
                  <a:pt x="463478" y="294278"/>
                  <a:pt x="487782" y="311722"/>
                </a:cubicBezTo>
                <a:cubicBezTo>
                  <a:pt x="502972" y="323099"/>
                  <a:pt x="503732" y="345095"/>
                  <a:pt x="493099" y="358747"/>
                </a:cubicBezTo>
                <a:cubicBezTo>
                  <a:pt x="480946" y="373916"/>
                  <a:pt x="460440" y="374675"/>
                  <a:pt x="446009" y="363298"/>
                </a:cubicBezTo>
                <a:cubicBezTo>
                  <a:pt x="429299" y="351162"/>
                  <a:pt x="410311" y="342061"/>
                  <a:pt x="390564" y="334476"/>
                </a:cubicBezTo>
                <a:cubicBezTo>
                  <a:pt x="386766" y="335235"/>
                  <a:pt x="382969" y="335993"/>
                  <a:pt x="379171" y="336752"/>
                </a:cubicBezTo>
                <a:cubicBezTo>
                  <a:pt x="348791" y="336752"/>
                  <a:pt x="322208" y="345095"/>
                  <a:pt x="297903" y="361781"/>
                </a:cubicBezTo>
                <a:cubicBezTo>
                  <a:pt x="334360" y="417907"/>
                  <a:pt x="348791" y="483135"/>
                  <a:pt x="344993" y="555947"/>
                </a:cubicBezTo>
                <a:cubicBezTo>
                  <a:pt x="343474" y="599938"/>
                  <a:pt x="274358" y="596146"/>
                  <a:pt x="276637" y="552155"/>
                </a:cubicBezTo>
                <a:cubicBezTo>
                  <a:pt x="279675" y="479342"/>
                  <a:pt x="262965" y="420941"/>
                  <a:pt x="216635" y="370124"/>
                </a:cubicBezTo>
                <a:cubicBezTo>
                  <a:pt x="207520" y="367090"/>
                  <a:pt x="199166" y="361781"/>
                  <a:pt x="193090" y="353438"/>
                </a:cubicBezTo>
                <a:cubicBezTo>
                  <a:pt x="159671" y="305655"/>
                  <a:pt x="125493" y="258630"/>
                  <a:pt x="92074" y="210847"/>
                </a:cubicBezTo>
                <a:cubicBezTo>
                  <a:pt x="73086" y="185059"/>
                  <a:pt x="71567" y="150928"/>
                  <a:pt x="97391" y="128174"/>
                </a:cubicBezTo>
                <a:cubicBezTo>
                  <a:pt x="100429" y="125899"/>
                  <a:pt x="104226" y="123624"/>
                  <a:pt x="107264" y="121348"/>
                </a:cubicBezTo>
                <a:cubicBezTo>
                  <a:pt x="155114" y="90251"/>
                  <a:pt x="199925" y="56120"/>
                  <a:pt x="239420" y="14405"/>
                </a:cubicBezTo>
                <a:cubicBezTo>
                  <a:pt x="246825" y="6631"/>
                  <a:pt x="255607" y="3455"/>
                  <a:pt x="264152" y="3550"/>
                </a:cubicBezTo>
                <a:close/>
                <a:moveTo>
                  <a:pt x="63587" y="0"/>
                </a:moveTo>
                <a:cubicBezTo>
                  <a:pt x="96930" y="0"/>
                  <a:pt x="123959" y="27002"/>
                  <a:pt x="123959" y="60311"/>
                </a:cubicBezTo>
                <a:cubicBezTo>
                  <a:pt x="123959" y="93620"/>
                  <a:pt x="96930" y="120622"/>
                  <a:pt x="63587" y="120622"/>
                </a:cubicBezTo>
                <a:cubicBezTo>
                  <a:pt x="30244" y="120622"/>
                  <a:pt x="3215" y="93620"/>
                  <a:pt x="3215" y="60311"/>
                </a:cubicBezTo>
                <a:cubicBezTo>
                  <a:pt x="3215" y="27002"/>
                  <a:pt x="30244" y="0"/>
                  <a:pt x="63587"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p:cNvSpPr/>
          <p:nvPr/>
        </p:nvSpPr>
        <p:spPr>
          <a:xfrm>
            <a:off x="7006224" y="2829027"/>
            <a:ext cx="1723549" cy="422680"/>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直接经济损失</a:t>
            </a:r>
          </a:p>
        </p:txBody>
      </p:sp>
      <p:sp>
        <p:nvSpPr>
          <p:cNvPr id="5" name="矩形 4"/>
          <p:cNvSpPr/>
          <p:nvPr/>
        </p:nvSpPr>
        <p:spPr bwMode="auto">
          <a:xfrm>
            <a:off x="6806870" y="2766135"/>
            <a:ext cx="126561" cy="548465"/>
          </a:xfrm>
          <a:prstGeom prst="rect">
            <a:avLst/>
          </a:prstGeom>
          <a:solidFill>
            <a:srgbClr val="FFFF00"/>
          </a:solidFill>
          <a:ln>
            <a:noFill/>
          </a:ln>
        </p:spPr>
        <p:txBody>
          <a:bodyPr rtlCol="0" anchor="ctr"/>
          <a:lstStyle/>
          <a:p>
            <a:pPr algn="l"/>
            <a:endParaRPr lang="zh-CN" altLang="en-US"/>
          </a:p>
        </p:txBody>
      </p:sp>
      <p:pic>
        <p:nvPicPr>
          <p:cNvPr id="14" name="图片 13"/>
          <p:cNvPicPr>
            <a:picLocks noChangeAspect="1"/>
          </p:cNvPicPr>
          <p:nvPr/>
        </p:nvPicPr>
        <p:blipFill>
          <a:blip r:embed="rId4"/>
          <a:stretch>
            <a:fillRect/>
          </a:stretch>
        </p:blipFill>
        <p:spPr>
          <a:xfrm>
            <a:off x="863600" y="2411730"/>
            <a:ext cx="2348865" cy="1008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194" name="Picture 2" descr="https://timgsa.baidu.com/timg?image&amp;quality=80&amp;size=b9999_10000&amp;sec=1512305926720&amp;di=6b1db548103858c20adb32afed6d1d8c&amp;imgtype=0&amp;src=http%3A%2F%2Fsc.china.com.cn%2Fuploadfile%2F2014%2F0302%2F201403020944585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1062" y="2412004"/>
            <a:ext cx="5616624"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20863" y="1371168"/>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事故经济损失</a:t>
            </a:r>
          </a:p>
        </p:txBody>
      </p:sp>
      <p:sp>
        <p:nvSpPr>
          <p:cNvPr id="4" name="矩形 3"/>
          <p:cNvSpPr/>
          <p:nvPr/>
        </p:nvSpPr>
        <p:spPr bwMode="auto">
          <a:xfrm>
            <a:off x="998455" y="2412004"/>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1463620" y="3399461"/>
            <a:ext cx="4955939" cy="2462021"/>
          </a:xfrm>
          <a:prstGeom prst="rect">
            <a:avLst/>
          </a:prstGeom>
        </p:spPr>
        <p:txBody>
          <a:bodyPr wrap="square">
            <a:spAutoFit/>
          </a:bodyPr>
          <a:lstStyle/>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停产、减产损失价值；</a:t>
            </a:r>
          </a:p>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工作损失价值；</a:t>
            </a:r>
          </a:p>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资源损失价值；</a:t>
            </a:r>
          </a:p>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处理环境污染费用；</a:t>
            </a:r>
          </a:p>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职工教育及补充新职工培训费用；</a:t>
            </a:r>
          </a:p>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其他与事故有关的损失和费用支出。 </a:t>
            </a:r>
          </a:p>
        </p:txBody>
      </p:sp>
      <p:sp>
        <p:nvSpPr>
          <p:cNvPr id="10" name="Freeform 11"/>
          <p:cNvSpPr>
            <a:spLocks noEditPoints="1"/>
          </p:cNvSpPr>
          <p:nvPr/>
        </p:nvSpPr>
        <p:spPr bwMode="auto">
          <a:xfrm>
            <a:off x="989679" y="1255307"/>
            <a:ext cx="583200" cy="693491"/>
          </a:xfrm>
          <a:custGeom>
            <a:avLst/>
            <a:gdLst>
              <a:gd name="connsiteX0" fmla="*/ 197 w 500258"/>
              <a:gd name="connsiteY0" fmla="*/ 515747 h 594864"/>
              <a:gd name="connsiteX1" fmla="*/ 19180 w 500258"/>
              <a:gd name="connsiteY1" fmla="*/ 540031 h 594864"/>
              <a:gd name="connsiteX2" fmla="*/ 48033 w 500258"/>
              <a:gd name="connsiteY2" fmla="*/ 553691 h 594864"/>
              <a:gd name="connsiteX3" fmla="*/ 111055 w 500258"/>
              <a:gd name="connsiteY3" fmla="*/ 570387 h 594864"/>
              <a:gd name="connsiteX4" fmla="*/ 175596 w 500258"/>
              <a:gd name="connsiteY4" fmla="*/ 581770 h 594864"/>
              <a:gd name="connsiteX5" fmla="*/ 241655 w 500258"/>
              <a:gd name="connsiteY5" fmla="*/ 590877 h 594864"/>
              <a:gd name="connsiteX6" fmla="*/ 174077 w 500258"/>
              <a:gd name="connsiteY6" fmla="*/ 594671 h 594864"/>
              <a:gd name="connsiteX7" fmla="*/ 107259 w 500258"/>
              <a:gd name="connsiteY7" fmla="*/ 587082 h 594864"/>
              <a:gd name="connsiteX8" fmla="*/ 42718 w 500258"/>
              <a:gd name="connsiteY8" fmla="*/ 565833 h 594864"/>
              <a:gd name="connsiteX9" fmla="*/ 14624 w 500258"/>
              <a:gd name="connsiteY9" fmla="*/ 546861 h 594864"/>
              <a:gd name="connsiteX10" fmla="*/ 3235 w 500258"/>
              <a:gd name="connsiteY10" fmla="*/ 532442 h 594864"/>
              <a:gd name="connsiteX11" fmla="*/ 197 w 500258"/>
              <a:gd name="connsiteY11" fmla="*/ 515747 h 594864"/>
              <a:gd name="connsiteX12" fmla="*/ 105766 w 500258"/>
              <a:gd name="connsiteY12" fmla="*/ 499908 h 594864"/>
              <a:gd name="connsiteX13" fmla="*/ 118672 w 500258"/>
              <a:gd name="connsiteY13" fmla="*/ 512782 h 594864"/>
              <a:gd name="connsiteX14" fmla="*/ 136133 w 500258"/>
              <a:gd name="connsiteY14" fmla="*/ 520354 h 594864"/>
              <a:gd name="connsiteX15" fmla="*/ 173331 w 500258"/>
              <a:gd name="connsiteY15" fmla="*/ 529442 h 594864"/>
              <a:gd name="connsiteX16" fmla="*/ 212048 w 500258"/>
              <a:gd name="connsiteY16" fmla="*/ 536257 h 594864"/>
              <a:gd name="connsiteX17" fmla="*/ 251524 w 500258"/>
              <a:gd name="connsiteY17" fmla="*/ 544587 h 594864"/>
              <a:gd name="connsiteX18" fmla="*/ 211289 w 500258"/>
              <a:gd name="connsiteY18" fmla="*/ 549131 h 594864"/>
              <a:gd name="connsiteX19" fmla="*/ 170295 w 500258"/>
              <a:gd name="connsiteY19" fmla="*/ 545345 h 594864"/>
              <a:gd name="connsiteX20" fmla="*/ 130819 w 500258"/>
              <a:gd name="connsiteY20" fmla="*/ 531714 h 594864"/>
              <a:gd name="connsiteX21" fmla="*/ 113358 w 500258"/>
              <a:gd name="connsiteY21" fmla="*/ 519597 h 594864"/>
              <a:gd name="connsiteX22" fmla="*/ 105766 w 500258"/>
              <a:gd name="connsiteY22" fmla="*/ 499908 h 594864"/>
              <a:gd name="connsiteX23" fmla="*/ 264152 w 500258"/>
              <a:gd name="connsiteY23" fmla="*/ 3550 h 594864"/>
              <a:gd name="connsiteX24" fmla="*/ 291067 w 500258"/>
              <a:gd name="connsiteY24" fmla="*/ 56879 h 594864"/>
              <a:gd name="connsiteX25" fmla="*/ 188533 w 500258"/>
              <a:gd name="connsiteY25" fmla="*/ 146377 h 594864"/>
              <a:gd name="connsiteX26" fmla="*/ 207520 w 500258"/>
              <a:gd name="connsiteY26" fmla="*/ 172165 h 594864"/>
              <a:gd name="connsiteX27" fmla="*/ 248534 w 500258"/>
              <a:gd name="connsiteY27" fmla="*/ 119831 h 594864"/>
              <a:gd name="connsiteX28" fmla="*/ 313093 w 500258"/>
              <a:gd name="connsiteY28" fmla="*/ 143344 h 594864"/>
              <a:gd name="connsiteX29" fmla="*/ 247775 w 500258"/>
              <a:gd name="connsiteY29" fmla="*/ 228291 h 594864"/>
              <a:gd name="connsiteX30" fmla="*/ 281953 w 500258"/>
              <a:gd name="connsiteY30" fmla="*/ 276833 h 594864"/>
              <a:gd name="connsiteX31" fmla="*/ 289548 w 500258"/>
              <a:gd name="connsiteY31" fmla="*/ 289727 h 594864"/>
              <a:gd name="connsiteX32" fmla="*/ 373095 w 500258"/>
              <a:gd name="connsiteY32" fmla="*/ 270007 h 594864"/>
              <a:gd name="connsiteX33" fmla="*/ 380690 w 500258"/>
              <a:gd name="connsiteY33" fmla="*/ 270765 h 594864"/>
              <a:gd name="connsiteX34" fmla="*/ 408792 w 500258"/>
              <a:gd name="connsiteY34" fmla="*/ 270007 h 594864"/>
              <a:gd name="connsiteX35" fmla="*/ 487782 w 500258"/>
              <a:gd name="connsiteY35" fmla="*/ 311722 h 594864"/>
              <a:gd name="connsiteX36" fmla="*/ 493099 w 500258"/>
              <a:gd name="connsiteY36" fmla="*/ 358747 h 594864"/>
              <a:gd name="connsiteX37" fmla="*/ 446009 w 500258"/>
              <a:gd name="connsiteY37" fmla="*/ 363298 h 594864"/>
              <a:gd name="connsiteX38" fmla="*/ 390564 w 500258"/>
              <a:gd name="connsiteY38" fmla="*/ 334476 h 594864"/>
              <a:gd name="connsiteX39" fmla="*/ 379171 w 500258"/>
              <a:gd name="connsiteY39" fmla="*/ 336752 h 594864"/>
              <a:gd name="connsiteX40" fmla="*/ 297903 w 500258"/>
              <a:gd name="connsiteY40" fmla="*/ 361781 h 594864"/>
              <a:gd name="connsiteX41" fmla="*/ 344993 w 500258"/>
              <a:gd name="connsiteY41" fmla="*/ 555947 h 594864"/>
              <a:gd name="connsiteX42" fmla="*/ 276637 w 500258"/>
              <a:gd name="connsiteY42" fmla="*/ 552155 h 594864"/>
              <a:gd name="connsiteX43" fmla="*/ 216635 w 500258"/>
              <a:gd name="connsiteY43" fmla="*/ 370124 h 594864"/>
              <a:gd name="connsiteX44" fmla="*/ 193090 w 500258"/>
              <a:gd name="connsiteY44" fmla="*/ 353438 h 594864"/>
              <a:gd name="connsiteX45" fmla="*/ 92074 w 500258"/>
              <a:gd name="connsiteY45" fmla="*/ 210847 h 594864"/>
              <a:gd name="connsiteX46" fmla="*/ 97391 w 500258"/>
              <a:gd name="connsiteY46" fmla="*/ 128174 h 594864"/>
              <a:gd name="connsiteX47" fmla="*/ 107264 w 500258"/>
              <a:gd name="connsiteY47" fmla="*/ 121348 h 594864"/>
              <a:gd name="connsiteX48" fmla="*/ 239420 w 500258"/>
              <a:gd name="connsiteY48" fmla="*/ 14405 h 594864"/>
              <a:gd name="connsiteX49" fmla="*/ 264152 w 500258"/>
              <a:gd name="connsiteY49" fmla="*/ 3550 h 594864"/>
              <a:gd name="connsiteX50" fmla="*/ 63587 w 500258"/>
              <a:gd name="connsiteY50" fmla="*/ 0 h 594864"/>
              <a:gd name="connsiteX51" fmla="*/ 123959 w 500258"/>
              <a:gd name="connsiteY51" fmla="*/ 60311 h 594864"/>
              <a:gd name="connsiteX52" fmla="*/ 63587 w 500258"/>
              <a:gd name="connsiteY52" fmla="*/ 120622 h 594864"/>
              <a:gd name="connsiteX53" fmla="*/ 3215 w 500258"/>
              <a:gd name="connsiteY53" fmla="*/ 60311 h 594864"/>
              <a:gd name="connsiteX54" fmla="*/ 63587 w 500258"/>
              <a:gd name="connsiteY54" fmla="*/ 0 h 59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0258" h="594864">
                <a:moveTo>
                  <a:pt x="197" y="515747"/>
                </a:moveTo>
                <a:cubicBezTo>
                  <a:pt x="1716" y="527130"/>
                  <a:pt x="10828" y="534719"/>
                  <a:pt x="19180" y="540031"/>
                </a:cubicBezTo>
                <a:cubicBezTo>
                  <a:pt x="28291" y="546102"/>
                  <a:pt x="38162" y="549897"/>
                  <a:pt x="48033" y="553691"/>
                </a:cubicBezTo>
                <a:cubicBezTo>
                  <a:pt x="68534" y="561280"/>
                  <a:pt x="89795" y="566592"/>
                  <a:pt x="111055" y="570387"/>
                </a:cubicBezTo>
                <a:cubicBezTo>
                  <a:pt x="132316" y="574940"/>
                  <a:pt x="153576" y="577976"/>
                  <a:pt x="175596" y="581770"/>
                </a:cubicBezTo>
                <a:cubicBezTo>
                  <a:pt x="197616" y="584806"/>
                  <a:pt x="218876" y="587082"/>
                  <a:pt x="241655" y="590877"/>
                </a:cubicBezTo>
                <a:cubicBezTo>
                  <a:pt x="218876" y="593912"/>
                  <a:pt x="196856" y="595430"/>
                  <a:pt x="174077" y="594671"/>
                </a:cubicBezTo>
                <a:cubicBezTo>
                  <a:pt x="152057" y="593912"/>
                  <a:pt x="130038" y="590877"/>
                  <a:pt x="107259" y="587082"/>
                </a:cubicBezTo>
                <a:cubicBezTo>
                  <a:pt x="85239" y="581770"/>
                  <a:pt x="63979" y="575699"/>
                  <a:pt x="42718" y="565833"/>
                </a:cubicBezTo>
                <a:cubicBezTo>
                  <a:pt x="32847" y="560521"/>
                  <a:pt x="22976" y="554450"/>
                  <a:pt x="14624" y="546861"/>
                </a:cubicBezTo>
                <a:cubicBezTo>
                  <a:pt x="10068" y="542308"/>
                  <a:pt x="6272" y="537755"/>
                  <a:pt x="3235" y="532442"/>
                </a:cubicBezTo>
                <a:cubicBezTo>
                  <a:pt x="957" y="527889"/>
                  <a:pt x="-562" y="521818"/>
                  <a:pt x="197" y="515747"/>
                </a:cubicBezTo>
                <a:close/>
                <a:moveTo>
                  <a:pt x="105766" y="499908"/>
                </a:moveTo>
                <a:cubicBezTo>
                  <a:pt x="108044" y="505966"/>
                  <a:pt x="112599" y="509753"/>
                  <a:pt x="118672" y="512782"/>
                </a:cubicBezTo>
                <a:cubicBezTo>
                  <a:pt x="123986" y="515811"/>
                  <a:pt x="130059" y="518083"/>
                  <a:pt x="136133" y="520354"/>
                </a:cubicBezTo>
                <a:cubicBezTo>
                  <a:pt x="148279" y="524141"/>
                  <a:pt x="160426" y="526413"/>
                  <a:pt x="173331" y="529442"/>
                </a:cubicBezTo>
                <a:lnTo>
                  <a:pt x="212048" y="536257"/>
                </a:lnTo>
                <a:cubicBezTo>
                  <a:pt x="224954" y="539286"/>
                  <a:pt x="238618" y="541558"/>
                  <a:pt x="251524" y="544587"/>
                </a:cubicBezTo>
                <a:cubicBezTo>
                  <a:pt x="238618" y="548374"/>
                  <a:pt x="224954" y="549131"/>
                  <a:pt x="211289" y="549131"/>
                </a:cubicBezTo>
                <a:cubicBezTo>
                  <a:pt x="197624" y="549131"/>
                  <a:pt x="183959" y="548374"/>
                  <a:pt x="170295" y="545345"/>
                </a:cubicBezTo>
                <a:cubicBezTo>
                  <a:pt x="156630" y="543073"/>
                  <a:pt x="142965" y="538529"/>
                  <a:pt x="130819" y="531714"/>
                </a:cubicBezTo>
                <a:cubicBezTo>
                  <a:pt x="124745" y="528685"/>
                  <a:pt x="118672" y="524141"/>
                  <a:pt x="113358" y="519597"/>
                </a:cubicBezTo>
                <a:cubicBezTo>
                  <a:pt x="108044" y="514296"/>
                  <a:pt x="103489" y="506723"/>
                  <a:pt x="105766" y="499908"/>
                </a:cubicBezTo>
                <a:close/>
                <a:moveTo>
                  <a:pt x="264152" y="3550"/>
                </a:moveTo>
                <a:cubicBezTo>
                  <a:pt x="289785" y="3834"/>
                  <a:pt x="313283" y="33556"/>
                  <a:pt x="291067" y="56879"/>
                </a:cubicBezTo>
                <a:cubicBezTo>
                  <a:pt x="259927" y="89493"/>
                  <a:pt x="224989" y="119073"/>
                  <a:pt x="188533" y="146377"/>
                </a:cubicBezTo>
                <a:cubicBezTo>
                  <a:pt x="194609" y="154721"/>
                  <a:pt x="201444" y="163822"/>
                  <a:pt x="207520" y="172165"/>
                </a:cubicBezTo>
                <a:cubicBezTo>
                  <a:pt x="224989" y="159271"/>
                  <a:pt x="239420" y="141827"/>
                  <a:pt x="248534" y="119831"/>
                </a:cubicBezTo>
                <a:cubicBezTo>
                  <a:pt x="265244" y="79633"/>
                  <a:pt x="329803" y="102387"/>
                  <a:pt x="313093" y="143344"/>
                </a:cubicBezTo>
                <a:cubicBezTo>
                  <a:pt x="298662" y="178233"/>
                  <a:pt x="276637" y="207054"/>
                  <a:pt x="247775" y="228291"/>
                </a:cubicBezTo>
                <a:cubicBezTo>
                  <a:pt x="259168" y="244219"/>
                  <a:pt x="270560" y="260905"/>
                  <a:pt x="281953" y="276833"/>
                </a:cubicBezTo>
                <a:cubicBezTo>
                  <a:pt x="284991" y="280625"/>
                  <a:pt x="287270" y="285176"/>
                  <a:pt x="289548" y="289727"/>
                </a:cubicBezTo>
                <a:cubicBezTo>
                  <a:pt x="315372" y="276833"/>
                  <a:pt x="344234" y="270007"/>
                  <a:pt x="373095" y="270007"/>
                </a:cubicBezTo>
                <a:cubicBezTo>
                  <a:pt x="376133" y="270007"/>
                  <a:pt x="378412" y="270007"/>
                  <a:pt x="380690" y="270765"/>
                </a:cubicBezTo>
                <a:cubicBezTo>
                  <a:pt x="389045" y="266973"/>
                  <a:pt x="398919" y="266973"/>
                  <a:pt x="408792" y="270007"/>
                </a:cubicBezTo>
                <a:cubicBezTo>
                  <a:pt x="437654" y="279867"/>
                  <a:pt x="463478" y="294278"/>
                  <a:pt x="487782" y="311722"/>
                </a:cubicBezTo>
                <a:cubicBezTo>
                  <a:pt x="502972" y="323099"/>
                  <a:pt x="503732" y="345095"/>
                  <a:pt x="493099" y="358747"/>
                </a:cubicBezTo>
                <a:cubicBezTo>
                  <a:pt x="480946" y="373916"/>
                  <a:pt x="460440" y="374675"/>
                  <a:pt x="446009" y="363298"/>
                </a:cubicBezTo>
                <a:cubicBezTo>
                  <a:pt x="429299" y="351162"/>
                  <a:pt x="410311" y="342061"/>
                  <a:pt x="390564" y="334476"/>
                </a:cubicBezTo>
                <a:cubicBezTo>
                  <a:pt x="386766" y="335235"/>
                  <a:pt x="382969" y="335993"/>
                  <a:pt x="379171" y="336752"/>
                </a:cubicBezTo>
                <a:cubicBezTo>
                  <a:pt x="348791" y="336752"/>
                  <a:pt x="322208" y="345095"/>
                  <a:pt x="297903" y="361781"/>
                </a:cubicBezTo>
                <a:cubicBezTo>
                  <a:pt x="334360" y="417907"/>
                  <a:pt x="348791" y="483135"/>
                  <a:pt x="344993" y="555947"/>
                </a:cubicBezTo>
                <a:cubicBezTo>
                  <a:pt x="343474" y="599938"/>
                  <a:pt x="274358" y="596146"/>
                  <a:pt x="276637" y="552155"/>
                </a:cubicBezTo>
                <a:cubicBezTo>
                  <a:pt x="279675" y="479342"/>
                  <a:pt x="262965" y="420941"/>
                  <a:pt x="216635" y="370124"/>
                </a:cubicBezTo>
                <a:cubicBezTo>
                  <a:pt x="207520" y="367090"/>
                  <a:pt x="199166" y="361781"/>
                  <a:pt x="193090" y="353438"/>
                </a:cubicBezTo>
                <a:cubicBezTo>
                  <a:pt x="159671" y="305655"/>
                  <a:pt x="125493" y="258630"/>
                  <a:pt x="92074" y="210847"/>
                </a:cubicBezTo>
                <a:cubicBezTo>
                  <a:pt x="73086" y="185059"/>
                  <a:pt x="71567" y="150928"/>
                  <a:pt x="97391" y="128174"/>
                </a:cubicBezTo>
                <a:cubicBezTo>
                  <a:pt x="100429" y="125899"/>
                  <a:pt x="104226" y="123624"/>
                  <a:pt x="107264" y="121348"/>
                </a:cubicBezTo>
                <a:cubicBezTo>
                  <a:pt x="155114" y="90251"/>
                  <a:pt x="199925" y="56120"/>
                  <a:pt x="239420" y="14405"/>
                </a:cubicBezTo>
                <a:cubicBezTo>
                  <a:pt x="246825" y="6631"/>
                  <a:pt x="255607" y="3455"/>
                  <a:pt x="264152" y="3550"/>
                </a:cubicBezTo>
                <a:close/>
                <a:moveTo>
                  <a:pt x="63587" y="0"/>
                </a:moveTo>
                <a:cubicBezTo>
                  <a:pt x="96930" y="0"/>
                  <a:pt x="123959" y="27002"/>
                  <a:pt x="123959" y="60311"/>
                </a:cubicBezTo>
                <a:cubicBezTo>
                  <a:pt x="123959" y="93620"/>
                  <a:pt x="96930" y="120622"/>
                  <a:pt x="63587" y="120622"/>
                </a:cubicBezTo>
                <a:cubicBezTo>
                  <a:pt x="30244" y="120622"/>
                  <a:pt x="3215" y="93620"/>
                  <a:pt x="3215" y="60311"/>
                </a:cubicBezTo>
                <a:cubicBezTo>
                  <a:pt x="3215" y="27002"/>
                  <a:pt x="30244" y="0"/>
                  <a:pt x="63587"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p:cNvSpPr/>
          <p:nvPr/>
        </p:nvSpPr>
        <p:spPr>
          <a:xfrm>
            <a:off x="1769549" y="2815520"/>
            <a:ext cx="1723549" cy="451406"/>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间接经济损失</a:t>
            </a:r>
          </a:p>
        </p:txBody>
      </p:sp>
      <p:sp>
        <p:nvSpPr>
          <p:cNvPr id="5" name="矩形 4"/>
          <p:cNvSpPr/>
          <p:nvPr/>
        </p:nvSpPr>
        <p:spPr bwMode="auto">
          <a:xfrm>
            <a:off x="1570195" y="2752628"/>
            <a:ext cx="126561" cy="548465"/>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6" name="矩形: 圆角 5"/>
          <p:cNvSpPr/>
          <p:nvPr/>
        </p:nvSpPr>
        <p:spPr bwMode="auto">
          <a:xfrm>
            <a:off x="1388815" y="3616325"/>
            <a:ext cx="10297144" cy="2281488"/>
          </a:xfrm>
          <a:prstGeom prst="roundRect">
            <a:avLst/>
          </a:prstGeom>
          <a:solidFill>
            <a:srgbClr val="0070C0"/>
          </a:solidFill>
          <a:ln>
            <a:noFill/>
          </a:ln>
        </p:spPr>
        <p:txBody>
          <a:bodyPr rtlCol="0" anchor="ctr"/>
          <a:lstStyle/>
          <a:p>
            <a:pPr algn="l"/>
            <a:endParaRPr lang="zh-CN" altLang="en-US"/>
          </a:p>
        </p:txBody>
      </p:sp>
      <p:sp>
        <p:nvSpPr>
          <p:cNvPr id="8" name="矩形 7"/>
          <p:cNvSpPr/>
          <p:nvPr/>
        </p:nvSpPr>
        <p:spPr>
          <a:xfrm>
            <a:off x="1820863" y="3896384"/>
            <a:ext cx="9505056" cy="1558312"/>
          </a:xfrm>
          <a:prstGeom prst="rect">
            <a:avLst/>
          </a:prstGeom>
        </p:spPr>
        <p:txBody>
          <a:bodyPr wrap="square">
            <a:spAutoFit/>
          </a:bodyPr>
          <a:lstStyle/>
          <a:p>
            <a:pPr algn="ctr">
              <a:lnSpc>
                <a:spcPts val="5000"/>
              </a:lnSpc>
              <a:spcBef>
                <a:spcPct val="50000"/>
              </a:spcBef>
            </a:pPr>
            <a:r>
              <a:rPr lang="zh-CN" altLang="en-US" sz="3200" b="1" dirty="0">
                <a:solidFill>
                  <a:schemeClr val="bg1"/>
                </a:solidFill>
                <a:latin typeface="微软雅黑" panose="020B0503020204020204" pitchFamily="34" charset="-122"/>
                <a:ea typeface="微软雅黑" panose="020B0503020204020204" pitchFamily="34" charset="-122"/>
              </a:rPr>
              <a:t>     安全就是效益的观念。</a:t>
            </a:r>
            <a:endParaRPr lang="en-US" altLang="zh-CN" sz="3200" b="1" dirty="0">
              <a:solidFill>
                <a:schemeClr val="bg1"/>
              </a:solidFill>
              <a:latin typeface="微软雅黑" panose="020B0503020204020204" pitchFamily="34" charset="-122"/>
              <a:ea typeface="微软雅黑" panose="020B0503020204020204" pitchFamily="34" charset="-122"/>
            </a:endParaRPr>
          </a:p>
          <a:p>
            <a:pPr algn="ctr">
              <a:lnSpc>
                <a:spcPts val="5000"/>
              </a:lnSpc>
              <a:spcBef>
                <a:spcPct val="50000"/>
              </a:spcBef>
            </a:pPr>
            <a:r>
              <a:rPr lang="zh-CN" altLang="en-US" sz="3200" b="1" dirty="0">
                <a:solidFill>
                  <a:schemeClr val="bg1"/>
                </a:solidFill>
                <a:latin typeface="微软雅黑" panose="020B0503020204020204" pitchFamily="34" charset="-122"/>
                <a:ea typeface="微软雅黑" panose="020B0503020204020204" pitchFamily="34" charset="-122"/>
              </a:rPr>
              <a:t>以质量求生存，以安全求效益、求稳定、求发展</a:t>
            </a:r>
            <a:r>
              <a:rPr lang="zh-CN" altLang="en-US" sz="3200" dirty="0">
                <a:solidFill>
                  <a:schemeClr val="bg1"/>
                </a:solidFill>
                <a:latin typeface="微软雅黑" panose="020B0503020204020204" pitchFamily="34" charset="-122"/>
                <a:ea typeface="微软雅黑" panose="020B0503020204020204" pitchFamily="34" charset="-122"/>
              </a:rPr>
              <a:t>。</a:t>
            </a:r>
          </a:p>
        </p:txBody>
      </p:sp>
      <p:sp>
        <p:nvSpPr>
          <p:cNvPr id="9" name="矩形 8"/>
          <p:cNvSpPr/>
          <p:nvPr/>
        </p:nvSpPr>
        <p:spPr>
          <a:xfrm>
            <a:off x="4701182" y="1927370"/>
            <a:ext cx="3416321" cy="605294"/>
          </a:xfrm>
          <a:prstGeom prst="rect">
            <a:avLst/>
          </a:prstGeom>
        </p:spPr>
        <p:txBody>
          <a:bodyPr wrap="none">
            <a:spAutoFit/>
          </a:bodyPr>
          <a:lstStyle/>
          <a:p>
            <a:pPr algn="ctr">
              <a:lnSpc>
                <a:spcPts val="4000"/>
              </a:lnSpc>
              <a:spcBef>
                <a:spcPct val="50000"/>
              </a:spcBef>
            </a:pPr>
            <a:r>
              <a:rPr lang="zh-CN" altLang="en-US" sz="3600" b="1" dirty="0">
                <a:solidFill>
                  <a:srgbClr val="0070C0"/>
                </a:solidFill>
                <a:latin typeface="微软雅黑" panose="020B0503020204020204" pitchFamily="34" charset="-122"/>
                <a:ea typeface="微软雅黑" panose="020B0503020204020204" pitchFamily="34" charset="-122"/>
              </a:rPr>
              <a:t>企业要牢固树立</a:t>
            </a:r>
            <a:endParaRPr lang="en-US" altLang="zh-CN" sz="3600" b="1" dirty="0">
              <a:solidFill>
                <a:srgbClr val="0070C0"/>
              </a:solidFill>
              <a:latin typeface="微软雅黑" panose="020B0503020204020204" pitchFamily="34" charset="-122"/>
              <a:ea typeface="微软雅黑" panose="020B0503020204020204" pitchFamily="34" charset="-122"/>
            </a:endParaRPr>
          </a:p>
        </p:txBody>
      </p:sp>
      <p:sp>
        <p:nvSpPr>
          <p:cNvPr id="11" name="矩形 10"/>
          <p:cNvSpPr/>
          <p:nvPr/>
        </p:nvSpPr>
        <p:spPr bwMode="auto">
          <a:xfrm>
            <a:off x="4701183" y="2657454"/>
            <a:ext cx="3416321" cy="155270"/>
          </a:xfrm>
          <a:prstGeom prst="rect">
            <a:avLst/>
          </a:prstGeom>
          <a:solidFill>
            <a:srgbClr val="0070C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42" name="Picture 2" descr="https://timgsa.baidu.com/timg?image&amp;quality=80&amp;size=b9999_10000&amp;sec=1512906041&amp;di=5afef53fc7985e01716e44964ccd51df&amp;imgtype=jpg&amp;er=1&amp;src=http%3A%2F%2Fimg5.cache.netease.com%2Fphoto%2F0001%2F2013-03-19%2F8QBLDDE600AO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12"/>
          <a:stretch>
            <a:fillRect/>
          </a:stretch>
        </p:blipFill>
        <p:spPr bwMode="auto">
          <a:xfrm>
            <a:off x="1003894" y="2412005"/>
            <a:ext cx="5464288"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221246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5</a:t>
            </a:r>
            <a:r>
              <a:rPr lang="zh-CN" altLang="en-US" sz="2400" dirty="0">
                <a:solidFill>
                  <a:srgbClr val="0070C0"/>
                </a:solidFill>
                <a:latin typeface="微软雅黑" panose="020B0503020204020204" pitchFamily="34" charset="-122"/>
                <a:ea typeface="微软雅黑" panose="020B0503020204020204" pitchFamily="34" charset="-122"/>
              </a:rPr>
              <a:t>、预防的理念</a:t>
            </a:r>
          </a:p>
        </p:txBody>
      </p:sp>
      <p:sp>
        <p:nvSpPr>
          <p:cNvPr id="4" name="矩形 3"/>
          <p:cNvSpPr/>
          <p:nvPr/>
        </p:nvSpPr>
        <p:spPr bwMode="auto">
          <a:xfrm>
            <a:off x="6468182" y="241200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479616" y="2663256"/>
            <a:ext cx="5263374" cy="3241913"/>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事故的发生是有许多相互关联的事件相继发生的结果 ，事故具有一定统计性，</a:t>
            </a:r>
            <a:r>
              <a:rPr lang="zh-CN" altLang="en-US" b="1" dirty="0">
                <a:solidFill>
                  <a:srgbClr val="FFFF00"/>
                </a:solidFill>
                <a:latin typeface="微软雅黑" panose="020B0503020204020204" pitchFamily="34" charset="-122"/>
                <a:ea typeface="微软雅黑" panose="020B0503020204020204" pitchFamily="34" charset="-122"/>
              </a:rPr>
              <a:t>事故是可以认识的，事故是可以预防的。</a:t>
            </a:r>
            <a:endParaRPr lang="en-US" altLang="zh-CN" b="1" dirty="0">
              <a:solidFill>
                <a:srgbClr val="FFFF00"/>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因此，要从一开始就必须树立预防事故的理念，要坚持</a:t>
            </a:r>
            <a:r>
              <a:rPr lang="zh-CN" altLang="en-US" b="1" dirty="0">
                <a:solidFill>
                  <a:srgbClr val="FFFF00"/>
                </a:solidFill>
                <a:latin typeface="微软雅黑" panose="020B0503020204020204" pitchFamily="34" charset="-122"/>
                <a:ea typeface="微软雅黑" panose="020B0503020204020204" pitchFamily="34" charset="-122"/>
              </a:rPr>
              <a:t>“安全第一，预防为主，综合治理”</a:t>
            </a:r>
            <a:r>
              <a:rPr lang="zh-CN" altLang="en-US" dirty="0">
                <a:solidFill>
                  <a:schemeClr val="bg1"/>
                </a:solidFill>
                <a:latin typeface="微软雅黑" panose="020B0503020204020204" pitchFamily="34" charset="-122"/>
                <a:ea typeface="微软雅黑" panose="020B0503020204020204" pitchFamily="34" charset="-122"/>
              </a:rPr>
              <a:t>的方针。</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安全是相对的、危险是绝对的、风险是可以避免的、事故是可以预防的。</a:t>
            </a:r>
          </a:p>
        </p:txBody>
      </p:sp>
      <p:sp>
        <p:nvSpPr>
          <p:cNvPr id="13" name="Freeform 11"/>
          <p:cNvSpPr>
            <a:spLocks noEditPoints="1"/>
          </p:cNvSpPr>
          <p:nvPr/>
        </p:nvSpPr>
        <p:spPr bwMode="auto">
          <a:xfrm>
            <a:off x="991921" y="1255307"/>
            <a:ext cx="578716" cy="693492"/>
          </a:xfrm>
          <a:custGeom>
            <a:avLst/>
            <a:gdLst>
              <a:gd name="connsiteX0" fmla="*/ 234347 w 506307"/>
              <a:gd name="connsiteY0" fmla="*/ 379219 h 606722"/>
              <a:gd name="connsiteX1" fmla="*/ 271960 w 506307"/>
              <a:gd name="connsiteY1" fmla="*/ 379219 h 606722"/>
              <a:gd name="connsiteX2" fmla="*/ 278451 w 506307"/>
              <a:gd name="connsiteY2" fmla="*/ 385705 h 606722"/>
              <a:gd name="connsiteX3" fmla="*/ 278451 w 506307"/>
              <a:gd name="connsiteY3" fmla="*/ 448520 h 606722"/>
              <a:gd name="connsiteX4" fmla="*/ 271960 w 506307"/>
              <a:gd name="connsiteY4" fmla="*/ 455006 h 606722"/>
              <a:gd name="connsiteX5" fmla="*/ 234347 w 506307"/>
              <a:gd name="connsiteY5" fmla="*/ 455006 h 606722"/>
              <a:gd name="connsiteX6" fmla="*/ 227856 w 506307"/>
              <a:gd name="connsiteY6" fmla="*/ 448520 h 606722"/>
              <a:gd name="connsiteX7" fmla="*/ 227856 w 506307"/>
              <a:gd name="connsiteY7" fmla="*/ 385705 h 606722"/>
              <a:gd name="connsiteX8" fmla="*/ 234347 w 506307"/>
              <a:gd name="connsiteY8" fmla="*/ 379219 h 606722"/>
              <a:gd name="connsiteX9" fmla="*/ 234331 w 506307"/>
              <a:gd name="connsiteY9" fmla="*/ 328645 h 606722"/>
              <a:gd name="connsiteX10" fmla="*/ 177194 w 506307"/>
              <a:gd name="connsiteY10" fmla="*/ 385700 h 606722"/>
              <a:gd name="connsiteX11" fmla="*/ 177194 w 506307"/>
              <a:gd name="connsiteY11" fmla="*/ 448532 h 606722"/>
              <a:gd name="connsiteX12" fmla="*/ 234331 w 506307"/>
              <a:gd name="connsiteY12" fmla="*/ 505587 h 606722"/>
              <a:gd name="connsiteX13" fmla="*/ 271977 w 506307"/>
              <a:gd name="connsiteY13" fmla="*/ 505587 h 606722"/>
              <a:gd name="connsiteX14" fmla="*/ 329113 w 506307"/>
              <a:gd name="connsiteY14" fmla="*/ 448532 h 606722"/>
              <a:gd name="connsiteX15" fmla="*/ 329113 w 506307"/>
              <a:gd name="connsiteY15" fmla="*/ 385700 h 606722"/>
              <a:gd name="connsiteX16" fmla="*/ 271977 w 506307"/>
              <a:gd name="connsiteY16" fmla="*/ 328645 h 606722"/>
              <a:gd name="connsiteX17" fmla="*/ 253109 w 506307"/>
              <a:gd name="connsiteY17" fmla="*/ 0 h 606722"/>
              <a:gd name="connsiteX18" fmla="*/ 430303 w 506307"/>
              <a:gd name="connsiteY18" fmla="*/ 176942 h 606722"/>
              <a:gd name="connsiteX19" fmla="*/ 430303 w 506307"/>
              <a:gd name="connsiteY19" fmla="*/ 252749 h 606722"/>
              <a:gd name="connsiteX20" fmla="*/ 480943 w 506307"/>
              <a:gd name="connsiteY20" fmla="*/ 252749 h 606722"/>
              <a:gd name="connsiteX21" fmla="*/ 506307 w 506307"/>
              <a:gd name="connsiteY21" fmla="*/ 278077 h 606722"/>
              <a:gd name="connsiteX22" fmla="*/ 506307 w 506307"/>
              <a:gd name="connsiteY22" fmla="*/ 581394 h 606722"/>
              <a:gd name="connsiteX23" fmla="*/ 480943 w 506307"/>
              <a:gd name="connsiteY23" fmla="*/ 606722 h 606722"/>
              <a:gd name="connsiteX24" fmla="*/ 25275 w 506307"/>
              <a:gd name="connsiteY24" fmla="*/ 606722 h 606722"/>
              <a:gd name="connsiteX25" fmla="*/ 0 w 506307"/>
              <a:gd name="connsiteY25" fmla="*/ 581394 h 606722"/>
              <a:gd name="connsiteX26" fmla="*/ 0 w 506307"/>
              <a:gd name="connsiteY26" fmla="*/ 278077 h 606722"/>
              <a:gd name="connsiteX27" fmla="*/ 25275 w 506307"/>
              <a:gd name="connsiteY27" fmla="*/ 252749 h 606722"/>
              <a:gd name="connsiteX28" fmla="*/ 379753 w 506307"/>
              <a:gd name="connsiteY28" fmla="*/ 252749 h 606722"/>
              <a:gd name="connsiteX29" fmla="*/ 379753 w 506307"/>
              <a:gd name="connsiteY29" fmla="*/ 176942 h 606722"/>
              <a:gd name="connsiteX30" fmla="*/ 253109 w 506307"/>
              <a:gd name="connsiteY30" fmla="*/ 50568 h 606722"/>
              <a:gd name="connsiteX31" fmla="*/ 126554 w 506307"/>
              <a:gd name="connsiteY31" fmla="*/ 176942 h 606722"/>
              <a:gd name="connsiteX32" fmla="*/ 101279 w 506307"/>
              <a:gd name="connsiteY32" fmla="*/ 202270 h 606722"/>
              <a:gd name="connsiteX33" fmla="*/ 75915 w 506307"/>
              <a:gd name="connsiteY33" fmla="*/ 176942 h 606722"/>
              <a:gd name="connsiteX34" fmla="*/ 253109 w 506307"/>
              <a:gd name="connsiteY3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307" h="606722">
                <a:moveTo>
                  <a:pt x="234347" y="379219"/>
                </a:moveTo>
                <a:lnTo>
                  <a:pt x="271960" y="379219"/>
                </a:lnTo>
                <a:cubicBezTo>
                  <a:pt x="275517" y="379219"/>
                  <a:pt x="278451" y="382062"/>
                  <a:pt x="278451" y="385705"/>
                </a:cubicBezTo>
                <a:lnTo>
                  <a:pt x="278451" y="448520"/>
                </a:lnTo>
                <a:cubicBezTo>
                  <a:pt x="278451" y="452074"/>
                  <a:pt x="275517" y="455006"/>
                  <a:pt x="271960" y="455006"/>
                </a:cubicBezTo>
                <a:lnTo>
                  <a:pt x="234347" y="455006"/>
                </a:lnTo>
                <a:cubicBezTo>
                  <a:pt x="230791" y="455006"/>
                  <a:pt x="227856" y="452074"/>
                  <a:pt x="227856" y="448520"/>
                </a:cubicBezTo>
                <a:lnTo>
                  <a:pt x="227856" y="385705"/>
                </a:lnTo>
                <a:cubicBezTo>
                  <a:pt x="227856" y="382062"/>
                  <a:pt x="230791" y="379219"/>
                  <a:pt x="234347" y="379219"/>
                </a:cubicBezTo>
                <a:close/>
                <a:moveTo>
                  <a:pt x="234331" y="328645"/>
                </a:moveTo>
                <a:cubicBezTo>
                  <a:pt x="202825" y="328645"/>
                  <a:pt x="177194" y="354240"/>
                  <a:pt x="177194" y="385700"/>
                </a:cubicBezTo>
                <a:lnTo>
                  <a:pt x="177194" y="448532"/>
                </a:lnTo>
                <a:cubicBezTo>
                  <a:pt x="177194" y="479992"/>
                  <a:pt x="202825" y="505587"/>
                  <a:pt x="234331" y="505587"/>
                </a:cubicBezTo>
                <a:lnTo>
                  <a:pt x="271977" y="505587"/>
                </a:lnTo>
                <a:cubicBezTo>
                  <a:pt x="303482" y="505587"/>
                  <a:pt x="329113" y="479992"/>
                  <a:pt x="329113" y="448532"/>
                </a:cubicBezTo>
                <a:lnTo>
                  <a:pt x="329113" y="385700"/>
                </a:lnTo>
                <a:cubicBezTo>
                  <a:pt x="329113" y="354240"/>
                  <a:pt x="303482" y="328645"/>
                  <a:pt x="271977" y="328645"/>
                </a:cubicBezTo>
                <a:close/>
                <a:moveTo>
                  <a:pt x="253109" y="0"/>
                </a:moveTo>
                <a:cubicBezTo>
                  <a:pt x="350829" y="0"/>
                  <a:pt x="430303" y="79362"/>
                  <a:pt x="430303" y="176942"/>
                </a:cubicBezTo>
                <a:lnTo>
                  <a:pt x="430303" y="252749"/>
                </a:lnTo>
                <a:lnTo>
                  <a:pt x="480943" y="252749"/>
                </a:lnTo>
                <a:cubicBezTo>
                  <a:pt x="494916" y="252749"/>
                  <a:pt x="506307" y="264124"/>
                  <a:pt x="506307" y="278077"/>
                </a:cubicBezTo>
                <a:lnTo>
                  <a:pt x="506307" y="581394"/>
                </a:lnTo>
                <a:cubicBezTo>
                  <a:pt x="506307" y="595435"/>
                  <a:pt x="494916" y="606722"/>
                  <a:pt x="480943" y="606722"/>
                </a:cubicBezTo>
                <a:lnTo>
                  <a:pt x="25275" y="606722"/>
                </a:lnTo>
                <a:cubicBezTo>
                  <a:pt x="11302" y="606722"/>
                  <a:pt x="0" y="595435"/>
                  <a:pt x="0" y="581394"/>
                </a:cubicBezTo>
                <a:lnTo>
                  <a:pt x="0" y="278077"/>
                </a:lnTo>
                <a:cubicBezTo>
                  <a:pt x="0" y="264124"/>
                  <a:pt x="11302" y="252749"/>
                  <a:pt x="25275" y="252749"/>
                </a:cubicBezTo>
                <a:lnTo>
                  <a:pt x="379753" y="252749"/>
                </a:lnTo>
                <a:lnTo>
                  <a:pt x="379753" y="176942"/>
                </a:lnTo>
                <a:cubicBezTo>
                  <a:pt x="379753" y="107267"/>
                  <a:pt x="322972" y="50568"/>
                  <a:pt x="253109" y="50568"/>
                </a:cubicBezTo>
                <a:cubicBezTo>
                  <a:pt x="183335" y="50568"/>
                  <a:pt x="126554" y="107267"/>
                  <a:pt x="126554" y="176942"/>
                </a:cubicBezTo>
                <a:cubicBezTo>
                  <a:pt x="126554" y="190895"/>
                  <a:pt x="115252" y="202270"/>
                  <a:pt x="101279" y="202270"/>
                </a:cubicBezTo>
                <a:cubicBezTo>
                  <a:pt x="87306" y="202270"/>
                  <a:pt x="75915" y="190895"/>
                  <a:pt x="75915" y="176942"/>
                </a:cubicBezTo>
                <a:cubicBezTo>
                  <a:pt x="75915" y="79362"/>
                  <a:pt x="155389" y="0"/>
                  <a:pt x="253109"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338" name="Picture 2" descr="https://timgsa.baidu.com/timg?image&amp;quality=80&amp;size=b9999_10000&amp;sec=1512312133846&amp;di=317934bc15a541b45e73c14c301bd033&amp;imgtype=0&amp;src=http%3A%2F%2Fimg1.gtimg.com%2Fhn%2Fpics%2Fhv1%2F209%2F133%2F1670%2F1086258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2" t="-1" b="562"/>
          <a:stretch>
            <a:fillRect/>
          </a:stretch>
        </p:blipFill>
        <p:spPr bwMode="auto">
          <a:xfrm>
            <a:off x="812751" y="2968692"/>
            <a:ext cx="5616624"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20863" y="1371168"/>
            <a:ext cx="4659672" cy="461665"/>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安全第一，预防为主，综合治理</a:t>
            </a:r>
          </a:p>
        </p:txBody>
      </p:sp>
      <p:sp>
        <p:nvSpPr>
          <p:cNvPr id="4" name="矩形 3"/>
          <p:cNvSpPr/>
          <p:nvPr/>
        </p:nvSpPr>
        <p:spPr bwMode="auto">
          <a:xfrm>
            <a:off x="6417022" y="2968694"/>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675356" y="4085527"/>
            <a:ext cx="4955939" cy="2350452"/>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一是要在生产过程中始终要把</a:t>
            </a:r>
            <a:r>
              <a:rPr lang="zh-CN" altLang="en-US" b="1" dirty="0">
                <a:solidFill>
                  <a:srgbClr val="FFFF00"/>
                </a:solidFill>
                <a:latin typeface="微软雅黑" panose="020B0503020204020204" pitchFamily="34" charset="-122"/>
                <a:ea typeface="微软雅黑" panose="020B0503020204020204" pitchFamily="34" charset="-122"/>
              </a:rPr>
              <a:t>安全放在第一</a:t>
            </a:r>
            <a:r>
              <a:rPr lang="zh-CN" altLang="en-US" dirty="0">
                <a:solidFill>
                  <a:schemeClr val="bg1"/>
                </a:solidFill>
                <a:latin typeface="微软雅黑" panose="020B0503020204020204" pitchFamily="34" charset="-122"/>
                <a:ea typeface="微软雅黑" panose="020B0503020204020204" pitchFamily="34" charset="-122"/>
              </a:rPr>
              <a:t>的重要位置上，切实落实保护劳动者的生命安全和身体健康各项措施。</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二是当生产和其他工作与安全发生矛盾时，</a:t>
            </a:r>
            <a:r>
              <a:rPr lang="zh-CN" altLang="en-US" b="1" dirty="0">
                <a:solidFill>
                  <a:srgbClr val="FFFF00"/>
                </a:solidFill>
                <a:latin typeface="微软雅黑" panose="020B0503020204020204" pitchFamily="34" charset="-122"/>
                <a:ea typeface="微软雅黑" panose="020B0503020204020204" pitchFamily="34" charset="-122"/>
              </a:rPr>
              <a:t>要以安全为主</a:t>
            </a:r>
            <a:r>
              <a:rPr lang="zh-CN" altLang="en-US" dirty="0">
                <a:solidFill>
                  <a:schemeClr val="bg1"/>
                </a:solidFill>
                <a:latin typeface="微软雅黑" panose="020B0503020204020204" pitchFamily="34" charset="-122"/>
                <a:ea typeface="微软雅黑" panose="020B0503020204020204" pitchFamily="34" charset="-122"/>
              </a:rPr>
              <a:t>，生产和其他工作要服从于安全，这就是安全第一的原则。</a:t>
            </a:r>
          </a:p>
        </p:txBody>
      </p:sp>
      <p:sp>
        <p:nvSpPr>
          <p:cNvPr id="13" name="Freeform 11"/>
          <p:cNvSpPr>
            <a:spLocks noEditPoints="1"/>
          </p:cNvSpPr>
          <p:nvPr/>
        </p:nvSpPr>
        <p:spPr bwMode="auto">
          <a:xfrm>
            <a:off x="946824" y="1255307"/>
            <a:ext cx="668911" cy="693491"/>
          </a:xfrm>
          <a:custGeom>
            <a:avLst/>
            <a:gdLst>
              <a:gd name="T0" fmla="*/ 4174 w 4283"/>
              <a:gd name="T1" fmla="*/ 449 h 4447"/>
              <a:gd name="T2" fmla="*/ 3956 w 4283"/>
              <a:gd name="T3" fmla="*/ 364 h 4447"/>
              <a:gd name="T4" fmla="*/ 3905 w 4283"/>
              <a:gd name="T5" fmla="*/ 368 h 4447"/>
              <a:gd name="T6" fmla="*/ 3539 w 4283"/>
              <a:gd name="T7" fmla="*/ 398 h 4447"/>
              <a:gd name="T8" fmla="*/ 2315 w 4283"/>
              <a:gd name="T9" fmla="*/ 51 h 4447"/>
              <a:gd name="T10" fmla="*/ 2141 w 4283"/>
              <a:gd name="T11" fmla="*/ 0 h 4447"/>
              <a:gd name="T12" fmla="*/ 1968 w 4283"/>
              <a:gd name="T13" fmla="*/ 51 h 4447"/>
              <a:gd name="T14" fmla="*/ 744 w 4283"/>
              <a:gd name="T15" fmla="*/ 398 h 4447"/>
              <a:gd name="T16" fmla="*/ 378 w 4283"/>
              <a:gd name="T17" fmla="*/ 368 h 4447"/>
              <a:gd name="T18" fmla="*/ 326 w 4283"/>
              <a:gd name="T19" fmla="*/ 364 h 4447"/>
              <a:gd name="T20" fmla="*/ 109 w 4283"/>
              <a:gd name="T21" fmla="*/ 449 h 4447"/>
              <a:gd name="T22" fmla="*/ 9 w 4283"/>
              <a:gd name="T23" fmla="*/ 712 h 4447"/>
              <a:gd name="T24" fmla="*/ 843 w 4283"/>
              <a:gd name="T25" fmla="*/ 3256 h 4447"/>
              <a:gd name="T26" fmla="*/ 1529 w 4283"/>
              <a:gd name="T27" fmla="*/ 4095 h 4447"/>
              <a:gd name="T28" fmla="*/ 2055 w 4283"/>
              <a:gd name="T29" fmla="*/ 4435 h 4447"/>
              <a:gd name="T30" fmla="*/ 2141 w 4283"/>
              <a:gd name="T31" fmla="*/ 4447 h 4447"/>
              <a:gd name="T32" fmla="*/ 2228 w 4283"/>
              <a:gd name="T33" fmla="*/ 4435 h 4447"/>
              <a:gd name="T34" fmla="*/ 2754 w 4283"/>
              <a:gd name="T35" fmla="*/ 4095 h 4447"/>
              <a:gd name="T36" fmla="*/ 3440 w 4283"/>
              <a:gd name="T37" fmla="*/ 3256 h 4447"/>
              <a:gd name="T38" fmla="*/ 4273 w 4283"/>
              <a:gd name="T39" fmla="*/ 712 h 4447"/>
              <a:gd name="T40" fmla="*/ 4174 w 4283"/>
              <a:gd name="T41" fmla="*/ 449 h 4447"/>
              <a:gd name="T42" fmla="*/ 3591 w 4283"/>
              <a:gd name="T43" fmla="*/ 1034 h 4447"/>
              <a:gd name="T44" fmla="*/ 2900 w 4283"/>
              <a:gd name="T45" fmla="*/ 2918 h 4447"/>
              <a:gd name="T46" fmla="*/ 2141 w 4283"/>
              <a:gd name="T47" fmla="*/ 3769 h 4447"/>
              <a:gd name="T48" fmla="*/ 1383 w 4283"/>
              <a:gd name="T49" fmla="*/ 2918 h 4447"/>
              <a:gd name="T50" fmla="*/ 692 w 4283"/>
              <a:gd name="T51" fmla="*/ 1034 h 4447"/>
              <a:gd name="T52" fmla="*/ 744 w 4283"/>
              <a:gd name="T53" fmla="*/ 1034 h 4447"/>
              <a:gd name="T54" fmla="*/ 2141 w 4283"/>
              <a:gd name="T55" fmla="*/ 688 h 4447"/>
              <a:gd name="T56" fmla="*/ 3539 w 4283"/>
              <a:gd name="T57" fmla="*/ 1034 h 4447"/>
              <a:gd name="T58" fmla="*/ 3591 w 4283"/>
              <a:gd name="T59" fmla="*/ 1034 h 4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83" h="4447">
                <a:moveTo>
                  <a:pt x="4174" y="449"/>
                </a:moveTo>
                <a:cubicBezTo>
                  <a:pt x="4115" y="394"/>
                  <a:pt x="4037" y="364"/>
                  <a:pt x="3956" y="364"/>
                </a:cubicBezTo>
                <a:cubicBezTo>
                  <a:pt x="3939" y="364"/>
                  <a:pt x="3922" y="365"/>
                  <a:pt x="3905" y="368"/>
                </a:cubicBezTo>
                <a:cubicBezTo>
                  <a:pt x="3786" y="387"/>
                  <a:pt x="3660" y="398"/>
                  <a:pt x="3539" y="398"/>
                </a:cubicBezTo>
                <a:cubicBezTo>
                  <a:pt x="3281" y="398"/>
                  <a:pt x="2780" y="353"/>
                  <a:pt x="2315" y="51"/>
                </a:cubicBezTo>
                <a:cubicBezTo>
                  <a:pt x="2263" y="18"/>
                  <a:pt x="2203" y="0"/>
                  <a:pt x="2141" y="0"/>
                </a:cubicBezTo>
                <a:cubicBezTo>
                  <a:pt x="2080" y="0"/>
                  <a:pt x="2020" y="18"/>
                  <a:pt x="1968" y="51"/>
                </a:cubicBezTo>
                <a:cubicBezTo>
                  <a:pt x="1503" y="353"/>
                  <a:pt x="1002" y="398"/>
                  <a:pt x="744" y="398"/>
                </a:cubicBezTo>
                <a:cubicBezTo>
                  <a:pt x="623" y="398"/>
                  <a:pt x="497" y="387"/>
                  <a:pt x="378" y="368"/>
                </a:cubicBezTo>
                <a:cubicBezTo>
                  <a:pt x="361" y="365"/>
                  <a:pt x="344" y="364"/>
                  <a:pt x="326" y="364"/>
                </a:cubicBezTo>
                <a:cubicBezTo>
                  <a:pt x="246" y="364"/>
                  <a:pt x="168" y="394"/>
                  <a:pt x="109" y="449"/>
                </a:cubicBezTo>
                <a:cubicBezTo>
                  <a:pt x="38" y="516"/>
                  <a:pt x="0" y="614"/>
                  <a:pt x="9" y="712"/>
                </a:cubicBezTo>
                <a:cubicBezTo>
                  <a:pt x="121" y="1894"/>
                  <a:pt x="524" y="2748"/>
                  <a:pt x="843" y="3256"/>
                </a:cubicBezTo>
                <a:cubicBezTo>
                  <a:pt x="1050" y="3585"/>
                  <a:pt x="1287" y="3875"/>
                  <a:pt x="1529" y="4095"/>
                </a:cubicBezTo>
                <a:cubicBezTo>
                  <a:pt x="1725" y="4272"/>
                  <a:pt x="1917" y="4396"/>
                  <a:pt x="2055" y="4435"/>
                </a:cubicBezTo>
                <a:cubicBezTo>
                  <a:pt x="2083" y="4443"/>
                  <a:pt x="2112" y="4447"/>
                  <a:pt x="2141" y="4447"/>
                </a:cubicBezTo>
                <a:cubicBezTo>
                  <a:pt x="2171" y="4447"/>
                  <a:pt x="2200" y="4443"/>
                  <a:pt x="2228" y="4435"/>
                </a:cubicBezTo>
                <a:cubicBezTo>
                  <a:pt x="2366" y="4396"/>
                  <a:pt x="2558" y="4272"/>
                  <a:pt x="2754" y="4095"/>
                </a:cubicBezTo>
                <a:cubicBezTo>
                  <a:pt x="2996" y="3875"/>
                  <a:pt x="3233" y="3585"/>
                  <a:pt x="3440" y="3256"/>
                </a:cubicBezTo>
                <a:cubicBezTo>
                  <a:pt x="3758" y="2748"/>
                  <a:pt x="4162" y="1894"/>
                  <a:pt x="4273" y="712"/>
                </a:cubicBezTo>
                <a:cubicBezTo>
                  <a:pt x="4283" y="614"/>
                  <a:pt x="4245" y="516"/>
                  <a:pt x="4174" y="449"/>
                </a:cubicBezTo>
                <a:close/>
                <a:moveTo>
                  <a:pt x="3591" y="1034"/>
                </a:moveTo>
                <a:cubicBezTo>
                  <a:pt x="3450" y="1903"/>
                  <a:pt x="3140" y="2535"/>
                  <a:pt x="2900" y="2918"/>
                </a:cubicBezTo>
                <a:cubicBezTo>
                  <a:pt x="2576" y="3434"/>
                  <a:pt x="2265" y="3683"/>
                  <a:pt x="2141" y="3769"/>
                </a:cubicBezTo>
                <a:cubicBezTo>
                  <a:pt x="2018" y="3683"/>
                  <a:pt x="1706" y="3434"/>
                  <a:pt x="1383" y="2918"/>
                </a:cubicBezTo>
                <a:cubicBezTo>
                  <a:pt x="1143" y="2535"/>
                  <a:pt x="833" y="1903"/>
                  <a:pt x="692" y="1034"/>
                </a:cubicBezTo>
                <a:cubicBezTo>
                  <a:pt x="710" y="1034"/>
                  <a:pt x="727" y="1034"/>
                  <a:pt x="744" y="1034"/>
                </a:cubicBezTo>
                <a:cubicBezTo>
                  <a:pt x="1031" y="1034"/>
                  <a:pt x="1589" y="989"/>
                  <a:pt x="2141" y="688"/>
                </a:cubicBezTo>
                <a:cubicBezTo>
                  <a:pt x="2694" y="989"/>
                  <a:pt x="3252" y="1034"/>
                  <a:pt x="3539" y="1034"/>
                </a:cubicBezTo>
                <a:cubicBezTo>
                  <a:pt x="3556" y="1034"/>
                  <a:pt x="3573" y="1034"/>
                  <a:pt x="3591" y="103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p:cNvSpPr/>
          <p:nvPr/>
        </p:nvSpPr>
        <p:spPr>
          <a:xfrm>
            <a:off x="6955064" y="3385716"/>
            <a:ext cx="1210588" cy="422680"/>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安全第一</a:t>
            </a:r>
          </a:p>
        </p:txBody>
      </p:sp>
      <p:sp>
        <p:nvSpPr>
          <p:cNvPr id="5" name="矩形 4"/>
          <p:cNvSpPr/>
          <p:nvPr/>
        </p:nvSpPr>
        <p:spPr bwMode="auto">
          <a:xfrm>
            <a:off x="6755710" y="3322824"/>
            <a:ext cx="126561" cy="548465"/>
          </a:xfrm>
          <a:prstGeom prst="rect">
            <a:avLst/>
          </a:prstGeom>
          <a:solidFill>
            <a:srgbClr val="FFFF00"/>
          </a:solidFill>
          <a:ln>
            <a:noFill/>
          </a:ln>
        </p:spPr>
        <p:txBody>
          <a:bodyPr rtlCol="0" anchor="ctr"/>
          <a:lstStyle/>
          <a:p>
            <a:pPr algn="l"/>
            <a:endParaRPr lang="zh-CN" altLang="en-US"/>
          </a:p>
        </p:txBody>
      </p:sp>
      <p:sp>
        <p:nvSpPr>
          <p:cNvPr id="6" name="矩形 5"/>
          <p:cNvSpPr/>
          <p:nvPr/>
        </p:nvSpPr>
        <p:spPr>
          <a:xfrm>
            <a:off x="639782" y="2390850"/>
            <a:ext cx="11554480" cy="369332"/>
          </a:xfrm>
          <a:prstGeom prst="rect">
            <a:avLst/>
          </a:prstGeom>
        </p:spPr>
        <p:txBody>
          <a:bodyPr wrap="square">
            <a:spAutoFit/>
          </a:bodyPr>
          <a:lstStyle/>
          <a:p>
            <a:r>
              <a:rPr lang="zh-CN" altLang="en-US" dirty="0">
                <a:solidFill>
                  <a:srgbClr val="0070C0"/>
                </a:solidFill>
                <a:latin typeface="微软雅黑" panose="020B0503020204020204" pitchFamily="34" charset="-122"/>
                <a:ea typeface="微软雅黑" panose="020B0503020204020204" pitchFamily="34" charset="-122"/>
              </a:rPr>
              <a:t>以人为本，就必须珍惜人的健康与生命；科学发展，就必须坚持安全发展；构建和谐社会，就必须构建安全社会。</a:t>
            </a:r>
            <a:endParaRPr lang="zh-CN" altLang="en-US"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314" name="Picture 2" descr="https://timgsa.baidu.com/timg?image&amp;quality=80&amp;size=b9999_10000&amp;sec=1512312179940&amp;di=c9adc652577458b51456be861d88c911&amp;imgtype=0&amp;src=http%3A%2F%2Fepaper.gywb.cn%2Fgyrb%2Fres%2F1%2F1%2F2016-06%2F27%2FA08%2Fres03_attpic_brie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5"/>
          <a:stretch>
            <a:fillRect/>
          </a:stretch>
        </p:blipFill>
        <p:spPr bwMode="auto">
          <a:xfrm>
            <a:off x="6445672" y="2426117"/>
            <a:ext cx="5642014" cy="3730303"/>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 name="矩形 3"/>
          <p:cNvSpPr/>
          <p:nvPr/>
        </p:nvSpPr>
        <p:spPr bwMode="auto">
          <a:xfrm>
            <a:off x="900559" y="2412004"/>
            <a:ext cx="5570505"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900559" y="3235446"/>
            <a:ext cx="5616624" cy="2795637"/>
          </a:xfrm>
          <a:prstGeom prst="rect">
            <a:avLst/>
          </a:prstGeom>
        </p:spPr>
        <p:txBody>
          <a:bodyPr wrap="square">
            <a:spAutoFit/>
          </a:bodyPr>
          <a:lstStyle/>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就是要把安全生产工作的关口前移、重心下沉、超前防范，建立预教、预测、预报、预警、预防的的事故防范体系，通过有效的技术和管理手段，减少和防止人的不安全行为和物的不安全状态，这就是预防为主。</a:t>
            </a: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在可能发生人身伤害、设备和环境破坏的场合，事先采取预防措施，强化安全教育，提高员工安全素质，落实各项安全措施，严防安全事故的发生。 </a:t>
            </a: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p:cNvSpPr/>
          <p:nvPr/>
        </p:nvSpPr>
        <p:spPr>
          <a:xfrm>
            <a:off x="1454733" y="2721193"/>
            <a:ext cx="1210588" cy="422680"/>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预防为主</a:t>
            </a:r>
          </a:p>
        </p:txBody>
      </p:sp>
      <p:sp>
        <p:nvSpPr>
          <p:cNvPr id="5" name="矩形 4"/>
          <p:cNvSpPr/>
          <p:nvPr/>
        </p:nvSpPr>
        <p:spPr bwMode="auto">
          <a:xfrm>
            <a:off x="1270715" y="2658300"/>
            <a:ext cx="126561" cy="548465"/>
          </a:xfrm>
          <a:prstGeom prst="rect">
            <a:avLst/>
          </a:prstGeom>
          <a:solidFill>
            <a:srgbClr val="FFFF00"/>
          </a:solidFill>
          <a:ln>
            <a:noFill/>
          </a:ln>
        </p:spPr>
        <p:txBody>
          <a:bodyPr rtlCol="0" anchor="ctr"/>
          <a:lstStyle/>
          <a:p>
            <a:pPr algn="l"/>
            <a:endParaRPr lang="zh-CN" altLang="en-US"/>
          </a:p>
        </p:txBody>
      </p:sp>
      <p:sp>
        <p:nvSpPr>
          <p:cNvPr id="13" name="矩形 12"/>
          <p:cNvSpPr/>
          <p:nvPr/>
        </p:nvSpPr>
        <p:spPr>
          <a:xfrm>
            <a:off x="1820863" y="1371168"/>
            <a:ext cx="4659672" cy="461665"/>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安全第一，预防为主，综合治理</a:t>
            </a:r>
          </a:p>
        </p:txBody>
      </p:sp>
      <p:sp>
        <p:nvSpPr>
          <p:cNvPr id="14" name="Freeform 11"/>
          <p:cNvSpPr>
            <a:spLocks noEditPoints="1"/>
          </p:cNvSpPr>
          <p:nvPr/>
        </p:nvSpPr>
        <p:spPr bwMode="auto">
          <a:xfrm>
            <a:off x="946824" y="1255307"/>
            <a:ext cx="668911" cy="693491"/>
          </a:xfrm>
          <a:custGeom>
            <a:avLst/>
            <a:gdLst>
              <a:gd name="T0" fmla="*/ 4174 w 4283"/>
              <a:gd name="T1" fmla="*/ 449 h 4447"/>
              <a:gd name="T2" fmla="*/ 3956 w 4283"/>
              <a:gd name="T3" fmla="*/ 364 h 4447"/>
              <a:gd name="T4" fmla="*/ 3905 w 4283"/>
              <a:gd name="T5" fmla="*/ 368 h 4447"/>
              <a:gd name="T6" fmla="*/ 3539 w 4283"/>
              <a:gd name="T7" fmla="*/ 398 h 4447"/>
              <a:gd name="T8" fmla="*/ 2315 w 4283"/>
              <a:gd name="T9" fmla="*/ 51 h 4447"/>
              <a:gd name="T10" fmla="*/ 2141 w 4283"/>
              <a:gd name="T11" fmla="*/ 0 h 4447"/>
              <a:gd name="T12" fmla="*/ 1968 w 4283"/>
              <a:gd name="T13" fmla="*/ 51 h 4447"/>
              <a:gd name="T14" fmla="*/ 744 w 4283"/>
              <a:gd name="T15" fmla="*/ 398 h 4447"/>
              <a:gd name="T16" fmla="*/ 378 w 4283"/>
              <a:gd name="T17" fmla="*/ 368 h 4447"/>
              <a:gd name="T18" fmla="*/ 326 w 4283"/>
              <a:gd name="T19" fmla="*/ 364 h 4447"/>
              <a:gd name="T20" fmla="*/ 109 w 4283"/>
              <a:gd name="T21" fmla="*/ 449 h 4447"/>
              <a:gd name="T22" fmla="*/ 9 w 4283"/>
              <a:gd name="T23" fmla="*/ 712 h 4447"/>
              <a:gd name="T24" fmla="*/ 843 w 4283"/>
              <a:gd name="T25" fmla="*/ 3256 h 4447"/>
              <a:gd name="T26" fmla="*/ 1529 w 4283"/>
              <a:gd name="T27" fmla="*/ 4095 h 4447"/>
              <a:gd name="T28" fmla="*/ 2055 w 4283"/>
              <a:gd name="T29" fmla="*/ 4435 h 4447"/>
              <a:gd name="T30" fmla="*/ 2141 w 4283"/>
              <a:gd name="T31" fmla="*/ 4447 h 4447"/>
              <a:gd name="T32" fmla="*/ 2228 w 4283"/>
              <a:gd name="T33" fmla="*/ 4435 h 4447"/>
              <a:gd name="T34" fmla="*/ 2754 w 4283"/>
              <a:gd name="T35" fmla="*/ 4095 h 4447"/>
              <a:gd name="T36" fmla="*/ 3440 w 4283"/>
              <a:gd name="T37" fmla="*/ 3256 h 4447"/>
              <a:gd name="T38" fmla="*/ 4273 w 4283"/>
              <a:gd name="T39" fmla="*/ 712 h 4447"/>
              <a:gd name="T40" fmla="*/ 4174 w 4283"/>
              <a:gd name="T41" fmla="*/ 449 h 4447"/>
              <a:gd name="T42" fmla="*/ 3591 w 4283"/>
              <a:gd name="T43" fmla="*/ 1034 h 4447"/>
              <a:gd name="T44" fmla="*/ 2900 w 4283"/>
              <a:gd name="T45" fmla="*/ 2918 h 4447"/>
              <a:gd name="T46" fmla="*/ 2141 w 4283"/>
              <a:gd name="T47" fmla="*/ 3769 h 4447"/>
              <a:gd name="T48" fmla="*/ 1383 w 4283"/>
              <a:gd name="T49" fmla="*/ 2918 h 4447"/>
              <a:gd name="T50" fmla="*/ 692 w 4283"/>
              <a:gd name="T51" fmla="*/ 1034 h 4447"/>
              <a:gd name="T52" fmla="*/ 744 w 4283"/>
              <a:gd name="T53" fmla="*/ 1034 h 4447"/>
              <a:gd name="T54" fmla="*/ 2141 w 4283"/>
              <a:gd name="T55" fmla="*/ 688 h 4447"/>
              <a:gd name="T56" fmla="*/ 3539 w 4283"/>
              <a:gd name="T57" fmla="*/ 1034 h 4447"/>
              <a:gd name="T58" fmla="*/ 3591 w 4283"/>
              <a:gd name="T59" fmla="*/ 1034 h 4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83" h="4447">
                <a:moveTo>
                  <a:pt x="4174" y="449"/>
                </a:moveTo>
                <a:cubicBezTo>
                  <a:pt x="4115" y="394"/>
                  <a:pt x="4037" y="364"/>
                  <a:pt x="3956" y="364"/>
                </a:cubicBezTo>
                <a:cubicBezTo>
                  <a:pt x="3939" y="364"/>
                  <a:pt x="3922" y="365"/>
                  <a:pt x="3905" y="368"/>
                </a:cubicBezTo>
                <a:cubicBezTo>
                  <a:pt x="3786" y="387"/>
                  <a:pt x="3660" y="398"/>
                  <a:pt x="3539" y="398"/>
                </a:cubicBezTo>
                <a:cubicBezTo>
                  <a:pt x="3281" y="398"/>
                  <a:pt x="2780" y="353"/>
                  <a:pt x="2315" y="51"/>
                </a:cubicBezTo>
                <a:cubicBezTo>
                  <a:pt x="2263" y="18"/>
                  <a:pt x="2203" y="0"/>
                  <a:pt x="2141" y="0"/>
                </a:cubicBezTo>
                <a:cubicBezTo>
                  <a:pt x="2080" y="0"/>
                  <a:pt x="2020" y="18"/>
                  <a:pt x="1968" y="51"/>
                </a:cubicBezTo>
                <a:cubicBezTo>
                  <a:pt x="1503" y="353"/>
                  <a:pt x="1002" y="398"/>
                  <a:pt x="744" y="398"/>
                </a:cubicBezTo>
                <a:cubicBezTo>
                  <a:pt x="623" y="398"/>
                  <a:pt x="497" y="387"/>
                  <a:pt x="378" y="368"/>
                </a:cubicBezTo>
                <a:cubicBezTo>
                  <a:pt x="361" y="365"/>
                  <a:pt x="344" y="364"/>
                  <a:pt x="326" y="364"/>
                </a:cubicBezTo>
                <a:cubicBezTo>
                  <a:pt x="246" y="364"/>
                  <a:pt x="168" y="394"/>
                  <a:pt x="109" y="449"/>
                </a:cubicBezTo>
                <a:cubicBezTo>
                  <a:pt x="38" y="516"/>
                  <a:pt x="0" y="614"/>
                  <a:pt x="9" y="712"/>
                </a:cubicBezTo>
                <a:cubicBezTo>
                  <a:pt x="121" y="1894"/>
                  <a:pt x="524" y="2748"/>
                  <a:pt x="843" y="3256"/>
                </a:cubicBezTo>
                <a:cubicBezTo>
                  <a:pt x="1050" y="3585"/>
                  <a:pt x="1287" y="3875"/>
                  <a:pt x="1529" y="4095"/>
                </a:cubicBezTo>
                <a:cubicBezTo>
                  <a:pt x="1725" y="4272"/>
                  <a:pt x="1917" y="4396"/>
                  <a:pt x="2055" y="4435"/>
                </a:cubicBezTo>
                <a:cubicBezTo>
                  <a:pt x="2083" y="4443"/>
                  <a:pt x="2112" y="4447"/>
                  <a:pt x="2141" y="4447"/>
                </a:cubicBezTo>
                <a:cubicBezTo>
                  <a:pt x="2171" y="4447"/>
                  <a:pt x="2200" y="4443"/>
                  <a:pt x="2228" y="4435"/>
                </a:cubicBezTo>
                <a:cubicBezTo>
                  <a:pt x="2366" y="4396"/>
                  <a:pt x="2558" y="4272"/>
                  <a:pt x="2754" y="4095"/>
                </a:cubicBezTo>
                <a:cubicBezTo>
                  <a:pt x="2996" y="3875"/>
                  <a:pt x="3233" y="3585"/>
                  <a:pt x="3440" y="3256"/>
                </a:cubicBezTo>
                <a:cubicBezTo>
                  <a:pt x="3758" y="2748"/>
                  <a:pt x="4162" y="1894"/>
                  <a:pt x="4273" y="712"/>
                </a:cubicBezTo>
                <a:cubicBezTo>
                  <a:pt x="4283" y="614"/>
                  <a:pt x="4245" y="516"/>
                  <a:pt x="4174" y="449"/>
                </a:cubicBezTo>
                <a:close/>
                <a:moveTo>
                  <a:pt x="3591" y="1034"/>
                </a:moveTo>
                <a:cubicBezTo>
                  <a:pt x="3450" y="1903"/>
                  <a:pt x="3140" y="2535"/>
                  <a:pt x="2900" y="2918"/>
                </a:cubicBezTo>
                <a:cubicBezTo>
                  <a:pt x="2576" y="3434"/>
                  <a:pt x="2265" y="3683"/>
                  <a:pt x="2141" y="3769"/>
                </a:cubicBezTo>
                <a:cubicBezTo>
                  <a:pt x="2018" y="3683"/>
                  <a:pt x="1706" y="3434"/>
                  <a:pt x="1383" y="2918"/>
                </a:cubicBezTo>
                <a:cubicBezTo>
                  <a:pt x="1143" y="2535"/>
                  <a:pt x="833" y="1903"/>
                  <a:pt x="692" y="1034"/>
                </a:cubicBezTo>
                <a:cubicBezTo>
                  <a:pt x="710" y="1034"/>
                  <a:pt x="727" y="1034"/>
                  <a:pt x="744" y="1034"/>
                </a:cubicBezTo>
                <a:cubicBezTo>
                  <a:pt x="1031" y="1034"/>
                  <a:pt x="1589" y="989"/>
                  <a:pt x="2141" y="688"/>
                </a:cubicBezTo>
                <a:cubicBezTo>
                  <a:pt x="2694" y="989"/>
                  <a:pt x="3252" y="1034"/>
                  <a:pt x="3539" y="1034"/>
                </a:cubicBezTo>
                <a:cubicBezTo>
                  <a:pt x="3556" y="1034"/>
                  <a:pt x="3573" y="1034"/>
                  <a:pt x="3591" y="103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338" name="Picture 2" descr="https://timgsa.baidu.com/timg?image&amp;quality=80&amp;size=b9999_10000&amp;sec=1512312133846&amp;di=317934bc15a541b45e73c14c301bd033&amp;imgtype=0&amp;src=http%3A%2F%2Fimg1.gtimg.com%2Fhn%2Fpics%2Fhv1%2F209%2F133%2F1670%2F1086258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2" t="-1" b="562"/>
          <a:stretch>
            <a:fillRect/>
          </a:stretch>
        </p:blipFill>
        <p:spPr bwMode="auto">
          <a:xfrm>
            <a:off x="812751" y="2968692"/>
            <a:ext cx="5616624"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20863" y="1371168"/>
            <a:ext cx="4659672" cy="461665"/>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安全第一，预防为主，综合治理</a:t>
            </a:r>
          </a:p>
        </p:txBody>
      </p:sp>
      <p:sp>
        <p:nvSpPr>
          <p:cNvPr id="4" name="矩形 3"/>
          <p:cNvSpPr/>
          <p:nvPr/>
        </p:nvSpPr>
        <p:spPr bwMode="auto">
          <a:xfrm>
            <a:off x="6417022" y="2968694"/>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675356" y="4085527"/>
            <a:ext cx="4955939" cy="2350452"/>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一是要在生产过程中始终要把</a:t>
            </a:r>
            <a:r>
              <a:rPr lang="zh-CN" altLang="en-US" b="1" dirty="0">
                <a:solidFill>
                  <a:srgbClr val="FFFF00"/>
                </a:solidFill>
                <a:latin typeface="微软雅黑" panose="020B0503020204020204" pitchFamily="34" charset="-122"/>
                <a:ea typeface="微软雅黑" panose="020B0503020204020204" pitchFamily="34" charset="-122"/>
              </a:rPr>
              <a:t>安全放在第一</a:t>
            </a:r>
            <a:r>
              <a:rPr lang="zh-CN" altLang="en-US" dirty="0">
                <a:solidFill>
                  <a:schemeClr val="bg1"/>
                </a:solidFill>
                <a:latin typeface="微软雅黑" panose="020B0503020204020204" pitchFamily="34" charset="-122"/>
                <a:ea typeface="微软雅黑" panose="020B0503020204020204" pitchFamily="34" charset="-122"/>
              </a:rPr>
              <a:t>的重要位置上，切实落实保护劳动者的生命安全和身体健康各项措施。</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二是当生产和其他工作与安全发生矛盾时，</a:t>
            </a:r>
            <a:r>
              <a:rPr lang="zh-CN" altLang="en-US" b="1" dirty="0">
                <a:solidFill>
                  <a:srgbClr val="FFFF00"/>
                </a:solidFill>
                <a:latin typeface="微软雅黑" panose="020B0503020204020204" pitchFamily="34" charset="-122"/>
                <a:ea typeface="微软雅黑" panose="020B0503020204020204" pitchFamily="34" charset="-122"/>
              </a:rPr>
              <a:t>要以安全为主</a:t>
            </a:r>
            <a:r>
              <a:rPr lang="zh-CN" altLang="en-US" dirty="0">
                <a:solidFill>
                  <a:schemeClr val="bg1"/>
                </a:solidFill>
                <a:latin typeface="微软雅黑" panose="020B0503020204020204" pitchFamily="34" charset="-122"/>
                <a:ea typeface="微软雅黑" panose="020B0503020204020204" pitchFamily="34" charset="-122"/>
              </a:rPr>
              <a:t>，生产和其他工作要服从于安全，这就是安全第一的原则。</a:t>
            </a:r>
          </a:p>
        </p:txBody>
      </p:sp>
      <p:sp>
        <p:nvSpPr>
          <p:cNvPr id="13" name="Freeform 11"/>
          <p:cNvSpPr>
            <a:spLocks noEditPoints="1"/>
          </p:cNvSpPr>
          <p:nvPr/>
        </p:nvSpPr>
        <p:spPr bwMode="auto">
          <a:xfrm>
            <a:off x="946824" y="1255307"/>
            <a:ext cx="668911" cy="693491"/>
          </a:xfrm>
          <a:custGeom>
            <a:avLst/>
            <a:gdLst>
              <a:gd name="T0" fmla="*/ 4174 w 4283"/>
              <a:gd name="T1" fmla="*/ 449 h 4447"/>
              <a:gd name="T2" fmla="*/ 3956 w 4283"/>
              <a:gd name="T3" fmla="*/ 364 h 4447"/>
              <a:gd name="T4" fmla="*/ 3905 w 4283"/>
              <a:gd name="T5" fmla="*/ 368 h 4447"/>
              <a:gd name="T6" fmla="*/ 3539 w 4283"/>
              <a:gd name="T7" fmla="*/ 398 h 4447"/>
              <a:gd name="T8" fmla="*/ 2315 w 4283"/>
              <a:gd name="T9" fmla="*/ 51 h 4447"/>
              <a:gd name="T10" fmla="*/ 2141 w 4283"/>
              <a:gd name="T11" fmla="*/ 0 h 4447"/>
              <a:gd name="T12" fmla="*/ 1968 w 4283"/>
              <a:gd name="T13" fmla="*/ 51 h 4447"/>
              <a:gd name="T14" fmla="*/ 744 w 4283"/>
              <a:gd name="T15" fmla="*/ 398 h 4447"/>
              <a:gd name="T16" fmla="*/ 378 w 4283"/>
              <a:gd name="T17" fmla="*/ 368 h 4447"/>
              <a:gd name="T18" fmla="*/ 326 w 4283"/>
              <a:gd name="T19" fmla="*/ 364 h 4447"/>
              <a:gd name="T20" fmla="*/ 109 w 4283"/>
              <a:gd name="T21" fmla="*/ 449 h 4447"/>
              <a:gd name="T22" fmla="*/ 9 w 4283"/>
              <a:gd name="T23" fmla="*/ 712 h 4447"/>
              <a:gd name="T24" fmla="*/ 843 w 4283"/>
              <a:gd name="T25" fmla="*/ 3256 h 4447"/>
              <a:gd name="T26" fmla="*/ 1529 w 4283"/>
              <a:gd name="T27" fmla="*/ 4095 h 4447"/>
              <a:gd name="T28" fmla="*/ 2055 w 4283"/>
              <a:gd name="T29" fmla="*/ 4435 h 4447"/>
              <a:gd name="T30" fmla="*/ 2141 w 4283"/>
              <a:gd name="T31" fmla="*/ 4447 h 4447"/>
              <a:gd name="T32" fmla="*/ 2228 w 4283"/>
              <a:gd name="T33" fmla="*/ 4435 h 4447"/>
              <a:gd name="T34" fmla="*/ 2754 w 4283"/>
              <a:gd name="T35" fmla="*/ 4095 h 4447"/>
              <a:gd name="T36" fmla="*/ 3440 w 4283"/>
              <a:gd name="T37" fmla="*/ 3256 h 4447"/>
              <a:gd name="T38" fmla="*/ 4273 w 4283"/>
              <a:gd name="T39" fmla="*/ 712 h 4447"/>
              <a:gd name="T40" fmla="*/ 4174 w 4283"/>
              <a:gd name="T41" fmla="*/ 449 h 4447"/>
              <a:gd name="T42" fmla="*/ 3591 w 4283"/>
              <a:gd name="T43" fmla="*/ 1034 h 4447"/>
              <a:gd name="T44" fmla="*/ 2900 w 4283"/>
              <a:gd name="T45" fmla="*/ 2918 h 4447"/>
              <a:gd name="T46" fmla="*/ 2141 w 4283"/>
              <a:gd name="T47" fmla="*/ 3769 h 4447"/>
              <a:gd name="T48" fmla="*/ 1383 w 4283"/>
              <a:gd name="T49" fmla="*/ 2918 h 4447"/>
              <a:gd name="T50" fmla="*/ 692 w 4283"/>
              <a:gd name="T51" fmla="*/ 1034 h 4447"/>
              <a:gd name="T52" fmla="*/ 744 w 4283"/>
              <a:gd name="T53" fmla="*/ 1034 h 4447"/>
              <a:gd name="T54" fmla="*/ 2141 w 4283"/>
              <a:gd name="T55" fmla="*/ 688 h 4447"/>
              <a:gd name="T56" fmla="*/ 3539 w 4283"/>
              <a:gd name="T57" fmla="*/ 1034 h 4447"/>
              <a:gd name="T58" fmla="*/ 3591 w 4283"/>
              <a:gd name="T59" fmla="*/ 1034 h 4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83" h="4447">
                <a:moveTo>
                  <a:pt x="4174" y="449"/>
                </a:moveTo>
                <a:cubicBezTo>
                  <a:pt x="4115" y="394"/>
                  <a:pt x="4037" y="364"/>
                  <a:pt x="3956" y="364"/>
                </a:cubicBezTo>
                <a:cubicBezTo>
                  <a:pt x="3939" y="364"/>
                  <a:pt x="3922" y="365"/>
                  <a:pt x="3905" y="368"/>
                </a:cubicBezTo>
                <a:cubicBezTo>
                  <a:pt x="3786" y="387"/>
                  <a:pt x="3660" y="398"/>
                  <a:pt x="3539" y="398"/>
                </a:cubicBezTo>
                <a:cubicBezTo>
                  <a:pt x="3281" y="398"/>
                  <a:pt x="2780" y="353"/>
                  <a:pt x="2315" y="51"/>
                </a:cubicBezTo>
                <a:cubicBezTo>
                  <a:pt x="2263" y="18"/>
                  <a:pt x="2203" y="0"/>
                  <a:pt x="2141" y="0"/>
                </a:cubicBezTo>
                <a:cubicBezTo>
                  <a:pt x="2080" y="0"/>
                  <a:pt x="2020" y="18"/>
                  <a:pt x="1968" y="51"/>
                </a:cubicBezTo>
                <a:cubicBezTo>
                  <a:pt x="1503" y="353"/>
                  <a:pt x="1002" y="398"/>
                  <a:pt x="744" y="398"/>
                </a:cubicBezTo>
                <a:cubicBezTo>
                  <a:pt x="623" y="398"/>
                  <a:pt x="497" y="387"/>
                  <a:pt x="378" y="368"/>
                </a:cubicBezTo>
                <a:cubicBezTo>
                  <a:pt x="361" y="365"/>
                  <a:pt x="344" y="364"/>
                  <a:pt x="326" y="364"/>
                </a:cubicBezTo>
                <a:cubicBezTo>
                  <a:pt x="246" y="364"/>
                  <a:pt x="168" y="394"/>
                  <a:pt x="109" y="449"/>
                </a:cubicBezTo>
                <a:cubicBezTo>
                  <a:pt x="38" y="516"/>
                  <a:pt x="0" y="614"/>
                  <a:pt x="9" y="712"/>
                </a:cubicBezTo>
                <a:cubicBezTo>
                  <a:pt x="121" y="1894"/>
                  <a:pt x="524" y="2748"/>
                  <a:pt x="843" y="3256"/>
                </a:cubicBezTo>
                <a:cubicBezTo>
                  <a:pt x="1050" y="3585"/>
                  <a:pt x="1287" y="3875"/>
                  <a:pt x="1529" y="4095"/>
                </a:cubicBezTo>
                <a:cubicBezTo>
                  <a:pt x="1725" y="4272"/>
                  <a:pt x="1917" y="4396"/>
                  <a:pt x="2055" y="4435"/>
                </a:cubicBezTo>
                <a:cubicBezTo>
                  <a:pt x="2083" y="4443"/>
                  <a:pt x="2112" y="4447"/>
                  <a:pt x="2141" y="4447"/>
                </a:cubicBezTo>
                <a:cubicBezTo>
                  <a:pt x="2171" y="4447"/>
                  <a:pt x="2200" y="4443"/>
                  <a:pt x="2228" y="4435"/>
                </a:cubicBezTo>
                <a:cubicBezTo>
                  <a:pt x="2366" y="4396"/>
                  <a:pt x="2558" y="4272"/>
                  <a:pt x="2754" y="4095"/>
                </a:cubicBezTo>
                <a:cubicBezTo>
                  <a:pt x="2996" y="3875"/>
                  <a:pt x="3233" y="3585"/>
                  <a:pt x="3440" y="3256"/>
                </a:cubicBezTo>
                <a:cubicBezTo>
                  <a:pt x="3758" y="2748"/>
                  <a:pt x="4162" y="1894"/>
                  <a:pt x="4273" y="712"/>
                </a:cubicBezTo>
                <a:cubicBezTo>
                  <a:pt x="4283" y="614"/>
                  <a:pt x="4245" y="516"/>
                  <a:pt x="4174" y="449"/>
                </a:cubicBezTo>
                <a:close/>
                <a:moveTo>
                  <a:pt x="3591" y="1034"/>
                </a:moveTo>
                <a:cubicBezTo>
                  <a:pt x="3450" y="1903"/>
                  <a:pt x="3140" y="2535"/>
                  <a:pt x="2900" y="2918"/>
                </a:cubicBezTo>
                <a:cubicBezTo>
                  <a:pt x="2576" y="3434"/>
                  <a:pt x="2265" y="3683"/>
                  <a:pt x="2141" y="3769"/>
                </a:cubicBezTo>
                <a:cubicBezTo>
                  <a:pt x="2018" y="3683"/>
                  <a:pt x="1706" y="3434"/>
                  <a:pt x="1383" y="2918"/>
                </a:cubicBezTo>
                <a:cubicBezTo>
                  <a:pt x="1143" y="2535"/>
                  <a:pt x="833" y="1903"/>
                  <a:pt x="692" y="1034"/>
                </a:cubicBezTo>
                <a:cubicBezTo>
                  <a:pt x="710" y="1034"/>
                  <a:pt x="727" y="1034"/>
                  <a:pt x="744" y="1034"/>
                </a:cubicBezTo>
                <a:cubicBezTo>
                  <a:pt x="1031" y="1034"/>
                  <a:pt x="1589" y="989"/>
                  <a:pt x="2141" y="688"/>
                </a:cubicBezTo>
                <a:cubicBezTo>
                  <a:pt x="2694" y="989"/>
                  <a:pt x="3252" y="1034"/>
                  <a:pt x="3539" y="1034"/>
                </a:cubicBezTo>
                <a:cubicBezTo>
                  <a:pt x="3556" y="1034"/>
                  <a:pt x="3573" y="1034"/>
                  <a:pt x="3591" y="103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p:cNvSpPr/>
          <p:nvPr/>
        </p:nvSpPr>
        <p:spPr>
          <a:xfrm>
            <a:off x="6955064" y="3385716"/>
            <a:ext cx="1210588" cy="422680"/>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安全第一</a:t>
            </a:r>
          </a:p>
        </p:txBody>
      </p:sp>
      <p:sp>
        <p:nvSpPr>
          <p:cNvPr id="5" name="矩形 4"/>
          <p:cNvSpPr/>
          <p:nvPr/>
        </p:nvSpPr>
        <p:spPr bwMode="auto">
          <a:xfrm>
            <a:off x="6755710" y="3322824"/>
            <a:ext cx="126561" cy="548465"/>
          </a:xfrm>
          <a:prstGeom prst="rect">
            <a:avLst/>
          </a:prstGeom>
          <a:solidFill>
            <a:srgbClr val="FFFF00"/>
          </a:solidFill>
          <a:ln>
            <a:noFill/>
          </a:ln>
        </p:spPr>
        <p:txBody>
          <a:bodyPr rtlCol="0" anchor="ctr"/>
          <a:lstStyle/>
          <a:p>
            <a:pPr algn="l"/>
            <a:endParaRPr lang="zh-CN" altLang="en-US"/>
          </a:p>
        </p:txBody>
      </p:sp>
      <p:sp>
        <p:nvSpPr>
          <p:cNvPr id="6" name="矩形 5"/>
          <p:cNvSpPr/>
          <p:nvPr/>
        </p:nvSpPr>
        <p:spPr>
          <a:xfrm>
            <a:off x="639782" y="2390850"/>
            <a:ext cx="11554480" cy="369332"/>
          </a:xfrm>
          <a:prstGeom prst="rect">
            <a:avLst/>
          </a:prstGeom>
        </p:spPr>
        <p:txBody>
          <a:bodyPr wrap="square">
            <a:spAutoFit/>
          </a:bodyPr>
          <a:lstStyle/>
          <a:p>
            <a:r>
              <a:rPr lang="zh-CN" altLang="en-US" dirty="0">
                <a:solidFill>
                  <a:srgbClr val="0070C0"/>
                </a:solidFill>
                <a:latin typeface="微软雅黑" panose="020B0503020204020204" pitchFamily="34" charset="-122"/>
                <a:ea typeface="微软雅黑" panose="020B0503020204020204" pitchFamily="34" charset="-122"/>
              </a:rPr>
              <a:t>以人为本，就必须珍惜人的健康与生命；科学发展，就必须坚持安全发展；构建和谐社会，就必须构建安全社会。</a:t>
            </a:r>
            <a:endParaRPr lang="zh-CN" altLang="en-US"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pic>
        <p:nvPicPr>
          <p:cNvPr id="15362" name="Picture 2" descr="https://timgsa.baidu.com/timg?image&amp;quality=80&amp;size=b9999_10000&amp;sec=1512312413471&amp;di=4604b3b5bb18baf27a50029b3776fafa&amp;imgtype=0&amp;src=http%3A%2F%2Fimgsrc.baidu.com%2Fimgad%2Fpic%2Fitem%2F0df3d7ca7bcb0a4668a520036063f6246b60af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15" b="16862"/>
          <a:stretch>
            <a:fillRect/>
          </a:stretch>
        </p:blipFill>
        <p:spPr bwMode="auto">
          <a:xfrm>
            <a:off x="1748855" y="1384077"/>
            <a:ext cx="9887241" cy="5184576"/>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bwMode="auto">
          <a:xfrm>
            <a:off x="1748855" y="1384077"/>
            <a:ext cx="9887241" cy="5184576"/>
          </a:xfrm>
          <a:prstGeom prst="rect">
            <a:avLst/>
          </a:prstGeom>
          <a:solidFill>
            <a:schemeClr val="tx1">
              <a:alpha val="76000"/>
            </a:schemeClr>
          </a:solidFill>
          <a:ln>
            <a:noFill/>
          </a:ln>
        </p:spPr>
        <p:txBody>
          <a:bodyPr rtlCol="0" anchor="ctr"/>
          <a:lstStyle/>
          <a:p>
            <a:pPr algn="l"/>
            <a:endParaRPr lang="zh-CN" altLang="en-US"/>
          </a:p>
        </p:txBody>
      </p:sp>
      <p:sp>
        <p:nvSpPr>
          <p:cNvPr id="15" name="矩形 14"/>
          <p:cNvSpPr/>
          <p:nvPr/>
        </p:nvSpPr>
        <p:spPr>
          <a:xfrm>
            <a:off x="3020067" y="4016526"/>
            <a:ext cx="7344816" cy="2026196"/>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rPr>
              <a:t>一方面是对现在已经发生的或者不正常的情况进行处理和控制；</a:t>
            </a:r>
            <a:endParaRPr lang="en-US" altLang="zh-CN" b="1"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rPr>
              <a:t>另一方面是对生产处于正常的情况下，积极主动地去预测和评价潜在的危险性，着手改进措施，以防止在未来的时间里不发生事故。前者是发现型，后则是预见型。只要我们把这两者有机结合起来，就能有效地预防事故的发生。</a:t>
            </a:r>
          </a:p>
        </p:txBody>
      </p:sp>
      <p:sp>
        <p:nvSpPr>
          <p:cNvPr id="9" name="矩形 8"/>
          <p:cNvSpPr/>
          <p:nvPr/>
        </p:nvSpPr>
        <p:spPr>
          <a:xfrm>
            <a:off x="3261023" y="1983762"/>
            <a:ext cx="6676828" cy="1169551"/>
          </a:xfrm>
          <a:prstGeom prst="rect">
            <a:avLst/>
          </a:prstGeom>
        </p:spPr>
        <p:txBody>
          <a:bodyPr wrap="none">
            <a:spAutoFit/>
          </a:bodyPr>
          <a:lstStyle/>
          <a:p>
            <a:pPr algn="ctr">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事故预防的根本在于</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spcBef>
                <a:spcPct val="50000"/>
              </a:spcBef>
            </a:pPr>
            <a:r>
              <a:rPr lang="zh-CN" altLang="en-US" sz="2800" b="1" dirty="0">
                <a:solidFill>
                  <a:srgbClr val="FFFF00"/>
                </a:solidFill>
                <a:latin typeface="微软雅黑" panose="020B0503020204020204" pitchFamily="34" charset="-122"/>
                <a:ea typeface="微软雅黑" panose="020B0503020204020204" pitchFamily="34" charset="-122"/>
              </a:rPr>
              <a:t>认识危险、进行危险性评价、预防和控制</a:t>
            </a:r>
          </a:p>
        </p:txBody>
      </p:sp>
      <p:sp>
        <p:nvSpPr>
          <p:cNvPr id="10" name="矩形 9"/>
          <p:cNvSpPr/>
          <p:nvPr/>
        </p:nvSpPr>
        <p:spPr>
          <a:xfrm>
            <a:off x="4445706" y="3390622"/>
            <a:ext cx="4493538" cy="451406"/>
          </a:xfrm>
          <a:prstGeom prst="rect">
            <a:avLst/>
          </a:prstGeom>
        </p:spPr>
        <p:txBody>
          <a:bodyPr wrap="none">
            <a:spAutoFit/>
          </a:bodyPr>
          <a:lstStyle/>
          <a:p>
            <a:pPr>
              <a:lnSpc>
                <a:spcPts val="2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预防工作还要从两个方面来考虑</a:t>
            </a:r>
            <a:endParaRPr lang="en-US" altLang="zh-CN" sz="2400" dirty="0">
              <a:solidFill>
                <a:schemeClr val="bg1"/>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8939244" y="3582501"/>
            <a:ext cx="169915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660027" y="3582501"/>
            <a:ext cx="169915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0638394" y="3582501"/>
            <a:ext cx="0" cy="2619025"/>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660027" y="6201526"/>
            <a:ext cx="7978367"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2660027" y="3582501"/>
            <a:ext cx="0" cy="2619025"/>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410" name="Picture 2" descr="https://timgsa.baidu.com/timg?image&amp;quality=80&amp;size=b9999_10000&amp;sec=1512313352279&amp;di=d4e5b53d8bada3e23486a84676298fe6&amp;imgtype=0&amp;src=http%3A%2F%2Fimgsrc.baidu.com%2Fimage%2Fc0%253Dshijue1%252C0%252C0%252C294%252C40%2Fsign%3Dfccd8d286163f62408503140ef2d818d%2F6a600c338744ebf8149e622ed3f9d72a6059a7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8" t="699" r="318" b="11450"/>
          <a:stretch>
            <a:fillRect/>
          </a:stretch>
        </p:blipFill>
        <p:spPr bwMode="auto">
          <a:xfrm>
            <a:off x="6445672" y="2412004"/>
            <a:ext cx="5642014"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 name="矩形 3"/>
          <p:cNvSpPr/>
          <p:nvPr/>
        </p:nvSpPr>
        <p:spPr bwMode="auto">
          <a:xfrm>
            <a:off x="900559" y="2412004"/>
            <a:ext cx="5570505"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900559" y="3235446"/>
            <a:ext cx="5616624" cy="2770438"/>
          </a:xfrm>
          <a:prstGeom prst="rect">
            <a:avLst/>
          </a:prstGeom>
        </p:spPr>
        <p:txBody>
          <a:bodyPr wrap="square">
            <a:spAutoFit/>
          </a:bodyPr>
          <a:lstStyle/>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就是要遵循安全生产的规律，正视和针对安全工作的长期性、艰巨性、复杂性，重视安全隐患的广泛性和隐蔽性</a:t>
            </a:r>
            <a:r>
              <a:rPr lang="en-US" altLang="zh-CN" dirty="0">
                <a:solidFill>
                  <a:schemeClr val="bg1"/>
                </a:solidFill>
                <a:latin typeface="微软雅黑" panose="020B0503020204020204" pitchFamily="34" charset="-122"/>
                <a:ea typeface="微软雅黑" panose="020B0503020204020204" pitchFamily="34" charset="-122"/>
              </a:rPr>
              <a:t>.</a:t>
            </a: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针对安全事故的偶然性和突发性，抓住安全生产中的主要矛盾和主要环节，综合运用行政的、经济的、法律的等手段，在人管、技防、法治的多管齐下，有效的解决安全生产领域中存在的各种问题，才能确保安全生产。</a:t>
            </a: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p:cNvSpPr/>
          <p:nvPr/>
        </p:nvSpPr>
        <p:spPr>
          <a:xfrm>
            <a:off x="1454733" y="2721193"/>
            <a:ext cx="1210588" cy="422680"/>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综合治理</a:t>
            </a:r>
          </a:p>
        </p:txBody>
      </p:sp>
      <p:sp>
        <p:nvSpPr>
          <p:cNvPr id="5" name="矩形 4"/>
          <p:cNvSpPr/>
          <p:nvPr/>
        </p:nvSpPr>
        <p:spPr bwMode="auto">
          <a:xfrm>
            <a:off x="1270715" y="2658300"/>
            <a:ext cx="126561" cy="548465"/>
          </a:xfrm>
          <a:prstGeom prst="rect">
            <a:avLst/>
          </a:prstGeom>
          <a:solidFill>
            <a:srgbClr val="FFFF00"/>
          </a:solidFill>
          <a:ln>
            <a:noFill/>
          </a:ln>
        </p:spPr>
        <p:txBody>
          <a:bodyPr rtlCol="0" anchor="ctr"/>
          <a:lstStyle/>
          <a:p>
            <a:pPr algn="l"/>
            <a:endParaRPr lang="zh-CN" altLang="en-US"/>
          </a:p>
        </p:txBody>
      </p:sp>
      <p:sp>
        <p:nvSpPr>
          <p:cNvPr id="13" name="矩形 12"/>
          <p:cNvSpPr/>
          <p:nvPr/>
        </p:nvSpPr>
        <p:spPr>
          <a:xfrm>
            <a:off x="1820863" y="1371168"/>
            <a:ext cx="4659672" cy="461665"/>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安全第一，预防为主，综合治理</a:t>
            </a:r>
          </a:p>
        </p:txBody>
      </p:sp>
      <p:sp>
        <p:nvSpPr>
          <p:cNvPr id="14" name="Freeform 11"/>
          <p:cNvSpPr>
            <a:spLocks noEditPoints="1"/>
          </p:cNvSpPr>
          <p:nvPr/>
        </p:nvSpPr>
        <p:spPr bwMode="auto">
          <a:xfrm>
            <a:off x="946824" y="1255307"/>
            <a:ext cx="668911" cy="693491"/>
          </a:xfrm>
          <a:custGeom>
            <a:avLst/>
            <a:gdLst>
              <a:gd name="T0" fmla="*/ 4174 w 4283"/>
              <a:gd name="T1" fmla="*/ 449 h 4447"/>
              <a:gd name="T2" fmla="*/ 3956 w 4283"/>
              <a:gd name="T3" fmla="*/ 364 h 4447"/>
              <a:gd name="T4" fmla="*/ 3905 w 4283"/>
              <a:gd name="T5" fmla="*/ 368 h 4447"/>
              <a:gd name="T6" fmla="*/ 3539 w 4283"/>
              <a:gd name="T7" fmla="*/ 398 h 4447"/>
              <a:gd name="T8" fmla="*/ 2315 w 4283"/>
              <a:gd name="T9" fmla="*/ 51 h 4447"/>
              <a:gd name="T10" fmla="*/ 2141 w 4283"/>
              <a:gd name="T11" fmla="*/ 0 h 4447"/>
              <a:gd name="T12" fmla="*/ 1968 w 4283"/>
              <a:gd name="T13" fmla="*/ 51 h 4447"/>
              <a:gd name="T14" fmla="*/ 744 w 4283"/>
              <a:gd name="T15" fmla="*/ 398 h 4447"/>
              <a:gd name="T16" fmla="*/ 378 w 4283"/>
              <a:gd name="T17" fmla="*/ 368 h 4447"/>
              <a:gd name="T18" fmla="*/ 326 w 4283"/>
              <a:gd name="T19" fmla="*/ 364 h 4447"/>
              <a:gd name="T20" fmla="*/ 109 w 4283"/>
              <a:gd name="T21" fmla="*/ 449 h 4447"/>
              <a:gd name="T22" fmla="*/ 9 w 4283"/>
              <a:gd name="T23" fmla="*/ 712 h 4447"/>
              <a:gd name="T24" fmla="*/ 843 w 4283"/>
              <a:gd name="T25" fmla="*/ 3256 h 4447"/>
              <a:gd name="T26" fmla="*/ 1529 w 4283"/>
              <a:gd name="T27" fmla="*/ 4095 h 4447"/>
              <a:gd name="T28" fmla="*/ 2055 w 4283"/>
              <a:gd name="T29" fmla="*/ 4435 h 4447"/>
              <a:gd name="T30" fmla="*/ 2141 w 4283"/>
              <a:gd name="T31" fmla="*/ 4447 h 4447"/>
              <a:gd name="T32" fmla="*/ 2228 w 4283"/>
              <a:gd name="T33" fmla="*/ 4435 h 4447"/>
              <a:gd name="T34" fmla="*/ 2754 w 4283"/>
              <a:gd name="T35" fmla="*/ 4095 h 4447"/>
              <a:gd name="T36" fmla="*/ 3440 w 4283"/>
              <a:gd name="T37" fmla="*/ 3256 h 4447"/>
              <a:gd name="T38" fmla="*/ 4273 w 4283"/>
              <a:gd name="T39" fmla="*/ 712 h 4447"/>
              <a:gd name="T40" fmla="*/ 4174 w 4283"/>
              <a:gd name="T41" fmla="*/ 449 h 4447"/>
              <a:gd name="T42" fmla="*/ 3591 w 4283"/>
              <a:gd name="T43" fmla="*/ 1034 h 4447"/>
              <a:gd name="T44" fmla="*/ 2900 w 4283"/>
              <a:gd name="T45" fmla="*/ 2918 h 4447"/>
              <a:gd name="T46" fmla="*/ 2141 w 4283"/>
              <a:gd name="T47" fmla="*/ 3769 h 4447"/>
              <a:gd name="T48" fmla="*/ 1383 w 4283"/>
              <a:gd name="T49" fmla="*/ 2918 h 4447"/>
              <a:gd name="T50" fmla="*/ 692 w 4283"/>
              <a:gd name="T51" fmla="*/ 1034 h 4447"/>
              <a:gd name="T52" fmla="*/ 744 w 4283"/>
              <a:gd name="T53" fmla="*/ 1034 h 4447"/>
              <a:gd name="T54" fmla="*/ 2141 w 4283"/>
              <a:gd name="T55" fmla="*/ 688 h 4447"/>
              <a:gd name="T56" fmla="*/ 3539 w 4283"/>
              <a:gd name="T57" fmla="*/ 1034 h 4447"/>
              <a:gd name="T58" fmla="*/ 3591 w 4283"/>
              <a:gd name="T59" fmla="*/ 1034 h 4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83" h="4447">
                <a:moveTo>
                  <a:pt x="4174" y="449"/>
                </a:moveTo>
                <a:cubicBezTo>
                  <a:pt x="4115" y="394"/>
                  <a:pt x="4037" y="364"/>
                  <a:pt x="3956" y="364"/>
                </a:cubicBezTo>
                <a:cubicBezTo>
                  <a:pt x="3939" y="364"/>
                  <a:pt x="3922" y="365"/>
                  <a:pt x="3905" y="368"/>
                </a:cubicBezTo>
                <a:cubicBezTo>
                  <a:pt x="3786" y="387"/>
                  <a:pt x="3660" y="398"/>
                  <a:pt x="3539" y="398"/>
                </a:cubicBezTo>
                <a:cubicBezTo>
                  <a:pt x="3281" y="398"/>
                  <a:pt x="2780" y="353"/>
                  <a:pt x="2315" y="51"/>
                </a:cubicBezTo>
                <a:cubicBezTo>
                  <a:pt x="2263" y="18"/>
                  <a:pt x="2203" y="0"/>
                  <a:pt x="2141" y="0"/>
                </a:cubicBezTo>
                <a:cubicBezTo>
                  <a:pt x="2080" y="0"/>
                  <a:pt x="2020" y="18"/>
                  <a:pt x="1968" y="51"/>
                </a:cubicBezTo>
                <a:cubicBezTo>
                  <a:pt x="1503" y="353"/>
                  <a:pt x="1002" y="398"/>
                  <a:pt x="744" y="398"/>
                </a:cubicBezTo>
                <a:cubicBezTo>
                  <a:pt x="623" y="398"/>
                  <a:pt x="497" y="387"/>
                  <a:pt x="378" y="368"/>
                </a:cubicBezTo>
                <a:cubicBezTo>
                  <a:pt x="361" y="365"/>
                  <a:pt x="344" y="364"/>
                  <a:pt x="326" y="364"/>
                </a:cubicBezTo>
                <a:cubicBezTo>
                  <a:pt x="246" y="364"/>
                  <a:pt x="168" y="394"/>
                  <a:pt x="109" y="449"/>
                </a:cubicBezTo>
                <a:cubicBezTo>
                  <a:pt x="38" y="516"/>
                  <a:pt x="0" y="614"/>
                  <a:pt x="9" y="712"/>
                </a:cubicBezTo>
                <a:cubicBezTo>
                  <a:pt x="121" y="1894"/>
                  <a:pt x="524" y="2748"/>
                  <a:pt x="843" y="3256"/>
                </a:cubicBezTo>
                <a:cubicBezTo>
                  <a:pt x="1050" y="3585"/>
                  <a:pt x="1287" y="3875"/>
                  <a:pt x="1529" y="4095"/>
                </a:cubicBezTo>
                <a:cubicBezTo>
                  <a:pt x="1725" y="4272"/>
                  <a:pt x="1917" y="4396"/>
                  <a:pt x="2055" y="4435"/>
                </a:cubicBezTo>
                <a:cubicBezTo>
                  <a:pt x="2083" y="4443"/>
                  <a:pt x="2112" y="4447"/>
                  <a:pt x="2141" y="4447"/>
                </a:cubicBezTo>
                <a:cubicBezTo>
                  <a:pt x="2171" y="4447"/>
                  <a:pt x="2200" y="4443"/>
                  <a:pt x="2228" y="4435"/>
                </a:cubicBezTo>
                <a:cubicBezTo>
                  <a:pt x="2366" y="4396"/>
                  <a:pt x="2558" y="4272"/>
                  <a:pt x="2754" y="4095"/>
                </a:cubicBezTo>
                <a:cubicBezTo>
                  <a:pt x="2996" y="3875"/>
                  <a:pt x="3233" y="3585"/>
                  <a:pt x="3440" y="3256"/>
                </a:cubicBezTo>
                <a:cubicBezTo>
                  <a:pt x="3758" y="2748"/>
                  <a:pt x="4162" y="1894"/>
                  <a:pt x="4273" y="712"/>
                </a:cubicBezTo>
                <a:cubicBezTo>
                  <a:pt x="4283" y="614"/>
                  <a:pt x="4245" y="516"/>
                  <a:pt x="4174" y="449"/>
                </a:cubicBezTo>
                <a:close/>
                <a:moveTo>
                  <a:pt x="3591" y="1034"/>
                </a:moveTo>
                <a:cubicBezTo>
                  <a:pt x="3450" y="1903"/>
                  <a:pt x="3140" y="2535"/>
                  <a:pt x="2900" y="2918"/>
                </a:cubicBezTo>
                <a:cubicBezTo>
                  <a:pt x="2576" y="3434"/>
                  <a:pt x="2265" y="3683"/>
                  <a:pt x="2141" y="3769"/>
                </a:cubicBezTo>
                <a:cubicBezTo>
                  <a:pt x="2018" y="3683"/>
                  <a:pt x="1706" y="3434"/>
                  <a:pt x="1383" y="2918"/>
                </a:cubicBezTo>
                <a:cubicBezTo>
                  <a:pt x="1143" y="2535"/>
                  <a:pt x="833" y="1903"/>
                  <a:pt x="692" y="1034"/>
                </a:cubicBezTo>
                <a:cubicBezTo>
                  <a:pt x="710" y="1034"/>
                  <a:pt x="727" y="1034"/>
                  <a:pt x="744" y="1034"/>
                </a:cubicBezTo>
                <a:cubicBezTo>
                  <a:pt x="1031" y="1034"/>
                  <a:pt x="1589" y="989"/>
                  <a:pt x="2141" y="688"/>
                </a:cubicBezTo>
                <a:cubicBezTo>
                  <a:pt x="2694" y="989"/>
                  <a:pt x="3252" y="1034"/>
                  <a:pt x="3539" y="1034"/>
                </a:cubicBezTo>
                <a:cubicBezTo>
                  <a:pt x="3556" y="1034"/>
                  <a:pt x="3573" y="1034"/>
                  <a:pt x="3591" y="103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矩形 11"/>
          <p:cNvSpPr/>
          <p:nvPr/>
        </p:nvSpPr>
        <p:spPr bwMode="auto">
          <a:xfrm>
            <a:off x="1532832" y="2530387"/>
            <a:ext cx="175386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矩形 5"/>
          <p:cNvSpPr/>
          <p:nvPr/>
        </p:nvSpPr>
        <p:spPr>
          <a:xfrm>
            <a:off x="2036888" y="2568081"/>
            <a:ext cx="1118210" cy="461665"/>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安全</a:t>
            </a:r>
          </a:p>
        </p:txBody>
      </p:sp>
      <p:sp>
        <p:nvSpPr>
          <p:cNvPr id="7" name="矩形 6"/>
          <p:cNvSpPr/>
          <p:nvPr/>
        </p:nvSpPr>
        <p:spPr>
          <a:xfrm>
            <a:off x="3659154" y="2464197"/>
            <a:ext cx="8280400" cy="730777"/>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在生产活动中免除了人们不可接受的风险状态，即人们可以接受的风险。</a:t>
            </a:r>
            <a:r>
              <a:rPr lang="zh-CN" altLang="en-US" b="1" dirty="0">
                <a:solidFill>
                  <a:srgbClr val="0070C0"/>
                </a:solidFill>
                <a:latin typeface="微软雅黑" panose="020B0503020204020204" pitchFamily="34" charset="-122"/>
                <a:ea typeface="微软雅黑" panose="020B0503020204020204" pitchFamily="34" charset="-122"/>
              </a:rPr>
              <a:t>如骑自行车、驾驶机动车等。</a:t>
            </a:r>
          </a:p>
        </p:txBody>
      </p:sp>
      <p:sp>
        <p:nvSpPr>
          <p:cNvPr id="9" name="矩形 8"/>
          <p:cNvSpPr/>
          <p:nvPr/>
        </p:nvSpPr>
        <p:spPr>
          <a:xfrm>
            <a:off x="3643927" y="4055643"/>
            <a:ext cx="8327255"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在生产过程中，</a:t>
            </a:r>
            <a:r>
              <a:rPr lang="zh-CN" altLang="en-US" b="1" dirty="0">
                <a:solidFill>
                  <a:srgbClr val="0070C0"/>
                </a:solidFill>
                <a:latin typeface="微软雅黑" panose="020B0503020204020204" pitchFamily="34" charset="-122"/>
                <a:ea typeface="微软雅黑" panose="020B0503020204020204" pitchFamily="34" charset="-122"/>
              </a:rPr>
              <a:t>不发生人员伤亡、职业病或设备、设施损害和环境危害</a:t>
            </a:r>
            <a:r>
              <a:rPr lang="zh-CN" altLang="en-US" dirty="0">
                <a:latin typeface="微软雅黑" panose="020B0503020204020204" pitchFamily="34" charset="-122"/>
                <a:ea typeface="微软雅黑" panose="020B0503020204020204" pitchFamily="34" charset="-122"/>
              </a:rPr>
              <a:t>等条件。</a:t>
            </a:r>
          </a:p>
        </p:txBody>
      </p:sp>
      <p:sp>
        <p:nvSpPr>
          <p:cNvPr id="11" name="矩形 10"/>
          <p:cNvSpPr/>
          <p:nvPr/>
        </p:nvSpPr>
        <p:spPr>
          <a:xfrm>
            <a:off x="3659154" y="5597448"/>
            <a:ext cx="8224899"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指</a:t>
            </a:r>
            <a:r>
              <a:rPr lang="zh-CN" altLang="en-US" b="1" dirty="0">
                <a:solidFill>
                  <a:srgbClr val="0070C0"/>
                </a:solidFill>
                <a:latin typeface="微软雅黑" panose="020B0503020204020204" pitchFamily="34" charset="-122"/>
                <a:ea typeface="微软雅黑" panose="020B0503020204020204" pitchFamily="34" charset="-122"/>
              </a:rPr>
              <a:t>不因人、机、环境的相互作用</a:t>
            </a:r>
            <a:r>
              <a:rPr lang="zh-CN" altLang="en-US" dirty="0">
                <a:latin typeface="微软雅黑" panose="020B0503020204020204" pitchFamily="34" charset="-122"/>
                <a:ea typeface="微软雅黑" panose="020B0503020204020204" pitchFamily="34" charset="-122"/>
              </a:rPr>
              <a:t>而导致系统失效、人员伤害或其他损失状况。</a:t>
            </a:r>
          </a:p>
        </p:txBody>
      </p:sp>
      <p:sp>
        <p:nvSpPr>
          <p:cNvPr id="29" name="矩形 28"/>
          <p:cNvSpPr/>
          <p:nvPr/>
        </p:nvSpPr>
        <p:spPr bwMode="auto">
          <a:xfrm>
            <a:off x="1532832" y="3999448"/>
            <a:ext cx="175386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0" name="矩形 29"/>
          <p:cNvSpPr/>
          <p:nvPr/>
        </p:nvSpPr>
        <p:spPr>
          <a:xfrm>
            <a:off x="1771514" y="4055643"/>
            <a:ext cx="1622266" cy="461665"/>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生产条件</a:t>
            </a:r>
          </a:p>
        </p:txBody>
      </p:sp>
      <p:sp>
        <p:nvSpPr>
          <p:cNvPr id="31" name="矩形 30"/>
          <p:cNvSpPr/>
          <p:nvPr/>
        </p:nvSpPr>
        <p:spPr bwMode="auto">
          <a:xfrm>
            <a:off x="1532831" y="5507883"/>
            <a:ext cx="175386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2" name="矩形 31"/>
          <p:cNvSpPr/>
          <p:nvPr/>
        </p:nvSpPr>
        <p:spPr>
          <a:xfrm>
            <a:off x="1748336" y="5551282"/>
            <a:ext cx="1536912" cy="461665"/>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安全状况</a:t>
            </a:r>
          </a:p>
        </p:txBody>
      </p:sp>
      <p:cxnSp>
        <p:nvCxnSpPr>
          <p:cNvPr id="16" name="直接连接符 15"/>
          <p:cNvCxnSpPr/>
          <p:nvPr/>
        </p:nvCxnSpPr>
        <p:spPr>
          <a:xfrm>
            <a:off x="1532831" y="3544317"/>
            <a:ext cx="10263227"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532831" y="5056485"/>
            <a:ext cx="10263227"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532831" y="6496645"/>
            <a:ext cx="10263227"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3" name="presentation_157145"/>
          <p:cNvSpPr>
            <a:spLocks noChangeAspect="1"/>
          </p:cNvSpPr>
          <p:nvPr/>
        </p:nvSpPr>
        <p:spPr bwMode="auto">
          <a:xfrm>
            <a:off x="884759" y="1484851"/>
            <a:ext cx="504057" cy="441274"/>
          </a:xfrm>
          <a:custGeom>
            <a:avLst/>
            <a:gdLst>
              <a:gd name="T0" fmla="*/ 793 w 853"/>
              <a:gd name="T1" fmla="*/ 481 h 748"/>
              <a:gd name="T2" fmla="*/ 840 w 853"/>
              <a:gd name="T3" fmla="*/ 71 h 748"/>
              <a:gd name="T4" fmla="*/ 840 w 853"/>
              <a:gd name="T5" fmla="*/ 45 h 748"/>
              <a:gd name="T6" fmla="*/ 463 w 853"/>
              <a:gd name="T7" fmla="*/ 45 h 748"/>
              <a:gd name="T8" fmla="*/ 449 w 853"/>
              <a:gd name="T9" fmla="*/ 0 h 748"/>
              <a:gd name="T10" fmla="*/ 376 w 853"/>
              <a:gd name="T11" fmla="*/ 13 h 748"/>
              <a:gd name="T12" fmla="*/ 73 w 853"/>
              <a:gd name="T13" fmla="*/ 45 h 748"/>
              <a:gd name="T14" fmla="*/ 0 w 853"/>
              <a:gd name="T15" fmla="*/ 58 h 748"/>
              <a:gd name="T16" fmla="*/ 60 w 853"/>
              <a:gd name="T17" fmla="*/ 71 h 748"/>
              <a:gd name="T18" fmla="*/ 13 w 853"/>
              <a:gd name="T19" fmla="*/ 481 h 748"/>
              <a:gd name="T20" fmla="*/ 13 w 853"/>
              <a:gd name="T21" fmla="*/ 507 h 748"/>
              <a:gd name="T22" fmla="*/ 414 w 853"/>
              <a:gd name="T23" fmla="*/ 507 h 748"/>
              <a:gd name="T24" fmla="*/ 413 w 853"/>
              <a:gd name="T25" fmla="*/ 565 h 748"/>
              <a:gd name="T26" fmla="*/ 216 w 853"/>
              <a:gd name="T27" fmla="*/ 721 h 748"/>
              <a:gd name="T28" fmla="*/ 216 w 853"/>
              <a:gd name="T29" fmla="*/ 747 h 748"/>
              <a:gd name="T30" fmla="*/ 314 w 853"/>
              <a:gd name="T31" fmla="*/ 748 h 748"/>
              <a:gd name="T32" fmla="*/ 425 w 853"/>
              <a:gd name="T33" fmla="*/ 747 h 748"/>
              <a:gd name="T34" fmla="*/ 428 w 853"/>
              <a:gd name="T35" fmla="*/ 747 h 748"/>
              <a:gd name="T36" fmla="*/ 539 w 853"/>
              <a:gd name="T37" fmla="*/ 748 h 748"/>
              <a:gd name="T38" fmla="*/ 643 w 853"/>
              <a:gd name="T39" fmla="*/ 747 h 748"/>
              <a:gd name="T40" fmla="*/ 643 w 853"/>
              <a:gd name="T41" fmla="*/ 721 h 748"/>
              <a:gd name="T42" fmla="*/ 440 w 853"/>
              <a:gd name="T43" fmla="*/ 565 h 748"/>
              <a:gd name="T44" fmla="*/ 440 w 853"/>
              <a:gd name="T45" fmla="*/ 507 h 748"/>
              <a:gd name="T46" fmla="*/ 840 w 853"/>
              <a:gd name="T47" fmla="*/ 507 h 748"/>
              <a:gd name="T48" fmla="*/ 840 w 853"/>
              <a:gd name="T49" fmla="*/ 481 h 748"/>
              <a:gd name="T50" fmla="*/ 413 w 853"/>
              <a:gd name="T51" fmla="*/ 721 h 748"/>
              <a:gd name="T52" fmla="*/ 413 w 853"/>
              <a:gd name="T53" fmla="*/ 612 h 748"/>
              <a:gd name="T54" fmla="*/ 440 w 853"/>
              <a:gd name="T55" fmla="*/ 721 h 748"/>
              <a:gd name="T56" fmla="*/ 514 w 853"/>
              <a:gd name="T57" fmla="*/ 721 h 748"/>
              <a:gd name="T58" fmla="*/ 436 w 853"/>
              <a:gd name="T59" fmla="*/ 26 h 748"/>
              <a:gd name="T60" fmla="*/ 402 w 853"/>
              <a:gd name="T61" fmla="*/ 45 h 748"/>
              <a:gd name="T62" fmla="*/ 87 w 853"/>
              <a:gd name="T63" fmla="*/ 481 h 748"/>
              <a:gd name="T64" fmla="*/ 389 w 853"/>
              <a:gd name="T65" fmla="*/ 71 h 748"/>
              <a:gd name="T66" fmla="*/ 767 w 853"/>
              <a:gd name="T67" fmla="*/ 71 h 748"/>
              <a:gd name="T68" fmla="*/ 87 w 853"/>
              <a:gd name="T69" fmla="*/ 481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3" h="748">
                <a:moveTo>
                  <a:pt x="840" y="481"/>
                </a:moveTo>
                <a:lnTo>
                  <a:pt x="793" y="481"/>
                </a:lnTo>
                <a:lnTo>
                  <a:pt x="793" y="71"/>
                </a:lnTo>
                <a:lnTo>
                  <a:pt x="840" y="71"/>
                </a:lnTo>
                <a:cubicBezTo>
                  <a:pt x="847" y="71"/>
                  <a:pt x="853" y="65"/>
                  <a:pt x="853" y="58"/>
                </a:cubicBezTo>
                <a:cubicBezTo>
                  <a:pt x="853" y="51"/>
                  <a:pt x="847" y="45"/>
                  <a:pt x="840" y="45"/>
                </a:cubicBezTo>
                <a:lnTo>
                  <a:pt x="780" y="45"/>
                </a:lnTo>
                <a:lnTo>
                  <a:pt x="463" y="45"/>
                </a:lnTo>
                <a:lnTo>
                  <a:pt x="463" y="13"/>
                </a:lnTo>
                <a:cubicBezTo>
                  <a:pt x="463" y="6"/>
                  <a:pt x="457" y="0"/>
                  <a:pt x="449" y="0"/>
                </a:cubicBezTo>
                <a:lnTo>
                  <a:pt x="389" y="0"/>
                </a:lnTo>
                <a:cubicBezTo>
                  <a:pt x="382" y="0"/>
                  <a:pt x="376" y="6"/>
                  <a:pt x="376" y="13"/>
                </a:cubicBezTo>
                <a:lnTo>
                  <a:pt x="376" y="45"/>
                </a:lnTo>
                <a:lnTo>
                  <a:pt x="73" y="45"/>
                </a:lnTo>
                <a:lnTo>
                  <a:pt x="13" y="45"/>
                </a:lnTo>
                <a:cubicBezTo>
                  <a:pt x="6" y="45"/>
                  <a:pt x="0" y="51"/>
                  <a:pt x="0" y="58"/>
                </a:cubicBezTo>
                <a:cubicBezTo>
                  <a:pt x="0" y="65"/>
                  <a:pt x="6" y="71"/>
                  <a:pt x="13" y="71"/>
                </a:cubicBezTo>
                <a:lnTo>
                  <a:pt x="60" y="71"/>
                </a:lnTo>
                <a:lnTo>
                  <a:pt x="60" y="481"/>
                </a:lnTo>
                <a:lnTo>
                  <a:pt x="13" y="481"/>
                </a:lnTo>
                <a:cubicBezTo>
                  <a:pt x="6" y="481"/>
                  <a:pt x="0" y="487"/>
                  <a:pt x="0" y="494"/>
                </a:cubicBezTo>
                <a:cubicBezTo>
                  <a:pt x="0" y="501"/>
                  <a:pt x="6" y="507"/>
                  <a:pt x="13" y="507"/>
                </a:cubicBezTo>
                <a:lnTo>
                  <a:pt x="73" y="507"/>
                </a:lnTo>
                <a:lnTo>
                  <a:pt x="414" y="507"/>
                </a:lnTo>
                <a:cubicBezTo>
                  <a:pt x="414" y="508"/>
                  <a:pt x="413" y="508"/>
                  <a:pt x="413" y="509"/>
                </a:cubicBezTo>
                <a:lnTo>
                  <a:pt x="413" y="565"/>
                </a:lnTo>
                <a:lnTo>
                  <a:pt x="307" y="721"/>
                </a:lnTo>
                <a:lnTo>
                  <a:pt x="216" y="721"/>
                </a:lnTo>
                <a:cubicBezTo>
                  <a:pt x="209" y="721"/>
                  <a:pt x="203" y="727"/>
                  <a:pt x="203" y="734"/>
                </a:cubicBezTo>
                <a:cubicBezTo>
                  <a:pt x="203" y="741"/>
                  <a:pt x="209" y="747"/>
                  <a:pt x="216" y="747"/>
                </a:cubicBezTo>
                <a:lnTo>
                  <a:pt x="312" y="747"/>
                </a:lnTo>
                <a:cubicBezTo>
                  <a:pt x="312" y="748"/>
                  <a:pt x="313" y="748"/>
                  <a:pt x="314" y="748"/>
                </a:cubicBezTo>
                <a:cubicBezTo>
                  <a:pt x="315" y="748"/>
                  <a:pt x="316" y="748"/>
                  <a:pt x="317" y="747"/>
                </a:cubicBezTo>
                <a:lnTo>
                  <a:pt x="425" y="747"/>
                </a:lnTo>
                <a:cubicBezTo>
                  <a:pt x="426" y="747"/>
                  <a:pt x="426" y="748"/>
                  <a:pt x="427" y="748"/>
                </a:cubicBezTo>
                <a:cubicBezTo>
                  <a:pt x="427" y="748"/>
                  <a:pt x="428" y="747"/>
                  <a:pt x="428" y="747"/>
                </a:cubicBezTo>
                <a:lnTo>
                  <a:pt x="537" y="747"/>
                </a:lnTo>
                <a:cubicBezTo>
                  <a:pt x="537" y="748"/>
                  <a:pt x="538" y="748"/>
                  <a:pt x="539" y="748"/>
                </a:cubicBezTo>
                <a:cubicBezTo>
                  <a:pt x="540" y="748"/>
                  <a:pt x="541" y="748"/>
                  <a:pt x="542" y="747"/>
                </a:cubicBezTo>
                <a:lnTo>
                  <a:pt x="643" y="747"/>
                </a:lnTo>
                <a:cubicBezTo>
                  <a:pt x="650" y="747"/>
                  <a:pt x="656" y="741"/>
                  <a:pt x="656" y="734"/>
                </a:cubicBezTo>
                <a:cubicBezTo>
                  <a:pt x="656" y="727"/>
                  <a:pt x="650" y="721"/>
                  <a:pt x="643" y="721"/>
                </a:cubicBezTo>
                <a:lnTo>
                  <a:pt x="546" y="721"/>
                </a:lnTo>
                <a:lnTo>
                  <a:pt x="440" y="565"/>
                </a:lnTo>
                <a:lnTo>
                  <a:pt x="440" y="509"/>
                </a:lnTo>
                <a:cubicBezTo>
                  <a:pt x="440" y="508"/>
                  <a:pt x="440" y="508"/>
                  <a:pt x="440" y="507"/>
                </a:cubicBezTo>
                <a:lnTo>
                  <a:pt x="780" y="507"/>
                </a:lnTo>
                <a:lnTo>
                  <a:pt x="840" y="507"/>
                </a:lnTo>
                <a:cubicBezTo>
                  <a:pt x="847" y="507"/>
                  <a:pt x="853" y="501"/>
                  <a:pt x="853" y="494"/>
                </a:cubicBezTo>
                <a:cubicBezTo>
                  <a:pt x="853" y="487"/>
                  <a:pt x="847" y="481"/>
                  <a:pt x="840" y="481"/>
                </a:cubicBezTo>
                <a:close/>
                <a:moveTo>
                  <a:pt x="413" y="612"/>
                </a:moveTo>
                <a:lnTo>
                  <a:pt x="413" y="721"/>
                </a:lnTo>
                <a:lnTo>
                  <a:pt x="339" y="721"/>
                </a:lnTo>
                <a:lnTo>
                  <a:pt x="413" y="612"/>
                </a:lnTo>
                <a:close/>
                <a:moveTo>
                  <a:pt x="514" y="721"/>
                </a:moveTo>
                <a:lnTo>
                  <a:pt x="440" y="721"/>
                </a:lnTo>
                <a:lnTo>
                  <a:pt x="440" y="612"/>
                </a:lnTo>
                <a:lnTo>
                  <a:pt x="514" y="721"/>
                </a:lnTo>
                <a:close/>
                <a:moveTo>
                  <a:pt x="402" y="26"/>
                </a:moveTo>
                <a:lnTo>
                  <a:pt x="436" y="26"/>
                </a:lnTo>
                <a:lnTo>
                  <a:pt x="436" y="45"/>
                </a:lnTo>
                <a:lnTo>
                  <a:pt x="402" y="45"/>
                </a:lnTo>
                <a:lnTo>
                  <a:pt x="402" y="26"/>
                </a:lnTo>
                <a:close/>
                <a:moveTo>
                  <a:pt x="87" y="481"/>
                </a:moveTo>
                <a:lnTo>
                  <a:pt x="87" y="71"/>
                </a:lnTo>
                <a:lnTo>
                  <a:pt x="389" y="71"/>
                </a:lnTo>
                <a:lnTo>
                  <a:pt x="449" y="71"/>
                </a:lnTo>
                <a:lnTo>
                  <a:pt x="767" y="71"/>
                </a:lnTo>
                <a:lnTo>
                  <a:pt x="767" y="481"/>
                </a:lnTo>
                <a:lnTo>
                  <a:pt x="87" y="481"/>
                </a:lnTo>
                <a:close/>
              </a:path>
            </a:pathLst>
          </a:custGeom>
          <a:solidFill>
            <a:srgbClr val="0070C0"/>
          </a:solidFill>
          <a:ln>
            <a:noFill/>
          </a:ln>
        </p:spPr>
      </p:sp>
      <p:sp>
        <p:nvSpPr>
          <p:cNvPr id="45" name="TextBox 8"/>
          <p:cNvSpPr txBox="1"/>
          <p:nvPr/>
        </p:nvSpPr>
        <p:spPr>
          <a:xfrm>
            <a:off x="1604839" y="1508629"/>
            <a:ext cx="2342643" cy="369332"/>
          </a:xfrm>
          <a:prstGeom prst="rect">
            <a:avLst/>
          </a:prstGeom>
          <a:noFill/>
        </p:spPr>
        <p:txBody>
          <a:bodyPr wrap="square" lIns="0" tIns="0" rIns="0" bIns="0" rtlCol="0" anchor="ctr">
            <a:spAutoFit/>
          </a:bodyPr>
          <a:lstStyle/>
          <a:p>
            <a:pPr algn="ctr"/>
            <a:r>
              <a:rPr lang="en-US" altLang="zh-CN" sz="2400" dirty="0">
                <a:solidFill>
                  <a:srgbClr val="0070C0"/>
                </a:solidFill>
                <a:ea typeface="微软雅黑" panose="020B0503020204020204" pitchFamily="34" charset="-122"/>
                <a:cs typeface="+mn-ea"/>
                <a:sym typeface="+mn-lt"/>
              </a:rPr>
              <a:t>1</a:t>
            </a:r>
            <a:r>
              <a:rPr lang="zh-CN" altLang="en-US" sz="2400" dirty="0">
                <a:solidFill>
                  <a:srgbClr val="0070C0"/>
                </a:solidFill>
                <a:ea typeface="微软雅黑" panose="020B0503020204020204" pitchFamily="34" charset="-122"/>
                <a:cs typeface="+mn-ea"/>
                <a:sym typeface="+mn-lt"/>
              </a:rPr>
              <a:t>、</a:t>
            </a:r>
            <a:r>
              <a:rPr lang="en-US" altLang="zh-CN" sz="2400" dirty="0">
                <a:solidFill>
                  <a:srgbClr val="0070C0"/>
                </a:solidFill>
                <a:ea typeface="微软雅黑" panose="020B0503020204020204" pitchFamily="34" charset="-122"/>
                <a:cs typeface="+mn-ea"/>
                <a:sym typeface="+mn-lt"/>
              </a:rPr>
              <a:t>3</a:t>
            </a:r>
            <a:r>
              <a:rPr lang="zh-CN" altLang="en-US" sz="2400" dirty="0">
                <a:solidFill>
                  <a:srgbClr val="0070C0"/>
                </a:solidFill>
                <a:ea typeface="微软雅黑" panose="020B0503020204020204" pitchFamily="34" charset="-122"/>
                <a:cs typeface="+mn-ea"/>
                <a:sym typeface="+mn-lt"/>
              </a:rPr>
              <a:t>个基本概念</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9291326"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6</a:t>
            </a:r>
            <a:r>
              <a:rPr lang="zh-CN" altLang="en-US" sz="2400" dirty="0">
                <a:solidFill>
                  <a:srgbClr val="0070C0"/>
                </a:solidFill>
                <a:latin typeface="微软雅黑" panose="020B0503020204020204" pitchFamily="34" charset="-122"/>
                <a:ea typeface="微软雅黑" panose="020B0503020204020204" pitchFamily="34" charset="-122"/>
              </a:rPr>
              <a:t>、法制的理念：做到有法可依、有法必依、执法必严、违法必究。</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0" name="Freeform 11"/>
          <p:cNvSpPr>
            <a:spLocks noEditPoints="1"/>
          </p:cNvSpPr>
          <p:nvPr/>
        </p:nvSpPr>
        <p:spPr bwMode="auto">
          <a:xfrm>
            <a:off x="934533" y="1256596"/>
            <a:ext cx="693492" cy="690914"/>
          </a:xfrm>
          <a:custGeom>
            <a:avLst/>
            <a:gdLst>
              <a:gd name="connsiteX0" fmla="*/ 0 w 607639"/>
              <a:gd name="connsiteY0" fmla="*/ 547235 h 605381"/>
              <a:gd name="connsiteX1" fmla="*/ 23853 w 607639"/>
              <a:gd name="connsiteY1" fmla="*/ 547235 h 605381"/>
              <a:gd name="connsiteX2" fmla="*/ 36136 w 607639"/>
              <a:gd name="connsiteY2" fmla="*/ 547235 h 605381"/>
              <a:gd name="connsiteX3" fmla="*/ 190916 w 607639"/>
              <a:gd name="connsiteY3" fmla="*/ 547235 h 605381"/>
              <a:gd name="connsiteX4" fmla="*/ 212990 w 607639"/>
              <a:gd name="connsiteY4" fmla="*/ 547235 h 605381"/>
              <a:gd name="connsiteX5" fmla="*/ 394560 w 607639"/>
              <a:gd name="connsiteY5" fmla="*/ 547235 h 605381"/>
              <a:gd name="connsiteX6" fmla="*/ 416634 w 607639"/>
              <a:gd name="connsiteY6" fmla="*/ 547235 h 605381"/>
              <a:gd name="connsiteX7" fmla="*/ 571503 w 607639"/>
              <a:gd name="connsiteY7" fmla="*/ 547235 h 605381"/>
              <a:gd name="connsiteX8" fmla="*/ 583786 w 607639"/>
              <a:gd name="connsiteY8" fmla="*/ 547235 h 605381"/>
              <a:gd name="connsiteX9" fmla="*/ 607639 w 607639"/>
              <a:gd name="connsiteY9" fmla="*/ 547235 h 605381"/>
              <a:gd name="connsiteX10" fmla="*/ 607639 w 607639"/>
              <a:gd name="connsiteY10" fmla="*/ 605381 h 605381"/>
              <a:gd name="connsiteX11" fmla="*/ 0 w 607639"/>
              <a:gd name="connsiteY11" fmla="*/ 605381 h 605381"/>
              <a:gd name="connsiteX12" fmla="*/ 321849 w 607639"/>
              <a:gd name="connsiteY12" fmla="*/ 269278 h 605381"/>
              <a:gd name="connsiteX13" fmla="*/ 394531 w 607639"/>
              <a:gd name="connsiteY13" fmla="*/ 269278 h 605381"/>
              <a:gd name="connsiteX14" fmla="*/ 394531 w 607639"/>
              <a:gd name="connsiteY14" fmla="*/ 511247 h 605381"/>
              <a:gd name="connsiteX15" fmla="*/ 358501 w 607639"/>
              <a:gd name="connsiteY15" fmla="*/ 511247 h 605381"/>
              <a:gd name="connsiteX16" fmla="*/ 321849 w 607639"/>
              <a:gd name="connsiteY16" fmla="*/ 511247 h 605381"/>
              <a:gd name="connsiteX17" fmla="*/ 212966 w 607639"/>
              <a:gd name="connsiteY17" fmla="*/ 269278 h 605381"/>
              <a:gd name="connsiteX18" fmla="*/ 285790 w 607639"/>
              <a:gd name="connsiteY18" fmla="*/ 269278 h 605381"/>
              <a:gd name="connsiteX19" fmla="*/ 285790 w 607639"/>
              <a:gd name="connsiteY19" fmla="*/ 511247 h 605381"/>
              <a:gd name="connsiteX20" fmla="*/ 249111 w 607639"/>
              <a:gd name="connsiteY20" fmla="*/ 511247 h 605381"/>
              <a:gd name="connsiteX21" fmla="*/ 212966 w 607639"/>
              <a:gd name="connsiteY21" fmla="*/ 511247 h 605381"/>
              <a:gd name="connsiteX22" fmla="*/ 446972 w 607639"/>
              <a:gd name="connsiteY22" fmla="*/ 242181 h 605381"/>
              <a:gd name="connsiteX23" fmla="*/ 553523 w 607639"/>
              <a:gd name="connsiteY23" fmla="*/ 242181 h 605381"/>
              <a:gd name="connsiteX24" fmla="*/ 553523 w 607639"/>
              <a:gd name="connsiteY24" fmla="*/ 453133 h 605381"/>
              <a:gd name="connsiteX25" fmla="*/ 583788 w 607639"/>
              <a:gd name="connsiteY25" fmla="*/ 453133 h 605381"/>
              <a:gd name="connsiteX26" fmla="*/ 583788 w 607639"/>
              <a:gd name="connsiteY26" fmla="*/ 511247 h 605381"/>
              <a:gd name="connsiteX27" fmla="*/ 547648 w 607639"/>
              <a:gd name="connsiteY27" fmla="*/ 511247 h 605381"/>
              <a:gd name="connsiteX28" fmla="*/ 452758 w 607639"/>
              <a:gd name="connsiteY28" fmla="*/ 511247 h 605381"/>
              <a:gd name="connsiteX29" fmla="*/ 416618 w 607639"/>
              <a:gd name="connsiteY29" fmla="*/ 511247 h 605381"/>
              <a:gd name="connsiteX30" fmla="*/ 416618 w 607639"/>
              <a:gd name="connsiteY30" fmla="*/ 453133 h 605381"/>
              <a:gd name="connsiteX31" fmla="*/ 446972 w 607639"/>
              <a:gd name="connsiteY31" fmla="*/ 453133 h 605381"/>
              <a:gd name="connsiteX32" fmla="*/ 54106 w 607639"/>
              <a:gd name="connsiteY32" fmla="*/ 242181 h 605381"/>
              <a:gd name="connsiteX33" fmla="*/ 160624 w 607639"/>
              <a:gd name="connsiteY33" fmla="*/ 242181 h 605381"/>
              <a:gd name="connsiteX34" fmla="*/ 160624 w 607639"/>
              <a:gd name="connsiteY34" fmla="*/ 453133 h 605381"/>
              <a:gd name="connsiteX35" fmla="*/ 190879 w 607639"/>
              <a:gd name="connsiteY35" fmla="*/ 453133 h 605381"/>
              <a:gd name="connsiteX36" fmla="*/ 190879 w 607639"/>
              <a:gd name="connsiteY36" fmla="*/ 511247 h 605381"/>
              <a:gd name="connsiteX37" fmla="*/ 154839 w 607639"/>
              <a:gd name="connsiteY37" fmla="*/ 511247 h 605381"/>
              <a:gd name="connsiteX38" fmla="*/ 59891 w 607639"/>
              <a:gd name="connsiteY38" fmla="*/ 511247 h 605381"/>
              <a:gd name="connsiteX39" fmla="*/ 23851 w 607639"/>
              <a:gd name="connsiteY39" fmla="*/ 511247 h 605381"/>
              <a:gd name="connsiteX40" fmla="*/ 23851 w 607639"/>
              <a:gd name="connsiteY40" fmla="*/ 453133 h 605381"/>
              <a:gd name="connsiteX41" fmla="*/ 54106 w 607639"/>
              <a:gd name="connsiteY41" fmla="*/ 453133 h 605381"/>
              <a:gd name="connsiteX42" fmla="*/ 303820 w 607639"/>
              <a:gd name="connsiteY42" fmla="*/ 98933 h 605381"/>
              <a:gd name="connsiteX43" fmla="*/ 323120 w 607639"/>
              <a:gd name="connsiteY43" fmla="*/ 118162 h 605381"/>
              <a:gd name="connsiteX44" fmla="*/ 303820 w 607639"/>
              <a:gd name="connsiteY44" fmla="*/ 137391 h 605381"/>
              <a:gd name="connsiteX45" fmla="*/ 284520 w 607639"/>
              <a:gd name="connsiteY45" fmla="*/ 118162 h 605381"/>
              <a:gd name="connsiteX46" fmla="*/ 303820 w 607639"/>
              <a:gd name="connsiteY46" fmla="*/ 98933 h 605381"/>
              <a:gd name="connsiteX47" fmla="*/ 303749 w 607639"/>
              <a:gd name="connsiteY47" fmla="*/ 62835 h 605381"/>
              <a:gd name="connsiteX48" fmla="*/ 248388 w 607639"/>
              <a:gd name="connsiteY48" fmla="*/ 118116 h 605381"/>
              <a:gd name="connsiteX49" fmla="*/ 303749 w 607639"/>
              <a:gd name="connsiteY49" fmla="*/ 173397 h 605381"/>
              <a:gd name="connsiteX50" fmla="*/ 359111 w 607639"/>
              <a:gd name="connsiteY50" fmla="*/ 118116 h 605381"/>
              <a:gd name="connsiteX51" fmla="*/ 303749 w 607639"/>
              <a:gd name="connsiteY51" fmla="*/ 62835 h 605381"/>
              <a:gd name="connsiteX52" fmla="*/ 303749 w 607639"/>
              <a:gd name="connsiteY52" fmla="*/ 0 h 605381"/>
              <a:gd name="connsiteX53" fmla="*/ 586964 w 607639"/>
              <a:gd name="connsiteY53" fmla="*/ 141490 h 605381"/>
              <a:gd name="connsiteX54" fmla="*/ 586964 w 607639"/>
              <a:gd name="connsiteY54" fmla="*/ 206192 h 605381"/>
              <a:gd name="connsiteX55" fmla="*/ 20535 w 607639"/>
              <a:gd name="connsiteY55" fmla="*/ 206192 h 605381"/>
              <a:gd name="connsiteX56" fmla="*/ 20535 w 607639"/>
              <a:gd name="connsiteY56" fmla="*/ 141490 h 60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639" h="605381">
                <a:moveTo>
                  <a:pt x="0" y="547235"/>
                </a:moveTo>
                <a:lnTo>
                  <a:pt x="23853" y="547235"/>
                </a:lnTo>
                <a:lnTo>
                  <a:pt x="36136" y="547235"/>
                </a:lnTo>
                <a:lnTo>
                  <a:pt x="190916" y="547235"/>
                </a:lnTo>
                <a:lnTo>
                  <a:pt x="212990" y="547235"/>
                </a:lnTo>
                <a:lnTo>
                  <a:pt x="394560" y="547235"/>
                </a:lnTo>
                <a:lnTo>
                  <a:pt x="416634" y="547235"/>
                </a:lnTo>
                <a:lnTo>
                  <a:pt x="571503" y="547235"/>
                </a:lnTo>
                <a:lnTo>
                  <a:pt x="583786" y="547235"/>
                </a:lnTo>
                <a:lnTo>
                  <a:pt x="607639" y="547235"/>
                </a:lnTo>
                <a:lnTo>
                  <a:pt x="607639" y="605381"/>
                </a:lnTo>
                <a:lnTo>
                  <a:pt x="0" y="605381"/>
                </a:lnTo>
                <a:close/>
                <a:moveTo>
                  <a:pt x="321849" y="269278"/>
                </a:moveTo>
                <a:lnTo>
                  <a:pt x="394531" y="269278"/>
                </a:lnTo>
                <a:lnTo>
                  <a:pt x="394531" y="511247"/>
                </a:lnTo>
                <a:lnTo>
                  <a:pt x="358501" y="511247"/>
                </a:lnTo>
                <a:lnTo>
                  <a:pt x="321849" y="511247"/>
                </a:lnTo>
                <a:close/>
                <a:moveTo>
                  <a:pt x="212966" y="269278"/>
                </a:moveTo>
                <a:lnTo>
                  <a:pt x="285790" y="269278"/>
                </a:lnTo>
                <a:lnTo>
                  <a:pt x="285790" y="511247"/>
                </a:lnTo>
                <a:lnTo>
                  <a:pt x="249111" y="511247"/>
                </a:lnTo>
                <a:lnTo>
                  <a:pt x="212966" y="511247"/>
                </a:lnTo>
                <a:close/>
                <a:moveTo>
                  <a:pt x="446972" y="242181"/>
                </a:moveTo>
                <a:lnTo>
                  <a:pt x="553523" y="242181"/>
                </a:lnTo>
                <a:lnTo>
                  <a:pt x="553523" y="453133"/>
                </a:lnTo>
                <a:lnTo>
                  <a:pt x="583788" y="453133"/>
                </a:lnTo>
                <a:lnTo>
                  <a:pt x="583788" y="511247"/>
                </a:lnTo>
                <a:lnTo>
                  <a:pt x="547648" y="511247"/>
                </a:lnTo>
                <a:lnTo>
                  <a:pt x="452758" y="511247"/>
                </a:lnTo>
                <a:lnTo>
                  <a:pt x="416618" y="511247"/>
                </a:lnTo>
                <a:lnTo>
                  <a:pt x="416618" y="453133"/>
                </a:lnTo>
                <a:lnTo>
                  <a:pt x="446972" y="453133"/>
                </a:lnTo>
                <a:close/>
                <a:moveTo>
                  <a:pt x="54106" y="242181"/>
                </a:moveTo>
                <a:lnTo>
                  <a:pt x="160624" y="242181"/>
                </a:lnTo>
                <a:lnTo>
                  <a:pt x="160624" y="453133"/>
                </a:lnTo>
                <a:lnTo>
                  <a:pt x="190879" y="453133"/>
                </a:lnTo>
                <a:lnTo>
                  <a:pt x="190879" y="511247"/>
                </a:lnTo>
                <a:lnTo>
                  <a:pt x="154839" y="511247"/>
                </a:lnTo>
                <a:lnTo>
                  <a:pt x="59891" y="511247"/>
                </a:lnTo>
                <a:lnTo>
                  <a:pt x="23851" y="511247"/>
                </a:lnTo>
                <a:lnTo>
                  <a:pt x="23851" y="453133"/>
                </a:lnTo>
                <a:lnTo>
                  <a:pt x="54106" y="453133"/>
                </a:lnTo>
                <a:close/>
                <a:moveTo>
                  <a:pt x="303820" y="98933"/>
                </a:moveTo>
                <a:cubicBezTo>
                  <a:pt x="314479" y="98933"/>
                  <a:pt x="323120" y="107542"/>
                  <a:pt x="323120" y="118162"/>
                </a:cubicBezTo>
                <a:cubicBezTo>
                  <a:pt x="323120" y="128782"/>
                  <a:pt x="314479" y="137391"/>
                  <a:pt x="303820" y="137391"/>
                </a:cubicBezTo>
                <a:cubicBezTo>
                  <a:pt x="293161" y="137391"/>
                  <a:pt x="284520" y="128782"/>
                  <a:pt x="284520" y="118162"/>
                </a:cubicBezTo>
                <a:cubicBezTo>
                  <a:pt x="284520" y="107542"/>
                  <a:pt x="293161" y="98933"/>
                  <a:pt x="303820" y="98933"/>
                </a:cubicBezTo>
                <a:close/>
                <a:moveTo>
                  <a:pt x="303749" y="62835"/>
                </a:moveTo>
                <a:cubicBezTo>
                  <a:pt x="273221" y="62835"/>
                  <a:pt x="248388" y="87631"/>
                  <a:pt x="248388" y="118116"/>
                </a:cubicBezTo>
                <a:cubicBezTo>
                  <a:pt x="248388" y="148600"/>
                  <a:pt x="273221" y="173397"/>
                  <a:pt x="303749" y="173397"/>
                </a:cubicBezTo>
                <a:cubicBezTo>
                  <a:pt x="334278" y="173397"/>
                  <a:pt x="359111" y="148600"/>
                  <a:pt x="359111" y="118116"/>
                </a:cubicBezTo>
                <a:cubicBezTo>
                  <a:pt x="359111" y="87631"/>
                  <a:pt x="334278" y="62835"/>
                  <a:pt x="303749" y="62835"/>
                </a:cubicBezTo>
                <a:close/>
                <a:moveTo>
                  <a:pt x="303749" y="0"/>
                </a:moveTo>
                <a:lnTo>
                  <a:pt x="586964" y="141490"/>
                </a:lnTo>
                <a:lnTo>
                  <a:pt x="586964" y="206192"/>
                </a:lnTo>
                <a:lnTo>
                  <a:pt x="20535" y="206192"/>
                </a:lnTo>
                <a:lnTo>
                  <a:pt x="20535" y="141490"/>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11" name="矩形 10"/>
          <p:cNvSpPr/>
          <p:nvPr/>
        </p:nvSpPr>
        <p:spPr>
          <a:xfrm>
            <a:off x="1163194" y="3152200"/>
            <a:ext cx="1521765"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国家</a:t>
            </a:r>
          </a:p>
        </p:txBody>
      </p:sp>
      <p:sp>
        <p:nvSpPr>
          <p:cNvPr id="14" name="矩形 13"/>
          <p:cNvSpPr/>
          <p:nvPr/>
        </p:nvSpPr>
        <p:spPr>
          <a:xfrm>
            <a:off x="3050557" y="3026381"/>
            <a:ext cx="8644999" cy="759182"/>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政府是安全生产的监管主体。市场经济是法制经济，安全生产必须加强安全法律法规建设。 </a:t>
            </a:r>
          </a:p>
        </p:txBody>
      </p:sp>
      <p:sp>
        <p:nvSpPr>
          <p:cNvPr id="15" name="矩形 14"/>
          <p:cNvSpPr/>
          <p:nvPr/>
        </p:nvSpPr>
        <p:spPr>
          <a:xfrm>
            <a:off x="1177237" y="5063997"/>
            <a:ext cx="1507722" cy="400110"/>
          </a:xfrm>
          <a:prstGeom prst="rect">
            <a:avLst/>
          </a:prstGeom>
          <a:solidFill>
            <a:srgbClr val="0070C0"/>
          </a:solidFill>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企业</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3033172" y="5014826"/>
            <a:ext cx="8644999" cy="397353"/>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企业是安全生产的责任主体，必须依法建立健全安全生产规章制度和安全操作规程。</a:t>
            </a:r>
          </a:p>
        </p:txBody>
      </p:sp>
      <p:cxnSp>
        <p:nvCxnSpPr>
          <p:cNvPr id="17" name="直接连接符 16"/>
          <p:cNvCxnSpPr/>
          <p:nvPr/>
        </p:nvCxnSpPr>
        <p:spPr>
          <a:xfrm>
            <a:off x="1178844" y="3976365"/>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265325" y="5834445"/>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434" name="Picture 2" descr="https://timgsa.baidu.com/timg?image&amp;quality=80&amp;size=b9999_10000&amp;sec=1512313850506&amp;di=48a208a9c26c998828877e974893a4ee&amp;imgtype=0&amp;src=http%3A%2F%2Fimgsrc.baidu.com%2Fimage%2Fc0%253Dshijue1%252C0%252C0%252C294%252C40%2Fsign%3De80e0dd276d98d1062d904724956d27b%2F00e93901213fb80ebd3ffaf93cd12f2eb93894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228" b="5010"/>
          <a:stretch>
            <a:fillRect/>
          </a:stretch>
        </p:blipFill>
        <p:spPr bwMode="auto">
          <a:xfrm>
            <a:off x="6460072" y="2412004"/>
            <a:ext cx="5616625" cy="3713837"/>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313579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7</a:t>
            </a:r>
            <a:r>
              <a:rPr lang="zh-CN" altLang="en-US" sz="2400" dirty="0">
                <a:solidFill>
                  <a:srgbClr val="0070C0"/>
                </a:solidFill>
                <a:latin typeface="微软雅黑" panose="020B0503020204020204" pitchFamily="34" charset="-122"/>
                <a:ea typeface="微软雅黑" panose="020B0503020204020204" pitchFamily="34" charset="-122"/>
              </a:rPr>
              <a:t>、绩效与责任的理念</a:t>
            </a:r>
          </a:p>
        </p:txBody>
      </p:sp>
      <p:sp>
        <p:nvSpPr>
          <p:cNvPr id="13" name="Freeform 11"/>
          <p:cNvSpPr>
            <a:spLocks noEditPoints="1"/>
          </p:cNvSpPr>
          <p:nvPr/>
        </p:nvSpPr>
        <p:spPr bwMode="auto">
          <a:xfrm>
            <a:off x="934533" y="1260315"/>
            <a:ext cx="693492" cy="683477"/>
          </a:xfrm>
          <a:custGeom>
            <a:avLst/>
            <a:gdLst>
              <a:gd name="T0" fmla="*/ 350 w 622"/>
              <a:gd name="T1" fmla="*/ 276 h 614"/>
              <a:gd name="T2" fmla="*/ 327 w 622"/>
              <a:gd name="T3" fmla="*/ 299 h 614"/>
              <a:gd name="T4" fmla="*/ 321 w 622"/>
              <a:gd name="T5" fmla="*/ 299 h 614"/>
              <a:gd name="T6" fmla="*/ 276 w 622"/>
              <a:gd name="T7" fmla="*/ 569 h 614"/>
              <a:gd name="T8" fmla="*/ 297 w 622"/>
              <a:gd name="T9" fmla="*/ 591 h 614"/>
              <a:gd name="T10" fmla="*/ 275 w 622"/>
              <a:gd name="T11" fmla="*/ 614 h 614"/>
              <a:gd name="T12" fmla="*/ 75 w 622"/>
              <a:gd name="T13" fmla="*/ 614 h 614"/>
              <a:gd name="T14" fmla="*/ 52 w 622"/>
              <a:gd name="T15" fmla="*/ 591 h 614"/>
              <a:gd name="T16" fmla="*/ 74 w 622"/>
              <a:gd name="T17" fmla="*/ 569 h 614"/>
              <a:gd name="T18" fmla="*/ 28 w 622"/>
              <a:gd name="T19" fmla="*/ 299 h 614"/>
              <a:gd name="T20" fmla="*/ 22 w 622"/>
              <a:gd name="T21" fmla="*/ 299 h 614"/>
              <a:gd name="T22" fmla="*/ 0 w 622"/>
              <a:gd name="T23" fmla="*/ 276 h 614"/>
              <a:gd name="T24" fmla="*/ 22 w 622"/>
              <a:gd name="T25" fmla="*/ 254 h 614"/>
              <a:gd name="T26" fmla="*/ 47 w 622"/>
              <a:gd name="T27" fmla="*/ 254 h 614"/>
              <a:gd name="T28" fmla="*/ 60 w 622"/>
              <a:gd name="T29" fmla="*/ 254 h 614"/>
              <a:gd name="T30" fmla="*/ 60 w 622"/>
              <a:gd name="T31" fmla="*/ 191 h 614"/>
              <a:gd name="T32" fmla="*/ 97 w 622"/>
              <a:gd name="T33" fmla="*/ 153 h 614"/>
              <a:gd name="T34" fmla="*/ 110 w 622"/>
              <a:gd name="T35" fmla="*/ 153 h 614"/>
              <a:gd name="T36" fmla="*/ 88 w 622"/>
              <a:gd name="T37" fmla="*/ 95 h 614"/>
              <a:gd name="T38" fmla="*/ 175 w 622"/>
              <a:gd name="T39" fmla="*/ 8 h 614"/>
              <a:gd name="T40" fmla="*/ 262 w 622"/>
              <a:gd name="T41" fmla="*/ 95 h 614"/>
              <a:gd name="T42" fmla="*/ 239 w 622"/>
              <a:gd name="T43" fmla="*/ 153 h 614"/>
              <a:gd name="T44" fmla="*/ 252 w 622"/>
              <a:gd name="T45" fmla="*/ 153 h 614"/>
              <a:gd name="T46" fmla="*/ 289 w 622"/>
              <a:gd name="T47" fmla="*/ 191 h 614"/>
              <a:gd name="T48" fmla="*/ 289 w 622"/>
              <a:gd name="T49" fmla="*/ 254 h 614"/>
              <a:gd name="T50" fmla="*/ 302 w 622"/>
              <a:gd name="T51" fmla="*/ 254 h 614"/>
              <a:gd name="T52" fmla="*/ 327 w 622"/>
              <a:gd name="T53" fmla="*/ 254 h 614"/>
              <a:gd name="T54" fmla="*/ 350 w 622"/>
              <a:gd name="T55" fmla="*/ 276 h 614"/>
              <a:gd name="T56" fmla="*/ 622 w 622"/>
              <a:gd name="T57" fmla="*/ 114 h 614"/>
              <a:gd name="T58" fmla="*/ 480 w 622"/>
              <a:gd name="T59" fmla="*/ 228 h 614"/>
              <a:gd name="T60" fmla="*/ 389 w 622"/>
              <a:gd name="T61" fmla="*/ 202 h 614"/>
              <a:gd name="T62" fmla="*/ 318 w 622"/>
              <a:gd name="T63" fmla="*/ 213 h 614"/>
              <a:gd name="T64" fmla="*/ 310 w 622"/>
              <a:gd name="T65" fmla="*/ 209 h 614"/>
              <a:gd name="T66" fmla="*/ 311 w 622"/>
              <a:gd name="T67" fmla="*/ 201 h 614"/>
              <a:gd name="T68" fmla="*/ 349 w 622"/>
              <a:gd name="T69" fmla="*/ 160 h 614"/>
              <a:gd name="T70" fmla="*/ 337 w 622"/>
              <a:gd name="T71" fmla="*/ 114 h 614"/>
              <a:gd name="T72" fmla="*/ 480 w 622"/>
              <a:gd name="T73" fmla="*/ 0 h 614"/>
              <a:gd name="T74" fmla="*/ 622 w 622"/>
              <a:gd name="T75" fmla="*/ 114 h 614"/>
              <a:gd name="T76" fmla="*/ 555 w 622"/>
              <a:gd name="T77" fmla="*/ 167 h 614"/>
              <a:gd name="T78" fmla="*/ 540 w 622"/>
              <a:gd name="T79" fmla="*/ 152 h 614"/>
              <a:gd name="T80" fmla="*/ 418 w 622"/>
              <a:gd name="T81" fmla="*/ 152 h 614"/>
              <a:gd name="T82" fmla="*/ 403 w 622"/>
              <a:gd name="T83" fmla="*/ 167 h 614"/>
              <a:gd name="T84" fmla="*/ 418 w 622"/>
              <a:gd name="T85" fmla="*/ 182 h 614"/>
              <a:gd name="T86" fmla="*/ 540 w 622"/>
              <a:gd name="T87" fmla="*/ 182 h 614"/>
              <a:gd name="T88" fmla="*/ 555 w 622"/>
              <a:gd name="T89" fmla="*/ 167 h 614"/>
              <a:gd name="T90" fmla="*/ 555 w 622"/>
              <a:gd name="T91" fmla="*/ 118 h 614"/>
              <a:gd name="T92" fmla="*/ 540 w 622"/>
              <a:gd name="T93" fmla="*/ 103 h 614"/>
              <a:gd name="T94" fmla="*/ 418 w 622"/>
              <a:gd name="T95" fmla="*/ 103 h 614"/>
              <a:gd name="T96" fmla="*/ 403 w 622"/>
              <a:gd name="T97" fmla="*/ 118 h 614"/>
              <a:gd name="T98" fmla="*/ 418 w 622"/>
              <a:gd name="T99" fmla="*/ 133 h 614"/>
              <a:gd name="T100" fmla="*/ 540 w 622"/>
              <a:gd name="T101" fmla="*/ 133 h 614"/>
              <a:gd name="T102" fmla="*/ 555 w 622"/>
              <a:gd name="T103" fmla="*/ 118 h 614"/>
              <a:gd name="T104" fmla="*/ 555 w 622"/>
              <a:gd name="T105" fmla="*/ 69 h 614"/>
              <a:gd name="T106" fmla="*/ 540 w 622"/>
              <a:gd name="T107" fmla="*/ 54 h 614"/>
              <a:gd name="T108" fmla="*/ 418 w 622"/>
              <a:gd name="T109" fmla="*/ 54 h 614"/>
              <a:gd name="T110" fmla="*/ 403 w 622"/>
              <a:gd name="T111" fmla="*/ 69 h 614"/>
              <a:gd name="T112" fmla="*/ 418 w 622"/>
              <a:gd name="T113" fmla="*/ 84 h 614"/>
              <a:gd name="T114" fmla="*/ 540 w 622"/>
              <a:gd name="T115" fmla="*/ 84 h 614"/>
              <a:gd name="T116" fmla="*/ 555 w 622"/>
              <a:gd name="T117" fmla="*/ 6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2" h="614">
                <a:moveTo>
                  <a:pt x="350" y="276"/>
                </a:moveTo>
                <a:cubicBezTo>
                  <a:pt x="350" y="289"/>
                  <a:pt x="340" y="299"/>
                  <a:pt x="327" y="299"/>
                </a:cubicBezTo>
                <a:lnTo>
                  <a:pt x="321" y="299"/>
                </a:lnTo>
                <a:lnTo>
                  <a:pt x="276" y="569"/>
                </a:lnTo>
                <a:cubicBezTo>
                  <a:pt x="288" y="570"/>
                  <a:pt x="297" y="579"/>
                  <a:pt x="297" y="591"/>
                </a:cubicBezTo>
                <a:cubicBezTo>
                  <a:pt x="297" y="604"/>
                  <a:pt x="287" y="614"/>
                  <a:pt x="275" y="614"/>
                </a:cubicBezTo>
                <a:lnTo>
                  <a:pt x="75" y="614"/>
                </a:lnTo>
                <a:cubicBezTo>
                  <a:pt x="63" y="614"/>
                  <a:pt x="52" y="604"/>
                  <a:pt x="52" y="591"/>
                </a:cubicBezTo>
                <a:cubicBezTo>
                  <a:pt x="52" y="579"/>
                  <a:pt x="62" y="570"/>
                  <a:pt x="74" y="569"/>
                </a:cubicBezTo>
                <a:lnTo>
                  <a:pt x="28" y="299"/>
                </a:lnTo>
                <a:lnTo>
                  <a:pt x="22" y="299"/>
                </a:lnTo>
                <a:cubicBezTo>
                  <a:pt x="10" y="299"/>
                  <a:pt x="0" y="289"/>
                  <a:pt x="0" y="276"/>
                </a:cubicBezTo>
                <a:cubicBezTo>
                  <a:pt x="0" y="264"/>
                  <a:pt x="10" y="254"/>
                  <a:pt x="22" y="254"/>
                </a:cubicBezTo>
                <a:lnTo>
                  <a:pt x="47" y="254"/>
                </a:lnTo>
                <a:lnTo>
                  <a:pt x="60" y="254"/>
                </a:lnTo>
                <a:lnTo>
                  <a:pt x="60" y="191"/>
                </a:lnTo>
                <a:cubicBezTo>
                  <a:pt x="60" y="170"/>
                  <a:pt x="77" y="153"/>
                  <a:pt x="97" y="153"/>
                </a:cubicBezTo>
                <a:lnTo>
                  <a:pt x="110" y="153"/>
                </a:lnTo>
                <a:cubicBezTo>
                  <a:pt x="96" y="138"/>
                  <a:pt x="88" y="118"/>
                  <a:pt x="88" y="95"/>
                </a:cubicBezTo>
                <a:cubicBezTo>
                  <a:pt x="88" y="47"/>
                  <a:pt x="127" y="8"/>
                  <a:pt x="175" y="8"/>
                </a:cubicBezTo>
                <a:cubicBezTo>
                  <a:pt x="223" y="8"/>
                  <a:pt x="262" y="47"/>
                  <a:pt x="262" y="95"/>
                </a:cubicBezTo>
                <a:cubicBezTo>
                  <a:pt x="262" y="118"/>
                  <a:pt x="253" y="138"/>
                  <a:pt x="239" y="153"/>
                </a:cubicBezTo>
                <a:lnTo>
                  <a:pt x="252" y="153"/>
                </a:lnTo>
                <a:cubicBezTo>
                  <a:pt x="273" y="153"/>
                  <a:pt x="289" y="170"/>
                  <a:pt x="289" y="191"/>
                </a:cubicBezTo>
                <a:lnTo>
                  <a:pt x="289" y="254"/>
                </a:lnTo>
                <a:lnTo>
                  <a:pt x="302" y="254"/>
                </a:lnTo>
                <a:lnTo>
                  <a:pt x="327" y="254"/>
                </a:lnTo>
                <a:cubicBezTo>
                  <a:pt x="340" y="254"/>
                  <a:pt x="350" y="264"/>
                  <a:pt x="350" y="276"/>
                </a:cubicBezTo>
                <a:close/>
                <a:moveTo>
                  <a:pt x="622" y="114"/>
                </a:moveTo>
                <a:cubicBezTo>
                  <a:pt x="622" y="177"/>
                  <a:pt x="558" y="228"/>
                  <a:pt x="480" y="228"/>
                </a:cubicBezTo>
                <a:cubicBezTo>
                  <a:pt x="447" y="228"/>
                  <a:pt x="415" y="219"/>
                  <a:pt x="389" y="202"/>
                </a:cubicBezTo>
                <a:lnTo>
                  <a:pt x="318" y="213"/>
                </a:lnTo>
                <a:cubicBezTo>
                  <a:pt x="315" y="214"/>
                  <a:pt x="312" y="212"/>
                  <a:pt x="310" y="209"/>
                </a:cubicBezTo>
                <a:cubicBezTo>
                  <a:pt x="309" y="207"/>
                  <a:pt x="309" y="203"/>
                  <a:pt x="311" y="201"/>
                </a:cubicBezTo>
                <a:lnTo>
                  <a:pt x="349" y="160"/>
                </a:lnTo>
                <a:cubicBezTo>
                  <a:pt x="341" y="145"/>
                  <a:pt x="337" y="130"/>
                  <a:pt x="337" y="114"/>
                </a:cubicBezTo>
                <a:cubicBezTo>
                  <a:pt x="337" y="51"/>
                  <a:pt x="401" y="0"/>
                  <a:pt x="480" y="0"/>
                </a:cubicBezTo>
                <a:cubicBezTo>
                  <a:pt x="558" y="0"/>
                  <a:pt x="622" y="51"/>
                  <a:pt x="622" y="114"/>
                </a:cubicBezTo>
                <a:close/>
                <a:moveTo>
                  <a:pt x="555" y="167"/>
                </a:moveTo>
                <a:cubicBezTo>
                  <a:pt x="555" y="158"/>
                  <a:pt x="548" y="152"/>
                  <a:pt x="540" y="152"/>
                </a:cubicBezTo>
                <a:lnTo>
                  <a:pt x="418" y="152"/>
                </a:lnTo>
                <a:cubicBezTo>
                  <a:pt x="410" y="152"/>
                  <a:pt x="403" y="158"/>
                  <a:pt x="403" y="167"/>
                </a:cubicBezTo>
                <a:cubicBezTo>
                  <a:pt x="403" y="175"/>
                  <a:pt x="410" y="182"/>
                  <a:pt x="418" y="182"/>
                </a:cubicBezTo>
                <a:lnTo>
                  <a:pt x="540" y="182"/>
                </a:lnTo>
                <a:cubicBezTo>
                  <a:pt x="548" y="182"/>
                  <a:pt x="555" y="175"/>
                  <a:pt x="555" y="167"/>
                </a:cubicBezTo>
                <a:close/>
                <a:moveTo>
                  <a:pt x="555" y="118"/>
                </a:moveTo>
                <a:cubicBezTo>
                  <a:pt x="555" y="110"/>
                  <a:pt x="548" y="103"/>
                  <a:pt x="540" y="103"/>
                </a:cubicBezTo>
                <a:lnTo>
                  <a:pt x="418" y="103"/>
                </a:lnTo>
                <a:cubicBezTo>
                  <a:pt x="410" y="103"/>
                  <a:pt x="403" y="110"/>
                  <a:pt x="403" y="118"/>
                </a:cubicBezTo>
                <a:cubicBezTo>
                  <a:pt x="403" y="126"/>
                  <a:pt x="410" y="133"/>
                  <a:pt x="418" y="133"/>
                </a:cubicBezTo>
                <a:lnTo>
                  <a:pt x="540" y="133"/>
                </a:lnTo>
                <a:cubicBezTo>
                  <a:pt x="548" y="133"/>
                  <a:pt x="555" y="126"/>
                  <a:pt x="555" y="118"/>
                </a:cubicBezTo>
                <a:close/>
                <a:moveTo>
                  <a:pt x="555" y="69"/>
                </a:moveTo>
                <a:cubicBezTo>
                  <a:pt x="555" y="61"/>
                  <a:pt x="548" y="54"/>
                  <a:pt x="540" y="54"/>
                </a:cubicBezTo>
                <a:lnTo>
                  <a:pt x="418" y="54"/>
                </a:lnTo>
                <a:cubicBezTo>
                  <a:pt x="410" y="54"/>
                  <a:pt x="403" y="61"/>
                  <a:pt x="403" y="69"/>
                </a:cubicBezTo>
                <a:cubicBezTo>
                  <a:pt x="403" y="77"/>
                  <a:pt x="410" y="84"/>
                  <a:pt x="418" y="84"/>
                </a:cubicBezTo>
                <a:lnTo>
                  <a:pt x="540" y="84"/>
                </a:lnTo>
                <a:cubicBezTo>
                  <a:pt x="548" y="84"/>
                  <a:pt x="555" y="77"/>
                  <a:pt x="555" y="69"/>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0" name="矩形 19"/>
          <p:cNvSpPr/>
          <p:nvPr/>
        </p:nvSpPr>
        <p:spPr bwMode="auto">
          <a:xfrm>
            <a:off x="900559" y="2412004"/>
            <a:ext cx="5570505" cy="3744416"/>
          </a:xfrm>
          <a:prstGeom prst="rect">
            <a:avLst/>
          </a:prstGeom>
          <a:solidFill>
            <a:srgbClr val="0070C0"/>
          </a:solidFill>
          <a:ln>
            <a:noFill/>
          </a:ln>
        </p:spPr>
        <p:txBody>
          <a:bodyPr rtlCol="0" anchor="ctr"/>
          <a:lstStyle/>
          <a:p>
            <a:pPr algn="l"/>
            <a:endParaRPr lang="zh-CN" altLang="en-US"/>
          </a:p>
        </p:txBody>
      </p:sp>
      <p:sp>
        <p:nvSpPr>
          <p:cNvPr id="21" name="矩形 20"/>
          <p:cNvSpPr/>
          <p:nvPr/>
        </p:nvSpPr>
        <p:spPr>
          <a:xfrm>
            <a:off x="877499" y="2717598"/>
            <a:ext cx="5616624" cy="3254737"/>
          </a:xfrm>
          <a:prstGeom prst="rect">
            <a:avLst/>
          </a:prstGeom>
        </p:spPr>
        <p:txBody>
          <a:bodyPr wrap="square">
            <a:spAutoFit/>
          </a:bodyPr>
          <a:lstStyle/>
          <a:p>
            <a:pPr marL="285750" indent="-285750">
              <a:lnSpc>
                <a:spcPts val="25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安全绩效管理的关键就</a:t>
            </a:r>
            <a:r>
              <a:rPr lang="zh-CN" altLang="en-US" dirty="0">
                <a:solidFill>
                  <a:schemeClr val="bg1"/>
                </a:solidFill>
                <a:latin typeface="微软雅黑" panose="020B0503020204020204" pitchFamily="34" charset="-122"/>
                <a:ea typeface="微软雅黑" panose="020B0503020204020204" pitchFamily="34" charset="-122"/>
              </a:rPr>
              <a:t>是依据岗位安全责任来制定明确的管理程序。</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如果企业依据所有主管人员和员工</a:t>
            </a:r>
            <a:r>
              <a:rPr lang="zh-CN" altLang="en-US" b="1" dirty="0">
                <a:solidFill>
                  <a:srgbClr val="FFFF00"/>
                </a:solidFill>
                <a:latin typeface="微软雅黑" panose="020B0503020204020204" pitchFamily="34" charset="-122"/>
                <a:ea typeface="微软雅黑" panose="020B0503020204020204" pitchFamily="34" charset="-122"/>
              </a:rPr>
              <a:t>制定了明确的岗位安全责任、安全绩效标准和绩效管理程序</a:t>
            </a:r>
            <a:r>
              <a:rPr lang="zh-CN" altLang="en-US" dirty="0">
                <a:solidFill>
                  <a:schemeClr val="bg1"/>
                </a:solidFill>
                <a:latin typeface="微软雅黑" panose="020B0503020204020204" pitchFamily="34" charset="-122"/>
                <a:ea typeface="微软雅黑" panose="020B0503020204020204" pitchFamily="34" charset="-122"/>
              </a:rPr>
              <a:t>，必将激励各级管理人员和员工努力贯彻实施，以求履行安全职责和实现其安全管理的绩效为目标。</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“谁主管、谁负责，谁审批、谁负责，谁监管、谁负责，谁在岗、谁负责”，</a:t>
            </a:r>
            <a:r>
              <a:rPr lang="zh-CN" altLang="en-US" b="1" dirty="0">
                <a:solidFill>
                  <a:srgbClr val="FFFF00"/>
                </a:solidFill>
                <a:latin typeface="微软雅黑" panose="020B0503020204020204" pitchFamily="34" charset="-122"/>
                <a:ea typeface="微软雅黑" panose="020B0503020204020204" pitchFamily="34" charset="-122"/>
              </a:rPr>
              <a:t>安全必须是主管负责人的责任。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pic>
        <p:nvPicPr>
          <p:cNvPr id="20482" name="Picture 2" descr="https://ss2.bdstatic.com/70cFvnSh_Q1YnxGkpoWK1HF6hhy/it/u=1700276056,126152842&amp;fm=200&amp;gp=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53" b="26717"/>
          <a:stretch>
            <a:fillRect/>
          </a:stretch>
        </p:blipFill>
        <p:spPr bwMode="auto">
          <a:xfrm>
            <a:off x="1712851" y="1456085"/>
            <a:ext cx="9433048"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bwMode="auto">
          <a:xfrm>
            <a:off x="1712851" y="1456085"/>
            <a:ext cx="9433048" cy="4968552"/>
          </a:xfrm>
          <a:prstGeom prst="rect">
            <a:avLst/>
          </a:prstGeom>
          <a:solidFill>
            <a:schemeClr val="tx1">
              <a:alpha val="50000"/>
            </a:schemeClr>
          </a:solidFill>
          <a:ln>
            <a:noFill/>
          </a:ln>
        </p:spPr>
        <p:txBody>
          <a:bodyPr rtlCol="0" anchor="ctr"/>
          <a:lstStyle/>
          <a:p>
            <a:pPr algn="l"/>
            <a:endParaRPr lang="zh-CN" altLang="en-US"/>
          </a:p>
        </p:txBody>
      </p:sp>
      <p:sp>
        <p:nvSpPr>
          <p:cNvPr id="14" name="矩形 13"/>
          <p:cNvSpPr/>
          <p:nvPr/>
        </p:nvSpPr>
        <p:spPr>
          <a:xfrm>
            <a:off x="2252911" y="2392116"/>
            <a:ext cx="8570972" cy="3144451"/>
          </a:xfrm>
          <a:prstGeom prst="rect">
            <a:avLst/>
          </a:prstGeom>
        </p:spPr>
        <p:txBody>
          <a:bodyPr wrap="square">
            <a:spAutoFit/>
          </a:bodyPr>
          <a:lstStyle/>
          <a:p>
            <a:pPr marL="342900" indent="-342900">
              <a:lnSpc>
                <a:spcPts val="3400"/>
              </a:lnSpc>
              <a:buFont typeface="Arial" panose="020B0604020202020204" pitchFamily="34" charset="0"/>
              <a:buChar char="•"/>
            </a:pPr>
            <a:r>
              <a:rPr lang="zh-CN" altLang="en-US" sz="2000" b="1" dirty="0">
                <a:solidFill>
                  <a:srgbClr val="FFFF00"/>
                </a:solidFill>
                <a:latin typeface="微软雅黑" panose="020B0503020204020204" pitchFamily="34" charset="-122"/>
                <a:ea typeface="微软雅黑" panose="020B0503020204020204" pitchFamily="34" charset="-122"/>
              </a:rPr>
              <a:t>管理层应该通过设置安全目标、计划、组织和管理机制引导安全工作</a:t>
            </a:r>
            <a:r>
              <a:rPr lang="zh-CN" altLang="en-US" sz="2000" dirty="0">
                <a:solidFill>
                  <a:schemeClr val="bg1"/>
                </a:solidFill>
                <a:latin typeface="微软雅黑" panose="020B0503020204020204" pitchFamily="34" charset="-122"/>
                <a:ea typeface="微软雅黑" panose="020B0503020204020204" pitchFamily="34" charset="-122"/>
              </a:rPr>
              <a:t>，明确各级主管人员的安全责任，并且赋予他们相应的权力，并施行“问责制”。</a:t>
            </a:r>
          </a:p>
          <a:p>
            <a:pPr marL="342900" indent="-342900">
              <a:lnSpc>
                <a:spcPts val="34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在推行绩效与责任时，</a:t>
            </a:r>
            <a:r>
              <a:rPr lang="zh-CN" altLang="en-US" sz="2000" b="1" dirty="0">
                <a:solidFill>
                  <a:srgbClr val="FFFF00"/>
                </a:solidFill>
                <a:latin typeface="微软雅黑" panose="020B0503020204020204" pitchFamily="34" charset="-122"/>
                <a:ea typeface="微软雅黑" panose="020B0503020204020204" pitchFamily="34" charset="-122"/>
              </a:rPr>
              <a:t>应该明确各级人员的职责和任务，而不是安全指标的分解</a:t>
            </a:r>
            <a:r>
              <a:rPr lang="zh-CN" altLang="en-US" sz="2000" dirty="0">
                <a:solidFill>
                  <a:schemeClr val="bg1"/>
                </a:solidFill>
                <a:latin typeface="微软雅黑" panose="020B0503020204020204" pitchFamily="34" charset="-122"/>
                <a:ea typeface="微软雅黑" panose="020B0503020204020204" pitchFamily="34" charset="-122"/>
              </a:rPr>
              <a:t>，关键是全员参与、落实在实际行动中。</a:t>
            </a:r>
          </a:p>
          <a:p>
            <a:pPr marL="342900" indent="-342900">
              <a:lnSpc>
                <a:spcPts val="34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企业的安全责任管理机制，可以多种形式体现出来，</a:t>
            </a:r>
            <a:r>
              <a:rPr lang="zh-CN" altLang="en-US" sz="2000" b="1" dirty="0">
                <a:solidFill>
                  <a:srgbClr val="FFFF00"/>
                </a:solidFill>
                <a:latin typeface="微软雅黑" panose="020B0503020204020204" pitchFamily="34" charset="-122"/>
                <a:ea typeface="微软雅黑" panose="020B0503020204020204" pitchFamily="34" charset="-122"/>
              </a:rPr>
              <a:t>但必须做到责、权、利一致性。</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434" name="Picture 2" descr="https://timgsa.baidu.com/timg?image&amp;quality=80&amp;size=b9999_10000&amp;sec=1512313850506&amp;di=48a208a9c26c998828877e974893a4ee&amp;imgtype=0&amp;src=http%3A%2F%2Fimgsrc.baidu.com%2Fimage%2Fc0%253Dshijue1%252C0%252C0%252C294%252C40%2Fsign%3De80e0dd276d98d1062d904724956d27b%2F00e93901213fb80ebd3ffaf93cd12f2eb93894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228" b="5010"/>
          <a:stretch>
            <a:fillRect/>
          </a:stretch>
        </p:blipFill>
        <p:spPr bwMode="auto">
          <a:xfrm>
            <a:off x="6460072" y="2412004"/>
            <a:ext cx="5616625" cy="3713837"/>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313579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8</a:t>
            </a:r>
            <a:r>
              <a:rPr lang="zh-CN" altLang="en-US" sz="2400" dirty="0">
                <a:solidFill>
                  <a:srgbClr val="0070C0"/>
                </a:solidFill>
                <a:latin typeface="微软雅黑" panose="020B0503020204020204" pitchFamily="34" charset="-122"/>
                <a:ea typeface="微软雅黑" panose="020B0503020204020204" pitchFamily="34" charset="-122"/>
              </a:rPr>
              <a:t>、过程与细节的理念</a:t>
            </a:r>
          </a:p>
        </p:txBody>
      </p:sp>
      <p:sp>
        <p:nvSpPr>
          <p:cNvPr id="14" name="Freeform 11"/>
          <p:cNvSpPr>
            <a:spLocks noEditPoints="1"/>
          </p:cNvSpPr>
          <p:nvPr/>
        </p:nvSpPr>
        <p:spPr bwMode="auto">
          <a:xfrm>
            <a:off x="939841" y="1255308"/>
            <a:ext cx="682876" cy="693492"/>
          </a:xfrm>
          <a:custGeom>
            <a:avLst/>
            <a:gdLst>
              <a:gd name="connsiteX0" fmla="*/ 87620 w 596114"/>
              <a:gd name="connsiteY0" fmla="*/ 437153 h 605381"/>
              <a:gd name="connsiteX1" fmla="*/ 147471 w 596114"/>
              <a:gd name="connsiteY1" fmla="*/ 437153 h 605381"/>
              <a:gd name="connsiteX2" fmla="*/ 155808 w 596114"/>
              <a:gd name="connsiteY2" fmla="*/ 476105 h 605381"/>
              <a:gd name="connsiteX3" fmla="*/ 87620 w 596114"/>
              <a:gd name="connsiteY3" fmla="*/ 476105 h 605381"/>
              <a:gd name="connsiteX4" fmla="*/ 68166 w 596114"/>
              <a:gd name="connsiteY4" fmla="*/ 456679 h 605381"/>
              <a:gd name="connsiteX5" fmla="*/ 87620 w 596114"/>
              <a:gd name="connsiteY5" fmla="*/ 437153 h 605381"/>
              <a:gd name="connsiteX6" fmla="*/ 241113 w 596114"/>
              <a:gd name="connsiteY6" fmla="*/ 372802 h 605381"/>
              <a:gd name="connsiteX7" fmla="*/ 230888 w 596114"/>
              <a:gd name="connsiteY7" fmla="*/ 419692 h 605381"/>
              <a:gd name="connsiteX8" fmla="*/ 277846 w 596114"/>
              <a:gd name="connsiteY8" fmla="*/ 409481 h 605381"/>
              <a:gd name="connsiteX9" fmla="*/ 87625 w 596114"/>
              <a:gd name="connsiteY9" fmla="*/ 339420 h 605381"/>
              <a:gd name="connsiteX10" fmla="*/ 168439 w 596114"/>
              <a:gd name="connsiteY10" fmla="*/ 339420 h 605381"/>
              <a:gd name="connsiteX11" fmla="*/ 160000 w 596114"/>
              <a:gd name="connsiteY11" fmla="*/ 378372 h 605381"/>
              <a:gd name="connsiteX12" fmla="*/ 87625 w 596114"/>
              <a:gd name="connsiteY12" fmla="*/ 378372 h 605381"/>
              <a:gd name="connsiteX13" fmla="*/ 68166 w 596114"/>
              <a:gd name="connsiteY13" fmla="*/ 358946 h 605381"/>
              <a:gd name="connsiteX14" fmla="*/ 87625 w 596114"/>
              <a:gd name="connsiteY14" fmla="*/ 339420 h 605381"/>
              <a:gd name="connsiteX15" fmla="*/ 87622 w 596114"/>
              <a:gd name="connsiteY15" fmla="*/ 241687 h 605381"/>
              <a:gd name="connsiteX16" fmla="*/ 239005 w 596114"/>
              <a:gd name="connsiteY16" fmla="*/ 241687 h 605381"/>
              <a:gd name="connsiteX17" fmla="*/ 199993 w 596114"/>
              <a:gd name="connsiteY17" fmla="*/ 280639 h 605381"/>
              <a:gd name="connsiteX18" fmla="*/ 87622 w 596114"/>
              <a:gd name="connsiteY18" fmla="*/ 280639 h 605381"/>
              <a:gd name="connsiteX19" fmla="*/ 68166 w 596114"/>
              <a:gd name="connsiteY19" fmla="*/ 261213 h 605381"/>
              <a:gd name="connsiteX20" fmla="*/ 87622 w 596114"/>
              <a:gd name="connsiteY20" fmla="*/ 241687 h 605381"/>
              <a:gd name="connsiteX21" fmla="*/ 87627 w 596114"/>
              <a:gd name="connsiteY21" fmla="*/ 143954 h 605381"/>
              <a:gd name="connsiteX22" fmla="*/ 336949 w 596114"/>
              <a:gd name="connsiteY22" fmla="*/ 143954 h 605381"/>
              <a:gd name="connsiteX23" fmla="*/ 297927 w 596114"/>
              <a:gd name="connsiteY23" fmla="*/ 182906 h 605381"/>
              <a:gd name="connsiteX24" fmla="*/ 87627 w 596114"/>
              <a:gd name="connsiteY24" fmla="*/ 182906 h 605381"/>
              <a:gd name="connsiteX25" fmla="*/ 68166 w 596114"/>
              <a:gd name="connsiteY25" fmla="*/ 163480 h 605381"/>
              <a:gd name="connsiteX26" fmla="*/ 87627 w 596114"/>
              <a:gd name="connsiteY26" fmla="*/ 143954 h 605381"/>
              <a:gd name="connsiteX27" fmla="*/ 515787 w 596114"/>
              <a:gd name="connsiteY27" fmla="*/ 93955 h 605381"/>
              <a:gd name="connsiteX28" fmla="*/ 484936 w 596114"/>
              <a:gd name="connsiteY28" fmla="*/ 106334 h 605381"/>
              <a:gd name="connsiteX29" fmla="*/ 257196 w 596114"/>
              <a:gd name="connsiteY29" fmla="*/ 333744 h 605381"/>
              <a:gd name="connsiteX30" fmla="*/ 316961 w 596114"/>
              <a:gd name="connsiteY30" fmla="*/ 393422 h 605381"/>
              <a:gd name="connsiteX31" fmla="*/ 544701 w 596114"/>
              <a:gd name="connsiteY31" fmla="*/ 166012 h 605381"/>
              <a:gd name="connsiteX32" fmla="*/ 546190 w 596114"/>
              <a:gd name="connsiteY32" fmla="*/ 107821 h 605381"/>
              <a:gd name="connsiteX33" fmla="*/ 515787 w 596114"/>
              <a:gd name="connsiteY33" fmla="*/ 93955 h 605381"/>
              <a:gd name="connsiteX34" fmla="*/ 515178 w 596114"/>
              <a:gd name="connsiteY34" fmla="*/ 54984 h 605381"/>
              <a:gd name="connsiteX35" fmla="*/ 573094 w 596114"/>
              <a:gd name="connsiteY35" fmla="*/ 79668 h 605381"/>
              <a:gd name="connsiteX36" fmla="*/ 572300 w 596114"/>
              <a:gd name="connsiteY36" fmla="*/ 193571 h 605381"/>
              <a:gd name="connsiteX37" fmla="*/ 330760 w 596114"/>
              <a:gd name="connsiteY37" fmla="*/ 434760 h 605381"/>
              <a:gd name="connsiteX38" fmla="*/ 321031 w 596114"/>
              <a:gd name="connsiteY38" fmla="*/ 440014 h 605381"/>
              <a:gd name="connsiteX39" fmla="*/ 209543 w 596114"/>
              <a:gd name="connsiteY39" fmla="*/ 464202 h 605381"/>
              <a:gd name="connsiteX40" fmla="*/ 191674 w 596114"/>
              <a:gd name="connsiteY40" fmla="*/ 458849 h 605381"/>
              <a:gd name="connsiteX41" fmla="*/ 186412 w 596114"/>
              <a:gd name="connsiteY41" fmla="*/ 441005 h 605381"/>
              <a:gd name="connsiteX42" fmla="*/ 210536 w 596114"/>
              <a:gd name="connsiteY42" fmla="*/ 329680 h 605381"/>
              <a:gd name="connsiteX43" fmla="*/ 215798 w 596114"/>
              <a:gd name="connsiteY43" fmla="*/ 319965 h 605381"/>
              <a:gd name="connsiteX44" fmla="*/ 457338 w 596114"/>
              <a:gd name="connsiteY44" fmla="*/ 78776 h 605381"/>
              <a:gd name="connsiteX45" fmla="*/ 515178 w 596114"/>
              <a:gd name="connsiteY45" fmla="*/ 54984 h 605381"/>
              <a:gd name="connsiteX46" fmla="*/ 42688 w 596114"/>
              <a:gd name="connsiteY46" fmla="*/ 0 h 605381"/>
              <a:gd name="connsiteX47" fmla="*/ 398388 w 596114"/>
              <a:gd name="connsiteY47" fmla="*/ 0 h 605381"/>
              <a:gd name="connsiteX48" fmla="*/ 441076 w 596114"/>
              <a:gd name="connsiteY48" fmla="*/ 41337 h 605381"/>
              <a:gd name="connsiteX49" fmla="*/ 402160 w 596114"/>
              <a:gd name="connsiteY49" fmla="*/ 78907 h 605381"/>
              <a:gd name="connsiteX50" fmla="*/ 402160 w 596114"/>
              <a:gd name="connsiteY50" fmla="*/ 42625 h 605381"/>
              <a:gd name="connsiteX51" fmla="*/ 398388 w 596114"/>
              <a:gd name="connsiteY51" fmla="*/ 38958 h 605381"/>
              <a:gd name="connsiteX52" fmla="*/ 42688 w 596114"/>
              <a:gd name="connsiteY52" fmla="*/ 38958 h 605381"/>
              <a:gd name="connsiteX53" fmla="*/ 39015 w 596114"/>
              <a:gd name="connsiteY53" fmla="*/ 42625 h 605381"/>
              <a:gd name="connsiteX54" fmla="*/ 39015 w 596114"/>
              <a:gd name="connsiteY54" fmla="*/ 562656 h 605381"/>
              <a:gd name="connsiteX55" fmla="*/ 42688 w 596114"/>
              <a:gd name="connsiteY55" fmla="*/ 566423 h 605381"/>
              <a:gd name="connsiteX56" fmla="*/ 398388 w 596114"/>
              <a:gd name="connsiteY56" fmla="*/ 566423 h 605381"/>
              <a:gd name="connsiteX57" fmla="*/ 402160 w 596114"/>
              <a:gd name="connsiteY57" fmla="*/ 562656 h 605381"/>
              <a:gd name="connsiteX58" fmla="*/ 402160 w 596114"/>
              <a:gd name="connsiteY58" fmla="*/ 418622 h 605381"/>
              <a:gd name="connsiteX59" fmla="*/ 441175 w 596114"/>
              <a:gd name="connsiteY59" fmla="*/ 379664 h 605381"/>
              <a:gd name="connsiteX60" fmla="*/ 441175 w 596114"/>
              <a:gd name="connsiteY60" fmla="*/ 562656 h 605381"/>
              <a:gd name="connsiteX61" fmla="*/ 398388 w 596114"/>
              <a:gd name="connsiteY61" fmla="*/ 605381 h 605381"/>
              <a:gd name="connsiteX62" fmla="*/ 42688 w 596114"/>
              <a:gd name="connsiteY62" fmla="*/ 605381 h 605381"/>
              <a:gd name="connsiteX63" fmla="*/ 0 w 596114"/>
              <a:gd name="connsiteY63" fmla="*/ 562656 h 605381"/>
              <a:gd name="connsiteX64" fmla="*/ 0 w 596114"/>
              <a:gd name="connsiteY64" fmla="*/ 42625 h 605381"/>
              <a:gd name="connsiteX65" fmla="*/ 42688 w 596114"/>
              <a:gd name="connsiteY65" fmla="*/ 0 h 60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6114" h="605381">
                <a:moveTo>
                  <a:pt x="87620" y="437153"/>
                </a:moveTo>
                <a:lnTo>
                  <a:pt x="147471" y="437153"/>
                </a:lnTo>
                <a:cubicBezTo>
                  <a:pt x="145585" y="450930"/>
                  <a:pt x="148562" y="464608"/>
                  <a:pt x="155808" y="476105"/>
                </a:cubicBezTo>
                <a:lnTo>
                  <a:pt x="87620" y="476105"/>
                </a:lnTo>
                <a:cubicBezTo>
                  <a:pt x="76900" y="476105"/>
                  <a:pt x="68166" y="467383"/>
                  <a:pt x="68166" y="456679"/>
                </a:cubicBezTo>
                <a:cubicBezTo>
                  <a:pt x="68166" y="445875"/>
                  <a:pt x="76900" y="437153"/>
                  <a:pt x="87620" y="437153"/>
                </a:cubicBezTo>
                <a:close/>
                <a:moveTo>
                  <a:pt x="241113" y="372802"/>
                </a:moveTo>
                <a:lnTo>
                  <a:pt x="230888" y="419692"/>
                </a:lnTo>
                <a:lnTo>
                  <a:pt x="277846" y="409481"/>
                </a:lnTo>
                <a:close/>
                <a:moveTo>
                  <a:pt x="87625" y="339420"/>
                </a:moveTo>
                <a:lnTo>
                  <a:pt x="168439" y="339420"/>
                </a:lnTo>
                <a:lnTo>
                  <a:pt x="160000" y="378372"/>
                </a:lnTo>
                <a:lnTo>
                  <a:pt x="87625" y="378372"/>
                </a:lnTo>
                <a:cubicBezTo>
                  <a:pt x="76903" y="378372"/>
                  <a:pt x="68166" y="369650"/>
                  <a:pt x="68166" y="358946"/>
                </a:cubicBezTo>
                <a:cubicBezTo>
                  <a:pt x="68166" y="348142"/>
                  <a:pt x="76903" y="339420"/>
                  <a:pt x="87625" y="339420"/>
                </a:cubicBezTo>
                <a:close/>
                <a:moveTo>
                  <a:pt x="87622" y="241687"/>
                </a:moveTo>
                <a:lnTo>
                  <a:pt x="239005" y="241687"/>
                </a:lnTo>
                <a:lnTo>
                  <a:pt x="199993" y="280639"/>
                </a:lnTo>
                <a:lnTo>
                  <a:pt x="87622" y="280639"/>
                </a:lnTo>
                <a:cubicBezTo>
                  <a:pt x="76902" y="280639"/>
                  <a:pt x="68166" y="271917"/>
                  <a:pt x="68166" y="261213"/>
                </a:cubicBezTo>
                <a:cubicBezTo>
                  <a:pt x="68166" y="250409"/>
                  <a:pt x="76902" y="241687"/>
                  <a:pt x="87622" y="241687"/>
                </a:cubicBezTo>
                <a:close/>
                <a:moveTo>
                  <a:pt x="87627" y="143954"/>
                </a:moveTo>
                <a:lnTo>
                  <a:pt x="336949" y="143954"/>
                </a:lnTo>
                <a:lnTo>
                  <a:pt x="297927" y="182906"/>
                </a:lnTo>
                <a:lnTo>
                  <a:pt x="87627" y="182906"/>
                </a:lnTo>
                <a:cubicBezTo>
                  <a:pt x="76904" y="182906"/>
                  <a:pt x="68166" y="174184"/>
                  <a:pt x="68166" y="163480"/>
                </a:cubicBezTo>
                <a:cubicBezTo>
                  <a:pt x="68166" y="152676"/>
                  <a:pt x="76904" y="143954"/>
                  <a:pt x="87627" y="143954"/>
                </a:cubicBezTo>
                <a:close/>
                <a:moveTo>
                  <a:pt x="515787" y="93955"/>
                </a:moveTo>
                <a:cubicBezTo>
                  <a:pt x="504643" y="93695"/>
                  <a:pt x="493425" y="97809"/>
                  <a:pt x="484936" y="106334"/>
                </a:cubicBezTo>
                <a:lnTo>
                  <a:pt x="257196" y="333744"/>
                </a:lnTo>
                <a:lnTo>
                  <a:pt x="316961" y="393422"/>
                </a:lnTo>
                <a:lnTo>
                  <a:pt x="544701" y="166012"/>
                </a:lnTo>
                <a:cubicBezTo>
                  <a:pt x="560784" y="149953"/>
                  <a:pt x="561082" y="124376"/>
                  <a:pt x="546190" y="107821"/>
                </a:cubicBezTo>
                <a:cubicBezTo>
                  <a:pt x="538000" y="98850"/>
                  <a:pt x="526930" y="94215"/>
                  <a:pt x="515787" y="93955"/>
                </a:cubicBezTo>
                <a:close/>
                <a:moveTo>
                  <a:pt x="515178" y="54984"/>
                </a:moveTo>
                <a:cubicBezTo>
                  <a:pt x="536138" y="55083"/>
                  <a:pt x="557110" y="63262"/>
                  <a:pt x="573094" y="79668"/>
                </a:cubicBezTo>
                <a:cubicBezTo>
                  <a:pt x="603870" y="111291"/>
                  <a:pt x="603969" y="161948"/>
                  <a:pt x="572300" y="193571"/>
                </a:cubicBezTo>
                <a:lnTo>
                  <a:pt x="330760" y="434760"/>
                </a:lnTo>
                <a:cubicBezTo>
                  <a:pt x="328179" y="437337"/>
                  <a:pt x="324704" y="439221"/>
                  <a:pt x="321031" y="440014"/>
                </a:cubicBezTo>
                <a:lnTo>
                  <a:pt x="209543" y="464202"/>
                </a:lnTo>
                <a:cubicBezTo>
                  <a:pt x="203090" y="465590"/>
                  <a:pt x="196340" y="463607"/>
                  <a:pt x="191674" y="458849"/>
                </a:cubicBezTo>
                <a:cubicBezTo>
                  <a:pt x="186908" y="454190"/>
                  <a:pt x="185022" y="447350"/>
                  <a:pt x="186412" y="441005"/>
                </a:cubicBezTo>
                <a:lnTo>
                  <a:pt x="210536" y="329680"/>
                </a:lnTo>
                <a:cubicBezTo>
                  <a:pt x="211330" y="325913"/>
                  <a:pt x="213217" y="322542"/>
                  <a:pt x="215798" y="319965"/>
                </a:cubicBezTo>
                <a:cubicBezTo>
                  <a:pt x="225825" y="310051"/>
                  <a:pt x="439369" y="96719"/>
                  <a:pt x="457338" y="78776"/>
                </a:cubicBezTo>
                <a:cubicBezTo>
                  <a:pt x="473271" y="62865"/>
                  <a:pt x="494219" y="54885"/>
                  <a:pt x="515178" y="54984"/>
                </a:cubicBezTo>
                <a:close/>
                <a:moveTo>
                  <a:pt x="42688" y="0"/>
                </a:moveTo>
                <a:lnTo>
                  <a:pt x="398388" y="0"/>
                </a:lnTo>
                <a:cubicBezTo>
                  <a:pt x="421519" y="0"/>
                  <a:pt x="440381" y="18438"/>
                  <a:pt x="441076" y="41337"/>
                </a:cubicBezTo>
                <a:lnTo>
                  <a:pt x="402160" y="78907"/>
                </a:lnTo>
                <a:lnTo>
                  <a:pt x="402160" y="42625"/>
                </a:lnTo>
                <a:cubicBezTo>
                  <a:pt x="402160" y="40643"/>
                  <a:pt x="400473" y="38958"/>
                  <a:pt x="398388" y="38958"/>
                </a:cubicBezTo>
                <a:lnTo>
                  <a:pt x="42688" y="38958"/>
                </a:lnTo>
                <a:cubicBezTo>
                  <a:pt x="40702" y="38958"/>
                  <a:pt x="39015" y="40643"/>
                  <a:pt x="39015" y="42625"/>
                </a:cubicBezTo>
                <a:lnTo>
                  <a:pt x="39015" y="562656"/>
                </a:lnTo>
                <a:cubicBezTo>
                  <a:pt x="39015" y="564738"/>
                  <a:pt x="40702" y="566423"/>
                  <a:pt x="42688" y="566423"/>
                </a:cubicBezTo>
                <a:lnTo>
                  <a:pt x="398388" y="566423"/>
                </a:lnTo>
                <a:cubicBezTo>
                  <a:pt x="400473" y="566423"/>
                  <a:pt x="402160" y="564738"/>
                  <a:pt x="402160" y="562656"/>
                </a:cubicBezTo>
                <a:lnTo>
                  <a:pt x="402160" y="418622"/>
                </a:lnTo>
                <a:lnTo>
                  <a:pt x="441175" y="379664"/>
                </a:lnTo>
                <a:lnTo>
                  <a:pt x="441175" y="562656"/>
                </a:lnTo>
                <a:cubicBezTo>
                  <a:pt x="441175" y="586249"/>
                  <a:pt x="422015" y="605381"/>
                  <a:pt x="398388" y="605381"/>
                </a:cubicBezTo>
                <a:lnTo>
                  <a:pt x="42688" y="605381"/>
                </a:lnTo>
                <a:cubicBezTo>
                  <a:pt x="19160" y="605381"/>
                  <a:pt x="0" y="586249"/>
                  <a:pt x="0" y="562656"/>
                </a:cubicBezTo>
                <a:lnTo>
                  <a:pt x="0" y="42625"/>
                </a:lnTo>
                <a:cubicBezTo>
                  <a:pt x="0" y="19132"/>
                  <a:pt x="19160" y="0"/>
                  <a:pt x="42688"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0" name="矩形 19"/>
          <p:cNvSpPr/>
          <p:nvPr/>
        </p:nvSpPr>
        <p:spPr bwMode="auto">
          <a:xfrm>
            <a:off x="900559" y="2412004"/>
            <a:ext cx="5570505" cy="3744416"/>
          </a:xfrm>
          <a:prstGeom prst="rect">
            <a:avLst/>
          </a:prstGeom>
          <a:solidFill>
            <a:srgbClr val="0070C0"/>
          </a:solidFill>
          <a:ln>
            <a:noFill/>
          </a:ln>
        </p:spPr>
        <p:txBody>
          <a:bodyPr rtlCol="0" anchor="ctr"/>
          <a:lstStyle/>
          <a:p>
            <a:pPr algn="l"/>
            <a:endParaRPr lang="zh-CN" altLang="en-US"/>
          </a:p>
        </p:txBody>
      </p:sp>
      <p:sp>
        <p:nvSpPr>
          <p:cNvPr id="21" name="矩形 20"/>
          <p:cNvSpPr/>
          <p:nvPr/>
        </p:nvSpPr>
        <p:spPr>
          <a:xfrm>
            <a:off x="965440" y="3794990"/>
            <a:ext cx="4998582" cy="1541897"/>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血的教训表明，绝大多数事故都是忽视生产过程管理，不抓细节所产生的悲剧，因此安全生产必须注重生产过程中的每一个细节监督管理、细节决定成败。</a:t>
            </a:r>
          </a:p>
        </p:txBody>
      </p:sp>
      <p:sp>
        <p:nvSpPr>
          <p:cNvPr id="2" name="矩形 1"/>
          <p:cNvSpPr/>
          <p:nvPr/>
        </p:nvSpPr>
        <p:spPr>
          <a:xfrm>
            <a:off x="1511895" y="2957446"/>
            <a:ext cx="3671198"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辉煌来源于过程，品质来源于细节</a:t>
            </a:r>
          </a:p>
        </p:txBody>
      </p:sp>
      <p:sp>
        <p:nvSpPr>
          <p:cNvPr id="4" name="矩形 3"/>
          <p:cNvSpPr/>
          <p:nvPr/>
        </p:nvSpPr>
        <p:spPr bwMode="auto">
          <a:xfrm>
            <a:off x="1137263" y="2873334"/>
            <a:ext cx="144016" cy="490803"/>
          </a:xfrm>
          <a:prstGeom prst="rect">
            <a:avLst/>
          </a:prstGeom>
          <a:solidFill>
            <a:srgbClr val="FFFF00"/>
          </a:solidFill>
          <a:ln>
            <a:noFill/>
          </a:ln>
        </p:spPr>
        <p:txBody>
          <a:bodyPr rtlCol="0" anchor="ctr"/>
          <a:lstStyle/>
          <a:p>
            <a:pPr algn="l"/>
            <a:endParaRPr lang="zh-CN" altLang="en-US"/>
          </a:p>
        </p:txBody>
      </p:sp>
      <p:pic>
        <p:nvPicPr>
          <p:cNvPr id="21506" name="Picture 2" descr="https://timgsa.baidu.com/timg?image&amp;quality=80&amp;size=b9999_10000&amp;sec=1512314713132&amp;di=3e355391e052f7f15af0102b20b18d2b&amp;imgtype=0&amp;src=http%3A%2F%2Fimgsrc.baidu.com%2Fimgad%2Fpic%2Fitem%2F4610b912c8fcc3ce933493099945d688d43f20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318" b="6365"/>
          <a:stretch>
            <a:fillRect/>
          </a:stretch>
        </p:blipFill>
        <p:spPr bwMode="auto">
          <a:xfrm>
            <a:off x="6463254" y="2416160"/>
            <a:ext cx="5567324" cy="37096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2520242"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9</a:t>
            </a:r>
            <a:r>
              <a:rPr lang="zh-CN" altLang="en-US" sz="2400" dirty="0">
                <a:solidFill>
                  <a:srgbClr val="0070C0"/>
                </a:solidFill>
                <a:latin typeface="微软雅黑" panose="020B0503020204020204" pitchFamily="34" charset="-122"/>
                <a:ea typeface="微软雅黑" panose="020B0503020204020204" pitchFamily="34" charset="-122"/>
              </a:rPr>
              <a:t>、标准化的理念</a:t>
            </a:r>
          </a:p>
        </p:txBody>
      </p:sp>
      <p:sp>
        <p:nvSpPr>
          <p:cNvPr id="14" name="Freeform 11"/>
          <p:cNvSpPr>
            <a:spLocks noEditPoints="1"/>
          </p:cNvSpPr>
          <p:nvPr/>
        </p:nvSpPr>
        <p:spPr bwMode="auto">
          <a:xfrm>
            <a:off x="939841" y="1255308"/>
            <a:ext cx="682876" cy="693492"/>
          </a:xfrm>
          <a:custGeom>
            <a:avLst/>
            <a:gdLst>
              <a:gd name="connsiteX0" fmla="*/ 87620 w 596114"/>
              <a:gd name="connsiteY0" fmla="*/ 437153 h 605381"/>
              <a:gd name="connsiteX1" fmla="*/ 147471 w 596114"/>
              <a:gd name="connsiteY1" fmla="*/ 437153 h 605381"/>
              <a:gd name="connsiteX2" fmla="*/ 155808 w 596114"/>
              <a:gd name="connsiteY2" fmla="*/ 476105 h 605381"/>
              <a:gd name="connsiteX3" fmla="*/ 87620 w 596114"/>
              <a:gd name="connsiteY3" fmla="*/ 476105 h 605381"/>
              <a:gd name="connsiteX4" fmla="*/ 68166 w 596114"/>
              <a:gd name="connsiteY4" fmla="*/ 456679 h 605381"/>
              <a:gd name="connsiteX5" fmla="*/ 87620 w 596114"/>
              <a:gd name="connsiteY5" fmla="*/ 437153 h 605381"/>
              <a:gd name="connsiteX6" fmla="*/ 241113 w 596114"/>
              <a:gd name="connsiteY6" fmla="*/ 372802 h 605381"/>
              <a:gd name="connsiteX7" fmla="*/ 230888 w 596114"/>
              <a:gd name="connsiteY7" fmla="*/ 419692 h 605381"/>
              <a:gd name="connsiteX8" fmla="*/ 277846 w 596114"/>
              <a:gd name="connsiteY8" fmla="*/ 409481 h 605381"/>
              <a:gd name="connsiteX9" fmla="*/ 87625 w 596114"/>
              <a:gd name="connsiteY9" fmla="*/ 339420 h 605381"/>
              <a:gd name="connsiteX10" fmla="*/ 168439 w 596114"/>
              <a:gd name="connsiteY10" fmla="*/ 339420 h 605381"/>
              <a:gd name="connsiteX11" fmla="*/ 160000 w 596114"/>
              <a:gd name="connsiteY11" fmla="*/ 378372 h 605381"/>
              <a:gd name="connsiteX12" fmla="*/ 87625 w 596114"/>
              <a:gd name="connsiteY12" fmla="*/ 378372 h 605381"/>
              <a:gd name="connsiteX13" fmla="*/ 68166 w 596114"/>
              <a:gd name="connsiteY13" fmla="*/ 358946 h 605381"/>
              <a:gd name="connsiteX14" fmla="*/ 87625 w 596114"/>
              <a:gd name="connsiteY14" fmla="*/ 339420 h 605381"/>
              <a:gd name="connsiteX15" fmla="*/ 87622 w 596114"/>
              <a:gd name="connsiteY15" fmla="*/ 241687 h 605381"/>
              <a:gd name="connsiteX16" fmla="*/ 239005 w 596114"/>
              <a:gd name="connsiteY16" fmla="*/ 241687 h 605381"/>
              <a:gd name="connsiteX17" fmla="*/ 199993 w 596114"/>
              <a:gd name="connsiteY17" fmla="*/ 280639 h 605381"/>
              <a:gd name="connsiteX18" fmla="*/ 87622 w 596114"/>
              <a:gd name="connsiteY18" fmla="*/ 280639 h 605381"/>
              <a:gd name="connsiteX19" fmla="*/ 68166 w 596114"/>
              <a:gd name="connsiteY19" fmla="*/ 261213 h 605381"/>
              <a:gd name="connsiteX20" fmla="*/ 87622 w 596114"/>
              <a:gd name="connsiteY20" fmla="*/ 241687 h 605381"/>
              <a:gd name="connsiteX21" fmla="*/ 87627 w 596114"/>
              <a:gd name="connsiteY21" fmla="*/ 143954 h 605381"/>
              <a:gd name="connsiteX22" fmla="*/ 336949 w 596114"/>
              <a:gd name="connsiteY22" fmla="*/ 143954 h 605381"/>
              <a:gd name="connsiteX23" fmla="*/ 297927 w 596114"/>
              <a:gd name="connsiteY23" fmla="*/ 182906 h 605381"/>
              <a:gd name="connsiteX24" fmla="*/ 87627 w 596114"/>
              <a:gd name="connsiteY24" fmla="*/ 182906 h 605381"/>
              <a:gd name="connsiteX25" fmla="*/ 68166 w 596114"/>
              <a:gd name="connsiteY25" fmla="*/ 163480 h 605381"/>
              <a:gd name="connsiteX26" fmla="*/ 87627 w 596114"/>
              <a:gd name="connsiteY26" fmla="*/ 143954 h 605381"/>
              <a:gd name="connsiteX27" fmla="*/ 515787 w 596114"/>
              <a:gd name="connsiteY27" fmla="*/ 93955 h 605381"/>
              <a:gd name="connsiteX28" fmla="*/ 484936 w 596114"/>
              <a:gd name="connsiteY28" fmla="*/ 106334 h 605381"/>
              <a:gd name="connsiteX29" fmla="*/ 257196 w 596114"/>
              <a:gd name="connsiteY29" fmla="*/ 333744 h 605381"/>
              <a:gd name="connsiteX30" fmla="*/ 316961 w 596114"/>
              <a:gd name="connsiteY30" fmla="*/ 393422 h 605381"/>
              <a:gd name="connsiteX31" fmla="*/ 544701 w 596114"/>
              <a:gd name="connsiteY31" fmla="*/ 166012 h 605381"/>
              <a:gd name="connsiteX32" fmla="*/ 546190 w 596114"/>
              <a:gd name="connsiteY32" fmla="*/ 107821 h 605381"/>
              <a:gd name="connsiteX33" fmla="*/ 515787 w 596114"/>
              <a:gd name="connsiteY33" fmla="*/ 93955 h 605381"/>
              <a:gd name="connsiteX34" fmla="*/ 515178 w 596114"/>
              <a:gd name="connsiteY34" fmla="*/ 54984 h 605381"/>
              <a:gd name="connsiteX35" fmla="*/ 573094 w 596114"/>
              <a:gd name="connsiteY35" fmla="*/ 79668 h 605381"/>
              <a:gd name="connsiteX36" fmla="*/ 572300 w 596114"/>
              <a:gd name="connsiteY36" fmla="*/ 193571 h 605381"/>
              <a:gd name="connsiteX37" fmla="*/ 330760 w 596114"/>
              <a:gd name="connsiteY37" fmla="*/ 434760 h 605381"/>
              <a:gd name="connsiteX38" fmla="*/ 321031 w 596114"/>
              <a:gd name="connsiteY38" fmla="*/ 440014 h 605381"/>
              <a:gd name="connsiteX39" fmla="*/ 209543 w 596114"/>
              <a:gd name="connsiteY39" fmla="*/ 464202 h 605381"/>
              <a:gd name="connsiteX40" fmla="*/ 191674 w 596114"/>
              <a:gd name="connsiteY40" fmla="*/ 458849 h 605381"/>
              <a:gd name="connsiteX41" fmla="*/ 186412 w 596114"/>
              <a:gd name="connsiteY41" fmla="*/ 441005 h 605381"/>
              <a:gd name="connsiteX42" fmla="*/ 210536 w 596114"/>
              <a:gd name="connsiteY42" fmla="*/ 329680 h 605381"/>
              <a:gd name="connsiteX43" fmla="*/ 215798 w 596114"/>
              <a:gd name="connsiteY43" fmla="*/ 319965 h 605381"/>
              <a:gd name="connsiteX44" fmla="*/ 457338 w 596114"/>
              <a:gd name="connsiteY44" fmla="*/ 78776 h 605381"/>
              <a:gd name="connsiteX45" fmla="*/ 515178 w 596114"/>
              <a:gd name="connsiteY45" fmla="*/ 54984 h 605381"/>
              <a:gd name="connsiteX46" fmla="*/ 42688 w 596114"/>
              <a:gd name="connsiteY46" fmla="*/ 0 h 605381"/>
              <a:gd name="connsiteX47" fmla="*/ 398388 w 596114"/>
              <a:gd name="connsiteY47" fmla="*/ 0 h 605381"/>
              <a:gd name="connsiteX48" fmla="*/ 441076 w 596114"/>
              <a:gd name="connsiteY48" fmla="*/ 41337 h 605381"/>
              <a:gd name="connsiteX49" fmla="*/ 402160 w 596114"/>
              <a:gd name="connsiteY49" fmla="*/ 78907 h 605381"/>
              <a:gd name="connsiteX50" fmla="*/ 402160 w 596114"/>
              <a:gd name="connsiteY50" fmla="*/ 42625 h 605381"/>
              <a:gd name="connsiteX51" fmla="*/ 398388 w 596114"/>
              <a:gd name="connsiteY51" fmla="*/ 38958 h 605381"/>
              <a:gd name="connsiteX52" fmla="*/ 42688 w 596114"/>
              <a:gd name="connsiteY52" fmla="*/ 38958 h 605381"/>
              <a:gd name="connsiteX53" fmla="*/ 39015 w 596114"/>
              <a:gd name="connsiteY53" fmla="*/ 42625 h 605381"/>
              <a:gd name="connsiteX54" fmla="*/ 39015 w 596114"/>
              <a:gd name="connsiteY54" fmla="*/ 562656 h 605381"/>
              <a:gd name="connsiteX55" fmla="*/ 42688 w 596114"/>
              <a:gd name="connsiteY55" fmla="*/ 566423 h 605381"/>
              <a:gd name="connsiteX56" fmla="*/ 398388 w 596114"/>
              <a:gd name="connsiteY56" fmla="*/ 566423 h 605381"/>
              <a:gd name="connsiteX57" fmla="*/ 402160 w 596114"/>
              <a:gd name="connsiteY57" fmla="*/ 562656 h 605381"/>
              <a:gd name="connsiteX58" fmla="*/ 402160 w 596114"/>
              <a:gd name="connsiteY58" fmla="*/ 418622 h 605381"/>
              <a:gd name="connsiteX59" fmla="*/ 441175 w 596114"/>
              <a:gd name="connsiteY59" fmla="*/ 379664 h 605381"/>
              <a:gd name="connsiteX60" fmla="*/ 441175 w 596114"/>
              <a:gd name="connsiteY60" fmla="*/ 562656 h 605381"/>
              <a:gd name="connsiteX61" fmla="*/ 398388 w 596114"/>
              <a:gd name="connsiteY61" fmla="*/ 605381 h 605381"/>
              <a:gd name="connsiteX62" fmla="*/ 42688 w 596114"/>
              <a:gd name="connsiteY62" fmla="*/ 605381 h 605381"/>
              <a:gd name="connsiteX63" fmla="*/ 0 w 596114"/>
              <a:gd name="connsiteY63" fmla="*/ 562656 h 605381"/>
              <a:gd name="connsiteX64" fmla="*/ 0 w 596114"/>
              <a:gd name="connsiteY64" fmla="*/ 42625 h 605381"/>
              <a:gd name="connsiteX65" fmla="*/ 42688 w 596114"/>
              <a:gd name="connsiteY65" fmla="*/ 0 h 60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6114" h="605381">
                <a:moveTo>
                  <a:pt x="87620" y="437153"/>
                </a:moveTo>
                <a:lnTo>
                  <a:pt x="147471" y="437153"/>
                </a:lnTo>
                <a:cubicBezTo>
                  <a:pt x="145585" y="450930"/>
                  <a:pt x="148562" y="464608"/>
                  <a:pt x="155808" y="476105"/>
                </a:cubicBezTo>
                <a:lnTo>
                  <a:pt x="87620" y="476105"/>
                </a:lnTo>
                <a:cubicBezTo>
                  <a:pt x="76900" y="476105"/>
                  <a:pt x="68166" y="467383"/>
                  <a:pt x="68166" y="456679"/>
                </a:cubicBezTo>
                <a:cubicBezTo>
                  <a:pt x="68166" y="445875"/>
                  <a:pt x="76900" y="437153"/>
                  <a:pt x="87620" y="437153"/>
                </a:cubicBezTo>
                <a:close/>
                <a:moveTo>
                  <a:pt x="241113" y="372802"/>
                </a:moveTo>
                <a:lnTo>
                  <a:pt x="230888" y="419692"/>
                </a:lnTo>
                <a:lnTo>
                  <a:pt x="277846" y="409481"/>
                </a:lnTo>
                <a:close/>
                <a:moveTo>
                  <a:pt x="87625" y="339420"/>
                </a:moveTo>
                <a:lnTo>
                  <a:pt x="168439" y="339420"/>
                </a:lnTo>
                <a:lnTo>
                  <a:pt x="160000" y="378372"/>
                </a:lnTo>
                <a:lnTo>
                  <a:pt x="87625" y="378372"/>
                </a:lnTo>
                <a:cubicBezTo>
                  <a:pt x="76903" y="378372"/>
                  <a:pt x="68166" y="369650"/>
                  <a:pt x="68166" y="358946"/>
                </a:cubicBezTo>
                <a:cubicBezTo>
                  <a:pt x="68166" y="348142"/>
                  <a:pt x="76903" y="339420"/>
                  <a:pt x="87625" y="339420"/>
                </a:cubicBezTo>
                <a:close/>
                <a:moveTo>
                  <a:pt x="87622" y="241687"/>
                </a:moveTo>
                <a:lnTo>
                  <a:pt x="239005" y="241687"/>
                </a:lnTo>
                <a:lnTo>
                  <a:pt x="199993" y="280639"/>
                </a:lnTo>
                <a:lnTo>
                  <a:pt x="87622" y="280639"/>
                </a:lnTo>
                <a:cubicBezTo>
                  <a:pt x="76902" y="280639"/>
                  <a:pt x="68166" y="271917"/>
                  <a:pt x="68166" y="261213"/>
                </a:cubicBezTo>
                <a:cubicBezTo>
                  <a:pt x="68166" y="250409"/>
                  <a:pt x="76902" y="241687"/>
                  <a:pt x="87622" y="241687"/>
                </a:cubicBezTo>
                <a:close/>
                <a:moveTo>
                  <a:pt x="87627" y="143954"/>
                </a:moveTo>
                <a:lnTo>
                  <a:pt x="336949" y="143954"/>
                </a:lnTo>
                <a:lnTo>
                  <a:pt x="297927" y="182906"/>
                </a:lnTo>
                <a:lnTo>
                  <a:pt x="87627" y="182906"/>
                </a:lnTo>
                <a:cubicBezTo>
                  <a:pt x="76904" y="182906"/>
                  <a:pt x="68166" y="174184"/>
                  <a:pt x="68166" y="163480"/>
                </a:cubicBezTo>
                <a:cubicBezTo>
                  <a:pt x="68166" y="152676"/>
                  <a:pt x="76904" y="143954"/>
                  <a:pt x="87627" y="143954"/>
                </a:cubicBezTo>
                <a:close/>
                <a:moveTo>
                  <a:pt x="515787" y="93955"/>
                </a:moveTo>
                <a:cubicBezTo>
                  <a:pt x="504643" y="93695"/>
                  <a:pt x="493425" y="97809"/>
                  <a:pt x="484936" y="106334"/>
                </a:cubicBezTo>
                <a:lnTo>
                  <a:pt x="257196" y="333744"/>
                </a:lnTo>
                <a:lnTo>
                  <a:pt x="316961" y="393422"/>
                </a:lnTo>
                <a:lnTo>
                  <a:pt x="544701" y="166012"/>
                </a:lnTo>
                <a:cubicBezTo>
                  <a:pt x="560784" y="149953"/>
                  <a:pt x="561082" y="124376"/>
                  <a:pt x="546190" y="107821"/>
                </a:cubicBezTo>
                <a:cubicBezTo>
                  <a:pt x="538000" y="98850"/>
                  <a:pt x="526930" y="94215"/>
                  <a:pt x="515787" y="93955"/>
                </a:cubicBezTo>
                <a:close/>
                <a:moveTo>
                  <a:pt x="515178" y="54984"/>
                </a:moveTo>
                <a:cubicBezTo>
                  <a:pt x="536138" y="55083"/>
                  <a:pt x="557110" y="63262"/>
                  <a:pt x="573094" y="79668"/>
                </a:cubicBezTo>
                <a:cubicBezTo>
                  <a:pt x="603870" y="111291"/>
                  <a:pt x="603969" y="161948"/>
                  <a:pt x="572300" y="193571"/>
                </a:cubicBezTo>
                <a:lnTo>
                  <a:pt x="330760" y="434760"/>
                </a:lnTo>
                <a:cubicBezTo>
                  <a:pt x="328179" y="437337"/>
                  <a:pt x="324704" y="439221"/>
                  <a:pt x="321031" y="440014"/>
                </a:cubicBezTo>
                <a:lnTo>
                  <a:pt x="209543" y="464202"/>
                </a:lnTo>
                <a:cubicBezTo>
                  <a:pt x="203090" y="465590"/>
                  <a:pt x="196340" y="463607"/>
                  <a:pt x="191674" y="458849"/>
                </a:cubicBezTo>
                <a:cubicBezTo>
                  <a:pt x="186908" y="454190"/>
                  <a:pt x="185022" y="447350"/>
                  <a:pt x="186412" y="441005"/>
                </a:cubicBezTo>
                <a:lnTo>
                  <a:pt x="210536" y="329680"/>
                </a:lnTo>
                <a:cubicBezTo>
                  <a:pt x="211330" y="325913"/>
                  <a:pt x="213217" y="322542"/>
                  <a:pt x="215798" y="319965"/>
                </a:cubicBezTo>
                <a:cubicBezTo>
                  <a:pt x="225825" y="310051"/>
                  <a:pt x="439369" y="96719"/>
                  <a:pt x="457338" y="78776"/>
                </a:cubicBezTo>
                <a:cubicBezTo>
                  <a:pt x="473271" y="62865"/>
                  <a:pt x="494219" y="54885"/>
                  <a:pt x="515178" y="54984"/>
                </a:cubicBezTo>
                <a:close/>
                <a:moveTo>
                  <a:pt x="42688" y="0"/>
                </a:moveTo>
                <a:lnTo>
                  <a:pt x="398388" y="0"/>
                </a:lnTo>
                <a:cubicBezTo>
                  <a:pt x="421519" y="0"/>
                  <a:pt x="440381" y="18438"/>
                  <a:pt x="441076" y="41337"/>
                </a:cubicBezTo>
                <a:lnTo>
                  <a:pt x="402160" y="78907"/>
                </a:lnTo>
                <a:lnTo>
                  <a:pt x="402160" y="42625"/>
                </a:lnTo>
                <a:cubicBezTo>
                  <a:pt x="402160" y="40643"/>
                  <a:pt x="400473" y="38958"/>
                  <a:pt x="398388" y="38958"/>
                </a:cubicBezTo>
                <a:lnTo>
                  <a:pt x="42688" y="38958"/>
                </a:lnTo>
                <a:cubicBezTo>
                  <a:pt x="40702" y="38958"/>
                  <a:pt x="39015" y="40643"/>
                  <a:pt x="39015" y="42625"/>
                </a:cubicBezTo>
                <a:lnTo>
                  <a:pt x="39015" y="562656"/>
                </a:lnTo>
                <a:cubicBezTo>
                  <a:pt x="39015" y="564738"/>
                  <a:pt x="40702" y="566423"/>
                  <a:pt x="42688" y="566423"/>
                </a:cubicBezTo>
                <a:lnTo>
                  <a:pt x="398388" y="566423"/>
                </a:lnTo>
                <a:cubicBezTo>
                  <a:pt x="400473" y="566423"/>
                  <a:pt x="402160" y="564738"/>
                  <a:pt x="402160" y="562656"/>
                </a:cubicBezTo>
                <a:lnTo>
                  <a:pt x="402160" y="418622"/>
                </a:lnTo>
                <a:lnTo>
                  <a:pt x="441175" y="379664"/>
                </a:lnTo>
                <a:lnTo>
                  <a:pt x="441175" y="562656"/>
                </a:lnTo>
                <a:cubicBezTo>
                  <a:pt x="441175" y="586249"/>
                  <a:pt x="422015" y="605381"/>
                  <a:pt x="398388" y="605381"/>
                </a:cubicBezTo>
                <a:lnTo>
                  <a:pt x="42688" y="605381"/>
                </a:lnTo>
                <a:cubicBezTo>
                  <a:pt x="19160" y="605381"/>
                  <a:pt x="0" y="586249"/>
                  <a:pt x="0" y="562656"/>
                </a:cubicBezTo>
                <a:lnTo>
                  <a:pt x="0" y="42625"/>
                </a:lnTo>
                <a:cubicBezTo>
                  <a:pt x="0" y="19132"/>
                  <a:pt x="19160" y="0"/>
                  <a:pt x="42688"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3208" t="17356" r="45021" b="6194"/>
          <a:stretch>
            <a:fillRect/>
          </a:stretch>
        </p:blipFill>
        <p:spPr>
          <a:xfrm>
            <a:off x="956389" y="2473666"/>
            <a:ext cx="2800050" cy="4134826"/>
          </a:xfrm>
          <a:prstGeom prst="rect">
            <a:avLst/>
          </a:prstGeom>
        </p:spPr>
      </p:pic>
      <p:sp>
        <p:nvSpPr>
          <p:cNvPr id="7" name="矩形 6"/>
          <p:cNvSpPr/>
          <p:nvPr/>
        </p:nvSpPr>
        <p:spPr>
          <a:xfrm>
            <a:off x="4089184" y="2520309"/>
            <a:ext cx="7813177" cy="707886"/>
          </a:xfrm>
          <a:prstGeom prst="rect">
            <a:avLst/>
          </a:prstGeom>
        </p:spPr>
        <p:txBody>
          <a:bodyPr wrap="square">
            <a:spAutoFit/>
          </a:bodyPr>
          <a:lstStyle/>
          <a:p>
            <a:pPr>
              <a:lnSpc>
                <a:spcPts val="2400"/>
              </a:lnSpc>
            </a:pPr>
            <a:r>
              <a:rPr lang="zh-CN" altLang="en-US" b="1" dirty="0">
                <a:solidFill>
                  <a:srgbClr val="0070C0"/>
                </a:solidFill>
                <a:latin typeface="微软雅黑" panose="020B0503020204020204" pitchFamily="34" charset="-122"/>
                <a:ea typeface="微软雅黑" panose="020B0503020204020204" pitchFamily="34" charset="-122"/>
              </a:rPr>
              <a:t>安全生产标准化</a:t>
            </a:r>
            <a:r>
              <a:rPr lang="zh-CN" altLang="en-US" dirty="0">
                <a:latin typeface="微软雅黑" panose="020B0503020204020204" pitchFamily="34" charset="-122"/>
                <a:ea typeface="微软雅黑" panose="020B0503020204020204" pitchFamily="34" charset="-122"/>
              </a:rPr>
              <a:t>是安全生产法规体系的重要组成部分，是安全生产法律法规贯彻实施的重要手段和技术支撑。</a:t>
            </a:r>
          </a:p>
        </p:txBody>
      </p:sp>
      <p:sp>
        <p:nvSpPr>
          <p:cNvPr id="8" name="矩形 7"/>
          <p:cNvSpPr/>
          <p:nvPr/>
        </p:nvSpPr>
        <p:spPr>
          <a:xfrm>
            <a:off x="4109188" y="3602523"/>
            <a:ext cx="5065810" cy="369332"/>
          </a:xfrm>
          <a:prstGeom prst="rect">
            <a:avLst/>
          </a:prstGeom>
          <a:solidFill>
            <a:srgbClr val="0070C0"/>
          </a:solidFill>
        </p:spPr>
        <p:txBody>
          <a:bodyPr wrap="square">
            <a:spAutoFit/>
          </a:bodyPr>
          <a:lstStyle/>
          <a:p>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国务院关于进一步加强安全生产工作的决定</a:t>
            </a:r>
            <a:r>
              <a:rPr lang="en-US" altLang="zh-CN" dirty="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4010555" y="4177218"/>
            <a:ext cx="8611508"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“健全完善安全生产法制，认真做好各项安全生产技术规范、标准的制定修订工作”</a:t>
            </a:r>
          </a:p>
        </p:txBody>
      </p:sp>
      <p:sp>
        <p:nvSpPr>
          <p:cNvPr id="10" name="矩形 9"/>
          <p:cNvSpPr/>
          <p:nvPr/>
        </p:nvSpPr>
        <p:spPr>
          <a:xfrm>
            <a:off x="4043201" y="5126241"/>
            <a:ext cx="6804687" cy="369332"/>
          </a:xfrm>
          <a:prstGeom prst="rect">
            <a:avLst/>
          </a:prstGeom>
          <a:solidFill>
            <a:srgbClr val="0070C0"/>
          </a:solidFill>
        </p:spPr>
        <p:txBody>
          <a:bodyPr wrap="square">
            <a:spAutoFit/>
          </a:bodyPr>
          <a:lstStyle/>
          <a:p>
            <a:r>
              <a:rPr lang="en-US" altLang="zh-CN" dirty="0">
                <a:solidFill>
                  <a:schemeClr val="bg1"/>
                </a:solidFill>
                <a:latin typeface="微软雅黑" panose="020B0503020204020204" pitchFamily="34" charset="-122"/>
                <a:ea typeface="微软雅黑" panose="020B0503020204020204" pitchFamily="34" charset="-122"/>
              </a:rPr>
              <a:t>《2008-2010</a:t>
            </a:r>
            <a:r>
              <a:rPr lang="zh-CN" altLang="en-US" dirty="0">
                <a:solidFill>
                  <a:schemeClr val="bg1"/>
                </a:solidFill>
                <a:latin typeface="微软雅黑" panose="020B0503020204020204" pitchFamily="34" charset="-122"/>
                <a:ea typeface="微软雅黑" panose="020B0503020204020204" pitchFamily="34" charset="-122"/>
              </a:rPr>
              <a:t>年全国安全生产（主要工业领域）标准化发展规划</a:t>
            </a:r>
            <a:r>
              <a:rPr lang="en-US" altLang="zh-CN" dirty="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3989913" y="5752774"/>
            <a:ext cx="8388864" cy="646331"/>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该</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规划</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涵盖了煤矿、金属非金属矿山、冶金、有色、化工、石油天然气、石油化工、危险化学品、烟花爆竹、机械安全、通用及其他等</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个领域。 </a:t>
            </a:r>
          </a:p>
        </p:txBody>
      </p:sp>
      <p:cxnSp>
        <p:nvCxnSpPr>
          <p:cNvPr id="15" name="直接连接符 14"/>
          <p:cNvCxnSpPr/>
          <p:nvPr/>
        </p:nvCxnSpPr>
        <p:spPr>
          <a:xfrm>
            <a:off x="4043201" y="4696445"/>
            <a:ext cx="851287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043201" y="6474472"/>
            <a:ext cx="851287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3554" name="Picture 2" descr="https://timgsa.baidu.com/timg?image&amp;quality=80&amp;size=b9999_10000&amp;sec=1512316324179&amp;di=d637dca1dab45aa558e3d99339f36915&amp;imgtype=0&amp;src=http%3A%2F%2Fimgsrc.baidu.com%2Fimage%2Fc0%253Dshijue1%252C0%252C0%252C294%252C40%2Fsign%3Df3615d3161600c33e474d68b72253b7a%2F8644ebf81a4c510f41fb7c3f6a59252dd42aa5d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989" b="3985"/>
          <a:stretch>
            <a:fillRect/>
          </a:stretch>
        </p:blipFill>
        <p:spPr bwMode="auto">
          <a:xfrm>
            <a:off x="6460072" y="2412002"/>
            <a:ext cx="5570506" cy="3713837"/>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2393604"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10</a:t>
            </a:r>
            <a:r>
              <a:rPr lang="zh-CN" altLang="en-US" sz="2400" dirty="0">
                <a:solidFill>
                  <a:srgbClr val="0070C0"/>
                </a:solidFill>
                <a:latin typeface="微软雅黑" panose="020B0503020204020204" pitchFamily="34" charset="-122"/>
                <a:ea typeface="微软雅黑" panose="020B0503020204020204" pitchFamily="34" charset="-122"/>
              </a:rPr>
              <a:t>、发展的理念</a:t>
            </a:r>
          </a:p>
        </p:txBody>
      </p:sp>
      <p:sp>
        <p:nvSpPr>
          <p:cNvPr id="22" name="Freeform 11"/>
          <p:cNvSpPr>
            <a:spLocks noEditPoints="1"/>
          </p:cNvSpPr>
          <p:nvPr/>
        </p:nvSpPr>
        <p:spPr bwMode="auto">
          <a:xfrm>
            <a:off x="965440" y="1183366"/>
            <a:ext cx="757567" cy="756572"/>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17" name="矩形 16"/>
          <p:cNvSpPr/>
          <p:nvPr/>
        </p:nvSpPr>
        <p:spPr bwMode="auto">
          <a:xfrm>
            <a:off x="900559" y="2412004"/>
            <a:ext cx="5570505" cy="3744416"/>
          </a:xfrm>
          <a:prstGeom prst="rect">
            <a:avLst/>
          </a:prstGeom>
          <a:solidFill>
            <a:srgbClr val="0070C0"/>
          </a:solidFill>
          <a:ln>
            <a:noFill/>
          </a:ln>
        </p:spPr>
        <p:txBody>
          <a:bodyPr rtlCol="0" anchor="ctr"/>
          <a:lstStyle/>
          <a:p>
            <a:pPr algn="l"/>
            <a:endParaRPr lang="zh-CN" altLang="en-US"/>
          </a:p>
        </p:txBody>
      </p:sp>
      <p:sp>
        <p:nvSpPr>
          <p:cNvPr id="18" name="矩形 17"/>
          <p:cNvSpPr/>
          <p:nvPr/>
        </p:nvSpPr>
        <p:spPr>
          <a:xfrm>
            <a:off x="900558" y="3305266"/>
            <a:ext cx="5528817" cy="2834109"/>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21</a:t>
            </a:r>
            <a:r>
              <a:rPr lang="zh-CN" altLang="en-US" dirty="0">
                <a:solidFill>
                  <a:schemeClr val="bg1"/>
                </a:solidFill>
                <a:latin typeface="微软雅黑" panose="020B0503020204020204" pitchFamily="34" charset="-122"/>
                <a:ea typeface="微软雅黑" panose="020B0503020204020204" pitchFamily="34" charset="-122"/>
              </a:rPr>
              <a:t>世纪是知识经济年代，知识在不断更新，事物在不断发展，新技术、新材料、新工艺、新方法不断出现。</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因此，要在创建学习型企业中，不断更新观念，加强教育培训，不断提高员工的素质，用安全发展的理念来对待、研究安全生产管理，只有这样，才能不断创新和提高安全管理水平。</a:t>
            </a:r>
          </a:p>
        </p:txBody>
      </p:sp>
      <p:sp>
        <p:nvSpPr>
          <p:cNvPr id="19" name="矩形 18"/>
          <p:cNvSpPr/>
          <p:nvPr/>
        </p:nvSpPr>
        <p:spPr>
          <a:xfrm>
            <a:off x="1508150" y="2806148"/>
            <a:ext cx="2778325" cy="369332"/>
          </a:xfrm>
          <a:prstGeom prst="rect">
            <a:avLst/>
          </a:prstGeom>
        </p:spPr>
        <p:txBody>
          <a:bodyPr wrap="none">
            <a:spAutoFit/>
          </a:bodyPr>
          <a:lstStyle/>
          <a:p>
            <a:r>
              <a:rPr lang="en-US" altLang="zh-CN" b="1" dirty="0">
                <a:solidFill>
                  <a:srgbClr val="FFFF00"/>
                </a:solidFill>
                <a:latin typeface="微软雅黑" panose="020B0503020204020204" pitchFamily="34" charset="-122"/>
                <a:ea typeface="微软雅黑" panose="020B0503020204020204" pitchFamily="34" charset="-122"/>
              </a:rPr>
              <a:t>21</a:t>
            </a:r>
            <a:r>
              <a:rPr lang="zh-CN" altLang="en-US" b="1" dirty="0">
                <a:solidFill>
                  <a:srgbClr val="FFFF00"/>
                </a:solidFill>
                <a:latin typeface="微软雅黑" panose="020B0503020204020204" pitchFamily="34" charset="-122"/>
                <a:ea typeface="微软雅黑" panose="020B0503020204020204" pitchFamily="34" charset="-122"/>
              </a:rPr>
              <a:t>世纪一切都在不断发展</a:t>
            </a:r>
          </a:p>
        </p:txBody>
      </p:sp>
      <p:sp>
        <p:nvSpPr>
          <p:cNvPr id="20" name="矩形 19"/>
          <p:cNvSpPr/>
          <p:nvPr/>
        </p:nvSpPr>
        <p:spPr bwMode="auto">
          <a:xfrm>
            <a:off x="1133518" y="2722036"/>
            <a:ext cx="144016" cy="49080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695151" y="240767"/>
            <a:ext cx="61635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现代安全管理与传统安全管理的区别</a:t>
            </a:r>
          </a:p>
        </p:txBody>
      </p:sp>
      <p:sp>
        <p:nvSpPr>
          <p:cNvPr id="14" name="矩形 13"/>
          <p:cNvSpPr/>
          <p:nvPr/>
        </p:nvSpPr>
        <p:spPr bwMode="auto">
          <a:xfrm>
            <a:off x="731884" y="1528093"/>
            <a:ext cx="5481468" cy="5158210"/>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矩形 14"/>
          <p:cNvSpPr/>
          <p:nvPr/>
        </p:nvSpPr>
        <p:spPr bwMode="auto">
          <a:xfrm>
            <a:off x="6213351" y="1528093"/>
            <a:ext cx="5895796" cy="5174397"/>
          </a:xfrm>
          <a:prstGeom prst="rect">
            <a:avLst/>
          </a:prstGeom>
          <a:solidFill>
            <a:srgbClr val="FFFF0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2" name="矩形 1"/>
          <p:cNvSpPr/>
          <p:nvPr/>
        </p:nvSpPr>
        <p:spPr>
          <a:xfrm>
            <a:off x="2324919" y="1888133"/>
            <a:ext cx="2031325" cy="461665"/>
          </a:xfrm>
          <a:prstGeom prst="rect">
            <a:avLst/>
          </a:prstGeom>
        </p:spPr>
        <p:txBody>
          <a:bodyPr wrap="none">
            <a:spAutoFit/>
          </a:bodyPr>
          <a:lstStyle/>
          <a:p>
            <a:r>
              <a:rPr lang="zh-CN" altLang="en-US" sz="2400" b="1" dirty="0">
                <a:solidFill>
                  <a:srgbClr val="FFFF00"/>
                </a:solidFill>
                <a:latin typeface="微软雅黑" panose="020B0503020204020204" pitchFamily="34" charset="-122"/>
                <a:ea typeface="微软雅黑" panose="020B0503020204020204" pitchFamily="34" charset="-122"/>
              </a:rPr>
              <a:t>现代安全管理</a:t>
            </a:r>
          </a:p>
        </p:txBody>
      </p:sp>
      <p:sp>
        <p:nvSpPr>
          <p:cNvPr id="5" name="矩形 4"/>
          <p:cNvSpPr/>
          <p:nvPr/>
        </p:nvSpPr>
        <p:spPr>
          <a:xfrm>
            <a:off x="967438" y="2709838"/>
            <a:ext cx="4791149" cy="3393237"/>
          </a:xfrm>
          <a:prstGeom prst="rect">
            <a:avLst/>
          </a:prstGeom>
        </p:spPr>
        <p:txBody>
          <a:bodyPr wrap="square">
            <a:spAutoFit/>
          </a:bodyPr>
          <a:lstStyle/>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属“预见型”，对可能发生的事故进行预测和预防；属“动态管理”，利用信息的交流与反馈指导安全管理；</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定量与定性分析相结合 ，以系统的观念对生产系统进行安全分析 ；</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重视安全价值准则，把安全与生产、安全与效益结合起来；</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重视人－机－环境的关系和本质安全，把人既看成管理的对象，又看成管理的动力。</a:t>
            </a:r>
          </a:p>
        </p:txBody>
      </p:sp>
      <p:sp>
        <p:nvSpPr>
          <p:cNvPr id="16" name="矩形 15"/>
          <p:cNvSpPr/>
          <p:nvPr/>
        </p:nvSpPr>
        <p:spPr>
          <a:xfrm>
            <a:off x="8145587" y="1936351"/>
            <a:ext cx="2031325" cy="461665"/>
          </a:xfrm>
          <a:prstGeom prst="rect">
            <a:avLst/>
          </a:prstGeom>
        </p:spPr>
        <p:txBody>
          <a:bodyPr wrap="non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传统安全管理</a:t>
            </a:r>
          </a:p>
        </p:txBody>
      </p:sp>
      <p:sp>
        <p:nvSpPr>
          <p:cNvPr id="6" name="矩形 5"/>
          <p:cNvSpPr/>
          <p:nvPr/>
        </p:nvSpPr>
        <p:spPr>
          <a:xfrm>
            <a:off x="6415980" y="2806274"/>
            <a:ext cx="5225008" cy="3368038"/>
          </a:xfrm>
          <a:prstGeom prst="rect">
            <a:avLst/>
          </a:prstGeom>
        </p:spPr>
        <p:txBody>
          <a:bodyPr wrap="square">
            <a:spAutoFit/>
          </a:bodyPr>
          <a:lstStyle/>
          <a:p>
            <a:pPr marL="285750" indent="-285750">
              <a:lnSpc>
                <a:spcPts val="2500"/>
              </a:lnSpc>
              <a:spcBef>
                <a:spcPct val="50000"/>
              </a:spcBef>
              <a:buFont typeface="Arial" panose="020B0604020202020204" pitchFamily="34" charset="0"/>
              <a:buChar char="•"/>
            </a:pPr>
            <a:r>
              <a:rPr lang="zh-CN" altLang="en-US" dirty="0">
                <a:solidFill>
                  <a:srgbClr val="0070C0"/>
                </a:solidFill>
                <a:latin typeface="微软雅黑" panose="020B0503020204020204" pitchFamily="34" charset="-122"/>
                <a:ea typeface="微软雅黑" panose="020B0503020204020204" pitchFamily="34" charset="-122"/>
              </a:rPr>
              <a:t>属“纯反应型”，侧重于对已经发生事故的调查分析和处理；是一种“静态管理”，信息交流与反馈不畅通；</a:t>
            </a:r>
            <a:endParaRPr lang="en-US" altLang="zh-CN" dirty="0">
              <a:solidFill>
                <a:srgbClr val="0070C0"/>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rgbClr val="0070C0"/>
                </a:solidFill>
                <a:latin typeface="微软雅黑" panose="020B0503020204020204" pitchFamily="34" charset="-122"/>
                <a:ea typeface="微软雅黑" panose="020B0503020204020204" pitchFamily="34" charset="-122"/>
              </a:rPr>
              <a:t>定性概念多，凭经验和直观处理安全问题，就事论事多；</a:t>
            </a:r>
            <a:endParaRPr lang="en-US" altLang="zh-CN" dirty="0">
              <a:solidFill>
                <a:srgbClr val="0070C0"/>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rgbClr val="0070C0"/>
                </a:solidFill>
                <a:latin typeface="微软雅黑" panose="020B0503020204020204" pitchFamily="34" charset="-122"/>
                <a:ea typeface="微软雅黑" panose="020B0503020204020204" pitchFamily="34" charset="-122"/>
              </a:rPr>
              <a:t>没有把安全与经济效益挂起钩来，缺乏安全经济与危险损失率的研究；</a:t>
            </a:r>
            <a:endParaRPr lang="en-US" altLang="zh-CN" dirty="0">
              <a:solidFill>
                <a:srgbClr val="0070C0"/>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rgbClr val="0070C0"/>
                </a:solidFill>
                <a:latin typeface="微软雅黑" panose="020B0503020204020204" pitchFamily="34" charset="-122"/>
                <a:ea typeface="微软雅黑" panose="020B0503020204020204" pitchFamily="34" charset="-122"/>
              </a:rPr>
              <a:t>侧重于追究人的操作失误的责任，片面强调“违章作业”，忽视创造本质安全的条件。</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695151" y="240767"/>
            <a:ext cx="61635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现代安全管理与传统安全管理的区别</a:t>
            </a:r>
          </a:p>
        </p:txBody>
      </p:sp>
      <p:sp>
        <p:nvSpPr>
          <p:cNvPr id="11" name="AutoShape 5"/>
          <p:cNvSpPr/>
          <p:nvPr/>
        </p:nvSpPr>
        <p:spPr>
          <a:xfrm>
            <a:off x="1547812" y="2006147"/>
            <a:ext cx="2520950" cy="700326"/>
          </a:xfrm>
          <a:custGeom>
            <a:avLst/>
            <a:gdLst>
              <a:gd name="txL" fmla="*/ 3375 w 21600"/>
              <a:gd name="txT" fmla="*/ 2764 h 21600"/>
              <a:gd name="txR" fmla="*/ 17839 w 21600"/>
              <a:gd name="txB" fmla="*/ 18836 h 21600"/>
            </a:gdLst>
            <a:ahLst/>
            <a:cxnLst>
              <a:cxn ang="17694720">
                <a:pos x="1931095" y="0"/>
              </a:cxn>
              <a:cxn ang="11796480">
                <a:pos x="0" y="333375"/>
              </a:cxn>
              <a:cxn ang="5898240">
                <a:pos x="1931095" y="666750"/>
              </a:cxn>
              <a:cxn ang="0">
                <a:pos x="2520950" y="333375"/>
              </a:cxn>
            </a:cxnLst>
            <a:rect l="txL" t="txT" r="txR" b="txB"/>
            <a:pathLst>
              <a:path w="21600" h="21600">
                <a:moveTo>
                  <a:pt x="16546" y="0"/>
                </a:moveTo>
                <a:lnTo>
                  <a:pt x="16546" y="2764"/>
                </a:lnTo>
                <a:lnTo>
                  <a:pt x="3375" y="2764"/>
                </a:lnTo>
                <a:lnTo>
                  <a:pt x="3375" y="18836"/>
                </a:lnTo>
                <a:lnTo>
                  <a:pt x="16546" y="18836"/>
                </a:lnTo>
                <a:lnTo>
                  <a:pt x="16546" y="21600"/>
                </a:lnTo>
                <a:lnTo>
                  <a:pt x="21600" y="10800"/>
                </a:lnTo>
                <a:close/>
              </a:path>
              <a:path w="21600" h="21600">
                <a:moveTo>
                  <a:pt x="1350" y="2764"/>
                </a:moveTo>
                <a:lnTo>
                  <a:pt x="1350" y="18836"/>
                </a:lnTo>
                <a:lnTo>
                  <a:pt x="2700" y="18836"/>
                </a:lnTo>
                <a:lnTo>
                  <a:pt x="2700" y="2764"/>
                </a:lnTo>
                <a:close/>
              </a:path>
              <a:path w="21600" h="21600">
                <a:moveTo>
                  <a:pt x="0" y="2764"/>
                </a:moveTo>
                <a:lnTo>
                  <a:pt x="0" y="18836"/>
                </a:lnTo>
                <a:lnTo>
                  <a:pt x="675" y="18836"/>
                </a:lnTo>
                <a:lnTo>
                  <a:pt x="675" y="2764"/>
                </a:lnTo>
                <a:close/>
              </a:path>
            </a:pathLst>
          </a:custGeom>
          <a:solidFill>
            <a:srgbClr val="0070C0"/>
          </a:solidFill>
          <a:ln w="9525">
            <a:noFill/>
          </a:ln>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bg1"/>
                </a:solidFill>
                <a:latin typeface="微软雅黑" panose="020B0503020204020204" pitchFamily="34" charset="-122"/>
                <a:ea typeface="微软雅黑" panose="020B0503020204020204" pitchFamily="34" charset="-122"/>
              </a:rPr>
              <a:t>事后管理</a:t>
            </a:r>
          </a:p>
        </p:txBody>
      </p:sp>
      <p:sp>
        <p:nvSpPr>
          <p:cNvPr id="12" name="Rectangle 10"/>
          <p:cNvSpPr>
            <a:spLocks noChangeArrowheads="1"/>
          </p:cNvSpPr>
          <p:nvPr/>
        </p:nvSpPr>
        <p:spPr bwMode="auto">
          <a:xfrm>
            <a:off x="4433813" y="1577642"/>
            <a:ext cx="712788" cy="1603375"/>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事 故</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发 生</a:t>
            </a:r>
          </a:p>
        </p:txBody>
      </p:sp>
      <p:sp>
        <p:nvSpPr>
          <p:cNvPr id="17" name="Rectangle 11"/>
          <p:cNvSpPr>
            <a:spLocks noChangeArrowheads="1"/>
          </p:cNvSpPr>
          <p:nvPr/>
        </p:nvSpPr>
        <p:spPr bwMode="auto">
          <a:xfrm>
            <a:off x="5362500" y="1568117"/>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CN"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a:t>
            </a: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现 场</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调 查</a:t>
            </a:r>
          </a:p>
        </p:txBody>
      </p:sp>
      <p:sp>
        <p:nvSpPr>
          <p:cNvPr id="18" name="Rectangle 12"/>
          <p:cNvSpPr>
            <a:spLocks noChangeArrowheads="1"/>
          </p:cNvSpPr>
          <p:nvPr/>
        </p:nvSpPr>
        <p:spPr bwMode="auto">
          <a:xfrm>
            <a:off x="6248325" y="1568117"/>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CN"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a:t>
            </a: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分 析</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原 因</a:t>
            </a:r>
          </a:p>
        </p:txBody>
      </p:sp>
      <p:sp>
        <p:nvSpPr>
          <p:cNvPr id="19" name="Rectangle 13"/>
          <p:cNvSpPr>
            <a:spLocks noChangeArrowheads="1"/>
          </p:cNvSpPr>
          <p:nvPr/>
        </p:nvSpPr>
        <p:spPr bwMode="auto">
          <a:xfrm>
            <a:off x="7172250" y="1571292"/>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主 要</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原 因</a:t>
            </a:r>
          </a:p>
        </p:txBody>
      </p:sp>
      <p:sp>
        <p:nvSpPr>
          <p:cNvPr id="20" name="Rectangle 14"/>
          <p:cNvSpPr>
            <a:spLocks noChangeArrowheads="1"/>
          </p:cNvSpPr>
          <p:nvPr/>
        </p:nvSpPr>
        <p:spPr bwMode="auto">
          <a:xfrm>
            <a:off x="8061250" y="1557004"/>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提 出</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整 改</a:t>
            </a:r>
          </a:p>
        </p:txBody>
      </p:sp>
      <p:sp>
        <p:nvSpPr>
          <p:cNvPr id="21" name="Rectangle 15"/>
          <p:cNvSpPr>
            <a:spLocks noChangeArrowheads="1"/>
          </p:cNvSpPr>
          <p:nvPr/>
        </p:nvSpPr>
        <p:spPr bwMode="auto">
          <a:xfrm>
            <a:off x="8926438" y="1557004"/>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实 施</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整 改</a:t>
            </a:r>
          </a:p>
        </p:txBody>
      </p:sp>
      <p:sp>
        <p:nvSpPr>
          <p:cNvPr id="22" name="Rectangle 17"/>
          <p:cNvSpPr>
            <a:spLocks noChangeArrowheads="1"/>
          </p:cNvSpPr>
          <p:nvPr/>
        </p:nvSpPr>
        <p:spPr bwMode="auto">
          <a:xfrm>
            <a:off x="9842425" y="1563354"/>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效 果</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评 价</a:t>
            </a:r>
          </a:p>
        </p:txBody>
      </p:sp>
      <p:sp>
        <p:nvSpPr>
          <p:cNvPr id="24" name="灯片编号占位符 5"/>
          <p:cNvSpPr txBox="1">
            <a:spLocks noGrp="1"/>
          </p:cNvSpPr>
          <p:nvPr/>
        </p:nvSpPr>
        <p:spPr>
          <a:xfrm>
            <a:off x="8218412" y="6703224"/>
            <a:ext cx="2289175" cy="476250"/>
          </a:xfrm>
          <a:prstGeom prst="rect">
            <a:avLst/>
          </a:prstGeom>
          <a:noFill/>
          <a:ln w="9525">
            <a:noFill/>
            <a:miter lim="800000"/>
          </a:ln>
          <a:effectLst/>
        </p:spPr>
        <p:txBody>
          <a:bodyPr vert="horz" wrap="square" lIns="91440" tIns="45720" rIns="91440" bIns="45720" numCol="1" anchor="t" anchorCtr="0" compatLnSpc="1"/>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t>47</a:t>
            </a:fld>
            <a:endParaRPr lang="en-US" altLang="zh-CN" sz="1400" dirty="0"/>
          </a:p>
        </p:txBody>
      </p:sp>
      <p:sp>
        <p:nvSpPr>
          <p:cNvPr id="25" name="Rectangle 2"/>
          <p:cNvSpPr>
            <a:spLocks noChangeArrowheads="1"/>
          </p:cNvSpPr>
          <p:nvPr/>
        </p:nvSpPr>
        <p:spPr bwMode="auto">
          <a:xfrm>
            <a:off x="4521125" y="4872580"/>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a:t>
            </a: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安 全</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目 标</a:t>
            </a:r>
          </a:p>
        </p:txBody>
      </p:sp>
      <p:sp>
        <p:nvSpPr>
          <p:cNvPr id="26" name="Rectangle 3"/>
          <p:cNvSpPr>
            <a:spLocks noChangeArrowheads="1"/>
          </p:cNvSpPr>
          <p:nvPr/>
        </p:nvSpPr>
        <p:spPr bwMode="auto">
          <a:xfrm>
            <a:off x="5389487" y="4872580"/>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分 析</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问 题</a:t>
            </a:r>
          </a:p>
        </p:txBody>
      </p:sp>
      <p:sp>
        <p:nvSpPr>
          <p:cNvPr id="27" name="Rectangle 4"/>
          <p:cNvSpPr>
            <a:spLocks noChangeArrowheads="1"/>
          </p:cNvSpPr>
          <p:nvPr/>
        </p:nvSpPr>
        <p:spPr bwMode="auto">
          <a:xfrm>
            <a:off x="6243562" y="4872580"/>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主 要</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问 题</a:t>
            </a:r>
          </a:p>
        </p:txBody>
      </p:sp>
      <p:sp>
        <p:nvSpPr>
          <p:cNvPr id="28" name="Arc 6"/>
          <p:cNvSpPr/>
          <p:nvPr/>
        </p:nvSpPr>
        <p:spPr>
          <a:xfrm rot="5400000" flipH="1">
            <a:off x="6791250" y="4216943"/>
            <a:ext cx="1408112" cy="4214812"/>
          </a:xfrm>
          <a:custGeom>
            <a:avLst/>
            <a:gdLst>
              <a:gd name="txL" fmla="*/ 0 w 21600"/>
              <a:gd name="txT" fmla="*/ 0 h 27078"/>
              <a:gd name="txR" fmla="*/ 21600 w 21600"/>
              <a:gd name="txB" fmla="*/ 27078 h 27078"/>
            </a:gdLst>
            <a:ahLst/>
            <a:cxnLst>
              <a:cxn ang="0">
                <a:pos x="272300" y="4214812"/>
              </a:cxn>
              <a:cxn ang="0">
                <a:pos x="353397" y="0"/>
              </a:cxn>
              <a:cxn ang="0">
                <a:pos x="1408112" y="2227571"/>
              </a:cxn>
            </a:cxnLst>
            <a:rect l="txL" t="txT" r="txR" b="txB"/>
            <a:pathLst>
              <a:path w="21600" h="27078" fill="none">
                <a:moveTo>
                  <a:pt x="4176" y="27078"/>
                </a:moveTo>
                <a:cubicBezTo>
                  <a:pt x="1463" y="23374"/>
                  <a:pt x="0" y="18902"/>
                  <a:pt x="0" y="14311"/>
                </a:cubicBezTo>
                <a:cubicBezTo>
                  <a:pt x="-1" y="9038"/>
                  <a:pt x="1928" y="3948"/>
                  <a:pt x="5421" y="0"/>
                </a:cubicBezTo>
              </a:path>
              <a:path w="21600" h="27078" stroke="0">
                <a:moveTo>
                  <a:pt x="4176" y="27078"/>
                </a:moveTo>
                <a:cubicBezTo>
                  <a:pt x="1463" y="23374"/>
                  <a:pt x="0" y="18902"/>
                  <a:pt x="0" y="14311"/>
                </a:cubicBezTo>
                <a:cubicBezTo>
                  <a:pt x="-1" y="9038"/>
                  <a:pt x="1928" y="3948"/>
                  <a:pt x="5421" y="0"/>
                </a:cubicBezTo>
                <a:lnTo>
                  <a:pt x="21600" y="14311"/>
                </a:lnTo>
                <a:close/>
              </a:path>
            </a:pathLst>
          </a:custGeom>
          <a:noFill/>
          <a:ln w="38100" cap="rnd" cmpd="sng">
            <a:solidFill>
              <a:srgbClr val="0070C0"/>
            </a:solidFill>
            <a:prstDash val="sysDot"/>
            <a:round/>
            <a:headEnd type="none" w="med" len="med"/>
            <a:tailEnd type="arrow"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9" name="Arc 7"/>
          <p:cNvSpPr/>
          <p:nvPr/>
        </p:nvSpPr>
        <p:spPr>
          <a:xfrm rot="5400000" flipH="1">
            <a:off x="4481437" y="3950243"/>
            <a:ext cx="2370138" cy="3359150"/>
          </a:xfrm>
          <a:custGeom>
            <a:avLst/>
            <a:gdLst>
              <a:gd name="txL" fmla="*/ 0 w 36369"/>
              <a:gd name="txT" fmla="*/ 0 h 21600"/>
              <a:gd name="txR" fmla="*/ 36369 w 36369"/>
              <a:gd name="txB" fmla="*/ 21600 h 21600"/>
            </a:gdLst>
            <a:ahLst/>
            <a:cxnLst>
              <a:cxn ang="0">
                <a:pos x="2370137" y="1859507"/>
              </a:cxn>
              <a:cxn ang="0">
                <a:pos x="0" y="1764331"/>
              </a:cxn>
              <a:cxn ang="0">
                <a:pos x="1197809" y="0"/>
              </a:cxn>
            </a:cxnLst>
            <a:rect l="txL" t="txT" r="txR" b="txB"/>
            <a:pathLst>
              <a:path w="36369" h="21600" fill="none">
                <a:moveTo>
                  <a:pt x="36368" y="11956"/>
                </a:moveTo>
                <a:cubicBezTo>
                  <a:pt x="32365" y="17980"/>
                  <a:pt x="25612" y="21599"/>
                  <a:pt x="18380" y="21600"/>
                </a:cubicBezTo>
                <a:cubicBezTo>
                  <a:pt x="10889" y="21600"/>
                  <a:pt x="3933" y="17719"/>
                  <a:pt x="-1" y="11345"/>
                </a:cubicBezTo>
              </a:path>
              <a:path w="36369" h="21600" stroke="0">
                <a:moveTo>
                  <a:pt x="36368" y="11956"/>
                </a:moveTo>
                <a:cubicBezTo>
                  <a:pt x="32365" y="17980"/>
                  <a:pt x="25612" y="21599"/>
                  <a:pt x="18380" y="21600"/>
                </a:cubicBezTo>
                <a:cubicBezTo>
                  <a:pt x="10889" y="21600"/>
                  <a:pt x="3933" y="17719"/>
                  <a:pt x="-1" y="11345"/>
                </a:cubicBezTo>
                <a:lnTo>
                  <a:pt x="18380" y="0"/>
                </a:lnTo>
                <a:close/>
              </a:path>
            </a:pathLst>
          </a:custGeom>
          <a:noFill/>
          <a:ln w="38100" cap="rnd" cmpd="sng">
            <a:solidFill>
              <a:srgbClr val="0070C0"/>
            </a:solidFill>
            <a:prstDash val="sysDot"/>
            <a:round/>
            <a:headEnd type="none" w="med" len="med"/>
            <a:tailEnd type="arrow"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0" name="Arc 8"/>
          <p:cNvSpPr/>
          <p:nvPr/>
        </p:nvSpPr>
        <p:spPr>
          <a:xfrm rot="5400000" flipH="1">
            <a:off x="6610275" y="2958055"/>
            <a:ext cx="1408112" cy="3903663"/>
          </a:xfrm>
          <a:custGeom>
            <a:avLst/>
            <a:gdLst>
              <a:gd name="txL" fmla="*/ 0 w 21600"/>
              <a:gd name="txT" fmla="*/ 0 h 25100"/>
              <a:gd name="txR" fmla="*/ 21600 w 21600"/>
              <a:gd name="txB" fmla="*/ 25100 h 25100"/>
            </a:gdLst>
            <a:ahLst/>
            <a:cxnLst>
              <a:cxn ang="0">
                <a:pos x="1153088" y="0"/>
              </a:cxn>
              <a:cxn ang="0">
                <a:pos x="1138877" y="3903662"/>
              </a:cxn>
              <a:cxn ang="0">
                <a:pos x="0" y="1928191"/>
              </a:cxn>
            </a:cxnLst>
            <a:rect l="txL" t="txT" r="txR" b="txB"/>
            <a:pathLst>
              <a:path w="21600" h="25100" fill="none">
                <a:moveTo>
                  <a:pt x="17687" y="0"/>
                </a:moveTo>
                <a:cubicBezTo>
                  <a:pt x="20234" y="3632"/>
                  <a:pt x="21600" y="7961"/>
                  <a:pt x="21600" y="12398"/>
                </a:cubicBezTo>
                <a:cubicBezTo>
                  <a:pt x="21600" y="16962"/>
                  <a:pt x="20154" y="21408"/>
                  <a:pt x="17470" y="25100"/>
                </a:cubicBezTo>
              </a:path>
              <a:path w="21600" h="25100" stroke="0">
                <a:moveTo>
                  <a:pt x="17687" y="0"/>
                </a:moveTo>
                <a:cubicBezTo>
                  <a:pt x="20234" y="3632"/>
                  <a:pt x="21600" y="7961"/>
                  <a:pt x="21600" y="12398"/>
                </a:cubicBezTo>
                <a:cubicBezTo>
                  <a:pt x="21600" y="16962"/>
                  <a:pt x="20154" y="21408"/>
                  <a:pt x="17470" y="25100"/>
                </a:cubicBezTo>
                <a:lnTo>
                  <a:pt x="0" y="12398"/>
                </a:lnTo>
                <a:close/>
              </a:path>
            </a:pathLst>
          </a:custGeom>
          <a:noFill/>
          <a:ln w="38100" cap="rnd" cmpd="sng">
            <a:solidFill>
              <a:srgbClr val="0070C0"/>
            </a:solidFill>
            <a:prstDash val="sysDot"/>
            <a:round/>
            <a:headEnd type="none" w="med" len="med"/>
            <a:tailEnd type="arrow"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1" name="Arc 9"/>
          <p:cNvSpPr/>
          <p:nvPr/>
        </p:nvSpPr>
        <p:spPr>
          <a:xfrm rot="5400000" flipH="1">
            <a:off x="7848525" y="3789905"/>
            <a:ext cx="2384425" cy="3359150"/>
          </a:xfrm>
          <a:custGeom>
            <a:avLst/>
            <a:gdLst>
              <a:gd name="txL" fmla="*/ 0 w 36577"/>
              <a:gd name="txT" fmla="*/ 0 h 21600"/>
              <a:gd name="txR" fmla="*/ 36577 w 36577"/>
              <a:gd name="txB" fmla="*/ 21600 h 21600"/>
            </a:gdLst>
            <a:ahLst/>
            <a:cxnLst>
              <a:cxn ang="0">
                <a:pos x="0" y="1061554"/>
              </a:cxn>
              <a:cxn ang="0">
                <a:pos x="2384425" y="2464309"/>
              </a:cxn>
              <a:cxn ang="0">
                <a:pos x="1027186" y="3359150"/>
              </a:cxn>
            </a:cxnLst>
            <a:rect l="txL" t="txT" r="txR" b="txB"/>
            <a:pathLst>
              <a:path w="36577" h="21600" fill="none">
                <a:moveTo>
                  <a:pt x="-1" y="6825"/>
                </a:moveTo>
                <a:cubicBezTo>
                  <a:pt x="4083" y="2470"/>
                  <a:pt x="9787" y="-1"/>
                  <a:pt x="15757" y="0"/>
                </a:cubicBezTo>
                <a:cubicBezTo>
                  <a:pt x="25470" y="0"/>
                  <a:pt x="33989" y="6483"/>
                  <a:pt x="36576" y="15846"/>
                </a:cubicBezTo>
              </a:path>
              <a:path w="36577" h="21600" stroke="0">
                <a:moveTo>
                  <a:pt x="-1" y="6825"/>
                </a:moveTo>
                <a:cubicBezTo>
                  <a:pt x="4083" y="2470"/>
                  <a:pt x="9787" y="-1"/>
                  <a:pt x="15757" y="0"/>
                </a:cubicBezTo>
                <a:cubicBezTo>
                  <a:pt x="25470" y="0"/>
                  <a:pt x="33989" y="6483"/>
                  <a:pt x="36576" y="15846"/>
                </a:cubicBezTo>
                <a:lnTo>
                  <a:pt x="15757" y="21600"/>
                </a:lnTo>
                <a:close/>
              </a:path>
            </a:pathLst>
          </a:custGeom>
          <a:noFill/>
          <a:ln w="38100" cap="rnd" cmpd="sng">
            <a:solidFill>
              <a:srgbClr val="0070C0"/>
            </a:solidFill>
            <a:prstDash val="sysDot"/>
            <a:round/>
            <a:headEnd type="none" w="med" len="med"/>
            <a:tailEnd type="arrow"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2" name="Rectangle 16"/>
          <p:cNvSpPr>
            <a:spLocks noChangeArrowheads="1"/>
          </p:cNvSpPr>
          <p:nvPr/>
        </p:nvSpPr>
        <p:spPr bwMode="auto">
          <a:xfrm>
            <a:off x="7110337" y="4891630"/>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制 定</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方 案</a:t>
            </a:r>
          </a:p>
        </p:txBody>
      </p:sp>
      <p:sp>
        <p:nvSpPr>
          <p:cNvPr id="33" name="Freeform 19"/>
          <p:cNvSpPr/>
          <p:nvPr/>
        </p:nvSpPr>
        <p:spPr>
          <a:xfrm>
            <a:off x="7300837" y="6495005"/>
            <a:ext cx="1944688" cy="144463"/>
          </a:xfrm>
          <a:custGeom>
            <a:avLst/>
            <a:gdLst>
              <a:gd name="txL" fmla="*/ 0 w 2459"/>
              <a:gd name="txT" fmla="*/ 0 h 287"/>
              <a:gd name="txR" fmla="*/ 2459 w 2459"/>
              <a:gd name="txB" fmla="*/ 287 h 287"/>
            </a:gdLst>
            <a:ahLst/>
            <a:cxnLst>
              <a:cxn ang="0">
                <a:pos x="0" y="0"/>
              </a:cxn>
              <a:cxn ang="0">
                <a:pos x="80" y="287"/>
              </a:cxn>
              <a:cxn ang="0">
                <a:pos x="2459" y="283"/>
              </a:cxn>
            </a:cxnLst>
            <a:rect l="txL" t="txT" r="txR" b="txB"/>
            <a:pathLst>
              <a:path w="2459" h="287">
                <a:moveTo>
                  <a:pt x="0" y="0"/>
                </a:moveTo>
                <a:lnTo>
                  <a:pt x="80" y="287"/>
                </a:lnTo>
                <a:lnTo>
                  <a:pt x="2459" y="283"/>
                </a:lnTo>
              </a:path>
            </a:pathLst>
          </a:custGeom>
          <a:noFill/>
          <a:ln w="38100" cap="flat" cmpd="sng">
            <a:solidFill>
              <a:srgbClr val="0070C0"/>
            </a:solidFill>
            <a:prstDash val="solid"/>
            <a:round/>
            <a:headEnd type="triangle" w="med" len="lg"/>
            <a:tailEnd type="none" w="med" len="med"/>
          </a:ln>
          <a:scene3d>
            <a:camera prst="orthographicFront"/>
            <a:lightRig rig="threePt" dir="t"/>
          </a:scene3d>
          <a:sp3d contourW="12700">
            <a:contourClr>
              <a:srgbClr val="0070C0"/>
            </a:contourClr>
          </a:sp3d>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4" name="Line 21"/>
          <p:cNvSpPr/>
          <p:nvPr/>
        </p:nvSpPr>
        <p:spPr>
          <a:xfrm flipH="1">
            <a:off x="9243937" y="6495005"/>
            <a:ext cx="73025" cy="146050"/>
          </a:xfrm>
          <a:prstGeom prst="line">
            <a:avLst/>
          </a:prstGeom>
          <a:ln w="38100" cap="flat" cmpd="sng">
            <a:solidFill>
              <a:srgbClr val="0070C0"/>
            </a:solidFill>
            <a:prstDash val="solid"/>
            <a:headEnd type="none" w="med" len="med"/>
            <a:tailEnd type="none" w="med" len="med"/>
          </a:ln>
          <a:scene3d>
            <a:camera prst="orthographicFront"/>
            <a:lightRig rig="threePt" dir="t"/>
          </a:scene3d>
          <a:sp3d contourW="12700">
            <a:contourClr>
              <a:srgbClr val="0070C0"/>
            </a:contourClr>
          </a:sp3d>
        </p:spPr>
      </p:sp>
      <p:grpSp>
        <p:nvGrpSpPr>
          <p:cNvPr id="35" name="Group 24"/>
          <p:cNvGrpSpPr/>
          <p:nvPr/>
        </p:nvGrpSpPr>
        <p:grpSpPr>
          <a:xfrm>
            <a:off x="1900162" y="4710657"/>
            <a:ext cx="2016125" cy="1987551"/>
            <a:chOff x="204" y="2478"/>
            <a:chExt cx="1270" cy="1252"/>
          </a:xfrm>
        </p:grpSpPr>
        <p:sp>
          <p:nvSpPr>
            <p:cNvPr id="39" name="Freeform 25"/>
            <p:cNvSpPr/>
            <p:nvPr/>
          </p:nvSpPr>
          <p:spPr bwMode="auto">
            <a:xfrm>
              <a:off x="204" y="2478"/>
              <a:ext cx="1270" cy="1252"/>
            </a:xfrm>
            <a:custGeom>
              <a:avLst/>
              <a:gdLst/>
              <a:ahLst/>
              <a:cxnLst>
                <a:cxn ang="0">
                  <a:pos x="293" y="292"/>
                </a:cxn>
                <a:cxn ang="0">
                  <a:pos x="262" y="260"/>
                </a:cxn>
                <a:cxn ang="0">
                  <a:pos x="201" y="199"/>
                </a:cxn>
                <a:cxn ang="0">
                  <a:pos x="309" y="226"/>
                </a:cxn>
                <a:cxn ang="0">
                  <a:pos x="634" y="314"/>
                </a:cxn>
                <a:cxn ang="0">
                  <a:pos x="687" y="398"/>
                </a:cxn>
                <a:cxn ang="0">
                  <a:pos x="779" y="736"/>
                </a:cxn>
                <a:cxn ang="0">
                  <a:pos x="785" y="785"/>
                </a:cxn>
                <a:cxn ang="0">
                  <a:pos x="711" y="713"/>
                </a:cxn>
                <a:cxn ang="0">
                  <a:pos x="688" y="697"/>
                </a:cxn>
                <a:cxn ang="0">
                  <a:pos x="643" y="752"/>
                </a:cxn>
                <a:cxn ang="0">
                  <a:pos x="591" y="856"/>
                </a:cxn>
                <a:cxn ang="0">
                  <a:pos x="564" y="963"/>
                </a:cxn>
                <a:cxn ang="0">
                  <a:pos x="574" y="1096"/>
                </a:cxn>
                <a:cxn ang="0">
                  <a:pos x="633" y="1240"/>
                </a:cxn>
                <a:cxn ang="0">
                  <a:pos x="745" y="1357"/>
                </a:cxn>
                <a:cxn ang="0">
                  <a:pos x="895" y="1427"/>
                </a:cxn>
                <a:cxn ang="0">
                  <a:pos x="1055" y="1437"/>
                </a:cxn>
                <a:cxn ang="0">
                  <a:pos x="1210" y="1388"/>
                </a:cxn>
                <a:cxn ang="0">
                  <a:pos x="1342" y="1280"/>
                </a:cxn>
                <a:cxn ang="0">
                  <a:pos x="1418" y="1142"/>
                </a:cxn>
                <a:cxn ang="0">
                  <a:pos x="1440" y="991"/>
                </a:cxn>
                <a:cxn ang="0">
                  <a:pos x="1406" y="832"/>
                </a:cxn>
                <a:cxn ang="0">
                  <a:pos x="1320" y="700"/>
                </a:cxn>
                <a:cxn ang="0">
                  <a:pos x="1188" y="603"/>
                </a:cxn>
                <a:cxn ang="0">
                  <a:pos x="1038" y="566"/>
                </a:cxn>
                <a:cxn ang="0">
                  <a:pos x="937" y="569"/>
                </a:cxn>
                <a:cxn ang="0">
                  <a:pos x="872" y="583"/>
                </a:cxn>
                <a:cxn ang="0">
                  <a:pos x="851" y="586"/>
                </a:cxn>
                <a:cxn ang="0">
                  <a:pos x="799" y="392"/>
                </a:cxn>
                <a:cxn ang="0">
                  <a:pos x="757" y="237"/>
                </a:cxn>
                <a:cxn ang="0">
                  <a:pos x="629" y="201"/>
                </a:cxn>
                <a:cxn ang="0">
                  <a:pos x="468" y="155"/>
                </a:cxn>
                <a:cxn ang="0">
                  <a:pos x="500" y="135"/>
                </a:cxn>
                <a:cxn ang="0">
                  <a:pos x="612" y="79"/>
                </a:cxn>
                <a:cxn ang="0">
                  <a:pos x="760" y="30"/>
                </a:cxn>
                <a:cxn ang="0">
                  <a:pos x="897" y="6"/>
                </a:cxn>
                <a:cxn ang="0">
                  <a:pos x="1016" y="1"/>
                </a:cxn>
                <a:cxn ang="0">
                  <a:pos x="1162" y="13"/>
                </a:cxn>
                <a:cxn ang="0">
                  <a:pos x="1322" y="51"/>
                </a:cxn>
                <a:cxn ang="0">
                  <a:pos x="1497" y="130"/>
                </a:cxn>
                <a:cxn ang="0">
                  <a:pos x="1668" y="252"/>
                </a:cxn>
                <a:cxn ang="0">
                  <a:pos x="1813" y="413"/>
                </a:cxn>
                <a:cxn ang="0">
                  <a:pos x="1933" y="630"/>
                </a:cxn>
                <a:cxn ang="0">
                  <a:pos x="1997" y="891"/>
                </a:cxn>
                <a:cxn ang="0">
                  <a:pos x="1998" y="1124"/>
                </a:cxn>
                <a:cxn ang="0">
                  <a:pos x="1948" y="1334"/>
                </a:cxn>
                <a:cxn ang="0">
                  <a:pos x="1842" y="1550"/>
                </a:cxn>
                <a:cxn ang="0">
                  <a:pos x="1669" y="1749"/>
                </a:cxn>
                <a:cxn ang="0">
                  <a:pos x="1452" y="1897"/>
                </a:cxn>
                <a:cxn ang="0">
                  <a:pos x="1210" y="1982"/>
                </a:cxn>
                <a:cxn ang="0">
                  <a:pos x="950" y="2003"/>
                </a:cxn>
                <a:cxn ang="0">
                  <a:pos x="690" y="1955"/>
                </a:cxn>
                <a:cxn ang="0">
                  <a:pos x="440" y="1832"/>
                </a:cxn>
                <a:cxn ang="0">
                  <a:pos x="232" y="1645"/>
                </a:cxn>
                <a:cxn ang="0">
                  <a:pos x="94" y="1427"/>
                </a:cxn>
                <a:cxn ang="0">
                  <a:pos x="24" y="1217"/>
                </a:cxn>
                <a:cxn ang="0">
                  <a:pos x="0" y="1038"/>
                </a:cxn>
                <a:cxn ang="0">
                  <a:pos x="9" y="878"/>
                </a:cxn>
                <a:cxn ang="0">
                  <a:pos x="41" y="718"/>
                </a:cxn>
                <a:cxn ang="0">
                  <a:pos x="107" y="553"/>
                </a:cxn>
                <a:cxn ang="0">
                  <a:pos x="188" y="418"/>
                </a:cxn>
                <a:cxn ang="0">
                  <a:pos x="260" y="329"/>
                </a:cxn>
              </a:cxnLst>
              <a:rect l="0" t="0" r="r" b="b"/>
              <a:pathLst>
                <a:path w="2005" h="2005">
                  <a:moveTo>
                    <a:pt x="260" y="329"/>
                  </a:moveTo>
                  <a:lnTo>
                    <a:pt x="264" y="324"/>
                  </a:lnTo>
                  <a:lnTo>
                    <a:pt x="268" y="320"/>
                  </a:lnTo>
                  <a:lnTo>
                    <a:pt x="272" y="316"/>
                  </a:lnTo>
                  <a:lnTo>
                    <a:pt x="275" y="313"/>
                  </a:lnTo>
                  <a:lnTo>
                    <a:pt x="278" y="309"/>
                  </a:lnTo>
                  <a:lnTo>
                    <a:pt x="281" y="306"/>
                  </a:lnTo>
                  <a:lnTo>
                    <a:pt x="283" y="303"/>
                  </a:lnTo>
                  <a:lnTo>
                    <a:pt x="285" y="301"/>
                  </a:lnTo>
                  <a:lnTo>
                    <a:pt x="287" y="299"/>
                  </a:lnTo>
                  <a:lnTo>
                    <a:pt x="289" y="297"/>
                  </a:lnTo>
                  <a:lnTo>
                    <a:pt x="290" y="295"/>
                  </a:lnTo>
                  <a:lnTo>
                    <a:pt x="291" y="294"/>
                  </a:lnTo>
                  <a:lnTo>
                    <a:pt x="292" y="293"/>
                  </a:lnTo>
                  <a:lnTo>
                    <a:pt x="293" y="292"/>
                  </a:lnTo>
                  <a:lnTo>
                    <a:pt x="294" y="292"/>
                  </a:lnTo>
                  <a:lnTo>
                    <a:pt x="293" y="291"/>
                  </a:lnTo>
                  <a:lnTo>
                    <a:pt x="292" y="290"/>
                  </a:lnTo>
                  <a:lnTo>
                    <a:pt x="291" y="289"/>
                  </a:lnTo>
                  <a:lnTo>
                    <a:pt x="289" y="287"/>
                  </a:lnTo>
                  <a:lnTo>
                    <a:pt x="287" y="285"/>
                  </a:lnTo>
                  <a:lnTo>
                    <a:pt x="284" y="282"/>
                  </a:lnTo>
                  <a:lnTo>
                    <a:pt x="282" y="280"/>
                  </a:lnTo>
                  <a:lnTo>
                    <a:pt x="278" y="276"/>
                  </a:lnTo>
                  <a:lnTo>
                    <a:pt x="275" y="273"/>
                  </a:lnTo>
                  <a:lnTo>
                    <a:pt x="271" y="269"/>
                  </a:lnTo>
                  <a:lnTo>
                    <a:pt x="267" y="265"/>
                  </a:lnTo>
                  <a:lnTo>
                    <a:pt x="262" y="260"/>
                  </a:lnTo>
                  <a:lnTo>
                    <a:pt x="257" y="255"/>
                  </a:lnTo>
                  <a:lnTo>
                    <a:pt x="251" y="249"/>
                  </a:lnTo>
                  <a:lnTo>
                    <a:pt x="246" y="244"/>
                  </a:lnTo>
                  <a:lnTo>
                    <a:pt x="240" y="238"/>
                  </a:lnTo>
                  <a:lnTo>
                    <a:pt x="234" y="232"/>
                  </a:lnTo>
                  <a:lnTo>
                    <a:pt x="229" y="227"/>
                  </a:lnTo>
                  <a:lnTo>
                    <a:pt x="225" y="223"/>
                  </a:lnTo>
                  <a:lnTo>
                    <a:pt x="220" y="218"/>
                  </a:lnTo>
                  <a:lnTo>
                    <a:pt x="216" y="214"/>
                  </a:lnTo>
                  <a:lnTo>
                    <a:pt x="213" y="211"/>
                  </a:lnTo>
                  <a:lnTo>
                    <a:pt x="210" y="208"/>
                  </a:lnTo>
                  <a:lnTo>
                    <a:pt x="207" y="205"/>
                  </a:lnTo>
                  <a:lnTo>
                    <a:pt x="204" y="202"/>
                  </a:lnTo>
                  <a:lnTo>
                    <a:pt x="202" y="200"/>
                  </a:lnTo>
                  <a:lnTo>
                    <a:pt x="201" y="199"/>
                  </a:lnTo>
                  <a:lnTo>
                    <a:pt x="199" y="197"/>
                  </a:lnTo>
                  <a:lnTo>
                    <a:pt x="198" y="196"/>
                  </a:lnTo>
                  <a:lnTo>
                    <a:pt x="199" y="196"/>
                  </a:lnTo>
                  <a:lnTo>
                    <a:pt x="201" y="197"/>
                  </a:lnTo>
                  <a:lnTo>
                    <a:pt x="206" y="198"/>
                  </a:lnTo>
                  <a:lnTo>
                    <a:pt x="212" y="200"/>
                  </a:lnTo>
                  <a:lnTo>
                    <a:pt x="221" y="202"/>
                  </a:lnTo>
                  <a:lnTo>
                    <a:pt x="231" y="205"/>
                  </a:lnTo>
                  <a:lnTo>
                    <a:pt x="243" y="208"/>
                  </a:lnTo>
                  <a:lnTo>
                    <a:pt x="256" y="212"/>
                  </a:lnTo>
                  <a:lnTo>
                    <a:pt x="272" y="216"/>
                  </a:lnTo>
                  <a:lnTo>
                    <a:pt x="289" y="221"/>
                  </a:lnTo>
                  <a:lnTo>
                    <a:pt x="309" y="226"/>
                  </a:lnTo>
                  <a:lnTo>
                    <a:pt x="330" y="231"/>
                  </a:lnTo>
                  <a:lnTo>
                    <a:pt x="353" y="238"/>
                  </a:lnTo>
                  <a:lnTo>
                    <a:pt x="377" y="244"/>
                  </a:lnTo>
                  <a:lnTo>
                    <a:pt x="404" y="252"/>
                  </a:lnTo>
                  <a:lnTo>
                    <a:pt x="432" y="259"/>
                  </a:lnTo>
                  <a:lnTo>
                    <a:pt x="461" y="267"/>
                  </a:lnTo>
                  <a:lnTo>
                    <a:pt x="488" y="274"/>
                  </a:lnTo>
                  <a:lnTo>
                    <a:pt x="512" y="281"/>
                  </a:lnTo>
                  <a:lnTo>
                    <a:pt x="535" y="287"/>
                  </a:lnTo>
                  <a:lnTo>
                    <a:pt x="556" y="293"/>
                  </a:lnTo>
                  <a:lnTo>
                    <a:pt x="576" y="298"/>
                  </a:lnTo>
                  <a:lnTo>
                    <a:pt x="593" y="303"/>
                  </a:lnTo>
                  <a:lnTo>
                    <a:pt x="609" y="307"/>
                  </a:lnTo>
                  <a:lnTo>
                    <a:pt x="622" y="311"/>
                  </a:lnTo>
                  <a:lnTo>
                    <a:pt x="634" y="314"/>
                  </a:lnTo>
                  <a:lnTo>
                    <a:pt x="644" y="317"/>
                  </a:lnTo>
                  <a:lnTo>
                    <a:pt x="653" y="319"/>
                  </a:lnTo>
                  <a:lnTo>
                    <a:pt x="659" y="321"/>
                  </a:lnTo>
                  <a:lnTo>
                    <a:pt x="664" y="322"/>
                  </a:lnTo>
                  <a:lnTo>
                    <a:pt x="666" y="323"/>
                  </a:lnTo>
                  <a:lnTo>
                    <a:pt x="667" y="323"/>
                  </a:lnTo>
                  <a:lnTo>
                    <a:pt x="668" y="324"/>
                  </a:lnTo>
                  <a:lnTo>
                    <a:pt x="668" y="327"/>
                  </a:lnTo>
                  <a:lnTo>
                    <a:pt x="670" y="331"/>
                  </a:lnTo>
                  <a:lnTo>
                    <a:pt x="671" y="338"/>
                  </a:lnTo>
                  <a:lnTo>
                    <a:pt x="674" y="346"/>
                  </a:lnTo>
                  <a:lnTo>
                    <a:pt x="676" y="356"/>
                  </a:lnTo>
                  <a:lnTo>
                    <a:pt x="680" y="368"/>
                  </a:lnTo>
                  <a:lnTo>
                    <a:pt x="683" y="382"/>
                  </a:lnTo>
                  <a:lnTo>
                    <a:pt x="687" y="398"/>
                  </a:lnTo>
                  <a:lnTo>
                    <a:pt x="692" y="415"/>
                  </a:lnTo>
                  <a:lnTo>
                    <a:pt x="697" y="434"/>
                  </a:lnTo>
                  <a:lnTo>
                    <a:pt x="703" y="456"/>
                  </a:lnTo>
                  <a:lnTo>
                    <a:pt x="709" y="479"/>
                  </a:lnTo>
                  <a:lnTo>
                    <a:pt x="716" y="503"/>
                  </a:lnTo>
                  <a:lnTo>
                    <a:pt x="723" y="530"/>
                  </a:lnTo>
                  <a:lnTo>
                    <a:pt x="731" y="559"/>
                  </a:lnTo>
                  <a:lnTo>
                    <a:pt x="739" y="587"/>
                  </a:lnTo>
                  <a:lnTo>
                    <a:pt x="746" y="614"/>
                  </a:lnTo>
                  <a:lnTo>
                    <a:pt x="753" y="639"/>
                  </a:lnTo>
                  <a:lnTo>
                    <a:pt x="759" y="662"/>
                  </a:lnTo>
                  <a:lnTo>
                    <a:pt x="765" y="683"/>
                  </a:lnTo>
                  <a:lnTo>
                    <a:pt x="770" y="702"/>
                  </a:lnTo>
                  <a:lnTo>
                    <a:pt x="774" y="720"/>
                  </a:lnTo>
                  <a:lnTo>
                    <a:pt x="779" y="736"/>
                  </a:lnTo>
                  <a:lnTo>
                    <a:pt x="782" y="749"/>
                  </a:lnTo>
                  <a:lnTo>
                    <a:pt x="786" y="761"/>
                  </a:lnTo>
                  <a:lnTo>
                    <a:pt x="788" y="772"/>
                  </a:lnTo>
                  <a:lnTo>
                    <a:pt x="791" y="780"/>
                  </a:lnTo>
                  <a:lnTo>
                    <a:pt x="792" y="786"/>
                  </a:lnTo>
                  <a:lnTo>
                    <a:pt x="794" y="791"/>
                  </a:lnTo>
                  <a:lnTo>
                    <a:pt x="794" y="794"/>
                  </a:lnTo>
                  <a:lnTo>
                    <a:pt x="795" y="795"/>
                  </a:lnTo>
                  <a:lnTo>
                    <a:pt x="794" y="794"/>
                  </a:lnTo>
                  <a:lnTo>
                    <a:pt x="793" y="793"/>
                  </a:lnTo>
                  <a:lnTo>
                    <a:pt x="791" y="791"/>
                  </a:lnTo>
                  <a:lnTo>
                    <a:pt x="790" y="790"/>
                  </a:lnTo>
                  <a:lnTo>
                    <a:pt x="787" y="787"/>
                  </a:lnTo>
                  <a:lnTo>
                    <a:pt x="785" y="785"/>
                  </a:lnTo>
                  <a:lnTo>
                    <a:pt x="782" y="782"/>
                  </a:lnTo>
                  <a:lnTo>
                    <a:pt x="778" y="779"/>
                  </a:lnTo>
                  <a:lnTo>
                    <a:pt x="774" y="775"/>
                  </a:lnTo>
                  <a:lnTo>
                    <a:pt x="770" y="771"/>
                  </a:lnTo>
                  <a:lnTo>
                    <a:pt x="765" y="766"/>
                  </a:lnTo>
                  <a:lnTo>
                    <a:pt x="760" y="761"/>
                  </a:lnTo>
                  <a:lnTo>
                    <a:pt x="755" y="756"/>
                  </a:lnTo>
                  <a:lnTo>
                    <a:pt x="749" y="750"/>
                  </a:lnTo>
                  <a:lnTo>
                    <a:pt x="743" y="744"/>
                  </a:lnTo>
                  <a:lnTo>
                    <a:pt x="736" y="738"/>
                  </a:lnTo>
                  <a:lnTo>
                    <a:pt x="731" y="732"/>
                  </a:lnTo>
                  <a:lnTo>
                    <a:pt x="725" y="726"/>
                  </a:lnTo>
                  <a:lnTo>
                    <a:pt x="720" y="721"/>
                  </a:lnTo>
                  <a:lnTo>
                    <a:pt x="715" y="717"/>
                  </a:lnTo>
                  <a:lnTo>
                    <a:pt x="711" y="713"/>
                  </a:lnTo>
                  <a:lnTo>
                    <a:pt x="707" y="709"/>
                  </a:lnTo>
                  <a:lnTo>
                    <a:pt x="704" y="706"/>
                  </a:lnTo>
                  <a:lnTo>
                    <a:pt x="701" y="703"/>
                  </a:lnTo>
                  <a:lnTo>
                    <a:pt x="698" y="700"/>
                  </a:lnTo>
                  <a:lnTo>
                    <a:pt x="696" y="698"/>
                  </a:lnTo>
                  <a:lnTo>
                    <a:pt x="694" y="696"/>
                  </a:lnTo>
                  <a:lnTo>
                    <a:pt x="693" y="695"/>
                  </a:lnTo>
                  <a:lnTo>
                    <a:pt x="692" y="694"/>
                  </a:lnTo>
                  <a:lnTo>
                    <a:pt x="691" y="693"/>
                  </a:lnTo>
                  <a:lnTo>
                    <a:pt x="690" y="693"/>
                  </a:lnTo>
                  <a:lnTo>
                    <a:pt x="690" y="694"/>
                  </a:lnTo>
                  <a:lnTo>
                    <a:pt x="689" y="695"/>
                  </a:lnTo>
                  <a:lnTo>
                    <a:pt x="688" y="697"/>
                  </a:lnTo>
                  <a:lnTo>
                    <a:pt x="686" y="698"/>
                  </a:lnTo>
                  <a:lnTo>
                    <a:pt x="685" y="700"/>
                  </a:lnTo>
                  <a:lnTo>
                    <a:pt x="683" y="702"/>
                  </a:lnTo>
                  <a:lnTo>
                    <a:pt x="681" y="705"/>
                  </a:lnTo>
                  <a:lnTo>
                    <a:pt x="678" y="708"/>
                  </a:lnTo>
                  <a:lnTo>
                    <a:pt x="676" y="711"/>
                  </a:lnTo>
                  <a:lnTo>
                    <a:pt x="673" y="714"/>
                  </a:lnTo>
                  <a:lnTo>
                    <a:pt x="670" y="718"/>
                  </a:lnTo>
                  <a:lnTo>
                    <a:pt x="666" y="722"/>
                  </a:lnTo>
                  <a:lnTo>
                    <a:pt x="662" y="726"/>
                  </a:lnTo>
                  <a:lnTo>
                    <a:pt x="659" y="731"/>
                  </a:lnTo>
                  <a:lnTo>
                    <a:pt x="655" y="736"/>
                  </a:lnTo>
                  <a:lnTo>
                    <a:pt x="651" y="741"/>
                  </a:lnTo>
                  <a:lnTo>
                    <a:pt x="647" y="746"/>
                  </a:lnTo>
                  <a:lnTo>
                    <a:pt x="643" y="752"/>
                  </a:lnTo>
                  <a:lnTo>
                    <a:pt x="639" y="757"/>
                  </a:lnTo>
                  <a:lnTo>
                    <a:pt x="635" y="763"/>
                  </a:lnTo>
                  <a:lnTo>
                    <a:pt x="631" y="769"/>
                  </a:lnTo>
                  <a:lnTo>
                    <a:pt x="628" y="776"/>
                  </a:lnTo>
                  <a:lnTo>
                    <a:pt x="624" y="782"/>
                  </a:lnTo>
                  <a:lnTo>
                    <a:pt x="620" y="789"/>
                  </a:lnTo>
                  <a:lnTo>
                    <a:pt x="617" y="795"/>
                  </a:lnTo>
                  <a:lnTo>
                    <a:pt x="613" y="803"/>
                  </a:lnTo>
                  <a:lnTo>
                    <a:pt x="610" y="810"/>
                  </a:lnTo>
                  <a:lnTo>
                    <a:pt x="607" y="817"/>
                  </a:lnTo>
                  <a:lnTo>
                    <a:pt x="603" y="825"/>
                  </a:lnTo>
                  <a:lnTo>
                    <a:pt x="600" y="833"/>
                  </a:lnTo>
                  <a:lnTo>
                    <a:pt x="597" y="841"/>
                  </a:lnTo>
                  <a:lnTo>
                    <a:pt x="594" y="849"/>
                  </a:lnTo>
                  <a:lnTo>
                    <a:pt x="591" y="856"/>
                  </a:lnTo>
                  <a:lnTo>
                    <a:pt x="588" y="864"/>
                  </a:lnTo>
                  <a:lnTo>
                    <a:pt x="585" y="871"/>
                  </a:lnTo>
                  <a:lnTo>
                    <a:pt x="583" y="879"/>
                  </a:lnTo>
                  <a:lnTo>
                    <a:pt x="580" y="886"/>
                  </a:lnTo>
                  <a:lnTo>
                    <a:pt x="578" y="894"/>
                  </a:lnTo>
                  <a:lnTo>
                    <a:pt x="576" y="901"/>
                  </a:lnTo>
                  <a:lnTo>
                    <a:pt x="574" y="908"/>
                  </a:lnTo>
                  <a:lnTo>
                    <a:pt x="572" y="915"/>
                  </a:lnTo>
                  <a:lnTo>
                    <a:pt x="571" y="922"/>
                  </a:lnTo>
                  <a:lnTo>
                    <a:pt x="569" y="929"/>
                  </a:lnTo>
                  <a:lnTo>
                    <a:pt x="568" y="936"/>
                  </a:lnTo>
                  <a:lnTo>
                    <a:pt x="567" y="943"/>
                  </a:lnTo>
                  <a:lnTo>
                    <a:pt x="566" y="949"/>
                  </a:lnTo>
                  <a:lnTo>
                    <a:pt x="565" y="956"/>
                  </a:lnTo>
                  <a:lnTo>
                    <a:pt x="564" y="963"/>
                  </a:lnTo>
                  <a:lnTo>
                    <a:pt x="563" y="970"/>
                  </a:lnTo>
                  <a:lnTo>
                    <a:pt x="563" y="978"/>
                  </a:lnTo>
                  <a:lnTo>
                    <a:pt x="563" y="985"/>
                  </a:lnTo>
                  <a:lnTo>
                    <a:pt x="563" y="993"/>
                  </a:lnTo>
                  <a:lnTo>
                    <a:pt x="563" y="1001"/>
                  </a:lnTo>
                  <a:lnTo>
                    <a:pt x="563" y="1010"/>
                  </a:lnTo>
                  <a:lnTo>
                    <a:pt x="564" y="1018"/>
                  </a:lnTo>
                  <a:lnTo>
                    <a:pt x="565" y="1027"/>
                  </a:lnTo>
                  <a:lnTo>
                    <a:pt x="565" y="1036"/>
                  </a:lnTo>
                  <a:lnTo>
                    <a:pt x="567" y="1046"/>
                  </a:lnTo>
                  <a:lnTo>
                    <a:pt x="568" y="1055"/>
                  </a:lnTo>
                  <a:lnTo>
                    <a:pt x="569" y="1065"/>
                  </a:lnTo>
                  <a:lnTo>
                    <a:pt x="571" y="1075"/>
                  </a:lnTo>
                  <a:lnTo>
                    <a:pt x="572" y="1085"/>
                  </a:lnTo>
                  <a:lnTo>
                    <a:pt x="574" y="1096"/>
                  </a:lnTo>
                  <a:lnTo>
                    <a:pt x="577" y="1106"/>
                  </a:lnTo>
                  <a:lnTo>
                    <a:pt x="579" y="1116"/>
                  </a:lnTo>
                  <a:lnTo>
                    <a:pt x="582" y="1126"/>
                  </a:lnTo>
                  <a:lnTo>
                    <a:pt x="585" y="1136"/>
                  </a:lnTo>
                  <a:lnTo>
                    <a:pt x="588" y="1146"/>
                  </a:lnTo>
                  <a:lnTo>
                    <a:pt x="591" y="1156"/>
                  </a:lnTo>
                  <a:lnTo>
                    <a:pt x="595" y="1166"/>
                  </a:lnTo>
                  <a:lnTo>
                    <a:pt x="599" y="1175"/>
                  </a:lnTo>
                  <a:lnTo>
                    <a:pt x="603" y="1185"/>
                  </a:lnTo>
                  <a:lnTo>
                    <a:pt x="607" y="1194"/>
                  </a:lnTo>
                  <a:lnTo>
                    <a:pt x="612" y="1203"/>
                  </a:lnTo>
                  <a:lnTo>
                    <a:pt x="617" y="1213"/>
                  </a:lnTo>
                  <a:lnTo>
                    <a:pt x="622" y="1222"/>
                  </a:lnTo>
                  <a:lnTo>
                    <a:pt x="627" y="1231"/>
                  </a:lnTo>
                  <a:lnTo>
                    <a:pt x="633" y="1240"/>
                  </a:lnTo>
                  <a:lnTo>
                    <a:pt x="639" y="1249"/>
                  </a:lnTo>
                  <a:lnTo>
                    <a:pt x="645" y="1257"/>
                  </a:lnTo>
                  <a:lnTo>
                    <a:pt x="651" y="1266"/>
                  </a:lnTo>
                  <a:lnTo>
                    <a:pt x="658" y="1274"/>
                  </a:lnTo>
                  <a:lnTo>
                    <a:pt x="665" y="1283"/>
                  </a:lnTo>
                  <a:lnTo>
                    <a:pt x="672" y="1291"/>
                  </a:lnTo>
                  <a:lnTo>
                    <a:pt x="679" y="1299"/>
                  </a:lnTo>
                  <a:lnTo>
                    <a:pt x="686" y="1306"/>
                  </a:lnTo>
                  <a:lnTo>
                    <a:pt x="694" y="1314"/>
                  </a:lnTo>
                  <a:lnTo>
                    <a:pt x="702" y="1322"/>
                  </a:lnTo>
                  <a:lnTo>
                    <a:pt x="710" y="1329"/>
                  </a:lnTo>
                  <a:lnTo>
                    <a:pt x="719" y="1336"/>
                  </a:lnTo>
                  <a:lnTo>
                    <a:pt x="727" y="1343"/>
                  </a:lnTo>
                  <a:lnTo>
                    <a:pt x="736" y="1350"/>
                  </a:lnTo>
                  <a:lnTo>
                    <a:pt x="745" y="1357"/>
                  </a:lnTo>
                  <a:lnTo>
                    <a:pt x="754" y="1363"/>
                  </a:lnTo>
                  <a:lnTo>
                    <a:pt x="764" y="1370"/>
                  </a:lnTo>
                  <a:lnTo>
                    <a:pt x="773" y="1376"/>
                  </a:lnTo>
                  <a:lnTo>
                    <a:pt x="783" y="1381"/>
                  </a:lnTo>
                  <a:lnTo>
                    <a:pt x="793" y="1387"/>
                  </a:lnTo>
                  <a:lnTo>
                    <a:pt x="803" y="1392"/>
                  </a:lnTo>
                  <a:lnTo>
                    <a:pt x="812" y="1397"/>
                  </a:lnTo>
                  <a:lnTo>
                    <a:pt x="822" y="1402"/>
                  </a:lnTo>
                  <a:lnTo>
                    <a:pt x="833" y="1406"/>
                  </a:lnTo>
                  <a:lnTo>
                    <a:pt x="843" y="1410"/>
                  </a:lnTo>
                  <a:lnTo>
                    <a:pt x="853" y="1414"/>
                  </a:lnTo>
                  <a:lnTo>
                    <a:pt x="863" y="1418"/>
                  </a:lnTo>
                  <a:lnTo>
                    <a:pt x="874" y="1421"/>
                  </a:lnTo>
                  <a:lnTo>
                    <a:pt x="884" y="1424"/>
                  </a:lnTo>
                  <a:lnTo>
                    <a:pt x="895" y="1427"/>
                  </a:lnTo>
                  <a:lnTo>
                    <a:pt x="905" y="1429"/>
                  </a:lnTo>
                  <a:lnTo>
                    <a:pt x="916" y="1432"/>
                  </a:lnTo>
                  <a:lnTo>
                    <a:pt x="927" y="1434"/>
                  </a:lnTo>
                  <a:lnTo>
                    <a:pt x="937" y="1435"/>
                  </a:lnTo>
                  <a:lnTo>
                    <a:pt x="948" y="1437"/>
                  </a:lnTo>
                  <a:lnTo>
                    <a:pt x="959" y="1438"/>
                  </a:lnTo>
                  <a:lnTo>
                    <a:pt x="970" y="1439"/>
                  </a:lnTo>
                  <a:lnTo>
                    <a:pt x="980" y="1440"/>
                  </a:lnTo>
                  <a:lnTo>
                    <a:pt x="991" y="1440"/>
                  </a:lnTo>
                  <a:lnTo>
                    <a:pt x="1002" y="1440"/>
                  </a:lnTo>
                  <a:lnTo>
                    <a:pt x="1012" y="1440"/>
                  </a:lnTo>
                  <a:lnTo>
                    <a:pt x="1023" y="1440"/>
                  </a:lnTo>
                  <a:lnTo>
                    <a:pt x="1033" y="1439"/>
                  </a:lnTo>
                  <a:lnTo>
                    <a:pt x="1044" y="1438"/>
                  </a:lnTo>
                  <a:lnTo>
                    <a:pt x="1055" y="1437"/>
                  </a:lnTo>
                  <a:lnTo>
                    <a:pt x="1065" y="1436"/>
                  </a:lnTo>
                  <a:lnTo>
                    <a:pt x="1076" y="1434"/>
                  </a:lnTo>
                  <a:lnTo>
                    <a:pt x="1086" y="1433"/>
                  </a:lnTo>
                  <a:lnTo>
                    <a:pt x="1097" y="1431"/>
                  </a:lnTo>
                  <a:lnTo>
                    <a:pt x="1107" y="1428"/>
                  </a:lnTo>
                  <a:lnTo>
                    <a:pt x="1118" y="1425"/>
                  </a:lnTo>
                  <a:lnTo>
                    <a:pt x="1128" y="1422"/>
                  </a:lnTo>
                  <a:lnTo>
                    <a:pt x="1138" y="1419"/>
                  </a:lnTo>
                  <a:lnTo>
                    <a:pt x="1149" y="1416"/>
                  </a:lnTo>
                  <a:lnTo>
                    <a:pt x="1159" y="1412"/>
                  </a:lnTo>
                  <a:lnTo>
                    <a:pt x="1169" y="1407"/>
                  </a:lnTo>
                  <a:lnTo>
                    <a:pt x="1179" y="1403"/>
                  </a:lnTo>
                  <a:lnTo>
                    <a:pt x="1190" y="1398"/>
                  </a:lnTo>
                  <a:lnTo>
                    <a:pt x="1200" y="1393"/>
                  </a:lnTo>
                  <a:lnTo>
                    <a:pt x="1210" y="1388"/>
                  </a:lnTo>
                  <a:lnTo>
                    <a:pt x="1220" y="1382"/>
                  </a:lnTo>
                  <a:lnTo>
                    <a:pt x="1230" y="1376"/>
                  </a:lnTo>
                  <a:lnTo>
                    <a:pt x="1240" y="1370"/>
                  </a:lnTo>
                  <a:lnTo>
                    <a:pt x="1250" y="1363"/>
                  </a:lnTo>
                  <a:lnTo>
                    <a:pt x="1259" y="1356"/>
                  </a:lnTo>
                  <a:lnTo>
                    <a:pt x="1269" y="1349"/>
                  </a:lnTo>
                  <a:lnTo>
                    <a:pt x="1278" y="1342"/>
                  </a:lnTo>
                  <a:lnTo>
                    <a:pt x="1287" y="1335"/>
                  </a:lnTo>
                  <a:lnTo>
                    <a:pt x="1296" y="1328"/>
                  </a:lnTo>
                  <a:lnTo>
                    <a:pt x="1304" y="1320"/>
                  </a:lnTo>
                  <a:lnTo>
                    <a:pt x="1312" y="1312"/>
                  </a:lnTo>
                  <a:lnTo>
                    <a:pt x="1320" y="1304"/>
                  </a:lnTo>
                  <a:lnTo>
                    <a:pt x="1328" y="1296"/>
                  </a:lnTo>
                  <a:lnTo>
                    <a:pt x="1335" y="1288"/>
                  </a:lnTo>
                  <a:lnTo>
                    <a:pt x="1342" y="1280"/>
                  </a:lnTo>
                  <a:lnTo>
                    <a:pt x="1349" y="1271"/>
                  </a:lnTo>
                  <a:lnTo>
                    <a:pt x="1356" y="1263"/>
                  </a:lnTo>
                  <a:lnTo>
                    <a:pt x="1362" y="1254"/>
                  </a:lnTo>
                  <a:lnTo>
                    <a:pt x="1368" y="1245"/>
                  </a:lnTo>
                  <a:lnTo>
                    <a:pt x="1374" y="1236"/>
                  </a:lnTo>
                  <a:lnTo>
                    <a:pt x="1379" y="1227"/>
                  </a:lnTo>
                  <a:lnTo>
                    <a:pt x="1385" y="1218"/>
                  </a:lnTo>
                  <a:lnTo>
                    <a:pt x="1390" y="1208"/>
                  </a:lnTo>
                  <a:lnTo>
                    <a:pt x="1395" y="1199"/>
                  </a:lnTo>
                  <a:lnTo>
                    <a:pt x="1399" y="1190"/>
                  </a:lnTo>
                  <a:lnTo>
                    <a:pt x="1403" y="1180"/>
                  </a:lnTo>
                  <a:lnTo>
                    <a:pt x="1408" y="1171"/>
                  </a:lnTo>
                  <a:lnTo>
                    <a:pt x="1411" y="1161"/>
                  </a:lnTo>
                  <a:lnTo>
                    <a:pt x="1415" y="1152"/>
                  </a:lnTo>
                  <a:lnTo>
                    <a:pt x="1418" y="1142"/>
                  </a:lnTo>
                  <a:lnTo>
                    <a:pt x="1421" y="1132"/>
                  </a:lnTo>
                  <a:lnTo>
                    <a:pt x="1424" y="1123"/>
                  </a:lnTo>
                  <a:lnTo>
                    <a:pt x="1427" y="1113"/>
                  </a:lnTo>
                  <a:lnTo>
                    <a:pt x="1429" y="1103"/>
                  </a:lnTo>
                  <a:lnTo>
                    <a:pt x="1432" y="1093"/>
                  </a:lnTo>
                  <a:lnTo>
                    <a:pt x="1434" y="1083"/>
                  </a:lnTo>
                  <a:lnTo>
                    <a:pt x="1435" y="1073"/>
                  </a:lnTo>
                  <a:lnTo>
                    <a:pt x="1437" y="1063"/>
                  </a:lnTo>
                  <a:lnTo>
                    <a:pt x="1438" y="1053"/>
                  </a:lnTo>
                  <a:lnTo>
                    <a:pt x="1439" y="1043"/>
                  </a:lnTo>
                  <a:lnTo>
                    <a:pt x="1440" y="1033"/>
                  </a:lnTo>
                  <a:lnTo>
                    <a:pt x="1440" y="1023"/>
                  </a:lnTo>
                  <a:lnTo>
                    <a:pt x="1440" y="1012"/>
                  </a:lnTo>
                  <a:lnTo>
                    <a:pt x="1440" y="1002"/>
                  </a:lnTo>
                  <a:lnTo>
                    <a:pt x="1440" y="991"/>
                  </a:lnTo>
                  <a:lnTo>
                    <a:pt x="1439" y="981"/>
                  </a:lnTo>
                  <a:lnTo>
                    <a:pt x="1439" y="970"/>
                  </a:lnTo>
                  <a:lnTo>
                    <a:pt x="1437" y="959"/>
                  </a:lnTo>
                  <a:lnTo>
                    <a:pt x="1436" y="949"/>
                  </a:lnTo>
                  <a:lnTo>
                    <a:pt x="1435" y="938"/>
                  </a:lnTo>
                  <a:lnTo>
                    <a:pt x="1433" y="927"/>
                  </a:lnTo>
                  <a:lnTo>
                    <a:pt x="1431" y="916"/>
                  </a:lnTo>
                  <a:lnTo>
                    <a:pt x="1428" y="905"/>
                  </a:lnTo>
                  <a:lnTo>
                    <a:pt x="1426" y="894"/>
                  </a:lnTo>
                  <a:lnTo>
                    <a:pt x="1423" y="884"/>
                  </a:lnTo>
                  <a:lnTo>
                    <a:pt x="1420" y="873"/>
                  </a:lnTo>
                  <a:lnTo>
                    <a:pt x="1417" y="863"/>
                  </a:lnTo>
                  <a:lnTo>
                    <a:pt x="1413" y="852"/>
                  </a:lnTo>
                  <a:lnTo>
                    <a:pt x="1410" y="842"/>
                  </a:lnTo>
                  <a:lnTo>
                    <a:pt x="1406" y="832"/>
                  </a:lnTo>
                  <a:lnTo>
                    <a:pt x="1402" y="822"/>
                  </a:lnTo>
                  <a:lnTo>
                    <a:pt x="1397" y="813"/>
                  </a:lnTo>
                  <a:lnTo>
                    <a:pt x="1393" y="803"/>
                  </a:lnTo>
                  <a:lnTo>
                    <a:pt x="1388" y="794"/>
                  </a:lnTo>
                  <a:lnTo>
                    <a:pt x="1383" y="784"/>
                  </a:lnTo>
                  <a:lnTo>
                    <a:pt x="1377" y="775"/>
                  </a:lnTo>
                  <a:lnTo>
                    <a:pt x="1372" y="766"/>
                  </a:lnTo>
                  <a:lnTo>
                    <a:pt x="1366" y="757"/>
                  </a:lnTo>
                  <a:lnTo>
                    <a:pt x="1360" y="749"/>
                  </a:lnTo>
                  <a:lnTo>
                    <a:pt x="1354" y="740"/>
                  </a:lnTo>
                  <a:lnTo>
                    <a:pt x="1348" y="732"/>
                  </a:lnTo>
                  <a:lnTo>
                    <a:pt x="1341" y="723"/>
                  </a:lnTo>
                  <a:lnTo>
                    <a:pt x="1334" y="715"/>
                  </a:lnTo>
                  <a:lnTo>
                    <a:pt x="1327" y="707"/>
                  </a:lnTo>
                  <a:lnTo>
                    <a:pt x="1320" y="700"/>
                  </a:lnTo>
                  <a:lnTo>
                    <a:pt x="1312" y="692"/>
                  </a:lnTo>
                  <a:lnTo>
                    <a:pt x="1305" y="684"/>
                  </a:lnTo>
                  <a:lnTo>
                    <a:pt x="1297" y="677"/>
                  </a:lnTo>
                  <a:lnTo>
                    <a:pt x="1289" y="670"/>
                  </a:lnTo>
                  <a:lnTo>
                    <a:pt x="1280" y="663"/>
                  </a:lnTo>
                  <a:lnTo>
                    <a:pt x="1272" y="656"/>
                  </a:lnTo>
                  <a:lnTo>
                    <a:pt x="1263" y="649"/>
                  </a:lnTo>
                  <a:lnTo>
                    <a:pt x="1254" y="643"/>
                  </a:lnTo>
                  <a:lnTo>
                    <a:pt x="1245" y="636"/>
                  </a:lnTo>
                  <a:lnTo>
                    <a:pt x="1235" y="630"/>
                  </a:lnTo>
                  <a:lnTo>
                    <a:pt x="1226" y="624"/>
                  </a:lnTo>
                  <a:lnTo>
                    <a:pt x="1217" y="618"/>
                  </a:lnTo>
                  <a:lnTo>
                    <a:pt x="1207" y="613"/>
                  </a:lnTo>
                  <a:lnTo>
                    <a:pt x="1197" y="608"/>
                  </a:lnTo>
                  <a:lnTo>
                    <a:pt x="1188" y="603"/>
                  </a:lnTo>
                  <a:lnTo>
                    <a:pt x="1178" y="599"/>
                  </a:lnTo>
                  <a:lnTo>
                    <a:pt x="1168" y="595"/>
                  </a:lnTo>
                  <a:lnTo>
                    <a:pt x="1158" y="591"/>
                  </a:lnTo>
                  <a:lnTo>
                    <a:pt x="1148" y="587"/>
                  </a:lnTo>
                  <a:lnTo>
                    <a:pt x="1138" y="584"/>
                  </a:lnTo>
                  <a:lnTo>
                    <a:pt x="1128" y="581"/>
                  </a:lnTo>
                  <a:lnTo>
                    <a:pt x="1117" y="579"/>
                  </a:lnTo>
                  <a:lnTo>
                    <a:pt x="1107" y="576"/>
                  </a:lnTo>
                  <a:lnTo>
                    <a:pt x="1097" y="574"/>
                  </a:lnTo>
                  <a:lnTo>
                    <a:pt x="1086" y="572"/>
                  </a:lnTo>
                  <a:lnTo>
                    <a:pt x="1076" y="571"/>
                  </a:lnTo>
                  <a:lnTo>
                    <a:pt x="1066" y="570"/>
                  </a:lnTo>
                  <a:lnTo>
                    <a:pt x="1056" y="568"/>
                  </a:lnTo>
                  <a:lnTo>
                    <a:pt x="1047" y="567"/>
                  </a:lnTo>
                  <a:lnTo>
                    <a:pt x="1038" y="566"/>
                  </a:lnTo>
                  <a:lnTo>
                    <a:pt x="1029" y="566"/>
                  </a:lnTo>
                  <a:lnTo>
                    <a:pt x="1020" y="565"/>
                  </a:lnTo>
                  <a:lnTo>
                    <a:pt x="1012" y="564"/>
                  </a:lnTo>
                  <a:lnTo>
                    <a:pt x="1004" y="564"/>
                  </a:lnTo>
                  <a:lnTo>
                    <a:pt x="997" y="564"/>
                  </a:lnTo>
                  <a:lnTo>
                    <a:pt x="989" y="564"/>
                  </a:lnTo>
                  <a:lnTo>
                    <a:pt x="983" y="564"/>
                  </a:lnTo>
                  <a:lnTo>
                    <a:pt x="976" y="564"/>
                  </a:lnTo>
                  <a:lnTo>
                    <a:pt x="970" y="564"/>
                  </a:lnTo>
                  <a:lnTo>
                    <a:pt x="964" y="565"/>
                  </a:lnTo>
                  <a:lnTo>
                    <a:pt x="958" y="566"/>
                  </a:lnTo>
                  <a:lnTo>
                    <a:pt x="953" y="566"/>
                  </a:lnTo>
                  <a:lnTo>
                    <a:pt x="947" y="567"/>
                  </a:lnTo>
                  <a:lnTo>
                    <a:pt x="942" y="568"/>
                  </a:lnTo>
                  <a:lnTo>
                    <a:pt x="937" y="569"/>
                  </a:lnTo>
                  <a:lnTo>
                    <a:pt x="932" y="570"/>
                  </a:lnTo>
                  <a:lnTo>
                    <a:pt x="927" y="570"/>
                  </a:lnTo>
                  <a:lnTo>
                    <a:pt x="922" y="571"/>
                  </a:lnTo>
                  <a:lnTo>
                    <a:pt x="917" y="572"/>
                  </a:lnTo>
                  <a:lnTo>
                    <a:pt x="912" y="573"/>
                  </a:lnTo>
                  <a:lnTo>
                    <a:pt x="908" y="574"/>
                  </a:lnTo>
                  <a:lnTo>
                    <a:pt x="903" y="575"/>
                  </a:lnTo>
                  <a:lnTo>
                    <a:pt x="899" y="576"/>
                  </a:lnTo>
                  <a:lnTo>
                    <a:pt x="895" y="577"/>
                  </a:lnTo>
                  <a:lnTo>
                    <a:pt x="891" y="578"/>
                  </a:lnTo>
                  <a:lnTo>
                    <a:pt x="887" y="579"/>
                  </a:lnTo>
                  <a:lnTo>
                    <a:pt x="883" y="580"/>
                  </a:lnTo>
                  <a:lnTo>
                    <a:pt x="879" y="581"/>
                  </a:lnTo>
                  <a:lnTo>
                    <a:pt x="875" y="582"/>
                  </a:lnTo>
                  <a:lnTo>
                    <a:pt x="872" y="583"/>
                  </a:lnTo>
                  <a:lnTo>
                    <a:pt x="869" y="584"/>
                  </a:lnTo>
                  <a:lnTo>
                    <a:pt x="866" y="585"/>
                  </a:lnTo>
                  <a:lnTo>
                    <a:pt x="864" y="586"/>
                  </a:lnTo>
                  <a:lnTo>
                    <a:pt x="861" y="586"/>
                  </a:lnTo>
                  <a:lnTo>
                    <a:pt x="859" y="587"/>
                  </a:lnTo>
                  <a:lnTo>
                    <a:pt x="857" y="587"/>
                  </a:lnTo>
                  <a:lnTo>
                    <a:pt x="856" y="588"/>
                  </a:lnTo>
                  <a:lnTo>
                    <a:pt x="854" y="588"/>
                  </a:lnTo>
                  <a:lnTo>
                    <a:pt x="853" y="589"/>
                  </a:lnTo>
                  <a:lnTo>
                    <a:pt x="852" y="589"/>
                  </a:lnTo>
                  <a:lnTo>
                    <a:pt x="851" y="589"/>
                  </a:lnTo>
                  <a:lnTo>
                    <a:pt x="851" y="588"/>
                  </a:lnTo>
                  <a:lnTo>
                    <a:pt x="851" y="586"/>
                  </a:lnTo>
                  <a:lnTo>
                    <a:pt x="850" y="583"/>
                  </a:lnTo>
                  <a:lnTo>
                    <a:pt x="848" y="578"/>
                  </a:lnTo>
                  <a:lnTo>
                    <a:pt x="847" y="572"/>
                  </a:lnTo>
                  <a:lnTo>
                    <a:pt x="845" y="564"/>
                  </a:lnTo>
                  <a:lnTo>
                    <a:pt x="842" y="555"/>
                  </a:lnTo>
                  <a:lnTo>
                    <a:pt x="840" y="545"/>
                  </a:lnTo>
                  <a:lnTo>
                    <a:pt x="836" y="533"/>
                  </a:lnTo>
                  <a:lnTo>
                    <a:pt x="833" y="520"/>
                  </a:lnTo>
                  <a:lnTo>
                    <a:pt x="829" y="506"/>
                  </a:lnTo>
                  <a:lnTo>
                    <a:pt x="825" y="490"/>
                  </a:lnTo>
                  <a:lnTo>
                    <a:pt x="820" y="473"/>
                  </a:lnTo>
                  <a:lnTo>
                    <a:pt x="815" y="454"/>
                  </a:lnTo>
                  <a:lnTo>
                    <a:pt x="810" y="434"/>
                  </a:lnTo>
                  <a:lnTo>
                    <a:pt x="804" y="413"/>
                  </a:lnTo>
                  <a:lnTo>
                    <a:pt x="799" y="392"/>
                  </a:lnTo>
                  <a:lnTo>
                    <a:pt x="793" y="372"/>
                  </a:lnTo>
                  <a:lnTo>
                    <a:pt x="788" y="353"/>
                  </a:lnTo>
                  <a:lnTo>
                    <a:pt x="784" y="336"/>
                  </a:lnTo>
                  <a:lnTo>
                    <a:pt x="780" y="320"/>
                  </a:lnTo>
                  <a:lnTo>
                    <a:pt x="776" y="306"/>
                  </a:lnTo>
                  <a:lnTo>
                    <a:pt x="772" y="293"/>
                  </a:lnTo>
                  <a:lnTo>
                    <a:pt x="769" y="281"/>
                  </a:lnTo>
                  <a:lnTo>
                    <a:pt x="766" y="271"/>
                  </a:lnTo>
                  <a:lnTo>
                    <a:pt x="764" y="262"/>
                  </a:lnTo>
                  <a:lnTo>
                    <a:pt x="762" y="254"/>
                  </a:lnTo>
                  <a:lnTo>
                    <a:pt x="760" y="248"/>
                  </a:lnTo>
                  <a:lnTo>
                    <a:pt x="759" y="243"/>
                  </a:lnTo>
                  <a:lnTo>
                    <a:pt x="758" y="240"/>
                  </a:lnTo>
                  <a:lnTo>
                    <a:pt x="758" y="237"/>
                  </a:lnTo>
                  <a:lnTo>
                    <a:pt x="757" y="237"/>
                  </a:lnTo>
                  <a:lnTo>
                    <a:pt x="755" y="236"/>
                  </a:lnTo>
                  <a:lnTo>
                    <a:pt x="752" y="235"/>
                  </a:lnTo>
                  <a:lnTo>
                    <a:pt x="748" y="234"/>
                  </a:lnTo>
                  <a:lnTo>
                    <a:pt x="743" y="233"/>
                  </a:lnTo>
                  <a:lnTo>
                    <a:pt x="737" y="231"/>
                  </a:lnTo>
                  <a:lnTo>
                    <a:pt x="729" y="229"/>
                  </a:lnTo>
                  <a:lnTo>
                    <a:pt x="721" y="227"/>
                  </a:lnTo>
                  <a:lnTo>
                    <a:pt x="711" y="224"/>
                  </a:lnTo>
                  <a:lnTo>
                    <a:pt x="700" y="221"/>
                  </a:lnTo>
                  <a:lnTo>
                    <a:pt x="688" y="217"/>
                  </a:lnTo>
                  <a:lnTo>
                    <a:pt x="675" y="214"/>
                  </a:lnTo>
                  <a:lnTo>
                    <a:pt x="661" y="210"/>
                  </a:lnTo>
                  <a:lnTo>
                    <a:pt x="646" y="205"/>
                  </a:lnTo>
                  <a:lnTo>
                    <a:pt x="629" y="201"/>
                  </a:lnTo>
                  <a:lnTo>
                    <a:pt x="612" y="196"/>
                  </a:lnTo>
                  <a:lnTo>
                    <a:pt x="594" y="191"/>
                  </a:lnTo>
                  <a:lnTo>
                    <a:pt x="577" y="186"/>
                  </a:lnTo>
                  <a:lnTo>
                    <a:pt x="562" y="182"/>
                  </a:lnTo>
                  <a:lnTo>
                    <a:pt x="548" y="178"/>
                  </a:lnTo>
                  <a:lnTo>
                    <a:pt x="535" y="174"/>
                  </a:lnTo>
                  <a:lnTo>
                    <a:pt x="523" y="171"/>
                  </a:lnTo>
                  <a:lnTo>
                    <a:pt x="512" y="168"/>
                  </a:lnTo>
                  <a:lnTo>
                    <a:pt x="502" y="165"/>
                  </a:lnTo>
                  <a:lnTo>
                    <a:pt x="494" y="162"/>
                  </a:lnTo>
                  <a:lnTo>
                    <a:pt x="486" y="160"/>
                  </a:lnTo>
                  <a:lnTo>
                    <a:pt x="480" y="159"/>
                  </a:lnTo>
                  <a:lnTo>
                    <a:pt x="475" y="157"/>
                  </a:lnTo>
                  <a:lnTo>
                    <a:pt x="471" y="156"/>
                  </a:lnTo>
                  <a:lnTo>
                    <a:pt x="468" y="155"/>
                  </a:lnTo>
                  <a:lnTo>
                    <a:pt x="466" y="155"/>
                  </a:lnTo>
                  <a:lnTo>
                    <a:pt x="466" y="154"/>
                  </a:lnTo>
                  <a:lnTo>
                    <a:pt x="467" y="154"/>
                  </a:lnTo>
                  <a:lnTo>
                    <a:pt x="468" y="154"/>
                  </a:lnTo>
                  <a:lnTo>
                    <a:pt x="469" y="153"/>
                  </a:lnTo>
                  <a:lnTo>
                    <a:pt x="471" y="152"/>
                  </a:lnTo>
                  <a:lnTo>
                    <a:pt x="473" y="150"/>
                  </a:lnTo>
                  <a:lnTo>
                    <a:pt x="476" y="149"/>
                  </a:lnTo>
                  <a:lnTo>
                    <a:pt x="479" y="147"/>
                  </a:lnTo>
                  <a:lnTo>
                    <a:pt x="482" y="145"/>
                  </a:lnTo>
                  <a:lnTo>
                    <a:pt x="486" y="143"/>
                  </a:lnTo>
                  <a:lnTo>
                    <a:pt x="490" y="140"/>
                  </a:lnTo>
                  <a:lnTo>
                    <a:pt x="495" y="138"/>
                  </a:lnTo>
                  <a:lnTo>
                    <a:pt x="500" y="135"/>
                  </a:lnTo>
                  <a:lnTo>
                    <a:pt x="505" y="131"/>
                  </a:lnTo>
                  <a:lnTo>
                    <a:pt x="511" y="128"/>
                  </a:lnTo>
                  <a:lnTo>
                    <a:pt x="518" y="124"/>
                  </a:lnTo>
                  <a:lnTo>
                    <a:pt x="524" y="120"/>
                  </a:lnTo>
                  <a:lnTo>
                    <a:pt x="531" y="117"/>
                  </a:lnTo>
                  <a:lnTo>
                    <a:pt x="538" y="113"/>
                  </a:lnTo>
                  <a:lnTo>
                    <a:pt x="545" y="109"/>
                  </a:lnTo>
                  <a:lnTo>
                    <a:pt x="553" y="105"/>
                  </a:lnTo>
                  <a:lnTo>
                    <a:pt x="561" y="101"/>
                  </a:lnTo>
                  <a:lnTo>
                    <a:pt x="569" y="98"/>
                  </a:lnTo>
                  <a:lnTo>
                    <a:pt x="577" y="94"/>
                  </a:lnTo>
                  <a:lnTo>
                    <a:pt x="585" y="90"/>
                  </a:lnTo>
                  <a:lnTo>
                    <a:pt x="594" y="86"/>
                  </a:lnTo>
                  <a:lnTo>
                    <a:pt x="603" y="83"/>
                  </a:lnTo>
                  <a:lnTo>
                    <a:pt x="612" y="79"/>
                  </a:lnTo>
                  <a:lnTo>
                    <a:pt x="621" y="75"/>
                  </a:lnTo>
                  <a:lnTo>
                    <a:pt x="631" y="71"/>
                  </a:lnTo>
                  <a:lnTo>
                    <a:pt x="641" y="67"/>
                  </a:lnTo>
                  <a:lnTo>
                    <a:pt x="651" y="64"/>
                  </a:lnTo>
                  <a:lnTo>
                    <a:pt x="661" y="60"/>
                  </a:lnTo>
                  <a:lnTo>
                    <a:pt x="671" y="56"/>
                  </a:lnTo>
                  <a:lnTo>
                    <a:pt x="681" y="53"/>
                  </a:lnTo>
                  <a:lnTo>
                    <a:pt x="691" y="49"/>
                  </a:lnTo>
                  <a:lnTo>
                    <a:pt x="701" y="46"/>
                  </a:lnTo>
                  <a:lnTo>
                    <a:pt x="711" y="43"/>
                  </a:lnTo>
                  <a:lnTo>
                    <a:pt x="721" y="40"/>
                  </a:lnTo>
                  <a:lnTo>
                    <a:pt x="731" y="37"/>
                  </a:lnTo>
                  <a:lnTo>
                    <a:pt x="741" y="35"/>
                  </a:lnTo>
                  <a:lnTo>
                    <a:pt x="750" y="32"/>
                  </a:lnTo>
                  <a:lnTo>
                    <a:pt x="760" y="30"/>
                  </a:lnTo>
                  <a:lnTo>
                    <a:pt x="770" y="27"/>
                  </a:lnTo>
                  <a:lnTo>
                    <a:pt x="779" y="25"/>
                  </a:lnTo>
                  <a:lnTo>
                    <a:pt x="789" y="23"/>
                  </a:lnTo>
                  <a:lnTo>
                    <a:pt x="799" y="21"/>
                  </a:lnTo>
                  <a:lnTo>
                    <a:pt x="808" y="20"/>
                  </a:lnTo>
                  <a:lnTo>
                    <a:pt x="818" y="18"/>
                  </a:lnTo>
                  <a:lnTo>
                    <a:pt x="827" y="16"/>
                  </a:lnTo>
                  <a:lnTo>
                    <a:pt x="836" y="15"/>
                  </a:lnTo>
                  <a:lnTo>
                    <a:pt x="845" y="13"/>
                  </a:lnTo>
                  <a:lnTo>
                    <a:pt x="854" y="12"/>
                  </a:lnTo>
                  <a:lnTo>
                    <a:pt x="863" y="11"/>
                  </a:lnTo>
                  <a:lnTo>
                    <a:pt x="872" y="9"/>
                  </a:lnTo>
                  <a:lnTo>
                    <a:pt x="880" y="8"/>
                  </a:lnTo>
                  <a:lnTo>
                    <a:pt x="889" y="7"/>
                  </a:lnTo>
                  <a:lnTo>
                    <a:pt x="897" y="6"/>
                  </a:lnTo>
                  <a:lnTo>
                    <a:pt x="905" y="5"/>
                  </a:lnTo>
                  <a:lnTo>
                    <a:pt x="913" y="4"/>
                  </a:lnTo>
                  <a:lnTo>
                    <a:pt x="921" y="4"/>
                  </a:lnTo>
                  <a:lnTo>
                    <a:pt x="928" y="3"/>
                  </a:lnTo>
                  <a:lnTo>
                    <a:pt x="936" y="2"/>
                  </a:lnTo>
                  <a:lnTo>
                    <a:pt x="943" y="2"/>
                  </a:lnTo>
                  <a:lnTo>
                    <a:pt x="951" y="1"/>
                  </a:lnTo>
                  <a:lnTo>
                    <a:pt x="958" y="1"/>
                  </a:lnTo>
                  <a:lnTo>
                    <a:pt x="966" y="1"/>
                  </a:lnTo>
                  <a:lnTo>
                    <a:pt x="974" y="1"/>
                  </a:lnTo>
                  <a:lnTo>
                    <a:pt x="982" y="0"/>
                  </a:lnTo>
                  <a:lnTo>
                    <a:pt x="990" y="0"/>
                  </a:lnTo>
                  <a:lnTo>
                    <a:pt x="999" y="0"/>
                  </a:lnTo>
                  <a:lnTo>
                    <a:pt x="1007" y="0"/>
                  </a:lnTo>
                  <a:lnTo>
                    <a:pt x="1016" y="1"/>
                  </a:lnTo>
                  <a:lnTo>
                    <a:pt x="1025" y="1"/>
                  </a:lnTo>
                  <a:lnTo>
                    <a:pt x="1034" y="1"/>
                  </a:lnTo>
                  <a:lnTo>
                    <a:pt x="1043" y="2"/>
                  </a:lnTo>
                  <a:lnTo>
                    <a:pt x="1052" y="2"/>
                  </a:lnTo>
                  <a:lnTo>
                    <a:pt x="1062" y="3"/>
                  </a:lnTo>
                  <a:lnTo>
                    <a:pt x="1071" y="3"/>
                  </a:lnTo>
                  <a:lnTo>
                    <a:pt x="1081" y="4"/>
                  </a:lnTo>
                  <a:lnTo>
                    <a:pt x="1091" y="5"/>
                  </a:lnTo>
                  <a:lnTo>
                    <a:pt x="1101" y="6"/>
                  </a:lnTo>
                  <a:lnTo>
                    <a:pt x="1111" y="7"/>
                  </a:lnTo>
                  <a:lnTo>
                    <a:pt x="1121" y="8"/>
                  </a:lnTo>
                  <a:lnTo>
                    <a:pt x="1131" y="9"/>
                  </a:lnTo>
                  <a:lnTo>
                    <a:pt x="1142" y="10"/>
                  </a:lnTo>
                  <a:lnTo>
                    <a:pt x="1152" y="12"/>
                  </a:lnTo>
                  <a:lnTo>
                    <a:pt x="1162" y="13"/>
                  </a:lnTo>
                  <a:lnTo>
                    <a:pt x="1172" y="15"/>
                  </a:lnTo>
                  <a:lnTo>
                    <a:pt x="1183" y="17"/>
                  </a:lnTo>
                  <a:lnTo>
                    <a:pt x="1193" y="18"/>
                  </a:lnTo>
                  <a:lnTo>
                    <a:pt x="1204" y="20"/>
                  </a:lnTo>
                  <a:lnTo>
                    <a:pt x="1214" y="22"/>
                  </a:lnTo>
                  <a:lnTo>
                    <a:pt x="1225" y="25"/>
                  </a:lnTo>
                  <a:lnTo>
                    <a:pt x="1235" y="27"/>
                  </a:lnTo>
                  <a:lnTo>
                    <a:pt x="1246" y="29"/>
                  </a:lnTo>
                  <a:lnTo>
                    <a:pt x="1256" y="32"/>
                  </a:lnTo>
                  <a:lnTo>
                    <a:pt x="1267" y="35"/>
                  </a:lnTo>
                  <a:lnTo>
                    <a:pt x="1278" y="38"/>
                  </a:lnTo>
                  <a:lnTo>
                    <a:pt x="1289" y="41"/>
                  </a:lnTo>
                  <a:lnTo>
                    <a:pt x="1300" y="44"/>
                  </a:lnTo>
                  <a:lnTo>
                    <a:pt x="1311" y="47"/>
                  </a:lnTo>
                  <a:lnTo>
                    <a:pt x="1322" y="51"/>
                  </a:lnTo>
                  <a:lnTo>
                    <a:pt x="1333" y="55"/>
                  </a:lnTo>
                  <a:lnTo>
                    <a:pt x="1345" y="59"/>
                  </a:lnTo>
                  <a:lnTo>
                    <a:pt x="1356" y="63"/>
                  </a:lnTo>
                  <a:lnTo>
                    <a:pt x="1367" y="68"/>
                  </a:lnTo>
                  <a:lnTo>
                    <a:pt x="1379" y="72"/>
                  </a:lnTo>
                  <a:lnTo>
                    <a:pt x="1391" y="77"/>
                  </a:lnTo>
                  <a:lnTo>
                    <a:pt x="1402" y="82"/>
                  </a:lnTo>
                  <a:lnTo>
                    <a:pt x="1414" y="88"/>
                  </a:lnTo>
                  <a:lnTo>
                    <a:pt x="1426" y="93"/>
                  </a:lnTo>
                  <a:lnTo>
                    <a:pt x="1438" y="99"/>
                  </a:lnTo>
                  <a:lnTo>
                    <a:pt x="1449" y="104"/>
                  </a:lnTo>
                  <a:lnTo>
                    <a:pt x="1461" y="110"/>
                  </a:lnTo>
                  <a:lnTo>
                    <a:pt x="1473" y="117"/>
                  </a:lnTo>
                  <a:lnTo>
                    <a:pt x="1485" y="123"/>
                  </a:lnTo>
                  <a:lnTo>
                    <a:pt x="1497" y="130"/>
                  </a:lnTo>
                  <a:lnTo>
                    <a:pt x="1508" y="136"/>
                  </a:lnTo>
                  <a:lnTo>
                    <a:pt x="1520" y="143"/>
                  </a:lnTo>
                  <a:lnTo>
                    <a:pt x="1532" y="151"/>
                  </a:lnTo>
                  <a:lnTo>
                    <a:pt x="1543" y="158"/>
                  </a:lnTo>
                  <a:lnTo>
                    <a:pt x="1555" y="166"/>
                  </a:lnTo>
                  <a:lnTo>
                    <a:pt x="1567" y="173"/>
                  </a:lnTo>
                  <a:lnTo>
                    <a:pt x="1578" y="181"/>
                  </a:lnTo>
                  <a:lnTo>
                    <a:pt x="1590" y="189"/>
                  </a:lnTo>
                  <a:lnTo>
                    <a:pt x="1601" y="198"/>
                  </a:lnTo>
                  <a:lnTo>
                    <a:pt x="1613" y="206"/>
                  </a:lnTo>
                  <a:lnTo>
                    <a:pt x="1624" y="215"/>
                  </a:lnTo>
                  <a:lnTo>
                    <a:pt x="1635" y="224"/>
                  </a:lnTo>
                  <a:lnTo>
                    <a:pt x="1647" y="233"/>
                  </a:lnTo>
                  <a:lnTo>
                    <a:pt x="1657" y="242"/>
                  </a:lnTo>
                  <a:lnTo>
                    <a:pt x="1668" y="252"/>
                  </a:lnTo>
                  <a:lnTo>
                    <a:pt x="1679" y="261"/>
                  </a:lnTo>
                  <a:lnTo>
                    <a:pt x="1689" y="271"/>
                  </a:lnTo>
                  <a:lnTo>
                    <a:pt x="1700" y="281"/>
                  </a:lnTo>
                  <a:lnTo>
                    <a:pt x="1710" y="291"/>
                  </a:lnTo>
                  <a:lnTo>
                    <a:pt x="1720" y="301"/>
                  </a:lnTo>
                  <a:lnTo>
                    <a:pt x="1730" y="312"/>
                  </a:lnTo>
                  <a:lnTo>
                    <a:pt x="1740" y="322"/>
                  </a:lnTo>
                  <a:lnTo>
                    <a:pt x="1749" y="333"/>
                  </a:lnTo>
                  <a:lnTo>
                    <a:pt x="1759" y="344"/>
                  </a:lnTo>
                  <a:lnTo>
                    <a:pt x="1768" y="355"/>
                  </a:lnTo>
                  <a:lnTo>
                    <a:pt x="1777" y="366"/>
                  </a:lnTo>
                  <a:lnTo>
                    <a:pt x="1786" y="377"/>
                  </a:lnTo>
                  <a:lnTo>
                    <a:pt x="1795" y="389"/>
                  </a:lnTo>
                  <a:lnTo>
                    <a:pt x="1804" y="401"/>
                  </a:lnTo>
                  <a:lnTo>
                    <a:pt x="1813" y="413"/>
                  </a:lnTo>
                  <a:lnTo>
                    <a:pt x="1821" y="426"/>
                  </a:lnTo>
                  <a:lnTo>
                    <a:pt x="1830" y="439"/>
                  </a:lnTo>
                  <a:lnTo>
                    <a:pt x="1838" y="452"/>
                  </a:lnTo>
                  <a:lnTo>
                    <a:pt x="1847" y="465"/>
                  </a:lnTo>
                  <a:lnTo>
                    <a:pt x="1855" y="479"/>
                  </a:lnTo>
                  <a:lnTo>
                    <a:pt x="1863" y="493"/>
                  </a:lnTo>
                  <a:lnTo>
                    <a:pt x="1872" y="507"/>
                  </a:lnTo>
                  <a:lnTo>
                    <a:pt x="1880" y="521"/>
                  </a:lnTo>
                  <a:lnTo>
                    <a:pt x="1888" y="536"/>
                  </a:lnTo>
                  <a:lnTo>
                    <a:pt x="1896" y="551"/>
                  </a:lnTo>
                  <a:lnTo>
                    <a:pt x="1903" y="567"/>
                  </a:lnTo>
                  <a:lnTo>
                    <a:pt x="1911" y="582"/>
                  </a:lnTo>
                  <a:lnTo>
                    <a:pt x="1919" y="598"/>
                  </a:lnTo>
                  <a:lnTo>
                    <a:pt x="1926" y="614"/>
                  </a:lnTo>
                  <a:lnTo>
                    <a:pt x="1933" y="630"/>
                  </a:lnTo>
                  <a:lnTo>
                    <a:pt x="1939" y="647"/>
                  </a:lnTo>
                  <a:lnTo>
                    <a:pt x="1946" y="663"/>
                  </a:lnTo>
                  <a:lnTo>
                    <a:pt x="1952" y="680"/>
                  </a:lnTo>
                  <a:lnTo>
                    <a:pt x="1957" y="697"/>
                  </a:lnTo>
                  <a:lnTo>
                    <a:pt x="1962" y="714"/>
                  </a:lnTo>
                  <a:lnTo>
                    <a:pt x="1967" y="731"/>
                  </a:lnTo>
                  <a:lnTo>
                    <a:pt x="1972" y="748"/>
                  </a:lnTo>
                  <a:lnTo>
                    <a:pt x="1976" y="766"/>
                  </a:lnTo>
                  <a:lnTo>
                    <a:pt x="1980" y="783"/>
                  </a:lnTo>
                  <a:lnTo>
                    <a:pt x="1984" y="801"/>
                  </a:lnTo>
                  <a:lnTo>
                    <a:pt x="1987" y="819"/>
                  </a:lnTo>
                  <a:lnTo>
                    <a:pt x="1990" y="837"/>
                  </a:lnTo>
                  <a:lnTo>
                    <a:pt x="1992" y="855"/>
                  </a:lnTo>
                  <a:lnTo>
                    <a:pt x="1995" y="873"/>
                  </a:lnTo>
                  <a:lnTo>
                    <a:pt x="1997" y="891"/>
                  </a:lnTo>
                  <a:lnTo>
                    <a:pt x="1999" y="909"/>
                  </a:lnTo>
                  <a:lnTo>
                    <a:pt x="2000" y="926"/>
                  </a:lnTo>
                  <a:lnTo>
                    <a:pt x="2001" y="943"/>
                  </a:lnTo>
                  <a:lnTo>
                    <a:pt x="2003" y="960"/>
                  </a:lnTo>
                  <a:lnTo>
                    <a:pt x="2003" y="976"/>
                  </a:lnTo>
                  <a:lnTo>
                    <a:pt x="2004" y="993"/>
                  </a:lnTo>
                  <a:lnTo>
                    <a:pt x="2004" y="1008"/>
                  </a:lnTo>
                  <a:lnTo>
                    <a:pt x="2004" y="1024"/>
                  </a:lnTo>
                  <a:lnTo>
                    <a:pt x="2004" y="1039"/>
                  </a:lnTo>
                  <a:lnTo>
                    <a:pt x="2004" y="1054"/>
                  </a:lnTo>
                  <a:lnTo>
                    <a:pt x="2003" y="1069"/>
                  </a:lnTo>
                  <a:lnTo>
                    <a:pt x="2002" y="1083"/>
                  </a:lnTo>
                  <a:lnTo>
                    <a:pt x="2001" y="1097"/>
                  </a:lnTo>
                  <a:lnTo>
                    <a:pt x="1999" y="1111"/>
                  </a:lnTo>
                  <a:lnTo>
                    <a:pt x="1998" y="1124"/>
                  </a:lnTo>
                  <a:lnTo>
                    <a:pt x="1996" y="1138"/>
                  </a:lnTo>
                  <a:lnTo>
                    <a:pt x="1994" y="1152"/>
                  </a:lnTo>
                  <a:lnTo>
                    <a:pt x="1991" y="1165"/>
                  </a:lnTo>
                  <a:lnTo>
                    <a:pt x="1989" y="1179"/>
                  </a:lnTo>
                  <a:lnTo>
                    <a:pt x="1986" y="1193"/>
                  </a:lnTo>
                  <a:lnTo>
                    <a:pt x="1983" y="1207"/>
                  </a:lnTo>
                  <a:lnTo>
                    <a:pt x="1980" y="1221"/>
                  </a:lnTo>
                  <a:lnTo>
                    <a:pt x="1977" y="1235"/>
                  </a:lnTo>
                  <a:lnTo>
                    <a:pt x="1973" y="1249"/>
                  </a:lnTo>
                  <a:lnTo>
                    <a:pt x="1970" y="1263"/>
                  </a:lnTo>
                  <a:lnTo>
                    <a:pt x="1966" y="1277"/>
                  </a:lnTo>
                  <a:lnTo>
                    <a:pt x="1962" y="1291"/>
                  </a:lnTo>
                  <a:lnTo>
                    <a:pt x="1958" y="1305"/>
                  </a:lnTo>
                  <a:lnTo>
                    <a:pt x="1953" y="1320"/>
                  </a:lnTo>
                  <a:lnTo>
                    <a:pt x="1948" y="1334"/>
                  </a:lnTo>
                  <a:lnTo>
                    <a:pt x="1943" y="1348"/>
                  </a:lnTo>
                  <a:lnTo>
                    <a:pt x="1938" y="1362"/>
                  </a:lnTo>
                  <a:lnTo>
                    <a:pt x="1933" y="1377"/>
                  </a:lnTo>
                  <a:lnTo>
                    <a:pt x="1927" y="1391"/>
                  </a:lnTo>
                  <a:lnTo>
                    <a:pt x="1921" y="1406"/>
                  </a:lnTo>
                  <a:lnTo>
                    <a:pt x="1914" y="1420"/>
                  </a:lnTo>
                  <a:lnTo>
                    <a:pt x="1907" y="1434"/>
                  </a:lnTo>
                  <a:lnTo>
                    <a:pt x="1900" y="1449"/>
                  </a:lnTo>
                  <a:lnTo>
                    <a:pt x="1893" y="1463"/>
                  </a:lnTo>
                  <a:lnTo>
                    <a:pt x="1885" y="1478"/>
                  </a:lnTo>
                  <a:lnTo>
                    <a:pt x="1877" y="1492"/>
                  </a:lnTo>
                  <a:lnTo>
                    <a:pt x="1869" y="1507"/>
                  </a:lnTo>
                  <a:lnTo>
                    <a:pt x="1860" y="1521"/>
                  </a:lnTo>
                  <a:lnTo>
                    <a:pt x="1851" y="1536"/>
                  </a:lnTo>
                  <a:lnTo>
                    <a:pt x="1842" y="1550"/>
                  </a:lnTo>
                  <a:lnTo>
                    <a:pt x="1832" y="1565"/>
                  </a:lnTo>
                  <a:lnTo>
                    <a:pt x="1822" y="1579"/>
                  </a:lnTo>
                  <a:lnTo>
                    <a:pt x="1812" y="1593"/>
                  </a:lnTo>
                  <a:lnTo>
                    <a:pt x="1801" y="1608"/>
                  </a:lnTo>
                  <a:lnTo>
                    <a:pt x="1791" y="1621"/>
                  </a:lnTo>
                  <a:lnTo>
                    <a:pt x="1780" y="1635"/>
                  </a:lnTo>
                  <a:lnTo>
                    <a:pt x="1769" y="1649"/>
                  </a:lnTo>
                  <a:lnTo>
                    <a:pt x="1757" y="1662"/>
                  </a:lnTo>
                  <a:lnTo>
                    <a:pt x="1745" y="1675"/>
                  </a:lnTo>
                  <a:lnTo>
                    <a:pt x="1733" y="1688"/>
                  </a:lnTo>
                  <a:lnTo>
                    <a:pt x="1721" y="1700"/>
                  </a:lnTo>
                  <a:lnTo>
                    <a:pt x="1709" y="1713"/>
                  </a:lnTo>
                  <a:lnTo>
                    <a:pt x="1696" y="1725"/>
                  </a:lnTo>
                  <a:lnTo>
                    <a:pt x="1683" y="1737"/>
                  </a:lnTo>
                  <a:lnTo>
                    <a:pt x="1669" y="1749"/>
                  </a:lnTo>
                  <a:lnTo>
                    <a:pt x="1656" y="1761"/>
                  </a:lnTo>
                  <a:lnTo>
                    <a:pt x="1642" y="1772"/>
                  </a:lnTo>
                  <a:lnTo>
                    <a:pt x="1628" y="1783"/>
                  </a:lnTo>
                  <a:lnTo>
                    <a:pt x="1614" y="1794"/>
                  </a:lnTo>
                  <a:lnTo>
                    <a:pt x="1600" y="1805"/>
                  </a:lnTo>
                  <a:lnTo>
                    <a:pt x="1585" y="1816"/>
                  </a:lnTo>
                  <a:lnTo>
                    <a:pt x="1571" y="1826"/>
                  </a:lnTo>
                  <a:lnTo>
                    <a:pt x="1556" y="1836"/>
                  </a:lnTo>
                  <a:lnTo>
                    <a:pt x="1542" y="1845"/>
                  </a:lnTo>
                  <a:lnTo>
                    <a:pt x="1527" y="1854"/>
                  </a:lnTo>
                  <a:lnTo>
                    <a:pt x="1512" y="1863"/>
                  </a:lnTo>
                  <a:lnTo>
                    <a:pt x="1497" y="1872"/>
                  </a:lnTo>
                  <a:lnTo>
                    <a:pt x="1482" y="1881"/>
                  </a:lnTo>
                  <a:lnTo>
                    <a:pt x="1467" y="1889"/>
                  </a:lnTo>
                  <a:lnTo>
                    <a:pt x="1452" y="1897"/>
                  </a:lnTo>
                  <a:lnTo>
                    <a:pt x="1436" y="1905"/>
                  </a:lnTo>
                  <a:lnTo>
                    <a:pt x="1421" y="1912"/>
                  </a:lnTo>
                  <a:lnTo>
                    <a:pt x="1405" y="1919"/>
                  </a:lnTo>
                  <a:lnTo>
                    <a:pt x="1390" y="1926"/>
                  </a:lnTo>
                  <a:lnTo>
                    <a:pt x="1374" y="1932"/>
                  </a:lnTo>
                  <a:lnTo>
                    <a:pt x="1358" y="1939"/>
                  </a:lnTo>
                  <a:lnTo>
                    <a:pt x="1342" y="1945"/>
                  </a:lnTo>
                  <a:lnTo>
                    <a:pt x="1326" y="1950"/>
                  </a:lnTo>
                  <a:lnTo>
                    <a:pt x="1309" y="1956"/>
                  </a:lnTo>
                  <a:lnTo>
                    <a:pt x="1293" y="1961"/>
                  </a:lnTo>
                  <a:lnTo>
                    <a:pt x="1277" y="1966"/>
                  </a:lnTo>
                  <a:lnTo>
                    <a:pt x="1260" y="1970"/>
                  </a:lnTo>
                  <a:lnTo>
                    <a:pt x="1243" y="1975"/>
                  </a:lnTo>
                  <a:lnTo>
                    <a:pt x="1227" y="1979"/>
                  </a:lnTo>
                  <a:lnTo>
                    <a:pt x="1210" y="1982"/>
                  </a:lnTo>
                  <a:lnTo>
                    <a:pt x="1193" y="1986"/>
                  </a:lnTo>
                  <a:lnTo>
                    <a:pt x="1176" y="1989"/>
                  </a:lnTo>
                  <a:lnTo>
                    <a:pt x="1158" y="1992"/>
                  </a:lnTo>
                  <a:lnTo>
                    <a:pt x="1141" y="1994"/>
                  </a:lnTo>
                  <a:lnTo>
                    <a:pt x="1124" y="1997"/>
                  </a:lnTo>
                  <a:lnTo>
                    <a:pt x="1106" y="1999"/>
                  </a:lnTo>
                  <a:lnTo>
                    <a:pt x="1089" y="2000"/>
                  </a:lnTo>
                  <a:lnTo>
                    <a:pt x="1072" y="2002"/>
                  </a:lnTo>
                  <a:lnTo>
                    <a:pt x="1054" y="2003"/>
                  </a:lnTo>
                  <a:lnTo>
                    <a:pt x="1037" y="2004"/>
                  </a:lnTo>
                  <a:lnTo>
                    <a:pt x="1019" y="2004"/>
                  </a:lnTo>
                  <a:lnTo>
                    <a:pt x="1002" y="2004"/>
                  </a:lnTo>
                  <a:lnTo>
                    <a:pt x="985" y="2004"/>
                  </a:lnTo>
                  <a:lnTo>
                    <a:pt x="967" y="2004"/>
                  </a:lnTo>
                  <a:lnTo>
                    <a:pt x="950" y="2003"/>
                  </a:lnTo>
                  <a:lnTo>
                    <a:pt x="933" y="2002"/>
                  </a:lnTo>
                  <a:lnTo>
                    <a:pt x="915" y="2001"/>
                  </a:lnTo>
                  <a:lnTo>
                    <a:pt x="898" y="1999"/>
                  </a:lnTo>
                  <a:lnTo>
                    <a:pt x="880" y="1998"/>
                  </a:lnTo>
                  <a:lnTo>
                    <a:pt x="863" y="1995"/>
                  </a:lnTo>
                  <a:lnTo>
                    <a:pt x="846" y="1993"/>
                  </a:lnTo>
                  <a:lnTo>
                    <a:pt x="828" y="1990"/>
                  </a:lnTo>
                  <a:lnTo>
                    <a:pt x="811" y="1987"/>
                  </a:lnTo>
                  <a:lnTo>
                    <a:pt x="794" y="1983"/>
                  </a:lnTo>
                  <a:lnTo>
                    <a:pt x="776" y="1979"/>
                  </a:lnTo>
                  <a:lnTo>
                    <a:pt x="759" y="1975"/>
                  </a:lnTo>
                  <a:lnTo>
                    <a:pt x="742" y="1971"/>
                  </a:lnTo>
                  <a:lnTo>
                    <a:pt x="725" y="1966"/>
                  </a:lnTo>
                  <a:lnTo>
                    <a:pt x="707" y="1961"/>
                  </a:lnTo>
                  <a:lnTo>
                    <a:pt x="690" y="1955"/>
                  </a:lnTo>
                  <a:lnTo>
                    <a:pt x="673" y="1949"/>
                  </a:lnTo>
                  <a:lnTo>
                    <a:pt x="656" y="1943"/>
                  </a:lnTo>
                  <a:lnTo>
                    <a:pt x="639" y="1936"/>
                  </a:lnTo>
                  <a:lnTo>
                    <a:pt x="621" y="1929"/>
                  </a:lnTo>
                  <a:lnTo>
                    <a:pt x="604" y="1922"/>
                  </a:lnTo>
                  <a:lnTo>
                    <a:pt x="587" y="1914"/>
                  </a:lnTo>
                  <a:lnTo>
                    <a:pt x="570" y="1906"/>
                  </a:lnTo>
                  <a:lnTo>
                    <a:pt x="553" y="1898"/>
                  </a:lnTo>
                  <a:lnTo>
                    <a:pt x="537" y="1889"/>
                  </a:lnTo>
                  <a:lnTo>
                    <a:pt x="520" y="1880"/>
                  </a:lnTo>
                  <a:lnTo>
                    <a:pt x="504" y="1871"/>
                  </a:lnTo>
                  <a:lnTo>
                    <a:pt x="488" y="1862"/>
                  </a:lnTo>
                  <a:lnTo>
                    <a:pt x="472" y="1852"/>
                  </a:lnTo>
                  <a:lnTo>
                    <a:pt x="456" y="1842"/>
                  </a:lnTo>
                  <a:lnTo>
                    <a:pt x="440" y="1832"/>
                  </a:lnTo>
                  <a:lnTo>
                    <a:pt x="425" y="1821"/>
                  </a:lnTo>
                  <a:lnTo>
                    <a:pt x="409" y="1810"/>
                  </a:lnTo>
                  <a:lnTo>
                    <a:pt x="394" y="1799"/>
                  </a:lnTo>
                  <a:lnTo>
                    <a:pt x="379" y="1787"/>
                  </a:lnTo>
                  <a:lnTo>
                    <a:pt x="365" y="1775"/>
                  </a:lnTo>
                  <a:lnTo>
                    <a:pt x="350" y="1763"/>
                  </a:lnTo>
                  <a:lnTo>
                    <a:pt x="336" y="1751"/>
                  </a:lnTo>
                  <a:lnTo>
                    <a:pt x="321" y="1738"/>
                  </a:lnTo>
                  <a:lnTo>
                    <a:pt x="308" y="1725"/>
                  </a:lnTo>
                  <a:lnTo>
                    <a:pt x="294" y="1712"/>
                  </a:lnTo>
                  <a:lnTo>
                    <a:pt x="281" y="1699"/>
                  </a:lnTo>
                  <a:lnTo>
                    <a:pt x="268" y="1686"/>
                  </a:lnTo>
                  <a:lnTo>
                    <a:pt x="256" y="1673"/>
                  </a:lnTo>
                  <a:lnTo>
                    <a:pt x="244" y="1659"/>
                  </a:lnTo>
                  <a:lnTo>
                    <a:pt x="232" y="1645"/>
                  </a:lnTo>
                  <a:lnTo>
                    <a:pt x="220" y="1631"/>
                  </a:lnTo>
                  <a:lnTo>
                    <a:pt x="209" y="1617"/>
                  </a:lnTo>
                  <a:lnTo>
                    <a:pt x="199" y="1603"/>
                  </a:lnTo>
                  <a:lnTo>
                    <a:pt x="188" y="1589"/>
                  </a:lnTo>
                  <a:lnTo>
                    <a:pt x="178" y="1575"/>
                  </a:lnTo>
                  <a:lnTo>
                    <a:pt x="168" y="1560"/>
                  </a:lnTo>
                  <a:lnTo>
                    <a:pt x="159" y="1545"/>
                  </a:lnTo>
                  <a:lnTo>
                    <a:pt x="150" y="1531"/>
                  </a:lnTo>
                  <a:lnTo>
                    <a:pt x="141" y="1516"/>
                  </a:lnTo>
                  <a:lnTo>
                    <a:pt x="132" y="1501"/>
                  </a:lnTo>
                  <a:lnTo>
                    <a:pt x="124" y="1486"/>
                  </a:lnTo>
                  <a:lnTo>
                    <a:pt x="116" y="1471"/>
                  </a:lnTo>
                  <a:lnTo>
                    <a:pt x="109" y="1457"/>
                  </a:lnTo>
                  <a:lnTo>
                    <a:pt x="101" y="1442"/>
                  </a:lnTo>
                  <a:lnTo>
                    <a:pt x="94" y="1427"/>
                  </a:lnTo>
                  <a:lnTo>
                    <a:pt x="88" y="1413"/>
                  </a:lnTo>
                  <a:lnTo>
                    <a:pt x="81" y="1398"/>
                  </a:lnTo>
                  <a:lnTo>
                    <a:pt x="75" y="1384"/>
                  </a:lnTo>
                  <a:lnTo>
                    <a:pt x="69" y="1370"/>
                  </a:lnTo>
                  <a:lnTo>
                    <a:pt x="64" y="1355"/>
                  </a:lnTo>
                  <a:lnTo>
                    <a:pt x="59" y="1341"/>
                  </a:lnTo>
                  <a:lnTo>
                    <a:pt x="54" y="1327"/>
                  </a:lnTo>
                  <a:lnTo>
                    <a:pt x="49" y="1313"/>
                  </a:lnTo>
                  <a:lnTo>
                    <a:pt x="45" y="1299"/>
                  </a:lnTo>
                  <a:lnTo>
                    <a:pt x="41" y="1285"/>
                  </a:lnTo>
                  <a:lnTo>
                    <a:pt x="37" y="1271"/>
                  </a:lnTo>
                  <a:lnTo>
                    <a:pt x="33" y="1257"/>
                  </a:lnTo>
                  <a:lnTo>
                    <a:pt x="30" y="1244"/>
                  </a:lnTo>
                  <a:lnTo>
                    <a:pt x="27" y="1230"/>
                  </a:lnTo>
                  <a:lnTo>
                    <a:pt x="24" y="1217"/>
                  </a:lnTo>
                  <a:lnTo>
                    <a:pt x="21" y="1204"/>
                  </a:lnTo>
                  <a:lnTo>
                    <a:pt x="18" y="1191"/>
                  </a:lnTo>
                  <a:lnTo>
                    <a:pt x="16" y="1178"/>
                  </a:lnTo>
                  <a:lnTo>
                    <a:pt x="13" y="1166"/>
                  </a:lnTo>
                  <a:lnTo>
                    <a:pt x="11" y="1154"/>
                  </a:lnTo>
                  <a:lnTo>
                    <a:pt x="9" y="1141"/>
                  </a:lnTo>
                  <a:lnTo>
                    <a:pt x="8" y="1129"/>
                  </a:lnTo>
                  <a:lnTo>
                    <a:pt x="6" y="1117"/>
                  </a:lnTo>
                  <a:lnTo>
                    <a:pt x="5" y="1106"/>
                  </a:lnTo>
                  <a:lnTo>
                    <a:pt x="4" y="1094"/>
                  </a:lnTo>
                  <a:lnTo>
                    <a:pt x="3" y="1083"/>
                  </a:lnTo>
                  <a:lnTo>
                    <a:pt x="2" y="1071"/>
                  </a:lnTo>
                  <a:lnTo>
                    <a:pt x="1" y="1060"/>
                  </a:lnTo>
                  <a:lnTo>
                    <a:pt x="1" y="1049"/>
                  </a:lnTo>
                  <a:lnTo>
                    <a:pt x="0" y="1038"/>
                  </a:lnTo>
                  <a:lnTo>
                    <a:pt x="0" y="1026"/>
                  </a:lnTo>
                  <a:lnTo>
                    <a:pt x="0" y="1015"/>
                  </a:lnTo>
                  <a:lnTo>
                    <a:pt x="0" y="1005"/>
                  </a:lnTo>
                  <a:lnTo>
                    <a:pt x="0" y="994"/>
                  </a:lnTo>
                  <a:lnTo>
                    <a:pt x="0" y="983"/>
                  </a:lnTo>
                  <a:lnTo>
                    <a:pt x="0" y="972"/>
                  </a:lnTo>
                  <a:lnTo>
                    <a:pt x="1" y="962"/>
                  </a:lnTo>
                  <a:lnTo>
                    <a:pt x="1" y="951"/>
                  </a:lnTo>
                  <a:lnTo>
                    <a:pt x="2" y="941"/>
                  </a:lnTo>
                  <a:lnTo>
                    <a:pt x="3" y="930"/>
                  </a:lnTo>
                  <a:lnTo>
                    <a:pt x="4" y="920"/>
                  </a:lnTo>
                  <a:lnTo>
                    <a:pt x="5" y="910"/>
                  </a:lnTo>
                  <a:lnTo>
                    <a:pt x="6" y="899"/>
                  </a:lnTo>
                  <a:lnTo>
                    <a:pt x="7" y="889"/>
                  </a:lnTo>
                  <a:lnTo>
                    <a:pt x="9" y="878"/>
                  </a:lnTo>
                  <a:lnTo>
                    <a:pt x="10" y="868"/>
                  </a:lnTo>
                  <a:lnTo>
                    <a:pt x="12" y="858"/>
                  </a:lnTo>
                  <a:lnTo>
                    <a:pt x="13" y="847"/>
                  </a:lnTo>
                  <a:lnTo>
                    <a:pt x="15" y="836"/>
                  </a:lnTo>
                  <a:lnTo>
                    <a:pt x="17" y="826"/>
                  </a:lnTo>
                  <a:lnTo>
                    <a:pt x="19" y="815"/>
                  </a:lnTo>
                  <a:lnTo>
                    <a:pt x="21" y="805"/>
                  </a:lnTo>
                  <a:lnTo>
                    <a:pt x="23" y="794"/>
                  </a:lnTo>
                  <a:lnTo>
                    <a:pt x="25" y="783"/>
                  </a:lnTo>
                  <a:lnTo>
                    <a:pt x="27" y="772"/>
                  </a:lnTo>
                  <a:lnTo>
                    <a:pt x="30" y="761"/>
                  </a:lnTo>
                  <a:lnTo>
                    <a:pt x="32" y="751"/>
                  </a:lnTo>
                  <a:lnTo>
                    <a:pt x="35" y="740"/>
                  </a:lnTo>
                  <a:lnTo>
                    <a:pt x="38" y="729"/>
                  </a:lnTo>
                  <a:lnTo>
                    <a:pt x="41" y="718"/>
                  </a:lnTo>
                  <a:lnTo>
                    <a:pt x="44" y="707"/>
                  </a:lnTo>
                  <a:lnTo>
                    <a:pt x="47" y="696"/>
                  </a:lnTo>
                  <a:lnTo>
                    <a:pt x="51" y="685"/>
                  </a:lnTo>
                  <a:lnTo>
                    <a:pt x="55" y="674"/>
                  </a:lnTo>
                  <a:lnTo>
                    <a:pt x="58" y="663"/>
                  </a:lnTo>
                  <a:lnTo>
                    <a:pt x="62" y="652"/>
                  </a:lnTo>
                  <a:lnTo>
                    <a:pt x="67" y="641"/>
                  </a:lnTo>
                  <a:lnTo>
                    <a:pt x="71" y="630"/>
                  </a:lnTo>
                  <a:lnTo>
                    <a:pt x="76" y="619"/>
                  </a:lnTo>
                  <a:lnTo>
                    <a:pt x="80" y="608"/>
                  </a:lnTo>
                  <a:lnTo>
                    <a:pt x="85" y="597"/>
                  </a:lnTo>
                  <a:lnTo>
                    <a:pt x="91" y="586"/>
                  </a:lnTo>
                  <a:lnTo>
                    <a:pt x="96" y="574"/>
                  </a:lnTo>
                  <a:lnTo>
                    <a:pt x="101" y="563"/>
                  </a:lnTo>
                  <a:lnTo>
                    <a:pt x="107" y="553"/>
                  </a:lnTo>
                  <a:lnTo>
                    <a:pt x="112" y="542"/>
                  </a:lnTo>
                  <a:lnTo>
                    <a:pt x="117" y="532"/>
                  </a:lnTo>
                  <a:lnTo>
                    <a:pt x="123" y="522"/>
                  </a:lnTo>
                  <a:lnTo>
                    <a:pt x="128" y="512"/>
                  </a:lnTo>
                  <a:lnTo>
                    <a:pt x="134" y="502"/>
                  </a:lnTo>
                  <a:lnTo>
                    <a:pt x="139" y="493"/>
                  </a:lnTo>
                  <a:lnTo>
                    <a:pt x="145" y="484"/>
                  </a:lnTo>
                  <a:lnTo>
                    <a:pt x="150" y="475"/>
                  </a:lnTo>
                  <a:lnTo>
                    <a:pt x="156" y="466"/>
                  </a:lnTo>
                  <a:lnTo>
                    <a:pt x="161" y="457"/>
                  </a:lnTo>
                  <a:lnTo>
                    <a:pt x="166" y="449"/>
                  </a:lnTo>
                  <a:lnTo>
                    <a:pt x="172" y="441"/>
                  </a:lnTo>
                  <a:lnTo>
                    <a:pt x="177" y="433"/>
                  </a:lnTo>
                  <a:lnTo>
                    <a:pt x="183" y="426"/>
                  </a:lnTo>
                  <a:lnTo>
                    <a:pt x="188" y="418"/>
                  </a:lnTo>
                  <a:lnTo>
                    <a:pt x="194" y="411"/>
                  </a:lnTo>
                  <a:lnTo>
                    <a:pt x="199" y="404"/>
                  </a:lnTo>
                  <a:lnTo>
                    <a:pt x="204" y="397"/>
                  </a:lnTo>
                  <a:lnTo>
                    <a:pt x="209" y="391"/>
                  </a:lnTo>
                  <a:lnTo>
                    <a:pt x="214" y="384"/>
                  </a:lnTo>
                  <a:lnTo>
                    <a:pt x="219" y="378"/>
                  </a:lnTo>
                  <a:lnTo>
                    <a:pt x="224" y="372"/>
                  </a:lnTo>
                  <a:lnTo>
                    <a:pt x="229" y="366"/>
                  </a:lnTo>
                  <a:lnTo>
                    <a:pt x="234" y="360"/>
                  </a:lnTo>
                  <a:lnTo>
                    <a:pt x="238" y="354"/>
                  </a:lnTo>
                  <a:lnTo>
                    <a:pt x="243" y="349"/>
                  </a:lnTo>
                  <a:lnTo>
                    <a:pt x="247" y="344"/>
                  </a:lnTo>
                  <a:lnTo>
                    <a:pt x="252" y="338"/>
                  </a:lnTo>
                  <a:lnTo>
                    <a:pt x="256" y="334"/>
                  </a:lnTo>
                  <a:lnTo>
                    <a:pt x="260" y="329"/>
                  </a:lnTo>
                  <a:close/>
                </a:path>
              </a:pathLst>
            </a:custGeom>
            <a:solidFill>
              <a:srgbClr val="0070C0"/>
            </a:solidFill>
            <a:ln w="6350" cap="flat">
              <a:noFill/>
              <a:prstDash val="solid"/>
              <a:round/>
            </a:ln>
            <a:effectLst>
              <a:outerShdw dist="57150" dir="2700000" algn="ctr" rotWithShape="0">
                <a:srgbClr val="888888">
                  <a:alpha val="50000"/>
                </a:srgbClr>
              </a:outerShdw>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sp>
          <p:nvSpPr>
            <p:cNvPr id="42" name="WordArt 26"/>
            <p:cNvSpPr>
              <a:spLocks noTextEdit="1"/>
            </p:cNvSpPr>
            <p:nvPr/>
          </p:nvSpPr>
          <p:spPr>
            <a:xfrm rot="3067928">
              <a:off x="238" y="2522"/>
              <a:ext cx="1211" cy="1192"/>
            </a:xfrm>
            <a:prstGeom prst="rect">
              <a:avLst/>
            </a:prstGeom>
          </p:spPr>
          <p:txBody>
            <a:bodyPr wrap="none" fromWordArt="1">
              <a:prstTxWarp prst="textCirclePour">
                <a:avLst>
                  <a:gd name="adj1" fmla="val 10860000"/>
                  <a:gd name="adj2" fmla="val 50000"/>
                </a:avLst>
              </a:prstTxWarp>
              <a:normAutofit/>
              <a:scene3d>
                <a:camera prst="legacyPerspectiveTopLeft">
                  <a:rot lat="0" lon="0" rev="0"/>
                </a:camera>
                <a:lightRig rig="legacyNormal3" dir="r"/>
              </a:scene3d>
              <a:sp3d extrusionH="201600" prstMaterial="legacyMetal">
                <a:extrusionClr>
                  <a:srgbClr val="FFFFFF"/>
                </a:extrusion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gradFill rotWithShape="1">
                    <a:gsLst>
                      <a:gs pos="0">
                        <a:srgbClr val="FFFFFF"/>
                      </a:gs>
                      <a:gs pos="100000">
                        <a:srgbClr val="FFFFFF"/>
                      </a:gs>
                    </a:gsLst>
                    <a:lin ang="5400000" scaled="1"/>
                    <a:tileRect/>
                  </a:gradFill>
                  <a:latin typeface="宋体" panose="02010600030101010101" pitchFamily="2" charset="-122"/>
                  <a:ea typeface="宋体" panose="02010600030101010101" pitchFamily="2" charset="-122"/>
                </a:rPr>
                <a:t> </a:t>
              </a:r>
              <a:r>
                <a:rPr lang="zh-CN" altLang="en-US" sz="2000" dirty="0">
                  <a:gradFill rotWithShape="1">
                    <a:gsLst>
                      <a:gs pos="0">
                        <a:srgbClr val="FFFFFF"/>
                      </a:gs>
                      <a:gs pos="100000">
                        <a:srgbClr val="FFFFFF"/>
                      </a:gs>
                    </a:gsLst>
                    <a:lin ang="5400000" scaled="1"/>
                    <a:tileRect/>
                  </a:gradFill>
                  <a:latin typeface="微软雅黑" panose="020B0503020204020204" pitchFamily="34" charset="-122"/>
                  <a:ea typeface="微软雅黑" panose="020B0503020204020204" pitchFamily="34" charset="-122"/>
                </a:rPr>
                <a:t>预 防 型 管 理 模 式</a:t>
              </a:r>
            </a:p>
          </p:txBody>
        </p:sp>
      </p:grpSp>
      <p:sp>
        <p:nvSpPr>
          <p:cNvPr id="36" name="Rectangle 27"/>
          <p:cNvSpPr>
            <a:spLocks noChangeArrowheads="1"/>
          </p:cNvSpPr>
          <p:nvPr/>
        </p:nvSpPr>
        <p:spPr bwMode="auto">
          <a:xfrm>
            <a:off x="7978700" y="4875755"/>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实 施</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方 案</a:t>
            </a:r>
          </a:p>
        </p:txBody>
      </p:sp>
      <p:sp>
        <p:nvSpPr>
          <p:cNvPr id="37" name="Rectangle 28"/>
          <p:cNvSpPr>
            <a:spLocks noChangeArrowheads="1"/>
          </p:cNvSpPr>
          <p:nvPr/>
        </p:nvSpPr>
        <p:spPr bwMode="auto">
          <a:xfrm>
            <a:off x="8848650" y="4864643"/>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审 核</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检 查</a:t>
            </a:r>
          </a:p>
        </p:txBody>
      </p:sp>
      <p:sp>
        <p:nvSpPr>
          <p:cNvPr id="38" name="Rectangle 29"/>
          <p:cNvSpPr>
            <a:spLocks noChangeArrowheads="1"/>
          </p:cNvSpPr>
          <p:nvPr/>
        </p:nvSpPr>
        <p:spPr bwMode="auto">
          <a:xfrm>
            <a:off x="9707487" y="4869405"/>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效 果</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评 价</a:t>
            </a:r>
          </a:p>
        </p:txBody>
      </p:sp>
      <p:sp>
        <p:nvSpPr>
          <p:cNvPr id="43" name="Freeform 18"/>
          <p:cNvSpPr/>
          <p:nvPr/>
        </p:nvSpPr>
        <p:spPr>
          <a:xfrm>
            <a:off x="6757270" y="3241208"/>
            <a:ext cx="3673475" cy="144463"/>
          </a:xfrm>
          <a:custGeom>
            <a:avLst/>
            <a:gdLst>
              <a:gd name="txL" fmla="*/ 0 w 2459"/>
              <a:gd name="txT" fmla="*/ 0 h 287"/>
              <a:gd name="txR" fmla="*/ 2459 w 2459"/>
              <a:gd name="txB" fmla="*/ 287 h 287"/>
            </a:gdLst>
            <a:ahLst/>
            <a:cxnLst>
              <a:cxn ang="0">
                <a:pos x="0" y="0"/>
              </a:cxn>
              <a:cxn ang="0">
                <a:pos x="80" y="287"/>
              </a:cxn>
              <a:cxn ang="0">
                <a:pos x="2459" y="283"/>
              </a:cxn>
            </a:cxnLst>
            <a:rect l="txL" t="txT" r="txR" b="txB"/>
            <a:pathLst>
              <a:path w="2459" h="287">
                <a:moveTo>
                  <a:pt x="0" y="0"/>
                </a:moveTo>
                <a:lnTo>
                  <a:pt x="80" y="287"/>
                </a:lnTo>
                <a:lnTo>
                  <a:pt x="2459" y="283"/>
                </a:lnTo>
              </a:path>
            </a:pathLst>
          </a:custGeom>
          <a:noFill/>
          <a:ln w="38100" cap="flat" cmpd="sng">
            <a:solidFill>
              <a:srgbClr val="0070C0"/>
            </a:solidFill>
            <a:prstDash val="solid"/>
            <a:round/>
            <a:headEnd type="triangle" w="med" len="lg"/>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4" name="Line 20"/>
          <p:cNvSpPr/>
          <p:nvPr/>
        </p:nvSpPr>
        <p:spPr>
          <a:xfrm flipH="1">
            <a:off x="10417472" y="3238291"/>
            <a:ext cx="73025" cy="146050"/>
          </a:xfrm>
          <a:prstGeom prst="line">
            <a:avLst/>
          </a:prstGeom>
          <a:ln w="38100" cap="flat" cmpd="sng">
            <a:solidFill>
              <a:srgbClr val="0070C0"/>
            </a:solidFill>
            <a:prstDash val="solid"/>
            <a:headEnd type="none" w="med" len="med"/>
            <a:tailEnd type="none" w="med" len="med"/>
          </a:ln>
        </p:spPr>
      </p:sp>
      <p:cxnSp>
        <p:nvCxnSpPr>
          <p:cNvPr id="4" name="直接连接符 3"/>
          <p:cNvCxnSpPr/>
          <p:nvPr/>
        </p:nvCxnSpPr>
        <p:spPr>
          <a:xfrm>
            <a:off x="997088" y="3832349"/>
            <a:ext cx="1137726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p:nvSpPr>
        <p:spPr>
          <a:xfrm>
            <a:off x="2054287" y="3150494"/>
            <a:ext cx="8576651" cy="738664"/>
          </a:xfrm>
          <a:prstGeom prst="rect">
            <a:avLst/>
          </a:prstGeom>
        </p:spPr>
        <p:txBody>
          <a:bodyPr wrap="square" lIns="0" tIns="0" rIns="0" bIns="0">
            <a:spAutoFit/>
          </a:bodyPr>
          <a:lstStyle/>
          <a:p>
            <a:r>
              <a:rPr lang="en-US" altLang="zh-CN" sz="4800" dirty="0">
                <a:solidFill>
                  <a:srgbClr val="0070C0"/>
                </a:solidFill>
                <a:ea typeface="微软雅黑" panose="020B0503020204020204" pitchFamily="34" charset="-122"/>
                <a:cs typeface="+mn-ea"/>
                <a:sym typeface="+mn-lt"/>
              </a:rPr>
              <a:t>3</a:t>
            </a:r>
            <a:r>
              <a:rPr lang="zh-CN" altLang="en-US" sz="4800" dirty="0">
                <a:solidFill>
                  <a:srgbClr val="0070C0"/>
                </a:solidFill>
                <a:ea typeface="微软雅黑" panose="020B0503020204020204" pitchFamily="34" charset="-122"/>
                <a:cs typeface="+mn-ea"/>
                <a:sym typeface="+mn-lt"/>
              </a:rPr>
              <a:t>、安全管理对象、方法与对策</a:t>
            </a:r>
          </a:p>
        </p:txBody>
      </p:sp>
      <p:grpSp>
        <p:nvGrpSpPr>
          <p:cNvPr id="3" name="组合 2"/>
          <p:cNvGrpSpPr/>
          <p:nvPr/>
        </p:nvGrpSpPr>
        <p:grpSpPr>
          <a:xfrm>
            <a:off x="596727" y="3119789"/>
            <a:ext cx="4305081" cy="2452271"/>
            <a:chOff x="884757" y="3818298"/>
            <a:chExt cx="4305081" cy="2452271"/>
          </a:xfrm>
          <a:solidFill>
            <a:srgbClr val="0070C0"/>
          </a:solidFill>
        </p:grpSpPr>
        <p:sp>
          <p:nvSpPr>
            <p:cNvPr id="18" name="Rectangle 14"/>
            <p:cNvSpPr/>
            <p:nvPr/>
          </p:nvSpPr>
          <p:spPr>
            <a:xfrm rot="10800000">
              <a:off x="884759" y="3818298"/>
              <a:ext cx="710024" cy="1742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14"/>
            <p:cNvSpPr/>
            <p:nvPr/>
          </p:nvSpPr>
          <p:spPr>
            <a:xfrm rot="5400000">
              <a:off x="2682286" y="3763016"/>
              <a:ext cx="710024" cy="4305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rot="10800000">
            <a:off x="7797527" y="1528093"/>
            <a:ext cx="4248473" cy="2534777"/>
            <a:chOff x="884755" y="3735792"/>
            <a:chExt cx="4248473" cy="2534777"/>
          </a:xfrm>
          <a:solidFill>
            <a:srgbClr val="0070C0"/>
          </a:solidFill>
        </p:grpSpPr>
        <p:sp>
          <p:nvSpPr>
            <p:cNvPr id="23" name="Rectangle 14"/>
            <p:cNvSpPr/>
            <p:nvPr/>
          </p:nvSpPr>
          <p:spPr>
            <a:xfrm rot="10800000">
              <a:off x="884759" y="3735792"/>
              <a:ext cx="710024" cy="1824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14"/>
            <p:cNvSpPr/>
            <p:nvPr/>
          </p:nvSpPr>
          <p:spPr>
            <a:xfrm rot="5400000">
              <a:off x="2653980" y="3791320"/>
              <a:ext cx="710024" cy="4248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3443571"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rPr>
              <a:t>、现代安全管理的对象</a:t>
            </a:r>
          </a:p>
        </p:txBody>
      </p:sp>
      <p:sp>
        <p:nvSpPr>
          <p:cNvPr id="17" name="Freeform 11"/>
          <p:cNvSpPr>
            <a:spLocks noEditPoints="1"/>
          </p:cNvSpPr>
          <p:nvPr/>
        </p:nvSpPr>
        <p:spPr bwMode="auto">
          <a:xfrm>
            <a:off x="965440" y="1255062"/>
            <a:ext cx="757567" cy="613181"/>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nvSpPr>
        <p:spPr>
          <a:xfrm>
            <a:off x="1856867" y="2472891"/>
            <a:ext cx="9145016" cy="400110"/>
          </a:xfrm>
          <a:prstGeom prst="rect">
            <a:avLst/>
          </a:prstGeom>
        </p:spPr>
        <p:txBody>
          <a:bodyPr wrap="square">
            <a:spAutoFit/>
          </a:bodyPr>
          <a:lstStyle/>
          <a:p>
            <a:r>
              <a:rPr lang="zh-CN" altLang="en-US" sz="2000" dirty="0">
                <a:latin typeface="微软雅黑" panose="020B0503020204020204" pitchFamily="34" charset="-122"/>
                <a:ea typeface="微软雅黑" panose="020B0503020204020204" pitchFamily="34" charset="-122"/>
              </a:rPr>
              <a:t>就是对生产活动中的人、物、能量、信息四要素</a:t>
            </a:r>
            <a:r>
              <a:rPr lang="zh-CN" altLang="en-US" sz="2000" b="1" dirty="0">
                <a:solidFill>
                  <a:srgbClr val="0070C0"/>
                </a:solidFill>
                <a:latin typeface="微软雅黑" panose="020B0503020204020204" pitchFamily="34" charset="-122"/>
                <a:ea typeface="微软雅黑" panose="020B0503020204020204" pitchFamily="34" charset="-122"/>
              </a:rPr>
              <a:t>进行综合管理、全面协调管理。</a:t>
            </a:r>
          </a:p>
        </p:txBody>
      </p:sp>
      <p:cxnSp>
        <p:nvCxnSpPr>
          <p:cNvPr id="8" name="直接连接符 7"/>
          <p:cNvCxnSpPr/>
          <p:nvPr/>
        </p:nvCxnSpPr>
        <p:spPr>
          <a:xfrm>
            <a:off x="3852877" y="3626271"/>
            <a:ext cx="0" cy="2304256"/>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9309695" y="3616325"/>
            <a:ext cx="0" cy="2304256"/>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617784" y="3626271"/>
            <a:ext cx="0" cy="2304256"/>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9" name="椭圆 8"/>
          <p:cNvSpPr/>
          <p:nvPr/>
        </p:nvSpPr>
        <p:spPr bwMode="auto">
          <a:xfrm>
            <a:off x="1478919" y="4090024"/>
            <a:ext cx="1748083" cy="1748083"/>
          </a:xfrm>
          <a:prstGeom prst="ellipse">
            <a:avLst/>
          </a:prstGeom>
          <a:solidFill>
            <a:srgbClr val="0070C0"/>
          </a:solidFill>
          <a:ln>
            <a:noFill/>
          </a:ln>
        </p:spPr>
        <p:txBody>
          <a:bodyPr rtlCol="0" anchor="ctr"/>
          <a:lstStyle/>
          <a:p>
            <a:pPr algn="l"/>
            <a:endParaRPr lang="zh-CN" altLang="en-US"/>
          </a:p>
        </p:txBody>
      </p:sp>
      <p:sp>
        <p:nvSpPr>
          <p:cNvPr id="23" name="椭圆 22"/>
          <p:cNvSpPr/>
          <p:nvPr/>
        </p:nvSpPr>
        <p:spPr bwMode="auto">
          <a:xfrm>
            <a:off x="4359021" y="4090024"/>
            <a:ext cx="1748083" cy="1748083"/>
          </a:xfrm>
          <a:prstGeom prst="ellipse">
            <a:avLst/>
          </a:prstGeom>
          <a:solidFill>
            <a:srgbClr val="0070C0"/>
          </a:solidFill>
          <a:ln>
            <a:noFill/>
          </a:ln>
        </p:spPr>
        <p:txBody>
          <a:bodyPr rtlCol="0" anchor="ctr"/>
          <a:lstStyle/>
          <a:p>
            <a:pPr algn="l"/>
            <a:endParaRPr lang="zh-CN" altLang="en-US"/>
          </a:p>
        </p:txBody>
      </p:sp>
      <p:sp>
        <p:nvSpPr>
          <p:cNvPr id="24" name="椭圆 23"/>
          <p:cNvSpPr/>
          <p:nvPr/>
        </p:nvSpPr>
        <p:spPr bwMode="auto">
          <a:xfrm>
            <a:off x="7132771" y="4090912"/>
            <a:ext cx="1748083" cy="1748083"/>
          </a:xfrm>
          <a:prstGeom prst="ellipse">
            <a:avLst/>
          </a:prstGeom>
          <a:solidFill>
            <a:srgbClr val="0070C0"/>
          </a:solidFill>
          <a:ln>
            <a:noFill/>
          </a:ln>
        </p:spPr>
        <p:txBody>
          <a:bodyPr rtlCol="0" anchor="ctr"/>
          <a:lstStyle/>
          <a:p>
            <a:pPr algn="l"/>
            <a:endParaRPr lang="zh-CN" altLang="en-US" dirty="0"/>
          </a:p>
        </p:txBody>
      </p:sp>
      <p:sp>
        <p:nvSpPr>
          <p:cNvPr id="25" name="椭圆 24"/>
          <p:cNvSpPr/>
          <p:nvPr/>
        </p:nvSpPr>
        <p:spPr bwMode="auto">
          <a:xfrm>
            <a:off x="9954914" y="4086246"/>
            <a:ext cx="1748083" cy="1748083"/>
          </a:xfrm>
          <a:prstGeom prst="ellipse">
            <a:avLst/>
          </a:prstGeom>
          <a:solidFill>
            <a:srgbClr val="0070C0"/>
          </a:solidFill>
          <a:ln>
            <a:noFill/>
          </a:ln>
        </p:spPr>
        <p:txBody>
          <a:bodyPr rtlCol="0" anchor="ctr"/>
          <a:lstStyle/>
          <a:p>
            <a:pPr algn="l"/>
            <a:endParaRPr lang="zh-CN" altLang="en-US"/>
          </a:p>
        </p:txBody>
      </p:sp>
      <p:sp>
        <p:nvSpPr>
          <p:cNvPr id="26" name="矩形 25"/>
          <p:cNvSpPr/>
          <p:nvPr/>
        </p:nvSpPr>
        <p:spPr>
          <a:xfrm>
            <a:off x="2029794" y="4588211"/>
            <a:ext cx="646331" cy="646331"/>
          </a:xfrm>
          <a:prstGeom prst="rect">
            <a:avLst/>
          </a:prstGeom>
        </p:spPr>
        <p:txBody>
          <a:bodyPr wrap="non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人</a:t>
            </a:r>
          </a:p>
        </p:txBody>
      </p:sp>
      <p:sp>
        <p:nvSpPr>
          <p:cNvPr id="27" name="矩形 26"/>
          <p:cNvSpPr/>
          <p:nvPr/>
        </p:nvSpPr>
        <p:spPr>
          <a:xfrm>
            <a:off x="4875667" y="4617455"/>
            <a:ext cx="646331" cy="646331"/>
          </a:xfrm>
          <a:prstGeom prst="rect">
            <a:avLst/>
          </a:prstGeom>
        </p:spPr>
        <p:txBody>
          <a:bodyPr wrap="non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物</a:t>
            </a:r>
          </a:p>
        </p:txBody>
      </p:sp>
      <p:sp>
        <p:nvSpPr>
          <p:cNvPr id="28" name="矩形 27"/>
          <p:cNvSpPr/>
          <p:nvPr/>
        </p:nvSpPr>
        <p:spPr>
          <a:xfrm>
            <a:off x="7452814" y="4617455"/>
            <a:ext cx="1107996" cy="646331"/>
          </a:xfrm>
          <a:prstGeom prst="rect">
            <a:avLst/>
          </a:prstGeom>
        </p:spPr>
        <p:txBody>
          <a:bodyPr wrap="non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能量</a:t>
            </a:r>
          </a:p>
        </p:txBody>
      </p:sp>
      <p:sp>
        <p:nvSpPr>
          <p:cNvPr id="29" name="矩形 28"/>
          <p:cNvSpPr/>
          <p:nvPr/>
        </p:nvSpPr>
        <p:spPr>
          <a:xfrm>
            <a:off x="10274958" y="4588211"/>
            <a:ext cx="1107996" cy="646331"/>
          </a:xfrm>
          <a:prstGeom prst="rect">
            <a:avLst/>
          </a:prstGeom>
        </p:spPr>
        <p:txBody>
          <a:bodyPr wrap="non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信息</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20" name="presentation_157145"/>
          <p:cNvSpPr>
            <a:spLocks noChangeAspect="1"/>
          </p:cNvSpPr>
          <p:nvPr/>
        </p:nvSpPr>
        <p:spPr bwMode="auto">
          <a:xfrm>
            <a:off x="884759" y="1456956"/>
            <a:ext cx="504056" cy="497063"/>
          </a:xfrm>
          <a:custGeom>
            <a:avLst/>
            <a:gdLst>
              <a:gd name="T0" fmla="*/ 4917 w 5815"/>
              <a:gd name="T1" fmla="*/ 4170 h 5743"/>
              <a:gd name="T2" fmla="*/ 898 w 5815"/>
              <a:gd name="T3" fmla="*/ 4170 h 5743"/>
              <a:gd name="T4" fmla="*/ 1370 w 5815"/>
              <a:gd name="T5" fmla="*/ 3238 h 5743"/>
              <a:gd name="T6" fmla="*/ 4445 w 5815"/>
              <a:gd name="T7" fmla="*/ 3238 h 5743"/>
              <a:gd name="T8" fmla="*/ 4917 w 5815"/>
              <a:gd name="T9" fmla="*/ 4170 h 5743"/>
              <a:gd name="T10" fmla="*/ 3778 w 5815"/>
              <a:gd name="T11" fmla="*/ 1920 h 5743"/>
              <a:gd name="T12" fmla="*/ 2037 w 5815"/>
              <a:gd name="T13" fmla="*/ 1920 h 5743"/>
              <a:gd name="T14" fmla="*/ 1537 w 5815"/>
              <a:gd name="T15" fmla="*/ 2909 h 5743"/>
              <a:gd name="T16" fmla="*/ 4278 w 5815"/>
              <a:gd name="T17" fmla="*/ 2909 h 5743"/>
              <a:gd name="T18" fmla="*/ 3778 w 5815"/>
              <a:gd name="T19" fmla="*/ 1920 h 5743"/>
              <a:gd name="T20" fmla="*/ 2908 w 5815"/>
              <a:gd name="T21" fmla="*/ 0 h 5743"/>
              <a:gd name="T22" fmla="*/ 2204 w 5815"/>
              <a:gd name="T23" fmla="*/ 1591 h 5743"/>
              <a:gd name="T24" fmla="*/ 3611 w 5815"/>
              <a:gd name="T25" fmla="*/ 1591 h 5743"/>
              <a:gd name="T26" fmla="*/ 2908 w 5815"/>
              <a:gd name="T27" fmla="*/ 0 h 5743"/>
              <a:gd name="T28" fmla="*/ 5815 w 5815"/>
              <a:gd name="T29" fmla="*/ 5743 h 5743"/>
              <a:gd name="T30" fmla="*/ 5083 w 5815"/>
              <a:gd name="T31" fmla="*/ 4500 h 5743"/>
              <a:gd name="T32" fmla="*/ 732 w 5815"/>
              <a:gd name="T33" fmla="*/ 4500 h 5743"/>
              <a:gd name="T34" fmla="*/ 0 w 5815"/>
              <a:gd name="T35" fmla="*/ 5743 h 5743"/>
              <a:gd name="T36" fmla="*/ 5815 w 5815"/>
              <a:gd name="T37" fmla="*/ 5743 h 5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15" h="5743">
                <a:moveTo>
                  <a:pt x="4917" y="4170"/>
                </a:moveTo>
                <a:lnTo>
                  <a:pt x="898" y="4170"/>
                </a:lnTo>
                <a:lnTo>
                  <a:pt x="1370" y="3238"/>
                </a:lnTo>
                <a:lnTo>
                  <a:pt x="4445" y="3238"/>
                </a:lnTo>
                <a:lnTo>
                  <a:pt x="4917" y="4170"/>
                </a:lnTo>
                <a:close/>
                <a:moveTo>
                  <a:pt x="3778" y="1920"/>
                </a:moveTo>
                <a:lnTo>
                  <a:pt x="2037" y="1920"/>
                </a:lnTo>
                <a:lnTo>
                  <a:pt x="1537" y="2909"/>
                </a:lnTo>
                <a:lnTo>
                  <a:pt x="4278" y="2909"/>
                </a:lnTo>
                <a:lnTo>
                  <a:pt x="3778" y="1920"/>
                </a:lnTo>
                <a:close/>
                <a:moveTo>
                  <a:pt x="2908" y="0"/>
                </a:moveTo>
                <a:lnTo>
                  <a:pt x="2204" y="1591"/>
                </a:lnTo>
                <a:lnTo>
                  <a:pt x="3611" y="1591"/>
                </a:lnTo>
                <a:lnTo>
                  <a:pt x="2908" y="0"/>
                </a:lnTo>
                <a:close/>
                <a:moveTo>
                  <a:pt x="5815" y="5743"/>
                </a:moveTo>
                <a:lnTo>
                  <a:pt x="5083" y="4500"/>
                </a:lnTo>
                <a:lnTo>
                  <a:pt x="732" y="4500"/>
                </a:lnTo>
                <a:lnTo>
                  <a:pt x="0" y="5743"/>
                </a:lnTo>
                <a:lnTo>
                  <a:pt x="5815" y="5743"/>
                </a:lnTo>
                <a:close/>
              </a:path>
            </a:pathLst>
          </a:custGeom>
          <a:solidFill>
            <a:srgbClr val="0070C0"/>
          </a:solidFill>
          <a:ln>
            <a:noFill/>
          </a:ln>
        </p:spPr>
        <p:txBody>
          <a:bodyPr/>
          <a:lstStyle/>
          <a:p>
            <a:endParaRPr lang="zh-CN" altLang="en-US"/>
          </a:p>
        </p:txBody>
      </p:sp>
      <p:sp>
        <p:nvSpPr>
          <p:cNvPr id="45" name="TextBox 8"/>
          <p:cNvSpPr txBox="1"/>
          <p:nvPr/>
        </p:nvSpPr>
        <p:spPr>
          <a:xfrm>
            <a:off x="1538835" y="1563825"/>
            <a:ext cx="2982328" cy="369332"/>
          </a:xfrm>
          <a:prstGeom prst="rect">
            <a:avLst/>
          </a:prstGeom>
          <a:noFill/>
        </p:spPr>
        <p:txBody>
          <a:bodyPr wrap="square" lIns="0" tIns="0" rIns="0" bIns="0" rtlCol="0" anchor="ctr">
            <a:spAutoFit/>
          </a:bodyPr>
          <a:lstStyle/>
          <a:p>
            <a:pPr algn="ctr"/>
            <a:r>
              <a:rPr lang="zh-CN" altLang="en-US" sz="2400" dirty="0">
                <a:solidFill>
                  <a:srgbClr val="0070C0"/>
                </a:solidFill>
                <a:latin typeface="Arial" panose="020B0604020202020204" pitchFamily="34" charset="0"/>
                <a:ea typeface="微软雅黑" panose="020B0503020204020204" pitchFamily="34" charset="-122"/>
                <a:cs typeface="+mn-ea"/>
                <a:sym typeface="+mn-lt"/>
              </a:rPr>
              <a:t>马斯洛需求层次理论</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26" name="Picture 2" descr="https://timgsa.baidu.com/timg?image&amp;quality=80&amp;size=b9999_10000&amp;sec=1512827649&amp;di=071480e29809245a41d9b3e07d0744ab&amp;imgtype=jpg&amp;er=1&amp;src=http%3A%2F%2Fwww.cnwen.net%2Fwz_img%2Fday_160726%2F2016072620242385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6699" y="2608213"/>
            <a:ext cx="4926964" cy="409923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7797527" y="4365442"/>
            <a:ext cx="4032448" cy="584775"/>
          </a:xfrm>
          <a:prstGeom prst="rect">
            <a:avLst/>
          </a:prstGeom>
          <a:solidFill>
            <a:srgbClr val="0070C0"/>
          </a:solidFill>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安全是人的第二需求</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4580" name="Picture 4" descr="https://timgsa.baidu.com/timg?image&amp;quality=80&amp;size=b9999_10000&amp;sec=1512318317708&amp;di=34e65c71c4f8eedbb0b85983d8c49cb5&amp;imgtype=0&amp;src=http%3A%2F%2Fimgsrc.baidu.com%2Fimgad%2Fpic%2Fitem%2F023b5bb5c9ea15cef28a5c30bd003af33a87b2a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94"/>
          <a:stretch>
            <a:fillRect/>
          </a:stretch>
        </p:blipFill>
        <p:spPr bwMode="auto">
          <a:xfrm>
            <a:off x="6448377" y="2573770"/>
            <a:ext cx="5596468" cy="3744415"/>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11" name="矩形 10"/>
          <p:cNvSpPr/>
          <p:nvPr/>
        </p:nvSpPr>
        <p:spPr>
          <a:xfrm>
            <a:off x="1892871" y="1394543"/>
            <a:ext cx="405912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、现代安全管理的主要方法</a:t>
            </a:r>
          </a:p>
        </p:txBody>
      </p:sp>
      <p:sp>
        <p:nvSpPr>
          <p:cNvPr id="20" name="Freeform 11"/>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869862" y="2573771"/>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1169510" y="3975260"/>
            <a:ext cx="4827817" cy="1208023"/>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安全目标就是努力控制危险源，把严重事故发生的可能性降到最低，或者万一发生事故，造成的人员伤亡和财产损失最少。 </a:t>
            </a:r>
          </a:p>
        </p:txBody>
      </p:sp>
      <p:sp>
        <p:nvSpPr>
          <p:cNvPr id="31" name="矩形 30"/>
          <p:cNvSpPr/>
          <p:nvPr/>
        </p:nvSpPr>
        <p:spPr>
          <a:xfrm>
            <a:off x="1344223" y="3102211"/>
            <a:ext cx="2012089"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a:t>
            </a:r>
            <a:r>
              <a:rPr lang="en-US" altLang="zh-CN" b="1" dirty="0">
                <a:solidFill>
                  <a:srgbClr val="FFFF00"/>
                </a:solidFill>
                <a:latin typeface="微软雅黑" panose="020B0503020204020204" pitchFamily="34" charset="-122"/>
                <a:ea typeface="微软雅黑" panose="020B0503020204020204" pitchFamily="34" charset="-122"/>
              </a:rPr>
              <a:t>1</a:t>
            </a:r>
            <a:r>
              <a:rPr lang="zh-CN" altLang="en-US" b="1" dirty="0">
                <a:solidFill>
                  <a:srgbClr val="FFFF00"/>
                </a:solidFill>
                <a:latin typeface="微软雅黑" panose="020B0503020204020204" pitchFamily="34" charset="-122"/>
                <a:ea typeface="微软雅黑" panose="020B0503020204020204" pitchFamily="34" charset="-122"/>
              </a:rPr>
              <a:t>） 安全目标法</a:t>
            </a:r>
          </a:p>
        </p:txBody>
      </p:sp>
      <p:sp>
        <p:nvSpPr>
          <p:cNvPr id="32" name="矩形 31"/>
          <p:cNvSpPr/>
          <p:nvPr/>
        </p:nvSpPr>
        <p:spPr bwMode="auto">
          <a:xfrm>
            <a:off x="1169510" y="3029114"/>
            <a:ext cx="144016" cy="49080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405912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、现代安全管理的主要方法</a:t>
            </a:r>
          </a:p>
        </p:txBody>
      </p:sp>
      <p:sp>
        <p:nvSpPr>
          <p:cNvPr id="20" name="Freeform 11"/>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
          <p:cNvSpPr/>
          <p:nvPr/>
        </p:nvSpPr>
        <p:spPr>
          <a:xfrm>
            <a:off x="1984196" y="4012023"/>
            <a:ext cx="3057247" cy="584775"/>
          </a:xfrm>
          <a:prstGeom prst="rect">
            <a:avLst/>
          </a:prstGeom>
        </p:spPr>
        <p:txBody>
          <a:bodyPr wrap="none">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预防型管理模式</a:t>
            </a:r>
          </a:p>
        </p:txBody>
      </p:sp>
      <p:grpSp>
        <p:nvGrpSpPr>
          <p:cNvPr id="5" name="组合 4"/>
          <p:cNvGrpSpPr/>
          <p:nvPr/>
        </p:nvGrpSpPr>
        <p:grpSpPr>
          <a:xfrm>
            <a:off x="6381458" y="1625375"/>
            <a:ext cx="5539320" cy="5053347"/>
            <a:chOff x="5763372" y="1869040"/>
            <a:chExt cx="5539320" cy="5053347"/>
          </a:xfrm>
        </p:grpSpPr>
        <p:sp>
          <p:nvSpPr>
            <p:cNvPr id="52" name="Text Box 5"/>
            <p:cNvSpPr txBox="1"/>
            <p:nvPr/>
          </p:nvSpPr>
          <p:spPr>
            <a:xfrm>
              <a:off x="7924929" y="1875390"/>
              <a:ext cx="697627" cy="584775"/>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70000"/>
                </a:lnSpc>
                <a:spcBef>
                  <a:spcPct val="20000"/>
                </a:spcBef>
                <a:buClr>
                  <a:schemeClr val="hlink"/>
                </a:buClr>
                <a:buSzPct val="120000"/>
              </a:pPr>
              <a:r>
                <a:rPr lang="zh-CN" altLang="en-US" sz="2000" b="1" dirty="0">
                  <a:solidFill>
                    <a:srgbClr val="0070C0"/>
                  </a:solidFill>
                  <a:latin typeface="微软雅黑" panose="020B0503020204020204" pitchFamily="34" charset="-122"/>
                  <a:ea typeface="微软雅黑" panose="020B0503020204020204" pitchFamily="34" charset="-122"/>
                </a:rPr>
                <a:t>终点</a:t>
              </a:r>
            </a:p>
            <a:p>
              <a:pPr algn="ctr">
                <a:lnSpc>
                  <a:spcPct val="70000"/>
                </a:lnSpc>
                <a:spcBef>
                  <a:spcPct val="20000"/>
                </a:spcBef>
                <a:buClr>
                  <a:schemeClr val="hlink"/>
                </a:buClr>
                <a:buSzPct val="120000"/>
              </a:pPr>
              <a:r>
                <a:rPr lang="zh-CN" altLang="en-US" sz="2000" b="1" dirty="0">
                  <a:solidFill>
                    <a:srgbClr val="0070C0"/>
                  </a:solidFill>
                  <a:latin typeface="微软雅黑" panose="020B0503020204020204" pitchFamily="34" charset="-122"/>
                  <a:ea typeface="微软雅黑" panose="020B0503020204020204" pitchFamily="34" charset="-122"/>
                </a:rPr>
                <a:t>起点</a:t>
              </a:r>
              <a:endParaRPr lang="en-US" altLang="ko-KR" sz="2000" dirty="0">
                <a:solidFill>
                  <a:srgbClr val="0070C0"/>
                </a:solidFill>
                <a:latin typeface="微软雅黑" panose="020B0503020204020204" pitchFamily="34" charset="-122"/>
                <a:ea typeface="微软雅黑" panose="020B0503020204020204" pitchFamily="34" charset="-122"/>
              </a:endParaRPr>
            </a:p>
          </p:txBody>
        </p:sp>
        <p:grpSp>
          <p:nvGrpSpPr>
            <p:cNvPr id="53" name="Group 6"/>
            <p:cNvGrpSpPr/>
            <p:nvPr/>
          </p:nvGrpSpPr>
          <p:grpSpPr>
            <a:xfrm>
              <a:off x="9008755" y="1869040"/>
              <a:ext cx="2293937" cy="1230313"/>
              <a:chOff x="2832" y="2832"/>
              <a:chExt cx="1680" cy="917"/>
            </a:xfrm>
            <a:solidFill>
              <a:schemeClr val="bg1"/>
            </a:solidFill>
          </p:grpSpPr>
          <p:sp>
            <p:nvSpPr>
              <p:cNvPr id="79" name="Oval 7"/>
              <p:cNvSpPr/>
              <p:nvPr/>
            </p:nvSpPr>
            <p:spPr>
              <a:xfrm>
                <a:off x="2832" y="2976"/>
                <a:ext cx="1680" cy="773"/>
              </a:xfrm>
              <a:prstGeom prst="ellipse">
                <a:avLst/>
              </a:prstGeom>
              <a:grpFill/>
              <a:ln w="9525">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80" name="Picture 8" descr="图形1"/>
              <p:cNvPicPr>
                <a:picLocks noChangeAspect="1"/>
              </p:cNvPicPr>
              <p:nvPr/>
            </p:nvPicPr>
            <p:blipFill>
              <a:blip r:embed="rId3" cstate="print"/>
              <a:stretch>
                <a:fillRect/>
              </a:stretch>
            </p:blipFill>
            <p:spPr>
              <a:xfrm>
                <a:off x="2880" y="2832"/>
                <a:ext cx="1367" cy="672"/>
              </a:xfrm>
              <a:prstGeom prst="rect">
                <a:avLst/>
              </a:prstGeom>
              <a:grpFill/>
              <a:ln w="9525">
                <a:noFill/>
              </a:ln>
            </p:spPr>
          </p:pic>
        </p:grpSp>
        <p:sp>
          <p:nvSpPr>
            <p:cNvPr id="54" name="Text Box 9"/>
            <p:cNvSpPr txBox="1">
              <a:spLocks noChangeArrowheads="1"/>
            </p:cNvSpPr>
            <p:nvPr/>
          </p:nvSpPr>
          <p:spPr bwMode="auto">
            <a:xfrm>
              <a:off x="9153217" y="1874397"/>
              <a:ext cx="1878013" cy="854075"/>
            </a:xfrm>
            <a:prstGeom prst="rect">
              <a:avLst/>
            </a:prstGeom>
            <a:noFill/>
            <a:ln w="9525" algn="ctr">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indent="-342900" algn="ctr" defTabSz="914400">
                <a:spcBef>
                  <a:spcPct val="50000"/>
                </a:spcBef>
                <a:buClr>
                  <a:schemeClr val="hlink"/>
                </a:buClr>
                <a:buSzPct val="120000"/>
                <a:buFontTx/>
                <a:buNone/>
                <a:defRPr/>
              </a:pPr>
              <a:r>
                <a:rPr kumimoji="0" lang="zh-CN" altLang="en-US" sz="2000" b="1" kern="1200" cap="none" spc="0" normalizeH="0" baseline="0" noProof="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新的安</a:t>
              </a:r>
            </a:p>
            <a:p>
              <a:pPr marL="342900" marR="0" indent="-342900" algn="ctr" defTabSz="914400">
                <a:spcBef>
                  <a:spcPct val="50000"/>
                </a:spcBef>
                <a:buClr>
                  <a:schemeClr val="hlink"/>
                </a:buClr>
                <a:buSzPct val="120000"/>
                <a:buFontTx/>
                <a:buNone/>
                <a:defRPr/>
              </a:pPr>
              <a:r>
                <a:rPr kumimoji="0" lang="zh-CN" altLang="en-US" sz="2000" b="1" kern="1200" cap="none" spc="0" normalizeH="0" baseline="0" noProof="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全目标</a:t>
              </a:r>
            </a:p>
          </p:txBody>
        </p:sp>
        <p:sp>
          <p:nvSpPr>
            <p:cNvPr id="55" name="AutoShape 10"/>
            <p:cNvSpPr>
              <a:spLocks noChangeArrowheads="1"/>
            </p:cNvSpPr>
            <p:nvPr/>
          </p:nvSpPr>
          <p:spPr bwMode="auto">
            <a:xfrm>
              <a:off x="6240155" y="4759878"/>
              <a:ext cx="1628775" cy="1235075"/>
            </a:xfrm>
            <a:prstGeom prst="hexagon">
              <a:avLst>
                <a:gd name="adj" fmla="val 32969"/>
                <a:gd name="vf" fmla="val 115470"/>
              </a:avLst>
            </a:prstGeom>
            <a:solidFill>
              <a:srgbClr val="0070C0"/>
            </a:solidFill>
            <a:ln w="9525">
              <a:noFill/>
              <a:miter lim="800000"/>
            </a:ln>
            <a:effectLst/>
            <a:scene3d>
              <a:camera prst="legacyObliqueTopRight"/>
              <a:lightRig rig="legacyFlat3" dir="b"/>
            </a:scene3d>
            <a:sp3d extrusionH="227000" prstMaterial="legacyMatte">
              <a:bevelT w="13500" h="13500" prst="angle"/>
              <a:bevelB w="13500" h="13500" prst="angle"/>
              <a:extrusionClr>
                <a:srgbClr val="00B0F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制定</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方案</a:t>
              </a:r>
              <a:r>
                <a:rPr kumimoji="1" lang="zh-CN"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rPr>
                <a:t> </a:t>
              </a:r>
              <a:endParaRPr kumimoji="1" lang="en-US" altLang="ko-KR"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sp>
          <p:nvSpPr>
            <p:cNvPr id="56" name="AutoShape 11"/>
            <p:cNvSpPr/>
            <p:nvPr/>
          </p:nvSpPr>
          <p:spPr>
            <a:xfrm>
              <a:off x="6240155" y="3524803"/>
              <a:ext cx="1628775" cy="1235075"/>
            </a:xfrm>
            <a:prstGeom prst="hexagon">
              <a:avLst>
                <a:gd name="adj" fmla="val 32969"/>
                <a:gd name="vf" fmla="val 115470"/>
              </a:avLst>
            </a:prstGeom>
            <a:solidFill>
              <a:srgbClr val="0070C0"/>
            </a:solidFill>
            <a:ln w="9525" cap="flat" cmpd="sng">
              <a:prstDash val="solid"/>
              <a:miter/>
              <a:headEnd type="none" w="med" len="med"/>
              <a:tailEnd type="none" w="med" len="med"/>
            </a:ln>
            <a:scene3d>
              <a:camera prst="legacyObliqueTopRight">
                <a:rot lat="0" lon="0" rev="0"/>
              </a:camera>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hlink"/>
                </a:buClr>
                <a:buSzPct val="120000"/>
              </a:pPr>
              <a:r>
                <a:rPr lang="en-US" altLang="zh-CN" sz="2000" b="1" dirty="0">
                  <a:solidFill>
                    <a:schemeClr val="bg1"/>
                  </a:solidFill>
                  <a:latin typeface="微软雅黑" panose="020B0503020204020204" pitchFamily="34" charset="-122"/>
                  <a:ea typeface="微软雅黑" panose="020B0503020204020204" pitchFamily="34" charset="-122"/>
                </a:rPr>
                <a:t> </a:t>
              </a:r>
              <a:r>
                <a:rPr lang="zh-CN" altLang="en-US" sz="2000" b="1" dirty="0">
                  <a:solidFill>
                    <a:schemeClr val="bg1"/>
                  </a:solidFill>
                  <a:latin typeface="微软雅黑" panose="020B0503020204020204" pitchFamily="34" charset="-122"/>
                  <a:ea typeface="微软雅黑" panose="020B0503020204020204" pitchFamily="34" charset="-122"/>
                </a:rPr>
                <a:t>实施</a:t>
              </a:r>
            </a:p>
            <a:p>
              <a:pPr algn="ctr">
                <a:spcBef>
                  <a:spcPct val="20000"/>
                </a:spcBef>
                <a:buClr>
                  <a:schemeClr val="hlink"/>
                </a:buClr>
                <a:buSzPct val="120000"/>
              </a:pPr>
              <a:r>
                <a:rPr lang="zh-CN" altLang="en-US" sz="2000" b="1" dirty="0">
                  <a:solidFill>
                    <a:schemeClr val="bg1"/>
                  </a:solidFill>
                  <a:latin typeface="微软雅黑" panose="020B0503020204020204" pitchFamily="34" charset="-122"/>
                  <a:ea typeface="微软雅黑" panose="020B0503020204020204" pitchFamily="34" charset="-122"/>
                </a:rPr>
                <a:t> 方案</a:t>
              </a:r>
            </a:p>
            <a:p>
              <a:pPr algn="ctr">
                <a:spcBef>
                  <a:spcPct val="20000"/>
                </a:spcBef>
                <a:buClr>
                  <a:schemeClr val="folHlink"/>
                </a:buClr>
                <a:buSzPct val="60000"/>
                <a:buFont typeface="Wingdings" panose="05000000000000000000" pitchFamily="2" charset="2"/>
                <a:buNone/>
              </a:pPr>
              <a:endParaRPr lang="en-US" altLang="ko-KR" sz="1400" dirty="0">
                <a:solidFill>
                  <a:schemeClr val="bg1"/>
                </a:solidFill>
                <a:latin typeface="微软雅黑" panose="020B0503020204020204" pitchFamily="34" charset="-122"/>
                <a:ea typeface="微软雅黑" panose="020B0503020204020204" pitchFamily="34" charset="-122"/>
              </a:endParaRPr>
            </a:p>
          </p:txBody>
        </p:sp>
        <p:sp>
          <p:nvSpPr>
            <p:cNvPr id="57" name="AutoShape 12"/>
            <p:cNvSpPr/>
            <p:nvPr/>
          </p:nvSpPr>
          <p:spPr>
            <a:xfrm>
              <a:off x="7445067" y="2907265"/>
              <a:ext cx="1628775" cy="1235075"/>
            </a:xfrm>
            <a:prstGeom prst="hexagon">
              <a:avLst>
                <a:gd name="adj" fmla="val 32969"/>
                <a:gd name="vf" fmla="val 115470"/>
              </a:avLst>
            </a:prstGeom>
            <a:solidFill>
              <a:srgbClr val="0070C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extrusionClr>
                <a:srgbClr val="00B0F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hlink"/>
                </a:buClr>
                <a:buSzPct val="120000"/>
              </a:pPr>
              <a:r>
                <a:rPr lang="en-US" altLang="zh-CN" sz="2000" b="1" dirty="0">
                  <a:solidFill>
                    <a:schemeClr val="bg1"/>
                  </a:solidFill>
                  <a:latin typeface="微软雅黑" panose="020B0503020204020204" pitchFamily="34" charset="-122"/>
                  <a:ea typeface="微软雅黑" panose="020B0503020204020204" pitchFamily="34" charset="-122"/>
                </a:rPr>
                <a:t> </a:t>
              </a:r>
              <a:r>
                <a:rPr lang="zh-CN" altLang="en-US" sz="2000" b="1" dirty="0">
                  <a:solidFill>
                    <a:schemeClr val="bg1"/>
                  </a:solidFill>
                  <a:latin typeface="微软雅黑" panose="020B0503020204020204" pitchFamily="34" charset="-122"/>
                  <a:ea typeface="微软雅黑" panose="020B0503020204020204" pitchFamily="34" charset="-122"/>
                </a:rPr>
                <a:t>审核</a:t>
              </a:r>
            </a:p>
            <a:p>
              <a:pPr algn="ctr">
                <a:spcBef>
                  <a:spcPct val="20000"/>
                </a:spcBef>
                <a:buClr>
                  <a:schemeClr val="hlink"/>
                </a:buClr>
                <a:buSzPct val="120000"/>
              </a:pPr>
              <a:r>
                <a:rPr lang="zh-CN" altLang="en-US" sz="2000" b="1" dirty="0">
                  <a:solidFill>
                    <a:schemeClr val="bg1"/>
                  </a:solidFill>
                  <a:latin typeface="微软雅黑" panose="020B0503020204020204" pitchFamily="34" charset="-122"/>
                  <a:ea typeface="微软雅黑" panose="020B0503020204020204" pitchFamily="34" charset="-122"/>
                </a:rPr>
                <a:t> 检查</a:t>
              </a:r>
            </a:p>
            <a:p>
              <a:pPr algn="ctr" latinLnBrk="1"/>
              <a:endParaRPr lang="en-US" altLang="ko-KR" sz="2000" dirty="0">
                <a:solidFill>
                  <a:schemeClr val="bg1"/>
                </a:solidFill>
                <a:latin typeface="微软雅黑" panose="020B0503020204020204" pitchFamily="34" charset="-122"/>
                <a:ea typeface="微软雅黑" panose="020B0503020204020204" pitchFamily="34" charset="-122"/>
              </a:endParaRPr>
            </a:p>
          </p:txBody>
        </p:sp>
        <p:sp>
          <p:nvSpPr>
            <p:cNvPr id="58" name="AutoShape 13"/>
            <p:cNvSpPr>
              <a:spLocks noChangeArrowheads="1"/>
            </p:cNvSpPr>
            <p:nvPr/>
          </p:nvSpPr>
          <p:spPr bwMode="auto">
            <a:xfrm>
              <a:off x="7445067" y="5377415"/>
              <a:ext cx="1628775" cy="1233488"/>
            </a:xfrm>
            <a:prstGeom prst="hexagon">
              <a:avLst>
                <a:gd name="adj" fmla="val 33012"/>
                <a:gd name="vf" fmla="val 115470"/>
              </a:avLst>
            </a:prstGeom>
            <a:solidFill>
              <a:srgbClr val="0070C0"/>
            </a:solidFill>
            <a:ln w="9525">
              <a:noFill/>
              <a:miter lim="800000"/>
            </a:ln>
            <a:effectLst/>
            <a:scene3d>
              <a:camera prst="legacyObliqueTopRight"/>
              <a:lightRig rig="legacyFlat3" dir="b"/>
            </a:scene3d>
            <a:sp3d extrusionH="227000" prstMaterial="legacyMatte">
              <a:bevelT w="13500" h="13500" prst="angle"/>
              <a:bevelB w="13500" h="13500" prst="angle"/>
              <a:extrusionClr>
                <a:srgbClr val="00B0F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主要</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问题</a:t>
              </a:r>
              <a:r>
                <a:rPr kumimoji="1" lang="zh-CN" altLang="en-US" sz="20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rPr>
                <a:t> </a:t>
              </a:r>
              <a:endParaRPr kumimoji="1" lang="en-US" altLang="ko-KR" sz="20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sp>
          <p:nvSpPr>
            <p:cNvPr id="59" name="AutoShape 14"/>
            <p:cNvSpPr/>
            <p:nvPr/>
          </p:nvSpPr>
          <p:spPr>
            <a:xfrm>
              <a:off x="8649980" y="4759878"/>
              <a:ext cx="1630362" cy="1235075"/>
            </a:xfrm>
            <a:prstGeom prst="hexagon">
              <a:avLst>
                <a:gd name="adj" fmla="val 33001"/>
                <a:gd name="vf" fmla="val 115470"/>
              </a:avLst>
            </a:prstGeom>
            <a:solidFill>
              <a:srgbClr val="0070C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00B0F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hlink"/>
                </a:buClr>
                <a:buSzPct val="120000"/>
              </a:pPr>
              <a:r>
                <a:rPr lang="zh-CN" altLang="en-US" sz="2000" b="1" dirty="0">
                  <a:solidFill>
                    <a:schemeClr val="bg1"/>
                  </a:solidFill>
                  <a:latin typeface="微软雅黑" panose="020B0503020204020204" pitchFamily="34" charset="-122"/>
                  <a:ea typeface="微软雅黑" panose="020B0503020204020204" pitchFamily="34" charset="-122"/>
                </a:rPr>
                <a:t>分析</a:t>
              </a:r>
            </a:p>
            <a:p>
              <a:pPr algn="ctr">
                <a:spcBef>
                  <a:spcPct val="20000"/>
                </a:spcBef>
                <a:buClr>
                  <a:schemeClr val="hlink"/>
                </a:buClr>
                <a:buSzPct val="120000"/>
              </a:pPr>
              <a:r>
                <a:rPr lang="zh-CN" altLang="en-US" sz="2000" b="1" dirty="0">
                  <a:solidFill>
                    <a:schemeClr val="bg1"/>
                  </a:solidFill>
                  <a:latin typeface="微软雅黑" panose="020B0503020204020204" pitchFamily="34" charset="-122"/>
                  <a:ea typeface="微软雅黑" panose="020B0503020204020204" pitchFamily="34" charset="-122"/>
                </a:rPr>
                <a:t>问题</a:t>
              </a:r>
            </a:p>
            <a:p>
              <a:pPr algn="ctr">
                <a:spcBef>
                  <a:spcPct val="20000"/>
                </a:spcBef>
                <a:buClr>
                  <a:schemeClr val="folHlink"/>
                </a:buClr>
                <a:buSzPct val="60000"/>
                <a:buFont typeface="Wingdings" panose="05000000000000000000" pitchFamily="2" charset="2"/>
                <a:buNone/>
              </a:pPr>
              <a:endParaRPr lang="en-US" altLang="ko-KR" sz="2000" b="1" dirty="0">
                <a:solidFill>
                  <a:schemeClr val="bg1"/>
                </a:solidFill>
                <a:latin typeface="微软雅黑" panose="020B0503020204020204" pitchFamily="34" charset="-122"/>
                <a:ea typeface="微软雅黑" panose="020B0503020204020204" pitchFamily="34" charset="-122"/>
              </a:endParaRPr>
            </a:p>
          </p:txBody>
        </p:sp>
        <p:sp>
          <p:nvSpPr>
            <p:cNvPr id="60" name="AutoShape 15"/>
            <p:cNvSpPr/>
            <p:nvPr/>
          </p:nvSpPr>
          <p:spPr>
            <a:xfrm>
              <a:off x="8649980" y="3524803"/>
              <a:ext cx="1630362" cy="1235075"/>
            </a:xfrm>
            <a:prstGeom prst="hexagon">
              <a:avLst>
                <a:gd name="adj" fmla="val 33001"/>
                <a:gd name="vf" fmla="val 115470"/>
              </a:avLst>
            </a:prstGeom>
            <a:solidFill>
              <a:srgbClr val="0070C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00B0F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hlink"/>
                </a:buClr>
                <a:buSzPct val="120000"/>
              </a:pPr>
              <a:r>
                <a:rPr lang="zh-CN" altLang="en-US" sz="2400" b="1" dirty="0">
                  <a:solidFill>
                    <a:schemeClr val="bg1"/>
                  </a:solidFill>
                  <a:latin typeface="微软雅黑" panose="020B0503020204020204" pitchFamily="34" charset="-122"/>
                  <a:ea typeface="微软雅黑" panose="020B0503020204020204" pitchFamily="34" charset="-122"/>
                </a:rPr>
                <a:t>效果</a:t>
              </a:r>
            </a:p>
            <a:p>
              <a:pPr algn="ctr">
                <a:spcBef>
                  <a:spcPct val="20000"/>
                </a:spcBef>
                <a:buClr>
                  <a:schemeClr val="hlink"/>
                </a:buClr>
                <a:buSzPct val="120000"/>
              </a:pPr>
              <a:r>
                <a:rPr lang="zh-CN" altLang="en-US" sz="2400" b="1" dirty="0">
                  <a:solidFill>
                    <a:schemeClr val="bg1"/>
                  </a:solidFill>
                  <a:latin typeface="微软雅黑" panose="020B0503020204020204" pitchFamily="34" charset="-122"/>
                  <a:ea typeface="微软雅黑" panose="020B0503020204020204" pitchFamily="34" charset="-122"/>
                </a:rPr>
                <a:t> 评价 </a:t>
              </a:r>
            </a:p>
            <a:p>
              <a:pPr algn="ctr" latinLnBrk="1"/>
              <a:endParaRPr lang="en-US" altLang="ko-KR" sz="2400" b="1" dirty="0">
                <a:solidFill>
                  <a:schemeClr val="bg1"/>
                </a:solidFill>
                <a:latin typeface="微软雅黑" panose="020B0503020204020204" pitchFamily="34" charset="-122"/>
                <a:ea typeface="微软雅黑" panose="020B0503020204020204" pitchFamily="34" charset="-122"/>
              </a:endParaRPr>
            </a:p>
          </p:txBody>
        </p:sp>
        <p:grpSp>
          <p:nvGrpSpPr>
            <p:cNvPr id="61" name="Group 16"/>
            <p:cNvGrpSpPr/>
            <p:nvPr/>
          </p:nvGrpSpPr>
          <p:grpSpPr>
            <a:xfrm>
              <a:off x="7445067" y="4105034"/>
              <a:ext cx="1609983" cy="1309689"/>
              <a:chOff x="529" y="1583"/>
              <a:chExt cx="2131" cy="1970"/>
            </a:xfrm>
          </p:grpSpPr>
          <p:sp>
            <p:nvSpPr>
              <p:cNvPr id="66" name="AutoShape 18"/>
              <p:cNvSpPr/>
              <p:nvPr/>
            </p:nvSpPr>
            <p:spPr>
              <a:xfrm rot="-1825071" flipH="1">
                <a:off x="1776" y="3022"/>
                <a:ext cx="526" cy="524"/>
              </a:xfrm>
              <a:prstGeom prst="upArrow">
                <a:avLst>
                  <a:gd name="adj1" fmla="val 47851"/>
                  <a:gd name="adj2" fmla="val 41620"/>
                </a:avLst>
              </a:prstGeom>
              <a:solidFill>
                <a:schemeClr val="hlink"/>
              </a:solidFill>
              <a:ln w="127000" cap="flat" cmpd="sng">
                <a:no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7" name="AutoShape 19"/>
              <p:cNvSpPr/>
              <p:nvPr/>
            </p:nvSpPr>
            <p:spPr>
              <a:xfrm rot="-1825071" flipH="1">
                <a:off x="1781" y="3029"/>
                <a:ext cx="526" cy="524"/>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8" name="AutoShape 20"/>
              <p:cNvSpPr/>
              <p:nvPr/>
            </p:nvSpPr>
            <p:spPr>
              <a:xfrm rot="8974929" flipH="1">
                <a:off x="936" y="1590"/>
                <a:ext cx="526" cy="524"/>
              </a:xfrm>
              <a:prstGeom prst="upArrow">
                <a:avLst>
                  <a:gd name="adj1" fmla="val 47851"/>
                  <a:gd name="adj2" fmla="val 41620"/>
                </a:avLst>
              </a:prstGeom>
              <a:solidFill>
                <a:schemeClr val="hlink"/>
              </a:solidFill>
              <a:ln w="127000" cap="flat" cmpd="sng">
                <a:solidFill>
                  <a:schemeClr val="bg1"/>
                </a:solid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9" name="AutoShape 21"/>
              <p:cNvSpPr/>
              <p:nvPr/>
            </p:nvSpPr>
            <p:spPr>
              <a:xfrm rot="8974929" flipH="1">
                <a:off x="931" y="1583"/>
                <a:ext cx="526" cy="524"/>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0" name="Group 22"/>
              <p:cNvGrpSpPr/>
              <p:nvPr/>
            </p:nvGrpSpPr>
            <p:grpSpPr>
              <a:xfrm>
                <a:off x="529" y="2299"/>
                <a:ext cx="2131" cy="526"/>
                <a:chOff x="769" y="2299"/>
                <a:chExt cx="2131" cy="526"/>
              </a:xfrm>
            </p:grpSpPr>
            <p:sp>
              <p:nvSpPr>
                <p:cNvPr id="75" name="AutoShape 23"/>
                <p:cNvSpPr/>
                <p:nvPr/>
              </p:nvSpPr>
              <p:spPr>
                <a:xfrm rot="16200000">
                  <a:off x="2402" y="2334"/>
                  <a:ext cx="526" cy="455"/>
                </a:xfrm>
                <a:prstGeom prst="upArrow">
                  <a:avLst>
                    <a:gd name="adj1" fmla="val 47851"/>
                    <a:gd name="adj2" fmla="val 41620"/>
                  </a:avLst>
                </a:prstGeom>
                <a:solidFill>
                  <a:schemeClr val="hlink"/>
                </a:solidFill>
                <a:ln w="127000" cap="flat" cmpd="sng">
                  <a:solidFill>
                    <a:schemeClr val="bg1"/>
                  </a:solid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6" name="AutoShape 24"/>
                <p:cNvSpPr/>
                <p:nvPr/>
              </p:nvSpPr>
              <p:spPr>
                <a:xfrm rot="16200000">
                  <a:off x="2410" y="2334"/>
                  <a:ext cx="526" cy="455"/>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7" name="AutoShape 25"/>
                <p:cNvSpPr/>
                <p:nvPr/>
              </p:nvSpPr>
              <p:spPr>
                <a:xfrm rot="5400000">
                  <a:off x="742" y="2334"/>
                  <a:ext cx="526" cy="455"/>
                </a:xfrm>
                <a:prstGeom prst="upArrow">
                  <a:avLst>
                    <a:gd name="adj1" fmla="val 47851"/>
                    <a:gd name="adj2" fmla="val 41620"/>
                  </a:avLst>
                </a:prstGeom>
                <a:solidFill>
                  <a:schemeClr val="hlink"/>
                </a:solidFill>
                <a:ln w="127000" cap="flat" cmpd="sng">
                  <a:solidFill>
                    <a:schemeClr val="bg1"/>
                  </a:solid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8" name="AutoShape 26"/>
                <p:cNvSpPr/>
                <p:nvPr/>
              </p:nvSpPr>
              <p:spPr>
                <a:xfrm rot="5400000">
                  <a:off x="734" y="2334"/>
                  <a:ext cx="526" cy="455"/>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71" name="AutoShape 27"/>
              <p:cNvSpPr/>
              <p:nvPr/>
            </p:nvSpPr>
            <p:spPr>
              <a:xfrm rot="1825071">
                <a:off x="912" y="3022"/>
                <a:ext cx="526" cy="524"/>
              </a:xfrm>
              <a:prstGeom prst="upArrow">
                <a:avLst>
                  <a:gd name="adj1" fmla="val 47851"/>
                  <a:gd name="adj2" fmla="val 41620"/>
                </a:avLst>
              </a:prstGeom>
              <a:solidFill>
                <a:schemeClr val="hlink"/>
              </a:solidFill>
              <a:ln w="127000" cap="flat" cmpd="sng">
                <a:solidFill>
                  <a:schemeClr val="bg1"/>
                </a:solid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2" name="AutoShape 28"/>
              <p:cNvSpPr/>
              <p:nvPr/>
            </p:nvSpPr>
            <p:spPr>
              <a:xfrm rot="1825071">
                <a:off x="907" y="3029"/>
                <a:ext cx="526" cy="524"/>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3" name="AutoShape 29"/>
              <p:cNvSpPr/>
              <p:nvPr/>
            </p:nvSpPr>
            <p:spPr>
              <a:xfrm rot="-8974929">
                <a:off x="1752" y="1590"/>
                <a:ext cx="526" cy="524"/>
              </a:xfrm>
              <a:prstGeom prst="upArrow">
                <a:avLst>
                  <a:gd name="adj1" fmla="val 47851"/>
                  <a:gd name="adj2" fmla="val 41620"/>
                </a:avLst>
              </a:prstGeom>
              <a:solidFill>
                <a:schemeClr val="hlink"/>
              </a:solidFill>
              <a:ln w="127000" cap="flat" cmpd="sng">
                <a:solidFill>
                  <a:schemeClr val="bg1"/>
                </a:solid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4" name="AutoShape 30"/>
              <p:cNvSpPr/>
              <p:nvPr/>
            </p:nvSpPr>
            <p:spPr>
              <a:xfrm rot="-8974929">
                <a:off x="1757" y="1583"/>
                <a:ext cx="526" cy="524"/>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62" name="Text Box 31"/>
            <p:cNvSpPr txBox="1"/>
            <p:nvPr/>
          </p:nvSpPr>
          <p:spPr>
            <a:xfrm>
              <a:off x="10278754" y="2910784"/>
              <a:ext cx="697627" cy="646331"/>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atinLnBrk="1">
                <a:lnSpc>
                  <a:spcPct val="90000"/>
                </a:lnSpc>
              </a:pPr>
              <a:r>
                <a:rPr lang="zh-CN" altLang="en-US" sz="2000" b="1" dirty="0">
                  <a:solidFill>
                    <a:srgbClr val="0070C0"/>
                  </a:solidFill>
                  <a:latin typeface="微软雅黑" panose="020B0503020204020204" pitchFamily="34" charset="-122"/>
                  <a:ea typeface="微软雅黑" panose="020B0503020204020204" pitchFamily="34" charset="-122"/>
                </a:rPr>
                <a:t>起点</a:t>
              </a:r>
            </a:p>
            <a:p>
              <a:pPr latinLnBrk="1">
                <a:lnSpc>
                  <a:spcPct val="90000"/>
                </a:lnSpc>
              </a:pPr>
              <a:r>
                <a:rPr lang="zh-CN" altLang="en-US" sz="2000" b="1" dirty="0">
                  <a:solidFill>
                    <a:srgbClr val="0070C0"/>
                  </a:solidFill>
                  <a:latin typeface="微软雅黑" panose="020B0503020204020204" pitchFamily="34" charset="-122"/>
                  <a:ea typeface="微软雅黑" panose="020B0503020204020204" pitchFamily="34" charset="-122"/>
                </a:rPr>
                <a:t>终点</a:t>
              </a:r>
            </a:p>
          </p:txBody>
        </p:sp>
        <p:sp>
          <p:nvSpPr>
            <p:cNvPr id="63" name="Line 32"/>
            <p:cNvSpPr/>
            <p:nvPr/>
          </p:nvSpPr>
          <p:spPr>
            <a:xfrm flipH="1">
              <a:off x="8719830" y="2719940"/>
              <a:ext cx="1011237" cy="1249363"/>
            </a:xfrm>
            <a:prstGeom prst="line">
              <a:avLst/>
            </a:prstGeom>
            <a:ln w="28575" cap="flat" cmpd="sng">
              <a:solidFill>
                <a:srgbClr val="0070C0"/>
              </a:solidFill>
              <a:prstDash val="sysDot"/>
              <a:headEnd type="none" w="med" len="med"/>
              <a:tailEnd type="triangle" w="med" len="med"/>
            </a:ln>
          </p:spPr>
        </p:sp>
        <p:sp>
          <p:nvSpPr>
            <p:cNvPr id="64" name="Rectangle 33"/>
            <p:cNvSpPr/>
            <p:nvPr/>
          </p:nvSpPr>
          <p:spPr>
            <a:xfrm>
              <a:off x="5979804" y="4366328"/>
              <a:ext cx="4587875" cy="830997"/>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rgbClr val="0070C0"/>
                  </a:solidFill>
                  <a:latin typeface="微软雅黑" panose="020B0503020204020204" pitchFamily="34" charset="-122"/>
                  <a:ea typeface="微软雅黑" panose="020B0503020204020204" pitchFamily="34" charset="-122"/>
                </a:rPr>
                <a:t>安全</a:t>
              </a:r>
            </a:p>
            <a:p>
              <a:pPr algn="ctr"/>
              <a:r>
                <a:rPr lang="zh-CN" altLang="en-US" sz="2400" b="1" dirty="0">
                  <a:solidFill>
                    <a:srgbClr val="0070C0"/>
                  </a:solidFill>
                  <a:latin typeface="微软雅黑" panose="020B0503020204020204" pitchFamily="34" charset="-122"/>
                  <a:ea typeface="微软雅黑" panose="020B0503020204020204" pitchFamily="34" charset="-122"/>
                </a:rPr>
                <a:t>目标</a:t>
              </a:r>
              <a:endParaRPr lang="en-US" altLang="ko-KR" sz="2400" b="1" dirty="0">
                <a:solidFill>
                  <a:srgbClr val="0070C0"/>
                </a:solidFill>
                <a:latin typeface="微软雅黑" panose="020B0503020204020204" pitchFamily="34" charset="-122"/>
                <a:ea typeface="微软雅黑" panose="020B0503020204020204" pitchFamily="34" charset="-122"/>
              </a:endParaRPr>
            </a:p>
          </p:txBody>
        </p:sp>
        <p:sp>
          <p:nvSpPr>
            <p:cNvPr id="81" name="Arc 3"/>
            <p:cNvSpPr/>
            <p:nvPr/>
          </p:nvSpPr>
          <p:spPr>
            <a:xfrm rot="-8712216">
              <a:off x="5763372" y="2394837"/>
              <a:ext cx="4924425" cy="4527550"/>
            </a:xfrm>
            <a:custGeom>
              <a:avLst/>
              <a:gdLst>
                <a:gd name="txL" fmla="*/ 0 w 43200"/>
                <a:gd name="txT" fmla="*/ 0 h 39809"/>
                <a:gd name="txR" fmla="*/ 43200 w 43200"/>
                <a:gd name="txB" fmla="*/ 39809 h 39809"/>
              </a:gdLst>
              <a:ahLst/>
              <a:cxnLst>
                <a:cxn ang="0">
                  <a:pos x="1137861" y="4527550"/>
                </a:cxn>
                <a:cxn ang="0">
                  <a:pos x="4137543" y="4256868"/>
                </a:cxn>
                <a:cxn ang="0">
                  <a:pos x="2462213" y="2456607"/>
                </a:cxn>
              </a:cxnLst>
              <a:rect l="txL" t="txT" r="txR" b="txB"/>
              <a:pathLst>
                <a:path w="43200" h="39809" fill="none">
                  <a:moveTo>
                    <a:pt x="9981" y="39809"/>
                  </a:moveTo>
                  <a:cubicBezTo>
                    <a:pt x="3763" y="35841"/>
                    <a:pt x="0" y="28975"/>
                    <a:pt x="0" y="21600"/>
                  </a:cubicBezTo>
                  <a:cubicBezTo>
                    <a:pt x="0" y="9670"/>
                    <a:pt x="9670" y="0"/>
                    <a:pt x="21600" y="0"/>
                  </a:cubicBezTo>
                  <a:cubicBezTo>
                    <a:pt x="33529" y="0"/>
                    <a:pt x="43200" y="9670"/>
                    <a:pt x="43200" y="21600"/>
                  </a:cubicBezTo>
                  <a:cubicBezTo>
                    <a:pt x="43200" y="27606"/>
                    <a:pt x="40698" y="33341"/>
                    <a:pt x="36297" y="37429"/>
                  </a:cubicBezTo>
                </a:path>
                <a:path w="43200" h="39809" stroke="0">
                  <a:moveTo>
                    <a:pt x="9981" y="39809"/>
                  </a:moveTo>
                  <a:cubicBezTo>
                    <a:pt x="3763" y="35841"/>
                    <a:pt x="0" y="28975"/>
                    <a:pt x="0" y="21600"/>
                  </a:cubicBezTo>
                  <a:cubicBezTo>
                    <a:pt x="0" y="9670"/>
                    <a:pt x="9670" y="0"/>
                    <a:pt x="21600" y="0"/>
                  </a:cubicBezTo>
                  <a:cubicBezTo>
                    <a:pt x="33529" y="0"/>
                    <a:pt x="43200" y="9670"/>
                    <a:pt x="43200" y="21600"/>
                  </a:cubicBezTo>
                  <a:cubicBezTo>
                    <a:pt x="43200" y="27606"/>
                    <a:pt x="40698" y="33341"/>
                    <a:pt x="36297" y="37429"/>
                  </a:cubicBezTo>
                  <a:lnTo>
                    <a:pt x="21600" y="21600"/>
                  </a:lnTo>
                  <a:close/>
                </a:path>
              </a:pathLst>
            </a:custGeom>
            <a:noFill/>
            <a:ln w="57150" cap="flat" cmpd="sng">
              <a:solidFill>
                <a:srgbClr val="0070C0"/>
              </a:solidFill>
              <a:prstDash val="sysDot"/>
              <a:round/>
              <a:headEnd type="none" w="med" len="med"/>
              <a:tailEnd type="triangl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405912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、现代安全管理的主要方法</a:t>
            </a:r>
          </a:p>
        </p:txBody>
      </p:sp>
      <p:sp>
        <p:nvSpPr>
          <p:cNvPr id="20" name="Freeform 11"/>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2" name="Picture 4" descr="https://timgsa.baidu.com/timg?image&amp;quality=80&amp;size=b9999_10000&amp;sec=1512318317708&amp;di=34e65c71c4f8eedbb0b85983d8c49cb5&amp;imgtype=0&amp;src=http%3A%2F%2Fimgsrc.baidu.com%2Fimgad%2Fpic%2Fitem%2F023b5bb5c9ea15cef28a5c30bd003af33a87b2a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94"/>
          <a:stretch>
            <a:fillRect/>
          </a:stretch>
        </p:blipFill>
        <p:spPr bwMode="auto">
          <a:xfrm>
            <a:off x="832907" y="2573770"/>
            <a:ext cx="5596468" cy="3744415"/>
          </a:xfrm>
          <a:prstGeom prst="rect">
            <a:avLst/>
          </a:prstGeom>
          <a:noFill/>
          <a:extLst>
            <a:ext uri="{909E8E84-426E-40DD-AFC4-6F175D3DCCD1}">
              <a14:hiddenFill xmlns:a14="http://schemas.microsoft.com/office/drawing/2010/main">
                <a:solidFill>
                  <a:srgbClr val="FFFFFF"/>
                </a:solidFill>
              </a14:hiddenFill>
            </a:ext>
          </a:extLst>
        </p:spPr>
      </p:pic>
      <p:sp>
        <p:nvSpPr>
          <p:cNvPr id="83" name="矩形 82"/>
          <p:cNvSpPr/>
          <p:nvPr/>
        </p:nvSpPr>
        <p:spPr bwMode="auto">
          <a:xfrm>
            <a:off x="6429375" y="2573769"/>
            <a:ext cx="5570505" cy="3744416"/>
          </a:xfrm>
          <a:prstGeom prst="rect">
            <a:avLst/>
          </a:prstGeom>
          <a:solidFill>
            <a:srgbClr val="0070C0"/>
          </a:solidFill>
          <a:ln>
            <a:noFill/>
          </a:ln>
        </p:spPr>
        <p:txBody>
          <a:bodyPr rtlCol="0" anchor="ctr"/>
          <a:lstStyle/>
          <a:p>
            <a:pPr algn="l"/>
            <a:endParaRPr lang="zh-CN" altLang="en-US"/>
          </a:p>
        </p:txBody>
      </p:sp>
      <p:sp>
        <p:nvSpPr>
          <p:cNvPr id="84" name="矩形 83"/>
          <p:cNvSpPr/>
          <p:nvPr/>
        </p:nvSpPr>
        <p:spPr>
          <a:xfrm>
            <a:off x="6800719" y="4048373"/>
            <a:ext cx="4827817" cy="1208023"/>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安全目标－系统危险源辨识与评价－研究预防与控制措施－落实措施－检查与审核－效果评价－制定新目标。</a:t>
            </a:r>
          </a:p>
        </p:txBody>
      </p:sp>
      <p:sp>
        <p:nvSpPr>
          <p:cNvPr id="85" name="矩形 84"/>
          <p:cNvSpPr/>
          <p:nvPr/>
        </p:nvSpPr>
        <p:spPr>
          <a:xfrm>
            <a:off x="7077447" y="3246993"/>
            <a:ext cx="1107996"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实施过程</a:t>
            </a:r>
          </a:p>
        </p:txBody>
      </p:sp>
      <p:sp>
        <p:nvSpPr>
          <p:cNvPr id="86" name="矩形 85"/>
          <p:cNvSpPr/>
          <p:nvPr/>
        </p:nvSpPr>
        <p:spPr bwMode="auto">
          <a:xfrm>
            <a:off x="6902734" y="3173896"/>
            <a:ext cx="144016" cy="49080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12392030250&amp;di=1fa4b6b77a223181140c90f3ca2ee26c&amp;imgtype=0&amp;src=http%3A%2F%2Fpic37.nipic.com%2F20140121%2F2531170_205539311000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716"/>
          <a:stretch>
            <a:fillRect/>
          </a:stretch>
        </p:blipFill>
        <p:spPr bwMode="auto">
          <a:xfrm>
            <a:off x="6213351" y="2545746"/>
            <a:ext cx="5596468" cy="3744415"/>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357020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我国安全生产中长期目标</a:t>
            </a:r>
          </a:p>
        </p:txBody>
      </p:sp>
      <p:sp>
        <p:nvSpPr>
          <p:cNvPr id="14" name="Freeform 11"/>
          <p:cNvSpPr>
            <a:spLocks noEditPoints="1"/>
          </p:cNvSpPr>
          <p:nvPr/>
        </p:nvSpPr>
        <p:spPr bwMode="auto">
          <a:xfrm>
            <a:off x="965440" y="1183461"/>
            <a:ext cx="757567" cy="756383"/>
          </a:xfrm>
          <a:custGeom>
            <a:avLst/>
            <a:gdLst>
              <a:gd name="connsiteX0" fmla="*/ 67884 w 606398"/>
              <a:gd name="connsiteY0" fmla="*/ 337867 h 605451"/>
              <a:gd name="connsiteX1" fmla="*/ 196473 w 606398"/>
              <a:gd name="connsiteY1" fmla="*/ 337867 h 605451"/>
              <a:gd name="connsiteX2" fmla="*/ 268149 w 606398"/>
              <a:gd name="connsiteY2" fmla="*/ 408970 h 605451"/>
              <a:gd name="connsiteX3" fmla="*/ 268149 w 606398"/>
              <a:gd name="connsiteY3" fmla="*/ 537920 h 605451"/>
              <a:gd name="connsiteX4" fmla="*/ 67884 w 606398"/>
              <a:gd name="connsiteY4" fmla="*/ 337867 h 605451"/>
              <a:gd name="connsiteX5" fmla="*/ 410100 w 606398"/>
              <a:gd name="connsiteY5" fmla="*/ 337303 h 605451"/>
              <a:gd name="connsiteX6" fmla="*/ 538767 w 606398"/>
              <a:gd name="connsiteY6" fmla="*/ 337303 h 605451"/>
              <a:gd name="connsiteX7" fmla="*/ 338432 w 606398"/>
              <a:gd name="connsiteY7" fmla="*/ 537285 h 605451"/>
              <a:gd name="connsiteX8" fmla="*/ 338432 w 606398"/>
              <a:gd name="connsiteY8" fmla="*/ 408970 h 605451"/>
              <a:gd name="connsiteX9" fmla="*/ 410100 w 606398"/>
              <a:gd name="connsiteY9" fmla="*/ 337303 h 605451"/>
              <a:gd name="connsiteX10" fmla="*/ 338432 w 606398"/>
              <a:gd name="connsiteY10" fmla="*/ 67743 h 605451"/>
              <a:gd name="connsiteX11" fmla="*/ 538626 w 606398"/>
              <a:gd name="connsiteY11" fmla="*/ 267725 h 605451"/>
              <a:gd name="connsiteX12" fmla="*/ 410116 w 606398"/>
              <a:gd name="connsiteY12" fmla="*/ 267725 h 605451"/>
              <a:gd name="connsiteX13" fmla="*/ 338432 w 606398"/>
              <a:gd name="connsiteY13" fmla="*/ 196058 h 605451"/>
              <a:gd name="connsiteX14" fmla="*/ 268149 w 606398"/>
              <a:gd name="connsiteY14" fmla="*/ 67743 h 605451"/>
              <a:gd name="connsiteX15" fmla="*/ 268149 w 606398"/>
              <a:gd name="connsiteY15" fmla="*/ 196151 h 605451"/>
              <a:gd name="connsiteX16" fmla="*/ 196381 w 606398"/>
              <a:gd name="connsiteY16" fmla="*/ 267725 h 605451"/>
              <a:gd name="connsiteX17" fmla="*/ 67884 w 606398"/>
              <a:gd name="connsiteY17" fmla="*/ 267725 h 605451"/>
              <a:gd name="connsiteX18" fmla="*/ 268149 w 606398"/>
              <a:gd name="connsiteY18" fmla="*/ 67743 h 605451"/>
              <a:gd name="connsiteX19" fmla="*/ 303337 w 606398"/>
              <a:gd name="connsiteY19" fmla="*/ 0 h 605451"/>
              <a:gd name="connsiteX20" fmla="*/ 314850 w 606398"/>
              <a:gd name="connsiteY20" fmla="*/ 11495 h 605451"/>
              <a:gd name="connsiteX21" fmla="*/ 314850 w 606398"/>
              <a:gd name="connsiteY21" fmla="*/ 214703 h 605451"/>
              <a:gd name="connsiteX22" fmla="*/ 391543 w 606398"/>
              <a:gd name="connsiteY22" fmla="*/ 291369 h 605451"/>
              <a:gd name="connsiteX23" fmla="*/ 595067 w 606398"/>
              <a:gd name="connsiteY23" fmla="*/ 291369 h 605451"/>
              <a:gd name="connsiteX24" fmla="*/ 606394 w 606398"/>
              <a:gd name="connsiteY24" fmla="*/ 302586 h 605451"/>
              <a:gd name="connsiteX25" fmla="*/ 594881 w 606398"/>
              <a:gd name="connsiteY25" fmla="*/ 314082 h 605451"/>
              <a:gd name="connsiteX26" fmla="*/ 391450 w 606398"/>
              <a:gd name="connsiteY26" fmla="*/ 314082 h 605451"/>
              <a:gd name="connsiteX27" fmla="*/ 314664 w 606398"/>
              <a:gd name="connsiteY27" fmla="*/ 390748 h 605451"/>
              <a:gd name="connsiteX28" fmla="*/ 314664 w 606398"/>
              <a:gd name="connsiteY28" fmla="*/ 593399 h 605451"/>
              <a:gd name="connsiteX29" fmla="*/ 303151 w 606398"/>
              <a:gd name="connsiteY29" fmla="*/ 605451 h 605451"/>
              <a:gd name="connsiteX30" fmla="*/ 291638 w 606398"/>
              <a:gd name="connsiteY30" fmla="*/ 593956 h 605451"/>
              <a:gd name="connsiteX31" fmla="*/ 291638 w 606398"/>
              <a:gd name="connsiteY31" fmla="*/ 390841 h 605451"/>
              <a:gd name="connsiteX32" fmla="*/ 214945 w 606398"/>
              <a:gd name="connsiteY32" fmla="*/ 314174 h 605451"/>
              <a:gd name="connsiteX33" fmla="*/ 11513 w 606398"/>
              <a:gd name="connsiteY33" fmla="*/ 314174 h 605451"/>
              <a:gd name="connsiteX34" fmla="*/ 0 w 606398"/>
              <a:gd name="connsiteY34" fmla="*/ 302679 h 605451"/>
              <a:gd name="connsiteX35" fmla="*/ 11513 w 606398"/>
              <a:gd name="connsiteY35" fmla="*/ 291184 h 605451"/>
              <a:gd name="connsiteX36" fmla="*/ 215038 w 606398"/>
              <a:gd name="connsiteY36" fmla="*/ 291184 h 605451"/>
              <a:gd name="connsiteX37" fmla="*/ 291823 w 606398"/>
              <a:gd name="connsiteY37" fmla="*/ 214610 h 605451"/>
              <a:gd name="connsiteX38" fmla="*/ 291823 w 606398"/>
              <a:gd name="connsiteY38" fmla="*/ 11495 h 605451"/>
              <a:gd name="connsiteX39" fmla="*/ 303337 w 606398"/>
              <a:gd name="connsiteY39" fmla="*/ 0 h 60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6398" h="605451">
                <a:moveTo>
                  <a:pt x="67884" y="337867"/>
                </a:moveTo>
                <a:lnTo>
                  <a:pt x="196473" y="337867"/>
                </a:lnTo>
                <a:cubicBezTo>
                  <a:pt x="207986" y="371518"/>
                  <a:pt x="234447" y="397939"/>
                  <a:pt x="268149" y="408970"/>
                </a:cubicBezTo>
                <a:lnTo>
                  <a:pt x="268149" y="537920"/>
                </a:lnTo>
                <a:cubicBezTo>
                  <a:pt x="164628" y="522439"/>
                  <a:pt x="83203" y="440767"/>
                  <a:pt x="67884" y="337867"/>
                </a:cubicBezTo>
                <a:close/>
                <a:moveTo>
                  <a:pt x="410100" y="337303"/>
                </a:moveTo>
                <a:lnTo>
                  <a:pt x="538767" y="337303"/>
                </a:lnTo>
                <a:cubicBezTo>
                  <a:pt x="523264" y="440585"/>
                  <a:pt x="441477" y="521987"/>
                  <a:pt x="338432" y="537285"/>
                </a:cubicBezTo>
                <a:lnTo>
                  <a:pt x="338432" y="408970"/>
                </a:lnTo>
                <a:cubicBezTo>
                  <a:pt x="372131" y="397937"/>
                  <a:pt x="398588" y="371514"/>
                  <a:pt x="410100" y="337303"/>
                </a:cubicBezTo>
                <a:close/>
                <a:moveTo>
                  <a:pt x="338432" y="67743"/>
                </a:moveTo>
                <a:cubicBezTo>
                  <a:pt x="441965" y="83133"/>
                  <a:pt x="523305" y="164350"/>
                  <a:pt x="538626" y="267725"/>
                </a:cubicBezTo>
                <a:lnTo>
                  <a:pt x="410116" y="267725"/>
                </a:lnTo>
                <a:cubicBezTo>
                  <a:pt x="399159" y="234070"/>
                  <a:pt x="372138" y="207183"/>
                  <a:pt x="338432" y="196058"/>
                </a:cubicBezTo>
                <a:close/>
                <a:moveTo>
                  <a:pt x="268149" y="67743"/>
                </a:moveTo>
                <a:lnTo>
                  <a:pt x="268149" y="196151"/>
                </a:lnTo>
                <a:cubicBezTo>
                  <a:pt x="234447" y="207183"/>
                  <a:pt x="207522" y="234070"/>
                  <a:pt x="196381" y="267725"/>
                </a:cubicBezTo>
                <a:lnTo>
                  <a:pt x="67884" y="267725"/>
                </a:lnTo>
                <a:cubicBezTo>
                  <a:pt x="83296" y="164906"/>
                  <a:pt x="164628" y="83133"/>
                  <a:pt x="268149" y="67743"/>
                </a:cubicBezTo>
                <a:close/>
                <a:moveTo>
                  <a:pt x="303337" y="0"/>
                </a:moveTo>
                <a:cubicBezTo>
                  <a:pt x="309465" y="0"/>
                  <a:pt x="314850" y="5191"/>
                  <a:pt x="314850" y="11495"/>
                </a:cubicBezTo>
                <a:lnTo>
                  <a:pt x="314850" y="214703"/>
                </a:lnTo>
                <a:cubicBezTo>
                  <a:pt x="354775" y="219894"/>
                  <a:pt x="386343" y="251414"/>
                  <a:pt x="391543" y="291369"/>
                </a:cubicBezTo>
                <a:lnTo>
                  <a:pt x="595067" y="291369"/>
                </a:lnTo>
                <a:cubicBezTo>
                  <a:pt x="601288" y="291369"/>
                  <a:pt x="606580" y="296561"/>
                  <a:pt x="606394" y="302586"/>
                </a:cubicBezTo>
                <a:cubicBezTo>
                  <a:pt x="606394" y="308798"/>
                  <a:pt x="601195" y="314082"/>
                  <a:pt x="594881" y="314082"/>
                </a:cubicBezTo>
                <a:lnTo>
                  <a:pt x="391450" y="314082"/>
                </a:lnTo>
                <a:cubicBezTo>
                  <a:pt x="386250" y="354037"/>
                  <a:pt x="354682" y="385557"/>
                  <a:pt x="314664" y="390748"/>
                </a:cubicBezTo>
                <a:lnTo>
                  <a:pt x="314664" y="593399"/>
                </a:lnTo>
                <a:cubicBezTo>
                  <a:pt x="314664" y="600074"/>
                  <a:pt x="309372" y="605451"/>
                  <a:pt x="303151" y="605451"/>
                </a:cubicBezTo>
                <a:cubicBezTo>
                  <a:pt x="297023" y="605451"/>
                  <a:pt x="291638" y="600260"/>
                  <a:pt x="291638" y="593956"/>
                </a:cubicBezTo>
                <a:lnTo>
                  <a:pt x="291638" y="390841"/>
                </a:lnTo>
                <a:cubicBezTo>
                  <a:pt x="251713" y="385649"/>
                  <a:pt x="220144" y="354130"/>
                  <a:pt x="214945" y="314174"/>
                </a:cubicBezTo>
                <a:lnTo>
                  <a:pt x="11513" y="314174"/>
                </a:lnTo>
                <a:cubicBezTo>
                  <a:pt x="5292" y="314174"/>
                  <a:pt x="0" y="308890"/>
                  <a:pt x="0" y="302679"/>
                </a:cubicBezTo>
                <a:cubicBezTo>
                  <a:pt x="0" y="296561"/>
                  <a:pt x="5199" y="291184"/>
                  <a:pt x="11513" y="291184"/>
                </a:cubicBezTo>
                <a:lnTo>
                  <a:pt x="215038" y="291184"/>
                </a:lnTo>
                <a:cubicBezTo>
                  <a:pt x="220237" y="251321"/>
                  <a:pt x="251806" y="219802"/>
                  <a:pt x="291823" y="214610"/>
                </a:cubicBezTo>
                <a:lnTo>
                  <a:pt x="291823" y="11495"/>
                </a:lnTo>
                <a:cubicBezTo>
                  <a:pt x="291823" y="5284"/>
                  <a:pt x="297116" y="0"/>
                  <a:pt x="303337"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矩形 82"/>
          <p:cNvSpPr/>
          <p:nvPr/>
        </p:nvSpPr>
        <p:spPr bwMode="auto">
          <a:xfrm>
            <a:off x="642900" y="2545747"/>
            <a:ext cx="5570505" cy="3744416"/>
          </a:xfrm>
          <a:prstGeom prst="rect">
            <a:avLst/>
          </a:prstGeom>
          <a:solidFill>
            <a:srgbClr val="0070C0"/>
          </a:solidFill>
          <a:ln>
            <a:noFill/>
          </a:ln>
        </p:spPr>
        <p:txBody>
          <a:bodyPr rtlCol="0" anchor="ctr"/>
          <a:lstStyle/>
          <a:p>
            <a:pPr algn="l"/>
            <a:endParaRPr lang="zh-CN" altLang="en-US"/>
          </a:p>
        </p:txBody>
      </p:sp>
      <p:sp>
        <p:nvSpPr>
          <p:cNvPr id="84" name="矩形 83"/>
          <p:cNvSpPr/>
          <p:nvPr/>
        </p:nvSpPr>
        <p:spPr>
          <a:xfrm>
            <a:off x="930770" y="3362482"/>
            <a:ext cx="4922541" cy="836126"/>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到</a:t>
            </a:r>
            <a:r>
              <a:rPr lang="en-US" altLang="zh-CN" dirty="0">
                <a:solidFill>
                  <a:schemeClr val="bg1"/>
                </a:solidFill>
                <a:latin typeface="微软雅黑" panose="020B0503020204020204" pitchFamily="34" charset="-122"/>
                <a:ea typeface="微软雅黑" panose="020B0503020204020204" pitchFamily="34" charset="-122"/>
              </a:rPr>
              <a:t>2007</a:t>
            </a:r>
            <a:r>
              <a:rPr lang="zh-CN" altLang="en-US" dirty="0">
                <a:solidFill>
                  <a:schemeClr val="bg1"/>
                </a:solidFill>
                <a:latin typeface="微软雅黑" panose="020B0503020204020204" pitchFamily="34" charset="-122"/>
                <a:ea typeface="微软雅黑" panose="020B0503020204020204" pitchFamily="34" charset="-122"/>
              </a:rPr>
              <a:t>年建立起较完善的安全生产监管体系，全国安全生产状况稳定好转。</a:t>
            </a:r>
          </a:p>
        </p:txBody>
      </p:sp>
      <p:sp>
        <p:nvSpPr>
          <p:cNvPr id="85" name="矩形 84"/>
          <p:cNvSpPr/>
          <p:nvPr/>
        </p:nvSpPr>
        <p:spPr>
          <a:xfrm>
            <a:off x="1167030" y="2802326"/>
            <a:ext cx="1107996"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第一阶段</a:t>
            </a:r>
          </a:p>
        </p:txBody>
      </p:sp>
      <p:sp>
        <p:nvSpPr>
          <p:cNvPr id="86" name="矩形 85"/>
          <p:cNvSpPr/>
          <p:nvPr/>
        </p:nvSpPr>
        <p:spPr bwMode="auto">
          <a:xfrm>
            <a:off x="992317" y="2729229"/>
            <a:ext cx="144016" cy="490803"/>
          </a:xfrm>
          <a:prstGeom prst="rect">
            <a:avLst/>
          </a:prstGeom>
          <a:solidFill>
            <a:srgbClr val="FFFF00"/>
          </a:solidFill>
          <a:ln>
            <a:noFill/>
          </a:ln>
        </p:spPr>
        <p:txBody>
          <a:bodyPr rtlCol="0" anchor="ctr"/>
          <a:lstStyle/>
          <a:p>
            <a:pPr algn="l"/>
            <a:endParaRPr lang="zh-CN" altLang="en-US"/>
          </a:p>
        </p:txBody>
      </p:sp>
      <p:sp>
        <p:nvSpPr>
          <p:cNvPr id="22" name="矩形 21"/>
          <p:cNvSpPr/>
          <p:nvPr/>
        </p:nvSpPr>
        <p:spPr>
          <a:xfrm>
            <a:off x="913869" y="4928173"/>
            <a:ext cx="5066558" cy="1208023"/>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到</a:t>
            </a:r>
            <a:r>
              <a:rPr lang="en-US" altLang="zh-CN" dirty="0">
                <a:solidFill>
                  <a:schemeClr val="bg1"/>
                </a:solidFill>
                <a:latin typeface="微软雅黑" panose="020B0503020204020204" pitchFamily="34" charset="-122"/>
                <a:ea typeface="微软雅黑" panose="020B0503020204020204" pitchFamily="34" charset="-122"/>
              </a:rPr>
              <a:t>2010</a:t>
            </a:r>
            <a:r>
              <a:rPr lang="zh-CN" altLang="en-US" dirty="0">
                <a:solidFill>
                  <a:schemeClr val="bg1"/>
                </a:solidFill>
                <a:latin typeface="微软雅黑" panose="020B0503020204020204" pitchFamily="34" charset="-122"/>
                <a:ea typeface="微软雅黑" panose="020B0503020204020204" pitchFamily="34" charset="-122"/>
              </a:rPr>
              <a:t>年，即“十一五”规划完成时，初步形成规范完善的安全生产法治秩序，全国安全生产状况明显好转，重特大事故大幅下降。</a:t>
            </a:r>
          </a:p>
        </p:txBody>
      </p:sp>
      <p:sp>
        <p:nvSpPr>
          <p:cNvPr id="23" name="矩形 22"/>
          <p:cNvSpPr/>
          <p:nvPr/>
        </p:nvSpPr>
        <p:spPr>
          <a:xfrm>
            <a:off x="1181217" y="4473314"/>
            <a:ext cx="116278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第二阶段</a:t>
            </a:r>
          </a:p>
        </p:txBody>
      </p:sp>
      <p:sp>
        <p:nvSpPr>
          <p:cNvPr id="24" name="矩形 23"/>
          <p:cNvSpPr/>
          <p:nvPr/>
        </p:nvSpPr>
        <p:spPr bwMode="auto">
          <a:xfrm>
            <a:off x="1006504" y="4400217"/>
            <a:ext cx="151138" cy="49080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392288348&amp;di=9094a8536cf8d9a23aa775a0a0997167&amp;imgtype=0&amp;src=http%3A%2F%2Fimg011.hc360.cn%2Fm7%2FM04%2FAF%2F3A%2FwKhQo1ZQLl2EL8nhAAAAAF7wmNE8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205"/>
          <a:stretch>
            <a:fillRect/>
          </a:stretch>
        </p:blipFill>
        <p:spPr bwMode="auto">
          <a:xfrm>
            <a:off x="832907" y="2562473"/>
            <a:ext cx="5596468" cy="3744414"/>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83" name="矩形 82"/>
          <p:cNvSpPr/>
          <p:nvPr/>
        </p:nvSpPr>
        <p:spPr bwMode="auto">
          <a:xfrm>
            <a:off x="6429375" y="2573769"/>
            <a:ext cx="5570505" cy="3744416"/>
          </a:xfrm>
          <a:prstGeom prst="rect">
            <a:avLst/>
          </a:prstGeom>
          <a:solidFill>
            <a:srgbClr val="0070C0"/>
          </a:solidFill>
          <a:ln>
            <a:noFill/>
          </a:ln>
        </p:spPr>
        <p:txBody>
          <a:bodyPr rtlCol="0" anchor="ctr"/>
          <a:lstStyle/>
          <a:p>
            <a:pPr algn="l"/>
            <a:endParaRPr lang="zh-CN" altLang="en-US"/>
          </a:p>
        </p:txBody>
      </p:sp>
      <p:sp>
        <p:nvSpPr>
          <p:cNvPr id="84" name="矩形 83"/>
          <p:cNvSpPr/>
          <p:nvPr/>
        </p:nvSpPr>
        <p:spPr>
          <a:xfrm>
            <a:off x="6773517" y="3825361"/>
            <a:ext cx="4827817" cy="1541897"/>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到</a:t>
            </a:r>
            <a:r>
              <a:rPr lang="en-US" altLang="zh-CN" dirty="0">
                <a:solidFill>
                  <a:schemeClr val="bg1"/>
                </a:solidFill>
                <a:latin typeface="微软雅黑" panose="020B0503020204020204" pitchFamily="34" charset="-122"/>
                <a:ea typeface="微软雅黑" panose="020B0503020204020204" pitchFamily="34" charset="-122"/>
              </a:rPr>
              <a:t>2020</a:t>
            </a:r>
            <a:r>
              <a:rPr lang="zh-CN" altLang="en-US" dirty="0">
                <a:solidFill>
                  <a:schemeClr val="bg1"/>
                </a:solidFill>
                <a:latin typeface="微软雅黑" panose="020B0503020204020204" pitchFamily="34" charset="-122"/>
                <a:ea typeface="微软雅黑" panose="020B0503020204020204" pitchFamily="34" charset="-122"/>
              </a:rPr>
              <a:t>年我国全面建成小康社会时，实现安全生产状况根本好转，亿元国内生产总值死亡率等指标要达到或者接近世界中等发达国家的水平。</a:t>
            </a:r>
          </a:p>
        </p:txBody>
      </p:sp>
      <p:sp>
        <p:nvSpPr>
          <p:cNvPr id="85" name="矩形 84"/>
          <p:cNvSpPr/>
          <p:nvPr/>
        </p:nvSpPr>
        <p:spPr>
          <a:xfrm>
            <a:off x="6996864" y="3059339"/>
            <a:ext cx="1107996"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第三阶段</a:t>
            </a:r>
          </a:p>
        </p:txBody>
      </p:sp>
      <p:sp>
        <p:nvSpPr>
          <p:cNvPr id="86" name="矩形 85"/>
          <p:cNvSpPr/>
          <p:nvPr/>
        </p:nvSpPr>
        <p:spPr bwMode="auto">
          <a:xfrm>
            <a:off x="6822151" y="2986242"/>
            <a:ext cx="144016" cy="490803"/>
          </a:xfrm>
          <a:prstGeom prst="rect">
            <a:avLst/>
          </a:prstGeom>
          <a:solidFill>
            <a:srgbClr val="FFFF00"/>
          </a:solidFill>
          <a:ln>
            <a:noFill/>
          </a:ln>
        </p:spPr>
        <p:txBody>
          <a:bodyPr rtlCol="0" anchor="ctr"/>
          <a:lstStyle/>
          <a:p>
            <a:pPr algn="l"/>
            <a:endParaRPr lang="zh-CN" altLang="en-US"/>
          </a:p>
        </p:txBody>
      </p:sp>
      <p:sp>
        <p:nvSpPr>
          <p:cNvPr id="12" name="矩形 11"/>
          <p:cNvSpPr/>
          <p:nvPr/>
        </p:nvSpPr>
        <p:spPr>
          <a:xfrm>
            <a:off x="1676847" y="1450669"/>
            <a:ext cx="357020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我国安全生产中长期目标</a:t>
            </a:r>
          </a:p>
        </p:txBody>
      </p:sp>
      <p:sp>
        <p:nvSpPr>
          <p:cNvPr id="14" name="Freeform 11"/>
          <p:cNvSpPr>
            <a:spLocks noEditPoints="1"/>
          </p:cNvSpPr>
          <p:nvPr/>
        </p:nvSpPr>
        <p:spPr bwMode="auto">
          <a:xfrm>
            <a:off x="799216" y="1289298"/>
            <a:ext cx="757567" cy="756383"/>
          </a:xfrm>
          <a:custGeom>
            <a:avLst/>
            <a:gdLst>
              <a:gd name="connsiteX0" fmla="*/ 67884 w 606398"/>
              <a:gd name="connsiteY0" fmla="*/ 337867 h 605451"/>
              <a:gd name="connsiteX1" fmla="*/ 196473 w 606398"/>
              <a:gd name="connsiteY1" fmla="*/ 337867 h 605451"/>
              <a:gd name="connsiteX2" fmla="*/ 268149 w 606398"/>
              <a:gd name="connsiteY2" fmla="*/ 408970 h 605451"/>
              <a:gd name="connsiteX3" fmla="*/ 268149 w 606398"/>
              <a:gd name="connsiteY3" fmla="*/ 537920 h 605451"/>
              <a:gd name="connsiteX4" fmla="*/ 67884 w 606398"/>
              <a:gd name="connsiteY4" fmla="*/ 337867 h 605451"/>
              <a:gd name="connsiteX5" fmla="*/ 410100 w 606398"/>
              <a:gd name="connsiteY5" fmla="*/ 337303 h 605451"/>
              <a:gd name="connsiteX6" fmla="*/ 538767 w 606398"/>
              <a:gd name="connsiteY6" fmla="*/ 337303 h 605451"/>
              <a:gd name="connsiteX7" fmla="*/ 338432 w 606398"/>
              <a:gd name="connsiteY7" fmla="*/ 537285 h 605451"/>
              <a:gd name="connsiteX8" fmla="*/ 338432 w 606398"/>
              <a:gd name="connsiteY8" fmla="*/ 408970 h 605451"/>
              <a:gd name="connsiteX9" fmla="*/ 410100 w 606398"/>
              <a:gd name="connsiteY9" fmla="*/ 337303 h 605451"/>
              <a:gd name="connsiteX10" fmla="*/ 338432 w 606398"/>
              <a:gd name="connsiteY10" fmla="*/ 67743 h 605451"/>
              <a:gd name="connsiteX11" fmla="*/ 538626 w 606398"/>
              <a:gd name="connsiteY11" fmla="*/ 267725 h 605451"/>
              <a:gd name="connsiteX12" fmla="*/ 410116 w 606398"/>
              <a:gd name="connsiteY12" fmla="*/ 267725 h 605451"/>
              <a:gd name="connsiteX13" fmla="*/ 338432 w 606398"/>
              <a:gd name="connsiteY13" fmla="*/ 196058 h 605451"/>
              <a:gd name="connsiteX14" fmla="*/ 268149 w 606398"/>
              <a:gd name="connsiteY14" fmla="*/ 67743 h 605451"/>
              <a:gd name="connsiteX15" fmla="*/ 268149 w 606398"/>
              <a:gd name="connsiteY15" fmla="*/ 196151 h 605451"/>
              <a:gd name="connsiteX16" fmla="*/ 196381 w 606398"/>
              <a:gd name="connsiteY16" fmla="*/ 267725 h 605451"/>
              <a:gd name="connsiteX17" fmla="*/ 67884 w 606398"/>
              <a:gd name="connsiteY17" fmla="*/ 267725 h 605451"/>
              <a:gd name="connsiteX18" fmla="*/ 268149 w 606398"/>
              <a:gd name="connsiteY18" fmla="*/ 67743 h 605451"/>
              <a:gd name="connsiteX19" fmla="*/ 303337 w 606398"/>
              <a:gd name="connsiteY19" fmla="*/ 0 h 605451"/>
              <a:gd name="connsiteX20" fmla="*/ 314850 w 606398"/>
              <a:gd name="connsiteY20" fmla="*/ 11495 h 605451"/>
              <a:gd name="connsiteX21" fmla="*/ 314850 w 606398"/>
              <a:gd name="connsiteY21" fmla="*/ 214703 h 605451"/>
              <a:gd name="connsiteX22" fmla="*/ 391543 w 606398"/>
              <a:gd name="connsiteY22" fmla="*/ 291369 h 605451"/>
              <a:gd name="connsiteX23" fmla="*/ 595067 w 606398"/>
              <a:gd name="connsiteY23" fmla="*/ 291369 h 605451"/>
              <a:gd name="connsiteX24" fmla="*/ 606394 w 606398"/>
              <a:gd name="connsiteY24" fmla="*/ 302586 h 605451"/>
              <a:gd name="connsiteX25" fmla="*/ 594881 w 606398"/>
              <a:gd name="connsiteY25" fmla="*/ 314082 h 605451"/>
              <a:gd name="connsiteX26" fmla="*/ 391450 w 606398"/>
              <a:gd name="connsiteY26" fmla="*/ 314082 h 605451"/>
              <a:gd name="connsiteX27" fmla="*/ 314664 w 606398"/>
              <a:gd name="connsiteY27" fmla="*/ 390748 h 605451"/>
              <a:gd name="connsiteX28" fmla="*/ 314664 w 606398"/>
              <a:gd name="connsiteY28" fmla="*/ 593399 h 605451"/>
              <a:gd name="connsiteX29" fmla="*/ 303151 w 606398"/>
              <a:gd name="connsiteY29" fmla="*/ 605451 h 605451"/>
              <a:gd name="connsiteX30" fmla="*/ 291638 w 606398"/>
              <a:gd name="connsiteY30" fmla="*/ 593956 h 605451"/>
              <a:gd name="connsiteX31" fmla="*/ 291638 w 606398"/>
              <a:gd name="connsiteY31" fmla="*/ 390841 h 605451"/>
              <a:gd name="connsiteX32" fmla="*/ 214945 w 606398"/>
              <a:gd name="connsiteY32" fmla="*/ 314174 h 605451"/>
              <a:gd name="connsiteX33" fmla="*/ 11513 w 606398"/>
              <a:gd name="connsiteY33" fmla="*/ 314174 h 605451"/>
              <a:gd name="connsiteX34" fmla="*/ 0 w 606398"/>
              <a:gd name="connsiteY34" fmla="*/ 302679 h 605451"/>
              <a:gd name="connsiteX35" fmla="*/ 11513 w 606398"/>
              <a:gd name="connsiteY35" fmla="*/ 291184 h 605451"/>
              <a:gd name="connsiteX36" fmla="*/ 215038 w 606398"/>
              <a:gd name="connsiteY36" fmla="*/ 291184 h 605451"/>
              <a:gd name="connsiteX37" fmla="*/ 291823 w 606398"/>
              <a:gd name="connsiteY37" fmla="*/ 214610 h 605451"/>
              <a:gd name="connsiteX38" fmla="*/ 291823 w 606398"/>
              <a:gd name="connsiteY38" fmla="*/ 11495 h 605451"/>
              <a:gd name="connsiteX39" fmla="*/ 303337 w 606398"/>
              <a:gd name="connsiteY39" fmla="*/ 0 h 60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6398" h="605451">
                <a:moveTo>
                  <a:pt x="67884" y="337867"/>
                </a:moveTo>
                <a:lnTo>
                  <a:pt x="196473" y="337867"/>
                </a:lnTo>
                <a:cubicBezTo>
                  <a:pt x="207986" y="371518"/>
                  <a:pt x="234447" y="397939"/>
                  <a:pt x="268149" y="408970"/>
                </a:cubicBezTo>
                <a:lnTo>
                  <a:pt x="268149" y="537920"/>
                </a:lnTo>
                <a:cubicBezTo>
                  <a:pt x="164628" y="522439"/>
                  <a:pt x="83203" y="440767"/>
                  <a:pt x="67884" y="337867"/>
                </a:cubicBezTo>
                <a:close/>
                <a:moveTo>
                  <a:pt x="410100" y="337303"/>
                </a:moveTo>
                <a:lnTo>
                  <a:pt x="538767" y="337303"/>
                </a:lnTo>
                <a:cubicBezTo>
                  <a:pt x="523264" y="440585"/>
                  <a:pt x="441477" y="521987"/>
                  <a:pt x="338432" y="537285"/>
                </a:cubicBezTo>
                <a:lnTo>
                  <a:pt x="338432" y="408970"/>
                </a:lnTo>
                <a:cubicBezTo>
                  <a:pt x="372131" y="397937"/>
                  <a:pt x="398588" y="371514"/>
                  <a:pt x="410100" y="337303"/>
                </a:cubicBezTo>
                <a:close/>
                <a:moveTo>
                  <a:pt x="338432" y="67743"/>
                </a:moveTo>
                <a:cubicBezTo>
                  <a:pt x="441965" y="83133"/>
                  <a:pt x="523305" y="164350"/>
                  <a:pt x="538626" y="267725"/>
                </a:cubicBezTo>
                <a:lnTo>
                  <a:pt x="410116" y="267725"/>
                </a:lnTo>
                <a:cubicBezTo>
                  <a:pt x="399159" y="234070"/>
                  <a:pt x="372138" y="207183"/>
                  <a:pt x="338432" y="196058"/>
                </a:cubicBezTo>
                <a:close/>
                <a:moveTo>
                  <a:pt x="268149" y="67743"/>
                </a:moveTo>
                <a:lnTo>
                  <a:pt x="268149" y="196151"/>
                </a:lnTo>
                <a:cubicBezTo>
                  <a:pt x="234447" y="207183"/>
                  <a:pt x="207522" y="234070"/>
                  <a:pt x="196381" y="267725"/>
                </a:cubicBezTo>
                <a:lnTo>
                  <a:pt x="67884" y="267725"/>
                </a:lnTo>
                <a:cubicBezTo>
                  <a:pt x="83296" y="164906"/>
                  <a:pt x="164628" y="83133"/>
                  <a:pt x="268149" y="67743"/>
                </a:cubicBezTo>
                <a:close/>
                <a:moveTo>
                  <a:pt x="303337" y="0"/>
                </a:moveTo>
                <a:cubicBezTo>
                  <a:pt x="309465" y="0"/>
                  <a:pt x="314850" y="5191"/>
                  <a:pt x="314850" y="11495"/>
                </a:cubicBezTo>
                <a:lnTo>
                  <a:pt x="314850" y="214703"/>
                </a:lnTo>
                <a:cubicBezTo>
                  <a:pt x="354775" y="219894"/>
                  <a:pt x="386343" y="251414"/>
                  <a:pt x="391543" y="291369"/>
                </a:cubicBezTo>
                <a:lnTo>
                  <a:pt x="595067" y="291369"/>
                </a:lnTo>
                <a:cubicBezTo>
                  <a:pt x="601288" y="291369"/>
                  <a:pt x="606580" y="296561"/>
                  <a:pt x="606394" y="302586"/>
                </a:cubicBezTo>
                <a:cubicBezTo>
                  <a:pt x="606394" y="308798"/>
                  <a:pt x="601195" y="314082"/>
                  <a:pt x="594881" y="314082"/>
                </a:cubicBezTo>
                <a:lnTo>
                  <a:pt x="391450" y="314082"/>
                </a:lnTo>
                <a:cubicBezTo>
                  <a:pt x="386250" y="354037"/>
                  <a:pt x="354682" y="385557"/>
                  <a:pt x="314664" y="390748"/>
                </a:cubicBezTo>
                <a:lnTo>
                  <a:pt x="314664" y="593399"/>
                </a:lnTo>
                <a:cubicBezTo>
                  <a:pt x="314664" y="600074"/>
                  <a:pt x="309372" y="605451"/>
                  <a:pt x="303151" y="605451"/>
                </a:cubicBezTo>
                <a:cubicBezTo>
                  <a:pt x="297023" y="605451"/>
                  <a:pt x="291638" y="600260"/>
                  <a:pt x="291638" y="593956"/>
                </a:cubicBezTo>
                <a:lnTo>
                  <a:pt x="291638" y="390841"/>
                </a:lnTo>
                <a:cubicBezTo>
                  <a:pt x="251713" y="385649"/>
                  <a:pt x="220144" y="354130"/>
                  <a:pt x="214945" y="314174"/>
                </a:cubicBezTo>
                <a:lnTo>
                  <a:pt x="11513" y="314174"/>
                </a:lnTo>
                <a:cubicBezTo>
                  <a:pt x="5292" y="314174"/>
                  <a:pt x="0" y="308890"/>
                  <a:pt x="0" y="302679"/>
                </a:cubicBezTo>
                <a:cubicBezTo>
                  <a:pt x="0" y="296561"/>
                  <a:pt x="5199" y="291184"/>
                  <a:pt x="11513" y="291184"/>
                </a:cubicBezTo>
                <a:lnTo>
                  <a:pt x="215038" y="291184"/>
                </a:lnTo>
                <a:cubicBezTo>
                  <a:pt x="220237" y="251321"/>
                  <a:pt x="251806" y="219802"/>
                  <a:pt x="291823" y="214610"/>
                </a:cubicBezTo>
                <a:lnTo>
                  <a:pt x="291823" y="11495"/>
                </a:lnTo>
                <a:cubicBezTo>
                  <a:pt x="291823" y="5284"/>
                  <a:pt x="297116" y="0"/>
                  <a:pt x="303337"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205239" y="240767"/>
            <a:ext cx="7653511"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4" name="warning-sign_63436"/>
          <p:cNvSpPr>
            <a:spLocks noChangeAspect="1"/>
          </p:cNvSpPr>
          <p:nvPr/>
        </p:nvSpPr>
        <p:spPr bwMode="auto">
          <a:xfrm>
            <a:off x="529616" y="1450937"/>
            <a:ext cx="609685" cy="587558"/>
          </a:xfrm>
          <a:custGeom>
            <a:avLst/>
            <a:gdLst>
              <a:gd name="connsiteX0" fmla="*/ 62032 w 596327"/>
              <a:gd name="connsiteY0" fmla="*/ 471572 h 574685"/>
              <a:gd name="connsiteX1" fmla="*/ 47689 w 596327"/>
              <a:gd name="connsiteY1" fmla="*/ 485893 h 574685"/>
              <a:gd name="connsiteX2" fmla="*/ 47689 w 596327"/>
              <a:gd name="connsiteY2" fmla="*/ 512746 h 574685"/>
              <a:gd name="connsiteX3" fmla="*/ 62032 w 596327"/>
              <a:gd name="connsiteY3" fmla="*/ 527067 h 574685"/>
              <a:gd name="connsiteX4" fmla="*/ 422752 w 596327"/>
              <a:gd name="connsiteY4" fmla="*/ 527067 h 574685"/>
              <a:gd name="connsiteX5" fmla="*/ 421676 w 596327"/>
              <a:gd name="connsiteY5" fmla="*/ 471572 h 574685"/>
              <a:gd name="connsiteX6" fmla="*/ 146647 w 596327"/>
              <a:gd name="connsiteY6" fmla="*/ 334057 h 574685"/>
              <a:gd name="connsiteX7" fmla="*/ 176754 w 596327"/>
              <a:gd name="connsiteY7" fmla="*/ 334057 h 574685"/>
              <a:gd name="connsiteX8" fmla="*/ 191091 w 596327"/>
              <a:gd name="connsiteY8" fmla="*/ 349090 h 574685"/>
              <a:gd name="connsiteX9" fmla="*/ 191091 w 596327"/>
              <a:gd name="connsiteY9" fmla="*/ 379156 h 574685"/>
              <a:gd name="connsiteX10" fmla="*/ 176754 w 596327"/>
              <a:gd name="connsiteY10" fmla="*/ 393473 h 574685"/>
              <a:gd name="connsiteX11" fmla="*/ 146647 w 596327"/>
              <a:gd name="connsiteY11" fmla="*/ 393473 h 574685"/>
              <a:gd name="connsiteX12" fmla="*/ 132310 w 596327"/>
              <a:gd name="connsiteY12" fmla="*/ 379156 h 574685"/>
              <a:gd name="connsiteX13" fmla="*/ 132310 w 596327"/>
              <a:gd name="connsiteY13" fmla="*/ 348374 h 574685"/>
              <a:gd name="connsiteX14" fmla="*/ 146647 w 596327"/>
              <a:gd name="connsiteY14" fmla="*/ 334057 h 574685"/>
              <a:gd name="connsiteX15" fmla="*/ 371842 w 596327"/>
              <a:gd name="connsiteY15" fmla="*/ 269241 h 574685"/>
              <a:gd name="connsiteX16" fmla="*/ 364671 w 596327"/>
              <a:gd name="connsiteY16" fmla="*/ 276401 h 574685"/>
              <a:gd name="connsiteX17" fmla="*/ 364671 w 596327"/>
              <a:gd name="connsiteY17" fmla="*/ 284994 h 574685"/>
              <a:gd name="connsiteX18" fmla="*/ 371842 w 596327"/>
              <a:gd name="connsiteY18" fmla="*/ 292155 h 574685"/>
              <a:gd name="connsiteX19" fmla="*/ 434953 w 596327"/>
              <a:gd name="connsiteY19" fmla="*/ 292155 h 574685"/>
              <a:gd name="connsiteX20" fmla="*/ 483003 w 596327"/>
              <a:gd name="connsiteY20" fmla="*/ 292155 h 574685"/>
              <a:gd name="connsiteX21" fmla="*/ 536431 w 596327"/>
              <a:gd name="connsiteY21" fmla="*/ 292155 h 574685"/>
              <a:gd name="connsiteX22" fmla="*/ 536072 w 596327"/>
              <a:gd name="connsiteY22" fmla="*/ 269241 h 574685"/>
              <a:gd name="connsiteX23" fmla="*/ 483003 w 596327"/>
              <a:gd name="connsiteY23" fmla="*/ 269241 h 574685"/>
              <a:gd name="connsiteX24" fmla="*/ 434953 w 596327"/>
              <a:gd name="connsiteY24" fmla="*/ 269241 h 574685"/>
              <a:gd name="connsiteX25" fmla="*/ 146647 w 596327"/>
              <a:gd name="connsiteY25" fmla="*/ 230961 h 574685"/>
              <a:gd name="connsiteX26" fmla="*/ 176754 w 596327"/>
              <a:gd name="connsiteY26" fmla="*/ 230961 h 574685"/>
              <a:gd name="connsiteX27" fmla="*/ 191091 w 596327"/>
              <a:gd name="connsiteY27" fmla="*/ 245281 h 574685"/>
              <a:gd name="connsiteX28" fmla="*/ 191091 w 596327"/>
              <a:gd name="connsiteY28" fmla="*/ 275352 h 574685"/>
              <a:gd name="connsiteX29" fmla="*/ 176754 w 596327"/>
              <a:gd name="connsiteY29" fmla="*/ 289671 h 574685"/>
              <a:gd name="connsiteX30" fmla="*/ 146647 w 596327"/>
              <a:gd name="connsiteY30" fmla="*/ 289671 h 574685"/>
              <a:gd name="connsiteX31" fmla="*/ 132310 w 596327"/>
              <a:gd name="connsiteY31" fmla="*/ 275352 h 574685"/>
              <a:gd name="connsiteX32" fmla="*/ 132310 w 596327"/>
              <a:gd name="connsiteY32" fmla="*/ 245281 h 574685"/>
              <a:gd name="connsiteX33" fmla="*/ 146647 w 596327"/>
              <a:gd name="connsiteY33" fmla="*/ 230961 h 574685"/>
              <a:gd name="connsiteX34" fmla="*/ 420248 w 596327"/>
              <a:gd name="connsiteY34" fmla="*/ 175073 h 574685"/>
              <a:gd name="connsiteX35" fmla="*/ 434920 w 596327"/>
              <a:gd name="connsiteY35" fmla="*/ 175073 h 574685"/>
              <a:gd name="connsiteX36" fmla="*/ 435636 w 596327"/>
              <a:gd name="connsiteY36" fmla="*/ 175073 h 574685"/>
              <a:gd name="connsiteX37" fmla="*/ 443151 w 596327"/>
              <a:gd name="connsiteY37" fmla="*/ 182232 h 574685"/>
              <a:gd name="connsiteX38" fmla="*/ 443151 w 596327"/>
              <a:gd name="connsiteY38" fmla="*/ 197623 h 574685"/>
              <a:gd name="connsiteX39" fmla="*/ 435994 w 596327"/>
              <a:gd name="connsiteY39" fmla="*/ 204781 h 574685"/>
              <a:gd name="connsiteX40" fmla="*/ 434920 w 596327"/>
              <a:gd name="connsiteY40" fmla="*/ 204781 h 574685"/>
              <a:gd name="connsiteX41" fmla="*/ 420248 w 596327"/>
              <a:gd name="connsiteY41" fmla="*/ 204781 h 574685"/>
              <a:gd name="connsiteX42" fmla="*/ 413090 w 596327"/>
              <a:gd name="connsiteY42" fmla="*/ 197623 h 574685"/>
              <a:gd name="connsiteX43" fmla="*/ 413090 w 596327"/>
              <a:gd name="connsiteY43" fmla="*/ 182232 h 574685"/>
              <a:gd name="connsiteX44" fmla="*/ 420248 w 596327"/>
              <a:gd name="connsiteY44" fmla="*/ 175073 h 574685"/>
              <a:gd name="connsiteX45" fmla="*/ 146647 w 596327"/>
              <a:gd name="connsiteY45" fmla="*/ 127441 h 574685"/>
              <a:gd name="connsiteX46" fmla="*/ 176754 w 596327"/>
              <a:gd name="connsiteY46" fmla="*/ 127441 h 574685"/>
              <a:gd name="connsiteX47" fmla="*/ 191091 w 596327"/>
              <a:gd name="connsiteY47" fmla="*/ 141778 h 574685"/>
              <a:gd name="connsiteX48" fmla="*/ 191091 w 596327"/>
              <a:gd name="connsiteY48" fmla="*/ 171885 h 574685"/>
              <a:gd name="connsiteX49" fmla="*/ 176754 w 596327"/>
              <a:gd name="connsiteY49" fmla="*/ 186222 h 574685"/>
              <a:gd name="connsiteX50" fmla="*/ 146647 w 596327"/>
              <a:gd name="connsiteY50" fmla="*/ 186222 h 574685"/>
              <a:gd name="connsiteX51" fmla="*/ 132310 w 596327"/>
              <a:gd name="connsiteY51" fmla="*/ 171885 h 574685"/>
              <a:gd name="connsiteX52" fmla="*/ 132310 w 596327"/>
              <a:gd name="connsiteY52" fmla="*/ 141778 h 574685"/>
              <a:gd name="connsiteX53" fmla="*/ 146647 w 596327"/>
              <a:gd name="connsiteY53" fmla="*/ 127441 h 574685"/>
              <a:gd name="connsiteX54" fmla="*/ 420248 w 596327"/>
              <a:gd name="connsiteY54" fmla="*/ 117421 h 574685"/>
              <a:gd name="connsiteX55" fmla="*/ 431699 w 596327"/>
              <a:gd name="connsiteY55" fmla="*/ 117421 h 574685"/>
              <a:gd name="connsiteX56" fmla="*/ 434920 w 596327"/>
              <a:gd name="connsiteY56" fmla="*/ 117421 h 574685"/>
              <a:gd name="connsiteX57" fmla="*/ 435636 w 596327"/>
              <a:gd name="connsiteY57" fmla="*/ 117421 h 574685"/>
              <a:gd name="connsiteX58" fmla="*/ 443151 w 596327"/>
              <a:gd name="connsiteY58" fmla="*/ 124954 h 574685"/>
              <a:gd name="connsiteX59" fmla="*/ 443151 w 596327"/>
              <a:gd name="connsiteY59" fmla="*/ 140378 h 574685"/>
              <a:gd name="connsiteX60" fmla="*/ 435994 w 596327"/>
              <a:gd name="connsiteY60" fmla="*/ 147552 h 574685"/>
              <a:gd name="connsiteX61" fmla="*/ 434920 w 596327"/>
              <a:gd name="connsiteY61" fmla="*/ 147552 h 574685"/>
              <a:gd name="connsiteX62" fmla="*/ 431699 w 596327"/>
              <a:gd name="connsiteY62" fmla="*/ 147552 h 574685"/>
              <a:gd name="connsiteX63" fmla="*/ 420248 w 596327"/>
              <a:gd name="connsiteY63" fmla="*/ 147552 h 574685"/>
              <a:gd name="connsiteX64" fmla="*/ 413090 w 596327"/>
              <a:gd name="connsiteY64" fmla="*/ 140378 h 574685"/>
              <a:gd name="connsiteX65" fmla="*/ 413090 w 596327"/>
              <a:gd name="connsiteY65" fmla="*/ 124595 h 574685"/>
              <a:gd name="connsiteX66" fmla="*/ 420248 w 596327"/>
              <a:gd name="connsiteY66" fmla="*/ 117421 h 574685"/>
              <a:gd name="connsiteX67" fmla="*/ 420249 w 596327"/>
              <a:gd name="connsiteY67" fmla="*/ 60192 h 574685"/>
              <a:gd name="connsiteX68" fmla="*/ 435640 w 596327"/>
              <a:gd name="connsiteY68" fmla="*/ 60192 h 574685"/>
              <a:gd name="connsiteX69" fmla="*/ 442798 w 596327"/>
              <a:gd name="connsiteY69" fmla="*/ 67349 h 574685"/>
              <a:gd name="connsiteX70" fmla="*/ 442798 w 596327"/>
              <a:gd name="connsiteY70" fmla="*/ 71644 h 574685"/>
              <a:gd name="connsiteX71" fmla="*/ 442798 w 596327"/>
              <a:gd name="connsiteY71" fmla="*/ 83096 h 574685"/>
              <a:gd name="connsiteX72" fmla="*/ 435640 w 596327"/>
              <a:gd name="connsiteY72" fmla="*/ 90253 h 574685"/>
              <a:gd name="connsiteX73" fmla="*/ 420249 w 596327"/>
              <a:gd name="connsiteY73" fmla="*/ 90253 h 574685"/>
              <a:gd name="connsiteX74" fmla="*/ 413090 w 596327"/>
              <a:gd name="connsiteY74" fmla="*/ 83096 h 574685"/>
              <a:gd name="connsiteX75" fmla="*/ 413090 w 596327"/>
              <a:gd name="connsiteY75" fmla="*/ 71644 h 574685"/>
              <a:gd name="connsiteX76" fmla="*/ 413090 w 596327"/>
              <a:gd name="connsiteY76" fmla="*/ 67349 h 574685"/>
              <a:gd name="connsiteX77" fmla="*/ 420249 w 596327"/>
              <a:gd name="connsiteY77" fmla="*/ 60192 h 574685"/>
              <a:gd name="connsiteX78" fmla="*/ 391206 w 596327"/>
              <a:gd name="connsiteY78" fmla="*/ 47618 h 574685"/>
              <a:gd name="connsiteX79" fmla="*/ 384034 w 596327"/>
              <a:gd name="connsiteY79" fmla="*/ 54779 h 574685"/>
              <a:gd name="connsiteX80" fmla="*/ 384034 w 596327"/>
              <a:gd name="connsiteY80" fmla="*/ 93088 h 574685"/>
              <a:gd name="connsiteX81" fmla="*/ 384034 w 596327"/>
              <a:gd name="connsiteY81" fmla="*/ 214462 h 574685"/>
              <a:gd name="connsiteX82" fmla="*/ 391206 w 596327"/>
              <a:gd name="connsiteY82" fmla="*/ 221622 h 574685"/>
              <a:gd name="connsiteX83" fmla="*/ 434953 w 596327"/>
              <a:gd name="connsiteY83" fmla="*/ 221622 h 574685"/>
              <a:gd name="connsiteX84" fmla="*/ 483003 w 596327"/>
              <a:gd name="connsiteY84" fmla="*/ 221622 h 574685"/>
              <a:gd name="connsiteX85" fmla="*/ 541093 w 596327"/>
              <a:gd name="connsiteY85" fmla="*/ 221622 h 574685"/>
              <a:gd name="connsiteX86" fmla="*/ 548264 w 596327"/>
              <a:gd name="connsiteY86" fmla="*/ 214462 h 574685"/>
              <a:gd name="connsiteX87" fmla="*/ 548264 w 596327"/>
              <a:gd name="connsiteY87" fmla="*/ 54779 h 574685"/>
              <a:gd name="connsiteX88" fmla="*/ 541093 w 596327"/>
              <a:gd name="connsiteY88" fmla="*/ 47618 h 574685"/>
              <a:gd name="connsiteX89" fmla="*/ 465074 w 596327"/>
              <a:gd name="connsiteY89" fmla="*/ 47618 h 574685"/>
              <a:gd name="connsiteX90" fmla="*/ 28685 w 596327"/>
              <a:gd name="connsiteY90" fmla="*/ 45515 h 574685"/>
              <a:gd name="connsiteX91" fmla="*/ 269643 w 596327"/>
              <a:gd name="connsiteY91" fmla="*/ 45515 h 574685"/>
              <a:gd name="connsiteX92" fmla="*/ 269643 w 596327"/>
              <a:gd name="connsiteY92" fmla="*/ 93133 h 574685"/>
              <a:gd name="connsiteX93" fmla="*/ 110080 w 596327"/>
              <a:gd name="connsiteY93" fmla="*/ 93133 h 574685"/>
              <a:gd name="connsiteX94" fmla="*/ 95737 w 596327"/>
              <a:gd name="connsiteY94" fmla="*/ 107454 h 574685"/>
              <a:gd name="connsiteX95" fmla="*/ 95737 w 596327"/>
              <a:gd name="connsiteY95" fmla="*/ 409991 h 574685"/>
              <a:gd name="connsiteX96" fmla="*/ 110080 w 596327"/>
              <a:gd name="connsiteY96" fmla="*/ 424312 h 574685"/>
              <a:gd name="connsiteX97" fmla="*/ 420601 w 596327"/>
              <a:gd name="connsiteY97" fmla="*/ 424312 h 574685"/>
              <a:gd name="connsiteX98" fmla="*/ 434943 w 596327"/>
              <a:gd name="connsiteY98" fmla="*/ 409991 h 574685"/>
              <a:gd name="connsiteX99" fmla="*/ 434943 w 596327"/>
              <a:gd name="connsiteY99" fmla="*/ 388151 h 574685"/>
              <a:gd name="connsiteX100" fmla="*/ 483350 w 596327"/>
              <a:gd name="connsiteY100" fmla="*/ 388151 h 574685"/>
              <a:gd name="connsiteX101" fmla="*/ 483350 w 596327"/>
              <a:gd name="connsiteY101" fmla="*/ 420016 h 574685"/>
              <a:gd name="connsiteX102" fmla="*/ 483350 w 596327"/>
              <a:gd name="connsiteY102" fmla="*/ 442930 h 574685"/>
              <a:gd name="connsiteX103" fmla="*/ 482991 w 596327"/>
              <a:gd name="connsiteY103" fmla="*/ 452596 h 574685"/>
              <a:gd name="connsiteX104" fmla="*/ 474386 w 596327"/>
              <a:gd name="connsiteY104" fmla="*/ 469424 h 574685"/>
              <a:gd name="connsiteX105" fmla="*/ 467214 w 596327"/>
              <a:gd name="connsiteY105" fmla="*/ 491622 h 574685"/>
              <a:gd name="connsiteX106" fmla="*/ 478689 w 596327"/>
              <a:gd name="connsiteY106" fmla="*/ 537092 h 574685"/>
              <a:gd name="connsiteX107" fmla="*/ 476537 w 596327"/>
              <a:gd name="connsiteY107" fmla="*/ 567166 h 574685"/>
              <a:gd name="connsiteX108" fmla="*/ 457892 w 596327"/>
              <a:gd name="connsiteY108" fmla="*/ 574685 h 574685"/>
              <a:gd name="connsiteX109" fmla="*/ 28685 w 596327"/>
              <a:gd name="connsiteY109" fmla="*/ 574685 h 574685"/>
              <a:gd name="connsiteX110" fmla="*/ 0 w 596327"/>
              <a:gd name="connsiteY110" fmla="*/ 546043 h 574685"/>
              <a:gd name="connsiteX111" fmla="*/ 0 w 596327"/>
              <a:gd name="connsiteY111" fmla="*/ 447226 h 574685"/>
              <a:gd name="connsiteX112" fmla="*/ 0 w 596327"/>
              <a:gd name="connsiteY112" fmla="*/ 74157 h 574685"/>
              <a:gd name="connsiteX113" fmla="*/ 28685 w 596327"/>
              <a:gd name="connsiteY113" fmla="*/ 45515 h 574685"/>
              <a:gd name="connsiteX114" fmla="*/ 331323 w 596327"/>
              <a:gd name="connsiteY114" fmla="*/ 0 h 574685"/>
              <a:gd name="connsiteX115" fmla="*/ 581971 w 596327"/>
              <a:gd name="connsiteY115" fmla="*/ 0 h 574685"/>
              <a:gd name="connsiteX116" fmla="*/ 596314 w 596327"/>
              <a:gd name="connsiteY116" fmla="*/ 14321 h 574685"/>
              <a:gd name="connsiteX117" fmla="*/ 596314 w 596327"/>
              <a:gd name="connsiteY117" fmla="*/ 245969 h 574685"/>
              <a:gd name="connsiteX118" fmla="*/ 591294 w 596327"/>
              <a:gd name="connsiteY118" fmla="*/ 259216 h 574685"/>
              <a:gd name="connsiteX119" fmla="*/ 588066 w 596327"/>
              <a:gd name="connsiteY119" fmla="*/ 263870 h 574685"/>
              <a:gd name="connsiteX120" fmla="*/ 582688 w 596327"/>
              <a:gd name="connsiteY120" fmla="*/ 281056 h 574685"/>
              <a:gd name="connsiteX121" fmla="*/ 590576 w 596327"/>
              <a:gd name="connsiteY121" fmla="*/ 300389 h 574685"/>
              <a:gd name="connsiteX122" fmla="*/ 591294 w 596327"/>
              <a:gd name="connsiteY122" fmla="*/ 330464 h 574685"/>
              <a:gd name="connsiteX123" fmla="*/ 571213 w 596327"/>
              <a:gd name="connsiteY123" fmla="*/ 339773 h 574685"/>
              <a:gd name="connsiteX124" fmla="*/ 483003 w 596327"/>
              <a:gd name="connsiteY124" fmla="*/ 339773 h 574685"/>
              <a:gd name="connsiteX125" fmla="*/ 434953 w 596327"/>
              <a:gd name="connsiteY125" fmla="*/ 339773 h 574685"/>
              <a:gd name="connsiteX126" fmla="*/ 331323 w 596327"/>
              <a:gd name="connsiteY126" fmla="*/ 339773 h 574685"/>
              <a:gd name="connsiteX127" fmla="*/ 316980 w 596327"/>
              <a:gd name="connsiteY127" fmla="*/ 325452 h 574685"/>
              <a:gd name="connsiteX128" fmla="*/ 316980 w 596327"/>
              <a:gd name="connsiteY128" fmla="*/ 245252 h 574685"/>
              <a:gd name="connsiteX129" fmla="*/ 316980 w 596327"/>
              <a:gd name="connsiteY129" fmla="*/ 93088 h 574685"/>
              <a:gd name="connsiteX130" fmla="*/ 316980 w 596327"/>
              <a:gd name="connsiteY130" fmla="*/ 45470 h 574685"/>
              <a:gd name="connsiteX131" fmla="*/ 316980 w 596327"/>
              <a:gd name="connsiteY131" fmla="*/ 14321 h 574685"/>
              <a:gd name="connsiteX132" fmla="*/ 331323 w 596327"/>
              <a:gd name="connsiteY132" fmla="*/ 0 h 57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96327" h="574685">
                <a:moveTo>
                  <a:pt x="62032" y="471572"/>
                </a:moveTo>
                <a:cubicBezTo>
                  <a:pt x="54144" y="471572"/>
                  <a:pt x="47689" y="478017"/>
                  <a:pt x="47689" y="485893"/>
                </a:cubicBezTo>
                <a:lnTo>
                  <a:pt x="47689" y="512746"/>
                </a:lnTo>
                <a:cubicBezTo>
                  <a:pt x="47689" y="520980"/>
                  <a:pt x="54144" y="527067"/>
                  <a:pt x="62032" y="527067"/>
                </a:cubicBezTo>
                <a:lnTo>
                  <a:pt x="422752" y="527067"/>
                </a:lnTo>
                <a:cubicBezTo>
                  <a:pt x="418449" y="511672"/>
                  <a:pt x="416298" y="492338"/>
                  <a:pt x="421676" y="471572"/>
                </a:cubicBezTo>
                <a:close/>
                <a:moveTo>
                  <a:pt x="146647" y="334057"/>
                </a:moveTo>
                <a:lnTo>
                  <a:pt x="176754" y="334057"/>
                </a:lnTo>
                <a:cubicBezTo>
                  <a:pt x="184639" y="334057"/>
                  <a:pt x="191091" y="340500"/>
                  <a:pt x="191091" y="349090"/>
                </a:cubicBezTo>
                <a:lnTo>
                  <a:pt x="191091" y="379156"/>
                </a:lnTo>
                <a:cubicBezTo>
                  <a:pt x="191091" y="387030"/>
                  <a:pt x="184998" y="393473"/>
                  <a:pt x="176754" y="393473"/>
                </a:cubicBezTo>
                <a:lnTo>
                  <a:pt x="146647" y="393473"/>
                </a:lnTo>
                <a:cubicBezTo>
                  <a:pt x="138761" y="393473"/>
                  <a:pt x="132310" y="387030"/>
                  <a:pt x="132310" y="379156"/>
                </a:cubicBezTo>
                <a:lnTo>
                  <a:pt x="132310" y="348374"/>
                </a:lnTo>
                <a:cubicBezTo>
                  <a:pt x="132310" y="340500"/>
                  <a:pt x="138761" y="334057"/>
                  <a:pt x="146647" y="334057"/>
                </a:cubicBezTo>
                <a:close/>
                <a:moveTo>
                  <a:pt x="371842" y="269241"/>
                </a:moveTo>
                <a:cubicBezTo>
                  <a:pt x="368257" y="269241"/>
                  <a:pt x="364671" y="272463"/>
                  <a:pt x="364671" y="276401"/>
                </a:cubicBezTo>
                <a:lnTo>
                  <a:pt x="364671" y="284994"/>
                </a:lnTo>
                <a:cubicBezTo>
                  <a:pt x="364671" y="288932"/>
                  <a:pt x="368257" y="292155"/>
                  <a:pt x="371842" y="292155"/>
                </a:cubicBezTo>
                <a:lnTo>
                  <a:pt x="434953" y="292155"/>
                </a:lnTo>
                <a:lnTo>
                  <a:pt x="483003" y="292155"/>
                </a:lnTo>
                <a:lnTo>
                  <a:pt x="536431" y="292155"/>
                </a:lnTo>
                <a:cubicBezTo>
                  <a:pt x="534997" y="284994"/>
                  <a:pt x="534997" y="277475"/>
                  <a:pt x="536072" y="269241"/>
                </a:cubicBezTo>
                <a:lnTo>
                  <a:pt x="483003" y="269241"/>
                </a:lnTo>
                <a:lnTo>
                  <a:pt x="434953" y="269241"/>
                </a:lnTo>
                <a:close/>
                <a:moveTo>
                  <a:pt x="146647" y="230961"/>
                </a:moveTo>
                <a:lnTo>
                  <a:pt x="176754" y="230961"/>
                </a:lnTo>
                <a:cubicBezTo>
                  <a:pt x="184998" y="230961"/>
                  <a:pt x="191091" y="237405"/>
                  <a:pt x="191091" y="245281"/>
                </a:cubicBezTo>
                <a:lnTo>
                  <a:pt x="191091" y="275352"/>
                </a:lnTo>
                <a:cubicBezTo>
                  <a:pt x="191091" y="283585"/>
                  <a:pt x="184998" y="289671"/>
                  <a:pt x="176754" y="289671"/>
                </a:cubicBezTo>
                <a:lnTo>
                  <a:pt x="146647" y="289671"/>
                </a:lnTo>
                <a:cubicBezTo>
                  <a:pt x="138761" y="289671"/>
                  <a:pt x="132310" y="283585"/>
                  <a:pt x="132310" y="275352"/>
                </a:cubicBezTo>
                <a:lnTo>
                  <a:pt x="132310" y="245281"/>
                </a:lnTo>
                <a:cubicBezTo>
                  <a:pt x="132310" y="237405"/>
                  <a:pt x="138761" y="230961"/>
                  <a:pt x="146647" y="230961"/>
                </a:cubicBezTo>
                <a:close/>
                <a:moveTo>
                  <a:pt x="420248" y="175073"/>
                </a:moveTo>
                <a:lnTo>
                  <a:pt x="434920" y="175073"/>
                </a:lnTo>
                <a:lnTo>
                  <a:pt x="435636" y="175073"/>
                </a:lnTo>
                <a:cubicBezTo>
                  <a:pt x="439930" y="175073"/>
                  <a:pt x="442793" y="177936"/>
                  <a:pt x="443151" y="182232"/>
                </a:cubicBezTo>
                <a:lnTo>
                  <a:pt x="443151" y="197623"/>
                </a:lnTo>
                <a:cubicBezTo>
                  <a:pt x="443151" y="201560"/>
                  <a:pt x="439930" y="204781"/>
                  <a:pt x="435994" y="204781"/>
                </a:cubicBezTo>
                <a:lnTo>
                  <a:pt x="434920" y="204781"/>
                </a:lnTo>
                <a:lnTo>
                  <a:pt x="420248" y="204781"/>
                </a:lnTo>
                <a:cubicBezTo>
                  <a:pt x="416311" y="204781"/>
                  <a:pt x="413090" y="201560"/>
                  <a:pt x="413090" y="197623"/>
                </a:cubicBezTo>
                <a:lnTo>
                  <a:pt x="413090" y="182232"/>
                </a:lnTo>
                <a:cubicBezTo>
                  <a:pt x="413090" y="178652"/>
                  <a:pt x="416311" y="175073"/>
                  <a:pt x="420248" y="175073"/>
                </a:cubicBezTo>
                <a:close/>
                <a:moveTo>
                  <a:pt x="146647" y="127441"/>
                </a:moveTo>
                <a:lnTo>
                  <a:pt x="176754" y="127441"/>
                </a:lnTo>
                <a:cubicBezTo>
                  <a:pt x="184998" y="127441"/>
                  <a:pt x="191091" y="133534"/>
                  <a:pt x="191091" y="141778"/>
                </a:cubicBezTo>
                <a:lnTo>
                  <a:pt x="191091" y="171885"/>
                </a:lnTo>
                <a:cubicBezTo>
                  <a:pt x="191091" y="180129"/>
                  <a:pt x="184998" y="186222"/>
                  <a:pt x="176754" y="186222"/>
                </a:cubicBezTo>
                <a:lnTo>
                  <a:pt x="146647" y="186222"/>
                </a:lnTo>
                <a:cubicBezTo>
                  <a:pt x="138761" y="186222"/>
                  <a:pt x="132310" y="180129"/>
                  <a:pt x="132310" y="171885"/>
                </a:cubicBezTo>
                <a:lnTo>
                  <a:pt x="132310" y="141778"/>
                </a:lnTo>
                <a:cubicBezTo>
                  <a:pt x="132310" y="133534"/>
                  <a:pt x="138761" y="127441"/>
                  <a:pt x="146647" y="127441"/>
                </a:cubicBezTo>
                <a:close/>
                <a:moveTo>
                  <a:pt x="420248" y="117421"/>
                </a:moveTo>
                <a:lnTo>
                  <a:pt x="431699" y="117421"/>
                </a:lnTo>
                <a:lnTo>
                  <a:pt x="434920" y="117421"/>
                </a:lnTo>
                <a:lnTo>
                  <a:pt x="435636" y="117421"/>
                </a:lnTo>
                <a:cubicBezTo>
                  <a:pt x="439930" y="117421"/>
                  <a:pt x="442793" y="120649"/>
                  <a:pt x="443151" y="124954"/>
                </a:cubicBezTo>
                <a:lnTo>
                  <a:pt x="443151" y="140378"/>
                </a:lnTo>
                <a:cubicBezTo>
                  <a:pt x="443151" y="144324"/>
                  <a:pt x="439930" y="147552"/>
                  <a:pt x="435994" y="147552"/>
                </a:cubicBezTo>
                <a:lnTo>
                  <a:pt x="434920" y="147552"/>
                </a:lnTo>
                <a:lnTo>
                  <a:pt x="431699" y="147552"/>
                </a:lnTo>
                <a:lnTo>
                  <a:pt x="420248" y="147552"/>
                </a:lnTo>
                <a:cubicBezTo>
                  <a:pt x="416311" y="147552"/>
                  <a:pt x="413090" y="144324"/>
                  <a:pt x="413090" y="140378"/>
                </a:cubicBezTo>
                <a:lnTo>
                  <a:pt x="413090" y="124595"/>
                </a:lnTo>
                <a:cubicBezTo>
                  <a:pt x="413090" y="120649"/>
                  <a:pt x="416311" y="117421"/>
                  <a:pt x="420248" y="117421"/>
                </a:cubicBezTo>
                <a:close/>
                <a:moveTo>
                  <a:pt x="420249" y="60192"/>
                </a:moveTo>
                <a:lnTo>
                  <a:pt x="435640" y="60192"/>
                </a:lnTo>
                <a:cubicBezTo>
                  <a:pt x="439935" y="60192"/>
                  <a:pt x="442798" y="63413"/>
                  <a:pt x="442798" y="67349"/>
                </a:cubicBezTo>
                <a:lnTo>
                  <a:pt x="442798" y="71644"/>
                </a:lnTo>
                <a:lnTo>
                  <a:pt x="442798" y="83096"/>
                </a:lnTo>
                <a:cubicBezTo>
                  <a:pt x="442798" y="87032"/>
                  <a:pt x="439219" y="90253"/>
                  <a:pt x="435640" y="90253"/>
                </a:cubicBezTo>
                <a:lnTo>
                  <a:pt x="420249" y="90253"/>
                </a:lnTo>
                <a:cubicBezTo>
                  <a:pt x="416312" y="90253"/>
                  <a:pt x="413090" y="87032"/>
                  <a:pt x="413090" y="83096"/>
                </a:cubicBezTo>
                <a:lnTo>
                  <a:pt x="413090" y="71644"/>
                </a:lnTo>
                <a:lnTo>
                  <a:pt x="413090" y="67349"/>
                </a:lnTo>
                <a:cubicBezTo>
                  <a:pt x="413090" y="63413"/>
                  <a:pt x="416312" y="60192"/>
                  <a:pt x="420249" y="60192"/>
                </a:cubicBezTo>
                <a:close/>
                <a:moveTo>
                  <a:pt x="391206" y="47618"/>
                </a:moveTo>
                <a:cubicBezTo>
                  <a:pt x="387261" y="47618"/>
                  <a:pt x="384034" y="51199"/>
                  <a:pt x="384034" y="54779"/>
                </a:cubicBezTo>
                <a:lnTo>
                  <a:pt x="384034" y="93088"/>
                </a:lnTo>
                <a:lnTo>
                  <a:pt x="384034" y="214462"/>
                </a:lnTo>
                <a:cubicBezTo>
                  <a:pt x="384034" y="218042"/>
                  <a:pt x="387261" y="221622"/>
                  <a:pt x="391206" y="221622"/>
                </a:cubicBezTo>
                <a:lnTo>
                  <a:pt x="434953" y="221622"/>
                </a:lnTo>
                <a:lnTo>
                  <a:pt x="483003" y="221622"/>
                </a:lnTo>
                <a:lnTo>
                  <a:pt x="541093" y="221622"/>
                </a:lnTo>
                <a:cubicBezTo>
                  <a:pt x="545037" y="221622"/>
                  <a:pt x="548264" y="218042"/>
                  <a:pt x="548264" y="214462"/>
                </a:cubicBezTo>
                <a:lnTo>
                  <a:pt x="548264" y="54779"/>
                </a:lnTo>
                <a:cubicBezTo>
                  <a:pt x="548264" y="51199"/>
                  <a:pt x="545037" y="47618"/>
                  <a:pt x="541093" y="47618"/>
                </a:cubicBezTo>
                <a:lnTo>
                  <a:pt x="465074" y="47618"/>
                </a:lnTo>
                <a:close/>
                <a:moveTo>
                  <a:pt x="28685" y="45515"/>
                </a:moveTo>
                <a:lnTo>
                  <a:pt x="269643" y="45515"/>
                </a:lnTo>
                <a:lnTo>
                  <a:pt x="269643" y="93133"/>
                </a:lnTo>
                <a:lnTo>
                  <a:pt x="110080" y="93133"/>
                </a:lnTo>
                <a:cubicBezTo>
                  <a:pt x="101833" y="93133"/>
                  <a:pt x="95737" y="99220"/>
                  <a:pt x="95737" y="107454"/>
                </a:cubicBezTo>
                <a:lnTo>
                  <a:pt x="95737" y="409991"/>
                </a:lnTo>
                <a:cubicBezTo>
                  <a:pt x="95737" y="418225"/>
                  <a:pt x="101833" y="424312"/>
                  <a:pt x="110080" y="424312"/>
                </a:cubicBezTo>
                <a:lnTo>
                  <a:pt x="420601" y="424312"/>
                </a:lnTo>
                <a:cubicBezTo>
                  <a:pt x="428848" y="424312"/>
                  <a:pt x="434943" y="418225"/>
                  <a:pt x="434943" y="409991"/>
                </a:cubicBezTo>
                <a:lnTo>
                  <a:pt x="434943" y="388151"/>
                </a:lnTo>
                <a:lnTo>
                  <a:pt x="483350" y="388151"/>
                </a:lnTo>
                <a:lnTo>
                  <a:pt x="483350" y="420016"/>
                </a:lnTo>
                <a:lnTo>
                  <a:pt x="483350" y="442930"/>
                </a:lnTo>
                <a:cubicBezTo>
                  <a:pt x="483350" y="446510"/>
                  <a:pt x="483709" y="449374"/>
                  <a:pt x="482991" y="452596"/>
                </a:cubicBezTo>
                <a:cubicBezTo>
                  <a:pt x="481557" y="458683"/>
                  <a:pt x="477254" y="463695"/>
                  <a:pt x="474386" y="469424"/>
                </a:cubicBezTo>
                <a:cubicBezTo>
                  <a:pt x="470442" y="475868"/>
                  <a:pt x="467932" y="483745"/>
                  <a:pt x="467214" y="491622"/>
                </a:cubicBezTo>
                <a:cubicBezTo>
                  <a:pt x="465063" y="507017"/>
                  <a:pt x="469366" y="524561"/>
                  <a:pt x="478689" y="537092"/>
                </a:cubicBezTo>
                <a:cubicBezTo>
                  <a:pt x="484784" y="546043"/>
                  <a:pt x="484426" y="558574"/>
                  <a:pt x="476537" y="567166"/>
                </a:cubicBezTo>
                <a:cubicBezTo>
                  <a:pt x="471876" y="572537"/>
                  <a:pt x="464704" y="574685"/>
                  <a:pt x="457892" y="574685"/>
                </a:cubicBezTo>
                <a:lnTo>
                  <a:pt x="28685" y="574685"/>
                </a:lnTo>
                <a:cubicBezTo>
                  <a:pt x="12908" y="574685"/>
                  <a:pt x="0" y="561796"/>
                  <a:pt x="0" y="546043"/>
                </a:cubicBezTo>
                <a:lnTo>
                  <a:pt x="0" y="447226"/>
                </a:lnTo>
                <a:lnTo>
                  <a:pt x="0" y="74157"/>
                </a:lnTo>
                <a:cubicBezTo>
                  <a:pt x="0" y="58404"/>
                  <a:pt x="12908" y="45515"/>
                  <a:pt x="28685" y="45515"/>
                </a:cubicBezTo>
                <a:close/>
                <a:moveTo>
                  <a:pt x="331323" y="0"/>
                </a:moveTo>
                <a:lnTo>
                  <a:pt x="581971" y="0"/>
                </a:lnTo>
                <a:cubicBezTo>
                  <a:pt x="589859" y="0"/>
                  <a:pt x="596314" y="6086"/>
                  <a:pt x="596314" y="14321"/>
                </a:cubicBezTo>
                <a:lnTo>
                  <a:pt x="596314" y="245969"/>
                </a:lnTo>
                <a:cubicBezTo>
                  <a:pt x="596314" y="250623"/>
                  <a:pt x="593804" y="254919"/>
                  <a:pt x="591294" y="259216"/>
                </a:cubicBezTo>
                <a:cubicBezTo>
                  <a:pt x="589859" y="261006"/>
                  <a:pt x="589142" y="262438"/>
                  <a:pt x="588066" y="263870"/>
                </a:cubicBezTo>
                <a:cubicBezTo>
                  <a:pt x="584122" y="269241"/>
                  <a:pt x="582688" y="275327"/>
                  <a:pt x="582688" y="281056"/>
                </a:cubicBezTo>
                <a:cubicBezTo>
                  <a:pt x="583405" y="287858"/>
                  <a:pt x="586274" y="295019"/>
                  <a:pt x="590576" y="300389"/>
                </a:cubicBezTo>
                <a:cubicBezTo>
                  <a:pt x="597748" y="308982"/>
                  <a:pt x="598465" y="321155"/>
                  <a:pt x="591294" y="330464"/>
                </a:cubicBezTo>
                <a:cubicBezTo>
                  <a:pt x="586632" y="336551"/>
                  <a:pt x="579102" y="339773"/>
                  <a:pt x="571213" y="339773"/>
                </a:cubicBezTo>
                <a:lnTo>
                  <a:pt x="483003" y="339773"/>
                </a:lnTo>
                <a:lnTo>
                  <a:pt x="434953" y="339773"/>
                </a:lnTo>
                <a:lnTo>
                  <a:pt x="331323" y="339773"/>
                </a:lnTo>
                <a:cubicBezTo>
                  <a:pt x="323076" y="339773"/>
                  <a:pt x="316980" y="333687"/>
                  <a:pt x="316980" y="325452"/>
                </a:cubicBezTo>
                <a:lnTo>
                  <a:pt x="316980" y="245252"/>
                </a:lnTo>
                <a:lnTo>
                  <a:pt x="316980" y="93088"/>
                </a:lnTo>
                <a:lnTo>
                  <a:pt x="316980" y="45470"/>
                </a:lnTo>
                <a:lnTo>
                  <a:pt x="316980" y="14321"/>
                </a:lnTo>
                <a:cubicBezTo>
                  <a:pt x="316980" y="6086"/>
                  <a:pt x="323076" y="0"/>
                  <a:pt x="331323"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6" name="TextBox 8"/>
          <p:cNvSpPr txBox="1"/>
          <p:nvPr/>
        </p:nvSpPr>
        <p:spPr>
          <a:xfrm>
            <a:off x="896370" y="1545085"/>
            <a:ext cx="2520280" cy="369332"/>
          </a:xfrm>
          <a:prstGeom prst="rect">
            <a:avLst/>
          </a:prstGeom>
          <a:noFill/>
        </p:spPr>
        <p:txBody>
          <a:bodyPr wrap="square" lIns="0" tIns="0" rIns="0" bIns="0" rtlCol="0" anchor="ctr">
            <a:spAutoFit/>
          </a:bodyPr>
          <a:lstStyle/>
          <a:p>
            <a:pPr lvl="1"/>
            <a:r>
              <a:rPr lang="en-US" altLang="zh-CN" sz="2400" dirty="0">
                <a:solidFill>
                  <a:srgbClr val="0070C0"/>
                </a:solidFill>
                <a:latin typeface="Arial" panose="020B0604020202020204" pitchFamily="34" charset="0"/>
                <a:ea typeface="微软雅黑" panose="020B0503020204020204" pitchFamily="34" charset="-122"/>
                <a:cs typeface="+mn-ea"/>
                <a:sym typeface="+mn-lt"/>
              </a:rPr>
              <a:t>《</a:t>
            </a:r>
            <a:r>
              <a:rPr lang="zh-CN" altLang="en-US" sz="2400" dirty="0">
                <a:solidFill>
                  <a:srgbClr val="0070C0"/>
                </a:solidFill>
                <a:latin typeface="Arial" panose="020B0604020202020204" pitchFamily="34" charset="0"/>
                <a:ea typeface="微软雅黑" panose="020B0503020204020204" pitchFamily="34" charset="-122"/>
                <a:cs typeface="+mn-ea"/>
                <a:sym typeface="+mn-lt"/>
              </a:rPr>
              <a:t>安全生产法</a:t>
            </a:r>
            <a:r>
              <a:rPr lang="en-US" altLang="zh-CN" sz="2400" dirty="0">
                <a:solidFill>
                  <a:srgbClr val="0070C0"/>
                </a:solidFill>
                <a:latin typeface="Arial" panose="020B0604020202020204" pitchFamily="34" charset="0"/>
                <a:ea typeface="微软雅黑" panose="020B0503020204020204" pitchFamily="34" charset="-122"/>
                <a:cs typeface="+mn-ea"/>
                <a:sym typeface="+mn-lt"/>
              </a:rPr>
              <a:t>》</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137954" y="2702713"/>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提供法规保证</a:t>
            </a:r>
          </a:p>
        </p:txBody>
      </p:sp>
      <p:sp>
        <p:nvSpPr>
          <p:cNvPr id="4" name="矩形 3"/>
          <p:cNvSpPr/>
          <p:nvPr/>
        </p:nvSpPr>
        <p:spPr>
          <a:xfrm>
            <a:off x="3332573" y="2381415"/>
            <a:ext cx="8644999" cy="1064202"/>
          </a:xfrm>
          <a:prstGeom prst="rect">
            <a:avLst/>
          </a:prstGeom>
        </p:spPr>
        <p:txBody>
          <a:bodyPr wrap="square">
            <a:spAutoFit/>
          </a:bodyPr>
          <a:lstStyle/>
          <a:p>
            <a:pPr>
              <a:lnSpc>
                <a:spcPts val="2600"/>
              </a:lnSpc>
            </a:pPr>
            <a:r>
              <a:rPr lang="en-US" altLang="zh-CN" dirty="0">
                <a:latin typeface="微软雅黑" panose="020B0503020204020204" pitchFamily="34" charset="-122"/>
                <a:ea typeface="微软雅黑" panose="020B0503020204020204" pitchFamily="34" charset="-122"/>
              </a:rPr>
              <a:t>2015</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日是新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安全生产法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施行一周年。在这一年里，国家安全生产监管总局扎实推进新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安全生产法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为安全生产形势持续稳定好转提供了坚强有力的法规制度保证。　　</a:t>
            </a:r>
          </a:p>
        </p:txBody>
      </p:sp>
      <p:sp>
        <p:nvSpPr>
          <p:cNvPr id="20" name="矩形 19"/>
          <p:cNvSpPr/>
          <p:nvPr/>
        </p:nvSpPr>
        <p:spPr>
          <a:xfrm>
            <a:off x="1137954" y="4263612"/>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安全事故减少</a:t>
            </a:r>
          </a:p>
        </p:txBody>
      </p:sp>
      <p:sp>
        <p:nvSpPr>
          <p:cNvPr id="5" name="矩形 4"/>
          <p:cNvSpPr/>
          <p:nvPr/>
        </p:nvSpPr>
        <p:spPr>
          <a:xfrm>
            <a:off x="3401162" y="3859536"/>
            <a:ext cx="8644999" cy="1092607"/>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截至</a:t>
            </a:r>
            <a:r>
              <a:rPr lang="en-US" altLang="zh-CN" dirty="0">
                <a:latin typeface="微软雅黑" panose="020B0503020204020204" pitchFamily="34" charset="-122"/>
                <a:ea typeface="微软雅黑" panose="020B0503020204020204" pitchFamily="34" charset="-122"/>
              </a:rPr>
              <a:t>2015</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31</a:t>
            </a:r>
            <a:r>
              <a:rPr lang="zh-CN" altLang="en-US" dirty="0">
                <a:latin typeface="微软雅黑" panose="020B0503020204020204" pitchFamily="34" charset="-122"/>
                <a:ea typeface="微软雅黑" panose="020B0503020204020204" pitchFamily="34" charset="-122"/>
              </a:rPr>
              <a:t>日，</a:t>
            </a:r>
            <a:r>
              <a:rPr lang="zh-CN" altLang="en-US" b="1" dirty="0">
                <a:solidFill>
                  <a:srgbClr val="0070C0"/>
                </a:solidFill>
                <a:latin typeface="微软雅黑" panose="020B0503020204020204" pitchFamily="34" charset="-122"/>
                <a:ea typeface="微软雅黑" panose="020B0503020204020204" pitchFamily="34" charset="-122"/>
              </a:rPr>
              <a:t>全国各类安全生产事故起数和死亡人数同比分别下降</a:t>
            </a:r>
            <a:r>
              <a:rPr lang="en-US" altLang="zh-CN" b="1" dirty="0">
                <a:solidFill>
                  <a:srgbClr val="0070C0"/>
                </a:solidFill>
                <a:latin typeface="微软雅黑" panose="020B0503020204020204" pitchFamily="34" charset="-122"/>
                <a:ea typeface="微软雅黑" panose="020B0503020204020204" pitchFamily="34" charset="-122"/>
              </a:rPr>
              <a:t>11.6%</a:t>
            </a:r>
            <a:r>
              <a:rPr lang="zh-CN" altLang="en-US" b="1" dirty="0">
                <a:solidFill>
                  <a:srgbClr val="0070C0"/>
                </a:solidFill>
                <a:latin typeface="微软雅黑" panose="020B0503020204020204" pitchFamily="34" charset="-122"/>
                <a:ea typeface="微软雅黑" panose="020B0503020204020204" pitchFamily="34" charset="-122"/>
              </a:rPr>
              <a:t>和</a:t>
            </a:r>
            <a:r>
              <a:rPr lang="en-US" altLang="zh-CN" b="1" dirty="0">
                <a:solidFill>
                  <a:srgbClr val="0070C0"/>
                </a:solidFill>
                <a:latin typeface="微软雅黑" panose="020B0503020204020204" pitchFamily="34" charset="-122"/>
                <a:ea typeface="微软雅黑" panose="020B0503020204020204" pitchFamily="34" charset="-122"/>
              </a:rPr>
              <a:t>13.6%</a:t>
            </a:r>
            <a:r>
              <a:rPr lang="zh-CN" altLang="en-US" b="1" dirty="0">
                <a:solidFill>
                  <a:srgbClr val="0070C0"/>
                </a:solidFill>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较大事故同比分别下降</a:t>
            </a:r>
            <a:r>
              <a:rPr lang="en-US" altLang="zh-CN" dirty="0">
                <a:latin typeface="微软雅黑" panose="020B0503020204020204" pitchFamily="34" charset="-122"/>
                <a:ea typeface="微软雅黑" panose="020B0503020204020204" pitchFamily="34" charset="-122"/>
              </a:rPr>
              <a:t>12.5%</a:t>
            </a:r>
            <a:r>
              <a:rPr lang="zh-CN" altLang="en-US" dirty="0">
                <a:latin typeface="微软雅黑" panose="020B0503020204020204" pitchFamily="34" charset="-122"/>
                <a:ea typeface="微软雅黑" panose="020B0503020204020204" pitchFamily="34" charset="-122"/>
              </a:rPr>
              <a:t>和</a:t>
            </a:r>
            <a:r>
              <a:rPr lang="en-US" altLang="zh-CN" dirty="0">
                <a:latin typeface="微软雅黑" panose="020B0503020204020204" pitchFamily="34" charset="-122"/>
                <a:ea typeface="微软雅黑" panose="020B0503020204020204" pitchFamily="34" charset="-122"/>
              </a:rPr>
              <a:t>11.8%</a:t>
            </a:r>
            <a:r>
              <a:rPr lang="zh-CN" altLang="en-US" dirty="0">
                <a:latin typeface="微软雅黑" panose="020B0503020204020204" pitchFamily="34" charset="-122"/>
                <a:ea typeface="微软雅黑" panose="020B0503020204020204" pitchFamily="34" charset="-122"/>
              </a:rPr>
              <a:t>，重特大事故起数和死亡人数同比分别下降</a:t>
            </a:r>
            <a:r>
              <a:rPr lang="en-US" altLang="zh-CN" dirty="0">
                <a:latin typeface="微软雅黑" panose="020B0503020204020204" pitchFamily="34" charset="-122"/>
                <a:ea typeface="微软雅黑" panose="020B0503020204020204" pitchFamily="34" charset="-122"/>
              </a:rPr>
              <a:t>9.1%</a:t>
            </a:r>
            <a:r>
              <a:rPr lang="zh-CN" altLang="en-US" dirty="0">
                <a:latin typeface="微软雅黑" panose="020B0503020204020204" pitchFamily="34" charset="-122"/>
                <a:ea typeface="微软雅黑" panose="020B0503020204020204" pitchFamily="34" charset="-122"/>
              </a:rPr>
              <a:t>和</a:t>
            </a:r>
            <a:r>
              <a:rPr lang="en-US" altLang="zh-CN" dirty="0">
                <a:latin typeface="微软雅黑" panose="020B0503020204020204" pitchFamily="34" charset="-122"/>
                <a:ea typeface="微软雅黑" panose="020B0503020204020204" pitchFamily="34" charset="-122"/>
              </a:rPr>
              <a:t>5.1%</a:t>
            </a:r>
            <a:r>
              <a:rPr lang="zh-CN" altLang="en-US" dirty="0">
                <a:latin typeface="微软雅黑" panose="020B0503020204020204" pitchFamily="34" charset="-122"/>
                <a:ea typeface="微软雅黑" panose="020B0503020204020204" pitchFamily="34" charset="-122"/>
              </a:rPr>
              <a:t>。</a:t>
            </a:r>
          </a:p>
        </p:txBody>
      </p:sp>
      <p:cxnSp>
        <p:nvCxnSpPr>
          <p:cNvPr id="7" name="直接连接符 6"/>
          <p:cNvCxnSpPr/>
          <p:nvPr/>
        </p:nvCxnSpPr>
        <p:spPr>
          <a:xfrm>
            <a:off x="1153604" y="3526878"/>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031238" y="5056485"/>
            <a:ext cx="1091864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p:cNvSpPr txBox="1"/>
          <p:nvPr/>
        </p:nvSpPr>
        <p:spPr>
          <a:xfrm>
            <a:off x="297200" y="344281"/>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5" name="矩形 14"/>
          <p:cNvSpPr/>
          <p:nvPr/>
        </p:nvSpPr>
        <p:spPr>
          <a:xfrm>
            <a:off x="1137954" y="5859357"/>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安全形势平稳</a:t>
            </a:r>
          </a:p>
        </p:txBody>
      </p:sp>
      <p:sp>
        <p:nvSpPr>
          <p:cNvPr id="17" name="矩形 16"/>
          <p:cNvSpPr/>
          <p:nvPr/>
        </p:nvSpPr>
        <p:spPr>
          <a:xfrm>
            <a:off x="3416650" y="5665503"/>
            <a:ext cx="8644999" cy="836126"/>
          </a:xfrm>
          <a:prstGeom prst="rect">
            <a:avLst/>
          </a:prstGeom>
        </p:spPr>
        <p:txBody>
          <a:bodyPr wrap="square">
            <a:spAutoFit/>
          </a:bodyPr>
          <a:lstStyle/>
          <a:p>
            <a:pPr>
              <a:lnSpc>
                <a:spcPts val="2900"/>
              </a:lnSpc>
              <a:spcBef>
                <a:spcPct val="50000"/>
              </a:spcBef>
            </a:pPr>
            <a:r>
              <a:rPr lang="zh-CN" altLang="en-US" b="1" dirty="0">
                <a:solidFill>
                  <a:srgbClr val="0070C0"/>
                </a:solidFill>
                <a:latin typeface="微软雅黑" panose="020B0503020204020204" pitchFamily="34" charset="-122"/>
                <a:ea typeface="微软雅黑" panose="020B0503020204020204" pitchFamily="34" charset="-122"/>
              </a:rPr>
              <a:t>大部分地区安全生产形势平稳</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32</a:t>
            </a:r>
            <a:r>
              <a:rPr lang="zh-CN" altLang="en-US" dirty="0">
                <a:latin typeface="微软雅黑" panose="020B0503020204020204" pitchFamily="34" charset="-122"/>
                <a:ea typeface="微软雅黑" panose="020B0503020204020204" pitchFamily="34" charset="-122"/>
              </a:rPr>
              <a:t>个省级统计单位有</a:t>
            </a:r>
            <a:r>
              <a:rPr lang="en-US" altLang="zh-CN" dirty="0">
                <a:latin typeface="微软雅黑" panose="020B0503020204020204" pitchFamily="34" charset="-122"/>
                <a:ea typeface="微软雅黑" panose="020B0503020204020204" pitchFamily="34" charset="-122"/>
              </a:rPr>
              <a:t>28</a:t>
            </a:r>
            <a:r>
              <a:rPr lang="zh-CN" altLang="en-US" dirty="0">
                <a:latin typeface="微软雅黑" panose="020B0503020204020204" pitchFamily="34" charset="-122"/>
                <a:ea typeface="微软雅黑" panose="020B0503020204020204" pitchFamily="34" charset="-122"/>
              </a:rPr>
              <a:t>个单位实现了事故总量和死亡人数的双下降，有</a:t>
            </a:r>
            <a:r>
              <a:rPr lang="en-US" altLang="zh-CN" dirty="0">
                <a:latin typeface="微软雅黑" panose="020B0503020204020204" pitchFamily="34" charset="-122"/>
                <a:ea typeface="微软雅黑" panose="020B0503020204020204" pitchFamily="34" charset="-122"/>
              </a:rPr>
              <a:t>13</a:t>
            </a:r>
            <a:r>
              <a:rPr lang="zh-CN" altLang="en-US" dirty="0">
                <a:latin typeface="微软雅黑" panose="020B0503020204020204" pitchFamily="34" charset="-122"/>
                <a:ea typeface="微软雅黑" panose="020B0503020204020204" pitchFamily="34" charset="-122"/>
              </a:rPr>
              <a:t>个单位没有发生重特大事故。</a:t>
            </a:r>
          </a:p>
        </p:txBody>
      </p:sp>
      <p:cxnSp>
        <p:nvCxnSpPr>
          <p:cNvPr id="21" name="直接连接符 20"/>
          <p:cNvCxnSpPr/>
          <p:nvPr/>
        </p:nvCxnSpPr>
        <p:spPr>
          <a:xfrm>
            <a:off x="1249887" y="6568653"/>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imgsa.baidu.com/timg?image&amp;quality=80&amp;size=b9999_10000&amp;sec=1512990717&amp;di=385e3c3328b692c8ad4344869a3f9ad0&amp;imgtype=jpg&amp;er=1&amp;src=http%3A%2F%2Fimg.pconline.com.cn%2Fimages%2Fupload%2Fupc%2Ftx%2Fphotoblog%2F1403%2F02%2Fc3%2F31709243_31709243_13937624993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177"/>
          <a:stretch>
            <a:fillRect/>
          </a:stretch>
        </p:blipFill>
        <p:spPr bwMode="auto">
          <a:xfrm>
            <a:off x="6410374" y="2573769"/>
            <a:ext cx="5596468" cy="3744415"/>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11" name="矩形 10"/>
          <p:cNvSpPr/>
          <p:nvPr/>
        </p:nvSpPr>
        <p:spPr>
          <a:xfrm>
            <a:off x="1892871" y="1394543"/>
            <a:ext cx="405912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、现代安全管理的主要方法</a:t>
            </a:r>
          </a:p>
        </p:txBody>
      </p:sp>
      <p:sp>
        <p:nvSpPr>
          <p:cNvPr id="20" name="Freeform 11"/>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869862" y="2573771"/>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1169510" y="3975260"/>
            <a:ext cx="4827817" cy="1541897"/>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企业具有健全的安全生产责任制，安全生产规章制度和安全操作规程，各生产环节和相关岗位的安全工作，符合法律、法规、规章、规程等规定，达到和保持规定的标准。</a:t>
            </a:r>
          </a:p>
        </p:txBody>
      </p:sp>
      <p:sp>
        <p:nvSpPr>
          <p:cNvPr id="31" name="矩形 30"/>
          <p:cNvSpPr/>
          <p:nvPr/>
        </p:nvSpPr>
        <p:spPr>
          <a:xfrm>
            <a:off x="1344223" y="3102211"/>
            <a:ext cx="1943161" cy="646331"/>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a:t>
            </a:r>
            <a:r>
              <a:rPr lang="en-US" altLang="zh-CN" b="1" dirty="0">
                <a:solidFill>
                  <a:srgbClr val="FFFF00"/>
                </a:solidFill>
                <a:latin typeface="微软雅黑" panose="020B0503020204020204" pitchFamily="34" charset="-122"/>
                <a:ea typeface="微软雅黑" panose="020B0503020204020204" pitchFamily="34" charset="-122"/>
              </a:rPr>
              <a:t>2</a:t>
            </a:r>
            <a:r>
              <a:rPr lang="zh-CN" altLang="en-US" b="1" dirty="0">
                <a:solidFill>
                  <a:srgbClr val="FFFF00"/>
                </a:solidFill>
                <a:latin typeface="微软雅黑" panose="020B0503020204020204" pitchFamily="34" charset="-122"/>
                <a:ea typeface="微软雅黑" panose="020B0503020204020204" pitchFamily="34" charset="-122"/>
              </a:rPr>
              <a:t>）安全标准化</a:t>
            </a:r>
          </a:p>
          <a:p>
            <a:endParaRPr lang="zh-CN" altLang="en-US" b="1" dirty="0">
              <a:solidFill>
                <a:srgbClr val="FFFF00"/>
              </a:solidFill>
              <a:latin typeface="微软雅黑" panose="020B0503020204020204" pitchFamily="34" charset="-122"/>
              <a:ea typeface="微软雅黑" panose="020B0503020204020204" pitchFamily="34" charset="-122"/>
            </a:endParaRPr>
          </a:p>
        </p:txBody>
      </p:sp>
      <p:sp>
        <p:nvSpPr>
          <p:cNvPr id="32" name="矩形 31"/>
          <p:cNvSpPr/>
          <p:nvPr/>
        </p:nvSpPr>
        <p:spPr bwMode="auto">
          <a:xfrm>
            <a:off x="1169510" y="3029114"/>
            <a:ext cx="144016" cy="49080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timgsa.baidu.com/timg?image&amp;quality=80&amp;size=b9999_10000&amp;sec=1512396499369&amp;di=c52e3dcca9f826c59b1c671c640bbfca&amp;imgtype=0&amp;src=http%3A%2F%2Fimgsrc.baidu.com%2Fimage%2Fc0%253Dshijue1%252C0%252C0%252C294%252C40%2Fsign%3Db615fde4104c510fbac9ea5908304f58%2Fd8f9d72a6059252de57b3e283e9b033b5bb5b9a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8845"/>
          <a:stretch>
            <a:fillRect/>
          </a:stretch>
        </p:blipFill>
        <p:spPr bwMode="auto">
          <a:xfrm>
            <a:off x="6717407" y="2680221"/>
            <a:ext cx="5540512" cy="3716392"/>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387798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安全管理标准化规范的要素</a:t>
            </a:r>
          </a:p>
        </p:txBody>
      </p:sp>
      <p:sp>
        <p:nvSpPr>
          <p:cNvPr id="12" name="Freeform 11"/>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1457542" y="4067698"/>
            <a:ext cx="4827817" cy="1951816"/>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rPr>
              <a:t>采用</a:t>
            </a:r>
            <a:r>
              <a:rPr lang="en-US" altLang="zh-CN" b="1" dirty="0">
                <a:solidFill>
                  <a:schemeClr val="bg1"/>
                </a:solidFill>
                <a:latin typeface="微软雅黑" panose="020B0503020204020204" pitchFamily="34" charset="-122"/>
                <a:ea typeface="微软雅黑" panose="020B0503020204020204" pitchFamily="34" charset="-122"/>
              </a:rPr>
              <a:t>PDCA</a:t>
            </a:r>
            <a:r>
              <a:rPr lang="zh-CN" altLang="en-US" b="1" dirty="0">
                <a:solidFill>
                  <a:schemeClr val="bg1"/>
                </a:solidFill>
                <a:latin typeface="微软雅黑" panose="020B0503020204020204" pitchFamily="34" charset="-122"/>
                <a:ea typeface="微软雅黑" panose="020B0503020204020204" pitchFamily="34" charset="-122"/>
              </a:rPr>
              <a:t>（计划、实施、检查、改进）动态循环的管理模式，实现企业自主管理（责任主体）、政府部门监督（监督主体）的安全标准化管理模式，持续改进企业的安全管理绩效。</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1632256" y="3121552"/>
            <a:ext cx="4653104" cy="646331"/>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如危险化学品安全标准化管理要素由</a:t>
            </a:r>
            <a:r>
              <a:rPr lang="en-US" altLang="zh-CN" b="1" dirty="0">
                <a:solidFill>
                  <a:srgbClr val="FFFF00"/>
                </a:solidFill>
                <a:latin typeface="微软雅黑" panose="020B0503020204020204" pitchFamily="34" charset="-122"/>
                <a:ea typeface="微软雅黑" panose="020B0503020204020204" pitchFamily="34" charset="-122"/>
              </a:rPr>
              <a:t>10</a:t>
            </a:r>
            <a:r>
              <a:rPr lang="zh-CN" altLang="en-US" b="1" dirty="0">
                <a:solidFill>
                  <a:srgbClr val="FFFF00"/>
                </a:solidFill>
                <a:latin typeface="微软雅黑" panose="020B0503020204020204" pitchFamily="34" charset="-122"/>
                <a:ea typeface="微软雅黑" panose="020B0503020204020204" pitchFamily="34" charset="-122"/>
              </a:rPr>
              <a:t>个</a:t>
            </a:r>
            <a:r>
              <a:rPr lang="en-US" altLang="zh-CN" b="1" dirty="0">
                <a:solidFill>
                  <a:srgbClr val="FFFF00"/>
                </a:solidFill>
                <a:latin typeface="微软雅黑" panose="020B0503020204020204" pitchFamily="34" charset="-122"/>
                <a:ea typeface="微软雅黑" panose="020B0503020204020204" pitchFamily="34" charset="-122"/>
              </a:rPr>
              <a:t>A</a:t>
            </a:r>
            <a:r>
              <a:rPr lang="zh-CN" altLang="en-US" b="1" dirty="0">
                <a:solidFill>
                  <a:srgbClr val="FFFF00"/>
                </a:solidFill>
                <a:latin typeface="微软雅黑" panose="020B0503020204020204" pitchFamily="34" charset="-122"/>
                <a:ea typeface="微软雅黑" panose="020B0503020204020204" pitchFamily="34" charset="-122"/>
              </a:rPr>
              <a:t>级要素和</a:t>
            </a:r>
            <a:r>
              <a:rPr lang="en-US" altLang="zh-CN" b="1" dirty="0">
                <a:solidFill>
                  <a:srgbClr val="FFFF00"/>
                </a:solidFill>
                <a:latin typeface="微软雅黑" panose="020B0503020204020204" pitchFamily="34" charset="-122"/>
                <a:ea typeface="微软雅黑" panose="020B0503020204020204" pitchFamily="34" charset="-122"/>
              </a:rPr>
              <a:t>51</a:t>
            </a:r>
            <a:r>
              <a:rPr lang="zh-CN" altLang="en-US" b="1" dirty="0">
                <a:solidFill>
                  <a:srgbClr val="FFFF00"/>
                </a:solidFill>
                <a:latin typeface="微软雅黑" panose="020B0503020204020204" pitchFamily="34" charset="-122"/>
                <a:ea typeface="微软雅黑" panose="020B0503020204020204" pitchFamily="34" charset="-122"/>
              </a:rPr>
              <a:t>个</a:t>
            </a:r>
            <a:r>
              <a:rPr lang="en-US" altLang="zh-CN" b="1" dirty="0">
                <a:solidFill>
                  <a:srgbClr val="FFFF00"/>
                </a:solidFill>
                <a:latin typeface="微软雅黑" panose="020B0503020204020204" pitchFamily="34" charset="-122"/>
                <a:ea typeface="微软雅黑" panose="020B0503020204020204" pitchFamily="34" charset="-122"/>
              </a:rPr>
              <a:t>B</a:t>
            </a:r>
            <a:r>
              <a:rPr lang="zh-CN" altLang="en-US" b="1" dirty="0">
                <a:solidFill>
                  <a:srgbClr val="FFFF00"/>
                </a:solidFill>
                <a:latin typeface="微软雅黑" panose="020B0503020204020204" pitchFamily="34" charset="-122"/>
                <a:ea typeface="微软雅黑" panose="020B0503020204020204" pitchFamily="34" charset="-122"/>
              </a:rPr>
              <a:t>级要素组成。</a:t>
            </a:r>
          </a:p>
        </p:txBody>
      </p:sp>
      <p:sp>
        <p:nvSpPr>
          <p:cNvPr id="32" name="矩形 31"/>
          <p:cNvSpPr/>
          <p:nvPr/>
        </p:nvSpPr>
        <p:spPr bwMode="auto">
          <a:xfrm>
            <a:off x="1457542" y="3121552"/>
            <a:ext cx="144016" cy="587211"/>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72783" y="3721192"/>
            <a:ext cx="1766599"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负责人</a:t>
            </a:r>
          </a:p>
        </p:txBody>
      </p:sp>
      <p:sp>
        <p:nvSpPr>
          <p:cNvPr id="19" name="矩形 18"/>
          <p:cNvSpPr/>
          <p:nvPr/>
        </p:nvSpPr>
        <p:spPr>
          <a:xfrm>
            <a:off x="9993464" y="3721192"/>
            <a:ext cx="1766599"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方针与目标</a:t>
            </a:r>
          </a:p>
        </p:txBody>
      </p:sp>
      <p:sp>
        <p:nvSpPr>
          <p:cNvPr id="20" name="矩形 19"/>
          <p:cNvSpPr/>
          <p:nvPr/>
        </p:nvSpPr>
        <p:spPr>
          <a:xfrm>
            <a:off x="7160260" y="4696460"/>
            <a:ext cx="1766599"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机构设置</a:t>
            </a:r>
          </a:p>
        </p:txBody>
      </p:sp>
      <p:sp>
        <p:nvSpPr>
          <p:cNvPr id="21" name="矩形 20"/>
          <p:cNvSpPr/>
          <p:nvPr/>
        </p:nvSpPr>
        <p:spPr>
          <a:xfrm>
            <a:off x="9993464" y="4696460"/>
            <a:ext cx="1766599"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职责</a:t>
            </a:r>
          </a:p>
        </p:txBody>
      </p:sp>
      <p:sp>
        <p:nvSpPr>
          <p:cNvPr id="24" name="矩形 23"/>
          <p:cNvSpPr/>
          <p:nvPr/>
        </p:nvSpPr>
        <p:spPr>
          <a:xfrm>
            <a:off x="8661623" y="5728371"/>
            <a:ext cx="1766599"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安全生产投入</a:t>
            </a:r>
          </a:p>
        </p:txBody>
      </p:sp>
      <p:sp>
        <p:nvSpPr>
          <p:cNvPr id="26" name="矩形 25"/>
          <p:cNvSpPr/>
          <p:nvPr/>
        </p:nvSpPr>
        <p:spPr>
          <a:xfrm>
            <a:off x="2184411" y="4282238"/>
            <a:ext cx="3191499" cy="464230"/>
          </a:xfrm>
          <a:prstGeom prst="rect">
            <a:avLst/>
          </a:prstGeom>
        </p:spPr>
        <p:txBody>
          <a:bodyPr wrap="square">
            <a:spAutoFit/>
          </a:bodyPr>
          <a:lstStyle/>
          <a:p>
            <a:pP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一、负责人与责任</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72783" y="3721192"/>
            <a:ext cx="1937382"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范围与评价方法</a:t>
            </a:r>
          </a:p>
        </p:txBody>
      </p:sp>
      <p:sp>
        <p:nvSpPr>
          <p:cNvPr id="26" name="矩形 25"/>
          <p:cNvSpPr/>
          <p:nvPr/>
        </p:nvSpPr>
        <p:spPr>
          <a:xfrm>
            <a:off x="2184411" y="4282238"/>
            <a:ext cx="3191499"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二、风险管理</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9927094" y="3721192"/>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风险辩识与评价</a:t>
            </a:r>
          </a:p>
        </p:txBody>
      </p:sp>
      <p:sp>
        <p:nvSpPr>
          <p:cNvPr id="23" name="矩形 22"/>
          <p:cNvSpPr/>
          <p:nvPr/>
        </p:nvSpPr>
        <p:spPr>
          <a:xfrm>
            <a:off x="7172783" y="4520699"/>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控制措施</a:t>
            </a:r>
          </a:p>
        </p:txBody>
      </p:sp>
      <p:sp>
        <p:nvSpPr>
          <p:cNvPr id="25" name="矩形 24"/>
          <p:cNvSpPr/>
          <p:nvPr/>
        </p:nvSpPr>
        <p:spPr>
          <a:xfrm>
            <a:off x="9927094" y="4520699"/>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风险控制</a:t>
            </a:r>
          </a:p>
        </p:txBody>
      </p:sp>
      <p:sp>
        <p:nvSpPr>
          <p:cNvPr id="27" name="矩形 26"/>
          <p:cNvSpPr/>
          <p:nvPr/>
        </p:nvSpPr>
        <p:spPr>
          <a:xfrm>
            <a:off x="7172783" y="5320206"/>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风险信息更新</a:t>
            </a:r>
          </a:p>
        </p:txBody>
      </p:sp>
      <p:sp>
        <p:nvSpPr>
          <p:cNvPr id="28" name="矩形 27"/>
          <p:cNvSpPr/>
          <p:nvPr/>
        </p:nvSpPr>
        <p:spPr>
          <a:xfrm>
            <a:off x="9927094" y="5320206"/>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重大危险源</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矩形: 圆角 4"/>
          <p:cNvSpPr/>
          <p:nvPr/>
        </p:nvSpPr>
        <p:spPr bwMode="auto">
          <a:xfrm>
            <a:off x="1820863" y="2824237"/>
            <a:ext cx="10009112" cy="2592288"/>
          </a:xfrm>
          <a:prstGeom prst="round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 name="矩形 3"/>
          <p:cNvSpPr/>
          <p:nvPr/>
        </p:nvSpPr>
        <p:spPr>
          <a:xfrm>
            <a:off x="2265747" y="3401462"/>
            <a:ext cx="9119343" cy="1312090"/>
          </a:xfrm>
          <a:prstGeom prst="rect">
            <a:avLst/>
          </a:prstGeom>
        </p:spPr>
        <p:txBody>
          <a:bodyPr wrap="square">
            <a:spAutoFit/>
          </a:bodyPr>
          <a:lstStyle/>
          <a:p>
            <a:pPr algn="ctr">
              <a:lnSpc>
                <a:spcPts val="5000"/>
              </a:lnSpc>
            </a:pPr>
            <a:r>
              <a:rPr lang="zh-CN" altLang="en-US" sz="3200" dirty="0">
                <a:solidFill>
                  <a:schemeClr val="bg1"/>
                </a:solidFill>
                <a:latin typeface="微软雅黑" panose="020B0503020204020204" pitchFamily="34" charset="-122"/>
                <a:ea typeface="微软雅黑" panose="020B0503020204020204" pitchFamily="34" charset="-122"/>
              </a:rPr>
              <a:t>安全是人类生存和发展的第一需要</a:t>
            </a:r>
            <a:endParaRPr lang="en-US" altLang="zh-CN" sz="3200" dirty="0">
              <a:solidFill>
                <a:schemeClr val="bg1"/>
              </a:solidFill>
              <a:latin typeface="微软雅黑" panose="020B0503020204020204" pitchFamily="34" charset="-122"/>
              <a:ea typeface="微软雅黑" panose="020B0503020204020204" pitchFamily="34" charset="-122"/>
            </a:endParaRPr>
          </a:p>
          <a:p>
            <a:pPr algn="ctr">
              <a:lnSpc>
                <a:spcPts val="5000"/>
              </a:lnSpc>
            </a:pPr>
            <a:r>
              <a:rPr lang="zh-CN" altLang="en-US" sz="3200" dirty="0">
                <a:solidFill>
                  <a:schemeClr val="bg1"/>
                </a:solidFill>
                <a:latin typeface="微软雅黑" panose="020B0503020204020204" pitchFamily="34" charset="-122"/>
                <a:ea typeface="微软雅黑" panose="020B0503020204020204" pitchFamily="34" charset="-122"/>
              </a:rPr>
              <a:t>是社会进步的必要条件，是经济发展的基本前提。</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1740027" y="4306302"/>
            <a:ext cx="4171443"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三、法律法规与管理制度</a:t>
            </a:r>
          </a:p>
        </p:txBody>
      </p:sp>
      <p:sp>
        <p:nvSpPr>
          <p:cNvPr id="19" name="矩形 18"/>
          <p:cNvSpPr/>
          <p:nvPr/>
        </p:nvSpPr>
        <p:spPr>
          <a:xfrm>
            <a:off x="7172783" y="3721192"/>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法律法规</a:t>
            </a:r>
          </a:p>
        </p:txBody>
      </p:sp>
      <p:sp>
        <p:nvSpPr>
          <p:cNvPr id="31" name="矩形 30"/>
          <p:cNvSpPr/>
          <p:nvPr/>
        </p:nvSpPr>
        <p:spPr>
          <a:xfrm>
            <a:off x="9725206" y="3721192"/>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符合性评价</a:t>
            </a:r>
          </a:p>
        </p:txBody>
      </p:sp>
      <p:sp>
        <p:nvSpPr>
          <p:cNvPr id="32" name="矩形 31"/>
          <p:cNvSpPr/>
          <p:nvPr/>
        </p:nvSpPr>
        <p:spPr>
          <a:xfrm>
            <a:off x="7172783" y="4533594"/>
            <a:ext cx="2136912"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安全生产规章制度</a:t>
            </a:r>
          </a:p>
        </p:txBody>
      </p:sp>
      <p:sp>
        <p:nvSpPr>
          <p:cNvPr id="33" name="矩形 32"/>
          <p:cNvSpPr/>
          <p:nvPr/>
        </p:nvSpPr>
        <p:spPr>
          <a:xfrm>
            <a:off x="9725206" y="4533594"/>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安全操作规程</a:t>
            </a:r>
          </a:p>
        </p:txBody>
      </p:sp>
      <p:sp>
        <p:nvSpPr>
          <p:cNvPr id="34" name="矩形 33"/>
          <p:cNvSpPr/>
          <p:nvPr/>
        </p:nvSpPr>
        <p:spPr>
          <a:xfrm>
            <a:off x="8445195" y="5376231"/>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修订</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72783" y="3721192"/>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管理人员培训</a:t>
            </a:r>
          </a:p>
        </p:txBody>
      </p:sp>
      <p:sp>
        <p:nvSpPr>
          <p:cNvPr id="26" name="矩形 25"/>
          <p:cNvSpPr/>
          <p:nvPr/>
        </p:nvSpPr>
        <p:spPr>
          <a:xfrm>
            <a:off x="2184411" y="4282238"/>
            <a:ext cx="3191499"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四、培训教育</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9927094" y="3721192"/>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从业人员培训</a:t>
            </a:r>
          </a:p>
        </p:txBody>
      </p:sp>
      <p:sp>
        <p:nvSpPr>
          <p:cNvPr id="23" name="矩形 22"/>
          <p:cNvSpPr/>
          <p:nvPr/>
        </p:nvSpPr>
        <p:spPr>
          <a:xfrm>
            <a:off x="7172783" y="4520699"/>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新从业人员培训</a:t>
            </a:r>
          </a:p>
        </p:txBody>
      </p:sp>
      <p:sp>
        <p:nvSpPr>
          <p:cNvPr id="25" name="矩形 24"/>
          <p:cNvSpPr/>
          <p:nvPr/>
        </p:nvSpPr>
        <p:spPr>
          <a:xfrm>
            <a:off x="9927094" y="4520699"/>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其他人员培训</a:t>
            </a:r>
          </a:p>
        </p:txBody>
      </p:sp>
      <p:sp>
        <p:nvSpPr>
          <p:cNvPr id="27" name="矩形 26"/>
          <p:cNvSpPr/>
          <p:nvPr/>
        </p:nvSpPr>
        <p:spPr>
          <a:xfrm>
            <a:off x="7172783" y="5320206"/>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日常安全教育</a:t>
            </a:r>
          </a:p>
        </p:txBody>
      </p:sp>
      <p:sp>
        <p:nvSpPr>
          <p:cNvPr id="28" name="矩形 27"/>
          <p:cNvSpPr/>
          <p:nvPr/>
        </p:nvSpPr>
        <p:spPr>
          <a:xfrm>
            <a:off x="9927094" y="5320206"/>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培训教育管理</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077447" y="3818008"/>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生产设施建设</a:t>
            </a:r>
          </a:p>
        </p:txBody>
      </p:sp>
      <p:sp>
        <p:nvSpPr>
          <p:cNvPr id="26" name="矩形 25"/>
          <p:cNvSpPr/>
          <p:nvPr/>
        </p:nvSpPr>
        <p:spPr>
          <a:xfrm>
            <a:off x="2184411" y="4282238"/>
            <a:ext cx="3191499"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五、生产设施</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9657693" y="3818008"/>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生产设施管理</a:t>
            </a:r>
          </a:p>
        </p:txBody>
      </p:sp>
      <p:sp>
        <p:nvSpPr>
          <p:cNvPr id="20" name="矩形 19"/>
          <p:cNvSpPr/>
          <p:nvPr/>
        </p:nvSpPr>
        <p:spPr>
          <a:xfrm>
            <a:off x="7077447" y="4591725"/>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关键装置及重点部位</a:t>
            </a:r>
          </a:p>
        </p:txBody>
      </p:sp>
      <p:sp>
        <p:nvSpPr>
          <p:cNvPr id="21" name="矩形 20"/>
          <p:cNvSpPr/>
          <p:nvPr/>
        </p:nvSpPr>
        <p:spPr>
          <a:xfrm>
            <a:off x="9657693" y="4591725"/>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检查维修</a:t>
            </a:r>
          </a:p>
        </p:txBody>
      </p:sp>
      <p:sp>
        <p:nvSpPr>
          <p:cNvPr id="24" name="矩形 23"/>
          <p:cNvSpPr/>
          <p:nvPr/>
        </p:nvSpPr>
        <p:spPr>
          <a:xfrm>
            <a:off x="7077447" y="5365441"/>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折除和报废</a:t>
            </a:r>
          </a:p>
        </p:txBody>
      </p:sp>
      <p:sp>
        <p:nvSpPr>
          <p:cNvPr id="29" name="矩形 28"/>
          <p:cNvSpPr/>
          <p:nvPr/>
        </p:nvSpPr>
        <p:spPr>
          <a:xfrm>
            <a:off x="9657693" y="5365441"/>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安全设施的三同时</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1740027" y="4306302"/>
            <a:ext cx="4171443"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六、作业安全</a:t>
            </a:r>
          </a:p>
        </p:txBody>
      </p:sp>
      <p:sp>
        <p:nvSpPr>
          <p:cNvPr id="19" name="矩形 18"/>
          <p:cNvSpPr/>
          <p:nvPr/>
        </p:nvSpPr>
        <p:spPr>
          <a:xfrm>
            <a:off x="7172783" y="3721192"/>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作业证</a:t>
            </a:r>
          </a:p>
        </p:txBody>
      </p:sp>
      <p:sp>
        <p:nvSpPr>
          <p:cNvPr id="31" name="矩形 30"/>
          <p:cNvSpPr/>
          <p:nvPr/>
        </p:nvSpPr>
        <p:spPr>
          <a:xfrm>
            <a:off x="9725206" y="3721192"/>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警示标志</a:t>
            </a:r>
          </a:p>
        </p:txBody>
      </p:sp>
      <p:sp>
        <p:nvSpPr>
          <p:cNvPr id="32" name="矩形 31"/>
          <p:cNvSpPr/>
          <p:nvPr/>
        </p:nvSpPr>
        <p:spPr>
          <a:xfrm>
            <a:off x="7172783" y="4533594"/>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直接作业环节</a:t>
            </a:r>
          </a:p>
        </p:txBody>
      </p:sp>
      <p:sp>
        <p:nvSpPr>
          <p:cNvPr id="33" name="矩形 32"/>
          <p:cNvSpPr/>
          <p:nvPr/>
        </p:nvSpPr>
        <p:spPr>
          <a:xfrm>
            <a:off x="9725206" y="4533594"/>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承包商与供应商</a:t>
            </a:r>
          </a:p>
        </p:txBody>
      </p:sp>
      <p:sp>
        <p:nvSpPr>
          <p:cNvPr id="34" name="矩形 33"/>
          <p:cNvSpPr/>
          <p:nvPr/>
        </p:nvSpPr>
        <p:spPr>
          <a:xfrm>
            <a:off x="8445195" y="5376231"/>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变更</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p:cNvSpPr/>
          <p:nvPr/>
        </p:nvSpPr>
        <p:spPr>
          <a:xfrm>
            <a:off x="8816576" y="3052613"/>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255908" y="3740006"/>
            <a:ext cx="2116714"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化学品档案</a:t>
            </a:r>
          </a:p>
        </p:txBody>
      </p:sp>
      <p:sp>
        <p:nvSpPr>
          <p:cNvPr id="26" name="矩形 25"/>
          <p:cNvSpPr/>
          <p:nvPr/>
        </p:nvSpPr>
        <p:spPr>
          <a:xfrm>
            <a:off x="1888367" y="4306302"/>
            <a:ext cx="4109560"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七、产品安全与危害告知</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9785267" y="3740006"/>
            <a:ext cx="2116715"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化学品鉴别与分类</a:t>
            </a:r>
          </a:p>
        </p:txBody>
      </p:sp>
      <p:sp>
        <p:nvSpPr>
          <p:cNvPr id="20" name="矩形 19"/>
          <p:cNvSpPr/>
          <p:nvPr/>
        </p:nvSpPr>
        <p:spPr>
          <a:xfrm>
            <a:off x="7255908" y="4367477"/>
            <a:ext cx="4646074"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化学品安全技术说明书和安全标签</a:t>
            </a:r>
          </a:p>
        </p:txBody>
      </p:sp>
      <p:sp>
        <p:nvSpPr>
          <p:cNvPr id="24" name="矩形 23"/>
          <p:cNvSpPr/>
          <p:nvPr/>
        </p:nvSpPr>
        <p:spPr>
          <a:xfrm>
            <a:off x="7255908" y="4994949"/>
            <a:ext cx="4646074"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化学事故应急咨询服务电话</a:t>
            </a:r>
          </a:p>
        </p:txBody>
      </p:sp>
      <p:sp>
        <p:nvSpPr>
          <p:cNvPr id="31" name="矩形 30"/>
          <p:cNvSpPr/>
          <p:nvPr/>
        </p:nvSpPr>
        <p:spPr>
          <a:xfrm>
            <a:off x="7255907" y="5622420"/>
            <a:ext cx="2116713"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危险化学品登记</a:t>
            </a:r>
          </a:p>
        </p:txBody>
      </p:sp>
      <p:sp>
        <p:nvSpPr>
          <p:cNvPr id="32" name="矩形 31"/>
          <p:cNvSpPr/>
          <p:nvPr/>
        </p:nvSpPr>
        <p:spPr>
          <a:xfrm>
            <a:off x="9785268" y="5622420"/>
            <a:ext cx="2116714"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危害告知</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1740027" y="4306302"/>
            <a:ext cx="4171443"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八、职业危害</a:t>
            </a:r>
          </a:p>
        </p:txBody>
      </p:sp>
      <p:sp>
        <p:nvSpPr>
          <p:cNvPr id="19" name="矩形 18"/>
          <p:cNvSpPr/>
          <p:nvPr/>
        </p:nvSpPr>
        <p:spPr>
          <a:xfrm>
            <a:off x="7572514" y="3699393"/>
            <a:ext cx="3937112" cy="464230"/>
          </a:xfrm>
          <a:prstGeom prst="rect">
            <a:avLst/>
          </a:prstGeom>
          <a:solidFill>
            <a:srgbClr val="0070C0"/>
          </a:solidFill>
        </p:spPr>
        <p:txBody>
          <a:bodyPr wrap="square">
            <a:spAutoFit/>
          </a:bodyPr>
          <a:lstStyle/>
          <a:p>
            <a:pPr algn="ctr">
              <a:lnSpc>
                <a:spcPts val="2900"/>
              </a:lnSpc>
              <a:spcBef>
                <a:spcPts val="0"/>
              </a:spcBef>
            </a:pPr>
            <a:r>
              <a:rPr lang="zh-CN" altLang="en-US" b="1" dirty="0">
                <a:solidFill>
                  <a:schemeClr val="bg1"/>
                </a:solidFill>
                <a:latin typeface="微软雅黑" panose="020B0503020204020204" pitchFamily="34" charset="-122"/>
                <a:ea typeface="微软雅黑" panose="020B0503020204020204" pitchFamily="34" charset="-122"/>
              </a:rPr>
              <a:t>职业危害申报</a:t>
            </a:r>
          </a:p>
        </p:txBody>
      </p:sp>
      <p:sp>
        <p:nvSpPr>
          <p:cNvPr id="17" name="矩形 16"/>
          <p:cNvSpPr/>
          <p:nvPr/>
        </p:nvSpPr>
        <p:spPr>
          <a:xfrm>
            <a:off x="7570286" y="4627853"/>
            <a:ext cx="39371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作业场所职业危害的监管</a:t>
            </a:r>
          </a:p>
        </p:txBody>
      </p:sp>
      <p:sp>
        <p:nvSpPr>
          <p:cNvPr id="18" name="矩形 17"/>
          <p:cNvSpPr/>
          <p:nvPr/>
        </p:nvSpPr>
        <p:spPr>
          <a:xfrm>
            <a:off x="7578510" y="5576370"/>
            <a:ext cx="3937112"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劳动保护用品</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pic>
        <p:nvPicPr>
          <p:cNvPr id="7170" name="Picture 2" descr="https://timgsa.baidu.com/timg?image&amp;quality=80&amp;size=b9999_10000&amp;sec=1512400896036&amp;di=ee374476b0ddcab7fbb4f3a5a0b03727&amp;imgtype=0&amp;src=http%3A%2F%2Fimgsrc.baidu.com%2Fimgad%2Fpic%2Fitem%2F50da81cb39dbb6fde957c51c0224ab18972b37f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969"/>
          <a:stretch>
            <a:fillRect/>
          </a:stretch>
        </p:blipFill>
        <p:spPr bwMode="auto">
          <a:xfrm>
            <a:off x="1496827" y="1600101"/>
            <a:ext cx="9865096" cy="493456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bwMode="auto">
          <a:xfrm>
            <a:off x="1460823" y="1600101"/>
            <a:ext cx="9901100" cy="4896544"/>
          </a:xfrm>
          <a:prstGeom prst="rect">
            <a:avLst/>
          </a:prstGeom>
          <a:solidFill>
            <a:schemeClr val="tx1">
              <a:alpha val="70000"/>
            </a:schemeClr>
          </a:solidFill>
          <a:ln>
            <a:noFill/>
          </a:ln>
        </p:spPr>
        <p:txBody>
          <a:bodyPr rtlCol="0" anchor="ctr"/>
          <a:lstStyle/>
          <a:p>
            <a:pPr algn="l"/>
            <a:endParaRPr lang="zh-CN" altLang="en-US"/>
          </a:p>
        </p:txBody>
      </p:sp>
      <p:sp>
        <p:nvSpPr>
          <p:cNvPr id="20" name="矩形 19"/>
          <p:cNvSpPr/>
          <p:nvPr/>
        </p:nvSpPr>
        <p:spPr>
          <a:xfrm>
            <a:off x="3179490" y="2248173"/>
            <a:ext cx="7056784"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我国职业病的预防坚持</a:t>
            </a:r>
            <a:r>
              <a:rPr lang="zh-CN" altLang="en-US" sz="2800" b="1" dirty="0">
                <a:solidFill>
                  <a:srgbClr val="FFFF00"/>
                </a:solidFill>
                <a:latin typeface="微软雅黑" panose="020B0503020204020204" pitchFamily="34" charset="-122"/>
                <a:ea typeface="微软雅黑" panose="020B0503020204020204" pitchFamily="34" charset="-122"/>
              </a:rPr>
              <a:t>“三级预防”</a:t>
            </a:r>
            <a:r>
              <a:rPr lang="zh-CN" altLang="en-US" sz="2800" b="1" dirty="0">
                <a:solidFill>
                  <a:schemeClr val="bg1"/>
                </a:solidFill>
                <a:latin typeface="微软雅黑" panose="020B0503020204020204" pitchFamily="34" charset="-122"/>
                <a:ea typeface="微软雅黑" panose="020B0503020204020204" pitchFamily="34" charset="-122"/>
              </a:rPr>
              <a:t>的原则。</a:t>
            </a:r>
          </a:p>
        </p:txBody>
      </p:sp>
      <p:sp>
        <p:nvSpPr>
          <p:cNvPr id="3" name="矩形 2"/>
          <p:cNvSpPr/>
          <p:nvPr/>
        </p:nvSpPr>
        <p:spPr>
          <a:xfrm>
            <a:off x="3154804" y="3104854"/>
            <a:ext cx="6815087" cy="2318583"/>
          </a:xfrm>
          <a:prstGeom prst="rect">
            <a:avLst/>
          </a:prstGeom>
        </p:spPr>
        <p:txBody>
          <a:bodyPr wrap="square">
            <a:spAutoFit/>
          </a:bodyPr>
          <a:lstStyle/>
          <a:p>
            <a:pPr>
              <a:lnSpc>
                <a:spcPts val="38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一级预防：</a:t>
            </a:r>
            <a:r>
              <a:rPr lang="zh-CN" altLang="en-US" b="1" dirty="0">
                <a:solidFill>
                  <a:schemeClr val="bg1"/>
                </a:solidFill>
                <a:latin typeface="微软雅黑" panose="020B0503020204020204" pitchFamily="34" charset="-122"/>
                <a:ea typeface="微软雅黑" panose="020B0503020204020204" pitchFamily="34" charset="-122"/>
              </a:rPr>
              <a:t>预评价、三同时、验收评价与消除、隔离、控制， </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ts val="38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二级预防：</a:t>
            </a:r>
            <a:r>
              <a:rPr lang="zh-CN" altLang="en-US" b="1" dirty="0">
                <a:solidFill>
                  <a:schemeClr val="bg1"/>
                </a:solidFill>
                <a:latin typeface="微软雅黑" panose="020B0503020204020204" pitchFamily="34" charset="-122"/>
                <a:ea typeface="微软雅黑" panose="020B0503020204020204" pitchFamily="34" charset="-122"/>
              </a:rPr>
              <a:t>健康监护、加强监测、早期发现、早期诊断与现状评价、检查检测等。     </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ts val="38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三级预防：</a:t>
            </a:r>
            <a:r>
              <a:rPr lang="zh-CN" altLang="en-US" b="1" dirty="0">
                <a:solidFill>
                  <a:schemeClr val="bg1"/>
                </a:solidFill>
                <a:latin typeface="微软雅黑" panose="020B0503020204020204" pitchFamily="34" charset="-122"/>
                <a:ea typeface="微软雅黑" panose="020B0503020204020204" pitchFamily="34" charset="-122"/>
              </a:rPr>
              <a:t>诊断、治疗、定期检查、享受职业病待遇，调换岗位等。</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077447" y="3818008"/>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事故报告</a:t>
            </a:r>
          </a:p>
        </p:txBody>
      </p:sp>
      <p:sp>
        <p:nvSpPr>
          <p:cNvPr id="26" name="矩形 25"/>
          <p:cNvSpPr/>
          <p:nvPr/>
        </p:nvSpPr>
        <p:spPr>
          <a:xfrm>
            <a:off x="2184411" y="4282238"/>
            <a:ext cx="3191499"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九、事故与应急</a:t>
            </a:r>
          </a:p>
        </p:txBody>
      </p:sp>
      <p:sp>
        <p:nvSpPr>
          <p:cNvPr id="19" name="矩形 18"/>
          <p:cNvSpPr/>
          <p:nvPr/>
        </p:nvSpPr>
        <p:spPr>
          <a:xfrm>
            <a:off x="9657693" y="3818008"/>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抢救与救护</a:t>
            </a:r>
          </a:p>
        </p:txBody>
      </p:sp>
      <p:sp>
        <p:nvSpPr>
          <p:cNvPr id="20" name="矩形 19"/>
          <p:cNvSpPr/>
          <p:nvPr/>
        </p:nvSpPr>
        <p:spPr>
          <a:xfrm>
            <a:off x="7077447" y="4591725"/>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事故调查与处理</a:t>
            </a:r>
          </a:p>
        </p:txBody>
      </p:sp>
      <p:sp>
        <p:nvSpPr>
          <p:cNvPr id="21" name="矩形 20"/>
          <p:cNvSpPr/>
          <p:nvPr/>
        </p:nvSpPr>
        <p:spPr>
          <a:xfrm>
            <a:off x="9657693" y="4591725"/>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应急指挥系统</a:t>
            </a:r>
          </a:p>
        </p:txBody>
      </p:sp>
      <p:sp>
        <p:nvSpPr>
          <p:cNvPr id="24" name="矩形 23"/>
          <p:cNvSpPr/>
          <p:nvPr/>
        </p:nvSpPr>
        <p:spPr>
          <a:xfrm>
            <a:off x="7077447" y="5365441"/>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应急救援器材</a:t>
            </a:r>
          </a:p>
        </p:txBody>
      </p:sp>
      <p:sp>
        <p:nvSpPr>
          <p:cNvPr id="29" name="矩形 28"/>
          <p:cNvSpPr/>
          <p:nvPr/>
        </p:nvSpPr>
        <p:spPr>
          <a:xfrm>
            <a:off x="9657693" y="5365441"/>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应急救援预案与演练</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p:cNvSpPr/>
          <p:nvPr/>
        </p:nvSpPr>
        <p:spPr>
          <a:xfrm>
            <a:off x="8711839" y="3045616"/>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7100284" y="4094449"/>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安全检查</a:t>
            </a:r>
          </a:p>
        </p:txBody>
      </p:sp>
      <p:sp>
        <p:nvSpPr>
          <p:cNvPr id="26" name="矩形 25"/>
          <p:cNvSpPr/>
          <p:nvPr/>
        </p:nvSpPr>
        <p:spPr>
          <a:xfrm>
            <a:off x="2184411" y="4403936"/>
            <a:ext cx="3452876"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十、检查与绩效考核</a:t>
            </a:r>
          </a:p>
        </p:txBody>
      </p:sp>
      <p:sp>
        <p:nvSpPr>
          <p:cNvPr id="19" name="矩形 18"/>
          <p:cNvSpPr/>
          <p:nvPr/>
        </p:nvSpPr>
        <p:spPr>
          <a:xfrm>
            <a:off x="9680530" y="4094449"/>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安全检查形式与内容</a:t>
            </a:r>
          </a:p>
        </p:txBody>
      </p:sp>
      <p:sp>
        <p:nvSpPr>
          <p:cNvPr id="20" name="矩形 19"/>
          <p:cNvSpPr/>
          <p:nvPr/>
        </p:nvSpPr>
        <p:spPr>
          <a:xfrm>
            <a:off x="7100284" y="4868166"/>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隐患整改</a:t>
            </a:r>
          </a:p>
        </p:txBody>
      </p:sp>
      <p:sp>
        <p:nvSpPr>
          <p:cNvPr id="21" name="矩形 20"/>
          <p:cNvSpPr/>
          <p:nvPr/>
        </p:nvSpPr>
        <p:spPr>
          <a:xfrm>
            <a:off x="9680530" y="4868166"/>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绩效考核</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timgsa.baidu.com/timg?image&amp;quality=80&amp;size=b9999_10000&amp;sec=1512996466&amp;di=8d0117cc9fa0527357ae28fc8b3a34b3&amp;imgtype=jpg&amp;er=1&amp;src=http%3A%2F%2Fimgsrc.baidu.com%2Fimage%2Fc0%253Dshijue1%252C0%252C0%252C294%252C40%2Fsign%3D4073513ab299a9012f38537575fc600e%2F4d086e061d950a7b5d4bc3ea00d162d9f2d3c9a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063" b="5724"/>
          <a:stretch>
            <a:fillRect/>
          </a:stretch>
        </p:blipFill>
        <p:spPr bwMode="auto">
          <a:xfrm>
            <a:off x="6448377" y="2573770"/>
            <a:ext cx="5596468" cy="374441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11" name="矩形 10"/>
          <p:cNvSpPr/>
          <p:nvPr/>
        </p:nvSpPr>
        <p:spPr>
          <a:xfrm>
            <a:off x="1892871" y="1394543"/>
            <a:ext cx="405912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、现代安全管理的主要方法</a:t>
            </a:r>
          </a:p>
        </p:txBody>
      </p:sp>
      <p:sp>
        <p:nvSpPr>
          <p:cNvPr id="20" name="Freeform 11"/>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nvSpPr>
        <p:spPr bwMode="auto">
          <a:xfrm>
            <a:off x="869862" y="2573771"/>
            <a:ext cx="5570505" cy="3744416"/>
          </a:xfrm>
          <a:prstGeom prst="rect">
            <a:avLst/>
          </a:prstGeom>
          <a:solidFill>
            <a:srgbClr val="0070C0"/>
          </a:solidFill>
          <a:ln>
            <a:noFill/>
          </a:ln>
        </p:spPr>
        <p:txBody>
          <a:bodyPr rtlCol="0" anchor="ctr"/>
          <a:lstStyle/>
          <a:p>
            <a:pPr algn="l"/>
            <a:endParaRPr lang="zh-CN" altLang="en-US"/>
          </a:p>
        </p:txBody>
      </p:sp>
      <p:sp>
        <p:nvSpPr>
          <p:cNvPr id="30" name="矩形 29"/>
          <p:cNvSpPr/>
          <p:nvPr/>
        </p:nvSpPr>
        <p:spPr>
          <a:xfrm>
            <a:off x="977685" y="4222987"/>
            <a:ext cx="5235666" cy="1208023"/>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戴明模式：计划、实施、检查、改进）是国际上最新的管理模式，适合于职业健康安全管理体系的特点 。 </a:t>
            </a:r>
          </a:p>
        </p:txBody>
      </p:sp>
      <p:sp>
        <p:nvSpPr>
          <p:cNvPr id="31" name="矩形 30"/>
          <p:cNvSpPr/>
          <p:nvPr/>
        </p:nvSpPr>
        <p:spPr>
          <a:xfrm>
            <a:off x="1316807" y="3383665"/>
            <a:ext cx="2837636"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a:t>
            </a:r>
            <a:r>
              <a:rPr lang="en-US" altLang="zh-CN" b="1" dirty="0">
                <a:solidFill>
                  <a:srgbClr val="FFFF00"/>
                </a:solidFill>
                <a:latin typeface="微软雅黑" panose="020B0503020204020204" pitchFamily="34" charset="-122"/>
                <a:ea typeface="微软雅黑" panose="020B0503020204020204" pitchFamily="34" charset="-122"/>
              </a:rPr>
              <a:t>3</a:t>
            </a:r>
            <a:r>
              <a:rPr lang="zh-CN" altLang="en-US" b="1" dirty="0">
                <a:solidFill>
                  <a:srgbClr val="FFFF00"/>
                </a:solidFill>
                <a:latin typeface="微软雅黑" panose="020B0503020204020204" pitchFamily="34" charset="-122"/>
                <a:ea typeface="微软雅黑" panose="020B0503020204020204" pitchFamily="34" charset="-122"/>
              </a:rPr>
              <a:t>）运行模式：</a:t>
            </a:r>
            <a:r>
              <a:rPr lang="en-US" altLang="zh-CN" b="1" dirty="0">
                <a:solidFill>
                  <a:srgbClr val="FFFF00"/>
                </a:solidFill>
                <a:latin typeface="微软雅黑" panose="020B0503020204020204" pitchFamily="34" charset="-122"/>
                <a:ea typeface="微软雅黑" panose="020B0503020204020204" pitchFamily="34" charset="-122"/>
              </a:rPr>
              <a:t>PDCA</a:t>
            </a:r>
            <a:r>
              <a:rPr lang="zh-CN" altLang="en-US" b="1" dirty="0">
                <a:solidFill>
                  <a:srgbClr val="FFFF00"/>
                </a:solidFill>
                <a:latin typeface="微软雅黑" panose="020B0503020204020204" pitchFamily="34" charset="-122"/>
                <a:ea typeface="微软雅黑" panose="020B0503020204020204" pitchFamily="34" charset="-122"/>
              </a:rPr>
              <a:t>法</a:t>
            </a:r>
          </a:p>
        </p:txBody>
      </p:sp>
      <p:sp>
        <p:nvSpPr>
          <p:cNvPr id="32" name="矩形 31"/>
          <p:cNvSpPr/>
          <p:nvPr/>
        </p:nvSpPr>
        <p:spPr bwMode="auto">
          <a:xfrm>
            <a:off x="1142094" y="3310568"/>
            <a:ext cx="144016" cy="490803"/>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0" name="ïšḷïďè"/>
          <p:cNvSpPr/>
          <p:nvPr/>
        </p:nvSpPr>
        <p:spPr>
          <a:xfrm>
            <a:off x="5223112" y="4820267"/>
            <a:ext cx="2412521" cy="531552"/>
          </a:xfrm>
          <a:prstGeom prst="rect">
            <a:avLst/>
          </a:prstGeom>
        </p:spPr>
        <p:txBody>
          <a:bodyPr wrap="none" lIns="90000" tIns="46800" rIns="90000" bIns="46800" anchor="b">
            <a:noAutofit/>
          </a:bodyPr>
          <a:lstStyle/>
          <a:p>
            <a:pPr lvl="0" algn="ctr" defTabSz="913765">
              <a:spcBef>
                <a:spcPct val="0"/>
              </a:spcBef>
              <a:defRPr/>
            </a:pPr>
            <a:r>
              <a:rPr lang="zh-CN" altLang="en-US" sz="2000" dirty="0">
                <a:solidFill>
                  <a:srgbClr val="0070C0"/>
                </a:solidFill>
                <a:latin typeface="微软雅黑" panose="020B0503020204020204" pitchFamily="34" charset="-122"/>
                <a:ea typeface="微软雅黑" panose="020B0503020204020204" pitchFamily="34" charset="-122"/>
              </a:rPr>
              <a:t>生产安全</a:t>
            </a:r>
          </a:p>
        </p:txBody>
      </p:sp>
      <p:sp>
        <p:nvSpPr>
          <p:cNvPr id="27" name="íṥļiďê"/>
          <p:cNvSpPr/>
          <p:nvPr/>
        </p:nvSpPr>
        <p:spPr>
          <a:xfrm>
            <a:off x="3704634" y="1901348"/>
            <a:ext cx="5399368" cy="507684"/>
          </a:xfrm>
          <a:prstGeom prst="rect">
            <a:avLst/>
          </a:prstGeom>
          <a:solidFill>
            <a:schemeClr val="bg1">
              <a:lumMod val="95000"/>
            </a:schemeClr>
          </a:solidFill>
          <a:ln>
            <a:noFill/>
          </a:ln>
          <a:effectLst/>
        </p:spPr>
        <p:txBody>
          <a:bodyPr wrap="none" lIns="90000" tIns="46800" rIns="90000" bIns="46800" anchor="ctr" anchorCtr="0">
            <a:normAutofit fontScale="92500" lnSpcReduction="10000"/>
          </a:bodyPr>
          <a:lstStyle/>
          <a:p>
            <a:pPr algn="ctr">
              <a:buSzPct val="25000"/>
            </a:pPr>
            <a:r>
              <a:rPr lang="zh-CN" altLang="en-US" sz="3200" dirty="0">
                <a:solidFill>
                  <a:srgbClr val="0070C0"/>
                </a:solidFill>
                <a:latin typeface="微软雅黑" panose="020B0503020204020204" pitchFamily="34" charset="-122"/>
                <a:ea typeface="微软雅黑" panose="020B0503020204020204" pitchFamily="34" charset="-122"/>
              </a:rPr>
              <a:t>安全发展包括以下</a:t>
            </a:r>
            <a:r>
              <a:rPr lang="en-US" altLang="zh-CN" sz="3200" dirty="0">
                <a:solidFill>
                  <a:srgbClr val="0070C0"/>
                </a:solidFill>
                <a:latin typeface="微软雅黑" panose="020B0503020204020204" pitchFamily="34" charset="-122"/>
                <a:ea typeface="微软雅黑" panose="020B0503020204020204" pitchFamily="34" charset="-122"/>
              </a:rPr>
              <a:t>3</a:t>
            </a:r>
            <a:r>
              <a:rPr lang="zh-CN" altLang="en-US" sz="3200" dirty="0">
                <a:solidFill>
                  <a:srgbClr val="0070C0"/>
                </a:solidFill>
                <a:latin typeface="微软雅黑" panose="020B0503020204020204" pitchFamily="34" charset="-122"/>
                <a:ea typeface="微软雅黑" panose="020B0503020204020204" pitchFamily="34" charset="-122"/>
              </a:rPr>
              <a:t>个方面</a:t>
            </a:r>
          </a:p>
        </p:txBody>
      </p:sp>
      <p:sp>
        <p:nvSpPr>
          <p:cNvPr id="35" name="ïšḷïďè"/>
          <p:cNvSpPr/>
          <p:nvPr/>
        </p:nvSpPr>
        <p:spPr>
          <a:xfrm>
            <a:off x="9501577" y="4820267"/>
            <a:ext cx="2412521" cy="531552"/>
          </a:xfrm>
          <a:prstGeom prst="rect">
            <a:avLst/>
          </a:prstGeom>
        </p:spPr>
        <p:txBody>
          <a:bodyPr wrap="none" lIns="90000" tIns="46800" rIns="90000" bIns="46800" anchor="b">
            <a:noAutofit/>
          </a:bodyPr>
          <a:lstStyle/>
          <a:p>
            <a:pPr lvl="0" algn="ctr" defTabSz="913765">
              <a:spcBef>
                <a:spcPct val="0"/>
              </a:spcBef>
              <a:defRPr/>
            </a:pPr>
            <a:r>
              <a:rPr lang="zh-CN" altLang="en-US" sz="2000" dirty="0">
                <a:solidFill>
                  <a:srgbClr val="0070C0"/>
                </a:solidFill>
                <a:latin typeface="微软雅黑" panose="020B0503020204020204" pitchFamily="34" charset="-122"/>
                <a:ea typeface="微软雅黑" panose="020B0503020204020204" pitchFamily="34" charset="-122"/>
              </a:rPr>
              <a:t>食品安全</a:t>
            </a:r>
          </a:p>
        </p:txBody>
      </p:sp>
      <p:sp>
        <p:nvSpPr>
          <p:cNvPr id="36" name="ïšḷïďè"/>
          <p:cNvSpPr/>
          <p:nvPr/>
        </p:nvSpPr>
        <p:spPr>
          <a:xfrm>
            <a:off x="944648" y="4820267"/>
            <a:ext cx="2412521" cy="531552"/>
          </a:xfrm>
          <a:prstGeom prst="rect">
            <a:avLst/>
          </a:prstGeom>
        </p:spPr>
        <p:txBody>
          <a:bodyPr wrap="none" lIns="90000" tIns="46800" rIns="90000" bIns="46800" anchor="b">
            <a:noAutofit/>
          </a:bodyPr>
          <a:lstStyle/>
          <a:p>
            <a:pPr lvl="0" algn="ctr" defTabSz="913765">
              <a:spcBef>
                <a:spcPct val="0"/>
              </a:spcBef>
              <a:defRPr/>
            </a:pPr>
            <a:r>
              <a:rPr lang="zh-CN" altLang="en-US" sz="2000" dirty="0">
                <a:solidFill>
                  <a:srgbClr val="0070C0"/>
                </a:solidFill>
                <a:latin typeface="微软雅黑" panose="020B0503020204020204" pitchFamily="34" charset="-122"/>
                <a:ea typeface="微软雅黑" panose="020B0503020204020204" pitchFamily="34" charset="-122"/>
              </a:rPr>
              <a:t>社会安全</a:t>
            </a:r>
          </a:p>
        </p:txBody>
      </p:sp>
      <p:sp>
        <p:nvSpPr>
          <p:cNvPr id="39" name="crowd-of-users_33887"/>
          <p:cNvSpPr>
            <a:spLocks noChangeAspect="1"/>
          </p:cNvSpPr>
          <p:nvPr/>
        </p:nvSpPr>
        <p:spPr bwMode="auto">
          <a:xfrm>
            <a:off x="5872124" y="3400301"/>
            <a:ext cx="1114502" cy="1112822"/>
          </a:xfrm>
          <a:custGeom>
            <a:avLst/>
            <a:gdLst>
              <a:gd name="connsiteX0" fmla="*/ 304208 w 608415"/>
              <a:gd name="connsiteY0" fmla="*/ 175559 h 607498"/>
              <a:gd name="connsiteX1" fmla="*/ 175797 w 608415"/>
              <a:gd name="connsiteY1" fmla="*/ 303784 h 607498"/>
              <a:gd name="connsiteX2" fmla="*/ 304208 w 608415"/>
              <a:gd name="connsiteY2" fmla="*/ 432009 h 607498"/>
              <a:gd name="connsiteX3" fmla="*/ 432618 w 608415"/>
              <a:gd name="connsiteY3" fmla="*/ 303784 h 607498"/>
              <a:gd name="connsiteX4" fmla="*/ 304208 w 608415"/>
              <a:gd name="connsiteY4" fmla="*/ 175559 h 607498"/>
              <a:gd name="connsiteX5" fmla="*/ 304208 w 608415"/>
              <a:gd name="connsiteY5" fmla="*/ 157149 h 607498"/>
              <a:gd name="connsiteX6" fmla="*/ 451054 w 608415"/>
              <a:gd name="connsiteY6" fmla="*/ 303784 h 607498"/>
              <a:gd name="connsiteX7" fmla="*/ 304208 w 608415"/>
              <a:gd name="connsiteY7" fmla="*/ 450419 h 607498"/>
              <a:gd name="connsiteX8" fmla="*/ 157361 w 608415"/>
              <a:gd name="connsiteY8" fmla="*/ 303784 h 607498"/>
              <a:gd name="connsiteX9" fmla="*/ 304208 w 608415"/>
              <a:gd name="connsiteY9" fmla="*/ 157149 h 607498"/>
              <a:gd name="connsiteX10" fmla="*/ 264845 w 608415"/>
              <a:gd name="connsiteY10" fmla="*/ 18409 h 607498"/>
              <a:gd name="connsiteX11" fmla="*/ 254428 w 608415"/>
              <a:gd name="connsiteY11" fmla="*/ 28810 h 607498"/>
              <a:gd name="connsiteX12" fmla="*/ 254428 w 608415"/>
              <a:gd name="connsiteY12" fmla="*/ 75569 h 607498"/>
              <a:gd name="connsiteX13" fmla="*/ 247514 w 608415"/>
              <a:gd name="connsiteY13" fmla="*/ 84405 h 607498"/>
              <a:gd name="connsiteX14" fmla="*/ 189070 w 608415"/>
              <a:gd name="connsiteY14" fmla="*/ 108705 h 607498"/>
              <a:gd name="connsiteX15" fmla="*/ 177823 w 608415"/>
              <a:gd name="connsiteY15" fmla="*/ 107325 h 607498"/>
              <a:gd name="connsiteX16" fmla="*/ 144729 w 608415"/>
              <a:gd name="connsiteY16" fmla="*/ 74188 h 607498"/>
              <a:gd name="connsiteX17" fmla="*/ 129980 w 608415"/>
              <a:gd name="connsiteY17" fmla="*/ 74188 h 607498"/>
              <a:gd name="connsiteX18" fmla="*/ 74300 w 608415"/>
              <a:gd name="connsiteY18" fmla="*/ 129784 h 607498"/>
              <a:gd name="connsiteX19" fmla="*/ 71258 w 608415"/>
              <a:gd name="connsiteY19" fmla="*/ 137147 h 607498"/>
              <a:gd name="connsiteX20" fmla="*/ 74300 w 608415"/>
              <a:gd name="connsiteY20" fmla="*/ 144511 h 607498"/>
              <a:gd name="connsiteX21" fmla="*/ 107487 w 608415"/>
              <a:gd name="connsiteY21" fmla="*/ 177555 h 607498"/>
              <a:gd name="connsiteX22" fmla="*/ 108869 w 608415"/>
              <a:gd name="connsiteY22" fmla="*/ 188785 h 607498"/>
              <a:gd name="connsiteX23" fmla="*/ 84533 w 608415"/>
              <a:gd name="connsiteY23" fmla="*/ 247141 h 607498"/>
              <a:gd name="connsiteX24" fmla="*/ 75683 w 608415"/>
              <a:gd name="connsiteY24" fmla="*/ 254045 h 607498"/>
              <a:gd name="connsiteX25" fmla="*/ 28854 w 608415"/>
              <a:gd name="connsiteY25" fmla="*/ 254045 h 607498"/>
              <a:gd name="connsiteX26" fmla="*/ 18437 w 608415"/>
              <a:gd name="connsiteY26" fmla="*/ 264446 h 607498"/>
              <a:gd name="connsiteX27" fmla="*/ 18437 w 608415"/>
              <a:gd name="connsiteY27" fmla="*/ 343052 h 607498"/>
              <a:gd name="connsiteX28" fmla="*/ 28854 w 608415"/>
              <a:gd name="connsiteY28" fmla="*/ 353453 h 607498"/>
              <a:gd name="connsiteX29" fmla="*/ 75683 w 608415"/>
              <a:gd name="connsiteY29" fmla="*/ 353453 h 607498"/>
              <a:gd name="connsiteX30" fmla="*/ 84533 w 608415"/>
              <a:gd name="connsiteY30" fmla="*/ 360357 h 607498"/>
              <a:gd name="connsiteX31" fmla="*/ 108869 w 608415"/>
              <a:gd name="connsiteY31" fmla="*/ 418713 h 607498"/>
              <a:gd name="connsiteX32" fmla="*/ 107487 w 608415"/>
              <a:gd name="connsiteY32" fmla="*/ 429943 h 607498"/>
              <a:gd name="connsiteX33" fmla="*/ 74300 w 608415"/>
              <a:gd name="connsiteY33" fmla="*/ 462987 h 607498"/>
              <a:gd name="connsiteX34" fmla="*/ 74300 w 608415"/>
              <a:gd name="connsiteY34" fmla="*/ 477714 h 607498"/>
              <a:gd name="connsiteX35" fmla="*/ 129980 w 608415"/>
              <a:gd name="connsiteY35" fmla="*/ 533310 h 607498"/>
              <a:gd name="connsiteX36" fmla="*/ 144729 w 608415"/>
              <a:gd name="connsiteY36" fmla="*/ 533310 h 607498"/>
              <a:gd name="connsiteX37" fmla="*/ 177823 w 608415"/>
              <a:gd name="connsiteY37" fmla="*/ 500173 h 607498"/>
              <a:gd name="connsiteX38" fmla="*/ 184368 w 608415"/>
              <a:gd name="connsiteY38" fmla="*/ 497504 h 607498"/>
              <a:gd name="connsiteX39" fmla="*/ 189070 w 608415"/>
              <a:gd name="connsiteY39" fmla="*/ 498793 h 607498"/>
              <a:gd name="connsiteX40" fmla="*/ 247514 w 608415"/>
              <a:gd name="connsiteY40" fmla="*/ 523093 h 607498"/>
              <a:gd name="connsiteX41" fmla="*/ 254428 w 608415"/>
              <a:gd name="connsiteY41" fmla="*/ 531929 h 607498"/>
              <a:gd name="connsiteX42" fmla="*/ 254428 w 608415"/>
              <a:gd name="connsiteY42" fmla="*/ 578688 h 607498"/>
              <a:gd name="connsiteX43" fmla="*/ 264845 w 608415"/>
              <a:gd name="connsiteY43" fmla="*/ 589089 h 607498"/>
              <a:gd name="connsiteX44" fmla="*/ 343570 w 608415"/>
              <a:gd name="connsiteY44" fmla="*/ 589089 h 607498"/>
              <a:gd name="connsiteX45" fmla="*/ 353987 w 608415"/>
              <a:gd name="connsiteY45" fmla="*/ 578688 h 607498"/>
              <a:gd name="connsiteX46" fmla="*/ 353987 w 608415"/>
              <a:gd name="connsiteY46" fmla="*/ 531929 h 607498"/>
              <a:gd name="connsiteX47" fmla="*/ 360901 w 608415"/>
              <a:gd name="connsiteY47" fmla="*/ 523001 h 607498"/>
              <a:gd name="connsiteX48" fmla="*/ 419345 w 608415"/>
              <a:gd name="connsiteY48" fmla="*/ 498793 h 607498"/>
              <a:gd name="connsiteX49" fmla="*/ 430592 w 608415"/>
              <a:gd name="connsiteY49" fmla="*/ 500173 h 607498"/>
              <a:gd name="connsiteX50" fmla="*/ 463686 w 608415"/>
              <a:gd name="connsiteY50" fmla="*/ 533310 h 607498"/>
              <a:gd name="connsiteX51" fmla="*/ 478435 w 608415"/>
              <a:gd name="connsiteY51" fmla="*/ 533310 h 607498"/>
              <a:gd name="connsiteX52" fmla="*/ 534115 w 608415"/>
              <a:gd name="connsiteY52" fmla="*/ 477714 h 607498"/>
              <a:gd name="connsiteX53" fmla="*/ 534115 w 608415"/>
              <a:gd name="connsiteY53" fmla="*/ 462987 h 607498"/>
              <a:gd name="connsiteX54" fmla="*/ 500928 w 608415"/>
              <a:gd name="connsiteY54" fmla="*/ 429943 h 607498"/>
              <a:gd name="connsiteX55" fmla="*/ 499546 w 608415"/>
              <a:gd name="connsiteY55" fmla="*/ 418713 h 607498"/>
              <a:gd name="connsiteX56" fmla="*/ 523882 w 608415"/>
              <a:gd name="connsiteY56" fmla="*/ 360357 h 607498"/>
              <a:gd name="connsiteX57" fmla="*/ 532732 w 608415"/>
              <a:gd name="connsiteY57" fmla="*/ 353453 h 607498"/>
              <a:gd name="connsiteX58" fmla="*/ 579561 w 608415"/>
              <a:gd name="connsiteY58" fmla="*/ 353453 h 607498"/>
              <a:gd name="connsiteX59" fmla="*/ 589978 w 608415"/>
              <a:gd name="connsiteY59" fmla="*/ 343052 h 607498"/>
              <a:gd name="connsiteX60" fmla="*/ 589978 w 608415"/>
              <a:gd name="connsiteY60" fmla="*/ 264446 h 607498"/>
              <a:gd name="connsiteX61" fmla="*/ 579561 w 608415"/>
              <a:gd name="connsiteY61" fmla="*/ 254045 h 607498"/>
              <a:gd name="connsiteX62" fmla="*/ 532732 w 608415"/>
              <a:gd name="connsiteY62" fmla="*/ 254045 h 607498"/>
              <a:gd name="connsiteX63" fmla="*/ 523790 w 608415"/>
              <a:gd name="connsiteY63" fmla="*/ 247141 h 607498"/>
              <a:gd name="connsiteX64" fmla="*/ 499546 w 608415"/>
              <a:gd name="connsiteY64" fmla="*/ 188785 h 607498"/>
              <a:gd name="connsiteX65" fmla="*/ 500928 w 608415"/>
              <a:gd name="connsiteY65" fmla="*/ 177555 h 607498"/>
              <a:gd name="connsiteX66" fmla="*/ 534115 w 608415"/>
              <a:gd name="connsiteY66" fmla="*/ 144511 h 607498"/>
              <a:gd name="connsiteX67" fmla="*/ 537157 w 608415"/>
              <a:gd name="connsiteY67" fmla="*/ 137147 h 607498"/>
              <a:gd name="connsiteX68" fmla="*/ 534115 w 608415"/>
              <a:gd name="connsiteY68" fmla="*/ 129784 h 607498"/>
              <a:gd name="connsiteX69" fmla="*/ 478435 w 608415"/>
              <a:gd name="connsiteY69" fmla="*/ 74188 h 607498"/>
              <a:gd name="connsiteX70" fmla="*/ 463686 w 608415"/>
              <a:gd name="connsiteY70" fmla="*/ 74188 h 607498"/>
              <a:gd name="connsiteX71" fmla="*/ 430592 w 608415"/>
              <a:gd name="connsiteY71" fmla="*/ 107325 h 607498"/>
              <a:gd name="connsiteX72" fmla="*/ 419345 w 608415"/>
              <a:gd name="connsiteY72" fmla="*/ 108705 h 607498"/>
              <a:gd name="connsiteX73" fmla="*/ 360901 w 608415"/>
              <a:gd name="connsiteY73" fmla="*/ 84405 h 607498"/>
              <a:gd name="connsiteX74" fmla="*/ 353987 w 608415"/>
              <a:gd name="connsiteY74" fmla="*/ 75569 h 607498"/>
              <a:gd name="connsiteX75" fmla="*/ 353987 w 608415"/>
              <a:gd name="connsiteY75" fmla="*/ 28810 h 607498"/>
              <a:gd name="connsiteX76" fmla="*/ 343570 w 608415"/>
              <a:gd name="connsiteY76" fmla="*/ 18409 h 607498"/>
              <a:gd name="connsiteX77" fmla="*/ 264845 w 608415"/>
              <a:gd name="connsiteY77" fmla="*/ 0 h 607498"/>
              <a:gd name="connsiteX78" fmla="*/ 343570 w 608415"/>
              <a:gd name="connsiteY78" fmla="*/ 0 h 607498"/>
              <a:gd name="connsiteX79" fmla="*/ 372424 w 608415"/>
              <a:gd name="connsiteY79" fmla="*/ 28810 h 607498"/>
              <a:gd name="connsiteX80" fmla="*/ 372424 w 608415"/>
              <a:gd name="connsiteY80" fmla="*/ 68482 h 607498"/>
              <a:gd name="connsiteX81" fmla="*/ 422480 w 608415"/>
              <a:gd name="connsiteY81" fmla="*/ 89284 h 607498"/>
              <a:gd name="connsiteX82" fmla="*/ 450688 w 608415"/>
              <a:gd name="connsiteY82" fmla="*/ 61210 h 607498"/>
              <a:gd name="connsiteX83" fmla="*/ 471061 w 608415"/>
              <a:gd name="connsiteY83" fmla="*/ 52742 h 607498"/>
              <a:gd name="connsiteX84" fmla="*/ 491526 w 608415"/>
              <a:gd name="connsiteY84" fmla="*/ 61210 h 607498"/>
              <a:gd name="connsiteX85" fmla="*/ 547113 w 608415"/>
              <a:gd name="connsiteY85" fmla="*/ 116713 h 607498"/>
              <a:gd name="connsiteX86" fmla="*/ 555594 w 608415"/>
              <a:gd name="connsiteY86" fmla="*/ 137147 h 607498"/>
              <a:gd name="connsiteX87" fmla="*/ 547113 w 608415"/>
              <a:gd name="connsiteY87" fmla="*/ 157489 h 607498"/>
              <a:gd name="connsiteX88" fmla="*/ 518996 w 608415"/>
              <a:gd name="connsiteY88" fmla="*/ 185655 h 607498"/>
              <a:gd name="connsiteX89" fmla="*/ 539830 w 608415"/>
              <a:gd name="connsiteY89" fmla="*/ 235636 h 607498"/>
              <a:gd name="connsiteX90" fmla="*/ 579561 w 608415"/>
              <a:gd name="connsiteY90" fmla="*/ 235636 h 607498"/>
              <a:gd name="connsiteX91" fmla="*/ 608415 w 608415"/>
              <a:gd name="connsiteY91" fmla="*/ 264446 h 607498"/>
              <a:gd name="connsiteX92" fmla="*/ 608415 w 608415"/>
              <a:gd name="connsiteY92" fmla="*/ 343052 h 607498"/>
              <a:gd name="connsiteX93" fmla="*/ 579561 w 608415"/>
              <a:gd name="connsiteY93" fmla="*/ 371862 h 607498"/>
              <a:gd name="connsiteX94" fmla="*/ 539830 w 608415"/>
              <a:gd name="connsiteY94" fmla="*/ 371862 h 607498"/>
              <a:gd name="connsiteX95" fmla="*/ 518996 w 608415"/>
              <a:gd name="connsiteY95" fmla="*/ 421843 h 607498"/>
              <a:gd name="connsiteX96" fmla="*/ 547113 w 608415"/>
              <a:gd name="connsiteY96" fmla="*/ 450009 h 607498"/>
              <a:gd name="connsiteX97" fmla="*/ 555594 w 608415"/>
              <a:gd name="connsiteY97" fmla="*/ 470351 h 607498"/>
              <a:gd name="connsiteX98" fmla="*/ 547113 w 608415"/>
              <a:gd name="connsiteY98" fmla="*/ 490785 h 607498"/>
              <a:gd name="connsiteX99" fmla="*/ 491526 w 608415"/>
              <a:gd name="connsiteY99" fmla="*/ 546288 h 607498"/>
              <a:gd name="connsiteX100" fmla="*/ 471061 w 608415"/>
              <a:gd name="connsiteY100" fmla="*/ 554756 h 607498"/>
              <a:gd name="connsiteX101" fmla="*/ 450688 w 608415"/>
              <a:gd name="connsiteY101" fmla="*/ 546288 h 607498"/>
              <a:gd name="connsiteX102" fmla="*/ 422480 w 608415"/>
              <a:gd name="connsiteY102" fmla="*/ 518214 h 607498"/>
              <a:gd name="connsiteX103" fmla="*/ 372424 w 608415"/>
              <a:gd name="connsiteY103" fmla="*/ 539017 h 607498"/>
              <a:gd name="connsiteX104" fmla="*/ 372424 w 608415"/>
              <a:gd name="connsiteY104" fmla="*/ 578688 h 607498"/>
              <a:gd name="connsiteX105" fmla="*/ 343570 w 608415"/>
              <a:gd name="connsiteY105" fmla="*/ 607498 h 607498"/>
              <a:gd name="connsiteX106" fmla="*/ 264845 w 608415"/>
              <a:gd name="connsiteY106" fmla="*/ 607498 h 607498"/>
              <a:gd name="connsiteX107" fmla="*/ 235991 w 608415"/>
              <a:gd name="connsiteY107" fmla="*/ 578688 h 607498"/>
              <a:gd name="connsiteX108" fmla="*/ 235991 w 608415"/>
              <a:gd name="connsiteY108" fmla="*/ 539017 h 607498"/>
              <a:gd name="connsiteX109" fmla="*/ 185935 w 608415"/>
              <a:gd name="connsiteY109" fmla="*/ 518214 h 607498"/>
              <a:gd name="connsiteX110" fmla="*/ 157727 w 608415"/>
              <a:gd name="connsiteY110" fmla="*/ 546288 h 607498"/>
              <a:gd name="connsiteX111" fmla="*/ 137354 w 608415"/>
              <a:gd name="connsiteY111" fmla="*/ 554756 h 607498"/>
              <a:gd name="connsiteX112" fmla="*/ 116889 w 608415"/>
              <a:gd name="connsiteY112" fmla="*/ 546288 h 607498"/>
              <a:gd name="connsiteX113" fmla="*/ 61302 w 608415"/>
              <a:gd name="connsiteY113" fmla="*/ 490785 h 607498"/>
              <a:gd name="connsiteX114" fmla="*/ 52821 w 608415"/>
              <a:gd name="connsiteY114" fmla="*/ 470351 h 607498"/>
              <a:gd name="connsiteX115" fmla="*/ 61302 w 608415"/>
              <a:gd name="connsiteY115" fmla="*/ 450009 h 607498"/>
              <a:gd name="connsiteX116" fmla="*/ 89419 w 608415"/>
              <a:gd name="connsiteY116" fmla="*/ 421843 h 607498"/>
              <a:gd name="connsiteX117" fmla="*/ 68585 w 608415"/>
              <a:gd name="connsiteY117" fmla="*/ 371862 h 607498"/>
              <a:gd name="connsiteX118" fmla="*/ 28854 w 608415"/>
              <a:gd name="connsiteY118" fmla="*/ 371862 h 607498"/>
              <a:gd name="connsiteX119" fmla="*/ 0 w 608415"/>
              <a:gd name="connsiteY119" fmla="*/ 343052 h 607498"/>
              <a:gd name="connsiteX120" fmla="*/ 0 w 608415"/>
              <a:gd name="connsiteY120" fmla="*/ 264446 h 607498"/>
              <a:gd name="connsiteX121" fmla="*/ 28854 w 608415"/>
              <a:gd name="connsiteY121" fmla="*/ 235636 h 607498"/>
              <a:gd name="connsiteX122" fmla="*/ 68585 w 608415"/>
              <a:gd name="connsiteY122" fmla="*/ 235636 h 607498"/>
              <a:gd name="connsiteX123" fmla="*/ 89419 w 608415"/>
              <a:gd name="connsiteY123" fmla="*/ 185655 h 607498"/>
              <a:gd name="connsiteX124" fmla="*/ 61302 w 608415"/>
              <a:gd name="connsiteY124" fmla="*/ 157489 h 607498"/>
              <a:gd name="connsiteX125" fmla="*/ 52821 w 608415"/>
              <a:gd name="connsiteY125" fmla="*/ 137147 h 607498"/>
              <a:gd name="connsiteX126" fmla="*/ 61302 w 608415"/>
              <a:gd name="connsiteY126" fmla="*/ 116713 h 607498"/>
              <a:gd name="connsiteX127" fmla="*/ 116889 w 608415"/>
              <a:gd name="connsiteY127" fmla="*/ 61210 h 607498"/>
              <a:gd name="connsiteX128" fmla="*/ 137354 w 608415"/>
              <a:gd name="connsiteY128" fmla="*/ 52742 h 607498"/>
              <a:gd name="connsiteX129" fmla="*/ 157727 w 608415"/>
              <a:gd name="connsiteY129" fmla="*/ 61210 h 607498"/>
              <a:gd name="connsiteX130" fmla="*/ 185935 w 608415"/>
              <a:gd name="connsiteY130" fmla="*/ 89284 h 607498"/>
              <a:gd name="connsiteX131" fmla="*/ 235991 w 608415"/>
              <a:gd name="connsiteY131" fmla="*/ 68482 h 607498"/>
              <a:gd name="connsiteX132" fmla="*/ 235991 w 608415"/>
              <a:gd name="connsiteY132" fmla="*/ 28810 h 607498"/>
              <a:gd name="connsiteX133" fmla="*/ 264845 w 608415"/>
              <a:gd name="connsiteY133" fmla="*/ 0 h 60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08415" h="607498">
                <a:moveTo>
                  <a:pt x="304208" y="175559"/>
                </a:moveTo>
                <a:cubicBezTo>
                  <a:pt x="233411" y="175559"/>
                  <a:pt x="175797" y="233090"/>
                  <a:pt x="175797" y="303784"/>
                </a:cubicBezTo>
                <a:cubicBezTo>
                  <a:pt x="175797" y="374478"/>
                  <a:pt x="233411" y="432009"/>
                  <a:pt x="304208" y="432009"/>
                </a:cubicBezTo>
                <a:cubicBezTo>
                  <a:pt x="375004" y="432009"/>
                  <a:pt x="432618" y="374478"/>
                  <a:pt x="432618" y="303784"/>
                </a:cubicBezTo>
                <a:cubicBezTo>
                  <a:pt x="432618" y="233090"/>
                  <a:pt x="375004" y="175559"/>
                  <a:pt x="304208" y="175559"/>
                </a:cubicBezTo>
                <a:close/>
                <a:moveTo>
                  <a:pt x="304208" y="157149"/>
                </a:moveTo>
                <a:cubicBezTo>
                  <a:pt x="385236" y="157149"/>
                  <a:pt x="451054" y="222872"/>
                  <a:pt x="451054" y="303784"/>
                </a:cubicBezTo>
                <a:cubicBezTo>
                  <a:pt x="451054" y="384696"/>
                  <a:pt x="385236" y="450419"/>
                  <a:pt x="304208" y="450419"/>
                </a:cubicBezTo>
                <a:cubicBezTo>
                  <a:pt x="223179" y="450419"/>
                  <a:pt x="157361" y="384696"/>
                  <a:pt x="157361" y="303784"/>
                </a:cubicBezTo>
                <a:cubicBezTo>
                  <a:pt x="157361" y="222872"/>
                  <a:pt x="223179" y="157149"/>
                  <a:pt x="304208" y="157149"/>
                </a:cubicBezTo>
                <a:close/>
                <a:moveTo>
                  <a:pt x="264845" y="18409"/>
                </a:moveTo>
                <a:cubicBezTo>
                  <a:pt x="259129" y="18409"/>
                  <a:pt x="254428" y="23103"/>
                  <a:pt x="254428" y="28810"/>
                </a:cubicBezTo>
                <a:lnTo>
                  <a:pt x="254428" y="75569"/>
                </a:lnTo>
                <a:cubicBezTo>
                  <a:pt x="254428" y="79711"/>
                  <a:pt x="251570" y="83393"/>
                  <a:pt x="247514" y="84405"/>
                </a:cubicBezTo>
                <a:cubicBezTo>
                  <a:pt x="227142" y="89652"/>
                  <a:pt x="207414" y="97844"/>
                  <a:pt x="189070" y="108705"/>
                </a:cubicBezTo>
                <a:cubicBezTo>
                  <a:pt x="185474" y="110822"/>
                  <a:pt x="180865" y="110270"/>
                  <a:pt x="177823" y="107325"/>
                </a:cubicBezTo>
                <a:lnTo>
                  <a:pt x="144729" y="74188"/>
                </a:lnTo>
                <a:cubicBezTo>
                  <a:pt x="140673" y="70138"/>
                  <a:pt x="134036" y="70138"/>
                  <a:pt x="129980" y="74188"/>
                </a:cubicBezTo>
                <a:lnTo>
                  <a:pt x="74300" y="129784"/>
                </a:lnTo>
                <a:cubicBezTo>
                  <a:pt x="72365" y="131717"/>
                  <a:pt x="71258" y="134386"/>
                  <a:pt x="71258" y="137147"/>
                </a:cubicBezTo>
                <a:cubicBezTo>
                  <a:pt x="71258" y="139909"/>
                  <a:pt x="72365" y="142578"/>
                  <a:pt x="74300" y="144511"/>
                </a:cubicBezTo>
                <a:lnTo>
                  <a:pt x="107487" y="177555"/>
                </a:lnTo>
                <a:cubicBezTo>
                  <a:pt x="110437" y="180593"/>
                  <a:pt x="110990" y="185195"/>
                  <a:pt x="108869" y="188785"/>
                </a:cubicBezTo>
                <a:cubicBezTo>
                  <a:pt x="97992" y="207102"/>
                  <a:pt x="89787" y="226799"/>
                  <a:pt x="84533" y="247141"/>
                </a:cubicBezTo>
                <a:cubicBezTo>
                  <a:pt x="83519" y="251191"/>
                  <a:pt x="79831" y="254045"/>
                  <a:pt x="75683" y="254045"/>
                </a:cubicBezTo>
                <a:lnTo>
                  <a:pt x="28854" y="254045"/>
                </a:lnTo>
                <a:cubicBezTo>
                  <a:pt x="23138" y="254045"/>
                  <a:pt x="18437" y="258739"/>
                  <a:pt x="18437" y="264446"/>
                </a:cubicBezTo>
                <a:lnTo>
                  <a:pt x="18437" y="343052"/>
                </a:lnTo>
                <a:cubicBezTo>
                  <a:pt x="18437" y="348759"/>
                  <a:pt x="23138" y="353453"/>
                  <a:pt x="28854" y="353453"/>
                </a:cubicBezTo>
                <a:lnTo>
                  <a:pt x="75683" y="353453"/>
                </a:lnTo>
                <a:cubicBezTo>
                  <a:pt x="79831" y="353453"/>
                  <a:pt x="83519" y="356307"/>
                  <a:pt x="84533" y="360357"/>
                </a:cubicBezTo>
                <a:cubicBezTo>
                  <a:pt x="89787" y="380699"/>
                  <a:pt x="97992" y="400396"/>
                  <a:pt x="108869" y="418713"/>
                </a:cubicBezTo>
                <a:cubicBezTo>
                  <a:pt x="110990" y="422303"/>
                  <a:pt x="110437" y="426905"/>
                  <a:pt x="107487" y="429943"/>
                </a:cubicBezTo>
                <a:lnTo>
                  <a:pt x="74300" y="462987"/>
                </a:lnTo>
                <a:cubicBezTo>
                  <a:pt x="70244" y="467037"/>
                  <a:pt x="70244" y="473664"/>
                  <a:pt x="74300" y="477714"/>
                </a:cubicBezTo>
                <a:lnTo>
                  <a:pt x="129980" y="533310"/>
                </a:lnTo>
                <a:cubicBezTo>
                  <a:pt x="134036" y="537360"/>
                  <a:pt x="140673" y="537360"/>
                  <a:pt x="144729" y="533310"/>
                </a:cubicBezTo>
                <a:lnTo>
                  <a:pt x="177823" y="500173"/>
                </a:lnTo>
                <a:cubicBezTo>
                  <a:pt x="179667" y="498425"/>
                  <a:pt x="181971" y="497504"/>
                  <a:pt x="184368" y="497504"/>
                </a:cubicBezTo>
                <a:cubicBezTo>
                  <a:pt x="185935" y="497504"/>
                  <a:pt x="187595" y="497964"/>
                  <a:pt x="189070" y="498793"/>
                </a:cubicBezTo>
                <a:cubicBezTo>
                  <a:pt x="207414" y="509654"/>
                  <a:pt x="227142" y="517846"/>
                  <a:pt x="247514" y="523093"/>
                </a:cubicBezTo>
                <a:cubicBezTo>
                  <a:pt x="251570" y="524105"/>
                  <a:pt x="254428" y="527787"/>
                  <a:pt x="254428" y="531929"/>
                </a:cubicBezTo>
                <a:lnTo>
                  <a:pt x="254428" y="578688"/>
                </a:lnTo>
                <a:cubicBezTo>
                  <a:pt x="254428" y="584395"/>
                  <a:pt x="259129" y="589089"/>
                  <a:pt x="264845" y="589089"/>
                </a:cubicBezTo>
                <a:lnTo>
                  <a:pt x="343570" y="589089"/>
                </a:lnTo>
                <a:cubicBezTo>
                  <a:pt x="349286" y="589089"/>
                  <a:pt x="353987" y="584395"/>
                  <a:pt x="353987" y="578688"/>
                </a:cubicBezTo>
                <a:lnTo>
                  <a:pt x="353987" y="531929"/>
                </a:lnTo>
                <a:cubicBezTo>
                  <a:pt x="353987" y="527787"/>
                  <a:pt x="356845" y="524105"/>
                  <a:pt x="360901" y="523001"/>
                </a:cubicBezTo>
                <a:cubicBezTo>
                  <a:pt x="381273" y="517846"/>
                  <a:pt x="401001" y="509654"/>
                  <a:pt x="419345" y="498793"/>
                </a:cubicBezTo>
                <a:cubicBezTo>
                  <a:pt x="422941" y="496676"/>
                  <a:pt x="427642" y="497228"/>
                  <a:pt x="430592" y="500173"/>
                </a:cubicBezTo>
                <a:lnTo>
                  <a:pt x="463686" y="533310"/>
                </a:lnTo>
                <a:cubicBezTo>
                  <a:pt x="467742" y="537360"/>
                  <a:pt x="474379" y="537360"/>
                  <a:pt x="478435" y="533310"/>
                </a:cubicBezTo>
                <a:lnTo>
                  <a:pt x="534115" y="477714"/>
                </a:lnTo>
                <a:cubicBezTo>
                  <a:pt x="538171" y="473664"/>
                  <a:pt x="538171" y="467037"/>
                  <a:pt x="534115" y="462987"/>
                </a:cubicBezTo>
                <a:lnTo>
                  <a:pt x="500928" y="429943"/>
                </a:lnTo>
                <a:cubicBezTo>
                  <a:pt x="497978" y="426905"/>
                  <a:pt x="497425" y="422303"/>
                  <a:pt x="499546" y="418713"/>
                </a:cubicBezTo>
                <a:cubicBezTo>
                  <a:pt x="510423" y="400396"/>
                  <a:pt x="518628" y="380699"/>
                  <a:pt x="523882" y="360357"/>
                </a:cubicBezTo>
                <a:cubicBezTo>
                  <a:pt x="524896" y="356307"/>
                  <a:pt x="528584" y="353453"/>
                  <a:pt x="532732" y="353453"/>
                </a:cubicBezTo>
                <a:lnTo>
                  <a:pt x="579561" y="353453"/>
                </a:lnTo>
                <a:cubicBezTo>
                  <a:pt x="585277" y="353453"/>
                  <a:pt x="589978" y="348759"/>
                  <a:pt x="589978" y="343052"/>
                </a:cubicBezTo>
                <a:lnTo>
                  <a:pt x="589978" y="264446"/>
                </a:lnTo>
                <a:cubicBezTo>
                  <a:pt x="589978" y="258739"/>
                  <a:pt x="585277" y="254045"/>
                  <a:pt x="579561" y="254045"/>
                </a:cubicBezTo>
                <a:lnTo>
                  <a:pt x="532732" y="254045"/>
                </a:lnTo>
                <a:cubicBezTo>
                  <a:pt x="528584" y="254045"/>
                  <a:pt x="524896" y="251191"/>
                  <a:pt x="523790" y="247141"/>
                </a:cubicBezTo>
                <a:cubicBezTo>
                  <a:pt x="518628" y="226799"/>
                  <a:pt x="510423" y="207102"/>
                  <a:pt x="499546" y="188785"/>
                </a:cubicBezTo>
                <a:cubicBezTo>
                  <a:pt x="497425" y="185195"/>
                  <a:pt x="497978" y="180593"/>
                  <a:pt x="500928" y="177555"/>
                </a:cubicBezTo>
                <a:lnTo>
                  <a:pt x="534115" y="144511"/>
                </a:lnTo>
                <a:cubicBezTo>
                  <a:pt x="536050" y="142578"/>
                  <a:pt x="537157" y="139909"/>
                  <a:pt x="537157" y="137147"/>
                </a:cubicBezTo>
                <a:cubicBezTo>
                  <a:pt x="537157" y="134386"/>
                  <a:pt x="536050" y="131717"/>
                  <a:pt x="534115" y="129784"/>
                </a:cubicBezTo>
                <a:lnTo>
                  <a:pt x="478435" y="74188"/>
                </a:lnTo>
                <a:cubicBezTo>
                  <a:pt x="474379" y="70138"/>
                  <a:pt x="467742" y="70138"/>
                  <a:pt x="463686" y="74188"/>
                </a:cubicBezTo>
                <a:lnTo>
                  <a:pt x="430592" y="107325"/>
                </a:lnTo>
                <a:cubicBezTo>
                  <a:pt x="427550" y="110270"/>
                  <a:pt x="422941" y="110822"/>
                  <a:pt x="419345" y="108705"/>
                </a:cubicBezTo>
                <a:cubicBezTo>
                  <a:pt x="401001" y="97844"/>
                  <a:pt x="381273" y="89652"/>
                  <a:pt x="360901" y="84405"/>
                </a:cubicBezTo>
                <a:cubicBezTo>
                  <a:pt x="356845" y="83393"/>
                  <a:pt x="353987" y="79711"/>
                  <a:pt x="353987" y="75569"/>
                </a:cubicBezTo>
                <a:lnTo>
                  <a:pt x="353987" y="28810"/>
                </a:lnTo>
                <a:cubicBezTo>
                  <a:pt x="353987" y="23103"/>
                  <a:pt x="349286" y="18409"/>
                  <a:pt x="343570" y="18409"/>
                </a:cubicBezTo>
                <a:close/>
                <a:moveTo>
                  <a:pt x="264845" y="0"/>
                </a:moveTo>
                <a:lnTo>
                  <a:pt x="343570" y="0"/>
                </a:lnTo>
                <a:cubicBezTo>
                  <a:pt x="359426" y="0"/>
                  <a:pt x="372424" y="12978"/>
                  <a:pt x="372424" y="28810"/>
                </a:cubicBezTo>
                <a:lnTo>
                  <a:pt x="372424" y="68482"/>
                </a:lnTo>
                <a:cubicBezTo>
                  <a:pt x="389754" y="73544"/>
                  <a:pt x="406532" y="80448"/>
                  <a:pt x="422480" y="89284"/>
                </a:cubicBezTo>
                <a:lnTo>
                  <a:pt x="450688" y="61210"/>
                </a:lnTo>
                <a:cubicBezTo>
                  <a:pt x="456127" y="55779"/>
                  <a:pt x="463317" y="52742"/>
                  <a:pt x="471061" y="52742"/>
                </a:cubicBezTo>
                <a:cubicBezTo>
                  <a:pt x="478804" y="52742"/>
                  <a:pt x="486087" y="55779"/>
                  <a:pt x="491526" y="61210"/>
                </a:cubicBezTo>
                <a:lnTo>
                  <a:pt x="547113" y="116713"/>
                </a:lnTo>
                <a:cubicBezTo>
                  <a:pt x="552551" y="122144"/>
                  <a:pt x="555594" y="129416"/>
                  <a:pt x="555594" y="137147"/>
                </a:cubicBezTo>
                <a:cubicBezTo>
                  <a:pt x="555594" y="144879"/>
                  <a:pt x="552551" y="152059"/>
                  <a:pt x="547113" y="157489"/>
                </a:cubicBezTo>
                <a:lnTo>
                  <a:pt x="518996" y="185655"/>
                </a:lnTo>
                <a:cubicBezTo>
                  <a:pt x="527846" y="201579"/>
                  <a:pt x="534760" y="218331"/>
                  <a:pt x="539830" y="235636"/>
                </a:cubicBezTo>
                <a:lnTo>
                  <a:pt x="579561" y="235636"/>
                </a:lnTo>
                <a:cubicBezTo>
                  <a:pt x="595417" y="235636"/>
                  <a:pt x="608415" y="248614"/>
                  <a:pt x="608415" y="264446"/>
                </a:cubicBezTo>
                <a:lnTo>
                  <a:pt x="608415" y="343052"/>
                </a:lnTo>
                <a:cubicBezTo>
                  <a:pt x="608415" y="358884"/>
                  <a:pt x="595417" y="371862"/>
                  <a:pt x="579561" y="371862"/>
                </a:cubicBezTo>
                <a:lnTo>
                  <a:pt x="539830" y="371862"/>
                </a:lnTo>
                <a:cubicBezTo>
                  <a:pt x="534760" y="389167"/>
                  <a:pt x="527846" y="405919"/>
                  <a:pt x="518996" y="421843"/>
                </a:cubicBezTo>
                <a:lnTo>
                  <a:pt x="547113" y="450009"/>
                </a:lnTo>
                <a:cubicBezTo>
                  <a:pt x="552551" y="455439"/>
                  <a:pt x="555594" y="462619"/>
                  <a:pt x="555594" y="470351"/>
                </a:cubicBezTo>
                <a:cubicBezTo>
                  <a:pt x="555594" y="478083"/>
                  <a:pt x="552551" y="485354"/>
                  <a:pt x="547113" y="490785"/>
                </a:cubicBezTo>
                <a:lnTo>
                  <a:pt x="491526" y="546288"/>
                </a:lnTo>
                <a:cubicBezTo>
                  <a:pt x="486087" y="551719"/>
                  <a:pt x="478804" y="554756"/>
                  <a:pt x="471061" y="554756"/>
                </a:cubicBezTo>
                <a:cubicBezTo>
                  <a:pt x="463317" y="554756"/>
                  <a:pt x="456127" y="551719"/>
                  <a:pt x="450688" y="546288"/>
                </a:cubicBezTo>
                <a:lnTo>
                  <a:pt x="422480" y="518214"/>
                </a:lnTo>
                <a:cubicBezTo>
                  <a:pt x="406532" y="527051"/>
                  <a:pt x="389754" y="533954"/>
                  <a:pt x="372424" y="539017"/>
                </a:cubicBezTo>
                <a:lnTo>
                  <a:pt x="372424" y="578688"/>
                </a:lnTo>
                <a:cubicBezTo>
                  <a:pt x="372424" y="594520"/>
                  <a:pt x="359426" y="607498"/>
                  <a:pt x="343570" y="607498"/>
                </a:cubicBezTo>
                <a:lnTo>
                  <a:pt x="264845" y="607498"/>
                </a:lnTo>
                <a:cubicBezTo>
                  <a:pt x="248989" y="607498"/>
                  <a:pt x="235991" y="594520"/>
                  <a:pt x="235991" y="578688"/>
                </a:cubicBezTo>
                <a:lnTo>
                  <a:pt x="235991" y="539017"/>
                </a:lnTo>
                <a:cubicBezTo>
                  <a:pt x="218661" y="533954"/>
                  <a:pt x="201883" y="527051"/>
                  <a:pt x="185935" y="518214"/>
                </a:cubicBezTo>
                <a:lnTo>
                  <a:pt x="157727" y="546288"/>
                </a:lnTo>
                <a:cubicBezTo>
                  <a:pt x="152288" y="551719"/>
                  <a:pt x="145098" y="554756"/>
                  <a:pt x="137354" y="554756"/>
                </a:cubicBezTo>
                <a:cubicBezTo>
                  <a:pt x="129611" y="554756"/>
                  <a:pt x="122328" y="551719"/>
                  <a:pt x="116889" y="546288"/>
                </a:cubicBezTo>
                <a:lnTo>
                  <a:pt x="61302" y="490785"/>
                </a:lnTo>
                <a:cubicBezTo>
                  <a:pt x="55864" y="485354"/>
                  <a:pt x="52821" y="478083"/>
                  <a:pt x="52821" y="470351"/>
                </a:cubicBezTo>
                <a:cubicBezTo>
                  <a:pt x="52821" y="462619"/>
                  <a:pt x="55864" y="455439"/>
                  <a:pt x="61302" y="450009"/>
                </a:cubicBezTo>
                <a:lnTo>
                  <a:pt x="89419" y="421843"/>
                </a:lnTo>
                <a:cubicBezTo>
                  <a:pt x="80569" y="405919"/>
                  <a:pt x="73655" y="389167"/>
                  <a:pt x="68585" y="371862"/>
                </a:cubicBezTo>
                <a:lnTo>
                  <a:pt x="28854" y="371862"/>
                </a:lnTo>
                <a:cubicBezTo>
                  <a:pt x="12998" y="371862"/>
                  <a:pt x="0" y="358884"/>
                  <a:pt x="0" y="343052"/>
                </a:cubicBezTo>
                <a:lnTo>
                  <a:pt x="0" y="264446"/>
                </a:lnTo>
                <a:cubicBezTo>
                  <a:pt x="0" y="248614"/>
                  <a:pt x="12998" y="235636"/>
                  <a:pt x="28854" y="235636"/>
                </a:cubicBezTo>
                <a:lnTo>
                  <a:pt x="68585" y="235636"/>
                </a:lnTo>
                <a:cubicBezTo>
                  <a:pt x="73655" y="218331"/>
                  <a:pt x="80569" y="201579"/>
                  <a:pt x="89419" y="185655"/>
                </a:cubicBezTo>
                <a:lnTo>
                  <a:pt x="61302" y="157489"/>
                </a:lnTo>
                <a:cubicBezTo>
                  <a:pt x="55864" y="152059"/>
                  <a:pt x="52821" y="144787"/>
                  <a:pt x="52821" y="137147"/>
                </a:cubicBezTo>
                <a:cubicBezTo>
                  <a:pt x="52821" y="129416"/>
                  <a:pt x="55864" y="122144"/>
                  <a:pt x="61302" y="116713"/>
                </a:cubicBezTo>
                <a:lnTo>
                  <a:pt x="116889" y="61210"/>
                </a:lnTo>
                <a:cubicBezTo>
                  <a:pt x="122328" y="55779"/>
                  <a:pt x="129611" y="52742"/>
                  <a:pt x="137354" y="52742"/>
                </a:cubicBezTo>
                <a:cubicBezTo>
                  <a:pt x="145098" y="52742"/>
                  <a:pt x="152288" y="55779"/>
                  <a:pt x="157727" y="61210"/>
                </a:cubicBezTo>
                <a:lnTo>
                  <a:pt x="185935" y="89284"/>
                </a:lnTo>
                <a:cubicBezTo>
                  <a:pt x="201883" y="80448"/>
                  <a:pt x="218661" y="73544"/>
                  <a:pt x="235991" y="68482"/>
                </a:cubicBezTo>
                <a:lnTo>
                  <a:pt x="235991" y="28810"/>
                </a:lnTo>
                <a:cubicBezTo>
                  <a:pt x="235991" y="12978"/>
                  <a:pt x="248989" y="0"/>
                  <a:pt x="264845" y="0"/>
                </a:cubicBezTo>
                <a:close/>
              </a:path>
            </a:pathLst>
          </a:custGeom>
          <a:solidFill>
            <a:srgbClr val="0070C0"/>
          </a:solidFill>
          <a:ln>
            <a:noFill/>
          </a:ln>
        </p:spPr>
        <p:txBody>
          <a:bodyPr/>
          <a:lstStyle/>
          <a:p>
            <a:endParaRPr lang="zh-CN" altLang="en-US"/>
          </a:p>
        </p:txBody>
      </p:sp>
      <p:sp>
        <p:nvSpPr>
          <p:cNvPr id="42" name="crowd-of-users_33887"/>
          <p:cNvSpPr>
            <a:spLocks noChangeAspect="1"/>
          </p:cNvSpPr>
          <p:nvPr/>
        </p:nvSpPr>
        <p:spPr bwMode="auto">
          <a:xfrm>
            <a:off x="1676847" y="3531908"/>
            <a:ext cx="1114502" cy="852217"/>
          </a:xfrm>
          <a:custGeom>
            <a:avLst/>
            <a:gdLst>
              <a:gd name="connsiteX0" fmla="*/ 279380 w 602133"/>
              <a:gd name="connsiteY0" fmla="*/ 303917 h 460429"/>
              <a:gd name="connsiteX1" fmla="*/ 329638 w 602133"/>
              <a:gd name="connsiteY1" fmla="*/ 303917 h 460429"/>
              <a:gd name="connsiteX2" fmla="*/ 405716 w 602133"/>
              <a:gd name="connsiteY2" fmla="*/ 379871 h 460429"/>
              <a:gd name="connsiteX3" fmla="*/ 405716 w 602133"/>
              <a:gd name="connsiteY3" fmla="*/ 441555 h 460429"/>
              <a:gd name="connsiteX4" fmla="*/ 405255 w 602133"/>
              <a:gd name="connsiteY4" fmla="*/ 441555 h 460429"/>
              <a:gd name="connsiteX5" fmla="*/ 401566 w 602133"/>
              <a:gd name="connsiteY5" fmla="*/ 443857 h 460429"/>
              <a:gd name="connsiteX6" fmla="*/ 311195 w 602133"/>
              <a:gd name="connsiteY6" fmla="*/ 460429 h 460429"/>
              <a:gd name="connsiteX7" fmla="*/ 207452 w 602133"/>
              <a:gd name="connsiteY7" fmla="*/ 443857 h 460429"/>
              <a:gd name="connsiteX8" fmla="*/ 203302 w 602133"/>
              <a:gd name="connsiteY8" fmla="*/ 442476 h 460429"/>
              <a:gd name="connsiteX9" fmla="*/ 203302 w 602133"/>
              <a:gd name="connsiteY9" fmla="*/ 441555 h 460429"/>
              <a:gd name="connsiteX10" fmla="*/ 203302 w 602133"/>
              <a:gd name="connsiteY10" fmla="*/ 379871 h 460429"/>
              <a:gd name="connsiteX11" fmla="*/ 279380 w 602133"/>
              <a:gd name="connsiteY11" fmla="*/ 303917 h 460429"/>
              <a:gd name="connsiteX12" fmla="*/ 378044 w 602133"/>
              <a:gd name="connsiteY12" fmla="*/ 242690 h 460429"/>
              <a:gd name="connsiteX13" fmla="*/ 428312 w 602133"/>
              <a:gd name="connsiteY13" fmla="*/ 242690 h 460429"/>
              <a:gd name="connsiteX14" fmla="*/ 504406 w 602133"/>
              <a:gd name="connsiteY14" fmla="*/ 318644 h 460429"/>
              <a:gd name="connsiteX15" fmla="*/ 504406 w 602133"/>
              <a:gd name="connsiteY15" fmla="*/ 380329 h 460429"/>
              <a:gd name="connsiteX16" fmla="*/ 503945 w 602133"/>
              <a:gd name="connsiteY16" fmla="*/ 380329 h 460429"/>
              <a:gd name="connsiteX17" fmla="*/ 499794 w 602133"/>
              <a:gd name="connsiteY17" fmla="*/ 382630 h 460429"/>
              <a:gd name="connsiteX18" fmla="*/ 420011 w 602133"/>
              <a:gd name="connsiteY18" fmla="*/ 399202 h 460429"/>
              <a:gd name="connsiteX19" fmla="*/ 420011 w 602133"/>
              <a:gd name="connsiteY19" fmla="*/ 380329 h 460429"/>
              <a:gd name="connsiteX20" fmla="*/ 355446 w 602133"/>
              <a:gd name="connsiteY20" fmla="*/ 293787 h 460429"/>
              <a:gd name="connsiteX21" fmla="*/ 378044 w 602133"/>
              <a:gd name="connsiteY21" fmla="*/ 242690 h 460429"/>
              <a:gd name="connsiteX22" fmla="*/ 175210 w 602133"/>
              <a:gd name="connsiteY22" fmla="*/ 242690 h 460429"/>
              <a:gd name="connsiteX23" fmla="*/ 225454 w 602133"/>
              <a:gd name="connsiteY23" fmla="*/ 242690 h 460429"/>
              <a:gd name="connsiteX24" fmla="*/ 230986 w 602133"/>
              <a:gd name="connsiteY24" fmla="*/ 243150 h 460429"/>
              <a:gd name="connsiteX25" fmla="*/ 253573 w 602133"/>
              <a:gd name="connsiteY25" fmla="*/ 293792 h 460429"/>
              <a:gd name="connsiteX26" fmla="*/ 189038 w 602133"/>
              <a:gd name="connsiteY26" fmla="*/ 380343 h 460429"/>
              <a:gd name="connsiteX27" fmla="*/ 189038 w 602133"/>
              <a:gd name="connsiteY27" fmla="*/ 398758 h 460429"/>
              <a:gd name="connsiteX28" fmla="*/ 103300 w 602133"/>
              <a:gd name="connsiteY28" fmla="*/ 382645 h 460429"/>
              <a:gd name="connsiteX29" fmla="*/ 99151 w 602133"/>
              <a:gd name="connsiteY29" fmla="*/ 381264 h 460429"/>
              <a:gd name="connsiteX30" fmla="*/ 98690 w 602133"/>
              <a:gd name="connsiteY30" fmla="*/ 380343 h 460429"/>
              <a:gd name="connsiteX31" fmla="*/ 98690 w 602133"/>
              <a:gd name="connsiteY31" fmla="*/ 318652 h 460429"/>
              <a:gd name="connsiteX32" fmla="*/ 175210 w 602133"/>
              <a:gd name="connsiteY32" fmla="*/ 242690 h 460429"/>
              <a:gd name="connsiteX33" fmla="*/ 76056 w 602133"/>
              <a:gd name="connsiteY33" fmla="*/ 185090 h 460429"/>
              <a:gd name="connsiteX34" fmla="*/ 126300 w 602133"/>
              <a:gd name="connsiteY34" fmla="*/ 185090 h 460429"/>
              <a:gd name="connsiteX35" fmla="*/ 148886 w 602133"/>
              <a:gd name="connsiteY35" fmla="*/ 235732 h 460429"/>
              <a:gd name="connsiteX36" fmla="*/ 84353 w 602133"/>
              <a:gd name="connsiteY36" fmla="*/ 322283 h 460429"/>
              <a:gd name="connsiteX37" fmla="*/ 84353 w 602133"/>
              <a:gd name="connsiteY37" fmla="*/ 341158 h 460429"/>
              <a:gd name="connsiteX38" fmla="*/ 4609 w 602133"/>
              <a:gd name="connsiteY38" fmla="*/ 324584 h 460429"/>
              <a:gd name="connsiteX39" fmla="*/ 461 w 602133"/>
              <a:gd name="connsiteY39" fmla="*/ 322743 h 460429"/>
              <a:gd name="connsiteX40" fmla="*/ 0 w 602133"/>
              <a:gd name="connsiteY40" fmla="*/ 322743 h 460429"/>
              <a:gd name="connsiteX41" fmla="*/ 0 w 602133"/>
              <a:gd name="connsiteY41" fmla="*/ 261052 h 460429"/>
              <a:gd name="connsiteX42" fmla="*/ 76056 w 602133"/>
              <a:gd name="connsiteY42" fmla="*/ 185090 h 460429"/>
              <a:gd name="connsiteX43" fmla="*/ 476280 w 602133"/>
              <a:gd name="connsiteY43" fmla="*/ 183239 h 460429"/>
              <a:gd name="connsiteX44" fmla="*/ 526068 w 602133"/>
              <a:gd name="connsiteY44" fmla="*/ 183239 h 460429"/>
              <a:gd name="connsiteX45" fmla="*/ 602133 w 602133"/>
              <a:gd name="connsiteY45" fmla="*/ 259201 h 460429"/>
              <a:gd name="connsiteX46" fmla="*/ 602133 w 602133"/>
              <a:gd name="connsiteY46" fmla="*/ 320432 h 460429"/>
              <a:gd name="connsiteX47" fmla="*/ 601672 w 602133"/>
              <a:gd name="connsiteY47" fmla="*/ 320432 h 460429"/>
              <a:gd name="connsiteX48" fmla="*/ 597984 w 602133"/>
              <a:gd name="connsiteY48" fmla="*/ 322733 h 460429"/>
              <a:gd name="connsiteX49" fmla="*/ 518231 w 602133"/>
              <a:gd name="connsiteY49" fmla="*/ 339307 h 460429"/>
              <a:gd name="connsiteX50" fmla="*/ 518231 w 602133"/>
              <a:gd name="connsiteY50" fmla="*/ 320432 h 460429"/>
              <a:gd name="connsiteX51" fmla="*/ 453691 w 602133"/>
              <a:gd name="connsiteY51" fmla="*/ 233881 h 460429"/>
              <a:gd name="connsiteX52" fmla="*/ 476280 w 602133"/>
              <a:gd name="connsiteY52" fmla="*/ 183239 h 460429"/>
              <a:gd name="connsiteX53" fmla="*/ 304510 w 602133"/>
              <a:gd name="connsiteY53" fmla="*/ 181462 h 460429"/>
              <a:gd name="connsiteX54" fmla="*/ 363739 w 602133"/>
              <a:gd name="connsiteY54" fmla="*/ 240839 h 460429"/>
              <a:gd name="connsiteX55" fmla="*/ 304510 w 602133"/>
              <a:gd name="connsiteY55" fmla="*/ 300216 h 460429"/>
              <a:gd name="connsiteX56" fmla="*/ 245281 w 602133"/>
              <a:gd name="connsiteY56" fmla="*/ 240839 h 460429"/>
              <a:gd name="connsiteX57" fmla="*/ 304510 w 602133"/>
              <a:gd name="connsiteY57" fmla="*/ 181462 h 460429"/>
              <a:gd name="connsiteX58" fmla="*/ 274338 w 602133"/>
              <a:gd name="connsiteY58" fmla="*/ 133116 h 460429"/>
              <a:gd name="connsiteX59" fmla="*/ 328757 w 602133"/>
              <a:gd name="connsiteY59" fmla="*/ 133116 h 460429"/>
              <a:gd name="connsiteX60" fmla="*/ 345821 w 602133"/>
              <a:gd name="connsiteY60" fmla="*/ 134957 h 460429"/>
              <a:gd name="connsiteX61" fmla="*/ 332447 w 602133"/>
              <a:gd name="connsiteY61" fmla="*/ 172703 h 460429"/>
              <a:gd name="connsiteX62" fmla="*/ 304776 w 602133"/>
              <a:gd name="connsiteY62" fmla="*/ 166719 h 460429"/>
              <a:gd name="connsiteX63" fmla="*/ 270648 w 602133"/>
              <a:gd name="connsiteY63" fmla="*/ 175465 h 460429"/>
              <a:gd name="connsiteX64" fmla="*/ 257274 w 602133"/>
              <a:gd name="connsiteY64" fmla="*/ 134957 h 460429"/>
              <a:gd name="connsiteX65" fmla="*/ 274338 w 602133"/>
              <a:gd name="connsiteY65" fmla="*/ 133116 h 460429"/>
              <a:gd name="connsiteX66" fmla="*/ 402940 w 602133"/>
              <a:gd name="connsiteY66" fmla="*/ 120160 h 460429"/>
              <a:gd name="connsiteX67" fmla="*/ 462427 w 602133"/>
              <a:gd name="connsiteY67" fmla="*/ 179582 h 460429"/>
              <a:gd name="connsiteX68" fmla="*/ 402940 w 602133"/>
              <a:gd name="connsiteY68" fmla="*/ 238543 h 460429"/>
              <a:gd name="connsiteX69" fmla="*/ 377577 w 602133"/>
              <a:gd name="connsiteY69" fmla="*/ 233015 h 460429"/>
              <a:gd name="connsiteX70" fmla="*/ 343452 w 602133"/>
              <a:gd name="connsiteY70" fmla="*/ 178661 h 460429"/>
              <a:gd name="connsiteX71" fmla="*/ 402940 w 602133"/>
              <a:gd name="connsiteY71" fmla="*/ 120160 h 460429"/>
              <a:gd name="connsiteX72" fmla="*/ 200081 w 602133"/>
              <a:gd name="connsiteY72" fmla="*/ 120160 h 460429"/>
              <a:gd name="connsiteX73" fmla="*/ 259569 w 602133"/>
              <a:gd name="connsiteY73" fmla="*/ 179582 h 460429"/>
              <a:gd name="connsiteX74" fmla="*/ 259569 w 602133"/>
              <a:gd name="connsiteY74" fmla="*/ 182806 h 460429"/>
              <a:gd name="connsiteX75" fmla="*/ 231900 w 602133"/>
              <a:gd name="connsiteY75" fmla="*/ 229791 h 460429"/>
              <a:gd name="connsiteX76" fmla="*/ 200081 w 602133"/>
              <a:gd name="connsiteY76" fmla="*/ 238543 h 460429"/>
              <a:gd name="connsiteX77" fmla="*/ 140594 w 602133"/>
              <a:gd name="connsiteY77" fmla="*/ 179582 h 460429"/>
              <a:gd name="connsiteX78" fmla="*/ 200081 w 602133"/>
              <a:gd name="connsiteY78" fmla="*/ 120160 h 460429"/>
              <a:gd name="connsiteX79" fmla="*/ 101428 w 602133"/>
              <a:gd name="connsiteY79" fmla="*/ 62190 h 460429"/>
              <a:gd name="connsiteX80" fmla="*/ 160879 w 602133"/>
              <a:gd name="connsiteY80" fmla="*/ 120646 h 460429"/>
              <a:gd name="connsiteX81" fmla="*/ 126315 w 602133"/>
              <a:gd name="connsiteY81" fmla="*/ 175421 h 460429"/>
              <a:gd name="connsiteX82" fmla="*/ 101428 w 602133"/>
              <a:gd name="connsiteY82" fmla="*/ 180944 h 460429"/>
              <a:gd name="connsiteX83" fmla="*/ 41978 w 602133"/>
              <a:gd name="connsiteY83" fmla="*/ 121567 h 460429"/>
              <a:gd name="connsiteX84" fmla="*/ 101428 w 602133"/>
              <a:gd name="connsiteY84" fmla="*/ 62190 h 460429"/>
              <a:gd name="connsiteX85" fmla="*/ 500695 w 602133"/>
              <a:gd name="connsiteY85" fmla="*/ 60339 h 460429"/>
              <a:gd name="connsiteX86" fmla="*/ 560154 w 602133"/>
              <a:gd name="connsiteY86" fmla="*/ 119716 h 460429"/>
              <a:gd name="connsiteX87" fmla="*/ 500695 w 602133"/>
              <a:gd name="connsiteY87" fmla="*/ 179093 h 460429"/>
              <a:gd name="connsiteX88" fmla="*/ 475805 w 602133"/>
              <a:gd name="connsiteY88" fmla="*/ 173570 h 460429"/>
              <a:gd name="connsiteX89" fmla="*/ 441697 w 602133"/>
              <a:gd name="connsiteY89" fmla="*/ 118795 h 460429"/>
              <a:gd name="connsiteX90" fmla="*/ 500695 w 602133"/>
              <a:gd name="connsiteY90" fmla="*/ 60339 h 460429"/>
              <a:gd name="connsiteX91" fmla="*/ 413085 w 602133"/>
              <a:gd name="connsiteY91" fmla="*/ 16140 h 460429"/>
              <a:gd name="connsiteX92" fmla="*/ 468869 w 602133"/>
              <a:gd name="connsiteY92" fmla="*/ 55274 h 460429"/>
              <a:gd name="connsiteX93" fmla="*/ 429221 w 602133"/>
              <a:gd name="connsiteY93" fmla="*/ 112824 h 460429"/>
              <a:gd name="connsiteX94" fmla="*/ 402020 w 602133"/>
              <a:gd name="connsiteY94" fmla="*/ 107760 h 460429"/>
              <a:gd name="connsiteX95" fmla="*/ 370670 w 602133"/>
              <a:gd name="connsiteY95" fmla="*/ 115126 h 460429"/>
              <a:gd name="connsiteX96" fmla="*/ 363294 w 602133"/>
              <a:gd name="connsiteY96" fmla="*/ 105918 h 460429"/>
              <a:gd name="connsiteX97" fmla="*/ 376664 w 602133"/>
              <a:gd name="connsiteY97" fmla="*/ 63561 h 460429"/>
              <a:gd name="connsiteX98" fmla="*/ 370670 w 602133"/>
              <a:gd name="connsiteY98" fmla="*/ 34556 h 460429"/>
              <a:gd name="connsiteX99" fmla="*/ 413085 w 602133"/>
              <a:gd name="connsiteY99" fmla="*/ 16140 h 460429"/>
              <a:gd name="connsiteX100" fmla="*/ 192697 w 602133"/>
              <a:gd name="connsiteY100" fmla="*/ 16140 h 460429"/>
              <a:gd name="connsiteX101" fmla="*/ 231875 w 602133"/>
              <a:gd name="connsiteY101" fmla="*/ 31337 h 460429"/>
              <a:gd name="connsiteX102" fmla="*/ 224501 w 602133"/>
              <a:gd name="connsiteY102" fmla="*/ 63573 h 460429"/>
              <a:gd name="connsiteX103" fmla="*/ 240172 w 602133"/>
              <a:gd name="connsiteY103" fmla="*/ 109165 h 460429"/>
              <a:gd name="connsiteX104" fmla="*/ 233719 w 602133"/>
              <a:gd name="connsiteY104" fmla="*/ 116533 h 460429"/>
              <a:gd name="connsiteX105" fmla="*/ 199150 w 602133"/>
              <a:gd name="connsiteY105" fmla="*/ 107783 h 460429"/>
              <a:gd name="connsiteX106" fmla="*/ 171034 w 602133"/>
              <a:gd name="connsiteY106" fmla="*/ 114230 h 460429"/>
              <a:gd name="connsiteX107" fmla="*/ 136004 w 602133"/>
              <a:gd name="connsiteY107" fmla="*/ 59429 h 460429"/>
              <a:gd name="connsiteX108" fmla="*/ 192697 w 602133"/>
              <a:gd name="connsiteY108" fmla="*/ 16140 h 460429"/>
              <a:gd name="connsiteX109" fmla="*/ 301511 w 602133"/>
              <a:gd name="connsiteY109" fmla="*/ 0 h 460429"/>
              <a:gd name="connsiteX110" fmla="*/ 366033 w 602133"/>
              <a:gd name="connsiteY110" fmla="*/ 64485 h 460429"/>
              <a:gd name="connsiteX111" fmla="*/ 301511 w 602133"/>
              <a:gd name="connsiteY111" fmla="*/ 128970 h 460429"/>
              <a:gd name="connsiteX112" fmla="*/ 236989 w 602133"/>
              <a:gd name="connsiteY112" fmla="*/ 64485 h 460429"/>
              <a:gd name="connsiteX113" fmla="*/ 301511 w 602133"/>
              <a:gd name="connsiteY113" fmla="*/ 0 h 46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2133" h="460429">
                <a:moveTo>
                  <a:pt x="279380" y="303917"/>
                </a:moveTo>
                <a:lnTo>
                  <a:pt x="329638" y="303917"/>
                </a:lnTo>
                <a:cubicBezTo>
                  <a:pt x="371596" y="303917"/>
                  <a:pt x="405716" y="337981"/>
                  <a:pt x="405716" y="379871"/>
                </a:cubicBezTo>
                <a:lnTo>
                  <a:pt x="405716" y="441555"/>
                </a:lnTo>
                <a:lnTo>
                  <a:pt x="405255" y="441555"/>
                </a:lnTo>
                <a:lnTo>
                  <a:pt x="401566" y="443857"/>
                </a:lnTo>
                <a:cubicBezTo>
                  <a:pt x="399261" y="444778"/>
                  <a:pt x="366985" y="460429"/>
                  <a:pt x="311195" y="460429"/>
                </a:cubicBezTo>
                <a:cubicBezTo>
                  <a:pt x="282608" y="460429"/>
                  <a:pt x="247566" y="456286"/>
                  <a:pt x="207452" y="443857"/>
                </a:cubicBezTo>
                <a:lnTo>
                  <a:pt x="203302" y="442476"/>
                </a:lnTo>
                <a:lnTo>
                  <a:pt x="203302" y="441555"/>
                </a:lnTo>
                <a:lnTo>
                  <a:pt x="203302" y="379871"/>
                </a:lnTo>
                <a:cubicBezTo>
                  <a:pt x="203302" y="337981"/>
                  <a:pt x="237422" y="303917"/>
                  <a:pt x="279380" y="303917"/>
                </a:cubicBezTo>
                <a:close/>
                <a:moveTo>
                  <a:pt x="378044" y="242690"/>
                </a:moveTo>
                <a:lnTo>
                  <a:pt x="428312" y="242690"/>
                </a:lnTo>
                <a:cubicBezTo>
                  <a:pt x="470279" y="242690"/>
                  <a:pt x="504406" y="276754"/>
                  <a:pt x="504406" y="318644"/>
                </a:cubicBezTo>
                <a:lnTo>
                  <a:pt x="504406" y="380329"/>
                </a:lnTo>
                <a:lnTo>
                  <a:pt x="503945" y="380329"/>
                </a:lnTo>
                <a:lnTo>
                  <a:pt x="499794" y="382630"/>
                </a:lnTo>
                <a:cubicBezTo>
                  <a:pt x="497950" y="383551"/>
                  <a:pt x="469357" y="397361"/>
                  <a:pt x="420011" y="399202"/>
                </a:cubicBezTo>
                <a:lnTo>
                  <a:pt x="420011" y="380329"/>
                </a:lnTo>
                <a:cubicBezTo>
                  <a:pt x="420011" y="339359"/>
                  <a:pt x="392801" y="304834"/>
                  <a:pt x="355446" y="293787"/>
                </a:cubicBezTo>
                <a:cubicBezTo>
                  <a:pt x="368820" y="280897"/>
                  <a:pt x="377583" y="262944"/>
                  <a:pt x="378044" y="242690"/>
                </a:cubicBezTo>
                <a:close/>
                <a:moveTo>
                  <a:pt x="175210" y="242690"/>
                </a:moveTo>
                <a:lnTo>
                  <a:pt x="225454" y="242690"/>
                </a:lnTo>
                <a:cubicBezTo>
                  <a:pt x="227298" y="242690"/>
                  <a:pt x="229142" y="243150"/>
                  <a:pt x="230986" y="243150"/>
                </a:cubicBezTo>
                <a:cubicBezTo>
                  <a:pt x="231447" y="262947"/>
                  <a:pt x="240205" y="280901"/>
                  <a:pt x="253573" y="293792"/>
                </a:cubicBezTo>
                <a:cubicBezTo>
                  <a:pt x="216235" y="304841"/>
                  <a:pt x="189038" y="339369"/>
                  <a:pt x="189038" y="380343"/>
                </a:cubicBezTo>
                <a:lnTo>
                  <a:pt x="189038" y="398758"/>
                </a:lnTo>
                <a:cubicBezTo>
                  <a:pt x="164146" y="397377"/>
                  <a:pt x="135567" y="392773"/>
                  <a:pt x="103300" y="382645"/>
                </a:cubicBezTo>
                <a:lnTo>
                  <a:pt x="99151" y="381264"/>
                </a:lnTo>
                <a:lnTo>
                  <a:pt x="98690" y="380343"/>
                </a:lnTo>
                <a:lnTo>
                  <a:pt x="98690" y="318652"/>
                </a:lnTo>
                <a:cubicBezTo>
                  <a:pt x="98690" y="276758"/>
                  <a:pt x="133262" y="242690"/>
                  <a:pt x="175210" y="242690"/>
                </a:cubicBezTo>
                <a:close/>
                <a:moveTo>
                  <a:pt x="76056" y="185090"/>
                </a:moveTo>
                <a:lnTo>
                  <a:pt x="126300" y="185090"/>
                </a:lnTo>
                <a:cubicBezTo>
                  <a:pt x="126760" y="204886"/>
                  <a:pt x="135058" y="222841"/>
                  <a:pt x="148886" y="235732"/>
                </a:cubicBezTo>
                <a:cubicBezTo>
                  <a:pt x="111549" y="246781"/>
                  <a:pt x="84353" y="281309"/>
                  <a:pt x="84353" y="322283"/>
                </a:cubicBezTo>
                <a:lnTo>
                  <a:pt x="84353" y="341158"/>
                </a:lnTo>
                <a:cubicBezTo>
                  <a:pt x="34571" y="339316"/>
                  <a:pt x="6453" y="325505"/>
                  <a:pt x="4609" y="324584"/>
                </a:cubicBezTo>
                <a:lnTo>
                  <a:pt x="461" y="322743"/>
                </a:lnTo>
                <a:lnTo>
                  <a:pt x="0" y="322743"/>
                </a:lnTo>
                <a:lnTo>
                  <a:pt x="0" y="261052"/>
                </a:lnTo>
                <a:cubicBezTo>
                  <a:pt x="0" y="219158"/>
                  <a:pt x="34110" y="185090"/>
                  <a:pt x="76056" y="185090"/>
                </a:cubicBezTo>
                <a:close/>
                <a:moveTo>
                  <a:pt x="476280" y="183239"/>
                </a:moveTo>
                <a:lnTo>
                  <a:pt x="526068" y="183239"/>
                </a:lnTo>
                <a:cubicBezTo>
                  <a:pt x="568019" y="183239"/>
                  <a:pt x="602133" y="217307"/>
                  <a:pt x="602133" y="259201"/>
                </a:cubicBezTo>
                <a:lnTo>
                  <a:pt x="602133" y="320432"/>
                </a:lnTo>
                <a:lnTo>
                  <a:pt x="601672" y="320432"/>
                </a:lnTo>
                <a:lnTo>
                  <a:pt x="597984" y="322733"/>
                </a:lnTo>
                <a:cubicBezTo>
                  <a:pt x="596140" y="323654"/>
                  <a:pt x="567558" y="337465"/>
                  <a:pt x="518231" y="339307"/>
                </a:cubicBezTo>
                <a:lnTo>
                  <a:pt x="518231" y="320432"/>
                </a:lnTo>
                <a:cubicBezTo>
                  <a:pt x="518231" y="279458"/>
                  <a:pt x="490571" y="244930"/>
                  <a:pt x="453691" y="233881"/>
                </a:cubicBezTo>
                <a:cubicBezTo>
                  <a:pt x="467060" y="220990"/>
                  <a:pt x="475358" y="203035"/>
                  <a:pt x="476280" y="183239"/>
                </a:cubicBezTo>
                <a:close/>
                <a:moveTo>
                  <a:pt x="304510" y="181462"/>
                </a:moveTo>
                <a:cubicBezTo>
                  <a:pt x="337221" y="181462"/>
                  <a:pt x="363739" y="208046"/>
                  <a:pt x="363739" y="240839"/>
                </a:cubicBezTo>
                <a:cubicBezTo>
                  <a:pt x="363739" y="273632"/>
                  <a:pt x="337221" y="300216"/>
                  <a:pt x="304510" y="300216"/>
                </a:cubicBezTo>
                <a:cubicBezTo>
                  <a:pt x="271799" y="300216"/>
                  <a:pt x="245281" y="273632"/>
                  <a:pt x="245281" y="240839"/>
                </a:cubicBezTo>
                <a:cubicBezTo>
                  <a:pt x="245281" y="208046"/>
                  <a:pt x="271799" y="181462"/>
                  <a:pt x="304510" y="181462"/>
                </a:cubicBezTo>
                <a:close/>
                <a:moveTo>
                  <a:pt x="274338" y="133116"/>
                </a:moveTo>
                <a:lnTo>
                  <a:pt x="328757" y="133116"/>
                </a:lnTo>
                <a:cubicBezTo>
                  <a:pt x="334753" y="133116"/>
                  <a:pt x="340287" y="134037"/>
                  <a:pt x="345821" y="134957"/>
                </a:cubicBezTo>
                <a:cubicBezTo>
                  <a:pt x="337981" y="145545"/>
                  <a:pt x="333369" y="158894"/>
                  <a:pt x="332447" y="172703"/>
                </a:cubicBezTo>
                <a:cubicBezTo>
                  <a:pt x="324145" y="169021"/>
                  <a:pt x="314461" y="166719"/>
                  <a:pt x="304776" y="166719"/>
                </a:cubicBezTo>
                <a:cubicBezTo>
                  <a:pt x="292324" y="166719"/>
                  <a:pt x="280794" y="169941"/>
                  <a:pt x="270648" y="175465"/>
                </a:cubicBezTo>
                <a:cubicBezTo>
                  <a:pt x="270648" y="160275"/>
                  <a:pt x="265575" y="146465"/>
                  <a:pt x="257274" y="134957"/>
                </a:cubicBezTo>
                <a:cubicBezTo>
                  <a:pt x="262808" y="134037"/>
                  <a:pt x="268342" y="133116"/>
                  <a:pt x="274338" y="133116"/>
                </a:cubicBezTo>
                <a:close/>
                <a:moveTo>
                  <a:pt x="402940" y="120160"/>
                </a:moveTo>
                <a:cubicBezTo>
                  <a:pt x="435681" y="120160"/>
                  <a:pt x="462427" y="146416"/>
                  <a:pt x="462427" y="179582"/>
                </a:cubicBezTo>
                <a:cubicBezTo>
                  <a:pt x="462427" y="212287"/>
                  <a:pt x="435681" y="238543"/>
                  <a:pt x="402940" y="238543"/>
                </a:cubicBezTo>
                <a:cubicBezTo>
                  <a:pt x="393717" y="238543"/>
                  <a:pt x="385416" y="236700"/>
                  <a:pt x="377577" y="233015"/>
                </a:cubicBezTo>
                <a:cubicBezTo>
                  <a:pt x="375271" y="209984"/>
                  <a:pt x="362359" y="190176"/>
                  <a:pt x="343452" y="178661"/>
                </a:cubicBezTo>
                <a:cubicBezTo>
                  <a:pt x="343913" y="145956"/>
                  <a:pt x="370198" y="120160"/>
                  <a:pt x="402940" y="120160"/>
                </a:cubicBezTo>
                <a:close/>
                <a:moveTo>
                  <a:pt x="200081" y="120160"/>
                </a:moveTo>
                <a:cubicBezTo>
                  <a:pt x="232823" y="120160"/>
                  <a:pt x="259569" y="146416"/>
                  <a:pt x="259569" y="179582"/>
                </a:cubicBezTo>
                <a:cubicBezTo>
                  <a:pt x="259569" y="180503"/>
                  <a:pt x="259569" y="181424"/>
                  <a:pt x="259569" y="182806"/>
                </a:cubicBezTo>
                <a:cubicBezTo>
                  <a:pt x="244812" y="193861"/>
                  <a:pt x="234667" y="210444"/>
                  <a:pt x="231900" y="229791"/>
                </a:cubicBezTo>
                <a:cubicBezTo>
                  <a:pt x="222677" y="235319"/>
                  <a:pt x="212071" y="238543"/>
                  <a:pt x="200081" y="238543"/>
                </a:cubicBezTo>
                <a:cubicBezTo>
                  <a:pt x="167340" y="238543"/>
                  <a:pt x="140594" y="212287"/>
                  <a:pt x="140594" y="179582"/>
                </a:cubicBezTo>
                <a:cubicBezTo>
                  <a:pt x="140594" y="146416"/>
                  <a:pt x="167340" y="120160"/>
                  <a:pt x="200081" y="120160"/>
                </a:cubicBezTo>
                <a:close/>
                <a:moveTo>
                  <a:pt x="101428" y="62190"/>
                </a:moveTo>
                <a:cubicBezTo>
                  <a:pt x="133688" y="62190"/>
                  <a:pt x="160418" y="88426"/>
                  <a:pt x="160879" y="120646"/>
                </a:cubicBezTo>
                <a:cubicBezTo>
                  <a:pt x="141984" y="132154"/>
                  <a:pt x="128619" y="152406"/>
                  <a:pt x="126315" y="175421"/>
                </a:cubicBezTo>
                <a:cubicBezTo>
                  <a:pt x="118941" y="178643"/>
                  <a:pt x="110185" y="180944"/>
                  <a:pt x="101428" y="180944"/>
                </a:cubicBezTo>
                <a:cubicBezTo>
                  <a:pt x="68708" y="180944"/>
                  <a:pt x="41978" y="154247"/>
                  <a:pt x="41978" y="121567"/>
                </a:cubicBezTo>
                <a:cubicBezTo>
                  <a:pt x="41978" y="88887"/>
                  <a:pt x="68708" y="62190"/>
                  <a:pt x="101428" y="62190"/>
                </a:cubicBezTo>
                <a:close/>
                <a:moveTo>
                  <a:pt x="500695" y="60339"/>
                </a:moveTo>
                <a:cubicBezTo>
                  <a:pt x="533882" y="60339"/>
                  <a:pt x="560154" y="87036"/>
                  <a:pt x="560154" y="119716"/>
                </a:cubicBezTo>
                <a:cubicBezTo>
                  <a:pt x="560154" y="152396"/>
                  <a:pt x="533882" y="179093"/>
                  <a:pt x="500695" y="179093"/>
                </a:cubicBezTo>
                <a:cubicBezTo>
                  <a:pt x="491938" y="179093"/>
                  <a:pt x="483180" y="176792"/>
                  <a:pt x="475805" y="173570"/>
                </a:cubicBezTo>
                <a:cubicBezTo>
                  <a:pt x="473501" y="150095"/>
                  <a:pt x="460134" y="130303"/>
                  <a:pt x="441697" y="118795"/>
                </a:cubicBezTo>
                <a:cubicBezTo>
                  <a:pt x="442158" y="86575"/>
                  <a:pt x="468431" y="60339"/>
                  <a:pt x="500695" y="60339"/>
                </a:cubicBezTo>
                <a:close/>
                <a:moveTo>
                  <a:pt x="413085" y="16140"/>
                </a:moveTo>
                <a:cubicBezTo>
                  <a:pt x="438441" y="16140"/>
                  <a:pt x="460571" y="31794"/>
                  <a:pt x="468869" y="55274"/>
                </a:cubicBezTo>
                <a:cubicBezTo>
                  <a:pt x="446279" y="66324"/>
                  <a:pt x="431526" y="87962"/>
                  <a:pt x="429221" y="112824"/>
                </a:cubicBezTo>
                <a:cubicBezTo>
                  <a:pt x="422766" y="110522"/>
                  <a:pt x="412624" y="107760"/>
                  <a:pt x="402020" y="107760"/>
                </a:cubicBezTo>
                <a:cubicBezTo>
                  <a:pt x="390956" y="107760"/>
                  <a:pt x="380352" y="110062"/>
                  <a:pt x="370670" y="115126"/>
                </a:cubicBezTo>
                <a:cubicBezTo>
                  <a:pt x="367904" y="112364"/>
                  <a:pt x="365599" y="109141"/>
                  <a:pt x="363294" y="105918"/>
                </a:cubicBezTo>
                <a:cubicBezTo>
                  <a:pt x="372054" y="93487"/>
                  <a:pt x="376664" y="78754"/>
                  <a:pt x="376664" y="63561"/>
                </a:cubicBezTo>
                <a:cubicBezTo>
                  <a:pt x="376664" y="53432"/>
                  <a:pt x="374359" y="43764"/>
                  <a:pt x="370670" y="34556"/>
                </a:cubicBezTo>
                <a:cubicBezTo>
                  <a:pt x="381735" y="22586"/>
                  <a:pt x="396949" y="16140"/>
                  <a:pt x="413085" y="16140"/>
                </a:cubicBezTo>
                <a:close/>
                <a:moveTo>
                  <a:pt x="192697" y="16140"/>
                </a:moveTo>
                <a:cubicBezTo>
                  <a:pt x="207447" y="16140"/>
                  <a:pt x="221274" y="21206"/>
                  <a:pt x="231875" y="31337"/>
                </a:cubicBezTo>
                <a:cubicBezTo>
                  <a:pt x="227266" y="41008"/>
                  <a:pt x="224501" y="52060"/>
                  <a:pt x="224501" y="63573"/>
                </a:cubicBezTo>
                <a:cubicBezTo>
                  <a:pt x="224501" y="80152"/>
                  <a:pt x="230032" y="96270"/>
                  <a:pt x="240172" y="109165"/>
                </a:cubicBezTo>
                <a:cubicBezTo>
                  <a:pt x="238328" y="111928"/>
                  <a:pt x="236024" y="114230"/>
                  <a:pt x="233719" y="116533"/>
                </a:cubicBezTo>
                <a:cubicBezTo>
                  <a:pt x="223118" y="111007"/>
                  <a:pt x="211134" y="107783"/>
                  <a:pt x="199150" y="107783"/>
                </a:cubicBezTo>
                <a:cubicBezTo>
                  <a:pt x="189010" y="107783"/>
                  <a:pt x="177948" y="111467"/>
                  <a:pt x="171034" y="114230"/>
                </a:cubicBezTo>
                <a:cubicBezTo>
                  <a:pt x="168729" y="91204"/>
                  <a:pt x="155824" y="70942"/>
                  <a:pt x="136004" y="59429"/>
                </a:cubicBezTo>
                <a:cubicBezTo>
                  <a:pt x="142457" y="34100"/>
                  <a:pt x="165964" y="16140"/>
                  <a:pt x="192697" y="16140"/>
                </a:cubicBezTo>
                <a:close/>
                <a:moveTo>
                  <a:pt x="301511" y="0"/>
                </a:moveTo>
                <a:cubicBezTo>
                  <a:pt x="337146" y="0"/>
                  <a:pt x="366033" y="28871"/>
                  <a:pt x="366033" y="64485"/>
                </a:cubicBezTo>
                <a:cubicBezTo>
                  <a:pt x="366033" y="100099"/>
                  <a:pt x="337146" y="128970"/>
                  <a:pt x="301511" y="128970"/>
                </a:cubicBezTo>
                <a:cubicBezTo>
                  <a:pt x="265876" y="128970"/>
                  <a:pt x="236989" y="100099"/>
                  <a:pt x="236989" y="64485"/>
                </a:cubicBezTo>
                <a:cubicBezTo>
                  <a:pt x="236989" y="28871"/>
                  <a:pt x="265876" y="0"/>
                  <a:pt x="301511" y="0"/>
                </a:cubicBezTo>
                <a:close/>
              </a:path>
            </a:pathLst>
          </a:custGeom>
          <a:solidFill>
            <a:srgbClr val="0070C0"/>
          </a:solidFill>
          <a:ln>
            <a:noFill/>
          </a:ln>
        </p:spPr>
      </p:sp>
      <p:sp>
        <p:nvSpPr>
          <p:cNvPr id="43" name="apple_135103"/>
          <p:cNvSpPr>
            <a:spLocks noChangeAspect="1"/>
          </p:cNvSpPr>
          <p:nvPr/>
        </p:nvSpPr>
        <p:spPr bwMode="auto">
          <a:xfrm>
            <a:off x="10245799" y="3451720"/>
            <a:ext cx="865349" cy="1047481"/>
          </a:xfrm>
          <a:custGeom>
            <a:avLst/>
            <a:gdLst>
              <a:gd name="T0" fmla="*/ 580 w 607"/>
              <a:gd name="T1" fmla="*/ 531 h 736"/>
              <a:gd name="T2" fmla="*/ 560 w 607"/>
              <a:gd name="T3" fmla="*/ 496 h 736"/>
              <a:gd name="T4" fmla="*/ 565 w 607"/>
              <a:gd name="T5" fmla="*/ 478 h 736"/>
              <a:gd name="T6" fmla="*/ 565 w 607"/>
              <a:gd name="T7" fmla="*/ 435 h 736"/>
              <a:gd name="T8" fmla="*/ 560 w 607"/>
              <a:gd name="T9" fmla="*/ 416 h 736"/>
              <a:gd name="T10" fmla="*/ 565 w 607"/>
              <a:gd name="T11" fmla="*/ 398 h 736"/>
              <a:gd name="T12" fmla="*/ 566 w 607"/>
              <a:gd name="T13" fmla="*/ 359 h 736"/>
              <a:gd name="T14" fmla="*/ 560 w 607"/>
              <a:gd name="T15" fmla="*/ 336 h 736"/>
              <a:gd name="T16" fmla="*/ 562 w 607"/>
              <a:gd name="T17" fmla="*/ 326 h 736"/>
              <a:gd name="T18" fmla="*/ 565 w 607"/>
              <a:gd name="T19" fmla="*/ 310 h 736"/>
              <a:gd name="T20" fmla="*/ 548 w 607"/>
              <a:gd name="T21" fmla="*/ 310 h 736"/>
              <a:gd name="T22" fmla="*/ 547 w 607"/>
              <a:gd name="T23" fmla="*/ 310 h 736"/>
              <a:gd name="T24" fmla="*/ 480 w 607"/>
              <a:gd name="T25" fmla="*/ 243 h 736"/>
              <a:gd name="T26" fmla="*/ 483 w 607"/>
              <a:gd name="T27" fmla="*/ 224 h 736"/>
              <a:gd name="T28" fmla="*/ 477 w 607"/>
              <a:gd name="T29" fmla="*/ 187 h 736"/>
              <a:gd name="T30" fmla="*/ 440 w 607"/>
              <a:gd name="T31" fmla="*/ 170 h 736"/>
              <a:gd name="T32" fmla="*/ 364 w 607"/>
              <a:gd name="T33" fmla="*/ 182 h 736"/>
              <a:gd name="T34" fmla="*/ 332 w 607"/>
              <a:gd name="T35" fmla="*/ 187 h 736"/>
              <a:gd name="T36" fmla="*/ 428 w 607"/>
              <a:gd name="T37" fmla="*/ 85 h 736"/>
              <a:gd name="T38" fmla="*/ 442 w 607"/>
              <a:gd name="T39" fmla="*/ 72 h 736"/>
              <a:gd name="T40" fmla="*/ 429 w 607"/>
              <a:gd name="T41" fmla="*/ 58 h 736"/>
              <a:gd name="T42" fmla="*/ 318 w 607"/>
              <a:gd name="T43" fmla="*/ 137 h 736"/>
              <a:gd name="T44" fmla="*/ 312 w 607"/>
              <a:gd name="T45" fmla="*/ 94 h 736"/>
              <a:gd name="T46" fmla="*/ 226 w 607"/>
              <a:gd name="T47" fmla="*/ 8 h 736"/>
              <a:gd name="T48" fmla="*/ 171 w 607"/>
              <a:gd name="T49" fmla="*/ 0 h 736"/>
              <a:gd name="T50" fmla="*/ 179 w 607"/>
              <a:gd name="T51" fmla="*/ 55 h 736"/>
              <a:gd name="T52" fmla="*/ 266 w 607"/>
              <a:gd name="T53" fmla="*/ 141 h 736"/>
              <a:gd name="T54" fmla="*/ 314 w 607"/>
              <a:gd name="T55" fmla="*/ 148 h 736"/>
              <a:gd name="T56" fmla="*/ 305 w 607"/>
              <a:gd name="T57" fmla="*/ 187 h 736"/>
              <a:gd name="T58" fmla="*/ 271 w 607"/>
              <a:gd name="T59" fmla="*/ 182 h 736"/>
              <a:gd name="T60" fmla="*/ 178 w 607"/>
              <a:gd name="T61" fmla="*/ 170 h 736"/>
              <a:gd name="T62" fmla="*/ 64 w 607"/>
              <a:gd name="T63" fmla="*/ 212 h 736"/>
              <a:gd name="T64" fmla="*/ 1 w 607"/>
              <a:gd name="T65" fmla="*/ 446 h 736"/>
              <a:gd name="T66" fmla="*/ 246 w 607"/>
              <a:gd name="T67" fmla="*/ 736 h 736"/>
              <a:gd name="T68" fmla="*/ 301 w 607"/>
              <a:gd name="T69" fmla="*/ 726 h 736"/>
              <a:gd name="T70" fmla="*/ 335 w 607"/>
              <a:gd name="T71" fmla="*/ 726 h 736"/>
              <a:gd name="T72" fmla="*/ 390 w 607"/>
              <a:gd name="T73" fmla="*/ 736 h 736"/>
              <a:gd name="T74" fmla="*/ 390 w 607"/>
              <a:gd name="T75" fmla="*/ 736 h 736"/>
              <a:gd name="T76" fmla="*/ 596 w 607"/>
              <a:gd name="T77" fmla="*/ 588 h 736"/>
              <a:gd name="T78" fmla="*/ 580 w 607"/>
              <a:gd name="T79" fmla="*/ 531 h 736"/>
              <a:gd name="T80" fmla="*/ 266 w 607"/>
              <a:gd name="T81" fmla="*/ 486 h 736"/>
              <a:gd name="T82" fmla="*/ 230 w 607"/>
              <a:gd name="T83" fmla="*/ 509 h 736"/>
              <a:gd name="T84" fmla="*/ 206 w 607"/>
              <a:gd name="T85" fmla="*/ 473 h 736"/>
              <a:gd name="T86" fmla="*/ 258 w 607"/>
              <a:gd name="T87" fmla="*/ 379 h 736"/>
              <a:gd name="T88" fmla="*/ 266 w 607"/>
              <a:gd name="T89" fmla="*/ 486 h 736"/>
              <a:gd name="T90" fmla="*/ 398 w 607"/>
              <a:gd name="T91" fmla="*/ 509 h 736"/>
              <a:gd name="T92" fmla="*/ 361 w 607"/>
              <a:gd name="T93" fmla="*/ 486 h 736"/>
              <a:gd name="T94" fmla="*/ 369 w 607"/>
              <a:gd name="T95" fmla="*/ 379 h 736"/>
              <a:gd name="T96" fmla="*/ 421 w 607"/>
              <a:gd name="T97" fmla="*/ 473 h 736"/>
              <a:gd name="T98" fmla="*/ 398 w 607"/>
              <a:gd name="T99" fmla="*/ 509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736">
                <a:moveTo>
                  <a:pt x="580" y="531"/>
                </a:moveTo>
                <a:cubicBezTo>
                  <a:pt x="568" y="524"/>
                  <a:pt x="560" y="511"/>
                  <a:pt x="560" y="496"/>
                </a:cubicBezTo>
                <a:cubicBezTo>
                  <a:pt x="560" y="490"/>
                  <a:pt x="562" y="484"/>
                  <a:pt x="565" y="478"/>
                </a:cubicBezTo>
                <a:cubicBezTo>
                  <a:pt x="573" y="464"/>
                  <a:pt x="573" y="449"/>
                  <a:pt x="565" y="435"/>
                </a:cubicBezTo>
                <a:cubicBezTo>
                  <a:pt x="562" y="429"/>
                  <a:pt x="560" y="423"/>
                  <a:pt x="560" y="416"/>
                </a:cubicBezTo>
                <a:cubicBezTo>
                  <a:pt x="560" y="410"/>
                  <a:pt x="562" y="404"/>
                  <a:pt x="565" y="398"/>
                </a:cubicBezTo>
                <a:cubicBezTo>
                  <a:pt x="571" y="386"/>
                  <a:pt x="572" y="371"/>
                  <a:pt x="566" y="359"/>
                </a:cubicBezTo>
                <a:cubicBezTo>
                  <a:pt x="562" y="352"/>
                  <a:pt x="560" y="344"/>
                  <a:pt x="560" y="336"/>
                </a:cubicBezTo>
                <a:cubicBezTo>
                  <a:pt x="560" y="333"/>
                  <a:pt x="561" y="329"/>
                  <a:pt x="562" y="326"/>
                </a:cubicBezTo>
                <a:lnTo>
                  <a:pt x="565" y="310"/>
                </a:lnTo>
                <a:lnTo>
                  <a:pt x="548" y="310"/>
                </a:lnTo>
                <a:lnTo>
                  <a:pt x="547" y="310"/>
                </a:lnTo>
                <a:cubicBezTo>
                  <a:pt x="510" y="310"/>
                  <a:pt x="480" y="280"/>
                  <a:pt x="480" y="243"/>
                </a:cubicBezTo>
                <a:cubicBezTo>
                  <a:pt x="480" y="237"/>
                  <a:pt x="481" y="230"/>
                  <a:pt x="483" y="224"/>
                </a:cubicBezTo>
                <a:cubicBezTo>
                  <a:pt x="487" y="211"/>
                  <a:pt x="485" y="198"/>
                  <a:pt x="477" y="187"/>
                </a:cubicBezTo>
                <a:cubicBezTo>
                  <a:pt x="468" y="176"/>
                  <a:pt x="455" y="169"/>
                  <a:pt x="440" y="170"/>
                </a:cubicBezTo>
                <a:cubicBezTo>
                  <a:pt x="418" y="171"/>
                  <a:pt x="393" y="175"/>
                  <a:pt x="364" y="182"/>
                </a:cubicBezTo>
                <a:cubicBezTo>
                  <a:pt x="353" y="185"/>
                  <a:pt x="343" y="186"/>
                  <a:pt x="332" y="187"/>
                </a:cubicBezTo>
                <a:cubicBezTo>
                  <a:pt x="340" y="128"/>
                  <a:pt x="381" y="83"/>
                  <a:pt x="428" y="85"/>
                </a:cubicBezTo>
                <a:cubicBezTo>
                  <a:pt x="436" y="85"/>
                  <a:pt x="442" y="79"/>
                  <a:pt x="442" y="72"/>
                </a:cubicBezTo>
                <a:cubicBezTo>
                  <a:pt x="442" y="65"/>
                  <a:pt x="436" y="58"/>
                  <a:pt x="429" y="58"/>
                </a:cubicBezTo>
                <a:cubicBezTo>
                  <a:pt x="382" y="57"/>
                  <a:pt x="340" y="89"/>
                  <a:pt x="318" y="137"/>
                </a:cubicBezTo>
                <a:lnTo>
                  <a:pt x="312" y="94"/>
                </a:lnTo>
                <a:cubicBezTo>
                  <a:pt x="305" y="49"/>
                  <a:pt x="271" y="15"/>
                  <a:pt x="226" y="8"/>
                </a:cubicBezTo>
                <a:lnTo>
                  <a:pt x="171" y="0"/>
                </a:lnTo>
                <a:lnTo>
                  <a:pt x="179" y="55"/>
                </a:lnTo>
                <a:cubicBezTo>
                  <a:pt x="186" y="99"/>
                  <a:pt x="221" y="134"/>
                  <a:pt x="266" y="141"/>
                </a:cubicBezTo>
                <a:lnTo>
                  <a:pt x="314" y="148"/>
                </a:lnTo>
                <a:cubicBezTo>
                  <a:pt x="310" y="160"/>
                  <a:pt x="306" y="173"/>
                  <a:pt x="305" y="187"/>
                </a:cubicBezTo>
                <a:cubicBezTo>
                  <a:pt x="294" y="186"/>
                  <a:pt x="282" y="185"/>
                  <a:pt x="271" y="182"/>
                </a:cubicBezTo>
                <a:cubicBezTo>
                  <a:pt x="235" y="174"/>
                  <a:pt x="205" y="170"/>
                  <a:pt x="178" y="170"/>
                </a:cubicBezTo>
                <a:cubicBezTo>
                  <a:pt x="129" y="170"/>
                  <a:pt x="92" y="183"/>
                  <a:pt x="64" y="212"/>
                </a:cubicBezTo>
                <a:cubicBezTo>
                  <a:pt x="21" y="255"/>
                  <a:pt x="0" y="332"/>
                  <a:pt x="1" y="446"/>
                </a:cubicBezTo>
                <a:cubicBezTo>
                  <a:pt x="1" y="576"/>
                  <a:pt x="115" y="736"/>
                  <a:pt x="246" y="736"/>
                </a:cubicBezTo>
                <a:cubicBezTo>
                  <a:pt x="264" y="736"/>
                  <a:pt x="283" y="733"/>
                  <a:pt x="301" y="726"/>
                </a:cubicBezTo>
                <a:cubicBezTo>
                  <a:pt x="312" y="723"/>
                  <a:pt x="324" y="723"/>
                  <a:pt x="335" y="726"/>
                </a:cubicBezTo>
                <a:cubicBezTo>
                  <a:pt x="353" y="733"/>
                  <a:pt x="371" y="736"/>
                  <a:pt x="390" y="736"/>
                </a:cubicBezTo>
                <a:lnTo>
                  <a:pt x="390" y="736"/>
                </a:lnTo>
                <a:cubicBezTo>
                  <a:pt x="468" y="736"/>
                  <a:pt x="547" y="679"/>
                  <a:pt x="596" y="588"/>
                </a:cubicBezTo>
                <a:cubicBezTo>
                  <a:pt x="607" y="568"/>
                  <a:pt x="600" y="543"/>
                  <a:pt x="580" y="531"/>
                </a:cubicBezTo>
                <a:close/>
                <a:moveTo>
                  <a:pt x="266" y="486"/>
                </a:moveTo>
                <a:cubicBezTo>
                  <a:pt x="263" y="502"/>
                  <a:pt x="246" y="513"/>
                  <a:pt x="230" y="509"/>
                </a:cubicBezTo>
                <a:cubicBezTo>
                  <a:pt x="213" y="506"/>
                  <a:pt x="203" y="489"/>
                  <a:pt x="206" y="473"/>
                </a:cubicBezTo>
                <a:cubicBezTo>
                  <a:pt x="210" y="456"/>
                  <a:pt x="258" y="379"/>
                  <a:pt x="258" y="379"/>
                </a:cubicBezTo>
                <a:cubicBezTo>
                  <a:pt x="258" y="379"/>
                  <a:pt x="270" y="469"/>
                  <a:pt x="266" y="486"/>
                </a:cubicBezTo>
                <a:close/>
                <a:moveTo>
                  <a:pt x="398" y="509"/>
                </a:moveTo>
                <a:cubicBezTo>
                  <a:pt x="381" y="513"/>
                  <a:pt x="365" y="502"/>
                  <a:pt x="361" y="486"/>
                </a:cubicBezTo>
                <a:cubicBezTo>
                  <a:pt x="358" y="469"/>
                  <a:pt x="369" y="379"/>
                  <a:pt x="369" y="379"/>
                </a:cubicBezTo>
                <a:cubicBezTo>
                  <a:pt x="370" y="379"/>
                  <a:pt x="418" y="456"/>
                  <a:pt x="421" y="473"/>
                </a:cubicBezTo>
                <a:cubicBezTo>
                  <a:pt x="425" y="489"/>
                  <a:pt x="414" y="506"/>
                  <a:pt x="398" y="509"/>
                </a:cubicBezTo>
                <a:close/>
              </a:path>
            </a:pathLst>
          </a:custGeom>
          <a:solidFill>
            <a:srgbClr val="0070C0"/>
          </a:solidFill>
          <a:ln>
            <a:noFill/>
          </a:ln>
        </p:spPr>
      </p:sp>
      <p:cxnSp>
        <p:nvCxnSpPr>
          <p:cNvPr id="8" name="直接连接符 7"/>
          <p:cNvCxnSpPr/>
          <p:nvPr/>
        </p:nvCxnSpPr>
        <p:spPr>
          <a:xfrm>
            <a:off x="4197127" y="3451720"/>
            <a:ext cx="0" cy="1944216"/>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8805639" y="3451720"/>
            <a:ext cx="0" cy="1944216"/>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6" name="ïšḷïďè"/>
          <p:cNvSpPr/>
          <p:nvPr/>
        </p:nvSpPr>
        <p:spPr>
          <a:xfrm>
            <a:off x="3357169" y="5992589"/>
            <a:ext cx="6447225" cy="711811"/>
          </a:xfrm>
          <a:prstGeom prst="rect">
            <a:avLst/>
          </a:prstGeom>
        </p:spPr>
        <p:txBody>
          <a:bodyPr wrap="none" lIns="90000" tIns="46800" rIns="90000" bIns="46800" anchor="b">
            <a:noAutofit/>
          </a:bodyPr>
          <a:lstStyle/>
          <a:p>
            <a:pPr lvl="0" algn="ctr" defTabSz="913765">
              <a:lnSpc>
                <a:spcPts val="3000"/>
              </a:lnSpc>
              <a:defRPr/>
            </a:pPr>
            <a:r>
              <a:rPr lang="zh-CN" altLang="en-US" sz="2000" dirty="0">
                <a:solidFill>
                  <a:srgbClr val="0070C0"/>
                </a:solidFill>
                <a:latin typeface="微软雅黑" panose="020B0503020204020204" pitchFamily="34" charset="-122"/>
                <a:ea typeface="微软雅黑" panose="020B0503020204020204" pitchFamily="34" charset="-122"/>
              </a:rPr>
              <a:t>生产安全</a:t>
            </a:r>
            <a:endParaRPr lang="en-US" altLang="zh-CN" sz="2000" dirty="0">
              <a:solidFill>
                <a:srgbClr val="0070C0"/>
              </a:solidFill>
              <a:latin typeface="微软雅黑" panose="020B0503020204020204" pitchFamily="34" charset="-122"/>
              <a:ea typeface="微软雅黑" panose="020B0503020204020204" pitchFamily="34" charset="-122"/>
            </a:endParaRPr>
          </a:p>
          <a:p>
            <a:pPr lvl="0" algn="ctr" defTabSz="913765">
              <a:lnSpc>
                <a:spcPts val="3000"/>
              </a:lnSpc>
              <a:defRPr/>
            </a:pPr>
            <a:r>
              <a:rPr lang="zh-CN" altLang="en-US" sz="2000" dirty="0">
                <a:solidFill>
                  <a:srgbClr val="0070C0"/>
                </a:solidFill>
                <a:latin typeface="微软雅黑" panose="020B0503020204020204" pitchFamily="34" charset="-122"/>
                <a:ea typeface="微软雅黑" panose="020B0503020204020204" pitchFamily="34" charset="-122"/>
              </a:rPr>
              <a:t>即现代企业生产安全管理问题</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11" name="矩形 10"/>
          <p:cNvSpPr/>
          <p:nvPr/>
        </p:nvSpPr>
        <p:spPr>
          <a:xfrm>
            <a:off x="1892871" y="1394543"/>
            <a:ext cx="367119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）运行模式：</a:t>
            </a:r>
            <a:r>
              <a:rPr lang="en-US" altLang="zh-CN" sz="2400" dirty="0">
                <a:solidFill>
                  <a:srgbClr val="0070C0"/>
                </a:solidFill>
                <a:latin typeface="微软雅黑" panose="020B0503020204020204" pitchFamily="34" charset="-122"/>
                <a:ea typeface="微软雅黑" panose="020B0503020204020204" pitchFamily="34" charset="-122"/>
              </a:rPr>
              <a:t>PDCA</a:t>
            </a:r>
            <a:r>
              <a:rPr lang="zh-CN" altLang="en-US" sz="2400" dirty="0">
                <a:solidFill>
                  <a:srgbClr val="0070C0"/>
                </a:solidFill>
                <a:latin typeface="微软雅黑" panose="020B0503020204020204" pitchFamily="34" charset="-122"/>
                <a:ea typeface="微软雅黑" panose="020B0503020204020204" pitchFamily="34" charset="-122"/>
              </a:rPr>
              <a:t>法</a:t>
            </a:r>
          </a:p>
        </p:txBody>
      </p:sp>
      <p:sp>
        <p:nvSpPr>
          <p:cNvPr id="20" name="Freeform 11"/>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
          <p:cNvSpPr/>
          <p:nvPr/>
        </p:nvSpPr>
        <p:spPr>
          <a:xfrm>
            <a:off x="685096" y="3519884"/>
            <a:ext cx="4111190" cy="1631216"/>
          </a:xfrm>
          <a:prstGeom prst="rect">
            <a:avLst/>
          </a:prstGeom>
        </p:spPr>
        <p:txBody>
          <a:bodyPr wrap="square">
            <a:spAutoFit/>
          </a:bodyPr>
          <a:lstStyle/>
          <a:p>
            <a:pPr>
              <a:lnSpc>
                <a:spcPts val="2400"/>
              </a:lnSpc>
            </a:pPr>
            <a:r>
              <a:rPr lang="en-US" altLang="zh-CN" b="1" dirty="0">
                <a:solidFill>
                  <a:srgbClr val="0070C0"/>
                </a:solidFill>
                <a:latin typeface="微软雅黑" panose="020B0503020204020204" pitchFamily="34" charset="-122"/>
                <a:ea typeface="微软雅黑" panose="020B0503020204020204" pitchFamily="34" charset="-122"/>
              </a:rPr>
              <a:t>GB</a:t>
            </a:r>
            <a:r>
              <a:rPr lang="zh-CN" altLang="en-US" b="1" dirty="0">
                <a:solidFill>
                  <a:srgbClr val="0070C0"/>
                </a:solidFill>
                <a:latin typeface="微软雅黑" panose="020B0503020204020204" pitchFamily="34" charset="-122"/>
                <a:ea typeface="微软雅黑" panose="020B0503020204020204" pitchFamily="34" charset="-122"/>
              </a:rPr>
              <a:t>／</a:t>
            </a:r>
            <a:r>
              <a:rPr lang="en-US" altLang="zh-CN" b="1" dirty="0">
                <a:solidFill>
                  <a:srgbClr val="0070C0"/>
                </a:solidFill>
                <a:latin typeface="微软雅黑" panose="020B0503020204020204" pitchFamily="34" charset="-122"/>
                <a:ea typeface="微软雅黑" panose="020B0503020204020204" pitchFamily="34" charset="-122"/>
              </a:rPr>
              <a:t>T28001</a:t>
            </a:r>
            <a:r>
              <a:rPr lang="zh-CN" altLang="en-US" b="1" dirty="0">
                <a:solidFill>
                  <a:srgbClr val="0070C0"/>
                </a:solidFill>
                <a:latin typeface="微软雅黑" panose="020B0503020204020204" pitchFamily="34" charset="-122"/>
                <a:ea typeface="微软雅黑" panose="020B0503020204020204" pitchFamily="34" charset="-122"/>
              </a:rPr>
              <a:t>～</a:t>
            </a:r>
            <a:r>
              <a:rPr lang="en-US" altLang="zh-CN" b="1" dirty="0">
                <a:solidFill>
                  <a:srgbClr val="0070C0"/>
                </a:solidFill>
                <a:latin typeface="微软雅黑" panose="020B0503020204020204" pitchFamily="34" charset="-122"/>
                <a:ea typeface="微软雅黑" panose="020B0503020204020204" pitchFamily="34" charset="-122"/>
              </a:rPr>
              <a:t>2001</a:t>
            </a:r>
            <a:r>
              <a:rPr lang="zh-CN" altLang="en-US" dirty="0">
                <a:latin typeface="微软雅黑" panose="020B0503020204020204" pitchFamily="34" charset="-122"/>
                <a:ea typeface="微软雅黑" panose="020B0503020204020204" pitchFamily="34" charset="-122"/>
              </a:rPr>
              <a:t>是我国</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职业健康安全管理体系规范</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，提出了由</a:t>
            </a:r>
            <a:r>
              <a:rPr lang="zh-CN" altLang="en-US" b="1" dirty="0">
                <a:solidFill>
                  <a:srgbClr val="0070C0"/>
                </a:solidFill>
                <a:latin typeface="微软雅黑" panose="020B0503020204020204" pitchFamily="34" charset="-122"/>
                <a:ea typeface="微软雅黑" panose="020B0503020204020204" pitchFamily="34" charset="-122"/>
              </a:rPr>
              <a:t>职业健康安全方针、策划、实施与运行、检查与纠正和管理</a:t>
            </a:r>
            <a:r>
              <a:rPr lang="zh-CN" altLang="en-US" dirty="0">
                <a:latin typeface="微软雅黑" panose="020B0503020204020204" pitchFamily="34" charset="-122"/>
                <a:ea typeface="微软雅黑" panose="020B0503020204020204" pitchFamily="34" charset="-122"/>
              </a:rPr>
              <a:t>评审所组成的五大基本运行过程</a:t>
            </a:r>
            <a:r>
              <a:rPr lang="en-US" altLang="zh-CN" dirty="0">
                <a:latin typeface="微软雅黑" panose="020B0503020204020204" pitchFamily="34" charset="-122"/>
                <a:ea typeface="微软雅黑" panose="020B0503020204020204" pitchFamily="34" charset="-122"/>
              </a:rPr>
              <a:t>.</a:t>
            </a:r>
          </a:p>
        </p:txBody>
      </p:sp>
      <p:sp>
        <p:nvSpPr>
          <p:cNvPr id="14" name="Oval 3"/>
          <p:cNvSpPr/>
          <p:nvPr/>
        </p:nvSpPr>
        <p:spPr>
          <a:xfrm>
            <a:off x="6169637" y="2362953"/>
            <a:ext cx="5715000" cy="4114800"/>
          </a:xfrm>
          <a:prstGeom prst="ellipse">
            <a:avLst/>
          </a:prstGeom>
          <a:solidFill>
            <a:schemeClr val="bg1"/>
          </a:solidFill>
          <a:ln w="9525" cap="flat" cmpd="sng">
            <a:solidFill>
              <a:srgbClr val="0070C0"/>
            </a:solid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zh-CN" sz="4000" dirty="0">
              <a:solidFill>
                <a:schemeClr val="accent2"/>
              </a:solidFill>
              <a:latin typeface="Times New Roman" panose="02020603050405020304" pitchFamily="18" charset="0"/>
            </a:endParaRPr>
          </a:p>
        </p:txBody>
      </p:sp>
      <p:sp>
        <p:nvSpPr>
          <p:cNvPr id="15" name="AutoShape 4"/>
          <p:cNvSpPr/>
          <p:nvPr/>
        </p:nvSpPr>
        <p:spPr>
          <a:xfrm>
            <a:off x="10460346" y="2852056"/>
            <a:ext cx="2290240" cy="685800"/>
          </a:xfrm>
          <a:prstGeom prst="parallelogram">
            <a:avLst>
              <a:gd name="adj" fmla="val 78298"/>
            </a:avLst>
          </a:prstGeom>
          <a:solidFill>
            <a:srgbClr val="0070C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dirty="0">
                <a:solidFill>
                  <a:schemeClr val="bg1"/>
                </a:solidFill>
                <a:latin typeface="Times New Roman" panose="02020603050405020304" pitchFamily="18" charset="0"/>
              </a:rPr>
              <a:t>OHS</a:t>
            </a:r>
            <a:r>
              <a:rPr lang="zh-CN" altLang="en-US" sz="2400" b="1" dirty="0">
                <a:solidFill>
                  <a:schemeClr val="bg1"/>
                </a:solidFill>
                <a:latin typeface="Times New Roman" panose="02020603050405020304" pitchFamily="18" charset="0"/>
              </a:rPr>
              <a:t>方针</a:t>
            </a:r>
          </a:p>
        </p:txBody>
      </p:sp>
      <p:sp>
        <p:nvSpPr>
          <p:cNvPr id="16" name="AutoShape 5"/>
          <p:cNvSpPr/>
          <p:nvPr/>
        </p:nvSpPr>
        <p:spPr>
          <a:xfrm>
            <a:off x="10360637" y="4665355"/>
            <a:ext cx="2489659" cy="685800"/>
          </a:xfrm>
          <a:prstGeom prst="parallelogram">
            <a:avLst>
              <a:gd name="adj" fmla="val 80787"/>
            </a:avLst>
          </a:prstGeom>
          <a:solidFill>
            <a:srgbClr val="0070C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Times New Roman" panose="02020603050405020304" pitchFamily="18" charset="0"/>
              </a:rPr>
              <a:t>策划</a:t>
            </a:r>
          </a:p>
        </p:txBody>
      </p:sp>
      <p:sp>
        <p:nvSpPr>
          <p:cNvPr id="17" name="AutoShape 6"/>
          <p:cNvSpPr/>
          <p:nvPr/>
        </p:nvSpPr>
        <p:spPr>
          <a:xfrm>
            <a:off x="7771097" y="5869276"/>
            <a:ext cx="2579688" cy="914400"/>
          </a:xfrm>
          <a:prstGeom prst="parallelogram">
            <a:avLst>
              <a:gd name="adj" fmla="val 70529"/>
            </a:avLst>
          </a:prstGeom>
          <a:solidFill>
            <a:srgbClr val="0070C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Times New Roman" panose="02020603050405020304" pitchFamily="18" charset="0"/>
              </a:rPr>
              <a:t>实施与运行</a:t>
            </a:r>
          </a:p>
        </p:txBody>
      </p:sp>
      <p:sp>
        <p:nvSpPr>
          <p:cNvPr id="18" name="AutoShape 7"/>
          <p:cNvSpPr/>
          <p:nvPr/>
        </p:nvSpPr>
        <p:spPr>
          <a:xfrm>
            <a:off x="4899637" y="4558992"/>
            <a:ext cx="2540000" cy="792163"/>
          </a:xfrm>
          <a:prstGeom prst="parallelogram">
            <a:avLst>
              <a:gd name="adj" fmla="val 80160"/>
            </a:avLst>
          </a:prstGeom>
          <a:solidFill>
            <a:srgbClr val="0070C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Times New Roman" panose="02020603050405020304" pitchFamily="18" charset="0"/>
              </a:rPr>
              <a:t>检查与纠正</a:t>
            </a:r>
          </a:p>
        </p:txBody>
      </p:sp>
      <p:sp>
        <p:nvSpPr>
          <p:cNvPr id="19" name="AutoShape 8"/>
          <p:cNvSpPr/>
          <p:nvPr/>
        </p:nvSpPr>
        <p:spPr>
          <a:xfrm>
            <a:off x="5278707" y="2852056"/>
            <a:ext cx="2535238" cy="685800"/>
          </a:xfrm>
          <a:prstGeom prst="parallelogram">
            <a:avLst>
              <a:gd name="adj" fmla="val 92418"/>
            </a:avLst>
          </a:prstGeom>
          <a:solidFill>
            <a:srgbClr val="0070C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Times New Roman" panose="02020603050405020304" pitchFamily="18" charset="0"/>
              </a:rPr>
              <a:t>管理评审</a:t>
            </a:r>
          </a:p>
        </p:txBody>
      </p:sp>
      <p:sp>
        <p:nvSpPr>
          <p:cNvPr id="21" name="Oval 9"/>
          <p:cNvSpPr/>
          <p:nvPr/>
        </p:nvSpPr>
        <p:spPr>
          <a:xfrm>
            <a:off x="8202260" y="2012261"/>
            <a:ext cx="1770063" cy="715962"/>
          </a:xfrm>
          <a:prstGeom prst="ellipse">
            <a:avLst/>
          </a:prstGeom>
          <a:solidFill>
            <a:srgbClr val="0070C0"/>
          </a:solidFill>
          <a:ln w="9525" cap="flat" cmpd="sng">
            <a:no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Times New Roman" panose="02020603050405020304" pitchFamily="18" charset="0"/>
              </a:rPr>
              <a:t>持续改进</a:t>
            </a:r>
          </a:p>
        </p:txBody>
      </p:sp>
      <p:sp>
        <p:nvSpPr>
          <p:cNvPr id="24" name="Text Box 2"/>
          <p:cNvSpPr txBox="1"/>
          <p:nvPr/>
        </p:nvSpPr>
        <p:spPr>
          <a:xfrm>
            <a:off x="6699606" y="3794602"/>
            <a:ext cx="4342841" cy="70167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4000" dirty="0">
                <a:solidFill>
                  <a:srgbClr val="0070C0"/>
                </a:solidFill>
                <a:latin typeface="Times New Roman" panose="02020603050405020304" pitchFamily="18" charset="0"/>
              </a:rPr>
              <a:t>       </a:t>
            </a:r>
            <a:r>
              <a:rPr lang="en-US" altLang="zh-CN" sz="3600" b="1" dirty="0">
                <a:solidFill>
                  <a:srgbClr val="0070C0"/>
                </a:solidFill>
                <a:latin typeface="Times New Roman" panose="02020603050405020304" pitchFamily="18" charset="0"/>
              </a:rPr>
              <a:t>PDCA</a:t>
            </a:r>
            <a:r>
              <a:rPr lang="zh-CN" altLang="en-US" sz="3600" b="1" dirty="0">
                <a:solidFill>
                  <a:srgbClr val="0070C0"/>
                </a:solidFill>
                <a:latin typeface="Times New Roman" panose="02020603050405020304" pitchFamily="18" charset="0"/>
              </a:rPr>
              <a:t>运行模式</a:t>
            </a:r>
            <a:r>
              <a:rPr lang="zh-CN" altLang="en-US" sz="4000" b="1" dirty="0">
                <a:solidFill>
                  <a:srgbClr val="0070C0"/>
                </a:solidFill>
                <a:latin typeface="Times New Roman" panose="02020603050405020304" pitchFamily="18" charset="0"/>
              </a:rPr>
              <a:t> </a:t>
            </a:r>
          </a:p>
        </p:txBody>
      </p:sp>
      <p:sp>
        <p:nvSpPr>
          <p:cNvPr id="3" name="矩形 2"/>
          <p:cNvSpPr/>
          <p:nvPr/>
        </p:nvSpPr>
        <p:spPr>
          <a:xfrm>
            <a:off x="2092618" y="5469166"/>
            <a:ext cx="1296145" cy="400110"/>
          </a:xfrm>
          <a:prstGeom prst="rect">
            <a:avLst/>
          </a:prstGeom>
        </p:spPr>
        <p:txBody>
          <a:bodyPr wrap="square">
            <a:spAutoFit/>
          </a:bodyPr>
          <a:lstStyle/>
          <a:p>
            <a:pPr>
              <a:lnSpc>
                <a:spcPts val="2400"/>
              </a:lnSpc>
            </a:pPr>
            <a:r>
              <a:rPr lang="zh-CN" altLang="en-US" b="1" dirty="0">
                <a:solidFill>
                  <a:srgbClr val="0070C0"/>
                </a:solidFill>
                <a:latin typeface="微软雅黑" panose="020B0503020204020204" pitchFamily="34" charset="-122"/>
                <a:ea typeface="微软雅黑" panose="020B0503020204020204" pitchFamily="34" charset="-122"/>
              </a:rPr>
              <a:t>如图所示</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4" name="矩形 3"/>
          <p:cNvSpPr/>
          <p:nvPr/>
        </p:nvSpPr>
        <p:spPr>
          <a:xfrm>
            <a:off x="1316807" y="1960141"/>
            <a:ext cx="4499476" cy="461665"/>
          </a:xfrm>
          <a:prstGeom prst="rect">
            <a:avLst/>
          </a:prstGeom>
          <a:solidFill>
            <a:srgbClr val="0070C0"/>
          </a:solidFill>
        </p:spPr>
        <p:txBody>
          <a:bodyPr wrap="squar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OHSMS</a:t>
            </a:r>
            <a:r>
              <a:rPr lang="zh-CN" altLang="en-US" sz="2400" dirty="0">
                <a:solidFill>
                  <a:schemeClr val="bg1"/>
                </a:solidFill>
                <a:latin typeface="微软雅黑" panose="020B0503020204020204" pitchFamily="34" charset="-122"/>
                <a:ea typeface="微软雅黑" panose="020B0503020204020204" pitchFamily="34" charset="-122"/>
              </a:rPr>
              <a:t>的基本内容</a:t>
            </a:r>
          </a:p>
        </p:txBody>
      </p:sp>
      <p:sp>
        <p:nvSpPr>
          <p:cNvPr id="5" name="矩形 4"/>
          <p:cNvSpPr/>
          <p:nvPr/>
        </p:nvSpPr>
        <p:spPr>
          <a:xfrm>
            <a:off x="1292071" y="2608213"/>
            <a:ext cx="10465896" cy="1131079"/>
          </a:xfrm>
          <a:prstGeom prst="rect">
            <a:avLst/>
          </a:prstGeom>
        </p:spPr>
        <p:txBody>
          <a:bodyPr wrap="square">
            <a:spAutoFit/>
          </a:bodyPr>
          <a:lstStyle/>
          <a:p>
            <a:pPr>
              <a:lnSpc>
                <a:spcPts val="2700"/>
              </a:lnSpc>
            </a:pPr>
            <a:r>
              <a:rPr lang="en-US" altLang="zh-CN" dirty="0">
                <a:latin typeface="微软雅黑" panose="020B0503020204020204" pitchFamily="34" charset="-122"/>
                <a:ea typeface="微软雅黑" panose="020B0503020204020204" pitchFamily="34" charset="-122"/>
              </a:rPr>
              <a:t>Occupation Health and Safety Management System</a:t>
            </a:r>
            <a:r>
              <a:rPr lang="zh-CN" altLang="en-US" dirty="0">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职业健康安全管理体系</a:t>
            </a:r>
            <a:r>
              <a:rPr lang="en-US" altLang="zh-CN" dirty="0">
                <a:latin typeface="微软雅黑" panose="020B0503020204020204" pitchFamily="34" charset="-122"/>
                <a:ea typeface="微软雅黑" panose="020B0503020204020204" pitchFamily="34" charset="-122"/>
              </a:rPr>
              <a:t>OHSAS18001</a:t>
            </a:r>
            <a:r>
              <a:rPr lang="zh-CN" altLang="en-US" dirty="0">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包括初始状态评审；安全卫生方针；规划；实施与运行；检查与改进措施；审核和定期评审总结</a:t>
            </a:r>
            <a:r>
              <a:rPr lang="zh-CN" altLang="en-US" dirty="0">
                <a:latin typeface="微软雅黑" panose="020B0503020204020204" pitchFamily="34" charset="-122"/>
                <a:ea typeface="微软雅黑" panose="020B0503020204020204" pitchFamily="34" charset="-122"/>
              </a:rPr>
              <a:t>。其中核心内容是</a:t>
            </a:r>
            <a:r>
              <a:rPr lang="zh-CN" altLang="en-US" b="1" dirty="0">
                <a:solidFill>
                  <a:srgbClr val="0070C0"/>
                </a:solidFill>
                <a:latin typeface="微软雅黑" panose="020B0503020204020204" pitchFamily="34" charset="-122"/>
                <a:ea typeface="微软雅黑" panose="020B0503020204020204" pitchFamily="34" charset="-122"/>
              </a:rPr>
              <a:t>方针、计划、实施、改进、审核</a:t>
            </a:r>
            <a:r>
              <a:rPr lang="zh-CN" altLang="en-US" dirty="0">
                <a:latin typeface="微软雅黑" panose="020B0503020204020204" pitchFamily="34" charset="-122"/>
                <a:ea typeface="微软雅黑" panose="020B0503020204020204" pitchFamily="34" charset="-122"/>
              </a:rPr>
              <a:t>这五个要素和持续改进的循环。</a:t>
            </a:r>
          </a:p>
        </p:txBody>
      </p:sp>
      <p:cxnSp>
        <p:nvCxnSpPr>
          <p:cNvPr id="7" name="直接连接符 6"/>
          <p:cNvCxnSpPr/>
          <p:nvPr/>
        </p:nvCxnSpPr>
        <p:spPr>
          <a:xfrm>
            <a:off x="1316807" y="4016291"/>
            <a:ext cx="1044116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1370419" y="4766947"/>
            <a:ext cx="4493538" cy="461665"/>
          </a:xfrm>
          <a:prstGeom prst="rect">
            <a:avLst/>
          </a:prstGeom>
          <a:solidFill>
            <a:srgbClr val="0070C0"/>
          </a:solidFill>
        </p:spPr>
        <p:txBody>
          <a:bodyPr wrap="non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职业健康安全管理体系规范</a:t>
            </a:r>
            <a:r>
              <a:rPr lang="en-US" altLang="zh-CN"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1244101" y="5736287"/>
            <a:ext cx="10465896" cy="438582"/>
          </a:xfrm>
          <a:prstGeom prst="rect">
            <a:avLst/>
          </a:prstGeom>
        </p:spPr>
        <p:txBody>
          <a:bodyPr wrap="square">
            <a:spAutoFit/>
          </a:bodyPr>
          <a:lstStyle/>
          <a:p>
            <a:pPr>
              <a:lnSpc>
                <a:spcPts val="2700"/>
              </a:lnSpc>
            </a:pPr>
            <a:r>
              <a:rPr lang="en-US" altLang="zh-CN" dirty="0">
                <a:latin typeface="微软雅黑" panose="020B0503020204020204" pitchFamily="34" charset="-122"/>
                <a:ea typeface="微软雅黑" panose="020B0503020204020204" pitchFamily="34" charset="-122"/>
              </a:rPr>
              <a:t>GB/T28001-2001《</a:t>
            </a:r>
            <a:r>
              <a:rPr lang="zh-CN" altLang="en-US" dirty="0">
                <a:latin typeface="微软雅黑" panose="020B0503020204020204" pitchFamily="34" charset="-122"/>
                <a:ea typeface="微软雅黑" panose="020B0503020204020204" pitchFamily="34" charset="-122"/>
              </a:rPr>
              <a:t>职业健康安全管理体系规范</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共包含</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７个基本要素</a:t>
            </a:r>
          </a:p>
        </p:txBody>
      </p:sp>
      <p:sp>
        <p:nvSpPr>
          <p:cNvPr id="26" name="pen_232652"/>
          <p:cNvSpPr>
            <a:spLocks noChangeAspect="1"/>
          </p:cNvSpPr>
          <p:nvPr/>
        </p:nvSpPr>
        <p:spPr bwMode="auto">
          <a:xfrm rot="20576346">
            <a:off x="11617826" y="3331508"/>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grpSp>
        <p:nvGrpSpPr>
          <p:cNvPr id="9" name="组合 8"/>
          <p:cNvGrpSpPr/>
          <p:nvPr/>
        </p:nvGrpSpPr>
        <p:grpSpPr>
          <a:xfrm>
            <a:off x="1364481" y="5796831"/>
            <a:ext cx="10923564" cy="702786"/>
            <a:chOff x="1322745" y="5937875"/>
            <a:chExt cx="10923564" cy="702786"/>
          </a:xfrm>
        </p:grpSpPr>
        <p:cxnSp>
          <p:nvCxnSpPr>
            <p:cNvPr id="25" name="直接连接符 24"/>
            <p:cNvCxnSpPr/>
            <p:nvPr/>
          </p:nvCxnSpPr>
          <p:spPr>
            <a:xfrm>
              <a:off x="1322745" y="6640661"/>
              <a:ext cx="1044116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7" name="pen_232652"/>
            <p:cNvSpPr>
              <a:spLocks noChangeAspect="1"/>
            </p:cNvSpPr>
            <p:nvPr/>
          </p:nvSpPr>
          <p:spPr bwMode="auto">
            <a:xfrm rot="20576346">
              <a:off x="11636624" y="5937875"/>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gr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grpSp>
        <p:nvGrpSpPr>
          <p:cNvPr id="3" name="组合 2"/>
          <p:cNvGrpSpPr/>
          <p:nvPr/>
        </p:nvGrpSpPr>
        <p:grpSpPr>
          <a:xfrm>
            <a:off x="622900" y="2267486"/>
            <a:ext cx="3167146" cy="3656905"/>
            <a:chOff x="728500" y="1168053"/>
            <a:chExt cx="3167146" cy="3656905"/>
          </a:xfrm>
        </p:grpSpPr>
        <p:sp>
          <p:nvSpPr>
            <p:cNvPr id="15" name="矩形 14"/>
            <p:cNvSpPr/>
            <p:nvPr/>
          </p:nvSpPr>
          <p:spPr>
            <a:xfrm>
              <a:off x="812751" y="1168053"/>
              <a:ext cx="3082895" cy="461665"/>
            </a:xfrm>
            <a:prstGeom prst="rect">
              <a:avLst/>
            </a:prstGeom>
            <a:solidFill>
              <a:srgbClr val="0070C0"/>
            </a:solidFill>
          </p:spPr>
          <p:txBody>
            <a:bodyPr wrap="non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4.2</a:t>
              </a:r>
              <a:r>
                <a:rPr lang="zh-CN" altLang="en-US" sz="2400" dirty="0">
                  <a:solidFill>
                    <a:schemeClr val="bg1"/>
                  </a:solidFill>
                  <a:latin typeface="微软雅黑" panose="020B0503020204020204" pitchFamily="34" charset="-122"/>
                  <a:ea typeface="微软雅黑" panose="020B0503020204020204" pitchFamily="34" charset="-122"/>
                </a:rPr>
                <a:t>职业健康安全方针</a:t>
              </a:r>
            </a:p>
          </p:txBody>
        </p:sp>
        <p:sp>
          <p:nvSpPr>
            <p:cNvPr id="16" name="矩形 15"/>
            <p:cNvSpPr/>
            <p:nvPr/>
          </p:nvSpPr>
          <p:spPr>
            <a:xfrm>
              <a:off x="728500" y="2424301"/>
              <a:ext cx="3167146" cy="2400657"/>
            </a:xfrm>
            <a:prstGeom prst="rect">
              <a:avLst/>
            </a:prstGeom>
          </p:spPr>
          <p:txBody>
            <a:bodyPr wrap="squar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4.3.1 </a:t>
              </a:r>
              <a:r>
                <a:rPr lang="zh-CN" altLang="en-US" sz="2000" dirty="0">
                  <a:latin typeface="微软雅黑" panose="020B0503020204020204" pitchFamily="34" charset="-122"/>
                  <a:ea typeface="微软雅黑" panose="020B0503020204020204" pitchFamily="34" charset="-122"/>
                </a:rPr>
                <a:t>危险源辨识、风险评价和风险控制</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4.3.2 </a:t>
              </a:r>
              <a:r>
                <a:rPr lang="zh-CN" altLang="en-US" sz="2000" dirty="0">
                  <a:latin typeface="微软雅黑" panose="020B0503020204020204" pitchFamily="34" charset="-122"/>
                  <a:ea typeface="微软雅黑" panose="020B0503020204020204" pitchFamily="34" charset="-122"/>
                </a:rPr>
                <a:t>法规及其他要求</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4.3.3 </a:t>
              </a:r>
              <a:r>
                <a:rPr lang="zh-CN" altLang="en-US" sz="2000" dirty="0">
                  <a:latin typeface="微软雅黑" panose="020B0503020204020204" pitchFamily="34" charset="-122"/>
                  <a:ea typeface="微软雅黑" panose="020B0503020204020204" pitchFamily="34" charset="-122"/>
                </a:rPr>
                <a:t>目标</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4.3.4 </a:t>
              </a:r>
              <a:r>
                <a:rPr lang="zh-CN" altLang="en-US" sz="2000" dirty="0">
                  <a:latin typeface="微软雅黑" panose="020B0503020204020204" pitchFamily="34" charset="-122"/>
                  <a:ea typeface="微软雅黑" panose="020B0503020204020204" pitchFamily="34" charset="-122"/>
                </a:rPr>
                <a:t>职业健康安全管理方案</a:t>
              </a:r>
            </a:p>
          </p:txBody>
        </p:sp>
        <p:sp>
          <p:nvSpPr>
            <p:cNvPr id="20" name="矩形 19"/>
            <p:cNvSpPr/>
            <p:nvPr/>
          </p:nvSpPr>
          <p:spPr>
            <a:xfrm>
              <a:off x="812751" y="1863587"/>
              <a:ext cx="1414517" cy="461665"/>
            </a:xfrm>
            <a:prstGeom prst="rect">
              <a:avLst/>
            </a:prstGeom>
            <a:solidFill>
              <a:srgbClr val="0070C0"/>
            </a:solidFill>
          </p:spPr>
          <p:txBody>
            <a:bodyPr wrap="squar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4.3 </a:t>
              </a:r>
              <a:r>
                <a:rPr lang="zh-CN" altLang="en-US" sz="2400" dirty="0">
                  <a:solidFill>
                    <a:schemeClr val="bg1"/>
                  </a:solidFill>
                  <a:latin typeface="微软雅黑" panose="020B0503020204020204" pitchFamily="34" charset="-122"/>
                  <a:ea typeface="微软雅黑" panose="020B0503020204020204" pitchFamily="34" charset="-122"/>
                </a:rPr>
                <a:t>策划</a:t>
              </a:r>
            </a:p>
          </p:txBody>
        </p:sp>
      </p:grpSp>
      <p:grpSp>
        <p:nvGrpSpPr>
          <p:cNvPr id="2" name="组合 1"/>
          <p:cNvGrpSpPr/>
          <p:nvPr/>
        </p:nvGrpSpPr>
        <p:grpSpPr>
          <a:xfrm>
            <a:off x="4984909" y="2320181"/>
            <a:ext cx="2888932" cy="3247043"/>
            <a:chOff x="782802" y="4154566"/>
            <a:chExt cx="2888932" cy="3247043"/>
          </a:xfrm>
        </p:grpSpPr>
        <p:sp>
          <p:nvSpPr>
            <p:cNvPr id="18" name="矩形 17"/>
            <p:cNvSpPr/>
            <p:nvPr/>
          </p:nvSpPr>
          <p:spPr>
            <a:xfrm>
              <a:off x="782802" y="4616231"/>
              <a:ext cx="2888932" cy="2785378"/>
            </a:xfrm>
            <a:prstGeom prst="rect">
              <a:avLst/>
            </a:prstGeom>
            <a:solidFill>
              <a:schemeClr val="bg1"/>
            </a:solidFill>
          </p:spPr>
          <p:txBody>
            <a:bodyPr wrap="non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4.4.1 </a:t>
              </a:r>
              <a:r>
                <a:rPr lang="zh-CN" altLang="en-US" sz="2000" dirty="0">
                  <a:latin typeface="微软雅黑" panose="020B0503020204020204" pitchFamily="34" charset="-122"/>
                  <a:ea typeface="微软雅黑" panose="020B0503020204020204" pitchFamily="34" charset="-122"/>
                </a:rPr>
                <a:t>结构和职责</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4.4.2 </a:t>
              </a:r>
              <a:r>
                <a:rPr lang="zh-CN" altLang="en-US" sz="2000" dirty="0">
                  <a:latin typeface="微软雅黑" panose="020B0503020204020204" pitchFamily="34" charset="-122"/>
                  <a:ea typeface="微软雅黑" panose="020B0503020204020204" pitchFamily="34" charset="-122"/>
                </a:rPr>
                <a:t>培训、意识和能力</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4.4.3 </a:t>
              </a:r>
              <a:r>
                <a:rPr lang="zh-CN" altLang="en-US" sz="2000" dirty="0">
                  <a:latin typeface="微软雅黑" panose="020B0503020204020204" pitchFamily="34" charset="-122"/>
                  <a:ea typeface="微软雅黑" panose="020B0503020204020204" pitchFamily="34" charset="-122"/>
                </a:rPr>
                <a:t>协商与沟通</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4.4.4 </a:t>
              </a:r>
              <a:r>
                <a:rPr lang="zh-CN" altLang="en-US" sz="2000" dirty="0">
                  <a:latin typeface="微软雅黑" panose="020B0503020204020204" pitchFamily="34" charset="-122"/>
                  <a:ea typeface="微软雅黑" panose="020B0503020204020204" pitchFamily="34" charset="-122"/>
                </a:rPr>
                <a:t>文件</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4.4.5 </a:t>
              </a:r>
              <a:r>
                <a:rPr lang="zh-CN" altLang="en-US" sz="2000" dirty="0">
                  <a:latin typeface="微软雅黑" panose="020B0503020204020204" pitchFamily="34" charset="-122"/>
                  <a:ea typeface="微软雅黑" panose="020B0503020204020204" pitchFamily="34" charset="-122"/>
                </a:rPr>
                <a:t>文件和资料管理</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4.4.6 </a:t>
              </a:r>
              <a:r>
                <a:rPr lang="zh-CN" altLang="en-US" sz="2000" dirty="0">
                  <a:latin typeface="微软雅黑" panose="020B0503020204020204" pitchFamily="34" charset="-122"/>
                  <a:ea typeface="微软雅黑" panose="020B0503020204020204" pitchFamily="34" charset="-122"/>
                </a:rPr>
                <a:t>运行控制</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4.4.7 </a:t>
              </a:r>
              <a:r>
                <a:rPr lang="zh-CN" altLang="en-US" sz="2000" dirty="0">
                  <a:latin typeface="微软雅黑" panose="020B0503020204020204" pitchFamily="34" charset="-122"/>
                  <a:ea typeface="微软雅黑" panose="020B0503020204020204" pitchFamily="34" charset="-122"/>
                </a:rPr>
                <a:t>应急响应与准备；</a:t>
              </a:r>
            </a:p>
          </p:txBody>
        </p:sp>
        <p:sp>
          <p:nvSpPr>
            <p:cNvPr id="21" name="矩形 20"/>
            <p:cNvSpPr/>
            <p:nvPr/>
          </p:nvSpPr>
          <p:spPr>
            <a:xfrm>
              <a:off x="812751" y="4154566"/>
              <a:ext cx="2350621" cy="461665"/>
            </a:xfrm>
            <a:prstGeom prst="rect">
              <a:avLst/>
            </a:prstGeom>
            <a:solidFill>
              <a:srgbClr val="0070C0"/>
            </a:solidFill>
          </p:spPr>
          <p:txBody>
            <a:bodyPr wrap="squar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4.4 </a:t>
              </a:r>
              <a:r>
                <a:rPr lang="zh-CN" altLang="en-US" sz="2400" dirty="0">
                  <a:solidFill>
                    <a:schemeClr val="bg1"/>
                  </a:solidFill>
                  <a:latin typeface="微软雅黑" panose="020B0503020204020204" pitchFamily="34" charset="-122"/>
                  <a:ea typeface="微软雅黑" panose="020B0503020204020204" pitchFamily="34" charset="-122"/>
                </a:rPr>
                <a:t>实施与运行</a:t>
              </a:r>
            </a:p>
          </p:txBody>
        </p:sp>
      </p:grpSp>
      <p:grpSp>
        <p:nvGrpSpPr>
          <p:cNvPr id="6" name="组合 5"/>
          <p:cNvGrpSpPr/>
          <p:nvPr/>
        </p:nvGrpSpPr>
        <p:grpSpPr>
          <a:xfrm>
            <a:off x="8711292" y="2320181"/>
            <a:ext cx="3414314" cy="2636926"/>
            <a:chOff x="8798301" y="1313836"/>
            <a:chExt cx="3414314" cy="2636926"/>
          </a:xfrm>
        </p:grpSpPr>
        <p:sp>
          <p:nvSpPr>
            <p:cNvPr id="19" name="矩形 18"/>
            <p:cNvSpPr/>
            <p:nvPr/>
          </p:nvSpPr>
          <p:spPr>
            <a:xfrm>
              <a:off x="8798301" y="1934826"/>
              <a:ext cx="3414314" cy="2015936"/>
            </a:xfrm>
            <a:prstGeom prst="rect">
              <a:avLst/>
            </a:prstGeom>
          </p:spPr>
          <p:txBody>
            <a:bodyPr wrap="squar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4.5.1 </a:t>
              </a:r>
              <a:r>
                <a:rPr lang="zh-CN" altLang="en-US" sz="2000" dirty="0">
                  <a:latin typeface="微软雅黑" panose="020B0503020204020204" pitchFamily="34" charset="-122"/>
                  <a:ea typeface="微软雅黑" panose="020B0503020204020204" pitchFamily="34" charset="-122"/>
                </a:rPr>
                <a:t>绩效测量与监视</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4.5.2 </a:t>
              </a:r>
              <a:r>
                <a:rPr lang="zh-CN" altLang="en-US" sz="2000" dirty="0">
                  <a:latin typeface="微软雅黑" panose="020B0503020204020204" pitchFamily="34" charset="-122"/>
                  <a:ea typeface="微软雅黑" panose="020B0503020204020204" pitchFamily="34" charset="-122"/>
                </a:rPr>
                <a:t>事故、事件、不符合纠正和预防措施</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4.5.3 </a:t>
              </a:r>
              <a:r>
                <a:rPr lang="zh-CN" altLang="en-US" sz="2000" dirty="0">
                  <a:latin typeface="微软雅黑" panose="020B0503020204020204" pitchFamily="34" charset="-122"/>
                  <a:ea typeface="微软雅黑" panose="020B0503020204020204" pitchFamily="34" charset="-122"/>
                </a:rPr>
                <a:t>记录和记录管理</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4.5.4 </a:t>
              </a:r>
              <a:r>
                <a:rPr lang="zh-CN" altLang="en-US" sz="2000" dirty="0">
                  <a:latin typeface="微软雅黑" panose="020B0503020204020204" pitchFamily="34" charset="-122"/>
                  <a:ea typeface="微软雅黑" panose="020B0503020204020204" pitchFamily="34" charset="-122"/>
                </a:rPr>
                <a:t>审核；</a:t>
              </a:r>
            </a:p>
          </p:txBody>
        </p:sp>
        <p:sp>
          <p:nvSpPr>
            <p:cNvPr id="24" name="矩形 23"/>
            <p:cNvSpPr/>
            <p:nvPr/>
          </p:nvSpPr>
          <p:spPr>
            <a:xfrm>
              <a:off x="8911043" y="1313836"/>
              <a:ext cx="3082895" cy="461665"/>
            </a:xfrm>
            <a:prstGeom prst="rect">
              <a:avLst/>
            </a:prstGeom>
            <a:solidFill>
              <a:srgbClr val="0070C0"/>
            </a:solidFill>
          </p:spPr>
          <p:txBody>
            <a:bodyPr wrap="non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4.5</a:t>
              </a:r>
              <a:r>
                <a:rPr lang="zh-CN" altLang="en-US" sz="2400" dirty="0">
                  <a:solidFill>
                    <a:schemeClr val="bg1"/>
                  </a:solidFill>
                  <a:latin typeface="微软雅黑" panose="020B0503020204020204" pitchFamily="34" charset="-122"/>
                  <a:ea typeface="微软雅黑" panose="020B0503020204020204" pitchFamily="34" charset="-122"/>
                </a:rPr>
                <a:t>职业健康安全方针</a:t>
              </a:r>
            </a:p>
          </p:txBody>
        </p:sp>
      </p:grpSp>
      <p:sp>
        <p:nvSpPr>
          <p:cNvPr id="33" name="矩形 32"/>
          <p:cNvSpPr/>
          <p:nvPr/>
        </p:nvSpPr>
        <p:spPr>
          <a:xfrm>
            <a:off x="8815638" y="5116433"/>
            <a:ext cx="1943161" cy="461665"/>
          </a:xfrm>
          <a:prstGeom prst="rect">
            <a:avLst/>
          </a:prstGeom>
          <a:solidFill>
            <a:srgbClr val="0070C0"/>
          </a:solidFill>
        </p:spPr>
        <p:txBody>
          <a:bodyPr wrap="non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4.6 </a:t>
            </a:r>
            <a:r>
              <a:rPr lang="zh-CN" altLang="en-US" sz="2400" dirty="0">
                <a:solidFill>
                  <a:schemeClr val="bg1"/>
                </a:solidFill>
                <a:latin typeface="微软雅黑" panose="020B0503020204020204" pitchFamily="34" charset="-122"/>
                <a:ea typeface="微软雅黑" panose="020B0503020204020204" pitchFamily="34" charset="-122"/>
              </a:rPr>
              <a:t>管理评审</a:t>
            </a:r>
          </a:p>
        </p:txBody>
      </p:sp>
      <p:cxnSp>
        <p:nvCxnSpPr>
          <p:cNvPr id="10" name="直接连接符 9"/>
          <p:cNvCxnSpPr/>
          <p:nvPr/>
        </p:nvCxnSpPr>
        <p:spPr>
          <a:xfrm>
            <a:off x="4341143" y="2267486"/>
            <a:ext cx="0" cy="3656905"/>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8229575" y="2070302"/>
            <a:ext cx="0" cy="3656905"/>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22" name="analytics_248252"/>
          <p:cNvSpPr>
            <a:spLocks noChangeAspect="1"/>
          </p:cNvSpPr>
          <p:nvPr/>
        </p:nvSpPr>
        <p:spPr bwMode="auto">
          <a:xfrm>
            <a:off x="851138" y="1570979"/>
            <a:ext cx="609685" cy="608767"/>
          </a:xfrm>
          <a:custGeom>
            <a:avLst/>
            <a:gdLst>
              <a:gd name="connsiteX0" fmla="*/ 127864 w 609614"/>
              <a:gd name="connsiteY0" fmla="*/ 579271 h 608697"/>
              <a:gd name="connsiteX1" fmla="*/ 147481 w 609614"/>
              <a:gd name="connsiteY1" fmla="*/ 579271 h 608697"/>
              <a:gd name="connsiteX2" fmla="*/ 147481 w 609614"/>
              <a:gd name="connsiteY2" fmla="*/ 608697 h 608697"/>
              <a:gd name="connsiteX3" fmla="*/ 127864 w 609614"/>
              <a:gd name="connsiteY3" fmla="*/ 608697 h 608697"/>
              <a:gd name="connsiteX4" fmla="*/ 353987 w 609614"/>
              <a:gd name="connsiteY4" fmla="*/ 471273 h 608697"/>
              <a:gd name="connsiteX5" fmla="*/ 344124 w 609614"/>
              <a:gd name="connsiteY5" fmla="*/ 481122 h 608697"/>
              <a:gd name="connsiteX6" fmla="*/ 353987 w 609614"/>
              <a:gd name="connsiteY6" fmla="*/ 490879 h 608697"/>
              <a:gd name="connsiteX7" fmla="*/ 363851 w 609614"/>
              <a:gd name="connsiteY7" fmla="*/ 481122 h 608697"/>
              <a:gd name="connsiteX8" fmla="*/ 353987 w 609614"/>
              <a:gd name="connsiteY8" fmla="*/ 471273 h 608697"/>
              <a:gd name="connsiteX9" fmla="*/ 118825 w 609614"/>
              <a:gd name="connsiteY9" fmla="*/ 333849 h 608697"/>
              <a:gd name="connsiteX10" fmla="*/ 137631 w 609614"/>
              <a:gd name="connsiteY10" fmla="*/ 357413 h 608697"/>
              <a:gd name="connsiteX11" fmla="*/ 156528 w 609614"/>
              <a:gd name="connsiteY11" fmla="*/ 333849 h 608697"/>
              <a:gd name="connsiteX12" fmla="*/ 68861 w 609614"/>
              <a:gd name="connsiteY12" fmla="*/ 333849 h 608697"/>
              <a:gd name="connsiteX13" fmla="*/ 19635 w 609614"/>
              <a:gd name="connsiteY13" fmla="*/ 382910 h 608697"/>
              <a:gd name="connsiteX14" fmla="*/ 19635 w 609614"/>
              <a:gd name="connsiteY14" fmla="*/ 520334 h 608697"/>
              <a:gd name="connsiteX15" fmla="*/ 39362 w 609614"/>
              <a:gd name="connsiteY15" fmla="*/ 540031 h 608697"/>
              <a:gd name="connsiteX16" fmla="*/ 58998 w 609614"/>
              <a:gd name="connsiteY16" fmla="*/ 520334 h 608697"/>
              <a:gd name="connsiteX17" fmla="*/ 58998 w 609614"/>
              <a:gd name="connsiteY17" fmla="*/ 373061 h 608697"/>
              <a:gd name="connsiteX18" fmla="*/ 78633 w 609614"/>
              <a:gd name="connsiteY18" fmla="*/ 373061 h 608697"/>
              <a:gd name="connsiteX19" fmla="*/ 78633 w 609614"/>
              <a:gd name="connsiteY19" fmla="*/ 520334 h 608697"/>
              <a:gd name="connsiteX20" fmla="*/ 196629 w 609614"/>
              <a:gd name="connsiteY20" fmla="*/ 520334 h 608697"/>
              <a:gd name="connsiteX21" fmla="*/ 196629 w 609614"/>
              <a:gd name="connsiteY21" fmla="*/ 373061 h 608697"/>
              <a:gd name="connsiteX22" fmla="*/ 216356 w 609614"/>
              <a:gd name="connsiteY22" fmla="*/ 373061 h 608697"/>
              <a:gd name="connsiteX23" fmla="*/ 216356 w 609614"/>
              <a:gd name="connsiteY23" fmla="*/ 520334 h 608697"/>
              <a:gd name="connsiteX24" fmla="*/ 235992 w 609614"/>
              <a:gd name="connsiteY24" fmla="*/ 540031 h 608697"/>
              <a:gd name="connsiteX25" fmla="*/ 255627 w 609614"/>
              <a:gd name="connsiteY25" fmla="*/ 520334 h 608697"/>
              <a:gd name="connsiteX26" fmla="*/ 255627 w 609614"/>
              <a:gd name="connsiteY26" fmla="*/ 382910 h 608697"/>
              <a:gd name="connsiteX27" fmla="*/ 206492 w 609614"/>
              <a:gd name="connsiteY27" fmla="*/ 333849 h 608697"/>
              <a:gd name="connsiteX28" fmla="*/ 181695 w 609614"/>
              <a:gd name="connsiteY28" fmla="*/ 333849 h 608697"/>
              <a:gd name="connsiteX29" fmla="*/ 137631 w 609614"/>
              <a:gd name="connsiteY29" fmla="*/ 388800 h 608697"/>
              <a:gd name="connsiteX30" fmla="*/ 93567 w 609614"/>
              <a:gd name="connsiteY30" fmla="*/ 333849 h 608697"/>
              <a:gd name="connsiteX31" fmla="*/ 265473 w 609614"/>
              <a:gd name="connsiteY31" fmla="*/ 265114 h 608697"/>
              <a:gd name="connsiteX32" fmla="*/ 255608 w 609614"/>
              <a:gd name="connsiteY32" fmla="*/ 274963 h 608697"/>
              <a:gd name="connsiteX33" fmla="*/ 265473 w 609614"/>
              <a:gd name="connsiteY33" fmla="*/ 284721 h 608697"/>
              <a:gd name="connsiteX34" fmla="*/ 275337 w 609614"/>
              <a:gd name="connsiteY34" fmla="*/ 274963 h 608697"/>
              <a:gd name="connsiteX35" fmla="*/ 265473 w 609614"/>
              <a:gd name="connsiteY35" fmla="*/ 265114 h 608697"/>
              <a:gd name="connsiteX36" fmla="*/ 442481 w 609614"/>
              <a:gd name="connsiteY36" fmla="*/ 235658 h 608697"/>
              <a:gd name="connsiteX37" fmla="*/ 432617 w 609614"/>
              <a:gd name="connsiteY37" fmla="*/ 245507 h 608697"/>
              <a:gd name="connsiteX38" fmla="*/ 442481 w 609614"/>
              <a:gd name="connsiteY38" fmla="*/ 255265 h 608697"/>
              <a:gd name="connsiteX39" fmla="*/ 452346 w 609614"/>
              <a:gd name="connsiteY39" fmla="*/ 245507 h 608697"/>
              <a:gd name="connsiteX40" fmla="*/ 442481 w 609614"/>
              <a:gd name="connsiteY40" fmla="*/ 235658 h 608697"/>
              <a:gd name="connsiteX41" fmla="*/ 137631 w 609614"/>
              <a:gd name="connsiteY41" fmla="*/ 196333 h 608697"/>
              <a:gd name="connsiteX42" fmla="*/ 78633 w 609614"/>
              <a:gd name="connsiteY42" fmla="*/ 255242 h 608697"/>
              <a:gd name="connsiteX43" fmla="*/ 137631 w 609614"/>
              <a:gd name="connsiteY43" fmla="*/ 314152 h 608697"/>
              <a:gd name="connsiteX44" fmla="*/ 196629 w 609614"/>
              <a:gd name="connsiteY44" fmla="*/ 255242 h 608697"/>
              <a:gd name="connsiteX45" fmla="*/ 137631 w 609614"/>
              <a:gd name="connsiteY45" fmla="*/ 196333 h 608697"/>
              <a:gd name="connsiteX46" fmla="*/ 353977 w 609614"/>
              <a:gd name="connsiteY46" fmla="*/ 166897 h 608697"/>
              <a:gd name="connsiteX47" fmla="*/ 344112 w 609614"/>
              <a:gd name="connsiteY47" fmla="*/ 176746 h 608697"/>
              <a:gd name="connsiteX48" fmla="*/ 353977 w 609614"/>
              <a:gd name="connsiteY48" fmla="*/ 186595 h 608697"/>
              <a:gd name="connsiteX49" fmla="*/ 363841 w 609614"/>
              <a:gd name="connsiteY49" fmla="*/ 176746 h 608697"/>
              <a:gd name="connsiteX50" fmla="*/ 353977 w 609614"/>
              <a:gd name="connsiteY50" fmla="*/ 166897 h 608697"/>
              <a:gd name="connsiteX51" fmla="*/ 521121 w 609614"/>
              <a:gd name="connsiteY51" fmla="*/ 117834 h 608697"/>
              <a:gd name="connsiteX52" fmla="*/ 511348 w 609614"/>
              <a:gd name="connsiteY52" fmla="*/ 127683 h 608697"/>
              <a:gd name="connsiteX53" fmla="*/ 521121 w 609614"/>
              <a:gd name="connsiteY53" fmla="*/ 137441 h 608697"/>
              <a:gd name="connsiteX54" fmla="*/ 530985 w 609614"/>
              <a:gd name="connsiteY54" fmla="*/ 127683 h 608697"/>
              <a:gd name="connsiteX55" fmla="*/ 521121 w 609614"/>
              <a:gd name="connsiteY55" fmla="*/ 117834 h 608697"/>
              <a:gd name="connsiteX56" fmla="*/ 521121 w 609614"/>
              <a:gd name="connsiteY56" fmla="*/ 98227 h 608697"/>
              <a:gd name="connsiteX57" fmla="*/ 550622 w 609614"/>
              <a:gd name="connsiteY57" fmla="*/ 127683 h 608697"/>
              <a:gd name="connsiteX58" fmla="*/ 521121 w 609614"/>
              <a:gd name="connsiteY58" fmla="*/ 157139 h 608697"/>
              <a:gd name="connsiteX59" fmla="*/ 516880 w 609614"/>
              <a:gd name="connsiteY59" fmla="*/ 156679 h 608697"/>
              <a:gd name="connsiteX60" fmla="*/ 467650 w 609614"/>
              <a:gd name="connsiteY60" fmla="*/ 230411 h 608697"/>
              <a:gd name="connsiteX61" fmla="*/ 471983 w 609614"/>
              <a:gd name="connsiteY61" fmla="*/ 245507 h 608697"/>
              <a:gd name="connsiteX62" fmla="*/ 442481 w 609614"/>
              <a:gd name="connsiteY62" fmla="*/ 274963 h 608697"/>
              <a:gd name="connsiteX63" fmla="*/ 412980 w 609614"/>
              <a:gd name="connsiteY63" fmla="*/ 245507 h 608697"/>
              <a:gd name="connsiteX64" fmla="*/ 415285 w 609614"/>
              <a:gd name="connsiteY64" fmla="*/ 234001 h 608697"/>
              <a:gd name="connsiteX65" fmla="*/ 373153 w 609614"/>
              <a:gd name="connsiteY65" fmla="*/ 198930 h 608697"/>
              <a:gd name="connsiteX66" fmla="*/ 353977 w 609614"/>
              <a:gd name="connsiteY66" fmla="*/ 206202 h 608697"/>
              <a:gd name="connsiteX67" fmla="*/ 342176 w 609614"/>
              <a:gd name="connsiteY67" fmla="*/ 203717 h 608697"/>
              <a:gd name="connsiteX68" fmla="*/ 291563 w 609614"/>
              <a:gd name="connsiteY68" fmla="*/ 261524 h 608697"/>
              <a:gd name="connsiteX69" fmla="*/ 294974 w 609614"/>
              <a:gd name="connsiteY69" fmla="*/ 274963 h 608697"/>
              <a:gd name="connsiteX70" fmla="*/ 265473 w 609614"/>
              <a:gd name="connsiteY70" fmla="*/ 304419 h 608697"/>
              <a:gd name="connsiteX71" fmla="*/ 235971 w 609614"/>
              <a:gd name="connsiteY71" fmla="*/ 274963 h 608697"/>
              <a:gd name="connsiteX72" fmla="*/ 265473 w 609614"/>
              <a:gd name="connsiteY72" fmla="*/ 245507 h 608697"/>
              <a:gd name="connsiteX73" fmla="*/ 277273 w 609614"/>
              <a:gd name="connsiteY73" fmla="*/ 247993 h 608697"/>
              <a:gd name="connsiteX74" fmla="*/ 327887 w 609614"/>
              <a:gd name="connsiteY74" fmla="*/ 190185 h 608697"/>
              <a:gd name="connsiteX75" fmla="*/ 324475 w 609614"/>
              <a:gd name="connsiteY75" fmla="*/ 176746 h 608697"/>
              <a:gd name="connsiteX76" fmla="*/ 353977 w 609614"/>
              <a:gd name="connsiteY76" fmla="*/ 147290 h 608697"/>
              <a:gd name="connsiteX77" fmla="*/ 383478 w 609614"/>
              <a:gd name="connsiteY77" fmla="*/ 176746 h 608697"/>
              <a:gd name="connsiteX78" fmla="*/ 383017 w 609614"/>
              <a:gd name="connsiteY78" fmla="*/ 181532 h 608697"/>
              <a:gd name="connsiteX79" fmla="*/ 428745 w 609614"/>
              <a:gd name="connsiteY79" fmla="*/ 219549 h 608697"/>
              <a:gd name="connsiteX80" fmla="*/ 442481 w 609614"/>
              <a:gd name="connsiteY80" fmla="*/ 216051 h 608697"/>
              <a:gd name="connsiteX81" fmla="*/ 452346 w 609614"/>
              <a:gd name="connsiteY81" fmla="*/ 217892 h 608697"/>
              <a:gd name="connsiteX82" fmla="*/ 499456 w 609614"/>
              <a:gd name="connsiteY82" fmla="*/ 147382 h 608697"/>
              <a:gd name="connsiteX83" fmla="*/ 491619 w 609614"/>
              <a:gd name="connsiteY83" fmla="*/ 127683 h 608697"/>
              <a:gd name="connsiteX84" fmla="*/ 521121 w 609614"/>
              <a:gd name="connsiteY84" fmla="*/ 98227 h 608697"/>
              <a:gd name="connsiteX85" fmla="*/ 235971 w 609614"/>
              <a:gd name="connsiteY85" fmla="*/ 78539 h 608697"/>
              <a:gd name="connsiteX86" fmla="*/ 255588 w 609614"/>
              <a:gd name="connsiteY86" fmla="*/ 78539 h 608697"/>
              <a:gd name="connsiteX87" fmla="*/ 255588 w 609614"/>
              <a:gd name="connsiteY87" fmla="*/ 98227 h 608697"/>
              <a:gd name="connsiteX88" fmla="*/ 235971 w 609614"/>
              <a:gd name="connsiteY88" fmla="*/ 98227 h 608697"/>
              <a:gd name="connsiteX89" fmla="*/ 196595 w 609614"/>
              <a:gd name="connsiteY89" fmla="*/ 78539 h 608697"/>
              <a:gd name="connsiteX90" fmla="*/ 216353 w 609614"/>
              <a:gd name="connsiteY90" fmla="*/ 78539 h 608697"/>
              <a:gd name="connsiteX91" fmla="*/ 216353 w 609614"/>
              <a:gd name="connsiteY91" fmla="*/ 98227 h 608697"/>
              <a:gd name="connsiteX92" fmla="*/ 196595 w 609614"/>
              <a:gd name="connsiteY92" fmla="*/ 98227 h 608697"/>
              <a:gd name="connsiteX93" fmla="*/ 157361 w 609614"/>
              <a:gd name="connsiteY93" fmla="*/ 78539 h 608697"/>
              <a:gd name="connsiteX94" fmla="*/ 176978 w 609614"/>
              <a:gd name="connsiteY94" fmla="*/ 78539 h 608697"/>
              <a:gd name="connsiteX95" fmla="*/ 176978 w 609614"/>
              <a:gd name="connsiteY95" fmla="*/ 98227 h 608697"/>
              <a:gd name="connsiteX96" fmla="*/ 157361 w 609614"/>
              <a:gd name="connsiteY96" fmla="*/ 98227 h 608697"/>
              <a:gd name="connsiteX97" fmla="*/ 137631 w 609614"/>
              <a:gd name="connsiteY97" fmla="*/ 58909 h 608697"/>
              <a:gd name="connsiteX98" fmla="*/ 137631 w 609614"/>
              <a:gd name="connsiteY98" fmla="*/ 176728 h 608697"/>
              <a:gd name="connsiteX99" fmla="*/ 216356 w 609614"/>
              <a:gd name="connsiteY99" fmla="*/ 255242 h 608697"/>
              <a:gd name="connsiteX100" fmla="*/ 189530 w 609614"/>
              <a:gd name="connsiteY100" fmla="*/ 314152 h 608697"/>
              <a:gd name="connsiteX101" fmla="*/ 206492 w 609614"/>
              <a:gd name="connsiteY101" fmla="*/ 314152 h 608697"/>
              <a:gd name="connsiteX102" fmla="*/ 268625 w 609614"/>
              <a:gd name="connsiteY102" fmla="*/ 353455 h 608697"/>
              <a:gd name="connsiteX103" fmla="*/ 570344 w 609614"/>
              <a:gd name="connsiteY103" fmla="*/ 353455 h 608697"/>
              <a:gd name="connsiteX104" fmla="*/ 570344 w 609614"/>
              <a:gd name="connsiteY104" fmla="*/ 58909 h 608697"/>
              <a:gd name="connsiteX105" fmla="*/ 117996 w 609614"/>
              <a:gd name="connsiteY105" fmla="*/ 19605 h 608697"/>
              <a:gd name="connsiteX106" fmla="*/ 117996 w 609614"/>
              <a:gd name="connsiteY106" fmla="*/ 39303 h 608697"/>
              <a:gd name="connsiteX107" fmla="*/ 589979 w 609614"/>
              <a:gd name="connsiteY107" fmla="*/ 39303 h 608697"/>
              <a:gd name="connsiteX108" fmla="*/ 589979 w 609614"/>
              <a:gd name="connsiteY108" fmla="*/ 19605 h 608697"/>
              <a:gd name="connsiteX109" fmla="*/ 98360 w 609614"/>
              <a:gd name="connsiteY109" fmla="*/ 0 h 608697"/>
              <a:gd name="connsiteX110" fmla="*/ 609614 w 609614"/>
              <a:gd name="connsiteY110" fmla="*/ 0 h 608697"/>
              <a:gd name="connsiteX111" fmla="*/ 609614 w 609614"/>
              <a:gd name="connsiteY111" fmla="*/ 58909 h 608697"/>
              <a:gd name="connsiteX112" fmla="*/ 589979 w 609614"/>
              <a:gd name="connsiteY112" fmla="*/ 58909 h 608697"/>
              <a:gd name="connsiteX113" fmla="*/ 589979 w 609614"/>
              <a:gd name="connsiteY113" fmla="*/ 373061 h 608697"/>
              <a:gd name="connsiteX114" fmla="*/ 363851 w 609614"/>
              <a:gd name="connsiteY114" fmla="*/ 373061 h 608697"/>
              <a:gd name="connsiteX115" fmla="*/ 363851 w 609614"/>
              <a:gd name="connsiteY115" fmla="*/ 453416 h 608697"/>
              <a:gd name="connsiteX116" fmla="*/ 383486 w 609614"/>
              <a:gd name="connsiteY116" fmla="*/ 481122 h 608697"/>
              <a:gd name="connsiteX117" fmla="*/ 353987 w 609614"/>
              <a:gd name="connsiteY117" fmla="*/ 510577 h 608697"/>
              <a:gd name="connsiteX118" fmla="*/ 324489 w 609614"/>
              <a:gd name="connsiteY118" fmla="*/ 481122 h 608697"/>
              <a:gd name="connsiteX119" fmla="*/ 344124 w 609614"/>
              <a:gd name="connsiteY119" fmla="*/ 453416 h 608697"/>
              <a:gd name="connsiteX120" fmla="*/ 344124 w 609614"/>
              <a:gd name="connsiteY120" fmla="*/ 373061 h 608697"/>
              <a:gd name="connsiteX121" fmla="*/ 274525 w 609614"/>
              <a:gd name="connsiteY121" fmla="*/ 373061 h 608697"/>
              <a:gd name="connsiteX122" fmla="*/ 275354 w 609614"/>
              <a:gd name="connsiteY122" fmla="*/ 382910 h 608697"/>
              <a:gd name="connsiteX123" fmla="*/ 275354 w 609614"/>
              <a:gd name="connsiteY123" fmla="*/ 520334 h 608697"/>
              <a:gd name="connsiteX124" fmla="*/ 235992 w 609614"/>
              <a:gd name="connsiteY124" fmla="*/ 559637 h 608697"/>
              <a:gd name="connsiteX125" fmla="*/ 216356 w 609614"/>
              <a:gd name="connsiteY125" fmla="*/ 554206 h 608697"/>
              <a:gd name="connsiteX126" fmla="*/ 216356 w 609614"/>
              <a:gd name="connsiteY126" fmla="*/ 608697 h 608697"/>
              <a:gd name="connsiteX127" fmla="*/ 196629 w 609614"/>
              <a:gd name="connsiteY127" fmla="*/ 608697 h 608697"/>
              <a:gd name="connsiteX128" fmla="*/ 196629 w 609614"/>
              <a:gd name="connsiteY128" fmla="*/ 540031 h 608697"/>
              <a:gd name="connsiteX129" fmla="*/ 78633 w 609614"/>
              <a:gd name="connsiteY129" fmla="*/ 540031 h 608697"/>
              <a:gd name="connsiteX130" fmla="*/ 78633 w 609614"/>
              <a:gd name="connsiteY130" fmla="*/ 608697 h 608697"/>
              <a:gd name="connsiteX131" fmla="*/ 58998 w 609614"/>
              <a:gd name="connsiteY131" fmla="*/ 608697 h 608697"/>
              <a:gd name="connsiteX132" fmla="*/ 58998 w 609614"/>
              <a:gd name="connsiteY132" fmla="*/ 554206 h 608697"/>
              <a:gd name="connsiteX133" fmla="*/ 39362 w 609614"/>
              <a:gd name="connsiteY133" fmla="*/ 559637 h 608697"/>
              <a:gd name="connsiteX134" fmla="*/ 0 w 609614"/>
              <a:gd name="connsiteY134" fmla="*/ 520334 h 608697"/>
              <a:gd name="connsiteX135" fmla="*/ 0 w 609614"/>
              <a:gd name="connsiteY135" fmla="*/ 382910 h 608697"/>
              <a:gd name="connsiteX136" fmla="*/ 68861 w 609614"/>
              <a:gd name="connsiteY136" fmla="*/ 314152 h 608697"/>
              <a:gd name="connsiteX137" fmla="*/ 85823 w 609614"/>
              <a:gd name="connsiteY137" fmla="*/ 314152 h 608697"/>
              <a:gd name="connsiteX138" fmla="*/ 58998 w 609614"/>
              <a:gd name="connsiteY138" fmla="*/ 255242 h 608697"/>
              <a:gd name="connsiteX139" fmla="*/ 117996 w 609614"/>
              <a:gd name="connsiteY139" fmla="*/ 179305 h 608697"/>
              <a:gd name="connsiteX140" fmla="*/ 117996 w 609614"/>
              <a:gd name="connsiteY140" fmla="*/ 58909 h 608697"/>
              <a:gd name="connsiteX141" fmla="*/ 98360 w 609614"/>
              <a:gd name="connsiteY141" fmla="*/ 58909 h 60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09614" h="608697">
                <a:moveTo>
                  <a:pt x="127864" y="579271"/>
                </a:moveTo>
                <a:lnTo>
                  <a:pt x="147481" y="579271"/>
                </a:lnTo>
                <a:lnTo>
                  <a:pt x="147481" y="608697"/>
                </a:lnTo>
                <a:lnTo>
                  <a:pt x="127864" y="608697"/>
                </a:lnTo>
                <a:close/>
                <a:moveTo>
                  <a:pt x="353987" y="471273"/>
                </a:moveTo>
                <a:cubicBezTo>
                  <a:pt x="348549" y="471273"/>
                  <a:pt x="344124" y="475691"/>
                  <a:pt x="344124" y="481122"/>
                </a:cubicBezTo>
                <a:cubicBezTo>
                  <a:pt x="344124" y="486461"/>
                  <a:pt x="348549" y="490879"/>
                  <a:pt x="353987" y="490879"/>
                </a:cubicBezTo>
                <a:cubicBezTo>
                  <a:pt x="359426" y="490879"/>
                  <a:pt x="363851" y="486461"/>
                  <a:pt x="363851" y="481122"/>
                </a:cubicBezTo>
                <a:cubicBezTo>
                  <a:pt x="363851" y="475691"/>
                  <a:pt x="359426" y="471273"/>
                  <a:pt x="353987" y="471273"/>
                </a:cubicBezTo>
                <a:close/>
                <a:moveTo>
                  <a:pt x="118825" y="333849"/>
                </a:moveTo>
                <a:lnTo>
                  <a:pt x="137631" y="357413"/>
                </a:lnTo>
                <a:lnTo>
                  <a:pt x="156528" y="333849"/>
                </a:lnTo>
                <a:close/>
                <a:moveTo>
                  <a:pt x="68861" y="333849"/>
                </a:moveTo>
                <a:cubicBezTo>
                  <a:pt x="41759" y="333849"/>
                  <a:pt x="19635" y="355848"/>
                  <a:pt x="19635" y="382910"/>
                </a:cubicBezTo>
                <a:lnTo>
                  <a:pt x="19635" y="520334"/>
                </a:lnTo>
                <a:cubicBezTo>
                  <a:pt x="19635" y="531195"/>
                  <a:pt x="28485" y="540031"/>
                  <a:pt x="39362" y="540031"/>
                </a:cubicBezTo>
                <a:cubicBezTo>
                  <a:pt x="50148" y="540031"/>
                  <a:pt x="58998" y="531195"/>
                  <a:pt x="58998" y="520334"/>
                </a:cubicBezTo>
                <a:lnTo>
                  <a:pt x="58998" y="373061"/>
                </a:lnTo>
                <a:lnTo>
                  <a:pt x="78633" y="373061"/>
                </a:lnTo>
                <a:lnTo>
                  <a:pt x="78633" y="520334"/>
                </a:lnTo>
                <a:lnTo>
                  <a:pt x="196629" y="520334"/>
                </a:lnTo>
                <a:lnTo>
                  <a:pt x="196629" y="373061"/>
                </a:lnTo>
                <a:lnTo>
                  <a:pt x="216356" y="373061"/>
                </a:lnTo>
                <a:lnTo>
                  <a:pt x="216356" y="520334"/>
                </a:lnTo>
                <a:cubicBezTo>
                  <a:pt x="216356" y="531195"/>
                  <a:pt x="225114" y="540031"/>
                  <a:pt x="235992" y="540031"/>
                </a:cubicBezTo>
                <a:cubicBezTo>
                  <a:pt x="246869" y="540031"/>
                  <a:pt x="255627" y="531195"/>
                  <a:pt x="255627" y="520334"/>
                </a:cubicBezTo>
                <a:lnTo>
                  <a:pt x="255627" y="382910"/>
                </a:lnTo>
                <a:cubicBezTo>
                  <a:pt x="255627" y="355848"/>
                  <a:pt x="233594" y="333849"/>
                  <a:pt x="206492" y="333849"/>
                </a:cubicBezTo>
                <a:lnTo>
                  <a:pt x="181695" y="333849"/>
                </a:lnTo>
                <a:lnTo>
                  <a:pt x="137631" y="388800"/>
                </a:lnTo>
                <a:lnTo>
                  <a:pt x="93567" y="333849"/>
                </a:lnTo>
                <a:close/>
                <a:moveTo>
                  <a:pt x="265473" y="265114"/>
                </a:moveTo>
                <a:cubicBezTo>
                  <a:pt x="260033" y="265114"/>
                  <a:pt x="255608" y="269532"/>
                  <a:pt x="255608" y="274963"/>
                </a:cubicBezTo>
                <a:cubicBezTo>
                  <a:pt x="255608" y="280302"/>
                  <a:pt x="260033" y="284721"/>
                  <a:pt x="265473" y="284721"/>
                </a:cubicBezTo>
                <a:cubicBezTo>
                  <a:pt x="270912" y="284721"/>
                  <a:pt x="275337" y="280302"/>
                  <a:pt x="275337" y="274963"/>
                </a:cubicBezTo>
                <a:cubicBezTo>
                  <a:pt x="275337" y="269532"/>
                  <a:pt x="270912" y="265114"/>
                  <a:pt x="265473" y="265114"/>
                </a:cubicBezTo>
                <a:close/>
                <a:moveTo>
                  <a:pt x="442481" y="235658"/>
                </a:moveTo>
                <a:cubicBezTo>
                  <a:pt x="437042" y="235658"/>
                  <a:pt x="432617" y="240076"/>
                  <a:pt x="432617" y="245507"/>
                </a:cubicBezTo>
                <a:cubicBezTo>
                  <a:pt x="432617" y="250846"/>
                  <a:pt x="437042" y="255265"/>
                  <a:pt x="442481" y="255265"/>
                </a:cubicBezTo>
                <a:cubicBezTo>
                  <a:pt x="447920" y="255265"/>
                  <a:pt x="452346" y="250846"/>
                  <a:pt x="452346" y="245507"/>
                </a:cubicBezTo>
                <a:cubicBezTo>
                  <a:pt x="452346" y="240076"/>
                  <a:pt x="447920" y="235658"/>
                  <a:pt x="442481" y="235658"/>
                </a:cubicBezTo>
                <a:close/>
                <a:moveTo>
                  <a:pt x="137631" y="196333"/>
                </a:moveTo>
                <a:cubicBezTo>
                  <a:pt x="105090" y="196333"/>
                  <a:pt x="78633" y="222750"/>
                  <a:pt x="78633" y="255242"/>
                </a:cubicBezTo>
                <a:cubicBezTo>
                  <a:pt x="78633" y="287735"/>
                  <a:pt x="105090" y="314152"/>
                  <a:pt x="137631" y="314152"/>
                </a:cubicBezTo>
                <a:cubicBezTo>
                  <a:pt x="170172" y="314152"/>
                  <a:pt x="196629" y="287735"/>
                  <a:pt x="196629" y="255242"/>
                </a:cubicBezTo>
                <a:cubicBezTo>
                  <a:pt x="196629" y="222750"/>
                  <a:pt x="170172" y="196333"/>
                  <a:pt x="137631" y="196333"/>
                </a:cubicBezTo>
                <a:close/>
                <a:moveTo>
                  <a:pt x="353977" y="166897"/>
                </a:moveTo>
                <a:cubicBezTo>
                  <a:pt x="348538" y="166897"/>
                  <a:pt x="344112" y="171315"/>
                  <a:pt x="344112" y="176746"/>
                </a:cubicBezTo>
                <a:cubicBezTo>
                  <a:pt x="344112" y="182177"/>
                  <a:pt x="348538" y="186595"/>
                  <a:pt x="353977" y="186595"/>
                </a:cubicBezTo>
                <a:cubicBezTo>
                  <a:pt x="359416" y="186595"/>
                  <a:pt x="363841" y="182177"/>
                  <a:pt x="363841" y="176746"/>
                </a:cubicBezTo>
                <a:cubicBezTo>
                  <a:pt x="363841" y="171315"/>
                  <a:pt x="359416" y="166897"/>
                  <a:pt x="353977" y="166897"/>
                </a:cubicBezTo>
                <a:close/>
                <a:moveTo>
                  <a:pt x="521121" y="117834"/>
                </a:moveTo>
                <a:cubicBezTo>
                  <a:pt x="515681" y="117834"/>
                  <a:pt x="511348" y="122252"/>
                  <a:pt x="511348" y="127683"/>
                </a:cubicBezTo>
                <a:cubicBezTo>
                  <a:pt x="511348" y="133022"/>
                  <a:pt x="515681" y="137441"/>
                  <a:pt x="521121" y="137441"/>
                </a:cubicBezTo>
                <a:cubicBezTo>
                  <a:pt x="526560" y="137441"/>
                  <a:pt x="530985" y="133022"/>
                  <a:pt x="530985" y="127683"/>
                </a:cubicBezTo>
                <a:cubicBezTo>
                  <a:pt x="530985" y="122252"/>
                  <a:pt x="526560" y="117834"/>
                  <a:pt x="521121" y="117834"/>
                </a:cubicBezTo>
                <a:close/>
                <a:moveTo>
                  <a:pt x="521121" y="98227"/>
                </a:moveTo>
                <a:cubicBezTo>
                  <a:pt x="537439" y="98227"/>
                  <a:pt x="550622" y="111390"/>
                  <a:pt x="550622" y="127683"/>
                </a:cubicBezTo>
                <a:cubicBezTo>
                  <a:pt x="550622" y="143884"/>
                  <a:pt x="537439" y="157139"/>
                  <a:pt x="521121" y="157139"/>
                </a:cubicBezTo>
                <a:cubicBezTo>
                  <a:pt x="519646" y="157139"/>
                  <a:pt x="518263" y="156863"/>
                  <a:pt x="516880" y="156679"/>
                </a:cubicBezTo>
                <a:lnTo>
                  <a:pt x="467650" y="230411"/>
                </a:lnTo>
                <a:cubicBezTo>
                  <a:pt x="470323" y="234829"/>
                  <a:pt x="471983" y="239892"/>
                  <a:pt x="471983" y="245507"/>
                </a:cubicBezTo>
                <a:cubicBezTo>
                  <a:pt x="471983" y="261708"/>
                  <a:pt x="458707" y="274963"/>
                  <a:pt x="442481" y="274963"/>
                </a:cubicBezTo>
                <a:cubicBezTo>
                  <a:pt x="426255" y="274963"/>
                  <a:pt x="412980" y="261708"/>
                  <a:pt x="412980" y="245507"/>
                </a:cubicBezTo>
                <a:cubicBezTo>
                  <a:pt x="412980" y="241457"/>
                  <a:pt x="413809" y="237499"/>
                  <a:pt x="415285" y="234001"/>
                </a:cubicBezTo>
                <a:lnTo>
                  <a:pt x="373153" y="198930"/>
                </a:lnTo>
                <a:cubicBezTo>
                  <a:pt x="367990" y="203440"/>
                  <a:pt x="361352" y="206202"/>
                  <a:pt x="353977" y="206202"/>
                </a:cubicBezTo>
                <a:cubicBezTo>
                  <a:pt x="349736" y="206202"/>
                  <a:pt x="345772" y="205281"/>
                  <a:pt x="342176" y="203717"/>
                </a:cubicBezTo>
                <a:lnTo>
                  <a:pt x="291563" y="261524"/>
                </a:lnTo>
                <a:cubicBezTo>
                  <a:pt x="293683" y="265482"/>
                  <a:pt x="294974" y="270085"/>
                  <a:pt x="294974" y="274963"/>
                </a:cubicBezTo>
                <a:cubicBezTo>
                  <a:pt x="294974" y="291164"/>
                  <a:pt x="281698" y="304419"/>
                  <a:pt x="265473" y="304419"/>
                </a:cubicBezTo>
                <a:cubicBezTo>
                  <a:pt x="249247" y="304419"/>
                  <a:pt x="235971" y="291164"/>
                  <a:pt x="235971" y="274963"/>
                </a:cubicBezTo>
                <a:cubicBezTo>
                  <a:pt x="235971" y="258670"/>
                  <a:pt x="249247" y="245507"/>
                  <a:pt x="265473" y="245507"/>
                </a:cubicBezTo>
                <a:cubicBezTo>
                  <a:pt x="269713" y="245507"/>
                  <a:pt x="273678" y="246336"/>
                  <a:pt x="277273" y="247993"/>
                </a:cubicBezTo>
                <a:lnTo>
                  <a:pt x="327887" y="190185"/>
                </a:lnTo>
                <a:cubicBezTo>
                  <a:pt x="325766" y="186135"/>
                  <a:pt x="324475" y="181625"/>
                  <a:pt x="324475" y="176746"/>
                </a:cubicBezTo>
                <a:cubicBezTo>
                  <a:pt x="324475" y="160545"/>
                  <a:pt x="337751" y="147290"/>
                  <a:pt x="353977" y="147290"/>
                </a:cubicBezTo>
                <a:cubicBezTo>
                  <a:pt x="370203" y="147290"/>
                  <a:pt x="383478" y="160545"/>
                  <a:pt x="383478" y="176746"/>
                </a:cubicBezTo>
                <a:cubicBezTo>
                  <a:pt x="383478" y="178403"/>
                  <a:pt x="383294" y="179968"/>
                  <a:pt x="383017" y="181532"/>
                </a:cubicBezTo>
                <a:lnTo>
                  <a:pt x="428745" y="219549"/>
                </a:lnTo>
                <a:cubicBezTo>
                  <a:pt x="432801" y="217340"/>
                  <a:pt x="437503" y="216051"/>
                  <a:pt x="442481" y="216051"/>
                </a:cubicBezTo>
                <a:cubicBezTo>
                  <a:pt x="445984" y="216051"/>
                  <a:pt x="449303" y="216696"/>
                  <a:pt x="452346" y="217892"/>
                </a:cubicBezTo>
                <a:lnTo>
                  <a:pt x="499456" y="147382"/>
                </a:lnTo>
                <a:cubicBezTo>
                  <a:pt x="494662" y="142135"/>
                  <a:pt x="491619" y="135323"/>
                  <a:pt x="491619" y="127683"/>
                </a:cubicBezTo>
                <a:cubicBezTo>
                  <a:pt x="491619" y="111390"/>
                  <a:pt x="504895" y="98227"/>
                  <a:pt x="521121" y="98227"/>
                </a:cubicBezTo>
                <a:close/>
                <a:moveTo>
                  <a:pt x="235971" y="78539"/>
                </a:moveTo>
                <a:lnTo>
                  <a:pt x="255588" y="78539"/>
                </a:lnTo>
                <a:lnTo>
                  <a:pt x="255588" y="98227"/>
                </a:lnTo>
                <a:lnTo>
                  <a:pt x="235971" y="98227"/>
                </a:lnTo>
                <a:close/>
                <a:moveTo>
                  <a:pt x="196595" y="78539"/>
                </a:moveTo>
                <a:lnTo>
                  <a:pt x="216353" y="78539"/>
                </a:lnTo>
                <a:lnTo>
                  <a:pt x="216353" y="98227"/>
                </a:lnTo>
                <a:lnTo>
                  <a:pt x="196595" y="98227"/>
                </a:lnTo>
                <a:close/>
                <a:moveTo>
                  <a:pt x="157361" y="78539"/>
                </a:moveTo>
                <a:lnTo>
                  <a:pt x="176978" y="78539"/>
                </a:lnTo>
                <a:lnTo>
                  <a:pt x="176978" y="98227"/>
                </a:lnTo>
                <a:lnTo>
                  <a:pt x="157361" y="98227"/>
                </a:lnTo>
                <a:close/>
                <a:moveTo>
                  <a:pt x="137631" y="58909"/>
                </a:moveTo>
                <a:lnTo>
                  <a:pt x="137631" y="176728"/>
                </a:lnTo>
                <a:cubicBezTo>
                  <a:pt x="181049" y="176728"/>
                  <a:pt x="216356" y="211981"/>
                  <a:pt x="216356" y="255242"/>
                </a:cubicBezTo>
                <a:cubicBezTo>
                  <a:pt x="216356" y="278714"/>
                  <a:pt x="205939" y="299792"/>
                  <a:pt x="189530" y="314152"/>
                </a:cubicBezTo>
                <a:lnTo>
                  <a:pt x="206492" y="314152"/>
                </a:lnTo>
                <a:cubicBezTo>
                  <a:pt x="233871" y="314152"/>
                  <a:pt x="257471" y="330260"/>
                  <a:pt x="268625" y="353455"/>
                </a:cubicBezTo>
                <a:lnTo>
                  <a:pt x="570344" y="353455"/>
                </a:lnTo>
                <a:lnTo>
                  <a:pt x="570344" y="58909"/>
                </a:lnTo>
                <a:close/>
                <a:moveTo>
                  <a:pt x="117996" y="19605"/>
                </a:moveTo>
                <a:lnTo>
                  <a:pt x="117996" y="39303"/>
                </a:lnTo>
                <a:lnTo>
                  <a:pt x="589979" y="39303"/>
                </a:lnTo>
                <a:lnTo>
                  <a:pt x="589979" y="19605"/>
                </a:lnTo>
                <a:close/>
                <a:moveTo>
                  <a:pt x="98360" y="0"/>
                </a:moveTo>
                <a:lnTo>
                  <a:pt x="609614" y="0"/>
                </a:lnTo>
                <a:lnTo>
                  <a:pt x="609614" y="58909"/>
                </a:lnTo>
                <a:lnTo>
                  <a:pt x="589979" y="58909"/>
                </a:lnTo>
                <a:lnTo>
                  <a:pt x="589979" y="373061"/>
                </a:lnTo>
                <a:lnTo>
                  <a:pt x="363851" y="373061"/>
                </a:lnTo>
                <a:lnTo>
                  <a:pt x="363851" y="453416"/>
                </a:lnTo>
                <a:cubicBezTo>
                  <a:pt x="375282" y="457466"/>
                  <a:pt x="383486" y="468328"/>
                  <a:pt x="383486" y="481122"/>
                </a:cubicBezTo>
                <a:cubicBezTo>
                  <a:pt x="383486" y="497322"/>
                  <a:pt x="370212" y="510577"/>
                  <a:pt x="353987" y="510577"/>
                </a:cubicBezTo>
                <a:cubicBezTo>
                  <a:pt x="337763" y="510577"/>
                  <a:pt x="324489" y="497322"/>
                  <a:pt x="324489" y="481122"/>
                </a:cubicBezTo>
                <a:cubicBezTo>
                  <a:pt x="324489" y="468328"/>
                  <a:pt x="332693" y="457466"/>
                  <a:pt x="344124" y="453416"/>
                </a:cubicBezTo>
                <a:lnTo>
                  <a:pt x="344124" y="373061"/>
                </a:lnTo>
                <a:lnTo>
                  <a:pt x="274525" y="373061"/>
                </a:lnTo>
                <a:cubicBezTo>
                  <a:pt x="274986" y="376282"/>
                  <a:pt x="275354" y="379596"/>
                  <a:pt x="275354" y="382910"/>
                </a:cubicBezTo>
                <a:lnTo>
                  <a:pt x="275354" y="520334"/>
                </a:lnTo>
                <a:cubicBezTo>
                  <a:pt x="275354" y="542056"/>
                  <a:pt x="257655" y="559637"/>
                  <a:pt x="235992" y="559637"/>
                </a:cubicBezTo>
                <a:cubicBezTo>
                  <a:pt x="228801" y="559637"/>
                  <a:pt x="222164" y="557520"/>
                  <a:pt x="216356" y="554206"/>
                </a:cubicBezTo>
                <a:lnTo>
                  <a:pt x="216356" y="608697"/>
                </a:lnTo>
                <a:lnTo>
                  <a:pt x="196629" y="608697"/>
                </a:lnTo>
                <a:lnTo>
                  <a:pt x="196629" y="540031"/>
                </a:lnTo>
                <a:lnTo>
                  <a:pt x="78633" y="540031"/>
                </a:lnTo>
                <a:lnTo>
                  <a:pt x="78633" y="608697"/>
                </a:lnTo>
                <a:lnTo>
                  <a:pt x="58998" y="608697"/>
                </a:lnTo>
                <a:lnTo>
                  <a:pt x="58998" y="554206"/>
                </a:lnTo>
                <a:cubicBezTo>
                  <a:pt x="53190" y="557520"/>
                  <a:pt x="46553" y="559637"/>
                  <a:pt x="39362" y="559637"/>
                </a:cubicBezTo>
                <a:cubicBezTo>
                  <a:pt x="17607" y="559637"/>
                  <a:pt x="0" y="542056"/>
                  <a:pt x="0" y="520334"/>
                </a:cubicBezTo>
                <a:lnTo>
                  <a:pt x="0" y="382910"/>
                </a:lnTo>
                <a:cubicBezTo>
                  <a:pt x="0" y="344987"/>
                  <a:pt x="30881" y="314152"/>
                  <a:pt x="68861" y="314152"/>
                </a:cubicBezTo>
                <a:lnTo>
                  <a:pt x="85823" y="314152"/>
                </a:lnTo>
                <a:cubicBezTo>
                  <a:pt x="69414" y="299792"/>
                  <a:pt x="58998" y="278714"/>
                  <a:pt x="58998" y="255242"/>
                </a:cubicBezTo>
                <a:cubicBezTo>
                  <a:pt x="58998" y="218792"/>
                  <a:pt x="84164" y="188049"/>
                  <a:pt x="117996" y="179305"/>
                </a:cubicBezTo>
                <a:lnTo>
                  <a:pt x="117996" y="58909"/>
                </a:lnTo>
                <a:lnTo>
                  <a:pt x="98360" y="58909"/>
                </a:lnTo>
                <a:close/>
              </a:path>
            </a:pathLst>
          </a:custGeom>
          <a:solidFill>
            <a:srgbClr val="0070C0"/>
          </a:solidFill>
          <a:ln>
            <a:noFill/>
          </a:ln>
        </p:spPr>
      </p:sp>
      <p:sp>
        <p:nvSpPr>
          <p:cNvPr id="23" name="矩形 22"/>
          <p:cNvSpPr/>
          <p:nvPr/>
        </p:nvSpPr>
        <p:spPr>
          <a:xfrm>
            <a:off x="1676847" y="1570979"/>
            <a:ext cx="612379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 职业健康安全管理体系建立的八个基本过程</a:t>
            </a:r>
          </a:p>
        </p:txBody>
      </p:sp>
      <p:sp>
        <p:nvSpPr>
          <p:cNvPr id="4" name="矩形 3"/>
          <p:cNvSpPr/>
          <p:nvPr/>
        </p:nvSpPr>
        <p:spPr>
          <a:xfrm>
            <a:off x="654772" y="2929971"/>
            <a:ext cx="2044149" cy="369332"/>
          </a:xfrm>
          <a:prstGeom prst="rect">
            <a:avLst/>
          </a:prstGeom>
          <a:solidFill>
            <a:srgbClr val="0070C0"/>
          </a:solidFill>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领导的决策与准备</a:t>
            </a:r>
          </a:p>
        </p:txBody>
      </p:sp>
      <p:sp>
        <p:nvSpPr>
          <p:cNvPr id="42" name="矩形 41"/>
          <p:cNvSpPr/>
          <p:nvPr/>
        </p:nvSpPr>
        <p:spPr>
          <a:xfrm>
            <a:off x="3664214" y="2929971"/>
            <a:ext cx="2044148"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制定计划</a:t>
            </a:r>
          </a:p>
        </p:txBody>
      </p:sp>
      <p:sp>
        <p:nvSpPr>
          <p:cNvPr id="43" name="矩形 42"/>
          <p:cNvSpPr/>
          <p:nvPr/>
        </p:nvSpPr>
        <p:spPr>
          <a:xfrm>
            <a:off x="6673655" y="2929971"/>
            <a:ext cx="2044148"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初始状态评审</a:t>
            </a:r>
          </a:p>
        </p:txBody>
      </p:sp>
      <p:sp>
        <p:nvSpPr>
          <p:cNvPr id="44" name="矩形 43"/>
          <p:cNvSpPr/>
          <p:nvPr/>
        </p:nvSpPr>
        <p:spPr>
          <a:xfrm>
            <a:off x="9683097" y="2929971"/>
            <a:ext cx="2044149" cy="369332"/>
          </a:xfrm>
          <a:prstGeom prst="rect">
            <a:avLst/>
          </a:prstGeom>
          <a:solidFill>
            <a:srgbClr val="0070C0"/>
          </a:solidFill>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体系的策划与设计</a:t>
            </a:r>
          </a:p>
        </p:txBody>
      </p:sp>
      <p:sp>
        <p:nvSpPr>
          <p:cNvPr id="45" name="矩形 44"/>
          <p:cNvSpPr/>
          <p:nvPr/>
        </p:nvSpPr>
        <p:spPr>
          <a:xfrm>
            <a:off x="9683098" y="4055924"/>
            <a:ext cx="2044148"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编写体系文件</a:t>
            </a:r>
          </a:p>
        </p:txBody>
      </p:sp>
      <p:sp>
        <p:nvSpPr>
          <p:cNvPr id="46" name="矩形 45"/>
          <p:cNvSpPr/>
          <p:nvPr/>
        </p:nvSpPr>
        <p:spPr>
          <a:xfrm>
            <a:off x="6712045" y="4079184"/>
            <a:ext cx="1992263"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体系试运行</a:t>
            </a:r>
          </a:p>
        </p:txBody>
      </p:sp>
      <p:sp>
        <p:nvSpPr>
          <p:cNvPr id="47" name="矩形 46"/>
          <p:cNvSpPr/>
          <p:nvPr/>
        </p:nvSpPr>
        <p:spPr>
          <a:xfrm>
            <a:off x="3635416" y="4042808"/>
            <a:ext cx="2044147"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内部审核</a:t>
            </a:r>
          </a:p>
        </p:txBody>
      </p:sp>
      <p:sp>
        <p:nvSpPr>
          <p:cNvPr id="48" name="矩形 47"/>
          <p:cNvSpPr/>
          <p:nvPr/>
        </p:nvSpPr>
        <p:spPr>
          <a:xfrm>
            <a:off x="675450" y="4066032"/>
            <a:ext cx="2044149"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管理评审</a:t>
            </a:r>
          </a:p>
        </p:txBody>
      </p:sp>
      <p:sp>
        <p:nvSpPr>
          <p:cNvPr id="28" name="箭头: 右 27"/>
          <p:cNvSpPr/>
          <p:nvPr/>
        </p:nvSpPr>
        <p:spPr bwMode="auto">
          <a:xfrm>
            <a:off x="2972991" y="3040261"/>
            <a:ext cx="432048" cy="184666"/>
          </a:xfrm>
          <a:prstGeom prst="rightArrow">
            <a:avLst/>
          </a:prstGeom>
          <a:solidFill>
            <a:srgbClr val="FFC000"/>
          </a:solidFill>
          <a:ln>
            <a:noFill/>
          </a:ln>
        </p:spPr>
        <p:txBody>
          <a:bodyPr rtlCol="0" anchor="ctr"/>
          <a:lstStyle/>
          <a:p>
            <a:pPr algn="l"/>
            <a:endParaRPr lang="zh-CN" altLang="en-US"/>
          </a:p>
        </p:txBody>
      </p:sp>
      <p:sp>
        <p:nvSpPr>
          <p:cNvPr id="57" name="箭头: 右 56"/>
          <p:cNvSpPr/>
          <p:nvPr/>
        </p:nvSpPr>
        <p:spPr bwMode="auto">
          <a:xfrm>
            <a:off x="5925319" y="3040261"/>
            <a:ext cx="432048" cy="184666"/>
          </a:xfrm>
          <a:prstGeom prst="rightArrow">
            <a:avLst/>
          </a:prstGeom>
          <a:solidFill>
            <a:srgbClr val="FFC000"/>
          </a:solidFill>
          <a:ln>
            <a:noFill/>
          </a:ln>
        </p:spPr>
        <p:txBody>
          <a:bodyPr rtlCol="0" anchor="ctr"/>
          <a:lstStyle/>
          <a:p>
            <a:pPr algn="l"/>
            <a:endParaRPr lang="zh-CN" altLang="en-US"/>
          </a:p>
        </p:txBody>
      </p:sp>
      <p:sp>
        <p:nvSpPr>
          <p:cNvPr id="58" name="箭头: 右 57"/>
          <p:cNvSpPr/>
          <p:nvPr/>
        </p:nvSpPr>
        <p:spPr bwMode="auto">
          <a:xfrm>
            <a:off x="9021663" y="3040261"/>
            <a:ext cx="432048" cy="184666"/>
          </a:xfrm>
          <a:prstGeom prst="rightArrow">
            <a:avLst/>
          </a:prstGeom>
          <a:solidFill>
            <a:srgbClr val="FFC000"/>
          </a:solidFill>
          <a:ln>
            <a:noFill/>
          </a:ln>
        </p:spPr>
        <p:txBody>
          <a:bodyPr rtlCol="0" anchor="ctr"/>
          <a:lstStyle/>
          <a:p>
            <a:pPr algn="l"/>
            <a:endParaRPr lang="zh-CN" altLang="en-US"/>
          </a:p>
        </p:txBody>
      </p:sp>
      <p:sp>
        <p:nvSpPr>
          <p:cNvPr id="59" name="箭头: 右 58"/>
          <p:cNvSpPr/>
          <p:nvPr/>
        </p:nvSpPr>
        <p:spPr bwMode="auto">
          <a:xfrm rot="5400000">
            <a:off x="10441498" y="3523992"/>
            <a:ext cx="432048" cy="184666"/>
          </a:xfrm>
          <a:prstGeom prst="rightArrow">
            <a:avLst/>
          </a:prstGeom>
          <a:solidFill>
            <a:srgbClr val="FFC000"/>
          </a:solidFill>
          <a:ln>
            <a:noFill/>
          </a:ln>
        </p:spPr>
        <p:txBody>
          <a:bodyPr rtlCol="0" anchor="ctr"/>
          <a:lstStyle/>
          <a:p>
            <a:pPr algn="l"/>
            <a:endParaRPr lang="zh-CN" altLang="en-US"/>
          </a:p>
        </p:txBody>
      </p:sp>
      <p:sp>
        <p:nvSpPr>
          <p:cNvPr id="61" name="箭头: 右 60"/>
          <p:cNvSpPr/>
          <p:nvPr/>
        </p:nvSpPr>
        <p:spPr bwMode="auto">
          <a:xfrm flipH="1">
            <a:off x="2953955" y="4125397"/>
            <a:ext cx="432048" cy="184666"/>
          </a:xfrm>
          <a:prstGeom prst="rightArrow">
            <a:avLst/>
          </a:prstGeom>
          <a:solidFill>
            <a:srgbClr val="FFC000"/>
          </a:solidFill>
          <a:ln>
            <a:noFill/>
          </a:ln>
        </p:spPr>
        <p:txBody>
          <a:bodyPr rtlCol="0" anchor="ctr"/>
          <a:lstStyle/>
          <a:p>
            <a:pPr algn="l"/>
            <a:endParaRPr lang="zh-CN" altLang="en-US"/>
          </a:p>
        </p:txBody>
      </p:sp>
      <p:sp>
        <p:nvSpPr>
          <p:cNvPr id="62" name="箭头: 右 61"/>
          <p:cNvSpPr/>
          <p:nvPr/>
        </p:nvSpPr>
        <p:spPr bwMode="auto">
          <a:xfrm flipH="1">
            <a:off x="5961976" y="4135141"/>
            <a:ext cx="432048" cy="184666"/>
          </a:xfrm>
          <a:prstGeom prst="rightArrow">
            <a:avLst/>
          </a:prstGeom>
          <a:solidFill>
            <a:srgbClr val="FFC000"/>
          </a:solidFill>
          <a:ln>
            <a:noFill/>
          </a:ln>
        </p:spPr>
        <p:txBody>
          <a:bodyPr rtlCol="0" anchor="ctr"/>
          <a:lstStyle/>
          <a:p>
            <a:pPr algn="l"/>
            <a:endParaRPr lang="zh-CN" altLang="en-US"/>
          </a:p>
        </p:txBody>
      </p:sp>
      <p:sp>
        <p:nvSpPr>
          <p:cNvPr id="63" name="箭头: 右 62"/>
          <p:cNvSpPr/>
          <p:nvPr/>
        </p:nvSpPr>
        <p:spPr bwMode="auto">
          <a:xfrm flipH="1">
            <a:off x="9031994" y="4135141"/>
            <a:ext cx="432048" cy="184666"/>
          </a:xfrm>
          <a:prstGeom prst="rightArrow">
            <a:avLst/>
          </a:prstGeom>
          <a:solidFill>
            <a:srgbClr val="FFC000"/>
          </a:solidFill>
          <a:ln>
            <a:noFill/>
          </a:ln>
        </p:spPr>
        <p:txBody>
          <a:bodyPr rtlCol="0" anchor="ctr"/>
          <a:lstStyle/>
          <a:p>
            <a:pPr algn="l"/>
            <a:endParaRPr lang="zh-CN" altLang="en-US"/>
          </a:p>
        </p:txBody>
      </p:sp>
      <p:sp>
        <p:nvSpPr>
          <p:cNvPr id="29" name="矩形 28"/>
          <p:cNvSpPr/>
          <p:nvPr/>
        </p:nvSpPr>
        <p:spPr>
          <a:xfrm>
            <a:off x="2041090" y="5524992"/>
            <a:ext cx="8616432" cy="400110"/>
          </a:xfrm>
          <a:prstGeom prst="rect">
            <a:avLst/>
          </a:prstGeom>
          <a:solidFill>
            <a:srgbClr val="0070C0"/>
          </a:solidFill>
        </p:spPr>
        <p:txBody>
          <a:bodyPr wrap="square">
            <a:spAutoFit/>
          </a:bodyPr>
          <a:lstStyle/>
          <a:p>
            <a:pPr>
              <a:spcBef>
                <a:spcPct val="50000"/>
              </a:spcBef>
            </a:pPr>
            <a:r>
              <a:rPr lang="zh-CN" altLang="en-US" sz="2000" dirty="0">
                <a:solidFill>
                  <a:schemeClr val="bg1"/>
                </a:solidFill>
                <a:latin typeface="微软雅黑" panose="020B0503020204020204" pitchFamily="34" charset="-122"/>
                <a:ea typeface="微软雅黑" panose="020B0503020204020204" pitchFamily="34" charset="-122"/>
              </a:rPr>
              <a:t> 职业健康安全管理体系的建立必须遵守国家法律法规和持续改进的承诺。</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24" name="analytics_248252"/>
          <p:cNvSpPr>
            <a:spLocks noChangeAspect="1"/>
          </p:cNvSpPr>
          <p:nvPr/>
        </p:nvSpPr>
        <p:spPr bwMode="auto">
          <a:xfrm>
            <a:off x="851138" y="1597922"/>
            <a:ext cx="609685" cy="554880"/>
          </a:xfrm>
          <a:custGeom>
            <a:avLst/>
            <a:gdLst>
              <a:gd name="T0" fmla="*/ 472622 w 604011"/>
              <a:gd name="T1" fmla="*/ 472622 w 604011"/>
              <a:gd name="T2" fmla="*/ 472622 w 604011"/>
              <a:gd name="T3" fmla="*/ 472622 w 604011"/>
              <a:gd name="T4" fmla="*/ 472622 w 604011"/>
              <a:gd name="T5" fmla="*/ 472622 w 604011"/>
              <a:gd name="T6" fmla="*/ 472622 w 604011"/>
              <a:gd name="T7" fmla="*/ 472622 w 604011"/>
              <a:gd name="T8" fmla="*/ 472622 w 604011"/>
              <a:gd name="T9" fmla="*/ 472622 w 604011"/>
              <a:gd name="T10" fmla="*/ 472622 w 604011"/>
              <a:gd name="T11" fmla="*/ 472622 w 604011"/>
              <a:gd name="T12" fmla="*/ 472622 w 604011"/>
              <a:gd name="T13" fmla="*/ 472622 w 604011"/>
              <a:gd name="T14" fmla="*/ 472622 w 604011"/>
              <a:gd name="T15" fmla="*/ 472622 w 604011"/>
              <a:gd name="T16" fmla="*/ 472622 w 604011"/>
              <a:gd name="T17" fmla="*/ 472622 w 604011"/>
              <a:gd name="T18" fmla="*/ 472622 w 604011"/>
              <a:gd name="T19" fmla="*/ 472622 w 604011"/>
              <a:gd name="T20" fmla="*/ 472622 w 604011"/>
              <a:gd name="T21" fmla="*/ 472622 w 604011"/>
              <a:gd name="T22" fmla="*/ 472622 w 604011"/>
              <a:gd name="T23" fmla="*/ 472622 w 604011"/>
              <a:gd name="T24" fmla="*/ 472622 w 604011"/>
              <a:gd name="T25" fmla="*/ 472622 w 604011"/>
              <a:gd name="T26" fmla="*/ 472622 w 604011"/>
              <a:gd name="T27" fmla="*/ 472622 w 604011"/>
              <a:gd name="T28" fmla="*/ 472622 w 604011"/>
              <a:gd name="T29" fmla="*/ 472622 w 604011"/>
              <a:gd name="T30" fmla="*/ 472622 w 604011"/>
              <a:gd name="T31" fmla="*/ 472622 w 604011"/>
              <a:gd name="T32" fmla="*/ 472622 w 604011"/>
              <a:gd name="T33" fmla="*/ 472622 w 604011"/>
              <a:gd name="T34" fmla="*/ 472622 w 604011"/>
              <a:gd name="T35" fmla="*/ 472622 w 604011"/>
              <a:gd name="T36" fmla="*/ 472622 w 604011"/>
              <a:gd name="T37" fmla="*/ 472622 w 604011"/>
              <a:gd name="T38" fmla="*/ 472622 w 604011"/>
              <a:gd name="T39" fmla="*/ 472622 w 604011"/>
              <a:gd name="T40" fmla="*/ 472622 w 604011"/>
              <a:gd name="T41" fmla="*/ 472622 w 604011"/>
              <a:gd name="T42" fmla="*/ 472622 w 604011"/>
              <a:gd name="T43" fmla="*/ 472622 w 604011"/>
              <a:gd name="T44" fmla="*/ 472622 w 604011"/>
              <a:gd name="T45" fmla="*/ 472622 w 604011"/>
              <a:gd name="T46" fmla="*/ 472622 w 604011"/>
              <a:gd name="T47" fmla="*/ 472622 w 604011"/>
              <a:gd name="T48" fmla="*/ 472622 w 604011"/>
              <a:gd name="T49" fmla="*/ 472622 w 604011"/>
              <a:gd name="T50" fmla="*/ 472622 w 604011"/>
              <a:gd name="T51" fmla="*/ 472622 w 604011"/>
              <a:gd name="T52" fmla="*/ 472622 w 604011"/>
              <a:gd name="T53" fmla="*/ 472622 w 604011"/>
              <a:gd name="T54" fmla="*/ 472622 w 604011"/>
              <a:gd name="T55" fmla="*/ 472622 w 604011"/>
              <a:gd name="T56" fmla="*/ 472622 w 604011"/>
              <a:gd name="T57" fmla="*/ 472622 w 604011"/>
              <a:gd name="T58" fmla="*/ 472622 w 604011"/>
              <a:gd name="T59" fmla="*/ 472622 w 604011"/>
              <a:gd name="T60" fmla="*/ 472622 w 604011"/>
              <a:gd name="T61" fmla="*/ 472622 w 604011"/>
              <a:gd name="T62" fmla="*/ 472622 w 604011"/>
              <a:gd name="T63" fmla="*/ 472622 w 604011"/>
              <a:gd name="T64" fmla="*/ 472622 w 604011"/>
              <a:gd name="T65" fmla="*/ 472622 w 604011"/>
              <a:gd name="T66" fmla="*/ 472622 w 604011"/>
              <a:gd name="T67" fmla="*/ 472622 w 604011"/>
              <a:gd name="T68" fmla="*/ 472622 w 604011"/>
              <a:gd name="T69" fmla="*/ 472622 w 604011"/>
              <a:gd name="T70" fmla="*/ 472622 w 604011"/>
              <a:gd name="T71" fmla="*/ 472622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0" h="1750">
                <a:moveTo>
                  <a:pt x="1536" y="0"/>
                </a:moveTo>
                <a:cubicBezTo>
                  <a:pt x="1332" y="0"/>
                  <a:pt x="1165" y="161"/>
                  <a:pt x="1154" y="363"/>
                </a:cubicBezTo>
                <a:lnTo>
                  <a:pt x="766" y="363"/>
                </a:lnTo>
                <a:cubicBezTo>
                  <a:pt x="755" y="161"/>
                  <a:pt x="588" y="0"/>
                  <a:pt x="384" y="0"/>
                </a:cubicBezTo>
                <a:cubicBezTo>
                  <a:pt x="172" y="0"/>
                  <a:pt x="0" y="173"/>
                  <a:pt x="0" y="384"/>
                </a:cubicBezTo>
                <a:cubicBezTo>
                  <a:pt x="0" y="596"/>
                  <a:pt x="172" y="768"/>
                  <a:pt x="384" y="768"/>
                </a:cubicBezTo>
                <a:cubicBezTo>
                  <a:pt x="447" y="768"/>
                  <a:pt x="506" y="751"/>
                  <a:pt x="559" y="724"/>
                </a:cubicBezTo>
                <a:lnTo>
                  <a:pt x="748" y="1046"/>
                </a:lnTo>
                <a:cubicBezTo>
                  <a:pt x="644" y="1115"/>
                  <a:pt x="576" y="1232"/>
                  <a:pt x="576" y="1366"/>
                </a:cubicBezTo>
                <a:cubicBezTo>
                  <a:pt x="576" y="1577"/>
                  <a:pt x="748" y="1750"/>
                  <a:pt x="960" y="1750"/>
                </a:cubicBezTo>
                <a:cubicBezTo>
                  <a:pt x="1172" y="1750"/>
                  <a:pt x="1344" y="1577"/>
                  <a:pt x="1344" y="1366"/>
                </a:cubicBezTo>
                <a:cubicBezTo>
                  <a:pt x="1344" y="1233"/>
                  <a:pt x="1276" y="1115"/>
                  <a:pt x="1173" y="1046"/>
                </a:cubicBezTo>
                <a:lnTo>
                  <a:pt x="1362" y="724"/>
                </a:lnTo>
                <a:cubicBezTo>
                  <a:pt x="1414" y="752"/>
                  <a:pt x="1473" y="768"/>
                  <a:pt x="1536" y="768"/>
                </a:cubicBezTo>
                <a:cubicBezTo>
                  <a:pt x="1748" y="768"/>
                  <a:pt x="1920" y="596"/>
                  <a:pt x="1920" y="384"/>
                </a:cubicBezTo>
                <a:cubicBezTo>
                  <a:pt x="1920" y="173"/>
                  <a:pt x="1748" y="0"/>
                  <a:pt x="1536" y="0"/>
                </a:cubicBezTo>
                <a:close/>
                <a:moveTo>
                  <a:pt x="307" y="623"/>
                </a:moveTo>
                <a:cubicBezTo>
                  <a:pt x="307" y="623"/>
                  <a:pt x="358" y="597"/>
                  <a:pt x="337" y="548"/>
                </a:cubicBezTo>
                <a:cubicBezTo>
                  <a:pt x="327" y="550"/>
                  <a:pt x="301" y="555"/>
                  <a:pt x="280" y="557"/>
                </a:cubicBezTo>
                <a:cubicBezTo>
                  <a:pt x="259" y="560"/>
                  <a:pt x="241" y="548"/>
                  <a:pt x="237" y="537"/>
                </a:cubicBezTo>
                <a:cubicBezTo>
                  <a:pt x="233" y="527"/>
                  <a:pt x="244" y="508"/>
                  <a:pt x="240" y="502"/>
                </a:cubicBezTo>
                <a:cubicBezTo>
                  <a:pt x="235" y="496"/>
                  <a:pt x="219" y="479"/>
                  <a:pt x="225" y="464"/>
                </a:cubicBezTo>
                <a:cubicBezTo>
                  <a:pt x="230" y="449"/>
                  <a:pt x="228" y="442"/>
                  <a:pt x="228" y="442"/>
                </a:cubicBezTo>
                <a:cubicBezTo>
                  <a:pt x="228" y="442"/>
                  <a:pt x="197" y="436"/>
                  <a:pt x="195" y="425"/>
                </a:cubicBezTo>
                <a:cubicBezTo>
                  <a:pt x="192" y="414"/>
                  <a:pt x="236" y="346"/>
                  <a:pt x="236" y="346"/>
                </a:cubicBezTo>
                <a:cubicBezTo>
                  <a:pt x="236" y="346"/>
                  <a:pt x="227" y="330"/>
                  <a:pt x="224" y="321"/>
                </a:cubicBezTo>
                <a:cubicBezTo>
                  <a:pt x="222" y="312"/>
                  <a:pt x="224" y="265"/>
                  <a:pt x="253" y="211"/>
                </a:cubicBezTo>
                <a:cubicBezTo>
                  <a:pt x="281" y="157"/>
                  <a:pt x="347" y="138"/>
                  <a:pt x="434" y="149"/>
                </a:cubicBezTo>
                <a:cubicBezTo>
                  <a:pt x="521" y="160"/>
                  <a:pt x="573" y="248"/>
                  <a:pt x="573" y="301"/>
                </a:cubicBezTo>
                <a:cubicBezTo>
                  <a:pt x="573" y="406"/>
                  <a:pt x="499" y="455"/>
                  <a:pt x="498" y="493"/>
                </a:cubicBezTo>
                <a:cubicBezTo>
                  <a:pt x="496" y="561"/>
                  <a:pt x="573" y="623"/>
                  <a:pt x="573" y="623"/>
                </a:cubicBezTo>
                <a:lnTo>
                  <a:pt x="307" y="623"/>
                </a:lnTo>
                <a:close/>
                <a:moveTo>
                  <a:pt x="883" y="1604"/>
                </a:moveTo>
                <a:cubicBezTo>
                  <a:pt x="883" y="1604"/>
                  <a:pt x="934" y="1579"/>
                  <a:pt x="913" y="1529"/>
                </a:cubicBezTo>
                <a:cubicBezTo>
                  <a:pt x="904" y="1531"/>
                  <a:pt x="877" y="1536"/>
                  <a:pt x="856" y="1539"/>
                </a:cubicBezTo>
                <a:cubicBezTo>
                  <a:pt x="835" y="1541"/>
                  <a:pt x="817" y="1529"/>
                  <a:pt x="813" y="1518"/>
                </a:cubicBezTo>
                <a:cubicBezTo>
                  <a:pt x="809" y="1508"/>
                  <a:pt x="820" y="1489"/>
                  <a:pt x="816" y="1483"/>
                </a:cubicBezTo>
                <a:cubicBezTo>
                  <a:pt x="811" y="1477"/>
                  <a:pt x="795" y="1460"/>
                  <a:pt x="801" y="1445"/>
                </a:cubicBezTo>
                <a:cubicBezTo>
                  <a:pt x="806" y="1430"/>
                  <a:pt x="804" y="1423"/>
                  <a:pt x="804" y="1423"/>
                </a:cubicBezTo>
                <a:cubicBezTo>
                  <a:pt x="804" y="1423"/>
                  <a:pt x="773" y="1417"/>
                  <a:pt x="771" y="1406"/>
                </a:cubicBezTo>
                <a:cubicBezTo>
                  <a:pt x="768" y="1395"/>
                  <a:pt x="812" y="1327"/>
                  <a:pt x="812" y="1327"/>
                </a:cubicBezTo>
                <a:cubicBezTo>
                  <a:pt x="812" y="1327"/>
                  <a:pt x="803" y="1311"/>
                  <a:pt x="800" y="1302"/>
                </a:cubicBezTo>
                <a:cubicBezTo>
                  <a:pt x="798" y="1293"/>
                  <a:pt x="800" y="1246"/>
                  <a:pt x="829" y="1192"/>
                </a:cubicBezTo>
                <a:cubicBezTo>
                  <a:pt x="857" y="1139"/>
                  <a:pt x="923" y="1119"/>
                  <a:pt x="1010" y="1130"/>
                </a:cubicBezTo>
                <a:cubicBezTo>
                  <a:pt x="1097" y="1141"/>
                  <a:pt x="1149" y="1229"/>
                  <a:pt x="1149" y="1282"/>
                </a:cubicBezTo>
                <a:cubicBezTo>
                  <a:pt x="1149" y="1388"/>
                  <a:pt x="1075" y="1436"/>
                  <a:pt x="1074" y="1474"/>
                </a:cubicBezTo>
                <a:cubicBezTo>
                  <a:pt x="1072" y="1542"/>
                  <a:pt x="1149" y="1604"/>
                  <a:pt x="1149" y="1604"/>
                </a:cubicBezTo>
                <a:lnTo>
                  <a:pt x="883" y="1604"/>
                </a:lnTo>
                <a:close/>
                <a:moveTo>
                  <a:pt x="1135" y="1026"/>
                </a:moveTo>
                <a:cubicBezTo>
                  <a:pt x="1082" y="999"/>
                  <a:pt x="1023" y="982"/>
                  <a:pt x="960" y="982"/>
                </a:cubicBezTo>
                <a:cubicBezTo>
                  <a:pt x="897" y="982"/>
                  <a:pt x="838" y="998"/>
                  <a:pt x="785" y="1026"/>
                </a:cubicBezTo>
                <a:lnTo>
                  <a:pt x="596" y="704"/>
                </a:lnTo>
                <a:cubicBezTo>
                  <a:pt x="694" y="639"/>
                  <a:pt x="759" y="530"/>
                  <a:pt x="766" y="406"/>
                </a:cubicBezTo>
                <a:lnTo>
                  <a:pt x="1154" y="406"/>
                </a:lnTo>
                <a:cubicBezTo>
                  <a:pt x="1161" y="530"/>
                  <a:pt x="1226" y="639"/>
                  <a:pt x="1324" y="704"/>
                </a:cubicBezTo>
                <a:lnTo>
                  <a:pt x="1135" y="1026"/>
                </a:lnTo>
                <a:close/>
                <a:moveTo>
                  <a:pt x="1459" y="623"/>
                </a:moveTo>
                <a:cubicBezTo>
                  <a:pt x="1459" y="623"/>
                  <a:pt x="1510" y="597"/>
                  <a:pt x="1489" y="548"/>
                </a:cubicBezTo>
                <a:cubicBezTo>
                  <a:pt x="1479" y="550"/>
                  <a:pt x="1453" y="555"/>
                  <a:pt x="1432" y="557"/>
                </a:cubicBezTo>
                <a:cubicBezTo>
                  <a:pt x="1411" y="560"/>
                  <a:pt x="1393" y="548"/>
                  <a:pt x="1389" y="537"/>
                </a:cubicBezTo>
                <a:cubicBezTo>
                  <a:pt x="1385" y="527"/>
                  <a:pt x="1396" y="508"/>
                  <a:pt x="1392" y="502"/>
                </a:cubicBezTo>
                <a:cubicBezTo>
                  <a:pt x="1387" y="496"/>
                  <a:pt x="1371" y="479"/>
                  <a:pt x="1377" y="464"/>
                </a:cubicBezTo>
                <a:cubicBezTo>
                  <a:pt x="1382" y="449"/>
                  <a:pt x="1380" y="442"/>
                  <a:pt x="1380" y="442"/>
                </a:cubicBezTo>
                <a:cubicBezTo>
                  <a:pt x="1380" y="442"/>
                  <a:pt x="1350" y="436"/>
                  <a:pt x="1347" y="425"/>
                </a:cubicBezTo>
                <a:cubicBezTo>
                  <a:pt x="1344" y="414"/>
                  <a:pt x="1388" y="346"/>
                  <a:pt x="1388" y="346"/>
                </a:cubicBezTo>
                <a:cubicBezTo>
                  <a:pt x="1388" y="346"/>
                  <a:pt x="1379" y="330"/>
                  <a:pt x="1376" y="321"/>
                </a:cubicBezTo>
                <a:cubicBezTo>
                  <a:pt x="1374" y="312"/>
                  <a:pt x="1376" y="265"/>
                  <a:pt x="1405" y="211"/>
                </a:cubicBezTo>
                <a:cubicBezTo>
                  <a:pt x="1433" y="157"/>
                  <a:pt x="1499" y="138"/>
                  <a:pt x="1586" y="149"/>
                </a:cubicBezTo>
                <a:cubicBezTo>
                  <a:pt x="1673" y="160"/>
                  <a:pt x="1725" y="248"/>
                  <a:pt x="1725" y="301"/>
                </a:cubicBezTo>
                <a:cubicBezTo>
                  <a:pt x="1725" y="406"/>
                  <a:pt x="1651" y="455"/>
                  <a:pt x="1650" y="493"/>
                </a:cubicBezTo>
                <a:cubicBezTo>
                  <a:pt x="1648" y="561"/>
                  <a:pt x="1725" y="623"/>
                  <a:pt x="1725" y="623"/>
                </a:cubicBezTo>
                <a:lnTo>
                  <a:pt x="1459" y="623"/>
                </a:lnTo>
                <a:close/>
              </a:path>
            </a:pathLst>
          </a:custGeom>
          <a:solidFill>
            <a:srgbClr val="0070C0"/>
          </a:solidFill>
          <a:ln>
            <a:noFill/>
          </a:ln>
        </p:spPr>
        <p:txBody>
          <a:bodyPr/>
          <a:lstStyle/>
          <a:p>
            <a:endParaRPr lang="zh-CN" altLang="en-US"/>
          </a:p>
        </p:txBody>
      </p:sp>
      <p:sp>
        <p:nvSpPr>
          <p:cNvPr id="23" name="矩形 22"/>
          <p:cNvSpPr/>
          <p:nvPr/>
        </p:nvSpPr>
        <p:spPr>
          <a:xfrm>
            <a:off x="1676847" y="1570979"/>
            <a:ext cx="7542449"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健康、安全与环境管理体系一并建立，即</a:t>
            </a:r>
            <a:r>
              <a:rPr lang="en-US" altLang="zh-CN" sz="2400" dirty="0">
                <a:solidFill>
                  <a:srgbClr val="0070C0"/>
                </a:solidFill>
                <a:latin typeface="微软雅黑" panose="020B0503020204020204" pitchFamily="34" charset="-122"/>
                <a:ea typeface="微软雅黑" panose="020B0503020204020204" pitchFamily="34" charset="-122"/>
              </a:rPr>
              <a:t>HSE</a:t>
            </a:r>
            <a:r>
              <a:rPr lang="zh-CN" altLang="en-US" sz="2400" dirty="0">
                <a:solidFill>
                  <a:srgbClr val="0070C0"/>
                </a:solidFill>
                <a:latin typeface="微软雅黑" panose="020B0503020204020204" pitchFamily="34" charset="-122"/>
                <a:ea typeface="微软雅黑" panose="020B0503020204020204" pitchFamily="34" charset="-122"/>
              </a:rPr>
              <a:t>管理体系</a:t>
            </a:r>
          </a:p>
        </p:txBody>
      </p:sp>
      <p:sp>
        <p:nvSpPr>
          <p:cNvPr id="25" name="矩形 24"/>
          <p:cNvSpPr/>
          <p:nvPr/>
        </p:nvSpPr>
        <p:spPr>
          <a:xfrm>
            <a:off x="1067786" y="3064918"/>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1</a:t>
            </a:r>
            <a:r>
              <a:rPr lang="zh-CN" altLang="en-US" sz="2000" dirty="0">
                <a:solidFill>
                  <a:schemeClr val="bg1"/>
                </a:solidFill>
                <a:latin typeface="微软雅黑" panose="020B0503020204020204" pitchFamily="34" charset="-122"/>
                <a:ea typeface="微软雅黑" panose="020B0503020204020204" pitchFamily="34" charset="-122"/>
              </a:rPr>
              <a:t>）运行模式</a:t>
            </a:r>
          </a:p>
        </p:txBody>
      </p:sp>
      <p:sp>
        <p:nvSpPr>
          <p:cNvPr id="26" name="矩形 25"/>
          <p:cNvSpPr/>
          <p:nvPr/>
        </p:nvSpPr>
        <p:spPr>
          <a:xfrm>
            <a:off x="3346482" y="2963573"/>
            <a:ext cx="8644999" cy="759182"/>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按照</a:t>
            </a:r>
            <a:r>
              <a:rPr lang="en-US" altLang="zh-CN" dirty="0">
                <a:latin typeface="微软雅黑" panose="020B0503020204020204" pitchFamily="34" charset="-122"/>
                <a:ea typeface="微软雅黑" panose="020B0503020204020204" pitchFamily="34" charset="-122"/>
              </a:rPr>
              <a:t>PDCA</a:t>
            </a:r>
            <a:r>
              <a:rPr lang="zh-CN" altLang="en-US" dirty="0">
                <a:latin typeface="微软雅黑" panose="020B0503020204020204" pitchFamily="34" charset="-122"/>
                <a:ea typeface="微软雅黑" panose="020B0503020204020204" pitchFamily="34" charset="-122"/>
              </a:rPr>
              <a:t>，即</a:t>
            </a:r>
            <a:r>
              <a:rPr lang="zh-CN" altLang="en-US" b="1" dirty="0">
                <a:solidFill>
                  <a:srgbClr val="0070C0"/>
                </a:solidFill>
                <a:latin typeface="微软雅黑" panose="020B0503020204020204" pitchFamily="34" charset="-122"/>
                <a:ea typeface="微软雅黑" panose="020B0503020204020204" pitchFamily="34" charset="-122"/>
              </a:rPr>
              <a:t>“计划</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实施与运行</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检查与纠正</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评价与改进”</a:t>
            </a:r>
            <a:r>
              <a:rPr lang="zh-CN" altLang="en-US" dirty="0">
                <a:latin typeface="微软雅黑" panose="020B0503020204020204" pitchFamily="34" charset="-122"/>
                <a:ea typeface="微软雅黑" panose="020B0503020204020204" pitchFamily="34" charset="-122"/>
              </a:rPr>
              <a:t>模式，形成一个循环和不断改进的结构。</a:t>
            </a:r>
            <a:r>
              <a:rPr lang="zh-CN" altLang="en-US" b="1" dirty="0">
                <a:solidFill>
                  <a:srgbClr val="0070C0"/>
                </a:solidFill>
                <a:latin typeface="微软雅黑" panose="020B0503020204020204" pitchFamily="34" charset="-122"/>
                <a:ea typeface="微软雅黑" panose="020B0503020204020204" pitchFamily="34" charset="-122"/>
              </a:rPr>
              <a:t>　</a:t>
            </a:r>
          </a:p>
        </p:txBody>
      </p:sp>
      <p:sp>
        <p:nvSpPr>
          <p:cNvPr id="27" name="矩形 26"/>
          <p:cNvSpPr/>
          <p:nvPr/>
        </p:nvSpPr>
        <p:spPr>
          <a:xfrm>
            <a:off x="1053566" y="5194671"/>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2</a:t>
            </a:r>
            <a:r>
              <a:rPr lang="zh-CN" altLang="en-US" sz="2000" dirty="0">
                <a:solidFill>
                  <a:schemeClr val="bg1"/>
                </a:solidFill>
                <a:latin typeface="微软雅黑" panose="020B0503020204020204" pitchFamily="34" charset="-122"/>
                <a:ea typeface="微软雅黑" panose="020B0503020204020204" pitchFamily="34" charset="-122"/>
              </a:rPr>
              <a:t>）主要要素</a:t>
            </a:r>
          </a:p>
        </p:txBody>
      </p:sp>
      <p:sp>
        <p:nvSpPr>
          <p:cNvPr id="30" name="矩形 29"/>
          <p:cNvSpPr/>
          <p:nvPr/>
        </p:nvSpPr>
        <p:spPr>
          <a:xfrm>
            <a:off x="3316774" y="4790595"/>
            <a:ext cx="8644999" cy="1426031"/>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① 领导与承诺，② 方针与目标，③ 组织机构与职责，④ 资源与文件控制，⑤ 风险评价与隐患治理，⑥ 生产设备与安全设施的建设、运行与维修，⑦ 事故预防与调查处理，⑧ 变更管理与应急管理，⑨ 承包商与供应商管理，⑩ 检查与监督，审核、评审与持续改进等。</a:t>
            </a:r>
          </a:p>
        </p:txBody>
      </p:sp>
      <p:cxnSp>
        <p:nvCxnSpPr>
          <p:cNvPr id="31" name="直接连接符 30"/>
          <p:cNvCxnSpPr/>
          <p:nvPr/>
        </p:nvCxnSpPr>
        <p:spPr>
          <a:xfrm>
            <a:off x="1083436" y="3889083"/>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946850" y="6347584"/>
            <a:ext cx="1091864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24" name="analytics_248252"/>
          <p:cNvSpPr>
            <a:spLocks noChangeAspect="1"/>
          </p:cNvSpPr>
          <p:nvPr/>
        </p:nvSpPr>
        <p:spPr bwMode="auto">
          <a:xfrm>
            <a:off x="851138" y="1597922"/>
            <a:ext cx="609685" cy="554880"/>
          </a:xfrm>
          <a:custGeom>
            <a:avLst/>
            <a:gdLst>
              <a:gd name="T0" fmla="*/ 472622 w 604011"/>
              <a:gd name="T1" fmla="*/ 472622 w 604011"/>
              <a:gd name="T2" fmla="*/ 472622 w 604011"/>
              <a:gd name="T3" fmla="*/ 472622 w 604011"/>
              <a:gd name="T4" fmla="*/ 472622 w 604011"/>
              <a:gd name="T5" fmla="*/ 472622 w 604011"/>
              <a:gd name="T6" fmla="*/ 472622 w 604011"/>
              <a:gd name="T7" fmla="*/ 472622 w 604011"/>
              <a:gd name="T8" fmla="*/ 472622 w 604011"/>
              <a:gd name="T9" fmla="*/ 472622 w 604011"/>
              <a:gd name="T10" fmla="*/ 472622 w 604011"/>
              <a:gd name="T11" fmla="*/ 472622 w 604011"/>
              <a:gd name="T12" fmla="*/ 472622 w 604011"/>
              <a:gd name="T13" fmla="*/ 472622 w 604011"/>
              <a:gd name="T14" fmla="*/ 472622 w 604011"/>
              <a:gd name="T15" fmla="*/ 472622 w 604011"/>
              <a:gd name="T16" fmla="*/ 472622 w 604011"/>
              <a:gd name="T17" fmla="*/ 472622 w 604011"/>
              <a:gd name="T18" fmla="*/ 472622 w 604011"/>
              <a:gd name="T19" fmla="*/ 472622 w 604011"/>
              <a:gd name="T20" fmla="*/ 472622 w 604011"/>
              <a:gd name="T21" fmla="*/ 472622 w 604011"/>
              <a:gd name="T22" fmla="*/ 472622 w 604011"/>
              <a:gd name="T23" fmla="*/ 472622 w 604011"/>
              <a:gd name="T24" fmla="*/ 472622 w 604011"/>
              <a:gd name="T25" fmla="*/ 472622 w 604011"/>
              <a:gd name="T26" fmla="*/ 472622 w 604011"/>
              <a:gd name="T27" fmla="*/ 472622 w 604011"/>
              <a:gd name="T28" fmla="*/ 472622 w 604011"/>
              <a:gd name="T29" fmla="*/ 472622 w 604011"/>
              <a:gd name="T30" fmla="*/ 472622 w 604011"/>
              <a:gd name="T31" fmla="*/ 472622 w 604011"/>
              <a:gd name="T32" fmla="*/ 472622 w 604011"/>
              <a:gd name="T33" fmla="*/ 472622 w 604011"/>
              <a:gd name="T34" fmla="*/ 472622 w 604011"/>
              <a:gd name="T35" fmla="*/ 472622 w 604011"/>
              <a:gd name="T36" fmla="*/ 472622 w 604011"/>
              <a:gd name="T37" fmla="*/ 472622 w 604011"/>
              <a:gd name="T38" fmla="*/ 472622 w 604011"/>
              <a:gd name="T39" fmla="*/ 472622 w 604011"/>
              <a:gd name="T40" fmla="*/ 472622 w 604011"/>
              <a:gd name="T41" fmla="*/ 472622 w 604011"/>
              <a:gd name="T42" fmla="*/ 472622 w 604011"/>
              <a:gd name="T43" fmla="*/ 472622 w 604011"/>
              <a:gd name="T44" fmla="*/ 472622 w 604011"/>
              <a:gd name="T45" fmla="*/ 472622 w 604011"/>
              <a:gd name="T46" fmla="*/ 472622 w 604011"/>
              <a:gd name="T47" fmla="*/ 472622 w 604011"/>
              <a:gd name="T48" fmla="*/ 472622 w 604011"/>
              <a:gd name="T49" fmla="*/ 472622 w 604011"/>
              <a:gd name="T50" fmla="*/ 472622 w 604011"/>
              <a:gd name="T51" fmla="*/ 472622 w 604011"/>
              <a:gd name="T52" fmla="*/ 472622 w 604011"/>
              <a:gd name="T53" fmla="*/ 472622 w 604011"/>
              <a:gd name="T54" fmla="*/ 472622 w 604011"/>
              <a:gd name="T55" fmla="*/ 472622 w 604011"/>
              <a:gd name="T56" fmla="*/ 472622 w 604011"/>
              <a:gd name="T57" fmla="*/ 472622 w 604011"/>
              <a:gd name="T58" fmla="*/ 472622 w 604011"/>
              <a:gd name="T59" fmla="*/ 472622 w 604011"/>
              <a:gd name="T60" fmla="*/ 472622 w 604011"/>
              <a:gd name="T61" fmla="*/ 472622 w 604011"/>
              <a:gd name="T62" fmla="*/ 472622 w 604011"/>
              <a:gd name="T63" fmla="*/ 472622 w 604011"/>
              <a:gd name="T64" fmla="*/ 472622 w 604011"/>
              <a:gd name="T65" fmla="*/ 472622 w 604011"/>
              <a:gd name="T66" fmla="*/ 472622 w 604011"/>
              <a:gd name="T67" fmla="*/ 472622 w 604011"/>
              <a:gd name="T68" fmla="*/ 472622 w 604011"/>
              <a:gd name="T69" fmla="*/ 472622 w 604011"/>
              <a:gd name="T70" fmla="*/ 472622 w 604011"/>
              <a:gd name="T71" fmla="*/ 472622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0" h="1750">
                <a:moveTo>
                  <a:pt x="1536" y="0"/>
                </a:moveTo>
                <a:cubicBezTo>
                  <a:pt x="1332" y="0"/>
                  <a:pt x="1165" y="161"/>
                  <a:pt x="1154" y="363"/>
                </a:cubicBezTo>
                <a:lnTo>
                  <a:pt x="766" y="363"/>
                </a:lnTo>
                <a:cubicBezTo>
                  <a:pt x="755" y="161"/>
                  <a:pt x="588" y="0"/>
                  <a:pt x="384" y="0"/>
                </a:cubicBezTo>
                <a:cubicBezTo>
                  <a:pt x="172" y="0"/>
                  <a:pt x="0" y="173"/>
                  <a:pt x="0" y="384"/>
                </a:cubicBezTo>
                <a:cubicBezTo>
                  <a:pt x="0" y="596"/>
                  <a:pt x="172" y="768"/>
                  <a:pt x="384" y="768"/>
                </a:cubicBezTo>
                <a:cubicBezTo>
                  <a:pt x="447" y="768"/>
                  <a:pt x="506" y="751"/>
                  <a:pt x="559" y="724"/>
                </a:cubicBezTo>
                <a:lnTo>
                  <a:pt x="748" y="1046"/>
                </a:lnTo>
                <a:cubicBezTo>
                  <a:pt x="644" y="1115"/>
                  <a:pt x="576" y="1232"/>
                  <a:pt x="576" y="1366"/>
                </a:cubicBezTo>
                <a:cubicBezTo>
                  <a:pt x="576" y="1577"/>
                  <a:pt x="748" y="1750"/>
                  <a:pt x="960" y="1750"/>
                </a:cubicBezTo>
                <a:cubicBezTo>
                  <a:pt x="1172" y="1750"/>
                  <a:pt x="1344" y="1577"/>
                  <a:pt x="1344" y="1366"/>
                </a:cubicBezTo>
                <a:cubicBezTo>
                  <a:pt x="1344" y="1233"/>
                  <a:pt x="1276" y="1115"/>
                  <a:pt x="1173" y="1046"/>
                </a:cubicBezTo>
                <a:lnTo>
                  <a:pt x="1362" y="724"/>
                </a:lnTo>
                <a:cubicBezTo>
                  <a:pt x="1414" y="752"/>
                  <a:pt x="1473" y="768"/>
                  <a:pt x="1536" y="768"/>
                </a:cubicBezTo>
                <a:cubicBezTo>
                  <a:pt x="1748" y="768"/>
                  <a:pt x="1920" y="596"/>
                  <a:pt x="1920" y="384"/>
                </a:cubicBezTo>
                <a:cubicBezTo>
                  <a:pt x="1920" y="173"/>
                  <a:pt x="1748" y="0"/>
                  <a:pt x="1536" y="0"/>
                </a:cubicBezTo>
                <a:close/>
                <a:moveTo>
                  <a:pt x="307" y="623"/>
                </a:moveTo>
                <a:cubicBezTo>
                  <a:pt x="307" y="623"/>
                  <a:pt x="358" y="597"/>
                  <a:pt x="337" y="548"/>
                </a:cubicBezTo>
                <a:cubicBezTo>
                  <a:pt x="327" y="550"/>
                  <a:pt x="301" y="555"/>
                  <a:pt x="280" y="557"/>
                </a:cubicBezTo>
                <a:cubicBezTo>
                  <a:pt x="259" y="560"/>
                  <a:pt x="241" y="548"/>
                  <a:pt x="237" y="537"/>
                </a:cubicBezTo>
                <a:cubicBezTo>
                  <a:pt x="233" y="527"/>
                  <a:pt x="244" y="508"/>
                  <a:pt x="240" y="502"/>
                </a:cubicBezTo>
                <a:cubicBezTo>
                  <a:pt x="235" y="496"/>
                  <a:pt x="219" y="479"/>
                  <a:pt x="225" y="464"/>
                </a:cubicBezTo>
                <a:cubicBezTo>
                  <a:pt x="230" y="449"/>
                  <a:pt x="228" y="442"/>
                  <a:pt x="228" y="442"/>
                </a:cubicBezTo>
                <a:cubicBezTo>
                  <a:pt x="228" y="442"/>
                  <a:pt x="197" y="436"/>
                  <a:pt x="195" y="425"/>
                </a:cubicBezTo>
                <a:cubicBezTo>
                  <a:pt x="192" y="414"/>
                  <a:pt x="236" y="346"/>
                  <a:pt x="236" y="346"/>
                </a:cubicBezTo>
                <a:cubicBezTo>
                  <a:pt x="236" y="346"/>
                  <a:pt x="227" y="330"/>
                  <a:pt x="224" y="321"/>
                </a:cubicBezTo>
                <a:cubicBezTo>
                  <a:pt x="222" y="312"/>
                  <a:pt x="224" y="265"/>
                  <a:pt x="253" y="211"/>
                </a:cubicBezTo>
                <a:cubicBezTo>
                  <a:pt x="281" y="157"/>
                  <a:pt x="347" y="138"/>
                  <a:pt x="434" y="149"/>
                </a:cubicBezTo>
                <a:cubicBezTo>
                  <a:pt x="521" y="160"/>
                  <a:pt x="573" y="248"/>
                  <a:pt x="573" y="301"/>
                </a:cubicBezTo>
                <a:cubicBezTo>
                  <a:pt x="573" y="406"/>
                  <a:pt x="499" y="455"/>
                  <a:pt x="498" y="493"/>
                </a:cubicBezTo>
                <a:cubicBezTo>
                  <a:pt x="496" y="561"/>
                  <a:pt x="573" y="623"/>
                  <a:pt x="573" y="623"/>
                </a:cubicBezTo>
                <a:lnTo>
                  <a:pt x="307" y="623"/>
                </a:lnTo>
                <a:close/>
                <a:moveTo>
                  <a:pt x="883" y="1604"/>
                </a:moveTo>
                <a:cubicBezTo>
                  <a:pt x="883" y="1604"/>
                  <a:pt x="934" y="1579"/>
                  <a:pt x="913" y="1529"/>
                </a:cubicBezTo>
                <a:cubicBezTo>
                  <a:pt x="904" y="1531"/>
                  <a:pt x="877" y="1536"/>
                  <a:pt x="856" y="1539"/>
                </a:cubicBezTo>
                <a:cubicBezTo>
                  <a:pt x="835" y="1541"/>
                  <a:pt x="817" y="1529"/>
                  <a:pt x="813" y="1518"/>
                </a:cubicBezTo>
                <a:cubicBezTo>
                  <a:pt x="809" y="1508"/>
                  <a:pt x="820" y="1489"/>
                  <a:pt x="816" y="1483"/>
                </a:cubicBezTo>
                <a:cubicBezTo>
                  <a:pt x="811" y="1477"/>
                  <a:pt x="795" y="1460"/>
                  <a:pt x="801" y="1445"/>
                </a:cubicBezTo>
                <a:cubicBezTo>
                  <a:pt x="806" y="1430"/>
                  <a:pt x="804" y="1423"/>
                  <a:pt x="804" y="1423"/>
                </a:cubicBezTo>
                <a:cubicBezTo>
                  <a:pt x="804" y="1423"/>
                  <a:pt x="773" y="1417"/>
                  <a:pt x="771" y="1406"/>
                </a:cubicBezTo>
                <a:cubicBezTo>
                  <a:pt x="768" y="1395"/>
                  <a:pt x="812" y="1327"/>
                  <a:pt x="812" y="1327"/>
                </a:cubicBezTo>
                <a:cubicBezTo>
                  <a:pt x="812" y="1327"/>
                  <a:pt x="803" y="1311"/>
                  <a:pt x="800" y="1302"/>
                </a:cubicBezTo>
                <a:cubicBezTo>
                  <a:pt x="798" y="1293"/>
                  <a:pt x="800" y="1246"/>
                  <a:pt x="829" y="1192"/>
                </a:cubicBezTo>
                <a:cubicBezTo>
                  <a:pt x="857" y="1139"/>
                  <a:pt x="923" y="1119"/>
                  <a:pt x="1010" y="1130"/>
                </a:cubicBezTo>
                <a:cubicBezTo>
                  <a:pt x="1097" y="1141"/>
                  <a:pt x="1149" y="1229"/>
                  <a:pt x="1149" y="1282"/>
                </a:cubicBezTo>
                <a:cubicBezTo>
                  <a:pt x="1149" y="1388"/>
                  <a:pt x="1075" y="1436"/>
                  <a:pt x="1074" y="1474"/>
                </a:cubicBezTo>
                <a:cubicBezTo>
                  <a:pt x="1072" y="1542"/>
                  <a:pt x="1149" y="1604"/>
                  <a:pt x="1149" y="1604"/>
                </a:cubicBezTo>
                <a:lnTo>
                  <a:pt x="883" y="1604"/>
                </a:lnTo>
                <a:close/>
                <a:moveTo>
                  <a:pt x="1135" y="1026"/>
                </a:moveTo>
                <a:cubicBezTo>
                  <a:pt x="1082" y="999"/>
                  <a:pt x="1023" y="982"/>
                  <a:pt x="960" y="982"/>
                </a:cubicBezTo>
                <a:cubicBezTo>
                  <a:pt x="897" y="982"/>
                  <a:pt x="838" y="998"/>
                  <a:pt x="785" y="1026"/>
                </a:cubicBezTo>
                <a:lnTo>
                  <a:pt x="596" y="704"/>
                </a:lnTo>
                <a:cubicBezTo>
                  <a:pt x="694" y="639"/>
                  <a:pt x="759" y="530"/>
                  <a:pt x="766" y="406"/>
                </a:cubicBezTo>
                <a:lnTo>
                  <a:pt x="1154" y="406"/>
                </a:lnTo>
                <a:cubicBezTo>
                  <a:pt x="1161" y="530"/>
                  <a:pt x="1226" y="639"/>
                  <a:pt x="1324" y="704"/>
                </a:cubicBezTo>
                <a:lnTo>
                  <a:pt x="1135" y="1026"/>
                </a:lnTo>
                <a:close/>
                <a:moveTo>
                  <a:pt x="1459" y="623"/>
                </a:moveTo>
                <a:cubicBezTo>
                  <a:pt x="1459" y="623"/>
                  <a:pt x="1510" y="597"/>
                  <a:pt x="1489" y="548"/>
                </a:cubicBezTo>
                <a:cubicBezTo>
                  <a:pt x="1479" y="550"/>
                  <a:pt x="1453" y="555"/>
                  <a:pt x="1432" y="557"/>
                </a:cubicBezTo>
                <a:cubicBezTo>
                  <a:pt x="1411" y="560"/>
                  <a:pt x="1393" y="548"/>
                  <a:pt x="1389" y="537"/>
                </a:cubicBezTo>
                <a:cubicBezTo>
                  <a:pt x="1385" y="527"/>
                  <a:pt x="1396" y="508"/>
                  <a:pt x="1392" y="502"/>
                </a:cubicBezTo>
                <a:cubicBezTo>
                  <a:pt x="1387" y="496"/>
                  <a:pt x="1371" y="479"/>
                  <a:pt x="1377" y="464"/>
                </a:cubicBezTo>
                <a:cubicBezTo>
                  <a:pt x="1382" y="449"/>
                  <a:pt x="1380" y="442"/>
                  <a:pt x="1380" y="442"/>
                </a:cubicBezTo>
                <a:cubicBezTo>
                  <a:pt x="1380" y="442"/>
                  <a:pt x="1350" y="436"/>
                  <a:pt x="1347" y="425"/>
                </a:cubicBezTo>
                <a:cubicBezTo>
                  <a:pt x="1344" y="414"/>
                  <a:pt x="1388" y="346"/>
                  <a:pt x="1388" y="346"/>
                </a:cubicBezTo>
                <a:cubicBezTo>
                  <a:pt x="1388" y="346"/>
                  <a:pt x="1379" y="330"/>
                  <a:pt x="1376" y="321"/>
                </a:cubicBezTo>
                <a:cubicBezTo>
                  <a:pt x="1374" y="312"/>
                  <a:pt x="1376" y="265"/>
                  <a:pt x="1405" y="211"/>
                </a:cubicBezTo>
                <a:cubicBezTo>
                  <a:pt x="1433" y="157"/>
                  <a:pt x="1499" y="138"/>
                  <a:pt x="1586" y="149"/>
                </a:cubicBezTo>
                <a:cubicBezTo>
                  <a:pt x="1673" y="160"/>
                  <a:pt x="1725" y="248"/>
                  <a:pt x="1725" y="301"/>
                </a:cubicBezTo>
                <a:cubicBezTo>
                  <a:pt x="1725" y="406"/>
                  <a:pt x="1651" y="455"/>
                  <a:pt x="1650" y="493"/>
                </a:cubicBezTo>
                <a:cubicBezTo>
                  <a:pt x="1648" y="561"/>
                  <a:pt x="1725" y="623"/>
                  <a:pt x="1725" y="623"/>
                </a:cubicBezTo>
                <a:lnTo>
                  <a:pt x="1459" y="623"/>
                </a:lnTo>
                <a:close/>
              </a:path>
            </a:pathLst>
          </a:custGeom>
          <a:solidFill>
            <a:srgbClr val="0070C0"/>
          </a:solidFill>
          <a:ln>
            <a:noFill/>
          </a:ln>
        </p:spPr>
        <p:txBody>
          <a:bodyPr/>
          <a:lstStyle/>
          <a:p>
            <a:endParaRPr lang="zh-CN" altLang="en-US"/>
          </a:p>
        </p:txBody>
      </p:sp>
      <p:sp>
        <p:nvSpPr>
          <p:cNvPr id="23" name="矩形 22"/>
          <p:cNvSpPr/>
          <p:nvPr/>
        </p:nvSpPr>
        <p:spPr>
          <a:xfrm>
            <a:off x="1676847" y="1570979"/>
            <a:ext cx="7542449"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健康、安全与环境管理体系一并建立，即</a:t>
            </a:r>
            <a:r>
              <a:rPr lang="en-US" altLang="zh-CN" sz="2400" dirty="0">
                <a:solidFill>
                  <a:srgbClr val="0070C0"/>
                </a:solidFill>
                <a:latin typeface="微软雅黑" panose="020B0503020204020204" pitchFamily="34" charset="-122"/>
                <a:ea typeface="微软雅黑" panose="020B0503020204020204" pitchFamily="34" charset="-122"/>
              </a:rPr>
              <a:t>HSE</a:t>
            </a:r>
            <a:r>
              <a:rPr lang="zh-CN" altLang="en-US" sz="2400" dirty="0">
                <a:solidFill>
                  <a:srgbClr val="0070C0"/>
                </a:solidFill>
                <a:latin typeface="微软雅黑" panose="020B0503020204020204" pitchFamily="34" charset="-122"/>
                <a:ea typeface="微软雅黑" panose="020B0503020204020204" pitchFamily="34" charset="-122"/>
              </a:rPr>
              <a:t>管理体系</a:t>
            </a:r>
          </a:p>
        </p:txBody>
      </p:sp>
      <p:sp>
        <p:nvSpPr>
          <p:cNvPr id="25" name="矩形 24"/>
          <p:cNvSpPr/>
          <p:nvPr/>
        </p:nvSpPr>
        <p:spPr>
          <a:xfrm>
            <a:off x="1054335" y="3429638"/>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3</a:t>
            </a:r>
            <a:r>
              <a:rPr lang="zh-CN" altLang="en-US" sz="2000" dirty="0">
                <a:solidFill>
                  <a:schemeClr val="bg1"/>
                </a:solidFill>
                <a:latin typeface="微软雅黑" panose="020B0503020204020204" pitchFamily="34" charset="-122"/>
                <a:ea typeface="微软雅黑" panose="020B0503020204020204" pitchFamily="34" charset="-122"/>
              </a:rPr>
              <a:t>）要素关系</a:t>
            </a:r>
          </a:p>
        </p:txBody>
      </p:sp>
      <p:sp>
        <p:nvSpPr>
          <p:cNvPr id="26" name="矩形 25"/>
          <p:cNvSpPr/>
          <p:nvPr/>
        </p:nvSpPr>
        <p:spPr>
          <a:xfrm>
            <a:off x="3333031" y="3328293"/>
            <a:ext cx="8644999" cy="759182"/>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各个要素之间不是孤立的，而是密切相关的。其中领导与承诺是核心；方针与目标是方向；组织机构与职责、资源与文件作为支持；其他各项都是手段。</a:t>
            </a:r>
            <a:r>
              <a:rPr lang="zh-CN" altLang="en-US" b="1" dirty="0">
                <a:solidFill>
                  <a:srgbClr val="0070C0"/>
                </a:solidFill>
                <a:latin typeface="微软雅黑" panose="020B0503020204020204" pitchFamily="34" charset="-122"/>
                <a:ea typeface="微软雅黑" panose="020B0503020204020204" pitchFamily="34" charset="-122"/>
              </a:rPr>
              <a:t>　</a:t>
            </a:r>
          </a:p>
        </p:txBody>
      </p:sp>
      <p:sp>
        <p:nvSpPr>
          <p:cNvPr id="27" name="矩形 26"/>
          <p:cNvSpPr/>
          <p:nvPr/>
        </p:nvSpPr>
        <p:spPr>
          <a:xfrm>
            <a:off x="1068691" y="5031234"/>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4</a:t>
            </a:r>
            <a:r>
              <a:rPr lang="zh-CN" altLang="en-US" sz="2000" dirty="0">
                <a:solidFill>
                  <a:schemeClr val="bg1"/>
                </a:solidFill>
                <a:latin typeface="微软雅黑" panose="020B0503020204020204" pitchFamily="34" charset="-122"/>
                <a:ea typeface="微软雅黑" panose="020B0503020204020204" pitchFamily="34" charset="-122"/>
              </a:rPr>
              <a:t>）实践调整</a:t>
            </a:r>
          </a:p>
        </p:txBody>
      </p:sp>
      <p:sp>
        <p:nvSpPr>
          <p:cNvPr id="30" name="矩形 29"/>
          <p:cNvSpPr/>
          <p:nvPr/>
        </p:nvSpPr>
        <p:spPr>
          <a:xfrm>
            <a:off x="3361606" y="5018404"/>
            <a:ext cx="8644999" cy="758190"/>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在实践过程中，管理体系的要素和机构可以根据实际情况进行适当调整。</a:t>
            </a:r>
          </a:p>
          <a:p>
            <a:pPr>
              <a:lnSpc>
                <a:spcPts val="2600"/>
              </a:lnSpc>
            </a:pPr>
            <a:r>
              <a:rPr lang="zh-CN" altLang="en-US" dirty="0">
                <a:latin typeface="微软雅黑" panose="020B0503020204020204" pitchFamily="34" charset="-122"/>
                <a:ea typeface="微软雅黑" panose="020B0503020204020204" pitchFamily="34" charset="-122"/>
              </a:rPr>
              <a:t>免费获取更多安全精品资料，请关注公众号“安全生产管理”。</a:t>
            </a:r>
          </a:p>
        </p:txBody>
      </p:sp>
      <p:cxnSp>
        <p:nvCxnSpPr>
          <p:cNvPr id="31" name="直接连接符 30"/>
          <p:cNvCxnSpPr/>
          <p:nvPr/>
        </p:nvCxnSpPr>
        <p:spPr>
          <a:xfrm>
            <a:off x="1069985" y="4253803"/>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976195" y="5901160"/>
            <a:ext cx="1091864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https://timgsa.baidu.com/timg?image&amp;quality=80&amp;size=b9999_10000&amp;sec=1512406512680&amp;di=68f98241c9b17f3f8f87aae4ca65f8e7&amp;imgtype=0&amp;src=http%3A%2F%2Fimgsrc.baidu.com%2Fimgad%2Fpic%2Fitem%2F08f790529822720e916140c070cb0a46f21fab5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50" b="9251"/>
          <a:stretch>
            <a:fillRect/>
          </a:stretch>
        </p:blipFill>
        <p:spPr bwMode="auto">
          <a:xfrm>
            <a:off x="8307766" y="2818161"/>
            <a:ext cx="3800894" cy="1930845"/>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timgsa.baidu.com/timg?image&amp;quality=80&amp;size=b9999_10000&amp;sec=1512406457752&amp;di=c98214919af4bd6ff85f9c16bc04dbbc&amp;imgtype=0&amp;src=http%3A%2F%2Fimgsrc.baidu.com%2Fimgad%2Fpic%2Fitem%2F2cf5e0fe9925bc3116bf71a155df8db1cb13702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573" b="1008"/>
          <a:stretch>
            <a:fillRect/>
          </a:stretch>
        </p:blipFill>
        <p:spPr bwMode="auto">
          <a:xfrm>
            <a:off x="4468969" y="4741561"/>
            <a:ext cx="3858933" cy="1910447"/>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4" name="analytics_248252"/>
          <p:cNvSpPr>
            <a:spLocks noChangeAspect="1"/>
          </p:cNvSpPr>
          <p:nvPr/>
        </p:nvSpPr>
        <p:spPr bwMode="auto">
          <a:xfrm>
            <a:off x="851138" y="1583199"/>
            <a:ext cx="609685" cy="584326"/>
          </a:xfrm>
          <a:custGeom>
            <a:avLst/>
            <a:gdLst>
              <a:gd name="connsiteX0" fmla="*/ 413212 w 608062"/>
              <a:gd name="connsiteY0" fmla="*/ 336089 h 582771"/>
              <a:gd name="connsiteX1" fmla="*/ 402712 w 608062"/>
              <a:gd name="connsiteY1" fmla="*/ 339771 h 582771"/>
              <a:gd name="connsiteX2" fmla="*/ 396155 w 608062"/>
              <a:gd name="connsiteY2" fmla="*/ 353117 h 582771"/>
              <a:gd name="connsiteX3" fmla="*/ 396155 w 608062"/>
              <a:gd name="connsiteY3" fmla="*/ 364468 h 582771"/>
              <a:gd name="connsiteX4" fmla="*/ 413212 w 608062"/>
              <a:gd name="connsiteY4" fmla="*/ 381496 h 582771"/>
              <a:gd name="connsiteX5" fmla="*/ 424584 w 608062"/>
              <a:gd name="connsiteY5" fmla="*/ 381496 h 582771"/>
              <a:gd name="connsiteX6" fmla="*/ 441641 w 608062"/>
              <a:gd name="connsiteY6" fmla="*/ 364468 h 582771"/>
              <a:gd name="connsiteX7" fmla="*/ 441641 w 608062"/>
              <a:gd name="connsiteY7" fmla="*/ 353117 h 582771"/>
              <a:gd name="connsiteX8" fmla="*/ 424584 w 608062"/>
              <a:gd name="connsiteY8" fmla="*/ 336089 h 582771"/>
              <a:gd name="connsiteX9" fmla="*/ 416081 w 608062"/>
              <a:gd name="connsiteY9" fmla="*/ 336089 h 582771"/>
              <a:gd name="connsiteX10" fmla="*/ 370339 w 608062"/>
              <a:gd name="connsiteY10" fmla="*/ 285620 h 582771"/>
              <a:gd name="connsiteX11" fmla="*/ 523596 w 608062"/>
              <a:gd name="connsiteY11" fmla="*/ 285620 h 582771"/>
              <a:gd name="connsiteX12" fmla="*/ 561757 w 608062"/>
              <a:gd name="connsiteY12" fmla="*/ 285620 h 582771"/>
              <a:gd name="connsiteX13" fmla="*/ 572360 w 608062"/>
              <a:gd name="connsiteY13" fmla="*/ 285620 h 582771"/>
              <a:gd name="connsiteX14" fmla="*/ 573026 w 608062"/>
              <a:gd name="connsiteY14" fmla="*/ 285620 h 582771"/>
              <a:gd name="connsiteX15" fmla="*/ 573948 w 608062"/>
              <a:gd name="connsiteY15" fmla="*/ 285620 h 582771"/>
              <a:gd name="connsiteX16" fmla="*/ 585012 w 608062"/>
              <a:gd name="connsiteY16" fmla="*/ 287461 h 582771"/>
              <a:gd name="connsiteX17" fmla="*/ 596947 w 608062"/>
              <a:gd name="connsiteY17" fmla="*/ 294568 h 582771"/>
              <a:gd name="connsiteX18" fmla="*/ 608062 w 608062"/>
              <a:gd name="connsiteY18" fmla="*/ 319726 h 582771"/>
              <a:gd name="connsiteX19" fmla="*/ 608062 w 608062"/>
              <a:gd name="connsiteY19" fmla="*/ 395609 h 582771"/>
              <a:gd name="connsiteX20" fmla="*/ 596947 w 608062"/>
              <a:gd name="connsiteY20" fmla="*/ 420767 h 582771"/>
              <a:gd name="connsiteX21" fmla="*/ 585012 w 608062"/>
              <a:gd name="connsiteY21" fmla="*/ 427874 h 582771"/>
              <a:gd name="connsiteX22" fmla="*/ 573948 w 608062"/>
              <a:gd name="connsiteY22" fmla="*/ 429715 h 582771"/>
              <a:gd name="connsiteX23" fmla="*/ 573026 w 608062"/>
              <a:gd name="connsiteY23" fmla="*/ 429715 h 582771"/>
              <a:gd name="connsiteX24" fmla="*/ 370339 w 608062"/>
              <a:gd name="connsiteY24" fmla="*/ 429715 h 582771"/>
              <a:gd name="connsiteX25" fmla="*/ 336174 w 608062"/>
              <a:gd name="connsiteY25" fmla="*/ 395609 h 582771"/>
              <a:gd name="connsiteX26" fmla="*/ 336174 w 608062"/>
              <a:gd name="connsiteY26" fmla="*/ 357821 h 582771"/>
              <a:gd name="connsiteX27" fmla="*/ 336174 w 608062"/>
              <a:gd name="connsiteY27" fmla="*/ 347287 h 582771"/>
              <a:gd name="connsiteX28" fmla="*/ 336174 w 608062"/>
              <a:gd name="connsiteY28" fmla="*/ 336703 h 582771"/>
              <a:gd name="connsiteX29" fmla="*/ 336174 w 608062"/>
              <a:gd name="connsiteY29" fmla="*/ 319726 h 582771"/>
              <a:gd name="connsiteX30" fmla="*/ 370339 w 608062"/>
              <a:gd name="connsiteY30" fmla="*/ 285620 h 582771"/>
              <a:gd name="connsiteX31" fmla="*/ 34208 w 608062"/>
              <a:gd name="connsiteY31" fmla="*/ 134822 h 582771"/>
              <a:gd name="connsiteX32" fmla="*/ 54539 w 608062"/>
              <a:gd name="connsiteY32" fmla="*/ 134822 h 582771"/>
              <a:gd name="connsiteX33" fmla="*/ 60633 w 608062"/>
              <a:gd name="connsiteY33" fmla="*/ 134822 h 582771"/>
              <a:gd name="connsiteX34" fmla="*/ 93407 w 608062"/>
              <a:gd name="connsiteY34" fmla="*/ 134822 h 582771"/>
              <a:gd name="connsiteX35" fmla="*/ 132327 w 608062"/>
              <a:gd name="connsiteY35" fmla="*/ 134822 h 582771"/>
              <a:gd name="connsiteX36" fmla="*/ 429142 w 608062"/>
              <a:gd name="connsiteY36" fmla="*/ 134822 h 582771"/>
              <a:gd name="connsiteX37" fmla="*/ 509900 w 608062"/>
              <a:gd name="connsiteY37" fmla="*/ 134822 h 582771"/>
              <a:gd name="connsiteX38" fmla="*/ 520501 w 608062"/>
              <a:gd name="connsiteY38" fmla="*/ 134822 h 582771"/>
              <a:gd name="connsiteX39" fmla="*/ 531101 w 608062"/>
              <a:gd name="connsiteY39" fmla="*/ 134822 h 582771"/>
              <a:gd name="connsiteX40" fmla="*/ 538885 w 608062"/>
              <a:gd name="connsiteY40" fmla="*/ 134822 h 582771"/>
              <a:gd name="connsiteX41" fmla="*/ 572940 w 608062"/>
              <a:gd name="connsiteY41" fmla="*/ 168926 h 582771"/>
              <a:gd name="connsiteX42" fmla="*/ 572940 w 608062"/>
              <a:gd name="connsiteY42" fmla="*/ 261982 h 582771"/>
              <a:gd name="connsiteX43" fmla="*/ 565719 w 608062"/>
              <a:gd name="connsiteY43" fmla="*/ 261982 h 582771"/>
              <a:gd name="connsiteX44" fmla="*/ 555119 w 608062"/>
              <a:gd name="connsiteY44" fmla="*/ 261982 h 582771"/>
              <a:gd name="connsiteX45" fmla="*/ 544518 w 608062"/>
              <a:gd name="connsiteY45" fmla="*/ 261982 h 582771"/>
              <a:gd name="connsiteX46" fmla="*/ 370301 w 608062"/>
              <a:gd name="connsiteY46" fmla="*/ 261982 h 582771"/>
              <a:gd name="connsiteX47" fmla="*/ 363388 w 608062"/>
              <a:gd name="connsiteY47" fmla="*/ 262391 h 582771"/>
              <a:gd name="connsiteX48" fmla="*/ 328770 w 608062"/>
              <a:gd name="connsiteY48" fmla="*/ 279468 h 582771"/>
              <a:gd name="connsiteX49" fmla="*/ 312331 w 608062"/>
              <a:gd name="connsiteY49" fmla="*/ 319861 h 582771"/>
              <a:gd name="connsiteX50" fmla="*/ 312331 w 608062"/>
              <a:gd name="connsiteY50" fmla="*/ 343279 h 582771"/>
              <a:gd name="connsiteX51" fmla="*/ 312331 w 608062"/>
              <a:gd name="connsiteY51" fmla="*/ 353863 h 582771"/>
              <a:gd name="connsiteX52" fmla="*/ 312331 w 608062"/>
              <a:gd name="connsiteY52" fmla="*/ 364446 h 582771"/>
              <a:gd name="connsiteX53" fmla="*/ 312331 w 608062"/>
              <a:gd name="connsiteY53" fmla="*/ 395636 h 582771"/>
              <a:gd name="connsiteX54" fmla="*/ 370352 w 608062"/>
              <a:gd name="connsiteY54" fmla="*/ 453617 h 582771"/>
              <a:gd name="connsiteX55" fmla="*/ 572940 w 608062"/>
              <a:gd name="connsiteY55" fmla="*/ 453617 h 582771"/>
              <a:gd name="connsiteX56" fmla="*/ 572940 w 608062"/>
              <a:gd name="connsiteY56" fmla="*/ 548719 h 582771"/>
              <a:gd name="connsiteX57" fmla="*/ 538783 w 608062"/>
              <a:gd name="connsiteY57" fmla="*/ 582771 h 582771"/>
              <a:gd name="connsiteX58" fmla="*/ 34157 w 608062"/>
              <a:gd name="connsiteY58" fmla="*/ 582771 h 582771"/>
              <a:gd name="connsiteX59" fmla="*/ 0 w 608062"/>
              <a:gd name="connsiteY59" fmla="*/ 548719 h 582771"/>
              <a:gd name="connsiteX60" fmla="*/ 0 w 608062"/>
              <a:gd name="connsiteY60" fmla="*/ 211875 h 582771"/>
              <a:gd name="connsiteX61" fmla="*/ 0 w 608062"/>
              <a:gd name="connsiteY61" fmla="*/ 173016 h 582771"/>
              <a:gd name="connsiteX62" fmla="*/ 0 w 608062"/>
              <a:gd name="connsiteY62" fmla="*/ 168926 h 582771"/>
              <a:gd name="connsiteX63" fmla="*/ 1229 w 608062"/>
              <a:gd name="connsiteY63" fmla="*/ 159978 h 582771"/>
              <a:gd name="connsiteX64" fmla="*/ 7528 w 608062"/>
              <a:gd name="connsiteY64" fmla="*/ 147656 h 582771"/>
              <a:gd name="connsiteX65" fmla="*/ 34208 w 608062"/>
              <a:gd name="connsiteY65" fmla="*/ 134822 h 582771"/>
              <a:gd name="connsiteX66" fmla="*/ 459702 w 608062"/>
              <a:gd name="connsiteY66" fmla="*/ 46827 h 582771"/>
              <a:gd name="connsiteX67" fmla="*/ 492623 w 608062"/>
              <a:gd name="connsiteY67" fmla="*/ 71966 h 582771"/>
              <a:gd name="connsiteX68" fmla="*/ 503273 w 608062"/>
              <a:gd name="connsiteY68" fmla="*/ 110900 h 582771"/>
              <a:gd name="connsiteX69" fmla="*/ 417257 w 608062"/>
              <a:gd name="connsiteY69" fmla="*/ 110900 h 582771"/>
              <a:gd name="connsiteX70" fmla="*/ 219882 w 608062"/>
              <a:gd name="connsiteY70" fmla="*/ 110900 h 582771"/>
              <a:gd name="connsiteX71" fmla="*/ 393757 w 608062"/>
              <a:gd name="connsiteY71" fmla="*/ 63586 h 582771"/>
              <a:gd name="connsiteX72" fmla="*/ 450691 w 608062"/>
              <a:gd name="connsiteY72" fmla="*/ 48053 h 582771"/>
              <a:gd name="connsiteX73" fmla="*/ 459702 w 608062"/>
              <a:gd name="connsiteY73" fmla="*/ 46827 h 582771"/>
              <a:gd name="connsiteX74" fmla="*/ 351961 w 608062"/>
              <a:gd name="connsiteY74" fmla="*/ 1805 h 582771"/>
              <a:gd name="connsiteX75" fmla="*/ 371657 w 608062"/>
              <a:gd name="connsiteY75" fmla="*/ 18993 h 582771"/>
              <a:gd name="connsiteX76" fmla="*/ 384511 w 608062"/>
              <a:gd name="connsiteY76" fmla="*/ 44858 h 582771"/>
              <a:gd name="connsiteX77" fmla="*/ 142137 w 608062"/>
              <a:gd name="connsiteY77" fmla="*/ 110900 h 582771"/>
              <a:gd name="connsiteX78" fmla="*/ 108953 w 608062"/>
              <a:gd name="connsiteY78" fmla="*/ 110900 h 582771"/>
              <a:gd name="connsiteX79" fmla="*/ 325927 w 608062"/>
              <a:gd name="connsiteY79" fmla="*/ 3556 h 582771"/>
              <a:gd name="connsiteX80" fmla="*/ 351961 w 608062"/>
              <a:gd name="connsiteY80" fmla="*/ 1805 h 58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062" h="582771">
                <a:moveTo>
                  <a:pt x="413212" y="336089"/>
                </a:moveTo>
                <a:cubicBezTo>
                  <a:pt x="409268" y="336089"/>
                  <a:pt x="405631" y="337521"/>
                  <a:pt x="402712" y="339771"/>
                </a:cubicBezTo>
                <a:cubicBezTo>
                  <a:pt x="398665" y="342839"/>
                  <a:pt x="396155" y="347696"/>
                  <a:pt x="396155" y="353117"/>
                </a:cubicBezTo>
                <a:lnTo>
                  <a:pt x="396155" y="364468"/>
                </a:lnTo>
                <a:cubicBezTo>
                  <a:pt x="396155" y="373877"/>
                  <a:pt x="403787" y="381496"/>
                  <a:pt x="413212" y="381496"/>
                </a:cubicBezTo>
                <a:lnTo>
                  <a:pt x="424584" y="381496"/>
                </a:lnTo>
                <a:cubicBezTo>
                  <a:pt x="434009" y="381496"/>
                  <a:pt x="441641" y="373877"/>
                  <a:pt x="441641" y="364468"/>
                </a:cubicBezTo>
                <a:lnTo>
                  <a:pt x="441641" y="353117"/>
                </a:lnTo>
                <a:cubicBezTo>
                  <a:pt x="441641" y="343708"/>
                  <a:pt x="434009" y="336089"/>
                  <a:pt x="424584" y="336089"/>
                </a:cubicBezTo>
                <a:lnTo>
                  <a:pt x="416081" y="336089"/>
                </a:lnTo>
                <a:close/>
                <a:moveTo>
                  <a:pt x="370339" y="285620"/>
                </a:moveTo>
                <a:lnTo>
                  <a:pt x="523596" y="285620"/>
                </a:lnTo>
                <a:lnTo>
                  <a:pt x="561757" y="285620"/>
                </a:lnTo>
                <a:lnTo>
                  <a:pt x="572360" y="285620"/>
                </a:lnTo>
                <a:lnTo>
                  <a:pt x="573026" y="285620"/>
                </a:lnTo>
                <a:lnTo>
                  <a:pt x="573948" y="285620"/>
                </a:lnTo>
                <a:cubicBezTo>
                  <a:pt x="577841" y="285620"/>
                  <a:pt x="581529" y="286336"/>
                  <a:pt x="585012" y="287461"/>
                </a:cubicBezTo>
                <a:cubicBezTo>
                  <a:pt x="589520" y="289046"/>
                  <a:pt x="593515" y="291449"/>
                  <a:pt x="596947" y="294568"/>
                </a:cubicBezTo>
                <a:cubicBezTo>
                  <a:pt x="603759" y="300756"/>
                  <a:pt x="608062" y="309755"/>
                  <a:pt x="608062" y="319726"/>
                </a:cubicBezTo>
                <a:lnTo>
                  <a:pt x="608062" y="395609"/>
                </a:lnTo>
                <a:cubicBezTo>
                  <a:pt x="608062" y="405580"/>
                  <a:pt x="603759" y="414579"/>
                  <a:pt x="596947" y="420767"/>
                </a:cubicBezTo>
                <a:cubicBezTo>
                  <a:pt x="593515" y="423886"/>
                  <a:pt x="589520" y="426340"/>
                  <a:pt x="585012" y="427874"/>
                </a:cubicBezTo>
                <a:cubicBezTo>
                  <a:pt x="581529" y="428999"/>
                  <a:pt x="577841" y="429715"/>
                  <a:pt x="573948" y="429715"/>
                </a:cubicBezTo>
                <a:lnTo>
                  <a:pt x="573026" y="429715"/>
                </a:lnTo>
                <a:lnTo>
                  <a:pt x="370339" y="429715"/>
                </a:lnTo>
                <a:cubicBezTo>
                  <a:pt x="351489" y="429715"/>
                  <a:pt x="336174" y="414426"/>
                  <a:pt x="336174" y="395609"/>
                </a:cubicBezTo>
                <a:lnTo>
                  <a:pt x="336174" y="357821"/>
                </a:lnTo>
                <a:lnTo>
                  <a:pt x="336174" y="347287"/>
                </a:lnTo>
                <a:lnTo>
                  <a:pt x="336174" y="336703"/>
                </a:lnTo>
                <a:lnTo>
                  <a:pt x="336174" y="319726"/>
                </a:lnTo>
                <a:cubicBezTo>
                  <a:pt x="336174" y="300909"/>
                  <a:pt x="351489" y="285620"/>
                  <a:pt x="370339" y="285620"/>
                </a:cubicBezTo>
                <a:close/>
                <a:moveTo>
                  <a:pt x="34208" y="134822"/>
                </a:moveTo>
                <a:lnTo>
                  <a:pt x="54539" y="134822"/>
                </a:lnTo>
                <a:lnTo>
                  <a:pt x="60633" y="134822"/>
                </a:lnTo>
                <a:lnTo>
                  <a:pt x="93407" y="134822"/>
                </a:lnTo>
                <a:lnTo>
                  <a:pt x="132327" y="134822"/>
                </a:lnTo>
                <a:lnTo>
                  <a:pt x="429142" y="134822"/>
                </a:lnTo>
                <a:lnTo>
                  <a:pt x="509900" y="134822"/>
                </a:lnTo>
                <a:lnTo>
                  <a:pt x="520501" y="134822"/>
                </a:lnTo>
                <a:lnTo>
                  <a:pt x="531101" y="134822"/>
                </a:lnTo>
                <a:lnTo>
                  <a:pt x="538885" y="134822"/>
                </a:lnTo>
                <a:cubicBezTo>
                  <a:pt x="557730" y="134822"/>
                  <a:pt x="572991" y="150110"/>
                  <a:pt x="572940" y="168926"/>
                </a:cubicBezTo>
                <a:lnTo>
                  <a:pt x="572940" y="261982"/>
                </a:lnTo>
                <a:lnTo>
                  <a:pt x="565719" y="261982"/>
                </a:lnTo>
                <a:lnTo>
                  <a:pt x="555119" y="261982"/>
                </a:lnTo>
                <a:lnTo>
                  <a:pt x="544518" y="261982"/>
                </a:lnTo>
                <a:lnTo>
                  <a:pt x="370301" y="261982"/>
                </a:lnTo>
                <a:cubicBezTo>
                  <a:pt x="367945" y="261982"/>
                  <a:pt x="365641" y="262084"/>
                  <a:pt x="363388" y="262391"/>
                </a:cubicBezTo>
                <a:cubicBezTo>
                  <a:pt x="349868" y="263925"/>
                  <a:pt x="337783" y="270214"/>
                  <a:pt x="328770" y="279468"/>
                </a:cubicBezTo>
                <a:cubicBezTo>
                  <a:pt x="318579" y="289899"/>
                  <a:pt x="312331" y="304164"/>
                  <a:pt x="312331" y="319861"/>
                </a:cubicBezTo>
                <a:lnTo>
                  <a:pt x="312331" y="343279"/>
                </a:lnTo>
                <a:lnTo>
                  <a:pt x="312331" y="353863"/>
                </a:lnTo>
                <a:lnTo>
                  <a:pt x="312331" y="364446"/>
                </a:lnTo>
                <a:lnTo>
                  <a:pt x="312331" y="395636"/>
                </a:lnTo>
                <a:cubicBezTo>
                  <a:pt x="312331" y="427643"/>
                  <a:pt x="338346" y="453617"/>
                  <a:pt x="370352" y="453617"/>
                </a:cubicBezTo>
                <a:lnTo>
                  <a:pt x="572940" y="453617"/>
                </a:lnTo>
                <a:lnTo>
                  <a:pt x="572940" y="548719"/>
                </a:lnTo>
                <a:cubicBezTo>
                  <a:pt x="572940" y="567534"/>
                  <a:pt x="557628" y="582771"/>
                  <a:pt x="538783" y="582771"/>
                </a:cubicBezTo>
                <a:lnTo>
                  <a:pt x="34157" y="582771"/>
                </a:lnTo>
                <a:cubicBezTo>
                  <a:pt x="15312" y="582771"/>
                  <a:pt x="0" y="567534"/>
                  <a:pt x="0" y="548719"/>
                </a:cubicBezTo>
                <a:lnTo>
                  <a:pt x="0" y="211875"/>
                </a:lnTo>
                <a:lnTo>
                  <a:pt x="0" y="173016"/>
                </a:lnTo>
                <a:lnTo>
                  <a:pt x="0" y="168926"/>
                </a:lnTo>
                <a:cubicBezTo>
                  <a:pt x="0" y="165858"/>
                  <a:pt x="461" y="162841"/>
                  <a:pt x="1229" y="159978"/>
                </a:cubicBezTo>
                <a:cubicBezTo>
                  <a:pt x="2458" y="155427"/>
                  <a:pt x="4660" y="151235"/>
                  <a:pt x="7528" y="147656"/>
                </a:cubicBezTo>
                <a:cubicBezTo>
                  <a:pt x="13776" y="139782"/>
                  <a:pt x="23403" y="134822"/>
                  <a:pt x="34208" y="134822"/>
                </a:cubicBezTo>
                <a:close/>
                <a:moveTo>
                  <a:pt x="459702" y="46827"/>
                </a:moveTo>
                <a:cubicBezTo>
                  <a:pt x="474755" y="46827"/>
                  <a:pt x="488527" y="56739"/>
                  <a:pt x="492623" y="71966"/>
                </a:cubicBezTo>
                <a:lnTo>
                  <a:pt x="503273" y="110900"/>
                </a:lnTo>
                <a:lnTo>
                  <a:pt x="417257" y="110900"/>
                </a:lnTo>
                <a:lnTo>
                  <a:pt x="219882" y="110900"/>
                </a:lnTo>
                <a:lnTo>
                  <a:pt x="393757" y="63586"/>
                </a:lnTo>
                <a:lnTo>
                  <a:pt x="450691" y="48053"/>
                </a:lnTo>
                <a:cubicBezTo>
                  <a:pt x="453712" y="47236"/>
                  <a:pt x="456732" y="46827"/>
                  <a:pt x="459702" y="46827"/>
                </a:cubicBezTo>
                <a:close/>
                <a:moveTo>
                  <a:pt x="351961" y="1805"/>
                </a:moveTo>
                <a:cubicBezTo>
                  <a:pt x="360237" y="4604"/>
                  <a:pt x="367458" y="10559"/>
                  <a:pt x="371657" y="18993"/>
                </a:cubicBezTo>
                <a:lnTo>
                  <a:pt x="384511" y="44858"/>
                </a:lnTo>
                <a:lnTo>
                  <a:pt x="142137" y="110900"/>
                </a:lnTo>
                <a:lnTo>
                  <a:pt x="108953" y="110900"/>
                </a:lnTo>
                <a:lnTo>
                  <a:pt x="325927" y="3556"/>
                </a:lnTo>
                <a:cubicBezTo>
                  <a:pt x="334351" y="-636"/>
                  <a:pt x="343684" y="-993"/>
                  <a:pt x="351961" y="1805"/>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p:cNvSpPr/>
          <p:nvPr/>
        </p:nvSpPr>
        <p:spPr>
          <a:xfrm>
            <a:off x="1676847" y="1570979"/>
            <a:ext cx="502573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、预防的主要对策（国外</a:t>
            </a:r>
            <a:r>
              <a:rPr lang="en-US" altLang="zh-CN" sz="2400" dirty="0">
                <a:solidFill>
                  <a:srgbClr val="0070C0"/>
                </a:solidFill>
                <a:latin typeface="微软雅黑" panose="020B0503020204020204" pitchFamily="34" charset="-122"/>
                <a:ea typeface="微软雅黑" panose="020B0503020204020204" pitchFamily="34" charset="-122"/>
              </a:rPr>
              <a:t>3E</a:t>
            </a:r>
            <a:r>
              <a:rPr lang="zh-CN" altLang="en-US" sz="2400" dirty="0">
                <a:solidFill>
                  <a:srgbClr val="0070C0"/>
                </a:solidFill>
                <a:latin typeface="微软雅黑" panose="020B0503020204020204" pitchFamily="34" charset="-122"/>
                <a:ea typeface="微软雅黑" panose="020B0503020204020204" pitchFamily="34" charset="-122"/>
              </a:rPr>
              <a:t>对策）</a:t>
            </a:r>
          </a:p>
        </p:txBody>
      </p:sp>
      <p:sp>
        <p:nvSpPr>
          <p:cNvPr id="15" name="矩形 14"/>
          <p:cNvSpPr/>
          <p:nvPr/>
        </p:nvSpPr>
        <p:spPr>
          <a:xfrm>
            <a:off x="671408" y="2806182"/>
            <a:ext cx="3818878" cy="1930845"/>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p:cNvSpPr/>
          <p:nvPr/>
        </p:nvSpPr>
        <p:spPr>
          <a:xfrm>
            <a:off x="4485232" y="2811517"/>
            <a:ext cx="3818878" cy="193084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p:cNvSpPr/>
          <p:nvPr/>
        </p:nvSpPr>
        <p:spPr>
          <a:xfrm>
            <a:off x="666354" y="4735051"/>
            <a:ext cx="3818878" cy="193084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20"/>
          <p:cNvSpPr/>
          <p:nvPr/>
        </p:nvSpPr>
        <p:spPr>
          <a:xfrm>
            <a:off x="8304110" y="4721964"/>
            <a:ext cx="3818878" cy="193084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矩形 38"/>
          <p:cNvSpPr/>
          <p:nvPr/>
        </p:nvSpPr>
        <p:spPr>
          <a:xfrm>
            <a:off x="4565626" y="3398047"/>
            <a:ext cx="3818879" cy="1208023"/>
          </a:xfrm>
          <a:prstGeom prst="rect">
            <a:avLst/>
          </a:prstGeom>
        </p:spPr>
        <p:txBody>
          <a:bodyPr wrap="square">
            <a:spAutoFit/>
          </a:bodyPr>
          <a:lstStyle/>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即采用各种有效的安全教育措施，加强企业文化建设，全面提高员工的安全素质；</a:t>
            </a:r>
          </a:p>
        </p:txBody>
      </p:sp>
      <p:sp>
        <p:nvSpPr>
          <p:cNvPr id="42" name="矩形 41"/>
          <p:cNvSpPr/>
          <p:nvPr/>
        </p:nvSpPr>
        <p:spPr>
          <a:xfrm>
            <a:off x="5394946" y="3038007"/>
            <a:ext cx="1569660"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安全教育对策</a:t>
            </a:r>
          </a:p>
        </p:txBody>
      </p:sp>
      <p:sp>
        <p:nvSpPr>
          <p:cNvPr id="48" name="矩形 47"/>
          <p:cNvSpPr/>
          <p:nvPr/>
        </p:nvSpPr>
        <p:spPr>
          <a:xfrm>
            <a:off x="711971" y="5414271"/>
            <a:ext cx="3818879" cy="1208023"/>
          </a:xfrm>
          <a:prstGeom prst="rect">
            <a:avLst/>
          </a:prstGeom>
        </p:spPr>
        <p:txBody>
          <a:bodyPr wrap="square">
            <a:spAutoFit/>
          </a:bodyPr>
          <a:lstStyle/>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即采用先进的、安全可靠性高的安全技术、安全设施、安全检测等技术来提高生产过程的本质安全</a:t>
            </a:r>
          </a:p>
        </p:txBody>
      </p:sp>
      <p:sp>
        <p:nvSpPr>
          <p:cNvPr id="49" name="矩形 48"/>
          <p:cNvSpPr/>
          <p:nvPr/>
        </p:nvSpPr>
        <p:spPr>
          <a:xfrm>
            <a:off x="1630835" y="4982223"/>
            <a:ext cx="1569660"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工程技术对策</a:t>
            </a:r>
          </a:p>
        </p:txBody>
      </p:sp>
      <p:sp>
        <p:nvSpPr>
          <p:cNvPr id="51" name="矩形 50"/>
          <p:cNvSpPr/>
          <p:nvPr/>
        </p:nvSpPr>
        <p:spPr>
          <a:xfrm>
            <a:off x="8336750" y="5414271"/>
            <a:ext cx="3818879" cy="1208023"/>
          </a:xfrm>
          <a:prstGeom prst="rect">
            <a:avLst/>
          </a:prstGeom>
        </p:spPr>
        <p:txBody>
          <a:bodyPr wrap="square">
            <a:spAutoFit/>
          </a:bodyPr>
          <a:lstStyle/>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即采用各种有效的管理措施与方法，协调人、机、环境的关系，提高生产系统整体的安全性、可靠性。</a:t>
            </a:r>
          </a:p>
        </p:txBody>
      </p:sp>
      <p:sp>
        <p:nvSpPr>
          <p:cNvPr id="52" name="矩形 51"/>
          <p:cNvSpPr/>
          <p:nvPr/>
        </p:nvSpPr>
        <p:spPr>
          <a:xfrm>
            <a:off x="9426192" y="4982223"/>
            <a:ext cx="1569660"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安全管理对策</a:t>
            </a:r>
          </a:p>
        </p:txBody>
      </p:sp>
      <p:pic>
        <p:nvPicPr>
          <p:cNvPr id="22530" name="Picture 2" descr="https://timgsa.baidu.com/timg?image&amp;quality=80&amp;size=b9999_10000&amp;sec=1512406408367&amp;di=6b12338d4575be4e0fb501769b99fc5a&amp;imgtype=0&amp;src=http%3A%2F%2Fimgsrc.baidu.com%2Fimage%2Fc0%253Dshijue1%252C0%252C0%252C294%252C40%2Fsign%3D62945ffce1f81a4c323fe48abf430a2c%2F500fd9f9d72a60594b8a0c922234349b023bbaa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2578"/>
          <a:stretch>
            <a:fillRect/>
          </a:stretch>
        </p:blipFill>
        <p:spPr bwMode="auto">
          <a:xfrm>
            <a:off x="649929" y="2806182"/>
            <a:ext cx="3828986" cy="1936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4" name="analytics_248252"/>
          <p:cNvSpPr>
            <a:spLocks noChangeAspect="1"/>
          </p:cNvSpPr>
          <p:nvPr/>
        </p:nvSpPr>
        <p:spPr bwMode="auto">
          <a:xfrm>
            <a:off x="851138" y="1583199"/>
            <a:ext cx="609685" cy="584326"/>
          </a:xfrm>
          <a:custGeom>
            <a:avLst/>
            <a:gdLst>
              <a:gd name="connsiteX0" fmla="*/ 413212 w 608062"/>
              <a:gd name="connsiteY0" fmla="*/ 336089 h 582771"/>
              <a:gd name="connsiteX1" fmla="*/ 402712 w 608062"/>
              <a:gd name="connsiteY1" fmla="*/ 339771 h 582771"/>
              <a:gd name="connsiteX2" fmla="*/ 396155 w 608062"/>
              <a:gd name="connsiteY2" fmla="*/ 353117 h 582771"/>
              <a:gd name="connsiteX3" fmla="*/ 396155 w 608062"/>
              <a:gd name="connsiteY3" fmla="*/ 364468 h 582771"/>
              <a:gd name="connsiteX4" fmla="*/ 413212 w 608062"/>
              <a:gd name="connsiteY4" fmla="*/ 381496 h 582771"/>
              <a:gd name="connsiteX5" fmla="*/ 424584 w 608062"/>
              <a:gd name="connsiteY5" fmla="*/ 381496 h 582771"/>
              <a:gd name="connsiteX6" fmla="*/ 441641 w 608062"/>
              <a:gd name="connsiteY6" fmla="*/ 364468 h 582771"/>
              <a:gd name="connsiteX7" fmla="*/ 441641 w 608062"/>
              <a:gd name="connsiteY7" fmla="*/ 353117 h 582771"/>
              <a:gd name="connsiteX8" fmla="*/ 424584 w 608062"/>
              <a:gd name="connsiteY8" fmla="*/ 336089 h 582771"/>
              <a:gd name="connsiteX9" fmla="*/ 416081 w 608062"/>
              <a:gd name="connsiteY9" fmla="*/ 336089 h 582771"/>
              <a:gd name="connsiteX10" fmla="*/ 370339 w 608062"/>
              <a:gd name="connsiteY10" fmla="*/ 285620 h 582771"/>
              <a:gd name="connsiteX11" fmla="*/ 523596 w 608062"/>
              <a:gd name="connsiteY11" fmla="*/ 285620 h 582771"/>
              <a:gd name="connsiteX12" fmla="*/ 561757 w 608062"/>
              <a:gd name="connsiteY12" fmla="*/ 285620 h 582771"/>
              <a:gd name="connsiteX13" fmla="*/ 572360 w 608062"/>
              <a:gd name="connsiteY13" fmla="*/ 285620 h 582771"/>
              <a:gd name="connsiteX14" fmla="*/ 573026 w 608062"/>
              <a:gd name="connsiteY14" fmla="*/ 285620 h 582771"/>
              <a:gd name="connsiteX15" fmla="*/ 573948 w 608062"/>
              <a:gd name="connsiteY15" fmla="*/ 285620 h 582771"/>
              <a:gd name="connsiteX16" fmla="*/ 585012 w 608062"/>
              <a:gd name="connsiteY16" fmla="*/ 287461 h 582771"/>
              <a:gd name="connsiteX17" fmla="*/ 596947 w 608062"/>
              <a:gd name="connsiteY17" fmla="*/ 294568 h 582771"/>
              <a:gd name="connsiteX18" fmla="*/ 608062 w 608062"/>
              <a:gd name="connsiteY18" fmla="*/ 319726 h 582771"/>
              <a:gd name="connsiteX19" fmla="*/ 608062 w 608062"/>
              <a:gd name="connsiteY19" fmla="*/ 395609 h 582771"/>
              <a:gd name="connsiteX20" fmla="*/ 596947 w 608062"/>
              <a:gd name="connsiteY20" fmla="*/ 420767 h 582771"/>
              <a:gd name="connsiteX21" fmla="*/ 585012 w 608062"/>
              <a:gd name="connsiteY21" fmla="*/ 427874 h 582771"/>
              <a:gd name="connsiteX22" fmla="*/ 573948 w 608062"/>
              <a:gd name="connsiteY22" fmla="*/ 429715 h 582771"/>
              <a:gd name="connsiteX23" fmla="*/ 573026 w 608062"/>
              <a:gd name="connsiteY23" fmla="*/ 429715 h 582771"/>
              <a:gd name="connsiteX24" fmla="*/ 370339 w 608062"/>
              <a:gd name="connsiteY24" fmla="*/ 429715 h 582771"/>
              <a:gd name="connsiteX25" fmla="*/ 336174 w 608062"/>
              <a:gd name="connsiteY25" fmla="*/ 395609 h 582771"/>
              <a:gd name="connsiteX26" fmla="*/ 336174 w 608062"/>
              <a:gd name="connsiteY26" fmla="*/ 357821 h 582771"/>
              <a:gd name="connsiteX27" fmla="*/ 336174 w 608062"/>
              <a:gd name="connsiteY27" fmla="*/ 347287 h 582771"/>
              <a:gd name="connsiteX28" fmla="*/ 336174 w 608062"/>
              <a:gd name="connsiteY28" fmla="*/ 336703 h 582771"/>
              <a:gd name="connsiteX29" fmla="*/ 336174 w 608062"/>
              <a:gd name="connsiteY29" fmla="*/ 319726 h 582771"/>
              <a:gd name="connsiteX30" fmla="*/ 370339 w 608062"/>
              <a:gd name="connsiteY30" fmla="*/ 285620 h 582771"/>
              <a:gd name="connsiteX31" fmla="*/ 34208 w 608062"/>
              <a:gd name="connsiteY31" fmla="*/ 134822 h 582771"/>
              <a:gd name="connsiteX32" fmla="*/ 54539 w 608062"/>
              <a:gd name="connsiteY32" fmla="*/ 134822 h 582771"/>
              <a:gd name="connsiteX33" fmla="*/ 60633 w 608062"/>
              <a:gd name="connsiteY33" fmla="*/ 134822 h 582771"/>
              <a:gd name="connsiteX34" fmla="*/ 93407 w 608062"/>
              <a:gd name="connsiteY34" fmla="*/ 134822 h 582771"/>
              <a:gd name="connsiteX35" fmla="*/ 132327 w 608062"/>
              <a:gd name="connsiteY35" fmla="*/ 134822 h 582771"/>
              <a:gd name="connsiteX36" fmla="*/ 429142 w 608062"/>
              <a:gd name="connsiteY36" fmla="*/ 134822 h 582771"/>
              <a:gd name="connsiteX37" fmla="*/ 509900 w 608062"/>
              <a:gd name="connsiteY37" fmla="*/ 134822 h 582771"/>
              <a:gd name="connsiteX38" fmla="*/ 520501 w 608062"/>
              <a:gd name="connsiteY38" fmla="*/ 134822 h 582771"/>
              <a:gd name="connsiteX39" fmla="*/ 531101 w 608062"/>
              <a:gd name="connsiteY39" fmla="*/ 134822 h 582771"/>
              <a:gd name="connsiteX40" fmla="*/ 538885 w 608062"/>
              <a:gd name="connsiteY40" fmla="*/ 134822 h 582771"/>
              <a:gd name="connsiteX41" fmla="*/ 572940 w 608062"/>
              <a:gd name="connsiteY41" fmla="*/ 168926 h 582771"/>
              <a:gd name="connsiteX42" fmla="*/ 572940 w 608062"/>
              <a:gd name="connsiteY42" fmla="*/ 261982 h 582771"/>
              <a:gd name="connsiteX43" fmla="*/ 565719 w 608062"/>
              <a:gd name="connsiteY43" fmla="*/ 261982 h 582771"/>
              <a:gd name="connsiteX44" fmla="*/ 555119 w 608062"/>
              <a:gd name="connsiteY44" fmla="*/ 261982 h 582771"/>
              <a:gd name="connsiteX45" fmla="*/ 544518 w 608062"/>
              <a:gd name="connsiteY45" fmla="*/ 261982 h 582771"/>
              <a:gd name="connsiteX46" fmla="*/ 370301 w 608062"/>
              <a:gd name="connsiteY46" fmla="*/ 261982 h 582771"/>
              <a:gd name="connsiteX47" fmla="*/ 363388 w 608062"/>
              <a:gd name="connsiteY47" fmla="*/ 262391 h 582771"/>
              <a:gd name="connsiteX48" fmla="*/ 328770 w 608062"/>
              <a:gd name="connsiteY48" fmla="*/ 279468 h 582771"/>
              <a:gd name="connsiteX49" fmla="*/ 312331 w 608062"/>
              <a:gd name="connsiteY49" fmla="*/ 319861 h 582771"/>
              <a:gd name="connsiteX50" fmla="*/ 312331 w 608062"/>
              <a:gd name="connsiteY50" fmla="*/ 343279 h 582771"/>
              <a:gd name="connsiteX51" fmla="*/ 312331 w 608062"/>
              <a:gd name="connsiteY51" fmla="*/ 353863 h 582771"/>
              <a:gd name="connsiteX52" fmla="*/ 312331 w 608062"/>
              <a:gd name="connsiteY52" fmla="*/ 364446 h 582771"/>
              <a:gd name="connsiteX53" fmla="*/ 312331 w 608062"/>
              <a:gd name="connsiteY53" fmla="*/ 395636 h 582771"/>
              <a:gd name="connsiteX54" fmla="*/ 370352 w 608062"/>
              <a:gd name="connsiteY54" fmla="*/ 453617 h 582771"/>
              <a:gd name="connsiteX55" fmla="*/ 572940 w 608062"/>
              <a:gd name="connsiteY55" fmla="*/ 453617 h 582771"/>
              <a:gd name="connsiteX56" fmla="*/ 572940 w 608062"/>
              <a:gd name="connsiteY56" fmla="*/ 548719 h 582771"/>
              <a:gd name="connsiteX57" fmla="*/ 538783 w 608062"/>
              <a:gd name="connsiteY57" fmla="*/ 582771 h 582771"/>
              <a:gd name="connsiteX58" fmla="*/ 34157 w 608062"/>
              <a:gd name="connsiteY58" fmla="*/ 582771 h 582771"/>
              <a:gd name="connsiteX59" fmla="*/ 0 w 608062"/>
              <a:gd name="connsiteY59" fmla="*/ 548719 h 582771"/>
              <a:gd name="connsiteX60" fmla="*/ 0 w 608062"/>
              <a:gd name="connsiteY60" fmla="*/ 211875 h 582771"/>
              <a:gd name="connsiteX61" fmla="*/ 0 w 608062"/>
              <a:gd name="connsiteY61" fmla="*/ 173016 h 582771"/>
              <a:gd name="connsiteX62" fmla="*/ 0 w 608062"/>
              <a:gd name="connsiteY62" fmla="*/ 168926 h 582771"/>
              <a:gd name="connsiteX63" fmla="*/ 1229 w 608062"/>
              <a:gd name="connsiteY63" fmla="*/ 159978 h 582771"/>
              <a:gd name="connsiteX64" fmla="*/ 7528 w 608062"/>
              <a:gd name="connsiteY64" fmla="*/ 147656 h 582771"/>
              <a:gd name="connsiteX65" fmla="*/ 34208 w 608062"/>
              <a:gd name="connsiteY65" fmla="*/ 134822 h 582771"/>
              <a:gd name="connsiteX66" fmla="*/ 459702 w 608062"/>
              <a:gd name="connsiteY66" fmla="*/ 46827 h 582771"/>
              <a:gd name="connsiteX67" fmla="*/ 492623 w 608062"/>
              <a:gd name="connsiteY67" fmla="*/ 71966 h 582771"/>
              <a:gd name="connsiteX68" fmla="*/ 503273 w 608062"/>
              <a:gd name="connsiteY68" fmla="*/ 110900 h 582771"/>
              <a:gd name="connsiteX69" fmla="*/ 417257 w 608062"/>
              <a:gd name="connsiteY69" fmla="*/ 110900 h 582771"/>
              <a:gd name="connsiteX70" fmla="*/ 219882 w 608062"/>
              <a:gd name="connsiteY70" fmla="*/ 110900 h 582771"/>
              <a:gd name="connsiteX71" fmla="*/ 393757 w 608062"/>
              <a:gd name="connsiteY71" fmla="*/ 63586 h 582771"/>
              <a:gd name="connsiteX72" fmla="*/ 450691 w 608062"/>
              <a:gd name="connsiteY72" fmla="*/ 48053 h 582771"/>
              <a:gd name="connsiteX73" fmla="*/ 459702 w 608062"/>
              <a:gd name="connsiteY73" fmla="*/ 46827 h 582771"/>
              <a:gd name="connsiteX74" fmla="*/ 351961 w 608062"/>
              <a:gd name="connsiteY74" fmla="*/ 1805 h 582771"/>
              <a:gd name="connsiteX75" fmla="*/ 371657 w 608062"/>
              <a:gd name="connsiteY75" fmla="*/ 18993 h 582771"/>
              <a:gd name="connsiteX76" fmla="*/ 384511 w 608062"/>
              <a:gd name="connsiteY76" fmla="*/ 44858 h 582771"/>
              <a:gd name="connsiteX77" fmla="*/ 142137 w 608062"/>
              <a:gd name="connsiteY77" fmla="*/ 110900 h 582771"/>
              <a:gd name="connsiteX78" fmla="*/ 108953 w 608062"/>
              <a:gd name="connsiteY78" fmla="*/ 110900 h 582771"/>
              <a:gd name="connsiteX79" fmla="*/ 325927 w 608062"/>
              <a:gd name="connsiteY79" fmla="*/ 3556 h 582771"/>
              <a:gd name="connsiteX80" fmla="*/ 351961 w 608062"/>
              <a:gd name="connsiteY80" fmla="*/ 1805 h 58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062" h="582771">
                <a:moveTo>
                  <a:pt x="413212" y="336089"/>
                </a:moveTo>
                <a:cubicBezTo>
                  <a:pt x="409268" y="336089"/>
                  <a:pt x="405631" y="337521"/>
                  <a:pt x="402712" y="339771"/>
                </a:cubicBezTo>
                <a:cubicBezTo>
                  <a:pt x="398665" y="342839"/>
                  <a:pt x="396155" y="347696"/>
                  <a:pt x="396155" y="353117"/>
                </a:cubicBezTo>
                <a:lnTo>
                  <a:pt x="396155" y="364468"/>
                </a:lnTo>
                <a:cubicBezTo>
                  <a:pt x="396155" y="373877"/>
                  <a:pt x="403787" y="381496"/>
                  <a:pt x="413212" y="381496"/>
                </a:cubicBezTo>
                <a:lnTo>
                  <a:pt x="424584" y="381496"/>
                </a:lnTo>
                <a:cubicBezTo>
                  <a:pt x="434009" y="381496"/>
                  <a:pt x="441641" y="373877"/>
                  <a:pt x="441641" y="364468"/>
                </a:cubicBezTo>
                <a:lnTo>
                  <a:pt x="441641" y="353117"/>
                </a:lnTo>
                <a:cubicBezTo>
                  <a:pt x="441641" y="343708"/>
                  <a:pt x="434009" y="336089"/>
                  <a:pt x="424584" y="336089"/>
                </a:cubicBezTo>
                <a:lnTo>
                  <a:pt x="416081" y="336089"/>
                </a:lnTo>
                <a:close/>
                <a:moveTo>
                  <a:pt x="370339" y="285620"/>
                </a:moveTo>
                <a:lnTo>
                  <a:pt x="523596" y="285620"/>
                </a:lnTo>
                <a:lnTo>
                  <a:pt x="561757" y="285620"/>
                </a:lnTo>
                <a:lnTo>
                  <a:pt x="572360" y="285620"/>
                </a:lnTo>
                <a:lnTo>
                  <a:pt x="573026" y="285620"/>
                </a:lnTo>
                <a:lnTo>
                  <a:pt x="573948" y="285620"/>
                </a:lnTo>
                <a:cubicBezTo>
                  <a:pt x="577841" y="285620"/>
                  <a:pt x="581529" y="286336"/>
                  <a:pt x="585012" y="287461"/>
                </a:cubicBezTo>
                <a:cubicBezTo>
                  <a:pt x="589520" y="289046"/>
                  <a:pt x="593515" y="291449"/>
                  <a:pt x="596947" y="294568"/>
                </a:cubicBezTo>
                <a:cubicBezTo>
                  <a:pt x="603759" y="300756"/>
                  <a:pt x="608062" y="309755"/>
                  <a:pt x="608062" y="319726"/>
                </a:cubicBezTo>
                <a:lnTo>
                  <a:pt x="608062" y="395609"/>
                </a:lnTo>
                <a:cubicBezTo>
                  <a:pt x="608062" y="405580"/>
                  <a:pt x="603759" y="414579"/>
                  <a:pt x="596947" y="420767"/>
                </a:cubicBezTo>
                <a:cubicBezTo>
                  <a:pt x="593515" y="423886"/>
                  <a:pt x="589520" y="426340"/>
                  <a:pt x="585012" y="427874"/>
                </a:cubicBezTo>
                <a:cubicBezTo>
                  <a:pt x="581529" y="428999"/>
                  <a:pt x="577841" y="429715"/>
                  <a:pt x="573948" y="429715"/>
                </a:cubicBezTo>
                <a:lnTo>
                  <a:pt x="573026" y="429715"/>
                </a:lnTo>
                <a:lnTo>
                  <a:pt x="370339" y="429715"/>
                </a:lnTo>
                <a:cubicBezTo>
                  <a:pt x="351489" y="429715"/>
                  <a:pt x="336174" y="414426"/>
                  <a:pt x="336174" y="395609"/>
                </a:cubicBezTo>
                <a:lnTo>
                  <a:pt x="336174" y="357821"/>
                </a:lnTo>
                <a:lnTo>
                  <a:pt x="336174" y="347287"/>
                </a:lnTo>
                <a:lnTo>
                  <a:pt x="336174" y="336703"/>
                </a:lnTo>
                <a:lnTo>
                  <a:pt x="336174" y="319726"/>
                </a:lnTo>
                <a:cubicBezTo>
                  <a:pt x="336174" y="300909"/>
                  <a:pt x="351489" y="285620"/>
                  <a:pt x="370339" y="285620"/>
                </a:cubicBezTo>
                <a:close/>
                <a:moveTo>
                  <a:pt x="34208" y="134822"/>
                </a:moveTo>
                <a:lnTo>
                  <a:pt x="54539" y="134822"/>
                </a:lnTo>
                <a:lnTo>
                  <a:pt x="60633" y="134822"/>
                </a:lnTo>
                <a:lnTo>
                  <a:pt x="93407" y="134822"/>
                </a:lnTo>
                <a:lnTo>
                  <a:pt x="132327" y="134822"/>
                </a:lnTo>
                <a:lnTo>
                  <a:pt x="429142" y="134822"/>
                </a:lnTo>
                <a:lnTo>
                  <a:pt x="509900" y="134822"/>
                </a:lnTo>
                <a:lnTo>
                  <a:pt x="520501" y="134822"/>
                </a:lnTo>
                <a:lnTo>
                  <a:pt x="531101" y="134822"/>
                </a:lnTo>
                <a:lnTo>
                  <a:pt x="538885" y="134822"/>
                </a:lnTo>
                <a:cubicBezTo>
                  <a:pt x="557730" y="134822"/>
                  <a:pt x="572991" y="150110"/>
                  <a:pt x="572940" y="168926"/>
                </a:cubicBezTo>
                <a:lnTo>
                  <a:pt x="572940" y="261982"/>
                </a:lnTo>
                <a:lnTo>
                  <a:pt x="565719" y="261982"/>
                </a:lnTo>
                <a:lnTo>
                  <a:pt x="555119" y="261982"/>
                </a:lnTo>
                <a:lnTo>
                  <a:pt x="544518" y="261982"/>
                </a:lnTo>
                <a:lnTo>
                  <a:pt x="370301" y="261982"/>
                </a:lnTo>
                <a:cubicBezTo>
                  <a:pt x="367945" y="261982"/>
                  <a:pt x="365641" y="262084"/>
                  <a:pt x="363388" y="262391"/>
                </a:cubicBezTo>
                <a:cubicBezTo>
                  <a:pt x="349868" y="263925"/>
                  <a:pt x="337783" y="270214"/>
                  <a:pt x="328770" y="279468"/>
                </a:cubicBezTo>
                <a:cubicBezTo>
                  <a:pt x="318579" y="289899"/>
                  <a:pt x="312331" y="304164"/>
                  <a:pt x="312331" y="319861"/>
                </a:cubicBezTo>
                <a:lnTo>
                  <a:pt x="312331" y="343279"/>
                </a:lnTo>
                <a:lnTo>
                  <a:pt x="312331" y="353863"/>
                </a:lnTo>
                <a:lnTo>
                  <a:pt x="312331" y="364446"/>
                </a:lnTo>
                <a:lnTo>
                  <a:pt x="312331" y="395636"/>
                </a:lnTo>
                <a:cubicBezTo>
                  <a:pt x="312331" y="427643"/>
                  <a:pt x="338346" y="453617"/>
                  <a:pt x="370352" y="453617"/>
                </a:cubicBezTo>
                <a:lnTo>
                  <a:pt x="572940" y="453617"/>
                </a:lnTo>
                <a:lnTo>
                  <a:pt x="572940" y="548719"/>
                </a:lnTo>
                <a:cubicBezTo>
                  <a:pt x="572940" y="567534"/>
                  <a:pt x="557628" y="582771"/>
                  <a:pt x="538783" y="582771"/>
                </a:cubicBezTo>
                <a:lnTo>
                  <a:pt x="34157" y="582771"/>
                </a:lnTo>
                <a:cubicBezTo>
                  <a:pt x="15312" y="582771"/>
                  <a:pt x="0" y="567534"/>
                  <a:pt x="0" y="548719"/>
                </a:cubicBezTo>
                <a:lnTo>
                  <a:pt x="0" y="211875"/>
                </a:lnTo>
                <a:lnTo>
                  <a:pt x="0" y="173016"/>
                </a:lnTo>
                <a:lnTo>
                  <a:pt x="0" y="168926"/>
                </a:lnTo>
                <a:cubicBezTo>
                  <a:pt x="0" y="165858"/>
                  <a:pt x="461" y="162841"/>
                  <a:pt x="1229" y="159978"/>
                </a:cubicBezTo>
                <a:cubicBezTo>
                  <a:pt x="2458" y="155427"/>
                  <a:pt x="4660" y="151235"/>
                  <a:pt x="7528" y="147656"/>
                </a:cubicBezTo>
                <a:cubicBezTo>
                  <a:pt x="13776" y="139782"/>
                  <a:pt x="23403" y="134822"/>
                  <a:pt x="34208" y="134822"/>
                </a:cubicBezTo>
                <a:close/>
                <a:moveTo>
                  <a:pt x="459702" y="46827"/>
                </a:moveTo>
                <a:cubicBezTo>
                  <a:pt x="474755" y="46827"/>
                  <a:pt x="488527" y="56739"/>
                  <a:pt x="492623" y="71966"/>
                </a:cubicBezTo>
                <a:lnTo>
                  <a:pt x="503273" y="110900"/>
                </a:lnTo>
                <a:lnTo>
                  <a:pt x="417257" y="110900"/>
                </a:lnTo>
                <a:lnTo>
                  <a:pt x="219882" y="110900"/>
                </a:lnTo>
                <a:lnTo>
                  <a:pt x="393757" y="63586"/>
                </a:lnTo>
                <a:lnTo>
                  <a:pt x="450691" y="48053"/>
                </a:lnTo>
                <a:cubicBezTo>
                  <a:pt x="453712" y="47236"/>
                  <a:pt x="456732" y="46827"/>
                  <a:pt x="459702" y="46827"/>
                </a:cubicBezTo>
                <a:close/>
                <a:moveTo>
                  <a:pt x="351961" y="1805"/>
                </a:moveTo>
                <a:cubicBezTo>
                  <a:pt x="360237" y="4604"/>
                  <a:pt x="367458" y="10559"/>
                  <a:pt x="371657" y="18993"/>
                </a:cubicBezTo>
                <a:lnTo>
                  <a:pt x="384511" y="44858"/>
                </a:lnTo>
                <a:lnTo>
                  <a:pt x="142137" y="110900"/>
                </a:lnTo>
                <a:lnTo>
                  <a:pt x="108953" y="110900"/>
                </a:lnTo>
                <a:lnTo>
                  <a:pt x="325927" y="3556"/>
                </a:lnTo>
                <a:cubicBezTo>
                  <a:pt x="334351" y="-636"/>
                  <a:pt x="343684" y="-993"/>
                  <a:pt x="351961" y="1805"/>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p:cNvSpPr/>
          <p:nvPr/>
        </p:nvSpPr>
        <p:spPr>
          <a:xfrm>
            <a:off x="1699646" y="1644529"/>
            <a:ext cx="299793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事故预防“</a:t>
            </a:r>
            <a:r>
              <a:rPr lang="en-US" altLang="zh-CN" sz="2400" dirty="0">
                <a:solidFill>
                  <a:srgbClr val="0070C0"/>
                </a:solidFill>
                <a:latin typeface="微软雅黑" panose="020B0503020204020204" pitchFamily="34" charset="-122"/>
                <a:ea typeface="微软雅黑" panose="020B0503020204020204" pitchFamily="34" charset="-122"/>
              </a:rPr>
              <a:t>3E”</a:t>
            </a:r>
            <a:r>
              <a:rPr lang="zh-CN" altLang="en-US" sz="2400" dirty="0">
                <a:solidFill>
                  <a:srgbClr val="0070C0"/>
                </a:solidFill>
                <a:latin typeface="微软雅黑" panose="020B0503020204020204" pitchFamily="34" charset="-122"/>
                <a:ea typeface="微软雅黑" panose="020B0503020204020204" pitchFamily="34" charset="-122"/>
              </a:rPr>
              <a:t>对策</a:t>
            </a:r>
          </a:p>
        </p:txBody>
      </p:sp>
      <p:sp>
        <p:nvSpPr>
          <p:cNvPr id="34" name="Rectangle 14"/>
          <p:cNvSpPr>
            <a:spLocks noChangeArrowheads="1"/>
          </p:cNvSpPr>
          <p:nvPr/>
        </p:nvSpPr>
        <p:spPr bwMode="auto">
          <a:xfrm>
            <a:off x="8346212" y="3134862"/>
            <a:ext cx="2263775" cy="2511425"/>
          </a:xfrm>
          <a:prstGeom prst="rect">
            <a:avLst/>
          </a:prstGeom>
          <a:noFill/>
          <a:ln w="9525">
            <a:solidFill>
              <a:schemeClr val="bg1"/>
            </a:solid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77825" marR="0" lvl="0" indent="-377825" algn="l" defTabSz="914400" rtl="0" eaLnBrk="1" fontAlgn="base" latinLnBrk="0" hangingPunct="1">
              <a:lnSpc>
                <a:spcPct val="220000"/>
              </a:lnSpc>
              <a:spcBef>
                <a:spcPct val="0"/>
              </a:spcBef>
              <a:spcAft>
                <a:spcPct val="0"/>
              </a:spcAft>
              <a:buClrTx/>
              <a:buSzTx/>
              <a:buFontTx/>
              <a:buBlip>
                <a:blip r:embed="rId3"/>
              </a:buBlip>
              <a:defRPr/>
            </a:pPr>
            <a:r>
              <a:rPr kumimoji="1" lang="en-US" altLang="zh-CN"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Times New Roman" panose="02020603050405020304" pitchFamily="18" charset="0"/>
                <a:ea typeface="华文楷体" panose="02010600040101010101" pitchFamily="2" charset="-122"/>
                <a:cs typeface="+mn-cs"/>
              </a:rPr>
              <a:t>Engineering</a:t>
            </a:r>
          </a:p>
          <a:p>
            <a:pPr marL="377825" marR="0" lvl="0" indent="-377825" algn="l" defTabSz="914400" rtl="0" eaLnBrk="1" fontAlgn="base" latinLnBrk="0" hangingPunct="1">
              <a:lnSpc>
                <a:spcPct val="220000"/>
              </a:lnSpc>
              <a:spcBef>
                <a:spcPct val="0"/>
              </a:spcBef>
              <a:spcAft>
                <a:spcPct val="0"/>
              </a:spcAft>
              <a:buClrTx/>
              <a:buSzTx/>
              <a:buFontTx/>
              <a:buBlip>
                <a:blip r:embed="rId3"/>
              </a:buBlip>
              <a:defRPr/>
            </a:pPr>
            <a:r>
              <a:rPr kumimoji="1" lang="en-US" altLang="zh-CN"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Times New Roman" panose="02020603050405020304" pitchFamily="18" charset="0"/>
                <a:ea typeface="华文楷体" panose="02010600040101010101" pitchFamily="2" charset="-122"/>
                <a:cs typeface="+mn-cs"/>
              </a:rPr>
              <a:t>Education</a:t>
            </a:r>
          </a:p>
          <a:p>
            <a:pPr marL="377825" marR="0" lvl="0" indent="-377825" algn="l" defTabSz="914400" rtl="0" eaLnBrk="1" fontAlgn="base" latinLnBrk="0" hangingPunct="1">
              <a:lnSpc>
                <a:spcPct val="220000"/>
              </a:lnSpc>
              <a:spcBef>
                <a:spcPct val="0"/>
              </a:spcBef>
              <a:spcAft>
                <a:spcPct val="0"/>
              </a:spcAft>
              <a:buClrTx/>
              <a:buSzTx/>
              <a:buFontTx/>
              <a:buBlip>
                <a:blip r:embed="rId3"/>
              </a:buBlip>
              <a:defRPr/>
            </a:pPr>
            <a:r>
              <a:rPr kumimoji="1" lang="en-US" altLang="zh-CN"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Times New Roman" panose="02020603050405020304" pitchFamily="18" charset="0"/>
                <a:ea typeface="华文楷体" panose="02010600040101010101" pitchFamily="2" charset="-122"/>
                <a:cs typeface="+mn-cs"/>
              </a:rPr>
              <a:t>Enforcement</a:t>
            </a:r>
          </a:p>
        </p:txBody>
      </p:sp>
      <p:sp>
        <p:nvSpPr>
          <p:cNvPr id="35" name="Rectangle 15"/>
          <p:cNvSpPr>
            <a:spLocks noChangeArrowheads="1"/>
          </p:cNvSpPr>
          <p:nvPr/>
        </p:nvSpPr>
        <p:spPr bwMode="auto">
          <a:xfrm>
            <a:off x="1460677" y="2598291"/>
            <a:ext cx="4704483" cy="461665"/>
          </a:xfrm>
          <a:prstGeom prst="rect">
            <a:avLst/>
          </a:prstGeom>
          <a:noFill/>
          <a:ln w="9525">
            <a:noFill/>
            <a:miter lim="800000"/>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2400" i="0" u="none" strike="noStrike" kern="1200" cap="none" spc="0" normalizeH="0" baseline="0" noProof="0" dirty="0">
                <a:ln>
                  <a:noFill/>
                </a:ln>
                <a:solidFill>
                  <a:srgbClr val="FFFF00"/>
                </a:solidFill>
                <a:uLnTx/>
                <a:uFillTx/>
                <a:latin typeface="微软雅黑" panose="020B0503020204020204" pitchFamily="34" charset="-122"/>
                <a:ea typeface="微软雅黑" panose="020B0503020204020204" pitchFamily="34" charset="-122"/>
              </a:rPr>
              <a:t>  </a:t>
            </a:r>
            <a:endParaRPr kumimoji="1" lang="zh-CN" altLang="en-US" sz="3600" i="0" u="none" strike="noStrike" kern="1200" cap="none" spc="0" normalizeH="0" baseline="0" noProof="0" dirty="0">
              <a:ln>
                <a:noFill/>
              </a:ln>
              <a:solidFill>
                <a:srgbClr val="0000FF"/>
              </a:solidFill>
              <a:uLnTx/>
              <a:uFillTx/>
              <a:latin typeface="微软雅黑" panose="020B0503020204020204" pitchFamily="34" charset="-122"/>
              <a:ea typeface="微软雅黑" panose="020B0503020204020204" pitchFamily="34" charset="-122"/>
            </a:endParaRPr>
          </a:p>
        </p:txBody>
      </p:sp>
      <p:grpSp>
        <p:nvGrpSpPr>
          <p:cNvPr id="2" name="组合 1"/>
          <p:cNvGrpSpPr/>
          <p:nvPr/>
        </p:nvGrpSpPr>
        <p:grpSpPr>
          <a:xfrm>
            <a:off x="2395706" y="2717887"/>
            <a:ext cx="4033669" cy="3793865"/>
            <a:chOff x="2952054" y="2306475"/>
            <a:chExt cx="4033669" cy="3793865"/>
          </a:xfrm>
        </p:grpSpPr>
        <p:sp>
          <p:nvSpPr>
            <p:cNvPr id="20" name="Oval 2"/>
            <p:cNvSpPr/>
            <p:nvPr/>
          </p:nvSpPr>
          <p:spPr>
            <a:xfrm>
              <a:off x="4531557" y="2306475"/>
              <a:ext cx="990600" cy="914400"/>
            </a:xfrm>
            <a:prstGeom prst="ellipse">
              <a:avLst/>
            </a:prstGeom>
            <a:solidFill>
              <a:srgbClr val="0070C0"/>
            </a:solidFill>
            <a:ln w="9525" cap="flat" cmpd="sng">
              <a:no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2" name="Text Box 3"/>
            <p:cNvSpPr txBox="1"/>
            <p:nvPr/>
          </p:nvSpPr>
          <p:spPr>
            <a:xfrm>
              <a:off x="4531557" y="2532818"/>
              <a:ext cx="990600" cy="45720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技 术</a:t>
              </a:r>
            </a:p>
          </p:txBody>
        </p:sp>
        <p:sp>
          <p:nvSpPr>
            <p:cNvPr id="24" name="Oval 4"/>
            <p:cNvSpPr/>
            <p:nvPr/>
          </p:nvSpPr>
          <p:spPr>
            <a:xfrm>
              <a:off x="4535487" y="3702049"/>
              <a:ext cx="990600" cy="914400"/>
            </a:xfrm>
            <a:prstGeom prst="ellipse">
              <a:avLst/>
            </a:prstGeom>
            <a:solidFill>
              <a:srgbClr val="0070C0"/>
            </a:solidFill>
            <a:ln w="9525" cap="flat" cmpd="sng">
              <a:no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5" name="Text Box 5"/>
            <p:cNvSpPr txBox="1">
              <a:spLocks noChangeArrowheads="1"/>
            </p:cNvSpPr>
            <p:nvPr/>
          </p:nvSpPr>
          <p:spPr bwMode="auto">
            <a:xfrm>
              <a:off x="4535487" y="3930649"/>
              <a:ext cx="990600" cy="457200"/>
            </a:xfrm>
            <a:prstGeom prst="rect">
              <a:avLst/>
            </a:prstGeom>
            <a:noFill/>
            <a:ln w="9525">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a:spcBef>
                  <a:spcPct val="50000"/>
                </a:spcBef>
                <a:buClrTx/>
                <a:buSzTx/>
                <a:buFontTx/>
                <a:buNone/>
                <a:defRPr/>
              </a:pPr>
              <a:r>
                <a:rPr kumimoji="1" lang="zh-CN" altLang="en-US" sz="2400" kern="1200" cap="none" spc="0" normalizeH="0" baseline="0" noProof="0" dirty="0">
                  <a:solidFill>
                    <a:schemeClr val="bg1"/>
                  </a:solidFill>
                  <a:latin typeface="微软雅黑" panose="020B0503020204020204" pitchFamily="34" charset="-122"/>
                  <a:ea typeface="微软雅黑" panose="020B0503020204020204" pitchFamily="34" charset="-122"/>
                </a:rPr>
                <a:t>安 全</a:t>
              </a:r>
            </a:p>
          </p:txBody>
        </p:sp>
        <p:sp>
          <p:nvSpPr>
            <p:cNvPr id="26" name="Oval 6"/>
            <p:cNvSpPr/>
            <p:nvPr/>
          </p:nvSpPr>
          <p:spPr>
            <a:xfrm>
              <a:off x="5983287" y="4994835"/>
              <a:ext cx="990600" cy="914400"/>
            </a:xfrm>
            <a:prstGeom prst="ellipse">
              <a:avLst/>
            </a:prstGeom>
            <a:solidFill>
              <a:srgbClr val="0070C0"/>
            </a:solidFill>
            <a:ln w="9525" cap="flat" cmpd="sng">
              <a:no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7" name="Text Box 7"/>
            <p:cNvSpPr txBox="1"/>
            <p:nvPr/>
          </p:nvSpPr>
          <p:spPr>
            <a:xfrm>
              <a:off x="5995123" y="5154923"/>
              <a:ext cx="990600" cy="45720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管 理</a:t>
              </a:r>
            </a:p>
          </p:txBody>
        </p:sp>
        <p:sp>
          <p:nvSpPr>
            <p:cNvPr id="28" name="Oval 8"/>
            <p:cNvSpPr/>
            <p:nvPr/>
          </p:nvSpPr>
          <p:spPr>
            <a:xfrm>
              <a:off x="2963890" y="4913431"/>
              <a:ext cx="990600" cy="914400"/>
            </a:xfrm>
            <a:prstGeom prst="ellipse">
              <a:avLst/>
            </a:prstGeom>
            <a:solidFill>
              <a:srgbClr val="0070C0"/>
            </a:solidFill>
            <a:ln w="9525" cap="flat" cmpd="sng">
              <a:no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9" name="Text Box 9"/>
            <p:cNvSpPr txBox="1"/>
            <p:nvPr/>
          </p:nvSpPr>
          <p:spPr>
            <a:xfrm>
              <a:off x="2952054" y="5073648"/>
              <a:ext cx="990600" cy="45720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教 育</a:t>
              </a:r>
            </a:p>
          </p:txBody>
        </p:sp>
        <p:sp>
          <p:nvSpPr>
            <p:cNvPr id="30" name="Line 10"/>
            <p:cNvSpPr/>
            <p:nvPr/>
          </p:nvSpPr>
          <p:spPr>
            <a:xfrm>
              <a:off x="5068887" y="3244849"/>
              <a:ext cx="0" cy="457200"/>
            </a:xfrm>
            <a:prstGeom prst="line">
              <a:avLst/>
            </a:prstGeom>
            <a:ln w="9525" cap="flat" cmpd="sng">
              <a:solidFill>
                <a:schemeClr val="bg1"/>
              </a:solidFill>
              <a:prstDash val="solid"/>
              <a:headEnd type="none" w="med" len="med"/>
              <a:tailEnd type="none" w="med" len="med"/>
            </a:ln>
          </p:spPr>
        </p:sp>
        <p:sp>
          <p:nvSpPr>
            <p:cNvPr id="31" name="Line 11"/>
            <p:cNvSpPr/>
            <p:nvPr/>
          </p:nvSpPr>
          <p:spPr>
            <a:xfrm flipH="1">
              <a:off x="3849687" y="4540249"/>
              <a:ext cx="838200" cy="457200"/>
            </a:xfrm>
            <a:prstGeom prst="line">
              <a:avLst/>
            </a:prstGeom>
            <a:ln w="9525" cap="flat" cmpd="sng">
              <a:solidFill>
                <a:schemeClr val="bg1"/>
              </a:solidFill>
              <a:prstDash val="solid"/>
              <a:headEnd type="none" w="med" len="med"/>
              <a:tailEnd type="none" w="med" len="med"/>
            </a:ln>
          </p:spPr>
        </p:sp>
        <p:sp>
          <p:nvSpPr>
            <p:cNvPr id="32" name="Line 12"/>
            <p:cNvSpPr/>
            <p:nvPr/>
          </p:nvSpPr>
          <p:spPr>
            <a:xfrm>
              <a:off x="5449887" y="4460205"/>
              <a:ext cx="685800" cy="617288"/>
            </a:xfrm>
            <a:prstGeom prst="line">
              <a:avLst/>
            </a:prstGeom>
            <a:ln w="31750" cap="flat" cmpd="sng">
              <a:solidFill>
                <a:srgbClr val="FFC000"/>
              </a:solidFill>
              <a:prstDash val="solid"/>
              <a:headEnd type="none" w="med" len="med"/>
              <a:tailEnd type="none" w="med" len="med"/>
            </a:ln>
          </p:spPr>
        </p:sp>
        <p:sp>
          <p:nvSpPr>
            <p:cNvPr id="33" name="Rectangle 13"/>
            <p:cNvSpPr>
              <a:spLocks noChangeArrowheads="1"/>
            </p:cNvSpPr>
            <p:nvPr/>
          </p:nvSpPr>
          <p:spPr bwMode="auto">
            <a:xfrm>
              <a:off x="4394213" y="5643140"/>
              <a:ext cx="1149350" cy="457200"/>
            </a:xfrm>
            <a:prstGeom prst="rect">
              <a:avLst/>
            </a:prstGeom>
            <a:noFill/>
            <a:ln w="9525">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2400" i="0" u="none" strike="noStrike" kern="1200" cap="none" spc="0" normalizeH="0" baseline="0" noProof="0">
                  <a:ln>
                    <a:noFill/>
                  </a:ln>
                  <a:solidFill>
                    <a:srgbClr val="0070C0"/>
                  </a:solidFill>
                  <a:uLnTx/>
                  <a:uFillTx/>
                  <a:latin typeface="微软雅黑" panose="020B0503020204020204" pitchFamily="34" charset="-122"/>
                  <a:ea typeface="微软雅黑" panose="020B0503020204020204" pitchFamily="34" charset="-122"/>
                </a:rPr>
                <a:t>3E</a:t>
              </a:r>
              <a:r>
                <a:rPr kumimoji="1" lang="zh-CN" altLang="en-US" sz="2400" i="0" u="none" strike="noStrike" kern="1200" cap="none" spc="0" normalizeH="0" baseline="0" noProof="0">
                  <a:ln>
                    <a:noFill/>
                  </a:ln>
                  <a:solidFill>
                    <a:srgbClr val="0070C0"/>
                  </a:solidFill>
                  <a:uLnTx/>
                  <a:uFillTx/>
                  <a:latin typeface="微软雅黑" panose="020B0503020204020204" pitchFamily="34" charset="-122"/>
                  <a:ea typeface="微软雅黑" panose="020B0503020204020204" pitchFamily="34" charset="-122"/>
                </a:rPr>
                <a:t>措施</a:t>
              </a:r>
            </a:p>
          </p:txBody>
        </p:sp>
        <p:sp>
          <p:nvSpPr>
            <p:cNvPr id="36" name="Line 16"/>
            <p:cNvSpPr/>
            <p:nvPr/>
          </p:nvSpPr>
          <p:spPr>
            <a:xfrm>
              <a:off x="5026857" y="3249364"/>
              <a:ext cx="0" cy="381000"/>
            </a:xfrm>
            <a:prstGeom prst="line">
              <a:avLst/>
            </a:prstGeom>
            <a:ln w="31750" cap="sq" cmpd="sng">
              <a:solidFill>
                <a:srgbClr val="FFC000"/>
              </a:solidFill>
              <a:prstDash val="solid"/>
              <a:miter/>
              <a:headEnd type="none" w="sm" len="sm"/>
              <a:tailEnd type="none" w="sm" len="sm"/>
            </a:ln>
          </p:spPr>
        </p:sp>
        <p:sp>
          <p:nvSpPr>
            <p:cNvPr id="37" name="Line 17"/>
            <p:cNvSpPr/>
            <p:nvPr/>
          </p:nvSpPr>
          <p:spPr>
            <a:xfrm flipV="1">
              <a:off x="3925887" y="4462460"/>
              <a:ext cx="685800" cy="611188"/>
            </a:xfrm>
            <a:prstGeom prst="line">
              <a:avLst/>
            </a:prstGeom>
            <a:ln w="31750" cap="sq" cmpd="sng">
              <a:solidFill>
                <a:srgbClr val="FFC000"/>
              </a:solidFill>
              <a:prstDash val="solid"/>
              <a:miter/>
              <a:headEnd type="none" w="sm" len="sm"/>
              <a:tailEnd type="none" w="sm" len="sm"/>
            </a:ln>
          </p:spPr>
        </p:sp>
      </p:gr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38" name="analytics_248252"/>
          <p:cNvSpPr>
            <a:spLocks noChangeAspect="1"/>
          </p:cNvSpPr>
          <p:nvPr/>
        </p:nvSpPr>
        <p:spPr bwMode="auto">
          <a:xfrm>
            <a:off x="850992" y="1656599"/>
            <a:ext cx="609685" cy="437524"/>
          </a:xfrm>
          <a:custGeom>
            <a:avLst/>
            <a:gdLst>
              <a:gd name="connsiteX0" fmla="*/ 533228 w 606862"/>
              <a:gd name="connsiteY0" fmla="*/ 69781 h 435499"/>
              <a:gd name="connsiteX1" fmla="*/ 528214 w 606862"/>
              <a:gd name="connsiteY1" fmla="*/ 81924 h 435499"/>
              <a:gd name="connsiteX2" fmla="*/ 515122 w 606862"/>
              <a:gd name="connsiteY2" fmla="*/ 82851 h 435499"/>
              <a:gd name="connsiteX3" fmla="*/ 513543 w 606862"/>
              <a:gd name="connsiteY3" fmla="*/ 87671 h 435499"/>
              <a:gd name="connsiteX4" fmla="*/ 523571 w 606862"/>
              <a:gd name="connsiteY4" fmla="*/ 96107 h 435499"/>
              <a:gd name="connsiteX5" fmla="*/ 520414 w 606862"/>
              <a:gd name="connsiteY5" fmla="*/ 108806 h 435499"/>
              <a:gd name="connsiteX6" fmla="*/ 524500 w 606862"/>
              <a:gd name="connsiteY6" fmla="*/ 111773 h 435499"/>
              <a:gd name="connsiteX7" fmla="*/ 535643 w 606862"/>
              <a:gd name="connsiteY7" fmla="*/ 104913 h 435499"/>
              <a:gd name="connsiteX8" fmla="*/ 546785 w 606862"/>
              <a:gd name="connsiteY8" fmla="*/ 111773 h 435499"/>
              <a:gd name="connsiteX9" fmla="*/ 550871 w 606862"/>
              <a:gd name="connsiteY9" fmla="*/ 108806 h 435499"/>
              <a:gd name="connsiteX10" fmla="*/ 547807 w 606862"/>
              <a:gd name="connsiteY10" fmla="*/ 96107 h 435499"/>
              <a:gd name="connsiteX11" fmla="*/ 557835 w 606862"/>
              <a:gd name="connsiteY11" fmla="*/ 87671 h 435499"/>
              <a:gd name="connsiteX12" fmla="*/ 556349 w 606862"/>
              <a:gd name="connsiteY12" fmla="*/ 82851 h 435499"/>
              <a:gd name="connsiteX13" fmla="*/ 543257 w 606862"/>
              <a:gd name="connsiteY13" fmla="*/ 81924 h 435499"/>
              <a:gd name="connsiteX14" fmla="*/ 538242 w 606862"/>
              <a:gd name="connsiteY14" fmla="*/ 69781 h 435499"/>
              <a:gd name="connsiteX15" fmla="*/ 533228 w 606862"/>
              <a:gd name="connsiteY15" fmla="*/ 69781 h 435499"/>
              <a:gd name="connsiteX16" fmla="*/ 474173 w 606862"/>
              <a:gd name="connsiteY16" fmla="*/ 69781 h 435499"/>
              <a:gd name="connsiteX17" fmla="*/ 469159 w 606862"/>
              <a:gd name="connsiteY17" fmla="*/ 81924 h 435499"/>
              <a:gd name="connsiteX18" fmla="*/ 456066 w 606862"/>
              <a:gd name="connsiteY18" fmla="*/ 82851 h 435499"/>
              <a:gd name="connsiteX19" fmla="*/ 454488 w 606862"/>
              <a:gd name="connsiteY19" fmla="*/ 87671 h 435499"/>
              <a:gd name="connsiteX20" fmla="*/ 464516 w 606862"/>
              <a:gd name="connsiteY20" fmla="*/ 96107 h 435499"/>
              <a:gd name="connsiteX21" fmla="*/ 461359 w 606862"/>
              <a:gd name="connsiteY21" fmla="*/ 108806 h 435499"/>
              <a:gd name="connsiteX22" fmla="*/ 465445 w 606862"/>
              <a:gd name="connsiteY22" fmla="*/ 111773 h 435499"/>
              <a:gd name="connsiteX23" fmla="*/ 476587 w 606862"/>
              <a:gd name="connsiteY23" fmla="*/ 104913 h 435499"/>
              <a:gd name="connsiteX24" fmla="*/ 487730 w 606862"/>
              <a:gd name="connsiteY24" fmla="*/ 111773 h 435499"/>
              <a:gd name="connsiteX25" fmla="*/ 491815 w 606862"/>
              <a:gd name="connsiteY25" fmla="*/ 108806 h 435499"/>
              <a:gd name="connsiteX26" fmla="*/ 488751 w 606862"/>
              <a:gd name="connsiteY26" fmla="*/ 96107 h 435499"/>
              <a:gd name="connsiteX27" fmla="*/ 498779 w 606862"/>
              <a:gd name="connsiteY27" fmla="*/ 87671 h 435499"/>
              <a:gd name="connsiteX28" fmla="*/ 497294 w 606862"/>
              <a:gd name="connsiteY28" fmla="*/ 82851 h 435499"/>
              <a:gd name="connsiteX29" fmla="*/ 484201 w 606862"/>
              <a:gd name="connsiteY29" fmla="*/ 81924 h 435499"/>
              <a:gd name="connsiteX30" fmla="*/ 479187 w 606862"/>
              <a:gd name="connsiteY30" fmla="*/ 69781 h 435499"/>
              <a:gd name="connsiteX31" fmla="*/ 474173 w 606862"/>
              <a:gd name="connsiteY31" fmla="*/ 69781 h 435499"/>
              <a:gd name="connsiteX32" fmla="*/ 415117 w 606862"/>
              <a:gd name="connsiteY32" fmla="*/ 69781 h 435499"/>
              <a:gd name="connsiteX33" fmla="*/ 410103 w 606862"/>
              <a:gd name="connsiteY33" fmla="*/ 81924 h 435499"/>
              <a:gd name="connsiteX34" fmla="*/ 397011 w 606862"/>
              <a:gd name="connsiteY34" fmla="*/ 82851 h 435499"/>
              <a:gd name="connsiteX35" fmla="*/ 395432 w 606862"/>
              <a:gd name="connsiteY35" fmla="*/ 87671 h 435499"/>
              <a:gd name="connsiteX36" fmla="*/ 405460 w 606862"/>
              <a:gd name="connsiteY36" fmla="*/ 96107 h 435499"/>
              <a:gd name="connsiteX37" fmla="*/ 402303 w 606862"/>
              <a:gd name="connsiteY37" fmla="*/ 108806 h 435499"/>
              <a:gd name="connsiteX38" fmla="*/ 406389 w 606862"/>
              <a:gd name="connsiteY38" fmla="*/ 111773 h 435499"/>
              <a:gd name="connsiteX39" fmla="*/ 417532 w 606862"/>
              <a:gd name="connsiteY39" fmla="*/ 104913 h 435499"/>
              <a:gd name="connsiteX40" fmla="*/ 428674 w 606862"/>
              <a:gd name="connsiteY40" fmla="*/ 111773 h 435499"/>
              <a:gd name="connsiteX41" fmla="*/ 432760 w 606862"/>
              <a:gd name="connsiteY41" fmla="*/ 108806 h 435499"/>
              <a:gd name="connsiteX42" fmla="*/ 429696 w 606862"/>
              <a:gd name="connsiteY42" fmla="*/ 96107 h 435499"/>
              <a:gd name="connsiteX43" fmla="*/ 439724 w 606862"/>
              <a:gd name="connsiteY43" fmla="*/ 87671 h 435499"/>
              <a:gd name="connsiteX44" fmla="*/ 438238 w 606862"/>
              <a:gd name="connsiteY44" fmla="*/ 82851 h 435499"/>
              <a:gd name="connsiteX45" fmla="*/ 425146 w 606862"/>
              <a:gd name="connsiteY45" fmla="*/ 81924 h 435499"/>
              <a:gd name="connsiteX46" fmla="*/ 420132 w 606862"/>
              <a:gd name="connsiteY46" fmla="*/ 69781 h 435499"/>
              <a:gd name="connsiteX47" fmla="*/ 415117 w 606862"/>
              <a:gd name="connsiteY47" fmla="*/ 69781 h 435499"/>
              <a:gd name="connsiteX48" fmla="*/ 436010 w 606862"/>
              <a:gd name="connsiteY48" fmla="*/ 3780 h 435499"/>
              <a:gd name="connsiteX49" fmla="*/ 517257 w 606862"/>
              <a:gd name="connsiteY49" fmla="*/ 3780 h 435499"/>
              <a:gd name="connsiteX50" fmla="*/ 606862 w 606862"/>
              <a:gd name="connsiteY50" fmla="*/ 93140 h 435499"/>
              <a:gd name="connsiteX51" fmla="*/ 517257 w 606862"/>
              <a:gd name="connsiteY51" fmla="*/ 182594 h 435499"/>
              <a:gd name="connsiteX52" fmla="*/ 456438 w 606862"/>
              <a:gd name="connsiteY52" fmla="*/ 182594 h 435499"/>
              <a:gd name="connsiteX53" fmla="*/ 415210 w 606862"/>
              <a:gd name="connsiteY53" fmla="*/ 223751 h 435499"/>
              <a:gd name="connsiteX54" fmla="*/ 407689 w 606862"/>
              <a:gd name="connsiteY54" fmla="*/ 220692 h 435499"/>
              <a:gd name="connsiteX55" fmla="*/ 407689 w 606862"/>
              <a:gd name="connsiteY55" fmla="*/ 178051 h 435499"/>
              <a:gd name="connsiteX56" fmla="*/ 346405 w 606862"/>
              <a:gd name="connsiteY56" fmla="*/ 93233 h 435499"/>
              <a:gd name="connsiteX57" fmla="*/ 436010 w 606862"/>
              <a:gd name="connsiteY57" fmla="*/ 3780 h 435499"/>
              <a:gd name="connsiteX58" fmla="*/ 140854 w 606862"/>
              <a:gd name="connsiteY58" fmla="*/ 207 h 435499"/>
              <a:gd name="connsiteX59" fmla="*/ 216621 w 606862"/>
              <a:gd name="connsiteY59" fmla="*/ 856 h 435499"/>
              <a:gd name="connsiteX60" fmla="*/ 272145 w 606862"/>
              <a:gd name="connsiteY60" fmla="*/ 33762 h 435499"/>
              <a:gd name="connsiteX61" fmla="*/ 302693 w 606862"/>
              <a:gd name="connsiteY61" fmla="*/ 122934 h 435499"/>
              <a:gd name="connsiteX62" fmla="*/ 310400 w 606862"/>
              <a:gd name="connsiteY62" fmla="*/ 158343 h 435499"/>
              <a:gd name="connsiteX63" fmla="*/ 293130 w 606862"/>
              <a:gd name="connsiteY63" fmla="*/ 188098 h 435499"/>
              <a:gd name="connsiteX64" fmla="*/ 281152 w 606862"/>
              <a:gd name="connsiteY64" fmla="*/ 220819 h 435499"/>
              <a:gd name="connsiteX65" fmla="*/ 281152 w 606862"/>
              <a:gd name="connsiteY65" fmla="*/ 260863 h 435499"/>
              <a:gd name="connsiteX66" fmla="*/ 283287 w 606862"/>
              <a:gd name="connsiteY66" fmla="*/ 264385 h 435499"/>
              <a:gd name="connsiteX67" fmla="*/ 407057 w 606862"/>
              <a:gd name="connsiteY67" fmla="*/ 343732 h 435499"/>
              <a:gd name="connsiteX68" fmla="*/ 422192 w 606862"/>
              <a:gd name="connsiteY68" fmla="*/ 375989 h 435499"/>
              <a:gd name="connsiteX69" fmla="*/ 422192 w 606862"/>
              <a:gd name="connsiteY69" fmla="*/ 435406 h 435499"/>
              <a:gd name="connsiteX70" fmla="*/ 238533 w 606862"/>
              <a:gd name="connsiteY70" fmla="*/ 435406 h 435499"/>
              <a:gd name="connsiteX71" fmla="*/ 220520 w 606862"/>
              <a:gd name="connsiteY71" fmla="*/ 352816 h 435499"/>
              <a:gd name="connsiteX72" fmla="*/ 210957 w 606862"/>
              <a:gd name="connsiteY72" fmla="*/ 299331 h 435499"/>
              <a:gd name="connsiteX73" fmla="*/ 201393 w 606862"/>
              <a:gd name="connsiteY73" fmla="*/ 352816 h 435499"/>
              <a:gd name="connsiteX74" fmla="*/ 183566 w 606862"/>
              <a:gd name="connsiteY74" fmla="*/ 435499 h 435499"/>
              <a:gd name="connsiteX75" fmla="*/ 0 w 606862"/>
              <a:gd name="connsiteY75" fmla="*/ 435499 h 435499"/>
              <a:gd name="connsiteX76" fmla="*/ 0 w 606862"/>
              <a:gd name="connsiteY76" fmla="*/ 376082 h 435499"/>
              <a:gd name="connsiteX77" fmla="*/ 15135 w 606862"/>
              <a:gd name="connsiteY77" fmla="*/ 343824 h 435499"/>
              <a:gd name="connsiteX78" fmla="*/ 138905 w 606862"/>
              <a:gd name="connsiteY78" fmla="*/ 264478 h 435499"/>
              <a:gd name="connsiteX79" fmla="*/ 141040 w 606862"/>
              <a:gd name="connsiteY79" fmla="*/ 261049 h 435499"/>
              <a:gd name="connsiteX80" fmla="*/ 141040 w 606862"/>
              <a:gd name="connsiteY80" fmla="*/ 221005 h 435499"/>
              <a:gd name="connsiteX81" fmla="*/ 128970 w 606862"/>
              <a:gd name="connsiteY81" fmla="*/ 188191 h 435499"/>
              <a:gd name="connsiteX82" fmla="*/ 111792 w 606862"/>
              <a:gd name="connsiteY82" fmla="*/ 158436 h 435499"/>
              <a:gd name="connsiteX83" fmla="*/ 118942 w 606862"/>
              <a:gd name="connsiteY83" fmla="*/ 123120 h 435499"/>
              <a:gd name="connsiteX84" fmla="*/ 149397 w 606862"/>
              <a:gd name="connsiteY84" fmla="*/ 18560 h 435499"/>
              <a:gd name="connsiteX85" fmla="*/ 140854 w 606862"/>
              <a:gd name="connsiteY85" fmla="*/ 207 h 43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06862" h="435499">
                <a:moveTo>
                  <a:pt x="533228" y="69781"/>
                </a:moveTo>
                <a:lnTo>
                  <a:pt x="528214" y="81924"/>
                </a:lnTo>
                <a:lnTo>
                  <a:pt x="515122" y="82851"/>
                </a:lnTo>
                <a:cubicBezTo>
                  <a:pt x="512615" y="83036"/>
                  <a:pt x="511686" y="86095"/>
                  <a:pt x="513543" y="87671"/>
                </a:cubicBezTo>
                <a:lnTo>
                  <a:pt x="523571" y="96107"/>
                </a:lnTo>
                <a:lnTo>
                  <a:pt x="520414" y="108806"/>
                </a:lnTo>
                <a:cubicBezTo>
                  <a:pt x="519857" y="111217"/>
                  <a:pt x="522457" y="113163"/>
                  <a:pt x="524500" y="111773"/>
                </a:cubicBezTo>
                <a:lnTo>
                  <a:pt x="535643" y="104913"/>
                </a:lnTo>
                <a:lnTo>
                  <a:pt x="546785" y="111773"/>
                </a:lnTo>
                <a:cubicBezTo>
                  <a:pt x="548921" y="113163"/>
                  <a:pt x="551521" y="111217"/>
                  <a:pt x="550871" y="108806"/>
                </a:cubicBezTo>
                <a:lnTo>
                  <a:pt x="547807" y="96107"/>
                </a:lnTo>
                <a:lnTo>
                  <a:pt x="557835" y="87671"/>
                </a:lnTo>
                <a:cubicBezTo>
                  <a:pt x="559785" y="86095"/>
                  <a:pt x="558856" y="83036"/>
                  <a:pt x="556349" y="82851"/>
                </a:cubicBezTo>
                <a:lnTo>
                  <a:pt x="543257" y="81924"/>
                </a:lnTo>
                <a:lnTo>
                  <a:pt x="538242" y="69781"/>
                </a:lnTo>
                <a:cubicBezTo>
                  <a:pt x="537407" y="67463"/>
                  <a:pt x="534157" y="67463"/>
                  <a:pt x="533228" y="69781"/>
                </a:cubicBezTo>
                <a:close/>
                <a:moveTo>
                  <a:pt x="474173" y="69781"/>
                </a:moveTo>
                <a:lnTo>
                  <a:pt x="469159" y="81924"/>
                </a:lnTo>
                <a:lnTo>
                  <a:pt x="456066" y="82851"/>
                </a:lnTo>
                <a:cubicBezTo>
                  <a:pt x="453559" y="83036"/>
                  <a:pt x="452631" y="86095"/>
                  <a:pt x="454488" y="87671"/>
                </a:cubicBezTo>
                <a:lnTo>
                  <a:pt x="464516" y="96107"/>
                </a:lnTo>
                <a:lnTo>
                  <a:pt x="461359" y="108806"/>
                </a:lnTo>
                <a:cubicBezTo>
                  <a:pt x="460802" y="111217"/>
                  <a:pt x="463402" y="113163"/>
                  <a:pt x="465445" y="111773"/>
                </a:cubicBezTo>
                <a:lnTo>
                  <a:pt x="476587" y="104913"/>
                </a:lnTo>
                <a:lnTo>
                  <a:pt x="487730" y="111773"/>
                </a:lnTo>
                <a:cubicBezTo>
                  <a:pt x="489865" y="113163"/>
                  <a:pt x="492465" y="111217"/>
                  <a:pt x="491815" y="108806"/>
                </a:cubicBezTo>
                <a:lnTo>
                  <a:pt x="488751" y="96107"/>
                </a:lnTo>
                <a:lnTo>
                  <a:pt x="498779" y="87671"/>
                </a:lnTo>
                <a:cubicBezTo>
                  <a:pt x="500729" y="86095"/>
                  <a:pt x="499615" y="83036"/>
                  <a:pt x="497294" y="82851"/>
                </a:cubicBezTo>
                <a:lnTo>
                  <a:pt x="484201" y="81924"/>
                </a:lnTo>
                <a:lnTo>
                  <a:pt x="479187" y="69781"/>
                </a:lnTo>
                <a:cubicBezTo>
                  <a:pt x="478351" y="67463"/>
                  <a:pt x="475101" y="67463"/>
                  <a:pt x="474173" y="69781"/>
                </a:cubicBezTo>
                <a:close/>
                <a:moveTo>
                  <a:pt x="415117" y="69781"/>
                </a:moveTo>
                <a:lnTo>
                  <a:pt x="410103" y="81924"/>
                </a:lnTo>
                <a:lnTo>
                  <a:pt x="397011" y="82851"/>
                </a:lnTo>
                <a:cubicBezTo>
                  <a:pt x="394504" y="83036"/>
                  <a:pt x="393575" y="86095"/>
                  <a:pt x="395432" y="87671"/>
                </a:cubicBezTo>
                <a:lnTo>
                  <a:pt x="405460" y="96107"/>
                </a:lnTo>
                <a:lnTo>
                  <a:pt x="402303" y="108806"/>
                </a:lnTo>
                <a:cubicBezTo>
                  <a:pt x="401746" y="111217"/>
                  <a:pt x="404346" y="113163"/>
                  <a:pt x="406389" y="111773"/>
                </a:cubicBezTo>
                <a:lnTo>
                  <a:pt x="417532" y="104913"/>
                </a:lnTo>
                <a:lnTo>
                  <a:pt x="428674" y="111773"/>
                </a:lnTo>
                <a:cubicBezTo>
                  <a:pt x="430810" y="113163"/>
                  <a:pt x="433410" y="111217"/>
                  <a:pt x="432760" y="108806"/>
                </a:cubicBezTo>
                <a:lnTo>
                  <a:pt x="429696" y="96107"/>
                </a:lnTo>
                <a:lnTo>
                  <a:pt x="439724" y="87671"/>
                </a:lnTo>
                <a:cubicBezTo>
                  <a:pt x="441581" y="86095"/>
                  <a:pt x="440560" y="83036"/>
                  <a:pt x="438238" y="82851"/>
                </a:cubicBezTo>
                <a:lnTo>
                  <a:pt x="425146" y="81924"/>
                </a:lnTo>
                <a:lnTo>
                  <a:pt x="420132" y="69781"/>
                </a:lnTo>
                <a:cubicBezTo>
                  <a:pt x="419296" y="67463"/>
                  <a:pt x="416046" y="67463"/>
                  <a:pt x="415117" y="69781"/>
                </a:cubicBezTo>
                <a:close/>
                <a:moveTo>
                  <a:pt x="436010" y="3780"/>
                </a:moveTo>
                <a:lnTo>
                  <a:pt x="517257" y="3780"/>
                </a:lnTo>
                <a:cubicBezTo>
                  <a:pt x="566749" y="3780"/>
                  <a:pt x="606862" y="43825"/>
                  <a:pt x="606862" y="93140"/>
                </a:cubicBezTo>
                <a:cubicBezTo>
                  <a:pt x="606862" y="142548"/>
                  <a:pt x="566749" y="182594"/>
                  <a:pt x="517257" y="182594"/>
                </a:cubicBezTo>
                <a:lnTo>
                  <a:pt x="456438" y="182594"/>
                </a:lnTo>
                <a:lnTo>
                  <a:pt x="415210" y="223751"/>
                </a:lnTo>
                <a:cubicBezTo>
                  <a:pt x="412517" y="226625"/>
                  <a:pt x="407689" y="224678"/>
                  <a:pt x="407689" y="220692"/>
                </a:cubicBezTo>
                <a:lnTo>
                  <a:pt x="407689" y="178051"/>
                </a:lnTo>
                <a:cubicBezTo>
                  <a:pt x="372126" y="166279"/>
                  <a:pt x="346405" y="132815"/>
                  <a:pt x="346405" y="93233"/>
                </a:cubicBezTo>
                <a:cubicBezTo>
                  <a:pt x="346405" y="43825"/>
                  <a:pt x="386518" y="3780"/>
                  <a:pt x="436010" y="3780"/>
                </a:cubicBezTo>
                <a:close/>
                <a:moveTo>
                  <a:pt x="140854" y="207"/>
                </a:moveTo>
                <a:cubicBezTo>
                  <a:pt x="140854" y="207"/>
                  <a:pt x="191922" y="5954"/>
                  <a:pt x="216621" y="856"/>
                </a:cubicBezTo>
                <a:cubicBezTo>
                  <a:pt x="241412" y="-4335"/>
                  <a:pt x="267874" y="15038"/>
                  <a:pt x="272145" y="33762"/>
                </a:cubicBezTo>
                <a:cubicBezTo>
                  <a:pt x="272145" y="33762"/>
                  <a:pt x="322099" y="33948"/>
                  <a:pt x="302693" y="122934"/>
                </a:cubicBezTo>
                <a:cubicBezTo>
                  <a:pt x="310493" y="122563"/>
                  <a:pt x="318942" y="128032"/>
                  <a:pt x="310400" y="158343"/>
                </a:cubicBezTo>
                <a:cubicBezTo>
                  <a:pt x="303807" y="181331"/>
                  <a:pt x="297772" y="187727"/>
                  <a:pt x="293130" y="188098"/>
                </a:cubicBezTo>
                <a:cubicBezTo>
                  <a:pt x="291551" y="198480"/>
                  <a:pt x="287466" y="209974"/>
                  <a:pt x="281152" y="220819"/>
                </a:cubicBezTo>
                <a:lnTo>
                  <a:pt x="281152" y="260863"/>
                </a:lnTo>
                <a:cubicBezTo>
                  <a:pt x="281152" y="262346"/>
                  <a:pt x="281895" y="263737"/>
                  <a:pt x="283287" y="264385"/>
                </a:cubicBezTo>
                <a:cubicBezTo>
                  <a:pt x="294987" y="270133"/>
                  <a:pt x="353204" y="299424"/>
                  <a:pt x="407057" y="343732"/>
                </a:cubicBezTo>
                <a:cubicBezTo>
                  <a:pt x="416714" y="351611"/>
                  <a:pt x="422192" y="363476"/>
                  <a:pt x="422192" y="375989"/>
                </a:cubicBezTo>
                <a:lnTo>
                  <a:pt x="422192" y="435406"/>
                </a:lnTo>
                <a:lnTo>
                  <a:pt x="238533" y="435406"/>
                </a:lnTo>
                <a:lnTo>
                  <a:pt x="220520" y="352816"/>
                </a:lnTo>
                <a:cubicBezTo>
                  <a:pt x="257104" y="301834"/>
                  <a:pt x="217735" y="299331"/>
                  <a:pt x="210957" y="299331"/>
                </a:cubicBezTo>
                <a:cubicBezTo>
                  <a:pt x="204179" y="299424"/>
                  <a:pt x="164810" y="301834"/>
                  <a:pt x="201393" y="352816"/>
                </a:cubicBezTo>
                <a:lnTo>
                  <a:pt x="183566" y="435499"/>
                </a:lnTo>
                <a:lnTo>
                  <a:pt x="0" y="435499"/>
                </a:lnTo>
                <a:lnTo>
                  <a:pt x="0" y="376082"/>
                </a:lnTo>
                <a:cubicBezTo>
                  <a:pt x="0" y="363754"/>
                  <a:pt x="5478" y="351703"/>
                  <a:pt x="15135" y="343824"/>
                </a:cubicBezTo>
                <a:cubicBezTo>
                  <a:pt x="68988" y="299609"/>
                  <a:pt x="127113" y="270318"/>
                  <a:pt x="138905" y="264478"/>
                </a:cubicBezTo>
                <a:cubicBezTo>
                  <a:pt x="140112" y="263829"/>
                  <a:pt x="141040" y="262532"/>
                  <a:pt x="141040" y="261049"/>
                </a:cubicBezTo>
                <a:lnTo>
                  <a:pt x="141040" y="221005"/>
                </a:lnTo>
                <a:cubicBezTo>
                  <a:pt x="134726" y="210067"/>
                  <a:pt x="130641" y="198573"/>
                  <a:pt x="128970" y="188191"/>
                </a:cubicBezTo>
                <a:cubicBezTo>
                  <a:pt x="124420" y="187820"/>
                  <a:pt x="118385" y="181424"/>
                  <a:pt x="111792" y="158436"/>
                </a:cubicBezTo>
                <a:cubicBezTo>
                  <a:pt x="103528" y="128867"/>
                  <a:pt x="111328" y="123120"/>
                  <a:pt x="118942" y="123120"/>
                </a:cubicBezTo>
                <a:cubicBezTo>
                  <a:pt x="114856" y="105786"/>
                  <a:pt x="104643" y="45813"/>
                  <a:pt x="149397" y="18560"/>
                </a:cubicBezTo>
                <a:cubicBezTo>
                  <a:pt x="149397" y="18560"/>
                  <a:pt x="140112" y="10960"/>
                  <a:pt x="140854" y="207"/>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p:cNvSpPr/>
          <p:nvPr/>
        </p:nvSpPr>
        <p:spPr>
          <a:xfrm>
            <a:off x="1699646" y="1644529"/>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安全技术对策</a:t>
            </a:r>
          </a:p>
        </p:txBody>
      </p:sp>
      <p:grpSp>
        <p:nvGrpSpPr>
          <p:cNvPr id="39" name="组合 38"/>
          <p:cNvGrpSpPr/>
          <p:nvPr/>
        </p:nvGrpSpPr>
        <p:grpSpPr>
          <a:xfrm>
            <a:off x="640635" y="2789736"/>
            <a:ext cx="11198718" cy="477054"/>
            <a:chOff x="746235" y="1043671"/>
            <a:chExt cx="11198718" cy="477054"/>
          </a:xfrm>
        </p:grpSpPr>
        <p:sp>
          <p:nvSpPr>
            <p:cNvPr id="43" name="矩形 42"/>
            <p:cNvSpPr/>
            <p:nvPr/>
          </p:nvSpPr>
          <p:spPr>
            <a:xfrm>
              <a:off x="4723490" y="1043671"/>
              <a:ext cx="7221463" cy="477054"/>
            </a:xfrm>
            <a:prstGeom prst="rect">
              <a:avLst/>
            </a:prstGeom>
          </p:spPr>
          <p:txBody>
            <a:bodyPr wrap="squar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、消除或替代危险物质 </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、限制能量或危险物质 </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、改革工艺</a:t>
              </a:r>
            </a:p>
          </p:txBody>
        </p:sp>
        <p:sp>
          <p:nvSpPr>
            <p:cNvPr id="44" name="矩形 43"/>
            <p:cNvSpPr/>
            <p:nvPr/>
          </p:nvSpPr>
          <p:spPr>
            <a:xfrm>
              <a:off x="746235" y="1059817"/>
              <a:ext cx="3835699"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防止事故发生的安全技术</a:t>
              </a:r>
            </a:p>
          </p:txBody>
        </p:sp>
      </p:grpSp>
      <p:grpSp>
        <p:nvGrpSpPr>
          <p:cNvPr id="45" name="组合 44"/>
          <p:cNvGrpSpPr/>
          <p:nvPr/>
        </p:nvGrpSpPr>
        <p:grpSpPr>
          <a:xfrm>
            <a:off x="667161" y="4073922"/>
            <a:ext cx="9505455" cy="477054"/>
            <a:chOff x="-3534946" y="5261675"/>
            <a:chExt cx="9505455" cy="477054"/>
          </a:xfrm>
        </p:grpSpPr>
        <p:sp>
          <p:nvSpPr>
            <p:cNvPr id="46" name="矩形 45"/>
            <p:cNvSpPr/>
            <p:nvPr/>
          </p:nvSpPr>
          <p:spPr>
            <a:xfrm>
              <a:off x="415783" y="5261675"/>
              <a:ext cx="5554726" cy="477054"/>
            </a:xfrm>
            <a:prstGeom prst="rect">
              <a:avLst/>
            </a:prstGeom>
            <a:solidFill>
              <a:schemeClr val="bg1"/>
            </a:solidFill>
          </p:spPr>
          <p:txBody>
            <a:bodyPr wrap="non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、安全系数  </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、提高可靠性  </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、安全监控系统</a:t>
              </a:r>
            </a:p>
          </p:txBody>
        </p:sp>
        <p:sp>
          <p:nvSpPr>
            <p:cNvPr id="47" name="矩形 46"/>
            <p:cNvSpPr/>
            <p:nvPr/>
          </p:nvSpPr>
          <p:spPr>
            <a:xfrm>
              <a:off x="-3534946" y="5338619"/>
              <a:ext cx="380917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采取措施减少故障的发生</a:t>
              </a:r>
            </a:p>
          </p:txBody>
        </p:sp>
      </p:grpSp>
      <p:grpSp>
        <p:nvGrpSpPr>
          <p:cNvPr id="48" name="组合 47"/>
          <p:cNvGrpSpPr/>
          <p:nvPr/>
        </p:nvGrpSpPr>
        <p:grpSpPr>
          <a:xfrm>
            <a:off x="640635" y="5381976"/>
            <a:ext cx="11477372" cy="826637"/>
            <a:chOff x="727644" y="3728999"/>
            <a:chExt cx="11477372" cy="826637"/>
          </a:xfrm>
        </p:grpSpPr>
        <p:sp>
          <p:nvSpPr>
            <p:cNvPr id="49" name="矩形 48"/>
            <p:cNvSpPr/>
            <p:nvPr/>
          </p:nvSpPr>
          <p:spPr>
            <a:xfrm>
              <a:off x="4655708" y="3728999"/>
              <a:ext cx="7549308" cy="826637"/>
            </a:xfrm>
            <a:prstGeom prst="rect">
              <a:avLst/>
            </a:prstGeom>
          </p:spPr>
          <p:txBody>
            <a:bodyPr wrap="squar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、隔离：远离、封闭、缓冲  </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、个体防护  </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、薄弱环节  </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、避难与援救</a:t>
              </a:r>
            </a:p>
          </p:txBody>
        </p:sp>
        <p:sp>
          <p:nvSpPr>
            <p:cNvPr id="50" name="矩形 49"/>
            <p:cNvSpPr/>
            <p:nvPr/>
          </p:nvSpPr>
          <p:spPr>
            <a:xfrm>
              <a:off x="727644" y="3918132"/>
              <a:ext cx="3809174" cy="400110"/>
            </a:xfrm>
            <a:prstGeom prst="rect">
              <a:avLst/>
            </a:prstGeom>
            <a:solidFill>
              <a:srgbClr val="0070C0"/>
            </a:solidFill>
          </p:spPr>
          <p:txBody>
            <a:bodyPr wrap="squar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避免或减少事故损失的安全技术</a:t>
              </a:r>
            </a:p>
          </p:txBody>
        </p:sp>
      </p:grpSp>
      <p:cxnSp>
        <p:nvCxnSpPr>
          <p:cNvPr id="4" name="直接连接符 3"/>
          <p:cNvCxnSpPr/>
          <p:nvPr/>
        </p:nvCxnSpPr>
        <p:spPr>
          <a:xfrm>
            <a:off x="667161" y="3616325"/>
            <a:ext cx="1117219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57783" y="5056485"/>
            <a:ext cx="1117219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640635" y="6640661"/>
            <a:ext cx="1117219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6" name="pen_232652"/>
          <p:cNvSpPr>
            <a:spLocks noChangeAspect="1"/>
          </p:cNvSpPr>
          <p:nvPr/>
        </p:nvSpPr>
        <p:spPr bwMode="auto">
          <a:xfrm rot="20576346">
            <a:off x="11749658" y="2931542"/>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
        <p:nvSpPr>
          <p:cNvPr id="57" name="pen_232652"/>
          <p:cNvSpPr>
            <a:spLocks noChangeAspect="1"/>
          </p:cNvSpPr>
          <p:nvPr/>
        </p:nvSpPr>
        <p:spPr bwMode="auto">
          <a:xfrm rot="20576346">
            <a:off x="11749658" y="4374408"/>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
        <p:nvSpPr>
          <p:cNvPr id="58" name="pen_232652"/>
          <p:cNvSpPr>
            <a:spLocks noChangeAspect="1"/>
          </p:cNvSpPr>
          <p:nvPr/>
        </p:nvSpPr>
        <p:spPr bwMode="auto">
          <a:xfrm rot="20576346">
            <a:off x="11709869" y="5964782"/>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22" name="analytics_248252"/>
          <p:cNvSpPr>
            <a:spLocks noChangeAspect="1"/>
          </p:cNvSpPr>
          <p:nvPr/>
        </p:nvSpPr>
        <p:spPr bwMode="auto">
          <a:xfrm>
            <a:off x="975468" y="1570519"/>
            <a:ext cx="360733" cy="609685"/>
          </a:xfrm>
          <a:custGeom>
            <a:avLst/>
            <a:gdLst>
              <a:gd name="T0" fmla="*/ 3466 w 3883"/>
              <a:gd name="T1" fmla="*/ 3672 h 6573"/>
              <a:gd name="T2" fmla="*/ 417 w 3883"/>
              <a:gd name="T3" fmla="*/ 3672 h 6573"/>
              <a:gd name="T4" fmla="*/ 55 w 3883"/>
              <a:gd name="T5" fmla="*/ 3339 h 6573"/>
              <a:gd name="T6" fmla="*/ 9 w 3883"/>
              <a:gd name="T7" fmla="*/ 2780 h 6573"/>
              <a:gd name="T8" fmla="*/ 189 w 3883"/>
              <a:gd name="T9" fmla="*/ 2584 h 6573"/>
              <a:gd name="T10" fmla="*/ 3694 w 3883"/>
              <a:gd name="T11" fmla="*/ 2584 h 6573"/>
              <a:gd name="T12" fmla="*/ 3875 w 3883"/>
              <a:gd name="T13" fmla="*/ 2780 h 6573"/>
              <a:gd name="T14" fmla="*/ 3828 w 3883"/>
              <a:gd name="T15" fmla="*/ 3339 h 6573"/>
              <a:gd name="T16" fmla="*/ 3466 w 3883"/>
              <a:gd name="T17" fmla="*/ 3672 h 6573"/>
              <a:gd name="T18" fmla="*/ 3438 w 3883"/>
              <a:gd name="T19" fmla="*/ 3853 h 6573"/>
              <a:gd name="T20" fmla="*/ 446 w 3883"/>
              <a:gd name="T21" fmla="*/ 3853 h 6573"/>
              <a:gd name="T22" fmla="*/ 808 w 3883"/>
              <a:gd name="T23" fmla="*/ 6573 h 6573"/>
              <a:gd name="T24" fmla="*/ 3075 w 3883"/>
              <a:gd name="T25" fmla="*/ 6573 h 6573"/>
              <a:gd name="T26" fmla="*/ 3438 w 3883"/>
              <a:gd name="T27" fmla="*/ 3853 h 6573"/>
              <a:gd name="T28" fmla="*/ 1957 w 3883"/>
              <a:gd name="T29" fmla="*/ 1223 h 6573"/>
              <a:gd name="T30" fmla="*/ 2569 w 3883"/>
              <a:gd name="T31" fmla="*/ 611 h 6573"/>
              <a:gd name="T32" fmla="*/ 1957 w 3883"/>
              <a:gd name="T33" fmla="*/ 0 h 6573"/>
              <a:gd name="T34" fmla="*/ 1346 w 3883"/>
              <a:gd name="T35" fmla="*/ 611 h 6573"/>
              <a:gd name="T36" fmla="*/ 1957 w 3883"/>
              <a:gd name="T37" fmla="*/ 1223 h 6573"/>
              <a:gd name="T38" fmla="*/ 3347 w 3883"/>
              <a:gd name="T39" fmla="*/ 2403 h 6573"/>
              <a:gd name="T40" fmla="*/ 3213 w 3883"/>
              <a:gd name="T41" fmla="*/ 1805 h 6573"/>
              <a:gd name="T42" fmla="*/ 2901 w 3883"/>
              <a:gd name="T43" fmla="*/ 1515 h 6573"/>
              <a:gd name="T44" fmla="*/ 2357 w 3883"/>
              <a:gd name="T45" fmla="*/ 1435 h 6573"/>
              <a:gd name="T46" fmla="*/ 2088 w 3883"/>
              <a:gd name="T47" fmla="*/ 2052 h 6573"/>
              <a:gd name="T48" fmla="*/ 2053 w 3883"/>
              <a:gd name="T49" fmla="*/ 1748 h 6573"/>
              <a:gd name="T50" fmla="*/ 2034 w 3883"/>
              <a:gd name="T51" fmla="*/ 1731 h 6573"/>
              <a:gd name="T52" fmla="*/ 1880 w 3883"/>
              <a:gd name="T53" fmla="*/ 1731 h 6573"/>
              <a:gd name="T54" fmla="*/ 1862 w 3883"/>
              <a:gd name="T55" fmla="*/ 1748 h 6573"/>
              <a:gd name="T56" fmla="*/ 1830 w 3883"/>
              <a:gd name="T57" fmla="*/ 2060 h 6573"/>
              <a:gd name="T58" fmla="*/ 1557 w 3883"/>
              <a:gd name="T59" fmla="*/ 1435 h 6573"/>
              <a:gd name="T60" fmla="*/ 1014 w 3883"/>
              <a:gd name="T61" fmla="*/ 1515 h 6573"/>
              <a:gd name="T62" fmla="*/ 701 w 3883"/>
              <a:gd name="T63" fmla="*/ 1805 h 6573"/>
              <a:gd name="T64" fmla="*/ 567 w 3883"/>
              <a:gd name="T65" fmla="*/ 2403 h 6573"/>
              <a:gd name="T66" fmla="*/ 3347 w 3883"/>
              <a:gd name="T67" fmla="*/ 2403 h 6573"/>
              <a:gd name="T68" fmla="*/ 1769 w 3883"/>
              <a:gd name="T69" fmla="*/ 1458 h 6573"/>
              <a:gd name="T70" fmla="*/ 1844 w 3883"/>
              <a:gd name="T71" fmla="*/ 1618 h 6573"/>
              <a:gd name="T72" fmla="*/ 1957 w 3883"/>
              <a:gd name="T73" fmla="*/ 1646 h 6573"/>
              <a:gd name="T74" fmla="*/ 2070 w 3883"/>
              <a:gd name="T75" fmla="*/ 1618 h 6573"/>
              <a:gd name="T76" fmla="*/ 2145 w 3883"/>
              <a:gd name="T77" fmla="*/ 1458 h 6573"/>
              <a:gd name="T78" fmla="*/ 1957 w 3883"/>
              <a:gd name="T79" fmla="*/ 1383 h 6573"/>
              <a:gd name="T80" fmla="*/ 1769 w 3883"/>
              <a:gd name="T81" fmla="*/ 1458 h 6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83" h="6573">
                <a:moveTo>
                  <a:pt x="3466" y="3672"/>
                </a:moveTo>
                <a:lnTo>
                  <a:pt x="417" y="3672"/>
                </a:lnTo>
                <a:cubicBezTo>
                  <a:pt x="228" y="3672"/>
                  <a:pt x="71" y="3527"/>
                  <a:pt x="55" y="3339"/>
                </a:cubicBezTo>
                <a:lnTo>
                  <a:pt x="9" y="2780"/>
                </a:lnTo>
                <a:cubicBezTo>
                  <a:pt x="0" y="2675"/>
                  <a:pt x="83" y="2584"/>
                  <a:pt x="189" y="2584"/>
                </a:cubicBezTo>
                <a:lnTo>
                  <a:pt x="3694" y="2584"/>
                </a:lnTo>
                <a:cubicBezTo>
                  <a:pt x="3800" y="2584"/>
                  <a:pt x="3883" y="2675"/>
                  <a:pt x="3875" y="2780"/>
                </a:cubicBezTo>
                <a:lnTo>
                  <a:pt x="3828" y="3339"/>
                </a:lnTo>
                <a:cubicBezTo>
                  <a:pt x="3812" y="3527"/>
                  <a:pt x="3655" y="3672"/>
                  <a:pt x="3466" y="3672"/>
                </a:cubicBezTo>
                <a:close/>
                <a:moveTo>
                  <a:pt x="3438" y="3853"/>
                </a:moveTo>
                <a:lnTo>
                  <a:pt x="446" y="3853"/>
                </a:lnTo>
                <a:lnTo>
                  <a:pt x="808" y="6573"/>
                </a:lnTo>
                <a:lnTo>
                  <a:pt x="3075" y="6573"/>
                </a:lnTo>
                <a:lnTo>
                  <a:pt x="3438" y="3853"/>
                </a:lnTo>
                <a:close/>
                <a:moveTo>
                  <a:pt x="1957" y="1223"/>
                </a:moveTo>
                <a:cubicBezTo>
                  <a:pt x="2295" y="1223"/>
                  <a:pt x="2569" y="949"/>
                  <a:pt x="2569" y="611"/>
                </a:cubicBezTo>
                <a:cubicBezTo>
                  <a:pt x="2569" y="274"/>
                  <a:pt x="2295" y="0"/>
                  <a:pt x="1957" y="0"/>
                </a:cubicBezTo>
                <a:cubicBezTo>
                  <a:pt x="1619" y="0"/>
                  <a:pt x="1346" y="274"/>
                  <a:pt x="1346" y="611"/>
                </a:cubicBezTo>
                <a:cubicBezTo>
                  <a:pt x="1346" y="949"/>
                  <a:pt x="1619" y="1223"/>
                  <a:pt x="1957" y="1223"/>
                </a:cubicBezTo>
                <a:close/>
                <a:moveTo>
                  <a:pt x="3347" y="2403"/>
                </a:moveTo>
                <a:lnTo>
                  <a:pt x="3213" y="1805"/>
                </a:lnTo>
                <a:cubicBezTo>
                  <a:pt x="3179" y="1653"/>
                  <a:pt x="3055" y="1537"/>
                  <a:pt x="2901" y="1515"/>
                </a:cubicBezTo>
                <a:lnTo>
                  <a:pt x="2357" y="1435"/>
                </a:lnTo>
                <a:lnTo>
                  <a:pt x="2088" y="2052"/>
                </a:lnTo>
                <a:lnTo>
                  <a:pt x="2053" y="1748"/>
                </a:lnTo>
                <a:cubicBezTo>
                  <a:pt x="2052" y="1738"/>
                  <a:pt x="2044" y="1731"/>
                  <a:pt x="2034" y="1731"/>
                </a:cubicBezTo>
                <a:lnTo>
                  <a:pt x="1880" y="1731"/>
                </a:lnTo>
                <a:cubicBezTo>
                  <a:pt x="1870" y="1731"/>
                  <a:pt x="1862" y="1738"/>
                  <a:pt x="1862" y="1748"/>
                </a:cubicBezTo>
                <a:lnTo>
                  <a:pt x="1830" y="2060"/>
                </a:lnTo>
                <a:lnTo>
                  <a:pt x="1557" y="1435"/>
                </a:lnTo>
                <a:lnTo>
                  <a:pt x="1014" y="1515"/>
                </a:lnTo>
                <a:cubicBezTo>
                  <a:pt x="859" y="1537"/>
                  <a:pt x="735" y="1653"/>
                  <a:pt x="701" y="1805"/>
                </a:cubicBezTo>
                <a:lnTo>
                  <a:pt x="567" y="2403"/>
                </a:lnTo>
                <a:lnTo>
                  <a:pt x="3347" y="2403"/>
                </a:lnTo>
                <a:close/>
                <a:moveTo>
                  <a:pt x="1769" y="1458"/>
                </a:moveTo>
                <a:cubicBezTo>
                  <a:pt x="1769" y="1515"/>
                  <a:pt x="1816" y="1590"/>
                  <a:pt x="1844" y="1618"/>
                </a:cubicBezTo>
                <a:cubicBezTo>
                  <a:pt x="1872" y="1646"/>
                  <a:pt x="1919" y="1646"/>
                  <a:pt x="1957" y="1646"/>
                </a:cubicBezTo>
                <a:cubicBezTo>
                  <a:pt x="1995" y="1646"/>
                  <a:pt x="2042" y="1646"/>
                  <a:pt x="2070" y="1618"/>
                </a:cubicBezTo>
                <a:cubicBezTo>
                  <a:pt x="2098" y="1590"/>
                  <a:pt x="2145" y="1515"/>
                  <a:pt x="2145" y="1458"/>
                </a:cubicBezTo>
                <a:cubicBezTo>
                  <a:pt x="2145" y="1392"/>
                  <a:pt x="2030" y="1383"/>
                  <a:pt x="1957" y="1383"/>
                </a:cubicBezTo>
                <a:cubicBezTo>
                  <a:pt x="1884" y="1383"/>
                  <a:pt x="1769" y="1392"/>
                  <a:pt x="1769" y="1458"/>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p:cNvSpPr/>
          <p:nvPr/>
        </p:nvSpPr>
        <p:spPr>
          <a:xfrm>
            <a:off x="1699646" y="1644529"/>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安全教育对策</a:t>
            </a:r>
          </a:p>
        </p:txBody>
      </p:sp>
      <p:sp>
        <p:nvSpPr>
          <p:cNvPr id="2" name="矩形 1"/>
          <p:cNvSpPr/>
          <p:nvPr/>
        </p:nvSpPr>
        <p:spPr bwMode="auto">
          <a:xfrm>
            <a:off x="1007855" y="2680221"/>
            <a:ext cx="3600400" cy="3456384"/>
          </a:xfrm>
          <a:prstGeom prst="rect">
            <a:avLst/>
          </a:prstGeom>
          <a:solidFill>
            <a:srgbClr val="0070C0"/>
          </a:solidFill>
          <a:ln>
            <a:noFill/>
          </a:ln>
        </p:spPr>
        <p:txBody>
          <a:bodyPr rtlCol="0" anchor="ctr"/>
          <a:lstStyle/>
          <a:p>
            <a:pPr algn="l"/>
            <a:endParaRPr lang="zh-CN" altLang="en-US"/>
          </a:p>
        </p:txBody>
      </p:sp>
      <p:sp>
        <p:nvSpPr>
          <p:cNvPr id="24" name="矩形 23"/>
          <p:cNvSpPr/>
          <p:nvPr/>
        </p:nvSpPr>
        <p:spPr bwMode="auto">
          <a:xfrm>
            <a:off x="4608255" y="2680221"/>
            <a:ext cx="3600400" cy="3456384"/>
          </a:xfrm>
          <a:prstGeom prst="rect">
            <a:avLst/>
          </a:prstGeom>
          <a:solidFill>
            <a:srgbClr val="FFC000"/>
          </a:solidFill>
          <a:ln>
            <a:noFill/>
          </a:ln>
        </p:spPr>
        <p:txBody>
          <a:bodyPr rtlCol="0" anchor="ctr"/>
          <a:lstStyle/>
          <a:p>
            <a:pPr algn="l"/>
            <a:endParaRPr lang="zh-CN" altLang="en-US"/>
          </a:p>
        </p:txBody>
      </p:sp>
      <p:sp>
        <p:nvSpPr>
          <p:cNvPr id="25" name="矩形 24"/>
          <p:cNvSpPr/>
          <p:nvPr/>
        </p:nvSpPr>
        <p:spPr bwMode="auto">
          <a:xfrm>
            <a:off x="8187367" y="2680221"/>
            <a:ext cx="3600400" cy="3456384"/>
          </a:xfrm>
          <a:prstGeom prst="rect">
            <a:avLst/>
          </a:prstGeom>
          <a:solidFill>
            <a:srgbClr val="0070C0"/>
          </a:solidFill>
          <a:ln>
            <a:noFill/>
          </a:ln>
        </p:spPr>
        <p:txBody>
          <a:bodyPr rtlCol="0" anchor="ctr"/>
          <a:lstStyle/>
          <a:p>
            <a:pPr algn="l"/>
            <a:endParaRPr lang="zh-CN" altLang="en-US"/>
          </a:p>
        </p:txBody>
      </p:sp>
      <p:sp>
        <p:nvSpPr>
          <p:cNvPr id="3" name="矩形 2"/>
          <p:cNvSpPr/>
          <p:nvPr/>
        </p:nvSpPr>
        <p:spPr>
          <a:xfrm>
            <a:off x="1049771" y="3891348"/>
            <a:ext cx="3600399" cy="1034129"/>
          </a:xfrm>
          <a:prstGeom prst="rect">
            <a:avLst/>
          </a:prstGeom>
        </p:spPr>
        <p:txBody>
          <a:bodyPr wrap="square">
            <a:spAutoFit/>
          </a:bodyPr>
          <a:lstStyle/>
          <a:p>
            <a:pPr marL="285750" indent="-285750">
              <a:spcBef>
                <a:spcPct val="2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安全意识教育</a:t>
            </a:r>
          </a:p>
          <a:p>
            <a:pPr marL="285750" indent="-285750">
              <a:spcBef>
                <a:spcPct val="2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安全知识教育</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管理、技术</a:t>
            </a:r>
          </a:p>
          <a:p>
            <a:pPr marL="285750" indent="-285750">
              <a:spcBef>
                <a:spcPct val="2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安全技能教育</a:t>
            </a:r>
          </a:p>
        </p:txBody>
      </p:sp>
      <p:sp>
        <p:nvSpPr>
          <p:cNvPr id="27" name="矩形 26"/>
          <p:cNvSpPr/>
          <p:nvPr/>
        </p:nvSpPr>
        <p:spPr>
          <a:xfrm>
            <a:off x="4758880" y="3400301"/>
            <a:ext cx="3600399" cy="2363724"/>
          </a:xfrm>
          <a:prstGeom prst="rect">
            <a:avLst/>
          </a:prstGeom>
        </p:spPr>
        <p:txBody>
          <a:bodyPr wrap="square">
            <a:spAutoFit/>
          </a:bodyPr>
          <a:lstStyle/>
          <a:p>
            <a:pPr marL="285750" indent="-285750">
              <a:spcBef>
                <a:spcPct val="20000"/>
              </a:spcBef>
              <a:buFont typeface="Arial" panose="020B0604020202020204" pitchFamily="34" charset="0"/>
              <a:buChar char="•"/>
            </a:pPr>
            <a:r>
              <a:rPr lang="zh-CN" altLang="en-US" dirty="0">
                <a:solidFill>
                  <a:srgbClr val="002060"/>
                </a:solidFill>
                <a:latin typeface="微软雅黑" panose="020B0503020204020204" pitchFamily="34" charset="-122"/>
                <a:ea typeface="微软雅黑" panose="020B0503020204020204" pitchFamily="34" charset="-122"/>
              </a:rPr>
              <a:t>各级管理人员的安全教育</a:t>
            </a:r>
          </a:p>
          <a:p>
            <a:pPr marL="285750" indent="-285750">
              <a:spcBef>
                <a:spcPct val="20000"/>
              </a:spcBef>
              <a:buFont typeface="Arial" panose="020B0604020202020204" pitchFamily="34" charset="0"/>
              <a:buChar char="•"/>
            </a:pPr>
            <a:r>
              <a:rPr lang="zh-CN" altLang="en-US" dirty="0">
                <a:solidFill>
                  <a:srgbClr val="002060"/>
                </a:solidFill>
                <a:latin typeface="微软雅黑" panose="020B0503020204020204" pitchFamily="34" charset="-122"/>
                <a:ea typeface="微软雅黑" panose="020B0503020204020204" pitchFamily="34" charset="-122"/>
              </a:rPr>
              <a:t>生产岗位职工教育</a:t>
            </a:r>
            <a:endParaRPr lang="en-US" altLang="zh-CN" dirty="0">
              <a:solidFill>
                <a:srgbClr val="002060"/>
              </a:solidFill>
              <a:latin typeface="微软雅黑" panose="020B0503020204020204" pitchFamily="34" charset="-122"/>
              <a:ea typeface="微软雅黑" panose="020B0503020204020204" pitchFamily="34" charset="-122"/>
            </a:endParaRPr>
          </a:p>
          <a:p>
            <a:pPr>
              <a:spcBef>
                <a:spcPct val="20000"/>
              </a:spcBef>
            </a:pPr>
            <a:r>
              <a:rPr lang="zh-CN" altLang="en-US" dirty="0">
                <a:solidFill>
                  <a:srgbClr val="002060"/>
                </a:solidFill>
                <a:latin typeface="微软雅黑" panose="020B0503020204020204" pitchFamily="34" charset="-122"/>
                <a:ea typeface="微软雅黑" panose="020B0503020204020204" pitchFamily="34" charset="-122"/>
              </a:rPr>
              <a:t>   </a:t>
            </a:r>
            <a:r>
              <a:rPr lang="en-US" altLang="zh-CN" dirty="0">
                <a:solidFill>
                  <a:srgbClr val="002060"/>
                </a:solidFill>
                <a:latin typeface="微软雅黑" panose="020B0503020204020204" pitchFamily="34" charset="-122"/>
                <a:ea typeface="微软雅黑" panose="020B0503020204020204" pitchFamily="34" charset="-122"/>
              </a:rPr>
              <a:t>— </a:t>
            </a:r>
            <a:r>
              <a:rPr lang="zh-CN" altLang="en-US" dirty="0">
                <a:solidFill>
                  <a:srgbClr val="002060"/>
                </a:solidFill>
                <a:latin typeface="微软雅黑" panose="020B0503020204020204" pitchFamily="34" charset="-122"/>
                <a:ea typeface="微软雅黑" panose="020B0503020204020204" pitchFamily="34" charset="-122"/>
              </a:rPr>
              <a:t>三级安全教育</a:t>
            </a:r>
            <a:endParaRPr lang="en-US" altLang="zh-CN" dirty="0">
              <a:solidFill>
                <a:srgbClr val="002060"/>
              </a:solidFill>
              <a:latin typeface="微软雅黑" panose="020B0503020204020204" pitchFamily="34" charset="-122"/>
              <a:ea typeface="微软雅黑" panose="020B0503020204020204" pitchFamily="34" charset="-122"/>
            </a:endParaRPr>
          </a:p>
          <a:p>
            <a:pPr>
              <a:spcBef>
                <a:spcPct val="20000"/>
              </a:spcBef>
            </a:pPr>
            <a:r>
              <a:rPr lang="en-US" altLang="zh-CN" dirty="0">
                <a:solidFill>
                  <a:srgbClr val="002060"/>
                </a:solidFill>
                <a:latin typeface="微软雅黑" panose="020B0503020204020204" pitchFamily="34" charset="-122"/>
                <a:ea typeface="微软雅黑" panose="020B0503020204020204" pitchFamily="34" charset="-122"/>
              </a:rPr>
              <a:t>   — </a:t>
            </a:r>
            <a:r>
              <a:rPr lang="zh-CN" altLang="en-US" dirty="0">
                <a:solidFill>
                  <a:srgbClr val="002060"/>
                </a:solidFill>
                <a:latin typeface="微软雅黑" panose="020B0503020204020204" pitchFamily="34" charset="-122"/>
                <a:ea typeface="微软雅黑" panose="020B0503020204020204" pitchFamily="34" charset="-122"/>
              </a:rPr>
              <a:t>特种作业教育</a:t>
            </a:r>
          </a:p>
          <a:p>
            <a:pPr>
              <a:spcBef>
                <a:spcPct val="20000"/>
              </a:spcBef>
            </a:pPr>
            <a:r>
              <a:rPr lang="zh-CN" altLang="en-US" dirty="0">
                <a:solidFill>
                  <a:srgbClr val="002060"/>
                </a:solidFill>
                <a:latin typeface="微软雅黑" panose="020B0503020204020204" pitchFamily="34" charset="-122"/>
                <a:ea typeface="微软雅黑" panose="020B0503020204020204" pitchFamily="34" charset="-122"/>
              </a:rPr>
              <a:t>   </a:t>
            </a:r>
            <a:r>
              <a:rPr lang="en-US" altLang="zh-CN" dirty="0">
                <a:solidFill>
                  <a:srgbClr val="002060"/>
                </a:solidFill>
                <a:latin typeface="微软雅黑" panose="020B0503020204020204" pitchFamily="34" charset="-122"/>
                <a:ea typeface="微软雅黑" panose="020B0503020204020204" pitchFamily="34" charset="-122"/>
              </a:rPr>
              <a:t>— </a:t>
            </a:r>
            <a:r>
              <a:rPr lang="zh-CN" altLang="en-US" dirty="0">
                <a:solidFill>
                  <a:srgbClr val="002060"/>
                </a:solidFill>
                <a:latin typeface="微软雅黑" panose="020B0503020204020204" pitchFamily="34" charset="-122"/>
                <a:ea typeface="微软雅黑" panose="020B0503020204020204" pitchFamily="34" charset="-122"/>
              </a:rPr>
              <a:t>经常性安全教育</a:t>
            </a:r>
            <a:endParaRPr lang="en-US" altLang="zh-CN" dirty="0">
              <a:solidFill>
                <a:srgbClr val="002060"/>
              </a:solidFill>
              <a:latin typeface="微软雅黑" panose="020B0503020204020204" pitchFamily="34" charset="-122"/>
              <a:ea typeface="微软雅黑" panose="020B0503020204020204" pitchFamily="34" charset="-122"/>
            </a:endParaRPr>
          </a:p>
          <a:p>
            <a:pPr>
              <a:spcBef>
                <a:spcPct val="20000"/>
              </a:spcBef>
            </a:pPr>
            <a:r>
              <a:rPr lang="zh-CN" altLang="en-US" dirty="0">
                <a:solidFill>
                  <a:srgbClr val="002060"/>
                </a:solidFill>
                <a:latin typeface="微软雅黑" panose="020B0503020204020204" pitchFamily="34" charset="-122"/>
                <a:ea typeface="微软雅黑" panose="020B0503020204020204" pitchFamily="34" charset="-122"/>
              </a:rPr>
              <a:t>   </a:t>
            </a:r>
            <a:r>
              <a:rPr lang="en-US" altLang="zh-CN" dirty="0">
                <a:solidFill>
                  <a:srgbClr val="002060"/>
                </a:solidFill>
                <a:latin typeface="微软雅黑" panose="020B0503020204020204" pitchFamily="34" charset="-122"/>
                <a:ea typeface="微软雅黑" panose="020B0503020204020204" pitchFamily="34" charset="-122"/>
              </a:rPr>
              <a:t>— “</a:t>
            </a:r>
            <a:r>
              <a:rPr lang="zh-CN" altLang="en-US" dirty="0">
                <a:solidFill>
                  <a:srgbClr val="002060"/>
                </a:solidFill>
                <a:latin typeface="微软雅黑" panose="020B0503020204020204" pitchFamily="34" charset="-122"/>
                <a:ea typeface="微软雅黑" panose="020B0503020204020204" pitchFamily="34" charset="-122"/>
              </a:rPr>
              <a:t>五新”教育</a:t>
            </a:r>
            <a:endParaRPr lang="en-US" altLang="zh-CN" dirty="0">
              <a:solidFill>
                <a:srgbClr val="002060"/>
              </a:solidFill>
              <a:latin typeface="微软雅黑" panose="020B0503020204020204" pitchFamily="34" charset="-122"/>
              <a:ea typeface="微软雅黑" panose="020B0503020204020204" pitchFamily="34" charset="-122"/>
            </a:endParaRPr>
          </a:p>
          <a:p>
            <a:pPr>
              <a:spcBef>
                <a:spcPct val="20000"/>
              </a:spcBef>
            </a:pPr>
            <a:r>
              <a:rPr lang="en-US" altLang="zh-CN" dirty="0">
                <a:solidFill>
                  <a:srgbClr val="002060"/>
                </a:solidFill>
                <a:latin typeface="微软雅黑" panose="020B0503020204020204" pitchFamily="34" charset="-122"/>
                <a:ea typeface="微软雅黑" panose="020B0503020204020204" pitchFamily="34" charset="-122"/>
              </a:rPr>
              <a:t>   — </a:t>
            </a:r>
            <a:r>
              <a:rPr lang="zh-CN" altLang="en-US" dirty="0">
                <a:solidFill>
                  <a:srgbClr val="002060"/>
                </a:solidFill>
                <a:latin typeface="微软雅黑" panose="020B0503020204020204" pitchFamily="34" charset="-122"/>
                <a:ea typeface="微软雅黑" panose="020B0503020204020204" pitchFamily="34" charset="-122"/>
              </a:rPr>
              <a:t>复工调岗教育</a:t>
            </a:r>
          </a:p>
        </p:txBody>
      </p:sp>
      <p:sp>
        <p:nvSpPr>
          <p:cNvPr id="28" name="矩形 27"/>
          <p:cNvSpPr/>
          <p:nvPr/>
        </p:nvSpPr>
        <p:spPr>
          <a:xfrm>
            <a:off x="8661623" y="3400301"/>
            <a:ext cx="3600399" cy="2363724"/>
          </a:xfrm>
          <a:prstGeom prst="rect">
            <a:avLst/>
          </a:prstGeom>
        </p:spPr>
        <p:txBody>
          <a:bodyPr wrap="square">
            <a:spAutoFit/>
          </a:bodyPr>
          <a:lstStyle/>
          <a:p>
            <a:pPr marL="285750" indent="-285750">
              <a:spcBef>
                <a:spcPct val="2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安全教育的形式</a:t>
            </a: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广告</a:t>
            </a: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演讲</a:t>
            </a:r>
            <a:endParaRPr lang="en-US" altLang="zh-CN" dirty="0">
              <a:solidFill>
                <a:schemeClr val="bg1"/>
              </a:solidFill>
              <a:latin typeface="微软雅黑" panose="020B0503020204020204" pitchFamily="34" charset="-122"/>
              <a:ea typeface="微软雅黑" panose="020B0503020204020204" pitchFamily="34" charset="-122"/>
            </a:endParaRP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会议讨论 </a:t>
            </a:r>
            <a:endParaRPr lang="en-US" altLang="zh-CN" dirty="0">
              <a:solidFill>
                <a:schemeClr val="bg1"/>
              </a:solidFill>
              <a:latin typeface="微软雅黑" panose="020B0503020204020204" pitchFamily="34" charset="-122"/>
              <a:ea typeface="微软雅黑" panose="020B0503020204020204" pitchFamily="34" charset="-122"/>
            </a:endParaRP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竞赛</a:t>
            </a: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声像</a:t>
            </a: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正规教学</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warning-sign_63436"/>
          <p:cNvSpPr>
            <a:spLocks noChangeAspect="1"/>
          </p:cNvSpPr>
          <p:nvPr/>
        </p:nvSpPr>
        <p:spPr bwMode="auto">
          <a:xfrm>
            <a:off x="529616" y="1469687"/>
            <a:ext cx="609685" cy="550058"/>
          </a:xfrm>
          <a:custGeom>
            <a:avLst/>
            <a:gdLst>
              <a:gd name="T0" fmla="*/ 7235 w 7444"/>
              <a:gd name="T1" fmla="*/ 4817 h 6725"/>
              <a:gd name="T2" fmla="*/ 4808 w 7444"/>
              <a:gd name="T3" fmla="*/ 612 h 6725"/>
              <a:gd name="T4" fmla="*/ 3748 w 7444"/>
              <a:gd name="T5" fmla="*/ 0 h 6725"/>
              <a:gd name="T6" fmla="*/ 2688 w 7444"/>
              <a:gd name="T7" fmla="*/ 612 h 6725"/>
              <a:gd name="T8" fmla="*/ 219 w 7444"/>
              <a:gd name="T9" fmla="*/ 4889 h 6725"/>
              <a:gd name="T10" fmla="*/ 219 w 7444"/>
              <a:gd name="T11" fmla="*/ 6113 h 6725"/>
              <a:gd name="T12" fmla="*/ 1279 w 7444"/>
              <a:gd name="T13" fmla="*/ 6725 h 6725"/>
              <a:gd name="T14" fmla="*/ 6218 w 7444"/>
              <a:gd name="T15" fmla="*/ 6725 h 6725"/>
              <a:gd name="T16" fmla="*/ 6220 w 7444"/>
              <a:gd name="T17" fmla="*/ 6725 h 6725"/>
              <a:gd name="T18" fmla="*/ 7444 w 7444"/>
              <a:gd name="T19" fmla="*/ 5501 h 6725"/>
              <a:gd name="T20" fmla="*/ 7235 w 7444"/>
              <a:gd name="T21" fmla="*/ 4817 h 6725"/>
              <a:gd name="T22" fmla="*/ 4272 w 7444"/>
              <a:gd name="T23" fmla="*/ 5227 h 6725"/>
              <a:gd name="T24" fmla="*/ 3750 w 7444"/>
              <a:gd name="T25" fmla="*/ 5737 h 6725"/>
              <a:gd name="T26" fmla="*/ 3227 w 7444"/>
              <a:gd name="T27" fmla="*/ 5227 h 6725"/>
              <a:gd name="T28" fmla="*/ 3227 w 7444"/>
              <a:gd name="T29" fmla="*/ 5215 h 6725"/>
              <a:gd name="T30" fmla="*/ 3750 w 7444"/>
              <a:gd name="T31" fmla="*/ 4704 h 6725"/>
              <a:gd name="T32" fmla="*/ 4272 w 7444"/>
              <a:gd name="T33" fmla="*/ 5215 h 6725"/>
              <a:gd name="T34" fmla="*/ 4272 w 7444"/>
              <a:gd name="T35" fmla="*/ 5227 h 6725"/>
              <a:gd name="T36" fmla="*/ 4284 w 7444"/>
              <a:gd name="T37" fmla="*/ 1784 h 6725"/>
              <a:gd name="T38" fmla="*/ 4026 w 7444"/>
              <a:gd name="T39" fmla="*/ 4043 h 6725"/>
              <a:gd name="T40" fmla="*/ 3750 w 7444"/>
              <a:gd name="T41" fmla="*/ 4307 h 6725"/>
              <a:gd name="T42" fmla="*/ 3474 w 7444"/>
              <a:gd name="T43" fmla="*/ 4043 h 6725"/>
              <a:gd name="T44" fmla="*/ 3215 w 7444"/>
              <a:gd name="T45" fmla="*/ 1783 h 6725"/>
              <a:gd name="T46" fmla="*/ 3455 w 7444"/>
              <a:gd name="T47" fmla="*/ 1476 h 6725"/>
              <a:gd name="T48" fmla="*/ 4043 w 7444"/>
              <a:gd name="T49" fmla="*/ 1476 h 6725"/>
              <a:gd name="T50" fmla="*/ 4284 w 7444"/>
              <a:gd name="T51" fmla="*/ 1784 h 6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44" h="6725">
                <a:moveTo>
                  <a:pt x="7235" y="4817"/>
                </a:moveTo>
                <a:lnTo>
                  <a:pt x="4808" y="612"/>
                </a:lnTo>
                <a:cubicBezTo>
                  <a:pt x="4590" y="233"/>
                  <a:pt x="4186" y="0"/>
                  <a:pt x="3748" y="0"/>
                </a:cubicBezTo>
                <a:cubicBezTo>
                  <a:pt x="3311" y="0"/>
                  <a:pt x="2907" y="233"/>
                  <a:pt x="2688" y="612"/>
                </a:cubicBezTo>
                <a:lnTo>
                  <a:pt x="219" y="4889"/>
                </a:lnTo>
                <a:cubicBezTo>
                  <a:pt x="0" y="5268"/>
                  <a:pt x="0" y="5735"/>
                  <a:pt x="219" y="6113"/>
                </a:cubicBezTo>
                <a:cubicBezTo>
                  <a:pt x="438" y="6492"/>
                  <a:pt x="842" y="6725"/>
                  <a:pt x="1279" y="6725"/>
                </a:cubicBezTo>
                <a:lnTo>
                  <a:pt x="6218" y="6725"/>
                </a:lnTo>
                <a:lnTo>
                  <a:pt x="6220" y="6725"/>
                </a:lnTo>
                <a:cubicBezTo>
                  <a:pt x="6896" y="6725"/>
                  <a:pt x="7444" y="6177"/>
                  <a:pt x="7444" y="5501"/>
                </a:cubicBezTo>
                <a:cubicBezTo>
                  <a:pt x="7444" y="5248"/>
                  <a:pt x="7367" y="5012"/>
                  <a:pt x="7235" y="4817"/>
                </a:cubicBezTo>
                <a:close/>
                <a:moveTo>
                  <a:pt x="4272" y="5227"/>
                </a:moveTo>
                <a:cubicBezTo>
                  <a:pt x="4272" y="5516"/>
                  <a:pt x="4050" y="5737"/>
                  <a:pt x="3750" y="5737"/>
                </a:cubicBezTo>
                <a:cubicBezTo>
                  <a:pt x="3450" y="5737"/>
                  <a:pt x="3227" y="5516"/>
                  <a:pt x="3227" y="5227"/>
                </a:cubicBezTo>
                <a:lnTo>
                  <a:pt x="3227" y="5215"/>
                </a:lnTo>
                <a:cubicBezTo>
                  <a:pt x="3227" y="4927"/>
                  <a:pt x="3450" y="4704"/>
                  <a:pt x="3750" y="4704"/>
                </a:cubicBezTo>
                <a:cubicBezTo>
                  <a:pt x="4050" y="4704"/>
                  <a:pt x="4272" y="4925"/>
                  <a:pt x="4272" y="5215"/>
                </a:cubicBezTo>
                <a:lnTo>
                  <a:pt x="4272" y="5227"/>
                </a:lnTo>
                <a:close/>
                <a:moveTo>
                  <a:pt x="4284" y="1784"/>
                </a:moveTo>
                <a:lnTo>
                  <a:pt x="4026" y="4043"/>
                </a:lnTo>
                <a:cubicBezTo>
                  <a:pt x="4008" y="4205"/>
                  <a:pt x="3900" y="4307"/>
                  <a:pt x="3750" y="4307"/>
                </a:cubicBezTo>
                <a:cubicBezTo>
                  <a:pt x="3599" y="4307"/>
                  <a:pt x="3491" y="4204"/>
                  <a:pt x="3474" y="4043"/>
                </a:cubicBezTo>
                <a:lnTo>
                  <a:pt x="3215" y="1783"/>
                </a:lnTo>
                <a:cubicBezTo>
                  <a:pt x="3198" y="1608"/>
                  <a:pt x="3292" y="1476"/>
                  <a:pt x="3455" y="1476"/>
                </a:cubicBezTo>
                <a:lnTo>
                  <a:pt x="4043" y="1476"/>
                </a:lnTo>
                <a:cubicBezTo>
                  <a:pt x="4206" y="1477"/>
                  <a:pt x="4302" y="1609"/>
                  <a:pt x="4284" y="1784"/>
                </a:cubicBezTo>
                <a:close/>
              </a:path>
            </a:pathLst>
          </a:custGeom>
          <a:solidFill>
            <a:srgbClr val="0070C0"/>
          </a:solidFill>
          <a:ln>
            <a:noFill/>
          </a:ln>
        </p:spPr>
      </p:sp>
      <p:sp>
        <p:nvSpPr>
          <p:cNvPr id="16" name="TextBox 8"/>
          <p:cNvSpPr txBox="1"/>
          <p:nvPr/>
        </p:nvSpPr>
        <p:spPr>
          <a:xfrm>
            <a:off x="1265375" y="1573498"/>
            <a:ext cx="1371378" cy="369332"/>
          </a:xfrm>
          <a:prstGeom prst="rect">
            <a:avLst/>
          </a:prstGeom>
          <a:noFill/>
        </p:spPr>
        <p:txBody>
          <a:bodyPr wrap="square" lIns="0" tIns="0" rIns="0" bIns="0" rtlCol="0" anchor="ctr">
            <a:spAutoFit/>
          </a:bodyPr>
          <a:lstStyle/>
          <a:p>
            <a:pPr algn="ctr"/>
            <a:r>
              <a:rPr lang="en-US" altLang="zh-CN" sz="2400" dirty="0">
                <a:solidFill>
                  <a:srgbClr val="0070C0"/>
                </a:solidFill>
                <a:ea typeface="微软雅黑" panose="020B0503020204020204" pitchFamily="34" charset="-122"/>
                <a:cs typeface="+mn-ea"/>
                <a:sym typeface="+mn-lt"/>
              </a:rPr>
              <a:t>2</a:t>
            </a:r>
            <a:r>
              <a:rPr lang="zh-CN" altLang="en-US" sz="2400" dirty="0">
                <a:solidFill>
                  <a:srgbClr val="0070C0"/>
                </a:solidFill>
                <a:ea typeface="微软雅黑" panose="020B0503020204020204" pitchFamily="34" charset="-122"/>
                <a:cs typeface="+mn-ea"/>
                <a:sym typeface="+mn-lt"/>
              </a:rPr>
              <a:t>、危险</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249725" y="2727520"/>
            <a:ext cx="1831279"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定义</a:t>
            </a:r>
          </a:p>
        </p:txBody>
      </p:sp>
      <p:sp>
        <p:nvSpPr>
          <p:cNvPr id="4" name="矩形 3"/>
          <p:cNvSpPr/>
          <p:nvPr/>
        </p:nvSpPr>
        <p:spPr>
          <a:xfrm>
            <a:off x="3261023" y="2750485"/>
            <a:ext cx="8939324"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指系统中存在导致发生不期望后果的可能性，危险就是超出了人们或社会允许的限度。</a:t>
            </a:r>
          </a:p>
        </p:txBody>
      </p:sp>
      <p:sp>
        <p:nvSpPr>
          <p:cNvPr id="20" name="矩形 19"/>
          <p:cNvSpPr/>
          <p:nvPr/>
        </p:nvSpPr>
        <p:spPr>
          <a:xfrm>
            <a:off x="1235019" y="4115851"/>
            <a:ext cx="184598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对象明确</a:t>
            </a:r>
          </a:p>
        </p:txBody>
      </p:sp>
      <p:sp>
        <p:nvSpPr>
          <p:cNvPr id="5" name="矩形 4"/>
          <p:cNvSpPr/>
          <p:nvPr/>
        </p:nvSpPr>
        <p:spPr>
          <a:xfrm>
            <a:off x="3261023" y="4005799"/>
            <a:ext cx="8784976" cy="730777"/>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危险是人们对事物的具体认识，必须指明具体对象。如危险环境、危险条件、危险状态、危险物质、危险场所、危险人员、危险因素等。</a:t>
            </a:r>
          </a:p>
        </p:txBody>
      </p:sp>
      <p:sp>
        <p:nvSpPr>
          <p:cNvPr id="23" name="矩形 22"/>
          <p:cNvSpPr/>
          <p:nvPr/>
        </p:nvSpPr>
        <p:spPr>
          <a:xfrm>
            <a:off x="1232015" y="5602603"/>
            <a:ext cx="1848990"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危险程度公式</a:t>
            </a:r>
          </a:p>
        </p:txBody>
      </p:sp>
      <p:sp>
        <p:nvSpPr>
          <p:cNvPr id="24" name="矩形 23"/>
          <p:cNvSpPr/>
          <p:nvPr/>
        </p:nvSpPr>
        <p:spPr>
          <a:xfrm>
            <a:off x="3261023" y="5437269"/>
            <a:ext cx="8784976" cy="730777"/>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在安全生产管理中，危险程度用生产系统中事故发生的可能性（</a:t>
            </a:r>
            <a:r>
              <a:rPr lang="en-US" altLang="zh-CN" dirty="0">
                <a:latin typeface="微软雅黑" panose="020B0503020204020204" pitchFamily="34" charset="-122"/>
                <a:ea typeface="微软雅黑" panose="020B0503020204020204" pitchFamily="34" charset="-122"/>
              </a:rPr>
              <a:t>F</a:t>
            </a:r>
            <a:r>
              <a:rPr lang="zh-CN" altLang="en-US" dirty="0">
                <a:latin typeface="微软雅黑" panose="020B0503020204020204" pitchFamily="34" charset="-122"/>
                <a:ea typeface="微软雅黑" panose="020B0503020204020204" pitchFamily="34" charset="-122"/>
              </a:rPr>
              <a:t>）与严重性（</a:t>
            </a:r>
            <a:r>
              <a:rPr lang="en-US" altLang="zh-CN" dirty="0">
                <a:latin typeface="微软雅黑" panose="020B0503020204020204" pitchFamily="34" charset="-122"/>
                <a:ea typeface="微软雅黑" panose="020B0503020204020204" pitchFamily="34" charset="-122"/>
              </a:rPr>
              <a:t>C</a:t>
            </a:r>
            <a:r>
              <a:rPr lang="zh-CN" altLang="en-US" dirty="0">
                <a:latin typeface="微软雅黑" panose="020B0503020204020204" pitchFamily="34" charset="-122"/>
                <a:ea typeface="微软雅黑" panose="020B0503020204020204" pitchFamily="34" charset="-122"/>
              </a:rPr>
              <a:t>）来表示：  </a:t>
            </a:r>
            <a:r>
              <a:rPr lang="en-US" altLang="zh-CN" dirty="0">
                <a:latin typeface="微软雅黑" panose="020B0503020204020204" pitchFamily="34" charset="-122"/>
                <a:ea typeface="微软雅黑" panose="020B0503020204020204" pitchFamily="34" charset="-122"/>
              </a:rPr>
              <a:t>R</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f</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F.C</a:t>
            </a:r>
            <a:r>
              <a:rPr lang="zh-CN" altLang="en-US" dirty="0">
                <a:latin typeface="微软雅黑" panose="020B0503020204020204" pitchFamily="34" charset="-122"/>
                <a:ea typeface="微软雅黑" panose="020B0503020204020204" pitchFamily="34" charset="-122"/>
              </a:rPr>
              <a:t>）。</a:t>
            </a:r>
          </a:p>
        </p:txBody>
      </p:sp>
      <p:cxnSp>
        <p:nvCxnSpPr>
          <p:cNvPr id="7" name="直接连接符 6"/>
          <p:cNvCxnSpPr/>
          <p:nvPr/>
        </p:nvCxnSpPr>
        <p:spPr>
          <a:xfrm>
            <a:off x="1265375" y="3400301"/>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265375" y="4984477"/>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232015" y="6352629"/>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4" name="analytics_248252"/>
          <p:cNvSpPr>
            <a:spLocks noChangeAspect="1"/>
          </p:cNvSpPr>
          <p:nvPr/>
        </p:nvSpPr>
        <p:spPr bwMode="auto">
          <a:xfrm>
            <a:off x="850992" y="1667665"/>
            <a:ext cx="609685" cy="415392"/>
          </a:xfrm>
          <a:custGeom>
            <a:avLst/>
            <a:gdLst>
              <a:gd name="connsiteX0" fmla="*/ 75544 w 599842"/>
              <a:gd name="connsiteY0" fmla="*/ 297516 h 408686"/>
              <a:gd name="connsiteX1" fmla="*/ 392428 w 599842"/>
              <a:gd name="connsiteY1" fmla="*/ 297516 h 408686"/>
              <a:gd name="connsiteX2" fmla="*/ 405341 w 599842"/>
              <a:gd name="connsiteY2" fmla="*/ 311390 h 408686"/>
              <a:gd name="connsiteX3" fmla="*/ 392428 w 599842"/>
              <a:gd name="connsiteY3" fmla="*/ 324273 h 408686"/>
              <a:gd name="connsiteX4" fmla="*/ 75544 w 599842"/>
              <a:gd name="connsiteY4" fmla="*/ 324273 h 408686"/>
              <a:gd name="connsiteX5" fmla="*/ 61637 w 599842"/>
              <a:gd name="connsiteY5" fmla="*/ 311390 h 408686"/>
              <a:gd name="connsiteX6" fmla="*/ 75544 w 599842"/>
              <a:gd name="connsiteY6" fmla="*/ 297516 h 408686"/>
              <a:gd name="connsiteX7" fmla="*/ 75544 w 599842"/>
              <a:gd name="connsiteY7" fmla="*/ 251009 h 408686"/>
              <a:gd name="connsiteX8" fmla="*/ 392428 w 599842"/>
              <a:gd name="connsiteY8" fmla="*/ 251009 h 408686"/>
              <a:gd name="connsiteX9" fmla="*/ 405341 w 599842"/>
              <a:gd name="connsiteY9" fmla="*/ 263892 h 408686"/>
              <a:gd name="connsiteX10" fmla="*/ 392428 w 599842"/>
              <a:gd name="connsiteY10" fmla="*/ 277766 h 408686"/>
              <a:gd name="connsiteX11" fmla="*/ 75544 w 599842"/>
              <a:gd name="connsiteY11" fmla="*/ 277766 h 408686"/>
              <a:gd name="connsiteX12" fmla="*/ 61637 w 599842"/>
              <a:gd name="connsiteY12" fmla="*/ 263892 h 408686"/>
              <a:gd name="connsiteX13" fmla="*/ 75544 w 599842"/>
              <a:gd name="connsiteY13" fmla="*/ 251009 h 408686"/>
              <a:gd name="connsiteX14" fmla="*/ 75544 w 599842"/>
              <a:gd name="connsiteY14" fmla="*/ 204343 h 408686"/>
              <a:gd name="connsiteX15" fmla="*/ 392428 w 599842"/>
              <a:gd name="connsiteY15" fmla="*/ 204343 h 408686"/>
              <a:gd name="connsiteX16" fmla="*/ 405341 w 599842"/>
              <a:gd name="connsiteY16" fmla="*/ 217244 h 408686"/>
              <a:gd name="connsiteX17" fmla="*/ 392428 w 599842"/>
              <a:gd name="connsiteY17" fmla="*/ 230145 h 408686"/>
              <a:gd name="connsiteX18" fmla="*/ 75544 w 599842"/>
              <a:gd name="connsiteY18" fmla="*/ 230145 h 408686"/>
              <a:gd name="connsiteX19" fmla="*/ 61637 w 599842"/>
              <a:gd name="connsiteY19" fmla="*/ 217244 h 408686"/>
              <a:gd name="connsiteX20" fmla="*/ 75544 w 599842"/>
              <a:gd name="connsiteY20" fmla="*/ 204343 h 408686"/>
              <a:gd name="connsiteX21" fmla="*/ 75544 w 599842"/>
              <a:gd name="connsiteY21" fmla="*/ 156721 h 408686"/>
              <a:gd name="connsiteX22" fmla="*/ 392428 w 599842"/>
              <a:gd name="connsiteY22" fmla="*/ 156721 h 408686"/>
              <a:gd name="connsiteX23" fmla="*/ 405341 w 599842"/>
              <a:gd name="connsiteY23" fmla="*/ 170595 h 408686"/>
              <a:gd name="connsiteX24" fmla="*/ 392428 w 599842"/>
              <a:gd name="connsiteY24" fmla="*/ 183478 h 408686"/>
              <a:gd name="connsiteX25" fmla="*/ 75544 w 599842"/>
              <a:gd name="connsiteY25" fmla="*/ 183478 h 408686"/>
              <a:gd name="connsiteX26" fmla="*/ 61637 w 599842"/>
              <a:gd name="connsiteY26" fmla="*/ 170595 h 408686"/>
              <a:gd name="connsiteX27" fmla="*/ 75544 w 599842"/>
              <a:gd name="connsiteY27" fmla="*/ 156721 h 408686"/>
              <a:gd name="connsiteX28" fmla="*/ 75544 w 599842"/>
              <a:gd name="connsiteY28" fmla="*/ 110055 h 408686"/>
              <a:gd name="connsiteX29" fmla="*/ 392428 w 599842"/>
              <a:gd name="connsiteY29" fmla="*/ 110055 h 408686"/>
              <a:gd name="connsiteX30" fmla="*/ 405341 w 599842"/>
              <a:gd name="connsiteY30" fmla="*/ 122956 h 408686"/>
              <a:gd name="connsiteX31" fmla="*/ 392428 w 599842"/>
              <a:gd name="connsiteY31" fmla="*/ 135857 h 408686"/>
              <a:gd name="connsiteX32" fmla="*/ 75544 w 599842"/>
              <a:gd name="connsiteY32" fmla="*/ 135857 h 408686"/>
              <a:gd name="connsiteX33" fmla="*/ 61637 w 599842"/>
              <a:gd name="connsiteY33" fmla="*/ 122956 h 408686"/>
              <a:gd name="connsiteX34" fmla="*/ 75544 w 599842"/>
              <a:gd name="connsiteY34" fmla="*/ 110055 h 408686"/>
              <a:gd name="connsiteX35" fmla="*/ 54644 w 599842"/>
              <a:gd name="connsiteY35" fmla="*/ 94236 h 408686"/>
              <a:gd name="connsiteX36" fmla="*/ 54644 w 599842"/>
              <a:gd name="connsiteY36" fmla="*/ 353136 h 408686"/>
              <a:gd name="connsiteX37" fmla="*/ 457023 w 599842"/>
              <a:gd name="connsiteY37" fmla="*/ 353136 h 408686"/>
              <a:gd name="connsiteX38" fmla="*/ 457023 w 599842"/>
              <a:gd name="connsiteY38" fmla="*/ 217238 h 408686"/>
              <a:gd name="connsiteX39" fmla="*/ 424236 w 599842"/>
              <a:gd name="connsiteY39" fmla="*/ 216246 h 408686"/>
              <a:gd name="connsiteX40" fmla="*/ 411321 w 599842"/>
              <a:gd name="connsiteY40" fmla="*/ 203351 h 408686"/>
              <a:gd name="connsiteX41" fmla="*/ 409333 w 599842"/>
              <a:gd name="connsiteY41" fmla="*/ 159705 h 408686"/>
              <a:gd name="connsiteX42" fmla="*/ 413308 w 599842"/>
              <a:gd name="connsiteY42" fmla="*/ 149785 h 408686"/>
              <a:gd name="connsiteX43" fmla="*/ 457023 w 599842"/>
              <a:gd name="connsiteY43" fmla="*/ 106139 h 408686"/>
              <a:gd name="connsiteX44" fmla="*/ 457023 w 599842"/>
              <a:gd name="connsiteY44" fmla="*/ 94236 h 408686"/>
              <a:gd name="connsiteX45" fmla="*/ 540479 w 599842"/>
              <a:gd name="connsiteY45" fmla="*/ 60509 h 408686"/>
              <a:gd name="connsiteX46" fmla="*/ 436159 w 599842"/>
              <a:gd name="connsiteY46" fmla="*/ 164665 h 408686"/>
              <a:gd name="connsiteX47" fmla="*/ 438146 w 599842"/>
              <a:gd name="connsiteY47" fmla="*/ 190456 h 408686"/>
              <a:gd name="connsiteX48" fmla="*/ 462984 w 599842"/>
              <a:gd name="connsiteY48" fmla="*/ 191448 h 408686"/>
              <a:gd name="connsiteX49" fmla="*/ 567304 w 599842"/>
              <a:gd name="connsiteY49" fmla="*/ 87292 h 408686"/>
              <a:gd name="connsiteX50" fmla="*/ 12916 w 599842"/>
              <a:gd name="connsiteY50" fmla="*/ 0 h 408686"/>
              <a:gd name="connsiteX51" fmla="*/ 498751 w 599842"/>
              <a:gd name="connsiteY51" fmla="*/ 0 h 408686"/>
              <a:gd name="connsiteX52" fmla="*/ 511667 w 599842"/>
              <a:gd name="connsiteY52" fmla="*/ 12895 h 408686"/>
              <a:gd name="connsiteX53" fmla="*/ 511667 w 599842"/>
              <a:gd name="connsiteY53" fmla="*/ 51582 h 408686"/>
              <a:gd name="connsiteX54" fmla="*/ 531537 w 599842"/>
              <a:gd name="connsiteY54" fmla="*/ 31743 h 408686"/>
              <a:gd name="connsiteX55" fmla="*/ 540479 w 599842"/>
              <a:gd name="connsiteY55" fmla="*/ 27775 h 408686"/>
              <a:gd name="connsiteX56" fmla="*/ 550414 w 599842"/>
              <a:gd name="connsiteY56" fmla="*/ 31743 h 408686"/>
              <a:gd name="connsiteX57" fmla="*/ 596117 w 599842"/>
              <a:gd name="connsiteY57" fmla="*/ 77373 h 408686"/>
              <a:gd name="connsiteX58" fmla="*/ 596117 w 599842"/>
              <a:gd name="connsiteY58" fmla="*/ 96220 h 408686"/>
              <a:gd name="connsiteX59" fmla="*/ 511667 w 599842"/>
              <a:gd name="connsiteY59" fmla="*/ 180536 h 408686"/>
              <a:gd name="connsiteX60" fmla="*/ 511667 w 599842"/>
              <a:gd name="connsiteY60" fmla="*/ 394799 h 408686"/>
              <a:gd name="connsiteX61" fmla="*/ 498751 w 599842"/>
              <a:gd name="connsiteY61" fmla="*/ 408686 h 408686"/>
              <a:gd name="connsiteX62" fmla="*/ 12916 w 599842"/>
              <a:gd name="connsiteY62" fmla="*/ 408686 h 408686"/>
              <a:gd name="connsiteX63" fmla="*/ 0 w 599842"/>
              <a:gd name="connsiteY63" fmla="*/ 394799 h 408686"/>
              <a:gd name="connsiteX64" fmla="*/ 0 w 599842"/>
              <a:gd name="connsiteY64" fmla="*/ 12895 h 408686"/>
              <a:gd name="connsiteX65" fmla="*/ 12916 w 599842"/>
              <a:gd name="connsiteY65" fmla="*/ 0 h 40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9842" h="408686">
                <a:moveTo>
                  <a:pt x="75544" y="297516"/>
                </a:moveTo>
                <a:lnTo>
                  <a:pt x="392428" y="297516"/>
                </a:lnTo>
                <a:cubicBezTo>
                  <a:pt x="399381" y="297516"/>
                  <a:pt x="405341" y="303462"/>
                  <a:pt x="405341" y="311390"/>
                </a:cubicBezTo>
                <a:cubicBezTo>
                  <a:pt x="405341" y="318327"/>
                  <a:pt x="399381" y="324273"/>
                  <a:pt x="392428" y="324273"/>
                </a:cubicBezTo>
                <a:lnTo>
                  <a:pt x="75544" y="324273"/>
                </a:lnTo>
                <a:cubicBezTo>
                  <a:pt x="67597" y="324273"/>
                  <a:pt x="61637" y="318327"/>
                  <a:pt x="61637" y="311390"/>
                </a:cubicBezTo>
                <a:cubicBezTo>
                  <a:pt x="61637" y="303462"/>
                  <a:pt x="67597" y="297516"/>
                  <a:pt x="75544" y="297516"/>
                </a:cubicBezTo>
                <a:close/>
                <a:moveTo>
                  <a:pt x="75544" y="251009"/>
                </a:moveTo>
                <a:lnTo>
                  <a:pt x="392428" y="251009"/>
                </a:lnTo>
                <a:cubicBezTo>
                  <a:pt x="399381" y="251009"/>
                  <a:pt x="405341" y="256955"/>
                  <a:pt x="405341" y="263892"/>
                </a:cubicBezTo>
                <a:cubicBezTo>
                  <a:pt x="405341" y="271820"/>
                  <a:pt x="399381" y="277766"/>
                  <a:pt x="392428" y="277766"/>
                </a:cubicBezTo>
                <a:lnTo>
                  <a:pt x="75544" y="277766"/>
                </a:lnTo>
                <a:cubicBezTo>
                  <a:pt x="67597" y="277766"/>
                  <a:pt x="61637" y="271820"/>
                  <a:pt x="61637" y="263892"/>
                </a:cubicBezTo>
                <a:cubicBezTo>
                  <a:pt x="61637" y="256955"/>
                  <a:pt x="67597" y="251009"/>
                  <a:pt x="75544" y="251009"/>
                </a:cubicBezTo>
                <a:close/>
                <a:moveTo>
                  <a:pt x="75544" y="204343"/>
                </a:moveTo>
                <a:lnTo>
                  <a:pt x="392428" y="204343"/>
                </a:lnTo>
                <a:cubicBezTo>
                  <a:pt x="399381" y="204343"/>
                  <a:pt x="405341" y="209305"/>
                  <a:pt x="405341" y="217244"/>
                </a:cubicBezTo>
                <a:cubicBezTo>
                  <a:pt x="405341" y="224191"/>
                  <a:pt x="399381" y="230145"/>
                  <a:pt x="392428" y="230145"/>
                </a:cubicBezTo>
                <a:lnTo>
                  <a:pt x="75544" y="230145"/>
                </a:lnTo>
                <a:cubicBezTo>
                  <a:pt x="67597" y="230145"/>
                  <a:pt x="61637" y="224191"/>
                  <a:pt x="61637" y="217244"/>
                </a:cubicBezTo>
                <a:cubicBezTo>
                  <a:pt x="61637" y="209305"/>
                  <a:pt x="67597" y="204343"/>
                  <a:pt x="75544" y="204343"/>
                </a:cubicBezTo>
                <a:close/>
                <a:moveTo>
                  <a:pt x="75544" y="156721"/>
                </a:moveTo>
                <a:lnTo>
                  <a:pt x="392428" y="156721"/>
                </a:lnTo>
                <a:cubicBezTo>
                  <a:pt x="399381" y="156721"/>
                  <a:pt x="405341" y="162667"/>
                  <a:pt x="405341" y="170595"/>
                </a:cubicBezTo>
                <a:cubicBezTo>
                  <a:pt x="405341" y="177532"/>
                  <a:pt x="399381" y="183478"/>
                  <a:pt x="392428" y="183478"/>
                </a:cubicBezTo>
                <a:lnTo>
                  <a:pt x="75544" y="183478"/>
                </a:lnTo>
                <a:cubicBezTo>
                  <a:pt x="67597" y="183478"/>
                  <a:pt x="61637" y="177532"/>
                  <a:pt x="61637" y="170595"/>
                </a:cubicBezTo>
                <a:cubicBezTo>
                  <a:pt x="61637" y="162667"/>
                  <a:pt x="67597" y="156721"/>
                  <a:pt x="75544" y="156721"/>
                </a:cubicBezTo>
                <a:close/>
                <a:moveTo>
                  <a:pt x="75544" y="110055"/>
                </a:moveTo>
                <a:lnTo>
                  <a:pt x="392428" y="110055"/>
                </a:lnTo>
                <a:cubicBezTo>
                  <a:pt x="399381" y="110055"/>
                  <a:pt x="405341" y="116009"/>
                  <a:pt x="405341" y="122956"/>
                </a:cubicBezTo>
                <a:cubicBezTo>
                  <a:pt x="405341" y="130895"/>
                  <a:pt x="399381" y="135857"/>
                  <a:pt x="392428" y="135857"/>
                </a:cubicBezTo>
                <a:lnTo>
                  <a:pt x="75544" y="135857"/>
                </a:lnTo>
                <a:cubicBezTo>
                  <a:pt x="67597" y="135857"/>
                  <a:pt x="61637" y="130895"/>
                  <a:pt x="61637" y="122956"/>
                </a:cubicBezTo>
                <a:cubicBezTo>
                  <a:pt x="61637" y="116009"/>
                  <a:pt x="67597" y="110055"/>
                  <a:pt x="75544" y="110055"/>
                </a:cubicBezTo>
                <a:close/>
                <a:moveTo>
                  <a:pt x="54644" y="94236"/>
                </a:moveTo>
                <a:lnTo>
                  <a:pt x="54644" y="353136"/>
                </a:lnTo>
                <a:lnTo>
                  <a:pt x="457023" y="353136"/>
                </a:lnTo>
                <a:lnTo>
                  <a:pt x="457023" y="217238"/>
                </a:lnTo>
                <a:lnTo>
                  <a:pt x="424236" y="216246"/>
                </a:lnTo>
                <a:cubicBezTo>
                  <a:pt x="417282" y="215255"/>
                  <a:pt x="412314" y="210295"/>
                  <a:pt x="411321" y="203351"/>
                </a:cubicBezTo>
                <a:lnTo>
                  <a:pt x="409333" y="159705"/>
                </a:lnTo>
                <a:cubicBezTo>
                  <a:pt x="409333" y="155737"/>
                  <a:pt x="411321" y="152761"/>
                  <a:pt x="413308" y="149785"/>
                </a:cubicBezTo>
                <a:lnTo>
                  <a:pt x="457023" y="106139"/>
                </a:lnTo>
                <a:lnTo>
                  <a:pt x="457023" y="94236"/>
                </a:lnTo>
                <a:close/>
                <a:moveTo>
                  <a:pt x="540479" y="60509"/>
                </a:moveTo>
                <a:lnTo>
                  <a:pt x="436159" y="164665"/>
                </a:lnTo>
                <a:lnTo>
                  <a:pt x="438146" y="190456"/>
                </a:lnTo>
                <a:lnTo>
                  <a:pt x="462984" y="191448"/>
                </a:lnTo>
                <a:lnTo>
                  <a:pt x="567304" y="87292"/>
                </a:lnTo>
                <a:close/>
                <a:moveTo>
                  <a:pt x="12916" y="0"/>
                </a:moveTo>
                <a:lnTo>
                  <a:pt x="498751" y="0"/>
                </a:lnTo>
                <a:cubicBezTo>
                  <a:pt x="505706" y="0"/>
                  <a:pt x="511667" y="5952"/>
                  <a:pt x="511667" y="12895"/>
                </a:cubicBezTo>
                <a:lnTo>
                  <a:pt x="511667" y="51582"/>
                </a:lnTo>
                <a:lnTo>
                  <a:pt x="531537" y="31743"/>
                </a:lnTo>
                <a:cubicBezTo>
                  <a:pt x="533524" y="29759"/>
                  <a:pt x="537498" y="27775"/>
                  <a:pt x="540479" y="27775"/>
                </a:cubicBezTo>
                <a:cubicBezTo>
                  <a:pt x="544453" y="27775"/>
                  <a:pt x="547434" y="29759"/>
                  <a:pt x="550414" y="31743"/>
                </a:cubicBezTo>
                <a:lnTo>
                  <a:pt x="596117" y="77373"/>
                </a:lnTo>
                <a:cubicBezTo>
                  <a:pt x="601084" y="83324"/>
                  <a:pt x="601084" y="91260"/>
                  <a:pt x="596117" y="96220"/>
                </a:cubicBezTo>
                <a:lnTo>
                  <a:pt x="511667" y="180536"/>
                </a:lnTo>
                <a:lnTo>
                  <a:pt x="511667" y="394799"/>
                </a:lnTo>
                <a:cubicBezTo>
                  <a:pt x="511667" y="402734"/>
                  <a:pt x="506699" y="408686"/>
                  <a:pt x="498751" y="408686"/>
                </a:cubicBezTo>
                <a:lnTo>
                  <a:pt x="12916" y="408686"/>
                </a:lnTo>
                <a:cubicBezTo>
                  <a:pt x="5961" y="408686"/>
                  <a:pt x="0" y="402734"/>
                  <a:pt x="0" y="394799"/>
                </a:cubicBezTo>
                <a:lnTo>
                  <a:pt x="0" y="12895"/>
                </a:lnTo>
                <a:cubicBezTo>
                  <a:pt x="0" y="5952"/>
                  <a:pt x="5961" y="0"/>
                  <a:pt x="12916"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p:cNvSpPr/>
          <p:nvPr/>
        </p:nvSpPr>
        <p:spPr>
          <a:xfrm>
            <a:off x="1699646" y="1644529"/>
            <a:ext cx="272908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管理对策</a:t>
            </a:r>
            <a:r>
              <a:rPr lang="en-US" altLang="zh-CN" sz="2400" dirty="0">
                <a:solidFill>
                  <a:srgbClr val="0070C0"/>
                </a:solidFill>
                <a:latin typeface="微软雅黑" panose="020B0503020204020204" pitchFamily="34" charset="-122"/>
                <a:ea typeface="微软雅黑" panose="020B0503020204020204" pitchFamily="34" charset="-122"/>
              </a:rPr>
              <a:t>(enforce)</a:t>
            </a:r>
          </a:p>
        </p:txBody>
      </p:sp>
      <p:sp>
        <p:nvSpPr>
          <p:cNvPr id="2" name="矩形 1"/>
          <p:cNvSpPr/>
          <p:nvPr/>
        </p:nvSpPr>
        <p:spPr bwMode="auto">
          <a:xfrm>
            <a:off x="836083" y="2592782"/>
            <a:ext cx="11065900" cy="1671615"/>
          </a:xfrm>
          <a:prstGeom prst="rect">
            <a:avLst/>
          </a:prstGeom>
          <a:solidFill>
            <a:srgbClr val="0070C0"/>
          </a:solidFill>
          <a:ln>
            <a:noFill/>
          </a:ln>
        </p:spPr>
        <p:txBody>
          <a:bodyPr rtlCol="0" anchor="ctr"/>
          <a:lstStyle/>
          <a:p>
            <a:pPr algn="l"/>
            <a:endParaRPr lang="zh-CN" altLang="en-US"/>
          </a:p>
        </p:txBody>
      </p:sp>
      <p:sp>
        <p:nvSpPr>
          <p:cNvPr id="15" name="矩形 14"/>
          <p:cNvSpPr/>
          <p:nvPr/>
        </p:nvSpPr>
        <p:spPr bwMode="auto">
          <a:xfrm>
            <a:off x="850992" y="4672262"/>
            <a:ext cx="11065900" cy="1752375"/>
          </a:xfrm>
          <a:prstGeom prst="rect">
            <a:avLst/>
          </a:prstGeom>
          <a:solidFill>
            <a:srgbClr val="0070C0"/>
          </a:solidFill>
          <a:ln>
            <a:noFill/>
          </a:ln>
        </p:spPr>
        <p:txBody>
          <a:bodyPr rtlCol="0" anchor="ctr"/>
          <a:lstStyle/>
          <a:p>
            <a:pPr algn="l"/>
            <a:endParaRPr lang="zh-CN" altLang="en-US"/>
          </a:p>
        </p:txBody>
      </p:sp>
      <p:sp>
        <p:nvSpPr>
          <p:cNvPr id="4" name="矩形 3"/>
          <p:cNvSpPr/>
          <p:nvPr/>
        </p:nvSpPr>
        <p:spPr>
          <a:xfrm>
            <a:off x="1172791" y="3016426"/>
            <a:ext cx="1826141" cy="584775"/>
          </a:xfrm>
          <a:prstGeom prst="rect">
            <a:avLst/>
          </a:prstGeom>
          <a:ln w="19050">
            <a:noFill/>
          </a:ln>
        </p:spPr>
        <p:txBody>
          <a:bodyPr wrap="non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安全检查</a:t>
            </a:r>
          </a:p>
        </p:txBody>
      </p:sp>
      <p:sp>
        <p:nvSpPr>
          <p:cNvPr id="5" name="矩形 4"/>
          <p:cNvSpPr/>
          <p:nvPr/>
        </p:nvSpPr>
        <p:spPr>
          <a:xfrm>
            <a:off x="3184870" y="3155859"/>
            <a:ext cx="8837797" cy="538609"/>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查思想、查管理、责任制、查制度、查现场、查隐患、查整改、查事故处理。</a:t>
            </a:r>
          </a:p>
        </p:txBody>
      </p:sp>
      <p:sp>
        <p:nvSpPr>
          <p:cNvPr id="6" name="矩形 5"/>
          <p:cNvSpPr/>
          <p:nvPr/>
        </p:nvSpPr>
        <p:spPr bwMode="auto">
          <a:xfrm>
            <a:off x="1172791" y="3643239"/>
            <a:ext cx="1826141" cy="173239"/>
          </a:xfrm>
          <a:prstGeom prst="rect">
            <a:avLst/>
          </a:prstGeom>
          <a:solidFill>
            <a:schemeClr val="bg1"/>
          </a:solidFill>
          <a:ln>
            <a:noFill/>
          </a:ln>
        </p:spPr>
        <p:txBody>
          <a:bodyPr rtlCol="0" anchor="ctr"/>
          <a:lstStyle/>
          <a:p>
            <a:pPr algn="l"/>
            <a:endParaRPr lang="zh-CN" altLang="en-US"/>
          </a:p>
        </p:txBody>
      </p:sp>
      <p:sp>
        <p:nvSpPr>
          <p:cNvPr id="20" name="矩形 19"/>
          <p:cNvSpPr/>
          <p:nvPr/>
        </p:nvSpPr>
        <p:spPr>
          <a:xfrm>
            <a:off x="9571786" y="5033883"/>
            <a:ext cx="1826141"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安全审查</a:t>
            </a:r>
          </a:p>
        </p:txBody>
      </p:sp>
      <p:sp>
        <p:nvSpPr>
          <p:cNvPr id="21" name="矩形 20"/>
          <p:cNvSpPr/>
          <p:nvPr/>
        </p:nvSpPr>
        <p:spPr bwMode="auto">
          <a:xfrm>
            <a:off x="9571786" y="5660696"/>
            <a:ext cx="1826141" cy="173239"/>
          </a:xfrm>
          <a:prstGeom prst="rect">
            <a:avLst/>
          </a:prstGeom>
          <a:solidFill>
            <a:schemeClr val="bg1"/>
          </a:solidFill>
          <a:ln>
            <a:noFill/>
          </a:ln>
        </p:spPr>
        <p:txBody>
          <a:bodyPr rtlCol="0" anchor="ctr"/>
          <a:lstStyle/>
          <a:p>
            <a:pPr algn="l"/>
            <a:endParaRPr lang="zh-CN" altLang="en-US"/>
          </a:p>
        </p:txBody>
      </p:sp>
      <p:sp>
        <p:nvSpPr>
          <p:cNvPr id="26" name="矩形 25"/>
          <p:cNvSpPr/>
          <p:nvPr/>
        </p:nvSpPr>
        <p:spPr>
          <a:xfrm>
            <a:off x="1016023" y="4928341"/>
            <a:ext cx="8390733" cy="1380634"/>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结合项目审批的五个阶段：项目建议书、可行性报告、设计任务、初步设计和开工报告进行安全审查。可行性研究审查、初步设计审查、竣工验收审查。</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4" name="analytics_248252"/>
          <p:cNvSpPr>
            <a:spLocks noChangeAspect="1"/>
          </p:cNvSpPr>
          <p:nvPr/>
        </p:nvSpPr>
        <p:spPr bwMode="auto">
          <a:xfrm>
            <a:off x="850992" y="1667665"/>
            <a:ext cx="609685" cy="415392"/>
          </a:xfrm>
          <a:custGeom>
            <a:avLst/>
            <a:gdLst>
              <a:gd name="connsiteX0" fmla="*/ 75544 w 599842"/>
              <a:gd name="connsiteY0" fmla="*/ 297516 h 408686"/>
              <a:gd name="connsiteX1" fmla="*/ 392428 w 599842"/>
              <a:gd name="connsiteY1" fmla="*/ 297516 h 408686"/>
              <a:gd name="connsiteX2" fmla="*/ 405341 w 599842"/>
              <a:gd name="connsiteY2" fmla="*/ 311390 h 408686"/>
              <a:gd name="connsiteX3" fmla="*/ 392428 w 599842"/>
              <a:gd name="connsiteY3" fmla="*/ 324273 h 408686"/>
              <a:gd name="connsiteX4" fmla="*/ 75544 w 599842"/>
              <a:gd name="connsiteY4" fmla="*/ 324273 h 408686"/>
              <a:gd name="connsiteX5" fmla="*/ 61637 w 599842"/>
              <a:gd name="connsiteY5" fmla="*/ 311390 h 408686"/>
              <a:gd name="connsiteX6" fmla="*/ 75544 w 599842"/>
              <a:gd name="connsiteY6" fmla="*/ 297516 h 408686"/>
              <a:gd name="connsiteX7" fmla="*/ 75544 w 599842"/>
              <a:gd name="connsiteY7" fmla="*/ 251009 h 408686"/>
              <a:gd name="connsiteX8" fmla="*/ 392428 w 599842"/>
              <a:gd name="connsiteY8" fmla="*/ 251009 h 408686"/>
              <a:gd name="connsiteX9" fmla="*/ 405341 w 599842"/>
              <a:gd name="connsiteY9" fmla="*/ 263892 h 408686"/>
              <a:gd name="connsiteX10" fmla="*/ 392428 w 599842"/>
              <a:gd name="connsiteY10" fmla="*/ 277766 h 408686"/>
              <a:gd name="connsiteX11" fmla="*/ 75544 w 599842"/>
              <a:gd name="connsiteY11" fmla="*/ 277766 h 408686"/>
              <a:gd name="connsiteX12" fmla="*/ 61637 w 599842"/>
              <a:gd name="connsiteY12" fmla="*/ 263892 h 408686"/>
              <a:gd name="connsiteX13" fmla="*/ 75544 w 599842"/>
              <a:gd name="connsiteY13" fmla="*/ 251009 h 408686"/>
              <a:gd name="connsiteX14" fmla="*/ 75544 w 599842"/>
              <a:gd name="connsiteY14" fmla="*/ 204343 h 408686"/>
              <a:gd name="connsiteX15" fmla="*/ 392428 w 599842"/>
              <a:gd name="connsiteY15" fmla="*/ 204343 h 408686"/>
              <a:gd name="connsiteX16" fmla="*/ 405341 w 599842"/>
              <a:gd name="connsiteY16" fmla="*/ 217244 h 408686"/>
              <a:gd name="connsiteX17" fmla="*/ 392428 w 599842"/>
              <a:gd name="connsiteY17" fmla="*/ 230145 h 408686"/>
              <a:gd name="connsiteX18" fmla="*/ 75544 w 599842"/>
              <a:gd name="connsiteY18" fmla="*/ 230145 h 408686"/>
              <a:gd name="connsiteX19" fmla="*/ 61637 w 599842"/>
              <a:gd name="connsiteY19" fmla="*/ 217244 h 408686"/>
              <a:gd name="connsiteX20" fmla="*/ 75544 w 599842"/>
              <a:gd name="connsiteY20" fmla="*/ 204343 h 408686"/>
              <a:gd name="connsiteX21" fmla="*/ 75544 w 599842"/>
              <a:gd name="connsiteY21" fmla="*/ 156721 h 408686"/>
              <a:gd name="connsiteX22" fmla="*/ 392428 w 599842"/>
              <a:gd name="connsiteY22" fmla="*/ 156721 h 408686"/>
              <a:gd name="connsiteX23" fmla="*/ 405341 w 599842"/>
              <a:gd name="connsiteY23" fmla="*/ 170595 h 408686"/>
              <a:gd name="connsiteX24" fmla="*/ 392428 w 599842"/>
              <a:gd name="connsiteY24" fmla="*/ 183478 h 408686"/>
              <a:gd name="connsiteX25" fmla="*/ 75544 w 599842"/>
              <a:gd name="connsiteY25" fmla="*/ 183478 h 408686"/>
              <a:gd name="connsiteX26" fmla="*/ 61637 w 599842"/>
              <a:gd name="connsiteY26" fmla="*/ 170595 h 408686"/>
              <a:gd name="connsiteX27" fmla="*/ 75544 w 599842"/>
              <a:gd name="connsiteY27" fmla="*/ 156721 h 408686"/>
              <a:gd name="connsiteX28" fmla="*/ 75544 w 599842"/>
              <a:gd name="connsiteY28" fmla="*/ 110055 h 408686"/>
              <a:gd name="connsiteX29" fmla="*/ 392428 w 599842"/>
              <a:gd name="connsiteY29" fmla="*/ 110055 h 408686"/>
              <a:gd name="connsiteX30" fmla="*/ 405341 w 599842"/>
              <a:gd name="connsiteY30" fmla="*/ 122956 h 408686"/>
              <a:gd name="connsiteX31" fmla="*/ 392428 w 599842"/>
              <a:gd name="connsiteY31" fmla="*/ 135857 h 408686"/>
              <a:gd name="connsiteX32" fmla="*/ 75544 w 599842"/>
              <a:gd name="connsiteY32" fmla="*/ 135857 h 408686"/>
              <a:gd name="connsiteX33" fmla="*/ 61637 w 599842"/>
              <a:gd name="connsiteY33" fmla="*/ 122956 h 408686"/>
              <a:gd name="connsiteX34" fmla="*/ 75544 w 599842"/>
              <a:gd name="connsiteY34" fmla="*/ 110055 h 408686"/>
              <a:gd name="connsiteX35" fmla="*/ 54644 w 599842"/>
              <a:gd name="connsiteY35" fmla="*/ 94236 h 408686"/>
              <a:gd name="connsiteX36" fmla="*/ 54644 w 599842"/>
              <a:gd name="connsiteY36" fmla="*/ 353136 h 408686"/>
              <a:gd name="connsiteX37" fmla="*/ 457023 w 599842"/>
              <a:gd name="connsiteY37" fmla="*/ 353136 h 408686"/>
              <a:gd name="connsiteX38" fmla="*/ 457023 w 599842"/>
              <a:gd name="connsiteY38" fmla="*/ 217238 h 408686"/>
              <a:gd name="connsiteX39" fmla="*/ 424236 w 599842"/>
              <a:gd name="connsiteY39" fmla="*/ 216246 h 408686"/>
              <a:gd name="connsiteX40" fmla="*/ 411321 w 599842"/>
              <a:gd name="connsiteY40" fmla="*/ 203351 h 408686"/>
              <a:gd name="connsiteX41" fmla="*/ 409333 w 599842"/>
              <a:gd name="connsiteY41" fmla="*/ 159705 h 408686"/>
              <a:gd name="connsiteX42" fmla="*/ 413308 w 599842"/>
              <a:gd name="connsiteY42" fmla="*/ 149785 h 408686"/>
              <a:gd name="connsiteX43" fmla="*/ 457023 w 599842"/>
              <a:gd name="connsiteY43" fmla="*/ 106139 h 408686"/>
              <a:gd name="connsiteX44" fmla="*/ 457023 w 599842"/>
              <a:gd name="connsiteY44" fmla="*/ 94236 h 408686"/>
              <a:gd name="connsiteX45" fmla="*/ 540479 w 599842"/>
              <a:gd name="connsiteY45" fmla="*/ 60509 h 408686"/>
              <a:gd name="connsiteX46" fmla="*/ 436159 w 599842"/>
              <a:gd name="connsiteY46" fmla="*/ 164665 h 408686"/>
              <a:gd name="connsiteX47" fmla="*/ 438146 w 599842"/>
              <a:gd name="connsiteY47" fmla="*/ 190456 h 408686"/>
              <a:gd name="connsiteX48" fmla="*/ 462984 w 599842"/>
              <a:gd name="connsiteY48" fmla="*/ 191448 h 408686"/>
              <a:gd name="connsiteX49" fmla="*/ 567304 w 599842"/>
              <a:gd name="connsiteY49" fmla="*/ 87292 h 408686"/>
              <a:gd name="connsiteX50" fmla="*/ 12916 w 599842"/>
              <a:gd name="connsiteY50" fmla="*/ 0 h 408686"/>
              <a:gd name="connsiteX51" fmla="*/ 498751 w 599842"/>
              <a:gd name="connsiteY51" fmla="*/ 0 h 408686"/>
              <a:gd name="connsiteX52" fmla="*/ 511667 w 599842"/>
              <a:gd name="connsiteY52" fmla="*/ 12895 h 408686"/>
              <a:gd name="connsiteX53" fmla="*/ 511667 w 599842"/>
              <a:gd name="connsiteY53" fmla="*/ 51582 h 408686"/>
              <a:gd name="connsiteX54" fmla="*/ 531537 w 599842"/>
              <a:gd name="connsiteY54" fmla="*/ 31743 h 408686"/>
              <a:gd name="connsiteX55" fmla="*/ 540479 w 599842"/>
              <a:gd name="connsiteY55" fmla="*/ 27775 h 408686"/>
              <a:gd name="connsiteX56" fmla="*/ 550414 w 599842"/>
              <a:gd name="connsiteY56" fmla="*/ 31743 h 408686"/>
              <a:gd name="connsiteX57" fmla="*/ 596117 w 599842"/>
              <a:gd name="connsiteY57" fmla="*/ 77373 h 408686"/>
              <a:gd name="connsiteX58" fmla="*/ 596117 w 599842"/>
              <a:gd name="connsiteY58" fmla="*/ 96220 h 408686"/>
              <a:gd name="connsiteX59" fmla="*/ 511667 w 599842"/>
              <a:gd name="connsiteY59" fmla="*/ 180536 h 408686"/>
              <a:gd name="connsiteX60" fmla="*/ 511667 w 599842"/>
              <a:gd name="connsiteY60" fmla="*/ 394799 h 408686"/>
              <a:gd name="connsiteX61" fmla="*/ 498751 w 599842"/>
              <a:gd name="connsiteY61" fmla="*/ 408686 h 408686"/>
              <a:gd name="connsiteX62" fmla="*/ 12916 w 599842"/>
              <a:gd name="connsiteY62" fmla="*/ 408686 h 408686"/>
              <a:gd name="connsiteX63" fmla="*/ 0 w 599842"/>
              <a:gd name="connsiteY63" fmla="*/ 394799 h 408686"/>
              <a:gd name="connsiteX64" fmla="*/ 0 w 599842"/>
              <a:gd name="connsiteY64" fmla="*/ 12895 h 408686"/>
              <a:gd name="connsiteX65" fmla="*/ 12916 w 599842"/>
              <a:gd name="connsiteY65" fmla="*/ 0 h 40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9842" h="408686">
                <a:moveTo>
                  <a:pt x="75544" y="297516"/>
                </a:moveTo>
                <a:lnTo>
                  <a:pt x="392428" y="297516"/>
                </a:lnTo>
                <a:cubicBezTo>
                  <a:pt x="399381" y="297516"/>
                  <a:pt x="405341" y="303462"/>
                  <a:pt x="405341" y="311390"/>
                </a:cubicBezTo>
                <a:cubicBezTo>
                  <a:pt x="405341" y="318327"/>
                  <a:pt x="399381" y="324273"/>
                  <a:pt x="392428" y="324273"/>
                </a:cubicBezTo>
                <a:lnTo>
                  <a:pt x="75544" y="324273"/>
                </a:lnTo>
                <a:cubicBezTo>
                  <a:pt x="67597" y="324273"/>
                  <a:pt x="61637" y="318327"/>
                  <a:pt x="61637" y="311390"/>
                </a:cubicBezTo>
                <a:cubicBezTo>
                  <a:pt x="61637" y="303462"/>
                  <a:pt x="67597" y="297516"/>
                  <a:pt x="75544" y="297516"/>
                </a:cubicBezTo>
                <a:close/>
                <a:moveTo>
                  <a:pt x="75544" y="251009"/>
                </a:moveTo>
                <a:lnTo>
                  <a:pt x="392428" y="251009"/>
                </a:lnTo>
                <a:cubicBezTo>
                  <a:pt x="399381" y="251009"/>
                  <a:pt x="405341" y="256955"/>
                  <a:pt x="405341" y="263892"/>
                </a:cubicBezTo>
                <a:cubicBezTo>
                  <a:pt x="405341" y="271820"/>
                  <a:pt x="399381" y="277766"/>
                  <a:pt x="392428" y="277766"/>
                </a:cubicBezTo>
                <a:lnTo>
                  <a:pt x="75544" y="277766"/>
                </a:lnTo>
                <a:cubicBezTo>
                  <a:pt x="67597" y="277766"/>
                  <a:pt x="61637" y="271820"/>
                  <a:pt x="61637" y="263892"/>
                </a:cubicBezTo>
                <a:cubicBezTo>
                  <a:pt x="61637" y="256955"/>
                  <a:pt x="67597" y="251009"/>
                  <a:pt x="75544" y="251009"/>
                </a:cubicBezTo>
                <a:close/>
                <a:moveTo>
                  <a:pt x="75544" y="204343"/>
                </a:moveTo>
                <a:lnTo>
                  <a:pt x="392428" y="204343"/>
                </a:lnTo>
                <a:cubicBezTo>
                  <a:pt x="399381" y="204343"/>
                  <a:pt x="405341" y="209305"/>
                  <a:pt x="405341" y="217244"/>
                </a:cubicBezTo>
                <a:cubicBezTo>
                  <a:pt x="405341" y="224191"/>
                  <a:pt x="399381" y="230145"/>
                  <a:pt x="392428" y="230145"/>
                </a:cubicBezTo>
                <a:lnTo>
                  <a:pt x="75544" y="230145"/>
                </a:lnTo>
                <a:cubicBezTo>
                  <a:pt x="67597" y="230145"/>
                  <a:pt x="61637" y="224191"/>
                  <a:pt x="61637" y="217244"/>
                </a:cubicBezTo>
                <a:cubicBezTo>
                  <a:pt x="61637" y="209305"/>
                  <a:pt x="67597" y="204343"/>
                  <a:pt x="75544" y="204343"/>
                </a:cubicBezTo>
                <a:close/>
                <a:moveTo>
                  <a:pt x="75544" y="156721"/>
                </a:moveTo>
                <a:lnTo>
                  <a:pt x="392428" y="156721"/>
                </a:lnTo>
                <a:cubicBezTo>
                  <a:pt x="399381" y="156721"/>
                  <a:pt x="405341" y="162667"/>
                  <a:pt x="405341" y="170595"/>
                </a:cubicBezTo>
                <a:cubicBezTo>
                  <a:pt x="405341" y="177532"/>
                  <a:pt x="399381" y="183478"/>
                  <a:pt x="392428" y="183478"/>
                </a:cubicBezTo>
                <a:lnTo>
                  <a:pt x="75544" y="183478"/>
                </a:lnTo>
                <a:cubicBezTo>
                  <a:pt x="67597" y="183478"/>
                  <a:pt x="61637" y="177532"/>
                  <a:pt x="61637" y="170595"/>
                </a:cubicBezTo>
                <a:cubicBezTo>
                  <a:pt x="61637" y="162667"/>
                  <a:pt x="67597" y="156721"/>
                  <a:pt x="75544" y="156721"/>
                </a:cubicBezTo>
                <a:close/>
                <a:moveTo>
                  <a:pt x="75544" y="110055"/>
                </a:moveTo>
                <a:lnTo>
                  <a:pt x="392428" y="110055"/>
                </a:lnTo>
                <a:cubicBezTo>
                  <a:pt x="399381" y="110055"/>
                  <a:pt x="405341" y="116009"/>
                  <a:pt x="405341" y="122956"/>
                </a:cubicBezTo>
                <a:cubicBezTo>
                  <a:pt x="405341" y="130895"/>
                  <a:pt x="399381" y="135857"/>
                  <a:pt x="392428" y="135857"/>
                </a:cubicBezTo>
                <a:lnTo>
                  <a:pt x="75544" y="135857"/>
                </a:lnTo>
                <a:cubicBezTo>
                  <a:pt x="67597" y="135857"/>
                  <a:pt x="61637" y="130895"/>
                  <a:pt x="61637" y="122956"/>
                </a:cubicBezTo>
                <a:cubicBezTo>
                  <a:pt x="61637" y="116009"/>
                  <a:pt x="67597" y="110055"/>
                  <a:pt x="75544" y="110055"/>
                </a:cubicBezTo>
                <a:close/>
                <a:moveTo>
                  <a:pt x="54644" y="94236"/>
                </a:moveTo>
                <a:lnTo>
                  <a:pt x="54644" y="353136"/>
                </a:lnTo>
                <a:lnTo>
                  <a:pt x="457023" y="353136"/>
                </a:lnTo>
                <a:lnTo>
                  <a:pt x="457023" y="217238"/>
                </a:lnTo>
                <a:lnTo>
                  <a:pt x="424236" y="216246"/>
                </a:lnTo>
                <a:cubicBezTo>
                  <a:pt x="417282" y="215255"/>
                  <a:pt x="412314" y="210295"/>
                  <a:pt x="411321" y="203351"/>
                </a:cubicBezTo>
                <a:lnTo>
                  <a:pt x="409333" y="159705"/>
                </a:lnTo>
                <a:cubicBezTo>
                  <a:pt x="409333" y="155737"/>
                  <a:pt x="411321" y="152761"/>
                  <a:pt x="413308" y="149785"/>
                </a:cubicBezTo>
                <a:lnTo>
                  <a:pt x="457023" y="106139"/>
                </a:lnTo>
                <a:lnTo>
                  <a:pt x="457023" y="94236"/>
                </a:lnTo>
                <a:close/>
                <a:moveTo>
                  <a:pt x="540479" y="60509"/>
                </a:moveTo>
                <a:lnTo>
                  <a:pt x="436159" y="164665"/>
                </a:lnTo>
                <a:lnTo>
                  <a:pt x="438146" y="190456"/>
                </a:lnTo>
                <a:lnTo>
                  <a:pt x="462984" y="191448"/>
                </a:lnTo>
                <a:lnTo>
                  <a:pt x="567304" y="87292"/>
                </a:lnTo>
                <a:close/>
                <a:moveTo>
                  <a:pt x="12916" y="0"/>
                </a:moveTo>
                <a:lnTo>
                  <a:pt x="498751" y="0"/>
                </a:lnTo>
                <a:cubicBezTo>
                  <a:pt x="505706" y="0"/>
                  <a:pt x="511667" y="5952"/>
                  <a:pt x="511667" y="12895"/>
                </a:cubicBezTo>
                <a:lnTo>
                  <a:pt x="511667" y="51582"/>
                </a:lnTo>
                <a:lnTo>
                  <a:pt x="531537" y="31743"/>
                </a:lnTo>
                <a:cubicBezTo>
                  <a:pt x="533524" y="29759"/>
                  <a:pt x="537498" y="27775"/>
                  <a:pt x="540479" y="27775"/>
                </a:cubicBezTo>
                <a:cubicBezTo>
                  <a:pt x="544453" y="27775"/>
                  <a:pt x="547434" y="29759"/>
                  <a:pt x="550414" y="31743"/>
                </a:cubicBezTo>
                <a:lnTo>
                  <a:pt x="596117" y="77373"/>
                </a:lnTo>
                <a:cubicBezTo>
                  <a:pt x="601084" y="83324"/>
                  <a:pt x="601084" y="91260"/>
                  <a:pt x="596117" y="96220"/>
                </a:cubicBezTo>
                <a:lnTo>
                  <a:pt x="511667" y="180536"/>
                </a:lnTo>
                <a:lnTo>
                  <a:pt x="511667" y="394799"/>
                </a:lnTo>
                <a:cubicBezTo>
                  <a:pt x="511667" y="402734"/>
                  <a:pt x="506699" y="408686"/>
                  <a:pt x="498751" y="408686"/>
                </a:cubicBezTo>
                <a:lnTo>
                  <a:pt x="12916" y="408686"/>
                </a:lnTo>
                <a:cubicBezTo>
                  <a:pt x="5961" y="408686"/>
                  <a:pt x="0" y="402734"/>
                  <a:pt x="0" y="394799"/>
                </a:cubicBezTo>
                <a:lnTo>
                  <a:pt x="0" y="12895"/>
                </a:lnTo>
                <a:cubicBezTo>
                  <a:pt x="0" y="5952"/>
                  <a:pt x="5961" y="0"/>
                  <a:pt x="12916"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p:cNvSpPr/>
          <p:nvPr/>
        </p:nvSpPr>
        <p:spPr>
          <a:xfrm>
            <a:off x="1699646" y="1644529"/>
            <a:ext cx="272908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管理对策</a:t>
            </a:r>
            <a:r>
              <a:rPr lang="en-US" altLang="zh-CN" sz="2400" dirty="0">
                <a:solidFill>
                  <a:srgbClr val="0070C0"/>
                </a:solidFill>
                <a:latin typeface="微软雅黑" panose="020B0503020204020204" pitchFamily="34" charset="-122"/>
                <a:ea typeface="微软雅黑" panose="020B0503020204020204" pitchFamily="34" charset="-122"/>
              </a:rPr>
              <a:t>(enforce)</a:t>
            </a:r>
          </a:p>
        </p:txBody>
      </p:sp>
      <p:sp>
        <p:nvSpPr>
          <p:cNvPr id="2" name="矩形 1"/>
          <p:cNvSpPr/>
          <p:nvPr/>
        </p:nvSpPr>
        <p:spPr bwMode="auto">
          <a:xfrm>
            <a:off x="836083" y="2592782"/>
            <a:ext cx="11065900" cy="1350073"/>
          </a:xfrm>
          <a:prstGeom prst="rect">
            <a:avLst/>
          </a:prstGeom>
          <a:solidFill>
            <a:srgbClr val="0070C0"/>
          </a:solidFill>
          <a:ln>
            <a:noFill/>
          </a:ln>
        </p:spPr>
        <p:txBody>
          <a:bodyPr rtlCol="0" anchor="ctr"/>
          <a:lstStyle/>
          <a:p>
            <a:pPr algn="l"/>
            <a:endParaRPr lang="zh-CN" altLang="en-US"/>
          </a:p>
        </p:txBody>
      </p:sp>
      <p:sp>
        <p:nvSpPr>
          <p:cNvPr id="15" name="矩形 14"/>
          <p:cNvSpPr/>
          <p:nvPr/>
        </p:nvSpPr>
        <p:spPr bwMode="auto">
          <a:xfrm>
            <a:off x="864217" y="4510068"/>
            <a:ext cx="11065900" cy="1350074"/>
          </a:xfrm>
          <a:prstGeom prst="rect">
            <a:avLst/>
          </a:prstGeom>
          <a:solidFill>
            <a:srgbClr val="0070C0"/>
          </a:solidFill>
          <a:ln>
            <a:noFill/>
          </a:ln>
        </p:spPr>
        <p:txBody>
          <a:bodyPr rtlCol="0" anchor="ctr"/>
          <a:lstStyle/>
          <a:p>
            <a:pPr algn="l"/>
            <a:endParaRPr lang="zh-CN" altLang="en-US"/>
          </a:p>
        </p:txBody>
      </p:sp>
      <p:sp>
        <p:nvSpPr>
          <p:cNvPr id="4" name="矩形 3"/>
          <p:cNvSpPr/>
          <p:nvPr/>
        </p:nvSpPr>
        <p:spPr>
          <a:xfrm>
            <a:off x="1172791" y="2824237"/>
            <a:ext cx="1826141" cy="584775"/>
          </a:xfrm>
          <a:prstGeom prst="rect">
            <a:avLst/>
          </a:prstGeom>
          <a:ln w="19050">
            <a:noFill/>
          </a:ln>
        </p:spPr>
        <p:txBody>
          <a:bodyPr wrap="non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安全评价</a:t>
            </a:r>
          </a:p>
        </p:txBody>
      </p:sp>
      <p:sp>
        <p:nvSpPr>
          <p:cNvPr id="5" name="矩形 4"/>
          <p:cNvSpPr/>
          <p:nvPr/>
        </p:nvSpPr>
        <p:spPr>
          <a:xfrm>
            <a:off x="3837088" y="3024053"/>
            <a:ext cx="7632848" cy="538609"/>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辨识危害，评价风险，提出风险控制对策，实现系统安全目的。</a:t>
            </a:r>
          </a:p>
        </p:txBody>
      </p:sp>
      <p:sp>
        <p:nvSpPr>
          <p:cNvPr id="6" name="矩形 5"/>
          <p:cNvSpPr/>
          <p:nvPr/>
        </p:nvSpPr>
        <p:spPr bwMode="auto">
          <a:xfrm>
            <a:off x="1172791" y="3451050"/>
            <a:ext cx="1826141" cy="173239"/>
          </a:xfrm>
          <a:prstGeom prst="rect">
            <a:avLst/>
          </a:prstGeom>
          <a:solidFill>
            <a:schemeClr val="bg1"/>
          </a:solidFill>
          <a:ln>
            <a:noFill/>
          </a:ln>
        </p:spPr>
        <p:txBody>
          <a:bodyPr rtlCol="0" anchor="ctr"/>
          <a:lstStyle/>
          <a:p>
            <a:pPr algn="l"/>
            <a:endParaRPr lang="zh-CN" altLang="en-US"/>
          </a:p>
        </p:txBody>
      </p:sp>
      <p:sp>
        <p:nvSpPr>
          <p:cNvPr id="20" name="矩形 19"/>
          <p:cNvSpPr/>
          <p:nvPr/>
        </p:nvSpPr>
        <p:spPr>
          <a:xfrm>
            <a:off x="9093670" y="4840461"/>
            <a:ext cx="2664296"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安全目标管理</a:t>
            </a:r>
          </a:p>
        </p:txBody>
      </p:sp>
      <p:sp>
        <p:nvSpPr>
          <p:cNvPr id="26" name="矩形 25"/>
          <p:cNvSpPr/>
          <p:nvPr/>
        </p:nvSpPr>
        <p:spPr>
          <a:xfrm>
            <a:off x="944054" y="4934870"/>
            <a:ext cx="8077649" cy="538609"/>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企业管理人员及员工参与制定目标，实行自我控制，努力完成工作目标。</a:t>
            </a:r>
          </a:p>
        </p:txBody>
      </p:sp>
      <p:sp>
        <p:nvSpPr>
          <p:cNvPr id="16" name="矩形 15"/>
          <p:cNvSpPr/>
          <p:nvPr/>
        </p:nvSpPr>
        <p:spPr bwMode="auto">
          <a:xfrm>
            <a:off x="9093670" y="5453383"/>
            <a:ext cx="1826141" cy="173239"/>
          </a:xfrm>
          <a:prstGeom prst="rect">
            <a:avLst/>
          </a:prstGeom>
          <a:solidFill>
            <a:schemeClr val="bg1"/>
          </a:solidFill>
          <a:ln>
            <a:noFill/>
          </a:ln>
        </p:spPr>
        <p:txBody>
          <a:bodyPr rtlCol="0" anchor="ctr"/>
          <a:lstStyle/>
          <a:p>
            <a:pPr algn="l"/>
            <a:endParaRPr lang="zh-CN" altLang="en-US"/>
          </a:p>
        </p:txBody>
      </p:sp>
      <p:sp>
        <p:nvSpPr>
          <p:cNvPr id="17" name="矩形 16"/>
          <p:cNvSpPr/>
          <p:nvPr/>
        </p:nvSpPr>
        <p:spPr bwMode="auto">
          <a:xfrm>
            <a:off x="10425819" y="5453382"/>
            <a:ext cx="1332148" cy="173239"/>
          </a:xfrm>
          <a:prstGeom prst="rect">
            <a:avLst/>
          </a:prstGeom>
          <a:solidFill>
            <a:schemeClr val="bg1"/>
          </a:solidFill>
          <a:ln>
            <a:noFill/>
          </a:ln>
        </p:spPr>
        <p:txBody>
          <a:bodyPr rtlCol="0" anchor="ctr"/>
          <a:lstStyle/>
          <a:p>
            <a:pPr algn="l"/>
            <a:endParaRPr lang="zh-CN" altLang="en-US"/>
          </a:p>
        </p:txBody>
      </p:sp>
      <p:sp>
        <p:nvSpPr>
          <p:cNvPr id="3" name="矩形 2"/>
          <p:cNvSpPr/>
          <p:nvPr/>
        </p:nvSpPr>
        <p:spPr>
          <a:xfrm>
            <a:off x="3515757" y="6427355"/>
            <a:ext cx="5827236" cy="400110"/>
          </a:xfrm>
          <a:prstGeom prst="rect">
            <a:avLst/>
          </a:prstGeom>
        </p:spPr>
        <p:txBody>
          <a:bodyPr wrap="none">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健全制度、责任落实、加强检查与教育、强化监管</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4" name="analytics_248252"/>
          <p:cNvSpPr>
            <a:spLocks noChangeAspect="1"/>
          </p:cNvSpPr>
          <p:nvPr/>
        </p:nvSpPr>
        <p:spPr bwMode="auto">
          <a:xfrm>
            <a:off x="850992" y="1667665"/>
            <a:ext cx="609685" cy="415392"/>
          </a:xfrm>
          <a:custGeom>
            <a:avLst/>
            <a:gdLst>
              <a:gd name="connsiteX0" fmla="*/ 75544 w 599842"/>
              <a:gd name="connsiteY0" fmla="*/ 297516 h 408686"/>
              <a:gd name="connsiteX1" fmla="*/ 392428 w 599842"/>
              <a:gd name="connsiteY1" fmla="*/ 297516 h 408686"/>
              <a:gd name="connsiteX2" fmla="*/ 405341 w 599842"/>
              <a:gd name="connsiteY2" fmla="*/ 311390 h 408686"/>
              <a:gd name="connsiteX3" fmla="*/ 392428 w 599842"/>
              <a:gd name="connsiteY3" fmla="*/ 324273 h 408686"/>
              <a:gd name="connsiteX4" fmla="*/ 75544 w 599842"/>
              <a:gd name="connsiteY4" fmla="*/ 324273 h 408686"/>
              <a:gd name="connsiteX5" fmla="*/ 61637 w 599842"/>
              <a:gd name="connsiteY5" fmla="*/ 311390 h 408686"/>
              <a:gd name="connsiteX6" fmla="*/ 75544 w 599842"/>
              <a:gd name="connsiteY6" fmla="*/ 297516 h 408686"/>
              <a:gd name="connsiteX7" fmla="*/ 75544 w 599842"/>
              <a:gd name="connsiteY7" fmla="*/ 251009 h 408686"/>
              <a:gd name="connsiteX8" fmla="*/ 392428 w 599842"/>
              <a:gd name="connsiteY8" fmla="*/ 251009 h 408686"/>
              <a:gd name="connsiteX9" fmla="*/ 405341 w 599842"/>
              <a:gd name="connsiteY9" fmla="*/ 263892 h 408686"/>
              <a:gd name="connsiteX10" fmla="*/ 392428 w 599842"/>
              <a:gd name="connsiteY10" fmla="*/ 277766 h 408686"/>
              <a:gd name="connsiteX11" fmla="*/ 75544 w 599842"/>
              <a:gd name="connsiteY11" fmla="*/ 277766 h 408686"/>
              <a:gd name="connsiteX12" fmla="*/ 61637 w 599842"/>
              <a:gd name="connsiteY12" fmla="*/ 263892 h 408686"/>
              <a:gd name="connsiteX13" fmla="*/ 75544 w 599842"/>
              <a:gd name="connsiteY13" fmla="*/ 251009 h 408686"/>
              <a:gd name="connsiteX14" fmla="*/ 75544 w 599842"/>
              <a:gd name="connsiteY14" fmla="*/ 204343 h 408686"/>
              <a:gd name="connsiteX15" fmla="*/ 392428 w 599842"/>
              <a:gd name="connsiteY15" fmla="*/ 204343 h 408686"/>
              <a:gd name="connsiteX16" fmla="*/ 405341 w 599842"/>
              <a:gd name="connsiteY16" fmla="*/ 217244 h 408686"/>
              <a:gd name="connsiteX17" fmla="*/ 392428 w 599842"/>
              <a:gd name="connsiteY17" fmla="*/ 230145 h 408686"/>
              <a:gd name="connsiteX18" fmla="*/ 75544 w 599842"/>
              <a:gd name="connsiteY18" fmla="*/ 230145 h 408686"/>
              <a:gd name="connsiteX19" fmla="*/ 61637 w 599842"/>
              <a:gd name="connsiteY19" fmla="*/ 217244 h 408686"/>
              <a:gd name="connsiteX20" fmla="*/ 75544 w 599842"/>
              <a:gd name="connsiteY20" fmla="*/ 204343 h 408686"/>
              <a:gd name="connsiteX21" fmla="*/ 75544 w 599842"/>
              <a:gd name="connsiteY21" fmla="*/ 156721 h 408686"/>
              <a:gd name="connsiteX22" fmla="*/ 392428 w 599842"/>
              <a:gd name="connsiteY22" fmla="*/ 156721 h 408686"/>
              <a:gd name="connsiteX23" fmla="*/ 405341 w 599842"/>
              <a:gd name="connsiteY23" fmla="*/ 170595 h 408686"/>
              <a:gd name="connsiteX24" fmla="*/ 392428 w 599842"/>
              <a:gd name="connsiteY24" fmla="*/ 183478 h 408686"/>
              <a:gd name="connsiteX25" fmla="*/ 75544 w 599842"/>
              <a:gd name="connsiteY25" fmla="*/ 183478 h 408686"/>
              <a:gd name="connsiteX26" fmla="*/ 61637 w 599842"/>
              <a:gd name="connsiteY26" fmla="*/ 170595 h 408686"/>
              <a:gd name="connsiteX27" fmla="*/ 75544 w 599842"/>
              <a:gd name="connsiteY27" fmla="*/ 156721 h 408686"/>
              <a:gd name="connsiteX28" fmla="*/ 75544 w 599842"/>
              <a:gd name="connsiteY28" fmla="*/ 110055 h 408686"/>
              <a:gd name="connsiteX29" fmla="*/ 392428 w 599842"/>
              <a:gd name="connsiteY29" fmla="*/ 110055 h 408686"/>
              <a:gd name="connsiteX30" fmla="*/ 405341 w 599842"/>
              <a:gd name="connsiteY30" fmla="*/ 122956 h 408686"/>
              <a:gd name="connsiteX31" fmla="*/ 392428 w 599842"/>
              <a:gd name="connsiteY31" fmla="*/ 135857 h 408686"/>
              <a:gd name="connsiteX32" fmla="*/ 75544 w 599842"/>
              <a:gd name="connsiteY32" fmla="*/ 135857 h 408686"/>
              <a:gd name="connsiteX33" fmla="*/ 61637 w 599842"/>
              <a:gd name="connsiteY33" fmla="*/ 122956 h 408686"/>
              <a:gd name="connsiteX34" fmla="*/ 75544 w 599842"/>
              <a:gd name="connsiteY34" fmla="*/ 110055 h 408686"/>
              <a:gd name="connsiteX35" fmla="*/ 54644 w 599842"/>
              <a:gd name="connsiteY35" fmla="*/ 94236 h 408686"/>
              <a:gd name="connsiteX36" fmla="*/ 54644 w 599842"/>
              <a:gd name="connsiteY36" fmla="*/ 353136 h 408686"/>
              <a:gd name="connsiteX37" fmla="*/ 457023 w 599842"/>
              <a:gd name="connsiteY37" fmla="*/ 353136 h 408686"/>
              <a:gd name="connsiteX38" fmla="*/ 457023 w 599842"/>
              <a:gd name="connsiteY38" fmla="*/ 217238 h 408686"/>
              <a:gd name="connsiteX39" fmla="*/ 424236 w 599842"/>
              <a:gd name="connsiteY39" fmla="*/ 216246 h 408686"/>
              <a:gd name="connsiteX40" fmla="*/ 411321 w 599842"/>
              <a:gd name="connsiteY40" fmla="*/ 203351 h 408686"/>
              <a:gd name="connsiteX41" fmla="*/ 409333 w 599842"/>
              <a:gd name="connsiteY41" fmla="*/ 159705 h 408686"/>
              <a:gd name="connsiteX42" fmla="*/ 413308 w 599842"/>
              <a:gd name="connsiteY42" fmla="*/ 149785 h 408686"/>
              <a:gd name="connsiteX43" fmla="*/ 457023 w 599842"/>
              <a:gd name="connsiteY43" fmla="*/ 106139 h 408686"/>
              <a:gd name="connsiteX44" fmla="*/ 457023 w 599842"/>
              <a:gd name="connsiteY44" fmla="*/ 94236 h 408686"/>
              <a:gd name="connsiteX45" fmla="*/ 540479 w 599842"/>
              <a:gd name="connsiteY45" fmla="*/ 60509 h 408686"/>
              <a:gd name="connsiteX46" fmla="*/ 436159 w 599842"/>
              <a:gd name="connsiteY46" fmla="*/ 164665 h 408686"/>
              <a:gd name="connsiteX47" fmla="*/ 438146 w 599842"/>
              <a:gd name="connsiteY47" fmla="*/ 190456 h 408686"/>
              <a:gd name="connsiteX48" fmla="*/ 462984 w 599842"/>
              <a:gd name="connsiteY48" fmla="*/ 191448 h 408686"/>
              <a:gd name="connsiteX49" fmla="*/ 567304 w 599842"/>
              <a:gd name="connsiteY49" fmla="*/ 87292 h 408686"/>
              <a:gd name="connsiteX50" fmla="*/ 12916 w 599842"/>
              <a:gd name="connsiteY50" fmla="*/ 0 h 408686"/>
              <a:gd name="connsiteX51" fmla="*/ 498751 w 599842"/>
              <a:gd name="connsiteY51" fmla="*/ 0 h 408686"/>
              <a:gd name="connsiteX52" fmla="*/ 511667 w 599842"/>
              <a:gd name="connsiteY52" fmla="*/ 12895 h 408686"/>
              <a:gd name="connsiteX53" fmla="*/ 511667 w 599842"/>
              <a:gd name="connsiteY53" fmla="*/ 51582 h 408686"/>
              <a:gd name="connsiteX54" fmla="*/ 531537 w 599842"/>
              <a:gd name="connsiteY54" fmla="*/ 31743 h 408686"/>
              <a:gd name="connsiteX55" fmla="*/ 540479 w 599842"/>
              <a:gd name="connsiteY55" fmla="*/ 27775 h 408686"/>
              <a:gd name="connsiteX56" fmla="*/ 550414 w 599842"/>
              <a:gd name="connsiteY56" fmla="*/ 31743 h 408686"/>
              <a:gd name="connsiteX57" fmla="*/ 596117 w 599842"/>
              <a:gd name="connsiteY57" fmla="*/ 77373 h 408686"/>
              <a:gd name="connsiteX58" fmla="*/ 596117 w 599842"/>
              <a:gd name="connsiteY58" fmla="*/ 96220 h 408686"/>
              <a:gd name="connsiteX59" fmla="*/ 511667 w 599842"/>
              <a:gd name="connsiteY59" fmla="*/ 180536 h 408686"/>
              <a:gd name="connsiteX60" fmla="*/ 511667 w 599842"/>
              <a:gd name="connsiteY60" fmla="*/ 394799 h 408686"/>
              <a:gd name="connsiteX61" fmla="*/ 498751 w 599842"/>
              <a:gd name="connsiteY61" fmla="*/ 408686 h 408686"/>
              <a:gd name="connsiteX62" fmla="*/ 12916 w 599842"/>
              <a:gd name="connsiteY62" fmla="*/ 408686 h 408686"/>
              <a:gd name="connsiteX63" fmla="*/ 0 w 599842"/>
              <a:gd name="connsiteY63" fmla="*/ 394799 h 408686"/>
              <a:gd name="connsiteX64" fmla="*/ 0 w 599842"/>
              <a:gd name="connsiteY64" fmla="*/ 12895 h 408686"/>
              <a:gd name="connsiteX65" fmla="*/ 12916 w 599842"/>
              <a:gd name="connsiteY65" fmla="*/ 0 h 40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9842" h="408686">
                <a:moveTo>
                  <a:pt x="75544" y="297516"/>
                </a:moveTo>
                <a:lnTo>
                  <a:pt x="392428" y="297516"/>
                </a:lnTo>
                <a:cubicBezTo>
                  <a:pt x="399381" y="297516"/>
                  <a:pt x="405341" y="303462"/>
                  <a:pt x="405341" y="311390"/>
                </a:cubicBezTo>
                <a:cubicBezTo>
                  <a:pt x="405341" y="318327"/>
                  <a:pt x="399381" y="324273"/>
                  <a:pt x="392428" y="324273"/>
                </a:cubicBezTo>
                <a:lnTo>
                  <a:pt x="75544" y="324273"/>
                </a:lnTo>
                <a:cubicBezTo>
                  <a:pt x="67597" y="324273"/>
                  <a:pt x="61637" y="318327"/>
                  <a:pt x="61637" y="311390"/>
                </a:cubicBezTo>
                <a:cubicBezTo>
                  <a:pt x="61637" y="303462"/>
                  <a:pt x="67597" y="297516"/>
                  <a:pt x="75544" y="297516"/>
                </a:cubicBezTo>
                <a:close/>
                <a:moveTo>
                  <a:pt x="75544" y="251009"/>
                </a:moveTo>
                <a:lnTo>
                  <a:pt x="392428" y="251009"/>
                </a:lnTo>
                <a:cubicBezTo>
                  <a:pt x="399381" y="251009"/>
                  <a:pt x="405341" y="256955"/>
                  <a:pt x="405341" y="263892"/>
                </a:cubicBezTo>
                <a:cubicBezTo>
                  <a:pt x="405341" y="271820"/>
                  <a:pt x="399381" y="277766"/>
                  <a:pt x="392428" y="277766"/>
                </a:cubicBezTo>
                <a:lnTo>
                  <a:pt x="75544" y="277766"/>
                </a:lnTo>
                <a:cubicBezTo>
                  <a:pt x="67597" y="277766"/>
                  <a:pt x="61637" y="271820"/>
                  <a:pt x="61637" y="263892"/>
                </a:cubicBezTo>
                <a:cubicBezTo>
                  <a:pt x="61637" y="256955"/>
                  <a:pt x="67597" y="251009"/>
                  <a:pt x="75544" y="251009"/>
                </a:cubicBezTo>
                <a:close/>
                <a:moveTo>
                  <a:pt x="75544" y="204343"/>
                </a:moveTo>
                <a:lnTo>
                  <a:pt x="392428" y="204343"/>
                </a:lnTo>
                <a:cubicBezTo>
                  <a:pt x="399381" y="204343"/>
                  <a:pt x="405341" y="209305"/>
                  <a:pt x="405341" y="217244"/>
                </a:cubicBezTo>
                <a:cubicBezTo>
                  <a:pt x="405341" y="224191"/>
                  <a:pt x="399381" y="230145"/>
                  <a:pt x="392428" y="230145"/>
                </a:cubicBezTo>
                <a:lnTo>
                  <a:pt x="75544" y="230145"/>
                </a:lnTo>
                <a:cubicBezTo>
                  <a:pt x="67597" y="230145"/>
                  <a:pt x="61637" y="224191"/>
                  <a:pt x="61637" y="217244"/>
                </a:cubicBezTo>
                <a:cubicBezTo>
                  <a:pt x="61637" y="209305"/>
                  <a:pt x="67597" y="204343"/>
                  <a:pt x="75544" y="204343"/>
                </a:cubicBezTo>
                <a:close/>
                <a:moveTo>
                  <a:pt x="75544" y="156721"/>
                </a:moveTo>
                <a:lnTo>
                  <a:pt x="392428" y="156721"/>
                </a:lnTo>
                <a:cubicBezTo>
                  <a:pt x="399381" y="156721"/>
                  <a:pt x="405341" y="162667"/>
                  <a:pt x="405341" y="170595"/>
                </a:cubicBezTo>
                <a:cubicBezTo>
                  <a:pt x="405341" y="177532"/>
                  <a:pt x="399381" y="183478"/>
                  <a:pt x="392428" y="183478"/>
                </a:cubicBezTo>
                <a:lnTo>
                  <a:pt x="75544" y="183478"/>
                </a:lnTo>
                <a:cubicBezTo>
                  <a:pt x="67597" y="183478"/>
                  <a:pt x="61637" y="177532"/>
                  <a:pt x="61637" y="170595"/>
                </a:cubicBezTo>
                <a:cubicBezTo>
                  <a:pt x="61637" y="162667"/>
                  <a:pt x="67597" y="156721"/>
                  <a:pt x="75544" y="156721"/>
                </a:cubicBezTo>
                <a:close/>
                <a:moveTo>
                  <a:pt x="75544" y="110055"/>
                </a:moveTo>
                <a:lnTo>
                  <a:pt x="392428" y="110055"/>
                </a:lnTo>
                <a:cubicBezTo>
                  <a:pt x="399381" y="110055"/>
                  <a:pt x="405341" y="116009"/>
                  <a:pt x="405341" y="122956"/>
                </a:cubicBezTo>
                <a:cubicBezTo>
                  <a:pt x="405341" y="130895"/>
                  <a:pt x="399381" y="135857"/>
                  <a:pt x="392428" y="135857"/>
                </a:cubicBezTo>
                <a:lnTo>
                  <a:pt x="75544" y="135857"/>
                </a:lnTo>
                <a:cubicBezTo>
                  <a:pt x="67597" y="135857"/>
                  <a:pt x="61637" y="130895"/>
                  <a:pt x="61637" y="122956"/>
                </a:cubicBezTo>
                <a:cubicBezTo>
                  <a:pt x="61637" y="116009"/>
                  <a:pt x="67597" y="110055"/>
                  <a:pt x="75544" y="110055"/>
                </a:cubicBezTo>
                <a:close/>
                <a:moveTo>
                  <a:pt x="54644" y="94236"/>
                </a:moveTo>
                <a:lnTo>
                  <a:pt x="54644" y="353136"/>
                </a:lnTo>
                <a:lnTo>
                  <a:pt x="457023" y="353136"/>
                </a:lnTo>
                <a:lnTo>
                  <a:pt x="457023" y="217238"/>
                </a:lnTo>
                <a:lnTo>
                  <a:pt x="424236" y="216246"/>
                </a:lnTo>
                <a:cubicBezTo>
                  <a:pt x="417282" y="215255"/>
                  <a:pt x="412314" y="210295"/>
                  <a:pt x="411321" y="203351"/>
                </a:cubicBezTo>
                <a:lnTo>
                  <a:pt x="409333" y="159705"/>
                </a:lnTo>
                <a:cubicBezTo>
                  <a:pt x="409333" y="155737"/>
                  <a:pt x="411321" y="152761"/>
                  <a:pt x="413308" y="149785"/>
                </a:cubicBezTo>
                <a:lnTo>
                  <a:pt x="457023" y="106139"/>
                </a:lnTo>
                <a:lnTo>
                  <a:pt x="457023" y="94236"/>
                </a:lnTo>
                <a:close/>
                <a:moveTo>
                  <a:pt x="540479" y="60509"/>
                </a:moveTo>
                <a:lnTo>
                  <a:pt x="436159" y="164665"/>
                </a:lnTo>
                <a:lnTo>
                  <a:pt x="438146" y="190456"/>
                </a:lnTo>
                <a:lnTo>
                  <a:pt x="462984" y="191448"/>
                </a:lnTo>
                <a:lnTo>
                  <a:pt x="567304" y="87292"/>
                </a:lnTo>
                <a:close/>
                <a:moveTo>
                  <a:pt x="12916" y="0"/>
                </a:moveTo>
                <a:lnTo>
                  <a:pt x="498751" y="0"/>
                </a:lnTo>
                <a:cubicBezTo>
                  <a:pt x="505706" y="0"/>
                  <a:pt x="511667" y="5952"/>
                  <a:pt x="511667" y="12895"/>
                </a:cubicBezTo>
                <a:lnTo>
                  <a:pt x="511667" y="51582"/>
                </a:lnTo>
                <a:lnTo>
                  <a:pt x="531537" y="31743"/>
                </a:lnTo>
                <a:cubicBezTo>
                  <a:pt x="533524" y="29759"/>
                  <a:pt x="537498" y="27775"/>
                  <a:pt x="540479" y="27775"/>
                </a:cubicBezTo>
                <a:cubicBezTo>
                  <a:pt x="544453" y="27775"/>
                  <a:pt x="547434" y="29759"/>
                  <a:pt x="550414" y="31743"/>
                </a:cubicBezTo>
                <a:lnTo>
                  <a:pt x="596117" y="77373"/>
                </a:lnTo>
                <a:cubicBezTo>
                  <a:pt x="601084" y="83324"/>
                  <a:pt x="601084" y="91260"/>
                  <a:pt x="596117" y="96220"/>
                </a:cubicBezTo>
                <a:lnTo>
                  <a:pt x="511667" y="180536"/>
                </a:lnTo>
                <a:lnTo>
                  <a:pt x="511667" y="394799"/>
                </a:lnTo>
                <a:cubicBezTo>
                  <a:pt x="511667" y="402734"/>
                  <a:pt x="506699" y="408686"/>
                  <a:pt x="498751" y="408686"/>
                </a:cubicBezTo>
                <a:lnTo>
                  <a:pt x="12916" y="408686"/>
                </a:lnTo>
                <a:cubicBezTo>
                  <a:pt x="5961" y="408686"/>
                  <a:pt x="0" y="402734"/>
                  <a:pt x="0" y="394799"/>
                </a:cubicBezTo>
                <a:lnTo>
                  <a:pt x="0" y="12895"/>
                </a:lnTo>
                <a:cubicBezTo>
                  <a:pt x="0" y="5952"/>
                  <a:pt x="5961" y="0"/>
                  <a:pt x="12916"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p:cNvSpPr/>
          <p:nvPr/>
        </p:nvSpPr>
        <p:spPr>
          <a:xfrm>
            <a:off x="1699646" y="1644529"/>
            <a:ext cx="272908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管理对策</a:t>
            </a:r>
            <a:r>
              <a:rPr lang="en-US" altLang="zh-CN" sz="2400" dirty="0">
                <a:solidFill>
                  <a:srgbClr val="0070C0"/>
                </a:solidFill>
                <a:latin typeface="微软雅黑" panose="020B0503020204020204" pitchFamily="34" charset="-122"/>
                <a:ea typeface="微软雅黑" panose="020B0503020204020204" pitchFamily="34" charset="-122"/>
              </a:rPr>
              <a:t>(enforce)</a:t>
            </a:r>
          </a:p>
        </p:txBody>
      </p:sp>
      <p:sp>
        <p:nvSpPr>
          <p:cNvPr id="2" name="矩形 1"/>
          <p:cNvSpPr/>
          <p:nvPr/>
        </p:nvSpPr>
        <p:spPr bwMode="auto">
          <a:xfrm>
            <a:off x="836083" y="2592782"/>
            <a:ext cx="11065900" cy="1350073"/>
          </a:xfrm>
          <a:prstGeom prst="rect">
            <a:avLst/>
          </a:prstGeom>
          <a:solidFill>
            <a:srgbClr val="0070C0"/>
          </a:solidFill>
          <a:ln>
            <a:noFill/>
          </a:ln>
        </p:spPr>
        <p:txBody>
          <a:bodyPr rtlCol="0" anchor="ctr"/>
          <a:lstStyle/>
          <a:p>
            <a:pPr algn="l"/>
            <a:endParaRPr lang="zh-CN" altLang="en-US"/>
          </a:p>
        </p:txBody>
      </p:sp>
      <p:sp>
        <p:nvSpPr>
          <p:cNvPr id="15" name="矩形 14"/>
          <p:cNvSpPr/>
          <p:nvPr/>
        </p:nvSpPr>
        <p:spPr bwMode="auto">
          <a:xfrm>
            <a:off x="864217" y="4510068"/>
            <a:ext cx="11065900" cy="1350074"/>
          </a:xfrm>
          <a:prstGeom prst="rect">
            <a:avLst/>
          </a:prstGeom>
          <a:solidFill>
            <a:srgbClr val="0070C0"/>
          </a:solidFill>
          <a:ln>
            <a:noFill/>
          </a:ln>
        </p:spPr>
        <p:txBody>
          <a:bodyPr rtlCol="0" anchor="ctr"/>
          <a:lstStyle/>
          <a:p>
            <a:pPr algn="l"/>
            <a:endParaRPr lang="zh-CN" altLang="en-US"/>
          </a:p>
        </p:txBody>
      </p:sp>
      <p:sp>
        <p:nvSpPr>
          <p:cNvPr id="4" name="矩形 3"/>
          <p:cNvSpPr/>
          <p:nvPr/>
        </p:nvSpPr>
        <p:spPr>
          <a:xfrm>
            <a:off x="1172791" y="2824237"/>
            <a:ext cx="1826141" cy="584775"/>
          </a:xfrm>
          <a:prstGeom prst="rect">
            <a:avLst/>
          </a:prstGeom>
          <a:ln w="19050">
            <a:noFill/>
          </a:ln>
        </p:spPr>
        <p:txBody>
          <a:bodyPr wrap="non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安全评价</a:t>
            </a:r>
          </a:p>
        </p:txBody>
      </p:sp>
      <p:sp>
        <p:nvSpPr>
          <p:cNvPr id="5" name="矩形 4"/>
          <p:cNvSpPr/>
          <p:nvPr/>
        </p:nvSpPr>
        <p:spPr>
          <a:xfrm>
            <a:off x="3837088" y="3024053"/>
            <a:ext cx="7632848" cy="538609"/>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辨识危害，评价风险，提出风险控制对策，实现系统安全目的。</a:t>
            </a:r>
          </a:p>
        </p:txBody>
      </p:sp>
      <p:sp>
        <p:nvSpPr>
          <p:cNvPr id="6" name="矩形 5"/>
          <p:cNvSpPr/>
          <p:nvPr/>
        </p:nvSpPr>
        <p:spPr bwMode="auto">
          <a:xfrm>
            <a:off x="1172791" y="3451050"/>
            <a:ext cx="1826141" cy="173239"/>
          </a:xfrm>
          <a:prstGeom prst="rect">
            <a:avLst/>
          </a:prstGeom>
          <a:solidFill>
            <a:schemeClr val="bg1"/>
          </a:solidFill>
          <a:ln>
            <a:noFill/>
          </a:ln>
        </p:spPr>
        <p:txBody>
          <a:bodyPr rtlCol="0" anchor="ctr"/>
          <a:lstStyle/>
          <a:p>
            <a:pPr algn="l"/>
            <a:endParaRPr lang="zh-CN" altLang="en-US"/>
          </a:p>
        </p:txBody>
      </p:sp>
      <p:sp>
        <p:nvSpPr>
          <p:cNvPr id="20" name="矩形 19"/>
          <p:cNvSpPr/>
          <p:nvPr/>
        </p:nvSpPr>
        <p:spPr>
          <a:xfrm>
            <a:off x="9093670" y="4840461"/>
            <a:ext cx="2664296"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安全目标管理</a:t>
            </a:r>
          </a:p>
        </p:txBody>
      </p:sp>
      <p:sp>
        <p:nvSpPr>
          <p:cNvPr id="26" name="矩形 25"/>
          <p:cNvSpPr/>
          <p:nvPr/>
        </p:nvSpPr>
        <p:spPr>
          <a:xfrm>
            <a:off x="944054" y="4934870"/>
            <a:ext cx="8077649" cy="538609"/>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企业管理人员及员工参与制定目标，实行自我控制，努力完成工作目标。</a:t>
            </a:r>
          </a:p>
        </p:txBody>
      </p:sp>
      <p:sp>
        <p:nvSpPr>
          <p:cNvPr id="16" name="矩形 15"/>
          <p:cNvSpPr/>
          <p:nvPr/>
        </p:nvSpPr>
        <p:spPr bwMode="auto">
          <a:xfrm>
            <a:off x="9093670" y="5453383"/>
            <a:ext cx="1826141" cy="173239"/>
          </a:xfrm>
          <a:prstGeom prst="rect">
            <a:avLst/>
          </a:prstGeom>
          <a:solidFill>
            <a:schemeClr val="bg1"/>
          </a:solidFill>
          <a:ln>
            <a:noFill/>
          </a:ln>
        </p:spPr>
        <p:txBody>
          <a:bodyPr rtlCol="0" anchor="ctr"/>
          <a:lstStyle/>
          <a:p>
            <a:pPr algn="l"/>
            <a:endParaRPr lang="zh-CN" altLang="en-US"/>
          </a:p>
        </p:txBody>
      </p:sp>
      <p:sp>
        <p:nvSpPr>
          <p:cNvPr id="17" name="矩形 16"/>
          <p:cNvSpPr/>
          <p:nvPr/>
        </p:nvSpPr>
        <p:spPr bwMode="auto">
          <a:xfrm>
            <a:off x="10425819" y="5453382"/>
            <a:ext cx="1332148" cy="173239"/>
          </a:xfrm>
          <a:prstGeom prst="rect">
            <a:avLst/>
          </a:prstGeom>
          <a:solidFill>
            <a:schemeClr val="bg1"/>
          </a:solidFill>
          <a:ln>
            <a:noFill/>
          </a:ln>
        </p:spPr>
        <p:txBody>
          <a:bodyPr rtlCol="0" anchor="ctr"/>
          <a:lstStyle/>
          <a:p>
            <a:pPr algn="l"/>
            <a:endParaRPr lang="zh-CN" altLang="en-US"/>
          </a:p>
        </p:txBody>
      </p:sp>
      <p:sp>
        <p:nvSpPr>
          <p:cNvPr id="3" name="矩形 2"/>
          <p:cNvSpPr/>
          <p:nvPr/>
        </p:nvSpPr>
        <p:spPr>
          <a:xfrm>
            <a:off x="3515757" y="6427355"/>
            <a:ext cx="5827236" cy="400110"/>
          </a:xfrm>
          <a:prstGeom prst="rect">
            <a:avLst/>
          </a:prstGeom>
        </p:spPr>
        <p:txBody>
          <a:bodyPr wrap="none">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健全制度、责任落实、加强检查与教育、强化监管</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054287" y="3150494"/>
            <a:ext cx="9127616" cy="738664"/>
          </a:xfrm>
          <a:prstGeom prst="rect">
            <a:avLst/>
          </a:prstGeom>
        </p:spPr>
        <p:txBody>
          <a:bodyPr wrap="square" lIns="0" tIns="0" rIns="0" bIns="0">
            <a:spAutoFit/>
          </a:bodyPr>
          <a:lstStyle/>
          <a:p>
            <a:r>
              <a:rPr lang="en-US" altLang="zh-CN" sz="4800" dirty="0">
                <a:solidFill>
                  <a:srgbClr val="0070C0"/>
                </a:solidFill>
                <a:ea typeface="微软雅黑" panose="020B0503020204020204" pitchFamily="34" charset="-122"/>
                <a:cs typeface="+mn-ea"/>
                <a:sym typeface="+mn-lt"/>
              </a:rPr>
              <a:t>4</a:t>
            </a:r>
            <a:r>
              <a:rPr lang="zh-CN" altLang="en-US" sz="4800" dirty="0">
                <a:solidFill>
                  <a:srgbClr val="0070C0"/>
                </a:solidFill>
                <a:ea typeface="微软雅黑" panose="020B0503020204020204" pitchFamily="34" charset="-122"/>
                <a:cs typeface="+mn-ea"/>
                <a:sym typeface="+mn-lt"/>
              </a:rPr>
              <a:t>、现代安全管理的六大管理体系</a:t>
            </a:r>
          </a:p>
        </p:txBody>
      </p:sp>
      <p:grpSp>
        <p:nvGrpSpPr>
          <p:cNvPr id="3" name="组合 2"/>
          <p:cNvGrpSpPr/>
          <p:nvPr/>
        </p:nvGrpSpPr>
        <p:grpSpPr>
          <a:xfrm>
            <a:off x="596727" y="3119789"/>
            <a:ext cx="4305081" cy="2452271"/>
            <a:chOff x="884757" y="3818298"/>
            <a:chExt cx="4305081" cy="2452271"/>
          </a:xfrm>
          <a:solidFill>
            <a:srgbClr val="0070C0"/>
          </a:solidFill>
        </p:grpSpPr>
        <p:sp>
          <p:nvSpPr>
            <p:cNvPr id="18" name="Rectangle 14"/>
            <p:cNvSpPr/>
            <p:nvPr/>
          </p:nvSpPr>
          <p:spPr>
            <a:xfrm rot="10800000">
              <a:off x="884759" y="3818298"/>
              <a:ext cx="710024" cy="1742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14"/>
            <p:cNvSpPr/>
            <p:nvPr/>
          </p:nvSpPr>
          <p:spPr>
            <a:xfrm rot="5400000">
              <a:off x="2682286" y="3763016"/>
              <a:ext cx="710024" cy="4305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rot="10800000">
            <a:off x="7797527" y="1528093"/>
            <a:ext cx="4248473" cy="2534777"/>
            <a:chOff x="884755" y="3735792"/>
            <a:chExt cx="4248473" cy="2534777"/>
          </a:xfrm>
          <a:solidFill>
            <a:srgbClr val="0070C0"/>
          </a:solidFill>
        </p:grpSpPr>
        <p:sp>
          <p:nvSpPr>
            <p:cNvPr id="23" name="Rectangle 14"/>
            <p:cNvSpPr/>
            <p:nvPr/>
          </p:nvSpPr>
          <p:spPr>
            <a:xfrm rot="10800000">
              <a:off x="884759" y="3735792"/>
              <a:ext cx="710024" cy="1824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14"/>
            <p:cNvSpPr/>
            <p:nvPr/>
          </p:nvSpPr>
          <p:spPr>
            <a:xfrm rot="5400000">
              <a:off x="2653980" y="3791320"/>
              <a:ext cx="710024" cy="4248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7" name="矩形 6"/>
          <p:cNvSpPr/>
          <p:nvPr/>
        </p:nvSpPr>
        <p:spPr>
          <a:xfrm>
            <a:off x="1477722" y="2824237"/>
            <a:ext cx="2236510" cy="400110"/>
          </a:xfrm>
          <a:prstGeom prst="rect">
            <a:avLst/>
          </a:prstGeom>
          <a:solidFill>
            <a:srgbClr val="0070C0"/>
          </a:solidFill>
        </p:spPr>
        <p:txBody>
          <a:bodyPr wrap="none">
            <a:spAutoFit/>
          </a:bodyPr>
          <a:lstStyle/>
          <a:p>
            <a:pP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安全生产责任体系</a:t>
            </a:r>
          </a:p>
        </p:txBody>
      </p:sp>
      <p:sp>
        <p:nvSpPr>
          <p:cNvPr id="18" name="矩形 17"/>
          <p:cNvSpPr/>
          <p:nvPr/>
        </p:nvSpPr>
        <p:spPr>
          <a:xfrm>
            <a:off x="5205239" y="2824237"/>
            <a:ext cx="2236510" cy="400110"/>
          </a:xfrm>
          <a:prstGeom prst="rect">
            <a:avLst/>
          </a:prstGeom>
          <a:solidFill>
            <a:srgbClr val="0070C0"/>
          </a:solidFill>
        </p:spPr>
        <p:txBody>
          <a:bodyPr wrap="none">
            <a:spAutoFit/>
          </a:bodyPr>
          <a:lstStyle/>
          <a:p>
            <a:pP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安全生产保障体系</a:t>
            </a:r>
          </a:p>
        </p:txBody>
      </p:sp>
      <p:sp>
        <p:nvSpPr>
          <p:cNvPr id="19" name="矩形 18"/>
          <p:cNvSpPr/>
          <p:nvPr/>
        </p:nvSpPr>
        <p:spPr>
          <a:xfrm>
            <a:off x="8932756" y="2824237"/>
            <a:ext cx="2236510" cy="400110"/>
          </a:xfrm>
          <a:prstGeom prst="rect">
            <a:avLst/>
          </a:prstGeom>
          <a:solidFill>
            <a:srgbClr val="0070C0"/>
          </a:solidFill>
        </p:spPr>
        <p:txBody>
          <a:bodyPr wrap="none">
            <a:spAutoFit/>
          </a:bodyPr>
          <a:lstStyle/>
          <a:p>
            <a:pP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安全生产监督体系</a:t>
            </a:r>
          </a:p>
        </p:txBody>
      </p:sp>
      <p:sp>
        <p:nvSpPr>
          <p:cNvPr id="21" name="矩形 20"/>
          <p:cNvSpPr/>
          <p:nvPr/>
        </p:nvSpPr>
        <p:spPr>
          <a:xfrm>
            <a:off x="1477722" y="5421792"/>
            <a:ext cx="2206779" cy="400110"/>
          </a:xfrm>
          <a:prstGeom prst="rect">
            <a:avLst/>
          </a:prstGeom>
          <a:solidFill>
            <a:srgbClr val="0070C0"/>
          </a:solidFill>
        </p:spPr>
        <p:txBody>
          <a:bodyPr wrap="square">
            <a:spAutoFit/>
          </a:bodyPr>
          <a:lstStyle/>
          <a:p>
            <a:pPr algn="ct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风险管理体系</a:t>
            </a:r>
          </a:p>
        </p:txBody>
      </p:sp>
      <p:sp>
        <p:nvSpPr>
          <p:cNvPr id="22" name="矩形 21"/>
          <p:cNvSpPr/>
          <p:nvPr/>
        </p:nvSpPr>
        <p:spPr>
          <a:xfrm>
            <a:off x="5205239" y="5421792"/>
            <a:ext cx="2236510" cy="400110"/>
          </a:xfrm>
          <a:prstGeom prst="rect">
            <a:avLst/>
          </a:prstGeom>
          <a:solidFill>
            <a:srgbClr val="0070C0"/>
          </a:solidFill>
        </p:spPr>
        <p:txBody>
          <a:bodyPr wrap="none">
            <a:spAutoFit/>
          </a:bodyPr>
          <a:lstStyle/>
          <a:p>
            <a:pP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应急救援管理体系</a:t>
            </a:r>
          </a:p>
        </p:txBody>
      </p:sp>
      <p:sp>
        <p:nvSpPr>
          <p:cNvPr id="24" name="矩形 23"/>
          <p:cNvSpPr/>
          <p:nvPr/>
        </p:nvSpPr>
        <p:spPr>
          <a:xfrm>
            <a:off x="8932756" y="5421792"/>
            <a:ext cx="2206779" cy="400110"/>
          </a:xfrm>
          <a:prstGeom prst="rect">
            <a:avLst/>
          </a:prstGeom>
          <a:solidFill>
            <a:srgbClr val="0070C0"/>
          </a:solidFill>
        </p:spPr>
        <p:txBody>
          <a:bodyPr wrap="square">
            <a:spAutoFit/>
          </a:bodyPr>
          <a:lstStyle/>
          <a:p>
            <a:pPr algn="ct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事故管理体系</a:t>
            </a:r>
          </a:p>
        </p:txBody>
      </p:sp>
      <p:cxnSp>
        <p:nvCxnSpPr>
          <p:cNvPr id="9" name="直接连接符 8"/>
          <p:cNvCxnSpPr/>
          <p:nvPr/>
        </p:nvCxnSpPr>
        <p:spPr>
          <a:xfrm>
            <a:off x="1257631" y="3657169"/>
            <a:ext cx="1036915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650119" y="2089899"/>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组织体系</a:t>
            </a:r>
          </a:p>
        </p:txBody>
      </p:sp>
      <p:cxnSp>
        <p:nvCxnSpPr>
          <p:cNvPr id="27" name="直接连接符 26"/>
          <p:cNvCxnSpPr/>
          <p:nvPr/>
        </p:nvCxnSpPr>
        <p:spPr>
          <a:xfrm>
            <a:off x="1257631" y="6177449"/>
            <a:ext cx="1036915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650119" y="4687454"/>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生产体系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12392030250&amp;di=1fa4b6b77a223181140c90f3ca2ee26c&amp;imgtype=0&amp;src=http%3A%2F%2Fpic37.nipic.com%2F20140121%2F2531170_205539311000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716"/>
          <a:stretch>
            <a:fillRect/>
          </a:stretch>
        </p:blipFill>
        <p:spPr bwMode="auto">
          <a:xfrm>
            <a:off x="6187257" y="2434818"/>
            <a:ext cx="5596468" cy="3744415"/>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40591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rPr>
              <a:t>、要求</a:t>
            </a:r>
          </a:p>
        </p:txBody>
      </p:sp>
      <p:sp>
        <p:nvSpPr>
          <p:cNvPr id="16" name="Freeform 11"/>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矩形 82"/>
          <p:cNvSpPr/>
          <p:nvPr/>
        </p:nvSpPr>
        <p:spPr bwMode="auto">
          <a:xfrm>
            <a:off x="616806" y="2434819"/>
            <a:ext cx="5570505" cy="3744416"/>
          </a:xfrm>
          <a:prstGeom prst="rect">
            <a:avLst/>
          </a:prstGeom>
          <a:solidFill>
            <a:srgbClr val="0070C0"/>
          </a:solidFill>
          <a:ln>
            <a:noFill/>
          </a:ln>
        </p:spPr>
        <p:txBody>
          <a:bodyPr rtlCol="0" anchor="ctr"/>
          <a:lstStyle/>
          <a:p>
            <a:pPr algn="l"/>
            <a:endParaRPr lang="zh-CN" altLang="en-US"/>
          </a:p>
        </p:txBody>
      </p:sp>
      <p:sp>
        <p:nvSpPr>
          <p:cNvPr id="84" name="矩形 83"/>
          <p:cNvSpPr/>
          <p:nvPr/>
        </p:nvSpPr>
        <p:spPr>
          <a:xfrm>
            <a:off x="904676" y="3251554"/>
            <a:ext cx="4922541" cy="798104"/>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从总经理到每一个员工的安全生产责任都应明确落实。</a:t>
            </a:r>
          </a:p>
        </p:txBody>
      </p:sp>
      <p:sp>
        <p:nvSpPr>
          <p:cNvPr id="85" name="矩形 84"/>
          <p:cNvSpPr/>
          <p:nvPr/>
        </p:nvSpPr>
        <p:spPr>
          <a:xfrm>
            <a:off x="1140936" y="2691398"/>
            <a:ext cx="1107996"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纵向到底</a:t>
            </a:r>
          </a:p>
        </p:txBody>
      </p:sp>
      <p:sp>
        <p:nvSpPr>
          <p:cNvPr id="86" name="矩形 85"/>
          <p:cNvSpPr/>
          <p:nvPr/>
        </p:nvSpPr>
        <p:spPr bwMode="auto">
          <a:xfrm>
            <a:off x="966223" y="2618301"/>
            <a:ext cx="144016" cy="490803"/>
          </a:xfrm>
          <a:prstGeom prst="rect">
            <a:avLst/>
          </a:prstGeom>
          <a:solidFill>
            <a:srgbClr val="FFFF00"/>
          </a:solidFill>
          <a:ln>
            <a:noFill/>
          </a:ln>
        </p:spPr>
        <p:txBody>
          <a:bodyPr rtlCol="0" anchor="ctr"/>
          <a:lstStyle/>
          <a:p>
            <a:pPr algn="l"/>
            <a:endParaRPr lang="zh-CN" altLang="en-US"/>
          </a:p>
        </p:txBody>
      </p:sp>
      <p:sp>
        <p:nvSpPr>
          <p:cNvPr id="22" name="矩形 21"/>
          <p:cNvSpPr/>
          <p:nvPr/>
        </p:nvSpPr>
        <p:spPr>
          <a:xfrm>
            <a:off x="887775" y="4817245"/>
            <a:ext cx="5066558" cy="798104"/>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副总经理，各个科室的安全生产责任制都应明确落实。</a:t>
            </a:r>
          </a:p>
        </p:txBody>
      </p:sp>
      <p:sp>
        <p:nvSpPr>
          <p:cNvPr id="23" name="矩形 22"/>
          <p:cNvSpPr/>
          <p:nvPr/>
        </p:nvSpPr>
        <p:spPr>
          <a:xfrm>
            <a:off x="1155123" y="4362386"/>
            <a:ext cx="116278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横向到边</a:t>
            </a:r>
          </a:p>
        </p:txBody>
      </p:sp>
      <p:sp>
        <p:nvSpPr>
          <p:cNvPr id="24" name="矩形 23"/>
          <p:cNvSpPr/>
          <p:nvPr/>
        </p:nvSpPr>
        <p:spPr bwMode="auto">
          <a:xfrm>
            <a:off x="980410" y="4289289"/>
            <a:ext cx="151138" cy="490803"/>
          </a:xfrm>
          <a:prstGeom prst="rect">
            <a:avLst/>
          </a:prstGeom>
          <a:solidFill>
            <a:srgbClr val="FFFF00"/>
          </a:solidFill>
          <a:ln>
            <a:noFill/>
          </a:ln>
        </p:spPr>
        <p:txBody>
          <a:bodyPr rtlCol="0" anchor="ctr"/>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7" name="矩形 16"/>
          <p:cNvSpPr/>
          <p:nvPr/>
        </p:nvSpPr>
        <p:spPr>
          <a:xfrm>
            <a:off x="3117007" y="6370057"/>
            <a:ext cx="603242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明确职责、落实责任、协调配合、严格监管</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8" name="Rectangle 204"/>
          <p:cNvSpPr>
            <a:spLocks noChangeArrowheads="1"/>
          </p:cNvSpPr>
          <p:nvPr/>
        </p:nvSpPr>
        <p:spPr bwMode="auto">
          <a:xfrm>
            <a:off x="1237125" y="5915313"/>
            <a:ext cx="10671216" cy="584775"/>
          </a:xfrm>
          <a:prstGeom prst="rect">
            <a:avLst/>
          </a:prstGeom>
          <a:noFill/>
          <a:ln w="9525" algn="ctr">
            <a:noFill/>
            <a:miter lim="800000"/>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u="none" strike="noStrike" kern="1200" cap="none" spc="0" normalizeH="0" baseline="0" noProof="0" dirty="0">
                <a:ln>
                  <a:noFill/>
                </a:ln>
                <a:solidFill>
                  <a:srgbClr val="0070C0"/>
                </a:solidFill>
                <a:uLnTx/>
                <a:uFillTx/>
                <a:latin typeface="微软雅黑" panose="020B0503020204020204" pitchFamily="34" charset="-122"/>
                <a:ea typeface="微软雅黑" panose="020B0503020204020204" pitchFamily="34" charset="-122"/>
              </a:rPr>
              <a:t>安全责任心是安全生产灵魂</a:t>
            </a:r>
            <a:r>
              <a:rPr lang="zh-CN" altLang="en-US" sz="3200" dirty="0">
                <a:solidFill>
                  <a:srgbClr val="0070C0"/>
                </a:solidFill>
                <a:latin typeface="微软雅黑" panose="020B0503020204020204" pitchFamily="34" charset="-122"/>
                <a:ea typeface="微软雅黑" panose="020B0503020204020204" pitchFamily="34" charset="-122"/>
              </a:rPr>
              <a:t>，安全生产人人有责</a:t>
            </a:r>
            <a:endParaRPr kumimoji="0" lang="zh-CN" altLang="en-US" sz="3200" u="none" strike="noStrike" kern="1200" cap="none" spc="0" normalizeH="0" baseline="0" noProof="0" dirty="0">
              <a:ln>
                <a:noFill/>
              </a:ln>
              <a:solidFill>
                <a:srgbClr val="0070C0"/>
              </a:solidFill>
              <a:uLnTx/>
              <a:uFillTx/>
              <a:latin typeface="微软雅黑" panose="020B0503020204020204" pitchFamily="34" charset="-122"/>
              <a:ea typeface="微软雅黑" panose="020B0503020204020204" pitchFamily="34" charset="-122"/>
            </a:endParaRPr>
          </a:p>
        </p:txBody>
      </p:sp>
      <p:grpSp>
        <p:nvGrpSpPr>
          <p:cNvPr id="2" name="组合 1"/>
          <p:cNvGrpSpPr/>
          <p:nvPr/>
        </p:nvGrpSpPr>
        <p:grpSpPr>
          <a:xfrm>
            <a:off x="1892871" y="1888133"/>
            <a:ext cx="9440563" cy="3586056"/>
            <a:chOff x="1808725" y="3253383"/>
            <a:chExt cx="9440563" cy="3586056"/>
          </a:xfrm>
        </p:grpSpPr>
        <p:sp>
          <p:nvSpPr>
            <p:cNvPr id="19" name="Oval 4"/>
            <p:cNvSpPr/>
            <p:nvPr/>
          </p:nvSpPr>
          <p:spPr>
            <a:xfrm rot="27678" flipV="1">
              <a:off x="1808725" y="3931829"/>
              <a:ext cx="2376487" cy="1439862"/>
            </a:xfrm>
            <a:prstGeom prst="ellipse">
              <a:avLst/>
            </a:prstGeom>
            <a:solidFill>
              <a:srgbClr val="0070C0"/>
            </a:solidFill>
            <a:ln w="9525" cap="flat" cmpd="sng">
              <a:prstDash val="solid"/>
              <a:headEnd type="none" w="med" len="med"/>
              <a:tailEnd type="none" w="med" len="med"/>
            </a:ln>
            <a:scene3d>
              <a:camera prst="legacyPerspectiveBottom">
                <a:rot lat="0" lon="0" rev="0"/>
              </a:camera>
              <a:lightRig rig="legacyFlat3" dir="t"/>
            </a:scene3d>
            <a:sp3d extrusionH="7593000" prstMaterial="legacyMatte">
              <a:bevelT w="13500" h="13500" prst="angle"/>
              <a:bevelB w="13500" h="13500" prst="angle"/>
              <a:extrusionClr>
                <a:srgbClr val="0070C0"/>
              </a:extrusionClr>
            </a:sp3d>
          </p:spPr>
          <p:txBody>
            <a:bodyPr rot="10800000"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600" dirty="0">
                  <a:solidFill>
                    <a:schemeClr val="bg1"/>
                  </a:solidFill>
                  <a:latin typeface="微软雅黑" panose="020B0503020204020204" pitchFamily="34" charset="-122"/>
                  <a:ea typeface="微软雅黑" panose="020B0503020204020204" pitchFamily="34" charset="-122"/>
                </a:rPr>
                <a:t>责任</a:t>
              </a:r>
            </a:p>
          </p:txBody>
        </p:sp>
        <p:grpSp>
          <p:nvGrpSpPr>
            <p:cNvPr id="20" name="Group 5"/>
            <p:cNvGrpSpPr/>
            <p:nvPr/>
          </p:nvGrpSpPr>
          <p:grpSpPr>
            <a:xfrm>
              <a:off x="4204242" y="3253383"/>
              <a:ext cx="7045046" cy="3586056"/>
              <a:chOff x="2245" y="2341"/>
              <a:chExt cx="2495" cy="1452"/>
            </a:xfrm>
          </p:grpSpPr>
          <p:sp>
            <p:nvSpPr>
              <p:cNvPr id="21" name="AutoShape 6"/>
              <p:cNvSpPr>
                <a:spLocks noChangeAspect="1" noTextEdit="1"/>
              </p:cNvSpPr>
              <p:nvPr/>
            </p:nvSpPr>
            <p:spPr>
              <a:xfrm>
                <a:off x="2245" y="2341"/>
                <a:ext cx="2495" cy="1452"/>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7"/>
              <p:cNvSpPr/>
              <p:nvPr/>
            </p:nvSpPr>
            <p:spPr>
              <a:xfrm>
                <a:off x="2245" y="2744"/>
                <a:ext cx="590" cy="102"/>
              </a:xfrm>
              <a:custGeom>
                <a:avLst/>
                <a:gdLst>
                  <a:gd name="txL" fmla="*/ 0 w 590"/>
                  <a:gd name="txT" fmla="*/ 0 h 102"/>
                  <a:gd name="txR" fmla="*/ 590 w 590"/>
                  <a:gd name="txB" fmla="*/ 102 h 102"/>
                </a:gdLst>
                <a:ahLst/>
                <a:cxnLst>
                  <a:cxn ang="0">
                    <a:pos x="555" y="24"/>
                  </a:cxn>
                  <a:cxn ang="0">
                    <a:pos x="538" y="24"/>
                  </a:cxn>
                  <a:cxn ang="0">
                    <a:pos x="512" y="24"/>
                  </a:cxn>
                  <a:cxn ang="0">
                    <a:pos x="482" y="24"/>
                  </a:cxn>
                  <a:cxn ang="0">
                    <a:pos x="443" y="30"/>
                  </a:cxn>
                  <a:cxn ang="0">
                    <a:pos x="396" y="36"/>
                  </a:cxn>
                  <a:cxn ang="0">
                    <a:pos x="349" y="48"/>
                  </a:cxn>
                  <a:cxn ang="0">
                    <a:pos x="301" y="54"/>
                  </a:cxn>
                  <a:cxn ang="0">
                    <a:pos x="250" y="66"/>
                  </a:cxn>
                  <a:cxn ang="0">
                    <a:pos x="202" y="72"/>
                  </a:cxn>
                  <a:cxn ang="0">
                    <a:pos x="155" y="84"/>
                  </a:cxn>
                  <a:cxn ang="0">
                    <a:pos x="112" y="90"/>
                  </a:cxn>
                  <a:cxn ang="0">
                    <a:pos x="73" y="96"/>
                  </a:cxn>
                  <a:cxn ang="0">
                    <a:pos x="39" y="102"/>
                  </a:cxn>
                  <a:cxn ang="0">
                    <a:pos x="17" y="102"/>
                  </a:cxn>
                  <a:cxn ang="0">
                    <a:pos x="4" y="102"/>
                  </a:cxn>
                  <a:cxn ang="0">
                    <a:pos x="0" y="96"/>
                  </a:cxn>
                  <a:cxn ang="0">
                    <a:pos x="9" y="96"/>
                  </a:cxn>
                  <a:cxn ang="0">
                    <a:pos x="22" y="90"/>
                  </a:cxn>
                  <a:cxn ang="0">
                    <a:pos x="43" y="84"/>
                  </a:cxn>
                  <a:cxn ang="0">
                    <a:pos x="73" y="78"/>
                  </a:cxn>
                  <a:cxn ang="0">
                    <a:pos x="103" y="72"/>
                  </a:cxn>
                  <a:cxn ang="0">
                    <a:pos x="142" y="66"/>
                  </a:cxn>
                  <a:cxn ang="0">
                    <a:pos x="185" y="60"/>
                  </a:cxn>
                  <a:cxn ang="0">
                    <a:pos x="228" y="54"/>
                  </a:cxn>
                  <a:cxn ang="0">
                    <a:pos x="271" y="42"/>
                  </a:cxn>
                  <a:cxn ang="0">
                    <a:pos x="318" y="36"/>
                  </a:cxn>
                  <a:cxn ang="0">
                    <a:pos x="366" y="30"/>
                  </a:cxn>
                  <a:cxn ang="0">
                    <a:pos x="409" y="24"/>
                  </a:cxn>
                  <a:cxn ang="0">
                    <a:pos x="452" y="18"/>
                  </a:cxn>
                  <a:cxn ang="0">
                    <a:pos x="491" y="12"/>
                  </a:cxn>
                  <a:cxn ang="0">
                    <a:pos x="529" y="12"/>
                  </a:cxn>
                  <a:cxn ang="0">
                    <a:pos x="585" y="0"/>
                  </a:cxn>
                  <a:cxn ang="0">
                    <a:pos x="590" y="18"/>
                  </a:cxn>
                </a:cxnLst>
                <a:rect l="txL" t="txT" r="txR" b="txB"/>
                <a:pathLst>
                  <a:path w="590" h="102">
                    <a:moveTo>
                      <a:pt x="560" y="30"/>
                    </a:moveTo>
                    <a:lnTo>
                      <a:pt x="555" y="24"/>
                    </a:lnTo>
                    <a:lnTo>
                      <a:pt x="547" y="24"/>
                    </a:lnTo>
                    <a:lnTo>
                      <a:pt x="538" y="24"/>
                    </a:lnTo>
                    <a:lnTo>
                      <a:pt x="525" y="24"/>
                    </a:lnTo>
                    <a:lnTo>
                      <a:pt x="512" y="24"/>
                    </a:lnTo>
                    <a:lnTo>
                      <a:pt x="499" y="24"/>
                    </a:lnTo>
                    <a:lnTo>
                      <a:pt x="482" y="24"/>
                    </a:lnTo>
                    <a:lnTo>
                      <a:pt x="461" y="30"/>
                    </a:lnTo>
                    <a:lnTo>
                      <a:pt x="443" y="30"/>
                    </a:lnTo>
                    <a:lnTo>
                      <a:pt x="417" y="36"/>
                    </a:lnTo>
                    <a:lnTo>
                      <a:pt x="396" y="36"/>
                    </a:lnTo>
                    <a:lnTo>
                      <a:pt x="374" y="42"/>
                    </a:lnTo>
                    <a:lnTo>
                      <a:pt x="349" y="48"/>
                    </a:lnTo>
                    <a:lnTo>
                      <a:pt x="327" y="48"/>
                    </a:lnTo>
                    <a:lnTo>
                      <a:pt x="301" y="54"/>
                    </a:lnTo>
                    <a:lnTo>
                      <a:pt x="275" y="60"/>
                    </a:lnTo>
                    <a:lnTo>
                      <a:pt x="250" y="66"/>
                    </a:lnTo>
                    <a:lnTo>
                      <a:pt x="224" y="66"/>
                    </a:lnTo>
                    <a:lnTo>
                      <a:pt x="202" y="72"/>
                    </a:lnTo>
                    <a:lnTo>
                      <a:pt x="176" y="78"/>
                    </a:lnTo>
                    <a:lnTo>
                      <a:pt x="155" y="84"/>
                    </a:lnTo>
                    <a:lnTo>
                      <a:pt x="133" y="84"/>
                    </a:lnTo>
                    <a:lnTo>
                      <a:pt x="112" y="90"/>
                    </a:lnTo>
                    <a:lnTo>
                      <a:pt x="90" y="90"/>
                    </a:lnTo>
                    <a:lnTo>
                      <a:pt x="73" y="96"/>
                    </a:lnTo>
                    <a:lnTo>
                      <a:pt x="56" y="96"/>
                    </a:lnTo>
                    <a:lnTo>
                      <a:pt x="39" y="102"/>
                    </a:lnTo>
                    <a:lnTo>
                      <a:pt x="26" y="102"/>
                    </a:lnTo>
                    <a:lnTo>
                      <a:pt x="17" y="102"/>
                    </a:lnTo>
                    <a:lnTo>
                      <a:pt x="9" y="102"/>
                    </a:lnTo>
                    <a:lnTo>
                      <a:pt x="4" y="102"/>
                    </a:lnTo>
                    <a:lnTo>
                      <a:pt x="0" y="102"/>
                    </a:lnTo>
                    <a:lnTo>
                      <a:pt x="0" y="96"/>
                    </a:lnTo>
                    <a:lnTo>
                      <a:pt x="4" y="96"/>
                    </a:lnTo>
                    <a:lnTo>
                      <a:pt x="9" y="96"/>
                    </a:lnTo>
                    <a:lnTo>
                      <a:pt x="13" y="96"/>
                    </a:lnTo>
                    <a:lnTo>
                      <a:pt x="22" y="90"/>
                    </a:lnTo>
                    <a:lnTo>
                      <a:pt x="30" y="90"/>
                    </a:lnTo>
                    <a:lnTo>
                      <a:pt x="43" y="84"/>
                    </a:lnTo>
                    <a:lnTo>
                      <a:pt x="56" y="84"/>
                    </a:lnTo>
                    <a:lnTo>
                      <a:pt x="73" y="78"/>
                    </a:lnTo>
                    <a:lnTo>
                      <a:pt x="86" y="78"/>
                    </a:lnTo>
                    <a:lnTo>
                      <a:pt x="103" y="72"/>
                    </a:lnTo>
                    <a:lnTo>
                      <a:pt x="125" y="72"/>
                    </a:lnTo>
                    <a:lnTo>
                      <a:pt x="142" y="66"/>
                    </a:lnTo>
                    <a:lnTo>
                      <a:pt x="164" y="60"/>
                    </a:lnTo>
                    <a:lnTo>
                      <a:pt x="185" y="60"/>
                    </a:lnTo>
                    <a:lnTo>
                      <a:pt x="207" y="54"/>
                    </a:lnTo>
                    <a:lnTo>
                      <a:pt x="228" y="54"/>
                    </a:lnTo>
                    <a:lnTo>
                      <a:pt x="250" y="48"/>
                    </a:lnTo>
                    <a:lnTo>
                      <a:pt x="271" y="42"/>
                    </a:lnTo>
                    <a:lnTo>
                      <a:pt x="293" y="42"/>
                    </a:lnTo>
                    <a:lnTo>
                      <a:pt x="318" y="36"/>
                    </a:lnTo>
                    <a:lnTo>
                      <a:pt x="340" y="36"/>
                    </a:lnTo>
                    <a:lnTo>
                      <a:pt x="366" y="30"/>
                    </a:lnTo>
                    <a:lnTo>
                      <a:pt x="387" y="30"/>
                    </a:lnTo>
                    <a:lnTo>
                      <a:pt x="409" y="24"/>
                    </a:lnTo>
                    <a:lnTo>
                      <a:pt x="430" y="24"/>
                    </a:lnTo>
                    <a:lnTo>
                      <a:pt x="452" y="18"/>
                    </a:lnTo>
                    <a:lnTo>
                      <a:pt x="473" y="18"/>
                    </a:lnTo>
                    <a:lnTo>
                      <a:pt x="491" y="12"/>
                    </a:lnTo>
                    <a:lnTo>
                      <a:pt x="512" y="12"/>
                    </a:lnTo>
                    <a:lnTo>
                      <a:pt x="529" y="12"/>
                    </a:lnTo>
                    <a:lnTo>
                      <a:pt x="547" y="12"/>
                    </a:lnTo>
                    <a:lnTo>
                      <a:pt x="585" y="0"/>
                    </a:lnTo>
                    <a:lnTo>
                      <a:pt x="585" y="12"/>
                    </a:lnTo>
                    <a:lnTo>
                      <a:pt x="590" y="18"/>
                    </a:lnTo>
                    <a:lnTo>
                      <a:pt x="560" y="3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6" name="Freeform 8"/>
              <p:cNvSpPr/>
              <p:nvPr/>
            </p:nvSpPr>
            <p:spPr>
              <a:xfrm>
                <a:off x="2245" y="2744"/>
                <a:ext cx="590" cy="102"/>
              </a:xfrm>
              <a:custGeom>
                <a:avLst/>
                <a:gdLst>
                  <a:gd name="txL" fmla="*/ 0 w 590"/>
                  <a:gd name="txT" fmla="*/ 0 h 102"/>
                  <a:gd name="txR" fmla="*/ 590 w 590"/>
                  <a:gd name="txB" fmla="*/ 102 h 102"/>
                </a:gdLst>
                <a:ahLst/>
                <a:cxnLst>
                  <a:cxn ang="0">
                    <a:pos x="560" y="30"/>
                  </a:cxn>
                  <a:cxn ang="0">
                    <a:pos x="547" y="24"/>
                  </a:cxn>
                  <a:cxn ang="0">
                    <a:pos x="525" y="24"/>
                  </a:cxn>
                  <a:cxn ang="0">
                    <a:pos x="499" y="24"/>
                  </a:cxn>
                  <a:cxn ang="0">
                    <a:pos x="461" y="30"/>
                  </a:cxn>
                  <a:cxn ang="0">
                    <a:pos x="417" y="36"/>
                  </a:cxn>
                  <a:cxn ang="0">
                    <a:pos x="374" y="42"/>
                  </a:cxn>
                  <a:cxn ang="0">
                    <a:pos x="327" y="48"/>
                  </a:cxn>
                  <a:cxn ang="0">
                    <a:pos x="275" y="60"/>
                  </a:cxn>
                  <a:cxn ang="0">
                    <a:pos x="224" y="66"/>
                  </a:cxn>
                  <a:cxn ang="0">
                    <a:pos x="176" y="78"/>
                  </a:cxn>
                  <a:cxn ang="0">
                    <a:pos x="133" y="84"/>
                  </a:cxn>
                  <a:cxn ang="0">
                    <a:pos x="90" y="90"/>
                  </a:cxn>
                  <a:cxn ang="0">
                    <a:pos x="56" y="96"/>
                  </a:cxn>
                  <a:cxn ang="0">
                    <a:pos x="26" y="102"/>
                  </a:cxn>
                  <a:cxn ang="0">
                    <a:pos x="9" y="102"/>
                  </a:cxn>
                  <a:cxn ang="0">
                    <a:pos x="0" y="102"/>
                  </a:cxn>
                  <a:cxn ang="0">
                    <a:pos x="0" y="96"/>
                  </a:cxn>
                  <a:cxn ang="0">
                    <a:pos x="9" y="96"/>
                  </a:cxn>
                  <a:cxn ang="0">
                    <a:pos x="22" y="90"/>
                  </a:cxn>
                  <a:cxn ang="0">
                    <a:pos x="43" y="84"/>
                  </a:cxn>
                  <a:cxn ang="0">
                    <a:pos x="73" y="78"/>
                  </a:cxn>
                  <a:cxn ang="0">
                    <a:pos x="103" y="72"/>
                  </a:cxn>
                  <a:cxn ang="0">
                    <a:pos x="142" y="66"/>
                  </a:cxn>
                  <a:cxn ang="0">
                    <a:pos x="185" y="60"/>
                  </a:cxn>
                  <a:cxn ang="0">
                    <a:pos x="228" y="54"/>
                  </a:cxn>
                  <a:cxn ang="0">
                    <a:pos x="271" y="42"/>
                  </a:cxn>
                  <a:cxn ang="0">
                    <a:pos x="318" y="36"/>
                  </a:cxn>
                  <a:cxn ang="0">
                    <a:pos x="366" y="30"/>
                  </a:cxn>
                  <a:cxn ang="0">
                    <a:pos x="409" y="24"/>
                  </a:cxn>
                  <a:cxn ang="0">
                    <a:pos x="452" y="18"/>
                  </a:cxn>
                  <a:cxn ang="0">
                    <a:pos x="491" y="12"/>
                  </a:cxn>
                  <a:cxn ang="0">
                    <a:pos x="529" y="12"/>
                  </a:cxn>
                  <a:cxn ang="0">
                    <a:pos x="585" y="0"/>
                  </a:cxn>
                  <a:cxn ang="0">
                    <a:pos x="590" y="18"/>
                  </a:cxn>
                </a:cxnLst>
                <a:rect l="txL" t="txT" r="txR" b="txB"/>
                <a:pathLst>
                  <a:path w="590" h="102">
                    <a:moveTo>
                      <a:pt x="560" y="30"/>
                    </a:moveTo>
                    <a:lnTo>
                      <a:pt x="560" y="30"/>
                    </a:lnTo>
                    <a:lnTo>
                      <a:pt x="555" y="24"/>
                    </a:lnTo>
                    <a:lnTo>
                      <a:pt x="547" y="24"/>
                    </a:lnTo>
                    <a:lnTo>
                      <a:pt x="538" y="24"/>
                    </a:lnTo>
                    <a:lnTo>
                      <a:pt x="525" y="24"/>
                    </a:lnTo>
                    <a:lnTo>
                      <a:pt x="512" y="24"/>
                    </a:lnTo>
                    <a:lnTo>
                      <a:pt x="499" y="24"/>
                    </a:lnTo>
                    <a:lnTo>
                      <a:pt x="482" y="24"/>
                    </a:lnTo>
                    <a:lnTo>
                      <a:pt x="461" y="30"/>
                    </a:lnTo>
                    <a:lnTo>
                      <a:pt x="443" y="30"/>
                    </a:lnTo>
                    <a:lnTo>
                      <a:pt x="417" y="36"/>
                    </a:lnTo>
                    <a:lnTo>
                      <a:pt x="396" y="36"/>
                    </a:lnTo>
                    <a:lnTo>
                      <a:pt x="374" y="42"/>
                    </a:lnTo>
                    <a:lnTo>
                      <a:pt x="349" y="48"/>
                    </a:lnTo>
                    <a:lnTo>
                      <a:pt x="327" y="48"/>
                    </a:lnTo>
                    <a:lnTo>
                      <a:pt x="301" y="54"/>
                    </a:lnTo>
                    <a:lnTo>
                      <a:pt x="275" y="60"/>
                    </a:lnTo>
                    <a:lnTo>
                      <a:pt x="250" y="66"/>
                    </a:lnTo>
                    <a:lnTo>
                      <a:pt x="224" y="66"/>
                    </a:lnTo>
                    <a:lnTo>
                      <a:pt x="202" y="72"/>
                    </a:lnTo>
                    <a:lnTo>
                      <a:pt x="176" y="78"/>
                    </a:lnTo>
                    <a:lnTo>
                      <a:pt x="155" y="84"/>
                    </a:lnTo>
                    <a:lnTo>
                      <a:pt x="133" y="84"/>
                    </a:lnTo>
                    <a:lnTo>
                      <a:pt x="112" y="90"/>
                    </a:lnTo>
                    <a:lnTo>
                      <a:pt x="90" y="90"/>
                    </a:lnTo>
                    <a:lnTo>
                      <a:pt x="73" y="96"/>
                    </a:lnTo>
                    <a:lnTo>
                      <a:pt x="56" y="96"/>
                    </a:lnTo>
                    <a:lnTo>
                      <a:pt x="39" y="102"/>
                    </a:lnTo>
                    <a:lnTo>
                      <a:pt x="26" y="102"/>
                    </a:lnTo>
                    <a:lnTo>
                      <a:pt x="17" y="102"/>
                    </a:lnTo>
                    <a:lnTo>
                      <a:pt x="9" y="102"/>
                    </a:lnTo>
                    <a:lnTo>
                      <a:pt x="4" y="102"/>
                    </a:lnTo>
                    <a:lnTo>
                      <a:pt x="0" y="102"/>
                    </a:lnTo>
                    <a:lnTo>
                      <a:pt x="0" y="102"/>
                    </a:lnTo>
                    <a:lnTo>
                      <a:pt x="0" y="96"/>
                    </a:lnTo>
                    <a:lnTo>
                      <a:pt x="4" y="96"/>
                    </a:lnTo>
                    <a:lnTo>
                      <a:pt x="9" y="96"/>
                    </a:lnTo>
                    <a:lnTo>
                      <a:pt x="13" y="96"/>
                    </a:lnTo>
                    <a:lnTo>
                      <a:pt x="22" y="90"/>
                    </a:lnTo>
                    <a:lnTo>
                      <a:pt x="30" y="90"/>
                    </a:lnTo>
                    <a:lnTo>
                      <a:pt x="43" y="84"/>
                    </a:lnTo>
                    <a:lnTo>
                      <a:pt x="56" y="84"/>
                    </a:lnTo>
                    <a:lnTo>
                      <a:pt x="73" y="78"/>
                    </a:lnTo>
                    <a:lnTo>
                      <a:pt x="86" y="78"/>
                    </a:lnTo>
                    <a:lnTo>
                      <a:pt x="103" y="72"/>
                    </a:lnTo>
                    <a:lnTo>
                      <a:pt x="125" y="72"/>
                    </a:lnTo>
                    <a:lnTo>
                      <a:pt x="142" y="66"/>
                    </a:lnTo>
                    <a:lnTo>
                      <a:pt x="164" y="60"/>
                    </a:lnTo>
                    <a:lnTo>
                      <a:pt x="185" y="60"/>
                    </a:lnTo>
                    <a:lnTo>
                      <a:pt x="207" y="54"/>
                    </a:lnTo>
                    <a:lnTo>
                      <a:pt x="228" y="54"/>
                    </a:lnTo>
                    <a:lnTo>
                      <a:pt x="250" y="48"/>
                    </a:lnTo>
                    <a:lnTo>
                      <a:pt x="271" y="42"/>
                    </a:lnTo>
                    <a:lnTo>
                      <a:pt x="293" y="42"/>
                    </a:lnTo>
                    <a:lnTo>
                      <a:pt x="318" y="36"/>
                    </a:lnTo>
                    <a:lnTo>
                      <a:pt x="340" y="36"/>
                    </a:lnTo>
                    <a:lnTo>
                      <a:pt x="366" y="30"/>
                    </a:lnTo>
                    <a:lnTo>
                      <a:pt x="387" y="30"/>
                    </a:lnTo>
                    <a:lnTo>
                      <a:pt x="409" y="24"/>
                    </a:lnTo>
                    <a:lnTo>
                      <a:pt x="430" y="24"/>
                    </a:lnTo>
                    <a:lnTo>
                      <a:pt x="452" y="18"/>
                    </a:lnTo>
                    <a:lnTo>
                      <a:pt x="473" y="18"/>
                    </a:lnTo>
                    <a:lnTo>
                      <a:pt x="491" y="12"/>
                    </a:lnTo>
                    <a:lnTo>
                      <a:pt x="512" y="12"/>
                    </a:lnTo>
                    <a:lnTo>
                      <a:pt x="529" y="12"/>
                    </a:lnTo>
                    <a:lnTo>
                      <a:pt x="547" y="12"/>
                    </a:lnTo>
                    <a:lnTo>
                      <a:pt x="585" y="0"/>
                    </a:lnTo>
                    <a:lnTo>
                      <a:pt x="585" y="12"/>
                    </a:lnTo>
                    <a:lnTo>
                      <a:pt x="590" y="18"/>
                    </a:lnTo>
                    <a:lnTo>
                      <a:pt x="560" y="3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grpSp>
            <p:nvGrpSpPr>
              <p:cNvPr id="27" name="Group 9"/>
              <p:cNvGrpSpPr/>
              <p:nvPr/>
            </p:nvGrpSpPr>
            <p:grpSpPr>
              <a:xfrm>
                <a:off x="2783" y="2341"/>
                <a:ext cx="1954" cy="1448"/>
                <a:chOff x="2783" y="2341"/>
                <a:chExt cx="1954" cy="1448"/>
              </a:xfrm>
            </p:grpSpPr>
            <p:sp>
              <p:nvSpPr>
                <p:cNvPr id="28" name="Freeform 10"/>
                <p:cNvSpPr/>
                <p:nvPr/>
              </p:nvSpPr>
              <p:spPr>
                <a:xfrm>
                  <a:off x="3252" y="2798"/>
                  <a:ext cx="60" cy="48"/>
                </a:xfrm>
                <a:custGeom>
                  <a:avLst/>
                  <a:gdLst>
                    <a:gd name="txL" fmla="*/ 0 w 60"/>
                    <a:gd name="txT" fmla="*/ 0 h 48"/>
                    <a:gd name="txR" fmla="*/ 60 w 60"/>
                    <a:gd name="txB" fmla="*/ 48 h 48"/>
                  </a:gdLst>
                  <a:ahLst/>
                  <a:cxnLst>
                    <a:cxn ang="0">
                      <a:pos x="30" y="0"/>
                    </a:cxn>
                    <a:cxn ang="0">
                      <a:pos x="13" y="18"/>
                    </a:cxn>
                    <a:cxn ang="0">
                      <a:pos x="0" y="36"/>
                    </a:cxn>
                    <a:cxn ang="0">
                      <a:pos x="26" y="48"/>
                    </a:cxn>
                    <a:cxn ang="0">
                      <a:pos x="60" y="36"/>
                    </a:cxn>
                    <a:cxn ang="0">
                      <a:pos x="30" y="0"/>
                    </a:cxn>
                  </a:cxnLst>
                  <a:rect l="txL" t="txT" r="txR" b="txB"/>
                  <a:pathLst>
                    <a:path w="60" h="48">
                      <a:moveTo>
                        <a:pt x="30" y="0"/>
                      </a:moveTo>
                      <a:lnTo>
                        <a:pt x="13" y="18"/>
                      </a:lnTo>
                      <a:lnTo>
                        <a:pt x="0" y="36"/>
                      </a:lnTo>
                      <a:lnTo>
                        <a:pt x="26" y="48"/>
                      </a:lnTo>
                      <a:lnTo>
                        <a:pt x="60" y="36"/>
                      </a:lnTo>
                      <a:lnTo>
                        <a:pt x="30" y="0"/>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9" name="Freeform 11"/>
                <p:cNvSpPr/>
                <p:nvPr/>
              </p:nvSpPr>
              <p:spPr>
                <a:xfrm>
                  <a:off x="3252" y="2798"/>
                  <a:ext cx="60" cy="48"/>
                </a:xfrm>
                <a:custGeom>
                  <a:avLst/>
                  <a:gdLst>
                    <a:gd name="txL" fmla="*/ 0 w 60"/>
                    <a:gd name="txT" fmla="*/ 0 h 48"/>
                    <a:gd name="txR" fmla="*/ 60 w 60"/>
                    <a:gd name="txB" fmla="*/ 48 h 48"/>
                  </a:gdLst>
                  <a:ahLst/>
                  <a:cxnLst>
                    <a:cxn ang="0">
                      <a:pos x="30" y="0"/>
                    </a:cxn>
                    <a:cxn ang="0">
                      <a:pos x="13" y="18"/>
                    </a:cxn>
                    <a:cxn ang="0">
                      <a:pos x="0" y="36"/>
                    </a:cxn>
                    <a:cxn ang="0">
                      <a:pos x="26" y="48"/>
                    </a:cxn>
                    <a:cxn ang="0">
                      <a:pos x="60" y="36"/>
                    </a:cxn>
                    <a:cxn ang="0">
                      <a:pos x="30" y="0"/>
                    </a:cxn>
                  </a:cxnLst>
                  <a:rect l="txL" t="txT" r="txR" b="txB"/>
                  <a:pathLst>
                    <a:path w="60" h="48">
                      <a:moveTo>
                        <a:pt x="30" y="0"/>
                      </a:moveTo>
                      <a:lnTo>
                        <a:pt x="13" y="18"/>
                      </a:lnTo>
                      <a:lnTo>
                        <a:pt x="0" y="36"/>
                      </a:lnTo>
                      <a:lnTo>
                        <a:pt x="26" y="48"/>
                      </a:lnTo>
                      <a:lnTo>
                        <a:pt x="60" y="36"/>
                      </a:lnTo>
                      <a:lnTo>
                        <a:pt x="3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0" name="Freeform 12"/>
                <p:cNvSpPr/>
                <p:nvPr/>
              </p:nvSpPr>
              <p:spPr>
                <a:xfrm>
                  <a:off x="3269" y="2792"/>
                  <a:ext cx="35" cy="66"/>
                </a:xfrm>
                <a:custGeom>
                  <a:avLst/>
                  <a:gdLst>
                    <a:gd name="txL" fmla="*/ 0 w 35"/>
                    <a:gd name="txT" fmla="*/ 0 h 66"/>
                    <a:gd name="txR" fmla="*/ 35 w 35"/>
                    <a:gd name="txB" fmla="*/ 66 h 66"/>
                  </a:gdLst>
                  <a:ahLst/>
                  <a:cxnLst>
                    <a:cxn ang="0">
                      <a:pos x="18" y="0"/>
                    </a:cxn>
                    <a:cxn ang="0">
                      <a:pos x="0" y="12"/>
                    </a:cxn>
                    <a:cxn ang="0">
                      <a:pos x="9" y="24"/>
                    </a:cxn>
                    <a:cxn ang="0">
                      <a:pos x="13" y="36"/>
                    </a:cxn>
                    <a:cxn ang="0">
                      <a:pos x="13" y="48"/>
                    </a:cxn>
                    <a:cxn ang="0">
                      <a:pos x="13" y="66"/>
                    </a:cxn>
                    <a:cxn ang="0">
                      <a:pos x="35" y="54"/>
                    </a:cxn>
                    <a:cxn ang="0">
                      <a:pos x="18" y="0"/>
                    </a:cxn>
                  </a:cxnLst>
                  <a:rect l="txL" t="txT" r="txR" b="txB"/>
                  <a:pathLst>
                    <a:path w="35" h="66">
                      <a:moveTo>
                        <a:pt x="18" y="0"/>
                      </a:moveTo>
                      <a:lnTo>
                        <a:pt x="0" y="12"/>
                      </a:lnTo>
                      <a:lnTo>
                        <a:pt x="9" y="24"/>
                      </a:lnTo>
                      <a:lnTo>
                        <a:pt x="13" y="36"/>
                      </a:lnTo>
                      <a:lnTo>
                        <a:pt x="13" y="48"/>
                      </a:lnTo>
                      <a:lnTo>
                        <a:pt x="13" y="66"/>
                      </a:lnTo>
                      <a:lnTo>
                        <a:pt x="35" y="54"/>
                      </a:lnTo>
                      <a:lnTo>
                        <a:pt x="18"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1" name="Freeform 13"/>
                <p:cNvSpPr/>
                <p:nvPr/>
              </p:nvSpPr>
              <p:spPr>
                <a:xfrm>
                  <a:off x="3269" y="2792"/>
                  <a:ext cx="35" cy="66"/>
                </a:xfrm>
                <a:custGeom>
                  <a:avLst/>
                  <a:gdLst>
                    <a:gd name="txL" fmla="*/ 0 w 35"/>
                    <a:gd name="txT" fmla="*/ 0 h 66"/>
                    <a:gd name="txR" fmla="*/ 35 w 35"/>
                    <a:gd name="txB" fmla="*/ 66 h 66"/>
                  </a:gdLst>
                  <a:ahLst/>
                  <a:cxnLst>
                    <a:cxn ang="0">
                      <a:pos x="18" y="0"/>
                    </a:cxn>
                    <a:cxn ang="0">
                      <a:pos x="0" y="12"/>
                    </a:cxn>
                    <a:cxn ang="0">
                      <a:pos x="9" y="24"/>
                    </a:cxn>
                    <a:cxn ang="0">
                      <a:pos x="13" y="36"/>
                    </a:cxn>
                    <a:cxn ang="0">
                      <a:pos x="13" y="48"/>
                    </a:cxn>
                    <a:cxn ang="0">
                      <a:pos x="13" y="66"/>
                    </a:cxn>
                    <a:cxn ang="0">
                      <a:pos x="35" y="54"/>
                    </a:cxn>
                    <a:cxn ang="0">
                      <a:pos x="18" y="0"/>
                    </a:cxn>
                  </a:cxnLst>
                  <a:rect l="txL" t="txT" r="txR" b="txB"/>
                  <a:pathLst>
                    <a:path w="35" h="66">
                      <a:moveTo>
                        <a:pt x="18" y="0"/>
                      </a:moveTo>
                      <a:lnTo>
                        <a:pt x="0" y="12"/>
                      </a:lnTo>
                      <a:lnTo>
                        <a:pt x="9" y="24"/>
                      </a:lnTo>
                      <a:lnTo>
                        <a:pt x="13" y="36"/>
                      </a:lnTo>
                      <a:lnTo>
                        <a:pt x="13" y="48"/>
                      </a:lnTo>
                      <a:lnTo>
                        <a:pt x="13" y="66"/>
                      </a:lnTo>
                      <a:lnTo>
                        <a:pt x="35" y="54"/>
                      </a:lnTo>
                      <a:lnTo>
                        <a:pt x="1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2" name="Rectangle 14"/>
                <p:cNvSpPr/>
                <p:nvPr/>
              </p:nvSpPr>
              <p:spPr>
                <a:xfrm>
                  <a:off x="4457" y="3681"/>
                  <a:ext cx="52" cy="48"/>
                </a:xfrm>
                <a:prstGeom prst="rect">
                  <a:avLst/>
                </a:pr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3" name="Rectangle 15"/>
                <p:cNvSpPr/>
                <p:nvPr/>
              </p:nvSpPr>
              <p:spPr>
                <a:xfrm>
                  <a:off x="4457" y="3681"/>
                  <a:ext cx="52" cy="48"/>
                </a:xfrm>
                <a:prstGeom prst="rect">
                  <a:avLst/>
                </a:prstGeom>
                <a:noFill/>
                <a:ln w="0" cap="flat" cmpd="sng">
                  <a:solidFill>
                    <a:srgbClr val="000000"/>
                  </a:solidFill>
                  <a:prstDash val="solid"/>
                  <a:miter/>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4" name="Freeform 16"/>
                <p:cNvSpPr/>
                <p:nvPr/>
              </p:nvSpPr>
              <p:spPr>
                <a:xfrm>
                  <a:off x="3278" y="3483"/>
                  <a:ext cx="69" cy="66"/>
                </a:xfrm>
                <a:custGeom>
                  <a:avLst/>
                  <a:gdLst>
                    <a:gd name="txL" fmla="*/ 0 w 69"/>
                    <a:gd name="txT" fmla="*/ 0 h 66"/>
                    <a:gd name="txR" fmla="*/ 69 w 69"/>
                    <a:gd name="txB" fmla="*/ 66 h 66"/>
                  </a:gdLst>
                  <a:ahLst/>
                  <a:cxnLst>
                    <a:cxn ang="0">
                      <a:pos x="13" y="0"/>
                    </a:cxn>
                    <a:cxn ang="0">
                      <a:pos x="0" y="54"/>
                    </a:cxn>
                    <a:cxn ang="0">
                      <a:pos x="30" y="66"/>
                    </a:cxn>
                    <a:cxn ang="0">
                      <a:pos x="52" y="60"/>
                    </a:cxn>
                    <a:cxn ang="0">
                      <a:pos x="60" y="42"/>
                    </a:cxn>
                    <a:cxn ang="0">
                      <a:pos x="69" y="6"/>
                    </a:cxn>
                    <a:cxn ang="0">
                      <a:pos x="13" y="0"/>
                    </a:cxn>
                  </a:cxnLst>
                  <a:rect l="txL" t="txT" r="txR" b="txB"/>
                  <a:pathLst>
                    <a:path w="69" h="66">
                      <a:moveTo>
                        <a:pt x="13" y="0"/>
                      </a:moveTo>
                      <a:lnTo>
                        <a:pt x="0" y="54"/>
                      </a:lnTo>
                      <a:lnTo>
                        <a:pt x="30" y="66"/>
                      </a:lnTo>
                      <a:lnTo>
                        <a:pt x="52" y="60"/>
                      </a:lnTo>
                      <a:lnTo>
                        <a:pt x="60" y="42"/>
                      </a:lnTo>
                      <a:lnTo>
                        <a:pt x="69" y="6"/>
                      </a:lnTo>
                      <a:lnTo>
                        <a:pt x="13" y="0"/>
                      </a:lnTo>
                      <a:close/>
                    </a:path>
                  </a:pathLst>
                </a:custGeom>
                <a:solidFill>
                  <a:srgbClr val="7F28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5" name="Freeform 17"/>
                <p:cNvSpPr/>
                <p:nvPr/>
              </p:nvSpPr>
              <p:spPr>
                <a:xfrm>
                  <a:off x="3278" y="3483"/>
                  <a:ext cx="69" cy="66"/>
                </a:xfrm>
                <a:custGeom>
                  <a:avLst/>
                  <a:gdLst>
                    <a:gd name="txL" fmla="*/ 0 w 69"/>
                    <a:gd name="txT" fmla="*/ 0 h 66"/>
                    <a:gd name="txR" fmla="*/ 69 w 69"/>
                    <a:gd name="txB" fmla="*/ 66 h 66"/>
                  </a:gdLst>
                  <a:ahLst/>
                  <a:cxnLst>
                    <a:cxn ang="0">
                      <a:pos x="13" y="0"/>
                    </a:cxn>
                    <a:cxn ang="0">
                      <a:pos x="0" y="54"/>
                    </a:cxn>
                    <a:cxn ang="0">
                      <a:pos x="30" y="66"/>
                    </a:cxn>
                    <a:cxn ang="0">
                      <a:pos x="52" y="60"/>
                    </a:cxn>
                    <a:cxn ang="0">
                      <a:pos x="60" y="42"/>
                    </a:cxn>
                    <a:cxn ang="0">
                      <a:pos x="69" y="6"/>
                    </a:cxn>
                    <a:cxn ang="0">
                      <a:pos x="13" y="0"/>
                    </a:cxn>
                  </a:cxnLst>
                  <a:rect l="txL" t="txT" r="txR" b="txB"/>
                  <a:pathLst>
                    <a:path w="69" h="66">
                      <a:moveTo>
                        <a:pt x="13" y="0"/>
                      </a:moveTo>
                      <a:lnTo>
                        <a:pt x="0" y="54"/>
                      </a:lnTo>
                      <a:lnTo>
                        <a:pt x="30" y="66"/>
                      </a:lnTo>
                      <a:lnTo>
                        <a:pt x="52" y="60"/>
                      </a:lnTo>
                      <a:lnTo>
                        <a:pt x="60" y="42"/>
                      </a:lnTo>
                      <a:lnTo>
                        <a:pt x="69" y="6"/>
                      </a:lnTo>
                      <a:lnTo>
                        <a:pt x="1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6" name="Freeform 18"/>
                <p:cNvSpPr/>
                <p:nvPr/>
              </p:nvSpPr>
              <p:spPr>
                <a:xfrm>
                  <a:off x="3205" y="3513"/>
                  <a:ext cx="146" cy="132"/>
                </a:xfrm>
                <a:custGeom>
                  <a:avLst/>
                  <a:gdLst>
                    <a:gd name="txL" fmla="*/ 0 w 146"/>
                    <a:gd name="txT" fmla="*/ 0 h 132"/>
                    <a:gd name="txR" fmla="*/ 146 w 146"/>
                    <a:gd name="txB" fmla="*/ 132 h 132"/>
                  </a:gdLst>
                  <a:ahLst/>
                  <a:cxnLst>
                    <a:cxn ang="0">
                      <a:pos x="133" y="0"/>
                    </a:cxn>
                    <a:cxn ang="0">
                      <a:pos x="133" y="12"/>
                    </a:cxn>
                    <a:cxn ang="0">
                      <a:pos x="120" y="24"/>
                    </a:cxn>
                    <a:cxn ang="0">
                      <a:pos x="103" y="30"/>
                    </a:cxn>
                    <a:cxn ang="0">
                      <a:pos x="86" y="30"/>
                    </a:cxn>
                    <a:cxn ang="0">
                      <a:pos x="69" y="12"/>
                    </a:cxn>
                    <a:cxn ang="0">
                      <a:pos x="60" y="30"/>
                    </a:cxn>
                    <a:cxn ang="0">
                      <a:pos x="39" y="54"/>
                    </a:cxn>
                    <a:cxn ang="0">
                      <a:pos x="21" y="66"/>
                    </a:cxn>
                    <a:cxn ang="0">
                      <a:pos x="4" y="84"/>
                    </a:cxn>
                    <a:cxn ang="0">
                      <a:pos x="0" y="102"/>
                    </a:cxn>
                    <a:cxn ang="0">
                      <a:pos x="4" y="114"/>
                    </a:cxn>
                    <a:cxn ang="0">
                      <a:pos x="17" y="126"/>
                    </a:cxn>
                    <a:cxn ang="0">
                      <a:pos x="30" y="132"/>
                    </a:cxn>
                    <a:cxn ang="0">
                      <a:pos x="47" y="132"/>
                    </a:cxn>
                    <a:cxn ang="0">
                      <a:pos x="64" y="120"/>
                    </a:cxn>
                    <a:cxn ang="0">
                      <a:pos x="77" y="114"/>
                    </a:cxn>
                    <a:cxn ang="0">
                      <a:pos x="99" y="90"/>
                    </a:cxn>
                    <a:cxn ang="0">
                      <a:pos x="116" y="78"/>
                    </a:cxn>
                    <a:cxn ang="0">
                      <a:pos x="129" y="78"/>
                    </a:cxn>
                    <a:cxn ang="0">
                      <a:pos x="142" y="72"/>
                    </a:cxn>
                    <a:cxn ang="0">
                      <a:pos x="146" y="60"/>
                    </a:cxn>
                    <a:cxn ang="0">
                      <a:pos x="146" y="30"/>
                    </a:cxn>
                    <a:cxn ang="0">
                      <a:pos x="146" y="18"/>
                    </a:cxn>
                    <a:cxn ang="0">
                      <a:pos x="146" y="18"/>
                    </a:cxn>
                    <a:cxn ang="0">
                      <a:pos x="133" y="0"/>
                    </a:cxn>
                  </a:cxnLst>
                  <a:rect l="txL" t="txT" r="txR" b="txB"/>
                  <a:pathLst>
                    <a:path w="146" h="132">
                      <a:moveTo>
                        <a:pt x="133" y="0"/>
                      </a:moveTo>
                      <a:lnTo>
                        <a:pt x="133" y="12"/>
                      </a:lnTo>
                      <a:lnTo>
                        <a:pt x="120" y="24"/>
                      </a:lnTo>
                      <a:lnTo>
                        <a:pt x="103" y="30"/>
                      </a:lnTo>
                      <a:lnTo>
                        <a:pt x="86" y="30"/>
                      </a:lnTo>
                      <a:lnTo>
                        <a:pt x="69" y="12"/>
                      </a:lnTo>
                      <a:lnTo>
                        <a:pt x="60" y="30"/>
                      </a:lnTo>
                      <a:lnTo>
                        <a:pt x="39" y="54"/>
                      </a:lnTo>
                      <a:lnTo>
                        <a:pt x="21" y="66"/>
                      </a:lnTo>
                      <a:lnTo>
                        <a:pt x="4" y="84"/>
                      </a:lnTo>
                      <a:lnTo>
                        <a:pt x="0" y="102"/>
                      </a:lnTo>
                      <a:lnTo>
                        <a:pt x="4" y="114"/>
                      </a:lnTo>
                      <a:lnTo>
                        <a:pt x="17" y="126"/>
                      </a:lnTo>
                      <a:lnTo>
                        <a:pt x="30" y="132"/>
                      </a:lnTo>
                      <a:lnTo>
                        <a:pt x="47" y="132"/>
                      </a:lnTo>
                      <a:lnTo>
                        <a:pt x="64" y="120"/>
                      </a:lnTo>
                      <a:lnTo>
                        <a:pt x="77" y="114"/>
                      </a:lnTo>
                      <a:lnTo>
                        <a:pt x="99" y="90"/>
                      </a:lnTo>
                      <a:lnTo>
                        <a:pt x="116" y="78"/>
                      </a:lnTo>
                      <a:lnTo>
                        <a:pt x="129" y="78"/>
                      </a:lnTo>
                      <a:lnTo>
                        <a:pt x="142" y="72"/>
                      </a:lnTo>
                      <a:lnTo>
                        <a:pt x="146" y="60"/>
                      </a:lnTo>
                      <a:lnTo>
                        <a:pt x="146" y="30"/>
                      </a:lnTo>
                      <a:lnTo>
                        <a:pt x="146" y="18"/>
                      </a:lnTo>
                      <a:lnTo>
                        <a:pt x="146" y="18"/>
                      </a:lnTo>
                      <a:lnTo>
                        <a:pt x="133" y="0"/>
                      </a:lnTo>
                      <a:close/>
                    </a:path>
                  </a:pathLst>
                </a:custGeom>
                <a:solidFill>
                  <a:srgbClr val="919191"/>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7" name="Freeform 19"/>
                <p:cNvSpPr/>
                <p:nvPr/>
              </p:nvSpPr>
              <p:spPr>
                <a:xfrm>
                  <a:off x="3205" y="3513"/>
                  <a:ext cx="146" cy="132"/>
                </a:xfrm>
                <a:custGeom>
                  <a:avLst/>
                  <a:gdLst>
                    <a:gd name="txL" fmla="*/ 0 w 146"/>
                    <a:gd name="txT" fmla="*/ 0 h 132"/>
                    <a:gd name="txR" fmla="*/ 146 w 146"/>
                    <a:gd name="txB" fmla="*/ 132 h 132"/>
                  </a:gdLst>
                  <a:ahLst/>
                  <a:cxnLst>
                    <a:cxn ang="0">
                      <a:pos x="133" y="0"/>
                    </a:cxn>
                    <a:cxn ang="0">
                      <a:pos x="133" y="12"/>
                    </a:cxn>
                    <a:cxn ang="0">
                      <a:pos x="120" y="24"/>
                    </a:cxn>
                    <a:cxn ang="0">
                      <a:pos x="103" y="30"/>
                    </a:cxn>
                    <a:cxn ang="0">
                      <a:pos x="86" y="30"/>
                    </a:cxn>
                    <a:cxn ang="0">
                      <a:pos x="69" y="12"/>
                    </a:cxn>
                    <a:cxn ang="0">
                      <a:pos x="60" y="30"/>
                    </a:cxn>
                    <a:cxn ang="0">
                      <a:pos x="39" y="54"/>
                    </a:cxn>
                    <a:cxn ang="0">
                      <a:pos x="21" y="66"/>
                    </a:cxn>
                    <a:cxn ang="0">
                      <a:pos x="4" y="84"/>
                    </a:cxn>
                    <a:cxn ang="0">
                      <a:pos x="0" y="102"/>
                    </a:cxn>
                    <a:cxn ang="0">
                      <a:pos x="4" y="114"/>
                    </a:cxn>
                    <a:cxn ang="0">
                      <a:pos x="17" y="126"/>
                    </a:cxn>
                    <a:cxn ang="0">
                      <a:pos x="30" y="132"/>
                    </a:cxn>
                    <a:cxn ang="0">
                      <a:pos x="47" y="132"/>
                    </a:cxn>
                    <a:cxn ang="0">
                      <a:pos x="64" y="120"/>
                    </a:cxn>
                    <a:cxn ang="0">
                      <a:pos x="77" y="114"/>
                    </a:cxn>
                    <a:cxn ang="0">
                      <a:pos x="99" y="90"/>
                    </a:cxn>
                    <a:cxn ang="0">
                      <a:pos x="116" y="78"/>
                    </a:cxn>
                    <a:cxn ang="0">
                      <a:pos x="129" y="78"/>
                    </a:cxn>
                    <a:cxn ang="0">
                      <a:pos x="142" y="72"/>
                    </a:cxn>
                    <a:cxn ang="0">
                      <a:pos x="146" y="60"/>
                    </a:cxn>
                    <a:cxn ang="0">
                      <a:pos x="146" y="30"/>
                    </a:cxn>
                    <a:cxn ang="0">
                      <a:pos x="146" y="18"/>
                    </a:cxn>
                    <a:cxn ang="0">
                      <a:pos x="146" y="18"/>
                    </a:cxn>
                    <a:cxn ang="0">
                      <a:pos x="133" y="0"/>
                    </a:cxn>
                  </a:cxnLst>
                  <a:rect l="txL" t="txT" r="txR" b="txB"/>
                  <a:pathLst>
                    <a:path w="146" h="132">
                      <a:moveTo>
                        <a:pt x="133" y="0"/>
                      </a:moveTo>
                      <a:lnTo>
                        <a:pt x="133" y="12"/>
                      </a:lnTo>
                      <a:lnTo>
                        <a:pt x="120" y="24"/>
                      </a:lnTo>
                      <a:lnTo>
                        <a:pt x="103" y="30"/>
                      </a:lnTo>
                      <a:lnTo>
                        <a:pt x="86" y="30"/>
                      </a:lnTo>
                      <a:lnTo>
                        <a:pt x="69" y="12"/>
                      </a:lnTo>
                      <a:lnTo>
                        <a:pt x="60" y="30"/>
                      </a:lnTo>
                      <a:lnTo>
                        <a:pt x="39" y="54"/>
                      </a:lnTo>
                      <a:lnTo>
                        <a:pt x="21" y="66"/>
                      </a:lnTo>
                      <a:lnTo>
                        <a:pt x="4" y="84"/>
                      </a:lnTo>
                      <a:lnTo>
                        <a:pt x="0" y="102"/>
                      </a:lnTo>
                      <a:lnTo>
                        <a:pt x="4" y="114"/>
                      </a:lnTo>
                      <a:lnTo>
                        <a:pt x="17" y="126"/>
                      </a:lnTo>
                      <a:lnTo>
                        <a:pt x="30" y="132"/>
                      </a:lnTo>
                      <a:lnTo>
                        <a:pt x="47" y="132"/>
                      </a:lnTo>
                      <a:lnTo>
                        <a:pt x="64" y="120"/>
                      </a:lnTo>
                      <a:lnTo>
                        <a:pt x="77" y="114"/>
                      </a:lnTo>
                      <a:lnTo>
                        <a:pt x="99" y="90"/>
                      </a:lnTo>
                      <a:lnTo>
                        <a:pt x="116" y="78"/>
                      </a:lnTo>
                      <a:lnTo>
                        <a:pt x="129" y="78"/>
                      </a:lnTo>
                      <a:lnTo>
                        <a:pt x="142" y="72"/>
                      </a:lnTo>
                      <a:lnTo>
                        <a:pt x="146" y="60"/>
                      </a:lnTo>
                      <a:lnTo>
                        <a:pt x="146" y="30"/>
                      </a:lnTo>
                      <a:lnTo>
                        <a:pt x="146" y="18"/>
                      </a:lnTo>
                      <a:lnTo>
                        <a:pt x="146" y="18"/>
                      </a:lnTo>
                      <a:lnTo>
                        <a:pt x="13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8" name="Freeform 20"/>
                <p:cNvSpPr/>
                <p:nvPr/>
              </p:nvSpPr>
              <p:spPr>
                <a:xfrm>
                  <a:off x="3558" y="3471"/>
                  <a:ext cx="56" cy="54"/>
                </a:xfrm>
                <a:custGeom>
                  <a:avLst/>
                  <a:gdLst>
                    <a:gd name="txL" fmla="*/ 0 w 56"/>
                    <a:gd name="txT" fmla="*/ 0 h 54"/>
                    <a:gd name="txR" fmla="*/ 56 w 56"/>
                    <a:gd name="txB" fmla="*/ 54 h 54"/>
                  </a:gdLst>
                  <a:ahLst/>
                  <a:cxnLst>
                    <a:cxn ang="0">
                      <a:pos x="56" y="18"/>
                    </a:cxn>
                    <a:cxn ang="0">
                      <a:pos x="51" y="42"/>
                    </a:cxn>
                    <a:cxn ang="0">
                      <a:pos x="47" y="48"/>
                    </a:cxn>
                    <a:cxn ang="0">
                      <a:pos x="34" y="54"/>
                    </a:cxn>
                    <a:cxn ang="0">
                      <a:pos x="17" y="54"/>
                    </a:cxn>
                    <a:cxn ang="0">
                      <a:pos x="8" y="42"/>
                    </a:cxn>
                    <a:cxn ang="0">
                      <a:pos x="0" y="0"/>
                    </a:cxn>
                    <a:cxn ang="0">
                      <a:pos x="56" y="18"/>
                    </a:cxn>
                  </a:cxnLst>
                  <a:rect l="txL" t="txT" r="txR" b="txB"/>
                  <a:pathLst>
                    <a:path w="56" h="54">
                      <a:moveTo>
                        <a:pt x="56" y="18"/>
                      </a:moveTo>
                      <a:lnTo>
                        <a:pt x="51" y="42"/>
                      </a:lnTo>
                      <a:lnTo>
                        <a:pt x="47" y="48"/>
                      </a:lnTo>
                      <a:lnTo>
                        <a:pt x="34" y="54"/>
                      </a:lnTo>
                      <a:lnTo>
                        <a:pt x="17" y="54"/>
                      </a:lnTo>
                      <a:lnTo>
                        <a:pt x="8" y="42"/>
                      </a:lnTo>
                      <a:lnTo>
                        <a:pt x="0" y="0"/>
                      </a:lnTo>
                      <a:lnTo>
                        <a:pt x="56" y="18"/>
                      </a:lnTo>
                      <a:close/>
                    </a:path>
                  </a:pathLst>
                </a:custGeom>
                <a:solidFill>
                  <a:srgbClr val="7F28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9" name="Freeform 21"/>
                <p:cNvSpPr/>
                <p:nvPr/>
              </p:nvSpPr>
              <p:spPr>
                <a:xfrm>
                  <a:off x="3558" y="3471"/>
                  <a:ext cx="56" cy="54"/>
                </a:xfrm>
                <a:custGeom>
                  <a:avLst/>
                  <a:gdLst>
                    <a:gd name="txL" fmla="*/ 0 w 56"/>
                    <a:gd name="txT" fmla="*/ 0 h 54"/>
                    <a:gd name="txR" fmla="*/ 56 w 56"/>
                    <a:gd name="txB" fmla="*/ 54 h 54"/>
                  </a:gdLst>
                  <a:ahLst/>
                  <a:cxnLst>
                    <a:cxn ang="0">
                      <a:pos x="56" y="18"/>
                    </a:cxn>
                    <a:cxn ang="0">
                      <a:pos x="51" y="42"/>
                    </a:cxn>
                    <a:cxn ang="0">
                      <a:pos x="47" y="48"/>
                    </a:cxn>
                    <a:cxn ang="0">
                      <a:pos x="34" y="54"/>
                    </a:cxn>
                    <a:cxn ang="0">
                      <a:pos x="17" y="54"/>
                    </a:cxn>
                    <a:cxn ang="0">
                      <a:pos x="8" y="42"/>
                    </a:cxn>
                    <a:cxn ang="0">
                      <a:pos x="0" y="0"/>
                    </a:cxn>
                    <a:cxn ang="0">
                      <a:pos x="56" y="18"/>
                    </a:cxn>
                  </a:cxnLst>
                  <a:rect l="txL" t="txT" r="txR" b="txB"/>
                  <a:pathLst>
                    <a:path w="56" h="54">
                      <a:moveTo>
                        <a:pt x="56" y="18"/>
                      </a:moveTo>
                      <a:lnTo>
                        <a:pt x="51" y="42"/>
                      </a:lnTo>
                      <a:lnTo>
                        <a:pt x="47" y="48"/>
                      </a:lnTo>
                      <a:lnTo>
                        <a:pt x="34" y="54"/>
                      </a:lnTo>
                      <a:lnTo>
                        <a:pt x="17" y="54"/>
                      </a:lnTo>
                      <a:lnTo>
                        <a:pt x="8" y="42"/>
                      </a:lnTo>
                      <a:lnTo>
                        <a:pt x="0" y="0"/>
                      </a:lnTo>
                      <a:lnTo>
                        <a:pt x="56"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2" name="Freeform 22"/>
                <p:cNvSpPr/>
                <p:nvPr/>
              </p:nvSpPr>
              <p:spPr>
                <a:xfrm>
                  <a:off x="3446" y="2545"/>
                  <a:ext cx="163" cy="343"/>
                </a:xfrm>
                <a:custGeom>
                  <a:avLst/>
                  <a:gdLst>
                    <a:gd name="txL" fmla="*/ 0 w 163"/>
                    <a:gd name="txT" fmla="*/ 0 h 343"/>
                    <a:gd name="txR" fmla="*/ 163 w 163"/>
                    <a:gd name="txB" fmla="*/ 343 h 343"/>
                  </a:gdLst>
                  <a:ahLst/>
                  <a:cxnLst>
                    <a:cxn ang="0">
                      <a:pos x="0" y="259"/>
                    </a:cxn>
                    <a:cxn ang="0">
                      <a:pos x="4" y="343"/>
                    </a:cxn>
                    <a:cxn ang="0">
                      <a:pos x="90" y="343"/>
                    </a:cxn>
                    <a:cxn ang="0">
                      <a:pos x="142" y="48"/>
                    </a:cxn>
                    <a:cxn ang="0">
                      <a:pos x="163" y="18"/>
                    </a:cxn>
                    <a:cxn ang="0">
                      <a:pos x="159" y="0"/>
                    </a:cxn>
                    <a:cxn ang="0">
                      <a:pos x="125" y="36"/>
                    </a:cxn>
                    <a:cxn ang="0">
                      <a:pos x="103" y="48"/>
                    </a:cxn>
                    <a:cxn ang="0">
                      <a:pos x="94" y="48"/>
                    </a:cxn>
                    <a:cxn ang="0">
                      <a:pos x="90" y="36"/>
                    </a:cxn>
                    <a:cxn ang="0">
                      <a:pos x="86" y="36"/>
                    </a:cxn>
                    <a:cxn ang="0">
                      <a:pos x="69" y="0"/>
                    </a:cxn>
                    <a:cxn ang="0">
                      <a:pos x="43" y="48"/>
                    </a:cxn>
                    <a:cxn ang="0">
                      <a:pos x="0" y="259"/>
                    </a:cxn>
                  </a:cxnLst>
                  <a:rect l="txL" t="txT" r="txR" b="txB"/>
                  <a:pathLst>
                    <a:path w="163" h="343">
                      <a:moveTo>
                        <a:pt x="0" y="259"/>
                      </a:moveTo>
                      <a:lnTo>
                        <a:pt x="4" y="343"/>
                      </a:lnTo>
                      <a:lnTo>
                        <a:pt x="90" y="343"/>
                      </a:lnTo>
                      <a:lnTo>
                        <a:pt x="142" y="48"/>
                      </a:lnTo>
                      <a:lnTo>
                        <a:pt x="163" y="18"/>
                      </a:lnTo>
                      <a:lnTo>
                        <a:pt x="159" y="0"/>
                      </a:lnTo>
                      <a:lnTo>
                        <a:pt x="125" y="36"/>
                      </a:lnTo>
                      <a:lnTo>
                        <a:pt x="103" y="48"/>
                      </a:lnTo>
                      <a:lnTo>
                        <a:pt x="94" y="48"/>
                      </a:lnTo>
                      <a:lnTo>
                        <a:pt x="90" y="36"/>
                      </a:lnTo>
                      <a:lnTo>
                        <a:pt x="86" y="36"/>
                      </a:lnTo>
                      <a:lnTo>
                        <a:pt x="69" y="0"/>
                      </a:lnTo>
                      <a:lnTo>
                        <a:pt x="43" y="48"/>
                      </a:lnTo>
                      <a:lnTo>
                        <a:pt x="0" y="259"/>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3" name="Freeform 23"/>
                <p:cNvSpPr/>
                <p:nvPr/>
              </p:nvSpPr>
              <p:spPr>
                <a:xfrm>
                  <a:off x="3446" y="2545"/>
                  <a:ext cx="163" cy="343"/>
                </a:xfrm>
                <a:custGeom>
                  <a:avLst/>
                  <a:gdLst>
                    <a:gd name="txL" fmla="*/ 0 w 163"/>
                    <a:gd name="txT" fmla="*/ 0 h 343"/>
                    <a:gd name="txR" fmla="*/ 163 w 163"/>
                    <a:gd name="txB" fmla="*/ 343 h 343"/>
                  </a:gdLst>
                  <a:ahLst/>
                  <a:cxnLst>
                    <a:cxn ang="0">
                      <a:pos x="0" y="259"/>
                    </a:cxn>
                    <a:cxn ang="0">
                      <a:pos x="4" y="343"/>
                    </a:cxn>
                    <a:cxn ang="0">
                      <a:pos x="90" y="343"/>
                    </a:cxn>
                    <a:cxn ang="0">
                      <a:pos x="142" y="48"/>
                    </a:cxn>
                    <a:cxn ang="0">
                      <a:pos x="163" y="18"/>
                    </a:cxn>
                    <a:cxn ang="0">
                      <a:pos x="159" y="0"/>
                    </a:cxn>
                    <a:cxn ang="0">
                      <a:pos x="125" y="36"/>
                    </a:cxn>
                    <a:cxn ang="0">
                      <a:pos x="103" y="48"/>
                    </a:cxn>
                    <a:cxn ang="0">
                      <a:pos x="94" y="48"/>
                    </a:cxn>
                    <a:cxn ang="0">
                      <a:pos x="90" y="36"/>
                    </a:cxn>
                    <a:cxn ang="0">
                      <a:pos x="86" y="36"/>
                    </a:cxn>
                    <a:cxn ang="0">
                      <a:pos x="69" y="0"/>
                    </a:cxn>
                    <a:cxn ang="0">
                      <a:pos x="43" y="48"/>
                    </a:cxn>
                    <a:cxn ang="0">
                      <a:pos x="0" y="259"/>
                    </a:cxn>
                  </a:cxnLst>
                  <a:rect l="txL" t="txT" r="txR" b="txB"/>
                  <a:pathLst>
                    <a:path w="163" h="343">
                      <a:moveTo>
                        <a:pt x="0" y="259"/>
                      </a:moveTo>
                      <a:lnTo>
                        <a:pt x="4" y="343"/>
                      </a:lnTo>
                      <a:lnTo>
                        <a:pt x="90" y="343"/>
                      </a:lnTo>
                      <a:lnTo>
                        <a:pt x="142" y="48"/>
                      </a:lnTo>
                      <a:lnTo>
                        <a:pt x="163" y="18"/>
                      </a:lnTo>
                      <a:lnTo>
                        <a:pt x="159" y="0"/>
                      </a:lnTo>
                      <a:lnTo>
                        <a:pt x="125" y="36"/>
                      </a:lnTo>
                      <a:lnTo>
                        <a:pt x="103" y="48"/>
                      </a:lnTo>
                      <a:lnTo>
                        <a:pt x="94" y="48"/>
                      </a:lnTo>
                      <a:lnTo>
                        <a:pt x="90" y="36"/>
                      </a:lnTo>
                      <a:lnTo>
                        <a:pt x="86" y="36"/>
                      </a:lnTo>
                      <a:lnTo>
                        <a:pt x="69" y="0"/>
                      </a:lnTo>
                      <a:lnTo>
                        <a:pt x="43" y="48"/>
                      </a:lnTo>
                      <a:lnTo>
                        <a:pt x="0" y="259"/>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4" name="Freeform 24"/>
                <p:cNvSpPr/>
                <p:nvPr/>
              </p:nvSpPr>
              <p:spPr>
                <a:xfrm>
                  <a:off x="3493" y="2341"/>
                  <a:ext cx="138" cy="174"/>
                </a:xfrm>
                <a:custGeom>
                  <a:avLst/>
                  <a:gdLst>
                    <a:gd name="txL" fmla="*/ 0 w 138"/>
                    <a:gd name="txT" fmla="*/ 0 h 174"/>
                    <a:gd name="txR" fmla="*/ 138 w 138"/>
                    <a:gd name="txB" fmla="*/ 174 h 174"/>
                  </a:gdLst>
                  <a:ahLst/>
                  <a:cxnLst>
                    <a:cxn ang="0">
                      <a:pos x="112" y="18"/>
                    </a:cxn>
                    <a:cxn ang="0">
                      <a:pos x="99" y="6"/>
                    </a:cxn>
                    <a:cxn ang="0">
                      <a:pos x="86" y="0"/>
                    </a:cxn>
                    <a:cxn ang="0">
                      <a:pos x="56" y="0"/>
                    </a:cxn>
                    <a:cxn ang="0">
                      <a:pos x="39" y="12"/>
                    </a:cxn>
                    <a:cxn ang="0">
                      <a:pos x="26" y="24"/>
                    </a:cxn>
                    <a:cxn ang="0">
                      <a:pos x="22" y="30"/>
                    </a:cxn>
                    <a:cxn ang="0">
                      <a:pos x="13" y="36"/>
                    </a:cxn>
                    <a:cxn ang="0">
                      <a:pos x="4" y="48"/>
                    </a:cxn>
                    <a:cxn ang="0">
                      <a:pos x="0" y="60"/>
                    </a:cxn>
                    <a:cxn ang="0">
                      <a:pos x="0" y="72"/>
                    </a:cxn>
                    <a:cxn ang="0">
                      <a:pos x="0" y="84"/>
                    </a:cxn>
                    <a:cxn ang="0">
                      <a:pos x="13" y="90"/>
                    </a:cxn>
                    <a:cxn ang="0">
                      <a:pos x="26" y="102"/>
                    </a:cxn>
                    <a:cxn ang="0">
                      <a:pos x="35" y="102"/>
                    </a:cxn>
                    <a:cxn ang="0">
                      <a:pos x="47" y="102"/>
                    </a:cxn>
                    <a:cxn ang="0">
                      <a:pos x="56" y="102"/>
                    </a:cxn>
                    <a:cxn ang="0">
                      <a:pos x="65" y="96"/>
                    </a:cxn>
                    <a:cxn ang="0">
                      <a:pos x="82" y="96"/>
                    </a:cxn>
                    <a:cxn ang="0">
                      <a:pos x="78" y="108"/>
                    </a:cxn>
                    <a:cxn ang="0">
                      <a:pos x="82" y="114"/>
                    </a:cxn>
                    <a:cxn ang="0">
                      <a:pos x="82" y="132"/>
                    </a:cxn>
                    <a:cxn ang="0">
                      <a:pos x="91" y="132"/>
                    </a:cxn>
                    <a:cxn ang="0">
                      <a:pos x="95" y="120"/>
                    </a:cxn>
                    <a:cxn ang="0">
                      <a:pos x="95" y="114"/>
                    </a:cxn>
                    <a:cxn ang="0">
                      <a:pos x="95" y="108"/>
                    </a:cxn>
                    <a:cxn ang="0">
                      <a:pos x="99" y="102"/>
                    </a:cxn>
                    <a:cxn ang="0">
                      <a:pos x="103" y="108"/>
                    </a:cxn>
                    <a:cxn ang="0">
                      <a:pos x="108" y="108"/>
                    </a:cxn>
                    <a:cxn ang="0">
                      <a:pos x="112" y="114"/>
                    </a:cxn>
                    <a:cxn ang="0">
                      <a:pos x="112" y="120"/>
                    </a:cxn>
                    <a:cxn ang="0">
                      <a:pos x="112" y="132"/>
                    </a:cxn>
                    <a:cxn ang="0">
                      <a:pos x="112" y="138"/>
                    </a:cxn>
                    <a:cxn ang="0">
                      <a:pos x="103" y="150"/>
                    </a:cxn>
                    <a:cxn ang="0">
                      <a:pos x="103" y="162"/>
                    </a:cxn>
                    <a:cxn ang="0">
                      <a:pos x="103" y="168"/>
                    </a:cxn>
                    <a:cxn ang="0">
                      <a:pos x="108" y="174"/>
                    </a:cxn>
                    <a:cxn ang="0">
                      <a:pos x="116" y="168"/>
                    </a:cxn>
                    <a:cxn ang="0">
                      <a:pos x="121" y="162"/>
                    </a:cxn>
                    <a:cxn ang="0">
                      <a:pos x="129" y="144"/>
                    </a:cxn>
                    <a:cxn ang="0">
                      <a:pos x="134" y="114"/>
                    </a:cxn>
                    <a:cxn ang="0">
                      <a:pos x="138" y="90"/>
                    </a:cxn>
                    <a:cxn ang="0">
                      <a:pos x="134" y="54"/>
                    </a:cxn>
                    <a:cxn ang="0">
                      <a:pos x="125" y="30"/>
                    </a:cxn>
                    <a:cxn ang="0">
                      <a:pos x="112" y="18"/>
                    </a:cxn>
                  </a:cxnLst>
                  <a:rect l="txL" t="txT" r="txR" b="txB"/>
                  <a:pathLst>
                    <a:path w="138" h="174">
                      <a:moveTo>
                        <a:pt x="112" y="18"/>
                      </a:moveTo>
                      <a:lnTo>
                        <a:pt x="99" y="6"/>
                      </a:lnTo>
                      <a:lnTo>
                        <a:pt x="86" y="0"/>
                      </a:lnTo>
                      <a:lnTo>
                        <a:pt x="56" y="0"/>
                      </a:lnTo>
                      <a:lnTo>
                        <a:pt x="39" y="12"/>
                      </a:lnTo>
                      <a:lnTo>
                        <a:pt x="26" y="24"/>
                      </a:lnTo>
                      <a:lnTo>
                        <a:pt x="22" y="30"/>
                      </a:lnTo>
                      <a:lnTo>
                        <a:pt x="13" y="36"/>
                      </a:lnTo>
                      <a:lnTo>
                        <a:pt x="4" y="48"/>
                      </a:lnTo>
                      <a:lnTo>
                        <a:pt x="0" y="60"/>
                      </a:lnTo>
                      <a:lnTo>
                        <a:pt x="0" y="72"/>
                      </a:lnTo>
                      <a:lnTo>
                        <a:pt x="0" y="84"/>
                      </a:lnTo>
                      <a:lnTo>
                        <a:pt x="13" y="90"/>
                      </a:lnTo>
                      <a:lnTo>
                        <a:pt x="26" y="102"/>
                      </a:lnTo>
                      <a:lnTo>
                        <a:pt x="35" y="102"/>
                      </a:lnTo>
                      <a:lnTo>
                        <a:pt x="47" y="102"/>
                      </a:lnTo>
                      <a:lnTo>
                        <a:pt x="56" y="102"/>
                      </a:lnTo>
                      <a:lnTo>
                        <a:pt x="65" y="96"/>
                      </a:lnTo>
                      <a:lnTo>
                        <a:pt x="82" y="96"/>
                      </a:lnTo>
                      <a:lnTo>
                        <a:pt x="78" y="108"/>
                      </a:lnTo>
                      <a:lnTo>
                        <a:pt x="82" y="114"/>
                      </a:lnTo>
                      <a:lnTo>
                        <a:pt x="82" y="132"/>
                      </a:lnTo>
                      <a:lnTo>
                        <a:pt x="91" y="132"/>
                      </a:lnTo>
                      <a:lnTo>
                        <a:pt x="95" y="120"/>
                      </a:lnTo>
                      <a:lnTo>
                        <a:pt x="95" y="114"/>
                      </a:lnTo>
                      <a:lnTo>
                        <a:pt x="95" y="108"/>
                      </a:lnTo>
                      <a:lnTo>
                        <a:pt x="99" y="102"/>
                      </a:lnTo>
                      <a:lnTo>
                        <a:pt x="103" y="108"/>
                      </a:lnTo>
                      <a:lnTo>
                        <a:pt x="108" y="108"/>
                      </a:lnTo>
                      <a:lnTo>
                        <a:pt x="112" y="114"/>
                      </a:lnTo>
                      <a:lnTo>
                        <a:pt x="112" y="120"/>
                      </a:lnTo>
                      <a:lnTo>
                        <a:pt x="112" y="132"/>
                      </a:lnTo>
                      <a:lnTo>
                        <a:pt x="112" y="138"/>
                      </a:lnTo>
                      <a:lnTo>
                        <a:pt x="103" y="150"/>
                      </a:lnTo>
                      <a:lnTo>
                        <a:pt x="103" y="162"/>
                      </a:lnTo>
                      <a:lnTo>
                        <a:pt x="103" y="168"/>
                      </a:lnTo>
                      <a:lnTo>
                        <a:pt x="108" y="174"/>
                      </a:lnTo>
                      <a:lnTo>
                        <a:pt x="116" y="168"/>
                      </a:lnTo>
                      <a:lnTo>
                        <a:pt x="121" y="162"/>
                      </a:lnTo>
                      <a:lnTo>
                        <a:pt x="129" y="144"/>
                      </a:lnTo>
                      <a:lnTo>
                        <a:pt x="134" y="114"/>
                      </a:lnTo>
                      <a:lnTo>
                        <a:pt x="138" y="90"/>
                      </a:lnTo>
                      <a:lnTo>
                        <a:pt x="134" y="54"/>
                      </a:lnTo>
                      <a:lnTo>
                        <a:pt x="125" y="30"/>
                      </a:lnTo>
                      <a:lnTo>
                        <a:pt x="112" y="18"/>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5" name="Freeform 25"/>
                <p:cNvSpPr/>
                <p:nvPr/>
              </p:nvSpPr>
              <p:spPr>
                <a:xfrm>
                  <a:off x="3493" y="2341"/>
                  <a:ext cx="138" cy="174"/>
                </a:xfrm>
                <a:custGeom>
                  <a:avLst/>
                  <a:gdLst>
                    <a:gd name="txL" fmla="*/ 0 w 138"/>
                    <a:gd name="txT" fmla="*/ 0 h 174"/>
                    <a:gd name="txR" fmla="*/ 138 w 138"/>
                    <a:gd name="txB" fmla="*/ 174 h 174"/>
                  </a:gdLst>
                  <a:ahLst/>
                  <a:cxnLst>
                    <a:cxn ang="0">
                      <a:pos x="112" y="18"/>
                    </a:cxn>
                    <a:cxn ang="0">
                      <a:pos x="99" y="6"/>
                    </a:cxn>
                    <a:cxn ang="0">
                      <a:pos x="86" y="0"/>
                    </a:cxn>
                    <a:cxn ang="0">
                      <a:pos x="56" y="0"/>
                    </a:cxn>
                    <a:cxn ang="0">
                      <a:pos x="39" y="12"/>
                    </a:cxn>
                    <a:cxn ang="0">
                      <a:pos x="26" y="24"/>
                    </a:cxn>
                    <a:cxn ang="0">
                      <a:pos x="22" y="30"/>
                    </a:cxn>
                    <a:cxn ang="0">
                      <a:pos x="13" y="36"/>
                    </a:cxn>
                    <a:cxn ang="0">
                      <a:pos x="4" y="48"/>
                    </a:cxn>
                    <a:cxn ang="0">
                      <a:pos x="0" y="60"/>
                    </a:cxn>
                    <a:cxn ang="0">
                      <a:pos x="0" y="72"/>
                    </a:cxn>
                    <a:cxn ang="0">
                      <a:pos x="0" y="84"/>
                    </a:cxn>
                    <a:cxn ang="0">
                      <a:pos x="13" y="90"/>
                    </a:cxn>
                    <a:cxn ang="0">
                      <a:pos x="26" y="102"/>
                    </a:cxn>
                    <a:cxn ang="0">
                      <a:pos x="35" y="102"/>
                    </a:cxn>
                    <a:cxn ang="0">
                      <a:pos x="47" y="102"/>
                    </a:cxn>
                    <a:cxn ang="0">
                      <a:pos x="56" y="102"/>
                    </a:cxn>
                    <a:cxn ang="0">
                      <a:pos x="65" y="96"/>
                    </a:cxn>
                    <a:cxn ang="0">
                      <a:pos x="82" y="96"/>
                    </a:cxn>
                    <a:cxn ang="0">
                      <a:pos x="78" y="108"/>
                    </a:cxn>
                    <a:cxn ang="0">
                      <a:pos x="82" y="114"/>
                    </a:cxn>
                    <a:cxn ang="0">
                      <a:pos x="82" y="132"/>
                    </a:cxn>
                    <a:cxn ang="0">
                      <a:pos x="91" y="132"/>
                    </a:cxn>
                    <a:cxn ang="0">
                      <a:pos x="95" y="120"/>
                    </a:cxn>
                    <a:cxn ang="0">
                      <a:pos x="95" y="114"/>
                    </a:cxn>
                    <a:cxn ang="0">
                      <a:pos x="95" y="108"/>
                    </a:cxn>
                    <a:cxn ang="0">
                      <a:pos x="99" y="102"/>
                    </a:cxn>
                    <a:cxn ang="0">
                      <a:pos x="103" y="108"/>
                    </a:cxn>
                    <a:cxn ang="0">
                      <a:pos x="108" y="108"/>
                    </a:cxn>
                    <a:cxn ang="0">
                      <a:pos x="112" y="114"/>
                    </a:cxn>
                    <a:cxn ang="0">
                      <a:pos x="112" y="120"/>
                    </a:cxn>
                    <a:cxn ang="0">
                      <a:pos x="112" y="132"/>
                    </a:cxn>
                    <a:cxn ang="0">
                      <a:pos x="112" y="138"/>
                    </a:cxn>
                    <a:cxn ang="0">
                      <a:pos x="103" y="150"/>
                    </a:cxn>
                    <a:cxn ang="0">
                      <a:pos x="103" y="162"/>
                    </a:cxn>
                    <a:cxn ang="0">
                      <a:pos x="103" y="168"/>
                    </a:cxn>
                    <a:cxn ang="0">
                      <a:pos x="108" y="174"/>
                    </a:cxn>
                    <a:cxn ang="0">
                      <a:pos x="116" y="168"/>
                    </a:cxn>
                    <a:cxn ang="0">
                      <a:pos x="121" y="162"/>
                    </a:cxn>
                    <a:cxn ang="0">
                      <a:pos x="129" y="144"/>
                    </a:cxn>
                    <a:cxn ang="0">
                      <a:pos x="134" y="114"/>
                    </a:cxn>
                    <a:cxn ang="0">
                      <a:pos x="138" y="90"/>
                    </a:cxn>
                    <a:cxn ang="0">
                      <a:pos x="134" y="54"/>
                    </a:cxn>
                    <a:cxn ang="0">
                      <a:pos x="125" y="30"/>
                    </a:cxn>
                    <a:cxn ang="0">
                      <a:pos x="112" y="18"/>
                    </a:cxn>
                  </a:cxnLst>
                  <a:rect l="txL" t="txT" r="txR" b="txB"/>
                  <a:pathLst>
                    <a:path w="138" h="174">
                      <a:moveTo>
                        <a:pt x="112" y="18"/>
                      </a:moveTo>
                      <a:lnTo>
                        <a:pt x="99" y="6"/>
                      </a:lnTo>
                      <a:lnTo>
                        <a:pt x="86" y="0"/>
                      </a:lnTo>
                      <a:lnTo>
                        <a:pt x="56" y="0"/>
                      </a:lnTo>
                      <a:lnTo>
                        <a:pt x="39" y="12"/>
                      </a:lnTo>
                      <a:lnTo>
                        <a:pt x="26" y="24"/>
                      </a:lnTo>
                      <a:lnTo>
                        <a:pt x="22" y="30"/>
                      </a:lnTo>
                      <a:lnTo>
                        <a:pt x="13" y="36"/>
                      </a:lnTo>
                      <a:lnTo>
                        <a:pt x="4" y="48"/>
                      </a:lnTo>
                      <a:lnTo>
                        <a:pt x="0" y="60"/>
                      </a:lnTo>
                      <a:lnTo>
                        <a:pt x="0" y="72"/>
                      </a:lnTo>
                      <a:lnTo>
                        <a:pt x="0" y="84"/>
                      </a:lnTo>
                      <a:lnTo>
                        <a:pt x="13" y="90"/>
                      </a:lnTo>
                      <a:lnTo>
                        <a:pt x="26" y="102"/>
                      </a:lnTo>
                      <a:lnTo>
                        <a:pt x="35" y="102"/>
                      </a:lnTo>
                      <a:lnTo>
                        <a:pt x="47" y="102"/>
                      </a:lnTo>
                      <a:lnTo>
                        <a:pt x="56" y="102"/>
                      </a:lnTo>
                      <a:lnTo>
                        <a:pt x="65" y="96"/>
                      </a:lnTo>
                      <a:lnTo>
                        <a:pt x="82" y="96"/>
                      </a:lnTo>
                      <a:lnTo>
                        <a:pt x="78" y="108"/>
                      </a:lnTo>
                      <a:lnTo>
                        <a:pt x="82" y="114"/>
                      </a:lnTo>
                      <a:lnTo>
                        <a:pt x="82" y="132"/>
                      </a:lnTo>
                      <a:lnTo>
                        <a:pt x="91" y="132"/>
                      </a:lnTo>
                      <a:lnTo>
                        <a:pt x="95" y="120"/>
                      </a:lnTo>
                      <a:lnTo>
                        <a:pt x="95" y="114"/>
                      </a:lnTo>
                      <a:lnTo>
                        <a:pt x="95" y="108"/>
                      </a:lnTo>
                      <a:lnTo>
                        <a:pt x="99" y="102"/>
                      </a:lnTo>
                      <a:lnTo>
                        <a:pt x="103" y="108"/>
                      </a:lnTo>
                      <a:lnTo>
                        <a:pt x="108" y="108"/>
                      </a:lnTo>
                      <a:lnTo>
                        <a:pt x="112" y="114"/>
                      </a:lnTo>
                      <a:lnTo>
                        <a:pt x="112" y="120"/>
                      </a:lnTo>
                      <a:lnTo>
                        <a:pt x="112" y="132"/>
                      </a:lnTo>
                      <a:lnTo>
                        <a:pt x="112" y="138"/>
                      </a:lnTo>
                      <a:lnTo>
                        <a:pt x="103" y="150"/>
                      </a:lnTo>
                      <a:lnTo>
                        <a:pt x="103" y="162"/>
                      </a:lnTo>
                      <a:lnTo>
                        <a:pt x="103" y="168"/>
                      </a:lnTo>
                      <a:lnTo>
                        <a:pt x="108" y="174"/>
                      </a:lnTo>
                      <a:lnTo>
                        <a:pt x="116" y="168"/>
                      </a:lnTo>
                      <a:lnTo>
                        <a:pt x="121" y="162"/>
                      </a:lnTo>
                      <a:lnTo>
                        <a:pt x="129" y="144"/>
                      </a:lnTo>
                      <a:lnTo>
                        <a:pt x="134" y="114"/>
                      </a:lnTo>
                      <a:lnTo>
                        <a:pt x="138" y="90"/>
                      </a:lnTo>
                      <a:lnTo>
                        <a:pt x="134" y="54"/>
                      </a:lnTo>
                      <a:lnTo>
                        <a:pt x="125" y="30"/>
                      </a:lnTo>
                      <a:lnTo>
                        <a:pt x="112"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6" name="Freeform 26"/>
                <p:cNvSpPr/>
                <p:nvPr/>
              </p:nvSpPr>
              <p:spPr>
                <a:xfrm>
                  <a:off x="3205" y="3513"/>
                  <a:ext cx="146" cy="132"/>
                </a:xfrm>
                <a:custGeom>
                  <a:avLst/>
                  <a:gdLst>
                    <a:gd name="txL" fmla="*/ 0 w 146"/>
                    <a:gd name="txT" fmla="*/ 0 h 132"/>
                    <a:gd name="txR" fmla="*/ 146 w 146"/>
                    <a:gd name="txB" fmla="*/ 132 h 132"/>
                  </a:gdLst>
                  <a:ahLst/>
                  <a:cxnLst>
                    <a:cxn ang="0">
                      <a:pos x="133" y="0"/>
                    </a:cxn>
                    <a:cxn ang="0">
                      <a:pos x="133" y="12"/>
                    </a:cxn>
                    <a:cxn ang="0">
                      <a:pos x="120" y="24"/>
                    </a:cxn>
                    <a:cxn ang="0">
                      <a:pos x="103" y="30"/>
                    </a:cxn>
                    <a:cxn ang="0">
                      <a:pos x="86" y="30"/>
                    </a:cxn>
                    <a:cxn ang="0">
                      <a:pos x="69" y="12"/>
                    </a:cxn>
                    <a:cxn ang="0">
                      <a:pos x="60" y="30"/>
                    </a:cxn>
                    <a:cxn ang="0">
                      <a:pos x="39" y="54"/>
                    </a:cxn>
                    <a:cxn ang="0">
                      <a:pos x="17" y="66"/>
                    </a:cxn>
                    <a:cxn ang="0">
                      <a:pos x="0" y="84"/>
                    </a:cxn>
                    <a:cxn ang="0">
                      <a:pos x="0" y="102"/>
                    </a:cxn>
                    <a:cxn ang="0">
                      <a:pos x="4" y="114"/>
                    </a:cxn>
                    <a:cxn ang="0">
                      <a:pos x="17" y="126"/>
                    </a:cxn>
                    <a:cxn ang="0">
                      <a:pos x="30" y="132"/>
                    </a:cxn>
                    <a:cxn ang="0">
                      <a:pos x="47" y="132"/>
                    </a:cxn>
                    <a:cxn ang="0">
                      <a:pos x="64" y="120"/>
                    </a:cxn>
                    <a:cxn ang="0">
                      <a:pos x="77" y="114"/>
                    </a:cxn>
                    <a:cxn ang="0">
                      <a:pos x="99" y="90"/>
                    </a:cxn>
                    <a:cxn ang="0">
                      <a:pos x="116" y="78"/>
                    </a:cxn>
                    <a:cxn ang="0">
                      <a:pos x="129" y="78"/>
                    </a:cxn>
                    <a:cxn ang="0">
                      <a:pos x="142" y="72"/>
                    </a:cxn>
                    <a:cxn ang="0">
                      <a:pos x="146" y="60"/>
                    </a:cxn>
                    <a:cxn ang="0">
                      <a:pos x="146" y="30"/>
                    </a:cxn>
                    <a:cxn ang="0">
                      <a:pos x="146" y="18"/>
                    </a:cxn>
                    <a:cxn ang="0">
                      <a:pos x="146" y="18"/>
                    </a:cxn>
                    <a:cxn ang="0">
                      <a:pos x="133" y="0"/>
                    </a:cxn>
                  </a:cxnLst>
                  <a:rect l="txL" t="txT" r="txR" b="txB"/>
                  <a:pathLst>
                    <a:path w="146" h="132">
                      <a:moveTo>
                        <a:pt x="133" y="0"/>
                      </a:moveTo>
                      <a:lnTo>
                        <a:pt x="133" y="12"/>
                      </a:lnTo>
                      <a:lnTo>
                        <a:pt x="120" y="24"/>
                      </a:lnTo>
                      <a:lnTo>
                        <a:pt x="103" y="30"/>
                      </a:lnTo>
                      <a:lnTo>
                        <a:pt x="86" y="30"/>
                      </a:lnTo>
                      <a:lnTo>
                        <a:pt x="69" y="12"/>
                      </a:lnTo>
                      <a:lnTo>
                        <a:pt x="60" y="30"/>
                      </a:lnTo>
                      <a:lnTo>
                        <a:pt x="39" y="54"/>
                      </a:lnTo>
                      <a:lnTo>
                        <a:pt x="17" y="66"/>
                      </a:lnTo>
                      <a:lnTo>
                        <a:pt x="0" y="84"/>
                      </a:lnTo>
                      <a:lnTo>
                        <a:pt x="0" y="102"/>
                      </a:lnTo>
                      <a:lnTo>
                        <a:pt x="4" y="114"/>
                      </a:lnTo>
                      <a:lnTo>
                        <a:pt x="17" y="126"/>
                      </a:lnTo>
                      <a:lnTo>
                        <a:pt x="30" y="132"/>
                      </a:lnTo>
                      <a:lnTo>
                        <a:pt x="47" y="132"/>
                      </a:lnTo>
                      <a:lnTo>
                        <a:pt x="64" y="120"/>
                      </a:lnTo>
                      <a:lnTo>
                        <a:pt x="77" y="114"/>
                      </a:lnTo>
                      <a:lnTo>
                        <a:pt x="99" y="90"/>
                      </a:lnTo>
                      <a:lnTo>
                        <a:pt x="116" y="78"/>
                      </a:lnTo>
                      <a:lnTo>
                        <a:pt x="129" y="78"/>
                      </a:lnTo>
                      <a:lnTo>
                        <a:pt x="142" y="72"/>
                      </a:lnTo>
                      <a:lnTo>
                        <a:pt x="146" y="60"/>
                      </a:lnTo>
                      <a:lnTo>
                        <a:pt x="146" y="30"/>
                      </a:lnTo>
                      <a:lnTo>
                        <a:pt x="146" y="18"/>
                      </a:lnTo>
                      <a:lnTo>
                        <a:pt x="146" y="18"/>
                      </a:lnTo>
                      <a:lnTo>
                        <a:pt x="13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7" name="Freeform 27"/>
                <p:cNvSpPr/>
                <p:nvPr/>
              </p:nvSpPr>
              <p:spPr>
                <a:xfrm>
                  <a:off x="3209" y="3573"/>
                  <a:ext cx="142" cy="60"/>
                </a:xfrm>
                <a:custGeom>
                  <a:avLst/>
                  <a:gdLst>
                    <a:gd name="txL" fmla="*/ 0 w 142"/>
                    <a:gd name="txT" fmla="*/ 0 h 60"/>
                    <a:gd name="txR" fmla="*/ 142 w 142"/>
                    <a:gd name="txB" fmla="*/ 60 h 60"/>
                  </a:gdLst>
                  <a:ahLst/>
                  <a:cxnLst>
                    <a:cxn ang="0">
                      <a:pos x="0" y="54"/>
                    </a:cxn>
                    <a:cxn ang="0">
                      <a:pos x="13" y="60"/>
                    </a:cxn>
                    <a:cxn ang="0">
                      <a:pos x="26" y="60"/>
                    </a:cxn>
                    <a:cxn ang="0">
                      <a:pos x="47" y="60"/>
                    </a:cxn>
                    <a:cxn ang="0">
                      <a:pos x="65" y="48"/>
                    </a:cxn>
                    <a:cxn ang="0">
                      <a:pos x="86" y="30"/>
                    </a:cxn>
                    <a:cxn ang="0">
                      <a:pos x="108" y="12"/>
                    </a:cxn>
                    <a:cxn ang="0">
                      <a:pos x="125" y="6"/>
                    </a:cxn>
                    <a:cxn ang="0">
                      <a:pos x="142" y="0"/>
                    </a:cxn>
                  </a:cxnLst>
                  <a:rect l="txL" t="txT" r="txR" b="txB"/>
                  <a:pathLst>
                    <a:path w="142" h="60">
                      <a:moveTo>
                        <a:pt x="0" y="54"/>
                      </a:moveTo>
                      <a:lnTo>
                        <a:pt x="13" y="60"/>
                      </a:lnTo>
                      <a:lnTo>
                        <a:pt x="26" y="60"/>
                      </a:lnTo>
                      <a:lnTo>
                        <a:pt x="47" y="60"/>
                      </a:lnTo>
                      <a:lnTo>
                        <a:pt x="65" y="48"/>
                      </a:lnTo>
                      <a:lnTo>
                        <a:pt x="86" y="30"/>
                      </a:lnTo>
                      <a:lnTo>
                        <a:pt x="108" y="12"/>
                      </a:lnTo>
                      <a:lnTo>
                        <a:pt x="125" y="6"/>
                      </a:lnTo>
                      <a:lnTo>
                        <a:pt x="142"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8" name="Freeform 28"/>
                <p:cNvSpPr/>
                <p:nvPr/>
              </p:nvSpPr>
              <p:spPr>
                <a:xfrm>
                  <a:off x="3497" y="2425"/>
                  <a:ext cx="108" cy="168"/>
                </a:xfrm>
                <a:custGeom>
                  <a:avLst/>
                  <a:gdLst>
                    <a:gd name="txL" fmla="*/ 0 w 108"/>
                    <a:gd name="txT" fmla="*/ 0 h 168"/>
                    <a:gd name="txR" fmla="*/ 108 w 108"/>
                    <a:gd name="txB" fmla="*/ 168 h 168"/>
                  </a:gdLst>
                  <a:ahLst/>
                  <a:cxnLst>
                    <a:cxn ang="0">
                      <a:pos x="9" y="6"/>
                    </a:cxn>
                    <a:cxn ang="0">
                      <a:pos x="22" y="18"/>
                    </a:cxn>
                    <a:cxn ang="0">
                      <a:pos x="31" y="18"/>
                    </a:cxn>
                    <a:cxn ang="0">
                      <a:pos x="43" y="18"/>
                    </a:cxn>
                    <a:cxn ang="0">
                      <a:pos x="48" y="18"/>
                    </a:cxn>
                    <a:cxn ang="0">
                      <a:pos x="56" y="12"/>
                    </a:cxn>
                    <a:cxn ang="0">
                      <a:pos x="74" y="12"/>
                    </a:cxn>
                    <a:cxn ang="0">
                      <a:pos x="74" y="24"/>
                    </a:cxn>
                    <a:cxn ang="0">
                      <a:pos x="78" y="30"/>
                    </a:cxn>
                    <a:cxn ang="0">
                      <a:pos x="78" y="48"/>
                    </a:cxn>
                    <a:cxn ang="0">
                      <a:pos x="87" y="48"/>
                    </a:cxn>
                    <a:cxn ang="0">
                      <a:pos x="87" y="36"/>
                    </a:cxn>
                    <a:cxn ang="0">
                      <a:pos x="91" y="30"/>
                    </a:cxn>
                    <a:cxn ang="0">
                      <a:pos x="91" y="24"/>
                    </a:cxn>
                    <a:cxn ang="0">
                      <a:pos x="95" y="18"/>
                    </a:cxn>
                    <a:cxn ang="0">
                      <a:pos x="99" y="24"/>
                    </a:cxn>
                    <a:cxn ang="0">
                      <a:pos x="104" y="24"/>
                    </a:cxn>
                    <a:cxn ang="0">
                      <a:pos x="108" y="30"/>
                    </a:cxn>
                    <a:cxn ang="0">
                      <a:pos x="108" y="36"/>
                    </a:cxn>
                    <a:cxn ang="0">
                      <a:pos x="108" y="48"/>
                    </a:cxn>
                    <a:cxn ang="0">
                      <a:pos x="104" y="54"/>
                    </a:cxn>
                    <a:cxn ang="0">
                      <a:pos x="99" y="66"/>
                    </a:cxn>
                    <a:cxn ang="0">
                      <a:pos x="99" y="78"/>
                    </a:cxn>
                    <a:cxn ang="0">
                      <a:pos x="99" y="84"/>
                    </a:cxn>
                    <a:cxn ang="0">
                      <a:pos x="104" y="90"/>
                    </a:cxn>
                    <a:cxn ang="0">
                      <a:pos x="104" y="90"/>
                    </a:cxn>
                    <a:cxn ang="0">
                      <a:pos x="104" y="108"/>
                    </a:cxn>
                    <a:cxn ang="0">
                      <a:pos x="104" y="120"/>
                    </a:cxn>
                    <a:cxn ang="0">
                      <a:pos x="78" y="144"/>
                    </a:cxn>
                    <a:cxn ang="0">
                      <a:pos x="56" y="162"/>
                    </a:cxn>
                    <a:cxn ang="0">
                      <a:pos x="48" y="168"/>
                    </a:cxn>
                    <a:cxn ang="0">
                      <a:pos x="35" y="150"/>
                    </a:cxn>
                    <a:cxn ang="0">
                      <a:pos x="35" y="150"/>
                    </a:cxn>
                    <a:cxn ang="0">
                      <a:pos x="31" y="150"/>
                    </a:cxn>
                    <a:cxn ang="0">
                      <a:pos x="26" y="150"/>
                    </a:cxn>
                    <a:cxn ang="0">
                      <a:pos x="22" y="138"/>
                    </a:cxn>
                    <a:cxn ang="0">
                      <a:pos x="18" y="126"/>
                    </a:cxn>
                    <a:cxn ang="0">
                      <a:pos x="18" y="126"/>
                    </a:cxn>
                    <a:cxn ang="0">
                      <a:pos x="18" y="120"/>
                    </a:cxn>
                    <a:cxn ang="0">
                      <a:pos x="18" y="114"/>
                    </a:cxn>
                    <a:cxn ang="0">
                      <a:pos x="13" y="114"/>
                    </a:cxn>
                    <a:cxn ang="0">
                      <a:pos x="13" y="108"/>
                    </a:cxn>
                    <a:cxn ang="0">
                      <a:pos x="9" y="96"/>
                    </a:cxn>
                    <a:cxn ang="0">
                      <a:pos x="5" y="78"/>
                    </a:cxn>
                    <a:cxn ang="0">
                      <a:pos x="5" y="72"/>
                    </a:cxn>
                    <a:cxn ang="0">
                      <a:pos x="5" y="60"/>
                    </a:cxn>
                    <a:cxn ang="0">
                      <a:pos x="5" y="48"/>
                    </a:cxn>
                    <a:cxn ang="0">
                      <a:pos x="0" y="42"/>
                    </a:cxn>
                    <a:cxn ang="0">
                      <a:pos x="0" y="30"/>
                    </a:cxn>
                    <a:cxn ang="0">
                      <a:pos x="0" y="12"/>
                    </a:cxn>
                    <a:cxn ang="0">
                      <a:pos x="0" y="0"/>
                    </a:cxn>
                    <a:cxn ang="0">
                      <a:pos x="9" y="6"/>
                    </a:cxn>
                  </a:cxnLst>
                  <a:rect l="txL" t="txT" r="txR" b="txB"/>
                  <a:pathLst>
                    <a:path w="108" h="168">
                      <a:moveTo>
                        <a:pt x="9" y="6"/>
                      </a:moveTo>
                      <a:lnTo>
                        <a:pt x="22" y="18"/>
                      </a:lnTo>
                      <a:lnTo>
                        <a:pt x="31" y="18"/>
                      </a:lnTo>
                      <a:lnTo>
                        <a:pt x="43" y="18"/>
                      </a:lnTo>
                      <a:lnTo>
                        <a:pt x="48" y="18"/>
                      </a:lnTo>
                      <a:lnTo>
                        <a:pt x="56" y="12"/>
                      </a:lnTo>
                      <a:lnTo>
                        <a:pt x="74" y="12"/>
                      </a:lnTo>
                      <a:lnTo>
                        <a:pt x="74" y="24"/>
                      </a:lnTo>
                      <a:lnTo>
                        <a:pt x="78" y="30"/>
                      </a:lnTo>
                      <a:lnTo>
                        <a:pt x="78" y="48"/>
                      </a:lnTo>
                      <a:lnTo>
                        <a:pt x="87" y="48"/>
                      </a:lnTo>
                      <a:lnTo>
                        <a:pt x="87" y="36"/>
                      </a:lnTo>
                      <a:lnTo>
                        <a:pt x="91" y="30"/>
                      </a:lnTo>
                      <a:lnTo>
                        <a:pt x="91" y="24"/>
                      </a:lnTo>
                      <a:lnTo>
                        <a:pt x="95" y="18"/>
                      </a:lnTo>
                      <a:lnTo>
                        <a:pt x="99" y="24"/>
                      </a:lnTo>
                      <a:lnTo>
                        <a:pt x="104" y="24"/>
                      </a:lnTo>
                      <a:lnTo>
                        <a:pt x="108" y="30"/>
                      </a:lnTo>
                      <a:lnTo>
                        <a:pt x="108" y="36"/>
                      </a:lnTo>
                      <a:lnTo>
                        <a:pt x="108" y="48"/>
                      </a:lnTo>
                      <a:lnTo>
                        <a:pt x="104" y="54"/>
                      </a:lnTo>
                      <a:lnTo>
                        <a:pt x="99" y="66"/>
                      </a:lnTo>
                      <a:lnTo>
                        <a:pt x="99" y="78"/>
                      </a:lnTo>
                      <a:lnTo>
                        <a:pt x="99" y="84"/>
                      </a:lnTo>
                      <a:lnTo>
                        <a:pt x="104" y="90"/>
                      </a:lnTo>
                      <a:lnTo>
                        <a:pt x="104" y="90"/>
                      </a:lnTo>
                      <a:lnTo>
                        <a:pt x="104" y="108"/>
                      </a:lnTo>
                      <a:lnTo>
                        <a:pt x="104" y="120"/>
                      </a:lnTo>
                      <a:lnTo>
                        <a:pt x="78" y="144"/>
                      </a:lnTo>
                      <a:lnTo>
                        <a:pt x="56" y="162"/>
                      </a:lnTo>
                      <a:lnTo>
                        <a:pt x="48" y="168"/>
                      </a:lnTo>
                      <a:lnTo>
                        <a:pt x="35" y="150"/>
                      </a:lnTo>
                      <a:lnTo>
                        <a:pt x="35" y="150"/>
                      </a:lnTo>
                      <a:lnTo>
                        <a:pt x="31" y="150"/>
                      </a:lnTo>
                      <a:lnTo>
                        <a:pt x="26" y="150"/>
                      </a:lnTo>
                      <a:lnTo>
                        <a:pt x="22" y="138"/>
                      </a:lnTo>
                      <a:lnTo>
                        <a:pt x="18" y="126"/>
                      </a:lnTo>
                      <a:lnTo>
                        <a:pt x="18" y="126"/>
                      </a:lnTo>
                      <a:lnTo>
                        <a:pt x="18" y="120"/>
                      </a:lnTo>
                      <a:lnTo>
                        <a:pt x="18" y="114"/>
                      </a:lnTo>
                      <a:lnTo>
                        <a:pt x="13" y="114"/>
                      </a:lnTo>
                      <a:lnTo>
                        <a:pt x="13" y="108"/>
                      </a:lnTo>
                      <a:lnTo>
                        <a:pt x="9" y="96"/>
                      </a:lnTo>
                      <a:lnTo>
                        <a:pt x="5" y="78"/>
                      </a:lnTo>
                      <a:lnTo>
                        <a:pt x="5" y="72"/>
                      </a:lnTo>
                      <a:lnTo>
                        <a:pt x="5" y="60"/>
                      </a:lnTo>
                      <a:lnTo>
                        <a:pt x="5" y="48"/>
                      </a:lnTo>
                      <a:lnTo>
                        <a:pt x="0" y="42"/>
                      </a:lnTo>
                      <a:lnTo>
                        <a:pt x="0" y="30"/>
                      </a:lnTo>
                      <a:lnTo>
                        <a:pt x="0" y="12"/>
                      </a:lnTo>
                      <a:lnTo>
                        <a:pt x="0" y="0"/>
                      </a:lnTo>
                      <a:lnTo>
                        <a:pt x="9" y="6"/>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9" name="Freeform 29"/>
                <p:cNvSpPr/>
                <p:nvPr/>
              </p:nvSpPr>
              <p:spPr>
                <a:xfrm>
                  <a:off x="3497" y="2425"/>
                  <a:ext cx="108" cy="168"/>
                </a:xfrm>
                <a:custGeom>
                  <a:avLst/>
                  <a:gdLst>
                    <a:gd name="txL" fmla="*/ 0 w 108"/>
                    <a:gd name="txT" fmla="*/ 0 h 168"/>
                    <a:gd name="txR" fmla="*/ 108 w 108"/>
                    <a:gd name="txB" fmla="*/ 168 h 168"/>
                  </a:gdLst>
                  <a:ahLst/>
                  <a:cxnLst>
                    <a:cxn ang="0">
                      <a:pos x="9" y="6"/>
                    </a:cxn>
                    <a:cxn ang="0">
                      <a:pos x="22" y="18"/>
                    </a:cxn>
                    <a:cxn ang="0">
                      <a:pos x="31" y="18"/>
                    </a:cxn>
                    <a:cxn ang="0">
                      <a:pos x="43" y="18"/>
                    </a:cxn>
                    <a:cxn ang="0">
                      <a:pos x="48" y="18"/>
                    </a:cxn>
                    <a:cxn ang="0">
                      <a:pos x="56" y="12"/>
                    </a:cxn>
                    <a:cxn ang="0">
                      <a:pos x="74" y="12"/>
                    </a:cxn>
                    <a:cxn ang="0">
                      <a:pos x="74" y="24"/>
                    </a:cxn>
                    <a:cxn ang="0">
                      <a:pos x="78" y="30"/>
                    </a:cxn>
                    <a:cxn ang="0">
                      <a:pos x="78" y="48"/>
                    </a:cxn>
                    <a:cxn ang="0">
                      <a:pos x="87" y="48"/>
                    </a:cxn>
                    <a:cxn ang="0">
                      <a:pos x="87" y="36"/>
                    </a:cxn>
                    <a:cxn ang="0">
                      <a:pos x="91" y="30"/>
                    </a:cxn>
                    <a:cxn ang="0">
                      <a:pos x="91" y="24"/>
                    </a:cxn>
                    <a:cxn ang="0">
                      <a:pos x="95" y="18"/>
                    </a:cxn>
                    <a:cxn ang="0">
                      <a:pos x="99" y="24"/>
                    </a:cxn>
                    <a:cxn ang="0">
                      <a:pos x="104" y="24"/>
                    </a:cxn>
                    <a:cxn ang="0">
                      <a:pos x="108" y="30"/>
                    </a:cxn>
                    <a:cxn ang="0">
                      <a:pos x="108" y="36"/>
                    </a:cxn>
                    <a:cxn ang="0">
                      <a:pos x="108" y="48"/>
                    </a:cxn>
                    <a:cxn ang="0">
                      <a:pos x="104" y="54"/>
                    </a:cxn>
                    <a:cxn ang="0">
                      <a:pos x="99" y="66"/>
                    </a:cxn>
                    <a:cxn ang="0">
                      <a:pos x="99" y="78"/>
                    </a:cxn>
                    <a:cxn ang="0">
                      <a:pos x="99" y="84"/>
                    </a:cxn>
                    <a:cxn ang="0">
                      <a:pos x="104" y="90"/>
                    </a:cxn>
                    <a:cxn ang="0">
                      <a:pos x="104" y="90"/>
                    </a:cxn>
                    <a:cxn ang="0">
                      <a:pos x="104" y="108"/>
                    </a:cxn>
                    <a:cxn ang="0">
                      <a:pos x="104" y="120"/>
                    </a:cxn>
                    <a:cxn ang="0">
                      <a:pos x="78" y="144"/>
                    </a:cxn>
                    <a:cxn ang="0">
                      <a:pos x="56" y="162"/>
                    </a:cxn>
                    <a:cxn ang="0">
                      <a:pos x="48" y="168"/>
                    </a:cxn>
                    <a:cxn ang="0">
                      <a:pos x="35" y="150"/>
                    </a:cxn>
                    <a:cxn ang="0">
                      <a:pos x="35" y="150"/>
                    </a:cxn>
                    <a:cxn ang="0">
                      <a:pos x="31" y="150"/>
                    </a:cxn>
                    <a:cxn ang="0">
                      <a:pos x="26" y="150"/>
                    </a:cxn>
                    <a:cxn ang="0">
                      <a:pos x="22" y="138"/>
                    </a:cxn>
                    <a:cxn ang="0">
                      <a:pos x="18" y="126"/>
                    </a:cxn>
                    <a:cxn ang="0">
                      <a:pos x="18" y="126"/>
                    </a:cxn>
                    <a:cxn ang="0">
                      <a:pos x="18" y="120"/>
                    </a:cxn>
                    <a:cxn ang="0">
                      <a:pos x="18" y="114"/>
                    </a:cxn>
                    <a:cxn ang="0">
                      <a:pos x="13" y="114"/>
                    </a:cxn>
                    <a:cxn ang="0">
                      <a:pos x="13" y="108"/>
                    </a:cxn>
                    <a:cxn ang="0">
                      <a:pos x="9" y="96"/>
                    </a:cxn>
                    <a:cxn ang="0">
                      <a:pos x="5" y="78"/>
                    </a:cxn>
                    <a:cxn ang="0">
                      <a:pos x="5" y="72"/>
                    </a:cxn>
                    <a:cxn ang="0">
                      <a:pos x="5" y="60"/>
                    </a:cxn>
                    <a:cxn ang="0">
                      <a:pos x="5" y="48"/>
                    </a:cxn>
                    <a:cxn ang="0">
                      <a:pos x="0" y="42"/>
                    </a:cxn>
                    <a:cxn ang="0">
                      <a:pos x="0" y="30"/>
                    </a:cxn>
                    <a:cxn ang="0">
                      <a:pos x="0" y="12"/>
                    </a:cxn>
                    <a:cxn ang="0">
                      <a:pos x="0" y="0"/>
                    </a:cxn>
                    <a:cxn ang="0">
                      <a:pos x="9" y="6"/>
                    </a:cxn>
                  </a:cxnLst>
                  <a:rect l="txL" t="txT" r="txR" b="txB"/>
                  <a:pathLst>
                    <a:path w="108" h="168">
                      <a:moveTo>
                        <a:pt x="9" y="6"/>
                      </a:moveTo>
                      <a:lnTo>
                        <a:pt x="22" y="18"/>
                      </a:lnTo>
                      <a:lnTo>
                        <a:pt x="31" y="18"/>
                      </a:lnTo>
                      <a:lnTo>
                        <a:pt x="43" y="18"/>
                      </a:lnTo>
                      <a:lnTo>
                        <a:pt x="48" y="18"/>
                      </a:lnTo>
                      <a:lnTo>
                        <a:pt x="56" y="12"/>
                      </a:lnTo>
                      <a:lnTo>
                        <a:pt x="74" y="12"/>
                      </a:lnTo>
                      <a:lnTo>
                        <a:pt x="74" y="24"/>
                      </a:lnTo>
                      <a:lnTo>
                        <a:pt x="78" y="30"/>
                      </a:lnTo>
                      <a:lnTo>
                        <a:pt x="78" y="48"/>
                      </a:lnTo>
                      <a:lnTo>
                        <a:pt x="87" y="48"/>
                      </a:lnTo>
                      <a:lnTo>
                        <a:pt x="87" y="36"/>
                      </a:lnTo>
                      <a:lnTo>
                        <a:pt x="91" y="30"/>
                      </a:lnTo>
                      <a:lnTo>
                        <a:pt x="91" y="24"/>
                      </a:lnTo>
                      <a:lnTo>
                        <a:pt x="95" y="18"/>
                      </a:lnTo>
                      <a:lnTo>
                        <a:pt x="99" y="24"/>
                      </a:lnTo>
                      <a:lnTo>
                        <a:pt x="104" y="24"/>
                      </a:lnTo>
                      <a:lnTo>
                        <a:pt x="108" y="30"/>
                      </a:lnTo>
                      <a:lnTo>
                        <a:pt x="108" y="36"/>
                      </a:lnTo>
                      <a:lnTo>
                        <a:pt x="108" y="48"/>
                      </a:lnTo>
                      <a:lnTo>
                        <a:pt x="104" y="54"/>
                      </a:lnTo>
                      <a:lnTo>
                        <a:pt x="99" y="66"/>
                      </a:lnTo>
                      <a:lnTo>
                        <a:pt x="99" y="78"/>
                      </a:lnTo>
                      <a:lnTo>
                        <a:pt x="99" y="84"/>
                      </a:lnTo>
                      <a:lnTo>
                        <a:pt x="104" y="90"/>
                      </a:lnTo>
                      <a:lnTo>
                        <a:pt x="104" y="90"/>
                      </a:lnTo>
                      <a:lnTo>
                        <a:pt x="104" y="108"/>
                      </a:lnTo>
                      <a:lnTo>
                        <a:pt x="104" y="120"/>
                      </a:lnTo>
                      <a:lnTo>
                        <a:pt x="78" y="144"/>
                      </a:lnTo>
                      <a:lnTo>
                        <a:pt x="56" y="162"/>
                      </a:lnTo>
                      <a:lnTo>
                        <a:pt x="48" y="168"/>
                      </a:lnTo>
                      <a:lnTo>
                        <a:pt x="35" y="150"/>
                      </a:lnTo>
                      <a:lnTo>
                        <a:pt x="35" y="150"/>
                      </a:lnTo>
                      <a:lnTo>
                        <a:pt x="31" y="150"/>
                      </a:lnTo>
                      <a:lnTo>
                        <a:pt x="26" y="150"/>
                      </a:lnTo>
                      <a:lnTo>
                        <a:pt x="22" y="138"/>
                      </a:lnTo>
                      <a:lnTo>
                        <a:pt x="18" y="126"/>
                      </a:lnTo>
                      <a:lnTo>
                        <a:pt x="18" y="126"/>
                      </a:lnTo>
                      <a:lnTo>
                        <a:pt x="18" y="120"/>
                      </a:lnTo>
                      <a:lnTo>
                        <a:pt x="18" y="114"/>
                      </a:lnTo>
                      <a:lnTo>
                        <a:pt x="13" y="114"/>
                      </a:lnTo>
                      <a:lnTo>
                        <a:pt x="13" y="108"/>
                      </a:lnTo>
                      <a:lnTo>
                        <a:pt x="9" y="96"/>
                      </a:lnTo>
                      <a:lnTo>
                        <a:pt x="5" y="78"/>
                      </a:lnTo>
                      <a:lnTo>
                        <a:pt x="5" y="72"/>
                      </a:lnTo>
                      <a:lnTo>
                        <a:pt x="5" y="60"/>
                      </a:lnTo>
                      <a:lnTo>
                        <a:pt x="5" y="48"/>
                      </a:lnTo>
                      <a:lnTo>
                        <a:pt x="0" y="42"/>
                      </a:lnTo>
                      <a:lnTo>
                        <a:pt x="0" y="30"/>
                      </a:lnTo>
                      <a:lnTo>
                        <a:pt x="0" y="12"/>
                      </a:lnTo>
                      <a:lnTo>
                        <a:pt x="0" y="0"/>
                      </a:lnTo>
                      <a:lnTo>
                        <a:pt x="9"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0" name="Freeform 30"/>
                <p:cNvSpPr/>
                <p:nvPr/>
              </p:nvSpPr>
              <p:spPr>
                <a:xfrm>
                  <a:off x="3510" y="2539"/>
                  <a:ext cx="26" cy="0"/>
                </a:xfrm>
                <a:custGeom>
                  <a:avLst/>
                  <a:gdLst>
                    <a:gd name="txL" fmla="*/ 0 w 26"/>
                    <a:gd name="txT" fmla="*/ 0 h 0"/>
                    <a:gd name="txR" fmla="*/ 26 w 26"/>
                    <a:gd name="txB" fmla="*/ 0 h 0"/>
                  </a:gdLst>
                  <a:ahLst/>
                  <a:cxnLst>
                    <a:cxn ang="0">
                      <a:pos x="0" y="0"/>
                    </a:cxn>
                    <a:cxn ang="0">
                      <a:pos x="9" y="0"/>
                    </a:cxn>
                    <a:cxn ang="0">
                      <a:pos x="26" y="0"/>
                    </a:cxn>
                  </a:cxnLst>
                  <a:rect l="txL" t="txT" r="txR" b="txB"/>
                  <a:pathLst>
                    <a:path w="26">
                      <a:moveTo>
                        <a:pt x="0" y="0"/>
                      </a:moveTo>
                      <a:lnTo>
                        <a:pt x="9" y="0"/>
                      </a:lnTo>
                      <a:lnTo>
                        <a:pt x="26"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1" name="Freeform 31"/>
                <p:cNvSpPr/>
                <p:nvPr/>
              </p:nvSpPr>
              <p:spPr>
                <a:xfrm>
                  <a:off x="3502" y="2473"/>
                  <a:ext cx="13" cy="6"/>
                </a:xfrm>
                <a:custGeom>
                  <a:avLst/>
                  <a:gdLst>
                    <a:gd name="txL" fmla="*/ 0 w 13"/>
                    <a:gd name="txT" fmla="*/ 0 h 6"/>
                    <a:gd name="txR" fmla="*/ 13 w 13"/>
                    <a:gd name="txB" fmla="*/ 6 h 6"/>
                  </a:gdLst>
                  <a:ahLst/>
                  <a:cxnLst>
                    <a:cxn ang="0">
                      <a:pos x="13" y="6"/>
                    </a:cxn>
                    <a:cxn ang="0">
                      <a:pos x="13" y="0"/>
                    </a:cxn>
                    <a:cxn ang="0">
                      <a:pos x="8" y="0"/>
                    </a:cxn>
                    <a:cxn ang="0">
                      <a:pos x="0" y="0"/>
                    </a:cxn>
                    <a:cxn ang="0">
                      <a:pos x="0" y="6"/>
                    </a:cxn>
                    <a:cxn ang="0">
                      <a:pos x="13" y="6"/>
                    </a:cxn>
                  </a:cxnLst>
                  <a:rect l="txL" t="txT" r="txR" b="txB"/>
                  <a:pathLst>
                    <a:path w="13" h="6">
                      <a:moveTo>
                        <a:pt x="13" y="6"/>
                      </a:moveTo>
                      <a:lnTo>
                        <a:pt x="13" y="0"/>
                      </a:lnTo>
                      <a:lnTo>
                        <a:pt x="8" y="0"/>
                      </a:lnTo>
                      <a:lnTo>
                        <a:pt x="0" y="0"/>
                      </a:lnTo>
                      <a:lnTo>
                        <a:pt x="0" y="6"/>
                      </a:lnTo>
                      <a:lnTo>
                        <a:pt x="13"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2" name="Freeform 32"/>
                <p:cNvSpPr/>
                <p:nvPr/>
              </p:nvSpPr>
              <p:spPr>
                <a:xfrm>
                  <a:off x="3528" y="2461"/>
                  <a:ext cx="21" cy="6"/>
                </a:xfrm>
                <a:custGeom>
                  <a:avLst/>
                  <a:gdLst>
                    <a:gd name="txL" fmla="*/ 0 w 21"/>
                    <a:gd name="txT" fmla="*/ 0 h 6"/>
                    <a:gd name="txR" fmla="*/ 21 w 21"/>
                    <a:gd name="txB" fmla="*/ 6 h 6"/>
                  </a:gdLst>
                  <a:ahLst/>
                  <a:cxnLst>
                    <a:cxn ang="0">
                      <a:pos x="0" y="6"/>
                    </a:cxn>
                    <a:cxn ang="0">
                      <a:pos x="4" y="6"/>
                    </a:cxn>
                    <a:cxn ang="0">
                      <a:pos x="12" y="0"/>
                    </a:cxn>
                    <a:cxn ang="0">
                      <a:pos x="17" y="0"/>
                    </a:cxn>
                    <a:cxn ang="0">
                      <a:pos x="21" y="0"/>
                    </a:cxn>
                  </a:cxnLst>
                  <a:rect l="txL" t="txT" r="txR" b="txB"/>
                  <a:pathLst>
                    <a:path w="21" h="6">
                      <a:moveTo>
                        <a:pt x="0" y="6"/>
                      </a:moveTo>
                      <a:lnTo>
                        <a:pt x="4" y="6"/>
                      </a:lnTo>
                      <a:lnTo>
                        <a:pt x="12" y="0"/>
                      </a:lnTo>
                      <a:lnTo>
                        <a:pt x="17" y="0"/>
                      </a:lnTo>
                      <a:lnTo>
                        <a:pt x="21" y="0"/>
                      </a:lnTo>
                    </a:path>
                  </a:pathLst>
                </a:custGeom>
                <a:noFill/>
                <a:ln w="0" cap="flat" cmpd="sng">
                  <a:solidFill>
                    <a:srgbClr val="FFFF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3" name="Freeform 33"/>
                <p:cNvSpPr/>
                <p:nvPr/>
              </p:nvSpPr>
              <p:spPr>
                <a:xfrm>
                  <a:off x="3497" y="2461"/>
                  <a:ext cx="13" cy="6"/>
                </a:xfrm>
                <a:custGeom>
                  <a:avLst/>
                  <a:gdLst>
                    <a:gd name="txL" fmla="*/ 0 w 13"/>
                    <a:gd name="txT" fmla="*/ 0 h 6"/>
                    <a:gd name="txR" fmla="*/ 13 w 13"/>
                    <a:gd name="txB" fmla="*/ 6 h 6"/>
                  </a:gdLst>
                  <a:ahLst/>
                  <a:cxnLst>
                    <a:cxn ang="0">
                      <a:pos x="13" y="6"/>
                    </a:cxn>
                    <a:cxn ang="0">
                      <a:pos x="9" y="0"/>
                    </a:cxn>
                    <a:cxn ang="0">
                      <a:pos x="5" y="0"/>
                    </a:cxn>
                    <a:cxn ang="0">
                      <a:pos x="0" y="0"/>
                    </a:cxn>
                  </a:cxnLst>
                  <a:rect l="txL" t="txT" r="txR" b="txB"/>
                  <a:pathLst>
                    <a:path w="13" h="6">
                      <a:moveTo>
                        <a:pt x="13" y="6"/>
                      </a:moveTo>
                      <a:lnTo>
                        <a:pt x="9" y="0"/>
                      </a:lnTo>
                      <a:lnTo>
                        <a:pt x="5" y="0"/>
                      </a:lnTo>
                      <a:lnTo>
                        <a:pt x="0" y="0"/>
                      </a:lnTo>
                    </a:path>
                  </a:pathLst>
                </a:custGeom>
                <a:noFill/>
                <a:ln w="0" cap="flat" cmpd="sng">
                  <a:solidFill>
                    <a:srgbClr val="FFFF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4" name="Freeform 34"/>
                <p:cNvSpPr/>
                <p:nvPr/>
              </p:nvSpPr>
              <p:spPr>
                <a:xfrm>
                  <a:off x="3532" y="2521"/>
                  <a:ext cx="56" cy="54"/>
                </a:xfrm>
                <a:custGeom>
                  <a:avLst/>
                  <a:gdLst>
                    <a:gd name="txL" fmla="*/ 0 w 56"/>
                    <a:gd name="txT" fmla="*/ 0 h 54"/>
                    <a:gd name="txR" fmla="*/ 56 w 56"/>
                    <a:gd name="txB" fmla="*/ 54 h 54"/>
                  </a:gdLst>
                  <a:ahLst/>
                  <a:cxnLst>
                    <a:cxn ang="0">
                      <a:pos x="0" y="54"/>
                    </a:cxn>
                    <a:cxn ang="0">
                      <a:pos x="13" y="54"/>
                    </a:cxn>
                    <a:cxn ang="0">
                      <a:pos x="26" y="42"/>
                    </a:cxn>
                    <a:cxn ang="0">
                      <a:pos x="34" y="36"/>
                    </a:cxn>
                    <a:cxn ang="0">
                      <a:pos x="52" y="18"/>
                    </a:cxn>
                    <a:cxn ang="0">
                      <a:pos x="56" y="0"/>
                    </a:cxn>
                  </a:cxnLst>
                  <a:rect l="txL" t="txT" r="txR" b="txB"/>
                  <a:pathLst>
                    <a:path w="56" h="54">
                      <a:moveTo>
                        <a:pt x="0" y="54"/>
                      </a:moveTo>
                      <a:lnTo>
                        <a:pt x="13" y="54"/>
                      </a:lnTo>
                      <a:lnTo>
                        <a:pt x="26" y="42"/>
                      </a:lnTo>
                      <a:lnTo>
                        <a:pt x="34" y="36"/>
                      </a:lnTo>
                      <a:lnTo>
                        <a:pt x="52" y="18"/>
                      </a:lnTo>
                      <a:lnTo>
                        <a:pt x="56"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5" name="Freeform 35"/>
                <p:cNvSpPr/>
                <p:nvPr/>
              </p:nvSpPr>
              <p:spPr>
                <a:xfrm>
                  <a:off x="3510" y="2473"/>
                  <a:ext cx="18" cy="36"/>
                </a:xfrm>
                <a:custGeom>
                  <a:avLst/>
                  <a:gdLst>
                    <a:gd name="txL" fmla="*/ 0 w 18"/>
                    <a:gd name="txT" fmla="*/ 0 h 36"/>
                    <a:gd name="txR" fmla="*/ 18 w 18"/>
                    <a:gd name="txB" fmla="*/ 36 h 36"/>
                  </a:gdLst>
                  <a:ahLst/>
                  <a:cxnLst>
                    <a:cxn ang="0">
                      <a:pos x="5" y="0"/>
                    </a:cxn>
                    <a:cxn ang="0">
                      <a:pos x="5" y="12"/>
                    </a:cxn>
                    <a:cxn ang="0">
                      <a:pos x="0" y="30"/>
                    </a:cxn>
                    <a:cxn ang="0">
                      <a:pos x="0" y="36"/>
                    </a:cxn>
                    <a:cxn ang="0">
                      <a:pos x="0" y="36"/>
                    </a:cxn>
                    <a:cxn ang="0">
                      <a:pos x="9" y="36"/>
                    </a:cxn>
                    <a:cxn ang="0">
                      <a:pos x="13" y="36"/>
                    </a:cxn>
                    <a:cxn ang="0">
                      <a:pos x="13" y="36"/>
                    </a:cxn>
                    <a:cxn ang="0">
                      <a:pos x="18" y="30"/>
                    </a:cxn>
                  </a:cxnLst>
                  <a:rect l="txL" t="txT" r="txR" b="txB"/>
                  <a:pathLst>
                    <a:path w="18" h="36">
                      <a:moveTo>
                        <a:pt x="5" y="0"/>
                      </a:moveTo>
                      <a:lnTo>
                        <a:pt x="5" y="12"/>
                      </a:lnTo>
                      <a:lnTo>
                        <a:pt x="0" y="30"/>
                      </a:lnTo>
                      <a:lnTo>
                        <a:pt x="0" y="36"/>
                      </a:lnTo>
                      <a:lnTo>
                        <a:pt x="0" y="36"/>
                      </a:lnTo>
                      <a:lnTo>
                        <a:pt x="9" y="36"/>
                      </a:lnTo>
                      <a:lnTo>
                        <a:pt x="13" y="36"/>
                      </a:lnTo>
                      <a:lnTo>
                        <a:pt x="13" y="36"/>
                      </a:lnTo>
                      <a:lnTo>
                        <a:pt x="18" y="3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6" name="Freeform 36"/>
                <p:cNvSpPr/>
                <p:nvPr/>
              </p:nvSpPr>
              <p:spPr>
                <a:xfrm>
                  <a:off x="3528" y="2473"/>
                  <a:ext cx="17" cy="6"/>
                </a:xfrm>
                <a:custGeom>
                  <a:avLst/>
                  <a:gdLst>
                    <a:gd name="txL" fmla="*/ 0 w 17"/>
                    <a:gd name="txT" fmla="*/ 0 h 6"/>
                    <a:gd name="txR" fmla="*/ 17 w 17"/>
                    <a:gd name="txB" fmla="*/ 6 h 6"/>
                  </a:gdLst>
                  <a:ahLst/>
                  <a:cxnLst>
                    <a:cxn ang="0">
                      <a:pos x="0" y="6"/>
                    </a:cxn>
                    <a:cxn ang="0">
                      <a:pos x="0" y="0"/>
                    </a:cxn>
                    <a:cxn ang="0">
                      <a:pos x="12" y="0"/>
                    </a:cxn>
                    <a:cxn ang="0">
                      <a:pos x="17" y="0"/>
                    </a:cxn>
                    <a:cxn ang="0">
                      <a:pos x="12" y="6"/>
                    </a:cxn>
                    <a:cxn ang="0">
                      <a:pos x="0" y="6"/>
                    </a:cxn>
                  </a:cxnLst>
                  <a:rect l="txL" t="txT" r="txR" b="txB"/>
                  <a:pathLst>
                    <a:path w="17" h="6">
                      <a:moveTo>
                        <a:pt x="0" y="6"/>
                      </a:moveTo>
                      <a:lnTo>
                        <a:pt x="0" y="0"/>
                      </a:lnTo>
                      <a:lnTo>
                        <a:pt x="12" y="0"/>
                      </a:lnTo>
                      <a:lnTo>
                        <a:pt x="17" y="0"/>
                      </a:lnTo>
                      <a:lnTo>
                        <a:pt x="12" y="6"/>
                      </a:lnTo>
                      <a:lnTo>
                        <a:pt x="0"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7" name="Freeform 37"/>
                <p:cNvSpPr/>
                <p:nvPr/>
              </p:nvSpPr>
              <p:spPr>
                <a:xfrm>
                  <a:off x="3558" y="3362"/>
                  <a:ext cx="60" cy="24"/>
                </a:xfrm>
                <a:custGeom>
                  <a:avLst/>
                  <a:gdLst>
                    <a:gd name="txL" fmla="*/ 0 w 60"/>
                    <a:gd name="txT" fmla="*/ 0 h 24"/>
                    <a:gd name="txR" fmla="*/ 60 w 60"/>
                    <a:gd name="txB" fmla="*/ 24 h 24"/>
                  </a:gdLst>
                  <a:ahLst/>
                  <a:cxnLst>
                    <a:cxn ang="0">
                      <a:pos x="0" y="12"/>
                    </a:cxn>
                    <a:cxn ang="0">
                      <a:pos x="8" y="18"/>
                    </a:cxn>
                    <a:cxn ang="0">
                      <a:pos x="17" y="24"/>
                    </a:cxn>
                    <a:cxn ang="0">
                      <a:pos x="26" y="24"/>
                    </a:cxn>
                    <a:cxn ang="0">
                      <a:pos x="34" y="18"/>
                    </a:cxn>
                    <a:cxn ang="0">
                      <a:pos x="43" y="18"/>
                    </a:cxn>
                    <a:cxn ang="0">
                      <a:pos x="51" y="12"/>
                    </a:cxn>
                    <a:cxn ang="0">
                      <a:pos x="56" y="6"/>
                    </a:cxn>
                    <a:cxn ang="0">
                      <a:pos x="60" y="0"/>
                    </a:cxn>
                  </a:cxnLst>
                  <a:rect l="txL" t="txT" r="txR" b="txB"/>
                  <a:pathLst>
                    <a:path w="60" h="24">
                      <a:moveTo>
                        <a:pt x="0" y="12"/>
                      </a:moveTo>
                      <a:lnTo>
                        <a:pt x="8" y="18"/>
                      </a:lnTo>
                      <a:lnTo>
                        <a:pt x="17" y="24"/>
                      </a:lnTo>
                      <a:lnTo>
                        <a:pt x="26" y="24"/>
                      </a:lnTo>
                      <a:lnTo>
                        <a:pt x="34" y="18"/>
                      </a:lnTo>
                      <a:lnTo>
                        <a:pt x="43" y="18"/>
                      </a:lnTo>
                      <a:lnTo>
                        <a:pt x="51" y="12"/>
                      </a:lnTo>
                      <a:lnTo>
                        <a:pt x="56" y="6"/>
                      </a:lnTo>
                      <a:lnTo>
                        <a:pt x="6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8" name="Freeform 38"/>
                <p:cNvSpPr/>
                <p:nvPr/>
              </p:nvSpPr>
              <p:spPr>
                <a:xfrm>
                  <a:off x="3299" y="3368"/>
                  <a:ext cx="65" cy="24"/>
                </a:xfrm>
                <a:custGeom>
                  <a:avLst/>
                  <a:gdLst>
                    <a:gd name="txL" fmla="*/ 0 w 65"/>
                    <a:gd name="txT" fmla="*/ 0 h 24"/>
                    <a:gd name="txR" fmla="*/ 65 w 65"/>
                    <a:gd name="txB" fmla="*/ 24 h 24"/>
                  </a:gdLst>
                  <a:ahLst/>
                  <a:cxnLst>
                    <a:cxn ang="0">
                      <a:pos x="65" y="12"/>
                    </a:cxn>
                    <a:cxn ang="0">
                      <a:pos x="61" y="18"/>
                    </a:cxn>
                    <a:cxn ang="0">
                      <a:pos x="56" y="18"/>
                    </a:cxn>
                    <a:cxn ang="0">
                      <a:pos x="48" y="24"/>
                    </a:cxn>
                    <a:cxn ang="0">
                      <a:pos x="35" y="24"/>
                    </a:cxn>
                    <a:cxn ang="0">
                      <a:pos x="22" y="24"/>
                    </a:cxn>
                    <a:cxn ang="0">
                      <a:pos x="9" y="18"/>
                    </a:cxn>
                    <a:cxn ang="0">
                      <a:pos x="5" y="12"/>
                    </a:cxn>
                    <a:cxn ang="0">
                      <a:pos x="0" y="0"/>
                    </a:cxn>
                  </a:cxnLst>
                  <a:rect l="txL" t="txT" r="txR" b="txB"/>
                  <a:pathLst>
                    <a:path w="65" h="24">
                      <a:moveTo>
                        <a:pt x="65" y="12"/>
                      </a:moveTo>
                      <a:lnTo>
                        <a:pt x="61" y="18"/>
                      </a:lnTo>
                      <a:lnTo>
                        <a:pt x="56" y="18"/>
                      </a:lnTo>
                      <a:lnTo>
                        <a:pt x="48" y="24"/>
                      </a:lnTo>
                      <a:lnTo>
                        <a:pt x="35" y="24"/>
                      </a:lnTo>
                      <a:lnTo>
                        <a:pt x="22" y="24"/>
                      </a:lnTo>
                      <a:lnTo>
                        <a:pt x="9" y="18"/>
                      </a:lnTo>
                      <a:lnTo>
                        <a:pt x="5" y="12"/>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9" name="Freeform 39"/>
                <p:cNvSpPr/>
                <p:nvPr/>
              </p:nvSpPr>
              <p:spPr>
                <a:xfrm>
                  <a:off x="3558" y="3507"/>
                  <a:ext cx="86" cy="144"/>
                </a:xfrm>
                <a:custGeom>
                  <a:avLst/>
                  <a:gdLst>
                    <a:gd name="txL" fmla="*/ 0 w 86"/>
                    <a:gd name="txT" fmla="*/ 0 h 144"/>
                    <a:gd name="txR" fmla="*/ 86 w 86"/>
                    <a:gd name="txB" fmla="*/ 144 h 144"/>
                  </a:gdLst>
                  <a:ahLst/>
                  <a:cxnLst>
                    <a:cxn ang="0">
                      <a:pos x="51" y="6"/>
                    </a:cxn>
                    <a:cxn ang="0">
                      <a:pos x="43" y="12"/>
                    </a:cxn>
                    <a:cxn ang="0">
                      <a:pos x="26" y="18"/>
                    </a:cxn>
                    <a:cxn ang="0">
                      <a:pos x="13" y="12"/>
                    </a:cxn>
                    <a:cxn ang="0">
                      <a:pos x="4" y="0"/>
                    </a:cxn>
                    <a:cxn ang="0">
                      <a:pos x="0" y="12"/>
                    </a:cxn>
                    <a:cxn ang="0">
                      <a:pos x="0" y="24"/>
                    </a:cxn>
                    <a:cxn ang="0">
                      <a:pos x="0" y="48"/>
                    </a:cxn>
                    <a:cxn ang="0">
                      <a:pos x="0" y="60"/>
                    </a:cxn>
                    <a:cxn ang="0">
                      <a:pos x="13" y="66"/>
                    </a:cxn>
                    <a:cxn ang="0">
                      <a:pos x="17" y="90"/>
                    </a:cxn>
                    <a:cxn ang="0">
                      <a:pos x="21" y="108"/>
                    </a:cxn>
                    <a:cxn ang="0">
                      <a:pos x="26" y="126"/>
                    </a:cxn>
                    <a:cxn ang="0">
                      <a:pos x="26" y="132"/>
                    </a:cxn>
                    <a:cxn ang="0">
                      <a:pos x="30" y="138"/>
                    </a:cxn>
                    <a:cxn ang="0">
                      <a:pos x="51" y="144"/>
                    </a:cxn>
                    <a:cxn ang="0">
                      <a:pos x="64" y="144"/>
                    </a:cxn>
                    <a:cxn ang="0">
                      <a:pos x="77" y="138"/>
                    </a:cxn>
                    <a:cxn ang="0">
                      <a:pos x="86" y="120"/>
                    </a:cxn>
                    <a:cxn ang="0">
                      <a:pos x="86" y="108"/>
                    </a:cxn>
                    <a:cxn ang="0">
                      <a:pos x="81" y="96"/>
                    </a:cxn>
                    <a:cxn ang="0">
                      <a:pos x="77" y="78"/>
                    </a:cxn>
                    <a:cxn ang="0">
                      <a:pos x="64" y="60"/>
                    </a:cxn>
                    <a:cxn ang="0">
                      <a:pos x="60" y="30"/>
                    </a:cxn>
                    <a:cxn ang="0">
                      <a:pos x="51" y="0"/>
                    </a:cxn>
                    <a:cxn ang="0">
                      <a:pos x="51" y="6"/>
                    </a:cxn>
                  </a:cxnLst>
                  <a:rect l="txL" t="txT" r="txR" b="txB"/>
                  <a:pathLst>
                    <a:path w="86" h="144">
                      <a:moveTo>
                        <a:pt x="51" y="6"/>
                      </a:moveTo>
                      <a:lnTo>
                        <a:pt x="43" y="12"/>
                      </a:lnTo>
                      <a:lnTo>
                        <a:pt x="26" y="18"/>
                      </a:lnTo>
                      <a:lnTo>
                        <a:pt x="13" y="12"/>
                      </a:lnTo>
                      <a:lnTo>
                        <a:pt x="4" y="0"/>
                      </a:lnTo>
                      <a:lnTo>
                        <a:pt x="0" y="12"/>
                      </a:lnTo>
                      <a:lnTo>
                        <a:pt x="0" y="24"/>
                      </a:lnTo>
                      <a:lnTo>
                        <a:pt x="0" y="48"/>
                      </a:lnTo>
                      <a:lnTo>
                        <a:pt x="0" y="60"/>
                      </a:lnTo>
                      <a:lnTo>
                        <a:pt x="13" y="66"/>
                      </a:lnTo>
                      <a:lnTo>
                        <a:pt x="17" y="90"/>
                      </a:lnTo>
                      <a:lnTo>
                        <a:pt x="21" y="108"/>
                      </a:lnTo>
                      <a:lnTo>
                        <a:pt x="26" y="126"/>
                      </a:lnTo>
                      <a:lnTo>
                        <a:pt x="26" y="132"/>
                      </a:lnTo>
                      <a:lnTo>
                        <a:pt x="30" y="138"/>
                      </a:lnTo>
                      <a:lnTo>
                        <a:pt x="51" y="144"/>
                      </a:lnTo>
                      <a:lnTo>
                        <a:pt x="64" y="144"/>
                      </a:lnTo>
                      <a:lnTo>
                        <a:pt x="77" y="138"/>
                      </a:lnTo>
                      <a:lnTo>
                        <a:pt x="86" y="120"/>
                      </a:lnTo>
                      <a:lnTo>
                        <a:pt x="86" y="108"/>
                      </a:lnTo>
                      <a:lnTo>
                        <a:pt x="81" y="96"/>
                      </a:lnTo>
                      <a:lnTo>
                        <a:pt x="77" y="78"/>
                      </a:lnTo>
                      <a:lnTo>
                        <a:pt x="64" y="60"/>
                      </a:lnTo>
                      <a:lnTo>
                        <a:pt x="60" y="30"/>
                      </a:lnTo>
                      <a:lnTo>
                        <a:pt x="51" y="0"/>
                      </a:lnTo>
                      <a:lnTo>
                        <a:pt x="51" y="6"/>
                      </a:lnTo>
                      <a:close/>
                    </a:path>
                  </a:pathLst>
                </a:custGeom>
                <a:solidFill>
                  <a:srgbClr val="919191"/>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0" name="Freeform 40"/>
                <p:cNvSpPr/>
                <p:nvPr/>
              </p:nvSpPr>
              <p:spPr>
                <a:xfrm>
                  <a:off x="3558" y="3507"/>
                  <a:ext cx="86" cy="144"/>
                </a:xfrm>
                <a:custGeom>
                  <a:avLst/>
                  <a:gdLst>
                    <a:gd name="txL" fmla="*/ 0 w 86"/>
                    <a:gd name="txT" fmla="*/ 0 h 144"/>
                    <a:gd name="txR" fmla="*/ 86 w 86"/>
                    <a:gd name="txB" fmla="*/ 144 h 144"/>
                  </a:gdLst>
                  <a:ahLst/>
                  <a:cxnLst>
                    <a:cxn ang="0">
                      <a:pos x="51" y="6"/>
                    </a:cxn>
                    <a:cxn ang="0">
                      <a:pos x="43" y="12"/>
                    </a:cxn>
                    <a:cxn ang="0">
                      <a:pos x="26" y="18"/>
                    </a:cxn>
                    <a:cxn ang="0">
                      <a:pos x="13" y="12"/>
                    </a:cxn>
                    <a:cxn ang="0">
                      <a:pos x="4" y="0"/>
                    </a:cxn>
                    <a:cxn ang="0">
                      <a:pos x="0" y="12"/>
                    </a:cxn>
                    <a:cxn ang="0">
                      <a:pos x="0" y="24"/>
                    </a:cxn>
                    <a:cxn ang="0">
                      <a:pos x="0" y="48"/>
                    </a:cxn>
                    <a:cxn ang="0">
                      <a:pos x="0" y="60"/>
                    </a:cxn>
                    <a:cxn ang="0">
                      <a:pos x="13" y="66"/>
                    </a:cxn>
                    <a:cxn ang="0">
                      <a:pos x="17" y="90"/>
                    </a:cxn>
                    <a:cxn ang="0">
                      <a:pos x="21" y="108"/>
                    </a:cxn>
                    <a:cxn ang="0">
                      <a:pos x="26" y="126"/>
                    </a:cxn>
                    <a:cxn ang="0">
                      <a:pos x="26" y="132"/>
                    </a:cxn>
                    <a:cxn ang="0">
                      <a:pos x="30" y="138"/>
                    </a:cxn>
                    <a:cxn ang="0">
                      <a:pos x="51" y="144"/>
                    </a:cxn>
                    <a:cxn ang="0">
                      <a:pos x="64" y="144"/>
                    </a:cxn>
                    <a:cxn ang="0">
                      <a:pos x="77" y="138"/>
                    </a:cxn>
                    <a:cxn ang="0">
                      <a:pos x="86" y="120"/>
                    </a:cxn>
                    <a:cxn ang="0">
                      <a:pos x="86" y="108"/>
                    </a:cxn>
                    <a:cxn ang="0">
                      <a:pos x="81" y="96"/>
                    </a:cxn>
                    <a:cxn ang="0">
                      <a:pos x="77" y="78"/>
                    </a:cxn>
                    <a:cxn ang="0">
                      <a:pos x="64" y="60"/>
                    </a:cxn>
                    <a:cxn ang="0">
                      <a:pos x="60" y="30"/>
                    </a:cxn>
                    <a:cxn ang="0">
                      <a:pos x="51" y="0"/>
                    </a:cxn>
                    <a:cxn ang="0">
                      <a:pos x="51" y="6"/>
                    </a:cxn>
                  </a:cxnLst>
                  <a:rect l="txL" t="txT" r="txR" b="txB"/>
                  <a:pathLst>
                    <a:path w="86" h="144">
                      <a:moveTo>
                        <a:pt x="51" y="6"/>
                      </a:moveTo>
                      <a:lnTo>
                        <a:pt x="43" y="12"/>
                      </a:lnTo>
                      <a:lnTo>
                        <a:pt x="26" y="18"/>
                      </a:lnTo>
                      <a:lnTo>
                        <a:pt x="13" y="12"/>
                      </a:lnTo>
                      <a:lnTo>
                        <a:pt x="4" y="0"/>
                      </a:lnTo>
                      <a:lnTo>
                        <a:pt x="0" y="12"/>
                      </a:lnTo>
                      <a:lnTo>
                        <a:pt x="0" y="24"/>
                      </a:lnTo>
                      <a:lnTo>
                        <a:pt x="0" y="48"/>
                      </a:lnTo>
                      <a:lnTo>
                        <a:pt x="0" y="60"/>
                      </a:lnTo>
                      <a:lnTo>
                        <a:pt x="13" y="66"/>
                      </a:lnTo>
                      <a:lnTo>
                        <a:pt x="17" y="90"/>
                      </a:lnTo>
                      <a:lnTo>
                        <a:pt x="21" y="108"/>
                      </a:lnTo>
                      <a:lnTo>
                        <a:pt x="26" y="126"/>
                      </a:lnTo>
                      <a:lnTo>
                        <a:pt x="26" y="132"/>
                      </a:lnTo>
                      <a:lnTo>
                        <a:pt x="30" y="138"/>
                      </a:lnTo>
                      <a:lnTo>
                        <a:pt x="51" y="144"/>
                      </a:lnTo>
                      <a:lnTo>
                        <a:pt x="64" y="144"/>
                      </a:lnTo>
                      <a:lnTo>
                        <a:pt x="77" y="138"/>
                      </a:lnTo>
                      <a:lnTo>
                        <a:pt x="86" y="120"/>
                      </a:lnTo>
                      <a:lnTo>
                        <a:pt x="86" y="108"/>
                      </a:lnTo>
                      <a:lnTo>
                        <a:pt x="81" y="96"/>
                      </a:lnTo>
                      <a:lnTo>
                        <a:pt x="77" y="78"/>
                      </a:lnTo>
                      <a:lnTo>
                        <a:pt x="64" y="60"/>
                      </a:lnTo>
                      <a:lnTo>
                        <a:pt x="60" y="30"/>
                      </a:lnTo>
                      <a:lnTo>
                        <a:pt x="51" y="0"/>
                      </a:lnTo>
                      <a:lnTo>
                        <a:pt x="51"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1" name="Freeform 41"/>
                <p:cNvSpPr/>
                <p:nvPr/>
              </p:nvSpPr>
              <p:spPr>
                <a:xfrm>
                  <a:off x="3558" y="3507"/>
                  <a:ext cx="86" cy="144"/>
                </a:xfrm>
                <a:custGeom>
                  <a:avLst/>
                  <a:gdLst>
                    <a:gd name="txL" fmla="*/ 0 w 86"/>
                    <a:gd name="txT" fmla="*/ 0 h 144"/>
                    <a:gd name="txR" fmla="*/ 86 w 86"/>
                    <a:gd name="txB" fmla="*/ 144 h 144"/>
                  </a:gdLst>
                  <a:ahLst/>
                  <a:cxnLst>
                    <a:cxn ang="0">
                      <a:pos x="51" y="6"/>
                    </a:cxn>
                    <a:cxn ang="0">
                      <a:pos x="43" y="18"/>
                    </a:cxn>
                    <a:cxn ang="0">
                      <a:pos x="26" y="18"/>
                    </a:cxn>
                    <a:cxn ang="0">
                      <a:pos x="13" y="12"/>
                    </a:cxn>
                    <a:cxn ang="0">
                      <a:pos x="4" y="0"/>
                    </a:cxn>
                    <a:cxn ang="0">
                      <a:pos x="0" y="12"/>
                    </a:cxn>
                    <a:cxn ang="0">
                      <a:pos x="0" y="24"/>
                    </a:cxn>
                    <a:cxn ang="0">
                      <a:pos x="0" y="48"/>
                    </a:cxn>
                    <a:cxn ang="0">
                      <a:pos x="0" y="60"/>
                    </a:cxn>
                    <a:cxn ang="0">
                      <a:pos x="13" y="72"/>
                    </a:cxn>
                    <a:cxn ang="0">
                      <a:pos x="17" y="90"/>
                    </a:cxn>
                    <a:cxn ang="0">
                      <a:pos x="21" y="108"/>
                    </a:cxn>
                    <a:cxn ang="0">
                      <a:pos x="26" y="126"/>
                    </a:cxn>
                    <a:cxn ang="0">
                      <a:pos x="26" y="132"/>
                    </a:cxn>
                    <a:cxn ang="0">
                      <a:pos x="30" y="138"/>
                    </a:cxn>
                    <a:cxn ang="0">
                      <a:pos x="51" y="144"/>
                    </a:cxn>
                    <a:cxn ang="0">
                      <a:pos x="64" y="144"/>
                    </a:cxn>
                    <a:cxn ang="0">
                      <a:pos x="77" y="138"/>
                    </a:cxn>
                    <a:cxn ang="0">
                      <a:pos x="86" y="120"/>
                    </a:cxn>
                    <a:cxn ang="0">
                      <a:pos x="86" y="108"/>
                    </a:cxn>
                    <a:cxn ang="0">
                      <a:pos x="81" y="96"/>
                    </a:cxn>
                    <a:cxn ang="0">
                      <a:pos x="77" y="78"/>
                    </a:cxn>
                    <a:cxn ang="0">
                      <a:pos x="64" y="60"/>
                    </a:cxn>
                    <a:cxn ang="0">
                      <a:pos x="60" y="30"/>
                    </a:cxn>
                    <a:cxn ang="0">
                      <a:pos x="51" y="0"/>
                    </a:cxn>
                    <a:cxn ang="0">
                      <a:pos x="51" y="6"/>
                    </a:cxn>
                  </a:cxnLst>
                  <a:rect l="txL" t="txT" r="txR" b="txB"/>
                  <a:pathLst>
                    <a:path w="86" h="144">
                      <a:moveTo>
                        <a:pt x="51" y="6"/>
                      </a:moveTo>
                      <a:lnTo>
                        <a:pt x="43" y="18"/>
                      </a:lnTo>
                      <a:lnTo>
                        <a:pt x="26" y="18"/>
                      </a:lnTo>
                      <a:lnTo>
                        <a:pt x="13" y="12"/>
                      </a:lnTo>
                      <a:lnTo>
                        <a:pt x="4" y="0"/>
                      </a:lnTo>
                      <a:lnTo>
                        <a:pt x="0" y="12"/>
                      </a:lnTo>
                      <a:lnTo>
                        <a:pt x="0" y="24"/>
                      </a:lnTo>
                      <a:lnTo>
                        <a:pt x="0" y="48"/>
                      </a:lnTo>
                      <a:lnTo>
                        <a:pt x="0" y="60"/>
                      </a:lnTo>
                      <a:lnTo>
                        <a:pt x="13" y="72"/>
                      </a:lnTo>
                      <a:lnTo>
                        <a:pt x="17" y="90"/>
                      </a:lnTo>
                      <a:lnTo>
                        <a:pt x="21" y="108"/>
                      </a:lnTo>
                      <a:lnTo>
                        <a:pt x="26" y="126"/>
                      </a:lnTo>
                      <a:lnTo>
                        <a:pt x="26" y="132"/>
                      </a:lnTo>
                      <a:lnTo>
                        <a:pt x="30" y="138"/>
                      </a:lnTo>
                      <a:lnTo>
                        <a:pt x="51" y="144"/>
                      </a:lnTo>
                      <a:lnTo>
                        <a:pt x="64" y="144"/>
                      </a:lnTo>
                      <a:lnTo>
                        <a:pt x="77" y="138"/>
                      </a:lnTo>
                      <a:lnTo>
                        <a:pt x="86" y="120"/>
                      </a:lnTo>
                      <a:lnTo>
                        <a:pt x="86" y="108"/>
                      </a:lnTo>
                      <a:lnTo>
                        <a:pt x="81" y="96"/>
                      </a:lnTo>
                      <a:lnTo>
                        <a:pt x="77" y="78"/>
                      </a:lnTo>
                      <a:lnTo>
                        <a:pt x="64" y="60"/>
                      </a:lnTo>
                      <a:lnTo>
                        <a:pt x="60" y="30"/>
                      </a:lnTo>
                      <a:lnTo>
                        <a:pt x="51" y="0"/>
                      </a:lnTo>
                      <a:lnTo>
                        <a:pt x="51"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2" name="Freeform 42"/>
                <p:cNvSpPr/>
                <p:nvPr/>
              </p:nvSpPr>
              <p:spPr>
                <a:xfrm>
                  <a:off x="3558" y="3549"/>
                  <a:ext cx="86" cy="90"/>
                </a:xfrm>
                <a:custGeom>
                  <a:avLst/>
                  <a:gdLst>
                    <a:gd name="txL" fmla="*/ 0 w 86"/>
                    <a:gd name="txT" fmla="*/ 0 h 90"/>
                    <a:gd name="txR" fmla="*/ 86 w 86"/>
                    <a:gd name="txB" fmla="*/ 90 h 90"/>
                  </a:gdLst>
                  <a:ahLst/>
                  <a:cxnLst>
                    <a:cxn ang="0">
                      <a:pos x="0" y="0"/>
                    </a:cxn>
                    <a:cxn ang="0">
                      <a:pos x="0" y="12"/>
                    </a:cxn>
                    <a:cxn ang="0">
                      <a:pos x="4" y="12"/>
                    </a:cxn>
                    <a:cxn ang="0">
                      <a:pos x="8" y="18"/>
                    </a:cxn>
                    <a:cxn ang="0">
                      <a:pos x="17" y="24"/>
                    </a:cxn>
                    <a:cxn ang="0">
                      <a:pos x="21" y="42"/>
                    </a:cxn>
                    <a:cxn ang="0">
                      <a:pos x="21" y="54"/>
                    </a:cxn>
                    <a:cxn ang="0">
                      <a:pos x="21" y="66"/>
                    </a:cxn>
                    <a:cxn ang="0">
                      <a:pos x="26" y="78"/>
                    </a:cxn>
                    <a:cxn ang="0">
                      <a:pos x="30" y="84"/>
                    </a:cxn>
                    <a:cxn ang="0">
                      <a:pos x="47" y="90"/>
                    </a:cxn>
                    <a:cxn ang="0">
                      <a:pos x="64" y="90"/>
                    </a:cxn>
                    <a:cxn ang="0">
                      <a:pos x="73" y="84"/>
                    </a:cxn>
                    <a:cxn ang="0">
                      <a:pos x="86" y="84"/>
                    </a:cxn>
                  </a:cxnLst>
                  <a:rect l="txL" t="txT" r="txR" b="txB"/>
                  <a:pathLst>
                    <a:path w="86" h="90">
                      <a:moveTo>
                        <a:pt x="0" y="0"/>
                      </a:moveTo>
                      <a:lnTo>
                        <a:pt x="0" y="12"/>
                      </a:lnTo>
                      <a:lnTo>
                        <a:pt x="4" y="12"/>
                      </a:lnTo>
                      <a:lnTo>
                        <a:pt x="8" y="18"/>
                      </a:lnTo>
                      <a:lnTo>
                        <a:pt x="17" y="24"/>
                      </a:lnTo>
                      <a:lnTo>
                        <a:pt x="21" y="42"/>
                      </a:lnTo>
                      <a:lnTo>
                        <a:pt x="21" y="54"/>
                      </a:lnTo>
                      <a:lnTo>
                        <a:pt x="21" y="66"/>
                      </a:lnTo>
                      <a:lnTo>
                        <a:pt x="26" y="78"/>
                      </a:lnTo>
                      <a:lnTo>
                        <a:pt x="30" y="84"/>
                      </a:lnTo>
                      <a:lnTo>
                        <a:pt x="47" y="90"/>
                      </a:lnTo>
                      <a:lnTo>
                        <a:pt x="64" y="90"/>
                      </a:lnTo>
                      <a:lnTo>
                        <a:pt x="73" y="84"/>
                      </a:lnTo>
                      <a:lnTo>
                        <a:pt x="86" y="8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3" name="Freeform 43"/>
                <p:cNvSpPr/>
                <p:nvPr/>
              </p:nvSpPr>
              <p:spPr>
                <a:xfrm>
                  <a:off x="3601" y="3597"/>
                  <a:ext cx="17" cy="6"/>
                </a:xfrm>
                <a:custGeom>
                  <a:avLst/>
                  <a:gdLst>
                    <a:gd name="txL" fmla="*/ 0 w 17"/>
                    <a:gd name="txT" fmla="*/ 0 h 6"/>
                    <a:gd name="txR" fmla="*/ 17 w 17"/>
                    <a:gd name="txB" fmla="*/ 6 h 6"/>
                  </a:gdLst>
                  <a:ahLst/>
                  <a:cxnLst>
                    <a:cxn ang="0">
                      <a:pos x="0" y="6"/>
                    </a:cxn>
                    <a:cxn ang="0">
                      <a:pos x="8" y="0"/>
                    </a:cxn>
                    <a:cxn ang="0">
                      <a:pos x="17" y="0"/>
                    </a:cxn>
                  </a:cxnLst>
                  <a:rect l="txL" t="txT" r="txR" b="txB"/>
                  <a:pathLst>
                    <a:path w="17" h="6">
                      <a:moveTo>
                        <a:pt x="0" y="6"/>
                      </a:moveTo>
                      <a:lnTo>
                        <a:pt x="8" y="0"/>
                      </a:lnTo>
                      <a:lnTo>
                        <a:pt x="17"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4" name="Freeform 44"/>
                <p:cNvSpPr/>
                <p:nvPr/>
              </p:nvSpPr>
              <p:spPr>
                <a:xfrm>
                  <a:off x="2835" y="2756"/>
                  <a:ext cx="38" cy="36"/>
                </a:xfrm>
                <a:custGeom>
                  <a:avLst/>
                  <a:gdLst>
                    <a:gd name="txL" fmla="*/ 0 w 38"/>
                    <a:gd name="txT" fmla="*/ 0 h 36"/>
                    <a:gd name="txR" fmla="*/ 38 w 38"/>
                    <a:gd name="txB" fmla="*/ 36 h 36"/>
                  </a:gdLst>
                  <a:ahLst/>
                  <a:cxnLst>
                    <a:cxn ang="0">
                      <a:pos x="38" y="0"/>
                    </a:cxn>
                    <a:cxn ang="0">
                      <a:pos x="0" y="0"/>
                    </a:cxn>
                    <a:cxn ang="0">
                      <a:pos x="0" y="30"/>
                    </a:cxn>
                    <a:cxn ang="0">
                      <a:pos x="4" y="30"/>
                    </a:cxn>
                    <a:cxn ang="0">
                      <a:pos x="17" y="36"/>
                    </a:cxn>
                    <a:cxn ang="0">
                      <a:pos x="38" y="0"/>
                    </a:cxn>
                  </a:cxnLst>
                  <a:rect l="txL" t="txT" r="txR" b="txB"/>
                  <a:pathLst>
                    <a:path w="38" h="36">
                      <a:moveTo>
                        <a:pt x="38" y="0"/>
                      </a:moveTo>
                      <a:lnTo>
                        <a:pt x="0" y="0"/>
                      </a:lnTo>
                      <a:lnTo>
                        <a:pt x="0" y="30"/>
                      </a:lnTo>
                      <a:lnTo>
                        <a:pt x="4" y="30"/>
                      </a:lnTo>
                      <a:lnTo>
                        <a:pt x="17" y="36"/>
                      </a:lnTo>
                      <a:lnTo>
                        <a:pt x="38" y="0"/>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5" name="Freeform 45"/>
                <p:cNvSpPr/>
                <p:nvPr/>
              </p:nvSpPr>
              <p:spPr>
                <a:xfrm>
                  <a:off x="2835" y="2756"/>
                  <a:ext cx="38" cy="36"/>
                </a:xfrm>
                <a:custGeom>
                  <a:avLst/>
                  <a:gdLst>
                    <a:gd name="txL" fmla="*/ 0 w 38"/>
                    <a:gd name="txT" fmla="*/ 0 h 36"/>
                    <a:gd name="txR" fmla="*/ 38 w 38"/>
                    <a:gd name="txB" fmla="*/ 36 h 36"/>
                  </a:gdLst>
                  <a:ahLst/>
                  <a:cxnLst>
                    <a:cxn ang="0">
                      <a:pos x="38" y="0"/>
                    </a:cxn>
                    <a:cxn ang="0">
                      <a:pos x="0" y="0"/>
                    </a:cxn>
                    <a:cxn ang="0">
                      <a:pos x="0" y="30"/>
                    </a:cxn>
                    <a:cxn ang="0">
                      <a:pos x="4" y="30"/>
                    </a:cxn>
                    <a:cxn ang="0">
                      <a:pos x="17" y="36"/>
                    </a:cxn>
                    <a:cxn ang="0">
                      <a:pos x="38" y="0"/>
                    </a:cxn>
                  </a:cxnLst>
                  <a:rect l="txL" t="txT" r="txR" b="txB"/>
                  <a:pathLst>
                    <a:path w="38" h="36">
                      <a:moveTo>
                        <a:pt x="38" y="0"/>
                      </a:moveTo>
                      <a:lnTo>
                        <a:pt x="0" y="0"/>
                      </a:lnTo>
                      <a:lnTo>
                        <a:pt x="0" y="30"/>
                      </a:lnTo>
                      <a:lnTo>
                        <a:pt x="4" y="30"/>
                      </a:lnTo>
                      <a:lnTo>
                        <a:pt x="17" y="36"/>
                      </a:lnTo>
                      <a:lnTo>
                        <a:pt x="3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6" name="Freeform 46"/>
                <p:cNvSpPr/>
                <p:nvPr/>
              </p:nvSpPr>
              <p:spPr>
                <a:xfrm>
                  <a:off x="2912" y="3236"/>
                  <a:ext cx="306" cy="277"/>
                </a:xfrm>
                <a:custGeom>
                  <a:avLst/>
                  <a:gdLst>
                    <a:gd name="txL" fmla="*/ 0 w 306"/>
                    <a:gd name="txT" fmla="*/ 0 h 277"/>
                    <a:gd name="txR" fmla="*/ 306 w 306"/>
                    <a:gd name="txB" fmla="*/ 277 h 277"/>
                  </a:gdLst>
                  <a:ahLst/>
                  <a:cxnLst>
                    <a:cxn ang="0">
                      <a:pos x="17" y="0"/>
                    </a:cxn>
                    <a:cxn ang="0">
                      <a:pos x="22" y="120"/>
                    </a:cxn>
                    <a:cxn ang="0">
                      <a:pos x="22" y="180"/>
                    </a:cxn>
                    <a:cxn ang="0">
                      <a:pos x="22" y="229"/>
                    </a:cxn>
                    <a:cxn ang="0">
                      <a:pos x="17" y="247"/>
                    </a:cxn>
                    <a:cxn ang="0">
                      <a:pos x="13" y="259"/>
                    </a:cxn>
                    <a:cxn ang="0">
                      <a:pos x="0" y="277"/>
                    </a:cxn>
                    <a:cxn ang="0">
                      <a:pos x="17" y="277"/>
                    </a:cxn>
                    <a:cxn ang="0">
                      <a:pos x="43" y="277"/>
                    </a:cxn>
                    <a:cxn ang="0">
                      <a:pos x="60" y="271"/>
                    </a:cxn>
                    <a:cxn ang="0">
                      <a:pos x="73" y="253"/>
                    </a:cxn>
                    <a:cxn ang="0">
                      <a:pos x="65" y="223"/>
                    </a:cxn>
                    <a:cxn ang="0">
                      <a:pos x="65" y="168"/>
                    </a:cxn>
                    <a:cxn ang="0">
                      <a:pos x="65" y="108"/>
                    </a:cxn>
                    <a:cxn ang="0">
                      <a:pos x="73" y="48"/>
                    </a:cxn>
                    <a:cxn ang="0">
                      <a:pos x="78" y="24"/>
                    </a:cxn>
                    <a:cxn ang="0">
                      <a:pos x="172" y="48"/>
                    </a:cxn>
                    <a:cxn ang="0">
                      <a:pos x="172" y="60"/>
                    </a:cxn>
                    <a:cxn ang="0">
                      <a:pos x="181" y="72"/>
                    </a:cxn>
                    <a:cxn ang="0">
                      <a:pos x="189" y="78"/>
                    </a:cxn>
                    <a:cxn ang="0">
                      <a:pos x="211" y="120"/>
                    </a:cxn>
                    <a:cxn ang="0">
                      <a:pos x="224" y="138"/>
                    </a:cxn>
                    <a:cxn ang="0">
                      <a:pos x="254" y="193"/>
                    </a:cxn>
                    <a:cxn ang="0">
                      <a:pos x="267" y="223"/>
                    </a:cxn>
                    <a:cxn ang="0">
                      <a:pos x="267" y="271"/>
                    </a:cxn>
                    <a:cxn ang="0">
                      <a:pos x="297" y="223"/>
                    </a:cxn>
                    <a:cxn ang="0">
                      <a:pos x="306" y="193"/>
                    </a:cxn>
                    <a:cxn ang="0">
                      <a:pos x="288" y="174"/>
                    </a:cxn>
                    <a:cxn ang="0">
                      <a:pos x="280" y="156"/>
                    </a:cxn>
                    <a:cxn ang="0">
                      <a:pos x="258" y="96"/>
                    </a:cxn>
                    <a:cxn ang="0">
                      <a:pos x="245" y="54"/>
                    </a:cxn>
                    <a:cxn ang="0">
                      <a:pos x="241" y="36"/>
                    </a:cxn>
                    <a:cxn ang="0">
                      <a:pos x="237" y="30"/>
                    </a:cxn>
                    <a:cxn ang="0">
                      <a:pos x="224" y="12"/>
                    </a:cxn>
                    <a:cxn ang="0">
                      <a:pos x="17" y="0"/>
                    </a:cxn>
                  </a:cxnLst>
                  <a:rect l="txL" t="txT" r="txR" b="txB"/>
                  <a:pathLst>
                    <a:path w="306" h="277">
                      <a:moveTo>
                        <a:pt x="17" y="0"/>
                      </a:moveTo>
                      <a:lnTo>
                        <a:pt x="22" y="120"/>
                      </a:lnTo>
                      <a:lnTo>
                        <a:pt x="22" y="180"/>
                      </a:lnTo>
                      <a:lnTo>
                        <a:pt x="22" y="229"/>
                      </a:lnTo>
                      <a:lnTo>
                        <a:pt x="17" y="247"/>
                      </a:lnTo>
                      <a:lnTo>
                        <a:pt x="13" y="259"/>
                      </a:lnTo>
                      <a:lnTo>
                        <a:pt x="0" y="277"/>
                      </a:lnTo>
                      <a:lnTo>
                        <a:pt x="17" y="277"/>
                      </a:lnTo>
                      <a:lnTo>
                        <a:pt x="43" y="277"/>
                      </a:lnTo>
                      <a:lnTo>
                        <a:pt x="60" y="271"/>
                      </a:lnTo>
                      <a:lnTo>
                        <a:pt x="73" y="253"/>
                      </a:lnTo>
                      <a:lnTo>
                        <a:pt x="65" y="223"/>
                      </a:lnTo>
                      <a:lnTo>
                        <a:pt x="65" y="168"/>
                      </a:lnTo>
                      <a:lnTo>
                        <a:pt x="65" y="108"/>
                      </a:lnTo>
                      <a:lnTo>
                        <a:pt x="73" y="48"/>
                      </a:lnTo>
                      <a:lnTo>
                        <a:pt x="78" y="24"/>
                      </a:lnTo>
                      <a:lnTo>
                        <a:pt x="172" y="48"/>
                      </a:lnTo>
                      <a:lnTo>
                        <a:pt x="172" y="60"/>
                      </a:lnTo>
                      <a:lnTo>
                        <a:pt x="181" y="72"/>
                      </a:lnTo>
                      <a:lnTo>
                        <a:pt x="189" y="78"/>
                      </a:lnTo>
                      <a:lnTo>
                        <a:pt x="211" y="120"/>
                      </a:lnTo>
                      <a:lnTo>
                        <a:pt x="224" y="138"/>
                      </a:lnTo>
                      <a:lnTo>
                        <a:pt x="254" y="193"/>
                      </a:lnTo>
                      <a:lnTo>
                        <a:pt x="267" y="223"/>
                      </a:lnTo>
                      <a:lnTo>
                        <a:pt x="267" y="271"/>
                      </a:lnTo>
                      <a:lnTo>
                        <a:pt x="297" y="223"/>
                      </a:lnTo>
                      <a:lnTo>
                        <a:pt x="306" y="193"/>
                      </a:lnTo>
                      <a:lnTo>
                        <a:pt x="288" y="174"/>
                      </a:lnTo>
                      <a:lnTo>
                        <a:pt x="280" y="156"/>
                      </a:lnTo>
                      <a:lnTo>
                        <a:pt x="258" y="96"/>
                      </a:lnTo>
                      <a:lnTo>
                        <a:pt x="245" y="54"/>
                      </a:lnTo>
                      <a:lnTo>
                        <a:pt x="241" y="36"/>
                      </a:lnTo>
                      <a:lnTo>
                        <a:pt x="237" y="30"/>
                      </a:lnTo>
                      <a:lnTo>
                        <a:pt x="224" y="12"/>
                      </a:lnTo>
                      <a:lnTo>
                        <a:pt x="17" y="0"/>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7" name="Freeform 47"/>
                <p:cNvSpPr/>
                <p:nvPr/>
              </p:nvSpPr>
              <p:spPr>
                <a:xfrm>
                  <a:off x="2912" y="3236"/>
                  <a:ext cx="306" cy="277"/>
                </a:xfrm>
                <a:custGeom>
                  <a:avLst/>
                  <a:gdLst>
                    <a:gd name="txL" fmla="*/ 0 w 306"/>
                    <a:gd name="txT" fmla="*/ 0 h 277"/>
                    <a:gd name="txR" fmla="*/ 306 w 306"/>
                    <a:gd name="txB" fmla="*/ 277 h 277"/>
                  </a:gdLst>
                  <a:ahLst/>
                  <a:cxnLst>
                    <a:cxn ang="0">
                      <a:pos x="17" y="0"/>
                    </a:cxn>
                    <a:cxn ang="0">
                      <a:pos x="22" y="120"/>
                    </a:cxn>
                    <a:cxn ang="0">
                      <a:pos x="22" y="180"/>
                    </a:cxn>
                    <a:cxn ang="0">
                      <a:pos x="22" y="229"/>
                    </a:cxn>
                    <a:cxn ang="0">
                      <a:pos x="17" y="247"/>
                    </a:cxn>
                    <a:cxn ang="0">
                      <a:pos x="13" y="259"/>
                    </a:cxn>
                    <a:cxn ang="0">
                      <a:pos x="0" y="277"/>
                    </a:cxn>
                    <a:cxn ang="0">
                      <a:pos x="17" y="277"/>
                    </a:cxn>
                    <a:cxn ang="0">
                      <a:pos x="43" y="277"/>
                    </a:cxn>
                    <a:cxn ang="0">
                      <a:pos x="60" y="271"/>
                    </a:cxn>
                    <a:cxn ang="0">
                      <a:pos x="73" y="253"/>
                    </a:cxn>
                    <a:cxn ang="0">
                      <a:pos x="65" y="223"/>
                    </a:cxn>
                    <a:cxn ang="0">
                      <a:pos x="65" y="168"/>
                    </a:cxn>
                    <a:cxn ang="0">
                      <a:pos x="65" y="108"/>
                    </a:cxn>
                    <a:cxn ang="0">
                      <a:pos x="73" y="48"/>
                    </a:cxn>
                    <a:cxn ang="0">
                      <a:pos x="78" y="24"/>
                    </a:cxn>
                    <a:cxn ang="0">
                      <a:pos x="172" y="48"/>
                    </a:cxn>
                    <a:cxn ang="0">
                      <a:pos x="172" y="60"/>
                    </a:cxn>
                    <a:cxn ang="0">
                      <a:pos x="181" y="72"/>
                    </a:cxn>
                    <a:cxn ang="0">
                      <a:pos x="189" y="78"/>
                    </a:cxn>
                    <a:cxn ang="0">
                      <a:pos x="211" y="120"/>
                    </a:cxn>
                    <a:cxn ang="0">
                      <a:pos x="224" y="138"/>
                    </a:cxn>
                    <a:cxn ang="0">
                      <a:pos x="254" y="193"/>
                    </a:cxn>
                    <a:cxn ang="0">
                      <a:pos x="267" y="223"/>
                    </a:cxn>
                    <a:cxn ang="0">
                      <a:pos x="267" y="271"/>
                    </a:cxn>
                    <a:cxn ang="0">
                      <a:pos x="297" y="223"/>
                    </a:cxn>
                    <a:cxn ang="0">
                      <a:pos x="306" y="193"/>
                    </a:cxn>
                    <a:cxn ang="0">
                      <a:pos x="288" y="174"/>
                    </a:cxn>
                    <a:cxn ang="0">
                      <a:pos x="280" y="156"/>
                    </a:cxn>
                    <a:cxn ang="0">
                      <a:pos x="258" y="96"/>
                    </a:cxn>
                    <a:cxn ang="0">
                      <a:pos x="245" y="54"/>
                    </a:cxn>
                    <a:cxn ang="0">
                      <a:pos x="241" y="36"/>
                    </a:cxn>
                    <a:cxn ang="0">
                      <a:pos x="237" y="30"/>
                    </a:cxn>
                    <a:cxn ang="0">
                      <a:pos x="224" y="12"/>
                    </a:cxn>
                    <a:cxn ang="0">
                      <a:pos x="17" y="0"/>
                    </a:cxn>
                  </a:cxnLst>
                  <a:rect l="txL" t="txT" r="txR" b="txB"/>
                  <a:pathLst>
                    <a:path w="306" h="277">
                      <a:moveTo>
                        <a:pt x="17" y="0"/>
                      </a:moveTo>
                      <a:lnTo>
                        <a:pt x="22" y="120"/>
                      </a:lnTo>
                      <a:lnTo>
                        <a:pt x="22" y="180"/>
                      </a:lnTo>
                      <a:lnTo>
                        <a:pt x="22" y="229"/>
                      </a:lnTo>
                      <a:lnTo>
                        <a:pt x="17" y="247"/>
                      </a:lnTo>
                      <a:lnTo>
                        <a:pt x="13" y="259"/>
                      </a:lnTo>
                      <a:lnTo>
                        <a:pt x="0" y="277"/>
                      </a:lnTo>
                      <a:lnTo>
                        <a:pt x="17" y="277"/>
                      </a:lnTo>
                      <a:lnTo>
                        <a:pt x="43" y="277"/>
                      </a:lnTo>
                      <a:lnTo>
                        <a:pt x="60" y="271"/>
                      </a:lnTo>
                      <a:lnTo>
                        <a:pt x="73" y="253"/>
                      </a:lnTo>
                      <a:lnTo>
                        <a:pt x="65" y="223"/>
                      </a:lnTo>
                      <a:lnTo>
                        <a:pt x="65" y="168"/>
                      </a:lnTo>
                      <a:lnTo>
                        <a:pt x="65" y="108"/>
                      </a:lnTo>
                      <a:lnTo>
                        <a:pt x="73" y="48"/>
                      </a:lnTo>
                      <a:lnTo>
                        <a:pt x="78" y="24"/>
                      </a:lnTo>
                      <a:lnTo>
                        <a:pt x="172" y="48"/>
                      </a:lnTo>
                      <a:lnTo>
                        <a:pt x="172" y="60"/>
                      </a:lnTo>
                      <a:lnTo>
                        <a:pt x="181" y="72"/>
                      </a:lnTo>
                      <a:lnTo>
                        <a:pt x="189" y="78"/>
                      </a:lnTo>
                      <a:lnTo>
                        <a:pt x="211" y="120"/>
                      </a:lnTo>
                      <a:lnTo>
                        <a:pt x="224" y="138"/>
                      </a:lnTo>
                      <a:lnTo>
                        <a:pt x="254" y="193"/>
                      </a:lnTo>
                      <a:lnTo>
                        <a:pt x="267" y="223"/>
                      </a:lnTo>
                      <a:lnTo>
                        <a:pt x="267" y="271"/>
                      </a:lnTo>
                      <a:lnTo>
                        <a:pt x="297" y="223"/>
                      </a:lnTo>
                      <a:lnTo>
                        <a:pt x="306" y="193"/>
                      </a:lnTo>
                      <a:lnTo>
                        <a:pt x="288" y="174"/>
                      </a:lnTo>
                      <a:lnTo>
                        <a:pt x="280" y="156"/>
                      </a:lnTo>
                      <a:lnTo>
                        <a:pt x="258" y="96"/>
                      </a:lnTo>
                      <a:lnTo>
                        <a:pt x="245" y="54"/>
                      </a:lnTo>
                      <a:lnTo>
                        <a:pt x="241" y="36"/>
                      </a:lnTo>
                      <a:lnTo>
                        <a:pt x="237" y="30"/>
                      </a:lnTo>
                      <a:lnTo>
                        <a:pt x="224" y="12"/>
                      </a:lnTo>
                      <a:lnTo>
                        <a:pt x="17"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8" name="Freeform 48"/>
                <p:cNvSpPr/>
                <p:nvPr/>
              </p:nvSpPr>
              <p:spPr>
                <a:xfrm>
                  <a:off x="3015" y="2413"/>
                  <a:ext cx="190" cy="234"/>
                </a:xfrm>
                <a:custGeom>
                  <a:avLst/>
                  <a:gdLst>
                    <a:gd name="txL" fmla="*/ 0 w 190"/>
                    <a:gd name="txT" fmla="*/ 0 h 234"/>
                    <a:gd name="txR" fmla="*/ 190 w 190"/>
                    <a:gd name="txB" fmla="*/ 234 h 234"/>
                  </a:gdLst>
                  <a:ahLst/>
                  <a:cxnLst>
                    <a:cxn ang="0">
                      <a:pos x="18" y="24"/>
                    </a:cxn>
                    <a:cxn ang="0">
                      <a:pos x="13" y="30"/>
                    </a:cxn>
                    <a:cxn ang="0">
                      <a:pos x="9" y="36"/>
                    </a:cxn>
                    <a:cxn ang="0">
                      <a:pos x="5" y="42"/>
                    </a:cxn>
                    <a:cxn ang="0">
                      <a:pos x="0" y="54"/>
                    </a:cxn>
                    <a:cxn ang="0">
                      <a:pos x="0" y="66"/>
                    </a:cxn>
                    <a:cxn ang="0">
                      <a:pos x="0" y="84"/>
                    </a:cxn>
                    <a:cxn ang="0">
                      <a:pos x="0" y="114"/>
                    </a:cxn>
                    <a:cxn ang="0">
                      <a:pos x="5" y="138"/>
                    </a:cxn>
                    <a:cxn ang="0">
                      <a:pos x="0" y="168"/>
                    </a:cxn>
                    <a:cxn ang="0">
                      <a:pos x="0" y="180"/>
                    </a:cxn>
                    <a:cxn ang="0">
                      <a:pos x="173" y="234"/>
                    </a:cxn>
                    <a:cxn ang="0">
                      <a:pos x="177" y="228"/>
                    </a:cxn>
                    <a:cxn ang="0">
                      <a:pos x="181" y="228"/>
                    </a:cxn>
                    <a:cxn ang="0">
                      <a:pos x="181" y="222"/>
                    </a:cxn>
                    <a:cxn ang="0">
                      <a:pos x="185" y="216"/>
                    </a:cxn>
                    <a:cxn ang="0">
                      <a:pos x="190" y="210"/>
                    </a:cxn>
                    <a:cxn ang="0">
                      <a:pos x="190" y="198"/>
                    </a:cxn>
                    <a:cxn ang="0">
                      <a:pos x="190" y="186"/>
                    </a:cxn>
                    <a:cxn ang="0">
                      <a:pos x="185" y="174"/>
                    </a:cxn>
                    <a:cxn ang="0">
                      <a:pos x="181" y="168"/>
                    </a:cxn>
                    <a:cxn ang="0">
                      <a:pos x="177" y="156"/>
                    </a:cxn>
                    <a:cxn ang="0">
                      <a:pos x="168" y="138"/>
                    </a:cxn>
                    <a:cxn ang="0">
                      <a:pos x="155" y="114"/>
                    </a:cxn>
                    <a:cxn ang="0">
                      <a:pos x="138" y="90"/>
                    </a:cxn>
                    <a:cxn ang="0">
                      <a:pos x="121" y="66"/>
                    </a:cxn>
                    <a:cxn ang="0">
                      <a:pos x="108" y="42"/>
                    </a:cxn>
                    <a:cxn ang="0">
                      <a:pos x="99" y="24"/>
                    </a:cxn>
                    <a:cxn ang="0">
                      <a:pos x="95" y="18"/>
                    </a:cxn>
                    <a:cxn ang="0">
                      <a:pos x="91" y="12"/>
                    </a:cxn>
                    <a:cxn ang="0">
                      <a:pos x="86" y="6"/>
                    </a:cxn>
                    <a:cxn ang="0">
                      <a:pos x="82" y="6"/>
                    </a:cxn>
                    <a:cxn ang="0">
                      <a:pos x="74" y="0"/>
                    </a:cxn>
                    <a:cxn ang="0">
                      <a:pos x="56" y="0"/>
                    </a:cxn>
                    <a:cxn ang="0">
                      <a:pos x="48" y="6"/>
                    </a:cxn>
                    <a:cxn ang="0">
                      <a:pos x="39" y="6"/>
                    </a:cxn>
                    <a:cxn ang="0">
                      <a:pos x="26" y="12"/>
                    </a:cxn>
                    <a:cxn ang="0">
                      <a:pos x="18" y="24"/>
                    </a:cxn>
                  </a:cxnLst>
                  <a:rect l="txL" t="txT" r="txR" b="txB"/>
                  <a:pathLst>
                    <a:path w="190" h="234">
                      <a:moveTo>
                        <a:pt x="18" y="24"/>
                      </a:moveTo>
                      <a:lnTo>
                        <a:pt x="13" y="30"/>
                      </a:lnTo>
                      <a:lnTo>
                        <a:pt x="9" y="36"/>
                      </a:lnTo>
                      <a:lnTo>
                        <a:pt x="5" y="42"/>
                      </a:lnTo>
                      <a:lnTo>
                        <a:pt x="0" y="54"/>
                      </a:lnTo>
                      <a:lnTo>
                        <a:pt x="0" y="66"/>
                      </a:lnTo>
                      <a:lnTo>
                        <a:pt x="0" y="84"/>
                      </a:lnTo>
                      <a:lnTo>
                        <a:pt x="0" y="114"/>
                      </a:lnTo>
                      <a:lnTo>
                        <a:pt x="5" y="138"/>
                      </a:lnTo>
                      <a:lnTo>
                        <a:pt x="0" y="168"/>
                      </a:lnTo>
                      <a:lnTo>
                        <a:pt x="0" y="180"/>
                      </a:lnTo>
                      <a:lnTo>
                        <a:pt x="173" y="234"/>
                      </a:lnTo>
                      <a:lnTo>
                        <a:pt x="177" y="228"/>
                      </a:lnTo>
                      <a:lnTo>
                        <a:pt x="181" y="228"/>
                      </a:lnTo>
                      <a:lnTo>
                        <a:pt x="181" y="222"/>
                      </a:lnTo>
                      <a:lnTo>
                        <a:pt x="185" y="216"/>
                      </a:lnTo>
                      <a:lnTo>
                        <a:pt x="190" y="210"/>
                      </a:lnTo>
                      <a:lnTo>
                        <a:pt x="190" y="198"/>
                      </a:lnTo>
                      <a:lnTo>
                        <a:pt x="190" y="186"/>
                      </a:lnTo>
                      <a:lnTo>
                        <a:pt x="185" y="174"/>
                      </a:lnTo>
                      <a:lnTo>
                        <a:pt x="181" y="168"/>
                      </a:lnTo>
                      <a:lnTo>
                        <a:pt x="177" y="156"/>
                      </a:lnTo>
                      <a:lnTo>
                        <a:pt x="168" y="138"/>
                      </a:lnTo>
                      <a:lnTo>
                        <a:pt x="155" y="114"/>
                      </a:lnTo>
                      <a:lnTo>
                        <a:pt x="138" y="90"/>
                      </a:lnTo>
                      <a:lnTo>
                        <a:pt x="121" y="66"/>
                      </a:lnTo>
                      <a:lnTo>
                        <a:pt x="108" y="42"/>
                      </a:lnTo>
                      <a:lnTo>
                        <a:pt x="99" y="24"/>
                      </a:lnTo>
                      <a:lnTo>
                        <a:pt x="95" y="18"/>
                      </a:lnTo>
                      <a:lnTo>
                        <a:pt x="91" y="12"/>
                      </a:lnTo>
                      <a:lnTo>
                        <a:pt x="86" y="6"/>
                      </a:lnTo>
                      <a:lnTo>
                        <a:pt x="82" y="6"/>
                      </a:lnTo>
                      <a:lnTo>
                        <a:pt x="74" y="0"/>
                      </a:lnTo>
                      <a:lnTo>
                        <a:pt x="56" y="0"/>
                      </a:lnTo>
                      <a:lnTo>
                        <a:pt x="48" y="6"/>
                      </a:lnTo>
                      <a:lnTo>
                        <a:pt x="39" y="6"/>
                      </a:lnTo>
                      <a:lnTo>
                        <a:pt x="26" y="12"/>
                      </a:lnTo>
                      <a:lnTo>
                        <a:pt x="18" y="24"/>
                      </a:lnTo>
                      <a:close/>
                    </a:path>
                  </a:pathLst>
                </a:custGeom>
                <a:solidFill>
                  <a:srgbClr val="FFCC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9" name="Freeform 49"/>
                <p:cNvSpPr/>
                <p:nvPr/>
              </p:nvSpPr>
              <p:spPr>
                <a:xfrm>
                  <a:off x="3015" y="2413"/>
                  <a:ext cx="190" cy="234"/>
                </a:xfrm>
                <a:custGeom>
                  <a:avLst/>
                  <a:gdLst>
                    <a:gd name="txL" fmla="*/ 0 w 190"/>
                    <a:gd name="txT" fmla="*/ 0 h 234"/>
                    <a:gd name="txR" fmla="*/ 190 w 190"/>
                    <a:gd name="txB" fmla="*/ 234 h 234"/>
                  </a:gdLst>
                  <a:ahLst/>
                  <a:cxnLst>
                    <a:cxn ang="0">
                      <a:pos x="18" y="24"/>
                    </a:cxn>
                    <a:cxn ang="0">
                      <a:pos x="13" y="30"/>
                    </a:cxn>
                    <a:cxn ang="0">
                      <a:pos x="9" y="36"/>
                    </a:cxn>
                    <a:cxn ang="0">
                      <a:pos x="5" y="42"/>
                    </a:cxn>
                    <a:cxn ang="0">
                      <a:pos x="0" y="54"/>
                    </a:cxn>
                    <a:cxn ang="0">
                      <a:pos x="0" y="66"/>
                    </a:cxn>
                    <a:cxn ang="0">
                      <a:pos x="0" y="84"/>
                    </a:cxn>
                    <a:cxn ang="0">
                      <a:pos x="0" y="114"/>
                    </a:cxn>
                    <a:cxn ang="0">
                      <a:pos x="5" y="138"/>
                    </a:cxn>
                    <a:cxn ang="0">
                      <a:pos x="0" y="168"/>
                    </a:cxn>
                    <a:cxn ang="0">
                      <a:pos x="0" y="180"/>
                    </a:cxn>
                    <a:cxn ang="0">
                      <a:pos x="173" y="234"/>
                    </a:cxn>
                    <a:cxn ang="0">
                      <a:pos x="177" y="228"/>
                    </a:cxn>
                    <a:cxn ang="0">
                      <a:pos x="181" y="228"/>
                    </a:cxn>
                    <a:cxn ang="0">
                      <a:pos x="181" y="222"/>
                    </a:cxn>
                    <a:cxn ang="0">
                      <a:pos x="185" y="216"/>
                    </a:cxn>
                    <a:cxn ang="0">
                      <a:pos x="190" y="210"/>
                    </a:cxn>
                    <a:cxn ang="0">
                      <a:pos x="190" y="198"/>
                    </a:cxn>
                    <a:cxn ang="0">
                      <a:pos x="190" y="186"/>
                    </a:cxn>
                    <a:cxn ang="0">
                      <a:pos x="185" y="174"/>
                    </a:cxn>
                    <a:cxn ang="0">
                      <a:pos x="181" y="168"/>
                    </a:cxn>
                    <a:cxn ang="0">
                      <a:pos x="177" y="156"/>
                    </a:cxn>
                    <a:cxn ang="0">
                      <a:pos x="168" y="138"/>
                    </a:cxn>
                    <a:cxn ang="0">
                      <a:pos x="155" y="114"/>
                    </a:cxn>
                    <a:cxn ang="0">
                      <a:pos x="138" y="90"/>
                    </a:cxn>
                    <a:cxn ang="0">
                      <a:pos x="121" y="66"/>
                    </a:cxn>
                    <a:cxn ang="0">
                      <a:pos x="108" y="42"/>
                    </a:cxn>
                    <a:cxn ang="0">
                      <a:pos x="99" y="24"/>
                    </a:cxn>
                    <a:cxn ang="0">
                      <a:pos x="95" y="18"/>
                    </a:cxn>
                    <a:cxn ang="0">
                      <a:pos x="91" y="12"/>
                    </a:cxn>
                    <a:cxn ang="0">
                      <a:pos x="86" y="6"/>
                    </a:cxn>
                    <a:cxn ang="0">
                      <a:pos x="82" y="6"/>
                    </a:cxn>
                    <a:cxn ang="0">
                      <a:pos x="74" y="0"/>
                    </a:cxn>
                    <a:cxn ang="0">
                      <a:pos x="56" y="0"/>
                    </a:cxn>
                    <a:cxn ang="0">
                      <a:pos x="48" y="6"/>
                    </a:cxn>
                    <a:cxn ang="0">
                      <a:pos x="39" y="6"/>
                    </a:cxn>
                    <a:cxn ang="0">
                      <a:pos x="26" y="12"/>
                    </a:cxn>
                    <a:cxn ang="0">
                      <a:pos x="18" y="24"/>
                    </a:cxn>
                  </a:cxnLst>
                  <a:rect l="txL" t="txT" r="txR" b="txB"/>
                  <a:pathLst>
                    <a:path w="190" h="234">
                      <a:moveTo>
                        <a:pt x="18" y="24"/>
                      </a:moveTo>
                      <a:lnTo>
                        <a:pt x="13" y="30"/>
                      </a:lnTo>
                      <a:lnTo>
                        <a:pt x="9" y="36"/>
                      </a:lnTo>
                      <a:lnTo>
                        <a:pt x="5" y="42"/>
                      </a:lnTo>
                      <a:lnTo>
                        <a:pt x="0" y="54"/>
                      </a:lnTo>
                      <a:lnTo>
                        <a:pt x="0" y="66"/>
                      </a:lnTo>
                      <a:lnTo>
                        <a:pt x="0" y="84"/>
                      </a:lnTo>
                      <a:lnTo>
                        <a:pt x="0" y="114"/>
                      </a:lnTo>
                      <a:lnTo>
                        <a:pt x="5" y="138"/>
                      </a:lnTo>
                      <a:lnTo>
                        <a:pt x="0" y="168"/>
                      </a:lnTo>
                      <a:lnTo>
                        <a:pt x="0" y="180"/>
                      </a:lnTo>
                      <a:lnTo>
                        <a:pt x="173" y="234"/>
                      </a:lnTo>
                      <a:lnTo>
                        <a:pt x="177" y="228"/>
                      </a:lnTo>
                      <a:lnTo>
                        <a:pt x="181" y="228"/>
                      </a:lnTo>
                      <a:lnTo>
                        <a:pt x="181" y="222"/>
                      </a:lnTo>
                      <a:lnTo>
                        <a:pt x="185" y="216"/>
                      </a:lnTo>
                      <a:lnTo>
                        <a:pt x="190" y="210"/>
                      </a:lnTo>
                      <a:lnTo>
                        <a:pt x="190" y="198"/>
                      </a:lnTo>
                      <a:lnTo>
                        <a:pt x="190" y="186"/>
                      </a:lnTo>
                      <a:lnTo>
                        <a:pt x="185" y="174"/>
                      </a:lnTo>
                      <a:lnTo>
                        <a:pt x="181" y="168"/>
                      </a:lnTo>
                      <a:lnTo>
                        <a:pt x="177" y="156"/>
                      </a:lnTo>
                      <a:lnTo>
                        <a:pt x="168" y="138"/>
                      </a:lnTo>
                      <a:lnTo>
                        <a:pt x="155" y="114"/>
                      </a:lnTo>
                      <a:lnTo>
                        <a:pt x="138" y="90"/>
                      </a:lnTo>
                      <a:lnTo>
                        <a:pt x="121" y="66"/>
                      </a:lnTo>
                      <a:lnTo>
                        <a:pt x="108" y="42"/>
                      </a:lnTo>
                      <a:lnTo>
                        <a:pt x="99" y="24"/>
                      </a:lnTo>
                      <a:lnTo>
                        <a:pt x="95" y="18"/>
                      </a:lnTo>
                      <a:lnTo>
                        <a:pt x="91" y="12"/>
                      </a:lnTo>
                      <a:lnTo>
                        <a:pt x="86" y="6"/>
                      </a:lnTo>
                      <a:lnTo>
                        <a:pt x="82" y="6"/>
                      </a:lnTo>
                      <a:lnTo>
                        <a:pt x="74" y="0"/>
                      </a:lnTo>
                      <a:lnTo>
                        <a:pt x="56" y="0"/>
                      </a:lnTo>
                      <a:lnTo>
                        <a:pt x="48" y="6"/>
                      </a:lnTo>
                      <a:lnTo>
                        <a:pt x="39" y="6"/>
                      </a:lnTo>
                      <a:lnTo>
                        <a:pt x="26" y="12"/>
                      </a:lnTo>
                      <a:lnTo>
                        <a:pt x="18" y="2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0" name="Freeform 50"/>
                <p:cNvSpPr/>
                <p:nvPr/>
              </p:nvSpPr>
              <p:spPr>
                <a:xfrm>
                  <a:off x="3028" y="2611"/>
                  <a:ext cx="69" cy="301"/>
                </a:xfrm>
                <a:custGeom>
                  <a:avLst/>
                  <a:gdLst>
                    <a:gd name="txL" fmla="*/ 0 w 69"/>
                    <a:gd name="txT" fmla="*/ 0 h 301"/>
                    <a:gd name="txR" fmla="*/ 69 w 69"/>
                    <a:gd name="txB" fmla="*/ 301 h 301"/>
                  </a:gdLst>
                  <a:ahLst/>
                  <a:cxnLst>
                    <a:cxn ang="0">
                      <a:pos x="35" y="0"/>
                    </a:cxn>
                    <a:cxn ang="0">
                      <a:pos x="30" y="0"/>
                    </a:cxn>
                    <a:cxn ang="0">
                      <a:pos x="26" y="0"/>
                    </a:cxn>
                    <a:cxn ang="0">
                      <a:pos x="22" y="0"/>
                    </a:cxn>
                    <a:cxn ang="0">
                      <a:pos x="0" y="289"/>
                    </a:cxn>
                    <a:cxn ang="0">
                      <a:pos x="5" y="301"/>
                    </a:cxn>
                    <a:cxn ang="0">
                      <a:pos x="26" y="301"/>
                    </a:cxn>
                    <a:cxn ang="0">
                      <a:pos x="48" y="301"/>
                    </a:cxn>
                    <a:cxn ang="0">
                      <a:pos x="69" y="301"/>
                    </a:cxn>
                    <a:cxn ang="0">
                      <a:pos x="69" y="48"/>
                    </a:cxn>
                    <a:cxn ang="0">
                      <a:pos x="61" y="48"/>
                    </a:cxn>
                    <a:cxn ang="0">
                      <a:pos x="52" y="42"/>
                    </a:cxn>
                    <a:cxn ang="0">
                      <a:pos x="43" y="36"/>
                    </a:cxn>
                    <a:cxn ang="0">
                      <a:pos x="39" y="30"/>
                    </a:cxn>
                    <a:cxn ang="0">
                      <a:pos x="39" y="30"/>
                    </a:cxn>
                    <a:cxn ang="0">
                      <a:pos x="39" y="24"/>
                    </a:cxn>
                    <a:cxn ang="0">
                      <a:pos x="35" y="18"/>
                    </a:cxn>
                    <a:cxn ang="0">
                      <a:pos x="35" y="12"/>
                    </a:cxn>
                    <a:cxn ang="0">
                      <a:pos x="35" y="0"/>
                    </a:cxn>
                  </a:cxnLst>
                  <a:rect l="txL" t="txT" r="txR" b="txB"/>
                  <a:pathLst>
                    <a:path w="69" h="301">
                      <a:moveTo>
                        <a:pt x="35" y="0"/>
                      </a:moveTo>
                      <a:lnTo>
                        <a:pt x="30" y="0"/>
                      </a:lnTo>
                      <a:lnTo>
                        <a:pt x="26" y="0"/>
                      </a:lnTo>
                      <a:lnTo>
                        <a:pt x="22" y="0"/>
                      </a:lnTo>
                      <a:lnTo>
                        <a:pt x="0" y="289"/>
                      </a:lnTo>
                      <a:lnTo>
                        <a:pt x="5" y="301"/>
                      </a:lnTo>
                      <a:lnTo>
                        <a:pt x="26" y="301"/>
                      </a:lnTo>
                      <a:lnTo>
                        <a:pt x="48" y="301"/>
                      </a:lnTo>
                      <a:lnTo>
                        <a:pt x="69" y="301"/>
                      </a:lnTo>
                      <a:lnTo>
                        <a:pt x="69" y="48"/>
                      </a:lnTo>
                      <a:lnTo>
                        <a:pt x="61" y="48"/>
                      </a:lnTo>
                      <a:lnTo>
                        <a:pt x="52" y="42"/>
                      </a:lnTo>
                      <a:lnTo>
                        <a:pt x="43" y="36"/>
                      </a:lnTo>
                      <a:lnTo>
                        <a:pt x="39" y="30"/>
                      </a:lnTo>
                      <a:lnTo>
                        <a:pt x="39" y="30"/>
                      </a:lnTo>
                      <a:lnTo>
                        <a:pt x="39" y="24"/>
                      </a:lnTo>
                      <a:lnTo>
                        <a:pt x="35" y="18"/>
                      </a:lnTo>
                      <a:lnTo>
                        <a:pt x="35" y="12"/>
                      </a:lnTo>
                      <a:lnTo>
                        <a:pt x="35"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1" name="Freeform 51"/>
                <p:cNvSpPr/>
                <p:nvPr/>
              </p:nvSpPr>
              <p:spPr>
                <a:xfrm>
                  <a:off x="3028" y="2611"/>
                  <a:ext cx="69" cy="301"/>
                </a:xfrm>
                <a:custGeom>
                  <a:avLst/>
                  <a:gdLst>
                    <a:gd name="txL" fmla="*/ 0 w 69"/>
                    <a:gd name="txT" fmla="*/ 0 h 301"/>
                    <a:gd name="txR" fmla="*/ 69 w 69"/>
                    <a:gd name="txB" fmla="*/ 301 h 301"/>
                  </a:gdLst>
                  <a:ahLst/>
                  <a:cxnLst>
                    <a:cxn ang="0">
                      <a:pos x="35" y="0"/>
                    </a:cxn>
                    <a:cxn ang="0">
                      <a:pos x="30" y="0"/>
                    </a:cxn>
                    <a:cxn ang="0">
                      <a:pos x="26" y="0"/>
                    </a:cxn>
                    <a:cxn ang="0">
                      <a:pos x="22" y="0"/>
                    </a:cxn>
                    <a:cxn ang="0">
                      <a:pos x="0" y="289"/>
                    </a:cxn>
                    <a:cxn ang="0">
                      <a:pos x="5" y="301"/>
                    </a:cxn>
                    <a:cxn ang="0">
                      <a:pos x="26" y="301"/>
                    </a:cxn>
                    <a:cxn ang="0">
                      <a:pos x="48" y="301"/>
                    </a:cxn>
                    <a:cxn ang="0">
                      <a:pos x="69" y="301"/>
                    </a:cxn>
                    <a:cxn ang="0">
                      <a:pos x="69" y="48"/>
                    </a:cxn>
                    <a:cxn ang="0">
                      <a:pos x="61" y="48"/>
                    </a:cxn>
                    <a:cxn ang="0">
                      <a:pos x="52" y="42"/>
                    </a:cxn>
                    <a:cxn ang="0">
                      <a:pos x="43" y="36"/>
                    </a:cxn>
                    <a:cxn ang="0">
                      <a:pos x="39" y="30"/>
                    </a:cxn>
                    <a:cxn ang="0">
                      <a:pos x="39" y="30"/>
                    </a:cxn>
                    <a:cxn ang="0">
                      <a:pos x="39" y="24"/>
                    </a:cxn>
                    <a:cxn ang="0">
                      <a:pos x="35" y="18"/>
                    </a:cxn>
                    <a:cxn ang="0">
                      <a:pos x="35" y="12"/>
                    </a:cxn>
                    <a:cxn ang="0">
                      <a:pos x="35" y="0"/>
                    </a:cxn>
                  </a:cxnLst>
                  <a:rect l="txL" t="txT" r="txR" b="txB"/>
                  <a:pathLst>
                    <a:path w="69" h="301">
                      <a:moveTo>
                        <a:pt x="35" y="0"/>
                      </a:moveTo>
                      <a:lnTo>
                        <a:pt x="30" y="0"/>
                      </a:lnTo>
                      <a:lnTo>
                        <a:pt x="26" y="0"/>
                      </a:lnTo>
                      <a:lnTo>
                        <a:pt x="22" y="0"/>
                      </a:lnTo>
                      <a:lnTo>
                        <a:pt x="0" y="289"/>
                      </a:lnTo>
                      <a:lnTo>
                        <a:pt x="5" y="301"/>
                      </a:lnTo>
                      <a:lnTo>
                        <a:pt x="26" y="301"/>
                      </a:lnTo>
                      <a:lnTo>
                        <a:pt x="48" y="301"/>
                      </a:lnTo>
                      <a:lnTo>
                        <a:pt x="69" y="301"/>
                      </a:lnTo>
                      <a:lnTo>
                        <a:pt x="69" y="48"/>
                      </a:lnTo>
                      <a:lnTo>
                        <a:pt x="61" y="48"/>
                      </a:lnTo>
                      <a:lnTo>
                        <a:pt x="52" y="42"/>
                      </a:lnTo>
                      <a:lnTo>
                        <a:pt x="43" y="36"/>
                      </a:lnTo>
                      <a:lnTo>
                        <a:pt x="39" y="30"/>
                      </a:lnTo>
                      <a:lnTo>
                        <a:pt x="39" y="30"/>
                      </a:lnTo>
                      <a:lnTo>
                        <a:pt x="39" y="24"/>
                      </a:lnTo>
                      <a:lnTo>
                        <a:pt x="35" y="18"/>
                      </a:lnTo>
                      <a:lnTo>
                        <a:pt x="35" y="12"/>
                      </a:lnTo>
                      <a:lnTo>
                        <a:pt x="35"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2" name="Freeform 52"/>
                <p:cNvSpPr/>
                <p:nvPr/>
              </p:nvSpPr>
              <p:spPr>
                <a:xfrm>
                  <a:off x="3020" y="2485"/>
                  <a:ext cx="116" cy="174"/>
                </a:xfrm>
                <a:custGeom>
                  <a:avLst/>
                  <a:gdLst>
                    <a:gd name="txL" fmla="*/ 0 w 116"/>
                    <a:gd name="txT" fmla="*/ 0 h 174"/>
                    <a:gd name="txR" fmla="*/ 116 w 116"/>
                    <a:gd name="txB" fmla="*/ 174 h 174"/>
                  </a:gdLst>
                  <a:ahLst/>
                  <a:cxnLst>
                    <a:cxn ang="0">
                      <a:pos x="43" y="138"/>
                    </a:cxn>
                    <a:cxn ang="0">
                      <a:pos x="43" y="144"/>
                    </a:cxn>
                    <a:cxn ang="0">
                      <a:pos x="47" y="150"/>
                    </a:cxn>
                    <a:cxn ang="0">
                      <a:pos x="47" y="156"/>
                    </a:cxn>
                    <a:cxn ang="0">
                      <a:pos x="47" y="162"/>
                    </a:cxn>
                    <a:cxn ang="0">
                      <a:pos x="51" y="168"/>
                    </a:cxn>
                    <a:cxn ang="0">
                      <a:pos x="60" y="168"/>
                    </a:cxn>
                    <a:cxn ang="0">
                      <a:pos x="69" y="174"/>
                    </a:cxn>
                    <a:cxn ang="0">
                      <a:pos x="77" y="174"/>
                    </a:cxn>
                    <a:cxn ang="0">
                      <a:pos x="86" y="174"/>
                    </a:cxn>
                    <a:cxn ang="0">
                      <a:pos x="94" y="168"/>
                    </a:cxn>
                    <a:cxn ang="0">
                      <a:pos x="99" y="162"/>
                    </a:cxn>
                    <a:cxn ang="0">
                      <a:pos x="107" y="150"/>
                    </a:cxn>
                    <a:cxn ang="0">
                      <a:pos x="112" y="132"/>
                    </a:cxn>
                    <a:cxn ang="0">
                      <a:pos x="116" y="120"/>
                    </a:cxn>
                    <a:cxn ang="0">
                      <a:pos x="116" y="120"/>
                    </a:cxn>
                    <a:cxn ang="0">
                      <a:pos x="103" y="114"/>
                    </a:cxn>
                    <a:cxn ang="0">
                      <a:pos x="94" y="108"/>
                    </a:cxn>
                    <a:cxn ang="0">
                      <a:pos x="90" y="102"/>
                    </a:cxn>
                    <a:cxn ang="0">
                      <a:pos x="86" y="90"/>
                    </a:cxn>
                    <a:cxn ang="0">
                      <a:pos x="81" y="60"/>
                    </a:cxn>
                    <a:cxn ang="0">
                      <a:pos x="73" y="42"/>
                    </a:cxn>
                    <a:cxn ang="0">
                      <a:pos x="60" y="24"/>
                    </a:cxn>
                    <a:cxn ang="0">
                      <a:pos x="43" y="12"/>
                    </a:cxn>
                    <a:cxn ang="0">
                      <a:pos x="26" y="12"/>
                    </a:cxn>
                    <a:cxn ang="0">
                      <a:pos x="8" y="0"/>
                    </a:cxn>
                    <a:cxn ang="0">
                      <a:pos x="8" y="0"/>
                    </a:cxn>
                    <a:cxn ang="0">
                      <a:pos x="4" y="0"/>
                    </a:cxn>
                    <a:cxn ang="0">
                      <a:pos x="0" y="12"/>
                    </a:cxn>
                    <a:cxn ang="0">
                      <a:pos x="0" y="24"/>
                    </a:cxn>
                    <a:cxn ang="0">
                      <a:pos x="4" y="30"/>
                    </a:cxn>
                    <a:cxn ang="0">
                      <a:pos x="8" y="42"/>
                    </a:cxn>
                    <a:cxn ang="0">
                      <a:pos x="13" y="48"/>
                    </a:cxn>
                    <a:cxn ang="0">
                      <a:pos x="8" y="66"/>
                    </a:cxn>
                    <a:cxn ang="0">
                      <a:pos x="8" y="72"/>
                    </a:cxn>
                    <a:cxn ang="0">
                      <a:pos x="8" y="78"/>
                    </a:cxn>
                    <a:cxn ang="0">
                      <a:pos x="8" y="78"/>
                    </a:cxn>
                    <a:cxn ang="0">
                      <a:pos x="13" y="84"/>
                    </a:cxn>
                    <a:cxn ang="0">
                      <a:pos x="17" y="84"/>
                    </a:cxn>
                    <a:cxn ang="0">
                      <a:pos x="17" y="90"/>
                    </a:cxn>
                    <a:cxn ang="0">
                      <a:pos x="17" y="96"/>
                    </a:cxn>
                    <a:cxn ang="0">
                      <a:pos x="21" y="96"/>
                    </a:cxn>
                    <a:cxn ang="0">
                      <a:pos x="21" y="102"/>
                    </a:cxn>
                    <a:cxn ang="0">
                      <a:pos x="26" y="102"/>
                    </a:cxn>
                    <a:cxn ang="0">
                      <a:pos x="26" y="108"/>
                    </a:cxn>
                    <a:cxn ang="0">
                      <a:pos x="26" y="114"/>
                    </a:cxn>
                    <a:cxn ang="0">
                      <a:pos x="26" y="114"/>
                    </a:cxn>
                    <a:cxn ang="0">
                      <a:pos x="30" y="114"/>
                    </a:cxn>
                    <a:cxn ang="0">
                      <a:pos x="30" y="120"/>
                    </a:cxn>
                    <a:cxn ang="0">
                      <a:pos x="30" y="126"/>
                    </a:cxn>
                    <a:cxn ang="0">
                      <a:pos x="34" y="126"/>
                    </a:cxn>
                    <a:cxn ang="0">
                      <a:pos x="38" y="126"/>
                    </a:cxn>
                    <a:cxn ang="0">
                      <a:pos x="43" y="126"/>
                    </a:cxn>
                    <a:cxn ang="0">
                      <a:pos x="43" y="138"/>
                    </a:cxn>
                  </a:cxnLst>
                  <a:rect l="txL" t="txT" r="txR" b="txB"/>
                  <a:pathLst>
                    <a:path w="116" h="174">
                      <a:moveTo>
                        <a:pt x="43" y="138"/>
                      </a:moveTo>
                      <a:lnTo>
                        <a:pt x="43" y="144"/>
                      </a:lnTo>
                      <a:lnTo>
                        <a:pt x="47" y="150"/>
                      </a:lnTo>
                      <a:lnTo>
                        <a:pt x="47" y="156"/>
                      </a:lnTo>
                      <a:lnTo>
                        <a:pt x="47" y="162"/>
                      </a:lnTo>
                      <a:lnTo>
                        <a:pt x="51" y="168"/>
                      </a:lnTo>
                      <a:lnTo>
                        <a:pt x="60" y="168"/>
                      </a:lnTo>
                      <a:lnTo>
                        <a:pt x="69" y="174"/>
                      </a:lnTo>
                      <a:lnTo>
                        <a:pt x="77" y="174"/>
                      </a:lnTo>
                      <a:lnTo>
                        <a:pt x="86" y="174"/>
                      </a:lnTo>
                      <a:lnTo>
                        <a:pt x="94" y="168"/>
                      </a:lnTo>
                      <a:lnTo>
                        <a:pt x="99" y="162"/>
                      </a:lnTo>
                      <a:lnTo>
                        <a:pt x="107" y="150"/>
                      </a:lnTo>
                      <a:lnTo>
                        <a:pt x="112" y="132"/>
                      </a:lnTo>
                      <a:lnTo>
                        <a:pt x="116" y="120"/>
                      </a:lnTo>
                      <a:lnTo>
                        <a:pt x="116" y="120"/>
                      </a:lnTo>
                      <a:lnTo>
                        <a:pt x="103" y="114"/>
                      </a:lnTo>
                      <a:lnTo>
                        <a:pt x="94" y="108"/>
                      </a:lnTo>
                      <a:lnTo>
                        <a:pt x="90" y="102"/>
                      </a:lnTo>
                      <a:lnTo>
                        <a:pt x="86" y="90"/>
                      </a:lnTo>
                      <a:lnTo>
                        <a:pt x="81" y="60"/>
                      </a:lnTo>
                      <a:lnTo>
                        <a:pt x="73" y="42"/>
                      </a:lnTo>
                      <a:lnTo>
                        <a:pt x="60" y="24"/>
                      </a:lnTo>
                      <a:lnTo>
                        <a:pt x="43" y="12"/>
                      </a:lnTo>
                      <a:lnTo>
                        <a:pt x="26" y="12"/>
                      </a:lnTo>
                      <a:lnTo>
                        <a:pt x="8" y="0"/>
                      </a:lnTo>
                      <a:lnTo>
                        <a:pt x="8" y="0"/>
                      </a:lnTo>
                      <a:lnTo>
                        <a:pt x="4" y="0"/>
                      </a:lnTo>
                      <a:lnTo>
                        <a:pt x="0" y="12"/>
                      </a:lnTo>
                      <a:lnTo>
                        <a:pt x="0" y="24"/>
                      </a:lnTo>
                      <a:lnTo>
                        <a:pt x="4" y="30"/>
                      </a:lnTo>
                      <a:lnTo>
                        <a:pt x="8" y="42"/>
                      </a:lnTo>
                      <a:lnTo>
                        <a:pt x="13" y="48"/>
                      </a:lnTo>
                      <a:lnTo>
                        <a:pt x="8" y="66"/>
                      </a:lnTo>
                      <a:lnTo>
                        <a:pt x="8" y="72"/>
                      </a:lnTo>
                      <a:lnTo>
                        <a:pt x="8" y="78"/>
                      </a:lnTo>
                      <a:lnTo>
                        <a:pt x="8" y="78"/>
                      </a:lnTo>
                      <a:lnTo>
                        <a:pt x="13" y="84"/>
                      </a:lnTo>
                      <a:lnTo>
                        <a:pt x="17" y="84"/>
                      </a:lnTo>
                      <a:lnTo>
                        <a:pt x="17" y="90"/>
                      </a:lnTo>
                      <a:lnTo>
                        <a:pt x="17" y="96"/>
                      </a:lnTo>
                      <a:lnTo>
                        <a:pt x="21" y="96"/>
                      </a:lnTo>
                      <a:lnTo>
                        <a:pt x="21" y="102"/>
                      </a:lnTo>
                      <a:lnTo>
                        <a:pt x="26" y="102"/>
                      </a:lnTo>
                      <a:lnTo>
                        <a:pt x="26" y="108"/>
                      </a:lnTo>
                      <a:lnTo>
                        <a:pt x="26" y="114"/>
                      </a:lnTo>
                      <a:lnTo>
                        <a:pt x="26" y="114"/>
                      </a:lnTo>
                      <a:lnTo>
                        <a:pt x="30" y="114"/>
                      </a:lnTo>
                      <a:lnTo>
                        <a:pt x="30" y="120"/>
                      </a:lnTo>
                      <a:lnTo>
                        <a:pt x="30" y="126"/>
                      </a:lnTo>
                      <a:lnTo>
                        <a:pt x="34" y="126"/>
                      </a:lnTo>
                      <a:lnTo>
                        <a:pt x="38" y="126"/>
                      </a:lnTo>
                      <a:lnTo>
                        <a:pt x="43" y="126"/>
                      </a:lnTo>
                      <a:lnTo>
                        <a:pt x="43" y="138"/>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3" name="Freeform 53"/>
                <p:cNvSpPr/>
                <p:nvPr/>
              </p:nvSpPr>
              <p:spPr>
                <a:xfrm>
                  <a:off x="3020" y="2485"/>
                  <a:ext cx="116" cy="174"/>
                </a:xfrm>
                <a:custGeom>
                  <a:avLst/>
                  <a:gdLst>
                    <a:gd name="txL" fmla="*/ 0 w 116"/>
                    <a:gd name="txT" fmla="*/ 0 h 174"/>
                    <a:gd name="txR" fmla="*/ 116 w 116"/>
                    <a:gd name="txB" fmla="*/ 174 h 174"/>
                  </a:gdLst>
                  <a:ahLst/>
                  <a:cxnLst>
                    <a:cxn ang="0">
                      <a:pos x="43" y="138"/>
                    </a:cxn>
                    <a:cxn ang="0">
                      <a:pos x="43" y="144"/>
                    </a:cxn>
                    <a:cxn ang="0">
                      <a:pos x="47" y="150"/>
                    </a:cxn>
                    <a:cxn ang="0">
                      <a:pos x="47" y="156"/>
                    </a:cxn>
                    <a:cxn ang="0">
                      <a:pos x="47" y="162"/>
                    </a:cxn>
                    <a:cxn ang="0">
                      <a:pos x="51" y="168"/>
                    </a:cxn>
                    <a:cxn ang="0">
                      <a:pos x="60" y="168"/>
                    </a:cxn>
                    <a:cxn ang="0">
                      <a:pos x="69" y="174"/>
                    </a:cxn>
                    <a:cxn ang="0">
                      <a:pos x="77" y="174"/>
                    </a:cxn>
                    <a:cxn ang="0">
                      <a:pos x="86" y="174"/>
                    </a:cxn>
                    <a:cxn ang="0">
                      <a:pos x="94" y="168"/>
                    </a:cxn>
                    <a:cxn ang="0">
                      <a:pos x="99" y="162"/>
                    </a:cxn>
                    <a:cxn ang="0">
                      <a:pos x="107" y="150"/>
                    </a:cxn>
                    <a:cxn ang="0">
                      <a:pos x="112" y="132"/>
                    </a:cxn>
                    <a:cxn ang="0">
                      <a:pos x="116" y="120"/>
                    </a:cxn>
                    <a:cxn ang="0">
                      <a:pos x="116" y="120"/>
                    </a:cxn>
                    <a:cxn ang="0">
                      <a:pos x="103" y="114"/>
                    </a:cxn>
                    <a:cxn ang="0">
                      <a:pos x="94" y="108"/>
                    </a:cxn>
                    <a:cxn ang="0">
                      <a:pos x="90" y="102"/>
                    </a:cxn>
                    <a:cxn ang="0">
                      <a:pos x="86" y="90"/>
                    </a:cxn>
                    <a:cxn ang="0">
                      <a:pos x="81" y="60"/>
                    </a:cxn>
                    <a:cxn ang="0">
                      <a:pos x="73" y="42"/>
                    </a:cxn>
                    <a:cxn ang="0">
                      <a:pos x="60" y="24"/>
                    </a:cxn>
                    <a:cxn ang="0">
                      <a:pos x="43" y="12"/>
                    </a:cxn>
                    <a:cxn ang="0">
                      <a:pos x="26" y="12"/>
                    </a:cxn>
                    <a:cxn ang="0">
                      <a:pos x="8" y="0"/>
                    </a:cxn>
                    <a:cxn ang="0">
                      <a:pos x="8" y="0"/>
                    </a:cxn>
                    <a:cxn ang="0">
                      <a:pos x="4" y="0"/>
                    </a:cxn>
                    <a:cxn ang="0">
                      <a:pos x="0" y="12"/>
                    </a:cxn>
                    <a:cxn ang="0">
                      <a:pos x="0" y="24"/>
                    </a:cxn>
                    <a:cxn ang="0">
                      <a:pos x="4" y="30"/>
                    </a:cxn>
                    <a:cxn ang="0">
                      <a:pos x="8" y="42"/>
                    </a:cxn>
                    <a:cxn ang="0">
                      <a:pos x="13" y="48"/>
                    </a:cxn>
                    <a:cxn ang="0">
                      <a:pos x="8" y="66"/>
                    </a:cxn>
                    <a:cxn ang="0">
                      <a:pos x="8" y="72"/>
                    </a:cxn>
                    <a:cxn ang="0">
                      <a:pos x="8" y="78"/>
                    </a:cxn>
                    <a:cxn ang="0">
                      <a:pos x="8" y="78"/>
                    </a:cxn>
                    <a:cxn ang="0">
                      <a:pos x="13" y="84"/>
                    </a:cxn>
                    <a:cxn ang="0">
                      <a:pos x="17" y="84"/>
                    </a:cxn>
                    <a:cxn ang="0">
                      <a:pos x="17" y="90"/>
                    </a:cxn>
                    <a:cxn ang="0">
                      <a:pos x="17" y="96"/>
                    </a:cxn>
                    <a:cxn ang="0">
                      <a:pos x="21" y="96"/>
                    </a:cxn>
                    <a:cxn ang="0">
                      <a:pos x="21" y="102"/>
                    </a:cxn>
                    <a:cxn ang="0">
                      <a:pos x="26" y="102"/>
                    </a:cxn>
                    <a:cxn ang="0">
                      <a:pos x="26" y="108"/>
                    </a:cxn>
                    <a:cxn ang="0">
                      <a:pos x="26" y="114"/>
                    </a:cxn>
                    <a:cxn ang="0">
                      <a:pos x="26" y="114"/>
                    </a:cxn>
                    <a:cxn ang="0">
                      <a:pos x="30" y="114"/>
                    </a:cxn>
                    <a:cxn ang="0">
                      <a:pos x="30" y="120"/>
                    </a:cxn>
                    <a:cxn ang="0">
                      <a:pos x="30" y="126"/>
                    </a:cxn>
                    <a:cxn ang="0">
                      <a:pos x="34" y="126"/>
                    </a:cxn>
                    <a:cxn ang="0">
                      <a:pos x="38" y="126"/>
                    </a:cxn>
                    <a:cxn ang="0">
                      <a:pos x="43" y="126"/>
                    </a:cxn>
                    <a:cxn ang="0">
                      <a:pos x="43" y="138"/>
                    </a:cxn>
                  </a:cxnLst>
                  <a:rect l="txL" t="txT" r="txR" b="txB"/>
                  <a:pathLst>
                    <a:path w="116" h="174">
                      <a:moveTo>
                        <a:pt x="43" y="138"/>
                      </a:moveTo>
                      <a:lnTo>
                        <a:pt x="43" y="144"/>
                      </a:lnTo>
                      <a:lnTo>
                        <a:pt x="47" y="150"/>
                      </a:lnTo>
                      <a:lnTo>
                        <a:pt x="47" y="156"/>
                      </a:lnTo>
                      <a:lnTo>
                        <a:pt x="47" y="162"/>
                      </a:lnTo>
                      <a:lnTo>
                        <a:pt x="51" y="168"/>
                      </a:lnTo>
                      <a:lnTo>
                        <a:pt x="60" y="168"/>
                      </a:lnTo>
                      <a:lnTo>
                        <a:pt x="69" y="174"/>
                      </a:lnTo>
                      <a:lnTo>
                        <a:pt x="77" y="174"/>
                      </a:lnTo>
                      <a:lnTo>
                        <a:pt x="86" y="174"/>
                      </a:lnTo>
                      <a:lnTo>
                        <a:pt x="94" y="168"/>
                      </a:lnTo>
                      <a:lnTo>
                        <a:pt x="99" y="162"/>
                      </a:lnTo>
                      <a:lnTo>
                        <a:pt x="107" y="150"/>
                      </a:lnTo>
                      <a:lnTo>
                        <a:pt x="112" y="132"/>
                      </a:lnTo>
                      <a:lnTo>
                        <a:pt x="116" y="120"/>
                      </a:lnTo>
                      <a:lnTo>
                        <a:pt x="116" y="120"/>
                      </a:lnTo>
                      <a:lnTo>
                        <a:pt x="103" y="114"/>
                      </a:lnTo>
                      <a:lnTo>
                        <a:pt x="94" y="108"/>
                      </a:lnTo>
                      <a:lnTo>
                        <a:pt x="90" y="102"/>
                      </a:lnTo>
                      <a:lnTo>
                        <a:pt x="86" y="90"/>
                      </a:lnTo>
                      <a:lnTo>
                        <a:pt x="81" y="60"/>
                      </a:lnTo>
                      <a:lnTo>
                        <a:pt x="73" y="42"/>
                      </a:lnTo>
                      <a:lnTo>
                        <a:pt x="60" y="24"/>
                      </a:lnTo>
                      <a:lnTo>
                        <a:pt x="43" y="12"/>
                      </a:lnTo>
                      <a:lnTo>
                        <a:pt x="26" y="12"/>
                      </a:lnTo>
                      <a:lnTo>
                        <a:pt x="8" y="0"/>
                      </a:lnTo>
                      <a:lnTo>
                        <a:pt x="8" y="0"/>
                      </a:lnTo>
                      <a:lnTo>
                        <a:pt x="4" y="0"/>
                      </a:lnTo>
                      <a:lnTo>
                        <a:pt x="0" y="12"/>
                      </a:lnTo>
                      <a:lnTo>
                        <a:pt x="0" y="24"/>
                      </a:lnTo>
                      <a:lnTo>
                        <a:pt x="4" y="30"/>
                      </a:lnTo>
                      <a:lnTo>
                        <a:pt x="8" y="42"/>
                      </a:lnTo>
                      <a:lnTo>
                        <a:pt x="13" y="48"/>
                      </a:lnTo>
                      <a:lnTo>
                        <a:pt x="8" y="66"/>
                      </a:lnTo>
                      <a:lnTo>
                        <a:pt x="8" y="72"/>
                      </a:lnTo>
                      <a:lnTo>
                        <a:pt x="8" y="78"/>
                      </a:lnTo>
                      <a:lnTo>
                        <a:pt x="8" y="78"/>
                      </a:lnTo>
                      <a:lnTo>
                        <a:pt x="13" y="84"/>
                      </a:lnTo>
                      <a:lnTo>
                        <a:pt x="17" y="84"/>
                      </a:lnTo>
                      <a:lnTo>
                        <a:pt x="17" y="90"/>
                      </a:lnTo>
                      <a:lnTo>
                        <a:pt x="17" y="96"/>
                      </a:lnTo>
                      <a:lnTo>
                        <a:pt x="21" y="96"/>
                      </a:lnTo>
                      <a:lnTo>
                        <a:pt x="21" y="102"/>
                      </a:lnTo>
                      <a:lnTo>
                        <a:pt x="26" y="102"/>
                      </a:lnTo>
                      <a:lnTo>
                        <a:pt x="26" y="108"/>
                      </a:lnTo>
                      <a:lnTo>
                        <a:pt x="26" y="114"/>
                      </a:lnTo>
                      <a:lnTo>
                        <a:pt x="26" y="114"/>
                      </a:lnTo>
                      <a:lnTo>
                        <a:pt x="30" y="114"/>
                      </a:lnTo>
                      <a:lnTo>
                        <a:pt x="30" y="120"/>
                      </a:lnTo>
                      <a:lnTo>
                        <a:pt x="30" y="126"/>
                      </a:lnTo>
                      <a:lnTo>
                        <a:pt x="34" y="126"/>
                      </a:lnTo>
                      <a:lnTo>
                        <a:pt x="38" y="126"/>
                      </a:lnTo>
                      <a:lnTo>
                        <a:pt x="43" y="126"/>
                      </a:lnTo>
                      <a:lnTo>
                        <a:pt x="43" y="13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4" name="Freeform 54"/>
                <p:cNvSpPr/>
                <p:nvPr/>
              </p:nvSpPr>
              <p:spPr>
                <a:xfrm>
                  <a:off x="3041" y="2527"/>
                  <a:ext cx="9" cy="6"/>
                </a:xfrm>
                <a:custGeom>
                  <a:avLst/>
                  <a:gdLst>
                    <a:gd name="txL" fmla="*/ 0 w 9"/>
                    <a:gd name="txT" fmla="*/ 0 h 6"/>
                    <a:gd name="txR" fmla="*/ 9 w 9"/>
                    <a:gd name="txB" fmla="*/ 6 h 6"/>
                  </a:gdLst>
                  <a:ahLst/>
                  <a:cxnLst>
                    <a:cxn ang="0">
                      <a:pos x="5" y="0"/>
                    </a:cxn>
                    <a:cxn ang="0">
                      <a:pos x="5" y="0"/>
                    </a:cxn>
                    <a:cxn ang="0">
                      <a:pos x="9" y="0"/>
                    </a:cxn>
                    <a:cxn ang="0">
                      <a:pos x="9" y="0"/>
                    </a:cxn>
                    <a:cxn ang="0">
                      <a:pos x="0" y="6"/>
                    </a:cxn>
                    <a:cxn ang="0">
                      <a:pos x="0" y="0"/>
                    </a:cxn>
                    <a:cxn ang="0">
                      <a:pos x="5" y="0"/>
                    </a:cxn>
                  </a:cxnLst>
                  <a:rect l="txL" t="txT" r="txR" b="txB"/>
                  <a:pathLst>
                    <a:path w="9" h="6">
                      <a:moveTo>
                        <a:pt x="5" y="0"/>
                      </a:moveTo>
                      <a:lnTo>
                        <a:pt x="5" y="0"/>
                      </a:lnTo>
                      <a:lnTo>
                        <a:pt x="9" y="0"/>
                      </a:lnTo>
                      <a:lnTo>
                        <a:pt x="9" y="0"/>
                      </a:lnTo>
                      <a:lnTo>
                        <a:pt x="0" y="6"/>
                      </a:lnTo>
                      <a:lnTo>
                        <a:pt x="0" y="0"/>
                      </a:lnTo>
                      <a:lnTo>
                        <a:pt x="5"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5" name="Freeform 55"/>
                <p:cNvSpPr/>
                <p:nvPr/>
              </p:nvSpPr>
              <p:spPr>
                <a:xfrm>
                  <a:off x="3037" y="2515"/>
                  <a:ext cx="13" cy="12"/>
                </a:xfrm>
                <a:custGeom>
                  <a:avLst/>
                  <a:gdLst>
                    <a:gd name="txL" fmla="*/ 0 w 13"/>
                    <a:gd name="txT" fmla="*/ 0 h 12"/>
                    <a:gd name="txR" fmla="*/ 13 w 13"/>
                    <a:gd name="txB" fmla="*/ 12 h 12"/>
                  </a:gdLst>
                  <a:ahLst/>
                  <a:cxnLst>
                    <a:cxn ang="0">
                      <a:pos x="0" y="12"/>
                    </a:cxn>
                    <a:cxn ang="0">
                      <a:pos x="4" y="12"/>
                    </a:cxn>
                    <a:cxn ang="0">
                      <a:pos x="9" y="6"/>
                    </a:cxn>
                    <a:cxn ang="0">
                      <a:pos x="13" y="0"/>
                    </a:cxn>
                  </a:cxnLst>
                  <a:rect l="txL" t="txT" r="txR" b="txB"/>
                  <a:pathLst>
                    <a:path w="13" h="12">
                      <a:moveTo>
                        <a:pt x="0" y="12"/>
                      </a:moveTo>
                      <a:lnTo>
                        <a:pt x="4" y="12"/>
                      </a:lnTo>
                      <a:lnTo>
                        <a:pt x="9" y="6"/>
                      </a:lnTo>
                      <a:lnTo>
                        <a:pt x="13"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6" name="Freeform 56"/>
                <p:cNvSpPr/>
                <p:nvPr/>
              </p:nvSpPr>
              <p:spPr>
                <a:xfrm>
                  <a:off x="3046" y="2581"/>
                  <a:ext cx="8" cy="6"/>
                </a:xfrm>
                <a:custGeom>
                  <a:avLst/>
                  <a:gdLst>
                    <a:gd name="txL" fmla="*/ 0 w 8"/>
                    <a:gd name="txT" fmla="*/ 0 h 6"/>
                    <a:gd name="txR" fmla="*/ 8 w 8"/>
                    <a:gd name="txB" fmla="*/ 6 h 6"/>
                  </a:gdLst>
                  <a:ahLst/>
                  <a:cxnLst>
                    <a:cxn ang="0">
                      <a:pos x="0" y="6"/>
                    </a:cxn>
                    <a:cxn ang="0">
                      <a:pos x="4" y="6"/>
                    </a:cxn>
                    <a:cxn ang="0">
                      <a:pos x="8" y="0"/>
                    </a:cxn>
                  </a:cxnLst>
                  <a:rect l="txL" t="txT" r="txR" b="txB"/>
                  <a:pathLst>
                    <a:path w="8" h="6">
                      <a:moveTo>
                        <a:pt x="0" y="6"/>
                      </a:moveTo>
                      <a:lnTo>
                        <a:pt x="4" y="6"/>
                      </a:lnTo>
                      <a:lnTo>
                        <a:pt x="8"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7" name="Freeform 57"/>
                <p:cNvSpPr/>
                <p:nvPr/>
              </p:nvSpPr>
              <p:spPr>
                <a:xfrm>
                  <a:off x="3063" y="2587"/>
                  <a:ext cx="26" cy="24"/>
                </a:xfrm>
                <a:custGeom>
                  <a:avLst/>
                  <a:gdLst>
                    <a:gd name="txL" fmla="*/ 0 w 26"/>
                    <a:gd name="txT" fmla="*/ 0 h 24"/>
                    <a:gd name="txR" fmla="*/ 26 w 26"/>
                    <a:gd name="txB" fmla="*/ 24 h 24"/>
                  </a:gdLst>
                  <a:ahLst/>
                  <a:cxnLst>
                    <a:cxn ang="0">
                      <a:pos x="0" y="24"/>
                    </a:cxn>
                    <a:cxn ang="0">
                      <a:pos x="13" y="18"/>
                    </a:cxn>
                    <a:cxn ang="0">
                      <a:pos x="21" y="12"/>
                    </a:cxn>
                    <a:cxn ang="0">
                      <a:pos x="26" y="0"/>
                    </a:cxn>
                  </a:cxnLst>
                  <a:rect l="txL" t="txT" r="txR" b="txB"/>
                  <a:pathLst>
                    <a:path w="26" h="24">
                      <a:moveTo>
                        <a:pt x="0" y="24"/>
                      </a:moveTo>
                      <a:lnTo>
                        <a:pt x="13" y="18"/>
                      </a:lnTo>
                      <a:lnTo>
                        <a:pt x="21" y="12"/>
                      </a:lnTo>
                      <a:lnTo>
                        <a:pt x="26"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8" name="Rectangle 58"/>
                <p:cNvSpPr/>
                <p:nvPr/>
              </p:nvSpPr>
              <p:spPr>
                <a:xfrm>
                  <a:off x="3958" y="2924"/>
                  <a:ext cx="65" cy="90"/>
                </a:xfrm>
                <a:prstGeom prst="rect">
                  <a:avLst/>
                </a:pr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9" name="Rectangle 59"/>
                <p:cNvSpPr/>
                <p:nvPr/>
              </p:nvSpPr>
              <p:spPr>
                <a:xfrm>
                  <a:off x="3958" y="2924"/>
                  <a:ext cx="65" cy="90"/>
                </a:xfrm>
                <a:prstGeom prst="rect">
                  <a:avLst/>
                </a:prstGeom>
                <a:noFill/>
                <a:ln w="0" cap="flat" cmpd="sng">
                  <a:solidFill>
                    <a:srgbClr val="000000"/>
                  </a:solidFill>
                  <a:prstDash val="solid"/>
                  <a:miter/>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0" name="Freeform 60"/>
                <p:cNvSpPr/>
                <p:nvPr/>
              </p:nvSpPr>
              <p:spPr>
                <a:xfrm>
                  <a:off x="3988" y="2683"/>
                  <a:ext cx="142" cy="211"/>
                </a:xfrm>
                <a:custGeom>
                  <a:avLst/>
                  <a:gdLst>
                    <a:gd name="txL" fmla="*/ 0 w 142"/>
                    <a:gd name="txT" fmla="*/ 0 h 211"/>
                    <a:gd name="txR" fmla="*/ 142 w 142"/>
                    <a:gd name="txB" fmla="*/ 211 h 211"/>
                  </a:gdLst>
                  <a:ahLst/>
                  <a:cxnLst>
                    <a:cxn ang="0">
                      <a:pos x="142" y="6"/>
                    </a:cxn>
                    <a:cxn ang="0">
                      <a:pos x="86" y="0"/>
                    </a:cxn>
                    <a:cxn ang="0">
                      <a:pos x="73" y="6"/>
                    </a:cxn>
                    <a:cxn ang="0">
                      <a:pos x="60" y="25"/>
                    </a:cxn>
                    <a:cxn ang="0">
                      <a:pos x="39" y="73"/>
                    </a:cxn>
                    <a:cxn ang="0">
                      <a:pos x="0" y="187"/>
                    </a:cxn>
                    <a:cxn ang="0">
                      <a:pos x="0" y="211"/>
                    </a:cxn>
                    <a:cxn ang="0">
                      <a:pos x="60" y="211"/>
                    </a:cxn>
                    <a:cxn ang="0">
                      <a:pos x="121" y="85"/>
                    </a:cxn>
                    <a:cxn ang="0">
                      <a:pos x="142" y="12"/>
                    </a:cxn>
                    <a:cxn ang="0">
                      <a:pos x="142" y="6"/>
                    </a:cxn>
                  </a:cxnLst>
                  <a:rect l="txL" t="txT" r="txR" b="txB"/>
                  <a:pathLst>
                    <a:path w="142" h="211">
                      <a:moveTo>
                        <a:pt x="142" y="6"/>
                      </a:moveTo>
                      <a:lnTo>
                        <a:pt x="86" y="0"/>
                      </a:lnTo>
                      <a:lnTo>
                        <a:pt x="73" y="6"/>
                      </a:lnTo>
                      <a:lnTo>
                        <a:pt x="60" y="25"/>
                      </a:lnTo>
                      <a:lnTo>
                        <a:pt x="39" y="73"/>
                      </a:lnTo>
                      <a:lnTo>
                        <a:pt x="0" y="187"/>
                      </a:lnTo>
                      <a:lnTo>
                        <a:pt x="0" y="211"/>
                      </a:lnTo>
                      <a:lnTo>
                        <a:pt x="60" y="211"/>
                      </a:lnTo>
                      <a:lnTo>
                        <a:pt x="121" y="85"/>
                      </a:lnTo>
                      <a:lnTo>
                        <a:pt x="142" y="12"/>
                      </a:lnTo>
                      <a:lnTo>
                        <a:pt x="142" y="6"/>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1" name="Freeform 61"/>
                <p:cNvSpPr/>
                <p:nvPr/>
              </p:nvSpPr>
              <p:spPr>
                <a:xfrm>
                  <a:off x="3988" y="2683"/>
                  <a:ext cx="142" cy="211"/>
                </a:xfrm>
                <a:custGeom>
                  <a:avLst/>
                  <a:gdLst>
                    <a:gd name="txL" fmla="*/ 0 w 142"/>
                    <a:gd name="txT" fmla="*/ 0 h 211"/>
                    <a:gd name="txR" fmla="*/ 142 w 142"/>
                    <a:gd name="txB" fmla="*/ 211 h 211"/>
                  </a:gdLst>
                  <a:ahLst/>
                  <a:cxnLst>
                    <a:cxn ang="0">
                      <a:pos x="142" y="6"/>
                    </a:cxn>
                    <a:cxn ang="0">
                      <a:pos x="86" y="0"/>
                    </a:cxn>
                    <a:cxn ang="0">
                      <a:pos x="73" y="6"/>
                    </a:cxn>
                    <a:cxn ang="0">
                      <a:pos x="60" y="25"/>
                    </a:cxn>
                    <a:cxn ang="0">
                      <a:pos x="39" y="73"/>
                    </a:cxn>
                    <a:cxn ang="0">
                      <a:pos x="0" y="187"/>
                    </a:cxn>
                    <a:cxn ang="0">
                      <a:pos x="0" y="211"/>
                    </a:cxn>
                    <a:cxn ang="0">
                      <a:pos x="60" y="211"/>
                    </a:cxn>
                    <a:cxn ang="0">
                      <a:pos x="121" y="85"/>
                    </a:cxn>
                    <a:cxn ang="0">
                      <a:pos x="142" y="12"/>
                    </a:cxn>
                    <a:cxn ang="0">
                      <a:pos x="142" y="6"/>
                    </a:cxn>
                  </a:cxnLst>
                  <a:rect l="txL" t="txT" r="txR" b="txB"/>
                  <a:pathLst>
                    <a:path w="142" h="211">
                      <a:moveTo>
                        <a:pt x="142" y="6"/>
                      </a:moveTo>
                      <a:lnTo>
                        <a:pt x="86" y="0"/>
                      </a:lnTo>
                      <a:lnTo>
                        <a:pt x="73" y="6"/>
                      </a:lnTo>
                      <a:lnTo>
                        <a:pt x="60" y="25"/>
                      </a:lnTo>
                      <a:lnTo>
                        <a:pt x="39" y="73"/>
                      </a:lnTo>
                      <a:lnTo>
                        <a:pt x="0" y="187"/>
                      </a:lnTo>
                      <a:lnTo>
                        <a:pt x="0" y="211"/>
                      </a:lnTo>
                      <a:lnTo>
                        <a:pt x="60" y="211"/>
                      </a:lnTo>
                      <a:lnTo>
                        <a:pt x="121" y="85"/>
                      </a:lnTo>
                      <a:lnTo>
                        <a:pt x="142" y="12"/>
                      </a:lnTo>
                      <a:lnTo>
                        <a:pt x="142"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2" name="Freeform 62"/>
                <p:cNvSpPr/>
                <p:nvPr/>
              </p:nvSpPr>
              <p:spPr>
                <a:xfrm>
                  <a:off x="3803" y="3284"/>
                  <a:ext cx="258" cy="337"/>
                </a:xfrm>
                <a:custGeom>
                  <a:avLst/>
                  <a:gdLst>
                    <a:gd name="txL" fmla="*/ 0 w 258"/>
                    <a:gd name="txT" fmla="*/ 0 h 337"/>
                    <a:gd name="txR" fmla="*/ 258 w 258"/>
                    <a:gd name="txB" fmla="*/ 337 h 337"/>
                  </a:gdLst>
                  <a:ahLst/>
                  <a:cxnLst>
                    <a:cxn ang="0">
                      <a:pos x="47" y="0"/>
                    </a:cxn>
                    <a:cxn ang="0">
                      <a:pos x="30" y="132"/>
                    </a:cxn>
                    <a:cxn ang="0">
                      <a:pos x="26" y="138"/>
                    </a:cxn>
                    <a:cxn ang="0">
                      <a:pos x="9" y="247"/>
                    </a:cxn>
                    <a:cxn ang="0">
                      <a:pos x="0" y="259"/>
                    </a:cxn>
                    <a:cxn ang="0">
                      <a:pos x="39" y="265"/>
                    </a:cxn>
                    <a:cxn ang="0">
                      <a:pos x="65" y="247"/>
                    </a:cxn>
                    <a:cxn ang="0">
                      <a:pos x="60" y="138"/>
                    </a:cxn>
                    <a:cxn ang="0">
                      <a:pos x="78" y="66"/>
                    </a:cxn>
                    <a:cxn ang="0">
                      <a:pos x="90" y="30"/>
                    </a:cxn>
                    <a:cxn ang="0">
                      <a:pos x="215" y="90"/>
                    </a:cxn>
                    <a:cxn ang="0">
                      <a:pos x="215" y="259"/>
                    </a:cxn>
                    <a:cxn ang="0">
                      <a:pos x="220" y="289"/>
                    </a:cxn>
                    <a:cxn ang="0">
                      <a:pos x="211" y="307"/>
                    </a:cxn>
                    <a:cxn ang="0">
                      <a:pos x="202" y="325"/>
                    </a:cxn>
                    <a:cxn ang="0">
                      <a:pos x="202" y="331"/>
                    </a:cxn>
                    <a:cxn ang="0">
                      <a:pos x="215" y="337"/>
                    </a:cxn>
                    <a:cxn ang="0">
                      <a:pos x="237" y="337"/>
                    </a:cxn>
                    <a:cxn ang="0">
                      <a:pos x="254" y="325"/>
                    </a:cxn>
                    <a:cxn ang="0">
                      <a:pos x="250" y="289"/>
                    </a:cxn>
                    <a:cxn ang="0">
                      <a:pos x="254" y="132"/>
                    </a:cxn>
                    <a:cxn ang="0">
                      <a:pos x="258" y="96"/>
                    </a:cxn>
                    <a:cxn ang="0">
                      <a:pos x="47" y="0"/>
                    </a:cxn>
                  </a:cxnLst>
                  <a:rect l="txL" t="txT" r="txR" b="txB"/>
                  <a:pathLst>
                    <a:path w="258" h="337">
                      <a:moveTo>
                        <a:pt x="47" y="0"/>
                      </a:moveTo>
                      <a:lnTo>
                        <a:pt x="30" y="132"/>
                      </a:lnTo>
                      <a:lnTo>
                        <a:pt x="26" y="138"/>
                      </a:lnTo>
                      <a:lnTo>
                        <a:pt x="9" y="247"/>
                      </a:lnTo>
                      <a:lnTo>
                        <a:pt x="0" y="259"/>
                      </a:lnTo>
                      <a:lnTo>
                        <a:pt x="39" y="265"/>
                      </a:lnTo>
                      <a:lnTo>
                        <a:pt x="65" y="247"/>
                      </a:lnTo>
                      <a:lnTo>
                        <a:pt x="60" y="138"/>
                      </a:lnTo>
                      <a:lnTo>
                        <a:pt x="78" y="66"/>
                      </a:lnTo>
                      <a:lnTo>
                        <a:pt x="90" y="30"/>
                      </a:lnTo>
                      <a:lnTo>
                        <a:pt x="215" y="90"/>
                      </a:lnTo>
                      <a:lnTo>
                        <a:pt x="215" y="259"/>
                      </a:lnTo>
                      <a:lnTo>
                        <a:pt x="220" y="289"/>
                      </a:lnTo>
                      <a:lnTo>
                        <a:pt x="211" y="307"/>
                      </a:lnTo>
                      <a:lnTo>
                        <a:pt x="202" y="325"/>
                      </a:lnTo>
                      <a:lnTo>
                        <a:pt x="202" y="331"/>
                      </a:lnTo>
                      <a:lnTo>
                        <a:pt x="215" y="337"/>
                      </a:lnTo>
                      <a:lnTo>
                        <a:pt x="237" y="337"/>
                      </a:lnTo>
                      <a:lnTo>
                        <a:pt x="254" y="325"/>
                      </a:lnTo>
                      <a:lnTo>
                        <a:pt x="250" y="289"/>
                      </a:lnTo>
                      <a:lnTo>
                        <a:pt x="254" y="132"/>
                      </a:lnTo>
                      <a:lnTo>
                        <a:pt x="258" y="96"/>
                      </a:lnTo>
                      <a:lnTo>
                        <a:pt x="47" y="0"/>
                      </a:lnTo>
                      <a:close/>
                    </a:path>
                  </a:pathLst>
                </a:custGeom>
                <a:solidFill>
                  <a:srgbClr val="FFCC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7" name="Freeform 63"/>
                <p:cNvSpPr/>
                <p:nvPr/>
              </p:nvSpPr>
              <p:spPr>
                <a:xfrm>
                  <a:off x="3803" y="3284"/>
                  <a:ext cx="258" cy="337"/>
                </a:xfrm>
                <a:custGeom>
                  <a:avLst/>
                  <a:gdLst>
                    <a:gd name="txL" fmla="*/ 0 w 258"/>
                    <a:gd name="txT" fmla="*/ 0 h 337"/>
                    <a:gd name="txR" fmla="*/ 258 w 258"/>
                    <a:gd name="txB" fmla="*/ 337 h 337"/>
                  </a:gdLst>
                  <a:ahLst/>
                  <a:cxnLst>
                    <a:cxn ang="0">
                      <a:pos x="47" y="0"/>
                    </a:cxn>
                    <a:cxn ang="0">
                      <a:pos x="30" y="132"/>
                    </a:cxn>
                    <a:cxn ang="0">
                      <a:pos x="26" y="138"/>
                    </a:cxn>
                    <a:cxn ang="0">
                      <a:pos x="9" y="247"/>
                    </a:cxn>
                    <a:cxn ang="0">
                      <a:pos x="0" y="259"/>
                    </a:cxn>
                    <a:cxn ang="0">
                      <a:pos x="39" y="265"/>
                    </a:cxn>
                    <a:cxn ang="0">
                      <a:pos x="65" y="247"/>
                    </a:cxn>
                    <a:cxn ang="0">
                      <a:pos x="60" y="138"/>
                    </a:cxn>
                    <a:cxn ang="0">
                      <a:pos x="78" y="66"/>
                    </a:cxn>
                    <a:cxn ang="0">
                      <a:pos x="90" y="30"/>
                    </a:cxn>
                    <a:cxn ang="0">
                      <a:pos x="215" y="90"/>
                    </a:cxn>
                    <a:cxn ang="0">
                      <a:pos x="215" y="259"/>
                    </a:cxn>
                    <a:cxn ang="0">
                      <a:pos x="220" y="289"/>
                    </a:cxn>
                    <a:cxn ang="0">
                      <a:pos x="211" y="307"/>
                    </a:cxn>
                    <a:cxn ang="0">
                      <a:pos x="202" y="325"/>
                    </a:cxn>
                    <a:cxn ang="0">
                      <a:pos x="202" y="331"/>
                    </a:cxn>
                    <a:cxn ang="0">
                      <a:pos x="215" y="337"/>
                    </a:cxn>
                    <a:cxn ang="0">
                      <a:pos x="237" y="337"/>
                    </a:cxn>
                    <a:cxn ang="0">
                      <a:pos x="254" y="325"/>
                    </a:cxn>
                    <a:cxn ang="0">
                      <a:pos x="250" y="289"/>
                    </a:cxn>
                    <a:cxn ang="0">
                      <a:pos x="254" y="132"/>
                    </a:cxn>
                    <a:cxn ang="0">
                      <a:pos x="258" y="96"/>
                    </a:cxn>
                    <a:cxn ang="0">
                      <a:pos x="47" y="0"/>
                    </a:cxn>
                  </a:cxnLst>
                  <a:rect l="txL" t="txT" r="txR" b="txB"/>
                  <a:pathLst>
                    <a:path w="258" h="337">
                      <a:moveTo>
                        <a:pt x="47" y="0"/>
                      </a:moveTo>
                      <a:lnTo>
                        <a:pt x="30" y="132"/>
                      </a:lnTo>
                      <a:lnTo>
                        <a:pt x="26" y="138"/>
                      </a:lnTo>
                      <a:lnTo>
                        <a:pt x="9" y="247"/>
                      </a:lnTo>
                      <a:lnTo>
                        <a:pt x="0" y="259"/>
                      </a:lnTo>
                      <a:lnTo>
                        <a:pt x="39" y="265"/>
                      </a:lnTo>
                      <a:lnTo>
                        <a:pt x="65" y="247"/>
                      </a:lnTo>
                      <a:lnTo>
                        <a:pt x="60" y="138"/>
                      </a:lnTo>
                      <a:lnTo>
                        <a:pt x="78" y="66"/>
                      </a:lnTo>
                      <a:lnTo>
                        <a:pt x="90" y="30"/>
                      </a:lnTo>
                      <a:lnTo>
                        <a:pt x="215" y="90"/>
                      </a:lnTo>
                      <a:lnTo>
                        <a:pt x="215" y="259"/>
                      </a:lnTo>
                      <a:lnTo>
                        <a:pt x="220" y="289"/>
                      </a:lnTo>
                      <a:lnTo>
                        <a:pt x="211" y="307"/>
                      </a:lnTo>
                      <a:lnTo>
                        <a:pt x="202" y="325"/>
                      </a:lnTo>
                      <a:lnTo>
                        <a:pt x="202" y="331"/>
                      </a:lnTo>
                      <a:lnTo>
                        <a:pt x="215" y="337"/>
                      </a:lnTo>
                      <a:lnTo>
                        <a:pt x="237" y="337"/>
                      </a:lnTo>
                      <a:lnTo>
                        <a:pt x="254" y="325"/>
                      </a:lnTo>
                      <a:lnTo>
                        <a:pt x="250" y="289"/>
                      </a:lnTo>
                      <a:lnTo>
                        <a:pt x="254" y="132"/>
                      </a:lnTo>
                      <a:lnTo>
                        <a:pt x="258" y="96"/>
                      </a:lnTo>
                      <a:lnTo>
                        <a:pt x="47"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8" name="Freeform 64"/>
                <p:cNvSpPr/>
                <p:nvPr/>
              </p:nvSpPr>
              <p:spPr>
                <a:xfrm>
                  <a:off x="4078" y="2473"/>
                  <a:ext cx="130" cy="210"/>
                </a:xfrm>
                <a:custGeom>
                  <a:avLst/>
                  <a:gdLst>
                    <a:gd name="txL" fmla="*/ 0 w 130"/>
                    <a:gd name="txT" fmla="*/ 0 h 210"/>
                    <a:gd name="txR" fmla="*/ 130 w 130"/>
                    <a:gd name="txB" fmla="*/ 210 h 210"/>
                  </a:gdLst>
                  <a:ahLst/>
                  <a:cxnLst>
                    <a:cxn ang="0">
                      <a:pos x="95" y="24"/>
                    </a:cxn>
                    <a:cxn ang="0">
                      <a:pos x="87" y="24"/>
                    </a:cxn>
                    <a:cxn ang="0">
                      <a:pos x="69" y="12"/>
                    </a:cxn>
                    <a:cxn ang="0">
                      <a:pos x="52" y="12"/>
                    </a:cxn>
                    <a:cxn ang="0">
                      <a:pos x="48" y="6"/>
                    </a:cxn>
                    <a:cxn ang="0">
                      <a:pos x="39" y="0"/>
                    </a:cxn>
                    <a:cxn ang="0">
                      <a:pos x="31" y="0"/>
                    </a:cxn>
                    <a:cxn ang="0">
                      <a:pos x="22" y="0"/>
                    </a:cxn>
                    <a:cxn ang="0">
                      <a:pos x="18" y="6"/>
                    </a:cxn>
                    <a:cxn ang="0">
                      <a:pos x="13" y="6"/>
                    </a:cxn>
                    <a:cxn ang="0">
                      <a:pos x="5" y="18"/>
                    </a:cxn>
                    <a:cxn ang="0">
                      <a:pos x="0" y="24"/>
                    </a:cxn>
                    <a:cxn ang="0">
                      <a:pos x="0" y="30"/>
                    </a:cxn>
                    <a:cxn ang="0">
                      <a:pos x="0" y="42"/>
                    </a:cxn>
                    <a:cxn ang="0">
                      <a:pos x="5" y="54"/>
                    </a:cxn>
                    <a:cxn ang="0">
                      <a:pos x="18" y="66"/>
                    </a:cxn>
                    <a:cxn ang="0">
                      <a:pos x="31" y="72"/>
                    </a:cxn>
                    <a:cxn ang="0">
                      <a:pos x="39" y="72"/>
                    </a:cxn>
                    <a:cxn ang="0">
                      <a:pos x="52" y="66"/>
                    </a:cxn>
                    <a:cxn ang="0">
                      <a:pos x="56" y="72"/>
                    </a:cxn>
                    <a:cxn ang="0">
                      <a:pos x="56" y="90"/>
                    </a:cxn>
                    <a:cxn ang="0">
                      <a:pos x="61" y="102"/>
                    </a:cxn>
                    <a:cxn ang="0">
                      <a:pos x="65" y="120"/>
                    </a:cxn>
                    <a:cxn ang="0">
                      <a:pos x="65" y="138"/>
                    </a:cxn>
                    <a:cxn ang="0">
                      <a:pos x="69" y="138"/>
                    </a:cxn>
                    <a:cxn ang="0">
                      <a:pos x="74" y="138"/>
                    </a:cxn>
                    <a:cxn ang="0">
                      <a:pos x="78" y="138"/>
                    </a:cxn>
                    <a:cxn ang="0">
                      <a:pos x="82" y="138"/>
                    </a:cxn>
                    <a:cxn ang="0">
                      <a:pos x="82" y="150"/>
                    </a:cxn>
                    <a:cxn ang="0">
                      <a:pos x="82" y="156"/>
                    </a:cxn>
                    <a:cxn ang="0">
                      <a:pos x="78" y="162"/>
                    </a:cxn>
                    <a:cxn ang="0">
                      <a:pos x="74" y="168"/>
                    </a:cxn>
                    <a:cxn ang="0">
                      <a:pos x="65" y="168"/>
                    </a:cxn>
                    <a:cxn ang="0">
                      <a:pos x="61" y="174"/>
                    </a:cxn>
                    <a:cxn ang="0">
                      <a:pos x="56" y="180"/>
                    </a:cxn>
                    <a:cxn ang="0">
                      <a:pos x="56" y="186"/>
                    </a:cxn>
                    <a:cxn ang="0">
                      <a:pos x="56" y="192"/>
                    </a:cxn>
                    <a:cxn ang="0">
                      <a:pos x="65" y="204"/>
                    </a:cxn>
                    <a:cxn ang="0">
                      <a:pos x="78" y="210"/>
                    </a:cxn>
                    <a:cxn ang="0">
                      <a:pos x="87" y="210"/>
                    </a:cxn>
                    <a:cxn ang="0">
                      <a:pos x="99" y="204"/>
                    </a:cxn>
                    <a:cxn ang="0">
                      <a:pos x="104" y="198"/>
                    </a:cxn>
                    <a:cxn ang="0">
                      <a:pos x="112" y="186"/>
                    </a:cxn>
                    <a:cxn ang="0">
                      <a:pos x="121" y="180"/>
                    </a:cxn>
                    <a:cxn ang="0">
                      <a:pos x="125" y="168"/>
                    </a:cxn>
                    <a:cxn ang="0">
                      <a:pos x="130" y="144"/>
                    </a:cxn>
                    <a:cxn ang="0">
                      <a:pos x="130" y="114"/>
                    </a:cxn>
                    <a:cxn ang="0">
                      <a:pos x="130" y="102"/>
                    </a:cxn>
                    <a:cxn ang="0">
                      <a:pos x="125" y="96"/>
                    </a:cxn>
                    <a:cxn ang="0">
                      <a:pos x="117" y="84"/>
                    </a:cxn>
                    <a:cxn ang="0">
                      <a:pos x="117" y="66"/>
                    </a:cxn>
                    <a:cxn ang="0">
                      <a:pos x="99" y="36"/>
                    </a:cxn>
                    <a:cxn ang="0">
                      <a:pos x="95" y="24"/>
                    </a:cxn>
                  </a:cxnLst>
                  <a:rect l="txL" t="txT" r="txR" b="txB"/>
                  <a:pathLst>
                    <a:path w="130" h="210">
                      <a:moveTo>
                        <a:pt x="95" y="24"/>
                      </a:moveTo>
                      <a:lnTo>
                        <a:pt x="87" y="24"/>
                      </a:lnTo>
                      <a:lnTo>
                        <a:pt x="69" y="12"/>
                      </a:lnTo>
                      <a:lnTo>
                        <a:pt x="52" y="12"/>
                      </a:lnTo>
                      <a:lnTo>
                        <a:pt x="48" y="6"/>
                      </a:lnTo>
                      <a:lnTo>
                        <a:pt x="39" y="0"/>
                      </a:lnTo>
                      <a:lnTo>
                        <a:pt x="31" y="0"/>
                      </a:lnTo>
                      <a:lnTo>
                        <a:pt x="22" y="0"/>
                      </a:lnTo>
                      <a:lnTo>
                        <a:pt x="18" y="6"/>
                      </a:lnTo>
                      <a:lnTo>
                        <a:pt x="13" y="6"/>
                      </a:lnTo>
                      <a:lnTo>
                        <a:pt x="5" y="18"/>
                      </a:lnTo>
                      <a:lnTo>
                        <a:pt x="0" y="24"/>
                      </a:lnTo>
                      <a:lnTo>
                        <a:pt x="0" y="30"/>
                      </a:lnTo>
                      <a:lnTo>
                        <a:pt x="0" y="42"/>
                      </a:lnTo>
                      <a:lnTo>
                        <a:pt x="5" y="54"/>
                      </a:lnTo>
                      <a:lnTo>
                        <a:pt x="18" y="66"/>
                      </a:lnTo>
                      <a:lnTo>
                        <a:pt x="31" y="72"/>
                      </a:lnTo>
                      <a:lnTo>
                        <a:pt x="39" y="72"/>
                      </a:lnTo>
                      <a:lnTo>
                        <a:pt x="52" y="66"/>
                      </a:lnTo>
                      <a:lnTo>
                        <a:pt x="56" y="72"/>
                      </a:lnTo>
                      <a:lnTo>
                        <a:pt x="56" y="90"/>
                      </a:lnTo>
                      <a:lnTo>
                        <a:pt x="61" y="102"/>
                      </a:lnTo>
                      <a:lnTo>
                        <a:pt x="65" y="120"/>
                      </a:lnTo>
                      <a:lnTo>
                        <a:pt x="65" y="138"/>
                      </a:lnTo>
                      <a:lnTo>
                        <a:pt x="69" y="138"/>
                      </a:lnTo>
                      <a:lnTo>
                        <a:pt x="74" y="138"/>
                      </a:lnTo>
                      <a:lnTo>
                        <a:pt x="78" y="138"/>
                      </a:lnTo>
                      <a:lnTo>
                        <a:pt x="82" y="138"/>
                      </a:lnTo>
                      <a:lnTo>
                        <a:pt x="82" y="150"/>
                      </a:lnTo>
                      <a:lnTo>
                        <a:pt x="82" y="156"/>
                      </a:lnTo>
                      <a:lnTo>
                        <a:pt x="78" y="162"/>
                      </a:lnTo>
                      <a:lnTo>
                        <a:pt x="74" y="168"/>
                      </a:lnTo>
                      <a:lnTo>
                        <a:pt x="65" y="168"/>
                      </a:lnTo>
                      <a:lnTo>
                        <a:pt x="61" y="174"/>
                      </a:lnTo>
                      <a:lnTo>
                        <a:pt x="56" y="180"/>
                      </a:lnTo>
                      <a:lnTo>
                        <a:pt x="56" y="186"/>
                      </a:lnTo>
                      <a:lnTo>
                        <a:pt x="56" y="192"/>
                      </a:lnTo>
                      <a:lnTo>
                        <a:pt x="65" y="204"/>
                      </a:lnTo>
                      <a:lnTo>
                        <a:pt x="78" y="210"/>
                      </a:lnTo>
                      <a:lnTo>
                        <a:pt x="87" y="210"/>
                      </a:lnTo>
                      <a:lnTo>
                        <a:pt x="99" y="204"/>
                      </a:lnTo>
                      <a:lnTo>
                        <a:pt x="104" y="198"/>
                      </a:lnTo>
                      <a:lnTo>
                        <a:pt x="112" y="186"/>
                      </a:lnTo>
                      <a:lnTo>
                        <a:pt x="121" y="180"/>
                      </a:lnTo>
                      <a:lnTo>
                        <a:pt x="125" y="168"/>
                      </a:lnTo>
                      <a:lnTo>
                        <a:pt x="130" y="144"/>
                      </a:lnTo>
                      <a:lnTo>
                        <a:pt x="130" y="114"/>
                      </a:lnTo>
                      <a:lnTo>
                        <a:pt x="130" y="102"/>
                      </a:lnTo>
                      <a:lnTo>
                        <a:pt x="125" y="96"/>
                      </a:lnTo>
                      <a:lnTo>
                        <a:pt x="117" y="84"/>
                      </a:lnTo>
                      <a:lnTo>
                        <a:pt x="117" y="66"/>
                      </a:lnTo>
                      <a:lnTo>
                        <a:pt x="99" y="36"/>
                      </a:lnTo>
                      <a:lnTo>
                        <a:pt x="95" y="24"/>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9" name="Freeform 65"/>
                <p:cNvSpPr/>
                <p:nvPr/>
              </p:nvSpPr>
              <p:spPr>
                <a:xfrm>
                  <a:off x="4078" y="2473"/>
                  <a:ext cx="130" cy="210"/>
                </a:xfrm>
                <a:custGeom>
                  <a:avLst/>
                  <a:gdLst>
                    <a:gd name="txL" fmla="*/ 0 w 130"/>
                    <a:gd name="txT" fmla="*/ 0 h 210"/>
                    <a:gd name="txR" fmla="*/ 130 w 130"/>
                    <a:gd name="txB" fmla="*/ 210 h 210"/>
                  </a:gdLst>
                  <a:ahLst/>
                  <a:cxnLst>
                    <a:cxn ang="0">
                      <a:pos x="95" y="24"/>
                    </a:cxn>
                    <a:cxn ang="0">
                      <a:pos x="87" y="24"/>
                    </a:cxn>
                    <a:cxn ang="0">
                      <a:pos x="69" y="12"/>
                    </a:cxn>
                    <a:cxn ang="0">
                      <a:pos x="52" y="12"/>
                    </a:cxn>
                    <a:cxn ang="0">
                      <a:pos x="48" y="6"/>
                    </a:cxn>
                    <a:cxn ang="0">
                      <a:pos x="39" y="0"/>
                    </a:cxn>
                    <a:cxn ang="0">
                      <a:pos x="31" y="0"/>
                    </a:cxn>
                    <a:cxn ang="0">
                      <a:pos x="22" y="0"/>
                    </a:cxn>
                    <a:cxn ang="0">
                      <a:pos x="18" y="6"/>
                    </a:cxn>
                    <a:cxn ang="0">
                      <a:pos x="13" y="6"/>
                    </a:cxn>
                    <a:cxn ang="0">
                      <a:pos x="5" y="18"/>
                    </a:cxn>
                    <a:cxn ang="0">
                      <a:pos x="0" y="24"/>
                    </a:cxn>
                    <a:cxn ang="0">
                      <a:pos x="0" y="30"/>
                    </a:cxn>
                    <a:cxn ang="0">
                      <a:pos x="0" y="42"/>
                    </a:cxn>
                    <a:cxn ang="0">
                      <a:pos x="5" y="54"/>
                    </a:cxn>
                    <a:cxn ang="0">
                      <a:pos x="18" y="66"/>
                    </a:cxn>
                    <a:cxn ang="0">
                      <a:pos x="31" y="72"/>
                    </a:cxn>
                    <a:cxn ang="0">
                      <a:pos x="39" y="72"/>
                    </a:cxn>
                    <a:cxn ang="0">
                      <a:pos x="52" y="66"/>
                    </a:cxn>
                    <a:cxn ang="0">
                      <a:pos x="56" y="72"/>
                    </a:cxn>
                    <a:cxn ang="0">
                      <a:pos x="56" y="90"/>
                    </a:cxn>
                    <a:cxn ang="0">
                      <a:pos x="61" y="102"/>
                    </a:cxn>
                    <a:cxn ang="0">
                      <a:pos x="65" y="120"/>
                    </a:cxn>
                    <a:cxn ang="0">
                      <a:pos x="65" y="138"/>
                    </a:cxn>
                    <a:cxn ang="0">
                      <a:pos x="69" y="138"/>
                    </a:cxn>
                    <a:cxn ang="0">
                      <a:pos x="74" y="138"/>
                    </a:cxn>
                    <a:cxn ang="0">
                      <a:pos x="78" y="138"/>
                    </a:cxn>
                    <a:cxn ang="0">
                      <a:pos x="82" y="138"/>
                    </a:cxn>
                    <a:cxn ang="0">
                      <a:pos x="82" y="150"/>
                    </a:cxn>
                    <a:cxn ang="0">
                      <a:pos x="82" y="156"/>
                    </a:cxn>
                    <a:cxn ang="0">
                      <a:pos x="78" y="162"/>
                    </a:cxn>
                    <a:cxn ang="0">
                      <a:pos x="74" y="168"/>
                    </a:cxn>
                    <a:cxn ang="0">
                      <a:pos x="65" y="168"/>
                    </a:cxn>
                    <a:cxn ang="0">
                      <a:pos x="61" y="174"/>
                    </a:cxn>
                    <a:cxn ang="0">
                      <a:pos x="56" y="180"/>
                    </a:cxn>
                    <a:cxn ang="0">
                      <a:pos x="56" y="186"/>
                    </a:cxn>
                    <a:cxn ang="0">
                      <a:pos x="56" y="192"/>
                    </a:cxn>
                    <a:cxn ang="0">
                      <a:pos x="65" y="204"/>
                    </a:cxn>
                    <a:cxn ang="0">
                      <a:pos x="78" y="210"/>
                    </a:cxn>
                    <a:cxn ang="0">
                      <a:pos x="87" y="210"/>
                    </a:cxn>
                    <a:cxn ang="0">
                      <a:pos x="99" y="204"/>
                    </a:cxn>
                    <a:cxn ang="0">
                      <a:pos x="104" y="198"/>
                    </a:cxn>
                    <a:cxn ang="0">
                      <a:pos x="112" y="186"/>
                    </a:cxn>
                    <a:cxn ang="0">
                      <a:pos x="121" y="180"/>
                    </a:cxn>
                    <a:cxn ang="0">
                      <a:pos x="125" y="168"/>
                    </a:cxn>
                    <a:cxn ang="0">
                      <a:pos x="130" y="144"/>
                    </a:cxn>
                    <a:cxn ang="0">
                      <a:pos x="130" y="114"/>
                    </a:cxn>
                    <a:cxn ang="0">
                      <a:pos x="130" y="102"/>
                    </a:cxn>
                    <a:cxn ang="0">
                      <a:pos x="125" y="96"/>
                    </a:cxn>
                    <a:cxn ang="0">
                      <a:pos x="117" y="84"/>
                    </a:cxn>
                    <a:cxn ang="0">
                      <a:pos x="117" y="66"/>
                    </a:cxn>
                    <a:cxn ang="0">
                      <a:pos x="99" y="36"/>
                    </a:cxn>
                    <a:cxn ang="0">
                      <a:pos x="95" y="24"/>
                    </a:cxn>
                  </a:cxnLst>
                  <a:rect l="txL" t="txT" r="txR" b="txB"/>
                  <a:pathLst>
                    <a:path w="130" h="210">
                      <a:moveTo>
                        <a:pt x="95" y="24"/>
                      </a:moveTo>
                      <a:lnTo>
                        <a:pt x="87" y="24"/>
                      </a:lnTo>
                      <a:lnTo>
                        <a:pt x="69" y="12"/>
                      </a:lnTo>
                      <a:lnTo>
                        <a:pt x="52" y="12"/>
                      </a:lnTo>
                      <a:lnTo>
                        <a:pt x="48" y="6"/>
                      </a:lnTo>
                      <a:lnTo>
                        <a:pt x="39" y="0"/>
                      </a:lnTo>
                      <a:lnTo>
                        <a:pt x="31" y="0"/>
                      </a:lnTo>
                      <a:lnTo>
                        <a:pt x="22" y="0"/>
                      </a:lnTo>
                      <a:lnTo>
                        <a:pt x="18" y="6"/>
                      </a:lnTo>
                      <a:lnTo>
                        <a:pt x="13" y="6"/>
                      </a:lnTo>
                      <a:lnTo>
                        <a:pt x="5" y="18"/>
                      </a:lnTo>
                      <a:lnTo>
                        <a:pt x="0" y="24"/>
                      </a:lnTo>
                      <a:lnTo>
                        <a:pt x="0" y="30"/>
                      </a:lnTo>
                      <a:lnTo>
                        <a:pt x="0" y="42"/>
                      </a:lnTo>
                      <a:lnTo>
                        <a:pt x="5" y="54"/>
                      </a:lnTo>
                      <a:lnTo>
                        <a:pt x="18" y="66"/>
                      </a:lnTo>
                      <a:lnTo>
                        <a:pt x="31" y="72"/>
                      </a:lnTo>
                      <a:lnTo>
                        <a:pt x="39" y="72"/>
                      </a:lnTo>
                      <a:lnTo>
                        <a:pt x="52" y="66"/>
                      </a:lnTo>
                      <a:lnTo>
                        <a:pt x="56" y="72"/>
                      </a:lnTo>
                      <a:lnTo>
                        <a:pt x="56" y="90"/>
                      </a:lnTo>
                      <a:lnTo>
                        <a:pt x="61" y="102"/>
                      </a:lnTo>
                      <a:lnTo>
                        <a:pt x="65" y="120"/>
                      </a:lnTo>
                      <a:lnTo>
                        <a:pt x="65" y="138"/>
                      </a:lnTo>
                      <a:lnTo>
                        <a:pt x="69" y="138"/>
                      </a:lnTo>
                      <a:lnTo>
                        <a:pt x="74" y="138"/>
                      </a:lnTo>
                      <a:lnTo>
                        <a:pt x="78" y="138"/>
                      </a:lnTo>
                      <a:lnTo>
                        <a:pt x="82" y="138"/>
                      </a:lnTo>
                      <a:lnTo>
                        <a:pt x="82" y="150"/>
                      </a:lnTo>
                      <a:lnTo>
                        <a:pt x="82" y="156"/>
                      </a:lnTo>
                      <a:lnTo>
                        <a:pt x="78" y="162"/>
                      </a:lnTo>
                      <a:lnTo>
                        <a:pt x="74" y="168"/>
                      </a:lnTo>
                      <a:lnTo>
                        <a:pt x="65" y="168"/>
                      </a:lnTo>
                      <a:lnTo>
                        <a:pt x="61" y="174"/>
                      </a:lnTo>
                      <a:lnTo>
                        <a:pt x="56" y="180"/>
                      </a:lnTo>
                      <a:lnTo>
                        <a:pt x="56" y="186"/>
                      </a:lnTo>
                      <a:lnTo>
                        <a:pt x="56" y="192"/>
                      </a:lnTo>
                      <a:lnTo>
                        <a:pt x="65" y="204"/>
                      </a:lnTo>
                      <a:lnTo>
                        <a:pt x="78" y="210"/>
                      </a:lnTo>
                      <a:lnTo>
                        <a:pt x="87" y="210"/>
                      </a:lnTo>
                      <a:lnTo>
                        <a:pt x="99" y="204"/>
                      </a:lnTo>
                      <a:lnTo>
                        <a:pt x="104" y="198"/>
                      </a:lnTo>
                      <a:lnTo>
                        <a:pt x="112" y="186"/>
                      </a:lnTo>
                      <a:lnTo>
                        <a:pt x="121" y="180"/>
                      </a:lnTo>
                      <a:lnTo>
                        <a:pt x="125" y="168"/>
                      </a:lnTo>
                      <a:lnTo>
                        <a:pt x="130" y="144"/>
                      </a:lnTo>
                      <a:lnTo>
                        <a:pt x="130" y="114"/>
                      </a:lnTo>
                      <a:lnTo>
                        <a:pt x="130" y="102"/>
                      </a:lnTo>
                      <a:lnTo>
                        <a:pt x="125" y="96"/>
                      </a:lnTo>
                      <a:lnTo>
                        <a:pt x="117" y="84"/>
                      </a:lnTo>
                      <a:lnTo>
                        <a:pt x="117" y="66"/>
                      </a:lnTo>
                      <a:lnTo>
                        <a:pt x="99" y="36"/>
                      </a:lnTo>
                      <a:lnTo>
                        <a:pt x="95" y="2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0" name="Freeform 66"/>
                <p:cNvSpPr/>
                <p:nvPr/>
              </p:nvSpPr>
              <p:spPr>
                <a:xfrm>
                  <a:off x="4268" y="2930"/>
                  <a:ext cx="103" cy="54"/>
                </a:xfrm>
                <a:custGeom>
                  <a:avLst/>
                  <a:gdLst>
                    <a:gd name="txL" fmla="*/ 0 w 103"/>
                    <a:gd name="txT" fmla="*/ 0 h 54"/>
                    <a:gd name="txR" fmla="*/ 103 w 103"/>
                    <a:gd name="txB" fmla="*/ 54 h 54"/>
                  </a:gdLst>
                  <a:ahLst/>
                  <a:cxnLst>
                    <a:cxn ang="0">
                      <a:pos x="0" y="18"/>
                    </a:cxn>
                    <a:cxn ang="0">
                      <a:pos x="0" y="0"/>
                    </a:cxn>
                    <a:cxn ang="0">
                      <a:pos x="103" y="24"/>
                    </a:cxn>
                    <a:cxn ang="0">
                      <a:pos x="103" y="54"/>
                    </a:cxn>
                    <a:cxn ang="0">
                      <a:pos x="0" y="18"/>
                    </a:cxn>
                  </a:cxnLst>
                  <a:rect l="txL" t="txT" r="txR" b="txB"/>
                  <a:pathLst>
                    <a:path w="103" h="54">
                      <a:moveTo>
                        <a:pt x="0" y="18"/>
                      </a:moveTo>
                      <a:lnTo>
                        <a:pt x="0" y="0"/>
                      </a:lnTo>
                      <a:lnTo>
                        <a:pt x="103" y="24"/>
                      </a:lnTo>
                      <a:lnTo>
                        <a:pt x="103" y="54"/>
                      </a:lnTo>
                      <a:lnTo>
                        <a:pt x="0" y="18"/>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1" name="Freeform 67"/>
                <p:cNvSpPr/>
                <p:nvPr/>
              </p:nvSpPr>
              <p:spPr>
                <a:xfrm>
                  <a:off x="4268" y="2930"/>
                  <a:ext cx="103" cy="54"/>
                </a:xfrm>
                <a:custGeom>
                  <a:avLst/>
                  <a:gdLst>
                    <a:gd name="txL" fmla="*/ 0 w 103"/>
                    <a:gd name="txT" fmla="*/ 0 h 54"/>
                    <a:gd name="txR" fmla="*/ 103 w 103"/>
                    <a:gd name="txB" fmla="*/ 54 h 54"/>
                  </a:gdLst>
                  <a:ahLst/>
                  <a:cxnLst>
                    <a:cxn ang="0">
                      <a:pos x="0" y="18"/>
                    </a:cxn>
                    <a:cxn ang="0">
                      <a:pos x="0" y="0"/>
                    </a:cxn>
                    <a:cxn ang="0">
                      <a:pos x="103" y="24"/>
                    </a:cxn>
                    <a:cxn ang="0">
                      <a:pos x="103" y="54"/>
                    </a:cxn>
                    <a:cxn ang="0">
                      <a:pos x="0" y="18"/>
                    </a:cxn>
                  </a:cxnLst>
                  <a:rect l="txL" t="txT" r="txR" b="txB"/>
                  <a:pathLst>
                    <a:path w="103" h="54">
                      <a:moveTo>
                        <a:pt x="0" y="18"/>
                      </a:moveTo>
                      <a:lnTo>
                        <a:pt x="0" y="0"/>
                      </a:lnTo>
                      <a:lnTo>
                        <a:pt x="103" y="24"/>
                      </a:lnTo>
                      <a:lnTo>
                        <a:pt x="103" y="54"/>
                      </a:lnTo>
                      <a:lnTo>
                        <a:pt x="0"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2" name="Freeform 68"/>
                <p:cNvSpPr/>
                <p:nvPr/>
              </p:nvSpPr>
              <p:spPr>
                <a:xfrm>
                  <a:off x="4414" y="2635"/>
                  <a:ext cx="116" cy="169"/>
                </a:xfrm>
                <a:custGeom>
                  <a:avLst/>
                  <a:gdLst>
                    <a:gd name="txL" fmla="*/ 0 w 116"/>
                    <a:gd name="txT" fmla="*/ 0 h 169"/>
                    <a:gd name="txR" fmla="*/ 116 w 116"/>
                    <a:gd name="txB" fmla="*/ 169 h 169"/>
                  </a:gdLst>
                  <a:ahLst/>
                  <a:cxnLst>
                    <a:cxn ang="0">
                      <a:pos x="116" y="169"/>
                    </a:cxn>
                    <a:cxn ang="0">
                      <a:pos x="112" y="127"/>
                    </a:cxn>
                    <a:cxn ang="0">
                      <a:pos x="112" y="36"/>
                    </a:cxn>
                    <a:cxn ang="0">
                      <a:pos x="48" y="0"/>
                    </a:cxn>
                    <a:cxn ang="0">
                      <a:pos x="17" y="24"/>
                    </a:cxn>
                    <a:cxn ang="0">
                      <a:pos x="17" y="54"/>
                    </a:cxn>
                    <a:cxn ang="0">
                      <a:pos x="17" y="66"/>
                    </a:cxn>
                    <a:cxn ang="0">
                      <a:pos x="22" y="79"/>
                    </a:cxn>
                    <a:cxn ang="0">
                      <a:pos x="0" y="109"/>
                    </a:cxn>
                    <a:cxn ang="0">
                      <a:pos x="0" y="115"/>
                    </a:cxn>
                    <a:cxn ang="0">
                      <a:pos x="0" y="121"/>
                    </a:cxn>
                    <a:cxn ang="0">
                      <a:pos x="13" y="121"/>
                    </a:cxn>
                    <a:cxn ang="0">
                      <a:pos x="9" y="133"/>
                    </a:cxn>
                    <a:cxn ang="0">
                      <a:pos x="13" y="139"/>
                    </a:cxn>
                    <a:cxn ang="0">
                      <a:pos x="17" y="151"/>
                    </a:cxn>
                    <a:cxn ang="0">
                      <a:pos x="22" y="163"/>
                    </a:cxn>
                    <a:cxn ang="0">
                      <a:pos x="116" y="169"/>
                    </a:cxn>
                  </a:cxnLst>
                  <a:rect l="txL" t="txT" r="txR" b="txB"/>
                  <a:pathLst>
                    <a:path w="116" h="169">
                      <a:moveTo>
                        <a:pt x="116" y="169"/>
                      </a:moveTo>
                      <a:lnTo>
                        <a:pt x="112" y="127"/>
                      </a:lnTo>
                      <a:lnTo>
                        <a:pt x="112" y="36"/>
                      </a:lnTo>
                      <a:lnTo>
                        <a:pt x="48" y="0"/>
                      </a:lnTo>
                      <a:lnTo>
                        <a:pt x="17" y="24"/>
                      </a:lnTo>
                      <a:lnTo>
                        <a:pt x="17" y="54"/>
                      </a:lnTo>
                      <a:lnTo>
                        <a:pt x="17" y="66"/>
                      </a:lnTo>
                      <a:lnTo>
                        <a:pt x="22" y="79"/>
                      </a:lnTo>
                      <a:lnTo>
                        <a:pt x="0" y="109"/>
                      </a:lnTo>
                      <a:lnTo>
                        <a:pt x="0" y="115"/>
                      </a:lnTo>
                      <a:lnTo>
                        <a:pt x="0" y="121"/>
                      </a:lnTo>
                      <a:lnTo>
                        <a:pt x="13" y="121"/>
                      </a:lnTo>
                      <a:lnTo>
                        <a:pt x="9" y="133"/>
                      </a:lnTo>
                      <a:lnTo>
                        <a:pt x="13" y="139"/>
                      </a:lnTo>
                      <a:lnTo>
                        <a:pt x="17" y="151"/>
                      </a:lnTo>
                      <a:lnTo>
                        <a:pt x="22" y="163"/>
                      </a:lnTo>
                      <a:lnTo>
                        <a:pt x="116" y="169"/>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3" name="Freeform 69"/>
                <p:cNvSpPr/>
                <p:nvPr/>
              </p:nvSpPr>
              <p:spPr>
                <a:xfrm>
                  <a:off x="4414" y="2635"/>
                  <a:ext cx="116" cy="169"/>
                </a:xfrm>
                <a:custGeom>
                  <a:avLst/>
                  <a:gdLst>
                    <a:gd name="txL" fmla="*/ 0 w 116"/>
                    <a:gd name="txT" fmla="*/ 0 h 169"/>
                    <a:gd name="txR" fmla="*/ 116 w 116"/>
                    <a:gd name="txB" fmla="*/ 169 h 169"/>
                  </a:gdLst>
                  <a:ahLst/>
                  <a:cxnLst>
                    <a:cxn ang="0">
                      <a:pos x="116" y="169"/>
                    </a:cxn>
                    <a:cxn ang="0">
                      <a:pos x="112" y="127"/>
                    </a:cxn>
                    <a:cxn ang="0">
                      <a:pos x="112" y="36"/>
                    </a:cxn>
                    <a:cxn ang="0">
                      <a:pos x="48" y="0"/>
                    </a:cxn>
                    <a:cxn ang="0">
                      <a:pos x="17" y="24"/>
                    </a:cxn>
                    <a:cxn ang="0">
                      <a:pos x="17" y="54"/>
                    </a:cxn>
                    <a:cxn ang="0">
                      <a:pos x="17" y="66"/>
                    </a:cxn>
                    <a:cxn ang="0">
                      <a:pos x="22" y="79"/>
                    </a:cxn>
                    <a:cxn ang="0">
                      <a:pos x="0" y="109"/>
                    </a:cxn>
                    <a:cxn ang="0">
                      <a:pos x="0" y="115"/>
                    </a:cxn>
                    <a:cxn ang="0">
                      <a:pos x="0" y="121"/>
                    </a:cxn>
                    <a:cxn ang="0">
                      <a:pos x="13" y="121"/>
                    </a:cxn>
                    <a:cxn ang="0">
                      <a:pos x="9" y="133"/>
                    </a:cxn>
                    <a:cxn ang="0">
                      <a:pos x="13" y="139"/>
                    </a:cxn>
                    <a:cxn ang="0">
                      <a:pos x="17" y="151"/>
                    </a:cxn>
                    <a:cxn ang="0">
                      <a:pos x="22" y="163"/>
                    </a:cxn>
                    <a:cxn ang="0">
                      <a:pos x="116" y="169"/>
                    </a:cxn>
                  </a:cxnLst>
                  <a:rect l="txL" t="txT" r="txR" b="txB"/>
                  <a:pathLst>
                    <a:path w="116" h="169">
                      <a:moveTo>
                        <a:pt x="116" y="169"/>
                      </a:moveTo>
                      <a:lnTo>
                        <a:pt x="112" y="127"/>
                      </a:lnTo>
                      <a:lnTo>
                        <a:pt x="112" y="36"/>
                      </a:lnTo>
                      <a:lnTo>
                        <a:pt x="48" y="0"/>
                      </a:lnTo>
                      <a:lnTo>
                        <a:pt x="17" y="24"/>
                      </a:lnTo>
                      <a:lnTo>
                        <a:pt x="17" y="54"/>
                      </a:lnTo>
                      <a:lnTo>
                        <a:pt x="17" y="66"/>
                      </a:lnTo>
                      <a:lnTo>
                        <a:pt x="22" y="79"/>
                      </a:lnTo>
                      <a:lnTo>
                        <a:pt x="0" y="109"/>
                      </a:lnTo>
                      <a:lnTo>
                        <a:pt x="0" y="115"/>
                      </a:lnTo>
                      <a:lnTo>
                        <a:pt x="0" y="121"/>
                      </a:lnTo>
                      <a:lnTo>
                        <a:pt x="13" y="121"/>
                      </a:lnTo>
                      <a:lnTo>
                        <a:pt x="9" y="133"/>
                      </a:lnTo>
                      <a:lnTo>
                        <a:pt x="13" y="139"/>
                      </a:lnTo>
                      <a:lnTo>
                        <a:pt x="17" y="151"/>
                      </a:lnTo>
                      <a:lnTo>
                        <a:pt x="22" y="163"/>
                      </a:lnTo>
                      <a:lnTo>
                        <a:pt x="116" y="169"/>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4" name="Freeform 70"/>
                <p:cNvSpPr/>
                <p:nvPr/>
              </p:nvSpPr>
              <p:spPr>
                <a:xfrm>
                  <a:off x="4573" y="3026"/>
                  <a:ext cx="164" cy="619"/>
                </a:xfrm>
                <a:custGeom>
                  <a:avLst/>
                  <a:gdLst>
                    <a:gd name="txL" fmla="*/ 0 w 164"/>
                    <a:gd name="txT" fmla="*/ 0 h 619"/>
                    <a:gd name="txR" fmla="*/ 164 w 164"/>
                    <a:gd name="txB" fmla="*/ 619 h 619"/>
                  </a:gdLst>
                  <a:ahLst/>
                  <a:cxnLst>
                    <a:cxn ang="0">
                      <a:pos x="0" y="0"/>
                    </a:cxn>
                    <a:cxn ang="0">
                      <a:pos x="18" y="12"/>
                    </a:cxn>
                    <a:cxn ang="0">
                      <a:pos x="26" y="24"/>
                    </a:cxn>
                    <a:cxn ang="0">
                      <a:pos x="35" y="36"/>
                    </a:cxn>
                    <a:cxn ang="0">
                      <a:pos x="39" y="48"/>
                    </a:cxn>
                    <a:cxn ang="0">
                      <a:pos x="48" y="66"/>
                    </a:cxn>
                    <a:cxn ang="0">
                      <a:pos x="52" y="84"/>
                    </a:cxn>
                    <a:cxn ang="0">
                      <a:pos x="56" y="138"/>
                    </a:cxn>
                    <a:cxn ang="0">
                      <a:pos x="61" y="192"/>
                    </a:cxn>
                    <a:cxn ang="0">
                      <a:pos x="61" y="240"/>
                    </a:cxn>
                    <a:cxn ang="0">
                      <a:pos x="61" y="294"/>
                    </a:cxn>
                    <a:cxn ang="0">
                      <a:pos x="56" y="354"/>
                    </a:cxn>
                    <a:cxn ang="0">
                      <a:pos x="61" y="409"/>
                    </a:cxn>
                    <a:cxn ang="0">
                      <a:pos x="69" y="463"/>
                    </a:cxn>
                    <a:cxn ang="0">
                      <a:pos x="82" y="499"/>
                    </a:cxn>
                    <a:cxn ang="0">
                      <a:pos x="99" y="529"/>
                    </a:cxn>
                    <a:cxn ang="0">
                      <a:pos x="125" y="559"/>
                    </a:cxn>
                    <a:cxn ang="0">
                      <a:pos x="147" y="583"/>
                    </a:cxn>
                    <a:cxn ang="0">
                      <a:pos x="164" y="601"/>
                    </a:cxn>
                    <a:cxn ang="0">
                      <a:pos x="164" y="619"/>
                    </a:cxn>
                    <a:cxn ang="0">
                      <a:pos x="138" y="595"/>
                    </a:cxn>
                    <a:cxn ang="0">
                      <a:pos x="99" y="559"/>
                    </a:cxn>
                    <a:cxn ang="0">
                      <a:pos x="87" y="535"/>
                    </a:cxn>
                    <a:cxn ang="0">
                      <a:pos x="74" y="511"/>
                    </a:cxn>
                    <a:cxn ang="0">
                      <a:pos x="61" y="481"/>
                    </a:cxn>
                    <a:cxn ang="0">
                      <a:pos x="52" y="451"/>
                    </a:cxn>
                    <a:cxn ang="0">
                      <a:pos x="43" y="421"/>
                    </a:cxn>
                    <a:cxn ang="0">
                      <a:pos x="43" y="348"/>
                    </a:cxn>
                    <a:cxn ang="0">
                      <a:pos x="48" y="264"/>
                    </a:cxn>
                    <a:cxn ang="0">
                      <a:pos x="48" y="216"/>
                    </a:cxn>
                    <a:cxn ang="0">
                      <a:pos x="43" y="168"/>
                    </a:cxn>
                    <a:cxn ang="0">
                      <a:pos x="35" y="96"/>
                    </a:cxn>
                    <a:cxn ang="0">
                      <a:pos x="31" y="78"/>
                    </a:cxn>
                    <a:cxn ang="0">
                      <a:pos x="26" y="60"/>
                    </a:cxn>
                    <a:cxn ang="0">
                      <a:pos x="22" y="48"/>
                    </a:cxn>
                    <a:cxn ang="0">
                      <a:pos x="13" y="42"/>
                    </a:cxn>
                    <a:cxn ang="0">
                      <a:pos x="9" y="36"/>
                    </a:cxn>
                    <a:cxn ang="0">
                      <a:pos x="0" y="24"/>
                    </a:cxn>
                    <a:cxn ang="0">
                      <a:pos x="0" y="0"/>
                    </a:cxn>
                  </a:cxnLst>
                  <a:rect l="txL" t="txT" r="txR" b="txB"/>
                  <a:pathLst>
                    <a:path w="164" h="619">
                      <a:moveTo>
                        <a:pt x="0" y="0"/>
                      </a:moveTo>
                      <a:lnTo>
                        <a:pt x="18" y="12"/>
                      </a:lnTo>
                      <a:lnTo>
                        <a:pt x="26" y="24"/>
                      </a:lnTo>
                      <a:lnTo>
                        <a:pt x="35" y="36"/>
                      </a:lnTo>
                      <a:lnTo>
                        <a:pt x="39" y="48"/>
                      </a:lnTo>
                      <a:lnTo>
                        <a:pt x="48" y="66"/>
                      </a:lnTo>
                      <a:lnTo>
                        <a:pt x="52" y="84"/>
                      </a:lnTo>
                      <a:lnTo>
                        <a:pt x="56" y="138"/>
                      </a:lnTo>
                      <a:lnTo>
                        <a:pt x="61" y="192"/>
                      </a:lnTo>
                      <a:lnTo>
                        <a:pt x="61" y="240"/>
                      </a:lnTo>
                      <a:lnTo>
                        <a:pt x="61" y="294"/>
                      </a:lnTo>
                      <a:lnTo>
                        <a:pt x="56" y="354"/>
                      </a:lnTo>
                      <a:lnTo>
                        <a:pt x="61" y="409"/>
                      </a:lnTo>
                      <a:lnTo>
                        <a:pt x="69" y="463"/>
                      </a:lnTo>
                      <a:lnTo>
                        <a:pt x="82" y="499"/>
                      </a:lnTo>
                      <a:lnTo>
                        <a:pt x="99" y="529"/>
                      </a:lnTo>
                      <a:lnTo>
                        <a:pt x="125" y="559"/>
                      </a:lnTo>
                      <a:lnTo>
                        <a:pt x="147" y="583"/>
                      </a:lnTo>
                      <a:lnTo>
                        <a:pt x="164" y="601"/>
                      </a:lnTo>
                      <a:lnTo>
                        <a:pt x="164" y="619"/>
                      </a:lnTo>
                      <a:lnTo>
                        <a:pt x="138" y="595"/>
                      </a:lnTo>
                      <a:lnTo>
                        <a:pt x="99" y="559"/>
                      </a:lnTo>
                      <a:lnTo>
                        <a:pt x="87" y="535"/>
                      </a:lnTo>
                      <a:lnTo>
                        <a:pt x="74" y="511"/>
                      </a:lnTo>
                      <a:lnTo>
                        <a:pt x="61" y="481"/>
                      </a:lnTo>
                      <a:lnTo>
                        <a:pt x="52" y="451"/>
                      </a:lnTo>
                      <a:lnTo>
                        <a:pt x="43" y="421"/>
                      </a:lnTo>
                      <a:lnTo>
                        <a:pt x="43" y="348"/>
                      </a:lnTo>
                      <a:lnTo>
                        <a:pt x="48" y="264"/>
                      </a:lnTo>
                      <a:lnTo>
                        <a:pt x="48" y="216"/>
                      </a:lnTo>
                      <a:lnTo>
                        <a:pt x="43" y="168"/>
                      </a:lnTo>
                      <a:lnTo>
                        <a:pt x="35" y="96"/>
                      </a:lnTo>
                      <a:lnTo>
                        <a:pt x="31" y="78"/>
                      </a:lnTo>
                      <a:lnTo>
                        <a:pt x="26" y="60"/>
                      </a:lnTo>
                      <a:lnTo>
                        <a:pt x="22" y="48"/>
                      </a:lnTo>
                      <a:lnTo>
                        <a:pt x="13" y="42"/>
                      </a:lnTo>
                      <a:lnTo>
                        <a:pt x="9" y="36"/>
                      </a:lnTo>
                      <a:lnTo>
                        <a:pt x="0" y="24"/>
                      </a:lnTo>
                      <a:lnTo>
                        <a:pt x="0" y="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5" name="Freeform 71"/>
                <p:cNvSpPr/>
                <p:nvPr/>
              </p:nvSpPr>
              <p:spPr>
                <a:xfrm>
                  <a:off x="4573" y="3026"/>
                  <a:ext cx="164" cy="619"/>
                </a:xfrm>
                <a:custGeom>
                  <a:avLst/>
                  <a:gdLst>
                    <a:gd name="txL" fmla="*/ 0 w 164"/>
                    <a:gd name="txT" fmla="*/ 0 h 619"/>
                    <a:gd name="txR" fmla="*/ 164 w 164"/>
                    <a:gd name="txB" fmla="*/ 619 h 619"/>
                  </a:gdLst>
                  <a:ahLst/>
                  <a:cxnLst>
                    <a:cxn ang="0">
                      <a:pos x="0" y="0"/>
                    </a:cxn>
                    <a:cxn ang="0">
                      <a:pos x="18" y="12"/>
                    </a:cxn>
                    <a:cxn ang="0">
                      <a:pos x="26" y="24"/>
                    </a:cxn>
                    <a:cxn ang="0">
                      <a:pos x="35" y="36"/>
                    </a:cxn>
                    <a:cxn ang="0">
                      <a:pos x="39" y="48"/>
                    </a:cxn>
                    <a:cxn ang="0">
                      <a:pos x="48" y="66"/>
                    </a:cxn>
                    <a:cxn ang="0">
                      <a:pos x="52" y="84"/>
                    </a:cxn>
                    <a:cxn ang="0">
                      <a:pos x="56" y="138"/>
                    </a:cxn>
                    <a:cxn ang="0">
                      <a:pos x="61" y="192"/>
                    </a:cxn>
                    <a:cxn ang="0">
                      <a:pos x="61" y="240"/>
                    </a:cxn>
                    <a:cxn ang="0">
                      <a:pos x="61" y="294"/>
                    </a:cxn>
                    <a:cxn ang="0">
                      <a:pos x="56" y="354"/>
                    </a:cxn>
                    <a:cxn ang="0">
                      <a:pos x="61" y="409"/>
                    </a:cxn>
                    <a:cxn ang="0">
                      <a:pos x="69" y="463"/>
                    </a:cxn>
                    <a:cxn ang="0">
                      <a:pos x="82" y="499"/>
                    </a:cxn>
                    <a:cxn ang="0">
                      <a:pos x="99" y="529"/>
                    </a:cxn>
                    <a:cxn ang="0">
                      <a:pos x="125" y="559"/>
                    </a:cxn>
                    <a:cxn ang="0">
                      <a:pos x="147" y="583"/>
                    </a:cxn>
                    <a:cxn ang="0">
                      <a:pos x="164" y="601"/>
                    </a:cxn>
                    <a:cxn ang="0">
                      <a:pos x="164" y="619"/>
                    </a:cxn>
                    <a:cxn ang="0">
                      <a:pos x="138" y="595"/>
                    </a:cxn>
                    <a:cxn ang="0">
                      <a:pos x="99" y="559"/>
                    </a:cxn>
                    <a:cxn ang="0">
                      <a:pos x="87" y="535"/>
                    </a:cxn>
                    <a:cxn ang="0">
                      <a:pos x="74" y="511"/>
                    </a:cxn>
                    <a:cxn ang="0">
                      <a:pos x="61" y="481"/>
                    </a:cxn>
                    <a:cxn ang="0">
                      <a:pos x="52" y="451"/>
                    </a:cxn>
                    <a:cxn ang="0">
                      <a:pos x="43" y="421"/>
                    </a:cxn>
                    <a:cxn ang="0">
                      <a:pos x="43" y="348"/>
                    </a:cxn>
                    <a:cxn ang="0">
                      <a:pos x="48" y="264"/>
                    </a:cxn>
                    <a:cxn ang="0">
                      <a:pos x="48" y="216"/>
                    </a:cxn>
                    <a:cxn ang="0">
                      <a:pos x="43" y="168"/>
                    </a:cxn>
                    <a:cxn ang="0">
                      <a:pos x="35" y="96"/>
                    </a:cxn>
                    <a:cxn ang="0">
                      <a:pos x="31" y="78"/>
                    </a:cxn>
                    <a:cxn ang="0">
                      <a:pos x="26" y="60"/>
                    </a:cxn>
                    <a:cxn ang="0">
                      <a:pos x="22" y="48"/>
                    </a:cxn>
                    <a:cxn ang="0">
                      <a:pos x="13" y="42"/>
                    </a:cxn>
                    <a:cxn ang="0">
                      <a:pos x="9" y="36"/>
                    </a:cxn>
                    <a:cxn ang="0">
                      <a:pos x="0" y="24"/>
                    </a:cxn>
                    <a:cxn ang="0">
                      <a:pos x="0" y="0"/>
                    </a:cxn>
                  </a:cxnLst>
                  <a:rect l="txL" t="txT" r="txR" b="txB"/>
                  <a:pathLst>
                    <a:path w="164" h="619">
                      <a:moveTo>
                        <a:pt x="0" y="0"/>
                      </a:moveTo>
                      <a:lnTo>
                        <a:pt x="18" y="12"/>
                      </a:lnTo>
                      <a:lnTo>
                        <a:pt x="26" y="24"/>
                      </a:lnTo>
                      <a:lnTo>
                        <a:pt x="35" y="36"/>
                      </a:lnTo>
                      <a:lnTo>
                        <a:pt x="39" y="48"/>
                      </a:lnTo>
                      <a:lnTo>
                        <a:pt x="48" y="66"/>
                      </a:lnTo>
                      <a:lnTo>
                        <a:pt x="52" y="84"/>
                      </a:lnTo>
                      <a:lnTo>
                        <a:pt x="56" y="138"/>
                      </a:lnTo>
                      <a:lnTo>
                        <a:pt x="61" y="192"/>
                      </a:lnTo>
                      <a:lnTo>
                        <a:pt x="61" y="240"/>
                      </a:lnTo>
                      <a:lnTo>
                        <a:pt x="61" y="294"/>
                      </a:lnTo>
                      <a:lnTo>
                        <a:pt x="56" y="354"/>
                      </a:lnTo>
                      <a:lnTo>
                        <a:pt x="61" y="409"/>
                      </a:lnTo>
                      <a:lnTo>
                        <a:pt x="69" y="463"/>
                      </a:lnTo>
                      <a:lnTo>
                        <a:pt x="82" y="499"/>
                      </a:lnTo>
                      <a:lnTo>
                        <a:pt x="99" y="529"/>
                      </a:lnTo>
                      <a:lnTo>
                        <a:pt x="125" y="559"/>
                      </a:lnTo>
                      <a:lnTo>
                        <a:pt x="147" y="583"/>
                      </a:lnTo>
                      <a:lnTo>
                        <a:pt x="164" y="601"/>
                      </a:lnTo>
                      <a:lnTo>
                        <a:pt x="164" y="619"/>
                      </a:lnTo>
                      <a:lnTo>
                        <a:pt x="138" y="595"/>
                      </a:lnTo>
                      <a:lnTo>
                        <a:pt x="99" y="559"/>
                      </a:lnTo>
                      <a:lnTo>
                        <a:pt x="87" y="535"/>
                      </a:lnTo>
                      <a:lnTo>
                        <a:pt x="74" y="511"/>
                      </a:lnTo>
                      <a:lnTo>
                        <a:pt x="61" y="481"/>
                      </a:lnTo>
                      <a:lnTo>
                        <a:pt x="52" y="451"/>
                      </a:lnTo>
                      <a:lnTo>
                        <a:pt x="43" y="421"/>
                      </a:lnTo>
                      <a:lnTo>
                        <a:pt x="43" y="348"/>
                      </a:lnTo>
                      <a:lnTo>
                        <a:pt x="48" y="264"/>
                      </a:lnTo>
                      <a:lnTo>
                        <a:pt x="48" y="216"/>
                      </a:lnTo>
                      <a:lnTo>
                        <a:pt x="43" y="168"/>
                      </a:lnTo>
                      <a:lnTo>
                        <a:pt x="35" y="96"/>
                      </a:lnTo>
                      <a:lnTo>
                        <a:pt x="31" y="78"/>
                      </a:lnTo>
                      <a:lnTo>
                        <a:pt x="26" y="60"/>
                      </a:lnTo>
                      <a:lnTo>
                        <a:pt x="22" y="48"/>
                      </a:lnTo>
                      <a:lnTo>
                        <a:pt x="13" y="42"/>
                      </a:lnTo>
                      <a:lnTo>
                        <a:pt x="9" y="36"/>
                      </a:lnTo>
                      <a:lnTo>
                        <a:pt x="0" y="24"/>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6" name="Freeform 72"/>
                <p:cNvSpPr/>
                <p:nvPr/>
              </p:nvSpPr>
              <p:spPr>
                <a:xfrm>
                  <a:off x="4440" y="2714"/>
                  <a:ext cx="13" cy="6"/>
                </a:xfrm>
                <a:custGeom>
                  <a:avLst/>
                  <a:gdLst>
                    <a:gd name="txL" fmla="*/ 0 w 13"/>
                    <a:gd name="txT" fmla="*/ 0 h 6"/>
                    <a:gd name="txR" fmla="*/ 13 w 13"/>
                    <a:gd name="txB" fmla="*/ 6 h 6"/>
                  </a:gdLst>
                  <a:ahLst/>
                  <a:cxnLst>
                    <a:cxn ang="0">
                      <a:pos x="13" y="0"/>
                    </a:cxn>
                    <a:cxn ang="0">
                      <a:pos x="9" y="0"/>
                    </a:cxn>
                    <a:cxn ang="0">
                      <a:pos x="0" y="6"/>
                    </a:cxn>
                    <a:cxn ang="0">
                      <a:pos x="0" y="0"/>
                    </a:cxn>
                    <a:cxn ang="0">
                      <a:pos x="13" y="0"/>
                    </a:cxn>
                  </a:cxnLst>
                  <a:rect l="txL" t="txT" r="txR" b="txB"/>
                  <a:pathLst>
                    <a:path w="13" h="6">
                      <a:moveTo>
                        <a:pt x="13" y="0"/>
                      </a:moveTo>
                      <a:lnTo>
                        <a:pt x="9" y="0"/>
                      </a:lnTo>
                      <a:lnTo>
                        <a:pt x="0" y="6"/>
                      </a:lnTo>
                      <a:lnTo>
                        <a:pt x="0" y="0"/>
                      </a:lnTo>
                      <a:lnTo>
                        <a:pt x="1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7" name="Freeform 73"/>
                <p:cNvSpPr/>
                <p:nvPr/>
              </p:nvSpPr>
              <p:spPr>
                <a:xfrm>
                  <a:off x="4436" y="2701"/>
                  <a:ext cx="17" cy="7"/>
                </a:xfrm>
                <a:custGeom>
                  <a:avLst/>
                  <a:gdLst>
                    <a:gd name="txL" fmla="*/ 0 w 17"/>
                    <a:gd name="txT" fmla="*/ 0 h 7"/>
                    <a:gd name="txR" fmla="*/ 17 w 17"/>
                    <a:gd name="txB" fmla="*/ 7 h 7"/>
                  </a:gdLst>
                  <a:ahLst/>
                  <a:cxnLst>
                    <a:cxn ang="0">
                      <a:pos x="0" y="7"/>
                    </a:cxn>
                    <a:cxn ang="0">
                      <a:pos x="8" y="0"/>
                    </a:cxn>
                    <a:cxn ang="0">
                      <a:pos x="8" y="0"/>
                    </a:cxn>
                    <a:cxn ang="0">
                      <a:pos x="17" y="0"/>
                    </a:cxn>
                  </a:cxnLst>
                  <a:rect l="txL" t="txT" r="txR" b="txB"/>
                  <a:pathLst>
                    <a:path w="17" h="7">
                      <a:moveTo>
                        <a:pt x="0" y="7"/>
                      </a:moveTo>
                      <a:lnTo>
                        <a:pt x="8" y="0"/>
                      </a:lnTo>
                      <a:lnTo>
                        <a:pt x="8" y="0"/>
                      </a:lnTo>
                      <a:lnTo>
                        <a:pt x="17"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8" name="Freeform 74"/>
                <p:cNvSpPr/>
                <p:nvPr/>
              </p:nvSpPr>
              <p:spPr>
                <a:xfrm>
                  <a:off x="4208" y="2912"/>
                  <a:ext cx="90" cy="90"/>
                </a:xfrm>
                <a:custGeom>
                  <a:avLst/>
                  <a:gdLst>
                    <a:gd name="txL" fmla="*/ 0 w 90"/>
                    <a:gd name="txT" fmla="*/ 0 h 90"/>
                    <a:gd name="txR" fmla="*/ 90 w 90"/>
                    <a:gd name="txB" fmla="*/ 90 h 90"/>
                  </a:gdLst>
                  <a:ahLst/>
                  <a:cxnLst>
                    <a:cxn ang="0">
                      <a:pos x="90" y="42"/>
                    </a:cxn>
                    <a:cxn ang="0">
                      <a:pos x="68" y="30"/>
                    </a:cxn>
                    <a:cxn ang="0">
                      <a:pos x="60" y="18"/>
                    </a:cxn>
                    <a:cxn ang="0">
                      <a:pos x="51" y="6"/>
                    </a:cxn>
                    <a:cxn ang="0">
                      <a:pos x="43" y="6"/>
                    </a:cxn>
                    <a:cxn ang="0">
                      <a:pos x="30" y="6"/>
                    </a:cxn>
                    <a:cxn ang="0">
                      <a:pos x="21" y="6"/>
                    </a:cxn>
                    <a:cxn ang="0">
                      <a:pos x="13" y="0"/>
                    </a:cxn>
                    <a:cxn ang="0">
                      <a:pos x="8" y="0"/>
                    </a:cxn>
                    <a:cxn ang="0">
                      <a:pos x="8" y="6"/>
                    </a:cxn>
                    <a:cxn ang="0">
                      <a:pos x="13" y="12"/>
                    </a:cxn>
                    <a:cxn ang="0">
                      <a:pos x="21" y="18"/>
                    </a:cxn>
                    <a:cxn ang="0">
                      <a:pos x="30" y="18"/>
                    </a:cxn>
                    <a:cxn ang="0">
                      <a:pos x="30" y="24"/>
                    </a:cxn>
                    <a:cxn ang="0">
                      <a:pos x="25" y="30"/>
                    </a:cxn>
                    <a:cxn ang="0">
                      <a:pos x="21" y="30"/>
                    </a:cxn>
                    <a:cxn ang="0">
                      <a:pos x="0" y="30"/>
                    </a:cxn>
                    <a:cxn ang="0">
                      <a:pos x="8" y="48"/>
                    </a:cxn>
                    <a:cxn ang="0">
                      <a:pos x="30" y="72"/>
                    </a:cxn>
                    <a:cxn ang="0">
                      <a:pos x="43" y="78"/>
                    </a:cxn>
                    <a:cxn ang="0">
                      <a:pos x="60" y="72"/>
                    </a:cxn>
                    <a:cxn ang="0">
                      <a:pos x="77" y="90"/>
                    </a:cxn>
                    <a:cxn ang="0">
                      <a:pos x="90" y="42"/>
                    </a:cxn>
                  </a:cxnLst>
                  <a:rect l="txL" t="txT" r="txR" b="txB"/>
                  <a:pathLst>
                    <a:path w="90" h="90">
                      <a:moveTo>
                        <a:pt x="90" y="42"/>
                      </a:moveTo>
                      <a:lnTo>
                        <a:pt x="68" y="30"/>
                      </a:lnTo>
                      <a:lnTo>
                        <a:pt x="60" y="18"/>
                      </a:lnTo>
                      <a:lnTo>
                        <a:pt x="51" y="6"/>
                      </a:lnTo>
                      <a:lnTo>
                        <a:pt x="43" y="6"/>
                      </a:lnTo>
                      <a:lnTo>
                        <a:pt x="30" y="6"/>
                      </a:lnTo>
                      <a:lnTo>
                        <a:pt x="21" y="6"/>
                      </a:lnTo>
                      <a:lnTo>
                        <a:pt x="13" y="0"/>
                      </a:lnTo>
                      <a:lnTo>
                        <a:pt x="8" y="0"/>
                      </a:lnTo>
                      <a:lnTo>
                        <a:pt x="8" y="6"/>
                      </a:lnTo>
                      <a:lnTo>
                        <a:pt x="13" y="12"/>
                      </a:lnTo>
                      <a:lnTo>
                        <a:pt x="21" y="18"/>
                      </a:lnTo>
                      <a:lnTo>
                        <a:pt x="30" y="18"/>
                      </a:lnTo>
                      <a:lnTo>
                        <a:pt x="30" y="24"/>
                      </a:lnTo>
                      <a:lnTo>
                        <a:pt x="25" y="30"/>
                      </a:lnTo>
                      <a:lnTo>
                        <a:pt x="21" y="30"/>
                      </a:lnTo>
                      <a:lnTo>
                        <a:pt x="0" y="30"/>
                      </a:lnTo>
                      <a:lnTo>
                        <a:pt x="8" y="48"/>
                      </a:lnTo>
                      <a:lnTo>
                        <a:pt x="30" y="72"/>
                      </a:lnTo>
                      <a:lnTo>
                        <a:pt x="43" y="78"/>
                      </a:lnTo>
                      <a:lnTo>
                        <a:pt x="60" y="72"/>
                      </a:lnTo>
                      <a:lnTo>
                        <a:pt x="77" y="90"/>
                      </a:lnTo>
                      <a:lnTo>
                        <a:pt x="90" y="42"/>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9" name="Freeform 75"/>
                <p:cNvSpPr/>
                <p:nvPr/>
              </p:nvSpPr>
              <p:spPr>
                <a:xfrm>
                  <a:off x="4208" y="2912"/>
                  <a:ext cx="90" cy="90"/>
                </a:xfrm>
                <a:custGeom>
                  <a:avLst/>
                  <a:gdLst>
                    <a:gd name="txL" fmla="*/ 0 w 90"/>
                    <a:gd name="txT" fmla="*/ 0 h 90"/>
                    <a:gd name="txR" fmla="*/ 90 w 90"/>
                    <a:gd name="txB" fmla="*/ 90 h 90"/>
                  </a:gdLst>
                  <a:ahLst/>
                  <a:cxnLst>
                    <a:cxn ang="0">
                      <a:pos x="90" y="42"/>
                    </a:cxn>
                    <a:cxn ang="0">
                      <a:pos x="68" y="30"/>
                    </a:cxn>
                    <a:cxn ang="0">
                      <a:pos x="60" y="18"/>
                    </a:cxn>
                    <a:cxn ang="0">
                      <a:pos x="51" y="6"/>
                    </a:cxn>
                    <a:cxn ang="0">
                      <a:pos x="43" y="6"/>
                    </a:cxn>
                    <a:cxn ang="0">
                      <a:pos x="30" y="6"/>
                    </a:cxn>
                    <a:cxn ang="0">
                      <a:pos x="21" y="6"/>
                    </a:cxn>
                    <a:cxn ang="0">
                      <a:pos x="13" y="0"/>
                    </a:cxn>
                    <a:cxn ang="0">
                      <a:pos x="8" y="0"/>
                    </a:cxn>
                    <a:cxn ang="0">
                      <a:pos x="8" y="6"/>
                    </a:cxn>
                    <a:cxn ang="0">
                      <a:pos x="13" y="12"/>
                    </a:cxn>
                    <a:cxn ang="0">
                      <a:pos x="21" y="18"/>
                    </a:cxn>
                    <a:cxn ang="0">
                      <a:pos x="30" y="18"/>
                    </a:cxn>
                    <a:cxn ang="0">
                      <a:pos x="30" y="24"/>
                    </a:cxn>
                    <a:cxn ang="0">
                      <a:pos x="25" y="30"/>
                    </a:cxn>
                    <a:cxn ang="0">
                      <a:pos x="21" y="30"/>
                    </a:cxn>
                    <a:cxn ang="0">
                      <a:pos x="0" y="30"/>
                    </a:cxn>
                    <a:cxn ang="0">
                      <a:pos x="8" y="48"/>
                    </a:cxn>
                    <a:cxn ang="0">
                      <a:pos x="30" y="72"/>
                    </a:cxn>
                    <a:cxn ang="0">
                      <a:pos x="43" y="78"/>
                    </a:cxn>
                    <a:cxn ang="0">
                      <a:pos x="60" y="72"/>
                    </a:cxn>
                    <a:cxn ang="0">
                      <a:pos x="77" y="90"/>
                    </a:cxn>
                    <a:cxn ang="0">
                      <a:pos x="90" y="42"/>
                    </a:cxn>
                  </a:cxnLst>
                  <a:rect l="txL" t="txT" r="txR" b="txB"/>
                  <a:pathLst>
                    <a:path w="90" h="90">
                      <a:moveTo>
                        <a:pt x="90" y="42"/>
                      </a:moveTo>
                      <a:lnTo>
                        <a:pt x="68" y="30"/>
                      </a:lnTo>
                      <a:lnTo>
                        <a:pt x="60" y="18"/>
                      </a:lnTo>
                      <a:lnTo>
                        <a:pt x="51" y="6"/>
                      </a:lnTo>
                      <a:lnTo>
                        <a:pt x="43" y="6"/>
                      </a:lnTo>
                      <a:lnTo>
                        <a:pt x="30" y="6"/>
                      </a:lnTo>
                      <a:lnTo>
                        <a:pt x="21" y="6"/>
                      </a:lnTo>
                      <a:lnTo>
                        <a:pt x="13" y="0"/>
                      </a:lnTo>
                      <a:lnTo>
                        <a:pt x="8" y="0"/>
                      </a:lnTo>
                      <a:lnTo>
                        <a:pt x="8" y="6"/>
                      </a:lnTo>
                      <a:lnTo>
                        <a:pt x="13" y="12"/>
                      </a:lnTo>
                      <a:lnTo>
                        <a:pt x="21" y="18"/>
                      </a:lnTo>
                      <a:lnTo>
                        <a:pt x="30" y="18"/>
                      </a:lnTo>
                      <a:lnTo>
                        <a:pt x="30" y="24"/>
                      </a:lnTo>
                      <a:lnTo>
                        <a:pt x="25" y="30"/>
                      </a:lnTo>
                      <a:lnTo>
                        <a:pt x="21" y="30"/>
                      </a:lnTo>
                      <a:lnTo>
                        <a:pt x="0" y="30"/>
                      </a:lnTo>
                      <a:lnTo>
                        <a:pt x="8" y="48"/>
                      </a:lnTo>
                      <a:lnTo>
                        <a:pt x="30" y="72"/>
                      </a:lnTo>
                      <a:lnTo>
                        <a:pt x="43" y="78"/>
                      </a:lnTo>
                      <a:lnTo>
                        <a:pt x="60" y="72"/>
                      </a:lnTo>
                      <a:lnTo>
                        <a:pt x="77" y="90"/>
                      </a:lnTo>
                      <a:lnTo>
                        <a:pt x="90" y="4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0" name="Freeform 76"/>
                <p:cNvSpPr/>
                <p:nvPr/>
              </p:nvSpPr>
              <p:spPr>
                <a:xfrm>
                  <a:off x="4423" y="2611"/>
                  <a:ext cx="133" cy="169"/>
                </a:xfrm>
                <a:custGeom>
                  <a:avLst/>
                  <a:gdLst>
                    <a:gd name="txL" fmla="*/ 0 w 133"/>
                    <a:gd name="txT" fmla="*/ 0 h 169"/>
                    <a:gd name="txR" fmla="*/ 133 w 133"/>
                    <a:gd name="txB" fmla="*/ 169 h 169"/>
                  </a:gdLst>
                  <a:ahLst/>
                  <a:cxnLst>
                    <a:cxn ang="0">
                      <a:pos x="86" y="0"/>
                    </a:cxn>
                    <a:cxn ang="0">
                      <a:pos x="73" y="0"/>
                    </a:cxn>
                    <a:cxn ang="0">
                      <a:pos x="64" y="0"/>
                    </a:cxn>
                    <a:cxn ang="0">
                      <a:pos x="43" y="6"/>
                    </a:cxn>
                    <a:cxn ang="0">
                      <a:pos x="26" y="6"/>
                    </a:cxn>
                    <a:cxn ang="0">
                      <a:pos x="17" y="12"/>
                    </a:cxn>
                    <a:cxn ang="0">
                      <a:pos x="13" y="24"/>
                    </a:cxn>
                    <a:cxn ang="0">
                      <a:pos x="0" y="42"/>
                    </a:cxn>
                    <a:cxn ang="0">
                      <a:pos x="0" y="48"/>
                    </a:cxn>
                    <a:cxn ang="0">
                      <a:pos x="0" y="60"/>
                    </a:cxn>
                    <a:cxn ang="0">
                      <a:pos x="4" y="66"/>
                    </a:cxn>
                    <a:cxn ang="0">
                      <a:pos x="8" y="66"/>
                    </a:cxn>
                    <a:cxn ang="0">
                      <a:pos x="21" y="72"/>
                    </a:cxn>
                    <a:cxn ang="0">
                      <a:pos x="30" y="78"/>
                    </a:cxn>
                    <a:cxn ang="0">
                      <a:pos x="51" y="84"/>
                    </a:cxn>
                    <a:cxn ang="0">
                      <a:pos x="51" y="90"/>
                    </a:cxn>
                    <a:cxn ang="0">
                      <a:pos x="51" y="103"/>
                    </a:cxn>
                    <a:cxn ang="0">
                      <a:pos x="51" y="115"/>
                    </a:cxn>
                    <a:cxn ang="0">
                      <a:pos x="64" y="121"/>
                    </a:cxn>
                    <a:cxn ang="0">
                      <a:pos x="64" y="109"/>
                    </a:cxn>
                    <a:cxn ang="0">
                      <a:pos x="64" y="103"/>
                    </a:cxn>
                    <a:cxn ang="0">
                      <a:pos x="69" y="103"/>
                    </a:cxn>
                    <a:cxn ang="0">
                      <a:pos x="73" y="103"/>
                    </a:cxn>
                    <a:cxn ang="0">
                      <a:pos x="77" y="103"/>
                    </a:cxn>
                    <a:cxn ang="0">
                      <a:pos x="82" y="109"/>
                    </a:cxn>
                    <a:cxn ang="0">
                      <a:pos x="86" y="115"/>
                    </a:cxn>
                    <a:cxn ang="0">
                      <a:pos x="82" y="121"/>
                    </a:cxn>
                    <a:cxn ang="0">
                      <a:pos x="82" y="133"/>
                    </a:cxn>
                    <a:cxn ang="0">
                      <a:pos x="77" y="145"/>
                    </a:cxn>
                    <a:cxn ang="0">
                      <a:pos x="77" y="151"/>
                    </a:cxn>
                    <a:cxn ang="0">
                      <a:pos x="86" y="157"/>
                    </a:cxn>
                    <a:cxn ang="0">
                      <a:pos x="103" y="169"/>
                    </a:cxn>
                    <a:cxn ang="0">
                      <a:pos x="112" y="169"/>
                    </a:cxn>
                    <a:cxn ang="0">
                      <a:pos x="120" y="169"/>
                    </a:cxn>
                    <a:cxn ang="0">
                      <a:pos x="120" y="163"/>
                    </a:cxn>
                    <a:cxn ang="0">
                      <a:pos x="125" y="157"/>
                    </a:cxn>
                    <a:cxn ang="0">
                      <a:pos x="120" y="145"/>
                    </a:cxn>
                    <a:cxn ang="0">
                      <a:pos x="120" y="139"/>
                    </a:cxn>
                    <a:cxn ang="0">
                      <a:pos x="120" y="133"/>
                    </a:cxn>
                    <a:cxn ang="0">
                      <a:pos x="125" y="121"/>
                    </a:cxn>
                    <a:cxn ang="0">
                      <a:pos x="129" y="109"/>
                    </a:cxn>
                    <a:cxn ang="0">
                      <a:pos x="133" y="90"/>
                    </a:cxn>
                    <a:cxn ang="0">
                      <a:pos x="133" y="72"/>
                    </a:cxn>
                    <a:cxn ang="0">
                      <a:pos x="133" y="60"/>
                    </a:cxn>
                    <a:cxn ang="0">
                      <a:pos x="125" y="36"/>
                    </a:cxn>
                    <a:cxn ang="0">
                      <a:pos x="125" y="24"/>
                    </a:cxn>
                    <a:cxn ang="0">
                      <a:pos x="116" y="18"/>
                    </a:cxn>
                    <a:cxn ang="0">
                      <a:pos x="99" y="6"/>
                    </a:cxn>
                    <a:cxn ang="0">
                      <a:pos x="86" y="0"/>
                    </a:cxn>
                  </a:cxnLst>
                  <a:rect l="txL" t="txT" r="txR" b="txB"/>
                  <a:pathLst>
                    <a:path w="133" h="169">
                      <a:moveTo>
                        <a:pt x="86" y="0"/>
                      </a:moveTo>
                      <a:lnTo>
                        <a:pt x="73" y="0"/>
                      </a:lnTo>
                      <a:lnTo>
                        <a:pt x="64" y="0"/>
                      </a:lnTo>
                      <a:lnTo>
                        <a:pt x="43" y="6"/>
                      </a:lnTo>
                      <a:lnTo>
                        <a:pt x="26" y="6"/>
                      </a:lnTo>
                      <a:lnTo>
                        <a:pt x="17" y="12"/>
                      </a:lnTo>
                      <a:lnTo>
                        <a:pt x="13" y="24"/>
                      </a:lnTo>
                      <a:lnTo>
                        <a:pt x="0" y="42"/>
                      </a:lnTo>
                      <a:lnTo>
                        <a:pt x="0" y="48"/>
                      </a:lnTo>
                      <a:lnTo>
                        <a:pt x="0" y="60"/>
                      </a:lnTo>
                      <a:lnTo>
                        <a:pt x="4" y="66"/>
                      </a:lnTo>
                      <a:lnTo>
                        <a:pt x="8" y="66"/>
                      </a:lnTo>
                      <a:lnTo>
                        <a:pt x="21" y="72"/>
                      </a:lnTo>
                      <a:lnTo>
                        <a:pt x="30" y="78"/>
                      </a:lnTo>
                      <a:lnTo>
                        <a:pt x="51" y="84"/>
                      </a:lnTo>
                      <a:lnTo>
                        <a:pt x="51" y="90"/>
                      </a:lnTo>
                      <a:lnTo>
                        <a:pt x="51" y="103"/>
                      </a:lnTo>
                      <a:lnTo>
                        <a:pt x="51" y="115"/>
                      </a:lnTo>
                      <a:lnTo>
                        <a:pt x="64" y="121"/>
                      </a:lnTo>
                      <a:lnTo>
                        <a:pt x="64" y="109"/>
                      </a:lnTo>
                      <a:lnTo>
                        <a:pt x="64" y="103"/>
                      </a:lnTo>
                      <a:lnTo>
                        <a:pt x="69" y="103"/>
                      </a:lnTo>
                      <a:lnTo>
                        <a:pt x="73" y="103"/>
                      </a:lnTo>
                      <a:lnTo>
                        <a:pt x="77" y="103"/>
                      </a:lnTo>
                      <a:lnTo>
                        <a:pt x="82" y="109"/>
                      </a:lnTo>
                      <a:lnTo>
                        <a:pt x="86" y="115"/>
                      </a:lnTo>
                      <a:lnTo>
                        <a:pt x="82" y="121"/>
                      </a:lnTo>
                      <a:lnTo>
                        <a:pt x="82" y="133"/>
                      </a:lnTo>
                      <a:lnTo>
                        <a:pt x="77" y="145"/>
                      </a:lnTo>
                      <a:lnTo>
                        <a:pt x="77" y="151"/>
                      </a:lnTo>
                      <a:lnTo>
                        <a:pt x="86" y="157"/>
                      </a:lnTo>
                      <a:lnTo>
                        <a:pt x="103" y="169"/>
                      </a:lnTo>
                      <a:lnTo>
                        <a:pt x="112" y="169"/>
                      </a:lnTo>
                      <a:lnTo>
                        <a:pt x="120" y="169"/>
                      </a:lnTo>
                      <a:lnTo>
                        <a:pt x="120" y="163"/>
                      </a:lnTo>
                      <a:lnTo>
                        <a:pt x="125" y="157"/>
                      </a:lnTo>
                      <a:lnTo>
                        <a:pt x="120" y="145"/>
                      </a:lnTo>
                      <a:lnTo>
                        <a:pt x="120" y="139"/>
                      </a:lnTo>
                      <a:lnTo>
                        <a:pt x="120" y="133"/>
                      </a:lnTo>
                      <a:lnTo>
                        <a:pt x="125" y="121"/>
                      </a:lnTo>
                      <a:lnTo>
                        <a:pt x="129" y="109"/>
                      </a:lnTo>
                      <a:lnTo>
                        <a:pt x="133" y="90"/>
                      </a:lnTo>
                      <a:lnTo>
                        <a:pt x="133" y="72"/>
                      </a:lnTo>
                      <a:lnTo>
                        <a:pt x="133" y="60"/>
                      </a:lnTo>
                      <a:lnTo>
                        <a:pt x="125" y="36"/>
                      </a:lnTo>
                      <a:lnTo>
                        <a:pt x="125" y="24"/>
                      </a:lnTo>
                      <a:lnTo>
                        <a:pt x="116" y="18"/>
                      </a:lnTo>
                      <a:lnTo>
                        <a:pt x="99" y="6"/>
                      </a:lnTo>
                      <a:lnTo>
                        <a:pt x="86" y="0"/>
                      </a:lnTo>
                      <a:close/>
                    </a:path>
                  </a:pathLst>
                </a:custGeom>
                <a:solidFill>
                  <a:srgbClr val="7F28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1" name="Freeform 77"/>
                <p:cNvSpPr/>
                <p:nvPr/>
              </p:nvSpPr>
              <p:spPr>
                <a:xfrm>
                  <a:off x="4423" y="2611"/>
                  <a:ext cx="133" cy="169"/>
                </a:xfrm>
                <a:custGeom>
                  <a:avLst/>
                  <a:gdLst>
                    <a:gd name="txL" fmla="*/ 0 w 133"/>
                    <a:gd name="txT" fmla="*/ 0 h 169"/>
                    <a:gd name="txR" fmla="*/ 133 w 133"/>
                    <a:gd name="txB" fmla="*/ 169 h 169"/>
                  </a:gdLst>
                  <a:ahLst/>
                  <a:cxnLst>
                    <a:cxn ang="0">
                      <a:pos x="86" y="0"/>
                    </a:cxn>
                    <a:cxn ang="0">
                      <a:pos x="73" y="0"/>
                    </a:cxn>
                    <a:cxn ang="0">
                      <a:pos x="64" y="0"/>
                    </a:cxn>
                    <a:cxn ang="0">
                      <a:pos x="43" y="6"/>
                    </a:cxn>
                    <a:cxn ang="0">
                      <a:pos x="26" y="6"/>
                    </a:cxn>
                    <a:cxn ang="0">
                      <a:pos x="17" y="12"/>
                    </a:cxn>
                    <a:cxn ang="0">
                      <a:pos x="13" y="24"/>
                    </a:cxn>
                    <a:cxn ang="0">
                      <a:pos x="0" y="42"/>
                    </a:cxn>
                    <a:cxn ang="0">
                      <a:pos x="0" y="48"/>
                    </a:cxn>
                    <a:cxn ang="0">
                      <a:pos x="0" y="60"/>
                    </a:cxn>
                    <a:cxn ang="0">
                      <a:pos x="4" y="66"/>
                    </a:cxn>
                    <a:cxn ang="0">
                      <a:pos x="8" y="66"/>
                    </a:cxn>
                    <a:cxn ang="0">
                      <a:pos x="21" y="72"/>
                    </a:cxn>
                    <a:cxn ang="0">
                      <a:pos x="30" y="78"/>
                    </a:cxn>
                    <a:cxn ang="0">
                      <a:pos x="51" y="84"/>
                    </a:cxn>
                    <a:cxn ang="0">
                      <a:pos x="51" y="90"/>
                    </a:cxn>
                    <a:cxn ang="0">
                      <a:pos x="51" y="103"/>
                    </a:cxn>
                    <a:cxn ang="0">
                      <a:pos x="51" y="115"/>
                    </a:cxn>
                    <a:cxn ang="0">
                      <a:pos x="64" y="121"/>
                    </a:cxn>
                    <a:cxn ang="0">
                      <a:pos x="64" y="109"/>
                    </a:cxn>
                    <a:cxn ang="0">
                      <a:pos x="64" y="103"/>
                    </a:cxn>
                    <a:cxn ang="0">
                      <a:pos x="69" y="103"/>
                    </a:cxn>
                    <a:cxn ang="0">
                      <a:pos x="73" y="103"/>
                    </a:cxn>
                    <a:cxn ang="0">
                      <a:pos x="77" y="103"/>
                    </a:cxn>
                    <a:cxn ang="0">
                      <a:pos x="82" y="109"/>
                    </a:cxn>
                    <a:cxn ang="0">
                      <a:pos x="86" y="115"/>
                    </a:cxn>
                    <a:cxn ang="0">
                      <a:pos x="82" y="121"/>
                    </a:cxn>
                    <a:cxn ang="0">
                      <a:pos x="82" y="133"/>
                    </a:cxn>
                    <a:cxn ang="0">
                      <a:pos x="77" y="145"/>
                    </a:cxn>
                    <a:cxn ang="0">
                      <a:pos x="77" y="151"/>
                    </a:cxn>
                    <a:cxn ang="0">
                      <a:pos x="86" y="157"/>
                    </a:cxn>
                    <a:cxn ang="0">
                      <a:pos x="103" y="169"/>
                    </a:cxn>
                    <a:cxn ang="0">
                      <a:pos x="112" y="169"/>
                    </a:cxn>
                    <a:cxn ang="0">
                      <a:pos x="120" y="169"/>
                    </a:cxn>
                    <a:cxn ang="0">
                      <a:pos x="120" y="163"/>
                    </a:cxn>
                    <a:cxn ang="0">
                      <a:pos x="125" y="157"/>
                    </a:cxn>
                    <a:cxn ang="0">
                      <a:pos x="120" y="145"/>
                    </a:cxn>
                    <a:cxn ang="0">
                      <a:pos x="120" y="139"/>
                    </a:cxn>
                    <a:cxn ang="0">
                      <a:pos x="120" y="133"/>
                    </a:cxn>
                    <a:cxn ang="0">
                      <a:pos x="125" y="121"/>
                    </a:cxn>
                    <a:cxn ang="0">
                      <a:pos x="129" y="109"/>
                    </a:cxn>
                    <a:cxn ang="0">
                      <a:pos x="133" y="90"/>
                    </a:cxn>
                    <a:cxn ang="0">
                      <a:pos x="133" y="72"/>
                    </a:cxn>
                    <a:cxn ang="0">
                      <a:pos x="133" y="60"/>
                    </a:cxn>
                    <a:cxn ang="0">
                      <a:pos x="125" y="36"/>
                    </a:cxn>
                    <a:cxn ang="0">
                      <a:pos x="125" y="24"/>
                    </a:cxn>
                    <a:cxn ang="0">
                      <a:pos x="116" y="18"/>
                    </a:cxn>
                    <a:cxn ang="0">
                      <a:pos x="99" y="6"/>
                    </a:cxn>
                    <a:cxn ang="0">
                      <a:pos x="86" y="0"/>
                    </a:cxn>
                  </a:cxnLst>
                  <a:rect l="txL" t="txT" r="txR" b="txB"/>
                  <a:pathLst>
                    <a:path w="133" h="169">
                      <a:moveTo>
                        <a:pt x="86" y="0"/>
                      </a:moveTo>
                      <a:lnTo>
                        <a:pt x="73" y="0"/>
                      </a:lnTo>
                      <a:lnTo>
                        <a:pt x="64" y="0"/>
                      </a:lnTo>
                      <a:lnTo>
                        <a:pt x="43" y="6"/>
                      </a:lnTo>
                      <a:lnTo>
                        <a:pt x="26" y="6"/>
                      </a:lnTo>
                      <a:lnTo>
                        <a:pt x="17" y="12"/>
                      </a:lnTo>
                      <a:lnTo>
                        <a:pt x="13" y="24"/>
                      </a:lnTo>
                      <a:lnTo>
                        <a:pt x="0" y="42"/>
                      </a:lnTo>
                      <a:lnTo>
                        <a:pt x="0" y="48"/>
                      </a:lnTo>
                      <a:lnTo>
                        <a:pt x="0" y="60"/>
                      </a:lnTo>
                      <a:lnTo>
                        <a:pt x="4" y="66"/>
                      </a:lnTo>
                      <a:lnTo>
                        <a:pt x="8" y="66"/>
                      </a:lnTo>
                      <a:lnTo>
                        <a:pt x="21" y="72"/>
                      </a:lnTo>
                      <a:lnTo>
                        <a:pt x="30" y="78"/>
                      </a:lnTo>
                      <a:lnTo>
                        <a:pt x="51" y="84"/>
                      </a:lnTo>
                      <a:lnTo>
                        <a:pt x="51" y="90"/>
                      </a:lnTo>
                      <a:lnTo>
                        <a:pt x="51" y="103"/>
                      </a:lnTo>
                      <a:lnTo>
                        <a:pt x="51" y="115"/>
                      </a:lnTo>
                      <a:lnTo>
                        <a:pt x="64" y="121"/>
                      </a:lnTo>
                      <a:lnTo>
                        <a:pt x="64" y="109"/>
                      </a:lnTo>
                      <a:lnTo>
                        <a:pt x="64" y="103"/>
                      </a:lnTo>
                      <a:lnTo>
                        <a:pt x="69" y="103"/>
                      </a:lnTo>
                      <a:lnTo>
                        <a:pt x="73" y="103"/>
                      </a:lnTo>
                      <a:lnTo>
                        <a:pt x="77" y="103"/>
                      </a:lnTo>
                      <a:lnTo>
                        <a:pt x="82" y="109"/>
                      </a:lnTo>
                      <a:lnTo>
                        <a:pt x="86" y="115"/>
                      </a:lnTo>
                      <a:lnTo>
                        <a:pt x="82" y="121"/>
                      </a:lnTo>
                      <a:lnTo>
                        <a:pt x="82" y="133"/>
                      </a:lnTo>
                      <a:lnTo>
                        <a:pt x="77" y="145"/>
                      </a:lnTo>
                      <a:lnTo>
                        <a:pt x="77" y="151"/>
                      </a:lnTo>
                      <a:lnTo>
                        <a:pt x="86" y="157"/>
                      </a:lnTo>
                      <a:lnTo>
                        <a:pt x="103" y="169"/>
                      </a:lnTo>
                      <a:lnTo>
                        <a:pt x="112" y="169"/>
                      </a:lnTo>
                      <a:lnTo>
                        <a:pt x="120" y="169"/>
                      </a:lnTo>
                      <a:lnTo>
                        <a:pt x="120" y="163"/>
                      </a:lnTo>
                      <a:lnTo>
                        <a:pt x="125" y="157"/>
                      </a:lnTo>
                      <a:lnTo>
                        <a:pt x="120" y="145"/>
                      </a:lnTo>
                      <a:lnTo>
                        <a:pt x="120" y="139"/>
                      </a:lnTo>
                      <a:lnTo>
                        <a:pt x="120" y="133"/>
                      </a:lnTo>
                      <a:lnTo>
                        <a:pt x="125" y="121"/>
                      </a:lnTo>
                      <a:lnTo>
                        <a:pt x="129" y="109"/>
                      </a:lnTo>
                      <a:lnTo>
                        <a:pt x="133" y="90"/>
                      </a:lnTo>
                      <a:lnTo>
                        <a:pt x="133" y="72"/>
                      </a:lnTo>
                      <a:lnTo>
                        <a:pt x="133" y="60"/>
                      </a:lnTo>
                      <a:lnTo>
                        <a:pt x="125" y="36"/>
                      </a:lnTo>
                      <a:lnTo>
                        <a:pt x="125" y="24"/>
                      </a:lnTo>
                      <a:lnTo>
                        <a:pt x="116" y="18"/>
                      </a:lnTo>
                      <a:lnTo>
                        <a:pt x="99" y="6"/>
                      </a:lnTo>
                      <a:lnTo>
                        <a:pt x="86"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2" name="Freeform 78"/>
                <p:cNvSpPr/>
                <p:nvPr/>
              </p:nvSpPr>
              <p:spPr>
                <a:xfrm>
                  <a:off x="4177" y="3651"/>
                  <a:ext cx="125" cy="138"/>
                </a:xfrm>
                <a:custGeom>
                  <a:avLst/>
                  <a:gdLst>
                    <a:gd name="txL" fmla="*/ 0 w 125"/>
                    <a:gd name="txT" fmla="*/ 0 h 138"/>
                    <a:gd name="txR" fmla="*/ 125 w 125"/>
                    <a:gd name="txB" fmla="*/ 138 h 138"/>
                  </a:gdLst>
                  <a:ahLst/>
                  <a:cxnLst>
                    <a:cxn ang="0">
                      <a:pos x="117" y="42"/>
                    </a:cxn>
                    <a:cxn ang="0">
                      <a:pos x="112" y="48"/>
                    </a:cxn>
                    <a:cxn ang="0">
                      <a:pos x="108" y="54"/>
                    </a:cxn>
                    <a:cxn ang="0">
                      <a:pos x="104" y="60"/>
                    </a:cxn>
                    <a:cxn ang="0">
                      <a:pos x="95" y="60"/>
                    </a:cxn>
                    <a:cxn ang="0">
                      <a:pos x="78" y="54"/>
                    </a:cxn>
                    <a:cxn ang="0">
                      <a:pos x="69" y="36"/>
                    </a:cxn>
                    <a:cxn ang="0">
                      <a:pos x="69" y="18"/>
                    </a:cxn>
                    <a:cxn ang="0">
                      <a:pos x="44" y="18"/>
                    </a:cxn>
                    <a:cxn ang="0">
                      <a:pos x="35" y="12"/>
                    </a:cxn>
                    <a:cxn ang="0">
                      <a:pos x="22" y="6"/>
                    </a:cxn>
                    <a:cxn ang="0">
                      <a:pos x="9" y="0"/>
                    </a:cxn>
                    <a:cxn ang="0">
                      <a:pos x="0" y="6"/>
                    </a:cxn>
                    <a:cxn ang="0">
                      <a:pos x="0" y="18"/>
                    </a:cxn>
                    <a:cxn ang="0">
                      <a:pos x="5" y="36"/>
                    </a:cxn>
                    <a:cxn ang="0">
                      <a:pos x="9" y="48"/>
                    </a:cxn>
                    <a:cxn ang="0">
                      <a:pos x="18" y="66"/>
                    </a:cxn>
                    <a:cxn ang="0">
                      <a:pos x="35" y="84"/>
                    </a:cxn>
                    <a:cxn ang="0">
                      <a:pos x="74" y="114"/>
                    </a:cxn>
                    <a:cxn ang="0">
                      <a:pos x="74" y="120"/>
                    </a:cxn>
                    <a:cxn ang="0">
                      <a:pos x="87" y="132"/>
                    </a:cxn>
                    <a:cxn ang="0">
                      <a:pos x="99" y="138"/>
                    </a:cxn>
                    <a:cxn ang="0">
                      <a:pos x="117" y="132"/>
                    </a:cxn>
                    <a:cxn ang="0">
                      <a:pos x="121" y="120"/>
                    </a:cxn>
                    <a:cxn ang="0">
                      <a:pos x="125" y="102"/>
                    </a:cxn>
                    <a:cxn ang="0">
                      <a:pos x="125" y="72"/>
                    </a:cxn>
                    <a:cxn ang="0">
                      <a:pos x="121" y="54"/>
                    </a:cxn>
                    <a:cxn ang="0">
                      <a:pos x="117" y="42"/>
                    </a:cxn>
                  </a:cxnLst>
                  <a:rect l="txL" t="txT" r="txR" b="txB"/>
                  <a:pathLst>
                    <a:path w="125" h="138">
                      <a:moveTo>
                        <a:pt x="117" y="42"/>
                      </a:moveTo>
                      <a:lnTo>
                        <a:pt x="112" y="48"/>
                      </a:lnTo>
                      <a:lnTo>
                        <a:pt x="108" y="54"/>
                      </a:lnTo>
                      <a:lnTo>
                        <a:pt x="104" y="60"/>
                      </a:lnTo>
                      <a:lnTo>
                        <a:pt x="95" y="60"/>
                      </a:lnTo>
                      <a:lnTo>
                        <a:pt x="78" y="54"/>
                      </a:lnTo>
                      <a:lnTo>
                        <a:pt x="69" y="36"/>
                      </a:lnTo>
                      <a:lnTo>
                        <a:pt x="69" y="18"/>
                      </a:lnTo>
                      <a:lnTo>
                        <a:pt x="44" y="18"/>
                      </a:lnTo>
                      <a:lnTo>
                        <a:pt x="35" y="12"/>
                      </a:lnTo>
                      <a:lnTo>
                        <a:pt x="22" y="6"/>
                      </a:lnTo>
                      <a:lnTo>
                        <a:pt x="9" y="0"/>
                      </a:lnTo>
                      <a:lnTo>
                        <a:pt x="0" y="6"/>
                      </a:lnTo>
                      <a:lnTo>
                        <a:pt x="0" y="18"/>
                      </a:lnTo>
                      <a:lnTo>
                        <a:pt x="5" y="36"/>
                      </a:lnTo>
                      <a:lnTo>
                        <a:pt x="9" y="48"/>
                      </a:lnTo>
                      <a:lnTo>
                        <a:pt x="18" y="66"/>
                      </a:lnTo>
                      <a:lnTo>
                        <a:pt x="35" y="84"/>
                      </a:lnTo>
                      <a:lnTo>
                        <a:pt x="74" y="114"/>
                      </a:lnTo>
                      <a:lnTo>
                        <a:pt x="74" y="120"/>
                      </a:lnTo>
                      <a:lnTo>
                        <a:pt x="87" y="132"/>
                      </a:lnTo>
                      <a:lnTo>
                        <a:pt x="99" y="138"/>
                      </a:lnTo>
                      <a:lnTo>
                        <a:pt x="117" y="132"/>
                      </a:lnTo>
                      <a:lnTo>
                        <a:pt x="121" y="120"/>
                      </a:lnTo>
                      <a:lnTo>
                        <a:pt x="125" y="102"/>
                      </a:lnTo>
                      <a:lnTo>
                        <a:pt x="125" y="72"/>
                      </a:lnTo>
                      <a:lnTo>
                        <a:pt x="121" y="54"/>
                      </a:lnTo>
                      <a:lnTo>
                        <a:pt x="117" y="42"/>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3" name="Freeform 79"/>
                <p:cNvSpPr/>
                <p:nvPr/>
              </p:nvSpPr>
              <p:spPr>
                <a:xfrm>
                  <a:off x="4177" y="3651"/>
                  <a:ext cx="125" cy="138"/>
                </a:xfrm>
                <a:custGeom>
                  <a:avLst/>
                  <a:gdLst>
                    <a:gd name="txL" fmla="*/ 0 w 125"/>
                    <a:gd name="txT" fmla="*/ 0 h 138"/>
                    <a:gd name="txR" fmla="*/ 125 w 125"/>
                    <a:gd name="txB" fmla="*/ 138 h 138"/>
                  </a:gdLst>
                  <a:ahLst/>
                  <a:cxnLst>
                    <a:cxn ang="0">
                      <a:pos x="117" y="42"/>
                    </a:cxn>
                    <a:cxn ang="0">
                      <a:pos x="112" y="48"/>
                    </a:cxn>
                    <a:cxn ang="0">
                      <a:pos x="108" y="54"/>
                    </a:cxn>
                    <a:cxn ang="0">
                      <a:pos x="104" y="60"/>
                    </a:cxn>
                    <a:cxn ang="0">
                      <a:pos x="95" y="60"/>
                    </a:cxn>
                    <a:cxn ang="0">
                      <a:pos x="78" y="54"/>
                    </a:cxn>
                    <a:cxn ang="0">
                      <a:pos x="69" y="36"/>
                    </a:cxn>
                    <a:cxn ang="0">
                      <a:pos x="69" y="18"/>
                    </a:cxn>
                    <a:cxn ang="0">
                      <a:pos x="44" y="18"/>
                    </a:cxn>
                    <a:cxn ang="0">
                      <a:pos x="35" y="12"/>
                    </a:cxn>
                    <a:cxn ang="0">
                      <a:pos x="22" y="6"/>
                    </a:cxn>
                    <a:cxn ang="0">
                      <a:pos x="9" y="0"/>
                    </a:cxn>
                    <a:cxn ang="0">
                      <a:pos x="0" y="6"/>
                    </a:cxn>
                    <a:cxn ang="0">
                      <a:pos x="0" y="18"/>
                    </a:cxn>
                    <a:cxn ang="0">
                      <a:pos x="5" y="36"/>
                    </a:cxn>
                    <a:cxn ang="0">
                      <a:pos x="9" y="48"/>
                    </a:cxn>
                    <a:cxn ang="0">
                      <a:pos x="18" y="66"/>
                    </a:cxn>
                    <a:cxn ang="0">
                      <a:pos x="35" y="84"/>
                    </a:cxn>
                    <a:cxn ang="0">
                      <a:pos x="74" y="114"/>
                    </a:cxn>
                    <a:cxn ang="0">
                      <a:pos x="74" y="120"/>
                    </a:cxn>
                    <a:cxn ang="0">
                      <a:pos x="87" y="132"/>
                    </a:cxn>
                    <a:cxn ang="0">
                      <a:pos x="99" y="138"/>
                    </a:cxn>
                    <a:cxn ang="0">
                      <a:pos x="117" y="132"/>
                    </a:cxn>
                    <a:cxn ang="0">
                      <a:pos x="121" y="120"/>
                    </a:cxn>
                    <a:cxn ang="0">
                      <a:pos x="125" y="102"/>
                    </a:cxn>
                    <a:cxn ang="0">
                      <a:pos x="125" y="72"/>
                    </a:cxn>
                    <a:cxn ang="0">
                      <a:pos x="121" y="54"/>
                    </a:cxn>
                    <a:cxn ang="0">
                      <a:pos x="117" y="42"/>
                    </a:cxn>
                  </a:cxnLst>
                  <a:rect l="txL" t="txT" r="txR" b="txB"/>
                  <a:pathLst>
                    <a:path w="125" h="138">
                      <a:moveTo>
                        <a:pt x="117" y="42"/>
                      </a:moveTo>
                      <a:lnTo>
                        <a:pt x="112" y="48"/>
                      </a:lnTo>
                      <a:lnTo>
                        <a:pt x="108" y="54"/>
                      </a:lnTo>
                      <a:lnTo>
                        <a:pt x="104" y="60"/>
                      </a:lnTo>
                      <a:lnTo>
                        <a:pt x="95" y="60"/>
                      </a:lnTo>
                      <a:lnTo>
                        <a:pt x="78" y="54"/>
                      </a:lnTo>
                      <a:lnTo>
                        <a:pt x="69" y="36"/>
                      </a:lnTo>
                      <a:lnTo>
                        <a:pt x="69" y="18"/>
                      </a:lnTo>
                      <a:lnTo>
                        <a:pt x="44" y="18"/>
                      </a:lnTo>
                      <a:lnTo>
                        <a:pt x="35" y="12"/>
                      </a:lnTo>
                      <a:lnTo>
                        <a:pt x="22" y="6"/>
                      </a:lnTo>
                      <a:lnTo>
                        <a:pt x="9" y="0"/>
                      </a:lnTo>
                      <a:lnTo>
                        <a:pt x="0" y="6"/>
                      </a:lnTo>
                      <a:lnTo>
                        <a:pt x="0" y="18"/>
                      </a:lnTo>
                      <a:lnTo>
                        <a:pt x="5" y="36"/>
                      </a:lnTo>
                      <a:lnTo>
                        <a:pt x="9" y="48"/>
                      </a:lnTo>
                      <a:lnTo>
                        <a:pt x="18" y="66"/>
                      </a:lnTo>
                      <a:lnTo>
                        <a:pt x="35" y="84"/>
                      </a:lnTo>
                      <a:lnTo>
                        <a:pt x="74" y="114"/>
                      </a:lnTo>
                      <a:lnTo>
                        <a:pt x="74" y="120"/>
                      </a:lnTo>
                      <a:lnTo>
                        <a:pt x="87" y="132"/>
                      </a:lnTo>
                      <a:lnTo>
                        <a:pt x="99" y="138"/>
                      </a:lnTo>
                      <a:lnTo>
                        <a:pt x="117" y="132"/>
                      </a:lnTo>
                      <a:lnTo>
                        <a:pt x="121" y="120"/>
                      </a:lnTo>
                      <a:lnTo>
                        <a:pt x="125" y="102"/>
                      </a:lnTo>
                      <a:lnTo>
                        <a:pt x="125" y="72"/>
                      </a:lnTo>
                      <a:lnTo>
                        <a:pt x="121" y="54"/>
                      </a:lnTo>
                      <a:lnTo>
                        <a:pt x="117" y="4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4" name="Freeform 80"/>
                <p:cNvSpPr/>
                <p:nvPr/>
              </p:nvSpPr>
              <p:spPr>
                <a:xfrm>
                  <a:off x="4401" y="3651"/>
                  <a:ext cx="129" cy="126"/>
                </a:xfrm>
                <a:custGeom>
                  <a:avLst/>
                  <a:gdLst>
                    <a:gd name="txL" fmla="*/ 0 w 129"/>
                    <a:gd name="txT" fmla="*/ 0 h 126"/>
                    <a:gd name="txR" fmla="*/ 129 w 129"/>
                    <a:gd name="txB" fmla="*/ 126 h 126"/>
                  </a:gdLst>
                  <a:ahLst/>
                  <a:cxnLst>
                    <a:cxn ang="0">
                      <a:pos x="112" y="24"/>
                    </a:cxn>
                    <a:cxn ang="0">
                      <a:pos x="108" y="42"/>
                    </a:cxn>
                    <a:cxn ang="0">
                      <a:pos x="99" y="54"/>
                    </a:cxn>
                    <a:cxn ang="0">
                      <a:pos x="86" y="60"/>
                    </a:cxn>
                    <a:cxn ang="0">
                      <a:pos x="73" y="60"/>
                    </a:cxn>
                    <a:cxn ang="0">
                      <a:pos x="65" y="54"/>
                    </a:cxn>
                    <a:cxn ang="0">
                      <a:pos x="65" y="36"/>
                    </a:cxn>
                    <a:cxn ang="0">
                      <a:pos x="56" y="18"/>
                    </a:cxn>
                    <a:cxn ang="0">
                      <a:pos x="39" y="12"/>
                    </a:cxn>
                    <a:cxn ang="0">
                      <a:pos x="30" y="6"/>
                    </a:cxn>
                    <a:cxn ang="0">
                      <a:pos x="18" y="0"/>
                    </a:cxn>
                    <a:cxn ang="0">
                      <a:pos x="9" y="6"/>
                    </a:cxn>
                    <a:cxn ang="0">
                      <a:pos x="0" y="12"/>
                    </a:cxn>
                    <a:cxn ang="0">
                      <a:pos x="0" y="30"/>
                    </a:cxn>
                    <a:cxn ang="0">
                      <a:pos x="5" y="42"/>
                    </a:cxn>
                    <a:cxn ang="0">
                      <a:pos x="9" y="54"/>
                    </a:cxn>
                    <a:cxn ang="0">
                      <a:pos x="26" y="72"/>
                    </a:cxn>
                    <a:cxn ang="0">
                      <a:pos x="48" y="90"/>
                    </a:cxn>
                    <a:cxn ang="0">
                      <a:pos x="69" y="102"/>
                    </a:cxn>
                    <a:cxn ang="0">
                      <a:pos x="73" y="120"/>
                    </a:cxn>
                    <a:cxn ang="0">
                      <a:pos x="91" y="126"/>
                    </a:cxn>
                    <a:cxn ang="0">
                      <a:pos x="104" y="126"/>
                    </a:cxn>
                    <a:cxn ang="0">
                      <a:pos x="116" y="120"/>
                    </a:cxn>
                    <a:cxn ang="0">
                      <a:pos x="121" y="108"/>
                    </a:cxn>
                    <a:cxn ang="0">
                      <a:pos x="129" y="96"/>
                    </a:cxn>
                    <a:cxn ang="0">
                      <a:pos x="125" y="78"/>
                    </a:cxn>
                    <a:cxn ang="0">
                      <a:pos x="121" y="60"/>
                    </a:cxn>
                    <a:cxn ang="0">
                      <a:pos x="116" y="36"/>
                    </a:cxn>
                    <a:cxn ang="0">
                      <a:pos x="112" y="24"/>
                    </a:cxn>
                  </a:cxnLst>
                  <a:rect l="txL" t="txT" r="txR" b="txB"/>
                  <a:pathLst>
                    <a:path w="129" h="126">
                      <a:moveTo>
                        <a:pt x="112" y="24"/>
                      </a:moveTo>
                      <a:lnTo>
                        <a:pt x="108" y="42"/>
                      </a:lnTo>
                      <a:lnTo>
                        <a:pt x="99" y="54"/>
                      </a:lnTo>
                      <a:lnTo>
                        <a:pt x="86" y="60"/>
                      </a:lnTo>
                      <a:lnTo>
                        <a:pt x="73" y="60"/>
                      </a:lnTo>
                      <a:lnTo>
                        <a:pt x="65" y="54"/>
                      </a:lnTo>
                      <a:lnTo>
                        <a:pt x="65" y="36"/>
                      </a:lnTo>
                      <a:lnTo>
                        <a:pt x="56" y="18"/>
                      </a:lnTo>
                      <a:lnTo>
                        <a:pt x="39" y="12"/>
                      </a:lnTo>
                      <a:lnTo>
                        <a:pt x="30" y="6"/>
                      </a:lnTo>
                      <a:lnTo>
                        <a:pt x="18" y="0"/>
                      </a:lnTo>
                      <a:lnTo>
                        <a:pt x="9" y="6"/>
                      </a:lnTo>
                      <a:lnTo>
                        <a:pt x="0" y="12"/>
                      </a:lnTo>
                      <a:lnTo>
                        <a:pt x="0" y="30"/>
                      </a:lnTo>
                      <a:lnTo>
                        <a:pt x="5" y="42"/>
                      </a:lnTo>
                      <a:lnTo>
                        <a:pt x="9" y="54"/>
                      </a:lnTo>
                      <a:lnTo>
                        <a:pt x="26" y="72"/>
                      </a:lnTo>
                      <a:lnTo>
                        <a:pt x="48" y="90"/>
                      </a:lnTo>
                      <a:lnTo>
                        <a:pt x="69" y="102"/>
                      </a:lnTo>
                      <a:lnTo>
                        <a:pt x="73" y="120"/>
                      </a:lnTo>
                      <a:lnTo>
                        <a:pt x="91" y="126"/>
                      </a:lnTo>
                      <a:lnTo>
                        <a:pt x="104" y="126"/>
                      </a:lnTo>
                      <a:lnTo>
                        <a:pt x="116" y="120"/>
                      </a:lnTo>
                      <a:lnTo>
                        <a:pt x="121" y="108"/>
                      </a:lnTo>
                      <a:lnTo>
                        <a:pt x="129" y="96"/>
                      </a:lnTo>
                      <a:lnTo>
                        <a:pt x="125" y="78"/>
                      </a:lnTo>
                      <a:lnTo>
                        <a:pt x="121" y="60"/>
                      </a:lnTo>
                      <a:lnTo>
                        <a:pt x="116" y="36"/>
                      </a:lnTo>
                      <a:lnTo>
                        <a:pt x="112" y="24"/>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5" name="Freeform 81"/>
                <p:cNvSpPr/>
                <p:nvPr/>
              </p:nvSpPr>
              <p:spPr>
                <a:xfrm>
                  <a:off x="4401" y="3651"/>
                  <a:ext cx="129" cy="126"/>
                </a:xfrm>
                <a:custGeom>
                  <a:avLst/>
                  <a:gdLst>
                    <a:gd name="txL" fmla="*/ 0 w 129"/>
                    <a:gd name="txT" fmla="*/ 0 h 126"/>
                    <a:gd name="txR" fmla="*/ 129 w 129"/>
                    <a:gd name="txB" fmla="*/ 126 h 126"/>
                  </a:gdLst>
                  <a:ahLst/>
                  <a:cxnLst>
                    <a:cxn ang="0">
                      <a:pos x="112" y="24"/>
                    </a:cxn>
                    <a:cxn ang="0">
                      <a:pos x="108" y="42"/>
                    </a:cxn>
                    <a:cxn ang="0">
                      <a:pos x="99" y="54"/>
                    </a:cxn>
                    <a:cxn ang="0">
                      <a:pos x="86" y="60"/>
                    </a:cxn>
                    <a:cxn ang="0">
                      <a:pos x="73" y="60"/>
                    </a:cxn>
                    <a:cxn ang="0">
                      <a:pos x="65" y="54"/>
                    </a:cxn>
                    <a:cxn ang="0">
                      <a:pos x="65" y="36"/>
                    </a:cxn>
                    <a:cxn ang="0">
                      <a:pos x="56" y="18"/>
                    </a:cxn>
                    <a:cxn ang="0">
                      <a:pos x="39" y="12"/>
                    </a:cxn>
                    <a:cxn ang="0">
                      <a:pos x="30" y="6"/>
                    </a:cxn>
                    <a:cxn ang="0">
                      <a:pos x="18" y="0"/>
                    </a:cxn>
                    <a:cxn ang="0">
                      <a:pos x="9" y="6"/>
                    </a:cxn>
                    <a:cxn ang="0">
                      <a:pos x="0" y="12"/>
                    </a:cxn>
                    <a:cxn ang="0">
                      <a:pos x="0" y="30"/>
                    </a:cxn>
                    <a:cxn ang="0">
                      <a:pos x="5" y="42"/>
                    </a:cxn>
                    <a:cxn ang="0">
                      <a:pos x="9" y="54"/>
                    </a:cxn>
                    <a:cxn ang="0">
                      <a:pos x="26" y="72"/>
                    </a:cxn>
                    <a:cxn ang="0">
                      <a:pos x="48" y="90"/>
                    </a:cxn>
                    <a:cxn ang="0">
                      <a:pos x="69" y="102"/>
                    </a:cxn>
                    <a:cxn ang="0">
                      <a:pos x="73" y="120"/>
                    </a:cxn>
                    <a:cxn ang="0">
                      <a:pos x="91" y="126"/>
                    </a:cxn>
                    <a:cxn ang="0">
                      <a:pos x="104" y="126"/>
                    </a:cxn>
                    <a:cxn ang="0">
                      <a:pos x="116" y="120"/>
                    </a:cxn>
                    <a:cxn ang="0">
                      <a:pos x="121" y="108"/>
                    </a:cxn>
                    <a:cxn ang="0">
                      <a:pos x="129" y="96"/>
                    </a:cxn>
                    <a:cxn ang="0">
                      <a:pos x="125" y="78"/>
                    </a:cxn>
                    <a:cxn ang="0">
                      <a:pos x="121" y="60"/>
                    </a:cxn>
                    <a:cxn ang="0">
                      <a:pos x="116" y="36"/>
                    </a:cxn>
                    <a:cxn ang="0">
                      <a:pos x="112" y="24"/>
                    </a:cxn>
                  </a:cxnLst>
                  <a:rect l="txL" t="txT" r="txR" b="txB"/>
                  <a:pathLst>
                    <a:path w="129" h="126">
                      <a:moveTo>
                        <a:pt x="112" y="24"/>
                      </a:moveTo>
                      <a:lnTo>
                        <a:pt x="108" y="42"/>
                      </a:lnTo>
                      <a:lnTo>
                        <a:pt x="99" y="54"/>
                      </a:lnTo>
                      <a:lnTo>
                        <a:pt x="86" y="60"/>
                      </a:lnTo>
                      <a:lnTo>
                        <a:pt x="73" y="60"/>
                      </a:lnTo>
                      <a:lnTo>
                        <a:pt x="65" y="54"/>
                      </a:lnTo>
                      <a:lnTo>
                        <a:pt x="65" y="36"/>
                      </a:lnTo>
                      <a:lnTo>
                        <a:pt x="56" y="18"/>
                      </a:lnTo>
                      <a:lnTo>
                        <a:pt x="39" y="12"/>
                      </a:lnTo>
                      <a:lnTo>
                        <a:pt x="30" y="6"/>
                      </a:lnTo>
                      <a:lnTo>
                        <a:pt x="18" y="0"/>
                      </a:lnTo>
                      <a:lnTo>
                        <a:pt x="9" y="6"/>
                      </a:lnTo>
                      <a:lnTo>
                        <a:pt x="0" y="12"/>
                      </a:lnTo>
                      <a:lnTo>
                        <a:pt x="0" y="30"/>
                      </a:lnTo>
                      <a:lnTo>
                        <a:pt x="5" y="42"/>
                      </a:lnTo>
                      <a:lnTo>
                        <a:pt x="9" y="54"/>
                      </a:lnTo>
                      <a:lnTo>
                        <a:pt x="26" y="72"/>
                      </a:lnTo>
                      <a:lnTo>
                        <a:pt x="48" y="90"/>
                      </a:lnTo>
                      <a:lnTo>
                        <a:pt x="69" y="102"/>
                      </a:lnTo>
                      <a:lnTo>
                        <a:pt x="73" y="120"/>
                      </a:lnTo>
                      <a:lnTo>
                        <a:pt x="91" y="126"/>
                      </a:lnTo>
                      <a:lnTo>
                        <a:pt x="104" y="126"/>
                      </a:lnTo>
                      <a:lnTo>
                        <a:pt x="116" y="120"/>
                      </a:lnTo>
                      <a:lnTo>
                        <a:pt x="121" y="108"/>
                      </a:lnTo>
                      <a:lnTo>
                        <a:pt x="129" y="96"/>
                      </a:lnTo>
                      <a:lnTo>
                        <a:pt x="125" y="78"/>
                      </a:lnTo>
                      <a:lnTo>
                        <a:pt x="121" y="60"/>
                      </a:lnTo>
                      <a:lnTo>
                        <a:pt x="116" y="36"/>
                      </a:lnTo>
                      <a:lnTo>
                        <a:pt x="112" y="2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6" name="Freeform 82"/>
                <p:cNvSpPr/>
                <p:nvPr/>
              </p:nvSpPr>
              <p:spPr>
                <a:xfrm>
                  <a:off x="2865" y="3471"/>
                  <a:ext cx="129" cy="90"/>
                </a:xfrm>
                <a:custGeom>
                  <a:avLst/>
                  <a:gdLst>
                    <a:gd name="txL" fmla="*/ 0 w 129"/>
                    <a:gd name="txT" fmla="*/ 0 h 90"/>
                    <a:gd name="txR" fmla="*/ 129 w 129"/>
                    <a:gd name="txB" fmla="*/ 90 h 90"/>
                  </a:gdLst>
                  <a:ahLst/>
                  <a:cxnLst>
                    <a:cxn ang="0">
                      <a:pos x="125" y="18"/>
                    </a:cxn>
                    <a:cxn ang="0">
                      <a:pos x="129" y="30"/>
                    </a:cxn>
                    <a:cxn ang="0">
                      <a:pos x="125" y="54"/>
                    </a:cxn>
                    <a:cxn ang="0">
                      <a:pos x="120" y="78"/>
                    </a:cxn>
                    <a:cxn ang="0">
                      <a:pos x="103" y="84"/>
                    </a:cxn>
                    <a:cxn ang="0">
                      <a:pos x="103" y="60"/>
                    </a:cxn>
                    <a:cxn ang="0">
                      <a:pos x="90" y="60"/>
                    </a:cxn>
                    <a:cxn ang="0">
                      <a:pos x="82" y="66"/>
                    </a:cxn>
                    <a:cxn ang="0">
                      <a:pos x="73" y="72"/>
                    </a:cxn>
                    <a:cxn ang="0">
                      <a:pos x="51" y="84"/>
                    </a:cxn>
                    <a:cxn ang="0">
                      <a:pos x="30" y="90"/>
                    </a:cxn>
                    <a:cxn ang="0">
                      <a:pos x="17" y="84"/>
                    </a:cxn>
                    <a:cxn ang="0">
                      <a:pos x="8" y="78"/>
                    </a:cxn>
                    <a:cxn ang="0">
                      <a:pos x="0" y="78"/>
                    </a:cxn>
                    <a:cxn ang="0">
                      <a:pos x="0" y="66"/>
                    </a:cxn>
                    <a:cxn ang="0">
                      <a:pos x="17" y="60"/>
                    </a:cxn>
                    <a:cxn ang="0">
                      <a:pos x="30" y="54"/>
                    </a:cxn>
                    <a:cxn ang="0">
                      <a:pos x="51" y="30"/>
                    </a:cxn>
                    <a:cxn ang="0">
                      <a:pos x="56" y="36"/>
                    </a:cxn>
                    <a:cxn ang="0">
                      <a:pos x="73" y="36"/>
                    </a:cxn>
                    <a:cxn ang="0">
                      <a:pos x="90" y="36"/>
                    </a:cxn>
                    <a:cxn ang="0">
                      <a:pos x="103" y="30"/>
                    </a:cxn>
                    <a:cxn ang="0">
                      <a:pos x="112" y="18"/>
                    </a:cxn>
                    <a:cxn ang="0">
                      <a:pos x="120" y="0"/>
                    </a:cxn>
                    <a:cxn ang="0">
                      <a:pos x="125" y="18"/>
                    </a:cxn>
                  </a:cxnLst>
                  <a:rect l="txL" t="txT" r="txR" b="txB"/>
                  <a:pathLst>
                    <a:path w="129" h="90">
                      <a:moveTo>
                        <a:pt x="125" y="18"/>
                      </a:moveTo>
                      <a:lnTo>
                        <a:pt x="129" y="30"/>
                      </a:lnTo>
                      <a:lnTo>
                        <a:pt x="125" y="54"/>
                      </a:lnTo>
                      <a:lnTo>
                        <a:pt x="120" y="78"/>
                      </a:lnTo>
                      <a:lnTo>
                        <a:pt x="103" y="84"/>
                      </a:lnTo>
                      <a:lnTo>
                        <a:pt x="103" y="60"/>
                      </a:lnTo>
                      <a:lnTo>
                        <a:pt x="90" y="60"/>
                      </a:lnTo>
                      <a:lnTo>
                        <a:pt x="82" y="66"/>
                      </a:lnTo>
                      <a:lnTo>
                        <a:pt x="73" y="72"/>
                      </a:lnTo>
                      <a:lnTo>
                        <a:pt x="51" y="84"/>
                      </a:lnTo>
                      <a:lnTo>
                        <a:pt x="30" y="90"/>
                      </a:lnTo>
                      <a:lnTo>
                        <a:pt x="17" y="84"/>
                      </a:lnTo>
                      <a:lnTo>
                        <a:pt x="8" y="78"/>
                      </a:lnTo>
                      <a:lnTo>
                        <a:pt x="0" y="78"/>
                      </a:lnTo>
                      <a:lnTo>
                        <a:pt x="0" y="66"/>
                      </a:lnTo>
                      <a:lnTo>
                        <a:pt x="17" y="60"/>
                      </a:lnTo>
                      <a:lnTo>
                        <a:pt x="30" y="54"/>
                      </a:lnTo>
                      <a:lnTo>
                        <a:pt x="51" y="30"/>
                      </a:lnTo>
                      <a:lnTo>
                        <a:pt x="56" y="36"/>
                      </a:lnTo>
                      <a:lnTo>
                        <a:pt x="73" y="36"/>
                      </a:lnTo>
                      <a:lnTo>
                        <a:pt x="90" y="36"/>
                      </a:lnTo>
                      <a:lnTo>
                        <a:pt x="103" y="30"/>
                      </a:lnTo>
                      <a:lnTo>
                        <a:pt x="112" y="18"/>
                      </a:lnTo>
                      <a:lnTo>
                        <a:pt x="120" y="0"/>
                      </a:lnTo>
                      <a:lnTo>
                        <a:pt x="125" y="18"/>
                      </a:lnTo>
                      <a:close/>
                    </a:path>
                  </a:pathLst>
                </a:custGeom>
                <a:solidFill>
                  <a:srgbClr val="B5B5B5"/>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7" name="Freeform 83"/>
                <p:cNvSpPr/>
                <p:nvPr/>
              </p:nvSpPr>
              <p:spPr>
                <a:xfrm>
                  <a:off x="2865" y="3471"/>
                  <a:ext cx="129" cy="90"/>
                </a:xfrm>
                <a:custGeom>
                  <a:avLst/>
                  <a:gdLst>
                    <a:gd name="txL" fmla="*/ 0 w 129"/>
                    <a:gd name="txT" fmla="*/ 0 h 90"/>
                    <a:gd name="txR" fmla="*/ 129 w 129"/>
                    <a:gd name="txB" fmla="*/ 90 h 90"/>
                  </a:gdLst>
                  <a:ahLst/>
                  <a:cxnLst>
                    <a:cxn ang="0">
                      <a:pos x="125" y="18"/>
                    </a:cxn>
                    <a:cxn ang="0">
                      <a:pos x="129" y="30"/>
                    </a:cxn>
                    <a:cxn ang="0">
                      <a:pos x="125" y="54"/>
                    </a:cxn>
                    <a:cxn ang="0">
                      <a:pos x="120" y="78"/>
                    </a:cxn>
                    <a:cxn ang="0">
                      <a:pos x="103" y="84"/>
                    </a:cxn>
                    <a:cxn ang="0">
                      <a:pos x="103" y="60"/>
                    </a:cxn>
                    <a:cxn ang="0">
                      <a:pos x="90" y="60"/>
                    </a:cxn>
                    <a:cxn ang="0">
                      <a:pos x="82" y="66"/>
                    </a:cxn>
                    <a:cxn ang="0">
                      <a:pos x="73" y="72"/>
                    </a:cxn>
                    <a:cxn ang="0">
                      <a:pos x="51" y="84"/>
                    </a:cxn>
                    <a:cxn ang="0">
                      <a:pos x="30" y="90"/>
                    </a:cxn>
                    <a:cxn ang="0">
                      <a:pos x="17" y="84"/>
                    </a:cxn>
                    <a:cxn ang="0">
                      <a:pos x="8" y="78"/>
                    </a:cxn>
                    <a:cxn ang="0">
                      <a:pos x="0" y="78"/>
                    </a:cxn>
                    <a:cxn ang="0">
                      <a:pos x="0" y="66"/>
                    </a:cxn>
                    <a:cxn ang="0">
                      <a:pos x="17" y="60"/>
                    </a:cxn>
                    <a:cxn ang="0">
                      <a:pos x="30" y="54"/>
                    </a:cxn>
                    <a:cxn ang="0">
                      <a:pos x="51" y="30"/>
                    </a:cxn>
                    <a:cxn ang="0">
                      <a:pos x="56" y="36"/>
                    </a:cxn>
                    <a:cxn ang="0">
                      <a:pos x="73" y="36"/>
                    </a:cxn>
                    <a:cxn ang="0">
                      <a:pos x="90" y="36"/>
                    </a:cxn>
                    <a:cxn ang="0">
                      <a:pos x="103" y="30"/>
                    </a:cxn>
                    <a:cxn ang="0">
                      <a:pos x="112" y="18"/>
                    </a:cxn>
                    <a:cxn ang="0">
                      <a:pos x="120" y="0"/>
                    </a:cxn>
                    <a:cxn ang="0">
                      <a:pos x="125" y="18"/>
                    </a:cxn>
                  </a:cxnLst>
                  <a:rect l="txL" t="txT" r="txR" b="txB"/>
                  <a:pathLst>
                    <a:path w="129" h="90">
                      <a:moveTo>
                        <a:pt x="125" y="18"/>
                      </a:moveTo>
                      <a:lnTo>
                        <a:pt x="129" y="30"/>
                      </a:lnTo>
                      <a:lnTo>
                        <a:pt x="125" y="54"/>
                      </a:lnTo>
                      <a:lnTo>
                        <a:pt x="120" y="78"/>
                      </a:lnTo>
                      <a:lnTo>
                        <a:pt x="103" y="84"/>
                      </a:lnTo>
                      <a:lnTo>
                        <a:pt x="103" y="60"/>
                      </a:lnTo>
                      <a:lnTo>
                        <a:pt x="90" y="60"/>
                      </a:lnTo>
                      <a:lnTo>
                        <a:pt x="82" y="66"/>
                      </a:lnTo>
                      <a:lnTo>
                        <a:pt x="73" y="72"/>
                      </a:lnTo>
                      <a:lnTo>
                        <a:pt x="51" y="84"/>
                      </a:lnTo>
                      <a:lnTo>
                        <a:pt x="30" y="90"/>
                      </a:lnTo>
                      <a:lnTo>
                        <a:pt x="17" y="84"/>
                      </a:lnTo>
                      <a:lnTo>
                        <a:pt x="8" y="78"/>
                      </a:lnTo>
                      <a:lnTo>
                        <a:pt x="0" y="78"/>
                      </a:lnTo>
                      <a:lnTo>
                        <a:pt x="0" y="66"/>
                      </a:lnTo>
                      <a:lnTo>
                        <a:pt x="17" y="60"/>
                      </a:lnTo>
                      <a:lnTo>
                        <a:pt x="30" y="54"/>
                      </a:lnTo>
                      <a:lnTo>
                        <a:pt x="51" y="30"/>
                      </a:lnTo>
                      <a:lnTo>
                        <a:pt x="56" y="36"/>
                      </a:lnTo>
                      <a:lnTo>
                        <a:pt x="73" y="36"/>
                      </a:lnTo>
                      <a:lnTo>
                        <a:pt x="90" y="36"/>
                      </a:lnTo>
                      <a:lnTo>
                        <a:pt x="103" y="30"/>
                      </a:lnTo>
                      <a:lnTo>
                        <a:pt x="112" y="18"/>
                      </a:lnTo>
                      <a:lnTo>
                        <a:pt x="120" y="0"/>
                      </a:lnTo>
                      <a:lnTo>
                        <a:pt x="125"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8" name="Freeform 84"/>
                <p:cNvSpPr/>
                <p:nvPr/>
              </p:nvSpPr>
              <p:spPr>
                <a:xfrm>
                  <a:off x="3278" y="2876"/>
                  <a:ext cx="349" cy="637"/>
                </a:xfrm>
                <a:custGeom>
                  <a:avLst/>
                  <a:gdLst>
                    <a:gd name="txL" fmla="*/ 0 w 349"/>
                    <a:gd name="txT" fmla="*/ 0 h 637"/>
                    <a:gd name="txR" fmla="*/ 349 w 349"/>
                    <a:gd name="txB" fmla="*/ 637 h 637"/>
                  </a:gdLst>
                  <a:ahLst/>
                  <a:cxnLst>
                    <a:cxn ang="0">
                      <a:pos x="142" y="0"/>
                    </a:cxn>
                    <a:cxn ang="0">
                      <a:pos x="237" y="6"/>
                    </a:cxn>
                    <a:cxn ang="0">
                      <a:pos x="306" y="18"/>
                    </a:cxn>
                    <a:cxn ang="0">
                      <a:pos x="340" y="138"/>
                    </a:cxn>
                    <a:cxn ang="0">
                      <a:pos x="340" y="222"/>
                    </a:cxn>
                    <a:cxn ang="0">
                      <a:pos x="336" y="300"/>
                    </a:cxn>
                    <a:cxn ang="0">
                      <a:pos x="336" y="336"/>
                    </a:cxn>
                    <a:cxn ang="0">
                      <a:pos x="340" y="360"/>
                    </a:cxn>
                    <a:cxn ang="0">
                      <a:pos x="344" y="402"/>
                    </a:cxn>
                    <a:cxn ang="0">
                      <a:pos x="344" y="456"/>
                    </a:cxn>
                    <a:cxn ang="0">
                      <a:pos x="344" y="492"/>
                    </a:cxn>
                    <a:cxn ang="0">
                      <a:pos x="344" y="553"/>
                    </a:cxn>
                    <a:cxn ang="0">
                      <a:pos x="349" y="583"/>
                    </a:cxn>
                    <a:cxn ang="0">
                      <a:pos x="344" y="619"/>
                    </a:cxn>
                    <a:cxn ang="0">
                      <a:pos x="336" y="625"/>
                    </a:cxn>
                    <a:cxn ang="0">
                      <a:pos x="301" y="625"/>
                    </a:cxn>
                    <a:cxn ang="0">
                      <a:pos x="280" y="613"/>
                    </a:cxn>
                    <a:cxn ang="0">
                      <a:pos x="275" y="595"/>
                    </a:cxn>
                    <a:cxn ang="0">
                      <a:pos x="271" y="553"/>
                    </a:cxn>
                    <a:cxn ang="0">
                      <a:pos x="271" y="498"/>
                    </a:cxn>
                    <a:cxn ang="0">
                      <a:pos x="267" y="468"/>
                    </a:cxn>
                    <a:cxn ang="0">
                      <a:pos x="267" y="438"/>
                    </a:cxn>
                    <a:cxn ang="0">
                      <a:pos x="258" y="378"/>
                    </a:cxn>
                    <a:cxn ang="0">
                      <a:pos x="250" y="342"/>
                    </a:cxn>
                    <a:cxn ang="0">
                      <a:pos x="237" y="300"/>
                    </a:cxn>
                    <a:cxn ang="0">
                      <a:pos x="232" y="270"/>
                    </a:cxn>
                    <a:cxn ang="0">
                      <a:pos x="211" y="180"/>
                    </a:cxn>
                    <a:cxn ang="0">
                      <a:pos x="189" y="222"/>
                    </a:cxn>
                    <a:cxn ang="0">
                      <a:pos x="168" y="258"/>
                    </a:cxn>
                    <a:cxn ang="0">
                      <a:pos x="129" y="312"/>
                    </a:cxn>
                    <a:cxn ang="0">
                      <a:pos x="108" y="354"/>
                    </a:cxn>
                    <a:cxn ang="0">
                      <a:pos x="108" y="384"/>
                    </a:cxn>
                    <a:cxn ang="0">
                      <a:pos x="103" y="432"/>
                    </a:cxn>
                    <a:cxn ang="0">
                      <a:pos x="99" y="468"/>
                    </a:cxn>
                    <a:cxn ang="0">
                      <a:pos x="95" y="522"/>
                    </a:cxn>
                    <a:cxn ang="0">
                      <a:pos x="90" y="583"/>
                    </a:cxn>
                    <a:cxn ang="0">
                      <a:pos x="90" y="625"/>
                    </a:cxn>
                    <a:cxn ang="0">
                      <a:pos x="82" y="637"/>
                    </a:cxn>
                    <a:cxn ang="0">
                      <a:pos x="43" y="631"/>
                    </a:cxn>
                    <a:cxn ang="0">
                      <a:pos x="17" y="625"/>
                    </a:cxn>
                    <a:cxn ang="0">
                      <a:pos x="0" y="613"/>
                    </a:cxn>
                    <a:cxn ang="0">
                      <a:pos x="4" y="583"/>
                    </a:cxn>
                    <a:cxn ang="0">
                      <a:pos x="13" y="528"/>
                    </a:cxn>
                    <a:cxn ang="0">
                      <a:pos x="17" y="480"/>
                    </a:cxn>
                    <a:cxn ang="0">
                      <a:pos x="17" y="444"/>
                    </a:cxn>
                    <a:cxn ang="0">
                      <a:pos x="21" y="384"/>
                    </a:cxn>
                    <a:cxn ang="0">
                      <a:pos x="26" y="300"/>
                    </a:cxn>
                    <a:cxn ang="0">
                      <a:pos x="39" y="276"/>
                    </a:cxn>
                    <a:cxn ang="0">
                      <a:pos x="56" y="222"/>
                    </a:cxn>
                    <a:cxn ang="0">
                      <a:pos x="90" y="132"/>
                    </a:cxn>
                    <a:cxn ang="0">
                      <a:pos x="116" y="72"/>
                    </a:cxn>
                    <a:cxn ang="0">
                      <a:pos x="142" y="0"/>
                    </a:cxn>
                  </a:cxnLst>
                  <a:rect l="txL" t="txT" r="txR" b="txB"/>
                  <a:pathLst>
                    <a:path w="349" h="637">
                      <a:moveTo>
                        <a:pt x="142" y="0"/>
                      </a:moveTo>
                      <a:lnTo>
                        <a:pt x="237" y="6"/>
                      </a:lnTo>
                      <a:lnTo>
                        <a:pt x="306" y="18"/>
                      </a:lnTo>
                      <a:lnTo>
                        <a:pt x="340" y="138"/>
                      </a:lnTo>
                      <a:lnTo>
                        <a:pt x="340" y="222"/>
                      </a:lnTo>
                      <a:lnTo>
                        <a:pt x="336" y="300"/>
                      </a:lnTo>
                      <a:lnTo>
                        <a:pt x="336" y="336"/>
                      </a:lnTo>
                      <a:lnTo>
                        <a:pt x="340" y="360"/>
                      </a:lnTo>
                      <a:lnTo>
                        <a:pt x="344" y="402"/>
                      </a:lnTo>
                      <a:lnTo>
                        <a:pt x="344" y="456"/>
                      </a:lnTo>
                      <a:lnTo>
                        <a:pt x="344" y="492"/>
                      </a:lnTo>
                      <a:lnTo>
                        <a:pt x="344" y="553"/>
                      </a:lnTo>
                      <a:lnTo>
                        <a:pt x="349" y="583"/>
                      </a:lnTo>
                      <a:lnTo>
                        <a:pt x="344" y="619"/>
                      </a:lnTo>
                      <a:lnTo>
                        <a:pt x="336" y="625"/>
                      </a:lnTo>
                      <a:lnTo>
                        <a:pt x="301" y="625"/>
                      </a:lnTo>
                      <a:lnTo>
                        <a:pt x="280" y="613"/>
                      </a:lnTo>
                      <a:lnTo>
                        <a:pt x="275" y="595"/>
                      </a:lnTo>
                      <a:lnTo>
                        <a:pt x="271" y="553"/>
                      </a:lnTo>
                      <a:lnTo>
                        <a:pt x="271" y="498"/>
                      </a:lnTo>
                      <a:lnTo>
                        <a:pt x="267" y="468"/>
                      </a:lnTo>
                      <a:lnTo>
                        <a:pt x="267" y="438"/>
                      </a:lnTo>
                      <a:lnTo>
                        <a:pt x="258" y="378"/>
                      </a:lnTo>
                      <a:lnTo>
                        <a:pt x="250" y="342"/>
                      </a:lnTo>
                      <a:lnTo>
                        <a:pt x="237" y="300"/>
                      </a:lnTo>
                      <a:lnTo>
                        <a:pt x="232" y="270"/>
                      </a:lnTo>
                      <a:lnTo>
                        <a:pt x="211" y="180"/>
                      </a:lnTo>
                      <a:lnTo>
                        <a:pt x="189" y="222"/>
                      </a:lnTo>
                      <a:lnTo>
                        <a:pt x="168" y="258"/>
                      </a:lnTo>
                      <a:lnTo>
                        <a:pt x="129" y="312"/>
                      </a:lnTo>
                      <a:lnTo>
                        <a:pt x="108" y="354"/>
                      </a:lnTo>
                      <a:lnTo>
                        <a:pt x="108" y="384"/>
                      </a:lnTo>
                      <a:lnTo>
                        <a:pt x="103" y="432"/>
                      </a:lnTo>
                      <a:lnTo>
                        <a:pt x="99" y="468"/>
                      </a:lnTo>
                      <a:lnTo>
                        <a:pt x="95" y="522"/>
                      </a:lnTo>
                      <a:lnTo>
                        <a:pt x="90" y="583"/>
                      </a:lnTo>
                      <a:lnTo>
                        <a:pt x="90" y="625"/>
                      </a:lnTo>
                      <a:lnTo>
                        <a:pt x="82" y="637"/>
                      </a:lnTo>
                      <a:lnTo>
                        <a:pt x="43" y="631"/>
                      </a:lnTo>
                      <a:lnTo>
                        <a:pt x="17" y="625"/>
                      </a:lnTo>
                      <a:lnTo>
                        <a:pt x="0" y="613"/>
                      </a:lnTo>
                      <a:lnTo>
                        <a:pt x="4" y="583"/>
                      </a:lnTo>
                      <a:lnTo>
                        <a:pt x="13" y="528"/>
                      </a:lnTo>
                      <a:lnTo>
                        <a:pt x="17" y="480"/>
                      </a:lnTo>
                      <a:lnTo>
                        <a:pt x="17" y="444"/>
                      </a:lnTo>
                      <a:lnTo>
                        <a:pt x="21" y="384"/>
                      </a:lnTo>
                      <a:lnTo>
                        <a:pt x="26" y="300"/>
                      </a:lnTo>
                      <a:lnTo>
                        <a:pt x="39" y="276"/>
                      </a:lnTo>
                      <a:lnTo>
                        <a:pt x="56" y="222"/>
                      </a:lnTo>
                      <a:lnTo>
                        <a:pt x="90" y="132"/>
                      </a:lnTo>
                      <a:lnTo>
                        <a:pt x="116" y="72"/>
                      </a:lnTo>
                      <a:lnTo>
                        <a:pt x="142" y="0"/>
                      </a:lnTo>
                      <a:close/>
                    </a:path>
                  </a:pathLst>
                </a:custGeom>
                <a:solidFill>
                  <a:srgbClr val="B5B5B5"/>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9" name="Freeform 85"/>
                <p:cNvSpPr/>
                <p:nvPr/>
              </p:nvSpPr>
              <p:spPr>
                <a:xfrm>
                  <a:off x="3278" y="2876"/>
                  <a:ext cx="349" cy="637"/>
                </a:xfrm>
                <a:custGeom>
                  <a:avLst/>
                  <a:gdLst>
                    <a:gd name="txL" fmla="*/ 0 w 349"/>
                    <a:gd name="txT" fmla="*/ 0 h 637"/>
                    <a:gd name="txR" fmla="*/ 349 w 349"/>
                    <a:gd name="txB" fmla="*/ 637 h 637"/>
                  </a:gdLst>
                  <a:ahLst/>
                  <a:cxnLst>
                    <a:cxn ang="0">
                      <a:pos x="142" y="0"/>
                    </a:cxn>
                    <a:cxn ang="0">
                      <a:pos x="237" y="6"/>
                    </a:cxn>
                    <a:cxn ang="0">
                      <a:pos x="306" y="18"/>
                    </a:cxn>
                    <a:cxn ang="0">
                      <a:pos x="340" y="138"/>
                    </a:cxn>
                    <a:cxn ang="0">
                      <a:pos x="340" y="222"/>
                    </a:cxn>
                    <a:cxn ang="0">
                      <a:pos x="336" y="300"/>
                    </a:cxn>
                    <a:cxn ang="0">
                      <a:pos x="336" y="336"/>
                    </a:cxn>
                    <a:cxn ang="0">
                      <a:pos x="340" y="360"/>
                    </a:cxn>
                    <a:cxn ang="0">
                      <a:pos x="344" y="402"/>
                    </a:cxn>
                    <a:cxn ang="0">
                      <a:pos x="344" y="456"/>
                    </a:cxn>
                    <a:cxn ang="0">
                      <a:pos x="344" y="492"/>
                    </a:cxn>
                    <a:cxn ang="0">
                      <a:pos x="344" y="553"/>
                    </a:cxn>
                    <a:cxn ang="0">
                      <a:pos x="349" y="583"/>
                    </a:cxn>
                    <a:cxn ang="0">
                      <a:pos x="344" y="619"/>
                    </a:cxn>
                    <a:cxn ang="0">
                      <a:pos x="336" y="625"/>
                    </a:cxn>
                    <a:cxn ang="0">
                      <a:pos x="301" y="625"/>
                    </a:cxn>
                    <a:cxn ang="0">
                      <a:pos x="280" y="613"/>
                    </a:cxn>
                    <a:cxn ang="0">
                      <a:pos x="275" y="595"/>
                    </a:cxn>
                    <a:cxn ang="0">
                      <a:pos x="271" y="553"/>
                    </a:cxn>
                    <a:cxn ang="0">
                      <a:pos x="271" y="498"/>
                    </a:cxn>
                    <a:cxn ang="0">
                      <a:pos x="267" y="468"/>
                    </a:cxn>
                    <a:cxn ang="0">
                      <a:pos x="267" y="438"/>
                    </a:cxn>
                    <a:cxn ang="0">
                      <a:pos x="258" y="378"/>
                    </a:cxn>
                    <a:cxn ang="0">
                      <a:pos x="250" y="342"/>
                    </a:cxn>
                    <a:cxn ang="0">
                      <a:pos x="237" y="300"/>
                    </a:cxn>
                    <a:cxn ang="0">
                      <a:pos x="232" y="270"/>
                    </a:cxn>
                    <a:cxn ang="0">
                      <a:pos x="211" y="180"/>
                    </a:cxn>
                    <a:cxn ang="0">
                      <a:pos x="189" y="222"/>
                    </a:cxn>
                    <a:cxn ang="0">
                      <a:pos x="168" y="258"/>
                    </a:cxn>
                    <a:cxn ang="0">
                      <a:pos x="129" y="312"/>
                    </a:cxn>
                    <a:cxn ang="0">
                      <a:pos x="108" y="354"/>
                    </a:cxn>
                    <a:cxn ang="0">
                      <a:pos x="108" y="384"/>
                    </a:cxn>
                    <a:cxn ang="0">
                      <a:pos x="103" y="432"/>
                    </a:cxn>
                    <a:cxn ang="0">
                      <a:pos x="99" y="468"/>
                    </a:cxn>
                    <a:cxn ang="0">
                      <a:pos x="95" y="522"/>
                    </a:cxn>
                    <a:cxn ang="0">
                      <a:pos x="90" y="583"/>
                    </a:cxn>
                    <a:cxn ang="0">
                      <a:pos x="90" y="625"/>
                    </a:cxn>
                    <a:cxn ang="0">
                      <a:pos x="82" y="637"/>
                    </a:cxn>
                    <a:cxn ang="0">
                      <a:pos x="43" y="631"/>
                    </a:cxn>
                    <a:cxn ang="0">
                      <a:pos x="17" y="625"/>
                    </a:cxn>
                    <a:cxn ang="0">
                      <a:pos x="0" y="613"/>
                    </a:cxn>
                    <a:cxn ang="0">
                      <a:pos x="4" y="583"/>
                    </a:cxn>
                    <a:cxn ang="0">
                      <a:pos x="13" y="528"/>
                    </a:cxn>
                    <a:cxn ang="0">
                      <a:pos x="17" y="480"/>
                    </a:cxn>
                    <a:cxn ang="0">
                      <a:pos x="17" y="444"/>
                    </a:cxn>
                    <a:cxn ang="0">
                      <a:pos x="21" y="384"/>
                    </a:cxn>
                    <a:cxn ang="0">
                      <a:pos x="26" y="300"/>
                    </a:cxn>
                    <a:cxn ang="0">
                      <a:pos x="39" y="276"/>
                    </a:cxn>
                    <a:cxn ang="0">
                      <a:pos x="56" y="222"/>
                    </a:cxn>
                    <a:cxn ang="0">
                      <a:pos x="90" y="132"/>
                    </a:cxn>
                    <a:cxn ang="0">
                      <a:pos x="116" y="72"/>
                    </a:cxn>
                    <a:cxn ang="0">
                      <a:pos x="142" y="0"/>
                    </a:cxn>
                  </a:cxnLst>
                  <a:rect l="txL" t="txT" r="txR" b="txB"/>
                  <a:pathLst>
                    <a:path w="349" h="637">
                      <a:moveTo>
                        <a:pt x="142" y="0"/>
                      </a:moveTo>
                      <a:lnTo>
                        <a:pt x="237" y="6"/>
                      </a:lnTo>
                      <a:lnTo>
                        <a:pt x="306" y="18"/>
                      </a:lnTo>
                      <a:lnTo>
                        <a:pt x="340" y="138"/>
                      </a:lnTo>
                      <a:lnTo>
                        <a:pt x="340" y="222"/>
                      </a:lnTo>
                      <a:lnTo>
                        <a:pt x="336" y="300"/>
                      </a:lnTo>
                      <a:lnTo>
                        <a:pt x="336" y="336"/>
                      </a:lnTo>
                      <a:lnTo>
                        <a:pt x="340" y="360"/>
                      </a:lnTo>
                      <a:lnTo>
                        <a:pt x="344" y="402"/>
                      </a:lnTo>
                      <a:lnTo>
                        <a:pt x="344" y="456"/>
                      </a:lnTo>
                      <a:lnTo>
                        <a:pt x="344" y="492"/>
                      </a:lnTo>
                      <a:lnTo>
                        <a:pt x="344" y="553"/>
                      </a:lnTo>
                      <a:lnTo>
                        <a:pt x="349" y="583"/>
                      </a:lnTo>
                      <a:lnTo>
                        <a:pt x="344" y="619"/>
                      </a:lnTo>
                      <a:lnTo>
                        <a:pt x="336" y="625"/>
                      </a:lnTo>
                      <a:lnTo>
                        <a:pt x="301" y="625"/>
                      </a:lnTo>
                      <a:lnTo>
                        <a:pt x="280" y="613"/>
                      </a:lnTo>
                      <a:lnTo>
                        <a:pt x="275" y="595"/>
                      </a:lnTo>
                      <a:lnTo>
                        <a:pt x="271" y="553"/>
                      </a:lnTo>
                      <a:lnTo>
                        <a:pt x="271" y="498"/>
                      </a:lnTo>
                      <a:lnTo>
                        <a:pt x="267" y="468"/>
                      </a:lnTo>
                      <a:lnTo>
                        <a:pt x="267" y="438"/>
                      </a:lnTo>
                      <a:lnTo>
                        <a:pt x="258" y="378"/>
                      </a:lnTo>
                      <a:lnTo>
                        <a:pt x="250" y="342"/>
                      </a:lnTo>
                      <a:lnTo>
                        <a:pt x="237" y="300"/>
                      </a:lnTo>
                      <a:lnTo>
                        <a:pt x="232" y="270"/>
                      </a:lnTo>
                      <a:lnTo>
                        <a:pt x="211" y="180"/>
                      </a:lnTo>
                      <a:lnTo>
                        <a:pt x="189" y="222"/>
                      </a:lnTo>
                      <a:lnTo>
                        <a:pt x="168" y="258"/>
                      </a:lnTo>
                      <a:lnTo>
                        <a:pt x="129" y="312"/>
                      </a:lnTo>
                      <a:lnTo>
                        <a:pt x="108" y="354"/>
                      </a:lnTo>
                      <a:lnTo>
                        <a:pt x="108" y="384"/>
                      </a:lnTo>
                      <a:lnTo>
                        <a:pt x="103" y="432"/>
                      </a:lnTo>
                      <a:lnTo>
                        <a:pt x="99" y="468"/>
                      </a:lnTo>
                      <a:lnTo>
                        <a:pt x="95" y="522"/>
                      </a:lnTo>
                      <a:lnTo>
                        <a:pt x="90" y="583"/>
                      </a:lnTo>
                      <a:lnTo>
                        <a:pt x="90" y="625"/>
                      </a:lnTo>
                      <a:lnTo>
                        <a:pt x="82" y="637"/>
                      </a:lnTo>
                      <a:lnTo>
                        <a:pt x="43" y="631"/>
                      </a:lnTo>
                      <a:lnTo>
                        <a:pt x="17" y="625"/>
                      </a:lnTo>
                      <a:lnTo>
                        <a:pt x="0" y="613"/>
                      </a:lnTo>
                      <a:lnTo>
                        <a:pt x="4" y="583"/>
                      </a:lnTo>
                      <a:lnTo>
                        <a:pt x="13" y="528"/>
                      </a:lnTo>
                      <a:lnTo>
                        <a:pt x="17" y="480"/>
                      </a:lnTo>
                      <a:lnTo>
                        <a:pt x="17" y="444"/>
                      </a:lnTo>
                      <a:lnTo>
                        <a:pt x="21" y="384"/>
                      </a:lnTo>
                      <a:lnTo>
                        <a:pt x="26" y="300"/>
                      </a:lnTo>
                      <a:lnTo>
                        <a:pt x="39" y="276"/>
                      </a:lnTo>
                      <a:lnTo>
                        <a:pt x="56" y="222"/>
                      </a:lnTo>
                      <a:lnTo>
                        <a:pt x="90" y="132"/>
                      </a:lnTo>
                      <a:lnTo>
                        <a:pt x="116" y="72"/>
                      </a:lnTo>
                      <a:lnTo>
                        <a:pt x="142"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0" name="Freeform 86"/>
                <p:cNvSpPr/>
                <p:nvPr/>
              </p:nvSpPr>
              <p:spPr>
                <a:xfrm>
                  <a:off x="3282" y="2527"/>
                  <a:ext cx="237" cy="481"/>
                </a:xfrm>
                <a:custGeom>
                  <a:avLst/>
                  <a:gdLst>
                    <a:gd name="txL" fmla="*/ 0 w 237"/>
                    <a:gd name="txT" fmla="*/ 0 h 481"/>
                    <a:gd name="txR" fmla="*/ 237 w 237"/>
                    <a:gd name="txB" fmla="*/ 481 h 481"/>
                  </a:gdLst>
                  <a:ahLst/>
                  <a:cxnLst>
                    <a:cxn ang="0">
                      <a:pos x="5" y="265"/>
                    </a:cxn>
                    <a:cxn ang="0">
                      <a:pos x="17" y="295"/>
                    </a:cxn>
                    <a:cxn ang="0">
                      <a:pos x="17" y="325"/>
                    </a:cxn>
                    <a:cxn ang="0">
                      <a:pos x="22" y="337"/>
                    </a:cxn>
                    <a:cxn ang="0">
                      <a:pos x="52" y="313"/>
                    </a:cxn>
                    <a:cxn ang="0">
                      <a:pos x="121" y="271"/>
                    </a:cxn>
                    <a:cxn ang="0">
                      <a:pos x="151" y="229"/>
                    </a:cxn>
                    <a:cxn ang="0">
                      <a:pos x="142" y="295"/>
                    </a:cxn>
                    <a:cxn ang="0">
                      <a:pos x="129" y="355"/>
                    </a:cxn>
                    <a:cxn ang="0">
                      <a:pos x="108" y="421"/>
                    </a:cxn>
                    <a:cxn ang="0">
                      <a:pos x="91" y="439"/>
                    </a:cxn>
                    <a:cxn ang="0">
                      <a:pos x="95" y="457"/>
                    </a:cxn>
                    <a:cxn ang="0">
                      <a:pos x="112" y="475"/>
                    </a:cxn>
                    <a:cxn ang="0">
                      <a:pos x="125" y="481"/>
                    </a:cxn>
                    <a:cxn ang="0">
                      <a:pos x="138" y="475"/>
                    </a:cxn>
                    <a:cxn ang="0">
                      <a:pos x="164" y="439"/>
                    </a:cxn>
                    <a:cxn ang="0">
                      <a:pos x="181" y="397"/>
                    </a:cxn>
                    <a:cxn ang="0">
                      <a:pos x="194" y="325"/>
                    </a:cxn>
                    <a:cxn ang="0">
                      <a:pos x="198" y="283"/>
                    </a:cxn>
                    <a:cxn ang="0">
                      <a:pos x="198" y="241"/>
                    </a:cxn>
                    <a:cxn ang="0">
                      <a:pos x="194" y="187"/>
                    </a:cxn>
                    <a:cxn ang="0">
                      <a:pos x="198" y="138"/>
                    </a:cxn>
                    <a:cxn ang="0">
                      <a:pos x="207" y="114"/>
                    </a:cxn>
                    <a:cxn ang="0">
                      <a:pos x="215" y="84"/>
                    </a:cxn>
                    <a:cxn ang="0">
                      <a:pos x="237" y="36"/>
                    </a:cxn>
                    <a:cxn ang="0">
                      <a:pos x="233" y="24"/>
                    </a:cxn>
                    <a:cxn ang="0">
                      <a:pos x="233" y="18"/>
                    </a:cxn>
                    <a:cxn ang="0">
                      <a:pos x="233" y="18"/>
                    </a:cxn>
                    <a:cxn ang="0">
                      <a:pos x="228" y="12"/>
                    </a:cxn>
                    <a:cxn ang="0">
                      <a:pos x="228" y="6"/>
                    </a:cxn>
                    <a:cxn ang="0">
                      <a:pos x="224" y="0"/>
                    </a:cxn>
                    <a:cxn ang="0">
                      <a:pos x="203" y="0"/>
                    </a:cxn>
                    <a:cxn ang="0">
                      <a:pos x="190" y="0"/>
                    </a:cxn>
                    <a:cxn ang="0">
                      <a:pos x="172" y="12"/>
                    </a:cxn>
                    <a:cxn ang="0">
                      <a:pos x="142" y="60"/>
                    </a:cxn>
                    <a:cxn ang="0">
                      <a:pos x="121" y="114"/>
                    </a:cxn>
                    <a:cxn ang="0">
                      <a:pos x="99" y="162"/>
                    </a:cxn>
                    <a:cxn ang="0">
                      <a:pos x="91" y="168"/>
                    </a:cxn>
                    <a:cxn ang="0">
                      <a:pos x="52" y="211"/>
                    </a:cxn>
                    <a:cxn ang="0">
                      <a:pos x="13" y="247"/>
                    </a:cxn>
                    <a:cxn ang="0">
                      <a:pos x="0" y="259"/>
                    </a:cxn>
                    <a:cxn ang="0">
                      <a:pos x="5" y="265"/>
                    </a:cxn>
                  </a:cxnLst>
                  <a:rect l="txL" t="txT" r="txR" b="txB"/>
                  <a:pathLst>
                    <a:path w="237" h="481">
                      <a:moveTo>
                        <a:pt x="5" y="265"/>
                      </a:moveTo>
                      <a:lnTo>
                        <a:pt x="17" y="295"/>
                      </a:lnTo>
                      <a:lnTo>
                        <a:pt x="17" y="325"/>
                      </a:lnTo>
                      <a:lnTo>
                        <a:pt x="22" y="337"/>
                      </a:lnTo>
                      <a:lnTo>
                        <a:pt x="52" y="313"/>
                      </a:lnTo>
                      <a:lnTo>
                        <a:pt x="121" y="271"/>
                      </a:lnTo>
                      <a:lnTo>
                        <a:pt x="151" y="229"/>
                      </a:lnTo>
                      <a:lnTo>
                        <a:pt x="142" y="295"/>
                      </a:lnTo>
                      <a:lnTo>
                        <a:pt x="129" y="355"/>
                      </a:lnTo>
                      <a:lnTo>
                        <a:pt x="108" y="421"/>
                      </a:lnTo>
                      <a:lnTo>
                        <a:pt x="91" y="439"/>
                      </a:lnTo>
                      <a:lnTo>
                        <a:pt x="95" y="457"/>
                      </a:lnTo>
                      <a:lnTo>
                        <a:pt x="112" y="475"/>
                      </a:lnTo>
                      <a:lnTo>
                        <a:pt x="125" y="481"/>
                      </a:lnTo>
                      <a:lnTo>
                        <a:pt x="138" y="475"/>
                      </a:lnTo>
                      <a:lnTo>
                        <a:pt x="164" y="439"/>
                      </a:lnTo>
                      <a:lnTo>
                        <a:pt x="181" y="397"/>
                      </a:lnTo>
                      <a:lnTo>
                        <a:pt x="194" y="325"/>
                      </a:lnTo>
                      <a:lnTo>
                        <a:pt x="198" y="283"/>
                      </a:lnTo>
                      <a:lnTo>
                        <a:pt x="198" y="241"/>
                      </a:lnTo>
                      <a:lnTo>
                        <a:pt x="194" y="187"/>
                      </a:lnTo>
                      <a:lnTo>
                        <a:pt x="198" y="138"/>
                      </a:lnTo>
                      <a:lnTo>
                        <a:pt x="207" y="114"/>
                      </a:lnTo>
                      <a:lnTo>
                        <a:pt x="215" y="84"/>
                      </a:lnTo>
                      <a:lnTo>
                        <a:pt x="237" y="36"/>
                      </a:lnTo>
                      <a:lnTo>
                        <a:pt x="233" y="24"/>
                      </a:lnTo>
                      <a:lnTo>
                        <a:pt x="233" y="18"/>
                      </a:lnTo>
                      <a:lnTo>
                        <a:pt x="233" y="18"/>
                      </a:lnTo>
                      <a:lnTo>
                        <a:pt x="228" y="12"/>
                      </a:lnTo>
                      <a:lnTo>
                        <a:pt x="228" y="6"/>
                      </a:lnTo>
                      <a:lnTo>
                        <a:pt x="224" y="0"/>
                      </a:lnTo>
                      <a:lnTo>
                        <a:pt x="203" y="0"/>
                      </a:lnTo>
                      <a:lnTo>
                        <a:pt x="190" y="0"/>
                      </a:lnTo>
                      <a:lnTo>
                        <a:pt x="172" y="12"/>
                      </a:lnTo>
                      <a:lnTo>
                        <a:pt x="142" y="60"/>
                      </a:lnTo>
                      <a:lnTo>
                        <a:pt x="121" y="114"/>
                      </a:lnTo>
                      <a:lnTo>
                        <a:pt x="99" y="162"/>
                      </a:lnTo>
                      <a:lnTo>
                        <a:pt x="91" y="168"/>
                      </a:lnTo>
                      <a:lnTo>
                        <a:pt x="52" y="211"/>
                      </a:lnTo>
                      <a:lnTo>
                        <a:pt x="13" y="247"/>
                      </a:lnTo>
                      <a:lnTo>
                        <a:pt x="0" y="259"/>
                      </a:lnTo>
                      <a:lnTo>
                        <a:pt x="5" y="265"/>
                      </a:lnTo>
                      <a:close/>
                    </a:path>
                  </a:pathLst>
                </a:custGeom>
                <a:solidFill>
                  <a:srgbClr val="B5B5B5"/>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1" name="Freeform 87"/>
                <p:cNvSpPr/>
                <p:nvPr/>
              </p:nvSpPr>
              <p:spPr>
                <a:xfrm>
                  <a:off x="3282" y="2527"/>
                  <a:ext cx="237" cy="481"/>
                </a:xfrm>
                <a:custGeom>
                  <a:avLst/>
                  <a:gdLst>
                    <a:gd name="txL" fmla="*/ 0 w 237"/>
                    <a:gd name="txT" fmla="*/ 0 h 481"/>
                    <a:gd name="txR" fmla="*/ 237 w 237"/>
                    <a:gd name="txB" fmla="*/ 481 h 481"/>
                  </a:gdLst>
                  <a:ahLst/>
                  <a:cxnLst>
                    <a:cxn ang="0">
                      <a:pos x="5" y="265"/>
                    </a:cxn>
                    <a:cxn ang="0">
                      <a:pos x="17" y="295"/>
                    </a:cxn>
                    <a:cxn ang="0">
                      <a:pos x="17" y="325"/>
                    </a:cxn>
                    <a:cxn ang="0">
                      <a:pos x="22" y="337"/>
                    </a:cxn>
                    <a:cxn ang="0">
                      <a:pos x="52" y="313"/>
                    </a:cxn>
                    <a:cxn ang="0">
                      <a:pos x="121" y="271"/>
                    </a:cxn>
                    <a:cxn ang="0">
                      <a:pos x="151" y="229"/>
                    </a:cxn>
                    <a:cxn ang="0">
                      <a:pos x="142" y="295"/>
                    </a:cxn>
                    <a:cxn ang="0">
                      <a:pos x="129" y="355"/>
                    </a:cxn>
                    <a:cxn ang="0">
                      <a:pos x="108" y="421"/>
                    </a:cxn>
                    <a:cxn ang="0">
                      <a:pos x="91" y="439"/>
                    </a:cxn>
                    <a:cxn ang="0">
                      <a:pos x="95" y="457"/>
                    </a:cxn>
                    <a:cxn ang="0">
                      <a:pos x="112" y="475"/>
                    </a:cxn>
                    <a:cxn ang="0">
                      <a:pos x="125" y="481"/>
                    </a:cxn>
                    <a:cxn ang="0">
                      <a:pos x="138" y="475"/>
                    </a:cxn>
                    <a:cxn ang="0">
                      <a:pos x="164" y="439"/>
                    </a:cxn>
                    <a:cxn ang="0">
                      <a:pos x="181" y="397"/>
                    </a:cxn>
                    <a:cxn ang="0">
                      <a:pos x="194" y="325"/>
                    </a:cxn>
                    <a:cxn ang="0">
                      <a:pos x="198" y="283"/>
                    </a:cxn>
                    <a:cxn ang="0">
                      <a:pos x="198" y="241"/>
                    </a:cxn>
                    <a:cxn ang="0">
                      <a:pos x="194" y="187"/>
                    </a:cxn>
                    <a:cxn ang="0">
                      <a:pos x="198" y="138"/>
                    </a:cxn>
                    <a:cxn ang="0">
                      <a:pos x="207" y="114"/>
                    </a:cxn>
                    <a:cxn ang="0">
                      <a:pos x="215" y="84"/>
                    </a:cxn>
                    <a:cxn ang="0">
                      <a:pos x="237" y="36"/>
                    </a:cxn>
                    <a:cxn ang="0">
                      <a:pos x="233" y="24"/>
                    </a:cxn>
                    <a:cxn ang="0">
                      <a:pos x="233" y="18"/>
                    </a:cxn>
                    <a:cxn ang="0">
                      <a:pos x="233" y="18"/>
                    </a:cxn>
                    <a:cxn ang="0">
                      <a:pos x="228" y="12"/>
                    </a:cxn>
                    <a:cxn ang="0">
                      <a:pos x="228" y="6"/>
                    </a:cxn>
                    <a:cxn ang="0">
                      <a:pos x="224" y="0"/>
                    </a:cxn>
                    <a:cxn ang="0">
                      <a:pos x="203" y="0"/>
                    </a:cxn>
                    <a:cxn ang="0">
                      <a:pos x="190" y="0"/>
                    </a:cxn>
                    <a:cxn ang="0">
                      <a:pos x="172" y="12"/>
                    </a:cxn>
                    <a:cxn ang="0">
                      <a:pos x="142" y="60"/>
                    </a:cxn>
                    <a:cxn ang="0">
                      <a:pos x="121" y="114"/>
                    </a:cxn>
                    <a:cxn ang="0">
                      <a:pos x="99" y="162"/>
                    </a:cxn>
                    <a:cxn ang="0">
                      <a:pos x="91" y="168"/>
                    </a:cxn>
                    <a:cxn ang="0">
                      <a:pos x="52" y="211"/>
                    </a:cxn>
                    <a:cxn ang="0">
                      <a:pos x="13" y="247"/>
                    </a:cxn>
                    <a:cxn ang="0">
                      <a:pos x="0" y="259"/>
                    </a:cxn>
                    <a:cxn ang="0">
                      <a:pos x="5" y="265"/>
                    </a:cxn>
                  </a:cxnLst>
                  <a:rect l="txL" t="txT" r="txR" b="txB"/>
                  <a:pathLst>
                    <a:path w="237" h="481">
                      <a:moveTo>
                        <a:pt x="5" y="265"/>
                      </a:moveTo>
                      <a:lnTo>
                        <a:pt x="17" y="295"/>
                      </a:lnTo>
                      <a:lnTo>
                        <a:pt x="17" y="325"/>
                      </a:lnTo>
                      <a:lnTo>
                        <a:pt x="22" y="337"/>
                      </a:lnTo>
                      <a:lnTo>
                        <a:pt x="52" y="313"/>
                      </a:lnTo>
                      <a:lnTo>
                        <a:pt x="121" y="271"/>
                      </a:lnTo>
                      <a:lnTo>
                        <a:pt x="151" y="229"/>
                      </a:lnTo>
                      <a:lnTo>
                        <a:pt x="142" y="295"/>
                      </a:lnTo>
                      <a:lnTo>
                        <a:pt x="129" y="355"/>
                      </a:lnTo>
                      <a:lnTo>
                        <a:pt x="108" y="421"/>
                      </a:lnTo>
                      <a:lnTo>
                        <a:pt x="91" y="439"/>
                      </a:lnTo>
                      <a:lnTo>
                        <a:pt x="95" y="457"/>
                      </a:lnTo>
                      <a:lnTo>
                        <a:pt x="112" y="475"/>
                      </a:lnTo>
                      <a:lnTo>
                        <a:pt x="125" y="481"/>
                      </a:lnTo>
                      <a:lnTo>
                        <a:pt x="138" y="475"/>
                      </a:lnTo>
                      <a:lnTo>
                        <a:pt x="164" y="439"/>
                      </a:lnTo>
                      <a:lnTo>
                        <a:pt x="181" y="397"/>
                      </a:lnTo>
                      <a:lnTo>
                        <a:pt x="194" y="325"/>
                      </a:lnTo>
                      <a:lnTo>
                        <a:pt x="198" y="283"/>
                      </a:lnTo>
                      <a:lnTo>
                        <a:pt x="198" y="241"/>
                      </a:lnTo>
                      <a:lnTo>
                        <a:pt x="194" y="187"/>
                      </a:lnTo>
                      <a:lnTo>
                        <a:pt x="198" y="138"/>
                      </a:lnTo>
                      <a:lnTo>
                        <a:pt x="207" y="114"/>
                      </a:lnTo>
                      <a:lnTo>
                        <a:pt x="215" y="84"/>
                      </a:lnTo>
                      <a:lnTo>
                        <a:pt x="237" y="36"/>
                      </a:lnTo>
                      <a:lnTo>
                        <a:pt x="233" y="24"/>
                      </a:lnTo>
                      <a:lnTo>
                        <a:pt x="233" y="18"/>
                      </a:lnTo>
                      <a:lnTo>
                        <a:pt x="233" y="18"/>
                      </a:lnTo>
                      <a:lnTo>
                        <a:pt x="228" y="12"/>
                      </a:lnTo>
                      <a:lnTo>
                        <a:pt x="228" y="6"/>
                      </a:lnTo>
                      <a:lnTo>
                        <a:pt x="224" y="0"/>
                      </a:lnTo>
                      <a:lnTo>
                        <a:pt x="203" y="0"/>
                      </a:lnTo>
                      <a:lnTo>
                        <a:pt x="190" y="0"/>
                      </a:lnTo>
                      <a:lnTo>
                        <a:pt x="172" y="12"/>
                      </a:lnTo>
                      <a:lnTo>
                        <a:pt x="142" y="60"/>
                      </a:lnTo>
                      <a:lnTo>
                        <a:pt x="121" y="114"/>
                      </a:lnTo>
                      <a:lnTo>
                        <a:pt x="99" y="162"/>
                      </a:lnTo>
                      <a:lnTo>
                        <a:pt x="91" y="168"/>
                      </a:lnTo>
                      <a:lnTo>
                        <a:pt x="52" y="211"/>
                      </a:lnTo>
                      <a:lnTo>
                        <a:pt x="13" y="247"/>
                      </a:lnTo>
                      <a:lnTo>
                        <a:pt x="0" y="259"/>
                      </a:lnTo>
                      <a:lnTo>
                        <a:pt x="5" y="265"/>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2" name="Freeform 88"/>
                <p:cNvSpPr/>
                <p:nvPr/>
              </p:nvSpPr>
              <p:spPr>
                <a:xfrm>
                  <a:off x="3528" y="2587"/>
                  <a:ext cx="25" cy="42"/>
                </a:xfrm>
                <a:custGeom>
                  <a:avLst/>
                  <a:gdLst>
                    <a:gd name="txL" fmla="*/ 0 w 25"/>
                    <a:gd name="txT" fmla="*/ 0 h 42"/>
                    <a:gd name="txR" fmla="*/ 25 w 25"/>
                    <a:gd name="txB" fmla="*/ 42 h 42"/>
                  </a:gdLst>
                  <a:ahLst/>
                  <a:cxnLst>
                    <a:cxn ang="0">
                      <a:pos x="17" y="0"/>
                    </a:cxn>
                    <a:cxn ang="0">
                      <a:pos x="25" y="12"/>
                    </a:cxn>
                    <a:cxn ang="0">
                      <a:pos x="12" y="42"/>
                    </a:cxn>
                    <a:cxn ang="0">
                      <a:pos x="0" y="42"/>
                    </a:cxn>
                    <a:cxn ang="0">
                      <a:pos x="4" y="12"/>
                    </a:cxn>
                    <a:cxn ang="0">
                      <a:pos x="8" y="6"/>
                    </a:cxn>
                    <a:cxn ang="0">
                      <a:pos x="17" y="0"/>
                    </a:cxn>
                  </a:cxnLst>
                  <a:rect l="txL" t="txT" r="txR" b="txB"/>
                  <a:pathLst>
                    <a:path w="25" h="42">
                      <a:moveTo>
                        <a:pt x="17" y="0"/>
                      </a:moveTo>
                      <a:lnTo>
                        <a:pt x="25" y="12"/>
                      </a:lnTo>
                      <a:lnTo>
                        <a:pt x="12" y="42"/>
                      </a:lnTo>
                      <a:lnTo>
                        <a:pt x="0" y="42"/>
                      </a:lnTo>
                      <a:lnTo>
                        <a:pt x="4" y="12"/>
                      </a:lnTo>
                      <a:lnTo>
                        <a:pt x="8" y="6"/>
                      </a:lnTo>
                      <a:lnTo>
                        <a:pt x="17" y="0"/>
                      </a:lnTo>
                      <a:close/>
                    </a:path>
                  </a:pathLst>
                </a:custGeom>
                <a:solidFill>
                  <a:srgbClr val="6699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3" name="Freeform 89"/>
                <p:cNvSpPr/>
                <p:nvPr/>
              </p:nvSpPr>
              <p:spPr>
                <a:xfrm>
                  <a:off x="3528" y="2587"/>
                  <a:ext cx="25" cy="42"/>
                </a:xfrm>
                <a:custGeom>
                  <a:avLst/>
                  <a:gdLst>
                    <a:gd name="txL" fmla="*/ 0 w 25"/>
                    <a:gd name="txT" fmla="*/ 0 h 42"/>
                    <a:gd name="txR" fmla="*/ 25 w 25"/>
                    <a:gd name="txB" fmla="*/ 42 h 42"/>
                  </a:gdLst>
                  <a:ahLst/>
                  <a:cxnLst>
                    <a:cxn ang="0">
                      <a:pos x="17" y="0"/>
                    </a:cxn>
                    <a:cxn ang="0">
                      <a:pos x="25" y="12"/>
                    </a:cxn>
                    <a:cxn ang="0">
                      <a:pos x="12" y="42"/>
                    </a:cxn>
                    <a:cxn ang="0">
                      <a:pos x="0" y="42"/>
                    </a:cxn>
                    <a:cxn ang="0">
                      <a:pos x="4" y="12"/>
                    </a:cxn>
                    <a:cxn ang="0">
                      <a:pos x="8" y="6"/>
                    </a:cxn>
                    <a:cxn ang="0">
                      <a:pos x="17" y="0"/>
                    </a:cxn>
                  </a:cxnLst>
                  <a:rect l="txL" t="txT" r="txR" b="txB"/>
                  <a:pathLst>
                    <a:path w="25" h="42">
                      <a:moveTo>
                        <a:pt x="17" y="0"/>
                      </a:moveTo>
                      <a:lnTo>
                        <a:pt x="25" y="12"/>
                      </a:lnTo>
                      <a:lnTo>
                        <a:pt x="12" y="42"/>
                      </a:lnTo>
                      <a:lnTo>
                        <a:pt x="0" y="42"/>
                      </a:lnTo>
                      <a:lnTo>
                        <a:pt x="4" y="12"/>
                      </a:lnTo>
                      <a:lnTo>
                        <a:pt x="8" y="6"/>
                      </a:lnTo>
                      <a:lnTo>
                        <a:pt x="17"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4" name="Freeform 90"/>
                <p:cNvSpPr/>
                <p:nvPr/>
              </p:nvSpPr>
              <p:spPr>
                <a:xfrm>
                  <a:off x="3497" y="2629"/>
                  <a:ext cx="43" cy="175"/>
                </a:xfrm>
                <a:custGeom>
                  <a:avLst/>
                  <a:gdLst>
                    <a:gd name="txL" fmla="*/ 0 w 43"/>
                    <a:gd name="txT" fmla="*/ 0 h 175"/>
                    <a:gd name="txR" fmla="*/ 43 w 43"/>
                    <a:gd name="txB" fmla="*/ 175 h 175"/>
                  </a:gdLst>
                  <a:ahLst/>
                  <a:cxnLst>
                    <a:cxn ang="0">
                      <a:pos x="43" y="0"/>
                    </a:cxn>
                    <a:cxn ang="0">
                      <a:pos x="35" y="66"/>
                    </a:cxn>
                    <a:cxn ang="0">
                      <a:pos x="13" y="175"/>
                    </a:cxn>
                    <a:cxn ang="0">
                      <a:pos x="0" y="175"/>
                    </a:cxn>
                    <a:cxn ang="0">
                      <a:pos x="9" y="91"/>
                    </a:cxn>
                    <a:cxn ang="0">
                      <a:pos x="31" y="0"/>
                    </a:cxn>
                    <a:cxn ang="0">
                      <a:pos x="43" y="0"/>
                    </a:cxn>
                  </a:cxnLst>
                  <a:rect l="txL" t="txT" r="txR" b="txB"/>
                  <a:pathLst>
                    <a:path w="43" h="175">
                      <a:moveTo>
                        <a:pt x="43" y="0"/>
                      </a:moveTo>
                      <a:lnTo>
                        <a:pt x="35" y="66"/>
                      </a:lnTo>
                      <a:lnTo>
                        <a:pt x="13" y="175"/>
                      </a:lnTo>
                      <a:lnTo>
                        <a:pt x="0" y="175"/>
                      </a:lnTo>
                      <a:lnTo>
                        <a:pt x="9" y="91"/>
                      </a:lnTo>
                      <a:lnTo>
                        <a:pt x="31" y="0"/>
                      </a:lnTo>
                      <a:lnTo>
                        <a:pt x="43" y="0"/>
                      </a:lnTo>
                      <a:close/>
                    </a:path>
                  </a:pathLst>
                </a:custGeom>
                <a:solidFill>
                  <a:srgbClr val="6699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5" name="Freeform 91"/>
                <p:cNvSpPr/>
                <p:nvPr/>
              </p:nvSpPr>
              <p:spPr>
                <a:xfrm>
                  <a:off x="3497" y="2629"/>
                  <a:ext cx="43" cy="175"/>
                </a:xfrm>
                <a:custGeom>
                  <a:avLst/>
                  <a:gdLst>
                    <a:gd name="txL" fmla="*/ 0 w 43"/>
                    <a:gd name="txT" fmla="*/ 0 h 175"/>
                    <a:gd name="txR" fmla="*/ 43 w 43"/>
                    <a:gd name="txB" fmla="*/ 175 h 175"/>
                  </a:gdLst>
                  <a:ahLst/>
                  <a:cxnLst>
                    <a:cxn ang="0">
                      <a:pos x="43" y="0"/>
                    </a:cxn>
                    <a:cxn ang="0">
                      <a:pos x="35" y="66"/>
                    </a:cxn>
                    <a:cxn ang="0">
                      <a:pos x="13" y="175"/>
                    </a:cxn>
                    <a:cxn ang="0">
                      <a:pos x="0" y="175"/>
                    </a:cxn>
                    <a:cxn ang="0">
                      <a:pos x="9" y="91"/>
                    </a:cxn>
                    <a:cxn ang="0">
                      <a:pos x="31" y="0"/>
                    </a:cxn>
                    <a:cxn ang="0">
                      <a:pos x="43" y="0"/>
                    </a:cxn>
                  </a:cxnLst>
                  <a:rect l="txL" t="txT" r="txR" b="txB"/>
                  <a:pathLst>
                    <a:path w="43" h="175">
                      <a:moveTo>
                        <a:pt x="43" y="0"/>
                      </a:moveTo>
                      <a:lnTo>
                        <a:pt x="35" y="66"/>
                      </a:lnTo>
                      <a:lnTo>
                        <a:pt x="13" y="175"/>
                      </a:lnTo>
                      <a:lnTo>
                        <a:pt x="0" y="175"/>
                      </a:lnTo>
                      <a:lnTo>
                        <a:pt x="9" y="91"/>
                      </a:lnTo>
                      <a:lnTo>
                        <a:pt x="31" y="0"/>
                      </a:lnTo>
                      <a:lnTo>
                        <a:pt x="4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6" name="Freeform 92"/>
                <p:cNvSpPr/>
                <p:nvPr/>
              </p:nvSpPr>
              <p:spPr>
                <a:xfrm>
                  <a:off x="3454" y="2539"/>
                  <a:ext cx="56" cy="253"/>
                </a:xfrm>
                <a:custGeom>
                  <a:avLst/>
                  <a:gdLst>
                    <a:gd name="txL" fmla="*/ 0 w 56"/>
                    <a:gd name="txT" fmla="*/ 0 h 253"/>
                    <a:gd name="txR" fmla="*/ 56 w 56"/>
                    <a:gd name="txB" fmla="*/ 253 h 253"/>
                  </a:gdLst>
                  <a:ahLst/>
                  <a:cxnLst>
                    <a:cxn ang="0">
                      <a:pos x="56" y="0"/>
                    </a:cxn>
                    <a:cxn ang="0">
                      <a:pos x="39" y="24"/>
                    </a:cxn>
                    <a:cxn ang="0">
                      <a:pos x="22" y="42"/>
                    </a:cxn>
                    <a:cxn ang="0">
                      <a:pos x="13" y="66"/>
                    </a:cxn>
                    <a:cxn ang="0">
                      <a:pos x="18" y="84"/>
                    </a:cxn>
                    <a:cxn ang="0">
                      <a:pos x="18" y="108"/>
                    </a:cxn>
                    <a:cxn ang="0">
                      <a:pos x="0" y="132"/>
                    </a:cxn>
                    <a:cxn ang="0">
                      <a:pos x="9" y="199"/>
                    </a:cxn>
                    <a:cxn ang="0">
                      <a:pos x="13" y="235"/>
                    </a:cxn>
                    <a:cxn ang="0">
                      <a:pos x="18" y="253"/>
                    </a:cxn>
                  </a:cxnLst>
                  <a:rect l="txL" t="txT" r="txR" b="txB"/>
                  <a:pathLst>
                    <a:path w="56" h="253">
                      <a:moveTo>
                        <a:pt x="56" y="0"/>
                      </a:moveTo>
                      <a:lnTo>
                        <a:pt x="39" y="24"/>
                      </a:lnTo>
                      <a:lnTo>
                        <a:pt x="22" y="42"/>
                      </a:lnTo>
                      <a:lnTo>
                        <a:pt x="13" y="66"/>
                      </a:lnTo>
                      <a:lnTo>
                        <a:pt x="18" y="84"/>
                      </a:lnTo>
                      <a:lnTo>
                        <a:pt x="18" y="108"/>
                      </a:lnTo>
                      <a:lnTo>
                        <a:pt x="0" y="132"/>
                      </a:lnTo>
                      <a:lnTo>
                        <a:pt x="9" y="199"/>
                      </a:lnTo>
                      <a:lnTo>
                        <a:pt x="13" y="235"/>
                      </a:lnTo>
                      <a:lnTo>
                        <a:pt x="18" y="25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7" name="Freeform 93"/>
                <p:cNvSpPr/>
                <p:nvPr/>
              </p:nvSpPr>
              <p:spPr>
                <a:xfrm>
                  <a:off x="2921" y="2894"/>
                  <a:ext cx="245" cy="408"/>
                </a:xfrm>
                <a:custGeom>
                  <a:avLst/>
                  <a:gdLst>
                    <a:gd name="txL" fmla="*/ 0 w 245"/>
                    <a:gd name="txT" fmla="*/ 0 h 408"/>
                    <a:gd name="txR" fmla="*/ 245 w 245"/>
                    <a:gd name="txB" fmla="*/ 408 h 408"/>
                  </a:gdLst>
                  <a:ahLst/>
                  <a:cxnLst>
                    <a:cxn ang="0">
                      <a:pos x="185" y="6"/>
                    </a:cxn>
                    <a:cxn ang="0">
                      <a:pos x="232" y="0"/>
                    </a:cxn>
                    <a:cxn ang="0">
                      <a:pos x="245" y="90"/>
                    </a:cxn>
                    <a:cxn ang="0">
                      <a:pos x="245" y="186"/>
                    </a:cxn>
                    <a:cxn ang="0">
                      <a:pos x="241" y="234"/>
                    </a:cxn>
                    <a:cxn ang="0">
                      <a:pos x="236" y="288"/>
                    </a:cxn>
                    <a:cxn ang="0">
                      <a:pos x="228" y="318"/>
                    </a:cxn>
                    <a:cxn ang="0">
                      <a:pos x="228" y="348"/>
                    </a:cxn>
                    <a:cxn ang="0">
                      <a:pos x="236" y="366"/>
                    </a:cxn>
                    <a:cxn ang="0">
                      <a:pos x="211" y="390"/>
                    </a:cxn>
                    <a:cxn ang="0">
                      <a:pos x="176" y="402"/>
                    </a:cxn>
                    <a:cxn ang="0">
                      <a:pos x="146" y="408"/>
                    </a:cxn>
                    <a:cxn ang="0">
                      <a:pos x="94" y="408"/>
                    </a:cxn>
                    <a:cxn ang="0">
                      <a:pos x="56" y="390"/>
                    </a:cxn>
                    <a:cxn ang="0">
                      <a:pos x="34" y="372"/>
                    </a:cxn>
                    <a:cxn ang="0">
                      <a:pos x="0" y="330"/>
                    </a:cxn>
                    <a:cxn ang="0">
                      <a:pos x="4" y="288"/>
                    </a:cxn>
                    <a:cxn ang="0">
                      <a:pos x="13" y="246"/>
                    </a:cxn>
                    <a:cxn ang="0">
                      <a:pos x="26" y="204"/>
                    </a:cxn>
                    <a:cxn ang="0">
                      <a:pos x="34" y="174"/>
                    </a:cxn>
                    <a:cxn ang="0">
                      <a:pos x="43" y="144"/>
                    </a:cxn>
                    <a:cxn ang="0">
                      <a:pos x="81" y="54"/>
                    </a:cxn>
                    <a:cxn ang="0">
                      <a:pos x="90" y="30"/>
                    </a:cxn>
                    <a:cxn ang="0">
                      <a:pos x="94" y="6"/>
                    </a:cxn>
                    <a:cxn ang="0">
                      <a:pos x="129" y="12"/>
                    </a:cxn>
                    <a:cxn ang="0">
                      <a:pos x="163" y="12"/>
                    </a:cxn>
                    <a:cxn ang="0">
                      <a:pos x="185" y="6"/>
                    </a:cxn>
                  </a:cxnLst>
                  <a:rect l="txL" t="txT" r="txR" b="txB"/>
                  <a:pathLst>
                    <a:path w="245" h="408">
                      <a:moveTo>
                        <a:pt x="185" y="6"/>
                      </a:moveTo>
                      <a:lnTo>
                        <a:pt x="232" y="0"/>
                      </a:lnTo>
                      <a:lnTo>
                        <a:pt x="245" y="90"/>
                      </a:lnTo>
                      <a:lnTo>
                        <a:pt x="245" y="186"/>
                      </a:lnTo>
                      <a:lnTo>
                        <a:pt x="241" y="234"/>
                      </a:lnTo>
                      <a:lnTo>
                        <a:pt x="236" y="288"/>
                      </a:lnTo>
                      <a:lnTo>
                        <a:pt x="228" y="318"/>
                      </a:lnTo>
                      <a:lnTo>
                        <a:pt x="228" y="348"/>
                      </a:lnTo>
                      <a:lnTo>
                        <a:pt x="236" y="366"/>
                      </a:lnTo>
                      <a:lnTo>
                        <a:pt x="211" y="390"/>
                      </a:lnTo>
                      <a:lnTo>
                        <a:pt x="176" y="402"/>
                      </a:lnTo>
                      <a:lnTo>
                        <a:pt x="146" y="408"/>
                      </a:lnTo>
                      <a:lnTo>
                        <a:pt x="94" y="408"/>
                      </a:lnTo>
                      <a:lnTo>
                        <a:pt x="56" y="390"/>
                      </a:lnTo>
                      <a:lnTo>
                        <a:pt x="34" y="372"/>
                      </a:lnTo>
                      <a:lnTo>
                        <a:pt x="0" y="330"/>
                      </a:lnTo>
                      <a:lnTo>
                        <a:pt x="4" y="288"/>
                      </a:lnTo>
                      <a:lnTo>
                        <a:pt x="13" y="246"/>
                      </a:lnTo>
                      <a:lnTo>
                        <a:pt x="26" y="204"/>
                      </a:lnTo>
                      <a:lnTo>
                        <a:pt x="34" y="174"/>
                      </a:lnTo>
                      <a:lnTo>
                        <a:pt x="43" y="144"/>
                      </a:lnTo>
                      <a:lnTo>
                        <a:pt x="81" y="54"/>
                      </a:lnTo>
                      <a:lnTo>
                        <a:pt x="90" y="30"/>
                      </a:lnTo>
                      <a:lnTo>
                        <a:pt x="94" y="6"/>
                      </a:lnTo>
                      <a:lnTo>
                        <a:pt x="129" y="12"/>
                      </a:lnTo>
                      <a:lnTo>
                        <a:pt x="163" y="12"/>
                      </a:lnTo>
                      <a:lnTo>
                        <a:pt x="185" y="6"/>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8" name="Freeform 94"/>
                <p:cNvSpPr/>
                <p:nvPr/>
              </p:nvSpPr>
              <p:spPr>
                <a:xfrm>
                  <a:off x="2921" y="2894"/>
                  <a:ext cx="245" cy="408"/>
                </a:xfrm>
                <a:custGeom>
                  <a:avLst/>
                  <a:gdLst>
                    <a:gd name="txL" fmla="*/ 0 w 245"/>
                    <a:gd name="txT" fmla="*/ 0 h 408"/>
                    <a:gd name="txR" fmla="*/ 245 w 245"/>
                    <a:gd name="txB" fmla="*/ 408 h 408"/>
                  </a:gdLst>
                  <a:ahLst/>
                  <a:cxnLst>
                    <a:cxn ang="0">
                      <a:pos x="185" y="6"/>
                    </a:cxn>
                    <a:cxn ang="0">
                      <a:pos x="232" y="0"/>
                    </a:cxn>
                    <a:cxn ang="0">
                      <a:pos x="245" y="90"/>
                    </a:cxn>
                    <a:cxn ang="0">
                      <a:pos x="245" y="186"/>
                    </a:cxn>
                    <a:cxn ang="0">
                      <a:pos x="241" y="234"/>
                    </a:cxn>
                    <a:cxn ang="0">
                      <a:pos x="236" y="288"/>
                    </a:cxn>
                    <a:cxn ang="0">
                      <a:pos x="228" y="318"/>
                    </a:cxn>
                    <a:cxn ang="0">
                      <a:pos x="228" y="348"/>
                    </a:cxn>
                    <a:cxn ang="0">
                      <a:pos x="236" y="366"/>
                    </a:cxn>
                    <a:cxn ang="0">
                      <a:pos x="211" y="390"/>
                    </a:cxn>
                    <a:cxn ang="0">
                      <a:pos x="176" y="402"/>
                    </a:cxn>
                    <a:cxn ang="0">
                      <a:pos x="146" y="408"/>
                    </a:cxn>
                    <a:cxn ang="0">
                      <a:pos x="94" y="408"/>
                    </a:cxn>
                    <a:cxn ang="0">
                      <a:pos x="56" y="390"/>
                    </a:cxn>
                    <a:cxn ang="0">
                      <a:pos x="34" y="372"/>
                    </a:cxn>
                    <a:cxn ang="0">
                      <a:pos x="0" y="330"/>
                    </a:cxn>
                    <a:cxn ang="0">
                      <a:pos x="4" y="288"/>
                    </a:cxn>
                    <a:cxn ang="0">
                      <a:pos x="13" y="246"/>
                    </a:cxn>
                    <a:cxn ang="0">
                      <a:pos x="26" y="204"/>
                    </a:cxn>
                    <a:cxn ang="0">
                      <a:pos x="34" y="174"/>
                    </a:cxn>
                    <a:cxn ang="0">
                      <a:pos x="43" y="144"/>
                    </a:cxn>
                    <a:cxn ang="0">
                      <a:pos x="81" y="54"/>
                    </a:cxn>
                    <a:cxn ang="0">
                      <a:pos x="90" y="30"/>
                    </a:cxn>
                    <a:cxn ang="0">
                      <a:pos x="94" y="6"/>
                    </a:cxn>
                    <a:cxn ang="0">
                      <a:pos x="129" y="12"/>
                    </a:cxn>
                    <a:cxn ang="0">
                      <a:pos x="163" y="12"/>
                    </a:cxn>
                    <a:cxn ang="0">
                      <a:pos x="185" y="6"/>
                    </a:cxn>
                  </a:cxnLst>
                  <a:rect l="txL" t="txT" r="txR" b="txB"/>
                  <a:pathLst>
                    <a:path w="245" h="408">
                      <a:moveTo>
                        <a:pt x="185" y="6"/>
                      </a:moveTo>
                      <a:lnTo>
                        <a:pt x="232" y="0"/>
                      </a:lnTo>
                      <a:lnTo>
                        <a:pt x="245" y="90"/>
                      </a:lnTo>
                      <a:lnTo>
                        <a:pt x="245" y="186"/>
                      </a:lnTo>
                      <a:lnTo>
                        <a:pt x="241" y="234"/>
                      </a:lnTo>
                      <a:lnTo>
                        <a:pt x="236" y="288"/>
                      </a:lnTo>
                      <a:lnTo>
                        <a:pt x="228" y="318"/>
                      </a:lnTo>
                      <a:lnTo>
                        <a:pt x="228" y="348"/>
                      </a:lnTo>
                      <a:lnTo>
                        <a:pt x="236" y="366"/>
                      </a:lnTo>
                      <a:lnTo>
                        <a:pt x="211" y="390"/>
                      </a:lnTo>
                      <a:lnTo>
                        <a:pt x="176" y="402"/>
                      </a:lnTo>
                      <a:lnTo>
                        <a:pt x="146" y="408"/>
                      </a:lnTo>
                      <a:lnTo>
                        <a:pt x="94" y="408"/>
                      </a:lnTo>
                      <a:lnTo>
                        <a:pt x="56" y="390"/>
                      </a:lnTo>
                      <a:lnTo>
                        <a:pt x="34" y="372"/>
                      </a:lnTo>
                      <a:lnTo>
                        <a:pt x="0" y="330"/>
                      </a:lnTo>
                      <a:lnTo>
                        <a:pt x="4" y="288"/>
                      </a:lnTo>
                      <a:lnTo>
                        <a:pt x="13" y="246"/>
                      </a:lnTo>
                      <a:lnTo>
                        <a:pt x="26" y="204"/>
                      </a:lnTo>
                      <a:lnTo>
                        <a:pt x="34" y="174"/>
                      </a:lnTo>
                      <a:lnTo>
                        <a:pt x="43" y="144"/>
                      </a:lnTo>
                      <a:lnTo>
                        <a:pt x="81" y="54"/>
                      </a:lnTo>
                      <a:lnTo>
                        <a:pt x="90" y="30"/>
                      </a:lnTo>
                      <a:lnTo>
                        <a:pt x="94" y="6"/>
                      </a:lnTo>
                      <a:lnTo>
                        <a:pt x="129" y="12"/>
                      </a:lnTo>
                      <a:lnTo>
                        <a:pt x="163" y="12"/>
                      </a:lnTo>
                      <a:lnTo>
                        <a:pt x="185"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9" name="Freeform 95"/>
                <p:cNvSpPr/>
                <p:nvPr/>
              </p:nvSpPr>
              <p:spPr>
                <a:xfrm>
                  <a:off x="4242" y="3206"/>
                  <a:ext cx="297" cy="505"/>
                </a:xfrm>
                <a:custGeom>
                  <a:avLst/>
                  <a:gdLst>
                    <a:gd name="txL" fmla="*/ 0 w 297"/>
                    <a:gd name="txT" fmla="*/ 0 h 505"/>
                    <a:gd name="txR" fmla="*/ 297 w 297"/>
                    <a:gd name="txB" fmla="*/ 505 h 505"/>
                  </a:gdLst>
                  <a:ahLst/>
                  <a:cxnLst>
                    <a:cxn ang="0">
                      <a:pos x="254" y="36"/>
                    </a:cxn>
                    <a:cxn ang="0">
                      <a:pos x="293" y="78"/>
                    </a:cxn>
                    <a:cxn ang="0">
                      <a:pos x="297" y="114"/>
                    </a:cxn>
                    <a:cxn ang="0">
                      <a:pos x="288" y="150"/>
                    </a:cxn>
                    <a:cxn ang="0">
                      <a:pos x="275" y="186"/>
                    </a:cxn>
                    <a:cxn ang="0">
                      <a:pos x="250" y="235"/>
                    </a:cxn>
                    <a:cxn ang="0">
                      <a:pos x="263" y="307"/>
                    </a:cxn>
                    <a:cxn ang="0">
                      <a:pos x="271" y="379"/>
                    </a:cxn>
                    <a:cxn ang="0">
                      <a:pos x="271" y="427"/>
                    </a:cxn>
                    <a:cxn ang="0">
                      <a:pos x="275" y="463"/>
                    </a:cxn>
                    <a:cxn ang="0">
                      <a:pos x="280" y="487"/>
                    </a:cxn>
                    <a:cxn ang="0">
                      <a:pos x="258" y="499"/>
                    </a:cxn>
                    <a:cxn ang="0">
                      <a:pos x="245" y="499"/>
                    </a:cxn>
                    <a:cxn ang="0">
                      <a:pos x="224" y="487"/>
                    </a:cxn>
                    <a:cxn ang="0">
                      <a:pos x="211" y="475"/>
                    </a:cxn>
                    <a:cxn ang="0">
                      <a:pos x="198" y="403"/>
                    </a:cxn>
                    <a:cxn ang="0">
                      <a:pos x="189" y="373"/>
                    </a:cxn>
                    <a:cxn ang="0">
                      <a:pos x="172" y="307"/>
                    </a:cxn>
                    <a:cxn ang="0">
                      <a:pos x="155" y="265"/>
                    </a:cxn>
                    <a:cxn ang="0">
                      <a:pos x="159" y="223"/>
                    </a:cxn>
                    <a:cxn ang="0">
                      <a:pos x="177" y="162"/>
                    </a:cxn>
                    <a:cxn ang="0">
                      <a:pos x="112" y="235"/>
                    </a:cxn>
                    <a:cxn ang="0">
                      <a:pos x="108" y="241"/>
                    </a:cxn>
                    <a:cxn ang="0">
                      <a:pos x="108" y="271"/>
                    </a:cxn>
                    <a:cxn ang="0">
                      <a:pos x="103" y="301"/>
                    </a:cxn>
                    <a:cxn ang="0">
                      <a:pos x="103" y="343"/>
                    </a:cxn>
                    <a:cxn ang="0">
                      <a:pos x="90" y="391"/>
                    </a:cxn>
                    <a:cxn ang="0">
                      <a:pos x="78" y="445"/>
                    </a:cxn>
                    <a:cxn ang="0">
                      <a:pos x="65" y="487"/>
                    </a:cxn>
                    <a:cxn ang="0">
                      <a:pos x="52" y="499"/>
                    </a:cxn>
                    <a:cxn ang="0">
                      <a:pos x="39" y="505"/>
                    </a:cxn>
                    <a:cxn ang="0">
                      <a:pos x="26" y="505"/>
                    </a:cxn>
                    <a:cxn ang="0">
                      <a:pos x="9" y="493"/>
                    </a:cxn>
                    <a:cxn ang="0">
                      <a:pos x="0" y="481"/>
                    </a:cxn>
                    <a:cxn ang="0">
                      <a:pos x="0" y="463"/>
                    </a:cxn>
                    <a:cxn ang="0">
                      <a:pos x="4" y="397"/>
                    </a:cxn>
                    <a:cxn ang="0">
                      <a:pos x="9" y="373"/>
                    </a:cxn>
                    <a:cxn ang="0">
                      <a:pos x="17" y="295"/>
                    </a:cxn>
                    <a:cxn ang="0">
                      <a:pos x="26" y="180"/>
                    </a:cxn>
                    <a:cxn ang="0">
                      <a:pos x="34" y="156"/>
                    </a:cxn>
                    <a:cxn ang="0">
                      <a:pos x="60" y="108"/>
                    </a:cxn>
                    <a:cxn ang="0">
                      <a:pos x="86" y="60"/>
                    </a:cxn>
                    <a:cxn ang="0">
                      <a:pos x="125" y="0"/>
                    </a:cxn>
                    <a:cxn ang="0">
                      <a:pos x="142" y="24"/>
                    </a:cxn>
                    <a:cxn ang="0">
                      <a:pos x="254" y="36"/>
                    </a:cxn>
                  </a:cxnLst>
                  <a:rect l="txL" t="txT" r="txR" b="txB"/>
                  <a:pathLst>
                    <a:path w="297" h="505">
                      <a:moveTo>
                        <a:pt x="254" y="36"/>
                      </a:moveTo>
                      <a:lnTo>
                        <a:pt x="293" y="78"/>
                      </a:lnTo>
                      <a:lnTo>
                        <a:pt x="297" y="114"/>
                      </a:lnTo>
                      <a:lnTo>
                        <a:pt x="288" y="150"/>
                      </a:lnTo>
                      <a:lnTo>
                        <a:pt x="275" y="186"/>
                      </a:lnTo>
                      <a:lnTo>
                        <a:pt x="250" y="235"/>
                      </a:lnTo>
                      <a:lnTo>
                        <a:pt x="263" y="307"/>
                      </a:lnTo>
                      <a:lnTo>
                        <a:pt x="271" y="379"/>
                      </a:lnTo>
                      <a:lnTo>
                        <a:pt x="271" y="427"/>
                      </a:lnTo>
                      <a:lnTo>
                        <a:pt x="275" y="463"/>
                      </a:lnTo>
                      <a:lnTo>
                        <a:pt x="280" y="487"/>
                      </a:lnTo>
                      <a:lnTo>
                        <a:pt x="258" y="499"/>
                      </a:lnTo>
                      <a:lnTo>
                        <a:pt x="245" y="499"/>
                      </a:lnTo>
                      <a:lnTo>
                        <a:pt x="224" y="487"/>
                      </a:lnTo>
                      <a:lnTo>
                        <a:pt x="211" y="475"/>
                      </a:lnTo>
                      <a:lnTo>
                        <a:pt x="198" y="403"/>
                      </a:lnTo>
                      <a:lnTo>
                        <a:pt x="189" y="373"/>
                      </a:lnTo>
                      <a:lnTo>
                        <a:pt x="172" y="307"/>
                      </a:lnTo>
                      <a:lnTo>
                        <a:pt x="155" y="265"/>
                      </a:lnTo>
                      <a:lnTo>
                        <a:pt x="159" y="223"/>
                      </a:lnTo>
                      <a:lnTo>
                        <a:pt x="177" y="162"/>
                      </a:lnTo>
                      <a:lnTo>
                        <a:pt x="112" y="235"/>
                      </a:lnTo>
                      <a:lnTo>
                        <a:pt x="108" y="241"/>
                      </a:lnTo>
                      <a:lnTo>
                        <a:pt x="108" y="271"/>
                      </a:lnTo>
                      <a:lnTo>
                        <a:pt x="103" y="301"/>
                      </a:lnTo>
                      <a:lnTo>
                        <a:pt x="103" y="343"/>
                      </a:lnTo>
                      <a:lnTo>
                        <a:pt x="90" y="391"/>
                      </a:lnTo>
                      <a:lnTo>
                        <a:pt x="78" y="445"/>
                      </a:lnTo>
                      <a:lnTo>
                        <a:pt x="65" y="487"/>
                      </a:lnTo>
                      <a:lnTo>
                        <a:pt x="52" y="499"/>
                      </a:lnTo>
                      <a:lnTo>
                        <a:pt x="39" y="505"/>
                      </a:lnTo>
                      <a:lnTo>
                        <a:pt x="26" y="505"/>
                      </a:lnTo>
                      <a:lnTo>
                        <a:pt x="9" y="493"/>
                      </a:lnTo>
                      <a:lnTo>
                        <a:pt x="0" y="481"/>
                      </a:lnTo>
                      <a:lnTo>
                        <a:pt x="0" y="463"/>
                      </a:lnTo>
                      <a:lnTo>
                        <a:pt x="4" y="397"/>
                      </a:lnTo>
                      <a:lnTo>
                        <a:pt x="9" y="373"/>
                      </a:lnTo>
                      <a:lnTo>
                        <a:pt x="17" y="295"/>
                      </a:lnTo>
                      <a:lnTo>
                        <a:pt x="26" y="180"/>
                      </a:lnTo>
                      <a:lnTo>
                        <a:pt x="34" y="156"/>
                      </a:lnTo>
                      <a:lnTo>
                        <a:pt x="60" y="108"/>
                      </a:lnTo>
                      <a:lnTo>
                        <a:pt x="86" y="60"/>
                      </a:lnTo>
                      <a:lnTo>
                        <a:pt x="125" y="0"/>
                      </a:lnTo>
                      <a:lnTo>
                        <a:pt x="142" y="24"/>
                      </a:lnTo>
                      <a:lnTo>
                        <a:pt x="254" y="36"/>
                      </a:lnTo>
                      <a:close/>
                    </a:path>
                  </a:pathLst>
                </a:custGeom>
                <a:solidFill>
                  <a:srgbClr val="0033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0" name="Freeform 96"/>
                <p:cNvSpPr/>
                <p:nvPr/>
              </p:nvSpPr>
              <p:spPr>
                <a:xfrm>
                  <a:off x="4242" y="3206"/>
                  <a:ext cx="297" cy="505"/>
                </a:xfrm>
                <a:custGeom>
                  <a:avLst/>
                  <a:gdLst>
                    <a:gd name="txL" fmla="*/ 0 w 297"/>
                    <a:gd name="txT" fmla="*/ 0 h 505"/>
                    <a:gd name="txR" fmla="*/ 297 w 297"/>
                    <a:gd name="txB" fmla="*/ 505 h 505"/>
                  </a:gdLst>
                  <a:ahLst/>
                  <a:cxnLst>
                    <a:cxn ang="0">
                      <a:pos x="254" y="36"/>
                    </a:cxn>
                    <a:cxn ang="0">
                      <a:pos x="293" y="78"/>
                    </a:cxn>
                    <a:cxn ang="0">
                      <a:pos x="297" y="114"/>
                    </a:cxn>
                    <a:cxn ang="0">
                      <a:pos x="288" y="150"/>
                    </a:cxn>
                    <a:cxn ang="0">
                      <a:pos x="275" y="186"/>
                    </a:cxn>
                    <a:cxn ang="0">
                      <a:pos x="250" y="235"/>
                    </a:cxn>
                    <a:cxn ang="0">
                      <a:pos x="263" y="307"/>
                    </a:cxn>
                    <a:cxn ang="0">
                      <a:pos x="271" y="379"/>
                    </a:cxn>
                    <a:cxn ang="0">
                      <a:pos x="271" y="427"/>
                    </a:cxn>
                    <a:cxn ang="0">
                      <a:pos x="275" y="463"/>
                    </a:cxn>
                    <a:cxn ang="0">
                      <a:pos x="280" y="487"/>
                    </a:cxn>
                    <a:cxn ang="0">
                      <a:pos x="258" y="499"/>
                    </a:cxn>
                    <a:cxn ang="0">
                      <a:pos x="245" y="499"/>
                    </a:cxn>
                    <a:cxn ang="0">
                      <a:pos x="224" y="487"/>
                    </a:cxn>
                    <a:cxn ang="0">
                      <a:pos x="211" y="475"/>
                    </a:cxn>
                    <a:cxn ang="0">
                      <a:pos x="198" y="403"/>
                    </a:cxn>
                    <a:cxn ang="0">
                      <a:pos x="189" y="373"/>
                    </a:cxn>
                    <a:cxn ang="0">
                      <a:pos x="172" y="307"/>
                    </a:cxn>
                    <a:cxn ang="0">
                      <a:pos x="155" y="265"/>
                    </a:cxn>
                    <a:cxn ang="0">
                      <a:pos x="159" y="223"/>
                    </a:cxn>
                    <a:cxn ang="0">
                      <a:pos x="177" y="162"/>
                    </a:cxn>
                    <a:cxn ang="0">
                      <a:pos x="112" y="235"/>
                    </a:cxn>
                    <a:cxn ang="0">
                      <a:pos x="108" y="241"/>
                    </a:cxn>
                    <a:cxn ang="0">
                      <a:pos x="108" y="271"/>
                    </a:cxn>
                    <a:cxn ang="0">
                      <a:pos x="103" y="301"/>
                    </a:cxn>
                    <a:cxn ang="0">
                      <a:pos x="103" y="343"/>
                    </a:cxn>
                    <a:cxn ang="0">
                      <a:pos x="90" y="391"/>
                    </a:cxn>
                    <a:cxn ang="0">
                      <a:pos x="78" y="445"/>
                    </a:cxn>
                    <a:cxn ang="0">
                      <a:pos x="65" y="487"/>
                    </a:cxn>
                    <a:cxn ang="0">
                      <a:pos x="52" y="499"/>
                    </a:cxn>
                    <a:cxn ang="0">
                      <a:pos x="39" y="505"/>
                    </a:cxn>
                    <a:cxn ang="0">
                      <a:pos x="26" y="505"/>
                    </a:cxn>
                    <a:cxn ang="0">
                      <a:pos x="9" y="493"/>
                    </a:cxn>
                    <a:cxn ang="0">
                      <a:pos x="0" y="481"/>
                    </a:cxn>
                    <a:cxn ang="0">
                      <a:pos x="0" y="463"/>
                    </a:cxn>
                    <a:cxn ang="0">
                      <a:pos x="4" y="397"/>
                    </a:cxn>
                    <a:cxn ang="0">
                      <a:pos x="9" y="373"/>
                    </a:cxn>
                    <a:cxn ang="0">
                      <a:pos x="17" y="295"/>
                    </a:cxn>
                    <a:cxn ang="0">
                      <a:pos x="26" y="180"/>
                    </a:cxn>
                    <a:cxn ang="0">
                      <a:pos x="34" y="156"/>
                    </a:cxn>
                    <a:cxn ang="0">
                      <a:pos x="60" y="108"/>
                    </a:cxn>
                    <a:cxn ang="0">
                      <a:pos x="86" y="60"/>
                    </a:cxn>
                    <a:cxn ang="0">
                      <a:pos x="125" y="0"/>
                    </a:cxn>
                    <a:cxn ang="0">
                      <a:pos x="142" y="24"/>
                    </a:cxn>
                    <a:cxn ang="0">
                      <a:pos x="254" y="36"/>
                    </a:cxn>
                  </a:cxnLst>
                  <a:rect l="txL" t="txT" r="txR" b="txB"/>
                  <a:pathLst>
                    <a:path w="297" h="505">
                      <a:moveTo>
                        <a:pt x="254" y="36"/>
                      </a:moveTo>
                      <a:lnTo>
                        <a:pt x="293" y="78"/>
                      </a:lnTo>
                      <a:lnTo>
                        <a:pt x="297" y="114"/>
                      </a:lnTo>
                      <a:lnTo>
                        <a:pt x="288" y="150"/>
                      </a:lnTo>
                      <a:lnTo>
                        <a:pt x="275" y="186"/>
                      </a:lnTo>
                      <a:lnTo>
                        <a:pt x="250" y="235"/>
                      </a:lnTo>
                      <a:lnTo>
                        <a:pt x="263" y="307"/>
                      </a:lnTo>
                      <a:lnTo>
                        <a:pt x="271" y="379"/>
                      </a:lnTo>
                      <a:lnTo>
                        <a:pt x="271" y="427"/>
                      </a:lnTo>
                      <a:lnTo>
                        <a:pt x="275" y="463"/>
                      </a:lnTo>
                      <a:lnTo>
                        <a:pt x="280" y="487"/>
                      </a:lnTo>
                      <a:lnTo>
                        <a:pt x="258" y="499"/>
                      </a:lnTo>
                      <a:lnTo>
                        <a:pt x="245" y="499"/>
                      </a:lnTo>
                      <a:lnTo>
                        <a:pt x="224" y="487"/>
                      </a:lnTo>
                      <a:lnTo>
                        <a:pt x="211" y="475"/>
                      </a:lnTo>
                      <a:lnTo>
                        <a:pt x="198" y="403"/>
                      </a:lnTo>
                      <a:lnTo>
                        <a:pt x="189" y="373"/>
                      </a:lnTo>
                      <a:lnTo>
                        <a:pt x="172" y="307"/>
                      </a:lnTo>
                      <a:lnTo>
                        <a:pt x="155" y="265"/>
                      </a:lnTo>
                      <a:lnTo>
                        <a:pt x="159" y="223"/>
                      </a:lnTo>
                      <a:lnTo>
                        <a:pt x="177" y="162"/>
                      </a:lnTo>
                      <a:lnTo>
                        <a:pt x="112" y="235"/>
                      </a:lnTo>
                      <a:lnTo>
                        <a:pt x="108" y="241"/>
                      </a:lnTo>
                      <a:lnTo>
                        <a:pt x="108" y="271"/>
                      </a:lnTo>
                      <a:lnTo>
                        <a:pt x="103" y="301"/>
                      </a:lnTo>
                      <a:lnTo>
                        <a:pt x="103" y="343"/>
                      </a:lnTo>
                      <a:lnTo>
                        <a:pt x="90" y="391"/>
                      </a:lnTo>
                      <a:lnTo>
                        <a:pt x="78" y="445"/>
                      </a:lnTo>
                      <a:lnTo>
                        <a:pt x="65" y="487"/>
                      </a:lnTo>
                      <a:lnTo>
                        <a:pt x="52" y="499"/>
                      </a:lnTo>
                      <a:lnTo>
                        <a:pt x="39" y="505"/>
                      </a:lnTo>
                      <a:lnTo>
                        <a:pt x="26" y="505"/>
                      </a:lnTo>
                      <a:lnTo>
                        <a:pt x="9" y="493"/>
                      </a:lnTo>
                      <a:lnTo>
                        <a:pt x="0" y="481"/>
                      </a:lnTo>
                      <a:lnTo>
                        <a:pt x="0" y="463"/>
                      </a:lnTo>
                      <a:lnTo>
                        <a:pt x="4" y="397"/>
                      </a:lnTo>
                      <a:lnTo>
                        <a:pt x="9" y="373"/>
                      </a:lnTo>
                      <a:lnTo>
                        <a:pt x="17" y="295"/>
                      </a:lnTo>
                      <a:lnTo>
                        <a:pt x="26" y="180"/>
                      </a:lnTo>
                      <a:lnTo>
                        <a:pt x="34" y="156"/>
                      </a:lnTo>
                      <a:lnTo>
                        <a:pt x="60" y="108"/>
                      </a:lnTo>
                      <a:lnTo>
                        <a:pt x="86" y="60"/>
                      </a:lnTo>
                      <a:lnTo>
                        <a:pt x="125" y="0"/>
                      </a:lnTo>
                      <a:lnTo>
                        <a:pt x="142" y="24"/>
                      </a:lnTo>
                      <a:lnTo>
                        <a:pt x="254"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1" name="Freeform 97"/>
                <p:cNvSpPr/>
                <p:nvPr/>
              </p:nvSpPr>
              <p:spPr>
                <a:xfrm>
                  <a:off x="4410" y="3314"/>
                  <a:ext cx="64" cy="60"/>
                </a:xfrm>
                <a:custGeom>
                  <a:avLst/>
                  <a:gdLst>
                    <a:gd name="txL" fmla="*/ 0 w 64"/>
                    <a:gd name="txT" fmla="*/ 0 h 60"/>
                    <a:gd name="txR" fmla="*/ 64 w 64"/>
                    <a:gd name="txB" fmla="*/ 60 h 60"/>
                  </a:gdLst>
                  <a:ahLst/>
                  <a:cxnLst>
                    <a:cxn ang="0">
                      <a:pos x="64" y="0"/>
                    </a:cxn>
                    <a:cxn ang="0">
                      <a:pos x="52" y="0"/>
                    </a:cxn>
                    <a:cxn ang="0">
                      <a:pos x="30" y="18"/>
                    </a:cxn>
                    <a:cxn ang="0">
                      <a:pos x="13" y="42"/>
                    </a:cxn>
                    <a:cxn ang="0">
                      <a:pos x="0" y="60"/>
                    </a:cxn>
                  </a:cxnLst>
                  <a:rect l="txL" t="txT" r="txR" b="txB"/>
                  <a:pathLst>
                    <a:path w="64" h="60">
                      <a:moveTo>
                        <a:pt x="64" y="0"/>
                      </a:moveTo>
                      <a:lnTo>
                        <a:pt x="52" y="0"/>
                      </a:lnTo>
                      <a:lnTo>
                        <a:pt x="30" y="18"/>
                      </a:lnTo>
                      <a:lnTo>
                        <a:pt x="13" y="42"/>
                      </a:lnTo>
                      <a:lnTo>
                        <a:pt x="0" y="6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2" name="Freeform 98"/>
                <p:cNvSpPr/>
                <p:nvPr/>
              </p:nvSpPr>
              <p:spPr>
                <a:xfrm>
                  <a:off x="3794" y="2966"/>
                  <a:ext cx="302" cy="450"/>
                </a:xfrm>
                <a:custGeom>
                  <a:avLst/>
                  <a:gdLst>
                    <a:gd name="txL" fmla="*/ 0 w 302"/>
                    <a:gd name="txT" fmla="*/ 0 h 450"/>
                    <a:gd name="txR" fmla="*/ 302 w 302"/>
                    <a:gd name="txB" fmla="*/ 450 h 450"/>
                  </a:gdLst>
                  <a:ahLst/>
                  <a:cxnLst>
                    <a:cxn ang="0">
                      <a:pos x="138" y="12"/>
                    </a:cxn>
                    <a:cxn ang="0">
                      <a:pos x="173" y="30"/>
                    </a:cxn>
                    <a:cxn ang="0">
                      <a:pos x="207" y="30"/>
                    </a:cxn>
                    <a:cxn ang="0">
                      <a:pos x="276" y="42"/>
                    </a:cxn>
                    <a:cxn ang="0">
                      <a:pos x="263" y="138"/>
                    </a:cxn>
                    <a:cxn ang="0">
                      <a:pos x="272" y="246"/>
                    </a:cxn>
                    <a:cxn ang="0">
                      <a:pos x="276" y="306"/>
                    </a:cxn>
                    <a:cxn ang="0">
                      <a:pos x="284" y="318"/>
                    </a:cxn>
                    <a:cxn ang="0">
                      <a:pos x="293" y="366"/>
                    </a:cxn>
                    <a:cxn ang="0">
                      <a:pos x="302" y="426"/>
                    </a:cxn>
                    <a:cxn ang="0">
                      <a:pos x="289" y="444"/>
                    </a:cxn>
                    <a:cxn ang="0">
                      <a:pos x="267" y="450"/>
                    </a:cxn>
                    <a:cxn ang="0">
                      <a:pos x="229" y="450"/>
                    </a:cxn>
                    <a:cxn ang="0">
                      <a:pos x="186" y="438"/>
                    </a:cxn>
                    <a:cxn ang="0">
                      <a:pos x="130" y="402"/>
                    </a:cxn>
                    <a:cxn ang="0">
                      <a:pos x="95" y="396"/>
                    </a:cxn>
                    <a:cxn ang="0">
                      <a:pos x="65" y="384"/>
                    </a:cxn>
                    <a:cxn ang="0">
                      <a:pos x="26" y="360"/>
                    </a:cxn>
                    <a:cxn ang="0">
                      <a:pos x="0" y="330"/>
                    </a:cxn>
                    <a:cxn ang="0">
                      <a:pos x="13" y="264"/>
                    </a:cxn>
                    <a:cxn ang="0">
                      <a:pos x="39" y="228"/>
                    </a:cxn>
                    <a:cxn ang="0">
                      <a:pos x="52" y="198"/>
                    </a:cxn>
                    <a:cxn ang="0">
                      <a:pos x="65" y="180"/>
                    </a:cxn>
                    <a:cxn ang="0">
                      <a:pos x="78" y="138"/>
                    </a:cxn>
                    <a:cxn ang="0">
                      <a:pos x="91" y="84"/>
                    </a:cxn>
                    <a:cxn ang="0">
                      <a:pos x="121" y="0"/>
                    </a:cxn>
                    <a:cxn ang="0">
                      <a:pos x="138" y="12"/>
                    </a:cxn>
                  </a:cxnLst>
                  <a:rect l="txL" t="txT" r="txR" b="txB"/>
                  <a:pathLst>
                    <a:path w="302" h="450">
                      <a:moveTo>
                        <a:pt x="138" y="12"/>
                      </a:moveTo>
                      <a:lnTo>
                        <a:pt x="173" y="30"/>
                      </a:lnTo>
                      <a:lnTo>
                        <a:pt x="207" y="30"/>
                      </a:lnTo>
                      <a:lnTo>
                        <a:pt x="276" y="42"/>
                      </a:lnTo>
                      <a:lnTo>
                        <a:pt x="263" y="138"/>
                      </a:lnTo>
                      <a:lnTo>
                        <a:pt x="272" y="246"/>
                      </a:lnTo>
                      <a:lnTo>
                        <a:pt x="276" y="306"/>
                      </a:lnTo>
                      <a:lnTo>
                        <a:pt x="284" y="318"/>
                      </a:lnTo>
                      <a:lnTo>
                        <a:pt x="293" y="366"/>
                      </a:lnTo>
                      <a:lnTo>
                        <a:pt x="302" y="426"/>
                      </a:lnTo>
                      <a:lnTo>
                        <a:pt x="289" y="444"/>
                      </a:lnTo>
                      <a:lnTo>
                        <a:pt x="267" y="450"/>
                      </a:lnTo>
                      <a:lnTo>
                        <a:pt x="229" y="450"/>
                      </a:lnTo>
                      <a:lnTo>
                        <a:pt x="186" y="438"/>
                      </a:lnTo>
                      <a:lnTo>
                        <a:pt x="130" y="402"/>
                      </a:lnTo>
                      <a:lnTo>
                        <a:pt x="95" y="396"/>
                      </a:lnTo>
                      <a:lnTo>
                        <a:pt x="65" y="384"/>
                      </a:lnTo>
                      <a:lnTo>
                        <a:pt x="26" y="360"/>
                      </a:lnTo>
                      <a:lnTo>
                        <a:pt x="0" y="330"/>
                      </a:lnTo>
                      <a:lnTo>
                        <a:pt x="13" y="264"/>
                      </a:lnTo>
                      <a:lnTo>
                        <a:pt x="39" y="228"/>
                      </a:lnTo>
                      <a:lnTo>
                        <a:pt x="52" y="198"/>
                      </a:lnTo>
                      <a:lnTo>
                        <a:pt x="65" y="180"/>
                      </a:lnTo>
                      <a:lnTo>
                        <a:pt x="78" y="138"/>
                      </a:lnTo>
                      <a:lnTo>
                        <a:pt x="91" y="84"/>
                      </a:lnTo>
                      <a:lnTo>
                        <a:pt x="121" y="0"/>
                      </a:lnTo>
                      <a:lnTo>
                        <a:pt x="138" y="12"/>
                      </a:lnTo>
                      <a:close/>
                    </a:path>
                  </a:pathLst>
                </a:custGeom>
                <a:solidFill>
                  <a:srgbClr val="6699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3" name="Freeform 99"/>
                <p:cNvSpPr/>
                <p:nvPr/>
              </p:nvSpPr>
              <p:spPr>
                <a:xfrm>
                  <a:off x="3794" y="2966"/>
                  <a:ext cx="302" cy="450"/>
                </a:xfrm>
                <a:custGeom>
                  <a:avLst/>
                  <a:gdLst>
                    <a:gd name="txL" fmla="*/ 0 w 302"/>
                    <a:gd name="txT" fmla="*/ 0 h 450"/>
                    <a:gd name="txR" fmla="*/ 302 w 302"/>
                    <a:gd name="txB" fmla="*/ 450 h 450"/>
                  </a:gdLst>
                  <a:ahLst/>
                  <a:cxnLst>
                    <a:cxn ang="0">
                      <a:pos x="138" y="12"/>
                    </a:cxn>
                    <a:cxn ang="0">
                      <a:pos x="173" y="30"/>
                    </a:cxn>
                    <a:cxn ang="0">
                      <a:pos x="207" y="30"/>
                    </a:cxn>
                    <a:cxn ang="0">
                      <a:pos x="276" y="42"/>
                    </a:cxn>
                    <a:cxn ang="0">
                      <a:pos x="263" y="138"/>
                    </a:cxn>
                    <a:cxn ang="0">
                      <a:pos x="272" y="246"/>
                    </a:cxn>
                    <a:cxn ang="0">
                      <a:pos x="276" y="306"/>
                    </a:cxn>
                    <a:cxn ang="0">
                      <a:pos x="284" y="318"/>
                    </a:cxn>
                    <a:cxn ang="0">
                      <a:pos x="293" y="366"/>
                    </a:cxn>
                    <a:cxn ang="0">
                      <a:pos x="302" y="426"/>
                    </a:cxn>
                    <a:cxn ang="0">
                      <a:pos x="289" y="444"/>
                    </a:cxn>
                    <a:cxn ang="0">
                      <a:pos x="267" y="450"/>
                    </a:cxn>
                    <a:cxn ang="0">
                      <a:pos x="229" y="450"/>
                    </a:cxn>
                    <a:cxn ang="0">
                      <a:pos x="186" y="438"/>
                    </a:cxn>
                    <a:cxn ang="0">
                      <a:pos x="130" y="402"/>
                    </a:cxn>
                    <a:cxn ang="0">
                      <a:pos x="95" y="396"/>
                    </a:cxn>
                    <a:cxn ang="0">
                      <a:pos x="65" y="384"/>
                    </a:cxn>
                    <a:cxn ang="0">
                      <a:pos x="26" y="360"/>
                    </a:cxn>
                    <a:cxn ang="0">
                      <a:pos x="0" y="330"/>
                    </a:cxn>
                    <a:cxn ang="0">
                      <a:pos x="13" y="264"/>
                    </a:cxn>
                    <a:cxn ang="0">
                      <a:pos x="39" y="228"/>
                    </a:cxn>
                    <a:cxn ang="0">
                      <a:pos x="52" y="198"/>
                    </a:cxn>
                    <a:cxn ang="0">
                      <a:pos x="65" y="180"/>
                    </a:cxn>
                    <a:cxn ang="0">
                      <a:pos x="78" y="138"/>
                    </a:cxn>
                    <a:cxn ang="0">
                      <a:pos x="91" y="84"/>
                    </a:cxn>
                    <a:cxn ang="0">
                      <a:pos x="121" y="0"/>
                    </a:cxn>
                    <a:cxn ang="0">
                      <a:pos x="138" y="12"/>
                    </a:cxn>
                  </a:cxnLst>
                  <a:rect l="txL" t="txT" r="txR" b="txB"/>
                  <a:pathLst>
                    <a:path w="302" h="450">
                      <a:moveTo>
                        <a:pt x="138" y="12"/>
                      </a:moveTo>
                      <a:lnTo>
                        <a:pt x="173" y="30"/>
                      </a:lnTo>
                      <a:lnTo>
                        <a:pt x="207" y="30"/>
                      </a:lnTo>
                      <a:lnTo>
                        <a:pt x="276" y="42"/>
                      </a:lnTo>
                      <a:lnTo>
                        <a:pt x="263" y="138"/>
                      </a:lnTo>
                      <a:lnTo>
                        <a:pt x="272" y="246"/>
                      </a:lnTo>
                      <a:lnTo>
                        <a:pt x="276" y="306"/>
                      </a:lnTo>
                      <a:lnTo>
                        <a:pt x="284" y="318"/>
                      </a:lnTo>
                      <a:lnTo>
                        <a:pt x="293" y="366"/>
                      </a:lnTo>
                      <a:lnTo>
                        <a:pt x="302" y="426"/>
                      </a:lnTo>
                      <a:lnTo>
                        <a:pt x="289" y="444"/>
                      </a:lnTo>
                      <a:lnTo>
                        <a:pt x="267" y="450"/>
                      </a:lnTo>
                      <a:lnTo>
                        <a:pt x="229" y="450"/>
                      </a:lnTo>
                      <a:lnTo>
                        <a:pt x="186" y="438"/>
                      </a:lnTo>
                      <a:lnTo>
                        <a:pt x="130" y="402"/>
                      </a:lnTo>
                      <a:lnTo>
                        <a:pt x="95" y="396"/>
                      </a:lnTo>
                      <a:lnTo>
                        <a:pt x="65" y="384"/>
                      </a:lnTo>
                      <a:lnTo>
                        <a:pt x="26" y="360"/>
                      </a:lnTo>
                      <a:lnTo>
                        <a:pt x="0" y="330"/>
                      </a:lnTo>
                      <a:lnTo>
                        <a:pt x="13" y="264"/>
                      </a:lnTo>
                      <a:lnTo>
                        <a:pt x="39" y="228"/>
                      </a:lnTo>
                      <a:lnTo>
                        <a:pt x="52" y="198"/>
                      </a:lnTo>
                      <a:lnTo>
                        <a:pt x="65" y="180"/>
                      </a:lnTo>
                      <a:lnTo>
                        <a:pt x="78" y="138"/>
                      </a:lnTo>
                      <a:lnTo>
                        <a:pt x="91" y="84"/>
                      </a:lnTo>
                      <a:lnTo>
                        <a:pt x="121" y="0"/>
                      </a:lnTo>
                      <a:lnTo>
                        <a:pt x="138" y="1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4" name="Freeform 100"/>
                <p:cNvSpPr/>
                <p:nvPr/>
              </p:nvSpPr>
              <p:spPr>
                <a:xfrm>
                  <a:off x="3816" y="2677"/>
                  <a:ext cx="262" cy="361"/>
                </a:xfrm>
                <a:custGeom>
                  <a:avLst/>
                  <a:gdLst>
                    <a:gd name="txL" fmla="*/ 0 w 262"/>
                    <a:gd name="txT" fmla="*/ 0 h 361"/>
                    <a:gd name="txR" fmla="*/ 262 w 262"/>
                    <a:gd name="txB" fmla="*/ 361 h 361"/>
                  </a:gdLst>
                  <a:ahLst/>
                  <a:cxnLst>
                    <a:cxn ang="0">
                      <a:pos x="9" y="187"/>
                    </a:cxn>
                    <a:cxn ang="0">
                      <a:pos x="9" y="205"/>
                    </a:cxn>
                    <a:cxn ang="0">
                      <a:pos x="47" y="187"/>
                    </a:cxn>
                    <a:cxn ang="0">
                      <a:pos x="86" y="175"/>
                    </a:cxn>
                    <a:cxn ang="0">
                      <a:pos x="120" y="151"/>
                    </a:cxn>
                    <a:cxn ang="0">
                      <a:pos x="151" y="133"/>
                    </a:cxn>
                    <a:cxn ang="0">
                      <a:pos x="146" y="169"/>
                    </a:cxn>
                    <a:cxn ang="0">
                      <a:pos x="146" y="205"/>
                    </a:cxn>
                    <a:cxn ang="0">
                      <a:pos x="108" y="265"/>
                    </a:cxn>
                    <a:cxn ang="0">
                      <a:pos x="77" y="319"/>
                    </a:cxn>
                    <a:cxn ang="0">
                      <a:pos x="77" y="331"/>
                    </a:cxn>
                    <a:cxn ang="0">
                      <a:pos x="77" y="337"/>
                    </a:cxn>
                    <a:cxn ang="0">
                      <a:pos x="82" y="349"/>
                    </a:cxn>
                    <a:cxn ang="0">
                      <a:pos x="86" y="355"/>
                    </a:cxn>
                    <a:cxn ang="0">
                      <a:pos x="95" y="361"/>
                    </a:cxn>
                    <a:cxn ang="0">
                      <a:pos x="99" y="361"/>
                    </a:cxn>
                    <a:cxn ang="0">
                      <a:pos x="108" y="361"/>
                    </a:cxn>
                    <a:cxn ang="0">
                      <a:pos x="116" y="361"/>
                    </a:cxn>
                    <a:cxn ang="0">
                      <a:pos x="125" y="355"/>
                    </a:cxn>
                    <a:cxn ang="0">
                      <a:pos x="129" y="349"/>
                    </a:cxn>
                    <a:cxn ang="0">
                      <a:pos x="133" y="337"/>
                    </a:cxn>
                    <a:cxn ang="0">
                      <a:pos x="146" y="295"/>
                    </a:cxn>
                    <a:cxn ang="0">
                      <a:pos x="176" y="217"/>
                    </a:cxn>
                    <a:cxn ang="0">
                      <a:pos x="189" y="163"/>
                    </a:cxn>
                    <a:cxn ang="0">
                      <a:pos x="207" y="121"/>
                    </a:cxn>
                    <a:cxn ang="0">
                      <a:pos x="219" y="79"/>
                    </a:cxn>
                    <a:cxn ang="0">
                      <a:pos x="237" y="37"/>
                    </a:cxn>
                    <a:cxn ang="0">
                      <a:pos x="250" y="12"/>
                    </a:cxn>
                    <a:cxn ang="0">
                      <a:pos x="254" y="12"/>
                    </a:cxn>
                    <a:cxn ang="0">
                      <a:pos x="254" y="6"/>
                    </a:cxn>
                    <a:cxn ang="0">
                      <a:pos x="262" y="0"/>
                    </a:cxn>
                    <a:cxn ang="0">
                      <a:pos x="254" y="0"/>
                    </a:cxn>
                    <a:cxn ang="0">
                      <a:pos x="245" y="0"/>
                    </a:cxn>
                    <a:cxn ang="0">
                      <a:pos x="237" y="6"/>
                    </a:cxn>
                    <a:cxn ang="0">
                      <a:pos x="189" y="0"/>
                    </a:cxn>
                    <a:cxn ang="0">
                      <a:pos x="176" y="6"/>
                    </a:cxn>
                    <a:cxn ang="0">
                      <a:pos x="133" y="49"/>
                    </a:cxn>
                    <a:cxn ang="0">
                      <a:pos x="90" y="97"/>
                    </a:cxn>
                    <a:cxn ang="0">
                      <a:pos x="47" y="121"/>
                    </a:cxn>
                    <a:cxn ang="0">
                      <a:pos x="0" y="151"/>
                    </a:cxn>
                    <a:cxn ang="0">
                      <a:pos x="4" y="163"/>
                    </a:cxn>
                    <a:cxn ang="0">
                      <a:pos x="9" y="169"/>
                    </a:cxn>
                    <a:cxn ang="0">
                      <a:pos x="9" y="175"/>
                    </a:cxn>
                    <a:cxn ang="0">
                      <a:pos x="9" y="187"/>
                    </a:cxn>
                  </a:cxnLst>
                  <a:rect l="txL" t="txT" r="txR" b="txB"/>
                  <a:pathLst>
                    <a:path w="262" h="361">
                      <a:moveTo>
                        <a:pt x="9" y="187"/>
                      </a:moveTo>
                      <a:lnTo>
                        <a:pt x="9" y="205"/>
                      </a:lnTo>
                      <a:lnTo>
                        <a:pt x="47" y="187"/>
                      </a:lnTo>
                      <a:lnTo>
                        <a:pt x="86" y="175"/>
                      </a:lnTo>
                      <a:lnTo>
                        <a:pt x="120" y="151"/>
                      </a:lnTo>
                      <a:lnTo>
                        <a:pt x="151" y="133"/>
                      </a:lnTo>
                      <a:lnTo>
                        <a:pt x="146" y="169"/>
                      </a:lnTo>
                      <a:lnTo>
                        <a:pt x="146" y="205"/>
                      </a:lnTo>
                      <a:lnTo>
                        <a:pt x="108" y="265"/>
                      </a:lnTo>
                      <a:lnTo>
                        <a:pt x="77" y="319"/>
                      </a:lnTo>
                      <a:lnTo>
                        <a:pt x="77" y="331"/>
                      </a:lnTo>
                      <a:lnTo>
                        <a:pt x="77" y="337"/>
                      </a:lnTo>
                      <a:lnTo>
                        <a:pt x="82" y="349"/>
                      </a:lnTo>
                      <a:lnTo>
                        <a:pt x="86" y="355"/>
                      </a:lnTo>
                      <a:lnTo>
                        <a:pt x="95" y="361"/>
                      </a:lnTo>
                      <a:lnTo>
                        <a:pt x="99" y="361"/>
                      </a:lnTo>
                      <a:lnTo>
                        <a:pt x="108" y="361"/>
                      </a:lnTo>
                      <a:lnTo>
                        <a:pt x="116" y="361"/>
                      </a:lnTo>
                      <a:lnTo>
                        <a:pt x="125" y="355"/>
                      </a:lnTo>
                      <a:lnTo>
                        <a:pt x="129" y="349"/>
                      </a:lnTo>
                      <a:lnTo>
                        <a:pt x="133" y="337"/>
                      </a:lnTo>
                      <a:lnTo>
                        <a:pt x="146" y="295"/>
                      </a:lnTo>
                      <a:lnTo>
                        <a:pt x="176" y="217"/>
                      </a:lnTo>
                      <a:lnTo>
                        <a:pt x="189" y="163"/>
                      </a:lnTo>
                      <a:lnTo>
                        <a:pt x="207" y="121"/>
                      </a:lnTo>
                      <a:lnTo>
                        <a:pt x="219" y="79"/>
                      </a:lnTo>
                      <a:lnTo>
                        <a:pt x="237" y="37"/>
                      </a:lnTo>
                      <a:lnTo>
                        <a:pt x="250" y="12"/>
                      </a:lnTo>
                      <a:lnTo>
                        <a:pt x="254" y="12"/>
                      </a:lnTo>
                      <a:lnTo>
                        <a:pt x="254" y="6"/>
                      </a:lnTo>
                      <a:lnTo>
                        <a:pt x="262" y="0"/>
                      </a:lnTo>
                      <a:lnTo>
                        <a:pt x="254" y="0"/>
                      </a:lnTo>
                      <a:lnTo>
                        <a:pt x="245" y="0"/>
                      </a:lnTo>
                      <a:lnTo>
                        <a:pt x="237" y="6"/>
                      </a:lnTo>
                      <a:lnTo>
                        <a:pt x="189" y="0"/>
                      </a:lnTo>
                      <a:lnTo>
                        <a:pt x="176" y="6"/>
                      </a:lnTo>
                      <a:lnTo>
                        <a:pt x="133" y="49"/>
                      </a:lnTo>
                      <a:lnTo>
                        <a:pt x="90" y="97"/>
                      </a:lnTo>
                      <a:lnTo>
                        <a:pt x="47" y="121"/>
                      </a:lnTo>
                      <a:lnTo>
                        <a:pt x="0" y="151"/>
                      </a:lnTo>
                      <a:lnTo>
                        <a:pt x="4" y="163"/>
                      </a:lnTo>
                      <a:lnTo>
                        <a:pt x="9" y="169"/>
                      </a:lnTo>
                      <a:lnTo>
                        <a:pt x="9" y="175"/>
                      </a:lnTo>
                      <a:lnTo>
                        <a:pt x="9" y="187"/>
                      </a:lnTo>
                      <a:close/>
                    </a:path>
                  </a:pathLst>
                </a:custGeom>
                <a:solidFill>
                  <a:srgbClr val="6699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5" name="Freeform 101"/>
                <p:cNvSpPr/>
                <p:nvPr/>
              </p:nvSpPr>
              <p:spPr>
                <a:xfrm>
                  <a:off x="3816" y="2677"/>
                  <a:ext cx="262" cy="361"/>
                </a:xfrm>
                <a:custGeom>
                  <a:avLst/>
                  <a:gdLst>
                    <a:gd name="txL" fmla="*/ 0 w 262"/>
                    <a:gd name="txT" fmla="*/ 0 h 361"/>
                    <a:gd name="txR" fmla="*/ 262 w 262"/>
                    <a:gd name="txB" fmla="*/ 361 h 361"/>
                  </a:gdLst>
                  <a:ahLst/>
                  <a:cxnLst>
                    <a:cxn ang="0">
                      <a:pos x="9" y="187"/>
                    </a:cxn>
                    <a:cxn ang="0">
                      <a:pos x="9" y="205"/>
                    </a:cxn>
                    <a:cxn ang="0">
                      <a:pos x="47" y="187"/>
                    </a:cxn>
                    <a:cxn ang="0">
                      <a:pos x="86" y="175"/>
                    </a:cxn>
                    <a:cxn ang="0">
                      <a:pos x="120" y="151"/>
                    </a:cxn>
                    <a:cxn ang="0">
                      <a:pos x="151" y="133"/>
                    </a:cxn>
                    <a:cxn ang="0">
                      <a:pos x="146" y="169"/>
                    </a:cxn>
                    <a:cxn ang="0">
                      <a:pos x="146" y="205"/>
                    </a:cxn>
                    <a:cxn ang="0">
                      <a:pos x="108" y="265"/>
                    </a:cxn>
                    <a:cxn ang="0">
                      <a:pos x="77" y="319"/>
                    </a:cxn>
                    <a:cxn ang="0">
                      <a:pos x="77" y="331"/>
                    </a:cxn>
                    <a:cxn ang="0">
                      <a:pos x="77" y="337"/>
                    </a:cxn>
                    <a:cxn ang="0">
                      <a:pos x="82" y="349"/>
                    </a:cxn>
                    <a:cxn ang="0">
                      <a:pos x="86" y="355"/>
                    </a:cxn>
                    <a:cxn ang="0">
                      <a:pos x="95" y="361"/>
                    </a:cxn>
                    <a:cxn ang="0">
                      <a:pos x="99" y="361"/>
                    </a:cxn>
                    <a:cxn ang="0">
                      <a:pos x="108" y="361"/>
                    </a:cxn>
                    <a:cxn ang="0">
                      <a:pos x="116" y="361"/>
                    </a:cxn>
                    <a:cxn ang="0">
                      <a:pos x="125" y="355"/>
                    </a:cxn>
                    <a:cxn ang="0">
                      <a:pos x="129" y="349"/>
                    </a:cxn>
                    <a:cxn ang="0">
                      <a:pos x="133" y="337"/>
                    </a:cxn>
                    <a:cxn ang="0">
                      <a:pos x="146" y="295"/>
                    </a:cxn>
                    <a:cxn ang="0">
                      <a:pos x="176" y="217"/>
                    </a:cxn>
                    <a:cxn ang="0">
                      <a:pos x="189" y="163"/>
                    </a:cxn>
                    <a:cxn ang="0">
                      <a:pos x="207" y="121"/>
                    </a:cxn>
                    <a:cxn ang="0">
                      <a:pos x="219" y="79"/>
                    </a:cxn>
                    <a:cxn ang="0">
                      <a:pos x="237" y="37"/>
                    </a:cxn>
                    <a:cxn ang="0">
                      <a:pos x="250" y="12"/>
                    </a:cxn>
                    <a:cxn ang="0">
                      <a:pos x="254" y="12"/>
                    </a:cxn>
                    <a:cxn ang="0">
                      <a:pos x="254" y="6"/>
                    </a:cxn>
                    <a:cxn ang="0">
                      <a:pos x="262" y="0"/>
                    </a:cxn>
                    <a:cxn ang="0">
                      <a:pos x="254" y="0"/>
                    </a:cxn>
                    <a:cxn ang="0">
                      <a:pos x="245" y="0"/>
                    </a:cxn>
                    <a:cxn ang="0">
                      <a:pos x="237" y="6"/>
                    </a:cxn>
                    <a:cxn ang="0">
                      <a:pos x="189" y="0"/>
                    </a:cxn>
                    <a:cxn ang="0">
                      <a:pos x="176" y="6"/>
                    </a:cxn>
                    <a:cxn ang="0">
                      <a:pos x="133" y="49"/>
                    </a:cxn>
                    <a:cxn ang="0">
                      <a:pos x="90" y="97"/>
                    </a:cxn>
                    <a:cxn ang="0">
                      <a:pos x="47" y="121"/>
                    </a:cxn>
                    <a:cxn ang="0">
                      <a:pos x="0" y="151"/>
                    </a:cxn>
                    <a:cxn ang="0">
                      <a:pos x="4" y="163"/>
                    </a:cxn>
                    <a:cxn ang="0">
                      <a:pos x="9" y="169"/>
                    </a:cxn>
                    <a:cxn ang="0">
                      <a:pos x="9" y="175"/>
                    </a:cxn>
                    <a:cxn ang="0">
                      <a:pos x="9" y="187"/>
                    </a:cxn>
                  </a:cxnLst>
                  <a:rect l="txL" t="txT" r="txR" b="txB"/>
                  <a:pathLst>
                    <a:path w="262" h="361">
                      <a:moveTo>
                        <a:pt x="9" y="187"/>
                      </a:moveTo>
                      <a:lnTo>
                        <a:pt x="9" y="205"/>
                      </a:lnTo>
                      <a:lnTo>
                        <a:pt x="47" y="187"/>
                      </a:lnTo>
                      <a:lnTo>
                        <a:pt x="86" y="175"/>
                      </a:lnTo>
                      <a:lnTo>
                        <a:pt x="120" y="151"/>
                      </a:lnTo>
                      <a:lnTo>
                        <a:pt x="151" y="133"/>
                      </a:lnTo>
                      <a:lnTo>
                        <a:pt x="146" y="169"/>
                      </a:lnTo>
                      <a:lnTo>
                        <a:pt x="146" y="205"/>
                      </a:lnTo>
                      <a:lnTo>
                        <a:pt x="108" y="265"/>
                      </a:lnTo>
                      <a:lnTo>
                        <a:pt x="77" y="319"/>
                      </a:lnTo>
                      <a:lnTo>
                        <a:pt x="77" y="331"/>
                      </a:lnTo>
                      <a:lnTo>
                        <a:pt x="77" y="337"/>
                      </a:lnTo>
                      <a:lnTo>
                        <a:pt x="82" y="349"/>
                      </a:lnTo>
                      <a:lnTo>
                        <a:pt x="86" y="355"/>
                      </a:lnTo>
                      <a:lnTo>
                        <a:pt x="95" y="361"/>
                      </a:lnTo>
                      <a:lnTo>
                        <a:pt x="99" y="361"/>
                      </a:lnTo>
                      <a:lnTo>
                        <a:pt x="108" y="361"/>
                      </a:lnTo>
                      <a:lnTo>
                        <a:pt x="116" y="361"/>
                      </a:lnTo>
                      <a:lnTo>
                        <a:pt x="125" y="355"/>
                      </a:lnTo>
                      <a:lnTo>
                        <a:pt x="129" y="349"/>
                      </a:lnTo>
                      <a:lnTo>
                        <a:pt x="133" y="337"/>
                      </a:lnTo>
                      <a:lnTo>
                        <a:pt x="146" y="295"/>
                      </a:lnTo>
                      <a:lnTo>
                        <a:pt x="176" y="217"/>
                      </a:lnTo>
                      <a:lnTo>
                        <a:pt x="189" y="163"/>
                      </a:lnTo>
                      <a:lnTo>
                        <a:pt x="207" y="121"/>
                      </a:lnTo>
                      <a:lnTo>
                        <a:pt x="219" y="79"/>
                      </a:lnTo>
                      <a:lnTo>
                        <a:pt x="237" y="37"/>
                      </a:lnTo>
                      <a:lnTo>
                        <a:pt x="250" y="12"/>
                      </a:lnTo>
                      <a:lnTo>
                        <a:pt x="254" y="12"/>
                      </a:lnTo>
                      <a:lnTo>
                        <a:pt x="254" y="6"/>
                      </a:lnTo>
                      <a:lnTo>
                        <a:pt x="262" y="0"/>
                      </a:lnTo>
                      <a:lnTo>
                        <a:pt x="254" y="0"/>
                      </a:lnTo>
                      <a:lnTo>
                        <a:pt x="245" y="0"/>
                      </a:lnTo>
                      <a:lnTo>
                        <a:pt x="237" y="6"/>
                      </a:lnTo>
                      <a:lnTo>
                        <a:pt x="189" y="0"/>
                      </a:lnTo>
                      <a:lnTo>
                        <a:pt x="176" y="6"/>
                      </a:lnTo>
                      <a:lnTo>
                        <a:pt x="133" y="49"/>
                      </a:lnTo>
                      <a:lnTo>
                        <a:pt x="90" y="97"/>
                      </a:lnTo>
                      <a:lnTo>
                        <a:pt x="47" y="121"/>
                      </a:lnTo>
                      <a:lnTo>
                        <a:pt x="0" y="151"/>
                      </a:lnTo>
                      <a:lnTo>
                        <a:pt x="4" y="163"/>
                      </a:lnTo>
                      <a:lnTo>
                        <a:pt x="9" y="169"/>
                      </a:lnTo>
                      <a:lnTo>
                        <a:pt x="9" y="175"/>
                      </a:lnTo>
                      <a:lnTo>
                        <a:pt x="9" y="187"/>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6" name="Freeform 102"/>
                <p:cNvSpPr/>
                <p:nvPr/>
              </p:nvSpPr>
              <p:spPr>
                <a:xfrm>
                  <a:off x="4001" y="2695"/>
                  <a:ext cx="168" cy="445"/>
                </a:xfrm>
                <a:custGeom>
                  <a:avLst/>
                  <a:gdLst>
                    <a:gd name="txL" fmla="*/ 0 w 168"/>
                    <a:gd name="txT" fmla="*/ 0 h 445"/>
                    <a:gd name="txR" fmla="*/ 168 w 168"/>
                    <a:gd name="txB" fmla="*/ 445 h 445"/>
                  </a:gdLst>
                  <a:ahLst/>
                  <a:cxnLst>
                    <a:cxn ang="0">
                      <a:pos x="129" y="0"/>
                    </a:cxn>
                    <a:cxn ang="0">
                      <a:pos x="99" y="85"/>
                    </a:cxn>
                    <a:cxn ang="0">
                      <a:pos x="86" y="109"/>
                    </a:cxn>
                    <a:cxn ang="0">
                      <a:pos x="65" y="157"/>
                    </a:cxn>
                    <a:cxn ang="0">
                      <a:pos x="39" y="199"/>
                    </a:cxn>
                    <a:cxn ang="0">
                      <a:pos x="22" y="247"/>
                    </a:cxn>
                    <a:cxn ang="0">
                      <a:pos x="13" y="301"/>
                    </a:cxn>
                    <a:cxn ang="0">
                      <a:pos x="4" y="343"/>
                    </a:cxn>
                    <a:cxn ang="0">
                      <a:pos x="0" y="385"/>
                    </a:cxn>
                    <a:cxn ang="0">
                      <a:pos x="4" y="397"/>
                    </a:cxn>
                    <a:cxn ang="0">
                      <a:pos x="4" y="403"/>
                    </a:cxn>
                    <a:cxn ang="0">
                      <a:pos x="13" y="409"/>
                    </a:cxn>
                    <a:cxn ang="0">
                      <a:pos x="22" y="421"/>
                    </a:cxn>
                    <a:cxn ang="0">
                      <a:pos x="30" y="427"/>
                    </a:cxn>
                    <a:cxn ang="0">
                      <a:pos x="39" y="433"/>
                    </a:cxn>
                    <a:cxn ang="0">
                      <a:pos x="56" y="439"/>
                    </a:cxn>
                    <a:cxn ang="0">
                      <a:pos x="65" y="439"/>
                    </a:cxn>
                    <a:cxn ang="0">
                      <a:pos x="86" y="445"/>
                    </a:cxn>
                    <a:cxn ang="0">
                      <a:pos x="99" y="445"/>
                    </a:cxn>
                    <a:cxn ang="0">
                      <a:pos x="108" y="439"/>
                    </a:cxn>
                    <a:cxn ang="0">
                      <a:pos x="116" y="433"/>
                    </a:cxn>
                    <a:cxn ang="0">
                      <a:pos x="116" y="391"/>
                    </a:cxn>
                    <a:cxn ang="0">
                      <a:pos x="112" y="343"/>
                    </a:cxn>
                    <a:cxn ang="0">
                      <a:pos x="108" y="301"/>
                    </a:cxn>
                    <a:cxn ang="0">
                      <a:pos x="103" y="247"/>
                    </a:cxn>
                    <a:cxn ang="0">
                      <a:pos x="129" y="151"/>
                    </a:cxn>
                    <a:cxn ang="0">
                      <a:pos x="168" y="61"/>
                    </a:cxn>
                    <a:cxn ang="0">
                      <a:pos x="155" y="43"/>
                    </a:cxn>
                    <a:cxn ang="0">
                      <a:pos x="151" y="37"/>
                    </a:cxn>
                    <a:cxn ang="0">
                      <a:pos x="138" y="25"/>
                    </a:cxn>
                    <a:cxn ang="0">
                      <a:pos x="138" y="13"/>
                    </a:cxn>
                    <a:cxn ang="0">
                      <a:pos x="129" y="0"/>
                    </a:cxn>
                  </a:cxnLst>
                  <a:rect l="txL" t="txT" r="txR" b="txB"/>
                  <a:pathLst>
                    <a:path w="168" h="445">
                      <a:moveTo>
                        <a:pt x="129" y="0"/>
                      </a:moveTo>
                      <a:lnTo>
                        <a:pt x="99" y="85"/>
                      </a:lnTo>
                      <a:lnTo>
                        <a:pt x="86" y="109"/>
                      </a:lnTo>
                      <a:lnTo>
                        <a:pt x="65" y="157"/>
                      </a:lnTo>
                      <a:lnTo>
                        <a:pt x="39" y="199"/>
                      </a:lnTo>
                      <a:lnTo>
                        <a:pt x="22" y="247"/>
                      </a:lnTo>
                      <a:lnTo>
                        <a:pt x="13" y="301"/>
                      </a:lnTo>
                      <a:lnTo>
                        <a:pt x="4" y="343"/>
                      </a:lnTo>
                      <a:lnTo>
                        <a:pt x="0" y="385"/>
                      </a:lnTo>
                      <a:lnTo>
                        <a:pt x="4" y="397"/>
                      </a:lnTo>
                      <a:lnTo>
                        <a:pt x="4" y="403"/>
                      </a:lnTo>
                      <a:lnTo>
                        <a:pt x="13" y="409"/>
                      </a:lnTo>
                      <a:lnTo>
                        <a:pt x="22" y="421"/>
                      </a:lnTo>
                      <a:lnTo>
                        <a:pt x="30" y="427"/>
                      </a:lnTo>
                      <a:lnTo>
                        <a:pt x="39" y="433"/>
                      </a:lnTo>
                      <a:lnTo>
                        <a:pt x="56" y="439"/>
                      </a:lnTo>
                      <a:lnTo>
                        <a:pt x="65" y="439"/>
                      </a:lnTo>
                      <a:lnTo>
                        <a:pt x="86" y="445"/>
                      </a:lnTo>
                      <a:lnTo>
                        <a:pt x="99" y="445"/>
                      </a:lnTo>
                      <a:lnTo>
                        <a:pt x="108" y="439"/>
                      </a:lnTo>
                      <a:lnTo>
                        <a:pt x="116" y="433"/>
                      </a:lnTo>
                      <a:lnTo>
                        <a:pt x="116" y="391"/>
                      </a:lnTo>
                      <a:lnTo>
                        <a:pt x="112" y="343"/>
                      </a:lnTo>
                      <a:lnTo>
                        <a:pt x="108" y="301"/>
                      </a:lnTo>
                      <a:lnTo>
                        <a:pt x="103" y="247"/>
                      </a:lnTo>
                      <a:lnTo>
                        <a:pt x="129" y="151"/>
                      </a:lnTo>
                      <a:lnTo>
                        <a:pt x="168" y="61"/>
                      </a:lnTo>
                      <a:lnTo>
                        <a:pt x="155" y="43"/>
                      </a:lnTo>
                      <a:lnTo>
                        <a:pt x="151" y="37"/>
                      </a:lnTo>
                      <a:lnTo>
                        <a:pt x="138" y="25"/>
                      </a:lnTo>
                      <a:lnTo>
                        <a:pt x="138" y="13"/>
                      </a:lnTo>
                      <a:lnTo>
                        <a:pt x="129" y="0"/>
                      </a:lnTo>
                      <a:close/>
                    </a:path>
                  </a:pathLst>
                </a:custGeom>
                <a:solidFill>
                  <a:srgbClr val="6699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7" name="Freeform 103"/>
                <p:cNvSpPr/>
                <p:nvPr/>
              </p:nvSpPr>
              <p:spPr>
                <a:xfrm>
                  <a:off x="4001" y="2695"/>
                  <a:ext cx="168" cy="445"/>
                </a:xfrm>
                <a:custGeom>
                  <a:avLst/>
                  <a:gdLst>
                    <a:gd name="txL" fmla="*/ 0 w 168"/>
                    <a:gd name="txT" fmla="*/ 0 h 445"/>
                    <a:gd name="txR" fmla="*/ 168 w 168"/>
                    <a:gd name="txB" fmla="*/ 445 h 445"/>
                  </a:gdLst>
                  <a:ahLst/>
                  <a:cxnLst>
                    <a:cxn ang="0">
                      <a:pos x="129" y="0"/>
                    </a:cxn>
                    <a:cxn ang="0">
                      <a:pos x="99" y="85"/>
                    </a:cxn>
                    <a:cxn ang="0">
                      <a:pos x="86" y="109"/>
                    </a:cxn>
                    <a:cxn ang="0">
                      <a:pos x="65" y="157"/>
                    </a:cxn>
                    <a:cxn ang="0">
                      <a:pos x="39" y="199"/>
                    </a:cxn>
                    <a:cxn ang="0">
                      <a:pos x="22" y="247"/>
                    </a:cxn>
                    <a:cxn ang="0">
                      <a:pos x="13" y="301"/>
                    </a:cxn>
                    <a:cxn ang="0">
                      <a:pos x="4" y="343"/>
                    </a:cxn>
                    <a:cxn ang="0">
                      <a:pos x="0" y="385"/>
                    </a:cxn>
                    <a:cxn ang="0">
                      <a:pos x="4" y="397"/>
                    </a:cxn>
                    <a:cxn ang="0">
                      <a:pos x="4" y="403"/>
                    </a:cxn>
                    <a:cxn ang="0">
                      <a:pos x="13" y="409"/>
                    </a:cxn>
                    <a:cxn ang="0">
                      <a:pos x="22" y="421"/>
                    </a:cxn>
                    <a:cxn ang="0">
                      <a:pos x="30" y="427"/>
                    </a:cxn>
                    <a:cxn ang="0">
                      <a:pos x="39" y="433"/>
                    </a:cxn>
                    <a:cxn ang="0">
                      <a:pos x="56" y="439"/>
                    </a:cxn>
                    <a:cxn ang="0">
                      <a:pos x="65" y="439"/>
                    </a:cxn>
                    <a:cxn ang="0">
                      <a:pos x="86" y="445"/>
                    </a:cxn>
                    <a:cxn ang="0">
                      <a:pos x="99" y="445"/>
                    </a:cxn>
                    <a:cxn ang="0">
                      <a:pos x="108" y="439"/>
                    </a:cxn>
                    <a:cxn ang="0">
                      <a:pos x="116" y="433"/>
                    </a:cxn>
                    <a:cxn ang="0">
                      <a:pos x="116" y="391"/>
                    </a:cxn>
                    <a:cxn ang="0">
                      <a:pos x="112" y="343"/>
                    </a:cxn>
                    <a:cxn ang="0">
                      <a:pos x="108" y="301"/>
                    </a:cxn>
                    <a:cxn ang="0">
                      <a:pos x="103" y="247"/>
                    </a:cxn>
                    <a:cxn ang="0">
                      <a:pos x="129" y="151"/>
                    </a:cxn>
                    <a:cxn ang="0">
                      <a:pos x="168" y="61"/>
                    </a:cxn>
                    <a:cxn ang="0">
                      <a:pos x="155" y="43"/>
                    </a:cxn>
                    <a:cxn ang="0">
                      <a:pos x="151" y="37"/>
                    </a:cxn>
                    <a:cxn ang="0">
                      <a:pos x="138" y="25"/>
                    </a:cxn>
                    <a:cxn ang="0">
                      <a:pos x="138" y="13"/>
                    </a:cxn>
                    <a:cxn ang="0">
                      <a:pos x="129" y="0"/>
                    </a:cxn>
                  </a:cxnLst>
                  <a:rect l="txL" t="txT" r="txR" b="txB"/>
                  <a:pathLst>
                    <a:path w="168" h="445">
                      <a:moveTo>
                        <a:pt x="129" y="0"/>
                      </a:moveTo>
                      <a:lnTo>
                        <a:pt x="99" y="85"/>
                      </a:lnTo>
                      <a:lnTo>
                        <a:pt x="86" y="109"/>
                      </a:lnTo>
                      <a:lnTo>
                        <a:pt x="65" y="157"/>
                      </a:lnTo>
                      <a:lnTo>
                        <a:pt x="39" y="199"/>
                      </a:lnTo>
                      <a:lnTo>
                        <a:pt x="22" y="247"/>
                      </a:lnTo>
                      <a:lnTo>
                        <a:pt x="13" y="301"/>
                      </a:lnTo>
                      <a:lnTo>
                        <a:pt x="4" y="343"/>
                      </a:lnTo>
                      <a:lnTo>
                        <a:pt x="0" y="385"/>
                      </a:lnTo>
                      <a:lnTo>
                        <a:pt x="4" y="397"/>
                      </a:lnTo>
                      <a:lnTo>
                        <a:pt x="4" y="403"/>
                      </a:lnTo>
                      <a:lnTo>
                        <a:pt x="13" y="409"/>
                      </a:lnTo>
                      <a:lnTo>
                        <a:pt x="22" y="421"/>
                      </a:lnTo>
                      <a:lnTo>
                        <a:pt x="30" y="427"/>
                      </a:lnTo>
                      <a:lnTo>
                        <a:pt x="39" y="433"/>
                      </a:lnTo>
                      <a:lnTo>
                        <a:pt x="56" y="439"/>
                      </a:lnTo>
                      <a:lnTo>
                        <a:pt x="65" y="439"/>
                      </a:lnTo>
                      <a:lnTo>
                        <a:pt x="86" y="445"/>
                      </a:lnTo>
                      <a:lnTo>
                        <a:pt x="99" y="445"/>
                      </a:lnTo>
                      <a:lnTo>
                        <a:pt x="108" y="439"/>
                      </a:lnTo>
                      <a:lnTo>
                        <a:pt x="116" y="433"/>
                      </a:lnTo>
                      <a:lnTo>
                        <a:pt x="116" y="391"/>
                      </a:lnTo>
                      <a:lnTo>
                        <a:pt x="112" y="343"/>
                      </a:lnTo>
                      <a:lnTo>
                        <a:pt x="108" y="301"/>
                      </a:lnTo>
                      <a:lnTo>
                        <a:pt x="103" y="247"/>
                      </a:lnTo>
                      <a:lnTo>
                        <a:pt x="129" y="151"/>
                      </a:lnTo>
                      <a:lnTo>
                        <a:pt x="168" y="61"/>
                      </a:lnTo>
                      <a:lnTo>
                        <a:pt x="155" y="43"/>
                      </a:lnTo>
                      <a:lnTo>
                        <a:pt x="151" y="37"/>
                      </a:lnTo>
                      <a:lnTo>
                        <a:pt x="138" y="25"/>
                      </a:lnTo>
                      <a:lnTo>
                        <a:pt x="138" y="13"/>
                      </a:lnTo>
                      <a:lnTo>
                        <a:pt x="129"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8" name="Freeform 104"/>
                <p:cNvSpPr/>
                <p:nvPr/>
              </p:nvSpPr>
              <p:spPr>
                <a:xfrm>
                  <a:off x="3992" y="2683"/>
                  <a:ext cx="61" cy="211"/>
                </a:xfrm>
                <a:custGeom>
                  <a:avLst/>
                  <a:gdLst>
                    <a:gd name="txL" fmla="*/ 0 w 61"/>
                    <a:gd name="txT" fmla="*/ 0 h 211"/>
                    <a:gd name="txR" fmla="*/ 61 w 61"/>
                    <a:gd name="txB" fmla="*/ 211 h 211"/>
                  </a:gdLst>
                  <a:ahLst/>
                  <a:cxnLst>
                    <a:cxn ang="0">
                      <a:pos x="61" y="0"/>
                    </a:cxn>
                    <a:cxn ang="0">
                      <a:pos x="43" y="12"/>
                    </a:cxn>
                    <a:cxn ang="0">
                      <a:pos x="26" y="37"/>
                    </a:cxn>
                    <a:cxn ang="0">
                      <a:pos x="26" y="55"/>
                    </a:cxn>
                    <a:cxn ang="0">
                      <a:pos x="5" y="73"/>
                    </a:cxn>
                    <a:cxn ang="0">
                      <a:pos x="0" y="115"/>
                    </a:cxn>
                    <a:cxn ang="0">
                      <a:pos x="0" y="157"/>
                    </a:cxn>
                    <a:cxn ang="0">
                      <a:pos x="0" y="211"/>
                    </a:cxn>
                  </a:cxnLst>
                  <a:rect l="txL" t="txT" r="txR" b="txB"/>
                  <a:pathLst>
                    <a:path w="61" h="211">
                      <a:moveTo>
                        <a:pt x="61" y="0"/>
                      </a:moveTo>
                      <a:lnTo>
                        <a:pt x="43" y="12"/>
                      </a:lnTo>
                      <a:lnTo>
                        <a:pt x="26" y="37"/>
                      </a:lnTo>
                      <a:lnTo>
                        <a:pt x="26" y="55"/>
                      </a:lnTo>
                      <a:lnTo>
                        <a:pt x="5" y="73"/>
                      </a:lnTo>
                      <a:lnTo>
                        <a:pt x="0" y="115"/>
                      </a:lnTo>
                      <a:lnTo>
                        <a:pt x="0" y="157"/>
                      </a:lnTo>
                      <a:lnTo>
                        <a:pt x="0" y="211"/>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9" name="Freeform 105"/>
                <p:cNvSpPr/>
                <p:nvPr/>
              </p:nvSpPr>
              <p:spPr>
                <a:xfrm>
                  <a:off x="3967" y="3573"/>
                  <a:ext cx="94" cy="108"/>
                </a:xfrm>
                <a:custGeom>
                  <a:avLst/>
                  <a:gdLst>
                    <a:gd name="txL" fmla="*/ 0 w 94"/>
                    <a:gd name="txT" fmla="*/ 0 h 108"/>
                    <a:gd name="txR" fmla="*/ 94 w 94"/>
                    <a:gd name="txB" fmla="*/ 108 h 108"/>
                  </a:gdLst>
                  <a:ahLst/>
                  <a:cxnLst>
                    <a:cxn ang="0">
                      <a:pos x="90" y="6"/>
                    </a:cxn>
                    <a:cxn ang="0">
                      <a:pos x="94" y="18"/>
                    </a:cxn>
                    <a:cxn ang="0">
                      <a:pos x="94" y="24"/>
                    </a:cxn>
                    <a:cxn ang="0">
                      <a:pos x="94" y="60"/>
                    </a:cxn>
                    <a:cxn ang="0">
                      <a:pos x="90" y="66"/>
                    </a:cxn>
                    <a:cxn ang="0">
                      <a:pos x="81" y="72"/>
                    </a:cxn>
                    <a:cxn ang="0">
                      <a:pos x="77" y="54"/>
                    </a:cxn>
                    <a:cxn ang="0">
                      <a:pos x="64" y="72"/>
                    </a:cxn>
                    <a:cxn ang="0">
                      <a:pos x="60" y="90"/>
                    </a:cxn>
                    <a:cxn ang="0">
                      <a:pos x="51" y="96"/>
                    </a:cxn>
                    <a:cxn ang="0">
                      <a:pos x="38" y="108"/>
                    </a:cxn>
                    <a:cxn ang="0">
                      <a:pos x="21" y="108"/>
                    </a:cxn>
                    <a:cxn ang="0">
                      <a:pos x="13" y="108"/>
                    </a:cxn>
                    <a:cxn ang="0">
                      <a:pos x="4" y="108"/>
                    </a:cxn>
                    <a:cxn ang="0">
                      <a:pos x="0" y="96"/>
                    </a:cxn>
                    <a:cxn ang="0">
                      <a:pos x="0" y="90"/>
                    </a:cxn>
                    <a:cxn ang="0">
                      <a:pos x="4" y="84"/>
                    </a:cxn>
                    <a:cxn ang="0">
                      <a:pos x="8" y="78"/>
                    </a:cxn>
                    <a:cxn ang="0">
                      <a:pos x="21" y="66"/>
                    </a:cxn>
                    <a:cxn ang="0">
                      <a:pos x="30" y="54"/>
                    </a:cxn>
                    <a:cxn ang="0">
                      <a:pos x="34" y="42"/>
                    </a:cxn>
                    <a:cxn ang="0">
                      <a:pos x="38" y="30"/>
                    </a:cxn>
                    <a:cxn ang="0">
                      <a:pos x="43" y="24"/>
                    </a:cxn>
                    <a:cxn ang="0">
                      <a:pos x="47" y="18"/>
                    </a:cxn>
                    <a:cxn ang="0">
                      <a:pos x="43" y="24"/>
                    </a:cxn>
                    <a:cxn ang="0">
                      <a:pos x="43" y="30"/>
                    </a:cxn>
                    <a:cxn ang="0">
                      <a:pos x="38" y="36"/>
                    </a:cxn>
                    <a:cxn ang="0">
                      <a:pos x="38" y="42"/>
                    </a:cxn>
                    <a:cxn ang="0">
                      <a:pos x="47" y="48"/>
                    </a:cxn>
                    <a:cxn ang="0">
                      <a:pos x="56" y="42"/>
                    </a:cxn>
                    <a:cxn ang="0">
                      <a:pos x="64" y="42"/>
                    </a:cxn>
                    <a:cxn ang="0">
                      <a:pos x="73" y="36"/>
                    </a:cxn>
                    <a:cxn ang="0">
                      <a:pos x="81" y="24"/>
                    </a:cxn>
                    <a:cxn ang="0">
                      <a:pos x="86" y="18"/>
                    </a:cxn>
                    <a:cxn ang="0">
                      <a:pos x="90" y="6"/>
                    </a:cxn>
                    <a:cxn ang="0">
                      <a:pos x="90" y="0"/>
                    </a:cxn>
                    <a:cxn ang="0">
                      <a:pos x="90" y="6"/>
                    </a:cxn>
                  </a:cxnLst>
                  <a:rect l="txL" t="txT" r="txR" b="txB"/>
                  <a:pathLst>
                    <a:path w="94" h="108">
                      <a:moveTo>
                        <a:pt x="90" y="6"/>
                      </a:moveTo>
                      <a:lnTo>
                        <a:pt x="94" y="18"/>
                      </a:lnTo>
                      <a:lnTo>
                        <a:pt x="94" y="24"/>
                      </a:lnTo>
                      <a:lnTo>
                        <a:pt x="94" y="60"/>
                      </a:lnTo>
                      <a:lnTo>
                        <a:pt x="90" y="66"/>
                      </a:lnTo>
                      <a:lnTo>
                        <a:pt x="81" y="72"/>
                      </a:lnTo>
                      <a:lnTo>
                        <a:pt x="77" y="54"/>
                      </a:lnTo>
                      <a:lnTo>
                        <a:pt x="64" y="72"/>
                      </a:lnTo>
                      <a:lnTo>
                        <a:pt x="60" y="90"/>
                      </a:lnTo>
                      <a:lnTo>
                        <a:pt x="51" y="96"/>
                      </a:lnTo>
                      <a:lnTo>
                        <a:pt x="38" y="108"/>
                      </a:lnTo>
                      <a:lnTo>
                        <a:pt x="21" y="108"/>
                      </a:lnTo>
                      <a:lnTo>
                        <a:pt x="13" y="108"/>
                      </a:lnTo>
                      <a:lnTo>
                        <a:pt x="4" y="108"/>
                      </a:lnTo>
                      <a:lnTo>
                        <a:pt x="0" y="96"/>
                      </a:lnTo>
                      <a:lnTo>
                        <a:pt x="0" y="90"/>
                      </a:lnTo>
                      <a:lnTo>
                        <a:pt x="4" y="84"/>
                      </a:lnTo>
                      <a:lnTo>
                        <a:pt x="8" y="78"/>
                      </a:lnTo>
                      <a:lnTo>
                        <a:pt x="21" y="66"/>
                      </a:lnTo>
                      <a:lnTo>
                        <a:pt x="30" y="54"/>
                      </a:lnTo>
                      <a:lnTo>
                        <a:pt x="34" y="42"/>
                      </a:lnTo>
                      <a:lnTo>
                        <a:pt x="38" y="30"/>
                      </a:lnTo>
                      <a:lnTo>
                        <a:pt x="43" y="24"/>
                      </a:lnTo>
                      <a:lnTo>
                        <a:pt x="47" y="18"/>
                      </a:lnTo>
                      <a:lnTo>
                        <a:pt x="43" y="24"/>
                      </a:lnTo>
                      <a:lnTo>
                        <a:pt x="43" y="30"/>
                      </a:lnTo>
                      <a:lnTo>
                        <a:pt x="38" y="36"/>
                      </a:lnTo>
                      <a:lnTo>
                        <a:pt x="38" y="42"/>
                      </a:lnTo>
                      <a:lnTo>
                        <a:pt x="47" y="48"/>
                      </a:lnTo>
                      <a:lnTo>
                        <a:pt x="56" y="42"/>
                      </a:lnTo>
                      <a:lnTo>
                        <a:pt x="64" y="42"/>
                      </a:lnTo>
                      <a:lnTo>
                        <a:pt x="73" y="36"/>
                      </a:lnTo>
                      <a:lnTo>
                        <a:pt x="81" y="24"/>
                      </a:lnTo>
                      <a:lnTo>
                        <a:pt x="86" y="18"/>
                      </a:lnTo>
                      <a:lnTo>
                        <a:pt x="90" y="6"/>
                      </a:lnTo>
                      <a:lnTo>
                        <a:pt x="90" y="0"/>
                      </a:lnTo>
                      <a:lnTo>
                        <a:pt x="90" y="6"/>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0" name="Freeform 106"/>
                <p:cNvSpPr/>
                <p:nvPr/>
              </p:nvSpPr>
              <p:spPr>
                <a:xfrm>
                  <a:off x="3967" y="3573"/>
                  <a:ext cx="94" cy="108"/>
                </a:xfrm>
                <a:custGeom>
                  <a:avLst/>
                  <a:gdLst>
                    <a:gd name="txL" fmla="*/ 0 w 94"/>
                    <a:gd name="txT" fmla="*/ 0 h 108"/>
                    <a:gd name="txR" fmla="*/ 94 w 94"/>
                    <a:gd name="txB" fmla="*/ 108 h 108"/>
                  </a:gdLst>
                  <a:ahLst/>
                  <a:cxnLst>
                    <a:cxn ang="0">
                      <a:pos x="90" y="6"/>
                    </a:cxn>
                    <a:cxn ang="0">
                      <a:pos x="94" y="18"/>
                    </a:cxn>
                    <a:cxn ang="0">
                      <a:pos x="94" y="24"/>
                    </a:cxn>
                    <a:cxn ang="0">
                      <a:pos x="94" y="60"/>
                    </a:cxn>
                    <a:cxn ang="0">
                      <a:pos x="90" y="66"/>
                    </a:cxn>
                    <a:cxn ang="0">
                      <a:pos x="81" y="72"/>
                    </a:cxn>
                    <a:cxn ang="0">
                      <a:pos x="77" y="54"/>
                    </a:cxn>
                    <a:cxn ang="0">
                      <a:pos x="64" y="72"/>
                    </a:cxn>
                    <a:cxn ang="0">
                      <a:pos x="60" y="90"/>
                    </a:cxn>
                    <a:cxn ang="0">
                      <a:pos x="51" y="96"/>
                    </a:cxn>
                    <a:cxn ang="0">
                      <a:pos x="38" y="108"/>
                    </a:cxn>
                    <a:cxn ang="0">
                      <a:pos x="21" y="108"/>
                    </a:cxn>
                    <a:cxn ang="0">
                      <a:pos x="13" y="108"/>
                    </a:cxn>
                    <a:cxn ang="0">
                      <a:pos x="4" y="108"/>
                    </a:cxn>
                    <a:cxn ang="0">
                      <a:pos x="0" y="96"/>
                    </a:cxn>
                    <a:cxn ang="0">
                      <a:pos x="0" y="90"/>
                    </a:cxn>
                    <a:cxn ang="0">
                      <a:pos x="4" y="84"/>
                    </a:cxn>
                    <a:cxn ang="0">
                      <a:pos x="8" y="78"/>
                    </a:cxn>
                    <a:cxn ang="0">
                      <a:pos x="21" y="66"/>
                    </a:cxn>
                    <a:cxn ang="0">
                      <a:pos x="30" y="54"/>
                    </a:cxn>
                    <a:cxn ang="0">
                      <a:pos x="34" y="42"/>
                    </a:cxn>
                    <a:cxn ang="0">
                      <a:pos x="38" y="30"/>
                    </a:cxn>
                    <a:cxn ang="0">
                      <a:pos x="43" y="24"/>
                    </a:cxn>
                    <a:cxn ang="0">
                      <a:pos x="47" y="18"/>
                    </a:cxn>
                    <a:cxn ang="0">
                      <a:pos x="43" y="24"/>
                    </a:cxn>
                    <a:cxn ang="0">
                      <a:pos x="43" y="30"/>
                    </a:cxn>
                    <a:cxn ang="0">
                      <a:pos x="38" y="36"/>
                    </a:cxn>
                    <a:cxn ang="0">
                      <a:pos x="38" y="42"/>
                    </a:cxn>
                    <a:cxn ang="0">
                      <a:pos x="47" y="48"/>
                    </a:cxn>
                    <a:cxn ang="0">
                      <a:pos x="56" y="42"/>
                    </a:cxn>
                    <a:cxn ang="0">
                      <a:pos x="64" y="42"/>
                    </a:cxn>
                    <a:cxn ang="0">
                      <a:pos x="73" y="36"/>
                    </a:cxn>
                    <a:cxn ang="0">
                      <a:pos x="81" y="24"/>
                    </a:cxn>
                    <a:cxn ang="0">
                      <a:pos x="86" y="18"/>
                    </a:cxn>
                    <a:cxn ang="0">
                      <a:pos x="90" y="6"/>
                    </a:cxn>
                    <a:cxn ang="0">
                      <a:pos x="90" y="0"/>
                    </a:cxn>
                    <a:cxn ang="0">
                      <a:pos x="90" y="6"/>
                    </a:cxn>
                  </a:cxnLst>
                  <a:rect l="txL" t="txT" r="txR" b="txB"/>
                  <a:pathLst>
                    <a:path w="94" h="108">
                      <a:moveTo>
                        <a:pt x="90" y="6"/>
                      </a:moveTo>
                      <a:lnTo>
                        <a:pt x="94" y="18"/>
                      </a:lnTo>
                      <a:lnTo>
                        <a:pt x="94" y="24"/>
                      </a:lnTo>
                      <a:lnTo>
                        <a:pt x="94" y="60"/>
                      </a:lnTo>
                      <a:lnTo>
                        <a:pt x="90" y="66"/>
                      </a:lnTo>
                      <a:lnTo>
                        <a:pt x="81" y="72"/>
                      </a:lnTo>
                      <a:lnTo>
                        <a:pt x="77" y="54"/>
                      </a:lnTo>
                      <a:lnTo>
                        <a:pt x="64" y="72"/>
                      </a:lnTo>
                      <a:lnTo>
                        <a:pt x="60" y="90"/>
                      </a:lnTo>
                      <a:lnTo>
                        <a:pt x="51" y="96"/>
                      </a:lnTo>
                      <a:lnTo>
                        <a:pt x="38" y="108"/>
                      </a:lnTo>
                      <a:lnTo>
                        <a:pt x="21" y="108"/>
                      </a:lnTo>
                      <a:lnTo>
                        <a:pt x="13" y="108"/>
                      </a:lnTo>
                      <a:lnTo>
                        <a:pt x="4" y="108"/>
                      </a:lnTo>
                      <a:lnTo>
                        <a:pt x="0" y="96"/>
                      </a:lnTo>
                      <a:lnTo>
                        <a:pt x="0" y="90"/>
                      </a:lnTo>
                      <a:lnTo>
                        <a:pt x="4" y="84"/>
                      </a:lnTo>
                      <a:lnTo>
                        <a:pt x="8" y="78"/>
                      </a:lnTo>
                      <a:lnTo>
                        <a:pt x="21" y="66"/>
                      </a:lnTo>
                      <a:lnTo>
                        <a:pt x="30" y="54"/>
                      </a:lnTo>
                      <a:lnTo>
                        <a:pt x="34" y="42"/>
                      </a:lnTo>
                      <a:lnTo>
                        <a:pt x="38" y="30"/>
                      </a:lnTo>
                      <a:lnTo>
                        <a:pt x="43" y="24"/>
                      </a:lnTo>
                      <a:lnTo>
                        <a:pt x="47" y="18"/>
                      </a:lnTo>
                      <a:lnTo>
                        <a:pt x="43" y="24"/>
                      </a:lnTo>
                      <a:lnTo>
                        <a:pt x="43" y="30"/>
                      </a:lnTo>
                      <a:lnTo>
                        <a:pt x="38" y="36"/>
                      </a:lnTo>
                      <a:lnTo>
                        <a:pt x="38" y="42"/>
                      </a:lnTo>
                      <a:lnTo>
                        <a:pt x="47" y="48"/>
                      </a:lnTo>
                      <a:lnTo>
                        <a:pt x="56" y="42"/>
                      </a:lnTo>
                      <a:lnTo>
                        <a:pt x="64" y="42"/>
                      </a:lnTo>
                      <a:lnTo>
                        <a:pt x="73" y="36"/>
                      </a:lnTo>
                      <a:lnTo>
                        <a:pt x="81" y="24"/>
                      </a:lnTo>
                      <a:lnTo>
                        <a:pt x="86" y="18"/>
                      </a:lnTo>
                      <a:lnTo>
                        <a:pt x="90" y="6"/>
                      </a:lnTo>
                      <a:lnTo>
                        <a:pt x="90" y="0"/>
                      </a:lnTo>
                      <a:lnTo>
                        <a:pt x="90"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1" name="Freeform 107"/>
                <p:cNvSpPr/>
                <p:nvPr/>
              </p:nvSpPr>
              <p:spPr>
                <a:xfrm>
                  <a:off x="3145" y="3422"/>
                  <a:ext cx="99" cy="145"/>
                </a:xfrm>
                <a:custGeom>
                  <a:avLst/>
                  <a:gdLst>
                    <a:gd name="txL" fmla="*/ 0 w 99"/>
                    <a:gd name="txT" fmla="*/ 0 h 145"/>
                    <a:gd name="txR" fmla="*/ 99 w 99"/>
                    <a:gd name="txB" fmla="*/ 145 h 145"/>
                  </a:gdLst>
                  <a:ahLst/>
                  <a:cxnLst>
                    <a:cxn ang="0">
                      <a:pos x="86" y="13"/>
                    </a:cxn>
                    <a:cxn ang="0">
                      <a:pos x="90" y="25"/>
                    </a:cxn>
                    <a:cxn ang="0">
                      <a:pos x="94" y="37"/>
                    </a:cxn>
                    <a:cxn ang="0">
                      <a:pos x="99" y="73"/>
                    </a:cxn>
                    <a:cxn ang="0">
                      <a:pos x="90" y="85"/>
                    </a:cxn>
                    <a:cxn ang="0">
                      <a:pos x="81" y="67"/>
                    </a:cxn>
                    <a:cxn ang="0">
                      <a:pos x="68" y="79"/>
                    </a:cxn>
                    <a:cxn ang="0">
                      <a:pos x="60" y="109"/>
                    </a:cxn>
                    <a:cxn ang="0">
                      <a:pos x="47" y="121"/>
                    </a:cxn>
                    <a:cxn ang="0">
                      <a:pos x="34" y="133"/>
                    </a:cxn>
                    <a:cxn ang="0">
                      <a:pos x="8" y="145"/>
                    </a:cxn>
                    <a:cxn ang="0">
                      <a:pos x="0" y="139"/>
                    </a:cxn>
                    <a:cxn ang="0">
                      <a:pos x="12" y="115"/>
                    </a:cxn>
                    <a:cxn ang="0">
                      <a:pos x="21" y="103"/>
                    </a:cxn>
                    <a:cxn ang="0">
                      <a:pos x="34" y="67"/>
                    </a:cxn>
                    <a:cxn ang="0">
                      <a:pos x="43" y="67"/>
                    </a:cxn>
                    <a:cxn ang="0">
                      <a:pos x="51" y="55"/>
                    </a:cxn>
                    <a:cxn ang="0">
                      <a:pos x="60" y="43"/>
                    </a:cxn>
                    <a:cxn ang="0">
                      <a:pos x="64" y="31"/>
                    </a:cxn>
                    <a:cxn ang="0">
                      <a:pos x="68" y="19"/>
                    </a:cxn>
                    <a:cxn ang="0">
                      <a:pos x="68" y="0"/>
                    </a:cxn>
                    <a:cxn ang="0">
                      <a:pos x="73" y="7"/>
                    </a:cxn>
                    <a:cxn ang="0">
                      <a:pos x="86" y="13"/>
                    </a:cxn>
                  </a:cxnLst>
                  <a:rect l="txL" t="txT" r="txR" b="txB"/>
                  <a:pathLst>
                    <a:path w="99" h="145">
                      <a:moveTo>
                        <a:pt x="86" y="13"/>
                      </a:moveTo>
                      <a:lnTo>
                        <a:pt x="90" y="25"/>
                      </a:lnTo>
                      <a:lnTo>
                        <a:pt x="94" y="37"/>
                      </a:lnTo>
                      <a:lnTo>
                        <a:pt x="99" y="73"/>
                      </a:lnTo>
                      <a:lnTo>
                        <a:pt x="90" y="85"/>
                      </a:lnTo>
                      <a:lnTo>
                        <a:pt x="81" y="67"/>
                      </a:lnTo>
                      <a:lnTo>
                        <a:pt x="68" y="79"/>
                      </a:lnTo>
                      <a:lnTo>
                        <a:pt x="60" y="109"/>
                      </a:lnTo>
                      <a:lnTo>
                        <a:pt x="47" y="121"/>
                      </a:lnTo>
                      <a:lnTo>
                        <a:pt x="34" y="133"/>
                      </a:lnTo>
                      <a:lnTo>
                        <a:pt x="8" y="145"/>
                      </a:lnTo>
                      <a:lnTo>
                        <a:pt x="0" y="139"/>
                      </a:lnTo>
                      <a:lnTo>
                        <a:pt x="12" y="115"/>
                      </a:lnTo>
                      <a:lnTo>
                        <a:pt x="21" y="103"/>
                      </a:lnTo>
                      <a:lnTo>
                        <a:pt x="34" y="67"/>
                      </a:lnTo>
                      <a:lnTo>
                        <a:pt x="43" y="67"/>
                      </a:lnTo>
                      <a:lnTo>
                        <a:pt x="51" y="55"/>
                      </a:lnTo>
                      <a:lnTo>
                        <a:pt x="60" y="43"/>
                      </a:lnTo>
                      <a:lnTo>
                        <a:pt x="64" y="31"/>
                      </a:lnTo>
                      <a:lnTo>
                        <a:pt x="68" y="19"/>
                      </a:lnTo>
                      <a:lnTo>
                        <a:pt x="68" y="0"/>
                      </a:lnTo>
                      <a:lnTo>
                        <a:pt x="73" y="7"/>
                      </a:lnTo>
                      <a:lnTo>
                        <a:pt x="86" y="13"/>
                      </a:lnTo>
                      <a:close/>
                    </a:path>
                  </a:pathLst>
                </a:custGeom>
                <a:solidFill>
                  <a:srgbClr val="B5B5B5"/>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2" name="Freeform 108"/>
                <p:cNvSpPr/>
                <p:nvPr/>
              </p:nvSpPr>
              <p:spPr>
                <a:xfrm>
                  <a:off x="3145" y="3422"/>
                  <a:ext cx="99" cy="145"/>
                </a:xfrm>
                <a:custGeom>
                  <a:avLst/>
                  <a:gdLst>
                    <a:gd name="txL" fmla="*/ 0 w 99"/>
                    <a:gd name="txT" fmla="*/ 0 h 145"/>
                    <a:gd name="txR" fmla="*/ 99 w 99"/>
                    <a:gd name="txB" fmla="*/ 145 h 145"/>
                  </a:gdLst>
                  <a:ahLst/>
                  <a:cxnLst>
                    <a:cxn ang="0">
                      <a:pos x="86" y="13"/>
                    </a:cxn>
                    <a:cxn ang="0">
                      <a:pos x="90" y="25"/>
                    </a:cxn>
                    <a:cxn ang="0">
                      <a:pos x="94" y="37"/>
                    </a:cxn>
                    <a:cxn ang="0">
                      <a:pos x="99" y="73"/>
                    </a:cxn>
                    <a:cxn ang="0">
                      <a:pos x="90" y="85"/>
                    </a:cxn>
                    <a:cxn ang="0">
                      <a:pos x="81" y="67"/>
                    </a:cxn>
                    <a:cxn ang="0">
                      <a:pos x="68" y="79"/>
                    </a:cxn>
                    <a:cxn ang="0">
                      <a:pos x="60" y="109"/>
                    </a:cxn>
                    <a:cxn ang="0">
                      <a:pos x="47" y="121"/>
                    </a:cxn>
                    <a:cxn ang="0">
                      <a:pos x="34" y="133"/>
                    </a:cxn>
                    <a:cxn ang="0">
                      <a:pos x="8" y="145"/>
                    </a:cxn>
                    <a:cxn ang="0">
                      <a:pos x="0" y="139"/>
                    </a:cxn>
                    <a:cxn ang="0">
                      <a:pos x="12" y="115"/>
                    </a:cxn>
                    <a:cxn ang="0">
                      <a:pos x="21" y="103"/>
                    </a:cxn>
                    <a:cxn ang="0">
                      <a:pos x="34" y="67"/>
                    </a:cxn>
                    <a:cxn ang="0">
                      <a:pos x="43" y="67"/>
                    </a:cxn>
                    <a:cxn ang="0">
                      <a:pos x="51" y="55"/>
                    </a:cxn>
                    <a:cxn ang="0">
                      <a:pos x="60" y="43"/>
                    </a:cxn>
                    <a:cxn ang="0">
                      <a:pos x="64" y="31"/>
                    </a:cxn>
                    <a:cxn ang="0">
                      <a:pos x="68" y="19"/>
                    </a:cxn>
                    <a:cxn ang="0">
                      <a:pos x="68" y="0"/>
                    </a:cxn>
                    <a:cxn ang="0">
                      <a:pos x="73" y="7"/>
                    </a:cxn>
                    <a:cxn ang="0">
                      <a:pos x="86" y="13"/>
                    </a:cxn>
                  </a:cxnLst>
                  <a:rect l="txL" t="txT" r="txR" b="txB"/>
                  <a:pathLst>
                    <a:path w="99" h="145">
                      <a:moveTo>
                        <a:pt x="86" y="13"/>
                      </a:moveTo>
                      <a:lnTo>
                        <a:pt x="90" y="25"/>
                      </a:lnTo>
                      <a:lnTo>
                        <a:pt x="94" y="37"/>
                      </a:lnTo>
                      <a:lnTo>
                        <a:pt x="99" y="73"/>
                      </a:lnTo>
                      <a:lnTo>
                        <a:pt x="90" y="85"/>
                      </a:lnTo>
                      <a:lnTo>
                        <a:pt x="81" y="67"/>
                      </a:lnTo>
                      <a:lnTo>
                        <a:pt x="68" y="79"/>
                      </a:lnTo>
                      <a:lnTo>
                        <a:pt x="60" y="109"/>
                      </a:lnTo>
                      <a:lnTo>
                        <a:pt x="47" y="121"/>
                      </a:lnTo>
                      <a:lnTo>
                        <a:pt x="34" y="133"/>
                      </a:lnTo>
                      <a:lnTo>
                        <a:pt x="8" y="145"/>
                      </a:lnTo>
                      <a:lnTo>
                        <a:pt x="0" y="139"/>
                      </a:lnTo>
                      <a:lnTo>
                        <a:pt x="12" y="115"/>
                      </a:lnTo>
                      <a:lnTo>
                        <a:pt x="21" y="103"/>
                      </a:lnTo>
                      <a:lnTo>
                        <a:pt x="34" y="67"/>
                      </a:lnTo>
                      <a:lnTo>
                        <a:pt x="43" y="67"/>
                      </a:lnTo>
                      <a:lnTo>
                        <a:pt x="51" y="55"/>
                      </a:lnTo>
                      <a:lnTo>
                        <a:pt x="60" y="43"/>
                      </a:lnTo>
                      <a:lnTo>
                        <a:pt x="64" y="31"/>
                      </a:lnTo>
                      <a:lnTo>
                        <a:pt x="68" y="19"/>
                      </a:lnTo>
                      <a:lnTo>
                        <a:pt x="68" y="0"/>
                      </a:lnTo>
                      <a:lnTo>
                        <a:pt x="73" y="7"/>
                      </a:lnTo>
                      <a:lnTo>
                        <a:pt x="86" y="1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3" name="Freeform 109"/>
                <p:cNvSpPr/>
                <p:nvPr/>
              </p:nvSpPr>
              <p:spPr>
                <a:xfrm>
                  <a:off x="3510" y="2575"/>
                  <a:ext cx="82" cy="54"/>
                </a:xfrm>
                <a:custGeom>
                  <a:avLst/>
                  <a:gdLst>
                    <a:gd name="txL" fmla="*/ 0 w 82"/>
                    <a:gd name="txT" fmla="*/ 0 h 54"/>
                    <a:gd name="txR" fmla="*/ 82 w 82"/>
                    <a:gd name="txB" fmla="*/ 54 h 54"/>
                  </a:gdLst>
                  <a:ahLst/>
                  <a:cxnLst>
                    <a:cxn ang="0">
                      <a:pos x="82" y="24"/>
                    </a:cxn>
                    <a:cxn ang="0">
                      <a:pos x="61" y="54"/>
                    </a:cxn>
                    <a:cxn ang="0">
                      <a:pos x="52" y="36"/>
                    </a:cxn>
                    <a:cxn ang="0">
                      <a:pos x="43" y="24"/>
                    </a:cxn>
                    <a:cxn ang="0">
                      <a:pos x="35" y="18"/>
                    </a:cxn>
                    <a:cxn ang="0">
                      <a:pos x="26" y="18"/>
                    </a:cxn>
                    <a:cxn ang="0">
                      <a:pos x="18" y="30"/>
                    </a:cxn>
                    <a:cxn ang="0">
                      <a:pos x="9" y="42"/>
                    </a:cxn>
                    <a:cxn ang="0">
                      <a:pos x="0" y="0"/>
                    </a:cxn>
                  </a:cxnLst>
                  <a:rect l="txL" t="txT" r="txR" b="txB"/>
                  <a:pathLst>
                    <a:path w="82" h="54">
                      <a:moveTo>
                        <a:pt x="82" y="24"/>
                      </a:moveTo>
                      <a:lnTo>
                        <a:pt x="61" y="54"/>
                      </a:lnTo>
                      <a:lnTo>
                        <a:pt x="52" y="36"/>
                      </a:lnTo>
                      <a:lnTo>
                        <a:pt x="43" y="24"/>
                      </a:lnTo>
                      <a:lnTo>
                        <a:pt x="35" y="18"/>
                      </a:lnTo>
                      <a:lnTo>
                        <a:pt x="26" y="18"/>
                      </a:lnTo>
                      <a:lnTo>
                        <a:pt x="18" y="30"/>
                      </a:lnTo>
                      <a:lnTo>
                        <a:pt x="9" y="42"/>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4" name="Freeform 110"/>
                <p:cNvSpPr/>
                <p:nvPr/>
              </p:nvSpPr>
              <p:spPr>
                <a:xfrm>
                  <a:off x="2843" y="2581"/>
                  <a:ext cx="215" cy="415"/>
                </a:xfrm>
                <a:custGeom>
                  <a:avLst/>
                  <a:gdLst>
                    <a:gd name="txL" fmla="*/ 0 w 215"/>
                    <a:gd name="txT" fmla="*/ 0 h 415"/>
                    <a:gd name="txR" fmla="*/ 215 w 215"/>
                    <a:gd name="txB" fmla="*/ 415 h 415"/>
                  </a:gdLst>
                  <a:ahLst/>
                  <a:cxnLst>
                    <a:cxn ang="0">
                      <a:pos x="181" y="6"/>
                    </a:cxn>
                    <a:cxn ang="0">
                      <a:pos x="168" y="12"/>
                    </a:cxn>
                    <a:cxn ang="0">
                      <a:pos x="155" y="24"/>
                    </a:cxn>
                    <a:cxn ang="0">
                      <a:pos x="138" y="54"/>
                    </a:cxn>
                    <a:cxn ang="0">
                      <a:pos x="125" y="78"/>
                    </a:cxn>
                    <a:cxn ang="0">
                      <a:pos x="108" y="108"/>
                    </a:cxn>
                    <a:cxn ang="0">
                      <a:pos x="82" y="157"/>
                    </a:cxn>
                    <a:cxn ang="0">
                      <a:pos x="56" y="163"/>
                    </a:cxn>
                    <a:cxn ang="0">
                      <a:pos x="17" y="169"/>
                    </a:cxn>
                    <a:cxn ang="0">
                      <a:pos x="0" y="169"/>
                    </a:cxn>
                    <a:cxn ang="0">
                      <a:pos x="0" y="193"/>
                    </a:cxn>
                    <a:cxn ang="0">
                      <a:pos x="0" y="205"/>
                    </a:cxn>
                    <a:cxn ang="0">
                      <a:pos x="5" y="223"/>
                    </a:cxn>
                    <a:cxn ang="0">
                      <a:pos x="13" y="223"/>
                    </a:cxn>
                    <a:cxn ang="0">
                      <a:pos x="39" y="223"/>
                    </a:cxn>
                    <a:cxn ang="0">
                      <a:pos x="86" y="223"/>
                    </a:cxn>
                    <a:cxn ang="0">
                      <a:pos x="108" y="211"/>
                    </a:cxn>
                    <a:cxn ang="0">
                      <a:pos x="125" y="193"/>
                    </a:cxn>
                    <a:cxn ang="0">
                      <a:pos x="164" y="145"/>
                    </a:cxn>
                    <a:cxn ang="0">
                      <a:pos x="164" y="175"/>
                    </a:cxn>
                    <a:cxn ang="0">
                      <a:pos x="177" y="223"/>
                    </a:cxn>
                    <a:cxn ang="0">
                      <a:pos x="177" y="271"/>
                    </a:cxn>
                    <a:cxn ang="0">
                      <a:pos x="177" y="295"/>
                    </a:cxn>
                    <a:cxn ang="0">
                      <a:pos x="172" y="313"/>
                    </a:cxn>
                    <a:cxn ang="0">
                      <a:pos x="164" y="355"/>
                    </a:cxn>
                    <a:cxn ang="0">
                      <a:pos x="147" y="385"/>
                    </a:cxn>
                    <a:cxn ang="0">
                      <a:pos x="129" y="415"/>
                    </a:cxn>
                    <a:cxn ang="0">
                      <a:pos x="159" y="409"/>
                    </a:cxn>
                    <a:cxn ang="0">
                      <a:pos x="164" y="409"/>
                    </a:cxn>
                    <a:cxn ang="0">
                      <a:pos x="172" y="403"/>
                    </a:cxn>
                    <a:cxn ang="0">
                      <a:pos x="177" y="391"/>
                    </a:cxn>
                    <a:cxn ang="0">
                      <a:pos x="185" y="379"/>
                    </a:cxn>
                    <a:cxn ang="0">
                      <a:pos x="190" y="361"/>
                    </a:cxn>
                    <a:cxn ang="0">
                      <a:pos x="194" y="343"/>
                    </a:cxn>
                    <a:cxn ang="0">
                      <a:pos x="198" y="319"/>
                    </a:cxn>
                    <a:cxn ang="0">
                      <a:pos x="203" y="283"/>
                    </a:cxn>
                    <a:cxn ang="0">
                      <a:pos x="207" y="259"/>
                    </a:cxn>
                    <a:cxn ang="0">
                      <a:pos x="203" y="229"/>
                    </a:cxn>
                    <a:cxn ang="0">
                      <a:pos x="203" y="157"/>
                    </a:cxn>
                    <a:cxn ang="0">
                      <a:pos x="203" y="102"/>
                    </a:cxn>
                    <a:cxn ang="0">
                      <a:pos x="207" y="54"/>
                    </a:cxn>
                    <a:cxn ang="0">
                      <a:pos x="215" y="30"/>
                    </a:cxn>
                    <a:cxn ang="0">
                      <a:pos x="207" y="30"/>
                    </a:cxn>
                    <a:cxn ang="0">
                      <a:pos x="207" y="24"/>
                    </a:cxn>
                    <a:cxn ang="0">
                      <a:pos x="203" y="18"/>
                    </a:cxn>
                    <a:cxn ang="0">
                      <a:pos x="203" y="18"/>
                    </a:cxn>
                    <a:cxn ang="0">
                      <a:pos x="198" y="12"/>
                    </a:cxn>
                    <a:cxn ang="0">
                      <a:pos x="203" y="6"/>
                    </a:cxn>
                    <a:cxn ang="0">
                      <a:pos x="198" y="6"/>
                    </a:cxn>
                    <a:cxn ang="0">
                      <a:pos x="198" y="6"/>
                    </a:cxn>
                    <a:cxn ang="0">
                      <a:pos x="194" y="0"/>
                    </a:cxn>
                    <a:cxn ang="0">
                      <a:pos x="181" y="6"/>
                    </a:cxn>
                  </a:cxnLst>
                  <a:rect l="txL" t="txT" r="txR" b="txB"/>
                  <a:pathLst>
                    <a:path w="215" h="415">
                      <a:moveTo>
                        <a:pt x="181" y="6"/>
                      </a:moveTo>
                      <a:lnTo>
                        <a:pt x="168" y="12"/>
                      </a:lnTo>
                      <a:lnTo>
                        <a:pt x="155" y="24"/>
                      </a:lnTo>
                      <a:lnTo>
                        <a:pt x="138" y="54"/>
                      </a:lnTo>
                      <a:lnTo>
                        <a:pt x="125" y="78"/>
                      </a:lnTo>
                      <a:lnTo>
                        <a:pt x="108" y="108"/>
                      </a:lnTo>
                      <a:lnTo>
                        <a:pt x="82" y="157"/>
                      </a:lnTo>
                      <a:lnTo>
                        <a:pt x="56" y="163"/>
                      </a:lnTo>
                      <a:lnTo>
                        <a:pt x="17" y="169"/>
                      </a:lnTo>
                      <a:lnTo>
                        <a:pt x="0" y="169"/>
                      </a:lnTo>
                      <a:lnTo>
                        <a:pt x="0" y="193"/>
                      </a:lnTo>
                      <a:lnTo>
                        <a:pt x="0" y="205"/>
                      </a:lnTo>
                      <a:lnTo>
                        <a:pt x="5" y="223"/>
                      </a:lnTo>
                      <a:lnTo>
                        <a:pt x="13" y="223"/>
                      </a:lnTo>
                      <a:lnTo>
                        <a:pt x="39" y="223"/>
                      </a:lnTo>
                      <a:lnTo>
                        <a:pt x="86" y="223"/>
                      </a:lnTo>
                      <a:lnTo>
                        <a:pt x="108" y="211"/>
                      </a:lnTo>
                      <a:lnTo>
                        <a:pt x="125" y="193"/>
                      </a:lnTo>
                      <a:lnTo>
                        <a:pt x="164" y="145"/>
                      </a:lnTo>
                      <a:lnTo>
                        <a:pt x="164" y="175"/>
                      </a:lnTo>
                      <a:lnTo>
                        <a:pt x="177" y="223"/>
                      </a:lnTo>
                      <a:lnTo>
                        <a:pt x="177" y="271"/>
                      </a:lnTo>
                      <a:lnTo>
                        <a:pt x="177" y="295"/>
                      </a:lnTo>
                      <a:lnTo>
                        <a:pt x="172" y="313"/>
                      </a:lnTo>
                      <a:lnTo>
                        <a:pt x="164" y="355"/>
                      </a:lnTo>
                      <a:lnTo>
                        <a:pt x="147" y="385"/>
                      </a:lnTo>
                      <a:lnTo>
                        <a:pt x="129" y="415"/>
                      </a:lnTo>
                      <a:lnTo>
                        <a:pt x="159" y="409"/>
                      </a:lnTo>
                      <a:lnTo>
                        <a:pt x="164" y="409"/>
                      </a:lnTo>
                      <a:lnTo>
                        <a:pt x="172" y="403"/>
                      </a:lnTo>
                      <a:lnTo>
                        <a:pt x="177" y="391"/>
                      </a:lnTo>
                      <a:lnTo>
                        <a:pt x="185" y="379"/>
                      </a:lnTo>
                      <a:lnTo>
                        <a:pt x="190" y="361"/>
                      </a:lnTo>
                      <a:lnTo>
                        <a:pt x="194" y="343"/>
                      </a:lnTo>
                      <a:lnTo>
                        <a:pt x="198" y="319"/>
                      </a:lnTo>
                      <a:lnTo>
                        <a:pt x="203" y="283"/>
                      </a:lnTo>
                      <a:lnTo>
                        <a:pt x="207" y="259"/>
                      </a:lnTo>
                      <a:lnTo>
                        <a:pt x="203" y="229"/>
                      </a:lnTo>
                      <a:lnTo>
                        <a:pt x="203" y="157"/>
                      </a:lnTo>
                      <a:lnTo>
                        <a:pt x="203" y="102"/>
                      </a:lnTo>
                      <a:lnTo>
                        <a:pt x="207" y="54"/>
                      </a:lnTo>
                      <a:lnTo>
                        <a:pt x="215" y="30"/>
                      </a:lnTo>
                      <a:lnTo>
                        <a:pt x="207" y="30"/>
                      </a:lnTo>
                      <a:lnTo>
                        <a:pt x="207" y="24"/>
                      </a:lnTo>
                      <a:lnTo>
                        <a:pt x="203" y="18"/>
                      </a:lnTo>
                      <a:lnTo>
                        <a:pt x="203" y="18"/>
                      </a:lnTo>
                      <a:lnTo>
                        <a:pt x="198" y="12"/>
                      </a:lnTo>
                      <a:lnTo>
                        <a:pt x="203" y="6"/>
                      </a:lnTo>
                      <a:lnTo>
                        <a:pt x="198" y="6"/>
                      </a:lnTo>
                      <a:lnTo>
                        <a:pt x="198" y="6"/>
                      </a:lnTo>
                      <a:lnTo>
                        <a:pt x="194" y="0"/>
                      </a:lnTo>
                      <a:lnTo>
                        <a:pt x="181" y="6"/>
                      </a:lnTo>
                      <a:close/>
                    </a:path>
                  </a:pathLst>
                </a:custGeom>
                <a:solidFill>
                  <a:srgbClr val="FF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5" name="Freeform 111"/>
                <p:cNvSpPr/>
                <p:nvPr/>
              </p:nvSpPr>
              <p:spPr>
                <a:xfrm>
                  <a:off x="2843" y="2581"/>
                  <a:ext cx="215" cy="415"/>
                </a:xfrm>
                <a:custGeom>
                  <a:avLst/>
                  <a:gdLst>
                    <a:gd name="txL" fmla="*/ 0 w 215"/>
                    <a:gd name="txT" fmla="*/ 0 h 415"/>
                    <a:gd name="txR" fmla="*/ 215 w 215"/>
                    <a:gd name="txB" fmla="*/ 415 h 415"/>
                  </a:gdLst>
                  <a:ahLst/>
                  <a:cxnLst>
                    <a:cxn ang="0">
                      <a:pos x="181" y="6"/>
                    </a:cxn>
                    <a:cxn ang="0">
                      <a:pos x="168" y="12"/>
                    </a:cxn>
                    <a:cxn ang="0">
                      <a:pos x="155" y="24"/>
                    </a:cxn>
                    <a:cxn ang="0">
                      <a:pos x="138" y="54"/>
                    </a:cxn>
                    <a:cxn ang="0">
                      <a:pos x="125" y="78"/>
                    </a:cxn>
                    <a:cxn ang="0">
                      <a:pos x="108" y="108"/>
                    </a:cxn>
                    <a:cxn ang="0">
                      <a:pos x="82" y="157"/>
                    </a:cxn>
                    <a:cxn ang="0">
                      <a:pos x="56" y="163"/>
                    </a:cxn>
                    <a:cxn ang="0">
                      <a:pos x="17" y="169"/>
                    </a:cxn>
                    <a:cxn ang="0">
                      <a:pos x="0" y="169"/>
                    </a:cxn>
                    <a:cxn ang="0">
                      <a:pos x="0" y="193"/>
                    </a:cxn>
                    <a:cxn ang="0">
                      <a:pos x="0" y="205"/>
                    </a:cxn>
                    <a:cxn ang="0">
                      <a:pos x="5" y="223"/>
                    </a:cxn>
                    <a:cxn ang="0">
                      <a:pos x="13" y="223"/>
                    </a:cxn>
                    <a:cxn ang="0">
                      <a:pos x="39" y="223"/>
                    </a:cxn>
                    <a:cxn ang="0">
                      <a:pos x="86" y="223"/>
                    </a:cxn>
                    <a:cxn ang="0">
                      <a:pos x="108" y="211"/>
                    </a:cxn>
                    <a:cxn ang="0">
                      <a:pos x="125" y="193"/>
                    </a:cxn>
                    <a:cxn ang="0">
                      <a:pos x="164" y="145"/>
                    </a:cxn>
                    <a:cxn ang="0">
                      <a:pos x="164" y="175"/>
                    </a:cxn>
                    <a:cxn ang="0">
                      <a:pos x="177" y="223"/>
                    </a:cxn>
                    <a:cxn ang="0">
                      <a:pos x="177" y="271"/>
                    </a:cxn>
                    <a:cxn ang="0">
                      <a:pos x="177" y="295"/>
                    </a:cxn>
                    <a:cxn ang="0">
                      <a:pos x="172" y="313"/>
                    </a:cxn>
                    <a:cxn ang="0">
                      <a:pos x="164" y="355"/>
                    </a:cxn>
                    <a:cxn ang="0">
                      <a:pos x="147" y="385"/>
                    </a:cxn>
                    <a:cxn ang="0">
                      <a:pos x="129" y="415"/>
                    </a:cxn>
                    <a:cxn ang="0">
                      <a:pos x="159" y="409"/>
                    </a:cxn>
                    <a:cxn ang="0">
                      <a:pos x="164" y="409"/>
                    </a:cxn>
                    <a:cxn ang="0">
                      <a:pos x="172" y="403"/>
                    </a:cxn>
                    <a:cxn ang="0">
                      <a:pos x="177" y="391"/>
                    </a:cxn>
                    <a:cxn ang="0">
                      <a:pos x="185" y="379"/>
                    </a:cxn>
                    <a:cxn ang="0">
                      <a:pos x="190" y="361"/>
                    </a:cxn>
                    <a:cxn ang="0">
                      <a:pos x="194" y="343"/>
                    </a:cxn>
                    <a:cxn ang="0">
                      <a:pos x="198" y="319"/>
                    </a:cxn>
                    <a:cxn ang="0">
                      <a:pos x="203" y="283"/>
                    </a:cxn>
                    <a:cxn ang="0">
                      <a:pos x="207" y="259"/>
                    </a:cxn>
                    <a:cxn ang="0">
                      <a:pos x="203" y="229"/>
                    </a:cxn>
                    <a:cxn ang="0">
                      <a:pos x="203" y="157"/>
                    </a:cxn>
                    <a:cxn ang="0">
                      <a:pos x="203" y="102"/>
                    </a:cxn>
                    <a:cxn ang="0">
                      <a:pos x="207" y="54"/>
                    </a:cxn>
                    <a:cxn ang="0">
                      <a:pos x="215" y="30"/>
                    </a:cxn>
                    <a:cxn ang="0">
                      <a:pos x="207" y="30"/>
                    </a:cxn>
                    <a:cxn ang="0">
                      <a:pos x="207" y="24"/>
                    </a:cxn>
                    <a:cxn ang="0">
                      <a:pos x="203" y="18"/>
                    </a:cxn>
                    <a:cxn ang="0">
                      <a:pos x="203" y="18"/>
                    </a:cxn>
                    <a:cxn ang="0">
                      <a:pos x="198" y="12"/>
                    </a:cxn>
                    <a:cxn ang="0">
                      <a:pos x="203" y="6"/>
                    </a:cxn>
                    <a:cxn ang="0">
                      <a:pos x="198" y="6"/>
                    </a:cxn>
                    <a:cxn ang="0">
                      <a:pos x="198" y="6"/>
                    </a:cxn>
                    <a:cxn ang="0">
                      <a:pos x="194" y="0"/>
                    </a:cxn>
                    <a:cxn ang="0">
                      <a:pos x="181" y="6"/>
                    </a:cxn>
                  </a:cxnLst>
                  <a:rect l="txL" t="txT" r="txR" b="txB"/>
                  <a:pathLst>
                    <a:path w="215" h="415">
                      <a:moveTo>
                        <a:pt x="181" y="6"/>
                      </a:moveTo>
                      <a:lnTo>
                        <a:pt x="168" y="12"/>
                      </a:lnTo>
                      <a:lnTo>
                        <a:pt x="155" y="24"/>
                      </a:lnTo>
                      <a:lnTo>
                        <a:pt x="138" y="54"/>
                      </a:lnTo>
                      <a:lnTo>
                        <a:pt x="125" y="78"/>
                      </a:lnTo>
                      <a:lnTo>
                        <a:pt x="108" y="108"/>
                      </a:lnTo>
                      <a:lnTo>
                        <a:pt x="82" y="157"/>
                      </a:lnTo>
                      <a:lnTo>
                        <a:pt x="56" y="163"/>
                      </a:lnTo>
                      <a:lnTo>
                        <a:pt x="17" y="169"/>
                      </a:lnTo>
                      <a:lnTo>
                        <a:pt x="0" y="169"/>
                      </a:lnTo>
                      <a:lnTo>
                        <a:pt x="0" y="193"/>
                      </a:lnTo>
                      <a:lnTo>
                        <a:pt x="0" y="205"/>
                      </a:lnTo>
                      <a:lnTo>
                        <a:pt x="5" y="223"/>
                      </a:lnTo>
                      <a:lnTo>
                        <a:pt x="13" y="223"/>
                      </a:lnTo>
                      <a:lnTo>
                        <a:pt x="39" y="223"/>
                      </a:lnTo>
                      <a:lnTo>
                        <a:pt x="86" y="223"/>
                      </a:lnTo>
                      <a:lnTo>
                        <a:pt x="108" y="211"/>
                      </a:lnTo>
                      <a:lnTo>
                        <a:pt x="125" y="193"/>
                      </a:lnTo>
                      <a:lnTo>
                        <a:pt x="164" y="145"/>
                      </a:lnTo>
                      <a:lnTo>
                        <a:pt x="164" y="175"/>
                      </a:lnTo>
                      <a:lnTo>
                        <a:pt x="177" y="223"/>
                      </a:lnTo>
                      <a:lnTo>
                        <a:pt x="177" y="271"/>
                      </a:lnTo>
                      <a:lnTo>
                        <a:pt x="177" y="295"/>
                      </a:lnTo>
                      <a:lnTo>
                        <a:pt x="172" y="313"/>
                      </a:lnTo>
                      <a:lnTo>
                        <a:pt x="164" y="355"/>
                      </a:lnTo>
                      <a:lnTo>
                        <a:pt x="147" y="385"/>
                      </a:lnTo>
                      <a:lnTo>
                        <a:pt x="129" y="415"/>
                      </a:lnTo>
                      <a:lnTo>
                        <a:pt x="159" y="409"/>
                      </a:lnTo>
                      <a:lnTo>
                        <a:pt x="164" y="409"/>
                      </a:lnTo>
                      <a:lnTo>
                        <a:pt x="172" y="403"/>
                      </a:lnTo>
                      <a:lnTo>
                        <a:pt x="177" y="391"/>
                      </a:lnTo>
                      <a:lnTo>
                        <a:pt x="185" y="379"/>
                      </a:lnTo>
                      <a:lnTo>
                        <a:pt x="190" y="361"/>
                      </a:lnTo>
                      <a:lnTo>
                        <a:pt x="194" y="343"/>
                      </a:lnTo>
                      <a:lnTo>
                        <a:pt x="198" y="319"/>
                      </a:lnTo>
                      <a:lnTo>
                        <a:pt x="203" y="283"/>
                      </a:lnTo>
                      <a:lnTo>
                        <a:pt x="207" y="259"/>
                      </a:lnTo>
                      <a:lnTo>
                        <a:pt x="203" y="229"/>
                      </a:lnTo>
                      <a:lnTo>
                        <a:pt x="203" y="157"/>
                      </a:lnTo>
                      <a:lnTo>
                        <a:pt x="203" y="102"/>
                      </a:lnTo>
                      <a:lnTo>
                        <a:pt x="207" y="54"/>
                      </a:lnTo>
                      <a:lnTo>
                        <a:pt x="215" y="30"/>
                      </a:lnTo>
                      <a:lnTo>
                        <a:pt x="207" y="30"/>
                      </a:lnTo>
                      <a:lnTo>
                        <a:pt x="207" y="24"/>
                      </a:lnTo>
                      <a:lnTo>
                        <a:pt x="203" y="18"/>
                      </a:lnTo>
                      <a:lnTo>
                        <a:pt x="203" y="18"/>
                      </a:lnTo>
                      <a:lnTo>
                        <a:pt x="198" y="12"/>
                      </a:lnTo>
                      <a:lnTo>
                        <a:pt x="203" y="6"/>
                      </a:lnTo>
                      <a:lnTo>
                        <a:pt x="198" y="6"/>
                      </a:lnTo>
                      <a:lnTo>
                        <a:pt x="198" y="6"/>
                      </a:lnTo>
                      <a:lnTo>
                        <a:pt x="194" y="0"/>
                      </a:lnTo>
                      <a:lnTo>
                        <a:pt x="181"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6" name="Freeform 112"/>
                <p:cNvSpPr/>
                <p:nvPr/>
              </p:nvSpPr>
              <p:spPr>
                <a:xfrm>
                  <a:off x="3015" y="2593"/>
                  <a:ext cx="31" cy="187"/>
                </a:xfrm>
                <a:custGeom>
                  <a:avLst/>
                  <a:gdLst>
                    <a:gd name="txL" fmla="*/ 0 w 31"/>
                    <a:gd name="txT" fmla="*/ 0 h 187"/>
                    <a:gd name="txR" fmla="*/ 31 w 31"/>
                    <a:gd name="txB" fmla="*/ 187 h 187"/>
                  </a:gdLst>
                  <a:ahLst/>
                  <a:cxnLst>
                    <a:cxn ang="0">
                      <a:pos x="26" y="0"/>
                    </a:cxn>
                    <a:cxn ang="0">
                      <a:pos x="0" y="48"/>
                    </a:cxn>
                    <a:cxn ang="0">
                      <a:pos x="13" y="66"/>
                    </a:cxn>
                    <a:cxn ang="0">
                      <a:pos x="5" y="84"/>
                    </a:cxn>
                    <a:cxn ang="0">
                      <a:pos x="13" y="108"/>
                    </a:cxn>
                    <a:cxn ang="0">
                      <a:pos x="22" y="145"/>
                    </a:cxn>
                    <a:cxn ang="0">
                      <a:pos x="31" y="187"/>
                    </a:cxn>
                  </a:cxnLst>
                  <a:rect l="txL" t="txT" r="txR" b="txB"/>
                  <a:pathLst>
                    <a:path w="31" h="187">
                      <a:moveTo>
                        <a:pt x="26" y="0"/>
                      </a:moveTo>
                      <a:lnTo>
                        <a:pt x="0" y="48"/>
                      </a:lnTo>
                      <a:lnTo>
                        <a:pt x="13" y="66"/>
                      </a:lnTo>
                      <a:lnTo>
                        <a:pt x="5" y="84"/>
                      </a:lnTo>
                      <a:lnTo>
                        <a:pt x="13" y="108"/>
                      </a:lnTo>
                      <a:lnTo>
                        <a:pt x="22" y="145"/>
                      </a:lnTo>
                      <a:lnTo>
                        <a:pt x="31" y="187"/>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7" name="Freeform 113"/>
                <p:cNvSpPr/>
                <p:nvPr/>
              </p:nvSpPr>
              <p:spPr>
                <a:xfrm>
                  <a:off x="3084" y="2587"/>
                  <a:ext cx="164" cy="457"/>
                </a:xfrm>
                <a:custGeom>
                  <a:avLst/>
                  <a:gdLst>
                    <a:gd name="txL" fmla="*/ 0 w 164"/>
                    <a:gd name="txT" fmla="*/ 0 h 457"/>
                    <a:gd name="txR" fmla="*/ 164 w 164"/>
                    <a:gd name="txB" fmla="*/ 457 h 457"/>
                  </a:gdLst>
                  <a:ahLst/>
                  <a:cxnLst>
                    <a:cxn ang="0">
                      <a:pos x="0" y="163"/>
                    </a:cxn>
                    <a:cxn ang="0">
                      <a:pos x="0" y="127"/>
                    </a:cxn>
                    <a:cxn ang="0">
                      <a:pos x="5" y="84"/>
                    </a:cxn>
                    <a:cxn ang="0">
                      <a:pos x="9" y="54"/>
                    </a:cxn>
                    <a:cxn ang="0">
                      <a:pos x="17" y="30"/>
                    </a:cxn>
                    <a:cxn ang="0">
                      <a:pos x="22" y="12"/>
                    </a:cxn>
                    <a:cxn ang="0">
                      <a:pos x="30" y="0"/>
                    </a:cxn>
                    <a:cxn ang="0">
                      <a:pos x="39" y="12"/>
                    </a:cxn>
                    <a:cxn ang="0">
                      <a:pos x="61" y="18"/>
                    </a:cxn>
                    <a:cxn ang="0">
                      <a:pos x="78" y="199"/>
                    </a:cxn>
                    <a:cxn ang="0">
                      <a:pos x="91" y="229"/>
                    </a:cxn>
                    <a:cxn ang="0">
                      <a:pos x="116" y="289"/>
                    </a:cxn>
                    <a:cxn ang="0">
                      <a:pos x="151" y="367"/>
                    </a:cxn>
                    <a:cxn ang="0">
                      <a:pos x="160" y="397"/>
                    </a:cxn>
                    <a:cxn ang="0">
                      <a:pos x="164" y="415"/>
                    </a:cxn>
                    <a:cxn ang="0">
                      <a:pos x="160" y="421"/>
                    </a:cxn>
                    <a:cxn ang="0">
                      <a:pos x="160" y="427"/>
                    </a:cxn>
                    <a:cxn ang="0">
                      <a:pos x="155" y="439"/>
                    </a:cxn>
                    <a:cxn ang="0">
                      <a:pos x="142" y="451"/>
                    </a:cxn>
                    <a:cxn ang="0">
                      <a:pos x="129" y="457"/>
                    </a:cxn>
                    <a:cxn ang="0">
                      <a:pos x="116" y="457"/>
                    </a:cxn>
                    <a:cxn ang="0">
                      <a:pos x="99" y="457"/>
                    </a:cxn>
                    <a:cxn ang="0">
                      <a:pos x="82" y="457"/>
                    </a:cxn>
                    <a:cxn ang="0">
                      <a:pos x="61" y="445"/>
                    </a:cxn>
                    <a:cxn ang="0">
                      <a:pos x="48" y="439"/>
                    </a:cxn>
                    <a:cxn ang="0">
                      <a:pos x="35" y="427"/>
                    </a:cxn>
                    <a:cxn ang="0">
                      <a:pos x="22" y="409"/>
                    </a:cxn>
                    <a:cxn ang="0">
                      <a:pos x="13" y="379"/>
                    </a:cxn>
                    <a:cxn ang="0">
                      <a:pos x="9" y="355"/>
                    </a:cxn>
                    <a:cxn ang="0">
                      <a:pos x="5" y="301"/>
                    </a:cxn>
                    <a:cxn ang="0">
                      <a:pos x="0" y="241"/>
                    </a:cxn>
                    <a:cxn ang="0">
                      <a:pos x="0" y="193"/>
                    </a:cxn>
                    <a:cxn ang="0">
                      <a:pos x="0" y="163"/>
                    </a:cxn>
                  </a:cxnLst>
                  <a:rect l="txL" t="txT" r="txR" b="txB"/>
                  <a:pathLst>
                    <a:path w="164" h="457">
                      <a:moveTo>
                        <a:pt x="0" y="163"/>
                      </a:moveTo>
                      <a:lnTo>
                        <a:pt x="0" y="127"/>
                      </a:lnTo>
                      <a:lnTo>
                        <a:pt x="5" y="84"/>
                      </a:lnTo>
                      <a:lnTo>
                        <a:pt x="9" y="54"/>
                      </a:lnTo>
                      <a:lnTo>
                        <a:pt x="17" y="30"/>
                      </a:lnTo>
                      <a:lnTo>
                        <a:pt x="22" y="12"/>
                      </a:lnTo>
                      <a:lnTo>
                        <a:pt x="30" y="0"/>
                      </a:lnTo>
                      <a:lnTo>
                        <a:pt x="39" y="12"/>
                      </a:lnTo>
                      <a:lnTo>
                        <a:pt x="61" y="18"/>
                      </a:lnTo>
                      <a:lnTo>
                        <a:pt x="78" y="199"/>
                      </a:lnTo>
                      <a:lnTo>
                        <a:pt x="91" y="229"/>
                      </a:lnTo>
                      <a:lnTo>
                        <a:pt x="116" y="289"/>
                      </a:lnTo>
                      <a:lnTo>
                        <a:pt x="151" y="367"/>
                      </a:lnTo>
                      <a:lnTo>
                        <a:pt x="160" y="397"/>
                      </a:lnTo>
                      <a:lnTo>
                        <a:pt x="164" y="415"/>
                      </a:lnTo>
                      <a:lnTo>
                        <a:pt x="160" y="421"/>
                      </a:lnTo>
                      <a:lnTo>
                        <a:pt x="160" y="427"/>
                      </a:lnTo>
                      <a:lnTo>
                        <a:pt x="155" y="439"/>
                      </a:lnTo>
                      <a:lnTo>
                        <a:pt x="142" y="451"/>
                      </a:lnTo>
                      <a:lnTo>
                        <a:pt x="129" y="457"/>
                      </a:lnTo>
                      <a:lnTo>
                        <a:pt x="116" y="457"/>
                      </a:lnTo>
                      <a:lnTo>
                        <a:pt x="99" y="457"/>
                      </a:lnTo>
                      <a:lnTo>
                        <a:pt x="82" y="457"/>
                      </a:lnTo>
                      <a:lnTo>
                        <a:pt x="61" y="445"/>
                      </a:lnTo>
                      <a:lnTo>
                        <a:pt x="48" y="439"/>
                      </a:lnTo>
                      <a:lnTo>
                        <a:pt x="35" y="427"/>
                      </a:lnTo>
                      <a:lnTo>
                        <a:pt x="22" y="409"/>
                      </a:lnTo>
                      <a:lnTo>
                        <a:pt x="13" y="379"/>
                      </a:lnTo>
                      <a:lnTo>
                        <a:pt x="9" y="355"/>
                      </a:lnTo>
                      <a:lnTo>
                        <a:pt x="5" y="301"/>
                      </a:lnTo>
                      <a:lnTo>
                        <a:pt x="0" y="241"/>
                      </a:lnTo>
                      <a:lnTo>
                        <a:pt x="0" y="193"/>
                      </a:lnTo>
                      <a:lnTo>
                        <a:pt x="0" y="163"/>
                      </a:lnTo>
                      <a:close/>
                    </a:path>
                  </a:pathLst>
                </a:custGeom>
                <a:solidFill>
                  <a:srgbClr val="FF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8" name="Freeform 114"/>
                <p:cNvSpPr/>
                <p:nvPr/>
              </p:nvSpPr>
              <p:spPr>
                <a:xfrm>
                  <a:off x="3084" y="2587"/>
                  <a:ext cx="164" cy="457"/>
                </a:xfrm>
                <a:custGeom>
                  <a:avLst/>
                  <a:gdLst>
                    <a:gd name="txL" fmla="*/ 0 w 164"/>
                    <a:gd name="txT" fmla="*/ 0 h 457"/>
                    <a:gd name="txR" fmla="*/ 164 w 164"/>
                    <a:gd name="txB" fmla="*/ 457 h 457"/>
                  </a:gdLst>
                  <a:ahLst/>
                  <a:cxnLst>
                    <a:cxn ang="0">
                      <a:pos x="0" y="163"/>
                    </a:cxn>
                    <a:cxn ang="0">
                      <a:pos x="0" y="127"/>
                    </a:cxn>
                    <a:cxn ang="0">
                      <a:pos x="5" y="84"/>
                    </a:cxn>
                    <a:cxn ang="0">
                      <a:pos x="9" y="54"/>
                    </a:cxn>
                    <a:cxn ang="0">
                      <a:pos x="17" y="30"/>
                    </a:cxn>
                    <a:cxn ang="0">
                      <a:pos x="22" y="12"/>
                    </a:cxn>
                    <a:cxn ang="0">
                      <a:pos x="30" y="0"/>
                    </a:cxn>
                    <a:cxn ang="0">
                      <a:pos x="39" y="12"/>
                    </a:cxn>
                    <a:cxn ang="0">
                      <a:pos x="61" y="18"/>
                    </a:cxn>
                    <a:cxn ang="0">
                      <a:pos x="78" y="199"/>
                    </a:cxn>
                    <a:cxn ang="0">
                      <a:pos x="91" y="229"/>
                    </a:cxn>
                    <a:cxn ang="0">
                      <a:pos x="116" y="289"/>
                    </a:cxn>
                    <a:cxn ang="0">
                      <a:pos x="151" y="367"/>
                    </a:cxn>
                    <a:cxn ang="0">
                      <a:pos x="160" y="397"/>
                    </a:cxn>
                    <a:cxn ang="0">
                      <a:pos x="164" y="415"/>
                    </a:cxn>
                    <a:cxn ang="0">
                      <a:pos x="160" y="421"/>
                    </a:cxn>
                    <a:cxn ang="0">
                      <a:pos x="160" y="427"/>
                    </a:cxn>
                    <a:cxn ang="0">
                      <a:pos x="155" y="439"/>
                    </a:cxn>
                    <a:cxn ang="0">
                      <a:pos x="142" y="451"/>
                    </a:cxn>
                    <a:cxn ang="0">
                      <a:pos x="129" y="457"/>
                    </a:cxn>
                    <a:cxn ang="0">
                      <a:pos x="116" y="457"/>
                    </a:cxn>
                    <a:cxn ang="0">
                      <a:pos x="99" y="457"/>
                    </a:cxn>
                    <a:cxn ang="0">
                      <a:pos x="82" y="457"/>
                    </a:cxn>
                    <a:cxn ang="0">
                      <a:pos x="61" y="445"/>
                    </a:cxn>
                    <a:cxn ang="0">
                      <a:pos x="48" y="439"/>
                    </a:cxn>
                    <a:cxn ang="0">
                      <a:pos x="35" y="427"/>
                    </a:cxn>
                    <a:cxn ang="0">
                      <a:pos x="22" y="409"/>
                    </a:cxn>
                    <a:cxn ang="0">
                      <a:pos x="13" y="379"/>
                    </a:cxn>
                    <a:cxn ang="0">
                      <a:pos x="9" y="355"/>
                    </a:cxn>
                    <a:cxn ang="0">
                      <a:pos x="5" y="301"/>
                    </a:cxn>
                    <a:cxn ang="0">
                      <a:pos x="0" y="241"/>
                    </a:cxn>
                    <a:cxn ang="0">
                      <a:pos x="0" y="193"/>
                    </a:cxn>
                    <a:cxn ang="0">
                      <a:pos x="0" y="163"/>
                    </a:cxn>
                  </a:cxnLst>
                  <a:rect l="txL" t="txT" r="txR" b="txB"/>
                  <a:pathLst>
                    <a:path w="164" h="457">
                      <a:moveTo>
                        <a:pt x="0" y="163"/>
                      </a:moveTo>
                      <a:lnTo>
                        <a:pt x="0" y="127"/>
                      </a:lnTo>
                      <a:lnTo>
                        <a:pt x="5" y="84"/>
                      </a:lnTo>
                      <a:lnTo>
                        <a:pt x="9" y="54"/>
                      </a:lnTo>
                      <a:lnTo>
                        <a:pt x="17" y="30"/>
                      </a:lnTo>
                      <a:lnTo>
                        <a:pt x="22" y="12"/>
                      </a:lnTo>
                      <a:lnTo>
                        <a:pt x="30" y="0"/>
                      </a:lnTo>
                      <a:lnTo>
                        <a:pt x="39" y="12"/>
                      </a:lnTo>
                      <a:lnTo>
                        <a:pt x="61" y="18"/>
                      </a:lnTo>
                      <a:lnTo>
                        <a:pt x="78" y="199"/>
                      </a:lnTo>
                      <a:lnTo>
                        <a:pt x="91" y="229"/>
                      </a:lnTo>
                      <a:lnTo>
                        <a:pt x="116" y="289"/>
                      </a:lnTo>
                      <a:lnTo>
                        <a:pt x="151" y="367"/>
                      </a:lnTo>
                      <a:lnTo>
                        <a:pt x="160" y="397"/>
                      </a:lnTo>
                      <a:lnTo>
                        <a:pt x="164" y="415"/>
                      </a:lnTo>
                      <a:lnTo>
                        <a:pt x="160" y="421"/>
                      </a:lnTo>
                      <a:lnTo>
                        <a:pt x="160" y="427"/>
                      </a:lnTo>
                      <a:lnTo>
                        <a:pt x="155" y="439"/>
                      </a:lnTo>
                      <a:lnTo>
                        <a:pt x="142" y="451"/>
                      </a:lnTo>
                      <a:lnTo>
                        <a:pt x="129" y="457"/>
                      </a:lnTo>
                      <a:lnTo>
                        <a:pt x="116" y="457"/>
                      </a:lnTo>
                      <a:lnTo>
                        <a:pt x="99" y="457"/>
                      </a:lnTo>
                      <a:lnTo>
                        <a:pt x="82" y="457"/>
                      </a:lnTo>
                      <a:lnTo>
                        <a:pt x="61" y="445"/>
                      </a:lnTo>
                      <a:lnTo>
                        <a:pt x="48" y="439"/>
                      </a:lnTo>
                      <a:lnTo>
                        <a:pt x="35" y="427"/>
                      </a:lnTo>
                      <a:lnTo>
                        <a:pt x="22" y="409"/>
                      </a:lnTo>
                      <a:lnTo>
                        <a:pt x="13" y="379"/>
                      </a:lnTo>
                      <a:lnTo>
                        <a:pt x="9" y="355"/>
                      </a:lnTo>
                      <a:lnTo>
                        <a:pt x="5" y="301"/>
                      </a:lnTo>
                      <a:lnTo>
                        <a:pt x="0" y="241"/>
                      </a:lnTo>
                      <a:lnTo>
                        <a:pt x="0" y="193"/>
                      </a:lnTo>
                      <a:lnTo>
                        <a:pt x="0" y="16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9" name="Freeform 115"/>
                <p:cNvSpPr/>
                <p:nvPr/>
              </p:nvSpPr>
              <p:spPr>
                <a:xfrm>
                  <a:off x="3084" y="2587"/>
                  <a:ext cx="43" cy="205"/>
                </a:xfrm>
                <a:custGeom>
                  <a:avLst/>
                  <a:gdLst>
                    <a:gd name="txL" fmla="*/ 0 w 43"/>
                    <a:gd name="txT" fmla="*/ 0 h 205"/>
                    <a:gd name="txR" fmla="*/ 43 w 43"/>
                    <a:gd name="txB" fmla="*/ 205 h 205"/>
                  </a:gdLst>
                  <a:ahLst/>
                  <a:cxnLst>
                    <a:cxn ang="0">
                      <a:pos x="26" y="0"/>
                    </a:cxn>
                    <a:cxn ang="0">
                      <a:pos x="43" y="54"/>
                    </a:cxn>
                    <a:cxn ang="0">
                      <a:pos x="26" y="84"/>
                    </a:cxn>
                    <a:cxn ang="0">
                      <a:pos x="35" y="102"/>
                    </a:cxn>
                    <a:cxn ang="0">
                      <a:pos x="17" y="127"/>
                    </a:cxn>
                    <a:cxn ang="0">
                      <a:pos x="9" y="151"/>
                    </a:cxn>
                    <a:cxn ang="0">
                      <a:pos x="9" y="163"/>
                    </a:cxn>
                    <a:cxn ang="0">
                      <a:pos x="0" y="205"/>
                    </a:cxn>
                  </a:cxnLst>
                  <a:rect l="txL" t="txT" r="txR" b="txB"/>
                  <a:pathLst>
                    <a:path w="43" h="205">
                      <a:moveTo>
                        <a:pt x="26" y="0"/>
                      </a:moveTo>
                      <a:lnTo>
                        <a:pt x="43" y="54"/>
                      </a:lnTo>
                      <a:lnTo>
                        <a:pt x="26" y="84"/>
                      </a:lnTo>
                      <a:lnTo>
                        <a:pt x="35" y="102"/>
                      </a:lnTo>
                      <a:lnTo>
                        <a:pt x="17" y="127"/>
                      </a:lnTo>
                      <a:lnTo>
                        <a:pt x="9" y="151"/>
                      </a:lnTo>
                      <a:lnTo>
                        <a:pt x="9" y="163"/>
                      </a:lnTo>
                      <a:lnTo>
                        <a:pt x="0" y="205"/>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0" name="Freeform 116"/>
                <p:cNvSpPr/>
                <p:nvPr/>
              </p:nvSpPr>
              <p:spPr>
                <a:xfrm>
                  <a:off x="4264" y="2786"/>
                  <a:ext cx="331" cy="534"/>
                </a:xfrm>
                <a:custGeom>
                  <a:avLst/>
                  <a:gdLst>
                    <a:gd name="txL" fmla="*/ 0 w 331"/>
                    <a:gd name="txT" fmla="*/ 0 h 534"/>
                    <a:gd name="txR" fmla="*/ 331 w 331"/>
                    <a:gd name="txB" fmla="*/ 534 h 534"/>
                  </a:gdLst>
                  <a:ahLst/>
                  <a:cxnLst>
                    <a:cxn ang="0">
                      <a:pos x="167" y="18"/>
                    </a:cxn>
                    <a:cxn ang="0">
                      <a:pos x="180" y="12"/>
                    </a:cxn>
                    <a:cxn ang="0">
                      <a:pos x="202" y="0"/>
                    </a:cxn>
                    <a:cxn ang="0">
                      <a:pos x="228" y="0"/>
                    </a:cxn>
                    <a:cxn ang="0">
                      <a:pos x="253" y="6"/>
                    </a:cxn>
                    <a:cxn ang="0">
                      <a:pos x="271" y="12"/>
                    </a:cxn>
                    <a:cxn ang="0">
                      <a:pos x="275" y="18"/>
                    </a:cxn>
                    <a:cxn ang="0">
                      <a:pos x="297" y="36"/>
                    </a:cxn>
                    <a:cxn ang="0">
                      <a:pos x="322" y="60"/>
                    </a:cxn>
                    <a:cxn ang="0">
                      <a:pos x="331" y="108"/>
                    </a:cxn>
                    <a:cxn ang="0">
                      <a:pos x="331" y="156"/>
                    </a:cxn>
                    <a:cxn ang="0">
                      <a:pos x="327" y="204"/>
                    </a:cxn>
                    <a:cxn ang="0">
                      <a:pos x="318" y="240"/>
                    </a:cxn>
                    <a:cxn ang="0">
                      <a:pos x="309" y="264"/>
                    </a:cxn>
                    <a:cxn ang="0">
                      <a:pos x="305" y="312"/>
                    </a:cxn>
                    <a:cxn ang="0">
                      <a:pos x="309" y="372"/>
                    </a:cxn>
                    <a:cxn ang="0">
                      <a:pos x="314" y="420"/>
                    </a:cxn>
                    <a:cxn ang="0">
                      <a:pos x="327" y="474"/>
                    </a:cxn>
                    <a:cxn ang="0">
                      <a:pos x="331" y="504"/>
                    </a:cxn>
                    <a:cxn ang="0">
                      <a:pos x="309" y="522"/>
                    </a:cxn>
                    <a:cxn ang="0">
                      <a:pos x="284" y="534"/>
                    </a:cxn>
                    <a:cxn ang="0">
                      <a:pos x="258" y="534"/>
                    </a:cxn>
                    <a:cxn ang="0">
                      <a:pos x="219" y="534"/>
                    </a:cxn>
                    <a:cxn ang="0">
                      <a:pos x="193" y="528"/>
                    </a:cxn>
                    <a:cxn ang="0">
                      <a:pos x="167" y="522"/>
                    </a:cxn>
                    <a:cxn ang="0">
                      <a:pos x="146" y="510"/>
                    </a:cxn>
                    <a:cxn ang="0">
                      <a:pos x="120" y="486"/>
                    </a:cxn>
                    <a:cxn ang="0">
                      <a:pos x="111" y="468"/>
                    </a:cxn>
                    <a:cxn ang="0">
                      <a:pos x="103" y="444"/>
                    </a:cxn>
                    <a:cxn ang="0">
                      <a:pos x="99" y="402"/>
                    </a:cxn>
                    <a:cxn ang="0">
                      <a:pos x="107" y="372"/>
                    </a:cxn>
                    <a:cxn ang="0">
                      <a:pos x="111" y="342"/>
                    </a:cxn>
                    <a:cxn ang="0">
                      <a:pos x="116" y="318"/>
                    </a:cxn>
                    <a:cxn ang="0">
                      <a:pos x="120" y="294"/>
                    </a:cxn>
                    <a:cxn ang="0">
                      <a:pos x="103" y="288"/>
                    </a:cxn>
                    <a:cxn ang="0">
                      <a:pos x="90" y="282"/>
                    </a:cxn>
                    <a:cxn ang="0">
                      <a:pos x="68" y="276"/>
                    </a:cxn>
                    <a:cxn ang="0">
                      <a:pos x="47" y="264"/>
                    </a:cxn>
                    <a:cxn ang="0">
                      <a:pos x="0" y="234"/>
                    </a:cxn>
                    <a:cxn ang="0">
                      <a:pos x="4" y="210"/>
                    </a:cxn>
                    <a:cxn ang="0">
                      <a:pos x="12" y="180"/>
                    </a:cxn>
                    <a:cxn ang="0">
                      <a:pos x="21" y="156"/>
                    </a:cxn>
                    <a:cxn ang="0">
                      <a:pos x="38" y="162"/>
                    </a:cxn>
                    <a:cxn ang="0">
                      <a:pos x="60" y="168"/>
                    </a:cxn>
                    <a:cxn ang="0">
                      <a:pos x="103" y="186"/>
                    </a:cxn>
                    <a:cxn ang="0">
                      <a:pos x="107" y="162"/>
                    </a:cxn>
                    <a:cxn ang="0">
                      <a:pos x="116" y="120"/>
                    </a:cxn>
                    <a:cxn ang="0">
                      <a:pos x="120" y="90"/>
                    </a:cxn>
                    <a:cxn ang="0">
                      <a:pos x="129" y="48"/>
                    </a:cxn>
                    <a:cxn ang="0">
                      <a:pos x="137" y="36"/>
                    </a:cxn>
                    <a:cxn ang="0">
                      <a:pos x="159" y="18"/>
                    </a:cxn>
                    <a:cxn ang="0">
                      <a:pos x="167" y="18"/>
                    </a:cxn>
                  </a:cxnLst>
                  <a:rect l="txL" t="txT" r="txR" b="txB"/>
                  <a:pathLst>
                    <a:path w="331" h="534">
                      <a:moveTo>
                        <a:pt x="167" y="18"/>
                      </a:moveTo>
                      <a:lnTo>
                        <a:pt x="180" y="12"/>
                      </a:lnTo>
                      <a:lnTo>
                        <a:pt x="202" y="0"/>
                      </a:lnTo>
                      <a:lnTo>
                        <a:pt x="228" y="0"/>
                      </a:lnTo>
                      <a:lnTo>
                        <a:pt x="253" y="6"/>
                      </a:lnTo>
                      <a:lnTo>
                        <a:pt x="271" y="12"/>
                      </a:lnTo>
                      <a:lnTo>
                        <a:pt x="275" y="18"/>
                      </a:lnTo>
                      <a:lnTo>
                        <a:pt x="297" y="36"/>
                      </a:lnTo>
                      <a:lnTo>
                        <a:pt x="322" y="60"/>
                      </a:lnTo>
                      <a:lnTo>
                        <a:pt x="331" y="108"/>
                      </a:lnTo>
                      <a:lnTo>
                        <a:pt x="331" y="156"/>
                      </a:lnTo>
                      <a:lnTo>
                        <a:pt x="327" y="204"/>
                      </a:lnTo>
                      <a:lnTo>
                        <a:pt x="318" y="240"/>
                      </a:lnTo>
                      <a:lnTo>
                        <a:pt x="309" y="264"/>
                      </a:lnTo>
                      <a:lnTo>
                        <a:pt x="305" y="312"/>
                      </a:lnTo>
                      <a:lnTo>
                        <a:pt x="309" y="372"/>
                      </a:lnTo>
                      <a:lnTo>
                        <a:pt x="314" y="420"/>
                      </a:lnTo>
                      <a:lnTo>
                        <a:pt x="327" y="474"/>
                      </a:lnTo>
                      <a:lnTo>
                        <a:pt x="331" y="504"/>
                      </a:lnTo>
                      <a:lnTo>
                        <a:pt x="309" y="522"/>
                      </a:lnTo>
                      <a:lnTo>
                        <a:pt x="284" y="534"/>
                      </a:lnTo>
                      <a:lnTo>
                        <a:pt x="258" y="534"/>
                      </a:lnTo>
                      <a:lnTo>
                        <a:pt x="219" y="534"/>
                      </a:lnTo>
                      <a:lnTo>
                        <a:pt x="193" y="528"/>
                      </a:lnTo>
                      <a:lnTo>
                        <a:pt x="167" y="522"/>
                      </a:lnTo>
                      <a:lnTo>
                        <a:pt x="146" y="510"/>
                      </a:lnTo>
                      <a:lnTo>
                        <a:pt x="120" y="486"/>
                      </a:lnTo>
                      <a:lnTo>
                        <a:pt x="111" y="468"/>
                      </a:lnTo>
                      <a:lnTo>
                        <a:pt x="103" y="444"/>
                      </a:lnTo>
                      <a:lnTo>
                        <a:pt x="99" y="402"/>
                      </a:lnTo>
                      <a:lnTo>
                        <a:pt x="107" y="372"/>
                      </a:lnTo>
                      <a:lnTo>
                        <a:pt x="111" y="342"/>
                      </a:lnTo>
                      <a:lnTo>
                        <a:pt x="116" y="318"/>
                      </a:lnTo>
                      <a:lnTo>
                        <a:pt x="120" y="294"/>
                      </a:lnTo>
                      <a:lnTo>
                        <a:pt x="103" y="288"/>
                      </a:lnTo>
                      <a:lnTo>
                        <a:pt x="90" y="282"/>
                      </a:lnTo>
                      <a:lnTo>
                        <a:pt x="68" y="276"/>
                      </a:lnTo>
                      <a:lnTo>
                        <a:pt x="47" y="264"/>
                      </a:lnTo>
                      <a:lnTo>
                        <a:pt x="0" y="234"/>
                      </a:lnTo>
                      <a:lnTo>
                        <a:pt x="4" y="210"/>
                      </a:lnTo>
                      <a:lnTo>
                        <a:pt x="12" y="180"/>
                      </a:lnTo>
                      <a:lnTo>
                        <a:pt x="21" y="156"/>
                      </a:lnTo>
                      <a:lnTo>
                        <a:pt x="38" y="162"/>
                      </a:lnTo>
                      <a:lnTo>
                        <a:pt x="60" y="168"/>
                      </a:lnTo>
                      <a:lnTo>
                        <a:pt x="103" y="186"/>
                      </a:lnTo>
                      <a:lnTo>
                        <a:pt x="107" y="162"/>
                      </a:lnTo>
                      <a:lnTo>
                        <a:pt x="116" y="120"/>
                      </a:lnTo>
                      <a:lnTo>
                        <a:pt x="120" y="90"/>
                      </a:lnTo>
                      <a:lnTo>
                        <a:pt x="129" y="48"/>
                      </a:lnTo>
                      <a:lnTo>
                        <a:pt x="137" y="36"/>
                      </a:lnTo>
                      <a:lnTo>
                        <a:pt x="159" y="18"/>
                      </a:lnTo>
                      <a:lnTo>
                        <a:pt x="167" y="18"/>
                      </a:lnTo>
                      <a:close/>
                    </a:path>
                  </a:pathLst>
                </a:custGeom>
                <a:solidFill>
                  <a:srgbClr val="666666"/>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1" name="Freeform 117"/>
                <p:cNvSpPr/>
                <p:nvPr/>
              </p:nvSpPr>
              <p:spPr>
                <a:xfrm>
                  <a:off x="4264" y="2786"/>
                  <a:ext cx="331" cy="534"/>
                </a:xfrm>
                <a:custGeom>
                  <a:avLst/>
                  <a:gdLst>
                    <a:gd name="txL" fmla="*/ 0 w 331"/>
                    <a:gd name="txT" fmla="*/ 0 h 534"/>
                    <a:gd name="txR" fmla="*/ 331 w 331"/>
                    <a:gd name="txB" fmla="*/ 534 h 534"/>
                  </a:gdLst>
                  <a:ahLst/>
                  <a:cxnLst>
                    <a:cxn ang="0">
                      <a:pos x="167" y="18"/>
                    </a:cxn>
                    <a:cxn ang="0">
                      <a:pos x="180" y="12"/>
                    </a:cxn>
                    <a:cxn ang="0">
                      <a:pos x="202" y="0"/>
                    </a:cxn>
                    <a:cxn ang="0">
                      <a:pos x="228" y="0"/>
                    </a:cxn>
                    <a:cxn ang="0">
                      <a:pos x="253" y="6"/>
                    </a:cxn>
                    <a:cxn ang="0">
                      <a:pos x="271" y="12"/>
                    </a:cxn>
                    <a:cxn ang="0">
                      <a:pos x="275" y="18"/>
                    </a:cxn>
                    <a:cxn ang="0">
                      <a:pos x="297" y="36"/>
                    </a:cxn>
                    <a:cxn ang="0">
                      <a:pos x="322" y="60"/>
                    </a:cxn>
                    <a:cxn ang="0">
                      <a:pos x="331" y="108"/>
                    </a:cxn>
                    <a:cxn ang="0">
                      <a:pos x="331" y="156"/>
                    </a:cxn>
                    <a:cxn ang="0">
                      <a:pos x="327" y="204"/>
                    </a:cxn>
                    <a:cxn ang="0">
                      <a:pos x="318" y="240"/>
                    </a:cxn>
                    <a:cxn ang="0">
                      <a:pos x="309" y="264"/>
                    </a:cxn>
                    <a:cxn ang="0">
                      <a:pos x="305" y="312"/>
                    </a:cxn>
                    <a:cxn ang="0">
                      <a:pos x="309" y="372"/>
                    </a:cxn>
                    <a:cxn ang="0">
                      <a:pos x="314" y="420"/>
                    </a:cxn>
                    <a:cxn ang="0">
                      <a:pos x="327" y="474"/>
                    </a:cxn>
                    <a:cxn ang="0">
                      <a:pos x="331" y="504"/>
                    </a:cxn>
                    <a:cxn ang="0">
                      <a:pos x="309" y="522"/>
                    </a:cxn>
                    <a:cxn ang="0">
                      <a:pos x="284" y="534"/>
                    </a:cxn>
                    <a:cxn ang="0">
                      <a:pos x="258" y="534"/>
                    </a:cxn>
                    <a:cxn ang="0">
                      <a:pos x="219" y="534"/>
                    </a:cxn>
                    <a:cxn ang="0">
                      <a:pos x="193" y="528"/>
                    </a:cxn>
                    <a:cxn ang="0">
                      <a:pos x="167" y="522"/>
                    </a:cxn>
                    <a:cxn ang="0">
                      <a:pos x="146" y="510"/>
                    </a:cxn>
                    <a:cxn ang="0">
                      <a:pos x="120" y="486"/>
                    </a:cxn>
                    <a:cxn ang="0">
                      <a:pos x="111" y="468"/>
                    </a:cxn>
                    <a:cxn ang="0">
                      <a:pos x="103" y="444"/>
                    </a:cxn>
                    <a:cxn ang="0">
                      <a:pos x="99" y="402"/>
                    </a:cxn>
                    <a:cxn ang="0">
                      <a:pos x="107" y="372"/>
                    </a:cxn>
                    <a:cxn ang="0">
                      <a:pos x="111" y="342"/>
                    </a:cxn>
                    <a:cxn ang="0">
                      <a:pos x="116" y="318"/>
                    </a:cxn>
                    <a:cxn ang="0">
                      <a:pos x="120" y="294"/>
                    </a:cxn>
                    <a:cxn ang="0">
                      <a:pos x="103" y="288"/>
                    </a:cxn>
                    <a:cxn ang="0">
                      <a:pos x="90" y="282"/>
                    </a:cxn>
                    <a:cxn ang="0">
                      <a:pos x="68" y="276"/>
                    </a:cxn>
                    <a:cxn ang="0">
                      <a:pos x="47" y="264"/>
                    </a:cxn>
                    <a:cxn ang="0">
                      <a:pos x="0" y="234"/>
                    </a:cxn>
                    <a:cxn ang="0">
                      <a:pos x="4" y="210"/>
                    </a:cxn>
                    <a:cxn ang="0">
                      <a:pos x="12" y="180"/>
                    </a:cxn>
                    <a:cxn ang="0">
                      <a:pos x="21" y="156"/>
                    </a:cxn>
                    <a:cxn ang="0">
                      <a:pos x="38" y="162"/>
                    </a:cxn>
                    <a:cxn ang="0">
                      <a:pos x="60" y="168"/>
                    </a:cxn>
                    <a:cxn ang="0">
                      <a:pos x="103" y="186"/>
                    </a:cxn>
                    <a:cxn ang="0">
                      <a:pos x="107" y="162"/>
                    </a:cxn>
                    <a:cxn ang="0">
                      <a:pos x="116" y="120"/>
                    </a:cxn>
                    <a:cxn ang="0">
                      <a:pos x="120" y="90"/>
                    </a:cxn>
                    <a:cxn ang="0">
                      <a:pos x="129" y="48"/>
                    </a:cxn>
                    <a:cxn ang="0">
                      <a:pos x="137" y="36"/>
                    </a:cxn>
                    <a:cxn ang="0">
                      <a:pos x="159" y="18"/>
                    </a:cxn>
                    <a:cxn ang="0">
                      <a:pos x="167" y="18"/>
                    </a:cxn>
                  </a:cxnLst>
                  <a:rect l="txL" t="txT" r="txR" b="txB"/>
                  <a:pathLst>
                    <a:path w="331" h="534">
                      <a:moveTo>
                        <a:pt x="167" y="18"/>
                      </a:moveTo>
                      <a:lnTo>
                        <a:pt x="180" y="12"/>
                      </a:lnTo>
                      <a:lnTo>
                        <a:pt x="202" y="0"/>
                      </a:lnTo>
                      <a:lnTo>
                        <a:pt x="228" y="0"/>
                      </a:lnTo>
                      <a:lnTo>
                        <a:pt x="253" y="6"/>
                      </a:lnTo>
                      <a:lnTo>
                        <a:pt x="271" y="12"/>
                      </a:lnTo>
                      <a:lnTo>
                        <a:pt x="275" y="18"/>
                      </a:lnTo>
                      <a:lnTo>
                        <a:pt x="297" y="36"/>
                      </a:lnTo>
                      <a:lnTo>
                        <a:pt x="322" y="60"/>
                      </a:lnTo>
                      <a:lnTo>
                        <a:pt x="331" y="108"/>
                      </a:lnTo>
                      <a:lnTo>
                        <a:pt x="331" y="156"/>
                      </a:lnTo>
                      <a:lnTo>
                        <a:pt x="327" y="204"/>
                      </a:lnTo>
                      <a:lnTo>
                        <a:pt x="318" y="240"/>
                      </a:lnTo>
                      <a:lnTo>
                        <a:pt x="309" y="264"/>
                      </a:lnTo>
                      <a:lnTo>
                        <a:pt x="305" y="312"/>
                      </a:lnTo>
                      <a:lnTo>
                        <a:pt x="309" y="372"/>
                      </a:lnTo>
                      <a:lnTo>
                        <a:pt x="314" y="420"/>
                      </a:lnTo>
                      <a:lnTo>
                        <a:pt x="327" y="474"/>
                      </a:lnTo>
                      <a:lnTo>
                        <a:pt x="331" y="504"/>
                      </a:lnTo>
                      <a:lnTo>
                        <a:pt x="309" y="522"/>
                      </a:lnTo>
                      <a:lnTo>
                        <a:pt x="284" y="534"/>
                      </a:lnTo>
                      <a:lnTo>
                        <a:pt x="258" y="534"/>
                      </a:lnTo>
                      <a:lnTo>
                        <a:pt x="219" y="534"/>
                      </a:lnTo>
                      <a:lnTo>
                        <a:pt x="193" y="528"/>
                      </a:lnTo>
                      <a:lnTo>
                        <a:pt x="167" y="522"/>
                      </a:lnTo>
                      <a:lnTo>
                        <a:pt x="146" y="510"/>
                      </a:lnTo>
                      <a:lnTo>
                        <a:pt x="120" y="486"/>
                      </a:lnTo>
                      <a:lnTo>
                        <a:pt x="111" y="468"/>
                      </a:lnTo>
                      <a:lnTo>
                        <a:pt x="103" y="444"/>
                      </a:lnTo>
                      <a:lnTo>
                        <a:pt x="99" y="402"/>
                      </a:lnTo>
                      <a:lnTo>
                        <a:pt x="107" y="372"/>
                      </a:lnTo>
                      <a:lnTo>
                        <a:pt x="111" y="342"/>
                      </a:lnTo>
                      <a:lnTo>
                        <a:pt x="116" y="318"/>
                      </a:lnTo>
                      <a:lnTo>
                        <a:pt x="120" y="294"/>
                      </a:lnTo>
                      <a:lnTo>
                        <a:pt x="103" y="288"/>
                      </a:lnTo>
                      <a:lnTo>
                        <a:pt x="90" y="282"/>
                      </a:lnTo>
                      <a:lnTo>
                        <a:pt x="68" y="276"/>
                      </a:lnTo>
                      <a:lnTo>
                        <a:pt x="47" y="264"/>
                      </a:lnTo>
                      <a:lnTo>
                        <a:pt x="0" y="234"/>
                      </a:lnTo>
                      <a:lnTo>
                        <a:pt x="4" y="210"/>
                      </a:lnTo>
                      <a:lnTo>
                        <a:pt x="12" y="180"/>
                      </a:lnTo>
                      <a:lnTo>
                        <a:pt x="21" y="156"/>
                      </a:lnTo>
                      <a:lnTo>
                        <a:pt x="38" y="162"/>
                      </a:lnTo>
                      <a:lnTo>
                        <a:pt x="60" y="168"/>
                      </a:lnTo>
                      <a:lnTo>
                        <a:pt x="103" y="186"/>
                      </a:lnTo>
                      <a:lnTo>
                        <a:pt x="107" y="162"/>
                      </a:lnTo>
                      <a:lnTo>
                        <a:pt x="116" y="120"/>
                      </a:lnTo>
                      <a:lnTo>
                        <a:pt x="120" y="90"/>
                      </a:lnTo>
                      <a:lnTo>
                        <a:pt x="129" y="48"/>
                      </a:lnTo>
                      <a:lnTo>
                        <a:pt x="137" y="36"/>
                      </a:lnTo>
                      <a:lnTo>
                        <a:pt x="159" y="18"/>
                      </a:lnTo>
                      <a:lnTo>
                        <a:pt x="167"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2" name="Freeform 118"/>
                <p:cNvSpPr/>
                <p:nvPr/>
              </p:nvSpPr>
              <p:spPr>
                <a:xfrm>
                  <a:off x="4388" y="2858"/>
                  <a:ext cx="56" cy="228"/>
                </a:xfrm>
                <a:custGeom>
                  <a:avLst/>
                  <a:gdLst>
                    <a:gd name="txL" fmla="*/ 0 w 56"/>
                    <a:gd name="txT" fmla="*/ 0 h 228"/>
                    <a:gd name="txR" fmla="*/ 56 w 56"/>
                    <a:gd name="txB" fmla="*/ 228 h 228"/>
                  </a:gdLst>
                  <a:ahLst/>
                  <a:cxnLst>
                    <a:cxn ang="0">
                      <a:pos x="52" y="0"/>
                    </a:cxn>
                    <a:cxn ang="0">
                      <a:pos x="56" y="54"/>
                    </a:cxn>
                    <a:cxn ang="0">
                      <a:pos x="48" y="96"/>
                    </a:cxn>
                    <a:cxn ang="0">
                      <a:pos x="43" y="126"/>
                    </a:cxn>
                    <a:cxn ang="0">
                      <a:pos x="31" y="168"/>
                    </a:cxn>
                    <a:cxn ang="0">
                      <a:pos x="18" y="198"/>
                    </a:cxn>
                    <a:cxn ang="0">
                      <a:pos x="0" y="228"/>
                    </a:cxn>
                  </a:cxnLst>
                  <a:rect l="txL" t="txT" r="txR" b="txB"/>
                  <a:pathLst>
                    <a:path w="56" h="228">
                      <a:moveTo>
                        <a:pt x="52" y="0"/>
                      </a:moveTo>
                      <a:lnTo>
                        <a:pt x="56" y="54"/>
                      </a:lnTo>
                      <a:lnTo>
                        <a:pt x="48" y="96"/>
                      </a:lnTo>
                      <a:lnTo>
                        <a:pt x="43" y="126"/>
                      </a:lnTo>
                      <a:lnTo>
                        <a:pt x="31" y="168"/>
                      </a:lnTo>
                      <a:lnTo>
                        <a:pt x="18" y="198"/>
                      </a:lnTo>
                      <a:lnTo>
                        <a:pt x="0" y="22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3" name="Freeform 119"/>
                <p:cNvSpPr/>
                <p:nvPr/>
              </p:nvSpPr>
              <p:spPr>
                <a:xfrm>
                  <a:off x="4496" y="2798"/>
                  <a:ext cx="21" cy="6"/>
                </a:xfrm>
                <a:custGeom>
                  <a:avLst/>
                  <a:gdLst>
                    <a:gd name="txL" fmla="*/ 0 w 21"/>
                    <a:gd name="txT" fmla="*/ 0 h 6"/>
                    <a:gd name="txR" fmla="*/ 21 w 21"/>
                    <a:gd name="txB" fmla="*/ 6 h 6"/>
                  </a:gdLst>
                  <a:ahLst/>
                  <a:cxnLst>
                    <a:cxn ang="0">
                      <a:pos x="0" y="0"/>
                    </a:cxn>
                    <a:cxn ang="0">
                      <a:pos x="9" y="0"/>
                    </a:cxn>
                    <a:cxn ang="0">
                      <a:pos x="21" y="6"/>
                    </a:cxn>
                  </a:cxnLst>
                  <a:rect l="txL" t="txT" r="txR" b="txB"/>
                  <a:pathLst>
                    <a:path w="21" h="6">
                      <a:moveTo>
                        <a:pt x="0" y="0"/>
                      </a:moveTo>
                      <a:lnTo>
                        <a:pt x="9" y="0"/>
                      </a:lnTo>
                      <a:lnTo>
                        <a:pt x="21"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4" name="Freeform 120"/>
                <p:cNvSpPr/>
                <p:nvPr/>
              </p:nvSpPr>
              <p:spPr>
                <a:xfrm>
                  <a:off x="4367" y="2972"/>
                  <a:ext cx="17" cy="18"/>
                </a:xfrm>
                <a:custGeom>
                  <a:avLst/>
                  <a:gdLst>
                    <a:gd name="txL" fmla="*/ 0 w 17"/>
                    <a:gd name="txT" fmla="*/ 0 h 18"/>
                    <a:gd name="txR" fmla="*/ 17 w 17"/>
                    <a:gd name="txB" fmla="*/ 18 h 18"/>
                  </a:gdLst>
                  <a:ahLst/>
                  <a:cxnLst>
                    <a:cxn ang="0">
                      <a:pos x="17" y="18"/>
                    </a:cxn>
                    <a:cxn ang="0">
                      <a:pos x="8" y="6"/>
                    </a:cxn>
                    <a:cxn ang="0">
                      <a:pos x="0" y="0"/>
                    </a:cxn>
                  </a:cxnLst>
                  <a:rect l="txL" t="txT" r="txR" b="txB"/>
                  <a:pathLst>
                    <a:path w="17" h="18">
                      <a:moveTo>
                        <a:pt x="17" y="18"/>
                      </a:moveTo>
                      <a:lnTo>
                        <a:pt x="8" y="6"/>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5" name="Freeform 121"/>
                <p:cNvSpPr/>
                <p:nvPr/>
              </p:nvSpPr>
              <p:spPr>
                <a:xfrm>
                  <a:off x="3760" y="3507"/>
                  <a:ext cx="116" cy="72"/>
                </a:xfrm>
                <a:custGeom>
                  <a:avLst/>
                  <a:gdLst>
                    <a:gd name="txL" fmla="*/ 0 w 116"/>
                    <a:gd name="txT" fmla="*/ 0 h 72"/>
                    <a:gd name="txR" fmla="*/ 116 w 116"/>
                    <a:gd name="txB" fmla="*/ 72 h 72"/>
                  </a:gdLst>
                  <a:ahLst/>
                  <a:cxnLst>
                    <a:cxn ang="0">
                      <a:pos x="116" y="0"/>
                    </a:cxn>
                    <a:cxn ang="0">
                      <a:pos x="116" y="18"/>
                    </a:cxn>
                    <a:cxn ang="0">
                      <a:pos x="116" y="30"/>
                    </a:cxn>
                    <a:cxn ang="0">
                      <a:pos x="103" y="66"/>
                    </a:cxn>
                    <a:cxn ang="0">
                      <a:pos x="95" y="66"/>
                    </a:cxn>
                    <a:cxn ang="0">
                      <a:pos x="86" y="66"/>
                    </a:cxn>
                    <a:cxn ang="0">
                      <a:pos x="86" y="54"/>
                    </a:cxn>
                    <a:cxn ang="0">
                      <a:pos x="77" y="54"/>
                    </a:cxn>
                    <a:cxn ang="0">
                      <a:pos x="69" y="60"/>
                    </a:cxn>
                    <a:cxn ang="0">
                      <a:pos x="60" y="66"/>
                    </a:cxn>
                    <a:cxn ang="0">
                      <a:pos x="47" y="72"/>
                    </a:cxn>
                    <a:cxn ang="0">
                      <a:pos x="39" y="72"/>
                    </a:cxn>
                    <a:cxn ang="0">
                      <a:pos x="22" y="72"/>
                    </a:cxn>
                    <a:cxn ang="0">
                      <a:pos x="0" y="60"/>
                    </a:cxn>
                    <a:cxn ang="0">
                      <a:pos x="0" y="54"/>
                    </a:cxn>
                    <a:cxn ang="0">
                      <a:pos x="0" y="48"/>
                    </a:cxn>
                    <a:cxn ang="0">
                      <a:pos x="4" y="42"/>
                    </a:cxn>
                    <a:cxn ang="0">
                      <a:pos x="9" y="42"/>
                    </a:cxn>
                    <a:cxn ang="0">
                      <a:pos x="30" y="36"/>
                    </a:cxn>
                    <a:cxn ang="0">
                      <a:pos x="43" y="24"/>
                    </a:cxn>
                    <a:cxn ang="0">
                      <a:pos x="52" y="18"/>
                    </a:cxn>
                    <a:cxn ang="0">
                      <a:pos x="56" y="18"/>
                    </a:cxn>
                    <a:cxn ang="0">
                      <a:pos x="60" y="24"/>
                    </a:cxn>
                    <a:cxn ang="0">
                      <a:pos x="69" y="24"/>
                    </a:cxn>
                    <a:cxn ang="0">
                      <a:pos x="82" y="30"/>
                    </a:cxn>
                    <a:cxn ang="0">
                      <a:pos x="95" y="24"/>
                    </a:cxn>
                    <a:cxn ang="0">
                      <a:pos x="108" y="12"/>
                    </a:cxn>
                    <a:cxn ang="0">
                      <a:pos x="112" y="0"/>
                    </a:cxn>
                    <a:cxn ang="0">
                      <a:pos x="116" y="0"/>
                    </a:cxn>
                  </a:cxnLst>
                  <a:rect l="txL" t="txT" r="txR" b="txB"/>
                  <a:pathLst>
                    <a:path w="116" h="72">
                      <a:moveTo>
                        <a:pt x="116" y="0"/>
                      </a:moveTo>
                      <a:lnTo>
                        <a:pt x="116" y="18"/>
                      </a:lnTo>
                      <a:lnTo>
                        <a:pt x="116" y="30"/>
                      </a:lnTo>
                      <a:lnTo>
                        <a:pt x="103" y="66"/>
                      </a:lnTo>
                      <a:lnTo>
                        <a:pt x="95" y="66"/>
                      </a:lnTo>
                      <a:lnTo>
                        <a:pt x="86" y="66"/>
                      </a:lnTo>
                      <a:lnTo>
                        <a:pt x="86" y="54"/>
                      </a:lnTo>
                      <a:lnTo>
                        <a:pt x="77" y="54"/>
                      </a:lnTo>
                      <a:lnTo>
                        <a:pt x="69" y="60"/>
                      </a:lnTo>
                      <a:lnTo>
                        <a:pt x="60" y="66"/>
                      </a:lnTo>
                      <a:lnTo>
                        <a:pt x="47" y="72"/>
                      </a:lnTo>
                      <a:lnTo>
                        <a:pt x="39" y="72"/>
                      </a:lnTo>
                      <a:lnTo>
                        <a:pt x="22" y="72"/>
                      </a:lnTo>
                      <a:lnTo>
                        <a:pt x="0" y="60"/>
                      </a:lnTo>
                      <a:lnTo>
                        <a:pt x="0" y="54"/>
                      </a:lnTo>
                      <a:lnTo>
                        <a:pt x="0" y="48"/>
                      </a:lnTo>
                      <a:lnTo>
                        <a:pt x="4" y="42"/>
                      </a:lnTo>
                      <a:lnTo>
                        <a:pt x="9" y="42"/>
                      </a:lnTo>
                      <a:lnTo>
                        <a:pt x="30" y="36"/>
                      </a:lnTo>
                      <a:lnTo>
                        <a:pt x="43" y="24"/>
                      </a:lnTo>
                      <a:lnTo>
                        <a:pt x="52" y="18"/>
                      </a:lnTo>
                      <a:lnTo>
                        <a:pt x="56" y="18"/>
                      </a:lnTo>
                      <a:lnTo>
                        <a:pt x="60" y="24"/>
                      </a:lnTo>
                      <a:lnTo>
                        <a:pt x="69" y="24"/>
                      </a:lnTo>
                      <a:lnTo>
                        <a:pt x="82" y="30"/>
                      </a:lnTo>
                      <a:lnTo>
                        <a:pt x="95" y="24"/>
                      </a:lnTo>
                      <a:lnTo>
                        <a:pt x="108" y="12"/>
                      </a:lnTo>
                      <a:lnTo>
                        <a:pt x="112" y="0"/>
                      </a:lnTo>
                      <a:lnTo>
                        <a:pt x="116" y="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6" name="Freeform 122"/>
                <p:cNvSpPr/>
                <p:nvPr/>
              </p:nvSpPr>
              <p:spPr>
                <a:xfrm>
                  <a:off x="3760" y="3507"/>
                  <a:ext cx="116" cy="72"/>
                </a:xfrm>
                <a:custGeom>
                  <a:avLst/>
                  <a:gdLst>
                    <a:gd name="txL" fmla="*/ 0 w 116"/>
                    <a:gd name="txT" fmla="*/ 0 h 72"/>
                    <a:gd name="txR" fmla="*/ 116 w 116"/>
                    <a:gd name="txB" fmla="*/ 72 h 72"/>
                  </a:gdLst>
                  <a:ahLst/>
                  <a:cxnLst>
                    <a:cxn ang="0">
                      <a:pos x="116" y="0"/>
                    </a:cxn>
                    <a:cxn ang="0">
                      <a:pos x="116" y="18"/>
                    </a:cxn>
                    <a:cxn ang="0">
                      <a:pos x="116" y="30"/>
                    </a:cxn>
                    <a:cxn ang="0">
                      <a:pos x="103" y="66"/>
                    </a:cxn>
                    <a:cxn ang="0">
                      <a:pos x="95" y="66"/>
                    </a:cxn>
                    <a:cxn ang="0">
                      <a:pos x="86" y="66"/>
                    </a:cxn>
                    <a:cxn ang="0">
                      <a:pos x="86" y="54"/>
                    </a:cxn>
                    <a:cxn ang="0">
                      <a:pos x="77" y="54"/>
                    </a:cxn>
                    <a:cxn ang="0">
                      <a:pos x="69" y="60"/>
                    </a:cxn>
                    <a:cxn ang="0">
                      <a:pos x="60" y="66"/>
                    </a:cxn>
                    <a:cxn ang="0">
                      <a:pos x="47" y="72"/>
                    </a:cxn>
                    <a:cxn ang="0">
                      <a:pos x="39" y="72"/>
                    </a:cxn>
                    <a:cxn ang="0">
                      <a:pos x="22" y="72"/>
                    </a:cxn>
                    <a:cxn ang="0">
                      <a:pos x="0" y="60"/>
                    </a:cxn>
                    <a:cxn ang="0">
                      <a:pos x="0" y="54"/>
                    </a:cxn>
                    <a:cxn ang="0">
                      <a:pos x="0" y="48"/>
                    </a:cxn>
                    <a:cxn ang="0">
                      <a:pos x="4" y="42"/>
                    </a:cxn>
                    <a:cxn ang="0">
                      <a:pos x="9" y="42"/>
                    </a:cxn>
                    <a:cxn ang="0">
                      <a:pos x="30" y="36"/>
                    </a:cxn>
                    <a:cxn ang="0">
                      <a:pos x="43" y="24"/>
                    </a:cxn>
                    <a:cxn ang="0">
                      <a:pos x="52" y="18"/>
                    </a:cxn>
                    <a:cxn ang="0">
                      <a:pos x="56" y="18"/>
                    </a:cxn>
                    <a:cxn ang="0">
                      <a:pos x="60" y="24"/>
                    </a:cxn>
                    <a:cxn ang="0">
                      <a:pos x="69" y="24"/>
                    </a:cxn>
                    <a:cxn ang="0">
                      <a:pos x="82" y="30"/>
                    </a:cxn>
                    <a:cxn ang="0">
                      <a:pos x="95" y="24"/>
                    </a:cxn>
                    <a:cxn ang="0">
                      <a:pos x="108" y="12"/>
                    </a:cxn>
                    <a:cxn ang="0">
                      <a:pos x="112" y="0"/>
                    </a:cxn>
                    <a:cxn ang="0">
                      <a:pos x="116" y="0"/>
                    </a:cxn>
                  </a:cxnLst>
                  <a:rect l="txL" t="txT" r="txR" b="txB"/>
                  <a:pathLst>
                    <a:path w="116" h="72">
                      <a:moveTo>
                        <a:pt x="116" y="0"/>
                      </a:moveTo>
                      <a:lnTo>
                        <a:pt x="116" y="18"/>
                      </a:lnTo>
                      <a:lnTo>
                        <a:pt x="116" y="30"/>
                      </a:lnTo>
                      <a:lnTo>
                        <a:pt x="103" y="66"/>
                      </a:lnTo>
                      <a:lnTo>
                        <a:pt x="95" y="66"/>
                      </a:lnTo>
                      <a:lnTo>
                        <a:pt x="86" y="66"/>
                      </a:lnTo>
                      <a:lnTo>
                        <a:pt x="86" y="54"/>
                      </a:lnTo>
                      <a:lnTo>
                        <a:pt x="77" y="54"/>
                      </a:lnTo>
                      <a:lnTo>
                        <a:pt x="69" y="60"/>
                      </a:lnTo>
                      <a:lnTo>
                        <a:pt x="60" y="66"/>
                      </a:lnTo>
                      <a:lnTo>
                        <a:pt x="47" y="72"/>
                      </a:lnTo>
                      <a:lnTo>
                        <a:pt x="39" y="72"/>
                      </a:lnTo>
                      <a:lnTo>
                        <a:pt x="22" y="72"/>
                      </a:lnTo>
                      <a:lnTo>
                        <a:pt x="0" y="60"/>
                      </a:lnTo>
                      <a:lnTo>
                        <a:pt x="0" y="54"/>
                      </a:lnTo>
                      <a:lnTo>
                        <a:pt x="0" y="48"/>
                      </a:lnTo>
                      <a:lnTo>
                        <a:pt x="4" y="42"/>
                      </a:lnTo>
                      <a:lnTo>
                        <a:pt x="9" y="42"/>
                      </a:lnTo>
                      <a:lnTo>
                        <a:pt x="30" y="36"/>
                      </a:lnTo>
                      <a:lnTo>
                        <a:pt x="43" y="24"/>
                      </a:lnTo>
                      <a:lnTo>
                        <a:pt x="52" y="18"/>
                      </a:lnTo>
                      <a:lnTo>
                        <a:pt x="56" y="18"/>
                      </a:lnTo>
                      <a:lnTo>
                        <a:pt x="60" y="24"/>
                      </a:lnTo>
                      <a:lnTo>
                        <a:pt x="69" y="24"/>
                      </a:lnTo>
                      <a:lnTo>
                        <a:pt x="82" y="30"/>
                      </a:lnTo>
                      <a:lnTo>
                        <a:pt x="95" y="24"/>
                      </a:lnTo>
                      <a:lnTo>
                        <a:pt x="108" y="12"/>
                      </a:lnTo>
                      <a:lnTo>
                        <a:pt x="112" y="0"/>
                      </a:lnTo>
                      <a:lnTo>
                        <a:pt x="116"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7" name="Freeform 123"/>
                <p:cNvSpPr/>
                <p:nvPr/>
              </p:nvSpPr>
              <p:spPr>
                <a:xfrm>
                  <a:off x="4044" y="2714"/>
                  <a:ext cx="95" cy="180"/>
                </a:xfrm>
                <a:custGeom>
                  <a:avLst/>
                  <a:gdLst>
                    <a:gd name="txL" fmla="*/ 0 w 95"/>
                    <a:gd name="txT" fmla="*/ 0 h 180"/>
                    <a:gd name="txR" fmla="*/ 95 w 95"/>
                    <a:gd name="txB" fmla="*/ 180 h 180"/>
                  </a:gdLst>
                  <a:ahLst/>
                  <a:cxnLst>
                    <a:cxn ang="0">
                      <a:pos x="95" y="0"/>
                    </a:cxn>
                    <a:cxn ang="0">
                      <a:pos x="95" y="12"/>
                    </a:cxn>
                    <a:cxn ang="0">
                      <a:pos x="95" y="24"/>
                    </a:cxn>
                    <a:cxn ang="0">
                      <a:pos x="95" y="48"/>
                    </a:cxn>
                    <a:cxn ang="0">
                      <a:pos x="90" y="72"/>
                    </a:cxn>
                    <a:cxn ang="0">
                      <a:pos x="69" y="84"/>
                    </a:cxn>
                    <a:cxn ang="0">
                      <a:pos x="65" y="120"/>
                    </a:cxn>
                    <a:cxn ang="0">
                      <a:pos x="47" y="138"/>
                    </a:cxn>
                    <a:cxn ang="0">
                      <a:pos x="22" y="162"/>
                    </a:cxn>
                    <a:cxn ang="0">
                      <a:pos x="0" y="180"/>
                    </a:cxn>
                  </a:cxnLst>
                  <a:rect l="txL" t="txT" r="txR" b="txB"/>
                  <a:pathLst>
                    <a:path w="95" h="180">
                      <a:moveTo>
                        <a:pt x="95" y="0"/>
                      </a:moveTo>
                      <a:lnTo>
                        <a:pt x="95" y="12"/>
                      </a:lnTo>
                      <a:lnTo>
                        <a:pt x="95" y="24"/>
                      </a:lnTo>
                      <a:lnTo>
                        <a:pt x="95" y="48"/>
                      </a:lnTo>
                      <a:lnTo>
                        <a:pt x="90" y="72"/>
                      </a:lnTo>
                      <a:lnTo>
                        <a:pt x="69" y="84"/>
                      </a:lnTo>
                      <a:lnTo>
                        <a:pt x="65" y="120"/>
                      </a:lnTo>
                      <a:lnTo>
                        <a:pt x="47" y="138"/>
                      </a:lnTo>
                      <a:lnTo>
                        <a:pt x="22" y="162"/>
                      </a:lnTo>
                      <a:lnTo>
                        <a:pt x="0" y="18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8" name="Freeform 124"/>
                <p:cNvSpPr/>
                <p:nvPr/>
              </p:nvSpPr>
              <p:spPr>
                <a:xfrm>
                  <a:off x="4044" y="2677"/>
                  <a:ext cx="90" cy="97"/>
                </a:xfrm>
                <a:custGeom>
                  <a:avLst/>
                  <a:gdLst>
                    <a:gd name="txL" fmla="*/ 0 w 90"/>
                    <a:gd name="txT" fmla="*/ 0 h 97"/>
                    <a:gd name="txR" fmla="*/ 90 w 90"/>
                    <a:gd name="txB" fmla="*/ 97 h 97"/>
                  </a:gdLst>
                  <a:ahLst/>
                  <a:cxnLst>
                    <a:cxn ang="0">
                      <a:pos x="34" y="18"/>
                    </a:cxn>
                    <a:cxn ang="0">
                      <a:pos x="34" y="18"/>
                    </a:cxn>
                    <a:cxn ang="0">
                      <a:pos x="34" y="12"/>
                    </a:cxn>
                    <a:cxn ang="0">
                      <a:pos x="34" y="6"/>
                    </a:cxn>
                    <a:cxn ang="0">
                      <a:pos x="34" y="0"/>
                    </a:cxn>
                    <a:cxn ang="0">
                      <a:pos x="26" y="12"/>
                    </a:cxn>
                    <a:cxn ang="0">
                      <a:pos x="17" y="24"/>
                    </a:cxn>
                    <a:cxn ang="0">
                      <a:pos x="9" y="37"/>
                    </a:cxn>
                    <a:cxn ang="0">
                      <a:pos x="0" y="55"/>
                    </a:cxn>
                    <a:cxn ang="0">
                      <a:pos x="9" y="49"/>
                    </a:cxn>
                    <a:cxn ang="0">
                      <a:pos x="17" y="43"/>
                    </a:cxn>
                    <a:cxn ang="0">
                      <a:pos x="30" y="37"/>
                    </a:cxn>
                    <a:cxn ang="0">
                      <a:pos x="43" y="31"/>
                    </a:cxn>
                    <a:cxn ang="0">
                      <a:pos x="47" y="49"/>
                    </a:cxn>
                    <a:cxn ang="0">
                      <a:pos x="52" y="61"/>
                    </a:cxn>
                    <a:cxn ang="0">
                      <a:pos x="52" y="67"/>
                    </a:cxn>
                    <a:cxn ang="0">
                      <a:pos x="52" y="91"/>
                    </a:cxn>
                    <a:cxn ang="0">
                      <a:pos x="52" y="97"/>
                    </a:cxn>
                    <a:cxn ang="0">
                      <a:pos x="69" y="79"/>
                    </a:cxn>
                    <a:cxn ang="0">
                      <a:pos x="73" y="67"/>
                    </a:cxn>
                    <a:cxn ang="0">
                      <a:pos x="82" y="61"/>
                    </a:cxn>
                    <a:cxn ang="0">
                      <a:pos x="86" y="49"/>
                    </a:cxn>
                    <a:cxn ang="0">
                      <a:pos x="86" y="43"/>
                    </a:cxn>
                    <a:cxn ang="0">
                      <a:pos x="90" y="18"/>
                    </a:cxn>
                    <a:cxn ang="0">
                      <a:pos x="86" y="12"/>
                    </a:cxn>
                    <a:cxn ang="0">
                      <a:pos x="82" y="24"/>
                    </a:cxn>
                    <a:cxn ang="0">
                      <a:pos x="78" y="24"/>
                    </a:cxn>
                    <a:cxn ang="0">
                      <a:pos x="78" y="31"/>
                    </a:cxn>
                    <a:cxn ang="0">
                      <a:pos x="73" y="37"/>
                    </a:cxn>
                    <a:cxn ang="0">
                      <a:pos x="65" y="37"/>
                    </a:cxn>
                    <a:cxn ang="0">
                      <a:pos x="56" y="37"/>
                    </a:cxn>
                    <a:cxn ang="0">
                      <a:pos x="52" y="37"/>
                    </a:cxn>
                    <a:cxn ang="0">
                      <a:pos x="47" y="37"/>
                    </a:cxn>
                    <a:cxn ang="0">
                      <a:pos x="39" y="31"/>
                    </a:cxn>
                    <a:cxn ang="0">
                      <a:pos x="39" y="24"/>
                    </a:cxn>
                    <a:cxn ang="0">
                      <a:pos x="34" y="18"/>
                    </a:cxn>
                  </a:cxnLst>
                  <a:rect l="txL" t="txT" r="txR" b="txB"/>
                  <a:pathLst>
                    <a:path w="90" h="97">
                      <a:moveTo>
                        <a:pt x="34" y="18"/>
                      </a:moveTo>
                      <a:lnTo>
                        <a:pt x="34" y="18"/>
                      </a:lnTo>
                      <a:lnTo>
                        <a:pt x="34" y="12"/>
                      </a:lnTo>
                      <a:lnTo>
                        <a:pt x="34" y="6"/>
                      </a:lnTo>
                      <a:lnTo>
                        <a:pt x="34" y="0"/>
                      </a:lnTo>
                      <a:lnTo>
                        <a:pt x="26" y="12"/>
                      </a:lnTo>
                      <a:lnTo>
                        <a:pt x="17" y="24"/>
                      </a:lnTo>
                      <a:lnTo>
                        <a:pt x="9" y="37"/>
                      </a:lnTo>
                      <a:lnTo>
                        <a:pt x="0" y="55"/>
                      </a:lnTo>
                      <a:lnTo>
                        <a:pt x="9" y="49"/>
                      </a:lnTo>
                      <a:lnTo>
                        <a:pt x="17" y="43"/>
                      </a:lnTo>
                      <a:lnTo>
                        <a:pt x="30" y="37"/>
                      </a:lnTo>
                      <a:lnTo>
                        <a:pt x="43" y="31"/>
                      </a:lnTo>
                      <a:lnTo>
                        <a:pt x="47" y="49"/>
                      </a:lnTo>
                      <a:lnTo>
                        <a:pt x="52" y="61"/>
                      </a:lnTo>
                      <a:lnTo>
                        <a:pt x="52" y="67"/>
                      </a:lnTo>
                      <a:lnTo>
                        <a:pt x="52" y="91"/>
                      </a:lnTo>
                      <a:lnTo>
                        <a:pt x="52" y="97"/>
                      </a:lnTo>
                      <a:lnTo>
                        <a:pt x="69" y="79"/>
                      </a:lnTo>
                      <a:lnTo>
                        <a:pt x="73" y="67"/>
                      </a:lnTo>
                      <a:lnTo>
                        <a:pt x="82" y="61"/>
                      </a:lnTo>
                      <a:lnTo>
                        <a:pt x="86" y="49"/>
                      </a:lnTo>
                      <a:lnTo>
                        <a:pt x="86" y="43"/>
                      </a:lnTo>
                      <a:lnTo>
                        <a:pt x="90" y="18"/>
                      </a:lnTo>
                      <a:lnTo>
                        <a:pt x="86" y="12"/>
                      </a:lnTo>
                      <a:lnTo>
                        <a:pt x="82" y="24"/>
                      </a:lnTo>
                      <a:lnTo>
                        <a:pt x="78" y="24"/>
                      </a:lnTo>
                      <a:lnTo>
                        <a:pt x="78" y="31"/>
                      </a:lnTo>
                      <a:lnTo>
                        <a:pt x="73" y="37"/>
                      </a:lnTo>
                      <a:lnTo>
                        <a:pt x="65" y="37"/>
                      </a:lnTo>
                      <a:lnTo>
                        <a:pt x="56" y="37"/>
                      </a:lnTo>
                      <a:lnTo>
                        <a:pt x="52" y="37"/>
                      </a:lnTo>
                      <a:lnTo>
                        <a:pt x="47" y="37"/>
                      </a:lnTo>
                      <a:lnTo>
                        <a:pt x="39" y="31"/>
                      </a:lnTo>
                      <a:lnTo>
                        <a:pt x="39" y="24"/>
                      </a:lnTo>
                      <a:lnTo>
                        <a:pt x="34" y="18"/>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9" name="Freeform 125"/>
                <p:cNvSpPr/>
                <p:nvPr/>
              </p:nvSpPr>
              <p:spPr>
                <a:xfrm>
                  <a:off x="4044" y="2677"/>
                  <a:ext cx="90" cy="97"/>
                </a:xfrm>
                <a:custGeom>
                  <a:avLst/>
                  <a:gdLst>
                    <a:gd name="txL" fmla="*/ 0 w 90"/>
                    <a:gd name="txT" fmla="*/ 0 h 97"/>
                    <a:gd name="txR" fmla="*/ 90 w 90"/>
                    <a:gd name="txB" fmla="*/ 97 h 97"/>
                  </a:gdLst>
                  <a:ahLst/>
                  <a:cxnLst>
                    <a:cxn ang="0">
                      <a:pos x="34" y="18"/>
                    </a:cxn>
                    <a:cxn ang="0">
                      <a:pos x="34" y="18"/>
                    </a:cxn>
                    <a:cxn ang="0">
                      <a:pos x="34" y="12"/>
                    </a:cxn>
                    <a:cxn ang="0">
                      <a:pos x="34" y="6"/>
                    </a:cxn>
                    <a:cxn ang="0">
                      <a:pos x="34" y="0"/>
                    </a:cxn>
                    <a:cxn ang="0">
                      <a:pos x="26" y="12"/>
                    </a:cxn>
                    <a:cxn ang="0">
                      <a:pos x="17" y="24"/>
                    </a:cxn>
                    <a:cxn ang="0">
                      <a:pos x="9" y="37"/>
                    </a:cxn>
                    <a:cxn ang="0">
                      <a:pos x="0" y="55"/>
                    </a:cxn>
                    <a:cxn ang="0">
                      <a:pos x="9" y="49"/>
                    </a:cxn>
                    <a:cxn ang="0">
                      <a:pos x="17" y="43"/>
                    </a:cxn>
                    <a:cxn ang="0">
                      <a:pos x="30" y="37"/>
                    </a:cxn>
                    <a:cxn ang="0">
                      <a:pos x="43" y="31"/>
                    </a:cxn>
                    <a:cxn ang="0">
                      <a:pos x="47" y="49"/>
                    </a:cxn>
                    <a:cxn ang="0">
                      <a:pos x="52" y="61"/>
                    </a:cxn>
                    <a:cxn ang="0">
                      <a:pos x="52" y="67"/>
                    </a:cxn>
                    <a:cxn ang="0">
                      <a:pos x="52" y="91"/>
                    </a:cxn>
                    <a:cxn ang="0">
                      <a:pos x="52" y="97"/>
                    </a:cxn>
                    <a:cxn ang="0">
                      <a:pos x="69" y="79"/>
                    </a:cxn>
                    <a:cxn ang="0">
                      <a:pos x="73" y="67"/>
                    </a:cxn>
                    <a:cxn ang="0">
                      <a:pos x="82" y="61"/>
                    </a:cxn>
                    <a:cxn ang="0">
                      <a:pos x="86" y="49"/>
                    </a:cxn>
                    <a:cxn ang="0">
                      <a:pos x="86" y="43"/>
                    </a:cxn>
                    <a:cxn ang="0">
                      <a:pos x="90" y="18"/>
                    </a:cxn>
                    <a:cxn ang="0">
                      <a:pos x="86" y="12"/>
                    </a:cxn>
                    <a:cxn ang="0">
                      <a:pos x="82" y="24"/>
                    </a:cxn>
                    <a:cxn ang="0">
                      <a:pos x="78" y="24"/>
                    </a:cxn>
                    <a:cxn ang="0">
                      <a:pos x="78" y="31"/>
                    </a:cxn>
                    <a:cxn ang="0">
                      <a:pos x="73" y="37"/>
                    </a:cxn>
                    <a:cxn ang="0">
                      <a:pos x="65" y="37"/>
                    </a:cxn>
                    <a:cxn ang="0">
                      <a:pos x="56" y="37"/>
                    </a:cxn>
                    <a:cxn ang="0">
                      <a:pos x="52" y="37"/>
                    </a:cxn>
                    <a:cxn ang="0">
                      <a:pos x="47" y="37"/>
                    </a:cxn>
                    <a:cxn ang="0">
                      <a:pos x="39" y="31"/>
                    </a:cxn>
                    <a:cxn ang="0">
                      <a:pos x="39" y="24"/>
                    </a:cxn>
                    <a:cxn ang="0">
                      <a:pos x="34" y="18"/>
                    </a:cxn>
                  </a:cxnLst>
                  <a:rect l="txL" t="txT" r="txR" b="txB"/>
                  <a:pathLst>
                    <a:path w="90" h="97">
                      <a:moveTo>
                        <a:pt x="34" y="18"/>
                      </a:moveTo>
                      <a:lnTo>
                        <a:pt x="34" y="18"/>
                      </a:lnTo>
                      <a:lnTo>
                        <a:pt x="34" y="12"/>
                      </a:lnTo>
                      <a:lnTo>
                        <a:pt x="34" y="6"/>
                      </a:lnTo>
                      <a:lnTo>
                        <a:pt x="34" y="0"/>
                      </a:lnTo>
                      <a:lnTo>
                        <a:pt x="26" y="12"/>
                      </a:lnTo>
                      <a:lnTo>
                        <a:pt x="17" y="24"/>
                      </a:lnTo>
                      <a:lnTo>
                        <a:pt x="9" y="37"/>
                      </a:lnTo>
                      <a:lnTo>
                        <a:pt x="0" y="55"/>
                      </a:lnTo>
                      <a:lnTo>
                        <a:pt x="9" y="49"/>
                      </a:lnTo>
                      <a:lnTo>
                        <a:pt x="17" y="43"/>
                      </a:lnTo>
                      <a:lnTo>
                        <a:pt x="30" y="37"/>
                      </a:lnTo>
                      <a:lnTo>
                        <a:pt x="43" y="31"/>
                      </a:lnTo>
                      <a:lnTo>
                        <a:pt x="47" y="49"/>
                      </a:lnTo>
                      <a:lnTo>
                        <a:pt x="52" y="61"/>
                      </a:lnTo>
                      <a:lnTo>
                        <a:pt x="52" y="67"/>
                      </a:lnTo>
                      <a:lnTo>
                        <a:pt x="52" y="91"/>
                      </a:lnTo>
                      <a:lnTo>
                        <a:pt x="52" y="97"/>
                      </a:lnTo>
                      <a:lnTo>
                        <a:pt x="69" y="79"/>
                      </a:lnTo>
                      <a:lnTo>
                        <a:pt x="73" y="67"/>
                      </a:lnTo>
                      <a:lnTo>
                        <a:pt x="82" y="61"/>
                      </a:lnTo>
                      <a:lnTo>
                        <a:pt x="86" y="49"/>
                      </a:lnTo>
                      <a:lnTo>
                        <a:pt x="86" y="43"/>
                      </a:lnTo>
                      <a:lnTo>
                        <a:pt x="90" y="18"/>
                      </a:lnTo>
                      <a:lnTo>
                        <a:pt x="86" y="12"/>
                      </a:lnTo>
                      <a:lnTo>
                        <a:pt x="82" y="24"/>
                      </a:lnTo>
                      <a:lnTo>
                        <a:pt x="78" y="24"/>
                      </a:lnTo>
                      <a:lnTo>
                        <a:pt x="78" y="31"/>
                      </a:lnTo>
                      <a:lnTo>
                        <a:pt x="73" y="37"/>
                      </a:lnTo>
                      <a:lnTo>
                        <a:pt x="65" y="37"/>
                      </a:lnTo>
                      <a:lnTo>
                        <a:pt x="56" y="37"/>
                      </a:lnTo>
                      <a:lnTo>
                        <a:pt x="52" y="37"/>
                      </a:lnTo>
                      <a:lnTo>
                        <a:pt x="47" y="37"/>
                      </a:lnTo>
                      <a:lnTo>
                        <a:pt x="39" y="31"/>
                      </a:lnTo>
                      <a:lnTo>
                        <a:pt x="39" y="24"/>
                      </a:lnTo>
                      <a:lnTo>
                        <a:pt x="34"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0" name="Freeform 126"/>
                <p:cNvSpPr/>
                <p:nvPr/>
              </p:nvSpPr>
              <p:spPr>
                <a:xfrm>
                  <a:off x="4066" y="2527"/>
                  <a:ext cx="94" cy="187"/>
                </a:xfrm>
                <a:custGeom>
                  <a:avLst/>
                  <a:gdLst>
                    <a:gd name="txL" fmla="*/ 0 w 94"/>
                    <a:gd name="txT" fmla="*/ 0 h 187"/>
                    <a:gd name="txR" fmla="*/ 94 w 94"/>
                    <a:gd name="txB" fmla="*/ 187 h 187"/>
                  </a:gdLst>
                  <a:ahLst/>
                  <a:cxnLst>
                    <a:cxn ang="0">
                      <a:pos x="17" y="0"/>
                    </a:cxn>
                    <a:cxn ang="0">
                      <a:pos x="30" y="12"/>
                    </a:cxn>
                    <a:cxn ang="0">
                      <a:pos x="43" y="18"/>
                    </a:cxn>
                    <a:cxn ang="0">
                      <a:pos x="51" y="18"/>
                    </a:cxn>
                    <a:cxn ang="0">
                      <a:pos x="64" y="12"/>
                    </a:cxn>
                    <a:cxn ang="0">
                      <a:pos x="68" y="18"/>
                    </a:cxn>
                    <a:cxn ang="0">
                      <a:pos x="68" y="36"/>
                    </a:cxn>
                    <a:cxn ang="0">
                      <a:pos x="73" y="48"/>
                    </a:cxn>
                    <a:cxn ang="0">
                      <a:pos x="77" y="66"/>
                    </a:cxn>
                    <a:cxn ang="0">
                      <a:pos x="77" y="84"/>
                    </a:cxn>
                    <a:cxn ang="0">
                      <a:pos x="81" y="84"/>
                    </a:cxn>
                    <a:cxn ang="0">
                      <a:pos x="86" y="84"/>
                    </a:cxn>
                    <a:cxn ang="0">
                      <a:pos x="90" y="84"/>
                    </a:cxn>
                    <a:cxn ang="0">
                      <a:pos x="94" y="84"/>
                    </a:cxn>
                    <a:cxn ang="0">
                      <a:pos x="94" y="96"/>
                    </a:cxn>
                    <a:cxn ang="0">
                      <a:pos x="94" y="102"/>
                    </a:cxn>
                    <a:cxn ang="0">
                      <a:pos x="90" y="108"/>
                    </a:cxn>
                    <a:cxn ang="0">
                      <a:pos x="86" y="114"/>
                    </a:cxn>
                    <a:cxn ang="0">
                      <a:pos x="77" y="114"/>
                    </a:cxn>
                    <a:cxn ang="0">
                      <a:pos x="73" y="120"/>
                    </a:cxn>
                    <a:cxn ang="0">
                      <a:pos x="68" y="126"/>
                    </a:cxn>
                    <a:cxn ang="0">
                      <a:pos x="68" y="132"/>
                    </a:cxn>
                    <a:cxn ang="0">
                      <a:pos x="68" y="138"/>
                    </a:cxn>
                    <a:cxn ang="0">
                      <a:pos x="64" y="144"/>
                    </a:cxn>
                    <a:cxn ang="0">
                      <a:pos x="64" y="162"/>
                    </a:cxn>
                    <a:cxn ang="0">
                      <a:pos x="60" y="174"/>
                    </a:cxn>
                    <a:cxn ang="0">
                      <a:pos x="56" y="174"/>
                    </a:cxn>
                    <a:cxn ang="0">
                      <a:pos x="56" y="181"/>
                    </a:cxn>
                    <a:cxn ang="0">
                      <a:pos x="51" y="187"/>
                    </a:cxn>
                    <a:cxn ang="0">
                      <a:pos x="43" y="187"/>
                    </a:cxn>
                    <a:cxn ang="0">
                      <a:pos x="34" y="187"/>
                    </a:cxn>
                    <a:cxn ang="0">
                      <a:pos x="30" y="187"/>
                    </a:cxn>
                    <a:cxn ang="0">
                      <a:pos x="25" y="187"/>
                    </a:cxn>
                    <a:cxn ang="0">
                      <a:pos x="21" y="181"/>
                    </a:cxn>
                    <a:cxn ang="0">
                      <a:pos x="17" y="174"/>
                    </a:cxn>
                    <a:cxn ang="0">
                      <a:pos x="12" y="168"/>
                    </a:cxn>
                    <a:cxn ang="0">
                      <a:pos x="12" y="168"/>
                    </a:cxn>
                    <a:cxn ang="0">
                      <a:pos x="12" y="162"/>
                    </a:cxn>
                    <a:cxn ang="0">
                      <a:pos x="12" y="156"/>
                    </a:cxn>
                    <a:cxn ang="0">
                      <a:pos x="12" y="150"/>
                    </a:cxn>
                    <a:cxn ang="0">
                      <a:pos x="12" y="156"/>
                    </a:cxn>
                    <a:cxn ang="0">
                      <a:pos x="17" y="138"/>
                    </a:cxn>
                    <a:cxn ang="0">
                      <a:pos x="12" y="138"/>
                    </a:cxn>
                    <a:cxn ang="0">
                      <a:pos x="8" y="132"/>
                    </a:cxn>
                    <a:cxn ang="0">
                      <a:pos x="4" y="114"/>
                    </a:cxn>
                    <a:cxn ang="0">
                      <a:pos x="4" y="108"/>
                    </a:cxn>
                    <a:cxn ang="0">
                      <a:pos x="0" y="102"/>
                    </a:cxn>
                    <a:cxn ang="0">
                      <a:pos x="0" y="78"/>
                    </a:cxn>
                    <a:cxn ang="0">
                      <a:pos x="0" y="66"/>
                    </a:cxn>
                    <a:cxn ang="0">
                      <a:pos x="4" y="48"/>
                    </a:cxn>
                    <a:cxn ang="0">
                      <a:pos x="4" y="36"/>
                    </a:cxn>
                    <a:cxn ang="0">
                      <a:pos x="12" y="12"/>
                    </a:cxn>
                    <a:cxn ang="0">
                      <a:pos x="17" y="0"/>
                    </a:cxn>
                    <a:cxn ang="0">
                      <a:pos x="17" y="0"/>
                    </a:cxn>
                  </a:cxnLst>
                  <a:rect l="txL" t="txT" r="txR" b="txB"/>
                  <a:pathLst>
                    <a:path w="94" h="187">
                      <a:moveTo>
                        <a:pt x="17" y="0"/>
                      </a:moveTo>
                      <a:lnTo>
                        <a:pt x="30" y="12"/>
                      </a:lnTo>
                      <a:lnTo>
                        <a:pt x="43" y="18"/>
                      </a:lnTo>
                      <a:lnTo>
                        <a:pt x="51" y="18"/>
                      </a:lnTo>
                      <a:lnTo>
                        <a:pt x="64" y="12"/>
                      </a:lnTo>
                      <a:lnTo>
                        <a:pt x="68" y="18"/>
                      </a:lnTo>
                      <a:lnTo>
                        <a:pt x="68" y="36"/>
                      </a:lnTo>
                      <a:lnTo>
                        <a:pt x="73" y="48"/>
                      </a:lnTo>
                      <a:lnTo>
                        <a:pt x="77" y="66"/>
                      </a:lnTo>
                      <a:lnTo>
                        <a:pt x="77" y="84"/>
                      </a:lnTo>
                      <a:lnTo>
                        <a:pt x="81" y="84"/>
                      </a:lnTo>
                      <a:lnTo>
                        <a:pt x="86" y="84"/>
                      </a:lnTo>
                      <a:lnTo>
                        <a:pt x="90" y="84"/>
                      </a:lnTo>
                      <a:lnTo>
                        <a:pt x="94" y="84"/>
                      </a:lnTo>
                      <a:lnTo>
                        <a:pt x="94" y="96"/>
                      </a:lnTo>
                      <a:lnTo>
                        <a:pt x="94" y="102"/>
                      </a:lnTo>
                      <a:lnTo>
                        <a:pt x="90" y="108"/>
                      </a:lnTo>
                      <a:lnTo>
                        <a:pt x="86" y="114"/>
                      </a:lnTo>
                      <a:lnTo>
                        <a:pt x="77" y="114"/>
                      </a:lnTo>
                      <a:lnTo>
                        <a:pt x="73" y="120"/>
                      </a:lnTo>
                      <a:lnTo>
                        <a:pt x="68" y="126"/>
                      </a:lnTo>
                      <a:lnTo>
                        <a:pt x="68" y="132"/>
                      </a:lnTo>
                      <a:lnTo>
                        <a:pt x="68" y="138"/>
                      </a:lnTo>
                      <a:lnTo>
                        <a:pt x="64" y="144"/>
                      </a:lnTo>
                      <a:lnTo>
                        <a:pt x="64" y="162"/>
                      </a:lnTo>
                      <a:lnTo>
                        <a:pt x="60" y="174"/>
                      </a:lnTo>
                      <a:lnTo>
                        <a:pt x="56" y="174"/>
                      </a:lnTo>
                      <a:lnTo>
                        <a:pt x="56" y="181"/>
                      </a:lnTo>
                      <a:lnTo>
                        <a:pt x="51" y="187"/>
                      </a:lnTo>
                      <a:lnTo>
                        <a:pt x="43" y="187"/>
                      </a:lnTo>
                      <a:lnTo>
                        <a:pt x="34" y="187"/>
                      </a:lnTo>
                      <a:lnTo>
                        <a:pt x="30" y="187"/>
                      </a:lnTo>
                      <a:lnTo>
                        <a:pt x="25" y="187"/>
                      </a:lnTo>
                      <a:lnTo>
                        <a:pt x="21" y="181"/>
                      </a:lnTo>
                      <a:lnTo>
                        <a:pt x="17" y="174"/>
                      </a:lnTo>
                      <a:lnTo>
                        <a:pt x="12" y="168"/>
                      </a:lnTo>
                      <a:lnTo>
                        <a:pt x="12" y="168"/>
                      </a:lnTo>
                      <a:lnTo>
                        <a:pt x="12" y="162"/>
                      </a:lnTo>
                      <a:lnTo>
                        <a:pt x="12" y="156"/>
                      </a:lnTo>
                      <a:lnTo>
                        <a:pt x="12" y="150"/>
                      </a:lnTo>
                      <a:lnTo>
                        <a:pt x="12" y="156"/>
                      </a:lnTo>
                      <a:lnTo>
                        <a:pt x="17" y="138"/>
                      </a:lnTo>
                      <a:lnTo>
                        <a:pt x="12" y="138"/>
                      </a:lnTo>
                      <a:lnTo>
                        <a:pt x="8" y="132"/>
                      </a:lnTo>
                      <a:lnTo>
                        <a:pt x="4" y="114"/>
                      </a:lnTo>
                      <a:lnTo>
                        <a:pt x="4" y="108"/>
                      </a:lnTo>
                      <a:lnTo>
                        <a:pt x="0" y="102"/>
                      </a:lnTo>
                      <a:lnTo>
                        <a:pt x="0" y="78"/>
                      </a:lnTo>
                      <a:lnTo>
                        <a:pt x="0" y="66"/>
                      </a:lnTo>
                      <a:lnTo>
                        <a:pt x="4" y="48"/>
                      </a:lnTo>
                      <a:lnTo>
                        <a:pt x="4" y="36"/>
                      </a:lnTo>
                      <a:lnTo>
                        <a:pt x="12" y="12"/>
                      </a:lnTo>
                      <a:lnTo>
                        <a:pt x="17" y="0"/>
                      </a:lnTo>
                      <a:lnTo>
                        <a:pt x="17" y="0"/>
                      </a:lnTo>
                      <a:close/>
                    </a:path>
                  </a:pathLst>
                </a:custGeom>
                <a:solidFill>
                  <a:srgbClr val="FFCC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1" name="Freeform 127"/>
                <p:cNvSpPr/>
                <p:nvPr/>
              </p:nvSpPr>
              <p:spPr>
                <a:xfrm>
                  <a:off x="4066" y="2527"/>
                  <a:ext cx="94" cy="187"/>
                </a:xfrm>
                <a:custGeom>
                  <a:avLst/>
                  <a:gdLst>
                    <a:gd name="txL" fmla="*/ 0 w 94"/>
                    <a:gd name="txT" fmla="*/ 0 h 187"/>
                    <a:gd name="txR" fmla="*/ 94 w 94"/>
                    <a:gd name="txB" fmla="*/ 187 h 187"/>
                  </a:gdLst>
                  <a:ahLst/>
                  <a:cxnLst>
                    <a:cxn ang="0">
                      <a:pos x="17" y="0"/>
                    </a:cxn>
                    <a:cxn ang="0">
                      <a:pos x="30" y="12"/>
                    </a:cxn>
                    <a:cxn ang="0">
                      <a:pos x="43" y="18"/>
                    </a:cxn>
                    <a:cxn ang="0">
                      <a:pos x="51" y="18"/>
                    </a:cxn>
                    <a:cxn ang="0">
                      <a:pos x="64" y="12"/>
                    </a:cxn>
                    <a:cxn ang="0">
                      <a:pos x="68" y="18"/>
                    </a:cxn>
                    <a:cxn ang="0">
                      <a:pos x="68" y="36"/>
                    </a:cxn>
                    <a:cxn ang="0">
                      <a:pos x="73" y="48"/>
                    </a:cxn>
                    <a:cxn ang="0">
                      <a:pos x="77" y="66"/>
                    </a:cxn>
                    <a:cxn ang="0">
                      <a:pos x="77" y="84"/>
                    </a:cxn>
                    <a:cxn ang="0">
                      <a:pos x="81" y="84"/>
                    </a:cxn>
                    <a:cxn ang="0">
                      <a:pos x="86" y="84"/>
                    </a:cxn>
                    <a:cxn ang="0">
                      <a:pos x="90" y="84"/>
                    </a:cxn>
                    <a:cxn ang="0">
                      <a:pos x="94" y="84"/>
                    </a:cxn>
                    <a:cxn ang="0">
                      <a:pos x="94" y="96"/>
                    </a:cxn>
                    <a:cxn ang="0">
                      <a:pos x="94" y="102"/>
                    </a:cxn>
                    <a:cxn ang="0">
                      <a:pos x="90" y="108"/>
                    </a:cxn>
                    <a:cxn ang="0">
                      <a:pos x="86" y="114"/>
                    </a:cxn>
                    <a:cxn ang="0">
                      <a:pos x="77" y="114"/>
                    </a:cxn>
                    <a:cxn ang="0">
                      <a:pos x="73" y="120"/>
                    </a:cxn>
                    <a:cxn ang="0">
                      <a:pos x="68" y="126"/>
                    </a:cxn>
                    <a:cxn ang="0">
                      <a:pos x="68" y="132"/>
                    </a:cxn>
                    <a:cxn ang="0">
                      <a:pos x="68" y="138"/>
                    </a:cxn>
                    <a:cxn ang="0">
                      <a:pos x="64" y="144"/>
                    </a:cxn>
                    <a:cxn ang="0">
                      <a:pos x="64" y="162"/>
                    </a:cxn>
                    <a:cxn ang="0">
                      <a:pos x="60" y="174"/>
                    </a:cxn>
                    <a:cxn ang="0">
                      <a:pos x="56" y="174"/>
                    </a:cxn>
                    <a:cxn ang="0">
                      <a:pos x="56" y="181"/>
                    </a:cxn>
                    <a:cxn ang="0">
                      <a:pos x="51" y="187"/>
                    </a:cxn>
                    <a:cxn ang="0">
                      <a:pos x="43" y="187"/>
                    </a:cxn>
                    <a:cxn ang="0">
                      <a:pos x="34" y="187"/>
                    </a:cxn>
                    <a:cxn ang="0">
                      <a:pos x="30" y="187"/>
                    </a:cxn>
                    <a:cxn ang="0">
                      <a:pos x="25" y="187"/>
                    </a:cxn>
                    <a:cxn ang="0">
                      <a:pos x="21" y="181"/>
                    </a:cxn>
                    <a:cxn ang="0">
                      <a:pos x="17" y="174"/>
                    </a:cxn>
                    <a:cxn ang="0">
                      <a:pos x="12" y="168"/>
                    </a:cxn>
                    <a:cxn ang="0">
                      <a:pos x="12" y="168"/>
                    </a:cxn>
                    <a:cxn ang="0">
                      <a:pos x="12" y="162"/>
                    </a:cxn>
                    <a:cxn ang="0">
                      <a:pos x="12" y="156"/>
                    </a:cxn>
                    <a:cxn ang="0">
                      <a:pos x="12" y="150"/>
                    </a:cxn>
                    <a:cxn ang="0">
                      <a:pos x="12" y="156"/>
                    </a:cxn>
                    <a:cxn ang="0">
                      <a:pos x="17" y="138"/>
                    </a:cxn>
                    <a:cxn ang="0">
                      <a:pos x="12" y="138"/>
                    </a:cxn>
                    <a:cxn ang="0">
                      <a:pos x="8" y="132"/>
                    </a:cxn>
                    <a:cxn ang="0">
                      <a:pos x="4" y="114"/>
                    </a:cxn>
                    <a:cxn ang="0">
                      <a:pos x="4" y="108"/>
                    </a:cxn>
                    <a:cxn ang="0">
                      <a:pos x="0" y="102"/>
                    </a:cxn>
                    <a:cxn ang="0">
                      <a:pos x="0" y="78"/>
                    </a:cxn>
                    <a:cxn ang="0">
                      <a:pos x="0" y="66"/>
                    </a:cxn>
                    <a:cxn ang="0">
                      <a:pos x="4" y="48"/>
                    </a:cxn>
                    <a:cxn ang="0">
                      <a:pos x="4" y="36"/>
                    </a:cxn>
                    <a:cxn ang="0">
                      <a:pos x="12" y="12"/>
                    </a:cxn>
                    <a:cxn ang="0">
                      <a:pos x="17" y="0"/>
                    </a:cxn>
                    <a:cxn ang="0">
                      <a:pos x="17" y="0"/>
                    </a:cxn>
                  </a:cxnLst>
                  <a:rect l="txL" t="txT" r="txR" b="txB"/>
                  <a:pathLst>
                    <a:path w="94" h="187">
                      <a:moveTo>
                        <a:pt x="17" y="0"/>
                      </a:moveTo>
                      <a:lnTo>
                        <a:pt x="30" y="12"/>
                      </a:lnTo>
                      <a:lnTo>
                        <a:pt x="43" y="18"/>
                      </a:lnTo>
                      <a:lnTo>
                        <a:pt x="51" y="18"/>
                      </a:lnTo>
                      <a:lnTo>
                        <a:pt x="64" y="12"/>
                      </a:lnTo>
                      <a:lnTo>
                        <a:pt x="68" y="18"/>
                      </a:lnTo>
                      <a:lnTo>
                        <a:pt x="68" y="36"/>
                      </a:lnTo>
                      <a:lnTo>
                        <a:pt x="73" y="48"/>
                      </a:lnTo>
                      <a:lnTo>
                        <a:pt x="77" y="66"/>
                      </a:lnTo>
                      <a:lnTo>
                        <a:pt x="77" y="84"/>
                      </a:lnTo>
                      <a:lnTo>
                        <a:pt x="81" y="84"/>
                      </a:lnTo>
                      <a:lnTo>
                        <a:pt x="86" y="84"/>
                      </a:lnTo>
                      <a:lnTo>
                        <a:pt x="90" y="84"/>
                      </a:lnTo>
                      <a:lnTo>
                        <a:pt x="94" y="84"/>
                      </a:lnTo>
                      <a:lnTo>
                        <a:pt x="94" y="96"/>
                      </a:lnTo>
                      <a:lnTo>
                        <a:pt x="94" y="102"/>
                      </a:lnTo>
                      <a:lnTo>
                        <a:pt x="90" y="108"/>
                      </a:lnTo>
                      <a:lnTo>
                        <a:pt x="86" y="114"/>
                      </a:lnTo>
                      <a:lnTo>
                        <a:pt x="77" y="114"/>
                      </a:lnTo>
                      <a:lnTo>
                        <a:pt x="73" y="120"/>
                      </a:lnTo>
                      <a:lnTo>
                        <a:pt x="68" y="126"/>
                      </a:lnTo>
                      <a:lnTo>
                        <a:pt x="68" y="132"/>
                      </a:lnTo>
                      <a:lnTo>
                        <a:pt x="68" y="138"/>
                      </a:lnTo>
                      <a:lnTo>
                        <a:pt x="64" y="144"/>
                      </a:lnTo>
                      <a:lnTo>
                        <a:pt x="64" y="162"/>
                      </a:lnTo>
                      <a:lnTo>
                        <a:pt x="60" y="174"/>
                      </a:lnTo>
                      <a:lnTo>
                        <a:pt x="56" y="174"/>
                      </a:lnTo>
                      <a:lnTo>
                        <a:pt x="56" y="181"/>
                      </a:lnTo>
                      <a:lnTo>
                        <a:pt x="51" y="187"/>
                      </a:lnTo>
                      <a:lnTo>
                        <a:pt x="43" y="187"/>
                      </a:lnTo>
                      <a:lnTo>
                        <a:pt x="34" y="187"/>
                      </a:lnTo>
                      <a:lnTo>
                        <a:pt x="30" y="187"/>
                      </a:lnTo>
                      <a:lnTo>
                        <a:pt x="25" y="187"/>
                      </a:lnTo>
                      <a:lnTo>
                        <a:pt x="21" y="181"/>
                      </a:lnTo>
                      <a:lnTo>
                        <a:pt x="17" y="174"/>
                      </a:lnTo>
                      <a:lnTo>
                        <a:pt x="12" y="168"/>
                      </a:lnTo>
                      <a:lnTo>
                        <a:pt x="12" y="168"/>
                      </a:lnTo>
                      <a:lnTo>
                        <a:pt x="12" y="162"/>
                      </a:lnTo>
                      <a:lnTo>
                        <a:pt x="12" y="156"/>
                      </a:lnTo>
                      <a:lnTo>
                        <a:pt x="12" y="150"/>
                      </a:lnTo>
                      <a:lnTo>
                        <a:pt x="12" y="156"/>
                      </a:lnTo>
                      <a:lnTo>
                        <a:pt x="17" y="138"/>
                      </a:lnTo>
                      <a:lnTo>
                        <a:pt x="12" y="138"/>
                      </a:lnTo>
                      <a:lnTo>
                        <a:pt x="8" y="132"/>
                      </a:lnTo>
                      <a:lnTo>
                        <a:pt x="4" y="114"/>
                      </a:lnTo>
                      <a:lnTo>
                        <a:pt x="4" y="108"/>
                      </a:lnTo>
                      <a:lnTo>
                        <a:pt x="0" y="102"/>
                      </a:lnTo>
                      <a:lnTo>
                        <a:pt x="0" y="78"/>
                      </a:lnTo>
                      <a:lnTo>
                        <a:pt x="0" y="66"/>
                      </a:lnTo>
                      <a:lnTo>
                        <a:pt x="4" y="48"/>
                      </a:lnTo>
                      <a:lnTo>
                        <a:pt x="4" y="36"/>
                      </a:lnTo>
                      <a:lnTo>
                        <a:pt x="12" y="12"/>
                      </a:lnTo>
                      <a:lnTo>
                        <a:pt x="17" y="0"/>
                      </a:lnTo>
                      <a:lnTo>
                        <a:pt x="17"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2" name="Freeform 128"/>
                <p:cNvSpPr/>
                <p:nvPr/>
              </p:nvSpPr>
              <p:spPr>
                <a:xfrm>
                  <a:off x="4070" y="2575"/>
                  <a:ext cx="17" cy="42"/>
                </a:xfrm>
                <a:custGeom>
                  <a:avLst/>
                  <a:gdLst>
                    <a:gd name="txL" fmla="*/ 0 w 17"/>
                    <a:gd name="txT" fmla="*/ 0 h 42"/>
                    <a:gd name="txR" fmla="*/ 17 w 17"/>
                    <a:gd name="txB" fmla="*/ 42 h 42"/>
                  </a:gdLst>
                  <a:ahLst/>
                  <a:cxnLst>
                    <a:cxn ang="0">
                      <a:pos x="13" y="0"/>
                    </a:cxn>
                    <a:cxn ang="0">
                      <a:pos x="13" y="12"/>
                    </a:cxn>
                    <a:cxn ang="0">
                      <a:pos x="8" y="24"/>
                    </a:cxn>
                    <a:cxn ang="0">
                      <a:pos x="4" y="24"/>
                    </a:cxn>
                    <a:cxn ang="0">
                      <a:pos x="0" y="30"/>
                    </a:cxn>
                    <a:cxn ang="0">
                      <a:pos x="0" y="36"/>
                    </a:cxn>
                    <a:cxn ang="0">
                      <a:pos x="0" y="42"/>
                    </a:cxn>
                    <a:cxn ang="0">
                      <a:pos x="4" y="42"/>
                    </a:cxn>
                    <a:cxn ang="0">
                      <a:pos x="13" y="42"/>
                    </a:cxn>
                    <a:cxn ang="0">
                      <a:pos x="13" y="42"/>
                    </a:cxn>
                    <a:cxn ang="0">
                      <a:pos x="17" y="42"/>
                    </a:cxn>
                    <a:cxn ang="0">
                      <a:pos x="17" y="42"/>
                    </a:cxn>
                  </a:cxnLst>
                  <a:rect l="txL" t="txT" r="txR" b="txB"/>
                  <a:pathLst>
                    <a:path w="17" h="42">
                      <a:moveTo>
                        <a:pt x="13" y="0"/>
                      </a:moveTo>
                      <a:lnTo>
                        <a:pt x="13" y="12"/>
                      </a:lnTo>
                      <a:lnTo>
                        <a:pt x="8" y="24"/>
                      </a:lnTo>
                      <a:lnTo>
                        <a:pt x="4" y="24"/>
                      </a:lnTo>
                      <a:lnTo>
                        <a:pt x="0" y="30"/>
                      </a:lnTo>
                      <a:lnTo>
                        <a:pt x="0" y="36"/>
                      </a:lnTo>
                      <a:lnTo>
                        <a:pt x="0" y="42"/>
                      </a:lnTo>
                      <a:lnTo>
                        <a:pt x="4" y="42"/>
                      </a:lnTo>
                      <a:lnTo>
                        <a:pt x="13" y="42"/>
                      </a:lnTo>
                      <a:lnTo>
                        <a:pt x="13" y="42"/>
                      </a:lnTo>
                      <a:lnTo>
                        <a:pt x="17" y="42"/>
                      </a:lnTo>
                      <a:lnTo>
                        <a:pt x="17" y="4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3" name="Freeform 129"/>
                <p:cNvSpPr/>
                <p:nvPr/>
              </p:nvSpPr>
              <p:spPr>
                <a:xfrm>
                  <a:off x="4096" y="2581"/>
                  <a:ext cx="13" cy="6"/>
                </a:xfrm>
                <a:custGeom>
                  <a:avLst/>
                  <a:gdLst>
                    <a:gd name="txL" fmla="*/ 0 w 13"/>
                    <a:gd name="txT" fmla="*/ 0 h 6"/>
                    <a:gd name="txR" fmla="*/ 13 w 13"/>
                    <a:gd name="txB" fmla="*/ 6 h 6"/>
                  </a:gdLst>
                  <a:ahLst/>
                  <a:cxnLst>
                    <a:cxn ang="0">
                      <a:pos x="4" y="6"/>
                    </a:cxn>
                    <a:cxn ang="0">
                      <a:pos x="0" y="6"/>
                    </a:cxn>
                    <a:cxn ang="0">
                      <a:pos x="0" y="0"/>
                    </a:cxn>
                    <a:cxn ang="0">
                      <a:pos x="4" y="0"/>
                    </a:cxn>
                    <a:cxn ang="0">
                      <a:pos x="13" y="0"/>
                    </a:cxn>
                    <a:cxn ang="0">
                      <a:pos x="13" y="6"/>
                    </a:cxn>
                    <a:cxn ang="0">
                      <a:pos x="4" y="6"/>
                    </a:cxn>
                  </a:cxnLst>
                  <a:rect l="txL" t="txT" r="txR" b="txB"/>
                  <a:pathLst>
                    <a:path w="13" h="6">
                      <a:moveTo>
                        <a:pt x="4" y="6"/>
                      </a:moveTo>
                      <a:lnTo>
                        <a:pt x="0" y="6"/>
                      </a:lnTo>
                      <a:lnTo>
                        <a:pt x="0" y="0"/>
                      </a:lnTo>
                      <a:lnTo>
                        <a:pt x="4" y="0"/>
                      </a:lnTo>
                      <a:lnTo>
                        <a:pt x="13" y="0"/>
                      </a:lnTo>
                      <a:lnTo>
                        <a:pt x="13" y="6"/>
                      </a:lnTo>
                      <a:lnTo>
                        <a:pt x="4"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4" name="Freeform 130"/>
                <p:cNvSpPr/>
                <p:nvPr/>
              </p:nvSpPr>
              <p:spPr>
                <a:xfrm>
                  <a:off x="4070" y="2635"/>
                  <a:ext cx="26" cy="6"/>
                </a:xfrm>
                <a:custGeom>
                  <a:avLst/>
                  <a:gdLst>
                    <a:gd name="txL" fmla="*/ 0 w 26"/>
                    <a:gd name="txT" fmla="*/ 0 h 6"/>
                    <a:gd name="txR" fmla="*/ 26 w 26"/>
                    <a:gd name="txB" fmla="*/ 6 h 6"/>
                  </a:gdLst>
                  <a:ahLst/>
                  <a:cxnLst>
                    <a:cxn ang="0">
                      <a:pos x="0" y="0"/>
                    </a:cxn>
                    <a:cxn ang="0">
                      <a:pos x="17" y="6"/>
                    </a:cxn>
                    <a:cxn ang="0">
                      <a:pos x="26" y="0"/>
                    </a:cxn>
                  </a:cxnLst>
                  <a:rect l="txL" t="txT" r="txR" b="txB"/>
                  <a:pathLst>
                    <a:path w="26" h="6">
                      <a:moveTo>
                        <a:pt x="0" y="0"/>
                      </a:moveTo>
                      <a:lnTo>
                        <a:pt x="17" y="6"/>
                      </a:lnTo>
                      <a:lnTo>
                        <a:pt x="26"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5" name="Freeform 131"/>
                <p:cNvSpPr/>
                <p:nvPr/>
              </p:nvSpPr>
              <p:spPr>
                <a:xfrm>
                  <a:off x="4070" y="2575"/>
                  <a:ext cx="8" cy="6"/>
                </a:xfrm>
                <a:custGeom>
                  <a:avLst/>
                  <a:gdLst>
                    <a:gd name="txL" fmla="*/ 0 w 8"/>
                    <a:gd name="txT" fmla="*/ 0 h 6"/>
                    <a:gd name="txR" fmla="*/ 8 w 8"/>
                    <a:gd name="txB" fmla="*/ 6 h 6"/>
                  </a:gdLst>
                  <a:ahLst/>
                  <a:cxnLst>
                    <a:cxn ang="0">
                      <a:pos x="0" y="0"/>
                    </a:cxn>
                    <a:cxn ang="0">
                      <a:pos x="0" y="0"/>
                    </a:cxn>
                    <a:cxn ang="0">
                      <a:pos x="4" y="0"/>
                    </a:cxn>
                    <a:cxn ang="0">
                      <a:pos x="8" y="6"/>
                    </a:cxn>
                    <a:cxn ang="0">
                      <a:pos x="8" y="6"/>
                    </a:cxn>
                    <a:cxn ang="0">
                      <a:pos x="8" y="6"/>
                    </a:cxn>
                    <a:cxn ang="0">
                      <a:pos x="4" y="6"/>
                    </a:cxn>
                    <a:cxn ang="0">
                      <a:pos x="0" y="0"/>
                    </a:cxn>
                  </a:cxnLst>
                  <a:rect l="txL" t="txT" r="txR" b="txB"/>
                  <a:pathLst>
                    <a:path w="8" h="6">
                      <a:moveTo>
                        <a:pt x="0" y="0"/>
                      </a:moveTo>
                      <a:lnTo>
                        <a:pt x="0" y="0"/>
                      </a:lnTo>
                      <a:lnTo>
                        <a:pt x="4" y="0"/>
                      </a:lnTo>
                      <a:lnTo>
                        <a:pt x="8" y="6"/>
                      </a:lnTo>
                      <a:lnTo>
                        <a:pt x="8" y="6"/>
                      </a:lnTo>
                      <a:lnTo>
                        <a:pt x="8" y="6"/>
                      </a:lnTo>
                      <a:lnTo>
                        <a:pt x="4" y="6"/>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6" name="Freeform 132"/>
                <p:cNvSpPr/>
                <p:nvPr/>
              </p:nvSpPr>
              <p:spPr>
                <a:xfrm>
                  <a:off x="4091" y="2569"/>
                  <a:ext cx="22" cy="6"/>
                </a:xfrm>
                <a:custGeom>
                  <a:avLst/>
                  <a:gdLst>
                    <a:gd name="txL" fmla="*/ 0 w 22"/>
                    <a:gd name="txT" fmla="*/ 0 h 6"/>
                    <a:gd name="txR" fmla="*/ 22 w 22"/>
                    <a:gd name="txB" fmla="*/ 6 h 6"/>
                  </a:gdLst>
                  <a:ahLst/>
                  <a:cxnLst>
                    <a:cxn ang="0">
                      <a:pos x="0" y="6"/>
                    </a:cxn>
                    <a:cxn ang="0">
                      <a:pos x="5" y="6"/>
                    </a:cxn>
                    <a:cxn ang="0">
                      <a:pos x="9" y="6"/>
                    </a:cxn>
                    <a:cxn ang="0">
                      <a:pos x="13" y="0"/>
                    </a:cxn>
                    <a:cxn ang="0">
                      <a:pos x="22" y="6"/>
                    </a:cxn>
                  </a:cxnLst>
                  <a:rect l="txL" t="txT" r="txR" b="txB"/>
                  <a:pathLst>
                    <a:path w="22" h="6">
                      <a:moveTo>
                        <a:pt x="0" y="6"/>
                      </a:moveTo>
                      <a:lnTo>
                        <a:pt x="5" y="6"/>
                      </a:lnTo>
                      <a:lnTo>
                        <a:pt x="9" y="6"/>
                      </a:lnTo>
                      <a:lnTo>
                        <a:pt x="13" y="0"/>
                      </a:lnTo>
                      <a:lnTo>
                        <a:pt x="22"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7" name="Freeform 133"/>
                <p:cNvSpPr/>
                <p:nvPr/>
              </p:nvSpPr>
              <p:spPr>
                <a:xfrm>
                  <a:off x="4070" y="2563"/>
                  <a:ext cx="8" cy="6"/>
                </a:xfrm>
                <a:custGeom>
                  <a:avLst/>
                  <a:gdLst>
                    <a:gd name="txL" fmla="*/ 0 w 8"/>
                    <a:gd name="txT" fmla="*/ 0 h 6"/>
                    <a:gd name="txR" fmla="*/ 8 w 8"/>
                    <a:gd name="txB" fmla="*/ 6 h 6"/>
                  </a:gdLst>
                  <a:ahLst/>
                  <a:cxnLst>
                    <a:cxn ang="0">
                      <a:pos x="8" y="6"/>
                    </a:cxn>
                    <a:cxn ang="0">
                      <a:pos x="8" y="0"/>
                    </a:cxn>
                    <a:cxn ang="0">
                      <a:pos x="4" y="0"/>
                    </a:cxn>
                    <a:cxn ang="0">
                      <a:pos x="0" y="0"/>
                    </a:cxn>
                  </a:cxnLst>
                  <a:rect l="txL" t="txT" r="txR" b="txB"/>
                  <a:pathLst>
                    <a:path w="8" h="6">
                      <a:moveTo>
                        <a:pt x="8" y="6"/>
                      </a:moveTo>
                      <a:lnTo>
                        <a:pt x="8" y="0"/>
                      </a:lnTo>
                      <a:lnTo>
                        <a:pt x="4" y="0"/>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8" name="Freeform 134"/>
                <p:cNvSpPr/>
                <p:nvPr/>
              </p:nvSpPr>
              <p:spPr>
                <a:xfrm>
                  <a:off x="4044" y="2677"/>
                  <a:ext cx="90" cy="97"/>
                </a:xfrm>
                <a:custGeom>
                  <a:avLst/>
                  <a:gdLst>
                    <a:gd name="txL" fmla="*/ 0 w 90"/>
                    <a:gd name="txT" fmla="*/ 0 h 97"/>
                    <a:gd name="txR" fmla="*/ 90 w 90"/>
                    <a:gd name="txB" fmla="*/ 97 h 97"/>
                  </a:gdLst>
                  <a:ahLst/>
                  <a:cxnLst>
                    <a:cxn ang="0">
                      <a:pos x="34" y="18"/>
                    </a:cxn>
                    <a:cxn ang="0">
                      <a:pos x="34" y="18"/>
                    </a:cxn>
                    <a:cxn ang="0">
                      <a:pos x="34" y="12"/>
                    </a:cxn>
                    <a:cxn ang="0">
                      <a:pos x="34" y="6"/>
                    </a:cxn>
                    <a:cxn ang="0">
                      <a:pos x="34" y="0"/>
                    </a:cxn>
                    <a:cxn ang="0">
                      <a:pos x="26" y="12"/>
                    </a:cxn>
                    <a:cxn ang="0">
                      <a:pos x="17" y="24"/>
                    </a:cxn>
                    <a:cxn ang="0">
                      <a:pos x="9" y="37"/>
                    </a:cxn>
                    <a:cxn ang="0">
                      <a:pos x="0" y="55"/>
                    </a:cxn>
                    <a:cxn ang="0">
                      <a:pos x="9" y="49"/>
                    </a:cxn>
                    <a:cxn ang="0">
                      <a:pos x="17" y="43"/>
                    </a:cxn>
                    <a:cxn ang="0">
                      <a:pos x="30" y="37"/>
                    </a:cxn>
                    <a:cxn ang="0">
                      <a:pos x="43" y="31"/>
                    </a:cxn>
                    <a:cxn ang="0">
                      <a:pos x="47" y="49"/>
                    </a:cxn>
                    <a:cxn ang="0">
                      <a:pos x="52" y="61"/>
                    </a:cxn>
                    <a:cxn ang="0">
                      <a:pos x="52" y="67"/>
                    </a:cxn>
                    <a:cxn ang="0">
                      <a:pos x="52" y="91"/>
                    </a:cxn>
                    <a:cxn ang="0">
                      <a:pos x="52" y="97"/>
                    </a:cxn>
                    <a:cxn ang="0">
                      <a:pos x="69" y="79"/>
                    </a:cxn>
                    <a:cxn ang="0">
                      <a:pos x="73" y="67"/>
                    </a:cxn>
                    <a:cxn ang="0">
                      <a:pos x="82" y="61"/>
                    </a:cxn>
                    <a:cxn ang="0">
                      <a:pos x="86" y="49"/>
                    </a:cxn>
                    <a:cxn ang="0">
                      <a:pos x="86" y="43"/>
                    </a:cxn>
                    <a:cxn ang="0">
                      <a:pos x="90" y="18"/>
                    </a:cxn>
                    <a:cxn ang="0">
                      <a:pos x="86" y="12"/>
                    </a:cxn>
                    <a:cxn ang="0">
                      <a:pos x="82" y="24"/>
                    </a:cxn>
                    <a:cxn ang="0">
                      <a:pos x="78" y="24"/>
                    </a:cxn>
                    <a:cxn ang="0">
                      <a:pos x="78" y="31"/>
                    </a:cxn>
                    <a:cxn ang="0">
                      <a:pos x="73" y="37"/>
                    </a:cxn>
                    <a:cxn ang="0">
                      <a:pos x="65" y="37"/>
                    </a:cxn>
                    <a:cxn ang="0">
                      <a:pos x="56" y="37"/>
                    </a:cxn>
                    <a:cxn ang="0">
                      <a:pos x="52" y="37"/>
                    </a:cxn>
                    <a:cxn ang="0">
                      <a:pos x="47" y="37"/>
                    </a:cxn>
                    <a:cxn ang="0">
                      <a:pos x="39" y="31"/>
                    </a:cxn>
                    <a:cxn ang="0">
                      <a:pos x="39" y="24"/>
                    </a:cxn>
                    <a:cxn ang="0">
                      <a:pos x="34" y="18"/>
                    </a:cxn>
                  </a:cxnLst>
                  <a:rect l="txL" t="txT" r="txR" b="txB"/>
                  <a:pathLst>
                    <a:path w="90" h="97">
                      <a:moveTo>
                        <a:pt x="34" y="18"/>
                      </a:moveTo>
                      <a:lnTo>
                        <a:pt x="34" y="18"/>
                      </a:lnTo>
                      <a:lnTo>
                        <a:pt x="34" y="12"/>
                      </a:lnTo>
                      <a:lnTo>
                        <a:pt x="34" y="6"/>
                      </a:lnTo>
                      <a:lnTo>
                        <a:pt x="34" y="0"/>
                      </a:lnTo>
                      <a:lnTo>
                        <a:pt x="26" y="12"/>
                      </a:lnTo>
                      <a:lnTo>
                        <a:pt x="17" y="24"/>
                      </a:lnTo>
                      <a:lnTo>
                        <a:pt x="9" y="37"/>
                      </a:lnTo>
                      <a:lnTo>
                        <a:pt x="0" y="55"/>
                      </a:lnTo>
                      <a:lnTo>
                        <a:pt x="9" y="49"/>
                      </a:lnTo>
                      <a:lnTo>
                        <a:pt x="17" y="43"/>
                      </a:lnTo>
                      <a:lnTo>
                        <a:pt x="30" y="37"/>
                      </a:lnTo>
                      <a:lnTo>
                        <a:pt x="43" y="31"/>
                      </a:lnTo>
                      <a:lnTo>
                        <a:pt x="47" y="49"/>
                      </a:lnTo>
                      <a:lnTo>
                        <a:pt x="52" y="61"/>
                      </a:lnTo>
                      <a:lnTo>
                        <a:pt x="52" y="67"/>
                      </a:lnTo>
                      <a:lnTo>
                        <a:pt x="52" y="91"/>
                      </a:lnTo>
                      <a:lnTo>
                        <a:pt x="52" y="97"/>
                      </a:lnTo>
                      <a:lnTo>
                        <a:pt x="69" y="79"/>
                      </a:lnTo>
                      <a:lnTo>
                        <a:pt x="73" y="67"/>
                      </a:lnTo>
                      <a:lnTo>
                        <a:pt x="82" y="61"/>
                      </a:lnTo>
                      <a:lnTo>
                        <a:pt x="86" y="49"/>
                      </a:lnTo>
                      <a:lnTo>
                        <a:pt x="86" y="43"/>
                      </a:lnTo>
                      <a:lnTo>
                        <a:pt x="90" y="18"/>
                      </a:lnTo>
                      <a:lnTo>
                        <a:pt x="86" y="12"/>
                      </a:lnTo>
                      <a:lnTo>
                        <a:pt x="82" y="24"/>
                      </a:lnTo>
                      <a:lnTo>
                        <a:pt x="78" y="24"/>
                      </a:lnTo>
                      <a:lnTo>
                        <a:pt x="78" y="31"/>
                      </a:lnTo>
                      <a:lnTo>
                        <a:pt x="73" y="37"/>
                      </a:lnTo>
                      <a:lnTo>
                        <a:pt x="65" y="37"/>
                      </a:lnTo>
                      <a:lnTo>
                        <a:pt x="56" y="37"/>
                      </a:lnTo>
                      <a:lnTo>
                        <a:pt x="52" y="37"/>
                      </a:lnTo>
                      <a:lnTo>
                        <a:pt x="47" y="37"/>
                      </a:lnTo>
                      <a:lnTo>
                        <a:pt x="39" y="31"/>
                      </a:lnTo>
                      <a:lnTo>
                        <a:pt x="39" y="24"/>
                      </a:lnTo>
                      <a:lnTo>
                        <a:pt x="34"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9" name="Freeform 135"/>
                <p:cNvSpPr/>
                <p:nvPr/>
              </p:nvSpPr>
              <p:spPr>
                <a:xfrm>
                  <a:off x="4083" y="2659"/>
                  <a:ext cx="34" cy="12"/>
                </a:xfrm>
                <a:custGeom>
                  <a:avLst/>
                  <a:gdLst>
                    <a:gd name="txL" fmla="*/ 0 w 34"/>
                    <a:gd name="txT" fmla="*/ 0 h 12"/>
                    <a:gd name="txR" fmla="*/ 34 w 34"/>
                    <a:gd name="txB" fmla="*/ 12 h 12"/>
                  </a:gdLst>
                  <a:ahLst/>
                  <a:cxnLst>
                    <a:cxn ang="0">
                      <a:pos x="34" y="0"/>
                    </a:cxn>
                    <a:cxn ang="0">
                      <a:pos x="21" y="12"/>
                    </a:cxn>
                    <a:cxn ang="0">
                      <a:pos x="8" y="12"/>
                    </a:cxn>
                    <a:cxn ang="0">
                      <a:pos x="0" y="12"/>
                    </a:cxn>
                  </a:cxnLst>
                  <a:rect l="txL" t="txT" r="txR" b="txB"/>
                  <a:pathLst>
                    <a:path w="34" h="12">
                      <a:moveTo>
                        <a:pt x="34" y="0"/>
                      </a:moveTo>
                      <a:lnTo>
                        <a:pt x="21" y="12"/>
                      </a:lnTo>
                      <a:lnTo>
                        <a:pt x="8" y="12"/>
                      </a:lnTo>
                      <a:lnTo>
                        <a:pt x="0" y="1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0" name="Freeform 136"/>
                <p:cNvSpPr/>
                <p:nvPr/>
              </p:nvSpPr>
              <p:spPr>
                <a:xfrm>
                  <a:off x="4001" y="2996"/>
                  <a:ext cx="116" cy="144"/>
                </a:xfrm>
                <a:custGeom>
                  <a:avLst/>
                  <a:gdLst>
                    <a:gd name="txL" fmla="*/ 0 w 116"/>
                    <a:gd name="txT" fmla="*/ 0 h 144"/>
                    <a:gd name="txR" fmla="*/ 116 w 116"/>
                    <a:gd name="txB" fmla="*/ 144 h 144"/>
                  </a:gdLst>
                  <a:ahLst/>
                  <a:cxnLst>
                    <a:cxn ang="0">
                      <a:pos x="13" y="0"/>
                    </a:cxn>
                    <a:cxn ang="0">
                      <a:pos x="4" y="42"/>
                    </a:cxn>
                    <a:cxn ang="0">
                      <a:pos x="0" y="84"/>
                    </a:cxn>
                    <a:cxn ang="0">
                      <a:pos x="4" y="96"/>
                    </a:cxn>
                    <a:cxn ang="0">
                      <a:pos x="4" y="102"/>
                    </a:cxn>
                    <a:cxn ang="0">
                      <a:pos x="13" y="108"/>
                    </a:cxn>
                    <a:cxn ang="0">
                      <a:pos x="22" y="120"/>
                    </a:cxn>
                    <a:cxn ang="0">
                      <a:pos x="30" y="126"/>
                    </a:cxn>
                    <a:cxn ang="0">
                      <a:pos x="39" y="132"/>
                    </a:cxn>
                    <a:cxn ang="0">
                      <a:pos x="56" y="138"/>
                    </a:cxn>
                    <a:cxn ang="0">
                      <a:pos x="65" y="138"/>
                    </a:cxn>
                    <a:cxn ang="0">
                      <a:pos x="86" y="144"/>
                    </a:cxn>
                    <a:cxn ang="0">
                      <a:pos x="99" y="144"/>
                    </a:cxn>
                    <a:cxn ang="0">
                      <a:pos x="108" y="138"/>
                    </a:cxn>
                    <a:cxn ang="0">
                      <a:pos x="116" y="132"/>
                    </a:cxn>
                  </a:cxnLst>
                  <a:rect l="txL" t="txT" r="txR" b="txB"/>
                  <a:pathLst>
                    <a:path w="116" h="144">
                      <a:moveTo>
                        <a:pt x="13" y="0"/>
                      </a:moveTo>
                      <a:lnTo>
                        <a:pt x="4" y="42"/>
                      </a:lnTo>
                      <a:lnTo>
                        <a:pt x="0" y="84"/>
                      </a:lnTo>
                      <a:lnTo>
                        <a:pt x="4" y="96"/>
                      </a:lnTo>
                      <a:lnTo>
                        <a:pt x="4" y="102"/>
                      </a:lnTo>
                      <a:lnTo>
                        <a:pt x="13" y="108"/>
                      </a:lnTo>
                      <a:lnTo>
                        <a:pt x="22" y="120"/>
                      </a:lnTo>
                      <a:lnTo>
                        <a:pt x="30" y="126"/>
                      </a:lnTo>
                      <a:lnTo>
                        <a:pt x="39" y="132"/>
                      </a:lnTo>
                      <a:lnTo>
                        <a:pt x="56" y="138"/>
                      </a:lnTo>
                      <a:lnTo>
                        <a:pt x="65" y="138"/>
                      </a:lnTo>
                      <a:lnTo>
                        <a:pt x="86" y="144"/>
                      </a:lnTo>
                      <a:lnTo>
                        <a:pt x="99" y="144"/>
                      </a:lnTo>
                      <a:lnTo>
                        <a:pt x="108" y="138"/>
                      </a:lnTo>
                      <a:lnTo>
                        <a:pt x="116" y="13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1" name="Freeform 137"/>
                <p:cNvSpPr/>
                <p:nvPr/>
              </p:nvSpPr>
              <p:spPr>
                <a:xfrm>
                  <a:off x="3936" y="2864"/>
                  <a:ext cx="74" cy="66"/>
                </a:xfrm>
                <a:custGeom>
                  <a:avLst/>
                  <a:gdLst>
                    <a:gd name="txL" fmla="*/ 0 w 74"/>
                    <a:gd name="txT" fmla="*/ 0 h 66"/>
                    <a:gd name="txR" fmla="*/ 74 w 74"/>
                    <a:gd name="txB" fmla="*/ 66 h 66"/>
                  </a:gdLst>
                  <a:ahLst/>
                  <a:cxnLst>
                    <a:cxn ang="0">
                      <a:pos x="74" y="24"/>
                    </a:cxn>
                    <a:cxn ang="0">
                      <a:pos x="65" y="18"/>
                    </a:cxn>
                    <a:cxn ang="0">
                      <a:pos x="61" y="18"/>
                    </a:cxn>
                    <a:cxn ang="0">
                      <a:pos x="56" y="6"/>
                    </a:cxn>
                    <a:cxn ang="0">
                      <a:pos x="48" y="0"/>
                    </a:cxn>
                    <a:cxn ang="0">
                      <a:pos x="39" y="0"/>
                    </a:cxn>
                    <a:cxn ang="0">
                      <a:pos x="26" y="0"/>
                    </a:cxn>
                    <a:cxn ang="0">
                      <a:pos x="18" y="6"/>
                    </a:cxn>
                    <a:cxn ang="0">
                      <a:pos x="5" y="0"/>
                    </a:cxn>
                    <a:cxn ang="0">
                      <a:pos x="5" y="6"/>
                    </a:cxn>
                    <a:cxn ang="0">
                      <a:pos x="5" y="12"/>
                    </a:cxn>
                    <a:cxn ang="0">
                      <a:pos x="9" y="12"/>
                    </a:cxn>
                    <a:cxn ang="0">
                      <a:pos x="18" y="18"/>
                    </a:cxn>
                    <a:cxn ang="0">
                      <a:pos x="22" y="18"/>
                    </a:cxn>
                    <a:cxn ang="0">
                      <a:pos x="22" y="18"/>
                    </a:cxn>
                    <a:cxn ang="0">
                      <a:pos x="18" y="24"/>
                    </a:cxn>
                    <a:cxn ang="0">
                      <a:pos x="0" y="30"/>
                    </a:cxn>
                    <a:cxn ang="0">
                      <a:pos x="5" y="42"/>
                    </a:cxn>
                    <a:cxn ang="0">
                      <a:pos x="13" y="42"/>
                    </a:cxn>
                    <a:cxn ang="0">
                      <a:pos x="26" y="60"/>
                    </a:cxn>
                    <a:cxn ang="0">
                      <a:pos x="39" y="66"/>
                    </a:cxn>
                    <a:cxn ang="0">
                      <a:pos x="56" y="60"/>
                    </a:cxn>
                    <a:cxn ang="0">
                      <a:pos x="56" y="60"/>
                    </a:cxn>
                    <a:cxn ang="0">
                      <a:pos x="69" y="66"/>
                    </a:cxn>
                    <a:cxn ang="0">
                      <a:pos x="74" y="24"/>
                    </a:cxn>
                  </a:cxnLst>
                  <a:rect l="txL" t="txT" r="txR" b="txB"/>
                  <a:pathLst>
                    <a:path w="74" h="66">
                      <a:moveTo>
                        <a:pt x="74" y="24"/>
                      </a:moveTo>
                      <a:lnTo>
                        <a:pt x="65" y="18"/>
                      </a:lnTo>
                      <a:lnTo>
                        <a:pt x="61" y="18"/>
                      </a:lnTo>
                      <a:lnTo>
                        <a:pt x="56" y="6"/>
                      </a:lnTo>
                      <a:lnTo>
                        <a:pt x="48" y="0"/>
                      </a:lnTo>
                      <a:lnTo>
                        <a:pt x="39" y="0"/>
                      </a:lnTo>
                      <a:lnTo>
                        <a:pt x="26" y="0"/>
                      </a:lnTo>
                      <a:lnTo>
                        <a:pt x="18" y="6"/>
                      </a:lnTo>
                      <a:lnTo>
                        <a:pt x="5" y="0"/>
                      </a:lnTo>
                      <a:lnTo>
                        <a:pt x="5" y="6"/>
                      </a:lnTo>
                      <a:lnTo>
                        <a:pt x="5" y="12"/>
                      </a:lnTo>
                      <a:lnTo>
                        <a:pt x="9" y="12"/>
                      </a:lnTo>
                      <a:lnTo>
                        <a:pt x="18" y="18"/>
                      </a:lnTo>
                      <a:lnTo>
                        <a:pt x="22" y="18"/>
                      </a:lnTo>
                      <a:lnTo>
                        <a:pt x="22" y="18"/>
                      </a:lnTo>
                      <a:lnTo>
                        <a:pt x="18" y="24"/>
                      </a:lnTo>
                      <a:lnTo>
                        <a:pt x="0" y="30"/>
                      </a:lnTo>
                      <a:lnTo>
                        <a:pt x="5" y="42"/>
                      </a:lnTo>
                      <a:lnTo>
                        <a:pt x="13" y="42"/>
                      </a:lnTo>
                      <a:lnTo>
                        <a:pt x="26" y="60"/>
                      </a:lnTo>
                      <a:lnTo>
                        <a:pt x="39" y="66"/>
                      </a:lnTo>
                      <a:lnTo>
                        <a:pt x="56" y="60"/>
                      </a:lnTo>
                      <a:lnTo>
                        <a:pt x="56" y="60"/>
                      </a:lnTo>
                      <a:lnTo>
                        <a:pt x="69" y="66"/>
                      </a:lnTo>
                      <a:lnTo>
                        <a:pt x="74" y="24"/>
                      </a:lnTo>
                      <a:close/>
                    </a:path>
                  </a:pathLst>
                </a:custGeom>
                <a:solidFill>
                  <a:srgbClr val="FFCC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2" name="Freeform 138"/>
                <p:cNvSpPr/>
                <p:nvPr/>
              </p:nvSpPr>
              <p:spPr>
                <a:xfrm>
                  <a:off x="3936" y="2864"/>
                  <a:ext cx="74" cy="66"/>
                </a:xfrm>
                <a:custGeom>
                  <a:avLst/>
                  <a:gdLst>
                    <a:gd name="txL" fmla="*/ 0 w 74"/>
                    <a:gd name="txT" fmla="*/ 0 h 66"/>
                    <a:gd name="txR" fmla="*/ 74 w 74"/>
                    <a:gd name="txB" fmla="*/ 66 h 66"/>
                  </a:gdLst>
                  <a:ahLst/>
                  <a:cxnLst>
                    <a:cxn ang="0">
                      <a:pos x="74" y="24"/>
                    </a:cxn>
                    <a:cxn ang="0">
                      <a:pos x="65" y="18"/>
                    </a:cxn>
                    <a:cxn ang="0">
                      <a:pos x="61" y="18"/>
                    </a:cxn>
                    <a:cxn ang="0">
                      <a:pos x="56" y="6"/>
                    </a:cxn>
                    <a:cxn ang="0">
                      <a:pos x="48" y="0"/>
                    </a:cxn>
                    <a:cxn ang="0">
                      <a:pos x="39" y="0"/>
                    </a:cxn>
                    <a:cxn ang="0">
                      <a:pos x="26" y="0"/>
                    </a:cxn>
                    <a:cxn ang="0">
                      <a:pos x="18" y="6"/>
                    </a:cxn>
                    <a:cxn ang="0">
                      <a:pos x="5" y="0"/>
                    </a:cxn>
                    <a:cxn ang="0">
                      <a:pos x="5" y="6"/>
                    </a:cxn>
                    <a:cxn ang="0">
                      <a:pos x="5" y="12"/>
                    </a:cxn>
                    <a:cxn ang="0">
                      <a:pos x="9" y="12"/>
                    </a:cxn>
                    <a:cxn ang="0">
                      <a:pos x="18" y="18"/>
                    </a:cxn>
                    <a:cxn ang="0">
                      <a:pos x="22" y="18"/>
                    </a:cxn>
                    <a:cxn ang="0">
                      <a:pos x="22" y="18"/>
                    </a:cxn>
                    <a:cxn ang="0">
                      <a:pos x="18" y="24"/>
                    </a:cxn>
                    <a:cxn ang="0">
                      <a:pos x="0" y="30"/>
                    </a:cxn>
                    <a:cxn ang="0">
                      <a:pos x="5" y="42"/>
                    </a:cxn>
                    <a:cxn ang="0">
                      <a:pos x="13" y="42"/>
                    </a:cxn>
                    <a:cxn ang="0">
                      <a:pos x="26" y="60"/>
                    </a:cxn>
                    <a:cxn ang="0">
                      <a:pos x="39" y="66"/>
                    </a:cxn>
                    <a:cxn ang="0">
                      <a:pos x="56" y="60"/>
                    </a:cxn>
                    <a:cxn ang="0">
                      <a:pos x="56" y="60"/>
                    </a:cxn>
                    <a:cxn ang="0">
                      <a:pos x="69" y="66"/>
                    </a:cxn>
                    <a:cxn ang="0">
                      <a:pos x="74" y="24"/>
                    </a:cxn>
                  </a:cxnLst>
                  <a:rect l="txL" t="txT" r="txR" b="txB"/>
                  <a:pathLst>
                    <a:path w="74" h="66">
                      <a:moveTo>
                        <a:pt x="74" y="24"/>
                      </a:moveTo>
                      <a:lnTo>
                        <a:pt x="65" y="18"/>
                      </a:lnTo>
                      <a:lnTo>
                        <a:pt x="61" y="18"/>
                      </a:lnTo>
                      <a:lnTo>
                        <a:pt x="56" y="6"/>
                      </a:lnTo>
                      <a:lnTo>
                        <a:pt x="48" y="0"/>
                      </a:lnTo>
                      <a:lnTo>
                        <a:pt x="39" y="0"/>
                      </a:lnTo>
                      <a:lnTo>
                        <a:pt x="26" y="0"/>
                      </a:lnTo>
                      <a:lnTo>
                        <a:pt x="18" y="6"/>
                      </a:lnTo>
                      <a:lnTo>
                        <a:pt x="5" y="0"/>
                      </a:lnTo>
                      <a:lnTo>
                        <a:pt x="5" y="6"/>
                      </a:lnTo>
                      <a:lnTo>
                        <a:pt x="5" y="12"/>
                      </a:lnTo>
                      <a:lnTo>
                        <a:pt x="9" y="12"/>
                      </a:lnTo>
                      <a:lnTo>
                        <a:pt x="18" y="18"/>
                      </a:lnTo>
                      <a:lnTo>
                        <a:pt x="22" y="18"/>
                      </a:lnTo>
                      <a:lnTo>
                        <a:pt x="22" y="18"/>
                      </a:lnTo>
                      <a:lnTo>
                        <a:pt x="18" y="24"/>
                      </a:lnTo>
                      <a:lnTo>
                        <a:pt x="0" y="30"/>
                      </a:lnTo>
                      <a:lnTo>
                        <a:pt x="5" y="42"/>
                      </a:lnTo>
                      <a:lnTo>
                        <a:pt x="13" y="42"/>
                      </a:lnTo>
                      <a:lnTo>
                        <a:pt x="26" y="60"/>
                      </a:lnTo>
                      <a:lnTo>
                        <a:pt x="39" y="66"/>
                      </a:lnTo>
                      <a:lnTo>
                        <a:pt x="56" y="60"/>
                      </a:lnTo>
                      <a:lnTo>
                        <a:pt x="56" y="60"/>
                      </a:lnTo>
                      <a:lnTo>
                        <a:pt x="69" y="66"/>
                      </a:lnTo>
                      <a:lnTo>
                        <a:pt x="74" y="2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3" name="Freeform 139"/>
                <p:cNvSpPr/>
                <p:nvPr/>
              </p:nvSpPr>
              <p:spPr>
                <a:xfrm>
                  <a:off x="4001" y="2738"/>
                  <a:ext cx="176" cy="240"/>
                </a:xfrm>
                <a:custGeom>
                  <a:avLst/>
                  <a:gdLst>
                    <a:gd name="txL" fmla="*/ 0 w 176"/>
                    <a:gd name="txT" fmla="*/ 0 h 240"/>
                    <a:gd name="txR" fmla="*/ 176 w 176"/>
                    <a:gd name="txB" fmla="*/ 240 h 240"/>
                  </a:gdLst>
                  <a:ahLst/>
                  <a:cxnLst>
                    <a:cxn ang="0">
                      <a:pos x="0" y="144"/>
                    </a:cxn>
                    <a:cxn ang="0">
                      <a:pos x="0" y="156"/>
                    </a:cxn>
                    <a:cxn ang="0">
                      <a:pos x="0" y="162"/>
                    </a:cxn>
                    <a:cxn ang="0">
                      <a:pos x="0" y="174"/>
                    </a:cxn>
                    <a:cxn ang="0">
                      <a:pos x="0" y="186"/>
                    </a:cxn>
                    <a:cxn ang="0">
                      <a:pos x="0" y="192"/>
                    </a:cxn>
                    <a:cxn ang="0">
                      <a:pos x="4" y="204"/>
                    </a:cxn>
                    <a:cxn ang="0">
                      <a:pos x="34" y="216"/>
                    </a:cxn>
                    <a:cxn ang="0">
                      <a:pos x="69" y="228"/>
                    </a:cxn>
                    <a:cxn ang="0">
                      <a:pos x="99" y="240"/>
                    </a:cxn>
                    <a:cxn ang="0">
                      <a:pos x="116" y="240"/>
                    </a:cxn>
                    <a:cxn ang="0">
                      <a:pos x="138" y="198"/>
                    </a:cxn>
                    <a:cxn ang="0">
                      <a:pos x="151" y="168"/>
                    </a:cxn>
                    <a:cxn ang="0">
                      <a:pos x="164" y="126"/>
                    </a:cxn>
                    <a:cxn ang="0">
                      <a:pos x="176" y="78"/>
                    </a:cxn>
                    <a:cxn ang="0">
                      <a:pos x="176" y="54"/>
                    </a:cxn>
                    <a:cxn ang="0">
                      <a:pos x="176" y="30"/>
                    </a:cxn>
                    <a:cxn ang="0">
                      <a:pos x="168" y="18"/>
                    </a:cxn>
                    <a:cxn ang="0">
                      <a:pos x="151" y="0"/>
                    </a:cxn>
                    <a:cxn ang="0">
                      <a:pos x="129" y="54"/>
                    </a:cxn>
                    <a:cxn ang="0">
                      <a:pos x="116" y="84"/>
                    </a:cxn>
                    <a:cxn ang="0">
                      <a:pos x="103" y="120"/>
                    </a:cxn>
                    <a:cxn ang="0">
                      <a:pos x="95" y="162"/>
                    </a:cxn>
                    <a:cxn ang="0">
                      <a:pos x="65" y="156"/>
                    </a:cxn>
                    <a:cxn ang="0">
                      <a:pos x="22" y="150"/>
                    </a:cxn>
                    <a:cxn ang="0">
                      <a:pos x="0" y="144"/>
                    </a:cxn>
                  </a:cxnLst>
                  <a:rect l="txL" t="txT" r="txR" b="txB"/>
                  <a:pathLst>
                    <a:path w="176" h="240">
                      <a:moveTo>
                        <a:pt x="0" y="144"/>
                      </a:moveTo>
                      <a:lnTo>
                        <a:pt x="0" y="156"/>
                      </a:lnTo>
                      <a:lnTo>
                        <a:pt x="0" y="162"/>
                      </a:lnTo>
                      <a:lnTo>
                        <a:pt x="0" y="174"/>
                      </a:lnTo>
                      <a:lnTo>
                        <a:pt x="0" y="186"/>
                      </a:lnTo>
                      <a:lnTo>
                        <a:pt x="0" y="192"/>
                      </a:lnTo>
                      <a:lnTo>
                        <a:pt x="4" y="204"/>
                      </a:lnTo>
                      <a:lnTo>
                        <a:pt x="34" y="216"/>
                      </a:lnTo>
                      <a:lnTo>
                        <a:pt x="69" y="228"/>
                      </a:lnTo>
                      <a:lnTo>
                        <a:pt x="99" y="240"/>
                      </a:lnTo>
                      <a:lnTo>
                        <a:pt x="116" y="240"/>
                      </a:lnTo>
                      <a:lnTo>
                        <a:pt x="138" y="198"/>
                      </a:lnTo>
                      <a:lnTo>
                        <a:pt x="151" y="168"/>
                      </a:lnTo>
                      <a:lnTo>
                        <a:pt x="164" y="126"/>
                      </a:lnTo>
                      <a:lnTo>
                        <a:pt x="176" y="78"/>
                      </a:lnTo>
                      <a:lnTo>
                        <a:pt x="176" y="54"/>
                      </a:lnTo>
                      <a:lnTo>
                        <a:pt x="176" y="30"/>
                      </a:lnTo>
                      <a:lnTo>
                        <a:pt x="168" y="18"/>
                      </a:lnTo>
                      <a:lnTo>
                        <a:pt x="151" y="0"/>
                      </a:lnTo>
                      <a:lnTo>
                        <a:pt x="129" y="54"/>
                      </a:lnTo>
                      <a:lnTo>
                        <a:pt x="116" y="84"/>
                      </a:lnTo>
                      <a:lnTo>
                        <a:pt x="103" y="120"/>
                      </a:lnTo>
                      <a:lnTo>
                        <a:pt x="95" y="162"/>
                      </a:lnTo>
                      <a:lnTo>
                        <a:pt x="65" y="156"/>
                      </a:lnTo>
                      <a:lnTo>
                        <a:pt x="22" y="150"/>
                      </a:lnTo>
                      <a:lnTo>
                        <a:pt x="0" y="144"/>
                      </a:lnTo>
                      <a:close/>
                    </a:path>
                  </a:pathLst>
                </a:custGeom>
                <a:solidFill>
                  <a:srgbClr val="6699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4" name="Freeform 140"/>
                <p:cNvSpPr/>
                <p:nvPr/>
              </p:nvSpPr>
              <p:spPr>
                <a:xfrm>
                  <a:off x="4001" y="2738"/>
                  <a:ext cx="176" cy="240"/>
                </a:xfrm>
                <a:custGeom>
                  <a:avLst/>
                  <a:gdLst>
                    <a:gd name="txL" fmla="*/ 0 w 176"/>
                    <a:gd name="txT" fmla="*/ 0 h 240"/>
                    <a:gd name="txR" fmla="*/ 176 w 176"/>
                    <a:gd name="txB" fmla="*/ 240 h 240"/>
                  </a:gdLst>
                  <a:ahLst/>
                  <a:cxnLst>
                    <a:cxn ang="0">
                      <a:pos x="0" y="144"/>
                    </a:cxn>
                    <a:cxn ang="0">
                      <a:pos x="0" y="156"/>
                    </a:cxn>
                    <a:cxn ang="0">
                      <a:pos x="0" y="162"/>
                    </a:cxn>
                    <a:cxn ang="0">
                      <a:pos x="0" y="174"/>
                    </a:cxn>
                    <a:cxn ang="0">
                      <a:pos x="0" y="186"/>
                    </a:cxn>
                    <a:cxn ang="0">
                      <a:pos x="0" y="192"/>
                    </a:cxn>
                    <a:cxn ang="0">
                      <a:pos x="4" y="204"/>
                    </a:cxn>
                    <a:cxn ang="0">
                      <a:pos x="34" y="216"/>
                    </a:cxn>
                    <a:cxn ang="0">
                      <a:pos x="69" y="228"/>
                    </a:cxn>
                    <a:cxn ang="0">
                      <a:pos x="99" y="240"/>
                    </a:cxn>
                    <a:cxn ang="0">
                      <a:pos x="116" y="240"/>
                    </a:cxn>
                    <a:cxn ang="0">
                      <a:pos x="138" y="198"/>
                    </a:cxn>
                    <a:cxn ang="0">
                      <a:pos x="151" y="168"/>
                    </a:cxn>
                    <a:cxn ang="0">
                      <a:pos x="164" y="126"/>
                    </a:cxn>
                    <a:cxn ang="0">
                      <a:pos x="176" y="78"/>
                    </a:cxn>
                    <a:cxn ang="0">
                      <a:pos x="176" y="54"/>
                    </a:cxn>
                    <a:cxn ang="0">
                      <a:pos x="176" y="30"/>
                    </a:cxn>
                    <a:cxn ang="0">
                      <a:pos x="168" y="18"/>
                    </a:cxn>
                    <a:cxn ang="0">
                      <a:pos x="151" y="0"/>
                    </a:cxn>
                    <a:cxn ang="0">
                      <a:pos x="129" y="54"/>
                    </a:cxn>
                    <a:cxn ang="0">
                      <a:pos x="116" y="84"/>
                    </a:cxn>
                    <a:cxn ang="0">
                      <a:pos x="103" y="120"/>
                    </a:cxn>
                    <a:cxn ang="0">
                      <a:pos x="95" y="162"/>
                    </a:cxn>
                    <a:cxn ang="0">
                      <a:pos x="65" y="156"/>
                    </a:cxn>
                    <a:cxn ang="0">
                      <a:pos x="22" y="150"/>
                    </a:cxn>
                    <a:cxn ang="0">
                      <a:pos x="0" y="144"/>
                    </a:cxn>
                  </a:cxnLst>
                  <a:rect l="txL" t="txT" r="txR" b="txB"/>
                  <a:pathLst>
                    <a:path w="176" h="240">
                      <a:moveTo>
                        <a:pt x="0" y="144"/>
                      </a:moveTo>
                      <a:lnTo>
                        <a:pt x="0" y="156"/>
                      </a:lnTo>
                      <a:lnTo>
                        <a:pt x="0" y="162"/>
                      </a:lnTo>
                      <a:lnTo>
                        <a:pt x="0" y="174"/>
                      </a:lnTo>
                      <a:lnTo>
                        <a:pt x="0" y="186"/>
                      </a:lnTo>
                      <a:lnTo>
                        <a:pt x="0" y="192"/>
                      </a:lnTo>
                      <a:lnTo>
                        <a:pt x="4" y="204"/>
                      </a:lnTo>
                      <a:lnTo>
                        <a:pt x="34" y="216"/>
                      </a:lnTo>
                      <a:lnTo>
                        <a:pt x="69" y="228"/>
                      </a:lnTo>
                      <a:lnTo>
                        <a:pt x="99" y="240"/>
                      </a:lnTo>
                      <a:lnTo>
                        <a:pt x="116" y="240"/>
                      </a:lnTo>
                      <a:lnTo>
                        <a:pt x="138" y="198"/>
                      </a:lnTo>
                      <a:lnTo>
                        <a:pt x="151" y="168"/>
                      </a:lnTo>
                      <a:lnTo>
                        <a:pt x="164" y="126"/>
                      </a:lnTo>
                      <a:lnTo>
                        <a:pt x="176" y="78"/>
                      </a:lnTo>
                      <a:lnTo>
                        <a:pt x="176" y="54"/>
                      </a:lnTo>
                      <a:lnTo>
                        <a:pt x="176" y="30"/>
                      </a:lnTo>
                      <a:lnTo>
                        <a:pt x="168" y="18"/>
                      </a:lnTo>
                      <a:lnTo>
                        <a:pt x="151" y="0"/>
                      </a:lnTo>
                      <a:lnTo>
                        <a:pt x="129" y="54"/>
                      </a:lnTo>
                      <a:lnTo>
                        <a:pt x="116" y="84"/>
                      </a:lnTo>
                      <a:lnTo>
                        <a:pt x="103" y="120"/>
                      </a:lnTo>
                      <a:lnTo>
                        <a:pt x="95" y="162"/>
                      </a:lnTo>
                      <a:lnTo>
                        <a:pt x="65" y="156"/>
                      </a:lnTo>
                      <a:lnTo>
                        <a:pt x="22" y="150"/>
                      </a:lnTo>
                      <a:lnTo>
                        <a:pt x="0" y="14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5" name="Freeform 141"/>
                <p:cNvSpPr/>
                <p:nvPr/>
              </p:nvSpPr>
              <p:spPr>
                <a:xfrm>
                  <a:off x="4001" y="2822"/>
                  <a:ext cx="116" cy="156"/>
                </a:xfrm>
                <a:custGeom>
                  <a:avLst/>
                  <a:gdLst>
                    <a:gd name="txL" fmla="*/ 0 w 116"/>
                    <a:gd name="txT" fmla="*/ 0 h 156"/>
                    <a:gd name="txR" fmla="*/ 116 w 116"/>
                    <a:gd name="txB" fmla="*/ 156 h 156"/>
                  </a:gdLst>
                  <a:ahLst/>
                  <a:cxnLst>
                    <a:cxn ang="0">
                      <a:pos x="116" y="156"/>
                    </a:cxn>
                    <a:cxn ang="0">
                      <a:pos x="95" y="150"/>
                    </a:cxn>
                    <a:cxn ang="0">
                      <a:pos x="69" y="144"/>
                    </a:cxn>
                    <a:cxn ang="0">
                      <a:pos x="34" y="132"/>
                    </a:cxn>
                    <a:cxn ang="0">
                      <a:pos x="4" y="120"/>
                    </a:cxn>
                    <a:cxn ang="0">
                      <a:pos x="0" y="108"/>
                    </a:cxn>
                    <a:cxn ang="0">
                      <a:pos x="0" y="102"/>
                    </a:cxn>
                    <a:cxn ang="0">
                      <a:pos x="0" y="90"/>
                    </a:cxn>
                    <a:cxn ang="0">
                      <a:pos x="0" y="78"/>
                    </a:cxn>
                    <a:cxn ang="0">
                      <a:pos x="0" y="72"/>
                    </a:cxn>
                    <a:cxn ang="0">
                      <a:pos x="0" y="60"/>
                    </a:cxn>
                    <a:cxn ang="0">
                      <a:pos x="22" y="66"/>
                    </a:cxn>
                    <a:cxn ang="0">
                      <a:pos x="65" y="72"/>
                    </a:cxn>
                    <a:cxn ang="0">
                      <a:pos x="95" y="78"/>
                    </a:cxn>
                    <a:cxn ang="0">
                      <a:pos x="108" y="36"/>
                    </a:cxn>
                    <a:cxn ang="0">
                      <a:pos x="116" y="0"/>
                    </a:cxn>
                  </a:cxnLst>
                  <a:rect l="txL" t="txT" r="txR" b="txB"/>
                  <a:pathLst>
                    <a:path w="116" h="156">
                      <a:moveTo>
                        <a:pt x="116" y="156"/>
                      </a:moveTo>
                      <a:lnTo>
                        <a:pt x="95" y="150"/>
                      </a:lnTo>
                      <a:lnTo>
                        <a:pt x="69" y="144"/>
                      </a:lnTo>
                      <a:lnTo>
                        <a:pt x="34" y="132"/>
                      </a:lnTo>
                      <a:lnTo>
                        <a:pt x="4" y="120"/>
                      </a:lnTo>
                      <a:lnTo>
                        <a:pt x="0" y="108"/>
                      </a:lnTo>
                      <a:lnTo>
                        <a:pt x="0" y="102"/>
                      </a:lnTo>
                      <a:lnTo>
                        <a:pt x="0" y="90"/>
                      </a:lnTo>
                      <a:lnTo>
                        <a:pt x="0" y="78"/>
                      </a:lnTo>
                      <a:lnTo>
                        <a:pt x="0" y="72"/>
                      </a:lnTo>
                      <a:lnTo>
                        <a:pt x="0" y="60"/>
                      </a:lnTo>
                      <a:lnTo>
                        <a:pt x="22" y="66"/>
                      </a:lnTo>
                      <a:lnTo>
                        <a:pt x="65" y="72"/>
                      </a:lnTo>
                      <a:lnTo>
                        <a:pt x="95" y="78"/>
                      </a:lnTo>
                      <a:lnTo>
                        <a:pt x="108" y="36"/>
                      </a:lnTo>
                      <a:lnTo>
                        <a:pt x="116"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6" name="Freeform 142"/>
                <p:cNvSpPr/>
                <p:nvPr/>
              </p:nvSpPr>
              <p:spPr>
                <a:xfrm>
                  <a:off x="3756" y="2816"/>
                  <a:ext cx="69" cy="66"/>
                </a:xfrm>
                <a:custGeom>
                  <a:avLst/>
                  <a:gdLst>
                    <a:gd name="txL" fmla="*/ 0 w 69"/>
                    <a:gd name="txT" fmla="*/ 0 h 66"/>
                    <a:gd name="txR" fmla="*/ 69 w 69"/>
                    <a:gd name="txB" fmla="*/ 66 h 66"/>
                  </a:gdLst>
                  <a:ahLst/>
                  <a:cxnLst>
                    <a:cxn ang="0">
                      <a:pos x="51" y="36"/>
                    </a:cxn>
                    <a:cxn ang="0">
                      <a:pos x="51" y="30"/>
                    </a:cxn>
                    <a:cxn ang="0">
                      <a:pos x="51" y="24"/>
                    </a:cxn>
                    <a:cxn ang="0">
                      <a:pos x="51" y="24"/>
                    </a:cxn>
                    <a:cxn ang="0">
                      <a:pos x="56" y="24"/>
                    </a:cxn>
                    <a:cxn ang="0">
                      <a:pos x="56" y="12"/>
                    </a:cxn>
                    <a:cxn ang="0">
                      <a:pos x="47" y="12"/>
                    </a:cxn>
                    <a:cxn ang="0">
                      <a:pos x="43" y="12"/>
                    </a:cxn>
                    <a:cxn ang="0">
                      <a:pos x="34" y="12"/>
                    </a:cxn>
                    <a:cxn ang="0">
                      <a:pos x="34" y="12"/>
                    </a:cxn>
                    <a:cxn ang="0">
                      <a:pos x="26" y="12"/>
                    </a:cxn>
                    <a:cxn ang="0">
                      <a:pos x="21" y="12"/>
                    </a:cxn>
                    <a:cxn ang="0">
                      <a:pos x="21" y="6"/>
                    </a:cxn>
                    <a:cxn ang="0">
                      <a:pos x="13" y="6"/>
                    </a:cxn>
                    <a:cxn ang="0">
                      <a:pos x="8" y="0"/>
                    </a:cxn>
                    <a:cxn ang="0">
                      <a:pos x="4" y="0"/>
                    </a:cxn>
                    <a:cxn ang="0">
                      <a:pos x="0" y="6"/>
                    </a:cxn>
                    <a:cxn ang="0">
                      <a:pos x="4" y="12"/>
                    </a:cxn>
                    <a:cxn ang="0">
                      <a:pos x="0" y="18"/>
                    </a:cxn>
                    <a:cxn ang="0">
                      <a:pos x="0" y="36"/>
                    </a:cxn>
                    <a:cxn ang="0">
                      <a:pos x="4" y="48"/>
                    </a:cxn>
                    <a:cxn ang="0">
                      <a:pos x="8" y="60"/>
                    </a:cxn>
                    <a:cxn ang="0">
                      <a:pos x="21" y="60"/>
                    </a:cxn>
                    <a:cxn ang="0">
                      <a:pos x="38" y="66"/>
                    </a:cxn>
                    <a:cxn ang="0">
                      <a:pos x="43" y="66"/>
                    </a:cxn>
                    <a:cxn ang="0">
                      <a:pos x="51" y="66"/>
                    </a:cxn>
                    <a:cxn ang="0">
                      <a:pos x="64" y="60"/>
                    </a:cxn>
                    <a:cxn ang="0">
                      <a:pos x="69" y="60"/>
                    </a:cxn>
                    <a:cxn ang="0">
                      <a:pos x="69" y="48"/>
                    </a:cxn>
                    <a:cxn ang="0">
                      <a:pos x="64" y="48"/>
                    </a:cxn>
                    <a:cxn ang="0">
                      <a:pos x="56" y="42"/>
                    </a:cxn>
                    <a:cxn ang="0">
                      <a:pos x="51" y="36"/>
                    </a:cxn>
                  </a:cxnLst>
                  <a:rect l="txL" t="txT" r="txR" b="txB"/>
                  <a:pathLst>
                    <a:path w="69" h="66">
                      <a:moveTo>
                        <a:pt x="51" y="36"/>
                      </a:moveTo>
                      <a:lnTo>
                        <a:pt x="51" y="30"/>
                      </a:lnTo>
                      <a:lnTo>
                        <a:pt x="51" y="24"/>
                      </a:lnTo>
                      <a:lnTo>
                        <a:pt x="51" y="24"/>
                      </a:lnTo>
                      <a:lnTo>
                        <a:pt x="56" y="24"/>
                      </a:lnTo>
                      <a:lnTo>
                        <a:pt x="56" y="12"/>
                      </a:lnTo>
                      <a:lnTo>
                        <a:pt x="47" y="12"/>
                      </a:lnTo>
                      <a:lnTo>
                        <a:pt x="43" y="12"/>
                      </a:lnTo>
                      <a:lnTo>
                        <a:pt x="34" y="12"/>
                      </a:lnTo>
                      <a:lnTo>
                        <a:pt x="34" y="12"/>
                      </a:lnTo>
                      <a:lnTo>
                        <a:pt x="26" y="12"/>
                      </a:lnTo>
                      <a:lnTo>
                        <a:pt x="21" y="12"/>
                      </a:lnTo>
                      <a:lnTo>
                        <a:pt x="21" y="6"/>
                      </a:lnTo>
                      <a:lnTo>
                        <a:pt x="13" y="6"/>
                      </a:lnTo>
                      <a:lnTo>
                        <a:pt x="8" y="0"/>
                      </a:lnTo>
                      <a:lnTo>
                        <a:pt x="4" y="0"/>
                      </a:lnTo>
                      <a:lnTo>
                        <a:pt x="0" y="6"/>
                      </a:lnTo>
                      <a:lnTo>
                        <a:pt x="4" y="12"/>
                      </a:lnTo>
                      <a:lnTo>
                        <a:pt x="0" y="18"/>
                      </a:lnTo>
                      <a:lnTo>
                        <a:pt x="0" y="36"/>
                      </a:lnTo>
                      <a:lnTo>
                        <a:pt x="4" y="48"/>
                      </a:lnTo>
                      <a:lnTo>
                        <a:pt x="8" y="60"/>
                      </a:lnTo>
                      <a:lnTo>
                        <a:pt x="21" y="60"/>
                      </a:lnTo>
                      <a:lnTo>
                        <a:pt x="38" y="66"/>
                      </a:lnTo>
                      <a:lnTo>
                        <a:pt x="43" y="66"/>
                      </a:lnTo>
                      <a:lnTo>
                        <a:pt x="51" y="66"/>
                      </a:lnTo>
                      <a:lnTo>
                        <a:pt x="64" y="60"/>
                      </a:lnTo>
                      <a:lnTo>
                        <a:pt x="69" y="60"/>
                      </a:lnTo>
                      <a:lnTo>
                        <a:pt x="69" y="48"/>
                      </a:lnTo>
                      <a:lnTo>
                        <a:pt x="64" y="48"/>
                      </a:lnTo>
                      <a:lnTo>
                        <a:pt x="56" y="42"/>
                      </a:lnTo>
                      <a:lnTo>
                        <a:pt x="51" y="36"/>
                      </a:lnTo>
                      <a:close/>
                    </a:path>
                  </a:pathLst>
                </a:custGeom>
                <a:solidFill>
                  <a:srgbClr val="FFCC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7" name="Freeform 143"/>
                <p:cNvSpPr/>
                <p:nvPr/>
              </p:nvSpPr>
              <p:spPr>
                <a:xfrm>
                  <a:off x="3756" y="2816"/>
                  <a:ext cx="69" cy="66"/>
                </a:xfrm>
                <a:custGeom>
                  <a:avLst/>
                  <a:gdLst>
                    <a:gd name="txL" fmla="*/ 0 w 69"/>
                    <a:gd name="txT" fmla="*/ 0 h 66"/>
                    <a:gd name="txR" fmla="*/ 69 w 69"/>
                    <a:gd name="txB" fmla="*/ 66 h 66"/>
                  </a:gdLst>
                  <a:ahLst/>
                  <a:cxnLst>
                    <a:cxn ang="0">
                      <a:pos x="51" y="36"/>
                    </a:cxn>
                    <a:cxn ang="0">
                      <a:pos x="51" y="30"/>
                    </a:cxn>
                    <a:cxn ang="0">
                      <a:pos x="51" y="24"/>
                    </a:cxn>
                    <a:cxn ang="0">
                      <a:pos x="51" y="24"/>
                    </a:cxn>
                    <a:cxn ang="0">
                      <a:pos x="56" y="24"/>
                    </a:cxn>
                    <a:cxn ang="0">
                      <a:pos x="56" y="12"/>
                    </a:cxn>
                    <a:cxn ang="0">
                      <a:pos x="47" y="12"/>
                    </a:cxn>
                    <a:cxn ang="0">
                      <a:pos x="43" y="12"/>
                    </a:cxn>
                    <a:cxn ang="0">
                      <a:pos x="34" y="12"/>
                    </a:cxn>
                    <a:cxn ang="0">
                      <a:pos x="34" y="12"/>
                    </a:cxn>
                    <a:cxn ang="0">
                      <a:pos x="26" y="12"/>
                    </a:cxn>
                    <a:cxn ang="0">
                      <a:pos x="21" y="12"/>
                    </a:cxn>
                    <a:cxn ang="0">
                      <a:pos x="21" y="6"/>
                    </a:cxn>
                    <a:cxn ang="0">
                      <a:pos x="13" y="6"/>
                    </a:cxn>
                    <a:cxn ang="0">
                      <a:pos x="8" y="0"/>
                    </a:cxn>
                    <a:cxn ang="0">
                      <a:pos x="4" y="0"/>
                    </a:cxn>
                    <a:cxn ang="0">
                      <a:pos x="0" y="6"/>
                    </a:cxn>
                    <a:cxn ang="0">
                      <a:pos x="4" y="12"/>
                    </a:cxn>
                    <a:cxn ang="0">
                      <a:pos x="0" y="18"/>
                    </a:cxn>
                    <a:cxn ang="0">
                      <a:pos x="0" y="36"/>
                    </a:cxn>
                    <a:cxn ang="0">
                      <a:pos x="4" y="48"/>
                    </a:cxn>
                    <a:cxn ang="0">
                      <a:pos x="8" y="60"/>
                    </a:cxn>
                    <a:cxn ang="0">
                      <a:pos x="21" y="60"/>
                    </a:cxn>
                    <a:cxn ang="0">
                      <a:pos x="38" y="66"/>
                    </a:cxn>
                    <a:cxn ang="0">
                      <a:pos x="43" y="66"/>
                    </a:cxn>
                    <a:cxn ang="0">
                      <a:pos x="51" y="66"/>
                    </a:cxn>
                    <a:cxn ang="0">
                      <a:pos x="64" y="60"/>
                    </a:cxn>
                    <a:cxn ang="0">
                      <a:pos x="69" y="60"/>
                    </a:cxn>
                    <a:cxn ang="0">
                      <a:pos x="69" y="48"/>
                    </a:cxn>
                    <a:cxn ang="0">
                      <a:pos x="64" y="48"/>
                    </a:cxn>
                    <a:cxn ang="0">
                      <a:pos x="56" y="42"/>
                    </a:cxn>
                    <a:cxn ang="0">
                      <a:pos x="51" y="36"/>
                    </a:cxn>
                  </a:cxnLst>
                  <a:rect l="txL" t="txT" r="txR" b="txB"/>
                  <a:pathLst>
                    <a:path w="69" h="66">
                      <a:moveTo>
                        <a:pt x="51" y="36"/>
                      </a:moveTo>
                      <a:lnTo>
                        <a:pt x="51" y="30"/>
                      </a:lnTo>
                      <a:lnTo>
                        <a:pt x="51" y="24"/>
                      </a:lnTo>
                      <a:lnTo>
                        <a:pt x="51" y="24"/>
                      </a:lnTo>
                      <a:lnTo>
                        <a:pt x="56" y="24"/>
                      </a:lnTo>
                      <a:lnTo>
                        <a:pt x="56" y="12"/>
                      </a:lnTo>
                      <a:lnTo>
                        <a:pt x="47" y="12"/>
                      </a:lnTo>
                      <a:lnTo>
                        <a:pt x="43" y="12"/>
                      </a:lnTo>
                      <a:lnTo>
                        <a:pt x="34" y="12"/>
                      </a:lnTo>
                      <a:lnTo>
                        <a:pt x="34" y="12"/>
                      </a:lnTo>
                      <a:lnTo>
                        <a:pt x="26" y="12"/>
                      </a:lnTo>
                      <a:lnTo>
                        <a:pt x="21" y="12"/>
                      </a:lnTo>
                      <a:lnTo>
                        <a:pt x="21" y="6"/>
                      </a:lnTo>
                      <a:lnTo>
                        <a:pt x="13" y="6"/>
                      </a:lnTo>
                      <a:lnTo>
                        <a:pt x="8" y="0"/>
                      </a:lnTo>
                      <a:lnTo>
                        <a:pt x="4" y="0"/>
                      </a:lnTo>
                      <a:lnTo>
                        <a:pt x="0" y="6"/>
                      </a:lnTo>
                      <a:lnTo>
                        <a:pt x="4" y="12"/>
                      </a:lnTo>
                      <a:lnTo>
                        <a:pt x="0" y="18"/>
                      </a:lnTo>
                      <a:lnTo>
                        <a:pt x="0" y="36"/>
                      </a:lnTo>
                      <a:lnTo>
                        <a:pt x="4" y="48"/>
                      </a:lnTo>
                      <a:lnTo>
                        <a:pt x="8" y="60"/>
                      </a:lnTo>
                      <a:lnTo>
                        <a:pt x="21" y="60"/>
                      </a:lnTo>
                      <a:lnTo>
                        <a:pt x="38" y="66"/>
                      </a:lnTo>
                      <a:lnTo>
                        <a:pt x="43" y="66"/>
                      </a:lnTo>
                      <a:lnTo>
                        <a:pt x="51" y="66"/>
                      </a:lnTo>
                      <a:lnTo>
                        <a:pt x="64" y="60"/>
                      </a:lnTo>
                      <a:lnTo>
                        <a:pt x="69" y="60"/>
                      </a:lnTo>
                      <a:lnTo>
                        <a:pt x="69" y="48"/>
                      </a:lnTo>
                      <a:lnTo>
                        <a:pt x="64" y="48"/>
                      </a:lnTo>
                      <a:lnTo>
                        <a:pt x="56" y="42"/>
                      </a:lnTo>
                      <a:lnTo>
                        <a:pt x="51"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8" name="Line 144"/>
                <p:cNvSpPr/>
                <p:nvPr/>
              </p:nvSpPr>
              <p:spPr>
                <a:xfrm flipV="1">
                  <a:off x="3760" y="2822"/>
                  <a:ext cx="9" cy="6"/>
                </a:xfrm>
                <a:prstGeom prst="line">
                  <a:avLst/>
                </a:prstGeom>
                <a:ln w="0" cap="flat" cmpd="sng">
                  <a:solidFill>
                    <a:srgbClr val="000000"/>
                  </a:solidFill>
                  <a:prstDash val="solid"/>
                  <a:headEnd type="none" w="med" len="med"/>
                  <a:tailEnd type="none" w="med" len="med"/>
                </a:ln>
              </p:spPr>
            </p:sp>
            <p:sp>
              <p:nvSpPr>
                <p:cNvPr id="169" name="Freeform 145"/>
                <p:cNvSpPr/>
                <p:nvPr/>
              </p:nvSpPr>
              <p:spPr>
                <a:xfrm>
                  <a:off x="3769" y="2828"/>
                  <a:ext cx="8" cy="30"/>
                </a:xfrm>
                <a:custGeom>
                  <a:avLst/>
                  <a:gdLst>
                    <a:gd name="txL" fmla="*/ 0 w 8"/>
                    <a:gd name="txT" fmla="*/ 0 h 30"/>
                    <a:gd name="txR" fmla="*/ 8 w 8"/>
                    <a:gd name="txB" fmla="*/ 30 h 30"/>
                  </a:gdLst>
                  <a:ahLst/>
                  <a:cxnLst>
                    <a:cxn ang="0">
                      <a:pos x="4" y="30"/>
                    </a:cxn>
                    <a:cxn ang="0">
                      <a:pos x="0" y="12"/>
                    </a:cxn>
                    <a:cxn ang="0">
                      <a:pos x="0" y="6"/>
                    </a:cxn>
                    <a:cxn ang="0">
                      <a:pos x="4" y="0"/>
                    </a:cxn>
                    <a:cxn ang="0">
                      <a:pos x="8" y="0"/>
                    </a:cxn>
                  </a:cxnLst>
                  <a:rect l="txL" t="txT" r="txR" b="txB"/>
                  <a:pathLst>
                    <a:path w="8" h="30">
                      <a:moveTo>
                        <a:pt x="4" y="30"/>
                      </a:moveTo>
                      <a:lnTo>
                        <a:pt x="0" y="12"/>
                      </a:lnTo>
                      <a:lnTo>
                        <a:pt x="0" y="6"/>
                      </a:lnTo>
                      <a:lnTo>
                        <a:pt x="4" y="0"/>
                      </a:lnTo>
                      <a:lnTo>
                        <a:pt x="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0" name="Freeform 146"/>
                <p:cNvSpPr/>
                <p:nvPr/>
              </p:nvSpPr>
              <p:spPr>
                <a:xfrm>
                  <a:off x="3782" y="2828"/>
                  <a:ext cx="8" cy="30"/>
                </a:xfrm>
                <a:custGeom>
                  <a:avLst/>
                  <a:gdLst>
                    <a:gd name="txL" fmla="*/ 0 w 8"/>
                    <a:gd name="txT" fmla="*/ 0 h 30"/>
                    <a:gd name="txR" fmla="*/ 8 w 8"/>
                    <a:gd name="txB" fmla="*/ 30 h 30"/>
                  </a:gdLst>
                  <a:ahLst/>
                  <a:cxnLst>
                    <a:cxn ang="0">
                      <a:pos x="0" y="30"/>
                    </a:cxn>
                    <a:cxn ang="0">
                      <a:pos x="0" y="18"/>
                    </a:cxn>
                    <a:cxn ang="0">
                      <a:pos x="0" y="6"/>
                    </a:cxn>
                    <a:cxn ang="0">
                      <a:pos x="0" y="6"/>
                    </a:cxn>
                    <a:cxn ang="0">
                      <a:pos x="4" y="0"/>
                    </a:cxn>
                    <a:cxn ang="0">
                      <a:pos x="8" y="0"/>
                    </a:cxn>
                  </a:cxnLst>
                  <a:rect l="txL" t="txT" r="txR" b="txB"/>
                  <a:pathLst>
                    <a:path w="8" h="30">
                      <a:moveTo>
                        <a:pt x="0" y="30"/>
                      </a:moveTo>
                      <a:lnTo>
                        <a:pt x="0" y="18"/>
                      </a:lnTo>
                      <a:lnTo>
                        <a:pt x="0" y="6"/>
                      </a:lnTo>
                      <a:lnTo>
                        <a:pt x="0" y="6"/>
                      </a:lnTo>
                      <a:lnTo>
                        <a:pt x="4" y="0"/>
                      </a:lnTo>
                      <a:lnTo>
                        <a:pt x="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1" name="Freeform 147"/>
                <p:cNvSpPr/>
                <p:nvPr/>
              </p:nvSpPr>
              <p:spPr>
                <a:xfrm>
                  <a:off x="3769" y="2828"/>
                  <a:ext cx="8" cy="24"/>
                </a:xfrm>
                <a:custGeom>
                  <a:avLst/>
                  <a:gdLst>
                    <a:gd name="txL" fmla="*/ 0 w 8"/>
                    <a:gd name="txT" fmla="*/ 0 h 24"/>
                    <a:gd name="txR" fmla="*/ 8 w 8"/>
                    <a:gd name="txB" fmla="*/ 24 h 24"/>
                  </a:gdLst>
                  <a:ahLst/>
                  <a:cxnLst>
                    <a:cxn ang="0">
                      <a:pos x="4" y="24"/>
                    </a:cxn>
                    <a:cxn ang="0">
                      <a:pos x="0" y="18"/>
                    </a:cxn>
                    <a:cxn ang="0">
                      <a:pos x="0" y="6"/>
                    </a:cxn>
                    <a:cxn ang="0">
                      <a:pos x="4" y="6"/>
                    </a:cxn>
                    <a:cxn ang="0">
                      <a:pos x="4" y="0"/>
                    </a:cxn>
                    <a:cxn ang="0">
                      <a:pos x="8" y="0"/>
                    </a:cxn>
                  </a:cxnLst>
                  <a:rect l="txL" t="txT" r="txR" b="txB"/>
                  <a:pathLst>
                    <a:path w="8" h="24">
                      <a:moveTo>
                        <a:pt x="4" y="24"/>
                      </a:moveTo>
                      <a:lnTo>
                        <a:pt x="0" y="18"/>
                      </a:lnTo>
                      <a:lnTo>
                        <a:pt x="0" y="6"/>
                      </a:lnTo>
                      <a:lnTo>
                        <a:pt x="4" y="6"/>
                      </a:lnTo>
                      <a:lnTo>
                        <a:pt x="4" y="0"/>
                      </a:lnTo>
                      <a:lnTo>
                        <a:pt x="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2" name="Freeform 148"/>
                <p:cNvSpPr/>
                <p:nvPr/>
              </p:nvSpPr>
              <p:spPr>
                <a:xfrm>
                  <a:off x="3794" y="2828"/>
                  <a:ext cx="9" cy="30"/>
                </a:xfrm>
                <a:custGeom>
                  <a:avLst/>
                  <a:gdLst>
                    <a:gd name="txL" fmla="*/ 0 w 9"/>
                    <a:gd name="txT" fmla="*/ 0 h 30"/>
                    <a:gd name="txR" fmla="*/ 9 w 9"/>
                    <a:gd name="txB" fmla="*/ 30 h 30"/>
                  </a:gdLst>
                  <a:ahLst/>
                  <a:cxnLst>
                    <a:cxn ang="0">
                      <a:pos x="0" y="30"/>
                    </a:cxn>
                    <a:cxn ang="0">
                      <a:pos x="0" y="24"/>
                    </a:cxn>
                    <a:cxn ang="0">
                      <a:pos x="0" y="18"/>
                    </a:cxn>
                    <a:cxn ang="0">
                      <a:pos x="0" y="12"/>
                    </a:cxn>
                    <a:cxn ang="0">
                      <a:pos x="0" y="6"/>
                    </a:cxn>
                    <a:cxn ang="0">
                      <a:pos x="5" y="6"/>
                    </a:cxn>
                    <a:cxn ang="0">
                      <a:pos x="9" y="0"/>
                    </a:cxn>
                  </a:cxnLst>
                  <a:rect l="txL" t="txT" r="txR" b="txB"/>
                  <a:pathLst>
                    <a:path w="9" h="30">
                      <a:moveTo>
                        <a:pt x="0" y="30"/>
                      </a:moveTo>
                      <a:lnTo>
                        <a:pt x="0" y="24"/>
                      </a:lnTo>
                      <a:lnTo>
                        <a:pt x="0" y="18"/>
                      </a:lnTo>
                      <a:lnTo>
                        <a:pt x="0" y="12"/>
                      </a:lnTo>
                      <a:lnTo>
                        <a:pt x="0" y="6"/>
                      </a:lnTo>
                      <a:lnTo>
                        <a:pt x="5" y="6"/>
                      </a:lnTo>
                      <a:lnTo>
                        <a:pt x="9"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3" name="Freeform 149"/>
                <p:cNvSpPr/>
                <p:nvPr/>
              </p:nvSpPr>
              <p:spPr>
                <a:xfrm>
                  <a:off x="3812" y="2840"/>
                  <a:ext cx="13" cy="6"/>
                </a:xfrm>
                <a:custGeom>
                  <a:avLst/>
                  <a:gdLst>
                    <a:gd name="txL" fmla="*/ 0 w 13"/>
                    <a:gd name="txT" fmla="*/ 0 h 6"/>
                    <a:gd name="txR" fmla="*/ 13 w 13"/>
                    <a:gd name="txB" fmla="*/ 6 h 6"/>
                  </a:gdLst>
                  <a:ahLst/>
                  <a:cxnLst>
                    <a:cxn ang="0">
                      <a:pos x="8" y="0"/>
                    </a:cxn>
                    <a:cxn ang="0">
                      <a:pos x="0" y="0"/>
                    </a:cxn>
                    <a:cxn ang="0">
                      <a:pos x="13" y="6"/>
                    </a:cxn>
                    <a:cxn ang="0">
                      <a:pos x="8" y="0"/>
                    </a:cxn>
                  </a:cxnLst>
                  <a:rect l="txL" t="txT" r="txR" b="txB"/>
                  <a:pathLst>
                    <a:path w="13" h="6">
                      <a:moveTo>
                        <a:pt x="8" y="0"/>
                      </a:moveTo>
                      <a:lnTo>
                        <a:pt x="0" y="0"/>
                      </a:lnTo>
                      <a:lnTo>
                        <a:pt x="13" y="6"/>
                      </a:lnTo>
                      <a:lnTo>
                        <a:pt x="8" y="0"/>
                      </a:lnTo>
                      <a:close/>
                    </a:path>
                  </a:pathLst>
                </a:custGeom>
                <a:solidFill>
                  <a:srgbClr val="FFCC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4" name="Freeform 150"/>
                <p:cNvSpPr/>
                <p:nvPr/>
              </p:nvSpPr>
              <p:spPr>
                <a:xfrm>
                  <a:off x="3812" y="2840"/>
                  <a:ext cx="13" cy="6"/>
                </a:xfrm>
                <a:custGeom>
                  <a:avLst/>
                  <a:gdLst>
                    <a:gd name="txL" fmla="*/ 0 w 13"/>
                    <a:gd name="txT" fmla="*/ 0 h 6"/>
                    <a:gd name="txR" fmla="*/ 13 w 13"/>
                    <a:gd name="txB" fmla="*/ 6 h 6"/>
                  </a:gdLst>
                  <a:ahLst/>
                  <a:cxnLst>
                    <a:cxn ang="0">
                      <a:pos x="8" y="0"/>
                    </a:cxn>
                    <a:cxn ang="0">
                      <a:pos x="0" y="0"/>
                    </a:cxn>
                    <a:cxn ang="0">
                      <a:pos x="13" y="6"/>
                    </a:cxn>
                    <a:cxn ang="0">
                      <a:pos x="8" y="0"/>
                    </a:cxn>
                  </a:cxnLst>
                  <a:rect l="txL" t="txT" r="txR" b="txB"/>
                  <a:pathLst>
                    <a:path w="13" h="6">
                      <a:moveTo>
                        <a:pt x="8" y="0"/>
                      </a:moveTo>
                      <a:lnTo>
                        <a:pt x="0" y="0"/>
                      </a:lnTo>
                      <a:lnTo>
                        <a:pt x="13" y="6"/>
                      </a:lnTo>
                      <a:lnTo>
                        <a:pt x="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5" name="Freeform 151"/>
                <p:cNvSpPr/>
                <p:nvPr/>
              </p:nvSpPr>
              <p:spPr>
                <a:xfrm>
                  <a:off x="3967" y="2768"/>
                  <a:ext cx="13" cy="42"/>
                </a:xfrm>
                <a:custGeom>
                  <a:avLst/>
                  <a:gdLst>
                    <a:gd name="txL" fmla="*/ 0 w 13"/>
                    <a:gd name="txT" fmla="*/ 0 h 42"/>
                    <a:gd name="txR" fmla="*/ 13 w 13"/>
                    <a:gd name="txB" fmla="*/ 42 h 42"/>
                  </a:gdLst>
                  <a:ahLst/>
                  <a:cxnLst>
                    <a:cxn ang="0">
                      <a:pos x="0" y="42"/>
                    </a:cxn>
                    <a:cxn ang="0">
                      <a:pos x="0" y="24"/>
                    </a:cxn>
                    <a:cxn ang="0">
                      <a:pos x="13" y="0"/>
                    </a:cxn>
                  </a:cxnLst>
                  <a:rect l="txL" t="txT" r="txR" b="txB"/>
                  <a:pathLst>
                    <a:path w="13" h="42">
                      <a:moveTo>
                        <a:pt x="0" y="42"/>
                      </a:moveTo>
                      <a:lnTo>
                        <a:pt x="0" y="24"/>
                      </a:lnTo>
                      <a:lnTo>
                        <a:pt x="1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6" name="Freeform 152"/>
                <p:cNvSpPr/>
                <p:nvPr/>
              </p:nvSpPr>
              <p:spPr>
                <a:xfrm>
                  <a:off x="3893" y="2972"/>
                  <a:ext cx="69" cy="66"/>
                </a:xfrm>
                <a:custGeom>
                  <a:avLst/>
                  <a:gdLst>
                    <a:gd name="txL" fmla="*/ 0 w 69"/>
                    <a:gd name="txT" fmla="*/ 0 h 66"/>
                    <a:gd name="txR" fmla="*/ 69 w 69"/>
                    <a:gd name="txB" fmla="*/ 66 h 66"/>
                  </a:gdLst>
                  <a:ahLst/>
                  <a:cxnLst>
                    <a:cxn ang="0">
                      <a:pos x="0" y="24"/>
                    </a:cxn>
                    <a:cxn ang="0">
                      <a:pos x="0" y="36"/>
                    </a:cxn>
                    <a:cxn ang="0">
                      <a:pos x="0" y="42"/>
                    </a:cxn>
                    <a:cxn ang="0">
                      <a:pos x="5" y="54"/>
                    </a:cxn>
                    <a:cxn ang="0">
                      <a:pos x="9" y="60"/>
                    </a:cxn>
                    <a:cxn ang="0">
                      <a:pos x="18" y="66"/>
                    </a:cxn>
                    <a:cxn ang="0">
                      <a:pos x="22" y="66"/>
                    </a:cxn>
                    <a:cxn ang="0">
                      <a:pos x="31" y="66"/>
                    </a:cxn>
                    <a:cxn ang="0">
                      <a:pos x="39" y="66"/>
                    </a:cxn>
                    <a:cxn ang="0">
                      <a:pos x="48" y="60"/>
                    </a:cxn>
                    <a:cxn ang="0">
                      <a:pos x="52" y="54"/>
                    </a:cxn>
                    <a:cxn ang="0">
                      <a:pos x="56" y="42"/>
                    </a:cxn>
                    <a:cxn ang="0">
                      <a:pos x="69" y="0"/>
                    </a:cxn>
                  </a:cxnLst>
                  <a:rect l="txL" t="txT" r="txR" b="txB"/>
                  <a:pathLst>
                    <a:path w="69" h="66">
                      <a:moveTo>
                        <a:pt x="0" y="24"/>
                      </a:moveTo>
                      <a:lnTo>
                        <a:pt x="0" y="36"/>
                      </a:lnTo>
                      <a:lnTo>
                        <a:pt x="0" y="42"/>
                      </a:lnTo>
                      <a:lnTo>
                        <a:pt x="5" y="54"/>
                      </a:lnTo>
                      <a:lnTo>
                        <a:pt x="9" y="60"/>
                      </a:lnTo>
                      <a:lnTo>
                        <a:pt x="18" y="66"/>
                      </a:lnTo>
                      <a:lnTo>
                        <a:pt x="22" y="66"/>
                      </a:lnTo>
                      <a:lnTo>
                        <a:pt x="31" y="66"/>
                      </a:lnTo>
                      <a:lnTo>
                        <a:pt x="39" y="66"/>
                      </a:lnTo>
                      <a:lnTo>
                        <a:pt x="48" y="60"/>
                      </a:lnTo>
                      <a:lnTo>
                        <a:pt x="52" y="54"/>
                      </a:lnTo>
                      <a:lnTo>
                        <a:pt x="56" y="42"/>
                      </a:lnTo>
                      <a:lnTo>
                        <a:pt x="69"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7" name="Freeform 153"/>
                <p:cNvSpPr/>
                <p:nvPr/>
              </p:nvSpPr>
              <p:spPr>
                <a:xfrm>
                  <a:off x="2916" y="2768"/>
                  <a:ext cx="142" cy="84"/>
                </a:xfrm>
                <a:custGeom>
                  <a:avLst/>
                  <a:gdLst>
                    <a:gd name="txL" fmla="*/ 0 w 142"/>
                    <a:gd name="txT" fmla="*/ 0 h 84"/>
                    <a:gd name="txR" fmla="*/ 142 w 142"/>
                    <a:gd name="txB" fmla="*/ 84 h 84"/>
                  </a:gdLst>
                  <a:ahLst/>
                  <a:cxnLst>
                    <a:cxn ang="0">
                      <a:pos x="142" y="36"/>
                    </a:cxn>
                    <a:cxn ang="0">
                      <a:pos x="112" y="36"/>
                    </a:cxn>
                    <a:cxn ang="0">
                      <a:pos x="65" y="30"/>
                    </a:cxn>
                    <a:cxn ang="0">
                      <a:pos x="52" y="18"/>
                    </a:cxn>
                    <a:cxn ang="0">
                      <a:pos x="39" y="12"/>
                    </a:cxn>
                    <a:cxn ang="0">
                      <a:pos x="26" y="0"/>
                    </a:cxn>
                    <a:cxn ang="0">
                      <a:pos x="22" y="6"/>
                    </a:cxn>
                    <a:cxn ang="0">
                      <a:pos x="26" y="12"/>
                    </a:cxn>
                    <a:cxn ang="0">
                      <a:pos x="35" y="24"/>
                    </a:cxn>
                    <a:cxn ang="0">
                      <a:pos x="31" y="30"/>
                    </a:cxn>
                    <a:cxn ang="0">
                      <a:pos x="31" y="30"/>
                    </a:cxn>
                    <a:cxn ang="0">
                      <a:pos x="22" y="30"/>
                    </a:cxn>
                    <a:cxn ang="0">
                      <a:pos x="13" y="30"/>
                    </a:cxn>
                    <a:cxn ang="0">
                      <a:pos x="0" y="30"/>
                    </a:cxn>
                    <a:cxn ang="0">
                      <a:pos x="5" y="36"/>
                    </a:cxn>
                    <a:cxn ang="0">
                      <a:pos x="5" y="42"/>
                    </a:cxn>
                    <a:cxn ang="0">
                      <a:pos x="9" y="54"/>
                    </a:cxn>
                    <a:cxn ang="0">
                      <a:pos x="13" y="66"/>
                    </a:cxn>
                    <a:cxn ang="0">
                      <a:pos x="26" y="72"/>
                    </a:cxn>
                    <a:cxn ang="0">
                      <a:pos x="43" y="72"/>
                    </a:cxn>
                    <a:cxn ang="0">
                      <a:pos x="61" y="66"/>
                    </a:cxn>
                    <a:cxn ang="0">
                      <a:pos x="99" y="78"/>
                    </a:cxn>
                    <a:cxn ang="0">
                      <a:pos x="130" y="84"/>
                    </a:cxn>
                    <a:cxn ang="0">
                      <a:pos x="142" y="36"/>
                    </a:cxn>
                  </a:cxnLst>
                  <a:rect l="txL" t="txT" r="txR" b="txB"/>
                  <a:pathLst>
                    <a:path w="142" h="84">
                      <a:moveTo>
                        <a:pt x="142" y="36"/>
                      </a:moveTo>
                      <a:lnTo>
                        <a:pt x="112" y="36"/>
                      </a:lnTo>
                      <a:lnTo>
                        <a:pt x="65" y="30"/>
                      </a:lnTo>
                      <a:lnTo>
                        <a:pt x="52" y="18"/>
                      </a:lnTo>
                      <a:lnTo>
                        <a:pt x="39" y="12"/>
                      </a:lnTo>
                      <a:lnTo>
                        <a:pt x="26" y="0"/>
                      </a:lnTo>
                      <a:lnTo>
                        <a:pt x="22" y="6"/>
                      </a:lnTo>
                      <a:lnTo>
                        <a:pt x="26" y="12"/>
                      </a:lnTo>
                      <a:lnTo>
                        <a:pt x="35" y="24"/>
                      </a:lnTo>
                      <a:lnTo>
                        <a:pt x="31" y="30"/>
                      </a:lnTo>
                      <a:lnTo>
                        <a:pt x="31" y="30"/>
                      </a:lnTo>
                      <a:lnTo>
                        <a:pt x="22" y="30"/>
                      </a:lnTo>
                      <a:lnTo>
                        <a:pt x="13" y="30"/>
                      </a:lnTo>
                      <a:lnTo>
                        <a:pt x="0" y="30"/>
                      </a:lnTo>
                      <a:lnTo>
                        <a:pt x="5" y="36"/>
                      </a:lnTo>
                      <a:lnTo>
                        <a:pt x="5" y="42"/>
                      </a:lnTo>
                      <a:lnTo>
                        <a:pt x="9" y="54"/>
                      </a:lnTo>
                      <a:lnTo>
                        <a:pt x="13" y="66"/>
                      </a:lnTo>
                      <a:lnTo>
                        <a:pt x="26" y="72"/>
                      </a:lnTo>
                      <a:lnTo>
                        <a:pt x="43" y="72"/>
                      </a:lnTo>
                      <a:lnTo>
                        <a:pt x="61" y="66"/>
                      </a:lnTo>
                      <a:lnTo>
                        <a:pt x="99" y="78"/>
                      </a:lnTo>
                      <a:lnTo>
                        <a:pt x="130" y="84"/>
                      </a:lnTo>
                      <a:lnTo>
                        <a:pt x="142" y="36"/>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8" name="Freeform 154"/>
                <p:cNvSpPr/>
                <p:nvPr/>
              </p:nvSpPr>
              <p:spPr>
                <a:xfrm>
                  <a:off x="2916" y="2768"/>
                  <a:ext cx="142" cy="84"/>
                </a:xfrm>
                <a:custGeom>
                  <a:avLst/>
                  <a:gdLst>
                    <a:gd name="txL" fmla="*/ 0 w 142"/>
                    <a:gd name="txT" fmla="*/ 0 h 84"/>
                    <a:gd name="txR" fmla="*/ 142 w 142"/>
                    <a:gd name="txB" fmla="*/ 84 h 84"/>
                  </a:gdLst>
                  <a:ahLst/>
                  <a:cxnLst>
                    <a:cxn ang="0">
                      <a:pos x="142" y="36"/>
                    </a:cxn>
                    <a:cxn ang="0">
                      <a:pos x="112" y="36"/>
                    </a:cxn>
                    <a:cxn ang="0">
                      <a:pos x="65" y="30"/>
                    </a:cxn>
                    <a:cxn ang="0">
                      <a:pos x="52" y="18"/>
                    </a:cxn>
                    <a:cxn ang="0">
                      <a:pos x="39" y="12"/>
                    </a:cxn>
                    <a:cxn ang="0">
                      <a:pos x="26" y="0"/>
                    </a:cxn>
                    <a:cxn ang="0">
                      <a:pos x="22" y="6"/>
                    </a:cxn>
                    <a:cxn ang="0">
                      <a:pos x="26" y="12"/>
                    </a:cxn>
                    <a:cxn ang="0">
                      <a:pos x="35" y="24"/>
                    </a:cxn>
                    <a:cxn ang="0">
                      <a:pos x="31" y="30"/>
                    </a:cxn>
                    <a:cxn ang="0">
                      <a:pos x="31" y="30"/>
                    </a:cxn>
                    <a:cxn ang="0">
                      <a:pos x="22" y="30"/>
                    </a:cxn>
                    <a:cxn ang="0">
                      <a:pos x="13" y="30"/>
                    </a:cxn>
                    <a:cxn ang="0">
                      <a:pos x="0" y="30"/>
                    </a:cxn>
                    <a:cxn ang="0">
                      <a:pos x="5" y="36"/>
                    </a:cxn>
                    <a:cxn ang="0">
                      <a:pos x="5" y="42"/>
                    </a:cxn>
                    <a:cxn ang="0">
                      <a:pos x="9" y="54"/>
                    </a:cxn>
                    <a:cxn ang="0">
                      <a:pos x="13" y="66"/>
                    </a:cxn>
                    <a:cxn ang="0">
                      <a:pos x="26" y="72"/>
                    </a:cxn>
                    <a:cxn ang="0">
                      <a:pos x="43" y="72"/>
                    </a:cxn>
                    <a:cxn ang="0">
                      <a:pos x="61" y="66"/>
                    </a:cxn>
                    <a:cxn ang="0">
                      <a:pos x="99" y="78"/>
                    </a:cxn>
                    <a:cxn ang="0">
                      <a:pos x="130" y="84"/>
                    </a:cxn>
                    <a:cxn ang="0">
                      <a:pos x="142" y="36"/>
                    </a:cxn>
                  </a:cxnLst>
                  <a:rect l="txL" t="txT" r="txR" b="txB"/>
                  <a:pathLst>
                    <a:path w="142" h="84">
                      <a:moveTo>
                        <a:pt x="142" y="36"/>
                      </a:moveTo>
                      <a:lnTo>
                        <a:pt x="112" y="36"/>
                      </a:lnTo>
                      <a:lnTo>
                        <a:pt x="65" y="30"/>
                      </a:lnTo>
                      <a:lnTo>
                        <a:pt x="52" y="18"/>
                      </a:lnTo>
                      <a:lnTo>
                        <a:pt x="39" y="12"/>
                      </a:lnTo>
                      <a:lnTo>
                        <a:pt x="26" y="0"/>
                      </a:lnTo>
                      <a:lnTo>
                        <a:pt x="22" y="6"/>
                      </a:lnTo>
                      <a:lnTo>
                        <a:pt x="26" y="12"/>
                      </a:lnTo>
                      <a:lnTo>
                        <a:pt x="35" y="24"/>
                      </a:lnTo>
                      <a:lnTo>
                        <a:pt x="31" y="30"/>
                      </a:lnTo>
                      <a:lnTo>
                        <a:pt x="31" y="30"/>
                      </a:lnTo>
                      <a:lnTo>
                        <a:pt x="22" y="30"/>
                      </a:lnTo>
                      <a:lnTo>
                        <a:pt x="13" y="30"/>
                      </a:lnTo>
                      <a:lnTo>
                        <a:pt x="0" y="30"/>
                      </a:lnTo>
                      <a:lnTo>
                        <a:pt x="5" y="36"/>
                      </a:lnTo>
                      <a:lnTo>
                        <a:pt x="5" y="42"/>
                      </a:lnTo>
                      <a:lnTo>
                        <a:pt x="9" y="54"/>
                      </a:lnTo>
                      <a:lnTo>
                        <a:pt x="13" y="66"/>
                      </a:lnTo>
                      <a:lnTo>
                        <a:pt x="26" y="72"/>
                      </a:lnTo>
                      <a:lnTo>
                        <a:pt x="43" y="72"/>
                      </a:lnTo>
                      <a:lnTo>
                        <a:pt x="61" y="66"/>
                      </a:lnTo>
                      <a:lnTo>
                        <a:pt x="99" y="78"/>
                      </a:lnTo>
                      <a:lnTo>
                        <a:pt x="130" y="84"/>
                      </a:lnTo>
                      <a:lnTo>
                        <a:pt x="142"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9" name="Freeform 155"/>
                <p:cNvSpPr/>
                <p:nvPr/>
              </p:nvSpPr>
              <p:spPr>
                <a:xfrm>
                  <a:off x="2985" y="2605"/>
                  <a:ext cx="211" cy="265"/>
                </a:xfrm>
                <a:custGeom>
                  <a:avLst/>
                  <a:gdLst>
                    <a:gd name="txL" fmla="*/ 0 w 211"/>
                    <a:gd name="txT" fmla="*/ 0 h 265"/>
                    <a:gd name="txR" fmla="*/ 211 w 211"/>
                    <a:gd name="txB" fmla="*/ 265 h 265"/>
                  </a:gdLst>
                  <a:ahLst/>
                  <a:cxnLst>
                    <a:cxn ang="0">
                      <a:pos x="160" y="0"/>
                    </a:cxn>
                    <a:cxn ang="0">
                      <a:pos x="181" y="6"/>
                    </a:cxn>
                    <a:cxn ang="0">
                      <a:pos x="194" y="18"/>
                    </a:cxn>
                    <a:cxn ang="0">
                      <a:pos x="203" y="42"/>
                    </a:cxn>
                    <a:cxn ang="0">
                      <a:pos x="211" y="78"/>
                    </a:cxn>
                    <a:cxn ang="0">
                      <a:pos x="211" y="90"/>
                    </a:cxn>
                    <a:cxn ang="0">
                      <a:pos x="203" y="127"/>
                    </a:cxn>
                    <a:cxn ang="0">
                      <a:pos x="185" y="169"/>
                    </a:cxn>
                    <a:cxn ang="0">
                      <a:pos x="172" y="205"/>
                    </a:cxn>
                    <a:cxn ang="0">
                      <a:pos x="160" y="241"/>
                    </a:cxn>
                    <a:cxn ang="0">
                      <a:pos x="147" y="259"/>
                    </a:cxn>
                    <a:cxn ang="0">
                      <a:pos x="125" y="265"/>
                    </a:cxn>
                    <a:cxn ang="0">
                      <a:pos x="82" y="259"/>
                    </a:cxn>
                    <a:cxn ang="0">
                      <a:pos x="0" y="247"/>
                    </a:cxn>
                    <a:cxn ang="0">
                      <a:pos x="0" y="223"/>
                    </a:cxn>
                    <a:cxn ang="0">
                      <a:pos x="0" y="211"/>
                    </a:cxn>
                    <a:cxn ang="0">
                      <a:pos x="0" y="199"/>
                    </a:cxn>
                    <a:cxn ang="0">
                      <a:pos x="5" y="187"/>
                    </a:cxn>
                    <a:cxn ang="0">
                      <a:pos x="56" y="193"/>
                    </a:cxn>
                    <a:cxn ang="0">
                      <a:pos x="116" y="193"/>
                    </a:cxn>
                    <a:cxn ang="0">
                      <a:pos x="121" y="181"/>
                    </a:cxn>
                    <a:cxn ang="0">
                      <a:pos x="147" y="127"/>
                    </a:cxn>
                    <a:cxn ang="0">
                      <a:pos x="160" y="0"/>
                    </a:cxn>
                  </a:cxnLst>
                  <a:rect l="txL" t="txT" r="txR" b="txB"/>
                  <a:pathLst>
                    <a:path w="211" h="265">
                      <a:moveTo>
                        <a:pt x="160" y="0"/>
                      </a:moveTo>
                      <a:lnTo>
                        <a:pt x="181" y="6"/>
                      </a:lnTo>
                      <a:lnTo>
                        <a:pt x="194" y="18"/>
                      </a:lnTo>
                      <a:lnTo>
                        <a:pt x="203" y="42"/>
                      </a:lnTo>
                      <a:lnTo>
                        <a:pt x="211" y="78"/>
                      </a:lnTo>
                      <a:lnTo>
                        <a:pt x="211" y="90"/>
                      </a:lnTo>
                      <a:lnTo>
                        <a:pt x="203" y="127"/>
                      </a:lnTo>
                      <a:lnTo>
                        <a:pt x="185" y="169"/>
                      </a:lnTo>
                      <a:lnTo>
                        <a:pt x="172" y="205"/>
                      </a:lnTo>
                      <a:lnTo>
                        <a:pt x="160" y="241"/>
                      </a:lnTo>
                      <a:lnTo>
                        <a:pt x="147" y="259"/>
                      </a:lnTo>
                      <a:lnTo>
                        <a:pt x="125" y="265"/>
                      </a:lnTo>
                      <a:lnTo>
                        <a:pt x="82" y="259"/>
                      </a:lnTo>
                      <a:lnTo>
                        <a:pt x="0" y="247"/>
                      </a:lnTo>
                      <a:lnTo>
                        <a:pt x="0" y="223"/>
                      </a:lnTo>
                      <a:lnTo>
                        <a:pt x="0" y="211"/>
                      </a:lnTo>
                      <a:lnTo>
                        <a:pt x="0" y="199"/>
                      </a:lnTo>
                      <a:lnTo>
                        <a:pt x="5" y="187"/>
                      </a:lnTo>
                      <a:lnTo>
                        <a:pt x="56" y="193"/>
                      </a:lnTo>
                      <a:lnTo>
                        <a:pt x="116" y="193"/>
                      </a:lnTo>
                      <a:lnTo>
                        <a:pt x="121" y="181"/>
                      </a:lnTo>
                      <a:lnTo>
                        <a:pt x="147" y="127"/>
                      </a:lnTo>
                      <a:lnTo>
                        <a:pt x="160" y="0"/>
                      </a:lnTo>
                      <a:close/>
                    </a:path>
                  </a:pathLst>
                </a:custGeom>
                <a:solidFill>
                  <a:srgbClr val="FF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0" name="Freeform 156"/>
                <p:cNvSpPr/>
                <p:nvPr/>
              </p:nvSpPr>
              <p:spPr>
                <a:xfrm>
                  <a:off x="2985" y="2605"/>
                  <a:ext cx="211" cy="265"/>
                </a:xfrm>
                <a:custGeom>
                  <a:avLst/>
                  <a:gdLst>
                    <a:gd name="txL" fmla="*/ 0 w 211"/>
                    <a:gd name="txT" fmla="*/ 0 h 265"/>
                    <a:gd name="txR" fmla="*/ 211 w 211"/>
                    <a:gd name="txB" fmla="*/ 265 h 265"/>
                  </a:gdLst>
                  <a:ahLst/>
                  <a:cxnLst>
                    <a:cxn ang="0">
                      <a:pos x="160" y="0"/>
                    </a:cxn>
                    <a:cxn ang="0">
                      <a:pos x="181" y="6"/>
                    </a:cxn>
                    <a:cxn ang="0">
                      <a:pos x="194" y="18"/>
                    </a:cxn>
                    <a:cxn ang="0">
                      <a:pos x="203" y="42"/>
                    </a:cxn>
                    <a:cxn ang="0">
                      <a:pos x="211" y="78"/>
                    </a:cxn>
                    <a:cxn ang="0">
                      <a:pos x="211" y="90"/>
                    </a:cxn>
                    <a:cxn ang="0">
                      <a:pos x="203" y="127"/>
                    </a:cxn>
                    <a:cxn ang="0">
                      <a:pos x="185" y="169"/>
                    </a:cxn>
                    <a:cxn ang="0">
                      <a:pos x="172" y="205"/>
                    </a:cxn>
                    <a:cxn ang="0">
                      <a:pos x="160" y="241"/>
                    </a:cxn>
                    <a:cxn ang="0">
                      <a:pos x="147" y="259"/>
                    </a:cxn>
                    <a:cxn ang="0">
                      <a:pos x="125" y="265"/>
                    </a:cxn>
                    <a:cxn ang="0">
                      <a:pos x="82" y="259"/>
                    </a:cxn>
                    <a:cxn ang="0">
                      <a:pos x="0" y="247"/>
                    </a:cxn>
                    <a:cxn ang="0">
                      <a:pos x="0" y="223"/>
                    </a:cxn>
                    <a:cxn ang="0">
                      <a:pos x="0" y="211"/>
                    </a:cxn>
                    <a:cxn ang="0">
                      <a:pos x="0" y="199"/>
                    </a:cxn>
                    <a:cxn ang="0">
                      <a:pos x="5" y="187"/>
                    </a:cxn>
                    <a:cxn ang="0">
                      <a:pos x="56" y="193"/>
                    </a:cxn>
                    <a:cxn ang="0">
                      <a:pos x="116" y="193"/>
                    </a:cxn>
                    <a:cxn ang="0">
                      <a:pos x="121" y="181"/>
                    </a:cxn>
                    <a:cxn ang="0">
                      <a:pos x="147" y="127"/>
                    </a:cxn>
                    <a:cxn ang="0">
                      <a:pos x="160" y="0"/>
                    </a:cxn>
                  </a:cxnLst>
                  <a:rect l="txL" t="txT" r="txR" b="txB"/>
                  <a:pathLst>
                    <a:path w="211" h="265">
                      <a:moveTo>
                        <a:pt x="160" y="0"/>
                      </a:moveTo>
                      <a:lnTo>
                        <a:pt x="181" y="6"/>
                      </a:lnTo>
                      <a:lnTo>
                        <a:pt x="194" y="18"/>
                      </a:lnTo>
                      <a:lnTo>
                        <a:pt x="203" y="42"/>
                      </a:lnTo>
                      <a:lnTo>
                        <a:pt x="211" y="78"/>
                      </a:lnTo>
                      <a:lnTo>
                        <a:pt x="211" y="90"/>
                      </a:lnTo>
                      <a:lnTo>
                        <a:pt x="203" y="127"/>
                      </a:lnTo>
                      <a:lnTo>
                        <a:pt x="185" y="169"/>
                      </a:lnTo>
                      <a:lnTo>
                        <a:pt x="172" y="205"/>
                      </a:lnTo>
                      <a:lnTo>
                        <a:pt x="160" y="241"/>
                      </a:lnTo>
                      <a:lnTo>
                        <a:pt x="147" y="259"/>
                      </a:lnTo>
                      <a:lnTo>
                        <a:pt x="125" y="265"/>
                      </a:lnTo>
                      <a:lnTo>
                        <a:pt x="82" y="259"/>
                      </a:lnTo>
                      <a:lnTo>
                        <a:pt x="0" y="247"/>
                      </a:lnTo>
                      <a:lnTo>
                        <a:pt x="0" y="223"/>
                      </a:lnTo>
                      <a:lnTo>
                        <a:pt x="0" y="211"/>
                      </a:lnTo>
                      <a:lnTo>
                        <a:pt x="0" y="199"/>
                      </a:lnTo>
                      <a:lnTo>
                        <a:pt x="5" y="187"/>
                      </a:lnTo>
                      <a:lnTo>
                        <a:pt x="56" y="193"/>
                      </a:lnTo>
                      <a:lnTo>
                        <a:pt x="116" y="193"/>
                      </a:lnTo>
                      <a:lnTo>
                        <a:pt x="121" y="181"/>
                      </a:lnTo>
                      <a:lnTo>
                        <a:pt x="147" y="127"/>
                      </a:lnTo>
                      <a:lnTo>
                        <a:pt x="16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1" name="Freeform 157"/>
                <p:cNvSpPr/>
                <p:nvPr/>
              </p:nvSpPr>
              <p:spPr>
                <a:xfrm>
                  <a:off x="2985" y="2732"/>
                  <a:ext cx="181" cy="138"/>
                </a:xfrm>
                <a:custGeom>
                  <a:avLst/>
                  <a:gdLst>
                    <a:gd name="txL" fmla="*/ 0 w 181"/>
                    <a:gd name="txT" fmla="*/ 0 h 138"/>
                    <a:gd name="txR" fmla="*/ 181 w 181"/>
                    <a:gd name="txB" fmla="*/ 138 h 138"/>
                  </a:gdLst>
                  <a:ahLst/>
                  <a:cxnLst>
                    <a:cxn ang="0">
                      <a:pos x="181" y="60"/>
                    </a:cxn>
                    <a:cxn ang="0">
                      <a:pos x="172" y="78"/>
                    </a:cxn>
                    <a:cxn ang="0">
                      <a:pos x="160" y="114"/>
                    </a:cxn>
                    <a:cxn ang="0">
                      <a:pos x="147" y="132"/>
                    </a:cxn>
                    <a:cxn ang="0">
                      <a:pos x="125" y="138"/>
                    </a:cxn>
                    <a:cxn ang="0">
                      <a:pos x="82" y="132"/>
                    </a:cxn>
                    <a:cxn ang="0">
                      <a:pos x="0" y="120"/>
                    </a:cxn>
                    <a:cxn ang="0">
                      <a:pos x="0" y="96"/>
                    </a:cxn>
                    <a:cxn ang="0">
                      <a:pos x="0" y="84"/>
                    </a:cxn>
                    <a:cxn ang="0">
                      <a:pos x="0" y="72"/>
                    </a:cxn>
                    <a:cxn ang="0">
                      <a:pos x="5" y="60"/>
                    </a:cxn>
                    <a:cxn ang="0">
                      <a:pos x="56" y="66"/>
                    </a:cxn>
                    <a:cxn ang="0">
                      <a:pos x="116" y="60"/>
                    </a:cxn>
                    <a:cxn ang="0">
                      <a:pos x="121" y="54"/>
                    </a:cxn>
                    <a:cxn ang="0">
                      <a:pos x="138" y="0"/>
                    </a:cxn>
                  </a:cxnLst>
                  <a:rect l="txL" t="txT" r="txR" b="txB"/>
                  <a:pathLst>
                    <a:path w="181" h="138">
                      <a:moveTo>
                        <a:pt x="181" y="60"/>
                      </a:moveTo>
                      <a:lnTo>
                        <a:pt x="172" y="78"/>
                      </a:lnTo>
                      <a:lnTo>
                        <a:pt x="160" y="114"/>
                      </a:lnTo>
                      <a:lnTo>
                        <a:pt x="147" y="132"/>
                      </a:lnTo>
                      <a:lnTo>
                        <a:pt x="125" y="138"/>
                      </a:lnTo>
                      <a:lnTo>
                        <a:pt x="82" y="132"/>
                      </a:lnTo>
                      <a:lnTo>
                        <a:pt x="0" y="120"/>
                      </a:lnTo>
                      <a:lnTo>
                        <a:pt x="0" y="96"/>
                      </a:lnTo>
                      <a:lnTo>
                        <a:pt x="0" y="84"/>
                      </a:lnTo>
                      <a:lnTo>
                        <a:pt x="0" y="72"/>
                      </a:lnTo>
                      <a:lnTo>
                        <a:pt x="5" y="60"/>
                      </a:lnTo>
                      <a:lnTo>
                        <a:pt x="56" y="66"/>
                      </a:lnTo>
                      <a:lnTo>
                        <a:pt x="116" y="60"/>
                      </a:lnTo>
                      <a:lnTo>
                        <a:pt x="121" y="54"/>
                      </a:lnTo>
                      <a:lnTo>
                        <a:pt x="13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2" name="Freeform 158"/>
                <p:cNvSpPr/>
                <p:nvPr/>
              </p:nvSpPr>
              <p:spPr>
                <a:xfrm>
                  <a:off x="3355" y="2774"/>
                  <a:ext cx="95" cy="84"/>
                </a:xfrm>
                <a:custGeom>
                  <a:avLst/>
                  <a:gdLst>
                    <a:gd name="txL" fmla="*/ 0 w 95"/>
                    <a:gd name="txT" fmla="*/ 0 h 84"/>
                    <a:gd name="txR" fmla="*/ 95 w 95"/>
                    <a:gd name="txB" fmla="*/ 84 h 84"/>
                  </a:gdLst>
                  <a:ahLst/>
                  <a:cxnLst>
                    <a:cxn ang="0">
                      <a:pos x="95" y="36"/>
                    </a:cxn>
                    <a:cxn ang="0">
                      <a:pos x="74" y="30"/>
                    </a:cxn>
                    <a:cxn ang="0">
                      <a:pos x="65" y="18"/>
                    </a:cxn>
                    <a:cxn ang="0">
                      <a:pos x="56" y="6"/>
                    </a:cxn>
                    <a:cxn ang="0">
                      <a:pos x="43" y="0"/>
                    </a:cxn>
                    <a:cxn ang="0">
                      <a:pos x="18" y="6"/>
                    </a:cxn>
                    <a:cxn ang="0">
                      <a:pos x="13" y="18"/>
                    </a:cxn>
                    <a:cxn ang="0">
                      <a:pos x="22" y="18"/>
                    </a:cxn>
                    <a:cxn ang="0">
                      <a:pos x="26" y="24"/>
                    </a:cxn>
                    <a:cxn ang="0">
                      <a:pos x="31" y="30"/>
                    </a:cxn>
                    <a:cxn ang="0">
                      <a:pos x="26" y="30"/>
                    </a:cxn>
                    <a:cxn ang="0">
                      <a:pos x="18" y="36"/>
                    </a:cxn>
                    <a:cxn ang="0">
                      <a:pos x="9" y="36"/>
                    </a:cxn>
                    <a:cxn ang="0">
                      <a:pos x="0" y="36"/>
                    </a:cxn>
                    <a:cxn ang="0">
                      <a:pos x="5" y="48"/>
                    </a:cxn>
                    <a:cxn ang="0">
                      <a:pos x="18" y="66"/>
                    </a:cxn>
                    <a:cxn ang="0">
                      <a:pos x="31" y="72"/>
                    </a:cxn>
                    <a:cxn ang="0">
                      <a:pos x="56" y="78"/>
                    </a:cxn>
                    <a:cxn ang="0">
                      <a:pos x="65" y="72"/>
                    </a:cxn>
                    <a:cxn ang="0">
                      <a:pos x="95" y="84"/>
                    </a:cxn>
                    <a:cxn ang="0">
                      <a:pos x="95" y="36"/>
                    </a:cxn>
                  </a:cxnLst>
                  <a:rect l="txL" t="txT" r="txR" b="txB"/>
                  <a:pathLst>
                    <a:path w="95" h="84">
                      <a:moveTo>
                        <a:pt x="95" y="36"/>
                      </a:moveTo>
                      <a:lnTo>
                        <a:pt x="74" y="30"/>
                      </a:lnTo>
                      <a:lnTo>
                        <a:pt x="65" y="18"/>
                      </a:lnTo>
                      <a:lnTo>
                        <a:pt x="56" y="6"/>
                      </a:lnTo>
                      <a:lnTo>
                        <a:pt x="43" y="0"/>
                      </a:lnTo>
                      <a:lnTo>
                        <a:pt x="18" y="6"/>
                      </a:lnTo>
                      <a:lnTo>
                        <a:pt x="13" y="18"/>
                      </a:lnTo>
                      <a:lnTo>
                        <a:pt x="22" y="18"/>
                      </a:lnTo>
                      <a:lnTo>
                        <a:pt x="26" y="24"/>
                      </a:lnTo>
                      <a:lnTo>
                        <a:pt x="31" y="30"/>
                      </a:lnTo>
                      <a:lnTo>
                        <a:pt x="26" y="30"/>
                      </a:lnTo>
                      <a:lnTo>
                        <a:pt x="18" y="36"/>
                      </a:lnTo>
                      <a:lnTo>
                        <a:pt x="9" y="36"/>
                      </a:lnTo>
                      <a:lnTo>
                        <a:pt x="0" y="36"/>
                      </a:lnTo>
                      <a:lnTo>
                        <a:pt x="5" y="48"/>
                      </a:lnTo>
                      <a:lnTo>
                        <a:pt x="18" y="66"/>
                      </a:lnTo>
                      <a:lnTo>
                        <a:pt x="31" y="72"/>
                      </a:lnTo>
                      <a:lnTo>
                        <a:pt x="56" y="78"/>
                      </a:lnTo>
                      <a:lnTo>
                        <a:pt x="65" y="72"/>
                      </a:lnTo>
                      <a:lnTo>
                        <a:pt x="95" y="84"/>
                      </a:lnTo>
                      <a:lnTo>
                        <a:pt x="95" y="36"/>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3" name="Freeform 159"/>
                <p:cNvSpPr/>
                <p:nvPr/>
              </p:nvSpPr>
              <p:spPr>
                <a:xfrm>
                  <a:off x="3355" y="2774"/>
                  <a:ext cx="95" cy="84"/>
                </a:xfrm>
                <a:custGeom>
                  <a:avLst/>
                  <a:gdLst>
                    <a:gd name="txL" fmla="*/ 0 w 95"/>
                    <a:gd name="txT" fmla="*/ 0 h 84"/>
                    <a:gd name="txR" fmla="*/ 95 w 95"/>
                    <a:gd name="txB" fmla="*/ 84 h 84"/>
                  </a:gdLst>
                  <a:ahLst/>
                  <a:cxnLst>
                    <a:cxn ang="0">
                      <a:pos x="95" y="36"/>
                    </a:cxn>
                    <a:cxn ang="0">
                      <a:pos x="74" y="30"/>
                    </a:cxn>
                    <a:cxn ang="0">
                      <a:pos x="65" y="18"/>
                    </a:cxn>
                    <a:cxn ang="0">
                      <a:pos x="56" y="6"/>
                    </a:cxn>
                    <a:cxn ang="0">
                      <a:pos x="43" y="0"/>
                    </a:cxn>
                    <a:cxn ang="0">
                      <a:pos x="18" y="6"/>
                    </a:cxn>
                    <a:cxn ang="0">
                      <a:pos x="13" y="18"/>
                    </a:cxn>
                    <a:cxn ang="0">
                      <a:pos x="22" y="18"/>
                    </a:cxn>
                    <a:cxn ang="0">
                      <a:pos x="26" y="24"/>
                    </a:cxn>
                    <a:cxn ang="0">
                      <a:pos x="31" y="30"/>
                    </a:cxn>
                    <a:cxn ang="0">
                      <a:pos x="26" y="30"/>
                    </a:cxn>
                    <a:cxn ang="0">
                      <a:pos x="18" y="36"/>
                    </a:cxn>
                    <a:cxn ang="0">
                      <a:pos x="9" y="36"/>
                    </a:cxn>
                    <a:cxn ang="0">
                      <a:pos x="0" y="36"/>
                    </a:cxn>
                    <a:cxn ang="0">
                      <a:pos x="5" y="48"/>
                    </a:cxn>
                    <a:cxn ang="0">
                      <a:pos x="18" y="66"/>
                    </a:cxn>
                    <a:cxn ang="0">
                      <a:pos x="31" y="72"/>
                    </a:cxn>
                    <a:cxn ang="0">
                      <a:pos x="56" y="78"/>
                    </a:cxn>
                    <a:cxn ang="0">
                      <a:pos x="65" y="72"/>
                    </a:cxn>
                    <a:cxn ang="0">
                      <a:pos x="95" y="84"/>
                    </a:cxn>
                    <a:cxn ang="0">
                      <a:pos x="95" y="36"/>
                    </a:cxn>
                  </a:cxnLst>
                  <a:rect l="txL" t="txT" r="txR" b="txB"/>
                  <a:pathLst>
                    <a:path w="95" h="84">
                      <a:moveTo>
                        <a:pt x="95" y="36"/>
                      </a:moveTo>
                      <a:lnTo>
                        <a:pt x="74" y="30"/>
                      </a:lnTo>
                      <a:lnTo>
                        <a:pt x="65" y="18"/>
                      </a:lnTo>
                      <a:lnTo>
                        <a:pt x="56" y="6"/>
                      </a:lnTo>
                      <a:lnTo>
                        <a:pt x="43" y="0"/>
                      </a:lnTo>
                      <a:lnTo>
                        <a:pt x="18" y="6"/>
                      </a:lnTo>
                      <a:lnTo>
                        <a:pt x="13" y="18"/>
                      </a:lnTo>
                      <a:lnTo>
                        <a:pt x="22" y="18"/>
                      </a:lnTo>
                      <a:lnTo>
                        <a:pt x="26" y="24"/>
                      </a:lnTo>
                      <a:lnTo>
                        <a:pt x="31" y="30"/>
                      </a:lnTo>
                      <a:lnTo>
                        <a:pt x="26" y="30"/>
                      </a:lnTo>
                      <a:lnTo>
                        <a:pt x="18" y="36"/>
                      </a:lnTo>
                      <a:lnTo>
                        <a:pt x="9" y="36"/>
                      </a:lnTo>
                      <a:lnTo>
                        <a:pt x="0" y="36"/>
                      </a:lnTo>
                      <a:lnTo>
                        <a:pt x="5" y="48"/>
                      </a:lnTo>
                      <a:lnTo>
                        <a:pt x="18" y="66"/>
                      </a:lnTo>
                      <a:lnTo>
                        <a:pt x="31" y="72"/>
                      </a:lnTo>
                      <a:lnTo>
                        <a:pt x="56" y="78"/>
                      </a:lnTo>
                      <a:lnTo>
                        <a:pt x="65" y="72"/>
                      </a:lnTo>
                      <a:lnTo>
                        <a:pt x="95" y="84"/>
                      </a:lnTo>
                      <a:lnTo>
                        <a:pt x="95"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4" name="Freeform 160"/>
                <p:cNvSpPr/>
                <p:nvPr/>
              </p:nvSpPr>
              <p:spPr>
                <a:xfrm>
                  <a:off x="3420" y="2804"/>
                  <a:ext cx="34" cy="60"/>
                </a:xfrm>
                <a:custGeom>
                  <a:avLst/>
                  <a:gdLst>
                    <a:gd name="txL" fmla="*/ 0 w 34"/>
                    <a:gd name="txT" fmla="*/ 0 h 60"/>
                    <a:gd name="txR" fmla="*/ 34 w 34"/>
                    <a:gd name="txB" fmla="*/ 60 h 60"/>
                  </a:gdLst>
                  <a:ahLst/>
                  <a:cxnLst>
                    <a:cxn ang="0">
                      <a:pos x="4" y="0"/>
                    </a:cxn>
                    <a:cxn ang="0">
                      <a:pos x="4" y="0"/>
                    </a:cxn>
                    <a:cxn ang="0">
                      <a:pos x="4" y="6"/>
                    </a:cxn>
                    <a:cxn ang="0">
                      <a:pos x="0" y="24"/>
                    </a:cxn>
                    <a:cxn ang="0">
                      <a:pos x="0" y="30"/>
                    </a:cxn>
                    <a:cxn ang="0">
                      <a:pos x="0" y="36"/>
                    </a:cxn>
                    <a:cxn ang="0">
                      <a:pos x="0" y="42"/>
                    </a:cxn>
                    <a:cxn ang="0">
                      <a:pos x="4" y="48"/>
                    </a:cxn>
                    <a:cxn ang="0">
                      <a:pos x="34" y="60"/>
                    </a:cxn>
                    <a:cxn ang="0">
                      <a:pos x="34" y="42"/>
                    </a:cxn>
                    <a:cxn ang="0">
                      <a:pos x="30" y="30"/>
                    </a:cxn>
                    <a:cxn ang="0">
                      <a:pos x="30" y="18"/>
                    </a:cxn>
                    <a:cxn ang="0">
                      <a:pos x="34" y="12"/>
                    </a:cxn>
                    <a:cxn ang="0">
                      <a:pos x="34" y="0"/>
                    </a:cxn>
                    <a:cxn ang="0">
                      <a:pos x="4" y="0"/>
                    </a:cxn>
                  </a:cxnLst>
                  <a:rect l="txL" t="txT" r="txR" b="txB"/>
                  <a:pathLst>
                    <a:path w="34" h="60">
                      <a:moveTo>
                        <a:pt x="4" y="0"/>
                      </a:moveTo>
                      <a:lnTo>
                        <a:pt x="4" y="0"/>
                      </a:lnTo>
                      <a:lnTo>
                        <a:pt x="4" y="6"/>
                      </a:lnTo>
                      <a:lnTo>
                        <a:pt x="0" y="24"/>
                      </a:lnTo>
                      <a:lnTo>
                        <a:pt x="0" y="30"/>
                      </a:lnTo>
                      <a:lnTo>
                        <a:pt x="0" y="36"/>
                      </a:lnTo>
                      <a:lnTo>
                        <a:pt x="0" y="42"/>
                      </a:lnTo>
                      <a:lnTo>
                        <a:pt x="4" y="48"/>
                      </a:lnTo>
                      <a:lnTo>
                        <a:pt x="34" y="60"/>
                      </a:lnTo>
                      <a:lnTo>
                        <a:pt x="34" y="42"/>
                      </a:lnTo>
                      <a:lnTo>
                        <a:pt x="30" y="30"/>
                      </a:lnTo>
                      <a:lnTo>
                        <a:pt x="30" y="18"/>
                      </a:lnTo>
                      <a:lnTo>
                        <a:pt x="34" y="12"/>
                      </a:lnTo>
                      <a:lnTo>
                        <a:pt x="34" y="0"/>
                      </a:lnTo>
                      <a:lnTo>
                        <a:pt x="4"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5" name="Freeform 161"/>
                <p:cNvSpPr/>
                <p:nvPr/>
              </p:nvSpPr>
              <p:spPr>
                <a:xfrm>
                  <a:off x="3420" y="2804"/>
                  <a:ext cx="34" cy="60"/>
                </a:xfrm>
                <a:custGeom>
                  <a:avLst/>
                  <a:gdLst>
                    <a:gd name="txL" fmla="*/ 0 w 34"/>
                    <a:gd name="txT" fmla="*/ 0 h 60"/>
                    <a:gd name="txR" fmla="*/ 34 w 34"/>
                    <a:gd name="txB" fmla="*/ 60 h 60"/>
                  </a:gdLst>
                  <a:ahLst/>
                  <a:cxnLst>
                    <a:cxn ang="0">
                      <a:pos x="4" y="0"/>
                    </a:cxn>
                    <a:cxn ang="0">
                      <a:pos x="4" y="0"/>
                    </a:cxn>
                    <a:cxn ang="0">
                      <a:pos x="4" y="6"/>
                    </a:cxn>
                    <a:cxn ang="0">
                      <a:pos x="0" y="24"/>
                    </a:cxn>
                    <a:cxn ang="0">
                      <a:pos x="0" y="30"/>
                    </a:cxn>
                    <a:cxn ang="0">
                      <a:pos x="0" y="36"/>
                    </a:cxn>
                    <a:cxn ang="0">
                      <a:pos x="0" y="42"/>
                    </a:cxn>
                    <a:cxn ang="0">
                      <a:pos x="4" y="48"/>
                    </a:cxn>
                    <a:cxn ang="0">
                      <a:pos x="34" y="60"/>
                    </a:cxn>
                    <a:cxn ang="0">
                      <a:pos x="34" y="42"/>
                    </a:cxn>
                    <a:cxn ang="0">
                      <a:pos x="30" y="30"/>
                    </a:cxn>
                    <a:cxn ang="0">
                      <a:pos x="30" y="18"/>
                    </a:cxn>
                    <a:cxn ang="0">
                      <a:pos x="34" y="12"/>
                    </a:cxn>
                    <a:cxn ang="0">
                      <a:pos x="34" y="0"/>
                    </a:cxn>
                    <a:cxn ang="0">
                      <a:pos x="4" y="0"/>
                    </a:cxn>
                  </a:cxnLst>
                  <a:rect l="txL" t="txT" r="txR" b="txB"/>
                  <a:pathLst>
                    <a:path w="34" h="60">
                      <a:moveTo>
                        <a:pt x="4" y="0"/>
                      </a:moveTo>
                      <a:lnTo>
                        <a:pt x="4" y="0"/>
                      </a:lnTo>
                      <a:lnTo>
                        <a:pt x="4" y="6"/>
                      </a:lnTo>
                      <a:lnTo>
                        <a:pt x="0" y="24"/>
                      </a:lnTo>
                      <a:lnTo>
                        <a:pt x="0" y="30"/>
                      </a:lnTo>
                      <a:lnTo>
                        <a:pt x="0" y="36"/>
                      </a:lnTo>
                      <a:lnTo>
                        <a:pt x="0" y="42"/>
                      </a:lnTo>
                      <a:lnTo>
                        <a:pt x="4" y="48"/>
                      </a:lnTo>
                      <a:lnTo>
                        <a:pt x="34" y="60"/>
                      </a:lnTo>
                      <a:lnTo>
                        <a:pt x="34" y="42"/>
                      </a:lnTo>
                      <a:lnTo>
                        <a:pt x="30" y="30"/>
                      </a:lnTo>
                      <a:lnTo>
                        <a:pt x="30" y="18"/>
                      </a:lnTo>
                      <a:lnTo>
                        <a:pt x="34" y="12"/>
                      </a:lnTo>
                      <a:lnTo>
                        <a:pt x="34" y="0"/>
                      </a:lnTo>
                      <a:lnTo>
                        <a:pt x="4"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6" name="Freeform 162"/>
                <p:cNvSpPr/>
                <p:nvPr/>
              </p:nvSpPr>
              <p:spPr>
                <a:xfrm>
                  <a:off x="3433" y="2623"/>
                  <a:ext cx="17" cy="133"/>
                </a:xfrm>
                <a:custGeom>
                  <a:avLst/>
                  <a:gdLst>
                    <a:gd name="txL" fmla="*/ 0 w 17"/>
                    <a:gd name="txT" fmla="*/ 0 h 133"/>
                    <a:gd name="txR" fmla="*/ 17 w 17"/>
                    <a:gd name="txB" fmla="*/ 133 h 133"/>
                  </a:gdLst>
                  <a:ahLst/>
                  <a:cxnLst>
                    <a:cxn ang="0">
                      <a:pos x="17" y="0"/>
                    </a:cxn>
                    <a:cxn ang="0">
                      <a:pos x="13" y="12"/>
                    </a:cxn>
                    <a:cxn ang="0">
                      <a:pos x="13" y="30"/>
                    </a:cxn>
                    <a:cxn ang="0">
                      <a:pos x="9" y="54"/>
                    </a:cxn>
                    <a:cxn ang="0">
                      <a:pos x="0" y="133"/>
                    </a:cxn>
                  </a:cxnLst>
                  <a:rect l="txL" t="txT" r="txR" b="txB"/>
                  <a:pathLst>
                    <a:path w="17" h="133">
                      <a:moveTo>
                        <a:pt x="17" y="0"/>
                      </a:moveTo>
                      <a:lnTo>
                        <a:pt x="13" y="12"/>
                      </a:lnTo>
                      <a:lnTo>
                        <a:pt x="13" y="30"/>
                      </a:lnTo>
                      <a:lnTo>
                        <a:pt x="9" y="54"/>
                      </a:lnTo>
                      <a:lnTo>
                        <a:pt x="0" y="13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7" name="Freeform 163"/>
                <p:cNvSpPr/>
                <p:nvPr/>
              </p:nvSpPr>
              <p:spPr>
                <a:xfrm>
                  <a:off x="3433" y="2563"/>
                  <a:ext cx="245" cy="481"/>
                </a:xfrm>
                <a:custGeom>
                  <a:avLst/>
                  <a:gdLst>
                    <a:gd name="txL" fmla="*/ 0 w 245"/>
                    <a:gd name="txT" fmla="*/ 0 h 481"/>
                    <a:gd name="txR" fmla="*/ 245 w 245"/>
                    <a:gd name="txB" fmla="*/ 481 h 481"/>
                  </a:gdLst>
                  <a:ahLst/>
                  <a:cxnLst>
                    <a:cxn ang="0">
                      <a:pos x="176" y="0"/>
                    </a:cxn>
                    <a:cxn ang="0">
                      <a:pos x="155" y="36"/>
                    </a:cxn>
                    <a:cxn ang="0">
                      <a:pos x="129" y="84"/>
                    </a:cxn>
                    <a:cxn ang="0">
                      <a:pos x="116" y="126"/>
                    </a:cxn>
                    <a:cxn ang="0">
                      <a:pos x="103" y="181"/>
                    </a:cxn>
                    <a:cxn ang="0">
                      <a:pos x="90" y="223"/>
                    </a:cxn>
                    <a:cxn ang="0">
                      <a:pos x="86" y="229"/>
                    </a:cxn>
                    <a:cxn ang="0">
                      <a:pos x="13" y="235"/>
                    </a:cxn>
                    <a:cxn ang="0">
                      <a:pos x="9" y="259"/>
                    </a:cxn>
                    <a:cxn ang="0">
                      <a:pos x="4" y="271"/>
                    </a:cxn>
                    <a:cxn ang="0">
                      <a:pos x="0" y="307"/>
                    </a:cxn>
                    <a:cxn ang="0">
                      <a:pos x="43" y="319"/>
                    </a:cxn>
                    <a:cxn ang="0">
                      <a:pos x="90" y="325"/>
                    </a:cxn>
                    <a:cxn ang="0">
                      <a:pos x="95" y="367"/>
                    </a:cxn>
                    <a:cxn ang="0">
                      <a:pos x="99" y="421"/>
                    </a:cxn>
                    <a:cxn ang="0">
                      <a:pos x="107" y="463"/>
                    </a:cxn>
                    <a:cxn ang="0">
                      <a:pos x="120" y="475"/>
                    </a:cxn>
                    <a:cxn ang="0">
                      <a:pos x="142" y="481"/>
                    </a:cxn>
                    <a:cxn ang="0">
                      <a:pos x="155" y="475"/>
                    </a:cxn>
                    <a:cxn ang="0">
                      <a:pos x="176" y="463"/>
                    </a:cxn>
                    <a:cxn ang="0">
                      <a:pos x="189" y="451"/>
                    </a:cxn>
                    <a:cxn ang="0">
                      <a:pos x="198" y="433"/>
                    </a:cxn>
                    <a:cxn ang="0">
                      <a:pos x="202" y="415"/>
                    </a:cxn>
                    <a:cxn ang="0">
                      <a:pos x="185" y="343"/>
                    </a:cxn>
                    <a:cxn ang="0">
                      <a:pos x="176" y="313"/>
                    </a:cxn>
                    <a:cxn ang="0">
                      <a:pos x="189" y="283"/>
                    </a:cxn>
                    <a:cxn ang="0">
                      <a:pos x="215" y="229"/>
                    </a:cxn>
                    <a:cxn ang="0">
                      <a:pos x="241" y="163"/>
                    </a:cxn>
                    <a:cxn ang="0">
                      <a:pos x="245" y="126"/>
                    </a:cxn>
                    <a:cxn ang="0">
                      <a:pos x="245" y="84"/>
                    </a:cxn>
                    <a:cxn ang="0">
                      <a:pos x="228" y="54"/>
                    </a:cxn>
                    <a:cxn ang="0">
                      <a:pos x="206" y="30"/>
                    </a:cxn>
                    <a:cxn ang="0">
                      <a:pos x="194" y="12"/>
                    </a:cxn>
                    <a:cxn ang="0">
                      <a:pos x="176" y="0"/>
                    </a:cxn>
                  </a:cxnLst>
                  <a:rect l="txL" t="txT" r="txR" b="txB"/>
                  <a:pathLst>
                    <a:path w="245" h="481">
                      <a:moveTo>
                        <a:pt x="176" y="0"/>
                      </a:moveTo>
                      <a:lnTo>
                        <a:pt x="155" y="36"/>
                      </a:lnTo>
                      <a:lnTo>
                        <a:pt x="129" y="84"/>
                      </a:lnTo>
                      <a:lnTo>
                        <a:pt x="116" y="126"/>
                      </a:lnTo>
                      <a:lnTo>
                        <a:pt x="103" y="181"/>
                      </a:lnTo>
                      <a:lnTo>
                        <a:pt x="90" y="223"/>
                      </a:lnTo>
                      <a:lnTo>
                        <a:pt x="86" y="229"/>
                      </a:lnTo>
                      <a:lnTo>
                        <a:pt x="13" y="235"/>
                      </a:lnTo>
                      <a:lnTo>
                        <a:pt x="9" y="259"/>
                      </a:lnTo>
                      <a:lnTo>
                        <a:pt x="4" y="271"/>
                      </a:lnTo>
                      <a:lnTo>
                        <a:pt x="0" y="307"/>
                      </a:lnTo>
                      <a:lnTo>
                        <a:pt x="43" y="319"/>
                      </a:lnTo>
                      <a:lnTo>
                        <a:pt x="90" y="325"/>
                      </a:lnTo>
                      <a:lnTo>
                        <a:pt x="95" y="367"/>
                      </a:lnTo>
                      <a:lnTo>
                        <a:pt x="99" y="421"/>
                      </a:lnTo>
                      <a:lnTo>
                        <a:pt x="107" y="463"/>
                      </a:lnTo>
                      <a:lnTo>
                        <a:pt x="120" y="475"/>
                      </a:lnTo>
                      <a:lnTo>
                        <a:pt x="142" y="481"/>
                      </a:lnTo>
                      <a:lnTo>
                        <a:pt x="155" y="475"/>
                      </a:lnTo>
                      <a:lnTo>
                        <a:pt x="176" y="463"/>
                      </a:lnTo>
                      <a:lnTo>
                        <a:pt x="189" y="451"/>
                      </a:lnTo>
                      <a:lnTo>
                        <a:pt x="198" y="433"/>
                      </a:lnTo>
                      <a:lnTo>
                        <a:pt x="202" y="415"/>
                      </a:lnTo>
                      <a:lnTo>
                        <a:pt x="185" y="343"/>
                      </a:lnTo>
                      <a:lnTo>
                        <a:pt x="176" y="313"/>
                      </a:lnTo>
                      <a:lnTo>
                        <a:pt x="189" y="283"/>
                      </a:lnTo>
                      <a:lnTo>
                        <a:pt x="215" y="229"/>
                      </a:lnTo>
                      <a:lnTo>
                        <a:pt x="241" y="163"/>
                      </a:lnTo>
                      <a:lnTo>
                        <a:pt x="245" y="126"/>
                      </a:lnTo>
                      <a:lnTo>
                        <a:pt x="245" y="84"/>
                      </a:lnTo>
                      <a:lnTo>
                        <a:pt x="228" y="54"/>
                      </a:lnTo>
                      <a:lnTo>
                        <a:pt x="206" y="30"/>
                      </a:lnTo>
                      <a:lnTo>
                        <a:pt x="194" y="12"/>
                      </a:lnTo>
                      <a:lnTo>
                        <a:pt x="176" y="0"/>
                      </a:lnTo>
                      <a:close/>
                    </a:path>
                  </a:pathLst>
                </a:custGeom>
                <a:solidFill>
                  <a:srgbClr val="B5B5B5"/>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8" name="Freeform 164"/>
                <p:cNvSpPr/>
                <p:nvPr/>
              </p:nvSpPr>
              <p:spPr>
                <a:xfrm>
                  <a:off x="3433" y="2563"/>
                  <a:ext cx="245" cy="481"/>
                </a:xfrm>
                <a:custGeom>
                  <a:avLst/>
                  <a:gdLst>
                    <a:gd name="txL" fmla="*/ 0 w 245"/>
                    <a:gd name="txT" fmla="*/ 0 h 481"/>
                    <a:gd name="txR" fmla="*/ 245 w 245"/>
                    <a:gd name="txB" fmla="*/ 481 h 481"/>
                  </a:gdLst>
                  <a:ahLst/>
                  <a:cxnLst>
                    <a:cxn ang="0">
                      <a:pos x="176" y="0"/>
                    </a:cxn>
                    <a:cxn ang="0">
                      <a:pos x="155" y="36"/>
                    </a:cxn>
                    <a:cxn ang="0">
                      <a:pos x="129" y="84"/>
                    </a:cxn>
                    <a:cxn ang="0">
                      <a:pos x="116" y="126"/>
                    </a:cxn>
                    <a:cxn ang="0">
                      <a:pos x="103" y="181"/>
                    </a:cxn>
                    <a:cxn ang="0">
                      <a:pos x="90" y="223"/>
                    </a:cxn>
                    <a:cxn ang="0">
                      <a:pos x="86" y="229"/>
                    </a:cxn>
                    <a:cxn ang="0">
                      <a:pos x="13" y="235"/>
                    </a:cxn>
                    <a:cxn ang="0">
                      <a:pos x="9" y="259"/>
                    </a:cxn>
                    <a:cxn ang="0">
                      <a:pos x="4" y="271"/>
                    </a:cxn>
                    <a:cxn ang="0">
                      <a:pos x="0" y="307"/>
                    </a:cxn>
                    <a:cxn ang="0">
                      <a:pos x="43" y="319"/>
                    </a:cxn>
                    <a:cxn ang="0">
                      <a:pos x="90" y="325"/>
                    </a:cxn>
                    <a:cxn ang="0">
                      <a:pos x="95" y="367"/>
                    </a:cxn>
                    <a:cxn ang="0">
                      <a:pos x="99" y="421"/>
                    </a:cxn>
                    <a:cxn ang="0">
                      <a:pos x="107" y="463"/>
                    </a:cxn>
                    <a:cxn ang="0">
                      <a:pos x="120" y="475"/>
                    </a:cxn>
                    <a:cxn ang="0">
                      <a:pos x="142" y="481"/>
                    </a:cxn>
                    <a:cxn ang="0">
                      <a:pos x="155" y="475"/>
                    </a:cxn>
                    <a:cxn ang="0">
                      <a:pos x="176" y="463"/>
                    </a:cxn>
                    <a:cxn ang="0">
                      <a:pos x="189" y="451"/>
                    </a:cxn>
                    <a:cxn ang="0">
                      <a:pos x="198" y="433"/>
                    </a:cxn>
                    <a:cxn ang="0">
                      <a:pos x="202" y="415"/>
                    </a:cxn>
                    <a:cxn ang="0">
                      <a:pos x="185" y="343"/>
                    </a:cxn>
                    <a:cxn ang="0">
                      <a:pos x="176" y="313"/>
                    </a:cxn>
                    <a:cxn ang="0">
                      <a:pos x="189" y="283"/>
                    </a:cxn>
                    <a:cxn ang="0">
                      <a:pos x="215" y="229"/>
                    </a:cxn>
                    <a:cxn ang="0">
                      <a:pos x="241" y="163"/>
                    </a:cxn>
                    <a:cxn ang="0">
                      <a:pos x="245" y="126"/>
                    </a:cxn>
                    <a:cxn ang="0">
                      <a:pos x="245" y="84"/>
                    </a:cxn>
                    <a:cxn ang="0">
                      <a:pos x="228" y="54"/>
                    </a:cxn>
                    <a:cxn ang="0">
                      <a:pos x="206" y="30"/>
                    </a:cxn>
                    <a:cxn ang="0">
                      <a:pos x="194" y="12"/>
                    </a:cxn>
                    <a:cxn ang="0">
                      <a:pos x="176" y="0"/>
                    </a:cxn>
                  </a:cxnLst>
                  <a:rect l="txL" t="txT" r="txR" b="txB"/>
                  <a:pathLst>
                    <a:path w="245" h="481">
                      <a:moveTo>
                        <a:pt x="176" y="0"/>
                      </a:moveTo>
                      <a:lnTo>
                        <a:pt x="155" y="36"/>
                      </a:lnTo>
                      <a:lnTo>
                        <a:pt x="129" y="84"/>
                      </a:lnTo>
                      <a:lnTo>
                        <a:pt x="116" y="126"/>
                      </a:lnTo>
                      <a:lnTo>
                        <a:pt x="103" y="181"/>
                      </a:lnTo>
                      <a:lnTo>
                        <a:pt x="90" y="223"/>
                      </a:lnTo>
                      <a:lnTo>
                        <a:pt x="86" y="229"/>
                      </a:lnTo>
                      <a:lnTo>
                        <a:pt x="13" y="235"/>
                      </a:lnTo>
                      <a:lnTo>
                        <a:pt x="9" y="259"/>
                      </a:lnTo>
                      <a:lnTo>
                        <a:pt x="4" y="271"/>
                      </a:lnTo>
                      <a:lnTo>
                        <a:pt x="0" y="307"/>
                      </a:lnTo>
                      <a:lnTo>
                        <a:pt x="43" y="319"/>
                      </a:lnTo>
                      <a:lnTo>
                        <a:pt x="90" y="325"/>
                      </a:lnTo>
                      <a:lnTo>
                        <a:pt x="95" y="367"/>
                      </a:lnTo>
                      <a:lnTo>
                        <a:pt x="99" y="421"/>
                      </a:lnTo>
                      <a:lnTo>
                        <a:pt x="107" y="463"/>
                      </a:lnTo>
                      <a:lnTo>
                        <a:pt x="120" y="475"/>
                      </a:lnTo>
                      <a:lnTo>
                        <a:pt x="142" y="481"/>
                      </a:lnTo>
                      <a:lnTo>
                        <a:pt x="155" y="475"/>
                      </a:lnTo>
                      <a:lnTo>
                        <a:pt x="176" y="463"/>
                      </a:lnTo>
                      <a:lnTo>
                        <a:pt x="189" y="451"/>
                      </a:lnTo>
                      <a:lnTo>
                        <a:pt x="198" y="433"/>
                      </a:lnTo>
                      <a:lnTo>
                        <a:pt x="202" y="415"/>
                      </a:lnTo>
                      <a:lnTo>
                        <a:pt x="185" y="343"/>
                      </a:lnTo>
                      <a:lnTo>
                        <a:pt x="176" y="313"/>
                      </a:lnTo>
                      <a:lnTo>
                        <a:pt x="189" y="283"/>
                      </a:lnTo>
                      <a:lnTo>
                        <a:pt x="215" y="229"/>
                      </a:lnTo>
                      <a:lnTo>
                        <a:pt x="241" y="163"/>
                      </a:lnTo>
                      <a:lnTo>
                        <a:pt x="245" y="126"/>
                      </a:lnTo>
                      <a:lnTo>
                        <a:pt x="245" y="84"/>
                      </a:lnTo>
                      <a:lnTo>
                        <a:pt x="228" y="54"/>
                      </a:lnTo>
                      <a:lnTo>
                        <a:pt x="206" y="30"/>
                      </a:lnTo>
                      <a:lnTo>
                        <a:pt x="194" y="12"/>
                      </a:lnTo>
                      <a:lnTo>
                        <a:pt x="176"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9" name="Freeform 165"/>
                <p:cNvSpPr/>
                <p:nvPr/>
              </p:nvSpPr>
              <p:spPr>
                <a:xfrm>
                  <a:off x="3433" y="2563"/>
                  <a:ext cx="176" cy="325"/>
                </a:xfrm>
                <a:custGeom>
                  <a:avLst/>
                  <a:gdLst>
                    <a:gd name="txL" fmla="*/ 0 w 176"/>
                    <a:gd name="txT" fmla="*/ 0 h 325"/>
                    <a:gd name="txR" fmla="*/ 176 w 176"/>
                    <a:gd name="txB" fmla="*/ 325 h 325"/>
                  </a:gdLst>
                  <a:ahLst/>
                  <a:cxnLst>
                    <a:cxn ang="0">
                      <a:pos x="176" y="0"/>
                    </a:cxn>
                    <a:cxn ang="0">
                      <a:pos x="155" y="36"/>
                    </a:cxn>
                    <a:cxn ang="0">
                      <a:pos x="129" y="84"/>
                    </a:cxn>
                    <a:cxn ang="0">
                      <a:pos x="116" y="126"/>
                    </a:cxn>
                    <a:cxn ang="0">
                      <a:pos x="103" y="181"/>
                    </a:cxn>
                    <a:cxn ang="0">
                      <a:pos x="90" y="223"/>
                    </a:cxn>
                    <a:cxn ang="0">
                      <a:pos x="86" y="229"/>
                    </a:cxn>
                    <a:cxn ang="0">
                      <a:pos x="13" y="235"/>
                    </a:cxn>
                    <a:cxn ang="0">
                      <a:pos x="9" y="253"/>
                    </a:cxn>
                    <a:cxn ang="0">
                      <a:pos x="4" y="271"/>
                    </a:cxn>
                    <a:cxn ang="0">
                      <a:pos x="0" y="307"/>
                    </a:cxn>
                    <a:cxn ang="0">
                      <a:pos x="43" y="319"/>
                    </a:cxn>
                    <a:cxn ang="0">
                      <a:pos x="90" y="325"/>
                    </a:cxn>
                    <a:cxn ang="0">
                      <a:pos x="163" y="325"/>
                    </a:cxn>
                    <a:cxn ang="0">
                      <a:pos x="176" y="313"/>
                    </a:cxn>
                  </a:cxnLst>
                  <a:rect l="txL" t="txT" r="txR" b="txB"/>
                  <a:pathLst>
                    <a:path w="176" h="325">
                      <a:moveTo>
                        <a:pt x="176" y="0"/>
                      </a:moveTo>
                      <a:lnTo>
                        <a:pt x="155" y="36"/>
                      </a:lnTo>
                      <a:lnTo>
                        <a:pt x="129" y="84"/>
                      </a:lnTo>
                      <a:lnTo>
                        <a:pt x="116" y="126"/>
                      </a:lnTo>
                      <a:lnTo>
                        <a:pt x="103" y="181"/>
                      </a:lnTo>
                      <a:lnTo>
                        <a:pt x="90" y="223"/>
                      </a:lnTo>
                      <a:lnTo>
                        <a:pt x="86" y="229"/>
                      </a:lnTo>
                      <a:lnTo>
                        <a:pt x="13" y="235"/>
                      </a:lnTo>
                      <a:lnTo>
                        <a:pt x="9" y="253"/>
                      </a:lnTo>
                      <a:lnTo>
                        <a:pt x="4" y="271"/>
                      </a:lnTo>
                      <a:lnTo>
                        <a:pt x="0" y="307"/>
                      </a:lnTo>
                      <a:lnTo>
                        <a:pt x="43" y="319"/>
                      </a:lnTo>
                      <a:lnTo>
                        <a:pt x="90" y="325"/>
                      </a:lnTo>
                      <a:lnTo>
                        <a:pt x="163" y="325"/>
                      </a:lnTo>
                      <a:lnTo>
                        <a:pt x="176" y="31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0" name="Freeform 166"/>
                <p:cNvSpPr/>
                <p:nvPr/>
              </p:nvSpPr>
              <p:spPr>
                <a:xfrm>
                  <a:off x="2783" y="2732"/>
                  <a:ext cx="60" cy="60"/>
                </a:xfrm>
                <a:custGeom>
                  <a:avLst/>
                  <a:gdLst>
                    <a:gd name="txL" fmla="*/ 0 w 60"/>
                    <a:gd name="txT" fmla="*/ 0 h 60"/>
                    <a:gd name="txR" fmla="*/ 60 w 60"/>
                    <a:gd name="txB" fmla="*/ 60 h 60"/>
                  </a:gdLst>
                  <a:ahLst/>
                  <a:cxnLst>
                    <a:cxn ang="0">
                      <a:pos x="43" y="36"/>
                    </a:cxn>
                    <a:cxn ang="0">
                      <a:pos x="43" y="30"/>
                    </a:cxn>
                    <a:cxn ang="0">
                      <a:pos x="39" y="24"/>
                    </a:cxn>
                    <a:cxn ang="0">
                      <a:pos x="43" y="18"/>
                    </a:cxn>
                    <a:cxn ang="0">
                      <a:pos x="47" y="18"/>
                    </a:cxn>
                    <a:cxn ang="0">
                      <a:pos x="43" y="12"/>
                    </a:cxn>
                    <a:cxn ang="0">
                      <a:pos x="39" y="12"/>
                    </a:cxn>
                    <a:cxn ang="0">
                      <a:pos x="34" y="12"/>
                    </a:cxn>
                    <a:cxn ang="0">
                      <a:pos x="30" y="12"/>
                    </a:cxn>
                    <a:cxn ang="0">
                      <a:pos x="30" y="12"/>
                    </a:cxn>
                    <a:cxn ang="0">
                      <a:pos x="22" y="12"/>
                    </a:cxn>
                    <a:cxn ang="0">
                      <a:pos x="22" y="12"/>
                    </a:cxn>
                    <a:cxn ang="0">
                      <a:pos x="17" y="6"/>
                    </a:cxn>
                    <a:cxn ang="0">
                      <a:pos x="13" y="6"/>
                    </a:cxn>
                    <a:cxn ang="0">
                      <a:pos x="9" y="0"/>
                    </a:cxn>
                    <a:cxn ang="0">
                      <a:pos x="4" y="0"/>
                    </a:cxn>
                    <a:cxn ang="0">
                      <a:pos x="4" y="6"/>
                    </a:cxn>
                    <a:cxn ang="0">
                      <a:pos x="4" y="12"/>
                    </a:cxn>
                    <a:cxn ang="0">
                      <a:pos x="0" y="12"/>
                    </a:cxn>
                    <a:cxn ang="0">
                      <a:pos x="0" y="30"/>
                    </a:cxn>
                    <a:cxn ang="0">
                      <a:pos x="4" y="42"/>
                    </a:cxn>
                    <a:cxn ang="0">
                      <a:pos x="4" y="48"/>
                    </a:cxn>
                    <a:cxn ang="0">
                      <a:pos x="17" y="48"/>
                    </a:cxn>
                    <a:cxn ang="0">
                      <a:pos x="30" y="54"/>
                    </a:cxn>
                    <a:cxn ang="0">
                      <a:pos x="34" y="54"/>
                    </a:cxn>
                    <a:cxn ang="0">
                      <a:pos x="39" y="60"/>
                    </a:cxn>
                    <a:cxn ang="0">
                      <a:pos x="52" y="54"/>
                    </a:cxn>
                    <a:cxn ang="0">
                      <a:pos x="60" y="48"/>
                    </a:cxn>
                    <a:cxn ang="0">
                      <a:pos x="56" y="42"/>
                    </a:cxn>
                    <a:cxn ang="0">
                      <a:pos x="52" y="42"/>
                    </a:cxn>
                    <a:cxn ang="0">
                      <a:pos x="47" y="42"/>
                    </a:cxn>
                    <a:cxn ang="0">
                      <a:pos x="43" y="42"/>
                    </a:cxn>
                    <a:cxn ang="0">
                      <a:pos x="43" y="36"/>
                    </a:cxn>
                  </a:cxnLst>
                  <a:rect l="txL" t="txT" r="txR" b="txB"/>
                  <a:pathLst>
                    <a:path w="60" h="60">
                      <a:moveTo>
                        <a:pt x="43" y="36"/>
                      </a:moveTo>
                      <a:lnTo>
                        <a:pt x="43" y="30"/>
                      </a:lnTo>
                      <a:lnTo>
                        <a:pt x="39" y="24"/>
                      </a:lnTo>
                      <a:lnTo>
                        <a:pt x="43" y="18"/>
                      </a:lnTo>
                      <a:lnTo>
                        <a:pt x="47" y="18"/>
                      </a:lnTo>
                      <a:lnTo>
                        <a:pt x="43" y="12"/>
                      </a:lnTo>
                      <a:lnTo>
                        <a:pt x="39" y="12"/>
                      </a:lnTo>
                      <a:lnTo>
                        <a:pt x="34" y="12"/>
                      </a:lnTo>
                      <a:lnTo>
                        <a:pt x="30" y="12"/>
                      </a:lnTo>
                      <a:lnTo>
                        <a:pt x="30" y="12"/>
                      </a:lnTo>
                      <a:lnTo>
                        <a:pt x="22" y="12"/>
                      </a:lnTo>
                      <a:lnTo>
                        <a:pt x="22" y="12"/>
                      </a:lnTo>
                      <a:lnTo>
                        <a:pt x="17" y="6"/>
                      </a:lnTo>
                      <a:lnTo>
                        <a:pt x="13" y="6"/>
                      </a:lnTo>
                      <a:lnTo>
                        <a:pt x="9" y="0"/>
                      </a:lnTo>
                      <a:lnTo>
                        <a:pt x="4" y="0"/>
                      </a:lnTo>
                      <a:lnTo>
                        <a:pt x="4" y="6"/>
                      </a:lnTo>
                      <a:lnTo>
                        <a:pt x="4" y="12"/>
                      </a:lnTo>
                      <a:lnTo>
                        <a:pt x="0" y="12"/>
                      </a:lnTo>
                      <a:lnTo>
                        <a:pt x="0" y="30"/>
                      </a:lnTo>
                      <a:lnTo>
                        <a:pt x="4" y="42"/>
                      </a:lnTo>
                      <a:lnTo>
                        <a:pt x="4" y="48"/>
                      </a:lnTo>
                      <a:lnTo>
                        <a:pt x="17" y="48"/>
                      </a:lnTo>
                      <a:lnTo>
                        <a:pt x="30" y="54"/>
                      </a:lnTo>
                      <a:lnTo>
                        <a:pt x="34" y="54"/>
                      </a:lnTo>
                      <a:lnTo>
                        <a:pt x="39" y="60"/>
                      </a:lnTo>
                      <a:lnTo>
                        <a:pt x="52" y="54"/>
                      </a:lnTo>
                      <a:lnTo>
                        <a:pt x="60" y="48"/>
                      </a:lnTo>
                      <a:lnTo>
                        <a:pt x="56" y="42"/>
                      </a:lnTo>
                      <a:lnTo>
                        <a:pt x="52" y="42"/>
                      </a:lnTo>
                      <a:lnTo>
                        <a:pt x="47" y="42"/>
                      </a:lnTo>
                      <a:lnTo>
                        <a:pt x="43" y="42"/>
                      </a:lnTo>
                      <a:lnTo>
                        <a:pt x="43" y="36"/>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1" name="Freeform 167"/>
                <p:cNvSpPr/>
                <p:nvPr/>
              </p:nvSpPr>
              <p:spPr>
                <a:xfrm>
                  <a:off x="2783" y="2732"/>
                  <a:ext cx="60" cy="60"/>
                </a:xfrm>
                <a:custGeom>
                  <a:avLst/>
                  <a:gdLst>
                    <a:gd name="txL" fmla="*/ 0 w 60"/>
                    <a:gd name="txT" fmla="*/ 0 h 60"/>
                    <a:gd name="txR" fmla="*/ 60 w 60"/>
                    <a:gd name="txB" fmla="*/ 60 h 60"/>
                  </a:gdLst>
                  <a:ahLst/>
                  <a:cxnLst>
                    <a:cxn ang="0">
                      <a:pos x="43" y="36"/>
                    </a:cxn>
                    <a:cxn ang="0">
                      <a:pos x="43" y="30"/>
                    </a:cxn>
                    <a:cxn ang="0">
                      <a:pos x="39" y="24"/>
                    </a:cxn>
                    <a:cxn ang="0">
                      <a:pos x="43" y="18"/>
                    </a:cxn>
                    <a:cxn ang="0">
                      <a:pos x="47" y="18"/>
                    </a:cxn>
                    <a:cxn ang="0">
                      <a:pos x="43" y="12"/>
                    </a:cxn>
                    <a:cxn ang="0">
                      <a:pos x="39" y="12"/>
                    </a:cxn>
                    <a:cxn ang="0">
                      <a:pos x="34" y="12"/>
                    </a:cxn>
                    <a:cxn ang="0">
                      <a:pos x="30" y="12"/>
                    </a:cxn>
                    <a:cxn ang="0">
                      <a:pos x="30" y="12"/>
                    </a:cxn>
                    <a:cxn ang="0">
                      <a:pos x="22" y="12"/>
                    </a:cxn>
                    <a:cxn ang="0">
                      <a:pos x="22" y="12"/>
                    </a:cxn>
                    <a:cxn ang="0">
                      <a:pos x="17" y="6"/>
                    </a:cxn>
                    <a:cxn ang="0">
                      <a:pos x="13" y="6"/>
                    </a:cxn>
                    <a:cxn ang="0">
                      <a:pos x="9" y="0"/>
                    </a:cxn>
                    <a:cxn ang="0">
                      <a:pos x="4" y="0"/>
                    </a:cxn>
                    <a:cxn ang="0">
                      <a:pos x="4" y="6"/>
                    </a:cxn>
                    <a:cxn ang="0">
                      <a:pos x="4" y="12"/>
                    </a:cxn>
                    <a:cxn ang="0">
                      <a:pos x="0" y="12"/>
                    </a:cxn>
                    <a:cxn ang="0">
                      <a:pos x="0" y="30"/>
                    </a:cxn>
                    <a:cxn ang="0">
                      <a:pos x="4" y="42"/>
                    </a:cxn>
                    <a:cxn ang="0">
                      <a:pos x="4" y="48"/>
                    </a:cxn>
                    <a:cxn ang="0">
                      <a:pos x="17" y="48"/>
                    </a:cxn>
                    <a:cxn ang="0">
                      <a:pos x="30" y="54"/>
                    </a:cxn>
                    <a:cxn ang="0">
                      <a:pos x="34" y="54"/>
                    </a:cxn>
                    <a:cxn ang="0">
                      <a:pos x="39" y="60"/>
                    </a:cxn>
                    <a:cxn ang="0">
                      <a:pos x="52" y="54"/>
                    </a:cxn>
                    <a:cxn ang="0">
                      <a:pos x="60" y="48"/>
                    </a:cxn>
                    <a:cxn ang="0">
                      <a:pos x="56" y="42"/>
                    </a:cxn>
                    <a:cxn ang="0">
                      <a:pos x="52" y="42"/>
                    </a:cxn>
                    <a:cxn ang="0">
                      <a:pos x="47" y="42"/>
                    </a:cxn>
                    <a:cxn ang="0">
                      <a:pos x="43" y="42"/>
                    </a:cxn>
                    <a:cxn ang="0">
                      <a:pos x="43" y="36"/>
                    </a:cxn>
                  </a:cxnLst>
                  <a:rect l="txL" t="txT" r="txR" b="txB"/>
                  <a:pathLst>
                    <a:path w="60" h="60">
                      <a:moveTo>
                        <a:pt x="43" y="36"/>
                      </a:moveTo>
                      <a:lnTo>
                        <a:pt x="43" y="30"/>
                      </a:lnTo>
                      <a:lnTo>
                        <a:pt x="39" y="24"/>
                      </a:lnTo>
                      <a:lnTo>
                        <a:pt x="43" y="18"/>
                      </a:lnTo>
                      <a:lnTo>
                        <a:pt x="47" y="18"/>
                      </a:lnTo>
                      <a:lnTo>
                        <a:pt x="43" y="12"/>
                      </a:lnTo>
                      <a:lnTo>
                        <a:pt x="39" y="12"/>
                      </a:lnTo>
                      <a:lnTo>
                        <a:pt x="34" y="12"/>
                      </a:lnTo>
                      <a:lnTo>
                        <a:pt x="30" y="12"/>
                      </a:lnTo>
                      <a:lnTo>
                        <a:pt x="30" y="12"/>
                      </a:lnTo>
                      <a:lnTo>
                        <a:pt x="22" y="12"/>
                      </a:lnTo>
                      <a:lnTo>
                        <a:pt x="22" y="12"/>
                      </a:lnTo>
                      <a:lnTo>
                        <a:pt x="17" y="6"/>
                      </a:lnTo>
                      <a:lnTo>
                        <a:pt x="13" y="6"/>
                      </a:lnTo>
                      <a:lnTo>
                        <a:pt x="9" y="0"/>
                      </a:lnTo>
                      <a:lnTo>
                        <a:pt x="4" y="0"/>
                      </a:lnTo>
                      <a:lnTo>
                        <a:pt x="4" y="6"/>
                      </a:lnTo>
                      <a:lnTo>
                        <a:pt x="4" y="12"/>
                      </a:lnTo>
                      <a:lnTo>
                        <a:pt x="0" y="12"/>
                      </a:lnTo>
                      <a:lnTo>
                        <a:pt x="0" y="30"/>
                      </a:lnTo>
                      <a:lnTo>
                        <a:pt x="4" y="42"/>
                      </a:lnTo>
                      <a:lnTo>
                        <a:pt x="4" y="48"/>
                      </a:lnTo>
                      <a:lnTo>
                        <a:pt x="17" y="48"/>
                      </a:lnTo>
                      <a:lnTo>
                        <a:pt x="30" y="54"/>
                      </a:lnTo>
                      <a:lnTo>
                        <a:pt x="34" y="54"/>
                      </a:lnTo>
                      <a:lnTo>
                        <a:pt x="39" y="60"/>
                      </a:lnTo>
                      <a:lnTo>
                        <a:pt x="52" y="54"/>
                      </a:lnTo>
                      <a:lnTo>
                        <a:pt x="60" y="48"/>
                      </a:lnTo>
                      <a:lnTo>
                        <a:pt x="56" y="42"/>
                      </a:lnTo>
                      <a:lnTo>
                        <a:pt x="52" y="42"/>
                      </a:lnTo>
                      <a:lnTo>
                        <a:pt x="47" y="42"/>
                      </a:lnTo>
                      <a:lnTo>
                        <a:pt x="43" y="42"/>
                      </a:lnTo>
                      <a:lnTo>
                        <a:pt x="43"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2" name="Freeform 168"/>
                <p:cNvSpPr/>
                <p:nvPr/>
              </p:nvSpPr>
              <p:spPr>
                <a:xfrm>
                  <a:off x="2796" y="2744"/>
                  <a:ext cx="4" cy="24"/>
                </a:xfrm>
                <a:custGeom>
                  <a:avLst/>
                  <a:gdLst>
                    <a:gd name="txL" fmla="*/ 0 w 4"/>
                    <a:gd name="txT" fmla="*/ 0 h 24"/>
                    <a:gd name="txR" fmla="*/ 4 w 4"/>
                    <a:gd name="txB" fmla="*/ 24 h 24"/>
                  </a:gdLst>
                  <a:ahLst/>
                  <a:cxnLst>
                    <a:cxn ang="0">
                      <a:pos x="0" y="24"/>
                    </a:cxn>
                    <a:cxn ang="0">
                      <a:pos x="0" y="6"/>
                    </a:cxn>
                    <a:cxn ang="0">
                      <a:pos x="0" y="6"/>
                    </a:cxn>
                    <a:cxn ang="0">
                      <a:pos x="4" y="0"/>
                    </a:cxn>
                    <a:cxn ang="0">
                      <a:pos x="4" y="0"/>
                    </a:cxn>
                  </a:cxnLst>
                  <a:rect l="txL" t="txT" r="txR" b="txB"/>
                  <a:pathLst>
                    <a:path w="4" h="24">
                      <a:moveTo>
                        <a:pt x="0" y="24"/>
                      </a:moveTo>
                      <a:lnTo>
                        <a:pt x="0" y="6"/>
                      </a:lnTo>
                      <a:lnTo>
                        <a:pt x="0" y="6"/>
                      </a:lnTo>
                      <a:lnTo>
                        <a:pt x="4" y="0"/>
                      </a:lnTo>
                      <a:lnTo>
                        <a:pt x="4"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3" name="Freeform 169"/>
                <p:cNvSpPr/>
                <p:nvPr/>
              </p:nvSpPr>
              <p:spPr>
                <a:xfrm>
                  <a:off x="2805" y="2744"/>
                  <a:ext cx="8" cy="24"/>
                </a:xfrm>
                <a:custGeom>
                  <a:avLst/>
                  <a:gdLst>
                    <a:gd name="txL" fmla="*/ 0 w 8"/>
                    <a:gd name="txT" fmla="*/ 0 h 24"/>
                    <a:gd name="txR" fmla="*/ 8 w 8"/>
                    <a:gd name="txB" fmla="*/ 24 h 24"/>
                  </a:gdLst>
                  <a:ahLst/>
                  <a:cxnLst>
                    <a:cxn ang="0">
                      <a:pos x="0" y="24"/>
                    </a:cxn>
                    <a:cxn ang="0">
                      <a:pos x="0" y="18"/>
                    </a:cxn>
                    <a:cxn ang="0">
                      <a:pos x="0" y="6"/>
                    </a:cxn>
                    <a:cxn ang="0">
                      <a:pos x="0" y="6"/>
                    </a:cxn>
                    <a:cxn ang="0">
                      <a:pos x="4" y="0"/>
                    </a:cxn>
                    <a:cxn ang="0">
                      <a:pos x="8" y="0"/>
                    </a:cxn>
                  </a:cxnLst>
                  <a:rect l="txL" t="txT" r="txR" b="txB"/>
                  <a:pathLst>
                    <a:path w="8" h="24">
                      <a:moveTo>
                        <a:pt x="0" y="24"/>
                      </a:moveTo>
                      <a:lnTo>
                        <a:pt x="0" y="18"/>
                      </a:lnTo>
                      <a:lnTo>
                        <a:pt x="0" y="6"/>
                      </a:lnTo>
                      <a:lnTo>
                        <a:pt x="0" y="6"/>
                      </a:lnTo>
                      <a:lnTo>
                        <a:pt x="4" y="0"/>
                      </a:lnTo>
                      <a:lnTo>
                        <a:pt x="8"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4" name="Freeform 170"/>
                <p:cNvSpPr/>
                <p:nvPr/>
              </p:nvSpPr>
              <p:spPr>
                <a:xfrm>
                  <a:off x="2796" y="2744"/>
                  <a:ext cx="9" cy="18"/>
                </a:xfrm>
                <a:custGeom>
                  <a:avLst/>
                  <a:gdLst>
                    <a:gd name="txL" fmla="*/ 0 w 9"/>
                    <a:gd name="txT" fmla="*/ 0 h 18"/>
                    <a:gd name="txR" fmla="*/ 9 w 9"/>
                    <a:gd name="txB" fmla="*/ 18 h 18"/>
                  </a:gdLst>
                  <a:ahLst/>
                  <a:cxnLst>
                    <a:cxn ang="0">
                      <a:pos x="0" y="18"/>
                    </a:cxn>
                    <a:cxn ang="0">
                      <a:pos x="0" y="12"/>
                    </a:cxn>
                    <a:cxn ang="0">
                      <a:pos x="0" y="6"/>
                    </a:cxn>
                    <a:cxn ang="0">
                      <a:pos x="0" y="6"/>
                    </a:cxn>
                    <a:cxn ang="0">
                      <a:pos x="4" y="0"/>
                    </a:cxn>
                    <a:cxn ang="0">
                      <a:pos x="9" y="0"/>
                    </a:cxn>
                  </a:cxnLst>
                  <a:rect l="txL" t="txT" r="txR" b="txB"/>
                  <a:pathLst>
                    <a:path w="9" h="18">
                      <a:moveTo>
                        <a:pt x="0" y="18"/>
                      </a:moveTo>
                      <a:lnTo>
                        <a:pt x="0" y="12"/>
                      </a:lnTo>
                      <a:lnTo>
                        <a:pt x="0" y="6"/>
                      </a:lnTo>
                      <a:lnTo>
                        <a:pt x="0" y="6"/>
                      </a:lnTo>
                      <a:lnTo>
                        <a:pt x="4" y="0"/>
                      </a:lnTo>
                      <a:lnTo>
                        <a:pt x="9"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5" name="Freeform 171"/>
                <p:cNvSpPr/>
                <p:nvPr/>
              </p:nvSpPr>
              <p:spPr>
                <a:xfrm>
                  <a:off x="2813" y="2744"/>
                  <a:ext cx="4" cy="24"/>
                </a:xfrm>
                <a:custGeom>
                  <a:avLst/>
                  <a:gdLst>
                    <a:gd name="txL" fmla="*/ 0 w 4"/>
                    <a:gd name="txT" fmla="*/ 0 h 24"/>
                    <a:gd name="txR" fmla="*/ 4 w 4"/>
                    <a:gd name="txB" fmla="*/ 24 h 24"/>
                  </a:gdLst>
                  <a:ahLst/>
                  <a:cxnLst>
                    <a:cxn ang="0">
                      <a:pos x="4" y="24"/>
                    </a:cxn>
                    <a:cxn ang="0">
                      <a:pos x="0" y="18"/>
                    </a:cxn>
                    <a:cxn ang="0">
                      <a:pos x="0" y="18"/>
                    </a:cxn>
                    <a:cxn ang="0">
                      <a:pos x="0" y="12"/>
                    </a:cxn>
                    <a:cxn ang="0">
                      <a:pos x="4" y="6"/>
                    </a:cxn>
                    <a:cxn ang="0">
                      <a:pos x="4" y="6"/>
                    </a:cxn>
                    <a:cxn ang="0">
                      <a:pos x="4" y="0"/>
                    </a:cxn>
                  </a:cxnLst>
                  <a:rect l="txL" t="txT" r="txR" b="txB"/>
                  <a:pathLst>
                    <a:path w="4" h="24">
                      <a:moveTo>
                        <a:pt x="4" y="24"/>
                      </a:moveTo>
                      <a:lnTo>
                        <a:pt x="0" y="18"/>
                      </a:lnTo>
                      <a:lnTo>
                        <a:pt x="0" y="18"/>
                      </a:lnTo>
                      <a:lnTo>
                        <a:pt x="0" y="12"/>
                      </a:lnTo>
                      <a:lnTo>
                        <a:pt x="4" y="6"/>
                      </a:lnTo>
                      <a:lnTo>
                        <a:pt x="4" y="6"/>
                      </a:lnTo>
                      <a:lnTo>
                        <a:pt x="4"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6" name="Freeform 172"/>
                <p:cNvSpPr/>
                <p:nvPr/>
              </p:nvSpPr>
              <p:spPr>
                <a:xfrm>
                  <a:off x="2783" y="2732"/>
                  <a:ext cx="52" cy="54"/>
                </a:xfrm>
                <a:custGeom>
                  <a:avLst/>
                  <a:gdLst>
                    <a:gd name="txL" fmla="*/ 0 w 52"/>
                    <a:gd name="txT" fmla="*/ 0 h 54"/>
                    <a:gd name="txR" fmla="*/ 52 w 52"/>
                    <a:gd name="txB" fmla="*/ 54 h 54"/>
                  </a:gdLst>
                  <a:ahLst/>
                  <a:cxnLst>
                    <a:cxn ang="0">
                      <a:pos x="43" y="36"/>
                    </a:cxn>
                    <a:cxn ang="0">
                      <a:pos x="43" y="30"/>
                    </a:cxn>
                    <a:cxn ang="0">
                      <a:pos x="43" y="24"/>
                    </a:cxn>
                    <a:cxn ang="0">
                      <a:pos x="43" y="18"/>
                    </a:cxn>
                    <a:cxn ang="0">
                      <a:pos x="47" y="18"/>
                    </a:cxn>
                    <a:cxn ang="0">
                      <a:pos x="43" y="12"/>
                    </a:cxn>
                    <a:cxn ang="0">
                      <a:pos x="39" y="12"/>
                    </a:cxn>
                    <a:cxn ang="0">
                      <a:pos x="34" y="12"/>
                    </a:cxn>
                    <a:cxn ang="0">
                      <a:pos x="30" y="12"/>
                    </a:cxn>
                    <a:cxn ang="0">
                      <a:pos x="30" y="12"/>
                    </a:cxn>
                    <a:cxn ang="0">
                      <a:pos x="22" y="12"/>
                    </a:cxn>
                    <a:cxn ang="0">
                      <a:pos x="22" y="12"/>
                    </a:cxn>
                    <a:cxn ang="0">
                      <a:pos x="17" y="6"/>
                    </a:cxn>
                    <a:cxn ang="0">
                      <a:pos x="13" y="6"/>
                    </a:cxn>
                    <a:cxn ang="0">
                      <a:pos x="9" y="0"/>
                    </a:cxn>
                    <a:cxn ang="0">
                      <a:pos x="4" y="0"/>
                    </a:cxn>
                    <a:cxn ang="0">
                      <a:pos x="4" y="0"/>
                    </a:cxn>
                    <a:cxn ang="0">
                      <a:pos x="4" y="12"/>
                    </a:cxn>
                    <a:cxn ang="0">
                      <a:pos x="0" y="12"/>
                    </a:cxn>
                    <a:cxn ang="0">
                      <a:pos x="0" y="30"/>
                    </a:cxn>
                    <a:cxn ang="0">
                      <a:pos x="4" y="42"/>
                    </a:cxn>
                    <a:cxn ang="0">
                      <a:pos x="4" y="48"/>
                    </a:cxn>
                    <a:cxn ang="0">
                      <a:pos x="17" y="48"/>
                    </a:cxn>
                    <a:cxn ang="0">
                      <a:pos x="30" y="54"/>
                    </a:cxn>
                    <a:cxn ang="0">
                      <a:pos x="34" y="54"/>
                    </a:cxn>
                    <a:cxn ang="0">
                      <a:pos x="39" y="54"/>
                    </a:cxn>
                    <a:cxn ang="0">
                      <a:pos x="52" y="54"/>
                    </a:cxn>
                  </a:cxnLst>
                  <a:rect l="txL" t="txT" r="txR" b="txB"/>
                  <a:pathLst>
                    <a:path w="52" h="54">
                      <a:moveTo>
                        <a:pt x="43" y="36"/>
                      </a:moveTo>
                      <a:lnTo>
                        <a:pt x="43" y="30"/>
                      </a:lnTo>
                      <a:lnTo>
                        <a:pt x="43" y="24"/>
                      </a:lnTo>
                      <a:lnTo>
                        <a:pt x="43" y="18"/>
                      </a:lnTo>
                      <a:lnTo>
                        <a:pt x="47" y="18"/>
                      </a:lnTo>
                      <a:lnTo>
                        <a:pt x="43" y="12"/>
                      </a:lnTo>
                      <a:lnTo>
                        <a:pt x="39" y="12"/>
                      </a:lnTo>
                      <a:lnTo>
                        <a:pt x="34" y="12"/>
                      </a:lnTo>
                      <a:lnTo>
                        <a:pt x="30" y="12"/>
                      </a:lnTo>
                      <a:lnTo>
                        <a:pt x="30" y="12"/>
                      </a:lnTo>
                      <a:lnTo>
                        <a:pt x="22" y="12"/>
                      </a:lnTo>
                      <a:lnTo>
                        <a:pt x="22" y="12"/>
                      </a:lnTo>
                      <a:lnTo>
                        <a:pt x="17" y="6"/>
                      </a:lnTo>
                      <a:lnTo>
                        <a:pt x="13" y="6"/>
                      </a:lnTo>
                      <a:lnTo>
                        <a:pt x="9" y="0"/>
                      </a:lnTo>
                      <a:lnTo>
                        <a:pt x="4" y="0"/>
                      </a:lnTo>
                      <a:lnTo>
                        <a:pt x="4" y="0"/>
                      </a:lnTo>
                      <a:lnTo>
                        <a:pt x="4" y="12"/>
                      </a:lnTo>
                      <a:lnTo>
                        <a:pt x="0" y="12"/>
                      </a:lnTo>
                      <a:lnTo>
                        <a:pt x="0" y="30"/>
                      </a:lnTo>
                      <a:lnTo>
                        <a:pt x="4" y="42"/>
                      </a:lnTo>
                      <a:lnTo>
                        <a:pt x="4" y="48"/>
                      </a:lnTo>
                      <a:lnTo>
                        <a:pt x="17" y="48"/>
                      </a:lnTo>
                      <a:lnTo>
                        <a:pt x="30" y="54"/>
                      </a:lnTo>
                      <a:lnTo>
                        <a:pt x="34" y="54"/>
                      </a:lnTo>
                      <a:lnTo>
                        <a:pt x="39" y="54"/>
                      </a:lnTo>
                      <a:lnTo>
                        <a:pt x="52" y="54"/>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7" name="Freeform 173"/>
                <p:cNvSpPr/>
                <p:nvPr/>
              </p:nvSpPr>
              <p:spPr>
                <a:xfrm>
                  <a:off x="3510" y="2569"/>
                  <a:ext cx="104" cy="223"/>
                </a:xfrm>
                <a:custGeom>
                  <a:avLst/>
                  <a:gdLst>
                    <a:gd name="txL" fmla="*/ 0 w 104"/>
                    <a:gd name="txT" fmla="*/ 0 h 223"/>
                    <a:gd name="txR" fmla="*/ 104 w 104"/>
                    <a:gd name="txB" fmla="*/ 223 h 223"/>
                  </a:gdLst>
                  <a:ahLst/>
                  <a:cxnLst>
                    <a:cxn ang="0">
                      <a:pos x="104" y="0"/>
                    </a:cxn>
                    <a:cxn ang="0">
                      <a:pos x="104" y="30"/>
                    </a:cxn>
                    <a:cxn ang="0">
                      <a:pos x="104" y="60"/>
                    </a:cxn>
                    <a:cxn ang="0">
                      <a:pos x="104" y="84"/>
                    </a:cxn>
                    <a:cxn ang="0">
                      <a:pos x="99" y="102"/>
                    </a:cxn>
                    <a:cxn ang="0">
                      <a:pos x="74" y="120"/>
                    </a:cxn>
                    <a:cxn ang="0">
                      <a:pos x="56" y="132"/>
                    </a:cxn>
                    <a:cxn ang="0">
                      <a:pos x="61" y="175"/>
                    </a:cxn>
                    <a:cxn ang="0">
                      <a:pos x="26" y="223"/>
                    </a:cxn>
                    <a:cxn ang="0">
                      <a:pos x="0" y="223"/>
                    </a:cxn>
                  </a:cxnLst>
                  <a:rect l="txL" t="txT" r="txR" b="txB"/>
                  <a:pathLst>
                    <a:path w="104" h="223">
                      <a:moveTo>
                        <a:pt x="104" y="0"/>
                      </a:moveTo>
                      <a:lnTo>
                        <a:pt x="104" y="30"/>
                      </a:lnTo>
                      <a:lnTo>
                        <a:pt x="104" y="60"/>
                      </a:lnTo>
                      <a:lnTo>
                        <a:pt x="104" y="84"/>
                      </a:lnTo>
                      <a:lnTo>
                        <a:pt x="99" y="102"/>
                      </a:lnTo>
                      <a:lnTo>
                        <a:pt x="74" y="120"/>
                      </a:lnTo>
                      <a:lnTo>
                        <a:pt x="56" y="132"/>
                      </a:lnTo>
                      <a:lnTo>
                        <a:pt x="61" y="175"/>
                      </a:lnTo>
                      <a:lnTo>
                        <a:pt x="26" y="223"/>
                      </a:lnTo>
                      <a:lnTo>
                        <a:pt x="0" y="22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8" name="Freeform 174"/>
                <p:cNvSpPr/>
                <p:nvPr/>
              </p:nvSpPr>
              <p:spPr>
                <a:xfrm>
                  <a:off x="3523" y="2701"/>
                  <a:ext cx="61" cy="97"/>
                </a:xfrm>
                <a:custGeom>
                  <a:avLst/>
                  <a:gdLst>
                    <a:gd name="txL" fmla="*/ 0 w 61"/>
                    <a:gd name="txT" fmla="*/ 0 h 97"/>
                    <a:gd name="txR" fmla="*/ 61 w 61"/>
                    <a:gd name="txB" fmla="*/ 97 h 97"/>
                  </a:gdLst>
                  <a:ahLst/>
                  <a:cxnLst>
                    <a:cxn ang="0">
                      <a:pos x="56" y="0"/>
                    </a:cxn>
                    <a:cxn ang="0">
                      <a:pos x="61" y="13"/>
                    </a:cxn>
                    <a:cxn ang="0">
                      <a:pos x="52" y="31"/>
                    </a:cxn>
                    <a:cxn ang="0">
                      <a:pos x="43" y="61"/>
                    </a:cxn>
                    <a:cxn ang="0">
                      <a:pos x="39" y="91"/>
                    </a:cxn>
                    <a:cxn ang="0">
                      <a:pos x="43" y="97"/>
                    </a:cxn>
                    <a:cxn ang="0">
                      <a:pos x="35" y="91"/>
                    </a:cxn>
                    <a:cxn ang="0">
                      <a:pos x="0" y="91"/>
                    </a:cxn>
                  </a:cxnLst>
                  <a:rect l="txL" t="txT" r="txR" b="txB"/>
                  <a:pathLst>
                    <a:path w="61" h="97">
                      <a:moveTo>
                        <a:pt x="56" y="0"/>
                      </a:moveTo>
                      <a:lnTo>
                        <a:pt x="61" y="13"/>
                      </a:lnTo>
                      <a:lnTo>
                        <a:pt x="52" y="31"/>
                      </a:lnTo>
                      <a:lnTo>
                        <a:pt x="43" y="61"/>
                      </a:lnTo>
                      <a:lnTo>
                        <a:pt x="39" y="91"/>
                      </a:lnTo>
                      <a:lnTo>
                        <a:pt x="43" y="97"/>
                      </a:lnTo>
                      <a:lnTo>
                        <a:pt x="35" y="91"/>
                      </a:lnTo>
                      <a:lnTo>
                        <a:pt x="0" y="91"/>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9" name="Freeform 175"/>
                <p:cNvSpPr/>
                <p:nvPr/>
              </p:nvSpPr>
              <p:spPr>
                <a:xfrm>
                  <a:off x="3097" y="2792"/>
                  <a:ext cx="284" cy="24"/>
                </a:xfrm>
                <a:custGeom>
                  <a:avLst/>
                  <a:gdLst>
                    <a:gd name="txL" fmla="*/ 0 w 284"/>
                    <a:gd name="txT" fmla="*/ 0 h 24"/>
                    <a:gd name="txR" fmla="*/ 284 w 284"/>
                    <a:gd name="txB" fmla="*/ 24 h 24"/>
                  </a:gdLst>
                  <a:ahLst/>
                  <a:cxnLst>
                    <a:cxn ang="0">
                      <a:pos x="284" y="0"/>
                    </a:cxn>
                    <a:cxn ang="0">
                      <a:pos x="4" y="6"/>
                    </a:cxn>
                    <a:cxn ang="0">
                      <a:pos x="0" y="12"/>
                    </a:cxn>
                    <a:cxn ang="0">
                      <a:pos x="4" y="24"/>
                    </a:cxn>
                    <a:cxn ang="0">
                      <a:pos x="280" y="18"/>
                    </a:cxn>
                    <a:cxn ang="0">
                      <a:pos x="284" y="12"/>
                    </a:cxn>
                    <a:cxn ang="0">
                      <a:pos x="284" y="6"/>
                    </a:cxn>
                    <a:cxn ang="0">
                      <a:pos x="284" y="0"/>
                    </a:cxn>
                    <a:cxn ang="0">
                      <a:pos x="284" y="0"/>
                    </a:cxn>
                  </a:cxnLst>
                  <a:rect l="txL" t="txT" r="txR" b="txB"/>
                  <a:pathLst>
                    <a:path w="284" h="24">
                      <a:moveTo>
                        <a:pt x="284" y="0"/>
                      </a:moveTo>
                      <a:lnTo>
                        <a:pt x="4" y="6"/>
                      </a:lnTo>
                      <a:lnTo>
                        <a:pt x="0" y="12"/>
                      </a:lnTo>
                      <a:lnTo>
                        <a:pt x="4" y="24"/>
                      </a:lnTo>
                      <a:lnTo>
                        <a:pt x="280" y="18"/>
                      </a:lnTo>
                      <a:lnTo>
                        <a:pt x="284" y="12"/>
                      </a:lnTo>
                      <a:lnTo>
                        <a:pt x="284" y="6"/>
                      </a:lnTo>
                      <a:lnTo>
                        <a:pt x="284" y="0"/>
                      </a:lnTo>
                      <a:lnTo>
                        <a:pt x="284" y="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0" name="Freeform 176"/>
                <p:cNvSpPr/>
                <p:nvPr/>
              </p:nvSpPr>
              <p:spPr>
                <a:xfrm>
                  <a:off x="3097" y="2792"/>
                  <a:ext cx="284" cy="24"/>
                </a:xfrm>
                <a:custGeom>
                  <a:avLst/>
                  <a:gdLst>
                    <a:gd name="txL" fmla="*/ 0 w 284"/>
                    <a:gd name="txT" fmla="*/ 0 h 24"/>
                    <a:gd name="txR" fmla="*/ 284 w 284"/>
                    <a:gd name="txB" fmla="*/ 24 h 24"/>
                  </a:gdLst>
                  <a:ahLst/>
                  <a:cxnLst>
                    <a:cxn ang="0">
                      <a:pos x="284" y="0"/>
                    </a:cxn>
                    <a:cxn ang="0">
                      <a:pos x="4" y="6"/>
                    </a:cxn>
                    <a:cxn ang="0">
                      <a:pos x="0" y="12"/>
                    </a:cxn>
                    <a:cxn ang="0">
                      <a:pos x="4" y="24"/>
                    </a:cxn>
                    <a:cxn ang="0">
                      <a:pos x="280" y="18"/>
                    </a:cxn>
                    <a:cxn ang="0">
                      <a:pos x="284" y="12"/>
                    </a:cxn>
                    <a:cxn ang="0">
                      <a:pos x="284" y="6"/>
                    </a:cxn>
                    <a:cxn ang="0">
                      <a:pos x="284" y="0"/>
                    </a:cxn>
                    <a:cxn ang="0">
                      <a:pos x="284" y="0"/>
                    </a:cxn>
                  </a:cxnLst>
                  <a:rect l="txL" t="txT" r="txR" b="txB"/>
                  <a:pathLst>
                    <a:path w="284" h="24">
                      <a:moveTo>
                        <a:pt x="284" y="0"/>
                      </a:moveTo>
                      <a:lnTo>
                        <a:pt x="4" y="6"/>
                      </a:lnTo>
                      <a:lnTo>
                        <a:pt x="0" y="12"/>
                      </a:lnTo>
                      <a:lnTo>
                        <a:pt x="4" y="24"/>
                      </a:lnTo>
                      <a:lnTo>
                        <a:pt x="280" y="18"/>
                      </a:lnTo>
                      <a:lnTo>
                        <a:pt x="284" y="12"/>
                      </a:lnTo>
                      <a:lnTo>
                        <a:pt x="284" y="6"/>
                      </a:lnTo>
                      <a:lnTo>
                        <a:pt x="284" y="0"/>
                      </a:lnTo>
                      <a:lnTo>
                        <a:pt x="284"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1" name="Freeform 177"/>
                <p:cNvSpPr/>
                <p:nvPr/>
              </p:nvSpPr>
              <p:spPr>
                <a:xfrm>
                  <a:off x="3420" y="2786"/>
                  <a:ext cx="194" cy="42"/>
                </a:xfrm>
                <a:custGeom>
                  <a:avLst/>
                  <a:gdLst>
                    <a:gd name="txL" fmla="*/ 0 w 194"/>
                    <a:gd name="txT" fmla="*/ 0 h 42"/>
                    <a:gd name="txR" fmla="*/ 194 w 194"/>
                    <a:gd name="txB" fmla="*/ 42 h 42"/>
                  </a:gdLst>
                  <a:ahLst/>
                  <a:cxnLst>
                    <a:cxn ang="0">
                      <a:pos x="194" y="30"/>
                    </a:cxn>
                    <a:cxn ang="0">
                      <a:pos x="133" y="6"/>
                    </a:cxn>
                    <a:cxn ang="0">
                      <a:pos x="90" y="0"/>
                    </a:cxn>
                    <a:cxn ang="0">
                      <a:pos x="43" y="0"/>
                    </a:cxn>
                    <a:cxn ang="0">
                      <a:pos x="0" y="6"/>
                    </a:cxn>
                    <a:cxn ang="0">
                      <a:pos x="4" y="12"/>
                    </a:cxn>
                    <a:cxn ang="0">
                      <a:pos x="9" y="12"/>
                    </a:cxn>
                    <a:cxn ang="0">
                      <a:pos x="26" y="12"/>
                    </a:cxn>
                    <a:cxn ang="0">
                      <a:pos x="26" y="6"/>
                    </a:cxn>
                    <a:cxn ang="0">
                      <a:pos x="189" y="42"/>
                    </a:cxn>
                    <a:cxn ang="0">
                      <a:pos x="194" y="30"/>
                    </a:cxn>
                  </a:cxnLst>
                  <a:rect l="txL" t="txT" r="txR" b="txB"/>
                  <a:pathLst>
                    <a:path w="194" h="42">
                      <a:moveTo>
                        <a:pt x="194" y="30"/>
                      </a:moveTo>
                      <a:lnTo>
                        <a:pt x="133" y="6"/>
                      </a:lnTo>
                      <a:lnTo>
                        <a:pt x="90" y="0"/>
                      </a:lnTo>
                      <a:lnTo>
                        <a:pt x="43" y="0"/>
                      </a:lnTo>
                      <a:lnTo>
                        <a:pt x="0" y="6"/>
                      </a:lnTo>
                      <a:lnTo>
                        <a:pt x="4" y="12"/>
                      </a:lnTo>
                      <a:lnTo>
                        <a:pt x="9" y="12"/>
                      </a:lnTo>
                      <a:lnTo>
                        <a:pt x="26" y="12"/>
                      </a:lnTo>
                      <a:lnTo>
                        <a:pt x="26" y="6"/>
                      </a:lnTo>
                      <a:lnTo>
                        <a:pt x="189" y="42"/>
                      </a:lnTo>
                      <a:lnTo>
                        <a:pt x="194" y="3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2" name="Freeform 178"/>
                <p:cNvSpPr/>
                <p:nvPr/>
              </p:nvSpPr>
              <p:spPr>
                <a:xfrm>
                  <a:off x="3420" y="2786"/>
                  <a:ext cx="194" cy="42"/>
                </a:xfrm>
                <a:custGeom>
                  <a:avLst/>
                  <a:gdLst>
                    <a:gd name="txL" fmla="*/ 0 w 194"/>
                    <a:gd name="txT" fmla="*/ 0 h 42"/>
                    <a:gd name="txR" fmla="*/ 194 w 194"/>
                    <a:gd name="txB" fmla="*/ 42 h 42"/>
                  </a:gdLst>
                  <a:ahLst/>
                  <a:cxnLst>
                    <a:cxn ang="0">
                      <a:pos x="194" y="30"/>
                    </a:cxn>
                    <a:cxn ang="0">
                      <a:pos x="133" y="6"/>
                    </a:cxn>
                    <a:cxn ang="0">
                      <a:pos x="90" y="0"/>
                    </a:cxn>
                    <a:cxn ang="0">
                      <a:pos x="43" y="0"/>
                    </a:cxn>
                    <a:cxn ang="0">
                      <a:pos x="0" y="6"/>
                    </a:cxn>
                    <a:cxn ang="0">
                      <a:pos x="4" y="12"/>
                    </a:cxn>
                    <a:cxn ang="0">
                      <a:pos x="9" y="12"/>
                    </a:cxn>
                    <a:cxn ang="0">
                      <a:pos x="26" y="12"/>
                    </a:cxn>
                    <a:cxn ang="0">
                      <a:pos x="26" y="6"/>
                    </a:cxn>
                    <a:cxn ang="0">
                      <a:pos x="189" y="42"/>
                    </a:cxn>
                    <a:cxn ang="0">
                      <a:pos x="194" y="30"/>
                    </a:cxn>
                  </a:cxnLst>
                  <a:rect l="txL" t="txT" r="txR" b="txB"/>
                  <a:pathLst>
                    <a:path w="194" h="42">
                      <a:moveTo>
                        <a:pt x="194" y="30"/>
                      </a:moveTo>
                      <a:lnTo>
                        <a:pt x="133" y="6"/>
                      </a:lnTo>
                      <a:lnTo>
                        <a:pt x="90" y="0"/>
                      </a:lnTo>
                      <a:lnTo>
                        <a:pt x="43" y="0"/>
                      </a:lnTo>
                      <a:lnTo>
                        <a:pt x="0" y="6"/>
                      </a:lnTo>
                      <a:lnTo>
                        <a:pt x="4" y="12"/>
                      </a:lnTo>
                      <a:lnTo>
                        <a:pt x="9" y="12"/>
                      </a:lnTo>
                      <a:lnTo>
                        <a:pt x="26" y="12"/>
                      </a:lnTo>
                      <a:lnTo>
                        <a:pt x="26" y="6"/>
                      </a:lnTo>
                      <a:lnTo>
                        <a:pt x="189" y="42"/>
                      </a:lnTo>
                      <a:lnTo>
                        <a:pt x="194" y="3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3" name="Freeform 179"/>
                <p:cNvSpPr/>
                <p:nvPr/>
              </p:nvSpPr>
              <p:spPr>
                <a:xfrm>
                  <a:off x="2826" y="2756"/>
                  <a:ext cx="125" cy="42"/>
                </a:xfrm>
                <a:custGeom>
                  <a:avLst/>
                  <a:gdLst>
                    <a:gd name="txL" fmla="*/ 0 w 125"/>
                    <a:gd name="txT" fmla="*/ 0 h 42"/>
                    <a:gd name="txR" fmla="*/ 125 w 125"/>
                    <a:gd name="txB" fmla="*/ 42 h 42"/>
                  </a:gdLst>
                  <a:ahLst/>
                  <a:cxnLst>
                    <a:cxn ang="0">
                      <a:pos x="121" y="42"/>
                    </a:cxn>
                    <a:cxn ang="0">
                      <a:pos x="125" y="42"/>
                    </a:cxn>
                    <a:cxn ang="0">
                      <a:pos x="121" y="36"/>
                    </a:cxn>
                    <a:cxn ang="0">
                      <a:pos x="116" y="30"/>
                    </a:cxn>
                    <a:cxn ang="0">
                      <a:pos x="9" y="0"/>
                    </a:cxn>
                    <a:cxn ang="0">
                      <a:pos x="4" y="0"/>
                    </a:cxn>
                    <a:cxn ang="0">
                      <a:pos x="0" y="0"/>
                    </a:cxn>
                    <a:cxn ang="0">
                      <a:pos x="0" y="6"/>
                    </a:cxn>
                    <a:cxn ang="0">
                      <a:pos x="0" y="12"/>
                    </a:cxn>
                    <a:cxn ang="0">
                      <a:pos x="112" y="42"/>
                    </a:cxn>
                    <a:cxn ang="0">
                      <a:pos x="116" y="42"/>
                    </a:cxn>
                    <a:cxn ang="0">
                      <a:pos x="121" y="42"/>
                    </a:cxn>
                  </a:cxnLst>
                  <a:rect l="txL" t="txT" r="txR" b="txB"/>
                  <a:pathLst>
                    <a:path w="125" h="42">
                      <a:moveTo>
                        <a:pt x="121" y="42"/>
                      </a:moveTo>
                      <a:lnTo>
                        <a:pt x="125" y="42"/>
                      </a:lnTo>
                      <a:lnTo>
                        <a:pt x="121" y="36"/>
                      </a:lnTo>
                      <a:lnTo>
                        <a:pt x="116" y="30"/>
                      </a:lnTo>
                      <a:lnTo>
                        <a:pt x="9" y="0"/>
                      </a:lnTo>
                      <a:lnTo>
                        <a:pt x="4" y="0"/>
                      </a:lnTo>
                      <a:lnTo>
                        <a:pt x="0" y="0"/>
                      </a:lnTo>
                      <a:lnTo>
                        <a:pt x="0" y="6"/>
                      </a:lnTo>
                      <a:lnTo>
                        <a:pt x="0" y="12"/>
                      </a:lnTo>
                      <a:lnTo>
                        <a:pt x="112" y="42"/>
                      </a:lnTo>
                      <a:lnTo>
                        <a:pt x="116" y="42"/>
                      </a:lnTo>
                      <a:lnTo>
                        <a:pt x="121" y="42"/>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4" name="Freeform 180"/>
                <p:cNvSpPr/>
                <p:nvPr/>
              </p:nvSpPr>
              <p:spPr>
                <a:xfrm>
                  <a:off x="2826" y="2756"/>
                  <a:ext cx="125" cy="42"/>
                </a:xfrm>
                <a:custGeom>
                  <a:avLst/>
                  <a:gdLst>
                    <a:gd name="txL" fmla="*/ 0 w 125"/>
                    <a:gd name="txT" fmla="*/ 0 h 42"/>
                    <a:gd name="txR" fmla="*/ 125 w 125"/>
                    <a:gd name="txB" fmla="*/ 42 h 42"/>
                  </a:gdLst>
                  <a:ahLst/>
                  <a:cxnLst>
                    <a:cxn ang="0">
                      <a:pos x="121" y="42"/>
                    </a:cxn>
                    <a:cxn ang="0">
                      <a:pos x="125" y="42"/>
                    </a:cxn>
                    <a:cxn ang="0">
                      <a:pos x="121" y="36"/>
                    </a:cxn>
                    <a:cxn ang="0">
                      <a:pos x="116" y="30"/>
                    </a:cxn>
                    <a:cxn ang="0">
                      <a:pos x="9" y="0"/>
                    </a:cxn>
                    <a:cxn ang="0">
                      <a:pos x="4" y="0"/>
                    </a:cxn>
                    <a:cxn ang="0">
                      <a:pos x="0" y="0"/>
                    </a:cxn>
                    <a:cxn ang="0">
                      <a:pos x="0" y="6"/>
                    </a:cxn>
                    <a:cxn ang="0">
                      <a:pos x="0" y="12"/>
                    </a:cxn>
                    <a:cxn ang="0">
                      <a:pos x="112" y="42"/>
                    </a:cxn>
                    <a:cxn ang="0">
                      <a:pos x="116" y="42"/>
                    </a:cxn>
                    <a:cxn ang="0">
                      <a:pos x="121" y="42"/>
                    </a:cxn>
                  </a:cxnLst>
                  <a:rect l="txL" t="txT" r="txR" b="txB"/>
                  <a:pathLst>
                    <a:path w="125" h="42">
                      <a:moveTo>
                        <a:pt x="121" y="42"/>
                      </a:moveTo>
                      <a:lnTo>
                        <a:pt x="125" y="42"/>
                      </a:lnTo>
                      <a:lnTo>
                        <a:pt x="121" y="36"/>
                      </a:lnTo>
                      <a:lnTo>
                        <a:pt x="116" y="30"/>
                      </a:lnTo>
                      <a:lnTo>
                        <a:pt x="9" y="0"/>
                      </a:lnTo>
                      <a:lnTo>
                        <a:pt x="4" y="0"/>
                      </a:lnTo>
                      <a:lnTo>
                        <a:pt x="0" y="0"/>
                      </a:lnTo>
                      <a:lnTo>
                        <a:pt x="0" y="6"/>
                      </a:lnTo>
                      <a:lnTo>
                        <a:pt x="0" y="12"/>
                      </a:lnTo>
                      <a:lnTo>
                        <a:pt x="112" y="42"/>
                      </a:lnTo>
                      <a:lnTo>
                        <a:pt x="116" y="42"/>
                      </a:lnTo>
                      <a:lnTo>
                        <a:pt x="121" y="4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5" name="Freeform 181"/>
                <p:cNvSpPr/>
                <p:nvPr/>
              </p:nvSpPr>
              <p:spPr>
                <a:xfrm>
                  <a:off x="3807" y="2840"/>
                  <a:ext cx="155" cy="54"/>
                </a:xfrm>
                <a:custGeom>
                  <a:avLst/>
                  <a:gdLst>
                    <a:gd name="txL" fmla="*/ 0 w 155"/>
                    <a:gd name="txT" fmla="*/ 0 h 54"/>
                    <a:gd name="txR" fmla="*/ 155 w 155"/>
                    <a:gd name="txB" fmla="*/ 54 h 54"/>
                  </a:gdLst>
                  <a:ahLst/>
                  <a:cxnLst>
                    <a:cxn ang="0">
                      <a:pos x="155" y="36"/>
                    </a:cxn>
                    <a:cxn ang="0">
                      <a:pos x="0" y="0"/>
                    </a:cxn>
                    <a:cxn ang="0">
                      <a:pos x="0" y="6"/>
                    </a:cxn>
                    <a:cxn ang="0">
                      <a:pos x="0" y="12"/>
                    </a:cxn>
                    <a:cxn ang="0">
                      <a:pos x="5" y="18"/>
                    </a:cxn>
                    <a:cxn ang="0">
                      <a:pos x="5" y="24"/>
                    </a:cxn>
                    <a:cxn ang="0">
                      <a:pos x="138" y="54"/>
                    </a:cxn>
                    <a:cxn ang="0">
                      <a:pos x="151" y="42"/>
                    </a:cxn>
                    <a:cxn ang="0">
                      <a:pos x="155" y="36"/>
                    </a:cxn>
                  </a:cxnLst>
                  <a:rect l="txL" t="txT" r="txR" b="txB"/>
                  <a:pathLst>
                    <a:path w="155" h="54">
                      <a:moveTo>
                        <a:pt x="155" y="36"/>
                      </a:moveTo>
                      <a:lnTo>
                        <a:pt x="0" y="0"/>
                      </a:lnTo>
                      <a:lnTo>
                        <a:pt x="0" y="6"/>
                      </a:lnTo>
                      <a:lnTo>
                        <a:pt x="0" y="12"/>
                      </a:lnTo>
                      <a:lnTo>
                        <a:pt x="5" y="18"/>
                      </a:lnTo>
                      <a:lnTo>
                        <a:pt x="5" y="24"/>
                      </a:lnTo>
                      <a:lnTo>
                        <a:pt x="138" y="54"/>
                      </a:lnTo>
                      <a:lnTo>
                        <a:pt x="151" y="42"/>
                      </a:lnTo>
                      <a:lnTo>
                        <a:pt x="155" y="36"/>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6" name="Freeform 182"/>
                <p:cNvSpPr/>
                <p:nvPr/>
              </p:nvSpPr>
              <p:spPr>
                <a:xfrm>
                  <a:off x="3807" y="2840"/>
                  <a:ext cx="155" cy="54"/>
                </a:xfrm>
                <a:custGeom>
                  <a:avLst/>
                  <a:gdLst>
                    <a:gd name="txL" fmla="*/ 0 w 155"/>
                    <a:gd name="txT" fmla="*/ 0 h 54"/>
                    <a:gd name="txR" fmla="*/ 155 w 155"/>
                    <a:gd name="txB" fmla="*/ 54 h 54"/>
                  </a:gdLst>
                  <a:ahLst/>
                  <a:cxnLst>
                    <a:cxn ang="0">
                      <a:pos x="155" y="36"/>
                    </a:cxn>
                    <a:cxn ang="0">
                      <a:pos x="0" y="0"/>
                    </a:cxn>
                    <a:cxn ang="0">
                      <a:pos x="0" y="6"/>
                    </a:cxn>
                    <a:cxn ang="0">
                      <a:pos x="0" y="12"/>
                    </a:cxn>
                    <a:cxn ang="0">
                      <a:pos x="5" y="18"/>
                    </a:cxn>
                    <a:cxn ang="0">
                      <a:pos x="5" y="24"/>
                    </a:cxn>
                    <a:cxn ang="0">
                      <a:pos x="138" y="54"/>
                    </a:cxn>
                    <a:cxn ang="0">
                      <a:pos x="151" y="42"/>
                    </a:cxn>
                    <a:cxn ang="0">
                      <a:pos x="155" y="36"/>
                    </a:cxn>
                  </a:cxnLst>
                  <a:rect l="txL" t="txT" r="txR" b="txB"/>
                  <a:pathLst>
                    <a:path w="155" h="54">
                      <a:moveTo>
                        <a:pt x="155" y="36"/>
                      </a:moveTo>
                      <a:lnTo>
                        <a:pt x="0" y="0"/>
                      </a:lnTo>
                      <a:lnTo>
                        <a:pt x="0" y="6"/>
                      </a:lnTo>
                      <a:lnTo>
                        <a:pt x="0" y="12"/>
                      </a:lnTo>
                      <a:lnTo>
                        <a:pt x="5" y="18"/>
                      </a:lnTo>
                      <a:lnTo>
                        <a:pt x="5" y="24"/>
                      </a:lnTo>
                      <a:lnTo>
                        <a:pt x="138" y="54"/>
                      </a:lnTo>
                      <a:lnTo>
                        <a:pt x="151" y="42"/>
                      </a:lnTo>
                      <a:lnTo>
                        <a:pt x="155"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7" name="Freeform 183"/>
                <p:cNvSpPr/>
                <p:nvPr/>
              </p:nvSpPr>
              <p:spPr>
                <a:xfrm>
                  <a:off x="4143" y="2912"/>
                  <a:ext cx="95" cy="30"/>
                </a:xfrm>
                <a:custGeom>
                  <a:avLst/>
                  <a:gdLst>
                    <a:gd name="txL" fmla="*/ 0 w 95"/>
                    <a:gd name="txT" fmla="*/ 0 h 30"/>
                    <a:gd name="txR" fmla="*/ 95 w 95"/>
                    <a:gd name="txB" fmla="*/ 30 h 30"/>
                  </a:gdLst>
                  <a:ahLst/>
                  <a:cxnLst>
                    <a:cxn ang="0">
                      <a:pos x="9" y="0"/>
                    </a:cxn>
                    <a:cxn ang="0">
                      <a:pos x="0" y="12"/>
                    </a:cxn>
                    <a:cxn ang="0">
                      <a:pos x="73" y="30"/>
                    </a:cxn>
                    <a:cxn ang="0">
                      <a:pos x="90" y="30"/>
                    </a:cxn>
                    <a:cxn ang="0">
                      <a:pos x="95" y="24"/>
                    </a:cxn>
                    <a:cxn ang="0">
                      <a:pos x="95" y="18"/>
                    </a:cxn>
                    <a:cxn ang="0">
                      <a:pos x="78" y="12"/>
                    </a:cxn>
                    <a:cxn ang="0">
                      <a:pos x="73" y="12"/>
                    </a:cxn>
                    <a:cxn ang="0">
                      <a:pos x="9" y="0"/>
                    </a:cxn>
                  </a:cxnLst>
                  <a:rect l="txL" t="txT" r="txR" b="txB"/>
                  <a:pathLst>
                    <a:path w="95" h="30">
                      <a:moveTo>
                        <a:pt x="9" y="0"/>
                      </a:moveTo>
                      <a:lnTo>
                        <a:pt x="0" y="12"/>
                      </a:lnTo>
                      <a:lnTo>
                        <a:pt x="73" y="30"/>
                      </a:lnTo>
                      <a:lnTo>
                        <a:pt x="90" y="30"/>
                      </a:lnTo>
                      <a:lnTo>
                        <a:pt x="95" y="24"/>
                      </a:lnTo>
                      <a:lnTo>
                        <a:pt x="95" y="18"/>
                      </a:lnTo>
                      <a:lnTo>
                        <a:pt x="78" y="12"/>
                      </a:lnTo>
                      <a:lnTo>
                        <a:pt x="73" y="12"/>
                      </a:lnTo>
                      <a:lnTo>
                        <a:pt x="9" y="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8" name="Freeform 184"/>
                <p:cNvSpPr/>
                <p:nvPr/>
              </p:nvSpPr>
              <p:spPr>
                <a:xfrm>
                  <a:off x="4143" y="2912"/>
                  <a:ext cx="95" cy="30"/>
                </a:xfrm>
                <a:custGeom>
                  <a:avLst/>
                  <a:gdLst>
                    <a:gd name="txL" fmla="*/ 0 w 95"/>
                    <a:gd name="txT" fmla="*/ 0 h 30"/>
                    <a:gd name="txR" fmla="*/ 95 w 95"/>
                    <a:gd name="txB" fmla="*/ 30 h 30"/>
                  </a:gdLst>
                  <a:ahLst/>
                  <a:cxnLst>
                    <a:cxn ang="0">
                      <a:pos x="9" y="0"/>
                    </a:cxn>
                    <a:cxn ang="0">
                      <a:pos x="0" y="12"/>
                    </a:cxn>
                    <a:cxn ang="0">
                      <a:pos x="73" y="30"/>
                    </a:cxn>
                    <a:cxn ang="0">
                      <a:pos x="90" y="30"/>
                    </a:cxn>
                    <a:cxn ang="0">
                      <a:pos x="95" y="24"/>
                    </a:cxn>
                    <a:cxn ang="0">
                      <a:pos x="95" y="18"/>
                    </a:cxn>
                    <a:cxn ang="0">
                      <a:pos x="78" y="12"/>
                    </a:cxn>
                    <a:cxn ang="0">
                      <a:pos x="73" y="12"/>
                    </a:cxn>
                    <a:cxn ang="0">
                      <a:pos x="9" y="0"/>
                    </a:cxn>
                  </a:cxnLst>
                  <a:rect l="txL" t="txT" r="txR" b="txB"/>
                  <a:pathLst>
                    <a:path w="95" h="30">
                      <a:moveTo>
                        <a:pt x="9" y="0"/>
                      </a:moveTo>
                      <a:lnTo>
                        <a:pt x="0" y="12"/>
                      </a:lnTo>
                      <a:lnTo>
                        <a:pt x="73" y="30"/>
                      </a:lnTo>
                      <a:lnTo>
                        <a:pt x="90" y="30"/>
                      </a:lnTo>
                      <a:lnTo>
                        <a:pt x="95" y="24"/>
                      </a:lnTo>
                      <a:lnTo>
                        <a:pt x="95" y="18"/>
                      </a:lnTo>
                      <a:lnTo>
                        <a:pt x="78" y="12"/>
                      </a:lnTo>
                      <a:lnTo>
                        <a:pt x="73" y="12"/>
                      </a:lnTo>
                      <a:lnTo>
                        <a:pt x="9"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9" name="Freeform 185"/>
                <p:cNvSpPr/>
                <p:nvPr/>
              </p:nvSpPr>
              <p:spPr>
                <a:xfrm>
                  <a:off x="3596" y="2816"/>
                  <a:ext cx="160" cy="36"/>
                </a:xfrm>
                <a:custGeom>
                  <a:avLst/>
                  <a:gdLst>
                    <a:gd name="txL" fmla="*/ 0 w 160"/>
                    <a:gd name="txT" fmla="*/ 0 h 36"/>
                    <a:gd name="txR" fmla="*/ 160 w 160"/>
                    <a:gd name="txB" fmla="*/ 36 h 36"/>
                  </a:gdLst>
                  <a:ahLst/>
                  <a:cxnLst>
                    <a:cxn ang="0">
                      <a:pos x="160" y="24"/>
                    </a:cxn>
                    <a:cxn ang="0">
                      <a:pos x="13" y="0"/>
                    </a:cxn>
                    <a:cxn ang="0">
                      <a:pos x="0" y="18"/>
                    </a:cxn>
                    <a:cxn ang="0">
                      <a:pos x="160" y="36"/>
                    </a:cxn>
                    <a:cxn ang="0">
                      <a:pos x="160" y="36"/>
                    </a:cxn>
                    <a:cxn ang="0">
                      <a:pos x="160" y="24"/>
                    </a:cxn>
                  </a:cxnLst>
                  <a:rect l="txL" t="txT" r="txR" b="txB"/>
                  <a:pathLst>
                    <a:path w="160" h="36">
                      <a:moveTo>
                        <a:pt x="160" y="24"/>
                      </a:moveTo>
                      <a:lnTo>
                        <a:pt x="13" y="0"/>
                      </a:lnTo>
                      <a:lnTo>
                        <a:pt x="0" y="18"/>
                      </a:lnTo>
                      <a:lnTo>
                        <a:pt x="160" y="36"/>
                      </a:lnTo>
                      <a:lnTo>
                        <a:pt x="160" y="36"/>
                      </a:lnTo>
                      <a:lnTo>
                        <a:pt x="160" y="24"/>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0" name="Freeform 186"/>
                <p:cNvSpPr/>
                <p:nvPr/>
              </p:nvSpPr>
              <p:spPr>
                <a:xfrm>
                  <a:off x="3596" y="2816"/>
                  <a:ext cx="160" cy="36"/>
                </a:xfrm>
                <a:custGeom>
                  <a:avLst/>
                  <a:gdLst>
                    <a:gd name="txL" fmla="*/ 0 w 160"/>
                    <a:gd name="txT" fmla="*/ 0 h 36"/>
                    <a:gd name="txR" fmla="*/ 160 w 160"/>
                    <a:gd name="txB" fmla="*/ 36 h 36"/>
                  </a:gdLst>
                  <a:ahLst/>
                  <a:cxnLst>
                    <a:cxn ang="0">
                      <a:pos x="160" y="24"/>
                    </a:cxn>
                    <a:cxn ang="0">
                      <a:pos x="13" y="0"/>
                    </a:cxn>
                    <a:cxn ang="0">
                      <a:pos x="0" y="18"/>
                    </a:cxn>
                    <a:cxn ang="0">
                      <a:pos x="160" y="36"/>
                    </a:cxn>
                    <a:cxn ang="0">
                      <a:pos x="160" y="36"/>
                    </a:cxn>
                    <a:cxn ang="0">
                      <a:pos x="160" y="24"/>
                    </a:cxn>
                  </a:cxnLst>
                  <a:rect l="txL" t="txT" r="txR" b="txB"/>
                  <a:pathLst>
                    <a:path w="160" h="36">
                      <a:moveTo>
                        <a:pt x="160" y="24"/>
                      </a:moveTo>
                      <a:lnTo>
                        <a:pt x="13" y="0"/>
                      </a:lnTo>
                      <a:lnTo>
                        <a:pt x="0" y="18"/>
                      </a:lnTo>
                      <a:lnTo>
                        <a:pt x="160" y="36"/>
                      </a:lnTo>
                      <a:lnTo>
                        <a:pt x="160" y="36"/>
                      </a:lnTo>
                      <a:lnTo>
                        <a:pt x="160" y="2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1" name="Freeform 187"/>
                <p:cNvSpPr/>
                <p:nvPr/>
              </p:nvSpPr>
              <p:spPr>
                <a:xfrm>
                  <a:off x="3971" y="3657"/>
                  <a:ext cx="26" cy="12"/>
                </a:xfrm>
                <a:custGeom>
                  <a:avLst/>
                  <a:gdLst>
                    <a:gd name="txL" fmla="*/ 0 w 26"/>
                    <a:gd name="txT" fmla="*/ 0 h 12"/>
                    <a:gd name="txR" fmla="*/ 26 w 26"/>
                    <a:gd name="txB" fmla="*/ 12 h 12"/>
                  </a:gdLst>
                  <a:ahLst/>
                  <a:cxnLst>
                    <a:cxn ang="0">
                      <a:pos x="4" y="0"/>
                    </a:cxn>
                    <a:cxn ang="0">
                      <a:pos x="0" y="6"/>
                    </a:cxn>
                    <a:cxn ang="0">
                      <a:pos x="4" y="12"/>
                    </a:cxn>
                    <a:cxn ang="0">
                      <a:pos x="13" y="12"/>
                    </a:cxn>
                    <a:cxn ang="0">
                      <a:pos x="21" y="12"/>
                    </a:cxn>
                    <a:cxn ang="0">
                      <a:pos x="26" y="12"/>
                    </a:cxn>
                    <a:cxn ang="0">
                      <a:pos x="13" y="12"/>
                    </a:cxn>
                    <a:cxn ang="0">
                      <a:pos x="4" y="6"/>
                    </a:cxn>
                    <a:cxn ang="0">
                      <a:pos x="4" y="0"/>
                    </a:cxn>
                    <a:cxn ang="0">
                      <a:pos x="4" y="0"/>
                    </a:cxn>
                  </a:cxnLst>
                  <a:rect l="txL" t="txT" r="txR" b="txB"/>
                  <a:pathLst>
                    <a:path w="26" h="12">
                      <a:moveTo>
                        <a:pt x="4" y="0"/>
                      </a:moveTo>
                      <a:lnTo>
                        <a:pt x="0" y="6"/>
                      </a:lnTo>
                      <a:lnTo>
                        <a:pt x="4" y="12"/>
                      </a:lnTo>
                      <a:lnTo>
                        <a:pt x="13" y="12"/>
                      </a:lnTo>
                      <a:lnTo>
                        <a:pt x="21" y="12"/>
                      </a:lnTo>
                      <a:lnTo>
                        <a:pt x="26" y="12"/>
                      </a:lnTo>
                      <a:lnTo>
                        <a:pt x="13" y="12"/>
                      </a:lnTo>
                      <a:lnTo>
                        <a:pt x="4" y="6"/>
                      </a:lnTo>
                      <a:lnTo>
                        <a:pt x="4" y="0"/>
                      </a:lnTo>
                      <a:lnTo>
                        <a:pt x="4"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2" name="Freeform 188"/>
                <p:cNvSpPr/>
                <p:nvPr/>
              </p:nvSpPr>
              <p:spPr>
                <a:xfrm>
                  <a:off x="3971" y="3657"/>
                  <a:ext cx="26" cy="12"/>
                </a:xfrm>
                <a:custGeom>
                  <a:avLst/>
                  <a:gdLst>
                    <a:gd name="txL" fmla="*/ 0 w 26"/>
                    <a:gd name="txT" fmla="*/ 0 h 12"/>
                    <a:gd name="txR" fmla="*/ 26 w 26"/>
                    <a:gd name="txB" fmla="*/ 12 h 12"/>
                  </a:gdLst>
                  <a:ahLst/>
                  <a:cxnLst>
                    <a:cxn ang="0">
                      <a:pos x="4" y="0"/>
                    </a:cxn>
                    <a:cxn ang="0">
                      <a:pos x="0" y="6"/>
                    </a:cxn>
                    <a:cxn ang="0">
                      <a:pos x="4" y="12"/>
                    </a:cxn>
                    <a:cxn ang="0">
                      <a:pos x="13" y="12"/>
                    </a:cxn>
                    <a:cxn ang="0">
                      <a:pos x="21" y="12"/>
                    </a:cxn>
                    <a:cxn ang="0">
                      <a:pos x="26" y="12"/>
                    </a:cxn>
                    <a:cxn ang="0">
                      <a:pos x="13" y="12"/>
                    </a:cxn>
                    <a:cxn ang="0">
                      <a:pos x="4" y="6"/>
                    </a:cxn>
                    <a:cxn ang="0">
                      <a:pos x="4" y="0"/>
                    </a:cxn>
                    <a:cxn ang="0">
                      <a:pos x="4" y="0"/>
                    </a:cxn>
                  </a:cxnLst>
                  <a:rect l="txL" t="txT" r="txR" b="txB"/>
                  <a:pathLst>
                    <a:path w="26" h="12">
                      <a:moveTo>
                        <a:pt x="4" y="0"/>
                      </a:moveTo>
                      <a:lnTo>
                        <a:pt x="0" y="6"/>
                      </a:lnTo>
                      <a:lnTo>
                        <a:pt x="4" y="12"/>
                      </a:lnTo>
                      <a:lnTo>
                        <a:pt x="13" y="12"/>
                      </a:lnTo>
                      <a:lnTo>
                        <a:pt x="21" y="12"/>
                      </a:lnTo>
                      <a:lnTo>
                        <a:pt x="26" y="12"/>
                      </a:lnTo>
                      <a:lnTo>
                        <a:pt x="13" y="12"/>
                      </a:lnTo>
                      <a:lnTo>
                        <a:pt x="4" y="6"/>
                      </a:lnTo>
                      <a:lnTo>
                        <a:pt x="4" y="0"/>
                      </a:lnTo>
                      <a:lnTo>
                        <a:pt x="4"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3" name="Freeform 189"/>
                <p:cNvSpPr/>
                <p:nvPr/>
              </p:nvSpPr>
              <p:spPr>
                <a:xfrm>
                  <a:off x="4406" y="3657"/>
                  <a:ext cx="21" cy="12"/>
                </a:xfrm>
                <a:custGeom>
                  <a:avLst/>
                  <a:gdLst>
                    <a:gd name="txL" fmla="*/ 0 w 21"/>
                    <a:gd name="txT" fmla="*/ 0 h 12"/>
                    <a:gd name="txR" fmla="*/ 21 w 21"/>
                    <a:gd name="txB" fmla="*/ 12 h 12"/>
                  </a:gdLst>
                  <a:ahLst/>
                  <a:cxnLst>
                    <a:cxn ang="0">
                      <a:pos x="21" y="0"/>
                    </a:cxn>
                    <a:cxn ang="0">
                      <a:pos x="13" y="0"/>
                    </a:cxn>
                    <a:cxn ang="0">
                      <a:pos x="4" y="0"/>
                    </a:cxn>
                    <a:cxn ang="0">
                      <a:pos x="0" y="12"/>
                    </a:cxn>
                    <a:cxn ang="0">
                      <a:pos x="8" y="6"/>
                    </a:cxn>
                    <a:cxn ang="0">
                      <a:pos x="13" y="6"/>
                    </a:cxn>
                    <a:cxn ang="0">
                      <a:pos x="21" y="6"/>
                    </a:cxn>
                    <a:cxn ang="0">
                      <a:pos x="21" y="0"/>
                    </a:cxn>
                  </a:cxnLst>
                  <a:rect l="txL" t="txT" r="txR" b="txB"/>
                  <a:pathLst>
                    <a:path w="21" h="12">
                      <a:moveTo>
                        <a:pt x="21" y="0"/>
                      </a:moveTo>
                      <a:lnTo>
                        <a:pt x="13" y="0"/>
                      </a:lnTo>
                      <a:lnTo>
                        <a:pt x="4" y="0"/>
                      </a:lnTo>
                      <a:lnTo>
                        <a:pt x="0" y="12"/>
                      </a:lnTo>
                      <a:lnTo>
                        <a:pt x="8" y="6"/>
                      </a:lnTo>
                      <a:lnTo>
                        <a:pt x="13" y="6"/>
                      </a:lnTo>
                      <a:lnTo>
                        <a:pt x="21" y="6"/>
                      </a:lnTo>
                      <a:lnTo>
                        <a:pt x="21"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4" name="Freeform 190"/>
                <p:cNvSpPr/>
                <p:nvPr/>
              </p:nvSpPr>
              <p:spPr>
                <a:xfrm>
                  <a:off x="4406" y="3657"/>
                  <a:ext cx="21" cy="12"/>
                </a:xfrm>
                <a:custGeom>
                  <a:avLst/>
                  <a:gdLst>
                    <a:gd name="txL" fmla="*/ 0 w 21"/>
                    <a:gd name="txT" fmla="*/ 0 h 12"/>
                    <a:gd name="txR" fmla="*/ 21 w 21"/>
                    <a:gd name="txB" fmla="*/ 12 h 12"/>
                  </a:gdLst>
                  <a:ahLst/>
                  <a:cxnLst>
                    <a:cxn ang="0">
                      <a:pos x="21" y="0"/>
                    </a:cxn>
                    <a:cxn ang="0">
                      <a:pos x="13" y="0"/>
                    </a:cxn>
                    <a:cxn ang="0">
                      <a:pos x="4" y="0"/>
                    </a:cxn>
                    <a:cxn ang="0">
                      <a:pos x="0" y="12"/>
                    </a:cxn>
                    <a:cxn ang="0">
                      <a:pos x="8" y="6"/>
                    </a:cxn>
                    <a:cxn ang="0">
                      <a:pos x="13" y="6"/>
                    </a:cxn>
                    <a:cxn ang="0">
                      <a:pos x="21" y="6"/>
                    </a:cxn>
                    <a:cxn ang="0">
                      <a:pos x="21" y="0"/>
                    </a:cxn>
                  </a:cxnLst>
                  <a:rect l="txL" t="txT" r="txR" b="txB"/>
                  <a:pathLst>
                    <a:path w="21" h="12">
                      <a:moveTo>
                        <a:pt x="21" y="0"/>
                      </a:moveTo>
                      <a:lnTo>
                        <a:pt x="13" y="0"/>
                      </a:lnTo>
                      <a:lnTo>
                        <a:pt x="4" y="0"/>
                      </a:lnTo>
                      <a:lnTo>
                        <a:pt x="0" y="12"/>
                      </a:lnTo>
                      <a:lnTo>
                        <a:pt x="8" y="6"/>
                      </a:lnTo>
                      <a:lnTo>
                        <a:pt x="13" y="6"/>
                      </a:lnTo>
                      <a:lnTo>
                        <a:pt x="21" y="6"/>
                      </a:lnTo>
                      <a:lnTo>
                        <a:pt x="21"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5" name="Freeform 191"/>
                <p:cNvSpPr/>
                <p:nvPr/>
              </p:nvSpPr>
              <p:spPr>
                <a:xfrm>
                  <a:off x="4182" y="3657"/>
                  <a:ext cx="13" cy="18"/>
                </a:xfrm>
                <a:custGeom>
                  <a:avLst/>
                  <a:gdLst>
                    <a:gd name="txL" fmla="*/ 0 w 13"/>
                    <a:gd name="txT" fmla="*/ 0 h 18"/>
                    <a:gd name="txR" fmla="*/ 13 w 13"/>
                    <a:gd name="txB" fmla="*/ 18 h 18"/>
                  </a:gdLst>
                  <a:ahLst/>
                  <a:cxnLst>
                    <a:cxn ang="0">
                      <a:pos x="8" y="0"/>
                    </a:cxn>
                    <a:cxn ang="0">
                      <a:pos x="0" y="0"/>
                    </a:cxn>
                    <a:cxn ang="0">
                      <a:pos x="0" y="12"/>
                    </a:cxn>
                    <a:cxn ang="0">
                      <a:pos x="0" y="18"/>
                    </a:cxn>
                    <a:cxn ang="0">
                      <a:pos x="4" y="12"/>
                    </a:cxn>
                    <a:cxn ang="0">
                      <a:pos x="8" y="6"/>
                    </a:cxn>
                    <a:cxn ang="0">
                      <a:pos x="13" y="0"/>
                    </a:cxn>
                    <a:cxn ang="0">
                      <a:pos x="8" y="0"/>
                    </a:cxn>
                  </a:cxnLst>
                  <a:rect l="txL" t="txT" r="txR" b="txB"/>
                  <a:pathLst>
                    <a:path w="13" h="18">
                      <a:moveTo>
                        <a:pt x="8" y="0"/>
                      </a:moveTo>
                      <a:lnTo>
                        <a:pt x="0" y="0"/>
                      </a:lnTo>
                      <a:lnTo>
                        <a:pt x="0" y="12"/>
                      </a:lnTo>
                      <a:lnTo>
                        <a:pt x="0" y="18"/>
                      </a:lnTo>
                      <a:lnTo>
                        <a:pt x="4" y="12"/>
                      </a:lnTo>
                      <a:lnTo>
                        <a:pt x="8" y="6"/>
                      </a:lnTo>
                      <a:lnTo>
                        <a:pt x="13" y="0"/>
                      </a:lnTo>
                      <a:lnTo>
                        <a:pt x="8"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6" name="Freeform 192"/>
                <p:cNvSpPr/>
                <p:nvPr/>
              </p:nvSpPr>
              <p:spPr>
                <a:xfrm>
                  <a:off x="4182" y="3657"/>
                  <a:ext cx="13" cy="18"/>
                </a:xfrm>
                <a:custGeom>
                  <a:avLst/>
                  <a:gdLst>
                    <a:gd name="txL" fmla="*/ 0 w 13"/>
                    <a:gd name="txT" fmla="*/ 0 h 18"/>
                    <a:gd name="txR" fmla="*/ 13 w 13"/>
                    <a:gd name="txB" fmla="*/ 18 h 18"/>
                  </a:gdLst>
                  <a:ahLst/>
                  <a:cxnLst>
                    <a:cxn ang="0">
                      <a:pos x="8" y="0"/>
                    </a:cxn>
                    <a:cxn ang="0">
                      <a:pos x="0" y="0"/>
                    </a:cxn>
                    <a:cxn ang="0">
                      <a:pos x="0" y="12"/>
                    </a:cxn>
                    <a:cxn ang="0">
                      <a:pos x="0" y="18"/>
                    </a:cxn>
                    <a:cxn ang="0">
                      <a:pos x="4" y="12"/>
                    </a:cxn>
                    <a:cxn ang="0">
                      <a:pos x="8" y="6"/>
                    </a:cxn>
                    <a:cxn ang="0">
                      <a:pos x="13" y="0"/>
                    </a:cxn>
                    <a:cxn ang="0">
                      <a:pos x="8" y="0"/>
                    </a:cxn>
                  </a:cxnLst>
                  <a:rect l="txL" t="txT" r="txR" b="txB"/>
                  <a:pathLst>
                    <a:path w="13" h="18">
                      <a:moveTo>
                        <a:pt x="8" y="0"/>
                      </a:moveTo>
                      <a:lnTo>
                        <a:pt x="0" y="0"/>
                      </a:lnTo>
                      <a:lnTo>
                        <a:pt x="0" y="12"/>
                      </a:lnTo>
                      <a:lnTo>
                        <a:pt x="0" y="18"/>
                      </a:lnTo>
                      <a:lnTo>
                        <a:pt x="4" y="12"/>
                      </a:lnTo>
                      <a:lnTo>
                        <a:pt x="8" y="6"/>
                      </a:lnTo>
                      <a:lnTo>
                        <a:pt x="13" y="0"/>
                      </a:lnTo>
                      <a:lnTo>
                        <a:pt x="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7" name="Freeform 193"/>
                <p:cNvSpPr/>
                <p:nvPr/>
              </p:nvSpPr>
              <p:spPr>
                <a:xfrm>
                  <a:off x="3476" y="2882"/>
                  <a:ext cx="146" cy="162"/>
                </a:xfrm>
                <a:custGeom>
                  <a:avLst/>
                  <a:gdLst>
                    <a:gd name="txL" fmla="*/ 0 w 146"/>
                    <a:gd name="txT" fmla="*/ 0 h 162"/>
                    <a:gd name="txR" fmla="*/ 146 w 146"/>
                    <a:gd name="txB" fmla="*/ 162 h 162"/>
                  </a:gdLst>
                  <a:ahLst/>
                  <a:cxnLst>
                    <a:cxn ang="0">
                      <a:pos x="0" y="0"/>
                    </a:cxn>
                    <a:cxn ang="0">
                      <a:pos x="47" y="6"/>
                    </a:cxn>
                    <a:cxn ang="0">
                      <a:pos x="52" y="54"/>
                    </a:cxn>
                    <a:cxn ang="0">
                      <a:pos x="56" y="102"/>
                    </a:cxn>
                    <a:cxn ang="0">
                      <a:pos x="64" y="144"/>
                    </a:cxn>
                    <a:cxn ang="0">
                      <a:pos x="77" y="156"/>
                    </a:cxn>
                    <a:cxn ang="0">
                      <a:pos x="99" y="162"/>
                    </a:cxn>
                    <a:cxn ang="0">
                      <a:pos x="112" y="156"/>
                    </a:cxn>
                    <a:cxn ang="0">
                      <a:pos x="133" y="144"/>
                    </a:cxn>
                    <a:cxn ang="0">
                      <a:pos x="146" y="132"/>
                    </a:cxn>
                  </a:cxnLst>
                  <a:rect l="txL" t="txT" r="txR" b="txB"/>
                  <a:pathLst>
                    <a:path w="146" h="162">
                      <a:moveTo>
                        <a:pt x="0" y="0"/>
                      </a:moveTo>
                      <a:lnTo>
                        <a:pt x="47" y="6"/>
                      </a:lnTo>
                      <a:lnTo>
                        <a:pt x="52" y="54"/>
                      </a:lnTo>
                      <a:lnTo>
                        <a:pt x="56" y="102"/>
                      </a:lnTo>
                      <a:lnTo>
                        <a:pt x="64" y="144"/>
                      </a:lnTo>
                      <a:lnTo>
                        <a:pt x="77" y="156"/>
                      </a:lnTo>
                      <a:lnTo>
                        <a:pt x="99" y="162"/>
                      </a:lnTo>
                      <a:lnTo>
                        <a:pt x="112" y="156"/>
                      </a:lnTo>
                      <a:lnTo>
                        <a:pt x="133" y="144"/>
                      </a:lnTo>
                      <a:lnTo>
                        <a:pt x="146" y="13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8" name="Freeform 194"/>
                <p:cNvSpPr/>
                <p:nvPr/>
              </p:nvSpPr>
              <p:spPr>
                <a:xfrm>
                  <a:off x="3377" y="2888"/>
                  <a:ext cx="95" cy="120"/>
                </a:xfrm>
                <a:custGeom>
                  <a:avLst/>
                  <a:gdLst>
                    <a:gd name="txL" fmla="*/ 0 w 95"/>
                    <a:gd name="txT" fmla="*/ 0 h 120"/>
                    <a:gd name="txR" fmla="*/ 95 w 95"/>
                    <a:gd name="txB" fmla="*/ 120 h 120"/>
                  </a:gdLst>
                  <a:ahLst/>
                  <a:cxnLst>
                    <a:cxn ang="0">
                      <a:pos x="0" y="96"/>
                    </a:cxn>
                    <a:cxn ang="0">
                      <a:pos x="17" y="114"/>
                    </a:cxn>
                    <a:cxn ang="0">
                      <a:pos x="30" y="120"/>
                    </a:cxn>
                    <a:cxn ang="0">
                      <a:pos x="43" y="114"/>
                    </a:cxn>
                    <a:cxn ang="0">
                      <a:pos x="65" y="78"/>
                    </a:cxn>
                    <a:cxn ang="0">
                      <a:pos x="95" y="0"/>
                    </a:cxn>
                  </a:cxnLst>
                  <a:rect l="txL" t="txT" r="txR" b="txB"/>
                  <a:pathLst>
                    <a:path w="95" h="120">
                      <a:moveTo>
                        <a:pt x="0" y="96"/>
                      </a:moveTo>
                      <a:lnTo>
                        <a:pt x="17" y="114"/>
                      </a:lnTo>
                      <a:lnTo>
                        <a:pt x="30" y="120"/>
                      </a:lnTo>
                      <a:lnTo>
                        <a:pt x="43" y="114"/>
                      </a:lnTo>
                      <a:lnTo>
                        <a:pt x="65" y="78"/>
                      </a:lnTo>
                      <a:lnTo>
                        <a:pt x="95"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9" name="Freeform 195"/>
                <p:cNvSpPr/>
                <p:nvPr/>
              </p:nvSpPr>
              <p:spPr>
                <a:xfrm>
                  <a:off x="3192" y="2792"/>
                  <a:ext cx="95" cy="72"/>
                </a:xfrm>
                <a:custGeom>
                  <a:avLst/>
                  <a:gdLst>
                    <a:gd name="txL" fmla="*/ 0 w 95"/>
                    <a:gd name="txT" fmla="*/ 0 h 72"/>
                    <a:gd name="txR" fmla="*/ 95 w 95"/>
                    <a:gd name="txB" fmla="*/ 72 h 72"/>
                  </a:gdLst>
                  <a:ahLst/>
                  <a:cxnLst>
                    <a:cxn ang="0">
                      <a:pos x="69" y="30"/>
                    </a:cxn>
                    <a:cxn ang="0">
                      <a:pos x="64" y="18"/>
                    </a:cxn>
                    <a:cxn ang="0">
                      <a:pos x="64" y="12"/>
                    </a:cxn>
                    <a:cxn ang="0">
                      <a:pos x="64" y="12"/>
                    </a:cxn>
                    <a:cxn ang="0">
                      <a:pos x="69" y="12"/>
                    </a:cxn>
                    <a:cxn ang="0">
                      <a:pos x="64" y="6"/>
                    </a:cxn>
                    <a:cxn ang="0">
                      <a:pos x="60" y="6"/>
                    </a:cxn>
                    <a:cxn ang="0">
                      <a:pos x="52" y="0"/>
                    </a:cxn>
                    <a:cxn ang="0">
                      <a:pos x="43" y="0"/>
                    </a:cxn>
                    <a:cxn ang="0">
                      <a:pos x="43" y="0"/>
                    </a:cxn>
                    <a:cxn ang="0">
                      <a:pos x="30" y="6"/>
                    </a:cxn>
                    <a:cxn ang="0">
                      <a:pos x="30" y="6"/>
                    </a:cxn>
                    <a:cxn ang="0">
                      <a:pos x="26" y="0"/>
                    </a:cxn>
                    <a:cxn ang="0">
                      <a:pos x="17" y="6"/>
                    </a:cxn>
                    <a:cxn ang="0">
                      <a:pos x="8" y="0"/>
                    </a:cxn>
                    <a:cxn ang="0">
                      <a:pos x="0" y="0"/>
                    </a:cxn>
                    <a:cxn ang="0">
                      <a:pos x="0" y="6"/>
                    </a:cxn>
                    <a:cxn ang="0">
                      <a:pos x="4" y="12"/>
                    </a:cxn>
                    <a:cxn ang="0">
                      <a:pos x="0" y="18"/>
                    </a:cxn>
                    <a:cxn ang="0">
                      <a:pos x="4" y="42"/>
                    </a:cxn>
                    <a:cxn ang="0">
                      <a:pos x="8" y="54"/>
                    </a:cxn>
                    <a:cxn ang="0">
                      <a:pos x="21" y="72"/>
                    </a:cxn>
                    <a:cxn ang="0">
                      <a:pos x="30" y="72"/>
                    </a:cxn>
                    <a:cxn ang="0">
                      <a:pos x="56" y="72"/>
                    </a:cxn>
                    <a:cxn ang="0">
                      <a:pos x="60" y="66"/>
                    </a:cxn>
                    <a:cxn ang="0">
                      <a:pos x="69" y="66"/>
                    </a:cxn>
                    <a:cxn ang="0">
                      <a:pos x="86" y="66"/>
                    </a:cxn>
                    <a:cxn ang="0">
                      <a:pos x="90" y="60"/>
                    </a:cxn>
                    <a:cxn ang="0">
                      <a:pos x="95" y="42"/>
                    </a:cxn>
                    <a:cxn ang="0">
                      <a:pos x="82" y="36"/>
                    </a:cxn>
                    <a:cxn ang="0">
                      <a:pos x="77" y="36"/>
                    </a:cxn>
                    <a:cxn ang="0">
                      <a:pos x="73" y="36"/>
                    </a:cxn>
                    <a:cxn ang="0">
                      <a:pos x="69" y="30"/>
                    </a:cxn>
                  </a:cxnLst>
                  <a:rect l="txL" t="txT" r="txR" b="txB"/>
                  <a:pathLst>
                    <a:path w="95" h="72">
                      <a:moveTo>
                        <a:pt x="69" y="30"/>
                      </a:moveTo>
                      <a:lnTo>
                        <a:pt x="64" y="18"/>
                      </a:lnTo>
                      <a:lnTo>
                        <a:pt x="64" y="12"/>
                      </a:lnTo>
                      <a:lnTo>
                        <a:pt x="64" y="12"/>
                      </a:lnTo>
                      <a:lnTo>
                        <a:pt x="69" y="12"/>
                      </a:lnTo>
                      <a:lnTo>
                        <a:pt x="64" y="6"/>
                      </a:lnTo>
                      <a:lnTo>
                        <a:pt x="60" y="6"/>
                      </a:lnTo>
                      <a:lnTo>
                        <a:pt x="52" y="0"/>
                      </a:lnTo>
                      <a:lnTo>
                        <a:pt x="43" y="0"/>
                      </a:lnTo>
                      <a:lnTo>
                        <a:pt x="43" y="0"/>
                      </a:lnTo>
                      <a:lnTo>
                        <a:pt x="30" y="6"/>
                      </a:lnTo>
                      <a:lnTo>
                        <a:pt x="30" y="6"/>
                      </a:lnTo>
                      <a:lnTo>
                        <a:pt x="26" y="0"/>
                      </a:lnTo>
                      <a:lnTo>
                        <a:pt x="17" y="6"/>
                      </a:lnTo>
                      <a:lnTo>
                        <a:pt x="8" y="0"/>
                      </a:lnTo>
                      <a:lnTo>
                        <a:pt x="0" y="0"/>
                      </a:lnTo>
                      <a:lnTo>
                        <a:pt x="0" y="6"/>
                      </a:lnTo>
                      <a:lnTo>
                        <a:pt x="4" y="12"/>
                      </a:lnTo>
                      <a:lnTo>
                        <a:pt x="0" y="18"/>
                      </a:lnTo>
                      <a:lnTo>
                        <a:pt x="4" y="42"/>
                      </a:lnTo>
                      <a:lnTo>
                        <a:pt x="8" y="54"/>
                      </a:lnTo>
                      <a:lnTo>
                        <a:pt x="21" y="72"/>
                      </a:lnTo>
                      <a:lnTo>
                        <a:pt x="30" y="72"/>
                      </a:lnTo>
                      <a:lnTo>
                        <a:pt x="56" y="72"/>
                      </a:lnTo>
                      <a:lnTo>
                        <a:pt x="60" y="66"/>
                      </a:lnTo>
                      <a:lnTo>
                        <a:pt x="69" y="66"/>
                      </a:lnTo>
                      <a:lnTo>
                        <a:pt x="86" y="66"/>
                      </a:lnTo>
                      <a:lnTo>
                        <a:pt x="90" y="60"/>
                      </a:lnTo>
                      <a:lnTo>
                        <a:pt x="95" y="42"/>
                      </a:lnTo>
                      <a:lnTo>
                        <a:pt x="82" y="36"/>
                      </a:lnTo>
                      <a:lnTo>
                        <a:pt x="77" y="36"/>
                      </a:lnTo>
                      <a:lnTo>
                        <a:pt x="73" y="36"/>
                      </a:lnTo>
                      <a:lnTo>
                        <a:pt x="69" y="30"/>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20" name="Freeform 196"/>
                <p:cNvSpPr/>
                <p:nvPr/>
              </p:nvSpPr>
              <p:spPr>
                <a:xfrm>
                  <a:off x="3192" y="2792"/>
                  <a:ext cx="95" cy="72"/>
                </a:xfrm>
                <a:custGeom>
                  <a:avLst/>
                  <a:gdLst>
                    <a:gd name="txL" fmla="*/ 0 w 95"/>
                    <a:gd name="txT" fmla="*/ 0 h 72"/>
                    <a:gd name="txR" fmla="*/ 95 w 95"/>
                    <a:gd name="txB" fmla="*/ 72 h 72"/>
                  </a:gdLst>
                  <a:ahLst/>
                  <a:cxnLst>
                    <a:cxn ang="0">
                      <a:pos x="69" y="30"/>
                    </a:cxn>
                    <a:cxn ang="0">
                      <a:pos x="64" y="18"/>
                    </a:cxn>
                    <a:cxn ang="0">
                      <a:pos x="64" y="12"/>
                    </a:cxn>
                    <a:cxn ang="0">
                      <a:pos x="64" y="12"/>
                    </a:cxn>
                    <a:cxn ang="0">
                      <a:pos x="69" y="12"/>
                    </a:cxn>
                    <a:cxn ang="0">
                      <a:pos x="64" y="6"/>
                    </a:cxn>
                    <a:cxn ang="0">
                      <a:pos x="60" y="6"/>
                    </a:cxn>
                    <a:cxn ang="0">
                      <a:pos x="52" y="0"/>
                    </a:cxn>
                    <a:cxn ang="0">
                      <a:pos x="43" y="0"/>
                    </a:cxn>
                    <a:cxn ang="0">
                      <a:pos x="43" y="0"/>
                    </a:cxn>
                    <a:cxn ang="0">
                      <a:pos x="30" y="6"/>
                    </a:cxn>
                    <a:cxn ang="0">
                      <a:pos x="30" y="6"/>
                    </a:cxn>
                    <a:cxn ang="0">
                      <a:pos x="26" y="0"/>
                    </a:cxn>
                    <a:cxn ang="0">
                      <a:pos x="17" y="6"/>
                    </a:cxn>
                    <a:cxn ang="0">
                      <a:pos x="8" y="0"/>
                    </a:cxn>
                    <a:cxn ang="0">
                      <a:pos x="0" y="0"/>
                    </a:cxn>
                    <a:cxn ang="0">
                      <a:pos x="0" y="6"/>
                    </a:cxn>
                    <a:cxn ang="0">
                      <a:pos x="4" y="12"/>
                    </a:cxn>
                    <a:cxn ang="0">
                      <a:pos x="0" y="18"/>
                    </a:cxn>
                    <a:cxn ang="0">
                      <a:pos x="4" y="42"/>
                    </a:cxn>
                    <a:cxn ang="0">
                      <a:pos x="8" y="54"/>
                    </a:cxn>
                    <a:cxn ang="0">
                      <a:pos x="21" y="72"/>
                    </a:cxn>
                    <a:cxn ang="0">
                      <a:pos x="30" y="72"/>
                    </a:cxn>
                    <a:cxn ang="0">
                      <a:pos x="56" y="72"/>
                    </a:cxn>
                    <a:cxn ang="0">
                      <a:pos x="60" y="66"/>
                    </a:cxn>
                    <a:cxn ang="0">
                      <a:pos x="69" y="66"/>
                    </a:cxn>
                    <a:cxn ang="0">
                      <a:pos x="86" y="66"/>
                    </a:cxn>
                    <a:cxn ang="0">
                      <a:pos x="90" y="60"/>
                    </a:cxn>
                    <a:cxn ang="0">
                      <a:pos x="95" y="42"/>
                    </a:cxn>
                    <a:cxn ang="0">
                      <a:pos x="82" y="36"/>
                    </a:cxn>
                    <a:cxn ang="0">
                      <a:pos x="77" y="36"/>
                    </a:cxn>
                    <a:cxn ang="0">
                      <a:pos x="73" y="36"/>
                    </a:cxn>
                    <a:cxn ang="0">
                      <a:pos x="69" y="30"/>
                    </a:cxn>
                  </a:cxnLst>
                  <a:rect l="txL" t="txT" r="txR" b="txB"/>
                  <a:pathLst>
                    <a:path w="95" h="72">
                      <a:moveTo>
                        <a:pt x="69" y="30"/>
                      </a:moveTo>
                      <a:lnTo>
                        <a:pt x="64" y="18"/>
                      </a:lnTo>
                      <a:lnTo>
                        <a:pt x="64" y="12"/>
                      </a:lnTo>
                      <a:lnTo>
                        <a:pt x="64" y="12"/>
                      </a:lnTo>
                      <a:lnTo>
                        <a:pt x="69" y="12"/>
                      </a:lnTo>
                      <a:lnTo>
                        <a:pt x="64" y="6"/>
                      </a:lnTo>
                      <a:lnTo>
                        <a:pt x="60" y="6"/>
                      </a:lnTo>
                      <a:lnTo>
                        <a:pt x="52" y="0"/>
                      </a:lnTo>
                      <a:lnTo>
                        <a:pt x="43" y="0"/>
                      </a:lnTo>
                      <a:lnTo>
                        <a:pt x="43" y="0"/>
                      </a:lnTo>
                      <a:lnTo>
                        <a:pt x="30" y="6"/>
                      </a:lnTo>
                      <a:lnTo>
                        <a:pt x="30" y="6"/>
                      </a:lnTo>
                      <a:lnTo>
                        <a:pt x="26" y="0"/>
                      </a:lnTo>
                      <a:lnTo>
                        <a:pt x="17" y="6"/>
                      </a:lnTo>
                      <a:lnTo>
                        <a:pt x="8" y="0"/>
                      </a:lnTo>
                      <a:lnTo>
                        <a:pt x="0" y="0"/>
                      </a:lnTo>
                      <a:lnTo>
                        <a:pt x="0" y="6"/>
                      </a:lnTo>
                      <a:lnTo>
                        <a:pt x="4" y="12"/>
                      </a:lnTo>
                      <a:lnTo>
                        <a:pt x="0" y="18"/>
                      </a:lnTo>
                      <a:lnTo>
                        <a:pt x="4" y="42"/>
                      </a:lnTo>
                      <a:lnTo>
                        <a:pt x="8" y="54"/>
                      </a:lnTo>
                      <a:lnTo>
                        <a:pt x="21" y="72"/>
                      </a:lnTo>
                      <a:lnTo>
                        <a:pt x="30" y="72"/>
                      </a:lnTo>
                      <a:lnTo>
                        <a:pt x="56" y="72"/>
                      </a:lnTo>
                      <a:lnTo>
                        <a:pt x="60" y="66"/>
                      </a:lnTo>
                      <a:lnTo>
                        <a:pt x="69" y="66"/>
                      </a:lnTo>
                      <a:lnTo>
                        <a:pt x="86" y="66"/>
                      </a:lnTo>
                      <a:lnTo>
                        <a:pt x="90" y="60"/>
                      </a:lnTo>
                      <a:lnTo>
                        <a:pt x="95" y="42"/>
                      </a:lnTo>
                      <a:lnTo>
                        <a:pt x="82" y="36"/>
                      </a:lnTo>
                      <a:lnTo>
                        <a:pt x="77" y="36"/>
                      </a:lnTo>
                      <a:lnTo>
                        <a:pt x="73" y="36"/>
                      </a:lnTo>
                      <a:lnTo>
                        <a:pt x="69" y="3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21" name="Line 197"/>
                <p:cNvSpPr/>
                <p:nvPr/>
              </p:nvSpPr>
              <p:spPr>
                <a:xfrm flipV="1">
                  <a:off x="3200" y="2792"/>
                  <a:ext cx="9" cy="12"/>
                </a:xfrm>
                <a:prstGeom prst="line">
                  <a:avLst/>
                </a:prstGeom>
                <a:ln w="0" cap="flat" cmpd="sng">
                  <a:solidFill>
                    <a:srgbClr val="7F2800"/>
                  </a:solidFill>
                  <a:prstDash val="solid"/>
                  <a:headEnd type="none" w="med" len="med"/>
                  <a:tailEnd type="none" w="med" len="med"/>
                </a:ln>
              </p:spPr>
            </p:sp>
            <p:sp>
              <p:nvSpPr>
                <p:cNvPr id="222" name="Freeform 198"/>
                <p:cNvSpPr/>
                <p:nvPr/>
              </p:nvSpPr>
              <p:spPr>
                <a:xfrm>
                  <a:off x="3213" y="2798"/>
                  <a:ext cx="5" cy="36"/>
                </a:xfrm>
                <a:custGeom>
                  <a:avLst/>
                  <a:gdLst>
                    <a:gd name="txL" fmla="*/ 0 w 5"/>
                    <a:gd name="txT" fmla="*/ 0 h 36"/>
                    <a:gd name="txR" fmla="*/ 5 w 5"/>
                    <a:gd name="txB" fmla="*/ 36 h 36"/>
                  </a:gdLst>
                  <a:ahLst/>
                  <a:cxnLst>
                    <a:cxn ang="0">
                      <a:pos x="5" y="36"/>
                    </a:cxn>
                    <a:cxn ang="0">
                      <a:pos x="0" y="12"/>
                    </a:cxn>
                    <a:cxn ang="0">
                      <a:pos x="0" y="12"/>
                    </a:cxn>
                    <a:cxn ang="0">
                      <a:pos x="5" y="0"/>
                    </a:cxn>
                    <a:cxn ang="0">
                      <a:pos x="5" y="0"/>
                    </a:cxn>
                  </a:cxnLst>
                  <a:rect l="txL" t="txT" r="txR" b="txB"/>
                  <a:pathLst>
                    <a:path w="5" h="36">
                      <a:moveTo>
                        <a:pt x="5" y="36"/>
                      </a:moveTo>
                      <a:lnTo>
                        <a:pt x="0" y="12"/>
                      </a:lnTo>
                      <a:lnTo>
                        <a:pt x="0" y="12"/>
                      </a:lnTo>
                      <a:lnTo>
                        <a:pt x="5" y="0"/>
                      </a:lnTo>
                      <a:lnTo>
                        <a:pt x="5"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23" name="Freeform 199"/>
                <p:cNvSpPr/>
                <p:nvPr/>
              </p:nvSpPr>
              <p:spPr>
                <a:xfrm>
                  <a:off x="3226" y="2792"/>
                  <a:ext cx="9" cy="42"/>
                </a:xfrm>
                <a:custGeom>
                  <a:avLst/>
                  <a:gdLst>
                    <a:gd name="txL" fmla="*/ 0 w 9"/>
                    <a:gd name="txT" fmla="*/ 0 h 42"/>
                    <a:gd name="txR" fmla="*/ 9 w 9"/>
                    <a:gd name="txB" fmla="*/ 42 h 42"/>
                  </a:gdLst>
                  <a:ahLst/>
                  <a:cxnLst>
                    <a:cxn ang="0">
                      <a:pos x="9" y="42"/>
                    </a:cxn>
                    <a:cxn ang="0">
                      <a:pos x="5" y="30"/>
                    </a:cxn>
                    <a:cxn ang="0">
                      <a:pos x="0" y="12"/>
                    </a:cxn>
                    <a:cxn ang="0">
                      <a:pos x="0" y="12"/>
                    </a:cxn>
                    <a:cxn ang="0">
                      <a:pos x="5" y="6"/>
                    </a:cxn>
                    <a:cxn ang="0">
                      <a:pos x="9" y="0"/>
                    </a:cxn>
                  </a:cxnLst>
                  <a:rect l="txL" t="txT" r="txR" b="txB"/>
                  <a:pathLst>
                    <a:path w="9" h="42">
                      <a:moveTo>
                        <a:pt x="9" y="42"/>
                      </a:moveTo>
                      <a:lnTo>
                        <a:pt x="5" y="30"/>
                      </a:lnTo>
                      <a:lnTo>
                        <a:pt x="0" y="12"/>
                      </a:lnTo>
                      <a:lnTo>
                        <a:pt x="0" y="12"/>
                      </a:lnTo>
                      <a:lnTo>
                        <a:pt x="5" y="6"/>
                      </a:lnTo>
                      <a:lnTo>
                        <a:pt x="9"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24" name="Freeform 200"/>
                <p:cNvSpPr/>
                <p:nvPr/>
              </p:nvSpPr>
              <p:spPr>
                <a:xfrm>
                  <a:off x="3213" y="2798"/>
                  <a:ext cx="9" cy="36"/>
                </a:xfrm>
                <a:custGeom>
                  <a:avLst/>
                  <a:gdLst>
                    <a:gd name="txL" fmla="*/ 0 w 9"/>
                    <a:gd name="txT" fmla="*/ 0 h 36"/>
                    <a:gd name="txR" fmla="*/ 9 w 9"/>
                    <a:gd name="txB" fmla="*/ 36 h 36"/>
                  </a:gdLst>
                  <a:ahLst/>
                  <a:cxnLst>
                    <a:cxn ang="0">
                      <a:pos x="5" y="36"/>
                    </a:cxn>
                    <a:cxn ang="0">
                      <a:pos x="5" y="24"/>
                    </a:cxn>
                    <a:cxn ang="0">
                      <a:pos x="5" y="12"/>
                    </a:cxn>
                    <a:cxn ang="0">
                      <a:pos x="0" y="12"/>
                    </a:cxn>
                    <a:cxn ang="0">
                      <a:pos x="5" y="6"/>
                    </a:cxn>
                    <a:cxn ang="0">
                      <a:pos x="9" y="0"/>
                    </a:cxn>
                  </a:cxnLst>
                  <a:rect l="txL" t="txT" r="txR" b="txB"/>
                  <a:pathLst>
                    <a:path w="9" h="36">
                      <a:moveTo>
                        <a:pt x="5" y="36"/>
                      </a:moveTo>
                      <a:lnTo>
                        <a:pt x="5" y="24"/>
                      </a:lnTo>
                      <a:lnTo>
                        <a:pt x="5" y="12"/>
                      </a:lnTo>
                      <a:lnTo>
                        <a:pt x="0" y="12"/>
                      </a:lnTo>
                      <a:lnTo>
                        <a:pt x="5" y="6"/>
                      </a:lnTo>
                      <a:lnTo>
                        <a:pt x="9"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25" name="Freeform 201"/>
                <p:cNvSpPr/>
                <p:nvPr/>
              </p:nvSpPr>
              <p:spPr>
                <a:xfrm>
                  <a:off x="3244" y="2798"/>
                  <a:ext cx="8" cy="30"/>
                </a:xfrm>
                <a:custGeom>
                  <a:avLst/>
                  <a:gdLst>
                    <a:gd name="txL" fmla="*/ 0 w 8"/>
                    <a:gd name="txT" fmla="*/ 0 h 30"/>
                    <a:gd name="txR" fmla="*/ 8 w 8"/>
                    <a:gd name="txB" fmla="*/ 30 h 30"/>
                  </a:gdLst>
                  <a:ahLst/>
                  <a:cxnLst>
                    <a:cxn ang="0">
                      <a:pos x="4" y="30"/>
                    </a:cxn>
                    <a:cxn ang="0">
                      <a:pos x="4" y="24"/>
                    </a:cxn>
                    <a:cxn ang="0">
                      <a:pos x="0" y="18"/>
                    </a:cxn>
                    <a:cxn ang="0">
                      <a:pos x="0" y="6"/>
                    </a:cxn>
                    <a:cxn ang="0">
                      <a:pos x="4" y="0"/>
                    </a:cxn>
                    <a:cxn ang="0">
                      <a:pos x="4" y="0"/>
                    </a:cxn>
                    <a:cxn ang="0">
                      <a:pos x="8" y="0"/>
                    </a:cxn>
                  </a:cxnLst>
                  <a:rect l="txL" t="txT" r="txR" b="txB"/>
                  <a:pathLst>
                    <a:path w="8" h="30">
                      <a:moveTo>
                        <a:pt x="4" y="30"/>
                      </a:moveTo>
                      <a:lnTo>
                        <a:pt x="4" y="24"/>
                      </a:lnTo>
                      <a:lnTo>
                        <a:pt x="0" y="18"/>
                      </a:lnTo>
                      <a:lnTo>
                        <a:pt x="0" y="6"/>
                      </a:lnTo>
                      <a:lnTo>
                        <a:pt x="4" y="0"/>
                      </a:lnTo>
                      <a:lnTo>
                        <a:pt x="4" y="0"/>
                      </a:lnTo>
                      <a:lnTo>
                        <a:pt x="8"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imgsa.baidu.com/timg?image&amp;quality=80&amp;size=b9999_10000&amp;sec=1512488726607&amp;di=3e09a9b85df3dcec1ca7a503c3f10722&amp;imgtype=0&amp;src=http%3A%2F%2Fimgsrc.baidu.com%2Fimage%2Fc0%253Dshijue1%252C0%252C0%252C294%252C40%2Fsign%3D110e70d0adefce1bfe26c089c73899ab%2F9c16fdfaaf51f3de356e8a429eeef01f3a2979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53" b="11484"/>
          <a:stretch>
            <a:fillRect/>
          </a:stretch>
        </p:blipFill>
        <p:spPr bwMode="auto">
          <a:xfrm>
            <a:off x="794862" y="2715780"/>
            <a:ext cx="5634513" cy="3708774"/>
          </a:xfrm>
          <a:prstGeom prst="rect">
            <a:avLst/>
          </a:prstGeom>
          <a:noFill/>
          <a:extLst>
            <a:ext uri="{909E8E84-426E-40DD-AFC4-6F175D3DCCD1}">
              <a14:hiddenFill xmlns:a14="http://schemas.microsoft.com/office/drawing/2010/main">
                <a:solidFill>
                  <a:srgbClr val="FFFFFF"/>
                </a:solidFill>
              </a14:hiddenFill>
            </a:ext>
          </a:extLst>
        </p:spPr>
      </p:pic>
      <p:sp>
        <p:nvSpPr>
          <p:cNvPr id="83" name="矩形 82"/>
          <p:cNvSpPr/>
          <p:nvPr/>
        </p:nvSpPr>
        <p:spPr bwMode="auto">
          <a:xfrm>
            <a:off x="6429375" y="2697959"/>
            <a:ext cx="5570505" cy="3744416"/>
          </a:xfrm>
          <a:prstGeom prst="rect">
            <a:avLst/>
          </a:prstGeom>
          <a:solidFill>
            <a:srgbClr val="0070C0"/>
          </a:solidFill>
          <a:ln>
            <a:noFill/>
          </a:ln>
        </p:spPr>
        <p:txBody>
          <a:bodyPr rtlCol="0" anchor="ctr"/>
          <a:lstStyle/>
          <a:p>
            <a:pPr algn="l"/>
            <a:endParaRPr lang="zh-CN" altLang="en-US"/>
          </a:p>
        </p:txBody>
      </p:sp>
      <p:sp>
        <p:nvSpPr>
          <p:cNvPr id="84" name="矩形 83"/>
          <p:cNvSpPr/>
          <p:nvPr/>
        </p:nvSpPr>
        <p:spPr>
          <a:xfrm>
            <a:off x="6692602" y="4384768"/>
            <a:ext cx="5406469" cy="1485022"/>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建立健全本单位安全生产责任制；    </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组织制定本单位安全生产规章制度和操作规程；</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保证本单位安全生产投入的有效实施；    </a:t>
            </a:r>
          </a:p>
        </p:txBody>
      </p:sp>
      <p:sp>
        <p:nvSpPr>
          <p:cNvPr id="85" name="矩形 84"/>
          <p:cNvSpPr/>
          <p:nvPr/>
        </p:nvSpPr>
        <p:spPr>
          <a:xfrm>
            <a:off x="7052697" y="2907975"/>
            <a:ext cx="4686281" cy="1349537"/>
          </a:xfrm>
          <a:prstGeom prst="rect">
            <a:avLst/>
          </a:prstGeom>
        </p:spPr>
        <p:txBody>
          <a:bodyPr wrap="square">
            <a:spAutoFit/>
          </a:bodyPr>
          <a:lstStyle/>
          <a:p>
            <a:pPr>
              <a:lnSpc>
                <a:spcPts val="2500"/>
              </a:lnSpc>
            </a:pPr>
            <a:r>
              <a:rPr lang="en-US" altLang="zh-CN" b="1" dirty="0">
                <a:solidFill>
                  <a:srgbClr val="FFFF00"/>
                </a:solidFill>
                <a:latin typeface="微软雅黑" panose="020B0503020204020204" pitchFamily="34" charset="-122"/>
                <a:ea typeface="微软雅黑" panose="020B0503020204020204" pitchFamily="34" charset="-122"/>
              </a:rPr>
              <a:t>《</a:t>
            </a:r>
            <a:r>
              <a:rPr lang="zh-CN" altLang="en-US" b="1" dirty="0">
                <a:solidFill>
                  <a:srgbClr val="FFFF00"/>
                </a:solidFill>
                <a:latin typeface="微软雅黑" panose="020B0503020204020204" pitchFamily="34" charset="-122"/>
                <a:ea typeface="微软雅黑" panose="020B0503020204020204" pitchFamily="34" charset="-122"/>
              </a:rPr>
              <a:t>安全生产法</a:t>
            </a:r>
            <a:r>
              <a:rPr lang="en-US" altLang="zh-CN" b="1" dirty="0">
                <a:solidFill>
                  <a:srgbClr val="FFFF00"/>
                </a:solidFill>
                <a:latin typeface="微软雅黑" panose="020B0503020204020204" pitchFamily="34" charset="-122"/>
                <a:ea typeface="微软雅黑" panose="020B0503020204020204" pitchFamily="34" charset="-122"/>
              </a:rPr>
              <a:t>》</a:t>
            </a:r>
            <a:r>
              <a:rPr lang="zh-CN" altLang="en-US" b="1" dirty="0">
                <a:solidFill>
                  <a:srgbClr val="FFFF00"/>
                </a:solidFill>
                <a:latin typeface="微软雅黑" panose="020B0503020204020204" pitchFamily="34" charset="-122"/>
                <a:ea typeface="微软雅黑" panose="020B0503020204020204" pitchFamily="34" charset="-122"/>
              </a:rPr>
              <a:t>第</a:t>
            </a:r>
            <a:r>
              <a:rPr lang="en-US" altLang="zh-CN" b="1" dirty="0">
                <a:solidFill>
                  <a:srgbClr val="FFFF00"/>
                </a:solidFill>
                <a:latin typeface="微软雅黑" panose="020B0503020204020204" pitchFamily="34" charset="-122"/>
                <a:ea typeface="微软雅黑" panose="020B0503020204020204" pitchFamily="34" charset="-122"/>
              </a:rPr>
              <a:t>17</a:t>
            </a:r>
            <a:r>
              <a:rPr lang="zh-CN" altLang="en-US" b="1" dirty="0">
                <a:solidFill>
                  <a:srgbClr val="FFFF00"/>
                </a:solidFill>
                <a:latin typeface="微软雅黑" panose="020B0503020204020204" pitchFamily="34" charset="-122"/>
                <a:ea typeface="微软雅黑" panose="020B0503020204020204" pitchFamily="34" charset="-122"/>
              </a:rPr>
              <a:t>条规定</a:t>
            </a:r>
            <a:r>
              <a:rPr lang="zh-CN" altLang="en-US" b="1" dirty="0">
                <a:solidFill>
                  <a:schemeClr val="bg1"/>
                </a:solidFill>
                <a:latin typeface="微软雅黑" panose="020B0503020204020204" pitchFamily="34" charset="-122"/>
                <a:ea typeface="微软雅黑" panose="020B0503020204020204" pitchFamily="34" charset="-122"/>
              </a:rPr>
              <a:t>，单位的主要负责人是本单位的安全生产责任人，对本单位的安全生产全面负责。安全生产责任人有</a:t>
            </a:r>
            <a:r>
              <a:rPr lang="en-US" altLang="zh-CN" b="1" dirty="0">
                <a:solidFill>
                  <a:schemeClr val="bg1"/>
                </a:solidFill>
                <a:latin typeface="微软雅黑" panose="020B0503020204020204" pitchFamily="34" charset="-122"/>
                <a:ea typeface="微软雅黑" panose="020B0503020204020204" pitchFamily="34" charset="-122"/>
              </a:rPr>
              <a:t>6</a:t>
            </a:r>
            <a:r>
              <a:rPr lang="zh-CN" altLang="en-US" b="1" dirty="0">
                <a:solidFill>
                  <a:schemeClr val="bg1"/>
                </a:solidFill>
                <a:latin typeface="微软雅黑" panose="020B0503020204020204" pitchFamily="34" charset="-122"/>
                <a:ea typeface="微软雅黑" panose="020B0503020204020204" pitchFamily="34" charset="-122"/>
              </a:rPr>
              <a:t>项职责</a:t>
            </a:r>
          </a:p>
        </p:txBody>
      </p:sp>
      <p:sp>
        <p:nvSpPr>
          <p:cNvPr id="86" name="矩形 85"/>
          <p:cNvSpPr/>
          <p:nvPr/>
        </p:nvSpPr>
        <p:spPr bwMode="auto">
          <a:xfrm>
            <a:off x="6778792" y="2881441"/>
            <a:ext cx="143405" cy="1376071"/>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5724644"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安全生产法</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规定</a:t>
            </a:r>
          </a:p>
        </p:txBody>
      </p:sp>
      <p:sp>
        <p:nvSpPr>
          <p:cNvPr id="16" name="Freeform 11"/>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488854629&amp;di=c6aadb2c0adec23b6525f21ca6066ed6&amp;imgtype=0&amp;src=http%3A%2F%2Fpic.qjimage.com%2Feast008%2Fhigh%2Feast-ep-a51-48608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47" b="5273"/>
          <a:stretch>
            <a:fillRect/>
          </a:stretch>
        </p:blipFill>
        <p:spPr bwMode="auto">
          <a:xfrm>
            <a:off x="6429375" y="2680221"/>
            <a:ext cx="5596468" cy="3744415"/>
          </a:xfrm>
          <a:prstGeom prst="rect">
            <a:avLst/>
          </a:prstGeom>
          <a:noFill/>
          <a:extLst>
            <a:ext uri="{909E8E84-426E-40DD-AFC4-6F175D3DCCD1}">
              <a14:hiddenFill xmlns:a14="http://schemas.microsoft.com/office/drawing/2010/main">
                <a:solidFill>
                  <a:srgbClr val="FFFFFF"/>
                </a:solidFill>
              </a14:hiddenFill>
            </a:ext>
          </a:extLst>
        </p:spPr>
      </p:pic>
      <p:sp>
        <p:nvSpPr>
          <p:cNvPr id="83" name="矩形 82"/>
          <p:cNvSpPr/>
          <p:nvPr/>
        </p:nvSpPr>
        <p:spPr bwMode="auto">
          <a:xfrm>
            <a:off x="858924" y="2680222"/>
            <a:ext cx="5570505" cy="3744416"/>
          </a:xfrm>
          <a:prstGeom prst="rect">
            <a:avLst/>
          </a:prstGeom>
          <a:solidFill>
            <a:srgbClr val="0070C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63049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 2</a:t>
            </a:r>
            <a:r>
              <a:rPr lang="zh-CN" altLang="en-US" sz="2400" dirty="0">
                <a:solidFill>
                  <a:srgbClr val="0070C0"/>
                </a:solidFill>
                <a:latin typeface="微软雅黑" panose="020B0503020204020204" pitchFamily="34" charset="-122"/>
                <a:ea typeface="微软雅黑" panose="020B0503020204020204" pitchFamily="34" charset="-122"/>
              </a:rPr>
              <a:t>、</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安全生产法</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规定</a:t>
            </a:r>
          </a:p>
        </p:txBody>
      </p:sp>
      <p:sp>
        <p:nvSpPr>
          <p:cNvPr id="16" name="Freeform 11"/>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9" name="矩形 18"/>
          <p:cNvSpPr/>
          <p:nvPr/>
        </p:nvSpPr>
        <p:spPr>
          <a:xfrm>
            <a:off x="1092380" y="4309484"/>
            <a:ext cx="5406469" cy="1856919"/>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督促、检查本单位的安全生产工作，及时消除生产安全事故隐患；</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组织制定并实施本单位的安全事故应急救援预案； </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及时、如实报告生产安全事故。</a:t>
            </a:r>
          </a:p>
        </p:txBody>
      </p:sp>
      <p:sp>
        <p:nvSpPr>
          <p:cNvPr id="20" name="矩形 19"/>
          <p:cNvSpPr/>
          <p:nvPr/>
        </p:nvSpPr>
        <p:spPr>
          <a:xfrm>
            <a:off x="1462295" y="2890235"/>
            <a:ext cx="4686281" cy="1349537"/>
          </a:xfrm>
          <a:prstGeom prst="rect">
            <a:avLst/>
          </a:prstGeom>
        </p:spPr>
        <p:txBody>
          <a:bodyPr wrap="square">
            <a:spAutoFit/>
          </a:bodyPr>
          <a:lstStyle/>
          <a:p>
            <a:pPr>
              <a:lnSpc>
                <a:spcPts val="2500"/>
              </a:lnSpc>
            </a:pPr>
            <a:r>
              <a:rPr lang="en-US" altLang="zh-CN" b="1" dirty="0">
                <a:solidFill>
                  <a:srgbClr val="FFFF00"/>
                </a:solidFill>
                <a:latin typeface="微软雅黑" panose="020B0503020204020204" pitchFamily="34" charset="-122"/>
                <a:ea typeface="微软雅黑" panose="020B0503020204020204" pitchFamily="34" charset="-122"/>
              </a:rPr>
              <a:t>《</a:t>
            </a:r>
            <a:r>
              <a:rPr lang="zh-CN" altLang="en-US" b="1" dirty="0">
                <a:solidFill>
                  <a:srgbClr val="FFFF00"/>
                </a:solidFill>
                <a:latin typeface="微软雅黑" panose="020B0503020204020204" pitchFamily="34" charset="-122"/>
                <a:ea typeface="微软雅黑" panose="020B0503020204020204" pitchFamily="34" charset="-122"/>
              </a:rPr>
              <a:t>安全生产法</a:t>
            </a:r>
            <a:r>
              <a:rPr lang="en-US" altLang="zh-CN" b="1" dirty="0">
                <a:solidFill>
                  <a:srgbClr val="FFFF00"/>
                </a:solidFill>
                <a:latin typeface="微软雅黑" panose="020B0503020204020204" pitchFamily="34" charset="-122"/>
                <a:ea typeface="微软雅黑" panose="020B0503020204020204" pitchFamily="34" charset="-122"/>
              </a:rPr>
              <a:t>》</a:t>
            </a:r>
            <a:r>
              <a:rPr lang="zh-CN" altLang="en-US" b="1" dirty="0">
                <a:solidFill>
                  <a:srgbClr val="FFFF00"/>
                </a:solidFill>
                <a:latin typeface="微软雅黑" panose="020B0503020204020204" pitchFamily="34" charset="-122"/>
                <a:ea typeface="微软雅黑" panose="020B0503020204020204" pitchFamily="34" charset="-122"/>
              </a:rPr>
              <a:t>第</a:t>
            </a:r>
            <a:r>
              <a:rPr lang="en-US" altLang="zh-CN" b="1" dirty="0">
                <a:solidFill>
                  <a:srgbClr val="FFFF00"/>
                </a:solidFill>
                <a:latin typeface="微软雅黑" panose="020B0503020204020204" pitchFamily="34" charset="-122"/>
                <a:ea typeface="微软雅黑" panose="020B0503020204020204" pitchFamily="34" charset="-122"/>
              </a:rPr>
              <a:t>17</a:t>
            </a:r>
            <a:r>
              <a:rPr lang="zh-CN" altLang="en-US" b="1" dirty="0">
                <a:solidFill>
                  <a:srgbClr val="FFFF00"/>
                </a:solidFill>
                <a:latin typeface="微软雅黑" panose="020B0503020204020204" pitchFamily="34" charset="-122"/>
                <a:ea typeface="微软雅黑" panose="020B0503020204020204" pitchFamily="34" charset="-122"/>
              </a:rPr>
              <a:t>条规定</a:t>
            </a:r>
            <a:r>
              <a:rPr lang="zh-CN" altLang="en-US" b="1" dirty="0">
                <a:solidFill>
                  <a:schemeClr val="bg1"/>
                </a:solidFill>
                <a:latin typeface="微软雅黑" panose="020B0503020204020204" pitchFamily="34" charset="-122"/>
                <a:ea typeface="微软雅黑" panose="020B0503020204020204" pitchFamily="34" charset="-122"/>
              </a:rPr>
              <a:t>，单位的主要负责人是本单位的安全生产责任人，对本单位的安全生产全面负责。安全生产责任人有</a:t>
            </a:r>
            <a:r>
              <a:rPr lang="en-US" altLang="zh-CN" b="1" dirty="0">
                <a:solidFill>
                  <a:schemeClr val="bg1"/>
                </a:solidFill>
                <a:latin typeface="微软雅黑" panose="020B0503020204020204" pitchFamily="34" charset="-122"/>
                <a:ea typeface="微软雅黑" panose="020B0503020204020204" pitchFamily="34" charset="-122"/>
              </a:rPr>
              <a:t>6</a:t>
            </a:r>
            <a:r>
              <a:rPr lang="zh-CN" altLang="en-US" b="1" dirty="0">
                <a:solidFill>
                  <a:schemeClr val="bg1"/>
                </a:solidFill>
                <a:latin typeface="微软雅黑" panose="020B0503020204020204" pitchFamily="34" charset="-122"/>
                <a:ea typeface="微软雅黑" panose="020B0503020204020204" pitchFamily="34" charset="-122"/>
              </a:rPr>
              <a:t>项职责</a:t>
            </a:r>
          </a:p>
        </p:txBody>
      </p:sp>
      <p:sp>
        <p:nvSpPr>
          <p:cNvPr id="21" name="矩形 20"/>
          <p:cNvSpPr/>
          <p:nvPr/>
        </p:nvSpPr>
        <p:spPr bwMode="auto">
          <a:xfrm>
            <a:off x="1188390" y="2863701"/>
            <a:ext cx="143405" cy="1376071"/>
          </a:xfrm>
          <a:prstGeom prst="rect">
            <a:avLst/>
          </a:prstGeom>
          <a:solidFill>
            <a:srgbClr val="FFFF0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imgsa.baidu.com/timg?image&amp;quality=80&amp;size=b9999_10000&amp;sec=1512489033917&amp;di=836652d2492d20917144cf39a1c89b63&amp;imgtype=0&amp;src=http%3A%2F%2Fimgsrc.baidu.com%2Fimage%2Fc0%253Dshijue1%252C0%252C0%252C294%252C40%2Fsign%3Ddb2f23d4dbc8a786aa27424d0f60a348%2Fc8177f3e6709c93d8eff8dd9953df8dcd100548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2" b="3860"/>
          <a:stretch>
            <a:fillRect/>
          </a:stretch>
        </p:blipFill>
        <p:spPr bwMode="auto">
          <a:xfrm>
            <a:off x="858870" y="2697959"/>
            <a:ext cx="5586214" cy="3744416"/>
          </a:xfrm>
          <a:prstGeom prst="rect">
            <a:avLst/>
          </a:prstGeom>
          <a:noFill/>
          <a:extLst>
            <a:ext uri="{909E8E84-426E-40DD-AFC4-6F175D3DCCD1}">
              <a14:hiddenFill xmlns:a14="http://schemas.microsoft.com/office/drawing/2010/main">
                <a:solidFill>
                  <a:srgbClr val="FFFFFF"/>
                </a:solidFill>
              </a14:hiddenFill>
            </a:ext>
          </a:extLst>
        </p:spPr>
      </p:pic>
      <p:sp>
        <p:nvSpPr>
          <p:cNvPr id="83" name="矩形 82"/>
          <p:cNvSpPr/>
          <p:nvPr/>
        </p:nvSpPr>
        <p:spPr bwMode="auto">
          <a:xfrm>
            <a:off x="6429375" y="2697959"/>
            <a:ext cx="5570505" cy="3744416"/>
          </a:xfrm>
          <a:prstGeom prst="rect">
            <a:avLst/>
          </a:prstGeom>
          <a:solidFill>
            <a:srgbClr val="0070C0"/>
          </a:solidFill>
          <a:ln>
            <a:noFill/>
          </a:ln>
        </p:spPr>
        <p:txBody>
          <a:bodyPr rtlCol="0" anchor="ctr"/>
          <a:lstStyle/>
          <a:p>
            <a:pPr algn="l"/>
            <a:endParaRPr lang="zh-CN" altLang="en-US"/>
          </a:p>
        </p:txBody>
      </p:sp>
      <p:sp>
        <p:nvSpPr>
          <p:cNvPr id="84" name="矩形 83"/>
          <p:cNvSpPr/>
          <p:nvPr/>
        </p:nvSpPr>
        <p:spPr>
          <a:xfrm>
            <a:off x="6511392" y="2773938"/>
            <a:ext cx="5406469" cy="3592458"/>
          </a:xfrm>
          <a:prstGeom prst="rect">
            <a:avLst/>
          </a:prstGeom>
        </p:spPr>
        <p:txBody>
          <a:bodyPr wrap="square">
            <a:spAutoFit/>
          </a:bodyPr>
          <a:lstStyle/>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认真学习和严格遵守各项规章制度，不违反劳动纪律，不违章作业，对本岗位的安全生产负直接责任。</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精心操作，严格执行工艺规程，做好各项记录，交接班必须交接安全情况。    </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正确分析、判断和处理各种事故隐患，把事故消灭在萌芽状态；如果发生事故，要正确</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按时认真进行巡回检查，发现异常情况及时处理和报告。</a:t>
            </a: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621356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、员工的安全生产职责</a:t>
            </a:r>
          </a:p>
        </p:txBody>
      </p:sp>
      <p:sp>
        <p:nvSpPr>
          <p:cNvPr id="16" name="Freeform 11"/>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234414298&amp;di=d4e143fbbe89220a98d3b0a5b83def2e&amp;imgtype=0&amp;src=http%3A%2F%2Fimgsrc.baidu.com%2Fimage%2Fc0%253Dshijue1%252C0%252C0%252C294%252C40%2Fsign%3D98f15651f81fbe090853cb5703096646%2F6a63f6246b600c33647eb7ef104c510fd9f9a19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968" b="5032"/>
          <a:stretch>
            <a:fillRect/>
          </a:stretch>
        </p:blipFill>
        <p:spPr bwMode="auto">
          <a:xfrm>
            <a:off x="0" y="1"/>
            <a:ext cx="12858750" cy="7232650"/>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259"/>
          <p:cNvSpPr>
            <a:spLocks noChangeArrowheads="1"/>
          </p:cNvSpPr>
          <p:nvPr/>
        </p:nvSpPr>
        <p:spPr bwMode="auto">
          <a:xfrm>
            <a:off x="262360" y="2175785"/>
            <a:ext cx="7416824" cy="218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571500" indent="-571500">
              <a:lnSpc>
                <a:spcPts val="5300"/>
              </a:lnSpc>
            </a:pPr>
            <a:r>
              <a:rPr lang="en-US" altLang="zh-CN" sz="2400" b="1" dirty="0">
                <a:solidFill>
                  <a:srgbClr val="0070C0"/>
                </a:solidFill>
                <a:cs typeface="Arial" panose="020B0604020202020204" pitchFamily="34" charset="0"/>
              </a:rPr>
              <a:t>R</a:t>
            </a:r>
            <a:r>
              <a:rPr lang="zh-CN" altLang="en-US" sz="2400" b="1" dirty="0">
                <a:solidFill>
                  <a:srgbClr val="0070C0"/>
                </a:solidFill>
                <a:cs typeface="Arial" panose="020B0604020202020204" pitchFamily="34" charset="0"/>
              </a:rPr>
              <a:t>＝</a:t>
            </a:r>
            <a:r>
              <a:rPr lang="en-US" altLang="zh-CN" sz="2400" b="1" dirty="0">
                <a:solidFill>
                  <a:srgbClr val="0070C0"/>
                </a:solidFill>
                <a:cs typeface="Arial" panose="020B0604020202020204" pitchFamily="34" charset="0"/>
              </a:rPr>
              <a:t>f</a:t>
            </a:r>
            <a:r>
              <a:rPr lang="zh-CN" altLang="en-US" sz="2400" b="1" dirty="0">
                <a:solidFill>
                  <a:srgbClr val="0070C0"/>
                </a:solidFill>
                <a:cs typeface="Arial" panose="020B0604020202020204" pitchFamily="34" charset="0"/>
              </a:rPr>
              <a:t>（</a:t>
            </a:r>
            <a:r>
              <a:rPr lang="en-US" altLang="zh-CN" sz="2400" b="1" dirty="0">
                <a:solidFill>
                  <a:srgbClr val="0070C0"/>
                </a:solidFill>
                <a:cs typeface="Arial" panose="020B0604020202020204" pitchFamily="34" charset="0"/>
              </a:rPr>
              <a:t>F*C</a:t>
            </a:r>
            <a:r>
              <a:rPr lang="zh-CN" altLang="en-US" sz="2400" b="1" dirty="0">
                <a:solidFill>
                  <a:srgbClr val="0070C0"/>
                </a:solidFill>
                <a:cs typeface="Arial" panose="020B0604020202020204" pitchFamily="34" charset="0"/>
              </a:rPr>
              <a:t>）</a:t>
            </a:r>
            <a:endParaRPr lang="en-US" altLang="zh-CN" sz="2400" b="1" dirty="0">
              <a:solidFill>
                <a:srgbClr val="0070C0"/>
              </a:solidFill>
              <a:cs typeface="Arial" panose="020B0604020202020204" pitchFamily="34" charset="0"/>
            </a:endParaRPr>
          </a:p>
          <a:p>
            <a:pPr marL="571500" indent="-571500">
              <a:lnSpc>
                <a:spcPts val="5300"/>
              </a:lnSpc>
            </a:pPr>
            <a:r>
              <a:rPr lang="zh-CN" altLang="en-US" sz="2400" dirty="0">
                <a:cs typeface="Arial" panose="020B0604020202020204" pitchFamily="34" charset="0"/>
              </a:rPr>
              <a:t>安全是</a:t>
            </a:r>
            <a:r>
              <a:rPr lang="zh-CN" altLang="en-US" sz="2400" b="1" dirty="0">
                <a:solidFill>
                  <a:srgbClr val="0070C0"/>
                </a:solidFill>
                <a:cs typeface="Arial" panose="020B0604020202020204" pitchFamily="34" charset="0"/>
              </a:rPr>
              <a:t>相对的</a:t>
            </a:r>
            <a:r>
              <a:rPr lang="zh-CN" altLang="en-US" sz="2400" dirty="0">
                <a:cs typeface="Arial" panose="020B0604020202020204" pitchFamily="34" charset="0"/>
              </a:rPr>
              <a:t>，危险是</a:t>
            </a:r>
            <a:r>
              <a:rPr lang="zh-CN" altLang="en-US" sz="2400" b="1" dirty="0">
                <a:solidFill>
                  <a:srgbClr val="0070C0"/>
                </a:solidFill>
                <a:cs typeface="Arial" panose="020B0604020202020204" pitchFamily="34" charset="0"/>
              </a:rPr>
              <a:t>绝对的</a:t>
            </a:r>
            <a:r>
              <a:rPr lang="zh-CN" altLang="en-US" sz="2400" dirty="0">
                <a:cs typeface="Arial" panose="020B0604020202020204" pitchFamily="34" charset="0"/>
              </a:rPr>
              <a:t>。</a:t>
            </a:r>
            <a:endParaRPr lang="en-US" altLang="zh-CN" sz="2400" dirty="0">
              <a:cs typeface="Arial" panose="020B0604020202020204" pitchFamily="34" charset="0"/>
            </a:endParaRPr>
          </a:p>
          <a:p>
            <a:pPr marL="571500" indent="-571500">
              <a:lnSpc>
                <a:spcPts val="5300"/>
              </a:lnSpc>
            </a:pPr>
            <a:r>
              <a:rPr lang="zh-CN" altLang="en-US" sz="2400" dirty="0">
                <a:cs typeface="Arial" panose="020B0604020202020204" pitchFamily="34" charset="0"/>
              </a:rPr>
              <a:t>发生事故危险性的大小为风险，</a:t>
            </a:r>
            <a:r>
              <a:rPr lang="zh-CN" altLang="en-US" sz="2400" b="1" dirty="0">
                <a:solidFill>
                  <a:srgbClr val="0070C0"/>
                </a:solidFill>
                <a:cs typeface="Arial" panose="020B0604020202020204" pitchFamily="34" charset="0"/>
              </a:rPr>
              <a:t>风险是可以避免的</a:t>
            </a:r>
            <a:r>
              <a:rPr lang="zh-CN" altLang="en-US" sz="2400" dirty="0">
                <a:cs typeface="Arial" panose="020B0604020202020204" pitchFamily="34" charset="0"/>
              </a:rPr>
              <a:t>。</a:t>
            </a:r>
          </a:p>
        </p:txBody>
      </p:sp>
      <p:sp>
        <p:nvSpPr>
          <p:cNvPr id="6" name="矩形 5"/>
          <p:cNvSpPr/>
          <p:nvPr/>
        </p:nvSpPr>
        <p:spPr bwMode="auto">
          <a:xfrm>
            <a:off x="-1" y="1525045"/>
            <a:ext cx="8013551" cy="193321"/>
          </a:xfrm>
          <a:prstGeom prst="rect">
            <a:avLst/>
          </a:prstGeom>
          <a:solidFill>
            <a:srgbClr val="0070C0"/>
          </a:solidFill>
          <a:ln>
            <a:noFill/>
          </a:ln>
        </p:spPr>
        <p:txBody>
          <a:bodyPr rtlCol="0" anchor="ctr"/>
          <a:lstStyle/>
          <a:p>
            <a:pPr algn="l"/>
            <a:endParaRPr lang="zh-CN" altLang="en-US"/>
          </a:p>
        </p:txBody>
      </p:sp>
      <p:sp>
        <p:nvSpPr>
          <p:cNvPr id="21" name="矩形 20"/>
          <p:cNvSpPr/>
          <p:nvPr/>
        </p:nvSpPr>
        <p:spPr bwMode="auto">
          <a:xfrm>
            <a:off x="24987" y="4960246"/>
            <a:ext cx="8132580" cy="195621"/>
          </a:xfrm>
          <a:prstGeom prst="rect">
            <a:avLst/>
          </a:prstGeom>
          <a:solidFill>
            <a:srgbClr val="0070C0"/>
          </a:solidFill>
          <a:ln>
            <a:noFill/>
          </a:ln>
        </p:spPr>
        <p:txBody>
          <a:bodyPr rtlCol="0" anchor="ctr"/>
          <a:lstStyle/>
          <a:p>
            <a:pPr algn="l"/>
            <a:endParaRPr lang="zh-CN" altLang="en-US" dirty="0"/>
          </a:p>
        </p:txBody>
      </p:sp>
      <p:sp>
        <p:nvSpPr>
          <p:cNvPr id="22" name="矩形 21"/>
          <p:cNvSpPr/>
          <p:nvPr/>
        </p:nvSpPr>
        <p:spPr bwMode="auto">
          <a:xfrm>
            <a:off x="10749854" y="1499294"/>
            <a:ext cx="2080169" cy="219072"/>
          </a:xfrm>
          <a:prstGeom prst="rect">
            <a:avLst/>
          </a:prstGeom>
          <a:solidFill>
            <a:srgbClr val="0070C0"/>
          </a:solidFill>
          <a:ln>
            <a:noFill/>
          </a:ln>
        </p:spPr>
        <p:txBody>
          <a:bodyPr rtlCol="0" anchor="ctr"/>
          <a:lstStyle/>
          <a:p>
            <a:pPr algn="l"/>
            <a:endParaRPr lang="zh-CN" altLang="en-US"/>
          </a:p>
        </p:txBody>
      </p:sp>
      <p:sp>
        <p:nvSpPr>
          <p:cNvPr id="25" name="矩形 24"/>
          <p:cNvSpPr/>
          <p:nvPr/>
        </p:nvSpPr>
        <p:spPr bwMode="auto">
          <a:xfrm>
            <a:off x="10101783" y="4933507"/>
            <a:ext cx="2728240" cy="193889"/>
          </a:xfrm>
          <a:prstGeom prst="rect">
            <a:avLst/>
          </a:prstGeom>
          <a:solidFill>
            <a:srgbClr val="0070C0"/>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27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17"/>
                                        </p:tgtEl>
                                      </p:cBhvr>
                                    </p:animEffect>
                                    <p:animScale>
                                      <p:cBhvr>
                                        <p:cTn id="15"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488854629&amp;di=c6aadb2c0adec23b6525f21ca6066ed6&amp;imgtype=0&amp;src=http%3A%2F%2Fpic.qjimage.com%2Feast008%2Fhigh%2Feast-ep-a51-48608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47" b="5273"/>
          <a:stretch>
            <a:fillRect/>
          </a:stretch>
        </p:blipFill>
        <p:spPr bwMode="auto">
          <a:xfrm>
            <a:off x="6429375" y="2680221"/>
            <a:ext cx="5596468" cy="3744415"/>
          </a:xfrm>
          <a:prstGeom prst="rect">
            <a:avLst/>
          </a:prstGeom>
          <a:noFill/>
          <a:extLst>
            <a:ext uri="{909E8E84-426E-40DD-AFC4-6F175D3DCCD1}">
              <a14:hiddenFill xmlns:a14="http://schemas.microsoft.com/office/drawing/2010/main">
                <a:solidFill>
                  <a:srgbClr val="FFFFFF"/>
                </a:solidFill>
              </a14:hiddenFill>
            </a:ext>
          </a:extLst>
        </p:spPr>
      </p:pic>
      <p:sp>
        <p:nvSpPr>
          <p:cNvPr id="83" name="矩形 82"/>
          <p:cNvSpPr/>
          <p:nvPr/>
        </p:nvSpPr>
        <p:spPr bwMode="auto">
          <a:xfrm>
            <a:off x="858924" y="2680222"/>
            <a:ext cx="5570505" cy="3744416"/>
          </a:xfrm>
          <a:prstGeom prst="rect">
            <a:avLst/>
          </a:prstGeom>
          <a:solidFill>
            <a:srgbClr val="0070C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621356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、员工的安全生产职责</a:t>
            </a:r>
          </a:p>
        </p:txBody>
      </p:sp>
      <p:sp>
        <p:nvSpPr>
          <p:cNvPr id="16" name="Freeform 11"/>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9" name="矩形 18"/>
          <p:cNvSpPr/>
          <p:nvPr/>
        </p:nvSpPr>
        <p:spPr>
          <a:xfrm>
            <a:off x="1007895" y="3015885"/>
            <a:ext cx="5406469" cy="3073085"/>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正确操作、精心维护设备，保护作业环境整洁，搞好文明生产。</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上岗必须按规定着装；妥善保管和正确使用各种防护器具和灭火器材。</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积极参加各种安全活动。</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有权拒绝违章作业指令，对他人违章作业应当劝阻和制止。</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无标题"/>
          <p:cNvPicPr>
            <a:picLocks noChangeAspect="1"/>
          </p:cNvPicPr>
          <p:nvPr/>
        </p:nvPicPr>
        <p:blipFill rotWithShape="1">
          <a:blip r:embed="rId3" cstate="print"/>
          <a:srcRect l="12957" t="1" r="6653" b="-14676"/>
          <a:stretch>
            <a:fillRect/>
          </a:stretch>
        </p:blipFill>
        <p:spPr>
          <a:xfrm>
            <a:off x="867519" y="2697958"/>
            <a:ext cx="5549118" cy="4293925"/>
          </a:xfrm>
          <a:prstGeom prst="rect">
            <a:avLst/>
          </a:prstGeom>
          <a:noFill/>
          <a:ln w="9525">
            <a:noFill/>
          </a:ln>
        </p:spPr>
      </p:pic>
      <p:sp>
        <p:nvSpPr>
          <p:cNvPr id="83" name="矩形 82"/>
          <p:cNvSpPr/>
          <p:nvPr/>
        </p:nvSpPr>
        <p:spPr bwMode="auto">
          <a:xfrm>
            <a:off x="6429375" y="2697959"/>
            <a:ext cx="5570505" cy="3744416"/>
          </a:xfrm>
          <a:prstGeom prst="rect">
            <a:avLst/>
          </a:prstGeom>
          <a:solidFill>
            <a:srgbClr val="0070C0"/>
          </a:solidFill>
          <a:ln>
            <a:noFill/>
          </a:ln>
        </p:spPr>
        <p:txBody>
          <a:bodyPr rtlCol="0" anchor="ctr"/>
          <a:lstStyle/>
          <a:p>
            <a:pPr algn="l"/>
            <a:endParaRPr lang="zh-CN" altLang="en-US"/>
          </a:p>
        </p:txBody>
      </p:sp>
      <p:sp>
        <p:nvSpPr>
          <p:cNvPr id="84" name="矩形 83"/>
          <p:cNvSpPr/>
          <p:nvPr/>
        </p:nvSpPr>
        <p:spPr>
          <a:xfrm>
            <a:off x="6457822" y="2947062"/>
            <a:ext cx="5406469" cy="3246210"/>
          </a:xfrm>
          <a:prstGeom prst="rect">
            <a:avLst/>
          </a:prstGeom>
        </p:spPr>
        <p:txBody>
          <a:bodyPr wrap="square">
            <a:spAutoFit/>
          </a:bodyPr>
          <a:lstStyle/>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）“一岗双责”制：管生产必须管安全；</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）“三谁”原则：谁主管谁负责，谁审批谁负责，谁监管谁负责；（谁在岗、谁负责）</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）分级负责：生产经营单位：主要负责人是安全第一责任人，全面负责；分管安全负责人承担综合监督管理责任；分管专项工作负责人对分管的专项工作安全承担直接领导责任。</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rPr>
              <a:t>）失职追责、尽职免责。</a:t>
            </a: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621356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4</a:t>
            </a:r>
            <a:r>
              <a:rPr lang="zh-CN" altLang="en-US" sz="2400" dirty="0">
                <a:solidFill>
                  <a:srgbClr val="0070C0"/>
                </a:solidFill>
                <a:latin typeface="微软雅黑" panose="020B0503020204020204" pitchFamily="34" charset="-122"/>
                <a:ea typeface="微软雅黑" panose="020B0503020204020204" pitchFamily="34" charset="-122"/>
              </a:rPr>
              <a:t>、责任划分及承担原则</a:t>
            </a:r>
          </a:p>
        </p:txBody>
      </p:sp>
      <p:sp>
        <p:nvSpPr>
          <p:cNvPr id="16" name="Freeform 11"/>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timgsa.baidu.com/timg?image&amp;quality=80&amp;size=b9999_10000&amp;sec=1512489389232&amp;di=e9ff66ffc3397a1d3456402cb8afec81&amp;imgtype=0&amp;src=http%3A%2F%2Fimgsrc.baidu.com%2Fimage%2Fc0%253Dshijue1%252C0%252C0%252C294%252C40%2Fsign%3Dc65e7eaadaa20cf4529df69c1e602143%2F30adcbef76094b363373e2c0a9cc7cd98d109d3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375"/>
          <a:stretch>
            <a:fillRect/>
          </a:stretch>
        </p:blipFill>
        <p:spPr bwMode="auto">
          <a:xfrm>
            <a:off x="6429374" y="2680218"/>
            <a:ext cx="5570452" cy="3744415"/>
          </a:xfrm>
          <a:prstGeom prst="rect">
            <a:avLst/>
          </a:prstGeom>
          <a:noFill/>
          <a:extLst>
            <a:ext uri="{909E8E84-426E-40DD-AFC4-6F175D3DCCD1}">
              <a14:hiddenFill xmlns:a14="http://schemas.microsoft.com/office/drawing/2010/main">
                <a:solidFill>
                  <a:srgbClr val="FFFFFF"/>
                </a:solidFill>
              </a14:hiddenFill>
            </a:ext>
          </a:extLst>
        </p:spPr>
      </p:pic>
      <p:sp>
        <p:nvSpPr>
          <p:cNvPr id="83" name="矩形 82"/>
          <p:cNvSpPr/>
          <p:nvPr/>
        </p:nvSpPr>
        <p:spPr bwMode="auto">
          <a:xfrm>
            <a:off x="858924" y="2680222"/>
            <a:ext cx="5570505" cy="3744416"/>
          </a:xfrm>
          <a:prstGeom prst="rect">
            <a:avLst/>
          </a:prstGeom>
          <a:solidFill>
            <a:srgbClr val="0070C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621356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5</a:t>
            </a:r>
            <a:r>
              <a:rPr lang="zh-CN" altLang="en-US" sz="2400" dirty="0">
                <a:solidFill>
                  <a:srgbClr val="0070C0"/>
                </a:solidFill>
                <a:latin typeface="微软雅黑" panose="020B0503020204020204" pitchFamily="34" charset="-122"/>
                <a:ea typeface="微软雅黑" panose="020B0503020204020204" pitchFamily="34" charset="-122"/>
              </a:rPr>
              <a:t>、实施责任追究的范围</a:t>
            </a:r>
          </a:p>
        </p:txBody>
      </p:sp>
      <p:sp>
        <p:nvSpPr>
          <p:cNvPr id="16" name="Freeform 11"/>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9" name="矩形 18"/>
          <p:cNvSpPr/>
          <p:nvPr/>
        </p:nvSpPr>
        <p:spPr>
          <a:xfrm>
            <a:off x="1172791" y="3184277"/>
            <a:ext cx="5406469" cy="2467791"/>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发生较大以上责任事故或安全指标严重超标；</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重、特大未遂事故；</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重大隐患排查治理不力；</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谎报、瞒报安全事故； </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工作严重失职、渎职。</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timgsa.baidu.com/timg?image&amp;quality=80&amp;size=b9999_10000&amp;sec=1512489522035&amp;di=aaf9495b33f2808f8542b851b6ce1432&amp;imgtype=0&amp;src=http%3A%2F%2Fphotocdn.sohu.com%2F20160831%2FImg4670150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02"/>
          <a:stretch>
            <a:fillRect/>
          </a:stretch>
        </p:blipFill>
        <p:spPr bwMode="auto">
          <a:xfrm>
            <a:off x="892995" y="2697958"/>
            <a:ext cx="5549119" cy="3766462"/>
          </a:xfrm>
          <a:prstGeom prst="rect">
            <a:avLst/>
          </a:prstGeom>
          <a:noFill/>
          <a:extLst>
            <a:ext uri="{909E8E84-426E-40DD-AFC4-6F175D3DCCD1}">
              <a14:hiddenFill xmlns:a14="http://schemas.microsoft.com/office/drawing/2010/main">
                <a:solidFill>
                  <a:srgbClr val="FFFFFF"/>
                </a:solidFill>
              </a14:hiddenFill>
            </a:ext>
          </a:extLst>
        </p:spPr>
      </p:pic>
      <p:sp>
        <p:nvSpPr>
          <p:cNvPr id="83" name="矩形 82"/>
          <p:cNvSpPr/>
          <p:nvPr/>
        </p:nvSpPr>
        <p:spPr bwMode="auto">
          <a:xfrm>
            <a:off x="6429375" y="2697959"/>
            <a:ext cx="5570505" cy="3744416"/>
          </a:xfrm>
          <a:prstGeom prst="rect">
            <a:avLst/>
          </a:prstGeom>
          <a:solidFill>
            <a:srgbClr val="0070C0"/>
          </a:solidFill>
          <a:ln>
            <a:noFill/>
          </a:ln>
        </p:spPr>
        <p:txBody>
          <a:bodyPr rtlCol="0" anchor="ctr"/>
          <a:lstStyle/>
          <a:p>
            <a:pPr algn="l"/>
            <a:endParaRPr lang="zh-CN" altLang="en-US"/>
          </a:p>
        </p:txBody>
      </p:sp>
      <p:sp>
        <p:nvSpPr>
          <p:cNvPr id="84" name="矩形 83"/>
          <p:cNvSpPr/>
          <p:nvPr/>
        </p:nvSpPr>
        <p:spPr>
          <a:xfrm>
            <a:off x="6608702" y="2819142"/>
            <a:ext cx="5406469" cy="3502049"/>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作业场所设备、设施（安全设施）不合规定。</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设备、器材不符合标准。</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未按规定配备劳保用品。</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未按规定进行教育培训、持证上岗。</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劳动组织不合理。</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“三违”作业。</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冒险作业。</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管理上的疏忽与失误。</a:t>
            </a: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806022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6</a:t>
            </a:r>
            <a:r>
              <a:rPr lang="zh-CN" altLang="en-US" sz="2400" dirty="0">
                <a:solidFill>
                  <a:srgbClr val="0070C0"/>
                </a:solidFill>
                <a:latin typeface="微软雅黑" panose="020B0503020204020204" pitchFamily="34" charset="-122"/>
                <a:ea typeface="微软雅黑" panose="020B0503020204020204" pitchFamily="34" charset="-122"/>
              </a:rPr>
              <a:t>、需要承担责任的原因（责任事故）</a:t>
            </a:r>
          </a:p>
        </p:txBody>
      </p:sp>
      <p:sp>
        <p:nvSpPr>
          <p:cNvPr id="16" name="Freeform 11"/>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timgsa.baidu.com/timg?image&amp;quality=80&amp;size=b9999_10000&amp;sec=1512489389232&amp;di=e9ff66ffc3397a1d3456402cb8afec81&amp;imgtype=0&amp;src=http%3A%2F%2Fimgsrc.baidu.com%2Fimage%2Fc0%253Dshijue1%252C0%252C0%252C294%252C40%2Fsign%3Dc65e7eaadaa20cf4529df69c1e602143%2F30adcbef76094b363373e2c0a9cc7cd98d109d3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375"/>
          <a:stretch>
            <a:fillRect/>
          </a:stretch>
        </p:blipFill>
        <p:spPr bwMode="auto">
          <a:xfrm>
            <a:off x="6357367" y="3130551"/>
            <a:ext cx="5570452" cy="3744415"/>
          </a:xfrm>
          <a:prstGeom prst="rect">
            <a:avLst/>
          </a:prstGeom>
          <a:noFill/>
          <a:extLst>
            <a:ext uri="{909E8E84-426E-40DD-AFC4-6F175D3DCCD1}">
              <a14:hiddenFill xmlns:a14="http://schemas.microsoft.com/office/drawing/2010/main">
                <a:solidFill>
                  <a:srgbClr val="FFFFFF"/>
                </a:solidFill>
              </a14:hiddenFill>
            </a:ext>
          </a:extLst>
        </p:spPr>
      </p:pic>
      <p:sp>
        <p:nvSpPr>
          <p:cNvPr id="83" name="矩形 82"/>
          <p:cNvSpPr/>
          <p:nvPr/>
        </p:nvSpPr>
        <p:spPr bwMode="auto">
          <a:xfrm>
            <a:off x="786917" y="3130555"/>
            <a:ext cx="5570505" cy="3744416"/>
          </a:xfrm>
          <a:prstGeom prst="rect">
            <a:avLst/>
          </a:prstGeom>
          <a:solidFill>
            <a:srgbClr val="0070C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264687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p>
        </p:txBody>
      </p:sp>
      <p:sp>
        <p:nvSpPr>
          <p:cNvPr id="10"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9" name="矩形 18"/>
          <p:cNvSpPr/>
          <p:nvPr/>
        </p:nvSpPr>
        <p:spPr>
          <a:xfrm>
            <a:off x="918850" y="3449370"/>
            <a:ext cx="5406469" cy="3167983"/>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安全生产法</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第二章共</a:t>
            </a:r>
            <a:r>
              <a:rPr lang="en-US" altLang="zh-CN" dirty="0">
                <a:solidFill>
                  <a:schemeClr val="bg1"/>
                </a:solidFill>
                <a:latin typeface="微软雅黑" panose="020B0503020204020204" pitchFamily="34" charset="-122"/>
                <a:ea typeface="微软雅黑" panose="020B0503020204020204" pitchFamily="34" charset="-122"/>
              </a:rPr>
              <a:t>28</a:t>
            </a:r>
            <a:r>
              <a:rPr lang="zh-CN" altLang="en-US" dirty="0">
                <a:solidFill>
                  <a:schemeClr val="bg1"/>
                </a:solidFill>
                <a:latin typeface="微软雅黑" panose="020B0503020204020204" pitchFamily="34" charset="-122"/>
                <a:ea typeface="微软雅黑" panose="020B0503020204020204" pitchFamily="34" charset="-122"/>
              </a:rPr>
              <a:t>条明确规定：生产经营单位要坚持”自我管理、自我负责”的原则，企业是安全生产的责任主体。企业要建立健全和落实各项安全生产制度。</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如：坚持“三同时”，落实安全经费投入，强化安全教育培训，安全检查与隐患整改，实行危险源管理，推行标准化管理与安全评价，严格设备、现场和高危作业管理，落实工伤保险等。 </a:t>
            </a:r>
          </a:p>
        </p:txBody>
      </p:sp>
      <p:sp>
        <p:nvSpPr>
          <p:cNvPr id="2" name="矩形 1"/>
          <p:cNvSpPr/>
          <p:nvPr/>
        </p:nvSpPr>
        <p:spPr>
          <a:xfrm>
            <a:off x="1892871" y="2434661"/>
            <a:ext cx="9505056" cy="400110"/>
          </a:xfrm>
          <a:prstGeom prst="rect">
            <a:avLst/>
          </a:prstGeom>
        </p:spPr>
        <p:txBody>
          <a:bodyPr wrap="square">
            <a:spAutoFit/>
          </a:bodyPr>
          <a:lstStyle/>
          <a:p>
            <a:pPr>
              <a:spcBef>
                <a:spcPct val="50000"/>
              </a:spcBef>
            </a:pPr>
            <a:r>
              <a:rPr lang="zh-CN" altLang="en-US" sz="2000" dirty="0">
                <a:solidFill>
                  <a:srgbClr val="0070C0"/>
                </a:solidFill>
                <a:latin typeface="微软雅黑" panose="020B0503020204020204" pitchFamily="34" charset="-122"/>
                <a:ea typeface="微软雅黑" panose="020B0503020204020204" pitchFamily="34" charset="-122"/>
              </a:rPr>
              <a:t>安全生产管理“五要素”：安全文化、安全法治、安全责任、安全科技、安全投入。</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5490606"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安全发展战略五要素</a:t>
            </a:r>
          </a:p>
        </p:txBody>
      </p:sp>
      <p:sp>
        <p:nvSpPr>
          <p:cNvPr id="10"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3" name="Oval 3"/>
          <p:cNvSpPr>
            <a:spLocks noChangeArrowheads="1"/>
          </p:cNvSpPr>
          <p:nvPr/>
        </p:nvSpPr>
        <p:spPr bwMode="auto">
          <a:xfrm>
            <a:off x="4539749" y="3184277"/>
            <a:ext cx="3775075" cy="3409950"/>
          </a:xfrm>
          <a:prstGeom prst="ellipse">
            <a:avLst/>
          </a:prstGeom>
          <a:solidFill>
            <a:srgbClr val="0070C0"/>
          </a:solidFill>
          <a:ln w="9525" algn="ctr">
            <a:solidFill>
              <a:schemeClr val="bg1"/>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 name="Oval 5"/>
          <p:cNvSpPr/>
          <p:nvPr/>
        </p:nvSpPr>
        <p:spPr>
          <a:xfrm>
            <a:off x="5476374" y="3816102"/>
            <a:ext cx="1946275" cy="1995487"/>
          </a:xfrm>
          <a:prstGeom prst="ellipse">
            <a:avLst/>
          </a:prstGeom>
          <a:solidFill>
            <a:srgbClr val="FFC000"/>
          </a:solidFill>
          <a:ln w="9525">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 name="Text Box 7"/>
          <p:cNvSpPr txBox="1"/>
          <p:nvPr/>
        </p:nvSpPr>
        <p:spPr>
          <a:xfrm>
            <a:off x="5892886" y="4443308"/>
            <a:ext cx="1204867" cy="646331"/>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zh-CN" altLang="en-US" dirty="0">
                <a:solidFill>
                  <a:srgbClr val="0070C0"/>
                </a:solidFill>
                <a:latin typeface="微软雅黑" panose="020B0503020204020204" pitchFamily="34" charset="-122"/>
                <a:ea typeface="微软雅黑" panose="020B0503020204020204" pitchFamily="34" charset="-122"/>
              </a:rPr>
              <a:t>安全</a:t>
            </a:r>
            <a:endParaRPr lang="en-US" altLang="zh-CN" dirty="0">
              <a:solidFill>
                <a:srgbClr val="0070C0"/>
              </a:solidFill>
              <a:latin typeface="微软雅黑" panose="020B0503020204020204" pitchFamily="34" charset="-122"/>
              <a:ea typeface="微软雅黑" panose="020B0503020204020204" pitchFamily="34" charset="-122"/>
            </a:endParaRPr>
          </a:p>
          <a:p>
            <a:pPr algn="ctr" eaLnBrk="0" hangingPunct="0"/>
            <a:r>
              <a:rPr lang="zh-CN" altLang="en-US" dirty="0">
                <a:solidFill>
                  <a:srgbClr val="0070C0"/>
                </a:solidFill>
                <a:latin typeface="微软雅黑" panose="020B0503020204020204" pitchFamily="34" charset="-122"/>
                <a:ea typeface="微软雅黑" panose="020B0503020204020204" pitchFamily="34" charset="-122"/>
              </a:rPr>
              <a:t>发展战略</a:t>
            </a:r>
          </a:p>
        </p:txBody>
      </p:sp>
      <p:grpSp>
        <p:nvGrpSpPr>
          <p:cNvPr id="17" name="Group 8"/>
          <p:cNvGrpSpPr/>
          <p:nvPr/>
        </p:nvGrpSpPr>
        <p:grpSpPr>
          <a:xfrm>
            <a:off x="6069335" y="2660402"/>
            <a:ext cx="649287" cy="615950"/>
            <a:chOff x="2640" y="1088"/>
            <a:chExt cx="432" cy="415"/>
          </a:xfrm>
          <a:solidFill>
            <a:srgbClr val="00B0F0"/>
          </a:solidFill>
        </p:grpSpPr>
        <p:sp>
          <p:nvSpPr>
            <p:cNvPr id="50" name="Oval 10"/>
            <p:cNvSpPr>
              <a:spLocks noChangeArrowheads="1"/>
            </p:cNvSpPr>
            <p:nvPr/>
          </p:nvSpPr>
          <p:spPr bwMode="gray">
            <a:xfrm>
              <a:off x="2640" y="1088"/>
              <a:ext cx="432" cy="415"/>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 name="Text Box 12"/>
            <p:cNvSpPr txBox="1">
              <a:spLocks noChangeArrowheads="1"/>
            </p:cNvSpPr>
            <p:nvPr/>
          </p:nvSpPr>
          <p:spPr bwMode="gray">
            <a:xfrm>
              <a:off x="2727" y="1152"/>
              <a:ext cx="276" cy="308"/>
            </a:xfrm>
            <a:prstGeom prst="rect">
              <a:avLst/>
            </a:prstGeom>
            <a:grp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400" b="1" dirty="0">
                  <a:solidFill>
                    <a:srgbClr val="FFFFFF"/>
                  </a:solidFill>
                  <a:effectLst>
                    <a:outerShdw blurRad="38100" dist="38100" dir="2700000">
                      <a:srgbClr val="000000"/>
                    </a:outerShdw>
                  </a:effectLst>
                  <a:latin typeface="Verdana" panose="020B0604030504040204" pitchFamily="34" charset="0"/>
                </a:rPr>
                <a:t>B</a:t>
              </a:r>
            </a:p>
          </p:txBody>
        </p:sp>
      </p:grpSp>
      <p:grpSp>
        <p:nvGrpSpPr>
          <p:cNvPr id="18" name="Group 13"/>
          <p:cNvGrpSpPr/>
          <p:nvPr/>
        </p:nvGrpSpPr>
        <p:grpSpPr>
          <a:xfrm>
            <a:off x="5446199" y="5633664"/>
            <a:ext cx="303212" cy="260349"/>
            <a:chOff x="2236" y="3192"/>
            <a:chExt cx="201" cy="176"/>
          </a:xfrm>
          <a:solidFill>
            <a:srgbClr val="FFC000"/>
          </a:solidFill>
        </p:grpSpPr>
        <p:sp>
          <p:nvSpPr>
            <p:cNvPr id="48" name="Oval 14"/>
            <p:cNvSpPr>
              <a:spLocks noChangeArrowheads="1"/>
            </p:cNvSpPr>
            <p:nvPr/>
          </p:nvSpPr>
          <p:spPr bwMode="gray">
            <a:xfrm rot="18227093">
              <a:off x="2239" y="3283"/>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9" name="Oval 15"/>
            <p:cNvSpPr>
              <a:spLocks noChangeArrowheads="1"/>
            </p:cNvSpPr>
            <p:nvPr/>
          </p:nvSpPr>
          <p:spPr bwMode="gray">
            <a:xfrm rot="18227093">
              <a:off x="2353" y="3189"/>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 name="Group 16"/>
          <p:cNvGrpSpPr/>
          <p:nvPr/>
        </p:nvGrpSpPr>
        <p:grpSpPr>
          <a:xfrm>
            <a:off x="4828674" y="5879852"/>
            <a:ext cx="647700" cy="639762"/>
            <a:chOff x="1824" y="3357"/>
            <a:chExt cx="432" cy="432"/>
          </a:xfrm>
          <a:solidFill>
            <a:srgbClr val="00B0F0"/>
          </a:solidFill>
        </p:grpSpPr>
        <p:sp>
          <p:nvSpPr>
            <p:cNvPr id="46" name="Oval 18"/>
            <p:cNvSpPr>
              <a:spLocks noChangeArrowheads="1"/>
            </p:cNvSpPr>
            <p:nvPr/>
          </p:nvSpPr>
          <p:spPr bwMode="gray">
            <a:xfrm>
              <a:off x="1824" y="3357"/>
              <a:ext cx="432" cy="432"/>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7" name="Text Box 20"/>
            <p:cNvSpPr txBox="1">
              <a:spLocks noChangeArrowheads="1"/>
            </p:cNvSpPr>
            <p:nvPr/>
          </p:nvSpPr>
          <p:spPr bwMode="gray">
            <a:xfrm>
              <a:off x="1906" y="3438"/>
              <a:ext cx="261" cy="309"/>
            </a:xfrm>
            <a:prstGeom prst="rect">
              <a:avLst/>
            </a:prstGeom>
            <a:grp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400" b="1" dirty="0">
                  <a:solidFill>
                    <a:srgbClr val="FFFFFF"/>
                  </a:solidFill>
                  <a:effectLst>
                    <a:outerShdw blurRad="38100" dist="38100" dir="2700000">
                      <a:srgbClr val="000000"/>
                    </a:outerShdw>
                  </a:effectLst>
                  <a:latin typeface="Verdana" panose="020B0604030504040204" pitchFamily="34" charset="0"/>
                </a:rPr>
                <a:t>E</a:t>
              </a:r>
            </a:p>
          </p:txBody>
        </p:sp>
      </p:grpSp>
      <p:grpSp>
        <p:nvGrpSpPr>
          <p:cNvPr id="21" name="Group 21"/>
          <p:cNvGrpSpPr/>
          <p:nvPr/>
        </p:nvGrpSpPr>
        <p:grpSpPr>
          <a:xfrm>
            <a:off x="8002086" y="3816102"/>
            <a:ext cx="642938" cy="649287"/>
            <a:chOff x="3938" y="1968"/>
            <a:chExt cx="430" cy="437"/>
          </a:xfrm>
          <a:solidFill>
            <a:srgbClr val="00B0F0"/>
          </a:solidFill>
        </p:grpSpPr>
        <p:sp>
          <p:nvSpPr>
            <p:cNvPr id="44" name="Oval 23"/>
            <p:cNvSpPr>
              <a:spLocks noChangeArrowheads="1"/>
            </p:cNvSpPr>
            <p:nvPr/>
          </p:nvSpPr>
          <p:spPr bwMode="gray">
            <a:xfrm>
              <a:off x="3938" y="1968"/>
              <a:ext cx="430" cy="43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5" name="Text Box 25"/>
            <p:cNvSpPr txBox="1">
              <a:spLocks noChangeArrowheads="1"/>
            </p:cNvSpPr>
            <p:nvPr/>
          </p:nvSpPr>
          <p:spPr bwMode="gray">
            <a:xfrm>
              <a:off x="4012" y="2028"/>
              <a:ext cx="271" cy="308"/>
            </a:xfrm>
            <a:prstGeom prst="rect">
              <a:avLst/>
            </a:prstGeom>
            <a:grp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400" b="1" dirty="0">
                  <a:solidFill>
                    <a:srgbClr val="FFFFFF"/>
                  </a:solidFill>
                  <a:effectLst>
                    <a:outerShdw blurRad="38100" dist="38100" dir="2700000">
                      <a:srgbClr val="000000"/>
                    </a:outerShdw>
                  </a:effectLst>
                  <a:latin typeface="Verdana" panose="020B0604030504040204" pitchFamily="34" charset="0"/>
                </a:rPr>
                <a:t>C</a:t>
              </a:r>
            </a:p>
          </p:txBody>
        </p:sp>
      </p:grpSp>
      <p:grpSp>
        <p:nvGrpSpPr>
          <p:cNvPr id="22" name="Group 26"/>
          <p:cNvGrpSpPr/>
          <p:nvPr/>
        </p:nvGrpSpPr>
        <p:grpSpPr>
          <a:xfrm>
            <a:off x="7422649" y="5881439"/>
            <a:ext cx="617537" cy="582613"/>
            <a:chOff x="3552" y="3339"/>
            <a:chExt cx="412" cy="392"/>
          </a:xfrm>
          <a:solidFill>
            <a:srgbClr val="00B0F0"/>
          </a:solidFill>
        </p:grpSpPr>
        <p:sp>
          <p:nvSpPr>
            <p:cNvPr id="42" name="Oval 28"/>
            <p:cNvSpPr>
              <a:spLocks noChangeArrowheads="1"/>
            </p:cNvSpPr>
            <p:nvPr/>
          </p:nvSpPr>
          <p:spPr bwMode="gray">
            <a:xfrm>
              <a:off x="3552" y="3339"/>
              <a:ext cx="412" cy="392"/>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3" name="Text Box 30"/>
            <p:cNvSpPr txBox="1">
              <a:spLocks noChangeArrowheads="1"/>
            </p:cNvSpPr>
            <p:nvPr/>
          </p:nvSpPr>
          <p:spPr bwMode="gray">
            <a:xfrm>
              <a:off x="3635" y="3360"/>
              <a:ext cx="291" cy="308"/>
            </a:xfrm>
            <a:prstGeom prst="rect">
              <a:avLst/>
            </a:prstGeom>
            <a:grp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400" b="1" dirty="0">
                  <a:solidFill>
                    <a:srgbClr val="FFFFFF"/>
                  </a:solidFill>
                  <a:effectLst>
                    <a:outerShdw blurRad="38100" dist="38100" dir="2700000">
                      <a:srgbClr val="000000"/>
                    </a:outerShdw>
                  </a:effectLst>
                  <a:latin typeface="Verdana" panose="020B0604030504040204" pitchFamily="34" charset="0"/>
                </a:rPr>
                <a:t>D</a:t>
              </a:r>
            </a:p>
          </p:txBody>
        </p:sp>
      </p:grpSp>
      <p:grpSp>
        <p:nvGrpSpPr>
          <p:cNvPr id="23" name="Group 31"/>
          <p:cNvGrpSpPr/>
          <p:nvPr/>
        </p:nvGrpSpPr>
        <p:grpSpPr>
          <a:xfrm>
            <a:off x="4325436" y="3816102"/>
            <a:ext cx="646113" cy="641350"/>
            <a:chOff x="1488" y="1968"/>
            <a:chExt cx="432" cy="432"/>
          </a:xfrm>
          <a:solidFill>
            <a:srgbClr val="00B0F0"/>
          </a:solidFill>
        </p:grpSpPr>
        <p:sp>
          <p:nvSpPr>
            <p:cNvPr id="38" name="Oval 33"/>
            <p:cNvSpPr>
              <a:spLocks noChangeArrowheads="1"/>
            </p:cNvSpPr>
            <p:nvPr/>
          </p:nvSpPr>
          <p:spPr bwMode="gray">
            <a:xfrm>
              <a:off x="1488" y="1968"/>
              <a:ext cx="432" cy="432"/>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9" name="Text Box 35"/>
            <p:cNvSpPr txBox="1">
              <a:spLocks noChangeArrowheads="1"/>
            </p:cNvSpPr>
            <p:nvPr/>
          </p:nvSpPr>
          <p:spPr bwMode="gray">
            <a:xfrm>
              <a:off x="1571" y="2016"/>
              <a:ext cx="281" cy="308"/>
            </a:xfrm>
            <a:prstGeom prst="rect">
              <a:avLst/>
            </a:prstGeom>
            <a:grp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400" b="1" dirty="0">
                  <a:solidFill>
                    <a:srgbClr val="FFFFFF"/>
                  </a:solidFill>
                  <a:effectLst>
                    <a:outerShdw blurRad="38100" dist="38100" dir="2700000">
                      <a:srgbClr val="000000"/>
                    </a:outerShdw>
                  </a:effectLst>
                  <a:latin typeface="Verdana" panose="020B0604030504040204" pitchFamily="34" charset="0"/>
                </a:rPr>
                <a:t>A</a:t>
              </a:r>
            </a:p>
          </p:txBody>
        </p:sp>
      </p:grpSp>
      <p:sp>
        <p:nvSpPr>
          <p:cNvPr id="24" name="Oval 36"/>
          <p:cNvSpPr>
            <a:spLocks noChangeArrowheads="1"/>
          </p:cNvSpPr>
          <p:nvPr/>
        </p:nvSpPr>
        <p:spPr bwMode="gray">
          <a:xfrm rot="18227093">
            <a:off x="7354386" y="5735389"/>
            <a:ext cx="120650" cy="130175"/>
          </a:xfrm>
          <a:prstGeom prst="ellipse">
            <a:avLst/>
          </a:prstGeom>
          <a:solidFill>
            <a:srgbClr val="FFC000"/>
          </a:soli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5" name="Oval 37"/>
          <p:cNvSpPr>
            <a:spLocks noChangeArrowheads="1"/>
          </p:cNvSpPr>
          <p:nvPr/>
        </p:nvSpPr>
        <p:spPr bwMode="gray">
          <a:xfrm rot="18227093">
            <a:off x="7209924" y="5590927"/>
            <a:ext cx="122238" cy="131763"/>
          </a:xfrm>
          <a:prstGeom prst="ellipse">
            <a:avLst/>
          </a:prstGeom>
          <a:solidFill>
            <a:srgbClr val="FFC000"/>
          </a:soli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26" name="Group 38"/>
          <p:cNvGrpSpPr/>
          <p:nvPr/>
        </p:nvGrpSpPr>
        <p:grpSpPr>
          <a:xfrm>
            <a:off x="5044574" y="4244628"/>
            <a:ext cx="346075" cy="193675"/>
            <a:chOff x="2016" y="2305"/>
            <a:chExt cx="231" cy="130"/>
          </a:xfrm>
          <a:solidFill>
            <a:srgbClr val="FFC000"/>
          </a:solidFill>
        </p:grpSpPr>
        <p:sp>
          <p:nvSpPr>
            <p:cNvPr id="36" name="Oval 39"/>
            <p:cNvSpPr>
              <a:spLocks noChangeArrowheads="1"/>
            </p:cNvSpPr>
            <p:nvPr/>
          </p:nvSpPr>
          <p:spPr bwMode="gray">
            <a:xfrm rot="18227093">
              <a:off x="2019" y="2302"/>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7" name="Oval 40"/>
            <p:cNvSpPr>
              <a:spLocks noChangeArrowheads="1"/>
            </p:cNvSpPr>
            <p:nvPr/>
          </p:nvSpPr>
          <p:spPr bwMode="gray">
            <a:xfrm rot="18227093">
              <a:off x="2163" y="2350"/>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7" name="Group 41"/>
          <p:cNvGrpSpPr/>
          <p:nvPr/>
        </p:nvGrpSpPr>
        <p:grpSpPr>
          <a:xfrm>
            <a:off x="6341561" y="3287355"/>
            <a:ext cx="130175" cy="385761"/>
            <a:chOff x="2832" y="1613"/>
            <a:chExt cx="87" cy="260"/>
          </a:xfrm>
          <a:solidFill>
            <a:srgbClr val="FFC000"/>
          </a:solidFill>
        </p:grpSpPr>
        <p:sp>
          <p:nvSpPr>
            <p:cNvPr id="34" name="Oval 42"/>
            <p:cNvSpPr>
              <a:spLocks noChangeArrowheads="1"/>
            </p:cNvSpPr>
            <p:nvPr/>
          </p:nvSpPr>
          <p:spPr bwMode="gray">
            <a:xfrm rot="18227093">
              <a:off x="2835" y="1610"/>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5" name="Oval 43"/>
            <p:cNvSpPr>
              <a:spLocks noChangeArrowheads="1"/>
            </p:cNvSpPr>
            <p:nvPr/>
          </p:nvSpPr>
          <p:spPr bwMode="gray">
            <a:xfrm rot="18227093">
              <a:off x="2835" y="1788"/>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28" name="Oval 44"/>
          <p:cNvSpPr>
            <a:spLocks noChangeArrowheads="1"/>
          </p:cNvSpPr>
          <p:nvPr/>
        </p:nvSpPr>
        <p:spPr bwMode="gray">
          <a:xfrm rot="18227093">
            <a:off x="7731417" y="4266158"/>
            <a:ext cx="122238" cy="130175"/>
          </a:xfrm>
          <a:prstGeom prst="ellipse">
            <a:avLst/>
          </a:prstGeom>
          <a:solidFill>
            <a:srgbClr val="FFC000"/>
          </a:soli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9" name="Oval 45"/>
          <p:cNvSpPr>
            <a:spLocks noChangeArrowheads="1"/>
          </p:cNvSpPr>
          <p:nvPr/>
        </p:nvSpPr>
        <p:spPr bwMode="gray">
          <a:xfrm rot="18227093">
            <a:off x="7500436" y="4381252"/>
            <a:ext cx="117475" cy="130175"/>
          </a:xfrm>
          <a:prstGeom prst="ellipse">
            <a:avLst/>
          </a:prstGeom>
          <a:solidFill>
            <a:srgbClr val="FFC000"/>
          </a:soli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 name="Text Box 47"/>
          <p:cNvSpPr txBox="1"/>
          <p:nvPr/>
        </p:nvSpPr>
        <p:spPr>
          <a:xfrm>
            <a:off x="5215923" y="2169960"/>
            <a:ext cx="2159000" cy="40011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000" dirty="0">
                <a:solidFill>
                  <a:srgbClr val="0070C0"/>
                </a:solidFill>
                <a:latin typeface="微软雅黑" panose="020B0503020204020204" pitchFamily="34" charset="-122"/>
                <a:ea typeface="微软雅黑" panose="020B0503020204020204" pitchFamily="34" charset="-122"/>
              </a:rPr>
              <a:t> </a:t>
            </a:r>
            <a:r>
              <a:rPr lang="zh-CN" altLang="en-US" sz="2000" b="1" dirty="0">
                <a:solidFill>
                  <a:srgbClr val="0070C0"/>
                </a:solidFill>
                <a:latin typeface="微软雅黑" panose="020B0503020204020204" pitchFamily="34" charset="-122"/>
                <a:ea typeface="微软雅黑" panose="020B0503020204020204" pitchFamily="34" charset="-122"/>
              </a:rPr>
              <a:t>安全法制</a:t>
            </a:r>
          </a:p>
        </p:txBody>
      </p:sp>
      <p:sp>
        <p:nvSpPr>
          <p:cNvPr id="31" name="Text Box 48"/>
          <p:cNvSpPr txBox="1"/>
          <p:nvPr/>
        </p:nvSpPr>
        <p:spPr>
          <a:xfrm>
            <a:off x="8645024" y="3971677"/>
            <a:ext cx="1801812" cy="707886"/>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000" dirty="0">
                <a:solidFill>
                  <a:srgbClr val="0070C0"/>
                </a:solidFill>
                <a:latin typeface="微软雅黑" panose="020B0503020204020204" pitchFamily="34" charset="-122"/>
                <a:ea typeface="微软雅黑" panose="020B0503020204020204" pitchFamily="34" charset="-122"/>
              </a:rPr>
              <a:t> </a:t>
            </a:r>
            <a:r>
              <a:rPr lang="zh-CN" altLang="en-US" sz="2000" b="1" dirty="0">
                <a:solidFill>
                  <a:srgbClr val="0070C0"/>
                </a:solidFill>
                <a:latin typeface="微软雅黑" panose="020B0503020204020204" pitchFamily="34" charset="-122"/>
                <a:ea typeface="微软雅黑" panose="020B0503020204020204" pitchFamily="34" charset="-122"/>
              </a:rPr>
              <a:t>安全责任</a:t>
            </a:r>
          </a:p>
          <a:p>
            <a:pPr algn="ctr" eaLnBrk="0" hangingPunct="0"/>
            <a:endParaRPr lang="en-US" altLang="zh-CN" sz="2000" dirty="0">
              <a:solidFill>
                <a:srgbClr val="0070C0"/>
              </a:solidFill>
              <a:latin typeface="微软雅黑" panose="020B0503020204020204" pitchFamily="34" charset="-122"/>
              <a:ea typeface="微软雅黑" panose="020B0503020204020204" pitchFamily="34" charset="-122"/>
            </a:endParaRPr>
          </a:p>
        </p:txBody>
      </p:sp>
      <p:sp>
        <p:nvSpPr>
          <p:cNvPr id="32" name="Text Box 49"/>
          <p:cNvSpPr txBox="1"/>
          <p:nvPr/>
        </p:nvSpPr>
        <p:spPr>
          <a:xfrm>
            <a:off x="2883986" y="6095752"/>
            <a:ext cx="1800225" cy="40011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zh-CN" altLang="en-US" sz="2000" b="1" dirty="0">
                <a:solidFill>
                  <a:srgbClr val="0070C0"/>
                </a:solidFill>
                <a:latin typeface="微软雅黑" panose="020B0503020204020204" pitchFamily="34" charset="-122"/>
                <a:ea typeface="微软雅黑" panose="020B0503020204020204" pitchFamily="34" charset="-122"/>
              </a:rPr>
              <a:t>安全投入</a:t>
            </a:r>
          </a:p>
        </p:txBody>
      </p:sp>
      <p:sp>
        <p:nvSpPr>
          <p:cNvPr id="33" name="Text Box 50"/>
          <p:cNvSpPr txBox="1">
            <a:spLocks noChangeArrowheads="1"/>
          </p:cNvSpPr>
          <p:nvPr/>
        </p:nvSpPr>
        <p:spPr bwMode="auto">
          <a:xfrm>
            <a:off x="8068761" y="6095752"/>
            <a:ext cx="1801813" cy="400110"/>
          </a:xfrm>
          <a:prstGeom prst="rect">
            <a:avLst/>
          </a:prstGeom>
          <a:noFill/>
          <a:ln w="9525">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eaLnBrk="0" hangingPunct="0">
              <a:buClrTx/>
              <a:buSzTx/>
              <a:buFontTx/>
              <a:buNone/>
              <a:defRPr/>
            </a:pPr>
            <a:r>
              <a:rPr kumimoji="1"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rPr>
              <a:t>安全科技</a:t>
            </a:r>
            <a:endParaRPr kumimoji="1" lang="zh-CN" altLang="en-US" sz="2000" b="1" kern="1200" cap="none" spc="0" normalizeH="0" baseline="0" noProof="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52" name="Text Box 49"/>
          <p:cNvSpPr txBox="1"/>
          <p:nvPr/>
        </p:nvSpPr>
        <p:spPr>
          <a:xfrm>
            <a:off x="2675977" y="3844143"/>
            <a:ext cx="1800225" cy="40011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zh-CN" altLang="en-US" sz="2000" b="1" dirty="0">
                <a:solidFill>
                  <a:srgbClr val="0070C0"/>
                </a:solidFill>
                <a:latin typeface="微软雅黑" panose="020B0503020204020204" pitchFamily="34" charset="-122"/>
                <a:ea typeface="微软雅黑" panose="020B0503020204020204" pitchFamily="34" charset="-122"/>
              </a:rPr>
              <a:t>安全文化</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5328592" cy="461665"/>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rPr>
              <a:t>、安全文化建设</a:t>
            </a:r>
          </a:p>
        </p:txBody>
      </p:sp>
      <p:sp>
        <p:nvSpPr>
          <p:cNvPr id="10" name="Freeform 11"/>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57" name="矩形 56"/>
          <p:cNvSpPr/>
          <p:nvPr/>
        </p:nvSpPr>
        <p:spPr>
          <a:xfrm>
            <a:off x="3261023" y="2399177"/>
            <a:ext cx="722146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基础与保障。如安全设施、器材、安全标志等。</a:t>
            </a:r>
          </a:p>
        </p:txBody>
      </p:sp>
      <p:sp>
        <p:nvSpPr>
          <p:cNvPr id="58" name="矩形 57"/>
          <p:cNvSpPr/>
          <p:nvPr/>
        </p:nvSpPr>
        <p:spPr>
          <a:xfrm>
            <a:off x="950506" y="2421355"/>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物质文化</a:t>
            </a:r>
          </a:p>
        </p:txBody>
      </p:sp>
      <p:cxnSp>
        <p:nvCxnSpPr>
          <p:cNvPr id="65" name="直接连接符 64"/>
          <p:cNvCxnSpPr/>
          <p:nvPr/>
        </p:nvCxnSpPr>
        <p:spPr>
          <a:xfrm>
            <a:off x="906597" y="3087782"/>
            <a:ext cx="1040373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3230386" y="3417650"/>
            <a:ext cx="8368490" cy="477054"/>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发挥协调、制约、保障、促进作用。各种法规、规章、标准、制度等。</a:t>
            </a:r>
          </a:p>
        </p:txBody>
      </p:sp>
      <p:sp>
        <p:nvSpPr>
          <p:cNvPr id="72" name="矩形 71"/>
          <p:cNvSpPr/>
          <p:nvPr/>
        </p:nvSpPr>
        <p:spPr>
          <a:xfrm>
            <a:off x="919869" y="3439828"/>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制度文化</a:t>
            </a:r>
          </a:p>
        </p:txBody>
      </p:sp>
      <p:cxnSp>
        <p:nvCxnSpPr>
          <p:cNvPr id="73" name="直接连接符 72"/>
          <p:cNvCxnSpPr/>
          <p:nvPr/>
        </p:nvCxnSpPr>
        <p:spPr>
          <a:xfrm>
            <a:off x="875960" y="4106255"/>
            <a:ext cx="1036287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3212480" y="4510115"/>
            <a:ext cx="722146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行为方式与行为能力。</a:t>
            </a:r>
          </a:p>
        </p:txBody>
      </p:sp>
      <p:sp>
        <p:nvSpPr>
          <p:cNvPr id="75" name="矩形 74"/>
          <p:cNvSpPr/>
          <p:nvPr/>
        </p:nvSpPr>
        <p:spPr>
          <a:xfrm>
            <a:off x="901963" y="4532293"/>
            <a:ext cx="231051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 行为文化</a:t>
            </a:r>
          </a:p>
        </p:txBody>
      </p:sp>
      <p:cxnSp>
        <p:nvCxnSpPr>
          <p:cNvPr id="76" name="直接连接符 75"/>
          <p:cNvCxnSpPr/>
          <p:nvPr/>
        </p:nvCxnSpPr>
        <p:spPr>
          <a:xfrm>
            <a:off x="858054" y="5198720"/>
            <a:ext cx="1044662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3203514" y="5526404"/>
            <a:ext cx="722146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安全意识、认可程度。是安全文化建设的核心。</a:t>
            </a:r>
          </a:p>
        </p:txBody>
      </p:sp>
      <p:sp>
        <p:nvSpPr>
          <p:cNvPr id="78" name="矩形 77"/>
          <p:cNvSpPr/>
          <p:nvPr/>
        </p:nvSpPr>
        <p:spPr>
          <a:xfrm>
            <a:off x="892996" y="5548582"/>
            <a:ext cx="2310517"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精神（观念）文化</a:t>
            </a:r>
          </a:p>
        </p:txBody>
      </p:sp>
      <p:cxnSp>
        <p:nvCxnSpPr>
          <p:cNvPr id="79" name="直接连接符 78"/>
          <p:cNvCxnSpPr/>
          <p:nvPr/>
        </p:nvCxnSpPr>
        <p:spPr>
          <a:xfrm>
            <a:off x="849088" y="6215009"/>
            <a:ext cx="1044662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857026" y="6461699"/>
            <a:ext cx="10225136" cy="477054"/>
          </a:xfrm>
          <a:prstGeom prst="rect">
            <a:avLst/>
          </a:prstGeom>
        </p:spPr>
        <p:txBody>
          <a:bodyPr wrap="square">
            <a:spAutoFit/>
          </a:bodyPr>
          <a:lstStyle/>
          <a:p>
            <a:pPr>
              <a:lnSpc>
                <a:spcPts val="3000"/>
              </a:lnSpc>
            </a:pPr>
            <a:r>
              <a:rPr lang="zh-CN" altLang="en-US" sz="2000" dirty="0">
                <a:solidFill>
                  <a:srgbClr val="0070C0"/>
                </a:solidFill>
                <a:latin typeface="微软雅黑" panose="020B0503020204020204" pitchFamily="34" charset="-122"/>
                <a:ea typeface="微软雅黑" panose="020B0503020204020204" pitchFamily="34" charset="-122"/>
              </a:rPr>
              <a:t>以上四个层次构成安全文化整体，它们是相互联系、相互影响、相互渗透、相互制约的。</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16386" name="Picture 2" descr="https://timgsa.baidu.com/timg?image&amp;quality=80&amp;size=b9999_10000&amp;sec=1512490394731&amp;di=d30a26d7e3bfee71464e3d717084ff0e&amp;imgtype=0&amp;src=http%3A%2F%2Fimgsrc.baidu.com%2Fimage%2Fc0%253Dshijue1%252C0%252C0%252C294%252C40%2Fsign%3Dc65e7eaadaa20cf4529df69c1e602143%2F30adcbef76094b363373e2c0a9cc7cd98d109d3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248" b="5174"/>
          <a:stretch>
            <a:fillRect/>
          </a:stretch>
        </p:blipFill>
        <p:spPr bwMode="auto">
          <a:xfrm>
            <a:off x="0" y="0"/>
            <a:ext cx="12858750" cy="728873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6412802" y="2608213"/>
            <a:ext cx="5832648" cy="2966990"/>
          </a:xfrm>
          <a:prstGeom prst="rect">
            <a:avLst/>
          </a:prstGeom>
          <a:solidFill>
            <a:schemeClr val="tx1">
              <a:alpha val="70000"/>
            </a:schemeClr>
          </a:solidFill>
        </p:spPr>
        <p:txBody>
          <a:bodyPr wrap="square" rtlCol="0" anchor="ctr">
            <a:spAutoFit/>
          </a:bodyPr>
          <a:lstStyle/>
          <a:p>
            <a:pPr algn="l">
              <a:spcBef>
                <a:spcPct val="50000"/>
              </a:spcBef>
            </a:pPr>
            <a:endParaRPr lang="zh-CN" altLang="en-US" b="1" dirty="0">
              <a:latin typeface="微软雅黑" panose="020B0503020204020204" pitchFamily="34" charset="-122"/>
              <a:ea typeface="微软雅黑" panose="020B0503020204020204" pitchFamily="34" charset="-122"/>
            </a:endParaRPr>
          </a:p>
        </p:txBody>
      </p:sp>
      <p:sp>
        <p:nvSpPr>
          <p:cNvPr id="9" name="矩形 8"/>
          <p:cNvSpPr/>
          <p:nvPr/>
        </p:nvSpPr>
        <p:spPr>
          <a:xfrm>
            <a:off x="6637112" y="2851561"/>
            <a:ext cx="5384027" cy="2480294"/>
          </a:xfrm>
          <a:prstGeom prst="rect">
            <a:avLst/>
          </a:prstGeom>
        </p:spPr>
        <p:txBody>
          <a:bodyPr wrap="square">
            <a:spAutoFit/>
          </a:bodyPr>
          <a:lstStyle/>
          <a:p>
            <a:pPr lvl="0">
              <a:lnSpc>
                <a:spcPts val="3800"/>
              </a:lnSpc>
              <a:spcBef>
                <a:spcPct val="20000"/>
              </a:spcBef>
              <a:defRPr/>
            </a:pPr>
            <a:r>
              <a:rPr lang="zh-CN" altLang="en-US" sz="2400" dirty="0">
                <a:solidFill>
                  <a:schemeClr val="bg1"/>
                </a:solidFill>
                <a:latin typeface="微软雅黑" panose="020B0503020204020204" pitchFamily="34" charset="-122"/>
                <a:ea typeface="微软雅黑" panose="020B0503020204020204" pitchFamily="34" charset="-122"/>
              </a:rPr>
              <a:t>安全文化是人类安全活动所创造的安全生产、安全生活的精神、观念、行为与物态的总和</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安全文化建设包括观念文化、管理与法制文化、行为文化、物态文化。</a:t>
            </a: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p:cNvSpPr/>
          <p:nvPr/>
        </p:nvSpPr>
        <p:spPr>
          <a:xfrm>
            <a:off x="1892871" y="1363372"/>
            <a:ext cx="233910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安全文化的来源</a:t>
            </a:r>
          </a:p>
        </p:txBody>
      </p:sp>
      <p:sp>
        <p:nvSpPr>
          <p:cNvPr id="20" name="Freeform 11"/>
          <p:cNvSpPr>
            <a:spLocks noEditPoints="1"/>
          </p:cNvSpPr>
          <p:nvPr/>
        </p:nvSpPr>
        <p:spPr bwMode="auto">
          <a:xfrm>
            <a:off x="965441" y="1188339"/>
            <a:ext cx="757566" cy="746627"/>
          </a:xfrm>
          <a:custGeom>
            <a:avLst/>
            <a:gdLst>
              <a:gd name="T0" fmla="*/ 350 w 622"/>
              <a:gd name="T1" fmla="*/ 276 h 614"/>
              <a:gd name="T2" fmla="*/ 327 w 622"/>
              <a:gd name="T3" fmla="*/ 299 h 614"/>
              <a:gd name="T4" fmla="*/ 321 w 622"/>
              <a:gd name="T5" fmla="*/ 299 h 614"/>
              <a:gd name="T6" fmla="*/ 276 w 622"/>
              <a:gd name="T7" fmla="*/ 569 h 614"/>
              <a:gd name="T8" fmla="*/ 297 w 622"/>
              <a:gd name="T9" fmla="*/ 591 h 614"/>
              <a:gd name="T10" fmla="*/ 275 w 622"/>
              <a:gd name="T11" fmla="*/ 614 h 614"/>
              <a:gd name="T12" fmla="*/ 75 w 622"/>
              <a:gd name="T13" fmla="*/ 614 h 614"/>
              <a:gd name="T14" fmla="*/ 52 w 622"/>
              <a:gd name="T15" fmla="*/ 591 h 614"/>
              <a:gd name="T16" fmla="*/ 74 w 622"/>
              <a:gd name="T17" fmla="*/ 569 h 614"/>
              <a:gd name="T18" fmla="*/ 28 w 622"/>
              <a:gd name="T19" fmla="*/ 299 h 614"/>
              <a:gd name="T20" fmla="*/ 22 w 622"/>
              <a:gd name="T21" fmla="*/ 299 h 614"/>
              <a:gd name="T22" fmla="*/ 0 w 622"/>
              <a:gd name="T23" fmla="*/ 276 h 614"/>
              <a:gd name="T24" fmla="*/ 22 w 622"/>
              <a:gd name="T25" fmla="*/ 254 h 614"/>
              <a:gd name="T26" fmla="*/ 47 w 622"/>
              <a:gd name="T27" fmla="*/ 254 h 614"/>
              <a:gd name="T28" fmla="*/ 60 w 622"/>
              <a:gd name="T29" fmla="*/ 254 h 614"/>
              <a:gd name="T30" fmla="*/ 60 w 622"/>
              <a:gd name="T31" fmla="*/ 191 h 614"/>
              <a:gd name="T32" fmla="*/ 97 w 622"/>
              <a:gd name="T33" fmla="*/ 153 h 614"/>
              <a:gd name="T34" fmla="*/ 110 w 622"/>
              <a:gd name="T35" fmla="*/ 153 h 614"/>
              <a:gd name="T36" fmla="*/ 88 w 622"/>
              <a:gd name="T37" fmla="*/ 95 h 614"/>
              <a:gd name="T38" fmla="*/ 175 w 622"/>
              <a:gd name="T39" fmla="*/ 8 h 614"/>
              <a:gd name="T40" fmla="*/ 262 w 622"/>
              <a:gd name="T41" fmla="*/ 95 h 614"/>
              <a:gd name="T42" fmla="*/ 239 w 622"/>
              <a:gd name="T43" fmla="*/ 153 h 614"/>
              <a:gd name="T44" fmla="*/ 252 w 622"/>
              <a:gd name="T45" fmla="*/ 153 h 614"/>
              <a:gd name="T46" fmla="*/ 289 w 622"/>
              <a:gd name="T47" fmla="*/ 191 h 614"/>
              <a:gd name="T48" fmla="*/ 289 w 622"/>
              <a:gd name="T49" fmla="*/ 254 h 614"/>
              <a:gd name="T50" fmla="*/ 302 w 622"/>
              <a:gd name="T51" fmla="*/ 254 h 614"/>
              <a:gd name="T52" fmla="*/ 327 w 622"/>
              <a:gd name="T53" fmla="*/ 254 h 614"/>
              <a:gd name="T54" fmla="*/ 350 w 622"/>
              <a:gd name="T55" fmla="*/ 276 h 614"/>
              <a:gd name="T56" fmla="*/ 622 w 622"/>
              <a:gd name="T57" fmla="*/ 114 h 614"/>
              <a:gd name="T58" fmla="*/ 480 w 622"/>
              <a:gd name="T59" fmla="*/ 228 h 614"/>
              <a:gd name="T60" fmla="*/ 389 w 622"/>
              <a:gd name="T61" fmla="*/ 202 h 614"/>
              <a:gd name="T62" fmla="*/ 318 w 622"/>
              <a:gd name="T63" fmla="*/ 213 h 614"/>
              <a:gd name="T64" fmla="*/ 310 w 622"/>
              <a:gd name="T65" fmla="*/ 209 h 614"/>
              <a:gd name="T66" fmla="*/ 311 w 622"/>
              <a:gd name="T67" fmla="*/ 201 h 614"/>
              <a:gd name="T68" fmla="*/ 349 w 622"/>
              <a:gd name="T69" fmla="*/ 160 h 614"/>
              <a:gd name="T70" fmla="*/ 337 w 622"/>
              <a:gd name="T71" fmla="*/ 114 h 614"/>
              <a:gd name="T72" fmla="*/ 480 w 622"/>
              <a:gd name="T73" fmla="*/ 0 h 614"/>
              <a:gd name="T74" fmla="*/ 622 w 622"/>
              <a:gd name="T75" fmla="*/ 114 h 614"/>
              <a:gd name="T76" fmla="*/ 555 w 622"/>
              <a:gd name="T77" fmla="*/ 167 h 614"/>
              <a:gd name="T78" fmla="*/ 540 w 622"/>
              <a:gd name="T79" fmla="*/ 152 h 614"/>
              <a:gd name="T80" fmla="*/ 418 w 622"/>
              <a:gd name="T81" fmla="*/ 152 h 614"/>
              <a:gd name="T82" fmla="*/ 403 w 622"/>
              <a:gd name="T83" fmla="*/ 167 h 614"/>
              <a:gd name="T84" fmla="*/ 418 w 622"/>
              <a:gd name="T85" fmla="*/ 182 h 614"/>
              <a:gd name="T86" fmla="*/ 540 w 622"/>
              <a:gd name="T87" fmla="*/ 182 h 614"/>
              <a:gd name="T88" fmla="*/ 555 w 622"/>
              <a:gd name="T89" fmla="*/ 167 h 614"/>
              <a:gd name="T90" fmla="*/ 555 w 622"/>
              <a:gd name="T91" fmla="*/ 118 h 614"/>
              <a:gd name="T92" fmla="*/ 540 w 622"/>
              <a:gd name="T93" fmla="*/ 103 h 614"/>
              <a:gd name="T94" fmla="*/ 418 w 622"/>
              <a:gd name="T95" fmla="*/ 103 h 614"/>
              <a:gd name="T96" fmla="*/ 403 w 622"/>
              <a:gd name="T97" fmla="*/ 118 h 614"/>
              <a:gd name="T98" fmla="*/ 418 w 622"/>
              <a:gd name="T99" fmla="*/ 133 h 614"/>
              <a:gd name="T100" fmla="*/ 540 w 622"/>
              <a:gd name="T101" fmla="*/ 133 h 614"/>
              <a:gd name="T102" fmla="*/ 555 w 622"/>
              <a:gd name="T103" fmla="*/ 118 h 614"/>
              <a:gd name="T104" fmla="*/ 555 w 622"/>
              <a:gd name="T105" fmla="*/ 69 h 614"/>
              <a:gd name="T106" fmla="*/ 540 w 622"/>
              <a:gd name="T107" fmla="*/ 54 h 614"/>
              <a:gd name="T108" fmla="*/ 418 w 622"/>
              <a:gd name="T109" fmla="*/ 54 h 614"/>
              <a:gd name="T110" fmla="*/ 403 w 622"/>
              <a:gd name="T111" fmla="*/ 69 h 614"/>
              <a:gd name="T112" fmla="*/ 418 w 622"/>
              <a:gd name="T113" fmla="*/ 84 h 614"/>
              <a:gd name="T114" fmla="*/ 540 w 622"/>
              <a:gd name="T115" fmla="*/ 84 h 614"/>
              <a:gd name="T116" fmla="*/ 555 w 622"/>
              <a:gd name="T117" fmla="*/ 6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2" h="614">
                <a:moveTo>
                  <a:pt x="350" y="276"/>
                </a:moveTo>
                <a:cubicBezTo>
                  <a:pt x="350" y="289"/>
                  <a:pt x="340" y="299"/>
                  <a:pt x="327" y="299"/>
                </a:cubicBezTo>
                <a:lnTo>
                  <a:pt x="321" y="299"/>
                </a:lnTo>
                <a:lnTo>
                  <a:pt x="276" y="569"/>
                </a:lnTo>
                <a:cubicBezTo>
                  <a:pt x="288" y="570"/>
                  <a:pt x="297" y="579"/>
                  <a:pt x="297" y="591"/>
                </a:cubicBezTo>
                <a:cubicBezTo>
                  <a:pt x="297" y="604"/>
                  <a:pt x="287" y="614"/>
                  <a:pt x="275" y="614"/>
                </a:cubicBezTo>
                <a:lnTo>
                  <a:pt x="75" y="614"/>
                </a:lnTo>
                <a:cubicBezTo>
                  <a:pt x="63" y="614"/>
                  <a:pt x="52" y="604"/>
                  <a:pt x="52" y="591"/>
                </a:cubicBezTo>
                <a:cubicBezTo>
                  <a:pt x="52" y="579"/>
                  <a:pt x="62" y="570"/>
                  <a:pt x="74" y="569"/>
                </a:cubicBezTo>
                <a:lnTo>
                  <a:pt x="28" y="299"/>
                </a:lnTo>
                <a:lnTo>
                  <a:pt x="22" y="299"/>
                </a:lnTo>
                <a:cubicBezTo>
                  <a:pt x="10" y="299"/>
                  <a:pt x="0" y="289"/>
                  <a:pt x="0" y="276"/>
                </a:cubicBezTo>
                <a:cubicBezTo>
                  <a:pt x="0" y="264"/>
                  <a:pt x="10" y="254"/>
                  <a:pt x="22" y="254"/>
                </a:cubicBezTo>
                <a:lnTo>
                  <a:pt x="47" y="254"/>
                </a:lnTo>
                <a:lnTo>
                  <a:pt x="60" y="254"/>
                </a:lnTo>
                <a:lnTo>
                  <a:pt x="60" y="191"/>
                </a:lnTo>
                <a:cubicBezTo>
                  <a:pt x="60" y="170"/>
                  <a:pt x="77" y="153"/>
                  <a:pt x="97" y="153"/>
                </a:cubicBezTo>
                <a:lnTo>
                  <a:pt x="110" y="153"/>
                </a:lnTo>
                <a:cubicBezTo>
                  <a:pt x="96" y="138"/>
                  <a:pt x="88" y="118"/>
                  <a:pt x="88" y="95"/>
                </a:cubicBezTo>
                <a:cubicBezTo>
                  <a:pt x="88" y="47"/>
                  <a:pt x="127" y="8"/>
                  <a:pt x="175" y="8"/>
                </a:cubicBezTo>
                <a:cubicBezTo>
                  <a:pt x="223" y="8"/>
                  <a:pt x="262" y="47"/>
                  <a:pt x="262" y="95"/>
                </a:cubicBezTo>
                <a:cubicBezTo>
                  <a:pt x="262" y="118"/>
                  <a:pt x="253" y="138"/>
                  <a:pt x="239" y="153"/>
                </a:cubicBezTo>
                <a:lnTo>
                  <a:pt x="252" y="153"/>
                </a:lnTo>
                <a:cubicBezTo>
                  <a:pt x="273" y="153"/>
                  <a:pt x="289" y="170"/>
                  <a:pt x="289" y="191"/>
                </a:cubicBezTo>
                <a:lnTo>
                  <a:pt x="289" y="254"/>
                </a:lnTo>
                <a:lnTo>
                  <a:pt x="302" y="254"/>
                </a:lnTo>
                <a:lnTo>
                  <a:pt x="327" y="254"/>
                </a:lnTo>
                <a:cubicBezTo>
                  <a:pt x="340" y="254"/>
                  <a:pt x="350" y="264"/>
                  <a:pt x="350" y="276"/>
                </a:cubicBezTo>
                <a:close/>
                <a:moveTo>
                  <a:pt x="622" y="114"/>
                </a:moveTo>
                <a:cubicBezTo>
                  <a:pt x="622" y="177"/>
                  <a:pt x="558" y="228"/>
                  <a:pt x="480" y="228"/>
                </a:cubicBezTo>
                <a:cubicBezTo>
                  <a:pt x="447" y="228"/>
                  <a:pt x="415" y="219"/>
                  <a:pt x="389" y="202"/>
                </a:cubicBezTo>
                <a:lnTo>
                  <a:pt x="318" y="213"/>
                </a:lnTo>
                <a:cubicBezTo>
                  <a:pt x="315" y="214"/>
                  <a:pt x="312" y="212"/>
                  <a:pt x="310" y="209"/>
                </a:cubicBezTo>
                <a:cubicBezTo>
                  <a:pt x="309" y="207"/>
                  <a:pt x="309" y="203"/>
                  <a:pt x="311" y="201"/>
                </a:cubicBezTo>
                <a:lnTo>
                  <a:pt x="349" y="160"/>
                </a:lnTo>
                <a:cubicBezTo>
                  <a:pt x="341" y="145"/>
                  <a:pt x="337" y="130"/>
                  <a:pt x="337" y="114"/>
                </a:cubicBezTo>
                <a:cubicBezTo>
                  <a:pt x="337" y="51"/>
                  <a:pt x="401" y="0"/>
                  <a:pt x="480" y="0"/>
                </a:cubicBezTo>
                <a:cubicBezTo>
                  <a:pt x="558" y="0"/>
                  <a:pt x="622" y="51"/>
                  <a:pt x="622" y="114"/>
                </a:cubicBezTo>
                <a:close/>
                <a:moveTo>
                  <a:pt x="555" y="167"/>
                </a:moveTo>
                <a:cubicBezTo>
                  <a:pt x="555" y="158"/>
                  <a:pt x="548" y="152"/>
                  <a:pt x="540" y="152"/>
                </a:cubicBezTo>
                <a:lnTo>
                  <a:pt x="418" y="152"/>
                </a:lnTo>
                <a:cubicBezTo>
                  <a:pt x="410" y="152"/>
                  <a:pt x="403" y="158"/>
                  <a:pt x="403" y="167"/>
                </a:cubicBezTo>
                <a:cubicBezTo>
                  <a:pt x="403" y="175"/>
                  <a:pt x="410" y="182"/>
                  <a:pt x="418" y="182"/>
                </a:cubicBezTo>
                <a:lnTo>
                  <a:pt x="540" y="182"/>
                </a:lnTo>
                <a:cubicBezTo>
                  <a:pt x="548" y="182"/>
                  <a:pt x="555" y="175"/>
                  <a:pt x="555" y="167"/>
                </a:cubicBezTo>
                <a:close/>
                <a:moveTo>
                  <a:pt x="555" y="118"/>
                </a:moveTo>
                <a:cubicBezTo>
                  <a:pt x="555" y="110"/>
                  <a:pt x="548" y="103"/>
                  <a:pt x="540" y="103"/>
                </a:cubicBezTo>
                <a:lnTo>
                  <a:pt x="418" y="103"/>
                </a:lnTo>
                <a:cubicBezTo>
                  <a:pt x="410" y="103"/>
                  <a:pt x="403" y="110"/>
                  <a:pt x="403" y="118"/>
                </a:cubicBezTo>
                <a:cubicBezTo>
                  <a:pt x="403" y="126"/>
                  <a:pt x="410" y="133"/>
                  <a:pt x="418" y="133"/>
                </a:cubicBezTo>
                <a:lnTo>
                  <a:pt x="540" y="133"/>
                </a:lnTo>
                <a:cubicBezTo>
                  <a:pt x="548" y="133"/>
                  <a:pt x="555" y="126"/>
                  <a:pt x="555" y="118"/>
                </a:cubicBezTo>
                <a:close/>
                <a:moveTo>
                  <a:pt x="555" y="69"/>
                </a:moveTo>
                <a:cubicBezTo>
                  <a:pt x="555" y="61"/>
                  <a:pt x="548" y="54"/>
                  <a:pt x="540" y="54"/>
                </a:cubicBezTo>
                <a:lnTo>
                  <a:pt x="418" y="54"/>
                </a:lnTo>
                <a:cubicBezTo>
                  <a:pt x="410" y="54"/>
                  <a:pt x="403" y="61"/>
                  <a:pt x="403" y="69"/>
                </a:cubicBezTo>
                <a:cubicBezTo>
                  <a:pt x="403" y="77"/>
                  <a:pt x="410" y="84"/>
                  <a:pt x="418" y="84"/>
                </a:cubicBezTo>
                <a:lnTo>
                  <a:pt x="540" y="84"/>
                </a:lnTo>
                <a:cubicBezTo>
                  <a:pt x="548" y="84"/>
                  <a:pt x="555" y="77"/>
                  <a:pt x="555" y="69"/>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1" name="矩形 20"/>
          <p:cNvSpPr/>
          <p:nvPr/>
        </p:nvSpPr>
        <p:spPr bwMode="auto">
          <a:xfrm>
            <a:off x="836083" y="2592782"/>
            <a:ext cx="11065900" cy="1674464"/>
          </a:xfrm>
          <a:prstGeom prst="rect">
            <a:avLst/>
          </a:prstGeom>
          <a:solidFill>
            <a:srgbClr val="0070C0"/>
          </a:solidFill>
          <a:ln>
            <a:noFill/>
          </a:ln>
        </p:spPr>
        <p:txBody>
          <a:bodyPr rtlCol="0" anchor="ctr"/>
          <a:lstStyle/>
          <a:p>
            <a:pPr algn="l"/>
            <a:endParaRPr lang="zh-CN" altLang="en-US"/>
          </a:p>
        </p:txBody>
      </p:sp>
      <p:sp>
        <p:nvSpPr>
          <p:cNvPr id="22" name="矩形 21"/>
          <p:cNvSpPr/>
          <p:nvPr/>
        </p:nvSpPr>
        <p:spPr bwMode="auto">
          <a:xfrm>
            <a:off x="864217" y="4510068"/>
            <a:ext cx="11065900" cy="1560728"/>
          </a:xfrm>
          <a:prstGeom prst="rect">
            <a:avLst/>
          </a:prstGeom>
          <a:solidFill>
            <a:srgbClr val="0070C0"/>
          </a:solidFill>
          <a:ln>
            <a:noFill/>
          </a:ln>
        </p:spPr>
        <p:txBody>
          <a:bodyPr rtlCol="0" anchor="ctr"/>
          <a:lstStyle/>
          <a:p>
            <a:pPr algn="l"/>
            <a:endParaRPr lang="zh-CN" altLang="en-US"/>
          </a:p>
        </p:txBody>
      </p:sp>
      <p:sp>
        <p:nvSpPr>
          <p:cNvPr id="23" name="矩形 22"/>
          <p:cNvSpPr/>
          <p:nvPr/>
        </p:nvSpPr>
        <p:spPr>
          <a:xfrm>
            <a:off x="1462066" y="2968253"/>
            <a:ext cx="1415772" cy="584775"/>
          </a:xfrm>
          <a:prstGeom prst="rect">
            <a:avLst/>
          </a:prstGeom>
          <a:ln w="19050">
            <a:noFill/>
          </a:ln>
        </p:spPr>
        <p:txBody>
          <a:bodyPr wrap="non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前苏联</a:t>
            </a:r>
          </a:p>
        </p:txBody>
      </p:sp>
      <p:sp>
        <p:nvSpPr>
          <p:cNvPr id="24" name="矩形 23"/>
          <p:cNvSpPr/>
          <p:nvPr/>
        </p:nvSpPr>
        <p:spPr>
          <a:xfrm>
            <a:off x="3311504" y="2714433"/>
            <a:ext cx="8446462" cy="1431161"/>
          </a:xfrm>
          <a:prstGeom prst="rect">
            <a:avLst/>
          </a:prstGeom>
        </p:spPr>
        <p:txBody>
          <a:bodyPr wrap="square">
            <a:spAutoFit/>
          </a:bodyPr>
          <a:lstStyle/>
          <a:p>
            <a:pPr eaLnBrk="1" hangingPunct="1">
              <a:lnSpc>
                <a:spcPct val="145000"/>
              </a:lnSpc>
            </a:pPr>
            <a:r>
              <a:rPr lang="en-US" altLang="zh-CN" sz="2000" dirty="0">
                <a:solidFill>
                  <a:schemeClr val="bg1"/>
                </a:solidFill>
                <a:latin typeface="微软雅黑" panose="020B0503020204020204" pitchFamily="34" charset="-122"/>
                <a:ea typeface="微软雅黑" panose="020B0503020204020204" pitchFamily="34" charset="-122"/>
              </a:rPr>
              <a:t>1986</a:t>
            </a:r>
            <a:r>
              <a:rPr lang="zh-CN" altLang="en-US" sz="2000" dirty="0">
                <a:solidFill>
                  <a:schemeClr val="bg1"/>
                </a:solidFill>
                <a:latin typeface="微软雅黑" panose="020B0503020204020204" pitchFamily="34" charset="-122"/>
                <a:ea typeface="微软雅黑" panose="020B0503020204020204" pitchFamily="34" charset="-122"/>
              </a:rPr>
              <a:t>年国际原子能对前苏联切尔诺贝利进行调查时发现“人为因素”是灾难事故的根本原因，而“人因”的本质是文化造成的，</a:t>
            </a:r>
            <a:r>
              <a:rPr lang="en-US" altLang="zh-CN" sz="2000" dirty="0">
                <a:solidFill>
                  <a:schemeClr val="bg1"/>
                </a:solidFill>
                <a:latin typeface="微软雅黑" panose="020B0503020204020204" pitchFamily="34" charset="-122"/>
                <a:ea typeface="微软雅黑" panose="020B0503020204020204" pitchFamily="34" charset="-122"/>
              </a:rPr>
              <a:t>1989</a:t>
            </a:r>
            <a:r>
              <a:rPr lang="zh-CN" altLang="en-US" sz="2000" dirty="0">
                <a:solidFill>
                  <a:schemeClr val="bg1"/>
                </a:solidFill>
                <a:latin typeface="微软雅黑" panose="020B0503020204020204" pitchFamily="34" charset="-122"/>
                <a:ea typeface="微软雅黑" panose="020B0503020204020204" pitchFamily="34" charset="-122"/>
              </a:rPr>
              <a:t>年提出“核安全文化建设”的概念、方法和对策。</a:t>
            </a:r>
          </a:p>
        </p:txBody>
      </p:sp>
      <p:sp>
        <p:nvSpPr>
          <p:cNvPr id="25" name="矩形 24"/>
          <p:cNvSpPr/>
          <p:nvPr/>
        </p:nvSpPr>
        <p:spPr bwMode="auto">
          <a:xfrm>
            <a:off x="1233336" y="3600918"/>
            <a:ext cx="1826141" cy="173239"/>
          </a:xfrm>
          <a:prstGeom prst="rect">
            <a:avLst/>
          </a:prstGeom>
          <a:solidFill>
            <a:schemeClr val="bg1"/>
          </a:solidFill>
          <a:ln>
            <a:noFill/>
          </a:ln>
        </p:spPr>
        <p:txBody>
          <a:bodyPr rtlCol="0" anchor="ctr"/>
          <a:lstStyle/>
          <a:p>
            <a:pPr algn="l"/>
            <a:endParaRPr lang="zh-CN" altLang="en-US"/>
          </a:p>
        </p:txBody>
      </p:sp>
      <p:sp>
        <p:nvSpPr>
          <p:cNvPr id="26" name="矩形 25"/>
          <p:cNvSpPr/>
          <p:nvPr/>
        </p:nvSpPr>
        <p:spPr>
          <a:xfrm>
            <a:off x="1256882" y="4870974"/>
            <a:ext cx="1826141" cy="584775"/>
          </a:xfrm>
          <a:prstGeom prst="rect">
            <a:avLst/>
          </a:prstGeom>
          <a:ln w="19050">
            <a:noFill/>
          </a:ln>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不断深化</a:t>
            </a:r>
          </a:p>
        </p:txBody>
      </p:sp>
      <p:sp>
        <p:nvSpPr>
          <p:cNvPr id="27" name="矩形 26"/>
          <p:cNvSpPr/>
          <p:nvPr/>
        </p:nvSpPr>
        <p:spPr>
          <a:xfrm>
            <a:off x="3261023" y="4897256"/>
            <a:ext cx="8496943" cy="984885"/>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在此基础上，工业安全领域不断的探讨和深化，把它作为人类安全的一种战略和对策。</a:t>
            </a:r>
          </a:p>
        </p:txBody>
      </p:sp>
      <p:sp>
        <p:nvSpPr>
          <p:cNvPr id="28" name="矩形 27"/>
          <p:cNvSpPr/>
          <p:nvPr/>
        </p:nvSpPr>
        <p:spPr bwMode="auto">
          <a:xfrm>
            <a:off x="1256882" y="5483896"/>
            <a:ext cx="1826141" cy="173239"/>
          </a:xfrm>
          <a:prstGeom prst="rect">
            <a:avLst/>
          </a:prstGeom>
          <a:solidFill>
            <a:schemeClr val="bg1"/>
          </a:solidFill>
          <a:ln>
            <a:noFill/>
          </a:ln>
        </p:spPr>
        <p:txBody>
          <a:bodyPr rtlCol="0" anchor="ctr"/>
          <a:lstStyle/>
          <a:p>
            <a:pPr algn="l"/>
            <a:endParaRPr lang="zh-CN" altLang="en-US"/>
          </a:p>
        </p:txBody>
      </p:sp>
      <p:sp>
        <p:nvSpPr>
          <p:cNvPr id="29" name="矩形 28"/>
          <p:cNvSpPr/>
          <p:nvPr/>
        </p:nvSpPr>
        <p:spPr bwMode="auto">
          <a:xfrm>
            <a:off x="2589031" y="5503992"/>
            <a:ext cx="493992" cy="153142"/>
          </a:xfrm>
          <a:prstGeom prst="rect">
            <a:avLst/>
          </a:prstGeom>
          <a:solidFill>
            <a:schemeClr val="bg1"/>
          </a:solidFill>
          <a:ln>
            <a:noFill/>
          </a:ln>
        </p:spPr>
        <p:txBody>
          <a:bodyPr rtlCol="0" anchor="ctr"/>
          <a:lstStyle/>
          <a:p>
            <a:pPr algn="l"/>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grpSp>
        <p:nvGrpSpPr>
          <p:cNvPr id="74" name="组合 73"/>
          <p:cNvGrpSpPr/>
          <p:nvPr/>
        </p:nvGrpSpPr>
        <p:grpSpPr>
          <a:xfrm>
            <a:off x="3261023" y="1694765"/>
            <a:ext cx="9089062" cy="4689482"/>
            <a:chOff x="1668631" y="1808180"/>
            <a:chExt cx="9089062" cy="4689482"/>
          </a:xfrm>
        </p:grpSpPr>
        <p:sp>
          <p:nvSpPr>
            <p:cNvPr id="19" name="AutoShape 3"/>
            <p:cNvSpPr>
              <a:spLocks noChangeAspect="1" noTextEdit="1"/>
            </p:cNvSpPr>
            <p:nvPr/>
          </p:nvSpPr>
          <p:spPr>
            <a:xfrm>
              <a:off x="2101056" y="1816125"/>
              <a:ext cx="8656637" cy="4681537"/>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70C0"/>
                </a:solidFill>
                <a:latin typeface="微软雅黑" panose="020B0503020204020204" pitchFamily="34" charset="-122"/>
                <a:ea typeface="微软雅黑" panose="020B0503020204020204" pitchFamily="34" charset="-122"/>
              </a:endParaRPr>
            </a:p>
          </p:txBody>
        </p:sp>
        <p:cxnSp>
          <p:nvCxnSpPr>
            <p:cNvPr id="30" name="_s1028"/>
            <p:cNvCxnSpPr>
              <a:stCxn id="54" idx="1"/>
              <a:endCxn id="51" idx="2"/>
            </p:cNvCxnSpPr>
            <p:nvPr/>
          </p:nvCxnSpPr>
          <p:spPr>
            <a:xfrm rot="10800000">
              <a:off x="9119841" y="5494477"/>
              <a:ext cx="233282" cy="668791"/>
            </a:xfrm>
            <a:prstGeom prst="bentConnector2">
              <a:avLst/>
            </a:prstGeom>
            <a:ln w="19050" cap="flat" cmpd="sng">
              <a:solidFill>
                <a:srgbClr val="FFC000"/>
              </a:solidFill>
              <a:prstDash val="solid"/>
              <a:miter/>
              <a:headEnd type="none" w="med" len="med"/>
              <a:tailEnd type="none" w="med" len="med"/>
            </a:ln>
          </p:spPr>
        </p:cxnSp>
        <p:cxnSp>
          <p:nvCxnSpPr>
            <p:cNvPr id="31" name="_s1029"/>
            <p:cNvCxnSpPr>
              <a:stCxn id="53" idx="3"/>
              <a:endCxn id="51" idx="2"/>
            </p:cNvCxnSpPr>
            <p:nvPr/>
          </p:nvCxnSpPr>
          <p:spPr>
            <a:xfrm flipV="1">
              <a:off x="8884933" y="5494476"/>
              <a:ext cx="234908" cy="667630"/>
            </a:xfrm>
            <a:prstGeom prst="bentConnector2">
              <a:avLst/>
            </a:prstGeom>
            <a:ln w="19050" cap="flat" cmpd="sng">
              <a:solidFill>
                <a:srgbClr val="FFC000"/>
              </a:solidFill>
              <a:prstDash val="solid"/>
              <a:miter/>
              <a:headEnd type="none" w="med" len="med"/>
              <a:tailEnd type="none" w="med" len="med"/>
            </a:ln>
          </p:spPr>
        </p:cxnSp>
        <p:cxnSp>
          <p:nvCxnSpPr>
            <p:cNvPr id="32" name="_s1030"/>
            <p:cNvCxnSpPr>
              <a:stCxn id="52" idx="0"/>
              <a:endCxn id="49" idx="2"/>
            </p:cNvCxnSpPr>
            <p:nvPr/>
          </p:nvCxnSpPr>
          <p:spPr>
            <a:xfrm rot="16200000">
              <a:off x="6159875" y="4656513"/>
              <a:ext cx="306529" cy="1626"/>
            </a:xfrm>
            <a:prstGeom prst="straightConnector1">
              <a:avLst/>
            </a:prstGeom>
            <a:ln w="19050" cap="flat" cmpd="sng">
              <a:solidFill>
                <a:srgbClr val="FFC000"/>
              </a:solidFill>
              <a:prstDash val="solid"/>
              <a:headEnd type="none" w="med" len="med"/>
              <a:tailEnd type="none" w="med" len="med"/>
            </a:ln>
          </p:spPr>
        </p:cxnSp>
        <p:cxnSp>
          <p:nvCxnSpPr>
            <p:cNvPr id="33" name="_s1031"/>
            <p:cNvCxnSpPr>
              <a:stCxn id="51" idx="0"/>
              <a:endCxn id="50" idx="2"/>
            </p:cNvCxnSpPr>
            <p:nvPr/>
          </p:nvCxnSpPr>
          <p:spPr>
            <a:xfrm flipV="1">
              <a:off x="9119841" y="4491289"/>
              <a:ext cx="0" cy="334396"/>
            </a:xfrm>
            <a:prstGeom prst="straightConnector1">
              <a:avLst/>
            </a:prstGeom>
            <a:ln w="19050" cap="flat" cmpd="sng">
              <a:solidFill>
                <a:srgbClr val="FFC000"/>
              </a:solidFill>
              <a:prstDash val="solid"/>
              <a:headEnd type="none" w="med" len="med"/>
              <a:tailEnd type="none" w="med" len="med"/>
            </a:ln>
          </p:spPr>
        </p:cxnSp>
        <p:cxnSp>
          <p:nvCxnSpPr>
            <p:cNvPr id="34" name="_s1032"/>
            <p:cNvCxnSpPr>
              <a:stCxn id="50" idx="1"/>
              <a:endCxn id="45" idx="2"/>
            </p:cNvCxnSpPr>
            <p:nvPr/>
          </p:nvCxnSpPr>
          <p:spPr>
            <a:xfrm rot="10800000">
              <a:off x="7578061" y="3488102"/>
              <a:ext cx="840309" cy="668792"/>
            </a:xfrm>
            <a:prstGeom prst="bentConnector2">
              <a:avLst/>
            </a:prstGeom>
            <a:ln w="19050" cap="flat" cmpd="sng">
              <a:solidFill>
                <a:srgbClr val="FFC000"/>
              </a:solidFill>
              <a:prstDash val="solid"/>
              <a:miter/>
              <a:headEnd type="none" w="med" len="med"/>
              <a:tailEnd type="none" w="med" len="med"/>
            </a:ln>
          </p:spPr>
        </p:cxnSp>
        <p:cxnSp>
          <p:nvCxnSpPr>
            <p:cNvPr id="35" name="_s1033"/>
            <p:cNvCxnSpPr>
              <a:stCxn id="49" idx="3"/>
              <a:endCxn id="45" idx="2"/>
            </p:cNvCxnSpPr>
            <p:nvPr/>
          </p:nvCxnSpPr>
          <p:spPr>
            <a:xfrm flipV="1">
              <a:off x="7013799" y="3488102"/>
              <a:ext cx="564261" cy="668792"/>
            </a:xfrm>
            <a:prstGeom prst="bentConnector2">
              <a:avLst/>
            </a:prstGeom>
            <a:ln w="19050" cap="flat" cmpd="sng">
              <a:solidFill>
                <a:srgbClr val="FFC000"/>
              </a:solidFill>
              <a:prstDash val="solid"/>
              <a:miter/>
              <a:headEnd type="none" w="med" len="med"/>
              <a:tailEnd type="none" w="med" len="med"/>
            </a:ln>
          </p:spPr>
        </p:cxnSp>
        <p:cxnSp>
          <p:nvCxnSpPr>
            <p:cNvPr id="36" name="_s1034"/>
            <p:cNvCxnSpPr>
              <a:stCxn id="48" idx="1"/>
              <a:endCxn id="46" idx="2"/>
            </p:cNvCxnSpPr>
            <p:nvPr/>
          </p:nvCxnSpPr>
          <p:spPr>
            <a:xfrm rot="10800000">
              <a:off x="3523508" y="4491289"/>
              <a:ext cx="450308" cy="668792"/>
            </a:xfrm>
            <a:prstGeom prst="bentConnector2">
              <a:avLst/>
            </a:prstGeom>
            <a:ln w="22225" cap="flat" cmpd="sng">
              <a:solidFill>
                <a:srgbClr val="FFC000"/>
              </a:solidFill>
              <a:prstDash val="solid"/>
              <a:miter/>
              <a:headEnd type="none" w="med" len="med"/>
              <a:tailEnd type="none" w="med" len="med"/>
            </a:ln>
          </p:spPr>
        </p:cxnSp>
        <p:cxnSp>
          <p:nvCxnSpPr>
            <p:cNvPr id="37" name="_s1035"/>
            <p:cNvCxnSpPr>
              <a:stCxn id="47" idx="3"/>
              <a:endCxn id="46" idx="2"/>
            </p:cNvCxnSpPr>
            <p:nvPr/>
          </p:nvCxnSpPr>
          <p:spPr>
            <a:xfrm flipV="1">
              <a:off x="3505626" y="4491289"/>
              <a:ext cx="17882" cy="668792"/>
            </a:xfrm>
            <a:prstGeom prst="bentConnector2">
              <a:avLst/>
            </a:prstGeom>
            <a:ln w="19050" cap="flat" cmpd="sng">
              <a:solidFill>
                <a:srgbClr val="FFC000"/>
              </a:solidFill>
              <a:prstDash val="solid"/>
              <a:miter/>
              <a:headEnd type="none" w="med" len="med"/>
              <a:tailEnd type="none" w="med" len="med"/>
            </a:ln>
          </p:spPr>
        </p:cxnSp>
        <p:cxnSp>
          <p:nvCxnSpPr>
            <p:cNvPr id="38" name="_s1036"/>
            <p:cNvCxnSpPr>
              <a:stCxn id="46" idx="0"/>
              <a:endCxn id="44" idx="2"/>
            </p:cNvCxnSpPr>
            <p:nvPr/>
          </p:nvCxnSpPr>
          <p:spPr>
            <a:xfrm flipV="1">
              <a:off x="3523508" y="3488103"/>
              <a:ext cx="1" cy="334395"/>
            </a:xfrm>
            <a:prstGeom prst="straightConnector1">
              <a:avLst/>
            </a:prstGeom>
            <a:ln w="19050" cap="flat" cmpd="sng">
              <a:solidFill>
                <a:srgbClr val="FFC000"/>
              </a:solidFill>
              <a:prstDash val="solid"/>
              <a:headEnd type="none" w="med" len="med"/>
              <a:tailEnd type="none" w="med" len="med"/>
            </a:ln>
          </p:spPr>
        </p:cxnSp>
        <p:cxnSp>
          <p:nvCxnSpPr>
            <p:cNvPr id="39" name="_s1037"/>
            <p:cNvCxnSpPr>
              <a:stCxn id="45" idx="0"/>
              <a:endCxn id="43" idx="2"/>
            </p:cNvCxnSpPr>
            <p:nvPr/>
          </p:nvCxnSpPr>
          <p:spPr>
            <a:xfrm rot="16200000" flipV="1">
              <a:off x="6349252" y="1590502"/>
              <a:ext cx="342340" cy="2115277"/>
            </a:xfrm>
            <a:prstGeom prst="bentConnector3">
              <a:avLst>
                <a:gd name="adj1" fmla="val 50000"/>
              </a:avLst>
            </a:prstGeom>
            <a:ln w="19050" cap="flat" cmpd="sng">
              <a:solidFill>
                <a:srgbClr val="FFC000"/>
              </a:solidFill>
              <a:prstDash val="solid"/>
              <a:miter/>
              <a:headEnd type="none" w="med" len="med"/>
              <a:tailEnd type="none" w="med" len="med"/>
            </a:ln>
          </p:spPr>
        </p:cxnSp>
        <p:cxnSp>
          <p:nvCxnSpPr>
            <p:cNvPr id="42" name="_s1038"/>
            <p:cNvCxnSpPr>
              <a:stCxn id="44" idx="0"/>
              <a:endCxn id="43" idx="2"/>
            </p:cNvCxnSpPr>
            <p:nvPr/>
          </p:nvCxnSpPr>
          <p:spPr>
            <a:xfrm rot="5400000" flipH="1" flipV="1">
              <a:off x="4321976" y="1678505"/>
              <a:ext cx="342341" cy="1939274"/>
            </a:xfrm>
            <a:prstGeom prst="bentConnector3">
              <a:avLst>
                <a:gd name="adj1" fmla="val 50000"/>
              </a:avLst>
            </a:prstGeom>
            <a:ln w="19050" cap="flat" cmpd="sng">
              <a:solidFill>
                <a:srgbClr val="FFC000"/>
              </a:solidFill>
              <a:prstDash val="solid"/>
              <a:miter/>
              <a:headEnd type="none" w="med" len="med"/>
              <a:tailEnd type="none" w="med" len="med"/>
            </a:ln>
          </p:spPr>
        </p:cxnSp>
        <p:sp>
          <p:nvSpPr>
            <p:cNvPr id="43" name="_s1039"/>
            <p:cNvSpPr/>
            <p:nvPr/>
          </p:nvSpPr>
          <p:spPr>
            <a:xfrm>
              <a:off x="4395537" y="1808180"/>
              <a:ext cx="2134491"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事故发生</a:t>
              </a:r>
            </a:p>
          </p:txBody>
        </p:sp>
        <p:sp>
          <p:nvSpPr>
            <p:cNvPr id="44" name="_s1040"/>
            <p:cNvSpPr/>
            <p:nvPr/>
          </p:nvSpPr>
          <p:spPr>
            <a:xfrm>
              <a:off x="2605011" y="2819312"/>
              <a:ext cx="1836995"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物的不安全状态</a:t>
              </a:r>
            </a:p>
          </p:txBody>
        </p:sp>
        <p:sp>
          <p:nvSpPr>
            <p:cNvPr id="45" name="_s1041"/>
            <p:cNvSpPr/>
            <p:nvPr/>
          </p:nvSpPr>
          <p:spPr>
            <a:xfrm>
              <a:off x="6592910" y="2819311"/>
              <a:ext cx="1970299"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人的不安全行为</a:t>
              </a:r>
            </a:p>
          </p:txBody>
        </p:sp>
        <p:sp>
          <p:nvSpPr>
            <p:cNvPr id="46" name="_s1042"/>
            <p:cNvSpPr/>
            <p:nvPr/>
          </p:nvSpPr>
          <p:spPr>
            <a:xfrm>
              <a:off x="2821223" y="3822498"/>
              <a:ext cx="1404570"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安全技术</a:t>
              </a:r>
            </a:p>
          </p:txBody>
        </p:sp>
        <p:sp>
          <p:nvSpPr>
            <p:cNvPr id="47" name="_s1043"/>
            <p:cNvSpPr/>
            <p:nvPr/>
          </p:nvSpPr>
          <p:spPr>
            <a:xfrm>
              <a:off x="1668631" y="4825685"/>
              <a:ext cx="1836995"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科学及工程技术</a:t>
              </a:r>
            </a:p>
            <a:p>
              <a:pPr algn="ctr"/>
              <a:r>
                <a:rPr lang="zh-CN" altLang="en-US" sz="1800" b="1" dirty="0">
                  <a:solidFill>
                    <a:srgbClr val="0070C0"/>
                  </a:solidFill>
                  <a:latin typeface="微软雅黑" panose="020B0503020204020204" pitchFamily="34" charset="-122"/>
                  <a:ea typeface="微软雅黑" panose="020B0503020204020204" pitchFamily="34" charset="-122"/>
                </a:rPr>
                <a:t>有限性</a:t>
              </a:r>
            </a:p>
          </p:txBody>
        </p:sp>
        <p:sp>
          <p:nvSpPr>
            <p:cNvPr id="48" name="_s1044"/>
            <p:cNvSpPr/>
            <p:nvPr/>
          </p:nvSpPr>
          <p:spPr>
            <a:xfrm>
              <a:off x="3973816" y="4825685"/>
              <a:ext cx="1402944"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经济成本的</a:t>
              </a:r>
            </a:p>
            <a:p>
              <a:pPr algn="ctr"/>
              <a:r>
                <a:rPr lang="zh-CN" altLang="en-US" sz="1800" b="1" dirty="0">
                  <a:solidFill>
                    <a:srgbClr val="0070C0"/>
                  </a:solidFill>
                  <a:latin typeface="微软雅黑" panose="020B0503020204020204" pitchFamily="34" charset="-122"/>
                  <a:ea typeface="微软雅黑" panose="020B0503020204020204" pitchFamily="34" charset="-122"/>
                </a:rPr>
                <a:t>局限性</a:t>
              </a:r>
            </a:p>
          </p:txBody>
        </p:sp>
        <p:sp>
          <p:nvSpPr>
            <p:cNvPr id="49" name="_s1045"/>
            <p:cNvSpPr/>
            <p:nvPr/>
          </p:nvSpPr>
          <p:spPr>
            <a:xfrm>
              <a:off x="5610855" y="3822498"/>
              <a:ext cx="1402944"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强制性</a:t>
              </a:r>
            </a:p>
            <a:p>
              <a:pPr algn="ctr"/>
              <a:r>
                <a:rPr lang="zh-CN" altLang="en-US" sz="1800" b="1" dirty="0">
                  <a:solidFill>
                    <a:srgbClr val="0070C0"/>
                  </a:solidFill>
                  <a:latin typeface="微软雅黑" panose="020B0503020204020204" pitchFamily="34" charset="-122"/>
                  <a:ea typeface="微软雅黑" panose="020B0503020204020204" pitchFamily="34" charset="-122"/>
                </a:rPr>
                <a:t>外约束</a:t>
              </a:r>
            </a:p>
          </p:txBody>
        </p:sp>
        <p:sp>
          <p:nvSpPr>
            <p:cNvPr id="50" name="_s1046"/>
            <p:cNvSpPr/>
            <p:nvPr/>
          </p:nvSpPr>
          <p:spPr>
            <a:xfrm>
              <a:off x="8418369" y="3822498"/>
              <a:ext cx="1402944"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自觉性</a:t>
              </a:r>
            </a:p>
            <a:p>
              <a:pPr algn="ctr"/>
              <a:r>
                <a:rPr lang="zh-CN" altLang="en-US" sz="1800" b="1" dirty="0">
                  <a:solidFill>
                    <a:srgbClr val="0070C0"/>
                  </a:solidFill>
                  <a:latin typeface="微软雅黑" panose="020B0503020204020204" pitchFamily="34" charset="-122"/>
                  <a:ea typeface="微软雅黑" panose="020B0503020204020204" pitchFamily="34" charset="-122"/>
                </a:rPr>
                <a:t>内约束</a:t>
              </a:r>
            </a:p>
          </p:txBody>
        </p:sp>
        <p:sp>
          <p:nvSpPr>
            <p:cNvPr id="51" name="_s1047"/>
            <p:cNvSpPr/>
            <p:nvPr/>
          </p:nvSpPr>
          <p:spPr>
            <a:xfrm>
              <a:off x="8282053" y="4825685"/>
              <a:ext cx="1675576"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长效安全文化</a:t>
              </a:r>
            </a:p>
          </p:txBody>
        </p:sp>
        <p:sp>
          <p:nvSpPr>
            <p:cNvPr id="52" name="_s1048"/>
            <p:cNvSpPr/>
            <p:nvPr/>
          </p:nvSpPr>
          <p:spPr>
            <a:xfrm>
              <a:off x="5610855" y="4825685"/>
              <a:ext cx="1402944"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短期</a:t>
              </a:r>
            </a:p>
            <a:p>
              <a:pPr algn="ctr"/>
              <a:r>
                <a:rPr lang="zh-CN" altLang="en-US" sz="1800" b="1" dirty="0">
                  <a:solidFill>
                    <a:srgbClr val="0070C0"/>
                  </a:solidFill>
                  <a:latin typeface="微软雅黑" panose="020B0503020204020204" pitchFamily="34" charset="-122"/>
                  <a:ea typeface="微软雅黑" panose="020B0503020204020204" pitchFamily="34" charset="-122"/>
                </a:rPr>
                <a:t>惩罚</a:t>
              </a:r>
            </a:p>
          </p:txBody>
        </p:sp>
        <p:sp>
          <p:nvSpPr>
            <p:cNvPr id="53" name="_s1049"/>
            <p:cNvSpPr/>
            <p:nvPr/>
          </p:nvSpPr>
          <p:spPr>
            <a:xfrm>
              <a:off x="6638272" y="5828871"/>
              <a:ext cx="2246661" cy="666469"/>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ctr">
                <a:lnSpc>
                  <a:spcPct val="70000"/>
                </a:lnSpc>
                <a:spcBef>
                  <a:spcPct val="50000"/>
                </a:spcBef>
                <a:buClr>
                  <a:schemeClr val="tx2"/>
                </a:buClr>
                <a:buFont typeface="Wingdings" panose="05000000000000000000" pitchFamily="2" charset="2"/>
                <a:buNone/>
              </a:pPr>
              <a:r>
                <a:rPr lang="zh-CN" altLang="en-US" sz="1800" b="1" dirty="0">
                  <a:solidFill>
                    <a:srgbClr val="0070C0"/>
                  </a:solidFill>
                  <a:latin typeface="微软雅黑" panose="020B0503020204020204" pitchFamily="34" charset="-122"/>
                  <a:ea typeface="微软雅黑" panose="020B0503020204020204" pitchFamily="34" charset="-122"/>
                </a:rPr>
                <a:t>阻断安全事故</a:t>
              </a:r>
            </a:p>
            <a:p>
              <a:pPr marL="342900" indent="-342900" algn="ctr">
                <a:lnSpc>
                  <a:spcPct val="70000"/>
                </a:lnSpc>
                <a:spcBef>
                  <a:spcPct val="50000"/>
                </a:spcBef>
                <a:buClr>
                  <a:schemeClr val="tx2"/>
                </a:buClr>
                <a:buFont typeface="Wingdings" panose="05000000000000000000" pitchFamily="2" charset="2"/>
                <a:buNone/>
              </a:pPr>
              <a:r>
                <a:rPr lang="zh-CN" altLang="en-US" sz="1800" b="1" dirty="0">
                  <a:solidFill>
                    <a:srgbClr val="0070C0"/>
                  </a:solidFill>
                  <a:latin typeface="微软雅黑" panose="020B0503020204020204" pitchFamily="34" charset="-122"/>
                  <a:ea typeface="微软雅黑" panose="020B0503020204020204" pitchFamily="34" charset="-122"/>
                </a:rPr>
                <a:t>最有效的方法</a:t>
              </a:r>
            </a:p>
          </p:txBody>
        </p:sp>
        <p:sp>
          <p:nvSpPr>
            <p:cNvPr id="54" name="_s1050"/>
            <p:cNvSpPr/>
            <p:nvPr/>
          </p:nvSpPr>
          <p:spPr>
            <a:xfrm>
              <a:off x="9353123" y="5828871"/>
              <a:ext cx="1404570"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ctr">
                <a:spcBef>
                  <a:spcPct val="20000"/>
                </a:spcBef>
                <a:buClr>
                  <a:schemeClr val="tx2"/>
                </a:buClr>
                <a:buFont typeface="Wingdings" panose="05000000000000000000" pitchFamily="2" charset="2"/>
                <a:buNone/>
              </a:pPr>
              <a:r>
                <a:rPr lang="zh-CN" altLang="en-US" sz="1800" b="1" dirty="0">
                  <a:solidFill>
                    <a:srgbClr val="0070C0"/>
                  </a:solidFill>
                  <a:latin typeface="微软雅黑" panose="020B0503020204020204" pitchFamily="34" charset="-122"/>
                  <a:ea typeface="微软雅黑" panose="020B0503020204020204" pitchFamily="34" charset="-122"/>
                </a:rPr>
                <a:t>安全意识</a:t>
              </a:r>
            </a:p>
          </p:txBody>
        </p:sp>
      </p:grpSp>
      <p:grpSp>
        <p:nvGrpSpPr>
          <p:cNvPr id="76" name="组合 75"/>
          <p:cNvGrpSpPr/>
          <p:nvPr/>
        </p:nvGrpSpPr>
        <p:grpSpPr>
          <a:xfrm>
            <a:off x="658034" y="1694765"/>
            <a:ext cx="2348720" cy="646134"/>
            <a:chOff x="899577" y="1441758"/>
            <a:chExt cx="2348720" cy="646134"/>
          </a:xfrm>
        </p:grpSpPr>
        <p:sp>
          <p:nvSpPr>
            <p:cNvPr id="71" name="矩形 70"/>
            <p:cNvSpPr/>
            <p:nvPr/>
          </p:nvSpPr>
          <p:spPr>
            <a:xfrm>
              <a:off x="899577" y="1441758"/>
              <a:ext cx="2348720" cy="523220"/>
            </a:xfrm>
            <a:prstGeom prst="rect">
              <a:avLst/>
            </a:prstGeom>
          </p:spPr>
          <p:txBody>
            <a:bodyPr wrap="none">
              <a:spAutoFit/>
            </a:bodyPr>
            <a:lstStyle/>
            <a:p>
              <a:pPr marR="0" defTabSz="914400">
                <a:spcBef>
                  <a:spcPct val="50000"/>
                </a:spcBef>
                <a:buClrTx/>
                <a:buSzTx/>
                <a:buFontTx/>
                <a:buNone/>
                <a:defRPr/>
              </a:pPr>
              <a:r>
                <a:rPr lang="zh-CN" altLang="en-US" sz="2800" b="1" dirty="0">
                  <a:solidFill>
                    <a:srgbClr val="0070C0"/>
                  </a:solidFill>
                  <a:latin typeface="微软雅黑" panose="020B0503020204020204" pitchFamily="34" charset="-122"/>
                  <a:ea typeface="微软雅黑" panose="020B0503020204020204" pitchFamily="34" charset="-122"/>
                </a:rPr>
                <a:t>安全文化机理</a:t>
              </a:r>
            </a:p>
          </p:txBody>
        </p:sp>
        <p:sp>
          <p:nvSpPr>
            <p:cNvPr id="72" name="矩形 71"/>
            <p:cNvSpPr/>
            <p:nvPr/>
          </p:nvSpPr>
          <p:spPr>
            <a:xfrm>
              <a:off x="979147" y="2006972"/>
              <a:ext cx="2134490" cy="80920"/>
            </a:xfrm>
            <a:prstGeom prst="rect">
              <a:avLst/>
            </a:prstGeom>
            <a:solidFill>
              <a:srgbClr val="0070C0"/>
            </a:solidFill>
          </p:spPr>
          <p:txBody>
            <a:bodyPr wrap="square" rtlCol="0" anchor="ctr">
              <a:spAutoFit/>
            </a:bodyPr>
            <a:lstStyle/>
            <a:p>
              <a:pPr algn="l">
                <a:spcBef>
                  <a:spcPct val="50000"/>
                </a:spcBef>
              </a:pPr>
              <a:endParaRPr lang="zh-CN" altLang="en-US" b="1"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xml><?xml version="1.0" encoding="utf-8"?>
<p:tagLst xmlns:a="http://schemas.openxmlformats.org/drawingml/2006/main" xmlns:r="http://schemas.openxmlformats.org/officeDocument/2006/relationships" xmlns:p="http://schemas.openxmlformats.org/presentationml/2006/main">
  <p:tag name="PA" val="v4.1.3"/>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PA" val="v4.1.3"/>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0.xml><?xml version="1.0" encoding="utf-8"?>
<p:tagLst xmlns:a="http://schemas.openxmlformats.org/drawingml/2006/main" xmlns:r="http://schemas.openxmlformats.org/officeDocument/2006/relationships" xmlns:p="http://schemas.openxmlformats.org/presentationml/2006/main">
  <p:tag name="PA" val="v4.1.3"/>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22.xml><?xml version="1.0" encoding="utf-8"?>
<p:tagLst xmlns:a="http://schemas.openxmlformats.org/drawingml/2006/main" xmlns:r="http://schemas.openxmlformats.org/officeDocument/2006/relationships" xmlns:p="http://schemas.openxmlformats.org/presentationml/2006/main">
  <p:tag name="PA" val="v4.1.3"/>
</p:tagLst>
</file>

<file path=ppt/tags/tag23.xml><?xml version="1.0" encoding="utf-8"?>
<p:tagLst xmlns:a="http://schemas.openxmlformats.org/drawingml/2006/main" xmlns:r="http://schemas.openxmlformats.org/officeDocument/2006/relationships" xmlns:p="http://schemas.openxmlformats.org/presentationml/2006/main">
  <p:tag name="PA" val="v4.1.3"/>
</p:tagLst>
</file>

<file path=ppt/tags/tag24.xml><?xml version="1.0" encoding="utf-8"?>
<p:tagLst xmlns:a="http://schemas.openxmlformats.org/drawingml/2006/main" xmlns:r="http://schemas.openxmlformats.org/officeDocument/2006/relationships" xmlns:p="http://schemas.openxmlformats.org/presentationml/2006/main">
  <p:tag name="PA" val="v4.1.3"/>
</p:tagLst>
</file>

<file path=ppt/tags/tag25.xml><?xml version="1.0" encoding="utf-8"?>
<p:tagLst xmlns:a="http://schemas.openxmlformats.org/drawingml/2006/main" xmlns:r="http://schemas.openxmlformats.org/officeDocument/2006/relationships" xmlns:p="http://schemas.openxmlformats.org/presentationml/2006/main">
  <p:tag name="PA" val="v4.1.3"/>
</p:tagLst>
</file>

<file path=ppt/tags/tag26.xml><?xml version="1.0" encoding="utf-8"?>
<p:tagLst xmlns:a="http://schemas.openxmlformats.org/drawingml/2006/main" xmlns:r="http://schemas.openxmlformats.org/officeDocument/2006/relationships" xmlns:p="http://schemas.openxmlformats.org/presentationml/2006/main">
  <p:tag name="PA" val="v4.1.3"/>
</p:tagLst>
</file>

<file path=ppt/tags/tag27.xml><?xml version="1.0" encoding="utf-8"?>
<p:tagLst xmlns:a="http://schemas.openxmlformats.org/drawingml/2006/main" xmlns:r="http://schemas.openxmlformats.org/officeDocument/2006/relationships" xmlns:p="http://schemas.openxmlformats.org/presentationml/2006/main">
  <p:tag name="PA" val="v4.1.3"/>
</p:tagLst>
</file>

<file path=ppt/tags/tag28.xml><?xml version="1.0" encoding="utf-8"?>
<p:tagLst xmlns:a="http://schemas.openxmlformats.org/drawingml/2006/main" xmlns:r="http://schemas.openxmlformats.org/officeDocument/2006/relationships" xmlns:p="http://schemas.openxmlformats.org/presentationml/2006/main">
  <p:tag name="PA" val="v4.1.3"/>
</p:tagLst>
</file>

<file path=ppt/tags/tag29.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PA" val="v4.1.3"/>
</p:tagLst>
</file>

<file path=ppt/tags/tag31.xml><?xml version="1.0" encoding="utf-8"?>
<p:tagLst xmlns:a="http://schemas.openxmlformats.org/drawingml/2006/main" xmlns:r="http://schemas.openxmlformats.org/officeDocument/2006/relationships" xmlns:p="http://schemas.openxmlformats.org/presentationml/2006/main">
  <p:tag name="PA" val="v4.1.3"/>
</p:tagLst>
</file>

<file path=ppt/tags/tag32.xml><?xml version="1.0" encoding="utf-8"?>
<p:tagLst xmlns:a="http://schemas.openxmlformats.org/drawingml/2006/main" xmlns:r="http://schemas.openxmlformats.org/officeDocument/2006/relationships" xmlns:p="http://schemas.openxmlformats.org/presentationml/2006/main">
  <p:tag name="PA" val="v4.1.3"/>
</p:tagLst>
</file>

<file path=ppt/tags/tag33.xml><?xml version="1.0" encoding="utf-8"?>
<p:tagLst xmlns:a="http://schemas.openxmlformats.org/drawingml/2006/main" xmlns:r="http://schemas.openxmlformats.org/officeDocument/2006/relationships" xmlns:p="http://schemas.openxmlformats.org/presentationml/2006/main">
  <p:tag name="PA" val="v4.1.3"/>
</p:tagLst>
</file>

<file path=ppt/tags/tag34.xml><?xml version="1.0" encoding="utf-8"?>
<p:tagLst xmlns:a="http://schemas.openxmlformats.org/drawingml/2006/main" xmlns:r="http://schemas.openxmlformats.org/officeDocument/2006/relationships" xmlns:p="http://schemas.openxmlformats.org/presentationml/2006/main">
  <p:tag name="PA" val="v4.1.3"/>
</p:tagLst>
</file>

<file path=ppt/tags/tag35.xml><?xml version="1.0" encoding="utf-8"?>
<p:tagLst xmlns:a="http://schemas.openxmlformats.org/drawingml/2006/main" xmlns:r="http://schemas.openxmlformats.org/officeDocument/2006/relationships" xmlns:p="http://schemas.openxmlformats.org/presentationml/2006/main">
  <p:tag name="PA" val="v4.1.3"/>
</p:tagLst>
</file>

<file path=ppt/tags/tag36.xml><?xml version="1.0" encoding="utf-8"?>
<p:tagLst xmlns:a="http://schemas.openxmlformats.org/drawingml/2006/main" xmlns:r="http://schemas.openxmlformats.org/officeDocument/2006/relationships" xmlns:p="http://schemas.openxmlformats.org/presentationml/2006/main">
  <p:tag name="PA" val="v4.1.3"/>
</p:tagLst>
</file>

<file path=ppt/tags/tag37.xml><?xml version="1.0" encoding="utf-8"?>
<p:tagLst xmlns:a="http://schemas.openxmlformats.org/drawingml/2006/main" xmlns:r="http://schemas.openxmlformats.org/officeDocument/2006/relationships" xmlns:p="http://schemas.openxmlformats.org/presentationml/2006/main">
  <p:tag name="PA" val="v4.1.3"/>
</p:tagLst>
</file>

<file path=ppt/tags/tag38.xml><?xml version="1.0" encoding="utf-8"?>
<p:tagLst xmlns:a="http://schemas.openxmlformats.org/drawingml/2006/main" xmlns:r="http://schemas.openxmlformats.org/officeDocument/2006/relationships" xmlns:p="http://schemas.openxmlformats.org/presentationml/2006/main">
  <p:tag name="PA" val="v4.1.3"/>
</p:tagLst>
</file>

<file path=ppt/tags/tag39.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PA" val="v4.1.3"/>
</p:tagLst>
</file>

<file path=ppt/tags/tag41.xml><?xml version="1.0" encoding="utf-8"?>
<p:tagLst xmlns:a="http://schemas.openxmlformats.org/drawingml/2006/main" xmlns:r="http://schemas.openxmlformats.org/officeDocument/2006/relationships" xmlns:p="http://schemas.openxmlformats.org/presentationml/2006/main">
  <p:tag name="PA" val="v4.1.3"/>
</p:tagLst>
</file>

<file path=ppt/tags/tag42.xml><?xml version="1.0" encoding="utf-8"?>
<p:tagLst xmlns:a="http://schemas.openxmlformats.org/drawingml/2006/main" xmlns:r="http://schemas.openxmlformats.org/officeDocument/2006/relationships" xmlns:p="http://schemas.openxmlformats.org/presentationml/2006/main">
  <p:tag name="PA" val="v4.1.3"/>
</p:tagLst>
</file>

<file path=ppt/tags/tag43.xml><?xml version="1.0" encoding="utf-8"?>
<p:tagLst xmlns:a="http://schemas.openxmlformats.org/drawingml/2006/main" xmlns:r="http://schemas.openxmlformats.org/officeDocument/2006/relationships" xmlns:p="http://schemas.openxmlformats.org/presentationml/2006/main">
  <p:tag name="PA" val="v4.1.3"/>
</p:tagLst>
</file>

<file path=ppt/tags/tag44.xml><?xml version="1.0" encoding="utf-8"?>
<p:tagLst xmlns:a="http://schemas.openxmlformats.org/drawingml/2006/main" xmlns:r="http://schemas.openxmlformats.org/officeDocument/2006/relationships" xmlns:p="http://schemas.openxmlformats.org/presentationml/2006/main">
  <p:tag name="PA" val="v4.1.3"/>
</p:tagLst>
</file>

<file path=ppt/tags/tag45.xml><?xml version="1.0" encoding="utf-8"?>
<p:tagLst xmlns:a="http://schemas.openxmlformats.org/drawingml/2006/main" xmlns:r="http://schemas.openxmlformats.org/officeDocument/2006/relationships" xmlns:p="http://schemas.openxmlformats.org/presentationml/2006/main">
  <p:tag name="PA" val="v4.1.3"/>
</p:tagLst>
</file>

<file path=ppt/tags/tag46.xml><?xml version="1.0" encoding="utf-8"?>
<p:tagLst xmlns:a="http://schemas.openxmlformats.org/drawingml/2006/main" xmlns:r="http://schemas.openxmlformats.org/officeDocument/2006/relationships" xmlns:p="http://schemas.openxmlformats.org/presentationml/2006/main">
  <p:tag name="PA" val="v4.1.3"/>
</p:tagLst>
</file>

<file path=ppt/tags/tag47.xml><?xml version="1.0" encoding="utf-8"?>
<p:tagLst xmlns:a="http://schemas.openxmlformats.org/drawingml/2006/main" xmlns:r="http://schemas.openxmlformats.org/officeDocument/2006/relationships" xmlns:p="http://schemas.openxmlformats.org/presentationml/2006/main">
  <p:tag name="PA" val="v4.1.3"/>
</p:tagLst>
</file>

<file path=ppt/tags/tag48.xml><?xml version="1.0" encoding="utf-8"?>
<p:tagLst xmlns:a="http://schemas.openxmlformats.org/drawingml/2006/main" xmlns:r="http://schemas.openxmlformats.org/officeDocument/2006/relationships" xmlns:p="http://schemas.openxmlformats.org/presentationml/2006/main">
  <p:tag name="PA" val="v4.1.3"/>
</p:tagLst>
</file>

<file path=ppt/tags/tag49.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PA" val="v4.1.3"/>
</p:tagLst>
</file>

<file path=ppt/tags/tag51.xml><?xml version="1.0" encoding="utf-8"?>
<p:tagLst xmlns:a="http://schemas.openxmlformats.org/drawingml/2006/main" xmlns:r="http://schemas.openxmlformats.org/officeDocument/2006/relationships" xmlns:p="http://schemas.openxmlformats.org/presentationml/2006/main">
  <p:tag name="PA" val="v4.1.3"/>
</p:tagLst>
</file>

<file path=ppt/tags/tag52.xml><?xml version="1.0" encoding="utf-8"?>
<p:tagLst xmlns:a="http://schemas.openxmlformats.org/drawingml/2006/main" xmlns:r="http://schemas.openxmlformats.org/officeDocument/2006/relationships" xmlns:p="http://schemas.openxmlformats.org/presentationml/2006/main">
  <p:tag name="PA" val="v4.1.3"/>
</p:tagLst>
</file>

<file path=ppt/tags/tag53.xml><?xml version="1.0" encoding="utf-8"?>
<p:tagLst xmlns:a="http://schemas.openxmlformats.org/drawingml/2006/main" xmlns:r="http://schemas.openxmlformats.org/officeDocument/2006/relationships" xmlns:p="http://schemas.openxmlformats.org/presentationml/2006/main">
  <p:tag name="PA" val="v4.1.3"/>
</p:tagLst>
</file>

<file path=ppt/tags/tag54.xml><?xml version="1.0" encoding="utf-8"?>
<p:tagLst xmlns:a="http://schemas.openxmlformats.org/drawingml/2006/main" xmlns:r="http://schemas.openxmlformats.org/officeDocument/2006/relationships" xmlns:p="http://schemas.openxmlformats.org/presentationml/2006/main">
  <p:tag name="PA" val="v4.1.3"/>
</p:tagLst>
</file>

<file path=ppt/tags/tag55.xml><?xml version="1.0" encoding="utf-8"?>
<p:tagLst xmlns:a="http://schemas.openxmlformats.org/drawingml/2006/main" xmlns:r="http://schemas.openxmlformats.org/officeDocument/2006/relationships" xmlns:p="http://schemas.openxmlformats.org/presentationml/2006/main">
  <p:tag name="PA" val="v4.1.3"/>
</p:tagLst>
</file>

<file path=ppt/tags/tag56.xml><?xml version="1.0" encoding="utf-8"?>
<p:tagLst xmlns:a="http://schemas.openxmlformats.org/drawingml/2006/main" xmlns:r="http://schemas.openxmlformats.org/officeDocument/2006/relationships" xmlns:p="http://schemas.openxmlformats.org/presentationml/2006/main">
  <p:tag name="PA" val="v4.1.3"/>
</p:tagLst>
</file>

<file path=ppt/tags/tag57.xml><?xml version="1.0" encoding="utf-8"?>
<p:tagLst xmlns:a="http://schemas.openxmlformats.org/drawingml/2006/main" xmlns:r="http://schemas.openxmlformats.org/officeDocument/2006/relationships" xmlns:p="http://schemas.openxmlformats.org/presentationml/2006/main">
  <p:tag name="PA" val="v4.1.3"/>
</p:tagLst>
</file>

<file path=ppt/tags/tag58.xml><?xml version="1.0" encoding="utf-8"?>
<p:tagLst xmlns:a="http://schemas.openxmlformats.org/drawingml/2006/main" xmlns:r="http://schemas.openxmlformats.org/officeDocument/2006/relationships" xmlns:p="http://schemas.openxmlformats.org/presentationml/2006/main">
  <p:tag name="PA" val="v4.1.3"/>
</p:tagLst>
</file>

<file path=ppt/tags/tag59.xml><?xml version="1.0" encoding="utf-8"?>
<p:tagLst xmlns:a="http://schemas.openxmlformats.org/drawingml/2006/main" xmlns:r="http://schemas.openxmlformats.org/officeDocument/2006/relationships" xmlns:p="http://schemas.openxmlformats.org/presentationml/2006/main">
  <p:tag name="PA" val="v4.1.3"/>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PA" val="v4.1.3"/>
</p:tagLst>
</file>

<file path=ppt/tags/tag61.xml><?xml version="1.0" encoding="utf-8"?>
<p:tagLst xmlns:a="http://schemas.openxmlformats.org/drawingml/2006/main" xmlns:r="http://schemas.openxmlformats.org/officeDocument/2006/relationships" xmlns:p="http://schemas.openxmlformats.org/presentationml/2006/main">
  <p:tag name="PA" val="v4.1.3"/>
</p:tagLst>
</file>

<file path=ppt/tags/tag62.xml><?xml version="1.0" encoding="utf-8"?>
<p:tagLst xmlns:a="http://schemas.openxmlformats.org/drawingml/2006/main" xmlns:r="http://schemas.openxmlformats.org/officeDocument/2006/relationships" xmlns:p="http://schemas.openxmlformats.org/presentationml/2006/main">
  <p:tag name="PA" val="v4.1.3"/>
</p:tagLst>
</file>

<file path=ppt/tags/tag63.xml><?xml version="1.0" encoding="utf-8"?>
<p:tagLst xmlns:a="http://schemas.openxmlformats.org/drawingml/2006/main" xmlns:r="http://schemas.openxmlformats.org/officeDocument/2006/relationships" xmlns:p="http://schemas.openxmlformats.org/presentationml/2006/main">
  <p:tag name="PA" val="v4.1.3"/>
</p:tagLst>
</file>

<file path=ppt/tags/tag64.xml><?xml version="1.0" encoding="utf-8"?>
<p:tagLst xmlns:a="http://schemas.openxmlformats.org/drawingml/2006/main" xmlns:r="http://schemas.openxmlformats.org/officeDocument/2006/relationships" xmlns:p="http://schemas.openxmlformats.org/presentationml/2006/main">
  <p:tag name="PA" val="v4.1.3"/>
</p:tagLst>
</file>

<file path=ppt/tags/tag65.xml><?xml version="1.0" encoding="utf-8"?>
<p:tagLst xmlns:a="http://schemas.openxmlformats.org/drawingml/2006/main" xmlns:r="http://schemas.openxmlformats.org/officeDocument/2006/relationships" xmlns:p="http://schemas.openxmlformats.org/presentationml/2006/main">
  <p:tag name="PA" val="v4.1.3"/>
</p:tagLst>
</file>

<file path=ppt/tags/tag66.xml><?xml version="1.0" encoding="utf-8"?>
<p:tagLst xmlns:a="http://schemas.openxmlformats.org/drawingml/2006/main" xmlns:r="http://schemas.openxmlformats.org/officeDocument/2006/relationships" xmlns:p="http://schemas.openxmlformats.org/presentationml/2006/main">
  <p:tag name="PA" val="v4.1.3"/>
</p:tagLst>
</file>

<file path=ppt/tags/tag67.xml><?xml version="1.0" encoding="utf-8"?>
<p:tagLst xmlns:a="http://schemas.openxmlformats.org/drawingml/2006/main" xmlns:r="http://schemas.openxmlformats.org/officeDocument/2006/relationships" xmlns:p="http://schemas.openxmlformats.org/presentationml/2006/main">
  <p:tag name="PA" val="v4.1.3"/>
</p:tagLst>
</file>

<file path=ppt/tags/tag68.xml><?xml version="1.0" encoding="utf-8"?>
<p:tagLst xmlns:a="http://schemas.openxmlformats.org/drawingml/2006/main" xmlns:r="http://schemas.openxmlformats.org/officeDocument/2006/relationships" xmlns:p="http://schemas.openxmlformats.org/presentationml/2006/main">
  <p:tag name="PA" val="v4.1.3"/>
</p:tagLst>
</file>

<file path=ppt/tags/tag69.xml><?xml version="1.0" encoding="utf-8"?>
<p:tagLst xmlns:a="http://schemas.openxmlformats.org/drawingml/2006/main" xmlns:r="http://schemas.openxmlformats.org/officeDocument/2006/relationships" xmlns:p="http://schemas.openxmlformats.org/presentationml/2006/main">
  <p:tag name="PA" val="v4.1.3"/>
</p:tagLst>
</file>

<file path=ppt/tags/tag7.xml><?xml version="1.0" encoding="utf-8"?>
<p:tagLst xmlns:a="http://schemas.openxmlformats.org/drawingml/2006/main" xmlns:r="http://schemas.openxmlformats.org/officeDocument/2006/relationships" xmlns:p="http://schemas.openxmlformats.org/presentationml/2006/main">
  <p:tag name="ISLIDE.DIAGRAM" val="eabea3db-7b9a-4e60-823d-a3f9834aaf5e"/>
</p:tagLst>
</file>

<file path=ppt/tags/tag70.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ISLIDE.DIAGRAM" val="23da8bf3-d51c-4cf6-a9d0-033a2631d0a4"/>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自定义 208">
      <a:dk1>
        <a:sysClr val="windowText" lastClr="000000"/>
      </a:dk1>
      <a:lt1>
        <a:sysClr val="window" lastClr="FFFFFF"/>
      </a:lt1>
      <a:dk2>
        <a:srgbClr val="9AC343"/>
      </a:dk2>
      <a:lt2>
        <a:srgbClr val="E7E6E6"/>
      </a:lt2>
      <a:accent1>
        <a:srgbClr val="285301"/>
      </a:accent1>
      <a:accent2>
        <a:srgbClr val="9AC343"/>
      </a:accent2>
      <a:accent3>
        <a:srgbClr val="285301"/>
      </a:accent3>
      <a:accent4>
        <a:srgbClr val="9AC343"/>
      </a:accent4>
      <a:accent5>
        <a:srgbClr val="285301"/>
      </a:accent5>
      <a:accent6>
        <a:srgbClr val="9AC343"/>
      </a:accent6>
      <a:hlink>
        <a:srgbClr val="285301"/>
      </a:hlink>
      <a:folHlink>
        <a:srgbClr val="9AC343"/>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2400" dirty="0">
            <a:solidFill>
              <a:srgbClr val="0070C0"/>
            </a:solidFill>
            <a:latin typeface="微软雅黑" panose="020B0503020204020204" pitchFamily="34" charset="-122"/>
            <a:ea typeface="微软雅黑" panose="020B0503020204020204" pitchFamily="34" charset="-122"/>
          </a:defRPr>
        </a:defPPr>
      </a:lstStyle>
    </a:spDef>
    <a:lnDef>
      <a:spPr>
        <a:ln>
          <a:solidFill>
            <a:srgbClr val="0070C0"/>
          </a:solidFill>
          <a:prstDash val="sysDash"/>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13108</Words>
  <Application>Microsoft Office PowerPoint</Application>
  <PresentationFormat>自定义</PresentationFormat>
  <Paragraphs>1552</Paragraphs>
  <Slides>181</Slides>
  <Notes>181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181</vt:i4>
      </vt:variant>
    </vt:vector>
  </HeadingPairs>
  <TitlesOfParts>
    <vt:vector size="191" baseType="lpstr">
      <vt:lpstr>宋体</vt:lpstr>
      <vt:lpstr>微软雅黑</vt:lpstr>
      <vt:lpstr>Arial</vt:lpstr>
      <vt:lpstr>Calibri</vt:lpstr>
      <vt:lpstr>Calibri Light</vt:lpstr>
      <vt:lpstr>Tahoma</vt:lpstr>
      <vt:lpstr>Times New Roman</vt:lpstr>
      <vt:lpstr>Verdana</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5</cp:revision>
  <dcterms:created xsi:type="dcterms:W3CDTF">2019-09-04T16:15:00Z</dcterms:created>
  <dcterms:modified xsi:type="dcterms:W3CDTF">2021-02-23T11:41:24Z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