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emf" ContentType="image/x-em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1008" r:id="rId4"/>
    <p:sldId id="1009" r:id="rId6"/>
    <p:sldId id="532" r:id="rId7"/>
    <p:sldId id="624" r:id="rId8"/>
    <p:sldId id="895" r:id="rId9"/>
    <p:sldId id="627" r:id="rId10"/>
    <p:sldId id="628" r:id="rId11"/>
    <p:sldId id="810" r:id="rId12"/>
    <p:sldId id="910" r:id="rId13"/>
    <p:sldId id="913" r:id="rId14"/>
    <p:sldId id="914" r:id="rId15"/>
    <p:sldId id="915" r:id="rId16"/>
    <p:sldId id="916" r:id="rId17"/>
    <p:sldId id="917" r:id="rId18"/>
    <p:sldId id="918" r:id="rId19"/>
    <p:sldId id="919" r:id="rId20"/>
    <p:sldId id="920" r:id="rId21"/>
    <p:sldId id="1010" r:id="rId22"/>
    <p:sldId id="842" r:id="rId23"/>
    <p:sldId id="843" r:id="rId24"/>
    <p:sldId id="845" r:id="rId25"/>
    <p:sldId id="854" r:id="rId26"/>
    <p:sldId id="857" r:id="rId27"/>
    <p:sldId id="878" r:id="rId28"/>
    <p:sldId id="881" r:id="rId29"/>
    <p:sldId id="884" r:id="rId30"/>
    <p:sldId id="1011" r:id="rId31"/>
    <p:sldId id="898" r:id="rId32"/>
    <p:sldId id="897" r:id="rId33"/>
    <p:sldId id="896" r:id="rId34"/>
    <p:sldId id="911" r:id="rId35"/>
    <p:sldId id="899" r:id="rId36"/>
    <p:sldId id="901" r:id="rId37"/>
    <p:sldId id="777" r:id="rId38"/>
    <p:sldId id="902" r:id="rId39"/>
    <p:sldId id="903" r:id="rId40"/>
    <p:sldId id="912" r:id="rId41"/>
    <p:sldId id="905" r:id="rId42"/>
    <p:sldId id="778" r:id="rId43"/>
    <p:sldId id="779" r:id="rId44"/>
    <p:sldId id="780" r:id="rId45"/>
    <p:sldId id="781" r:id="rId46"/>
    <p:sldId id="782" r:id="rId47"/>
    <p:sldId id="783" r:id="rId48"/>
    <p:sldId id="784" r:id="rId49"/>
    <p:sldId id="785" r:id="rId50"/>
    <p:sldId id="786" r:id="rId51"/>
    <p:sldId id="787" r:id="rId52"/>
    <p:sldId id="788" r:id="rId53"/>
    <p:sldId id="789" r:id="rId54"/>
    <p:sldId id="790" r:id="rId55"/>
    <p:sldId id="791" r:id="rId56"/>
    <p:sldId id="792" r:id="rId57"/>
    <p:sldId id="793" r:id="rId58"/>
    <p:sldId id="795" r:id="rId59"/>
    <p:sldId id="796" r:id="rId60"/>
    <p:sldId id="797" r:id="rId61"/>
    <p:sldId id="798" r:id="rId62"/>
    <p:sldId id="799" r:id="rId63"/>
    <p:sldId id="800" r:id="rId64"/>
    <p:sldId id="801" r:id="rId65"/>
    <p:sldId id="802" r:id="rId66"/>
    <p:sldId id="803" r:id="rId67"/>
    <p:sldId id="804" r:id="rId68"/>
    <p:sldId id="805" r:id="rId69"/>
    <p:sldId id="806" r:id="rId70"/>
    <p:sldId id="807" r:id="rId71"/>
    <p:sldId id="808" r:id="rId72"/>
    <p:sldId id="809" r:id="rId73"/>
    <p:sldId id="1012" r:id="rId74"/>
    <p:sldId id="858" r:id="rId75"/>
    <p:sldId id="863" r:id="rId76"/>
    <p:sldId id="859" r:id="rId77"/>
    <p:sldId id="892" r:id="rId78"/>
    <p:sldId id="595" r:id="rId79"/>
    <p:sldId id="597" r:id="rId80"/>
    <p:sldId id="894" r:id="rId81"/>
    <p:sldId id="550" r:id="rId82"/>
    <p:sldId id="551" r:id="rId83"/>
    <p:sldId id="599" r:id="rId84"/>
    <p:sldId id="893" r:id="rId85"/>
    <p:sldId id="865" r:id="rId86"/>
    <p:sldId id="864" r:id="rId87"/>
    <p:sldId id="1013" r:id="rId88"/>
    <p:sldId id="816" r:id="rId89"/>
    <p:sldId id="908" r:id="rId90"/>
    <p:sldId id="815" r:id="rId91"/>
    <p:sldId id="906" r:id="rId92"/>
    <p:sldId id="817" r:id="rId93"/>
    <p:sldId id="890" r:id="rId94"/>
    <p:sldId id="818" r:id="rId95"/>
    <p:sldId id="885" r:id="rId96"/>
    <p:sldId id="886" r:id="rId97"/>
    <p:sldId id="887" r:id="rId98"/>
    <p:sldId id="888" r:id="rId99"/>
    <p:sldId id="909" r:id="rId100"/>
    <p:sldId id="871" r:id="rId101"/>
    <p:sldId id="872" r:id="rId102"/>
    <p:sldId id="873" r:id="rId103"/>
    <p:sldId id="874" r:id="rId104"/>
    <p:sldId id="875" r:id="rId105"/>
    <p:sldId id="876" r:id="rId106"/>
    <p:sldId id="559" r:id="rId107"/>
  </p:sldIdLst>
  <p:sldSz cx="9148445" cy="6311900"/>
  <p:notesSz cx="6858000" cy="9144000"/>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1"/>
    <a:srgbClr val="99CCFF"/>
    <a:srgbClr val="CC9900"/>
    <a:srgbClr val="FFFF99"/>
    <a:srgbClr val="FFCC66"/>
    <a:srgbClr val="9ACCFF"/>
    <a:srgbClr val="76D6FF"/>
    <a:srgbClr val="FF9933"/>
    <a:srgbClr val="0000FF"/>
    <a:srgbClr val="4233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59" autoAdjust="0"/>
    <p:restoredTop sz="93088" autoAdjust="0"/>
  </p:normalViewPr>
  <p:slideViewPr>
    <p:cSldViewPr>
      <p:cViewPr varScale="1">
        <p:scale>
          <a:sx n="111" d="100"/>
          <a:sy n="111" d="100"/>
        </p:scale>
        <p:origin x="-1500" y="-90"/>
      </p:cViewPr>
      <p:guideLst>
        <p:guide orient="horz" pos="1919"/>
        <p:guide pos="2882"/>
      </p:guideLst>
    </p:cSldViewPr>
  </p:slideViewPr>
  <p:notesTextViewPr>
    <p:cViewPr>
      <p:scale>
        <a:sx n="1" d="1"/>
        <a:sy n="1" d="1"/>
      </p:scale>
      <p:origin x="0" y="0"/>
    </p:cViewPr>
  </p:notesTextViewPr>
  <p:notesViewPr>
    <p:cSldViewPr>
      <p:cViewPr varScale="1">
        <p:scale>
          <a:sx n="83" d="100"/>
          <a:sy n="83" d="100"/>
        </p:scale>
        <p:origin x="-3864" y="-96"/>
      </p:cViewPr>
      <p:guideLst>
        <p:guide orient="horz" pos="2882"/>
        <p:guide pos="2160"/>
      </p:guideLst>
    </p:cSldViewPr>
  </p:notesViewPr>
  <p:gridSpacing cx="72010" cy="72010"/>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0" Type="http://schemas.openxmlformats.org/officeDocument/2006/relationships/tableStyles" Target="tableStyles.xml"/><Relationship Id="rId11" Type="http://schemas.openxmlformats.org/officeDocument/2006/relationships/slide" Target="slides/slide7.xml"/><Relationship Id="rId109" Type="http://schemas.openxmlformats.org/officeDocument/2006/relationships/viewProps" Target="viewProps.xml"/><Relationship Id="rId108" Type="http://schemas.openxmlformats.org/officeDocument/2006/relationships/presProps" Target="presProps.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a:defRPr/>
            </a:pPr>
            <a:endParaRPr lang="en-US" altLang="zh-CN"/>
          </a:p>
        </p:txBody>
      </p:sp>
      <p:sp>
        <p:nvSpPr>
          <p:cNvPr id="4099" name="Rectangle 3"/>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200" smtClean="0"/>
            </a:lvl1pPr>
          </a:lstStyle>
          <a:p>
            <a:pPr>
              <a:defRPr/>
            </a:pPr>
            <a:endParaRPr lang="en-US" altLang="zh-CN"/>
          </a:p>
        </p:txBody>
      </p:sp>
      <p:sp>
        <p:nvSpPr>
          <p:cNvPr id="75780" name="Rectangle 4"/>
          <p:cNvSpPr>
            <a:spLocks noGrp="1" noRot="1" noChangeAspect="1" noChangeArrowheads="1"/>
          </p:cNvSpPr>
          <p:nvPr>
            <p:ph type="sldImg" idx="2"/>
          </p:nvPr>
        </p:nvSpPr>
        <p:spPr bwMode="auto">
          <a:xfrm>
            <a:off x="722313" y="685800"/>
            <a:ext cx="54133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101" name="Rectangle 5"/>
          <p:cNvSpPr>
            <a:spLocks noGrp="1" noChangeArrowheads="1"/>
          </p:cNvSpPr>
          <p:nvPr>
            <p:ph type="body" sz="quarter" idx="3"/>
          </p:nvPr>
        </p:nvSpPr>
        <p:spPr bwMode="auto">
          <a:xfrm>
            <a:off x="684213" y="4343400"/>
            <a:ext cx="54879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a:defRPr/>
            </a:pPr>
            <a:endParaRPr lang="en-US" altLang="zh-CN"/>
          </a:p>
        </p:txBody>
      </p:sp>
      <p:sp>
        <p:nvSpPr>
          <p:cNvPr id="4103" name="Rectangle 7"/>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defRPr sz="1200" smtClean="0"/>
            </a:lvl1pPr>
          </a:lstStyle>
          <a:p>
            <a:pPr>
              <a:defRPr/>
            </a:pPr>
            <a:fld id="{3179AFBB-7F9E-4F08-9C3D-A7845367862C}"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165" rtl="0" eaLnBrk="1" fontAlgn="auto" latinLnBrk="0" hangingPunct="1">
              <a:lnSpc>
                <a:spcPct val="100000"/>
              </a:lnSpc>
              <a:spcBef>
                <a:spcPts val="0"/>
              </a:spcBef>
              <a:spcAft>
                <a:spcPts val="0"/>
              </a:spcAft>
              <a:buClrTx/>
              <a:buSzTx/>
              <a:buFontTx/>
              <a:buNone/>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panose="020F03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4563" y="685800"/>
            <a:ext cx="496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179AFBB-7F9E-4F08-9C3D-A7845367862C}" type="slidenum">
              <a:rPr lang="en-US" altLang="zh-CN"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B59CF15D-0B52-4C46-A2A8-E9C42980726F}"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944563" y="685800"/>
            <a:ext cx="4968875"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smtClean="0"/>
              <a:t>模板来自于 </a:t>
            </a:r>
            <a:r>
              <a:rPr lang="en-US" altLang="zh-CN" smtClean="0"/>
              <a:t>http://docer.wps.cn</a:t>
            </a:r>
            <a:endParaRPr lang="zh-CN" altLang="en-US" smtClean="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15DB0D26-893C-4E04-8ED4-9C05CB4397E8}" type="slidenum">
              <a:rPr lang="zh-CN" altLang="en-US">
                <a:latin typeface="Calibri" panose="020F0502020204030204" pitchFamily="34" charset="0"/>
              </a:rPr>
            </a:fld>
            <a:endParaRPr lang="zh-CN"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950913" y="685800"/>
            <a:ext cx="4967287"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smtClean="0"/>
              <a:t>模板来自于 </a:t>
            </a:r>
            <a:r>
              <a:rPr lang="en-US" altLang="zh-CN" smtClean="0"/>
              <a:t>http://docer.wps.cn</a:t>
            </a:r>
            <a:endParaRPr lang="zh-CN" altLang="en-US" smtClean="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fld id="{1297EB65-B994-4081-ADF1-43B6C8CAF17F}" type="slidenum">
              <a:rPr lang="zh-CN" altLang="en-US">
                <a:latin typeface="Calibri" panose="020F0502020204030204" pitchFamily="34" charset="0"/>
                <a:ea typeface="宋体" panose="02010600030101010101" pitchFamily="2" charset="-122"/>
              </a:rPr>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B59CF15D-0B52-4C46-A2A8-E9C42980726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44563" y="685800"/>
            <a:ext cx="4968875" cy="3429000"/>
          </a:xfrm>
        </p:spPr>
      </p:sp>
      <p:sp>
        <p:nvSpPr>
          <p:cNvPr id="870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latin typeface="Arial" panose="020B0604020202020204" pitchFamily="34" charset="0"/>
                <a:ea typeface="宋体" panose="02010600030101010101" pitchFamily="2" charset="-122"/>
                <a:cs typeface="Arial" panose="020B0604020202020204" pitchFamily="34" charset="0"/>
              </a:rPr>
              <a:t>ABC</a:t>
            </a:r>
            <a:r>
              <a:rPr lang="zh-CN" altLang="en-US" smtClean="0">
                <a:latin typeface="Arial" panose="020B0604020202020204" pitchFamily="34" charset="0"/>
                <a:ea typeface="宋体" panose="02010600030101010101" pitchFamily="2" charset="-122"/>
                <a:cs typeface="Arial" panose="020B0604020202020204" pitchFamily="34" charset="0"/>
              </a:rPr>
              <a:t>模型作为一种工具揭示并认识到了人们采取不同行为的原因。便于理解。</a:t>
            </a:r>
            <a:endParaRPr lang="zh-CN" altLang="en-US" smtClean="0">
              <a:latin typeface="Arial" panose="020B0604020202020204" pitchFamily="34" charset="0"/>
              <a:ea typeface="宋体" panose="02010600030101010101" pitchFamily="2" charset="-122"/>
              <a:cs typeface="Arial" panose="020B0604020202020204" pitchFamily="34" charset="0"/>
            </a:endParaRPr>
          </a:p>
          <a:p>
            <a:r>
              <a:rPr lang="zh-CN" altLang="en-US" smtClean="0">
                <a:latin typeface="Arial" panose="020B0604020202020204" pitchFamily="34" charset="0"/>
                <a:ea typeface="宋体" panose="02010600030101010101" pitchFamily="2" charset="-122"/>
                <a:cs typeface="Arial" panose="020B0604020202020204" pitchFamily="34" charset="0"/>
              </a:rPr>
              <a:t>前提是行为的促成因素</a:t>
            </a:r>
            <a:endParaRPr lang="zh-CN" altLang="en-US" smtClean="0">
              <a:latin typeface="Arial" panose="020B0604020202020204" pitchFamily="34" charset="0"/>
              <a:ea typeface="宋体" panose="02010600030101010101" pitchFamily="2" charset="-122"/>
              <a:cs typeface="Arial" panose="020B0604020202020204" pitchFamily="34" charset="0"/>
            </a:endParaRPr>
          </a:p>
          <a:p>
            <a:r>
              <a:rPr lang="zh-CN" altLang="en-US" smtClean="0">
                <a:latin typeface="Arial" panose="020B0604020202020204" pitchFamily="34" charset="0"/>
                <a:ea typeface="宋体" panose="02010600030101010101" pitchFamily="2" charset="-122"/>
                <a:cs typeface="Arial" panose="020B0604020202020204" pitchFamily="34" charset="0"/>
              </a:rPr>
              <a:t>结果鼓励</a:t>
            </a:r>
            <a:r>
              <a:rPr lang="en-US" altLang="zh-CN" smtClean="0">
                <a:latin typeface="Arial" panose="020B0604020202020204" pitchFamily="34" charset="0"/>
                <a:ea typeface="宋体" panose="02010600030101010101" pitchFamily="2" charset="-122"/>
                <a:cs typeface="Arial" panose="020B0604020202020204" pitchFamily="34" charset="0"/>
              </a:rPr>
              <a:t>(</a:t>
            </a:r>
            <a:r>
              <a:rPr lang="zh-CN" altLang="en-US" smtClean="0">
                <a:latin typeface="Arial" panose="020B0604020202020204" pitchFamily="34" charset="0"/>
                <a:ea typeface="宋体" panose="02010600030101010101" pitchFamily="2" charset="-122"/>
                <a:cs typeface="Arial" panose="020B0604020202020204" pitchFamily="34" charset="0"/>
              </a:rPr>
              <a:t>如行为不安全但从来没有事故发生</a:t>
            </a:r>
            <a:r>
              <a:rPr lang="en-US" altLang="zh-CN" smtClean="0">
                <a:latin typeface="Arial" panose="020B0604020202020204" pitchFamily="34" charset="0"/>
                <a:ea typeface="宋体" panose="02010600030101010101" pitchFamily="2" charset="-122"/>
                <a:cs typeface="Arial" panose="020B0604020202020204" pitchFamily="34" charset="0"/>
              </a:rPr>
              <a:t>)</a:t>
            </a:r>
            <a:r>
              <a:rPr lang="zh-CN" altLang="en-US" smtClean="0">
                <a:latin typeface="Arial" panose="020B0604020202020204" pitchFamily="34" charset="0"/>
                <a:ea typeface="宋体" panose="02010600030101010101" pitchFamily="2" charset="-122"/>
                <a:cs typeface="Arial" panose="020B0604020202020204" pitchFamily="34" charset="0"/>
              </a:rPr>
              <a:t>或阻碍</a:t>
            </a:r>
            <a:r>
              <a:rPr lang="en-US" altLang="zh-CN" smtClean="0">
                <a:latin typeface="Arial" panose="020B0604020202020204" pitchFamily="34" charset="0"/>
                <a:ea typeface="宋体" panose="02010600030101010101" pitchFamily="2" charset="-122"/>
                <a:cs typeface="Arial" panose="020B0604020202020204" pitchFamily="34" charset="0"/>
              </a:rPr>
              <a:t>(</a:t>
            </a:r>
            <a:r>
              <a:rPr lang="zh-CN" altLang="en-US" smtClean="0">
                <a:latin typeface="Arial" panose="020B0604020202020204" pitchFamily="34" charset="0"/>
                <a:ea typeface="宋体" panose="02010600030101010101" pitchFamily="2" charset="-122"/>
                <a:cs typeface="Arial" panose="020B0604020202020204" pitchFamily="34" charset="0"/>
              </a:rPr>
              <a:t>如发生过事故或被处罚过</a:t>
            </a:r>
            <a:r>
              <a:rPr lang="en-US" altLang="zh-CN" smtClean="0">
                <a:latin typeface="Arial" panose="020B0604020202020204" pitchFamily="34" charset="0"/>
                <a:ea typeface="宋体" panose="02010600030101010101" pitchFamily="2" charset="-122"/>
                <a:cs typeface="Arial" panose="020B0604020202020204" pitchFamily="34" charset="0"/>
              </a:rPr>
              <a:t>)</a:t>
            </a:r>
            <a:r>
              <a:rPr lang="zh-CN" altLang="en-US" smtClean="0">
                <a:latin typeface="Arial" panose="020B0604020202020204" pitchFamily="34" charset="0"/>
                <a:ea typeface="宋体" panose="02010600030101010101" pitchFamily="2" charset="-122"/>
                <a:cs typeface="Arial" panose="020B0604020202020204" pitchFamily="34" charset="0"/>
              </a:rPr>
              <a:t>行为的再次发生。</a:t>
            </a:r>
            <a:endParaRPr lang="zh-CN" altLang="en-US" smtClean="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B59CF15D-0B52-4C46-A2A8-E9C42980726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fld id="{B59CF15D-0B52-4C46-A2A8-E9C42980726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479E551-41EC-4AA9-8D7D-A298FCA4AAF8}" type="slidenum">
              <a:rPr lang="en-US" altLang="zh-CN"/>
            </a:fld>
            <a:endParaRPr lang="en-US" altLang="zh-CN"/>
          </a:p>
        </p:txBody>
      </p:sp>
      <p:sp>
        <p:nvSpPr>
          <p:cNvPr id="327682" name="Rectangle 2"/>
          <p:cNvSpPr>
            <a:spLocks noGrp="1" noRot="1" noChangeAspect="1" noChangeArrowheads="1" noTextEdit="1"/>
          </p:cNvSpPr>
          <p:nvPr>
            <p:ph type="sldImg"/>
          </p:nvPr>
        </p:nvSpPr>
        <p:spPr>
          <a:xfrm>
            <a:off x="944563" y="685800"/>
            <a:ext cx="4968875" cy="3429000"/>
          </a:xfrm>
        </p:spPr>
      </p:sp>
      <p:sp>
        <p:nvSpPr>
          <p:cNvPr id="32768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44563" y="685800"/>
            <a:ext cx="4968875" cy="3429000"/>
          </a:xfrm>
        </p:spPr>
      </p:sp>
      <p:sp>
        <p:nvSpPr>
          <p:cNvPr id="68611"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zh-CN" altLang="en-US" smtClean="0">
                <a:latin typeface="Arial" panose="020B0604020202020204" pitchFamily="34" charset="0"/>
                <a:ea typeface="宋体" panose="02010600030101010101" pitchFamily="2" charset="-122"/>
                <a:cs typeface="Arial" panose="020B0604020202020204" pitchFamily="34" charset="0"/>
              </a:rPr>
              <a:t>基于行为的安全是一个相对较新的术语，用来反映安全和健康管理的积极性方法。</a:t>
            </a:r>
            <a:endParaRPr lang="zh-CN" altLang="en-US" smtClean="0">
              <a:latin typeface="Arial" panose="020B0604020202020204" pitchFamily="34" charset="0"/>
              <a:ea typeface="宋体" panose="02010600030101010101" pitchFamily="2" charset="-122"/>
              <a:cs typeface="Arial" panose="020B0604020202020204" pitchFamily="34" charset="0"/>
            </a:endParaRPr>
          </a:p>
          <a:p>
            <a:pPr>
              <a:lnSpc>
                <a:spcPct val="90000"/>
              </a:lnSpc>
            </a:pPr>
            <a:br>
              <a:rPr lang="en-US" altLang="zh-CN" smtClean="0">
                <a:latin typeface="Arial" panose="020B0604020202020204" pitchFamily="34" charset="0"/>
                <a:ea typeface="宋体" panose="02010600030101010101" pitchFamily="2" charset="-122"/>
                <a:cs typeface="Arial" panose="020B0604020202020204" pitchFamily="34" charset="0"/>
              </a:rPr>
            </a:br>
            <a:r>
              <a:rPr lang="zh-CN" altLang="en-US" smtClean="0">
                <a:latin typeface="Arial" panose="020B0604020202020204" pitchFamily="34" charset="0"/>
                <a:ea typeface="宋体" panose="02010600030101010101" pitchFamily="2" charset="-122"/>
                <a:cs typeface="Arial" panose="020B0604020202020204" pitchFamily="34" charset="0"/>
              </a:rPr>
              <a:t>那么，这个相对较新的理念到底是什么以及如何应用到组织中？让我们首先从定义看起。基于行为的安全描述了预防伤害的积极性方法，关注会引发伤害的危险行为或有助于预防伤害的安全行为。换句话说，基于行为的安全是一个伤害预防流程。</a:t>
            </a:r>
            <a:endParaRPr lang="zh-CN" altLang="en-US" smtClean="0">
              <a:latin typeface="Arial" panose="020B0604020202020204" pitchFamily="34" charset="0"/>
              <a:ea typeface="宋体" panose="02010600030101010101" pitchFamily="2" charset="-122"/>
              <a:cs typeface="Arial" panose="020B0604020202020204" pitchFamily="34" charset="0"/>
            </a:endParaRPr>
          </a:p>
          <a:p>
            <a:pPr>
              <a:lnSpc>
                <a:spcPct val="90000"/>
              </a:lnSpc>
            </a:pPr>
            <a:br>
              <a:rPr lang="zh-CN" altLang="en-US" smtClean="0">
                <a:latin typeface="Arial" panose="020B0604020202020204" pitchFamily="34" charset="0"/>
                <a:ea typeface="宋体" panose="02010600030101010101" pitchFamily="2" charset="-122"/>
                <a:cs typeface="Arial" panose="020B0604020202020204" pitchFamily="34" charset="0"/>
              </a:rPr>
            </a:br>
            <a:r>
              <a:rPr lang="zh-CN" altLang="en-US" smtClean="0">
                <a:latin typeface="Arial" panose="020B0604020202020204" pitchFamily="34" charset="0"/>
                <a:ea typeface="宋体" panose="02010600030101010101" pitchFamily="2" charset="-122"/>
                <a:cs typeface="Arial" panose="020B0604020202020204" pitchFamily="34" charset="0"/>
              </a:rPr>
              <a:t>安全确实在不断发展，意味着它有连续性。如果你想切实降低工伤数量并始终保持该效果，需要通过将员工的日常活动和完全安全文化保持一致，营造一种安全的生活方式。</a:t>
            </a:r>
            <a:endParaRPr lang="zh-CN" altLang="en-US" smtClean="0">
              <a:latin typeface="Arial" panose="020B0604020202020204" pitchFamily="34" charset="0"/>
              <a:ea typeface="宋体" panose="02010600030101010101" pitchFamily="2" charset="-122"/>
              <a:cs typeface="Arial" panose="020B0604020202020204" pitchFamily="34" charset="0"/>
            </a:endParaRPr>
          </a:p>
          <a:p>
            <a:pPr>
              <a:lnSpc>
                <a:spcPct val="90000"/>
              </a:lnSpc>
            </a:pPr>
            <a:br>
              <a:rPr lang="zh-CN" altLang="en-US" smtClean="0">
                <a:latin typeface="Arial" panose="020B0604020202020204" pitchFamily="34" charset="0"/>
                <a:ea typeface="宋体" panose="02010600030101010101" pitchFamily="2" charset="-122"/>
                <a:cs typeface="Arial" panose="020B0604020202020204" pitchFamily="34" charset="0"/>
              </a:rPr>
            </a:br>
            <a:r>
              <a:rPr lang="zh-CN" altLang="en-US" smtClean="0">
                <a:latin typeface="Arial" panose="020B0604020202020204" pitchFamily="34" charset="0"/>
                <a:ea typeface="宋体" panose="02010600030101010101" pitchFamily="2" charset="-122"/>
                <a:cs typeface="Arial" panose="020B0604020202020204" pitchFamily="34" charset="0"/>
              </a:rPr>
              <a:t>虽然很多人会赞同基于行为的安全定义，但却很少有人同意实际涉及的相关流程。例如，一些专家认为基于行为的安全应是一套要求严格的流程；另一些则认为应该更加灵活，并与个人价值观整合。还有一些人认为基于行为的安全应融合自尊和个人动机技巧等人文理念。盖勒博士的流程综合了以上所有观点，具有实用、有效的特点。</a:t>
            </a:r>
            <a:endParaRPr lang="zh-CN" altLang="en-US" smtClean="0">
              <a:latin typeface="Arial" panose="020B0604020202020204" pitchFamily="34" charset="0"/>
              <a:ea typeface="宋体" panose="02010600030101010101" pitchFamily="2" charset="-122"/>
              <a:cs typeface="Arial" panose="020B0604020202020204" pitchFamily="34" charset="0"/>
            </a:endParaRPr>
          </a:p>
          <a:p>
            <a:pPr>
              <a:lnSpc>
                <a:spcPct val="90000"/>
              </a:lnSpc>
            </a:pPr>
            <a:endParaRPr lang="en-US" altLang="zh-CN" smtClean="0">
              <a:latin typeface="Arial" panose="020B0604020202020204" pitchFamily="34" charset="0"/>
              <a:ea typeface="宋体" panose="02010600030101010101" pitchFamily="2" charset="-122"/>
              <a:cs typeface="Arial" panose="020B0604020202020204" pitchFamily="34" charset="0"/>
            </a:endParaRPr>
          </a:p>
          <a:p>
            <a:pPr>
              <a:lnSpc>
                <a:spcPct val="90000"/>
              </a:lnSpc>
            </a:pPr>
            <a:r>
              <a:rPr lang="zh-CN" altLang="en-US" smtClean="0">
                <a:latin typeface="Arial" panose="020B0604020202020204" pitchFamily="34" charset="0"/>
                <a:ea typeface="宋体" panose="02010600030101010101" pitchFamily="2" charset="-122"/>
                <a:cs typeface="Arial" panose="020B0604020202020204" pitchFamily="34" charset="0"/>
              </a:rPr>
              <a:t>注释：该培训大纲基于</a:t>
            </a:r>
            <a:r>
              <a:rPr lang="en-US" altLang="zh-CN" smtClean="0">
                <a:latin typeface="Arial" panose="020B0604020202020204" pitchFamily="34" charset="0"/>
                <a:ea typeface="宋体" panose="02010600030101010101" pitchFamily="2" charset="-122"/>
                <a:cs typeface="Arial" panose="020B0604020202020204" pitchFamily="34" charset="0"/>
              </a:rPr>
              <a:t>E</a:t>
            </a:r>
            <a:r>
              <a:rPr lang="en-US" altLang="zh-CN" sz="1400" smtClean="0">
                <a:latin typeface="Arial" panose="020B0604020202020204" pitchFamily="34" charset="0"/>
                <a:ea typeface="宋体" panose="02010600030101010101" pitchFamily="2" charset="-122"/>
                <a:cs typeface="Arial" panose="020B0604020202020204" pitchFamily="34" charset="0"/>
              </a:rPr>
              <a:t>·</a:t>
            </a:r>
            <a:r>
              <a:rPr lang="zh-CN" altLang="en-US" sz="1400" smtClean="0">
                <a:latin typeface="Arial" panose="020B0604020202020204" pitchFamily="34" charset="0"/>
                <a:ea typeface="宋体" panose="02010600030101010101" pitchFamily="2" charset="-122"/>
                <a:cs typeface="Arial" panose="020B0604020202020204" pitchFamily="34" charset="0"/>
              </a:rPr>
              <a:t>斯考特</a:t>
            </a:r>
            <a:r>
              <a:rPr lang="en-US" altLang="zh-CN" sz="1400" smtClean="0">
                <a:latin typeface="Arial" panose="020B0604020202020204" pitchFamily="34" charset="0"/>
                <a:ea typeface="宋体" panose="02010600030101010101" pitchFamily="2" charset="-122"/>
                <a:cs typeface="Arial" panose="020B0604020202020204" pitchFamily="34" charset="0"/>
              </a:rPr>
              <a:t>·</a:t>
            </a:r>
            <a:r>
              <a:rPr lang="zh-CN" altLang="en-US" sz="1400" smtClean="0">
                <a:latin typeface="Arial" panose="020B0604020202020204" pitchFamily="34" charset="0"/>
                <a:ea typeface="宋体" panose="02010600030101010101" pitchFamily="2" charset="-122"/>
                <a:cs typeface="Arial" panose="020B0604020202020204" pitchFamily="34" charset="0"/>
              </a:rPr>
              <a:t>盖勒博士的”去做“之基于行为的安全方法，但也运用了其他方法。无论采用何种培训，需针对学员的需求调整内容。</a:t>
            </a:r>
            <a:endParaRPr lang="zh-CN" altLang="en-US" sz="1400" smtClean="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cSld>
  <p:clrMapOvr>
    <a:masterClrMapping/>
  </p:clrMapOvr>
  <p:transition spd="med">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8" name="标题占位符 1"/>
          <p:cNvSpPr>
            <a:spLocks noGrp="1"/>
          </p:cNvSpPr>
          <p:nvPr>
            <p:ph type="title"/>
          </p:nvPr>
        </p:nvSpPr>
        <p:spPr>
          <a:xfrm>
            <a:off x="679785" y="637537"/>
            <a:ext cx="6916369" cy="517316"/>
          </a:xfrm>
          <a:prstGeom prst="rect">
            <a:avLst/>
          </a:prstGeom>
        </p:spPr>
        <p:txBody>
          <a:bodyPr rtlCol="0">
            <a:noAutofit/>
          </a:bodyPr>
          <a:lstStyle>
            <a:lvl1pPr algn="l" rtl="0" eaLnBrk="0" fontAlgn="base" hangingPunct="0">
              <a:spcBef>
                <a:spcPct val="0"/>
              </a:spcBef>
              <a:spcAft>
                <a:spcPct val="0"/>
              </a:spcAft>
              <a:defRPr lang="zh-CN" altLang="en-US" sz="3000" b="1" kern="1200" dirty="0">
                <a:solidFill>
                  <a:srgbClr val="7575D1"/>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4903439" y="48177"/>
            <a:ext cx="4161403" cy="6208516"/>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ny History">
    <p:spTree>
      <p:nvGrpSpPr>
        <p:cNvPr id="1" name=""/>
        <p:cNvGrpSpPr/>
        <p:nvPr/>
      </p:nvGrpSpPr>
      <p:grpSpPr>
        <a:xfrm>
          <a:off x="0" y="0"/>
          <a:ext cx="0" cy="0"/>
          <a:chOff x="0" y="0"/>
          <a:chExt cx="0" cy="0"/>
        </a:xfrm>
      </p:grpSpPr>
      <p:sp>
        <p:nvSpPr>
          <p:cNvPr id="32" name="Picture Placeholder 13"/>
          <p:cNvSpPr>
            <a:spLocks noGrp="1"/>
          </p:cNvSpPr>
          <p:nvPr>
            <p:ph type="pic" sz="quarter" idx="14"/>
          </p:nvPr>
        </p:nvSpPr>
        <p:spPr>
          <a:xfrm>
            <a:off x="4752711" y="3213222"/>
            <a:ext cx="3551665" cy="2016887"/>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4903439" y="48177"/>
            <a:ext cx="4161403" cy="6208516"/>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ium_Break_BLACK">
    <p:bg>
      <p:bgPr>
        <a:solidFill>
          <a:srgbClr val="000000"/>
        </a:solidFill>
        <a:effectLst/>
      </p:bgPr>
    </p:bg>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4903439" y="48177"/>
            <a:ext cx="4161403" cy="6208516"/>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General Slide">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659916" y="1769490"/>
            <a:ext cx="5182536" cy="3583207"/>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General Slide">
    <p:spTree>
      <p:nvGrpSpPr>
        <p:cNvPr id="1" name=""/>
        <p:cNvGrpSpPr/>
        <p:nvPr/>
      </p:nvGrpSpPr>
      <p:grpSpPr>
        <a:xfrm>
          <a:off x="0" y="0"/>
          <a:ext cx="0" cy="0"/>
          <a:chOff x="0" y="0"/>
          <a:chExt cx="0" cy="0"/>
        </a:xfrm>
      </p:grpSpPr>
      <p:sp>
        <p:nvSpPr>
          <p:cNvPr id="8" name="Picture Placeholder 13"/>
          <p:cNvSpPr>
            <a:spLocks noGrp="1"/>
          </p:cNvSpPr>
          <p:nvPr>
            <p:ph type="pic" sz="quarter" idx="14"/>
          </p:nvPr>
        </p:nvSpPr>
        <p:spPr>
          <a:xfrm>
            <a:off x="3315839" y="1926704"/>
            <a:ext cx="2496044" cy="1882015"/>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5"/>
          </p:nvPr>
        </p:nvSpPr>
        <p:spPr>
          <a:xfrm>
            <a:off x="6008837" y="1926704"/>
            <a:ext cx="2496044" cy="1882015"/>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16"/>
          </p:nvPr>
        </p:nvSpPr>
        <p:spPr>
          <a:xfrm>
            <a:off x="627555" y="1926704"/>
            <a:ext cx="2496044" cy="1882015"/>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General Slide">
    <p:spTree>
      <p:nvGrpSpPr>
        <p:cNvPr id="1" name=""/>
        <p:cNvGrpSpPr/>
        <p:nvPr/>
      </p:nvGrpSpPr>
      <p:grpSpPr>
        <a:xfrm>
          <a:off x="0" y="0"/>
          <a:ext cx="0" cy="0"/>
          <a:chOff x="0" y="0"/>
          <a:chExt cx="0" cy="0"/>
        </a:xfrm>
      </p:grpSpPr>
      <p:sp>
        <p:nvSpPr>
          <p:cNvPr id="20" name="Picture Placeholder 13"/>
          <p:cNvSpPr>
            <a:spLocks noGrp="1"/>
          </p:cNvSpPr>
          <p:nvPr>
            <p:ph type="pic" sz="quarter" idx="14"/>
          </p:nvPr>
        </p:nvSpPr>
        <p:spPr>
          <a:xfrm>
            <a:off x="0" y="0"/>
            <a:ext cx="9148445" cy="2945553"/>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f 3 - Martik">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6063755" y="1755913"/>
            <a:ext cx="2377514" cy="2185176"/>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4"/>
          </p:nvPr>
        </p:nvSpPr>
        <p:spPr>
          <a:xfrm>
            <a:off x="715545" y="1755913"/>
            <a:ext cx="2381229" cy="2185176"/>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15"/>
          </p:nvPr>
        </p:nvSpPr>
        <p:spPr>
          <a:xfrm>
            <a:off x="3293399" y="1755913"/>
            <a:ext cx="2573731" cy="2185176"/>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bwMode="auto">
          <a:xfrm>
            <a:off x="683924" y="-9724"/>
            <a:ext cx="5094408" cy="66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dirty="0" smtClean="0"/>
              <a:t>单击此处编辑母版标题样式</a:t>
            </a:r>
            <a:endParaRPr lang="zh-CN" altLang="en-US" dirty="0" smtClean="0"/>
          </a:p>
        </p:txBody>
      </p:sp>
    </p:spTree>
  </p:cSld>
  <p:clrMapOvr>
    <a:masterClrMapping/>
  </p:clrMapOvr>
  <p:transition spd="med">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of 3 - v2 - Martik">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3445733" y="1826858"/>
            <a:ext cx="2266568" cy="2863447"/>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5"/>
          </p:nvPr>
        </p:nvSpPr>
        <p:spPr>
          <a:xfrm>
            <a:off x="5910608" y="1826858"/>
            <a:ext cx="2266568" cy="2863447"/>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6"/>
          </p:nvPr>
        </p:nvSpPr>
        <p:spPr>
          <a:xfrm>
            <a:off x="955751" y="1826858"/>
            <a:ext cx="2266568" cy="2863447"/>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Picture-Helium">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8445" cy="6311900"/>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_picture">
    <p:spTree>
      <p:nvGrpSpPr>
        <p:cNvPr id="1" name=""/>
        <p:cNvGrpSpPr/>
        <p:nvPr/>
      </p:nvGrpSpPr>
      <p:grpSpPr>
        <a:xfrm>
          <a:off x="0" y="0"/>
          <a:ext cx="0" cy="0"/>
          <a:chOff x="0" y="0"/>
          <a:chExt cx="0" cy="0"/>
        </a:xfrm>
      </p:grpSpPr>
      <p:sp>
        <p:nvSpPr>
          <p:cNvPr id="3" name="Rectangle 2"/>
          <p:cNvSpPr/>
          <p:nvPr userDrawn="1"/>
        </p:nvSpPr>
        <p:spPr>
          <a:xfrm>
            <a:off x="4235048" y="266845"/>
            <a:ext cx="711421" cy="31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Picture Placeholder 13"/>
          <p:cNvSpPr>
            <a:spLocks noGrp="1"/>
          </p:cNvSpPr>
          <p:nvPr>
            <p:ph type="pic" sz="quarter" idx="13"/>
          </p:nvPr>
        </p:nvSpPr>
        <p:spPr>
          <a:xfrm>
            <a:off x="0" y="0"/>
            <a:ext cx="4578204" cy="6311900"/>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Half_picture">
    <p:spTree>
      <p:nvGrpSpPr>
        <p:cNvPr id="1" name=""/>
        <p:cNvGrpSpPr/>
        <p:nvPr/>
      </p:nvGrpSpPr>
      <p:grpSpPr>
        <a:xfrm>
          <a:off x="0" y="0"/>
          <a:ext cx="0" cy="0"/>
          <a:chOff x="0" y="0"/>
          <a:chExt cx="0" cy="0"/>
        </a:xfrm>
      </p:grpSpPr>
      <p:sp>
        <p:nvSpPr>
          <p:cNvPr id="3" name="Rectangle 2"/>
          <p:cNvSpPr/>
          <p:nvPr userDrawn="1"/>
        </p:nvSpPr>
        <p:spPr>
          <a:xfrm>
            <a:off x="4235048" y="266845"/>
            <a:ext cx="711421" cy="31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Picture Placeholder 13"/>
          <p:cNvSpPr>
            <a:spLocks noGrp="1"/>
          </p:cNvSpPr>
          <p:nvPr>
            <p:ph type="pic" sz="quarter" idx="13"/>
          </p:nvPr>
        </p:nvSpPr>
        <p:spPr>
          <a:xfrm>
            <a:off x="0" y="0"/>
            <a:ext cx="5636338" cy="6311900"/>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Half_picture">
    <p:spTree>
      <p:nvGrpSpPr>
        <p:cNvPr id="1" name=""/>
        <p:cNvGrpSpPr/>
        <p:nvPr/>
      </p:nvGrpSpPr>
      <p:grpSpPr>
        <a:xfrm>
          <a:off x="0" y="0"/>
          <a:ext cx="0" cy="0"/>
          <a:chOff x="0" y="0"/>
          <a:chExt cx="0" cy="0"/>
        </a:xfrm>
      </p:grpSpPr>
      <p:sp>
        <p:nvSpPr>
          <p:cNvPr id="5" name="Picture Placeholder 13"/>
          <p:cNvSpPr>
            <a:spLocks noGrp="1"/>
          </p:cNvSpPr>
          <p:nvPr>
            <p:ph type="pic" sz="quarter" idx="13"/>
          </p:nvPr>
        </p:nvSpPr>
        <p:spPr>
          <a:xfrm>
            <a:off x="3512107" y="0"/>
            <a:ext cx="5636338" cy="6311900"/>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Half_picture">
    <p:spTree>
      <p:nvGrpSpPr>
        <p:cNvPr id="1" name=""/>
        <p:cNvGrpSpPr/>
        <p:nvPr/>
      </p:nvGrpSpPr>
      <p:grpSpPr>
        <a:xfrm>
          <a:off x="0" y="0"/>
          <a:ext cx="0" cy="0"/>
          <a:chOff x="0" y="0"/>
          <a:chExt cx="0" cy="0"/>
        </a:xfrm>
      </p:grpSpPr>
      <p:sp>
        <p:nvSpPr>
          <p:cNvPr id="3" name="Rectangle 2"/>
          <p:cNvSpPr/>
          <p:nvPr userDrawn="1"/>
        </p:nvSpPr>
        <p:spPr>
          <a:xfrm>
            <a:off x="4235048" y="266845"/>
            <a:ext cx="711421" cy="31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Picture Placeholder 13"/>
          <p:cNvSpPr>
            <a:spLocks noGrp="1"/>
          </p:cNvSpPr>
          <p:nvPr>
            <p:ph type="pic" sz="quarter" idx="13"/>
          </p:nvPr>
        </p:nvSpPr>
        <p:spPr>
          <a:xfrm>
            <a:off x="4570241" y="0"/>
            <a:ext cx="4578204" cy="6311900"/>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ion_helium">
    <p:spTree>
      <p:nvGrpSpPr>
        <p:cNvPr id="1" name=""/>
        <p:cNvGrpSpPr/>
        <p:nvPr/>
      </p:nvGrpSpPr>
      <p:grpSpPr>
        <a:xfrm>
          <a:off x="0" y="0"/>
          <a:ext cx="0" cy="0"/>
          <a:chOff x="0" y="0"/>
          <a:chExt cx="0" cy="0"/>
        </a:xfrm>
      </p:grpSpPr>
      <p:sp>
        <p:nvSpPr>
          <p:cNvPr id="3" name="Rectangle 2"/>
          <p:cNvSpPr/>
          <p:nvPr userDrawn="1"/>
        </p:nvSpPr>
        <p:spPr>
          <a:xfrm>
            <a:off x="4235048" y="266845"/>
            <a:ext cx="711421" cy="31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Picture Placeholder 13"/>
          <p:cNvSpPr>
            <a:spLocks noGrp="1"/>
          </p:cNvSpPr>
          <p:nvPr>
            <p:ph type="pic" sz="quarter" idx="13"/>
          </p:nvPr>
        </p:nvSpPr>
        <p:spPr>
          <a:xfrm>
            <a:off x="4570241" y="0"/>
            <a:ext cx="4578204" cy="4221593"/>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ion_helium">
    <p:spTree>
      <p:nvGrpSpPr>
        <p:cNvPr id="1" name=""/>
        <p:cNvGrpSpPr/>
        <p:nvPr/>
      </p:nvGrpSpPr>
      <p:grpSpPr>
        <a:xfrm>
          <a:off x="0" y="0"/>
          <a:ext cx="0" cy="0"/>
          <a:chOff x="0" y="0"/>
          <a:chExt cx="0" cy="0"/>
        </a:xfrm>
      </p:grpSpPr>
      <p:sp>
        <p:nvSpPr>
          <p:cNvPr id="3" name="Rectangle 2"/>
          <p:cNvSpPr/>
          <p:nvPr userDrawn="1"/>
        </p:nvSpPr>
        <p:spPr>
          <a:xfrm>
            <a:off x="4235048" y="266845"/>
            <a:ext cx="711421" cy="31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Picture Placeholder 13"/>
          <p:cNvSpPr>
            <a:spLocks noGrp="1"/>
          </p:cNvSpPr>
          <p:nvPr>
            <p:ph type="pic" sz="quarter" idx="13"/>
          </p:nvPr>
        </p:nvSpPr>
        <p:spPr>
          <a:xfrm>
            <a:off x="0" y="0"/>
            <a:ext cx="4578204" cy="4221593"/>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iangle_Helium">
    <p:spTree>
      <p:nvGrpSpPr>
        <p:cNvPr id="1" name=""/>
        <p:cNvGrpSpPr/>
        <p:nvPr/>
      </p:nvGrpSpPr>
      <p:grpSpPr>
        <a:xfrm>
          <a:off x="0" y="0"/>
          <a:ext cx="0" cy="0"/>
          <a:chOff x="0" y="0"/>
          <a:chExt cx="0" cy="0"/>
        </a:xfrm>
      </p:grpSpPr>
      <p:sp>
        <p:nvSpPr>
          <p:cNvPr id="34" name="Picture Placeholder 33"/>
          <p:cNvSpPr>
            <a:spLocks noGrp="1"/>
          </p:cNvSpPr>
          <p:nvPr>
            <p:ph type="pic" sz="quarter" idx="10"/>
          </p:nvPr>
        </p:nvSpPr>
        <p:spPr>
          <a:xfrm>
            <a:off x="4941447" y="1040825"/>
            <a:ext cx="3422171" cy="4282211"/>
          </a:xfrm>
          <a:prstGeom prst="triangle">
            <a:avLst/>
          </a:prstGeom>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riangle_Helium">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6561289" y="1422992"/>
            <a:ext cx="2145875" cy="2268420"/>
          </a:xfrm>
          <a:custGeom>
            <a:avLst/>
            <a:gdLst>
              <a:gd name="connsiteX0" fmla="*/ 0 w 4197980"/>
              <a:gd name="connsiteY0" fmla="*/ 0 h 3618948"/>
              <a:gd name="connsiteX1" fmla="*/ 4197980 w 4197980"/>
              <a:gd name="connsiteY1" fmla="*/ 0 h 3618948"/>
              <a:gd name="connsiteX2" fmla="*/ 2098990 w 4197980"/>
              <a:gd name="connsiteY2" fmla="*/ 3618948 h 3618948"/>
            </a:gdLst>
            <a:ahLst/>
            <a:cxnLst>
              <a:cxn ang="0">
                <a:pos x="connsiteX0" y="connsiteY0"/>
              </a:cxn>
              <a:cxn ang="0">
                <a:pos x="connsiteX1" y="connsiteY1"/>
              </a:cxn>
              <a:cxn ang="0">
                <a:pos x="connsiteX2" y="connsiteY2"/>
              </a:cxn>
            </a:cxnLst>
            <a:rect l="l" t="t" r="r" b="b"/>
            <a:pathLst>
              <a:path w="4197980" h="3618948">
                <a:moveTo>
                  <a:pt x="0" y="0"/>
                </a:moveTo>
                <a:lnTo>
                  <a:pt x="4197980" y="0"/>
                </a:lnTo>
                <a:lnTo>
                  <a:pt x="2098990" y="3618948"/>
                </a:lnTo>
                <a:close/>
              </a:path>
            </a:pathLst>
          </a:custGeom>
        </p:spPr>
        <p:txBody>
          <a:bodyPr wrap="square">
            <a:noAutofit/>
          </a:bodyPr>
          <a:lstStyle/>
          <a:p>
            <a:endParaRPr lang="en-US"/>
          </a:p>
        </p:txBody>
      </p:sp>
      <p:sp>
        <p:nvSpPr>
          <p:cNvPr id="28" name="Picture Placeholder 27"/>
          <p:cNvSpPr>
            <a:spLocks noGrp="1"/>
          </p:cNvSpPr>
          <p:nvPr>
            <p:ph type="pic" sz="quarter" idx="12"/>
          </p:nvPr>
        </p:nvSpPr>
        <p:spPr>
          <a:xfrm>
            <a:off x="5329896" y="3242625"/>
            <a:ext cx="2145875" cy="2268420"/>
          </a:xfrm>
          <a:custGeom>
            <a:avLst/>
            <a:gdLst>
              <a:gd name="connsiteX0" fmla="*/ 2098990 w 4197980"/>
              <a:gd name="connsiteY0" fmla="*/ 0 h 3618948"/>
              <a:gd name="connsiteX1" fmla="*/ 4197980 w 4197980"/>
              <a:gd name="connsiteY1" fmla="*/ 3618948 h 3618948"/>
              <a:gd name="connsiteX2" fmla="*/ 0 w 4197980"/>
              <a:gd name="connsiteY2" fmla="*/ 3618948 h 3618948"/>
            </a:gdLst>
            <a:ahLst/>
            <a:cxnLst>
              <a:cxn ang="0">
                <a:pos x="connsiteX0" y="connsiteY0"/>
              </a:cxn>
              <a:cxn ang="0">
                <a:pos x="connsiteX1" y="connsiteY1"/>
              </a:cxn>
              <a:cxn ang="0">
                <a:pos x="connsiteX2" y="connsiteY2"/>
              </a:cxn>
            </a:cxnLst>
            <a:rect l="l" t="t" r="r" b="b"/>
            <a:pathLst>
              <a:path w="4197980" h="3618948">
                <a:moveTo>
                  <a:pt x="2098990" y="0"/>
                </a:moveTo>
                <a:lnTo>
                  <a:pt x="4197980" y="3618948"/>
                </a:lnTo>
                <a:lnTo>
                  <a:pt x="0" y="3618948"/>
                </a:lnTo>
                <a:close/>
              </a:path>
            </a:pathLst>
          </a:custGeom>
        </p:spPr>
        <p:txBody>
          <a:bodyPr wrap="square">
            <a:noAutofit/>
          </a:bodyPr>
          <a:lstStyle/>
          <a:p>
            <a:endParaRPr lang="en-US" dirty="0"/>
          </a:p>
        </p:txBody>
      </p:sp>
      <p:sp>
        <p:nvSpPr>
          <p:cNvPr id="31" name="Picture Placeholder 30"/>
          <p:cNvSpPr>
            <a:spLocks noGrp="1"/>
          </p:cNvSpPr>
          <p:nvPr>
            <p:ph type="pic" sz="quarter" idx="11"/>
          </p:nvPr>
        </p:nvSpPr>
        <p:spPr>
          <a:xfrm>
            <a:off x="4098502" y="1422992"/>
            <a:ext cx="2145875" cy="2268420"/>
          </a:xfrm>
          <a:custGeom>
            <a:avLst/>
            <a:gdLst>
              <a:gd name="connsiteX0" fmla="*/ 0 w 4197980"/>
              <a:gd name="connsiteY0" fmla="*/ 0 h 3618948"/>
              <a:gd name="connsiteX1" fmla="*/ 4197980 w 4197980"/>
              <a:gd name="connsiteY1" fmla="*/ 0 h 3618948"/>
              <a:gd name="connsiteX2" fmla="*/ 2098990 w 4197980"/>
              <a:gd name="connsiteY2" fmla="*/ 3618948 h 3618948"/>
            </a:gdLst>
            <a:ahLst/>
            <a:cxnLst>
              <a:cxn ang="0">
                <a:pos x="connsiteX0" y="connsiteY0"/>
              </a:cxn>
              <a:cxn ang="0">
                <a:pos x="connsiteX1" y="connsiteY1"/>
              </a:cxn>
              <a:cxn ang="0">
                <a:pos x="connsiteX2" y="connsiteY2"/>
              </a:cxn>
            </a:cxnLst>
            <a:rect l="l" t="t" r="r" b="b"/>
            <a:pathLst>
              <a:path w="4197980" h="3618948">
                <a:moveTo>
                  <a:pt x="0" y="0"/>
                </a:moveTo>
                <a:lnTo>
                  <a:pt x="4197980" y="0"/>
                </a:lnTo>
                <a:lnTo>
                  <a:pt x="2098990" y="3618948"/>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438" y="1472777"/>
            <a:ext cx="8233887" cy="416556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alf_picture">
    <p:spTree>
      <p:nvGrpSpPr>
        <p:cNvPr id="1" name=""/>
        <p:cNvGrpSpPr/>
        <p:nvPr/>
      </p:nvGrpSpPr>
      <p:grpSpPr>
        <a:xfrm>
          <a:off x="0" y="0"/>
          <a:ext cx="0" cy="0"/>
          <a:chOff x="0" y="0"/>
          <a:chExt cx="0" cy="0"/>
        </a:xfrm>
      </p:grpSpPr>
      <p:sp>
        <p:nvSpPr>
          <p:cNvPr id="3" name="Rectangle 2"/>
          <p:cNvSpPr/>
          <p:nvPr userDrawn="1"/>
        </p:nvSpPr>
        <p:spPr>
          <a:xfrm>
            <a:off x="4235048" y="266845"/>
            <a:ext cx="711421" cy="31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Picture Placeholder 13"/>
          <p:cNvSpPr>
            <a:spLocks noGrp="1"/>
          </p:cNvSpPr>
          <p:nvPr>
            <p:ph type="pic" sz="quarter" idx="13"/>
          </p:nvPr>
        </p:nvSpPr>
        <p:spPr>
          <a:xfrm>
            <a:off x="4570241" y="0"/>
            <a:ext cx="4578204" cy="6311900"/>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Half_picture">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1208909" y="1320314"/>
            <a:ext cx="2692274" cy="2085497"/>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cbook_01_Hellium">
    <p:spTree>
      <p:nvGrpSpPr>
        <p:cNvPr id="1" name=""/>
        <p:cNvGrpSpPr/>
        <p:nvPr/>
      </p:nvGrpSpPr>
      <p:grpSpPr>
        <a:xfrm>
          <a:off x="0" y="0"/>
          <a:ext cx="0" cy="0"/>
          <a:chOff x="0" y="0"/>
          <a:chExt cx="0" cy="0"/>
        </a:xfrm>
      </p:grpSpPr>
      <p:sp>
        <p:nvSpPr>
          <p:cNvPr id="16" name="Picture Placeholder 13"/>
          <p:cNvSpPr>
            <a:spLocks noGrp="1"/>
          </p:cNvSpPr>
          <p:nvPr>
            <p:ph type="pic" sz="quarter" idx="13"/>
          </p:nvPr>
        </p:nvSpPr>
        <p:spPr>
          <a:xfrm>
            <a:off x="5464521" y="1047202"/>
            <a:ext cx="2692274" cy="2085497"/>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pad_Helium">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1263211" y="1374928"/>
            <a:ext cx="2378049" cy="3659736"/>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pp_helium">
    <p:spTree>
      <p:nvGrpSpPr>
        <p:cNvPr id="1" name=""/>
        <p:cNvGrpSpPr/>
        <p:nvPr/>
      </p:nvGrpSpPr>
      <p:grpSpPr>
        <a:xfrm>
          <a:off x="0" y="0"/>
          <a:ext cx="0" cy="0"/>
          <a:chOff x="0" y="0"/>
          <a:chExt cx="0" cy="0"/>
        </a:xfrm>
      </p:grpSpPr>
      <p:sp>
        <p:nvSpPr>
          <p:cNvPr id="23" name="Picture Placeholder 13"/>
          <p:cNvSpPr>
            <a:spLocks noGrp="1"/>
          </p:cNvSpPr>
          <p:nvPr>
            <p:ph type="pic" sz="quarter" idx="14"/>
          </p:nvPr>
        </p:nvSpPr>
        <p:spPr>
          <a:xfrm>
            <a:off x="1498162" y="1513191"/>
            <a:ext cx="1569724" cy="3385801"/>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pp_helium">
    <p:spTree>
      <p:nvGrpSpPr>
        <p:cNvPr id="1" name=""/>
        <p:cNvGrpSpPr/>
        <p:nvPr/>
      </p:nvGrpSpPr>
      <p:grpSpPr>
        <a:xfrm>
          <a:off x="0" y="0"/>
          <a:ext cx="0" cy="0"/>
          <a:chOff x="0" y="0"/>
          <a:chExt cx="0" cy="0"/>
        </a:xfrm>
      </p:grpSpPr>
      <p:sp>
        <p:nvSpPr>
          <p:cNvPr id="8" name="Picture Placeholder 13"/>
          <p:cNvSpPr>
            <a:spLocks noGrp="1"/>
          </p:cNvSpPr>
          <p:nvPr>
            <p:ph type="pic" sz="quarter" idx="14"/>
          </p:nvPr>
        </p:nvSpPr>
        <p:spPr>
          <a:xfrm>
            <a:off x="4924289" y="2061887"/>
            <a:ext cx="3177625" cy="2095551"/>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2271504" y="1566860"/>
            <a:ext cx="6201706" cy="2425546"/>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4"/>
          </p:nvPr>
        </p:nvSpPr>
        <p:spPr>
          <a:xfrm>
            <a:off x="7005014" y="4139510"/>
            <a:ext cx="1468196" cy="1418074"/>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5"/>
          </p:nvPr>
        </p:nvSpPr>
        <p:spPr>
          <a:xfrm>
            <a:off x="5427165" y="4139510"/>
            <a:ext cx="1454982" cy="1418074"/>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16"/>
          </p:nvPr>
        </p:nvSpPr>
        <p:spPr>
          <a:xfrm>
            <a:off x="3841372" y="4139510"/>
            <a:ext cx="1454982" cy="1418074"/>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17"/>
          </p:nvPr>
        </p:nvSpPr>
        <p:spPr>
          <a:xfrm>
            <a:off x="2263524" y="4139510"/>
            <a:ext cx="1454982" cy="1418074"/>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12" name="Picture Placeholder 13"/>
          <p:cNvSpPr>
            <a:spLocks noGrp="1"/>
          </p:cNvSpPr>
          <p:nvPr>
            <p:ph type="pic" sz="quarter" idx="18"/>
          </p:nvPr>
        </p:nvSpPr>
        <p:spPr>
          <a:xfrm>
            <a:off x="693656" y="1566860"/>
            <a:ext cx="1454982" cy="1418074"/>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
        <p:nvSpPr>
          <p:cNvPr id="13" name="Picture Placeholder 13"/>
          <p:cNvSpPr>
            <a:spLocks noGrp="1"/>
          </p:cNvSpPr>
          <p:nvPr>
            <p:ph type="pic" sz="quarter" idx="19"/>
          </p:nvPr>
        </p:nvSpPr>
        <p:spPr>
          <a:xfrm>
            <a:off x="693656" y="3142388"/>
            <a:ext cx="1454982" cy="2415195"/>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wot_helium">
    <p:spTree>
      <p:nvGrpSpPr>
        <p:cNvPr id="1" name=""/>
        <p:cNvGrpSpPr/>
        <p:nvPr/>
      </p:nvGrpSpPr>
      <p:grpSpPr>
        <a:xfrm>
          <a:off x="0" y="0"/>
          <a:ext cx="0" cy="0"/>
          <a:chOff x="0" y="0"/>
          <a:chExt cx="0" cy="0"/>
        </a:xfrm>
      </p:grpSpPr>
      <p:sp>
        <p:nvSpPr>
          <p:cNvPr id="48" name="Picture Placeholder 47"/>
          <p:cNvSpPr>
            <a:spLocks noGrp="1"/>
          </p:cNvSpPr>
          <p:nvPr>
            <p:ph type="pic" sz="quarter" idx="19"/>
          </p:nvPr>
        </p:nvSpPr>
        <p:spPr>
          <a:xfrm>
            <a:off x="879972" y="831608"/>
            <a:ext cx="3013481" cy="4475675"/>
          </a:xfrm>
          <a:custGeom>
            <a:avLst/>
            <a:gdLst>
              <a:gd name="connsiteX0" fmla="*/ 911804 w 8029952"/>
              <a:gd name="connsiteY0" fmla="*/ 9165497 h 9725812"/>
              <a:gd name="connsiteX1" fmla="*/ 1002164 w 8029952"/>
              <a:gd name="connsiteY1" fmla="*/ 9196017 h 9725812"/>
              <a:gd name="connsiteX2" fmla="*/ 911804 w 8029952"/>
              <a:gd name="connsiteY2" fmla="*/ 9165497 h 9725812"/>
              <a:gd name="connsiteX3" fmla="*/ 347263 w 8029952"/>
              <a:gd name="connsiteY3" fmla="*/ 7303433 h 9725812"/>
              <a:gd name="connsiteX4" fmla="*/ 330925 w 8029952"/>
              <a:gd name="connsiteY4" fmla="*/ 7334302 h 9725812"/>
              <a:gd name="connsiteX5" fmla="*/ 376692 w 8029952"/>
              <a:gd name="connsiteY5" fmla="*/ 7356604 h 9725812"/>
              <a:gd name="connsiteX6" fmla="*/ 391947 w 8029952"/>
              <a:gd name="connsiteY6" fmla="*/ 7334302 h 9725812"/>
              <a:gd name="connsiteX7" fmla="*/ 354395 w 8029952"/>
              <a:gd name="connsiteY7" fmla="*/ 7303782 h 9725812"/>
              <a:gd name="connsiteX8" fmla="*/ 347263 w 8029952"/>
              <a:gd name="connsiteY8" fmla="*/ 7303433 h 9725812"/>
              <a:gd name="connsiteX9" fmla="*/ 6066960 w 8029952"/>
              <a:gd name="connsiteY9" fmla="*/ 571 h 9725812"/>
              <a:gd name="connsiteX10" fmla="*/ 6191350 w 8029952"/>
              <a:gd name="connsiteY10" fmla="*/ 3652 h 9725812"/>
              <a:gd name="connsiteX11" fmla="*/ 6380282 w 8029952"/>
              <a:gd name="connsiteY11" fmla="*/ 18912 h 9725812"/>
              <a:gd name="connsiteX12" fmla="*/ 6590338 w 8029952"/>
              <a:gd name="connsiteY12" fmla="*/ 25955 h 9725812"/>
              <a:gd name="connsiteX13" fmla="*/ 6771056 w 8029952"/>
              <a:gd name="connsiteY13" fmla="*/ 25955 h 9725812"/>
              <a:gd name="connsiteX14" fmla="*/ 7253362 w 8029952"/>
              <a:gd name="connsiteY14" fmla="*/ 94038 h 9725812"/>
              <a:gd name="connsiteX15" fmla="*/ 7411783 w 8029952"/>
              <a:gd name="connsiteY15" fmla="*/ 109298 h 9725812"/>
              <a:gd name="connsiteX16" fmla="*/ 7434080 w 8029952"/>
              <a:gd name="connsiteY16" fmla="*/ 109298 h 9725812"/>
              <a:gd name="connsiteX17" fmla="*/ 7502142 w 8029952"/>
              <a:gd name="connsiteY17" fmla="*/ 131601 h 9725812"/>
              <a:gd name="connsiteX18" fmla="*/ 7554950 w 8029952"/>
              <a:gd name="connsiteY18" fmla="*/ 162121 h 9725812"/>
              <a:gd name="connsiteX19" fmla="*/ 7630053 w 8029952"/>
              <a:gd name="connsiteY19" fmla="*/ 237247 h 9725812"/>
              <a:gd name="connsiteX20" fmla="*/ 7652350 w 8029952"/>
              <a:gd name="connsiteY20" fmla="*/ 274810 h 9725812"/>
              <a:gd name="connsiteX21" fmla="*/ 7682860 w 8029952"/>
              <a:gd name="connsiteY21" fmla="*/ 312373 h 9725812"/>
              <a:gd name="connsiteX22" fmla="*/ 7735668 w 8029952"/>
              <a:gd name="connsiteY22" fmla="*/ 319416 h 9725812"/>
              <a:gd name="connsiteX23" fmla="*/ 7757964 w 8029952"/>
              <a:gd name="connsiteY23" fmla="*/ 327633 h 9725812"/>
              <a:gd name="connsiteX24" fmla="*/ 7766178 w 8029952"/>
              <a:gd name="connsiteY24" fmla="*/ 372239 h 9725812"/>
              <a:gd name="connsiteX25" fmla="*/ 7818986 w 8029952"/>
              <a:gd name="connsiteY25" fmla="*/ 538924 h 9725812"/>
              <a:gd name="connsiteX26" fmla="*/ 7878834 w 8029952"/>
              <a:gd name="connsiteY26" fmla="*/ 651614 h 9725812"/>
              <a:gd name="connsiteX27" fmla="*/ 7885874 w 8029952"/>
              <a:gd name="connsiteY27" fmla="*/ 673916 h 9725812"/>
              <a:gd name="connsiteX28" fmla="*/ 7931640 w 8029952"/>
              <a:gd name="connsiteY28" fmla="*/ 922771 h 9725812"/>
              <a:gd name="connsiteX29" fmla="*/ 7946896 w 8029952"/>
              <a:gd name="connsiteY29" fmla="*/ 1050720 h 9725812"/>
              <a:gd name="connsiteX30" fmla="*/ 7962152 w 8029952"/>
              <a:gd name="connsiteY30" fmla="*/ 1178669 h 9725812"/>
              <a:gd name="connsiteX31" fmla="*/ 7976234 w 8029952"/>
              <a:gd name="connsiteY31" fmla="*/ 1314835 h 9725812"/>
              <a:gd name="connsiteX32" fmla="*/ 7976234 w 8029952"/>
              <a:gd name="connsiteY32" fmla="*/ 1359441 h 9725812"/>
              <a:gd name="connsiteX33" fmla="*/ 7984448 w 8029952"/>
              <a:gd name="connsiteY33" fmla="*/ 1412264 h 9725812"/>
              <a:gd name="connsiteX34" fmla="*/ 7984448 w 8029952"/>
              <a:gd name="connsiteY34" fmla="*/ 1872410 h 9725812"/>
              <a:gd name="connsiteX35" fmla="*/ 7962152 w 8029952"/>
              <a:gd name="connsiteY35" fmla="*/ 1940493 h 9725812"/>
              <a:gd name="connsiteX36" fmla="*/ 7909344 w 8029952"/>
              <a:gd name="connsiteY36" fmla="*/ 2135351 h 9725812"/>
              <a:gd name="connsiteX37" fmla="*/ 7848322 w 8029952"/>
              <a:gd name="connsiteY37" fmla="*/ 2196391 h 9725812"/>
              <a:gd name="connsiteX38" fmla="*/ 7795516 w 8029952"/>
              <a:gd name="connsiteY38" fmla="*/ 2240997 h 9725812"/>
              <a:gd name="connsiteX39" fmla="*/ 7705156 w 8029952"/>
              <a:gd name="connsiteY39" fmla="*/ 2368946 h 9725812"/>
              <a:gd name="connsiteX40" fmla="*/ 7675819 w 8029952"/>
              <a:gd name="connsiteY40" fmla="*/ 2392423 h 9725812"/>
              <a:gd name="connsiteX41" fmla="*/ 7645308 w 8029952"/>
              <a:gd name="connsiteY41" fmla="*/ 2421769 h 9725812"/>
              <a:gd name="connsiteX42" fmla="*/ 7607756 w 8029952"/>
              <a:gd name="connsiteY42" fmla="*/ 2445246 h 9725812"/>
              <a:gd name="connsiteX43" fmla="*/ 7570205 w 8029952"/>
              <a:gd name="connsiteY43" fmla="*/ 2445246 h 9725812"/>
              <a:gd name="connsiteX44" fmla="*/ 7546735 w 8029952"/>
              <a:gd name="connsiteY44" fmla="*/ 2452289 h 9725812"/>
              <a:gd name="connsiteX45" fmla="*/ 7517398 w 8029952"/>
              <a:gd name="connsiteY45" fmla="*/ 2474592 h 9725812"/>
              <a:gd name="connsiteX46" fmla="*/ 7411783 w 8029952"/>
              <a:gd name="connsiteY46" fmla="*/ 2489852 h 9725812"/>
              <a:gd name="connsiteX47" fmla="*/ 7389487 w 8029952"/>
              <a:gd name="connsiteY47" fmla="*/ 2512155 h 9725812"/>
              <a:gd name="connsiteX48" fmla="*/ 7321424 w 8029952"/>
              <a:gd name="connsiteY48" fmla="*/ 2549718 h 9725812"/>
              <a:gd name="connsiteX49" fmla="*/ 7299128 w 8029952"/>
              <a:gd name="connsiteY49" fmla="*/ 2549718 h 9725812"/>
              <a:gd name="connsiteX50" fmla="*/ 7185299 w 8029952"/>
              <a:gd name="connsiteY50" fmla="*/ 2573194 h 9725812"/>
              <a:gd name="connsiteX51" fmla="*/ 7171217 w 8029952"/>
              <a:gd name="connsiteY51" fmla="*/ 2564977 h 9725812"/>
              <a:gd name="connsiteX52" fmla="*/ 7019836 w 8029952"/>
              <a:gd name="connsiteY52" fmla="*/ 2535631 h 9725812"/>
              <a:gd name="connsiteX53" fmla="*/ 6937692 w 8029952"/>
              <a:gd name="connsiteY53" fmla="*/ 2527415 h 9725812"/>
              <a:gd name="connsiteX54" fmla="*/ 6876670 w 8029952"/>
              <a:gd name="connsiteY54" fmla="*/ 2474592 h 9725812"/>
              <a:gd name="connsiteX55" fmla="*/ 6741718 w 8029952"/>
              <a:gd name="connsiteY55" fmla="*/ 2437029 h 9725812"/>
              <a:gd name="connsiteX56" fmla="*/ 6651360 w 8029952"/>
              <a:gd name="connsiteY56" fmla="*/ 2392423 h 9725812"/>
              <a:gd name="connsiteX57" fmla="*/ 6613808 w 8029952"/>
              <a:gd name="connsiteY57" fmla="*/ 2377163 h 9725812"/>
              <a:gd name="connsiteX58" fmla="*/ 6431916 w 8029952"/>
              <a:gd name="connsiteY58" fmla="*/ 2346643 h 9725812"/>
              <a:gd name="connsiteX59" fmla="*/ 6304006 w 8029952"/>
              <a:gd name="connsiteY59" fmla="*/ 2317297 h 9725812"/>
              <a:gd name="connsiteX60" fmla="*/ 6169054 w 8029952"/>
              <a:gd name="connsiteY60" fmla="*/ 2286777 h 9725812"/>
              <a:gd name="connsiteX61" fmla="*/ 6070480 w 8029952"/>
              <a:gd name="connsiteY61" fmla="*/ 2271517 h 9725812"/>
              <a:gd name="connsiteX62" fmla="*/ 5927315 w 8029952"/>
              <a:gd name="connsiteY62" fmla="*/ 2264474 h 9725812"/>
              <a:gd name="connsiteX63" fmla="*/ 5611645 w 8029952"/>
              <a:gd name="connsiteY63" fmla="*/ 2256257 h 9725812"/>
              <a:gd name="connsiteX64" fmla="*/ 5490775 w 8029952"/>
              <a:gd name="connsiteY64" fmla="*/ 2264474 h 9725812"/>
              <a:gd name="connsiteX65" fmla="*/ 5475520 w 8029952"/>
              <a:gd name="connsiteY65" fmla="*/ 2264474 h 9725812"/>
              <a:gd name="connsiteX66" fmla="*/ 5355823 w 8029952"/>
              <a:gd name="connsiteY66" fmla="*/ 2271517 h 9725812"/>
              <a:gd name="connsiteX67" fmla="*/ 5212657 w 8029952"/>
              <a:gd name="connsiteY67" fmla="*/ 2286777 h 9725812"/>
              <a:gd name="connsiteX68" fmla="*/ 5091787 w 8029952"/>
              <a:gd name="connsiteY68" fmla="*/ 2309080 h 9725812"/>
              <a:gd name="connsiteX69" fmla="*/ 4979132 w 8029952"/>
              <a:gd name="connsiteY69" fmla="*/ 2302037 h 9725812"/>
              <a:gd name="connsiteX70" fmla="*/ 4918110 w 8029952"/>
              <a:gd name="connsiteY70" fmla="*/ 2324340 h 9725812"/>
              <a:gd name="connsiteX71" fmla="*/ 4865303 w 8029952"/>
              <a:gd name="connsiteY71" fmla="*/ 2339600 h 9725812"/>
              <a:gd name="connsiteX72" fmla="*/ 4783159 w 8029952"/>
              <a:gd name="connsiteY72" fmla="*/ 2331383 h 9725812"/>
              <a:gd name="connsiteX73" fmla="*/ 4639992 w 8029952"/>
              <a:gd name="connsiteY73" fmla="*/ 2377163 h 9725812"/>
              <a:gd name="connsiteX74" fmla="*/ 4549633 w 8029952"/>
              <a:gd name="connsiteY74" fmla="*/ 2384206 h 9725812"/>
              <a:gd name="connsiteX75" fmla="*/ 4466315 w 8029952"/>
              <a:gd name="connsiteY75" fmla="*/ 2407683 h 9725812"/>
              <a:gd name="connsiteX76" fmla="*/ 4316108 w 8029952"/>
              <a:gd name="connsiteY76" fmla="*/ 2407683 h 9725812"/>
              <a:gd name="connsiteX77" fmla="*/ 4293812 w 8029952"/>
              <a:gd name="connsiteY77" fmla="*/ 2399466 h 9725812"/>
              <a:gd name="connsiteX78" fmla="*/ 4241005 w 8029952"/>
              <a:gd name="connsiteY78" fmla="*/ 2407683 h 9725812"/>
              <a:gd name="connsiteX79" fmla="*/ 4210494 w 8029952"/>
              <a:gd name="connsiteY79" fmla="*/ 2414726 h 9725812"/>
              <a:gd name="connsiteX80" fmla="*/ 4165901 w 8029952"/>
              <a:gd name="connsiteY80" fmla="*/ 2429986 h 9725812"/>
              <a:gd name="connsiteX81" fmla="*/ 4150646 w 8029952"/>
              <a:gd name="connsiteY81" fmla="*/ 2445246 h 9725812"/>
              <a:gd name="connsiteX82" fmla="*/ 4142431 w 8029952"/>
              <a:gd name="connsiteY82" fmla="*/ 2452289 h 9725812"/>
              <a:gd name="connsiteX83" fmla="*/ 4045031 w 8029952"/>
              <a:gd name="connsiteY83" fmla="*/ 2489852 h 9725812"/>
              <a:gd name="connsiteX84" fmla="*/ 4036817 w 8029952"/>
              <a:gd name="connsiteY84" fmla="*/ 2498068 h 9725812"/>
              <a:gd name="connsiteX85" fmla="*/ 3976969 w 8029952"/>
              <a:gd name="connsiteY85" fmla="*/ 2520371 h 9725812"/>
              <a:gd name="connsiteX86" fmla="*/ 3924161 w 8029952"/>
              <a:gd name="connsiteY86" fmla="*/ 2557934 h 9725812"/>
              <a:gd name="connsiteX87" fmla="*/ 3879569 w 8029952"/>
              <a:gd name="connsiteY87" fmla="*/ 2573194 h 9725812"/>
              <a:gd name="connsiteX88" fmla="*/ 3765740 w 8029952"/>
              <a:gd name="connsiteY88" fmla="*/ 2602540 h 9725812"/>
              <a:gd name="connsiteX89" fmla="*/ 3758699 w 8029952"/>
              <a:gd name="connsiteY89" fmla="*/ 2610757 h 9725812"/>
              <a:gd name="connsiteX90" fmla="*/ 3683595 w 8029952"/>
              <a:gd name="connsiteY90" fmla="*/ 2670623 h 9725812"/>
              <a:gd name="connsiteX91" fmla="*/ 3593236 w 8029952"/>
              <a:gd name="connsiteY91" fmla="*/ 2730489 h 9725812"/>
              <a:gd name="connsiteX92" fmla="*/ 3494663 w 8029952"/>
              <a:gd name="connsiteY92" fmla="*/ 2798572 h 9725812"/>
              <a:gd name="connsiteX93" fmla="*/ 3457111 w 8029952"/>
              <a:gd name="connsiteY93" fmla="*/ 2813832 h 9725812"/>
              <a:gd name="connsiteX94" fmla="*/ 3412518 w 8029952"/>
              <a:gd name="connsiteY94" fmla="*/ 2851395 h 9725812"/>
              <a:gd name="connsiteX95" fmla="*/ 3306904 w 8029952"/>
              <a:gd name="connsiteY95" fmla="*/ 2926521 h 9725812"/>
              <a:gd name="connsiteX96" fmla="*/ 3238841 w 8029952"/>
              <a:gd name="connsiteY96" fmla="*/ 2987561 h 9725812"/>
              <a:gd name="connsiteX97" fmla="*/ 3231800 w 8029952"/>
              <a:gd name="connsiteY97" fmla="*/ 2994604 h 9725812"/>
              <a:gd name="connsiteX98" fmla="*/ 3042868 w 8029952"/>
              <a:gd name="connsiteY98" fmla="*/ 3168333 h 9725812"/>
              <a:gd name="connsiteX99" fmla="*/ 3051083 w 8029952"/>
              <a:gd name="connsiteY99" fmla="*/ 3100250 h 9725812"/>
              <a:gd name="connsiteX100" fmla="*/ 3261138 w 8029952"/>
              <a:gd name="connsiteY100" fmla="*/ 2926521 h 9725812"/>
              <a:gd name="connsiteX101" fmla="*/ 3457111 w 8029952"/>
              <a:gd name="connsiteY101" fmla="*/ 2761009 h 9725812"/>
              <a:gd name="connsiteX102" fmla="*/ 3607318 w 8029952"/>
              <a:gd name="connsiteY102" fmla="*/ 2670623 h 9725812"/>
              <a:gd name="connsiteX103" fmla="*/ 3622574 w 8029952"/>
              <a:gd name="connsiteY103" fmla="*/ 2655363 h 9725812"/>
              <a:gd name="connsiteX104" fmla="*/ 3683595 w 8029952"/>
              <a:gd name="connsiteY104" fmla="*/ 2610757 h 9725812"/>
              <a:gd name="connsiteX105" fmla="*/ 3750484 w 8029952"/>
              <a:gd name="connsiteY105" fmla="*/ 2573194 h 9725812"/>
              <a:gd name="connsiteX106" fmla="*/ 3811506 w 8029952"/>
              <a:gd name="connsiteY106" fmla="*/ 2542674 h 9725812"/>
              <a:gd name="connsiteX107" fmla="*/ 3871354 w 8029952"/>
              <a:gd name="connsiteY107" fmla="*/ 2512155 h 9725812"/>
              <a:gd name="connsiteX108" fmla="*/ 3961713 w 8029952"/>
              <a:gd name="connsiteY108" fmla="*/ 2482808 h 9725812"/>
              <a:gd name="connsiteX109" fmla="*/ 3992224 w 8029952"/>
              <a:gd name="connsiteY109" fmla="*/ 2467549 h 9725812"/>
              <a:gd name="connsiteX110" fmla="*/ 4036817 w 8029952"/>
              <a:gd name="connsiteY110" fmla="*/ 2437029 h 9725812"/>
              <a:gd name="connsiteX111" fmla="*/ 4120135 w 8029952"/>
              <a:gd name="connsiteY111" fmla="*/ 2392423 h 9725812"/>
              <a:gd name="connsiteX112" fmla="*/ 4127176 w 8029952"/>
              <a:gd name="connsiteY112" fmla="*/ 2384206 h 9725812"/>
              <a:gd name="connsiteX113" fmla="*/ 4165901 w 8029952"/>
              <a:gd name="connsiteY113" fmla="*/ 2339600 h 9725812"/>
              <a:gd name="connsiteX114" fmla="*/ 4225749 w 8029952"/>
              <a:gd name="connsiteY114" fmla="*/ 2317297 h 9725812"/>
              <a:gd name="connsiteX115" fmla="*/ 4285598 w 8029952"/>
              <a:gd name="connsiteY115" fmla="*/ 2302037 h 9725812"/>
              <a:gd name="connsiteX116" fmla="*/ 4391212 w 8029952"/>
              <a:gd name="connsiteY116" fmla="*/ 2293820 h 9725812"/>
              <a:gd name="connsiteX117" fmla="*/ 4428764 w 8029952"/>
              <a:gd name="connsiteY117" fmla="*/ 2233954 h 9725812"/>
              <a:gd name="connsiteX118" fmla="*/ 4293812 w 8029952"/>
              <a:gd name="connsiteY118" fmla="*/ 2256257 h 9725812"/>
              <a:gd name="connsiteX119" fmla="*/ 4014520 w 8029952"/>
              <a:gd name="connsiteY119" fmla="*/ 2346643 h 9725812"/>
              <a:gd name="connsiteX120" fmla="*/ 3833802 w 8029952"/>
              <a:gd name="connsiteY120" fmla="*/ 2421769 h 9725812"/>
              <a:gd name="connsiteX121" fmla="*/ 3773954 w 8029952"/>
              <a:gd name="connsiteY121" fmla="*/ 2452289 h 9725812"/>
              <a:gd name="connsiteX122" fmla="*/ 3705892 w 8029952"/>
              <a:gd name="connsiteY122" fmla="*/ 2489852 h 9725812"/>
              <a:gd name="connsiteX123" fmla="*/ 3675381 w 8029952"/>
              <a:gd name="connsiteY123" fmla="*/ 2505111 h 9725812"/>
              <a:gd name="connsiteX124" fmla="*/ 3660125 w 8029952"/>
              <a:gd name="connsiteY124" fmla="*/ 2505111 h 9725812"/>
              <a:gd name="connsiteX125" fmla="*/ 3494663 w 8029952"/>
              <a:gd name="connsiteY125" fmla="*/ 2595497 h 9725812"/>
              <a:gd name="connsiteX126" fmla="*/ 3351497 w 8029952"/>
              <a:gd name="connsiteY126" fmla="*/ 2716403 h 9725812"/>
              <a:gd name="connsiteX127" fmla="*/ 3088634 w 8029952"/>
              <a:gd name="connsiteY127" fmla="*/ 2949998 h 9725812"/>
              <a:gd name="connsiteX128" fmla="*/ 2937254 w 8029952"/>
              <a:gd name="connsiteY128" fmla="*/ 3137813 h 9725812"/>
              <a:gd name="connsiteX129" fmla="*/ 2809343 w 8029952"/>
              <a:gd name="connsiteY129" fmla="*/ 3326802 h 9725812"/>
              <a:gd name="connsiteX130" fmla="*/ 2711943 w 8029952"/>
              <a:gd name="connsiteY130" fmla="*/ 3499357 h 9725812"/>
              <a:gd name="connsiteX131" fmla="*/ 2635666 w 8029952"/>
              <a:gd name="connsiteY131" fmla="*/ 3838597 h 9725812"/>
              <a:gd name="connsiteX132" fmla="*/ 2674391 w 8029952"/>
              <a:gd name="connsiteY132" fmla="*/ 3997066 h 9725812"/>
              <a:gd name="connsiteX133" fmla="*/ 3013531 w 8029952"/>
              <a:gd name="connsiteY133" fmla="*/ 4260007 h 9725812"/>
              <a:gd name="connsiteX134" fmla="*/ 3464152 w 8029952"/>
              <a:gd name="connsiteY134" fmla="*/ 4336307 h 9725812"/>
              <a:gd name="connsiteX135" fmla="*/ 4232790 w 8029952"/>
              <a:gd name="connsiteY135" fmla="*/ 4365653 h 9725812"/>
              <a:gd name="connsiteX136" fmla="*/ 4790200 w 8029952"/>
              <a:gd name="connsiteY136" fmla="*/ 4343350 h 9725812"/>
              <a:gd name="connsiteX137" fmla="*/ 5151636 w 8029952"/>
              <a:gd name="connsiteY137" fmla="*/ 4350393 h 9725812"/>
              <a:gd name="connsiteX138" fmla="*/ 5589348 w 8029952"/>
              <a:gd name="connsiteY138" fmla="*/ 4403216 h 9725812"/>
              <a:gd name="connsiteX139" fmla="*/ 6251198 w 8029952"/>
              <a:gd name="connsiteY139" fmla="*/ 4539382 h 9725812"/>
              <a:gd name="connsiteX140" fmla="*/ 6523449 w 8029952"/>
              <a:gd name="connsiteY140" fmla="*/ 4660287 h 9725812"/>
              <a:gd name="connsiteX141" fmla="*/ 7042133 w 8029952"/>
              <a:gd name="connsiteY141" fmla="*/ 4999528 h 9725812"/>
              <a:gd name="connsiteX142" fmla="*/ 7509183 w 8029952"/>
              <a:gd name="connsiteY142" fmla="*/ 5579406 h 9725812"/>
              <a:gd name="connsiteX143" fmla="*/ 7675819 w 8029952"/>
              <a:gd name="connsiteY143" fmla="*/ 5903387 h 9725812"/>
              <a:gd name="connsiteX144" fmla="*/ 7810771 w 8029952"/>
              <a:gd name="connsiteY144" fmla="*/ 6333014 h 9725812"/>
              <a:gd name="connsiteX145" fmla="*/ 7826026 w 8029952"/>
              <a:gd name="connsiteY145" fmla="*/ 6965715 h 9725812"/>
              <a:gd name="connsiteX146" fmla="*/ 7750922 w 8029952"/>
              <a:gd name="connsiteY146" fmla="*/ 7356604 h 9725812"/>
              <a:gd name="connsiteX147" fmla="*/ 7682860 w 8029952"/>
              <a:gd name="connsiteY147" fmla="*/ 7492770 h 9725812"/>
              <a:gd name="connsiteX148" fmla="*/ 7524438 w 8029952"/>
              <a:gd name="connsiteY148" fmla="*/ 7779188 h 9725812"/>
              <a:gd name="connsiteX149" fmla="*/ 7351935 w 8029952"/>
              <a:gd name="connsiteY149" fmla="*/ 8035086 h 9725812"/>
              <a:gd name="connsiteX150" fmla="*/ 7253362 w 8029952"/>
              <a:gd name="connsiteY150" fmla="*/ 8171252 h 9725812"/>
              <a:gd name="connsiteX151" fmla="*/ 7072644 w 8029952"/>
              <a:gd name="connsiteY151" fmla="*/ 8381370 h 9725812"/>
              <a:gd name="connsiteX152" fmla="*/ 6929478 w 8029952"/>
              <a:gd name="connsiteY152" fmla="*/ 8517535 h 9725812"/>
              <a:gd name="connsiteX153" fmla="*/ 6688912 w 8029952"/>
              <a:gd name="connsiteY153" fmla="*/ 8720610 h 9725812"/>
              <a:gd name="connsiteX154" fmla="*/ 6319261 w 8029952"/>
              <a:gd name="connsiteY154" fmla="*/ 8969465 h 9725812"/>
              <a:gd name="connsiteX155" fmla="*/ 5966040 w 8029952"/>
              <a:gd name="connsiteY155" fmla="*/ 9157280 h 9725812"/>
              <a:gd name="connsiteX156" fmla="*/ 5649197 w 8029952"/>
              <a:gd name="connsiteY156" fmla="*/ 9278186 h 9725812"/>
              <a:gd name="connsiteX157" fmla="*/ 5400416 w 8029952"/>
              <a:gd name="connsiteY157" fmla="*/ 9376788 h 9725812"/>
              <a:gd name="connsiteX158" fmla="*/ 5219698 w 8029952"/>
              <a:gd name="connsiteY158" fmla="*/ 9436654 h 9725812"/>
              <a:gd name="connsiteX159" fmla="*/ 4941580 w 8029952"/>
              <a:gd name="connsiteY159" fmla="*/ 9511780 h 9725812"/>
              <a:gd name="connsiteX160" fmla="*/ 4662289 w 8029952"/>
              <a:gd name="connsiteY160" fmla="*/ 9564603 h 9725812"/>
              <a:gd name="connsiteX161" fmla="*/ 4459275 w 8029952"/>
              <a:gd name="connsiteY161" fmla="*/ 9595123 h 9725812"/>
              <a:gd name="connsiteX162" fmla="*/ 4127176 w 8029952"/>
              <a:gd name="connsiteY162" fmla="*/ 9639729 h 9725812"/>
              <a:gd name="connsiteX163" fmla="*/ 3879569 w 8029952"/>
              <a:gd name="connsiteY163" fmla="*/ 9670249 h 9725812"/>
              <a:gd name="connsiteX164" fmla="*/ 3683595 w 8029952"/>
              <a:gd name="connsiteY164" fmla="*/ 9677292 h 9725812"/>
              <a:gd name="connsiteX165" fmla="*/ 3615533 w 8029952"/>
              <a:gd name="connsiteY165" fmla="*/ 9677292 h 9725812"/>
              <a:gd name="connsiteX166" fmla="*/ 3245882 w 8029952"/>
              <a:gd name="connsiteY166" fmla="*/ 9692552 h 9725812"/>
              <a:gd name="connsiteX167" fmla="*/ 3155523 w 8029952"/>
              <a:gd name="connsiteY167" fmla="*/ 9685509 h 9725812"/>
              <a:gd name="connsiteX168" fmla="*/ 3073379 w 8029952"/>
              <a:gd name="connsiteY168" fmla="*/ 9692552 h 9725812"/>
              <a:gd name="connsiteX169" fmla="*/ 3013531 w 8029952"/>
              <a:gd name="connsiteY169" fmla="*/ 9662032 h 9725812"/>
              <a:gd name="connsiteX170" fmla="*/ 2990061 w 8029952"/>
              <a:gd name="connsiteY170" fmla="*/ 9632686 h 9725812"/>
              <a:gd name="connsiteX171" fmla="*/ 2967764 w 8029952"/>
              <a:gd name="connsiteY171" fmla="*/ 9624469 h 9725812"/>
              <a:gd name="connsiteX172" fmla="*/ 2914957 w 8029952"/>
              <a:gd name="connsiteY172" fmla="*/ 9632686 h 9725812"/>
              <a:gd name="connsiteX173" fmla="*/ 2930213 w 8029952"/>
              <a:gd name="connsiteY173" fmla="*/ 9677292 h 9725812"/>
              <a:gd name="connsiteX174" fmla="*/ 2907916 w 8029952"/>
              <a:gd name="connsiteY174" fmla="*/ 9700769 h 9725812"/>
              <a:gd name="connsiteX175" fmla="*/ 2877406 w 8029952"/>
              <a:gd name="connsiteY175" fmla="*/ 9677292 h 9725812"/>
              <a:gd name="connsiteX176" fmla="*/ 2846895 w 8029952"/>
              <a:gd name="connsiteY176" fmla="*/ 9662032 h 9725812"/>
              <a:gd name="connsiteX177" fmla="*/ 2817557 w 8029952"/>
              <a:gd name="connsiteY177" fmla="*/ 9670249 h 9725812"/>
              <a:gd name="connsiteX178" fmla="*/ 2734239 w 8029952"/>
              <a:gd name="connsiteY178" fmla="*/ 9639729 h 9725812"/>
              <a:gd name="connsiteX179" fmla="*/ 2809343 w 8029952"/>
              <a:gd name="connsiteY179" fmla="*/ 9647946 h 9725812"/>
              <a:gd name="connsiteX180" fmla="*/ 2846895 w 8029952"/>
              <a:gd name="connsiteY180" fmla="*/ 9647946 h 9725812"/>
              <a:gd name="connsiteX181" fmla="*/ 2862150 w 8029952"/>
              <a:gd name="connsiteY181" fmla="*/ 9639729 h 9725812"/>
              <a:gd name="connsiteX182" fmla="*/ 2855109 w 8029952"/>
              <a:gd name="connsiteY182" fmla="*/ 9624469 h 9725812"/>
              <a:gd name="connsiteX183" fmla="*/ 2794087 w 8029952"/>
              <a:gd name="connsiteY183" fmla="*/ 9609209 h 9725812"/>
              <a:gd name="connsiteX184" fmla="*/ 2666177 w 8029952"/>
              <a:gd name="connsiteY184" fmla="*/ 9609209 h 9725812"/>
              <a:gd name="connsiteX185" fmla="*/ 2591073 w 8029952"/>
              <a:gd name="connsiteY185" fmla="*/ 9579863 h 9725812"/>
              <a:gd name="connsiteX186" fmla="*/ 2575818 w 8029952"/>
              <a:gd name="connsiteY186" fmla="*/ 9571646 h 9725812"/>
              <a:gd name="connsiteX187" fmla="*/ 2492500 w 8029952"/>
              <a:gd name="connsiteY187" fmla="*/ 9557560 h 9725812"/>
              <a:gd name="connsiteX188" fmla="*/ 2470203 w 8029952"/>
              <a:gd name="connsiteY188" fmla="*/ 9564603 h 9725812"/>
              <a:gd name="connsiteX189" fmla="*/ 2440866 w 8029952"/>
              <a:gd name="connsiteY189" fmla="*/ 9564603 h 9725812"/>
              <a:gd name="connsiteX190" fmla="*/ 2470203 w 8029952"/>
              <a:gd name="connsiteY190" fmla="*/ 9609209 h 9725812"/>
              <a:gd name="connsiteX191" fmla="*/ 2447907 w 8029952"/>
              <a:gd name="connsiteY191" fmla="*/ 9617426 h 9725812"/>
              <a:gd name="connsiteX192" fmla="*/ 2432652 w 8029952"/>
              <a:gd name="connsiteY192" fmla="*/ 9624469 h 9725812"/>
              <a:gd name="connsiteX193" fmla="*/ 2432652 w 8029952"/>
              <a:gd name="connsiteY193" fmla="*/ 9647946 h 9725812"/>
              <a:gd name="connsiteX194" fmla="*/ 2417396 w 8029952"/>
              <a:gd name="connsiteY194" fmla="*/ 9632686 h 9725812"/>
              <a:gd name="connsiteX195" fmla="*/ 2395100 w 8029952"/>
              <a:gd name="connsiteY195" fmla="*/ 9595123 h 9725812"/>
              <a:gd name="connsiteX196" fmla="*/ 2379844 w 8029952"/>
              <a:gd name="connsiteY196" fmla="*/ 9571646 h 9725812"/>
              <a:gd name="connsiteX197" fmla="*/ 2342293 w 8029952"/>
              <a:gd name="connsiteY197" fmla="*/ 9534083 h 9725812"/>
              <a:gd name="connsiteX198" fmla="*/ 2183871 w 8029952"/>
              <a:gd name="connsiteY198" fmla="*/ 9458957 h 9725812"/>
              <a:gd name="connsiteX199" fmla="*/ 2169789 w 8029952"/>
              <a:gd name="connsiteY199" fmla="*/ 9458957 h 9725812"/>
              <a:gd name="connsiteX200" fmla="*/ 2161575 w 8029952"/>
              <a:gd name="connsiteY200" fmla="*/ 9481260 h 9725812"/>
              <a:gd name="connsiteX201" fmla="*/ 2169789 w 8029952"/>
              <a:gd name="connsiteY201" fmla="*/ 9504737 h 9725812"/>
              <a:gd name="connsiteX202" fmla="*/ 2093512 w 8029952"/>
              <a:gd name="connsiteY202" fmla="*/ 9511780 h 9725812"/>
              <a:gd name="connsiteX203" fmla="*/ 2176830 w 8029952"/>
              <a:gd name="connsiteY203" fmla="*/ 9549343 h 9725812"/>
              <a:gd name="connsiteX204" fmla="*/ 2146319 w 8029952"/>
              <a:gd name="connsiteY204" fmla="*/ 9571646 h 9725812"/>
              <a:gd name="connsiteX205" fmla="*/ 2372803 w 8029952"/>
              <a:gd name="connsiteY205" fmla="*/ 9617426 h 9725812"/>
              <a:gd name="connsiteX206" fmla="*/ 2169789 w 8029952"/>
              <a:gd name="connsiteY206" fmla="*/ 9624469 h 9725812"/>
              <a:gd name="connsiteX207" fmla="*/ 2304741 w 8029952"/>
              <a:gd name="connsiteY207" fmla="*/ 9670249 h 9725812"/>
              <a:gd name="connsiteX208" fmla="*/ 2229637 w 8029952"/>
              <a:gd name="connsiteY208" fmla="*/ 9662032 h 9725812"/>
              <a:gd name="connsiteX209" fmla="*/ 2260148 w 8029952"/>
              <a:gd name="connsiteY209" fmla="*/ 9692552 h 9725812"/>
              <a:gd name="connsiteX210" fmla="*/ 2297700 w 8029952"/>
              <a:gd name="connsiteY210" fmla="*/ 9723072 h 9725812"/>
              <a:gd name="connsiteX211" fmla="*/ 2221423 w 8029952"/>
              <a:gd name="connsiteY211" fmla="*/ 9707812 h 9725812"/>
              <a:gd name="connsiteX212" fmla="*/ 2207341 w 8029952"/>
              <a:gd name="connsiteY212" fmla="*/ 9692552 h 9725812"/>
              <a:gd name="connsiteX213" fmla="*/ 2154534 w 8029952"/>
              <a:gd name="connsiteY213" fmla="*/ 9692552 h 9725812"/>
              <a:gd name="connsiteX214" fmla="*/ 2108767 w 8029952"/>
              <a:gd name="connsiteY214" fmla="*/ 9654989 h 9725812"/>
              <a:gd name="connsiteX215" fmla="*/ 2079430 w 8029952"/>
              <a:gd name="connsiteY215" fmla="*/ 9639729 h 9725812"/>
              <a:gd name="connsiteX216" fmla="*/ 2026623 w 8029952"/>
              <a:gd name="connsiteY216" fmla="*/ 9617426 h 9725812"/>
              <a:gd name="connsiteX217" fmla="*/ 1958560 w 8029952"/>
              <a:gd name="connsiteY217" fmla="*/ 9602166 h 9725812"/>
              <a:gd name="connsiteX218" fmla="*/ 1890498 w 8029952"/>
              <a:gd name="connsiteY218" fmla="*/ 9609209 h 9725812"/>
              <a:gd name="connsiteX219" fmla="*/ 1822435 w 8029952"/>
              <a:gd name="connsiteY219" fmla="*/ 9609209 h 9725812"/>
              <a:gd name="connsiteX220" fmla="*/ 1793098 w 8029952"/>
              <a:gd name="connsiteY220" fmla="*/ 9609209 h 9725812"/>
              <a:gd name="connsiteX221" fmla="*/ 1717994 w 8029952"/>
              <a:gd name="connsiteY221" fmla="*/ 9602166 h 9725812"/>
              <a:gd name="connsiteX222" fmla="*/ 1656973 w 8029952"/>
              <a:gd name="connsiteY222" fmla="*/ 9586906 h 9725812"/>
              <a:gd name="connsiteX223" fmla="*/ 1626462 w 8029952"/>
              <a:gd name="connsiteY223" fmla="*/ 9586906 h 9725812"/>
              <a:gd name="connsiteX224" fmla="*/ 1581869 w 8029952"/>
              <a:gd name="connsiteY224" fmla="*/ 9571646 h 9725812"/>
              <a:gd name="connsiteX225" fmla="*/ 1392937 w 8029952"/>
              <a:gd name="connsiteY225" fmla="*/ 9542300 h 9725812"/>
              <a:gd name="connsiteX226" fmla="*/ 1317833 w 8029952"/>
              <a:gd name="connsiteY226" fmla="*/ 9504737 h 9725812"/>
              <a:gd name="connsiteX227" fmla="*/ 1423448 w 8029952"/>
              <a:gd name="connsiteY227" fmla="*/ 9504737 h 9725812"/>
              <a:gd name="connsiteX228" fmla="*/ 1370640 w 8029952"/>
              <a:gd name="connsiteY228" fmla="*/ 9467174 h 9725812"/>
              <a:gd name="connsiteX229" fmla="*/ 1145330 w 8029952"/>
              <a:gd name="connsiteY229" fmla="*/ 9414351 h 9725812"/>
              <a:gd name="connsiteX230" fmla="*/ 1002164 w 8029952"/>
              <a:gd name="connsiteY230" fmla="*/ 9376788 h 9725812"/>
              <a:gd name="connsiteX231" fmla="*/ 978694 w 8029952"/>
              <a:gd name="connsiteY231" fmla="*/ 9376788 h 9725812"/>
              <a:gd name="connsiteX232" fmla="*/ 934101 w 8029952"/>
              <a:gd name="connsiteY232" fmla="*/ 9361528 h 9725812"/>
              <a:gd name="connsiteX233" fmla="*/ 925886 w 8029952"/>
              <a:gd name="connsiteY233" fmla="*/ 9346268 h 9725812"/>
              <a:gd name="connsiteX234" fmla="*/ 941142 w 8029952"/>
              <a:gd name="connsiteY234" fmla="*/ 9339225 h 9725812"/>
              <a:gd name="connsiteX235" fmla="*/ 1024460 w 8029952"/>
              <a:gd name="connsiteY235" fmla="*/ 9353312 h 9725812"/>
              <a:gd name="connsiteX236" fmla="*/ 1039715 w 8029952"/>
              <a:gd name="connsiteY236" fmla="*/ 9346268 h 9725812"/>
              <a:gd name="connsiteX237" fmla="*/ 1031501 w 8029952"/>
              <a:gd name="connsiteY237" fmla="*/ 9331009 h 9725812"/>
              <a:gd name="connsiteX238" fmla="*/ 949356 w 8029952"/>
              <a:gd name="connsiteY238" fmla="*/ 9278186 h 9725812"/>
              <a:gd name="connsiteX239" fmla="*/ 858997 w 8029952"/>
              <a:gd name="connsiteY239" fmla="*/ 9255883 h 9725812"/>
              <a:gd name="connsiteX240" fmla="*/ 783894 w 8029952"/>
              <a:gd name="connsiteY240" fmla="*/ 9225363 h 9725812"/>
              <a:gd name="connsiteX241" fmla="*/ 858997 w 8029952"/>
              <a:gd name="connsiteY241" fmla="*/ 9180757 h 9725812"/>
              <a:gd name="connsiteX242" fmla="*/ 874253 w 8029952"/>
              <a:gd name="connsiteY242" fmla="*/ 9157280 h 9725812"/>
              <a:gd name="connsiteX243" fmla="*/ 858997 w 8029952"/>
              <a:gd name="connsiteY243" fmla="*/ 9143194 h 9725812"/>
              <a:gd name="connsiteX244" fmla="*/ 806190 w 8029952"/>
              <a:gd name="connsiteY244" fmla="*/ 9127934 h 9725812"/>
              <a:gd name="connsiteX245" fmla="*/ 911804 w 8029952"/>
              <a:gd name="connsiteY245" fmla="*/ 9105631 h 9725812"/>
              <a:gd name="connsiteX246" fmla="*/ 911804 w 8029952"/>
              <a:gd name="connsiteY246" fmla="*/ 9044591 h 9725812"/>
              <a:gd name="connsiteX247" fmla="*/ 850783 w 8029952"/>
              <a:gd name="connsiteY247" fmla="*/ 8976508 h 9725812"/>
              <a:gd name="connsiteX248" fmla="*/ 790935 w 8029952"/>
              <a:gd name="connsiteY248" fmla="*/ 8931902 h 9725812"/>
              <a:gd name="connsiteX249" fmla="*/ 738127 w 8029952"/>
              <a:gd name="connsiteY249" fmla="*/ 8909599 h 9725812"/>
              <a:gd name="connsiteX250" fmla="*/ 738127 w 8029952"/>
              <a:gd name="connsiteY250" fmla="*/ 8886122 h 9725812"/>
              <a:gd name="connsiteX251" fmla="*/ 760424 w 8029952"/>
              <a:gd name="connsiteY251" fmla="*/ 8863819 h 9725812"/>
              <a:gd name="connsiteX252" fmla="*/ 760424 w 8029952"/>
              <a:gd name="connsiteY252" fmla="*/ 8788693 h 9725812"/>
              <a:gd name="connsiteX253" fmla="*/ 685320 w 8029952"/>
              <a:gd name="connsiteY253" fmla="*/ 8742913 h 9725812"/>
              <a:gd name="connsiteX254" fmla="*/ 564450 w 8029952"/>
              <a:gd name="connsiteY254" fmla="*/ 8705350 h 9725812"/>
              <a:gd name="connsiteX255" fmla="*/ 526899 w 8029952"/>
              <a:gd name="connsiteY255" fmla="*/ 8660744 h 9725812"/>
              <a:gd name="connsiteX256" fmla="*/ 550369 w 8029952"/>
              <a:gd name="connsiteY256" fmla="*/ 8638441 h 9725812"/>
              <a:gd name="connsiteX257" fmla="*/ 587920 w 8029952"/>
              <a:gd name="connsiteY257" fmla="*/ 8630224 h 9725812"/>
              <a:gd name="connsiteX258" fmla="*/ 550369 w 8029952"/>
              <a:gd name="connsiteY258" fmla="*/ 8585618 h 9725812"/>
              <a:gd name="connsiteX259" fmla="*/ 526899 w 8029952"/>
              <a:gd name="connsiteY259" fmla="*/ 8570358 h 9725812"/>
              <a:gd name="connsiteX260" fmla="*/ 460009 w 8029952"/>
              <a:gd name="connsiteY260" fmla="*/ 8532795 h 9725812"/>
              <a:gd name="connsiteX261" fmla="*/ 436540 w 8029952"/>
              <a:gd name="connsiteY261" fmla="*/ 8532795 h 9725812"/>
              <a:gd name="connsiteX262" fmla="*/ 339140 w 8029952"/>
              <a:gd name="connsiteY262" fmla="*/ 8524578 h 9725812"/>
              <a:gd name="connsiteX263" fmla="*/ 316843 w 8029952"/>
              <a:gd name="connsiteY263" fmla="*/ 8464712 h 9725812"/>
              <a:gd name="connsiteX264" fmla="*/ 278118 w 8029952"/>
              <a:gd name="connsiteY264" fmla="*/ 8418933 h 9725812"/>
              <a:gd name="connsiteX265" fmla="*/ 264036 w 8029952"/>
              <a:gd name="connsiteY265" fmla="*/ 8418933 h 9725812"/>
              <a:gd name="connsiteX266" fmla="*/ 264036 w 8029952"/>
              <a:gd name="connsiteY266" fmla="*/ 8456495 h 9725812"/>
              <a:gd name="connsiteX267" fmla="*/ 255822 w 8029952"/>
              <a:gd name="connsiteY267" fmla="*/ 8495232 h 9725812"/>
              <a:gd name="connsiteX268" fmla="*/ 233526 w 8029952"/>
              <a:gd name="connsiteY268" fmla="*/ 8495232 h 9725812"/>
              <a:gd name="connsiteX269" fmla="*/ 226485 w 8029952"/>
              <a:gd name="connsiteY269" fmla="*/ 8479972 h 9725812"/>
              <a:gd name="connsiteX270" fmla="*/ 264036 w 8029952"/>
              <a:gd name="connsiteY270" fmla="*/ 8389586 h 9725812"/>
              <a:gd name="connsiteX271" fmla="*/ 173677 w 8029952"/>
              <a:gd name="connsiteY271" fmla="*/ 8359066 h 9725812"/>
              <a:gd name="connsiteX272" fmla="*/ 180718 w 8029952"/>
              <a:gd name="connsiteY272" fmla="*/ 8328546 h 9725812"/>
              <a:gd name="connsiteX273" fmla="*/ 173677 w 8029952"/>
              <a:gd name="connsiteY273" fmla="*/ 8314460 h 9725812"/>
              <a:gd name="connsiteX274" fmla="*/ 75104 w 8029952"/>
              <a:gd name="connsiteY274" fmla="*/ 8261638 h 9725812"/>
              <a:gd name="connsiteX275" fmla="*/ 59849 w 8029952"/>
              <a:gd name="connsiteY275" fmla="*/ 8238160 h 9725812"/>
              <a:gd name="connsiteX276" fmla="*/ 82145 w 8029952"/>
              <a:gd name="connsiteY276" fmla="*/ 8231118 h 9725812"/>
              <a:gd name="connsiteX277" fmla="*/ 97400 w 8029952"/>
              <a:gd name="connsiteY277" fmla="*/ 8231118 h 9725812"/>
              <a:gd name="connsiteX278" fmla="*/ 158422 w 8029952"/>
              <a:gd name="connsiteY278" fmla="*/ 8231118 h 9725812"/>
              <a:gd name="connsiteX279" fmla="*/ 173677 w 8029952"/>
              <a:gd name="connsiteY279" fmla="*/ 8275724 h 9725812"/>
              <a:gd name="connsiteX280" fmla="*/ 195974 w 8029952"/>
              <a:gd name="connsiteY280" fmla="*/ 8215858 h 9725812"/>
              <a:gd name="connsiteX281" fmla="*/ 127911 w 8029952"/>
              <a:gd name="connsiteY281" fmla="*/ 8215858 h 9725812"/>
              <a:gd name="connsiteX282" fmla="*/ 112655 w 8029952"/>
              <a:gd name="connsiteY282" fmla="*/ 8200598 h 9725812"/>
              <a:gd name="connsiteX283" fmla="*/ 127911 w 8029952"/>
              <a:gd name="connsiteY283" fmla="*/ 8185338 h 9725812"/>
              <a:gd name="connsiteX284" fmla="*/ 165463 w 8029952"/>
              <a:gd name="connsiteY284" fmla="*/ 8185338 h 9725812"/>
              <a:gd name="connsiteX285" fmla="*/ 173677 w 8029952"/>
              <a:gd name="connsiteY285" fmla="*/ 8147775 h 9725812"/>
              <a:gd name="connsiteX286" fmla="*/ 165463 w 8029952"/>
              <a:gd name="connsiteY286" fmla="*/ 8133688 h 9725812"/>
              <a:gd name="connsiteX287" fmla="*/ 134952 w 8029952"/>
              <a:gd name="connsiteY287" fmla="*/ 8103168 h 9725812"/>
              <a:gd name="connsiteX288" fmla="*/ 90359 w 8029952"/>
              <a:gd name="connsiteY288" fmla="*/ 8087909 h 9725812"/>
              <a:gd name="connsiteX289" fmla="*/ 59849 w 8029952"/>
              <a:gd name="connsiteY289" fmla="*/ 8035086 h 9725812"/>
              <a:gd name="connsiteX290" fmla="*/ 0 w 8029952"/>
              <a:gd name="connsiteY290" fmla="*/ 7975220 h 9725812"/>
              <a:gd name="connsiteX291" fmla="*/ 22297 w 8029952"/>
              <a:gd name="connsiteY291" fmla="*/ 7922397 h 9725812"/>
              <a:gd name="connsiteX292" fmla="*/ 82145 w 8029952"/>
              <a:gd name="connsiteY292" fmla="*/ 7809708 h 9725812"/>
              <a:gd name="connsiteX293" fmla="*/ 68063 w 8029952"/>
              <a:gd name="connsiteY293" fmla="*/ 7748668 h 9725812"/>
              <a:gd name="connsiteX294" fmla="*/ 59849 w 8029952"/>
              <a:gd name="connsiteY294" fmla="*/ 7726365 h 9725812"/>
              <a:gd name="connsiteX295" fmla="*/ 90359 w 8029952"/>
              <a:gd name="connsiteY295" fmla="*/ 7673542 h 9725812"/>
              <a:gd name="connsiteX296" fmla="*/ 143166 w 8029952"/>
              <a:gd name="connsiteY296" fmla="*/ 7552636 h 9725812"/>
              <a:gd name="connsiteX297" fmla="*/ 211229 w 8029952"/>
              <a:gd name="connsiteY297" fmla="*/ 7424688 h 9725812"/>
              <a:gd name="connsiteX298" fmla="*/ 240566 w 8029952"/>
              <a:gd name="connsiteY298" fmla="*/ 7364822 h 9725812"/>
              <a:gd name="connsiteX299" fmla="*/ 278118 w 8029952"/>
              <a:gd name="connsiteY299" fmla="*/ 7303782 h 9725812"/>
              <a:gd name="connsiteX300" fmla="*/ 301588 w 8029952"/>
              <a:gd name="connsiteY300" fmla="*/ 7274436 h 9725812"/>
              <a:gd name="connsiteX301" fmla="*/ 369651 w 8029952"/>
              <a:gd name="connsiteY301" fmla="*/ 7266218 h 9725812"/>
              <a:gd name="connsiteX302" fmla="*/ 383732 w 8029952"/>
              <a:gd name="connsiteY302" fmla="*/ 7281478 h 9725812"/>
              <a:gd name="connsiteX303" fmla="*/ 421284 w 8029952"/>
              <a:gd name="connsiteY303" fmla="*/ 7266218 h 9725812"/>
              <a:gd name="connsiteX304" fmla="*/ 460009 w 8029952"/>
              <a:gd name="connsiteY304" fmla="*/ 7175832 h 9725812"/>
              <a:gd name="connsiteX305" fmla="*/ 489347 w 8029952"/>
              <a:gd name="connsiteY305" fmla="*/ 7138270 h 9725812"/>
              <a:gd name="connsiteX306" fmla="*/ 519858 w 8029952"/>
              <a:gd name="connsiteY306" fmla="*/ 7168790 h 9725812"/>
              <a:gd name="connsiteX307" fmla="*/ 625472 w 8029952"/>
              <a:gd name="connsiteY307" fmla="*/ 7199310 h 9725812"/>
              <a:gd name="connsiteX308" fmla="*/ 685320 w 8029952"/>
              <a:gd name="connsiteY308" fmla="*/ 7213396 h 9725812"/>
              <a:gd name="connsiteX309" fmla="*/ 722872 w 8029952"/>
              <a:gd name="connsiteY309" fmla="*/ 7221612 h 9725812"/>
              <a:gd name="connsiteX310" fmla="*/ 797976 w 8029952"/>
              <a:gd name="connsiteY310" fmla="*/ 7184050 h 9725812"/>
              <a:gd name="connsiteX311" fmla="*/ 874253 w 8029952"/>
              <a:gd name="connsiteY311" fmla="*/ 7146486 h 9725812"/>
              <a:gd name="connsiteX312" fmla="*/ 918845 w 8029952"/>
              <a:gd name="connsiteY312" fmla="*/ 7131226 h 9725812"/>
              <a:gd name="connsiteX313" fmla="*/ 986908 w 8029952"/>
              <a:gd name="connsiteY313" fmla="*/ 7115967 h 9725812"/>
              <a:gd name="connsiteX314" fmla="*/ 1039715 w 8029952"/>
              <a:gd name="connsiteY314" fmla="*/ 7160573 h 9725812"/>
              <a:gd name="connsiteX315" fmla="*/ 1084308 w 8029952"/>
              <a:gd name="connsiteY315" fmla="*/ 7191092 h 9725812"/>
              <a:gd name="connsiteX316" fmla="*/ 1174667 w 8029952"/>
              <a:gd name="connsiteY316" fmla="*/ 7206352 h 9725812"/>
              <a:gd name="connsiteX317" fmla="*/ 1189922 w 8029952"/>
              <a:gd name="connsiteY317" fmla="*/ 7206352 h 9725812"/>
              <a:gd name="connsiteX318" fmla="*/ 1355385 w 8029952"/>
              <a:gd name="connsiteY318" fmla="*/ 7243916 h 9725812"/>
              <a:gd name="connsiteX319" fmla="*/ 1612380 w 8029952"/>
              <a:gd name="connsiteY319" fmla="*/ 7289696 h 9725812"/>
              <a:gd name="connsiteX320" fmla="*/ 1649932 w 8029952"/>
              <a:gd name="connsiteY320" fmla="*/ 7296738 h 9725812"/>
              <a:gd name="connsiteX321" fmla="*/ 1702739 w 8029952"/>
              <a:gd name="connsiteY321" fmla="*/ 7296738 h 9725812"/>
              <a:gd name="connsiteX322" fmla="*/ 2048919 w 8029952"/>
              <a:gd name="connsiteY322" fmla="*/ 7281478 h 9725812"/>
              <a:gd name="connsiteX323" fmla="*/ 2454948 w 8029952"/>
              <a:gd name="connsiteY323" fmla="*/ 7296738 h 9725812"/>
              <a:gd name="connsiteX324" fmla="*/ 3005316 w 8029952"/>
              <a:gd name="connsiteY324" fmla="*/ 7289696 h 9725812"/>
              <a:gd name="connsiteX325" fmla="*/ 3426600 w 8029952"/>
              <a:gd name="connsiteY325" fmla="*/ 7243916 h 9725812"/>
              <a:gd name="connsiteX326" fmla="*/ 3697677 w 8029952"/>
              <a:gd name="connsiteY326" fmla="*/ 7221612 h 9725812"/>
              <a:gd name="connsiteX327" fmla="*/ 3871354 w 8029952"/>
              <a:gd name="connsiteY327" fmla="*/ 7191092 h 9725812"/>
              <a:gd name="connsiteX328" fmla="*/ 3984010 w 8029952"/>
              <a:gd name="connsiteY328" fmla="*/ 7175832 h 9725812"/>
              <a:gd name="connsiteX329" fmla="*/ 4338405 w 8029952"/>
              <a:gd name="connsiteY329" fmla="*/ 7093664 h 9725812"/>
              <a:gd name="connsiteX330" fmla="*/ 4368916 w 8029952"/>
              <a:gd name="connsiteY330" fmla="*/ 7078404 h 9725812"/>
              <a:gd name="connsiteX331" fmla="*/ 4428764 w 8029952"/>
              <a:gd name="connsiteY331" fmla="*/ 7047884 h 9725812"/>
              <a:gd name="connsiteX332" fmla="*/ 4451060 w 8029952"/>
              <a:gd name="connsiteY332" fmla="*/ 7040841 h 9725812"/>
              <a:gd name="connsiteX333" fmla="*/ 4451060 w 8029952"/>
              <a:gd name="connsiteY333" fmla="*/ 7003278 h 9725812"/>
              <a:gd name="connsiteX334" fmla="*/ 4541419 w 8029952"/>
              <a:gd name="connsiteY334" fmla="*/ 6979801 h 9725812"/>
              <a:gd name="connsiteX335" fmla="*/ 4624737 w 8029952"/>
              <a:gd name="connsiteY335" fmla="*/ 6950455 h 9725812"/>
              <a:gd name="connsiteX336" fmla="*/ 5129339 w 8029952"/>
              <a:gd name="connsiteY336" fmla="*/ 6754423 h 9725812"/>
              <a:gd name="connsiteX337" fmla="*/ 5166891 w 8029952"/>
              <a:gd name="connsiteY337" fmla="*/ 6708643 h 9725812"/>
              <a:gd name="connsiteX338" fmla="*/ 5189187 w 8029952"/>
              <a:gd name="connsiteY338" fmla="*/ 6701600 h 9725812"/>
              <a:gd name="connsiteX339" fmla="*/ 5279546 w 8029952"/>
              <a:gd name="connsiteY339" fmla="*/ 6656994 h 9725812"/>
              <a:gd name="connsiteX340" fmla="*/ 5852211 w 8029952"/>
              <a:gd name="connsiteY340" fmla="*/ 6355317 h 9725812"/>
              <a:gd name="connsiteX341" fmla="*/ 6184310 w 8029952"/>
              <a:gd name="connsiteY341" fmla="*/ 6084159 h 9725812"/>
              <a:gd name="connsiteX342" fmla="*/ 6380282 w 8029952"/>
              <a:gd name="connsiteY342" fmla="*/ 5850564 h 9725812"/>
              <a:gd name="connsiteX343" fmla="*/ 6462427 w 8029952"/>
              <a:gd name="connsiteY343" fmla="*/ 5729658 h 9725812"/>
              <a:gd name="connsiteX344" fmla="*/ 6530490 w 8029952"/>
              <a:gd name="connsiteY344" fmla="*/ 5518367 h 9725812"/>
              <a:gd name="connsiteX345" fmla="*/ 6508194 w 8029952"/>
              <a:gd name="connsiteY345" fmla="*/ 5458501 h 9725812"/>
              <a:gd name="connsiteX346" fmla="*/ 6356813 w 8029952"/>
              <a:gd name="connsiteY346" fmla="*/ 5330552 h 9725812"/>
              <a:gd name="connsiteX347" fmla="*/ 6169054 w 8029952"/>
              <a:gd name="connsiteY347" fmla="*/ 5224906 h 9725812"/>
              <a:gd name="connsiteX348" fmla="*/ 5995377 w 8029952"/>
              <a:gd name="connsiteY348" fmla="*/ 5149780 h 9725812"/>
              <a:gd name="connsiteX349" fmla="*/ 5988336 w 8029952"/>
              <a:gd name="connsiteY349" fmla="*/ 5141563 h 9725812"/>
              <a:gd name="connsiteX350" fmla="*/ 5694963 w 8029952"/>
              <a:gd name="connsiteY350" fmla="*/ 5028874 h 9725812"/>
              <a:gd name="connsiteX351" fmla="*/ 5664452 w 8029952"/>
              <a:gd name="connsiteY351" fmla="*/ 5013614 h 9725812"/>
              <a:gd name="connsiteX352" fmla="*/ 5437968 w 8029952"/>
              <a:gd name="connsiteY352" fmla="*/ 4900925 h 9725812"/>
              <a:gd name="connsiteX353" fmla="*/ 5332353 w 8029952"/>
              <a:gd name="connsiteY353" fmla="*/ 4848102 h 9725812"/>
              <a:gd name="connsiteX354" fmla="*/ 4902855 w 8029952"/>
              <a:gd name="connsiteY354" fmla="*/ 4757716 h 9725812"/>
              <a:gd name="connsiteX355" fmla="*/ 4760862 w 8029952"/>
              <a:gd name="connsiteY355" fmla="*/ 4764759 h 9725812"/>
              <a:gd name="connsiteX356" fmla="*/ 4722137 w 8029952"/>
              <a:gd name="connsiteY356" fmla="*/ 4764759 h 9725812"/>
              <a:gd name="connsiteX357" fmla="*/ 4406467 w 8029952"/>
              <a:gd name="connsiteY357" fmla="*/ 4788236 h 9725812"/>
              <a:gd name="connsiteX358" fmla="*/ 4309067 w 8029952"/>
              <a:gd name="connsiteY358" fmla="*/ 4788236 h 9725812"/>
              <a:gd name="connsiteX359" fmla="*/ 4165901 w 8029952"/>
              <a:gd name="connsiteY359" fmla="*/ 4795279 h 9725812"/>
              <a:gd name="connsiteX360" fmla="*/ 4045031 w 8029952"/>
              <a:gd name="connsiteY360" fmla="*/ 4803496 h 9725812"/>
              <a:gd name="connsiteX361" fmla="*/ 3780995 w 8029952"/>
              <a:gd name="connsiteY361" fmla="*/ 4795279 h 9725812"/>
              <a:gd name="connsiteX362" fmla="*/ 3547470 w 8029952"/>
              <a:gd name="connsiteY362" fmla="*/ 4780019 h 9725812"/>
              <a:gd name="connsiteX363" fmla="*/ 3502877 w 8029952"/>
              <a:gd name="connsiteY363" fmla="*/ 4788236 h 9725812"/>
              <a:gd name="connsiteX364" fmla="*/ 3450070 w 8029952"/>
              <a:gd name="connsiteY364" fmla="*/ 4788236 h 9725812"/>
              <a:gd name="connsiteX365" fmla="*/ 3382008 w 8029952"/>
              <a:gd name="connsiteY365" fmla="*/ 4810539 h 9725812"/>
              <a:gd name="connsiteX366" fmla="*/ 3351497 w 8029952"/>
              <a:gd name="connsiteY366" fmla="*/ 4810539 h 9725812"/>
              <a:gd name="connsiteX367" fmla="*/ 3073379 w 8029952"/>
              <a:gd name="connsiteY367" fmla="*/ 4780019 h 9725812"/>
              <a:gd name="connsiteX368" fmla="*/ 2945468 w 8029952"/>
              <a:gd name="connsiteY368" fmla="*/ 4764759 h 9725812"/>
              <a:gd name="connsiteX369" fmla="*/ 2756536 w 8029952"/>
              <a:gd name="connsiteY369" fmla="*/ 4735413 h 9725812"/>
              <a:gd name="connsiteX370" fmla="*/ 2606329 w 8029952"/>
              <a:gd name="connsiteY370" fmla="*/ 4727196 h 9725812"/>
              <a:gd name="connsiteX371" fmla="*/ 2500714 w 8029952"/>
              <a:gd name="connsiteY371" fmla="*/ 4720153 h 9725812"/>
              <a:gd name="connsiteX372" fmla="*/ 2388059 w 8029952"/>
              <a:gd name="connsiteY372" fmla="*/ 4713110 h 9725812"/>
              <a:gd name="connsiteX373" fmla="*/ 2169789 w 8029952"/>
              <a:gd name="connsiteY373" fmla="*/ 4636811 h 9725812"/>
              <a:gd name="connsiteX374" fmla="*/ 1921009 w 8029952"/>
              <a:gd name="connsiteY374" fmla="*/ 4524122 h 9725812"/>
              <a:gd name="connsiteX375" fmla="*/ 1672228 w 8029952"/>
              <a:gd name="connsiteY375" fmla="*/ 4358610 h 9725812"/>
              <a:gd name="connsiteX376" fmla="*/ 1612380 w 8029952"/>
              <a:gd name="connsiteY376" fmla="*/ 4305787 h 9725812"/>
              <a:gd name="connsiteX377" fmla="*/ 1551358 w 8029952"/>
              <a:gd name="connsiteY377" fmla="*/ 4252964 h 9725812"/>
              <a:gd name="connsiteX378" fmla="*/ 1469214 w 8029952"/>
              <a:gd name="connsiteY378" fmla="*/ 4155535 h 9725812"/>
              <a:gd name="connsiteX379" fmla="*/ 1423448 w 8029952"/>
              <a:gd name="connsiteY379" fmla="*/ 4056932 h 9725812"/>
              <a:gd name="connsiteX380" fmla="*/ 1401151 w 8029952"/>
              <a:gd name="connsiteY380" fmla="*/ 3997066 h 9725812"/>
              <a:gd name="connsiteX381" fmla="*/ 1378855 w 8029952"/>
              <a:gd name="connsiteY381" fmla="*/ 3966546 h 9725812"/>
              <a:gd name="connsiteX382" fmla="*/ 1295537 w 8029952"/>
              <a:gd name="connsiteY382" fmla="*/ 3567439 h 9725812"/>
              <a:gd name="connsiteX383" fmla="*/ 1295537 w 8029952"/>
              <a:gd name="connsiteY383" fmla="*/ 3016907 h 9725812"/>
              <a:gd name="connsiteX384" fmla="*/ 1326048 w 8029952"/>
              <a:gd name="connsiteY384" fmla="*/ 2888958 h 9725812"/>
              <a:gd name="connsiteX385" fmla="*/ 1363599 w 8029952"/>
              <a:gd name="connsiteY385" fmla="*/ 2745749 h 9725812"/>
              <a:gd name="connsiteX386" fmla="*/ 1430488 w 8029952"/>
              <a:gd name="connsiteY386" fmla="*/ 2512155 h 9725812"/>
              <a:gd name="connsiteX387" fmla="*/ 1544317 w 8029952"/>
              <a:gd name="connsiteY387" fmla="*/ 2211651 h 9725812"/>
              <a:gd name="connsiteX388" fmla="*/ 1612380 w 8029952"/>
              <a:gd name="connsiteY388" fmla="*/ 2097788 h 9725812"/>
              <a:gd name="connsiteX389" fmla="*/ 1619421 w 8029952"/>
              <a:gd name="connsiteY389" fmla="*/ 2090745 h 9725812"/>
              <a:gd name="connsiteX390" fmla="*/ 1694525 w 8029952"/>
              <a:gd name="connsiteY390" fmla="*/ 1978056 h 9725812"/>
              <a:gd name="connsiteX391" fmla="*/ 1769628 w 8029952"/>
              <a:gd name="connsiteY391" fmla="*/ 1848933 h 9725812"/>
              <a:gd name="connsiteX392" fmla="*/ 1808353 w 8029952"/>
              <a:gd name="connsiteY392" fmla="*/ 1789067 h 9725812"/>
              <a:gd name="connsiteX393" fmla="*/ 1830650 w 8029952"/>
              <a:gd name="connsiteY393" fmla="*/ 1811370 h 9725812"/>
              <a:gd name="connsiteX394" fmla="*/ 1936264 w 8029952"/>
              <a:gd name="connsiteY394" fmla="*/ 1729201 h 9725812"/>
              <a:gd name="connsiteX395" fmla="*/ 1943305 w 8029952"/>
              <a:gd name="connsiteY395" fmla="*/ 1720984 h 9725812"/>
              <a:gd name="connsiteX396" fmla="*/ 2048919 w 8029952"/>
              <a:gd name="connsiteY396" fmla="*/ 1615339 h 9725812"/>
              <a:gd name="connsiteX397" fmla="*/ 2388059 w 8029952"/>
              <a:gd name="connsiteY397" fmla="*/ 1292532 h 9725812"/>
              <a:gd name="connsiteX398" fmla="*/ 2613370 w 8029952"/>
              <a:gd name="connsiteY398" fmla="*/ 1118803 h 9725812"/>
              <a:gd name="connsiteX399" fmla="*/ 2846895 w 8029952"/>
              <a:gd name="connsiteY399" fmla="*/ 960334 h 9725812"/>
              <a:gd name="connsiteX400" fmla="*/ 2983020 w 8029952"/>
              <a:gd name="connsiteY400" fmla="*/ 878165 h 9725812"/>
              <a:gd name="connsiteX401" fmla="*/ 3126186 w 8029952"/>
              <a:gd name="connsiteY401" fmla="*/ 810082 h 9725812"/>
              <a:gd name="connsiteX402" fmla="*/ 3155523 w 8029952"/>
              <a:gd name="connsiteY402" fmla="*/ 794822 h 9725812"/>
              <a:gd name="connsiteX403" fmla="*/ 3245882 w 8029952"/>
              <a:gd name="connsiteY403" fmla="*/ 749042 h 9725812"/>
              <a:gd name="connsiteX404" fmla="*/ 3382008 w 8029952"/>
              <a:gd name="connsiteY404" fmla="*/ 658656 h 9725812"/>
              <a:gd name="connsiteX405" fmla="*/ 3509918 w 8029952"/>
              <a:gd name="connsiteY405" fmla="*/ 605834 h 9725812"/>
              <a:gd name="connsiteX406" fmla="*/ 3585022 w 8029952"/>
              <a:gd name="connsiteY406" fmla="*/ 583531 h 9725812"/>
              <a:gd name="connsiteX407" fmla="*/ 3796251 w 8029952"/>
              <a:gd name="connsiteY407" fmla="*/ 501362 h 9725812"/>
              <a:gd name="connsiteX408" fmla="*/ 3992224 w 8029952"/>
              <a:gd name="connsiteY408" fmla="*/ 433279 h 9725812"/>
              <a:gd name="connsiteX409" fmla="*/ 4195239 w 8029952"/>
              <a:gd name="connsiteY409" fmla="*/ 365196 h 9725812"/>
              <a:gd name="connsiteX410" fmla="*/ 4323149 w 8029952"/>
              <a:gd name="connsiteY410" fmla="*/ 319416 h 9725812"/>
              <a:gd name="connsiteX411" fmla="*/ 4399426 w 8029952"/>
              <a:gd name="connsiteY411" fmla="*/ 305330 h 9725812"/>
              <a:gd name="connsiteX412" fmla="*/ 4541419 w 8029952"/>
              <a:gd name="connsiteY412" fmla="*/ 259550 h 9725812"/>
              <a:gd name="connsiteX413" fmla="*/ 4647033 w 8029952"/>
              <a:gd name="connsiteY413" fmla="*/ 237247 h 9725812"/>
              <a:gd name="connsiteX414" fmla="*/ 5310057 w 8029952"/>
              <a:gd name="connsiteY414" fmla="*/ 86995 h 9725812"/>
              <a:gd name="connsiteX415" fmla="*/ 5656238 w 8029952"/>
              <a:gd name="connsiteY415" fmla="*/ 25955 h 9725812"/>
              <a:gd name="connsiteX416" fmla="*/ 5942570 w 8029952"/>
              <a:gd name="connsiteY416" fmla="*/ 3652 h 9725812"/>
              <a:gd name="connsiteX417" fmla="*/ 6066960 w 8029952"/>
              <a:gd name="connsiteY417" fmla="*/ 571 h 97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8029952" h="9725812">
                <a:moveTo>
                  <a:pt x="911804" y="9165497"/>
                </a:moveTo>
                <a:cubicBezTo>
                  <a:pt x="941142" y="9225363"/>
                  <a:pt x="949356" y="9225363"/>
                  <a:pt x="1002164" y="9196017"/>
                </a:cubicBezTo>
                <a:cubicBezTo>
                  <a:pt x="971653" y="9172540"/>
                  <a:pt x="941142" y="9172540"/>
                  <a:pt x="911804" y="9165497"/>
                </a:cubicBezTo>
                <a:close/>
                <a:moveTo>
                  <a:pt x="347263" y="7303433"/>
                </a:moveTo>
                <a:cubicBezTo>
                  <a:pt x="339507" y="7307450"/>
                  <a:pt x="330925" y="7322857"/>
                  <a:pt x="330925" y="7334302"/>
                </a:cubicBezTo>
                <a:cubicBezTo>
                  <a:pt x="330925" y="7356604"/>
                  <a:pt x="361436" y="7342518"/>
                  <a:pt x="376692" y="7356604"/>
                </a:cubicBezTo>
                <a:cubicBezTo>
                  <a:pt x="383732" y="7364822"/>
                  <a:pt x="391947" y="7342518"/>
                  <a:pt x="391947" y="7334302"/>
                </a:cubicBezTo>
                <a:cubicBezTo>
                  <a:pt x="391947" y="7303782"/>
                  <a:pt x="361436" y="7311998"/>
                  <a:pt x="354395" y="7303782"/>
                </a:cubicBezTo>
                <a:cubicBezTo>
                  <a:pt x="352342" y="7302021"/>
                  <a:pt x="349848" y="7302094"/>
                  <a:pt x="347263" y="7303433"/>
                </a:cubicBezTo>
                <a:close/>
                <a:moveTo>
                  <a:pt x="6066960" y="571"/>
                </a:moveTo>
                <a:cubicBezTo>
                  <a:pt x="6108325" y="1598"/>
                  <a:pt x="6149691" y="3652"/>
                  <a:pt x="6191350" y="3652"/>
                </a:cubicBezTo>
                <a:cubicBezTo>
                  <a:pt x="6251198" y="-4565"/>
                  <a:pt x="6312220" y="10695"/>
                  <a:pt x="6380282" y="18912"/>
                </a:cubicBezTo>
                <a:cubicBezTo>
                  <a:pt x="6447172" y="25955"/>
                  <a:pt x="6523449" y="34172"/>
                  <a:pt x="6590338" y="25955"/>
                </a:cubicBezTo>
                <a:cubicBezTo>
                  <a:pt x="6651360" y="18912"/>
                  <a:pt x="6711208" y="25955"/>
                  <a:pt x="6771056" y="25955"/>
                </a:cubicBezTo>
                <a:cubicBezTo>
                  <a:pt x="6937692" y="41215"/>
                  <a:pt x="7094940" y="63518"/>
                  <a:pt x="7253362" y="94038"/>
                </a:cubicBezTo>
                <a:cubicBezTo>
                  <a:pt x="7306169" y="101081"/>
                  <a:pt x="7358976" y="109298"/>
                  <a:pt x="7411783" y="109298"/>
                </a:cubicBezTo>
                <a:cubicBezTo>
                  <a:pt x="7418824" y="101081"/>
                  <a:pt x="7434080" y="101081"/>
                  <a:pt x="7434080" y="109298"/>
                </a:cubicBezTo>
                <a:cubicBezTo>
                  <a:pt x="7449335" y="131601"/>
                  <a:pt x="7479846" y="124558"/>
                  <a:pt x="7502142" y="131601"/>
                </a:cubicBezTo>
                <a:cubicBezTo>
                  <a:pt x="7524438" y="131601"/>
                  <a:pt x="7539694" y="146861"/>
                  <a:pt x="7554950" y="162121"/>
                </a:cubicBezTo>
                <a:cubicBezTo>
                  <a:pt x="7577246" y="191467"/>
                  <a:pt x="7599542" y="221987"/>
                  <a:pt x="7630053" y="237247"/>
                </a:cubicBezTo>
                <a:cubicBezTo>
                  <a:pt x="7645308" y="244290"/>
                  <a:pt x="7645308" y="259550"/>
                  <a:pt x="7652350" y="274810"/>
                </a:cubicBezTo>
                <a:cubicBezTo>
                  <a:pt x="7660564" y="290070"/>
                  <a:pt x="7675819" y="305330"/>
                  <a:pt x="7682860" y="312373"/>
                </a:cubicBezTo>
                <a:cubicBezTo>
                  <a:pt x="7698116" y="334676"/>
                  <a:pt x="7720412" y="319416"/>
                  <a:pt x="7735668" y="319416"/>
                </a:cubicBezTo>
                <a:cubicBezTo>
                  <a:pt x="7742708" y="312373"/>
                  <a:pt x="7750922" y="319416"/>
                  <a:pt x="7757964" y="327633"/>
                </a:cubicBezTo>
                <a:cubicBezTo>
                  <a:pt x="7757964" y="342893"/>
                  <a:pt x="7766178" y="358153"/>
                  <a:pt x="7766178" y="372239"/>
                </a:cubicBezTo>
                <a:cubicBezTo>
                  <a:pt x="7773219" y="433279"/>
                  <a:pt x="7788474" y="493145"/>
                  <a:pt x="7818986" y="538924"/>
                </a:cubicBezTo>
                <a:cubicBezTo>
                  <a:pt x="7841282" y="576488"/>
                  <a:pt x="7848322" y="621094"/>
                  <a:pt x="7878834" y="651614"/>
                </a:cubicBezTo>
                <a:cubicBezTo>
                  <a:pt x="7878834" y="658656"/>
                  <a:pt x="7878834" y="666874"/>
                  <a:pt x="7885874" y="673916"/>
                </a:cubicBezTo>
                <a:cubicBezTo>
                  <a:pt x="7901130" y="757259"/>
                  <a:pt x="7909344" y="847645"/>
                  <a:pt x="7931640" y="922771"/>
                </a:cubicBezTo>
                <a:cubicBezTo>
                  <a:pt x="7946896" y="968551"/>
                  <a:pt x="7946896" y="1006114"/>
                  <a:pt x="7946896" y="1050720"/>
                </a:cubicBezTo>
                <a:cubicBezTo>
                  <a:pt x="7953937" y="1096500"/>
                  <a:pt x="7962152" y="1134063"/>
                  <a:pt x="7962152" y="1178669"/>
                </a:cubicBezTo>
                <a:cubicBezTo>
                  <a:pt x="7969192" y="1224449"/>
                  <a:pt x="7969192" y="1269055"/>
                  <a:pt x="7976234" y="1314835"/>
                </a:cubicBezTo>
                <a:cubicBezTo>
                  <a:pt x="7976234" y="1330095"/>
                  <a:pt x="7976234" y="1344181"/>
                  <a:pt x="7976234" y="1359441"/>
                </a:cubicBezTo>
                <a:cubicBezTo>
                  <a:pt x="7976234" y="1374701"/>
                  <a:pt x="7976234" y="1389961"/>
                  <a:pt x="7984448" y="1412264"/>
                </a:cubicBezTo>
                <a:cubicBezTo>
                  <a:pt x="8052510" y="1563690"/>
                  <a:pt x="8037255" y="1713941"/>
                  <a:pt x="7984448" y="1872410"/>
                </a:cubicBezTo>
                <a:cubicBezTo>
                  <a:pt x="7976234" y="1894713"/>
                  <a:pt x="7969192" y="1917016"/>
                  <a:pt x="7962152" y="1940493"/>
                </a:cubicBezTo>
                <a:cubicBezTo>
                  <a:pt x="7953937" y="2007402"/>
                  <a:pt x="7931640" y="2075485"/>
                  <a:pt x="7909344" y="2135351"/>
                </a:cubicBezTo>
                <a:cubicBezTo>
                  <a:pt x="7901130" y="2165871"/>
                  <a:pt x="7878834" y="2188174"/>
                  <a:pt x="7848322" y="2196391"/>
                </a:cubicBezTo>
                <a:cubicBezTo>
                  <a:pt x="7826026" y="2203434"/>
                  <a:pt x="7810771" y="2226911"/>
                  <a:pt x="7795516" y="2240997"/>
                </a:cubicBezTo>
                <a:cubicBezTo>
                  <a:pt x="7757964" y="2278560"/>
                  <a:pt x="7727453" y="2324340"/>
                  <a:pt x="7705156" y="2368946"/>
                </a:cubicBezTo>
                <a:cubicBezTo>
                  <a:pt x="7705156" y="2377163"/>
                  <a:pt x="7689901" y="2392423"/>
                  <a:pt x="7675819" y="2392423"/>
                </a:cubicBezTo>
                <a:cubicBezTo>
                  <a:pt x="7660564" y="2399466"/>
                  <a:pt x="7652350" y="2407683"/>
                  <a:pt x="7645308" y="2421769"/>
                </a:cubicBezTo>
                <a:cubicBezTo>
                  <a:pt x="7637094" y="2452289"/>
                  <a:pt x="7623012" y="2452289"/>
                  <a:pt x="7607756" y="2445246"/>
                </a:cubicBezTo>
                <a:cubicBezTo>
                  <a:pt x="7592501" y="2445246"/>
                  <a:pt x="7584286" y="2445246"/>
                  <a:pt x="7570205" y="2445246"/>
                </a:cubicBezTo>
                <a:cubicBezTo>
                  <a:pt x="7561990" y="2437029"/>
                  <a:pt x="7554950" y="2437029"/>
                  <a:pt x="7546735" y="2452289"/>
                </a:cubicBezTo>
                <a:cubicBezTo>
                  <a:pt x="7546735" y="2467549"/>
                  <a:pt x="7524438" y="2467549"/>
                  <a:pt x="7517398" y="2474592"/>
                </a:cubicBezTo>
                <a:cubicBezTo>
                  <a:pt x="7486887" y="2489852"/>
                  <a:pt x="7456376" y="2505111"/>
                  <a:pt x="7411783" y="2489852"/>
                </a:cubicBezTo>
                <a:cubicBezTo>
                  <a:pt x="7403569" y="2489852"/>
                  <a:pt x="7396528" y="2498068"/>
                  <a:pt x="7389487" y="2512155"/>
                </a:cubicBezTo>
                <a:cubicBezTo>
                  <a:pt x="7366017" y="2549718"/>
                  <a:pt x="7358976" y="2557934"/>
                  <a:pt x="7321424" y="2549718"/>
                </a:cubicBezTo>
                <a:cubicBezTo>
                  <a:pt x="7313210" y="2549718"/>
                  <a:pt x="7306169" y="2549718"/>
                  <a:pt x="7299128" y="2549718"/>
                </a:cubicBezTo>
                <a:cubicBezTo>
                  <a:pt x="7268617" y="2573194"/>
                  <a:pt x="7231065" y="2588454"/>
                  <a:pt x="7185299" y="2573194"/>
                </a:cubicBezTo>
                <a:cubicBezTo>
                  <a:pt x="7185299" y="2573194"/>
                  <a:pt x="7178258" y="2564977"/>
                  <a:pt x="7171217" y="2564977"/>
                </a:cubicBezTo>
                <a:cubicBezTo>
                  <a:pt x="7118410" y="2580237"/>
                  <a:pt x="7072644" y="2549718"/>
                  <a:pt x="7019836" y="2535631"/>
                </a:cubicBezTo>
                <a:cubicBezTo>
                  <a:pt x="6997540" y="2527415"/>
                  <a:pt x="6951774" y="2542674"/>
                  <a:pt x="6937692" y="2527415"/>
                </a:cubicBezTo>
                <a:cubicBezTo>
                  <a:pt x="6922436" y="2512155"/>
                  <a:pt x="6900140" y="2482808"/>
                  <a:pt x="6876670" y="2474592"/>
                </a:cubicBezTo>
                <a:cubicBezTo>
                  <a:pt x="6832078" y="2459332"/>
                  <a:pt x="6786312" y="2445246"/>
                  <a:pt x="6741718" y="2437029"/>
                </a:cubicBezTo>
                <a:cubicBezTo>
                  <a:pt x="6704167" y="2437029"/>
                  <a:pt x="6673656" y="2414726"/>
                  <a:pt x="6651360" y="2392423"/>
                </a:cubicBezTo>
                <a:cubicBezTo>
                  <a:pt x="6636104" y="2377163"/>
                  <a:pt x="6627890" y="2377163"/>
                  <a:pt x="6613808" y="2377163"/>
                </a:cubicBezTo>
                <a:cubicBezTo>
                  <a:pt x="6552786" y="2361903"/>
                  <a:pt x="6492938" y="2361903"/>
                  <a:pt x="6431916" y="2346643"/>
                </a:cubicBezTo>
                <a:cubicBezTo>
                  <a:pt x="6387324" y="2339600"/>
                  <a:pt x="6349772" y="2324340"/>
                  <a:pt x="6304006" y="2317297"/>
                </a:cubicBezTo>
                <a:cubicBezTo>
                  <a:pt x="6259413" y="2309080"/>
                  <a:pt x="6213646" y="2317297"/>
                  <a:pt x="6169054" y="2286777"/>
                </a:cubicBezTo>
                <a:cubicBezTo>
                  <a:pt x="6146758" y="2264474"/>
                  <a:pt x="6100992" y="2271517"/>
                  <a:pt x="6070480" y="2271517"/>
                </a:cubicBezTo>
                <a:cubicBezTo>
                  <a:pt x="6017674" y="2271517"/>
                  <a:pt x="5973081" y="2264474"/>
                  <a:pt x="5927315" y="2264474"/>
                </a:cubicBezTo>
                <a:cubicBezTo>
                  <a:pt x="5822874" y="2249214"/>
                  <a:pt x="5717259" y="2240997"/>
                  <a:pt x="5611645" y="2256257"/>
                </a:cubicBezTo>
                <a:cubicBezTo>
                  <a:pt x="5574093" y="2264474"/>
                  <a:pt x="5528327" y="2256257"/>
                  <a:pt x="5490775" y="2264474"/>
                </a:cubicBezTo>
                <a:cubicBezTo>
                  <a:pt x="5483734" y="2271517"/>
                  <a:pt x="5475520" y="2271517"/>
                  <a:pt x="5475520" y="2264474"/>
                </a:cubicBezTo>
                <a:cubicBezTo>
                  <a:pt x="5430927" y="2240997"/>
                  <a:pt x="5393375" y="2264474"/>
                  <a:pt x="5355823" y="2271517"/>
                </a:cubicBezTo>
                <a:cubicBezTo>
                  <a:pt x="5303016" y="2286777"/>
                  <a:pt x="5257250" y="2278560"/>
                  <a:pt x="5212657" y="2286777"/>
                </a:cubicBezTo>
                <a:cubicBezTo>
                  <a:pt x="5166891" y="2293820"/>
                  <a:pt x="5129339" y="2302037"/>
                  <a:pt x="5091787" y="2309080"/>
                </a:cubicBezTo>
                <a:cubicBezTo>
                  <a:pt x="5054236" y="2309080"/>
                  <a:pt x="5016684" y="2309080"/>
                  <a:pt x="4979132" y="2302037"/>
                </a:cubicBezTo>
                <a:cubicBezTo>
                  <a:pt x="4955662" y="2302037"/>
                  <a:pt x="4933366" y="2286777"/>
                  <a:pt x="4918110" y="2324340"/>
                </a:cubicBezTo>
                <a:cubicBezTo>
                  <a:pt x="4911069" y="2339600"/>
                  <a:pt x="4880559" y="2339600"/>
                  <a:pt x="4865303" y="2339600"/>
                </a:cubicBezTo>
                <a:cubicBezTo>
                  <a:pt x="4820710" y="2324340"/>
                  <a:pt x="4812496" y="2324340"/>
                  <a:pt x="4783159" y="2331383"/>
                </a:cubicBezTo>
                <a:cubicBezTo>
                  <a:pt x="4730351" y="2346643"/>
                  <a:pt x="4684585" y="2361903"/>
                  <a:pt x="4639992" y="2377163"/>
                </a:cubicBezTo>
                <a:cubicBezTo>
                  <a:pt x="4609482" y="2384206"/>
                  <a:pt x="4580144" y="2384206"/>
                  <a:pt x="4549633" y="2384206"/>
                </a:cubicBezTo>
                <a:cubicBezTo>
                  <a:pt x="4519123" y="2392423"/>
                  <a:pt x="4496826" y="2399466"/>
                  <a:pt x="4466315" y="2407683"/>
                </a:cubicBezTo>
                <a:cubicBezTo>
                  <a:pt x="4413508" y="2437029"/>
                  <a:pt x="4368916" y="2421769"/>
                  <a:pt x="4316108" y="2407683"/>
                </a:cubicBezTo>
                <a:cubicBezTo>
                  <a:pt x="4309067" y="2399466"/>
                  <a:pt x="4300853" y="2399466"/>
                  <a:pt x="4293812" y="2399466"/>
                </a:cubicBezTo>
                <a:cubicBezTo>
                  <a:pt x="4278557" y="2414726"/>
                  <a:pt x="4256260" y="2414726"/>
                  <a:pt x="4241005" y="2407683"/>
                </a:cubicBezTo>
                <a:cubicBezTo>
                  <a:pt x="4232790" y="2399466"/>
                  <a:pt x="4218708" y="2407683"/>
                  <a:pt x="4210494" y="2414726"/>
                </a:cubicBezTo>
                <a:cubicBezTo>
                  <a:pt x="4195239" y="2429986"/>
                  <a:pt x="4179983" y="2421769"/>
                  <a:pt x="4165901" y="2429986"/>
                </a:cubicBezTo>
                <a:cubicBezTo>
                  <a:pt x="4150646" y="2429986"/>
                  <a:pt x="4142431" y="2421769"/>
                  <a:pt x="4150646" y="2445246"/>
                </a:cubicBezTo>
                <a:cubicBezTo>
                  <a:pt x="4157687" y="2452289"/>
                  <a:pt x="4142431" y="2459332"/>
                  <a:pt x="4142431" y="2452289"/>
                </a:cubicBezTo>
                <a:cubicBezTo>
                  <a:pt x="4097838" y="2445246"/>
                  <a:pt x="4067328" y="2459332"/>
                  <a:pt x="4045031" y="2489852"/>
                </a:cubicBezTo>
                <a:cubicBezTo>
                  <a:pt x="4036817" y="2489852"/>
                  <a:pt x="4036817" y="2489852"/>
                  <a:pt x="4036817" y="2498068"/>
                </a:cubicBezTo>
                <a:cubicBezTo>
                  <a:pt x="4022735" y="2505111"/>
                  <a:pt x="3992224" y="2474592"/>
                  <a:pt x="3976969" y="2520371"/>
                </a:cubicBezTo>
                <a:cubicBezTo>
                  <a:pt x="3976969" y="2535631"/>
                  <a:pt x="3946458" y="2542674"/>
                  <a:pt x="3924161" y="2557934"/>
                </a:cubicBezTo>
                <a:cubicBezTo>
                  <a:pt x="3908906" y="2557934"/>
                  <a:pt x="3893651" y="2564977"/>
                  <a:pt x="3879569" y="2573194"/>
                </a:cubicBezTo>
                <a:cubicBezTo>
                  <a:pt x="3840843" y="2573194"/>
                  <a:pt x="3811506" y="2610757"/>
                  <a:pt x="3765740" y="2602540"/>
                </a:cubicBezTo>
                <a:lnTo>
                  <a:pt x="3758699" y="2610757"/>
                </a:lnTo>
                <a:cubicBezTo>
                  <a:pt x="3743444" y="2640103"/>
                  <a:pt x="3705892" y="2648320"/>
                  <a:pt x="3683595" y="2670623"/>
                </a:cubicBezTo>
                <a:cubicBezTo>
                  <a:pt x="3660125" y="2701143"/>
                  <a:pt x="3615533" y="2708186"/>
                  <a:pt x="3593236" y="2730489"/>
                </a:cubicBezTo>
                <a:cubicBezTo>
                  <a:pt x="3562726" y="2761009"/>
                  <a:pt x="3516959" y="2769226"/>
                  <a:pt x="3494663" y="2798572"/>
                </a:cubicBezTo>
                <a:cubicBezTo>
                  <a:pt x="3487622" y="2806789"/>
                  <a:pt x="3472367" y="2813832"/>
                  <a:pt x="3457111" y="2813832"/>
                </a:cubicBezTo>
                <a:cubicBezTo>
                  <a:pt x="3441856" y="2820875"/>
                  <a:pt x="3426600" y="2836135"/>
                  <a:pt x="3412518" y="2851395"/>
                </a:cubicBezTo>
                <a:cubicBezTo>
                  <a:pt x="3382008" y="2873698"/>
                  <a:pt x="3344456" y="2904218"/>
                  <a:pt x="3306904" y="2926521"/>
                </a:cubicBezTo>
                <a:cubicBezTo>
                  <a:pt x="3276393" y="2941781"/>
                  <a:pt x="3254097" y="2957041"/>
                  <a:pt x="3238841" y="2987561"/>
                </a:cubicBezTo>
                <a:cubicBezTo>
                  <a:pt x="3238841" y="2994604"/>
                  <a:pt x="3231800" y="2994604"/>
                  <a:pt x="3231800" y="2994604"/>
                </a:cubicBezTo>
                <a:cubicBezTo>
                  <a:pt x="3163738" y="3047427"/>
                  <a:pt x="3110931" y="3107293"/>
                  <a:pt x="3042868" y="3168333"/>
                </a:cubicBezTo>
                <a:cubicBezTo>
                  <a:pt x="3035827" y="3137813"/>
                  <a:pt x="3027613" y="3122553"/>
                  <a:pt x="3051083" y="3100250"/>
                </a:cubicBezTo>
                <a:cubicBezTo>
                  <a:pt x="3117972" y="3040384"/>
                  <a:pt x="3194249" y="2987561"/>
                  <a:pt x="3261138" y="2926521"/>
                </a:cubicBezTo>
                <a:cubicBezTo>
                  <a:pt x="3322159" y="2866655"/>
                  <a:pt x="3382008" y="2806789"/>
                  <a:pt x="3457111" y="2761009"/>
                </a:cubicBezTo>
                <a:cubicBezTo>
                  <a:pt x="3502877" y="2730489"/>
                  <a:pt x="3547470" y="2685883"/>
                  <a:pt x="3607318" y="2670623"/>
                </a:cubicBezTo>
                <a:cubicBezTo>
                  <a:pt x="3615533" y="2670623"/>
                  <a:pt x="3622574" y="2663580"/>
                  <a:pt x="3622574" y="2655363"/>
                </a:cubicBezTo>
                <a:cubicBezTo>
                  <a:pt x="3637829" y="2626017"/>
                  <a:pt x="3660125" y="2626017"/>
                  <a:pt x="3683595" y="2610757"/>
                </a:cubicBezTo>
                <a:cubicBezTo>
                  <a:pt x="3705892" y="2602540"/>
                  <a:pt x="3735229" y="2595497"/>
                  <a:pt x="3750484" y="2573194"/>
                </a:cubicBezTo>
                <a:cubicBezTo>
                  <a:pt x="3765740" y="2549718"/>
                  <a:pt x="3780995" y="2542674"/>
                  <a:pt x="3811506" y="2542674"/>
                </a:cubicBezTo>
                <a:cubicBezTo>
                  <a:pt x="3833802" y="2535631"/>
                  <a:pt x="3856099" y="2527415"/>
                  <a:pt x="3871354" y="2512155"/>
                </a:cubicBezTo>
                <a:cubicBezTo>
                  <a:pt x="3901865" y="2498068"/>
                  <a:pt x="3924161" y="2474592"/>
                  <a:pt x="3961713" y="2482808"/>
                </a:cubicBezTo>
                <a:cubicBezTo>
                  <a:pt x="3976969" y="2482808"/>
                  <a:pt x="3984010" y="2474592"/>
                  <a:pt x="3992224" y="2467549"/>
                </a:cubicBezTo>
                <a:cubicBezTo>
                  <a:pt x="3992224" y="2437029"/>
                  <a:pt x="4007479" y="2429986"/>
                  <a:pt x="4036817" y="2437029"/>
                </a:cubicBezTo>
                <a:cubicBezTo>
                  <a:pt x="4082583" y="2445246"/>
                  <a:pt x="4097838" y="2414726"/>
                  <a:pt x="4120135" y="2392423"/>
                </a:cubicBezTo>
                <a:cubicBezTo>
                  <a:pt x="4127176" y="2392423"/>
                  <a:pt x="4127176" y="2384206"/>
                  <a:pt x="4127176" y="2384206"/>
                </a:cubicBezTo>
                <a:cubicBezTo>
                  <a:pt x="4104879" y="2339600"/>
                  <a:pt x="4150646" y="2346643"/>
                  <a:pt x="4165901" y="2339600"/>
                </a:cubicBezTo>
                <a:cubicBezTo>
                  <a:pt x="4188197" y="2331383"/>
                  <a:pt x="4210494" y="2324340"/>
                  <a:pt x="4225749" y="2317297"/>
                </a:cubicBezTo>
                <a:cubicBezTo>
                  <a:pt x="4248046" y="2302037"/>
                  <a:pt x="4263301" y="2302037"/>
                  <a:pt x="4285598" y="2302037"/>
                </a:cubicBezTo>
                <a:cubicBezTo>
                  <a:pt x="4323149" y="2317297"/>
                  <a:pt x="4360701" y="2302037"/>
                  <a:pt x="4391212" y="2293820"/>
                </a:cubicBezTo>
                <a:cubicBezTo>
                  <a:pt x="4413508" y="2286777"/>
                  <a:pt x="4428764" y="2264474"/>
                  <a:pt x="4428764" y="2233954"/>
                </a:cubicBezTo>
                <a:cubicBezTo>
                  <a:pt x="4384171" y="2240997"/>
                  <a:pt x="4338405" y="2249214"/>
                  <a:pt x="4293812" y="2256257"/>
                </a:cubicBezTo>
                <a:cubicBezTo>
                  <a:pt x="4195239" y="2278560"/>
                  <a:pt x="4104879" y="2317297"/>
                  <a:pt x="4014520" y="2346643"/>
                </a:cubicBezTo>
                <a:cubicBezTo>
                  <a:pt x="3954672" y="2368946"/>
                  <a:pt x="3893651" y="2399466"/>
                  <a:pt x="3833802" y="2421769"/>
                </a:cubicBezTo>
                <a:cubicBezTo>
                  <a:pt x="3811506" y="2437029"/>
                  <a:pt x="3796251" y="2445246"/>
                  <a:pt x="3773954" y="2452289"/>
                </a:cubicBezTo>
                <a:cubicBezTo>
                  <a:pt x="3750484" y="2459332"/>
                  <a:pt x="3721147" y="2467549"/>
                  <a:pt x="3705892" y="2489852"/>
                </a:cubicBezTo>
                <a:cubicBezTo>
                  <a:pt x="3697677" y="2498068"/>
                  <a:pt x="3690636" y="2512155"/>
                  <a:pt x="3675381" y="2505111"/>
                </a:cubicBezTo>
                <a:cubicBezTo>
                  <a:pt x="3668340" y="2505111"/>
                  <a:pt x="3660125" y="2505111"/>
                  <a:pt x="3660125" y="2505111"/>
                </a:cubicBezTo>
                <a:cubicBezTo>
                  <a:pt x="3615533" y="2549718"/>
                  <a:pt x="3547470" y="2564977"/>
                  <a:pt x="3494663" y="2595497"/>
                </a:cubicBezTo>
                <a:cubicBezTo>
                  <a:pt x="3441856" y="2633060"/>
                  <a:pt x="3404304" y="2678840"/>
                  <a:pt x="3351497" y="2716403"/>
                </a:cubicBezTo>
                <a:cubicBezTo>
                  <a:pt x="3254097" y="2783312"/>
                  <a:pt x="3170779" y="2866655"/>
                  <a:pt x="3088634" y="2949998"/>
                </a:cubicBezTo>
                <a:cubicBezTo>
                  <a:pt x="3027613" y="3009864"/>
                  <a:pt x="2983020" y="3069730"/>
                  <a:pt x="2937254" y="3137813"/>
                </a:cubicBezTo>
                <a:cubicBezTo>
                  <a:pt x="2892661" y="3197679"/>
                  <a:pt x="2846895" y="3258719"/>
                  <a:pt x="2809343" y="3326802"/>
                </a:cubicBezTo>
                <a:cubicBezTo>
                  <a:pt x="2749495" y="3371408"/>
                  <a:pt x="2734239" y="3439491"/>
                  <a:pt x="2711943" y="3499357"/>
                </a:cubicBezTo>
                <a:cubicBezTo>
                  <a:pt x="2674391" y="3613219"/>
                  <a:pt x="2650921" y="3725908"/>
                  <a:pt x="2635666" y="3838597"/>
                </a:cubicBezTo>
                <a:cubicBezTo>
                  <a:pt x="2628625" y="3898463"/>
                  <a:pt x="2643880" y="3944243"/>
                  <a:pt x="2674391" y="3997066"/>
                </a:cubicBezTo>
                <a:cubicBezTo>
                  <a:pt x="2749495" y="4132058"/>
                  <a:pt x="2862150" y="4222444"/>
                  <a:pt x="3013531" y="4260007"/>
                </a:cubicBezTo>
                <a:cubicBezTo>
                  <a:pt x="3163738" y="4297570"/>
                  <a:pt x="3313945" y="4321047"/>
                  <a:pt x="3464152" y="4336307"/>
                </a:cubicBezTo>
                <a:cubicBezTo>
                  <a:pt x="3721147" y="4358610"/>
                  <a:pt x="3976969" y="4373870"/>
                  <a:pt x="4232790" y="4365653"/>
                </a:cubicBezTo>
                <a:cubicBezTo>
                  <a:pt x="4421723" y="4358610"/>
                  <a:pt x="4602441" y="4350393"/>
                  <a:pt x="4790200" y="4343350"/>
                </a:cubicBezTo>
                <a:cubicBezTo>
                  <a:pt x="4911069" y="4336307"/>
                  <a:pt x="5031939" y="4336307"/>
                  <a:pt x="5151636" y="4350393"/>
                </a:cubicBezTo>
                <a:cubicBezTo>
                  <a:pt x="5303016" y="4358610"/>
                  <a:pt x="5446182" y="4380913"/>
                  <a:pt x="5589348" y="4403216"/>
                </a:cubicBezTo>
                <a:cubicBezTo>
                  <a:pt x="5814659" y="4448996"/>
                  <a:pt x="6032929" y="4478342"/>
                  <a:pt x="6251198" y="4539382"/>
                </a:cubicBezTo>
                <a:cubicBezTo>
                  <a:pt x="6341558" y="4569901"/>
                  <a:pt x="6431916" y="4614508"/>
                  <a:pt x="6523449" y="4660287"/>
                </a:cubicBezTo>
                <a:cubicBezTo>
                  <a:pt x="6711208" y="4757716"/>
                  <a:pt x="6884884" y="4863362"/>
                  <a:pt x="7042133" y="4999528"/>
                </a:cubicBezTo>
                <a:cubicBezTo>
                  <a:pt x="7238106" y="5165040"/>
                  <a:pt x="7396528" y="5352855"/>
                  <a:pt x="7509183" y="5579406"/>
                </a:cubicBezTo>
                <a:cubicBezTo>
                  <a:pt x="7570205" y="5683879"/>
                  <a:pt x="7630053" y="5789524"/>
                  <a:pt x="7675819" y="5903387"/>
                </a:cubicBezTo>
                <a:cubicBezTo>
                  <a:pt x="7727453" y="6046596"/>
                  <a:pt x="7788474" y="6181588"/>
                  <a:pt x="7810771" y="6333014"/>
                </a:cubicBezTo>
                <a:cubicBezTo>
                  <a:pt x="7841282" y="6543132"/>
                  <a:pt x="7848322" y="6754423"/>
                  <a:pt x="7826026" y="6965715"/>
                </a:cubicBezTo>
                <a:cubicBezTo>
                  <a:pt x="7810771" y="7100707"/>
                  <a:pt x="7788474" y="7228656"/>
                  <a:pt x="7750922" y="7356604"/>
                </a:cubicBezTo>
                <a:cubicBezTo>
                  <a:pt x="7727453" y="7402384"/>
                  <a:pt x="7713371" y="7455208"/>
                  <a:pt x="7682860" y="7492770"/>
                </a:cubicBezTo>
                <a:cubicBezTo>
                  <a:pt x="7623012" y="7583156"/>
                  <a:pt x="7577246" y="7688802"/>
                  <a:pt x="7524438" y="7779188"/>
                </a:cubicBezTo>
                <a:cubicBezTo>
                  <a:pt x="7471632" y="7869574"/>
                  <a:pt x="7411783" y="7952917"/>
                  <a:pt x="7351935" y="8035086"/>
                </a:cubicBezTo>
                <a:cubicBezTo>
                  <a:pt x="7313210" y="8080866"/>
                  <a:pt x="7283872" y="8125472"/>
                  <a:pt x="7253362" y="8171252"/>
                </a:cubicBezTo>
                <a:cubicBezTo>
                  <a:pt x="7193514" y="8238160"/>
                  <a:pt x="7132492" y="8314460"/>
                  <a:pt x="7072644" y="8381370"/>
                </a:cubicBezTo>
                <a:cubicBezTo>
                  <a:pt x="7028051" y="8427149"/>
                  <a:pt x="6982284" y="8471755"/>
                  <a:pt x="6929478" y="8517535"/>
                </a:cubicBezTo>
                <a:cubicBezTo>
                  <a:pt x="6854374" y="8585618"/>
                  <a:pt x="6771056" y="8652527"/>
                  <a:pt x="6688912" y="8720610"/>
                </a:cubicBezTo>
                <a:cubicBezTo>
                  <a:pt x="6575082" y="8810996"/>
                  <a:pt x="6447172" y="8894339"/>
                  <a:pt x="6319261" y="8969465"/>
                </a:cubicBezTo>
                <a:cubicBezTo>
                  <a:pt x="6206606" y="9037548"/>
                  <a:pt x="6085736" y="9097414"/>
                  <a:pt x="5966040" y="9157280"/>
                </a:cubicBezTo>
                <a:cubicBezTo>
                  <a:pt x="5860425" y="9203060"/>
                  <a:pt x="5754811" y="9240623"/>
                  <a:pt x="5649197" y="9278186"/>
                </a:cubicBezTo>
                <a:cubicBezTo>
                  <a:pt x="5565879" y="9315749"/>
                  <a:pt x="5483734" y="9346268"/>
                  <a:pt x="5400416" y="9376788"/>
                </a:cubicBezTo>
                <a:cubicBezTo>
                  <a:pt x="5340568" y="9399091"/>
                  <a:pt x="5279546" y="9414351"/>
                  <a:pt x="5219698" y="9436654"/>
                </a:cubicBezTo>
                <a:cubicBezTo>
                  <a:pt x="5129339" y="9467174"/>
                  <a:pt x="5038980" y="9496520"/>
                  <a:pt x="4941580" y="9511780"/>
                </a:cubicBezTo>
                <a:cubicBezTo>
                  <a:pt x="4851221" y="9527040"/>
                  <a:pt x="4760862" y="9542300"/>
                  <a:pt x="4662289" y="9564603"/>
                </a:cubicBezTo>
                <a:cubicBezTo>
                  <a:pt x="4594226" y="9579863"/>
                  <a:pt x="4527337" y="9579863"/>
                  <a:pt x="4459275" y="9595123"/>
                </a:cubicBezTo>
                <a:cubicBezTo>
                  <a:pt x="4353660" y="9617426"/>
                  <a:pt x="4232790" y="9624469"/>
                  <a:pt x="4127176" y="9639729"/>
                </a:cubicBezTo>
                <a:cubicBezTo>
                  <a:pt x="4045031" y="9647946"/>
                  <a:pt x="3961713" y="9670249"/>
                  <a:pt x="3879569" y="9670249"/>
                </a:cubicBezTo>
                <a:cubicBezTo>
                  <a:pt x="3811506" y="9670249"/>
                  <a:pt x="3743444" y="9662032"/>
                  <a:pt x="3683595" y="9677292"/>
                </a:cubicBezTo>
                <a:cubicBezTo>
                  <a:pt x="3660125" y="9685509"/>
                  <a:pt x="3637829" y="9685509"/>
                  <a:pt x="3615533" y="9677292"/>
                </a:cubicBezTo>
                <a:cubicBezTo>
                  <a:pt x="3494663" y="9677292"/>
                  <a:pt x="3366752" y="9692552"/>
                  <a:pt x="3245882" y="9692552"/>
                </a:cubicBezTo>
                <a:cubicBezTo>
                  <a:pt x="3216545" y="9692552"/>
                  <a:pt x="3186034" y="9685509"/>
                  <a:pt x="3155523" y="9685509"/>
                </a:cubicBezTo>
                <a:cubicBezTo>
                  <a:pt x="3126186" y="9677292"/>
                  <a:pt x="3103890" y="9677292"/>
                  <a:pt x="3073379" y="9692552"/>
                </a:cubicBezTo>
                <a:cubicBezTo>
                  <a:pt x="3042868" y="9700769"/>
                  <a:pt x="3042868" y="9700769"/>
                  <a:pt x="3013531" y="9662032"/>
                </a:cubicBezTo>
                <a:cubicBezTo>
                  <a:pt x="3005316" y="9654989"/>
                  <a:pt x="2990061" y="9647946"/>
                  <a:pt x="2990061" y="9632686"/>
                </a:cubicBezTo>
                <a:cubicBezTo>
                  <a:pt x="2990061" y="9624469"/>
                  <a:pt x="2974805" y="9617426"/>
                  <a:pt x="2967764" y="9624469"/>
                </a:cubicBezTo>
                <a:cubicBezTo>
                  <a:pt x="2952509" y="9624469"/>
                  <a:pt x="2937254" y="9632686"/>
                  <a:pt x="2914957" y="9632686"/>
                </a:cubicBezTo>
                <a:cubicBezTo>
                  <a:pt x="2914957" y="9654989"/>
                  <a:pt x="2952509" y="9654989"/>
                  <a:pt x="2930213" y="9677292"/>
                </a:cubicBezTo>
                <a:cubicBezTo>
                  <a:pt x="2921998" y="9685509"/>
                  <a:pt x="2930213" y="9700769"/>
                  <a:pt x="2907916" y="9700769"/>
                </a:cubicBezTo>
                <a:cubicBezTo>
                  <a:pt x="2899702" y="9692552"/>
                  <a:pt x="2877406" y="9700769"/>
                  <a:pt x="2877406" y="9677292"/>
                </a:cubicBezTo>
                <a:cubicBezTo>
                  <a:pt x="2877406" y="9662032"/>
                  <a:pt x="2862150" y="9662032"/>
                  <a:pt x="2846895" y="9662032"/>
                </a:cubicBezTo>
                <a:cubicBezTo>
                  <a:pt x="2839854" y="9670249"/>
                  <a:pt x="2831639" y="9670249"/>
                  <a:pt x="2817557" y="9670249"/>
                </a:cubicBezTo>
                <a:cubicBezTo>
                  <a:pt x="2771791" y="9685509"/>
                  <a:pt x="2771791" y="9685509"/>
                  <a:pt x="2734239" y="9639729"/>
                </a:cubicBezTo>
                <a:cubicBezTo>
                  <a:pt x="2764750" y="9632686"/>
                  <a:pt x="2787047" y="9647946"/>
                  <a:pt x="2809343" y="9647946"/>
                </a:cubicBezTo>
                <a:cubicBezTo>
                  <a:pt x="2824598" y="9647946"/>
                  <a:pt x="2839854" y="9647946"/>
                  <a:pt x="2846895" y="9647946"/>
                </a:cubicBezTo>
                <a:cubicBezTo>
                  <a:pt x="2855109" y="9647946"/>
                  <a:pt x="2855109" y="9647946"/>
                  <a:pt x="2862150" y="9639729"/>
                </a:cubicBezTo>
                <a:cubicBezTo>
                  <a:pt x="2862150" y="9632686"/>
                  <a:pt x="2862150" y="9632686"/>
                  <a:pt x="2855109" y="9624469"/>
                </a:cubicBezTo>
                <a:cubicBezTo>
                  <a:pt x="2839854" y="9617426"/>
                  <a:pt x="2817557" y="9602166"/>
                  <a:pt x="2794087" y="9609209"/>
                </a:cubicBezTo>
                <a:cubicBezTo>
                  <a:pt x="2749495" y="9624469"/>
                  <a:pt x="2711943" y="9609209"/>
                  <a:pt x="2666177" y="9609209"/>
                </a:cubicBezTo>
                <a:cubicBezTo>
                  <a:pt x="2635666" y="9617426"/>
                  <a:pt x="2621584" y="9586906"/>
                  <a:pt x="2591073" y="9579863"/>
                </a:cubicBezTo>
                <a:cubicBezTo>
                  <a:pt x="2591073" y="9579863"/>
                  <a:pt x="2582859" y="9564603"/>
                  <a:pt x="2575818" y="9571646"/>
                </a:cubicBezTo>
                <a:cubicBezTo>
                  <a:pt x="2545307" y="9579863"/>
                  <a:pt x="2523011" y="9571646"/>
                  <a:pt x="2492500" y="9557560"/>
                </a:cubicBezTo>
                <a:cubicBezTo>
                  <a:pt x="2485459" y="9557560"/>
                  <a:pt x="2478418" y="9557560"/>
                  <a:pt x="2470203" y="9564603"/>
                </a:cubicBezTo>
                <a:cubicBezTo>
                  <a:pt x="2463162" y="9579863"/>
                  <a:pt x="2454948" y="9571646"/>
                  <a:pt x="2440866" y="9564603"/>
                </a:cubicBezTo>
                <a:cubicBezTo>
                  <a:pt x="2440866" y="9595123"/>
                  <a:pt x="2470203" y="9586906"/>
                  <a:pt x="2470203" y="9609209"/>
                </a:cubicBezTo>
                <a:cubicBezTo>
                  <a:pt x="2463162" y="9624469"/>
                  <a:pt x="2454948" y="9617426"/>
                  <a:pt x="2447907" y="9617426"/>
                </a:cubicBezTo>
                <a:cubicBezTo>
                  <a:pt x="2432652" y="9609209"/>
                  <a:pt x="2432652" y="9617426"/>
                  <a:pt x="2432652" y="9624469"/>
                </a:cubicBezTo>
                <a:cubicBezTo>
                  <a:pt x="2432652" y="9632686"/>
                  <a:pt x="2447907" y="9639729"/>
                  <a:pt x="2432652" y="9647946"/>
                </a:cubicBezTo>
                <a:cubicBezTo>
                  <a:pt x="2425611" y="9647946"/>
                  <a:pt x="2417396" y="9639729"/>
                  <a:pt x="2417396" y="9632686"/>
                </a:cubicBezTo>
                <a:cubicBezTo>
                  <a:pt x="2417396" y="9617426"/>
                  <a:pt x="2410355" y="9602166"/>
                  <a:pt x="2395100" y="9595123"/>
                </a:cubicBezTo>
                <a:cubicBezTo>
                  <a:pt x="2388059" y="9595123"/>
                  <a:pt x="2379844" y="9586906"/>
                  <a:pt x="2379844" y="9571646"/>
                </a:cubicBezTo>
                <a:cubicBezTo>
                  <a:pt x="2388059" y="9542300"/>
                  <a:pt x="2364589" y="9542300"/>
                  <a:pt x="2342293" y="9534083"/>
                </a:cubicBezTo>
                <a:cubicBezTo>
                  <a:pt x="2289485" y="9504737"/>
                  <a:pt x="2229637" y="9504737"/>
                  <a:pt x="2183871" y="9458957"/>
                </a:cubicBezTo>
                <a:cubicBezTo>
                  <a:pt x="2183871" y="9451914"/>
                  <a:pt x="2176830" y="9451914"/>
                  <a:pt x="2169789" y="9458957"/>
                </a:cubicBezTo>
                <a:cubicBezTo>
                  <a:pt x="2161575" y="9467174"/>
                  <a:pt x="2154534" y="9467174"/>
                  <a:pt x="2161575" y="9481260"/>
                </a:cubicBezTo>
                <a:cubicBezTo>
                  <a:pt x="2169789" y="9489477"/>
                  <a:pt x="2169789" y="9496520"/>
                  <a:pt x="2169789" y="9504737"/>
                </a:cubicBezTo>
                <a:cubicBezTo>
                  <a:pt x="2154534" y="9527040"/>
                  <a:pt x="2124023" y="9504737"/>
                  <a:pt x="2093512" y="9511780"/>
                </a:cubicBezTo>
                <a:cubicBezTo>
                  <a:pt x="2131064" y="9527040"/>
                  <a:pt x="2154534" y="9534083"/>
                  <a:pt x="2176830" y="9549343"/>
                </a:cubicBezTo>
                <a:cubicBezTo>
                  <a:pt x="2169789" y="9564603"/>
                  <a:pt x="2154534" y="9557560"/>
                  <a:pt x="2146319" y="9571646"/>
                </a:cubicBezTo>
                <a:cubicBezTo>
                  <a:pt x="2221423" y="9579863"/>
                  <a:pt x="2304741" y="9595123"/>
                  <a:pt x="2372803" y="9617426"/>
                </a:cubicBezTo>
                <a:cubicBezTo>
                  <a:pt x="2304741" y="9624469"/>
                  <a:pt x="2236678" y="9609209"/>
                  <a:pt x="2169789" y="9624469"/>
                </a:cubicBezTo>
                <a:cubicBezTo>
                  <a:pt x="2214382" y="9639729"/>
                  <a:pt x="2260148" y="9647946"/>
                  <a:pt x="2304741" y="9670249"/>
                </a:cubicBezTo>
                <a:cubicBezTo>
                  <a:pt x="2274230" y="9685509"/>
                  <a:pt x="2251934" y="9662032"/>
                  <a:pt x="2229637" y="9662032"/>
                </a:cubicBezTo>
                <a:cubicBezTo>
                  <a:pt x="2221423" y="9685509"/>
                  <a:pt x="2244893" y="9685509"/>
                  <a:pt x="2260148" y="9692552"/>
                </a:cubicBezTo>
                <a:cubicBezTo>
                  <a:pt x="2274230" y="9700769"/>
                  <a:pt x="2289485" y="9700769"/>
                  <a:pt x="2297700" y="9723072"/>
                </a:cubicBezTo>
                <a:cubicBezTo>
                  <a:pt x="2267189" y="9730115"/>
                  <a:pt x="2244893" y="9723072"/>
                  <a:pt x="2221423" y="9707812"/>
                </a:cubicBezTo>
                <a:cubicBezTo>
                  <a:pt x="2214382" y="9707812"/>
                  <a:pt x="2214382" y="9700769"/>
                  <a:pt x="2207341" y="9692552"/>
                </a:cubicBezTo>
                <a:cubicBezTo>
                  <a:pt x="2192085" y="9685509"/>
                  <a:pt x="2169789" y="9692552"/>
                  <a:pt x="2154534" y="9692552"/>
                </a:cubicBezTo>
                <a:cubicBezTo>
                  <a:pt x="2131064" y="9685509"/>
                  <a:pt x="2131064" y="9654989"/>
                  <a:pt x="2108767" y="9654989"/>
                </a:cubicBezTo>
                <a:cubicBezTo>
                  <a:pt x="2093512" y="9662032"/>
                  <a:pt x="2079430" y="9654989"/>
                  <a:pt x="2079430" y="9639729"/>
                </a:cubicBezTo>
                <a:cubicBezTo>
                  <a:pt x="2064175" y="9617426"/>
                  <a:pt x="2048919" y="9617426"/>
                  <a:pt x="2026623" y="9617426"/>
                </a:cubicBezTo>
                <a:cubicBezTo>
                  <a:pt x="2003153" y="9617426"/>
                  <a:pt x="1980857" y="9617426"/>
                  <a:pt x="1958560" y="9602166"/>
                </a:cubicBezTo>
                <a:cubicBezTo>
                  <a:pt x="1936264" y="9586906"/>
                  <a:pt x="1905753" y="9602166"/>
                  <a:pt x="1890498" y="9609209"/>
                </a:cubicBezTo>
                <a:cubicBezTo>
                  <a:pt x="1859987" y="9624469"/>
                  <a:pt x="1845905" y="9617426"/>
                  <a:pt x="1822435" y="9609209"/>
                </a:cubicBezTo>
                <a:cubicBezTo>
                  <a:pt x="1808353" y="9602166"/>
                  <a:pt x="1808353" y="9602166"/>
                  <a:pt x="1793098" y="9609209"/>
                </a:cubicBezTo>
                <a:cubicBezTo>
                  <a:pt x="1777843" y="9639729"/>
                  <a:pt x="1732076" y="9632686"/>
                  <a:pt x="1717994" y="9602166"/>
                </a:cubicBezTo>
                <a:cubicBezTo>
                  <a:pt x="1702739" y="9579863"/>
                  <a:pt x="1672228" y="9564603"/>
                  <a:pt x="1656973" y="9586906"/>
                </a:cubicBezTo>
                <a:cubicBezTo>
                  <a:pt x="1641717" y="9602166"/>
                  <a:pt x="1634676" y="9602166"/>
                  <a:pt x="1626462" y="9586906"/>
                </a:cubicBezTo>
                <a:cubicBezTo>
                  <a:pt x="1612380" y="9571646"/>
                  <a:pt x="1597125" y="9571646"/>
                  <a:pt x="1581869" y="9571646"/>
                </a:cubicBezTo>
                <a:cubicBezTo>
                  <a:pt x="1522021" y="9571646"/>
                  <a:pt x="1453958" y="9542300"/>
                  <a:pt x="1392937" y="9542300"/>
                </a:cubicBezTo>
                <a:cubicBezTo>
                  <a:pt x="1363599" y="9542300"/>
                  <a:pt x="1340129" y="9534083"/>
                  <a:pt x="1317833" y="9504737"/>
                </a:cubicBezTo>
                <a:cubicBezTo>
                  <a:pt x="1355385" y="9504737"/>
                  <a:pt x="1385896" y="9527040"/>
                  <a:pt x="1423448" y="9504737"/>
                </a:cubicBezTo>
                <a:cubicBezTo>
                  <a:pt x="1408192" y="9481260"/>
                  <a:pt x="1392937" y="9474217"/>
                  <a:pt x="1370640" y="9467174"/>
                </a:cubicBezTo>
                <a:cubicBezTo>
                  <a:pt x="1295537" y="9451914"/>
                  <a:pt x="1220433" y="9436654"/>
                  <a:pt x="1145330" y="9414351"/>
                </a:cubicBezTo>
                <a:cubicBezTo>
                  <a:pt x="1099563" y="9399091"/>
                  <a:pt x="1046756" y="9390875"/>
                  <a:pt x="1002164" y="9376788"/>
                </a:cubicBezTo>
                <a:cubicBezTo>
                  <a:pt x="993949" y="9368572"/>
                  <a:pt x="986908" y="9368572"/>
                  <a:pt x="978694" y="9376788"/>
                </a:cubicBezTo>
                <a:cubicBezTo>
                  <a:pt x="956397" y="9383831"/>
                  <a:pt x="949356" y="9368572"/>
                  <a:pt x="934101" y="9361528"/>
                </a:cubicBezTo>
                <a:cubicBezTo>
                  <a:pt x="925886" y="9361528"/>
                  <a:pt x="918845" y="9353312"/>
                  <a:pt x="925886" y="9346268"/>
                </a:cubicBezTo>
                <a:cubicBezTo>
                  <a:pt x="934101" y="9339225"/>
                  <a:pt x="941142" y="9339225"/>
                  <a:pt x="941142" y="9339225"/>
                </a:cubicBezTo>
                <a:cubicBezTo>
                  <a:pt x="971653" y="9353312"/>
                  <a:pt x="1002164" y="9346268"/>
                  <a:pt x="1024460" y="9353312"/>
                </a:cubicBezTo>
                <a:cubicBezTo>
                  <a:pt x="1031501" y="9353312"/>
                  <a:pt x="1039715" y="9353312"/>
                  <a:pt x="1039715" y="9346268"/>
                </a:cubicBezTo>
                <a:cubicBezTo>
                  <a:pt x="1039715" y="9339225"/>
                  <a:pt x="1039715" y="9331009"/>
                  <a:pt x="1031501" y="9331009"/>
                </a:cubicBezTo>
                <a:cubicBezTo>
                  <a:pt x="993949" y="9331009"/>
                  <a:pt x="978694" y="9300489"/>
                  <a:pt x="949356" y="9278186"/>
                </a:cubicBezTo>
                <a:cubicBezTo>
                  <a:pt x="925886" y="9255883"/>
                  <a:pt x="888335" y="9262926"/>
                  <a:pt x="858997" y="9255883"/>
                </a:cubicBezTo>
                <a:cubicBezTo>
                  <a:pt x="828487" y="9248840"/>
                  <a:pt x="806190" y="9240623"/>
                  <a:pt x="783894" y="9225363"/>
                </a:cubicBezTo>
                <a:cubicBezTo>
                  <a:pt x="813231" y="9225363"/>
                  <a:pt x="821446" y="9172540"/>
                  <a:pt x="858997" y="9180757"/>
                </a:cubicBezTo>
                <a:cubicBezTo>
                  <a:pt x="866038" y="9180757"/>
                  <a:pt x="874253" y="9172540"/>
                  <a:pt x="874253" y="9157280"/>
                </a:cubicBezTo>
                <a:cubicBezTo>
                  <a:pt x="881294" y="9150237"/>
                  <a:pt x="866038" y="9143194"/>
                  <a:pt x="858997" y="9143194"/>
                </a:cubicBezTo>
                <a:cubicBezTo>
                  <a:pt x="843742" y="9134977"/>
                  <a:pt x="828487" y="9134977"/>
                  <a:pt x="806190" y="9127934"/>
                </a:cubicBezTo>
                <a:cubicBezTo>
                  <a:pt x="835527" y="9097414"/>
                  <a:pt x="874253" y="9105631"/>
                  <a:pt x="911804" y="9105631"/>
                </a:cubicBezTo>
                <a:cubicBezTo>
                  <a:pt x="881294" y="9082154"/>
                  <a:pt x="903590" y="9068068"/>
                  <a:pt x="911804" y="9044591"/>
                </a:cubicBezTo>
                <a:cubicBezTo>
                  <a:pt x="881294" y="9029331"/>
                  <a:pt x="858997" y="9015245"/>
                  <a:pt x="850783" y="8976508"/>
                </a:cubicBezTo>
                <a:cubicBezTo>
                  <a:pt x="850783" y="8954205"/>
                  <a:pt x="821446" y="8931902"/>
                  <a:pt x="790935" y="8931902"/>
                </a:cubicBezTo>
                <a:cubicBezTo>
                  <a:pt x="775679" y="8924859"/>
                  <a:pt x="760424" y="8916642"/>
                  <a:pt x="738127" y="8909599"/>
                </a:cubicBezTo>
                <a:cubicBezTo>
                  <a:pt x="731087" y="8894339"/>
                  <a:pt x="731087" y="8894339"/>
                  <a:pt x="738127" y="8886122"/>
                </a:cubicBezTo>
                <a:cubicBezTo>
                  <a:pt x="745169" y="8879079"/>
                  <a:pt x="753383" y="8872036"/>
                  <a:pt x="760424" y="8863819"/>
                </a:cubicBezTo>
                <a:cubicBezTo>
                  <a:pt x="790935" y="8833299"/>
                  <a:pt x="790935" y="8819213"/>
                  <a:pt x="760424" y="8788693"/>
                </a:cubicBezTo>
                <a:cubicBezTo>
                  <a:pt x="738127" y="8773433"/>
                  <a:pt x="715831" y="8751130"/>
                  <a:pt x="685320" y="8742913"/>
                </a:cubicBezTo>
                <a:cubicBezTo>
                  <a:pt x="647769" y="8735870"/>
                  <a:pt x="610217" y="8713567"/>
                  <a:pt x="564450" y="8705350"/>
                </a:cubicBezTo>
                <a:cubicBezTo>
                  <a:pt x="550369" y="8705350"/>
                  <a:pt x="535113" y="8676004"/>
                  <a:pt x="526899" y="8660744"/>
                </a:cubicBezTo>
                <a:cubicBezTo>
                  <a:pt x="519858" y="8645484"/>
                  <a:pt x="535113" y="8630224"/>
                  <a:pt x="550369" y="8638441"/>
                </a:cubicBezTo>
                <a:cubicBezTo>
                  <a:pt x="564450" y="8645484"/>
                  <a:pt x="579706" y="8645484"/>
                  <a:pt x="587920" y="8630224"/>
                </a:cubicBezTo>
                <a:cubicBezTo>
                  <a:pt x="572665" y="8614964"/>
                  <a:pt x="564450" y="8599704"/>
                  <a:pt x="550369" y="8585618"/>
                </a:cubicBezTo>
                <a:cubicBezTo>
                  <a:pt x="542154" y="8577401"/>
                  <a:pt x="542154" y="8570358"/>
                  <a:pt x="526899" y="8570358"/>
                </a:cubicBezTo>
                <a:cubicBezTo>
                  <a:pt x="497561" y="8570358"/>
                  <a:pt x="474092" y="8562141"/>
                  <a:pt x="460009" y="8532795"/>
                </a:cubicBezTo>
                <a:cubicBezTo>
                  <a:pt x="451795" y="8524578"/>
                  <a:pt x="444754" y="8532795"/>
                  <a:pt x="436540" y="8532795"/>
                </a:cubicBezTo>
                <a:cubicBezTo>
                  <a:pt x="407203" y="8546881"/>
                  <a:pt x="369651" y="8539838"/>
                  <a:pt x="339140" y="8524578"/>
                </a:cubicBezTo>
                <a:cubicBezTo>
                  <a:pt x="316843" y="8509318"/>
                  <a:pt x="308629" y="8487015"/>
                  <a:pt x="316843" y="8464712"/>
                </a:cubicBezTo>
                <a:cubicBezTo>
                  <a:pt x="316843" y="8427149"/>
                  <a:pt x="316843" y="8427149"/>
                  <a:pt x="278118" y="8418933"/>
                </a:cubicBezTo>
                <a:cubicBezTo>
                  <a:pt x="271077" y="8418933"/>
                  <a:pt x="264036" y="8418933"/>
                  <a:pt x="264036" y="8418933"/>
                </a:cubicBezTo>
                <a:cubicBezTo>
                  <a:pt x="248781" y="8434192"/>
                  <a:pt x="264036" y="8442409"/>
                  <a:pt x="264036" y="8456495"/>
                </a:cubicBezTo>
                <a:cubicBezTo>
                  <a:pt x="271077" y="8471755"/>
                  <a:pt x="264036" y="8479972"/>
                  <a:pt x="255822" y="8495232"/>
                </a:cubicBezTo>
                <a:cubicBezTo>
                  <a:pt x="248781" y="8502275"/>
                  <a:pt x="240566" y="8502275"/>
                  <a:pt x="233526" y="8495232"/>
                </a:cubicBezTo>
                <a:cubicBezTo>
                  <a:pt x="226485" y="8495232"/>
                  <a:pt x="218270" y="8487015"/>
                  <a:pt x="226485" y="8479972"/>
                </a:cubicBezTo>
                <a:cubicBezTo>
                  <a:pt x="233526" y="8449452"/>
                  <a:pt x="226485" y="8411889"/>
                  <a:pt x="264036" y="8389586"/>
                </a:cubicBezTo>
                <a:cubicBezTo>
                  <a:pt x="226485" y="8374326"/>
                  <a:pt x="203015" y="8366110"/>
                  <a:pt x="173677" y="8359066"/>
                </a:cubicBezTo>
                <a:cubicBezTo>
                  <a:pt x="165463" y="8352024"/>
                  <a:pt x="173677" y="8336764"/>
                  <a:pt x="180718" y="8328546"/>
                </a:cubicBezTo>
                <a:cubicBezTo>
                  <a:pt x="180718" y="8321504"/>
                  <a:pt x="180718" y="8314460"/>
                  <a:pt x="173677" y="8314460"/>
                </a:cubicBezTo>
                <a:cubicBezTo>
                  <a:pt x="143166" y="8290984"/>
                  <a:pt x="120870" y="8253420"/>
                  <a:pt x="75104" y="8261638"/>
                </a:cubicBezTo>
                <a:cubicBezTo>
                  <a:pt x="68063" y="8261638"/>
                  <a:pt x="52808" y="8253420"/>
                  <a:pt x="59849" y="8238160"/>
                </a:cubicBezTo>
                <a:cubicBezTo>
                  <a:pt x="59849" y="8224074"/>
                  <a:pt x="75104" y="8224074"/>
                  <a:pt x="82145" y="8231118"/>
                </a:cubicBezTo>
                <a:cubicBezTo>
                  <a:pt x="90359" y="8231118"/>
                  <a:pt x="90359" y="8231118"/>
                  <a:pt x="97400" y="8231118"/>
                </a:cubicBezTo>
                <a:cubicBezTo>
                  <a:pt x="112655" y="8253420"/>
                  <a:pt x="134952" y="8253420"/>
                  <a:pt x="158422" y="8231118"/>
                </a:cubicBezTo>
                <a:cubicBezTo>
                  <a:pt x="173677" y="8246378"/>
                  <a:pt x="150207" y="8268680"/>
                  <a:pt x="173677" y="8275724"/>
                </a:cubicBezTo>
                <a:cubicBezTo>
                  <a:pt x="187759" y="8261638"/>
                  <a:pt x="187759" y="8238160"/>
                  <a:pt x="195974" y="8215858"/>
                </a:cubicBezTo>
                <a:cubicBezTo>
                  <a:pt x="173677" y="8215858"/>
                  <a:pt x="150207" y="8215858"/>
                  <a:pt x="127911" y="8215858"/>
                </a:cubicBezTo>
                <a:cubicBezTo>
                  <a:pt x="120870" y="8215858"/>
                  <a:pt x="112655" y="8208814"/>
                  <a:pt x="112655" y="8200598"/>
                </a:cubicBezTo>
                <a:cubicBezTo>
                  <a:pt x="112655" y="8193554"/>
                  <a:pt x="120870" y="8185338"/>
                  <a:pt x="127911" y="8185338"/>
                </a:cubicBezTo>
                <a:cubicBezTo>
                  <a:pt x="143166" y="8193554"/>
                  <a:pt x="150207" y="8193554"/>
                  <a:pt x="165463" y="8185338"/>
                </a:cubicBezTo>
                <a:cubicBezTo>
                  <a:pt x="180718" y="8178294"/>
                  <a:pt x="187759" y="8171252"/>
                  <a:pt x="173677" y="8147775"/>
                </a:cubicBezTo>
                <a:cubicBezTo>
                  <a:pt x="173677" y="8140732"/>
                  <a:pt x="165463" y="8140732"/>
                  <a:pt x="165463" y="8133688"/>
                </a:cubicBezTo>
                <a:cubicBezTo>
                  <a:pt x="173677" y="8103168"/>
                  <a:pt x="150207" y="8103168"/>
                  <a:pt x="134952" y="8103168"/>
                </a:cubicBezTo>
                <a:cubicBezTo>
                  <a:pt x="112655" y="8110212"/>
                  <a:pt x="105615" y="8094952"/>
                  <a:pt x="90359" y="8087909"/>
                </a:cubicBezTo>
                <a:cubicBezTo>
                  <a:pt x="59849" y="8080866"/>
                  <a:pt x="59849" y="8057389"/>
                  <a:pt x="59849" y="8035086"/>
                </a:cubicBezTo>
                <a:cubicBezTo>
                  <a:pt x="52808" y="8004566"/>
                  <a:pt x="44593" y="7975220"/>
                  <a:pt x="0" y="7975220"/>
                </a:cubicBezTo>
                <a:cubicBezTo>
                  <a:pt x="0" y="7952917"/>
                  <a:pt x="15256" y="7937657"/>
                  <a:pt x="22297" y="7922397"/>
                </a:cubicBezTo>
                <a:cubicBezTo>
                  <a:pt x="52808" y="7884834"/>
                  <a:pt x="68063" y="7847271"/>
                  <a:pt x="82145" y="7809708"/>
                </a:cubicBezTo>
                <a:cubicBezTo>
                  <a:pt x="97400" y="7779188"/>
                  <a:pt x="97400" y="7772145"/>
                  <a:pt x="68063" y="7748668"/>
                </a:cubicBezTo>
                <a:cubicBezTo>
                  <a:pt x="52808" y="7741625"/>
                  <a:pt x="52808" y="7733408"/>
                  <a:pt x="59849" y="7726365"/>
                </a:cubicBezTo>
                <a:cubicBezTo>
                  <a:pt x="68063" y="7711105"/>
                  <a:pt x="75104" y="7688802"/>
                  <a:pt x="90359" y="7673542"/>
                </a:cubicBezTo>
                <a:cubicBezTo>
                  <a:pt x="112655" y="7635979"/>
                  <a:pt x="127911" y="7598416"/>
                  <a:pt x="143166" y="7552636"/>
                </a:cubicBezTo>
                <a:cubicBezTo>
                  <a:pt x="158422" y="7508030"/>
                  <a:pt x="173677" y="7462250"/>
                  <a:pt x="211229" y="7424688"/>
                </a:cubicBezTo>
                <a:cubicBezTo>
                  <a:pt x="226485" y="7417644"/>
                  <a:pt x="233526" y="7387124"/>
                  <a:pt x="240566" y="7364822"/>
                </a:cubicBezTo>
                <a:cubicBezTo>
                  <a:pt x="248781" y="7342518"/>
                  <a:pt x="255822" y="7319042"/>
                  <a:pt x="278118" y="7303782"/>
                </a:cubicBezTo>
                <a:cubicBezTo>
                  <a:pt x="293373" y="7296738"/>
                  <a:pt x="293373" y="7281478"/>
                  <a:pt x="301588" y="7274436"/>
                </a:cubicBezTo>
                <a:cubicBezTo>
                  <a:pt x="323884" y="7243916"/>
                  <a:pt x="339140" y="7236872"/>
                  <a:pt x="369651" y="7266218"/>
                </a:cubicBezTo>
                <a:cubicBezTo>
                  <a:pt x="369651" y="7266218"/>
                  <a:pt x="376692" y="7274436"/>
                  <a:pt x="383732" y="7281478"/>
                </a:cubicBezTo>
                <a:cubicBezTo>
                  <a:pt x="398988" y="7289696"/>
                  <a:pt x="414243" y="7289696"/>
                  <a:pt x="421284" y="7266218"/>
                </a:cubicBezTo>
                <a:cubicBezTo>
                  <a:pt x="436540" y="7236872"/>
                  <a:pt x="444754" y="7206352"/>
                  <a:pt x="460009" y="7175832"/>
                </a:cubicBezTo>
                <a:cubicBezTo>
                  <a:pt x="467050" y="7160573"/>
                  <a:pt x="467050" y="7146486"/>
                  <a:pt x="489347" y="7138270"/>
                </a:cubicBezTo>
                <a:cubicBezTo>
                  <a:pt x="504602" y="7138270"/>
                  <a:pt x="504602" y="7153530"/>
                  <a:pt x="519858" y="7168790"/>
                </a:cubicBezTo>
                <a:cubicBezTo>
                  <a:pt x="550369" y="7206352"/>
                  <a:pt x="579706" y="7221612"/>
                  <a:pt x="625472" y="7199310"/>
                </a:cubicBezTo>
                <a:cubicBezTo>
                  <a:pt x="654810" y="7191092"/>
                  <a:pt x="670065" y="7191092"/>
                  <a:pt x="685320" y="7213396"/>
                </a:cubicBezTo>
                <a:cubicBezTo>
                  <a:pt x="693535" y="7228656"/>
                  <a:pt x="707617" y="7236872"/>
                  <a:pt x="722872" y="7221612"/>
                </a:cubicBezTo>
                <a:cubicBezTo>
                  <a:pt x="797976" y="7184050"/>
                  <a:pt x="797976" y="7184050"/>
                  <a:pt x="797976" y="7184050"/>
                </a:cubicBezTo>
                <a:cubicBezTo>
                  <a:pt x="821446" y="7175832"/>
                  <a:pt x="843742" y="7153530"/>
                  <a:pt x="874253" y="7146486"/>
                </a:cubicBezTo>
                <a:cubicBezTo>
                  <a:pt x="888335" y="7146486"/>
                  <a:pt x="903590" y="7138270"/>
                  <a:pt x="918845" y="7131226"/>
                </a:cubicBezTo>
                <a:cubicBezTo>
                  <a:pt x="941142" y="7115967"/>
                  <a:pt x="964612" y="7115967"/>
                  <a:pt x="986908" y="7115967"/>
                </a:cubicBezTo>
                <a:cubicBezTo>
                  <a:pt x="1016245" y="7123010"/>
                  <a:pt x="1039715" y="7123010"/>
                  <a:pt x="1039715" y="7160573"/>
                </a:cubicBezTo>
                <a:cubicBezTo>
                  <a:pt x="1039715" y="7184050"/>
                  <a:pt x="1062012" y="7191092"/>
                  <a:pt x="1084308" y="7191092"/>
                </a:cubicBezTo>
                <a:cubicBezTo>
                  <a:pt x="1114819" y="7184050"/>
                  <a:pt x="1145330" y="7191092"/>
                  <a:pt x="1174667" y="7206352"/>
                </a:cubicBezTo>
                <a:cubicBezTo>
                  <a:pt x="1174667" y="7206352"/>
                  <a:pt x="1182881" y="7206352"/>
                  <a:pt x="1189922" y="7206352"/>
                </a:cubicBezTo>
                <a:cubicBezTo>
                  <a:pt x="1249771" y="7206352"/>
                  <a:pt x="1302578" y="7236872"/>
                  <a:pt x="1355385" y="7243916"/>
                </a:cubicBezTo>
                <a:cubicBezTo>
                  <a:pt x="1438703" y="7259176"/>
                  <a:pt x="1522021" y="7281478"/>
                  <a:pt x="1612380" y="7289696"/>
                </a:cubicBezTo>
                <a:cubicBezTo>
                  <a:pt x="1626462" y="7289696"/>
                  <a:pt x="1634676" y="7289696"/>
                  <a:pt x="1649932" y="7296738"/>
                </a:cubicBezTo>
                <a:cubicBezTo>
                  <a:pt x="1665187" y="7296738"/>
                  <a:pt x="1679269" y="7303782"/>
                  <a:pt x="1702739" y="7296738"/>
                </a:cubicBezTo>
                <a:cubicBezTo>
                  <a:pt x="1845905" y="7259176"/>
                  <a:pt x="1898712" y="7274436"/>
                  <a:pt x="2048919" y="7281478"/>
                </a:cubicBezTo>
                <a:cubicBezTo>
                  <a:pt x="2183871" y="7296738"/>
                  <a:pt x="2319996" y="7296738"/>
                  <a:pt x="2454948" y="7296738"/>
                </a:cubicBezTo>
                <a:cubicBezTo>
                  <a:pt x="2635666" y="7303782"/>
                  <a:pt x="2817557" y="7296738"/>
                  <a:pt x="3005316" y="7289696"/>
                </a:cubicBezTo>
                <a:cubicBezTo>
                  <a:pt x="3148482" y="7281478"/>
                  <a:pt x="3284608" y="7266218"/>
                  <a:pt x="3426600" y="7243916"/>
                </a:cubicBezTo>
                <a:cubicBezTo>
                  <a:pt x="3516959" y="7236872"/>
                  <a:pt x="3607318" y="7228656"/>
                  <a:pt x="3697677" y="7221612"/>
                </a:cubicBezTo>
                <a:cubicBezTo>
                  <a:pt x="3750484" y="7213396"/>
                  <a:pt x="3811506" y="7206352"/>
                  <a:pt x="3871354" y="7191092"/>
                </a:cubicBezTo>
                <a:cubicBezTo>
                  <a:pt x="3901865" y="7175832"/>
                  <a:pt x="3946458" y="7184050"/>
                  <a:pt x="3984010" y="7175832"/>
                </a:cubicBezTo>
                <a:cubicBezTo>
                  <a:pt x="4104879" y="7160573"/>
                  <a:pt x="4218708" y="7123010"/>
                  <a:pt x="4338405" y="7093664"/>
                </a:cubicBezTo>
                <a:cubicBezTo>
                  <a:pt x="4353660" y="7093664"/>
                  <a:pt x="4360701" y="7085447"/>
                  <a:pt x="4368916" y="7078404"/>
                </a:cubicBezTo>
                <a:cubicBezTo>
                  <a:pt x="4384171" y="7056101"/>
                  <a:pt x="4406467" y="7056101"/>
                  <a:pt x="4428764" y="7047884"/>
                </a:cubicBezTo>
                <a:cubicBezTo>
                  <a:pt x="4436978" y="7047884"/>
                  <a:pt x="4444019" y="7047884"/>
                  <a:pt x="4451060" y="7040841"/>
                </a:cubicBezTo>
                <a:cubicBezTo>
                  <a:pt x="4474530" y="7032624"/>
                  <a:pt x="4474530" y="7025581"/>
                  <a:pt x="4451060" y="7003278"/>
                </a:cubicBezTo>
                <a:cubicBezTo>
                  <a:pt x="4481571" y="7003278"/>
                  <a:pt x="4512082" y="7003278"/>
                  <a:pt x="4541419" y="6979801"/>
                </a:cubicBezTo>
                <a:cubicBezTo>
                  <a:pt x="4564889" y="6965715"/>
                  <a:pt x="4594226" y="6957498"/>
                  <a:pt x="4624737" y="6950455"/>
                </a:cubicBezTo>
                <a:cubicBezTo>
                  <a:pt x="4798414" y="6889415"/>
                  <a:pt x="4963877" y="6829549"/>
                  <a:pt x="5129339" y="6754423"/>
                </a:cubicBezTo>
                <a:cubicBezTo>
                  <a:pt x="5144595" y="6747380"/>
                  <a:pt x="5189187" y="6754423"/>
                  <a:pt x="5166891" y="6708643"/>
                </a:cubicBezTo>
                <a:cubicBezTo>
                  <a:pt x="5166891" y="6701600"/>
                  <a:pt x="5182146" y="6701600"/>
                  <a:pt x="5189187" y="6701600"/>
                </a:cubicBezTo>
                <a:cubicBezTo>
                  <a:pt x="5212657" y="6679297"/>
                  <a:pt x="5250209" y="6679297"/>
                  <a:pt x="5279546" y="6656994"/>
                </a:cubicBezTo>
                <a:cubicBezTo>
                  <a:pt x="5475520" y="6566608"/>
                  <a:pt x="5664452" y="6468006"/>
                  <a:pt x="5852211" y="6355317"/>
                </a:cubicBezTo>
                <a:cubicBezTo>
                  <a:pt x="5973081" y="6280191"/>
                  <a:pt x="6085736" y="6189805"/>
                  <a:pt x="6184310" y="6084159"/>
                </a:cubicBezTo>
                <a:cubicBezTo>
                  <a:pt x="6259413" y="6016076"/>
                  <a:pt x="6319261" y="5932733"/>
                  <a:pt x="6380282" y="5850564"/>
                </a:cubicBezTo>
                <a:cubicBezTo>
                  <a:pt x="6402579" y="5813001"/>
                  <a:pt x="6431916" y="5774264"/>
                  <a:pt x="6462427" y="5729658"/>
                </a:cubicBezTo>
                <a:cubicBezTo>
                  <a:pt x="6499979" y="5669792"/>
                  <a:pt x="6523449" y="5593493"/>
                  <a:pt x="6530490" y="5518367"/>
                </a:cubicBezTo>
                <a:cubicBezTo>
                  <a:pt x="6530490" y="5496064"/>
                  <a:pt x="6530490" y="5480804"/>
                  <a:pt x="6508194" y="5458501"/>
                </a:cubicBezTo>
                <a:cubicBezTo>
                  <a:pt x="6455386" y="5420938"/>
                  <a:pt x="6409620" y="5368115"/>
                  <a:pt x="6356813" y="5330552"/>
                </a:cubicBezTo>
                <a:cubicBezTo>
                  <a:pt x="6304006" y="5284772"/>
                  <a:pt x="6237116" y="5255426"/>
                  <a:pt x="6169054" y="5224906"/>
                </a:cubicBezTo>
                <a:cubicBezTo>
                  <a:pt x="6108032" y="5202603"/>
                  <a:pt x="6056398" y="5180300"/>
                  <a:pt x="5995377" y="5149780"/>
                </a:cubicBezTo>
                <a:lnTo>
                  <a:pt x="5988336" y="5141563"/>
                </a:lnTo>
                <a:cubicBezTo>
                  <a:pt x="5882722" y="5127477"/>
                  <a:pt x="5799404" y="5059394"/>
                  <a:pt x="5694963" y="5028874"/>
                </a:cubicBezTo>
                <a:cubicBezTo>
                  <a:pt x="5686748" y="5028874"/>
                  <a:pt x="5671493" y="5021831"/>
                  <a:pt x="5664452" y="5013614"/>
                </a:cubicBezTo>
                <a:cubicBezTo>
                  <a:pt x="5596389" y="4969008"/>
                  <a:pt x="5514245" y="4931445"/>
                  <a:pt x="5437968" y="4900925"/>
                </a:cubicBezTo>
                <a:cubicBezTo>
                  <a:pt x="5400416" y="4885665"/>
                  <a:pt x="5362864" y="4863362"/>
                  <a:pt x="5332353" y="4848102"/>
                </a:cubicBezTo>
                <a:cubicBezTo>
                  <a:pt x="5189187" y="4780019"/>
                  <a:pt x="5046021" y="4764759"/>
                  <a:pt x="4902855" y="4757716"/>
                </a:cubicBezTo>
                <a:cubicBezTo>
                  <a:pt x="4851221" y="4750673"/>
                  <a:pt x="4805455" y="4750673"/>
                  <a:pt x="4760862" y="4764759"/>
                </a:cubicBezTo>
                <a:cubicBezTo>
                  <a:pt x="4745607" y="4764759"/>
                  <a:pt x="4730351" y="4764759"/>
                  <a:pt x="4722137" y="4764759"/>
                </a:cubicBezTo>
                <a:cubicBezTo>
                  <a:pt x="4609482" y="4764759"/>
                  <a:pt x="4512082" y="4772976"/>
                  <a:pt x="4406467" y="4788236"/>
                </a:cubicBezTo>
                <a:cubicBezTo>
                  <a:pt x="4368916" y="4795279"/>
                  <a:pt x="4338405" y="4788236"/>
                  <a:pt x="4309067" y="4788236"/>
                </a:cubicBezTo>
                <a:cubicBezTo>
                  <a:pt x="4263301" y="4788236"/>
                  <a:pt x="4218708" y="4795279"/>
                  <a:pt x="4165901" y="4795279"/>
                </a:cubicBezTo>
                <a:cubicBezTo>
                  <a:pt x="4127176" y="4803496"/>
                  <a:pt x="4082583" y="4803496"/>
                  <a:pt x="4045031" y="4803496"/>
                </a:cubicBezTo>
                <a:cubicBezTo>
                  <a:pt x="3954672" y="4795279"/>
                  <a:pt x="3864313" y="4803496"/>
                  <a:pt x="3780995" y="4795279"/>
                </a:cubicBezTo>
                <a:cubicBezTo>
                  <a:pt x="3697677" y="4788236"/>
                  <a:pt x="3622574" y="4795279"/>
                  <a:pt x="3547470" y="4780019"/>
                </a:cubicBezTo>
                <a:cubicBezTo>
                  <a:pt x="3532215" y="4780019"/>
                  <a:pt x="3516959" y="4780019"/>
                  <a:pt x="3502877" y="4788236"/>
                </a:cubicBezTo>
                <a:cubicBezTo>
                  <a:pt x="3479408" y="4795279"/>
                  <a:pt x="3464152" y="4795279"/>
                  <a:pt x="3450070" y="4788236"/>
                </a:cubicBezTo>
                <a:cubicBezTo>
                  <a:pt x="3426600" y="4788236"/>
                  <a:pt x="3397263" y="4780019"/>
                  <a:pt x="3382008" y="4810539"/>
                </a:cubicBezTo>
                <a:cubicBezTo>
                  <a:pt x="3374967" y="4817582"/>
                  <a:pt x="3359711" y="4810539"/>
                  <a:pt x="3351497" y="4810539"/>
                </a:cubicBezTo>
                <a:cubicBezTo>
                  <a:pt x="3261138" y="4795279"/>
                  <a:pt x="3163738" y="4795279"/>
                  <a:pt x="3073379" y="4780019"/>
                </a:cubicBezTo>
                <a:cubicBezTo>
                  <a:pt x="3035827" y="4772976"/>
                  <a:pt x="2990061" y="4772976"/>
                  <a:pt x="2945468" y="4764759"/>
                </a:cubicBezTo>
                <a:cubicBezTo>
                  <a:pt x="2884446" y="4757716"/>
                  <a:pt x="2817557" y="4742456"/>
                  <a:pt x="2756536" y="4735413"/>
                </a:cubicBezTo>
                <a:cubicBezTo>
                  <a:pt x="2703729" y="4735413"/>
                  <a:pt x="2659136" y="4727196"/>
                  <a:pt x="2606329" y="4727196"/>
                </a:cubicBezTo>
                <a:cubicBezTo>
                  <a:pt x="2568777" y="4727196"/>
                  <a:pt x="2538266" y="4720153"/>
                  <a:pt x="2500714" y="4720153"/>
                </a:cubicBezTo>
                <a:cubicBezTo>
                  <a:pt x="2463162" y="4727196"/>
                  <a:pt x="2425611" y="4720153"/>
                  <a:pt x="2388059" y="4713110"/>
                </a:cubicBezTo>
                <a:cubicBezTo>
                  <a:pt x="2319996" y="4689633"/>
                  <a:pt x="2244893" y="4660287"/>
                  <a:pt x="2169789" y="4636811"/>
                </a:cubicBezTo>
                <a:cubicBezTo>
                  <a:pt x="2086471" y="4607464"/>
                  <a:pt x="2003153" y="4569901"/>
                  <a:pt x="1921009" y="4524122"/>
                </a:cubicBezTo>
                <a:cubicBezTo>
                  <a:pt x="1830650" y="4478342"/>
                  <a:pt x="1747332" y="4426693"/>
                  <a:pt x="1672228" y="4358610"/>
                </a:cubicBezTo>
                <a:cubicBezTo>
                  <a:pt x="1649932" y="4336307"/>
                  <a:pt x="1634676" y="4321047"/>
                  <a:pt x="1612380" y="4305787"/>
                </a:cubicBezTo>
                <a:cubicBezTo>
                  <a:pt x="1588910" y="4290527"/>
                  <a:pt x="1573655" y="4275267"/>
                  <a:pt x="1551358" y="4252964"/>
                </a:cubicBezTo>
                <a:cubicBezTo>
                  <a:pt x="1529062" y="4222444"/>
                  <a:pt x="1506766" y="4184881"/>
                  <a:pt x="1469214" y="4155535"/>
                </a:cubicBezTo>
                <a:cubicBezTo>
                  <a:pt x="1438703" y="4132058"/>
                  <a:pt x="1423448" y="4094495"/>
                  <a:pt x="1423448" y="4056932"/>
                </a:cubicBezTo>
                <a:cubicBezTo>
                  <a:pt x="1423448" y="4034629"/>
                  <a:pt x="1408192" y="4012326"/>
                  <a:pt x="1401151" y="3997066"/>
                </a:cubicBezTo>
                <a:cubicBezTo>
                  <a:pt x="1385896" y="3988849"/>
                  <a:pt x="1385896" y="3974763"/>
                  <a:pt x="1378855" y="3966546"/>
                </a:cubicBezTo>
                <a:cubicBezTo>
                  <a:pt x="1333088" y="3838597"/>
                  <a:pt x="1310792" y="3703605"/>
                  <a:pt x="1295537" y="3567439"/>
                </a:cubicBezTo>
                <a:cubicBezTo>
                  <a:pt x="1273240" y="3386668"/>
                  <a:pt x="1287322" y="3197679"/>
                  <a:pt x="1295537" y="3016907"/>
                </a:cubicBezTo>
                <a:cubicBezTo>
                  <a:pt x="1295537" y="2972301"/>
                  <a:pt x="1310792" y="2934738"/>
                  <a:pt x="1326048" y="2888958"/>
                </a:cubicBezTo>
                <a:cubicBezTo>
                  <a:pt x="1340129" y="2844352"/>
                  <a:pt x="1355385" y="2791529"/>
                  <a:pt x="1363599" y="2745749"/>
                </a:cubicBezTo>
                <a:cubicBezTo>
                  <a:pt x="1370640" y="2663580"/>
                  <a:pt x="1401151" y="2588454"/>
                  <a:pt x="1430488" y="2512155"/>
                </a:cubicBezTo>
                <a:cubicBezTo>
                  <a:pt x="1460999" y="2407683"/>
                  <a:pt x="1491510" y="2309080"/>
                  <a:pt x="1544317" y="2211651"/>
                </a:cubicBezTo>
                <a:cubicBezTo>
                  <a:pt x="1559573" y="2174088"/>
                  <a:pt x="1573655" y="2128308"/>
                  <a:pt x="1612380" y="2097788"/>
                </a:cubicBezTo>
                <a:cubicBezTo>
                  <a:pt x="1612380" y="2097788"/>
                  <a:pt x="1619421" y="2097788"/>
                  <a:pt x="1619421" y="2090745"/>
                </a:cubicBezTo>
                <a:cubicBezTo>
                  <a:pt x="1619421" y="2037922"/>
                  <a:pt x="1672228" y="2015619"/>
                  <a:pt x="1694525" y="1978056"/>
                </a:cubicBezTo>
                <a:cubicBezTo>
                  <a:pt x="1717994" y="1932276"/>
                  <a:pt x="1755546" y="1894713"/>
                  <a:pt x="1769628" y="1848933"/>
                </a:cubicBezTo>
                <a:cubicBezTo>
                  <a:pt x="1784883" y="1826630"/>
                  <a:pt x="1808353" y="1819587"/>
                  <a:pt x="1808353" y="1789067"/>
                </a:cubicBezTo>
                <a:cubicBezTo>
                  <a:pt x="1830650" y="1789067"/>
                  <a:pt x="1815394" y="1811370"/>
                  <a:pt x="1830650" y="1811370"/>
                </a:cubicBezTo>
                <a:cubicBezTo>
                  <a:pt x="1859987" y="1782024"/>
                  <a:pt x="1890498" y="1744461"/>
                  <a:pt x="1936264" y="1729201"/>
                </a:cubicBezTo>
                <a:lnTo>
                  <a:pt x="1943305" y="1720984"/>
                </a:lnTo>
                <a:cubicBezTo>
                  <a:pt x="1965601" y="1676378"/>
                  <a:pt x="2011368" y="1645859"/>
                  <a:pt x="2048919" y="1615339"/>
                </a:cubicBezTo>
                <a:cubicBezTo>
                  <a:pt x="2154534" y="1502650"/>
                  <a:pt x="2260148" y="1382918"/>
                  <a:pt x="2388059" y="1292532"/>
                </a:cubicBezTo>
                <a:cubicBezTo>
                  <a:pt x="2463162" y="1239709"/>
                  <a:pt x="2538266" y="1171626"/>
                  <a:pt x="2613370" y="1118803"/>
                </a:cubicBezTo>
                <a:cubicBezTo>
                  <a:pt x="2688473" y="1058937"/>
                  <a:pt x="2771791" y="1013157"/>
                  <a:pt x="2846895" y="960334"/>
                </a:cubicBezTo>
                <a:cubicBezTo>
                  <a:pt x="2892661" y="938031"/>
                  <a:pt x="2937254" y="907511"/>
                  <a:pt x="2983020" y="878165"/>
                </a:cubicBezTo>
                <a:cubicBezTo>
                  <a:pt x="3027613" y="854688"/>
                  <a:pt x="3073379" y="825342"/>
                  <a:pt x="3126186" y="810082"/>
                </a:cubicBezTo>
                <a:cubicBezTo>
                  <a:pt x="3141441" y="810082"/>
                  <a:pt x="3148482" y="801865"/>
                  <a:pt x="3155523" y="794822"/>
                </a:cubicBezTo>
                <a:cubicBezTo>
                  <a:pt x="3186034" y="772519"/>
                  <a:pt x="3208331" y="742000"/>
                  <a:pt x="3245882" y="749042"/>
                </a:cubicBezTo>
                <a:cubicBezTo>
                  <a:pt x="3284608" y="704436"/>
                  <a:pt x="3351497" y="719696"/>
                  <a:pt x="3382008" y="658656"/>
                </a:cubicBezTo>
                <a:cubicBezTo>
                  <a:pt x="3426600" y="644570"/>
                  <a:pt x="3464152" y="614050"/>
                  <a:pt x="3509918" y="605834"/>
                </a:cubicBezTo>
                <a:cubicBezTo>
                  <a:pt x="3532215" y="605834"/>
                  <a:pt x="3555685" y="598790"/>
                  <a:pt x="3585022" y="583531"/>
                </a:cubicBezTo>
                <a:cubicBezTo>
                  <a:pt x="3653085" y="553011"/>
                  <a:pt x="3721147" y="523665"/>
                  <a:pt x="3796251" y="501362"/>
                </a:cubicBezTo>
                <a:cubicBezTo>
                  <a:pt x="3856099" y="477885"/>
                  <a:pt x="3924161" y="455582"/>
                  <a:pt x="3992224" y="433279"/>
                </a:cubicBezTo>
                <a:cubicBezTo>
                  <a:pt x="4060287" y="409802"/>
                  <a:pt x="4127176" y="395716"/>
                  <a:pt x="4195239" y="365196"/>
                </a:cubicBezTo>
                <a:cubicBezTo>
                  <a:pt x="4232790" y="349936"/>
                  <a:pt x="4278557" y="342893"/>
                  <a:pt x="4323149" y="319416"/>
                </a:cubicBezTo>
                <a:cubicBezTo>
                  <a:pt x="4346619" y="312373"/>
                  <a:pt x="4368916" y="312373"/>
                  <a:pt x="4399426" y="305330"/>
                </a:cubicBezTo>
                <a:cubicBezTo>
                  <a:pt x="4444019" y="290070"/>
                  <a:pt x="4496826" y="281853"/>
                  <a:pt x="4541419" y="259550"/>
                </a:cubicBezTo>
                <a:cubicBezTo>
                  <a:pt x="4580144" y="252507"/>
                  <a:pt x="4609482" y="244290"/>
                  <a:pt x="4647033" y="237247"/>
                </a:cubicBezTo>
                <a:cubicBezTo>
                  <a:pt x="4865303" y="184424"/>
                  <a:pt x="5083573" y="131601"/>
                  <a:pt x="5310057" y="86995"/>
                </a:cubicBezTo>
                <a:cubicBezTo>
                  <a:pt x="5422712" y="56475"/>
                  <a:pt x="5543582" y="34172"/>
                  <a:pt x="5656238" y="25955"/>
                </a:cubicBezTo>
                <a:cubicBezTo>
                  <a:pt x="5754811" y="10695"/>
                  <a:pt x="5845170" y="10695"/>
                  <a:pt x="5942570" y="3652"/>
                </a:cubicBezTo>
                <a:cubicBezTo>
                  <a:pt x="5984229" y="-456"/>
                  <a:pt x="6025594" y="-456"/>
                  <a:pt x="6066960" y="571"/>
                </a:cubicBez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eaknesses">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725386" y="1413106"/>
            <a:ext cx="3591153" cy="3848977"/>
          </a:xfrm>
          <a:custGeom>
            <a:avLst/>
            <a:gdLst>
              <a:gd name="connsiteX0" fmla="*/ 3936695 w 9569264"/>
              <a:gd name="connsiteY0" fmla="*/ 7760371 h 8363974"/>
              <a:gd name="connsiteX1" fmla="*/ 3963630 w 9569264"/>
              <a:gd name="connsiteY1" fmla="*/ 7814239 h 8363974"/>
              <a:gd name="connsiteX2" fmla="*/ 4002997 w 9569264"/>
              <a:gd name="connsiteY2" fmla="*/ 7867072 h 8363974"/>
              <a:gd name="connsiteX3" fmla="*/ 3936695 w 9569264"/>
              <a:gd name="connsiteY3" fmla="*/ 7760371 h 8363974"/>
              <a:gd name="connsiteX4" fmla="*/ 5160178 w 9569264"/>
              <a:gd name="connsiteY4" fmla="*/ 5653300 h 8363974"/>
              <a:gd name="connsiteX5" fmla="*/ 5140494 w 9569264"/>
              <a:gd name="connsiteY5" fmla="*/ 5672982 h 8363974"/>
              <a:gd name="connsiteX6" fmla="*/ 5140494 w 9569264"/>
              <a:gd name="connsiteY6" fmla="*/ 5692665 h 8363974"/>
              <a:gd name="connsiteX7" fmla="*/ 5140494 w 9569264"/>
              <a:gd name="connsiteY7" fmla="*/ 5839766 h 8363974"/>
              <a:gd name="connsiteX8" fmla="*/ 5160178 w 9569264"/>
              <a:gd name="connsiteY8" fmla="*/ 5952682 h 8363974"/>
              <a:gd name="connsiteX9" fmla="*/ 5179861 w 9569264"/>
              <a:gd name="connsiteY9" fmla="*/ 6065598 h 8363974"/>
              <a:gd name="connsiteX10" fmla="*/ 5200581 w 9569264"/>
              <a:gd name="connsiteY10" fmla="*/ 5945431 h 8363974"/>
              <a:gd name="connsiteX11" fmla="*/ 5187113 w 9569264"/>
              <a:gd name="connsiteY11" fmla="*/ 5772432 h 8363974"/>
              <a:gd name="connsiteX12" fmla="*/ 5166394 w 9569264"/>
              <a:gd name="connsiteY12" fmla="*/ 5713384 h 8363974"/>
              <a:gd name="connsiteX13" fmla="*/ 5160178 w 9569264"/>
              <a:gd name="connsiteY13" fmla="*/ 5679198 h 8363974"/>
              <a:gd name="connsiteX14" fmla="*/ 5160178 w 9569264"/>
              <a:gd name="connsiteY14" fmla="*/ 5653300 h 8363974"/>
              <a:gd name="connsiteX15" fmla="*/ 1595398 w 9569264"/>
              <a:gd name="connsiteY15" fmla="*/ 5626366 h 8363974"/>
              <a:gd name="connsiteX16" fmla="*/ 1622333 w 9569264"/>
              <a:gd name="connsiteY16" fmla="*/ 5892598 h 8363974"/>
              <a:gd name="connsiteX17" fmla="*/ 1616117 w 9569264"/>
              <a:gd name="connsiteY17" fmla="*/ 5746534 h 8363974"/>
              <a:gd name="connsiteX18" fmla="*/ 1608865 w 9569264"/>
              <a:gd name="connsiteY18" fmla="*/ 5699916 h 8363974"/>
              <a:gd name="connsiteX19" fmla="*/ 1595398 w 9569264"/>
              <a:gd name="connsiteY19" fmla="*/ 5626366 h 8363974"/>
              <a:gd name="connsiteX20" fmla="*/ 1536347 w 9569264"/>
              <a:gd name="connsiteY20" fmla="*/ 5426432 h 8363974"/>
              <a:gd name="connsiteX21" fmla="*/ 1522879 w 9569264"/>
              <a:gd name="connsiteY21" fmla="*/ 5493768 h 8363974"/>
              <a:gd name="connsiteX22" fmla="*/ 1515628 w 9569264"/>
              <a:gd name="connsiteY22" fmla="*/ 5552816 h 8363974"/>
              <a:gd name="connsiteX23" fmla="*/ 1503196 w 9569264"/>
              <a:gd name="connsiteY23" fmla="*/ 5620150 h 8363974"/>
              <a:gd name="connsiteX24" fmla="*/ 1503196 w 9569264"/>
              <a:gd name="connsiteY24" fmla="*/ 5699916 h 8363974"/>
              <a:gd name="connsiteX25" fmla="*/ 1503196 w 9569264"/>
              <a:gd name="connsiteY25" fmla="*/ 5772432 h 8363974"/>
              <a:gd name="connsiteX26" fmla="*/ 1503196 w 9569264"/>
              <a:gd name="connsiteY26" fmla="*/ 5785898 h 8363974"/>
              <a:gd name="connsiteX27" fmla="*/ 1476261 w 9569264"/>
              <a:gd name="connsiteY27" fmla="*/ 5885347 h 8363974"/>
              <a:gd name="connsiteX28" fmla="*/ 1489728 w 9569264"/>
              <a:gd name="connsiteY28" fmla="*/ 6025197 h 8363974"/>
              <a:gd name="connsiteX29" fmla="*/ 1509412 w 9569264"/>
              <a:gd name="connsiteY29" fmla="*/ 6204412 h 8363974"/>
              <a:gd name="connsiteX30" fmla="*/ 1509412 w 9569264"/>
              <a:gd name="connsiteY30" fmla="*/ 6264496 h 8363974"/>
              <a:gd name="connsiteX31" fmla="*/ 1515628 w 9569264"/>
              <a:gd name="connsiteY31" fmla="*/ 6371196 h 8363974"/>
              <a:gd name="connsiteX32" fmla="*/ 1515628 w 9569264"/>
              <a:gd name="connsiteY32" fmla="*/ 6390878 h 8363974"/>
              <a:gd name="connsiteX33" fmla="*/ 1509412 w 9569264"/>
              <a:gd name="connsiteY33" fmla="*/ 6443710 h 8363974"/>
              <a:gd name="connsiteX34" fmla="*/ 1536347 w 9569264"/>
              <a:gd name="connsiteY34" fmla="*/ 6437495 h 8363974"/>
              <a:gd name="connsiteX35" fmla="*/ 1536347 w 9569264"/>
              <a:gd name="connsiteY35" fmla="*/ 6497579 h 8363974"/>
              <a:gd name="connsiteX36" fmla="*/ 1536347 w 9569264"/>
              <a:gd name="connsiteY36" fmla="*/ 6530728 h 8363974"/>
              <a:gd name="connsiteX37" fmla="*/ 1542563 w 9569264"/>
              <a:gd name="connsiteY37" fmla="*/ 6616710 h 8363974"/>
              <a:gd name="connsiteX38" fmla="*/ 1549815 w 9569264"/>
              <a:gd name="connsiteY38" fmla="*/ 6670578 h 8363974"/>
              <a:gd name="connsiteX39" fmla="*/ 1562246 w 9569264"/>
              <a:gd name="connsiteY39" fmla="*/ 6670578 h 8363974"/>
              <a:gd name="connsiteX40" fmla="*/ 1569498 w 9569264"/>
              <a:gd name="connsiteY40" fmla="*/ 6690261 h 8363974"/>
              <a:gd name="connsiteX41" fmla="*/ 1575714 w 9569264"/>
              <a:gd name="connsiteY41" fmla="*/ 6750344 h 8363974"/>
              <a:gd name="connsiteX42" fmla="*/ 1569498 w 9569264"/>
              <a:gd name="connsiteY42" fmla="*/ 6822859 h 8363974"/>
              <a:gd name="connsiteX43" fmla="*/ 1489728 w 9569264"/>
              <a:gd name="connsiteY43" fmla="*/ 6517262 h 8363974"/>
              <a:gd name="connsiteX44" fmla="*/ 1476261 w 9569264"/>
              <a:gd name="connsiteY44" fmla="*/ 6603243 h 8363974"/>
              <a:gd name="connsiteX45" fmla="*/ 1503196 w 9569264"/>
              <a:gd name="connsiteY45" fmla="*/ 6803176 h 8363974"/>
              <a:gd name="connsiteX46" fmla="*/ 1556030 w 9569264"/>
              <a:gd name="connsiteY46" fmla="*/ 7102559 h 8363974"/>
              <a:gd name="connsiteX47" fmla="*/ 1575714 w 9569264"/>
              <a:gd name="connsiteY47" fmla="*/ 7149176 h 8363974"/>
              <a:gd name="connsiteX48" fmla="*/ 1602649 w 9569264"/>
              <a:gd name="connsiteY48" fmla="*/ 7069410 h 8363974"/>
              <a:gd name="connsiteX49" fmla="*/ 1569498 w 9569264"/>
              <a:gd name="connsiteY49" fmla="*/ 6876728 h 8363974"/>
              <a:gd name="connsiteX50" fmla="*/ 1589182 w 9569264"/>
              <a:gd name="connsiteY50" fmla="*/ 6830110 h 8363974"/>
              <a:gd name="connsiteX51" fmla="*/ 1602649 w 9569264"/>
              <a:gd name="connsiteY51" fmla="*/ 6863260 h 8363974"/>
              <a:gd name="connsiteX52" fmla="*/ 1616117 w 9569264"/>
              <a:gd name="connsiteY52" fmla="*/ 6976176 h 8363974"/>
              <a:gd name="connsiteX53" fmla="*/ 1642016 w 9569264"/>
              <a:gd name="connsiteY53" fmla="*/ 7049726 h 8363974"/>
              <a:gd name="connsiteX54" fmla="*/ 1742505 w 9569264"/>
              <a:gd name="connsiteY54" fmla="*/ 6890194 h 8363974"/>
              <a:gd name="connsiteX55" fmla="*/ 1742505 w 9569264"/>
              <a:gd name="connsiteY55" fmla="*/ 6849793 h 8363974"/>
              <a:gd name="connsiteX56" fmla="*/ 1709354 w 9569264"/>
              <a:gd name="connsiteY56" fmla="*/ 6630177 h 8363974"/>
              <a:gd name="connsiteX57" fmla="*/ 1676203 w 9569264"/>
              <a:gd name="connsiteY57" fmla="*/ 6384663 h 8363974"/>
              <a:gd name="connsiteX58" fmla="*/ 1622333 w 9569264"/>
              <a:gd name="connsiteY58" fmla="*/ 6091496 h 8363974"/>
              <a:gd name="connsiteX59" fmla="*/ 1562246 w 9569264"/>
              <a:gd name="connsiteY59" fmla="*/ 5612899 h 8363974"/>
              <a:gd name="connsiteX60" fmla="*/ 1536347 w 9569264"/>
              <a:gd name="connsiteY60" fmla="*/ 5426432 h 8363974"/>
              <a:gd name="connsiteX61" fmla="*/ 5133243 w 9569264"/>
              <a:gd name="connsiteY61" fmla="*/ 5373600 h 8363974"/>
              <a:gd name="connsiteX62" fmla="*/ 5119775 w 9569264"/>
              <a:gd name="connsiteY62" fmla="*/ 5447151 h 8363974"/>
              <a:gd name="connsiteX63" fmla="*/ 5140494 w 9569264"/>
              <a:gd name="connsiteY63" fmla="*/ 5546600 h 8363974"/>
              <a:gd name="connsiteX64" fmla="*/ 5153962 w 9569264"/>
              <a:gd name="connsiteY64" fmla="*/ 5552816 h 8363974"/>
              <a:gd name="connsiteX65" fmla="*/ 5160178 w 9569264"/>
              <a:gd name="connsiteY65" fmla="*/ 5540384 h 8363974"/>
              <a:gd name="connsiteX66" fmla="*/ 5153962 w 9569264"/>
              <a:gd name="connsiteY66" fmla="*/ 5499983 h 8363974"/>
              <a:gd name="connsiteX67" fmla="*/ 5133243 w 9569264"/>
              <a:gd name="connsiteY67" fmla="*/ 5373600 h 8363974"/>
              <a:gd name="connsiteX68" fmla="*/ 9136239 w 9569264"/>
              <a:gd name="connsiteY68" fmla="*/ 0 h 8363974"/>
              <a:gd name="connsiteX69" fmla="*/ 9182858 w 9569264"/>
              <a:gd name="connsiteY69" fmla="*/ 14762 h 8363974"/>
              <a:gd name="connsiteX70" fmla="*/ 9209793 w 9569264"/>
              <a:gd name="connsiteY70" fmla="*/ 14762 h 8363974"/>
              <a:gd name="connsiteX71" fmla="*/ 9262628 w 9569264"/>
              <a:gd name="connsiteY71" fmla="*/ 7510 h 8363974"/>
              <a:gd name="connsiteX72" fmla="*/ 9415951 w 9569264"/>
              <a:gd name="connsiteY72" fmla="*/ 74845 h 8363974"/>
              <a:gd name="connsiteX73" fmla="*/ 9468786 w 9569264"/>
              <a:gd name="connsiteY73" fmla="*/ 127678 h 8363974"/>
              <a:gd name="connsiteX74" fmla="*/ 9495721 w 9569264"/>
              <a:gd name="connsiteY74" fmla="*/ 174294 h 8363974"/>
              <a:gd name="connsiteX75" fmla="*/ 9528872 w 9569264"/>
              <a:gd name="connsiteY75" fmla="*/ 273743 h 8363974"/>
              <a:gd name="connsiteX76" fmla="*/ 9562024 w 9569264"/>
              <a:gd name="connsiteY76" fmla="*/ 393910 h 8363974"/>
              <a:gd name="connsiteX77" fmla="*/ 9548556 w 9569264"/>
              <a:gd name="connsiteY77" fmla="*/ 553443 h 8363974"/>
              <a:gd name="connsiteX78" fmla="*/ 9495721 w 9569264"/>
              <a:gd name="connsiteY78" fmla="*/ 773059 h 8363974"/>
              <a:gd name="connsiteX79" fmla="*/ 9429419 w 9569264"/>
              <a:gd name="connsiteY79" fmla="*/ 938807 h 8363974"/>
              <a:gd name="connsiteX80" fmla="*/ 9322714 w 9569264"/>
              <a:gd name="connsiteY80" fmla="*/ 1144956 h 8363974"/>
              <a:gd name="connsiteX81" fmla="*/ 9143491 w 9569264"/>
              <a:gd name="connsiteY81" fmla="*/ 1397721 h 8363974"/>
              <a:gd name="connsiteX82" fmla="*/ 9036786 w 9569264"/>
              <a:gd name="connsiteY82" fmla="*/ 1543787 h 8363974"/>
              <a:gd name="connsiteX83" fmla="*/ 8937332 w 9569264"/>
              <a:gd name="connsiteY83" fmla="*/ 1716786 h 8363974"/>
              <a:gd name="connsiteX84" fmla="*/ 8871030 w 9569264"/>
              <a:gd name="connsiteY84" fmla="*/ 1823486 h 8363974"/>
              <a:gd name="connsiteX85" fmla="*/ 8797476 w 9569264"/>
              <a:gd name="connsiteY85" fmla="*/ 1936402 h 8363974"/>
              <a:gd name="connsiteX86" fmla="*/ 8784008 w 9569264"/>
              <a:gd name="connsiteY86" fmla="*/ 1956085 h 8363974"/>
              <a:gd name="connsiteX87" fmla="*/ 8737390 w 9569264"/>
              <a:gd name="connsiteY87" fmla="*/ 2035851 h 8363974"/>
              <a:gd name="connsiteX88" fmla="*/ 8711490 w 9569264"/>
              <a:gd name="connsiteY88" fmla="*/ 2088683 h 8363974"/>
              <a:gd name="connsiteX89" fmla="*/ 8624469 w 9569264"/>
              <a:gd name="connsiteY89" fmla="*/ 2208850 h 8363974"/>
              <a:gd name="connsiteX90" fmla="*/ 8531231 w 9569264"/>
              <a:gd name="connsiteY90" fmla="*/ 2401532 h 8363974"/>
              <a:gd name="connsiteX91" fmla="*/ 8505332 w 9569264"/>
              <a:gd name="connsiteY91" fmla="*/ 2488550 h 8363974"/>
              <a:gd name="connsiteX92" fmla="*/ 8425562 w 9569264"/>
              <a:gd name="connsiteY92" fmla="*/ 2634615 h 8363974"/>
              <a:gd name="connsiteX93" fmla="*/ 8425562 w 9569264"/>
              <a:gd name="connsiteY93" fmla="*/ 2648082 h 8363974"/>
              <a:gd name="connsiteX94" fmla="*/ 8425562 w 9569264"/>
              <a:gd name="connsiteY94" fmla="*/ 2673981 h 8363974"/>
              <a:gd name="connsiteX95" fmla="*/ 8332325 w 9569264"/>
              <a:gd name="connsiteY95" fmla="*/ 2833513 h 8363974"/>
              <a:gd name="connsiteX96" fmla="*/ 8305389 w 9569264"/>
              <a:gd name="connsiteY96" fmla="*/ 2887381 h 8363974"/>
              <a:gd name="connsiteX97" fmla="*/ 8252555 w 9569264"/>
              <a:gd name="connsiteY97" fmla="*/ 3046914 h 8363974"/>
              <a:gd name="connsiteX98" fmla="*/ 8185217 w 9569264"/>
              <a:gd name="connsiteY98" fmla="*/ 3166045 h 8363974"/>
              <a:gd name="connsiteX99" fmla="*/ 8112699 w 9569264"/>
              <a:gd name="connsiteY99" fmla="*/ 3352511 h 8363974"/>
              <a:gd name="connsiteX100" fmla="*/ 8058828 w 9569264"/>
              <a:gd name="connsiteY100" fmla="*/ 3451960 h 8363974"/>
              <a:gd name="connsiteX101" fmla="*/ 8032929 w 9569264"/>
              <a:gd name="connsiteY101" fmla="*/ 3512044 h 8363974"/>
              <a:gd name="connsiteX102" fmla="*/ 7966627 w 9569264"/>
              <a:gd name="connsiteY102" fmla="*/ 3685043 h 8363974"/>
              <a:gd name="connsiteX103" fmla="*/ 7945907 w 9569264"/>
              <a:gd name="connsiteY103" fmla="*/ 3711977 h 8363974"/>
              <a:gd name="connsiteX104" fmla="*/ 7926223 w 9569264"/>
              <a:gd name="connsiteY104" fmla="*/ 3751342 h 8363974"/>
              <a:gd name="connsiteX105" fmla="*/ 7945907 w 9569264"/>
              <a:gd name="connsiteY105" fmla="*/ 3771025 h 8363974"/>
              <a:gd name="connsiteX106" fmla="*/ 7966627 w 9569264"/>
              <a:gd name="connsiteY106" fmla="*/ 3804175 h 8363974"/>
              <a:gd name="connsiteX107" fmla="*/ 7879605 w 9569264"/>
              <a:gd name="connsiteY107" fmla="*/ 4004108 h 8363974"/>
              <a:gd name="connsiteX108" fmla="*/ 7840237 w 9569264"/>
              <a:gd name="connsiteY108" fmla="*/ 4110808 h 8363974"/>
              <a:gd name="connsiteX109" fmla="*/ 7747000 w 9569264"/>
              <a:gd name="connsiteY109" fmla="*/ 4316957 h 8363974"/>
              <a:gd name="connsiteX110" fmla="*/ 7680698 w 9569264"/>
              <a:gd name="connsiteY110" fmla="*/ 4449556 h 8363974"/>
              <a:gd name="connsiteX111" fmla="*/ 7673446 w 9569264"/>
              <a:gd name="connsiteY111" fmla="*/ 4469238 h 8363974"/>
              <a:gd name="connsiteX112" fmla="*/ 7653763 w 9569264"/>
              <a:gd name="connsiteY112" fmla="*/ 4523106 h 8363974"/>
              <a:gd name="connsiteX113" fmla="*/ 7640295 w 9569264"/>
              <a:gd name="connsiteY113" fmla="*/ 4556256 h 8363974"/>
              <a:gd name="connsiteX114" fmla="*/ 7567777 w 9569264"/>
              <a:gd name="connsiteY114" fmla="*/ 4675387 h 8363974"/>
              <a:gd name="connsiteX115" fmla="*/ 7527374 w 9569264"/>
              <a:gd name="connsiteY115" fmla="*/ 4715788 h 8363974"/>
              <a:gd name="connsiteX116" fmla="*/ 7500439 w 9569264"/>
              <a:gd name="connsiteY116" fmla="*/ 4768621 h 8363974"/>
              <a:gd name="connsiteX117" fmla="*/ 7467287 w 9569264"/>
              <a:gd name="connsiteY117" fmla="*/ 4842171 h 8363974"/>
              <a:gd name="connsiteX118" fmla="*/ 7374050 w 9569264"/>
              <a:gd name="connsiteY118" fmla="*/ 5007919 h 8363974"/>
              <a:gd name="connsiteX119" fmla="*/ 7280813 w 9569264"/>
              <a:gd name="connsiteY119" fmla="*/ 5174703 h 8363974"/>
              <a:gd name="connsiteX120" fmla="*/ 7227978 w 9569264"/>
              <a:gd name="connsiteY120" fmla="*/ 5260685 h 8363974"/>
              <a:gd name="connsiteX121" fmla="*/ 7161676 w 9569264"/>
              <a:gd name="connsiteY121" fmla="*/ 5367385 h 8363974"/>
              <a:gd name="connsiteX122" fmla="*/ 7121273 w 9569264"/>
              <a:gd name="connsiteY122" fmla="*/ 5447151 h 8363974"/>
              <a:gd name="connsiteX123" fmla="*/ 7108841 w 9569264"/>
              <a:gd name="connsiteY123" fmla="*/ 5493768 h 8363974"/>
              <a:gd name="connsiteX124" fmla="*/ 7101589 w 9569264"/>
              <a:gd name="connsiteY124" fmla="*/ 5573534 h 8363974"/>
              <a:gd name="connsiteX125" fmla="*/ 7074655 w 9569264"/>
              <a:gd name="connsiteY125" fmla="*/ 5606684 h 8363974"/>
              <a:gd name="connsiteX126" fmla="*/ 7088122 w 9569264"/>
              <a:gd name="connsiteY126" fmla="*/ 5526918 h 8363974"/>
              <a:gd name="connsiteX127" fmla="*/ 7041503 w 9569264"/>
              <a:gd name="connsiteY127" fmla="*/ 5587001 h 8363974"/>
              <a:gd name="connsiteX128" fmla="*/ 6949301 w 9569264"/>
              <a:gd name="connsiteY128" fmla="*/ 5779683 h 8363974"/>
              <a:gd name="connsiteX129" fmla="*/ 6928582 w 9569264"/>
              <a:gd name="connsiteY129" fmla="*/ 5965114 h 8363974"/>
              <a:gd name="connsiteX130" fmla="*/ 6922367 w 9569264"/>
              <a:gd name="connsiteY130" fmla="*/ 5992048 h 8363974"/>
              <a:gd name="connsiteX131" fmla="*/ 6735891 w 9569264"/>
              <a:gd name="connsiteY131" fmla="*/ 6318364 h 8363974"/>
              <a:gd name="connsiteX132" fmla="*/ 6430280 w 9569264"/>
              <a:gd name="connsiteY132" fmla="*/ 6796961 h 8363974"/>
              <a:gd name="connsiteX133" fmla="*/ 6284208 w 9569264"/>
              <a:gd name="connsiteY133" fmla="*/ 7036260 h 8363974"/>
              <a:gd name="connsiteX134" fmla="*/ 6204438 w 9569264"/>
              <a:gd name="connsiteY134" fmla="*/ 7155391 h 8363974"/>
              <a:gd name="connsiteX135" fmla="*/ 6137100 w 9569264"/>
              <a:gd name="connsiteY135" fmla="*/ 7262092 h 8363974"/>
              <a:gd name="connsiteX136" fmla="*/ 6010711 w 9569264"/>
              <a:gd name="connsiteY136" fmla="*/ 7454774 h 8363974"/>
              <a:gd name="connsiteX137" fmla="*/ 5771401 w 9569264"/>
              <a:gd name="connsiteY137" fmla="*/ 7727222 h 8363974"/>
              <a:gd name="connsiteX138" fmla="*/ 5545560 w 9569264"/>
              <a:gd name="connsiteY138" fmla="*/ 7900221 h 8363974"/>
              <a:gd name="connsiteX139" fmla="*/ 5393272 w 9569264"/>
              <a:gd name="connsiteY139" fmla="*/ 8006921 h 8363974"/>
              <a:gd name="connsiteX140" fmla="*/ 5379804 w 9569264"/>
              <a:gd name="connsiteY140" fmla="*/ 8033855 h 8363974"/>
              <a:gd name="connsiteX141" fmla="*/ 5346653 w 9569264"/>
              <a:gd name="connsiteY141" fmla="*/ 8059754 h 8363974"/>
              <a:gd name="connsiteX142" fmla="*/ 5333185 w 9569264"/>
              <a:gd name="connsiteY142" fmla="*/ 8067005 h 8363974"/>
              <a:gd name="connsiteX143" fmla="*/ 5233732 w 9569264"/>
              <a:gd name="connsiteY143" fmla="*/ 8119837 h 8363974"/>
              <a:gd name="connsiteX144" fmla="*/ 5187113 w 9569264"/>
              <a:gd name="connsiteY144" fmla="*/ 8213070 h 8363974"/>
              <a:gd name="connsiteX145" fmla="*/ 5133243 w 9569264"/>
              <a:gd name="connsiteY145" fmla="*/ 8273154 h 8363974"/>
              <a:gd name="connsiteX146" fmla="*/ 5020322 w 9569264"/>
              <a:gd name="connsiteY146" fmla="*/ 8279370 h 8363974"/>
              <a:gd name="connsiteX147" fmla="*/ 4993386 w 9569264"/>
              <a:gd name="connsiteY147" fmla="*/ 8279370 h 8363974"/>
              <a:gd name="connsiteX148" fmla="*/ 4946768 w 9569264"/>
              <a:gd name="connsiteY148" fmla="*/ 8299052 h 8363974"/>
              <a:gd name="connsiteX149" fmla="*/ 4901185 w 9569264"/>
              <a:gd name="connsiteY149" fmla="*/ 8319770 h 8363974"/>
              <a:gd name="connsiteX150" fmla="*/ 4767544 w 9569264"/>
              <a:gd name="connsiteY150" fmla="*/ 8286621 h 8363974"/>
              <a:gd name="connsiteX151" fmla="*/ 4654623 w 9569264"/>
              <a:gd name="connsiteY151" fmla="*/ 8252436 h 8363974"/>
              <a:gd name="connsiteX152" fmla="*/ 4422566 w 9569264"/>
              <a:gd name="connsiteY152" fmla="*/ 8199603 h 8363974"/>
              <a:gd name="connsiteX153" fmla="*/ 4216407 w 9569264"/>
              <a:gd name="connsiteY153" fmla="*/ 8139520 h 8363974"/>
              <a:gd name="connsiteX154" fmla="*/ 3969846 w 9569264"/>
              <a:gd name="connsiteY154" fmla="*/ 7987238 h 8363974"/>
              <a:gd name="connsiteX155" fmla="*/ 3956378 w 9569264"/>
              <a:gd name="connsiteY155" fmla="*/ 7966520 h 8363974"/>
              <a:gd name="connsiteX156" fmla="*/ 3896292 w 9569264"/>
              <a:gd name="connsiteY156" fmla="*/ 7873287 h 8363974"/>
              <a:gd name="connsiteX157" fmla="*/ 3856925 w 9569264"/>
              <a:gd name="connsiteY157" fmla="*/ 7793520 h 8363974"/>
              <a:gd name="connsiteX158" fmla="*/ 3856925 w 9569264"/>
              <a:gd name="connsiteY158" fmla="*/ 7781090 h 8363974"/>
              <a:gd name="connsiteX159" fmla="*/ 3796838 w 9569264"/>
              <a:gd name="connsiteY159" fmla="*/ 7627772 h 8363974"/>
              <a:gd name="connsiteX160" fmla="*/ 3763687 w 9569264"/>
              <a:gd name="connsiteY160" fmla="*/ 7514857 h 8363974"/>
              <a:gd name="connsiteX161" fmla="*/ 3810306 w 9569264"/>
              <a:gd name="connsiteY161" fmla="*/ 7594623 h 8363974"/>
              <a:gd name="connsiteX162" fmla="*/ 3803054 w 9569264"/>
              <a:gd name="connsiteY162" fmla="*/ 7548006 h 8363974"/>
              <a:gd name="connsiteX163" fmla="*/ 3756435 w 9569264"/>
              <a:gd name="connsiteY163" fmla="*/ 7388474 h 8363974"/>
              <a:gd name="connsiteX164" fmla="*/ 3744004 w 9569264"/>
              <a:gd name="connsiteY164" fmla="*/ 7289026 h 8363974"/>
              <a:gd name="connsiteX165" fmla="*/ 3730536 w 9569264"/>
              <a:gd name="connsiteY165" fmla="*/ 7248624 h 8363974"/>
              <a:gd name="connsiteX166" fmla="*/ 3723284 w 9569264"/>
              <a:gd name="connsiteY166" fmla="*/ 7228942 h 8363974"/>
              <a:gd name="connsiteX167" fmla="*/ 3670450 w 9569264"/>
              <a:gd name="connsiteY167" fmla="*/ 6969960 h 8363974"/>
              <a:gd name="connsiteX168" fmla="*/ 3617615 w 9569264"/>
              <a:gd name="connsiteY168" fmla="*/ 6649860 h 8363974"/>
              <a:gd name="connsiteX169" fmla="*/ 3584464 w 9569264"/>
              <a:gd name="connsiteY169" fmla="*/ 6390878 h 8363974"/>
              <a:gd name="connsiteX170" fmla="*/ 3570996 w 9569264"/>
              <a:gd name="connsiteY170" fmla="*/ 6311112 h 8363974"/>
              <a:gd name="connsiteX171" fmla="*/ 3544061 w 9569264"/>
              <a:gd name="connsiteY171" fmla="*/ 6044880 h 8363974"/>
              <a:gd name="connsiteX172" fmla="*/ 3524378 w 9569264"/>
              <a:gd name="connsiteY172" fmla="*/ 5906066 h 8363974"/>
              <a:gd name="connsiteX173" fmla="*/ 3517126 w 9569264"/>
              <a:gd name="connsiteY173" fmla="*/ 5859449 h 8363974"/>
              <a:gd name="connsiteX174" fmla="*/ 3504694 w 9569264"/>
              <a:gd name="connsiteY174" fmla="*/ 5679198 h 8363974"/>
              <a:gd name="connsiteX175" fmla="*/ 3483975 w 9569264"/>
              <a:gd name="connsiteY175" fmla="*/ 5499983 h 8363974"/>
              <a:gd name="connsiteX176" fmla="*/ 3464291 w 9569264"/>
              <a:gd name="connsiteY176" fmla="*/ 5447151 h 8363974"/>
              <a:gd name="connsiteX177" fmla="*/ 3458075 w 9569264"/>
              <a:gd name="connsiteY177" fmla="*/ 5414002 h 8363974"/>
              <a:gd name="connsiteX178" fmla="*/ 3450824 w 9569264"/>
              <a:gd name="connsiteY178" fmla="*/ 5274152 h 8363974"/>
              <a:gd name="connsiteX179" fmla="*/ 3438392 w 9569264"/>
              <a:gd name="connsiteY179" fmla="*/ 5320768 h 8363974"/>
              <a:gd name="connsiteX180" fmla="*/ 3444608 w 9569264"/>
              <a:gd name="connsiteY180" fmla="*/ 5426432 h 8363974"/>
              <a:gd name="connsiteX181" fmla="*/ 3431140 w 9569264"/>
              <a:gd name="connsiteY181" fmla="*/ 5220284 h 8363974"/>
              <a:gd name="connsiteX182" fmla="*/ 3444608 w 9569264"/>
              <a:gd name="connsiteY182" fmla="*/ 5233751 h 8363974"/>
              <a:gd name="connsiteX183" fmla="*/ 3438392 w 9569264"/>
              <a:gd name="connsiteY183" fmla="*/ 5140518 h 8363974"/>
              <a:gd name="connsiteX184" fmla="*/ 3417672 w 9569264"/>
              <a:gd name="connsiteY184" fmla="*/ 4914686 h 8363974"/>
              <a:gd name="connsiteX185" fmla="*/ 3411457 w 9569264"/>
              <a:gd name="connsiteY185" fmla="*/ 4828704 h 8363974"/>
              <a:gd name="connsiteX186" fmla="*/ 3404205 w 9569264"/>
              <a:gd name="connsiteY186" fmla="*/ 4549005 h 8363974"/>
              <a:gd name="connsiteX187" fmla="*/ 3397989 w 9569264"/>
              <a:gd name="connsiteY187" fmla="*/ 4469238 h 8363974"/>
              <a:gd name="connsiteX188" fmla="*/ 3384521 w 9569264"/>
              <a:gd name="connsiteY188" fmla="*/ 4488921 h 8363974"/>
              <a:gd name="connsiteX189" fmla="*/ 3378306 w 9569264"/>
              <a:gd name="connsiteY189" fmla="*/ 4476490 h 8363974"/>
              <a:gd name="connsiteX190" fmla="*/ 3358622 w 9569264"/>
              <a:gd name="connsiteY190" fmla="*/ 4409155 h 8363974"/>
              <a:gd name="connsiteX191" fmla="*/ 3364838 w 9569264"/>
              <a:gd name="connsiteY191" fmla="*/ 4396724 h 8363974"/>
              <a:gd name="connsiteX192" fmla="*/ 3378306 w 9569264"/>
              <a:gd name="connsiteY192" fmla="*/ 4336640 h 8363974"/>
              <a:gd name="connsiteX193" fmla="*/ 3331687 w 9569264"/>
              <a:gd name="connsiteY193" fmla="*/ 4476490 h 8363974"/>
              <a:gd name="connsiteX194" fmla="*/ 3304751 w 9569264"/>
              <a:gd name="connsiteY194" fmla="*/ 4515855 h 8363974"/>
              <a:gd name="connsiteX195" fmla="*/ 3291284 w 9569264"/>
              <a:gd name="connsiteY195" fmla="*/ 4529322 h 8363974"/>
              <a:gd name="connsiteX196" fmla="*/ 3251917 w 9569264"/>
              <a:gd name="connsiteY196" fmla="*/ 4616340 h 8363974"/>
              <a:gd name="connsiteX197" fmla="*/ 3251917 w 9569264"/>
              <a:gd name="connsiteY197" fmla="*/ 4655705 h 8363974"/>
              <a:gd name="connsiteX198" fmla="*/ 3251917 w 9569264"/>
              <a:gd name="connsiteY198" fmla="*/ 4729255 h 8363974"/>
              <a:gd name="connsiteX199" fmla="*/ 3224982 w 9569264"/>
              <a:gd name="connsiteY199" fmla="*/ 4696106 h 8363974"/>
              <a:gd name="connsiteX200" fmla="*/ 3191831 w 9569264"/>
              <a:gd name="connsiteY200" fmla="*/ 4755154 h 8363974"/>
              <a:gd name="connsiteX201" fmla="*/ 3199082 w 9569264"/>
              <a:gd name="connsiteY201" fmla="*/ 4795555 h 8363974"/>
              <a:gd name="connsiteX202" fmla="*/ 3178363 w 9569264"/>
              <a:gd name="connsiteY202" fmla="*/ 4895003 h 8363974"/>
              <a:gd name="connsiteX203" fmla="*/ 3158679 w 9569264"/>
              <a:gd name="connsiteY203" fmla="*/ 4974770 h 8363974"/>
              <a:gd name="connsiteX204" fmla="*/ 3119312 w 9569264"/>
              <a:gd name="connsiteY204" fmla="*/ 5027602 h 8363974"/>
              <a:gd name="connsiteX205" fmla="*/ 3112061 w 9569264"/>
              <a:gd name="connsiteY205" fmla="*/ 5054536 h 8363974"/>
              <a:gd name="connsiteX206" fmla="*/ 3072694 w 9569264"/>
              <a:gd name="connsiteY206" fmla="*/ 5174703 h 8363974"/>
              <a:gd name="connsiteX207" fmla="*/ 3065442 w 9569264"/>
              <a:gd name="connsiteY207" fmla="*/ 5194386 h 8363974"/>
              <a:gd name="connsiteX208" fmla="*/ 3012607 w 9569264"/>
              <a:gd name="connsiteY208" fmla="*/ 5307301 h 8363974"/>
              <a:gd name="connsiteX209" fmla="*/ 2992924 w 9569264"/>
              <a:gd name="connsiteY209" fmla="*/ 5340451 h 8363974"/>
              <a:gd name="connsiteX210" fmla="*/ 2939053 w 9569264"/>
              <a:gd name="connsiteY210" fmla="*/ 5447151 h 8363974"/>
              <a:gd name="connsiteX211" fmla="*/ 2872751 w 9569264"/>
              <a:gd name="connsiteY211" fmla="*/ 5606684 h 8363974"/>
              <a:gd name="connsiteX212" fmla="*/ 2859283 w 9569264"/>
              <a:gd name="connsiteY212" fmla="*/ 5646048 h 8363974"/>
              <a:gd name="connsiteX213" fmla="*/ 2859283 w 9569264"/>
              <a:gd name="connsiteY213" fmla="*/ 5666767 h 8363974"/>
              <a:gd name="connsiteX214" fmla="*/ 2832348 w 9569264"/>
              <a:gd name="connsiteY214" fmla="*/ 5725815 h 8363974"/>
              <a:gd name="connsiteX215" fmla="*/ 2806449 w 9569264"/>
              <a:gd name="connsiteY215" fmla="*/ 5739282 h 8363974"/>
              <a:gd name="connsiteX216" fmla="*/ 2799197 w 9569264"/>
              <a:gd name="connsiteY216" fmla="*/ 5752749 h 8363974"/>
              <a:gd name="connsiteX217" fmla="*/ 2779514 w 9569264"/>
              <a:gd name="connsiteY217" fmla="*/ 5805581 h 8363974"/>
              <a:gd name="connsiteX218" fmla="*/ 2732895 w 9569264"/>
              <a:gd name="connsiteY218" fmla="*/ 5919533 h 8363974"/>
              <a:gd name="connsiteX219" fmla="*/ 2719427 w 9569264"/>
              <a:gd name="connsiteY219" fmla="*/ 5939216 h 8363974"/>
              <a:gd name="connsiteX220" fmla="*/ 2713211 w 9569264"/>
              <a:gd name="connsiteY220" fmla="*/ 5965114 h 8363974"/>
              <a:gd name="connsiteX221" fmla="*/ 2686276 w 9569264"/>
              <a:gd name="connsiteY221" fmla="*/ 6032448 h 8363974"/>
              <a:gd name="connsiteX222" fmla="*/ 2666593 w 9569264"/>
              <a:gd name="connsiteY222" fmla="*/ 6065598 h 8363974"/>
              <a:gd name="connsiteX223" fmla="*/ 2633441 w 9569264"/>
              <a:gd name="connsiteY223" fmla="*/ 6151580 h 8363974"/>
              <a:gd name="connsiteX224" fmla="*/ 2606506 w 9569264"/>
              <a:gd name="connsiteY224" fmla="*/ 6184730 h 8363974"/>
              <a:gd name="connsiteX225" fmla="*/ 2579571 w 9569264"/>
              <a:gd name="connsiteY225" fmla="*/ 6217879 h 8363974"/>
              <a:gd name="connsiteX226" fmla="*/ 2546420 w 9569264"/>
              <a:gd name="connsiteY226" fmla="*/ 6324580 h 8363974"/>
              <a:gd name="connsiteX227" fmla="*/ 2533988 w 9569264"/>
              <a:gd name="connsiteY227" fmla="*/ 6404346 h 8363974"/>
              <a:gd name="connsiteX228" fmla="*/ 2526736 w 9569264"/>
              <a:gd name="connsiteY228" fmla="*/ 6431280 h 8363974"/>
              <a:gd name="connsiteX229" fmla="*/ 2520521 w 9569264"/>
              <a:gd name="connsiteY229" fmla="*/ 6404346 h 8363974"/>
              <a:gd name="connsiteX230" fmla="*/ 2499801 w 9569264"/>
              <a:gd name="connsiteY230" fmla="*/ 6437495 h 8363974"/>
              <a:gd name="connsiteX231" fmla="*/ 2460434 w 9569264"/>
              <a:gd name="connsiteY231" fmla="*/ 6590812 h 8363974"/>
              <a:gd name="connsiteX232" fmla="*/ 2380664 w 9569264"/>
              <a:gd name="connsiteY232" fmla="*/ 6717195 h 8363974"/>
              <a:gd name="connsiteX233" fmla="*/ 2367197 w 9569264"/>
              <a:gd name="connsiteY233" fmla="*/ 6743093 h 8363974"/>
              <a:gd name="connsiteX234" fmla="*/ 2320578 w 9569264"/>
              <a:gd name="connsiteY234" fmla="*/ 6822859 h 8363974"/>
              <a:gd name="connsiteX235" fmla="*/ 2314362 w 9569264"/>
              <a:gd name="connsiteY235" fmla="*/ 6830110 h 8363974"/>
              <a:gd name="connsiteX236" fmla="*/ 2260492 w 9569264"/>
              <a:gd name="connsiteY236" fmla="*/ 6943026 h 8363974"/>
              <a:gd name="connsiteX237" fmla="*/ 2227340 w 9569264"/>
              <a:gd name="connsiteY237" fmla="*/ 6976176 h 8363974"/>
              <a:gd name="connsiteX238" fmla="*/ 2207657 w 9569264"/>
              <a:gd name="connsiteY238" fmla="*/ 7016577 h 8363974"/>
              <a:gd name="connsiteX239" fmla="*/ 2207657 w 9569264"/>
              <a:gd name="connsiteY239" fmla="*/ 7062158 h 8363974"/>
              <a:gd name="connsiteX240" fmla="*/ 2061585 w 9569264"/>
              <a:gd name="connsiteY240" fmla="*/ 7341858 h 8363974"/>
              <a:gd name="connsiteX241" fmla="*/ 1981815 w 9569264"/>
              <a:gd name="connsiteY241" fmla="*/ 7507606 h 8363974"/>
              <a:gd name="connsiteX242" fmla="*/ 1954880 w 9569264"/>
              <a:gd name="connsiteY242" fmla="*/ 7567689 h 8363974"/>
              <a:gd name="connsiteX243" fmla="*/ 1882362 w 9569264"/>
              <a:gd name="connsiteY243" fmla="*/ 7746904 h 8363974"/>
              <a:gd name="connsiteX244" fmla="*/ 1729038 w 9569264"/>
              <a:gd name="connsiteY244" fmla="*/ 8006921 h 8363974"/>
              <a:gd name="connsiteX245" fmla="*/ 1688635 w 9569264"/>
              <a:gd name="connsiteY245" fmla="*/ 8092903 h 8363974"/>
              <a:gd name="connsiteX246" fmla="*/ 1629585 w 9569264"/>
              <a:gd name="connsiteY246" fmla="*/ 8126052 h 8363974"/>
              <a:gd name="connsiteX247" fmla="*/ 1549815 w 9569264"/>
              <a:gd name="connsiteY247" fmla="*/ 8119837 h 8363974"/>
              <a:gd name="connsiteX248" fmla="*/ 1569498 w 9569264"/>
              <a:gd name="connsiteY248" fmla="*/ 8152986 h 8363974"/>
              <a:gd name="connsiteX249" fmla="*/ 1515628 w 9569264"/>
              <a:gd name="connsiteY249" fmla="*/ 8240004 h 8363974"/>
              <a:gd name="connsiteX250" fmla="*/ 1515628 w 9569264"/>
              <a:gd name="connsiteY250" fmla="*/ 8259687 h 8363974"/>
              <a:gd name="connsiteX251" fmla="*/ 1489728 w 9569264"/>
              <a:gd name="connsiteY251" fmla="*/ 8319770 h 8363974"/>
              <a:gd name="connsiteX252" fmla="*/ 1435858 w 9569264"/>
              <a:gd name="connsiteY252" fmla="*/ 8312519 h 8363974"/>
              <a:gd name="connsiteX253" fmla="*/ 1369555 w 9569264"/>
              <a:gd name="connsiteY253" fmla="*/ 8292836 h 8363974"/>
              <a:gd name="connsiteX254" fmla="*/ 1343656 w 9569264"/>
              <a:gd name="connsiteY254" fmla="*/ 8312519 h 8363974"/>
              <a:gd name="connsiteX255" fmla="*/ 1330189 w 9569264"/>
              <a:gd name="connsiteY255" fmla="*/ 8325986 h 8363974"/>
              <a:gd name="connsiteX256" fmla="*/ 1263886 w 9569264"/>
              <a:gd name="connsiteY256" fmla="*/ 8345668 h 8363974"/>
              <a:gd name="connsiteX257" fmla="*/ 1236951 w 9569264"/>
              <a:gd name="connsiteY257" fmla="*/ 8345668 h 8363974"/>
              <a:gd name="connsiteX258" fmla="*/ 1170649 w 9569264"/>
              <a:gd name="connsiteY258" fmla="*/ 8352920 h 8363974"/>
              <a:gd name="connsiteX259" fmla="*/ 1124030 w 9569264"/>
              <a:gd name="connsiteY259" fmla="*/ 8359136 h 8363974"/>
              <a:gd name="connsiteX260" fmla="*/ 1024577 w 9569264"/>
              <a:gd name="connsiteY260" fmla="*/ 8292836 h 8363974"/>
              <a:gd name="connsiteX261" fmla="*/ 871253 w 9569264"/>
              <a:gd name="connsiteY261" fmla="*/ 8193388 h 8363974"/>
              <a:gd name="connsiteX262" fmla="*/ 785267 w 9569264"/>
              <a:gd name="connsiteY262" fmla="*/ 8146771 h 8363974"/>
              <a:gd name="connsiteX263" fmla="*/ 725181 w 9569264"/>
              <a:gd name="connsiteY263" fmla="*/ 8073220 h 8363974"/>
              <a:gd name="connsiteX264" fmla="*/ 717929 w 9569264"/>
              <a:gd name="connsiteY264" fmla="*/ 8053538 h 8363974"/>
              <a:gd name="connsiteX265" fmla="*/ 612260 w 9569264"/>
              <a:gd name="connsiteY265" fmla="*/ 7919904 h 8363974"/>
              <a:gd name="connsiteX266" fmla="*/ 392634 w 9569264"/>
              <a:gd name="connsiteY266" fmla="*/ 7627772 h 8363974"/>
              <a:gd name="connsiteX267" fmla="*/ 365699 w 9569264"/>
              <a:gd name="connsiteY267" fmla="*/ 7574940 h 8363974"/>
              <a:gd name="connsiteX268" fmla="*/ 338763 w 9569264"/>
              <a:gd name="connsiteY268" fmla="*/ 7427839 h 8363974"/>
              <a:gd name="connsiteX269" fmla="*/ 418533 w 9569264"/>
              <a:gd name="connsiteY269" fmla="*/ 7600838 h 8363974"/>
              <a:gd name="connsiteX270" fmla="*/ 425785 w 9569264"/>
              <a:gd name="connsiteY270" fmla="*/ 7554222 h 8363974"/>
              <a:gd name="connsiteX271" fmla="*/ 412317 w 9569264"/>
              <a:gd name="connsiteY271" fmla="*/ 7521072 h 8363974"/>
              <a:gd name="connsiteX272" fmla="*/ 292145 w 9569264"/>
              <a:gd name="connsiteY272" fmla="*/ 7122242 h 8363974"/>
              <a:gd name="connsiteX273" fmla="*/ 206159 w 9569264"/>
              <a:gd name="connsiteY273" fmla="*/ 6690261 h 8363974"/>
              <a:gd name="connsiteX274" fmla="*/ 139856 w 9569264"/>
              <a:gd name="connsiteY274" fmla="*/ 6338046 h 8363974"/>
              <a:gd name="connsiteX275" fmla="*/ 106705 w 9569264"/>
              <a:gd name="connsiteY275" fmla="*/ 6085280 h 8363974"/>
              <a:gd name="connsiteX276" fmla="*/ 66303 w 9569264"/>
              <a:gd name="connsiteY276" fmla="*/ 5819048 h 8363974"/>
              <a:gd name="connsiteX277" fmla="*/ 66303 w 9569264"/>
              <a:gd name="connsiteY277" fmla="*/ 5733066 h 8363974"/>
              <a:gd name="connsiteX278" fmla="*/ 52835 w 9569264"/>
              <a:gd name="connsiteY278" fmla="*/ 5593216 h 8363974"/>
              <a:gd name="connsiteX279" fmla="*/ 33151 w 9569264"/>
              <a:gd name="connsiteY279" fmla="*/ 5353918 h 8363974"/>
              <a:gd name="connsiteX280" fmla="*/ 26935 w 9569264"/>
              <a:gd name="connsiteY280" fmla="*/ 5334236 h 8363974"/>
              <a:gd name="connsiteX281" fmla="*/ 46619 w 9569264"/>
              <a:gd name="connsiteY281" fmla="*/ 5606684 h 8363974"/>
              <a:gd name="connsiteX282" fmla="*/ 33151 w 9569264"/>
              <a:gd name="connsiteY282" fmla="*/ 5606684 h 8363974"/>
              <a:gd name="connsiteX283" fmla="*/ 19684 w 9569264"/>
              <a:gd name="connsiteY283" fmla="*/ 5360134 h 8363974"/>
              <a:gd name="connsiteX284" fmla="*/ 0 w 9569264"/>
              <a:gd name="connsiteY284" fmla="*/ 4901219 h 8363974"/>
              <a:gd name="connsiteX285" fmla="*/ 7252 w 9569264"/>
              <a:gd name="connsiteY285" fmla="*/ 4569723 h 8363974"/>
              <a:gd name="connsiteX286" fmla="*/ 7252 w 9569264"/>
              <a:gd name="connsiteY286" fmla="*/ 4290023 h 8363974"/>
              <a:gd name="connsiteX287" fmla="*/ 19684 w 9569264"/>
              <a:gd name="connsiteY287" fmla="*/ 4064192 h 8363974"/>
              <a:gd name="connsiteX288" fmla="*/ 19684 w 9569264"/>
              <a:gd name="connsiteY288" fmla="*/ 3910875 h 8363974"/>
              <a:gd name="connsiteX289" fmla="*/ 33151 w 9569264"/>
              <a:gd name="connsiteY289" fmla="*/ 3618744 h 8363974"/>
              <a:gd name="connsiteX290" fmla="*/ 46619 w 9569264"/>
              <a:gd name="connsiteY290" fmla="*/ 3412595 h 8363974"/>
              <a:gd name="connsiteX291" fmla="*/ 66303 w 9569264"/>
              <a:gd name="connsiteY291" fmla="*/ 3166045 h 8363974"/>
              <a:gd name="connsiteX292" fmla="*/ 106705 w 9569264"/>
              <a:gd name="connsiteY292" fmla="*/ 2654298 h 8363974"/>
              <a:gd name="connsiteX293" fmla="*/ 139856 w 9569264"/>
              <a:gd name="connsiteY293" fmla="*/ 2354916 h 8363974"/>
              <a:gd name="connsiteX294" fmla="*/ 153324 w 9569264"/>
              <a:gd name="connsiteY294" fmla="*/ 2235784 h 8363974"/>
              <a:gd name="connsiteX295" fmla="*/ 173008 w 9569264"/>
              <a:gd name="connsiteY295" fmla="*/ 2148767 h 8363974"/>
              <a:gd name="connsiteX296" fmla="*/ 192691 w 9569264"/>
              <a:gd name="connsiteY296" fmla="*/ 2008917 h 8363974"/>
              <a:gd name="connsiteX297" fmla="*/ 219626 w 9569264"/>
              <a:gd name="connsiteY297" fmla="*/ 1829702 h 8363974"/>
              <a:gd name="connsiteX298" fmla="*/ 239310 w 9569264"/>
              <a:gd name="connsiteY298" fmla="*/ 1709535 h 8363974"/>
              <a:gd name="connsiteX299" fmla="*/ 258993 w 9569264"/>
              <a:gd name="connsiteY299" fmla="*/ 1550002 h 8363974"/>
              <a:gd name="connsiteX300" fmla="*/ 312864 w 9569264"/>
              <a:gd name="connsiteY300" fmla="*/ 1310704 h 8363974"/>
              <a:gd name="connsiteX301" fmla="*/ 352231 w 9569264"/>
              <a:gd name="connsiteY301" fmla="*/ 1125273 h 8363974"/>
              <a:gd name="connsiteX302" fmla="*/ 398850 w 9569264"/>
              <a:gd name="connsiteY302" fmla="*/ 945022 h 8363974"/>
              <a:gd name="connsiteX303" fmla="*/ 445468 w 9569264"/>
              <a:gd name="connsiteY303" fmla="*/ 806208 h 8363974"/>
              <a:gd name="connsiteX304" fmla="*/ 485871 w 9569264"/>
              <a:gd name="connsiteY304" fmla="*/ 738873 h 8363974"/>
              <a:gd name="connsiteX305" fmla="*/ 492087 w 9569264"/>
              <a:gd name="connsiteY305" fmla="*/ 726442 h 8363974"/>
              <a:gd name="connsiteX306" fmla="*/ 505555 w 9569264"/>
              <a:gd name="connsiteY306" fmla="*/ 679826 h 8363974"/>
              <a:gd name="connsiteX307" fmla="*/ 585325 w 9569264"/>
              <a:gd name="connsiteY307" fmla="*/ 666359 h 8363974"/>
              <a:gd name="connsiteX308" fmla="*/ 684778 w 9569264"/>
              <a:gd name="connsiteY308" fmla="*/ 652891 h 8363974"/>
              <a:gd name="connsiteX309" fmla="*/ 797699 w 9569264"/>
              <a:gd name="connsiteY309" fmla="*/ 633209 h 8363974"/>
              <a:gd name="connsiteX310" fmla="*/ 904404 w 9569264"/>
              <a:gd name="connsiteY310" fmla="*/ 600059 h 8363974"/>
              <a:gd name="connsiteX311" fmla="*/ 977958 w 9569264"/>
              <a:gd name="connsiteY311" fmla="*/ 586592 h 8363974"/>
              <a:gd name="connsiteX312" fmla="*/ 1017325 w 9569264"/>
              <a:gd name="connsiteY312" fmla="*/ 606275 h 8363974"/>
              <a:gd name="connsiteX313" fmla="*/ 1104347 w 9569264"/>
              <a:gd name="connsiteY313" fmla="*/ 639424 h 8363974"/>
              <a:gd name="connsiteX314" fmla="*/ 1190332 w 9569264"/>
              <a:gd name="connsiteY314" fmla="*/ 659107 h 8363974"/>
              <a:gd name="connsiteX315" fmla="*/ 1256635 w 9569264"/>
              <a:gd name="connsiteY315" fmla="*/ 652891 h 8363974"/>
              <a:gd name="connsiteX316" fmla="*/ 1310505 w 9569264"/>
              <a:gd name="connsiteY316" fmla="*/ 666359 h 8363974"/>
              <a:gd name="connsiteX317" fmla="*/ 1376807 w 9569264"/>
              <a:gd name="connsiteY317" fmla="*/ 692257 h 8363974"/>
              <a:gd name="connsiteX318" fmla="*/ 1495944 w 9569264"/>
              <a:gd name="connsiteY318" fmla="*/ 719191 h 8363974"/>
              <a:gd name="connsiteX319" fmla="*/ 1556030 w 9569264"/>
              <a:gd name="connsiteY319" fmla="*/ 726442 h 8363974"/>
              <a:gd name="connsiteX320" fmla="*/ 1589182 w 9569264"/>
              <a:gd name="connsiteY320" fmla="*/ 732658 h 8363974"/>
              <a:gd name="connsiteX321" fmla="*/ 1735254 w 9569264"/>
              <a:gd name="connsiteY321" fmla="*/ 832106 h 8363974"/>
              <a:gd name="connsiteX322" fmla="*/ 1875110 w 9569264"/>
              <a:gd name="connsiteY322" fmla="*/ 925340 h 8363974"/>
              <a:gd name="connsiteX323" fmla="*/ 2055369 w 9569264"/>
              <a:gd name="connsiteY323" fmla="*/ 1038256 h 8363974"/>
              <a:gd name="connsiteX324" fmla="*/ 2121671 w 9569264"/>
              <a:gd name="connsiteY324" fmla="*/ 1178105 h 8363974"/>
              <a:gd name="connsiteX325" fmla="*/ 2127887 w 9569264"/>
              <a:gd name="connsiteY325" fmla="*/ 1211255 h 8363974"/>
              <a:gd name="connsiteX326" fmla="*/ 2127887 w 9569264"/>
              <a:gd name="connsiteY326" fmla="*/ 1265123 h 8363974"/>
              <a:gd name="connsiteX327" fmla="*/ 2121671 w 9569264"/>
              <a:gd name="connsiteY327" fmla="*/ 1457805 h 8363974"/>
              <a:gd name="connsiteX328" fmla="*/ 2094736 w 9569264"/>
              <a:gd name="connsiteY328" fmla="*/ 1590403 h 8363974"/>
              <a:gd name="connsiteX329" fmla="*/ 2088520 w 9569264"/>
              <a:gd name="connsiteY329" fmla="*/ 1603870 h 8363974"/>
              <a:gd name="connsiteX330" fmla="*/ 2041902 w 9569264"/>
              <a:gd name="connsiteY330" fmla="*/ 1835918 h 8363974"/>
              <a:gd name="connsiteX331" fmla="*/ 2021182 w 9569264"/>
              <a:gd name="connsiteY331" fmla="*/ 1983019 h 8363974"/>
              <a:gd name="connsiteX332" fmla="*/ 1968347 w 9569264"/>
              <a:gd name="connsiteY332" fmla="*/ 2348700 h 8363974"/>
              <a:gd name="connsiteX333" fmla="*/ 1948664 w 9569264"/>
              <a:gd name="connsiteY333" fmla="*/ 2541382 h 8363974"/>
              <a:gd name="connsiteX334" fmla="*/ 1948664 w 9569264"/>
              <a:gd name="connsiteY334" fmla="*/ 2554849 h 8363974"/>
              <a:gd name="connsiteX335" fmla="*/ 1915513 w 9569264"/>
              <a:gd name="connsiteY335" fmla="*/ 2899812 h 8363974"/>
              <a:gd name="connsiteX336" fmla="*/ 1861642 w 9569264"/>
              <a:gd name="connsiteY336" fmla="*/ 3219913 h 8363974"/>
              <a:gd name="connsiteX337" fmla="*/ 1835743 w 9569264"/>
              <a:gd name="connsiteY337" fmla="*/ 3292428 h 8363974"/>
              <a:gd name="connsiteX338" fmla="*/ 1808808 w 9569264"/>
              <a:gd name="connsiteY338" fmla="*/ 3545193 h 8363974"/>
              <a:gd name="connsiteX339" fmla="*/ 1795340 w 9569264"/>
              <a:gd name="connsiteY339" fmla="*/ 3632211 h 8363974"/>
              <a:gd name="connsiteX340" fmla="*/ 1795340 w 9569264"/>
              <a:gd name="connsiteY340" fmla="*/ 3711977 h 8363974"/>
              <a:gd name="connsiteX341" fmla="*/ 1789124 w 9569264"/>
              <a:gd name="connsiteY341" fmla="*/ 3784492 h 8363974"/>
              <a:gd name="connsiteX342" fmla="*/ 1781872 w 9569264"/>
              <a:gd name="connsiteY342" fmla="*/ 3811426 h 8363974"/>
              <a:gd name="connsiteX343" fmla="*/ 1729038 w 9569264"/>
              <a:gd name="connsiteY343" fmla="*/ 4023791 h 8363974"/>
              <a:gd name="connsiteX344" fmla="*/ 1702103 w 9569264"/>
              <a:gd name="connsiteY344" fmla="*/ 4136706 h 8363974"/>
              <a:gd name="connsiteX345" fmla="*/ 1688635 w 9569264"/>
              <a:gd name="connsiteY345" fmla="*/ 4243407 h 8363974"/>
              <a:gd name="connsiteX346" fmla="*/ 1676203 w 9569264"/>
              <a:gd name="connsiteY346" fmla="*/ 4316957 h 8363974"/>
              <a:gd name="connsiteX347" fmla="*/ 1655484 w 9569264"/>
              <a:gd name="connsiteY347" fmla="*/ 4535538 h 8363974"/>
              <a:gd name="connsiteX348" fmla="*/ 1622333 w 9569264"/>
              <a:gd name="connsiteY348" fmla="*/ 4801770 h 8363974"/>
              <a:gd name="connsiteX349" fmla="*/ 1616117 w 9569264"/>
              <a:gd name="connsiteY349" fmla="*/ 4788303 h 8363974"/>
              <a:gd name="connsiteX350" fmla="*/ 1608865 w 9569264"/>
              <a:gd name="connsiteY350" fmla="*/ 4788303 h 8363974"/>
              <a:gd name="connsiteX351" fmla="*/ 1602649 w 9569264"/>
              <a:gd name="connsiteY351" fmla="*/ 4895003 h 8363974"/>
              <a:gd name="connsiteX352" fmla="*/ 1602649 w 9569264"/>
              <a:gd name="connsiteY352" fmla="*/ 5094937 h 8363974"/>
              <a:gd name="connsiteX353" fmla="*/ 1595398 w 9569264"/>
              <a:gd name="connsiteY353" fmla="*/ 5114619 h 8363974"/>
              <a:gd name="connsiteX354" fmla="*/ 1575714 w 9569264"/>
              <a:gd name="connsiteY354" fmla="*/ 5187134 h 8363974"/>
              <a:gd name="connsiteX355" fmla="*/ 1569498 w 9569264"/>
              <a:gd name="connsiteY355" fmla="*/ 5334236 h 8363974"/>
              <a:gd name="connsiteX356" fmla="*/ 1569498 w 9569264"/>
              <a:gd name="connsiteY356" fmla="*/ 5400534 h 8363974"/>
              <a:gd name="connsiteX357" fmla="*/ 1602649 w 9569264"/>
              <a:gd name="connsiteY357" fmla="*/ 5287619 h 8363974"/>
              <a:gd name="connsiteX358" fmla="*/ 1616117 w 9569264"/>
              <a:gd name="connsiteY358" fmla="*/ 5353918 h 8363974"/>
              <a:gd name="connsiteX359" fmla="*/ 1616117 w 9569264"/>
              <a:gd name="connsiteY359" fmla="*/ 5406750 h 8363974"/>
              <a:gd name="connsiteX360" fmla="*/ 1608865 w 9569264"/>
              <a:gd name="connsiteY360" fmla="*/ 5506199 h 8363974"/>
              <a:gd name="connsiteX361" fmla="*/ 1616117 w 9569264"/>
              <a:gd name="connsiteY361" fmla="*/ 5533133 h 8363974"/>
              <a:gd name="connsiteX362" fmla="*/ 1622333 w 9569264"/>
              <a:gd name="connsiteY362" fmla="*/ 5579750 h 8363974"/>
              <a:gd name="connsiteX363" fmla="*/ 1642016 w 9569264"/>
              <a:gd name="connsiteY363" fmla="*/ 5779683 h 8363974"/>
              <a:gd name="connsiteX364" fmla="*/ 1662736 w 9569264"/>
              <a:gd name="connsiteY364" fmla="*/ 5972365 h 8363974"/>
              <a:gd name="connsiteX365" fmla="*/ 1655484 w 9569264"/>
              <a:gd name="connsiteY365" fmla="*/ 6071814 h 8363974"/>
              <a:gd name="connsiteX366" fmla="*/ 1655484 w 9569264"/>
              <a:gd name="connsiteY366" fmla="*/ 6184730 h 8363974"/>
              <a:gd name="connsiteX367" fmla="*/ 1668952 w 9569264"/>
              <a:gd name="connsiteY367" fmla="*/ 6191981 h 8363974"/>
              <a:gd name="connsiteX368" fmla="*/ 1682419 w 9569264"/>
              <a:gd name="connsiteY368" fmla="*/ 6198196 h 8363974"/>
              <a:gd name="connsiteX369" fmla="*/ 1682419 w 9569264"/>
              <a:gd name="connsiteY369" fmla="*/ 6304897 h 8363974"/>
              <a:gd name="connsiteX370" fmla="*/ 1695887 w 9569264"/>
              <a:gd name="connsiteY370" fmla="*/ 6338046 h 8363974"/>
              <a:gd name="connsiteX371" fmla="*/ 1695887 w 9569264"/>
              <a:gd name="connsiteY371" fmla="*/ 6351514 h 8363974"/>
              <a:gd name="connsiteX372" fmla="*/ 1702103 w 9569264"/>
              <a:gd name="connsiteY372" fmla="*/ 6437495 h 8363974"/>
              <a:gd name="connsiteX373" fmla="*/ 1715570 w 9569264"/>
              <a:gd name="connsiteY373" fmla="*/ 6523477 h 8363974"/>
              <a:gd name="connsiteX374" fmla="*/ 1715570 w 9569264"/>
              <a:gd name="connsiteY374" fmla="*/ 6570094 h 8363974"/>
              <a:gd name="connsiteX375" fmla="*/ 1742505 w 9569264"/>
              <a:gd name="connsiteY375" fmla="*/ 6789710 h 8363974"/>
              <a:gd name="connsiteX376" fmla="*/ 1755973 w 9569264"/>
              <a:gd name="connsiteY376" fmla="*/ 6836326 h 8363974"/>
              <a:gd name="connsiteX377" fmla="*/ 1781872 w 9569264"/>
              <a:gd name="connsiteY377" fmla="*/ 6810428 h 8363974"/>
              <a:gd name="connsiteX378" fmla="*/ 2187973 w 9569264"/>
              <a:gd name="connsiteY378" fmla="*/ 6065598 h 8363974"/>
              <a:gd name="connsiteX379" fmla="*/ 2407600 w 9569264"/>
              <a:gd name="connsiteY379" fmla="*/ 5639833 h 8363974"/>
              <a:gd name="connsiteX380" fmla="*/ 2466650 w 9569264"/>
              <a:gd name="connsiteY380" fmla="*/ 5526918 h 8363974"/>
              <a:gd name="connsiteX381" fmla="*/ 2567139 w 9569264"/>
              <a:gd name="connsiteY381" fmla="*/ 5340451 h 8363974"/>
              <a:gd name="connsiteX382" fmla="*/ 2659341 w 9569264"/>
              <a:gd name="connsiteY382" fmla="*/ 5134302 h 8363974"/>
              <a:gd name="connsiteX383" fmla="*/ 2773298 w 9569264"/>
              <a:gd name="connsiteY383" fmla="*/ 4914686 h 8363974"/>
              <a:gd name="connsiteX384" fmla="*/ 2819916 w 9569264"/>
              <a:gd name="connsiteY384" fmla="*/ 4815237 h 8363974"/>
              <a:gd name="connsiteX385" fmla="*/ 3005356 w 9569264"/>
              <a:gd name="connsiteY385" fmla="*/ 4389472 h 8363974"/>
              <a:gd name="connsiteX386" fmla="*/ 3178363 w 9569264"/>
              <a:gd name="connsiteY386" fmla="*/ 3990641 h 8363974"/>
              <a:gd name="connsiteX387" fmla="*/ 3232233 w 9569264"/>
              <a:gd name="connsiteY387" fmla="*/ 3883941 h 8363974"/>
              <a:gd name="connsiteX388" fmla="*/ 3278852 w 9569264"/>
              <a:gd name="connsiteY388" fmla="*/ 3771025 h 8363974"/>
              <a:gd name="connsiteX389" fmla="*/ 3358622 w 9569264"/>
              <a:gd name="connsiteY389" fmla="*/ 3632211 h 8363974"/>
              <a:gd name="connsiteX390" fmla="*/ 3391773 w 9569264"/>
              <a:gd name="connsiteY390" fmla="*/ 3531726 h 8363974"/>
              <a:gd name="connsiteX391" fmla="*/ 3431140 w 9569264"/>
              <a:gd name="connsiteY391" fmla="*/ 3445745 h 8363974"/>
              <a:gd name="connsiteX392" fmla="*/ 3450824 w 9569264"/>
              <a:gd name="connsiteY392" fmla="*/ 3385661 h 8363974"/>
              <a:gd name="connsiteX393" fmla="*/ 3483975 w 9569264"/>
              <a:gd name="connsiteY393" fmla="*/ 3072812 h 8363974"/>
              <a:gd name="connsiteX394" fmla="*/ 3491226 w 9569264"/>
              <a:gd name="connsiteY394" fmla="*/ 2920531 h 8363974"/>
              <a:gd name="connsiteX395" fmla="*/ 3477759 w 9569264"/>
              <a:gd name="connsiteY395" fmla="*/ 2860447 h 8363974"/>
              <a:gd name="connsiteX396" fmla="*/ 3491226 w 9569264"/>
              <a:gd name="connsiteY396" fmla="*/ 2753747 h 8363974"/>
              <a:gd name="connsiteX397" fmla="*/ 3517126 w 9569264"/>
              <a:gd name="connsiteY397" fmla="*/ 2527915 h 8363974"/>
              <a:gd name="connsiteX398" fmla="*/ 3551313 w 9569264"/>
              <a:gd name="connsiteY398" fmla="*/ 2335233 h 8363974"/>
              <a:gd name="connsiteX399" fmla="*/ 3557529 w 9569264"/>
              <a:gd name="connsiteY399" fmla="*/ 2282401 h 8363974"/>
              <a:gd name="connsiteX400" fmla="*/ 3604147 w 9569264"/>
              <a:gd name="connsiteY400" fmla="*/ 1876319 h 8363974"/>
              <a:gd name="connsiteX401" fmla="*/ 3710853 w 9569264"/>
              <a:gd name="connsiteY401" fmla="*/ 1277554 h 8363974"/>
              <a:gd name="connsiteX402" fmla="*/ 3870392 w 9569264"/>
              <a:gd name="connsiteY402" fmla="*/ 785490 h 8363974"/>
              <a:gd name="connsiteX403" fmla="*/ 3883860 w 9569264"/>
              <a:gd name="connsiteY403" fmla="*/ 746125 h 8363974"/>
              <a:gd name="connsiteX404" fmla="*/ 3936695 w 9569264"/>
              <a:gd name="connsiteY404" fmla="*/ 679826 h 8363974"/>
              <a:gd name="connsiteX405" fmla="*/ 3996781 w 9569264"/>
              <a:gd name="connsiteY405" fmla="*/ 652891 h 8363974"/>
              <a:gd name="connsiteX406" fmla="*/ 4010249 w 9569264"/>
              <a:gd name="connsiteY406" fmla="*/ 646676 h 8363974"/>
              <a:gd name="connsiteX407" fmla="*/ 4082767 w 9569264"/>
              <a:gd name="connsiteY407" fmla="*/ 579341 h 8363974"/>
              <a:gd name="connsiteX408" fmla="*/ 4162536 w 9569264"/>
              <a:gd name="connsiteY408" fmla="*/ 526509 h 8363974"/>
              <a:gd name="connsiteX409" fmla="*/ 4222623 w 9569264"/>
              <a:gd name="connsiteY409" fmla="*/ 427060 h 8363974"/>
              <a:gd name="connsiteX410" fmla="*/ 4228839 w 9569264"/>
              <a:gd name="connsiteY410" fmla="*/ 413593 h 8363974"/>
              <a:gd name="connsiteX411" fmla="*/ 4275458 w 9569264"/>
              <a:gd name="connsiteY411" fmla="*/ 386659 h 8363974"/>
              <a:gd name="connsiteX412" fmla="*/ 4395630 w 9569264"/>
              <a:gd name="connsiteY412" fmla="*/ 366976 h 8363974"/>
              <a:gd name="connsiteX413" fmla="*/ 4714710 w 9569264"/>
              <a:gd name="connsiteY413" fmla="*/ 380443 h 8363974"/>
              <a:gd name="connsiteX414" fmla="*/ 4940552 w 9569264"/>
              <a:gd name="connsiteY414" fmla="*/ 393910 h 8363974"/>
              <a:gd name="connsiteX415" fmla="*/ 5127027 w 9569264"/>
              <a:gd name="connsiteY415" fmla="*/ 427060 h 8363974"/>
              <a:gd name="connsiteX416" fmla="*/ 5306250 w 9569264"/>
              <a:gd name="connsiteY416" fmla="*/ 499575 h 8363974"/>
              <a:gd name="connsiteX417" fmla="*/ 5319718 w 9569264"/>
              <a:gd name="connsiteY417" fmla="*/ 506826 h 8363974"/>
              <a:gd name="connsiteX418" fmla="*/ 5512408 w 9569264"/>
              <a:gd name="connsiteY418" fmla="*/ 619742 h 8363974"/>
              <a:gd name="connsiteX419" fmla="*/ 5646049 w 9569264"/>
              <a:gd name="connsiteY419" fmla="*/ 719191 h 8363974"/>
              <a:gd name="connsiteX420" fmla="*/ 5691632 w 9569264"/>
              <a:gd name="connsiteY420" fmla="*/ 798957 h 8363974"/>
              <a:gd name="connsiteX421" fmla="*/ 5758970 w 9569264"/>
              <a:gd name="connsiteY421" fmla="*/ 971956 h 8363974"/>
              <a:gd name="connsiteX422" fmla="*/ 5765186 w 9569264"/>
              <a:gd name="connsiteY422" fmla="*/ 1038256 h 8363974"/>
              <a:gd name="connsiteX423" fmla="*/ 5718567 w 9569264"/>
              <a:gd name="connsiteY423" fmla="*/ 1277554 h 8363974"/>
              <a:gd name="connsiteX424" fmla="*/ 5705099 w 9569264"/>
              <a:gd name="connsiteY424" fmla="*/ 1497170 h 8363974"/>
              <a:gd name="connsiteX425" fmla="*/ 5671948 w 9569264"/>
              <a:gd name="connsiteY425" fmla="*/ 1663954 h 8363974"/>
              <a:gd name="connsiteX426" fmla="*/ 5605646 w 9569264"/>
              <a:gd name="connsiteY426" fmla="*/ 1962300 h 8363974"/>
              <a:gd name="connsiteX427" fmla="*/ 5592178 w 9569264"/>
              <a:gd name="connsiteY427" fmla="*/ 2029635 h 8363974"/>
              <a:gd name="connsiteX428" fmla="*/ 5566279 w 9569264"/>
              <a:gd name="connsiteY428" fmla="*/ 2122869 h 8363974"/>
              <a:gd name="connsiteX429" fmla="*/ 5532092 w 9569264"/>
              <a:gd name="connsiteY429" fmla="*/ 2302084 h 8363974"/>
              <a:gd name="connsiteX430" fmla="*/ 5506193 w 9569264"/>
              <a:gd name="connsiteY430" fmla="*/ 2467832 h 8363974"/>
              <a:gd name="connsiteX431" fmla="*/ 5446106 w 9569264"/>
              <a:gd name="connsiteY431" fmla="*/ 2786896 h 8363974"/>
              <a:gd name="connsiteX432" fmla="*/ 5412955 w 9569264"/>
              <a:gd name="connsiteY432" fmla="*/ 3000297 h 8363974"/>
              <a:gd name="connsiteX433" fmla="*/ 5386020 w 9569264"/>
              <a:gd name="connsiteY433" fmla="*/ 3080063 h 8363974"/>
              <a:gd name="connsiteX434" fmla="*/ 5386020 w 9569264"/>
              <a:gd name="connsiteY434" fmla="*/ 3146362 h 8363974"/>
              <a:gd name="connsiteX435" fmla="*/ 5386020 w 9569264"/>
              <a:gd name="connsiteY435" fmla="*/ 3199194 h 8363974"/>
              <a:gd name="connsiteX436" fmla="*/ 5319718 w 9569264"/>
              <a:gd name="connsiteY436" fmla="*/ 3319362 h 8363974"/>
              <a:gd name="connsiteX437" fmla="*/ 5306250 w 9569264"/>
              <a:gd name="connsiteY437" fmla="*/ 3358727 h 8363974"/>
              <a:gd name="connsiteX438" fmla="*/ 5292782 w 9569264"/>
              <a:gd name="connsiteY438" fmla="*/ 3459212 h 8363974"/>
              <a:gd name="connsiteX439" fmla="*/ 5292782 w 9569264"/>
              <a:gd name="connsiteY439" fmla="*/ 3478894 h 8363974"/>
              <a:gd name="connsiteX440" fmla="*/ 5280351 w 9569264"/>
              <a:gd name="connsiteY440" fmla="*/ 3538978 h 8363974"/>
              <a:gd name="connsiteX441" fmla="*/ 5259631 w 9569264"/>
              <a:gd name="connsiteY441" fmla="*/ 3585594 h 8363974"/>
              <a:gd name="connsiteX442" fmla="*/ 5259631 w 9569264"/>
              <a:gd name="connsiteY442" fmla="*/ 3558660 h 8363974"/>
              <a:gd name="connsiteX443" fmla="*/ 5259631 w 9569264"/>
              <a:gd name="connsiteY443" fmla="*/ 3538978 h 8363974"/>
              <a:gd name="connsiteX444" fmla="*/ 5259631 w 9569264"/>
              <a:gd name="connsiteY444" fmla="*/ 3451960 h 8363974"/>
              <a:gd name="connsiteX445" fmla="*/ 5266883 w 9569264"/>
              <a:gd name="connsiteY445" fmla="*/ 3346296 h 8363974"/>
              <a:gd name="connsiteX446" fmla="*/ 5253415 w 9569264"/>
              <a:gd name="connsiteY446" fmla="*/ 3325577 h 8363974"/>
              <a:gd name="connsiteX447" fmla="*/ 5239948 w 9569264"/>
              <a:gd name="connsiteY447" fmla="*/ 3358727 h 8363974"/>
              <a:gd name="connsiteX448" fmla="*/ 5233732 w 9569264"/>
              <a:gd name="connsiteY448" fmla="*/ 3498577 h 8363974"/>
              <a:gd name="connsiteX449" fmla="*/ 5220264 w 9569264"/>
              <a:gd name="connsiteY449" fmla="*/ 3718193 h 8363974"/>
              <a:gd name="connsiteX450" fmla="*/ 5206797 w 9569264"/>
              <a:gd name="connsiteY450" fmla="*/ 3910875 h 8363974"/>
              <a:gd name="connsiteX451" fmla="*/ 5206797 w 9569264"/>
              <a:gd name="connsiteY451" fmla="*/ 3990641 h 8363974"/>
              <a:gd name="connsiteX452" fmla="*/ 5206797 w 9569264"/>
              <a:gd name="connsiteY452" fmla="*/ 4010324 h 8363974"/>
              <a:gd name="connsiteX453" fmla="*/ 5200581 w 9569264"/>
              <a:gd name="connsiteY453" fmla="*/ 4143958 h 8363974"/>
              <a:gd name="connsiteX454" fmla="*/ 5200581 w 9569264"/>
              <a:gd name="connsiteY454" fmla="*/ 4296239 h 8363974"/>
              <a:gd name="connsiteX455" fmla="*/ 5193329 w 9569264"/>
              <a:gd name="connsiteY455" fmla="*/ 4422622 h 8363974"/>
              <a:gd name="connsiteX456" fmla="*/ 5193329 w 9569264"/>
              <a:gd name="connsiteY456" fmla="*/ 4556256 h 8363974"/>
              <a:gd name="connsiteX457" fmla="*/ 5187113 w 9569264"/>
              <a:gd name="connsiteY457" fmla="*/ 4661920 h 8363974"/>
              <a:gd name="connsiteX458" fmla="*/ 5173645 w 9569264"/>
              <a:gd name="connsiteY458" fmla="*/ 4688854 h 8363974"/>
              <a:gd name="connsiteX459" fmla="*/ 5166394 w 9569264"/>
              <a:gd name="connsiteY459" fmla="*/ 4735471 h 8363974"/>
              <a:gd name="connsiteX460" fmla="*/ 5193329 w 9569264"/>
              <a:gd name="connsiteY460" fmla="*/ 4715788 h 8363974"/>
              <a:gd name="connsiteX461" fmla="*/ 5200581 w 9569264"/>
              <a:gd name="connsiteY461" fmla="*/ 4762405 h 8363974"/>
              <a:gd name="connsiteX462" fmla="*/ 5213012 w 9569264"/>
              <a:gd name="connsiteY462" fmla="*/ 5015171 h 8363974"/>
              <a:gd name="connsiteX463" fmla="*/ 5206797 w 9569264"/>
              <a:gd name="connsiteY463" fmla="*/ 5174703 h 8363974"/>
              <a:gd name="connsiteX464" fmla="*/ 5213012 w 9569264"/>
              <a:gd name="connsiteY464" fmla="*/ 5207853 h 8363974"/>
              <a:gd name="connsiteX465" fmla="*/ 5206797 w 9569264"/>
              <a:gd name="connsiteY465" fmla="*/ 5241002 h 8363974"/>
              <a:gd name="connsiteX466" fmla="*/ 5213012 w 9569264"/>
              <a:gd name="connsiteY466" fmla="*/ 5313517 h 8363974"/>
              <a:gd name="connsiteX467" fmla="*/ 5226480 w 9569264"/>
              <a:gd name="connsiteY467" fmla="*/ 5367385 h 8363974"/>
              <a:gd name="connsiteX468" fmla="*/ 5213012 w 9569264"/>
              <a:gd name="connsiteY468" fmla="*/ 5459582 h 8363974"/>
              <a:gd name="connsiteX469" fmla="*/ 5220264 w 9569264"/>
              <a:gd name="connsiteY469" fmla="*/ 5493768 h 8363974"/>
              <a:gd name="connsiteX470" fmla="*/ 5226480 w 9569264"/>
              <a:gd name="connsiteY470" fmla="*/ 5593216 h 8363974"/>
              <a:gd name="connsiteX471" fmla="*/ 5226480 w 9569264"/>
              <a:gd name="connsiteY471" fmla="*/ 5706132 h 8363974"/>
              <a:gd name="connsiteX472" fmla="*/ 5226480 w 9569264"/>
              <a:gd name="connsiteY472" fmla="*/ 5779683 h 8363974"/>
              <a:gd name="connsiteX473" fmla="*/ 5206797 w 9569264"/>
              <a:gd name="connsiteY473" fmla="*/ 5799366 h 8363974"/>
              <a:gd name="connsiteX474" fmla="*/ 5213012 w 9569264"/>
              <a:gd name="connsiteY474" fmla="*/ 5819048 h 8363974"/>
              <a:gd name="connsiteX475" fmla="*/ 5226480 w 9569264"/>
              <a:gd name="connsiteY475" fmla="*/ 5859449 h 8363974"/>
              <a:gd name="connsiteX476" fmla="*/ 5233732 w 9569264"/>
              <a:gd name="connsiteY476" fmla="*/ 5906066 h 8363974"/>
              <a:gd name="connsiteX477" fmla="*/ 5233732 w 9569264"/>
              <a:gd name="connsiteY477" fmla="*/ 5925748 h 8363974"/>
              <a:gd name="connsiteX478" fmla="*/ 5226480 w 9569264"/>
              <a:gd name="connsiteY478" fmla="*/ 5978580 h 8363974"/>
              <a:gd name="connsiteX479" fmla="*/ 5206797 w 9569264"/>
              <a:gd name="connsiteY479" fmla="*/ 6038664 h 8363974"/>
              <a:gd name="connsiteX480" fmla="*/ 5200581 w 9569264"/>
              <a:gd name="connsiteY480" fmla="*/ 6085280 h 8363974"/>
              <a:gd name="connsiteX481" fmla="*/ 5200581 w 9569264"/>
              <a:gd name="connsiteY481" fmla="*/ 6198196 h 8363974"/>
              <a:gd name="connsiteX482" fmla="*/ 5213012 w 9569264"/>
              <a:gd name="connsiteY482" fmla="*/ 6291430 h 8363974"/>
              <a:gd name="connsiteX483" fmla="*/ 5220264 w 9569264"/>
              <a:gd name="connsiteY483" fmla="*/ 6330795 h 8363974"/>
              <a:gd name="connsiteX484" fmla="*/ 5239948 w 9569264"/>
              <a:gd name="connsiteY484" fmla="*/ 6490328 h 8363974"/>
              <a:gd name="connsiteX485" fmla="*/ 5239948 w 9569264"/>
              <a:gd name="connsiteY485" fmla="*/ 6557662 h 8363974"/>
              <a:gd name="connsiteX486" fmla="*/ 5253415 w 9569264"/>
              <a:gd name="connsiteY486" fmla="*/ 6623962 h 8363974"/>
              <a:gd name="connsiteX487" fmla="*/ 5253415 w 9569264"/>
              <a:gd name="connsiteY487" fmla="*/ 6643644 h 8363974"/>
              <a:gd name="connsiteX488" fmla="*/ 5239948 w 9569264"/>
              <a:gd name="connsiteY488" fmla="*/ 6696476 h 8363974"/>
              <a:gd name="connsiteX489" fmla="*/ 5233732 w 9569264"/>
              <a:gd name="connsiteY489" fmla="*/ 6709944 h 8363974"/>
              <a:gd name="connsiteX490" fmla="*/ 5206797 w 9569264"/>
              <a:gd name="connsiteY490" fmla="*/ 6789710 h 8363974"/>
              <a:gd name="connsiteX491" fmla="*/ 5213012 w 9569264"/>
              <a:gd name="connsiteY491" fmla="*/ 6810428 h 8363974"/>
              <a:gd name="connsiteX492" fmla="*/ 5220264 w 9569264"/>
              <a:gd name="connsiteY492" fmla="*/ 6783494 h 8363974"/>
              <a:gd name="connsiteX493" fmla="*/ 5239948 w 9569264"/>
              <a:gd name="connsiteY493" fmla="*/ 6770027 h 8363974"/>
              <a:gd name="connsiteX494" fmla="*/ 5246164 w 9569264"/>
              <a:gd name="connsiteY494" fmla="*/ 6763812 h 8363974"/>
              <a:gd name="connsiteX495" fmla="*/ 5259631 w 9569264"/>
              <a:gd name="connsiteY495" fmla="*/ 6723410 h 8363974"/>
              <a:gd name="connsiteX496" fmla="*/ 5266883 w 9569264"/>
              <a:gd name="connsiteY496" fmla="*/ 6676794 h 8363974"/>
              <a:gd name="connsiteX497" fmla="*/ 5300034 w 9569264"/>
              <a:gd name="connsiteY497" fmla="*/ 6816644 h 8363974"/>
              <a:gd name="connsiteX498" fmla="*/ 5333185 w 9569264"/>
              <a:gd name="connsiteY498" fmla="*/ 6902626 h 8363974"/>
              <a:gd name="connsiteX499" fmla="*/ 5432639 w 9569264"/>
              <a:gd name="connsiteY499" fmla="*/ 6816644 h 8363974"/>
              <a:gd name="connsiteX500" fmla="*/ 5778653 w 9569264"/>
              <a:gd name="connsiteY500" fmla="*/ 6384663 h 8363974"/>
              <a:gd name="connsiteX501" fmla="*/ 5965128 w 9569264"/>
              <a:gd name="connsiteY501" fmla="*/ 6124646 h 8363974"/>
              <a:gd name="connsiteX502" fmla="*/ 6237589 w 9569264"/>
              <a:gd name="connsiteY502" fmla="*/ 5713384 h 8363974"/>
              <a:gd name="connsiteX503" fmla="*/ 6516265 w 9569264"/>
              <a:gd name="connsiteY503" fmla="*/ 5254469 h 8363974"/>
              <a:gd name="connsiteX504" fmla="*/ 6696525 w 9569264"/>
              <a:gd name="connsiteY504" fmla="*/ 4941620 h 8363974"/>
              <a:gd name="connsiteX505" fmla="*/ 6908899 w 9569264"/>
              <a:gd name="connsiteY505" fmla="*/ 4556256 h 8363974"/>
              <a:gd name="connsiteX506" fmla="*/ 7108841 w 9569264"/>
              <a:gd name="connsiteY506" fmla="*/ 4156389 h 8363974"/>
              <a:gd name="connsiteX507" fmla="*/ 7247661 w 9569264"/>
              <a:gd name="connsiteY507" fmla="*/ 3864258 h 8363974"/>
              <a:gd name="connsiteX508" fmla="*/ 7414453 w 9569264"/>
              <a:gd name="connsiteY508" fmla="*/ 3525511 h 8363974"/>
              <a:gd name="connsiteX509" fmla="*/ 7580209 w 9569264"/>
              <a:gd name="connsiteY509" fmla="*/ 3173296 h 8363974"/>
              <a:gd name="connsiteX510" fmla="*/ 7713849 w 9569264"/>
              <a:gd name="connsiteY510" fmla="*/ 2893597 h 8363974"/>
              <a:gd name="connsiteX511" fmla="*/ 7893073 w 9569264"/>
              <a:gd name="connsiteY511" fmla="*/ 2488550 h 8363974"/>
              <a:gd name="connsiteX512" fmla="*/ 8245303 w 9569264"/>
              <a:gd name="connsiteY512" fmla="*/ 1570721 h 8363974"/>
              <a:gd name="connsiteX513" fmla="*/ 8332325 w 9569264"/>
              <a:gd name="connsiteY513" fmla="*/ 1244404 h 8363974"/>
              <a:gd name="connsiteX514" fmla="*/ 8365475 w 9569264"/>
              <a:gd name="connsiteY514" fmla="*/ 905657 h 8363974"/>
              <a:gd name="connsiteX515" fmla="*/ 8385159 w 9569264"/>
              <a:gd name="connsiteY515" fmla="*/ 738873 h 8363974"/>
              <a:gd name="connsiteX516" fmla="*/ 8431778 w 9569264"/>
              <a:gd name="connsiteY516" fmla="*/ 639424 h 8363974"/>
              <a:gd name="connsiteX517" fmla="*/ 8445246 w 9569264"/>
              <a:gd name="connsiteY517" fmla="*/ 592808 h 8363974"/>
              <a:gd name="connsiteX518" fmla="*/ 8471145 w 9569264"/>
              <a:gd name="connsiteY518" fmla="*/ 539976 h 8363974"/>
              <a:gd name="connsiteX519" fmla="*/ 8498080 w 9569264"/>
              <a:gd name="connsiteY519" fmla="*/ 526509 h 8363974"/>
              <a:gd name="connsiteX520" fmla="*/ 8551951 w 9569264"/>
              <a:gd name="connsiteY520" fmla="*/ 440527 h 8363974"/>
              <a:gd name="connsiteX521" fmla="*/ 8618253 w 9569264"/>
              <a:gd name="connsiteY521" fmla="*/ 320360 h 8363974"/>
              <a:gd name="connsiteX522" fmla="*/ 8644152 w 9569264"/>
              <a:gd name="connsiteY522" fmla="*/ 260276 h 8363974"/>
              <a:gd name="connsiteX523" fmla="*/ 8704239 w 9569264"/>
              <a:gd name="connsiteY523" fmla="*/ 193977 h 8363974"/>
              <a:gd name="connsiteX524" fmla="*/ 8871030 w 9569264"/>
              <a:gd name="connsiteY524" fmla="*/ 94528 h 8363974"/>
              <a:gd name="connsiteX525" fmla="*/ 8923865 w 9569264"/>
              <a:gd name="connsiteY525" fmla="*/ 61378 h 8363974"/>
              <a:gd name="connsiteX526" fmla="*/ 8976699 w 9569264"/>
              <a:gd name="connsiteY526" fmla="*/ 47911 h 8363974"/>
              <a:gd name="connsiteX527" fmla="*/ 9089620 w 9569264"/>
              <a:gd name="connsiteY527" fmla="*/ 14762 h 8363974"/>
              <a:gd name="connsiteX528" fmla="*/ 9136239 w 9569264"/>
              <a:gd name="connsiteY528" fmla="*/ 0 h 83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9569264" h="8363974">
                <a:moveTo>
                  <a:pt x="3936695" y="7760371"/>
                </a:moveTo>
                <a:cubicBezTo>
                  <a:pt x="3950162" y="7773838"/>
                  <a:pt x="3942910" y="7800772"/>
                  <a:pt x="3963630" y="7814239"/>
                </a:cubicBezTo>
                <a:cubicBezTo>
                  <a:pt x="3983313" y="7826670"/>
                  <a:pt x="3983313" y="7853604"/>
                  <a:pt x="4002997" y="7867072"/>
                </a:cubicBezTo>
                <a:cubicBezTo>
                  <a:pt x="3996781" y="7826670"/>
                  <a:pt x="3963630" y="7793520"/>
                  <a:pt x="3936695" y="7760371"/>
                </a:cubicBezTo>
                <a:close/>
                <a:moveTo>
                  <a:pt x="5160178" y="5653300"/>
                </a:moveTo>
                <a:cubicBezTo>
                  <a:pt x="5146710" y="5653300"/>
                  <a:pt x="5146710" y="5666767"/>
                  <a:pt x="5140494" y="5672982"/>
                </a:cubicBezTo>
                <a:cubicBezTo>
                  <a:pt x="5140494" y="5679198"/>
                  <a:pt x="5140494" y="5686450"/>
                  <a:pt x="5140494" y="5692665"/>
                </a:cubicBezTo>
                <a:cubicBezTo>
                  <a:pt x="5133243" y="5739282"/>
                  <a:pt x="5160178" y="5785898"/>
                  <a:pt x="5140494" y="5839766"/>
                </a:cubicBezTo>
                <a:cubicBezTo>
                  <a:pt x="5160178" y="5879132"/>
                  <a:pt x="5153962" y="5919533"/>
                  <a:pt x="5160178" y="5952682"/>
                </a:cubicBezTo>
                <a:cubicBezTo>
                  <a:pt x="5166394" y="5992048"/>
                  <a:pt x="5160178" y="6025197"/>
                  <a:pt x="5179861" y="6065598"/>
                </a:cubicBezTo>
                <a:cubicBezTo>
                  <a:pt x="5206797" y="6025197"/>
                  <a:pt x="5200581" y="5985832"/>
                  <a:pt x="5200581" y="5945431"/>
                </a:cubicBezTo>
                <a:cubicBezTo>
                  <a:pt x="5200581" y="5885347"/>
                  <a:pt x="5187113" y="5832515"/>
                  <a:pt x="5187113" y="5772432"/>
                </a:cubicBezTo>
                <a:cubicBezTo>
                  <a:pt x="5187113" y="5752749"/>
                  <a:pt x="5187113" y="5725815"/>
                  <a:pt x="5166394" y="5713384"/>
                </a:cubicBezTo>
                <a:cubicBezTo>
                  <a:pt x="5153962" y="5706132"/>
                  <a:pt x="5153962" y="5692665"/>
                  <a:pt x="5160178" y="5679198"/>
                </a:cubicBezTo>
                <a:cubicBezTo>
                  <a:pt x="5166394" y="5672982"/>
                  <a:pt x="5166394" y="5659516"/>
                  <a:pt x="5160178" y="5653300"/>
                </a:cubicBezTo>
                <a:close/>
                <a:moveTo>
                  <a:pt x="1595398" y="5626366"/>
                </a:moveTo>
                <a:cubicBezTo>
                  <a:pt x="1602649" y="5713384"/>
                  <a:pt x="1602649" y="5805581"/>
                  <a:pt x="1622333" y="5892598"/>
                </a:cubicBezTo>
                <a:cubicBezTo>
                  <a:pt x="1629585" y="5845982"/>
                  <a:pt x="1622333" y="5793150"/>
                  <a:pt x="1616117" y="5746534"/>
                </a:cubicBezTo>
                <a:cubicBezTo>
                  <a:pt x="1608865" y="5733066"/>
                  <a:pt x="1602649" y="5713384"/>
                  <a:pt x="1608865" y="5699916"/>
                </a:cubicBezTo>
                <a:cubicBezTo>
                  <a:pt x="1616117" y="5672982"/>
                  <a:pt x="1608865" y="5646048"/>
                  <a:pt x="1595398" y="5626366"/>
                </a:cubicBezTo>
                <a:close/>
                <a:moveTo>
                  <a:pt x="1536347" y="5426432"/>
                </a:moveTo>
                <a:cubicBezTo>
                  <a:pt x="1515628" y="5447151"/>
                  <a:pt x="1522879" y="5473049"/>
                  <a:pt x="1522879" y="5493768"/>
                </a:cubicBezTo>
                <a:cubicBezTo>
                  <a:pt x="1522879" y="5513450"/>
                  <a:pt x="1529095" y="5540384"/>
                  <a:pt x="1515628" y="5552816"/>
                </a:cubicBezTo>
                <a:cubicBezTo>
                  <a:pt x="1503196" y="5573534"/>
                  <a:pt x="1503196" y="5599432"/>
                  <a:pt x="1503196" y="5620150"/>
                </a:cubicBezTo>
                <a:cubicBezTo>
                  <a:pt x="1509412" y="5646048"/>
                  <a:pt x="1509412" y="5672982"/>
                  <a:pt x="1503196" y="5699916"/>
                </a:cubicBezTo>
                <a:cubicBezTo>
                  <a:pt x="1495944" y="5725815"/>
                  <a:pt x="1482477" y="5746534"/>
                  <a:pt x="1503196" y="5772432"/>
                </a:cubicBezTo>
                <a:cubicBezTo>
                  <a:pt x="1509412" y="5779683"/>
                  <a:pt x="1503196" y="5785898"/>
                  <a:pt x="1503196" y="5785898"/>
                </a:cubicBezTo>
                <a:cubicBezTo>
                  <a:pt x="1495944" y="5819048"/>
                  <a:pt x="1470045" y="5852198"/>
                  <a:pt x="1476261" y="5885347"/>
                </a:cubicBezTo>
                <a:cubicBezTo>
                  <a:pt x="1482477" y="5931964"/>
                  <a:pt x="1476261" y="5978580"/>
                  <a:pt x="1489728" y="6025197"/>
                </a:cubicBezTo>
                <a:cubicBezTo>
                  <a:pt x="1503196" y="6085280"/>
                  <a:pt x="1495944" y="6145364"/>
                  <a:pt x="1509412" y="6204412"/>
                </a:cubicBezTo>
                <a:cubicBezTo>
                  <a:pt x="1515628" y="6225130"/>
                  <a:pt x="1509412" y="6244813"/>
                  <a:pt x="1509412" y="6264496"/>
                </a:cubicBezTo>
                <a:cubicBezTo>
                  <a:pt x="1509412" y="6297646"/>
                  <a:pt x="1482477" y="6338046"/>
                  <a:pt x="1515628" y="6371196"/>
                </a:cubicBezTo>
                <a:cubicBezTo>
                  <a:pt x="1522879" y="6377412"/>
                  <a:pt x="1515628" y="6384663"/>
                  <a:pt x="1515628" y="6390878"/>
                </a:cubicBezTo>
                <a:cubicBezTo>
                  <a:pt x="1509412" y="6410561"/>
                  <a:pt x="1503196" y="6424028"/>
                  <a:pt x="1509412" y="6443710"/>
                </a:cubicBezTo>
                <a:cubicBezTo>
                  <a:pt x="1522879" y="6450962"/>
                  <a:pt x="1522879" y="6431280"/>
                  <a:pt x="1536347" y="6437495"/>
                </a:cubicBezTo>
                <a:cubicBezTo>
                  <a:pt x="1536347" y="6457178"/>
                  <a:pt x="1536347" y="6477896"/>
                  <a:pt x="1536347" y="6497579"/>
                </a:cubicBezTo>
                <a:cubicBezTo>
                  <a:pt x="1529095" y="6511046"/>
                  <a:pt x="1529095" y="6517262"/>
                  <a:pt x="1536347" y="6530728"/>
                </a:cubicBezTo>
                <a:cubicBezTo>
                  <a:pt x="1542563" y="6557662"/>
                  <a:pt x="1562246" y="6583560"/>
                  <a:pt x="1542563" y="6616710"/>
                </a:cubicBezTo>
                <a:cubicBezTo>
                  <a:pt x="1529095" y="6630177"/>
                  <a:pt x="1536347" y="6657111"/>
                  <a:pt x="1549815" y="6670578"/>
                </a:cubicBezTo>
                <a:cubicBezTo>
                  <a:pt x="1556030" y="6684045"/>
                  <a:pt x="1556030" y="6663327"/>
                  <a:pt x="1562246" y="6670578"/>
                </a:cubicBezTo>
                <a:cubicBezTo>
                  <a:pt x="1569498" y="6676794"/>
                  <a:pt x="1569498" y="6684045"/>
                  <a:pt x="1569498" y="6690261"/>
                </a:cubicBezTo>
                <a:cubicBezTo>
                  <a:pt x="1562246" y="6709944"/>
                  <a:pt x="1569498" y="6729626"/>
                  <a:pt x="1575714" y="6750344"/>
                </a:cubicBezTo>
                <a:cubicBezTo>
                  <a:pt x="1589182" y="6770027"/>
                  <a:pt x="1582966" y="6796961"/>
                  <a:pt x="1569498" y="6822859"/>
                </a:cubicBezTo>
                <a:cubicBezTo>
                  <a:pt x="1536347" y="6717195"/>
                  <a:pt x="1522879" y="6616710"/>
                  <a:pt x="1489728" y="6517262"/>
                </a:cubicBezTo>
                <a:cubicBezTo>
                  <a:pt x="1482477" y="6544196"/>
                  <a:pt x="1470045" y="6570094"/>
                  <a:pt x="1476261" y="6603243"/>
                </a:cubicBezTo>
                <a:cubicBezTo>
                  <a:pt x="1489728" y="6670578"/>
                  <a:pt x="1495944" y="6736878"/>
                  <a:pt x="1503196" y="6803176"/>
                </a:cubicBezTo>
                <a:cubicBezTo>
                  <a:pt x="1515628" y="6902626"/>
                  <a:pt x="1542563" y="7003110"/>
                  <a:pt x="1556030" y="7102559"/>
                </a:cubicBezTo>
                <a:cubicBezTo>
                  <a:pt x="1556030" y="7116026"/>
                  <a:pt x="1562246" y="7135708"/>
                  <a:pt x="1575714" y="7149176"/>
                </a:cubicBezTo>
                <a:cubicBezTo>
                  <a:pt x="1602649" y="7122242"/>
                  <a:pt x="1608865" y="7102559"/>
                  <a:pt x="1602649" y="7069410"/>
                </a:cubicBezTo>
                <a:cubicBezTo>
                  <a:pt x="1582966" y="7009326"/>
                  <a:pt x="1582966" y="6936811"/>
                  <a:pt x="1569498" y="6876728"/>
                </a:cubicBezTo>
                <a:cubicBezTo>
                  <a:pt x="1562246" y="6849793"/>
                  <a:pt x="1569498" y="6836326"/>
                  <a:pt x="1589182" y="6830110"/>
                </a:cubicBezTo>
                <a:cubicBezTo>
                  <a:pt x="1595398" y="6843578"/>
                  <a:pt x="1595398" y="6856009"/>
                  <a:pt x="1602649" y="6863260"/>
                </a:cubicBezTo>
                <a:cubicBezTo>
                  <a:pt x="1608865" y="6902626"/>
                  <a:pt x="1622333" y="6936811"/>
                  <a:pt x="1616117" y="6976176"/>
                </a:cubicBezTo>
                <a:cubicBezTo>
                  <a:pt x="1616117" y="7009326"/>
                  <a:pt x="1629585" y="7022792"/>
                  <a:pt x="1642016" y="7049726"/>
                </a:cubicBezTo>
                <a:cubicBezTo>
                  <a:pt x="1676203" y="6989643"/>
                  <a:pt x="1709354" y="6943026"/>
                  <a:pt x="1742505" y="6890194"/>
                </a:cubicBezTo>
                <a:cubicBezTo>
                  <a:pt x="1748721" y="6876728"/>
                  <a:pt x="1742505" y="6863260"/>
                  <a:pt x="1742505" y="6849793"/>
                </a:cubicBezTo>
                <a:cubicBezTo>
                  <a:pt x="1735254" y="6776242"/>
                  <a:pt x="1715570" y="6703728"/>
                  <a:pt x="1709354" y="6630177"/>
                </a:cubicBezTo>
                <a:cubicBezTo>
                  <a:pt x="1695887" y="6550411"/>
                  <a:pt x="1682419" y="6464429"/>
                  <a:pt x="1676203" y="6384663"/>
                </a:cubicBezTo>
                <a:cubicBezTo>
                  <a:pt x="1662736" y="6284178"/>
                  <a:pt x="1635800" y="6191981"/>
                  <a:pt x="1622333" y="6091496"/>
                </a:cubicBezTo>
                <a:cubicBezTo>
                  <a:pt x="1602649" y="5931964"/>
                  <a:pt x="1582966" y="5772432"/>
                  <a:pt x="1562246" y="5612899"/>
                </a:cubicBezTo>
                <a:cubicBezTo>
                  <a:pt x="1556030" y="5552816"/>
                  <a:pt x="1556030" y="5493768"/>
                  <a:pt x="1536347" y="5426432"/>
                </a:cubicBezTo>
                <a:close/>
                <a:moveTo>
                  <a:pt x="5133243" y="5373600"/>
                </a:moveTo>
                <a:cubicBezTo>
                  <a:pt x="5113559" y="5400534"/>
                  <a:pt x="5119775" y="5426432"/>
                  <a:pt x="5119775" y="5447151"/>
                </a:cubicBezTo>
                <a:cubicBezTo>
                  <a:pt x="5119775" y="5486516"/>
                  <a:pt x="5127027" y="5513450"/>
                  <a:pt x="5140494" y="5546600"/>
                </a:cubicBezTo>
                <a:cubicBezTo>
                  <a:pt x="5140494" y="5552816"/>
                  <a:pt x="5146710" y="5560067"/>
                  <a:pt x="5153962" y="5552816"/>
                </a:cubicBezTo>
                <a:cubicBezTo>
                  <a:pt x="5160178" y="5552816"/>
                  <a:pt x="5160178" y="5546600"/>
                  <a:pt x="5160178" y="5540384"/>
                </a:cubicBezTo>
                <a:cubicBezTo>
                  <a:pt x="5146710" y="5526918"/>
                  <a:pt x="5146710" y="5513450"/>
                  <a:pt x="5153962" y="5499983"/>
                </a:cubicBezTo>
                <a:cubicBezTo>
                  <a:pt x="5166394" y="5453366"/>
                  <a:pt x="5140494" y="5420217"/>
                  <a:pt x="5133243" y="5373600"/>
                </a:cubicBezTo>
                <a:close/>
                <a:moveTo>
                  <a:pt x="9136239" y="0"/>
                </a:moveTo>
                <a:cubicBezTo>
                  <a:pt x="9151261" y="0"/>
                  <a:pt x="9166283" y="4921"/>
                  <a:pt x="9182858" y="14762"/>
                </a:cubicBezTo>
                <a:cubicBezTo>
                  <a:pt x="9190110" y="20977"/>
                  <a:pt x="9202541" y="20977"/>
                  <a:pt x="9209793" y="14762"/>
                </a:cubicBezTo>
                <a:cubicBezTo>
                  <a:pt x="9229476" y="14762"/>
                  <a:pt x="9242944" y="7510"/>
                  <a:pt x="9262628" y="7510"/>
                </a:cubicBezTo>
                <a:cubicBezTo>
                  <a:pt x="9328930" y="-4921"/>
                  <a:pt x="9375549" y="20977"/>
                  <a:pt x="9415951" y="74845"/>
                </a:cubicBezTo>
                <a:cubicBezTo>
                  <a:pt x="9429419" y="94528"/>
                  <a:pt x="9442887" y="114210"/>
                  <a:pt x="9468786" y="127678"/>
                </a:cubicBezTo>
                <a:cubicBezTo>
                  <a:pt x="9482254" y="141145"/>
                  <a:pt x="9488470" y="154612"/>
                  <a:pt x="9495721" y="174294"/>
                </a:cubicBezTo>
                <a:cubicBezTo>
                  <a:pt x="9495721" y="207444"/>
                  <a:pt x="9509189" y="246809"/>
                  <a:pt x="9528872" y="273743"/>
                </a:cubicBezTo>
                <a:cubicBezTo>
                  <a:pt x="9548556" y="314144"/>
                  <a:pt x="9548556" y="353509"/>
                  <a:pt x="9562024" y="393910"/>
                </a:cubicBezTo>
                <a:cubicBezTo>
                  <a:pt x="9581707" y="446742"/>
                  <a:pt x="9555808" y="499575"/>
                  <a:pt x="9548556" y="553443"/>
                </a:cubicBezTo>
                <a:cubicBezTo>
                  <a:pt x="9535088" y="633209"/>
                  <a:pt x="9528872" y="705724"/>
                  <a:pt x="9495721" y="773059"/>
                </a:cubicBezTo>
                <a:cubicBezTo>
                  <a:pt x="9476038" y="825891"/>
                  <a:pt x="9449103" y="878723"/>
                  <a:pt x="9429419" y="938807"/>
                </a:cubicBezTo>
                <a:cubicBezTo>
                  <a:pt x="9408700" y="1012357"/>
                  <a:pt x="9362081" y="1078657"/>
                  <a:pt x="9322714" y="1144956"/>
                </a:cubicBezTo>
                <a:cubicBezTo>
                  <a:pt x="9262628" y="1230937"/>
                  <a:pt x="9202541" y="1310704"/>
                  <a:pt x="9143491" y="1397721"/>
                </a:cubicBezTo>
                <a:cubicBezTo>
                  <a:pt x="9110340" y="1444338"/>
                  <a:pt x="9069937" y="1490955"/>
                  <a:pt x="9036786" y="1543787"/>
                </a:cubicBezTo>
                <a:cubicBezTo>
                  <a:pt x="9003635" y="1596619"/>
                  <a:pt x="8970483" y="1663954"/>
                  <a:pt x="8937332" y="1716786"/>
                </a:cubicBezTo>
                <a:cubicBezTo>
                  <a:pt x="8917649" y="1756151"/>
                  <a:pt x="8890714" y="1783085"/>
                  <a:pt x="8871030" y="1823486"/>
                </a:cubicBezTo>
                <a:cubicBezTo>
                  <a:pt x="8850311" y="1862852"/>
                  <a:pt x="8810944" y="1896001"/>
                  <a:pt x="8797476" y="1936402"/>
                </a:cubicBezTo>
                <a:cubicBezTo>
                  <a:pt x="8797476" y="1949869"/>
                  <a:pt x="8791260" y="1949869"/>
                  <a:pt x="8784008" y="1956085"/>
                </a:cubicBezTo>
                <a:cubicBezTo>
                  <a:pt x="8758109" y="1969552"/>
                  <a:pt x="8737390" y="2002701"/>
                  <a:pt x="8737390" y="2035851"/>
                </a:cubicBezTo>
                <a:cubicBezTo>
                  <a:pt x="8731174" y="2055534"/>
                  <a:pt x="8731174" y="2076252"/>
                  <a:pt x="8711490" y="2088683"/>
                </a:cubicBezTo>
                <a:cubicBezTo>
                  <a:pt x="8678339" y="2122869"/>
                  <a:pt x="8644152" y="2162234"/>
                  <a:pt x="8624469" y="2208850"/>
                </a:cubicBezTo>
                <a:cubicBezTo>
                  <a:pt x="8598569" y="2275150"/>
                  <a:pt x="8564382" y="2341449"/>
                  <a:pt x="8531231" y="2401532"/>
                </a:cubicBezTo>
                <a:cubicBezTo>
                  <a:pt x="8517764" y="2434682"/>
                  <a:pt x="8511548" y="2461616"/>
                  <a:pt x="8505332" y="2488550"/>
                </a:cubicBezTo>
                <a:cubicBezTo>
                  <a:pt x="8478397" y="2541382"/>
                  <a:pt x="8451461" y="2587999"/>
                  <a:pt x="8425562" y="2634615"/>
                </a:cubicBezTo>
                <a:cubicBezTo>
                  <a:pt x="8418310" y="2640831"/>
                  <a:pt x="8418310" y="2640831"/>
                  <a:pt x="8425562" y="2648082"/>
                </a:cubicBezTo>
                <a:cubicBezTo>
                  <a:pt x="8437994" y="2654298"/>
                  <a:pt x="8425562" y="2667765"/>
                  <a:pt x="8425562" y="2673981"/>
                </a:cubicBezTo>
                <a:cubicBezTo>
                  <a:pt x="8385159" y="2720597"/>
                  <a:pt x="8371691" y="2780681"/>
                  <a:pt x="8332325" y="2833513"/>
                </a:cubicBezTo>
                <a:cubicBezTo>
                  <a:pt x="8318857" y="2846980"/>
                  <a:pt x="8305389" y="2866663"/>
                  <a:pt x="8305389" y="2887381"/>
                </a:cubicBezTo>
                <a:cubicBezTo>
                  <a:pt x="8299173" y="2946429"/>
                  <a:pt x="8272238" y="3000297"/>
                  <a:pt x="8252555" y="3046914"/>
                </a:cubicBezTo>
                <a:cubicBezTo>
                  <a:pt x="8231835" y="3086279"/>
                  <a:pt x="8212152" y="3126680"/>
                  <a:pt x="8185217" y="3166045"/>
                </a:cubicBezTo>
                <a:cubicBezTo>
                  <a:pt x="8159317" y="3226128"/>
                  <a:pt x="8132382" y="3286212"/>
                  <a:pt x="8112699" y="3352511"/>
                </a:cubicBezTo>
                <a:cubicBezTo>
                  <a:pt x="8105447" y="3385661"/>
                  <a:pt x="8079547" y="3418810"/>
                  <a:pt x="8058828" y="3451960"/>
                </a:cubicBezTo>
                <a:cubicBezTo>
                  <a:pt x="8052612" y="3472679"/>
                  <a:pt x="8039145" y="3492361"/>
                  <a:pt x="8032929" y="3512044"/>
                </a:cubicBezTo>
                <a:cubicBezTo>
                  <a:pt x="8012209" y="3572127"/>
                  <a:pt x="7986310" y="3624960"/>
                  <a:pt x="7966627" y="3685043"/>
                </a:cubicBezTo>
                <a:cubicBezTo>
                  <a:pt x="7959375" y="3691259"/>
                  <a:pt x="7959375" y="3704726"/>
                  <a:pt x="7945907" y="3711977"/>
                </a:cubicBezTo>
                <a:cubicBezTo>
                  <a:pt x="7933475" y="3724408"/>
                  <a:pt x="7933475" y="3737875"/>
                  <a:pt x="7926223" y="3751342"/>
                </a:cubicBezTo>
                <a:cubicBezTo>
                  <a:pt x="7926223" y="3764809"/>
                  <a:pt x="7933475" y="3771025"/>
                  <a:pt x="7945907" y="3771025"/>
                </a:cubicBezTo>
                <a:cubicBezTo>
                  <a:pt x="7966627" y="3778276"/>
                  <a:pt x="7972842" y="3784492"/>
                  <a:pt x="7966627" y="3804175"/>
                </a:cubicBezTo>
                <a:cubicBezTo>
                  <a:pt x="7926223" y="3864258"/>
                  <a:pt x="7912756" y="3937809"/>
                  <a:pt x="7879605" y="4004108"/>
                </a:cubicBezTo>
                <a:cubicBezTo>
                  <a:pt x="7859921" y="4031042"/>
                  <a:pt x="7846453" y="4070407"/>
                  <a:pt x="7840237" y="4110808"/>
                </a:cubicBezTo>
                <a:cubicBezTo>
                  <a:pt x="7813303" y="4183323"/>
                  <a:pt x="7780151" y="4249622"/>
                  <a:pt x="7747000" y="4316957"/>
                </a:cubicBezTo>
                <a:cubicBezTo>
                  <a:pt x="7720065" y="4362538"/>
                  <a:pt x="7713849" y="4409155"/>
                  <a:pt x="7680698" y="4449556"/>
                </a:cubicBezTo>
                <a:cubicBezTo>
                  <a:pt x="7673446" y="4449556"/>
                  <a:pt x="7673446" y="4463023"/>
                  <a:pt x="7673446" y="4469238"/>
                </a:cubicBezTo>
                <a:cubicBezTo>
                  <a:pt x="7673446" y="4488921"/>
                  <a:pt x="7667231" y="4502388"/>
                  <a:pt x="7653763" y="4523106"/>
                </a:cubicBezTo>
                <a:cubicBezTo>
                  <a:pt x="7647547" y="4529322"/>
                  <a:pt x="7647547" y="4542789"/>
                  <a:pt x="7640295" y="4556256"/>
                </a:cubicBezTo>
                <a:cubicBezTo>
                  <a:pt x="7607144" y="4589406"/>
                  <a:pt x="7587461" y="4636022"/>
                  <a:pt x="7567777" y="4675387"/>
                </a:cubicBezTo>
                <a:cubicBezTo>
                  <a:pt x="7554309" y="4696106"/>
                  <a:pt x="7534626" y="4696106"/>
                  <a:pt x="7527374" y="4715788"/>
                </a:cubicBezTo>
                <a:cubicBezTo>
                  <a:pt x="7521159" y="4735471"/>
                  <a:pt x="7507691" y="4755154"/>
                  <a:pt x="7500439" y="4768621"/>
                </a:cubicBezTo>
                <a:cubicBezTo>
                  <a:pt x="7480755" y="4795555"/>
                  <a:pt x="7480755" y="4815237"/>
                  <a:pt x="7467287" y="4842171"/>
                </a:cubicBezTo>
                <a:cubicBezTo>
                  <a:pt x="7434137" y="4895003"/>
                  <a:pt x="7408237" y="4955087"/>
                  <a:pt x="7374050" y="5007919"/>
                </a:cubicBezTo>
                <a:cubicBezTo>
                  <a:pt x="7348151" y="5060751"/>
                  <a:pt x="7315000" y="5120835"/>
                  <a:pt x="7280813" y="5174703"/>
                </a:cubicBezTo>
                <a:cubicBezTo>
                  <a:pt x="7261129" y="5200601"/>
                  <a:pt x="7241446" y="5227535"/>
                  <a:pt x="7227978" y="5260685"/>
                </a:cubicBezTo>
                <a:cubicBezTo>
                  <a:pt x="7214511" y="5300050"/>
                  <a:pt x="7181359" y="5326984"/>
                  <a:pt x="7161676" y="5367385"/>
                </a:cubicBezTo>
                <a:cubicBezTo>
                  <a:pt x="7148209" y="5393283"/>
                  <a:pt x="7141993" y="5420217"/>
                  <a:pt x="7121273" y="5447151"/>
                </a:cubicBezTo>
                <a:cubicBezTo>
                  <a:pt x="7108841" y="5453366"/>
                  <a:pt x="7108841" y="5473049"/>
                  <a:pt x="7108841" y="5493768"/>
                </a:cubicBezTo>
                <a:cubicBezTo>
                  <a:pt x="7121273" y="5519666"/>
                  <a:pt x="7108841" y="5546600"/>
                  <a:pt x="7101589" y="5573534"/>
                </a:cubicBezTo>
                <a:cubicBezTo>
                  <a:pt x="7101589" y="5587001"/>
                  <a:pt x="7088122" y="5599432"/>
                  <a:pt x="7074655" y="5606684"/>
                </a:cubicBezTo>
                <a:cubicBezTo>
                  <a:pt x="7054971" y="5573534"/>
                  <a:pt x="7095373" y="5560067"/>
                  <a:pt x="7088122" y="5526918"/>
                </a:cubicBezTo>
                <a:cubicBezTo>
                  <a:pt x="7062223" y="5540384"/>
                  <a:pt x="7054971" y="5566282"/>
                  <a:pt x="7041503" y="5587001"/>
                </a:cubicBezTo>
                <a:cubicBezTo>
                  <a:pt x="7002136" y="5646048"/>
                  <a:pt x="6968985" y="5706132"/>
                  <a:pt x="6949301" y="5779683"/>
                </a:cubicBezTo>
                <a:cubicBezTo>
                  <a:pt x="6935834" y="5839766"/>
                  <a:pt x="6928582" y="5898814"/>
                  <a:pt x="6928582" y="5965114"/>
                </a:cubicBezTo>
                <a:cubicBezTo>
                  <a:pt x="6935834" y="5972365"/>
                  <a:pt x="6928582" y="5985832"/>
                  <a:pt x="6922367" y="5992048"/>
                </a:cubicBezTo>
                <a:cubicBezTo>
                  <a:pt x="6856064" y="6098748"/>
                  <a:pt x="6795977" y="6211664"/>
                  <a:pt x="6735891" y="6318364"/>
                </a:cubicBezTo>
                <a:cubicBezTo>
                  <a:pt x="6649905" y="6484112"/>
                  <a:pt x="6529733" y="6637428"/>
                  <a:pt x="6430280" y="6796961"/>
                </a:cubicBezTo>
                <a:cubicBezTo>
                  <a:pt x="6377445" y="6876728"/>
                  <a:pt x="6330826" y="6956494"/>
                  <a:pt x="6284208" y="7036260"/>
                </a:cubicBezTo>
                <a:cubicBezTo>
                  <a:pt x="6257272" y="7075625"/>
                  <a:pt x="6230337" y="7116026"/>
                  <a:pt x="6204438" y="7155391"/>
                </a:cubicBezTo>
                <a:cubicBezTo>
                  <a:pt x="6177503" y="7188540"/>
                  <a:pt x="6150567" y="7222726"/>
                  <a:pt x="6137100" y="7262092"/>
                </a:cubicBezTo>
                <a:cubicBezTo>
                  <a:pt x="6117416" y="7341858"/>
                  <a:pt x="6057330" y="7394690"/>
                  <a:pt x="6010711" y="7454774"/>
                </a:cubicBezTo>
                <a:cubicBezTo>
                  <a:pt x="5938193" y="7554222"/>
                  <a:pt x="5858423" y="7641240"/>
                  <a:pt x="5771401" y="7727222"/>
                </a:cubicBezTo>
                <a:cubicBezTo>
                  <a:pt x="5705099" y="7793520"/>
                  <a:pt x="5625329" y="7847389"/>
                  <a:pt x="5545560" y="7900221"/>
                </a:cubicBezTo>
                <a:cubicBezTo>
                  <a:pt x="5492725" y="7933370"/>
                  <a:pt x="5439890" y="7960304"/>
                  <a:pt x="5393272" y="8006921"/>
                </a:cubicBezTo>
                <a:cubicBezTo>
                  <a:pt x="5393272" y="8013136"/>
                  <a:pt x="5386020" y="8020388"/>
                  <a:pt x="5379804" y="8033855"/>
                </a:cubicBezTo>
                <a:cubicBezTo>
                  <a:pt x="5372552" y="8046286"/>
                  <a:pt x="5366336" y="8059754"/>
                  <a:pt x="5346653" y="8059754"/>
                </a:cubicBezTo>
                <a:cubicBezTo>
                  <a:pt x="5339401" y="8059754"/>
                  <a:pt x="5339401" y="8067005"/>
                  <a:pt x="5333185" y="8067005"/>
                </a:cubicBezTo>
                <a:cubicBezTo>
                  <a:pt x="5306250" y="8092903"/>
                  <a:pt x="5266883" y="8106370"/>
                  <a:pt x="5233732" y="8119837"/>
                </a:cubicBezTo>
                <a:cubicBezTo>
                  <a:pt x="5193329" y="8139520"/>
                  <a:pt x="5179861" y="8172669"/>
                  <a:pt x="5187113" y="8213070"/>
                </a:cubicBezTo>
                <a:cubicBezTo>
                  <a:pt x="5187113" y="8240004"/>
                  <a:pt x="5153962" y="8273154"/>
                  <a:pt x="5133243" y="8273154"/>
                </a:cubicBezTo>
                <a:cubicBezTo>
                  <a:pt x="5093876" y="8265902"/>
                  <a:pt x="5060725" y="8265902"/>
                  <a:pt x="5020322" y="8279370"/>
                </a:cubicBezTo>
                <a:cubicBezTo>
                  <a:pt x="5014106" y="8286621"/>
                  <a:pt x="5000638" y="8286621"/>
                  <a:pt x="4993386" y="8279370"/>
                </a:cubicBezTo>
                <a:cubicBezTo>
                  <a:pt x="4973703" y="8273154"/>
                  <a:pt x="4960235" y="8279370"/>
                  <a:pt x="4946768" y="8299052"/>
                </a:cubicBezTo>
                <a:cubicBezTo>
                  <a:pt x="4940552" y="8319770"/>
                  <a:pt x="4920868" y="8319770"/>
                  <a:pt x="4901185" y="8319770"/>
                </a:cubicBezTo>
                <a:cubicBezTo>
                  <a:pt x="4854566" y="8312519"/>
                  <a:pt x="4807947" y="8306304"/>
                  <a:pt x="4767544" y="8286621"/>
                </a:cubicBezTo>
                <a:cubicBezTo>
                  <a:pt x="4728177" y="8273154"/>
                  <a:pt x="4687775" y="8252436"/>
                  <a:pt x="4654623" y="8252436"/>
                </a:cubicBezTo>
                <a:cubicBezTo>
                  <a:pt x="4568638" y="8246220"/>
                  <a:pt x="4502336" y="8213070"/>
                  <a:pt x="4422566" y="8199603"/>
                </a:cubicBezTo>
                <a:cubicBezTo>
                  <a:pt x="4349012" y="8186136"/>
                  <a:pt x="4282709" y="8166454"/>
                  <a:pt x="4216407" y="8139520"/>
                </a:cubicBezTo>
                <a:cubicBezTo>
                  <a:pt x="4123170" y="8100154"/>
                  <a:pt x="4043400" y="8046286"/>
                  <a:pt x="3969846" y="7987238"/>
                </a:cubicBezTo>
                <a:cubicBezTo>
                  <a:pt x="3963630" y="7979987"/>
                  <a:pt x="3956378" y="7973772"/>
                  <a:pt x="3956378" y="7966520"/>
                </a:cubicBezTo>
                <a:cubicBezTo>
                  <a:pt x="3936695" y="7933370"/>
                  <a:pt x="3917011" y="7907472"/>
                  <a:pt x="3896292" y="7873287"/>
                </a:cubicBezTo>
                <a:cubicBezTo>
                  <a:pt x="3876608" y="7847389"/>
                  <a:pt x="3856925" y="7826670"/>
                  <a:pt x="3856925" y="7793520"/>
                </a:cubicBezTo>
                <a:cubicBezTo>
                  <a:pt x="3856925" y="7787305"/>
                  <a:pt x="3856925" y="7781090"/>
                  <a:pt x="3856925" y="7781090"/>
                </a:cubicBezTo>
                <a:cubicBezTo>
                  <a:pt x="3823774" y="7734473"/>
                  <a:pt x="3816522" y="7674390"/>
                  <a:pt x="3796838" y="7627772"/>
                </a:cubicBezTo>
                <a:cubicBezTo>
                  <a:pt x="3777155" y="7594623"/>
                  <a:pt x="3777155" y="7554222"/>
                  <a:pt x="3763687" y="7514857"/>
                </a:cubicBezTo>
                <a:cubicBezTo>
                  <a:pt x="3783371" y="7541791"/>
                  <a:pt x="3796838" y="7567689"/>
                  <a:pt x="3810306" y="7594623"/>
                </a:cubicBezTo>
                <a:cubicBezTo>
                  <a:pt x="3810306" y="7574940"/>
                  <a:pt x="3810306" y="7561474"/>
                  <a:pt x="3803054" y="7548006"/>
                </a:cubicBezTo>
                <a:cubicBezTo>
                  <a:pt x="3783371" y="7495174"/>
                  <a:pt x="3769903" y="7441306"/>
                  <a:pt x="3756435" y="7388474"/>
                </a:cubicBezTo>
                <a:cubicBezTo>
                  <a:pt x="3750220" y="7355324"/>
                  <a:pt x="3744004" y="7322175"/>
                  <a:pt x="3744004" y="7289026"/>
                </a:cubicBezTo>
                <a:cubicBezTo>
                  <a:pt x="3736752" y="7275558"/>
                  <a:pt x="3736752" y="7262092"/>
                  <a:pt x="3730536" y="7248624"/>
                </a:cubicBezTo>
                <a:cubicBezTo>
                  <a:pt x="3723284" y="7242408"/>
                  <a:pt x="3723284" y="7235157"/>
                  <a:pt x="3723284" y="7228942"/>
                </a:cubicBezTo>
                <a:cubicBezTo>
                  <a:pt x="3703601" y="7142960"/>
                  <a:pt x="3683917" y="7055942"/>
                  <a:pt x="3670450" y="6969960"/>
                </a:cubicBezTo>
                <a:cubicBezTo>
                  <a:pt x="3656982" y="6863260"/>
                  <a:pt x="3637299" y="6756560"/>
                  <a:pt x="3617615" y="6649860"/>
                </a:cubicBezTo>
                <a:cubicBezTo>
                  <a:pt x="3604147" y="6563878"/>
                  <a:pt x="3584464" y="6484112"/>
                  <a:pt x="3584464" y="6390878"/>
                </a:cubicBezTo>
                <a:cubicBezTo>
                  <a:pt x="3584464" y="6363944"/>
                  <a:pt x="3570996" y="6338046"/>
                  <a:pt x="3570996" y="6311112"/>
                </a:cubicBezTo>
                <a:cubicBezTo>
                  <a:pt x="3557529" y="6225130"/>
                  <a:pt x="3551313" y="6131898"/>
                  <a:pt x="3544061" y="6044880"/>
                </a:cubicBezTo>
                <a:cubicBezTo>
                  <a:pt x="3537845" y="5999299"/>
                  <a:pt x="3530593" y="5952682"/>
                  <a:pt x="3524378" y="5906066"/>
                </a:cubicBezTo>
                <a:cubicBezTo>
                  <a:pt x="3517126" y="5892598"/>
                  <a:pt x="3517126" y="5879132"/>
                  <a:pt x="3517126" y="5859449"/>
                </a:cubicBezTo>
                <a:cubicBezTo>
                  <a:pt x="3524378" y="5799366"/>
                  <a:pt x="3524378" y="5739282"/>
                  <a:pt x="3504694" y="5679198"/>
                </a:cubicBezTo>
                <a:cubicBezTo>
                  <a:pt x="3491226" y="5620150"/>
                  <a:pt x="3491226" y="5560067"/>
                  <a:pt x="3483975" y="5499983"/>
                </a:cubicBezTo>
                <a:cubicBezTo>
                  <a:pt x="3477759" y="5480300"/>
                  <a:pt x="3477759" y="5459582"/>
                  <a:pt x="3464291" y="5447151"/>
                </a:cubicBezTo>
                <a:cubicBezTo>
                  <a:pt x="3458075" y="5433684"/>
                  <a:pt x="3458075" y="5420217"/>
                  <a:pt x="3458075" y="5414002"/>
                </a:cubicBezTo>
                <a:cubicBezTo>
                  <a:pt x="3458075" y="5367385"/>
                  <a:pt x="3450824" y="5320768"/>
                  <a:pt x="3450824" y="5274152"/>
                </a:cubicBezTo>
                <a:cubicBezTo>
                  <a:pt x="3438392" y="5293834"/>
                  <a:pt x="3438392" y="5300050"/>
                  <a:pt x="3438392" y="5320768"/>
                </a:cubicBezTo>
                <a:cubicBezTo>
                  <a:pt x="3444608" y="5353918"/>
                  <a:pt x="3444608" y="5393283"/>
                  <a:pt x="3444608" y="5426432"/>
                </a:cubicBezTo>
                <a:cubicBezTo>
                  <a:pt x="3424924" y="5379816"/>
                  <a:pt x="3424924" y="5280367"/>
                  <a:pt x="3431140" y="5220284"/>
                </a:cubicBezTo>
                <a:cubicBezTo>
                  <a:pt x="3444608" y="5220284"/>
                  <a:pt x="3438392" y="5227535"/>
                  <a:pt x="3444608" y="5233751"/>
                </a:cubicBezTo>
                <a:cubicBezTo>
                  <a:pt x="3444608" y="5200601"/>
                  <a:pt x="3438392" y="5167452"/>
                  <a:pt x="3438392" y="5140518"/>
                </a:cubicBezTo>
                <a:cubicBezTo>
                  <a:pt x="3424924" y="5060751"/>
                  <a:pt x="3424924" y="4988237"/>
                  <a:pt x="3417672" y="4914686"/>
                </a:cubicBezTo>
                <a:cubicBezTo>
                  <a:pt x="3417672" y="4881536"/>
                  <a:pt x="3411457" y="4855638"/>
                  <a:pt x="3411457" y="4828704"/>
                </a:cubicBezTo>
                <a:cubicBezTo>
                  <a:pt x="3404205" y="4735471"/>
                  <a:pt x="3404205" y="4642238"/>
                  <a:pt x="3404205" y="4549005"/>
                </a:cubicBezTo>
                <a:cubicBezTo>
                  <a:pt x="3404205" y="4523106"/>
                  <a:pt x="3391773" y="4496172"/>
                  <a:pt x="3397989" y="4469238"/>
                </a:cubicBezTo>
                <a:cubicBezTo>
                  <a:pt x="3384521" y="4469238"/>
                  <a:pt x="3391773" y="4482705"/>
                  <a:pt x="3384521" y="4488921"/>
                </a:cubicBezTo>
                <a:cubicBezTo>
                  <a:pt x="3378306" y="4488921"/>
                  <a:pt x="3378306" y="4482705"/>
                  <a:pt x="3378306" y="4476490"/>
                </a:cubicBezTo>
                <a:cubicBezTo>
                  <a:pt x="3371054" y="4455771"/>
                  <a:pt x="3384521" y="4429873"/>
                  <a:pt x="3358622" y="4409155"/>
                </a:cubicBezTo>
                <a:cubicBezTo>
                  <a:pt x="3358622" y="4402939"/>
                  <a:pt x="3364838" y="4396724"/>
                  <a:pt x="3364838" y="4396724"/>
                </a:cubicBezTo>
                <a:cubicBezTo>
                  <a:pt x="3391773" y="4383257"/>
                  <a:pt x="3378306" y="4356323"/>
                  <a:pt x="3378306" y="4336640"/>
                </a:cubicBezTo>
                <a:cubicBezTo>
                  <a:pt x="3358622" y="4376005"/>
                  <a:pt x="3324435" y="4416406"/>
                  <a:pt x="3331687" y="4476490"/>
                </a:cubicBezTo>
                <a:cubicBezTo>
                  <a:pt x="3337903" y="4496172"/>
                  <a:pt x="3331687" y="4515855"/>
                  <a:pt x="3304751" y="4515855"/>
                </a:cubicBezTo>
                <a:cubicBezTo>
                  <a:pt x="3298536" y="4515855"/>
                  <a:pt x="3291284" y="4523106"/>
                  <a:pt x="3291284" y="4529322"/>
                </a:cubicBezTo>
                <a:cubicBezTo>
                  <a:pt x="3285068" y="4562472"/>
                  <a:pt x="3265385" y="4589406"/>
                  <a:pt x="3251917" y="4616340"/>
                </a:cubicBezTo>
                <a:cubicBezTo>
                  <a:pt x="3251917" y="4628771"/>
                  <a:pt x="3244665" y="4642238"/>
                  <a:pt x="3251917" y="4655705"/>
                </a:cubicBezTo>
                <a:cubicBezTo>
                  <a:pt x="3258133" y="4675387"/>
                  <a:pt x="3251917" y="4702321"/>
                  <a:pt x="3251917" y="4729255"/>
                </a:cubicBezTo>
                <a:cubicBezTo>
                  <a:pt x="3232233" y="4722004"/>
                  <a:pt x="3244665" y="4702321"/>
                  <a:pt x="3224982" y="4696106"/>
                </a:cubicBezTo>
                <a:cubicBezTo>
                  <a:pt x="3211514" y="4715788"/>
                  <a:pt x="3211514" y="4735471"/>
                  <a:pt x="3191831" y="4755154"/>
                </a:cubicBezTo>
                <a:cubicBezTo>
                  <a:pt x="3185615" y="4762405"/>
                  <a:pt x="3191831" y="4782088"/>
                  <a:pt x="3199082" y="4795555"/>
                </a:cubicBezTo>
                <a:cubicBezTo>
                  <a:pt x="3205298" y="4828704"/>
                  <a:pt x="3205298" y="4861854"/>
                  <a:pt x="3178363" y="4895003"/>
                </a:cubicBezTo>
                <a:cubicBezTo>
                  <a:pt x="3164895" y="4921937"/>
                  <a:pt x="3164895" y="4947836"/>
                  <a:pt x="3158679" y="4974770"/>
                </a:cubicBezTo>
                <a:cubicBezTo>
                  <a:pt x="3152464" y="4994452"/>
                  <a:pt x="3152464" y="5021386"/>
                  <a:pt x="3119312" y="5027602"/>
                </a:cubicBezTo>
                <a:cubicBezTo>
                  <a:pt x="3112061" y="5027602"/>
                  <a:pt x="3119312" y="5048320"/>
                  <a:pt x="3112061" y="5054536"/>
                </a:cubicBezTo>
                <a:cubicBezTo>
                  <a:pt x="3098593" y="5094937"/>
                  <a:pt x="3078910" y="5128086"/>
                  <a:pt x="3072694" y="5174703"/>
                </a:cubicBezTo>
                <a:cubicBezTo>
                  <a:pt x="3072694" y="5180919"/>
                  <a:pt x="3065442" y="5187134"/>
                  <a:pt x="3065442" y="5194386"/>
                </a:cubicBezTo>
                <a:cubicBezTo>
                  <a:pt x="3032291" y="5227535"/>
                  <a:pt x="3026075" y="5266900"/>
                  <a:pt x="3012607" y="5307301"/>
                </a:cubicBezTo>
                <a:cubicBezTo>
                  <a:pt x="3005356" y="5320768"/>
                  <a:pt x="2999140" y="5334236"/>
                  <a:pt x="2992924" y="5340451"/>
                </a:cubicBezTo>
                <a:cubicBezTo>
                  <a:pt x="2958737" y="5373600"/>
                  <a:pt x="2952521" y="5414002"/>
                  <a:pt x="2939053" y="5447151"/>
                </a:cubicBezTo>
                <a:cubicBezTo>
                  <a:pt x="2919370" y="5499983"/>
                  <a:pt x="2892435" y="5552816"/>
                  <a:pt x="2872751" y="5606684"/>
                </a:cubicBezTo>
                <a:cubicBezTo>
                  <a:pt x="2866535" y="5620150"/>
                  <a:pt x="2859283" y="5632582"/>
                  <a:pt x="2859283" y="5646048"/>
                </a:cubicBezTo>
                <a:cubicBezTo>
                  <a:pt x="2859283" y="5653300"/>
                  <a:pt x="2859283" y="5659516"/>
                  <a:pt x="2859283" y="5666767"/>
                </a:cubicBezTo>
                <a:cubicBezTo>
                  <a:pt x="2832348" y="5679198"/>
                  <a:pt x="2839600" y="5706132"/>
                  <a:pt x="2832348" y="5725815"/>
                </a:cubicBezTo>
                <a:cubicBezTo>
                  <a:pt x="2826132" y="5739282"/>
                  <a:pt x="2826132" y="5752749"/>
                  <a:pt x="2806449" y="5739282"/>
                </a:cubicBezTo>
                <a:cubicBezTo>
                  <a:pt x="2806449" y="5739282"/>
                  <a:pt x="2799197" y="5746534"/>
                  <a:pt x="2799197" y="5752749"/>
                </a:cubicBezTo>
                <a:cubicBezTo>
                  <a:pt x="2799197" y="5772432"/>
                  <a:pt x="2799197" y="5793150"/>
                  <a:pt x="2779514" y="5805581"/>
                </a:cubicBezTo>
                <a:cubicBezTo>
                  <a:pt x="2779514" y="5845982"/>
                  <a:pt x="2732895" y="5872916"/>
                  <a:pt x="2732895" y="5919533"/>
                </a:cubicBezTo>
                <a:cubicBezTo>
                  <a:pt x="2732895" y="5925748"/>
                  <a:pt x="2732895" y="5939216"/>
                  <a:pt x="2719427" y="5939216"/>
                </a:cubicBezTo>
                <a:cubicBezTo>
                  <a:pt x="2705960" y="5939216"/>
                  <a:pt x="2705960" y="5952682"/>
                  <a:pt x="2713211" y="5965114"/>
                </a:cubicBezTo>
                <a:cubicBezTo>
                  <a:pt x="2719427" y="5992048"/>
                  <a:pt x="2713211" y="6011730"/>
                  <a:pt x="2686276" y="6032448"/>
                </a:cubicBezTo>
                <a:cubicBezTo>
                  <a:pt x="2666593" y="6038664"/>
                  <a:pt x="2672808" y="6052131"/>
                  <a:pt x="2666593" y="6065598"/>
                </a:cubicBezTo>
                <a:cubicBezTo>
                  <a:pt x="2646909" y="6091496"/>
                  <a:pt x="2633441" y="6118430"/>
                  <a:pt x="2633441" y="6151580"/>
                </a:cubicBezTo>
                <a:cubicBezTo>
                  <a:pt x="2626190" y="6171262"/>
                  <a:pt x="2626190" y="6184730"/>
                  <a:pt x="2606506" y="6184730"/>
                </a:cubicBezTo>
                <a:cubicBezTo>
                  <a:pt x="2593039" y="6191981"/>
                  <a:pt x="2579571" y="6204412"/>
                  <a:pt x="2579571" y="6217879"/>
                </a:cubicBezTo>
                <a:cubicBezTo>
                  <a:pt x="2573355" y="6251028"/>
                  <a:pt x="2553672" y="6291430"/>
                  <a:pt x="2546420" y="6324580"/>
                </a:cubicBezTo>
                <a:cubicBezTo>
                  <a:pt x="2540204" y="6351514"/>
                  <a:pt x="2533988" y="6377412"/>
                  <a:pt x="2533988" y="6404346"/>
                </a:cubicBezTo>
                <a:cubicBezTo>
                  <a:pt x="2540204" y="6410561"/>
                  <a:pt x="2533988" y="6424028"/>
                  <a:pt x="2526736" y="6431280"/>
                </a:cubicBezTo>
                <a:cubicBezTo>
                  <a:pt x="2513269" y="6424028"/>
                  <a:pt x="2526736" y="6410561"/>
                  <a:pt x="2520521" y="6404346"/>
                </a:cubicBezTo>
                <a:cubicBezTo>
                  <a:pt x="2507053" y="6410561"/>
                  <a:pt x="2507053" y="6424028"/>
                  <a:pt x="2499801" y="6437495"/>
                </a:cubicBezTo>
                <a:cubicBezTo>
                  <a:pt x="2493585" y="6490328"/>
                  <a:pt x="2487369" y="6536944"/>
                  <a:pt x="2460434" y="6590812"/>
                </a:cubicBezTo>
                <a:cubicBezTo>
                  <a:pt x="2433499" y="6630177"/>
                  <a:pt x="2413815" y="6676794"/>
                  <a:pt x="2380664" y="6717195"/>
                </a:cubicBezTo>
                <a:cubicBezTo>
                  <a:pt x="2374448" y="6723410"/>
                  <a:pt x="2374448" y="6736878"/>
                  <a:pt x="2367197" y="6743093"/>
                </a:cubicBezTo>
                <a:cubicBezTo>
                  <a:pt x="2353729" y="6776242"/>
                  <a:pt x="2347513" y="6803176"/>
                  <a:pt x="2320578" y="6822859"/>
                </a:cubicBezTo>
                <a:lnTo>
                  <a:pt x="2314362" y="6830110"/>
                </a:lnTo>
                <a:cubicBezTo>
                  <a:pt x="2314362" y="6876728"/>
                  <a:pt x="2281211" y="6909877"/>
                  <a:pt x="2260492" y="6943026"/>
                </a:cubicBezTo>
                <a:cubicBezTo>
                  <a:pt x="2254276" y="6962709"/>
                  <a:pt x="2240808" y="6969960"/>
                  <a:pt x="2227340" y="6976176"/>
                </a:cubicBezTo>
                <a:cubicBezTo>
                  <a:pt x="2207657" y="6982392"/>
                  <a:pt x="2201441" y="7003110"/>
                  <a:pt x="2207657" y="7016577"/>
                </a:cubicBezTo>
                <a:cubicBezTo>
                  <a:pt x="2221125" y="7036260"/>
                  <a:pt x="2214909" y="7049726"/>
                  <a:pt x="2207657" y="7062158"/>
                </a:cubicBezTo>
                <a:cubicBezTo>
                  <a:pt x="2154822" y="7155391"/>
                  <a:pt x="2108204" y="7248624"/>
                  <a:pt x="2061585" y="7341858"/>
                </a:cubicBezTo>
                <a:cubicBezTo>
                  <a:pt x="2034650" y="7394690"/>
                  <a:pt x="2008750" y="7454774"/>
                  <a:pt x="1981815" y="7507606"/>
                </a:cubicBezTo>
                <a:cubicBezTo>
                  <a:pt x="1975599" y="7528324"/>
                  <a:pt x="1962132" y="7548006"/>
                  <a:pt x="1954880" y="7567689"/>
                </a:cubicBezTo>
                <a:cubicBezTo>
                  <a:pt x="1928980" y="7627772"/>
                  <a:pt x="1908261" y="7687856"/>
                  <a:pt x="1882362" y="7746904"/>
                </a:cubicBezTo>
                <a:cubicBezTo>
                  <a:pt x="1841959" y="7840138"/>
                  <a:pt x="1808808" y="7940622"/>
                  <a:pt x="1729038" y="8006921"/>
                </a:cubicBezTo>
                <a:cubicBezTo>
                  <a:pt x="1729038" y="8040071"/>
                  <a:pt x="1682419" y="8053538"/>
                  <a:pt x="1688635" y="8092903"/>
                </a:cubicBezTo>
                <a:cubicBezTo>
                  <a:pt x="1695887" y="8113622"/>
                  <a:pt x="1649268" y="8139520"/>
                  <a:pt x="1629585" y="8126052"/>
                </a:cubicBezTo>
                <a:cubicBezTo>
                  <a:pt x="1602649" y="8106370"/>
                  <a:pt x="1575714" y="8113622"/>
                  <a:pt x="1549815" y="8119837"/>
                </a:cubicBezTo>
                <a:cubicBezTo>
                  <a:pt x="1542563" y="8139520"/>
                  <a:pt x="1562246" y="8139520"/>
                  <a:pt x="1569498" y="8152986"/>
                </a:cubicBezTo>
                <a:cubicBezTo>
                  <a:pt x="1542563" y="8172669"/>
                  <a:pt x="1536347" y="8213070"/>
                  <a:pt x="1515628" y="8240004"/>
                </a:cubicBezTo>
                <a:cubicBezTo>
                  <a:pt x="1509412" y="8246220"/>
                  <a:pt x="1515628" y="8252436"/>
                  <a:pt x="1515628" y="8259687"/>
                </a:cubicBezTo>
                <a:cubicBezTo>
                  <a:pt x="1529095" y="8292836"/>
                  <a:pt x="1515628" y="8306304"/>
                  <a:pt x="1489728" y="8319770"/>
                </a:cubicBezTo>
                <a:cubicBezTo>
                  <a:pt x="1470045" y="8325986"/>
                  <a:pt x="1456577" y="8319770"/>
                  <a:pt x="1435858" y="8312519"/>
                </a:cubicBezTo>
                <a:cubicBezTo>
                  <a:pt x="1416174" y="8306304"/>
                  <a:pt x="1390275" y="8299052"/>
                  <a:pt x="1369555" y="8292836"/>
                </a:cubicBezTo>
                <a:cubicBezTo>
                  <a:pt x="1356088" y="8292836"/>
                  <a:pt x="1343656" y="8286621"/>
                  <a:pt x="1343656" y="8312519"/>
                </a:cubicBezTo>
                <a:cubicBezTo>
                  <a:pt x="1349872" y="8319770"/>
                  <a:pt x="1336404" y="8325986"/>
                  <a:pt x="1330189" y="8325986"/>
                </a:cubicBezTo>
                <a:cubicBezTo>
                  <a:pt x="1310505" y="8332202"/>
                  <a:pt x="1283570" y="8332202"/>
                  <a:pt x="1263886" y="8345668"/>
                </a:cubicBezTo>
                <a:cubicBezTo>
                  <a:pt x="1256635" y="8352920"/>
                  <a:pt x="1243167" y="8345668"/>
                  <a:pt x="1236951" y="8345668"/>
                </a:cubicBezTo>
                <a:cubicBezTo>
                  <a:pt x="1217268" y="8339453"/>
                  <a:pt x="1190332" y="8339453"/>
                  <a:pt x="1170649" y="8352920"/>
                </a:cubicBezTo>
                <a:cubicBezTo>
                  <a:pt x="1157181" y="8366387"/>
                  <a:pt x="1143714" y="8366387"/>
                  <a:pt x="1124030" y="8359136"/>
                </a:cubicBezTo>
                <a:cubicBezTo>
                  <a:pt x="1083627" y="8345668"/>
                  <a:pt x="1057728" y="8319770"/>
                  <a:pt x="1024577" y="8292836"/>
                </a:cubicBezTo>
                <a:cubicBezTo>
                  <a:pt x="970706" y="8265902"/>
                  <a:pt x="924088" y="8232753"/>
                  <a:pt x="871253" y="8193388"/>
                </a:cubicBezTo>
                <a:cubicBezTo>
                  <a:pt x="844318" y="8172669"/>
                  <a:pt x="811167" y="8166454"/>
                  <a:pt x="785267" y="8146771"/>
                </a:cubicBezTo>
                <a:cubicBezTo>
                  <a:pt x="758332" y="8133304"/>
                  <a:pt x="725181" y="8113622"/>
                  <a:pt x="725181" y="8073220"/>
                </a:cubicBezTo>
                <a:cubicBezTo>
                  <a:pt x="725181" y="8067005"/>
                  <a:pt x="725181" y="8059754"/>
                  <a:pt x="717929" y="8053538"/>
                </a:cubicBezTo>
                <a:cubicBezTo>
                  <a:pt x="678562" y="8013136"/>
                  <a:pt x="651627" y="7966520"/>
                  <a:pt x="612260" y="7919904"/>
                </a:cubicBezTo>
                <a:cubicBezTo>
                  <a:pt x="525238" y="7833922"/>
                  <a:pt x="458936" y="7734473"/>
                  <a:pt x="392634" y="7627772"/>
                </a:cubicBezTo>
                <a:cubicBezTo>
                  <a:pt x="385382" y="7608090"/>
                  <a:pt x="371914" y="7594623"/>
                  <a:pt x="365699" y="7574940"/>
                </a:cubicBezTo>
                <a:cubicBezTo>
                  <a:pt x="326332" y="7501390"/>
                  <a:pt x="332547" y="7534540"/>
                  <a:pt x="338763" y="7427839"/>
                </a:cubicBezTo>
                <a:cubicBezTo>
                  <a:pt x="365699" y="7487923"/>
                  <a:pt x="379166" y="7548006"/>
                  <a:pt x="418533" y="7600838"/>
                </a:cubicBezTo>
                <a:cubicBezTo>
                  <a:pt x="425785" y="7587372"/>
                  <a:pt x="432001" y="7574940"/>
                  <a:pt x="425785" y="7554222"/>
                </a:cubicBezTo>
                <a:cubicBezTo>
                  <a:pt x="418533" y="7541791"/>
                  <a:pt x="412317" y="7528324"/>
                  <a:pt x="412317" y="7521072"/>
                </a:cubicBezTo>
                <a:cubicBezTo>
                  <a:pt x="352231" y="7388474"/>
                  <a:pt x="326332" y="7255876"/>
                  <a:pt x="292145" y="7122242"/>
                </a:cubicBezTo>
                <a:cubicBezTo>
                  <a:pt x="258993" y="6976176"/>
                  <a:pt x="239310" y="6830110"/>
                  <a:pt x="206159" y="6690261"/>
                </a:cubicBezTo>
                <a:cubicBezTo>
                  <a:pt x="179224" y="6570094"/>
                  <a:pt x="159540" y="6450962"/>
                  <a:pt x="139856" y="6338046"/>
                </a:cubicBezTo>
                <a:cubicBezTo>
                  <a:pt x="126389" y="6251028"/>
                  <a:pt x="112921" y="6171262"/>
                  <a:pt x="106705" y="6085280"/>
                </a:cubicBezTo>
                <a:cubicBezTo>
                  <a:pt x="93238" y="5992048"/>
                  <a:pt x="79770" y="5906066"/>
                  <a:pt x="66303" y="5819048"/>
                </a:cubicBezTo>
                <a:cubicBezTo>
                  <a:pt x="66303" y="5785898"/>
                  <a:pt x="66303" y="5758964"/>
                  <a:pt x="66303" y="5733066"/>
                </a:cubicBezTo>
                <a:cubicBezTo>
                  <a:pt x="66303" y="5686450"/>
                  <a:pt x="52835" y="5639833"/>
                  <a:pt x="52835" y="5593216"/>
                </a:cubicBezTo>
                <a:cubicBezTo>
                  <a:pt x="52835" y="5513450"/>
                  <a:pt x="33151" y="5433684"/>
                  <a:pt x="33151" y="5353918"/>
                </a:cubicBezTo>
                <a:cubicBezTo>
                  <a:pt x="33151" y="5346666"/>
                  <a:pt x="33151" y="5340451"/>
                  <a:pt x="26935" y="5334236"/>
                </a:cubicBezTo>
                <a:cubicBezTo>
                  <a:pt x="33151" y="5420217"/>
                  <a:pt x="40403" y="5513450"/>
                  <a:pt x="46619" y="5606684"/>
                </a:cubicBezTo>
                <a:cubicBezTo>
                  <a:pt x="40403" y="5606684"/>
                  <a:pt x="40403" y="5606684"/>
                  <a:pt x="33151" y="5606684"/>
                </a:cubicBezTo>
                <a:cubicBezTo>
                  <a:pt x="26935" y="5526918"/>
                  <a:pt x="19684" y="5439900"/>
                  <a:pt x="19684" y="5360134"/>
                </a:cubicBezTo>
                <a:cubicBezTo>
                  <a:pt x="7252" y="5207853"/>
                  <a:pt x="7252" y="5054536"/>
                  <a:pt x="0" y="4901219"/>
                </a:cubicBezTo>
                <a:cubicBezTo>
                  <a:pt x="0" y="4788303"/>
                  <a:pt x="0" y="4682639"/>
                  <a:pt x="7252" y="4569723"/>
                </a:cubicBezTo>
                <a:cubicBezTo>
                  <a:pt x="7252" y="4476490"/>
                  <a:pt x="7252" y="4383257"/>
                  <a:pt x="7252" y="4290023"/>
                </a:cubicBezTo>
                <a:cubicBezTo>
                  <a:pt x="7252" y="4216473"/>
                  <a:pt x="7252" y="4136706"/>
                  <a:pt x="19684" y="4064192"/>
                </a:cubicBezTo>
                <a:cubicBezTo>
                  <a:pt x="26935" y="4010324"/>
                  <a:pt x="19684" y="3963707"/>
                  <a:pt x="19684" y="3910875"/>
                </a:cubicBezTo>
                <a:cubicBezTo>
                  <a:pt x="33151" y="3817642"/>
                  <a:pt x="33151" y="3718193"/>
                  <a:pt x="33151" y="3618744"/>
                </a:cubicBezTo>
                <a:cubicBezTo>
                  <a:pt x="40403" y="3552445"/>
                  <a:pt x="46619" y="3478894"/>
                  <a:pt x="46619" y="3412595"/>
                </a:cubicBezTo>
                <a:cubicBezTo>
                  <a:pt x="52835" y="3332829"/>
                  <a:pt x="60087" y="3245811"/>
                  <a:pt x="66303" y="3166045"/>
                </a:cubicBezTo>
                <a:cubicBezTo>
                  <a:pt x="73554" y="3000297"/>
                  <a:pt x="87022" y="2827297"/>
                  <a:pt x="106705" y="2654298"/>
                </a:cubicBezTo>
                <a:cubicBezTo>
                  <a:pt x="112921" y="2554849"/>
                  <a:pt x="120173" y="2454365"/>
                  <a:pt x="139856" y="2354916"/>
                </a:cubicBezTo>
                <a:cubicBezTo>
                  <a:pt x="153324" y="2315551"/>
                  <a:pt x="153324" y="2275150"/>
                  <a:pt x="153324" y="2235784"/>
                </a:cubicBezTo>
                <a:cubicBezTo>
                  <a:pt x="159540" y="2202635"/>
                  <a:pt x="159540" y="2175701"/>
                  <a:pt x="173008" y="2148767"/>
                </a:cubicBezTo>
                <a:cubicBezTo>
                  <a:pt x="179224" y="2102150"/>
                  <a:pt x="179224" y="2055534"/>
                  <a:pt x="192691" y="2008917"/>
                </a:cubicBezTo>
                <a:cubicBezTo>
                  <a:pt x="206159" y="1949869"/>
                  <a:pt x="212375" y="1889786"/>
                  <a:pt x="219626" y="1829702"/>
                </a:cubicBezTo>
                <a:cubicBezTo>
                  <a:pt x="225842" y="1789301"/>
                  <a:pt x="239310" y="1749936"/>
                  <a:pt x="239310" y="1709535"/>
                </a:cubicBezTo>
                <a:cubicBezTo>
                  <a:pt x="239310" y="1656703"/>
                  <a:pt x="252778" y="1603870"/>
                  <a:pt x="258993" y="1550002"/>
                </a:cubicBezTo>
                <a:cubicBezTo>
                  <a:pt x="272461" y="1470236"/>
                  <a:pt x="292145" y="1390470"/>
                  <a:pt x="312864" y="1310704"/>
                </a:cubicBezTo>
                <a:cubicBezTo>
                  <a:pt x="319080" y="1251656"/>
                  <a:pt x="338763" y="1185357"/>
                  <a:pt x="352231" y="1125273"/>
                </a:cubicBezTo>
                <a:cubicBezTo>
                  <a:pt x="359483" y="1065190"/>
                  <a:pt x="385382" y="1005106"/>
                  <a:pt x="398850" y="945022"/>
                </a:cubicBezTo>
                <a:cubicBezTo>
                  <a:pt x="406101" y="899442"/>
                  <a:pt x="425785" y="852825"/>
                  <a:pt x="445468" y="806208"/>
                </a:cubicBezTo>
                <a:cubicBezTo>
                  <a:pt x="451684" y="785490"/>
                  <a:pt x="478620" y="765807"/>
                  <a:pt x="485871" y="738873"/>
                </a:cubicBezTo>
                <a:cubicBezTo>
                  <a:pt x="485871" y="732658"/>
                  <a:pt x="485871" y="726442"/>
                  <a:pt x="492087" y="726442"/>
                </a:cubicBezTo>
                <a:cubicBezTo>
                  <a:pt x="492087" y="705724"/>
                  <a:pt x="485871" y="679826"/>
                  <a:pt x="505555" y="679826"/>
                </a:cubicBezTo>
                <a:cubicBezTo>
                  <a:pt x="525238" y="666359"/>
                  <a:pt x="552174" y="652891"/>
                  <a:pt x="585325" y="666359"/>
                </a:cubicBezTo>
                <a:cubicBezTo>
                  <a:pt x="618476" y="672574"/>
                  <a:pt x="651627" y="666359"/>
                  <a:pt x="684778" y="652891"/>
                </a:cubicBezTo>
                <a:cubicBezTo>
                  <a:pt x="725181" y="633209"/>
                  <a:pt x="758332" y="625957"/>
                  <a:pt x="797699" y="633209"/>
                </a:cubicBezTo>
                <a:cubicBezTo>
                  <a:pt x="838102" y="633209"/>
                  <a:pt x="871253" y="633209"/>
                  <a:pt x="904404" y="600059"/>
                </a:cubicBezTo>
                <a:cubicBezTo>
                  <a:pt x="917872" y="579341"/>
                  <a:pt x="951023" y="579341"/>
                  <a:pt x="977958" y="586592"/>
                </a:cubicBezTo>
                <a:cubicBezTo>
                  <a:pt x="991426" y="592808"/>
                  <a:pt x="1003857" y="600059"/>
                  <a:pt x="1017325" y="606275"/>
                </a:cubicBezTo>
                <a:cubicBezTo>
                  <a:pt x="1044260" y="633209"/>
                  <a:pt x="1071195" y="633209"/>
                  <a:pt x="1104347" y="639424"/>
                </a:cubicBezTo>
                <a:cubicBezTo>
                  <a:pt x="1137498" y="646676"/>
                  <a:pt x="1163397" y="652891"/>
                  <a:pt x="1190332" y="659107"/>
                </a:cubicBezTo>
                <a:cubicBezTo>
                  <a:pt x="1217268" y="659107"/>
                  <a:pt x="1236951" y="659107"/>
                  <a:pt x="1256635" y="652891"/>
                </a:cubicBezTo>
                <a:cubicBezTo>
                  <a:pt x="1276318" y="646676"/>
                  <a:pt x="1297037" y="646676"/>
                  <a:pt x="1310505" y="666359"/>
                </a:cubicBezTo>
                <a:cubicBezTo>
                  <a:pt x="1330189" y="679826"/>
                  <a:pt x="1349872" y="686041"/>
                  <a:pt x="1376807" y="692257"/>
                </a:cubicBezTo>
                <a:cubicBezTo>
                  <a:pt x="1416174" y="699508"/>
                  <a:pt x="1456577" y="712975"/>
                  <a:pt x="1495944" y="719191"/>
                </a:cubicBezTo>
                <a:cubicBezTo>
                  <a:pt x="1515628" y="726442"/>
                  <a:pt x="1536347" y="732658"/>
                  <a:pt x="1556030" y="726442"/>
                </a:cubicBezTo>
                <a:cubicBezTo>
                  <a:pt x="1569498" y="726442"/>
                  <a:pt x="1582966" y="726442"/>
                  <a:pt x="1589182" y="732658"/>
                </a:cubicBezTo>
                <a:cubicBezTo>
                  <a:pt x="1635800" y="765807"/>
                  <a:pt x="1695887" y="785490"/>
                  <a:pt x="1735254" y="832106"/>
                </a:cubicBezTo>
                <a:cubicBezTo>
                  <a:pt x="1768405" y="878723"/>
                  <a:pt x="1822275" y="899442"/>
                  <a:pt x="1875110" y="925340"/>
                </a:cubicBezTo>
                <a:cubicBezTo>
                  <a:pt x="1941412" y="952274"/>
                  <a:pt x="2001499" y="991639"/>
                  <a:pt x="2055369" y="1038256"/>
                </a:cubicBezTo>
                <a:cubicBezTo>
                  <a:pt x="2094736" y="1071405"/>
                  <a:pt x="2135139" y="1118022"/>
                  <a:pt x="2121671" y="1178105"/>
                </a:cubicBezTo>
                <a:cubicBezTo>
                  <a:pt x="2121671" y="1191572"/>
                  <a:pt x="2121671" y="1205039"/>
                  <a:pt x="2127887" y="1211255"/>
                </a:cubicBezTo>
                <a:cubicBezTo>
                  <a:pt x="2127887" y="1230937"/>
                  <a:pt x="2135139" y="1251656"/>
                  <a:pt x="2127887" y="1265123"/>
                </a:cubicBezTo>
                <a:cubicBezTo>
                  <a:pt x="2114420" y="1331422"/>
                  <a:pt x="2121671" y="1390470"/>
                  <a:pt x="2121671" y="1457805"/>
                </a:cubicBezTo>
                <a:cubicBezTo>
                  <a:pt x="2121671" y="1504422"/>
                  <a:pt x="2114420" y="1550002"/>
                  <a:pt x="2094736" y="1590403"/>
                </a:cubicBezTo>
                <a:cubicBezTo>
                  <a:pt x="2094736" y="1596619"/>
                  <a:pt x="2088520" y="1596619"/>
                  <a:pt x="2088520" y="1603870"/>
                </a:cubicBezTo>
                <a:cubicBezTo>
                  <a:pt x="2075053" y="1683637"/>
                  <a:pt x="2041902" y="1749936"/>
                  <a:pt x="2041902" y="1835918"/>
                </a:cubicBezTo>
                <a:cubicBezTo>
                  <a:pt x="2041902" y="1882534"/>
                  <a:pt x="2028434" y="1936402"/>
                  <a:pt x="2021182" y="1983019"/>
                </a:cubicBezTo>
                <a:cubicBezTo>
                  <a:pt x="2001499" y="2109402"/>
                  <a:pt x="1981815" y="2228533"/>
                  <a:pt x="1968347" y="2348700"/>
                </a:cubicBezTo>
                <a:cubicBezTo>
                  <a:pt x="1968347" y="2414999"/>
                  <a:pt x="1962132" y="2475083"/>
                  <a:pt x="1948664" y="2541382"/>
                </a:cubicBezTo>
                <a:cubicBezTo>
                  <a:pt x="1948664" y="2547598"/>
                  <a:pt x="1948664" y="2547598"/>
                  <a:pt x="1948664" y="2554849"/>
                </a:cubicBezTo>
                <a:cubicBezTo>
                  <a:pt x="1948664" y="2667765"/>
                  <a:pt x="1928980" y="2780681"/>
                  <a:pt x="1915513" y="2899812"/>
                </a:cubicBezTo>
                <a:cubicBezTo>
                  <a:pt x="1902045" y="3006512"/>
                  <a:pt x="1882362" y="3113213"/>
                  <a:pt x="1861642" y="3219913"/>
                </a:cubicBezTo>
                <a:cubicBezTo>
                  <a:pt x="1855427" y="3245811"/>
                  <a:pt x="1841959" y="3265494"/>
                  <a:pt x="1835743" y="3292428"/>
                </a:cubicBezTo>
                <a:cubicBezTo>
                  <a:pt x="1828491" y="3372194"/>
                  <a:pt x="1808808" y="3459212"/>
                  <a:pt x="1808808" y="3545193"/>
                </a:cubicBezTo>
                <a:cubicBezTo>
                  <a:pt x="1808808" y="3572127"/>
                  <a:pt x="1802592" y="3605277"/>
                  <a:pt x="1795340" y="3632211"/>
                </a:cubicBezTo>
                <a:cubicBezTo>
                  <a:pt x="1795340" y="3658109"/>
                  <a:pt x="1808808" y="3685043"/>
                  <a:pt x="1795340" y="3711977"/>
                </a:cubicBezTo>
                <a:cubicBezTo>
                  <a:pt x="1789124" y="3731660"/>
                  <a:pt x="1789124" y="3757558"/>
                  <a:pt x="1789124" y="3784492"/>
                </a:cubicBezTo>
                <a:cubicBezTo>
                  <a:pt x="1781872" y="3797959"/>
                  <a:pt x="1789124" y="3804175"/>
                  <a:pt x="1781872" y="3811426"/>
                </a:cubicBezTo>
                <a:cubicBezTo>
                  <a:pt x="1742505" y="3877725"/>
                  <a:pt x="1742505" y="3951276"/>
                  <a:pt x="1729038" y="4023791"/>
                </a:cubicBezTo>
                <a:cubicBezTo>
                  <a:pt x="1729038" y="4056940"/>
                  <a:pt x="1721786" y="4097341"/>
                  <a:pt x="1702103" y="4136706"/>
                </a:cubicBezTo>
                <a:cubicBezTo>
                  <a:pt x="1682419" y="4169856"/>
                  <a:pt x="1688635" y="4210257"/>
                  <a:pt x="1688635" y="4243407"/>
                </a:cubicBezTo>
                <a:cubicBezTo>
                  <a:pt x="1682419" y="4270341"/>
                  <a:pt x="1682419" y="4296239"/>
                  <a:pt x="1676203" y="4316957"/>
                </a:cubicBezTo>
                <a:cubicBezTo>
                  <a:pt x="1662736" y="4389472"/>
                  <a:pt x="1662736" y="4463023"/>
                  <a:pt x="1655484" y="4535538"/>
                </a:cubicBezTo>
                <a:cubicBezTo>
                  <a:pt x="1655484" y="4628771"/>
                  <a:pt x="1649268" y="4715788"/>
                  <a:pt x="1622333" y="4801770"/>
                </a:cubicBezTo>
                <a:cubicBezTo>
                  <a:pt x="1616117" y="4795555"/>
                  <a:pt x="1616117" y="4788303"/>
                  <a:pt x="1616117" y="4788303"/>
                </a:cubicBezTo>
                <a:cubicBezTo>
                  <a:pt x="1608865" y="4782088"/>
                  <a:pt x="1608865" y="4788303"/>
                  <a:pt x="1608865" y="4788303"/>
                </a:cubicBezTo>
                <a:cubicBezTo>
                  <a:pt x="1602649" y="4821453"/>
                  <a:pt x="1595398" y="4861854"/>
                  <a:pt x="1602649" y="4895003"/>
                </a:cubicBezTo>
                <a:cubicBezTo>
                  <a:pt x="1616117" y="4961303"/>
                  <a:pt x="1595398" y="5027602"/>
                  <a:pt x="1602649" y="5094937"/>
                </a:cubicBezTo>
                <a:cubicBezTo>
                  <a:pt x="1602649" y="5101152"/>
                  <a:pt x="1602649" y="5114619"/>
                  <a:pt x="1595398" y="5114619"/>
                </a:cubicBezTo>
                <a:cubicBezTo>
                  <a:pt x="1562246" y="5134302"/>
                  <a:pt x="1582966" y="5167452"/>
                  <a:pt x="1575714" y="5187134"/>
                </a:cubicBezTo>
                <a:cubicBezTo>
                  <a:pt x="1569498" y="5233751"/>
                  <a:pt x="1582966" y="5287619"/>
                  <a:pt x="1569498" y="5334236"/>
                </a:cubicBezTo>
                <a:cubicBezTo>
                  <a:pt x="1562246" y="5353918"/>
                  <a:pt x="1569498" y="5373600"/>
                  <a:pt x="1569498" y="5400534"/>
                </a:cubicBezTo>
                <a:cubicBezTo>
                  <a:pt x="1575714" y="5360134"/>
                  <a:pt x="1602649" y="5326984"/>
                  <a:pt x="1602649" y="5287619"/>
                </a:cubicBezTo>
                <a:cubicBezTo>
                  <a:pt x="1616117" y="5307301"/>
                  <a:pt x="1616117" y="5334236"/>
                  <a:pt x="1616117" y="5353918"/>
                </a:cubicBezTo>
                <a:cubicBezTo>
                  <a:pt x="1608865" y="5373600"/>
                  <a:pt x="1608865" y="5387068"/>
                  <a:pt x="1616117" y="5406750"/>
                </a:cubicBezTo>
                <a:cubicBezTo>
                  <a:pt x="1616117" y="5439900"/>
                  <a:pt x="1622333" y="5473049"/>
                  <a:pt x="1608865" y="5506199"/>
                </a:cubicBezTo>
                <a:cubicBezTo>
                  <a:pt x="1608865" y="5519666"/>
                  <a:pt x="1608865" y="5526918"/>
                  <a:pt x="1616117" y="5533133"/>
                </a:cubicBezTo>
                <a:cubicBezTo>
                  <a:pt x="1622333" y="5546600"/>
                  <a:pt x="1622333" y="5566282"/>
                  <a:pt x="1622333" y="5579750"/>
                </a:cubicBezTo>
                <a:cubicBezTo>
                  <a:pt x="1622333" y="5646048"/>
                  <a:pt x="1629585" y="5713384"/>
                  <a:pt x="1642016" y="5779683"/>
                </a:cubicBezTo>
                <a:cubicBezTo>
                  <a:pt x="1649268" y="5839766"/>
                  <a:pt x="1649268" y="5906066"/>
                  <a:pt x="1662736" y="5972365"/>
                </a:cubicBezTo>
                <a:cubicBezTo>
                  <a:pt x="1668952" y="6005514"/>
                  <a:pt x="1662736" y="6038664"/>
                  <a:pt x="1655484" y="6071814"/>
                </a:cubicBezTo>
                <a:cubicBezTo>
                  <a:pt x="1642016" y="6112215"/>
                  <a:pt x="1655484" y="6145364"/>
                  <a:pt x="1655484" y="6184730"/>
                </a:cubicBezTo>
                <a:cubicBezTo>
                  <a:pt x="1655484" y="6191981"/>
                  <a:pt x="1662736" y="6198196"/>
                  <a:pt x="1668952" y="6191981"/>
                </a:cubicBezTo>
                <a:cubicBezTo>
                  <a:pt x="1682419" y="6184730"/>
                  <a:pt x="1682419" y="6191981"/>
                  <a:pt x="1682419" y="6198196"/>
                </a:cubicBezTo>
                <a:cubicBezTo>
                  <a:pt x="1688635" y="6231346"/>
                  <a:pt x="1695887" y="6271747"/>
                  <a:pt x="1682419" y="6304897"/>
                </a:cubicBezTo>
                <a:cubicBezTo>
                  <a:pt x="1676203" y="6318364"/>
                  <a:pt x="1668952" y="6330795"/>
                  <a:pt x="1695887" y="6338046"/>
                </a:cubicBezTo>
                <a:cubicBezTo>
                  <a:pt x="1702103" y="6338046"/>
                  <a:pt x="1702103" y="6344262"/>
                  <a:pt x="1695887" y="6351514"/>
                </a:cubicBezTo>
                <a:cubicBezTo>
                  <a:pt x="1682419" y="6384663"/>
                  <a:pt x="1688635" y="6410561"/>
                  <a:pt x="1702103" y="6437495"/>
                </a:cubicBezTo>
                <a:cubicBezTo>
                  <a:pt x="1721786" y="6464429"/>
                  <a:pt x="1721786" y="6497579"/>
                  <a:pt x="1715570" y="6523477"/>
                </a:cubicBezTo>
                <a:cubicBezTo>
                  <a:pt x="1715570" y="6536944"/>
                  <a:pt x="1715570" y="6557662"/>
                  <a:pt x="1715570" y="6570094"/>
                </a:cubicBezTo>
                <a:cubicBezTo>
                  <a:pt x="1721786" y="6643644"/>
                  <a:pt x="1735254" y="6717195"/>
                  <a:pt x="1742505" y="6789710"/>
                </a:cubicBezTo>
                <a:cubicBezTo>
                  <a:pt x="1742505" y="6810428"/>
                  <a:pt x="1748721" y="6822859"/>
                  <a:pt x="1755973" y="6836326"/>
                </a:cubicBezTo>
                <a:cubicBezTo>
                  <a:pt x="1768405" y="6830110"/>
                  <a:pt x="1775657" y="6822859"/>
                  <a:pt x="1781872" y="6810428"/>
                </a:cubicBezTo>
                <a:cubicBezTo>
                  <a:pt x="1921729" y="6563878"/>
                  <a:pt x="2048117" y="6311112"/>
                  <a:pt x="2187973" y="6065598"/>
                </a:cubicBezTo>
                <a:cubicBezTo>
                  <a:pt x="2260492" y="5925748"/>
                  <a:pt x="2327830" y="5779683"/>
                  <a:pt x="2407600" y="5639833"/>
                </a:cubicBezTo>
                <a:cubicBezTo>
                  <a:pt x="2433499" y="5606684"/>
                  <a:pt x="2446966" y="5566282"/>
                  <a:pt x="2466650" y="5526918"/>
                </a:cubicBezTo>
                <a:cubicBezTo>
                  <a:pt x="2499801" y="5466834"/>
                  <a:pt x="2533988" y="5406750"/>
                  <a:pt x="2567139" y="5340451"/>
                </a:cubicBezTo>
                <a:cubicBezTo>
                  <a:pt x="2600290" y="5274152"/>
                  <a:pt x="2626190" y="5207853"/>
                  <a:pt x="2659341" y="5134302"/>
                </a:cubicBezTo>
                <a:cubicBezTo>
                  <a:pt x="2699744" y="5060751"/>
                  <a:pt x="2732895" y="4988237"/>
                  <a:pt x="2773298" y="4914686"/>
                </a:cubicBezTo>
                <a:cubicBezTo>
                  <a:pt x="2792981" y="4881536"/>
                  <a:pt x="2806449" y="4848387"/>
                  <a:pt x="2819916" y="4815237"/>
                </a:cubicBezTo>
                <a:cubicBezTo>
                  <a:pt x="2878967" y="4675387"/>
                  <a:pt x="2946305" y="4535538"/>
                  <a:pt x="3005356" y="4389472"/>
                </a:cubicBezTo>
                <a:cubicBezTo>
                  <a:pt x="3065442" y="4256874"/>
                  <a:pt x="3119312" y="4123239"/>
                  <a:pt x="3178363" y="3990641"/>
                </a:cubicBezTo>
                <a:cubicBezTo>
                  <a:pt x="3191831" y="3957491"/>
                  <a:pt x="3211514" y="3917090"/>
                  <a:pt x="3232233" y="3883941"/>
                </a:cubicBezTo>
                <a:cubicBezTo>
                  <a:pt x="3258133" y="3850791"/>
                  <a:pt x="3265385" y="3804175"/>
                  <a:pt x="3278852" y="3771025"/>
                </a:cubicBezTo>
                <a:cubicBezTo>
                  <a:pt x="3304751" y="3718193"/>
                  <a:pt x="3331687" y="3677792"/>
                  <a:pt x="3358622" y="3632211"/>
                </a:cubicBezTo>
                <a:cubicBezTo>
                  <a:pt x="3371054" y="3598025"/>
                  <a:pt x="3371054" y="3564876"/>
                  <a:pt x="3391773" y="3531726"/>
                </a:cubicBezTo>
                <a:cubicBezTo>
                  <a:pt x="3404205" y="3505828"/>
                  <a:pt x="3417672" y="3478894"/>
                  <a:pt x="3431140" y="3445745"/>
                </a:cubicBezTo>
                <a:cubicBezTo>
                  <a:pt x="3444608" y="3426062"/>
                  <a:pt x="3450824" y="3405343"/>
                  <a:pt x="3450824" y="3385661"/>
                </a:cubicBezTo>
                <a:cubicBezTo>
                  <a:pt x="3450824" y="3278961"/>
                  <a:pt x="3471543" y="3179512"/>
                  <a:pt x="3483975" y="3072812"/>
                </a:cubicBezTo>
                <a:cubicBezTo>
                  <a:pt x="3491226" y="3019979"/>
                  <a:pt x="3491226" y="2973363"/>
                  <a:pt x="3491226" y="2920531"/>
                </a:cubicBezTo>
                <a:cubicBezTo>
                  <a:pt x="3491226" y="2899812"/>
                  <a:pt x="3477759" y="2880130"/>
                  <a:pt x="3477759" y="2860447"/>
                </a:cubicBezTo>
                <a:cubicBezTo>
                  <a:pt x="3483975" y="2820046"/>
                  <a:pt x="3491226" y="2786896"/>
                  <a:pt x="3491226" y="2753747"/>
                </a:cubicBezTo>
                <a:cubicBezTo>
                  <a:pt x="3497442" y="2681232"/>
                  <a:pt x="3510910" y="2601466"/>
                  <a:pt x="3517126" y="2527915"/>
                </a:cubicBezTo>
                <a:cubicBezTo>
                  <a:pt x="3530593" y="2467832"/>
                  <a:pt x="3530593" y="2401532"/>
                  <a:pt x="3551313" y="2335233"/>
                </a:cubicBezTo>
                <a:cubicBezTo>
                  <a:pt x="3557529" y="2315551"/>
                  <a:pt x="3551313" y="2302084"/>
                  <a:pt x="3557529" y="2282401"/>
                </a:cubicBezTo>
                <a:cubicBezTo>
                  <a:pt x="3577212" y="2148767"/>
                  <a:pt x="3577212" y="2008917"/>
                  <a:pt x="3604147" y="1876319"/>
                </a:cubicBezTo>
                <a:cubicBezTo>
                  <a:pt x="3637299" y="1676385"/>
                  <a:pt x="3664234" y="1477488"/>
                  <a:pt x="3710853" y="1277554"/>
                </a:cubicBezTo>
                <a:cubicBezTo>
                  <a:pt x="3750220" y="1111806"/>
                  <a:pt x="3796838" y="945022"/>
                  <a:pt x="3870392" y="785490"/>
                </a:cubicBezTo>
                <a:cubicBezTo>
                  <a:pt x="3876608" y="773059"/>
                  <a:pt x="3883860" y="759592"/>
                  <a:pt x="3883860" y="746125"/>
                </a:cubicBezTo>
                <a:cubicBezTo>
                  <a:pt x="3890076" y="712975"/>
                  <a:pt x="3896292" y="686041"/>
                  <a:pt x="3936695" y="679826"/>
                </a:cubicBezTo>
                <a:cubicBezTo>
                  <a:pt x="3950162" y="652891"/>
                  <a:pt x="3976061" y="652891"/>
                  <a:pt x="3996781" y="652891"/>
                </a:cubicBezTo>
                <a:cubicBezTo>
                  <a:pt x="4002997" y="652891"/>
                  <a:pt x="4002997" y="646676"/>
                  <a:pt x="4010249" y="646676"/>
                </a:cubicBezTo>
                <a:cubicBezTo>
                  <a:pt x="4022680" y="612490"/>
                  <a:pt x="4055831" y="606275"/>
                  <a:pt x="4082767" y="579341"/>
                </a:cubicBezTo>
                <a:cubicBezTo>
                  <a:pt x="4102450" y="559658"/>
                  <a:pt x="4129385" y="539976"/>
                  <a:pt x="4162536" y="526509"/>
                </a:cubicBezTo>
                <a:cubicBezTo>
                  <a:pt x="4209155" y="513042"/>
                  <a:pt x="4228839" y="473676"/>
                  <a:pt x="4222623" y="427060"/>
                </a:cubicBezTo>
                <a:cubicBezTo>
                  <a:pt x="4222623" y="419808"/>
                  <a:pt x="4222623" y="413593"/>
                  <a:pt x="4228839" y="413593"/>
                </a:cubicBezTo>
                <a:cubicBezTo>
                  <a:pt x="4249558" y="406341"/>
                  <a:pt x="4263026" y="386659"/>
                  <a:pt x="4275458" y="386659"/>
                </a:cubicBezTo>
                <a:cubicBezTo>
                  <a:pt x="4315861" y="373192"/>
                  <a:pt x="4349012" y="366976"/>
                  <a:pt x="4395630" y="366976"/>
                </a:cubicBezTo>
                <a:cubicBezTo>
                  <a:pt x="4502336" y="373192"/>
                  <a:pt x="4608005" y="380443"/>
                  <a:pt x="4714710" y="380443"/>
                </a:cubicBezTo>
                <a:cubicBezTo>
                  <a:pt x="4787228" y="380443"/>
                  <a:pt x="4866998" y="380443"/>
                  <a:pt x="4940552" y="393910"/>
                </a:cubicBezTo>
                <a:cubicBezTo>
                  <a:pt x="5000638" y="406341"/>
                  <a:pt x="5066940" y="406341"/>
                  <a:pt x="5127027" y="427060"/>
                </a:cubicBezTo>
                <a:cubicBezTo>
                  <a:pt x="5187113" y="446742"/>
                  <a:pt x="5253415" y="460209"/>
                  <a:pt x="5306250" y="499575"/>
                </a:cubicBezTo>
                <a:cubicBezTo>
                  <a:pt x="5306250" y="499575"/>
                  <a:pt x="5313502" y="506826"/>
                  <a:pt x="5319718" y="506826"/>
                </a:cubicBezTo>
                <a:cubicBezTo>
                  <a:pt x="5393272" y="526509"/>
                  <a:pt x="5446106" y="579341"/>
                  <a:pt x="5512408" y="619742"/>
                </a:cubicBezTo>
                <a:cubicBezTo>
                  <a:pt x="5559027" y="646676"/>
                  <a:pt x="5599430" y="686041"/>
                  <a:pt x="5646049" y="719191"/>
                </a:cubicBezTo>
                <a:cubicBezTo>
                  <a:pt x="5671948" y="732658"/>
                  <a:pt x="5691632" y="765807"/>
                  <a:pt x="5691632" y="798957"/>
                </a:cubicBezTo>
                <a:cubicBezTo>
                  <a:pt x="5698883" y="865256"/>
                  <a:pt x="5725819" y="919124"/>
                  <a:pt x="5758970" y="971956"/>
                </a:cubicBezTo>
                <a:cubicBezTo>
                  <a:pt x="5765186" y="991639"/>
                  <a:pt x="5771401" y="1012357"/>
                  <a:pt x="5765186" y="1038256"/>
                </a:cubicBezTo>
                <a:cubicBezTo>
                  <a:pt x="5738250" y="1118022"/>
                  <a:pt x="5732035" y="1197788"/>
                  <a:pt x="5718567" y="1277554"/>
                </a:cubicBezTo>
                <a:cubicBezTo>
                  <a:pt x="5712351" y="1351105"/>
                  <a:pt x="5712351" y="1424655"/>
                  <a:pt x="5705099" y="1497170"/>
                </a:cubicBezTo>
                <a:cubicBezTo>
                  <a:pt x="5705099" y="1557254"/>
                  <a:pt x="5685416" y="1610086"/>
                  <a:pt x="5671948" y="1663954"/>
                </a:cubicBezTo>
                <a:cubicBezTo>
                  <a:pt x="5652265" y="1763403"/>
                  <a:pt x="5619114" y="1862852"/>
                  <a:pt x="5605646" y="1962300"/>
                </a:cubicBezTo>
                <a:cubicBezTo>
                  <a:pt x="5599430" y="1983019"/>
                  <a:pt x="5599430" y="2002701"/>
                  <a:pt x="5592178" y="2029635"/>
                </a:cubicBezTo>
                <a:cubicBezTo>
                  <a:pt x="5578711" y="2055534"/>
                  <a:pt x="5572495" y="2088683"/>
                  <a:pt x="5566279" y="2122869"/>
                </a:cubicBezTo>
                <a:cubicBezTo>
                  <a:pt x="5559027" y="2181916"/>
                  <a:pt x="5545560" y="2242000"/>
                  <a:pt x="5532092" y="2302084"/>
                </a:cubicBezTo>
                <a:cubicBezTo>
                  <a:pt x="5519660" y="2354916"/>
                  <a:pt x="5512408" y="2414999"/>
                  <a:pt x="5506193" y="2467832"/>
                </a:cubicBezTo>
                <a:cubicBezTo>
                  <a:pt x="5486509" y="2574532"/>
                  <a:pt x="5465790" y="2681232"/>
                  <a:pt x="5446106" y="2786896"/>
                </a:cubicBezTo>
                <a:cubicBezTo>
                  <a:pt x="5432639" y="2853196"/>
                  <a:pt x="5426423" y="2926746"/>
                  <a:pt x="5412955" y="3000297"/>
                </a:cubicBezTo>
                <a:cubicBezTo>
                  <a:pt x="5412955" y="3026195"/>
                  <a:pt x="5406739" y="3053129"/>
                  <a:pt x="5386020" y="3080063"/>
                </a:cubicBezTo>
                <a:cubicBezTo>
                  <a:pt x="5372552" y="3093530"/>
                  <a:pt x="5360120" y="3119428"/>
                  <a:pt x="5386020" y="3146362"/>
                </a:cubicBezTo>
                <a:cubicBezTo>
                  <a:pt x="5399487" y="3152578"/>
                  <a:pt x="5393272" y="3185727"/>
                  <a:pt x="5386020" y="3199194"/>
                </a:cubicBezTo>
                <a:cubicBezTo>
                  <a:pt x="5360120" y="3239596"/>
                  <a:pt x="5366336" y="3292428"/>
                  <a:pt x="5319718" y="3319362"/>
                </a:cubicBezTo>
                <a:cubicBezTo>
                  <a:pt x="5313502" y="3325577"/>
                  <a:pt x="5306250" y="3346296"/>
                  <a:pt x="5306250" y="3358727"/>
                </a:cubicBezTo>
                <a:cubicBezTo>
                  <a:pt x="5300034" y="3391876"/>
                  <a:pt x="5300034" y="3426062"/>
                  <a:pt x="5292782" y="3459212"/>
                </a:cubicBezTo>
                <a:cubicBezTo>
                  <a:pt x="5292782" y="3465427"/>
                  <a:pt x="5300034" y="3472679"/>
                  <a:pt x="5292782" y="3478894"/>
                </a:cubicBezTo>
                <a:cubicBezTo>
                  <a:pt x="5273099" y="3498577"/>
                  <a:pt x="5280351" y="3518259"/>
                  <a:pt x="5280351" y="3538978"/>
                </a:cubicBezTo>
                <a:cubicBezTo>
                  <a:pt x="5286566" y="3558660"/>
                  <a:pt x="5280351" y="3572127"/>
                  <a:pt x="5259631" y="3585594"/>
                </a:cubicBezTo>
                <a:cubicBezTo>
                  <a:pt x="5253415" y="3578343"/>
                  <a:pt x="5259631" y="3564876"/>
                  <a:pt x="5259631" y="3558660"/>
                </a:cubicBezTo>
                <a:cubicBezTo>
                  <a:pt x="5259631" y="3552445"/>
                  <a:pt x="5266883" y="3545193"/>
                  <a:pt x="5259631" y="3538978"/>
                </a:cubicBezTo>
                <a:cubicBezTo>
                  <a:pt x="5246164" y="3505828"/>
                  <a:pt x="5253415" y="3478894"/>
                  <a:pt x="5259631" y="3451960"/>
                </a:cubicBezTo>
                <a:cubicBezTo>
                  <a:pt x="5259631" y="3418810"/>
                  <a:pt x="5259631" y="3385661"/>
                  <a:pt x="5266883" y="3346296"/>
                </a:cubicBezTo>
                <a:cubicBezTo>
                  <a:pt x="5266883" y="3339044"/>
                  <a:pt x="5266883" y="3332829"/>
                  <a:pt x="5253415" y="3325577"/>
                </a:cubicBezTo>
                <a:cubicBezTo>
                  <a:pt x="5239948" y="3332829"/>
                  <a:pt x="5239948" y="3346296"/>
                  <a:pt x="5239948" y="3358727"/>
                </a:cubicBezTo>
                <a:cubicBezTo>
                  <a:pt x="5233732" y="3405343"/>
                  <a:pt x="5239948" y="3451960"/>
                  <a:pt x="5233732" y="3498577"/>
                </a:cubicBezTo>
                <a:cubicBezTo>
                  <a:pt x="5220264" y="3572127"/>
                  <a:pt x="5226480" y="3644642"/>
                  <a:pt x="5220264" y="3718193"/>
                </a:cubicBezTo>
                <a:cubicBezTo>
                  <a:pt x="5213012" y="3784492"/>
                  <a:pt x="5213012" y="3844576"/>
                  <a:pt x="5206797" y="3910875"/>
                </a:cubicBezTo>
                <a:cubicBezTo>
                  <a:pt x="5206797" y="3937809"/>
                  <a:pt x="5200581" y="3963707"/>
                  <a:pt x="5206797" y="3990641"/>
                </a:cubicBezTo>
                <a:cubicBezTo>
                  <a:pt x="5206797" y="3996857"/>
                  <a:pt x="5213012" y="4004108"/>
                  <a:pt x="5206797" y="4010324"/>
                </a:cubicBezTo>
                <a:cubicBezTo>
                  <a:pt x="5200581" y="4056940"/>
                  <a:pt x="5206797" y="4097341"/>
                  <a:pt x="5200581" y="4143958"/>
                </a:cubicBezTo>
                <a:cubicBezTo>
                  <a:pt x="5187113" y="4196790"/>
                  <a:pt x="5206797" y="4243407"/>
                  <a:pt x="5200581" y="4296239"/>
                </a:cubicBezTo>
                <a:cubicBezTo>
                  <a:pt x="5193329" y="4336640"/>
                  <a:pt x="5200581" y="4383257"/>
                  <a:pt x="5193329" y="4422622"/>
                </a:cubicBezTo>
                <a:cubicBezTo>
                  <a:pt x="5179861" y="4469238"/>
                  <a:pt x="5193329" y="4509639"/>
                  <a:pt x="5193329" y="4556256"/>
                </a:cubicBezTo>
                <a:cubicBezTo>
                  <a:pt x="5193329" y="4589406"/>
                  <a:pt x="5187113" y="4622555"/>
                  <a:pt x="5187113" y="4661920"/>
                </a:cubicBezTo>
                <a:cubicBezTo>
                  <a:pt x="5187113" y="4675387"/>
                  <a:pt x="5179861" y="4682639"/>
                  <a:pt x="5173645" y="4688854"/>
                </a:cubicBezTo>
                <a:cubicBezTo>
                  <a:pt x="5166394" y="4708537"/>
                  <a:pt x="5160178" y="4722004"/>
                  <a:pt x="5166394" y="4735471"/>
                </a:cubicBezTo>
                <a:cubicBezTo>
                  <a:pt x="5187113" y="4741687"/>
                  <a:pt x="5173645" y="4715788"/>
                  <a:pt x="5193329" y="4715788"/>
                </a:cubicBezTo>
                <a:cubicBezTo>
                  <a:pt x="5193329" y="4729255"/>
                  <a:pt x="5200581" y="4748938"/>
                  <a:pt x="5200581" y="4762405"/>
                </a:cubicBezTo>
                <a:cubicBezTo>
                  <a:pt x="5200581" y="4848387"/>
                  <a:pt x="5206797" y="4928153"/>
                  <a:pt x="5213012" y="5015171"/>
                </a:cubicBezTo>
                <a:cubicBezTo>
                  <a:pt x="5213012" y="5068003"/>
                  <a:pt x="5200581" y="5120835"/>
                  <a:pt x="5206797" y="5174703"/>
                </a:cubicBezTo>
                <a:cubicBezTo>
                  <a:pt x="5206797" y="5180919"/>
                  <a:pt x="5200581" y="5194386"/>
                  <a:pt x="5213012" y="5207853"/>
                </a:cubicBezTo>
                <a:cubicBezTo>
                  <a:pt x="5220264" y="5214068"/>
                  <a:pt x="5213012" y="5227535"/>
                  <a:pt x="5206797" y="5241002"/>
                </a:cubicBezTo>
                <a:cubicBezTo>
                  <a:pt x="5200581" y="5260685"/>
                  <a:pt x="5193329" y="5287619"/>
                  <a:pt x="5213012" y="5313517"/>
                </a:cubicBezTo>
                <a:cubicBezTo>
                  <a:pt x="5226480" y="5326984"/>
                  <a:pt x="5226480" y="5353918"/>
                  <a:pt x="5226480" y="5367385"/>
                </a:cubicBezTo>
                <a:cubicBezTo>
                  <a:pt x="5220264" y="5400534"/>
                  <a:pt x="5239948" y="5433684"/>
                  <a:pt x="5213012" y="5459582"/>
                </a:cubicBezTo>
                <a:cubicBezTo>
                  <a:pt x="5213012" y="5466834"/>
                  <a:pt x="5213012" y="5486516"/>
                  <a:pt x="5220264" y="5493768"/>
                </a:cubicBezTo>
                <a:cubicBezTo>
                  <a:pt x="5246164" y="5526918"/>
                  <a:pt x="5226480" y="5560067"/>
                  <a:pt x="5226480" y="5593216"/>
                </a:cubicBezTo>
                <a:cubicBezTo>
                  <a:pt x="5220264" y="5626366"/>
                  <a:pt x="5213012" y="5666767"/>
                  <a:pt x="5226480" y="5706132"/>
                </a:cubicBezTo>
                <a:cubicBezTo>
                  <a:pt x="5239948" y="5733066"/>
                  <a:pt x="5226480" y="5752749"/>
                  <a:pt x="5226480" y="5779683"/>
                </a:cubicBezTo>
                <a:cubicBezTo>
                  <a:pt x="5226480" y="5793150"/>
                  <a:pt x="5220264" y="5799366"/>
                  <a:pt x="5206797" y="5799366"/>
                </a:cubicBezTo>
                <a:cubicBezTo>
                  <a:pt x="5200581" y="5805581"/>
                  <a:pt x="5200581" y="5819048"/>
                  <a:pt x="5213012" y="5819048"/>
                </a:cubicBezTo>
                <a:cubicBezTo>
                  <a:pt x="5239948" y="5826300"/>
                  <a:pt x="5226480" y="5845982"/>
                  <a:pt x="5226480" y="5859449"/>
                </a:cubicBezTo>
                <a:cubicBezTo>
                  <a:pt x="5226480" y="5879132"/>
                  <a:pt x="5206797" y="5892598"/>
                  <a:pt x="5233732" y="5906066"/>
                </a:cubicBezTo>
                <a:cubicBezTo>
                  <a:pt x="5239948" y="5906066"/>
                  <a:pt x="5239948" y="5919533"/>
                  <a:pt x="5233732" y="5925748"/>
                </a:cubicBezTo>
                <a:cubicBezTo>
                  <a:pt x="5226480" y="5939216"/>
                  <a:pt x="5226480" y="5958898"/>
                  <a:pt x="5226480" y="5978580"/>
                </a:cubicBezTo>
                <a:cubicBezTo>
                  <a:pt x="5226480" y="5999299"/>
                  <a:pt x="5226480" y="6018982"/>
                  <a:pt x="5206797" y="6038664"/>
                </a:cubicBezTo>
                <a:cubicBezTo>
                  <a:pt x="5200581" y="6052131"/>
                  <a:pt x="5206797" y="6071814"/>
                  <a:pt x="5200581" y="6085280"/>
                </a:cubicBezTo>
                <a:cubicBezTo>
                  <a:pt x="5193329" y="6124646"/>
                  <a:pt x="5193329" y="6158832"/>
                  <a:pt x="5200581" y="6198196"/>
                </a:cubicBezTo>
                <a:cubicBezTo>
                  <a:pt x="5200581" y="6231346"/>
                  <a:pt x="5206797" y="6258280"/>
                  <a:pt x="5213012" y="6291430"/>
                </a:cubicBezTo>
                <a:cubicBezTo>
                  <a:pt x="5213012" y="6304897"/>
                  <a:pt x="5220264" y="6318364"/>
                  <a:pt x="5220264" y="6330795"/>
                </a:cubicBezTo>
                <a:cubicBezTo>
                  <a:pt x="5213012" y="6384663"/>
                  <a:pt x="5226480" y="6437495"/>
                  <a:pt x="5239948" y="6490328"/>
                </a:cubicBezTo>
                <a:cubicBezTo>
                  <a:pt x="5246164" y="6517262"/>
                  <a:pt x="5239948" y="6536944"/>
                  <a:pt x="5239948" y="6557662"/>
                </a:cubicBezTo>
                <a:cubicBezTo>
                  <a:pt x="5246164" y="6583560"/>
                  <a:pt x="5233732" y="6603243"/>
                  <a:pt x="5253415" y="6623962"/>
                </a:cubicBezTo>
                <a:cubicBezTo>
                  <a:pt x="5259631" y="6630177"/>
                  <a:pt x="5253415" y="6637428"/>
                  <a:pt x="5253415" y="6643644"/>
                </a:cubicBezTo>
                <a:cubicBezTo>
                  <a:pt x="5239948" y="6663327"/>
                  <a:pt x="5220264" y="6676794"/>
                  <a:pt x="5239948" y="6696476"/>
                </a:cubicBezTo>
                <a:cubicBezTo>
                  <a:pt x="5239948" y="6696476"/>
                  <a:pt x="5239948" y="6709944"/>
                  <a:pt x="5233732" y="6709944"/>
                </a:cubicBezTo>
                <a:cubicBezTo>
                  <a:pt x="5193329" y="6723410"/>
                  <a:pt x="5206797" y="6756560"/>
                  <a:pt x="5206797" y="6789710"/>
                </a:cubicBezTo>
                <a:cubicBezTo>
                  <a:pt x="5206797" y="6796961"/>
                  <a:pt x="5206797" y="6803176"/>
                  <a:pt x="5213012" y="6810428"/>
                </a:cubicBezTo>
                <a:cubicBezTo>
                  <a:pt x="5226480" y="6803176"/>
                  <a:pt x="5220264" y="6789710"/>
                  <a:pt x="5220264" y="6783494"/>
                </a:cubicBezTo>
                <a:cubicBezTo>
                  <a:pt x="5226480" y="6770027"/>
                  <a:pt x="5226480" y="6756560"/>
                  <a:pt x="5239948" y="6770027"/>
                </a:cubicBezTo>
                <a:cubicBezTo>
                  <a:pt x="5246164" y="6776242"/>
                  <a:pt x="5246164" y="6770027"/>
                  <a:pt x="5246164" y="6763812"/>
                </a:cubicBezTo>
                <a:cubicBezTo>
                  <a:pt x="5253415" y="6750344"/>
                  <a:pt x="5266883" y="6743093"/>
                  <a:pt x="5259631" y="6723410"/>
                </a:cubicBezTo>
                <a:cubicBezTo>
                  <a:pt x="5259631" y="6709944"/>
                  <a:pt x="5253415" y="6696476"/>
                  <a:pt x="5266883" y="6676794"/>
                </a:cubicBezTo>
                <a:cubicBezTo>
                  <a:pt x="5286566" y="6723410"/>
                  <a:pt x="5300034" y="6770027"/>
                  <a:pt x="5300034" y="6816644"/>
                </a:cubicBezTo>
                <a:cubicBezTo>
                  <a:pt x="5300034" y="6849793"/>
                  <a:pt x="5319718" y="6876728"/>
                  <a:pt x="5333185" y="6902626"/>
                </a:cubicBezTo>
                <a:cubicBezTo>
                  <a:pt x="5372552" y="6882943"/>
                  <a:pt x="5399487" y="6849793"/>
                  <a:pt x="5432639" y="6816644"/>
                </a:cubicBezTo>
                <a:cubicBezTo>
                  <a:pt x="5559027" y="6676794"/>
                  <a:pt x="5671948" y="6530728"/>
                  <a:pt x="5778653" y="6384663"/>
                </a:cubicBezTo>
                <a:cubicBezTo>
                  <a:pt x="5844955" y="6297646"/>
                  <a:pt x="5905042" y="6211664"/>
                  <a:pt x="5965128" y="6124646"/>
                </a:cubicBezTo>
                <a:cubicBezTo>
                  <a:pt x="6057330" y="5992048"/>
                  <a:pt x="6150567" y="5859449"/>
                  <a:pt x="6237589" y="5713384"/>
                </a:cubicBezTo>
                <a:cubicBezTo>
                  <a:pt x="6323575" y="5560067"/>
                  <a:pt x="6424064" y="5406750"/>
                  <a:pt x="6516265" y="5254469"/>
                </a:cubicBezTo>
                <a:cubicBezTo>
                  <a:pt x="6576351" y="5147769"/>
                  <a:pt x="6636438" y="5048320"/>
                  <a:pt x="6696525" y="4941620"/>
                </a:cubicBezTo>
                <a:cubicBezTo>
                  <a:pt x="6769043" y="4815237"/>
                  <a:pt x="6842597" y="4688854"/>
                  <a:pt x="6908899" y="4556256"/>
                </a:cubicBezTo>
                <a:cubicBezTo>
                  <a:pt x="6975201" y="4422622"/>
                  <a:pt x="7048755" y="4290023"/>
                  <a:pt x="7108841" y="4156389"/>
                </a:cubicBezTo>
                <a:cubicBezTo>
                  <a:pt x="7154424" y="4056940"/>
                  <a:pt x="7201043" y="3963707"/>
                  <a:pt x="7247661" y="3864258"/>
                </a:cubicBezTo>
                <a:cubicBezTo>
                  <a:pt x="7307748" y="3751342"/>
                  <a:pt x="7361619" y="3638427"/>
                  <a:pt x="7414453" y="3525511"/>
                </a:cubicBezTo>
                <a:cubicBezTo>
                  <a:pt x="7467287" y="3405343"/>
                  <a:pt x="7527374" y="3292428"/>
                  <a:pt x="7580209" y="3173296"/>
                </a:cubicBezTo>
                <a:cubicBezTo>
                  <a:pt x="7626827" y="3080063"/>
                  <a:pt x="7667231" y="2986830"/>
                  <a:pt x="7713849" y="2893597"/>
                </a:cubicBezTo>
                <a:cubicBezTo>
                  <a:pt x="7773935" y="2760998"/>
                  <a:pt x="7832986" y="2627364"/>
                  <a:pt x="7893073" y="2488550"/>
                </a:cubicBezTo>
                <a:cubicBezTo>
                  <a:pt x="8025677" y="2189168"/>
                  <a:pt x="8145849" y="1882534"/>
                  <a:pt x="8245303" y="1570721"/>
                </a:cubicBezTo>
                <a:cubicBezTo>
                  <a:pt x="8278454" y="1464021"/>
                  <a:pt x="8305389" y="1351105"/>
                  <a:pt x="8332325" y="1244404"/>
                </a:cubicBezTo>
                <a:cubicBezTo>
                  <a:pt x="8358224" y="1131489"/>
                  <a:pt x="8358224" y="1018573"/>
                  <a:pt x="8365475" y="905657"/>
                </a:cubicBezTo>
                <a:cubicBezTo>
                  <a:pt x="8371691" y="852825"/>
                  <a:pt x="8378943" y="798957"/>
                  <a:pt x="8385159" y="738873"/>
                </a:cubicBezTo>
                <a:cubicBezTo>
                  <a:pt x="8391375" y="705724"/>
                  <a:pt x="8412094" y="672574"/>
                  <a:pt x="8431778" y="639424"/>
                </a:cubicBezTo>
                <a:cubicBezTo>
                  <a:pt x="8437994" y="619742"/>
                  <a:pt x="8445246" y="606275"/>
                  <a:pt x="8445246" y="592808"/>
                </a:cubicBezTo>
                <a:cubicBezTo>
                  <a:pt x="8437994" y="565874"/>
                  <a:pt x="8451461" y="553443"/>
                  <a:pt x="8471145" y="539976"/>
                </a:cubicBezTo>
                <a:cubicBezTo>
                  <a:pt x="8478397" y="539976"/>
                  <a:pt x="8491864" y="539976"/>
                  <a:pt x="8498080" y="526509"/>
                </a:cubicBezTo>
                <a:cubicBezTo>
                  <a:pt x="8511548" y="493359"/>
                  <a:pt x="8538483" y="473676"/>
                  <a:pt x="8551951" y="440527"/>
                </a:cubicBezTo>
                <a:cubicBezTo>
                  <a:pt x="8571634" y="400126"/>
                  <a:pt x="8598569" y="360761"/>
                  <a:pt x="8618253" y="320360"/>
                </a:cubicBezTo>
                <a:cubicBezTo>
                  <a:pt x="8631721" y="300677"/>
                  <a:pt x="8637936" y="280994"/>
                  <a:pt x="8644152" y="260276"/>
                </a:cubicBezTo>
                <a:cubicBezTo>
                  <a:pt x="8657620" y="234378"/>
                  <a:pt x="8671087" y="207444"/>
                  <a:pt x="8704239" y="193977"/>
                </a:cubicBezTo>
                <a:cubicBezTo>
                  <a:pt x="8764325" y="167043"/>
                  <a:pt x="8817160" y="127678"/>
                  <a:pt x="8871030" y="94528"/>
                </a:cubicBezTo>
                <a:cubicBezTo>
                  <a:pt x="8883462" y="81061"/>
                  <a:pt x="8904181" y="74845"/>
                  <a:pt x="8923865" y="61378"/>
                </a:cubicBezTo>
                <a:cubicBezTo>
                  <a:pt x="8937332" y="54127"/>
                  <a:pt x="8957016" y="41696"/>
                  <a:pt x="8976699" y="47911"/>
                </a:cubicBezTo>
                <a:cubicBezTo>
                  <a:pt x="9017102" y="47911"/>
                  <a:pt x="9056469" y="28229"/>
                  <a:pt x="9089620" y="14762"/>
                </a:cubicBezTo>
                <a:cubicBezTo>
                  <a:pt x="9106195" y="4921"/>
                  <a:pt x="9121217" y="0"/>
                  <a:pt x="9136239" y="0"/>
                </a:cubicBez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portunities">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1065048" y="753444"/>
            <a:ext cx="2624690" cy="4634907"/>
          </a:xfrm>
          <a:custGeom>
            <a:avLst/>
            <a:gdLst>
              <a:gd name="connsiteX0" fmla="*/ 858609 w 6993950"/>
              <a:gd name="connsiteY0" fmla="*/ 8870794 h 10071829"/>
              <a:gd name="connsiteX1" fmla="*/ 906333 w 6993950"/>
              <a:gd name="connsiteY1" fmla="*/ 8967530 h 10071829"/>
              <a:gd name="connsiteX2" fmla="*/ 971639 w 6993950"/>
              <a:gd name="connsiteY2" fmla="*/ 9031602 h 10071829"/>
              <a:gd name="connsiteX3" fmla="*/ 922660 w 6993950"/>
              <a:gd name="connsiteY3" fmla="*/ 8943660 h 10071829"/>
              <a:gd name="connsiteX4" fmla="*/ 858609 w 6993950"/>
              <a:gd name="connsiteY4" fmla="*/ 8870794 h 10071829"/>
              <a:gd name="connsiteX5" fmla="*/ 318578 w 6993950"/>
              <a:gd name="connsiteY5" fmla="*/ 6233795 h 10071829"/>
              <a:gd name="connsiteX6" fmla="*/ 318578 w 6993950"/>
              <a:gd name="connsiteY6" fmla="*/ 6282791 h 10071829"/>
              <a:gd name="connsiteX7" fmla="*/ 342439 w 6993950"/>
              <a:gd name="connsiteY7" fmla="*/ 6532798 h 10071829"/>
              <a:gd name="connsiteX8" fmla="*/ 349975 w 6993950"/>
              <a:gd name="connsiteY8" fmla="*/ 6693605 h 10071829"/>
              <a:gd name="connsiteX9" fmla="*/ 375093 w 6993950"/>
              <a:gd name="connsiteY9" fmla="*/ 6726270 h 10071829"/>
              <a:gd name="connsiteX10" fmla="*/ 375093 w 6993950"/>
              <a:gd name="connsiteY10" fmla="*/ 6653403 h 10071829"/>
              <a:gd name="connsiteX11" fmla="*/ 358766 w 6993950"/>
              <a:gd name="connsiteY11" fmla="*/ 6322993 h 10071829"/>
              <a:gd name="connsiteX12" fmla="*/ 318578 w 6993950"/>
              <a:gd name="connsiteY12" fmla="*/ 6233795 h 10071829"/>
              <a:gd name="connsiteX13" fmla="*/ 262063 w 6993950"/>
              <a:gd name="connsiteY13" fmla="*/ 4637022 h 10071829"/>
              <a:gd name="connsiteX14" fmla="*/ 238201 w 6993950"/>
              <a:gd name="connsiteY14" fmla="*/ 4839289 h 10071829"/>
              <a:gd name="connsiteX15" fmla="*/ 278389 w 6993950"/>
              <a:gd name="connsiteY15" fmla="*/ 4637022 h 10071829"/>
              <a:gd name="connsiteX16" fmla="*/ 262063 w 6993950"/>
              <a:gd name="connsiteY16" fmla="*/ 4637022 h 10071829"/>
              <a:gd name="connsiteX17" fmla="*/ 882472 w 6993950"/>
              <a:gd name="connsiteY17" fmla="*/ 3629460 h 10071829"/>
              <a:gd name="connsiteX18" fmla="*/ 825956 w 6993950"/>
              <a:gd name="connsiteY18" fmla="*/ 3831726 h 10071829"/>
              <a:gd name="connsiteX19" fmla="*/ 882472 w 6993950"/>
              <a:gd name="connsiteY19" fmla="*/ 3629460 h 10071829"/>
              <a:gd name="connsiteX20" fmla="*/ 971639 w 6993950"/>
              <a:gd name="connsiteY20" fmla="*/ 3218646 h 10071829"/>
              <a:gd name="connsiteX21" fmla="*/ 930195 w 6993950"/>
              <a:gd name="connsiteY21" fmla="*/ 3322920 h 10071829"/>
              <a:gd name="connsiteX22" fmla="*/ 818421 w 6993950"/>
              <a:gd name="connsiteY22" fmla="*/ 3572926 h 10071829"/>
              <a:gd name="connsiteX23" fmla="*/ 793303 w 6993950"/>
              <a:gd name="connsiteY23" fmla="*/ 3598052 h 10071829"/>
              <a:gd name="connsiteX24" fmla="*/ 745580 w 6993950"/>
              <a:gd name="connsiteY24" fmla="*/ 3645792 h 10071829"/>
              <a:gd name="connsiteX25" fmla="*/ 712926 w 6993950"/>
              <a:gd name="connsiteY25" fmla="*/ 3766398 h 10071829"/>
              <a:gd name="connsiteX26" fmla="*/ 665203 w 6993950"/>
              <a:gd name="connsiteY26" fmla="*/ 3879466 h 10071829"/>
              <a:gd name="connsiteX27" fmla="*/ 640085 w 6993950"/>
              <a:gd name="connsiteY27" fmla="*/ 3959870 h 10071829"/>
              <a:gd name="connsiteX28" fmla="*/ 583570 w 6993950"/>
              <a:gd name="connsiteY28" fmla="*/ 4178468 h 10071829"/>
              <a:gd name="connsiteX29" fmla="*/ 625014 w 6993950"/>
              <a:gd name="connsiteY29" fmla="*/ 4121934 h 10071829"/>
              <a:gd name="connsiteX30" fmla="*/ 632550 w 6993950"/>
              <a:gd name="connsiteY30" fmla="*/ 4105602 h 10071829"/>
              <a:gd name="connsiteX31" fmla="*/ 665203 w 6993950"/>
              <a:gd name="connsiteY31" fmla="*/ 4032736 h 10071829"/>
              <a:gd name="connsiteX32" fmla="*/ 712926 w 6993950"/>
              <a:gd name="connsiteY32" fmla="*/ 3839264 h 10071829"/>
              <a:gd name="connsiteX33" fmla="*/ 729253 w 6993950"/>
              <a:gd name="connsiteY33" fmla="*/ 3782730 h 10071829"/>
              <a:gd name="connsiteX34" fmla="*/ 785768 w 6993950"/>
              <a:gd name="connsiteY34" fmla="*/ 3782730 h 10071829"/>
              <a:gd name="connsiteX35" fmla="*/ 842283 w 6993950"/>
              <a:gd name="connsiteY35" fmla="*/ 3638254 h 10071829"/>
              <a:gd name="connsiteX36" fmla="*/ 866145 w 6993950"/>
              <a:gd name="connsiteY36" fmla="*/ 3589258 h 10071829"/>
              <a:gd name="connsiteX37" fmla="*/ 898798 w 6993950"/>
              <a:gd name="connsiteY37" fmla="*/ 3532724 h 10071829"/>
              <a:gd name="connsiteX38" fmla="*/ 922660 w 6993950"/>
              <a:gd name="connsiteY38" fmla="*/ 3459858 h 10071829"/>
              <a:gd name="connsiteX39" fmla="*/ 979175 w 6993950"/>
              <a:gd name="connsiteY39" fmla="*/ 3299050 h 10071829"/>
              <a:gd name="connsiteX40" fmla="*/ 986710 w 6993950"/>
              <a:gd name="connsiteY40" fmla="*/ 3226184 h 10071829"/>
              <a:gd name="connsiteX41" fmla="*/ 971639 w 6993950"/>
              <a:gd name="connsiteY41" fmla="*/ 3218646 h 10071829"/>
              <a:gd name="connsiteX42" fmla="*/ 2139616 w 6993950"/>
              <a:gd name="connsiteY42" fmla="*/ 1452271 h 10071829"/>
              <a:gd name="connsiteX43" fmla="*/ 2026586 w 6993950"/>
              <a:gd name="connsiteY43" fmla="*/ 1501267 h 10071829"/>
              <a:gd name="connsiteX44" fmla="*/ 1889694 w 6993950"/>
              <a:gd name="connsiteY44" fmla="*/ 1613079 h 10071829"/>
              <a:gd name="connsiteX45" fmla="*/ 1841970 w 6993950"/>
              <a:gd name="connsiteY45" fmla="*/ 1685945 h 10071829"/>
              <a:gd name="connsiteX46" fmla="*/ 1792990 w 6993950"/>
              <a:gd name="connsiteY46" fmla="*/ 1751273 h 10071829"/>
              <a:gd name="connsiteX47" fmla="*/ 1752802 w 6993950"/>
              <a:gd name="connsiteY47" fmla="*/ 1751273 h 10071829"/>
              <a:gd name="connsiteX48" fmla="*/ 1769129 w 6993950"/>
              <a:gd name="connsiteY48" fmla="*/ 1718609 h 10071829"/>
              <a:gd name="connsiteX49" fmla="*/ 1833179 w 6993950"/>
              <a:gd name="connsiteY49" fmla="*/ 1638205 h 10071829"/>
              <a:gd name="connsiteX50" fmla="*/ 1825643 w 6993950"/>
              <a:gd name="connsiteY50" fmla="*/ 1629411 h 10071829"/>
              <a:gd name="connsiteX51" fmla="*/ 1745267 w 6993950"/>
              <a:gd name="connsiteY51" fmla="*/ 1702277 h 10071829"/>
              <a:gd name="connsiteX52" fmla="*/ 1615910 w 6993950"/>
              <a:gd name="connsiteY52" fmla="*/ 1782681 h 10071829"/>
              <a:gd name="connsiteX53" fmla="*/ 1583257 w 6993950"/>
              <a:gd name="connsiteY53" fmla="*/ 1815345 h 10071829"/>
              <a:gd name="connsiteX54" fmla="*/ 1535533 w 6993950"/>
              <a:gd name="connsiteY54" fmla="*/ 1855547 h 10071829"/>
              <a:gd name="connsiteX55" fmla="*/ 1502880 w 6993950"/>
              <a:gd name="connsiteY55" fmla="*/ 1888211 h 10071829"/>
              <a:gd name="connsiteX56" fmla="*/ 1342126 w 6993950"/>
              <a:gd name="connsiteY56" fmla="*/ 2072889 h 10071829"/>
              <a:gd name="connsiteX57" fmla="*/ 1237888 w 6993950"/>
              <a:gd name="connsiteY57" fmla="*/ 2211084 h 10071829"/>
              <a:gd name="connsiteX58" fmla="*/ 1011828 w 6993950"/>
              <a:gd name="connsiteY58" fmla="*/ 2581696 h 10071829"/>
              <a:gd name="connsiteX59" fmla="*/ 979175 w 6993950"/>
              <a:gd name="connsiteY59" fmla="*/ 2613103 h 10071829"/>
              <a:gd name="connsiteX60" fmla="*/ 930195 w 6993950"/>
              <a:gd name="connsiteY60" fmla="*/ 2685969 h 10071829"/>
              <a:gd name="connsiteX61" fmla="*/ 849818 w 6993950"/>
              <a:gd name="connsiteY61" fmla="*/ 2863109 h 10071829"/>
              <a:gd name="connsiteX62" fmla="*/ 818421 w 6993950"/>
              <a:gd name="connsiteY62" fmla="*/ 2903311 h 10071829"/>
              <a:gd name="connsiteX63" fmla="*/ 761906 w 6993950"/>
              <a:gd name="connsiteY63" fmla="*/ 3049044 h 10071829"/>
              <a:gd name="connsiteX64" fmla="*/ 599896 w 6993950"/>
              <a:gd name="connsiteY64" fmla="*/ 3508854 h 10071829"/>
              <a:gd name="connsiteX65" fmla="*/ 559708 w 6993950"/>
              <a:gd name="connsiteY65" fmla="*/ 3629460 h 10071829"/>
              <a:gd name="connsiteX66" fmla="*/ 583570 w 6993950"/>
              <a:gd name="connsiteY66" fmla="*/ 3613128 h 10071829"/>
              <a:gd name="connsiteX67" fmla="*/ 665203 w 6993950"/>
              <a:gd name="connsiteY67" fmla="*/ 3452320 h 10071829"/>
              <a:gd name="connsiteX68" fmla="*/ 736788 w 6993950"/>
              <a:gd name="connsiteY68" fmla="*/ 3275180 h 10071829"/>
              <a:gd name="connsiteX69" fmla="*/ 745580 w 6993950"/>
              <a:gd name="connsiteY69" fmla="*/ 3266386 h 10071829"/>
              <a:gd name="connsiteX70" fmla="*/ 776977 w 6993950"/>
              <a:gd name="connsiteY70" fmla="*/ 3291512 h 10071829"/>
              <a:gd name="connsiteX71" fmla="*/ 785768 w 6993950"/>
              <a:gd name="connsiteY71" fmla="*/ 3234978 h 10071829"/>
              <a:gd name="connsiteX72" fmla="*/ 785768 w 6993950"/>
              <a:gd name="connsiteY72" fmla="*/ 3193520 h 10071829"/>
              <a:gd name="connsiteX73" fmla="*/ 866145 w 6993950"/>
              <a:gd name="connsiteY73" fmla="*/ 3016380 h 10071829"/>
              <a:gd name="connsiteX74" fmla="*/ 971639 w 6993950"/>
              <a:gd name="connsiteY74" fmla="*/ 2815370 h 10071829"/>
              <a:gd name="connsiteX75" fmla="*/ 1092205 w 6993950"/>
              <a:gd name="connsiteY75" fmla="*/ 2613103 h 10071829"/>
              <a:gd name="connsiteX76" fmla="*/ 1245423 w 6993950"/>
              <a:gd name="connsiteY76" fmla="*/ 2395761 h 10071829"/>
              <a:gd name="connsiteX77" fmla="*/ 1455156 w 6993950"/>
              <a:gd name="connsiteY77" fmla="*/ 2114348 h 10071829"/>
              <a:gd name="connsiteX78" fmla="*/ 1527998 w 6993950"/>
              <a:gd name="connsiteY78" fmla="*/ 2025149 h 10071829"/>
              <a:gd name="connsiteX79" fmla="*/ 1559395 w 6993950"/>
              <a:gd name="connsiteY79" fmla="*/ 2008817 h 10071829"/>
              <a:gd name="connsiteX80" fmla="*/ 1672425 w 6993950"/>
              <a:gd name="connsiteY80" fmla="*/ 1944745 h 10071829"/>
              <a:gd name="connsiteX81" fmla="*/ 1785455 w 6993950"/>
              <a:gd name="connsiteY81" fmla="*/ 1839215 h 10071829"/>
              <a:gd name="connsiteX82" fmla="*/ 2026586 w 6993950"/>
              <a:gd name="connsiteY82" fmla="*/ 1572877 h 10071829"/>
              <a:gd name="connsiteX83" fmla="*/ 2139616 w 6993950"/>
              <a:gd name="connsiteY83" fmla="*/ 1452271 h 10071829"/>
              <a:gd name="connsiteX84" fmla="*/ 4728001 w 6993950"/>
              <a:gd name="connsiteY84" fmla="*/ 1428401 h 10071829"/>
              <a:gd name="connsiteX85" fmla="*/ 4631298 w 6993950"/>
              <a:gd name="connsiteY85" fmla="*/ 1435939 h 10071829"/>
              <a:gd name="connsiteX86" fmla="*/ 4518268 w 6993950"/>
              <a:gd name="connsiteY86" fmla="*/ 1435939 h 10071829"/>
              <a:gd name="connsiteX87" fmla="*/ 4397703 w 6993950"/>
              <a:gd name="connsiteY87" fmla="*/ 1468603 h 10071829"/>
              <a:gd name="connsiteX88" fmla="*/ 4147781 w 6993950"/>
              <a:gd name="connsiteY88" fmla="*/ 1613079 h 10071829"/>
              <a:gd name="connsiteX89" fmla="*/ 3994563 w 6993950"/>
              <a:gd name="connsiteY89" fmla="*/ 1726147 h 10071829"/>
              <a:gd name="connsiteX90" fmla="*/ 3832553 w 6993950"/>
              <a:gd name="connsiteY90" fmla="*/ 1888211 h 10071829"/>
              <a:gd name="connsiteX91" fmla="*/ 3606493 w 6993950"/>
              <a:gd name="connsiteY91" fmla="*/ 2121886 h 10071829"/>
              <a:gd name="connsiteX92" fmla="*/ 3551234 w 6993950"/>
              <a:gd name="connsiteY92" fmla="*/ 2169625 h 10071829"/>
              <a:gd name="connsiteX93" fmla="*/ 3365363 w 6993950"/>
              <a:gd name="connsiteY93" fmla="*/ 2355560 h 10071829"/>
              <a:gd name="connsiteX94" fmla="*/ 3148094 w 6993950"/>
              <a:gd name="connsiteY94" fmla="*/ 2581696 h 10071829"/>
              <a:gd name="connsiteX95" fmla="*/ 2962222 w 6993950"/>
              <a:gd name="connsiteY95" fmla="*/ 2782705 h 10071829"/>
              <a:gd name="connsiteX96" fmla="*/ 2817795 w 6993950"/>
              <a:gd name="connsiteY96" fmla="*/ 2959846 h 10071829"/>
              <a:gd name="connsiteX97" fmla="*/ 2728627 w 6993950"/>
              <a:gd name="connsiteY97" fmla="*/ 3081708 h 10071829"/>
              <a:gd name="connsiteX98" fmla="*/ 2575409 w 6993950"/>
              <a:gd name="connsiteY98" fmla="*/ 3306588 h 10071829"/>
              <a:gd name="connsiteX99" fmla="*/ 2446052 w 6993950"/>
              <a:gd name="connsiteY99" fmla="*/ 3581720 h 10071829"/>
              <a:gd name="connsiteX100" fmla="*/ 2405864 w 6993950"/>
              <a:gd name="connsiteY100" fmla="*/ 3645792 h 10071829"/>
              <a:gd name="connsiteX101" fmla="*/ 2261437 w 6993950"/>
              <a:gd name="connsiteY101" fmla="*/ 3928462 h 10071829"/>
              <a:gd name="connsiteX102" fmla="*/ 2212457 w 6993950"/>
              <a:gd name="connsiteY102" fmla="*/ 3984996 h 10071829"/>
              <a:gd name="connsiteX103" fmla="*/ 2108218 w 6993950"/>
              <a:gd name="connsiteY103" fmla="*/ 4193544 h 10071829"/>
              <a:gd name="connsiteX104" fmla="*/ 2051703 w 6993950"/>
              <a:gd name="connsiteY104" fmla="*/ 4355608 h 10071829"/>
              <a:gd name="connsiteX105" fmla="*/ 1978862 w 6993950"/>
              <a:gd name="connsiteY105" fmla="*/ 4476214 h 10071829"/>
              <a:gd name="connsiteX106" fmla="*/ 1955000 w 6993950"/>
              <a:gd name="connsiteY106" fmla="*/ 4549081 h 10071829"/>
              <a:gd name="connsiteX107" fmla="*/ 1946209 w 6993950"/>
              <a:gd name="connsiteY107" fmla="*/ 4580488 h 10071829"/>
              <a:gd name="connsiteX108" fmla="*/ 1889694 w 6993950"/>
              <a:gd name="connsiteY108" fmla="*/ 4733758 h 10071829"/>
              <a:gd name="connsiteX109" fmla="*/ 1889694 w 6993950"/>
              <a:gd name="connsiteY109" fmla="*/ 4790292 h 10071829"/>
              <a:gd name="connsiteX110" fmla="*/ 1849505 w 6993950"/>
              <a:gd name="connsiteY110" fmla="*/ 4903361 h 10071829"/>
              <a:gd name="connsiteX111" fmla="*/ 1745267 w 6993950"/>
              <a:gd name="connsiteY111" fmla="*/ 5202363 h 10071829"/>
              <a:gd name="connsiteX112" fmla="*/ 1745267 w 6993950"/>
              <a:gd name="connsiteY112" fmla="*/ 5226233 h 10071829"/>
              <a:gd name="connsiteX113" fmla="*/ 1721405 w 6993950"/>
              <a:gd name="connsiteY113" fmla="*/ 5371965 h 10071829"/>
              <a:gd name="connsiteX114" fmla="*/ 1712614 w 6993950"/>
              <a:gd name="connsiteY114" fmla="*/ 5556643 h 10071829"/>
              <a:gd name="connsiteX115" fmla="*/ 1705078 w 6993950"/>
              <a:gd name="connsiteY115" fmla="*/ 5589307 h 10071829"/>
              <a:gd name="connsiteX116" fmla="*/ 1656099 w 6993950"/>
              <a:gd name="connsiteY116" fmla="*/ 5814187 h 10071829"/>
              <a:gd name="connsiteX117" fmla="*/ 1648563 w 6993950"/>
              <a:gd name="connsiteY117" fmla="*/ 5855645 h 10071829"/>
              <a:gd name="connsiteX118" fmla="*/ 1624701 w 6993950"/>
              <a:gd name="connsiteY118" fmla="*/ 5983789 h 10071829"/>
              <a:gd name="connsiteX119" fmla="*/ 1639772 w 6993950"/>
              <a:gd name="connsiteY119" fmla="*/ 5983789 h 10071829"/>
              <a:gd name="connsiteX120" fmla="*/ 1656099 w 6993950"/>
              <a:gd name="connsiteY120" fmla="*/ 5983789 h 10071829"/>
              <a:gd name="connsiteX121" fmla="*/ 1639772 w 6993950"/>
              <a:gd name="connsiteY121" fmla="*/ 6049117 h 10071829"/>
              <a:gd name="connsiteX122" fmla="*/ 1608375 w 6993950"/>
              <a:gd name="connsiteY122" fmla="*/ 6089319 h 10071829"/>
              <a:gd name="connsiteX123" fmla="*/ 1608375 w 6993950"/>
              <a:gd name="connsiteY123" fmla="*/ 6186055 h 10071829"/>
              <a:gd name="connsiteX124" fmla="*/ 1648563 w 6993950"/>
              <a:gd name="connsiteY124" fmla="*/ 6080525 h 10071829"/>
              <a:gd name="connsiteX125" fmla="*/ 1648563 w 6993950"/>
              <a:gd name="connsiteY125" fmla="*/ 6242589 h 10071829"/>
              <a:gd name="connsiteX126" fmla="*/ 1639772 w 6993950"/>
              <a:gd name="connsiteY126" fmla="*/ 6355657 h 10071829"/>
              <a:gd name="connsiteX127" fmla="*/ 1639772 w 6993950"/>
              <a:gd name="connsiteY127" fmla="*/ 6468726 h 10071829"/>
              <a:gd name="connsiteX128" fmla="*/ 1632237 w 6993950"/>
              <a:gd name="connsiteY128" fmla="*/ 6492596 h 10071829"/>
              <a:gd name="connsiteX129" fmla="*/ 1599584 w 6993950"/>
              <a:gd name="connsiteY129" fmla="*/ 6556667 h 10071829"/>
              <a:gd name="connsiteX130" fmla="*/ 1599584 w 6993950"/>
              <a:gd name="connsiteY130" fmla="*/ 6823005 h 10071829"/>
              <a:gd name="connsiteX131" fmla="*/ 1639772 w 6993950"/>
              <a:gd name="connsiteY131" fmla="*/ 7160953 h 10071829"/>
              <a:gd name="connsiteX132" fmla="*/ 1632237 w 6993950"/>
              <a:gd name="connsiteY132" fmla="*/ 7226281 h 10071829"/>
              <a:gd name="connsiteX133" fmla="*/ 1608375 w 6993950"/>
              <a:gd name="connsiteY133" fmla="*/ 7073011 h 10071829"/>
              <a:gd name="connsiteX134" fmla="*/ 1568186 w 6993950"/>
              <a:gd name="connsiteY134" fmla="*/ 6919741 h 10071829"/>
              <a:gd name="connsiteX135" fmla="*/ 1583257 w 6993950"/>
              <a:gd name="connsiteY135" fmla="*/ 7354425 h 10071829"/>
              <a:gd name="connsiteX136" fmla="*/ 1608375 w 6993950"/>
              <a:gd name="connsiteY136" fmla="*/ 7323017 h 10071829"/>
              <a:gd name="connsiteX137" fmla="*/ 1624701 w 6993950"/>
              <a:gd name="connsiteY137" fmla="*/ 7459955 h 10071829"/>
              <a:gd name="connsiteX138" fmla="*/ 1639772 w 6993950"/>
              <a:gd name="connsiteY138" fmla="*/ 7564229 h 10071829"/>
              <a:gd name="connsiteX139" fmla="*/ 1632237 w 6993950"/>
              <a:gd name="connsiteY139" fmla="*/ 7660965 h 10071829"/>
              <a:gd name="connsiteX140" fmla="*/ 1632237 w 6993950"/>
              <a:gd name="connsiteY140" fmla="*/ 7669760 h 10071829"/>
              <a:gd name="connsiteX141" fmla="*/ 1672425 w 6993950"/>
              <a:gd name="connsiteY141" fmla="*/ 7823030 h 10071829"/>
              <a:gd name="connsiteX142" fmla="*/ 1688752 w 6993950"/>
              <a:gd name="connsiteY142" fmla="*/ 7854437 h 10071829"/>
              <a:gd name="connsiteX143" fmla="*/ 1769129 w 6993950"/>
              <a:gd name="connsiteY143" fmla="*/ 8049166 h 10071829"/>
              <a:gd name="connsiteX144" fmla="*/ 1809317 w 6993950"/>
              <a:gd name="connsiteY144" fmla="*/ 8169772 h 10071829"/>
              <a:gd name="connsiteX145" fmla="*/ 1889694 w 6993950"/>
              <a:gd name="connsiteY145" fmla="*/ 8297916 h 10071829"/>
              <a:gd name="connsiteX146" fmla="*/ 2002724 w 6993950"/>
              <a:gd name="connsiteY146" fmla="*/ 8524052 h 10071829"/>
              <a:gd name="connsiteX147" fmla="*/ 1970071 w 6993950"/>
              <a:gd name="connsiteY147" fmla="*/ 8516514 h 10071829"/>
              <a:gd name="connsiteX148" fmla="*/ 2091892 w 6993950"/>
              <a:gd name="connsiteY148" fmla="*/ 8701192 h 10071829"/>
              <a:gd name="connsiteX149" fmla="*/ 2059239 w 6993950"/>
              <a:gd name="connsiteY149" fmla="*/ 8637120 h 10071829"/>
              <a:gd name="connsiteX150" fmla="*/ 2002724 w 6993950"/>
              <a:gd name="connsiteY150" fmla="*/ 8524052 h 10071829"/>
              <a:gd name="connsiteX151" fmla="*/ 2155942 w 6993950"/>
              <a:gd name="connsiteY151" fmla="*/ 8750188 h 10071829"/>
              <a:gd name="connsiteX152" fmla="*/ 2664577 w 6993950"/>
              <a:gd name="connsiteY152" fmla="*/ 9201204 h 10071829"/>
              <a:gd name="connsiteX153" fmla="*/ 2825331 w 6993950"/>
              <a:gd name="connsiteY153" fmla="*/ 9274070 h 10071829"/>
              <a:gd name="connsiteX154" fmla="*/ 3099114 w 6993950"/>
              <a:gd name="connsiteY154" fmla="*/ 9323067 h 10071829"/>
              <a:gd name="connsiteX155" fmla="*/ 3252333 w 6993950"/>
              <a:gd name="connsiteY155" fmla="*/ 9338142 h 10071829"/>
              <a:gd name="connsiteX156" fmla="*/ 3518581 w 6993950"/>
              <a:gd name="connsiteY156" fmla="*/ 9330604 h 10071829"/>
              <a:gd name="connsiteX157" fmla="*/ 3768503 w 6993950"/>
              <a:gd name="connsiteY157" fmla="*/ 9282865 h 10071829"/>
              <a:gd name="connsiteX158" fmla="*/ 4002098 w 6993950"/>
              <a:gd name="connsiteY158" fmla="*/ 9184872 h 10071829"/>
              <a:gd name="connsiteX159" fmla="*/ 4348723 w 6993950"/>
              <a:gd name="connsiteY159" fmla="*/ 8959992 h 10071829"/>
              <a:gd name="connsiteX160" fmla="*/ 4662695 w 6993950"/>
              <a:gd name="connsiteY160" fmla="*/ 8684860 h 10071829"/>
              <a:gd name="connsiteX161" fmla="*/ 4815914 w 6993950"/>
              <a:gd name="connsiteY161" fmla="*/ 8580586 h 10071829"/>
              <a:gd name="connsiteX162" fmla="*/ 4832240 w 6993950"/>
              <a:gd name="connsiteY162" fmla="*/ 8573048 h 10071829"/>
              <a:gd name="connsiteX163" fmla="*/ 4977923 w 6993950"/>
              <a:gd name="connsiteY163" fmla="*/ 8410984 h 10071829"/>
              <a:gd name="connsiteX164" fmla="*/ 5098489 w 6993950"/>
              <a:gd name="connsiteY164" fmla="*/ 8250176 h 10071829"/>
              <a:gd name="connsiteX165" fmla="*/ 5308222 w 6993950"/>
              <a:gd name="connsiteY165" fmla="*/ 7952430 h 10071829"/>
              <a:gd name="connsiteX166" fmla="*/ 5638521 w 6993950"/>
              <a:gd name="connsiteY166" fmla="*/ 7363219 h 10071829"/>
              <a:gd name="connsiteX167" fmla="*/ 5791739 w 6993950"/>
              <a:gd name="connsiteY167" fmla="*/ 7040347 h 10071829"/>
              <a:gd name="connsiteX168" fmla="*/ 5952493 w 6993950"/>
              <a:gd name="connsiteY168" fmla="*/ 6556667 h 10071829"/>
              <a:gd name="connsiteX169" fmla="*/ 6041661 w 6993950"/>
              <a:gd name="connsiteY169" fmla="*/ 6233795 h 10071829"/>
              <a:gd name="connsiteX170" fmla="*/ 6105711 w 6993950"/>
              <a:gd name="connsiteY170" fmla="*/ 5943587 h 10071829"/>
              <a:gd name="connsiteX171" fmla="*/ 6178553 w 6993950"/>
              <a:gd name="connsiteY171" fmla="*/ 5419705 h 10071829"/>
              <a:gd name="connsiteX172" fmla="*/ 6218741 w 6993950"/>
              <a:gd name="connsiteY172" fmla="*/ 5089295 h 10071829"/>
              <a:gd name="connsiteX173" fmla="*/ 6235067 w 6993950"/>
              <a:gd name="connsiteY173" fmla="*/ 4790292 h 10071829"/>
              <a:gd name="connsiteX174" fmla="*/ 6242603 w 6993950"/>
              <a:gd name="connsiteY174" fmla="*/ 4718683 h 10071829"/>
              <a:gd name="connsiteX175" fmla="*/ 6242603 w 6993950"/>
              <a:gd name="connsiteY175" fmla="*/ 4483752 h 10071829"/>
              <a:gd name="connsiteX176" fmla="*/ 6242603 w 6993950"/>
              <a:gd name="connsiteY176" fmla="*/ 4452345 h 10071829"/>
              <a:gd name="connsiteX177" fmla="*/ 6211205 w 6993950"/>
              <a:gd name="connsiteY177" fmla="*/ 3968664 h 10071829"/>
              <a:gd name="connsiteX178" fmla="*/ 6178553 w 6993950"/>
              <a:gd name="connsiteY178" fmla="*/ 3685994 h 10071829"/>
              <a:gd name="connsiteX179" fmla="*/ 6089384 w 6993950"/>
              <a:gd name="connsiteY179" fmla="*/ 3226184 h 10071829"/>
              <a:gd name="connsiteX180" fmla="*/ 6081849 w 6993950"/>
              <a:gd name="connsiteY180" fmla="*/ 3065376 h 10071829"/>
              <a:gd name="connsiteX181" fmla="*/ 6057987 w 6993950"/>
              <a:gd name="connsiteY181" fmla="*/ 3008842 h 10071829"/>
              <a:gd name="connsiteX182" fmla="*/ 6032869 w 6993950"/>
              <a:gd name="connsiteY182" fmla="*/ 2935976 h 10071829"/>
              <a:gd name="connsiteX183" fmla="*/ 5936166 w 6993950"/>
              <a:gd name="connsiteY183" fmla="*/ 2662100 h 10071829"/>
              <a:gd name="connsiteX184" fmla="*/ 5992681 w 6993950"/>
              <a:gd name="connsiteY184" fmla="*/ 2589233 h 10071829"/>
              <a:gd name="connsiteX185" fmla="*/ 5921095 w 6993950"/>
              <a:gd name="connsiteY185" fmla="*/ 2452296 h 10071829"/>
              <a:gd name="connsiteX186" fmla="*/ 5727689 w 6993950"/>
              <a:gd name="connsiteY186" fmla="*/ 2162087 h 10071829"/>
              <a:gd name="connsiteX187" fmla="*/ 5485302 w 6993950"/>
              <a:gd name="connsiteY187" fmla="*/ 1863085 h 10071829"/>
              <a:gd name="connsiteX188" fmla="*/ 4961597 w 6993950"/>
              <a:gd name="connsiteY188" fmla="*/ 1532675 h 10071829"/>
              <a:gd name="connsiteX189" fmla="*/ 4839776 w 6993950"/>
              <a:gd name="connsiteY189" fmla="*/ 1459809 h 10071829"/>
              <a:gd name="connsiteX190" fmla="*/ 4824705 w 6993950"/>
              <a:gd name="connsiteY190" fmla="*/ 1452271 h 10071829"/>
              <a:gd name="connsiteX191" fmla="*/ 4728001 w 6993950"/>
              <a:gd name="connsiteY191" fmla="*/ 1428401 h 10071829"/>
              <a:gd name="connsiteX192" fmla="*/ 5235380 w 6993950"/>
              <a:gd name="connsiteY192" fmla="*/ 807783 h 10071829"/>
              <a:gd name="connsiteX193" fmla="*/ 5308222 w 6993950"/>
              <a:gd name="connsiteY193" fmla="*/ 855523 h 10071829"/>
              <a:gd name="connsiteX194" fmla="*/ 5324548 w 6993950"/>
              <a:gd name="connsiteY194" fmla="*/ 928389 h 10071829"/>
              <a:gd name="connsiteX195" fmla="*/ 5388599 w 6993950"/>
              <a:gd name="connsiteY195" fmla="*/ 961053 h 10071829"/>
              <a:gd name="connsiteX196" fmla="*/ 5437578 w 6993950"/>
              <a:gd name="connsiteY196" fmla="*/ 961053 h 10071829"/>
              <a:gd name="connsiteX197" fmla="*/ 5445114 w 6993950"/>
              <a:gd name="connsiteY197" fmla="*/ 920851 h 10071829"/>
              <a:gd name="connsiteX198" fmla="*/ 5421252 w 6993950"/>
              <a:gd name="connsiteY198" fmla="*/ 879393 h 10071829"/>
              <a:gd name="connsiteX199" fmla="*/ 5235380 w 6993950"/>
              <a:gd name="connsiteY199" fmla="*/ 807783 h 10071829"/>
              <a:gd name="connsiteX200" fmla="*/ 4199429 w 6993950"/>
              <a:gd name="connsiteY200" fmla="*/ 759 h 10071829"/>
              <a:gd name="connsiteX201" fmla="*/ 4388912 w 6993950"/>
              <a:gd name="connsiteY201" fmla="*/ 16306 h 10071829"/>
              <a:gd name="connsiteX202" fmla="*/ 4509477 w 6993950"/>
              <a:gd name="connsiteY202" fmla="*/ 25100 h 10071829"/>
              <a:gd name="connsiteX203" fmla="*/ 4549665 w 6993950"/>
              <a:gd name="connsiteY203" fmla="*/ 41432 h 10071829"/>
              <a:gd name="connsiteX204" fmla="*/ 4591110 w 6993950"/>
              <a:gd name="connsiteY204" fmla="*/ 72840 h 10071829"/>
              <a:gd name="connsiteX205" fmla="*/ 4743072 w 6993950"/>
              <a:gd name="connsiteY205" fmla="*/ 114298 h 10071829"/>
              <a:gd name="connsiteX206" fmla="*/ 4839776 w 6993950"/>
              <a:gd name="connsiteY206" fmla="*/ 145706 h 10071829"/>
              <a:gd name="connsiteX207" fmla="*/ 5001785 w 6993950"/>
              <a:gd name="connsiteY207" fmla="*/ 211035 h 10071829"/>
              <a:gd name="connsiteX208" fmla="*/ 5025647 w 6993950"/>
              <a:gd name="connsiteY208" fmla="*/ 226110 h 10071829"/>
              <a:gd name="connsiteX209" fmla="*/ 5131142 w 6993950"/>
              <a:gd name="connsiteY209" fmla="*/ 315308 h 10071829"/>
              <a:gd name="connsiteX210" fmla="*/ 5219054 w 6993950"/>
              <a:gd name="connsiteY210" fmla="*/ 420839 h 10071829"/>
              <a:gd name="connsiteX211" fmla="*/ 5300687 w 6993950"/>
              <a:gd name="connsiteY211" fmla="*/ 525113 h 10071829"/>
              <a:gd name="connsiteX212" fmla="*/ 5291895 w 6993950"/>
              <a:gd name="connsiteY212" fmla="*/ 662051 h 10071829"/>
              <a:gd name="connsiteX213" fmla="*/ 5251707 w 6993950"/>
              <a:gd name="connsiteY213" fmla="*/ 718585 h 10071829"/>
              <a:gd name="connsiteX214" fmla="*/ 5259242 w 6993950"/>
              <a:gd name="connsiteY214" fmla="*/ 734917 h 10071829"/>
              <a:gd name="connsiteX215" fmla="*/ 5452649 w 6993950"/>
              <a:gd name="connsiteY215" fmla="*/ 815321 h 10071829"/>
              <a:gd name="connsiteX216" fmla="*/ 5622193 w 6993950"/>
              <a:gd name="connsiteY216" fmla="*/ 912057 h 10071829"/>
              <a:gd name="connsiteX217" fmla="*/ 5767877 w 6993950"/>
              <a:gd name="connsiteY217" fmla="*/ 1017587 h 10071829"/>
              <a:gd name="connsiteX218" fmla="*/ 5808065 w 6993950"/>
              <a:gd name="connsiteY218" fmla="*/ 1072865 h 10071829"/>
              <a:gd name="connsiteX219" fmla="*/ 5831927 w 6993950"/>
              <a:gd name="connsiteY219" fmla="*/ 1089197 h 10071829"/>
              <a:gd name="connsiteX220" fmla="*/ 5912304 w 6993950"/>
              <a:gd name="connsiteY220" fmla="*/ 1194727 h 10071829"/>
              <a:gd name="connsiteX221" fmla="*/ 5912304 w 6993950"/>
              <a:gd name="connsiteY221" fmla="*/ 1211059 h 10071829"/>
              <a:gd name="connsiteX222" fmla="*/ 5895977 w 6993950"/>
              <a:gd name="connsiteY222" fmla="*/ 1234929 h 10071829"/>
              <a:gd name="connsiteX223" fmla="*/ 6017799 w 6993950"/>
              <a:gd name="connsiteY223" fmla="*/ 1379405 h 10071829"/>
              <a:gd name="connsiteX224" fmla="*/ 6057987 w 6993950"/>
              <a:gd name="connsiteY224" fmla="*/ 1428401 h 10071829"/>
              <a:gd name="connsiteX225" fmla="*/ 6194879 w 6993950"/>
              <a:gd name="connsiteY225" fmla="*/ 1613079 h 10071829"/>
              <a:gd name="connsiteX226" fmla="*/ 6282791 w 6993950"/>
              <a:gd name="connsiteY226" fmla="*/ 1791475 h 10071829"/>
              <a:gd name="connsiteX227" fmla="*/ 6355633 w 6993950"/>
              <a:gd name="connsiteY227" fmla="*/ 1928413 h 10071829"/>
              <a:gd name="connsiteX228" fmla="*/ 6436009 w 6993950"/>
              <a:gd name="connsiteY228" fmla="*/ 2154549 h 10071829"/>
              <a:gd name="connsiteX229" fmla="*/ 6404612 w 6993950"/>
              <a:gd name="connsiteY229" fmla="*/ 2145755 h 10071829"/>
              <a:gd name="connsiteX230" fmla="*/ 6525177 w 6993950"/>
              <a:gd name="connsiteY230" fmla="*/ 2363097 h 10071829"/>
              <a:gd name="connsiteX231" fmla="*/ 6557831 w 6993950"/>
              <a:gd name="connsiteY231" fmla="*/ 2339228 h 10071829"/>
              <a:gd name="connsiteX232" fmla="*/ 6654534 w 6993950"/>
              <a:gd name="connsiteY232" fmla="*/ 2621898 h 10071829"/>
              <a:gd name="connsiteX233" fmla="*/ 6662069 w 6993950"/>
              <a:gd name="connsiteY233" fmla="*/ 2645767 h 10071829"/>
              <a:gd name="connsiteX234" fmla="*/ 6718584 w 6993950"/>
              <a:gd name="connsiteY234" fmla="*/ 2959846 h 10071829"/>
              <a:gd name="connsiteX235" fmla="*/ 6767564 w 6993950"/>
              <a:gd name="connsiteY235" fmla="*/ 3395786 h 10071829"/>
              <a:gd name="connsiteX236" fmla="*/ 6783891 w 6993950"/>
              <a:gd name="connsiteY236" fmla="*/ 3589258 h 10071829"/>
              <a:gd name="connsiteX237" fmla="*/ 6791426 w 6993950"/>
              <a:gd name="connsiteY237" fmla="*/ 3846802 h 10071829"/>
              <a:gd name="connsiteX238" fmla="*/ 6758773 w 6993950"/>
              <a:gd name="connsiteY238" fmla="*/ 3976202 h 10071829"/>
              <a:gd name="connsiteX239" fmla="*/ 6751237 w 6993950"/>
              <a:gd name="connsiteY239" fmla="*/ 4000072 h 10071829"/>
              <a:gd name="connsiteX240" fmla="*/ 6783891 w 6993950"/>
              <a:gd name="connsiteY240" fmla="*/ 4258872 h 10071829"/>
              <a:gd name="connsiteX241" fmla="*/ 6783891 w 6993950"/>
              <a:gd name="connsiteY241" fmla="*/ 4452345 h 10071829"/>
              <a:gd name="connsiteX242" fmla="*/ 6798961 w 6993950"/>
              <a:gd name="connsiteY242" fmla="*/ 4556618 h 10071829"/>
              <a:gd name="connsiteX243" fmla="*/ 6824079 w 6993950"/>
              <a:gd name="connsiteY243" fmla="*/ 4693556 h 10071829"/>
              <a:gd name="connsiteX244" fmla="*/ 6855476 w 6993950"/>
              <a:gd name="connsiteY244" fmla="*/ 4718683 h 10071829"/>
              <a:gd name="connsiteX245" fmla="*/ 6871803 w 6993950"/>
              <a:gd name="connsiteY245" fmla="*/ 4726221 h 10071829"/>
              <a:gd name="connsiteX246" fmla="*/ 6888129 w 6993950"/>
              <a:gd name="connsiteY246" fmla="*/ 4830494 h 10071829"/>
              <a:gd name="connsiteX247" fmla="*/ 6855476 w 6993950"/>
              <a:gd name="connsiteY247" fmla="*/ 4806625 h 10071829"/>
              <a:gd name="connsiteX248" fmla="*/ 6839149 w 6993950"/>
              <a:gd name="connsiteY248" fmla="*/ 4855621 h 10071829"/>
              <a:gd name="connsiteX249" fmla="*/ 6847941 w 6993950"/>
              <a:gd name="connsiteY249" fmla="*/ 4992559 h 10071829"/>
              <a:gd name="connsiteX250" fmla="*/ 6864267 w 6993950"/>
              <a:gd name="connsiteY250" fmla="*/ 5105627 h 10071829"/>
              <a:gd name="connsiteX251" fmla="*/ 6864267 w 6993950"/>
              <a:gd name="connsiteY251" fmla="*/ 5137035 h 10071829"/>
              <a:gd name="connsiteX252" fmla="*/ 6871803 w 6993950"/>
              <a:gd name="connsiteY252" fmla="*/ 5186031 h 10071829"/>
              <a:gd name="connsiteX253" fmla="*/ 6880594 w 6993950"/>
              <a:gd name="connsiteY253" fmla="*/ 5193569 h 10071829"/>
              <a:gd name="connsiteX254" fmla="*/ 6895665 w 6993950"/>
              <a:gd name="connsiteY254" fmla="*/ 5186031 h 10071829"/>
              <a:gd name="connsiteX255" fmla="*/ 6911991 w 6993950"/>
              <a:gd name="connsiteY255" fmla="*/ 5121959 h 10071829"/>
              <a:gd name="connsiteX256" fmla="*/ 6920783 w 6993950"/>
              <a:gd name="connsiteY256" fmla="*/ 5250103 h 10071829"/>
              <a:gd name="connsiteX257" fmla="*/ 6977297 w 6993950"/>
              <a:gd name="connsiteY257" fmla="*/ 5452369 h 10071829"/>
              <a:gd name="connsiteX258" fmla="*/ 6992368 w 6993950"/>
              <a:gd name="connsiteY258" fmla="*/ 5540311 h 10071829"/>
              <a:gd name="connsiteX259" fmla="*/ 6992368 w 6993950"/>
              <a:gd name="connsiteY259" fmla="*/ 5645841 h 10071829"/>
              <a:gd name="connsiteX260" fmla="*/ 6944644 w 6993950"/>
              <a:gd name="connsiteY260" fmla="*/ 5967457 h 10071829"/>
              <a:gd name="connsiteX261" fmla="*/ 6911991 w 6993950"/>
              <a:gd name="connsiteY261" fmla="*/ 6080525 h 10071829"/>
              <a:gd name="connsiteX262" fmla="*/ 6920783 w 6993950"/>
              <a:gd name="connsiteY262" fmla="*/ 6153391 h 10071829"/>
              <a:gd name="connsiteX263" fmla="*/ 6920783 w 6993950"/>
              <a:gd name="connsiteY263" fmla="*/ 6258921 h 10071829"/>
              <a:gd name="connsiteX264" fmla="*/ 6911991 w 6993950"/>
              <a:gd name="connsiteY264" fmla="*/ 6306661 h 10071829"/>
              <a:gd name="connsiteX265" fmla="*/ 6831614 w 6993950"/>
              <a:gd name="connsiteY265" fmla="*/ 6596869 h 10071829"/>
              <a:gd name="connsiteX266" fmla="*/ 6727375 w 6993950"/>
              <a:gd name="connsiteY266" fmla="*/ 6814211 h 10071829"/>
              <a:gd name="connsiteX267" fmla="*/ 6630672 w 6993950"/>
              <a:gd name="connsiteY267" fmla="*/ 7007683 h 10071829"/>
              <a:gd name="connsiteX268" fmla="*/ 6557831 w 6993950"/>
              <a:gd name="connsiteY268" fmla="*/ 7193617 h 10071829"/>
              <a:gd name="connsiteX269" fmla="*/ 6420939 w 6993950"/>
              <a:gd name="connsiteY269" fmla="*/ 7459955 h 10071829"/>
              <a:gd name="connsiteX270" fmla="*/ 6355633 w 6993950"/>
              <a:gd name="connsiteY270" fmla="*/ 7556691 h 10071829"/>
              <a:gd name="connsiteX271" fmla="*/ 6324235 w 6993950"/>
              <a:gd name="connsiteY271" fmla="*/ 7613225 h 10071829"/>
              <a:gd name="connsiteX272" fmla="*/ 6299117 w 6993950"/>
              <a:gd name="connsiteY272" fmla="*/ 7653427 h 10071829"/>
              <a:gd name="connsiteX273" fmla="*/ 6324235 w 6993950"/>
              <a:gd name="connsiteY273" fmla="*/ 7540359 h 10071829"/>
              <a:gd name="connsiteX274" fmla="*/ 6291582 w 6993950"/>
              <a:gd name="connsiteY274" fmla="*/ 7573023 h 10071829"/>
              <a:gd name="connsiteX275" fmla="*/ 6194879 w 6993950"/>
              <a:gd name="connsiteY275" fmla="*/ 7806698 h 10071829"/>
              <a:gd name="connsiteX276" fmla="*/ 6105711 w 6993950"/>
              <a:gd name="connsiteY276" fmla="*/ 7983838 h 10071829"/>
              <a:gd name="connsiteX277" fmla="*/ 5928631 w 6993950"/>
              <a:gd name="connsiteY277" fmla="*/ 8233844 h 10071829"/>
              <a:gd name="connsiteX278" fmla="*/ 5799274 w 6993950"/>
              <a:gd name="connsiteY278" fmla="*/ 8394652 h 10071829"/>
              <a:gd name="connsiteX279" fmla="*/ 5727689 w 6993950"/>
              <a:gd name="connsiteY279" fmla="*/ 8491388 h 10071829"/>
              <a:gd name="connsiteX280" fmla="*/ 5671173 w 6993950"/>
              <a:gd name="connsiteY280" fmla="*/ 8564254 h 10071829"/>
              <a:gd name="connsiteX281" fmla="*/ 5630985 w 6993950"/>
              <a:gd name="connsiteY281" fmla="*/ 8620788 h 10071829"/>
              <a:gd name="connsiteX282" fmla="*/ 5590797 w 6993950"/>
              <a:gd name="connsiteY282" fmla="*/ 8660990 h 10071829"/>
              <a:gd name="connsiteX283" fmla="*/ 5525491 w 6993950"/>
              <a:gd name="connsiteY283" fmla="*/ 8726318 h 10071829"/>
              <a:gd name="connsiteX284" fmla="*/ 5437578 w 6993950"/>
              <a:gd name="connsiteY284" fmla="*/ 8823054 h 10071829"/>
              <a:gd name="connsiteX285" fmla="*/ 5308222 w 6993950"/>
              <a:gd name="connsiteY285" fmla="*/ 8927328 h 10071829"/>
              <a:gd name="connsiteX286" fmla="*/ 5195192 w 6993950"/>
              <a:gd name="connsiteY286" fmla="*/ 9056728 h 10071829"/>
              <a:gd name="connsiteX287" fmla="*/ 5082162 w 6993950"/>
              <a:gd name="connsiteY287" fmla="*/ 9177334 h 10071829"/>
              <a:gd name="connsiteX288" fmla="*/ 4896291 w 6993950"/>
              <a:gd name="connsiteY288" fmla="*/ 9330604 h 10071829"/>
              <a:gd name="connsiteX289" fmla="*/ 4848567 w 6993950"/>
              <a:gd name="connsiteY289" fmla="*/ 9379601 h 10071829"/>
              <a:gd name="connsiteX290" fmla="*/ 4695348 w 6993950"/>
              <a:gd name="connsiteY290" fmla="*/ 9491412 h 10071829"/>
              <a:gd name="connsiteX291" fmla="*/ 4381376 w 6993950"/>
              <a:gd name="connsiteY291" fmla="*/ 9693679 h 10071829"/>
              <a:gd name="connsiteX292" fmla="*/ 4171643 w 6993950"/>
              <a:gd name="connsiteY292" fmla="*/ 9806747 h 10071829"/>
              <a:gd name="connsiteX293" fmla="*/ 4010889 w 6993950"/>
              <a:gd name="connsiteY293" fmla="*/ 9878357 h 10071829"/>
              <a:gd name="connsiteX294" fmla="*/ 3759711 w 6993950"/>
              <a:gd name="connsiteY294" fmla="*/ 9975093 h 10071829"/>
              <a:gd name="connsiteX295" fmla="*/ 3429413 w 6993950"/>
              <a:gd name="connsiteY295" fmla="*/ 10056753 h 10071829"/>
              <a:gd name="connsiteX296" fmla="*/ 3236006 w 6993950"/>
              <a:gd name="connsiteY296" fmla="*/ 10071829 h 10071829"/>
              <a:gd name="connsiteX297" fmla="*/ 3026273 w 6993950"/>
              <a:gd name="connsiteY297" fmla="*/ 10071829 h 10071829"/>
              <a:gd name="connsiteX298" fmla="*/ 2809004 w 6993950"/>
              <a:gd name="connsiteY298" fmla="*/ 10071829 h 10071829"/>
              <a:gd name="connsiteX299" fmla="*/ 2608062 w 6993950"/>
              <a:gd name="connsiteY299" fmla="*/ 10056753 h 10071829"/>
              <a:gd name="connsiteX300" fmla="*/ 2454843 w 6993950"/>
              <a:gd name="connsiteY300" fmla="*/ 10047959 h 10071829"/>
              <a:gd name="connsiteX301" fmla="*/ 2292834 w 6993950"/>
              <a:gd name="connsiteY301" fmla="*/ 10007757 h 10071829"/>
              <a:gd name="connsiteX302" fmla="*/ 2035377 w 6993950"/>
              <a:gd name="connsiteY302" fmla="*/ 9911021 h 10071829"/>
              <a:gd name="connsiteX303" fmla="*/ 1736475 w 6993950"/>
              <a:gd name="connsiteY303" fmla="*/ 9750213 h 10071829"/>
              <a:gd name="connsiteX304" fmla="*/ 1479018 w 6993950"/>
              <a:gd name="connsiteY304" fmla="*/ 9573073 h 10071829"/>
              <a:gd name="connsiteX305" fmla="*/ 1414968 w 6993950"/>
              <a:gd name="connsiteY305" fmla="*/ 9516539 h 10071829"/>
              <a:gd name="connsiteX306" fmla="*/ 1043225 w 6993950"/>
              <a:gd name="connsiteY306" fmla="*/ 9184872 h 10071829"/>
              <a:gd name="connsiteX307" fmla="*/ 818421 w 6993950"/>
              <a:gd name="connsiteY307" fmla="*/ 8903458 h 10071829"/>
              <a:gd name="connsiteX308" fmla="*/ 665203 w 6993950"/>
              <a:gd name="connsiteY308" fmla="*/ 8693654 h 10071829"/>
              <a:gd name="connsiteX309" fmla="*/ 616223 w 6993950"/>
              <a:gd name="connsiteY309" fmla="*/ 8613250 h 10071829"/>
              <a:gd name="connsiteX310" fmla="*/ 559708 w 6993950"/>
              <a:gd name="connsiteY310" fmla="*/ 8524052 h 10071829"/>
              <a:gd name="connsiteX311" fmla="*/ 455469 w 6993950"/>
              <a:gd name="connsiteY311" fmla="*/ 8330580 h 10071829"/>
              <a:gd name="connsiteX312" fmla="*/ 269598 w 6993950"/>
              <a:gd name="connsiteY312" fmla="*/ 7959968 h 10071829"/>
              <a:gd name="connsiteX313" fmla="*/ 269598 w 6993950"/>
              <a:gd name="connsiteY313" fmla="*/ 7936098 h 10071829"/>
              <a:gd name="connsiteX314" fmla="*/ 318578 w 6993950"/>
              <a:gd name="connsiteY314" fmla="*/ 8007708 h 10071829"/>
              <a:gd name="connsiteX315" fmla="*/ 293460 w 6993950"/>
              <a:gd name="connsiteY315" fmla="*/ 7927304 h 10071829"/>
              <a:gd name="connsiteX316" fmla="*/ 205547 w 6993950"/>
              <a:gd name="connsiteY316" fmla="*/ 7757701 h 10071829"/>
              <a:gd name="connsiteX317" fmla="*/ 189221 w 6993950"/>
              <a:gd name="connsiteY317" fmla="*/ 7637095 h 10071829"/>
              <a:gd name="connsiteX318" fmla="*/ 205547 w 6993950"/>
              <a:gd name="connsiteY318" fmla="*/ 7613225 h 10071829"/>
              <a:gd name="connsiteX319" fmla="*/ 238201 w 6993950"/>
              <a:gd name="connsiteY319" fmla="*/ 7629558 h 10071829"/>
              <a:gd name="connsiteX320" fmla="*/ 278389 w 6993950"/>
              <a:gd name="connsiteY320" fmla="*/ 7742626 h 10071829"/>
              <a:gd name="connsiteX321" fmla="*/ 302251 w 6993950"/>
              <a:gd name="connsiteY321" fmla="*/ 7814235 h 10071829"/>
              <a:gd name="connsiteX322" fmla="*/ 342439 w 6993950"/>
              <a:gd name="connsiteY322" fmla="*/ 7895896 h 10071829"/>
              <a:gd name="connsiteX323" fmla="*/ 398954 w 6993950"/>
              <a:gd name="connsiteY323" fmla="*/ 8080574 h 10071829"/>
              <a:gd name="connsiteX324" fmla="*/ 463005 w 6993950"/>
              <a:gd name="connsiteY324" fmla="*/ 8209974 h 10071829"/>
              <a:gd name="connsiteX325" fmla="*/ 495658 w 6993950"/>
              <a:gd name="connsiteY325" fmla="*/ 8266508 h 10071829"/>
              <a:gd name="connsiteX326" fmla="*/ 576035 w 6993950"/>
              <a:gd name="connsiteY326" fmla="*/ 8427316 h 10071829"/>
              <a:gd name="connsiteX327" fmla="*/ 689065 w 6993950"/>
              <a:gd name="connsiteY327" fmla="*/ 8620788 h 10071829"/>
              <a:gd name="connsiteX328" fmla="*/ 712926 w 6993950"/>
              <a:gd name="connsiteY328" fmla="*/ 8637120 h 10071829"/>
              <a:gd name="connsiteX329" fmla="*/ 689065 w 6993950"/>
              <a:gd name="connsiteY329" fmla="*/ 8540384 h 10071829"/>
              <a:gd name="connsiteX330" fmla="*/ 656411 w 6993950"/>
              <a:gd name="connsiteY330" fmla="*/ 8459980 h 10071829"/>
              <a:gd name="connsiteX331" fmla="*/ 648876 w 6993950"/>
              <a:gd name="connsiteY331" fmla="*/ 8443648 h 10071829"/>
              <a:gd name="connsiteX332" fmla="*/ 599896 w 6993950"/>
              <a:gd name="connsiteY332" fmla="*/ 8370782 h 10071829"/>
              <a:gd name="connsiteX333" fmla="*/ 583570 w 6993950"/>
              <a:gd name="connsiteY333" fmla="*/ 8346912 h 10071829"/>
              <a:gd name="connsiteX334" fmla="*/ 528311 w 6993950"/>
              <a:gd name="connsiteY334" fmla="*/ 8250176 h 10071829"/>
              <a:gd name="connsiteX335" fmla="*/ 503193 w 6993950"/>
              <a:gd name="connsiteY335" fmla="*/ 8209974 h 10071829"/>
              <a:gd name="connsiteX336" fmla="*/ 455469 w 6993950"/>
              <a:gd name="connsiteY336" fmla="*/ 8064242 h 10071829"/>
              <a:gd name="connsiteX337" fmla="*/ 422816 w 6993950"/>
              <a:gd name="connsiteY337" fmla="*/ 7952430 h 10071829"/>
              <a:gd name="connsiteX338" fmla="*/ 398954 w 6993950"/>
              <a:gd name="connsiteY338" fmla="*/ 7863232 h 10071829"/>
              <a:gd name="connsiteX339" fmla="*/ 318578 w 6993950"/>
              <a:gd name="connsiteY339" fmla="*/ 7596893 h 10071829"/>
              <a:gd name="connsiteX340" fmla="*/ 318578 w 6993950"/>
              <a:gd name="connsiteY340" fmla="*/ 7564229 h 10071829"/>
              <a:gd name="connsiteX341" fmla="*/ 213083 w 6993950"/>
              <a:gd name="connsiteY341" fmla="*/ 6967481 h 10071829"/>
              <a:gd name="connsiteX342" fmla="*/ 141497 w 6993950"/>
              <a:gd name="connsiteY342" fmla="*/ 6436061 h 10071829"/>
              <a:gd name="connsiteX343" fmla="*/ 156568 w 6993950"/>
              <a:gd name="connsiteY343" fmla="*/ 6330531 h 10071829"/>
              <a:gd name="connsiteX344" fmla="*/ 165359 w 6993950"/>
              <a:gd name="connsiteY344" fmla="*/ 6299123 h 10071829"/>
              <a:gd name="connsiteX345" fmla="*/ 149033 w 6993950"/>
              <a:gd name="connsiteY345" fmla="*/ 6016453 h 10071829"/>
              <a:gd name="connsiteX346" fmla="*/ 156568 w 6993950"/>
              <a:gd name="connsiteY346" fmla="*/ 5596845 h 10071829"/>
              <a:gd name="connsiteX347" fmla="*/ 172895 w 6993950"/>
              <a:gd name="connsiteY347" fmla="*/ 5419705 h 10071829"/>
              <a:gd name="connsiteX348" fmla="*/ 172895 w 6993950"/>
              <a:gd name="connsiteY348" fmla="*/ 5412167 h 10071829"/>
              <a:gd name="connsiteX349" fmla="*/ 205547 w 6993950"/>
              <a:gd name="connsiteY349" fmla="*/ 5056631 h 10071829"/>
              <a:gd name="connsiteX350" fmla="*/ 196756 w 6993950"/>
              <a:gd name="connsiteY350" fmla="*/ 5008891 h 10071829"/>
              <a:gd name="connsiteX351" fmla="*/ 172895 w 6993950"/>
              <a:gd name="connsiteY351" fmla="*/ 5049093 h 10071829"/>
              <a:gd name="connsiteX352" fmla="*/ 141497 w 6993950"/>
              <a:gd name="connsiteY352" fmla="*/ 5242565 h 10071829"/>
              <a:gd name="connsiteX353" fmla="*/ 125171 w 6993950"/>
              <a:gd name="connsiteY353" fmla="*/ 5306637 h 10071829"/>
              <a:gd name="connsiteX354" fmla="*/ 116380 w 6993950"/>
              <a:gd name="connsiteY354" fmla="*/ 5346839 h 10071829"/>
              <a:gd name="connsiteX355" fmla="*/ 108844 w 6993950"/>
              <a:gd name="connsiteY355" fmla="*/ 5589307 h 10071829"/>
              <a:gd name="connsiteX356" fmla="*/ 100053 w 6993950"/>
              <a:gd name="connsiteY356" fmla="*/ 5702375 h 10071829"/>
              <a:gd name="connsiteX357" fmla="*/ 108844 w 6993950"/>
              <a:gd name="connsiteY357" fmla="*/ 5910923 h 10071829"/>
              <a:gd name="connsiteX358" fmla="*/ 108844 w 6993950"/>
              <a:gd name="connsiteY358" fmla="*/ 5927255 h 10071829"/>
              <a:gd name="connsiteX359" fmla="*/ 100053 w 6993950"/>
              <a:gd name="connsiteY359" fmla="*/ 6217463 h 10071829"/>
              <a:gd name="connsiteX360" fmla="*/ 108844 w 6993950"/>
              <a:gd name="connsiteY360" fmla="*/ 6306661 h 10071829"/>
              <a:gd name="connsiteX361" fmla="*/ 92518 w 6993950"/>
              <a:gd name="connsiteY361" fmla="*/ 6322993 h 10071829"/>
              <a:gd name="connsiteX362" fmla="*/ 76191 w 6993950"/>
              <a:gd name="connsiteY362" fmla="*/ 6306661 h 10071829"/>
              <a:gd name="connsiteX363" fmla="*/ 52329 w 6993950"/>
              <a:gd name="connsiteY363" fmla="*/ 6266459 h 10071829"/>
              <a:gd name="connsiteX364" fmla="*/ 3349 w 6993950"/>
              <a:gd name="connsiteY364" fmla="*/ 6169723 h 10071829"/>
              <a:gd name="connsiteX365" fmla="*/ 3349 w 6993950"/>
              <a:gd name="connsiteY365" fmla="*/ 5895847 h 10071829"/>
              <a:gd name="connsiteX366" fmla="*/ 3349 w 6993950"/>
              <a:gd name="connsiteY366" fmla="*/ 5870721 h 10071829"/>
              <a:gd name="connsiteX367" fmla="*/ 28467 w 6993950"/>
              <a:gd name="connsiteY367" fmla="*/ 5605639 h 10071829"/>
              <a:gd name="connsiteX368" fmla="*/ 28467 w 6993950"/>
              <a:gd name="connsiteY368" fmla="*/ 5492571 h 10071829"/>
              <a:gd name="connsiteX369" fmla="*/ 44794 w 6993950"/>
              <a:gd name="connsiteY369" fmla="*/ 5387041 h 10071829"/>
              <a:gd name="connsiteX370" fmla="*/ 59865 w 6993950"/>
              <a:gd name="connsiteY370" fmla="*/ 5299099 h 10071829"/>
              <a:gd name="connsiteX371" fmla="*/ 100053 w 6993950"/>
              <a:gd name="connsiteY371" fmla="*/ 5186031 h 10071829"/>
              <a:gd name="connsiteX372" fmla="*/ 100053 w 6993950"/>
              <a:gd name="connsiteY372" fmla="*/ 5113165 h 10071829"/>
              <a:gd name="connsiteX373" fmla="*/ 108844 w 6993950"/>
              <a:gd name="connsiteY373" fmla="*/ 5065425 h 10071829"/>
              <a:gd name="connsiteX374" fmla="*/ 116380 w 6993950"/>
              <a:gd name="connsiteY374" fmla="*/ 5040299 h 10071829"/>
              <a:gd name="connsiteX375" fmla="*/ 116380 w 6993950"/>
              <a:gd name="connsiteY375" fmla="*/ 4887029 h 10071829"/>
              <a:gd name="connsiteX376" fmla="*/ 165359 w 6993950"/>
              <a:gd name="connsiteY376" fmla="*/ 4645817 h 10071829"/>
              <a:gd name="connsiteX377" fmla="*/ 196756 w 6993950"/>
              <a:gd name="connsiteY377" fmla="*/ 4565413 h 10071829"/>
              <a:gd name="connsiteX378" fmla="*/ 205547 w 6993950"/>
              <a:gd name="connsiteY378" fmla="*/ 4532748 h 10071829"/>
              <a:gd name="connsiteX379" fmla="*/ 213083 w 6993950"/>
              <a:gd name="connsiteY379" fmla="*/ 4427218 h 10071829"/>
              <a:gd name="connsiteX380" fmla="*/ 245736 w 6993950"/>
              <a:gd name="connsiteY380" fmla="*/ 4282742 h 10071829"/>
              <a:gd name="connsiteX381" fmla="*/ 302251 w 6993950"/>
              <a:gd name="connsiteY381" fmla="*/ 4065400 h 10071829"/>
              <a:gd name="connsiteX382" fmla="*/ 358766 w 6993950"/>
              <a:gd name="connsiteY382" fmla="*/ 3846802 h 10071829"/>
              <a:gd name="connsiteX383" fmla="*/ 431607 w 6993950"/>
              <a:gd name="connsiteY383" fmla="*/ 3605590 h 10071829"/>
              <a:gd name="connsiteX384" fmla="*/ 528311 w 6993950"/>
              <a:gd name="connsiteY384" fmla="*/ 3299050 h 10071829"/>
              <a:gd name="connsiteX385" fmla="*/ 616223 w 6993950"/>
              <a:gd name="connsiteY385" fmla="*/ 3105578 h 10071829"/>
              <a:gd name="connsiteX386" fmla="*/ 640085 w 6993950"/>
              <a:gd name="connsiteY386" fmla="*/ 3040249 h 10071829"/>
              <a:gd name="connsiteX387" fmla="*/ 656411 w 6993950"/>
              <a:gd name="connsiteY387" fmla="*/ 3000048 h 10071829"/>
              <a:gd name="connsiteX388" fmla="*/ 769441 w 6993950"/>
              <a:gd name="connsiteY388" fmla="*/ 2742504 h 10071829"/>
              <a:gd name="connsiteX389" fmla="*/ 842283 w 6993950"/>
              <a:gd name="connsiteY389" fmla="*/ 2598028 h 10071829"/>
              <a:gd name="connsiteX390" fmla="*/ 882472 w 6993950"/>
              <a:gd name="connsiteY390" fmla="*/ 2556570 h 10071829"/>
              <a:gd name="connsiteX391" fmla="*/ 962848 w 6993950"/>
              <a:gd name="connsiteY391" fmla="*/ 2468628 h 10071829"/>
              <a:gd name="connsiteX392" fmla="*/ 1325800 w 6993950"/>
              <a:gd name="connsiteY392" fmla="*/ 1968615 h 10071829"/>
              <a:gd name="connsiteX393" fmla="*/ 1583257 w 6993950"/>
              <a:gd name="connsiteY393" fmla="*/ 1678407 h 10071829"/>
              <a:gd name="connsiteX394" fmla="*/ 1624701 w 6993950"/>
              <a:gd name="connsiteY394" fmla="*/ 1629411 h 10071829"/>
              <a:gd name="connsiteX395" fmla="*/ 1648563 w 6993950"/>
              <a:gd name="connsiteY395" fmla="*/ 1629411 h 10071829"/>
              <a:gd name="connsiteX396" fmla="*/ 1688752 w 6993950"/>
              <a:gd name="connsiteY396" fmla="*/ 1629411 h 10071829"/>
              <a:gd name="connsiteX397" fmla="*/ 2019050 w 6993950"/>
              <a:gd name="connsiteY397" fmla="*/ 1339203 h 10071829"/>
              <a:gd name="connsiteX398" fmla="*/ 2236319 w 6993950"/>
              <a:gd name="connsiteY398" fmla="*/ 1154525 h 10071829"/>
              <a:gd name="connsiteX399" fmla="*/ 2292834 w 6993950"/>
              <a:gd name="connsiteY399" fmla="*/ 1065327 h 10071829"/>
              <a:gd name="connsiteX400" fmla="*/ 2325487 w 6993950"/>
              <a:gd name="connsiteY400" fmla="*/ 1025125 h 10071829"/>
              <a:gd name="connsiteX401" fmla="*/ 2591735 w 6993950"/>
              <a:gd name="connsiteY401" fmla="*/ 831653 h 10071829"/>
              <a:gd name="connsiteX402" fmla="*/ 2639459 w 6993950"/>
              <a:gd name="connsiteY402" fmla="*/ 782657 h 10071829"/>
              <a:gd name="connsiteX403" fmla="*/ 2582944 w 6993950"/>
              <a:gd name="connsiteY403" fmla="*/ 791451 h 10071829"/>
              <a:gd name="connsiteX404" fmla="*/ 2471170 w 6993950"/>
              <a:gd name="connsiteY404" fmla="*/ 839191 h 10071829"/>
              <a:gd name="connsiteX405" fmla="*/ 2373211 w 6993950"/>
              <a:gd name="connsiteY405" fmla="*/ 871855 h 10071829"/>
              <a:gd name="connsiteX406" fmla="*/ 2333022 w 6993950"/>
              <a:gd name="connsiteY406" fmla="*/ 895725 h 10071829"/>
              <a:gd name="connsiteX407" fmla="*/ 2301625 w 6993950"/>
              <a:gd name="connsiteY407" fmla="*/ 895725 h 10071829"/>
              <a:gd name="connsiteX408" fmla="*/ 2316696 w 6993950"/>
              <a:gd name="connsiteY408" fmla="*/ 871855 h 10071829"/>
              <a:gd name="connsiteX409" fmla="*/ 2502567 w 6993950"/>
              <a:gd name="connsiteY409" fmla="*/ 767581 h 10071829"/>
              <a:gd name="connsiteX410" fmla="*/ 2889381 w 6993950"/>
              <a:gd name="connsiteY410" fmla="*/ 541445 h 10071829"/>
              <a:gd name="connsiteX411" fmla="*/ 3188282 w 6993950"/>
              <a:gd name="connsiteY411" fmla="*/ 388175 h 10071829"/>
              <a:gd name="connsiteX412" fmla="*/ 3372898 w 6993950"/>
              <a:gd name="connsiteY412" fmla="*/ 298976 h 10071829"/>
              <a:gd name="connsiteX413" fmla="*/ 3469601 w 6993950"/>
              <a:gd name="connsiteY413" fmla="*/ 267569 h 10071829"/>
              <a:gd name="connsiteX414" fmla="*/ 3518581 w 6993950"/>
              <a:gd name="connsiteY414" fmla="*/ 226110 h 10071829"/>
              <a:gd name="connsiteX415" fmla="*/ 3453275 w 6993950"/>
              <a:gd name="connsiteY415" fmla="*/ 218573 h 10071829"/>
              <a:gd name="connsiteX416" fmla="*/ 3365363 w 6993950"/>
              <a:gd name="connsiteY416" fmla="*/ 242442 h 10071829"/>
              <a:gd name="connsiteX417" fmla="*/ 3325174 w 6993950"/>
              <a:gd name="connsiteY417" fmla="*/ 234904 h 10071829"/>
              <a:gd name="connsiteX418" fmla="*/ 3372898 w 6993950"/>
              <a:gd name="connsiteY418" fmla="*/ 194702 h 10071829"/>
              <a:gd name="connsiteX419" fmla="*/ 3551234 w 6993950"/>
              <a:gd name="connsiteY419" fmla="*/ 145706 h 10071829"/>
              <a:gd name="connsiteX420" fmla="*/ 3639146 w 6993950"/>
              <a:gd name="connsiteY420" fmla="*/ 129374 h 10071829"/>
              <a:gd name="connsiteX421" fmla="*/ 3776038 w 6993950"/>
              <a:gd name="connsiteY421" fmla="*/ 89172 h 10071829"/>
              <a:gd name="connsiteX422" fmla="*/ 3857671 w 6993950"/>
              <a:gd name="connsiteY422" fmla="*/ 57764 h 10071829"/>
              <a:gd name="connsiteX423" fmla="*/ 4010889 w 6993950"/>
              <a:gd name="connsiteY423" fmla="*/ 8768 h 10071829"/>
              <a:gd name="connsiteX424" fmla="*/ 4199429 w 6993950"/>
              <a:gd name="connsiteY424" fmla="*/ 759 h 1007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6993950" h="10071829">
                <a:moveTo>
                  <a:pt x="858609" y="8870794"/>
                </a:moveTo>
                <a:cubicBezTo>
                  <a:pt x="874936" y="8910996"/>
                  <a:pt x="906333" y="8934866"/>
                  <a:pt x="906333" y="8967530"/>
                </a:cubicBezTo>
                <a:cubicBezTo>
                  <a:pt x="906333" y="9007732"/>
                  <a:pt x="938986" y="9016526"/>
                  <a:pt x="971639" y="9031602"/>
                </a:cubicBezTo>
                <a:cubicBezTo>
                  <a:pt x="955313" y="9000194"/>
                  <a:pt x="930195" y="8976324"/>
                  <a:pt x="922660" y="8943660"/>
                </a:cubicBezTo>
                <a:cubicBezTo>
                  <a:pt x="915124" y="8910996"/>
                  <a:pt x="890007" y="8894664"/>
                  <a:pt x="858609" y="8870794"/>
                </a:cubicBezTo>
                <a:close/>
                <a:moveTo>
                  <a:pt x="318578" y="6233795"/>
                </a:moveTo>
                <a:cubicBezTo>
                  <a:pt x="309786" y="6250127"/>
                  <a:pt x="318578" y="6266459"/>
                  <a:pt x="318578" y="6282791"/>
                </a:cubicBezTo>
                <a:cubicBezTo>
                  <a:pt x="342439" y="6363195"/>
                  <a:pt x="349975" y="6452394"/>
                  <a:pt x="342439" y="6532798"/>
                </a:cubicBezTo>
                <a:cubicBezTo>
                  <a:pt x="334904" y="6589332"/>
                  <a:pt x="334904" y="6637071"/>
                  <a:pt x="349975" y="6693605"/>
                </a:cubicBezTo>
                <a:cubicBezTo>
                  <a:pt x="349975" y="6702400"/>
                  <a:pt x="342439" y="6726270"/>
                  <a:pt x="375093" y="6726270"/>
                </a:cubicBezTo>
                <a:cubicBezTo>
                  <a:pt x="375093" y="6702400"/>
                  <a:pt x="375093" y="6677273"/>
                  <a:pt x="375093" y="6653403"/>
                </a:cubicBezTo>
                <a:cubicBezTo>
                  <a:pt x="366301" y="6540335"/>
                  <a:pt x="366301" y="6427267"/>
                  <a:pt x="358766" y="6322993"/>
                </a:cubicBezTo>
                <a:cubicBezTo>
                  <a:pt x="358766" y="6282791"/>
                  <a:pt x="349975" y="6258921"/>
                  <a:pt x="318578" y="6233795"/>
                </a:cubicBezTo>
                <a:close/>
                <a:moveTo>
                  <a:pt x="262063" y="4637022"/>
                </a:moveTo>
                <a:cubicBezTo>
                  <a:pt x="253271" y="4702351"/>
                  <a:pt x="221874" y="4766423"/>
                  <a:pt x="238201" y="4839289"/>
                </a:cubicBezTo>
                <a:cubicBezTo>
                  <a:pt x="245736" y="4775217"/>
                  <a:pt x="262063" y="4702351"/>
                  <a:pt x="278389" y="4637022"/>
                </a:cubicBezTo>
                <a:cubicBezTo>
                  <a:pt x="269598" y="4637022"/>
                  <a:pt x="262063" y="4637022"/>
                  <a:pt x="262063" y="4637022"/>
                </a:cubicBezTo>
                <a:close/>
                <a:moveTo>
                  <a:pt x="882472" y="3629460"/>
                </a:moveTo>
                <a:cubicBezTo>
                  <a:pt x="849818" y="3685994"/>
                  <a:pt x="833492" y="3758860"/>
                  <a:pt x="825956" y="3831726"/>
                </a:cubicBezTo>
                <a:cubicBezTo>
                  <a:pt x="849818" y="3758860"/>
                  <a:pt x="866145" y="3694788"/>
                  <a:pt x="882472" y="3629460"/>
                </a:cubicBezTo>
                <a:close/>
                <a:moveTo>
                  <a:pt x="971639" y="3218646"/>
                </a:moveTo>
                <a:cubicBezTo>
                  <a:pt x="962848" y="3258848"/>
                  <a:pt x="946522" y="3291512"/>
                  <a:pt x="930195" y="3322920"/>
                </a:cubicBezTo>
                <a:cubicBezTo>
                  <a:pt x="898798" y="3412118"/>
                  <a:pt x="858609" y="3492522"/>
                  <a:pt x="818421" y="3572926"/>
                </a:cubicBezTo>
                <a:cubicBezTo>
                  <a:pt x="809630" y="3581720"/>
                  <a:pt x="802094" y="3589258"/>
                  <a:pt x="793303" y="3598052"/>
                </a:cubicBezTo>
                <a:cubicBezTo>
                  <a:pt x="753115" y="3598052"/>
                  <a:pt x="753115" y="3621922"/>
                  <a:pt x="745580" y="3645792"/>
                </a:cubicBezTo>
                <a:cubicBezTo>
                  <a:pt x="736788" y="3685994"/>
                  <a:pt x="736788" y="3726196"/>
                  <a:pt x="712926" y="3766398"/>
                </a:cubicBezTo>
                <a:cubicBezTo>
                  <a:pt x="696600" y="3799062"/>
                  <a:pt x="680273" y="3839264"/>
                  <a:pt x="665203" y="3879466"/>
                </a:cubicBezTo>
                <a:cubicBezTo>
                  <a:pt x="656411" y="3903336"/>
                  <a:pt x="656411" y="3936000"/>
                  <a:pt x="640085" y="3959870"/>
                </a:cubicBezTo>
                <a:cubicBezTo>
                  <a:pt x="599896" y="4025198"/>
                  <a:pt x="608688" y="4105602"/>
                  <a:pt x="583570" y="4178468"/>
                </a:cubicBezTo>
                <a:cubicBezTo>
                  <a:pt x="608688" y="4169674"/>
                  <a:pt x="648876" y="4169674"/>
                  <a:pt x="625014" y="4121934"/>
                </a:cubicBezTo>
                <a:cubicBezTo>
                  <a:pt x="616223" y="4121934"/>
                  <a:pt x="625014" y="4105602"/>
                  <a:pt x="632550" y="4105602"/>
                </a:cubicBezTo>
                <a:cubicBezTo>
                  <a:pt x="656411" y="4089270"/>
                  <a:pt x="656411" y="4056606"/>
                  <a:pt x="665203" y="4032736"/>
                </a:cubicBezTo>
                <a:cubicBezTo>
                  <a:pt x="680273" y="3968664"/>
                  <a:pt x="696600" y="3903336"/>
                  <a:pt x="712926" y="3839264"/>
                </a:cubicBezTo>
                <a:cubicBezTo>
                  <a:pt x="712926" y="3822932"/>
                  <a:pt x="712926" y="3799062"/>
                  <a:pt x="729253" y="3782730"/>
                </a:cubicBezTo>
                <a:cubicBezTo>
                  <a:pt x="753115" y="3775192"/>
                  <a:pt x="769441" y="3799062"/>
                  <a:pt x="785768" y="3782730"/>
                </a:cubicBezTo>
                <a:cubicBezTo>
                  <a:pt x="793303" y="3734990"/>
                  <a:pt x="818421" y="3685994"/>
                  <a:pt x="842283" y="3638254"/>
                </a:cubicBezTo>
                <a:cubicBezTo>
                  <a:pt x="849818" y="3621922"/>
                  <a:pt x="849818" y="3598052"/>
                  <a:pt x="866145" y="3589258"/>
                </a:cubicBezTo>
                <a:cubicBezTo>
                  <a:pt x="898798" y="3581720"/>
                  <a:pt x="898798" y="3556594"/>
                  <a:pt x="898798" y="3532724"/>
                </a:cubicBezTo>
                <a:cubicBezTo>
                  <a:pt x="898798" y="3508854"/>
                  <a:pt x="915124" y="3484984"/>
                  <a:pt x="922660" y="3459858"/>
                </a:cubicBezTo>
                <a:cubicBezTo>
                  <a:pt x="946522" y="3403324"/>
                  <a:pt x="962848" y="3355584"/>
                  <a:pt x="979175" y="3299050"/>
                </a:cubicBezTo>
                <a:cubicBezTo>
                  <a:pt x="986710" y="3275180"/>
                  <a:pt x="986710" y="3250054"/>
                  <a:pt x="986710" y="3226184"/>
                </a:cubicBezTo>
                <a:cubicBezTo>
                  <a:pt x="979175" y="3226184"/>
                  <a:pt x="979175" y="3226184"/>
                  <a:pt x="971639" y="3218646"/>
                </a:cubicBezTo>
                <a:close/>
                <a:moveTo>
                  <a:pt x="2139616" y="1452271"/>
                </a:moveTo>
                <a:cubicBezTo>
                  <a:pt x="2099427" y="1459809"/>
                  <a:pt x="2059239" y="1476141"/>
                  <a:pt x="2026586" y="1501267"/>
                </a:cubicBezTo>
                <a:cubicBezTo>
                  <a:pt x="1978862" y="1532675"/>
                  <a:pt x="1938673" y="1581671"/>
                  <a:pt x="1889694" y="1613079"/>
                </a:cubicBezTo>
                <a:cubicBezTo>
                  <a:pt x="1865832" y="1629411"/>
                  <a:pt x="1841970" y="1654537"/>
                  <a:pt x="1841970" y="1685945"/>
                </a:cubicBezTo>
                <a:cubicBezTo>
                  <a:pt x="1841970" y="1718609"/>
                  <a:pt x="1818108" y="1734941"/>
                  <a:pt x="1792990" y="1751273"/>
                </a:cubicBezTo>
                <a:cubicBezTo>
                  <a:pt x="1776664" y="1758811"/>
                  <a:pt x="1769129" y="1766349"/>
                  <a:pt x="1752802" y="1751273"/>
                </a:cubicBezTo>
                <a:cubicBezTo>
                  <a:pt x="1745267" y="1742479"/>
                  <a:pt x="1761593" y="1734941"/>
                  <a:pt x="1769129" y="1718609"/>
                </a:cubicBezTo>
                <a:cubicBezTo>
                  <a:pt x="1792990" y="1694739"/>
                  <a:pt x="1818108" y="1669613"/>
                  <a:pt x="1833179" y="1638205"/>
                </a:cubicBezTo>
                <a:cubicBezTo>
                  <a:pt x="1833179" y="1629411"/>
                  <a:pt x="1833179" y="1629411"/>
                  <a:pt x="1825643" y="1629411"/>
                </a:cubicBezTo>
                <a:cubicBezTo>
                  <a:pt x="1801782" y="1654537"/>
                  <a:pt x="1776664" y="1678407"/>
                  <a:pt x="1745267" y="1702277"/>
                </a:cubicBezTo>
                <a:cubicBezTo>
                  <a:pt x="1705078" y="1734941"/>
                  <a:pt x="1672425" y="1775143"/>
                  <a:pt x="1615910" y="1782681"/>
                </a:cubicBezTo>
                <a:cubicBezTo>
                  <a:pt x="1599584" y="1782681"/>
                  <a:pt x="1583257" y="1799013"/>
                  <a:pt x="1583257" y="1815345"/>
                </a:cubicBezTo>
                <a:cubicBezTo>
                  <a:pt x="1575722" y="1831677"/>
                  <a:pt x="1559395" y="1848009"/>
                  <a:pt x="1535533" y="1855547"/>
                </a:cubicBezTo>
                <a:cubicBezTo>
                  <a:pt x="1519207" y="1855547"/>
                  <a:pt x="1511671" y="1871879"/>
                  <a:pt x="1502880" y="1888211"/>
                </a:cubicBezTo>
                <a:cubicBezTo>
                  <a:pt x="1446365" y="1944745"/>
                  <a:pt x="1389850" y="2008817"/>
                  <a:pt x="1342126" y="2072889"/>
                </a:cubicBezTo>
                <a:cubicBezTo>
                  <a:pt x="1309474" y="2121886"/>
                  <a:pt x="1269285" y="2162087"/>
                  <a:pt x="1237888" y="2211084"/>
                </a:cubicBezTo>
                <a:cubicBezTo>
                  <a:pt x="1165046" y="2331690"/>
                  <a:pt x="1068343" y="2444758"/>
                  <a:pt x="1011828" y="2581696"/>
                </a:cubicBezTo>
                <a:cubicBezTo>
                  <a:pt x="1003037" y="2598028"/>
                  <a:pt x="986710" y="2605565"/>
                  <a:pt x="979175" y="2613103"/>
                </a:cubicBezTo>
                <a:cubicBezTo>
                  <a:pt x="955313" y="2638230"/>
                  <a:pt x="946522" y="2662100"/>
                  <a:pt x="930195" y="2685969"/>
                </a:cubicBezTo>
                <a:cubicBezTo>
                  <a:pt x="915124" y="2750041"/>
                  <a:pt x="890007" y="2806575"/>
                  <a:pt x="849818" y="2863109"/>
                </a:cubicBezTo>
                <a:cubicBezTo>
                  <a:pt x="833492" y="2879442"/>
                  <a:pt x="825956" y="2888236"/>
                  <a:pt x="818421" y="2903311"/>
                </a:cubicBezTo>
                <a:cubicBezTo>
                  <a:pt x="809630" y="2959846"/>
                  <a:pt x="776977" y="3000048"/>
                  <a:pt x="761906" y="3049044"/>
                </a:cubicBezTo>
                <a:cubicBezTo>
                  <a:pt x="696600" y="3202314"/>
                  <a:pt x="640085" y="3355584"/>
                  <a:pt x="599896" y="3508854"/>
                </a:cubicBezTo>
                <a:cubicBezTo>
                  <a:pt x="592361" y="3549056"/>
                  <a:pt x="576035" y="3589258"/>
                  <a:pt x="559708" y="3629460"/>
                </a:cubicBezTo>
                <a:cubicBezTo>
                  <a:pt x="583570" y="3629460"/>
                  <a:pt x="583570" y="3621922"/>
                  <a:pt x="583570" y="3613128"/>
                </a:cubicBezTo>
                <a:cubicBezTo>
                  <a:pt x="599896" y="3556594"/>
                  <a:pt x="640085" y="3508854"/>
                  <a:pt x="665203" y="3452320"/>
                </a:cubicBezTo>
                <a:cubicBezTo>
                  <a:pt x="705391" y="3395786"/>
                  <a:pt x="729253" y="3339252"/>
                  <a:pt x="736788" y="3275180"/>
                </a:cubicBezTo>
                <a:cubicBezTo>
                  <a:pt x="736788" y="3266386"/>
                  <a:pt x="736788" y="3266386"/>
                  <a:pt x="745580" y="3266386"/>
                </a:cubicBezTo>
                <a:cubicBezTo>
                  <a:pt x="753115" y="3275180"/>
                  <a:pt x="769441" y="3282718"/>
                  <a:pt x="776977" y="3291512"/>
                </a:cubicBezTo>
                <a:cubicBezTo>
                  <a:pt x="785768" y="3275180"/>
                  <a:pt x="793303" y="3258848"/>
                  <a:pt x="785768" y="3234978"/>
                </a:cubicBezTo>
                <a:cubicBezTo>
                  <a:pt x="785768" y="3226184"/>
                  <a:pt x="785768" y="3209852"/>
                  <a:pt x="785768" y="3193520"/>
                </a:cubicBezTo>
                <a:cubicBezTo>
                  <a:pt x="818421" y="3138242"/>
                  <a:pt x="842283" y="3072914"/>
                  <a:pt x="866145" y="3016380"/>
                </a:cubicBezTo>
                <a:cubicBezTo>
                  <a:pt x="898798" y="2952308"/>
                  <a:pt x="922660" y="2879442"/>
                  <a:pt x="971639" y="2815370"/>
                </a:cubicBezTo>
                <a:cubicBezTo>
                  <a:pt x="1019363" y="2758836"/>
                  <a:pt x="1052016" y="2685969"/>
                  <a:pt x="1092205" y="2613103"/>
                </a:cubicBezTo>
                <a:cubicBezTo>
                  <a:pt x="1132393" y="2541494"/>
                  <a:pt x="1188908" y="2468628"/>
                  <a:pt x="1245423" y="2395761"/>
                </a:cubicBezTo>
                <a:cubicBezTo>
                  <a:pt x="1309474" y="2299025"/>
                  <a:pt x="1389850" y="2211084"/>
                  <a:pt x="1455156" y="2114348"/>
                </a:cubicBezTo>
                <a:cubicBezTo>
                  <a:pt x="1479018" y="2081683"/>
                  <a:pt x="1511671" y="2057813"/>
                  <a:pt x="1527998" y="2025149"/>
                </a:cubicBezTo>
                <a:cubicBezTo>
                  <a:pt x="1535533" y="2016355"/>
                  <a:pt x="1543069" y="2008817"/>
                  <a:pt x="1559395" y="2008817"/>
                </a:cubicBezTo>
                <a:cubicBezTo>
                  <a:pt x="1599584" y="1992485"/>
                  <a:pt x="1632237" y="1968615"/>
                  <a:pt x="1672425" y="1944745"/>
                </a:cubicBezTo>
                <a:cubicBezTo>
                  <a:pt x="1712614" y="1919619"/>
                  <a:pt x="1752802" y="1871879"/>
                  <a:pt x="1785455" y="1839215"/>
                </a:cubicBezTo>
                <a:cubicBezTo>
                  <a:pt x="1865832" y="1742479"/>
                  <a:pt x="1946209" y="1662075"/>
                  <a:pt x="2026586" y="1572877"/>
                </a:cubicBezTo>
                <a:cubicBezTo>
                  <a:pt x="2059239" y="1532675"/>
                  <a:pt x="2099427" y="1492473"/>
                  <a:pt x="2139616" y="1452271"/>
                </a:cubicBezTo>
                <a:close/>
                <a:moveTo>
                  <a:pt x="4728001" y="1428401"/>
                </a:moveTo>
                <a:cubicBezTo>
                  <a:pt x="4695348" y="1419607"/>
                  <a:pt x="4662695" y="1435939"/>
                  <a:pt x="4631298" y="1435939"/>
                </a:cubicBezTo>
                <a:cubicBezTo>
                  <a:pt x="4598645" y="1435939"/>
                  <a:pt x="4558457" y="1435939"/>
                  <a:pt x="4518268" y="1435939"/>
                </a:cubicBezTo>
                <a:cubicBezTo>
                  <a:pt x="4478080" y="1435939"/>
                  <a:pt x="4437891" y="1444733"/>
                  <a:pt x="4397703" y="1468603"/>
                </a:cubicBezTo>
                <a:cubicBezTo>
                  <a:pt x="4308535" y="1508805"/>
                  <a:pt x="4235693" y="1565339"/>
                  <a:pt x="4147781" y="1613079"/>
                </a:cubicBezTo>
                <a:cubicBezTo>
                  <a:pt x="4098801" y="1645743"/>
                  <a:pt x="4051078" y="1694739"/>
                  <a:pt x="3994563" y="1726147"/>
                </a:cubicBezTo>
                <a:cubicBezTo>
                  <a:pt x="3929256" y="1766349"/>
                  <a:pt x="3881533" y="1822883"/>
                  <a:pt x="3832553" y="1888211"/>
                </a:cubicBezTo>
                <a:cubicBezTo>
                  <a:pt x="3768503" y="1976153"/>
                  <a:pt x="3695661" y="2057813"/>
                  <a:pt x="3606493" y="2121886"/>
                </a:cubicBezTo>
                <a:cubicBezTo>
                  <a:pt x="3582631" y="2138218"/>
                  <a:pt x="3566305" y="2154549"/>
                  <a:pt x="3551234" y="2169625"/>
                </a:cubicBezTo>
                <a:cubicBezTo>
                  <a:pt x="3485928" y="2234954"/>
                  <a:pt x="3429413" y="2299025"/>
                  <a:pt x="3365363" y="2355560"/>
                </a:cubicBezTo>
                <a:cubicBezTo>
                  <a:pt x="3284986" y="2419631"/>
                  <a:pt x="3212144" y="2501292"/>
                  <a:pt x="3148094" y="2581696"/>
                </a:cubicBezTo>
                <a:cubicBezTo>
                  <a:pt x="3082788" y="2645767"/>
                  <a:pt x="3026273" y="2726171"/>
                  <a:pt x="2962222" y="2782705"/>
                </a:cubicBezTo>
                <a:cubicBezTo>
                  <a:pt x="2905707" y="2839240"/>
                  <a:pt x="2849192" y="2895774"/>
                  <a:pt x="2817795" y="2959846"/>
                </a:cubicBezTo>
                <a:cubicBezTo>
                  <a:pt x="2792677" y="3008842"/>
                  <a:pt x="2761280" y="3040249"/>
                  <a:pt x="2728627" y="3081708"/>
                </a:cubicBezTo>
                <a:cubicBezTo>
                  <a:pt x="2679647" y="3153318"/>
                  <a:pt x="2615597" y="3226184"/>
                  <a:pt x="2575409" y="3306588"/>
                </a:cubicBezTo>
                <a:cubicBezTo>
                  <a:pt x="2526429" y="3395786"/>
                  <a:pt x="2502567" y="3492522"/>
                  <a:pt x="2446052" y="3581720"/>
                </a:cubicBezTo>
                <a:cubicBezTo>
                  <a:pt x="2429726" y="3598052"/>
                  <a:pt x="2414655" y="3621922"/>
                  <a:pt x="2405864" y="3645792"/>
                </a:cubicBezTo>
                <a:cubicBezTo>
                  <a:pt x="2365675" y="3742528"/>
                  <a:pt x="2309160" y="3831726"/>
                  <a:pt x="2261437" y="3928462"/>
                </a:cubicBezTo>
                <a:cubicBezTo>
                  <a:pt x="2245110" y="3952332"/>
                  <a:pt x="2228784" y="3959870"/>
                  <a:pt x="2212457" y="3984996"/>
                </a:cubicBezTo>
                <a:cubicBezTo>
                  <a:pt x="2179804" y="4056606"/>
                  <a:pt x="2132080" y="4121934"/>
                  <a:pt x="2108218" y="4193544"/>
                </a:cubicBezTo>
                <a:cubicBezTo>
                  <a:pt x="2091892" y="4250078"/>
                  <a:pt x="2059239" y="4299074"/>
                  <a:pt x="2051703" y="4355608"/>
                </a:cubicBezTo>
                <a:cubicBezTo>
                  <a:pt x="2035377" y="4395810"/>
                  <a:pt x="2019050" y="4443550"/>
                  <a:pt x="1978862" y="4476214"/>
                </a:cubicBezTo>
                <a:cubicBezTo>
                  <a:pt x="1962535" y="4492547"/>
                  <a:pt x="1938673" y="4516416"/>
                  <a:pt x="1955000" y="4549081"/>
                </a:cubicBezTo>
                <a:cubicBezTo>
                  <a:pt x="1962535" y="4556618"/>
                  <a:pt x="1955000" y="4572950"/>
                  <a:pt x="1946209" y="4580488"/>
                </a:cubicBezTo>
                <a:cubicBezTo>
                  <a:pt x="1922347" y="4629485"/>
                  <a:pt x="1898485" y="4677224"/>
                  <a:pt x="1889694" y="4733758"/>
                </a:cubicBezTo>
                <a:cubicBezTo>
                  <a:pt x="1889694" y="4750091"/>
                  <a:pt x="1898485" y="4766423"/>
                  <a:pt x="1889694" y="4790292"/>
                </a:cubicBezTo>
                <a:cubicBezTo>
                  <a:pt x="1865832" y="4822957"/>
                  <a:pt x="1858297" y="4863159"/>
                  <a:pt x="1849505" y="4903361"/>
                </a:cubicBezTo>
                <a:cubicBezTo>
                  <a:pt x="1818108" y="5008891"/>
                  <a:pt x="1792990" y="5113165"/>
                  <a:pt x="1745267" y="5202363"/>
                </a:cubicBezTo>
                <a:cubicBezTo>
                  <a:pt x="1745267" y="5209901"/>
                  <a:pt x="1745267" y="5218695"/>
                  <a:pt x="1745267" y="5226233"/>
                </a:cubicBezTo>
                <a:cubicBezTo>
                  <a:pt x="1736475" y="5275229"/>
                  <a:pt x="1728940" y="5322969"/>
                  <a:pt x="1721405" y="5371965"/>
                </a:cubicBezTo>
                <a:cubicBezTo>
                  <a:pt x="1721405" y="5436037"/>
                  <a:pt x="1696287" y="5492571"/>
                  <a:pt x="1712614" y="5556643"/>
                </a:cubicBezTo>
                <a:cubicBezTo>
                  <a:pt x="1721405" y="5565437"/>
                  <a:pt x="1712614" y="5580513"/>
                  <a:pt x="1705078" y="5589307"/>
                </a:cubicBezTo>
                <a:cubicBezTo>
                  <a:pt x="1672425" y="5662173"/>
                  <a:pt x="1664890" y="5742577"/>
                  <a:pt x="1656099" y="5814187"/>
                </a:cubicBezTo>
                <a:cubicBezTo>
                  <a:pt x="1648563" y="5830519"/>
                  <a:pt x="1656099" y="5846851"/>
                  <a:pt x="1648563" y="5855645"/>
                </a:cubicBezTo>
                <a:cubicBezTo>
                  <a:pt x="1615910" y="5895847"/>
                  <a:pt x="1639772" y="5943587"/>
                  <a:pt x="1624701" y="5983789"/>
                </a:cubicBezTo>
                <a:cubicBezTo>
                  <a:pt x="1615910" y="5992583"/>
                  <a:pt x="1632237" y="6000121"/>
                  <a:pt x="1639772" y="5983789"/>
                </a:cubicBezTo>
                <a:cubicBezTo>
                  <a:pt x="1648563" y="5976251"/>
                  <a:pt x="1648563" y="5976251"/>
                  <a:pt x="1656099" y="5983789"/>
                </a:cubicBezTo>
                <a:cubicBezTo>
                  <a:pt x="1664890" y="6040323"/>
                  <a:pt x="1664890" y="6040323"/>
                  <a:pt x="1639772" y="6049117"/>
                </a:cubicBezTo>
                <a:cubicBezTo>
                  <a:pt x="1608375" y="6056655"/>
                  <a:pt x="1608375" y="6064193"/>
                  <a:pt x="1608375" y="6089319"/>
                </a:cubicBezTo>
                <a:cubicBezTo>
                  <a:pt x="1608375" y="6120727"/>
                  <a:pt x="1608375" y="6153391"/>
                  <a:pt x="1608375" y="6186055"/>
                </a:cubicBezTo>
                <a:cubicBezTo>
                  <a:pt x="1615910" y="6145853"/>
                  <a:pt x="1632237" y="6120727"/>
                  <a:pt x="1648563" y="6080525"/>
                </a:cubicBezTo>
                <a:cubicBezTo>
                  <a:pt x="1672425" y="6137059"/>
                  <a:pt x="1648563" y="6186055"/>
                  <a:pt x="1648563" y="6242589"/>
                </a:cubicBezTo>
                <a:cubicBezTo>
                  <a:pt x="1648563" y="6273997"/>
                  <a:pt x="1639772" y="6314199"/>
                  <a:pt x="1639772" y="6355657"/>
                </a:cubicBezTo>
                <a:cubicBezTo>
                  <a:pt x="1648563" y="6395859"/>
                  <a:pt x="1624701" y="6427267"/>
                  <a:pt x="1639772" y="6468726"/>
                </a:cubicBezTo>
                <a:cubicBezTo>
                  <a:pt x="1648563" y="6476263"/>
                  <a:pt x="1639772" y="6492596"/>
                  <a:pt x="1632237" y="6492596"/>
                </a:cubicBezTo>
                <a:cubicBezTo>
                  <a:pt x="1599584" y="6500133"/>
                  <a:pt x="1599584" y="6532798"/>
                  <a:pt x="1599584" y="6556667"/>
                </a:cubicBezTo>
                <a:cubicBezTo>
                  <a:pt x="1592048" y="6645866"/>
                  <a:pt x="1583257" y="6733807"/>
                  <a:pt x="1599584" y="6823005"/>
                </a:cubicBezTo>
                <a:cubicBezTo>
                  <a:pt x="1615910" y="6936073"/>
                  <a:pt x="1624701" y="7049141"/>
                  <a:pt x="1639772" y="7160953"/>
                </a:cubicBezTo>
                <a:cubicBezTo>
                  <a:pt x="1639772" y="7186079"/>
                  <a:pt x="1648563" y="7201155"/>
                  <a:pt x="1632237" y="7226281"/>
                </a:cubicBezTo>
                <a:cubicBezTo>
                  <a:pt x="1615910" y="7177285"/>
                  <a:pt x="1615910" y="7120751"/>
                  <a:pt x="1608375" y="7073011"/>
                </a:cubicBezTo>
                <a:cubicBezTo>
                  <a:pt x="1599584" y="7016477"/>
                  <a:pt x="1608375" y="6967481"/>
                  <a:pt x="1568186" y="6919741"/>
                </a:cubicBezTo>
                <a:cubicBezTo>
                  <a:pt x="1575722" y="7064217"/>
                  <a:pt x="1592048" y="7209949"/>
                  <a:pt x="1583257" y="7354425"/>
                </a:cubicBezTo>
                <a:cubicBezTo>
                  <a:pt x="1608375" y="7354425"/>
                  <a:pt x="1583257" y="7330555"/>
                  <a:pt x="1608375" y="7323017"/>
                </a:cubicBezTo>
                <a:cubicBezTo>
                  <a:pt x="1624701" y="7370757"/>
                  <a:pt x="1608375" y="7419753"/>
                  <a:pt x="1624701" y="7459955"/>
                </a:cubicBezTo>
                <a:cubicBezTo>
                  <a:pt x="1624701" y="7491363"/>
                  <a:pt x="1608375" y="7532822"/>
                  <a:pt x="1639772" y="7564229"/>
                </a:cubicBezTo>
                <a:cubicBezTo>
                  <a:pt x="1679960" y="7604431"/>
                  <a:pt x="1608375" y="7629558"/>
                  <a:pt x="1632237" y="7660965"/>
                </a:cubicBezTo>
                <a:cubicBezTo>
                  <a:pt x="1632237" y="7660965"/>
                  <a:pt x="1632237" y="7660965"/>
                  <a:pt x="1632237" y="7669760"/>
                </a:cubicBezTo>
                <a:cubicBezTo>
                  <a:pt x="1648563" y="7717499"/>
                  <a:pt x="1656099" y="7774033"/>
                  <a:pt x="1672425" y="7823030"/>
                </a:cubicBezTo>
                <a:cubicBezTo>
                  <a:pt x="1672425" y="7839362"/>
                  <a:pt x="1679960" y="7846900"/>
                  <a:pt x="1688752" y="7854437"/>
                </a:cubicBezTo>
                <a:cubicBezTo>
                  <a:pt x="1745267" y="7910971"/>
                  <a:pt x="1752802" y="7983838"/>
                  <a:pt x="1769129" y="8049166"/>
                </a:cubicBezTo>
                <a:cubicBezTo>
                  <a:pt x="1776664" y="8096906"/>
                  <a:pt x="1785455" y="8137108"/>
                  <a:pt x="1809317" y="8169772"/>
                </a:cubicBezTo>
                <a:cubicBezTo>
                  <a:pt x="1841970" y="8209974"/>
                  <a:pt x="1873367" y="8250176"/>
                  <a:pt x="1889694" y="8297916"/>
                </a:cubicBezTo>
                <a:cubicBezTo>
                  <a:pt x="1914812" y="8379576"/>
                  <a:pt x="1962535" y="8451186"/>
                  <a:pt x="2002724" y="8524052"/>
                </a:cubicBezTo>
                <a:cubicBezTo>
                  <a:pt x="1995188" y="8516514"/>
                  <a:pt x="1986397" y="8507720"/>
                  <a:pt x="1970071" y="8516514"/>
                </a:cubicBezTo>
                <a:cubicBezTo>
                  <a:pt x="1995188" y="8588124"/>
                  <a:pt x="2042912" y="8644658"/>
                  <a:pt x="2091892" y="8701192"/>
                </a:cubicBezTo>
                <a:cubicBezTo>
                  <a:pt x="2091892" y="8669784"/>
                  <a:pt x="2075565" y="8653452"/>
                  <a:pt x="2059239" y="8637120"/>
                </a:cubicBezTo>
                <a:cubicBezTo>
                  <a:pt x="2026586" y="8604456"/>
                  <a:pt x="2011515" y="8564254"/>
                  <a:pt x="2002724" y="8524052"/>
                </a:cubicBezTo>
                <a:cubicBezTo>
                  <a:pt x="2051703" y="8596918"/>
                  <a:pt x="2108218" y="8669784"/>
                  <a:pt x="2155942" y="8750188"/>
                </a:cubicBezTo>
                <a:cubicBezTo>
                  <a:pt x="2292834" y="8934866"/>
                  <a:pt x="2454843" y="9096930"/>
                  <a:pt x="2664577" y="9201204"/>
                </a:cubicBezTo>
                <a:cubicBezTo>
                  <a:pt x="2712301" y="9233868"/>
                  <a:pt x="2768816" y="9257738"/>
                  <a:pt x="2825331" y="9274070"/>
                </a:cubicBezTo>
                <a:cubicBezTo>
                  <a:pt x="2914499" y="9297940"/>
                  <a:pt x="3011202" y="9297940"/>
                  <a:pt x="3099114" y="9323067"/>
                </a:cubicBezTo>
                <a:cubicBezTo>
                  <a:pt x="3148094" y="9330604"/>
                  <a:pt x="3204609" y="9330604"/>
                  <a:pt x="3252333" y="9338142"/>
                </a:cubicBezTo>
                <a:cubicBezTo>
                  <a:pt x="3341501" y="9346937"/>
                  <a:pt x="3429413" y="9338142"/>
                  <a:pt x="3518581" y="9330604"/>
                </a:cubicBezTo>
                <a:cubicBezTo>
                  <a:pt x="3598958" y="9323067"/>
                  <a:pt x="3688126" y="9306735"/>
                  <a:pt x="3768503" y="9282865"/>
                </a:cubicBezTo>
                <a:cubicBezTo>
                  <a:pt x="3848880" y="9266533"/>
                  <a:pt x="3929256" y="9226331"/>
                  <a:pt x="4002098" y="9184872"/>
                </a:cubicBezTo>
                <a:cubicBezTo>
                  <a:pt x="4122663" y="9120800"/>
                  <a:pt x="4244484" y="9047934"/>
                  <a:pt x="4348723" y="8959992"/>
                </a:cubicBezTo>
                <a:cubicBezTo>
                  <a:pt x="4461753" y="8870794"/>
                  <a:pt x="4565992" y="8781596"/>
                  <a:pt x="4662695" y="8684860"/>
                </a:cubicBezTo>
                <a:cubicBezTo>
                  <a:pt x="4702884" y="8637120"/>
                  <a:pt x="4735537" y="8573048"/>
                  <a:pt x="4815914" y="8580586"/>
                </a:cubicBezTo>
                <a:cubicBezTo>
                  <a:pt x="4815914" y="8580586"/>
                  <a:pt x="4824705" y="8573048"/>
                  <a:pt x="4832240" y="8573048"/>
                </a:cubicBezTo>
                <a:cubicBezTo>
                  <a:pt x="4888755" y="8532846"/>
                  <a:pt x="4937735" y="8476312"/>
                  <a:pt x="4977923" y="8410984"/>
                </a:cubicBezTo>
                <a:cubicBezTo>
                  <a:pt x="5009320" y="8354450"/>
                  <a:pt x="5049509" y="8306710"/>
                  <a:pt x="5098489" y="8250176"/>
                </a:cubicBezTo>
                <a:cubicBezTo>
                  <a:pt x="5171330" y="8153440"/>
                  <a:pt x="5244172" y="8056704"/>
                  <a:pt x="5308222" y="7952430"/>
                </a:cubicBezTo>
                <a:cubicBezTo>
                  <a:pt x="5428787" y="7766496"/>
                  <a:pt x="5549352" y="7573023"/>
                  <a:pt x="5638521" y="7363219"/>
                </a:cubicBezTo>
                <a:cubicBezTo>
                  <a:pt x="5687500" y="7250151"/>
                  <a:pt x="5742759" y="7145877"/>
                  <a:pt x="5791739" y="7040347"/>
                </a:cubicBezTo>
                <a:cubicBezTo>
                  <a:pt x="5864580" y="6887077"/>
                  <a:pt x="5895977" y="6717475"/>
                  <a:pt x="5952493" y="6556667"/>
                </a:cubicBezTo>
                <a:cubicBezTo>
                  <a:pt x="5985145" y="6452394"/>
                  <a:pt x="6017799" y="6346863"/>
                  <a:pt x="6041661" y="6233795"/>
                </a:cubicBezTo>
                <a:cubicBezTo>
                  <a:pt x="6074313" y="6137059"/>
                  <a:pt x="6089384" y="6040323"/>
                  <a:pt x="6105711" y="5943587"/>
                </a:cubicBezTo>
                <a:cubicBezTo>
                  <a:pt x="6129573" y="5766447"/>
                  <a:pt x="6154691" y="5596845"/>
                  <a:pt x="6178553" y="5419705"/>
                </a:cubicBezTo>
                <a:cubicBezTo>
                  <a:pt x="6186087" y="5306637"/>
                  <a:pt x="6202414" y="5202363"/>
                  <a:pt x="6218741" y="5089295"/>
                </a:cubicBezTo>
                <a:cubicBezTo>
                  <a:pt x="6227532" y="4992559"/>
                  <a:pt x="6227532" y="4887029"/>
                  <a:pt x="6235067" y="4790292"/>
                </a:cubicBezTo>
                <a:cubicBezTo>
                  <a:pt x="6235067" y="4766423"/>
                  <a:pt x="6235067" y="4742553"/>
                  <a:pt x="6242603" y="4718683"/>
                </a:cubicBezTo>
                <a:cubicBezTo>
                  <a:pt x="6258929" y="4645817"/>
                  <a:pt x="6275255" y="4565413"/>
                  <a:pt x="6242603" y="4483752"/>
                </a:cubicBezTo>
                <a:cubicBezTo>
                  <a:pt x="6235067" y="4476214"/>
                  <a:pt x="6242603" y="4468677"/>
                  <a:pt x="6242603" y="4452345"/>
                </a:cubicBezTo>
                <a:cubicBezTo>
                  <a:pt x="6242603" y="4290280"/>
                  <a:pt x="6227532" y="4129472"/>
                  <a:pt x="6211205" y="3968664"/>
                </a:cubicBezTo>
                <a:cubicBezTo>
                  <a:pt x="6202414" y="3871928"/>
                  <a:pt x="6186087" y="3775192"/>
                  <a:pt x="6178553" y="3685994"/>
                </a:cubicBezTo>
                <a:cubicBezTo>
                  <a:pt x="6162225" y="3525186"/>
                  <a:pt x="6129573" y="3371916"/>
                  <a:pt x="6089384" y="3226184"/>
                </a:cubicBezTo>
                <a:cubicBezTo>
                  <a:pt x="6081849" y="3169650"/>
                  <a:pt x="6065523" y="3121910"/>
                  <a:pt x="6081849" y="3065376"/>
                </a:cubicBezTo>
                <a:cubicBezTo>
                  <a:pt x="6081849" y="3049044"/>
                  <a:pt x="6074313" y="3025174"/>
                  <a:pt x="6057987" y="3008842"/>
                </a:cubicBezTo>
                <a:cubicBezTo>
                  <a:pt x="6041661" y="2992510"/>
                  <a:pt x="6032869" y="2959846"/>
                  <a:pt x="6032869" y="2935976"/>
                </a:cubicBezTo>
                <a:cubicBezTo>
                  <a:pt x="6017799" y="2839240"/>
                  <a:pt x="5992681" y="2742504"/>
                  <a:pt x="5936166" y="2662100"/>
                </a:cubicBezTo>
                <a:cubicBezTo>
                  <a:pt x="6001472" y="2669637"/>
                  <a:pt x="6017799" y="2653305"/>
                  <a:pt x="5992681" y="2589233"/>
                </a:cubicBezTo>
                <a:cubicBezTo>
                  <a:pt x="5968819" y="2541494"/>
                  <a:pt x="5952493" y="2492498"/>
                  <a:pt x="5921095" y="2452296"/>
                </a:cubicBezTo>
                <a:cubicBezTo>
                  <a:pt x="5855789" y="2355560"/>
                  <a:pt x="5799274" y="2251286"/>
                  <a:pt x="5727689" y="2162087"/>
                </a:cubicBezTo>
                <a:cubicBezTo>
                  <a:pt x="5646055" y="2057813"/>
                  <a:pt x="5574470" y="1961078"/>
                  <a:pt x="5485302" y="1863085"/>
                </a:cubicBezTo>
                <a:cubicBezTo>
                  <a:pt x="5332084" y="1718609"/>
                  <a:pt x="5162539" y="1598003"/>
                  <a:pt x="4961597" y="1532675"/>
                </a:cubicBezTo>
                <a:cubicBezTo>
                  <a:pt x="4912617" y="1516343"/>
                  <a:pt x="4864893" y="1516343"/>
                  <a:pt x="4839776" y="1459809"/>
                </a:cubicBezTo>
                <a:cubicBezTo>
                  <a:pt x="4839776" y="1459809"/>
                  <a:pt x="4824705" y="1459809"/>
                  <a:pt x="4824705" y="1452271"/>
                </a:cubicBezTo>
                <a:cubicBezTo>
                  <a:pt x="4792052" y="1435939"/>
                  <a:pt x="4759399" y="1435939"/>
                  <a:pt x="4728001" y="1428401"/>
                </a:cubicBezTo>
                <a:close/>
                <a:moveTo>
                  <a:pt x="5235380" y="807783"/>
                </a:moveTo>
                <a:cubicBezTo>
                  <a:pt x="5259242" y="839191"/>
                  <a:pt x="5284360" y="839191"/>
                  <a:pt x="5308222" y="855523"/>
                </a:cubicBezTo>
                <a:cubicBezTo>
                  <a:pt x="5340875" y="879393"/>
                  <a:pt x="5340875" y="888187"/>
                  <a:pt x="5324548" y="928389"/>
                </a:cubicBezTo>
                <a:cubicBezTo>
                  <a:pt x="5348410" y="944721"/>
                  <a:pt x="5372272" y="944721"/>
                  <a:pt x="5388599" y="961053"/>
                </a:cubicBezTo>
                <a:cubicBezTo>
                  <a:pt x="5404925" y="968591"/>
                  <a:pt x="5421252" y="968591"/>
                  <a:pt x="5437578" y="961053"/>
                </a:cubicBezTo>
                <a:cubicBezTo>
                  <a:pt x="5452649" y="952259"/>
                  <a:pt x="5445114" y="935927"/>
                  <a:pt x="5445114" y="920851"/>
                </a:cubicBezTo>
                <a:cubicBezTo>
                  <a:pt x="5445114" y="904519"/>
                  <a:pt x="5437578" y="888187"/>
                  <a:pt x="5421252" y="879393"/>
                </a:cubicBezTo>
                <a:cubicBezTo>
                  <a:pt x="5372272" y="839191"/>
                  <a:pt x="5308222" y="824115"/>
                  <a:pt x="5235380" y="807783"/>
                </a:cubicBezTo>
                <a:close/>
                <a:moveTo>
                  <a:pt x="4199429" y="759"/>
                </a:moveTo>
                <a:cubicBezTo>
                  <a:pt x="4261753" y="2801"/>
                  <a:pt x="4324233" y="8768"/>
                  <a:pt x="4388912" y="16306"/>
                </a:cubicBezTo>
                <a:cubicBezTo>
                  <a:pt x="4429100" y="16306"/>
                  <a:pt x="4469288" y="32638"/>
                  <a:pt x="4509477" y="25100"/>
                </a:cubicBezTo>
                <a:cubicBezTo>
                  <a:pt x="4525803" y="25100"/>
                  <a:pt x="4542130" y="25100"/>
                  <a:pt x="4549665" y="41432"/>
                </a:cubicBezTo>
                <a:cubicBezTo>
                  <a:pt x="4558457" y="65302"/>
                  <a:pt x="4574783" y="65302"/>
                  <a:pt x="4591110" y="72840"/>
                </a:cubicBezTo>
                <a:cubicBezTo>
                  <a:pt x="4646369" y="72840"/>
                  <a:pt x="4695348" y="89172"/>
                  <a:pt x="4743072" y="114298"/>
                </a:cubicBezTo>
                <a:cubicBezTo>
                  <a:pt x="4775725" y="129374"/>
                  <a:pt x="4808378" y="129374"/>
                  <a:pt x="4839776" y="145706"/>
                </a:cubicBezTo>
                <a:cubicBezTo>
                  <a:pt x="4896291" y="162038"/>
                  <a:pt x="4945270" y="185908"/>
                  <a:pt x="5001785" y="211035"/>
                </a:cubicBezTo>
                <a:cubicBezTo>
                  <a:pt x="5009320" y="218573"/>
                  <a:pt x="5018112" y="226110"/>
                  <a:pt x="5025647" y="226110"/>
                </a:cubicBezTo>
                <a:cubicBezTo>
                  <a:pt x="5074627" y="234904"/>
                  <a:pt x="5106024" y="267569"/>
                  <a:pt x="5131142" y="315308"/>
                </a:cubicBezTo>
                <a:cubicBezTo>
                  <a:pt x="5155004" y="355511"/>
                  <a:pt x="5187657" y="388175"/>
                  <a:pt x="5219054" y="420839"/>
                </a:cubicBezTo>
                <a:cubicBezTo>
                  <a:pt x="5251707" y="452247"/>
                  <a:pt x="5275569" y="484911"/>
                  <a:pt x="5300687" y="525113"/>
                </a:cubicBezTo>
                <a:cubicBezTo>
                  <a:pt x="5324548" y="565315"/>
                  <a:pt x="5332084" y="614311"/>
                  <a:pt x="5291895" y="662051"/>
                </a:cubicBezTo>
                <a:cubicBezTo>
                  <a:pt x="5275569" y="678383"/>
                  <a:pt x="5268033" y="702253"/>
                  <a:pt x="5251707" y="718585"/>
                </a:cubicBezTo>
                <a:cubicBezTo>
                  <a:pt x="5251707" y="734917"/>
                  <a:pt x="5251707" y="734917"/>
                  <a:pt x="5259242" y="734917"/>
                </a:cubicBezTo>
                <a:cubicBezTo>
                  <a:pt x="5332084" y="742455"/>
                  <a:pt x="5388599" y="791451"/>
                  <a:pt x="5452649" y="815321"/>
                </a:cubicBezTo>
                <a:cubicBezTo>
                  <a:pt x="5517955" y="839191"/>
                  <a:pt x="5574470" y="871855"/>
                  <a:pt x="5622193" y="912057"/>
                </a:cubicBezTo>
                <a:cubicBezTo>
                  <a:pt x="5671173" y="944721"/>
                  <a:pt x="5718897" y="984923"/>
                  <a:pt x="5767877" y="1017587"/>
                </a:cubicBezTo>
                <a:cubicBezTo>
                  <a:pt x="5784203" y="1032663"/>
                  <a:pt x="5799274" y="1048995"/>
                  <a:pt x="5808065" y="1072865"/>
                </a:cubicBezTo>
                <a:cubicBezTo>
                  <a:pt x="5815601" y="1081659"/>
                  <a:pt x="5815601" y="1089197"/>
                  <a:pt x="5831927" y="1089197"/>
                </a:cubicBezTo>
                <a:cubicBezTo>
                  <a:pt x="5888442" y="1097991"/>
                  <a:pt x="5888442" y="1154525"/>
                  <a:pt x="5912304" y="1194727"/>
                </a:cubicBezTo>
                <a:cubicBezTo>
                  <a:pt x="5921095" y="1202265"/>
                  <a:pt x="5921095" y="1211059"/>
                  <a:pt x="5912304" y="1211059"/>
                </a:cubicBezTo>
                <a:cubicBezTo>
                  <a:pt x="5855789" y="1202265"/>
                  <a:pt x="5895977" y="1234929"/>
                  <a:pt x="5895977" y="1234929"/>
                </a:cubicBezTo>
                <a:cubicBezTo>
                  <a:pt x="5944957" y="1275131"/>
                  <a:pt x="5968819" y="1339203"/>
                  <a:pt x="6017799" y="1379405"/>
                </a:cubicBezTo>
                <a:cubicBezTo>
                  <a:pt x="6041661" y="1388199"/>
                  <a:pt x="6041661" y="1412069"/>
                  <a:pt x="6057987" y="1428401"/>
                </a:cubicBezTo>
                <a:cubicBezTo>
                  <a:pt x="6105711" y="1484935"/>
                  <a:pt x="6154691" y="1549007"/>
                  <a:pt x="6194879" y="1613079"/>
                </a:cubicBezTo>
                <a:cubicBezTo>
                  <a:pt x="6227532" y="1669613"/>
                  <a:pt x="6258929" y="1726147"/>
                  <a:pt x="6282791" y="1791475"/>
                </a:cubicBezTo>
                <a:cubicBezTo>
                  <a:pt x="6299117" y="1839215"/>
                  <a:pt x="6324235" y="1888211"/>
                  <a:pt x="6355633" y="1928413"/>
                </a:cubicBezTo>
                <a:cubicBezTo>
                  <a:pt x="6404612" y="1992485"/>
                  <a:pt x="6420939" y="2072889"/>
                  <a:pt x="6436009" y="2154549"/>
                </a:cubicBezTo>
                <a:cubicBezTo>
                  <a:pt x="6428474" y="2162087"/>
                  <a:pt x="6420939" y="2138218"/>
                  <a:pt x="6404612" y="2145755"/>
                </a:cubicBezTo>
                <a:cubicBezTo>
                  <a:pt x="6428474" y="2226159"/>
                  <a:pt x="6484989" y="2291487"/>
                  <a:pt x="6525177" y="2363097"/>
                </a:cubicBezTo>
                <a:cubicBezTo>
                  <a:pt x="6549039" y="2371892"/>
                  <a:pt x="6541504" y="2331690"/>
                  <a:pt x="6557831" y="2339228"/>
                </a:cubicBezTo>
                <a:cubicBezTo>
                  <a:pt x="6614345" y="2428426"/>
                  <a:pt x="6630672" y="2525161"/>
                  <a:pt x="6654534" y="2621898"/>
                </a:cubicBezTo>
                <a:cubicBezTo>
                  <a:pt x="6662069" y="2629435"/>
                  <a:pt x="6662069" y="2638230"/>
                  <a:pt x="6662069" y="2645767"/>
                </a:cubicBezTo>
                <a:cubicBezTo>
                  <a:pt x="6654534" y="2758836"/>
                  <a:pt x="6702257" y="2855572"/>
                  <a:pt x="6718584" y="2959846"/>
                </a:cubicBezTo>
                <a:cubicBezTo>
                  <a:pt x="6734911" y="3105578"/>
                  <a:pt x="6758773" y="3250054"/>
                  <a:pt x="6767564" y="3395786"/>
                </a:cubicBezTo>
                <a:cubicBezTo>
                  <a:pt x="6767564" y="3459858"/>
                  <a:pt x="6783891" y="3525186"/>
                  <a:pt x="6783891" y="3589258"/>
                </a:cubicBezTo>
                <a:cubicBezTo>
                  <a:pt x="6791426" y="3678456"/>
                  <a:pt x="6791426" y="3766398"/>
                  <a:pt x="6791426" y="3846802"/>
                </a:cubicBezTo>
                <a:cubicBezTo>
                  <a:pt x="6783891" y="3895798"/>
                  <a:pt x="6767564" y="3936000"/>
                  <a:pt x="6758773" y="3976202"/>
                </a:cubicBezTo>
                <a:cubicBezTo>
                  <a:pt x="6758773" y="3984996"/>
                  <a:pt x="6751237" y="3992534"/>
                  <a:pt x="6751237" y="4000072"/>
                </a:cubicBezTo>
                <a:cubicBezTo>
                  <a:pt x="6783891" y="4080476"/>
                  <a:pt x="6767564" y="4169674"/>
                  <a:pt x="6783891" y="4258872"/>
                </a:cubicBezTo>
                <a:cubicBezTo>
                  <a:pt x="6791426" y="4322944"/>
                  <a:pt x="6798961" y="4387016"/>
                  <a:pt x="6783891" y="4452345"/>
                </a:cubicBezTo>
                <a:cubicBezTo>
                  <a:pt x="6783891" y="4483752"/>
                  <a:pt x="6791426" y="4516416"/>
                  <a:pt x="6798961" y="4556618"/>
                </a:cubicBezTo>
                <a:cubicBezTo>
                  <a:pt x="6807753" y="4596820"/>
                  <a:pt x="6815287" y="4645817"/>
                  <a:pt x="6824079" y="4693556"/>
                </a:cubicBezTo>
                <a:cubicBezTo>
                  <a:pt x="6824079" y="4718683"/>
                  <a:pt x="6831614" y="4733758"/>
                  <a:pt x="6855476" y="4718683"/>
                </a:cubicBezTo>
                <a:cubicBezTo>
                  <a:pt x="6864267" y="4718683"/>
                  <a:pt x="6871803" y="4718683"/>
                  <a:pt x="6871803" y="4726221"/>
                </a:cubicBezTo>
                <a:cubicBezTo>
                  <a:pt x="6864267" y="4766423"/>
                  <a:pt x="6888129" y="4790292"/>
                  <a:pt x="6888129" y="4830494"/>
                </a:cubicBezTo>
                <a:cubicBezTo>
                  <a:pt x="6871803" y="4839289"/>
                  <a:pt x="6871803" y="4815419"/>
                  <a:pt x="6855476" y="4806625"/>
                </a:cubicBezTo>
                <a:cubicBezTo>
                  <a:pt x="6831614" y="4815419"/>
                  <a:pt x="6831614" y="4839289"/>
                  <a:pt x="6839149" y="4855621"/>
                </a:cubicBezTo>
                <a:cubicBezTo>
                  <a:pt x="6855476" y="4895823"/>
                  <a:pt x="6847941" y="4943563"/>
                  <a:pt x="6847941" y="4992559"/>
                </a:cubicBezTo>
                <a:cubicBezTo>
                  <a:pt x="6855476" y="5025223"/>
                  <a:pt x="6847941" y="5065425"/>
                  <a:pt x="6864267" y="5105627"/>
                </a:cubicBezTo>
                <a:cubicBezTo>
                  <a:pt x="6871803" y="5113165"/>
                  <a:pt x="6871803" y="5121959"/>
                  <a:pt x="6864267" y="5137035"/>
                </a:cubicBezTo>
                <a:cubicBezTo>
                  <a:pt x="6855476" y="5153367"/>
                  <a:pt x="6864267" y="5169699"/>
                  <a:pt x="6871803" y="5186031"/>
                </a:cubicBezTo>
                <a:cubicBezTo>
                  <a:pt x="6871803" y="5186031"/>
                  <a:pt x="6871803" y="5193569"/>
                  <a:pt x="6880594" y="5193569"/>
                </a:cubicBezTo>
                <a:cubicBezTo>
                  <a:pt x="6888129" y="5202363"/>
                  <a:pt x="6895665" y="5193569"/>
                  <a:pt x="6895665" y="5186031"/>
                </a:cubicBezTo>
                <a:cubicBezTo>
                  <a:pt x="6904455" y="5169699"/>
                  <a:pt x="6904455" y="5153367"/>
                  <a:pt x="6911991" y="5121959"/>
                </a:cubicBezTo>
                <a:cubicBezTo>
                  <a:pt x="6920783" y="5169699"/>
                  <a:pt x="6920783" y="5209901"/>
                  <a:pt x="6920783" y="5250103"/>
                </a:cubicBezTo>
                <a:cubicBezTo>
                  <a:pt x="6920783" y="5322969"/>
                  <a:pt x="6928317" y="5395835"/>
                  <a:pt x="6977297" y="5452369"/>
                </a:cubicBezTo>
                <a:cubicBezTo>
                  <a:pt x="7001159" y="5476239"/>
                  <a:pt x="6992368" y="5508903"/>
                  <a:pt x="6992368" y="5540311"/>
                </a:cubicBezTo>
                <a:cubicBezTo>
                  <a:pt x="6992368" y="5572975"/>
                  <a:pt x="6992368" y="5613177"/>
                  <a:pt x="6992368" y="5645841"/>
                </a:cubicBezTo>
                <a:cubicBezTo>
                  <a:pt x="6992368" y="5758909"/>
                  <a:pt x="6977297" y="5863183"/>
                  <a:pt x="6944644" y="5967457"/>
                </a:cubicBezTo>
                <a:cubicBezTo>
                  <a:pt x="6928317" y="6007659"/>
                  <a:pt x="6928317" y="6049117"/>
                  <a:pt x="6911991" y="6080525"/>
                </a:cubicBezTo>
                <a:cubicBezTo>
                  <a:pt x="6904455" y="6096857"/>
                  <a:pt x="6928317" y="6129521"/>
                  <a:pt x="6920783" y="6153391"/>
                </a:cubicBezTo>
                <a:cubicBezTo>
                  <a:pt x="6911991" y="6186055"/>
                  <a:pt x="6904455" y="6226257"/>
                  <a:pt x="6920783" y="6258921"/>
                </a:cubicBezTo>
                <a:cubicBezTo>
                  <a:pt x="6920783" y="6273997"/>
                  <a:pt x="6920783" y="6290329"/>
                  <a:pt x="6911991" y="6306661"/>
                </a:cubicBezTo>
                <a:cubicBezTo>
                  <a:pt x="6871803" y="6403397"/>
                  <a:pt x="6871803" y="6508928"/>
                  <a:pt x="6831614" y="6596869"/>
                </a:cubicBezTo>
                <a:cubicBezTo>
                  <a:pt x="6807753" y="6669736"/>
                  <a:pt x="6775099" y="6750140"/>
                  <a:pt x="6727375" y="6814211"/>
                </a:cubicBezTo>
                <a:cubicBezTo>
                  <a:pt x="6687187" y="6870745"/>
                  <a:pt x="6662069" y="6943611"/>
                  <a:pt x="6630672" y="7007683"/>
                </a:cubicBezTo>
                <a:cubicBezTo>
                  <a:pt x="6605555" y="7073011"/>
                  <a:pt x="6581693" y="7129545"/>
                  <a:pt x="6557831" y="7193617"/>
                </a:cubicBezTo>
                <a:cubicBezTo>
                  <a:pt x="6517642" y="7282815"/>
                  <a:pt x="6461127" y="7363219"/>
                  <a:pt x="6420939" y="7459955"/>
                </a:cubicBezTo>
                <a:cubicBezTo>
                  <a:pt x="6404612" y="7491363"/>
                  <a:pt x="6388285" y="7532822"/>
                  <a:pt x="6355633" y="7556691"/>
                </a:cubicBezTo>
                <a:cubicBezTo>
                  <a:pt x="6339306" y="7564229"/>
                  <a:pt x="6339306" y="7596893"/>
                  <a:pt x="6324235" y="7613225"/>
                </a:cubicBezTo>
                <a:cubicBezTo>
                  <a:pt x="6315444" y="7620763"/>
                  <a:pt x="6324235" y="7645890"/>
                  <a:pt x="6299117" y="7653427"/>
                </a:cubicBezTo>
                <a:cubicBezTo>
                  <a:pt x="6282791" y="7613225"/>
                  <a:pt x="6331771" y="7580561"/>
                  <a:pt x="6324235" y="7540359"/>
                </a:cubicBezTo>
                <a:cubicBezTo>
                  <a:pt x="6299117" y="7547897"/>
                  <a:pt x="6299117" y="7556691"/>
                  <a:pt x="6291582" y="7573023"/>
                </a:cubicBezTo>
                <a:cubicBezTo>
                  <a:pt x="6267721" y="7653427"/>
                  <a:pt x="6227532" y="7733831"/>
                  <a:pt x="6194879" y="7806698"/>
                </a:cubicBezTo>
                <a:cubicBezTo>
                  <a:pt x="6162225" y="7863232"/>
                  <a:pt x="6138364" y="7927304"/>
                  <a:pt x="6105711" y="7983838"/>
                </a:cubicBezTo>
                <a:cubicBezTo>
                  <a:pt x="6049196" y="8073036"/>
                  <a:pt x="6001472" y="8160978"/>
                  <a:pt x="5928631" y="8233844"/>
                </a:cubicBezTo>
                <a:cubicBezTo>
                  <a:pt x="5880907" y="8282840"/>
                  <a:pt x="5839463" y="8339374"/>
                  <a:pt x="5799274" y="8394652"/>
                </a:cubicBezTo>
                <a:cubicBezTo>
                  <a:pt x="5767877" y="8419778"/>
                  <a:pt x="5742759" y="8459980"/>
                  <a:pt x="5727689" y="8491388"/>
                </a:cubicBezTo>
                <a:cubicBezTo>
                  <a:pt x="5711362" y="8516514"/>
                  <a:pt x="5695035" y="8540384"/>
                  <a:pt x="5671173" y="8564254"/>
                </a:cubicBezTo>
                <a:cubicBezTo>
                  <a:pt x="5654847" y="8580586"/>
                  <a:pt x="5638521" y="8596918"/>
                  <a:pt x="5630985" y="8620788"/>
                </a:cubicBezTo>
                <a:cubicBezTo>
                  <a:pt x="5630985" y="8644658"/>
                  <a:pt x="5605867" y="8653452"/>
                  <a:pt x="5590797" y="8660990"/>
                </a:cubicBezTo>
                <a:cubicBezTo>
                  <a:pt x="5565679" y="8677322"/>
                  <a:pt x="5541817" y="8701192"/>
                  <a:pt x="5525491" y="8726318"/>
                </a:cubicBezTo>
                <a:cubicBezTo>
                  <a:pt x="5501629" y="8766520"/>
                  <a:pt x="5461440" y="8790390"/>
                  <a:pt x="5437578" y="8823054"/>
                </a:cubicBezTo>
                <a:cubicBezTo>
                  <a:pt x="5404925" y="8870794"/>
                  <a:pt x="5348410" y="8887126"/>
                  <a:pt x="5308222" y="8927328"/>
                </a:cubicBezTo>
                <a:cubicBezTo>
                  <a:pt x="5275569" y="8976324"/>
                  <a:pt x="5227845" y="9007732"/>
                  <a:pt x="5195192" y="9056728"/>
                </a:cubicBezTo>
                <a:cubicBezTo>
                  <a:pt x="5155004" y="9096930"/>
                  <a:pt x="5122350" y="9144670"/>
                  <a:pt x="5082162" y="9177334"/>
                </a:cubicBezTo>
                <a:cubicBezTo>
                  <a:pt x="5018112" y="9226331"/>
                  <a:pt x="4961597" y="9290403"/>
                  <a:pt x="4896291" y="9330604"/>
                </a:cubicBezTo>
                <a:cubicBezTo>
                  <a:pt x="4872429" y="9338142"/>
                  <a:pt x="4864893" y="9363269"/>
                  <a:pt x="4848567" y="9379601"/>
                </a:cubicBezTo>
                <a:cubicBezTo>
                  <a:pt x="4799587" y="9419803"/>
                  <a:pt x="4743072" y="9451210"/>
                  <a:pt x="4695348" y="9491412"/>
                </a:cubicBezTo>
                <a:cubicBezTo>
                  <a:pt x="4598645" y="9573073"/>
                  <a:pt x="4494406" y="9637145"/>
                  <a:pt x="4381376" y="9693679"/>
                </a:cubicBezTo>
                <a:cubicBezTo>
                  <a:pt x="4316070" y="9733881"/>
                  <a:pt x="4244484" y="9774083"/>
                  <a:pt x="4171643" y="9806747"/>
                </a:cubicBezTo>
                <a:cubicBezTo>
                  <a:pt x="4115128" y="9830617"/>
                  <a:pt x="4066148" y="9863281"/>
                  <a:pt x="4010889" y="9878357"/>
                </a:cubicBezTo>
                <a:cubicBezTo>
                  <a:pt x="3929256" y="9911021"/>
                  <a:pt x="3841344" y="9943685"/>
                  <a:pt x="3759711" y="9975093"/>
                </a:cubicBezTo>
                <a:cubicBezTo>
                  <a:pt x="3655473" y="10024089"/>
                  <a:pt x="3542443" y="10024089"/>
                  <a:pt x="3429413" y="10056753"/>
                </a:cubicBezTo>
                <a:cubicBezTo>
                  <a:pt x="3365363" y="10071829"/>
                  <a:pt x="3301312" y="10071829"/>
                  <a:pt x="3236006" y="10071829"/>
                </a:cubicBezTo>
                <a:cubicBezTo>
                  <a:pt x="3163164" y="10064291"/>
                  <a:pt x="3091579" y="10071829"/>
                  <a:pt x="3026273" y="10071829"/>
                </a:cubicBezTo>
                <a:cubicBezTo>
                  <a:pt x="2954687" y="10071829"/>
                  <a:pt x="2881846" y="10071829"/>
                  <a:pt x="2809004" y="10071829"/>
                </a:cubicBezTo>
                <a:cubicBezTo>
                  <a:pt x="2744954" y="10071829"/>
                  <a:pt x="2679647" y="10064291"/>
                  <a:pt x="2608062" y="10056753"/>
                </a:cubicBezTo>
                <a:cubicBezTo>
                  <a:pt x="2559082" y="10056753"/>
                  <a:pt x="2511358" y="10056753"/>
                  <a:pt x="2454843" y="10047959"/>
                </a:cubicBezTo>
                <a:cubicBezTo>
                  <a:pt x="2398329" y="10040421"/>
                  <a:pt x="2349349" y="10024089"/>
                  <a:pt x="2292834" y="10007757"/>
                </a:cubicBezTo>
                <a:cubicBezTo>
                  <a:pt x="2204922" y="9983887"/>
                  <a:pt x="2115754" y="9951223"/>
                  <a:pt x="2035377" y="9911021"/>
                </a:cubicBezTo>
                <a:cubicBezTo>
                  <a:pt x="1929882" y="9863281"/>
                  <a:pt x="1833179" y="9806747"/>
                  <a:pt x="1736475" y="9750213"/>
                </a:cubicBezTo>
                <a:cubicBezTo>
                  <a:pt x="1648563" y="9693679"/>
                  <a:pt x="1575722" y="9620813"/>
                  <a:pt x="1479018" y="9573073"/>
                </a:cubicBezTo>
                <a:cubicBezTo>
                  <a:pt x="1455156" y="9556741"/>
                  <a:pt x="1438830" y="9531614"/>
                  <a:pt x="1414968" y="9516539"/>
                </a:cubicBezTo>
                <a:cubicBezTo>
                  <a:pt x="1293147" y="9403471"/>
                  <a:pt x="1156255" y="9306735"/>
                  <a:pt x="1043225" y="9184872"/>
                </a:cubicBezTo>
                <a:cubicBezTo>
                  <a:pt x="955313" y="9096930"/>
                  <a:pt x="890007" y="9000194"/>
                  <a:pt x="818421" y="8903458"/>
                </a:cubicBezTo>
                <a:cubicBezTo>
                  <a:pt x="769441" y="8830592"/>
                  <a:pt x="721718" y="8757726"/>
                  <a:pt x="665203" y="8693654"/>
                </a:cubicBezTo>
                <a:cubicBezTo>
                  <a:pt x="648876" y="8669784"/>
                  <a:pt x="632550" y="8637120"/>
                  <a:pt x="616223" y="8613250"/>
                </a:cubicBezTo>
                <a:cubicBezTo>
                  <a:pt x="608688" y="8573048"/>
                  <a:pt x="576035" y="8556716"/>
                  <a:pt x="559708" y="8524052"/>
                </a:cubicBezTo>
                <a:cubicBezTo>
                  <a:pt x="528311" y="8459980"/>
                  <a:pt x="495658" y="8394652"/>
                  <a:pt x="455469" y="8330580"/>
                </a:cubicBezTo>
                <a:cubicBezTo>
                  <a:pt x="375093" y="8217512"/>
                  <a:pt x="326113" y="8089368"/>
                  <a:pt x="269598" y="7959968"/>
                </a:cubicBezTo>
                <a:cubicBezTo>
                  <a:pt x="269598" y="7952430"/>
                  <a:pt x="269598" y="7943636"/>
                  <a:pt x="269598" y="7936098"/>
                </a:cubicBezTo>
                <a:cubicBezTo>
                  <a:pt x="293460" y="7952430"/>
                  <a:pt x="285924" y="7983838"/>
                  <a:pt x="318578" y="8007708"/>
                </a:cubicBezTo>
                <a:cubicBezTo>
                  <a:pt x="318578" y="7976300"/>
                  <a:pt x="309786" y="7952430"/>
                  <a:pt x="293460" y="7927304"/>
                </a:cubicBezTo>
                <a:cubicBezTo>
                  <a:pt x="269598" y="7870769"/>
                  <a:pt x="238201" y="7814235"/>
                  <a:pt x="205547" y="7757701"/>
                </a:cubicBezTo>
                <a:cubicBezTo>
                  <a:pt x="189221" y="7717499"/>
                  <a:pt x="181686" y="7677297"/>
                  <a:pt x="189221" y="7637095"/>
                </a:cubicBezTo>
                <a:cubicBezTo>
                  <a:pt x="189221" y="7629558"/>
                  <a:pt x="189221" y="7613225"/>
                  <a:pt x="205547" y="7613225"/>
                </a:cubicBezTo>
                <a:cubicBezTo>
                  <a:pt x="213083" y="7613225"/>
                  <a:pt x="229409" y="7604431"/>
                  <a:pt x="238201" y="7629558"/>
                </a:cubicBezTo>
                <a:cubicBezTo>
                  <a:pt x="262063" y="7660965"/>
                  <a:pt x="269598" y="7701167"/>
                  <a:pt x="278389" y="7742626"/>
                </a:cubicBezTo>
                <a:cubicBezTo>
                  <a:pt x="278389" y="7774033"/>
                  <a:pt x="285924" y="7799160"/>
                  <a:pt x="302251" y="7814235"/>
                </a:cubicBezTo>
                <a:cubicBezTo>
                  <a:pt x="334904" y="7839362"/>
                  <a:pt x="342439" y="7863232"/>
                  <a:pt x="342439" y="7895896"/>
                </a:cubicBezTo>
                <a:cubicBezTo>
                  <a:pt x="334904" y="7967506"/>
                  <a:pt x="375093" y="8024040"/>
                  <a:pt x="398954" y="8080574"/>
                </a:cubicBezTo>
                <a:cubicBezTo>
                  <a:pt x="422816" y="8120776"/>
                  <a:pt x="439143" y="8169772"/>
                  <a:pt x="463005" y="8209974"/>
                </a:cubicBezTo>
                <a:cubicBezTo>
                  <a:pt x="463005" y="8233844"/>
                  <a:pt x="486867" y="8250176"/>
                  <a:pt x="495658" y="8266508"/>
                </a:cubicBezTo>
                <a:cubicBezTo>
                  <a:pt x="528311" y="8323042"/>
                  <a:pt x="543382" y="8370782"/>
                  <a:pt x="576035" y="8427316"/>
                </a:cubicBezTo>
                <a:cubicBezTo>
                  <a:pt x="608688" y="8491388"/>
                  <a:pt x="648876" y="8556716"/>
                  <a:pt x="689065" y="8620788"/>
                </a:cubicBezTo>
                <a:cubicBezTo>
                  <a:pt x="689065" y="8629582"/>
                  <a:pt x="696600" y="8637120"/>
                  <a:pt x="712926" y="8637120"/>
                </a:cubicBezTo>
                <a:cubicBezTo>
                  <a:pt x="705391" y="8604456"/>
                  <a:pt x="696600" y="8564254"/>
                  <a:pt x="689065" y="8540384"/>
                </a:cubicBezTo>
                <a:cubicBezTo>
                  <a:pt x="672738" y="8516514"/>
                  <a:pt x="640085" y="8500182"/>
                  <a:pt x="656411" y="8459980"/>
                </a:cubicBezTo>
                <a:cubicBezTo>
                  <a:pt x="665203" y="8459980"/>
                  <a:pt x="656411" y="8443648"/>
                  <a:pt x="648876" y="8443648"/>
                </a:cubicBezTo>
                <a:cubicBezTo>
                  <a:pt x="616223" y="8427316"/>
                  <a:pt x="608688" y="8403446"/>
                  <a:pt x="599896" y="8370782"/>
                </a:cubicBezTo>
                <a:cubicBezTo>
                  <a:pt x="592361" y="8363244"/>
                  <a:pt x="592361" y="8354450"/>
                  <a:pt x="583570" y="8346912"/>
                </a:cubicBezTo>
                <a:cubicBezTo>
                  <a:pt x="552173" y="8323042"/>
                  <a:pt x="543382" y="8282840"/>
                  <a:pt x="528311" y="8250176"/>
                </a:cubicBezTo>
                <a:cubicBezTo>
                  <a:pt x="519520" y="8233844"/>
                  <a:pt x="511984" y="8217512"/>
                  <a:pt x="503193" y="8209974"/>
                </a:cubicBezTo>
                <a:cubicBezTo>
                  <a:pt x="495658" y="8160978"/>
                  <a:pt x="479331" y="8113238"/>
                  <a:pt x="455469" y="8064242"/>
                </a:cubicBezTo>
                <a:cubicBezTo>
                  <a:pt x="439143" y="8024040"/>
                  <a:pt x="415281" y="7992632"/>
                  <a:pt x="422816" y="7952430"/>
                </a:cubicBezTo>
                <a:cubicBezTo>
                  <a:pt x="431607" y="7919766"/>
                  <a:pt x="406490" y="7887102"/>
                  <a:pt x="398954" y="7863232"/>
                </a:cubicBezTo>
                <a:cubicBezTo>
                  <a:pt x="358766" y="7774033"/>
                  <a:pt x="318578" y="7693629"/>
                  <a:pt x="318578" y="7596893"/>
                </a:cubicBezTo>
                <a:cubicBezTo>
                  <a:pt x="318578" y="7580561"/>
                  <a:pt x="318578" y="7573023"/>
                  <a:pt x="318578" y="7564229"/>
                </a:cubicBezTo>
                <a:cubicBezTo>
                  <a:pt x="262063" y="7370757"/>
                  <a:pt x="238201" y="7169747"/>
                  <a:pt x="213083" y="6967481"/>
                </a:cubicBezTo>
                <a:cubicBezTo>
                  <a:pt x="189221" y="6790341"/>
                  <a:pt x="181686" y="6613201"/>
                  <a:pt x="141497" y="6436061"/>
                </a:cubicBezTo>
                <a:cubicBezTo>
                  <a:pt x="141497" y="6403397"/>
                  <a:pt x="141497" y="6363195"/>
                  <a:pt x="156568" y="6330531"/>
                </a:cubicBezTo>
                <a:cubicBezTo>
                  <a:pt x="165359" y="6322993"/>
                  <a:pt x="165359" y="6314199"/>
                  <a:pt x="165359" y="6299123"/>
                </a:cubicBezTo>
                <a:cubicBezTo>
                  <a:pt x="156568" y="6209925"/>
                  <a:pt x="156568" y="6113189"/>
                  <a:pt x="149033" y="6016453"/>
                </a:cubicBezTo>
                <a:cubicBezTo>
                  <a:pt x="132706" y="5879515"/>
                  <a:pt x="156568" y="5742577"/>
                  <a:pt x="156568" y="5596845"/>
                </a:cubicBezTo>
                <a:cubicBezTo>
                  <a:pt x="156568" y="5540311"/>
                  <a:pt x="149033" y="5476239"/>
                  <a:pt x="172895" y="5419705"/>
                </a:cubicBezTo>
                <a:cubicBezTo>
                  <a:pt x="181686" y="5419705"/>
                  <a:pt x="181686" y="5419705"/>
                  <a:pt x="172895" y="5412167"/>
                </a:cubicBezTo>
                <a:cubicBezTo>
                  <a:pt x="172895" y="5290305"/>
                  <a:pt x="213083" y="5178493"/>
                  <a:pt x="205547" y="5056631"/>
                </a:cubicBezTo>
                <a:cubicBezTo>
                  <a:pt x="205547" y="5032761"/>
                  <a:pt x="221874" y="5008891"/>
                  <a:pt x="196756" y="5008891"/>
                </a:cubicBezTo>
                <a:cubicBezTo>
                  <a:pt x="172895" y="5000097"/>
                  <a:pt x="172895" y="5032761"/>
                  <a:pt x="172895" y="5049093"/>
                </a:cubicBezTo>
                <a:cubicBezTo>
                  <a:pt x="165359" y="5113165"/>
                  <a:pt x="149033" y="5178493"/>
                  <a:pt x="141497" y="5242565"/>
                </a:cubicBezTo>
                <a:cubicBezTo>
                  <a:pt x="132706" y="5258897"/>
                  <a:pt x="132706" y="5282767"/>
                  <a:pt x="125171" y="5306637"/>
                </a:cubicBezTo>
                <a:cubicBezTo>
                  <a:pt x="116380" y="5322969"/>
                  <a:pt x="116380" y="5339301"/>
                  <a:pt x="116380" y="5346839"/>
                </a:cubicBezTo>
                <a:cubicBezTo>
                  <a:pt x="116380" y="5427243"/>
                  <a:pt x="108844" y="5508903"/>
                  <a:pt x="108844" y="5589307"/>
                </a:cubicBezTo>
                <a:cubicBezTo>
                  <a:pt x="116380" y="5629509"/>
                  <a:pt x="100053" y="5662173"/>
                  <a:pt x="100053" y="5702375"/>
                </a:cubicBezTo>
                <a:cubicBezTo>
                  <a:pt x="92518" y="5773985"/>
                  <a:pt x="108844" y="5839313"/>
                  <a:pt x="108844" y="5910923"/>
                </a:cubicBezTo>
                <a:cubicBezTo>
                  <a:pt x="100053" y="5919717"/>
                  <a:pt x="108844" y="5919717"/>
                  <a:pt x="108844" y="5927255"/>
                </a:cubicBezTo>
                <a:cubicBezTo>
                  <a:pt x="68656" y="6023991"/>
                  <a:pt x="108844" y="6120727"/>
                  <a:pt x="100053" y="6217463"/>
                </a:cubicBezTo>
                <a:cubicBezTo>
                  <a:pt x="100053" y="6242589"/>
                  <a:pt x="92518" y="6273997"/>
                  <a:pt x="108844" y="6306661"/>
                </a:cubicBezTo>
                <a:cubicBezTo>
                  <a:pt x="108844" y="6314199"/>
                  <a:pt x="100053" y="6322993"/>
                  <a:pt x="92518" y="6322993"/>
                </a:cubicBezTo>
                <a:cubicBezTo>
                  <a:pt x="84982" y="6322993"/>
                  <a:pt x="76191" y="6314199"/>
                  <a:pt x="76191" y="6306661"/>
                </a:cubicBezTo>
                <a:cubicBezTo>
                  <a:pt x="76191" y="6290329"/>
                  <a:pt x="59865" y="6282791"/>
                  <a:pt x="52329" y="6266459"/>
                </a:cubicBezTo>
                <a:cubicBezTo>
                  <a:pt x="19676" y="6242589"/>
                  <a:pt x="12141" y="6202387"/>
                  <a:pt x="3349" y="6169723"/>
                </a:cubicBezTo>
                <a:cubicBezTo>
                  <a:pt x="3349" y="6080525"/>
                  <a:pt x="-4186" y="5983789"/>
                  <a:pt x="3349" y="5895847"/>
                </a:cubicBezTo>
                <a:cubicBezTo>
                  <a:pt x="3349" y="5887053"/>
                  <a:pt x="3349" y="5879515"/>
                  <a:pt x="3349" y="5870721"/>
                </a:cubicBezTo>
                <a:cubicBezTo>
                  <a:pt x="3349" y="5782779"/>
                  <a:pt x="12141" y="5693581"/>
                  <a:pt x="28467" y="5605639"/>
                </a:cubicBezTo>
                <a:cubicBezTo>
                  <a:pt x="36003" y="5565437"/>
                  <a:pt x="28467" y="5523979"/>
                  <a:pt x="28467" y="5492571"/>
                </a:cubicBezTo>
                <a:cubicBezTo>
                  <a:pt x="28467" y="5452369"/>
                  <a:pt x="36003" y="5419705"/>
                  <a:pt x="44794" y="5387041"/>
                </a:cubicBezTo>
                <a:cubicBezTo>
                  <a:pt x="59865" y="5355633"/>
                  <a:pt x="59865" y="5330507"/>
                  <a:pt x="59865" y="5299099"/>
                </a:cubicBezTo>
                <a:cubicBezTo>
                  <a:pt x="68656" y="5258897"/>
                  <a:pt x="76191" y="5218695"/>
                  <a:pt x="100053" y="5186031"/>
                </a:cubicBezTo>
                <a:cubicBezTo>
                  <a:pt x="116380" y="5162161"/>
                  <a:pt x="108844" y="5137035"/>
                  <a:pt x="100053" y="5113165"/>
                </a:cubicBezTo>
                <a:cubicBezTo>
                  <a:pt x="100053" y="5096833"/>
                  <a:pt x="92518" y="5072963"/>
                  <a:pt x="108844" y="5065425"/>
                </a:cubicBezTo>
                <a:cubicBezTo>
                  <a:pt x="116380" y="5056631"/>
                  <a:pt x="125171" y="5049093"/>
                  <a:pt x="116380" y="5040299"/>
                </a:cubicBezTo>
                <a:cubicBezTo>
                  <a:pt x="92518" y="4992559"/>
                  <a:pt x="108844" y="4943563"/>
                  <a:pt x="116380" y="4887029"/>
                </a:cubicBezTo>
                <a:cubicBezTo>
                  <a:pt x="132706" y="4806625"/>
                  <a:pt x="149033" y="4726221"/>
                  <a:pt x="165359" y="4645817"/>
                </a:cubicBezTo>
                <a:cubicBezTo>
                  <a:pt x="172895" y="4621947"/>
                  <a:pt x="172895" y="4589283"/>
                  <a:pt x="196756" y="4565413"/>
                </a:cubicBezTo>
                <a:cubicBezTo>
                  <a:pt x="213083" y="4556618"/>
                  <a:pt x="205547" y="4549081"/>
                  <a:pt x="205547" y="4532748"/>
                </a:cubicBezTo>
                <a:cubicBezTo>
                  <a:pt x="196756" y="4500084"/>
                  <a:pt x="205547" y="4468677"/>
                  <a:pt x="213083" y="4427218"/>
                </a:cubicBezTo>
                <a:cubicBezTo>
                  <a:pt x="229409" y="4379478"/>
                  <a:pt x="238201" y="4330482"/>
                  <a:pt x="245736" y="4282742"/>
                </a:cubicBezTo>
                <a:cubicBezTo>
                  <a:pt x="269598" y="4209876"/>
                  <a:pt x="285924" y="4137010"/>
                  <a:pt x="302251" y="4065400"/>
                </a:cubicBezTo>
                <a:cubicBezTo>
                  <a:pt x="318578" y="3992534"/>
                  <a:pt x="342439" y="3919668"/>
                  <a:pt x="358766" y="3846802"/>
                </a:cubicBezTo>
                <a:cubicBezTo>
                  <a:pt x="375093" y="3766398"/>
                  <a:pt x="406490" y="3685994"/>
                  <a:pt x="431607" y="3605590"/>
                </a:cubicBezTo>
                <a:cubicBezTo>
                  <a:pt x="463005" y="3500060"/>
                  <a:pt x="495658" y="3403324"/>
                  <a:pt x="528311" y="3299050"/>
                </a:cubicBezTo>
                <a:cubicBezTo>
                  <a:pt x="552173" y="3234978"/>
                  <a:pt x="568499" y="3162112"/>
                  <a:pt x="616223" y="3105578"/>
                </a:cubicBezTo>
                <a:cubicBezTo>
                  <a:pt x="632550" y="3089246"/>
                  <a:pt x="640085" y="3072914"/>
                  <a:pt x="640085" y="3040249"/>
                </a:cubicBezTo>
                <a:cubicBezTo>
                  <a:pt x="640085" y="3032712"/>
                  <a:pt x="648876" y="3016380"/>
                  <a:pt x="656411" y="3000048"/>
                </a:cubicBezTo>
                <a:cubicBezTo>
                  <a:pt x="705391" y="2919644"/>
                  <a:pt x="729253" y="2822907"/>
                  <a:pt x="769441" y="2742504"/>
                </a:cubicBezTo>
                <a:cubicBezTo>
                  <a:pt x="802094" y="2694764"/>
                  <a:pt x="833492" y="2653305"/>
                  <a:pt x="842283" y="2598028"/>
                </a:cubicBezTo>
                <a:cubicBezTo>
                  <a:pt x="842283" y="2581696"/>
                  <a:pt x="858609" y="2565363"/>
                  <a:pt x="882472" y="2556570"/>
                </a:cubicBezTo>
                <a:cubicBezTo>
                  <a:pt x="922660" y="2541494"/>
                  <a:pt x="938986" y="2501292"/>
                  <a:pt x="962848" y="2468628"/>
                </a:cubicBezTo>
                <a:cubicBezTo>
                  <a:pt x="1083413" y="2299025"/>
                  <a:pt x="1196443" y="2129423"/>
                  <a:pt x="1325800" y="1968615"/>
                </a:cubicBezTo>
                <a:cubicBezTo>
                  <a:pt x="1406177" y="1871879"/>
                  <a:pt x="1486554" y="1766349"/>
                  <a:pt x="1583257" y="1678407"/>
                </a:cubicBezTo>
                <a:cubicBezTo>
                  <a:pt x="1599584" y="1662075"/>
                  <a:pt x="1608375" y="1645743"/>
                  <a:pt x="1624701" y="1629411"/>
                </a:cubicBezTo>
                <a:cubicBezTo>
                  <a:pt x="1632237" y="1621873"/>
                  <a:pt x="1639772" y="1621873"/>
                  <a:pt x="1648563" y="1629411"/>
                </a:cubicBezTo>
                <a:cubicBezTo>
                  <a:pt x="1656099" y="1669613"/>
                  <a:pt x="1672425" y="1645743"/>
                  <a:pt x="1688752" y="1629411"/>
                </a:cubicBezTo>
                <a:cubicBezTo>
                  <a:pt x="1801782" y="1532675"/>
                  <a:pt x="1914812" y="1435939"/>
                  <a:pt x="2019050" y="1339203"/>
                </a:cubicBezTo>
                <a:cubicBezTo>
                  <a:pt x="2091892" y="1275131"/>
                  <a:pt x="2163477" y="1218597"/>
                  <a:pt x="2236319" y="1154525"/>
                </a:cubicBezTo>
                <a:cubicBezTo>
                  <a:pt x="2268972" y="1129399"/>
                  <a:pt x="2292834" y="1105529"/>
                  <a:pt x="2292834" y="1065327"/>
                </a:cubicBezTo>
                <a:cubicBezTo>
                  <a:pt x="2285299" y="1041457"/>
                  <a:pt x="2309160" y="1032663"/>
                  <a:pt x="2325487" y="1025125"/>
                </a:cubicBezTo>
                <a:cubicBezTo>
                  <a:pt x="2414655" y="961053"/>
                  <a:pt x="2502567" y="895725"/>
                  <a:pt x="2591735" y="831653"/>
                </a:cubicBezTo>
                <a:cubicBezTo>
                  <a:pt x="2608062" y="815321"/>
                  <a:pt x="2631924" y="807783"/>
                  <a:pt x="2639459" y="782657"/>
                </a:cubicBezTo>
                <a:cubicBezTo>
                  <a:pt x="2615597" y="775119"/>
                  <a:pt x="2599271" y="782657"/>
                  <a:pt x="2582944" y="791451"/>
                </a:cubicBezTo>
                <a:cubicBezTo>
                  <a:pt x="2542756" y="807783"/>
                  <a:pt x="2502567" y="815321"/>
                  <a:pt x="2471170" y="839191"/>
                </a:cubicBezTo>
                <a:cubicBezTo>
                  <a:pt x="2438517" y="855523"/>
                  <a:pt x="2414655" y="879393"/>
                  <a:pt x="2373211" y="871855"/>
                </a:cubicBezTo>
                <a:cubicBezTo>
                  <a:pt x="2358140" y="871855"/>
                  <a:pt x="2341814" y="879393"/>
                  <a:pt x="2333022" y="895725"/>
                </a:cubicBezTo>
                <a:cubicBezTo>
                  <a:pt x="2325487" y="904519"/>
                  <a:pt x="2309160" y="912057"/>
                  <a:pt x="2301625" y="895725"/>
                </a:cubicBezTo>
                <a:cubicBezTo>
                  <a:pt x="2292834" y="879393"/>
                  <a:pt x="2309160" y="879393"/>
                  <a:pt x="2316696" y="871855"/>
                </a:cubicBezTo>
                <a:cubicBezTo>
                  <a:pt x="2382002" y="847985"/>
                  <a:pt x="2438517" y="798989"/>
                  <a:pt x="2502567" y="767581"/>
                </a:cubicBezTo>
                <a:cubicBezTo>
                  <a:pt x="2631924" y="694715"/>
                  <a:pt x="2761280" y="621849"/>
                  <a:pt x="2889381" y="541445"/>
                </a:cubicBezTo>
                <a:cubicBezTo>
                  <a:pt x="2978549" y="477373"/>
                  <a:pt x="3082788" y="428377"/>
                  <a:pt x="3188282" y="388175"/>
                </a:cubicBezTo>
                <a:cubicBezTo>
                  <a:pt x="3244797" y="364305"/>
                  <a:pt x="3308848" y="339178"/>
                  <a:pt x="3372898" y="298976"/>
                </a:cubicBezTo>
                <a:cubicBezTo>
                  <a:pt x="3398016" y="282644"/>
                  <a:pt x="3438204" y="275106"/>
                  <a:pt x="3469601" y="267569"/>
                </a:cubicBezTo>
                <a:cubicBezTo>
                  <a:pt x="3494719" y="258774"/>
                  <a:pt x="3518581" y="258774"/>
                  <a:pt x="3518581" y="226110"/>
                </a:cubicBezTo>
                <a:cubicBezTo>
                  <a:pt x="3526116" y="211035"/>
                  <a:pt x="3494719" y="211035"/>
                  <a:pt x="3453275" y="218573"/>
                </a:cubicBezTo>
                <a:cubicBezTo>
                  <a:pt x="3421877" y="226110"/>
                  <a:pt x="3398016" y="234904"/>
                  <a:pt x="3365363" y="242442"/>
                </a:cubicBezTo>
                <a:cubicBezTo>
                  <a:pt x="3349036" y="242442"/>
                  <a:pt x="3341501" y="242442"/>
                  <a:pt x="3325174" y="234904"/>
                </a:cubicBezTo>
                <a:cubicBezTo>
                  <a:pt x="3332709" y="211035"/>
                  <a:pt x="3356571" y="202240"/>
                  <a:pt x="3372898" y="194702"/>
                </a:cubicBezTo>
                <a:cubicBezTo>
                  <a:pt x="3429413" y="162038"/>
                  <a:pt x="3485928" y="145706"/>
                  <a:pt x="3551234" y="145706"/>
                </a:cubicBezTo>
                <a:cubicBezTo>
                  <a:pt x="3575096" y="145706"/>
                  <a:pt x="3606493" y="138168"/>
                  <a:pt x="3639146" y="129374"/>
                </a:cubicBezTo>
                <a:cubicBezTo>
                  <a:pt x="3679335" y="114298"/>
                  <a:pt x="3728314" y="97967"/>
                  <a:pt x="3776038" y="89172"/>
                </a:cubicBezTo>
                <a:cubicBezTo>
                  <a:pt x="3808691" y="89172"/>
                  <a:pt x="3832553" y="72840"/>
                  <a:pt x="3857671" y="57764"/>
                </a:cubicBezTo>
                <a:cubicBezTo>
                  <a:pt x="3897859" y="8768"/>
                  <a:pt x="3954374" y="8768"/>
                  <a:pt x="4010889" y="8768"/>
                </a:cubicBezTo>
                <a:cubicBezTo>
                  <a:pt x="4074940" y="602"/>
                  <a:pt x="4137106" y="-1282"/>
                  <a:pt x="4199429" y="759"/>
                </a:cubicBez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83924" y="-9725"/>
            <a:ext cx="5094408" cy="663334"/>
          </a:xfrm>
          <a:prstGeom prst="rect">
            <a:avLst/>
          </a:prstGeom>
        </p:spPr>
        <p:txBody>
          <a:bodyPr/>
          <a:lstStyle/>
          <a:p>
            <a:r>
              <a:rPr lang="zh-CN" altLang="en-US" smtClean="0"/>
              <a:t>单击此处编辑母版标题样式</a:t>
            </a:r>
            <a:endParaRPr lang="zh-CN" altLang="en-US"/>
          </a:p>
        </p:txBody>
      </p:sp>
    </p:spTree>
  </p:cSld>
  <p:clrMapOvr>
    <a:masterClrMapping/>
  </p:clrMapOvr>
  <p:transition spd="med">
    <p:random/>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ats">
    <p:spTree>
      <p:nvGrpSpPr>
        <p:cNvPr id="1" name=""/>
        <p:cNvGrpSpPr/>
        <p:nvPr/>
      </p:nvGrpSpPr>
      <p:grpSpPr>
        <a:xfrm>
          <a:off x="0" y="0"/>
          <a:ext cx="0" cy="0"/>
          <a:chOff x="0" y="0"/>
          <a:chExt cx="0" cy="0"/>
        </a:xfrm>
      </p:grpSpPr>
      <p:sp>
        <p:nvSpPr>
          <p:cNvPr id="7" name="Picture Placeholder 6"/>
          <p:cNvSpPr>
            <a:spLocks noGrp="1"/>
          </p:cNvSpPr>
          <p:nvPr>
            <p:ph type="pic" sz="quarter" idx="19"/>
          </p:nvPr>
        </p:nvSpPr>
        <p:spPr>
          <a:xfrm>
            <a:off x="754958" y="813808"/>
            <a:ext cx="3435194" cy="4683435"/>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_of_3_Helium">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6048976" y="1847315"/>
            <a:ext cx="1400586" cy="2031909"/>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275"/>
            </a:lvl1pPr>
          </a:lstStyle>
          <a:p>
            <a:endParaRPr lang="en-US"/>
          </a:p>
        </p:txBody>
      </p:sp>
      <p:sp>
        <p:nvSpPr>
          <p:cNvPr id="13" name="Picture Placeholder 3"/>
          <p:cNvSpPr>
            <a:spLocks noGrp="1"/>
          </p:cNvSpPr>
          <p:nvPr>
            <p:ph type="pic" sz="quarter" idx="11"/>
          </p:nvPr>
        </p:nvSpPr>
        <p:spPr>
          <a:xfrm>
            <a:off x="1671644" y="1847315"/>
            <a:ext cx="1400586" cy="2031909"/>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275"/>
            </a:lvl1pPr>
          </a:lstStyle>
          <a:p>
            <a:endParaRPr lang="en-US"/>
          </a:p>
        </p:txBody>
      </p:sp>
      <p:sp>
        <p:nvSpPr>
          <p:cNvPr id="17" name="Picture Placeholder 3"/>
          <p:cNvSpPr>
            <a:spLocks noGrp="1"/>
          </p:cNvSpPr>
          <p:nvPr>
            <p:ph type="pic" sz="quarter" idx="12"/>
          </p:nvPr>
        </p:nvSpPr>
        <p:spPr>
          <a:xfrm>
            <a:off x="3863751" y="1847315"/>
            <a:ext cx="1400586" cy="2031909"/>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275"/>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elcome_message_helium">
    <p:spTree>
      <p:nvGrpSpPr>
        <p:cNvPr id="1" name=""/>
        <p:cNvGrpSpPr/>
        <p:nvPr/>
      </p:nvGrpSpPr>
      <p:grpSpPr>
        <a:xfrm>
          <a:off x="0" y="0"/>
          <a:ext cx="0" cy="0"/>
          <a:chOff x="0" y="0"/>
          <a:chExt cx="0" cy="0"/>
        </a:xfrm>
      </p:grpSpPr>
      <p:sp>
        <p:nvSpPr>
          <p:cNvPr id="17" name="Picture Placeholder 3"/>
          <p:cNvSpPr>
            <a:spLocks noGrp="1"/>
          </p:cNvSpPr>
          <p:nvPr>
            <p:ph type="pic" sz="quarter" idx="12"/>
          </p:nvPr>
        </p:nvSpPr>
        <p:spPr>
          <a:xfrm>
            <a:off x="4144763" y="1739522"/>
            <a:ext cx="838563" cy="1216551"/>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275"/>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elcome_message_helium">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7029026" y="1815755"/>
            <a:ext cx="1101531" cy="1350714"/>
          </a:xfrm>
          <a:prstGeom prst="ellipse">
            <a:avLst/>
          </a:prstGeom>
        </p:spPr>
        <p:txBody>
          <a:bodyPr>
            <a:normAutofit/>
          </a:bodyPr>
          <a:lstStyle>
            <a:lvl1pPr>
              <a:defRPr sz="865">
                <a:latin typeface="Montserrat Hairline" charset="0"/>
                <a:ea typeface="Montserrat Hairline" charset="0"/>
                <a:cs typeface="Montserrat Hairline" charset="0"/>
              </a:defRPr>
            </a:lvl1pPr>
          </a:lstStyle>
          <a:p>
            <a:endParaRPr lang="en-US"/>
          </a:p>
        </p:txBody>
      </p:sp>
      <p:sp>
        <p:nvSpPr>
          <p:cNvPr id="15" name="Picture Placeholder 3"/>
          <p:cNvSpPr>
            <a:spLocks noGrp="1"/>
          </p:cNvSpPr>
          <p:nvPr>
            <p:ph type="pic" sz="quarter" idx="12"/>
          </p:nvPr>
        </p:nvSpPr>
        <p:spPr>
          <a:xfrm>
            <a:off x="5030142" y="1815755"/>
            <a:ext cx="1101531" cy="1350714"/>
          </a:xfrm>
          <a:prstGeom prst="ellipse">
            <a:avLst/>
          </a:prstGeom>
        </p:spPr>
        <p:txBody>
          <a:bodyPr>
            <a:normAutofit/>
          </a:bodyPr>
          <a:lstStyle>
            <a:lvl1pPr>
              <a:defRPr sz="865">
                <a:latin typeface="Montserrat Hairline" charset="0"/>
                <a:ea typeface="Montserrat Hairline" charset="0"/>
                <a:cs typeface="Montserrat Hairline" charset="0"/>
              </a:defRPr>
            </a:lvl1pPr>
          </a:lstStyle>
          <a:p>
            <a:endParaRPr lang="en-US"/>
          </a:p>
        </p:txBody>
      </p:sp>
      <p:sp>
        <p:nvSpPr>
          <p:cNvPr id="25" name="Picture Placeholder 3"/>
          <p:cNvSpPr>
            <a:spLocks noGrp="1"/>
          </p:cNvSpPr>
          <p:nvPr>
            <p:ph type="pic" sz="quarter" idx="13"/>
          </p:nvPr>
        </p:nvSpPr>
        <p:spPr>
          <a:xfrm>
            <a:off x="3005521" y="1815755"/>
            <a:ext cx="1101531" cy="1350714"/>
          </a:xfrm>
          <a:prstGeom prst="ellipse">
            <a:avLst/>
          </a:prstGeom>
        </p:spPr>
        <p:txBody>
          <a:bodyPr>
            <a:normAutofit/>
          </a:bodyPr>
          <a:lstStyle>
            <a:lvl1pPr>
              <a:defRPr sz="865">
                <a:latin typeface="Montserrat Hairline" charset="0"/>
                <a:ea typeface="Montserrat Hairline" charset="0"/>
                <a:cs typeface="Montserrat Hairline" charset="0"/>
              </a:defRPr>
            </a:lvl1pPr>
          </a:lstStyle>
          <a:p>
            <a:endParaRPr lang="en-US"/>
          </a:p>
        </p:txBody>
      </p:sp>
      <p:sp>
        <p:nvSpPr>
          <p:cNvPr id="34" name="Picture Placeholder 3"/>
          <p:cNvSpPr>
            <a:spLocks noGrp="1"/>
          </p:cNvSpPr>
          <p:nvPr>
            <p:ph type="pic" sz="quarter" idx="14"/>
          </p:nvPr>
        </p:nvSpPr>
        <p:spPr>
          <a:xfrm>
            <a:off x="1006637" y="1815755"/>
            <a:ext cx="1101531" cy="1350714"/>
          </a:xfrm>
          <a:prstGeom prst="ellipse">
            <a:avLst/>
          </a:prstGeom>
        </p:spPr>
        <p:txBody>
          <a:bodyPr>
            <a:normAutofit/>
          </a:bodyPr>
          <a:lstStyle>
            <a:lvl1pPr>
              <a:defRPr sz="865">
                <a:latin typeface="Montserrat Hairline" charset="0"/>
                <a:ea typeface="Montserrat Hairline" charset="0"/>
                <a:cs typeface="Montserrat Hairline" charset="0"/>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am_of_3_Helium">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6833494" y="1847315"/>
            <a:ext cx="1400586" cy="2031909"/>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lstStyle/>
          <a:p>
            <a:endParaRPr lang="en-US"/>
          </a:p>
        </p:txBody>
      </p:sp>
      <p:sp>
        <p:nvSpPr>
          <p:cNvPr id="13" name="Picture Placeholder 3"/>
          <p:cNvSpPr>
            <a:spLocks noGrp="1"/>
          </p:cNvSpPr>
          <p:nvPr>
            <p:ph type="pic" sz="quarter" idx="11"/>
          </p:nvPr>
        </p:nvSpPr>
        <p:spPr>
          <a:xfrm>
            <a:off x="910005" y="1847315"/>
            <a:ext cx="1400586" cy="2031909"/>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lstStyle/>
          <a:p>
            <a:endParaRPr lang="en-US"/>
          </a:p>
        </p:txBody>
      </p:sp>
      <p:sp>
        <p:nvSpPr>
          <p:cNvPr id="17" name="Picture Placeholder 3"/>
          <p:cNvSpPr>
            <a:spLocks noGrp="1"/>
          </p:cNvSpPr>
          <p:nvPr>
            <p:ph type="pic" sz="quarter" idx="12"/>
          </p:nvPr>
        </p:nvSpPr>
        <p:spPr>
          <a:xfrm>
            <a:off x="2884502" y="1847315"/>
            <a:ext cx="1400586" cy="2031909"/>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lstStyle/>
          <a:p>
            <a:endParaRPr lang="en-US"/>
          </a:p>
        </p:txBody>
      </p:sp>
      <p:sp>
        <p:nvSpPr>
          <p:cNvPr id="5" name="Picture Placeholder 3"/>
          <p:cNvSpPr>
            <a:spLocks noGrp="1"/>
          </p:cNvSpPr>
          <p:nvPr>
            <p:ph type="pic" sz="quarter" idx="13"/>
          </p:nvPr>
        </p:nvSpPr>
        <p:spPr>
          <a:xfrm>
            <a:off x="4858998" y="1847315"/>
            <a:ext cx="1400586" cy="2031909"/>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1" fmla="*/ 0 w 6378575"/>
              <a:gd name="connsiteY0-2" fmla="*/ 3289376 h 5642050"/>
              <a:gd name="connsiteX1-3" fmla="*/ 1644708 w 6378575"/>
              <a:gd name="connsiteY1-4" fmla="*/ 936702 h 5642050"/>
              <a:gd name="connsiteX2-5" fmla="*/ 3551837 w 6378575"/>
              <a:gd name="connsiteY2-6" fmla="*/ 0 h 5642050"/>
              <a:gd name="connsiteX3-7" fmla="*/ 6378575 w 6378575"/>
              <a:gd name="connsiteY3-8" fmla="*/ 3289376 h 5642050"/>
              <a:gd name="connsiteX4-9" fmla="*/ 4733867 w 6378575"/>
              <a:gd name="connsiteY4-10" fmla="*/ 5642050 h 5642050"/>
              <a:gd name="connsiteX5-11" fmla="*/ 1644708 w 6378575"/>
              <a:gd name="connsiteY5-12" fmla="*/ 5642050 h 5642050"/>
              <a:gd name="connsiteX6-13" fmla="*/ 0 w 6378575"/>
              <a:gd name="connsiteY6-14" fmla="*/ 3289376 h 5642050"/>
              <a:gd name="connsiteX0-15" fmla="*/ 0 w 5374965"/>
              <a:gd name="connsiteY0-16" fmla="*/ 3289376 h 5642050"/>
              <a:gd name="connsiteX1-17" fmla="*/ 1644708 w 5374965"/>
              <a:gd name="connsiteY1-18" fmla="*/ 936702 h 5642050"/>
              <a:gd name="connsiteX2-19" fmla="*/ 3551837 w 5374965"/>
              <a:gd name="connsiteY2-20" fmla="*/ 0 h 5642050"/>
              <a:gd name="connsiteX3-21" fmla="*/ 5374965 w 5374965"/>
              <a:gd name="connsiteY3-22" fmla="*/ 925317 h 5642050"/>
              <a:gd name="connsiteX4-23" fmla="*/ 4733867 w 5374965"/>
              <a:gd name="connsiteY4-24" fmla="*/ 5642050 h 5642050"/>
              <a:gd name="connsiteX5-25" fmla="*/ 1644708 w 5374965"/>
              <a:gd name="connsiteY5-26" fmla="*/ 5642050 h 5642050"/>
              <a:gd name="connsiteX6-27" fmla="*/ 0 w 5374965"/>
              <a:gd name="connsiteY6-28" fmla="*/ 3289376 h 5642050"/>
              <a:gd name="connsiteX0-29" fmla="*/ 0 w 5402940"/>
              <a:gd name="connsiteY0-30" fmla="*/ 3289376 h 5642050"/>
              <a:gd name="connsiteX1-31" fmla="*/ 1644708 w 5402940"/>
              <a:gd name="connsiteY1-32" fmla="*/ 936702 h 5642050"/>
              <a:gd name="connsiteX2-33" fmla="*/ 3551837 w 5402940"/>
              <a:gd name="connsiteY2-34" fmla="*/ 0 h 5642050"/>
              <a:gd name="connsiteX3-35" fmla="*/ 5374965 w 5402940"/>
              <a:gd name="connsiteY3-36" fmla="*/ 925317 h 5642050"/>
              <a:gd name="connsiteX4-37" fmla="*/ 5402940 w 5402940"/>
              <a:gd name="connsiteY4-38" fmla="*/ 3389503 h 5642050"/>
              <a:gd name="connsiteX5-39" fmla="*/ 1644708 w 5402940"/>
              <a:gd name="connsiteY5-40" fmla="*/ 5642050 h 5642050"/>
              <a:gd name="connsiteX6-41" fmla="*/ 0 w 5402940"/>
              <a:gd name="connsiteY6-42" fmla="*/ 3289376 h 5642050"/>
              <a:gd name="connsiteX0-43" fmla="*/ 0 w 5402940"/>
              <a:gd name="connsiteY0-44" fmla="*/ 3289376 h 4415416"/>
              <a:gd name="connsiteX1-45" fmla="*/ 1644708 w 5402940"/>
              <a:gd name="connsiteY1-46" fmla="*/ 936702 h 4415416"/>
              <a:gd name="connsiteX2-47" fmla="*/ 3551837 w 5402940"/>
              <a:gd name="connsiteY2-48" fmla="*/ 0 h 4415416"/>
              <a:gd name="connsiteX3-49" fmla="*/ 5374965 w 5402940"/>
              <a:gd name="connsiteY3-50" fmla="*/ 925317 h 4415416"/>
              <a:gd name="connsiteX4-51" fmla="*/ 5402940 w 5402940"/>
              <a:gd name="connsiteY4-52" fmla="*/ 3389503 h 4415416"/>
              <a:gd name="connsiteX5-53" fmla="*/ 3473508 w 5402940"/>
              <a:gd name="connsiteY5-54" fmla="*/ 4415416 h 4415416"/>
              <a:gd name="connsiteX6-55" fmla="*/ 0 w 5402940"/>
              <a:gd name="connsiteY6-56" fmla="*/ 3289376 h 4415416"/>
              <a:gd name="connsiteX0-57" fmla="*/ 5673 w 3758232"/>
              <a:gd name="connsiteY0-58" fmla="*/ 3445493 h 4415416"/>
              <a:gd name="connsiteX1-59" fmla="*/ 0 w 3758232"/>
              <a:gd name="connsiteY1-60" fmla="*/ 936702 h 4415416"/>
              <a:gd name="connsiteX2-61" fmla="*/ 1907129 w 3758232"/>
              <a:gd name="connsiteY2-62" fmla="*/ 0 h 4415416"/>
              <a:gd name="connsiteX3-63" fmla="*/ 3730257 w 3758232"/>
              <a:gd name="connsiteY3-64" fmla="*/ 925317 h 4415416"/>
              <a:gd name="connsiteX4-65" fmla="*/ 3758232 w 3758232"/>
              <a:gd name="connsiteY4-66" fmla="*/ 3389503 h 4415416"/>
              <a:gd name="connsiteX5-67" fmla="*/ 1828800 w 3758232"/>
              <a:gd name="connsiteY5-68" fmla="*/ 4415416 h 4415416"/>
              <a:gd name="connsiteX6-69" fmla="*/ 5673 w 3758232"/>
              <a:gd name="connsiteY6-70" fmla="*/ 3445493 h 4415416"/>
              <a:gd name="connsiteX0-71" fmla="*/ 5673 w 3730257"/>
              <a:gd name="connsiteY0-72" fmla="*/ 3445493 h 4415416"/>
              <a:gd name="connsiteX1-73" fmla="*/ 0 w 3730257"/>
              <a:gd name="connsiteY1-74" fmla="*/ 936702 h 4415416"/>
              <a:gd name="connsiteX2-75" fmla="*/ 1907129 w 3730257"/>
              <a:gd name="connsiteY2-76" fmla="*/ 0 h 4415416"/>
              <a:gd name="connsiteX3-77" fmla="*/ 3730257 w 3730257"/>
              <a:gd name="connsiteY3-78" fmla="*/ 925317 h 4415416"/>
              <a:gd name="connsiteX4-79" fmla="*/ 3705981 w 3730257"/>
              <a:gd name="connsiteY4-80" fmla="*/ 3415629 h 4415416"/>
              <a:gd name="connsiteX5-81" fmla="*/ 1828800 w 3730257"/>
              <a:gd name="connsiteY5-82" fmla="*/ 4415416 h 4415416"/>
              <a:gd name="connsiteX6-83" fmla="*/ 5673 w 3730257"/>
              <a:gd name="connsiteY6-84" fmla="*/ 3445493 h 4415416"/>
              <a:gd name="connsiteX0-85" fmla="*/ 5673 w 3732107"/>
              <a:gd name="connsiteY0-86" fmla="*/ 3445493 h 4415416"/>
              <a:gd name="connsiteX1-87" fmla="*/ 0 w 3732107"/>
              <a:gd name="connsiteY1-88" fmla="*/ 936702 h 4415416"/>
              <a:gd name="connsiteX2-89" fmla="*/ 1907129 w 3732107"/>
              <a:gd name="connsiteY2-90" fmla="*/ 0 h 4415416"/>
              <a:gd name="connsiteX3-91" fmla="*/ 3730257 w 3732107"/>
              <a:gd name="connsiteY3-92" fmla="*/ 925317 h 4415416"/>
              <a:gd name="connsiteX4-93" fmla="*/ 3732107 w 3732107"/>
              <a:gd name="connsiteY4-94" fmla="*/ 3428691 h 4415416"/>
              <a:gd name="connsiteX5-95" fmla="*/ 1828800 w 3732107"/>
              <a:gd name="connsiteY5-96" fmla="*/ 4415416 h 4415416"/>
              <a:gd name="connsiteX6-97" fmla="*/ 5673 w 3732107"/>
              <a:gd name="connsiteY6-98" fmla="*/ 3445493 h 4415416"/>
              <a:gd name="connsiteX0-99" fmla="*/ 5673 w 3732107"/>
              <a:gd name="connsiteY0-100" fmla="*/ 3445493 h 4415416"/>
              <a:gd name="connsiteX1-101" fmla="*/ 0 w 3732107"/>
              <a:gd name="connsiteY1-102" fmla="*/ 936702 h 4415416"/>
              <a:gd name="connsiteX2-103" fmla="*/ 1907129 w 3732107"/>
              <a:gd name="connsiteY2-104" fmla="*/ 0 h 4415416"/>
              <a:gd name="connsiteX3-105" fmla="*/ 3717194 w 3732107"/>
              <a:gd name="connsiteY3-106" fmla="*/ 925317 h 4415416"/>
              <a:gd name="connsiteX4-107" fmla="*/ 3732107 w 3732107"/>
              <a:gd name="connsiteY4-108" fmla="*/ 3428691 h 4415416"/>
              <a:gd name="connsiteX5-109" fmla="*/ 1828800 w 3732107"/>
              <a:gd name="connsiteY5-110" fmla="*/ 4415416 h 4415416"/>
              <a:gd name="connsiteX6-111" fmla="*/ 5673 w 3732107"/>
              <a:gd name="connsiteY6-112" fmla="*/ 3445493 h 4415416"/>
              <a:gd name="connsiteX0-113" fmla="*/ 5673 w 3732107"/>
              <a:gd name="connsiteY0-114" fmla="*/ 3445493 h 4415416"/>
              <a:gd name="connsiteX1-115" fmla="*/ 0 w 3732107"/>
              <a:gd name="connsiteY1-116" fmla="*/ 936702 h 4415416"/>
              <a:gd name="connsiteX2-117" fmla="*/ 1907129 w 3732107"/>
              <a:gd name="connsiteY2-118" fmla="*/ 0 h 4415416"/>
              <a:gd name="connsiteX3-119" fmla="*/ 3717194 w 3732107"/>
              <a:gd name="connsiteY3-120" fmla="*/ 925317 h 4415416"/>
              <a:gd name="connsiteX4-121" fmla="*/ 3732107 w 3732107"/>
              <a:gd name="connsiteY4-122" fmla="*/ 3428691 h 4415416"/>
              <a:gd name="connsiteX5-123" fmla="*/ 1856721 w 3732107"/>
              <a:gd name="connsiteY5-124" fmla="*/ 4415416 h 4415416"/>
              <a:gd name="connsiteX6-125" fmla="*/ 5673 w 3732107"/>
              <a:gd name="connsiteY6-126" fmla="*/ 3445493 h 4415416"/>
              <a:gd name="connsiteX0-127" fmla="*/ 5673 w 3732107"/>
              <a:gd name="connsiteY0-128" fmla="*/ 3445493 h 4415416"/>
              <a:gd name="connsiteX1-129" fmla="*/ 0 w 3732107"/>
              <a:gd name="connsiteY1-130" fmla="*/ 936702 h 4415416"/>
              <a:gd name="connsiteX2-131" fmla="*/ 1907129 w 3732107"/>
              <a:gd name="connsiteY2-132" fmla="*/ 0 h 4415416"/>
              <a:gd name="connsiteX3-133" fmla="*/ 3717194 w 3732107"/>
              <a:gd name="connsiteY3-134" fmla="*/ 925317 h 4415416"/>
              <a:gd name="connsiteX4-135" fmla="*/ 3732107 w 3732107"/>
              <a:gd name="connsiteY4-136" fmla="*/ 3428691 h 4415416"/>
              <a:gd name="connsiteX5-137" fmla="*/ 1894821 w 3732107"/>
              <a:gd name="connsiteY5-138" fmla="*/ 4415416 h 4415416"/>
              <a:gd name="connsiteX6-139" fmla="*/ 5673 w 3732107"/>
              <a:gd name="connsiteY6-140" fmla="*/ 3445493 h 4415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eb_placeholder_Helium">
    <p:spTree>
      <p:nvGrpSpPr>
        <p:cNvPr id="1" name=""/>
        <p:cNvGrpSpPr/>
        <p:nvPr/>
      </p:nvGrpSpPr>
      <p:grpSpPr>
        <a:xfrm>
          <a:off x="0" y="0"/>
          <a:ext cx="0" cy="0"/>
          <a:chOff x="0" y="0"/>
          <a:chExt cx="0" cy="0"/>
        </a:xfrm>
      </p:grpSpPr>
      <p:sp>
        <p:nvSpPr>
          <p:cNvPr id="33" name="Picture Placeholder 13"/>
          <p:cNvSpPr>
            <a:spLocks noGrp="1"/>
          </p:cNvSpPr>
          <p:nvPr>
            <p:ph type="pic" sz="quarter" idx="25"/>
          </p:nvPr>
        </p:nvSpPr>
        <p:spPr>
          <a:xfrm>
            <a:off x="4742988" y="1513552"/>
            <a:ext cx="5969961" cy="4194737"/>
          </a:xfrm>
          <a:prstGeom prst="rect">
            <a:avLst/>
          </a:prstGeom>
          <a:effectLst/>
        </p:spPr>
        <p:txBody>
          <a:bodyPr>
            <a:normAutofit/>
          </a:bodyPr>
          <a:lstStyle>
            <a:lvl1pPr marL="0" indent="0">
              <a:buNone/>
              <a:defRPr sz="1575">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eo Layout1">
    <p:spTree>
      <p:nvGrpSpPr>
        <p:cNvPr id="1" name=""/>
        <p:cNvGrpSpPr/>
        <p:nvPr/>
      </p:nvGrpSpPr>
      <p:grpSpPr>
        <a:xfrm>
          <a:off x="0" y="0"/>
          <a:ext cx="0" cy="0"/>
          <a:chOff x="0" y="0"/>
          <a:chExt cx="0" cy="0"/>
        </a:xfrm>
      </p:grpSpPr>
      <p:sp>
        <p:nvSpPr>
          <p:cNvPr id="4" name="Picture Placeholder 13"/>
          <p:cNvSpPr>
            <a:spLocks noGrp="1"/>
          </p:cNvSpPr>
          <p:nvPr>
            <p:ph type="pic" sz="quarter" idx="26"/>
          </p:nvPr>
        </p:nvSpPr>
        <p:spPr>
          <a:xfrm>
            <a:off x="6529380" y="-3648"/>
            <a:ext cx="2619065" cy="6315548"/>
          </a:xfrm>
          <a:prstGeom prst="rect">
            <a:avLst/>
          </a:prstGeom>
          <a:effectLst/>
        </p:spPr>
        <p:txBody>
          <a:bodyPr>
            <a:normAutofit/>
          </a:bodyPr>
          <a:lstStyle>
            <a:lvl1pPr marL="0" indent="0">
              <a:buNone/>
              <a:defRPr sz="1575">
                <a:ln>
                  <a:noFill/>
                </a:ln>
                <a:solidFill>
                  <a:schemeClr val="bg1">
                    <a:lumMod val="85000"/>
                  </a:schemeClr>
                </a:solidFill>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at_people">
    <p:spTree>
      <p:nvGrpSpPr>
        <p:cNvPr id="1" name=""/>
        <p:cNvGrpSpPr/>
        <p:nvPr/>
      </p:nvGrpSpPr>
      <p:grpSpPr>
        <a:xfrm>
          <a:off x="0" y="0"/>
          <a:ext cx="0" cy="0"/>
          <a:chOff x="0" y="0"/>
          <a:chExt cx="0" cy="0"/>
        </a:xfrm>
      </p:grpSpPr>
      <p:sp>
        <p:nvSpPr>
          <p:cNvPr id="14" name="Picture Placeholder 13"/>
          <p:cNvSpPr>
            <a:spLocks noGrp="1" noChangeAspect="1"/>
          </p:cNvSpPr>
          <p:nvPr>
            <p:ph type="pic" sz="quarter" idx="22" hasCustomPrompt="1"/>
          </p:nvPr>
        </p:nvSpPr>
        <p:spPr>
          <a:xfrm>
            <a:off x="4280064" y="2930157"/>
            <a:ext cx="573673" cy="703016"/>
          </a:xfrm>
          <a:prstGeom prst="ellipse">
            <a:avLst/>
          </a:prstGeom>
        </p:spPr>
        <p:txBody>
          <a:bodyPr>
            <a:noAutofit/>
          </a:bodyPr>
          <a:lstStyle>
            <a:lvl1pPr marL="0" indent="0">
              <a:lnSpc>
                <a:spcPct val="130000"/>
              </a:lnSpc>
              <a:buNone/>
              <a:defRPr sz="565" baseline="0"/>
            </a:lvl1pPr>
          </a:lstStyle>
          <a:p>
            <a:r>
              <a:rPr lang="en-US" dirty="0"/>
              <a:t>Drag  Your Picture Here</a:t>
            </a:r>
            <a:endParaRPr lang="en-US" dirty="0"/>
          </a:p>
        </p:txBody>
      </p:sp>
      <p:sp>
        <p:nvSpPr>
          <p:cNvPr id="8" name="Picture Placeholder 13"/>
          <p:cNvSpPr>
            <a:spLocks noGrp="1" noChangeAspect="1"/>
          </p:cNvSpPr>
          <p:nvPr>
            <p:ph type="pic" sz="quarter" idx="23" hasCustomPrompt="1"/>
          </p:nvPr>
        </p:nvSpPr>
        <p:spPr>
          <a:xfrm>
            <a:off x="6896629" y="2930157"/>
            <a:ext cx="573673" cy="703016"/>
          </a:xfrm>
          <a:prstGeom prst="ellipse">
            <a:avLst/>
          </a:prstGeom>
        </p:spPr>
        <p:txBody>
          <a:bodyPr>
            <a:noAutofit/>
          </a:bodyPr>
          <a:lstStyle>
            <a:lvl1pPr marL="0" indent="0">
              <a:lnSpc>
                <a:spcPct val="130000"/>
              </a:lnSpc>
              <a:buNone/>
              <a:defRPr sz="565" baseline="0"/>
            </a:lvl1pPr>
          </a:lstStyle>
          <a:p>
            <a:r>
              <a:rPr lang="en-US" dirty="0"/>
              <a:t>Drag  Your Picture Here</a:t>
            </a:r>
            <a:endParaRPr lang="en-US" dirty="0"/>
          </a:p>
        </p:txBody>
      </p:sp>
      <p:sp>
        <p:nvSpPr>
          <p:cNvPr id="13" name="Picture Placeholder 13"/>
          <p:cNvSpPr>
            <a:spLocks noGrp="1" noChangeAspect="1"/>
          </p:cNvSpPr>
          <p:nvPr>
            <p:ph type="pic" sz="quarter" idx="24" hasCustomPrompt="1"/>
          </p:nvPr>
        </p:nvSpPr>
        <p:spPr>
          <a:xfrm>
            <a:off x="1646341" y="2930157"/>
            <a:ext cx="573673" cy="703016"/>
          </a:xfrm>
          <a:prstGeom prst="ellipse">
            <a:avLst/>
          </a:prstGeom>
        </p:spPr>
        <p:txBody>
          <a:bodyPr>
            <a:noAutofit/>
          </a:bodyPr>
          <a:lstStyle>
            <a:lvl1pPr marL="0" indent="0">
              <a:lnSpc>
                <a:spcPct val="130000"/>
              </a:lnSpc>
              <a:buNone/>
              <a:defRPr sz="565" baseline="0"/>
            </a:lvl1pPr>
          </a:lstStyle>
          <a:p>
            <a:r>
              <a:rPr lang="en-US" dirty="0"/>
              <a:t>Drag  Your Picture Here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ppy_customers">
    <p:spTree>
      <p:nvGrpSpPr>
        <p:cNvPr id="1" name=""/>
        <p:cNvGrpSpPr/>
        <p:nvPr/>
      </p:nvGrpSpPr>
      <p:grpSpPr>
        <a:xfrm>
          <a:off x="0" y="0"/>
          <a:ext cx="0" cy="0"/>
          <a:chOff x="0" y="0"/>
          <a:chExt cx="0" cy="0"/>
        </a:xfrm>
      </p:grpSpPr>
      <p:sp>
        <p:nvSpPr>
          <p:cNvPr id="10" name="Picture Placeholder 13"/>
          <p:cNvSpPr>
            <a:spLocks noGrp="1" noChangeAspect="1"/>
          </p:cNvSpPr>
          <p:nvPr>
            <p:ph type="pic" sz="quarter" idx="24" hasCustomPrompt="1"/>
          </p:nvPr>
        </p:nvSpPr>
        <p:spPr>
          <a:xfrm>
            <a:off x="3311777" y="1944043"/>
            <a:ext cx="619809" cy="759554"/>
          </a:xfrm>
          <a:prstGeom prst="ellipse">
            <a:avLst/>
          </a:prstGeom>
        </p:spPr>
        <p:txBody>
          <a:bodyPr>
            <a:noAutofit/>
          </a:bodyPr>
          <a:lstStyle>
            <a:lvl1pPr marL="0" indent="0">
              <a:lnSpc>
                <a:spcPct val="130000"/>
              </a:lnSpc>
              <a:buNone/>
              <a:defRPr sz="565" baseline="0"/>
            </a:lvl1pPr>
          </a:lstStyle>
          <a:p>
            <a:r>
              <a:rPr lang="en-US" dirty="0"/>
              <a:t>Drag  Your Picture Here</a:t>
            </a:r>
            <a:endParaRPr lang="en-US" dirty="0"/>
          </a:p>
        </p:txBody>
      </p:sp>
      <p:sp>
        <p:nvSpPr>
          <p:cNvPr id="17" name="Picture Placeholder 13"/>
          <p:cNvSpPr>
            <a:spLocks noGrp="1" noChangeAspect="1"/>
          </p:cNvSpPr>
          <p:nvPr>
            <p:ph type="pic" sz="quarter" idx="25" hasCustomPrompt="1"/>
          </p:nvPr>
        </p:nvSpPr>
        <p:spPr>
          <a:xfrm>
            <a:off x="5199135" y="1944043"/>
            <a:ext cx="619809" cy="759554"/>
          </a:xfrm>
          <a:prstGeom prst="ellipse">
            <a:avLst/>
          </a:prstGeom>
        </p:spPr>
        <p:txBody>
          <a:bodyPr>
            <a:noAutofit/>
          </a:bodyPr>
          <a:lstStyle>
            <a:lvl1pPr marL="0" indent="0">
              <a:lnSpc>
                <a:spcPct val="130000"/>
              </a:lnSpc>
              <a:buNone/>
              <a:defRPr sz="565" baseline="0"/>
            </a:lvl1pPr>
          </a:lstStyle>
          <a:p>
            <a:r>
              <a:rPr lang="en-US" dirty="0"/>
              <a:t>Drag  Your Picture Here</a:t>
            </a:r>
            <a:endParaRPr lang="en-US" dirty="0"/>
          </a:p>
        </p:txBody>
      </p:sp>
      <p:sp>
        <p:nvSpPr>
          <p:cNvPr id="21" name="Picture Placeholder 13"/>
          <p:cNvSpPr>
            <a:spLocks noGrp="1" noChangeAspect="1"/>
          </p:cNvSpPr>
          <p:nvPr>
            <p:ph type="pic" sz="quarter" idx="26" hasCustomPrompt="1"/>
          </p:nvPr>
        </p:nvSpPr>
        <p:spPr>
          <a:xfrm>
            <a:off x="7086493" y="1944043"/>
            <a:ext cx="619809" cy="759554"/>
          </a:xfrm>
          <a:prstGeom prst="ellipse">
            <a:avLst/>
          </a:prstGeom>
        </p:spPr>
        <p:txBody>
          <a:bodyPr>
            <a:noAutofit/>
          </a:bodyPr>
          <a:lstStyle>
            <a:lvl1pPr marL="0" indent="0">
              <a:lnSpc>
                <a:spcPct val="130000"/>
              </a:lnSpc>
              <a:buNone/>
              <a:defRPr sz="565" baseline="0"/>
            </a:lvl1pPr>
          </a:lstStyle>
          <a:p>
            <a:r>
              <a:rPr lang="en-US" dirty="0"/>
              <a:t>Drag  Your Picture Here</a:t>
            </a:r>
            <a:endParaRPr lang="en-US" dirty="0"/>
          </a:p>
        </p:txBody>
      </p:sp>
      <p:sp>
        <p:nvSpPr>
          <p:cNvPr id="25" name="Picture Placeholder 13"/>
          <p:cNvSpPr>
            <a:spLocks noGrp="1" noChangeAspect="1"/>
          </p:cNvSpPr>
          <p:nvPr>
            <p:ph type="pic" sz="quarter" idx="27" hasCustomPrompt="1"/>
          </p:nvPr>
        </p:nvSpPr>
        <p:spPr>
          <a:xfrm>
            <a:off x="1415840" y="1944043"/>
            <a:ext cx="619809" cy="759554"/>
          </a:xfrm>
          <a:prstGeom prst="ellipse">
            <a:avLst/>
          </a:prstGeom>
        </p:spPr>
        <p:txBody>
          <a:bodyPr>
            <a:noAutofit/>
          </a:bodyPr>
          <a:lstStyle>
            <a:lvl1pPr marL="0" indent="0">
              <a:lnSpc>
                <a:spcPct val="130000"/>
              </a:lnSpc>
              <a:buNone/>
              <a:defRPr sz="565" baseline="0"/>
            </a:lvl1pPr>
          </a:lstStyle>
          <a:p>
            <a:r>
              <a:rPr lang="en-US" dirty="0"/>
              <a:t>Drag  Your Picture Here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E3268-6AE2-40DF-931E-73F7146E09BF}"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38F2913-FB22-4E0A-AAA3-335A6BC74E0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5748338"/>
            <a:ext cx="2135188" cy="438150"/>
          </a:xfrm>
          <a:prstGeom prst="rect">
            <a:avLst/>
          </a:prstGeom>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xfrm>
            <a:off x="3125788" y="5748338"/>
            <a:ext cx="2897187" cy="438150"/>
          </a:xfrm>
          <a:prstGeom prst="rect">
            <a:avLst/>
          </a:prstGeom>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xfrm>
            <a:off x="6556375" y="5748338"/>
            <a:ext cx="2135188" cy="438150"/>
          </a:xfrm>
          <a:prstGeom prst="rect">
            <a:avLst/>
          </a:prstGeom>
        </p:spPr>
        <p:txBody>
          <a:bodyPr/>
          <a:lstStyle>
            <a:lvl1pPr>
              <a:defRPr/>
            </a:lvl1pPr>
          </a:lstStyle>
          <a:p>
            <a:pPr>
              <a:defRPr/>
            </a:pPr>
            <a:fld id="{FC519DF7-4311-49BD-AE6D-DA591F18D931}" type="slidenum">
              <a:rPr lang="en-US" altLang="zh-CN"/>
            </a:fld>
            <a:endParaRPr lang="en-US" altLang="zh-CN"/>
          </a:p>
        </p:txBody>
      </p:sp>
    </p:spTree>
  </p:cSld>
  <p:clrMapOvr>
    <a:masterClrMapping/>
  </p:clrMapOvr>
  <p:transition spd="med">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83924" y="-9725"/>
            <a:ext cx="5094408" cy="663334"/>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11263"/>
            <a:ext cx="8234363" cy="4383087"/>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a:xfrm>
            <a:off x="457200" y="5748338"/>
            <a:ext cx="2135188" cy="438150"/>
          </a:xfrm>
          <a:prstGeom prst="rect">
            <a:avLst/>
          </a:prstGeom>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5788" y="5748338"/>
            <a:ext cx="2897187" cy="438150"/>
          </a:xfrm>
          <a:prstGeom prst="rect">
            <a:avLst/>
          </a:prstGeom>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556375" y="5748338"/>
            <a:ext cx="2135188" cy="438150"/>
          </a:xfrm>
          <a:prstGeom prst="rect">
            <a:avLst/>
          </a:prstGeom>
        </p:spPr>
        <p:txBody>
          <a:bodyPr/>
          <a:lstStyle>
            <a:lvl1pPr>
              <a:defRPr/>
            </a:lvl1pPr>
          </a:lstStyle>
          <a:p>
            <a:pPr>
              <a:defRPr/>
            </a:pPr>
            <a:fld id="{D8A95770-1D3B-4C84-8434-8F765FAC1061}" type="slidenum">
              <a:rPr lang="en-US" altLang="zh-CN"/>
            </a:fld>
            <a:endParaRPr lang="en-US" altLang="zh-CN"/>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438" y="252769"/>
            <a:ext cx="8233887" cy="105198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438" y="1472777"/>
            <a:ext cx="4040704" cy="416556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剪贴画占位符 3"/>
          <p:cNvSpPr>
            <a:spLocks noGrp="1"/>
          </p:cNvSpPr>
          <p:nvPr>
            <p:ph type="clipArt" sz="half" idx="2"/>
          </p:nvPr>
        </p:nvSpPr>
        <p:spPr>
          <a:xfrm>
            <a:off x="4650621" y="1472777"/>
            <a:ext cx="4040704" cy="4165562"/>
          </a:xfrm>
          <a:prstGeom prst="rect">
            <a:avLst/>
          </a:prstGeom>
        </p:spPr>
        <p:txBody>
          <a:bodyPr/>
          <a:lstStyle/>
          <a:p>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10" name="Line 33"/>
          <p:cNvSpPr>
            <a:spLocks noChangeShapeType="1"/>
          </p:cNvSpPr>
          <p:nvPr/>
        </p:nvSpPr>
        <p:spPr bwMode="auto">
          <a:xfrm flipH="1">
            <a:off x="2" y="704244"/>
            <a:ext cx="250955" cy="0"/>
          </a:xfrm>
          <a:prstGeom prst="line">
            <a:avLst/>
          </a:prstGeom>
          <a:noFill/>
          <a:ln w="38100">
            <a:solidFill>
              <a:schemeClr val="bg1"/>
            </a:solidFill>
            <a:round/>
          </a:ln>
          <a:effectLst/>
        </p:spPr>
        <p:txBody>
          <a:bodyPr lIns="89450" tIns="44724" rIns="89450" bIns="44724"/>
          <a:lstStyle/>
          <a:p>
            <a:pPr>
              <a:lnSpc>
                <a:spcPct val="215000"/>
              </a:lnSpc>
              <a:spcBef>
                <a:spcPct val="20000"/>
              </a:spcBef>
              <a:buClr>
                <a:srgbClr val="FF9900"/>
              </a:buClr>
              <a:buFont typeface="Wingdings" panose="05000000000000000000" pitchFamily="2" charset="2"/>
              <a:buChar char="u"/>
              <a:defRPr/>
            </a:pPr>
            <a:endParaRPr lang="zh-CN" altLang="en-US"/>
          </a:p>
        </p:txBody>
      </p:sp>
      <p:sp>
        <p:nvSpPr>
          <p:cNvPr id="3" name="Title 2"/>
          <p:cNvSpPr>
            <a:spLocks noGrp="1" noChangeArrowheads="1"/>
          </p:cNvSpPr>
          <p:nvPr>
            <p:ph type="title"/>
          </p:nvPr>
        </p:nvSpPr>
        <p:spPr>
          <a:xfrm>
            <a:off x="2809464" y="1244837"/>
            <a:ext cx="3529262" cy="596124"/>
          </a:xfrm>
          <a:prstGeom prst="rect">
            <a:avLst/>
          </a:prstGeom>
        </p:spPr>
        <p:txBody>
          <a:bodyPr/>
          <a:lstStyle>
            <a:lvl1pPr>
              <a:defRPr sz="3400">
                <a:solidFill>
                  <a:srgbClr val="FCB040"/>
                </a:solidFill>
                <a:latin typeface="华文细黑" panose="02010600040101010101" pitchFamily="2" charset="-122"/>
                <a:ea typeface="华文细黑" panose="02010600040101010101" pitchFamily="2" charset="-122"/>
              </a:defRPr>
            </a:lvl1pPr>
          </a:lstStyle>
          <a:p>
            <a:r>
              <a:rPr lang="en-US" altLang="zh-CN" smtClean="0"/>
              <a:t>Click to edit Master title style</a:t>
            </a:r>
            <a:endParaRPr lang="zh-CN" altLang="en-US" dirty="0"/>
          </a:p>
        </p:txBody>
      </p:sp>
      <p:sp>
        <p:nvSpPr>
          <p:cNvPr id="8" name="Content Placeholder 7"/>
          <p:cNvSpPr>
            <a:spLocks noGrp="1"/>
          </p:cNvSpPr>
          <p:nvPr>
            <p:ph sz="quarter" idx="10"/>
          </p:nvPr>
        </p:nvSpPr>
        <p:spPr>
          <a:xfrm>
            <a:off x="1044543" y="2037701"/>
            <a:ext cx="7063278" cy="3419479"/>
          </a:xfrm>
          <a:prstGeom prst="rect">
            <a:avLst/>
          </a:prstGeom>
        </p:spPr>
        <p:txBody>
          <a:bodyPr/>
          <a:lstStyle>
            <a:lvl1pPr algn="l">
              <a:lnSpc>
                <a:spcPct val="120000"/>
              </a:lnSpc>
              <a:spcBef>
                <a:spcPct val="50000"/>
              </a:spcBef>
              <a:buFont typeface="Wingdings" panose="05000000000000000000" pitchFamily="2" charset="2"/>
              <a:buNone/>
              <a:defRPr sz="2700">
                <a:latin typeface="华文细黑" panose="02010600040101010101" pitchFamily="2" charset="-122"/>
                <a:ea typeface="华文细黑" panose="02010600040101010101" pitchFamily="2" charset="-122"/>
              </a:defRPr>
            </a:lvl1pPr>
          </a:lstStyle>
          <a:p>
            <a:pPr lvl="0"/>
            <a:r>
              <a:rPr lang="en-US" altLang="zh-CN" smtClean="0"/>
              <a:t>Click to edit Master text styles</a:t>
            </a:r>
            <a:endParaRPr lang="en-US" altLang="zh-CN" smtClean="0"/>
          </a:p>
        </p:txBody>
      </p:sp>
      <p:sp>
        <p:nvSpPr>
          <p:cNvPr id="12" name="Footer Placeholder 3"/>
          <p:cNvSpPr>
            <a:spLocks noGrp="1"/>
          </p:cNvSpPr>
          <p:nvPr>
            <p:ph type="ftr" sz="quarter" idx="11"/>
          </p:nvPr>
        </p:nvSpPr>
        <p:spPr>
          <a:xfrm>
            <a:off x="3125828" y="5742077"/>
            <a:ext cx="2897109" cy="306828"/>
          </a:xfrm>
          <a:prstGeom prst="rect">
            <a:avLst/>
          </a:prstGeom>
        </p:spPr>
        <p:txBody>
          <a:bodyPr lIns="89611" tIns="44806" rIns="89611" bIns="44806"/>
          <a:lstStyle>
            <a:lvl1pPr algn="ctr" fontAlgn="auto">
              <a:spcBef>
                <a:spcPts val="0"/>
              </a:spcBef>
              <a:spcAft>
                <a:spcPts val="0"/>
              </a:spcAft>
              <a:defRPr sz="1800" b="0">
                <a:latin typeface="+mn-lt"/>
                <a:ea typeface="+mn-ea"/>
              </a:defRPr>
            </a:lvl1pPr>
          </a:lstStyle>
          <a:p>
            <a:pPr>
              <a:defRPr/>
            </a:pPr>
            <a:fld id="{C7B76BFB-018F-44DC-AC8C-FF438D5F94F4}" type="slidenum">
              <a:rPr lang="en-US" altLang="zh-CN"/>
            </a:fld>
            <a:endParaRPr lang="en-US" altLang="zh-CN" dirty="0"/>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0145" y="192864"/>
            <a:ext cx="8233887" cy="864964"/>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70145" y="1224392"/>
            <a:ext cx="8233887" cy="4165562"/>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7719269" y="5974389"/>
            <a:ext cx="1226188" cy="279067"/>
          </a:xfrm>
          <a:prstGeom prst="rect">
            <a:avLst/>
          </a:prstGeom>
        </p:spPr>
        <p:txBody>
          <a:bodyPr/>
          <a:lstStyle>
            <a:lvl1pPr>
              <a:defRPr/>
            </a:lvl1pPr>
          </a:lstStyle>
          <a:p>
            <a:fld id="{2F22CD6A-CD28-44A9-8302-AA0DBA1CC54C}" type="datetime1">
              <a:rPr lang="zh-CN" altLang="en-US"/>
            </a:fld>
            <a:endParaRPr lang="en-US" altLang="zh-CN"/>
          </a:p>
        </p:txBody>
      </p:sp>
      <p:sp>
        <p:nvSpPr>
          <p:cNvPr id="5" name="Rectangle 5"/>
          <p:cNvSpPr>
            <a:spLocks noGrp="1" noChangeArrowheads="1"/>
          </p:cNvSpPr>
          <p:nvPr>
            <p:ph type="sldNum" sz="quarter" idx="11"/>
          </p:nvPr>
        </p:nvSpPr>
        <p:spPr>
          <a:xfrm>
            <a:off x="7090292" y="5974389"/>
            <a:ext cx="574974" cy="279067"/>
          </a:xfrm>
          <a:prstGeom prst="rect">
            <a:avLst/>
          </a:prstGeom>
        </p:spPr>
        <p:txBody>
          <a:bodyPr/>
          <a:lstStyle>
            <a:lvl1pPr>
              <a:defRPr/>
            </a:lvl1pPr>
          </a:lstStyle>
          <a:p>
            <a:r>
              <a:rPr lang="en-US" altLang="zh-CN"/>
              <a:t>page </a:t>
            </a:r>
            <a:fld id="{2EF3B1C6-F1EF-4345-B820-90234B4FF4CD}" type="slidenum">
              <a:rPr lang="en-US" altLang="zh-CN"/>
            </a:fld>
            <a:r>
              <a:rPr lang="en-US" altLang="zh-CN"/>
              <a:t> /</a:t>
            </a:r>
            <a:endParaRPr lang="en-US" altLang="zh-CN"/>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3" Type="http://schemas.openxmlformats.org/officeDocument/2006/relationships/theme" Target="../theme/theme2.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0" Type="http://schemas.openxmlformats.org/officeDocument/2006/relationships/slideLayout" Target="../slideLayouts/slideLayout51.xml"/><Relationship Id="rId4" Type="http://schemas.openxmlformats.org/officeDocument/2006/relationships/slideLayout" Target="../slideLayouts/slideLayout15.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6"/>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473" y="641586"/>
            <a:ext cx="9112231" cy="13442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2600"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5pPr>
      <a:lvl6pPr marL="4572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6pPr>
      <a:lvl7pPr marL="9144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7pPr>
      <a:lvl8pPr marL="13716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8pPr>
      <a:lvl9pPr marL="18288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HeiTGB-Medium-U"/>
        </a:defRPr>
      </a:lvl1pPr>
      <a:lvl2pPr marL="742950" indent="-285750" algn="l" rtl="0" eaLnBrk="0" fontAlgn="base" hangingPunct="0">
        <a:spcBef>
          <a:spcPct val="20000"/>
        </a:spcBef>
        <a:spcAft>
          <a:spcPct val="0"/>
        </a:spcAft>
        <a:buChar char="–"/>
        <a:defRPr sz="2800">
          <a:solidFill>
            <a:schemeClr val="tx1"/>
          </a:solidFill>
          <a:latin typeface="+mn-lt"/>
          <a:ea typeface="+mn-ea"/>
          <a:cs typeface="MHeiTGB-Medium-U"/>
        </a:defRPr>
      </a:lvl2pPr>
      <a:lvl3pPr marL="1143000" indent="-228600" algn="l" rtl="0" eaLnBrk="0" fontAlgn="base" hangingPunct="0">
        <a:spcBef>
          <a:spcPct val="20000"/>
        </a:spcBef>
        <a:spcAft>
          <a:spcPct val="0"/>
        </a:spcAft>
        <a:buChar char="•"/>
        <a:defRPr sz="2400">
          <a:solidFill>
            <a:schemeClr val="tx1"/>
          </a:solidFill>
          <a:latin typeface="+mn-lt"/>
          <a:ea typeface="+mn-ea"/>
          <a:cs typeface="MHeiTGB-Medium-U"/>
        </a:defRPr>
      </a:lvl3pPr>
      <a:lvl4pPr marL="1600200" indent="-228600" algn="l" rtl="0" eaLnBrk="0" fontAlgn="base" hangingPunct="0">
        <a:spcBef>
          <a:spcPct val="20000"/>
        </a:spcBef>
        <a:spcAft>
          <a:spcPct val="0"/>
        </a:spcAft>
        <a:buChar char="–"/>
        <a:defRPr sz="2000">
          <a:solidFill>
            <a:schemeClr val="tx1"/>
          </a:solidFill>
          <a:latin typeface="+mn-lt"/>
          <a:ea typeface="+mn-ea"/>
          <a:cs typeface="MHeiTGB-Medium-U"/>
        </a:defRPr>
      </a:lvl4pPr>
      <a:lvl5pPr marL="2057400" indent="-228600" algn="l" rtl="0" eaLnBrk="0" fontAlgn="base" hangingPunct="0">
        <a:spcBef>
          <a:spcPct val="20000"/>
        </a:spcBef>
        <a:spcAft>
          <a:spcPct val="0"/>
        </a:spcAft>
        <a:buChar char="»"/>
        <a:defRPr sz="2000">
          <a:solidFill>
            <a:schemeClr val="tx1"/>
          </a:solidFill>
          <a:latin typeface="+mn-lt"/>
          <a:ea typeface="+mn-ea"/>
          <a:cs typeface="MHeiTGB-Medium-U"/>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hf hdr="0" ftr="0" dt="0"/>
  <p:txStyles>
    <p:titleStyle>
      <a:lvl1pPr algn="l" defTabSz="685800" rtl="0" eaLnBrk="1" latinLnBrk="0" hangingPunct="1">
        <a:lnSpc>
          <a:spcPct val="90000"/>
        </a:lnSpc>
        <a:spcBef>
          <a:spcPct val="0"/>
        </a:spcBef>
        <a:buNone/>
        <a:defRPr lang="en-US" sz="1650" kern="1200">
          <a:solidFill>
            <a:schemeClr val="tx1"/>
          </a:solidFill>
          <a:latin typeface="Montserrat Hairline" charset="0"/>
          <a:ea typeface="Montserrat Hairline" charset="0"/>
          <a:cs typeface="Montserrat Hairline"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1350" kern="1200" dirty="0" smtClean="0">
          <a:solidFill>
            <a:schemeClr val="tx1"/>
          </a:solidFill>
          <a:effectLst/>
          <a:latin typeface="Montserrat Hairline" charset="0"/>
          <a:ea typeface="Montserrat Hairline" charset="0"/>
          <a:cs typeface="Montserrat Hairline"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en-US" sz="1050" kern="1200" dirty="0" smtClean="0">
          <a:solidFill>
            <a:schemeClr val="tx1"/>
          </a:solidFill>
          <a:effectLst/>
          <a:latin typeface="Montserrat Hairline" charset="0"/>
          <a:ea typeface="Montserrat Hairline" charset="0"/>
          <a:cs typeface="Montserrat Hairline" charset="0"/>
        </a:defRPr>
      </a:lvl2pPr>
      <a:lvl3pPr marL="857885" indent="-171450" algn="l" defTabSz="685800" rtl="0" eaLnBrk="1" latinLnBrk="0" hangingPunct="1">
        <a:lnSpc>
          <a:spcPct val="90000"/>
        </a:lnSpc>
        <a:spcBef>
          <a:spcPts val="375"/>
        </a:spcBef>
        <a:buFont typeface="Arial" panose="020B0604020202020204" pitchFamily="34" charset="0"/>
        <a:buChar char="•"/>
        <a:defRPr lang="en-US" sz="900" kern="1200" dirty="0" smtClean="0">
          <a:solidFill>
            <a:schemeClr val="tx1"/>
          </a:solidFill>
          <a:effectLst/>
          <a:latin typeface="Montserrat Hairline" charset="0"/>
          <a:ea typeface="Montserrat Hairline" charset="0"/>
          <a:cs typeface="Montserrat Hairline" charset="0"/>
        </a:defRPr>
      </a:lvl3pPr>
      <a:lvl4pPr marL="1200150" indent="-171450" algn="l" defTabSz="685800" rtl="0" eaLnBrk="1" latinLnBrk="0" hangingPunct="1">
        <a:lnSpc>
          <a:spcPct val="90000"/>
        </a:lnSpc>
        <a:spcBef>
          <a:spcPts val="375"/>
        </a:spcBef>
        <a:buFont typeface="Arial" panose="020B0604020202020204" pitchFamily="34" charset="0"/>
        <a:buChar char="•"/>
        <a:defRPr lang="en-US" sz="750" kern="1200" dirty="0" smtClean="0">
          <a:solidFill>
            <a:schemeClr val="tx1"/>
          </a:solidFill>
          <a:effectLst/>
          <a:latin typeface="Montserrat Hairline" charset="0"/>
          <a:ea typeface="Montserrat Hairline" charset="0"/>
          <a:cs typeface="Montserrat Hairline" charset="0"/>
        </a:defRPr>
      </a:lvl4pPr>
      <a:lvl5pPr marL="1543050" indent="-171450" algn="l" defTabSz="685800" rtl="0" eaLnBrk="1" latinLnBrk="0" hangingPunct="1">
        <a:lnSpc>
          <a:spcPct val="90000"/>
        </a:lnSpc>
        <a:spcBef>
          <a:spcPts val="375"/>
        </a:spcBef>
        <a:buFont typeface="Arial" panose="020B0604020202020204" pitchFamily="34" charset="0"/>
        <a:buChar char="•"/>
        <a:defRPr lang="en-US" sz="750" kern="1200" dirty="0">
          <a:solidFill>
            <a:schemeClr val="tx1"/>
          </a:solidFill>
          <a:effectLst/>
          <a:latin typeface="Montserrat Hairline" charset="0"/>
          <a:ea typeface="Montserrat Hairline" charset="0"/>
          <a:cs typeface="Montserrat Hairline" charset="0"/>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6435" algn="l" defTabSz="685800" rtl="0" eaLnBrk="1" latinLnBrk="0" hangingPunct="1">
        <a:defRPr sz="1350" kern="1200">
          <a:solidFill>
            <a:schemeClr val="tx1"/>
          </a:solidFill>
          <a:latin typeface="+mn-lt"/>
          <a:ea typeface="+mn-ea"/>
          <a:cs typeface="+mn-cs"/>
        </a:defRPr>
      </a:lvl3pPr>
      <a:lvl4pPr marL="1029335"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4.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tags" Target="../tags/tag3.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image" Target="../media/image87.png"/></Relationships>
</file>

<file path=ppt/slides/_rels/slide10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0" Type="http://schemas.openxmlformats.org/officeDocument/2006/relationships/slideLayout" Target="../slideLayouts/slideLayout3.xml"/><Relationship Id="rId2" Type="http://schemas.openxmlformats.org/officeDocument/2006/relationships/tags" Target="../tags/tag5.xml"/><Relationship Id="rId19" Type="http://schemas.openxmlformats.org/officeDocument/2006/relationships/image" Target="../media/image4.png"/><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5" Type="http://schemas.openxmlformats.org/officeDocument/2006/relationships/slideLayout" Target="../slideLayouts/slideLayout3.xml"/><Relationship Id="rId24" Type="http://schemas.openxmlformats.org/officeDocument/2006/relationships/tags" Target="../tags/tag45.xml"/><Relationship Id="rId23" Type="http://schemas.openxmlformats.org/officeDocument/2006/relationships/tags" Target="../tags/tag44.xml"/><Relationship Id="rId22" Type="http://schemas.openxmlformats.org/officeDocument/2006/relationships/tags" Target="../tags/tag43.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16.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0" Type="http://schemas.openxmlformats.org/officeDocument/2006/relationships/slideLayout" Target="../slideLayouts/slideLayout3.xml"/><Relationship Id="rId2" Type="http://schemas.openxmlformats.org/officeDocument/2006/relationships/tags" Target="../tags/tag47.xml"/><Relationship Id="rId19" Type="http://schemas.openxmlformats.org/officeDocument/2006/relationships/image" Target="../media/image4.png"/><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9.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8.jpeg"/><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image" Target="../media/image21.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4.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png"/><Relationship Id="rId1"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image" Target="../media/image38.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43.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50.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1.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image" Target="../media/image52.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image" Target="../media/image57.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image" Target="../media/image59.jpe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4.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6.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6.xml"/><Relationship Id="rId4" Type="http://schemas.openxmlformats.org/officeDocument/2006/relationships/image" Target="../media/image4.png"/><Relationship Id="rId3" Type="http://schemas.openxmlformats.org/officeDocument/2006/relationships/image" Target="../media/image66.wmf"/><Relationship Id="rId2" Type="http://schemas.openxmlformats.org/officeDocument/2006/relationships/oleObject" Target="../embeddings/oleObject1.bin"/><Relationship Id="rId1"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0" Type="http://schemas.openxmlformats.org/officeDocument/2006/relationships/slideLayout" Target="../slideLayouts/slideLayout3.xml"/><Relationship Id="rId1" Type="http://schemas.openxmlformats.org/officeDocument/2006/relationships/tags" Target="../tags/tag6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png"/><Relationship Id="rId1" Type="http://schemas.openxmlformats.org/officeDocument/2006/relationships/image" Target="../media/image67.png"/></Relationships>
</file>

<file path=ppt/slides/_rels/slide75.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5" Type="http://schemas.openxmlformats.org/officeDocument/2006/relationships/slideLayout" Target="../slideLayouts/slideLayout3.xml"/><Relationship Id="rId14" Type="http://schemas.openxmlformats.org/officeDocument/2006/relationships/image" Target="../media/image4.png"/><Relationship Id="rId13" Type="http://schemas.openxmlformats.org/officeDocument/2006/relationships/image" Target="../media/image68.png"/><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 Target="slide20.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7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6" Type="http://schemas.openxmlformats.org/officeDocument/2006/relationships/slideLayout" Target="../slideLayouts/slideLayout3.xml"/><Relationship Id="rId15" Type="http://schemas.openxmlformats.org/officeDocument/2006/relationships/image" Target="../media/image4.png"/><Relationship Id="rId14" Type="http://schemas.openxmlformats.org/officeDocument/2006/relationships/image" Target="../media/image71.jpeg"/><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72.jpeg"/></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6.wmf"/><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image" Target="../media/image77.emf"/></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image" Target="../media/image78.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9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03.xml"/><Relationship Id="rId7" Type="http://schemas.openxmlformats.org/officeDocument/2006/relationships/image" Target="../media/image4.png"/><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0" Type="http://schemas.openxmlformats.org/officeDocument/2006/relationships/notesSlide" Target="../notesSlides/notesSlide12.xml"/><Relationship Id="rId1" Type="http://schemas.openxmlformats.org/officeDocument/2006/relationships/tags" Target="../tags/tag9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image" Target="../media/image79.emf"/></Relationships>
</file>

<file path=ppt/slides/_rels/slide9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4.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png"/><Relationship Id="rId1" Type="http://schemas.openxmlformats.org/officeDocument/2006/relationships/image" Target="../media/image83.png"/></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4.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9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4" Type="http://schemas.openxmlformats.org/officeDocument/2006/relationships/slideLayout" Target="../slideLayouts/slideLayout5.xml"/><Relationship Id="rId13" Type="http://schemas.openxmlformats.org/officeDocument/2006/relationships/image" Target="../media/image4.png"/><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平行四边形 20"/>
          <p:cNvSpPr/>
          <p:nvPr/>
        </p:nvSpPr>
        <p:spPr>
          <a:xfrm flipH="1">
            <a:off x="-1547495" y="-97155"/>
            <a:ext cx="2967990" cy="6416675"/>
          </a:xfrm>
          <a:prstGeom prst="parallelogram">
            <a:avLst>
              <a:gd name="adj" fmla="val 30114"/>
            </a:avLst>
          </a:prstGeom>
          <a:solidFill>
            <a:srgbClr val="FFC0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ZHei-B01S" panose="02010601030101010101" pitchFamily="2" charset="-122"/>
              <a:ea typeface="FZHei-B01S" panose="02010601030101010101" pitchFamily="2" charset="-122"/>
              <a:sym typeface="FZHei-B01S" panose="02010601030101010101" pitchFamily="2" charset="-122"/>
            </a:endParaRPr>
          </a:p>
        </p:txBody>
      </p:sp>
      <p:pic>
        <p:nvPicPr>
          <p:cNvPr id="3" name="纯音乐 - 爱的协奏曲 - concerto pour unr j">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026642" y="-410551"/>
            <a:ext cx="457422" cy="457422"/>
          </a:xfrm>
          <a:prstGeom prst="rect">
            <a:avLst/>
          </a:prstGeom>
        </p:spPr>
      </p:pic>
      <p:sp>
        <p:nvSpPr>
          <p:cNvPr id="4" name="TextBox 1"/>
          <p:cNvSpPr txBox="1"/>
          <p:nvPr/>
        </p:nvSpPr>
        <p:spPr>
          <a:xfrm>
            <a:off x="1005840" y="1941830"/>
            <a:ext cx="6868795" cy="2122805"/>
          </a:xfrm>
          <a:prstGeom prst="rect">
            <a:avLst/>
          </a:prstGeom>
          <a:noFill/>
        </p:spPr>
        <p:txBody>
          <a:bodyPr wrap="square" rtlCol="0">
            <a:spAutoFit/>
          </a:bodyPr>
          <a:p>
            <a:pPr algn="ctr">
              <a:spcBef>
                <a:spcPct val="20000"/>
              </a:spcBef>
            </a:pPr>
            <a:r>
              <a:rPr lang="zh-CN" altLang="en-US" sz="6000" b="1" dirty="0" smtClean="0">
                <a:gradFill>
                  <a:gsLst>
                    <a:gs pos="0">
                      <a:srgbClr val="E30000"/>
                    </a:gs>
                    <a:gs pos="100000">
                      <a:srgbClr val="760303"/>
                    </a:gs>
                  </a:gsLst>
                  <a:lin scaled="0"/>
                </a:gradFill>
                <a:latin typeface="微软雅黑" panose="020B0503020204020204" pitchFamily="34" charset="-122"/>
                <a:ea typeface="微软雅黑" panose="020B0503020204020204" pitchFamily="34" charset="-122"/>
                <a:cs typeface="MHeiTGB-Medium-U"/>
                <a:sym typeface="+mn-ea"/>
              </a:rPr>
              <a:t>安全</a:t>
            </a:r>
            <a:r>
              <a:rPr lang="zh-CN" altLang="en-US" sz="6000" b="1" dirty="0">
                <a:gradFill>
                  <a:gsLst>
                    <a:gs pos="0">
                      <a:srgbClr val="E30000"/>
                    </a:gs>
                    <a:gs pos="100000">
                      <a:srgbClr val="760303"/>
                    </a:gs>
                  </a:gsLst>
                  <a:lin scaled="0"/>
                </a:gradFill>
                <a:latin typeface="微软雅黑" panose="020B0503020204020204" pitchFamily="34" charset="-122"/>
                <a:ea typeface="微软雅黑" panose="020B0503020204020204" pitchFamily="34" charset="-122"/>
                <a:cs typeface="MHeiTGB-Medium-U"/>
                <a:sym typeface="+mn-ea"/>
              </a:rPr>
              <a:t>意识培养及</a:t>
            </a:r>
            <a:endParaRPr lang="zh-CN" altLang="en-US" sz="6000" b="1" dirty="0">
              <a:gradFill>
                <a:gsLst>
                  <a:gs pos="0">
                    <a:srgbClr val="E30000"/>
                  </a:gs>
                  <a:gs pos="100000">
                    <a:srgbClr val="760303"/>
                  </a:gs>
                </a:gsLst>
                <a:lin scaled="0"/>
              </a:gradFill>
              <a:latin typeface="微软雅黑" panose="020B0503020204020204" pitchFamily="34" charset="-122"/>
              <a:ea typeface="微软雅黑" panose="020B0503020204020204" pitchFamily="34" charset="-122"/>
              <a:cs typeface="MHeiTGB-Medium-U"/>
              <a:sym typeface="+mn-ea"/>
            </a:endParaRPr>
          </a:p>
          <a:p>
            <a:pPr algn="ctr">
              <a:spcBef>
                <a:spcPct val="20000"/>
              </a:spcBef>
            </a:pPr>
            <a:r>
              <a:rPr lang="zh-CN" altLang="en-US" sz="6000" b="1" dirty="0">
                <a:gradFill>
                  <a:gsLst>
                    <a:gs pos="0">
                      <a:srgbClr val="E30000"/>
                    </a:gs>
                    <a:gs pos="100000">
                      <a:srgbClr val="760303"/>
                    </a:gs>
                  </a:gsLst>
                  <a:lin scaled="0"/>
                </a:gradFill>
                <a:latin typeface="微软雅黑" panose="020B0503020204020204" pitchFamily="34" charset="-122"/>
                <a:ea typeface="微软雅黑" panose="020B0503020204020204" pitchFamily="34" charset="-122"/>
                <a:cs typeface="MHeiTGB-Medium-U"/>
                <a:sym typeface="+mn-ea"/>
              </a:rPr>
              <a:t>行为</a:t>
            </a:r>
            <a:r>
              <a:rPr lang="zh-CN" altLang="en-US" sz="6000" b="1" dirty="0" smtClean="0">
                <a:gradFill>
                  <a:gsLst>
                    <a:gs pos="0">
                      <a:srgbClr val="E30000"/>
                    </a:gs>
                    <a:gs pos="100000">
                      <a:srgbClr val="760303"/>
                    </a:gs>
                  </a:gsLst>
                  <a:lin scaled="0"/>
                </a:gradFill>
                <a:latin typeface="微软雅黑" panose="020B0503020204020204" pitchFamily="34" charset="-122"/>
                <a:ea typeface="微软雅黑" panose="020B0503020204020204" pitchFamily="34" charset="-122"/>
                <a:cs typeface="MHeiTGB-Medium-U"/>
                <a:sym typeface="+mn-ea"/>
              </a:rPr>
              <a:t>安全管理</a:t>
            </a:r>
            <a:endParaRPr lang="zh-CN" altLang="en-US" sz="6000" b="1" dirty="0" smtClean="0">
              <a:gradFill>
                <a:gsLst>
                  <a:gs pos="0">
                    <a:srgbClr val="E30000"/>
                  </a:gs>
                  <a:gs pos="100000">
                    <a:srgbClr val="760303"/>
                  </a:gs>
                </a:gsLst>
                <a:lin scaled="0"/>
              </a:gradFill>
              <a:latin typeface="微软雅黑" panose="020B0503020204020204" pitchFamily="34" charset="-122"/>
              <a:ea typeface="微软雅黑" panose="020B0503020204020204" pitchFamily="34" charset="-122"/>
              <a:cs typeface="MHeiTGB-Medium-U"/>
              <a:sym typeface="+mn-ea"/>
            </a:endParaRPr>
          </a:p>
        </p:txBody>
      </p:sp>
      <p:sp>
        <p:nvSpPr>
          <p:cNvPr id="5" name="平行四边形 4"/>
          <p:cNvSpPr/>
          <p:nvPr/>
        </p:nvSpPr>
        <p:spPr>
          <a:xfrm flipH="1">
            <a:off x="7867015" y="0"/>
            <a:ext cx="2967990" cy="6416675"/>
          </a:xfrm>
          <a:prstGeom prst="parallelogram">
            <a:avLst>
              <a:gd name="adj" fmla="val 30114"/>
            </a:avLst>
          </a:prstGeom>
          <a:solidFill>
            <a:srgbClr val="FFC0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latin typeface="FZHei-B01S" panose="02010601030101010101" pitchFamily="2" charset="-122"/>
              <a:ea typeface="FZHei-B01S" panose="02010601030101010101" pitchFamily="2" charset="-122"/>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457438" y="1648187"/>
            <a:ext cx="8233887" cy="4165562"/>
          </a:xfrm>
        </p:spPr>
        <p:txBody>
          <a:bodyPr/>
          <a:lstStyle/>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p:txBody>
      </p:sp>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r>
              <a:rPr lang="zh-CN" altLang="en-US" sz="2800" b="1" u="none" dirty="0" smtClean="0">
                <a:latin typeface="微软雅黑" panose="020B0503020204020204" pitchFamily="34" charset="-122"/>
                <a:ea typeface="微软雅黑" panose="020B0503020204020204" pitchFamily="34" charset="-122"/>
                <a:cs typeface="+mj-cs"/>
              </a:rPr>
              <a:t>又一起事故</a:t>
            </a: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0" name="标题 1"/>
          <p:cNvSpPr>
            <a:spLocks noGrp="1"/>
          </p:cNvSpPr>
          <p:nvPr>
            <p:ph type="title" idx="4294967295"/>
          </p:nvPr>
        </p:nvSpPr>
        <p:spPr>
          <a:xfrm>
            <a:off x="457200" y="811010"/>
            <a:ext cx="8234363" cy="576080"/>
          </a:xfrm>
          <a:prstGeom prst="rect">
            <a:avLst/>
          </a:prstGeom>
          <a:solidFill>
            <a:srgbClr val="FF3300"/>
          </a:solidFill>
        </p:spPr>
        <p:txBody>
          <a:bodyPr anchor="ct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11" name="MH_SubTitle_1"/>
          <p:cNvSpPr txBox="1">
            <a:spLocks noChangeArrowheads="1"/>
          </p:cNvSpPr>
          <p:nvPr>
            <p:custDataLst>
              <p:tags r:id="rId1"/>
            </p:custDataLst>
          </p:nvPr>
        </p:nvSpPr>
        <p:spPr bwMode="auto">
          <a:xfrm>
            <a:off x="494393" y="1531110"/>
            <a:ext cx="8184558" cy="1218842"/>
          </a:xfrm>
          <a:prstGeom prst="rect">
            <a:avLst/>
          </a:prstGeom>
          <a:solidFill>
            <a:schemeClr val="bg1"/>
          </a:solidFill>
          <a:ln w="6350"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144000" tIns="72000" rIns="72000" bIns="72000" numCol="1" rtlCol="0" anchor="ctr" anchorCtr="0" compatLnSpc="1">
            <a:noAutofit/>
          </a:bodyPr>
          <a:lstStyle>
            <a:defPPr>
              <a:defRPr lang="en-US"/>
            </a:defPPr>
            <a:lvl1pPr>
              <a:lnSpc>
                <a:spcPct val="130000"/>
              </a:lnSpc>
              <a:defRPr i="0">
                <a:latin typeface="微软雅黑" panose="020B0503020204020204" pitchFamily="34" charset="-122"/>
                <a:ea typeface="微软雅黑" panose="020B0503020204020204" pitchFamily="34" charset="-122"/>
              </a:defRPr>
            </a:lvl1pPr>
            <a:lvl2pPr>
              <a:defRPr i="1"/>
            </a:lvl2pPr>
            <a:lvl3pPr>
              <a:defRPr i="1"/>
            </a:lvl3pPr>
            <a:lvl4pPr>
              <a:defRPr i="1"/>
            </a:lvl4pPr>
            <a:lvl5pPr>
              <a:defRPr i="1"/>
            </a:lvl5pPr>
            <a:lvl6pPr>
              <a:defRPr i="1"/>
            </a:lvl6pPr>
            <a:lvl7pPr>
              <a:defRPr i="1"/>
            </a:lvl7pPr>
            <a:lvl8pPr>
              <a:defRPr i="1"/>
            </a:lvl8pPr>
            <a:lvl9pPr>
              <a:defRPr i="1"/>
            </a:lvl9pPr>
          </a:lstStyle>
          <a:p>
            <a:r>
              <a:rPr lang="zh-CN" altLang="en-US" sz="1600" dirty="0" smtClean="0">
                <a:solidFill>
                  <a:schemeClr val="bg2">
                    <a:lumMod val="75000"/>
                  </a:schemeClr>
                </a:solidFill>
              </a:rPr>
              <a:t>事故的发生</a:t>
            </a:r>
            <a:r>
              <a:rPr lang="zh-CN" altLang="en-US" sz="1600" dirty="0">
                <a:solidFill>
                  <a:schemeClr val="bg2">
                    <a:lumMod val="75000"/>
                  </a:schemeClr>
                </a:solidFill>
              </a:rPr>
              <a:t>，只因</a:t>
            </a:r>
            <a:r>
              <a:rPr lang="zh-CN" altLang="en-US" sz="1600" dirty="0" smtClean="0">
                <a:solidFill>
                  <a:schemeClr val="bg2">
                    <a:lumMod val="75000"/>
                  </a:schemeClr>
                </a:solidFill>
              </a:rPr>
              <a:t>每个人都错了一点点。</a:t>
            </a:r>
            <a:endParaRPr lang="zh-CN" altLang="en-US" sz="1600" dirty="0">
              <a:solidFill>
                <a:schemeClr val="bg2">
                  <a:lumMod val="75000"/>
                </a:schemeClr>
              </a:solidFill>
            </a:endParaRPr>
          </a:p>
          <a:p>
            <a:r>
              <a:rPr lang="zh-CN" altLang="en-US" sz="1600" dirty="0">
                <a:solidFill>
                  <a:schemeClr val="bg2">
                    <a:lumMod val="75000"/>
                  </a:schemeClr>
                </a:solidFill>
              </a:rPr>
              <a:t>这是</a:t>
            </a:r>
            <a:r>
              <a:rPr lang="zh-CN" altLang="en-US" sz="1600" dirty="0" smtClean="0">
                <a:solidFill>
                  <a:schemeClr val="bg2">
                    <a:lumMod val="75000"/>
                  </a:schemeClr>
                </a:solidFill>
              </a:rPr>
              <a:t>一起沉船的案例</a:t>
            </a:r>
            <a:r>
              <a:rPr lang="zh-CN" altLang="en-US" sz="1600" dirty="0">
                <a:solidFill>
                  <a:schemeClr val="bg2">
                    <a:lumMod val="75000"/>
                  </a:schemeClr>
                </a:solidFill>
              </a:rPr>
              <a:t>，大家在看的时候，请思考</a:t>
            </a:r>
            <a:r>
              <a:rPr lang="zh-CN" altLang="en-US" sz="1600" dirty="0" smtClean="0">
                <a:solidFill>
                  <a:schemeClr val="bg2">
                    <a:lumMod val="75000"/>
                  </a:schemeClr>
                </a:solidFill>
              </a:rPr>
              <a:t>：谁没有责任？谁造成了事故的恶果？</a:t>
            </a:r>
            <a:r>
              <a:rPr lang="zh-CN" altLang="en-US" sz="1600" dirty="0">
                <a:solidFill>
                  <a:schemeClr val="bg2">
                    <a:lumMod val="75000"/>
                  </a:schemeClr>
                </a:solidFill>
              </a:rPr>
              <a:t>思考这几个问题，就能让每个角色</a:t>
            </a:r>
            <a:r>
              <a:rPr lang="zh-CN" altLang="en-US" sz="1600" dirty="0" smtClean="0">
                <a:solidFill>
                  <a:schemeClr val="bg2">
                    <a:lumMod val="75000"/>
                  </a:schemeClr>
                </a:solidFill>
              </a:rPr>
              <a:t>的不安全行为无</a:t>
            </a:r>
            <a:r>
              <a:rPr lang="zh-CN" altLang="en-US" sz="1600" dirty="0">
                <a:solidFill>
                  <a:schemeClr val="bg2">
                    <a:lumMod val="75000"/>
                  </a:schemeClr>
                </a:solidFill>
              </a:rPr>
              <a:t>所</a:t>
            </a:r>
            <a:r>
              <a:rPr lang="zh-CN" altLang="en-US" sz="1600" dirty="0" smtClean="0">
                <a:solidFill>
                  <a:schemeClr val="bg2">
                    <a:lumMod val="75000"/>
                  </a:schemeClr>
                </a:solidFill>
              </a:rPr>
              <a:t>遁形。</a:t>
            </a:r>
            <a:endParaRPr lang="zh-CN" altLang="en-US" sz="1600" dirty="0">
              <a:solidFill>
                <a:schemeClr val="bg2">
                  <a:lumMod val="75000"/>
                </a:schemeClr>
              </a:solidFill>
            </a:endParaRPr>
          </a:p>
        </p:txBody>
      </p:sp>
      <p:sp>
        <p:nvSpPr>
          <p:cNvPr id="12" name="矩形 11"/>
          <p:cNvSpPr/>
          <p:nvPr/>
        </p:nvSpPr>
        <p:spPr>
          <a:xfrm>
            <a:off x="494393" y="2899300"/>
            <a:ext cx="4944108" cy="2677452"/>
          </a:xfrm>
          <a:prstGeom prst="rect">
            <a:avLst/>
          </a:prstGeom>
          <a:solidFill>
            <a:schemeClr val="bg1">
              <a:lumMod val="95000"/>
            </a:schemeClr>
          </a:solidFill>
          <a:ln w="12700" cap="flat" cmpd="sng" algn="ctr">
            <a:noFill/>
            <a:prstDash val="solid"/>
          </a:ln>
          <a:effectLst>
            <a:glow>
              <a:srgbClr val="C17529">
                <a:tint val="100000"/>
                <a:shade val="100000"/>
                <a:hueMod val="100000"/>
                <a:satMod val="100000"/>
              </a:srgbClr>
            </a:glow>
          </a:effectLst>
        </p:spPr>
        <p:txBody>
          <a:bodyPr anchor="ctr"/>
          <a:lstStyle/>
          <a:p>
            <a:pPr fontAlgn="auto">
              <a:lnSpc>
                <a:spcPct val="110000"/>
              </a:lnSpc>
              <a:spcBef>
                <a:spcPts val="0"/>
              </a:spcBef>
              <a:spcAft>
                <a:spcPts val="0"/>
              </a:spcAft>
            </a:pPr>
            <a:r>
              <a:rPr lang="zh-CN" altLang="en-US" sz="1400" b="1" kern="0" dirty="0">
                <a:solidFill>
                  <a:prstClr val="black"/>
                </a:solidFill>
                <a:latin typeface="仿宋" panose="02010609060101010101" pitchFamily="49" charset="-122"/>
                <a:ea typeface="仿宋" panose="02010609060101010101" pitchFamily="49" charset="-122"/>
              </a:rPr>
              <a:t>巴西海顺远洋运输公司“环大西洋”号海轮是一艘性能先进的船只，但它却在一次海难中沉没了，</a:t>
            </a:r>
            <a:r>
              <a:rPr lang="en-US" altLang="zh-CN" sz="1400" b="1" kern="0" dirty="0">
                <a:solidFill>
                  <a:prstClr val="black"/>
                </a:solidFill>
                <a:latin typeface="仿宋" panose="02010609060101010101" pitchFamily="49" charset="-122"/>
                <a:ea typeface="仿宋" panose="02010609060101010101" pitchFamily="49" charset="-122"/>
              </a:rPr>
              <a:t>21</a:t>
            </a:r>
            <a:r>
              <a:rPr lang="zh-CN" altLang="en-US" sz="1400" b="1" kern="0" dirty="0">
                <a:solidFill>
                  <a:prstClr val="black"/>
                </a:solidFill>
                <a:latin typeface="仿宋" panose="02010609060101010101" pitchFamily="49" charset="-122"/>
                <a:ea typeface="仿宋" panose="02010609060101010101" pitchFamily="49" charset="-122"/>
              </a:rPr>
              <a:t>名船员全部遇难。 </a:t>
            </a:r>
            <a:endParaRPr lang="en-US" altLang="zh-CN" sz="1400" b="1" kern="0" dirty="0" smtClean="0">
              <a:solidFill>
                <a:prstClr val="black"/>
              </a:solidFill>
              <a:latin typeface="仿宋" panose="02010609060101010101" pitchFamily="49" charset="-122"/>
              <a:ea typeface="仿宋" panose="02010609060101010101" pitchFamily="49" charset="-122"/>
            </a:endParaRPr>
          </a:p>
          <a:p>
            <a:pPr fontAlgn="auto">
              <a:lnSpc>
                <a:spcPct val="110000"/>
              </a:lnSpc>
              <a:spcBef>
                <a:spcPts val="0"/>
              </a:spcBef>
              <a:spcAft>
                <a:spcPts val="0"/>
              </a:spcAft>
            </a:pPr>
            <a:r>
              <a:rPr lang="zh-CN" altLang="en-US" sz="1400" b="1" kern="0" dirty="0" smtClean="0">
                <a:solidFill>
                  <a:prstClr val="black"/>
                </a:solidFill>
                <a:latin typeface="仿宋" panose="02010609060101010101" pitchFamily="49" charset="-122"/>
                <a:ea typeface="仿宋" panose="02010609060101010101" pitchFamily="49" charset="-122"/>
              </a:rPr>
              <a:t>当</a:t>
            </a:r>
            <a:r>
              <a:rPr lang="zh-CN" altLang="en-US" sz="1400" b="1" kern="0" dirty="0">
                <a:solidFill>
                  <a:prstClr val="black"/>
                </a:solidFill>
                <a:latin typeface="仿宋" panose="02010609060101010101" pitchFamily="49" charset="-122"/>
                <a:ea typeface="仿宋" panose="02010609060101010101" pitchFamily="49" charset="-122"/>
              </a:rPr>
              <a:t>救援船到达出事地点时，环大西洋号海轮消失了，</a:t>
            </a:r>
            <a:r>
              <a:rPr lang="en-US" altLang="zh-CN" sz="1400" b="1" kern="0" dirty="0">
                <a:solidFill>
                  <a:prstClr val="black"/>
                </a:solidFill>
                <a:latin typeface="仿宋" panose="02010609060101010101" pitchFamily="49" charset="-122"/>
                <a:ea typeface="仿宋" panose="02010609060101010101" pitchFamily="49" charset="-122"/>
              </a:rPr>
              <a:t>21</a:t>
            </a:r>
            <a:r>
              <a:rPr lang="zh-CN" altLang="en-US" sz="1400" b="1" kern="0" dirty="0">
                <a:solidFill>
                  <a:prstClr val="black"/>
                </a:solidFill>
                <a:latin typeface="仿宋" panose="02010609060101010101" pitchFamily="49" charset="-122"/>
                <a:ea typeface="仿宋" panose="02010609060101010101" pitchFamily="49" charset="-122"/>
              </a:rPr>
              <a:t>名船员不见了，海面上只有一个救生电台有节奏地发着求救的摩斯密码。救援人员看者平静的大海发呆，谁也想不明白在这个海况极好的地方到底发生了什么，从而导致这艘最先进的船沉没。这时有人发现电台下面绑着一个密封的瓶子，打开瓶子，里面有一张</a:t>
            </a:r>
            <a:r>
              <a:rPr lang="zh-CN" altLang="en-US" sz="1400" b="1" kern="0" dirty="0" smtClean="0">
                <a:solidFill>
                  <a:prstClr val="black"/>
                </a:solidFill>
                <a:latin typeface="仿宋" panose="02010609060101010101" pitchFamily="49" charset="-122"/>
                <a:ea typeface="仿宋" panose="02010609060101010101" pitchFamily="49" charset="-122"/>
              </a:rPr>
              <a:t>纸条</a:t>
            </a:r>
            <a:r>
              <a:rPr lang="en-US" altLang="zh-CN" sz="1400" b="1" kern="0" dirty="0" smtClean="0">
                <a:solidFill>
                  <a:prstClr val="black"/>
                </a:solidFill>
                <a:latin typeface="仿宋" panose="02010609060101010101" pitchFamily="49" charset="-122"/>
                <a:ea typeface="仿宋" panose="02010609060101010101" pitchFamily="49" charset="-122"/>
              </a:rPr>
              <a:t>……</a:t>
            </a:r>
            <a:endParaRPr lang="zh-CN" altLang="en-US" sz="1400" i="0" kern="0" dirty="0">
              <a:solidFill>
                <a:prstClr val="black"/>
              </a:solidFill>
              <a:latin typeface="仿宋" panose="02010609060101010101" pitchFamily="49" charset="-122"/>
              <a:ea typeface="仿宋" panose="02010609060101010101" pitchFamily="49" charset="-122"/>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653" y="2899300"/>
            <a:ext cx="3403078" cy="2921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p:cNvSpPr>
            <a:spLocks noChangeArrowheads="1"/>
          </p:cNvSpPr>
          <p:nvPr/>
        </p:nvSpPr>
        <p:spPr bwMode="auto">
          <a:xfrm>
            <a:off x="7238751" y="2539250"/>
            <a:ext cx="1757658" cy="1440200"/>
          </a:xfrm>
          <a:prstGeom prst="irregularSeal2">
            <a:avLst/>
          </a:prstGeom>
          <a:solidFill>
            <a:srgbClr val="FFFF99"/>
          </a:solidFill>
          <a:ln w="12699" cap="rnd" algn="ctr">
            <a:solidFill>
              <a:schemeClr val="tx1"/>
            </a:solidFill>
            <a:miter lim="800000"/>
            <a:headEnd type="none" w="sm" len="sm"/>
            <a:tailEnd type="none" w="sm" len="sm"/>
          </a:ln>
        </p:spPr>
        <p:txBody>
          <a:bodyPr wrap="none" anchor="ctr"/>
          <a:lstStyle/>
          <a:p>
            <a:pPr algn="ctr"/>
            <a:r>
              <a:rPr kumimoji="1" lang="en-US" altLang="zh-CN" i="0" dirty="0" smtClean="0">
                <a:ea typeface="微软雅黑" panose="020B0503020204020204" pitchFamily="34" charset="-122"/>
              </a:rPr>
              <a:t>   21</a:t>
            </a:r>
            <a:r>
              <a:rPr kumimoji="1" lang="zh-CN" altLang="en-US" i="0" dirty="0" smtClean="0">
                <a:ea typeface="微软雅黑" panose="020B0503020204020204" pitchFamily="34" charset="-122"/>
              </a:rPr>
              <a:t>名船员</a:t>
            </a:r>
            <a:endParaRPr kumimoji="1" lang="en-US" altLang="zh-CN" i="0" dirty="0" smtClean="0">
              <a:ea typeface="微软雅黑" panose="020B0503020204020204" pitchFamily="34" charset="-122"/>
            </a:endParaRPr>
          </a:p>
          <a:p>
            <a:pPr algn="ctr"/>
            <a:r>
              <a:rPr kumimoji="1" lang="zh-CN" altLang="en-US" i="0" dirty="0" smtClean="0">
                <a:ea typeface="微软雅黑" panose="020B0503020204020204" pitchFamily="34" charset="-122"/>
              </a:rPr>
              <a:t>全部遇难</a:t>
            </a:r>
            <a:endParaRPr kumimoji="1" lang="zh-CN" altLang="en-US" i="0" dirty="0">
              <a:ea typeface="微软雅黑" panose="020B0503020204020204" pitchFamily="3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275726" y="1412778"/>
            <a:ext cx="8544745" cy="4191512"/>
          </a:xfrm>
          <a:prstGeom prst="rect">
            <a:avLst/>
          </a:prstGeom>
          <a:solidFill>
            <a:schemeClr val="bg1"/>
          </a:solidFill>
          <a:ln w="3175" cap="flat" cmpd="sng" algn="ctr">
            <a:solidFill>
              <a:schemeClr val="tx1"/>
            </a:solidFill>
            <a:prstDash val="dash"/>
            <a:round/>
            <a:headEnd type="none" w="med" len="med"/>
            <a:tailEnd type="none" w="med" len="med"/>
          </a:ln>
          <a:effectLst>
            <a:outerShdw dir="2700000" algn="ctr" rotWithShape="0">
              <a:schemeClr val="bg2"/>
            </a:outerShdw>
          </a:effectLst>
        </p:spPr>
        <p:txBody>
          <a:bodyPr vert="horz" wrap="square" lIns="144000" tIns="72000" rIns="72000" bIns="72000" numCol="1" rtlCol="0" anchor="t" anchorCtr="0" compatLnSpc="1">
            <a:noAutofit/>
          </a:bodyPr>
          <a:lstStyle/>
          <a:p>
            <a:pPr lvl="0" eaLnBrk="1" fontAlgn="auto" hangingPunct="1">
              <a:lnSpc>
                <a:spcPct val="150000"/>
              </a:lnSpc>
              <a:spcBef>
                <a:spcPts val="0"/>
              </a:spcBef>
              <a:spcAft>
                <a:spcPts val="600"/>
              </a:spcAft>
              <a:defRPr/>
            </a:pPr>
            <a:r>
              <a:rPr lang="zh-CN" altLang="en-US" sz="1600" b="1" dirty="0" smtClean="0">
                <a:latin typeface="微软雅黑" panose="020B0503020204020204" pitchFamily="34" charset="-122"/>
                <a:ea typeface="微软雅黑" panose="020B0503020204020204" pitchFamily="34" charset="-122"/>
              </a:rPr>
              <a:t>在哪些区域开展观察？</a:t>
            </a:r>
            <a:endParaRPr lang="en-US" altLang="zh-CN" sz="1600" b="1" dirty="0" smtClean="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Wingdings" panose="05000000000000000000" pitchFamily="2" charset="2"/>
              <a:buChar char="p"/>
              <a:defRPr/>
            </a:pPr>
            <a:r>
              <a:rPr lang="zh-CN" altLang="en-US" sz="1400" dirty="0" smtClean="0">
                <a:latin typeface="微软雅黑" panose="020B0503020204020204" pitchFamily="34" charset="-122"/>
                <a:ea typeface="微软雅黑" panose="020B0503020204020204" pitchFamily="34" charset="-122"/>
              </a:rPr>
              <a:t>观察</a:t>
            </a:r>
            <a:r>
              <a:rPr lang="zh-CN" altLang="en-US" sz="1400" dirty="0">
                <a:latin typeface="微软雅黑" panose="020B0503020204020204" pitchFamily="34" charset="-122"/>
                <a:ea typeface="微软雅黑" panose="020B0503020204020204" pitchFamily="34" charset="-122"/>
              </a:rPr>
              <a:t>是跨部门还是只是在部门内进行？</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通常，彼此熟悉时，他们对观察工作的感觉最好，所以，鼓励部门内部相互观察；</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smtClean="0">
                <a:latin typeface="微软雅黑" panose="020B0503020204020204" pitchFamily="34" charset="-122"/>
                <a:ea typeface="微软雅黑" panose="020B0503020204020204" pitchFamily="34" charset="-122"/>
              </a:rPr>
              <a:t>当对</a:t>
            </a:r>
            <a:r>
              <a:rPr lang="zh-CN" altLang="en-US" sz="1400" dirty="0">
                <a:latin typeface="微软雅黑" panose="020B0503020204020204" pitchFamily="34" charset="-122"/>
                <a:ea typeface="微软雅黑" panose="020B0503020204020204" pitchFamily="34" charset="-122"/>
              </a:rPr>
              <a:t>安全观察流程较熟悉后，鼓励员工到其他工作区实施观察，但在进入不熟悉的高风险作业区，观察者应由对该项工作较熟悉的主管、安全管理人员</a:t>
            </a:r>
            <a:r>
              <a:rPr lang="zh-CN" altLang="en-US" sz="1400" dirty="0" smtClean="0">
                <a:latin typeface="微软雅黑" panose="020B0503020204020204" pitchFamily="34" charset="-122"/>
                <a:ea typeface="微软雅黑" panose="020B0503020204020204" pitchFamily="34" charset="-122"/>
              </a:rPr>
              <a:t>陪同。</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Wingdings" panose="05000000000000000000" pitchFamily="2" charset="2"/>
              <a:buChar char="p"/>
              <a:defRPr/>
            </a:pPr>
            <a:r>
              <a:rPr lang="zh-CN" altLang="en-US" sz="1400" dirty="0" smtClean="0">
                <a:latin typeface="微软雅黑" panose="020B0503020204020204" pitchFamily="34" charset="-122"/>
                <a:ea typeface="微软雅黑" panose="020B0503020204020204" pitchFamily="34" charset="-122"/>
              </a:rPr>
              <a:t>观察</a:t>
            </a:r>
            <a:r>
              <a:rPr lang="zh-CN" altLang="en-US" sz="1400" dirty="0">
                <a:latin typeface="微软雅黑" panose="020B0503020204020204" pitchFamily="34" charset="-122"/>
                <a:ea typeface="微软雅黑" panose="020B0503020204020204" pitchFamily="34" charset="-122"/>
              </a:rPr>
              <a:t>者将观察一个区域、单个员工或是特定任务？</a:t>
            </a:r>
            <a:endParaRPr lang="zh-CN" altLang="en-US" sz="1400" dirty="0">
              <a:latin typeface="微软雅黑" panose="020B0503020204020204" pitchFamily="34" charset="-122"/>
              <a:ea typeface="微软雅黑" panose="020B0503020204020204" pitchFamily="34" charset="-122"/>
            </a:endParaRPr>
          </a:p>
          <a:p>
            <a:pPr marL="285750" indent="-285750" algn="just"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最好根据公司的性质和发生事故的类别而定。例如当许多员工在同一工作区域作业，较适宜对工作区域进行观察。</a:t>
            </a:r>
            <a:endParaRPr lang="zh-CN" altLang="en-US" sz="1400" dirty="0">
              <a:latin typeface="微软雅黑" panose="020B0503020204020204" pitchFamily="34" charset="-122"/>
              <a:ea typeface="微软雅黑" panose="020B0503020204020204" pitchFamily="34" charset="-122"/>
            </a:endParaRPr>
          </a:p>
          <a:p>
            <a:pPr marL="285750" indent="-285750" algn="just"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在过去的事故分析中，如果某一特定的工作任务、或某个特定的时段易发生事故，则需要根据业务开展计划来制定观察计划。</a:t>
            </a:r>
            <a:endParaRPr lang="zh-CN" altLang="en-US" sz="1400"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275727" y="923640"/>
            <a:ext cx="5619734" cy="440640"/>
            <a:chOff x="275726" y="919351"/>
            <a:chExt cx="7178841" cy="440640"/>
          </a:xfrm>
          <a:solidFill>
            <a:schemeClr val="bg1">
              <a:lumMod val="95000"/>
            </a:schemeClr>
          </a:solidFill>
        </p:grpSpPr>
        <p:grpSp>
          <p:nvGrpSpPr>
            <p:cNvPr id="4" name="组合 3"/>
            <p:cNvGrpSpPr/>
            <p:nvPr/>
          </p:nvGrpSpPr>
          <p:grpSpPr>
            <a:xfrm>
              <a:off x="275726" y="923640"/>
              <a:ext cx="4320186" cy="436351"/>
              <a:chOff x="275726" y="832409"/>
              <a:chExt cx="4320186" cy="436351"/>
            </a:xfrm>
            <a:grpFill/>
          </p:grpSpPr>
          <p:sp>
            <p:nvSpPr>
              <p:cNvPr id="6" name="Rectangle 15"/>
              <p:cNvSpPr>
                <a:spLocks noChangeArrowheads="1"/>
              </p:cNvSpPr>
              <p:nvPr/>
            </p:nvSpPr>
            <p:spPr bwMode="auto">
              <a:xfrm>
                <a:off x="275726" y="832410"/>
                <a:ext cx="1440000" cy="436349"/>
              </a:xfrm>
              <a:prstGeom prst="homePlate">
                <a:avLst>
                  <a:gd name="adj" fmla="val 17984"/>
                </a:avLst>
              </a:prstGeom>
              <a:solidFill>
                <a:schemeClr val="bg1">
                  <a:lumMod val="95000"/>
                </a:schemeClr>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员工自愿参与</a:t>
                </a:r>
                <a:endParaRPr lang="zh-CN" altLang="en-US" sz="1200" b="1" dirty="0">
                  <a:latin typeface="微软雅黑" panose="020B0503020204020204" pitchFamily="34" charset="-122"/>
                  <a:ea typeface="微软雅黑" panose="020B0503020204020204" pitchFamily="34" charset="-122"/>
                </a:endParaRPr>
              </a:p>
            </p:txBody>
          </p:sp>
          <p:sp>
            <p:nvSpPr>
              <p:cNvPr id="7" name="Rectangle 16"/>
              <p:cNvSpPr>
                <a:spLocks noChangeArrowheads="1"/>
              </p:cNvSpPr>
              <p:nvPr/>
            </p:nvSpPr>
            <p:spPr bwMode="auto">
              <a:xfrm>
                <a:off x="1715912" y="83241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smtClean="0">
                    <a:latin typeface="微软雅黑" panose="020B0503020204020204" pitchFamily="34" charset="-122"/>
                    <a:ea typeface="微软雅黑" panose="020B0503020204020204" pitchFamily="34" charset="-122"/>
                  </a:rPr>
                  <a:t>安全奖励</a:t>
                </a:r>
                <a:endParaRPr lang="zh-CN" altLang="en-US" sz="1200" b="1" i="0" dirty="0">
                  <a:latin typeface="微软雅黑" panose="020B0503020204020204" pitchFamily="34" charset="-122"/>
                  <a:ea typeface="微软雅黑" panose="020B0503020204020204" pitchFamily="34" charset="-122"/>
                </a:endParaRPr>
              </a:p>
            </p:txBody>
          </p:sp>
          <p:sp>
            <p:nvSpPr>
              <p:cNvPr id="8" name="Rectangle 19"/>
              <p:cNvSpPr>
                <a:spLocks noChangeArrowheads="1"/>
              </p:cNvSpPr>
              <p:nvPr/>
            </p:nvSpPr>
            <p:spPr bwMode="auto">
              <a:xfrm>
                <a:off x="3155912" y="832409"/>
                <a:ext cx="1440000" cy="436349"/>
              </a:xfrm>
              <a:prstGeom prst="chevron">
                <a:avLst>
                  <a:gd name="adj" fmla="val 20895"/>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频次</a:t>
                </a:r>
                <a:endParaRPr lang="zh-CN" altLang="en-US" sz="1200" b="1" i="0" dirty="0">
                  <a:latin typeface="微软雅黑" panose="020B0503020204020204" pitchFamily="34" charset="-122"/>
                  <a:ea typeface="微软雅黑" panose="020B0503020204020204" pitchFamily="34" charset="-122"/>
                </a:endParaRPr>
              </a:p>
            </p:txBody>
          </p:sp>
        </p:grpSp>
        <p:sp>
          <p:nvSpPr>
            <p:cNvPr id="21" name="Rectangle 16"/>
            <p:cNvSpPr>
              <a:spLocks noChangeArrowheads="1"/>
            </p:cNvSpPr>
            <p:nvPr/>
          </p:nvSpPr>
          <p:spPr bwMode="auto">
            <a:xfrm>
              <a:off x="6014567"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相关方</a:t>
              </a:r>
              <a:endParaRPr lang="zh-CN" altLang="en-US" sz="1200" b="1" i="0" dirty="0">
                <a:latin typeface="微软雅黑" panose="020B0503020204020204" pitchFamily="34" charset="-122"/>
                <a:ea typeface="微软雅黑" panose="020B0503020204020204" pitchFamily="34" charset="-122"/>
              </a:endParaRPr>
            </a:p>
          </p:txBody>
        </p:sp>
        <p:sp>
          <p:nvSpPr>
            <p:cNvPr id="26" name="Rectangle 16"/>
            <p:cNvSpPr>
              <a:spLocks noChangeArrowheads="1"/>
            </p:cNvSpPr>
            <p:nvPr/>
          </p:nvSpPr>
          <p:spPr bwMode="auto">
            <a:xfrm>
              <a:off x="4589342" y="919351"/>
              <a:ext cx="1440000" cy="436349"/>
            </a:xfrm>
            <a:prstGeom prst="chevron">
              <a:avLst>
                <a:gd name="adj" fmla="val 17984"/>
              </a:avLst>
            </a:prstGeom>
            <a:solidFill>
              <a:srgbClr val="5D80B3"/>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范围</a:t>
              </a:r>
              <a:endParaRPr lang="zh-CN" altLang="en-US" sz="1200" b="1" i="0" dirty="0">
                <a:latin typeface="微软雅黑" panose="020B0503020204020204" pitchFamily="34" charset="-122"/>
                <a:ea typeface="微软雅黑" panose="020B0503020204020204" pitchFamily="34" charset="-122"/>
              </a:endParaRPr>
            </a:p>
          </p:txBody>
        </p:sp>
      </p:grpSp>
      <p:sp>
        <p:nvSpPr>
          <p:cNvPr id="11" name="Rectangle 2"/>
          <p:cNvSpPr txBox="1">
            <a:spLocks noChangeArrowheads="1"/>
          </p:cNvSpPr>
          <p:nvPr/>
        </p:nvSpPr>
        <p:spPr>
          <a:xfrm>
            <a:off x="275727" y="84932"/>
            <a:ext cx="5759450" cy="525462"/>
          </a:xfrm>
          <a:prstGeom prst="rect">
            <a:avLst/>
          </a:prstGeom>
          <a:noFill/>
        </p:spPr>
        <p:txBody>
          <a:bodyP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smtClean="0">
                <a:solidFill>
                  <a:schemeClr val="tx1">
                    <a:lumMod val="95000"/>
                    <a:lumOff val="5000"/>
                  </a:schemeClr>
                </a:solidFill>
                <a:latin typeface="微软雅黑" panose="020B0503020204020204" pitchFamily="34" charset="-122"/>
                <a:ea typeface="微软雅黑" panose="020B0503020204020204" pitchFamily="34" charset="-122"/>
              </a:rPr>
              <a:t>如何推广安全行为观察</a:t>
            </a:r>
            <a:endParaRPr lang="zh-CN" altLang="en-US" sz="2400" b="1"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275726" y="1412778"/>
            <a:ext cx="8544745" cy="4335532"/>
          </a:xfrm>
          <a:prstGeom prst="rect">
            <a:avLst/>
          </a:prstGeom>
          <a:solidFill>
            <a:schemeClr val="bg1"/>
          </a:solidFill>
          <a:ln w="3175" cap="flat" cmpd="sng" algn="ctr">
            <a:solidFill>
              <a:schemeClr val="tx1"/>
            </a:solidFill>
            <a:prstDash val="dash"/>
            <a:round/>
            <a:headEnd type="none" w="med" len="med"/>
            <a:tailEnd type="none" w="med" len="med"/>
          </a:ln>
          <a:effectLst>
            <a:outerShdw dir="2700000" algn="ctr" rotWithShape="0">
              <a:schemeClr val="bg2"/>
            </a:outerShdw>
          </a:effectLst>
        </p:spPr>
        <p:txBody>
          <a:bodyPr vert="horz" wrap="square" lIns="144000" tIns="72000" rIns="72000" bIns="72000" numCol="1" rtlCol="0" anchor="t" anchorCtr="0" compatLnSpc="1">
            <a:noAutofit/>
          </a:bodyPr>
          <a:lstStyle/>
          <a:p>
            <a:pPr marL="374650" indent="-285750" algn="just" eaLnBrk="1" fontAlgn="auto" hangingPunct="1">
              <a:lnSpc>
                <a:spcPct val="150000"/>
              </a:lnSpc>
              <a:spcBef>
                <a:spcPts val="0"/>
              </a:spcBef>
              <a:spcAft>
                <a:spcPts val="600"/>
              </a:spcAft>
              <a:buFont typeface="Wingdings" panose="05000000000000000000" pitchFamily="2" charset="2"/>
              <a:buChar char="p"/>
              <a:defRPr/>
            </a:pPr>
            <a:r>
              <a:rPr lang="zh-CN" altLang="en-US" sz="1400" dirty="0" smtClean="0">
                <a:latin typeface="微软雅黑" panose="020B0503020204020204" pitchFamily="34" charset="-122"/>
                <a:ea typeface="微软雅黑" panose="020B0503020204020204" pitchFamily="34" charset="-122"/>
              </a:rPr>
              <a:t>随着各单位相关方使用</a:t>
            </a:r>
            <a:r>
              <a:rPr lang="zh-CN" altLang="en-US" sz="1400" dirty="0">
                <a:latin typeface="微软雅黑" panose="020B0503020204020204" pitchFamily="34" charset="-122"/>
                <a:ea typeface="微软雅黑" panose="020B0503020204020204" pitchFamily="34" charset="-122"/>
              </a:rPr>
              <a:t>范围日益扩大，可以根据实际作出选择：</a:t>
            </a:r>
            <a:endParaRPr lang="zh-CN" altLang="en-US" sz="1400" dirty="0">
              <a:latin typeface="微软雅黑" panose="020B0503020204020204" pitchFamily="34" charset="-122"/>
              <a:ea typeface="微软雅黑" panose="020B0503020204020204" pitchFamily="34" charset="-122"/>
            </a:endParaRPr>
          </a:p>
          <a:p>
            <a:pPr marL="803275" indent="-357505" algn="just"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和他们一起，建立适合他们的特有观察流程</a:t>
            </a:r>
            <a:endParaRPr lang="zh-CN" altLang="en-US" sz="1400" dirty="0">
              <a:latin typeface="微软雅黑" panose="020B0503020204020204" pitchFamily="34" charset="-122"/>
              <a:ea typeface="微软雅黑" panose="020B0503020204020204" pitchFamily="34" charset="-122"/>
            </a:endParaRPr>
          </a:p>
          <a:p>
            <a:pPr marL="803275" indent="-357505" algn="just"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等同自己公司员工并进行观察</a:t>
            </a:r>
            <a:endParaRPr lang="zh-CN" altLang="en-US" sz="1400" dirty="0">
              <a:latin typeface="微软雅黑" panose="020B0503020204020204" pitchFamily="34" charset="-122"/>
              <a:ea typeface="微软雅黑" panose="020B0503020204020204" pitchFamily="34" charset="-122"/>
            </a:endParaRPr>
          </a:p>
          <a:p>
            <a:pPr marL="803275" indent="-357505" algn="just"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只观察他们的行为，不让他们参与观察流程</a:t>
            </a:r>
            <a:endParaRPr lang="zh-CN" altLang="en-US" sz="1400" dirty="0">
              <a:latin typeface="微软雅黑" panose="020B0503020204020204" pitchFamily="34" charset="-122"/>
              <a:ea typeface="微软雅黑" panose="020B0503020204020204" pitchFamily="34" charset="-122"/>
            </a:endParaRPr>
          </a:p>
          <a:p>
            <a:pPr marL="285750" indent="-285750" algn="just" eaLnBrk="1" fontAlgn="auto" hangingPunct="1">
              <a:lnSpc>
                <a:spcPct val="150000"/>
              </a:lnSpc>
              <a:spcBef>
                <a:spcPts val="0"/>
              </a:spcBef>
              <a:spcAft>
                <a:spcPts val="600"/>
              </a:spcAft>
              <a:buFont typeface="Wingdings" panose="05000000000000000000" pitchFamily="2" charset="2"/>
              <a:buChar char="p"/>
              <a:defRPr/>
            </a:pPr>
            <a:r>
              <a:rPr lang="zh-CN" altLang="en-US" sz="1400" dirty="0" smtClean="0">
                <a:latin typeface="微软雅黑" panose="020B0503020204020204" pitchFamily="34" charset="-122"/>
                <a:ea typeface="微软雅黑" panose="020B0503020204020204" pitchFamily="34" charset="-122"/>
              </a:rPr>
              <a:t>  如果相关方是</a:t>
            </a:r>
            <a:r>
              <a:rPr lang="zh-CN" altLang="en-US" sz="1400" dirty="0">
                <a:latin typeface="微软雅黑" panose="020B0503020204020204" pitchFamily="34" charset="-122"/>
                <a:ea typeface="微软雅黑" panose="020B0503020204020204" pitchFamily="34" charset="-122"/>
              </a:rPr>
              <a:t>长期、固定的合作关系，那么应该将他们纳入本公司的观察流程，就像对待本公司员工一样。</a:t>
            </a:r>
            <a:endParaRPr lang="zh-CN" altLang="en-US" sz="1400"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275727" y="923640"/>
            <a:ext cx="5619734" cy="440640"/>
            <a:chOff x="275726" y="919351"/>
            <a:chExt cx="7178841" cy="440640"/>
          </a:xfrm>
          <a:solidFill>
            <a:schemeClr val="bg1">
              <a:lumMod val="95000"/>
            </a:schemeClr>
          </a:solidFill>
        </p:grpSpPr>
        <p:grpSp>
          <p:nvGrpSpPr>
            <p:cNvPr id="4" name="组合 3"/>
            <p:cNvGrpSpPr/>
            <p:nvPr/>
          </p:nvGrpSpPr>
          <p:grpSpPr>
            <a:xfrm>
              <a:off x="275726" y="923640"/>
              <a:ext cx="4320186" cy="436351"/>
              <a:chOff x="275726" y="832409"/>
              <a:chExt cx="4320186" cy="436351"/>
            </a:xfrm>
            <a:grpFill/>
          </p:grpSpPr>
          <p:sp>
            <p:nvSpPr>
              <p:cNvPr id="6" name="Rectangle 15"/>
              <p:cNvSpPr>
                <a:spLocks noChangeArrowheads="1"/>
              </p:cNvSpPr>
              <p:nvPr/>
            </p:nvSpPr>
            <p:spPr bwMode="auto">
              <a:xfrm>
                <a:off x="275726" y="832410"/>
                <a:ext cx="1440000" cy="436349"/>
              </a:xfrm>
              <a:prstGeom prst="homePlate">
                <a:avLst>
                  <a:gd name="adj" fmla="val 17984"/>
                </a:avLst>
              </a:prstGeom>
              <a:solidFill>
                <a:schemeClr val="bg1">
                  <a:lumMod val="95000"/>
                </a:schemeClr>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员工自愿参与</a:t>
                </a:r>
                <a:endParaRPr lang="zh-CN" altLang="en-US" sz="1200" b="1" dirty="0">
                  <a:latin typeface="微软雅黑" panose="020B0503020204020204" pitchFamily="34" charset="-122"/>
                  <a:ea typeface="微软雅黑" panose="020B0503020204020204" pitchFamily="34" charset="-122"/>
                </a:endParaRPr>
              </a:p>
            </p:txBody>
          </p:sp>
          <p:sp>
            <p:nvSpPr>
              <p:cNvPr id="7" name="Rectangle 16"/>
              <p:cNvSpPr>
                <a:spLocks noChangeArrowheads="1"/>
              </p:cNvSpPr>
              <p:nvPr/>
            </p:nvSpPr>
            <p:spPr bwMode="auto">
              <a:xfrm>
                <a:off x="1715912" y="83241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smtClean="0">
                    <a:latin typeface="微软雅黑" panose="020B0503020204020204" pitchFamily="34" charset="-122"/>
                    <a:ea typeface="微软雅黑" panose="020B0503020204020204" pitchFamily="34" charset="-122"/>
                  </a:rPr>
                  <a:t>安全奖励</a:t>
                </a:r>
                <a:endParaRPr lang="zh-CN" altLang="en-US" sz="1200" b="1" i="0" dirty="0">
                  <a:latin typeface="微软雅黑" panose="020B0503020204020204" pitchFamily="34" charset="-122"/>
                  <a:ea typeface="微软雅黑" panose="020B0503020204020204" pitchFamily="34" charset="-122"/>
                </a:endParaRPr>
              </a:p>
            </p:txBody>
          </p:sp>
          <p:sp>
            <p:nvSpPr>
              <p:cNvPr id="8" name="Rectangle 19"/>
              <p:cNvSpPr>
                <a:spLocks noChangeArrowheads="1"/>
              </p:cNvSpPr>
              <p:nvPr/>
            </p:nvSpPr>
            <p:spPr bwMode="auto">
              <a:xfrm>
                <a:off x="3155912" y="832409"/>
                <a:ext cx="1440000" cy="436349"/>
              </a:xfrm>
              <a:prstGeom prst="chevron">
                <a:avLst>
                  <a:gd name="adj" fmla="val 20895"/>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频次</a:t>
                </a:r>
                <a:endParaRPr lang="zh-CN" altLang="en-US" sz="1200" b="1" i="0" dirty="0">
                  <a:latin typeface="微软雅黑" panose="020B0503020204020204" pitchFamily="34" charset="-122"/>
                  <a:ea typeface="微软雅黑" panose="020B0503020204020204" pitchFamily="34" charset="-122"/>
                </a:endParaRPr>
              </a:p>
            </p:txBody>
          </p:sp>
        </p:grpSp>
        <p:sp>
          <p:nvSpPr>
            <p:cNvPr id="21" name="Rectangle 16"/>
            <p:cNvSpPr>
              <a:spLocks noChangeArrowheads="1"/>
            </p:cNvSpPr>
            <p:nvPr/>
          </p:nvSpPr>
          <p:spPr bwMode="auto">
            <a:xfrm>
              <a:off x="6014567" y="919351"/>
              <a:ext cx="1440000" cy="436349"/>
            </a:xfrm>
            <a:prstGeom prst="chevron">
              <a:avLst>
                <a:gd name="adj" fmla="val 17984"/>
              </a:avLst>
            </a:prstGeom>
            <a:solidFill>
              <a:srgbClr val="5D80B3"/>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相关方</a:t>
              </a:r>
              <a:endParaRPr lang="zh-CN" altLang="en-US" sz="1200" b="1" i="0" dirty="0">
                <a:latin typeface="微软雅黑" panose="020B0503020204020204" pitchFamily="34" charset="-122"/>
                <a:ea typeface="微软雅黑" panose="020B0503020204020204" pitchFamily="34" charset="-122"/>
              </a:endParaRPr>
            </a:p>
          </p:txBody>
        </p:sp>
        <p:sp>
          <p:nvSpPr>
            <p:cNvPr id="26" name="Rectangle 16"/>
            <p:cNvSpPr>
              <a:spLocks noChangeArrowheads="1"/>
            </p:cNvSpPr>
            <p:nvPr/>
          </p:nvSpPr>
          <p:spPr bwMode="auto">
            <a:xfrm>
              <a:off x="4589342"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范围</a:t>
              </a:r>
              <a:endParaRPr lang="zh-CN" altLang="en-US" sz="1200" b="1" i="0" dirty="0">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95461" y="3371980"/>
            <a:ext cx="2454204" cy="2078464"/>
          </a:xfrm>
          <a:prstGeom prst="rect">
            <a:avLst/>
          </a:prstGeom>
        </p:spPr>
      </p:pic>
      <p:sp>
        <p:nvSpPr>
          <p:cNvPr id="13" name="Rectangle 2"/>
          <p:cNvSpPr txBox="1">
            <a:spLocks noChangeArrowheads="1"/>
          </p:cNvSpPr>
          <p:nvPr/>
        </p:nvSpPr>
        <p:spPr>
          <a:xfrm>
            <a:off x="275727" y="84932"/>
            <a:ext cx="5759450" cy="525462"/>
          </a:xfrm>
          <a:prstGeom prst="rect">
            <a:avLst/>
          </a:prstGeom>
          <a:noFill/>
        </p:spPr>
        <p:txBody>
          <a:bodyP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smtClean="0">
                <a:solidFill>
                  <a:schemeClr val="tx1">
                    <a:lumMod val="95000"/>
                    <a:lumOff val="5000"/>
                  </a:schemeClr>
                </a:solidFill>
                <a:latin typeface="微软雅黑" panose="020B0503020204020204" pitchFamily="34" charset="-122"/>
                <a:ea typeface="微软雅黑" panose="020B0503020204020204" pitchFamily="34" charset="-122"/>
              </a:rPr>
              <a:t>如何推广安全行为观察</a:t>
            </a:r>
            <a:endParaRPr lang="zh-CN" altLang="en-US" sz="2400" b="1"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Oval 2"/>
          <p:cNvSpPr>
            <a:spLocks noChangeArrowheads="1"/>
          </p:cNvSpPr>
          <p:nvPr/>
        </p:nvSpPr>
        <p:spPr bwMode="gray">
          <a:xfrm>
            <a:off x="2525256" y="1895052"/>
            <a:ext cx="2777983" cy="2464855"/>
          </a:xfrm>
          <a:prstGeom prst="ellipse">
            <a:avLst/>
          </a:prstGeom>
          <a:solidFill>
            <a:schemeClr val="bg1">
              <a:alpha val="79999"/>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1988" name="Oval 3"/>
          <p:cNvSpPr>
            <a:spLocks noChangeArrowheads="1"/>
          </p:cNvSpPr>
          <p:nvPr/>
        </p:nvSpPr>
        <p:spPr bwMode="gray">
          <a:xfrm>
            <a:off x="3683145" y="2358217"/>
            <a:ext cx="1639153" cy="1453783"/>
          </a:xfrm>
          <a:prstGeom prst="ellipse">
            <a:avLst/>
          </a:prstGeom>
          <a:solidFill>
            <a:srgbClr val="DCDCDC">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1989" name="Line 4"/>
          <p:cNvSpPr>
            <a:spLocks noChangeShapeType="1"/>
          </p:cNvSpPr>
          <p:nvPr/>
        </p:nvSpPr>
        <p:spPr bwMode="gray">
          <a:xfrm>
            <a:off x="2911218" y="3059539"/>
            <a:ext cx="1543854" cy="68672"/>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0" name="Line 5"/>
          <p:cNvSpPr>
            <a:spLocks noChangeShapeType="1"/>
          </p:cNvSpPr>
          <p:nvPr/>
        </p:nvSpPr>
        <p:spPr bwMode="gray">
          <a:xfrm>
            <a:off x="3759385" y="2032395"/>
            <a:ext cx="925995" cy="821131"/>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1" name="Line 6"/>
          <p:cNvSpPr>
            <a:spLocks noChangeShapeType="1"/>
          </p:cNvSpPr>
          <p:nvPr/>
        </p:nvSpPr>
        <p:spPr bwMode="gray">
          <a:xfrm flipH="1">
            <a:off x="3856273" y="3401434"/>
            <a:ext cx="829107" cy="1266764"/>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2" name="Line 7"/>
          <p:cNvSpPr>
            <a:spLocks noChangeShapeType="1"/>
          </p:cNvSpPr>
          <p:nvPr/>
        </p:nvSpPr>
        <p:spPr bwMode="gray">
          <a:xfrm>
            <a:off x="5071343" y="3332764"/>
            <a:ext cx="231896" cy="137342"/>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3" name="Line 8"/>
          <p:cNvSpPr>
            <a:spLocks noChangeShapeType="1"/>
          </p:cNvSpPr>
          <p:nvPr/>
        </p:nvSpPr>
        <p:spPr bwMode="gray">
          <a:xfrm flipV="1">
            <a:off x="5071343" y="2169737"/>
            <a:ext cx="540031" cy="75246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4" name="Oval 9"/>
          <p:cNvSpPr>
            <a:spLocks noChangeArrowheads="1"/>
          </p:cNvSpPr>
          <p:nvPr/>
        </p:nvSpPr>
        <p:spPr bwMode="gray">
          <a:xfrm>
            <a:off x="4329595" y="2708879"/>
            <a:ext cx="906934" cy="803598"/>
          </a:xfrm>
          <a:prstGeom prst="ellipse">
            <a:avLst/>
          </a:prstGeom>
          <a:solidFill>
            <a:schemeClr val="accent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nvGrpSpPr>
          <p:cNvPr id="41995" name="Group 11"/>
          <p:cNvGrpSpPr/>
          <p:nvPr/>
        </p:nvGrpSpPr>
        <p:grpSpPr bwMode="auto">
          <a:xfrm>
            <a:off x="2834979" y="1142592"/>
            <a:ext cx="1159479" cy="1243386"/>
            <a:chOff x="2064" y="1008"/>
            <a:chExt cx="722" cy="872"/>
          </a:xfrm>
        </p:grpSpPr>
        <p:sp>
          <p:nvSpPr>
            <p:cNvPr id="42137" name="Oval 12"/>
            <p:cNvSpPr>
              <a:spLocks noChangeArrowheads="1"/>
            </p:cNvSpPr>
            <p:nvPr/>
          </p:nvSpPr>
          <p:spPr bwMode="gray">
            <a:xfrm>
              <a:off x="2064" y="1008"/>
              <a:ext cx="722" cy="727"/>
            </a:xfrm>
            <a:prstGeom prst="ellipse">
              <a:avLst/>
            </a:prstGeom>
            <a:solidFill>
              <a:srgbClr val="EAEAEA">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nvGrpSpPr>
            <p:cNvPr id="42138" name="Group 13"/>
            <p:cNvGrpSpPr/>
            <p:nvPr/>
          </p:nvGrpSpPr>
          <p:grpSpPr bwMode="auto">
            <a:xfrm>
              <a:off x="2086" y="1031"/>
              <a:ext cx="680" cy="849"/>
              <a:chOff x="3975" y="1593"/>
              <a:chExt cx="931" cy="1163"/>
            </a:xfrm>
          </p:grpSpPr>
          <p:pic>
            <p:nvPicPr>
              <p:cNvPr id="42151" name="Picture 14" descr="circuler_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52" name="Oval 15"/>
              <p:cNvSpPr>
                <a:spLocks noChangeArrowheads="1"/>
              </p:cNvSpPr>
              <p:nvPr/>
            </p:nvSpPr>
            <p:spPr bwMode="gray">
              <a:xfrm>
                <a:off x="3975" y="1593"/>
                <a:ext cx="931" cy="937"/>
              </a:xfrm>
              <a:prstGeom prst="ellipse">
                <a:avLst/>
              </a:prstGeom>
              <a:solidFill>
                <a:schemeClr val="tx2">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pic>
            <p:nvPicPr>
              <p:cNvPr id="42153" name="Picture 16" descr="light_shado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154" name="Group 17"/>
              <p:cNvGrpSpPr/>
              <p:nvPr/>
            </p:nvGrpSpPr>
            <p:grpSpPr bwMode="auto">
              <a:xfrm rot="-3733502" flipH="1" flipV="1">
                <a:off x="4256" y="2247"/>
                <a:ext cx="820" cy="198"/>
                <a:chOff x="2532" y="1051"/>
                <a:chExt cx="893" cy="246"/>
              </a:xfrm>
            </p:grpSpPr>
            <p:grpSp>
              <p:nvGrpSpPr>
                <p:cNvPr id="42155" name="Group 18"/>
                <p:cNvGrpSpPr/>
                <p:nvPr/>
              </p:nvGrpSpPr>
              <p:grpSpPr bwMode="auto">
                <a:xfrm>
                  <a:off x="2532" y="1051"/>
                  <a:ext cx="743" cy="185"/>
                  <a:chOff x="1565" y="2568"/>
                  <a:chExt cx="1118" cy="279"/>
                </a:xfrm>
              </p:grpSpPr>
              <p:sp>
                <p:nvSpPr>
                  <p:cNvPr id="42161" name="AutoShape 19"/>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62" name="AutoShape 20"/>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63" name="AutoShape 21"/>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64" name="AutoShape 22"/>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156" name="Group 23"/>
                <p:cNvGrpSpPr/>
                <p:nvPr/>
              </p:nvGrpSpPr>
              <p:grpSpPr bwMode="auto">
                <a:xfrm rot="1353540">
                  <a:off x="2682" y="1111"/>
                  <a:ext cx="743" cy="186"/>
                  <a:chOff x="1565" y="2568"/>
                  <a:chExt cx="1118" cy="279"/>
                </a:xfrm>
              </p:grpSpPr>
              <p:sp>
                <p:nvSpPr>
                  <p:cNvPr id="42157" name="AutoShape 24"/>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58" name="AutoShape 25"/>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59" name="AutoShape 26"/>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60" name="AutoShape 27"/>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grpSp>
        <p:grpSp>
          <p:nvGrpSpPr>
            <p:cNvPr id="42139" name="Group 28"/>
            <p:cNvGrpSpPr/>
            <p:nvPr/>
          </p:nvGrpSpPr>
          <p:grpSpPr bwMode="auto">
            <a:xfrm rot="-3733502" flipH="1" flipV="1">
              <a:off x="2362" y="1505"/>
              <a:ext cx="527" cy="128"/>
              <a:chOff x="2532" y="1051"/>
              <a:chExt cx="893" cy="246"/>
            </a:xfrm>
          </p:grpSpPr>
          <p:grpSp>
            <p:nvGrpSpPr>
              <p:cNvPr id="42141" name="Group 29"/>
              <p:cNvGrpSpPr/>
              <p:nvPr/>
            </p:nvGrpSpPr>
            <p:grpSpPr bwMode="auto">
              <a:xfrm>
                <a:off x="2532" y="1051"/>
                <a:ext cx="743" cy="185"/>
                <a:chOff x="1565" y="2568"/>
                <a:chExt cx="1118" cy="279"/>
              </a:xfrm>
            </p:grpSpPr>
            <p:sp>
              <p:nvSpPr>
                <p:cNvPr id="42147" name="AutoShape 30"/>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48" name="AutoShape 31"/>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49" name="AutoShape 32"/>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50" name="AutoShape 33"/>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142" name="Group 34"/>
              <p:cNvGrpSpPr/>
              <p:nvPr/>
            </p:nvGrpSpPr>
            <p:grpSpPr bwMode="auto">
              <a:xfrm rot="1353540">
                <a:off x="2682" y="1111"/>
                <a:ext cx="743" cy="186"/>
                <a:chOff x="1565" y="2568"/>
                <a:chExt cx="1118" cy="279"/>
              </a:xfrm>
            </p:grpSpPr>
            <p:sp>
              <p:nvSpPr>
                <p:cNvPr id="42143" name="AutoShape 35"/>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44" name="AutoShape 36"/>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45" name="AutoShape 37"/>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46" name="AutoShape 38"/>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sp>
          <p:nvSpPr>
            <p:cNvPr id="42140" name="Rectangle 39"/>
            <p:cNvSpPr>
              <a:spLocks noChangeArrowheads="1"/>
            </p:cNvSpPr>
            <p:nvPr/>
          </p:nvSpPr>
          <p:spPr bwMode="gray">
            <a:xfrm>
              <a:off x="2228" y="1272"/>
              <a:ext cx="406"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u="none">
                  <a:solidFill>
                    <a:schemeClr val="bg1"/>
                  </a:solidFill>
                </a:rPr>
                <a:t>文化</a:t>
              </a:r>
              <a:r>
                <a:rPr lang="en-US" altLang="zh-CN" sz="1600" u="none">
                  <a:solidFill>
                    <a:srgbClr val="000000"/>
                  </a:solidFill>
                </a:rPr>
                <a:t> </a:t>
              </a:r>
              <a:endParaRPr lang="en-US" altLang="zh-CN" sz="1600" u="none">
                <a:solidFill>
                  <a:srgbClr val="000000"/>
                </a:solidFill>
              </a:endParaRPr>
            </a:p>
          </p:txBody>
        </p:sp>
      </p:grpSp>
      <p:grpSp>
        <p:nvGrpSpPr>
          <p:cNvPr id="41996" name="Group 40"/>
          <p:cNvGrpSpPr/>
          <p:nvPr/>
        </p:nvGrpSpPr>
        <p:grpSpPr bwMode="auto">
          <a:xfrm>
            <a:off x="1832745" y="2397667"/>
            <a:ext cx="1161066" cy="1243385"/>
            <a:chOff x="2064" y="1008"/>
            <a:chExt cx="722" cy="872"/>
          </a:xfrm>
        </p:grpSpPr>
        <p:sp>
          <p:nvSpPr>
            <p:cNvPr id="42109" name="Oval 41"/>
            <p:cNvSpPr>
              <a:spLocks noChangeArrowheads="1"/>
            </p:cNvSpPr>
            <p:nvPr/>
          </p:nvSpPr>
          <p:spPr bwMode="gray">
            <a:xfrm>
              <a:off x="2064" y="1008"/>
              <a:ext cx="722" cy="727"/>
            </a:xfrm>
            <a:prstGeom prst="ellipse">
              <a:avLst/>
            </a:prstGeom>
            <a:solidFill>
              <a:srgbClr val="EAEAEA">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nvGrpSpPr>
            <p:cNvPr id="42110" name="Group 42"/>
            <p:cNvGrpSpPr/>
            <p:nvPr/>
          </p:nvGrpSpPr>
          <p:grpSpPr bwMode="auto">
            <a:xfrm>
              <a:off x="2086" y="1031"/>
              <a:ext cx="680" cy="849"/>
              <a:chOff x="3975" y="1593"/>
              <a:chExt cx="931" cy="1163"/>
            </a:xfrm>
          </p:grpSpPr>
          <p:pic>
            <p:nvPicPr>
              <p:cNvPr id="42123" name="Picture 43" descr="circuler_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24" name="Oval 44"/>
              <p:cNvSpPr>
                <a:spLocks noChangeArrowheads="1"/>
              </p:cNvSpPr>
              <p:nvPr/>
            </p:nvSpPr>
            <p:spPr bwMode="gray">
              <a:xfrm>
                <a:off x="3975" y="1593"/>
                <a:ext cx="931" cy="937"/>
              </a:xfrm>
              <a:prstGeom prst="ellipse">
                <a:avLst/>
              </a:prstGeom>
              <a:solidFill>
                <a:schemeClr val="accent2">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pic>
            <p:nvPicPr>
              <p:cNvPr id="42125" name="Picture 45" descr="light_shado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126" name="Group 46"/>
              <p:cNvGrpSpPr/>
              <p:nvPr/>
            </p:nvGrpSpPr>
            <p:grpSpPr bwMode="auto">
              <a:xfrm rot="-3733502" flipH="1" flipV="1">
                <a:off x="4256" y="2247"/>
                <a:ext cx="820" cy="198"/>
                <a:chOff x="2532" y="1051"/>
                <a:chExt cx="893" cy="246"/>
              </a:xfrm>
            </p:grpSpPr>
            <p:grpSp>
              <p:nvGrpSpPr>
                <p:cNvPr id="42127" name="Group 47"/>
                <p:cNvGrpSpPr/>
                <p:nvPr/>
              </p:nvGrpSpPr>
              <p:grpSpPr bwMode="auto">
                <a:xfrm>
                  <a:off x="2532" y="1051"/>
                  <a:ext cx="743" cy="185"/>
                  <a:chOff x="1565" y="2568"/>
                  <a:chExt cx="1118" cy="279"/>
                </a:xfrm>
              </p:grpSpPr>
              <p:sp>
                <p:nvSpPr>
                  <p:cNvPr id="42133" name="AutoShape 48"/>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34" name="AutoShape 49"/>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35" name="AutoShape 50"/>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36" name="AutoShape 51"/>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128" name="Group 52"/>
                <p:cNvGrpSpPr/>
                <p:nvPr/>
              </p:nvGrpSpPr>
              <p:grpSpPr bwMode="auto">
                <a:xfrm rot="1353540">
                  <a:off x="2682" y="1111"/>
                  <a:ext cx="743" cy="186"/>
                  <a:chOff x="1565" y="2568"/>
                  <a:chExt cx="1118" cy="279"/>
                </a:xfrm>
              </p:grpSpPr>
              <p:sp>
                <p:nvSpPr>
                  <p:cNvPr id="42129" name="AutoShape 53"/>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30" name="AutoShape 54"/>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31" name="AutoShape 55"/>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32" name="AutoShape 56"/>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grpSp>
        <p:grpSp>
          <p:nvGrpSpPr>
            <p:cNvPr id="42111" name="Group 57"/>
            <p:cNvGrpSpPr/>
            <p:nvPr/>
          </p:nvGrpSpPr>
          <p:grpSpPr bwMode="auto">
            <a:xfrm rot="-3733502" flipH="1" flipV="1">
              <a:off x="2362" y="1505"/>
              <a:ext cx="527" cy="128"/>
              <a:chOff x="2532" y="1051"/>
              <a:chExt cx="893" cy="246"/>
            </a:xfrm>
          </p:grpSpPr>
          <p:grpSp>
            <p:nvGrpSpPr>
              <p:cNvPr id="42113" name="Group 58"/>
              <p:cNvGrpSpPr/>
              <p:nvPr/>
            </p:nvGrpSpPr>
            <p:grpSpPr bwMode="auto">
              <a:xfrm>
                <a:off x="2532" y="1051"/>
                <a:ext cx="743" cy="185"/>
                <a:chOff x="1565" y="2568"/>
                <a:chExt cx="1118" cy="279"/>
              </a:xfrm>
            </p:grpSpPr>
            <p:sp>
              <p:nvSpPr>
                <p:cNvPr id="42119" name="AutoShape 59"/>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20" name="AutoShape 60"/>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21" name="AutoShape 61"/>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22" name="AutoShape 62"/>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114" name="Group 63"/>
              <p:cNvGrpSpPr/>
              <p:nvPr/>
            </p:nvGrpSpPr>
            <p:grpSpPr bwMode="auto">
              <a:xfrm rot="1353540">
                <a:off x="2682" y="1111"/>
                <a:ext cx="743" cy="186"/>
                <a:chOff x="1565" y="2568"/>
                <a:chExt cx="1118" cy="279"/>
              </a:xfrm>
            </p:grpSpPr>
            <p:sp>
              <p:nvSpPr>
                <p:cNvPr id="42115" name="AutoShape 64"/>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16" name="AutoShape 65"/>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17" name="AutoShape 66"/>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18" name="AutoShape 67"/>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sp>
          <p:nvSpPr>
            <p:cNvPr id="42112" name="Rectangle 68"/>
            <p:cNvSpPr>
              <a:spLocks noChangeArrowheads="1"/>
            </p:cNvSpPr>
            <p:nvPr/>
          </p:nvSpPr>
          <p:spPr bwMode="gray">
            <a:xfrm>
              <a:off x="2245" y="1272"/>
              <a:ext cx="370"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u="none">
                  <a:solidFill>
                    <a:srgbClr val="000000"/>
                  </a:solidFill>
                </a:rPr>
                <a:t>领导</a:t>
              </a:r>
              <a:endParaRPr lang="zh-CN" altLang="en-US" sz="1600" u="none">
                <a:solidFill>
                  <a:srgbClr val="000000"/>
                </a:solidFill>
              </a:endParaRPr>
            </a:p>
          </p:txBody>
        </p:sp>
      </p:grpSp>
      <p:grpSp>
        <p:nvGrpSpPr>
          <p:cNvPr id="41997" name="Group 69"/>
          <p:cNvGrpSpPr/>
          <p:nvPr/>
        </p:nvGrpSpPr>
        <p:grpSpPr bwMode="auto">
          <a:xfrm>
            <a:off x="2960457" y="4507478"/>
            <a:ext cx="1159479" cy="1243385"/>
            <a:chOff x="2064" y="1008"/>
            <a:chExt cx="722" cy="872"/>
          </a:xfrm>
        </p:grpSpPr>
        <p:sp>
          <p:nvSpPr>
            <p:cNvPr id="42081" name="Oval 70"/>
            <p:cNvSpPr>
              <a:spLocks noChangeArrowheads="1"/>
            </p:cNvSpPr>
            <p:nvPr/>
          </p:nvSpPr>
          <p:spPr bwMode="gray">
            <a:xfrm>
              <a:off x="2064" y="1008"/>
              <a:ext cx="722" cy="727"/>
            </a:xfrm>
            <a:prstGeom prst="ellipse">
              <a:avLst/>
            </a:prstGeom>
            <a:solidFill>
              <a:srgbClr val="EAEAEA">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nvGrpSpPr>
            <p:cNvPr id="42082" name="Group 71"/>
            <p:cNvGrpSpPr/>
            <p:nvPr/>
          </p:nvGrpSpPr>
          <p:grpSpPr bwMode="auto">
            <a:xfrm>
              <a:off x="2086" y="1031"/>
              <a:ext cx="680" cy="849"/>
              <a:chOff x="3975" y="1593"/>
              <a:chExt cx="931" cy="1163"/>
            </a:xfrm>
          </p:grpSpPr>
          <p:pic>
            <p:nvPicPr>
              <p:cNvPr id="42095" name="Picture 72" descr="circuler_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96" name="Oval 73"/>
              <p:cNvSpPr>
                <a:spLocks noChangeArrowheads="1"/>
              </p:cNvSpPr>
              <p:nvPr/>
            </p:nvSpPr>
            <p:spPr bwMode="gray">
              <a:xfrm>
                <a:off x="3975" y="1593"/>
                <a:ext cx="931" cy="937"/>
              </a:xfrm>
              <a:prstGeom prst="ellipse">
                <a:avLst/>
              </a:prstGeom>
              <a:solidFill>
                <a:schemeClr val="accent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pic>
            <p:nvPicPr>
              <p:cNvPr id="42097" name="Picture 74" descr="light_shado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98" name="Group 75"/>
              <p:cNvGrpSpPr/>
              <p:nvPr/>
            </p:nvGrpSpPr>
            <p:grpSpPr bwMode="auto">
              <a:xfrm rot="-3733502" flipH="1" flipV="1">
                <a:off x="4256" y="2247"/>
                <a:ext cx="820" cy="198"/>
                <a:chOff x="2532" y="1051"/>
                <a:chExt cx="893" cy="246"/>
              </a:xfrm>
            </p:grpSpPr>
            <p:grpSp>
              <p:nvGrpSpPr>
                <p:cNvPr id="42099" name="Group 76"/>
                <p:cNvGrpSpPr/>
                <p:nvPr/>
              </p:nvGrpSpPr>
              <p:grpSpPr bwMode="auto">
                <a:xfrm>
                  <a:off x="2532" y="1051"/>
                  <a:ext cx="743" cy="185"/>
                  <a:chOff x="1565" y="2568"/>
                  <a:chExt cx="1118" cy="279"/>
                </a:xfrm>
              </p:grpSpPr>
              <p:sp>
                <p:nvSpPr>
                  <p:cNvPr id="42105"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06"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07"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08"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100" name="Group 81"/>
                <p:cNvGrpSpPr/>
                <p:nvPr/>
              </p:nvGrpSpPr>
              <p:grpSpPr bwMode="auto">
                <a:xfrm rot="1353540">
                  <a:off x="2682" y="1111"/>
                  <a:ext cx="743" cy="186"/>
                  <a:chOff x="1565" y="2568"/>
                  <a:chExt cx="1118" cy="279"/>
                </a:xfrm>
              </p:grpSpPr>
              <p:sp>
                <p:nvSpPr>
                  <p:cNvPr id="42101"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02"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03"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104"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grpSp>
        <p:grpSp>
          <p:nvGrpSpPr>
            <p:cNvPr id="42083" name="Group 86"/>
            <p:cNvGrpSpPr/>
            <p:nvPr/>
          </p:nvGrpSpPr>
          <p:grpSpPr bwMode="auto">
            <a:xfrm rot="-3733502" flipH="1" flipV="1">
              <a:off x="2362" y="1505"/>
              <a:ext cx="527" cy="128"/>
              <a:chOff x="2532" y="1051"/>
              <a:chExt cx="893" cy="246"/>
            </a:xfrm>
          </p:grpSpPr>
          <p:grpSp>
            <p:nvGrpSpPr>
              <p:cNvPr id="42085" name="Group 87"/>
              <p:cNvGrpSpPr/>
              <p:nvPr/>
            </p:nvGrpSpPr>
            <p:grpSpPr bwMode="auto">
              <a:xfrm>
                <a:off x="2532" y="1051"/>
                <a:ext cx="743" cy="185"/>
                <a:chOff x="1565" y="2568"/>
                <a:chExt cx="1118" cy="279"/>
              </a:xfrm>
            </p:grpSpPr>
            <p:sp>
              <p:nvSpPr>
                <p:cNvPr id="42091"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92"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93"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94"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086" name="Group 92"/>
              <p:cNvGrpSpPr/>
              <p:nvPr/>
            </p:nvGrpSpPr>
            <p:grpSpPr bwMode="auto">
              <a:xfrm rot="1353540">
                <a:off x="2682" y="1111"/>
                <a:ext cx="743" cy="186"/>
                <a:chOff x="1565" y="2568"/>
                <a:chExt cx="1118" cy="279"/>
              </a:xfrm>
            </p:grpSpPr>
            <p:sp>
              <p:nvSpPr>
                <p:cNvPr id="42087"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88"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89"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90"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sp>
          <p:nvSpPr>
            <p:cNvPr id="42084" name="Rectangle 97"/>
            <p:cNvSpPr>
              <a:spLocks noChangeArrowheads="1"/>
            </p:cNvSpPr>
            <p:nvPr/>
          </p:nvSpPr>
          <p:spPr bwMode="gray">
            <a:xfrm>
              <a:off x="2247" y="1272"/>
              <a:ext cx="371"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u="none">
                  <a:solidFill>
                    <a:srgbClr val="000000"/>
                  </a:solidFill>
                </a:rPr>
                <a:t>目标</a:t>
              </a:r>
              <a:endParaRPr lang="zh-CN" altLang="en-US" sz="1600" u="none">
                <a:solidFill>
                  <a:srgbClr val="000000"/>
                </a:solidFill>
              </a:endParaRPr>
            </a:p>
          </p:txBody>
        </p:sp>
      </p:grpSp>
      <p:grpSp>
        <p:nvGrpSpPr>
          <p:cNvPr id="41998" name="Group 98"/>
          <p:cNvGrpSpPr/>
          <p:nvPr/>
        </p:nvGrpSpPr>
        <p:grpSpPr bwMode="auto">
          <a:xfrm>
            <a:off x="5233352" y="3196882"/>
            <a:ext cx="1159479" cy="1243386"/>
            <a:chOff x="2064" y="1008"/>
            <a:chExt cx="722" cy="872"/>
          </a:xfrm>
        </p:grpSpPr>
        <p:sp>
          <p:nvSpPr>
            <p:cNvPr id="42053" name="Oval 99"/>
            <p:cNvSpPr>
              <a:spLocks noChangeArrowheads="1"/>
            </p:cNvSpPr>
            <p:nvPr/>
          </p:nvSpPr>
          <p:spPr bwMode="gray">
            <a:xfrm>
              <a:off x="2064" y="1008"/>
              <a:ext cx="722" cy="727"/>
            </a:xfrm>
            <a:prstGeom prst="ellipse">
              <a:avLst/>
            </a:prstGeom>
            <a:solidFill>
              <a:srgbClr val="EAEAEA">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nvGrpSpPr>
            <p:cNvPr id="42054" name="Group 100"/>
            <p:cNvGrpSpPr/>
            <p:nvPr/>
          </p:nvGrpSpPr>
          <p:grpSpPr bwMode="auto">
            <a:xfrm>
              <a:off x="2086" y="1031"/>
              <a:ext cx="680" cy="849"/>
              <a:chOff x="3975" y="1593"/>
              <a:chExt cx="931" cy="1163"/>
            </a:xfrm>
          </p:grpSpPr>
          <p:pic>
            <p:nvPicPr>
              <p:cNvPr id="42067" name="Picture 101" descr="circuler_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68" name="Oval 102"/>
              <p:cNvSpPr>
                <a:spLocks noChangeArrowheads="1"/>
              </p:cNvSpPr>
              <p:nvPr/>
            </p:nvSpPr>
            <p:spPr bwMode="gray">
              <a:xfrm>
                <a:off x="3975" y="1593"/>
                <a:ext cx="931" cy="937"/>
              </a:xfrm>
              <a:prstGeom prst="ellipse">
                <a:avLst/>
              </a:prstGeom>
              <a:solidFill>
                <a:schemeClr val="bg2">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pic>
            <p:nvPicPr>
              <p:cNvPr id="42069" name="Picture 103" descr="light_shado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70" name="Group 104"/>
              <p:cNvGrpSpPr/>
              <p:nvPr/>
            </p:nvGrpSpPr>
            <p:grpSpPr bwMode="auto">
              <a:xfrm rot="-3733502" flipH="1" flipV="1">
                <a:off x="4256" y="2247"/>
                <a:ext cx="820" cy="198"/>
                <a:chOff x="2532" y="1051"/>
                <a:chExt cx="893" cy="246"/>
              </a:xfrm>
            </p:grpSpPr>
            <p:grpSp>
              <p:nvGrpSpPr>
                <p:cNvPr id="42071" name="Group 105"/>
                <p:cNvGrpSpPr/>
                <p:nvPr/>
              </p:nvGrpSpPr>
              <p:grpSpPr bwMode="auto">
                <a:xfrm>
                  <a:off x="2532" y="1051"/>
                  <a:ext cx="743" cy="185"/>
                  <a:chOff x="1565" y="2568"/>
                  <a:chExt cx="1118" cy="279"/>
                </a:xfrm>
              </p:grpSpPr>
              <p:sp>
                <p:nvSpPr>
                  <p:cNvPr id="42077" name="AutoShape 106"/>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78" name="AutoShape 107"/>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79" name="AutoShape 108"/>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80" name="AutoShape 109"/>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072" name="Group 110"/>
                <p:cNvGrpSpPr/>
                <p:nvPr/>
              </p:nvGrpSpPr>
              <p:grpSpPr bwMode="auto">
                <a:xfrm rot="1353540">
                  <a:off x="2682" y="1111"/>
                  <a:ext cx="743" cy="186"/>
                  <a:chOff x="1565" y="2568"/>
                  <a:chExt cx="1118" cy="279"/>
                </a:xfrm>
              </p:grpSpPr>
              <p:sp>
                <p:nvSpPr>
                  <p:cNvPr id="42073" name="AutoShape 111"/>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74" name="AutoShape 112"/>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75" name="AutoShape 113"/>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76" name="AutoShape 114"/>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grpSp>
        <p:grpSp>
          <p:nvGrpSpPr>
            <p:cNvPr id="42055" name="Group 115"/>
            <p:cNvGrpSpPr/>
            <p:nvPr/>
          </p:nvGrpSpPr>
          <p:grpSpPr bwMode="auto">
            <a:xfrm rot="-3733502" flipH="1" flipV="1">
              <a:off x="2362" y="1505"/>
              <a:ext cx="527" cy="128"/>
              <a:chOff x="2532" y="1051"/>
              <a:chExt cx="893" cy="246"/>
            </a:xfrm>
          </p:grpSpPr>
          <p:grpSp>
            <p:nvGrpSpPr>
              <p:cNvPr id="42057" name="Group 116"/>
              <p:cNvGrpSpPr/>
              <p:nvPr/>
            </p:nvGrpSpPr>
            <p:grpSpPr bwMode="auto">
              <a:xfrm>
                <a:off x="2532" y="1051"/>
                <a:ext cx="743" cy="185"/>
                <a:chOff x="1565" y="2568"/>
                <a:chExt cx="1118" cy="279"/>
              </a:xfrm>
            </p:grpSpPr>
            <p:sp>
              <p:nvSpPr>
                <p:cNvPr id="42063" name="AutoShape 117"/>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64" name="AutoShape 118"/>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65" name="AutoShape 119"/>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66" name="AutoShape 120"/>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058" name="Group 121"/>
              <p:cNvGrpSpPr/>
              <p:nvPr/>
            </p:nvGrpSpPr>
            <p:grpSpPr bwMode="auto">
              <a:xfrm rot="1353540">
                <a:off x="2682" y="1111"/>
                <a:ext cx="743" cy="186"/>
                <a:chOff x="1565" y="2568"/>
                <a:chExt cx="1118" cy="279"/>
              </a:xfrm>
            </p:grpSpPr>
            <p:sp>
              <p:nvSpPr>
                <p:cNvPr id="42059" name="AutoShape 122"/>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60" name="AutoShape 123"/>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61" name="AutoShape 124"/>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62" name="AutoShape 125"/>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sp>
          <p:nvSpPr>
            <p:cNvPr id="42056" name="Rectangle 126"/>
            <p:cNvSpPr>
              <a:spLocks noChangeArrowheads="1"/>
            </p:cNvSpPr>
            <p:nvPr/>
          </p:nvSpPr>
          <p:spPr bwMode="gray">
            <a:xfrm>
              <a:off x="2247" y="1272"/>
              <a:ext cx="371"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u="none">
                  <a:solidFill>
                    <a:srgbClr val="000000"/>
                  </a:solidFill>
                </a:rPr>
                <a:t>沟通</a:t>
              </a:r>
              <a:endParaRPr lang="zh-CN" altLang="en-US" sz="1600" u="none">
                <a:solidFill>
                  <a:srgbClr val="000000"/>
                </a:solidFill>
              </a:endParaRPr>
            </a:p>
          </p:txBody>
        </p:sp>
      </p:grpSp>
      <p:grpSp>
        <p:nvGrpSpPr>
          <p:cNvPr id="41999" name="Group 127"/>
          <p:cNvGrpSpPr/>
          <p:nvPr/>
        </p:nvGrpSpPr>
        <p:grpSpPr bwMode="auto">
          <a:xfrm>
            <a:off x="5225411" y="1253635"/>
            <a:ext cx="1161066" cy="1243386"/>
            <a:chOff x="2064" y="1008"/>
            <a:chExt cx="722" cy="872"/>
          </a:xfrm>
        </p:grpSpPr>
        <p:sp>
          <p:nvSpPr>
            <p:cNvPr id="42025" name="Oval 128"/>
            <p:cNvSpPr>
              <a:spLocks noChangeArrowheads="1"/>
            </p:cNvSpPr>
            <p:nvPr/>
          </p:nvSpPr>
          <p:spPr bwMode="gray">
            <a:xfrm>
              <a:off x="2064" y="1008"/>
              <a:ext cx="722" cy="727"/>
            </a:xfrm>
            <a:prstGeom prst="ellipse">
              <a:avLst/>
            </a:prstGeom>
            <a:solidFill>
              <a:srgbClr val="EAEAEA">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nvGrpSpPr>
            <p:cNvPr id="42026" name="Group 129"/>
            <p:cNvGrpSpPr/>
            <p:nvPr/>
          </p:nvGrpSpPr>
          <p:grpSpPr bwMode="auto">
            <a:xfrm>
              <a:off x="2086" y="1031"/>
              <a:ext cx="680" cy="849"/>
              <a:chOff x="3975" y="1593"/>
              <a:chExt cx="931" cy="1163"/>
            </a:xfrm>
          </p:grpSpPr>
          <p:pic>
            <p:nvPicPr>
              <p:cNvPr id="42039" name="Picture 130" descr="circuler_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0" name="Oval 131"/>
              <p:cNvSpPr>
                <a:spLocks noChangeArrowheads="1"/>
              </p:cNvSpPr>
              <p:nvPr/>
            </p:nvSpPr>
            <p:spPr bwMode="gray">
              <a:xfrm>
                <a:off x="3975" y="1593"/>
                <a:ext cx="931" cy="937"/>
              </a:xfrm>
              <a:prstGeom prst="ellipse">
                <a:avLst/>
              </a:prstGeom>
              <a:solidFill>
                <a:schemeClr val="folHlink">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pic>
            <p:nvPicPr>
              <p:cNvPr id="42041" name="Picture 132" descr="light_shado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3984" y="1632"/>
                <a:ext cx="682"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42" name="Group 133"/>
              <p:cNvGrpSpPr/>
              <p:nvPr/>
            </p:nvGrpSpPr>
            <p:grpSpPr bwMode="auto">
              <a:xfrm rot="-3733502" flipH="1" flipV="1">
                <a:off x="4256" y="2247"/>
                <a:ext cx="820" cy="198"/>
                <a:chOff x="2532" y="1051"/>
                <a:chExt cx="893" cy="246"/>
              </a:xfrm>
            </p:grpSpPr>
            <p:grpSp>
              <p:nvGrpSpPr>
                <p:cNvPr id="42043" name="Group 134"/>
                <p:cNvGrpSpPr/>
                <p:nvPr/>
              </p:nvGrpSpPr>
              <p:grpSpPr bwMode="auto">
                <a:xfrm>
                  <a:off x="2532" y="1051"/>
                  <a:ext cx="743" cy="185"/>
                  <a:chOff x="1565" y="2568"/>
                  <a:chExt cx="1118" cy="279"/>
                </a:xfrm>
              </p:grpSpPr>
              <p:sp>
                <p:nvSpPr>
                  <p:cNvPr id="42049" name="AutoShape 135"/>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50" name="AutoShape 136"/>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51" name="AutoShape 137"/>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52" name="AutoShape 138"/>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044" name="Group 139"/>
                <p:cNvGrpSpPr/>
                <p:nvPr/>
              </p:nvGrpSpPr>
              <p:grpSpPr bwMode="auto">
                <a:xfrm rot="1353540">
                  <a:off x="2682" y="1111"/>
                  <a:ext cx="743" cy="186"/>
                  <a:chOff x="1565" y="2568"/>
                  <a:chExt cx="1118" cy="279"/>
                </a:xfrm>
              </p:grpSpPr>
              <p:sp>
                <p:nvSpPr>
                  <p:cNvPr id="42045" name="AutoShape 140"/>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46" name="AutoShape 141"/>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47" name="AutoShape 142"/>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48" name="AutoShape 143"/>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grpSp>
        <p:grpSp>
          <p:nvGrpSpPr>
            <p:cNvPr id="42027" name="Group 144"/>
            <p:cNvGrpSpPr/>
            <p:nvPr/>
          </p:nvGrpSpPr>
          <p:grpSpPr bwMode="auto">
            <a:xfrm rot="-3733502" flipH="1" flipV="1">
              <a:off x="2362" y="1505"/>
              <a:ext cx="527" cy="128"/>
              <a:chOff x="2532" y="1051"/>
              <a:chExt cx="893" cy="246"/>
            </a:xfrm>
          </p:grpSpPr>
          <p:grpSp>
            <p:nvGrpSpPr>
              <p:cNvPr id="42029" name="Group 145"/>
              <p:cNvGrpSpPr/>
              <p:nvPr/>
            </p:nvGrpSpPr>
            <p:grpSpPr bwMode="auto">
              <a:xfrm>
                <a:off x="2532" y="1051"/>
                <a:ext cx="743" cy="185"/>
                <a:chOff x="1565" y="2568"/>
                <a:chExt cx="1118" cy="279"/>
              </a:xfrm>
            </p:grpSpPr>
            <p:sp>
              <p:nvSpPr>
                <p:cNvPr id="42035" name="AutoShape 146"/>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36" name="AutoShape 147"/>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37" name="AutoShape 148"/>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38" name="AutoShape 149"/>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030" name="Group 150"/>
              <p:cNvGrpSpPr/>
              <p:nvPr/>
            </p:nvGrpSpPr>
            <p:grpSpPr bwMode="auto">
              <a:xfrm rot="1353540">
                <a:off x="2682" y="1111"/>
                <a:ext cx="743" cy="186"/>
                <a:chOff x="1565" y="2568"/>
                <a:chExt cx="1118" cy="279"/>
              </a:xfrm>
            </p:grpSpPr>
            <p:sp>
              <p:nvSpPr>
                <p:cNvPr id="42031" name="AutoShape 151"/>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32" name="AutoShape 152"/>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33" name="AutoShape 153"/>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34" name="AutoShape 154"/>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sp>
          <p:nvSpPr>
            <p:cNvPr id="42028" name="Rectangle 155"/>
            <p:cNvSpPr>
              <a:spLocks noChangeArrowheads="1"/>
            </p:cNvSpPr>
            <p:nvPr/>
          </p:nvSpPr>
          <p:spPr bwMode="gray">
            <a:xfrm>
              <a:off x="2246" y="1272"/>
              <a:ext cx="370"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u="none">
                  <a:solidFill>
                    <a:srgbClr val="000000"/>
                  </a:solidFill>
                </a:rPr>
                <a:t>培训</a:t>
              </a:r>
              <a:endParaRPr lang="zh-CN" altLang="en-US" sz="1600" u="none">
                <a:solidFill>
                  <a:srgbClr val="000000"/>
                </a:solidFill>
              </a:endParaRPr>
            </a:p>
          </p:txBody>
        </p:sp>
      </p:grpSp>
      <p:grpSp>
        <p:nvGrpSpPr>
          <p:cNvPr id="42000" name="Group 156"/>
          <p:cNvGrpSpPr/>
          <p:nvPr/>
        </p:nvGrpSpPr>
        <p:grpSpPr bwMode="auto">
          <a:xfrm rot="4976862" flipH="1">
            <a:off x="4556856" y="2827982"/>
            <a:ext cx="604890" cy="655980"/>
            <a:chOff x="1944" y="1111"/>
            <a:chExt cx="204" cy="196"/>
          </a:xfrm>
        </p:grpSpPr>
        <p:pic>
          <p:nvPicPr>
            <p:cNvPr id="42010" name="Picture 157"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flipH="1">
              <a:off x="1961" y="1124"/>
              <a:ext cx="174" cy="17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2011" name="Oval 158"/>
            <p:cNvSpPr>
              <a:spLocks noChangeArrowheads="1"/>
            </p:cNvSpPr>
            <p:nvPr/>
          </p:nvSpPr>
          <p:spPr bwMode="gray">
            <a:xfrm flipH="1">
              <a:off x="1962" y="1124"/>
              <a:ext cx="173" cy="172"/>
            </a:xfrm>
            <a:prstGeom prst="ellipse">
              <a:avLst/>
            </a:prstGeom>
            <a:solidFill>
              <a:srgbClr val="FFFF66"/>
            </a:solidFill>
            <a:ln>
              <a:noFill/>
            </a:ln>
            <a:extLst>
              <a:ext uri="{91240B29-F687-4F45-9708-019B960494DF}">
                <a14:hiddenLine xmlns:a14="http://schemas.microsoft.com/office/drawing/2010/main" w="9525">
                  <a:solidFill>
                    <a:srgbClr val="000000"/>
                  </a:solidFill>
                  <a:round/>
                </a14:hiddenLine>
              </a:ext>
            </a:extLst>
          </p:spPr>
          <p:txBody>
            <a:bodyPr rot="10800000" vert="eaVert"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nvGrpSpPr>
            <p:cNvPr id="42012" name="Group 159"/>
            <p:cNvGrpSpPr/>
            <p:nvPr/>
          </p:nvGrpSpPr>
          <p:grpSpPr bwMode="auto">
            <a:xfrm rot="1297425" flipV="1">
              <a:off x="1971" y="1258"/>
              <a:ext cx="151" cy="37"/>
              <a:chOff x="2532" y="1051"/>
              <a:chExt cx="893" cy="246"/>
            </a:xfrm>
          </p:grpSpPr>
          <p:grpSp>
            <p:nvGrpSpPr>
              <p:cNvPr id="42015" name="Group 160"/>
              <p:cNvGrpSpPr/>
              <p:nvPr/>
            </p:nvGrpSpPr>
            <p:grpSpPr bwMode="auto">
              <a:xfrm>
                <a:off x="2532" y="1051"/>
                <a:ext cx="743" cy="185"/>
                <a:chOff x="1565" y="2568"/>
                <a:chExt cx="1118" cy="279"/>
              </a:xfrm>
            </p:grpSpPr>
            <p:sp>
              <p:nvSpPr>
                <p:cNvPr id="42021" name="AutoShape 161"/>
                <p:cNvSpPr>
                  <a:spLocks noChangeArrowheads="1"/>
                </p:cNvSpPr>
                <p:nvPr/>
              </p:nvSpPr>
              <p:spPr bwMode="gray">
                <a:xfrm rot="5263130">
                  <a:off x="1859" y="2274"/>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22" name="AutoShape 162"/>
                <p:cNvSpPr>
                  <a:spLocks noChangeArrowheads="1"/>
                </p:cNvSpPr>
                <p:nvPr/>
              </p:nvSpPr>
              <p:spPr bwMode="gray">
                <a:xfrm rot="6078281">
                  <a:off x="1995" y="2274"/>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23" name="AutoShape 163"/>
                <p:cNvSpPr>
                  <a:spLocks noChangeArrowheads="1"/>
                </p:cNvSpPr>
                <p:nvPr/>
              </p:nvSpPr>
              <p:spPr bwMode="gray">
                <a:xfrm rot="6373927">
                  <a:off x="2071" y="2296"/>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24" name="AutoShape 164"/>
                <p:cNvSpPr>
                  <a:spLocks noChangeArrowheads="1"/>
                </p:cNvSpPr>
                <p:nvPr/>
              </p:nvSpPr>
              <p:spPr bwMode="gray">
                <a:xfrm rot="6906312">
                  <a:off x="2161" y="2326"/>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nvGrpSpPr>
              <p:cNvPr id="42016" name="Group 165"/>
              <p:cNvGrpSpPr/>
              <p:nvPr/>
            </p:nvGrpSpPr>
            <p:grpSpPr bwMode="auto">
              <a:xfrm rot="1353540">
                <a:off x="2682" y="1111"/>
                <a:ext cx="743" cy="186"/>
                <a:chOff x="1565" y="2568"/>
                <a:chExt cx="1118" cy="279"/>
              </a:xfrm>
            </p:grpSpPr>
            <p:sp>
              <p:nvSpPr>
                <p:cNvPr id="42017" name="AutoShape 166"/>
                <p:cNvSpPr>
                  <a:spLocks noChangeArrowheads="1"/>
                </p:cNvSpPr>
                <p:nvPr/>
              </p:nvSpPr>
              <p:spPr bwMode="gray">
                <a:xfrm rot="5263130">
                  <a:off x="1859" y="2274"/>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18" name="AutoShape 167"/>
                <p:cNvSpPr>
                  <a:spLocks noChangeArrowheads="1"/>
                </p:cNvSpPr>
                <p:nvPr/>
              </p:nvSpPr>
              <p:spPr bwMode="gray">
                <a:xfrm rot="6078281">
                  <a:off x="1995" y="2274"/>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19" name="AutoShape 168"/>
                <p:cNvSpPr>
                  <a:spLocks noChangeArrowheads="1"/>
                </p:cNvSpPr>
                <p:nvPr/>
              </p:nvSpPr>
              <p:spPr bwMode="gray">
                <a:xfrm rot="6373927">
                  <a:off x="2071" y="2296"/>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sp>
              <p:nvSpPr>
                <p:cNvPr id="42020" name="AutoShape 169"/>
                <p:cNvSpPr>
                  <a:spLocks noChangeArrowheads="1"/>
                </p:cNvSpPr>
                <p:nvPr/>
              </p:nvSpPr>
              <p:spPr bwMode="gray">
                <a:xfrm rot="6906312">
                  <a:off x="2161" y="2326"/>
                  <a:ext cx="227" cy="816"/>
                </a:xfrm>
                <a:prstGeom prst="moon">
                  <a:avLst>
                    <a:gd name="adj" fmla="val 49773"/>
                  </a:avLst>
                </a:prstGeom>
                <a:solidFill>
                  <a:srgbClr val="FFFF66">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u="none"/>
                </a:p>
              </p:txBody>
            </p:sp>
          </p:grpSp>
        </p:grpSp>
        <p:sp>
          <p:nvSpPr>
            <p:cNvPr id="42013" name="Arc 170"/>
            <p:cNvSpPr/>
            <p:nvPr/>
          </p:nvSpPr>
          <p:spPr bwMode="gray">
            <a:xfrm rot="3847716">
              <a:off x="1948" y="1107"/>
              <a:ext cx="196" cy="204"/>
            </a:xfrm>
            <a:custGeom>
              <a:avLst/>
              <a:gdLst>
                <a:gd name="T0" fmla="*/ 0 w 43200"/>
                <a:gd name="T1" fmla="*/ 0 h 43155"/>
                <a:gd name="T2" fmla="*/ 0 w 43200"/>
                <a:gd name="T3" fmla="*/ 0 h 43155"/>
                <a:gd name="T4" fmla="*/ 0 w 43200"/>
                <a:gd name="T5" fmla="*/ 0 h 43155"/>
                <a:gd name="T6" fmla="*/ 0 60000 65536"/>
                <a:gd name="T7" fmla="*/ 0 60000 65536"/>
                <a:gd name="T8" fmla="*/ 0 60000 65536"/>
                <a:gd name="T9" fmla="*/ 0 w 43200"/>
                <a:gd name="T10" fmla="*/ 0 h 43155"/>
                <a:gd name="T11" fmla="*/ 43200 w 43200"/>
                <a:gd name="T12" fmla="*/ 43155 h 43155"/>
              </a:gdLst>
              <a:ahLst/>
              <a:cxnLst>
                <a:cxn ang="T6">
                  <a:pos x="T0" y="T1"/>
                </a:cxn>
                <a:cxn ang="T7">
                  <a:pos x="T2" y="T3"/>
                </a:cxn>
                <a:cxn ang="T8">
                  <a:pos x="T4" y="T5"/>
                </a:cxn>
              </a:cxnLst>
              <a:rect l="T9" t="T10" r="T11" b="T12"/>
              <a:pathLst>
                <a:path w="43200" h="43155" fill="none"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path>
                <a:path w="43200" h="43155" stroke="0"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lnTo>
                    <a:pt x="21600" y="21600"/>
                  </a:lnTo>
                  <a:lnTo>
                    <a:pt x="3603" y="33544"/>
                  </a:lnTo>
                  <a:close/>
                </a:path>
              </a:pathLst>
            </a:custGeom>
            <a:solidFill>
              <a:srgbClr val="FFFF66"/>
            </a:solidFill>
            <a:ln w="12700">
              <a:solidFill>
                <a:srgbClr val="000000"/>
              </a:solidFill>
              <a:prstDash val="sysDot"/>
              <a:round/>
              <a:tailEnd type="triangle" w="sm" len="sm"/>
            </a:ln>
          </p:spPr>
          <p:txBody>
            <a:bodyPr wrap="none" anchor="ctr"/>
            <a:lstStyle/>
            <a:p>
              <a:endParaRPr lang="zh-CN" altLang="en-US"/>
            </a:p>
          </p:txBody>
        </p:sp>
        <p:pic>
          <p:nvPicPr>
            <p:cNvPr id="42014" name="Picture 171" descr="light_shado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rot="2569845" flipH="1">
              <a:off x="2015" y="1139"/>
              <a:ext cx="129" cy="8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2001" name="AutoShape 172"/>
          <p:cNvSpPr/>
          <p:nvPr/>
        </p:nvSpPr>
        <p:spPr bwMode="auto">
          <a:xfrm>
            <a:off x="7247351" y="1497637"/>
            <a:ext cx="1527970" cy="330206"/>
          </a:xfrm>
          <a:prstGeom prst="accentCallout2">
            <a:avLst>
              <a:gd name="adj1" fmla="val 31167"/>
              <a:gd name="adj2" fmla="val -5046"/>
              <a:gd name="adj3" fmla="val 31167"/>
              <a:gd name="adj4" fmla="val -38907"/>
              <a:gd name="adj5" fmla="val 99565"/>
              <a:gd name="adj6" fmla="val -73185"/>
            </a:avLst>
          </a:prstGeom>
          <a:noFill/>
          <a:ln w="9525">
            <a:solidFill>
              <a:schemeClr val="folHlink"/>
            </a:solidFill>
            <a:miter lim="800000"/>
            <a:tailEnd type="diamond"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r>
              <a:rPr lang="en-US" altLang="zh-CN" sz="1600" u="none" dirty="0">
                <a:solidFill>
                  <a:srgbClr val="000000"/>
                </a:solidFill>
              </a:rPr>
              <a:t>4.</a:t>
            </a:r>
            <a:r>
              <a:rPr lang="zh-CN" altLang="en-US" sz="1600" u="none" dirty="0">
                <a:solidFill>
                  <a:srgbClr val="000000"/>
                </a:solidFill>
              </a:rPr>
              <a:t>参与计划的人员必须经过专业训练</a:t>
            </a:r>
            <a:r>
              <a:rPr lang="en-US" altLang="zh-CN" sz="1400" u="none" dirty="0">
                <a:solidFill>
                  <a:srgbClr val="000000"/>
                </a:solidFill>
              </a:rPr>
              <a:t> </a:t>
            </a:r>
            <a:endParaRPr lang="en-US" altLang="zh-CN" sz="1400" u="none" dirty="0">
              <a:solidFill>
                <a:srgbClr val="000000"/>
              </a:solidFill>
            </a:endParaRPr>
          </a:p>
        </p:txBody>
      </p:sp>
      <p:sp>
        <p:nvSpPr>
          <p:cNvPr id="42002" name="AutoShape 173"/>
          <p:cNvSpPr/>
          <p:nvPr/>
        </p:nvSpPr>
        <p:spPr bwMode="auto">
          <a:xfrm>
            <a:off x="6937627" y="3546082"/>
            <a:ext cx="1885344" cy="1978313"/>
          </a:xfrm>
          <a:prstGeom prst="accentCallout2">
            <a:avLst>
              <a:gd name="adj1" fmla="val 5319"/>
              <a:gd name="adj2" fmla="val -4042"/>
              <a:gd name="adj3" fmla="val 5319"/>
              <a:gd name="adj4" fmla="val -4042"/>
              <a:gd name="adj5" fmla="val 5319"/>
              <a:gd name="adj6" fmla="val -48528"/>
            </a:avLst>
          </a:prstGeom>
          <a:noFill/>
          <a:ln w="9525">
            <a:solidFill>
              <a:schemeClr val="bg2"/>
            </a:solidFill>
            <a:miter lim="800000"/>
            <a:tailEnd type="diamond"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600" u="none" dirty="0">
              <a:solidFill>
                <a:srgbClr val="000000"/>
              </a:solidFill>
            </a:endParaRPr>
          </a:p>
          <a:p>
            <a:pPr algn="ctr" eaLnBrk="1" hangingPunct="1"/>
            <a:endParaRPr lang="en-US" altLang="zh-CN" sz="1600" u="none" dirty="0">
              <a:solidFill>
                <a:srgbClr val="000000"/>
              </a:solidFill>
            </a:endParaRPr>
          </a:p>
          <a:p>
            <a:pPr eaLnBrk="1" hangingPunct="1"/>
            <a:r>
              <a:rPr lang="en-US" altLang="zh-CN" sz="1600" u="none" dirty="0">
                <a:solidFill>
                  <a:srgbClr val="000000"/>
                </a:solidFill>
              </a:rPr>
              <a:t>5.</a:t>
            </a:r>
            <a:r>
              <a:rPr lang="zh-CN" altLang="en-US" sz="1600" u="none" dirty="0">
                <a:solidFill>
                  <a:srgbClr val="000000"/>
                </a:solidFill>
              </a:rPr>
              <a:t>关键不仅在于观察，更重要的是在观察之后能够有效的沟通，通过沟通加强好的行为，认识到不安全行为的潜在后果，并予以改进</a:t>
            </a:r>
            <a:r>
              <a:rPr lang="en-US" altLang="zh-CN" u="none" dirty="0">
                <a:solidFill>
                  <a:srgbClr val="000000"/>
                </a:solidFill>
              </a:rPr>
              <a:t> </a:t>
            </a:r>
            <a:endParaRPr lang="en-US" altLang="zh-CN" sz="1400" u="none" dirty="0">
              <a:solidFill>
                <a:srgbClr val="000000"/>
              </a:solidFill>
            </a:endParaRPr>
          </a:p>
          <a:p>
            <a:pPr algn="ctr" eaLnBrk="1" hangingPunct="1"/>
            <a:endParaRPr lang="en-US" altLang="zh-CN" sz="1600" u="none" dirty="0">
              <a:solidFill>
                <a:srgbClr val="000000"/>
              </a:solidFill>
            </a:endParaRPr>
          </a:p>
          <a:p>
            <a:pPr algn="ctr" eaLnBrk="1" hangingPunct="1"/>
            <a:endParaRPr lang="en-US" altLang="zh-CN" sz="1600" u="none" dirty="0">
              <a:solidFill>
                <a:srgbClr val="000000"/>
              </a:solidFill>
            </a:endParaRPr>
          </a:p>
        </p:txBody>
      </p:sp>
      <p:sp>
        <p:nvSpPr>
          <p:cNvPr id="42003" name="AutoShape 174"/>
          <p:cNvSpPr/>
          <p:nvPr/>
        </p:nvSpPr>
        <p:spPr bwMode="auto">
          <a:xfrm>
            <a:off x="905162" y="1139670"/>
            <a:ext cx="1613740" cy="390111"/>
          </a:xfrm>
          <a:prstGeom prst="accentCallout2">
            <a:avLst>
              <a:gd name="adj1" fmla="val 43796"/>
              <a:gd name="adj2" fmla="val 104782"/>
              <a:gd name="adj3" fmla="val 43796"/>
              <a:gd name="adj4" fmla="val 114843"/>
              <a:gd name="adj5" fmla="val 118250"/>
              <a:gd name="adj6" fmla="val 125000"/>
            </a:avLst>
          </a:prstGeom>
          <a:noFill/>
          <a:ln w="9525">
            <a:solidFill>
              <a:schemeClr val="tx2"/>
            </a:solidFill>
            <a:miter lim="800000"/>
            <a:tailEnd type="diamond"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r>
              <a:rPr lang="en-US" altLang="zh-CN" sz="1600" u="none">
                <a:solidFill>
                  <a:srgbClr val="000000"/>
                </a:solidFill>
              </a:rPr>
              <a:t>1.</a:t>
            </a:r>
            <a:r>
              <a:rPr lang="zh-CN" altLang="en-US" sz="1600" u="none">
                <a:solidFill>
                  <a:srgbClr val="000000"/>
                </a:solidFill>
              </a:rPr>
              <a:t>必须建立无指</a:t>
            </a:r>
            <a:endParaRPr lang="zh-CN" altLang="en-US" sz="1600" u="none">
              <a:solidFill>
                <a:srgbClr val="000000"/>
              </a:solidFill>
            </a:endParaRPr>
          </a:p>
          <a:p>
            <a:r>
              <a:rPr lang="zh-CN" altLang="en-US" sz="1600" u="none">
                <a:solidFill>
                  <a:srgbClr val="000000"/>
                </a:solidFill>
              </a:rPr>
              <a:t>  责文化</a:t>
            </a:r>
            <a:r>
              <a:rPr lang="en-US" altLang="zh-CN" sz="1600" u="none">
                <a:solidFill>
                  <a:srgbClr val="000000"/>
                </a:solidFill>
              </a:rPr>
              <a:t> </a:t>
            </a:r>
            <a:endParaRPr lang="en-US" altLang="zh-CN" sz="1600" u="none">
              <a:solidFill>
                <a:srgbClr val="000000"/>
              </a:solidFill>
            </a:endParaRPr>
          </a:p>
        </p:txBody>
      </p:sp>
      <p:sp>
        <p:nvSpPr>
          <p:cNvPr id="42004" name="AutoShape 175"/>
          <p:cNvSpPr/>
          <p:nvPr/>
        </p:nvSpPr>
        <p:spPr bwMode="auto">
          <a:xfrm>
            <a:off x="217416" y="3391206"/>
            <a:ext cx="1613740" cy="391572"/>
          </a:xfrm>
          <a:prstGeom prst="accentCallout2">
            <a:avLst>
              <a:gd name="adj1" fmla="val 26278"/>
              <a:gd name="adj2" fmla="val 104782"/>
              <a:gd name="adj3" fmla="val 26278"/>
              <a:gd name="adj4" fmla="val 118926"/>
              <a:gd name="adj5" fmla="val -35769"/>
              <a:gd name="adj6" fmla="val 134463"/>
            </a:avLst>
          </a:prstGeom>
          <a:noFill/>
          <a:ln w="9525">
            <a:solidFill>
              <a:schemeClr val="accent2"/>
            </a:solidFill>
            <a:miter lim="800000"/>
            <a:tailEnd type="diamond"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r>
              <a:rPr lang="en-US" altLang="zh-CN" sz="1600" u="none">
                <a:solidFill>
                  <a:srgbClr val="000000"/>
                </a:solidFill>
              </a:rPr>
              <a:t>2.</a:t>
            </a:r>
            <a:r>
              <a:rPr lang="zh-CN" altLang="en-US" sz="1600" u="none">
                <a:solidFill>
                  <a:srgbClr val="000000"/>
                </a:solidFill>
              </a:rPr>
              <a:t>领导必须亲自</a:t>
            </a:r>
            <a:endParaRPr lang="zh-CN" altLang="en-US" sz="1600" u="none">
              <a:solidFill>
                <a:srgbClr val="000000"/>
              </a:solidFill>
            </a:endParaRPr>
          </a:p>
          <a:p>
            <a:r>
              <a:rPr lang="zh-CN" altLang="en-US" sz="1600" u="none">
                <a:solidFill>
                  <a:srgbClr val="000000"/>
                </a:solidFill>
              </a:rPr>
              <a:t>   参加</a:t>
            </a:r>
            <a:r>
              <a:rPr lang="en-US" altLang="zh-CN" sz="1400" u="none">
                <a:solidFill>
                  <a:srgbClr val="000000"/>
                </a:solidFill>
              </a:rPr>
              <a:t> </a:t>
            </a:r>
            <a:endParaRPr lang="en-US" altLang="zh-CN" sz="1400" u="none">
              <a:solidFill>
                <a:srgbClr val="000000"/>
              </a:solidFill>
            </a:endParaRPr>
          </a:p>
        </p:txBody>
      </p:sp>
      <p:sp>
        <p:nvSpPr>
          <p:cNvPr id="42005" name="AutoShape 176"/>
          <p:cNvSpPr/>
          <p:nvPr/>
        </p:nvSpPr>
        <p:spPr bwMode="auto">
          <a:xfrm>
            <a:off x="449312" y="4565922"/>
            <a:ext cx="1527970" cy="352122"/>
          </a:xfrm>
          <a:prstGeom prst="accentCallout2">
            <a:avLst>
              <a:gd name="adj1" fmla="val 29148"/>
              <a:gd name="adj2" fmla="val 105046"/>
              <a:gd name="adj3" fmla="val 29148"/>
              <a:gd name="adj4" fmla="val 105046"/>
              <a:gd name="adj5" fmla="val 153440"/>
              <a:gd name="adj6" fmla="val 175500"/>
            </a:avLst>
          </a:prstGeom>
          <a:noFill/>
          <a:ln w="9525">
            <a:solidFill>
              <a:schemeClr val="accent1"/>
            </a:solidFill>
            <a:miter lim="800000"/>
            <a:tailEnd type="diamond"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r>
              <a:rPr lang="en-US" altLang="zh-CN" sz="1600" u="none">
                <a:solidFill>
                  <a:srgbClr val="000000"/>
                </a:solidFill>
              </a:rPr>
              <a:t>3.</a:t>
            </a:r>
            <a:r>
              <a:rPr lang="zh-CN" altLang="en-US" sz="1600" u="none">
                <a:solidFill>
                  <a:srgbClr val="000000"/>
                </a:solidFill>
              </a:rPr>
              <a:t>需要设立目</a:t>
            </a:r>
            <a:endParaRPr lang="zh-CN" altLang="en-US" sz="1600" u="none">
              <a:solidFill>
                <a:srgbClr val="000000"/>
              </a:solidFill>
            </a:endParaRPr>
          </a:p>
          <a:p>
            <a:r>
              <a:rPr lang="zh-CN" altLang="en-US" sz="1600" u="none">
                <a:solidFill>
                  <a:srgbClr val="000000"/>
                </a:solidFill>
              </a:rPr>
              <a:t>  标</a:t>
            </a:r>
            <a:r>
              <a:rPr lang="en-US" altLang="zh-CN" sz="1600" u="none">
                <a:solidFill>
                  <a:srgbClr val="000000"/>
                </a:solidFill>
              </a:rPr>
              <a:t> </a:t>
            </a:r>
            <a:endParaRPr lang="en-US" altLang="zh-CN" sz="1400" u="none">
              <a:solidFill>
                <a:srgbClr val="000000"/>
              </a:solidFill>
            </a:endParaRPr>
          </a:p>
        </p:txBody>
      </p:sp>
      <p:sp>
        <p:nvSpPr>
          <p:cNvPr id="42006" name="Rectangle 177"/>
          <p:cNvSpPr>
            <a:spLocks noChangeArrowheads="1"/>
          </p:cNvSpPr>
          <p:nvPr/>
        </p:nvSpPr>
        <p:spPr bwMode="auto">
          <a:xfrm>
            <a:off x="4941100" y="4634592"/>
            <a:ext cx="3378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en-US" altLang="zh-CN" sz="1600" u="none">
                <a:solidFill>
                  <a:srgbClr val="000000"/>
                </a:solidFill>
              </a:rPr>
              <a:t>.</a:t>
            </a:r>
            <a:endParaRPr lang="en-US" altLang="zh-CN" sz="1600" u="none">
              <a:solidFill>
                <a:srgbClr val="000000"/>
              </a:solidFill>
            </a:endParaRPr>
          </a:p>
        </p:txBody>
      </p:sp>
      <p:sp>
        <p:nvSpPr>
          <p:cNvPr id="42007" name="Text Box 181"/>
          <p:cNvSpPr txBox="1">
            <a:spLocks noChangeArrowheads="1"/>
          </p:cNvSpPr>
          <p:nvPr/>
        </p:nvSpPr>
        <p:spPr bwMode="auto">
          <a:xfrm>
            <a:off x="3014644" y="137343"/>
            <a:ext cx="65" cy="156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lnSpc>
                <a:spcPts val="2800"/>
              </a:lnSpc>
            </a:pPr>
            <a:endParaRPr lang="zh-CN" altLang="en-US" sz="2800" u="none">
              <a:solidFill>
                <a:srgbClr val="33339A"/>
              </a:solidFill>
              <a:latin typeface="Times New Roman" panose="02020603050405020304" pitchFamily="18" charset="0"/>
            </a:endParaRPr>
          </a:p>
          <a:p>
            <a:pPr eaLnBrk="1" hangingPunct="1">
              <a:lnSpc>
                <a:spcPts val="1000"/>
              </a:lnSpc>
            </a:pPr>
            <a:endParaRPr lang="zh-CN" altLang="en-US" sz="2800" u="none">
              <a:solidFill>
                <a:srgbClr val="33339A"/>
              </a:solidFill>
              <a:latin typeface="Times New Roman" panose="02020603050405020304" pitchFamily="18" charset="0"/>
            </a:endParaRPr>
          </a:p>
          <a:p>
            <a:pPr eaLnBrk="1" hangingPunct="1">
              <a:lnSpc>
                <a:spcPts val="3715"/>
              </a:lnSpc>
            </a:pPr>
            <a:endParaRPr lang="zh-CN" altLang="en-US" sz="2800" u="none">
              <a:solidFill>
                <a:srgbClr val="33339A"/>
              </a:solidFill>
              <a:latin typeface="Times New Roman" panose="02020603050405020304" pitchFamily="18" charset="0"/>
            </a:endParaRPr>
          </a:p>
          <a:p>
            <a:pPr eaLnBrk="1" hangingPunct="1">
              <a:lnSpc>
                <a:spcPts val="1000"/>
              </a:lnSpc>
            </a:pPr>
            <a:endParaRPr lang="zh-CN" altLang="en-US" sz="2800" u="none">
              <a:solidFill>
                <a:srgbClr val="33339A"/>
              </a:solidFill>
              <a:latin typeface="Times New Roman" panose="02020603050405020304" pitchFamily="18" charset="0"/>
            </a:endParaRPr>
          </a:p>
          <a:p>
            <a:pPr eaLnBrk="1" hangingPunct="1">
              <a:lnSpc>
                <a:spcPts val="3715"/>
              </a:lnSpc>
            </a:pPr>
            <a:endParaRPr lang="zh-CN" altLang="en-US" sz="2800" u="none">
              <a:solidFill>
                <a:srgbClr val="33339A"/>
              </a:solidFill>
              <a:latin typeface="Times New Roman" panose="02020603050405020304" pitchFamily="18" charset="0"/>
            </a:endParaRPr>
          </a:p>
        </p:txBody>
      </p:sp>
      <p:sp>
        <p:nvSpPr>
          <p:cNvPr id="42008" name="Text Box 185"/>
          <p:cNvSpPr txBox="1">
            <a:spLocks noChangeArrowheads="1"/>
          </p:cNvSpPr>
          <p:nvPr/>
        </p:nvSpPr>
        <p:spPr bwMode="auto">
          <a:xfrm>
            <a:off x="4421718" y="2932425"/>
            <a:ext cx="913287"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u="none"/>
              <a:t> 关键</a:t>
            </a:r>
            <a:endParaRPr lang="zh-CN" altLang="en-US" u="none"/>
          </a:p>
        </p:txBody>
      </p:sp>
      <p:sp>
        <p:nvSpPr>
          <p:cNvPr id="181" name="标题 1"/>
          <p:cNvSpPr txBox="1"/>
          <p:nvPr/>
        </p:nvSpPr>
        <p:spPr bwMode="auto">
          <a:xfrm>
            <a:off x="448255" y="72779"/>
            <a:ext cx="5759450" cy="525462"/>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eaLnBrk="1" hangingPunct="1"/>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开展安全行为观察的成功关键因素 </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80" name="图片 1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2" name="Picture 420"/>
          <p:cNvPicPr>
            <a:picLocks noChangeAspect="1" noChangeArrowheads="1"/>
          </p:cNvPicPr>
          <p:nvPr/>
        </p:nvPicPr>
        <p:blipFill rotWithShape="1">
          <a:blip r:embed="rId1">
            <a:extLst>
              <a:ext uri="{28A0092B-C50C-407E-A947-70E740481C1C}">
                <a14:useLocalDpi xmlns:a14="http://schemas.microsoft.com/office/drawing/2010/main" val="0"/>
              </a:ext>
            </a:extLst>
          </a:blip>
          <a:srcRect t="4992"/>
          <a:stretch>
            <a:fillRect/>
          </a:stretch>
        </p:blipFill>
        <p:spPr bwMode="auto">
          <a:xfrm>
            <a:off x="1045890" y="2939920"/>
            <a:ext cx="7593899" cy="336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7218" name="Rectangle 2"/>
          <p:cNvSpPr>
            <a:spLocks noGrp="1" noChangeArrowheads="1"/>
          </p:cNvSpPr>
          <p:nvPr>
            <p:ph type="body" sz="half" idx="1"/>
          </p:nvPr>
        </p:nvSpPr>
        <p:spPr bwMode="auto">
          <a:xfrm>
            <a:off x="181771" y="779620"/>
            <a:ext cx="8718327" cy="3168440"/>
          </a:xfrm>
          <a:noFill/>
        </p:spPr>
        <p:txBody>
          <a:bodyPr vert="horz" wrap="square" lIns="91440" tIns="45720" rIns="91440" bIns="45720" numCol="1" anchor="t" anchorCtr="0" compatLnSpc="1"/>
          <a:lstStyle/>
          <a:p>
            <a:pPr marL="0" indent="0" defTabSz="914400">
              <a:lnSpc>
                <a:spcPct val="160000"/>
              </a:lnSpc>
              <a:buFontTx/>
              <a:buNone/>
            </a:pPr>
            <a:r>
              <a:rPr lang="zh-CN" altLang="en-US" sz="36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3600" b="1" dirty="0" smtClean="0">
                <a:latin typeface="微软雅黑" panose="020B0503020204020204" pitchFamily="34" charset="-122"/>
                <a:ea typeface="微软雅黑" panose="020B0503020204020204" pitchFamily="34" charset="-122"/>
              </a:rPr>
              <a:t>总结：</a:t>
            </a:r>
            <a:endParaRPr lang="zh-CN" altLang="en-US" sz="3600" b="1" dirty="0" smtClean="0">
              <a:latin typeface="微软雅黑" panose="020B0503020204020204" pitchFamily="34" charset="-122"/>
              <a:ea typeface="微软雅黑" panose="020B0503020204020204" pitchFamily="34" charset="-122"/>
            </a:endParaRPr>
          </a:p>
          <a:p>
            <a:pPr marL="0" indent="0">
              <a:lnSpc>
                <a:spcPct val="160000"/>
              </a:lnSpc>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     安全是利己利人、利社会的</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事情，培养员工</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安全意识，需要不断提高员工的安全知识水平，利用行为安全管理工具管理员工的行为</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，强化安全习惯的</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养成，使安全成为全员的基本能力！</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457438" y="1650206"/>
            <a:ext cx="8233887" cy="4165562"/>
          </a:xfrm>
        </p:spPr>
        <p:txBody>
          <a:bodyPr/>
          <a:lstStyle/>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p:txBody>
      </p:sp>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5" name="标题 1"/>
          <p:cNvSpPr>
            <a:spLocks noGrp="1"/>
          </p:cNvSpPr>
          <p:nvPr>
            <p:ph type="title" idx="4294967295"/>
          </p:nvPr>
        </p:nvSpPr>
        <p:spPr>
          <a:xfrm>
            <a:off x="508873" y="830238"/>
            <a:ext cx="7666008" cy="525462"/>
          </a:xfrm>
          <a:prstGeom prst="rect">
            <a:avLst/>
          </a:prstGeom>
          <a:solidFill>
            <a:srgbClr val="FF3300"/>
          </a:solidFill>
        </p:spPr>
        <p:txBody>
          <a:bodyP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16" name="TextBox 15"/>
          <p:cNvSpPr txBox="1"/>
          <p:nvPr/>
        </p:nvSpPr>
        <p:spPr>
          <a:xfrm>
            <a:off x="1773975" y="1544756"/>
            <a:ext cx="5392766" cy="492443"/>
          </a:xfrm>
          <a:prstGeom prst="rect">
            <a:avLst/>
          </a:prstGeom>
          <a:solidFill>
            <a:srgbClr val="FFFF99"/>
          </a:solidFill>
        </p:spPr>
        <p:txBody>
          <a:bodyPr wrap="square" anchor="ctr">
            <a:spAutoFit/>
          </a:bodyPr>
          <a:lstStyle>
            <a:defPPr>
              <a:defRPr lang="zh-CN"/>
            </a:defPPr>
            <a:lvl1pPr algn="ctr" eaLnBrk="1" hangingPunct="1">
              <a:lnSpc>
                <a:spcPct val="130000"/>
              </a:lnSpc>
              <a:defRPr sz="2800" b="1">
                <a:latin typeface="+mj-ea"/>
              </a:defRPr>
            </a:lvl1pPr>
          </a:lstStyle>
          <a:p>
            <a:r>
              <a:rPr lang="zh-CN" altLang="en-US" sz="2000" dirty="0" smtClean="0"/>
              <a:t>纸条上有</a:t>
            </a:r>
            <a:r>
              <a:rPr lang="en-US" altLang="zh-CN" sz="2000" dirty="0" smtClean="0"/>
              <a:t>21</a:t>
            </a:r>
            <a:r>
              <a:rPr lang="zh-CN" altLang="en-US" sz="2000" dirty="0" smtClean="0"/>
              <a:t>种笔记，上面这样写着：</a:t>
            </a:r>
            <a:endParaRPr lang="zh-CN" altLang="en-US" sz="2000" dirty="0"/>
          </a:p>
        </p:txBody>
      </p:sp>
      <p:sp>
        <p:nvSpPr>
          <p:cNvPr id="17" name="TextBox 4"/>
          <p:cNvSpPr txBox="1">
            <a:spLocks noChangeArrowheads="1"/>
          </p:cNvSpPr>
          <p:nvPr/>
        </p:nvSpPr>
        <p:spPr bwMode="auto">
          <a:xfrm>
            <a:off x="613831" y="2111612"/>
            <a:ext cx="8012644" cy="3708708"/>
          </a:xfrm>
          <a:prstGeom prst="rect">
            <a:avLst/>
          </a:prstGeom>
          <a:solidFill>
            <a:schemeClr val="bg1">
              <a:lumMod val="85000"/>
            </a:schemeClr>
          </a:solidFill>
          <a:ln>
            <a:noFill/>
          </a:ln>
        </p:spPr>
        <p:txBody>
          <a:bodyPr wrap="square">
            <a:spAutoFit/>
          </a:bodyPr>
          <a:lstStyle>
            <a:lvl1pPr marL="285750" indent="-285750">
              <a:defRPr sz="2800">
                <a:solidFill>
                  <a:schemeClr val="tx1"/>
                </a:solidFill>
                <a:latin typeface="Tahoma" panose="020B0604030504040204" pitchFamily="34" charset="0"/>
                <a:ea typeface="宋体" panose="02010600030101010101" pitchFamily="2" charset="-122"/>
              </a:defRPr>
            </a:lvl1pPr>
            <a:lvl2pPr marL="742950" indent="-285750">
              <a:defRPr sz="2800">
                <a:solidFill>
                  <a:schemeClr val="tx1"/>
                </a:solidFill>
                <a:latin typeface="Tahoma" panose="020B0604030504040204" pitchFamily="34" charset="0"/>
                <a:ea typeface="宋体" panose="02010600030101010101" pitchFamily="2" charset="-122"/>
              </a:defRPr>
            </a:lvl2pPr>
            <a:lvl3pPr marL="1143000" indent="-228600">
              <a:defRPr sz="2800">
                <a:solidFill>
                  <a:schemeClr val="tx1"/>
                </a:solidFill>
                <a:latin typeface="Tahoma" panose="020B0604030504040204" pitchFamily="34" charset="0"/>
                <a:ea typeface="宋体" panose="02010600030101010101" pitchFamily="2" charset="-122"/>
              </a:defRPr>
            </a:lvl3pPr>
            <a:lvl4pPr marL="1600200" indent="-228600">
              <a:defRPr sz="2800">
                <a:solidFill>
                  <a:schemeClr val="tx1"/>
                </a:solidFill>
                <a:latin typeface="Tahoma" panose="020B0604030504040204" pitchFamily="34" charset="0"/>
                <a:ea typeface="宋体" panose="02010600030101010101" pitchFamily="2" charset="-122"/>
              </a:defRPr>
            </a:lvl4pPr>
            <a:lvl5pPr marL="2057400" indent="-228600">
              <a:defRPr sz="28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9pPr>
          </a:lstStyle>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a:t>
            </a:r>
            <a:r>
              <a:rPr lang="zh-CN" altLang="en-US" sz="1400" dirty="0" smtClean="0">
                <a:latin typeface="Arial Narrow" panose="020B0606020202030204" pitchFamily="34" charset="0"/>
                <a:ea typeface="微软雅黑" panose="020B0503020204020204" pitchFamily="34" charset="-122"/>
              </a:rPr>
              <a:t>）一</a:t>
            </a:r>
            <a:r>
              <a:rPr lang="zh-CN" altLang="en-US" sz="1400" dirty="0">
                <a:latin typeface="Arial Narrow" panose="020B0606020202030204" pitchFamily="34" charset="0"/>
                <a:ea typeface="微软雅黑" panose="020B0503020204020204" pitchFamily="34" charset="-122"/>
              </a:rPr>
              <a:t>水理查德：</a:t>
            </a:r>
            <a:r>
              <a:rPr lang="en-US" altLang="zh-CN" sz="1400" dirty="0">
                <a:latin typeface="Arial Narrow" panose="020B0606020202030204" pitchFamily="34" charset="0"/>
                <a:ea typeface="微软雅黑" panose="020B0503020204020204" pitchFamily="34" charset="-122"/>
              </a:rPr>
              <a:t>3</a:t>
            </a:r>
            <a:r>
              <a:rPr lang="zh-CN" altLang="en-US" sz="1400" dirty="0">
                <a:latin typeface="Arial Narrow" panose="020B0606020202030204" pitchFamily="34" charset="0"/>
                <a:ea typeface="微软雅黑" panose="020B0503020204020204" pitchFamily="34" charset="-122"/>
              </a:rPr>
              <a:t>月</a:t>
            </a:r>
            <a:r>
              <a:rPr lang="en-US" altLang="zh-CN" sz="1400" dirty="0">
                <a:latin typeface="Arial Narrow" panose="020B0606020202030204" pitchFamily="34" charset="0"/>
                <a:ea typeface="微软雅黑" panose="020B0503020204020204" pitchFamily="34" charset="-122"/>
              </a:rPr>
              <a:t>21</a:t>
            </a:r>
            <a:r>
              <a:rPr lang="zh-CN" altLang="en-US" sz="1400" dirty="0">
                <a:latin typeface="Arial Narrow" panose="020B0606020202030204" pitchFamily="34" charset="0"/>
                <a:ea typeface="微软雅黑" panose="020B0503020204020204" pitchFamily="34" charset="-122"/>
              </a:rPr>
              <a:t>日，我在奥克兰港私自买了一个台灯，想给妻子写信时照明用。</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2</a:t>
            </a:r>
            <a:r>
              <a:rPr lang="zh-CN" altLang="en-US" sz="1400" dirty="0" smtClean="0">
                <a:latin typeface="Arial Narrow" panose="020B0606020202030204" pitchFamily="34" charset="0"/>
                <a:ea typeface="微软雅黑" panose="020B0503020204020204" pitchFamily="34" charset="-122"/>
              </a:rPr>
              <a:t>）二副</a:t>
            </a:r>
            <a:r>
              <a:rPr lang="zh-CN" altLang="en-US" sz="1400" dirty="0">
                <a:latin typeface="Arial Narrow" panose="020B0606020202030204" pitchFamily="34" charset="0"/>
                <a:ea typeface="微软雅黑" panose="020B0503020204020204" pitchFamily="34" charset="-122"/>
              </a:rPr>
              <a:t>瑟曼：我看见理查德拿着台灯回船，说了句这个台灯底座轻，船晃时别让它倒下来，但没有干涉。</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3</a:t>
            </a:r>
            <a:r>
              <a:rPr lang="zh-CN" altLang="en-US" sz="1400" dirty="0" smtClean="0">
                <a:latin typeface="Arial Narrow" panose="020B0606020202030204" pitchFamily="34" charset="0"/>
                <a:ea typeface="微软雅黑" panose="020B0503020204020204" pitchFamily="34" charset="-122"/>
              </a:rPr>
              <a:t>）三副</a:t>
            </a:r>
            <a:r>
              <a:rPr lang="zh-CN" altLang="en-US" sz="1400" dirty="0">
                <a:latin typeface="Arial Narrow" panose="020B0606020202030204" pitchFamily="34" charset="0"/>
                <a:ea typeface="微软雅黑" panose="020B0503020204020204" pitchFamily="34" charset="-122"/>
              </a:rPr>
              <a:t>帕蒂：</a:t>
            </a:r>
            <a:r>
              <a:rPr lang="en-US" altLang="zh-CN" sz="1400" dirty="0">
                <a:latin typeface="Arial Narrow" panose="020B0606020202030204" pitchFamily="34" charset="0"/>
                <a:ea typeface="微软雅黑" panose="020B0503020204020204" pitchFamily="34" charset="-122"/>
              </a:rPr>
              <a:t>3</a:t>
            </a:r>
            <a:r>
              <a:rPr lang="zh-CN" altLang="en-US" sz="1400" dirty="0">
                <a:latin typeface="Arial Narrow" panose="020B0606020202030204" pitchFamily="34" charset="0"/>
                <a:ea typeface="微软雅黑" panose="020B0503020204020204" pitchFamily="34" charset="-122"/>
              </a:rPr>
              <a:t>月</a:t>
            </a:r>
            <a:r>
              <a:rPr lang="en-US" altLang="zh-CN" sz="1400" dirty="0">
                <a:latin typeface="Arial Narrow" panose="020B0606020202030204" pitchFamily="34" charset="0"/>
                <a:ea typeface="微软雅黑" panose="020B0503020204020204" pitchFamily="34" charset="-122"/>
              </a:rPr>
              <a:t>21</a:t>
            </a:r>
            <a:r>
              <a:rPr lang="zh-CN" altLang="en-US" sz="1400" dirty="0">
                <a:latin typeface="Arial Narrow" panose="020B0606020202030204" pitchFamily="34" charset="0"/>
                <a:ea typeface="微软雅黑" panose="020B0503020204020204" pitchFamily="34" charset="-122"/>
              </a:rPr>
              <a:t>日下午船离港，我发现救生筏施放器有问题，就将救生筏绑在架子上。</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4</a:t>
            </a:r>
            <a:r>
              <a:rPr lang="zh-CN" altLang="en-US" sz="1400" dirty="0" smtClean="0">
                <a:latin typeface="Arial Narrow" panose="020B0606020202030204" pitchFamily="34" charset="0"/>
                <a:ea typeface="微软雅黑" panose="020B0503020204020204" pitchFamily="34" charset="-122"/>
              </a:rPr>
              <a:t>）二</a:t>
            </a:r>
            <a:r>
              <a:rPr lang="zh-CN" altLang="en-US" sz="1400" dirty="0">
                <a:latin typeface="Arial Narrow" panose="020B0606020202030204" pitchFamily="34" charset="0"/>
                <a:ea typeface="微软雅黑" panose="020B0503020204020204" pitchFamily="34" charset="-122"/>
              </a:rPr>
              <a:t>水戴维斯：离港检查时，发现水手区的闭门器损坏，用铁丝将门绑牢。</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5</a:t>
            </a:r>
            <a:r>
              <a:rPr lang="zh-CN" altLang="en-US" sz="1400" dirty="0" smtClean="0">
                <a:latin typeface="Arial Narrow" panose="020B0606020202030204" pitchFamily="34" charset="0"/>
                <a:ea typeface="微软雅黑" panose="020B0503020204020204" pitchFamily="34" charset="-122"/>
              </a:rPr>
              <a:t>）二管轮</a:t>
            </a:r>
            <a:r>
              <a:rPr lang="zh-CN" altLang="en-US" sz="1400" dirty="0">
                <a:latin typeface="Arial Narrow" panose="020B0606020202030204" pitchFamily="34" charset="0"/>
                <a:ea typeface="微软雅黑" panose="020B0503020204020204" pitchFamily="34" charset="-122"/>
              </a:rPr>
              <a:t>安特耳：我检查消防设施时，发现水手区的消防栓锈蚀，心想还有几天就到码头了，到时候再换。</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6</a:t>
            </a:r>
            <a:r>
              <a:rPr lang="zh-CN" altLang="en-US" sz="1400" dirty="0" smtClean="0">
                <a:latin typeface="Arial Narrow" panose="020B0606020202030204" pitchFamily="34" charset="0"/>
                <a:ea typeface="微软雅黑" panose="020B0503020204020204" pitchFamily="34" charset="-122"/>
              </a:rPr>
              <a:t>）船长</a:t>
            </a:r>
            <a:r>
              <a:rPr lang="zh-CN" altLang="en-US" sz="1400" dirty="0">
                <a:latin typeface="Arial Narrow" panose="020B0606020202030204" pitchFamily="34" charset="0"/>
                <a:ea typeface="微软雅黑" panose="020B0503020204020204" pitchFamily="34" charset="-122"/>
              </a:rPr>
              <a:t>麦凯姆：起航时，工作繁忙，没有看甲板和轮机部的安全检查报告。</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7</a:t>
            </a:r>
            <a:r>
              <a:rPr lang="zh-CN" altLang="en-US" sz="1400" dirty="0" smtClean="0">
                <a:latin typeface="Arial Narrow" panose="020B0606020202030204" pitchFamily="34" charset="0"/>
                <a:ea typeface="微软雅黑" panose="020B0503020204020204" pitchFamily="34" charset="-122"/>
              </a:rPr>
              <a:t>）机</a:t>
            </a:r>
            <a:r>
              <a:rPr lang="zh-CN" altLang="en-US" sz="1400" dirty="0">
                <a:latin typeface="Arial Narrow" panose="020B0606020202030204" pitchFamily="34" charset="0"/>
                <a:ea typeface="微软雅黑" panose="020B0503020204020204" pitchFamily="34" charset="-122"/>
              </a:rPr>
              <a:t>匠丹尼尔：</a:t>
            </a:r>
            <a:r>
              <a:rPr lang="en-US" altLang="zh-CN" sz="1400" dirty="0">
                <a:latin typeface="Arial Narrow" panose="020B0606020202030204" pitchFamily="34" charset="0"/>
                <a:ea typeface="微软雅黑" panose="020B0503020204020204" pitchFamily="34" charset="-122"/>
              </a:rPr>
              <a:t>3</a:t>
            </a:r>
            <a:r>
              <a:rPr lang="zh-CN" altLang="en-US" sz="1400" dirty="0">
                <a:latin typeface="Arial Narrow" panose="020B0606020202030204" pitchFamily="34" charset="0"/>
                <a:ea typeface="微软雅黑" panose="020B0503020204020204" pitchFamily="34" charset="-122"/>
              </a:rPr>
              <a:t>月</a:t>
            </a:r>
            <a:r>
              <a:rPr lang="en-US" altLang="zh-CN" sz="1400" dirty="0">
                <a:latin typeface="Arial Narrow" panose="020B0606020202030204" pitchFamily="34" charset="0"/>
                <a:ea typeface="微软雅黑" panose="020B0503020204020204" pitchFamily="34" charset="-122"/>
              </a:rPr>
              <a:t>23</a:t>
            </a:r>
            <a:r>
              <a:rPr lang="zh-CN" altLang="en-US" sz="1400" dirty="0">
                <a:latin typeface="Arial Narrow" panose="020B0606020202030204" pitchFamily="34" charset="0"/>
                <a:ea typeface="微软雅黑" panose="020B0503020204020204" pitchFamily="34" charset="-122"/>
              </a:rPr>
              <a:t>日上午理查德和苏勒的房间消防探头连续警报。我和瓦尔特进去后，未发现火苗，判断探头误报警，拆掉交给惠特曼，要求换新的</a:t>
            </a:r>
            <a:r>
              <a:rPr lang="zh-CN" altLang="en-US" sz="1400" dirty="0" smtClean="0">
                <a:latin typeface="Arial Narrow" panose="020B0606020202030204" pitchFamily="34" charset="0"/>
                <a:ea typeface="微软雅黑" panose="020B0503020204020204" pitchFamily="34" charset="-122"/>
              </a:rPr>
              <a:t>。</a:t>
            </a:r>
            <a:endParaRPr lang="zh-CN" altLang="en-US" sz="1400" dirty="0" smtClean="0">
              <a:latin typeface="Arial Narrow" panose="020B0606020202030204" pitchFamily="34" charset="0"/>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p:txBody>
          <a:bodyPr/>
          <a:lstStyle/>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p:txBody>
      </p:sp>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5" name="标题 1"/>
          <p:cNvSpPr>
            <a:spLocks noGrp="1"/>
          </p:cNvSpPr>
          <p:nvPr>
            <p:ph type="title" idx="4294967295"/>
          </p:nvPr>
        </p:nvSpPr>
        <p:spPr>
          <a:xfrm>
            <a:off x="508873" y="635600"/>
            <a:ext cx="7666008" cy="525462"/>
          </a:xfrm>
          <a:prstGeom prst="rect">
            <a:avLst/>
          </a:prstGeom>
          <a:solidFill>
            <a:srgbClr val="FF3300"/>
          </a:solidFill>
        </p:spPr>
        <p:txBody>
          <a:bodyP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16" name="TextBox 15"/>
          <p:cNvSpPr txBox="1"/>
          <p:nvPr/>
        </p:nvSpPr>
        <p:spPr>
          <a:xfrm>
            <a:off x="1773975" y="1211680"/>
            <a:ext cx="5392766" cy="492443"/>
          </a:xfrm>
          <a:prstGeom prst="rect">
            <a:avLst/>
          </a:prstGeom>
          <a:solidFill>
            <a:srgbClr val="FFFF99"/>
          </a:solidFill>
        </p:spPr>
        <p:txBody>
          <a:bodyPr wrap="square" anchor="ctr">
            <a:spAutoFit/>
          </a:bodyPr>
          <a:lstStyle>
            <a:defPPr>
              <a:defRPr lang="zh-CN"/>
            </a:defPPr>
            <a:lvl1pPr algn="ctr" eaLnBrk="1" hangingPunct="1">
              <a:lnSpc>
                <a:spcPct val="130000"/>
              </a:lnSpc>
              <a:defRPr sz="2800" b="1">
                <a:latin typeface="+mj-ea"/>
              </a:defRPr>
            </a:lvl1pPr>
          </a:lstStyle>
          <a:p>
            <a:r>
              <a:rPr lang="zh-CN" altLang="en-US" sz="2000" dirty="0" smtClean="0"/>
              <a:t>纸条上有</a:t>
            </a:r>
            <a:r>
              <a:rPr lang="en-US" altLang="zh-CN" sz="2000" dirty="0" smtClean="0"/>
              <a:t>21</a:t>
            </a:r>
            <a:r>
              <a:rPr lang="zh-CN" altLang="en-US" sz="2000" dirty="0" smtClean="0"/>
              <a:t>种笔记，上面这样写着：</a:t>
            </a:r>
            <a:endParaRPr lang="zh-CN" altLang="en-US" sz="2000" dirty="0"/>
          </a:p>
        </p:txBody>
      </p:sp>
      <p:sp>
        <p:nvSpPr>
          <p:cNvPr id="7" name="TextBox 4"/>
          <p:cNvSpPr txBox="1">
            <a:spLocks noChangeArrowheads="1"/>
          </p:cNvSpPr>
          <p:nvPr/>
        </p:nvSpPr>
        <p:spPr bwMode="auto">
          <a:xfrm>
            <a:off x="508873" y="2363840"/>
            <a:ext cx="8242088" cy="3385542"/>
          </a:xfrm>
          <a:prstGeom prst="rect">
            <a:avLst/>
          </a:prstGeom>
          <a:solidFill>
            <a:schemeClr val="bg1">
              <a:lumMod val="85000"/>
            </a:schemeClr>
          </a:solidFill>
          <a:ln>
            <a:noFill/>
          </a:ln>
        </p:spPr>
        <p:txBody>
          <a:bodyPr wrap="square">
            <a:spAutoFit/>
          </a:bodyPr>
          <a:lstStyle>
            <a:lvl1pPr marL="285750" indent="-285750">
              <a:defRPr sz="2800">
                <a:solidFill>
                  <a:schemeClr val="tx1"/>
                </a:solidFill>
                <a:latin typeface="Tahoma" panose="020B0604030504040204" pitchFamily="34" charset="0"/>
                <a:ea typeface="宋体" panose="02010600030101010101" pitchFamily="2" charset="-122"/>
              </a:defRPr>
            </a:lvl1pPr>
            <a:lvl2pPr marL="742950" indent="-285750">
              <a:defRPr sz="2800">
                <a:solidFill>
                  <a:schemeClr val="tx1"/>
                </a:solidFill>
                <a:latin typeface="Tahoma" panose="020B0604030504040204" pitchFamily="34" charset="0"/>
                <a:ea typeface="宋体" panose="02010600030101010101" pitchFamily="2" charset="-122"/>
              </a:defRPr>
            </a:lvl2pPr>
            <a:lvl3pPr marL="1143000" indent="-228600">
              <a:defRPr sz="2800">
                <a:solidFill>
                  <a:schemeClr val="tx1"/>
                </a:solidFill>
                <a:latin typeface="Tahoma" panose="020B0604030504040204" pitchFamily="34" charset="0"/>
                <a:ea typeface="宋体" panose="02010600030101010101" pitchFamily="2" charset="-122"/>
              </a:defRPr>
            </a:lvl3pPr>
            <a:lvl4pPr marL="1600200" indent="-228600">
              <a:defRPr sz="2800">
                <a:solidFill>
                  <a:schemeClr val="tx1"/>
                </a:solidFill>
                <a:latin typeface="Tahoma" panose="020B0604030504040204" pitchFamily="34" charset="0"/>
                <a:ea typeface="宋体" panose="02010600030101010101" pitchFamily="2" charset="-122"/>
              </a:defRPr>
            </a:lvl4pPr>
            <a:lvl5pPr marL="2057400" indent="-228600">
              <a:defRPr sz="28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9pPr>
          </a:lstStyle>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8</a:t>
            </a:r>
            <a:r>
              <a:rPr lang="zh-CN" altLang="en-US" sz="1400" dirty="0" smtClean="0">
                <a:latin typeface="Arial Narrow" panose="020B0606020202030204" pitchFamily="34" charset="0"/>
                <a:ea typeface="微软雅黑" panose="020B0503020204020204" pitchFamily="34" charset="-122"/>
              </a:rPr>
              <a:t>）大管轮</a:t>
            </a:r>
            <a:r>
              <a:rPr lang="zh-CN" altLang="en-US" sz="1400" dirty="0">
                <a:latin typeface="Arial Narrow" panose="020B0606020202030204" pitchFamily="34" charset="0"/>
                <a:ea typeface="微软雅黑" panose="020B0503020204020204" pitchFamily="34" charset="-122"/>
              </a:rPr>
              <a:t>惠特曼：我说正忙着，等一会拿给你们。</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9</a:t>
            </a:r>
            <a:r>
              <a:rPr lang="zh-CN" altLang="en-US" sz="1400" dirty="0" smtClean="0">
                <a:latin typeface="Arial Narrow" panose="020B0606020202030204" pitchFamily="34" charset="0"/>
                <a:ea typeface="微软雅黑" panose="020B0503020204020204" pitchFamily="34" charset="-122"/>
              </a:rPr>
              <a:t>）服务生</a:t>
            </a:r>
            <a:r>
              <a:rPr lang="zh-CN" altLang="en-US" sz="1400" dirty="0">
                <a:latin typeface="Arial Narrow" panose="020B0606020202030204" pitchFamily="34" charset="0"/>
                <a:ea typeface="微软雅黑" panose="020B0503020204020204" pitchFamily="34" charset="-122"/>
              </a:rPr>
              <a:t>斯科尼：</a:t>
            </a:r>
            <a:r>
              <a:rPr lang="en-US" altLang="zh-CN" sz="1400" dirty="0">
                <a:latin typeface="Arial Narrow" panose="020B0606020202030204" pitchFamily="34" charset="0"/>
                <a:ea typeface="微软雅黑" panose="020B0503020204020204" pitchFamily="34" charset="-122"/>
              </a:rPr>
              <a:t>3</a:t>
            </a:r>
            <a:r>
              <a:rPr lang="zh-CN" altLang="en-US" sz="1400" dirty="0">
                <a:latin typeface="Arial Narrow" panose="020B0606020202030204" pitchFamily="34" charset="0"/>
                <a:ea typeface="微软雅黑" panose="020B0503020204020204" pitchFamily="34" charset="-122"/>
              </a:rPr>
              <a:t>月</a:t>
            </a:r>
            <a:r>
              <a:rPr lang="en-US" altLang="zh-CN" sz="1400" dirty="0">
                <a:latin typeface="Arial Narrow" panose="020B0606020202030204" pitchFamily="34" charset="0"/>
                <a:ea typeface="微软雅黑" panose="020B0503020204020204" pitchFamily="34" charset="-122"/>
              </a:rPr>
              <a:t>23</a:t>
            </a:r>
            <a:r>
              <a:rPr lang="zh-CN" altLang="en-US" sz="1400" dirty="0">
                <a:latin typeface="Arial Narrow" panose="020B0606020202030204" pitchFamily="34" charset="0"/>
                <a:ea typeface="微软雅黑" panose="020B0503020204020204" pitchFamily="34" charset="-122"/>
              </a:rPr>
              <a:t>日</a:t>
            </a:r>
            <a:r>
              <a:rPr lang="en-US" altLang="zh-CN" sz="1400" dirty="0">
                <a:latin typeface="Arial Narrow" panose="020B0606020202030204" pitchFamily="34" charset="0"/>
                <a:ea typeface="微软雅黑" panose="020B0503020204020204" pitchFamily="34" charset="-122"/>
              </a:rPr>
              <a:t>13</a:t>
            </a:r>
            <a:r>
              <a:rPr lang="zh-CN" altLang="en-US" sz="1400" dirty="0">
                <a:latin typeface="Arial Narrow" panose="020B0606020202030204" pitchFamily="34" charset="0"/>
                <a:ea typeface="微软雅黑" panose="020B0503020204020204" pitchFamily="34" charset="-122"/>
              </a:rPr>
              <a:t>点到理查德房间找他，他不在，坐了一会，随手开了他的台灯。</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10</a:t>
            </a:r>
            <a:r>
              <a:rPr lang="zh-CN" altLang="en-US" sz="1400" dirty="0" smtClean="0">
                <a:latin typeface="Arial Narrow" panose="020B0606020202030204" pitchFamily="34" charset="0"/>
                <a:ea typeface="微软雅黑" panose="020B0503020204020204" pitchFamily="34" charset="-122"/>
              </a:rPr>
              <a:t>）大副</a:t>
            </a:r>
            <a:r>
              <a:rPr lang="zh-CN" altLang="en-US" sz="1400" dirty="0">
                <a:latin typeface="Arial Narrow" panose="020B0606020202030204" pitchFamily="34" charset="0"/>
                <a:ea typeface="微软雅黑" panose="020B0503020204020204" pitchFamily="34" charset="-122"/>
              </a:rPr>
              <a:t>克姆普：</a:t>
            </a:r>
            <a:r>
              <a:rPr lang="en-US" altLang="zh-CN" sz="1400" dirty="0">
                <a:latin typeface="Arial Narrow" panose="020B0606020202030204" pitchFamily="34" charset="0"/>
                <a:ea typeface="微软雅黑" panose="020B0503020204020204" pitchFamily="34" charset="-122"/>
              </a:rPr>
              <a:t>3</a:t>
            </a:r>
            <a:r>
              <a:rPr lang="zh-CN" altLang="en-US" sz="1400" dirty="0">
                <a:latin typeface="Arial Narrow" panose="020B0606020202030204" pitchFamily="34" charset="0"/>
                <a:ea typeface="微软雅黑" panose="020B0503020204020204" pitchFamily="34" charset="-122"/>
              </a:rPr>
              <a:t>月</a:t>
            </a:r>
            <a:r>
              <a:rPr lang="en-US" altLang="zh-CN" sz="1400" dirty="0">
                <a:latin typeface="Arial Narrow" panose="020B0606020202030204" pitchFamily="34" charset="0"/>
                <a:ea typeface="微软雅黑" panose="020B0503020204020204" pitchFamily="34" charset="-122"/>
              </a:rPr>
              <a:t>23</a:t>
            </a:r>
            <a:r>
              <a:rPr lang="zh-CN" altLang="en-US" sz="1400" dirty="0">
                <a:latin typeface="Arial Narrow" panose="020B0606020202030204" pitchFamily="34" charset="0"/>
                <a:ea typeface="微软雅黑" panose="020B0503020204020204" pitchFamily="34" charset="-122"/>
              </a:rPr>
              <a:t>日</a:t>
            </a:r>
            <a:r>
              <a:rPr lang="en-US" altLang="zh-CN" sz="1400" dirty="0">
                <a:latin typeface="Arial Narrow" panose="020B0606020202030204" pitchFamily="34" charset="0"/>
                <a:ea typeface="微软雅黑" panose="020B0503020204020204" pitchFamily="34" charset="-122"/>
              </a:rPr>
              <a:t>13</a:t>
            </a:r>
            <a:r>
              <a:rPr lang="zh-CN" altLang="en-US" sz="1400" dirty="0">
                <a:latin typeface="Arial Narrow" panose="020B0606020202030204" pitchFamily="34" charset="0"/>
                <a:ea typeface="微软雅黑" panose="020B0503020204020204" pitchFamily="34" charset="-122"/>
              </a:rPr>
              <a:t>点半，带苏勒和罗伯特进行安全巡视，没有进理查德和苏勒的房间，说了句：“你们的房间自己进去看看”。</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11</a:t>
            </a:r>
            <a:r>
              <a:rPr lang="zh-CN" altLang="en-US" sz="1400" dirty="0" smtClean="0">
                <a:latin typeface="Arial Narrow" panose="020B0606020202030204" pitchFamily="34" charset="0"/>
                <a:ea typeface="微软雅黑" panose="020B0503020204020204" pitchFamily="34" charset="-122"/>
              </a:rPr>
              <a:t>）一</a:t>
            </a:r>
            <a:r>
              <a:rPr lang="zh-CN" altLang="en-US" sz="1400" dirty="0">
                <a:latin typeface="Arial Narrow" panose="020B0606020202030204" pitchFamily="34" charset="0"/>
                <a:ea typeface="微软雅黑" panose="020B0503020204020204" pitchFamily="34" charset="-122"/>
              </a:rPr>
              <a:t>水苏勒：我笑了笑，也没有进房间，跟在克姆普后面。</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12</a:t>
            </a:r>
            <a:r>
              <a:rPr lang="zh-CN" altLang="en-US" sz="1400" dirty="0" smtClean="0">
                <a:latin typeface="Arial Narrow" panose="020B0606020202030204" pitchFamily="34" charset="0"/>
                <a:ea typeface="微软雅黑" panose="020B0503020204020204" pitchFamily="34" charset="-122"/>
              </a:rPr>
              <a:t>）一</a:t>
            </a:r>
            <a:r>
              <a:rPr lang="zh-CN" altLang="en-US" sz="1400" dirty="0">
                <a:latin typeface="Arial Narrow" panose="020B0606020202030204" pitchFamily="34" charset="0"/>
                <a:ea typeface="微软雅黑" panose="020B0503020204020204" pitchFamily="34" charset="-122"/>
              </a:rPr>
              <a:t>水罗伯特：我也没有进房间，跟在苏勒后面。</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13</a:t>
            </a:r>
            <a:r>
              <a:rPr lang="zh-CN" altLang="en-US" sz="1400" dirty="0" smtClean="0">
                <a:latin typeface="Arial Narrow" panose="020B0606020202030204" pitchFamily="34" charset="0"/>
                <a:ea typeface="微软雅黑" panose="020B0503020204020204" pitchFamily="34" charset="-122"/>
              </a:rPr>
              <a:t>）机电</a:t>
            </a:r>
            <a:r>
              <a:rPr lang="zh-CN" altLang="en-US" sz="1400" dirty="0">
                <a:latin typeface="Arial Narrow" panose="020B0606020202030204" pitchFamily="34" charset="0"/>
                <a:ea typeface="微软雅黑" panose="020B0503020204020204" pitchFamily="34" charset="-122"/>
              </a:rPr>
              <a:t>长科恩：</a:t>
            </a:r>
            <a:r>
              <a:rPr lang="en-US" altLang="zh-CN" sz="1400" dirty="0">
                <a:latin typeface="Arial Narrow" panose="020B0606020202030204" pitchFamily="34" charset="0"/>
                <a:ea typeface="微软雅黑" panose="020B0503020204020204" pitchFamily="34" charset="-122"/>
              </a:rPr>
              <a:t>3</a:t>
            </a:r>
            <a:r>
              <a:rPr lang="zh-CN" altLang="en-US" sz="1400" dirty="0">
                <a:latin typeface="Arial Narrow" panose="020B0606020202030204" pitchFamily="34" charset="0"/>
                <a:ea typeface="微软雅黑" panose="020B0503020204020204" pitchFamily="34" charset="-122"/>
              </a:rPr>
              <a:t>月</a:t>
            </a:r>
            <a:r>
              <a:rPr lang="en-US" altLang="zh-CN" sz="1400" dirty="0">
                <a:latin typeface="Arial Narrow" panose="020B0606020202030204" pitchFamily="34" charset="0"/>
                <a:ea typeface="微软雅黑" panose="020B0503020204020204" pitchFamily="34" charset="-122"/>
              </a:rPr>
              <a:t>23</a:t>
            </a:r>
            <a:r>
              <a:rPr lang="zh-CN" altLang="en-US" sz="1400" dirty="0">
                <a:latin typeface="Arial Narrow" panose="020B0606020202030204" pitchFamily="34" charset="0"/>
                <a:ea typeface="微软雅黑" panose="020B0503020204020204" pitchFamily="34" charset="-122"/>
              </a:rPr>
              <a:t>日</a:t>
            </a:r>
            <a:r>
              <a:rPr lang="en-US" altLang="zh-CN" sz="1400" dirty="0">
                <a:latin typeface="Arial Narrow" panose="020B0606020202030204" pitchFamily="34" charset="0"/>
                <a:ea typeface="微软雅黑" panose="020B0503020204020204" pitchFamily="34" charset="-122"/>
              </a:rPr>
              <a:t>14</a:t>
            </a:r>
            <a:r>
              <a:rPr lang="zh-CN" altLang="en-US" sz="1400" dirty="0">
                <a:latin typeface="Arial Narrow" panose="020B0606020202030204" pitchFamily="34" charset="0"/>
                <a:ea typeface="微软雅黑" panose="020B0503020204020204" pitchFamily="34" charset="-122"/>
              </a:rPr>
              <a:t>点我发现跳闸了，因为这是以前也出现的现象，没多想，就将闸合上，没有查明原因。</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14</a:t>
            </a:r>
            <a:r>
              <a:rPr lang="zh-CN" altLang="en-US" sz="1400" dirty="0" smtClean="0">
                <a:latin typeface="Arial Narrow" panose="020B0606020202030204" pitchFamily="34" charset="0"/>
                <a:ea typeface="微软雅黑" panose="020B0503020204020204" pitchFamily="34" charset="-122"/>
              </a:rPr>
              <a:t>）三管轮</a:t>
            </a:r>
            <a:r>
              <a:rPr lang="zh-CN" altLang="en-US" sz="1400" dirty="0">
                <a:latin typeface="Arial Narrow" panose="020B0606020202030204" pitchFamily="34" charset="0"/>
                <a:ea typeface="微软雅黑" panose="020B0503020204020204" pitchFamily="34" charset="-122"/>
              </a:rPr>
              <a:t>马辛：感到空气不好，先打电话到厨房，证明没有问题后，又让机舱打开通风阀。</a:t>
            </a:r>
            <a:endParaRPr lang="zh-CN" altLang="en-US" sz="1400" dirty="0" smtClean="0">
              <a:latin typeface="Arial Narrow" panose="020B0606020202030204" pitchFamily="34" charset="0"/>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p:txBody>
          <a:bodyPr/>
          <a:lstStyle/>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p:txBody>
      </p:sp>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5" name="标题 1"/>
          <p:cNvSpPr>
            <a:spLocks noGrp="1"/>
          </p:cNvSpPr>
          <p:nvPr>
            <p:ph type="title" idx="4294967295"/>
          </p:nvPr>
        </p:nvSpPr>
        <p:spPr>
          <a:xfrm>
            <a:off x="508873" y="635600"/>
            <a:ext cx="7666008" cy="525462"/>
          </a:xfrm>
          <a:prstGeom prst="rect">
            <a:avLst/>
          </a:prstGeom>
          <a:solidFill>
            <a:srgbClr val="FF3300"/>
          </a:solidFill>
        </p:spPr>
        <p:txBody>
          <a:bodyP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16" name="TextBox 15"/>
          <p:cNvSpPr txBox="1"/>
          <p:nvPr/>
        </p:nvSpPr>
        <p:spPr>
          <a:xfrm>
            <a:off x="1773975" y="1211680"/>
            <a:ext cx="5392766" cy="492443"/>
          </a:xfrm>
          <a:prstGeom prst="rect">
            <a:avLst/>
          </a:prstGeom>
          <a:solidFill>
            <a:srgbClr val="FFFF99"/>
          </a:solidFill>
        </p:spPr>
        <p:txBody>
          <a:bodyPr wrap="square" anchor="ctr">
            <a:spAutoFit/>
          </a:bodyPr>
          <a:lstStyle>
            <a:defPPr>
              <a:defRPr lang="zh-CN"/>
            </a:defPPr>
            <a:lvl1pPr algn="ctr" eaLnBrk="1" hangingPunct="1">
              <a:lnSpc>
                <a:spcPct val="130000"/>
              </a:lnSpc>
              <a:defRPr sz="2800" b="1">
                <a:latin typeface="+mj-ea"/>
              </a:defRPr>
            </a:lvl1pPr>
          </a:lstStyle>
          <a:p>
            <a:r>
              <a:rPr lang="zh-CN" altLang="en-US" sz="2000" dirty="0" smtClean="0"/>
              <a:t>纸条上有</a:t>
            </a:r>
            <a:r>
              <a:rPr lang="en-US" altLang="zh-CN" sz="2000" dirty="0" smtClean="0"/>
              <a:t>21</a:t>
            </a:r>
            <a:r>
              <a:rPr lang="zh-CN" altLang="en-US" sz="2000" dirty="0" smtClean="0"/>
              <a:t>种笔记，上面这样写着：</a:t>
            </a:r>
            <a:endParaRPr lang="zh-CN" altLang="en-US" sz="2000" dirty="0"/>
          </a:p>
        </p:txBody>
      </p:sp>
      <p:sp>
        <p:nvSpPr>
          <p:cNvPr id="8" name="TextBox 4"/>
          <p:cNvSpPr txBox="1">
            <a:spLocks noChangeArrowheads="1"/>
          </p:cNvSpPr>
          <p:nvPr/>
        </p:nvSpPr>
        <p:spPr bwMode="auto">
          <a:xfrm>
            <a:off x="613831" y="1934183"/>
            <a:ext cx="8137130" cy="3708708"/>
          </a:xfrm>
          <a:prstGeom prst="rect">
            <a:avLst/>
          </a:prstGeom>
          <a:solidFill>
            <a:schemeClr val="bg1">
              <a:lumMod val="85000"/>
            </a:schemeClr>
          </a:solidFill>
          <a:ln>
            <a:noFill/>
          </a:ln>
        </p:spPr>
        <p:txBody>
          <a:bodyPr wrap="square">
            <a:spAutoFit/>
          </a:bodyPr>
          <a:lstStyle>
            <a:lvl1pPr marL="285750" indent="-285750">
              <a:defRPr sz="2800">
                <a:solidFill>
                  <a:schemeClr val="tx1"/>
                </a:solidFill>
                <a:latin typeface="Tahoma" panose="020B0604030504040204" pitchFamily="34" charset="0"/>
                <a:ea typeface="宋体" panose="02010600030101010101" pitchFamily="2" charset="-122"/>
              </a:defRPr>
            </a:lvl1pPr>
            <a:lvl2pPr marL="742950" indent="-285750">
              <a:defRPr sz="2800">
                <a:solidFill>
                  <a:schemeClr val="tx1"/>
                </a:solidFill>
                <a:latin typeface="Tahoma" panose="020B0604030504040204" pitchFamily="34" charset="0"/>
                <a:ea typeface="宋体" panose="02010600030101010101" pitchFamily="2" charset="-122"/>
              </a:defRPr>
            </a:lvl2pPr>
            <a:lvl3pPr marL="1143000" indent="-228600">
              <a:defRPr sz="2800">
                <a:solidFill>
                  <a:schemeClr val="tx1"/>
                </a:solidFill>
                <a:latin typeface="Tahoma" panose="020B0604030504040204" pitchFamily="34" charset="0"/>
                <a:ea typeface="宋体" panose="02010600030101010101" pitchFamily="2" charset="-122"/>
              </a:defRPr>
            </a:lvl3pPr>
            <a:lvl4pPr marL="1600200" indent="-228600">
              <a:defRPr sz="2800">
                <a:solidFill>
                  <a:schemeClr val="tx1"/>
                </a:solidFill>
                <a:latin typeface="Tahoma" panose="020B0604030504040204" pitchFamily="34" charset="0"/>
                <a:ea typeface="宋体" panose="02010600030101010101" pitchFamily="2" charset="-122"/>
              </a:defRPr>
            </a:lvl4pPr>
            <a:lvl5pPr marL="2057400" indent="-228600">
              <a:defRPr sz="28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宋体" panose="02010600030101010101" pitchFamily="2" charset="-122"/>
              </a:defRPr>
            </a:lvl9pPr>
          </a:lstStyle>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15</a:t>
            </a:r>
            <a:r>
              <a:rPr lang="zh-CN" altLang="en-US" sz="1400" dirty="0" smtClean="0">
                <a:latin typeface="Arial Narrow" panose="020B0606020202030204" pitchFamily="34" charset="0"/>
                <a:ea typeface="微软雅黑" panose="020B0503020204020204" pitchFamily="34" charset="-122"/>
              </a:rPr>
              <a:t>）大</a:t>
            </a:r>
            <a:r>
              <a:rPr lang="zh-CN" altLang="en-US" sz="1400" dirty="0">
                <a:latin typeface="Arial Narrow" panose="020B0606020202030204" pitchFamily="34" charset="0"/>
                <a:ea typeface="微软雅黑" panose="020B0503020204020204" pitchFamily="34" charset="-122"/>
              </a:rPr>
              <a:t>厨史若：我接马辛电话时，开玩笑说，我们这里有什么问题？你还不来帮我们做饭。然后问乌苏啦：</a:t>
            </a:r>
            <a:r>
              <a:rPr lang="zh-CN" altLang="en-US" sz="1400" dirty="0" smtClean="0">
                <a:latin typeface="Arial Narrow" panose="020B0606020202030204" pitchFamily="34" charset="0"/>
                <a:ea typeface="微软雅黑" panose="020B0503020204020204" pitchFamily="34" charset="-122"/>
              </a:rPr>
              <a:t>‘我们这里都安全吧’？</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16</a:t>
            </a:r>
            <a:r>
              <a:rPr lang="zh-CN" altLang="en-US" sz="1400" dirty="0" smtClean="0">
                <a:latin typeface="Arial Narrow" panose="020B0606020202030204" pitchFamily="34" charset="0"/>
                <a:ea typeface="微软雅黑" panose="020B0503020204020204" pitchFamily="34" charset="-122"/>
              </a:rPr>
              <a:t>）二</a:t>
            </a:r>
            <a:r>
              <a:rPr lang="zh-CN" altLang="en-US" sz="1400" dirty="0">
                <a:latin typeface="Arial Narrow" panose="020B0606020202030204" pitchFamily="34" charset="0"/>
                <a:ea typeface="微软雅黑" panose="020B0503020204020204" pitchFamily="34" charset="-122"/>
              </a:rPr>
              <a:t>厨乌苏啦：我回答，我也感觉空气不好，但觉得我们这里很安全，就继续做饭。</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17</a:t>
            </a:r>
            <a:r>
              <a:rPr lang="zh-CN" altLang="en-US" sz="1400" dirty="0" smtClean="0">
                <a:latin typeface="Arial Narrow" panose="020B0606020202030204" pitchFamily="34" charset="0"/>
                <a:ea typeface="微软雅黑" panose="020B0503020204020204" pitchFamily="34" charset="-122"/>
              </a:rPr>
              <a:t>）机</a:t>
            </a:r>
            <a:r>
              <a:rPr lang="zh-CN" altLang="en-US" sz="1400" dirty="0">
                <a:latin typeface="Arial Narrow" panose="020B0606020202030204" pitchFamily="34" charset="0"/>
                <a:ea typeface="微软雅黑" panose="020B0503020204020204" pitchFamily="34" charset="-122"/>
              </a:rPr>
              <a:t>匠努波：我接到马辛电话后，打开通风阀。</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18</a:t>
            </a:r>
            <a:r>
              <a:rPr lang="zh-CN" altLang="en-US" sz="1400" dirty="0" smtClean="0">
                <a:latin typeface="Arial Narrow" panose="020B0606020202030204" pitchFamily="34" charset="0"/>
                <a:ea typeface="微软雅黑" panose="020B0503020204020204" pitchFamily="34" charset="-122"/>
              </a:rPr>
              <a:t>）管事</a:t>
            </a:r>
            <a:r>
              <a:rPr lang="zh-CN" altLang="en-US" sz="1400" dirty="0">
                <a:latin typeface="Arial Narrow" panose="020B0606020202030204" pitchFamily="34" charset="0"/>
                <a:ea typeface="微软雅黑" panose="020B0503020204020204" pitchFamily="34" charset="-122"/>
              </a:rPr>
              <a:t>戴思蒙：</a:t>
            </a:r>
            <a:r>
              <a:rPr lang="en-US" altLang="zh-CN" sz="1400" dirty="0">
                <a:latin typeface="Arial Narrow" panose="020B0606020202030204" pitchFamily="34" charset="0"/>
                <a:ea typeface="微软雅黑" panose="020B0503020204020204" pitchFamily="34" charset="-122"/>
              </a:rPr>
              <a:t>14</a:t>
            </a:r>
            <a:r>
              <a:rPr lang="zh-CN" altLang="en-US" sz="1400" dirty="0">
                <a:latin typeface="Arial Narrow" panose="020B0606020202030204" pitchFamily="34" charset="0"/>
                <a:ea typeface="微软雅黑" panose="020B0503020204020204" pitchFamily="34" charset="-122"/>
              </a:rPr>
              <a:t>点半，我召集所有不在岗位的人到厨房帮忙做饭，晚上会餐。</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19</a:t>
            </a:r>
            <a:r>
              <a:rPr lang="zh-CN" altLang="en-US" sz="1400" dirty="0" smtClean="0">
                <a:latin typeface="Arial Narrow" panose="020B0606020202030204" pitchFamily="34" charset="0"/>
                <a:ea typeface="微软雅黑" panose="020B0503020204020204" pitchFamily="34" charset="-122"/>
              </a:rPr>
              <a:t>）医生</a:t>
            </a:r>
            <a:r>
              <a:rPr lang="zh-CN" altLang="en-US" sz="1400" dirty="0">
                <a:latin typeface="Arial Narrow" panose="020B0606020202030204" pitchFamily="34" charset="0"/>
                <a:ea typeface="微软雅黑" panose="020B0503020204020204" pitchFamily="34" charset="-122"/>
              </a:rPr>
              <a:t>莫里斯：我没有巡诊。</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20</a:t>
            </a:r>
            <a:r>
              <a:rPr lang="zh-CN" altLang="en-US" sz="1400" dirty="0" smtClean="0">
                <a:latin typeface="Arial Narrow" panose="020B0606020202030204" pitchFamily="34" charset="0"/>
                <a:ea typeface="微软雅黑" panose="020B0503020204020204" pitchFamily="34" charset="-122"/>
              </a:rPr>
              <a:t>）电工</a:t>
            </a:r>
            <a:r>
              <a:rPr lang="zh-CN" altLang="en-US" sz="1400" dirty="0">
                <a:latin typeface="Arial Narrow" panose="020B0606020202030204" pitchFamily="34" charset="0"/>
                <a:ea typeface="微软雅黑" panose="020B0503020204020204" pitchFamily="34" charset="-122"/>
              </a:rPr>
              <a:t>荷尔因：晚上我值班时跑进了餐厅。</a:t>
            </a:r>
            <a:endParaRPr lang="zh-CN" altLang="en-US" sz="1400" dirty="0">
              <a:latin typeface="Arial Narrow" panose="020B0606020202030204" pitchFamily="34" charset="0"/>
              <a:ea typeface="微软雅黑" panose="020B0503020204020204" pitchFamily="34" charset="-122"/>
            </a:endParaRPr>
          </a:p>
          <a:p>
            <a:pPr marL="0" indent="0" eaLnBrk="1" hangingPunct="1">
              <a:lnSpc>
                <a:spcPct val="150000"/>
              </a:lnSpc>
              <a:spcBef>
                <a:spcPts val="450"/>
              </a:spcBef>
              <a:spcAft>
                <a:spcPts val="0"/>
              </a:spcAft>
              <a:defRPr/>
            </a:pPr>
            <a:r>
              <a:rPr lang="en-US" altLang="zh-CN" sz="1400" dirty="0" smtClean="0">
                <a:latin typeface="Arial Narrow" panose="020B0606020202030204" pitchFamily="34" charset="0"/>
                <a:ea typeface="微软雅黑" panose="020B0503020204020204" pitchFamily="34" charset="-122"/>
              </a:rPr>
              <a:t>21</a:t>
            </a:r>
            <a:r>
              <a:rPr lang="zh-CN" altLang="en-US" sz="1400" dirty="0" smtClean="0">
                <a:latin typeface="Arial Narrow" panose="020B0606020202030204" pitchFamily="34" charset="0"/>
                <a:ea typeface="微软雅黑" panose="020B0503020204020204" pitchFamily="34" charset="-122"/>
              </a:rPr>
              <a:t>）最后</a:t>
            </a:r>
            <a:r>
              <a:rPr lang="zh-CN" altLang="en-US" sz="1400" dirty="0">
                <a:latin typeface="Arial Narrow" panose="020B0606020202030204" pitchFamily="34" charset="0"/>
                <a:ea typeface="微软雅黑" panose="020B0503020204020204" pitchFamily="34" charset="-122"/>
              </a:rPr>
              <a:t>是船长麦凯姆的话：</a:t>
            </a:r>
            <a:r>
              <a:rPr lang="en-US" altLang="zh-CN" sz="1400" dirty="0">
                <a:latin typeface="Arial Narrow" panose="020B0606020202030204" pitchFamily="34" charset="0"/>
                <a:ea typeface="微软雅黑" panose="020B0503020204020204" pitchFamily="34" charset="-122"/>
              </a:rPr>
              <a:t>19</a:t>
            </a:r>
            <a:r>
              <a:rPr lang="zh-CN" altLang="en-US" sz="1400" dirty="0">
                <a:latin typeface="Arial Narrow" panose="020B0606020202030204" pitchFamily="34" charset="0"/>
                <a:ea typeface="微软雅黑" panose="020B0503020204020204" pitchFamily="34" charset="-122"/>
              </a:rPr>
              <a:t>点半发现火灾时，理查德和苏勒的房间已经烧穿，一切糟糕透了，我们没有办法控制火情，而且火越来越大，直到整条船上都是火。我们每个人都犯了一点错误，使之酿成了船毁人亡的大错。</a:t>
            </a:r>
            <a:endParaRPr lang="zh-CN" altLang="en-US" sz="1400" dirty="0" smtClean="0">
              <a:latin typeface="Arial Narrow" panose="020B0606020202030204" pitchFamily="34" charset="0"/>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92330"/>
            <a:ext cx="8462921" cy="419569"/>
          </a:xfrm>
          <a:prstGeom prst="rect">
            <a:avLst/>
          </a:prstGeom>
        </p:spPr>
      </p:pic>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430935" y="1684318"/>
            <a:ext cx="8233887" cy="4301823"/>
          </a:xfrm>
        </p:spPr>
        <p:txBody>
          <a:bodyPr/>
          <a:lstStyle/>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p:txBody>
      </p:sp>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5" name="标题 1"/>
          <p:cNvSpPr>
            <a:spLocks noGrp="1"/>
          </p:cNvSpPr>
          <p:nvPr>
            <p:ph type="title" idx="4294967295"/>
          </p:nvPr>
        </p:nvSpPr>
        <p:spPr>
          <a:xfrm>
            <a:off x="508873" y="635600"/>
            <a:ext cx="7666008" cy="525462"/>
          </a:xfrm>
          <a:prstGeom prst="rect">
            <a:avLst/>
          </a:prstGeom>
          <a:solidFill>
            <a:srgbClr val="FF3300"/>
          </a:solidFill>
        </p:spPr>
        <p:txBody>
          <a:bodyP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16" name="TextBox 15"/>
          <p:cNvSpPr txBox="1"/>
          <p:nvPr/>
        </p:nvSpPr>
        <p:spPr>
          <a:xfrm>
            <a:off x="1773975" y="1211680"/>
            <a:ext cx="5392766" cy="492443"/>
          </a:xfrm>
          <a:prstGeom prst="rect">
            <a:avLst/>
          </a:prstGeom>
          <a:solidFill>
            <a:srgbClr val="FFFF99"/>
          </a:solidFill>
        </p:spPr>
        <p:txBody>
          <a:bodyPr wrap="square" anchor="ctr">
            <a:spAutoFit/>
          </a:bodyPr>
          <a:lstStyle>
            <a:defPPr>
              <a:defRPr lang="zh-CN"/>
            </a:defPPr>
            <a:lvl1pPr algn="ctr" eaLnBrk="1" hangingPunct="1">
              <a:lnSpc>
                <a:spcPct val="130000"/>
              </a:lnSpc>
              <a:defRPr sz="2800" b="1">
                <a:latin typeface="+mj-ea"/>
              </a:defRPr>
            </a:lvl1pPr>
          </a:lstStyle>
          <a:p>
            <a:r>
              <a:rPr lang="zh-CN" altLang="en-US" sz="2000" dirty="0" smtClean="0"/>
              <a:t>纸条上有</a:t>
            </a:r>
            <a:r>
              <a:rPr lang="en-US" altLang="zh-CN" sz="2000" dirty="0" smtClean="0"/>
              <a:t>21</a:t>
            </a:r>
            <a:r>
              <a:rPr lang="zh-CN" altLang="en-US" sz="2000" dirty="0" smtClean="0"/>
              <a:t>种笔记，上面这样写着：</a:t>
            </a:r>
            <a:endParaRPr lang="zh-CN" altLang="en-US" sz="2000" dirty="0"/>
          </a:p>
        </p:txBody>
      </p:sp>
      <p:sp>
        <p:nvSpPr>
          <p:cNvPr id="7" name="MH_Other_1"/>
          <p:cNvSpPr/>
          <p:nvPr>
            <p:custDataLst>
              <p:tags r:id="rId1"/>
            </p:custDataLst>
          </p:nvPr>
        </p:nvSpPr>
        <p:spPr>
          <a:xfrm>
            <a:off x="305653" y="1740540"/>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10" name="MH_SubTitle_1"/>
          <p:cNvSpPr/>
          <p:nvPr>
            <p:custDataLst>
              <p:tags r:id="rId2"/>
            </p:custDataLst>
          </p:nvPr>
        </p:nvSpPr>
        <p:spPr>
          <a:xfrm>
            <a:off x="426236" y="1704123"/>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细节一</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11" name="MH_Other_2"/>
          <p:cNvSpPr/>
          <p:nvPr>
            <p:custDataLst>
              <p:tags r:id="rId3"/>
            </p:custDataLst>
          </p:nvPr>
        </p:nvSpPr>
        <p:spPr>
          <a:xfrm>
            <a:off x="336490" y="3106430"/>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12" name="MH_SubTitle_3"/>
          <p:cNvSpPr/>
          <p:nvPr>
            <p:custDataLst>
              <p:tags r:id="rId4"/>
            </p:custDataLst>
          </p:nvPr>
        </p:nvSpPr>
        <p:spPr>
          <a:xfrm>
            <a:off x="492088" y="3106430"/>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细节三</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13" name="MH_Other_3"/>
          <p:cNvSpPr/>
          <p:nvPr>
            <p:custDataLst>
              <p:tags r:id="rId5"/>
            </p:custDataLst>
          </p:nvPr>
        </p:nvSpPr>
        <p:spPr>
          <a:xfrm>
            <a:off x="336489" y="4721717"/>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14" name="MH_SubTitle_5"/>
          <p:cNvSpPr/>
          <p:nvPr>
            <p:custDataLst>
              <p:tags r:id="rId6"/>
            </p:custDataLst>
          </p:nvPr>
        </p:nvSpPr>
        <p:spPr>
          <a:xfrm>
            <a:off x="426236" y="4714094"/>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细节五</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17" name="MH_Other_4"/>
          <p:cNvSpPr/>
          <p:nvPr>
            <p:custDataLst>
              <p:tags r:id="rId7"/>
            </p:custDataLst>
          </p:nvPr>
        </p:nvSpPr>
        <p:spPr>
          <a:xfrm>
            <a:off x="4725888" y="1709598"/>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18" name="MH_SubTitle_2"/>
          <p:cNvSpPr/>
          <p:nvPr>
            <p:custDataLst>
              <p:tags r:id="rId8"/>
            </p:custDataLst>
          </p:nvPr>
        </p:nvSpPr>
        <p:spPr>
          <a:xfrm>
            <a:off x="4867598" y="1704123"/>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细节二</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19" name="MH_Other_5"/>
          <p:cNvSpPr/>
          <p:nvPr>
            <p:custDataLst>
              <p:tags r:id="rId9"/>
            </p:custDataLst>
          </p:nvPr>
        </p:nvSpPr>
        <p:spPr>
          <a:xfrm>
            <a:off x="4714493" y="3106430"/>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20" name="MH_SubTitle_4"/>
          <p:cNvSpPr/>
          <p:nvPr>
            <p:custDataLst>
              <p:tags r:id="rId10"/>
            </p:custDataLst>
          </p:nvPr>
        </p:nvSpPr>
        <p:spPr>
          <a:xfrm>
            <a:off x="4858688" y="3106430"/>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细节四</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21" name="MH_Other_6"/>
          <p:cNvSpPr/>
          <p:nvPr>
            <p:custDataLst>
              <p:tags r:id="rId11"/>
            </p:custDataLst>
          </p:nvPr>
        </p:nvSpPr>
        <p:spPr>
          <a:xfrm>
            <a:off x="4735418" y="4721717"/>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22" name="MH_SubTitle_6"/>
          <p:cNvSpPr/>
          <p:nvPr>
            <p:custDataLst>
              <p:tags r:id="rId12"/>
            </p:custDataLst>
          </p:nvPr>
        </p:nvSpPr>
        <p:spPr>
          <a:xfrm>
            <a:off x="4849778" y="4721717"/>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细节六</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23" name="MH_Text_1"/>
          <p:cNvSpPr>
            <a:spLocks noChangeArrowheads="1"/>
          </p:cNvSpPr>
          <p:nvPr>
            <p:custDataLst>
              <p:tags r:id="rId13"/>
            </p:custDataLst>
          </p:nvPr>
        </p:nvSpPr>
        <p:spPr bwMode="auto">
          <a:xfrm>
            <a:off x="310124" y="2078405"/>
            <a:ext cx="4071214" cy="858909"/>
          </a:xfrm>
          <a:prstGeom prst="rect">
            <a:avLst/>
          </a:prstGeom>
          <a:solidFill>
            <a:schemeClr val="bg1"/>
          </a:solidFill>
          <a:ln>
            <a:solidFill>
              <a:schemeClr val="tx1"/>
            </a:solidFill>
          </a:ln>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一水理查德违反船上的安全规定，把一个台灯带上了船，成为事故的</a:t>
            </a:r>
            <a:r>
              <a:rPr lang="zh-CN" altLang="en-US" sz="1400" dirty="0" smtClean="0">
                <a:latin typeface="幼圆" panose="02010509060101010101" pitchFamily="49" charset="-122"/>
              </a:rPr>
              <a:t>导火索。</a:t>
            </a:r>
            <a:endParaRPr lang="zh-CN" altLang="en-US" sz="1400" dirty="0">
              <a:latin typeface="幼圆" panose="02010509060101010101" pitchFamily="49" charset="-122"/>
            </a:endParaRPr>
          </a:p>
        </p:txBody>
      </p:sp>
      <p:sp>
        <p:nvSpPr>
          <p:cNvPr id="24" name="MH_Text_3"/>
          <p:cNvSpPr>
            <a:spLocks noChangeArrowheads="1"/>
          </p:cNvSpPr>
          <p:nvPr>
            <p:custDataLst>
              <p:tags r:id="rId14"/>
            </p:custDataLst>
          </p:nvPr>
        </p:nvSpPr>
        <p:spPr bwMode="auto">
          <a:xfrm>
            <a:off x="310124" y="3546163"/>
            <a:ext cx="4071214" cy="107493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三副帕蒂</a:t>
            </a:r>
            <a:r>
              <a:rPr lang="en-US" altLang="zh-CN" sz="1400" dirty="0">
                <a:latin typeface="幼圆" panose="02010509060101010101" pitchFamily="49" charset="-122"/>
              </a:rPr>
              <a:t>3</a:t>
            </a:r>
            <a:r>
              <a:rPr lang="zh-CN" altLang="en-US" sz="1400" dirty="0">
                <a:latin typeface="幼圆" panose="02010509060101010101" pitchFamily="49" charset="-122"/>
              </a:rPr>
              <a:t>月</a:t>
            </a:r>
            <a:r>
              <a:rPr lang="en-US" altLang="zh-CN" sz="1400" dirty="0">
                <a:latin typeface="幼圆" panose="02010509060101010101" pitchFamily="49" charset="-122"/>
              </a:rPr>
              <a:t>21</a:t>
            </a:r>
            <a:r>
              <a:rPr lang="zh-CN" altLang="en-US" sz="1400" dirty="0">
                <a:latin typeface="幼圆" panose="02010509060101010101" pitchFamily="49" charset="-122"/>
              </a:rPr>
              <a:t>日下午发现救生筏施放器有问题，违反安全设施维护保养规定，没有立刻修复，而是把救生筏绑在架子上，以至于</a:t>
            </a:r>
            <a:r>
              <a:rPr lang="en-US" altLang="zh-CN" sz="1400" dirty="0">
                <a:latin typeface="幼圆" panose="02010509060101010101" pitchFamily="49" charset="-122"/>
              </a:rPr>
              <a:t>55</a:t>
            </a:r>
            <a:r>
              <a:rPr lang="zh-CN" altLang="en-US" sz="1400" dirty="0">
                <a:latin typeface="幼圆" panose="02010509060101010101" pitchFamily="49" charset="-122"/>
              </a:rPr>
              <a:t>个小时后，全体船员无法放下救生筏失去逃生机会。</a:t>
            </a:r>
            <a:endParaRPr lang="zh-CN" altLang="en-US" sz="1400" dirty="0">
              <a:latin typeface="幼圆" panose="02010509060101010101" pitchFamily="49" charset="-122"/>
            </a:endParaRPr>
          </a:p>
        </p:txBody>
      </p:sp>
      <p:sp>
        <p:nvSpPr>
          <p:cNvPr id="25" name="MH_Text_5"/>
          <p:cNvSpPr>
            <a:spLocks noChangeArrowheads="1"/>
          </p:cNvSpPr>
          <p:nvPr>
            <p:custDataLst>
              <p:tags r:id="rId15"/>
            </p:custDataLst>
          </p:nvPr>
        </p:nvSpPr>
        <p:spPr bwMode="auto">
          <a:xfrm>
            <a:off x="369845" y="5107214"/>
            <a:ext cx="4071214" cy="785116"/>
          </a:xfrm>
          <a:prstGeom prst="rect">
            <a:avLst/>
          </a:prstGeom>
          <a:solidFill>
            <a:schemeClr val="bg1"/>
          </a:solidFill>
          <a:ln>
            <a:solidFill>
              <a:schemeClr val="tx1"/>
            </a:solidFill>
          </a:ln>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当二管轮安特耳发现水手区消防栓锈蚀，没有及时排除故障，无法实施灭火措施。</a:t>
            </a:r>
            <a:endParaRPr lang="zh-CN" altLang="en-US" sz="1400" dirty="0">
              <a:latin typeface="幼圆" panose="02010509060101010101" pitchFamily="49" charset="-122"/>
            </a:endParaRPr>
          </a:p>
        </p:txBody>
      </p:sp>
      <p:sp>
        <p:nvSpPr>
          <p:cNvPr id="26" name="MH_Text_2"/>
          <p:cNvSpPr>
            <a:spLocks noChangeArrowheads="1"/>
          </p:cNvSpPr>
          <p:nvPr>
            <p:custDataLst>
              <p:tags r:id="rId16"/>
            </p:custDataLst>
          </p:nvPr>
        </p:nvSpPr>
        <p:spPr bwMode="auto">
          <a:xfrm>
            <a:off x="4759140" y="2073368"/>
            <a:ext cx="4054199" cy="85890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二副瑟曼虽然指出了“这个台灯底座轻，船晃时别让它倒下来”，但并没有制止其带上船，也违反了互相监督</a:t>
            </a:r>
            <a:r>
              <a:rPr lang="zh-CN" altLang="en-US" sz="1400" dirty="0" smtClean="0">
                <a:latin typeface="幼圆" panose="02010509060101010101" pitchFamily="49" charset="-122"/>
              </a:rPr>
              <a:t>责任，放纵危险的存在。</a:t>
            </a:r>
            <a:endParaRPr lang="zh-CN" altLang="en-US" sz="1400" dirty="0">
              <a:latin typeface="幼圆" panose="02010509060101010101" pitchFamily="49" charset="-122"/>
            </a:endParaRPr>
          </a:p>
        </p:txBody>
      </p:sp>
      <p:sp>
        <p:nvSpPr>
          <p:cNvPr id="27" name="MH_Text_4"/>
          <p:cNvSpPr>
            <a:spLocks noChangeArrowheads="1"/>
          </p:cNvSpPr>
          <p:nvPr>
            <p:custDataLst>
              <p:tags r:id="rId17"/>
            </p:custDataLst>
          </p:nvPr>
        </p:nvSpPr>
        <p:spPr bwMode="auto">
          <a:xfrm>
            <a:off x="4792598" y="3546162"/>
            <a:ext cx="4054198" cy="107493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二水戴维斯在离港检查时，发现水手区的闭门器损坏，用铁丝将门紧紧绑在船体上而未按安全规程立即更换，致使无法阻断挡烟火的漫延和迅速扩散。</a:t>
            </a:r>
            <a:endParaRPr lang="zh-CN" altLang="en-US" sz="1400" dirty="0">
              <a:latin typeface="幼圆" panose="02010509060101010101" pitchFamily="49" charset="-122"/>
            </a:endParaRPr>
          </a:p>
        </p:txBody>
      </p:sp>
      <p:sp>
        <p:nvSpPr>
          <p:cNvPr id="28" name="MH_Text_6"/>
          <p:cNvSpPr>
            <a:spLocks noChangeArrowheads="1"/>
          </p:cNvSpPr>
          <p:nvPr>
            <p:custDataLst>
              <p:tags r:id="rId18"/>
            </p:custDataLst>
          </p:nvPr>
        </p:nvSpPr>
        <p:spPr bwMode="auto">
          <a:xfrm>
            <a:off x="4768773" y="5107214"/>
            <a:ext cx="4054198" cy="76526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船长麦凯姆忽略安检程序，起航时，“没有看甲板部和轮机部的安全检查报告”，是因为“工作繁忙”。</a:t>
            </a:r>
            <a:endParaRPr lang="zh-CN" altLang="en-US" sz="1400" dirty="0">
              <a:latin typeface="幼圆" panose="02010509060101010101" pitchFamily="49" charset="-122"/>
            </a:endParaRPr>
          </a:p>
        </p:txBody>
      </p:sp>
      <p:pic>
        <p:nvPicPr>
          <p:cNvPr id="29" name="图片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5892330"/>
            <a:ext cx="8462921" cy="419570"/>
          </a:xfrm>
          <a:prstGeom prst="rect">
            <a:avLst/>
          </a:prstGeom>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5" name="标题 1"/>
          <p:cNvSpPr>
            <a:spLocks noGrp="1"/>
          </p:cNvSpPr>
          <p:nvPr>
            <p:ph type="title" idx="4294967295"/>
          </p:nvPr>
        </p:nvSpPr>
        <p:spPr>
          <a:xfrm>
            <a:off x="508873" y="830238"/>
            <a:ext cx="7666008" cy="525462"/>
          </a:xfrm>
          <a:prstGeom prst="rect">
            <a:avLst/>
          </a:prstGeom>
          <a:solidFill>
            <a:srgbClr val="FF3300"/>
          </a:solidFill>
        </p:spPr>
        <p:txBody>
          <a:bodyPr anchor="ct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29" name="MH_SubTitle_1"/>
          <p:cNvSpPr/>
          <p:nvPr>
            <p:custDataLst>
              <p:tags r:id="rId1"/>
            </p:custDataLst>
          </p:nvPr>
        </p:nvSpPr>
        <p:spPr>
          <a:xfrm>
            <a:off x="521691" y="1378212"/>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a:t>
            </a:r>
            <a:r>
              <a:rPr lang="zh-CN" altLang="en-US" sz="1400" b="1" dirty="0">
                <a:solidFill>
                  <a:schemeClr val="bg1"/>
                </a:solidFill>
                <a:latin typeface="微软雅黑" panose="020B0503020204020204" pitchFamily="34" charset="-122"/>
                <a:ea typeface="微软雅黑" panose="020B0503020204020204" pitchFamily="34" charset="-122"/>
              </a:rPr>
              <a:t>七</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0" name="MH_Other_1"/>
          <p:cNvSpPr/>
          <p:nvPr>
            <p:custDataLst>
              <p:tags r:id="rId2"/>
            </p:custDataLst>
          </p:nvPr>
        </p:nvSpPr>
        <p:spPr>
          <a:xfrm>
            <a:off x="372282" y="1393340"/>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1" name="MH_Text_1"/>
          <p:cNvSpPr>
            <a:spLocks noChangeArrowheads="1"/>
          </p:cNvSpPr>
          <p:nvPr>
            <p:custDataLst>
              <p:tags r:id="rId3"/>
            </p:custDataLst>
          </p:nvPr>
        </p:nvSpPr>
        <p:spPr bwMode="auto">
          <a:xfrm>
            <a:off x="391909" y="1732274"/>
            <a:ext cx="4071214" cy="1008141"/>
          </a:xfrm>
          <a:prstGeom prst="rect">
            <a:avLst/>
          </a:prstGeom>
          <a:solidFill>
            <a:schemeClr val="bg1"/>
          </a:solidFill>
          <a:ln>
            <a:solidFill>
              <a:schemeClr val="tx1"/>
            </a:solidFill>
          </a:ln>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在发生火灾的前</a:t>
            </a:r>
            <a:r>
              <a:rPr lang="en-US" altLang="zh-CN" sz="1400" dirty="0">
                <a:latin typeface="幼圆" panose="02010509060101010101" pitchFamily="49" charset="-122"/>
              </a:rPr>
              <a:t>4</a:t>
            </a:r>
            <a:r>
              <a:rPr lang="zh-CN" altLang="en-US" sz="1400" dirty="0">
                <a:latin typeface="幼圆" panose="02010509060101010101" pitchFamily="49" charset="-122"/>
              </a:rPr>
              <a:t>个小时，机匠丹尼尔发现理查德的房间消防探头误报警，就拆掉了探头而没有及时换新。</a:t>
            </a:r>
            <a:r>
              <a:rPr lang="en-US" altLang="zh-CN" sz="1400" dirty="0">
                <a:latin typeface="幼圆" panose="02010509060101010101" pitchFamily="49" charset="-122"/>
              </a:rPr>
              <a:t>4</a:t>
            </a:r>
            <a:r>
              <a:rPr lang="zh-CN" altLang="en-US" sz="1400" dirty="0">
                <a:latin typeface="幼圆" panose="02010509060101010101" pitchFamily="49" charset="-122"/>
              </a:rPr>
              <a:t>小时后房间着火时，未能及时报警，延误了扑火时间。</a:t>
            </a:r>
            <a:endParaRPr lang="zh-CN" altLang="en-US" sz="1400" dirty="0">
              <a:latin typeface="幼圆" panose="02010509060101010101" pitchFamily="49" charset="-122"/>
            </a:endParaRPr>
          </a:p>
        </p:txBody>
      </p:sp>
      <p:sp>
        <p:nvSpPr>
          <p:cNvPr id="32" name="MH_SubTitle_2"/>
          <p:cNvSpPr/>
          <p:nvPr>
            <p:custDataLst>
              <p:tags r:id="rId4"/>
            </p:custDataLst>
          </p:nvPr>
        </p:nvSpPr>
        <p:spPr>
          <a:xfrm>
            <a:off x="5078451" y="1393340"/>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细节八</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3" name="MH_Text_2"/>
          <p:cNvSpPr>
            <a:spLocks noChangeArrowheads="1"/>
          </p:cNvSpPr>
          <p:nvPr>
            <p:custDataLst>
              <p:tags r:id="rId5"/>
            </p:custDataLst>
          </p:nvPr>
        </p:nvSpPr>
        <p:spPr bwMode="auto">
          <a:xfrm>
            <a:off x="4911090" y="1732275"/>
            <a:ext cx="3920876" cy="644055"/>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大管轮惠特曼，由于正在忙别的事情，没有及时拿新探头给丹尼尔，更没有跟踪此事。</a:t>
            </a:r>
            <a:endParaRPr lang="zh-CN" altLang="en-US" sz="1400" dirty="0">
              <a:latin typeface="幼圆" panose="02010509060101010101" pitchFamily="49" charset="-122"/>
            </a:endParaRPr>
          </a:p>
        </p:txBody>
      </p:sp>
      <p:sp>
        <p:nvSpPr>
          <p:cNvPr id="34" name="MH_Other_4"/>
          <p:cNvSpPr/>
          <p:nvPr>
            <p:custDataLst>
              <p:tags r:id="rId6"/>
            </p:custDataLst>
          </p:nvPr>
        </p:nvSpPr>
        <p:spPr>
          <a:xfrm>
            <a:off x="4911090" y="1393340"/>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5" name="MH_SubTitle_3"/>
          <p:cNvSpPr/>
          <p:nvPr>
            <p:custDataLst>
              <p:tags r:id="rId7"/>
            </p:custDataLst>
          </p:nvPr>
        </p:nvSpPr>
        <p:spPr>
          <a:xfrm>
            <a:off x="541460" y="2824199"/>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细节九</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6" name="MH_Other_2"/>
          <p:cNvSpPr/>
          <p:nvPr>
            <p:custDataLst>
              <p:tags r:id="rId8"/>
            </p:custDataLst>
          </p:nvPr>
        </p:nvSpPr>
        <p:spPr>
          <a:xfrm>
            <a:off x="391909" y="2821811"/>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7" name="MH_Text_3"/>
          <p:cNvSpPr>
            <a:spLocks noChangeArrowheads="1"/>
          </p:cNvSpPr>
          <p:nvPr>
            <p:custDataLst>
              <p:tags r:id="rId9"/>
            </p:custDataLst>
          </p:nvPr>
        </p:nvSpPr>
        <p:spPr bwMode="auto">
          <a:xfrm>
            <a:off x="427838" y="3174133"/>
            <a:ext cx="4071214" cy="64287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en-US" altLang="zh-CN" sz="1400" dirty="0">
                <a:latin typeface="幼圆" panose="02010509060101010101" pitchFamily="49" charset="-122"/>
              </a:rPr>
              <a:t>23</a:t>
            </a:r>
            <a:r>
              <a:rPr lang="zh-CN" altLang="en-US" sz="1400" dirty="0">
                <a:latin typeface="幼圆" panose="02010509060101010101" pitchFamily="49" charset="-122"/>
              </a:rPr>
              <a:t>日</a:t>
            </a:r>
            <a:r>
              <a:rPr lang="en-US" altLang="zh-CN" sz="1400" dirty="0">
                <a:latin typeface="幼圆" panose="02010509060101010101" pitchFamily="49" charset="-122"/>
              </a:rPr>
              <a:t>13</a:t>
            </a:r>
            <a:r>
              <a:rPr lang="zh-CN" altLang="en-US" sz="1400" dirty="0">
                <a:latin typeface="幼圆" panose="02010509060101010101" pitchFamily="49" charset="-122"/>
              </a:rPr>
              <a:t>点服务生斯科尼在理查德房间“随手开了他的台灯”。</a:t>
            </a:r>
            <a:endParaRPr lang="zh-CN" altLang="en-US" sz="1400" dirty="0">
              <a:latin typeface="幼圆" panose="02010509060101010101" pitchFamily="49" charset="-122"/>
            </a:endParaRPr>
          </a:p>
        </p:txBody>
      </p:sp>
      <p:sp>
        <p:nvSpPr>
          <p:cNvPr id="38" name="MH_SubTitle_4"/>
          <p:cNvSpPr/>
          <p:nvPr>
            <p:custDataLst>
              <p:tags r:id="rId10"/>
            </p:custDataLst>
          </p:nvPr>
        </p:nvSpPr>
        <p:spPr>
          <a:xfrm>
            <a:off x="5078451" y="2442353"/>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细节十</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9" name="MH_Other_5"/>
          <p:cNvSpPr/>
          <p:nvPr>
            <p:custDataLst>
              <p:tags r:id="rId11"/>
            </p:custDataLst>
          </p:nvPr>
        </p:nvSpPr>
        <p:spPr>
          <a:xfrm>
            <a:off x="4951759" y="2435750"/>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0" name="MH_Text_4"/>
          <p:cNvSpPr>
            <a:spLocks noChangeArrowheads="1"/>
          </p:cNvSpPr>
          <p:nvPr>
            <p:custDataLst>
              <p:tags r:id="rId12"/>
            </p:custDataLst>
          </p:nvPr>
        </p:nvSpPr>
        <p:spPr bwMode="auto">
          <a:xfrm>
            <a:off x="4927825" y="2824199"/>
            <a:ext cx="3830341" cy="82550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大副克姆普在起火前半小时进行安全巡检时，没有进入理查德和苏勒的房间，</a:t>
            </a:r>
            <a:r>
              <a:rPr lang="zh-CN" altLang="en-US" sz="1400" dirty="0" smtClean="0">
                <a:latin typeface="幼圆" panose="02010509060101010101" pitchFamily="49" charset="-122"/>
              </a:rPr>
              <a:t>以“</a:t>
            </a:r>
            <a:r>
              <a:rPr lang="zh-CN" altLang="en-US" sz="1400" dirty="0">
                <a:latin typeface="幼圆" panose="02010509060101010101" pitchFamily="49" charset="-122"/>
              </a:rPr>
              <a:t>你们的房间自己进去看看”而结束安全巡检。</a:t>
            </a:r>
            <a:endParaRPr lang="zh-CN" altLang="en-US" sz="1400" dirty="0">
              <a:latin typeface="幼圆" panose="02010509060101010101" pitchFamily="49" charset="-122"/>
            </a:endParaRPr>
          </a:p>
        </p:txBody>
      </p:sp>
      <p:sp>
        <p:nvSpPr>
          <p:cNvPr id="41" name="MH_SubTitle_5"/>
          <p:cNvSpPr/>
          <p:nvPr>
            <p:custDataLst>
              <p:tags r:id="rId13"/>
            </p:custDataLst>
          </p:nvPr>
        </p:nvSpPr>
        <p:spPr>
          <a:xfrm>
            <a:off x="546276" y="3883859"/>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细节十一</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2" name="MH_Other_3"/>
          <p:cNvSpPr/>
          <p:nvPr>
            <p:custDataLst>
              <p:tags r:id="rId14"/>
            </p:custDataLst>
          </p:nvPr>
        </p:nvSpPr>
        <p:spPr>
          <a:xfrm>
            <a:off x="438992" y="3883859"/>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3" name="MH_Text_5"/>
          <p:cNvSpPr>
            <a:spLocks noChangeArrowheads="1"/>
          </p:cNvSpPr>
          <p:nvPr>
            <p:custDataLst>
              <p:tags r:id="rId15"/>
            </p:custDataLst>
          </p:nvPr>
        </p:nvSpPr>
        <p:spPr bwMode="auto">
          <a:xfrm>
            <a:off x="472347" y="4195644"/>
            <a:ext cx="4071214" cy="64287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一水苏勒没有执行大副克姆普的指示，也未检查即将起火的房。 </a:t>
            </a:r>
            <a:endParaRPr lang="zh-CN" altLang="en-US" sz="1400" dirty="0">
              <a:latin typeface="幼圆" panose="02010509060101010101" pitchFamily="49" charset="-122"/>
            </a:endParaRPr>
          </a:p>
        </p:txBody>
      </p:sp>
      <p:sp>
        <p:nvSpPr>
          <p:cNvPr id="44" name="MH_SubTitle_6"/>
          <p:cNvSpPr/>
          <p:nvPr>
            <p:custDataLst>
              <p:tags r:id="rId16"/>
            </p:custDataLst>
          </p:nvPr>
        </p:nvSpPr>
        <p:spPr>
          <a:xfrm>
            <a:off x="5078451" y="3734828"/>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细节十二</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5" name="MH_Other_6"/>
          <p:cNvSpPr/>
          <p:nvPr>
            <p:custDataLst>
              <p:tags r:id="rId17"/>
            </p:custDataLst>
          </p:nvPr>
        </p:nvSpPr>
        <p:spPr>
          <a:xfrm>
            <a:off x="4936674" y="3732009"/>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6" name="MH_Text_6"/>
          <p:cNvSpPr>
            <a:spLocks noChangeArrowheads="1"/>
          </p:cNvSpPr>
          <p:nvPr>
            <p:custDataLst>
              <p:tags r:id="rId18"/>
            </p:custDataLst>
          </p:nvPr>
        </p:nvSpPr>
        <p:spPr bwMode="auto">
          <a:xfrm>
            <a:off x="4944444" y="4159191"/>
            <a:ext cx="3920876" cy="57086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一水罗伯特也没有执行大副的指示，也没有检查</a:t>
            </a:r>
            <a:r>
              <a:rPr lang="zh-CN" altLang="en-US" sz="1400" dirty="0" smtClean="0">
                <a:latin typeface="幼圆" panose="02010509060101010101" pitchFamily="49" charset="-122"/>
              </a:rPr>
              <a:t>房间。</a:t>
            </a:r>
            <a:endParaRPr lang="zh-CN" altLang="en-US" sz="1400" dirty="0">
              <a:latin typeface="幼圆" panose="02010509060101010101" pitchFamily="49" charset="-122"/>
            </a:endParaRPr>
          </a:p>
        </p:txBody>
      </p:sp>
      <p:sp>
        <p:nvSpPr>
          <p:cNvPr id="47" name="MH_SubTitle_5"/>
          <p:cNvSpPr/>
          <p:nvPr>
            <p:custDataLst>
              <p:tags r:id="rId19"/>
            </p:custDataLst>
          </p:nvPr>
        </p:nvSpPr>
        <p:spPr>
          <a:xfrm>
            <a:off x="546276" y="4959920"/>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细节十三</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8" name="MH_Other_3"/>
          <p:cNvSpPr/>
          <p:nvPr>
            <p:custDataLst>
              <p:tags r:id="rId20"/>
            </p:custDataLst>
          </p:nvPr>
        </p:nvSpPr>
        <p:spPr>
          <a:xfrm>
            <a:off x="438992" y="4970688"/>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49" name="MH_Text_5"/>
          <p:cNvSpPr>
            <a:spLocks noChangeArrowheads="1"/>
          </p:cNvSpPr>
          <p:nvPr>
            <p:custDataLst>
              <p:tags r:id="rId21"/>
            </p:custDataLst>
          </p:nvPr>
        </p:nvSpPr>
        <p:spPr bwMode="auto">
          <a:xfrm>
            <a:off x="431157" y="5324171"/>
            <a:ext cx="4071214" cy="64287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当</a:t>
            </a:r>
            <a:r>
              <a:rPr lang="en-US" altLang="zh-CN" sz="1400" dirty="0">
                <a:latin typeface="幼圆" panose="02010509060101010101" pitchFamily="49" charset="-122"/>
              </a:rPr>
              <a:t>14</a:t>
            </a:r>
            <a:r>
              <a:rPr lang="zh-CN" altLang="en-US" sz="1400" dirty="0">
                <a:latin typeface="幼圆" panose="02010509060101010101" pitchFamily="49" charset="-122"/>
              </a:rPr>
              <a:t>点跳闸时，机电长科恩没有认真检查原因，“没多想，就将闸合上”。</a:t>
            </a:r>
            <a:endParaRPr lang="zh-CN" altLang="en-US" sz="1400" dirty="0">
              <a:latin typeface="幼圆" panose="02010509060101010101" pitchFamily="49" charset="-122"/>
            </a:endParaRPr>
          </a:p>
        </p:txBody>
      </p:sp>
      <p:sp>
        <p:nvSpPr>
          <p:cNvPr id="50" name="MH_SubTitle_6"/>
          <p:cNvSpPr/>
          <p:nvPr>
            <p:custDataLst>
              <p:tags r:id="rId22"/>
            </p:custDataLst>
          </p:nvPr>
        </p:nvSpPr>
        <p:spPr>
          <a:xfrm>
            <a:off x="5108214" y="4805834"/>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chemeClr val="bg1"/>
                </a:solidFill>
                <a:latin typeface="微软雅黑" panose="020B0503020204020204" pitchFamily="34" charset="-122"/>
                <a:ea typeface="微软雅黑" panose="020B0503020204020204" pitchFamily="34" charset="-122"/>
              </a:rPr>
              <a:t>细节十四</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1" name="MH_Other_6"/>
          <p:cNvSpPr/>
          <p:nvPr>
            <p:custDataLst>
              <p:tags r:id="rId23"/>
            </p:custDataLst>
          </p:nvPr>
        </p:nvSpPr>
        <p:spPr>
          <a:xfrm>
            <a:off x="4977800" y="4805834"/>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52" name="MH_Text_6"/>
          <p:cNvSpPr>
            <a:spLocks noChangeArrowheads="1"/>
          </p:cNvSpPr>
          <p:nvPr>
            <p:custDataLst>
              <p:tags r:id="rId24"/>
            </p:custDataLst>
          </p:nvPr>
        </p:nvSpPr>
        <p:spPr bwMode="auto">
          <a:xfrm>
            <a:off x="4930365" y="5216155"/>
            <a:ext cx="3920876" cy="85890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三管轮马幸感到空气不好时，便问了厨房认为没有问题，没有向大副克姆普报告，而是让机舱打开通风舱，从而加速了</a:t>
            </a:r>
            <a:r>
              <a:rPr lang="zh-CN" altLang="en-US" sz="1400" dirty="0" smtClean="0">
                <a:latin typeface="幼圆" panose="02010509060101010101" pitchFamily="49" charset="-122"/>
              </a:rPr>
              <a:t>明火蔓延</a:t>
            </a:r>
            <a:r>
              <a:rPr lang="zh-CN" altLang="en-US" sz="1400" dirty="0">
                <a:latin typeface="幼圆" panose="02010509060101010101" pitchFamily="49" charset="-122"/>
              </a:rPr>
              <a:t>。 </a:t>
            </a:r>
            <a:endParaRPr lang="zh-CN" altLang="en-US" sz="1400" dirty="0">
              <a:latin typeface="幼圆" panose="02010509060101010101" pitchFamily="49" charset="-122"/>
            </a:endParaRPr>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5" name="标题 1"/>
          <p:cNvSpPr>
            <a:spLocks noGrp="1"/>
          </p:cNvSpPr>
          <p:nvPr>
            <p:ph type="title" idx="4294967295"/>
          </p:nvPr>
        </p:nvSpPr>
        <p:spPr>
          <a:xfrm>
            <a:off x="508873" y="830238"/>
            <a:ext cx="7666008" cy="525462"/>
          </a:xfrm>
          <a:prstGeom prst="rect">
            <a:avLst/>
          </a:prstGeom>
          <a:solidFill>
            <a:srgbClr val="FF3300"/>
          </a:solidFill>
        </p:spPr>
        <p:txBody>
          <a:bodyPr anchor="ct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28" name="MH_SubTitle_1"/>
          <p:cNvSpPr/>
          <p:nvPr>
            <p:custDataLst>
              <p:tags r:id="rId1"/>
            </p:custDataLst>
          </p:nvPr>
        </p:nvSpPr>
        <p:spPr>
          <a:xfrm>
            <a:off x="536056" y="1383757"/>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细节十五</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53" name="MH_Other_1"/>
          <p:cNvSpPr/>
          <p:nvPr>
            <p:custDataLst>
              <p:tags r:id="rId2"/>
            </p:custDataLst>
          </p:nvPr>
        </p:nvSpPr>
        <p:spPr>
          <a:xfrm>
            <a:off x="429566" y="1383757"/>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54" name="MH_Text_1"/>
          <p:cNvSpPr>
            <a:spLocks noChangeArrowheads="1"/>
          </p:cNvSpPr>
          <p:nvPr>
            <p:custDataLst>
              <p:tags r:id="rId3"/>
            </p:custDataLst>
          </p:nvPr>
        </p:nvSpPr>
        <p:spPr bwMode="auto">
          <a:xfrm>
            <a:off x="428760" y="1787760"/>
            <a:ext cx="4071214" cy="864120"/>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大厨史若在确认厨房未起火后，没有提醒三管轮马辛和大副克姆普检查船上其它部位，而是要求其他人来帮助做饭。</a:t>
            </a:r>
            <a:endParaRPr lang="zh-CN" altLang="en-US" sz="1400" dirty="0">
              <a:latin typeface="幼圆" panose="02010509060101010101" pitchFamily="49" charset="-122"/>
            </a:endParaRPr>
          </a:p>
        </p:txBody>
      </p:sp>
      <p:sp>
        <p:nvSpPr>
          <p:cNvPr id="55" name="MH_SubTitle_2"/>
          <p:cNvSpPr/>
          <p:nvPr>
            <p:custDataLst>
              <p:tags r:id="rId4"/>
            </p:custDataLst>
          </p:nvPr>
        </p:nvSpPr>
        <p:spPr>
          <a:xfrm>
            <a:off x="4911090" y="1499697"/>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细节十六</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56" name="MH_Other_4"/>
          <p:cNvSpPr/>
          <p:nvPr>
            <p:custDataLst>
              <p:tags r:id="rId5"/>
            </p:custDataLst>
          </p:nvPr>
        </p:nvSpPr>
        <p:spPr>
          <a:xfrm>
            <a:off x="4787200" y="1499697"/>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57" name="MH_Text_2"/>
          <p:cNvSpPr>
            <a:spLocks noChangeArrowheads="1"/>
          </p:cNvSpPr>
          <p:nvPr>
            <p:custDataLst>
              <p:tags r:id="rId6"/>
            </p:custDataLst>
          </p:nvPr>
        </p:nvSpPr>
        <p:spPr bwMode="auto">
          <a:xfrm>
            <a:off x="4830085" y="1856203"/>
            <a:ext cx="3920876" cy="867687"/>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二厨乌苏拉</a:t>
            </a:r>
            <a:r>
              <a:rPr lang="zh-CN" altLang="en-US" sz="1400" dirty="0" smtClean="0">
                <a:latin typeface="幼圆" panose="02010509060101010101" pitchFamily="49" charset="-122"/>
              </a:rPr>
              <a:t>也感觉到</a:t>
            </a:r>
            <a:r>
              <a:rPr lang="zh-CN" altLang="en-US" sz="1400" dirty="0">
                <a:latin typeface="幼圆" panose="02010509060101010101" pitchFamily="49" charset="-122"/>
              </a:rPr>
              <a:t>空气</a:t>
            </a:r>
            <a:r>
              <a:rPr lang="zh-CN" altLang="en-US" sz="1400" dirty="0" smtClean="0">
                <a:latin typeface="幼圆" panose="02010509060101010101" pitchFamily="49" charset="-122"/>
              </a:rPr>
              <a:t>不好，</a:t>
            </a:r>
            <a:r>
              <a:rPr lang="zh-CN" altLang="en-US" sz="1400" dirty="0">
                <a:latin typeface="幼圆" panose="02010509060101010101" pitchFamily="49" charset="-122"/>
              </a:rPr>
              <a:t>但觉得厨房很安全，就继续做饭，而没有提醒有关船员，更没有向大副和船长报告，要求检查空气不好的原因。</a:t>
            </a:r>
            <a:endParaRPr lang="zh-CN" altLang="en-US" sz="1400" dirty="0">
              <a:latin typeface="幼圆" panose="02010509060101010101" pitchFamily="49" charset="-122"/>
            </a:endParaRPr>
          </a:p>
        </p:txBody>
      </p:sp>
      <p:sp>
        <p:nvSpPr>
          <p:cNvPr id="58" name="MH_SubTitle_3"/>
          <p:cNvSpPr/>
          <p:nvPr>
            <p:custDataLst>
              <p:tags r:id="rId7"/>
            </p:custDataLst>
          </p:nvPr>
        </p:nvSpPr>
        <p:spPr>
          <a:xfrm>
            <a:off x="521691" y="2764097"/>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细节十七</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59" name="MH_Other_2"/>
          <p:cNvSpPr/>
          <p:nvPr>
            <p:custDataLst>
              <p:tags r:id="rId8"/>
            </p:custDataLst>
          </p:nvPr>
        </p:nvSpPr>
        <p:spPr>
          <a:xfrm>
            <a:off x="409702" y="2764097"/>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60" name="MH_Text_3"/>
          <p:cNvSpPr>
            <a:spLocks noChangeArrowheads="1"/>
          </p:cNvSpPr>
          <p:nvPr>
            <p:custDataLst>
              <p:tags r:id="rId9"/>
            </p:custDataLst>
          </p:nvPr>
        </p:nvSpPr>
        <p:spPr bwMode="auto">
          <a:xfrm>
            <a:off x="431157" y="3124019"/>
            <a:ext cx="4071214" cy="943475"/>
          </a:xfrm>
          <a:prstGeom prst="rect">
            <a:avLst/>
          </a:prstGeom>
          <a:solidFill>
            <a:schemeClr val="bg1"/>
          </a:solidFill>
          <a:ln>
            <a:solidFill>
              <a:schemeClr val="tx1"/>
            </a:solidFill>
          </a:ln>
        </p:spPr>
        <p:txBody>
          <a:bodyPr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机匠努波肯定也闻到全船的焦糊味，但他没有向有关人员提出检查的意见，而是打开通风阀，加重火势。</a:t>
            </a:r>
            <a:endParaRPr lang="zh-CN" altLang="en-US" sz="1400" b="1" dirty="0">
              <a:latin typeface="幼圆" panose="02010509060101010101" pitchFamily="49" charset="-122"/>
            </a:endParaRPr>
          </a:p>
        </p:txBody>
      </p:sp>
      <p:sp>
        <p:nvSpPr>
          <p:cNvPr id="61" name="MH_SubTitle_4"/>
          <p:cNvSpPr/>
          <p:nvPr>
            <p:custDataLst>
              <p:tags r:id="rId10"/>
            </p:custDataLst>
          </p:nvPr>
        </p:nvSpPr>
        <p:spPr>
          <a:xfrm>
            <a:off x="4911090" y="2864966"/>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细节十八</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62" name="MH_Other_5"/>
          <p:cNvSpPr/>
          <p:nvPr>
            <p:custDataLst>
              <p:tags r:id="rId11"/>
            </p:custDataLst>
          </p:nvPr>
        </p:nvSpPr>
        <p:spPr>
          <a:xfrm>
            <a:off x="4787200" y="2864966"/>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63" name="MH_Text_4"/>
          <p:cNvSpPr>
            <a:spLocks noChangeArrowheads="1"/>
          </p:cNvSpPr>
          <p:nvPr>
            <p:custDataLst>
              <p:tags r:id="rId12"/>
            </p:custDataLst>
          </p:nvPr>
        </p:nvSpPr>
        <p:spPr bwMode="auto">
          <a:xfrm>
            <a:off x="4830085" y="3224393"/>
            <a:ext cx="3920876" cy="1083717"/>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管事戴思蒙在</a:t>
            </a:r>
            <a:r>
              <a:rPr lang="en-US" altLang="zh-CN" sz="1400" dirty="0">
                <a:latin typeface="幼圆" panose="02010509060101010101" pitchFamily="49" charset="-122"/>
              </a:rPr>
              <a:t>14</a:t>
            </a:r>
            <a:r>
              <a:rPr lang="zh-CN" altLang="en-US" sz="1400" dirty="0">
                <a:latin typeface="幼圆" panose="02010509060101010101" pitchFamily="49" charset="-122"/>
              </a:rPr>
              <a:t>点半时，火势正在蔓延，焦糊味充满全船的时刻，也没引起警惕，不是发动不在岗的人员去查找空气不好的原因，却召集所有不在岗人员到厨房帮忙。</a:t>
            </a:r>
            <a:endParaRPr lang="zh-CN" altLang="en-US" sz="1400" dirty="0">
              <a:latin typeface="幼圆" panose="02010509060101010101" pitchFamily="49" charset="-122"/>
            </a:endParaRPr>
          </a:p>
        </p:txBody>
      </p:sp>
      <p:sp>
        <p:nvSpPr>
          <p:cNvPr id="64" name="MH_SubTitle_5"/>
          <p:cNvSpPr/>
          <p:nvPr>
            <p:custDataLst>
              <p:tags r:id="rId13"/>
            </p:custDataLst>
          </p:nvPr>
        </p:nvSpPr>
        <p:spPr>
          <a:xfrm>
            <a:off x="521691" y="4217300"/>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细节十九</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65" name="MH_Other_3"/>
          <p:cNvSpPr/>
          <p:nvPr>
            <p:custDataLst>
              <p:tags r:id="rId14"/>
            </p:custDataLst>
          </p:nvPr>
        </p:nvSpPr>
        <p:spPr>
          <a:xfrm>
            <a:off x="411077" y="4217300"/>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66" name="MH_Text_5"/>
          <p:cNvSpPr>
            <a:spLocks noChangeArrowheads="1"/>
          </p:cNvSpPr>
          <p:nvPr>
            <p:custDataLst>
              <p:tags r:id="rId15"/>
            </p:custDataLst>
          </p:nvPr>
        </p:nvSpPr>
        <p:spPr bwMode="auto">
          <a:xfrm>
            <a:off x="411538" y="4596150"/>
            <a:ext cx="4071214" cy="78689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医生莫里斯没有巡诊，失去了最后发现火情的最后机会。 </a:t>
            </a:r>
            <a:endParaRPr lang="zh-CN" altLang="en-US" sz="1400" dirty="0">
              <a:latin typeface="幼圆" panose="02010509060101010101" pitchFamily="49" charset="-122"/>
            </a:endParaRPr>
          </a:p>
        </p:txBody>
      </p:sp>
      <p:sp>
        <p:nvSpPr>
          <p:cNvPr id="67" name="MH_SubTitle_6"/>
          <p:cNvSpPr/>
          <p:nvPr>
            <p:custDataLst>
              <p:tags r:id="rId16"/>
            </p:custDataLst>
          </p:nvPr>
        </p:nvSpPr>
        <p:spPr>
          <a:xfrm>
            <a:off x="4911090" y="4515362"/>
            <a:ext cx="1134065"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1400" b="1" dirty="0" smtClean="0">
                <a:solidFill>
                  <a:srgbClr val="FFFFFF"/>
                </a:solidFill>
                <a:latin typeface="微软雅黑" panose="020B0503020204020204" pitchFamily="34" charset="-122"/>
                <a:ea typeface="微软雅黑" panose="020B0503020204020204" pitchFamily="34" charset="-122"/>
              </a:rPr>
              <a:t>细节二十</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68" name="MH_Other_6"/>
          <p:cNvSpPr/>
          <p:nvPr>
            <p:custDataLst>
              <p:tags r:id="rId17"/>
            </p:custDataLst>
          </p:nvPr>
        </p:nvSpPr>
        <p:spPr>
          <a:xfrm>
            <a:off x="4787200" y="4515362"/>
            <a:ext cx="66710" cy="298062"/>
          </a:xfrm>
          <a:prstGeom prst="rect">
            <a:avLst/>
          </a:prstGeom>
          <a:solidFill>
            <a:srgbClr val="5D80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latin typeface="微软雅黑" panose="020B0503020204020204" pitchFamily="34" charset="-122"/>
              <a:ea typeface="微软雅黑" panose="020B0503020204020204" pitchFamily="34" charset="-122"/>
            </a:endParaRPr>
          </a:p>
        </p:txBody>
      </p:sp>
      <p:sp>
        <p:nvSpPr>
          <p:cNvPr id="69" name="MH_Text_6"/>
          <p:cNvSpPr>
            <a:spLocks noChangeArrowheads="1"/>
          </p:cNvSpPr>
          <p:nvPr>
            <p:custDataLst>
              <p:tags r:id="rId18"/>
            </p:custDataLst>
          </p:nvPr>
        </p:nvSpPr>
        <p:spPr bwMode="auto">
          <a:xfrm>
            <a:off x="4830085" y="4889401"/>
            <a:ext cx="3920876" cy="642879"/>
          </a:xfrm>
          <a:prstGeom prst="rect">
            <a:avLst/>
          </a:prstGeom>
          <a:solidFill>
            <a:schemeClr val="bg1"/>
          </a:solidFill>
          <a:ln>
            <a:solidFill>
              <a:schemeClr val="tx1"/>
            </a:solidFill>
          </a:ln>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eaLnBrk="1" hangingPunct="1">
              <a:lnSpc>
                <a:spcPct val="120000"/>
              </a:lnSpc>
            </a:pPr>
            <a:r>
              <a:rPr lang="zh-CN" altLang="en-US" sz="1400" dirty="0">
                <a:latin typeface="幼圆" panose="02010509060101010101" pitchFamily="49" charset="-122"/>
              </a:rPr>
              <a:t>电工荷尔因本是晚上值班的，不坚守岗位，坚持巡查</a:t>
            </a:r>
            <a:r>
              <a:rPr lang="zh-CN" altLang="en-US" sz="1400" dirty="0" smtClean="0">
                <a:latin typeface="幼圆" panose="02010509060101010101" pitchFamily="49" charset="-122"/>
              </a:rPr>
              <a:t>，值班</a:t>
            </a:r>
            <a:r>
              <a:rPr lang="zh-CN" altLang="en-US" sz="1400" dirty="0">
                <a:latin typeface="幼圆" panose="02010509060101010101" pitchFamily="49" charset="-122"/>
              </a:rPr>
              <a:t>时跑进了</a:t>
            </a:r>
            <a:r>
              <a:rPr lang="zh-CN" altLang="en-US" sz="1400" dirty="0" smtClean="0">
                <a:latin typeface="幼圆" panose="02010509060101010101" pitchFamily="49" charset="-122"/>
              </a:rPr>
              <a:t>餐厅。</a:t>
            </a:r>
            <a:r>
              <a:rPr lang="zh-CN" altLang="en-US" sz="1400" dirty="0">
                <a:latin typeface="幼圆" panose="02010509060101010101" pitchFamily="49" charset="-122"/>
              </a:rPr>
              <a:t> </a:t>
            </a:r>
            <a:endParaRPr lang="zh-CN" altLang="en-US" sz="1400" dirty="0">
              <a:latin typeface="幼圆" panose="02010509060101010101" pitchFamily="49" charset="-122"/>
            </a:endParaRPr>
          </a:p>
        </p:txBody>
      </p:sp>
      <p:pic>
        <p:nvPicPr>
          <p:cNvPr id="22" name="图片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endParaRPr lang="zh-CN" altLang="en-US" sz="2800" b="1" u="none" dirty="0">
              <a:latin typeface="微软雅黑" panose="020B0503020204020204" pitchFamily="34" charset="-122"/>
              <a:ea typeface="微软雅黑" panose="020B0503020204020204" pitchFamily="34" charset="-122"/>
              <a:cs typeface="+mj-cs"/>
            </a:endParaRPr>
          </a:p>
        </p:txBody>
      </p:sp>
      <p:sp>
        <p:nvSpPr>
          <p:cNvPr id="15" name="标题 1"/>
          <p:cNvSpPr>
            <a:spLocks noGrp="1"/>
          </p:cNvSpPr>
          <p:nvPr>
            <p:ph type="title" idx="4294967295"/>
          </p:nvPr>
        </p:nvSpPr>
        <p:spPr>
          <a:xfrm>
            <a:off x="508873" y="635600"/>
            <a:ext cx="7666008" cy="525462"/>
          </a:xfrm>
          <a:prstGeom prst="rect">
            <a:avLst/>
          </a:prstGeom>
          <a:solidFill>
            <a:srgbClr val="FF3300"/>
          </a:solidFill>
        </p:spPr>
        <p:txBody>
          <a:bodyPr/>
          <a:lstStyle/>
          <a:p>
            <a:r>
              <a:rPr lang="zh-CN" altLang="en-US" sz="1800" b="1" dirty="0">
                <a:latin typeface="宋体" panose="02010600030101010101" pitchFamily="2" charset="-122"/>
                <a:ea typeface="宋体" panose="02010600030101010101" pitchFamily="2" charset="-122"/>
              </a:rPr>
              <a:t>“环大西洋”号海轮沉船</a:t>
            </a:r>
            <a:r>
              <a:rPr lang="zh-CN" altLang="en-US" sz="1800" b="1" dirty="0" smtClean="0">
                <a:latin typeface="宋体" panose="02010600030101010101" pitchFamily="2" charset="-122"/>
                <a:ea typeface="宋体" panose="02010600030101010101" pitchFamily="2" charset="-122"/>
              </a:rPr>
              <a:t>事故</a:t>
            </a:r>
            <a:r>
              <a:rPr lang="en-US" altLang="zh-CN" sz="1800" b="1" dirty="0" smtClean="0">
                <a:latin typeface="宋体" panose="02010600030101010101" pitchFamily="2" charset="-122"/>
                <a:ea typeface="宋体" panose="02010600030101010101" pitchFamily="2" charset="-122"/>
              </a:rPr>
              <a:t>——</a:t>
            </a:r>
            <a:r>
              <a:rPr lang="zh-CN" altLang="en-US" sz="1800" b="1" dirty="0" smtClean="0">
                <a:latin typeface="宋体" panose="02010600030101010101" pitchFamily="2" charset="-122"/>
                <a:ea typeface="宋体" panose="02010600030101010101" pitchFamily="2" charset="-122"/>
              </a:rPr>
              <a:t>每个人只错了一点点</a:t>
            </a:r>
            <a:endParaRPr lang="zh-CN" altLang="en-US" sz="1800" b="1" dirty="0">
              <a:solidFill>
                <a:schemeClr val="bg1"/>
              </a:solidFill>
              <a:latin typeface="宋体" panose="02010600030101010101" pitchFamily="2" charset="-122"/>
              <a:ea typeface="宋体" panose="02010600030101010101" pitchFamily="2" charset="-122"/>
            </a:endParaRPr>
          </a:p>
        </p:txBody>
      </p:sp>
      <p:sp>
        <p:nvSpPr>
          <p:cNvPr id="22" name="矩形 21"/>
          <p:cNvSpPr/>
          <p:nvPr/>
        </p:nvSpPr>
        <p:spPr>
          <a:xfrm>
            <a:off x="757852" y="1407502"/>
            <a:ext cx="7731626" cy="1964477"/>
          </a:xfrm>
          <a:prstGeom prst="rect">
            <a:avLst/>
          </a:prstGeom>
          <a:solidFill>
            <a:schemeClr val="bg1">
              <a:lumMod val="95000"/>
            </a:schemeClr>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rot="0" spcFirstLastPara="0" vertOverflow="overflow" horzOverflow="overflow" vert="horz" wrap="square" lIns="144000" tIns="72000" rIns="72000" bIns="72000" numCol="1" spcCol="0" rtlCol="0" fromWordArt="0" anchor="ctr" anchorCtr="0" forceAA="0" compatLnSpc="1">
            <a:noAutofit/>
          </a:bodyPr>
          <a:lstStyle/>
          <a:p>
            <a:pPr algn="just">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“环大西洋”号</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20</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个细节失误的总和导致了这条船和</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名船员的沉入海底。</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这些细节我们是如此熟悉：允许了不该允许的，放松了不该放松的，没去确认应该确认的，没有更换应该更换的，没有维修应该修好</a:t>
            </a:r>
            <a:r>
              <a:rPr lang="zh-CN" altLang="en-US" sz="1600" b="1" dirty="0" smtClean="0">
                <a:solidFill>
                  <a:schemeClr val="tx1">
                    <a:lumMod val="85000"/>
                    <a:lumOff val="15000"/>
                  </a:schemeClr>
                </a:solidFill>
                <a:latin typeface="微软雅黑" panose="020B0503020204020204" pitchFamily="34" charset="-122"/>
                <a:ea typeface="微软雅黑" panose="020B0503020204020204" pitchFamily="34" charset="-122"/>
              </a:rPr>
              <a:t>的</a:t>
            </a:r>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smtClean="0">
                <a:solidFill>
                  <a:schemeClr val="tx1">
                    <a:lumMod val="85000"/>
                    <a:lumOff val="15000"/>
                  </a:schemeClr>
                </a:solidFill>
                <a:latin typeface="微软雅黑" panose="020B0503020204020204" pitchFamily="34" charset="-122"/>
                <a:ea typeface="微软雅黑" panose="020B0503020204020204" pitchFamily="34" charset="-122"/>
              </a:rPr>
              <a:t>这都是我们平常所见的不安全行为！</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当我们所有人都不把“这些都懂却都不在意的事情”当一回事儿时，危险就在聚集，风险就在</a:t>
            </a:r>
            <a:r>
              <a:rPr lang="zh-CN" altLang="en-US" sz="1600" b="1" dirty="0" smtClean="0">
                <a:solidFill>
                  <a:schemeClr val="tx1">
                    <a:lumMod val="85000"/>
                    <a:lumOff val="15000"/>
                  </a:schemeClr>
                </a:solidFill>
                <a:latin typeface="微软雅黑" panose="020B0503020204020204" pitchFamily="34" charset="-122"/>
                <a:ea typeface="微软雅黑" panose="020B0503020204020204" pitchFamily="34" charset="-122"/>
              </a:rPr>
              <a:t>上升！</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033226" y="3639484"/>
            <a:ext cx="4456252" cy="2033080"/>
            <a:chOff x="2890772" y="3959556"/>
            <a:chExt cx="4456252" cy="203308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90772" y="4561370"/>
              <a:ext cx="949704" cy="1431266"/>
            </a:xfrm>
            <a:prstGeom prst="rect">
              <a:avLst/>
            </a:prstGeom>
          </p:spPr>
        </p:pic>
        <p:sp>
          <p:nvSpPr>
            <p:cNvPr id="25" name="云形标注 24"/>
            <p:cNvSpPr/>
            <p:nvPr/>
          </p:nvSpPr>
          <p:spPr bwMode="auto">
            <a:xfrm>
              <a:off x="4250679" y="3959556"/>
              <a:ext cx="3096345" cy="1557676"/>
            </a:xfrm>
            <a:prstGeom prst="cloudCallout">
              <a:avLst>
                <a:gd name="adj1" fmla="val -63489"/>
                <a:gd name="adj2" fmla="val 221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4731352" y="4199785"/>
              <a:ext cx="2210405" cy="1323439"/>
            </a:xfrm>
            <a:prstGeom prst="rect">
              <a:avLst/>
            </a:prstGeom>
          </p:spPr>
          <p:txBody>
            <a:bodyPr wrap="square">
              <a:spAutoFit/>
            </a:bodyPr>
            <a:lstStyle/>
            <a:p>
              <a:pPr algn="ctr"/>
              <a:r>
                <a:rPr lang="zh-CN" altLang="en-US" sz="1600" b="1" dirty="0" smtClean="0">
                  <a:latin typeface="仿宋" panose="02010609060101010101" pitchFamily="49" charset="-122"/>
                  <a:ea typeface="仿宋" panose="02010609060101010101" pitchFamily="49" charset="-122"/>
                </a:rPr>
                <a:t>如果船员</a:t>
              </a:r>
              <a:r>
                <a:rPr lang="zh-CN" altLang="en-US" sz="1600" b="1" dirty="0">
                  <a:latin typeface="仿宋" panose="02010609060101010101" pitchFamily="49" charset="-122"/>
                  <a:ea typeface="仿宋" panose="02010609060101010101" pitchFamily="49" charset="-122"/>
                </a:rPr>
                <a:t>坚持了安全</a:t>
              </a:r>
              <a:r>
                <a:rPr lang="zh-CN" altLang="en-US" sz="1600" b="1" dirty="0" smtClean="0">
                  <a:latin typeface="仿宋" panose="02010609060101010101" pitchFamily="49" charset="-122"/>
                  <a:ea typeface="仿宋" panose="02010609060101010101" pitchFamily="49" charset="-122"/>
                </a:rPr>
                <a:t>规章，</a:t>
              </a:r>
              <a:r>
                <a:rPr lang="en-US" altLang="zh-CN" sz="1600" b="1" dirty="0">
                  <a:latin typeface="仿宋" panose="02010609060101010101" pitchFamily="49" charset="-122"/>
                  <a:ea typeface="仿宋" panose="02010609060101010101" pitchFamily="49" charset="-122"/>
                </a:rPr>
                <a:t>20</a:t>
              </a:r>
              <a:r>
                <a:rPr lang="zh-CN" altLang="en-US" sz="1600" b="1" dirty="0">
                  <a:latin typeface="仿宋" panose="02010609060101010101" pitchFamily="49" charset="-122"/>
                  <a:ea typeface="仿宋" panose="02010609060101010101" pitchFamily="49" charset="-122"/>
                </a:rPr>
                <a:t>个细节中至少有</a:t>
              </a:r>
              <a:r>
                <a:rPr lang="en-US" altLang="zh-CN" sz="1600" b="1" dirty="0">
                  <a:latin typeface="仿宋" panose="02010609060101010101" pitchFamily="49" charset="-122"/>
                  <a:ea typeface="仿宋" panose="02010609060101010101" pitchFamily="49" charset="-122"/>
                </a:rPr>
                <a:t>1</a:t>
              </a:r>
              <a:r>
                <a:rPr lang="zh-CN" altLang="en-US" sz="1600" b="1" dirty="0">
                  <a:latin typeface="仿宋" panose="02010609060101010101" pitchFamily="49" charset="-122"/>
                  <a:ea typeface="仿宋" panose="02010609060101010101" pitchFamily="49" charset="-122"/>
                </a:rPr>
                <a:t>个被真实地做到了</a:t>
              </a:r>
              <a:r>
                <a:rPr lang="zh-CN" altLang="en-US" sz="1600" b="1" dirty="0" smtClean="0">
                  <a:latin typeface="仿宋" panose="02010609060101010101" pitchFamily="49" charset="-122"/>
                  <a:ea typeface="仿宋" panose="02010609060101010101" pitchFamily="49" charset="-122"/>
                </a:rPr>
                <a:t>，他们就不会有如此下场</a:t>
              </a:r>
              <a:endParaRPr lang="zh-CN" altLang="en-US" sz="1600" b="1" i="0" dirty="0">
                <a:latin typeface="仿宋" panose="02010609060101010101" pitchFamily="49" charset="-122"/>
                <a:ea typeface="仿宋" panose="02010609060101010101" pitchFamily="49" charset="-122"/>
              </a:endParaRPr>
            </a:p>
          </p:txBody>
        </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bwMode="auto">
          <a:xfrm>
            <a:off x="4139613" y="2995321"/>
            <a:ext cx="3657600" cy="492125"/>
          </a:xfrm>
          <a:prstGeom prst="rect">
            <a:avLst/>
          </a:prstGeom>
          <a:noFill/>
          <a:ln>
            <a:noFill/>
          </a:ln>
        </p:spPr>
        <p:txBody>
          <a:bodyPr vert="horz" wrap="none" lIns="0" tIns="0" rIns="0" bIns="0" anchor="ctr" anchorCtr="0">
            <a:spAutoFit/>
          </a:bodyPr>
          <a:lstStyle/>
          <a:p>
            <a:pPr algn="l"/>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sym typeface="+mn-ea"/>
              </a:rPr>
              <a:t>什么是行为安全管理</a:t>
            </a:r>
            <a:endParaRPr lang="zh-CN" altLang="en-US" sz="3200" b="1" spc="250" dirty="0">
              <a:solidFill>
                <a:schemeClr val="tx1">
                  <a:lumMod val="95000"/>
                  <a:lumOff val="5000"/>
                </a:schemeClr>
              </a:solidFill>
              <a:latin typeface="微软雅黑" panose="020B0503020204020204" pitchFamily="34" charset="-122"/>
              <a:ea typeface="微软雅黑" panose="020B0503020204020204" pitchFamily="34" charset="-122"/>
              <a:cs typeface="Montserrat Hairline" charset="0"/>
              <a:sym typeface="+mn-ea"/>
            </a:endParaRPr>
          </a:p>
        </p:txBody>
      </p:sp>
      <p:grpSp>
        <p:nvGrpSpPr>
          <p:cNvPr id="3" name="组合 2"/>
          <p:cNvGrpSpPr/>
          <p:nvPr/>
        </p:nvGrpSpPr>
        <p:grpSpPr>
          <a:xfrm>
            <a:off x="1041400" y="2024380"/>
            <a:ext cx="2369820" cy="2043430"/>
            <a:chOff x="6998" y="3364"/>
            <a:chExt cx="3732" cy="3218"/>
          </a:xfrm>
        </p:grpSpPr>
        <p:sp>
          <p:nvSpPr>
            <p:cNvPr id="4" name="Triangle 3"/>
            <p:cNvSpPr/>
            <p:nvPr/>
          </p:nvSpPr>
          <p:spPr>
            <a:xfrm>
              <a:off x="6998" y="3364"/>
              <a:ext cx="3732" cy="3218"/>
            </a:xfrm>
            <a:prstGeom prst="triangle">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00">
                <a:solidFill>
                  <a:srgbClr val="FFFFFF"/>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TextBox 98"/>
            <p:cNvSpPr txBox="1"/>
            <p:nvPr/>
          </p:nvSpPr>
          <p:spPr>
            <a:xfrm>
              <a:off x="8371" y="4226"/>
              <a:ext cx="986" cy="2110"/>
            </a:xfrm>
            <a:prstGeom prst="rect">
              <a:avLst/>
            </a:prstGeom>
            <a:noFill/>
          </p:spPr>
          <p:txBody>
            <a:bodyPr wrap="none" lIns="34306" tIns="0" rIns="34306" bIns="0" rtlCol="0">
              <a:spAutoFit/>
            </a:bodyPr>
            <a:lstStyle/>
            <a:p>
              <a:pPr algn="ctr" defTabSz="913765"/>
              <a:r>
                <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rPr>
                <a:t>1</a:t>
              </a:r>
              <a:endPar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0276" name="Picture 4" descr="IMG_034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14052" y="2023607"/>
            <a:ext cx="1539089" cy="126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IMG_03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876" y="2571515"/>
            <a:ext cx="686157" cy="69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0278" name="AutoShape 6"/>
          <p:cNvSpPr>
            <a:spLocks noChangeArrowheads="1"/>
          </p:cNvSpPr>
          <p:nvPr/>
        </p:nvSpPr>
        <p:spPr bwMode="auto">
          <a:xfrm>
            <a:off x="643273" y="3807596"/>
            <a:ext cx="2744629" cy="547908"/>
          </a:xfrm>
          <a:prstGeom prst="homePlate">
            <a:avLst>
              <a:gd name="adj" fmla="val 78656"/>
            </a:avLst>
          </a:prstGeom>
          <a:gradFill rotWithShape="1">
            <a:gsLst>
              <a:gs pos="0">
                <a:srgbClr val="797900"/>
              </a:gs>
              <a:gs pos="100000">
                <a:srgbClr val="FFFF00"/>
              </a:gs>
            </a:gsLst>
            <a:lin ang="0" scaled="1"/>
          </a:gradFill>
          <a:ln w="9525" algn="ctr">
            <a:solidFill>
              <a:schemeClr val="bg1"/>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u="none">
                <a:solidFill>
                  <a:srgbClr val="003366"/>
                </a:solidFill>
                <a:latin typeface="Lucida Console" panose="020B0609040504020204" pitchFamily="49" charset="0"/>
                <a:ea typeface="楷体_GB2312" pitchFamily="49" charset="-122"/>
              </a:rPr>
              <a:t>不安全行为</a:t>
            </a:r>
            <a:endParaRPr lang="zh-CN" altLang="en-US" sz="1400" u="none">
              <a:solidFill>
                <a:srgbClr val="003366"/>
              </a:solidFill>
              <a:latin typeface="Lucida Console" panose="020B0609040504020204" pitchFamily="49" charset="0"/>
              <a:ea typeface="楷体_GB2312" pitchFamily="49" charset="-122"/>
            </a:endParaRPr>
          </a:p>
          <a:p>
            <a:pPr algn="ctr" eaLnBrk="1" hangingPunct="1"/>
            <a:r>
              <a:rPr lang="zh-CN" altLang="en-US" sz="1400" u="none">
                <a:solidFill>
                  <a:srgbClr val="003366"/>
                </a:solidFill>
                <a:latin typeface="Lucida Console" panose="020B0609040504020204" pitchFamily="49" charset="0"/>
                <a:ea typeface="楷体_GB2312" pitchFamily="49" charset="-122"/>
              </a:rPr>
              <a:t>不安全状态</a:t>
            </a:r>
            <a:endParaRPr lang="zh-CN" altLang="en-US" sz="1400" u="none">
              <a:solidFill>
                <a:srgbClr val="003366"/>
              </a:solidFill>
              <a:latin typeface="Lucida Console" panose="020B0609040504020204" pitchFamily="49" charset="0"/>
              <a:ea typeface="楷体_GB2312" pitchFamily="49" charset="-122"/>
            </a:endParaRPr>
          </a:p>
        </p:txBody>
      </p:sp>
      <p:sp>
        <p:nvSpPr>
          <p:cNvPr id="1590279" name="AutoShape 7"/>
          <p:cNvSpPr>
            <a:spLocks noChangeArrowheads="1"/>
          </p:cNvSpPr>
          <p:nvPr/>
        </p:nvSpPr>
        <p:spPr bwMode="auto">
          <a:xfrm>
            <a:off x="3092473" y="3807596"/>
            <a:ext cx="1753513" cy="547908"/>
          </a:xfrm>
          <a:prstGeom prst="chevron">
            <a:avLst>
              <a:gd name="adj" fmla="val 73600"/>
            </a:avLst>
          </a:prstGeom>
          <a:gradFill rotWithShape="1">
            <a:gsLst>
              <a:gs pos="0">
                <a:srgbClr val="755800"/>
              </a:gs>
              <a:gs pos="100000">
                <a:srgbClr val="CC9900"/>
              </a:gs>
            </a:gsLst>
            <a:lin ang="0" scaled="1"/>
          </a:gradFill>
          <a:ln w="9525" algn="ctr">
            <a:solidFill>
              <a:schemeClr val="bg1"/>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u="none">
                <a:solidFill>
                  <a:srgbClr val="003366"/>
                </a:solidFill>
                <a:ea typeface="楷体_GB2312" pitchFamily="49" charset="-122"/>
              </a:rPr>
              <a:t>           吓一跳</a:t>
            </a:r>
            <a:endParaRPr lang="zh-CN" altLang="en-US" sz="1400" u="none">
              <a:solidFill>
                <a:srgbClr val="003366"/>
              </a:solidFill>
              <a:ea typeface="楷体_GB2312" pitchFamily="49" charset="-122"/>
            </a:endParaRPr>
          </a:p>
          <a:p>
            <a:pPr algn="ctr" eaLnBrk="1" hangingPunct="1"/>
            <a:r>
              <a:rPr lang="zh-CN" altLang="en-US" sz="1400" u="none">
                <a:solidFill>
                  <a:srgbClr val="003366"/>
                </a:solidFill>
                <a:ea typeface="楷体_GB2312" pitchFamily="49" charset="-122"/>
              </a:rPr>
              <a:t>           冒冷汗</a:t>
            </a:r>
            <a:endParaRPr lang="zh-CN" altLang="en-US" sz="1400" u="none">
              <a:solidFill>
                <a:srgbClr val="003366"/>
              </a:solidFill>
              <a:ea typeface="楷体_GB2312" pitchFamily="49" charset="-122"/>
            </a:endParaRPr>
          </a:p>
        </p:txBody>
      </p:sp>
      <p:sp>
        <p:nvSpPr>
          <p:cNvPr id="1590280" name="AutoShape 8"/>
          <p:cNvSpPr>
            <a:spLocks noChangeArrowheads="1"/>
          </p:cNvSpPr>
          <p:nvPr/>
        </p:nvSpPr>
        <p:spPr bwMode="auto">
          <a:xfrm>
            <a:off x="4421902" y="3807596"/>
            <a:ext cx="1601034" cy="547908"/>
          </a:xfrm>
          <a:prstGeom prst="chevron">
            <a:avLst>
              <a:gd name="adj" fmla="val 74754"/>
            </a:avLst>
          </a:prstGeom>
          <a:solidFill>
            <a:srgbClr val="CC9900"/>
          </a:solidFill>
          <a:ln w="9525" algn="ctr">
            <a:solidFill>
              <a:schemeClr val="bg1"/>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u="none">
                <a:solidFill>
                  <a:srgbClr val="003366"/>
                </a:solidFill>
                <a:ea typeface="楷体_GB2312" pitchFamily="49" charset="-122"/>
              </a:rPr>
              <a:t>      未遂事故</a:t>
            </a:r>
            <a:endParaRPr lang="zh-CN" altLang="en-US" sz="1400" u="none">
              <a:solidFill>
                <a:srgbClr val="003366"/>
              </a:solidFill>
              <a:ea typeface="楷体_GB2312" pitchFamily="49" charset="-122"/>
            </a:endParaRPr>
          </a:p>
          <a:p>
            <a:pPr algn="ctr" eaLnBrk="1" hangingPunct="1"/>
            <a:r>
              <a:rPr lang="zh-CN" altLang="en-US" sz="1400" u="none">
                <a:solidFill>
                  <a:srgbClr val="003366"/>
                </a:solidFill>
                <a:ea typeface="楷体_GB2312" pitchFamily="49" charset="-122"/>
              </a:rPr>
              <a:t>      轻微受伤</a:t>
            </a:r>
            <a:endParaRPr lang="zh-CN" altLang="en-US" sz="1400" u="none">
              <a:solidFill>
                <a:srgbClr val="003366"/>
              </a:solidFill>
              <a:ea typeface="楷体_GB2312" pitchFamily="49" charset="-122"/>
            </a:endParaRPr>
          </a:p>
        </p:txBody>
      </p:sp>
      <p:sp>
        <p:nvSpPr>
          <p:cNvPr id="1590281" name="AutoShape 9"/>
          <p:cNvSpPr>
            <a:spLocks noChangeArrowheads="1"/>
          </p:cNvSpPr>
          <p:nvPr/>
        </p:nvSpPr>
        <p:spPr bwMode="auto">
          <a:xfrm>
            <a:off x="5703683" y="3807596"/>
            <a:ext cx="1677273" cy="547908"/>
          </a:xfrm>
          <a:prstGeom prst="chevron">
            <a:avLst>
              <a:gd name="adj" fmla="val 75471"/>
            </a:avLst>
          </a:prstGeom>
          <a:gradFill rotWithShape="1">
            <a:gsLst>
              <a:gs pos="0">
                <a:srgbClr val="8A0000"/>
              </a:gs>
              <a:gs pos="100000">
                <a:srgbClr val="FF0000"/>
              </a:gs>
            </a:gsLst>
            <a:lin ang="0" scaled="1"/>
          </a:gradFill>
          <a:ln w="9525" algn="ctr">
            <a:solidFill>
              <a:schemeClr val="bg1"/>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1400" u="none">
                <a:solidFill>
                  <a:srgbClr val="003366"/>
                </a:solidFill>
                <a:ea typeface="楷体_GB2312" pitchFamily="49" charset="-122"/>
              </a:rPr>
              <a:t>            轻伤</a:t>
            </a:r>
            <a:endParaRPr lang="zh-CN" altLang="en-US" sz="1400" u="none">
              <a:solidFill>
                <a:srgbClr val="003366"/>
              </a:solidFill>
              <a:ea typeface="楷体_GB2312" pitchFamily="49" charset="-122"/>
            </a:endParaRPr>
          </a:p>
        </p:txBody>
      </p:sp>
      <p:sp>
        <p:nvSpPr>
          <p:cNvPr id="1590282" name="AutoShape 10"/>
          <p:cNvSpPr>
            <a:spLocks noChangeArrowheads="1"/>
          </p:cNvSpPr>
          <p:nvPr/>
        </p:nvSpPr>
        <p:spPr bwMode="auto">
          <a:xfrm>
            <a:off x="7576319" y="3807596"/>
            <a:ext cx="1081651" cy="547908"/>
          </a:xfrm>
          <a:prstGeom prst="chevron">
            <a:avLst>
              <a:gd name="adj" fmla="val 74397"/>
            </a:avLst>
          </a:prstGeom>
          <a:solidFill>
            <a:srgbClr val="FF0000"/>
          </a:solidFill>
          <a:ln w="9525" algn="ctr">
            <a:solidFill>
              <a:schemeClr val="bg1"/>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1400" u="none">
                <a:solidFill>
                  <a:srgbClr val="003366"/>
                </a:solidFill>
                <a:ea typeface="楷体_GB2312" pitchFamily="49" charset="-122"/>
              </a:rPr>
              <a:t>死亡</a:t>
            </a:r>
            <a:endParaRPr lang="zh-CN" altLang="en-US" sz="1400" u="none">
              <a:solidFill>
                <a:srgbClr val="003366"/>
              </a:solidFill>
              <a:ea typeface="楷体_GB2312" pitchFamily="49" charset="-122"/>
            </a:endParaRPr>
          </a:p>
        </p:txBody>
      </p:sp>
      <p:sp>
        <p:nvSpPr>
          <p:cNvPr id="1590283" name="AutoShape 11"/>
          <p:cNvSpPr>
            <a:spLocks noChangeArrowheads="1"/>
          </p:cNvSpPr>
          <p:nvPr/>
        </p:nvSpPr>
        <p:spPr bwMode="auto">
          <a:xfrm>
            <a:off x="6956873" y="3807596"/>
            <a:ext cx="1034001" cy="547908"/>
          </a:xfrm>
          <a:prstGeom prst="chevron">
            <a:avLst>
              <a:gd name="adj" fmla="val 73330"/>
            </a:avLst>
          </a:prstGeom>
          <a:solidFill>
            <a:srgbClr val="FF0000"/>
          </a:solidFill>
          <a:ln w="9525" algn="ctr">
            <a:solidFill>
              <a:schemeClr val="bg1"/>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u="none">
                <a:solidFill>
                  <a:srgbClr val="003366"/>
                </a:solidFill>
                <a:ea typeface="楷体_GB2312" pitchFamily="49" charset="-122"/>
              </a:rPr>
              <a:t>        重伤</a:t>
            </a:r>
            <a:endParaRPr lang="zh-CN" altLang="en-US" sz="1400" u="none">
              <a:solidFill>
                <a:srgbClr val="003366"/>
              </a:solidFill>
              <a:ea typeface="楷体_GB2312" pitchFamily="49" charset="-122"/>
            </a:endParaRPr>
          </a:p>
        </p:txBody>
      </p:sp>
      <p:sp>
        <p:nvSpPr>
          <p:cNvPr id="1590284" name="Text Box 12"/>
          <p:cNvSpPr txBox="1">
            <a:spLocks noChangeArrowheads="1"/>
          </p:cNvSpPr>
          <p:nvPr/>
        </p:nvSpPr>
        <p:spPr bwMode="auto">
          <a:xfrm>
            <a:off x="3750040" y="3359042"/>
            <a:ext cx="9768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u="none">
                <a:ea typeface="楷体_GB2312" pitchFamily="49" charset="-122"/>
              </a:rPr>
              <a:t>⑵</a:t>
            </a:r>
            <a:r>
              <a:rPr lang="zh-CN" altLang="en-US" sz="1600" u="none">
                <a:solidFill>
                  <a:srgbClr val="333333"/>
                </a:solidFill>
                <a:ea typeface="仿宋_GB2312" pitchFamily="49" charset="-122"/>
              </a:rPr>
              <a:t>事件</a:t>
            </a:r>
            <a:endParaRPr lang="zh-CN" altLang="en-US" sz="1600" u="none">
              <a:solidFill>
                <a:srgbClr val="333333"/>
              </a:solidFill>
              <a:ea typeface="仿宋_GB2312" pitchFamily="49" charset="-122"/>
            </a:endParaRPr>
          </a:p>
        </p:txBody>
      </p:sp>
      <p:sp>
        <p:nvSpPr>
          <p:cNvPr id="1590285" name="Text Box 13"/>
          <p:cNvSpPr txBox="1">
            <a:spLocks noChangeArrowheads="1"/>
          </p:cNvSpPr>
          <p:nvPr/>
        </p:nvSpPr>
        <p:spPr bwMode="auto">
          <a:xfrm>
            <a:off x="6466079" y="3459856"/>
            <a:ext cx="991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600" u="none">
                <a:ea typeface="楷体_GB2312" pitchFamily="49" charset="-122"/>
              </a:rPr>
              <a:t>⑶</a:t>
            </a:r>
            <a:r>
              <a:rPr lang="zh-CN" altLang="en-US" sz="1600" u="none">
                <a:solidFill>
                  <a:srgbClr val="333333"/>
                </a:solidFill>
                <a:ea typeface="仿宋_GB2312" pitchFamily="49" charset="-122"/>
              </a:rPr>
              <a:t>事故</a:t>
            </a:r>
            <a:endParaRPr lang="zh-CN" altLang="en-US" sz="1600" u="none">
              <a:solidFill>
                <a:srgbClr val="333333"/>
              </a:solidFill>
              <a:ea typeface="仿宋_GB2312" pitchFamily="49" charset="-122"/>
            </a:endParaRPr>
          </a:p>
        </p:txBody>
      </p:sp>
      <p:sp>
        <p:nvSpPr>
          <p:cNvPr id="13325" name="Rectangle 14"/>
          <p:cNvSpPr>
            <a:spLocks noChangeArrowheads="1"/>
          </p:cNvSpPr>
          <p:nvPr/>
        </p:nvSpPr>
        <p:spPr bwMode="auto">
          <a:xfrm>
            <a:off x="381198" y="1122116"/>
            <a:ext cx="4040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u="none">
                <a:latin typeface="华文中宋" panose="02010600040101010101" pitchFamily="2" charset="-122"/>
                <a:ea typeface="华文中宋" panose="02010600040101010101" pitchFamily="2" charset="-122"/>
              </a:rPr>
              <a:t>首先，事故是怎么形成的</a:t>
            </a:r>
            <a:r>
              <a:rPr lang="en-US" altLang="zh-CN" sz="2400" u="none">
                <a:latin typeface="华文中宋" panose="02010600040101010101" pitchFamily="2" charset="-122"/>
                <a:ea typeface="华文中宋" panose="02010600040101010101" pitchFamily="2" charset="-122"/>
              </a:rPr>
              <a:t>…</a:t>
            </a:r>
            <a:endParaRPr lang="en-US" altLang="zh-CN" sz="2400" u="none">
              <a:latin typeface="华文中宋" panose="02010600040101010101" pitchFamily="2" charset="-122"/>
              <a:ea typeface="华文中宋" panose="02010600040101010101" pitchFamily="2" charset="-122"/>
            </a:endParaRPr>
          </a:p>
        </p:txBody>
      </p:sp>
      <p:pic>
        <p:nvPicPr>
          <p:cNvPr id="1590287" name="Picture 15" descr="IMG_03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876" y="2571515"/>
            <a:ext cx="686157" cy="69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0288" name="Picture 16" descr="IMG_0350"/>
          <p:cNvPicPr>
            <a:picLocks noChangeAspect="1" noChangeArrowheads="1"/>
          </p:cNvPicPr>
          <p:nvPr/>
        </p:nvPicPr>
        <p:blipFill>
          <a:blip r:embed="rId3" cstate="print">
            <a:extLst>
              <a:ext uri="{28A0092B-C50C-407E-A947-70E740481C1C}">
                <a14:useLocalDpi xmlns:a14="http://schemas.microsoft.com/office/drawing/2010/main" val="0"/>
              </a:ext>
            </a:extLst>
          </a:blip>
          <a:srcRect t="-5109"/>
          <a:stretch>
            <a:fillRect/>
          </a:stretch>
        </p:blipFill>
        <p:spPr bwMode="auto">
          <a:xfrm>
            <a:off x="5489258" y="1870193"/>
            <a:ext cx="991116" cy="14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0289" name="Text Box 17"/>
          <p:cNvSpPr txBox="1">
            <a:spLocks noChangeArrowheads="1"/>
          </p:cNvSpPr>
          <p:nvPr/>
        </p:nvSpPr>
        <p:spPr bwMode="auto">
          <a:xfrm>
            <a:off x="1219835" y="3359042"/>
            <a:ext cx="9148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u="none">
                <a:ea typeface="楷体_GB2312" pitchFamily="49" charset="-122"/>
              </a:rPr>
              <a:t>⑴</a:t>
            </a:r>
            <a:r>
              <a:rPr lang="zh-CN" altLang="en-US" sz="1600" u="none">
                <a:solidFill>
                  <a:srgbClr val="333333"/>
                </a:solidFill>
                <a:ea typeface="仿宋_GB2312" pitchFamily="49" charset="-122"/>
              </a:rPr>
              <a:t>危险</a:t>
            </a:r>
            <a:endParaRPr lang="zh-CN" altLang="en-US" sz="1600" u="none">
              <a:solidFill>
                <a:srgbClr val="333333"/>
              </a:solidFill>
              <a:ea typeface="仿宋_GB2312" pitchFamily="49" charset="-122"/>
            </a:endParaRPr>
          </a:p>
        </p:txBody>
      </p:sp>
      <p:sp>
        <p:nvSpPr>
          <p:cNvPr id="1590290" name="Line 18"/>
          <p:cNvSpPr>
            <a:spLocks noChangeShapeType="1"/>
          </p:cNvSpPr>
          <p:nvPr/>
        </p:nvSpPr>
        <p:spPr bwMode="auto">
          <a:xfrm>
            <a:off x="2015587" y="3516839"/>
            <a:ext cx="1753513" cy="0"/>
          </a:xfrm>
          <a:prstGeom prst="line">
            <a:avLst/>
          </a:prstGeom>
          <a:noFill/>
          <a:ln w="28575">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90291" name="Line 19"/>
          <p:cNvSpPr>
            <a:spLocks noChangeShapeType="1"/>
          </p:cNvSpPr>
          <p:nvPr/>
        </p:nvSpPr>
        <p:spPr bwMode="auto">
          <a:xfrm>
            <a:off x="3811985" y="3648337"/>
            <a:ext cx="2606445" cy="0"/>
          </a:xfrm>
          <a:prstGeom prst="line">
            <a:avLst/>
          </a:prstGeom>
          <a:noFill/>
          <a:ln w="28575">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90292" name="Rectangle 20"/>
          <p:cNvSpPr>
            <a:spLocks noChangeArrowheads="1"/>
          </p:cNvSpPr>
          <p:nvPr/>
        </p:nvSpPr>
        <p:spPr bwMode="auto">
          <a:xfrm>
            <a:off x="609918" y="4612656"/>
            <a:ext cx="8103644"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en-US" altLang="zh-CN" sz="2000" u="none">
                <a:solidFill>
                  <a:srgbClr val="0000CC"/>
                </a:solidFill>
                <a:latin typeface="宋体" panose="02010600030101010101" pitchFamily="2" charset="-122"/>
              </a:rPr>
              <a:t>——</a:t>
            </a:r>
            <a:r>
              <a:rPr lang="zh-CN" altLang="en-US" sz="2000" u="none">
                <a:solidFill>
                  <a:srgbClr val="0000CC"/>
                </a:solidFill>
                <a:latin typeface="宋体" panose="02010600030101010101" pitchFamily="2" charset="-122"/>
              </a:rPr>
              <a:t>危险→事件→事故构成了</a:t>
            </a:r>
            <a:r>
              <a:rPr lang="en-US" altLang="zh-CN" sz="2000" u="none">
                <a:solidFill>
                  <a:srgbClr val="0000CC"/>
                </a:solidFill>
                <a:latin typeface="宋体" panose="02010600030101010101" pitchFamily="2" charset="-122"/>
              </a:rPr>
              <a:t>[</a:t>
            </a:r>
            <a:r>
              <a:rPr lang="zh-CN" altLang="en-US" sz="2000" u="none">
                <a:solidFill>
                  <a:srgbClr val="0000CC"/>
                </a:solidFill>
                <a:latin typeface="宋体" panose="02010600030101010101" pitchFamily="2" charset="-122"/>
              </a:rPr>
              <a:t>事故链</a:t>
            </a:r>
            <a:r>
              <a:rPr lang="en-US" altLang="zh-CN" sz="2000" u="none">
                <a:solidFill>
                  <a:srgbClr val="0000CC"/>
                </a:solidFill>
                <a:latin typeface="宋体" panose="02010600030101010101" pitchFamily="2" charset="-122"/>
              </a:rPr>
              <a:t>]</a:t>
            </a:r>
            <a:r>
              <a:rPr lang="zh-CN" altLang="en-US" sz="2000" u="none">
                <a:solidFill>
                  <a:srgbClr val="0000CC"/>
                </a:solidFill>
                <a:latin typeface="宋体" panose="02010600030101010101" pitchFamily="2" charset="-122"/>
              </a:rPr>
              <a:t>：</a:t>
            </a:r>
            <a:r>
              <a:rPr lang="zh-CN" altLang="en-US" u="none"/>
              <a:t>三者之间存在一定的关联。但是</a:t>
            </a:r>
            <a:r>
              <a:rPr lang="zh-CN" altLang="en-US" u="none">
                <a:latin typeface="仿宋_GB2312" pitchFamily="49" charset="-122"/>
              </a:rPr>
              <a:t>事故在某一时刻会不会发生，完全取决于致害物是否与人接触以及接触后对人的伤害程度。因此，从本质上看，事故就是一种发生了的</a:t>
            </a:r>
            <a:r>
              <a:rPr lang="zh-CN" altLang="en-US" u="none">
                <a:solidFill>
                  <a:srgbClr val="0000CC"/>
                </a:solidFill>
                <a:latin typeface="宋体" panose="02010600030101010101" pitchFamily="2" charset="-122"/>
              </a:rPr>
              <a:t>“</a:t>
            </a:r>
            <a:r>
              <a:rPr lang="zh-CN" altLang="en-US" u="none">
                <a:solidFill>
                  <a:srgbClr val="0000CC"/>
                </a:solidFill>
                <a:latin typeface="仿宋_GB2312" pitchFamily="49" charset="-122"/>
              </a:rPr>
              <a:t>随机事件</a:t>
            </a:r>
            <a:r>
              <a:rPr lang="zh-CN" altLang="en-US" u="none">
                <a:solidFill>
                  <a:srgbClr val="0000CC"/>
                </a:solidFill>
                <a:latin typeface="宋体" panose="02010600030101010101" pitchFamily="2" charset="-122"/>
              </a:rPr>
              <a:t>”</a:t>
            </a:r>
            <a:r>
              <a:rPr lang="zh-CN" altLang="en-US" u="none">
                <a:latin typeface="仿宋_GB2312" pitchFamily="49" charset="-122"/>
              </a:rPr>
              <a:t>，它发生于人</a:t>
            </a:r>
            <a:r>
              <a:rPr lang="en-US" altLang="zh-CN" u="none">
                <a:latin typeface="宋体" panose="02010600030101010101" pitchFamily="2" charset="-122"/>
                <a:cs typeface="Arial" panose="020B0604020202020204" pitchFamily="34" charset="0"/>
              </a:rPr>
              <a:t>•</a:t>
            </a:r>
            <a:r>
              <a:rPr lang="zh-CN" altLang="en-US" u="none">
                <a:latin typeface="仿宋_GB2312" pitchFamily="49" charset="-122"/>
              </a:rPr>
              <a:t>物轨迹意外交叉的</a:t>
            </a:r>
            <a:r>
              <a:rPr lang="zh-CN" altLang="en-US" u="none">
                <a:solidFill>
                  <a:srgbClr val="0000CC"/>
                </a:solidFill>
                <a:latin typeface="宋体" panose="02010600030101010101" pitchFamily="2" charset="-122"/>
              </a:rPr>
              <a:t>“</a:t>
            </a:r>
            <a:r>
              <a:rPr lang="zh-CN" altLang="en-US" u="none">
                <a:solidFill>
                  <a:srgbClr val="0000CC"/>
                </a:solidFill>
                <a:latin typeface="仿宋_GB2312" pitchFamily="49" charset="-122"/>
              </a:rPr>
              <a:t>时空</a:t>
            </a:r>
            <a:r>
              <a:rPr lang="zh-CN" altLang="en-US" u="none">
                <a:solidFill>
                  <a:srgbClr val="0000CC"/>
                </a:solidFill>
                <a:latin typeface="宋体" panose="02010600030101010101" pitchFamily="2" charset="-122"/>
              </a:rPr>
              <a:t>”</a:t>
            </a:r>
            <a:r>
              <a:rPr lang="zh-CN" altLang="en-US" u="none">
                <a:latin typeface="仿宋_GB2312" pitchFamily="49" charset="-122"/>
              </a:rPr>
              <a:t>。而更深刻的联系是什么呢</a:t>
            </a:r>
            <a:r>
              <a:rPr lang="en-US" altLang="zh-CN" u="none">
                <a:latin typeface="宋体" panose="02010600030101010101" pitchFamily="2" charset="-122"/>
              </a:rPr>
              <a:t>…</a:t>
            </a:r>
            <a:endParaRPr lang="en-US" altLang="zh-CN" u="none">
              <a:latin typeface="华文仿宋" panose="02010600040101010101" pitchFamily="2" charset="-122"/>
            </a:endParaRPr>
          </a:p>
        </p:txBody>
      </p:sp>
      <p:sp>
        <p:nvSpPr>
          <p:cNvPr id="1590293" name="AutoShape 21"/>
          <p:cNvSpPr>
            <a:spLocks noChangeArrowheads="1"/>
          </p:cNvSpPr>
          <p:nvPr/>
        </p:nvSpPr>
        <p:spPr bwMode="auto">
          <a:xfrm flipV="1">
            <a:off x="686157" y="3246538"/>
            <a:ext cx="7928928" cy="109582"/>
          </a:xfrm>
          <a:prstGeom prst="rightArrow">
            <a:avLst>
              <a:gd name="adj1" fmla="val 30185"/>
              <a:gd name="adj2" fmla="val 235424"/>
            </a:avLst>
          </a:prstGeom>
          <a:gradFill rotWithShape="1">
            <a:gsLst>
              <a:gs pos="0">
                <a:srgbClr val="C2C2C2"/>
              </a:gs>
              <a:gs pos="100000">
                <a:srgbClr val="5F5F5F"/>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2" name="Group 22"/>
          <p:cNvGrpSpPr/>
          <p:nvPr/>
        </p:nvGrpSpPr>
        <p:grpSpPr bwMode="auto">
          <a:xfrm>
            <a:off x="3935875" y="1613042"/>
            <a:ext cx="721100" cy="1002306"/>
            <a:chOff x="2580" y="969"/>
            <a:chExt cx="454" cy="686"/>
          </a:xfrm>
        </p:grpSpPr>
        <p:pic>
          <p:nvPicPr>
            <p:cNvPr id="13340" name="Picture 23" descr="IMG_03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0" y="1152"/>
              <a:ext cx="24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1" name="Text Box 24"/>
            <p:cNvSpPr txBox="1">
              <a:spLocks noChangeArrowheads="1"/>
            </p:cNvSpPr>
            <p:nvPr/>
          </p:nvSpPr>
          <p:spPr bwMode="auto">
            <a:xfrm>
              <a:off x="2782" y="969"/>
              <a:ext cx="252"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eaVert">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400" u="none">
                  <a:solidFill>
                    <a:srgbClr val="FF0000"/>
                  </a:solidFill>
                  <a:ea typeface="华文新魏" panose="02010800040101010101" pitchFamily="2" charset="-122"/>
                </a:rPr>
                <a:t>致害物</a:t>
              </a:r>
              <a:endParaRPr lang="zh-CN" altLang="en-US" sz="1400" u="none">
                <a:solidFill>
                  <a:srgbClr val="FF0000"/>
                </a:solidFill>
                <a:ea typeface="华文新魏" panose="02010800040101010101" pitchFamily="2" charset="-122"/>
              </a:endParaRPr>
            </a:p>
          </p:txBody>
        </p:sp>
        <p:sp>
          <p:nvSpPr>
            <p:cNvPr id="13342" name="Freeform 25"/>
            <p:cNvSpPr/>
            <p:nvPr/>
          </p:nvSpPr>
          <p:spPr bwMode="auto">
            <a:xfrm>
              <a:off x="2580" y="1479"/>
              <a:ext cx="240" cy="176"/>
            </a:xfrm>
            <a:custGeom>
              <a:avLst/>
              <a:gdLst>
                <a:gd name="T0" fmla="*/ 3 w 280"/>
                <a:gd name="T1" fmla="*/ 0 h 224"/>
                <a:gd name="T2" fmla="*/ 3 w 280"/>
                <a:gd name="T3" fmla="*/ 2 h 224"/>
                <a:gd name="T4" fmla="*/ 3 w 280"/>
                <a:gd name="T5" fmla="*/ 2 h 224"/>
                <a:gd name="T6" fmla="*/ 0 60000 65536"/>
                <a:gd name="T7" fmla="*/ 0 60000 65536"/>
                <a:gd name="T8" fmla="*/ 0 60000 65536"/>
                <a:gd name="T9" fmla="*/ 0 w 280"/>
                <a:gd name="T10" fmla="*/ 0 h 224"/>
                <a:gd name="T11" fmla="*/ 280 w 280"/>
                <a:gd name="T12" fmla="*/ 224 h 224"/>
              </a:gdLst>
              <a:ahLst/>
              <a:cxnLst>
                <a:cxn ang="T6">
                  <a:pos x="T0" y="T1"/>
                </a:cxn>
                <a:cxn ang="T7">
                  <a:pos x="T2" y="T3"/>
                </a:cxn>
                <a:cxn ang="T8">
                  <a:pos x="T4" y="T5"/>
                </a:cxn>
              </a:cxnLst>
              <a:rect l="T9" t="T10" r="T11" b="T12"/>
              <a:pathLst>
                <a:path w="280" h="224">
                  <a:moveTo>
                    <a:pt x="40" y="0"/>
                  </a:moveTo>
                  <a:cubicBezTo>
                    <a:pt x="20" y="80"/>
                    <a:pt x="0" y="160"/>
                    <a:pt x="40" y="192"/>
                  </a:cubicBezTo>
                  <a:cubicBezTo>
                    <a:pt x="80" y="224"/>
                    <a:pt x="240" y="192"/>
                    <a:pt x="280" y="192"/>
                  </a:cubicBezTo>
                </a:path>
              </a:pathLst>
            </a:custGeom>
            <a:noFill/>
            <a:ln w="1905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sp>
        <p:nvSpPr>
          <p:cNvPr id="1590298" name="AutoShape 26"/>
          <p:cNvSpPr>
            <a:spLocks noChangeArrowheads="1"/>
          </p:cNvSpPr>
          <p:nvPr/>
        </p:nvSpPr>
        <p:spPr bwMode="auto">
          <a:xfrm>
            <a:off x="3354546" y="2150722"/>
            <a:ext cx="533678" cy="350661"/>
          </a:xfrm>
          <a:prstGeom prst="cloudCallout">
            <a:avLst>
              <a:gd name="adj1" fmla="val 41667"/>
              <a:gd name="adj2" fmla="val 69583"/>
            </a:avLst>
          </a:prstGeom>
          <a:solidFill>
            <a:schemeClr val="tx2"/>
          </a:solidFill>
          <a:ln w="19050">
            <a:solidFill>
              <a:schemeClr val="bg1"/>
            </a:solidFill>
            <a:round/>
          </a:ln>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1000" u="none">
                <a:solidFill>
                  <a:srgbClr val="FFFF99"/>
                </a:solidFill>
                <a:ea typeface="华文中宋" panose="02010600040101010101" pitchFamily="2" charset="-122"/>
              </a:rPr>
              <a:t>啊</a:t>
            </a:r>
            <a:r>
              <a:rPr lang="en-US" altLang="zh-CN" sz="1000" u="none">
                <a:solidFill>
                  <a:srgbClr val="FFFF99"/>
                </a:solidFill>
                <a:ea typeface="华文中宋" panose="02010600040101010101" pitchFamily="2" charset="-122"/>
              </a:rPr>
              <a:t>‼</a:t>
            </a:r>
            <a:endParaRPr lang="en-US" altLang="zh-CN" sz="1000" u="none">
              <a:solidFill>
                <a:srgbClr val="FFFF99"/>
              </a:solidFill>
              <a:ea typeface="华文中宋" panose="02010600040101010101" pitchFamily="2" charset="-122"/>
            </a:endParaRPr>
          </a:p>
        </p:txBody>
      </p:sp>
      <p:sp>
        <p:nvSpPr>
          <p:cNvPr id="13335" name="AutoShape 27"/>
          <p:cNvSpPr>
            <a:spLocks noChangeArrowheads="1"/>
          </p:cNvSpPr>
          <p:nvPr/>
        </p:nvSpPr>
        <p:spPr bwMode="auto">
          <a:xfrm>
            <a:off x="1372314" y="2080589"/>
            <a:ext cx="609918" cy="350661"/>
          </a:xfrm>
          <a:prstGeom prst="cloudCallout">
            <a:avLst>
              <a:gd name="adj1" fmla="val -49741"/>
              <a:gd name="adj2" fmla="val 81667"/>
            </a:avLst>
          </a:prstGeom>
          <a:solidFill>
            <a:schemeClr val="bg1"/>
          </a:solidFill>
          <a:ln w="12700">
            <a:solidFill>
              <a:srgbClr val="B2B2B2"/>
            </a:solidFill>
            <a:round/>
          </a:ln>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lnSpc>
                <a:spcPct val="65000"/>
              </a:lnSpc>
            </a:pPr>
            <a:r>
              <a:rPr lang="zh-CN" altLang="en-US" sz="1000" u="none">
                <a:solidFill>
                  <a:schemeClr val="bg2"/>
                </a:solidFill>
                <a:latin typeface="华文中宋" panose="02010600040101010101" pitchFamily="2" charset="-122"/>
                <a:ea typeface="华文中宋" panose="02010600040101010101" pitchFamily="2" charset="-122"/>
              </a:rPr>
              <a:t>♫</a:t>
            </a:r>
            <a:r>
              <a:rPr lang="en-US" altLang="zh-CN" sz="1000" u="none">
                <a:solidFill>
                  <a:schemeClr val="bg2"/>
                </a:solidFill>
                <a:latin typeface="华文中宋" panose="02010600040101010101" pitchFamily="2" charset="-122"/>
                <a:ea typeface="华文中宋" panose="02010600040101010101" pitchFamily="2" charset="-122"/>
              </a:rPr>
              <a:t>…</a:t>
            </a:r>
            <a:endParaRPr lang="en-US" altLang="zh-CN" sz="1000" u="none">
              <a:solidFill>
                <a:schemeClr val="bg2"/>
              </a:solidFill>
              <a:latin typeface="华文中宋" panose="02010600040101010101" pitchFamily="2" charset="-122"/>
              <a:ea typeface="华文中宋" panose="02010600040101010101" pitchFamily="2" charset="-122"/>
            </a:endParaRPr>
          </a:p>
        </p:txBody>
      </p:sp>
      <p:sp>
        <p:nvSpPr>
          <p:cNvPr id="1590300" name="Text Box 28"/>
          <p:cNvSpPr txBox="1">
            <a:spLocks noChangeArrowheads="1"/>
          </p:cNvSpPr>
          <p:nvPr/>
        </p:nvSpPr>
        <p:spPr bwMode="auto">
          <a:xfrm>
            <a:off x="7242771" y="2983541"/>
            <a:ext cx="12198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600" u="none">
                <a:solidFill>
                  <a:schemeClr val="bg2"/>
                </a:solidFill>
                <a:ea typeface="华文中宋" panose="02010600040101010101" pitchFamily="2" charset="-122"/>
              </a:rPr>
              <a:t>（时空轴）</a:t>
            </a:r>
            <a:endParaRPr lang="zh-CN" altLang="en-US" sz="1600" u="none">
              <a:solidFill>
                <a:schemeClr val="bg2"/>
              </a:solidFill>
              <a:ea typeface="华文中宋" panose="02010600040101010101" pitchFamily="2" charset="-122"/>
            </a:endParaRPr>
          </a:p>
        </p:txBody>
      </p:sp>
      <p:sp>
        <p:nvSpPr>
          <p:cNvPr id="1590301" name="Rectangle 29"/>
          <p:cNvSpPr>
            <a:spLocks noChangeArrowheads="1"/>
          </p:cNvSpPr>
          <p:nvPr/>
        </p:nvSpPr>
        <p:spPr bwMode="auto">
          <a:xfrm>
            <a:off x="7776449" y="2010457"/>
            <a:ext cx="686157" cy="561058"/>
          </a:xfrm>
          <a:prstGeom prst="rect">
            <a:avLst/>
          </a:prstGeom>
          <a:solidFill>
            <a:schemeClr val="bg1"/>
          </a:solidFill>
          <a:ln w="19050" algn="ctr">
            <a:solidFill>
              <a:schemeClr val="bg1"/>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590302" name="AutoShape 30"/>
          <p:cNvSpPr>
            <a:spLocks noChangeArrowheads="1"/>
          </p:cNvSpPr>
          <p:nvPr/>
        </p:nvSpPr>
        <p:spPr bwMode="auto">
          <a:xfrm>
            <a:off x="7866984" y="2036757"/>
            <a:ext cx="762397" cy="420793"/>
          </a:xfrm>
          <a:prstGeom prst="cloudCallout">
            <a:avLst>
              <a:gd name="adj1" fmla="val -33958"/>
              <a:gd name="adj2" fmla="val 84722"/>
            </a:avLst>
          </a:prstGeom>
          <a:solidFill>
            <a:schemeClr val="bg1"/>
          </a:solidFill>
          <a:ln w="9525">
            <a:solidFill>
              <a:schemeClr val="bg2"/>
            </a:solidFill>
            <a:round/>
          </a:ln>
        </p:spPr>
        <p:txBody>
          <a:bodyPr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900" u="none">
                <a:solidFill>
                  <a:schemeClr val="bg2"/>
                </a:solidFill>
                <a:ea typeface="华文中宋" panose="02010600040101010101" pitchFamily="2" charset="-122"/>
              </a:rPr>
              <a:t>真是后</a:t>
            </a:r>
            <a:endParaRPr lang="zh-CN" altLang="en-US" sz="900" u="none">
              <a:solidFill>
                <a:schemeClr val="bg2"/>
              </a:solidFill>
              <a:ea typeface="华文中宋" panose="02010600040101010101" pitchFamily="2" charset="-122"/>
            </a:endParaRPr>
          </a:p>
          <a:p>
            <a:pPr eaLnBrk="1" hangingPunct="1"/>
            <a:r>
              <a:rPr lang="zh-CN" altLang="en-US" sz="900" u="none">
                <a:solidFill>
                  <a:schemeClr val="bg2"/>
                </a:solidFill>
                <a:ea typeface="华文中宋" panose="02010600040101010101" pitchFamily="2" charset="-122"/>
              </a:rPr>
              <a:t>悔呀！</a:t>
            </a:r>
            <a:endParaRPr lang="zh-CN" altLang="en-US" sz="900" u="none">
              <a:solidFill>
                <a:schemeClr val="bg2"/>
              </a:solidFill>
              <a:ea typeface="华文中宋" panose="02010600040101010101" pitchFamily="2" charset="-122"/>
            </a:endParaRPr>
          </a:p>
        </p:txBody>
      </p:sp>
      <p:sp>
        <p:nvSpPr>
          <p:cNvPr id="13339" name="Rectangle 31"/>
          <p:cNvSpPr>
            <a:spLocks noChangeArrowheads="1"/>
          </p:cNvSpPr>
          <p:nvPr/>
        </p:nvSpPr>
        <p:spPr bwMode="auto">
          <a:xfrm>
            <a:off x="446350" y="120862"/>
            <a:ext cx="4642679"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nchor="ct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从事故形成的过程说起</a:t>
            </a:r>
            <a:endParaRPr lang="zh-CN" altLang="en-US" sz="2400" b="1" u="none" dirty="0">
              <a:latin typeface="微软雅黑" panose="020B0503020204020204" pitchFamily="34" charset="-122"/>
              <a:ea typeface="微软雅黑" panose="020B0503020204020204" pitchFamily="34" charset="-122"/>
            </a:endParaRPr>
          </a:p>
        </p:txBody>
      </p:sp>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843762"/>
            <a:ext cx="8462921" cy="468138"/>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590293"/>
                                        </p:tgtEl>
                                        <p:attrNameLst>
                                          <p:attrName>style.visibility</p:attrName>
                                        </p:attrNameLst>
                                      </p:cBhvr>
                                      <p:to>
                                        <p:strVal val="visible"/>
                                      </p:to>
                                    </p:set>
                                    <p:anim calcmode="lin" valueType="num">
                                      <p:cBhvr>
                                        <p:cTn id="7" dur="500" fill="hold"/>
                                        <p:tgtEl>
                                          <p:spTgt spid="1590293"/>
                                        </p:tgtEl>
                                        <p:attrNameLst>
                                          <p:attrName>ppt_w</p:attrName>
                                        </p:attrNameLst>
                                      </p:cBhvr>
                                      <p:tavLst>
                                        <p:tav tm="0">
                                          <p:val>
                                            <p:fltVal val="0"/>
                                          </p:val>
                                        </p:tav>
                                        <p:tav tm="100000">
                                          <p:val>
                                            <p:strVal val="#ppt_w"/>
                                          </p:val>
                                        </p:tav>
                                      </p:tavLst>
                                    </p:anim>
                                    <p:anim calcmode="lin" valueType="num">
                                      <p:cBhvr>
                                        <p:cTn id="8" dur="500" fill="hold"/>
                                        <p:tgtEl>
                                          <p:spTgt spid="1590293"/>
                                        </p:tgtEl>
                                        <p:attrNameLst>
                                          <p:attrName>ppt_h</p:attrName>
                                        </p:attrNameLst>
                                      </p:cBhvr>
                                      <p:tavLst>
                                        <p:tav tm="0">
                                          <p:val>
                                            <p:strVal val="#ppt_h"/>
                                          </p:val>
                                        </p:tav>
                                        <p:tav tm="100000">
                                          <p:val>
                                            <p:strVal val="#ppt_h"/>
                                          </p:val>
                                        </p:tav>
                                      </p:tavLst>
                                    </p:anim>
                                  </p:childTnLst>
                                </p:cTn>
                              </p:par>
                              <p:par>
                                <p:cTn id="9" presetID="4" presetClass="entr" presetSubtype="16" fill="hold" grpId="0" nodeType="withEffect">
                                  <p:stCondLst>
                                    <p:cond delay="0"/>
                                  </p:stCondLst>
                                  <p:childTnLst>
                                    <p:set>
                                      <p:cBhvr>
                                        <p:cTn id="10" dur="1" fill="hold">
                                          <p:stCondLst>
                                            <p:cond delay="0"/>
                                          </p:stCondLst>
                                        </p:cTn>
                                        <p:tgtEl>
                                          <p:spTgt spid="1590300"/>
                                        </p:tgtEl>
                                        <p:attrNameLst>
                                          <p:attrName>style.visibility</p:attrName>
                                        </p:attrNameLst>
                                      </p:cBhvr>
                                      <p:to>
                                        <p:strVal val="visible"/>
                                      </p:to>
                                    </p:set>
                                    <p:animEffect transition="in" filter="box(in)">
                                      <p:cBhvr>
                                        <p:cTn id="11" dur="500"/>
                                        <p:tgtEl>
                                          <p:spTgt spid="1590300"/>
                                        </p:tgtEl>
                                      </p:cBhvr>
                                    </p:animEffect>
                                  </p:childTnLst>
                                  <p:subTnLst>
                                    <p:set>
                                      <p:cBhvr override="childStyle">
                                        <p:cTn dur="1" fill="hold" display="0" masterRel="nextClick" afterEffect="1"/>
                                        <p:tgtEl>
                                          <p:spTgt spid="159030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90289"/>
                                        </p:tgtEl>
                                        <p:attrNameLst>
                                          <p:attrName>style.visibility</p:attrName>
                                        </p:attrNameLst>
                                      </p:cBhvr>
                                      <p:to>
                                        <p:strVal val="visible"/>
                                      </p:to>
                                    </p:set>
                                    <p:animEffect transition="in" filter="box(in)">
                                      <p:cBhvr>
                                        <p:cTn id="16" dur="500"/>
                                        <p:tgtEl>
                                          <p:spTgt spid="159028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590278"/>
                                        </p:tgtEl>
                                        <p:attrNameLst>
                                          <p:attrName>style.visibility</p:attrName>
                                        </p:attrNameLst>
                                      </p:cBhvr>
                                      <p:to>
                                        <p:strVal val="visible"/>
                                      </p:to>
                                    </p:set>
                                    <p:animEffect transition="in" filter="box(in)">
                                      <p:cBhvr>
                                        <p:cTn id="21" dur="500"/>
                                        <p:tgtEl>
                                          <p:spTgt spid="1590278"/>
                                        </p:tgtEl>
                                      </p:cBhvr>
                                    </p:animEffect>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 2.48555E-6 L 0.29583 0.00092 " pathEditMode="relative" rAng="0" ptsTypes="AA">
                                      <p:cBhvr>
                                        <p:cTn id="25" dur="2000" fill="hold"/>
                                        <p:tgtEl>
                                          <p:spTgt spid="1590287"/>
                                        </p:tgtEl>
                                        <p:attrNameLst>
                                          <p:attrName>ppt_x</p:attrName>
                                          <p:attrName>ppt_y</p:attrName>
                                        </p:attrNameLst>
                                      </p:cBhvr>
                                      <p:rCtr x="14800" y="0"/>
                                    </p:animMotion>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4" presetClass="entr" presetSubtype="16" fill="hold" grpId="0" nodeType="afterEffect">
                                  <p:stCondLst>
                                    <p:cond delay="0"/>
                                  </p:stCondLst>
                                  <p:childTnLst>
                                    <p:set>
                                      <p:cBhvr>
                                        <p:cTn id="34" dur="1" fill="hold">
                                          <p:stCondLst>
                                            <p:cond delay="0"/>
                                          </p:stCondLst>
                                        </p:cTn>
                                        <p:tgtEl>
                                          <p:spTgt spid="1590298"/>
                                        </p:tgtEl>
                                        <p:attrNameLst>
                                          <p:attrName>style.visibility</p:attrName>
                                        </p:attrNameLst>
                                      </p:cBhvr>
                                      <p:to>
                                        <p:strVal val="visible"/>
                                      </p:to>
                                    </p:set>
                                    <p:animEffect transition="in" filter="box(in)">
                                      <p:cBhvr>
                                        <p:cTn id="35" dur="500"/>
                                        <p:tgtEl>
                                          <p:spTgt spid="159029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590290"/>
                                        </p:tgtEl>
                                        <p:attrNameLst>
                                          <p:attrName>style.visibility</p:attrName>
                                        </p:attrNameLst>
                                      </p:cBhvr>
                                      <p:to>
                                        <p:strVal val="visible"/>
                                      </p:to>
                                    </p:set>
                                    <p:animEffect transition="in" filter="blinds(horizontal)">
                                      <p:cBhvr>
                                        <p:cTn id="40" dur="500"/>
                                        <p:tgtEl>
                                          <p:spTgt spid="159029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90284"/>
                                        </p:tgtEl>
                                        <p:attrNameLst>
                                          <p:attrName>style.visibility</p:attrName>
                                        </p:attrNameLst>
                                      </p:cBhvr>
                                      <p:to>
                                        <p:strVal val="visible"/>
                                      </p:to>
                                    </p:set>
                                    <p:animEffect transition="in" filter="blinds(horizontal)">
                                      <p:cBhvr>
                                        <p:cTn id="43" dur="500"/>
                                        <p:tgtEl>
                                          <p:spTgt spid="1590284"/>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590279"/>
                                        </p:tgtEl>
                                        <p:attrNameLst>
                                          <p:attrName>style.visibility</p:attrName>
                                        </p:attrNameLst>
                                      </p:cBhvr>
                                      <p:to>
                                        <p:strVal val="visible"/>
                                      </p:to>
                                    </p:set>
                                    <p:animEffect transition="in" filter="box(in)">
                                      <p:cBhvr>
                                        <p:cTn id="48" dur="500"/>
                                        <p:tgtEl>
                                          <p:spTgt spid="1590279"/>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590280"/>
                                        </p:tgtEl>
                                        <p:attrNameLst>
                                          <p:attrName>style.visibility</p:attrName>
                                        </p:attrNameLst>
                                      </p:cBhvr>
                                      <p:to>
                                        <p:strVal val="visible"/>
                                      </p:to>
                                    </p:set>
                                    <p:animEffect transition="in" filter="box(in)">
                                      <p:cBhvr>
                                        <p:cTn id="53" dur="500"/>
                                        <p:tgtEl>
                                          <p:spTgt spid="159028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590288"/>
                                        </p:tgtEl>
                                        <p:attrNameLst>
                                          <p:attrName>style.visibility</p:attrName>
                                        </p:attrNameLst>
                                      </p:cBhvr>
                                      <p:to>
                                        <p:strVal val="visible"/>
                                      </p:to>
                                    </p:set>
                                    <p:animEffect transition="in" filter="blinds(horizontal)">
                                      <p:cBhvr>
                                        <p:cTn id="58" dur="500"/>
                                        <p:tgtEl>
                                          <p:spTgt spid="159028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90291"/>
                                        </p:tgtEl>
                                        <p:attrNameLst>
                                          <p:attrName>style.visibility</p:attrName>
                                        </p:attrNameLst>
                                      </p:cBhvr>
                                      <p:to>
                                        <p:strVal val="visible"/>
                                      </p:to>
                                    </p:set>
                                    <p:animEffect transition="in" filter="blinds(horizontal)">
                                      <p:cBhvr>
                                        <p:cTn id="63" dur="500"/>
                                        <p:tgtEl>
                                          <p:spTgt spid="159029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590285"/>
                                        </p:tgtEl>
                                        <p:attrNameLst>
                                          <p:attrName>style.visibility</p:attrName>
                                        </p:attrNameLst>
                                      </p:cBhvr>
                                      <p:to>
                                        <p:strVal val="visible"/>
                                      </p:to>
                                    </p:set>
                                    <p:animEffect transition="in" filter="blinds(horizontal)">
                                      <p:cBhvr>
                                        <p:cTn id="68" dur="500"/>
                                        <p:tgtEl>
                                          <p:spTgt spid="1590285"/>
                                        </p:tgtEl>
                                      </p:cBhvr>
                                    </p:animEffect>
                                  </p:childTnLst>
                                </p:cTn>
                              </p:par>
                            </p:childTnLst>
                          </p:cTn>
                        </p:par>
                        <p:par>
                          <p:cTn id="69" fill="hold">
                            <p:stCondLst>
                              <p:cond delay="500"/>
                            </p:stCondLst>
                            <p:childTnLst>
                              <p:par>
                                <p:cTn id="70" presetID="4" presetClass="entr" presetSubtype="16" fill="hold" nodeType="afterEffect">
                                  <p:stCondLst>
                                    <p:cond delay="0"/>
                                  </p:stCondLst>
                                  <p:childTnLst>
                                    <p:set>
                                      <p:cBhvr>
                                        <p:cTn id="71" dur="1" fill="hold">
                                          <p:stCondLst>
                                            <p:cond delay="0"/>
                                          </p:stCondLst>
                                        </p:cTn>
                                        <p:tgtEl>
                                          <p:spTgt spid="1590276"/>
                                        </p:tgtEl>
                                        <p:attrNameLst>
                                          <p:attrName>style.visibility</p:attrName>
                                        </p:attrNameLst>
                                      </p:cBhvr>
                                      <p:to>
                                        <p:strVal val="visible"/>
                                      </p:to>
                                    </p:set>
                                    <p:animEffect transition="in" filter="box(in)">
                                      <p:cBhvr>
                                        <p:cTn id="72" dur="500"/>
                                        <p:tgtEl>
                                          <p:spTgt spid="1590276"/>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1590301"/>
                                        </p:tgtEl>
                                        <p:attrNameLst>
                                          <p:attrName>style.visibility</p:attrName>
                                        </p:attrNameLst>
                                      </p:cBhvr>
                                      <p:to>
                                        <p:strVal val="visible"/>
                                      </p:to>
                                    </p:set>
                                    <p:animEffect transition="in" filter="box(in)">
                                      <p:cBhvr>
                                        <p:cTn id="75" dur="500"/>
                                        <p:tgtEl>
                                          <p:spTgt spid="1590301"/>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1590302"/>
                                        </p:tgtEl>
                                        <p:attrNameLst>
                                          <p:attrName>style.visibility</p:attrName>
                                        </p:attrNameLst>
                                      </p:cBhvr>
                                      <p:to>
                                        <p:strVal val="visible"/>
                                      </p:to>
                                    </p:set>
                                    <p:animEffect transition="in" filter="box(in)">
                                      <p:cBhvr>
                                        <p:cTn id="78" dur="500"/>
                                        <p:tgtEl>
                                          <p:spTgt spid="1590302"/>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1590281"/>
                                        </p:tgtEl>
                                        <p:attrNameLst>
                                          <p:attrName>style.visibility</p:attrName>
                                        </p:attrNameLst>
                                      </p:cBhvr>
                                      <p:to>
                                        <p:strVal val="visible"/>
                                      </p:to>
                                    </p:set>
                                    <p:animEffect transition="in" filter="box(in)">
                                      <p:cBhvr>
                                        <p:cTn id="83" dur="500"/>
                                        <p:tgtEl>
                                          <p:spTgt spid="1590281"/>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ntr" presetSubtype="16" fill="hold" grpId="0" nodeType="clickEffect">
                                  <p:stCondLst>
                                    <p:cond delay="0"/>
                                  </p:stCondLst>
                                  <p:childTnLst>
                                    <p:set>
                                      <p:cBhvr>
                                        <p:cTn id="87" dur="1" fill="hold">
                                          <p:stCondLst>
                                            <p:cond delay="0"/>
                                          </p:stCondLst>
                                        </p:cTn>
                                        <p:tgtEl>
                                          <p:spTgt spid="1590283"/>
                                        </p:tgtEl>
                                        <p:attrNameLst>
                                          <p:attrName>style.visibility</p:attrName>
                                        </p:attrNameLst>
                                      </p:cBhvr>
                                      <p:to>
                                        <p:strVal val="visible"/>
                                      </p:to>
                                    </p:set>
                                    <p:animEffect transition="in" filter="box(in)">
                                      <p:cBhvr>
                                        <p:cTn id="88" dur="1000"/>
                                        <p:tgtEl>
                                          <p:spTgt spid="1590283"/>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1590282"/>
                                        </p:tgtEl>
                                        <p:attrNameLst>
                                          <p:attrName>style.visibility</p:attrName>
                                        </p:attrNameLst>
                                      </p:cBhvr>
                                      <p:to>
                                        <p:strVal val="visible"/>
                                      </p:to>
                                    </p:set>
                                    <p:animEffect transition="in" filter="box(in)">
                                      <p:cBhvr>
                                        <p:cTn id="93" dur="1000"/>
                                        <p:tgtEl>
                                          <p:spTgt spid="1590282"/>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16" fill="hold" nodeType="clickEffect">
                                  <p:stCondLst>
                                    <p:cond delay="0"/>
                                  </p:stCondLst>
                                  <p:childTnLst>
                                    <p:set>
                                      <p:cBhvr>
                                        <p:cTn id="97" dur="1" fill="hold">
                                          <p:stCondLst>
                                            <p:cond delay="0"/>
                                          </p:stCondLst>
                                        </p:cTn>
                                        <p:tgtEl>
                                          <p:spTgt spid="1590292"/>
                                        </p:tgtEl>
                                        <p:attrNameLst>
                                          <p:attrName>style.visibility</p:attrName>
                                        </p:attrNameLst>
                                      </p:cBhvr>
                                      <p:to>
                                        <p:strVal val="visible"/>
                                      </p:to>
                                    </p:set>
                                    <p:animEffect transition="in" filter="box(in)">
                                      <p:cBhvr>
                                        <p:cTn id="98" dur="1000"/>
                                        <p:tgtEl>
                                          <p:spTgt spid="159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0278" grpId="0" animBg="1"/>
      <p:bldP spid="1590279" grpId="0" animBg="1"/>
      <p:bldP spid="1590280" grpId="0" animBg="1"/>
      <p:bldP spid="1590282" grpId="0" animBg="1"/>
      <p:bldP spid="1590283" grpId="0" animBg="1"/>
      <p:bldP spid="1590284" grpId="0"/>
      <p:bldP spid="1590285" grpId="0"/>
      <p:bldP spid="1590289" grpId="0"/>
      <p:bldP spid="1590290" grpId="0" animBg="1"/>
      <p:bldP spid="1590291" grpId="0" animBg="1"/>
      <p:bldP spid="1590293" grpId="0" animBg="1"/>
      <p:bldP spid="1590298" grpId="0" animBg="1"/>
      <p:bldP spid="1590300" grpId="0"/>
      <p:bldP spid="1590301" grpId="0" animBg="1"/>
      <p:bldP spid="15903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20320" y="1891030"/>
            <a:ext cx="3968750" cy="2649855"/>
          </a:xfrm>
          <a:prstGeom prst="rect">
            <a:avLst/>
          </a:prstGeom>
        </p:spPr>
      </p:pic>
      <p:sp>
        <p:nvSpPr>
          <p:cNvPr id="3" name="矩形 2"/>
          <p:cNvSpPr/>
          <p:nvPr/>
        </p:nvSpPr>
        <p:spPr>
          <a:xfrm>
            <a:off x="3893820" y="635"/>
            <a:ext cx="294005" cy="6318250"/>
          </a:xfrm>
          <a:prstGeom prst="rect">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FZHei-B01S" panose="02010601030101010101" pitchFamily="2" charset="-122"/>
              <a:ea typeface="FZHei-B01S" panose="02010601030101010101" pitchFamily="2" charset="-122"/>
              <a:sym typeface="FZHei-B01S" panose="02010601030101010101" pitchFamily="2" charset="-122"/>
            </a:endParaRPr>
          </a:p>
        </p:txBody>
      </p:sp>
      <p:sp>
        <p:nvSpPr>
          <p:cNvPr id="4" name="椭圆 4"/>
          <p:cNvSpPr/>
          <p:nvPr/>
        </p:nvSpPr>
        <p:spPr>
          <a:xfrm>
            <a:off x="4833813" y="1846447"/>
            <a:ext cx="457497" cy="428259"/>
          </a:xfrm>
          <a:custGeom>
            <a:avLst/>
            <a:gdLst>
              <a:gd name="connsiteX0" fmla="*/ 243883 w 600653"/>
              <a:gd name="connsiteY0" fmla="*/ 476473 h 562265"/>
              <a:gd name="connsiteX1" fmla="*/ 243883 w 600653"/>
              <a:gd name="connsiteY1" fmla="*/ 521100 h 562265"/>
              <a:gd name="connsiteX2" fmla="*/ 356770 w 600653"/>
              <a:gd name="connsiteY2" fmla="*/ 521100 h 562265"/>
              <a:gd name="connsiteX3" fmla="*/ 356770 w 600653"/>
              <a:gd name="connsiteY3" fmla="*/ 476473 h 562265"/>
              <a:gd name="connsiteX4" fmla="*/ 38528 w 600653"/>
              <a:gd name="connsiteY4" fmla="*/ 381063 h 562265"/>
              <a:gd name="connsiteX5" fmla="*/ 38528 w 600653"/>
              <a:gd name="connsiteY5" fmla="*/ 418766 h 562265"/>
              <a:gd name="connsiteX6" fmla="*/ 57792 w 600653"/>
              <a:gd name="connsiteY6" fmla="*/ 438001 h 562265"/>
              <a:gd name="connsiteX7" fmla="*/ 542861 w 600653"/>
              <a:gd name="connsiteY7" fmla="*/ 438001 h 562265"/>
              <a:gd name="connsiteX8" fmla="*/ 562125 w 600653"/>
              <a:gd name="connsiteY8" fmla="*/ 418766 h 562265"/>
              <a:gd name="connsiteX9" fmla="*/ 562125 w 600653"/>
              <a:gd name="connsiteY9" fmla="*/ 381063 h 562265"/>
              <a:gd name="connsiteX10" fmla="*/ 300326 w 600653"/>
              <a:gd name="connsiteY10" fmla="*/ 210426 h 562265"/>
              <a:gd name="connsiteX11" fmla="*/ 315710 w 600653"/>
              <a:gd name="connsiteY11" fmla="*/ 225826 h 562265"/>
              <a:gd name="connsiteX12" fmla="*/ 315710 w 600653"/>
              <a:gd name="connsiteY12" fmla="*/ 251620 h 562265"/>
              <a:gd name="connsiteX13" fmla="*/ 300326 w 600653"/>
              <a:gd name="connsiteY13" fmla="*/ 267019 h 562265"/>
              <a:gd name="connsiteX14" fmla="*/ 284943 w 600653"/>
              <a:gd name="connsiteY14" fmla="*/ 251620 h 562265"/>
              <a:gd name="connsiteX15" fmla="*/ 284943 w 600653"/>
              <a:gd name="connsiteY15" fmla="*/ 225826 h 562265"/>
              <a:gd name="connsiteX16" fmla="*/ 300326 w 600653"/>
              <a:gd name="connsiteY16" fmla="*/ 210426 h 562265"/>
              <a:gd name="connsiteX17" fmla="*/ 253291 w 600653"/>
              <a:gd name="connsiteY17" fmla="*/ 184466 h 562265"/>
              <a:gd name="connsiteX18" fmla="*/ 243081 w 600653"/>
              <a:gd name="connsiteY18" fmla="*/ 194851 h 562265"/>
              <a:gd name="connsiteX19" fmla="*/ 243081 w 600653"/>
              <a:gd name="connsiteY19" fmla="*/ 281397 h 562265"/>
              <a:gd name="connsiteX20" fmla="*/ 253291 w 600653"/>
              <a:gd name="connsiteY20" fmla="*/ 291782 h 562265"/>
              <a:gd name="connsiteX21" fmla="*/ 347292 w 600653"/>
              <a:gd name="connsiteY21" fmla="*/ 291782 h 562265"/>
              <a:gd name="connsiteX22" fmla="*/ 357502 w 600653"/>
              <a:gd name="connsiteY22" fmla="*/ 281397 h 562265"/>
              <a:gd name="connsiteX23" fmla="*/ 357502 w 600653"/>
              <a:gd name="connsiteY23" fmla="*/ 194851 h 562265"/>
              <a:gd name="connsiteX24" fmla="*/ 347292 w 600653"/>
              <a:gd name="connsiteY24" fmla="*/ 184466 h 562265"/>
              <a:gd name="connsiteX25" fmla="*/ 300292 w 600653"/>
              <a:gd name="connsiteY25" fmla="*/ 100420 h 562265"/>
              <a:gd name="connsiteX26" fmla="*/ 258299 w 600653"/>
              <a:gd name="connsiteY26" fmla="*/ 142347 h 562265"/>
              <a:gd name="connsiteX27" fmla="*/ 258299 w 600653"/>
              <a:gd name="connsiteY27" fmla="*/ 153694 h 562265"/>
              <a:gd name="connsiteX28" fmla="*/ 342477 w 600653"/>
              <a:gd name="connsiteY28" fmla="*/ 153694 h 562265"/>
              <a:gd name="connsiteX29" fmla="*/ 342477 w 600653"/>
              <a:gd name="connsiteY29" fmla="*/ 142347 h 562265"/>
              <a:gd name="connsiteX30" fmla="*/ 300292 w 600653"/>
              <a:gd name="connsiteY30" fmla="*/ 100420 h 562265"/>
              <a:gd name="connsiteX31" fmla="*/ 300292 w 600653"/>
              <a:gd name="connsiteY31" fmla="*/ 69648 h 562265"/>
              <a:gd name="connsiteX32" fmla="*/ 373297 w 600653"/>
              <a:gd name="connsiteY32" fmla="*/ 142347 h 562265"/>
              <a:gd name="connsiteX33" fmla="*/ 373297 w 600653"/>
              <a:gd name="connsiteY33" fmla="*/ 161964 h 562265"/>
              <a:gd name="connsiteX34" fmla="*/ 373104 w 600653"/>
              <a:gd name="connsiteY34" fmla="*/ 162925 h 562265"/>
              <a:gd name="connsiteX35" fmla="*/ 388322 w 600653"/>
              <a:gd name="connsiteY35" fmla="*/ 194851 h 562265"/>
              <a:gd name="connsiteX36" fmla="*/ 388322 w 600653"/>
              <a:gd name="connsiteY36" fmla="*/ 281397 h 562265"/>
              <a:gd name="connsiteX37" fmla="*/ 347292 w 600653"/>
              <a:gd name="connsiteY37" fmla="*/ 322554 h 562265"/>
              <a:gd name="connsiteX38" fmla="*/ 253291 w 600653"/>
              <a:gd name="connsiteY38" fmla="*/ 322554 h 562265"/>
              <a:gd name="connsiteX39" fmla="*/ 212261 w 600653"/>
              <a:gd name="connsiteY39" fmla="*/ 281397 h 562265"/>
              <a:gd name="connsiteX40" fmla="*/ 212261 w 600653"/>
              <a:gd name="connsiteY40" fmla="*/ 194851 h 562265"/>
              <a:gd name="connsiteX41" fmla="*/ 227479 w 600653"/>
              <a:gd name="connsiteY41" fmla="*/ 162925 h 562265"/>
              <a:gd name="connsiteX42" fmla="*/ 227479 w 600653"/>
              <a:gd name="connsiteY42" fmla="*/ 161964 h 562265"/>
              <a:gd name="connsiteX43" fmla="*/ 227479 w 600653"/>
              <a:gd name="connsiteY43" fmla="*/ 142347 h 562265"/>
              <a:gd name="connsiteX44" fmla="*/ 300292 w 600653"/>
              <a:gd name="connsiteY44" fmla="*/ 69648 h 562265"/>
              <a:gd name="connsiteX45" fmla="*/ 57792 w 600653"/>
              <a:gd name="connsiteY45" fmla="*/ 38472 h 562265"/>
              <a:gd name="connsiteX46" fmla="*/ 38528 w 600653"/>
              <a:gd name="connsiteY46" fmla="*/ 57708 h 562265"/>
              <a:gd name="connsiteX47" fmla="*/ 38528 w 600653"/>
              <a:gd name="connsiteY47" fmla="*/ 342591 h 562265"/>
              <a:gd name="connsiteX48" fmla="*/ 562125 w 600653"/>
              <a:gd name="connsiteY48" fmla="*/ 342591 h 562265"/>
              <a:gd name="connsiteX49" fmla="*/ 562125 w 600653"/>
              <a:gd name="connsiteY49" fmla="*/ 57708 h 562265"/>
              <a:gd name="connsiteX50" fmla="*/ 542861 w 600653"/>
              <a:gd name="connsiteY50" fmla="*/ 38472 h 562265"/>
              <a:gd name="connsiteX51" fmla="*/ 57792 w 600653"/>
              <a:gd name="connsiteY51" fmla="*/ 0 h 562265"/>
              <a:gd name="connsiteX52" fmla="*/ 542861 w 600653"/>
              <a:gd name="connsiteY52" fmla="*/ 0 h 562265"/>
              <a:gd name="connsiteX53" fmla="*/ 600653 w 600653"/>
              <a:gd name="connsiteY53" fmla="*/ 57708 h 562265"/>
              <a:gd name="connsiteX54" fmla="*/ 600653 w 600653"/>
              <a:gd name="connsiteY54" fmla="*/ 418766 h 562265"/>
              <a:gd name="connsiteX55" fmla="*/ 542861 w 600653"/>
              <a:gd name="connsiteY55" fmla="*/ 476473 h 562265"/>
              <a:gd name="connsiteX56" fmla="*/ 395298 w 600653"/>
              <a:gd name="connsiteY56" fmla="*/ 476473 h 562265"/>
              <a:gd name="connsiteX57" fmla="*/ 395298 w 600653"/>
              <a:gd name="connsiteY57" fmla="*/ 523793 h 562265"/>
              <a:gd name="connsiteX58" fmla="*/ 460411 w 600653"/>
              <a:gd name="connsiteY58" fmla="*/ 523793 h 562265"/>
              <a:gd name="connsiteX59" fmla="*/ 479675 w 600653"/>
              <a:gd name="connsiteY59" fmla="*/ 543029 h 562265"/>
              <a:gd name="connsiteX60" fmla="*/ 460411 w 600653"/>
              <a:gd name="connsiteY60" fmla="*/ 562265 h 562265"/>
              <a:gd name="connsiteX61" fmla="*/ 140435 w 600653"/>
              <a:gd name="connsiteY61" fmla="*/ 562265 h 562265"/>
              <a:gd name="connsiteX62" fmla="*/ 121171 w 600653"/>
              <a:gd name="connsiteY62" fmla="*/ 543029 h 562265"/>
              <a:gd name="connsiteX63" fmla="*/ 140435 w 600653"/>
              <a:gd name="connsiteY63" fmla="*/ 523793 h 562265"/>
              <a:gd name="connsiteX64" fmla="*/ 205355 w 600653"/>
              <a:gd name="connsiteY64" fmla="*/ 523793 h 562265"/>
              <a:gd name="connsiteX65" fmla="*/ 205355 w 600653"/>
              <a:gd name="connsiteY65" fmla="*/ 476473 h 562265"/>
              <a:gd name="connsiteX66" fmla="*/ 57792 w 600653"/>
              <a:gd name="connsiteY66" fmla="*/ 476473 h 562265"/>
              <a:gd name="connsiteX67" fmla="*/ 0 w 600653"/>
              <a:gd name="connsiteY67" fmla="*/ 418766 h 562265"/>
              <a:gd name="connsiteX68" fmla="*/ 0 w 600653"/>
              <a:gd name="connsiteY68" fmla="*/ 57708 h 562265"/>
              <a:gd name="connsiteX69" fmla="*/ 57792 w 600653"/>
              <a:gd name="connsiteY69" fmla="*/ 0 h 56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0653" h="562265">
                <a:moveTo>
                  <a:pt x="243883" y="476473"/>
                </a:moveTo>
                <a:lnTo>
                  <a:pt x="243883" y="521100"/>
                </a:lnTo>
                <a:lnTo>
                  <a:pt x="356770" y="521100"/>
                </a:lnTo>
                <a:lnTo>
                  <a:pt x="356770" y="476473"/>
                </a:lnTo>
                <a:close/>
                <a:moveTo>
                  <a:pt x="38528" y="381063"/>
                </a:moveTo>
                <a:lnTo>
                  <a:pt x="38528" y="418766"/>
                </a:lnTo>
                <a:cubicBezTo>
                  <a:pt x="38528" y="429345"/>
                  <a:pt x="47197" y="438001"/>
                  <a:pt x="57792" y="438001"/>
                </a:cubicBezTo>
                <a:lnTo>
                  <a:pt x="542861" y="438001"/>
                </a:lnTo>
                <a:cubicBezTo>
                  <a:pt x="553649" y="438001"/>
                  <a:pt x="562125" y="429345"/>
                  <a:pt x="562125" y="418766"/>
                </a:cubicBezTo>
                <a:lnTo>
                  <a:pt x="562125" y="381063"/>
                </a:lnTo>
                <a:close/>
                <a:moveTo>
                  <a:pt x="300326" y="210426"/>
                </a:moveTo>
                <a:cubicBezTo>
                  <a:pt x="308787" y="210426"/>
                  <a:pt x="315710" y="217356"/>
                  <a:pt x="315710" y="225826"/>
                </a:cubicBezTo>
                <a:lnTo>
                  <a:pt x="315710" y="251620"/>
                </a:lnTo>
                <a:cubicBezTo>
                  <a:pt x="315710" y="260089"/>
                  <a:pt x="308787" y="267019"/>
                  <a:pt x="300326" y="267019"/>
                </a:cubicBezTo>
                <a:cubicBezTo>
                  <a:pt x="291866" y="267019"/>
                  <a:pt x="284943" y="260089"/>
                  <a:pt x="284943" y="251620"/>
                </a:cubicBezTo>
                <a:lnTo>
                  <a:pt x="284943" y="225826"/>
                </a:lnTo>
                <a:cubicBezTo>
                  <a:pt x="284943" y="217356"/>
                  <a:pt x="291866" y="210426"/>
                  <a:pt x="300326" y="210426"/>
                </a:cubicBezTo>
                <a:close/>
                <a:moveTo>
                  <a:pt x="253291" y="184466"/>
                </a:moveTo>
                <a:cubicBezTo>
                  <a:pt x="247897" y="184466"/>
                  <a:pt x="243081" y="189274"/>
                  <a:pt x="243081" y="194851"/>
                </a:cubicBezTo>
                <a:lnTo>
                  <a:pt x="243081" y="281397"/>
                </a:lnTo>
                <a:cubicBezTo>
                  <a:pt x="243081" y="286974"/>
                  <a:pt x="247897" y="291782"/>
                  <a:pt x="253291" y="291782"/>
                </a:cubicBezTo>
                <a:lnTo>
                  <a:pt x="347292" y="291782"/>
                </a:lnTo>
                <a:cubicBezTo>
                  <a:pt x="352879" y="291782"/>
                  <a:pt x="357502" y="286974"/>
                  <a:pt x="357502" y="281397"/>
                </a:cubicBezTo>
                <a:lnTo>
                  <a:pt x="357502" y="194851"/>
                </a:lnTo>
                <a:cubicBezTo>
                  <a:pt x="357502" y="189274"/>
                  <a:pt x="352879" y="184466"/>
                  <a:pt x="347292" y="184466"/>
                </a:cubicBezTo>
                <a:close/>
                <a:moveTo>
                  <a:pt x="300292" y="100420"/>
                </a:moveTo>
                <a:cubicBezTo>
                  <a:pt x="277176" y="100420"/>
                  <a:pt x="258299" y="119268"/>
                  <a:pt x="258299" y="142347"/>
                </a:cubicBezTo>
                <a:lnTo>
                  <a:pt x="258299" y="153694"/>
                </a:lnTo>
                <a:lnTo>
                  <a:pt x="342477" y="153694"/>
                </a:lnTo>
                <a:lnTo>
                  <a:pt x="342477" y="142347"/>
                </a:lnTo>
                <a:cubicBezTo>
                  <a:pt x="342477" y="119268"/>
                  <a:pt x="323599" y="100420"/>
                  <a:pt x="300292" y="100420"/>
                </a:cubicBezTo>
                <a:close/>
                <a:moveTo>
                  <a:pt x="300292" y="69648"/>
                </a:moveTo>
                <a:cubicBezTo>
                  <a:pt x="340551" y="69648"/>
                  <a:pt x="373297" y="102343"/>
                  <a:pt x="373297" y="142347"/>
                </a:cubicBezTo>
                <a:lnTo>
                  <a:pt x="373297" y="161964"/>
                </a:lnTo>
                <a:cubicBezTo>
                  <a:pt x="373297" y="162348"/>
                  <a:pt x="373104" y="162541"/>
                  <a:pt x="373104" y="162925"/>
                </a:cubicBezTo>
                <a:cubicBezTo>
                  <a:pt x="382351" y="170426"/>
                  <a:pt x="388322" y="181965"/>
                  <a:pt x="388322" y="194851"/>
                </a:cubicBezTo>
                <a:lnTo>
                  <a:pt x="388322" y="281397"/>
                </a:lnTo>
                <a:cubicBezTo>
                  <a:pt x="388322" y="304091"/>
                  <a:pt x="370022" y="322554"/>
                  <a:pt x="347292" y="322554"/>
                </a:cubicBezTo>
                <a:lnTo>
                  <a:pt x="253291" y="322554"/>
                </a:lnTo>
                <a:cubicBezTo>
                  <a:pt x="230753" y="322554"/>
                  <a:pt x="212261" y="304091"/>
                  <a:pt x="212261" y="281397"/>
                </a:cubicBezTo>
                <a:lnTo>
                  <a:pt x="212261" y="194851"/>
                </a:lnTo>
                <a:cubicBezTo>
                  <a:pt x="212261" y="181965"/>
                  <a:pt x="218232" y="170426"/>
                  <a:pt x="227479" y="162925"/>
                </a:cubicBezTo>
                <a:cubicBezTo>
                  <a:pt x="227479" y="162541"/>
                  <a:pt x="227479" y="162348"/>
                  <a:pt x="227479" y="161964"/>
                </a:cubicBezTo>
                <a:lnTo>
                  <a:pt x="227479" y="142347"/>
                </a:lnTo>
                <a:cubicBezTo>
                  <a:pt x="227479" y="102343"/>
                  <a:pt x="260225" y="69648"/>
                  <a:pt x="300292" y="69648"/>
                </a:cubicBezTo>
                <a:close/>
                <a:moveTo>
                  <a:pt x="57792" y="38472"/>
                </a:moveTo>
                <a:cubicBezTo>
                  <a:pt x="47197" y="38472"/>
                  <a:pt x="38528" y="47128"/>
                  <a:pt x="38528" y="57708"/>
                </a:cubicBezTo>
                <a:lnTo>
                  <a:pt x="38528" y="342591"/>
                </a:lnTo>
                <a:lnTo>
                  <a:pt x="562125" y="342591"/>
                </a:lnTo>
                <a:lnTo>
                  <a:pt x="562125" y="57708"/>
                </a:lnTo>
                <a:cubicBezTo>
                  <a:pt x="562125" y="47128"/>
                  <a:pt x="553649" y="38472"/>
                  <a:pt x="542861" y="38472"/>
                </a:cubicBezTo>
                <a:close/>
                <a:moveTo>
                  <a:pt x="57792" y="0"/>
                </a:moveTo>
                <a:lnTo>
                  <a:pt x="542861" y="0"/>
                </a:lnTo>
                <a:cubicBezTo>
                  <a:pt x="574839" y="0"/>
                  <a:pt x="600653" y="25776"/>
                  <a:pt x="600653" y="57708"/>
                </a:cubicBezTo>
                <a:lnTo>
                  <a:pt x="600653" y="418766"/>
                </a:lnTo>
                <a:cubicBezTo>
                  <a:pt x="600653" y="450505"/>
                  <a:pt x="574839" y="476473"/>
                  <a:pt x="542861" y="476473"/>
                </a:cubicBezTo>
                <a:lnTo>
                  <a:pt x="395298" y="476473"/>
                </a:lnTo>
                <a:lnTo>
                  <a:pt x="395298" y="523793"/>
                </a:lnTo>
                <a:lnTo>
                  <a:pt x="460411" y="523793"/>
                </a:lnTo>
                <a:cubicBezTo>
                  <a:pt x="471006" y="523793"/>
                  <a:pt x="479675" y="532257"/>
                  <a:pt x="479675" y="543029"/>
                </a:cubicBezTo>
                <a:cubicBezTo>
                  <a:pt x="479675" y="553609"/>
                  <a:pt x="471006" y="562265"/>
                  <a:pt x="460411" y="562265"/>
                </a:cubicBezTo>
                <a:lnTo>
                  <a:pt x="140435" y="562265"/>
                </a:lnTo>
                <a:cubicBezTo>
                  <a:pt x="129840" y="562265"/>
                  <a:pt x="121171" y="553609"/>
                  <a:pt x="121171" y="543029"/>
                </a:cubicBezTo>
                <a:cubicBezTo>
                  <a:pt x="121171" y="532257"/>
                  <a:pt x="129840" y="523793"/>
                  <a:pt x="140435" y="523793"/>
                </a:cubicBezTo>
                <a:lnTo>
                  <a:pt x="205355" y="523793"/>
                </a:lnTo>
                <a:lnTo>
                  <a:pt x="205355" y="476473"/>
                </a:lnTo>
                <a:lnTo>
                  <a:pt x="57792" y="476473"/>
                </a:lnTo>
                <a:cubicBezTo>
                  <a:pt x="26006" y="476473"/>
                  <a:pt x="0" y="450505"/>
                  <a:pt x="0" y="418766"/>
                </a:cubicBezTo>
                <a:lnTo>
                  <a:pt x="0" y="57708"/>
                </a:lnTo>
                <a:cubicBezTo>
                  <a:pt x="0" y="25776"/>
                  <a:pt x="26006" y="0"/>
                  <a:pt x="5779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613" tIns="34306" rIns="68613" bIns="34306"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35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5"/>
          <p:cNvSpPr/>
          <p:nvPr/>
        </p:nvSpPr>
        <p:spPr>
          <a:xfrm>
            <a:off x="4833813" y="2756072"/>
            <a:ext cx="457497" cy="456807"/>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613" tIns="34306" rIns="68613" bIns="34306"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35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6" name="椭圆 6"/>
          <p:cNvSpPr/>
          <p:nvPr/>
        </p:nvSpPr>
        <p:spPr>
          <a:xfrm>
            <a:off x="4842482" y="3694245"/>
            <a:ext cx="457497" cy="418712"/>
          </a:xfrm>
          <a:custGeom>
            <a:avLst/>
            <a:gdLst>
              <a:gd name="connsiteX0" fmla="*/ 531631 w 607639"/>
              <a:gd name="connsiteY0" fmla="*/ 404551 h 556126"/>
              <a:gd name="connsiteX1" fmla="*/ 556997 w 607639"/>
              <a:gd name="connsiteY1" fmla="*/ 429784 h 556126"/>
              <a:gd name="connsiteX2" fmla="*/ 556997 w 607639"/>
              <a:gd name="connsiteY2" fmla="*/ 455017 h 556126"/>
              <a:gd name="connsiteX3" fmla="*/ 582273 w 607639"/>
              <a:gd name="connsiteY3" fmla="*/ 455017 h 556126"/>
              <a:gd name="connsiteX4" fmla="*/ 607639 w 607639"/>
              <a:gd name="connsiteY4" fmla="*/ 480339 h 556126"/>
              <a:gd name="connsiteX5" fmla="*/ 582273 w 607639"/>
              <a:gd name="connsiteY5" fmla="*/ 505572 h 556126"/>
              <a:gd name="connsiteX6" fmla="*/ 556997 w 607639"/>
              <a:gd name="connsiteY6" fmla="*/ 505572 h 556126"/>
              <a:gd name="connsiteX7" fmla="*/ 556997 w 607639"/>
              <a:gd name="connsiteY7" fmla="*/ 530893 h 556126"/>
              <a:gd name="connsiteX8" fmla="*/ 531631 w 607639"/>
              <a:gd name="connsiteY8" fmla="*/ 556126 h 556126"/>
              <a:gd name="connsiteX9" fmla="*/ 506354 w 607639"/>
              <a:gd name="connsiteY9" fmla="*/ 530893 h 556126"/>
              <a:gd name="connsiteX10" fmla="*/ 506354 w 607639"/>
              <a:gd name="connsiteY10" fmla="*/ 505572 h 556126"/>
              <a:gd name="connsiteX11" fmla="*/ 480989 w 607639"/>
              <a:gd name="connsiteY11" fmla="*/ 505572 h 556126"/>
              <a:gd name="connsiteX12" fmla="*/ 455712 w 607639"/>
              <a:gd name="connsiteY12" fmla="*/ 480339 h 556126"/>
              <a:gd name="connsiteX13" fmla="*/ 480989 w 607639"/>
              <a:gd name="connsiteY13" fmla="*/ 455017 h 556126"/>
              <a:gd name="connsiteX14" fmla="*/ 506354 w 607639"/>
              <a:gd name="connsiteY14" fmla="*/ 455017 h 556126"/>
              <a:gd name="connsiteX15" fmla="*/ 506354 w 607639"/>
              <a:gd name="connsiteY15" fmla="*/ 429784 h 556126"/>
              <a:gd name="connsiteX16" fmla="*/ 531631 w 607639"/>
              <a:gd name="connsiteY16" fmla="*/ 404551 h 556126"/>
              <a:gd name="connsiteX17" fmla="*/ 126541 w 607639"/>
              <a:gd name="connsiteY17" fmla="*/ 353956 h 556126"/>
              <a:gd name="connsiteX18" fmla="*/ 430431 w 607639"/>
              <a:gd name="connsiteY18" fmla="*/ 353956 h 556126"/>
              <a:gd name="connsiteX19" fmla="*/ 455711 w 607639"/>
              <a:gd name="connsiteY19" fmla="*/ 379209 h 556126"/>
              <a:gd name="connsiteX20" fmla="*/ 430431 w 607639"/>
              <a:gd name="connsiteY20" fmla="*/ 404551 h 556126"/>
              <a:gd name="connsiteX21" fmla="*/ 126541 w 607639"/>
              <a:gd name="connsiteY21" fmla="*/ 404551 h 556126"/>
              <a:gd name="connsiteX22" fmla="*/ 101261 w 607639"/>
              <a:gd name="connsiteY22" fmla="*/ 379209 h 556126"/>
              <a:gd name="connsiteX23" fmla="*/ 126541 w 607639"/>
              <a:gd name="connsiteY23" fmla="*/ 353956 h 556126"/>
              <a:gd name="connsiteX24" fmla="*/ 177203 w 607639"/>
              <a:gd name="connsiteY24" fmla="*/ 252836 h 556126"/>
              <a:gd name="connsiteX25" fmla="*/ 379769 w 607639"/>
              <a:gd name="connsiteY25" fmla="*/ 252836 h 556126"/>
              <a:gd name="connsiteX26" fmla="*/ 405045 w 607639"/>
              <a:gd name="connsiteY26" fmla="*/ 278054 h 556126"/>
              <a:gd name="connsiteX27" fmla="*/ 379769 w 607639"/>
              <a:gd name="connsiteY27" fmla="*/ 303361 h 556126"/>
              <a:gd name="connsiteX28" fmla="*/ 177203 w 607639"/>
              <a:gd name="connsiteY28" fmla="*/ 303361 h 556126"/>
              <a:gd name="connsiteX29" fmla="*/ 151927 w 607639"/>
              <a:gd name="connsiteY29" fmla="*/ 278054 h 556126"/>
              <a:gd name="connsiteX30" fmla="*/ 177203 w 607639"/>
              <a:gd name="connsiteY30" fmla="*/ 252836 h 556126"/>
              <a:gd name="connsiteX31" fmla="*/ 430424 w 607639"/>
              <a:gd name="connsiteY31" fmla="*/ 101120 h 556126"/>
              <a:gd name="connsiteX32" fmla="*/ 455712 w 607639"/>
              <a:gd name="connsiteY32" fmla="*/ 126373 h 556126"/>
              <a:gd name="connsiteX33" fmla="*/ 455712 w 607639"/>
              <a:gd name="connsiteY33" fmla="*/ 126462 h 556126"/>
              <a:gd name="connsiteX34" fmla="*/ 430424 w 607639"/>
              <a:gd name="connsiteY34" fmla="*/ 151715 h 556126"/>
              <a:gd name="connsiteX35" fmla="*/ 405046 w 607639"/>
              <a:gd name="connsiteY35" fmla="*/ 126462 h 556126"/>
              <a:gd name="connsiteX36" fmla="*/ 430424 w 607639"/>
              <a:gd name="connsiteY36" fmla="*/ 101120 h 556126"/>
              <a:gd name="connsiteX37" fmla="*/ 329126 w 607639"/>
              <a:gd name="connsiteY37" fmla="*/ 101120 h 556126"/>
              <a:gd name="connsiteX38" fmla="*/ 354379 w 607639"/>
              <a:gd name="connsiteY38" fmla="*/ 126373 h 556126"/>
              <a:gd name="connsiteX39" fmla="*/ 354379 w 607639"/>
              <a:gd name="connsiteY39" fmla="*/ 126462 h 556126"/>
              <a:gd name="connsiteX40" fmla="*/ 329126 w 607639"/>
              <a:gd name="connsiteY40" fmla="*/ 151715 h 556126"/>
              <a:gd name="connsiteX41" fmla="*/ 303784 w 607639"/>
              <a:gd name="connsiteY41" fmla="*/ 126462 h 556126"/>
              <a:gd name="connsiteX42" fmla="*/ 329126 w 607639"/>
              <a:gd name="connsiteY42" fmla="*/ 101120 h 556126"/>
              <a:gd name="connsiteX43" fmla="*/ 227856 w 607639"/>
              <a:gd name="connsiteY43" fmla="*/ 101120 h 556126"/>
              <a:gd name="connsiteX44" fmla="*/ 253118 w 607639"/>
              <a:gd name="connsiteY44" fmla="*/ 126373 h 556126"/>
              <a:gd name="connsiteX45" fmla="*/ 253118 w 607639"/>
              <a:gd name="connsiteY45" fmla="*/ 126462 h 556126"/>
              <a:gd name="connsiteX46" fmla="*/ 227856 w 607639"/>
              <a:gd name="connsiteY46" fmla="*/ 151715 h 556126"/>
              <a:gd name="connsiteX47" fmla="*/ 202593 w 607639"/>
              <a:gd name="connsiteY47" fmla="*/ 126462 h 556126"/>
              <a:gd name="connsiteX48" fmla="*/ 227856 w 607639"/>
              <a:gd name="connsiteY48" fmla="*/ 101120 h 556126"/>
              <a:gd name="connsiteX49" fmla="*/ 25276 w 607639"/>
              <a:gd name="connsiteY49" fmla="*/ 0 h 556126"/>
              <a:gd name="connsiteX50" fmla="*/ 531608 w 607639"/>
              <a:gd name="connsiteY50" fmla="*/ 0 h 556126"/>
              <a:gd name="connsiteX51" fmla="*/ 556973 w 607639"/>
              <a:gd name="connsiteY51" fmla="*/ 25329 h 556126"/>
              <a:gd name="connsiteX52" fmla="*/ 556973 w 607639"/>
              <a:gd name="connsiteY52" fmla="*/ 328654 h 556126"/>
              <a:gd name="connsiteX53" fmla="*/ 531608 w 607639"/>
              <a:gd name="connsiteY53" fmla="*/ 353983 h 556126"/>
              <a:gd name="connsiteX54" fmla="*/ 506331 w 607639"/>
              <a:gd name="connsiteY54" fmla="*/ 328654 h 556126"/>
              <a:gd name="connsiteX55" fmla="*/ 506331 w 607639"/>
              <a:gd name="connsiteY55" fmla="*/ 50569 h 556126"/>
              <a:gd name="connsiteX56" fmla="*/ 50642 w 607639"/>
              <a:gd name="connsiteY56" fmla="*/ 50569 h 556126"/>
              <a:gd name="connsiteX57" fmla="*/ 50642 w 607639"/>
              <a:gd name="connsiteY57" fmla="*/ 455032 h 556126"/>
              <a:gd name="connsiteX58" fmla="*/ 379770 w 607639"/>
              <a:gd name="connsiteY58" fmla="*/ 455032 h 556126"/>
              <a:gd name="connsiteX59" fmla="*/ 405047 w 607639"/>
              <a:gd name="connsiteY59" fmla="*/ 480361 h 556126"/>
              <a:gd name="connsiteX60" fmla="*/ 379770 w 607639"/>
              <a:gd name="connsiteY60" fmla="*/ 505601 h 556126"/>
              <a:gd name="connsiteX61" fmla="*/ 25276 w 607639"/>
              <a:gd name="connsiteY61" fmla="*/ 505601 h 556126"/>
              <a:gd name="connsiteX62" fmla="*/ 0 w 607639"/>
              <a:gd name="connsiteY62" fmla="*/ 480361 h 556126"/>
              <a:gd name="connsiteX63" fmla="*/ 0 w 607639"/>
              <a:gd name="connsiteY63" fmla="*/ 25329 h 556126"/>
              <a:gd name="connsiteX64" fmla="*/ 25276 w 607639"/>
              <a:gd name="connsiteY64" fmla="*/ 0 h 5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7639" h="556126">
                <a:moveTo>
                  <a:pt x="531631" y="404551"/>
                </a:moveTo>
                <a:cubicBezTo>
                  <a:pt x="545604" y="404551"/>
                  <a:pt x="556997" y="415835"/>
                  <a:pt x="556997" y="429784"/>
                </a:cubicBezTo>
                <a:lnTo>
                  <a:pt x="556997" y="455017"/>
                </a:lnTo>
                <a:lnTo>
                  <a:pt x="582273" y="455017"/>
                </a:lnTo>
                <a:cubicBezTo>
                  <a:pt x="596247" y="455017"/>
                  <a:pt x="607639" y="466390"/>
                  <a:pt x="607639" y="480339"/>
                </a:cubicBezTo>
                <a:cubicBezTo>
                  <a:pt x="607639" y="494288"/>
                  <a:pt x="596247" y="505572"/>
                  <a:pt x="582273" y="505572"/>
                </a:cubicBezTo>
                <a:lnTo>
                  <a:pt x="556997" y="505572"/>
                </a:lnTo>
                <a:lnTo>
                  <a:pt x="556997" y="530893"/>
                </a:lnTo>
                <a:cubicBezTo>
                  <a:pt x="556997" y="544843"/>
                  <a:pt x="545604" y="556126"/>
                  <a:pt x="531631" y="556126"/>
                </a:cubicBezTo>
                <a:cubicBezTo>
                  <a:pt x="517658" y="556126"/>
                  <a:pt x="506354" y="544843"/>
                  <a:pt x="506354" y="530893"/>
                </a:cubicBezTo>
                <a:lnTo>
                  <a:pt x="506354" y="505572"/>
                </a:lnTo>
                <a:lnTo>
                  <a:pt x="480989" y="505572"/>
                </a:lnTo>
                <a:cubicBezTo>
                  <a:pt x="467015" y="505572"/>
                  <a:pt x="455712" y="494288"/>
                  <a:pt x="455712" y="480339"/>
                </a:cubicBezTo>
                <a:cubicBezTo>
                  <a:pt x="455712" y="466390"/>
                  <a:pt x="467015" y="455017"/>
                  <a:pt x="480989" y="455017"/>
                </a:cubicBezTo>
                <a:lnTo>
                  <a:pt x="506354" y="455017"/>
                </a:lnTo>
                <a:lnTo>
                  <a:pt x="506354" y="429784"/>
                </a:lnTo>
                <a:cubicBezTo>
                  <a:pt x="506354" y="415835"/>
                  <a:pt x="517658" y="404551"/>
                  <a:pt x="531631" y="404551"/>
                </a:cubicBezTo>
                <a:close/>
                <a:moveTo>
                  <a:pt x="126541" y="353956"/>
                </a:moveTo>
                <a:lnTo>
                  <a:pt x="430431" y="353956"/>
                </a:lnTo>
                <a:cubicBezTo>
                  <a:pt x="444406" y="353956"/>
                  <a:pt x="455711" y="365248"/>
                  <a:pt x="455711" y="379209"/>
                </a:cubicBezTo>
                <a:cubicBezTo>
                  <a:pt x="455711" y="393169"/>
                  <a:pt x="444406" y="404551"/>
                  <a:pt x="430431" y="404551"/>
                </a:cubicBezTo>
                <a:lnTo>
                  <a:pt x="126541" y="404551"/>
                </a:lnTo>
                <a:cubicBezTo>
                  <a:pt x="112566" y="404551"/>
                  <a:pt x="101261" y="393169"/>
                  <a:pt x="101261" y="379209"/>
                </a:cubicBezTo>
                <a:cubicBezTo>
                  <a:pt x="101261" y="365248"/>
                  <a:pt x="112566" y="353956"/>
                  <a:pt x="126541" y="353956"/>
                </a:cubicBezTo>
                <a:close/>
                <a:moveTo>
                  <a:pt x="177203" y="252836"/>
                </a:moveTo>
                <a:lnTo>
                  <a:pt x="379769" y="252836"/>
                </a:lnTo>
                <a:cubicBezTo>
                  <a:pt x="393742" y="252836"/>
                  <a:pt x="405045" y="264113"/>
                  <a:pt x="405045" y="278054"/>
                </a:cubicBezTo>
                <a:cubicBezTo>
                  <a:pt x="405045" y="291995"/>
                  <a:pt x="393742" y="303361"/>
                  <a:pt x="379769" y="303361"/>
                </a:cubicBezTo>
                <a:lnTo>
                  <a:pt x="177203" y="303361"/>
                </a:lnTo>
                <a:cubicBezTo>
                  <a:pt x="163230" y="303361"/>
                  <a:pt x="151927" y="291995"/>
                  <a:pt x="151927" y="278054"/>
                </a:cubicBezTo>
                <a:cubicBezTo>
                  <a:pt x="151927" y="264113"/>
                  <a:pt x="163230" y="252836"/>
                  <a:pt x="177203" y="252836"/>
                </a:cubicBezTo>
                <a:close/>
                <a:moveTo>
                  <a:pt x="430424" y="101120"/>
                </a:moveTo>
                <a:cubicBezTo>
                  <a:pt x="444403" y="101120"/>
                  <a:pt x="455712" y="112412"/>
                  <a:pt x="455712" y="126373"/>
                </a:cubicBezTo>
                <a:lnTo>
                  <a:pt x="455712" y="126462"/>
                </a:lnTo>
                <a:cubicBezTo>
                  <a:pt x="455712" y="140422"/>
                  <a:pt x="444403" y="151715"/>
                  <a:pt x="430424" y="151715"/>
                </a:cubicBezTo>
                <a:cubicBezTo>
                  <a:pt x="416355" y="151715"/>
                  <a:pt x="405046" y="140422"/>
                  <a:pt x="405046" y="126462"/>
                </a:cubicBezTo>
                <a:cubicBezTo>
                  <a:pt x="405046" y="112501"/>
                  <a:pt x="416355" y="101120"/>
                  <a:pt x="430424" y="101120"/>
                </a:cubicBezTo>
                <a:close/>
                <a:moveTo>
                  <a:pt x="329126" y="101120"/>
                </a:moveTo>
                <a:cubicBezTo>
                  <a:pt x="343086" y="101120"/>
                  <a:pt x="354379" y="112412"/>
                  <a:pt x="354379" y="126373"/>
                </a:cubicBezTo>
                <a:lnTo>
                  <a:pt x="354379" y="126462"/>
                </a:lnTo>
                <a:cubicBezTo>
                  <a:pt x="354379" y="140422"/>
                  <a:pt x="343086" y="151715"/>
                  <a:pt x="329126" y="151715"/>
                </a:cubicBezTo>
                <a:cubicBezTo>
                  <a:pt x="315166" y="151715"/>
                  <a:pt x="303784" y="140422"/>
                  <a:pt x="303784" y="126462"/>
                </a:cubicBezTo>
                <a:cubicBezTo>
                  <a:pt x="303784" y="112501"/>
                  <a:pt x="315166" y="101120"/>
                  <a:pt x="329126" y="101120"/>
                </a:cubicBezTo>
                <a:close/>
                <a:moveTo>
                  <a:pt x="227856" y="101120"/>
                </a:moveTo>
                <a:cubicBezTo>
                  <a:pt x="241821" y="101120"/>
                  <a:pt x="253118" y="112412"/>
                  <a:pt x="253118" y="126373"/>
                </a:cubicBezTo>
                <a:lnTo>
                  <a:pt x="253118" y="126462"/>
                </a:lnTo>
                <a:cubicBezTo>
                  <a:pt x="253118" y="140422"/>
                  <a:pt x="241821" y="151715"/>
                  <a:pt x="227856" y="151715"/>
                </a:cubicBezTo>
                <a:cubicBezTo>
                  <a:pt x="213890" y="151715"/>
                  <a:pt x="202593" y="140422"/>
                  <a:pt x="202593" y="126462"/>
                </a:cubicBezTo>
                <a:cubicBezTo>
                  <a:pt x="202593" y="112501"/>
                  <a:pt x="213890" y="101120"/>
                  <a:pt x="227856" y="101120"/>
                </a:cubicBezTo>
                <a:close/>
                <a:moveTo>
                  <a:pt x="25276" y="0"/>
                </a:moveTo>
                <a:lnTo>
                  <a:pt x="531608" y="0"/>
                </a:lnTo>
                <a:cubicBezTo>
                  <a:pt x="545581" y="0"/>
                  <a:pt x="556973" y="11376"/>
                  <a:pt x="556973" y="25329"/>
                </a:cubicBezTo>
                <a:lnTo>
                  <a:pt x="556973" y="328654"/>
                </a:lnTo>
                <a:cubicBezTo>
                  <a:pt x="556973" y="342607"/>
                  <a:pt x="545581" y="353983"/>
                  <a:pt x="531608" y="353983"/>
                </a:cubicBezTo>
                <a:cubicBezTo>
                  <a:pt x="517634" y="353983"/>
                  <a:pt x="506331" y="342607"/>
                  <a:pt x="506331" y="328654"/>
                </a:cubicBezTo>
                <a:lnTo>
                  <a:pt x="506331" y="50569"/>
                </a:lnTo>
                <a:lnTo>
                  <a:pt x="50642" y="50569"/>
                </a:lnTo>
                <a:lnTo>
                  <a:pt x="50642" y="455032"/>
                </a:lnTo>
                <a:lnTo>
                  <a:pt x="379770" y="455032"/>
                </a:lnTo>
                <a:cubicBezTo>
                  <a:pt x="393744" y="455032"/>
                  <a:pt x="405047" y="466408"/>
                  <a:pt x="405047" y="480361"/>
                </a:cubicBezTo>
                <a:cubicBezTo>
                  <a:pt x="405047" y="494314"/>
                  <a:pt x="393744" y="505601"/>
                  <a:pt x="379770" y="505601"/>
                </a:cubicBezTo>
                <a:lnTo>
                  <a:pt x="25276" y="505601"/>
                </a:lnTo>
                <a:cubicBezTo>
                  <a:pt x="11303" y="505601"/>
                  <a:pt x="0" y="494314"/>
                  <a:pt x="0" y="480361"/>
                </a:cubicBezTo>
                <a:lnTo>
                  <a:pt x="0" y="25329"/>
                </a:lnTo>
                <a:cubicBezTo>
                  <a:pt x="0" y="11376"/>
                  <a:pt x="11303" y="0"/>
                  <a:pt x="252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613" tIns="34306" rIns="68613" bIns="34306"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35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7" name="椭圆 7"/>
          <p:cNvSpPr/>
          <p:nvPr/>
        </p:nvSpPr>
        <p:spPr>
          <a:xfrm>
            <a:off x="4842482" y="4594323"/>
            <a:ext cx="457497" cy="376349"/>
          </a:xfrm>
          <a:custGeom>
            <a:avLst/>
            <a:gdLst>
              <a:gd name="connsiteX0" fmla="*/ 440068 w 607497"/>
              <a:gd name="connsiteY0" fmla="*/ 391268 h 499744"/>
              <a:gd name="connsiteX1" fmla="*/ 440068 w 607497"/>
              <a:gd name="connsiteY1" fmla="*/ 469334 h 499744"/>
              <a:gd name="connsiteX2" fmla="*/ 577038 w 607497"/>
              <a:gd name="connsiteY2" fmla="*/ 469334 h 499744"/>
              <a:gd name="connsiteX3" fmla="*/ 577038 w 607497"/>
              <a:gd name="connsiteY3" fmla="*/ 391268 h 499744"/>
              <a:gd name="connsiteX4" fmla="*/ 508507 w 607497"/>
              <a:gd name="connsiteY4" fmla="*/ 291692 h 499744"/>
              <a:gd name="connsiteX5" fmla="*/ 467462 w 607497"/>
              <a:gd name="connsiteY5" fmla="*/ 332672 h 499744"/>
              <a:gd name="connsiteX6" fmla="*/ 467462 w 607497"/>
              <a:gd name="connsiteY6" fmla="*/ 361043 h 499744"/>
              <a:gd name="connsiteX7" fmla="*/ 549644 w 607497"/>
              <a:gd name="connsiteY7" fmla="*/ 361043 h 499744"/>
              <a:gd name="connsiteX8" fmla="*/ 549644 w 607497"/>
              <a:gd name="connsiteY8" fmla="*/ 332672 h 499744"/>
              <a:gd name="connsiteX9" fmla="*/ 508507 w 607497"/>
              <a:gd name="connsiteY9" fmla="*/ 291692 h 499744"/>
              <a:gd name="connsiteX10" fmla="*/ 508507 w 607497"/>
              <a:gd name="connsiteY10" fmla="*/ 261374 h 499744"/>
              <a:gd name="connsiteX11" fmla="*/ 580010 w 607497"/>
              <a:gd name="connsiteY11" fmla="*/ 332672 h 499744"/>
              <a:gd name="connsiteX12" fmla="*/ 580010 w 607497"/>
              <a:gd name="connsiteY12" fmla="*/ 361228 h 499744"/>
              <a:gd name="connsiteX13" fmla="*/ 607497 w 607497"/>
              <a:gd name="connsiteY13" fmla="*/ 390804 h 499744"/>
              <a:gd name="connsiteX14" fmla="*/ 607497 w 607497"/>
              <a:gd name="connsiteY14" fmla="*/ 469890 h 499744"/>
              <a:gd name="connsiteX15" fmla="*/ 577596 w 607497"/>
              <a:gd name="connsiteY15" fmla="*/ 499744 h 499744"/>
              <a:gd name="connsiteX16" fmla="*/ 439603 w 607497"/>
              <a:gd name="connsiteY16" fmla="*/ 499744 h 499744"/>
              <a:gd name="connsiteX17" fmla="*/ 409702 w 607497"/>
              <a:gd name="connsiteY17" fmla="*/ 469890 h 499744"/>
              <a:gd name="connsiteX18" fmla="*/ 409702 w 607497"/>
              <a:gd name="connsiteY18" fmla="*/ 390804 h 499744"/>
              <a:gd name="connsiteX19" fmla="*/ 437096 w 607497"/>
              <a:gd name="connsiteY19" fmla="*/ 361228 h 499744"/>
              <a:gd name="connsiteX20" fmla="*/ 437096 w 607497"/>
              <a:gd name="connsiteY20" fmla="*/ 332672 h 499744"/>
              <a:gd name="connsiteX21" fmla="*/ 508507 w 607497"/>
              <a:gd name="connsiteY21" fmla="*/ 261374 h 499744"/>
              <a:gd name="connsiteX22" fmla="*/ 360977 w 607497"/>
              <a:gd name="connsiteY22" fmla="*/ 231737 h 499744"/>
              <a:gd name="connsiteX23" fmla="*/ 379077 w 607497"/>
              <a:gd name="connsiteY23" fmla="*/ 249767 h 499744"/>
              <a:gd name="connsiteX24" fmla="*/ 360977 w 607497"/>
              <a:gd name="connsiteY24" fmla="*/ 267797 h 499744"/>
              <a:gd name="connsiteX25" fmla="*/ 342877 w 607497"/>
              <a:gd name="connsiteY25" fmla="*/ 249767 h 499744"/>
              <a:gd name="connsiteX26" fmla="*/ 360977 w 607497"/>
              <a:gd name="connsiteY26" fmla="*/ 231737 h 499744"/>
              <a:gd name="connsiteX27" fmla="*/ 283108 w 607497"/>
              <a:gd name="connsiteY27" fmla="*/ 231737 h 499744"/>
              <a:gd name="connsiteX28" fmla="*/ 301173 w 607497"/>
              <a:gd name="connsiteY28" fmla="*/ 249767 h 499744"/>
              <a:gd name="connsiteX29" fmla="*/ 283108 w 607497"/>
              <a:gd name="connsiteY29" fmla="*/ 267797 h 499744"/>
              <a:gd name="connsiteX30" fmla="*/ 265043 w 607497"/>
              <a:gd name="connsiteY30" fmla="*/ 249767 h 499744"/>
              <a:gd name="connsiteX31" fmla="*/ 283108 w 607497"/>
              <a:gd name="connsiteY31" fmla="*/ 231737 h 499744"/>
              <a:gd name="connsiteX32" fmla="*/ 205240 w 607497"/>
              <a:gd name="connsiteY32" fmla="*/ 231737 h 499744"/>
              <a:gd name="connsiteX33" fmla="*/ 223270 w 607497"/>
              <a:gd name="connsiteY33" fmla="*/ 249767 h 499744"/>
              <a:gd name="connsiteX34" fmla="*/ 205240 w 607497"/>
              <a:gd name="connsiteY34" fmla="*/ 267797 h 499744"/>
              <a:gd name="connsiteX35" fmla="*/ 187210 w 607497"/>
              <a:gd name="connsiteY35" fmla="*/ 249767 h 499744"/>
              <a:gd name="connsiteX36" fmla="*/ 205240 w 607497"/>
              <a:gd name="connsiteY36" fmla="*/ 231737 h 499744"/>
              <a:gd name="connsiteX37" fmla="*/ 283279 w 607497"/>
              <a:gd name="connsiteY37" fmla="*/ 0 h 499744"/>
              <a:gd name="connsiteX38" fmla="*/ 564608 w 607497"/>
              <a:gd name="connsiteY38" fmla="*/ 221726 h 499744"/>
              <a:gd name="connsiteX39" fmla="*/ 551516 w 607497"/>
              <a:gd name="connsiteY39" fmla="*/ 238689 h 499744"/>
              <a:gd name="connsiteX40" fmla="*/ 534525 w 607497"/>
              <a:gd name="connsiteY40" fmla="*/ 225526 h 499744"/>
              <a:gd name="connsiteX41" fmla="*/ 283093 w 607497"/>
              <a:gd name="connsiteY41" fmla="*/ 30033 h 499744"/>
              <a:gd name="connsiteX42" fmla="*/ 30176 w 607497"/>
              <a:gd name="connsiteY42" fmla="*/ 249534 h 499744"/>
              <a:gd name="connsiteX43" fmla="*/ 85791 w 607497"/>
              <a:gd name="connsiteY43" fmla="*/ 386723 h 499744"/>
              <a:gd name="connsiteX44" fmla="*/ 88855 w 607497"/>
              <a:gd name="connsiteY44" fmla="*/ 402295 h 499744"/>
              <a:gd name="connsiteX45" fmla="*/ 56823 w 607497"/>
              <a:gd name="connsiteY45" fmla="*/ 451609 h 499744"/>
              <a:gd name="connsiteX46" fmla="*/ 129708 w 607497"/>
              <a:gd name="connsiteY46" fmla="*/ 433533 h 499744"/>
              <a:gd name="connsiteX47" fmla="*/ 145121 w 607497"/>
              <a:gd name="connsiteY47" fmla="*/ 433441 h 499744"/>
              <a:gd name="connsiteX48" fmla="*/ 283279 w 607497"/>
              <a:gd name="connsiteY48" fmla="*/ 469128 h 499744"/>
              <a:gd name="connsiteX49" fmla="*/ 361735 w 607497"/>
              <a:gd name="connsiteY49" fmla="*/ 458376 h 499744"/>
              <a:gd name="connsiteX50" fmla="*/ 380398 w 607497"/>
              <a:gd name="connsiteY50" fmla="*/ 468943 h 499744"/>
              <a:gd name="connsiteX51" fmla="*/ 369999 w 607497"/>
              <a:gd name="connsiteY51" fmla="*/ 487574 h 499744"/>
              <a:gd name="connsiteX52" fmla="*/ 283279 w 607497"/>
              <a:gd name="connsiteY52" fmla="*/ 499532 h 499744"/>
              <a:gd name="connsiteX53" fmla="*/ 137693 w 607497"/>
              <a:gd name="connsiteY53" fmla="*/ 464123 h 499744"/>
              <a:gd name="connsiteX54" fmla="*/ 33054 w 607497"/>
              <a:gd name="connsiteY54" fmla="*/ 480252 h 499744"/>
              <a:gd name="connsiteX55" fmla="*/ 14206 w 607497"/>
              <a:gd name="connsiteY55" fmla="*/ 463103 h 499744"/>
              <a:gd name="connsiteX56" fmla="*/ 24048 w 607497"/>
              <a:gd name="connsiteY56" fmla="*/ 439280 h 499744"/>
              <a:gd name="connsiteX57" fmla="*/ 57101 w 607497"/>
              <a:gd name="connsiteY57" fmla="*/ 400163 h 499744"/>
              <a:gd name="connsiteX58" fmla="*/ 0 w 607497"/>
              <a:gd name="connsiteY58" fmla="*/ 249812 h 499744"/>
              <a:gd name="connsiteX59" fmla="*/ 283279 w 607497"/>
              <a:gd name="connsiteY59" fmla="*/ 0 h 4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497" h="499744">
                <a:moveTo>
                  <a:pt x="440068" y="391268"/>
                </a:moveTo>
                <a:lnTo>
                  <a:pt x="440068" y="469334"/>
                </a:lnTo>
                <a:lnTo>
                  <a:pt x="577038" y="469334"/>
                </a:lnTo>
                <a:lnTo>
                  <a:pt x="577038" y="391268"/>
                </a:lnTo>
                <a:close/>
                <a:moveTo>
                  <a:pt x="508507" y="291692"/>
                </a:moveTo>
                <a:cubicBezTo>
                  <a:pt x="485848" y="291692"/>
                  <a:pt x="467462" y="310049"/>
                  <a:pt x="467462" y="332672"/>
                </a:cubicBezTo>
                <a:lnTo>
                  <a:pt x="467462" y="361043"/>
                </a:lnTo>
                <a:lnTo>
                  <a:pt x="549644" y="361043"/>
                </a:lnTo>
                <a:lnTo>
                  <a:pt x="549644" y="332672"/>
                </a:lnTo>
                <a:cubicBezTo>
                  <a:pt x="549644" y="310049"/>
                  <a:pt x="531165" y="291692"/>
                  <a:pt x="508507" y="291692"/>
                </a:cubicBezTo>
                <a:close/>
                <a:moveTo>
                  <a:pt x="508507" y="261374"/>
                </a:moveTo>
                <a:cubicBezTo>
                  <a:pt x="547880" y="261374"/>
                  <a:pt x="580010" y="293361"/>
                  <a:pt x="580010" y="332672"/>
                </a:cubicBezTo>
                <a:lnTo>
                  <a:pt x="580010" y="361228"/>
                </a:lnTo>
                <a:cubicBezTo>
                  <a:pt x="595239" y="362526"/>
                  <a:pt x="607311" y="375228"/>
                  <a:pt x="607497" y="390804"/>
                </a:cubicBezTo>
                <a:lnTo>
                  <a:pt x="607497" y="469890"/>
                </a:lnTo>
                <a:cubicBezTo>
                  <a:pt x="607497" y="486393"/>
                  <a:pt x="594125" y="499744"/>
                  <a:pt x="577596" y="499744"/>
                </a:cubicBezTo>
                <a:lnTo>
                  <a:pt x="439603" y="499744"/>
                </a:lnTo>
                <a:cubicBezTo>
                  <a:pt x="423074" y="499744"/>
                  <a:pt x="409702" y="486393"/>
                  <a:pt x="409702" y="469890"/>
                </a:cubicBezTo>
                <a:lnTo>
                  <a:pt x="409702" y="390804"/>
                </a:lnTo>
                <a:cubicBezTo>
                  <a:pt x="409702" y="375228"/>
                  <a:pt x="421867" y="362526"/>
                  <a:pt x="437096" y="361228"/>
                </a:cubicBezTo>
                <a:lnTo>
                  <a:pt x="437096" y="332672"/>
                </a:lnTo>
                <a:cubicBezTo>
                  <a:pt x="437096" y="293361"/>
                  <a:pt x="469133" y="261374"/>
                  <a:pt x="508507" y="261374"/>
                </a:cubicBezTo>
                <a:close/>
                <a:moveTo>
                  <a:pt x="360977" y="231737"/>
                </a:moveTo>
                <a:cubicBezTo>
                  <a:pt x="370973" y="231737"/>
                  <a:pt x="379077" y="239809"/>
                  <a:pt x="379077" y="249767"/>
                </a:cubicBezTo>
                <a:cubicBezTo>
                  <a:pt x="379077" y="259725"/>
                  <a:pt x="370973" y="267797"/>
                  <a:pt x="360977" y="267797"/>
                </a:cubicBezTo>
                <a:cubicBezTo>
                  <a:pt x="350981" y="267797"/>
                  <a:pt x="342877" y="259725"/>
                  <a:pt x="342877" y="249767"/>
                </a:cubicBezTo>
                <a:cubicBezTo>
                  <a:pt x="342877" y="239809"/>
                  <a:pt x="350981" y="231737"/>
                  <a:pt x="360977" y="231737"/>
                </a:cubicBezTo>
                <a:close/>
                <a:moveTo>
                  <a:pt x="283108" y="231737"/>
                </a:moveTo>
                <a:cubicBezTo>
                  <a:pt x="293085" y="231737"/>
                  <a:pt x="301173" y="239809"/>
                  <a:pt x="301173" y="249767"/>
                </a:cubicBezTo>
                <a:cubicBezTo>
                  <a:pt x="301173" y="259725"/>
                  <a:pt x="293085" y="267797"/>
                  <a:pt x="283108" y="267797"/>
                </a:cubicBezTo>
                <a:cubicBezTo>
                  <a:pt x="273131" y="267797"/>
                  <a:pt x="265043" y="259725"/>
                  <a:pt x="265043" y="249767"/>
                </a:cubicBezTo>
                <a:cubicBezTo>
                  <a:pt x="265043" y="239809"/>
                  <a:pt x="273131" y="231737"/>
                  <a:pt x="283108" y="231737"/>
                </a:cubicBezTo>
                <a:close/>
                <a:moveTo>
                  <a:pt x="205240" y="231737"/>
                </a:moveTo>
                <a:cubicBezTo>
                  <a:pt x="215198" y="231737"/>
                  <a:pt x="223270" y="239809"/>
                  <a:pt x="223270" y="249767"/>
                </a:cubicBezTo>
                <a:cubicBezTo>
                  <a:pt x="223270" y="259725"/>
                  <a:pt x="215198" y="267797"/>
                  <a:pt x="205240" y="267797"/>
                </a:cubicBezTo>
                <a:cubicBezTo>
                  <a:pt x="195282" y="267797"/>
                  <a:pt x="187210" y="259725"/>
                  <a:pt x="187210" y="249767"/>
                </a:cubicBezTo>
                <a:cubicBezTo>
                  <a:pt x="187210" y="239809"/>
                  <a:pt x="195282" y="231737"/>
                  <a:pt x="205240" y="231737"/>
                </a:cubicBezTo>
                <a:close/>
                <a:moveTo>
                  <a:pt x="283279" y="0"/>
                </a:moveTo>
                <a:cubicBezTo>
                  <a:pt x="427843" y="0"/>
                  <a:pt x="548917" y="95568"/>
                  <a:pt x="564608" y="221726"/>
                </a:cubicBezTo>
                <a:cubicBezTo>
                  <a:pt x="565722" y="229976"/>
                  <a:pt x="559780" y="237669"/>
                  <a:pt x="551516" y="238689"/>
                </a:cubicBezTo>
                <a:cubicBezTo>
                  <a:pt x="543253" y="239801"/>
                  <a:pt x="535546" y="233869"/>
                  <a:pt x="534525" y="225526"/>
                </a:cubicBezTo>
                <a:cubicBezTo>
                  <a:pt x="520598" y="114107"/>
                  <a:pt x="412523" y="30033"/>
                  <a:pt x="283093" y="30033"/>
                </a:cubicBezTo>
                <a:cubicBezTo>
                  <a:pt x="143636" y="30033"/>
                  <a:pt x="30176" y="128568"/>
                  <a:pt x="30176" y="249534"/>
                </a:cubicBezTo>
                <a:cubicBezTo>
                  <a:pt x="30176" y="299960"/>
                  <a:pt x="49395" y="347420"/>
                  <a:pt x="85791" y="386723"/>
                </a:cubicBezTo>
                <a:cubicBezTo>
                  <a:pt x="89598" y="390894"/>
                  <a:pt x="90898" y="397012"/>
                  <a:pt x="88855" y="402295"/>
                </a:cubicBezTo>
                <a:cubicBezTo>
                  <a:pt x="81613" y="421947"/>
                  <a:pt x="70843" y="438539"/>
                  <a:pt x="56823" y="451609"/>
                </a:cubicBezTo>
                <a:cubicBezTo>
                  <a:pt x="77342" y="451980"/>
                  <a:pt x="104454" y="448643"/>
                  <a:pt x="129708" y="433533"/>
                </a:cubicBezTo>
                <a:cubicBezTo>
                  <a:pt x="134444" y="430845"/>
                  <a:pt x="140386" y="430753"/>
                  <a:pt x="145121" y="433441"/>
                </a:cubicBezTo>
                <a:cubicBezTo>
                  <a:pt x="186346" y="456800"/>
                  <a:pt x="234069" y="469128"/>
                  <a:pt x="283279" y="469128"/>
                </a:cubicBezTo>
                <a:cubicBezTo>
                  <a:pt x="310112" y="469128"/>
                  <a:pt x="336481" y="465606"/>
                  <a:pt x="361735" y="458376"/>
                </a:cubicBezTo>
                <a:cubicBezTo>
                  <a:pt x="369813" y="456151"/>
                  <a:pt x="378169" y="460878"/>
                  <a:pt x="380398" y="468943"/>
                </a:cubicBezTo>
                <a:cubicBezTo>
                  <a:pt x="382812" y="476915"/>
                  <a:pt x="378076" y="485257"/>
                  <a:pt x="369999" y="487574"/>
                </a:cubicBezTo>
                <a:cubicBezTo>
                  <a:pt x="342051" y="495639"/>
                  <a:pt x="312804" y="499532"/>
                  <a:pt x="283279" y="499532"/>
                </a:cubicBezTo>
                <a:cubicBezTo>
                  <a:pt x="231748" y="499532"/>
                  <a:pt x="181610" y="487296"/>
                  <a:pt x="137693" y="464123"/>
                </a:cubicBezTo>
                <a:cubicBezTo>
                  <a:pt x="97305" y="485072"/>
                  <a:pt x="55337" y="483403"/>
                  <a:pt x="33054" y="480252"/>
                </a:cubicBezTo>
                <a:cubicBezTo>
                  <a:pt x="23676" y="479047"/>
                  <a:pt x="16341" y="472280"/>
                  <a:pt x="14206" y="463103"/>
                </a:cubicBezTo>
                <a:cubicBezTo>
                  <a:pt x="12256" y="453834"/>
                  <a:pt x="15970" y="444471"/>
                  <a:pt x="24048" y="439280"/>
                </a:cubicBezTo>
                <a:cubicBezTo>
                  <a:pt x="38346" y="429826"/>
                  <a:pt x="49395" y="416756"/>
                  <a:pt x="57101" y="400163"/>
                </a:cubicBezTo>
                <a:cubicBezTo>
                  <a:pt x="20148" y="357060"/>
                  <a:pt x="0" y="304039"/>
                  <a:pt x="0" y="249812"/>
                </a:cubicBezTo>
                <a:cubicBezTo>
                  <a:pt x="0" y="112068"/>
                  <a:pt x="127016" y="0"/>
                  <a:pt x="28327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613" tIns="34306" rIns="68613" bIns="34306"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35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9" name="文本框 8"/>
          <p:cNvSpPr txBox="1"/>
          <p:nvPr/>
        </p:nvSpPr>
        <p:spPr>
          <a:xfrm>
            <a:off x="5425440" y="1891030"/>
            <a:ext cx="2240280" cy="368300"/>
          </a:xfrm>
          <a:prstGeom prst="rect">
            <a:avLst/>
          </a:prstGeom>
          <a:noFill/>
        </p:spPr>
        <p:txBody>
          <a:bodyPr wrap="none" rtlCol="0">
            <a:spAutoFit/>
            <a:scene3d>
              <a:camera prst="orthographicFront"/>
              <a:lightRig rig="threePt" dir="t"/>
            </a:scene3d>
            <a:sp3d contourW="12700"/>
          </a:bodyPr>
          <a:lstStyle/>
          <a:p>
            <a:pPr algn="l"/>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sym typeface="+mn-ea"/>
              </a:rPr>
              <a:t>什么是行为安全管理</a:t>
            </a:r>
            <a:endParaRPr lang="zh-CN" altLang="en-US" sz="1800" b="1"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5425440" y="2844165"/>
            <a:ext cx="1783080" cy="368300"/>
          </a:xfrm>
          <a:prstGeom prst="rect">
            <a:avLst/>
          </a:prstGeom>
          <a:noFill/>
        </p:spPr>
        <p:txBody>
          <a:bodyPr wrap="none" rtlCol="0">
            <a:spAutoFit/>
            <a:scene3d>
              <a:camera prst="orthographicFront"/>
              <a:lightRig rig="threePt" dir="t"/>
            </a:scene3d>
            <a:sp3d contourW="12700"/>
          </a:bodyPr>
          <a:lstStyle/>
          <a:p>
            <a:pPr algn="l"/>
            <a:r>
              <a:rPr lang="zh-CN" altLang="en-US" sz="1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mn-ea"/>
              </a:rPr>
              <a:t>作业安全分析及</a:t>
            </a:r>
            <a:endParaRPr lang="zh-CN" altLang="en-US" sz="18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5" name="文本框 14"/>
          <p:cNvSpPr txBox="1"/>
          <p:nvPr/>
        </p:nvSpPr>
        <p:spPr>
          <a:xfrm>
            <a:off x="5425440" y="3719195"/>
            <a:ext cx="2468880" cy="368300"/>
          </a:xfrm>
          <a:prstGeom prst="rect">
            <a:avLst/>
          </a:prstGeom>
          <a:noFill/>
        </p:spPr>
        <p:txBody>
          <a:bodyPr wrap="none" rtlCol="0">
            <a:spAutoFit/>
            <a:scene3d>
              <a:camera prst="orthographicFront"/>
              <a:lightRig rig="threePt" dir="t"/>
            </a:scene3d>
            <a:sp3d contourW="12700"/>
          </a:bodyPr>
          <a:lstStyle/>
          <a:p>
            <a:pPr algn="l" fontAlgn="auto">
              <a:spcBef>
                <a:spcPts val="0"/>
              </a:spcBef>
              <a:spcAft>
                <a:spcPts val="0"/>
              </a:spcAft>
              <a:defRPr/>
            </a:pPr>
            <a:r>
              <a:rPr lang="zh-CN" altLang="en-US" sz="1800" dirty="0" smtClean="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mn-ea"/>
              </a:rPr>
              <a:t>如何做好员工行为管理</a:t>
            </a:r>
            <a:endParaRPr lang="zh-CN" altLang="en-US" sz="1800" b="1" dirty="0" smtClean="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8" name="文本框 17"/>
          <p:cNvSpPr txBox="1"/>
          <p:nvPr/>
        </p:nvSpPr>
        <p:spPr>
          <a:xfrm>
            <a:off x="5425440" y="4602480"/>
            <a:ext cx="2468880" cy="368300"/>
          </a:xfrm>
          <a:prstGeom prst="rect">
            <a:avLst/>
          </a:prstGeom>
          <a:noFill/>
        </p:spPr>
        <p:txBody>
          <a:bodyPr wrap="none" rtlCol="0">
            <a:spAutoFit/>
            <a:scene3d>
              <a:camera prst="orthographicFront"/>
              <a:lightRig rig="threePt" dir="t"/>
            </a:scene3d>
            <a:sp3d contourW="12700"/>
          </a:bodyPr>
          <a:lstStyle/>
          <a:p>
            <a:pPr algn="l" fontAlgn="auto">
              <a:spcBef>
                <a:spcPts val="0"/>
              </a:spcBef>
              <a:spcAft>
                <a:spcPts val="0"/>
              </a:spcAft>
              <a:defRPr/>
            </a:pPr>
            <a:r>
              <a:rPr lang="zh-CN" altLang="en-US" sz="1800" dirty="0" smtClean="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mn-ea"/>
              </a:rPr>
              <a:t>如何开展安全行为观察</a:t>
            </a:r>
            <a:endParaRPr lang="zh-CN" altLang="en-US" sz="1800" b="1" dirty="0" smtClean="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21" name="文本框 20"/>
          <p:cNvSpPr txBox="1"/>
          <p:nvPr/>
        </p:nvSpPr>
        <p:spPr>
          <a:xfrm>
            <a:off x="1198332" y="1287851"/>
            <a:ext cx="1722120" cy="553085"/>
          </a:xfrm>
          <a:prstGeom prst="rect">
            <a:avLst/>
          </a:prstGeom>
          <a:noFill/>
        </p:spPr>
        <p:txBody>
          <a:bodyPr wrap="none" rtlCol="0">
            <a:spAutoFit/>
            <a:scene3d>
              <a:camera prst="orthographicFront"/>
              <a:lightRig rig="threePt" dir="t"/>
            </a:scene3d>
            <a:sp3d contourW="12700"/>
          </a:bodyPr>
          <a:lstStyle/>
          <a:p>
            <a:pPr algn="ctr"/>
            <a:r>
              <a:rPr lang="en-US" altLang="zh-CN" sz="3000" b="1" dirty="0">
                <a:solidFill>
                  <a:schemeClr val="accent1"/>
                </a:solidFill>
                <a:latin typeface="FZHei-B01S" panose="02010601030101010101" pitchFamily="2" charset="-122"/>
                <a:ea typeface="FZHei-B01S" panose="02010601030101010101" pitchFamily="2" charset="-122"/>
                <a:sym typeface="FZHei-B01S" panose="02010601030101010101" pitchFamily="2" charset="-122"/>
              </a:rPr>
              <a:t>CONTENTS</a:t>
            </a:r>
            <a:endParaRPr lang="zh-CN" altLang="en-US" sz="3000" b="1" dirty="0">
              <a:solidFill>
                <a:schemeClr val="accent1"/>
              </a:solidFill>
              <a:latin typeface="FZHei-B01S" panose="02010601030101010101" pitchFamily="2" charset="-122"/>
              <a:ea typeface="FZHei-B01S" panose="02010601030101010101" pitchFamily="2" charset="-122"/>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灯片编号占位符 3"/>
          <p:cNvSpPr>
            <a:spLocks noGrp="1"/>
          </p:cNvSpPr>
          <p:nvPr>
            <p:ph type="sldNum" sz="quarter" idx="4294967295"/>
          </p:nvPr>
        </p:nvSpPr>
        <p:spPr bwMode="auto">
          <a:xfrm>
            <a:off x="6402792" y="5383308"/>
            <a:ext cx="2134711" cy="4383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fld id="{997D5D1F-85E8-467A-949D-0F6F76A615FC}" type="slidenum">
              <a:rPr lang="zh-CN" altLang="en-US"/>
            </a:fld>
            <a:endParaRPr lang="en-US" altLang="zh-CN"/>
          </a:p>
        </p:txBody>
      </p:sp>
      <p:sp>
        <p:nvSpPr>
          <p:cNvPr id="6" name="AutoShape 2"/>
          <p:cNvSpPr>
            <a:spLocks noChangeArrowheads="1"/>
          </p:cNvSpPr>
          <p:nvPr/>
        </p:nvSpPr>
        <p:spPr bwMode="auto">
          <a:xfrm>
            <a:off x="5141433" y="4612767"/>
            <a:ext cx="3537518" cy="1279563"/>
          </a:xfrm>
          <a:prstGeom prst="irregularSeal1">
            <a:avLst/>
          </a:prstGeom>
          <a:solidFill>
            <a:srgbClr val="FD2C27"/>
          </a:solidFill>
        </p:spPr>
        <p:style>
          <a:lnRef idx="0">
            <a:schemeClr val="accent5"/>
          </a:lnRef>
          <a:fillRef idx="3">
            <a:schemeClr val="accent5"/>
          </a:fillRef>
          <a:effectRef idx="3">
            <a:schemeClr val="accent5"/>
          </a:effectRef>
          <a:fontRef idx="minor">
            <a:schemeClr val="lt1"/>
          </a:fontRef>
        </p:style>
        <p:txBody>
          <a:bodyPr/>
          <a:lstStyle/>
          <a:p>
            <a:pPr>
              <a:defRPr/>
            </a:pPr>
            <a:endParaRPr lang="zh-CN" altLang="en-US" i="1" u="none"/>
          </a:p>
        </p:txBody>
      </p:sp>
      <p:sp>
        <p:nvSpPr>
          <p:cNvPr id="14343" name="Rectangle 4"/>
          <p:cNvSpPr>
            <a:spLocks noChangeArrowheads="1"/>
          </p:cNvSpPr>
          <p:nvPr/>
        </p:nvSpPr>
        <p:spPr bwMode="auto">
          <a:xfrm>
            <a:off x="3869410" y="1730588"/>
            <a:ext cx="1296075"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1600" i="1" u="none">
                <a:solidFill>
                  <a:schemeClr val="bg1"/>
                </a:solidFill>
                <a:ea typeface="微软雅黑" panose="020B0503020204020204" pitchFamily="34" charset="-122"/>
              </a:rPr>
              <a:t>   潜在问题</a:t>
            </a:r>
            <a:endParaRPr kumimoji="1" lang="zh-CN" altLang="en-US" sz="1600" i="1" u="none">
              <a:solidFill>
                <a:schemeClr val="bg1"/>
              </a:solidFill>
              <a:ea typeface="微软雅黑" panose="020B0503020204020204" pitchFamily="34" charset="-122"/>
            </a:endParaRPr>
          </a:p>
          <a:p>
            <a:pPr eaLnBrk="1" hangingPunct="1"/>
            <a:r>
              <a:rPr kumimoji="1" lang="zh-CN" altLang="en-US" sz="1400" i="1" u="none">
                <a:solidFill>
                  <a:schemeClr val="bg1"/>
                </a:solidFill>
                <a:ea typeface="微软雅黑" panose="020B0503020204020204" pitchFamily="34" charset="-122"/>
              </a:rPr>
              <a:t> （潜在故障）</a:t>
            </a:r>
            <a:endParaRPr kumimoji="1" lang="zh-CN" altLang="zh-CN" sz="1200" i="1" u="none">
              <a:solidFill>
                <a:schemeClr val="bg1"/>
              </a:solidFill>
              <a:ea typeface="微软雅黑" panose="020B0503020204020204" pitchFamily="34" charset="-122"/>
            </a:endParaRPr>
          </a:p>
          <a:p>
            <a:pPr eaLnBrk="1" hangingPunct="1"/>
            <a:endParaRPr kumimoji="1" lang="zh-CN" altLang="zh-CN" sz="1600" i="1" u="none">
              <a:solidFill>
                <a:schemeClr val="bg1"/>
              </a:solidFill>
              <a:ea typeface="微软雅黑" panose="020B0503020204020204" pitchFamily="34" charset="-122"/>
            </a:endParaRPr>
          </a:p>
        </p:txBody>
      </p:sp>
      <p:sp>
        <p:nvSpPr>
          <p:cNvPr id="14344" name="Rectangle 6"/>
          <p:cNvSpPr>
            <a:spLocks noChangeArrowheads="1"/>
          </p:cNvSpPr>
          <p:nvPr/>
        </p:nvSpPr>
        <p:spPr bwMode="auto">
          <a:xfrm>
            <a:off x="540278" y="4183755"/>
            <a:ext cx="2345958"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1600" i="1" u="none">
                <a:ea typeface="微软雅黑" panose="020B0503020204020204" pitchFamily="34" charset="-122"/>
              </a:rPr>
              <a:t>防线被突破或缺少防线</a:t>
            </a:r>
            <a:endParaRPr kumimoji="1" lang="zh-CN" altLang="en-US" sz="1600" i="1" u="none">
              <a:ea typeface="微软雅黑" panose="020B0503020204020204" pitchFamily="34" charset="-122"/>
            </a:endParaRPr>
          </a:p>
        </p:txBody>
      </p:sp>
      <p:grpSp>
        <p:nvGrpSpPr>
          <p:cNvPr id="2" name="Group 7"/>
          <p:cNvGrpSpPr/>
          <p:nvPr/>
        </p:nvGrpSpPr>
        <p:grpSpPr bwMode="auto">
          <a:xfrm>
            <a:off x="1610810" y="935757"/>
            <a:ext cx="1440612" cy="1645185"/>
            <a:chOff x="1170" y="636"/>
            <a:chExt cx="839" cy="1126"/>
          </a:xfrm>
          <a:solidFill>
            <a:schemeClr val="accent2"/>
          </a:solidFill>
        </p:grpSpPr>
        <p:sp>
          <p:nvSpPr>
            <p:cNvPr id="10" name="Rectangle 8"/>
            <p:cNvSpPr>
              <a:spLocks noChangeArrowheads="1"/>
            </p:cNvSpPr>
            <p:nvPr/>
          </p:nvSpPr>
          <p:spPr bwMode="auto">
            <a:xfrm>
              <a:off x="1170" y="636"/>
              <a:ext cx="839" cy="1126"/>
            </a:xfrm>
            <a:prstGeom prst="rect">
              <a:avLst/>
            </a:prstGeom>
            <a:solidFill>
              <a:srgbClr val="FFCCFF"/>
            </a:solidFill>
            <a:ln w="12700">
              <a:solidFill>
                <a:schemeClr val="tx1"/>
              </a:solidFill>
              <a:miter lim="800000"/>
            </a:ln>
            <a:effectLst>
              <a:outerShdw dist="107763" dir="2700000" algn="ctr" rotWithShape="0">
                <a:schemeClr val="bg2"/>
              </a:outerShdw>
            </a:effectLst>
          </p:spPr>
          <p:txBody>
            <a:bodyPr wrap="none" anchor="ctr"/>
            <a:lstStyle/>
            <a:p>
              <a:pPr>
                <a:defRPr/>
              </a:pPr>
              <a:endParaRPr lang="zh-CN" altLang="en-US" i="1" u="none" dirty="0">
                <a:latin typeface="Arial" panose="020B0604020202020204" pitchFamily="34" charset="0"/>
                <a:ea typeface="微软雅黑" panose="020B0503020204020204" pitchFamily="34" charset="-122"/>
              </a:endParaRPr>
            </a:p>
          </p:txBody>
        </p:sp>
        <p:sp>
          <p:nvSpPr>
            <p:cNvPr id="33848" name="Rectangle 9"/>
            <p:cNvSpPr>
              <a:spLocks noChangeArrowheads="1"/>
            </p:cNvSpPr>
            <p:nvPr/>
          </p:nvSpPr>
          <p:spPr bwMode="auto">
            <a:xfrm>
              <a:off x="1237" y="670"/>
              <a:ext cx="706" cy="232"/>
            </a:xfrm>
            <a:prstGeom prst="rect">
              <a:avLst/>
            </a:prstGeom>
            <a:noFill/>
            <a:ln w="9525">
              <a:noFill/>
              <a:miter lim="800000"/>
            </a:ln>
          </p:spPr>
          <p:txBody>
            <a:bodyPr wrap="none" lIns="92075" tIns="46038" rIns="92075" bIns="46038">
              <a:spAutoFit/>
            </a:bodyPr>
            <a:lstStyle/>
            <a:p>
              <a:pPr algn="ctr">
                <a:defRPr/>
              </a:pPr>
              <a:r>
                <a:rPr kumimoji="1" lang="zh-CN" altLang="en-US" sz="1600" i="1" u="none" dirty="0">
                  <a:latin typeface="Arial" panose="020B0604020202020204" pitchFamily="34" charset="0"/>
                  <a:ea typeface="微软雅黑" panose="020B0503020204020204" pitchFamily="34" charset="-122"/>
                </a:rPr>
                <a:t>机构不完善</a:t>
              </a:r>
              <a:endParaRPr kumimoji="1" lang="zh-CN" altLang="zh-CN" sz="1600" i="1" u="none" dirty="0">
                <a:latin typeface="Arial" panose="020B0604020202020204" pitchFamily="34" charset="0"/>
                <a:ea typeface="微软雅黑" panose="020B0503020204020204" pitchFamily="34" charset="-122"/>
              </a:endParaRPr>
            </a:p>
          </p:txBody>
        </p:sp>
      </p:grpSp>
      <p:grpSp>
        <p:nvGrpSpPr>
          <p:cNvPr id="14346" name="Group 10"/>
          <p:cNvGrpSpPr/>
          <p:nvPr/>
        </p:nvGrpSpPr>
        <p:grpSpPr bwMode="auto">
          <a:xfrm>
            <a:off x="1598104" y="1470514"/>
            <a:ext cx="555914" cy="794832"/>
            <a:chOff x="1278" y="1029"/>
            <a:chExt cx="350" cy="544"/>
          </a:xfrm>
        </p:grpSpPr>
        <p:sp>
          <p:nvSpPr>
            <p:cNvPr id="14389" name="Oval 11"/>
            <p:cNvSpPr>
              <a:spLocks noChangeArrowheads="1"/>
            </p:cNvSpPr>
            <p:nvPr/>
          </p:nvSpPr>
          <p:spPr bwMode="auto">
            <a:xfrm>
              <a:off x="1278" y="1485"/>
              <a:ext cx="96" cy="88"/>
            </a:xfrm>
            <a:prstGeom prst="ellipse">
              <a:avLst/>
            </a:prstGeom>
            <a:solidFill>
              <a:schemeClr val="bg2"/>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90" name="Oval 12"/>
            <p:cNvSpPr>
              <a:spLocks noChangeArrowheads="1"/>
            </p:cNvSpPr>
            <p:nvPr/>
          </p:nvSpPr>
          <p:spPr bwMode="auto">
            <a:xfrm>
              <a:off x="1542" y="1029"/>
              <a:ext cx="86" cy="59"/>
            </a:xfrm>
            <a:prstGeom prst="ellipse">
              <a:avLst/>
            </a:prstGeom>
            <a:solidFill>
              <a:schemeClr val="bg2"/>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91" name="Oval 13"/>
            <p:cNvSpPr>
              <a:spLocks noChangeArrowheads="1"/>
            </p:cNvSpPr>
            <p:nvPr/>
          </p:nvSpPr>
          <p:spPr bwMode="auto">
            <a:xfrm>
              <a:off x="1302" y="1149"/>
              <a:ext cx="38" cy="23"/>
            </a:xfrm>
            <a:prstGeom prst="ellipse">
              <a:avLst/>
            </a:prstGeom>
            <a:solidFill>
              <a:schemeClr val="bg2"/>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grpSp>
      <p:sp>
        <p:nvSpPr>
          <p:cNvPr id="14347" name="Line 14"/>
          <p:cNvSpPr>
            <a:spLocks noChangeShapeType="1"/>
          </p:cNvSpPr>
          <p:nvPr/>
        </p:nvSpPr>
        <p:spPr bwMode="auto">
          <a:xfrm flipV="1">
            <a:off x="1512334" y="2285801"/>
            <a:ext cx="152479" cy="1783989"/>
          </a:xfrm>
          <a:prstGeom prst="line">
            <a:avLst/>
          </a:prstGeom>
          <a:noFill/>
          <a:ln w="25400">
            <a:solidFill>
              <a:srgbClr val="FF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48" name="Oval 15"/>
          <p:cNvSpPr>
            <a:spLocks noChangeArrowheads="1"/>
          </p:cNvSpPr>
          <p:nvPr/>
        </p:nvSpPr>
        <p:spPr bwMode="auto">
          <a:xfrm>
            <a:off x="1845882" y="1821175"/>
            <a:ext cx="152479" cy="128576"/>
          </a:xfrm>
          <a:prstGeom prst="ellipse">
            <a:avLst/>
          </a:prstGeom>
          <a:solidFill>
            <a:schemeClr val="bg2"/>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49" name="Rectangle 16"/>
          <p:cNvSpPr>
            <a:spLocks noChangeArrowheads="1"/>
          </p:cNvSpPr>
          <p:nvPr/>
        </p:nvSpPr>
        <p:spPr bwMode="auto">
          <a:xfrm>
            <a:off x="2417680" y="1730588"/>
            <a:ext cx="1508911" cy="1648107"/>
          </a:xfrm>
          <a:prstGeom prst="rect">
            <a:avLst/>
          </a:prstGeom>
          <a:solidFill>
            <a:schemeClr val="accent2"/>
          </a:solidFill>
          <a:ln w="12700">
            <a:solidFill>
              <a:schemeClr val="tx1"/>
            </a:solidFill>
            <a:miter lim="800000"/>
          </a:ln>
          <a:effectLst>
            <a:outerShdw dist="107763" dir="2700000" algn="ctr" rotWithShape="0">
              <a:schemeClr val="tx1"/>
            </a:outerShdw>
          </a:effec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0" name="Rectangle 17"/>
          <p:cNvSpPr>
            <a:spLocks noChangeArrowheads="1"/>
          </p:cNvSpPr>
          <p:nvPr/>
        </p:nvSpPr>
        <p:spPr bwMode="auto">
          <a:xfrm>
            <a:off x="2557452" y="1863547"/>
            <a:ext cx="1224600"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1600" i="1" u="none">
                <a:solidFill>
                  <a:schemeClr val="bg1"/>
                </a:solidFill>
                <a:ea typeface="微软雅黑" panose="020B0503020204020204" pitchFamily="34" charset="-122"/>
              </a:rPr>
              <a:t>体系不健全</a:t>
            </a:r>
            <a:endParaRPr kumimoji="1" lang="zh-CN" altLang="zh-CN" sz="1600" i="1" u="none">
              <a:solidFill>
                <a:schemeClr val="bg1"/>
              </a:solidFill>
              <a:ea typeface="微软雅黑" panose="020B0503020204020204" pitchFamily="34" charset="-122"/>
            </a:endParaRPr>
          </a:p>
        </p:txBody>
      </p:sp>
      <p:sp>
        <p:nvSpPr>
          <p:cNvPr id="14351" name="Oval 18"/>
          <p:cNvSpPr>
            <a:spLocks noChangeArrowheads="1"/>
          </p:cNvSpPr>
          <p:nvPr/>
        </p:nvSpPr>
        <p:spPr bwMode="auto">
          <a:xfrm>
            <a:off x="2870352" y="2671529"/>
            <a:ext cx="260486" cy="216241"/>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2" name="Oval 19"/>
          <p:cNvSpPr>
            <a:spLocks noChangeArrowheads="1"/>
          </p:cNvSpPr>
          <p:nvPr/>
        </p:nvSpPr>
        <p:spPr bwMode="auto">
          <a:xfrm>
            <a:off x="2646400" y="3074790"/>
            <a:ext cx="142949"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3" name="Oval 20"/>
          <p:cNvSpPr>
            <a:spLocks noChangeArrowheads="1"/>
          </p:cNvSpPr>
          <p:nvPr/>
        </p:nvSpPr>
        <p:spPr bwMode="auto">
          <a:xfrm>
            <a:off x="3105425" y="3197521"/>
            <a:ext cx="141362"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4" name="Oval 21"/>
          <p:cNvSpPr>
            <a:spLocks noChangeArrowheads="1"/>
          </p:cNvSpPr>
          <p:nvPr/>
        </p:nvSpPr>
        <p:spPr bwMode="auto">
          <a:xfrm>
            <a:off x="2627339" y="2478666"/>
            <a:ext cx="93711" cy="84743"/>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5" name="Rectangle 22"/>
          <p:cNvSpPr>
            <a:spLocks noChangeArrowheads="1"/>
          </p:cNvSpPr>
          <p:nvPr/>
        </p:nvSpPr>
        <p:spPr bwMode="auto">
          <a:xfrm>
            <a:off x="3407207" y="2570715"/>
            <a:ext cx="1334195" cy="1645185"/>
          </a:xfrm>
          <a:prstGeom prst="rect">
            <a:avLst/>
          </a:prstGeom>
          <a:solidFill>
            <a:srgbClr val="CCFF66"/>
          </a:solidFill>
          <a:ln w="12700">
            <a:solidFill>
              <a:schemeClr val="tx1"/>
            </a:solidFill>
            <a:miter lim="800000"/>
          </a:ln>
          <a:effectLst>
            <a:outerShdw dist="107763" dir="2700000" algn="ctr" rotWithShape="0">
              <a:schemeClr val="tx1"/>
            </a:outerShdw>
          </a:effec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6" name="Rectangle 23"/>
          <p:cNvSpPr>
            <a:spLocks noChangeArrowheads="1"/>
          </p:cNvSpPr>
          <p:nvPr/>
        </p:nvSpPr>
        <p:spPr bwMode="auto">
          <a:xfrm>
            <a:off x="4449149" y="3480972"/>
            <a:ext cx="1296075"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1600" i="1" u="none">
                <a:ea typeface="微软雅黑" panose="020B0503020204020204" pitchFamily="34" charset="-122"/>
              </a:rPr>
              <a:t>不安全行为</a:t>
            </a:r>
            <a:endParaRPr kumimoji="1" lang="zh-CN" altLang="en-US" sz="1600" i="1" u="none">
              <a:ea typeface="微软雅黑" panose="020B0503020204020204" pitchFamily="34" charset="-122"/>
            </a:endParaRPr>
          </a:p>
          <a:p>
            <a:pPr algn="ctr" eaLnBrk="1" hangingPunct="1"/>
            <a:r>
              <a:rPr kumimoji="1" lang="zh-CN" altLang="en-US" sz="1600" i="1" u="none">
                <a:ea typeface="微软雅黑" panose="020B0503020204020204" pitchFamily="34" charset="-122"/>
              </a:rPr>
              <a:t> </a:t>
            </a:r>
            <a:endParaRPr kumimoji="1" lang="zh-CN" altLang="zh-CN" sz="1600" i="1" u="none">
              <a:ea typeface="微软雅黑" panose="020B0503020204020204" pitchFamily="34" charset="-122"/>
            </a:endParaRPr>
          </a:p>
        </p:txBody>
      </p:sp>
      <p:sp>
        <p:nvSpPr>
          <p:cNvPr id="14357" name="Oval 24"/>
          <p:cNvSpPr>
            <a:spLocks noChangeArrowheads="1"/>
          </p:cNvSpPr>
          <p:nvPr/>
        </p:nvSpPr>
        <p:spPr bwMode="auto">
          <a:xfrm>
            <a:off x="3640692" y="3741046"/>
            <a:ext cx="144537"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8" name="Oval 25"/>
          <p:cNvSpPr>
            <a:spLocks noChangeArrowheads="1"/>
          </p:cNvSpPr>
          <p:nvPr/>
        </p:nvSpPr>
        <p:spPr bwMode="auto">
          <a:xfrm>
            <a:off x="4168017" y="3337785"/>
            <a:ext cx="142949"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59" name="Oval 26"/>
          <p:cNvSpPr>
            <a:spLocks noChangeArrowheads="1"/>
          </p:cNvSpPr>
          <p:nvPr/>
        </p:nvSpPr>
        <p:spPr bwMode="auto">
          <a:xfrm>
            <a:off x="3583512" y="3364085"/>
            <a:ext cx="93711" cy="84743"/>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0" name="Oval 27"/>
          <p:cNvSpPr>
            <a:spLocks noChangeArrowheads="1"/>
          </p:cNvSpPr>
          <p:nvPr/>
        </p:nvSpPr>
        <p:spPr bwMode="auto">
          <a:xfrm>
            <a:off x="3583512" y="4039108"/>
            <a:ext cx="93711" cy="84743"/>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1" name="Oval 28"/>
          <p:cNvSpPr>
            <a:spLocks noChangeArrowheads="1"/>
          </p:cNvSpPr>
          <p:nvPr/>
        </p:nvSpPr>
        <p:spPr bwMode="auto">
          <a:xfrm>
            <a:off x="3972651" y="3609547"/>
            <a:ext cx="260486" cy="216241"/>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2" name="Rectangle 29"/>
          <p:cNvSpPr>
            <a:spLocks noChangeArrowheads="1"/>
          </p:cNvSpPr>
          <p:nvPr/>
        </p:nvSpPr>
        <p:spPr bwMode="auto">
          <a:xfrm>
            <a:off x="4396735" y="3407918"/>
            <a:ext cx="1334195" cy="1645185"/>
          </a:xfrm>
          <a:prstGeom prst="rect">
            <a:avLst/>
          </a:prstGeom>
          <a:solidFill>
            <a:srgbClr val="FFFF66"/>
          </a:solidFill>
          <a:ln w="12700">
            <a:solidFill>
              <a:schemeClr val="tx1"/>
            </a:solidFill>
            <a:miter lim="800000"/>
          </a:ln>
          <a:effectLst>
            <a:outerShdw dist="107763" dir="2700000" algn="ctr" rotWithShape="0">
              <a:schemeClr val="tx1"/>
            </a:outerShdw>
          </a:effec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solidFill>
                <a:srgbClr val="FFFF66"/>
              </a:solidFill>
              <a:ea typeface="微软雅黑" panose="020B0503020204020204" pitchFamily="34" charset="-122"/>
            </a:endParaRPr>
          </a:p>
        </p:txBody>
      </p:sp>
      <p:sp>
        <p:nvSpPr>
          <p:cNvPr id="14363" name="Rectangle 30"/>
          <p:cNvSpPr>
            <a:spLocks noChangeArrowheads="1"/>
          </p:cNvSpPr>
          <p:nvPr/>
        </p:nvSpPr>
        <p:spPr bwMode="auto">
          <a:xfrm>
            <a:off x="3435797" y="2640847"/>
            <a:ext cx="1296075"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1600" i="1" u="none">
                <a:ea typeface="微软雅黑" panose="020B0503020204020204" pitchFamily="34" charset="-122"/>
              </a:rPr>
              <a:t>设备设施有缺陷</a:t>
            </a:r>
            <a:endParaRPr kumimoji="1" lang="zh-CN" altLang="en-US" sz="1600" i="1" u="none">
              <a:ea typeface="微软雅黑" panose="020B0503020204020204" pitchFamily="34" charset="-122"/>
            </a:endParaRPr>
          </a:p>
        </p:txBody>
      </p:sp>
      <p:sp>
        <p:nvSpPr>
          <p:cNvPr id="14364" name="Oval 31"/>
          <p:cNvSpPr>
            <a:spLocks noChangeArrowheads="1"/>
          </p:cNvSpPr>
          <p:nvPr/>
        </p:nvSpPr>
        <p:spPr bwMode="auto">
          <a:xfrm>
            <a:off x="5027300" y="4082940"/>
            <a:ext cx="141362"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5" name="Oval 32"/>
          <p:cNvSpPr>
            <a:spLocks noChangeArrowheads="1"/>
          </p:cNvSpPr>
          <p:nvPr/>
        </p:nvSpPr>
        <p:spPr bwMode="auto">
          <a:xfrm>
            <a:off x="5524448" y="3933909"/>
            <a:ext cx="141361"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6" name="Oval 33"/>
          <p:cNvSpPr>
            <a:spLocks noChangeArrowheads="1"/>
          </p:cNvSpPr>
          <p:nvPr/>
        </p:nvSpPr>
        <p:spPr bwMode="auto">
          <a:xfrm>
            <a:off x="4549215" y="4687831"/>
            <a:ext cx="141361"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7" name="Oval 34"/>
          <p:cNvSpPr>
            <a:spLocks noChangeArrowheads="1"/>
          </p:cNvSpPr>
          <p:nvPr/>
        </p:nvSpPr>
        <p:spPr bwMode="auto">
          <a:xfrm>
            <a:off x="5543508" y="4635232"/>
            <a:ext cx="142949"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8" name="Oval 35"/>
          <p:cNvSpPr>
            <a:spLocks noChangeArrowheads="1"/>
          </p:cNvSpPr>
          <p:nvPr/>
        </p:nvSpPr>
        <p:spPr bwMode="auto">
          <a:xfrm>
            <a:off x="4509506" y="3951442"/>
            <a:ext cx="93712" cy="84743"/>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69" name="Oval 36"/>
          <p:cNvSpPr>
            <a:spLocks noChangeArrowheads="1"/>
          </p:cNvSpPr>
          <p:nvPr/>
        </p:nvSpPr>
        <p:spPr bwMode="auto">
          <a:xfrm>
            <a:off x="4733460" y="4267037"/>
            <a:ext cx="260486" cy="216241"/>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70" name="Oval 37"/>
          <p:cNvSpPr>
            <a:spLocks noChangeArrowheads="1"/>
          </p:cNvSpPr>
          <p:nvPr/>
        </p:nvSpPr>
        <p:spPr bwMode="auto">
          <a:xfrm>
            <a:off x="5124190" y="4845628"/>
            <a:ext cx="142949"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71" name="Oval 38"/>
          <p:cNvSpPr>
            <a:spLocks noChangeArrowheads="1"/>
          </p:cNvSpPr>
          <p:nvPr/>
        </p:nvSpPr>
        <p:spPr bwMode="auto">
          <a:xfrm>
            <a:off x="5211546" y="4442368"/>
            <a:ext cx="95300" cy="84743"/>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72" name="Oval 39"/>
          <p:cNvSpPr>
            <a:spLocks noChangeArrowheads="1"/>
          </p:cNvSpPr>
          <p:nvPr/>
        </p:nvSpPr>
        <p:spPr bwMode="auto">
          <a:xfrm>
            <a:off x="4137838" y="4039108"/>
            <a:ext cx="144538" cy="137342"/>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grpSp>
        <p:nvGrpSpPr>
          <p:cNvPr id="14373" name="Group 40"/>
          <p:cNvGrpSpPr/>
          <p:nvPr/>
        </p:nvGrpSpPr>
        <p:grpSpPr bwMode="auto">
          <a:xfrm>
            <a:off x="1947536" y="1902997"/>
            <a:ext cx="4005760" cy="3398491"/>
            <a:chOff x="1498" y="1325"/>
            <a:chExt cx="2522" cy="2326"/>
          </a:xfrm>
        </p:grpSpPr>
        <p:sp>
          <p:nvSpPr>
            <p:cNvPr id="14381" name="Line 41"/>
            <p:cNvSpPr>
              <a:spLocks noChangeShapeType="1"/>
            </p:cNvSpPr>
            <p:nvPr/>
          </p:nvSpPr>
          <p:spPr bwMode="auto">
            <a:xfrm>
              <a:off x="1498" y="1325"/>
              <a:ext cx="288" cy="264"/>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82" name="Line 42"/>
            <p:cNvSpPr>
              <a:spLocks noChangeShapeType="1"/>
            </p:cNvSpPr>
            <p:nvPr/>
          </p:nvSpPr>
          <p:spPr bwMode="auto">
            <a:xfrm>
              <a:off x="1635" y="1452"/>
              <a:ext cx="160" cy="142"/>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83" name="Line 43"/>
            <p:cNvSpPr>
              <a:spLocks noChangeShapeType="1"/>
            </p:cNvSpPr>
            <p:nvPr/>
          </p:nvSpPr>
          <p:spPr bwMode="auto">
            <a:xfrm>
              <a:off x="2094" y="1877"/>
              <a:ext cx="319" cy="294"/>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84" name="Line 44"/>
            <p:cNvSpPr>
              <a:spLocks noChangeShapeType="1"/>
            </p:cNvSpPr>
            <p:nvPr/>
          </p:nvSpPr>
          <p:spPr bwMode="auto">
            <a:xfrm>
              <a:off x="2799" y="2516"/>
              <a:ext cx="234" cy="219"/>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85" name="Line 45"/>
            <p:cNvSpPr>
              <a:spLocks noChangeShapeType="1"/>
            </p:cNvSpPr>
            <p:nvPr/>
          </p:nvSpPr>
          <p:spPr bwMode="auto">
            <a:xfrm>
              <a:off x="3281" y="2962"/>
              <a:ext cx="739" cy="689"/>
            </a:xfrm>
            <a:prstGeom prst="line">
              <a:avLst/>
            </a:prstGeom>
            <a:noFill/>
            <a:ln w="25400">
              <a:solidFill>
                <a:srgbClr val="FF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86" name="Line 46"/>
            <p:cNvSpPr>
              <a:spLocks noChangeShapeType="1"/>
            </p:cNvSpPr>
            <p:nvPr/>
          </p:nvSpPr>
          <p:spPr bwMode="auto">
            <a:xfrm>
              <a:off x="2261" y="2034"/>
              <a:ext cx="156" cy="14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87" name="Line 47"/>
            <p:cNvSpPr>
              <a:spLocks noChangeShapeType="1"/>
            </p:cNvSpPr>
            <p:nvPr/>
          </p:nvSpPr>
          <p:spPr bwMode="auto">
            <a:xfrm>
              <a:off x="2902" y="2612"/>
              <a:ext cx="137" cy="13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88" name="Line 48"/>
            <p:cNvSpPr>
              <a:spLocks noChangeShapeType="1"/>
            </p:cNvSpPr>
            <p:nvPr/>
          </p:nvSpPr>
          <p:spPr bwMode="auto">
            <a:xfrm>
              <a:off x="3530" y="3194"/>
              <a:ext cx="181" cy="16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4374" name="Oval 49"/>
          <p:cNvSpPr>
            <a:spLocks noChangeArrowheads="1"/>
          </p:cNvSpPr>
          <p:nvPr/>
        </p:nvSpPr>
        <p:spPr bwMode="auto">
          <a:xfrm>
            <a:off x="3253140" y="2409994"/>
            <a:ext cx="139773" cy="58444"/>
          </a:xfrm>
          <a:prstGeom prst="ellipse">
            <a:avLst/>
          </a:prstGeom>
          <a:solidFill>
            <a:schemeClr val="bg1"/>
          </a:solidFill>
          <a:ln w="12700">
            <a:solidFill>
              <a:schemeClr val="tx1"/>
            </a:solidFill>
            <a:round/>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i="1" u="none">
              <a:ea typeface="微软雅黑" panose="020B0503020204020204" pitchFamily="34" charset="-122"/>
            </a:endParaRPr>
          </a:p>
        </p:txBody>
      </p:sp>
      <p:sp>
        <p:nvSpPr>
          <p:cNvPr id="14375" name="Line 50"/>
          <p:cNvSpPr>
            <a:spLocks noChangeShapeType="1"/>
          </p:cNvSpPr>
          <p:nvPr/>
        </p:nvSpPr>
        <p:spPr bwMode="auto">
          <a:xfrm>
            <a:off x="2770288" y="4385385"/>
            <a:ext cx="1696333" cy="315595"/>
          </a:xfrm>
          <a:prstGeom prst="line">
            <a:avLst/>
          </a:prstGeom>
          <a:noFill/>
          <a:ln w="25400">
            <a:solidFill>
              <a:srgbClr val="FF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76" name="Line 51"/>
          <p:cNvSpPr>
            <a:spLocks noChangeShapeType="1"/>
          </p:cNvSpPr>
          <p:nvPr/>
        </p:nvSpPr>
        <p:spPr bwMode="auto">
          <a:xfrm flipV="1">
            <a:off x="2601926" y="3859394"/>
            <a:ext cx="1026059" cy="388649"/>
          </a:xfrm>
          <a:prstGeom prst="line">
            <a:avLst/>
          </a:prstGeom>
          <a:noFill/>
          <a:ln w="25400">
            <a:solidFill>
              <a:srgbClr val="FF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77" name="Line 52"/>
          <p:cNvSpPr>
            <a:spLocks noChangeShapeType="1"/>
          </p:cNvSpPr>
          <p:nvPr/>
        </p:nvSpPr>
        <p:spPr bwMode="auto">
          <a:xfrm flipV="1">
            <a:off x="2470094" y="3280803"/>
            <a:ext cx="204895" cy="897108"/>
          </a:xfrm>
          <a:prstGeom prst="line">
            <a:avLst/>
          </a:prstGeom>
          <a:noFill/>
          <a:ln w="25400">
            <a:solidFill>
              <a:srgbClr val="FF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78" name="Oval 55"/>
          <p:cNvSpPr>
            <a:spLocks noChangeArrowheads="1"/>
          </p:cNvSpPr>
          <p:nvPr/>
        </p:nvSpPr>
        <p:spPr bwMode="auto">
          <a:xfrm>
            <a:off x="6366261" y="4978587"/>
            <a:ext cx="935524" cy="53037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2400" i="1" u="none">
                <a:ea typeface="微软雅黑" panose="020B0503020204020204" pitchFamily="34" charset="-122"/>
              </a:rPr>
              <a:t>安全事故</a:t>
            </a:r>
            <a:endParaRPr kumimoji="1" lang="zh-CN" altLang="en-US" sz="2400" i="1" u="none">
              <a:ea typeface="微软雅黑" panose="020B0503020204020204" pitchFamily="34" charset="-122"/>
            </a:endParaRPr>
          </a:p>
        </p:txBody>
      </p:sp>
      <p:sp>
        <p:nvSpPr>
          <p:cNvPr id="14379" name="Rectangle 17"/>
          <p:cNvSpPr>
            <a:spLocks noChangeArrowheads="1"/>
          </p:cNvSpPr>
          <p:nvPr/>
        </p:nvSpPr>
        <p:spPr bwMode="auto">
          <a:xfrm>
            <a:off x="4461856" y="3483894"/>
            <a:ext cx="1224601"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1600" i="1" u="none">
                <a:ea typeface="微软雅黑" panose="020B0503020204020204" pitchFamily="34" charset="-122"/>
              </a:rPr>
              <a:t>不安全行为</a:t>
            </a:r>
            <a:endParaRPr kumimoji="1" lang="zh-CN" altLang="zh-CN" sz="1600" i="1" u="none">
              <a:ea typeface="微软雅黑" panose="020B0503020204020204" pitchFamily="34" charset="-122"/>
            </a:endParaRPr>
          </a:p>
        </p:txBody>
      </p:sp>
      <p:pic>
        <p:nvPicPr>
          <p:cNvPr id="55" name="图片 2"/>
          <p:cNvPicPr>
            <a:picLocks noChangeAspect="1" noChangeArrowheads="1"/>
          </p:cNvPicPr>
          <p:nvPr/>
        </p:nvPicPr>
        <p:blipFill>
          <a:blip r:embed="rId1"/>
          <a:srcRect/>
          <a:stretch>
            <a:fillRect/>
          </a:stretch>
        </p:blipFill>
        <p:spPr bwMode="auto">
          <a:xfrm>
            <a:off x="5762696" y="1067660"/>
            <a:ext cx="2857400" cy="2136111"/>
          </a:xfrm>
          <a:prstGeom prst="rect">
            <a:avLst/>
          </a:prstGeom>
          <a:solidFill>
            <a:srgbClr val="FFC000"/>
          </a:solidFill>
          <a:ln w="38100">
            <a:solidFill>
              <a:schemeClr val="accent4"/>
            </a:solidFill>
            <a:miter lim="800000"/>
            <a:headEnd/>
            <a:tailEnd/>
          </a:ln>
          <a:effectLst/>
        </p:spPr>
      </p:pic>
      <p:sp>
        <p:nvSpPr>
          <p:cNvPr id="56" name="Rectangle 2"/>
          <p:cNvSpPr txBox="1">
            <a:spLocks noChangeArrowheads="1"/>
          </p:cNvSpPr>
          <p:nvPr/>
        </p:nvSpPr>
        <p:spPr>
          <a:xfrm>
            <a:off x="598220" y="84932"/>
            <a:ext cx="5759450" cy="525462"/>
          </a:xfrm>
          <a:prstGeom prst="rect">
            <a:avLst/>
          </a:prstGeom>
          <a:solidFill>
            <a:schemeClr val="bg1"/>
          </a:solidFill>
        </p:spPr>
        <p:txBody>
          <a:bodyPr anchor="ct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a:solidFill>
                  <a:schemeClr val="tx1"/>
                </a:solidFill>
                <a:latin typeface="微软雅黑" panose="020B0503020204020204" pitchFamily="34" charset="-122"/>
                <a:ea typeface="微软雅黑" panose="020B0503020204020204" pitchFamily="34" charset="-122"/>
              </a:rPr>
              <a:t>安全事故多因素理论、事故链理论 </a:t>
            </a:r>
            <a:endParaRPr lang="zh-CN" altLang="en-US" sz="2400" b="1" kern="0" dirty="0">
              <a:solidFill>
                <a:schemeClr val="tx1"/>
              </a:solidFill>
              <a:latin typeface="微软雅黑" panose="020B0503020204020204" pitchFamily="34" charset="-122"/>
              <a:ea typeface="微软雅黑" panose="020B0503020204020204" pitchFamily="34" charset="-122"/>
            </a:endParaRPr>
          </a:p>
        </p:txBody>
      </p:sp>
      <p:pic>
        <p:nvPicPr>
          <p:cNvPr id="57" name="图片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2330"/>
            <a:ext cx="8462921" cy="4195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000"/>
                                        <p:tgtEl>
                                          <p:spTgt spid="55"/>
                                        </p:tgtEl>
                                      </p:cBhvr>
                                    </p:animEffect>
                                    <p:set>
                                      <p:cBhvr>
                                        <p:cTn id="13" dur="1" fill="hold">
                                          <p:stCondLst>
                                            <p:cond delay="1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6" name="Rectangle 4"/>
          <p:cNvSpPr>
            <a:spLocks noChangeArrowheads="1"/>
          </p:cNvSpPr>
          <p:nvPr/>
        </p:nvSpPr>
        <p:spPr bwMode="auto">
          <a:xfrm>
            <a:off x="686157" y="2473104"/>
            <a:ext cx="7395250" cy="1262380"/>
          </a:xfrm>
          <a:prstGeom prst="rect">
            <a:avLst/>
          </a:prstGeom>
          <a:gradFill rotWithShape="1">
            <a:gsLst>
              <a:gs pos="0">
                <a:srgbClr val="FFFFFF"/>
              </a:gs>
              <a:gs pos="100000">
                <a:srgbClr val="FFFFCC"/>
              </a:gs>
            </a:gsLst>
            <a:lin ang="5400000" scaled="1"/>
          </a:gradFill>
          <a:ln w="57150" cmpd="thinThick" algn="ctr">
            <a:solidFill>
              <a:srgbClr val="B2B2B2"/>
            </a:solidFill>
            <a:miter lim="800000"/>
          </a:ln>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605637" name="Text Box 5"/>
          <p:cNvSpPr txBox="1">
            <a:spLocks noChangeArrowheads="1"/>
          </p:cNvSpPr>
          <p:nvPr/>
        </p:nvSpPr>
        <p:spPr bwMode="auto">
          <a:xfrm>
            <a:off x="2892344" y="2508171"/>
            <a:ext cx="4332956" cy="1200329"/>
          </a:xfrm>
          <a:prstGeom prst="rect">
            <a:avLst/>
          </a:prstGeom>
          <a:noFill/>
          <a:ln>
            <a:noFill/>
          </a:ln>
          <a:effectLst>
            <a:outerShdw dist="3592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7200" i="1" u="none">
                <a:solidFill>
                  <a:srgbClr val="D60093"/>
                </a:solidFill>
                <a:ea typeface="楷体_GB2312" pitchFamily="49" charset="-122"/>
              </a:rPr>
              <a:t>100 </a:t>
            </a:r>
            <a:r>
              <a:rPr lang="en-US" altLang="zh-CN" sz="7200" i="1" u="none">
                <a:solidFill>
                  <a:srgbClr val="D60093"/>
                </a:solidFill>
                <a:ea typeface="楷体_GB2312" pitchFamily="49" charset="-122"/>
                <a:cs typeface="Arial" panose="020B0604020202020204" pitchFamily="34" charset="0"/>
              </a:rPr>
              <a:t>-</a:t>
            </a:r>
            <a:r>
              <a:rPr lang="en-US" altLang="zh-CN" sz="7200" i="1" u="none">
                <a:solidFill>
                  <a:srgbClr val="D60093"/>
                </a:solidFill>
                <a:ea typeface="楷体_GB2312" pitchFamily="49" charset="-122"/>
              </a:rPr>
              <a:t>1= 0</a:t>
            </a:r>
            <a:endParaRPr lang="en-US" altLang="en-US" sz="7200" i="1" u="none">
              <a:solidFill>
                <a:srgbClr val="D60093"/>
              </a:solidFill>
              <a:ea typeface="楷体_GB2312" pitchFamily="49" charset="-122"/>
            </a:endParaRPr>
          </a:p>
        </p:txBody>
      </p:sp>
      <p:sp>
        <p:nvSpPr>
          <p:cNvPr id="16389" name="Rectangle 6"/>
          <p:cNvSpPr>
            <a:spLocks noChangeArrowheads="1"/>
          </p:cNvSpPr>
          <p:nvPr/>
        </p:nvSpPr>
        <p:spPr bwMode="auto">
          <a:xfrm>
            <a:off x="686157" y="1067660"/>
            <a:ext cx="7547729" cy="129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lnSpc>
                <a:spcPct val="115000"/>
              </a:lnSpc>
            </a:pPr>
            <a:r>
              <a:rPr lang="zh-CN" altLang="en-US" sz="2400" u="none">
                <a:solidFill>
                  <a:srgbClr val="0000FF"/>
                </a:solidFill>
                <a:latin typeface="黑体" panose="02010609060101010101" pitchFamily="49" charset="-122"/>
                <a:ea typeface="黑体" panose="02010609060101010101" pitchFamily="49" charset="-122"/>
              </a:rPr>
              <a:t>风险</a:t>
            </a:r>
            <a:r>
              <a:rPr lang="zh-CN" altLang="en-US" sz="2400" u="none">
                <a:solidFill>
                  <a:srgbClr val="000099"/>
                </a:solidFill>
                <a:latin typeface="黑体" panose="02010609060101010101" pitchFamily="49" charset="-122"/>
                <a:ea typeface="黑体" panose="02010609060101010101" pitchFamily="49" charset="-122"/>
              </a:rPr>
              <a:t>：</a:t>
            </a:r>
            <a:r>
              <a:rPr lang="zh-CN" altLang="en-US" sz="2200" u="none">
                <a:latin typeface="宋体" panose="02010600030101010101" pitchFamily="2" charset="-122"/>
              </a:rPr>
              <a:t>任何一件事情，如果客观存在着发生某种事故的可能性，不管这个可能性有多小，如果重复去做时，事故总会在某一时刻发生。  </a:t>
            </a:r>
            <a:endParaRPr lang="zh-CN" altLang="en-US" sz="2200" u="none">
              <a:latin typeface="宋体" panose="02010600030101010101" pitchFamily="2" charset="-122"/>
            </a:endParaRPr>
          </a:p>
        </p:txBody>
      </p:sp>
      <p:sp>
        <p:nvSpPr>
          <p:cNvPr id="1605639" name="Rectangle 7"/>
          <p:cNvSpPr>
            <a:spLocks noChangeArrowheads="1"/>
          </p:cNvSpPr>
          <p:nvPr/>
        </p:nvSpPr>
        <p:spPr bwMode="auto">
          <a:xfrm>
            <a:off x="1164244" y="2589992"/>
            <a:ext cx="9911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lnSpc>
                <a:spcPct val="125000"/>
              </a:lnSpc>
            </a:pPr>
            <a:r>
              <a:rPr lang="zh-CN" altLang="en-US" sz="2400" u="none">
                <a:solidFill>
                  <a:srgbClr val="009999"/>
                </a:solidFill>
                <a:ea typeface="华文琥珀" panose="02010800040101010101" pitchFamily="2" charset="-122"/>
              </a:rPr>
              <a:t>墨菲定律</a:t>
            </a:r>
            <a:endParaRPr lang="zh-CN" altLang="en-US" sz="2400" u="none">
              <a:solidFill>
                <a:srgbClr val="009999"/>
              </a:solidFill>
              <a:ea typeface="华文琥珀" panose="02010800040101010101" pitchFamily="2" charset="-122"/>
            </a:endParaRPr>
          </a:p>
        </p:txBody>
      </p:sp>
      <p:sp>
        <p:nvSpPr>
          <p:cNvPr id="1605640" name="Rectangle 8"/>
          <p:cNvSpPr>
            <a:spLocks noChangeArrowheads="1"/>
          </p:cNvSpPr>
          <p:nvPr/>
        </p:nvSpPr>
        <p:spPr bwMode="auto">
          <a:xfrm>
            <a:off x="506677" y="3819596"/>
            <a:ext cx="818306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400" u="none" dirty="0">
                <a:latin typeface="华文中宋" panose="02010600040101010101" pitchFamily="2" charset="-122"/>
                <a:ea typeface="华文中宋" panose="02010600040101010101" pitchFamily="2" charset="-122"/>
              </a:rPr>
              <a:t>          </a:t>
            </a:r>
            <a:r>
              <a:rPr lang="zh-CN" altLang="en-US" u="none" dirty="0">
                <a:latin typeface="宋体" panose="02010600030101010101" pitchFamily="2" charset="-122"/>
              </a:rPr>
              <a:t>在</a:t>
            </a:r>
            <a:r>
              <a:rPr lang="zh-CN" altLang="en-US" sz="2000" u="none" dirty="0">
                <a:latin typeface="宋体" panose="02010600030101010101" pitchFamily="2" charset="-122"/>
              </a:rPr>
              <a:t>安全生产中，有些小的不安全行为在一次或数十次过程中也许不能导致事故。但是总维持这样终究是会发生事故的。</a:t>
            </a:r>
            <a:endParaRPr lang="zh-CN" altLang="en-US" sz="2000" u="none" dirty="0">
              <a:latin typeface="宋体" panose="02010600030101010101" pitchFamily="2" charset="-122"/>
            </a:endParaRPr>
          </a:p>
          <a:p>
            <a:pPr eaLnBrk="1" hangingPunct="1">
              <a:lnSpc>
                <a:spcPct val="120000"/>
              </a:lnSpc>
            </a:pPr>
            <a:endParaRPr lang="zh-CN" altLang="en-US" sz="2000" u="none" dirty="0">
              <a:latin typeface="宋体" panose="02010600030101010101" pitchFamily="2" charset="-122"/>
            </a:endParaRPr>
          </a:p>
          <a:p>
            <a:pPr eaLnBrk="1" hangingPunct="1">
              <a:lnSpc>
                <a:spcPct val="120000"/>
              </a:lnSpc>
              <a:buFont typeface="Wingdings" panose="05000000000000000000" pitchFamily="2" charset="2"/>
              <a:buChar char="F"/>
            </a:pPr>
            <a:r>
              <a:rPr lang="zh-CN" altLang="en-US" sz="2000" u="none" dirty="0">
                <a:latin typeface="宋体" panose="02010600030101010101" pitchFamily="2" charset="-122"/>
              </a:rPr>
              <a:t> 及时发现并纠正不安全行为是避免事故发生最为重要的工作。</a:t>
            </a:r>
            <a:endParaRPr lang="zh-CN" altLang="en-US" sz="2000" u="none" dirty="0">
              <a:latin typeface="宋体" panose="02010600030101010101" pitchFamily="2" charset="-122"/>
            </a:endParaRPr>
          </a:p>
        </p:txBody>
      </p:sp>
      <p:sp>
        <p:nvSpPr>
          <p:cNvPr id="1605641" name="AutoShape 9"/>
          <p:cNvSpPr>
            <a:spLocks noChangeArrowheads="1"/>
          </p:cNvSpPr>
          <p:nvPr/>
        </p:nvSpPr>
        <p:spPr bwMode="auto">
          <a:xfrm>
            <a:off x="716336" y="4039391"/>
            <a:ext cx="838637" cy="236696"/>
          </a:xfrm>
          <a:prstGeom prst="rightArrow">
            <a:avLst>
              <a:gd name="adj1" fmla="val 50000"/>
              <a:gd name="adj2" fmla="val 81481"/>
            </a:avLst>
          </a:prstGeom>
          <a:gradFill rotWithShape="1">
            <a:gsLst>
              <a:gs pos="0">
                <a:srgbClr val="FFFFFF"/>
              </a:gs>
              <a:gs pos="100000">
                <a:srgbClr val="FF0000"/>
              </a:gs>
            </a:gsLst>
            <a:lin ang="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Rectangle 2"/>
          <p:cNvSpPr txBox="1">
            <a:spLocks noChangeArrowheads="1"/>
          </p:cNvSpPr>
          <p:nvPr/>
        </p:nvSpPr>
        <p:spPr>
          <a:xfrm>
            <a:off x="598220" y="84932"/>
            <a:ext cx="6627080" cy="525462"/>
          </a:xfrm>
          <a:prstGeom prst="rect">
            <a:avLst/>
          </a:prstGeom>
          <a:solidFill>
            <a:schemeClr val="bg1"/>
          </a:solidFill>
        </p:spPr>
        <p:txBody>
          <a:bodyPr anchor="ct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a:solidFill>
                  <a:schemeClr val="tx1"/>
                </a:solidFill>
                <a:latin typeface="微软雅黑" panose="020B0503020204020204" pitchFamily="34" charset="-122"/>
                <a:ea typeface="微软雅黑" panose="020B0503020204020204" pitchFamily="34" charset="-122"/>
              </a:rPr>
              <a:t>不安全行为是导致事故</a:t>
            </a:r>
            <a:r>
              <a:rPr lang="zh-CN" altLang="en-US" sz="2400" b="1" kern="0" dirty="0" smtClean="0">
                <a:solidFill>
                  <a:schemeClr val="tx1"/>
                </a:solidFill>
                <a:latin typeface="微软雅黑" panose="020B0503020204020204" pitchFamily="34" charset="-122"/>
                <a:ea typeface="微软雅黑" panose="020B0503020204020204" pitchFamily="34" charset="-122"/>
              </a:rPr>
              <a:t>发生最为</a:t>
            </a:r>
            <a:r>
              <a:rPr lang="zh-CN" altLang="en-US" sz="2400" b="1" kern="0" dirty="0">
                <a:solidFill>
                  <a:schemeClr val="tx1"/>
                </a:solidFill>
                <a:latin typeface="微软雅黑" panose="020B0503020204020204" pitchFamily="34" charset="-122"/>
                <a:ea typeface="微软雅黑" panose="020B0503020204020204" pitchFamily="34" charset="-122"/>
              </a:rPr>
              <a:t>重要的原因</a:t>
            </a:r>
            <a:endParaRPr lang="zh-CN" altLang="en-US" sz="2400" b="1" kern="0" dirty="0">
              <a:solidFill>
                <a:schemeClr val="tx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92330"/>
            <a:ext cx="8462921" cy="41956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605636"/>
                                        </p:tgtEl>
                                        <p:attrNameLst>
                                          <p:attrName>style.visibility</p:attrName>
                                        </p:attrNameLst>
                                      </p:cBhvr>
                                      <p:to>
                                        <p:strVal val="visible"/>
                                      </p:to>
                                    </p:set>
                                    <p:animEffect transition="in" filter="box(in)">
                                      <p:cBhvr>
                                        <p:cTn id="7" dur="500"/>
                                        <p:tgtEl>
                                          <p:spTgt spid="160563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05637"/>
                                        </p:tgtEl>
                                        <p:attrNameLst>
                                          <p:attrName>style.visibility</p:attrName>
                                        </p:attrNameLst>
                                      </p:cBhvr>
                                      <p:to>
                                        <p:strVal val="visible"/>
                                      </p:to>
                                    </p:set>
                                    <p:animEffect transition="in" filter="box(in)">
                                      <p:cBhvr>
                                        <p:cTn id="10" dur="500"/>
                                        <p:tgtEl>
                                          <p:spTgt spid="160563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05639"/>
                                        </p:tgtEl>
                                        <p:attrNameLst>
                                          <p:attrName>style.visibility</p:attrName>
                                        </p:attrNameLst>
                                      </p:cBhvr>
                                      <p:to>
                                        <p:strVal val="visible"/>
                                      </p:to>
                                    </p:set>
                                    <p:animEffect transition="in" filter="box(in)">
                                      <p:cBhvr>
                                        <p:cTn id="13" dur="500"/>
                                        <p:tgtEl>
                                          <p:spTgt spid="160563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05641"/>
                                        </p:tgtEl>
                                        <p:attrNameLst>
                                          <p:attrName>style.visibility</p:attrName>
                                        </p:attrNameLst>
                                      </p:cBhvr>
                                      <p:to>
                                        <p:strVal val="visible"/>
                                      </p:to>
                                    </p:set>
                                    <p:anim calcmode="lin" valueType="num">
                                      <p:cBhvr additive="base">
                                        <p:cTn id="18" dur="500" fill="hold"/>
                                        <p:tgtEl>
                                          <p:spTgt spid="1605641"/>
                                        </p:tgtEl>
                                        <p:attrNameLst>
                                          <p:attrName>ppt_x</p:attrName>
                                        </p:attrNameLst>
                                      </p:cBhvr>
                                      <p:tavLst>
                                        <p:tav tm="0">
                                          <p:val>
                                            <p:strVal val="0-#ppt_w/2"/>
                                          </p:val>
                                        </p:tav>
                                        <p:tav tm="100000">
                                          <p:val>
                                            <p:strVal val="#ppt_x"/>
                                          </p:val>
                                        </p:tav>
                                      </p:tavLst>
                                    </p:anim>
                                    <p:anim calcmode="lin" valueType="num">
                                      <p:cBhvr additive="base">
                                        <p:cTn id="19" dur="500" fill="hold"/>
                                        <p:tgtEl>
                                          <p:spTgt spid="160564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05640"/>
                                        </p:tgtEl>
                                        <p:attrNameLst>
                                          <p:attrName>style.visibility</p:attrName>
                                        </p:attrNameLst>
                                      </p:cBhvr>
                                      <p:to>
                                        <p:strVal val="visible"/>
                                      </p:to>
                                    </p:set>
                                    <p:anim calcmode="lin" valueType="num">
                                      <p:cBhvr additive="base">
                                        <p:cTn id="24" dur="500" fill="hold"/>
                                        <p:tgtEl>
                                          <p:spTgt spid="1605640"/>
                                        </p:tgtEl>
                                        <p:attrNameLst>
                                          <p:attrName>ppt_x</p:attrName>
                                        </p:attrNameLst>
                                      </p:cBhvr>
                                      <p:tavLst>
                                        <p:tav tm="0">
                                          <p:val>
                                            <p:strVal val="1+#ppt_w/2"/>
                                          </p:val>
                                        </p:tav>
                                        <p:tav tm="100000">
                                          <p:val>
                                            <p:strVal val="#ppt_x"/>
                                          </p:val>
                                        </p:tav>
                                      </p:tavLst>
                                    </p:anim>
                                    <p:anim calcmode="lin" valueType="num">
                                      <p:cBhvr additive="base">
                                        <p:cTn id="25" dur="500" fill="hold"/>
                                        <p:tgtEl>
                                          <p:spTgt spid="16056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5636" grpId="0" animBg="1"/>
      <p:bldP spid="1605637" grpId="0"/>
      <p:bldP spid="1605639" grpId="0"/>
      <p:bldP spid="1605640" grpId="0"/>
      <p:bldP spid="16056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1067356" y="1790692"/>
            <a:ext cx="7322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lnSpc>
                <a:spcPts val="2800"/>
              </a:lnSpc>
              <a:buFont typeface="Wingdings" panose="05000000000000000000" pitchFamily="2" charset="2"/>
              <a:buChar char="p"/>
            </a:pPr>
            <a:r>
              <a:rPr lang="zh-CN" altLang="en-US" sz="1600" u="none" dirty="0">
                <a:solidFill>
                  <a:srgbClr val="33339A"/>
                </a:solidFill>
                <a:latin typeface="微软雅黑" panose="020B0503020204020204" pitchFamily="34" charset="-122"/>
                <a:ea typeface="微软雅黑" panose="020B0503020204020204" pitchFamily="34" charset="-122"/>
              </a:rPr>
              <a:t>  </a:t>
            </a:r>
            <a:r>
              <a:rPr lang="en-US" altLang="zh-CN" u="none" dirty="0">
                <a:solidFill>
                  <a:srgbClr val="33339A"/>
                </a:solidFill>
                <a:latin typeface="微软雅黑" panose="020B0503020204020204" pitchFamily="34" charset="-122"/>
                <a:ea typeface="微软雅黑" panose="020B0503020204020204" pitchFamily="34" charset="-122"/>
              </a:rPr>
              <a:t>BBS</a:t>
            </a:r>
            <a:r>
              <a:rPr lang="zh-CN" altLang="en-US" u="none" dirty="0">
                <a:solidFill>
                  <a:srgbClr val="33339A"/>
                </a:solidFill>
                <a:latin typeface="微软雅黑" panose="020B0503020204020204" pitchFamily="34" charset="-122"/>
                <a:ea typeface="微软雅黑" panose="020B0503020204020204" pitchFamily="34" charset="-122"/>
              </a:rPr>
              <a:t>是以心理学与行为学为理论基础，主要采用</a:t>
            </a:r>
            <a:r>
              <a:rPr lang="en-US" altLang="zh-CN" u="none" dirty="0">
                <a:solidFill>
                  <a:srgbClr val="33339A"/>
                </a:solidFill>
                <a:latin typeface="微软雅黑" panose="020B0503020204020204" pitchFamily="34" charset="-122"/>
                <a:ea typeface="微软雅黑" panose="020B0503020204020204" pitchFamily="34" charset="-122"/>
              </a:rPr>
              <a:t>ABC</a:t>
            </a:r>
            <a:r>
              <a:rPr lang="zh-CN" altLang="en-US" u="none" dirty="0">
                <a:solidFill>
                  <a:srgbClr val="33339A"/>
                </a:solidFill>
                <a:latin typeface="微软雅黑" panose="020B0503020204020204" pitchFamily="34" charset="-122"/>
                <a:ea typeface="微软雅黑" panose="020B0503020204020204" pitchFamily="34" charset="-122"/>
              </a:rPr>
              <a:t>（行为前因</a:t>
            </a:r>
            <a:r>
              <a:rPr lang="en-US" altLang="zh-CN" u="none" dirty="0">
                <a:solidFill>
                  <a:srgbClr val="33339A"/>
                </a:solidFill>
                <a:latin typeface="微软雅黑" panose="020B0503020204020204" pitchFamily="34" charset="-122"/>
                <a:ea typeface="微软雅黑" panose="020B0503020204020204" pitchFamily="34" charset="-122"/>
              </a:rPr>
              <a:t>—</a:t>
            </a:r>
            <a:r>
              <a:rPr lang="zh-CN" altLang="en-US" u="none" dirty="0">
                <a:solidFill>
                  <a:srgbClr val="33339A"/>
                </a:solidFill>
                <a:latin typeface="微软雅黑" panose="020B0503020204020204" pitchFamily="34" charset="-122"/>
                <a:ea typeface="微软雅黑" panose="020B0503020204020204" pitchFamily="34" charset="-122"/>
              </a:rPr>
              <a:t>行为</a:t>
            </a:r>
            <a:r>
              <a:rPr lang="en-US" altLang="zh-CN" u="none" dirty="0">
                <a:solidFill>
                  <a:srgbClr val="33339A"/>
                </a:solidFill>
                <a:latin typeface="微软雅黑" panose="020B0503020204020204" pitchFamily="34" charset="-122"/>
                <a:ea typeface="微软雅黑" panose="020B0503020204020204" pitchFamily="34" charset="-122"/>
              </a:rPr>
              <a:t>—</a:t>
            </a:r>
            <a:r>
              <a:rPr lang="zh-CN" altLang="en-US" u="none" dirty="0">
                <a:solidFill>
                  <a:srgbClr val="33339A"/>
                </a:solidFill>
                <a:latin typeface="微软雅黑" panose="020B0503020204020204" pitchFamily="34" charset="-122"/>
                <a:ea typeface="微软雅黑" panose="020B0503020204020204" pitchFamily="34" charset="-122"/>
              </a:rPr>
              <a:t>行为后果）的行为模型，通过改变人的行为而达到安全的目标， 进而实现企业事故预防，减少由于人的行为引起的事故发生。</a:t>
            </a:r>
            <a:endParaRPr lang="zh-CN" altLang="en-US" u="none" dirty="0">
              <a:solidFill>
                <a:srgbClr val="33339A"/>
              </a:solidFill>
              <a:latin typeface="微软雅黑" panose="020B0503020204020204" pitchFamily="34" charset="-122"/>
              <a:ea typeface="微软雅黑" panose="020B0503020204020204" pitchFamily="34" charset="-122"/>
            </a:endParaRPr>
          </a:p>
        </p:txBody>
      </p:sp>
      <p:sp>
        <p:nvSpPr>
          <p:cNvPr id="24581" name="Text Box 8"/>
          <p:cNvSpPr txBox="1">
            <a:spLocks noChangeArrowheads="1"/>
          </p:cNvSpPr>
          <p:nvPr/>
        </p:nvSpPr>
        <p:spPr bwMode="auto">
          <a:xfrm>
            <a:off x="546385" y="1067660"/>
            <a:ext cx="7188768"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400" u="none" dirty="0">
                <a:latin typeface="微软雅黑" panose="020B0503020204020204" pitchFamily="34" charset="-122"/>
                <a:ea typeface="微软雅黑" panose="020B0503020204020204" pitchFamily="34" charset="-122"/>
              </a:rPr>
              <a:t>行为安全管理</a:t>
            </a:r>
            <a:r>
              <a:rPr lang="en-US" altLang="zh-CN" sz="2400" u="none" dirty="0">
                <a:latin typeface="微软雅黑" panose="020B0503020204020204" pitchFamily="34" charset="-122"/>
                <a:ea typeface="微软雅黑" panose="020B0503020204020204" pitchFamily="34" charset="-122"/>
              </a:rPr>
              <a:t>BBS</a:t>
            </a:r>
            <a:r>
              <a:rPr lang="zh-CN" altLang="en-US" sz="2400" u="none" dirty="0">
                <a:latin typeface="微软雅黑" panose="020B0503020204020204" pitchFamily="34" charset="-122"/>
                <a:ea typeface="微软雅黑" panose="020B0503020204020204" pitchFamily="34" charset="-122"/>
              </a:rPr>
              <a:t>（</a:t>
            </a:r>
            <a:r>
              <a:rPr lang="en-US" altLang="zh-CN" u="none" dirty="0">
                <a:latin typeface="微软雅黑" panose="020B0503020204020204" pitchFamily="34" charset="-122"/>
                <a:ea typeface="微软雅黑" panose="020B0503020204020204" pitchFamily="34" charset="-122"/>
              </a:rPr>
              <a:t>B</a:t>
            </a:r>
            <a:r>
              <a:rPr lang="zh-CN" altLang="zh-CN" u="none" dirty="0">
                <a:latin typeface="微软雅黑" panose="020B0503020204020204" pitchFamily="34" charset="-122"/>
                <a:ea typeface="微软雅黑" panose="020B0503020204020204" pitchFamily="34" charset="-122"/>
              </a:rPr>
              <a:t>ehavior-</a:t>
            </a:r>
            <a:r>
              <a:rPr lang="en-US" altLang="zh-CN" u="none" dirty="0">
                <a:latin typeface="微软雅黑" panose="020B0503020204020204" pitchFamily="34" charset="-122"/>
                <a:ea typeface="微软雅黑" panose="020B0503020204020204" pitchFamily="34" charset="-122"/>
              </a:rPr>
              <a:t>B</a:t>
            </a:r>
            <a:r>
              <a:rPr lang="zh-CN" altLang="zh-CN" u="none" dirty="0">
                <a:latin typeface="微软雅黑" panose="020B0503020204020204" pitchFamily="34" charset="-122"/>
                <a:ea typeface="微软雅黑" panose="020B0503020204020204" pitchFamily="34" charset="-122"/>
              </a:rPr>
              <a:t>ased </a:t>
            </a:r>
            <a:r>
              <a:rPr lang="zh-CN" altLang="en-US" u="none" dirty="0">
                <a:latin typeface="微软雅黑" panose="020B0503020204020204" pitchFamily="34" charset="-122"/>
                <a:ea typeface="微软雅黑" panose="020B0503020204020204" pitchFamily="34" charset="-122"/>
              </a:rPr>
              <a:t>S</a:t>
            </a:r>
            <a:r>
              <a:rPr lang="zh-CN" altLang="zh-CN" u="none" dirty="0">
                <a:latin typeface="微软雅黑" panose="020B0503020204020204" pitchFamily="34" charset="-122"/>
                <a:ea typeface="微软雅黑" panose="020B0503020204020204" pitchFamily="34" charset="-122"/>
              </a:rPr>
              <a:t>afety</a:t>
            </a:r>
            <a:r>
              <a:rPr lang="en-US" altLang="zh-CN" u="none" dirty="0">
                <a:latin typeface="微软雅黑" panose="020B0503020204020204" pitchFamily="34" charset="-122"/>
                <a:ea typeface="微软雅黑" panose="020B0503020204020204" pitchFamily="34" charset="-122"/>
              </a:rPr>
              <a:t> </a:t>
            </a:r>
            <a:r>
              <a:rPr lang="en-US" altLang="zh-CN" u="none" dirty="0" smtClean="0">
                <a:latin typeface="微软雅黑" panose="020B0503020204020204" pitchFamily="34" charset="-122"/>
                <a:ea typeface="微软雅黑" panose="020B0503020204020204" pitchFamily="34" charset="-122"/>
              </a:rPr>
              <a:t>Approach</a:t>
            </a:r>
            <a:r>
              <a:rPr lang="zh-CN" altLang="en-US" u="none" dirty="0">
                <a:latin typeface="微软雅黑" panose="020B0503020204020204" pitchFamily="34" charset="-122"/>
                <a:ea typeface="微软雅黑" panose="020B0503020204020204" pitchFamily="34" charset="-122"/>
              </a:rPr>
              <a:t>）</a:t>
            </a:r>
            <a:r>
              <a:rPr lang="zh-CN" altLang="en-US" sz="2400" u="none" dirty="0">
                <a:latin typeface="微软雅黑" panose="020B0503020204020204" pitchFamily="34" charset="-122"/>
                <a:ea typeface="微软雅黑" panose="020B0503020204020204" pitchFamily="34" charset="-122"/>
              </a:rPr>
              <a:t> </a:t>
            </a:r>
            <a:endParaRPr lang="en-US" altLang="zh-CN" sz="2400" u="none" dirty="0">
              <a:latin typeface="微软雅黑" panose="020B0503020204020204" pitchFamily="34" charset="-122"/>
              <a:ea typeface="微软雅黑" panose="020B0503020204020204" pitchFamily="34" charset="-122"/>
            </a:endParaRPr>
          </a:p>
        </p:txBody>
      </p:sp>
      <p:sp>
        <p:nvSpPr>
          <p:cNvPr id="24584" name="Rectangle 18"/>
          <p:cNvSpPr>
            <a:spLocks noChangeArrowheads="1"/>
          </p:cNvSpPr>
          <p:nvPr/>
        </p:nvSpPr>
        <p:spPr bwMode="auto">
          <a:xfrm>
            <a:off x="576081" y="120862"/>
            <a:ext cx="4318661"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什么是行为安全管理</a:t>
            </a:r>
            <a:r>
              <a:rPr lang="en-US" altLang="zh-CN" sz="2400" b="1" u="none" dirty="0">
                <a:latin typeface="微软雅黑" panose="020B0503020204020204" pitchFamily="34" charset="-122"/>
                <a:ea typeface="微软雅黑" panose="020B0503020204020204" pitchFamily="34" charset="-122"/>
              </a:rPr>
              <a:t>BBS</a:t>
            </a:r>
            <a:r>
              <a:rPr lang="zh-CN" altLang="en-US" sz="2400" b="1" u="none" dirty="0">
                <a:latin typeface="微软雅黑" panose="020B0503020204020204" pitchFamily="34" charset="-122"/>
                <a:ea typeface="微软雅黑" panose="020B0503020204020204" pitchFamily="34" charset="-122"/>
              </a:rPr>
              <a:t>？</a:t>
            </a:r>
            <a:endParaRPr lang="zh-CN" altLang="en-US" sz="2400" b="1" u="none" dirty="0">
              <a:latin typeface="微软雅黑" panose="020B0503020204020204" pitchFamily="34" charset="-122"/>
              <a:ea typeface="微软雅黑" panose="020B0503020204020204" pitchFamily="34" charset="-122"/>
            </a:endParaRPr>
          </a:p>
        </p:txBody>
      </p:sp>
      <p:sp>
        <p:nvSpPr>
          <p:cNvPr id="8" name="Rectangle 3"/>
          <p:cNvSpPr txBox="1">
            <a:spLocks noChangeArrowheads="1"/>
          </p:cNvSpPr>
          <p:nvPr/>
        </p:nvSpPr>
        <p:spPr>
          <a:xfrm>
            <a:off x="1048189" y="3083940"/>
            <a:ext cx="6900923" cy="1728240"/>
          </a:xfrm>
          <a:prstGeom prst="rect">
            <a:avLst/>
          </a:prstGeom>
          <a:solidFill>
            <a:srgbClr val="FFFF99"/>
          </a:solidFill>
          <a:ln w="19050">
            <a:solidFill>
              <a:schemeClr val="tx1"/>
            </a:solid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HeiTGB-Medium-U"/>
              </a:defRPr>
            </a:lvl1pPr>
            <a:lvl2pPr marL="742950" indent="-285750" algn="l" rtl="0" eaLnBrk="0" fontAlgn="base" hangingPunct="0">
              <a:spcBef>
                <a:spcPct val="20000"/>
              </a:spcBef>
              <a:spcAft>
                <a:spcPct val="0"/>
              </a:spcAft>
              <a:buChar char="–"/>
              <a:defRPr sz="2800">
                <a:solidFill>
                  <a:schemeClr val="tx1"/>
                </a:solidFill>
                <a:latin typeface="+mn-lt"/>
                <a:ea typeface="+mn-ea"/>
                <a:cs typeface="MHeiTGB-Medium-U"/>
              </a:defRPr>
            </a:lvl2pPr>
            <a:lvl3pPr marL="1143000" indent="-228600" algn="l" rtl="0" eaLnBrk="0" fontAlgn="base" hangingPunct="0">
              <a:spcBef>
                <a:spcPct val="20000"/>
              </a:spcBef>
              <a:spcAft>
                <a:spcPct val="0"/>
              </a:spcAft>
              <a:buChar char="•"/>
              <a:defRPr sz="2400">
                <a:solidFill>
                  <a:schemeClr val="tx1"/>
                </a:solidFill>
                <a:latin typeface="+mn-lt"/>
                <a:ea typeface="+mn-ea"/>
                <a:cs typeface="MHeiTGB-Medium-U"/>
              </a:defRPr>
            </a:lvl3pPr>
            <a:lvl4pPr marL="1600200" indent="-228600" algn="l" rtl="0" eaLnBrk="0" fontAlgn="base" hangingPunct="0">
              <a:spcBef>
                <a:spcPct val="20000"/>
              </a:spcBef>
              <a:spcAft>
                <a:spcPct val="0"/>
              </a:spcAft>
              <a:buChar char="–"/>
              <a:defRPr sz="2000">
                <a:solidFill>
                  <a:schemeClr val="tx1"/>
                </a:solidFill>
                <a:latin typeface="+mn-lt"/>
                <a:ea typeface="+mn-ea"/>
                <a:cs typeface="MHeiTGB-Medium-U"/>
              </a:defRPr>
            </a:lvl4pPr>
            <a:lvl5pPr marL="2057400" indent="-228600" algn="l" rtl="0" eaLnBrk="0" fontAlgn="base" hangingPunct="0">
              <a:spcBef>
                <a:spcPct val="20000"/>
              </a:spcBef>
              <a:spcAft>
                <a:spcPct val="0"/>
              </a:spcAft>
              <a:buChar char="»"/>
              <a:defRPr sz="2000">
                <a:solidFill>
                  <a:schemeClr val="tx1"/>
                </a:solidFill>
                <a:latin typeface="+mn-lt"/>
                <a:ea typeface="+mn-ea"/>
                <a:cs typeface="MHeiTGB-Medium-U"/>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lnSpc>
                <a:spcPct val="150000"/>
              </a:lnSpc>
              <a:buFontTx/>
            </a:pPr>
            <a:r>
              <a:rPr lang="zh-CN" altLang="en-US" sz="1600" kern="0" dirty="0" smtClean="0">
                <a:latin typeface="微软雅黑" panose="020B0503020204020204" pitchFamily="34" charset="-122"/>
                <a:ea typeface="微软雅黑" panose="020B0503020204020204" pitchFamily="34" charset="-122"/>
              </a:rPr>
              <a:t>一种通过反复正面强化安全行为来改变个人的不安全行为</a:t>
            </a:r>
            <a:endParaRPr lang="zh-CN" altLang="en-US" sz="1600" kern="0" dirty="0" smtClean="0">
              <a:latin typeface="微软雅黑" panose="020B0503020204020204" pitchFamily="34" charset="-122"/>
              <a:ea typeface="微软雅黑" panose="020B0503020204020204" pitchFamily="34" charset="-122"/>
            </a:endParaRPr>
          </a:p>
          <a:p>
            <a:pPr>
              <a:lnSpc>
                <a:spcPct val="150000"/>
              </a:lnSpc>
              <a:buFontTx/>
            </a:pPr>
            <a:r>
              <a:rPr lang="zh-CN" altLang="en-US" sz="1600" kern="0" dirty="0" smtClean="0">
                <a:latin typeface="微软雅黑" panose="020B0503020204020204" pitchFamily="34" charset="-122"/>
                <a:ea typeface="微软雅黑" panose="020B0503020204020204" pitchFamily="34" charset="-122"/>
              </a:rPr>
              <a:t>关注人的行为（安全行为与不安全行为）</a:t>
            </a:r>
            <a:endParaRPr lang="zh-CN" altLang="en-US" sz="1600" kern="0" dirty="0" smtClean="0">
              <a:latin typeface="微软雅黑" panose="020B0503020204020204" pitchFamily="34" charset="-122"/>
              <a:ea typeface="微软雅黑" panose="020B0503020204020204" pitchFamily="34" charset="-122"/>
            </a:endParaRPr>
          </a:p>
          <a:p>
            <a:pPr>
              <a:lnSpc>
                <a:spcPct val="150000"/>
              </a:lnSpc>
              <a:buFontTx/>
            </a:pPr>
            <a:r>
              <a:rPr lang="zh-CN" altLang="en-US" sz="1600" kern="0" dirty="0" smtClean="0">
                <a:latin typeface="微软雅黑" panose="020B0503020204020204" pitchFamily="34" charset="-122"/>
                <a:ea typeface="微软雅黑" panose="020B0503020204020204" pitchFamily="34" charset="-122"/>
              </a:rPr>
              <a:t>分析人为什么采取该行为（原因）</a:t>
            </a:r>
            <a:endParaRPr lang="zh-CN" altLang="en-US" sz="1600" kern="0" dirty="0" smtClean="0">
              <a:latin typeface="微软雅黑" panose="020B0503020204020204" pitchFamily="34" charset="-122"/>
              <a:ea typeface="微软雅黑" panose="020B0503020204020204" pitchFamily="34" charset="-122"/>
            </a:endParaRPr>
          </a:p>
          <a:p>
            <a:pPr>
              <a:lnSpc>
                <a:spcPct val="150000"/>
              </a:lnSpc>
              <a:buFontTx/>
            </a:pPr>
            <a:r>
              <a:rPr lang="zh-CN" altLang="en-US" sz="1600" kern="0" dirty="0" smtClean="0">
                <a:latin typeface="微软雅黑" panose="020B0503020204020204" pitchFamily="34" charset="-122"/>
                <a:ea typeface="微软雅黑" panose="020B0503020204020204" pitchFamily="34" charset="-122"/>
              </a:rPr>
              <a:t>采取纠正措施来改善人的行为</a:t>
            </a:r>
            <a:endParaRPr lang="en-US" altLang="zh-CN" kern="0" dirty="0" smtClean="0">
              <a:latin typeface="微软雅黑" panose="020B0503020204020204" pitchFamily="34" charset="-122"/>
              <a:ea typeface="微软雅黑" panose="020B0503020204020204" pitchFamily="34" charset="-122"/>
            </a:endParaRPr>
          </a:p>
          <a:p>
            <a:pPr algn="ctr">
              <a:buFontTx/>
              <a:buNone/>
            </a:pPr>
            <a:endParaRPr lang="en-US" altLang="zh-CN" kern="0" dirty="0" smtClean="0">
              <a:latin typeface="微软雅黑" panose="020B0503020204020204" pitchFamily="34" charset="-122"/>
              <a:ea typeface="微软雅黑" panose="020B0503020204020204" pitchFamily="34" charset="-122"/>
            </a:endParaRPr>
          </a:p>
        </p:txBody>
      </p:sp>
      <p:sp>
        <p:nvSpPr>
          <p:cNvPr id="2" name="矩形 1"/>
          <p:cNvSpPr/>
          <p:nvPr/>
        </p:nvSpPr>
        <p:spPr>
          <a:xfrm>
            <a:off x="685841" y="5050292"/>
            <a:ext cx="7842079" cy="553998"/>
          </a:xfrm>
          <a:prstGeom prst="rect">
            <a:avLst/>
          </a:prstGeom>
        </p:spPr>
        <p:txBody>
          <a:bodyPr wrap="square">
            <a:spAutoFit/>
          </a:bodyPr>
          <a:lstStyle/>
          <a:p>
            <a:pPr algn="ctr">
              <a:lnSpc>
                <a:spcPct val="150000"/>
              </a:lnSpc>
              <a:buFontTx/>
              <a:buNone/>
            </a:pPr>
            <a:r>
              <a:rPr lang="zh-CN" altLang="en-US" sz="2000" b="1" kern="0" dirty="0">
                <a:latin typeface="微软雅黑" panose="020B0503020204020204" pitchFamily="34" charset="-122"/>
                <a:ea typeface="微软雅黑" panose="020B0503020204020204" pitchFamily="34" charset="-122"/>
              </a:rPr>
              <a:t>因此，</a:t>
            </a:r>
            <a:r>
              <a:rPr lang="en-US" altLang="zh-CN" sz="2000" b="1" kern="0" dirty="0">
                <a:latin typeface="微软雅黑" panose="020B0503020204020204" pitchFamily="34" charset="-122"/>
                <a:ea typeface="微软雅黑" panose="020B0503020204020204" pitchFamily="34" charset="-122"/>
              </a:rPr>
              <a:t>BBS</a:t>
            </a:r>
            <a:r>
              <a:rPr lang="zh-CN" altLang="en-US" sz="2000" b="1" kern="0" dirty="0">
                <a:latin typeface="微软雅黑" panose="020B0503020204020204" pitchFamily="34" charset="-122"/>
                <a:ea typeface="微软雅黑" panose="020B0503020204020204" pitchFamily="34" charset="-122"/>
              </a:rPr>
              <a:t>并非基于假设、个人感觉或常识，而是观察到的人的行为</a:t>
            </a:r>
            <a:endParaRPr lang="zh-CN" altLang="en-US" sz="2000" b="1" kern="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ChangeArrowheads="1"/>
          </p:cNvSpPr>
          <p:nvPr/>
        </p:nvSpPr>
        <p:spPr bwMode="auto">
          <a:xfrm>
            <a:off x="528913" y="131317"/>
            <a:ext cx="5216066" cy="514738"/>
          </a:xfrm>
          <a:prstGeom prst="rect">
            <a:avLst/>
          </a:prstGeom>
          <a:solidFill>
            <a:schemeClr val="bg1"/>
          </a:solidFill>
        </p:spPr>
        <p:txBody>
          <a:bodyPr anchor="ctr"/>
          <a:lstStyle/>
          <a:p>
            <a:pPr>
              <a:buFontTx/>
            </a:pPr>
            <a:r>
              <a:rPr lang="en-US" altLang="zh-CN" sz="2400" b="1" kern="0" dirty="0">
                <a:latin typeface="微软雅黑" panose="020B0503020204020204" pitchFamily="34" charset="-122"/>
                <a:ea typeface="微软雅黑" panose="020B0503020204020204" pitchFamily="34" charset="-122"/>
                <a:cs typeface="+mj-cs"/>
              </a:rPr>
              <a:t>BBS</a:t>
            </a:r>
            <a:r>
              <a:rPr lang="zh-CN" altLang="en-US" sz="2400" b="1" kern="0" dirty="0">
                <a:latin typeface="微软雅黑" panose="020B0503020204020204" pitchFamily="34" charset="-122"/>
                <a:ea typeface="微软雅黑" panose="020B0503020204020204" pitchFamily="34" charset="-122"/>
                <a:cs typeface="+mj-cs"/>
              </a:rPr>
              <a:t>在工作界的成功实践</a:t>
            </a:r>
            <a:endParaRPr lang="zh-CN" altLang="en-US" sz="2400" b="1" kern="0" dirty="0">
              <a:latin typeface="微软雅黑" panose="020B0503020204020204" pitchFamily="34" charset="-122"/>
              <a:ea typeface="微软雅黑" panose="020B0503020204020204" pitchFamily="34" charset="-122"/>
              <a:cs typeface="+mj-cs"/>
            </a:endParaRPr>
          </a:p>
        </p:txBody>
      </p:sp>
      <p:grpSp>
        <p:nvGrpSpPr>
          <p:cNvPr id="27652" name="Group 3"/>
          <p:cNvGrpSpPr/>
          <p:nvPr/>
        </p:nvGrpSpPr>
        <p:grpSpPr bwMode="auto">
          <a:xfrm>
            <a:off x="457439" y="1182021"/>
            <a:ext cx="6925459" cy="4182223"/>
            <a:chOff x="1056" y="1102"/>
            <a:chExt cx="3753" cy="2792"/>
          </a:xfrm>
        </p:grpSpPr>
        <p:grpSp>
          <p:nvGrpSpPr>
            <p:cNvPr id="27656" name="Group 4"/>
            <p:cNvGrpSpPr/>
            <p:nvPr/>
          </p:nvGrpSpPr>
          <p:grpSpPr bwMode="auto">
            <a:xfrm>
              <a:off x="1056" y="1102"/>
              <a:ext cx="3696" cy="969"/>
              <a:chOff x="912" y="1008"/>
              <a:chExt cx="3984" cy="1076"/>
            </a:xfrm>
          </p:grpSpPr>
          <p:sp>
            <p:nvSpPr>
              <p:cNvPr id="27671" name="AutoShape 5"/>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27672" name="Group 6"/>
              <p:cNvGrpSpPr/>
              <p:nvPr/>
            </p:nvGrpSpPr>
            <p:grpSpPr bwMode="auto">
              <a:xfrm>
                <a:off x="999" y="1099"/>
                <a:ext cx="768" cy="739"/>
                <a:chOff x="999" y="1099"/>
                <a:chExt cx="768" cy="739"/>
              </a:xfrm>
            </p:grpSpPr>
            <p:sp>
              <p:nvSpPr>
                <p:cNvPr id="1912839" name="AutoShape 7"/>
                <p:cNvSpPr>
                  <a:spLocks noChangeArrowheads="1"/>
                </p:cNvSpPr>
                <p:nvPr/>
              </p:nvSpPr>
              <p:spPr bwMode="gray">
                <a:xfrm>
                  <a:off x="999" y="1099"/>
                  <a:ext cx="768" cy="73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p:spPr>
              <p:txBody>
                <a:bodyPr wrap="none" anchor="ctr"/>
                <a:lstStyle/>
                <a:p>
                  <a:pPr>
                    <a:defRPr/>
                  </a:pPr>
                  <a:endParaRPr lang="zh-CN" altLang="en-US"/>
                </a:p>
              </p:txBody>
            </p:sp>
            <p:sp>
              <p:nvSpPr>
                <p:cNvPr id="1912840" name="Freeform 8"/>
                <p:cNvSpPr/>
                <p:nvPr/>
              </p:nvSpPr>
              <p:spPr bwMode="gray">
                <a:xfrm>
                  <a:off x="1047" y="1140"/>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ln>
              </p:spPr>
              <p:txBody>
                <a:bodyPr/>
                <a:lstStyle/>
                <a:p>
                  <a:pPr>
                    <a:defRPr/>
                  </a:pPr>
                  <a:endParaRPr lang="zh-CN" altLang="en-US"/>
                </a:p>
              </p:txBody>
            </p:sp>
            <p:sp>
              <p:nvSpPr>
                <p:cNvPr id="1912841" name="Text Box 9"/>
                <p:cNvSpPr txBox="1">
                  <a:spLocks noChangeArrowheads="1"/>
                </p:cNvSpPr>
                <p:nvPr/>
              </p:nvSpPr>
              <p:spPr bwMode="gray">
                <a:xfrm>
                  <a:off x="1173" y="1362"/>
                  <a:ext cx="408" cy="297"/>
                </a:xfrm>
                <a:prstGeom prst="rect">
                  <a:avLst/>
                </a:prstGeom>
                <a:noFill/>
                <a:ln w="9525" algn="ctr">
                  <a:noFill/>
                  <a:miter lim="800000"/>
                </a:ln>
                <a:effectLst>
                  <a:outerShdw dist="35921" dir="2700000" algn="ctr" rotWithShape="0">
                    <a:schemeClr val="tx1"/>
                  </a:outerShdw>
                </a:effectLst>
              </p:spPr>
              <p:txBody>
                <a:bodyPr wrap="none">
                  <a:spAutoFit/>
                </a:bodyPr>
                <a:lstStyle/>
                <a:p>
                  <a:pPr algn="ctr" eaLnBrk="0" hangingPunct="0">
                    <a:defRPr/>
                  </a:pPr>
                  <a:r>
                    <a:rPr lang="en-US" altLang="zh-CN" sz="2000" u="none" dirty="0">
                      <a:solidFill>
                        <a:srgbClr val="FFFFFF"/>
                      </a:solidFill>
                      <a:effectLst>
                        <a:outerShdw blurRad="38100" dist="38100" dir="2700000" algn="tl">
                          <a:srgbClr val="C0C0C0"/>
                        </a:outerShdw>
                      </a:effectLst>
                    </a:rPr>
                    <a:t>ASA</a:t>
                  </a:r>
                  <a:endParaRPr lang="en-US" altLang="zh-CN" sz="2000" u="none" dirty="0">
                    <a:solidFill>
                      <a:srgbClr val="FFFFFF"/>
                    </a:solidFill>
                    <a:effectLst>
                      <a:outerShdw blurRad="38100" dist="38100" dir="2700000" algn="tl">
                        <a:srgbClr val="C0C0C0"/>
                      </a:outerShdw>
                    </a:effectLst>
                  </a:endParaRPr>
                </a:p>
              </p:txBody>
            </p:sp>
          </p:grpSp>
          <p:sp>
            <p:nvSpPr>
              <p:cNvPr id="27673" name="Text Box 10"/>
              <p:cNvSpPr txBox="1">
                <a:spLocks noChangeArrowheads="1"/>
              </p:cNvSpPr>
              <p:nvPr/>
            </p:nvSpPr>
            <p:spPr bwMode="gray">
              <a:xfrm>
                <a:off x="1872" y="1148"/>
                <a:ext cx="2928"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en-US" altLang="zh-CN" sz="1200" u="none"/>
                  <a:t>ASA</a:t>
                </a:r>
                <a:r>
                  <a:rPr lang="zh-CN" altLang="en-US" sz="1200" u="none"/>
                  <a:t>（</a:t>
                </a:r>
                <a:r>
                  <a:rPr lang="en-US" altLang="zh-CN" sz="1200" u="none"/>
                  <a:t>Advanced Safety Auditing</a:t>
                </a:r>
                <a:r>
                  <a:rPr lang="zh-CN" altLang="en-US" sz="1200" u="none"/>
                  <a:t>）高级安全审核</a:t>
                </a:r>
                <a:endParaRPr lang="zh-CN" altLang="en-US" sz="1200" u="none"/>
              </a:p>
              <a:p>
                <a:pPr eaLnBrk="1" hangingPunct="1"/>
                <a:r>
                  <a:rPr lang="en-US" altLang="zh-CN" sz="1200" u="none"/>
                  <a:t>ASA </a:t>
                </a:r>
                <a:r>
                  <a:rPr lang="zh-CN" altLang="en-US" sz="1200" u="none"/>
                  <a:t>最早发源于英国煤矿业，为加强一线经理和管理者对员工的安全权利而设计的一种管理干预方法。该方法有三个关键要素：精确的观察、双向有效的沟通、员工个体安全目标设置。由审核员去观察，观察一段时间后，通过运用开放式的提问技术来评审和确认危险源</a:t>
                </a:r>
                <a:endParaRPr lang="zh-CN" altLang="en-US" sz="1200" u="none"/>
              </a:p>
              <a:p>
                <a:pPr eaLnBrk="1" hangingPunct="1"/>
                <a:r>
                  <a:rPr lang="en-US" altLang="zh-CN" sz="1600" u="none">
                    <a:solidFill>
                      <a:srgbClr val="000000"/>
                    </a:solidFill>
                  </a:rPr>
                  <a:t>.</a:t>
                </a:r>
                <a:endParaRPr lang="en-US" altLang="zh-CN" sz="1600" u="none">
                  <a:solidFill>
                    <a:srgbClr val="000000"/>
                  </a:solidFill>
                </a:endParaRPr>
              </a:p>
            </p:txBody>
          </p:sp>
        </p:grpSp>
        <p:grpSp>
          <p:nvGrpSpPr>
            <p:cNvPr id="27657" name="Group 11"/>
            <p:cNvGrpSpPr/>
            <p:nvPr/>
          </p:nvGrpSpPr>
          <p:grpSpPr bwMode="auto">
            <a:xfrm>
              <a:off x="1056" y="2066"/>
              <a:ext cx="3696" cy="820"/>
              <a:chOff x="912" y="2016"/>
              <a:chExt cx="3984" cy="912"/>
            </a:xfrm>
          </p:grpSpPr>
          <p:sp>
            <p:nvSpPr>
              <p:cNvPr id="27665" name="AutoShape 12"/>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27666" name="Group 13"/>
              <p:cNvGrpSpPr/>
              <p:nvPr/>
            </p:nvGrpSpPr>
            <p:grpSpPr bwMode="auto">
              <a:xfrm>
                <a:off x="999" y="2093"/>
                <a:ext cx="768" cy="746"/>
                <a:chOff x="999" y="2093"/>
                <a:chExt cx="768" cy="746"/>
              </a:xfrm>
            </p:grpSpPr>
            <p:sp>
              <p:nvSpPr>
                <p:cNvPr id="1912846" name="AutoShape 14"/>
                <p:cNvSpPr>
                  <a:spLocks noChangeArrowheads="1"/>
                </p:cNvSpPr>
                <p:nvPr/>
              </p:nvSpPr>
              <p:spPr bwMode="gray">
                <a:xfrm>
                  <a:off x="999" y="2093"/>
                  <a:ext cx="768" cy="746"/>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ln>
                <a:effectLst/>
              </p:spPr>
              <p:txBody>
                <a:bodyPr wrap="none" anchor="ctr"/>
                <a:lstStyle/>
                <a:p>
                  <a:pPr>
                    <a:defRPr/>
                  </a:pPr>
                  <a:endParaRPr lang="zh-CN" altLang="en-US"/>
                </a:p>
              </p:txBody>
            </p:sp>
            <p:sp>
              <p:nvSpPr>
                <p:cNvPr id="1912847" name="Freeform 15"/>
                <p:cNvSpPr/>
                <p:nvPr/>
              </p:nvSpPr>
              <p:spPr bwMode="gray">
                <a:xfrm>
                  <a:off x="1047" y="2145"/>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ln>
              </p:spPr>
              <p:txBody>
                <a:bodyPr/>
                <a:lstStyle/>
                <a:p>
                  <a:pPr>
                    <a:defRPr/>
                  </a:pPr>
                  <a:endParaRPr lang="zh-CN" altLang="en-US"/>
                </a:p>
              </p:txBody>
            </p:sp>
            <p:sp>
              <p:nvSpPr>
                <p:cNvPr id="1912848" name="Text Box 16"/>
                <p:cNvSpPr txBox="1">
                  <a:spLocks noChangeArrowheads="1"/>
                </p:cNvSpPr>
                <p:nvPr/>
              </p:nvSpPr>
              <p:spPr bwMode="gray">
                <a:xfrm>
                  <a:off x="1119" y="2363"/>
                  <a:ext cx="513" cy="297"/>
                </a:xfrm>
                <a:prstGeom prst="rect">
                  <a:avLst/>
                </a:prstGeom>
                <a:noFill/>
                <a:ln w="9525" algn="ctr">
                  <a:noFill/>
                  <a:miter lim="800000"/>
                </a:ln>
                <a:effectLst>
                  <a:outerShdw dist="35921" dir="2700000" algn="ctr" rotWithShape="0">
                    <a:schemeClr val="tx1"/>
                  </a:outerShdw>
                </a:effectLst>
              </p:spPr>
              <p:txBody>
                <a:bodyPr wrap="none">
                  <a:spAutoFit/>
                </a:bodyPr>
                <a:lstStyle/>
                <a:p>
                  <a:pPr algn="ctr" eaLnBrk="0" hangingPunct="0">
                    <a:defRPr/>
                  </a:pPr>
                  <a:r>
                    <a:rPr lang="en-US" altLang="zh-CN" sz="2000" u="none">
                      <a:solidFill>
                        <a:srgbClr val="FFFFFF"/>
                      </a:solidFill>
                      <a:effectLst>
                        <a:outerShdw blurRad="38100" dist="38100" dir="2700000" algn="tl">
                          <a:srgbClr val="C0C0C0"/>
                        </a:outerShdw>
                      </a:effectLst>
                    </a:rPr>
                    <a:t>STOP</a:t>
                  </a:r>
                  <a:endParaRPr lang="en-US" altLang="zh-CN" sz="2000" u="none">
                    <a:solidFill>
                      <a:srgbClr val="FFFFFF"/>
                    </a:solidFill>
                    <a:effectLst>
                      <a:outerShdw blurRad="38100" dist="38100" dir="2700000" algn="tl">
                        <a:srgbClr val="C0C0C0"/>
                      </a:outerShdw>
                    </a:effectLst>
                  </a:endParaRPr>
                </a:p>
              </p:txBody>
            </p:sp>
          </p:grpSp>
          <p:sp>
            <p:nvSpPr>
              <p:cNvPr id="27667" name="Text Box 17"/>
              <p:cNvSpPr txBox="1">
                <a:spLocks noChangeArrowheads="1"/>
              </p:cNvSpPr>
              <p:nvPr/>
            </p:nvSpPr>
            <p:spPr bwMode="gray">
              <a:xfrm>
                <a:off x="1872" y="2141"/>
                <a:ext cx="2928"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en-US" altLang="zh-CN" sz="1200" u="none"/>
                  <a:t>STOP</a:t>
                </a:r>
                <a:r>
                  <a:rPr lang="zh-CN" altLang="en-US" sz="1200" u="none"/>
                  <a:t>（</a:t>
                </a:r>
                <a:r>
                  <a:rPr lang="en-US" altLang="zh-CN" sz="1200" u="none"/>
                  <a:t>Safety Training Observation Program</a:t>
                </a:r>
                <a:r>
                  <a:rPr lang="zh-CN" altLang="en-US" sz="1200" u="none"/>
                  <a:t>）安全训练观察方法</a:t>
                </a:r>
                <a:endParaRPr lang="zh-CN" altLang="en-US" sz="1200" u="none"/>
              </a:p>
              <a:p>
                <a:pPr eaLnBrk="1" hangingPunct="1"/>
                <a:r>
                  <a:rPr lang="en-US" altLang="zh-CN" sz="1200" u="none"/>
                  <a:t>STOP</a:t>
                </a:r>
                <a:r>
                  <a:rPr lang="zh-CN" altLang="en-US" sz="1200" u="none"/>
                  <a:t>被称作安全训练观察计划，是杜邦开发的基于观察的行为矫正方案。它包括决定、停止、观察、行动和报告等五个环节，经过培训，观察员对人员的反应、个人防护用品、人员的位置、工具与设备、程序与秩序等五个方面进行观察，根据观察结果，经采取相应的行动 。</a:t>
                </a:r>
                <a:endParaRPr lang="zh-CN" altLang="en-US" sz="1200" u="none"/>
              </a:p>
            </p:txBody>
          </p:sp>
        </p:grpSp>
        <p:grpSp>
          <p:nvGrpSpPr>
            <p:cNvPr id="27658" name="Group 18"/>
            <p:cNvGrpSpPr/>
            <p:nvPr/>
          </p:nvGrpSpPr>
          <p:grpSpPr bwMode="auto">
            <a:xfrm>
              <a:off x="1056" y="3035"/>
              <a:ext cx="3753" cy="859"/>
              <a:chOff x="912" y="3036"/>
              <a:chExt cx="4045" cy="955"/>
            </a:xfrm>
          </p:grpSpPr>
          <p:sp>
            <p:nvSpPr>
              <p:cNvPr id="27659" name="AutoShape 19"/>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27660" name="Group 20"/>
              <p:cNvGrpSpPr/>
              <p:nvPr/>
            </p:nvGrpSpPr>
            <p:grpSpPr bwMode="auto">
              <a:xfrm>
                <a:off x="999" y="3120"/>
                <a:ext cx="768" cy="746"/>
                <a:chOff x="999" y="3120"/>
                <a:chExt cx="768" cy="746"/>
              </a:xfrm>
            </p:grpSpPr>
            <p:sp>
              <p:nvSpPr>
                <p:cNvPr id="1912853" name="AutoShape 21"/>
                <p:cNvSpPr>
                  <a:spLocks noChangeArrowheads="1"/>
                </p:cNvSpPr>
                <p:nvPr/>
              </p:nvSpPr>
              <p:spPr bwMode="gray">
                <a:xfrm>
                  <a:off x="999" y="3120"/>
                  <a:ext cx="768" cy="746"/>
                </a:xfrm>
                <a:prstGeom prst="roundRect">
                  <a:avLst>
                    <a:gd name="adj" fmla="val 11921"/>
                  </a:avLst>
                </a:prstGeom>
                <a:gradFill rotWithShape="1">
                  <a:gsLst>
                    <a:gs pos="0">
                      <a:schemeClr val="accent2">
                        <a:gamma/>
                        <a:tint val="63529"/>
                        <a:invGamma/>
                      </a:schemeClr>
                    </a:gs>
                    <a:gs pos="100000">
                      <a:schemeClr val="accent2"/>
                    </a:gs>
                  </a:gsLst>
                  <a:lin ang="5400000" scaled="1"/>
                </a:gradFill>
                <a:ln w="38100">
                  <a:solidFill>
                    <a:schemeClr val="bg1"/>
                  </a:solidFill>
                  <a:round/>
                </a:ln>
                <a:effectLst/>
              </p:spPr>
              <p:txBody>
                <a:bodyPr wrap="none" anchor="ctr"/>
                <a:lstStyle/>
                <a:p>
                  <a:pPr algn="ctr">
                    <a:defRPr/>
                  </a:pPr>
                  <a:r>
                    <a:rPr lang="en-US" altLang="en-US" sz="2000" u="none">
                      <a:solidFill>
                        <a:srgbClr val="FFFFFF"/>
                      </a:solidFill>
                      <a:effectLst>
                        <a:outerShdw blurRad="38100" dist="38100" dir="2700000" algn="tl">
                          <a:srgbClr val="000000"/>
                        </a:outerShdw>
                      </a:effectLst>
                    </a:rPr>
                    <a:t>TOFS</a:t>
                  </a:r>
                  <a:endParaRPr lang="zh-CN" altLang="en-US" sz="2000" u="none">
                    <a:solidFill>
                      <a:srgbClr val="FFFFFF"/>
                    </a:solidFill>
                    <a:effectLst>
                      <a:outerShdw blurRad="38100" dist="38100" dir="2700000" algn="tl">
                        <a:srgbClr val="000000"/>
                      </a:outerShdw>
                    </a:effectLst>
                  </a:endParaRPr>
                </a:p>
              </p:txBody>
            </p:sp>
            <p:sp>
              <p:nvSpPr>
                <p:cNvPr id="1912854" name="Freeform 22"/>
                <p:cNvSpPr/>
                <p:nvPr/>
              </p:nvSpPr>
              <p:spPr bwMode="gray">
                <a:xfrm>
                  <a:off x="1047" y="3165"/>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100000">
                      <a:schemeClr val="accent2">
                        <a:alpha val="0"/>
                      </a:schemeClr>
                    </a:gs>
                  </a:gsLst>
                  <a:lin ang="2700000" scaled="1"/>
                </a:gradFill>
                <a:ln w="0">
                  <a:noFill/>
                  <a:prstDash val="solid"/>
                  <a:round/>
                </a:ln>
              </p:spPr>
              <p:txBody>
                <a:bodyPr/>
                <a:lstStyle/>
                <a:p>
                  <a:pPr>
                    <a:defRPr/>
                  </a:pPr>
                  <a:endParaRPr lang="zh-CN" altLang="en-US"/>
                </a:p>
              </p:txBody>
            </p:sp>
            <p:sp>
              <p:nvSpPr>
                <p:cNvPr id="1912855" name="Text Box 23"/>
                <p:cNvSpPr txBox="1">
                  <a:spLocks noChangeArrowheads="1"/>
                </p:cNvSpPr>
                <p:nvPr/>
              </p:nvSpPr>
              <p:spPr bwMode="gray">
                <a:xfrm>
                  <a:off x="1283" y="3392"/>
                  <a:ext cx="187" cy="297"/>
                </a:xfrm>
                <a:prstGeom prst="rect">
                  <a:avLst/>
                </a:prstGeom>
                <a:noFill/>
                <a:ln w="9525" algn="ctr">
                  <a:noFill/>
                  <a:miter lim="800000"/>
                </a:ln>
                <a:effectLst>
                  <a:outerShdw dist="35921" dir="2700000" algn="ctr" rotWithShape="0">
                    <a:schemeClr val="tx1"/>
                  </a:outerShdw>
                </a:effectLst>
              </p:spPr>
              <p:txBody>
                <a:bodyPr wrap="none">
                  <a:spAutoFit/>
                </a:bodyPr>
                <a:lstStyle/>
                <a:p>
                  <a:pPr algn="ctr" eaLnBrk="0" hangingPunct="0">
                    <a:defRPr/>
                  </a:pPr>
                  <a:r>
                    <a:rPr lang="en-US" altLang="zh-CN" sz="2000" u="none">
                      <a:solidFill>
                        <a:srgbClr val="FFFFFF"/>
                      </a:solidFill>
                      <a:effectLst>
                        <a:outerShdw blurRad="38100" dist="38100" dir="2700000" algn="tl">
                          <a:srgbClr val="C0C0C0"/>
                        </a:outerShdw>
                      </a:effectLst>
                    </a:rPr>
                    <a:t> </a:t>
                  </a:r>
                  <a:r>
                    <a:rPr lang="en-US" altLang="zh-CN"/>
                    <a:t> </a:t>
                  </a:r>
                  <a:endParaRPr lang="en-US" altLang="zh-CN"/>
                </a:p>
              </p:txBody>
            </p:sp>
          </p:grpSp>
          <p:sp>
            <p:nvSpPr>
              <p:cNvPr id="27661" name="Text Box 24"/>
              <p:cNvSpPr txBox="1">
                <a:spLocks noChangeArrowheads="1"/>
              </p:cNvSpPr>
              <p:nvPr/>
            </p:nvSpPr>
            <p:spPr bwMode="gray">
              <a:xfrm>
                <a:off x="1872" y="3100"/>
                <a:ext cx="3085" cy="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en-US" altLang="en-US" sz="1200" u="none" dirty="0"/>
                  <a:t>TOFS （Time Out For </a:t>
                </a:r>
                <a:r>
                  <a:rPr lang="en-US" altLang="en-US" sz="1200" u="none" dirty="0" err="1"/>
                  <a:t>Safety）为了安全暂停</a:t>
                </a:r>
                <a:endParaRPr lang="en-US" altLang="en-US" sz="1200" u="none" dirty="0"/>
              </a:p>
              <a:p>
                <a:pPr eaLnBrk="1" hangingPunct="1"/>
                <a:r>
                  <a:rPr lang="en-US" altLang="en-US" sz="1200" u="none" dirty="0"/>
                  <a:t>TOFS </a:t>
                </a:r>
                <a:r>
                  <a:rPr lang="en-US" altLang="en-US" sz="1200" u="none" dirty="0" err="1"/>
                  <a:t>是由BP</a:t>
                </a:r>
                <a:r>
                  <a:rPr lang="en-US" altLang="en-US" sz="1200" u="none" dirty="0"/>
                  <a:t> </a:t>
                </a:r>
                <a:r>
                  <a:rPr lang="en-US" altLang="en-US" sz="1200" u="none" dirty="0" err="1"/>
                  <a:t>钻井平台开发的针对一线员工的重要行为设计，鼓励一</a:t>
                </a:r>
                <a:endParaRPr lang="en-US" altLang="en-US" sz="1200" u="none" dirty="0"/>
              </a:p>
              <a:p>
                <a:pPr eaLnBrk="1" hangingPunct="1"/>
                <a:r>
                  <a:rPr lang="en-US" altLang="en-US" sz="1200" u="none" dirty="0"/>
                  <a:t>线员工如果有任何安全顾虑就可以停止任何工作。旨在赋予员工对自己和他人的安全有更多的自主权。这种方法比较简单，不需要填写表格，员工通过作一个“T”手势，即可暂停平台的任何操作程序，员工的这种行为不会被管理者的责怪。</a:t>
                </a:r>
                <a:endParaRPr lang="en-US" altLang="zh-CN" sz="1200" u="none" dirty="0"/>
              </a:p>
            </p:txBody>
          </p:sp>
        </p:grpSp>
      </p:grpSp>
      <p:sp>
        <p:nvSpPr>
          <p:cNvPr id="27653" name="AutoShape 25"/>
          <p:cNvSpPr>
            <a:spLocks noChangeArrowheads="1"/>
          </p:cNvSpPr>
          <p:nvPr/>
        </p:nvSpPr>
        <p:spPr bwMode="auto">
          <a:xfrm>
            <a:off x="7622382" y="1859770"/>
            <a:ext cx="1311958" cy="3060000"/>
          </a:xfrm>
          <a:prstGeom prst="flowChartAlternateProcess">
            <a:avLst/>
          </a:prstGeom>
          <a:solidFill>
            <a:schemeClr val="accent1"/>
          </a:solidFill>
          <a:ln w="6350" algn="ctr">
            <a:solidFill>
              <a:schemeClr val="tx1"/>
            </a:solidFill>
            <a:miter lim="800000"/>
          </a:ln>
          <a:effectLst>
            <a:outerShdw dist="35921" dir="2700000" algn="ctr" rotWithShape="0">
              <a:schemeClr val="bg2"/>
            </a:outerShdw>
          </a:effectLst>
        </p:spPr>
        <p:txBody>
          <a:bodyPr lIns="144000" tIns="72000" rIns="72000" bIns="72000" anchor="ctr">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7654" name="Text Box 26"/>
          <p:cNvSpPr txBox="1">
            <a:spLocks noChangeArrowheads="1"/>
          </p:cNvSpPr>
          <p:nvPr/>
        </p:nvSpPr>
        <p:spPr bwMode="auto">
          <a:xfrm>
            <a:off x="7670811" y="1931780"/>
            <a:ext cx="1272249" cy="29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600" i="1" u="none" dirty="0"/>
              <a:t>备注：</a:t>
            </a:r>
            <a:endParaRPr lang="zh-CN" altLang="en-US" sz="1600" i="1" u="none" dirty="0"/>
          </a:p>
          <a:p>
            <a:pPr eaLnBrk="1" hangingPunct="1">
              <a:spcBef>
                <a:spcPct val="50000"/>
              </a:spcBef>
            </a:pPr>
            <a:r>
              <a:rPr lang="en-US" altLang="zh-CN" sz="1600" i="1" u="none" dirty="0"/>
              <a:t>BBS</a:t>
            </a:r>
            <a:r>
              <a:rPr lang="zh-CN" altLang="en-US" sz="1600" i="1" u="none" dirty="0"/>
              <a:t>方法多以</a:t>
            </a:r>
            <a:r>
              <a:rPr lang="en-US" altLang="zh-CN" sz="1600" i="1" u="none" dirty="0"/>
              <a:t>ABC</a:t>
            </a:r>
            <a:r>
              <a:rPr lang="zh-CN" altLang="en-US" sz="1600" i="1" u="none" dirty="0"/>
              <a:t>行为模型为开发原则 ，但在实际运用过程中，各企业必须结合具体的实际情况设计和实施。</a:t>
            </a:r>
            <a:endParaRPr lang="zh-CN" altLang="en-US" sz="1600" i="1" u="none" dirty="0"/>
          </a:p>
        </p:txBody>
      </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spd="med">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zh-CN" altLang="en-US" dirty="0" smtClean="0">
                <a:ea typeface="黑体" panose="02010609060101010101" pitchFamily="49" charset="-122"/>
              </a:rPr>
              <a:t>行为安全</a:t>
            </a:r>
            <a:r>
              <a:rPr lang="en-US" altLang="zh-CN" dirty="0" smtClean="0">
                <a:ea typeface="黑体" panose="02010609060101010101" pitchFamily="49" charset="-122"/>
              </a:rPr>
              <a:t>ABC</a:t>
            </a:r>
            <a:r>
              <a:rPr lang="zh-CN" altLang="en-US" dirty="0" smtClean="0">
                <a:ea typeface="黑体" panose="02010609060101010101" pitchFamily="49" charset="-122"/>
              </a:rPr>
              <a:t>模型</a:t>
            </a:r>
            <a:endParaRPr lang="zh-CN" altLang="en-US" dirty="0" smtClean="0">
              <a:ea typeface="黑体" panose="02010609060101010101" pitchFamily="49" charset="-122"/>
            </a:endParaRPr>
          </a:p>
        </p:txBody>
      </p:sp>
      <p:sp>
        <p:nvSpPr>
          <p:cNvPr id="86019" name="Rectangle 3"/>
          <p:cNvSpPr>
            <a:spLocks noChangeArrowheads="1"/>
          </p:cNvSpPr>
          <p:nvPr/>
        </p:nvSpPr>
        <p:spPr bwMode="auto">
          <a:xfrm>
            <a:off x="2371372" y="1209075"/>
            <a:ext cx="4096295" cy="426638"/>
          </a:xfrm>
          <a:prstGeom prst="rect">
            <a:avLst/>
          </a:prstGeom>
          <a:solidFill>
            <a:srgbClr val="0070C0"/>
          </a:solidFill>
          <a:ln w="9525">
            <a:noFill/>
            <a:miter lim="800000"/>
          </a:ln>
          <a:effectLst/>
        </p:spPr>
        <p:txBody>
          <a:bodyPr wrap="none" anchor="ctr"/>
          <a:lstStyle/>
          <a:p>
            <a:pPr algn="ctr"/>
            <a:r>
              <a:rPr lang="zh-CN" altLang="en-US" sz="2000" b="1" baseline="0">
                <a:solidFill>
                  <a:schemeClr val="bg1"/>
                </a:solidFill>
                <a:ea typeface="黑体" panose="02010609060101010101" pitchFamily="49" charset="-122"/>
              </a:rPr>
              <a:t>人们采取不同行为的前提</a:t>
            </a:r>
            <a:r>
              <a:rPr lang="en-US" altLang="zh-CN" sz="2000" b="1" baseline="0">
                <a:solidFill>
                  <a:schemeClr val="bg1"/>
                </a:solidFill>
                <a:ea typeface="黑体" panose="02010609060101010101" pitchFamily="49" charset="-122"/>
              </a:rPr>
              <a:t>(</a:t>
            </a:r>
            <a:r>
              <a:rPr lang="zh-CN" altLang="en-US" sz="2000" b="1" baseline="0">
                <a:solidFill>
                  <a:schemeClr val="bg1"/>
                </a:solidFill>
                <a:ea typeface="黑体" panose="02010609060101010101" pitchFamily="49" charset="-122"/>
              </a:rPr>
              <a:t>原因</a:t>
            </a:r>
            <a:r>
              <a:rPr lang="en-US" altLang="zh-CN" sz="2000" b="1" baseline="0">
                <a:solidFill>
                  <a:schemeClr val="bg1"/>
                </a:solidFill>
                <a:ea typeface="黑体" panose="02010609060101010101" pitchFamily="49" charset="-122"/>
              </a:rPr>
              <a:t>)</a:t>
            </a:r>
            <a:endParaRPr lang="en-US" altLang="zh-CN" sz="2000" b="1" baseline="0">
              <a:solidFill>
                <a:schemeClr val="bg1"/>
              </a:solidFill>
              <a:ea typeface="黑体" panose="02010609060101010101" pitchFamily="49" charset="-122"/>
            </a:endParaRPr>
          </a:p>
        </p:txBody>
      </p:sp>
      <p:sp>
        <p:nvSpPr>
          <p:cNvPr id="86020" name="Rectangle 4"/>
          <p:cNvSpPr>
            <a:spLocks noChangeArrowheads="1"/>
          </p:cNvSpPr>
          <p:nvPr/>
        </p:nvSpPr>
        <p:spPr bwMode="auto">
          <a:xfrm>
            <a:off x="331961" y="2607831"/>
            <a:ext cx="2107709" cy="585896"/>
          </a:xfrm>
          <a:prstGeom prst="rect">
            <a:avLst/>
          </a:prstGeom>
          <a:solidFill>
            <a:srgbClr val="FF9933"/>
          </a:solidFill>
          <a:ln w="9525">
            <a:solidFill>
              <a:schemeClr val="tx1"/>
            </a:solidFill>
            <a:miter lim="800000"/>
          </a:ln>
          <a:effectLst/>
        </p:spPr>
        <p:txBody>
          <a:bodyPr wrap="none" anchor="ctr"/>
          <a:lstStyle/>
          <a:p>
            <a:endParaRPr lang="zh-CN" altLang="en-US"/>
          </a:p>
        </p:txBody>
      </p:sp>
      <p:sp>
        <p:nvSpPr>
          <p:cNvPr id="86021" name="Rectangle 5"/>
          <p:cNvSpPr>
            <a:spLocks noChangeArrowheads="1"/>
          </p:cNvSpPr>
          <p:nvPr/>
        </p:nvSpPr>
        <p:spPr bwMode="auto">
          <a:xfrm>
            <a:off x="331961" y="2607831"/>
            <a:ext cx="2107709" cy="585896"/>
          </a:xfrm>
          <a:prstGeom prst="rect">
            <a:avLst/>
          </a:prstGeom>
          <a:solidFill>
            <a:srgbClr val="FF9933"/>
          </a:solidFill>
          <a:ln w="9525">
            <a:solidFill>
              <a:schemeClr val="tx1"/>
            </a:solidFill>
            <a:miter lim="800000"/>
          </a:ln>
          <a:effectLst/>
        </p:spPr>
        <p:txBody>
          <a:bodyPr wrap="none" anchor="ctr"/>
          <a:lstStyle/>
          <a:p>
            <a:pPr algn="ctr"/>
            <a:r>
              <a:rPr lang="zh-CN" altLang="en-US" sz="1800" b="1" baseline="0">
                <a:ea typeface="黑体" panose="02010609060101010101" pitchFamily="49" charset="-122"/>
              </a:rPr>
              <a:t>前提</a:t>
            </a:r>
            <a:endParaRPr lang="zh-CN" altLang="en-US" sz="1800" b="1" baseline="0">
              <a:ea typeface="黑体" panose="02010609060101010101" pitchFamily="49" charset="-122"/>
            </a:endParaRPr>
          </a:p>
        </p:txBody>
      </p:sp>
      <p:sp>
        <p:nvSpPr>
          <p:cNvPr id="86022" name="Rectangle 6"/>
          <p:cNvSpPr>
            <a:spLocks noChangeArrowheads="1"/>
          </p:cNvSpPr>
          <p:nvPr/>
        </p:nvSpPr>
        <p:spPr bwMode="auto">
          <a:xfrm>
            <a:off x="3295779" y="2626824"/>
            <a:ext cx="2107709" cy="585897"/>
          </a:xfrm>
          <a:prstGeom prst="rect">
            <a:avLst/>
          </a:prstGeom>
          <a:solidFill>
            <a:srgbClr val="FF9933"/>
          </a:solidFill>
          <a:ln w="9525">
            <a:solidFill>
              <a:schemeClr val="tx1"/>
            </a:solidFill>
            <a:miter lim="800000"/>
          </a:ln>
          <a:effectLst/>
        </p:spPr>
        <p:txBody>
          <a:bodyPr wrap="none" anchor="ctr"/>
          <a:lstStyle/>
          <a:p>
            <a:pPr algn="ctr"/>
            <a:r>
              <a:rPr lang="zh-CN" altLang="en-US" sz="1800" b="1" baseline="0">
                <a:ea typeface="黑体" panose="02010609060101010101" pitchFamily="49" charset="-122"/>
              </a:rPr>
              <a:t>行为</a:t>
            </a:r>
            <a:endParaRPr lang="zh-CN" altLang="en-US" sz="1800" b="1" baseline="0">
              <a:ea typeface="黑体" panose="02010609060101010101" pitchFamily="49" charset="-122"/>
            </a:endParaRPr>
          </a:p>
        </p:txBody>
      </p:sp>
      <p:sp>
        <p:nvSpPr>
          <p:cNvPr id="86023" name="Rectangle 7"/>
          <p:cNvSpPr>
            <a:spLocks noChangeArrowheads="1"/>
          </p:cNvSpPr>
          <p:nvPr/>
        </p:nvSpPr>
        <p:spPr bwMode="auto">
          <a:xfrm>
            <a:off x="6351720" y="2607831"/>
            <a:ext cx="2107709" cy="585896"/>
          </a:xfrm>
          <a:prstGeom prst="rect">
            <a:avLst/>
          </a:prstGeom>
          <a:solidFill>
            <a:srgbClr val="FF9933"/>
          </a:solidFill>
          <a:ln w="9525">
            <a:solidFill>
              <a:schemeClr val="tx1"/>
            </a:solidFill>
            <a:miter lim="800000"/>
          </a:ln>
          <a:effectLst/>
        </p:spPr>
        <p:txBody>
          <a:bodyPr wrap="none" anchor="ctr"/>
          <a:lstStyle/>
          <a:p>
            <a:pPr algn="ctr"/>
            <a:r>
              <a:rPr lang="zh-CN" altLang="en-US" sz="1800" b="1" baseline="0">
                <a:ea typeface="黑体" panose="02010609060101010101" pitchFamily="49" charset="-122"/>
              </a:rPr>
              <a:t>结果</a:t>
            </a:r>
            <a:endParaRPr lang="zh-CN" altLang="en-US" sz="1800" b="1" baseline="0">
              <a:ea typeface="黑体" panose="02010609060101010101" pitchFamily="49" charset="-122"/>
            </a:endParaRPr>
          </a:p>
        </p:txBody>
      </p:sp>
      <p:sp>
        <p:nvSpPr>
          <p:cNvPr id="86024" name="Line 8"/>
          <p:cNvSpPr>
            <a:spLocks noChangeShapeType="1"/>
          </p:cNvSpPr>
          <p:nvPr/>
        </p:nvSpPr>
        <p:spPr bwMode="auto">
          <a:xfrm>
            <a:off x="2612799" y="2900048"/>
            <a:ext cx="516206" cy="0"/>
          </a:xfrm>
          <a:prstGeom prst="line">
            <a:avLst/>
          </a:prstGeom>
          <a:noFill/>
          <a:ln w="444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6025" name="Line 9"/>
          <p:cNvSpPr>
            <a:spLocks noChangeShapeType="1"/>
          </p:cNvSpPr>
          <p:nvPr/>
        </p:nvSpPr>
        <p:spPr bwMode="auto">
          <a:xfrm>
            <a:off x="5616324" y="2930731"/>
            <a:ext cx="516207" cy="0"/>
          </a:xfrm>
          <a:prstGeom prst="line">
            <a:avLst/>
          </a:prstGeom>
          <a:noFill/>
          <a:ln w="444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6026" name="Rectangle 10"/>
          <p:cNvSpPr>
            <a:spLocks noChangeArrowheads="1"/>
          </p:cNvSpPr>
          <p:nvPr/>
        </p:nvSpPr>
        <p:spPr bwMode="auto">
          <a:xfrm>
            <a:off x="352609" y="3437729"/>
            <a:ext cx="2153771" cy="42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CN" altLang="en-US" sz="1400" baseline="0">
                <a:ea typeface="黑体" panose="02010609060101010101" pitchFamily="49" charset="-122"/>
              </a:rPr>
              <a:t>任何促使我们行动的事情</a:t>
            </a:r>
            <a:endParaRPr lang="zh-CN" altLang="en-US" sz="1400" baseline="0">
              <a:ea typeface="黑体" panose="02010609060101010101" pitchFamily="49" charset="-122"/>
            </a:endParaRPr>
          </a:p>
          <a:p>
            <a:pPr algn="ctr"/>
            <a:r>
              <a:rPr lang="zh-CN" altLang="en-US" sz="1400" baseline="0">
                <a:solidFill>
                  <a:srgbClr val="FF0000"/>
                </a:solidFill>
                <a:ea typeface="黑体" panose="02010609060101010101" pitchFamily="49" charset="-122"/>
              </a:rPr>
              <a:t>如头部闷热</a:t>
            </a:r>
            <a:endParaRPr lang="zh-CN" altLang="en-US" sz="1400" baseline="0">
              <a:solidFill>
                <a:srgbClr val="FF0000"/>
              </a:solidFill>
              <a:ea typeface="黑体" panose="02010609060101010101" pitchFamily="49" charset="-122"/>
            </a:endParaRPr>
          </a:p>
        </p:txBody>
      </p:sp>
      <p:sp>
        <p:nvSpPr>
          <p:cNvPr id="86027" name="Rectangle 11"/>
          <p:cNvSpPr>
            <a:spLocks noChangeArrowheads="1"/>
          </p:cNvSpPr>
          <p:nvPr/>
        </p:nvSpPr>
        <p:spPr bwMode="auto">
          <a:xfrm>
            <a:off x="3319603" y="3443573"/>
            <a:ext cx="2045765" cy="42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CN" altLang="en-US" sz="1400" baseline="0">
                <a:ea typeface="黑体" panose="02010609060101010101" pitchFamily="49" charset="-122"/>
              </a:rPr>
              <a:t>我们做什么，如何做</a:t>
            </a:r>
            <a:endParaRPr lang="zh-CN" altLang="en-US" sz="1400" baseline="0">
              <a:ea typeface="黑体" panose="02010609060101010101" pitchFamily="49" charset="-122"/>
            </a:endParaRPr>
          </a:p>
          <a:p>
            <a:pPr algn="ctr"/>
            <a:r>
              <a:rPr lang="zh-CN" altLang="en-US" sz="1400" baseline="0">
                <a:solidFill>
                  <a:srgbClr val="FF0000"/>
                </a:solidFill>
                <a:ea typeface="黑体" panose="02010609060101010101" pitchFamily="49" charset="-122"/>
              </a:rPr>
              <a:t>如在安全帽上钻洞</a:t>
            </a:r>
            <a:endParaRPr lang="zh-CN" altLang="en-US" sz="1400" baseline="0">
              <a:solidFill>
                <a:srgbClr val="FF0000"/>
              </a:solidFill>
              <a:ea typeface="黑体" panose="02010609060101010101" pitchFamily="49" charset="-122"/>
            </a:endParaRPr>
          </a:p>
        </p:txBody>
      </p:sp>
      <p:sp>
        <p:nvSpPr>
          <p:cNvPr id="86028" name="Rectangle 12"/>
          <p:cNvSpPr>
            <a:spLocks noChangeArrowheads="1"/>
          </p:cNvSpPr>
          <p:nvPr/>
        </p:nvSpPr>
        <p:spPr bwMode="auto">
          <a:xfrm>
            <a:off x="6373956" y="3474256"/>
            <a:ext cx="2018763" cy="37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CN" altLang="en-US" sz="1400" baseline="0">
                <a:ea typeface="黑体" panose="02010609060101010101" pitchFamily="49" charset="-122"/>
              </a:rPr>
              <a:t>我们的行为会导致什么结果</a:t>
            </a:r>
            <a:endParaRPr lang="zh-CN" altLang="en-US" sz="1400" baseline="0">
              <a:ea typeface="黑体" panose="02010609060101010101" pitchFamily="49" charset="-122"/>
            </a:endParaRPr>
          </a:p>
          <a:p>
            <a:pPr algn="ctr"/>
            <a:r>
              <a:rPr lang="zh-CN" altLang="en-US" sz="1400" baseline="0">
                <a:solidFill>
                  <a:srgbClr val="FF0000"/>
                </a:solidFill>
                <a:ea typeface="黑体" panose="02010609060101010101" pitchFamily="49" charset="-122"/>
              </a:rPr>
              <a:t>如头部比较凉爽</a:t>
            </a:r>
            <a:endParaRPr lang="zh-CN" altLang="en-US" sz="1400" baseline="0">
              <a:solidFill>
                <a:srgbClr val="FF0000"/>
              </a:solidFill>
              <a:ea typeface="黑体" panose="02010609060101010101" pitchFamily="49" charset="-122"/>
            </a:endParaRPr>
          </a:p>
        </p:txBody>
      </p:sp>
      <p:sp>
        <p:nvSpPr>
          <p:cNvPr id="86029" name="Line 13"/>
          <p:cNvSpPr>
            <a:spLocks noChangeShapeType="1"/>
          </p:cNvSpPr>
          <p:nvPr/>
        </p:nvSpPr>
        <p:spPr bwMode="auto">
          <a:xfrm>
            <a:off x="7531846" y="4181422"/>
            <a:ext cx="0" cy="755383"/>
          </a:xfrm>
          <a:prstGeom prst="line">
            <a:avLst/>
          </a:prstGeom>
          <a:noFill/>
          <a:ln w="4127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6030" name="Line 14"/>
          <p:cNvSpPr>
            <a:spLocks noChangeShapeType="1"/>
          </p:cNvSpPr>
          <p:nvPr/>
        </p:nvSpPr>
        <p:spPr bwMode="auto">
          <a:xfrm>
            <a:off x="1332607" y="4198955"/>
            <a:ext cx="0" cy="755383"/>
          </a:xfrm>
          <a:prstGeom prst="line">
            <a:avLst/>
          </a:prstGeom>
          <a:noFill/>
          <a:ln w="41275">
            <a:solidFill>
              <a:schemeClr val="tx1"/>
            </a:solidFill>
            <a:round/>
            <a:head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6031" name="Line 15"/>
          <p:cNvSpPr>
            <a:spLocks noChangeShapeType="1"/>
          </p:cNvSpPr>
          <p:nvPr/>
        </p:nvSpPr>
        <p:spPr bwMode="auto">
          <a:xfrm flipH="1" flipV="1">
            <a:off x="1332607" y="4932822"/>
            <a:ext cx="6173826" cy="23378"/>
          </a:xfrm>
          <a:prstGeom prst="line">
            <a:avLst/>
          </a:prstGeom>
          <a:noFill/>
          <a:ln w="4127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6032" name="Text Box 16"/>
          <p:cNvSpPr txBox="1">
            <a:spLocks noChangeArrowheads="1"/>
          </p:cNvSpPr>
          <p:nvPr/>
        </p:nvSpPr>
        <p:spPr bwMode="auto">
          <a:xfrm>
            <a:off x="1286546" y="5028210"/>
            <a:ext cx="6364426" cy="707886"/>
          </a:xfrm>
          <a:prstGeom prst="rect">
            <a:avLst/>
          </a:prstGeom>
          <a:solidFill>
            <a:srgbClr val="0070C0"/>
          </a:solidFill>
          <a:ln>
            <a:noFill/>
          </a:ln>
          <a:effectLst/>
        </p:spPr>
        <p:txBody>
          <a:bodyPr>
            <a:spAutoFit/>
          </a:bodyPr>
          <a:lstStyle/>
          <a:p>
            <a:pPr algn="ctr">
              <a:spcBef>
                <a:spcPct val="50000"/>
              </a:spcBef>
            </a:pPr>
            <a:r>
              <a:rPr lang="zh-CN" altLang="en-US" sz="2000" b="1" baseline="0" dirty="0">
                <a:solidFill>
                  <a:schemeClr val="bg1"/>
                </a:solidFill>
                <a:ea typeface="黑体" panose="02010609060101010101" pitchFamily="49" charset="-122"/>
              </a:rPr>
              <a:t>现在或过去行为导致的结果会对我们的未来行为产生巨大影响</a:t>
            </a:r>
            <a:endParaRPr lang="zh-CN" altLang="en-US" sz="2000" b="1" baseline="0" dirty="0">
              <a:solidFill>
                <a:schemeClr val="bg1"/>
              </a:solidFill>
              <a:ea typeface="黑体" panose="02010609060101010101" pitchFamily="49" charset="-122"/>
            </a:endParaRPr>
          </a:p>
        </p:txBody>
      </p:sp>
      <p:pic>
        <p:nvPicPr>
          <p:cNvPr id="86033" name="Picture 17" descr="photo193-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22721" y="840999"/>
            <a:ext cx="1301614" cy="1162791"/>
          </a:xfrm>
          <a:prstGeom prst="rect">
            <a:avLst/>
          </a:prstGeom>
          <a:noFill/>
          <a:extLst>
            <a:ext uri="{909E8E84-426E-40DD-AFC4-6F175D3DCCD1}">
              <a14:hiddenFill xmlns:a14="http://schemas.microsoft.com/office/drawing/2010/main">
                <a:solidFill>
                  <a:srgbClr val="FFFFFF"/>
                </a:solidFill>
              </a14:hiddenFill>
            </a:ext>
          </a:extLst>
        </p:spPr>
      </p:pic>
      <p:sp>
        <p:nvSpPr>
          <p:cNvPr id="86034" name="Oval 18"/>
          <p:cNvSpPr>
            <a:spLocks noChangeArrowheads="1"/>
          </p:cNvSpPr>
          <p:nvPr/>
        </p:nvSpPr>
        <p:spPr bwMode="auto">
          <a:xfrm>
            <a:off x="181770" y="1422394"/>
            <a:ext cx="2346845" cy="2814549"/>
          </a:xfrm>
          <a:prstGeom prst="ellipse">
            <a:avLst/>
          </a:prstGeom>
          <a:noFill/>
          <a:ln w="28575">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6035" name="Oval 19"/>
          <p:cNvSpPr>
            <a:spLocks noChangeArrowheads="1"/>
          </p:cNvSpPr>
          <p:nvPr/>
        </p:nvSpPr>
        <p:spPr bwMode="auto">
          <a:xfrm>
            <a:off x="6124589" y="1962030"/>
            <a:ext cx="2731922" cy="2111271"/>
          </a:xfrm>
          <a:prstGeom prst="ellipse">
            <a:avLst/>
          </a:prstGeom>
          <a:noFill/>
          <a:ln w="28575">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800" baseline="0">
              <a:ea typeface="宋体" panose="02010600030101010101" pitchFamily="2" charset="-122"/>
            </a:endParaRPr>
          </a:p>
        </p:txBody>
      </p:sp>
      <p:sp>
        <p:nvSpPr>
          <p:cNvPr id="20" name="Rectangle 5"/>
          <p:cNvSpPr>
            <a:spLocks noChangeArrowheads="1"/>
          </p:cNvSpPr>
          <p:nvPr/>
        </p:nvSpPr>
        <p:spPr bwMode="auto">
          <a:xfrm>
            <a:off x="334987" y="2168466"/>
            <a:ext cx="8920044" cy="77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20000"/>
              </a:spcBef>
            </a:pPr>
            <a:r>
              <a:rPr lang="en-US" altLang="zh-CN" u="none" dirty="0">
                <a:latin typeface="微软雅黑" panose="020B0503020204020204" pitchFamily="34" charset="-122"/>
                <a:ea typeface="微软雅黑" panose="020B0503020204020204" pitchFamily="34" charset="-122"/>
              </a:rPr>
              <a:t>A</a:t>
            </a:r>
            <a:r>
              <a:rPr lang="zh-CN" altLang="en-US" u="none" dirty="0">
                <a:latin typeface="微软雅黑" panose="020B0503020204020204" pitchFamily="34" charset="-122"/>
                <a:ea typeface="微软雅黑" panose="020B0503020204020204" pitchFamily="34" charset="-122"/>
              </a:rPr>
              <a:t>前因（</a:t>
            </a:r>
            <a:r>
              <a:rPr lang="en-US" altLang="zh-CN" u="none" dirty="0">
                <a:latin typeface="微软雅黑" panose="020B0503020204020204" pitchFamily="34" charset="-122"/>
                <a:ea typeface="微软雅黑" panose="020B0503020204020204" pitchFamily="34" charset="-122"/>
              </a:rPr>
              <a:t>Antecedent) ——— </a:t>
            </a:r>
            <a:r>
              <a:rPr lang="en-US" altLang="zh-CN" u="none" dirty="0" smtClean="0">
                <a:latin typeface="微软雅黑" panose="020B0503020204020204" pitchFamily="34" charset="-122"/>
                <a:ea typeface="微软雅黑" panose="020B0503020204020204" pitchFamily="34" charset="-122"/>
              </a:rPr>
              <a:t>B </a:t>
            </a:r>
            <a:r>
              <a:rPr lang="zh-CN" altLang="en-US" u="none" dirty="0">
                <a:latin typeface="微软雅黑" panose="020B0503020204020204" pitchFamily="34" charset="-122"/>
                <a:ea typeface="微软雅黑" panose="020B0503020204020204" pitchFamily="34" charset="-122"/>
              </a:rPr>
              <a:t>行为（</a:t>
            </a:r>
            <a:r>
              <a:rPr lang="en-US" altLang="zh-CN" u="none" dirty="0">
                <a:latin typeface="微软雅黑" panose="020B0503020204020204" pitchFamily="34" charset="-122"/>
                <a:ea typeface="微软雅黑" panose="020B0503020204020204" pitchFamily="34" charset="-122"/>
              </a:rPr>
              <a:t>Behavior) </a:t>
            </a:r>
            <a:r>
              <a:rPr lang="en-US" altLang="zh-CN" u="none" dirty="0" smtClean="0">
                <a:latin typeface="微软雅黑" panose="020B0503020204020204" pitchFamily="34" charset="-122"/>
                <a:ea typeface="微软雅黑" panose="020B0503020204020204" pitchFamily="34" charset="-122"/>
              </a:rPr>
              <a:t>——— </a:t>
            </a:r>
            <a:r>
              <a:rPr lang="en-US" altLang="zh-CN" u="none" dirty="0">
                <a:latin typeface="微软雅黑" panose="020B0503020204020204" pitchFamily="34" charset="-122"/>
                <a:ea typeface="微软雅黑" panose="020B0503020204020204" pitchFamily="34" charset="-122"/>
              </a:rPr>
              <a:t>C</a:t>
            </a:r>
            <a:r>
              <a:rPr lang="zh-CN" altLang="en-US" u="none" dirty="0">
                <a:latin typeface="微软雅黑" panose="020B0503020204020204" pitchFamily="34" charset="-122"/>
                <a:ea typeface="微软雅黑" panose="020B0503020204020204" pitchFamily="34" charset="-122"/>
              </a:rPr>
              <a:t>后果（</a:t>
            </a:r>
            <a:r>
              <a:rPr lang="en-US" altLang="zh-CN" u="none" dirty="0">
                <a:latin typeface="微软雅黑" panose="020B0503020204020204" pitchFamily="34" charset="-122"/>
                <a:ea typeface="微软雅黑" panose="020B0503020204020204" pitchFamily="34" charset="-122"/>
              </a:rPr>
              <a:t>Consequence)</a:t>
            </a:r>
            <a:endParaRPr lang="en-US" altLang="zh-CN" u="none" dirty="0">
              <a:latin typeface="微软雅黑" panose="020B0503020204020204" pitchFamily="34" charset="-122"/>
              <a:ea typeface="微软雅黑" panose="020B0503020204020204" pitchFamily="34" charset="-122"/>
            </a:endParaRPr>
          </a:p>
          <a:p>
            <a:pPr eaLnBrk="1" hangingPunct="1">
              <a:lnSpc>
                <a:spcPct val="90000"/>
              </a:lnSpc>
              <a:spcBef>
                <a:spcPct val="20000"/>
              </a:spcBef>
            </a:pPr>
            <a:endParaRPr lang="en-US" altLang="zh-CN" u="none" dirty="0">
              <a:latin typeface="微软雅黑" panose="020B0503020204020204" pitchFamily="34" charset="-122"/>
              <a:ea typeface="微软雅黑" panose="020B0503020204020204" pitchFamily="34" charset="-122"/>
            </a:endParaRPr>
          </a:p>
          <a:p>
            <a:pPr eaLnBrk="1" hangingPunct="1">
              <a:lnSpc>
                <a:spcPct val="90000"/>
              </a:lnSpc>
              <a:spcBef>
                <a:spcPct val="20000"/>
              </a:spcBef>
            </a:pPr>
            <a:r>
              <a:rPr lang="en-US" altLang="zh-CN" sz="2000" u="none" dirty="0">
                <a:latin typeface="微软雅黑" panose="020B0503020204020204" pitchFamily="34" charset="-122"/>
                <a:ea typeface="微软雅黑" panose="020B0503020204020204" pitchFamily="34" charset="-122"/>
              </a:rPr>
              <a:t> </a:t>
            </a:r>
            <a:endParaRPr lang="zh-CN" altLang="en-US" sz="2000" b="1" u="none" dirty="0">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2330"/>
            <a:ext cx="8462921" cy="419569"/>
          </a:xfrm>
          <a:prstGeom prst="rect">
            <a:avLst/>
          </a:prstGeom>
        </p:spPr>
      </p:pic>
    </p:spTree>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zh-CN" dirty="0" smtClean="0">
                <a:ea typeface="宋体" panose="02010600030101010101" pitchFamily="2" charset="-122"/>
              </a:rPr>
              <a:t>ABC </a:t>
            </a:r>
            <a:r>
              <a:rPr lang="zh-CN" altLang="en-US" dirty="0" smtClean="0">
                <a:ea typeface="黑体" panose="02010609060101010101" pitchFamily="49" charset="-122"/>
              </a:rPr>
              <a:t>分析</a:t>
            </a:r>
            <a:endParaRPr lang="zh-CN" altLang="en-US" dirty="0" smtClean="0">
              <a:ea typeface="黑体" panose="02010609060101010101" pitchFamily="49" charset="-122"/>
            </a:endParaRPr>
          </a:p>
        </p:txBody>
      </p:sp>
      <p:sp>
        <p:nvSpPr>
          <p:cNvPr id="90115" name="Rectangle 3"/>
          <p:cNvSpPr>
            <a:spLocks noChangeArrowheads="1"/>
          </p:cNvSpPr>
          <p:nvPr/>
        </p:nvSpPr>
        <p:spPr bwMode="auto">
          <a:xfrm>
            <a:off x="429870" y="1532989"/>
            <a:ext cx="5485133" cy="266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58750" indent="-158750" eaLnBrk="0" hangingPunct="0">
              <a:lnSpc>
                <a:spcPts val="3000"/>
              </a:lnSpc>
              <a:buChar char="•"/>
              <a:defRPr sz="2000">
                <a:solidFill>
                  <a:schemeClr val="tx1"/>
                </a:solidFill>
                <a:latin typeface="Arial" panose="020B0604020202020204" pitchFamily="34" charset="0"/>
                <a:cs typeface="Arial" panose="020B0604020202020204" pitchFamily="34" charset="0"/>
              </a:defRPr>
            </a:lvl1pPr>
            <a:lvl2pPr marL="346075" indent="-186055" eaLnBrk="0" hangingPunct="0">
              <a:lnSpc>
                <a:spcPts val="3000"/>
              </a:lnSpc>
              <a:buChar char="–"/>
              <a:defRPr sz="2000">
                <a:solidFill>
                  <a:schemeClr val="tx1"/>
                </a:solidFill>
                <a:latin typeface="Arial" panose="020B0604020202020204" pitchFamily="34" charset="0"/>
                <a:cs typeface="Arial" panose="020B0604020202020204" pitchFamily="34" charset="0"/>
              </a:defRPr>
            </a:lvl2pPr>
            <a:lvl3pPr marL="530225" indent="-182880" eaLnBrk="0" hangingPunct="0">
              <a:lnSpc>
                <a:spcPts val="3000"/>
              </a:lnSpc>
              <a:buChar char="•"/>
              <a:defRPr sz="2000">
                <a:solidFill>
                  <a:schemeClr val="tx1"/>
                </a:solidFill>
                <a:latin typeface="Arial" panose="020B0604020202020204" pitchFamily="34" charset="0"/>
                <a:cs typeface="Arial" panose="020B0604020202020204" pitchFamily="34" charset="0"/>
              </a:defRPr>
            </a:lvl3pPr>
            <a:lvl4pPr marL="708025" indent="-176530" eaLnBrk="0" hangingPunct="0">
              <a:lnSpc>
                <a:spcPts val="3000"/>
              </a:lnSpc>
              <a:buChar char="–"/>
              <a:defRPr sz="2000">
                <a:solidFill>
                  <a:schemeClr val="tx1"/>
                </a:solidFill>
                <a:latin typeface="Arial" panose="020B0604020202020204" pitchFamily="34" charset="0"/>
                <a:cs typeface="Arial" panose="020B0604020202020204" pitchFamily="34" charset="0"/>
              </a:defRPr>
            </a:lvl4pPr>
            <a:lvl5pPr marL="885825" indent="-176530" eaLnBrk="0" hangingPunct="0">
              <a:lnSpc>
                <a:spcPts val="3000"/>
              </a:lnSpc>
              <a:buChar char="•"/>
              <a:defRPr sz="2000">
                <a:solidFill>
                  <a:schemeClr val="tx1"/>
                </a:solidFill>
                <a:latin typeface="Arial" panose="020B0604020202020204" pitchFamily="34" charset="0"/>
                <a:cs typeface="Arial" panose="020B0604020202020204" pitchFamily="34" charset="0"/>
              </a:defRPr>
            </a:lvl5pPr>
            <a:lvl6pPr marL="1343025" indent="-176530" eaLnBrk="0" fontAlgn="base" hangingPunct="0">
              <a:lnSpc>
                <a:spcPts val="3000"/>
              </a:lnSpc>
              <a:spcBef>
                <a:spcPct val="0"/>
              </a:spcBef>
              <a:spcAft>
                <a:spcPct val="0"/>
              </a:spcAft>
              <a:buChar char="•"/>
              <a:defRPr sz="2000">
                <a:solidFill>
                  <a:schemeClr val="tx1"/>
                </a:solidFill>
                <a:latin typeface="Arial" panose="020B0604020202020204" pitchFamily="34" charset="0"/>
                <a:cs typeface="Arial" panose="020B0604020202020204" pitchFamily="34" charset="0"/>
              </a:defRPr>
            </a:lvl6pPr>
            <a:lvl7pPr marL="1800225" indent="-176530" eaLnBrk="0" fontAlgn="base" hangingPunct="0">
              <a:lnSpc>
                <a:spcPts val="3000"/>
              </a:lnSpc>
              <a:spcBef>
                <a:spcPct val="0"/>
              </a:spcBef>
              <a:spcAft>
                <a:spcPct val="0"/>
              </a:spcAft>
              <a:buChar char="•"/>
              <a:defRPr sz="2000">
                <a:solidFill>
                  <a:schemeClr val="tx1"/>
                </a:solidFill>
                <a:latin typeface="Arial" panose="020B0604020202020204" pitchFamily="34" charset="0"/>
                <a:cs typeface="Arial" panose="020B0604020202020204" pitchFamily="34" charset="0"/>
              </a:defRPr>
            </a:lvl7pPr>
            <a:lvl8pPr marL="2257425" indent="-176530" eaLnBrk="0" fontAlgn="base" hangingPunct="0">
              <a:lnSpc>
                <a:spcPts val="3000"/>
              </a:lnSpc>
              <a:spcBef>
                <a:spcPct val="0"/>
              </a:spcBef>
              <a:spcAft>
                <a:spcPct val="0"/>
              </a:spcAft>
              <a:buChar char="•"/>
              <a:defRPr sz="2000">
                <a:solidFill>
                  <a:schemeClr val="tx1"/>
                </a:solidFill>
                <a:latin typeface="Arial" panose="020B0604020202020204" pitchFamily="34" charset="0"/>
                <a:cs typeface="Arial" panose="020B0604020202020204" pitchFamily="34" charset="0"/>
              </a:defRPr>
            </a:lvl8pPr>
            <a:lvl9pPr marL="2714625" indent="-176530" eaLnBrk="0" fontAlgn="base" hangingPunct="0">
              <a:lnSpc>
                <a:spcPts val="3000"/>
              </a:lnSpc>
              <a:spcBef>
                <a:spcPct val="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300000"/>
              </a:lnSpc>
            </a:pPr>
            <a:r>
              <a:rPr lang="en-US" altLang="zh-CN" baseline="0" dirty="0">
                <a:ea typeface="黑体" panose="02010609060101010101" pitchFamily="49" charset="-122"/>
              </a:rPr>
              <a:t>A</a:t>
            </a:r>
            <a:r>
              <a:rPr lang="zh-CN" altLang="en-US" baseline="0" dirty="0">
                <a:ea typeface="黑体" panose="02010609060101010101" pitchFamily="49" charset="-122"/>
              </a:rPr>
              <a:t>：前提</a:t>
            </a:r>
            <a:endParaRPr lang="zh-CN" altLang="en-US" baseline="0" dirty="0">
              <a:ea typeface="黑体" panose="02010609060101010101" pitchFamily="49" charset="-122"/>
            </a:endParaRPr>
          </a:p>
          <a:p>
            <a:pPr>
              <a:lnSpc>
                <a:spcPct val="300000"/>
              </a:lnSpc>
            </a:pPr>
            <a:r>
              <a:rPr lang="en-US" altLang="zh-CN" baseline="0" dirty="0">
                <a:ea typeface="黑体" panose="02010609060101010101" pitchFamily="49" charset="-122"/>
              </a:rPr>
              <a:t>B</a:t>
            </a:r>
            <a:r>
              <a:rPr lang="zh-CN" altLang="en-US" baseline="0" dirty="0">
                <a:ea typeface="黑体" panose="02010609060101010101" pitchFamily="49" charset="-122"/>
              </a:rPr>
              <a:t>：行为</a:t>
            </a:r>
            <a:endParaRPr lang="zh-CN" altLang="en-US" baseline="0" dirty="0">
              <a:ea typeface="黑体" panose="02010609060101010101" pitchFamily="49" charset="-122"/>
            </a:endParaRPr>
          </a:p>
          <a:p>
            <a:pPr>
              <a:lnSpc>
                <a:spcPct val="300000"/>
              </a:lnSpc>
            </a:pPr>
            <a:r>
              <a:rPr lang="en-US" altLang="zh-CN" baseline="0" dirty="0">
                <a:ea typeface="黑体" panose="02010609060101010101" pitchFamily="49" charset="-122"/>
              </a:rPr>
              <a:t>C</a:t>
            </a:r>
            <a:r>
              <a:rPr lang="zh-CN" altLang="en-US" baseline="0" dirty="0">
                <a:ea typeface="黑体" panose="02010609060101010101" pitchFamily="49" charset="-122"/>
              </a:rPr>
              <a:t>：结果</a:t>
            </a:r>
            <a:endParaRPr lang="zh-CN" altLang="en-US" baseline="0" dirty="0">
              <a:ea typeface="黑体" panose="02010609060101010101" pitchFamily="49" charset="-122"/>
            </a:endParaRPr>
          </a:p>
        </p:txBody>
      </p:sp>
      <p:sp>
        <p:nvSpPr>
          <p:cNvPr id="90116" name="Text Box 4"/>
          <p:cNvSpPr txBox="1">
            <a:spLocks noChangeArrowheads="1"/>
          </p:cNvSpPr>
          <p:nvPr/>
        </p:nvSpPr>
        <p:spPr bwMode="auto">
          <a:xfrm>
            <a:off x="1781290" y="2008533"/>
            <a:ext cx="37890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zh-CN" altLang="en-US" b="1" baseline="0" dirty="0">
                <a:solidFill>
                  <a:srgbClr val="C00000"/>
                </a:solidFill>
                <a:latin typeface="宋体" panose="02010600030101010101" pitchFamily="2" charset="-122"/>
                <a:ea typeface="黑体" panose="02010609060101010101" pitchFamily="49" charset="-122"/>
              </a:rPr>
              <a:t>“</a:t>
            </a:r>
            <a:r>
              <a:rPr lang="zh-CN" altLang="en-US" b="1" baseline="0" dirty="0">
                <a:solidFill>
                  <a:srgbClr val="C00000"/>
                </a:solidFill>
                <a:latin typeface="黑体" panose="02010609060101010101" pitchFamily="49" charset="-122"/>
                <a:ea typeface="黑体" panose="02010609060101010101" pitchFamily="49" charset="-122"/>
              </a:rPr>
              <a:t>为何</a:t>
            </a:r>
            <a:r>
              <a:rPr lang="zh-CN" altLang="en-US" b="1" baseline="0" dirty="0">
                <a:solidFill>
                  <a:srgbClr val="C00000"/>
                </a:solidFill>
                <a:latin typeface="宋体" panose="02010600030101010101" pitchFamily="2" charset="-122"/>
                <a:ea typeface="黑体" panose="02010609060101010101" pitchFamily="49" charset="-122"/>
              </a:rPr>
              <a:t>”</a:t>
            </a:r>
            <a:r>
              <a:rPr lang="en-US" altLang="zh-CN" b="1" baseline="0" dirty="0">
                <a:solidFill>
                  <a:srgbClr val="C00000"/>
                </a:solidFill>
                <a:latin typeface="黑体" panose="02010609060101010101" pitchFamily="49" charset="-122"/>
                <a:ea typeface="黑体" panose="02010609060101010101" pitchFamily="49" charset="-122"/>
              </a:rPr>
              <a:t>?</a:t>
            </a:r>
            <a:endParaRPr lang="en-US" altLang="zh-CN" b="1" baseline="0" dirty="0">
              <a:solidFill>
                <a:srgbClr val="C00000"/>
              </a:solidFill>
              <a:latin typeface="黑体" panose="02010609060101010101" pitchFamily="49" charset="-122"/>
              <a:ea typeface="黑体" panose="02010609060101010101" pitchFamily="49" charset="-122"/>
            </a:endParaRPr>
          </a:p>
        </p:txBody>
      </p:sp>
      <p:sp>
        <p:nvSpPr>
          <p:cNvPr id="90117" name="Text Box 5"/>
          <p:cNvSpPr txBox="1">
            <a:spLocks noChangeArrowheads="1"/>
          </p:cNvSpPr>
          <p:nvPr/>
        </p:nvSpPr>
        <p:spPr bwMode="auto">
          <a:xfrm>
            <a:off x="1877232" y="2948536"/>
            <a:ext cx="3789016" cy="35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zh-CN" altLang="en-US" b="1" baseline="0" dirty="0">
                <a:ea typeface="黑体" panose="02010609060101010101" pitchFamily="49" charset="-122"/>
              </a:rPr>
              <a:t>工人在打磨时未佩戴防护面罩</a:t>
            </a:r>
            <a:endParaRPr lang="zh-CN" altLang="en-US" b="1" baseline="0" dirty="0">
              <a:ea typeface="黑体" panose="02010609060101010101" pitchFamily="49" charset="-122"/>
            </a:endParaRPr>
          </a:p>
        </p:txBody>
      </p:sp>
      <p:sp>
        <p:nvSpPr>
          <p:cNvPr id="90118" name="Text Box 6"/>
          <p:cNvSpPr txBox="1">
            <a:spLocks noChangeArrowheads="1"/>
          </p:cNvSpPr>
          <p:nvPr/>
        </p:nvSpPr>
        <p:spPr bwMode="auto">
          <a:xfrm>
            <a:off x="1877231" y="3808783"/>
            <a:ext cx="37890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zh-CN" altLang="en-US" b="1" baseline="0" dirty="0">
                <a:solidFill>
                  <a:srgbClr val="0070C0"/>
                </a:solidFill>
                <a:ea typeface="黑体" panose="02010609060101010101" pitchFamily="49" charset="-122"/>
              </a:rPr>
              <a:t>那么肯定会或可能会发生什么？</a:t>
            </a:r>
            <a:endParaRPr lang="zh-CN" altLang="en-US" b="1" baseline="0" dirty="0">
              <a:solidFill>
                <a:srgbClr val="0070C0"/>
              </a:solidFill>
              <a:ea typeface="黑体" panose="02010609060101010101" pitchFamily="49" charset="-122"/>
            </a:endParaRPr>
          </a:p>
        </p:txBody>
      </p:sp>
      <p:sp>
        <p:nvSpPr>
          <p:cNvPr id="5" name="云形标注 4"/>
          <p:cNvSpPr/>
          <p:nvPr/>
        </p:nvSpPr>
        <p:spPr bwMode="auto">
          <a:xfrm>
            <a:off x="2918151" y="491580"/>
            <a:ext cx="4032560" cy="1345770"/>
          </a:xfrm>
          <a:prstGeom prst="cloudCallout">
            <a:avLst>
              <a:gd name="adj1" fmla="val -46838"/>
              <a:gd name="adj2" fmla="val 66852"/>
            </a:avLst>
          </a:prstGeom>
          <a:solidFill>
            <a:srgbClr val="FFFF00"/>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r>
              <a:rPr lang="zh-CN" altLang="en-US" sz="1600" dirty="0">
                <a:latin typeface="微软雅黑" panose="020B0503020204020204" pitchFamily="34" charset="-122"/>
                <a:ea typeface="微软雅黑" panose="020B0503020204020204" pitchFamily="34" charset="-122"/>
              </a:rPr>
              <a:t>防护面具不合适、状况差、没有提供防护面具、影响视线、太匆忙</a:t>
            </a:r>
            <a:endParaRPr lang="zh-CN" altLang="en-US" sz="1600" dirty="0">
              <a:latin typeface="微软雅黑" panose="020B0503020204020204" pitchFamily="34" charset="-122"/>
              <a:ea typeface="微软雅黑" panose="020B0503020204020204" pitchFamily="34" charset="-122"/>
            </a:endParaRPr>
          </a:p>
        </p:txBody>
      </p:sp>
      <p:sp>
        <p:nvSpPr>
          <p:cNvPr id="6" name="云形标注 5"/>
          <p:cNvSpPr/>
          <p:nvPr/>
        </p:nvSpPr>
        <p:spPr bwMode="auto">
          <a:xfrm>
            <a:off x="3062171" y="4596150"/>
            <a:ext cx="3312460" cy="970961"/>
          </a:xfrm>
          <a:prstGeom prst="cloudCallout">
            <a:avLst>
              <a:gd name="adj1" fmla="val -45776"/>
              <a:gd name="adj2" fmla="val -84824"/>
            </a:avLst>
          </a:prstGeom>
          <a:solidFill>
            <a:schemeClr val="bg1">
              <a:lumMod val="85000"/>
            </a:schemeClr>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舒适、视域清晰、易受伤害、更快完工</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5414" r="6400"/>
          <a:stretch>
            <a:fillRect/>
          </a:stretch>
        </p:blipFill>
        <p:spPr>
          <a:xfrm>
            <a:off x="5294481" y="1960104"/>
            <a:ext cx="3711756" cy="2348006"/>
          </a:xfrm>
          <a:prstGeom prst="rect">
            <a:avLst/>
          </a:prstGeom>
        </p:spPr>
        <p:style>
          <a:lnRef idx="3">
            <a:schemeClr val="lt1"/>
          </a:lnRef>
          <a:fillRef idx="1">
            <a:schemeClr val="accent1"/>
          </a:fillRef>
          <a:effectRef idx="1">
            <a:schemeClr val="accent1"/>
          </a:effectRef>
          <a:fontRef idx="minor">
            <a:schemeClr val="lt1"/>
          </a:fontRef>
        </p:style>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01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P spid="90118" grpId="0"/>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457438" y="491580"/>
            <a:ext cx="8233887" cy="1051983"/>
          </a:xfrm>
          <a:prstGeom prst="rect">
            <a:avLst/>
          </a:prstGeom>
        </p:spPr>
        <p:txBody>
          <a:bodyPr anchor="ctr"/>
          <a:lstStyle/>
          <a:p>
            <a:pPr algn="ctr"/>
            <a:r>
              <a:rPr lang="zh-CN" altLang="en-US" dirty="0" smtClean="0">
                <a:ea typeface="黑体" panose="02010609060101010101" pitchFamily="49" charset="-122"/>
              </a:rPr>
              <a:t>不安全行为的结果</a:t>
            </a:r>
            <a:endParaRPr lang="zh-CN" altLang="en-US" dirty="0" smtClean="0">
              <a:ea typeface="黑体" panose="02010609060101010101" pitchFamily="49" charset="-122"/>
            </a:endParaRPr>
          </a:p>
        </p:txBody>
      </p:sp>
      <p:sp>
        <p:nvSpPr>
          <p:cNvPr id="96259" name="Rectangle 3"/>
          <p:cNvSpPr>
            <a:spLocks noGrp="1" noChangeArrowheads="1"/>
          </p:cNvSpPr>
          <p:nvPr>
            <p:ph type="body" idx="1"/>
          </p:nvPr>
        </p:nvSpPr>
        <p:spPr/>
        <p:txBody>
          <a:bodyPr/>
          <a:lstStyle/>
          <a:p>
            <a:r>
              <a:rPr lang="en-US" altLang="zh-CN" sz="1600" b="1" dirty="0" smtClean="0">
                <a:solidFill>
                  <a:srgbClr val="0070C0"/>
                </a:solidFill>
                <a:latin typeface="微软雅黑" panose="020B0503020204020204" pitchFamily="34" charset="-122"/>
                <a:ea typeface="微软雅黑" panose="020B0503020204020204" pitchFamily="34" charset="-122"/>
              </a:rPr>
              <a:t>8</a:t>
            </a:r>
            <a:r>
              <a:rPr lang="zh-CN" altLang="en-US" sz="1600" b="1" dirty="0" smtClean="0">
                <a:solidFill>
                  <a:srgbClr val="0070C0"/>
                </a:solidFill>
                <a:latin typeface="微软雅黑" panose="020B0503020204020204" pitchFamily="34" charset="-122"/>
                <a:ea typeface="微软雅黑" panose="020B0503020204020204" pitchFamily="34" charset="-122"/>
              </a:rPr>
              <a:t>点和老板开会</a:t>
            </a:r>
            <a:endParaRPr lang="zh-CN" altLang="en-US" sz="1600" b="1" dirty="0" smtClean="0">
              <a:solidFill>
                <a:srgbClr val="0070C0"/>
              </a:solidFill>
              <a:latin typeface="微软雅黑" panose="020B0503020204020204" pitchFamily="34" charset="-122"/>
              <a:ea typeface="微软雅黑" panose="020B0503020204020204" pitchFamily="34" charset="-122"/>
            </a:endParaRPr>
          </a:p>
          <a:p>
            <a:r>
              <a:rPr lang="zh-CN" altLang="en-US" sz="1600" b="1" dirty="0" smtClean="0">
                <a:solidFill>
                  <a:srgbClr val="0070C0"/>
                </a:solidFill>
                <a:latin typeface="微软雅黑" panose="020B0503020204020204" pitchFamily="34" charset="-122"/>
                <a:ea typeface="微软雅黑" panose="020B0503020204020204" pitchFamily="34" charset="-122"/>
              </a:rPr>
              <a:t>出发晚了</a:t>
            </a:r>
            <a:endParaRPr lang="zh-CN" altLang="en-US" sz="1600" b="1" dirty="0" smtClean="0">
              <a:solidFill>
                <a:srgbClr val="0070C0"/>
              </a:solidFill>
              <a:latin typeface="微软雅黑" panose="020B0503020204020204" pitchFamily="34" charset="-122"/>
              <a:ea typeface="微软雅黑" panose="020B0503020204020204" pitchFamily="34" charset="-122"/>
            </a:endParaRPr>
          </a:p>
          <a:p>
            <a:r>
              <a:rPr lang="zh-CN" altLang="en-US" sz="1600" b="1" dirty="0" smtClean="0">
                <a:solidFill>
                  <a:srgbClr val="0070C0"/>
                </a:solidFill>
                <a:latin typeface="微软雅黑" panose="020B0503020204020204" pitchFamily="34" charset="-122"/>
                <a:ea typeface="微软雅黑" panose="020B0503020204020204" pitchFamily="34" charset="-122"/>
              </a:rPr>
              <a:t>早上</a:t>
            </a:r>
            <a:r>
              <a:rPr lang="en-US" altLang="zh-CN" sz="1600" b="1" dirty="0" smtClean="0">
                <a:solidFill>
                  <a:srgbClr val="0070C0"/>
                </a:solidFill>
                <a:latin typeface="微软雅黑" panose="020B0503020204020204" pitchFamily="34" charset="-122"/>
                <a:ea typeface="微软雅黑" panose="020B0503020204020204" pitchFamily="34" charset="-122"/>
              </a:rPr>
              <a:t>7</a:t>
            </a:r>
            <a:r>
              <a:rPr lang="zh-CN" altLang="en-US" sz="1600" b="1" dirty="0" smtClean="0">
                <a:solidFill>
                  <a:srgbClr val="0070C0"/>
                </a:solidFill>
                <a:latin typeface="微软雅黑" panose="020B0503020204020204" pitchFamily="34" charset="-122"/>
                <a:ea typeface="微软雅黑" panose="020B0503020204020204" pitchFamily="34" charset="-122"/>
              </a:rPr>
              <a:t>点</a:t>
            </a:r>
            <a:r>
              <a:rPr lang="en-US" altLang="zh-CN" sz="1600" b="1" dirty="0" smtClean="0">
                <a:solidFill>
                  <a:srgbClr val="0070C0"/>
                </a:solidFill>
                <a:latin typeface="微软雅黑" panose="020B0503020204020204" pitchFamily="34" charset="-122"/>
                <a:ea typeface="微软雅黑" panose="020B0503020204020204" pitchFamily="34" charset="-122"/>
              </a:rPr>
              <a:t>55</a:t>
            </a:r>
            <a:r>
              <a:rPr lang="zh-CN" altLang="en-US" sz="1600" b="1" dirty="0" smtClean="0">
                <a:solidFill>
                  <a:srgbClr val="0070C0"/>
                </a:solidFill>
                <a:latin typeface="微软雅黑" panose="020B0503020204020204" pitchFamily="34" charset="-122"/>
                <a:ea typeface="微软雅黑" panose="020B0503020204020204" pitchFamily="34" charset="-122"/>
              </a:rPr>
              <a:t>分</a:t>
            </a:r>
            <a:r>
              <a:rPr lang="en-US" altLang="zh-CN" sz="1600" b="1" dirty="0" smtClean="0">
                <a:solidFill>
                  <a:srgbClr val="0070C0"/>
                </a:solidFill>
                <a:latin typeface="微软雅黑" panose="020B0503020204020204" pitchFamily="34" charset="-122"/>
                <a:ea typeface="微软雅黑" panose="020B0503020204020204" pitchFamily="34" charset="-122"/>
              </a:rPr>
              <a:t>——</a:t>
            </a:r>
            <a:r>
              <a:rPr lang="zh-CN" altLang="en-US" sz="1600" b="1" dirty="0" smtClean="0">
                <a:solidFill>
                  <a:srgbClr val="0070C0"/>
                </a:solidFill>
                <a:latin typeface="微软雅黑" panose="020B0503020204020204" pitchFamily="34" charset="-122"/>
                <a:ea typeface="微软雅黑" panose="020B0503020204020204" pitchFamily="34" charset="-122"/>
              </a:rPr>
              <a:t>刚刚到达：</a:t>
            </a:r>
            <a:endParaRPr lang="zh-CN" altLang="en-US"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a:solidFill>
                <a:srgbClr val="0070C0"/>
              </a:solidFill>
              <a:latin typeface="微软雅黑" panose="020B0503020204020204" pitchFamily="34" charset="-122"/>
              <a:ea typeface="微软雅黑" panose="020B0503020204020204" pitchFamily="34" charset="-122"/>
            </a:endParaRPr>
          </a:p>
          <a:p>
            <a:pPr marL="0" indent="0">
              <a:buNone/>
            </a:pPr>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en-US" altLang="zh-CN" sz="1600" b="1" dirty="0" smtClean="0">
              <a:solidFill>
                <a:srgbClr val="0070C0"/>
              </a:solidFill>
              <a:latin typeface="微软雅黑" panose="020B0503020204020204" pitchFamily="34" charset="-122"/>
              <a:ea typeface="微软雅黑" panose="020B0503020204020204" pitchFamily="34" charset="-122"/>
            </a:endParaRPr>
          </a:p>
          <a:p>
            <a:r>
              <a:rPr lang="zh-CN" altLang="en-US" sz="1600" b="1" dirty="0" smtClean="0">
                <a:solidFill>
                  <a:srgbClr val="0070C0"/>
                </a:solidFill>
                <a:latin typeface="微软雅黑" panose="020B0503020204020204" pitchFamily="34" charset="-122"/>
                <a:ea typeface="微软雅黑" panose="020B0503020204020204" pitchFamily="34" charset="-122"/>
              </a:rPr>
              <a:t>前提？行为？结果</a:t>
            </a:r>
            <a:r>
              <a:rPr lang="en-US" altLang="zh-CN" sz="1600" b="1" dirty="0" smtClean="0">
                <a:solidFill>
                  <a:srgbClr val="0070C0"/>
                </a:solidFill>
                <a:latin typeface="微软雅黑" panose="020B0503020204020204" pitchFamily="34" charset="-122"/>
                <a:ea typeface="微软雅黑" panose="020B0503020204020204" pitchFamily="34" charset="-122"/>
              </a:rPr>
              <a:t>?</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r>
              <a:rPr lang="zh-CN" altLang="en-US" sz="1600" b="1" dirty="0" smtClean="0">
                <a:solidFill>
                  <a:srgbClr val="0070C0"/>
                </a:solidFill>
                <a:latin typeface="微软雅黑" panose="020B0503020204020204" pitchFamily="34" charset="-122"/>
                <a:ea typeface="微软雅黑" panose="020B0503020204020204" pitchFamily="34" charset="-122"/>
              </a:rPr>
              <a:t>同样情况发生，下一次他将会怎么做</a:t>
            </a:r>
            <a:r>
              <a:rPr lang="en-US" altLang="zh-CN" sz="1600" b="1" dirty="0" smtClean="0">
                <a:solidFill>
                  <a:srgbClr val="0070C0"/>
                </a:solidFill>
                <a:latin typeface="微软雅黑" panose="020B0503020204020204" pitchFamily="34" charset="-122"/>
                <a:ea typeface="微软雅黑" panose="020B0503020204020204" pitchFamily="34" charset="-122"/>
              </a:rPr>
              <a:t>?</a:t>
            </a:r>
            <a:endParaRPr lang="en-US" altLang="zh-CN" sz="1600" b="1" dirty="0" smtClean="0">
              <a:solidFill>
                <a:srgbClr val="0070C0"/>
              </a:solidFill>
              <a:latin typeface="微软雅黑" panose="020B0503020204020204" pitchFamily="34" charset="-122"/>
              <a:ea typeface="微软雅黑" panose="020B0503020204020204" pitchFamily="34" charset="-122"/>
            </a:endParaRPr>
          </a:p>
          <a:p>
            <a:endParaRPr lang="zh-CN" altLang="en-US" sz="1600" b="1" dirty="0" smtClean="0">
              <a:solidFill>
                <a:srgbClr val="0070C0"/>
              </a:solidFill>
              <a:latin typeface="微软雅黑" panose="020B0503020204020204" pitchFamily="34" charset="-122"/>
              <a:ea typeface="微软雅黑" panose="020B0503020204020204" pitchFamily="34" charset="-122"/>
            </a:endParaRPr>
          </a:p>
        </p:txBody>
      </p:sp>
      <p:pic>
        <p:nvPicPr>
          <p:cNvPr id="96260" name="Picture 4" descr="street%20traffic%20light%20red%20day%20tim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3513" y="2384496"/>
            <a:ext cx="1745572" cy="2314363"/>
          </a:xfrm>
          <a:prstGeom prst="rect">
            <a:avLst/>
          </a:prstGeom>
          <a:noFill/>
          <a:extLst>
            <a:ext uri="{909E8E84-426E-40DD-AFC4-6F175D3DCCD1}">
              <a14:hiddenFill xmlns:a14="http://schemas.microsoft.com/office/drawing/2010/main">
                <a:solidFill>
                  <a:srgbClr val="FFFFFF"/>
                </a:solidFill>
              </a14:hiddenFill>
            </a:ext>
          </a:extLst>
        </p:spPr>
      </p:pic>
      <p:pic>
        <p:nvPicPr>
          <p:cNvPr id="96261" name="Picture 5" descr="car-red-light-n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985" y="1788372"/>
            <a:ext cx="4568028" cy="3060980"/>
          </a:xfrm>
          <a:prstGeom prst="rect">
            <a:avLst/>
          </a:prstGeom>
          <a:noFill/>
          <a:extLst>
            <a:ext uri="{909E8E84-426E-40DD-AFC4-6F175D3DCCD1}">
              <a14:hiddenFill xmlns:a14="http://schemas.microsoft.com/office/drawing/2010/main">
                <a:solidFill>
                  <a:srgbClr val="FFFFFF"/>
                </a:solidFill>
              </a14:hiddenFill>
            </a:ext>
          </a:extLst>
        </p:spPr>
      </p:pic>
      <p:sp>
        <p:nvSpPr>
          <p:cNvPr id="96262" name="Oval 6"/>
          <p:cNvSpPr>
            <a:spLocks noChangeArrowheads="1"/>
          </p:cNvSpPr>
          <p:nvPr/>
        </p:nvSpPr>
        <p:spPr bwMode="auto">
          <a:xfrm>
            <a:off x="6207181" y="2789218"/>
            <a:ext cx="609918" cy="420793"/>
          </a:xfrm>
          <a:prstGeom prst="ellipse">
            <a:avLst/>
          </a:prstGeom>
          <a:noFill/>
          <a:ln w="38100" algn="ctr">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263" name="AutoShape 7"/>
          <p:cNvSpPr>
            <a:spLocks noChangeArrowheads="1"/>
          </p:cNvSpPr>
          <p:nvPr/>
        </p:nvSpPr>
        <p:spPr bwMode="auto">
          <a:xfrm>
            <a:off x="4421902" y="2103967"/>
            <a:ext cx="1524794" cy="981851"/>
          </a:xfrm>
          <a:prstGeom prst="cloudCallout">
            <a:avLst>
              <a:gd name="adj1" fmla="val 15315"/>
              <a:gd name="adj2" fmla="val 80060"/>
            </a:avLst>
          </a:prstGeom>
          <a:solidFill>
            <a:srgbClr val="FFFFFF"/>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CN" altLang="en-US" sz="1800" baseline="0">
                <a:ea typeface="黑体" panose="02010609060101010101" pitchFamily="49" charset="-122"/>
              </a:rPr>
              <a:t>我能</a:t>
            </a:r>
            <a:endParaRPr lang="zh-CN" altLang="en-US" sz="1800" baseline="0">
              <a:ea typeface="黑体" panose="02010609060101010101" pitchFamily="49" charset="-122"/>
            </a:endParaRPr>
          </a:p>
          <a:p>
            <a:pPr algn="ctr"/>
            <a:r>
              <a:rPr lang="zh-CN" altLang="en-US" sz="1800" baseline="0">
                <a:ea typeface="黑体" panose="02010609060101010101" pitchFamily="49" charset="-122"/>
              </a:rPr>
              <a:t>对付！</a:t>
            </a:r>
            <a:endParaRPr lang="zh-CN" altLang="en-US" sz="1800" baseline="0">
              <a:ea typeface="黑体" panose="02010609060101010101" pitchFamily="49" charset="-122"/>
            </a:endParaRPr>
          </a:p>
        </p:txBody>
      </p:sp>
      <p:sp>
        <p:nvSpPr>
          <p:cNvPr id="96264" name="Line 8"/>
          <p:cNvSpPr>
            <a:spLocks noChangeShapeType="1"/>
          </p:cNvSpPr>
          <p:nvPr/>
        </p:nvSpPr>
        <p:spPr bwMode="auto">
          <a:xfrm flipV="1">
            <a:off x="6535966" y="3610349"/>
            <a:ext cx="676627" cy="11689"/>
          </a:xfrm>
          <a:prstGeom prst="line">
            <a:avLst/>
          </a:prstGeom>
          <a:noFill/>
          <a:ln w="762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Rectangle 2"/>
          <p:cNvSpPr txBox="1">
            <a:spLocks noChangeArrowheads="1"/>
          </p:cNvSpPr>
          <p:nvPr/>
        </p:nvSpPr>
        <p:spPr bwMode="auto">
          <a:xfrm>
            <a:off x="508873" y="59520"/>
            <a:ext cx="2530204" cy="576080"/>
          </a:xfrm>
          <a:prstGeom prst="rect">
            <a:avLst/>
          </a:prstGeom>
          <a:noFill/>
          <a:ln w="9525">
            <a:noFill/>
            <a:miter lim="800000"/>
          </a:ln>
        </p:spPr>
        <p:txBody>
          <a:bodyPr/>
          <a:lstStyle/>
          <a:p>
            <a:pPr marL="342900" indent="-342900" eaLnBrk="0" hangingPunct="0">
              <a:spcBef>
                <a:spcPct val="20000"/>
              </a:spcBef>
              <a:defRPr/>
            </a:pPr>
            <a:r>
              <a:rPr lang="en-US" altLang="zh-CN" sz="2800" b="1" u="none" dirty="0" smtClean="0">
                <a:latin typeface="微软雅黑" panose="020B0503020204020204" pitchFamily="34" charset="-122"/>
                <a:ea typeface="微软雅黑" panose="020B0503020204020204" pitchFamily="34" charset="-122"/>
                <a:cs typeface="+mj-cs"/>
              </a:rPr>
              <a:t>ABC</a:t>
            </a:r>
            <a:r>
              <a:rPr lang="zh-CN" altLang="en-US" sz="2800" b="1" dirty="0">
                <a:latin typeface="微软雅黑" panose="020B0503020204020204" pitchFamily="34" charset="-122"/>
                <a:ea typeface="微软雅黑" panose="020B0503020204020204" pitchFamily="34" charset="-122"/>
                <a:cs typeface="+mj-cs"/>
              </a:rPr>
              <a:t>练习</a:t>
            </a:r>
            <a:endParaRPr lang="zh-CN" altLang="en-US" sz="2800" b="1" u="none" dirty="0">
              <a:latin typeface="微软雅黑" panose="020B0503020204020204" pitchFamily="34" charset="-122"/>
              <a:ea typeface="微软雅黑" panose="020B0503020204020204" pitchFamily="34" charset="-122"/>
              <a:cs typeface="+mj-cs"/>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2330"/>
            <a:ext cx="8462921" cy="41956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blinds(horizontal)">
                                      <p:cBhvr>
                                        <p:cTn id="7" dur="500"/>
                                        <p:tgtEl>
                                          <p:spTgt spid="96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6259">
                                            <p:txEl>
                                              <p:pRg st="1" end="1"/>
                                            </p:txEl>
                                          </p:spTgt>
                                        </p:tgtEl>
                                        <p:attrNameLst>
                                          <p:attrName>style.visibility</p:attrName>
                                        </p:attrNameLst>
                                      </p:cBhvr>
                                      <p:to>
                                        <p:strVal val="visible"/>
                                      </p:to>
                                    </p:set>
                                    <p:animEffect transition="in" filter="blinds(horizontal)">
                                      <p:cBhvr>
                                        <p:cTn id="12" dur="500"/>
                                        <p:tgtEl>
                                          <p:spTgt spid="96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6261"/>
                                        </p:tgtEl>
                                        <p:attrNameLst>
                                          <p:attrName>style.visibility</p:attrName>
                                        </p:attrNameLst>
                                      </p:cBhvr>
                                      <p:to>
                                        <p:strVal val="visible"/>
                                      </p:to>
                                    </p:set>
                                    <p:animEffect transition="in" filter="blinds(horizontal)">
                                      <p:cBhvr>
                                        <p:cTn id="17" dur="500"/>
                                        <p:tgtEl>
                                          <p:spTgt spid="9626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6262"/>
                                        </p:tgtEl>
                                        <p:attrNameLst>
                                          <p:attrName>style.visibility</p:attrName>
                                        </p:attrNameLst>
                                      </p:cBhvr>
                                      <p:to>
                                        <p:strVal val="visible"/>
                                      </p:to>
                                    </p:set>
                                    <p:animEffect transition="in" filter="blinds(horizontal)">
                                      <p:cBhvr>
                                        <p:cTn id="22" dur="500"/>
                                        <p:tgtEl>
                                          <p:spTgt spid="9626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6260"/>
                                        </p:tgtEl>
                                        <p:attrNameLst>
                                          <p:attrName>style.visibility</p:attrName>
                                        </p:attrNameLst>
                                      </p:cBhvr>
                                      <p:to>
                                        <p:strVal val="visible"/>
                                      </p:to>
                                    </p:set>
                                    <p:animEffect transition="in" filter="blinds(horizontal)">
                                      <p:cBhvr>
                                        <p:cTn id="27" dur="500"/>
                                        <p:tgtEl>
                                          <p:spTgt spid="9626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6263"/>
                                        </p:tgtEl>
                                        <p:attrNameLst>
                                          <p:attrName>style.visibility</p:attrName>
                                        </p:attrNameLst>
                                      </p:cBhvr>
                                      <p:to>
                                        <p:strVal val="visible"/>
                                      </p:to>
                                    </p:set>
                                    <p:animEffect transition="in" filter="blinds(horizontal)">
                                      <p:cBhvr>
                                        <p:cTn id="32" dur="500"/>
                                        <p:tgtEl>
                                          <p:spTgt spid="9626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6264"/>
                                        </p:tgtEl>
                                        <p:attrNameLst>
                                          <p:attrName>style.visibility</p:attrName>
                                        </p:attrNameLst>
                                      </p:cBhvr>
                                      <p:to>
                                        <p:strVal val="visible"/>
                                      </p:to>
                                    </p:set>
                                    <p:animEffect transition="in" filter="blinds(horizontal)">
                                      <p:cBhvr>
                                        <p:cTn id="37" dur="500"/>
                                        <p:tgtEl>
                                          <p:spTgt spid="9626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6259">
                                            <p:txEl>
                                              <p:pRg st="2" end="2"/>
                                            </p:txEl>
                                          </p:spTgt>
                                        </p:tgtEl>
                                        <p:attrNameLst>
                                          <p:attrName>style.visibility</p:attrName>
                                        </p:attrNameLst>
                                      </p:cBhvr>
                                      <p:to>
                                        <p:strVal val="visible"/>
                                      </p:to>
                                    </p:set>
                                    <p:animEffect transition="in" filter="blinds(horizontal)">
                                      <p:cBhvr>
                                        <p:cTn id="42" dur="500"/>
                                        <p:tgtEl>
                                          <p:spTgt spid="9625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6259">
                                            <p:txEl>
                                              <p:pRg st="12" end="12"/>
                                            </p:txEl>
                                          </p:spTgt>
                                        </p:tgtEl>
                                        <p:attrNameLst>
                                          <p:attrName>style.visibility</p:attrName>
                                        </p:attrNameLst>
                                      </p:cBhvr>
                                      <p:to>
                                        <p:strVal val="visible"/>
                                      </p:to>
                                    </p:set>
                                    <p:anim calcmode="lin" valueType="num">
                                      <p:cBhvr additive="base">
                                        <p:cTn id="47" dur="500" fill="hold"/>
                                        <p:tgtEl>
                                          <p:spTgt spid="96259">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62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6259">
                                            <p:txEl>
                                              <p:pRg st="13" end="13"/>
                                            </p:txEl>
                                          </p:spTgt>
                                        </p:tgtEl>
                                        <p:attrNameLst>
                                          <p:attrName>style.visibility</p:attrName>
                                        </p:attrNameLst>
                                      </p:cBhvr>
                                      <p:to>
                                        <p:strVal val="visible"/>
                                      </p:to>
                                    </p:set>
                                    <p:anim calcmode="lin" valueType="num">
                                      <p:cBhvr additive="base">
                                        <p:cTn id="53" dur="500" fill="hold"/>
                                        <p:tgtEl>
                                          <p:spTgt spid="96259">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62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3" grpId="0" animBg="1"/>
      <p:bldP spid="962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bwMode="auto">
          <a:xfrm>
            <a:off x="4139613" y="2995321"/>
            <a:ext cx="2438400" cy="492125"/>
          </a:xfrm>
          <a:prstGeom prst="rect">
            <a:avLst/>
          </a:prstGeom>
          <a:noFill/>
          <a:ln>
            <a:noFill/>
          </a:ln>
        </p:spPr>
        <p:txBody>
          <a:bodyPr vert="horz" wrap="none" lIns="0" tIns="0" rIns="0" bIns="0" anchor="ctr" anchorCtr="0">
            <a:spAutoFit/>
          </a:bodyPr>
          <a:lstStyle/>
          <a:p>
            <a:pPr algn="l"/>
            <a:r>
              <a:rPr lang="zh-CN" altLang="en-US" sz="3200" b="1" dirty="0" smtClean="0">
                <a:latin typeface="微软雅黑" panose="020B0503020204020204" pitchFamily="34" charset="-122"/>
                <a:ea typeface="微软雅黑" panose="020B0503020204020204" pitchFamily="34" charset="-122"/>
                <a:sym typeface="+mn-ea"/>
              </a:rPr>
              <a:t>作业安全分析</a:t>
            </a:r>
            <a:endParaRPr lang="zh-CN" altLang="en-US" sz="3200" b="1" spc="250" dirty="0">
              <a:solidFill>
                <a:schemeClr val="tx1">
                  <a:lumMod val="95000"/>
                  <a:lumOff val="5000"/>
                </a:schemeClr>
              </a:solidFill>
              <a:latin typeface="微软雅黑" panose="020B0503020204020204" pitchFamily="34" charset="-122"/>
              <a:ea typeface="微软雅黑" panose="020B0503020204020204" pitchFamily="34" charset="-122"/>
              <a:cs typeface="Montserrat Hairline" charset="0"/>
              <a:sym typeface="+mn-ea"/>
            </a:endParaRPr>
          </a:p>
        </p:txBody>
      </p:sp>
      <p:grpSp>
        <p:nvGrpSpPr>
          <p:cNvPr id="3" name="组合 2"/>
          <p:cNvGrpSpPr/>
          <p:nvPr/>
        </p:nvGrpSpPr>
        <p:grpSpPr>
          <a:xfrm>
            <a:off x="1041400" y="2024380"/>
            <a:ext cx="2369820" cy="2043430"/>
            <a:chOff x="6998" y="3364"/>
            <a:chExt cx="3732" cy="3218"/>
          </a:xfrm>
        </p:grpSpPr>
        <p:sp>
          <p:nvSpPr>
            <p:cNvPr id="4" name="Triangle 3"/>
            <p:cNvSpPr/>
            <p:nvPr/>
          </p:nvSpPr>
          <p:spPr>
            <a:xfrm>
              <a:off x="6998" y="3364"/>
              <a:ext cx="3732" cy="3218"/>
            </a:xfrm>
            <a:prstGeom prst="triangle">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00">
                <a:solidFill>
                  <a:srgbClr val="FFFFFF"/>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TextBox 98"/>
            <p:cNvSpPr txBox="1"/>
            <p:nvPr/>
          </p:nvSpPr>
          <p:spPr>
            <a:xfrm>
              <a:off x="8371" y="4226"/>
              <a:ext cx="986" cy="2110"/>
            </a:xfrm>
            <a:prstGeom prst="rect">
              <a:avLst/>
            </a:prstGeom>
            <a:noFill/>
          </p:spPr>
          <p:txBody>
            <a:bodyPr wrap="none" lIns="34306" tIns="0" rIns="34306" bIns="0" rtlCol="0">
              <a:spAutoFit/>
            </a:bodyPr>
            <a:lstStyle/>
            <a:p>
              <a:pPr algn="ctr" defTabSz="913765"/>
              <a:r>
                <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rPr>
                <a:t>2</a:t>
              </a:r>
              <a:endPar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11"/>
          <p:cNvSpPr>
            <a:spLocks noChangeArrowheads="1"/>
          </p:cNvSpPr>
          <p:nvPr/>
        </p:nvSpPr>
        <p:spPr bwMode="auto">
          <a:xfrm>
            <a:off x="444732" y="13153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781300" algn="l"/>
              </a:tabLst>
              <a:defRPr>
                <a:solidFill>
                  <a:schemeClr val="tx1"/>
                </a:solidFill>
                <a:latin typeface="Arial" panose="020B0604020202020204" pitchFamily="34" charset="0"/>
              </a:defRPr>
            </a:lvl1pPr>
            <a:lvl2pPr>
              <a:tabLst>
                <a:tab pos="2781300" algn="l"/>
              </a:tabLst>
              <a:defRPr>
                <a:solidFill>
                  <a:schemeClr val="tx1"/>
                </a:solidFill>
                <a:latin typeface="Arial" panose="020B0604020202020204" pitchFamily="34" charset="0"/>
              </a:defRPr>
            </a:lvl2pPr>
            <a:lvl3pPr>
              <a:tabLst>
                <a:tab pos="2781300" algn="l"/>
              </a:tabLst>
              <a:defRPr>
                <a:solidFill>
                  <a:schemeClr val="tx1"/>
                </a:solidFill>
                <a:latin typeface="Arial" panose="020B0604020202020204" pitchFamily="34" charset="0"/>
              </a:defRPr>
            </a:lvl3pPr>
            <a:lvl4pPr>
              <a:tabLst>
                <a:tab pos="2781300" algn="l"/>
              </a:tabLst>
              <a:defRPr>
                <a:solidFill>
                  <a:schemeClr val="tx1"/>
                </a:solidFill>
                <a:latin typeface="Arial" panose="020B0604020202020204" pitchFamily="34" charset="0"/>
              </a:defRPr>
            </a:lvl4pPr>
            <a:lvl5pPr>
              <a:tabLst>
                <a:tab pos="27813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9pPr>
          </a:lstStyle>
          <a:p>
            <a:pPr eaLnBrk="0" hangingPunct="0"/>
            <a:r>
              <a:rPr lang="zh-CN" altLang="en-US" sz="2600" b="1">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什么是</a:t>
            </a:r>
            <a:r>
              <a:rPr lang="en-US" altLang="zh-CN" sz="26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r>
              <a:rPr lang="zh-CN" altLang="en-US" sz="26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a:t>
            </a:r>
            <a:endParaRPr lang="zh-CN" altLang="en-US" dirty="0"/>
          </a:p>
        </p:txBody>
      </p:sp>
      <p:sp>
        <p:nvSpPr>
          <p:cNvPr id="7" name="TextBox 5"/>
          <p:cNvSpPr>
            <a:spLocks noChangeArrowheads="1"/>
          </p:cNvSpPr>
          <p:nvPr/>
        </p:nvSpPr>
        <p:spPr bwMode="auto">
          <a:xfrm>
            <a:off x="825733" y="2680067"/>
            <a:ext cx="785322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spcBef>
                <a:spcPts val="600"/>
              </a:spcBef>
              <a:spcAft>
                <a:spcPts val="600"/>
              </a:spcAft>
              <a:buSzPct val="135000"/>
              <a:buFont typeface="Wingdings" panose="05000000000000000000" pitchFamily="2" charset="2"/>
              <a:buChar char="§"/>
            </a:pP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 JSA</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将重点放在</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作业人员、作业、作业工具（装备）及作业环境之间</a:t>
            </a:r>
            <a:r>
              <a:rPr lang="zh-CN" altLang="en-US" sz="1600"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的相关</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关系。</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buSzPct val="135000"/>
              <a:buFont typeface="Wingdings" panose="05000000000000000000" pitchFamily="2" charset="2"/>
              <a:buChar char="§"/>
            </a:pPr>
            <a:r>
              <a:rPr lang="en-US" altLang="zh-CN" sz="1600" dirty="0">
                <a:solidFill>
                  <a:srgbClr val="0033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JSA</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是将作业变得更加</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安全的工具。</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buSzPct val="135000"/>
              <a:buFont typeface="Wingdings" panose="05000000000000000000" pitchFamily="2" charset="2"/>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 探讨如何执行作业，</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相互之间就此形成意见交流。</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buSzPct val="135000"/>
              <a:buFont typeface="Wingdings" panose="05000000000000000000" pitchFamily="2" charset="2"/>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 针对作业或工作进行</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系统分析。</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buSzPct val="135000"/>
              <a:buFont typeface="Wingdings" panose="05000000000000000000" pitchFamily="2" charset="2"/>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 为参考、使用及改进提供记录</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依据。</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buSzPct val="135000"/>
              <a:buFont typeface="Wingdings" panose="05000000000000000000" pitchFamily="2" charset="2"/>
              <a:buChar char="§"/>
            </a:pPr>
            <a:r>
              <a:rPr lang="zh-CN" altLang="en-US" sz="1600" dirty="0">
                <a:solidFill>
                  <a:srgbClr val="0033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可广泛应用于</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所有类型的作业。</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 name="Picture 3" descr="Hardhat3.gif"/>
          <p:cNvPicPr>
            <a:picLocks noChangeAspect="1" noChangeArrowheads="1"/>
          </p:cNvPicPr>
          <p:nvPr/>
        </p:nvPicPr>
        <p:blipFill>
          <a:blip r:embed="rId1">
            <a:extLst>
              <a:ext uri="{28A0092B-C50C-407E-A947-70E740481C1C}">
                <a14:useLocalDpi xmlns:a14="http://schemas.microsoft.com/office/drawing/2010/main" val="0"/>
              </a:ext>
            </a:extLst>
          </a:blip>
          <a:srcRect r="10323" b="8806"/>
          <a:stretch>
            <a:fillRect/>
          </a:stretch>
        </p:blipFill>
        <p:spPr bwMode="auto">
          <a:xfrm>
            <a:off x="6980627" y="4243854"/>
            <a:ext cx="21431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a:spLocks noChangeArrowheads="1"/>
          </p:cNvSpPr>
          <p:nvPr/>
        </p:nvSpPr>
        <p:spPr bwMode="auto">
          <a:xfrm>
            <a:off x="825732" y="1579332"/>
            <a:ext cx="7853220" cy="948976"/>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pPr>
            <a:r>
              <a:rPr lang="zh-CN" altLang="en-US" sz="1600" dirty="0">
                <a:solidFill>
                  <a:srgbClr val="000000"/>
                </a:solidFill>
                <a:latin typeface="微软雅黑" panose="020B0503020204020204" pitchFamily="34" charset="-122"/>
                <a:ea typeface="微软雅黑" panose="020B0503020204020204" pitchFamily="34" charset="-122"/>
              </a:rPr>
              <a:t>掌握作业各阶段的风险和潜在事故隐患，为去除、最小化及预防风险和事故隐患，开发其解决措施，而研究整个作业过程的方法。</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11" name="직사각형 4"/>
          <p:cNvSpPr>
            <a:spLocks noChangeArrowheads="1"/>
          </p:cNvSpPr>
          <p:nvPr/>
        </p:nvSpPr>
        <p:spPr bwMode="auto">
          <a:xfrm>
            <a:off x="498475" y="908050"/>
            <a:ext cx="8670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2400" b="1" dirty="0">
                <a:solidFill>
                  <a:srgbClr val="000000"/>
                </a:solidFill>
                <a:latin typeface="微软雅黑" panose="020B0503020204020204" pitchFamily="34" charset="-122"/>
                <a:ea typeface="HY견고딕" charset="0"/>
                <a:sym typeface="微软雅黑" panose="020B0503020204020204" pitchFamily="34" charset="-122"/>
              </a:rPr>
              <a:t>■ </a:t>
            </a:r>
            <a:r>
              <a:rPr lang="en-US" altLang="zh-CN"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JSA</a:t>
            </a:r>
            <a:r>
              <a:rPr lang="en-US" altLang="zh-CN" sz="2400" b="1"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dirty="0">
                <a:solidFill>
                  <a:schemeClr val="tx2"/>
                </a:solidFill>
                <a:latin typeface="Univers 45 Light" charset="0"/>
                <a:ea typeface="黑体" panose="02010609060101010101" pitchFamily="49" charset="-122"/>
                <a:sym typeface="Univers 45 Light" charset="0"/>
              </a:rPr>
              <a:t>Job Safety Analysis）作业安全分析</a:t>
            </a:r>
            <a:endParaRPr lang="en-US" altLang="zh-CN" sz="2400" b="1" dirty="0">
              <a:solidFill>
                <a:schemeClr val="tx2"/>
              </a:solidFill>
              <a:latin typeface="Univers 45 Light" charset="0"/>
              <a:ea typeface="黑体" panose="02010609060101010101" pitchFamily="49" charset="-122"/>
              <a:sym typeface="Univers 45 Light" charset="0"/>
            </a:endParaRPr>
          </a:p>
          <a:p>
            <a:pPr eaLnBrk="0" hangingPunct="0"/>
            <a:endParaRPr lang="zh-CN" altLang="en-US" sz="2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92330"/>
            <a:ext cx="8462921" cy="419569"/>
          </a:xfrm>
          <a:prstGeom prst="rect">
            <a:avLst/>
          </a:prstGeom>
        </p:spPr>
      </p:pic>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685841" y="1067660"/>
            <a:ext cx="8233887" cy="4752660"/>
          </a:xfrm>
        </p:spPr>
        <p:txBody>
          <a:bodyPr/>
          <a:lstStyle/>
          <a:p>
            <a:pPr>
              <a:lnSpc>
                <a:spcPct val="150000"/>
              </a:lnSpc>
              <a:spcBef>
                <a:spcPts val="600"/>
              </a:spcBef>
              <a:spcAft>
                <a:spcPts val="600"/>
              </a:spcAft>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提供识别、记录作业场所</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风险</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的手段</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作为新作业人员的</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培训资料</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作为</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安全会议的主题</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pP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作业安全训练资料</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深度</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探讨</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作业执行前的风险、步骤、防护用品等的方法</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pP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再次认识</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特殊作业中识别的风险</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spcAft>
                <a:spcPts val="600"/>
              </a:spcAft>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提供有计划的</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安全巡查及安全观察资料</a:t>
            </a:r>
            <a:endParaRPr lang="en-US" altLang="zh-CN"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Rectangle 2"/>
          <p:cNvSpPr>
            <a:spLocks noGrp="1" noChangeArrowheads="1"/>
          </p:cNvSpPr>
          <p:nvPr>
            <p:ph type="title" idx="4294967295"/>
          </p:nvPr>
        </p:nvSpPr>
        <p:spPr bwMode="auto">
          <a:xfrm>
            <a:off x="444732" y="0"/>
            <a:ext cx="9144000" cy="57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342900" indent="-342900" algn="l">
              <a:tabLst>
                <a:tab pos="2781300" algn="l"/>
              </a:tabLst>
            </a:pPr>
            <a:r>
              <a:rPr lang="zh-CN" altLang="en-US" sz="26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优秀的</a:t>
            </a:r>
            <a:r>
              <a:rPr lang="en-US" altLang="zh-CN" sz="2600" b="1">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endParaRPr lang="en-US" altLang="zh-CN" sz="2600" b="1">
              <a:solidFill>
                <a:schemeClr val="tx2"/>
              </a:solidFill>
              <a:latin typeface="微软雅黑" panose="020B0503020204020204" pitchFamily="34" charset="-122"/>
              <a:ea typeface="微软雅黑" panose="020B0503020204020204" pitchFamily="34" charset="-122"/>
              <a:sym typeface="华文细黑" panose="02010600040101010101" pitchFamily="2"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923" y="59520"/>
            <a:ext cx="6122767" cy="663334"/>
          </a:xfrm>
          <a:noFill/>
        </p:spPr>
        <p:txBody>
          <a:bodyPr anchor="ctr"/>
          <a:lstStyle/>
          <a:p>
            <a:r>
              <a:rPr lang="zh-CN" altLang="en-US" sz="2400" b="1" dirty="0" smtClean="0"/>
              <a:t>从</a:t>
            </a:r>
            <a:r>
              <a:rPr lang="zh-CN" altLang="en-US" sz="2400" dirty="0" smtClean="0"/>
              <a:t>啤酒厂的</a:t>
            </a:r>
            <a:r>
              <a:rPr lang="zh-CN" altLang="en-US" sz="2400" dirty="0"/>
              <a:t>一起</a:t>
            </a:r>
            <a:r>
              <a:rPr lang="zh-CN" altLang="en-US" sz="2400" b="1" dirty="0" smtClean="0"/>
              <a:t>事故说起</a:t>
            </a:r>
            <a:r>
              <a:rPr lang="en-US" altLang="zh-CN" sz="2400" b="1" dirty="0" smtClean="0"/>
              <a:t>…</a:t>
            </a:r>
            <a:endParaRPr lang="zh-CN" altLang="en-US" sz="2400" b="1" dirty="0">
              <a:solidFill>
                <a:schemeClr val="bg1"/>
              </a:solidFill>
            </a:endParaRPr>
          </a:p>
        </p:txBody>
      </p:sp>
      <p:sp>
        <p:nvSpPr>
          <p:cNvPr id="10" name="MH_SubTitle_1"/>
          <p:cNvSpPr txBox="1">
            <a:spLocks noChangeArrowheads="1"/>
          </p:cNvSpPr>
          <p:nvPr>
            <p:custDataLst>
              <p:tags r:id="rId1"/>
            </p:custDataLst>
          </p:nvPr>
        </p:nvSpPr>
        <p:spPr bwMode="auto">
          <a:xfrm>
            <a:off x="397801" y="1499720"/>
            <a:ext cx="8040538" cy="1218842"/>
          </a:xfrm>
          <a:prstGeom prst="rect">
            <a:avLst/>
          </a:prstGeom>
          <a:solidFill>
            <a:schemeClr val="bg1"/>
          </a:solidFill>
          <a:ln w="6350" cap="flat" cmpd="sng" algn="ctr">
            <a:solidFill>
              <a:schemeClr val="bg1">
                <a:lumMod val="65000"/>
              </a:schemeClr>
            </a:solidFill>
            <a:prstDash val="lgDash"/>
            <a:round/>
            <a:headEnd type="none" w="med" len="med"/>
            <a:tailEnd type="none" w="med" len="med"/>
          </a:ln>
          <a:effectLst>
            <a:outerShdw blurRad="63500" sx="102000" sy="102000" algn="ctr" rotWithShape="0">
              <a:prstClr val="black">
                <a:alpha val="40000"/>
              </a:prstClr>
            </a:outerShdw>
          </a:effectLst>
        </p:spPr>
        <p:txBody>
          <a:bodyPr vert="horz" wrap="square" lIns="144000" tIns="72000" rIns="72000" bIns="72000" numCol="1" rtlCol="0" anchor="ctr" anchorCtr="0" compatLnSpc="1">
            <a:noAutofit/>
          </a:bodyPr>
          <a:lstStyle>
            <a:defPPr>
              <a:defRPr lang="en-US"/>
            </a:defPPr>
            <a:lvl1pPr>
              <a:lnSpc>
                <a:spcPct val="130000"/>
              </a:lnSpc>
              <a:defRPr i="0">
                <a:latin typeface="微软雅黑" panose="020B0503020204020204" pitchFamily="34" charset="-122"/>
                <a:ea typeface="微软雅黑" panose="020B0503020204020204" pitchFamily="34" charset="-122"/>
              </a:defRPr>
            </a:lvl1pPr>
            <a:lvl2pPr>
              <a:defRPr i="1"/>
            </a:lvl2pPr>
            <a:lvl3pPr>
              <a:defRPr i="1"/>
            </a:lvl3pPr>
            <a:lvl4pPr>
              <a:defRPr i="1"/>
            </a:lvl4pPr>
            <a:lvl5pPr>
              <a:defRPr i="1"/>
            </a:lvl5pPr>
            <a:lvl6pPr>
              <a:defRPr i="1"/>
            </a:lvl6pPr>
            <a:lvl7pPr>
              <a:defRPr i="1"/>
            </a:lvl7pPr>
            <a:lvl8pPr>
              <a:defRPr i="1"/>
            </a:lvl8pPr>
            <a:lvl9pPr>
              <a:defRPr i="1"/>
            </a:lvl9pPr>
          </a:lstStyle>
          <a:p>
            <a:pPr eaLnBrk="1" hangingPunct="1">
              <a:lnSpc>
                <a:spcPct val="150000"/>
              </a:lnSpc>
              <a:spcAft>
                <a:spcPts val="0"/>
              </a:spcAft>
            </a:pPr>
            <a:r>
              <a:rPr lang="en-US" altLang="zh-CN" sz="1600" b="1" kern="100" dirty="0">
                <a:latin typeface="Calibri" panose="020F0502020204030204" pitchFamily="34" charset="0"/>
                <a:ea typeface="宋体" panose="02010600030101010101" pitchFamily="2" charset="-122"/>
                <a:cs typeface="Times New Roman" panose="02020603050405020304" pitchFamily="18" charset="0"/>
              </a:rPr>
              <a:t> </a:t>
            </a:r>
            <a:endParaRPr lang="en-US" altLang="zh-CN" sz="1600" b="1" kern="100" dirty="0" smtClean="0">
              <a:latin typeface="Calibri" panose="020F0502020204030204" pitchFamily="34" charset="0"/>
              <a:ea typeface="宋体" panose="02010600030101010101" pitchFamily="2" charset="-122"/>
              <a:cs typeface="Times New Roman" panose="02020603050405020304" pitchFamily="18" charset="0"/>
            </a:endParaRPr>
          </a:p>
          <a:p>
            <a:pPr eaLnBrk="1" hangingPunct="1">
              <a:lnSpc>
                <a:spcPct val="150000"/>
              </a:lnSpc>
              <a:spcAft>
                <a:spcPts val="0"/>
              </a:spcAft>
            </a:pPr>
            <a:r>
              <a:rPr lang="zh-CN" altLang="en-US" sz="1600" dirty="0" smtClean="0">
                <a:latin typeface="+mn-ea"/>
              </a:rPr>
              <a:t>割箱机</a:t>
            </a:r>
            <a:r>
              <a:rPr lang="zh-CN" altLang="en-US" sz="1600" dirty="0">
                <a:latin typeface="+mn-ea"/>
              </a:rPr>
              <a:t>操作工颜某某在</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交接班</a:t>
            </a:r>
            <a:r>
              <a:rPr lang="zh-CN" altLang="en-US" sz="16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18</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30</a:t>
            </a:r>
            <a:r>
              <a:rPr lang="zh-TW"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左右</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）期间处理设备异常时，</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佩戴的</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围巾</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绞入输送传动滚筒，导致昏迷，经</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过</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8</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天</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抢救，</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终因伤势过重，</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于</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2016</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年</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2</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月</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4</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日凌晨</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2:30</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左右</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，在</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无锡市第九人民</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医院</a:t>
            </a:r>
            <a:r>
              <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rPr>
              <a:t>去</a:t>
            </a:r>
            <a:r>
              <a:rPr lang="zh-CN"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世</a:t>
            </a:r>
            <a:r>
              <a:rPr lang="zh-TW"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1600" b="1" kern="100" dirty="0">
              <a:latin typeface="Arial Unicode MS" panose="020B0604020202020204" pitchFamily="34" charset="-122"/>
              <a:ea typeface="Arial Unicode MS" panose="020B0604020202020204" pitchFamily="34" charset="-122"/>
              <a:cs typeface="Arial Unicode MS" panose="020B0604020202020204" pitchFamily="34" charset="-122"/>
            </a:endParaRPr>
          </a:p>
          <a:p>
            <a:pPr>
              <a:spcAft>
                <a:spcPts val="0"/>
              </a:spcAft>
            </a:pPr>
            <a:r>
              <a:rPr lang="en-US" altLang="zh-CN" sz="1600" kern="100" dirty="0">
                <a:latin typeface="Calibri" panose="020F0502020204030204" pitchFamily="34" charset="0"/>
                <a:ea typeface="宋体" panose="02010600030101010101" pitchFamily="2" charset="-122"/>
                <a:cs typeface="Times New Roman" panose="02020603050405020304" pitchFamily="18" charset="0"/>
              </a:rPr>
              <a:t> </a:t>
            </a:r>
            <a:endParaRPr lang="zh-CN" altLang="zh-CN" sz="1600" kern="100" dirty="0">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11" name="表格 10"/>
          <p:cNvGraphicFramePr>
            <a:graphicFrameLocks noGrp="1"/>
          </p:cNvGraphicFramePr>
          <p:nvPr/>
        </p:nvGraphicFramePr>
        <p:xfrm>
          <a:off x="1117901" y="2948916"/>
          <a:ext cx="6623930" cy="2655375"/>
        </p:xfrm>
        <a:graphic>
          <a:graphicData uri="http://schemas.openxmlformats.org/drawingml/2006/table">
            <a:tbl>
              <a:tblPr firstRow="1" firstCol="1" bandRow="1">
                <a:tableStyleId>{72833802-FEF1-4C79-8D5D-14CF1EAF98D9}</a:tableStyleId>
              </a:tblPr>
              <a:tblGrid>
                <a:gridCol w="969484"/>
                <a:gridCol w="2671352"/>
                <a:gridCol w="1147522"/>
                <a:gridCol w="1835572"/>
              </a:tblGrid>
              <a:tr h="545377">
                <a:tc>
                  <a:txBody>
                    <a:bodyPr/>
                    <a:lstStyle/>
                    <a:p>
                      <a:pPr marL="0" algn="ctr" defTabSz="914400" rtl="0" eaLnBrk="1" latinLnBrk="0" hangingPunct="1">
                        <a:spcAft>
                          <a:spcPts val="0"/>
                        </a:spcAft>
                      </a:pPr>
                      <a:r>
                        <a:rPr lang="zh-CN" altLang="en-US" sz="1200" kern="100" dirty="0" smtClean="0">
                          <a:effectLst/>
                        </a:rPr>
                        <a:t>事故时间</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en-US" altLang="zh-CN" sz="1200" kern="100" dirty="0" smtClean="0">
                          <a:effectLst/>
                        </a:rPr>
                        <a:t>2016</a:t>
                      </a:r>
                      <a:r>
                        <a:rPr lang="zh-CN" altLang="en-US" sz="1200" kern="100" dirty="0" smtClean="0">
                          <a:effectLst/>
                        </a:rPr>
                        <a:t>年</a:t>
                      </a:r>
                      <a:r>
                        <a:rPr lang="en-US" altLang="zh-CN" sz="1200" kern="100" dirty="0" smtClean="0">
                          <a:effectLst/>
                        </a:rPr>
                        <a:t>1</a:t>
                      </a:r>
                      <a:r>
                        <a:rPr lang="zh-CN" altLang="en-US" sz="1200" kern="100" dirty="0" smtClean="0">
                          <a:effectLst/>
                        </a:rPr>
                        <a:t>月</a:t>
                      </a:r>
                      <a:r>
                        <a:rPr lang="en-US" altLang="zh-CN" sz="1200" kern="100" dirty="0" smtClean="0">
                          <a:effectLst/>
                        </a:rPr>
                        <a:t>28</a:t>
                      </a:r>
                      <a:r>
                        <a:rPr lang="zh-CN" altLang="en-US" sz="1200" kern="100" dirty="0" smtClean="0">
                          <a:effectLst/>
                        </a:rPr>
                        <a:t>日</a:t>
                      </a:r>
                      <a:r>
                        <a:rPr lang="en-US" altLang="zh-CN" sz="1200" kern="100" dirty="0" smtClean="0">
                          <a:effectLst/>
                        </a:rPr>
                        <a:t>18</a:t>
                      </a:r>
                      <a:r>
                        <a:rPr lang="zh-CN" altLang="en-US" sz="1200" kern="100" dirty="0" smtClean="0">
                          <a:effectLst/>
                        </a:rPr>
                        <a:t>：</a:t>
                      </a:r>
                      <a:r>
                        <a:rPr lang="en-US" altLang="zh-CN" sz="1200" kern="100" dirty="0" smtClean="0">
                          <a:effectLst/>
                        </a:rPr>
                        <a:t>30</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事故地点</a:t>
                      </a:r>
                      <a:endParaRPr lang="zh-CN" altLang="en-US" sz="1200" b="1" kern="100" dirty="0" smtClean="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某公司物流部</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r>
              <a:tr h="346526">
                <a:tc>
                  <a:txBody>
                    <a:bodyPr/>
                    <a:lstStyle/>
                    <a:p>
                      <a:pPr marL="0" algn="ctr" defTabSz="914400" rtl="0" eaLnBrk="1" latinLnBrk="0" hangingPunct="1">
                        <a:spcAft>
                          <a:spcPts val="0"/>
                        </a:spcAft>
                      </a:pPr>
                      <a:r>
                        <a:rPr lang="zh-CN" altLang="en-US" sz="1200" kern="100" dirty="0" smtClean="0">
                          <a:effectLst/>
                        </a:rPr>
                        <a:t>事故后果</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algn="ctr">
                        <a:spcAft>
                          <a:spcPts val="0"/>
                        </a:spcAft>
                      </a:pPr>
                      <a:r>
                        <a:rPr lang="en-US" altLang="zh-CN" sz="1200" kern="100" dirty="0" smtClean="0">
                          <a:effectLst/>
                        </a:rPr>
                        <a:t>1</a:t>
                      </a:r>
                      <a:r>
                        <a:rPr lang="zh-CN" altLang="en-US" sz="1200" kern="100" dirty="0" smtClean="0">
                          <a:effectLst/>
                        </a:rPr>
                        <a:t>人死亡</a:t>
                      </a:r>
                      <a:endParaRPr lang="zh-CN" sz="12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经济损失</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 元</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r>
              <a:tr h="549734">
                <a:tc>
                  <a:txBody>
                    <a:bodyPr/>
                    <a:lstStyle/>
                    <a:p>
                      <a:pPr marL="0" algn="ctr" defTabSz="914400" rtl="0" eaLnBrk="1" latinLnBrk="0" hangingPunct="1">
                        <a:spcAft>
                          <a:spcPts val="0"/>
                        </a:spcAft>
                      </a:pPr>
                      <a:r>
                        <a:rPr lang="en-US" sz="1200" kern="100" dirty="0">
                          <a:effectLst/>
                        </a:rPr>
                        <a:t> </a:t>
                      </a:r>
                      <a:r>
                        <a:rPr lang="zh-CN" altLang="en-US" sz="1200" kern="100" dirty="0" smtClean="0">
                          <a:effectLst/>
                        </a:rPr>
                        <a:t>事故等级</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一般事故</a:t>
                      </a:r>
                      <a:r>
                        <a:rPr lang="en-US" sz="1200" kern="100" dirty="0">
                          <a:effectLst/>
                        </a:rPr>
                        <a:t> </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是否责任事故</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是</a:t>
                      </a:r>
                      <a:endParaRPr 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r>
              <a:tr h="482218">
                <a:tc>
                  <a:txBody>
                    <a:bodyPr/>
                    <a:lstStyle/>
                    <a:p>
                      <a:pPr marL="0" algn="ctr" defTabSz="914400" rtl="0" eaLnBrk="1" latinLnBrk="0" hangingPunct="1">
                        <a:spcAft>
                          <a:spcPts val="0"/>
                        </a:spcAft>
                      </a:pPr>
                      <a:r>
                        <a:rPr lang="zh-CN" altLang="en-US" sz="1200" kern="100" dirty="0" smtClean="0">
                          <a:effectLst/>
                        </a:rPr>
                        <a:t>事故类型</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机械伤害</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en-US" sz="1200" kern="100" dirty="0">
                          <a:effectLst/>
                        </a:rPr>
                        <a:t> </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en-US" sz="1200" kern="100" dirty="0">
                          <a:effectLst/>
                        </a:rPr>
                        <a:t> </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r>
              <a:tr h="593873">
                <a:tc>
                  <a:txBody>
                    <a:bodyPr/>
                    <a:lstStyle/>
                    <a:p>
                      <a:pPr marL="0" algn="ctr" defTabSz="914400" rtl="0" eaLnBrk="1" latinLnBrk="0" hangingPunct="1">
                        <a:spcAft>
                          <a:spcPts val="0"/>
                        </a:spcAft>
                      </a:pPr>
                      <a:r>
                        <a:rPr lang="zh-CN" altLang="en-US" sz="1200" kern="100" dirty="0" smtClean="0">
                          <a:effectLst/>
                        </a:rPr>
                        <a:t>事故概况</a:t>
                      </a:r>
                      <a:r>
                        <a:rPr lang="en-US" sz="1200" kern="100" dirty="0">
                          <a:effectLst/>
                        </a:rPr>
                        <a:t> </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gridSpan="3">
                  <a:txBody>
                    <a:bodyPr/>
                    <a:lstStyle/>
                    <a:p>
                      <a:pPr marL="0" algn="ctr" defTabSz="914400" rtl="0" eaLnBrk="1" latinLnBrk="0" hangingPunct="1">
                        <a:spcAft>
                          <a:spcPts val="0"/>
                        </a:spcAft>
                      </a:pPr>
                      <a:r>
                        <a:rPr lang="en-US" sz="1200" kern="100" dirty="0">
                          <a:effectLst/>
                        </a:rPr>
                        <a:t> </a:t>
                      </a:r>
                      <a:r>
                        <a:rPr lang="zh-CN" altLang="en-US" sz="1200" dirty="0" smtClean="0"/>
                        <a:t>割箱机操作工颜某某在交接班（</a:t>
                      </a:r>
                      <a:r>
                        <a:rPr lang="en-US" altLang="zh-CN" sz="1200" dirty="0" smtClean="0"/>
                        <a:t>18</a:t>
                      </a:r>
                      <a:r>
                        <a:rPr lang="zh-CN" altLang="zh-CN" sz="1200" dirty="0" smtClean="0"/>
                        <a:t>：</a:t>
                      </a:r>
                      <a:r>
                        <a:rPr lang="en-US" altLang="zh-CN" sz="1200" dirty="0" smtClean="0"/>
                        <a:t>30</a:t>
                      </a:r>
                      <a:r>
                        <a:rPr lang="zh-TW" altLang="zh-CN" sz="1200" dirty="0" smtClean="0"/>
                        <a:t>左右</a:t>
                      </a:r>
                      <a:r>
                        <a:rPr lang="zh-CN" altLang="en-US" sz="1200" dirty="0" smtClean="0"/>
                        <a:t>）期间处理设备异常时，</a:t>
                      </a:r>
                      <a:r>
                        <a:rPr lang="zh-CN" altLang="zh-CN" sz="1200" dirty="0" smtClean="0"/>
                        <a:t>佩戴的</a:t>
                      </a:r>
                      <a:r>
                        <a:rPr lang="zh-CN" altLang="en-US" sz="1200" dirty="0" smtClean="0"/>
                        <a:t>围巾</a:t>
                      </a:r>
                      <a:r>
                        <a:rPr lang="zh-CN" altLang="zh-CN" sz="1200" dirty="0" smtClean="0"/>
                        <a:t>绞入输送传动滚筒，导致昏迷，经</a:t>
                      </a:r>
                      <a:r>
                        <a:rPr lang="zh-CN" altLang="en-US" sz="1200" dirty="0" smtClean="0"/>
                        <a:t>过</a:t>
                      </a:r>
                      <a:r>
                        <a:rPr lang="en-US" altLang="zh-CN" sz="1200" dirty="0" smtClean="0"/>
                        <a:t>8</a:t>
                      </a:r>
                      <a:r>
                        <a:rPr lang="zh-CN" altLang="en-US" sz="1200" dirty="0" smtClean="0"/>
                        <a:t>天</a:t>
                      </a:r>
                      <a:r>
                        <a:rPr lang="zh-CN" altLang="zh-CN" sz="1200" dirty="0" smtClean="0"/>
                        <a:t>抢救，</a:t>
                      </a:r>
                      <a:r>
                        <a:rPr lang="zh-CN" altLang="en-US" sz="1200" dirty="0" smtClean="0"/>
                        <a:t>终因伤势过重，</a:t>
                      </a:r>
                      <a:r>
                        <a:rPr lang="zh-CN" altLang="zh-CN" sz="1200" dirty="0" smtClean="0"/>
                        <a:t>于</a:t>
                      </a:r>
                      <a:r>
                        <a:rPr lang="en-US" altLang="zh-CN" sz="1200" dirty="0" smtClean="0"/>
                        <a:t>2016</a:t>
                      </a:r>
                      <a:r>
                        <a:rPr lang="zh-CN" altLang="en-US" sz="1200" dirty="0" smtClean="0"/>
                        <a:t>年</a:t>
                      </a:r>
                      <a:r>
                        <a:rPr lang="en-US" altLang="zh-CN" sz="1200" dirty="0" smtClean="0"/>
                        <a:t>2</a:t>
                      </a:r>
                      <a:r>
                        <a:rPr lang="zh-CN" altLang="zh-CN" sz="1200" dirty="0" smtClean="0"/>
                        <a:t>月</a:t>
                      </a:r>
                      <a:r>
                        <a:rPr lang="en-US" altLang="zh-CN" sz="1200" dirty="0" smtClean="0"/>
                        <a:t>4</a:t>
                      </a:r>
                      <a:r>
                        <a:rPr lang="zh-CN" altLang="zh-CN" sz="1200" dirty="0" smtClean="0"/>
                        <a:t>日凌晨</a:t>
                      </a:r>
                      <a:r>
                        <a:rPr lang="en-US" altLang="zh-CN" sz="1200" dirty="0" smtClean="0"/>
                        <a:t>2:30</a:t>
                      </a:r>
                      <a:r>
                        <a:rPr lang="zh-CN" altLang="en-US" sz="1200" dirty="0" smtClean="0"/>
                        <a:t>左右</a:t>
                      </a:r>
                      <a:r>
                        <a:rPr lang="zh-CN" altLang="zh-CN" sz="1200" dirty="0" smtClean="0"/>
                        <a:t>，在</a:t>
                      </a:r>
                      <a:r>
                        <a:rPr lang="zh-CN" altLang="en-US" sz="1200" dirty="0" smtClean="0"/>
                        <a:t>无锡市第九人民</a:t>
                      </a:r>
                      <a:r>
                        <a:rPr lang="zh-CN" altLang="zh-CN" sz="1200" dirty="0" smtClean="0"/>
                        <a:t>医院</a:t>
                      </a:r>
                      <a:r>
                        <a:rPr lang="zh-CN" altLang="en-US" sz="1200" dirty="0" smtClean="0"/>
                        <a:t>去</a:t>
                      </a:r>
                      <a:r>
                        <a:rPr lang="zh-CN" altLang="zh-CN" sz="1200" dirty="0" smtClean="0"/>
                        <a:t>世</a:t>
                      </a:r>
                      <a:r>
                        <a:rPr lang="zh-TW" altLang="zh-CN" sz="1200" dirty="0" smtClean="0"/>
                        <a:t>。</a:t>
                      </a:r>
                      <a:endParaRPr lang="zh-CN" sz="1200" kern="100" dirty="0">
                        <a:effectLst/>
                      </a:endParaRPr>
                    </a:p>
                    <a:p>
                      <a:pPr algn="ctr">
                        <a:spcAft>
                          <a:spcPts val="0"/>
                        </a:spcAft>
                      </a:pPr>
                      <a:r>
                        <a:rPr lang="en-US" sz="1200" kern="100" dirty="0">
                          <a:effectLst/>
                        </a:rPr>
                        <a:t>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hMerge="1">
                  <a:tcPr marL="67327" marR="67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cPr marL="67327" marR="67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3" name="Rectangle 14"/>
          <p:cNvSpPr>
            <a:spLocks noChangeArrowheads="1"/>
          </p:cNvSpPr>
          <p:nvPr/>
        </p:nvSpPr>
        <p:spPr bwMode="auto">
          <a:xfrm>
            <a:off x="760915" y="923640"/>
            <a:ext cx="8185015" cy="276999"/>
          </a:xfrm>
          <a:prstGeom prst="rect">
            <a:avLst/>
          </a:prstGeom>
          <a:noFill/>
          <a:ln w="9525">
            <a:noFill/>
            <a:miter lim="800000"/>
          </a:ln>
        </p:spPr>
        <p:txBody>
          <a:bodyPr lIns="85848" tIns="0" rIns="85848" bIns="0">
            <a:spAutoFit/>
          </a:bodyPr>
          <a:lstStyle/>
          <a:p>
            <a:pPr eaLnBrk="0" hangingPunct="0">
              <a:spcBef>
                <a:spcPct val="20000"/>
              </a:spcBef>
              <a:spcAft>
                <a:spcPts val="140"/>
              </a:spcAft>
            </a:pPr>
            <a:r>
              <a:rPr lang="en-US" altLang="zh-CN" b="1" dirty="0" smtClean="0">
                <a:solidFill>
                  <a:srgbClr val="000000"/>
                </a:solidFill>
                <a:latin typeface="微软雅黑" panose="020B0503020204020204" pitchFamily="34" charset="-122"/>
                <a:ea typeface="微软雅黑" panose="020B0503020204020204" pitchFamily="34" charset="-122"/>
              </a:rPr>
              <a:t>1</a:t>
            </a:r>
            <a:r>
              <a:rPr lang="zh-CN" altLang="en-US" b="1" dirty="0" smtClean="0">
                <a:solidFill>
                  <a:srgbClr val="000000"/>
                </a:solidFill>
                <a:latin typeface="微软雅黑" panose="020B0503020204020204" pitchFamily="34" charset="-122"/>
                <a:ea typeface="微软雅黑" panose="020B0503020204020204" pitchFamily="34" charset="-122"/>
              </a:rPr>
              <a:t>、事故概况</a:t>
            </a:r>
            <a:r>
              <a:rPr lang="zh-CN" altLang="en-US" b="1" dirty="0">
                <a:solidFill>
                  <a:srgbClr val="000000"/>
                </a:solidFill>
                <a:latin typeface="微软雅黑" panose="020B0503020204020204" pitchFamily="34" charset="-122"/>
                <a:ea typeface="微软雅黑" panose="020B0503020204020204" pitchFamily="34" charset="-122"/>
              </a:rPr>
              <a:t>：</a:t>
            </a:r>
            <a:endParaRPr lang="en-US" altLang="zh-CN" dirty="0">
              <a:solidFill>
                <a:srgbClr val="0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20320"/>
            <a:ext cx="8462921" cy="491579"/>
          </a:xfrm>
          <a:prstGeom prst="rect">
            <a:avLst/>
          </a:prstGeom>
        </p:spPr>
      </p:pic>
    </p:spTree>
    <p:custDataLst>
      <p:tags r:id="rId3"/>
    </p:custDataLst>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p:cNvSpPr>
            <a:spLocks noGrp="1" noChangeArrowheads="1"/>
          </p:cNvSpPr>
          <p:nvPr>
            <p:ph type="title" idx="4294967295"/>
          </p:nvPr>
        </p:nvSpPr>
        <p:spPr bwMode="auto">
          <a:xfrm>
            <a:off x="444732" y="131530"/>
            <a:ext cx="2492375" cy="54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4000" tIns="72000" rIns="72000" bIns="72000">
            <a:spAutoFit/>
          </a:bodyPr>
          <a:lstStyle/>
          <a:p>
            <a:pPr marL="0" indent="0" algn="l" eaLnBrk="0" hangingPunct="0"/>
            <a:r>
              <a:rPr lang="en-US" altLang="zh-CN" sz="2600" b="1">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r>
              <a:rPr lang="zh-CN" altLang="en-US" sz="2600" b="1">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的实施步骤</a:t>
            </a:r>
            <a:endParaRPr lang="zh-CN" altLang="en-US"/>
          </a:p>
        </p:txBody>
      </p:sp>
      <p:grpSp>
        <p:nvGrpSpPr>
          <p:cNvPr id="7" name="Group 4"/>
          <p:cNvGrpSpPr/>
          <p:nvPr/>
        </p:nvGrpSpPr>
        <p:grpSpPr bwMode="auto">
          <a:xfrm>
            <a:off x="1173956" y="812470"/>
            <a:ext cx="6769100" cy="1873250"/>
            <a:chOff x="0" y="0"/>
            <a:chExt cx="6768752" cy="1872208"/>
          </a:xfrm>
        </p:grpSpPr>
        <p:sp>
          <p:nvSpPr>
            <p:cNvPr id="8" name="AutoShape 5"/>
            <p:cNvSpPr>
              <a:spLocks noChangeArrowheads="1"/>
            </p:cNvSpPr>
            <p:nvPr/>
          </p:nvSpPr>
          <p:spPr bwMode="auto">
            <a:xfrm>
              <a:off x="5949" y="402668"/>
              <a:ext cx="1778119" cy="1066871"/>
            </a:xfrm>
            <a:prstGeom prst="roundRect">
              <a:avLst>
                <a:gd name="adj" fmla="val 10000"/>
              </a:avLst>
            </a:prstGeom>
            <a:solidFill>
              <a:srgbClr val="4F81BD"/>
            </a:solidFill>
            <a:ln w="25400" cap="flat" cmpd="sng">
              <a:solidFill>
                <a:srgbClr val="FFFFFF"/>
              </a:solidFill>
              <a:round/>
            </a:ln>
          </p:spPr>
          <p:txBody>
            <a:bodyPr/>
            <a:lstStyle/>
            <a:p>
              <a:endParaRPr lang="zh-CN" altLang="en-US"/>
            </a:p>
          </p:txBody>
        </p:sp>
        <p:sp>
          <p:nvSpPr>
            <p:cNvPr id="9" name="Rectangle 6"/>
            <p:cNvSpPr>
              <a:spLocks noChangeArrowheads="1"/>
            </p:cNvSpPr>
            <p:nvPr/>
          </p:nvSpPr>
          <p:spPr bwMode="auto">
            <a:xfrm>
              <a:off x="37197" y="433916"/>
              <a:ext cx="1715623" cy="1004375"/>
            </a:xfrm>
            <a:prstGeom prst="rect">
              <a:avLst/>
            </a:prstGeom>
            <a:solidFill>
              <a:srgbClr val="9A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a:lnSpc>
                  <a:spcPct val="90000"/>
                </a:lnSpc>
                <a:spcAft>
                  <a:spcPct val="35000"/>
                </a:spcAft>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JSA</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90000"/>
                </a:lnSpc>
                <a:spcAft>
                  <a:spcPct val="35000"/>
                </a:spcAft>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实施前作业</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AutoShape 7"/>
            <p:cNvSpPr>
              <a:spLocks noChangeArrowheads="1"/>
            </p:cNvSpPr>
            <p:nvPr/>
          </p:nvSpPr>
          <p:spPr bwMode="auto">
            <a:xfrm>
              <a:off x="1961880" y="715617"/>
              <a:ext cx="376961" cy="440973"/>
            </a:xfrm>
            <a:prstGeom prst="rightArrow">
              <a:avLst>
                <a:gd name="adj1" fmla="val 60000"/>
                <a:gd name="adj2" fmla="val 50000"/>
              </a:avLst>
            </a:prstGeom>
            <a:solidFill>
              <a:srgbClr val="B0BF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 name="Rectangle 8"/>
            <p:cNvSpPr>
              <a:spLocks noChangeArrowheads="1"/>
            </p:cNvSpPr>
            <p:nvPr/>
          </p:nvSpPr>
          <p:spPr bwMode="auto">
            <a:xfrm>
              <a:off x="1961880" y="803812"/>
              <a:ext cx="263873" cy="26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90000"/>
                </a:lnSpc>
                <a:spcAft>
                  <a:spcPct val="35000"/>
                </a:spcAft>
              </a:pPr>
              <a:endParaRPr lang="zh-CN" altLang="zh-CN" sz="13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AutoShape 9"/>
            <p:cNvSpPr>
              <a:spLocks noChangeArrowheads="1"/>
            </p:cNvSpPr>
            <p:nvPr/>
          </p:nvSpPr>
          <p:spPr bwMode="auto">
            <a:xfrm>
              <a:off x="2495316" y="402668"/>
              <a:ext cx="1778119" cy="1066871"/>
            </a:xfrm>
            <a:prstGeom prst="roundRect">
              <a:avLst>
                <a:gd name="adj" fmla="val 10000"/>
              </a:avLst>
            </a:prstGeom>
            <a:solidFill>
              <a:srgbClr val="4F81BD"/>
            </a:solidFill>
            <a:ln w="25400" cap="flat" cmpd="sng">
              <a:solidFill>
                <a:srgbClr val="FFFFFF"/>
              </a:solidFill>
              <a:round/>
            </a:ln>
          </p:spPr>
          <p:txBody>
            <a:bodyPr/>
            <a:lstStyle/>
            <a:p>
              <a:endParaRPr lang="zh-CN" altLang="en-US"/>
            </a:p>
          </p:txBody>
        </p:sp>
        <p:sp>
          <p:nvSpPr>
            <p:cNvPr id="13" name="Rectangle 10"/>
            <p:cNvSpPr>
              <a:spLocks noChangeArrowheads="1"/>
            </p:cNvSpPr>
            <p:nvPr/>
          </p:nvSpPr>
          <p:spPr bwMode="auto">
            <a:xfrm>
              <a:off x="2526564" y="433916"/>
              <a:ext cx="1715623" cy="1004375"/>
            </a:xfrm>
            <a:prstGeom prst="rect">
              <a:avLst/>
            </a:prstGeom>
            <a:solidFill>
              <a:srgbClr val="9A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a:lnSpc>
                  <a:spcPct val="90000"/>
                </a:lnSpc>
                <a:spcAft>
                  <a:spcPct val="35000"/>
                </a:spcAft>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JSA</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90000"/>
                </a:lnSpc>
                <a:spcAft>
                  <a:spcPct val="35000"/>
                </a:spcAft>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实施步骤</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AutoShape 11"/>
            <p:cNvSpPr>
              <a:spLocks noChangeArrowheads="1"/>
            </p:cNvSpPr>
            <p:nvPr/>
          </p:nvSpPr>
          <p:spPr bwMode="auto">
            <a:xfrm>
              <a:off x="4451247" y="715617"/>
              <a:ext cx="376961" cy="440973"/>
            </a:xfrm>
            <a:prstGeom prst="rightArrow">
              <a:avLst>
                <a:gd name="adj1" fmla="val 60000"/>
                <a:gd name="adj2" fmla="val 50000"/>
              </a:avLst>
            </a:prstGeom>
            <a:solidFill>
              <a:srgbClr val="B0BF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Rectangle 12"/>
            <p:cNvSpPr>
              <a:spLocks noChangeArrowheads="1"/>
            </p:cNvSpPr>
            <p:nvPr/>
          </p:nvSpPr>
          <p:spPr bwMode="auto">
            <a:xfrm>
              <a:off x="4451247" y="803812"/>
              <a:ext cx="263873" cy="26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90000"/>
                </a:lnSpc>
                <a:spcAft>
                  <a:spcPct val="35000"/>
                </a:spcAft>
              </a:pPr>
              <a:endParaRPr lang="zh-CN" altLang="zh-CN" sz="13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AutoShape 13"/>
            <p:cNvSpPr>
              <a:spLocks noChangeArrowheads="1"/>
            </p:cNvSpPr>
            <p:nvPr/>
          </p:nvSpPr>
          <p:spPr bwMode="auto">
            <a:xfrm>
              <a:off x="4984683" y="402668"/>
              <a:ext cx="1778119" cy="1066871"/>
            </a:xfrm>
            <a:prstGeom prst="roundRect">
              <a:avLst>
                <a:gd name="adj" fmla="val 10000"/>
              </a:avLst>
            </a:prstGeom>
            <a:solidFill>
              <a:srgbClr val="4F81BD"/>
            </a:solidFill>
            <a:ln w="25400" cap="flat" cmpd="sng">
              <a:solidFill>
                <a:srgbClr val="FFFFFF"/>
              </a:solidFill>
              <a:round/>
            </a:ln>
          </p:spPr>
          <p:txBody>
            <a:bodyPr/>
            <a:lstStyle/>
            <a:p>
              <a:endParaRPr lang="zh-CN" altLang="en-US"/>
            </a:p>
          </p:txBody>
        </p:sp>
        <p:sp>
          <p:nvSpPr>
            <p:cNvPr id="17" name="Rectangle 14"/>
            <p:cNvSpPr>
              <a:spLocks noChangeArrowheads="1"/>
            </p:cNvSpPr>
            <p:nvPr/>
          </p:nvSpPr>
          <p:spPr bwMode="auto">
            <a:xfrm>
              <a:off x="5015931" y="433916"/>
              <a:ext cx="1715623" cy="1004375"/>
            </a:xfrm>
            <a:prstGeom prst="rect">
              <a:avLst/>
            </a:prstGeom>
            <a:solidFill>
              <a:srgbClr val="9A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a:lnSpc>
                  <a:spcPct val="90000"/>
                </a:lnSpc>
                <a:spcAft>
                  <a:spcPct val="35000"/>
                </a:spcAft>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JSA</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90000"/>
                </a:lnSpc>
                <a:spcAft>
                  <a:spcPct val="35000"/>
                </a:spcAft>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实施后作业</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8" name="矩形 32"/>
          <p:cNvSpPr>
            <a:spLocks noChangeArrowheads="1"/>
          </p:cNvSpPr>
          <p:nvPr/>
        </p:nvSpPr>
        <p:spPr bwMode="auto">
          <a:xfrm>
            <a:off x="3182938" y="2924175"/>
            <a:ext cx="2751137" cy="2662857"/>
          </a:xfrm>
          <a:prstGeom prst="roundRect">
            <a:avLst/>
          </a:prstGeom>
          <a:solidFill>
            <a:srgbClr val="FFCC66"/>
          </a:solidFill>
          <a:ln w="9525" cap="flat" cmpd="sng">
            <a:solidFill>
              <a:schemeClr val="bg1"/>
            </a:solidFill>
            <a:miter lim="800000"/>
          </a:ln>
        </p:spPr>
        <p:txBody>
          <a:bodyPr>
            <a:spAutoFit/>
          </a:bodyPr>
          <a:lstStyle/>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a:p>
            <a:pPr>
              <a:spcBef>
                <a:spcPct val="20000"/>
              </a:spcBef>
            </a:pPr>
            <a:endParaRPr lang="zh-CN" altLang="zh-CN" sz="1600">
              <a:solidFill>
                <a:srgbClr val="FFFFFF"/>
              </a:solidFill>
              <a:latin typeface="Times New Roman" panose="02020603050405020304" pitchFamily="18" charset="0"/>
              <a:sym typeface="Times New Roman" panose="02020603050405020304" pitchFamily="18" charset="0"/>
            </a:endParaRPr>
          </a:p>
        </p:txBody>
      </p:sp>
      <p:sp>
        <p:nvSpPr>
          <p:cNvPr id="19" name="Rectangle 9"/>
          <p:cNvSpPr>
            <a:spLocks noChangeArrowheads="1"/>
          </p:cNvSpPr>
          <p:nvPr/>
        </p:nvSpPr>
        <p:spPr bwMode="auto">
          <a:xfrm>
            <a:off x="3387886" y="4647124"/>
            <a:ext cx="2427287" cy="508000"/>
          </a:xfrm>
          <a:prstGeom prst="rect">
            <a:avLst/>
          </a:prstGeom>
        </p:spPr>
        <p:style>
          <a:lnRef idx="2">
            <a:schemeClr val="accent5"/>
          </a:lnRef>
          <a:fillRef idx="1">
            <a:schemeClr val="lt1"/>
          </a:fillRef>
          <a:effectRef idx="0">
            <a:schemeClr val="accent5"/>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20000"/>
              </a:spcBef>
              <a:buClr>
                <a:srgbClr val="363F6E"/>
              </a:buClr>
              <a:buSzPct val="80000"/>
            </a:pPr>
            <a:r>
              <a:rPr lang="zh-CN" altLang="en-US" b="1" dirty="0"/>
              <a:t>危害识别</a:t>
            </a:r>
            <a:endParaRPr lang="zh-CN" altLang="en-US" dirty="0"/>
          </a:p>
        </p:txBody>
      </p:sp>
      <p:sp>
        <p:nvSpPr>
          <p:cNvPr id="20" name="Rectangle 10"/>
          <p:cNvSpPr>
            <a:spLocks noChangeArrowheads="1"/>
          </p:cNvSpPr>
          <p:nvPr/>
        </p:nvSpPr>
        <p:spPr bwMode="auto">
          <a:xfrm>
            <a:off x="3400425" y="3425825"/>
            <a:ext cx="2427288" cy="504825"/>
          </a:xfrm>
          <a:prstGeom prst="rect">
            <a:avLst/>
          </a:prstGeom>
        </p:spPr>
        <p:style>
          <a:lnRef idx="2">
            <a:schemeClr val="accent5"/>
          </a:lnRef>
          <a:fillRef idx="1">
            <a:schemeClr val="lt1"/>
          </a:fillRef>
          <a:effectRef idx="0">
            <a:schemeClr val="accent5"/>
          </a:effectRef>
          <a:fontRef idx="minor">
            <a:schemeClr val="dk1"/>
          </a:fontRef>
        </p:style>
        <p:txBody>
          <a:bodyPr wrap="none" anchor="ctr"/>
          <a:lstStyle/>
          <a:p>
            <a:pPr algn="ctr">
              <a:spcBef>
                <a:spcPct val="20000"/>
              </a:spcBef>
              <a:buClr>
                <a:srgbClr val="363F6E"/>
              </a:buClr>
              <a:buSzPct val="80000"/>
            </a:pPr>
            <a:r>
              <a:rPr lang="zh-CN" altLang="en-US" sz="1400" b="1" dirty="0"/>
              <a:t>识别作业活动和活动分解</a:t>
            </a:r>
            <a:endParaRPr lang="zh-CN" altLang="en-US" sz="1400" dirty="0"/>
          </a:p>
        </p:txBody>
      </p:sp>
      <p:sp>
        <p:nvSpPr>
          <p:cNvPr id="23" name="Rectangle 26"/>
          <p:cNvSpPr>
            <a:spLocks noChangeArrowheads="1"/>
          </p:cNvSpPr>
          <p:nvPr/>
        </p:nvSpPr>
        <p:spPr bwMode="auto">
          <a:xfrm>
            <a:off x="1298575" y="3622675"/>
            <a:ext cx="1555750" cy="1055608"/>
          </a:xfrm>
          <a:prstGeom prst="roundRect">
            <a:avLst/>
          </a:prstGeom>
          <a:solidFill>
            <a:srgbClr val="FFCC66"/>
          </a:solidFill>
        </p:spPr>
        <p:style>
          <a:lnRef idx="3">
            <a:schemeClr val="lt1"/>
          </a:lnRef>
          <a:fillRef idx="1">
            <a:schemeClr val="accent5"/>
          </a:fillRef>
          <a:effectRef idx="1">
            <a:schemeClr val="accent5"/>
          </a:effectRef>
          <a:fontRef idx="minor">
            <a:schemeClr val="lt1"/>
          </a:fontRef>
        </p:style>
        <p:txBody>
          <a:bodyPr>
            <a:spAutoFit/>
          </a:bodyPr>
          <a:lstStyle/>
          <a:p>
            <a:pPr>
              <a:lnSpc>
                <a:spcPct val="150000"/>
              </a:lnSpc>
              <a:spcBef>
                <a:spcPct val="50000"/>
              </a:spcBef>
              <a:buFont typeface="Arial" panose="020B0604020202020204" pitchFamily="34" charset="0"/>
              <a:buChar char="•"/>
            </a:pPr>
            <a:r>
              <a:rPr lang="zh-CN" altLang="en-US" sz="1600" dirty="0">
                <a:solidFill>
                  <a:schemeClr val="tx1"/>
                </a:solidFill>
              </a:rPr>
              <a:t> 明确任务</a:t>
            </a:r>
            <a:endParaRPr lang="zh-CN" altLang="en-US" sz="1600" dirty="0">
              <a:solidFill>
                <a:schemeClr val="tx1"/>
              </a:solidFill>
            </a:endParaRPr>
          </a:p>
          <a:p>
            <a:pPr>
              <a:lnSpc>
                <a:spcPct val="150000"/>
              </a:lnSpc>
              <a:spcBef>
                <a:spcPct val="50000"/>
              </a:spcBef>
              <a:buFont typeface="Arial" panose="020B0604020202020204" pitchFamily="34" charset="0"/>
              <a:buChar char="•"/>
            </a:pPr>
            <a:r>
              <a:rPr lang="zh-CN" altLang="en-US" sz="1600" dirty="0">
                <a:solidFill>
                  <a:schemeClr val="tx1"/>
                </a:solidFill>
              </a:rPr>
              <a:t> 确定人员</a:t>
            </a:r>
            <a:endParaRPr lang="zh-CN" altLang="en-US" sz="1600" dirty="0">
              <a:solidFill>
                <a:schemeClr val="tx1"/>
              </a:solidFill>
            </a:endParaRPr>
          </a:p>
        </p:txBody>
      </p:sp>
      <p:sp>
        <p:nvSpPr>
          <p:cNvPr id="24" name="AutoShape 28"/>
          <p:cNvSpPr>
            <a:spLocks noChangeArrowheads="1"/>
          </p:cNvSpPr>
          <p:nvPr/>
        </p:nvSpPr>
        <p:spPr bwMode="auto">
          <a:xfrm>
            <a:off x="2867025" y="3705225"/>
            <a:ext cx="285750" cy="838200"/>
          </a:xfrm>
          <a:prstGeom prst="rightArrow">
            <a:avLst>
              <a:gd name="adj1" fmla="val 50000"/>
              <a:gd name="adj2" fmla="val 48000"/>
            </a:avLst>
          </a:prstGeom>
          <a:solidFill>
            <a:srgbClr val="BFBFBF"/>
          </a:solidFill>
          <a:ln w="6350" cmpd="sng">
            <a:solidFill>
              <a:srgbClr val="F2F2F2"/>
            </a:solidFill>
            <a:miter lim="800000"/>
          </a:ln>
        </p:spPr>
        <p:txBody>
          <a:bodyPr wrap="none" lIns="144000" tIns="72000" rIns="72000" bIns="72000" anchor="ctr">
            <a:spAutoFit/>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6" name="AutoShape 28"/>
          <p:cNvSpPr>
            <a:spLocks noChangeArrowheads="1"/>
          </p:cNvSpPr>
          <p:nvPr/>
        </p:nvSpPr>
        <p:spPr bwMode="auto">
          <a:xfrm>
            <a:off x="6032500" y="3790950"/>
            <a:ext cx="285750" cy="838200"/>
          </a:xfrm>
          <a:prstGeom prst="rightArrow">
            <a:avLst>
              <a:gd name="adj1" fmla="val 50000"/>
              <a:gd name="adj2" fmla="val 48000"/>
            </a:avLst>
          </a:prstGeom>
          <a:solidFill>
            <a:srgbClr val="BFBFBF"/>
          </a:solidFill>
          <a:ln w="6350" cmpd="sng">
            <a:solidFill>
              <a:srgbClr val="F2F2F2"/>
            </a:solidFill>
            <a:miter lim="800000"/>
          </a:ln>
        </p:spPr>
        <p:txBody>
          <a:bodyPr wrap="none" lIns="144000" tIns="72000" rIns="72000" bIns="72000" anchor="ctr">
            <a:spAutoFit/>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27" name="Rectangle 26"/>
          <p:cNvSpPr>
            <a:spLocks noChangeArrowheads="1"/>
          </p:cNvSpPr>
          <p:nvPr/>
        </p:nvSpPr>
        <p:spPr bwMode="auto">
          <a:xfrm>
            <a:off x="6392863" y="3557588"/>
            <a:ext cx="1710008" cy="1055608"/>
          </a:xfrm>
          <a:prstGeom prst="roundRect">
            <a:avLst/>
          </a:prstGeom>
          <a:solidFill>
            <a:srgbClr val="FFCC66"/>
          </a:solidFill>
        </p:spPr>
        <p:style>
          <a:lnRef idx="3">
            <a:schemeClr val="lt1"/>
          </a:lnRef>
          <a:fillRef idx="1">
            <a:schemeClr val="accent5"/>
          </a:fillRef>
          <a:effectRef idx="1">
            <a:schemeClr val="accent5"/>
          </a:effectRef>
          <a:fontRef idx="minor">
            <a:schemeClr val="lt1"/>
          </a:fontRef>
        </p:style>
        <p:txBody>
          <a:bodyPr wrap="square">
            <a:spAutoFit/>
          </a:bodyPr>
          <a:lstStyle/>
          <a:p>
            <a:pPr>
              <a:lnSpc>
                <a:spcPct val="150000"/>
              </a:lnSpc>
              <a:spcBef>
                <a:spcPct val="50000"/>
              </a:spcBef>
              <a:buFont typeface="Arial" panose="020B0604020202020204" pitchFamily="34" charset="0"/>
              <a:buChar char="•"/>
            </a:pPr>
            <a:r>
              <a:rPr lang="zh-CN" altLang="en-US" sz="1600" u="sng" dirty="0">
                <a:solidFill>
                  <a:schemeClr val="tx1"/>
                </a:solidFill>
              </a:rPr>
              <a:t>提出控制措施</a:t>
            </a:r>
            <a:endParaRPr lang="en-US" altLang="zh-CN" sz="1600" u="sng" dirty="0">
              <a:solidFill>
                <a:schemeClr val="tx1"/>
              </a:solidFill>
            </a:endParaRPr>
          </a:p>
          <a:p>
            <a:pPr>
              <a:lnSpc>
                <a:spcPct val="150000"/>
              </a:lnSpc>
              <a:spcBef>
                <a:spcPct val="50000"/>
              </a:spcBef>
              <a:buFont typeface="Arial" panose="020B0604020202020204" pitchFamily="34" charset="0"/>
              <a:buChar char="•"/>
            </a:pPr>
            <a:r>
              <a:rPr lang="zh-CN" altLang="en-US" sz="1600" u="sng" dirty="0">
                <a:solidFill>
                  <a:schemeClr val="tx1"/>
                </a:solidFill>
              </a:rPr>
              <a:t>执行控制措施</a:t>
            </a:r>
            <a:endParaRPr lang="zh-CN" altLang="en-US" sz="1600" dirty="0">
              <a:solidFill>
                <a:schemeClr val="tx1"/>
              </a:solidFill>
            </a:endParaRPr>
          </a:p>
        </p:txBody>
      </p:sp>
      <p:sp>
        <p:nvSpPr>
          <p:cNvPr id="29" name="AutoShape 28"/>
          <p:cNvSpPr>
            <a:spLocks noChangeArrowheads="1"/>
          </p:cNvSpPr>
          <p:nvPr/>
        </p:nvSpPr>
        <p:spPr bwMode="auto">
          <a:xfrm rot="5400000">
            <a:off x="4231611" y="3800203"/>
            <a:ext cx="463550" cy="838200"/>
          </a:xfrm>
          <a:prstGeom prst="rightArrow">
            <a:avLst>
              <a:gd name="adj1" fmla="val 50000"/>
              <a:gd name="adj2" fmla="val 48000"/>
            </a:avLst>
          </a:prstGeom>
          <a:solidFill>
            <a:srgbClr val="BFBFBF"/>
          </a:solidFill>
          <a:ln w="6350" cmpd="sng">
            <a:solidFill>
              <a:srgbClr val="F2F2F2"/>
            </a:solidFill>
            <a:miter lim="800000"/>
          </a:ln>
        </p:spPr>
        <p:txBody>
          <a:bodyPr lIns="144000" tIns="72000" rIns="72000" bIns="72000" anchor="ctr">
            <a:spAutoFit/>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30" name="Rectangle 12"/>
          <p:cNvSpPr>
            <a:spLocks noChangeArrowheads="1"/>
          </p:cNvSpPr>
          <p:nvPr/>
        </p:nvSpPr>
        <p:spPr bwMode="auto">
          <a:xfrm>
            <a:off x="3270250" y="3267075"/>
            <a:ext cx="260350" cy="282575"/>
          </a:xfrm>
          <a:prstGeom prst="rect">
            <a:avLst/>
          </a:prstGeom>
          <a:solidFill>
            <a:srgbClr val="366B7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lang="zh-CN" altLang="en-US" sz="1200" b="1">
                <a:solidFill>
                  <a:srgbClr val="FFFFFF"/>
                </a:solidFill>
                <a:latin typeface="Calibri" panose="020F0502020204030204" pitchFamily="34" charset="0"/>
                <a:sym typeface="宋体" panose="02010600030101010101" pitchFamily="2" charset="-122"/>
              </a:rPr>
              <a:t>1</a:t>
            </a:r>
            <a:endParaRPr lang="zh-CN" altLang="en-US" b="1">
              <a:solidFill>
                <a:srgbClr val="000000"/>
              </a:solidFill>
              <a:latin typeface="Calibri" panose="020F0502020204030204" pitchFamily="34" charset="0"/>
              <a:sym typeface="宋体" panose="02010600030101010101" pitchFamily="2" charset="-122"/>
            </a:endParaRPr>
          </a:p>
        </p:txBody>
      </p:sp>
      <p:sp>
        <p:nvSpPr>
          <p:cNvPr id="31" name="Rectangle 12"/>
          <p:cNvSpPr>
            <a:spLocks noChangeArrowheads="1"/>
          </p:cNvSpPr>
          <p:nvPr/>
        </p:nvSpPr>
        <p:spPr bwMode="auto">
          <a:xfrm>
            <a:off x="3300480" y="4451078"/>
            <a:ext cx="261937" cy="282575"/>
          </a:xfrm>
          <a:prstGeom prst="rect">
            <a:avLst/>
          </a:prstGeom>
          <a:solidFill>
            <a:srgbClr val="366B7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lang="en-US" altLang="zh-CN" sz="1200"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a:t>
            </a:r>
            <a:endParaRPr lang="zh-CN" altLang="en-US" b="1">
              <a:solidFill>
                <a:srgbClr val="000000"/>
              </a:solidFill>
              <a:latin typeface="Calibri" panose="020F0502020204030204" pitchFamily="34" charset="0"/>
              <a:sym typeface="宋体" panose="02010600030101010101" pitchFamily="2" charset="-122"/>
            </a:endParaRPr>
          </a:p>
        </p:txBody>
      </p:sp>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30488" y="836359"/>
            <a:ext cx="7820335" cy="861562"/>
          </a:xfrm>
          <a:prstGeom prst="rect">
            <a:avLst/>
          </a:prstGeom>
          <a:solidFill>
            <a:srgbClr val="FFFFCC"/>
          </a:solidFill>
          <a:ln w="9525" algn="ctr">
            <a:solidFill>
              <a:sysClr val="windowText" lastClr="000000"/>
            </a:solidFill>
            <a:round/>
          </a:ln>
        </p:spPr>
        <p:txBody>
          <a:bodyPr anchor="ctr" anchorCtr="0"/>
          <a:lstStyle/>
          <a:p>
            <a:pPr fontAlgn="auto">
              <a:lnSpc>
                <a:spcPct val="150000"/>
              </a:lnSpc>
              <a:spcBef>
                <a:spcPts val="0"/>
              </a:spcBef>
              <a:spcAft>
                <a:spcPts val="0"/>
              </a:spcAft>
            </a:pPr>
            <a:r>
              <a:rPr lang="zh-CN" altLang="en-US" sz="1475" b="1" kern="0" dirty="0">
                <a:solidFill>
                  <a:prstClr val="black"/>
                </a:solidFill>
                <a:latin typeface="微软雅黑" panose="020B0503020204020204" pitchFamily="34" charset="-122"/>
                <a:ea typeface="微软雅黑" panose="020B0503020204020204" pitchFamily="34" charset="-122"/>
              </a:rPr>
              <a:t>       识别每项活动可能发生的危害，危险源采用导致事故的原因和事故伤害类型组合的方式进行描述，填入到</a:t>
            </a:r>
            <a:r>
              <a:rPr lang="en-US" altLang="zh-CN" sz="1475" b="1" kern="0" dirty="0">
                <a:solidFill>
                  <a:prstClr val="black"/>
                </a:solidFill>
                <a:latin typeface="微软雅黑" panose="020B0503020204020204" pitchFamily="34" charset="-122"/>
                <a:ea typeface="微软雅黑" panose="020B0503020204020204" pitchFamily="34" charset="-122"/>
              </a:rPr>
              <a:t>《</a:t>
            </a:r>
            <a:r>
              <a:rPr lang="zh-CN" altLang="en-US" sz="1475" b="1" kern="0" dirty="0">
                <a:solidFill>
                  <a:prstClr val="black"/>
                </a:solidFill>
                <a:latin typeface="微软雅黑" panose="020B0503020204020204" pitchFamily="34" charset="-122"/>
                <a:ea typeface="微软雅黑" panose="020B0503020204020204" pitchFamily="34" charset="-122"/>
              </a:rPr>
              <a:t>危险源辨识、风险评估及风险控制策划表（</a:t>
            </a:r>
            <a:r>
              <a:rPr lang="en-US" altLang="zh-CN" sz="1475" b="1" kern="0" dirty="0">
                <a:solidFill>
                  <a:prstClr val="black"/>
                </a:solidFill>
                <a:latin typeface="微软雅黑" panose="020B0503020204020204" pitchFamily="34" charset="-122"/>
                <a:ea typeface="微软雅黑" panose="020B0503020204020204" pitchFamily="34" charset="-122"/>
              </a:rPr>
              <a:t>JSA</a:t>
            </a:r>
            <a:r>
              <a:rPr lang="zh-CN" altLang="en-US" sz="1475" b="1" kern="0" dirty="0">
                <a:solidFill>
                  <a:prstClr val="black"/>
                </a:solidFill>
                <a:latin typeface="微软雅黑" panose="020B0503020204020204" pitchFamily="34" charset="-122"/>
                <a:ea typeface="微软雅黑" panose="020B0503020204020204" pitchFamily="34" charset="-122"/>
              </a:rPr>
              <a:t>）</a:t>
            </a:r>
            <a:r>
              <a:rPr lang="en-US" altLang="zh-CN" sz="1475" b="1" kern="0" dirty="0">
                <a:solidFill>
                  <a:prstClr val="black"/>
                </a:solidFill>
                <a:latin typeface="微软雅黑" panose="020B0503020204020204" pitchFamily="34" charset="-122"/>
                <a:ea typeface="微软雅黑" panose="020B0503020204020204" pitchFamily="34" charset="-122"/>
              </a:rPr>
              <a:t>》</a:t>
            </a:r>
            <a:r>
              <a:rPr lang="zh-CN" altLang="en-US" sz="1475" b="1" kern="0" dirty="0">
                <a:solidFill>
                  <a:prstClr val="black"/>
                </a:solidFill>
                <a:latin typeface="微软雅黑" panose="020B0503020204020204" pitchFamily="34" charset="-122"/>
                <a:ea typeface="微软雅黑" panose="020B0503020204020204" pitchFamily="34" charset="-122"/>
              </a:rPr>
              <a:t>中。</a:t>
            </a:r>
            <a:endParaRPr lang="zh-CN" altLang="en-US" sz="1475" kern="0" dirty="0">
              <a:solidFill>
                <a:prstClr val="black"/>
              </a:solidFill>
              <a:latin typeface="微软雅黑" panose="020B0503020204020204" pitchFamily="34" charset="-122"/>
              <a:ea typeface="微软雅黑" panose="020B0503020204020204" pitchFamily="34" charset="-122"/>
            </a:endParaRPr>
          </a:p>
        </p:txBody>
      </p:sp>
      <p:graphicFrame>
        <p:nvGraphicFramePr>
          <p:cNvPr id="13" name="表格 12"/>
          <p:cNvGraphicFramePr>
            <a:graphicFrameLocks noGrp="1"/>
          </p:cNvGraphicFramePr>
          <p:nvPr/>
        </p:nvGraphicFramePr>
        <p:xfrm>
          <a:off x="805614" y="1896743"/>
          <a:ext cx="6362307" cy="3711346"/>
        </p:xfrm>
        <a:graphic>
          <a:graphicData uri="http://schemas.openxmlformats.org/drawingml/2006/table">
            <a:tbl>
              <a:tblPr/>
              <a:tblGrid>
                <a:gridCol w="772924"/>
                <a:gridCol w="808800"/>
                <a:gridCol w="737049"/>
                <a:gridCol w="672730"/>
                <a:gridCol w="1019828"/>
                <a:gridCol w="2350976"/>
              </a:tblGrid>
              <a:tr h="134445">
                <a:tc>
                  <a:txBody>
                    <a:bodyPr/>
                    <a:lstStyle/>
                    <a:p>
                      <a:pPr algn="ctr" fontAlgn="ctr"/>
                      <a:r>
                        <a:rPr lang="zh-CN" altLang="en-US" sz="800" b="1" i="0" u="none" strike="noStrike" dirty="0">
                          <a:solidFill>
                            <a:srgbClr val="000000"/>
                          </a:solidFill>
                          <a:effectLst/>
                          <a:latin typeface="宋体" panose="02010600030101010101" pitchFamily="2" charset="-122"/>
                          <a:ea typeface="宋体" panose="02010600030101010101" pitchFamily="2" charset="-122"/>
                        </a:rPr>
                        <a:t>序号</a:t>
                      </a:r>
                      <a:endParaRPr lang="zh-CN" altLang="en-US" sz="800" b="1"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CN" altLang="en-US" sz="800" b="1" i="0" u="none" strike="noStrike" dirty="0" smtClean="0">
                          <a:solidFill>
                            <a:srgbClr val="000000"/>
                          </a:solidFill>
                          <a:effectLst/>
                          <a:latin typeface="宋体" panose="02010600030101010101" pitchFamily="2" charset="-122"/>
                          <a:ea typeface="宋体" panose="02010600030101010101" pitchFamily="2" charset="-122"/>
                        </a:rPr>
                        <a:t> 业务</a:t>
                      </a:r>
                      <a:endParaRPr lang="zh-CN" altLang="en-US" sz="800" b="1"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CN" altLang="en-US" sz="800" b="1" i="0" u="none" strike="noStrike" dirty="0" smtClean="0">
                          <a:solidFill>
                            <a:srgbClr val="000000"/>
                          </a:solidFill>
                          <a:effectLst/>
                          <a:latin typeface="宋体" panose="02010600030101010101" pitchFamily="2" charset="-122"/>
                          <a:ea typeface="宋体" panose="02010600030101010101" pitchFamily="2" charset="-122"/>
                        </a:rPr>
                        <a:t>支业务</a:t>
                      </a:r>
                      <a:endParaRPr lang="zh-CN" altLang="en-US" sz="800" b="1"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CN" altLang="en-US" sz="800" b="1" i="0" u="none" strike="noStrike">
                          <a:solidFill>
                            <a:srgbClr val="000000"/>
                          </a:solidFill>
                          <a:effectLst/>
                          <a:latin typeface="宋体" panose="02010600030101010101" pitchFamily="2" charset="-122"/>
                          <a:ea typeface="宋体" panose="02010600030101010101" pitchFamily="2" charset="-122"/>
                        </a:rPr>
                        <a:t>工序</a:t>
                      </a:r>
                      <a:r>
                        <a:rPr lang="en-US" altLang="zh-CN" sz="800" b="1" i="0" u="none" strike="noStrike">
                          <a:solidFill>
                            <a:srgbClr val="000000"/>
                          </a:solidFill>
                          <a:effectLst/>
                          <a:latin typeface="宋体" panose="02010600030101010101" pitchFamily="2" charset="-122"/>
                          <a:ea typeface="宋体" panose="02010600030101010101" pitchFamily="2" charset="-122"/>
                        </a:rPr>
                        <a:t>/</a:t>
                      </a:r>
                      <a:r>
                        <a:rPr lang="zh-CN" altLang="en-US" sz="800" b="1" i="0" u="none" strike="noStrike">
                          <a:solidFill>
                            <a:srgbClr val="000000"/>
                          </a:solidFill>
                          <a:effectLst/>
                          <a:latin typeface="宋体" panose="02010600030101010101" pitchFamily="2" charset="-122"/>
                          <a:ea typeface="宋体" panose="02010600030101010101" pitchFamily="2" charset="-122"/>
                        </a:rPr>
                        <a:t>任务</a:t>
                      </a:r>
                      <a:endParaRPr lang="zh-CN" altLang="en-US" sz="800" b="1"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CN" altLang="en-US" sz="800" b="1" i="0" u="none" strike="noStrike">
                          <a:solidFill>
                            <a:srgbClr val="000000"/>
                          </a:solidFill>
                          <a:effectLst/>
                          <a:latin typeface="宋体" panose="02010600030101010101" pitchFamily="2" charset="-122"/>
                          <a:ea typeface="宋体" panose="02010600030101010101" pitchFamily="2" charset="-122"/>
                        </a:rPr>
                        <a:t>作业活动</a:t>
                      </a:r>
                      <a:endParaRPr lang="zh-CN" altLang="en-US" sz="800" b="1"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CN" altLang="en-US" sz="800" b="1" i="0" u="none" strike="noStrike">
                          <a:solidFill>
                            <a:srgbClr val="000000"/>
                          </a:solidFill>
                          <a:effectLst/>
                          <a:latin typeface="宋体" panose="02010600030101010101" pitchFamily="2" charset="-122"/>
                          <a:ea typeface="宋体" panose="02010600030101010101" pitchFamily="2" charset="-122"/>
                        </a:rPr>
                        <a:t>危险源</a:t>
                      </a:r>
                      <a:endParaRPr lang="zh-CN" altLang="en-US" sz="800" b="1"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39990">
                <a:tc>
                  <a:txBody>
                    <a:bodyPr/>
                    <a:lstStyle/>
                    <a:p>
                      <a:pPr algn="ctr" fontAlgn="ctr"/>
                      <a:r>
                        <a:rPr lang="en-US" altLang="zh-CN" sz="800" b="0" i="0" u="none" strike="noStrike">
                          <a:solidFill>
                            <a:srgbClr val="000000"/>
                          </a:solidFill>
                          <a:effectLst/>
                          <a:latin typeface="宋体" panose="02010600030101010101" pitchFamily="2" charset="-122"/>
                          <a:ea typeface="宋体" panose="02010600030101010101" pitchFamily="2" charset="-122"/>
                        </a:rPr>
                        <a:t>1</a:t>
                      </a:r>
                      <a:endParaRPr lang="en-US" altLang="zh-CN"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7">
                  <a:txBody>
                    <a:bodyPr/>
                    <a:lstStyle/>
                    <a:p>
                      <a:pPr algn="ctr" fontAlgn="ctr"/>
                      <a:r>
                        <a:rPr lang="zh-CN" altLang="en-US" sz="800" b="0" i="0" u="none" strike="noStrike" dirty="0" smtClean="0">
                          <a:solidFill>
                            <a:srgbClr val="000000"/>
                          </a:solidFill>
                          <a:effectLst/>
                          <a:latin typeface="宋体" panose="02010600030101010101" pitchFamily="2" charset="-122"/>
                          <a:ea typeface="宋体" panose="02010600030101010101" pitchFamily="2" charset="-122"/>
                        </a:rPr>
                        <a:t>运行维护</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7">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zh-CN" altLang="en-US" sz="800" b="0" i="0" u="none" strike="noStrike" dirty="0" smtClean="0">
                          <a:solidFill>
                            <a:srgbClr val="000000"/>
                          </a:solidFill>
                          <a:effectLst/>
                          <a:latin typeface="宋体" panose="02010600030101010101" pitchFamily="2" charset="-122"/>
                          <a:ea typeface="宋体" panose="02010600030101010101" pitchFamily="2" charset="-122"/>
                        </a:rPr>
                        <a:t>工程改造</a:t>
                      </a:r>
                      <a:endParaRPr lang="zh-CN" altLang="en-US" sz="800" b="0" i="0" u="none" strike="noStrike" dirty="0" smtClean="0">
                        <a:solidFill>
                          <a:srgbClr val="000000"/>
                        </a:solidFill>
                        <a:effectLst/>
                        <a:latin typeface="宋体" panose="02010600030101010101" pitchFamily="2" charset="-122"/>
                        <a:ea typeface="宋体" panose="02010600030101010101" pitchFamily="2" charset="-122"/>
                      </a:endParaRPr>
                    </a:p>
                    <a:p>
                      <a:pPr algn="ctr" fontAlgn="ct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7">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小型整改工程</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整改方案制定</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方案制定缺少安全分析导致事故隐患 </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rowSpan="2">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2</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marL="8917" marR="8917" marT="89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8917" marR="8917" marT="89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445">
                <a:tc vMerge="1">
                  <a:tcPr/>
                </a:tc>
                <a:tc vMerge="1">
                  <a:tcPr/>
                </a:tc>
                <a:tc vMerge="1">
                  <a:tcPr/>
                </a:tc>
                <a:tc vMerge="1">
                  <a:tcPr/>
                </a:tc>
                <a:tc rowSpan="2">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施工申请</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特种作业人员资质审批</a:t>
                      </a:r>
                      <a:r>
                        <a:rPr lang="zh-CN" altLang="en-US" sz="800" b="0" i="0" u="none" strike="noStrike" smtClean="0">
                          <a:solidFill>
                            <a:srgbClr val="000000"/>
                          </a:solidFill>
                          <a:effectLst/>
                          <a:latin typeface="宋体" panose="02010600030101010101" pitchFamily="2" charset="-122"/>
                          <a:ea typeface="宋体" panose="02010600030101010101" pitchFamily="2" charset="-122"/>
                        </a:rPr>
                        <a:t>遗漏造成隐患</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3</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a:tc>
                <a:tc>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危险作业许可审批</a:t>
                      </a:r>
                      <a:r>
                        <a:rPr lang="zh-CN" altLang="en-US" sz="800" b="0" i="0" u="none" strike="noStrike" dirty="0" smtClean="0">
                          <a:solidFill>
                            <a:srgbClr val="000000"/>
                          </a:solidFill>
                          <a:effectLst/>
                          <a:latin typeface="宋体" panose="02010600030101010101" pitchFamily="2" charset="-122"/>
                          <a:ea typeface="宋体" panose="02010600030101010101" pitchFamily="2" charset="-122"/>
                        </a:rPr>
                        <a:t>遗漏造成隐患</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648">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4</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施工前培训</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临时作业人员未接受培训，违章作业导致伤害</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5</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rowSpan="2">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脚手架搭建</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搭建过程，高处作业时导致摔伤</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6</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a:tc>
                <a:tc>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搭建后缺少护栏导致人员摔伤</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7</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rowSpan="6">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现场施工</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上下脚手架摔伤</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a:solidFill>
                            <a:srgbClr val="000000"/>
                          </a:solidFill>
                          <a:effectLst/>
                          <a:latin typeface="宋体" panose="02010600030101010101" pitchFamily="2" charset="-122"/>
                          <a:ea typeface="宋体" panose="02010600030101010101" pitchFamily="2" charset="-122"/>
                        </a:rPr>
                        <a:t>8</a:t>
                      </a:r>
                      <a:endParaRPr lang="en-US" altLang="zh-CN"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作业人员不戴安全帽发生碰伤</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9</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作业平台踏空、绊倒导致摔伤</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8043">
                <a:tc rowSpan="2">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10</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作业平台存在缝隙导致物料坠落伤人</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699">
                <a:tc vMerge="1">
                  <a:tcPr/>
                </a:tc>
                <a:tc vMerge="1">
                  <a:tcPr/>
                </a:tc>
                <a:tc vMerge="1">
                  <a:tcPr/>
                </a:tc>
                <a:tc vMerge="1">
                  <a:tcPr/>
                </a:tc>
                <a:tc vMerge="1">
                  <a:tcPr/>
                </a:tc>
                <a:tc>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平台缺少护栏导致人体坠落伤害</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a:solidFill>
                            <a:srgbClr val="000000"/>
                          </a:solidFill>
                          <a:effectLst/>
                          <a:latin typeface="宋体" panose="02010600030101010101" pitchFamily="2" charset="-122"/>
                          <a:ea typeface="宋体" panose="02010600030101010101" pitchFamily="2" charset="-122"/>
                        </a:rPr>
                        <a:t>11</a:t>
                      </a:r>
                      <a:endParaRPr lang="en-US" altLang="zh-CN"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a:tc>
                <a:tc>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用电过载导致火灾</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990">
                <a:tc>
                  <a:txBody>
                    <a:bodyPr/>
                    <a:lstStyle/>
                    <a:p>
                      <a:pPr algn="ctr" fontAlgn="ctr"/>
                      <a:r>
                        <a:rPr lang="en-US" altLang="zh-CN" sz="800" b="0" i="0" u="none" strike="noStrike">
                          <a:solidFill>
                            <a:srgbClr val="000000"/>
                          </a:solidFill>
                          <a:effectLst/>
                          <a:latin typeface="宋体" panose="02010600030101010101" pitchFamily="2" charset="-122"/>
                          <a:ea typeface="宋体" panose="02010600030101010101" pitchFamily="2" charset="-122"/>
                        </a:rPr>
                        <a:t>12</a:t>
                      </a:r>
                      <a:endParaRPr lang="en-US" altLang="zh-CN"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rowSpan="3">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现场检查</a:t>
                      </a:r>
                      <a:r>
                        <a:rPr lang="en-US" altLang="zh-CN" sz="800" b="0" i="0" u="none" strike="noStrike">
                          <a:solidFill>
                            <a:srgbClr val="000000"/>
                          </a:solidFill>
                          <a:effectLst/>
                          <a:latin typeface="宋体" panose="02010600030101010101" pitchFamily="2" charset="-122"/>
                          <a:ea typeface="宋体" panose="02010600030101010101" pitchFamily="2" charset="-122"/>
                        </a:rPr>
                        <a:t>\</a:t>
                      </a:r>
                      <a:r>
                        <a:rPr lang="zh-CN" altLang="en-US" sz="800" b="0" i="0" u="none" strike="noStrike">
                          <a:solidFill>
                            <a:srgbClr val="000000"/>
                          </a:solidFill>
                          <a:effectLst/>
                          <a:latin typeface="宋体" panose="02010600030101010101" pitchFamily="2" charset="-122"/>
                          <a:ea typeface="宋体" panose="02010600030101010101" pitchFamily="2" charset="-122"/>
                        </a:rPr>
                        <a:t>施工验收</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作业平台踏空、绊倒导致摔伤</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911">
                <a:tc>
                  <a:txBody>
                    <a:bodyPr/>
                    <a:lstStyle/>
                    <a:p>
                      <a:pPr algn="ctr" fontAlgn="ctr"/>
                      <a:r>
                        <a:rPr lang="en-US" altLang="zh-CN" sz="800" b="0" i="0" u="none" strike="noStrike">
                          <a:solidFill>
                            <a:srgbClr val="000000"/>
                          </a:solidFill>
                          <a:effectLst/>
                          <a:latin typeface="宋体" panose="02010600030101010101" pitchFamily="2" charset="-122"/>
                          <a:ea typeface="宋体" panose="02010600030101010101" pitchFamily="2" charset="-122"/>
                        </a:rPr>
                        <a:t>13</a:t>
                      </a:r>
                      <a:endParaRPr lang="en-US" altLang="zh-CN"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marL="8917" marR="8917" marT="89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上下脚手架摔伤</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990">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14</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vMerge="1">
                  <a:tcPr marL="8917" marR="8917" marT="89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8917" marR="8917" marT="89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872">
                <a:tc>
                  <a:txBody>
                    <a:bodyPr/>
                    <a:lstStyle/>
                    <a:p>
                      <a:pPr algn="ctr" fontAlgn="ctr"/>
                      <a:r>
                        <a:rPr lang="en-US" altLang="zh-CN" sz="800" b="0" i="0" u="none" strike="noStrike" dirty="0">
                          <a:solidFill>
                            <a:srgbClr val="000000"/>
                          </a:solidFill>
                          <a:effectLst/>
                          <a:latin typeface="宋体" panose="02010600030101010101" pitchFamily="2" charset="-122"/>
                          <a:ea typeface="宋体" panose="02010600030101010101" pitchFamily="2" charset="-122"/>
                        </a:rPr>
                        <a:t>15</a:t>
                      </a:r>
                      <a:endParaRPr lang="en-US" altLang="zh-CN"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a:tc>
                <a:tc vMerge="1">
                  <a:tcPr/>
                </a:tc>
                <a:tc vMerge="1">
                  <a:tcPr/>
                </a:tc>
                <a:tc>
                  <a:txBody>
                    <a:bodyPr/>
                    <a:lstStyle/>
                    <a:p>
                      <a:pPr algn="ctr" fontAlgn="ctr"/>
                      <a:r>
                        <a:rPr lang="zh-CN" altLang="en-US" sz="800" b="0" i="0" u="none" strike="noStrike">
                          <a:solidFill>
                            <a:srgbClr val="000000"/>
                          </a:solidFill>
                          <a:effectLst/>
                          <a:latin typeface="宋体" panose="02010600030101010101" pitchFamily="2" charset="-122"/>
                          <a:ea typeface="宋体" panose="02010600030101010101" pitchFamily="2" charset="-122"/>
                        </a:rPr>
                        <a:t>拆除脚手架</a:t>
                      </a:r>
                      <a:endParaRPr lang="zh-CN" altLang="en-US" sz="800" b="0" i="0" u="none" strike="noStrike">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dirty="0">
                          <a:solidFill>
                            <a:srgbClr val="000000"/>
                          </a:solidFill>
                          <a:effectLst/>
                          <a:latin typeface="宋体" panose="02010600030101010101" pitchFamily="2" charset="-122"/>
                          <a:ea typeface="宋体" panose="02010600030101010101" pitchFamily="2" charset="-122"/>
                        </a:rPr>
                        <a:t>拆除过程，高处作业时导致摔伤</a:t>
                      </a:r>
                      <a:endParaRPr lang="zh-CN" altLang="en-US" sz="800" b="0" i="0" u="none" strike="noStrike" dirty="0">
                        <a:solidFill>
                          <a:srgbClr val="000000"/>
                        </a:solidFill>
                        <a:effectLst/>
                        <a:latin typeface="宋体" panose="02010600030101010101" pitchFamily="2" charset="-122"/>
                        <a:ea typeface="宋体" panose="02010600030101010101" pitchFamily="2" charset="-122"/>
                      </a:endParaRPr>
                    </a:p>
                  </a:txBody>
                  <a:tcPr marL="8207" marR="8207" marT="82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9" name="组合 8"/>
          <p:cNvGrpSpPr/>
          <p:nvPr/>
        </p:nvGrpSpPr>
        <p:grpSpPr>
          <a:xfrm>
            <a:off x="6415303" y="1741572"/>
            <a:ext cx="892037" cy="903015"/>
            <a:chOff x="9468544" y="2205291"/>
            <a:chExt cx="1375933" cy="1267141"/>
          </a:xfrm>
        </p:grpSpPr>
        <p:sp>
          <p:nvSpPr>
            <p:cNvPr id="10" name="直角三角形 9"/>
            <p:cNvSpPr/>
            <p:nvPr/>
          </p:nvSpPr>
          <p:spPr bwMode="auto">
            <a:xfrm rot="10800000">
              <a:off x="9468544" y="2205291"/>
              <a:ext cx="1206133" cy="1267141"/>
            </a:xfrm>
            <a:prstGeom prst="rtTriangle">
              <a:avLst/>
            </a:prstGeom>
            <a:solidFill>
              <a:srgbClr val="FFFF00"/>
            </a:solidFill>
            <a:ln w="6350" cap="flat" cmpd="sng" algn="ctr">
              <a:solidFill>
                <a:schemeClr val="bg1">
                  <a:lumMod val="85000"/>
                </a:schemeClr>
              </a:solidFill>
              <a:prstDash val="solid"/>
              <a:round/>
              <a:headEnd type="none" w="med" len="med"/>
              <a:tailEnd type="none" w="med" len="med"/>
            </a:ln>
            <a:effectLst>
              <a:outerShdw dist="35921" dir="2700000" algn="ctr" rotWithShape="0">
                <a:schemeClr val="bg2"/>
              </a:outerShdw>
            </a:effectLst>
          </p:spPr>
          <p:txBody>
            <a:bodyPr vert="horz" wrap="square" lIns="132533" tIns="66267" rIns="66267" bIns="66267" numCol="1" rtlCol="0" anchor="t" anchorCtr="0" compatLnSpc="1">
              <a:spAutoFit/>
            </a:bodyPr>
            <a:lstStyle/>
            <a:p>
              <a:pPr defTabSz="841375"/>
              <a:endParaRPr lang="zh-CN" altLang="en-US" sz="1105" b="1" u="sng"/>
            </a:p>
          </p:txBody>
        </p:sp>
        <p:sp>
          <p:nvSpPr>
            <p:cNvPr id="11" name="矩形 10"/>
            <p:cNvSpPr/>
            <p:nvPr/>
          </p:nvSpPr>
          <p:spPr>
            <a:xfrm rot="2612064">
              <a:off x="9842591" y="2389785"/>
              <a:ext cx="1001886" cy="518259"/>
            </a:xfrm>
            <a:prstGeom prst="rect">
              <a:avLst/>
            </a:prstGeom>
          </p:spPr>
          <p:txBody>
            <a:bodyPr wrap="none">
              <a:spAutoFit/>
            </a:bodyPr>
            <a:lstStyle/>
            <a:p>
              <a:pPr algn="ctr">
                <a:defRPr/>
              </a:pPr>
              <a:r>
                <a:rPr lang="zh-CN" altLang="en-US" b="1" i="0" dirty="0"/>
                <a:t>案例</a:t>
              </a:r>
              <a:endParaRPr lang="zh-CN" altLang="en-US" b="1" i="0" dirty="0"/>
            </a:p>
          </p:txBody>
        </p:sp>
      </p:grpSp>
      <p:cxnSp>
        <p:nvCxnSpPr>
          <p:cNvPr id="14" name="直接箭头连接符 13"/>
          <p:cNvCxnSpPr/>
          <p:nvPr/>
        </p:nvCxnSpPr>
        <p:spPr bwMode="auto">
          <a:xfrm>
            <a:off x="5646484" y="1267140"/>
            <a:ext cx="25081" cy="2087632"/>
          </a:xfrm>
          <a:prstGeom prst="straightConnector1">
            <a:avLst/>
          </a:prstGeom>
          <a:noFill/>
          <a:ln w="38100" cap="flat" cmpd="sng" algn="ctr">
            <a:solidFill>
              <a:srgbClr val="FF0000"/>
            </a:solidFill>
            <a:prstDash val="sysDot"/>
            <a:round/>
            <a:headEnd type="none" w="med" len="med"/>
            <a:tailEnd type="arrow" w="med" len="med"/>
          </a:ln>
          <a:effectLst/>
        </p:spPr>
      </p:cxnSp>
      <p:sp>
        <p:nvSpPr>
          <p:cNvPr id="15" name="椭圆 14"/>
          <p:cNvSpPr/>
          <p:nvPr/>
        </p:nvSpPr>
        <p:spPr bwMode="auto">
          <a:xfrm>
            <a:off x="5334720" y="3354772"/>
            <a:ext cx="673689" cy="815196"/>
          </a:xfrm>
          <a:prstGeom prst="ellipse">
            <a:avLst/>
          </a:prstGeom>
          <a:noFill/>
          <a:ln w="38100" cap="flat" cmpd="sng" algn="ctr">
            <a:solidFill>
              <a:srgbClr val="FF0000"/>
            </a:solidFill>
            <a:prstDash val="sysDot"/>
            <a:round/>
            <a:headEnd type="none" w="med" len="med"/>
            <a:tailEnd type="none" w="med" len="med"/>
          </a:ln>
          <a:effectLst/>
        </p:spPr>
        <p:txBody>
          <a:bodyPr vert="horz" wrap="square" lIns="132533" tIns="66267" rIns="66267" bIns="66267" numCol="1" rtlCol="0" anchor="t" anchorCtr="0" compatLnSpc="1">
            <a:spAutoFit/>
          </a:bodyPr>
          <a:lstStyle/>
          <a:p>
            <a:pPr defTabSz="841375"/>
            <a:endParaRPr lang="en-US" altLang="zh-CN" sz="965" b="1" u="sng" dirty="0"/>
          </a:p>
          <a:p>
            <a:pPr defTabSz="841375"/>
            <a:endParaRPr lang="en-US" altLang="zh-CN" sz="965" b="1" u="sng" dirty="0"/>
          </a:p>
          <a:p>
            <a:pPr defTabSz="841375"/>
            <a:endParaRPr lang="zh-CN" altLang="en-US" sz="965" b="1" u="sng" dirty="0"/>
          </a:p>
        </p:txBody>
      </p:sp>
      <p:cxnSp>
        <p:nvCxnSpPr>
          <p:cNvPr id="17" name="直接箭头连接符 16"/>
          <p:cNvCxnSpPr/>
          <p:nvPr/>
        </p:nvCxnSpPr>
        <p:spPr bwMode="auto">
          <a:xfrm>
            <a:off x="6511171" y="1267140"/>
            <a:ext cx="25081" cy="2087632"/>
          </a:xfrm>
          <a:prstGeom prst="straightConnector1">
            <a:avLst/>
          </a:prstGeom>
          <a:noFill/>
          <a:ln w="38100" cap="flat" cmpd="sng" algn="ctr">
            <a:solidFill>
              <a:srgbClr val="FF0000"/>
            </a:solidFill>
            <a:prstDash val="sysDot"/>
            <a:round/>
            <a:headEnd type="none" w="med" len="med"/>
            <a:tailEnd type="arrow" w="med" len="med"/>
          </a:ln>
          <a:effectLst/>
        </p:spPr>
      </p:cxnSp>
      <p:sp>
        <p:nvSpPr>
          <p:cNvPr id="18" name="椭圆 17"/>
          <p:cNvSpPr/>
          <p:nvPr/>
        </p:nvSpPr>
        <p:spPr bwMode="auto">
          <a:xfrm>
            <a:off x="6199407" y="3354772"/>
            <a:ext cx="673689" cy="815196"/>
          </a:xfrm>
          <a:prstGeom prst="ellipse">
            <a:avLst/>
          </a:prstGeom>
          <a:noFill/>
          <a:ln w="38100" cap="flat" cmpd="sng" algn="ctr">
            <a:solidFill>
              <a:srgbClr val="FF0000"/>
            </a:solidFill>
            <a:prstDash val="sysDot"/>
            <a:round/>
            <a:headEnd type="none" w="med" len="med"/>
            <a:tailEnd type="none" w="med" len="med"/>
          </a:ln>
          <a:effectLst/>
        </p:spPr>
        <p:txBody>
          <a:bodyPr vert="horz" wrap="square" lIns="132533" tIns="66267" rIns="66267" bIns="66267" numCol="1" rtlCol="0" anchor="t" anchorCtr="0" compatLnSpc="1">
            <a:spAutoFit/>
          </a:bodyPr>
          <a:lstStyle/>
          <a:p>
            <a:pPr defTabSz="841375"/>
            <a:endParaRPr lang="en-US" altLang="zh-CN" sz="965" b="1" u="sng" dirty="0"/>
          </a:p>
          <a:p>
            <a:pPr defTabSz="841375"/>
            <a:endParaRPr lang="en-US" altLang="zh-CN" sz="965" b="1" u="sng" dirty="0"/>
          </a:p>
          <a:p>
            <a:pPr defTabSz="841375"/>
            <a:endParaRPr lang="zh-CN" altLang="en-US" sz="965" b="1" u="sng" dirty="0"/>
          </a:p>
        </p:txBody>
      </p:sp>
      <p:sp>
        <p:nvSpPr>
          <p:cNvPr id="2" name="灯片编号占位符 1"/>
          <p:cNvSpPr>
            <a:spLocks noGrp="1"/>
          </p:cNvSpPr>
          <p:nvPr>
            <p:ph type="sldNum" sz="quarter" idx="12"/>
          </p:nvPr>
        </p:nvSpPr>
        <p:spPr/>
        <p:txBody>
          <a:bodyPr/>
          <a:lstStyle/>
          <a:p>
            <a:pPr>
              <a:defRPr/>
            </a:pPr>
            <a:fld id="{E7D6D903-9EEC-42AD-8203-62834559E7BA}" type="slidenum">
              <a:rPr lang="en-US" altLang="zh-CN" smtClean="0"/>
            </a:fld>
            <a:endParaRPr lang="en-US" altLang="zh-CN" dirty="0"/>
          </a:p>
        </p:txBody>
      </p:sp>
      <p:sp>
        <p:nvSpPr>
          <p:cNvPr id="20" name="TextBox 9"/>
          <p:cNvSpPr>
            <a:spLocks noChangeArrowheads="1"/>
          </p:cNvSpPr>
          <p:nvPr/>
        </p:nvSpPr>
        <p:spPr bwMode="auto">
          <a:xfrm>
            <a:off x="253781" y="203540"/>
            <a:ext cx="34401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tabLst>
                <a:tab pos="2781300" algn="l"/>
              </a:tabLst>
              <a:defRPr>
                <a:solidFill>
                  <a:schemeClr val="tx1"/>
                </a:solidFill>
                <a:latin typeface="Arial" panose="020B0604020202020204" pitchFamily="34" charset="0"/>
              </a:defRPr>
            </a:lvl1pPr>
            <a:lvl2pPr>
              <a:tabLst>
                <a:tab pos="2781300" algn="l"/>
              </a:tabLst>
              <a:defRPr>
                <a:solidFill>
                  <a:schemeClr val="tx1"/>
                </a:solidFill>
                <a:latin typeface="Arial" panose="020B0604020202020204" pitchFamily="34" charset="0"/>
              </a:defRPr>
            </a:lvl2pPr>
            <a:lvl3pPr>
              <a:tabLst>
                <a:tab pos="2781300" algn="l"/>
              </a:tabLst>
              <a:defRPr>
                <a:solidFill>
                  <a:schemeClr val="tx1"/>
                </a:solidFill>
                <a:latin typeface="Arial" panose="020B0604020202020204" pitchFamily="34" charset="0"/>
              </a:defRPr>
            </a:lvl3pPr>
            <a:lvl4pPr>
              <a:tabLst>
                <a:tab pos="2781300" algn="l"/>
              </a:tabLst>
              <a:defRPr>
                <a:solidFill>
                  <a:schemeClr val="tx1"/>
                </a:solidFill>
                <a:latin typeface="Arial" panose="020B0604020202020204" pitchFamily="34" charset="0"/>
              </a:defRPr>
            </a:lvl4pPr>
            <a:lvl5pPr>
              <a:tabLst>
                <a:tab pos="27813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9pPr>
          </a:lstStyle>
          <a:p>
            <a:pPr eaLnBrk="0" hangingPunct="0">
              <a:lnSpc>
                <a:spcPts val="2925"/>
              </a:lnSpc>
            </a:pPr>
            <a:r>
              <a:rPr lang="zh-CN" altLang="en-US" sz="26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  危险源识别与描述</a:t>
            </a:r>
            <a:endParaRPr lang="zh-CN" altLang="en-US" sz="26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131530"/>
            <a:ext cx="9144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2781300" algn="l"/>
              </a:tabLst>
              <a:defRPr>
                <a:solidFill>
                  <a:schemeClr val="tx1"/>
                </a:solidFill>
                <a:latin typeface="Arial" panose="020B0604020202020204" pitchFamily="34" charset="0"/>
              </a:defRPr>
            </a:lvl1pPr>
            <a:lvl2pPr>
              <a:tabLst>
                <a:tab pos="2781300" algn="l"/>
              </a:tabLst>
              <a:defRPr>
                <a:solidFill>
                  <a:schemeClr val="tx1"/>
                </a:solidFill>
                <a:latin typeface="Arial" panose="020B0604020202020204" pitchFamily="34" charset="0"/>
              </a:defRPr>
            </a:lvl2pPr>
            <a:lvl3pPr>
              <a:tabLst>
                <a:tab pos="2781300" algn="l"/>
              </a:tabLst>
              <a:defRPr>
                <a:solidFill>
                  <a:schemeClr val="tx1"/>
                </a:solidFill>
                <a:latin typeface="Arial" panose="020B0604020202020204" pitchFamily="34" charset="0"/>
              </a:defRPr>
            </a:lvl3pPr>
            <a:lvl4pPr>
              <a:tabLst>
                <a:tab pos="2781300" algn="l"/>
              </a:tabLst>
              <a:defRPr>
                <a:solidFill>
                  <a:schemeClr val="tx1"/>
                </a:solidFill>
                <a:latin typeface="Arial" panose="020B0604020202020204" pitchFamily="34" charset="0"/>
              </a:defRPr>
            </a:lvl4pPr>
            <a:lvl5pPr>
              <a:tabLst>
                <a:tab pos="27813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81300" algn="l"/>
              </a:tabLst>
              <a:defRPr>
                <a:solidFill>
                  <a:schemeClr val="tx1"/>
                </a:solidFill>
                <a:latin typeface="Arial" panose="020B0604020202020204" pitchFamily="34" charset="0"/>
              </a:defRPr>
            </a:lvl9pPr>
          </a:lstStyle>
          <a:p>
            <a:pPr eaLnBrk="0" hangingPunct="0">
              <a:lnSpc>
                <a:spcPts val="2925"/>
              </a:lnSpc>
            </a:pPr>
            <a:r>
              <a:rPr lang="zh-CN" altLang="en-US" sz="24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  化学品填料作业实施</a:t>
            </a:r>
            <a:r>
              <a:rPr lang="en-US" altLang="zh-CN" sz="24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r>
              <a:rPr lang="zh-CN" altLang="en-US" sz="24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案例</a:t>
            </a:r>
            <a:endParaRPr lang="en-US" altLang="zh-CN" sz="2400" b="1"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endParaRPr>
          </a:p>
        </p:txBody>
      </p:sp>
      <p:graphicFrame>
        <p:nvGraphicFramePr>
          <p:cNvPr id="7" name="Group 2"/>
          <p:cNvGraphicFramePr>
            <a:graphicFrameLocks noGrp="1"/>
          </p:cNvGraphicFramePr>
          <p:nvPr/>
        </p:nvGraphicFramePr>
        <p:xfrm>
          <a:off x="285750" y="1177925"/>
          <a:ext cx="8643938" cy="4340226"/>
        </p:xfrm>
        <a:graphic>
          <a:graphicData uri="http://schemas.openxmlformats.org/drawingml/2006/table">
            <a:tbl>
              <a:tblPr/>
              <a:tblGrid>
                <a:gridCol w="1838325"/>
                <a:gridCol w="3305175"/>
                <a:gridCol w="3500438"/>
              </a:tblGrid>
              <a:tr h="357188">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宋体" panose="02010600030101010101" pitchFamily="2" charset="-122"/>
                        </a:rPr>
                        <a:t>步骤</a:t>
                      </a:r>
                      <a:endParaRPr kumimoji="0" lang="zh-CN" altLang="en-US"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各</a:t>
                      </a:r>
                      <a:r>
                        <a:rPr kumimoji="0" lang="zh-CN" altLang="en-US"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宋体" panose="02010600030101010101" pitchFamily="2" charset="-122"/>
                        </a:rPr>
                        <a:t>步骤</a:t>
                      </a:r>
                      <a:r>
                        <a:rPr kumimoji="0" lang="zh-CN" altLang="en-US"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作业时的风险</a:t>
                      </a:r>
                      <a:endParaRPr kumimoji="0" lang="zh-CN" altLang="en-US"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预防措施</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1992313">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1.</a:t>
                      </a: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化学品仓库领料</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非专门管理人员发货，导致误领、丢失等；</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199072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2.</a:t>
                      </a: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确认防护用品及化学品种类</a:t>
                      </a:r>
                      <a:r>
                        <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a:t>
                      </a: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数量</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化学品防护用品缺陷导致灼伤；</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化学品包装不良导致泄漏等；</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化学品误领导致添加时不相容的化学品发生反应；</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grpSp>
        <p:nvGrpSpPr>
          <p:cNvPr id="8" name="组合 29"/>
          <p:cNvGrpSpPr/>
          <p:nvPr/>
        </p:nvGrpSpPr>
        <p:grpSpPr bwMode="auto">
          <a:xfrm>
            <a:off x="5651500" y="3967163"/>
            <a:ext cx="1493838" cy="1133475"/>
            <a:chOff x="0" y="0"/>
            <a:chExt cx="1492582" cy="1134340"/>
          </a:xfrm>
        </p:grpSpPr>
        <p:pic>
          <p:nvPicPr>
            <p:cNvPr id="9" name="Picture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492582" cy="113434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椭圆 24"/>
            <p:cNvSpPr/>
            <p:nvPr/>
          </p:nvSpPr>
          <p:spPr bwMode="auto">
            <a:xfrm>
              <a:off x="2944" y="1420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3</a:t>
              </a:r>
              <a:endParaRPr lang="zh-CN" altLang="en-US" sz="1100" b="1">
                <a:solidFill>
                  <a:schemeClr val="bg1"/>
                </a:solidFill>
                <a:sym typeface="Arial" panose="020B0604020202020204" pitchFamily="34" charset="0"/>
              </a:endParaRPr>
            </a:p>
          </p:txBody>
        </p:sp>
        <p:sp>
          <p:nvSpPr>
            <p:cNvPr id="11" name="矩形 26"/>
            <p:cNvSpPr>
              <a:spLocks noChangeArrowheads="1"/>
            </p:cNvSpPr>
            <p:nvPr/>
          </p:nvSpPr>
          <p:spPr bwMode="auto">
            <a:xfrm>
              <a:off x="27709" y="77874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使用前清洗</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12" name="组合 28"/>
          <p:cNvGrpSpPr/>
          <p:nvPr/>
        </p:nvGrpSpPr>
        <p:grpSpPr bwMode="auto">
          <a:xfrm>
            <a:off x="7308850" y="3967163"/>
            <a:ext cx="1498600" cy="1125537"/>
            <a:chOff x="0" y="0"/>
            <a:chExt cx="1499157" cy="1125855"/>
          </a:xfrm>
        </p:grpSpPr>
        <p:pic>
          <p:nvPicPr>
            <p:cNvPr id="1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 y="3638"/>
              <a:ext cx="1496289" cy="1122217"/>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椭圆 25"/>
            <p:cNvSpPr/>
            <p:nvPr/>
          </p:nvSpPr>
          <p:spPr bwMode="auto">
            <a:xfrm>
              <a:off x="0"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4</a:t>
              </a:r>
              <a:endParaRPr lang="zh-CN" altLang="en-US" sz="1100" b="1">
                <a:solidFill>
                  <a:schemeClr val="bg1"/>
                </a:solidFill>
                <a:sym typeface="Arial" panose="020B0604020202020204" pitchFamily="34" charset="0"/>
              </a:endParaRPr>
            </a:p>
          </p:txBody>
        </p:sp>
        <p:sp>
          <p:nvSpPr>
            <p:cNvPr id="15" name="矩形 27"/>
            <p:cNvSpPr>
              <a:spLocks noChangeArrowheads="1"/>
            </p:cNvSpPr>
            <p:nvPr/>
          </p:nvSpPr>
          <p:spPr bwMode="auto">
            <a:xfrm>
              <a:off x="36195" y="770255"/>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防护用品检查</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16" name="组合 33"/>
          <p:cNvGrpSpPr/>
          <p:nvPr/>
        </p:nvGrpSpPr>
        <p:grpSpPr bwMode="auto">
          <a:xfrm>
            <a:off x="5724525" y="1951038"/>
            <a:ext cx="1187450" cy="1176337"/>
            <a:chOff x="0" y="0"/>
            <a:chExt cx="1187460" cy="1176348"/>
          </a:xfrm>
        </p:grpSpPr>
        <p:pic>
          <p:nvPicPr>
            <p:cNvPr id="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10" cy="1176348"/>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 name="矩形 31"/>
            <p:cNvSpPr>
              <a:spLocks noChangeArrowheads="1"/>
            </p:cNvSpPr>
            <p:nvPr/>
          </p:nvSpPr>
          <p:spPr bwMode="auto">
            <a:xfrm>
              <a:off x="19060" y="843171"/>
              <a:ext cx="116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专职担当</a:t>
              </a:r>
              <a:endParaRPr lang="zh-CN" altLang="en-US"/>
            </a:p>
          </p:txBody>
        </p:sp>
        <p:sp>
          <p:nvSpPr>
            <p:cNvPr id="19" name="椭圆 32"/>
            <p:cNvSpPr/>
            <p:nvPr/>
          </p:nvSpPr>
          <p:spPr bwMode="auto">
            <a:xfrm>
              <a:off x="12710" y="7948"/>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a:t>
              </a:r>
              <a:endParaRPr lang="zh-CN" altLang="en-US" sz="1100" b="1">
                <a:solidFill>
                  <a:schemeClr val="bg1"/>
                </a:solidFill>
                <a:sym typeface="Arial" panose="020B0604020202020204" pitchFamily="34" charset="0"/>
              </a:endParaRPr>
            </a:p>
          </p:txBody>
        </p:sp>
      </p:grpSp>
      <p:grpSp>
        <p:nvGrpSpPr>
          <p:cNvPr id="20" name="组合 39"/>
          <p:cNvGrpSpPr/>
          <p:nvPr/>
        </p:nvGrpSpPr>
        <p:grpSpPr bwMode="auto">
          <a:xfrm>
            <a:off x="7235825" y="1951038"/>
            <a:ext cx="1450975" cy="1150937"/>
            <a:chOff x="0" y="0"/>
            <a:chExt cx="1449589" cy="1150909"/>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06747" cy="1150909"/>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 name="椭圆 37"/>
            <p:cNvSpPr/>
            <p:nvPr/>
          </p:nvSpPr>
          <p:spPr bwMode="auto">
            <a:xfrm>
              <a:off x="46239" y="23496"/>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2</a:t>
              </a:r>
              <a:endParaRPr lang="zh-CN" altLang="en-US" sz="1100" b="1">
                <a:solidFill>
                  <a:schemeClr val="bg1"/>
                </a:solidFill>
                <a:sym typeface="Arial" panose="020B0604020202020204" pitchFamily="34" charset="0"/>
              </a:endParaRPr>
            </a:p>
          </p:txBody>
        </p:sp>
        <p:sp>
          <p:nvSpPr>
            <p:cNvPr id="23" name="矩形 38"/>
            <p:cNvSpPr>
              <a:spLocks noChangeArrowheads="1"/>
            </p:cNvSpPr>
            <p:nvPr/>
          </p:nvSpPr>
          <p:spPr bwMode="auto">
            <a:xfrm>
              <a:off x="14489" y="747569"/>
              <a:ext cx="1435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出入签字</a:t>
              </a:r>
              <a:endParaRPr lang="zh-CN" altLang="en-US"/>
            </a:p>
          </p:txBody>
        </p:sp>
      </p:grpSp>
      <p:sp>
        <p:nvSpPr>
          <p:cNvPr id="25" name="直角三角形 36"/>
          <p:cNvSpPr/>
          <p:nvPr/>
        </p:nvSpPr>
        <p:spPr bwMode="auto">
          <a:xfrm rot="10800000">
            <a:off x="8131175" y="1101725"/>
            <a:ext cx="848849" cy="931863"/>
          </a:xfrm>
          <a:prstGeom prst="rtTriangle">
            <a:avLst/>
          </a:prstGeom>
          <a:solidFill>
            <a:srgbClr val="FFFF00"/>
          </a:solidFill>
          <a:ln w="6350" cap="flat" cmpd="sng">
            <a:solidFill>
              <a:srgbClr val="D8D8D8"/>
            </a:solidFill>
            <a:miter lim="800000"/>
          </a:ln>
        </p:spPr>
        <p:txBody>
          <a:bodyPr lIns="144000" tIns="72000" rIns="72000" bIns="72000">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1200" b="1" u="sng">
              <a:sym typeface="Arial" panose="020B0604020202020204" pitchFamily="34" charset="0"/>
            </a:endParaRPr>
          </a:p>
        </p:txBody>
      </p:sp>
      <p:sp>
        <p:nvSpPr>
          <p:cNvPr id="26" name="矩形 41"/>
          <p:cNvSpPr>
            <a:spLocks noChangeArrowheads="1"/>
          </p:cNvSpPr>
          <p:nvPr/>
        </p:nvSpPr>
        <p:spPr bwMode="auto">
          <a:xfrm rot="2612065">
            <a:off x="8467421" y="1245232"/>
            <a:ext cx="559104" cy="35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000000"/>
                </a:solidFill>
                <a:latin typeface="Calibri" panose="020F0502020204030204" pitchFamily="34" charset="0"/>
                <a:sym typeface="宋体" panose="02010600030101010101" pitchFamily="2" charset="-122"/>
              </a:rPr>
              <a:t>案例</a:t>
            </a:r>
            <a:endParaRPr lang="zh-CN" altLang="en-US" dirty="0"/>
          </a:p>
        </p:txBody>
      </p:sp>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748310"/>
            <a:ext cx="8462921" cy="563590"/>
          </a:xfrm>
          <a:prstGeom prst="rect">
            <a:avLst/>
          </a:prstGeom>
        </p:spPr>
      </p:pic>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2"/>
          <p:cNvGraphicFramePr>
            <a:graphicFrameLocks noGrp="1"/>
          </p:cNvGraphicFramePr>
          <p:nvPr/>
        </p:nvGraphicFramePr>
        <p:xfrm>
          <a:off x="325791" y="1139670"/>
          <a:ext cx="8730447" cy="4320600"/>
        </p:xfrm>
        <a:graphic>
          <a:graphicData uri="http://schemas.openxmlformats.org/drawingml/2006/table">
            <a:tbl>
              <a:tblPr/>
              <a:tblGrid>
                <a:gridCol w="1856382"/>
                <a:gridCol w="3337641"/>
                <a:gridCol w="3536424"/>
              </a:tblGrid>
              <a:tr h="355573">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阶段</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各阶段作业时的风险</a:t>
                      </a:r>
                      <a:endParaRPr kumimoji="0" lang="zh-CN" altLang="zh-CN"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预防措施</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1983304">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Times New Roman" panose="02020603050405020304" pitchFamily="18" charset="0"/>
                        </a:rPr>
                        <a:t>3.</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Times New Roman" panose="02020603050405020304" pitchFamily="18" charset="0"/>
                        </a:rPr>
                        <a:t>化学品领料单确认及搬出</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化学品领料单填写错误导致管理混乱</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化学品库内搬运时，使用叉车导致火灾隐患</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人工搬运导致胫骨职业病的隐患</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1981723">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Times New Roman" panose="02020603050405020304" pitchFamily="18" charset="0"/>
                        </a:rPr>
                        <a:t>4.</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Times New Roman" panose="02020603050405020304" pitchFamily="18" charset="0"/>
                        </a:rPr>
                        <a:t>化学品包装确认及搬运</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化学品包装缺陷，导致人员灼伤</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搬运过程中引发跑冒滴漏</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搬运过程中货物坍塌及碰撞</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sp>
        <p:nvSpPr>
          <p:cNvPr id="5" name="Rectangle 12"/>
          <p:cNvSpPr>
            <a:spLocks noChangeArrowheads="1"/>
          </p:cNvSpPr>
          <p:nvPr/>
        </p:nvSpPr>
        <p:spPr bwMode="auto">
          <a:xfrm>
            <a:off x="444732" y="48852"/>
            <a:ext cx="4164703" cy="51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nSpc>
                <a:spcPts val="2925"/>
              </a:lnSpc>
            </a:pP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化学品填料作业实施</a:t>
            </a:r>
            <a:r>
              <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案例</a:t>
            </a:r>
            <a:endPar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endParaRPr>
          </a:p>
        </p:txBody>
      </p:sp>
      <p:sp>
        <p:nvSpPr>
          <p:cNvPr id="6" name="直角三角形 36"/>
          <p:cNvSpPr/>
          <p:nvPr/>
        </p:nvSpPr>
        <p:spPr bwMode="auto">
          <a:xfrm rot="10800000">
            <a:off x="8214159" y="1119807"/>
            <a:ext cx="848849" cy="931863"/>
          </a:xfrm>
          <a:prstGeom prst="rtTriangle">
            <a:avLst/>
          </a:prstGeom>
          <a:solidFill>
            <a:srgbClr val="FFFF00"/>
          </a:solidFill>
          <a:ln w="6350" cap="flat" cmpd="sng">
            <a:solidFill>
              <a:srgbClr val="D8D8D8"/>
            </a:solidFill>
            <a:miter lim="800000"/>
          </a:ln>
        </p:spPr>
        <p:txBody>
          <a:bodyPr lIns="144000" tIns="72000" rIns="72000" bIns="72000">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1200" b="1" u="sng">
              <a:sym typeface="Arial" panose="020B0604020202020204" pitchFamily="34" charset="0"/>
            </a:endParaRPr>
          </a:p>
        </p:txBody>
      </p:sp>
      <p:sp>
        <p:nvSpPr>
          <p:cNvPr id="7" name="矩形 41"/>
          <p:cNvSpPr>
            <a:spLocks noChangeArrowheads="1"/>
          </p:cNvSpPr>
          <p:nvPr/>
        </p:nvSpPr>
        <p:spPr bwMode="auto">
          <a:xfrm rot="2612065">
            <a:off x="8550405" y="1263314"/>
            <a:ext cx="559104" cy="35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000000"/>
                </a:solidFill>
                <a:latin typeface="Calibri" panose="020F0502020204030204" pitchFamily="34" charset="0"/>
                <a:sym typeface="宋体" panose="02010600030101010101" pitchFamily="2" charset="-122"/>
              </a:rPr>
              <a:t>案例</a:t>
            </a:r>
            <a:endParaRPr lang="zh-CN" altLang="en-US" dirty="0"/>
          </a:p>
        </p:txBody>
      </p:sp>
      <p:grpSp>
        <p:nvGrpSpPr>
          <p:cNvPr id="9" name="组合 28"/>
          <p:cNvGrpSpPr/>
          <p:nvPr/>
        </p:nvGrpSpPr>
        <p:grpSpPr bwMode="auto">
          <a:xfrm>
            <a:off x="5701147" y="2111995"/>
            <a:ext cx="1435100" cy="1189037"/>
            <a:chOff x="0" y="0"/>
            <a:chExt cx="1435100" cy="1188747"/>
          </a:xfrm>
        </p:grpSpPr>
        <p:grpSp>
          <p:nvGrpSpPr>
            <p:cNvPr id="10" name="组合 23"/>
            <p:cNvGrpSpPr/>
            <p:nvPr/>
          </p:nvGrpSpPr>
          <p:grpSpPr bwMode="auto">
            <a:xfrm>
              <a:off x="27008" y="0"/>
              <a:ext cx="1365250" cy="1150909"/>
              <a:chOff x="0" y="0"/>
              <a:chExt cx="1365250" cy="1150909"/>
            </a:xfrm>
          </p:grpSpPr>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365250" cy="1150909"/>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矩形 25"/>
              <p:cNvSpPr>
                <a:spLocks noChangeArrowheads="1"/>
              </p:cNvSpPr>
              <p:nvPr/>
            </p:nvSpPr>
            <p:spPr bwMode="auto">
              <a:xfrm>
                <a:off x="343220" y="209234"/>
                <a:ext cx="676252" cy="1800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0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点检表</a:t>
                </a:r>
                <a:endParaRPr lang="zh-CN" altLang="en-US" sz="10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椭圆 26"/>
            <p:cNvSpPr/>
            <p:nvPr/>
          </p:nvSpPr>
          <p:spPr bwMode="auto">
            <a:xfrm>
              <a:off x="31750" y="23496"/>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5</a:t>
              </a:r>
              <a:endParaRPr lang="zh-CN" altLang="en-US" sz="1100" b="1">
                <a:solidFill>
                  <a:schemeClr val="bg1"/>
                </a:solidFill>
                <a:sym typeface="Arial" panose="020B0604020202020204" pitchFamily="34" charset="0"/>
              </a:endParaRPr>
            </a:p>
          </p:txBody>
        </p:sp>
        <p:sp>
          <p:nvSpPr>
            <p:cNvPr id="12" name="矩形 27"/>
            <p:cNvSpPr>
              <a:spLocks noChangeArrowheads="1"/>
            </p:cNvSpPr>
            <p:nvPr/>
          </p:nvSpPr>
          <p:spPr bwMode="auto">
            <a:xfrm>
              <a:off x="0" y="880970"/>
              <a:ext cx="1435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点检表签字</a:t>
              </a:r>
              <a:endParaRPr lang="zh-CN" altLang="en-US"/>
            </a:p>
          </p:txBody>
        </p:sp>
      </p:grpSp>
      <p:grpSp>
        <p:nvGrpSpPr>
          <p:cNvPr id="15" name="组合 40"/>
          <p:cNvGrpSpPr/>
          <p:nvPr/>
        </p:nvGrpSpPr>
        <p:grpSpPr bwMode="auto">
          <a:xfrm>
            <a:off x="7429934" y="2111995"/>
            <a:ext cx="1371600" cy="1177925"/>
            <a:chOff x="0" y="0"/>
            <a:chExt cx="1371600" cy="1177513"/>
          </a:xfrm>
        </p:grpSpPr>
        <p:pic>
          <p:nvPicPr>
            <p:cNvPr id="1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0" y="313"/>
              <a:ext cx="1209675" cy="117720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椭圆 36"/>
            <p:cNvSpPr/>
            <p:nvPr/>
          </p:nvSpPr>
          <p:spPr bwMode="auto">
            <a:xfrm>
              <a:off x="74623"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6</a:t>
              </a:r>
              <a:endParaRPr lang="zh-CN" altLang="en-US" sz="1100" b="1">
                <a:solidFill>
                  <a:schemeClr val="bg1"/>
                </a:solidFill>
                <a:sym typeface="Arial" panose="020B0604020202020204" pitchFamily="34" charset="0"/>
              </a:endParaRPr>
            </a:p>
          </p:txBody>
        </p:sp>
        <p:sp>
          <p:nvSpPr>
            <p:cNvPr id="18" name="矩形 39"/>
            <p:cNvSpPr>
              <a:spLocks noChangeArrowheads="1"/>
            </p:cNvSpPr>
            <p:nvPr/>
          </p:nvSpPr>
          <p:spPr bwMode="auto">
            <a:xfrm>
              <a:off x="0" y="867098"/>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使用液压车</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19" name="组合 41"/>
          <p:cNvGrpSpPr/>
          <p:nvPr/>
        </p:nvGrpSpPr>
        <p:grpSpPr bwMode="auto">
          <a:xfrm>
            <a:off x="5701147" y="4201145"/>
            <a:ext cx="1435100" cy="1046162"/>
            <a:chOff x="0" y="0"/>
            <a:chExt cx="1435100" cy="1046071"/>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5" y="0"/>
              <a:ext cx="1368382" cy="1026287"/>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 name="矩形 43"/>
            <p:cNvSpPr>
              <a:spLocks noChangeArrowheads="1"/>
            </p:cNvSpPr>
            <p:nvPr/>
          </p:nvSpPr>
          <p:spPr bwMode="auto">
            <a:xfrm>
              <a:off x="0" y="738294"/>
              <a:ext cx="1435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桶表面确认</a:t>
              </a:r>
              <a:endParaRPr lang="zh-CN" altLang="en-US" sz="1400">
                <a:solidFill>
                  <a:srgbClr val="FFFFFF"/>
                </a:solidFill>
                <a:latin typeface="Calibri" panose="020F0502020204030204" pitchFamily="34" charset="0"/>
                <a:sym typeface="宋体" panose="02010600030101010101" pitchFamily="2" charset="-122"/>
              </a:endParaRPr>
            </a:p>
          </p:txBody>
        </p:sp>
        <p:sp>
          <p:nvSpPr>
            <p:cNvPr id="22" name="椭圆 44"/>
            <p:cNvSpPr/>
            <p:nvPr/>
          </p:nvSpPr>
          <p:spPr bwMode="auto">
            <a:xfrm>
              <a:off x="101600" y="88353"/>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7</a:t>
              </a:r>
              <a:endParaRPr lang="zh-CN" altLang="en-US" sz="1100" b="1">
                <a:solidFill>
                  <a:schemeClr val="bg1"/>
                </a:solidFill>
                <a:sym typeface="Arial" panose="020B0604020202020204" pitchFamily="34" charset="0"/>
              </a:endParaRPr>
            </a:p>
          </p:txBody>
        </p:sp>
      </p:grpSp>
      <p:grpSp>
        <p:nvGrpSpPr>
          <p:cNvPr id="23" name="组合 53"/>
          <p:cNvGrpSpPr/>
          <p:nvPr/>
        </p:nvGrpSpPr>
        <p:grpSpPr bwMode="auto">
          <a:xfrm>
            <a:off x="7298172" y="3985245"/>
            <a:ext cx="1571625" cy="1320800"/>
            <a:chOff x="0" y="0"/>
            <a:chExt cx="1571636" cy="1320487"/>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76"/>
              <a:ext cx="1571625" cy="1177611"/>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 name="椭圆 47"/>
            <p:cNvSpPr/>
            <p:nvPr/>
          </p:nvSpPr>
          <p:spPr bwMode="auto">
            <a:xfrm>
              <a:off x="3176" y="142876"/>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8</a:t>
              </a:r>
              <a:endParaRPr lang="zh-CN" altLang="en-US" sz="1100" b="1">
                <a:solidFill>
                  <a:schemeClr val="bg1"/>
                </a:solidFill>
                <a:sym typeface="Arial" panose="020B0604020202020204" pitchFamily="34" charset="0"/>
              </a:endParaRPr>
            </a:p>
          </p:txBody>
        </p:sp>
        <p:sp>
          <p:nvSpPr>
            <p:cNvPr id="26" name="矩形 49"/>
            <p:cNvSpPr>
              <a:spLocks noChangeArrowheads="1"/>
            </p:cNvSpPr>
            <p:nvPr/>
          </p:nvSpPr>
          <p:spPr bwMode="auto">
            <a:xfrm>
              <a:off x="92076" y="1003955"/>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禁止使用叉车</a:t>
              </a:r>
              <a:endParaRPr lang="zh-CN" altLang="en-US"/>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444732" y="48852"/>
            <a:ext cx="4164703" cy="51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nSpc>
                <a:spcPts val="2925"/>
              </a:lnSpc>
            </a:pP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化学品填料作业实施</a:t>
            </a:r>
            <a:r>
              <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案例</a:t>
            </a:r>
            <a:endPar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endParaRPr>
          </a:p>
        </p:txBody>
      </p:sp>
      <p:graphicFrame>
        <p:nvGraphicFramePr>
          <p:cNvPr id="6" name="Group 2"/>
          <p:cNvGraphicFramePr>
            <a:graphicFrameLocks noGrp="1"/>
          </p:cNvGraphicFramePr>
          <p:nvPr/>
        </p:nvGraphicFramePr>
        <p:xfrm>
          <a:off x="285750" y="1177925"/>
          <a:ext cx="8643938" cy="4635501"/>
        </p:xfrm>
        <a:graphic>
          <a:graphicData uri="http://schemas.openxmlformats.org/drawingml/2006/table">
            <a:tbl>
              <a:tblPr/>
              <a:tblGrid>
                <a:gridCol w="1838325"/>
                <a:gridCol w="3305175"/>
                <a:gridCol w="3500438"/>
              </a:tblGrid>
              <a:tr h="357188">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阶段</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各阶段作业时的风险</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预防措施</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1992313">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5.</a:t>
                      </a: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车间用防护用品确认</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防护用品缺陷导致化学品灼伤</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使用不符合的防护用品，防护能力缺失</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2286000">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6. </a:t>
                      </a: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打开化学品包装</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打开化学品包装时，内部的蒸汽、有害气体等溢出</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打开方式不当，导致手套破损，手灼伤</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未确认化学品，导致不相容的物质反应</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grpSp>
        <p:nvGrpSpPr>
          <p:cNvPr id="7" name="组合 22"/>
          <p:cNvGrpSpPr/>
          <p:nvPr/>
        </p:nvGrpSpPr>
        <p:grpSpPr bwMode="auto">
          <a:xfrm>
            <a:off x="5580063" y="1951038"/>
            <a:ext cx="1493837" cy="1133475"/>
            <a:chOff x="0" y="0"/>
            <a:chExt cx="1492582" cy="1134340"/>
          </a:xfrm>
        </p:grpSpPr>
        <p:pic>
          <p:nvPicPr>
            <p:cNvPr id="8" name="Picture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492582" cy="113434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椭圆 24"/>
            <p:cNvSpPr/>
            <p:nvPr/>
          </p:nvSpPr>
          <p:spPr bwMode="auto">
            <a:xfrm>
              <a:off x="2944" y="1420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9</a:t>
              </a:r>
              <a:endParaRPr lang="zh-CN" altLang="en-US" sz="1100" b="1">
                <a:solidFill>
                  <a:schemeClr val="bg1"/>
                </a:solidFill>
                <a:sym typeface="Arial" panose="020B0604020202020204" pitchFamily="34" charset="0"/>
              </a:endParaRPr>
            </a:p>
          </p:txBody>
        </p:sp>
        <p:sp>
          <p:nvSpPr>
            <p:cNvPr id="10" name="矩形 25"/>
            <p:cNvSpPr>
              <a:spLocks noChangeArrowheads="1"/>
            </p:cNvSpPr>
            <p:nvPr/>
          </p:nvSpPr>
          <p:spPr bwMode="auto">
            <a:xfrm>
              <a:off x="27709" y="77874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使用前清洗</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11" name="组合 26"/>
          <p:cNvGrpSpPr/>
          <p:nvPr/>
        </p:nvGrpSpPr>
        <p:grpSpPr bwMode="auto">
          <a:xfrm>
            <a:off x="7235825" y="1951038"/>
            <a:ext cx="1500188" cy="1125537"/>
            <a:chOff x="0" y="0"/>
            <a:chExt cx="1499157" cy="1125855"/>
          </a:xfrm>
        </p:grpSpPr>
        <p:pic>
          <p:nvPicPr>
            <p:cNvPr id="1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 y="3638"/>
              <a:ext cx="1496289" cy="1122217"/>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 name="椭圆 28"/>
            <p:cNvSpPr/>
            <p:nvPr/>
          </p:nvSpPr>
          <p:spPr bwMode="auto">
            <a:xfrm>
              <a:off x="0"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10</a:t>
              </a:r>
              <a:endParaRPr lang="zh-CN" altLang="en-US" sz="1100" b="1">
                <a:solidFill>
                  <a:schemeClr val="bg1"/>
                </a:solidFill>
                <a:sym typeface="Arial" panose="020B0604020202020204" pitchFamily="34" charset="0"/>
              </a:endParaRPr>
            </a:p>
          </p:txBody>
        </p:sp>
        <p:sp>
          <p:nvSpPr>
            <p:cNvPr id="14" name="矩形 29"/>
            <p:cNvSpPr>
              <a:spLocks noChangeArrowheads="1"/>
            </p:cNvSpPr>
            <p:nvPr/>
          </p:nvSpPr>
          <p:spPr bwMode="auto">
            <a:xfrm>
              <a:off x="36195" y="770255"/>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防护用品检查</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15" name="组合 37"/>
          <p:cNvGrpSpPr/>
          <p:nvPr/>
        </p:nvGrpSpPr>
        <p:grpSpPr bwMode="auto">
          <a:xfrm>
            <a:off x="7380288" y="4038600"/>
            <a:ext cx="1371600" cy="1063625"/>
            <a:chOff x="0" y="0"/>
            <a:chExt cx="1371600" cy="106400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68382" cy="1026287"/>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椭圆 33"/>
            <p:cNvSpPr/>
            <p:nvPr/>
          </p:nvSpPr>
          <p:spPr bwMode="auto">
            <a:xfrm>
              <a:off x="76200" y="70423"/>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12</a:t>
              </a:r>
              <a:endParaRPr lang="zh-CN" altLang="en-US" sz="1100" b="1">
                <a:solidFill>
                  <a:schemeClr val="bg1"/>
                </a:solidFill>
                <a:sym typeface="Arial" panose="020B0604020202020204" pitchFamily="34" charset="0"/>
              </a:endParaRPr>
            </a:p>
          </p:txBody>
        </p:sp>
        <p:sp>
          <p:nvSpPr>
            <p:cNvPr id="18" name="矩形 35"/>
            <p:cNvSpPr>
              <a:spLocks noChangeArrowheads="1"/>
            </p:cNvSpPr>
            <p:nvPr/>
          </p:nvSpPr>
          <p:spPr bwMode="auto">
            <a:xfrm>
              <a:off x="0" y="756223"/>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桶表面确认</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19" name="组合 38"/>
          <p:cNvGrpSpPr/>
          <p:nvPr/>
        </p:nvGrpSpPr>
        <p:grpSpPr bwMode="auto">
          <a:xfrm>
            <a:off x="5651500" y="4038600"/>
            <a:ext cx="1398588" cy="1084263"/>
            <a:chOff x="0" y="0"/>
            <a:chExt cx="1398495" cy="1083749"/>
          </a:xfrm>
        </p:grpSpPr>
        <p:pic>
          <p:nvPicPr>
            <p:cNvPr id="2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40"/>
              <a:ext cx="1398495" cy="1048871"/>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 name="椭圆 32"/>
            <p:cNvSpPr/>
            <p:nvPr/>
          </p:nvSpPr>
          <p:spPr bwMode="auto">
            <a:xfrm>
              <a:off x="14195"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11</a:t>
              </a:r>
              <a:endParaRPr lang="zh-CN" altLang="en-US" sz="1100" b="1">
                <a:solidFill>
                  <a:schemeClr val="bg1"/>
                </a:solidFill>
                <a:sym typeface="Arial" panose="020B0604020202020204" pitchFamily="34" charset="0"/>
              </a:endParaRPr>
            </a:p>
          </p:txBody>
        </p:sp>
        <p:sp>
          <p:nvSpPr>
            <p:cNvPr id="22" name="矩形 34"/>
            <p:cNvSpPr>
              <a:spLocks noChangeArrowheads="1"/>
            </p:cNvSpPr>
            <p:nvPr/>
          </p:nvSpPr>
          <p:spPr bwMode="auto">
            <a:xfrm>
              <a:off x="26895" y="775972"/>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盖子确认</a:t>
              </a:r>
              <a:endParaRPr lang="zh-CN" altLang="en-US" sz="1400">
                <a:solidFill>
                  <a:srgbClr val="FFFFFF"/>
                </a:solidFill>
                <a:latin typeface="Calibri" panose="020F0502020204030204" pitchFamily="34" charset="0"/>
                <a:sym typeface="宋体" panose="02010600030101010101" pitchFamily="2" charset="-122"/>
              </a:endParaRPr>
            </a:p>
          </p:txBody>
        </p:sp>
        <p:sp>
          <p:nvSpPr>
            <p:cNvPr id="23" name="椭圆 36"/>
            <p:cNvSpPr/>
            <p:nvPr/>
          </p:nvSpPr>
          <p:spPr bwMode="auto">
            <a:xfrm>
              <a:off x="560295" y="295910"/>
              <a:ext cx="304800" cy="304800"/>
            </a:xfrm>
            <a:prstGeom prst="ellipse">
              <a:avLst/>
            </a:prstGeom>
            <a:noFill/>
            <a:ln w="12700" cap="flat" cmpd="sng">
              <a:solidFill>
                <a:srgbClr val="FF0000"/>
              </a:solidFill>
              <a:prstDash val="sysDash"/>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b="1">
                <a:sym typeface="Arial" panose="020B0604020202020204" pitchFamily="34" charset="0"/>
              </a:endParaRPr>
            </a:p>
          </p:txBody>
        </p:sp>
      </p:grpSp>
      <p:grpSp>
        <p:nvGrpSpPr>
          <p:cNvPr id="28" name="组合 42"/>
          <p:cNvGrpSpPr/>
          <p:nvPr/>
        </p:nvGrpSpPr>
        <p:grpSpPr bwMode="auto">
          <a:xfrm>
            <a:off x="8064479" y="1159224"/>
            <a:ext cx="896938" cy="931862"/>
            <a:chOff x="0" y="0"/>
            <a:chExt cx="1272207" cy="1203646"/>
          </a:xfrm>
        </p:grpSpPr>
        <p:sp>
          <p:nvSpPr>
            <p:cNvPr id="29" name="直角三角形 43"/>
            <p:cNvSpPr/>
            <p:nvPr/>
          </p:nvSpPr>
          <p:spPr bwMode="auto">
            <a:xfrm rot="10800000">
              <a:off x="0" y="0"/>
              <a:ext cx="1206133" cy="1203646"/>
            </a:xfrm>
            <a:prstGeom prst="rtTriangle">
              <a:avLst/>
            </a:prstGeom>
            <a:solidFill>
              <a:srgbClr val="FFFF00"/>
            </a:solidFill>
            <a:ln w="6350" cap="flat" cmpd="sng">
              <a:solidFill>
                <a:srgbClr val="D8D8D8"/>
              </a:solidFill>
              <a:miter lim="800000"/>
            </a:ln>
          </p:spPr>
          <p:txBody>
            <a:bodyPr lIns="144000" tIns="72000" rIns="72000" bIns="72000">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1200" b="1" u="sng">
                <a:sym typeface="Arial" panose="020B0604020202020204" pitchFamily="34" charset="0"/>
              </a:endParaRPr>
            </a:p>
          </p:txBody>
        </p:sp>
        <p:sp>
          <p:nvSpPr>
            <p:cNvPr id="30" name="矩形 44"/>
            <p:cNvSpPr>
              <a:spLocks noChangeArrowheads="1"/>
            </p:cNvSpPr>
            <p:nvPr/>
          </p:nvSpPr>
          <p:spPr bwMode="auto">
            <a:xfrm rot="2612065">
              <a:off x="477773" y="185362"/>
              <a:ext cx="794434" cy="45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a:solidFill>
                    <a:srgbClr val="000000"/>
                  </a:solidFill>
                  <a:latin typeface="Calibri" panose="020F0502020204030204" pitchFamily="34" charset="0"/>
                  <a:sym typeface="宋体" panose="02010600030101010101" pitchFamily="2" charset="-122"/>
                </a:rPr>
                <a:t>案例</a:t>
              </a:r>
              <a:endParaRPr lang="zh-CN" altLang="en-US"/>
            </a:p>
          </p:txBody>
        </p:sp>
      </p:grpSp>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oup 2"/>
          <p:cNvGraphicFramePr>
            <a:graphicFrameLocks noGrp="1"/>
          </p:cNvGraphicFramePr>
          <p:nvPr/>
        </p:nvGraphicFramePr>
        <p:xfrm>
          <a:off x="285750" y="1249363"/>
          <a:ext cx="8643938" cy="4340226"/>
        </p:xfrm>
        <a:graphic>
          <a:graphicData uri="http://schemas.openxmlformats.org/drawingml/2006/table">
            <a:tbl>
              <a:tblPr/>
              <a:tblGrid>
                <a:gridCol w="1838325"/>
                <a:gridCol w="3305175"/>
                <a:gridCol w="3500438"/>
              </a:tblGrid>
              <a:tr h="357188">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阶段</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各阶段作业时的风险</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预防措施</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1992313">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7.</a:t>
                      </a: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打开化学品设备</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化学品设备内部的缺陷，导致化学品喷射、溢流等</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设备内部有毒有害气体溢出，导致人员中毒</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199072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8.</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化学品添加</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化学品添加方式方法不当，导致化学品沸腾、喷溅等</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设备内部有毒有害气体溢出，导致人员中毒</a:t>
                      </a:r>
                      <a:endPar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sp>
        <p:nvSpPr>
          <p:cNvPr id="5" name="Rectangle 12"/>
          <p:cNvSpPr>
            <a:spLocks noChangeArrowheads="1"/>
          </p:cNvSpPr>
          <p:nvPr/>
        </p:nvSpPr>
        <p:spPr bwMode="auto">
          <a:xfrm>
            <a:off x="444732" y="48852"/>
            <a:ext cx="4164703" cy="51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nSpc>
                <a:spcPts val="2925"/>
              </a:lnSpc>
            </a:pP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化学品填料作业实施</a:t>
            </a:r>
            <a:r>
              <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案例</a:t>
            </a:r>
            <a:endPar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endParaRPr>
          </a:p>
        </p:txBody>
      </p:sp>
      <p:grpSp>
        <p:nvGrpSpPr>
          <p:cNvPr id="10" name="组合 42"/>
          <p:cNvGrpSpPr/>
          <p:nvPr/>
        </p:nvGrpSpPr>
        <p:grpSpPr bwMode="auto">
          <a:xfrm>
            <a:off x="8060457" y="1238527"/>
            <a:ext cx="896938" cy="931862"/>
            <a:chOff x="0" y="0"/>
            <a:chExt cx="1272207" cy="1203646"/>
          </a:xfrm>
        </p:grpSpPr>
        <p:sp>
          <p:nvSpPr>
            <p:cNvPr id="11" name="直角三角形 43"/>
            <p:cNvSpPr/>
            <p:nvPr/>
          </p:nvSpPr>
          <p:spPr bwMode="auto">
            <a:xfrm rot="10800000">
              <a:off x="0" y="0"/>
              <a:ext cx="1206133" cy="1203646"/>
            </a:xfrm>
            <a:prstGeom prst="rtTriangle">
              <a:avLst/>
            </a:prstGeom>
            <a:solidFill>
              <a:srgbClr val="FFFF00"/>
            </a:solidFill>
            <a:ln w="6350" cap="flat" cmpd="sng">
              <a:solidFill>
                <a:srgbClr val="D8D8D8"/>
              </a:solidFill>
              <a:miter lim="800000"/>
            </a:ln>
          </p:spPr>
          <p:txBody>
            <a:bodyPr lIns="144000" tIns="72000" rIns="72000" bIns="72000">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1200" b="1" u="sng">
                <a:sym typeface="Arial" panose="020B0604020202020204" pitchFamily="34" charset="0"/>
              </a:endParaRPr>
            </a:p>
          </p:txBody>
        </p:sp>
        <p:sp>
          <p:nvSpPr>
            <p:cNvPr id="12" name="矩形 44"/>
            <p:cNvSpPr>
              <a:spLocks noChangeArrowheads="1"/>
            </p:cNvSpPr>
            <p:nvPr/>
          </p:nvSpPr>
          <p:spPr bwMode="auto">
            <a:xfrm rot="2612065">
              <a:off x="477773" y="185362"/>
              <a:ext cx="794434" cy="45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000000"/>
                  </a:solidFill>
                  <a:latin typeface="Calibri" panose="020F0502020204030204" pitchFamily="34" charset="0"/>
                  <a:sym typeface="宋体" panose="02010600030101010101" pitchFamily="2" charset="-122"/>
                </a:rPr>
                <a:t>案例</a:t>
              </a:r>
              <a:endParaRPr lang="zh-CN" altLang="en-US" dirty="0"/>
            </a:p>
          </p:txBody>
        </p:sp>
      </p:grpSp>
      <p:grpSp>
        <p:nvGrpSpPr>
          <p:cNvPr id="14" name="组合 30"/>
          <p:cNvGrpSpPr/>
          <p:nvPr/>
        </p:nvGrpSpPr>
        <p:grpSpPr bwMode="auto">
          <a:xfrm>
            <a:off x="7308850" y="1951038"/>
            <a:ext cx="1409700" cy="1081087"/>
            <a:chOff x="0" y="0"/>
            <a:chExt cx="1409700" cy="1082040"/>
          </a:xfrm>
        </p:grpSpPr>
        <p:pic>
          <p:nvPicPr>
            <p:cNvPr id="15" name="Picture 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901"/>
              <a:ext cx="1406400" cy="105480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 name="矩形 23"/>
            <p:cNvSpPr>
              <a:spLocks noChangeArrowheads="1"/>
            </p:cNvSpPr>
            <p:nvPr/>
          </p:nvSpPr>
          <p:spPr bwMode="auto">
            <a:xfrm>
              <a:off x="38100" y="774263"/>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打开挡板</a:t>
              </a:r>
              <a:endParaRPr lang="zh-CN" altLang="en-US" sz="1400">
                <a:solidFill>
                  <a:srgbClr val="FFFFFF"/>
                </a:solidFill>
                <a:latin typeface="Calibri" panose="020F0502020204030204" pitchFamily="34" charset="0"/>
                <a:sym typeface="宋体" panose="02010600030101010101" pitchFamily="2" charset="-122"/>
              </a:endParaRPr>
            </a:p>
          </p:txBody>
        </p:sp>
        <p:sp>
          <p:nvSpPr>
            <p:cNvPr id="17" name="椭圆 29"/>
            <p:cNvSpPr/>
            <p:nvPr/>
          </p:nvSpPr>
          <p:spPr bwMode="auto">
            <a:xfrm>
              <a:off x="12700"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14</a:t>
              </a:r>
              <a:endParaRPr lang="zh-CN" altLang="en-US" sz="1100" b="1">
                <a:solidFill>
                  <a:schemeClr val="bg1"/>
                </a:solidFill>
                <a:sym typeface="Arial" panose="020B0604020202020204" pitchFamily="34" charset="0"/>
              </a:endParaRPr>
            </a:p>
          </p:txBody>
        </p:sp>
      </p:grpSp>
      <p:grpSp>
        <p:nvGrpSpPr>
          <p:cNvPr id="18" name="组合 37"/>
          <p:cNvGrpSpPr/>
          <p:nvPr/>
        </p:nvGrpSpPr>
        <p:grpSpPr bwMode="auto">
          <a:xfrm>
            <a:off x="5580063" y="1878013"/>
            <a:ext cx="1371600" cy="1181100"/>
            <a:chOff x="0" y="0"/>
            <a:chExt cx="1371600" cy="1181078"/>
          </a:xfrm>
        </p:grpSpPr>
        <p:pic>
          <p:nvPicPr>
            <p:cNvPr id="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333490" cy="1181078"/>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0" name="椭圆 35"/>
            <p:cNvSpPr/>
            <p:nvPr/>
          </p:nvSpPr>
          <p:spPr bwMode="auto">
            <a:xfrm>
              <a:off x="38100" y="1397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13</a:t>
              </a:r>
              <a:endParaRPr lang="zh-CN" altLang="en-US" sz="1100" b="1">
                <a:solidFill>
                  <a:schemeClr val="bg1"/>
                </a:solidFill>
                <a:sym typeface="Arial" panose="020B0604020202020204" pitchFamily="34" charset="0"/>
              </a:endParaRPr>
            </a:p>
          </p:txBody>
        </p:sp>
        <p:sp>
          <p:nvSpPr>
            <p:cNvPr id="21" name="矩形 36"/>
            <p:cNvSpPr>
              <a:spLocks noChangeArrowheads="1"/>
            </p:cNvSpPr>
            <p:nvPr/>
          </p:nvSpPr>
          <p:spPr bwMode="auto">
            <a:xfrm>
              <a:off x="0" y="840441"/>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确保抽排风</a:t>
              </a:r>
              <a:endParaRPr lang="zh-CN" altLang="en-US"/>
            </a:p>
          </p:txBody>
        </p:sp>
      </p:grpSp>
      <p:pic>
        <p:nvPicPr>
          <p:cNvPr id="2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3967163"/>
            <a:ext cx="1428750" cy="105410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23" name="组合 41"/>
          <p:cNvGrpSpPr/>
          <p:nvPr/>
        </p:nvGrpSpPr>
        <p:grpSpPr bwMode="auto">
          <a:xfrm>
            <a:off x="5651500" y="3967163"/>
            <a:ext cx="1371600" cy="1181100"/>
            <a:chOff x="0" y="0"/>
            <a:chExt cx="1371600" cy="1181078"/>
          </a:xfrm>
        </p:grpSpPr>
        <p:pic>
          <p:nvPicPr>
            <p:cNvPr id="2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333490" cy="1181078"/>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 name="椭圆 43"/>
            <p:cNvSpPr/>
            <p:nvPr/>
          </p:nvSpPr>
          <p:spPr bwMode="auto">
            <a:xfrm>
              <a:off x="38100" y="1397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15</a:t>
              </a:r>
              <a:endParaRPr lang="zh-CN" altLang="en-US" sz="1100" b="1">
                <a:solidFill>
                  <a:schemeClr val="bg1"/>
                </a:solidFill>
                <a:sym typeface="Arial" panose="020B0604020202020204" pitchFamily="34" charset="0"/>
              </a:endParaRPr>
            </a:p>
          </p:txBody>
        </p:sp>
        <p:sp>
          <p:nvSpPr>
            <p:cNvPr id="26" name="矩形 44"/>
            <p:cNvSpPr>
              <a:spLocks noChangeArrowheads="1"/>
            </p:cNvSpPr>
            <p:nvPr/>
          </p:nvSpPr>
          <p:spPr bwMode="auto">
            <a:xfrm>
              <a:off x="0" y="840441"/>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确保抽排风</a:t>
              </a:r>
              <a:endParaRPr lang="zh-CN" altLang="en-US"/>
            </a:p>
          </p:txBody>
        </p:sp>
      </p:grpSp>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oup 2"/>
          <p:cNvGraphicFramePr>
            <a:graphicFrameLocks noGrp="1"/>
          </p:cNvGraphicFramePr>
          <p:nvPr/>
        </p:nvGraphicFramePr>
        <p:xfrm>
          <a:off x="444732" y="1249363"/>
          <a:ext cx="8451618" cy="4340226"/>
        </p:xfrm>
        <a:graphic>
          <a:graphicData uri="http://schemas.openxmlformats.org/drawingml/2006/table">
            <a:tbl>
              <a:tblPr/>
              <a:tblGrid>
                <a:gridCol w="1797094"/>
                <a:gridCol w="3231045"/>
                <a:gridCol w="3423479"/>
              </a:tblGrid>
              <a:tr h="357188">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阶段</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各阶段作业时的风险</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1" hangingPunct="1">
                        <a:lnSpc>
                          <a:spcPct val="100000"/>
                        </a:lnSpc>
                        <a:spcBef>
                          <a:spcPct val="0"/>
                        </a:spcBef>
                        <a:spcAft>
                          <a:spcPct val="0"/>
                        </a:spcAft>
                        <a:buClrTx/>
                        <a:buSzTx/>
                        <a:buFont typeface="Arial" panose="020B0604020202020204" pitchFamily="34" charset="0"/>
                        <a:buNone/>
                      </a:pPr>
                      <a:r>
                        <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rPr>
                        <a:t>预防措施</a:t>
                      </a:r>
                      <a:endParaRPr kumimoji="0" lang="zh-CN" altLang="zh-CN" sz="16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1992313">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9.</a:t>
                      </a: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化学品设备封闭</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化学品设备密封不良，导致有毒有害气体溢出</a:t>
                      </a:r>
                      <a:endPar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1990725">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en-US"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rPr>
                        <a:t>10.</a:t>
                      </a: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防护用品整理并记录</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宋体" panose="02010600030101010101" pitchFamily="2" charset="-122"/>
                        </a:rPr>
                        <a:t>化学品未清洗等，给下次作业埋下隐患</a:t>
                      </a:r>
                      <a:endParaRPr kumimoji="0" lang="zh-CN" altLang="en-US"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spcBef>
                          <a:spcPct val="20000"/>
                        </a:spcBef>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spcBef>
                          <a:spcPct val="20000"/>
                        </a:spcBef>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spcBef>
                          <a:spcPct val="20000"/>
                        </a:spcBef>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Malgun Gothic" panose="020B0503020000020004" charset="-127"/>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sp>
        <p:nvSpPr>
          <p:cNvPr id="5" name="Rectangle 12"/>
          <p:cNvSpPr>
            <a:spLocks noChangeArrowheads="1"/>
          </p:cNvSpPr>
          <p:nvPr/>
        </p:nvSpPr>
        <p:spPr bwMode="auto">
          <a:xfrm>
            <a:off x="444732" y="48852"/>
            <a:ext cx="4164703" cy="51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nSpc>
                <a:spcPts val="2925"/>
              </a:lnSpc>
            </a:pP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化学品填料作业实施</a:t>
            </a:r>
            <a:r>
              <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JSA</a:t>
            </a:r>
            <a:r>
              <a:rPr lang="zh-CN" altLang="en-US"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rPr>
              <a:t>案例</a:t>
            </a:r>
            <a:endParaRPr lang="en-US" altLang="zh-CN" sz="2400" b="1" u="none" dirty="0">
              <a:solidFill>
                <a:schemeClr val="tx2"/>
              </a:solidFill>
              <a:latin typeface="微软雅黑" panose="020B0503020204020204" pitchFamily="34" charset="-122"/>
              <a:ea typeface="微软雅黑" panose="020B0503020204020204" pitchFamily="34" charset="-122"/>
              <a:sym typeface="华文细黑" panose="02010600040101010101" pitchFamily="2" charset="-122"/>
            </a:endParaRPr>
          </a:p>
        </p:txBody>
      </p:sp>
      <p:grpSp>
        <p:nvGrpSpPr>
          <p:cNvPr id="10" name="组合 42"/>
          <p:cNvGrpSpPr/>
          <p:nvPr/>
        </p:nvGrpSpPr>
        <p:grpSpPr bwMode="auto">
          <a:xfrm>
            <a:off x="8026420" y="1250197"/>
            <a:ext cx="896938" cy="931862"/>
            <a:chOff x="0" y="0"/>
            <a:chExt cx="1272207" cy="1203646"/>
          </a:xfrm>
        </p:grpSpPr>
        <p:sp>
          <p:nvSpPr>
            <p:cNvPr id="11" name="直角三角形 43"/>
            <p:cNvSpPr/>
            <p:nvPr/>
          </p:nvSpPr>
          <p:spPr bwMode="auto">
            <a:xfrm rot="10800000">
              <a:off x="0" y="0"/>
              <a:ext cx="1206133" cy="1203646"/>
            </a:xfrm>
            <a:prstGeom prst="rtTriangle">
              <a:avLst/>
            </a:prstGeom>
            <a:solidFill>
              <a:srgbClr val="FFFF00"/>
            </a:solidFill>
            <a:ln w="6350" cap="flat" cmpd="sng">
              <a:solidFill>
                <a:srgbClr val="D8D8D8"/>
              </a:solidFill>
              <a:miter lim="800000"/>
            </a:ln>
          </p:spPr>
          <p:txBody>
            <a:bodyPr lIns="144000" tIns="72000" rIns="72000" bIns="72000">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1200" b="1" u="sng">
                <a:sym typeface="Arial" panose="020B0604020202020204" pitchFamily="34" charset="0"/>
              </a:endParaRPr>
            </a:p>
          </p:txBody>
        </p:sp>
        <p:sp>
          <p:nvSpPr>
            <p:cNvPr id="12" name="矩形 44"/>
            <p:cNvSpPr>
              <a:spLocks noChangeArrowheads="1"/>
            </p:cNvSpPr>
            <p:nvPr/>
          </p:nvSpPr>
          <p:spPr bwMode="auto">
            <a:xfrm rot="2612065">
              <a:off x="477773" y="185362"/>
              <a:ext cx="794434" cy="45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000000"/>
                  </a:solidFill>
                  <a:latin typeface="Calibri" panose="020F0502020204030204" pitchFamily="34" charset="0"/>
                  <a:sym typeface="宋体" panose="02010600030101010101" pitchFamily="2" charset="-122"/>
                </a:rPr>
                <a:t>案例</a:t>
              </a:r>
              <a:endParaRPr lang="zh-CN" altLang="en-US" dirty="0"/>
            </a:p>
          </p:txBody>
        </p:sp>
      </p:grpSp>
      <p:grpSp>
        <p:nvGrpSpPr>
          <p:cNvPr id="15" name="组合 22"/>
          <p:cNvGrpSpPr/>
          <p:nvPr/>
        </p:nvGrpSpPr>
        <p:grpSpPr bwMode="auto">
          <a:xfrm>
            <a:off x="5618163" y="2093913"/>
            <a:ext cx="1408112" cy="1104900"/>
            <a:chOff x="0" y="0"/>
            <a:chExt cx="1408940" cy="1104515"/>
          </a:xfrm>
        </p:grpSpPr>
        <p:pic>
          <p:nvPicPr>
            <p:cNvPr id="16" name="Picture 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40" y="0"/>
              <a:ext cx="1406400" cy="105480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椭圆 24"/>
            <p:cNvSpPr/>
            <p:nvPr/>
          </p:nvSpPr>
          <p:spPr bwMode="auto">
            <a:xfrm>
              <a:off x="0"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17</a:t>
              </a:r>
              <a:endParaRPr lang="zh-CN" altLang="en-US" sz="1100" b="1">
                <a:solidFill>
                  <a:schemeClr val="bg1"/>
                </a:solidFill>
                <a:sym typeface="Arial" panose="020B0604020202020204" pitchFamily="34" charset="0"/>
              </a:endParaRPr>
            </a:p>
          </p:txBody>
        </p:sp>
        <p:sp>
          <p:nvSpPr>
            <p:cNvPr id="18" name="矩形 25"/>
            <p:cNvSpPr>
              <a:spLocks noChangeArrowheads="1"/>
            </p:cNvSpPr>
            <p:nvPr/>
          </p:nvSpPr>
          <p:spPr bwMode="auto">
            <a:xfrm>
              <a:off x="2540" y="796738"/>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关闭挡板</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19" name="组合 33"/>
          <p:cNvGrpSpPr/>
          <p:nvPr/>
        </p:nvGrpSpPr>
        <p:grpSpPr bwMode="auto">
          <a:xfrm>
            <a:off x="5618163" y="3967163"/>
            <a:ext cx="1403350" cy="1084262"/>
            <a:chOff x="0" y="0"/>
            <a:chExt cx="1403048" cy="1085465"/>
          </a:xfrm>
        </p:grpSpPr>
        <p:pic>
          <p:nvPicPr>
            <p:cNvPr id="2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5"/>
              <a:ext cx="1403048" cy="1052286"/>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 name="椭圆 28"/>
            <p:cNvSpPr/>
            <p:nvPr/>
          </p:nvSpPr>
          <p:spPr bwMode="auto">
            <a:xfrm>
              <a:off x="3990"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19</a:t>
              </a:r>
              <a:endParaRPr lang="zh-CN" altLang="en-US" sz="1100" b="1">
                <a:solidFill>
                  <a:schemeClr val="bg1"/>
                </a:solidFill>
                <a:sym typeface="Arial" panose="020B0604020202020204" pitchFamily="34" charset="0"/>
              </a:endParaRPr>
            </a:p>
          </p:txBody>
        </p:sp>
        <p:sp>
          <p:nvSpPr>
            <p:cNvPr id="22" name="矩形 30"/>
            <p:cNvSpPr>
              <a:spLocks noChangeArrowheads="1"/>
            </p:cNvSpPr>
            <p:nvPr/>
          </p:nvSpPr>
          <p:spPr bwMode="auto">
            <a:xfrm>
              <a:off x="28120" y="777688"/>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桶表面清洗</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23" name="组合 32"/>
          <p:cNvGrpSpPr/>
          <p:nvPr/>
        </p:nvGrpSpPr>
        <p:grpSpPr bwMode="auto">
          <a:xfrm>
            <a:off x="7273925" y="3967163"/>
            <a:ext cx="1435100" cy="1081087"/>
            <a:chOff x="0" y="0"/>
            <a:chExt cx="1435100" cy="1082178"/>
          </a:xfrm>
        </p:grpSpPr>
        <p:pic>
          <p:nvPicPr>
            <p:cNvPr id="2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9" y="10160"/>
              <a:ext cx="1387922" cy="1054800"/>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 name="椭圆 29"/>
            <p:cNvSpPr/>
            <p:nvPr/>
          </p:nvSpPr>
          <p:spPr bwMode="auto">
            <a:xfrm>
              <a:off x="34290" y="0"/>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20</a:t>
              </a:r>
              <a:endParaRPr lang="zh-CN" altLang="en-US" sz="1100" b="1">
                <a:solidFill>
                  <a:schemeClr val="bg1"/>
                </a:solidFill>
                <a:sym typeface="Arial" panose="020B0604020202020204" pitchFamily="34" charset="0"/>
              </a:endParaRPr>
            </a:p>
          </p:txBody>
        </p:sp>
        <p:sp>
          <p:nvSpPr>
            <p:cNvPr id="26" name="矩形 31"/>
            <p:cNvSpPr>
              <a:spLocks noChangeArrowheads="1"/>
            </p:cNvSpPr>
            <p:nvPr/>
          </p:nvSpPr>
          <p:spPr bwMode="auto">
            <a:xfrm>
              <a:off x="0" y="774401"/>
              <a:ext cx="1435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防护用品清洗</a:t>
              </a:r>
              <a:endParaRPr lang="zh-CN" altLang="en-US" sz="1400">
                <a:solidFill>
                  <a:srgbClr val="FFFFFF"/>
                </a:solidFill>
                <a:latin typeface="Calibri" panose="020F0502020204030204" pitchFamily="34" charset="0"/>
                <a:sym typeface="宋体" panose="02010600030101010101" pitchFamily="2" charset="-122"/>
              </a:endParaRPr>
            </a:p>
          </p:txBody>
        </p:sp>
      </p:grpSp>
      <p:grpSp>
        <p:nvGrpSpPr>
          <p:cNvPr id="27" name="组合 34"/>
          <p:cNvGrpSpPr/>
          <p:nvPr/>
        </p:nvGrpSpPr>
        <p:grpSpPr bwMode="auto">
          <a:xfrm>
            <a:off x="7346950" y="2022475"/>
            <a:ext cx="1435100" cy="1189038"/>
            <a:chOff x="0" y="0"/>
            <a:chExt cx="1435100" cy="1188747"/>
          </a:xfrm>
        </p:grpSpPr>
        <p:grpSp>
          <p:nvGrpSpPr>
            <p:cNvPr id="28" name="组合 23"/>
            <p:cNvGrpSpPr/>
            <p:nvPr/>
          </p:nvGrpSpPr>
          <p:grpSpPr bwMode="auto">
            <a:xfrm>
              <a:off x="27008" y="0"/>
              <a:ext cx="1365250" cy="1150909"/>
              <a:chOff x="0" y="0"/>
              <a:chExt cx="1365250" cy="1150909"/>
            </a:xfrm>
          </p:grpSpPr>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5250" cy="1150909"/>
              </a:xfrm>
              <a:prstGeom prst="rect">
                <a:avLst/>
              </a:prstGeom>
              <a:noFill/>
              <a:ln w="1905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矩形 39"/>
              <p:cNvSpPr>
                <a:spLocks noChangeArrowheads="1"/>
              </p:cNvSpPr>
              <p:nvPr/>
            </p:nvSpPr>
            <p:spPr bwMode="auto">
              <a:xfrm>
                <a:off x="343220" y="209234"/>
                <a:ext cx="676252" cy="1800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0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记录表</a:t>
                </a:r>
                <a:endParaRPr lang="zh-CN" altLang="en-US" sz="10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9" name="椭圆 36"/>
            <p:cNvSpPr/>
            <p:nvPr/>
          </p:nvSpPr>
          <p:spPr bwMode="auto">
            <a:xfrm>
              <a:off x="31750" y="23496"/>
              <a:ext cx="228600" cy="228600"/>
            </a:xfrm>
            <a:prstGeom prst="ellipse">
              <a:avLst/>
            </a:prstGeom>
            <a:solidFill>
              <a:srgbClr val="FF0000"/>
            </a:solidFill>
            <a:ln w="12700" cap="flat" cmpd="sng">
              <a:solidFill>
                <a:schemeClr val="bg1"/>
              </a:solidFill>
              <a:round/>
            </a:ln>
          </p:spPr>
          <p:txBody>
            <a:bodyPr lIns="0" tIns="0" rIns="0" bIns="0"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r>
                <a:rPr lang="en-US" altLang="zh-CN" sz="1100" b="1">
                  <a:solidFill>
                    <a:schemeClr val="bg1"/>
                  </a:solidFill>
                  <a:sym typeface="Arial" panose="020B0604020202020204" pitchFamily="34" charset="0"/>
                </a:rPr>
                <a:t>18</a:t>
              </a:r>
              <a:endParaRPr lang="zh-CN" altLang="en-US" sz="1100" b="1">
                <a:solidFill>
                  <a:schemeClr val="bg1"/>
                </a:solidFill>
                <a:sym typeface="Arial" panose="020B0604020202020204" pitchFamily="34" charset="0"/>
              </a:endParaRPr>
            </a:p>
          </p:txBody>
        </p:sp>
        <p:sp>
          <p:nvSpPr>
            <p:cNvPr id="30" name="矩形 37"/>
            <p:cNvSpPr>
              <a:spLocks noChangeArrowheads="1"/>
            </p:cNvSpPr>
            <p:nvPr/>
          </p:nvSpPr>
          <p:spPr bwMode="auto">
            <a:xfrm>
              <a:off x="0" y="880970"/>
              <a:ext cx="1435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400">
                  <a:solidFill>
                    <a:srgbClr val="FFFFFF"/>
                  </a:solidFill>
                  <a:latin typeface="Calibri" panose="020F0502020204030204" pitchFamily="34" charset="0"/>
                  <a:sym typeface="宋体" panose="02010600030101010101" pitchFamily="2" charset="-122"/>
                </a:rPr>
                <a:t>记录表填写</a:t>
              </a:r>
              <a:endParaRPr lang="zh-CN" altLang="en-US"/>
            </a:p>
          </p:txBody>
        </p:sp>
      </p:grpSp>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txBox="1">
            <a:spLocks noChangeArrowheads="1"/>
          </p:cNvSpPr>
          <p:nvPr/>
        </p:nvSpPr>
        <p:spPr>
          <a:xfrm>
            <a:off x="562793" y="110138"/>
            <a:ext cx="5759450" cy="525462"/>
          </a:xfrm>
          <a:prstGeom prst="rect">
            <a:avLst/>
          </a:prstGeom>
          <a:solidFill>
            <a:schemeClr val="bg1"/>
          </a:solidFill>
        </p:spPr>
        <p:txBody>
          <a:bodyP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smtClean="0">
                <a:solidFill>
                  <a:schemeClr val="tx1"/>
                </a:solidFill>
                <a:latin typeface="微软雅黑" panose="020B0503020204020204" pitchFamily="34" charset="-122"/>
                <a:ea typeface="微软雅黑" panose="020B0503020204020204" pitchFamily="34" charset="-122"/>
              </a:rPr>
              <a:t>安全金字塔 </a:t>
            </a:r>
            <a:endParaRPr lang="zh-CN" altLang="en-US" sz="2400" b="1" kern="0"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5841" y="923640"/>
            <a:ext cx="7877428" cy="47650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spd="med">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8"/>
          <p:cNvSpPr txBox="1"/>
          <p:nvPr/>
        </p:nvSpPr>
        <p:spPr>
          <a:xfrm>
            <a:off x="444732" y="1355700"/>
            <a:ext cx="8306229" cy="3528490"/>
          </a:xfrm>
          <a:prstGeom prst="roundRect">
            <a:avLst>
              <a:gd name="adj" fmla="val 7302"/>
            </a:avLst>
          </a:prstGeom>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l">
              <a:lnSpc>
                <a:spcPct val="150000"/>
              </a:lnSpc>
            </a:pP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7587" name="Rectangle 3"/>
          <p:cNvSpPr>
            <a:spLocks noGrp="1" noChangeArrowheads="1"/>
          </p:cNvSpPr>
          <p:nvPr>
            <p:ph idx="1"/>
          </p:nvPr>
        </p:nvSpPr>
        <p:spPr>
          <a:xfrm>
            <a:off x="444732" y="1643740"/>
            <a:ext cx="8233887" cy="2880400"/>
          </a:xfrm>
        </p:spPr>
        <p:txBody>
          <a:bodyPr/>
          <a:lstStyle/>
          <a:p>
            <a:pPr>
              <a:lnSpc>
                <a:spcPct val="150000"/>
              </a:lnSpc>
              <a:spcBef>
                <a:spcPts val="0"/>
              </a:spcBef>
            </a:pPr>
            <a:r>
              <a:rPr lang="zh-CN" altLang="en-US" sz="2000" dirty="0" smtClean="0">
                <a:latin typeface="微软雅黑" panose="020B0503020204020204" pitchFamily="34" charset="-122"/>
                <a:ea typeface="微软雅黑" panose="020B0503020204020204" pitchFamily="34" charset="-122"/>
              </a:rPr>
              <a:t>定义：</a:t>
            </a:r>
            <a:endParaRPr lang="zh-CN" altLang="en-US" sz="2000" dirty="0" smtClean="0">
              <a:latin typeface="微软雅黑" panose="020B0503020204020204" pitchFamily="34" charset="-122"/>
              <a:ea typeface="微软雅黑" panose="020B0503020204020204" pitchFamily="34" charset="-122"/>
            </a:endParaRPr>
          </a:p>
          <a:p>
            <a:pPr lvl="1">
              <a:lnSpc>
                <a:spcPct val="150000"/>
              </a:lnSpc>
              <a:spcBef>
                <a:spcPts val="0"/>
              </a:spcBef>
              <a:buFontTx/>
              <a:buNone/>
            </a:pP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违反安全规则或安全原则，（包括违反法律、法规、标准作业程序、条例、标准、规定，也包括违反大多数人都知道并遵守的不成文的安全原则，即</a:t>
            </a:r>
            <a:r>
              <a:rPr lang="zh-CN" altLang="en-US" sz="2000" u="sng" dirty="0" smtClean="0">
                <a:solidFill>
                  <a:srgbClr val="FF0000"/>
                </a:solidFill>
                <a:latin typeface="微软雅黑" panose="020B0503020204020204" pitchFamily="34" charset="-122"/>
                <a:ea typeface="微软雅黑" panose="020B0503020204020204" pitchFamily="34" charset="-122"/>
              </a:rPr>
              <a:t>违背安全常识</a:t>
            </a:r>
            <a:r>
              <a:rPr lang="zh-CN" altLang="en-US" sz="2000" dirty="0" smtClean="0">
                <a:latin typeface="微软雅黑" panose="020B0503020204020204" pitchFamily="34" charset="-122"/>
                <a:ea typeface="微软雅黑" panose="020B0503020204020204" pitchFamily="34" charset="-122"/>
              </a:rPr>
              <a:t>），使事故有可能或有机会发生的行为。国标</a:t>
            </a:r>
            <a:r>
              <a:rPr lang="en-US" altLang="zh-CN" sz="2000" dirty="0" smtClean="0">
                <a:latin typeface="微软雅黑" panose="020B0503020204020204" pitchFamily="34" charset="-122"/>
                <a:ea typeface="微软雅黑" panose="020B0503020204020204" pitchFamily="34" charset="-122"/>
              </a:rPr>
              <a:t>GB6441-86《</a:t>
            </a:r>
            <a:r>
              <a:rPr lang="zh-CN" altLang="en-US" sz="2000" dirty="0" smtClean="0">
                <a:latin typeface="微软雅黑" panose="020B0503020204020204" pitchFamily="34" charset="-122"/>
                <a:ea typeface="微软雅黑" panose="020B0503020204020204" pitchFamily="34" charset="-122"/>
              </a:rPr>
              <a:t>企业职工伤亡事故分类</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中将人的不安全行为归纳为</a:t>
            </a:r>
            <a:r>
              <a:rPr lang="en-US" altLang="zh-CN" sz="2000" dirty="0" smtClean="0">
                <a:latin typeface="微软雅黑" panose="020B0503020204020204" pitchFamily="34" charset="-122"/>
                <a:ea typeface="微软雅黑" panose="020B0503020204020204" pitchFamily="34" charset="-122"/>
              </a:rPr>
              <a:t>9</a:t>
            </a:r>
            <a:r>
              <a:rPr lang="zh-CN" altLang="en-US" sz="2000" dirty="0" smtClean="0">
                <a:latin typeface="微软雅黑" panose="020B0503020204020204" pitchFamily="34" charset="-122"/>
                <a:ea typeface="微软雅黑" panose="020B0503020204020204" pitchFamily="34" charset="-122"/>
              </a:rPr>
              <a:t>大类：</a:t>
            </a:r>
            <a:endParaRPr lang="zh-CN" altLang="en-US" sz="2000" dirty="0" smtClean="0">
              <a:latin typeface="微软雅黑" panose="020B0503020204020204" pitchFamily="34" charset="-122"/>
              <a:ea typeface="微软雅黑" panose="020B0503020204020204" pitchFamily="34" charset="-122"/>
            </a:endParaRPr>
          </a:p>
        </p:txBody>
      </p:sp>
      <p:sp>
        <p:nvSpPr>
          <p:cNvPr id="5" name="Rectangle 12"/>
          <p:cNvSpPr>
            <a:spLocks noChangeArrowheads="1"/>
          </p:cNvSpPr>
          <p:nvPr/>
        </p:nvSpPr>
        <p:spPr bwMode="auto">
          <a:xfrm>
            <a:off x="444732" y="48852"/>
            <a:ext cx="329587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行为的定义</a:t>
            </a:r>
            <a:endParaRPr lang="zh-CN" altLang="en-US" sz="2400" b="1" u="none"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68611" name="Rectangle 3"/>
          <p:cNvSpPr>
            <a:spLocks noGrp="1" noChangeArrowheads="1"/>
          </p:cNvSpPr>
          <p:nvPr>
            <p:ph idx="1"/>
          </p:nvPr>
        </p:nvSpPr>
        <p:spPr>
          <a:xfrm>
            <a:off x="470145" y="1051983"/>
            <a:ext cx="8233887" cy="4628727"/>
          </a:xfrm>
          <a:ln w="12700">
            <a:noFill/>
            <a:prstDash val="dash"/>
          </a:ln>
        </p:spPr>
        <p:txBody>
          <a:bodyPr/>
          <a:lstStyle/>
          <a:p>
            <a:pPr marL="381000" indent="-381000">
              <a:lnSpc>
                <a:spcPct val="150000"/>
              </a:lnSpc>
              <a:spcAft>
                <a:spcPts val="600"/>
              </a:spcAft>
            </a:pPr>
            <a:r>
              <a:rPr lang="en-US" altLang="zh-CN" sz="1600" b="1" dirty="0" smtClean="0">
                <a:solidFill>
                  <a:srgbClr val="FF0000"/>
                </a:solidFill>
                <a:latin typeface="微软雅黑" panose="020B0503020204020204" pitchFamily="34" charset="-122"/>
                <a:ea typeface="微软雅黑" panose="020B0503020204020204" pitchFamily="34" charset="-122"/>
              </a:rPr>
              <a:t>1.</a:t>
            </a:r>
            <a:r>
              <a:rPr lang="zh-CN" altLang="en-US" sz="1600" b="1" dirty="0" smtClean="0">
                <a:solidFill>
                  <a:srgbClr val="FF0000"/>
                </a:solidFill>
                <a:latin typeface="微软雅黑" panose="020B0503020204020204" pitchFamily="34" charset="-122"/>
                <a:ea typeface="微软雅黑" panose="020B0503020204020204" pitchFamily="34" charset="-122"/>
              </a:rPr>
              <a:t>操作错误、忽视安全、忽视警告：</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marL="381000" indent="-381000">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--1.1</a:t>
            </a:r>
            <a:r>
              <a:rPr lang="zh-CN" altLang="en-US" sz="1600" dirty="0" smtClean="0">
                <a:latin typeface="微软雅黑" panose="020B0503020204020204" pitchFamily="34" charset="-122"/>
                <a:ea typeface="微软雅黑" panose="020B0503020204020204" pitchFamily="34" charset="-122"/>
              </a:rPr>
              <a:t>未经许可开动、关停、移动机器；</a:t>
            </a:r>
            <a:endParaRPr lang="zh-CN" altLang="en-US" sz="1600" dirty="0" smtClean="0">
              <a:latin typeface="微软雅黑" panose="020B0503020204020204" pitchFamily="34" charset="-122"/>
              <a:ea typeface="微软雅黑" panose="020B0503020204020204" pitchFamily="34" charset="-122"/>
            </a:endParaRPr>
          </a:p>
          <a:p>
            <a:pPr marL="381000" indent="-381000">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--1.2</a:t>
            </a:r>
            <a:r>
              <a:rPr lang="zh-CN" altLang="en-US" sz="1600" dirty="0" smtClean="0">
                <a:latin typeface="微软雅黑" panose="020B0503020204020204" pitchFamily="34" charset="-122"/>
                <a:ea typeface="微软雅黑" panose="020B0503020204020204" pitchFamily="34" charset="-122"/>
              </a:rPr>
              <a:t>开动、关停机器时未给信号；</a:t>
            </a:r>
            <a:endParaRPr lang="zh-CN" altLang="en-US" sz="1600" dirty="0" smtClean="0">
              <a:latin typeface="微软雅黑" panose="020B0503020204020204" pitchFamily="34" charset="-122"/>
              <a:ea typeface="微软雅黑" panose="020B0503020204020204" pitchFamily="34" charset="-122"/>
            </a:endParaRPr>
          </a:p>
          <a:p>
            <a:pPr marL="381000" indent="-381000">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--1.3</a:t>
            </a:r>
            <a:r>
              <a:rPr lang="zh-CN" altLang="en-US" sz="1600" dirty="0" smtClean="0">
                <a:latin typeface="微软雅黑" panose="020B0503020204020204" pitchFamily="34" charset="-122"/>
                <a:ea typeface="微软雅黑" panose="020B0503020204020204" pitchFamily="34" charset="-122"/>
              </a:rPr>
              <a:t>开关未锁紧，造成意外转动、</a:t>
            </a:r>
            <a:endParaRPr lang="zh-CN" altLang="en-US" sz="1600" dirty="0" smtClean="0">
              <a:latin typeface="微软雅黑" panose="020B0503020204020204" pitchFamily="34" charset="-122"/>
              <a:ea typeface="微软雅黑" panose="020B0503020204020204" pitchFamily="34" charset="-122"/>
            </a:endParaRPr>
          </a:p>
          <a:p>
            <a:pPr marL="381000" indent="-381000">
              <a:lnSpc>
                <a:spcPct val="150000"/>
              </a:lnSpc>
              <a:spcAft>
                <a:spcPts val="600"/>
              </a:spcAft>
              <a:buFontTx/>
              <a:buNone/>
            </a:pPr>
            <a:r>
              <a:rPr lang="zh-CN" altLang="en-US" sz="1600" dirty="0" smtClean="0">
                <a:latin typeface="微软雅黑" panose="020B0503020204020204" pitchFamily="34" charset="-122"/>
                <a:ea typeface="微软雅黑" panose="020B0503020204020204" pitchFamily="34" charset="-122"/>
              </a:rPr>
              <a:t>          通电或泄漏；</a:t>
            </a:r>
            <a:endParaRPr lang="zh-CN" altLang="en-US" sz="1600" dirty="0" smtClean="0">
              <a:latin typeface="微软雅黑" panose="020B0503020204020204" pitchFamily="34" charset="-122"/>
              <a:ea typeface="微软雅黑" panose="020B0503020204020204" pitchFamily="34" charset="-122"/>
            </a:endParaRPr>
          </a:p>
          <a:p>
            <a:pPr marL="381000" indent="-381000">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--1.4</a:t>
            </a:r>
            <a:r>
              <a:rPr lang="zh-CN" altLang="en-US" sz="1600" dirty="0" smtClean="0">
                <a:latin typeface="微软雅黑" panose="020B0503020204020204" pitchFamily="34" charset="-122"/>
                <a:ea typeface="微软雅黑" panose="020B0503020204020204" pitchFamily="34" charset="-122"/>
              </a:rPr>
              <a:t>忘记关闭设备；</a:t>
            </a:r>
            <a:endParaRPr lang="zh-CN" altLang="en-US" sz="1600" dirty="0" smtClean="0">
              <a:latin typeface="微软雅黑" panose="020B0503020204020204" pitchFamily="34" charset="-122"/>
              <a:ea typeface="微软雅黑" panose="020B0503020204020204" pitchFamily="34" charset="-122"/>
            </a:endParaRPr>
          </a:p>
          <a:p>
            <a:pPr marL="381000" indent="-381000">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--1.5</a:t>
            </a:r>
            <a:r>
              <a:rPr lang="zh-CN" altLang="en-US" sz="1600" dirty="0" smtClean="0">
                <a:latin typeface="微软雅黑" panose="020B0503020204020204" pitchFamily="34" charset="-122"/>
                <a:ea typeface="微软雅黑" panose="020B0503020204020204" pitchFamily="34" charset="-122"/>
              </a:rPr>
              <a:t>忽视警告标志、警告信号；</a:t>
            </a:r>
            <a:endParaRPr lang="zh-CN" altLang="en-US" sz="1600" dirty="0" smtClean="0">
              <a:latin typeface="微软雅黑" panose="020B0503020204020204" pitchFamily="34" charset="-122"/>
              <a:ea typeface="微软雅黑" panose="020B0503020204020204" pitchFamily="34" charset="-122"/>
            </a:endParaRPr>
          </a:p>
          <a:p>
            <a:pPr marL="381000" indent="-381000">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--1.6</a:t>
            </a:r>
            <a:r>
              <a:rPr lang="zh-CN" altLang="en-US" sz="1600" dirty="0" smtClean="0">
                <a:latin typeface="微软雅黑" panose="020B0503020204020204" pitchFamily="34" charset="-122"/>
                <a:ea typeface="微软雅黑" panose="020B0503020204020204" pitchFamily="34" charset="-122"/>
              </a:rPr>
              <a:t>操作错误（指按钮、阀门等）</a:t>
            </a:r>
            <a:r>
              <a:rPr lang="en-US" altLang="zh-CN" sz="1600" dirty="0" smtClean="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p:txBody>
      </p:sp>
      <p:pic>
        <p:nvPicPr>
          <p:cNvPr id="6861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6779" y="3506611"/>
            <a:ext cx="3125828" cy="220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Oval 5"/>
          <p:cNvSpPr>
            <a:spLocks noChangeArrowheads="1"/>
          </p:cNvSpPr>
          <p:nvPr/>
        </p:nvSpPr>
        <p:spPr bwMode="auto">
          <a:xfrm>
            <a:off x="6327894" y="3927404"/>
            <a:ext cx="1601034" cy="1753306"/>
          </a:xfrm>
          <a:prstGeom prst="ellipse">
            <a:avLst/>
          </a:prstGeom>
          <a:noFill/>
          <a:ln w="28575"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686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779" y="1122116"/>
            <a:ext cx="3125827" cy="224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Oval 7"/>
          <p:cNvSpPr>
            <a:spLocks noChangeArrowheads="1"/>
          </p:cNvSpPr>
          <p:nvPr/>
        </p:nvSpPr>
        <p:spPr bwMode="auto">
          <a:xfrm>
            <a:off x="6404134" y="1192248"/>
            <a:ext cx="1143595" cy="1122116"/>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a:spLocks noChangeArrowheads="1"/>
          </p:cNvSpPr>
          <p:nvPr/>
        </p:nvSpPr>
        <p:spPr bwMode="auto">
          <a:xfrm>
            <a:off x="687431" y="995650"/>
            <a:ext cx="8185015" cy="276999"/>
          </a:xfrm>
          <a:prstGeom prst="rect">
            <a:avLst/>
          </a:prstGeom>
          <a:noFill/>
          <a:ln w="9525">
            <a:noFill/>
            <a:miter lim="800000"/>
          </a:ln>
        </p:spPr>
        <p:txBody>
          <a:bodyPr lIns="85848" tIns="0" rIns="85848" bIns="0">
            <a:spAutoFit/>
          </a:bodyPr>
          <a:lstStyle/>
          <a:p>
            <a:pPr eaLnBrk="0" hangingPunct="0">
              <a:spcBef>
                <a:spcPct val="20000"/>
              </a:spcBef>
              <a:spcAft>
                <a:spcPts val="140"/>
              </a:spcAft>
            </a:pPr>
            <a:r>
              <a:rPr lang="en-US" altLang="zh-CN" b="1" dirty="0" smtClean="0">
                <a:solidFill>
                  <a:srgbClr val="000000"/>
                </a:solidFill>
                <a:latin typeface="微软雅黑" panose="020B0503020204020204" pitchFamily="34" charset="-122"/>
                <a:ea typeface="微软雅黑" panose="020B0503020204020204" pitchFamily="34" charset="-122"/>
              </a:rPr>
              <a:t>2</a:t>
            </a:r>
            <a:r>
              <a:rPr lang="zh-CN" altLang="en-US" b="1" dirty="0" smtClean="0">
                <a:solidFill>
                  <a:srgbClr val="000000"/>
                </a:solidFill>
                <a:latin typeface="微软雅黑" panose="020B0503020204020204" pitchFamily="34" charset="-122"/>
                <a:ea typeface="微软雅黑" panose="020B0503020204020204" pitchFamily="34" charset="-122"/>
              </a:rPr>
              <a:t>、事故当事人信息</a:t>
            </a:r>
            <a:r>
              <a:rPr lang="en-US" altLang="zh-CN" b="1" dirty="0" smtClean="0">
                <a:solidFill>
                  <a:srgbClr val="000000"/>
                </a:solidFill>
                <a:latin typeface="微软雅黑" panose="020B0503020204020204" pitchFamily="34" charset="-122"/>
                <a:ea typeface="微软雅黑" panose="020B0503020204020204" pitchFamily="34" charset="-122"/>
              </a:rPr>
              <a:t>:</a:t>
            </a:r>
            <a:endParaRPr lang="en-US" altLang="zh-CN" dirty="0">
              <a:solidFill>
                <a:srgbClr val="000000"/>
              </a:solidFill>
              <a:latin typeface="微软雅黑" panose="020B0503020204020204" pitchFamily="34" charset="-122"/>
              <a:ea typeface="微软雅黑" panose="020B0503020204020204" pitchFamily="34" charset="-122"/>
            </a:endParaRPr>
          </a:p>
        </p:txBody>
      </p:sp>
      <p:graphicFrame>
        <p:nvGraphicFramePr>
          <p:cNvPr id="9" name="表格 8"/>
          <p:cNvGraphicFramePr>
            <a:graphicFrameLocks noGrp="1"/>
          </p:cNvGraphicFramePr>
          <p:nvPr/>
        </p:nvGraphicFramePr>
        <p:xfrm>
          <a:off x="1261921" y="2075800"/>
          <a:ext cx="6552910" cy="2762272"/>
        </p:xfrm>
        <a:graphic>
          <a:graphicData uri="http://schemas.openxmlformats.org/drawingml/2006/table">
            <a:tbl>
              <a:tblPr firstRow="1" firstCol="1" bandRow="1">
                <a:tableStyleId>{9DCAF9ED-07DC-4A11-8D7F-57B35C25682E}</a:tableStyleId>
              </a:tblPr>
              <a:tblGrid>
                <a:gridCol w="959089"/>
                <a:gridCol w="2642711"/>
                <a:gridCol w="1135218"/>
                <a:gridCol w="1815892"/>
              </a:tblGrid>
              <a:tr h="421384">
                <a:tc>
                  <a:txBody>
                    <a:bodyPr/>
                    <a:lstStyle/>
                    <a:p>
                      <a:pPr marL="0" algn="ctr" defTabSz="914400" rtl="0" eaLnBrk="1" latinLnBrk="0" hangingPunct="1">
                        <a:spcAft>
                          <a:spcPts val="0"/>
                        </a:spcAft>
                      </a:pPr>
                      <a:r>
                        <a:rPr lang="zh-CN" altLang="en-US" sz="1200" kern="100" dirty="0" smtClean="0">
                          <a:effectLst/>
                        </a:rPr>
                        <a:t>姓名</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en-US" altLang="zh-TW" sz="1200" dirty="0" smtClean="0"/>
                        <a:t> </a:t>
                      </a:r>
                      <a:r>
                        <a:rPr lang="zh-TW" altLang="en-US" sz="1200" dirty="0" smtClean="0"/>
                        <a:t>颜某某</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性别</a:t>
                      </a:r>
                      <a:endParaRPr lang="zh-CN" altLang="en-US" sz="1200" b="1" kern="100" dirty="0" smtClean="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TW" altLang="en-US" sz="1200" dirty="0" smtClean="0"/>
                        <a:t>女</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r>
              <a:tr h="481924">
                <a:tc>
                  <a:txBody>
                    <a:bodyPr/>
                    <a:lstStyle/>
                    <a:p>
                      <a:pPr marL="0" algn="ctr" defTabSz="914400" rtl="0" eaLnBrk="1" latinLnBrk="0" hangingPunct="1">
                        <a:spcAft>
                          <a:spcPts val="0"/>
                        </a:spcAft>
                      </a:pPr>
                      <a:r>
                        <a:rPr lang="zh-CN" altLang="en-US" sz="1200" kern="100" dirty="0" smtClean="0">
                          <a:effectLst/>
                        </a:rPr>
                        <a:t>年龄</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c>
                  <a:txBody>
                    <a:bodyPr/>
                    <a:lstStyle/>
                    <a:p>
                      <a:pPr algn="ctr">
                        <a:spcAft>
                          <a:spcPts val="0"/>
                        </a:spcAft>
                      </a:pPr>
                      <a:r>
                        <a:rPr lang="en-US" altLang="zh-CN" sz="1200" kern="100" dirty="0" smtClean="0">
                          <a:effectLst/>
                        </a:rPr>
                        <a:t>49</a:t>
                      </a:r>
                      <a:r>
                        <a:rPr lang="zh-CN" altLang="en-US" sz="1200" kern="100" dirty="0" smtClean="0">
                          <a:effectLst/>
                        </a:rPr>
                        <a:t>岁（</a:t>
                      </a:r>
                      <a:r>
                        <a:rPr lang="en-US" altLang="zh-CN" sz="1200" kern="100" dirty="0" smtClean="0">
                          <a:effectLst/>
                        </a:rPr>
                        <a:t>1966</a:t>
                      </a:r>
                      <a:r>
                        <a:rPr lang="zh-CN" altLang="en-US" sz="1200" kern="100" dirty="0" smtClean="0">
                          <a:effectLst/>
                        </a:rPr>
                        <a:t>年</a:t>
                      </a:r>
                      <a:r>
                        <a:rPr lang="en-US" altLang="zh-CN" sz="1200" kern="100" dirty="0" smtClean="0">
                          <a:effectLst/>
                        </a:rPr>
                        <a:t>8</a:t>
                      </a:r>
                      <a:r>
                        <a:rPr lang="zh-CN" altLang="en-US" sz="1200" kern="100" dirty="0" smtClean="0">
                          <a:effectLst/>
                        </a:rPr>
                        <a:t>月出生，即将于</a:t>
                      </a:r>
                      <a:r>
                        <a:rPr lang="en-US" altLang="zh-CN" sz="1200" kern="100" dirty="0" smtClean="0">
                          <a:effectLst/>
                        </a:rPr>
                        <a:t>2016</a:t>
                      </a:r>
                      <a:r>
                        <a:rPr lang="zh-CN" altLang="en-US" sz="1200" kern="100" dirty="0" smtClean="0">
                          <a:effectLst/>
                        </a:rPr>
                        <a:t>年</a:t>
                      </a:r>
                      <a:r>
                        <a:rPr lang="en-US" altLang="zh-CN" sz="1200" kern="100" dirty="0" smtClean="0">
                          <a:effectLst/>
                        </a:rPr>
                        <a:t>8</a:t>
                      </a:r>
                      <a:r>
                        <a:rPr lang="zh-CN" altLang="en-US" sz="1200" kern="100" dirty="0" smtClean="0">
                          <a:effectLst/>
                        </a:rPr>
                        <a:t>月退休），</a:t>
                      </a:r>
                      <a:endParaRPr lang="zh-CN" sz="12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c>
                  <a:txBody>
                    <a:bodyPr/>
                    <a:lstStyle/>
                    <a:p>
                      <a:pPr marL="0" algn="ctr" defTabSz="914400" rtl="0" eaLnBrk="1" latinLnBrk="0" hangingPunct="1">
                        <a:spcAft>
                          <a:spcPts val="0"/>
                        </a:spcAft>
                      </a:pPr>
                      <a:r>
                        <a:rPr lang="zh-CN" altLang="en-US" sz="1200" kern="100" dirty="0" smtClean="0">
                          <a:effectLst/>
                        </a:rPr>
                        <a:t>基本情况</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c>
                  <a:txBody>
                    <a:bodyPr/>
                    <a:lstStyle/>
                    <a:p>
                      <a:pPr marL="0" algn="ctr" defTabSz="914400" rtl="0" eaLnBrk="1" latinLnBrk="0" hangingPunct="1">
                        <a:spcAft>
                          <a:spcPts val="0"/>
                        </a:spcAft>
                      </a:pPr>
                      <a:r>
                        <a:rPr lang="zh-TW" altLang="en-US" sz="1200" dirty="0" smtClean="0"/>
                        <a:t>身高</a:t>
                      </a:r>
                      <a:r>
                        <a:rPr lang="en-US" altLang="zh-CN" sz="1200" dirty="0" smtClean="0"/>
                        <a:t>158cm</a:t>
                      </a:r>
                      <a:r>
                        <a:rPr lang="zh-CN" altLang="en-US" sz="1200" dirty="0" smtClean="0"/>
                        <a:t>，体重</a:t>
                      </a:r>
                      <a:r>
                        <a:rPr lang="en-US" altLang="zh-CN" sz="1200" dirty="0" smtClean="0"/>
                        <a:t>85kg</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r>
              <a:tr h="563722">
                <a:tc>
                  <a:txBody>
                    <a:bodyPr/>
                    <a:lstStyle/>
                    <a:p>
                      <a:pPr marL="0" algn="ctr" defTabSz="914400" rtl="0" eaLnBrk="1" latinLnBrk="0" hangingPunct="1">
                        <a:spcAft>
                          <a:spcPts val="0"/>
                        </a:spcAft>
                      </a:pPr>
                      <a:r>
                        <a:rPr lang="zh-CN" altLang="en-US" sz="1200" dirty="0" smtClean="0"/>
                        <a:t>公司</a:t>
                      </a:r>
                      <a:r>
                        <a:rPr lang="zh-TW" altLang="en-US" sz="1200" dirty="0" smtClean="0"/>
                        <a:t>工龄</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en-US" altLang="zh-CN" sz="1200" dirty="0" smtClean="0"/>
                        <a:t>9</a:t>
                      </a:r>
                      <a:r>
                        <a:rPr lang="zh-TW" altLang="en-US" sz="1200" dirty="0" smtClean="0"/>
                        <a:t>年</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kern="100" dirty="0" smtClean="0">
                          <a:effectLst/>
                        </a:rPr>
                        <a:t>病史</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a:txBody>
                    <a:bodyPr/>
                    <a:lstStyle/>
                    <a:p>
                      <a:pPr marL="0" algn="ctr" defTabSz="914400" rtl="0" eaLnBrk="1" latinLnBrk="0" hangingPunct="1">
                        <a:spcAft>
                          <a:spcPts val="0"/>
                        </a:spcAft>
                      </a:pPr>
                      <a:r>
                        <a:rPr lang="zh-CN" altLang="en-US" sz="1200" dirty="0" smtClean="0"/>
                        <a:t>高血压病史</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r>
              <a:tr h="563722">
                <a:tc>
                  <a:txBody>
                    <a:bodyPr/>
                    <a:lstStyle/>
                    <a:p>
                      <a:pPr marL="0" algn="ctr" defTabSz="914400" rtl="0" eaLnBrk="1" latinLnBrk="0" hangingPunct="1">
                        <a:spcAft>
                          <a:spcPts val="0"/>
                        </a:spcAft>
                      </a:pPr>
                      <a:r>
                        <a:rPr lang="zh-CN" altLang="en-US" sz="1200" kern="100" dirty="0" smtClean="0">
                          <a:effectLst/>
                        </a:rPr>
                        <a:t>民族</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c>
                  <a:txBody>
                    <a:bodyPr/>
                    <a:lstStyle/>
                    <a:p>
                      <a:pPr marL="0" algn="ctr" defTabSz="914400" rtl="0" eaLnBrk="1" latinLnBrk="0" hangingPunct="1">
                        <a:spcAft>
                          <a:spcPts val="0"/>
                        </a:spcAft>
                      </a:pPr>
                      <a:r>
                        <a:rPr lang="zh-TW" altLang="en-US" sz="1200" dirty="0" smtClean="0"/>
                        <a:t>汉族</a:t>
                      </a:r>
                      <a:endParaRPr lang="zh-CN" altLang="en-US"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c>
                  <a:txBody>
                    <a:bodyPr/>
                    <a:lstStyle/>
                    <a:p>
                      <a:pPr marL="0" algn="ctr" defTabSz="914400" rtl="0" eaLnBrk="1" latinLnBrk="0" hangingPunct="1">
                        <a:spcAft>
                          <a:spcPts val="0"/>
                        </a:spcAft>
                      </a:pPr>
                      <a:r>
                        <a:rPr lang="zh-CN" altLang="en-US" sz="1200" kern="100" dirty="0" smtClean="0">
                          <a:effectLst/>
                        </a:rPr>
                        <a:t>籍贯</a:t>
                      </a:r>
                      <a:r>
                        <a:rPr lang="en-US" sz="1200" kern="100" dirty="0">
                          <a:effectLst/>
                        </a:rPr>
                        <a:t> </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c>
                  <a:txBody>
                    <a:bodyPr/>
                    <a:lstStyle/>
                    <a:p>
                      <a:pPr marL="0" algn="ctr" defTabSz="914400" rtl="0" eaLnBrk="1" latinLnBrk="0" hangingPunct="1">
                        <a:spcAft>
                          <a:spcPts val="0"/>
                        </a:spcAft>
                      </a:pPr>
                      <a:r>
                        <a:rPr lang="zh-TW" altLang="en-US" sz="1200" dirty="0" smtClean="0"/>
                        <a:t>江苏省无锡市人</a:t>
                      </a:r>
                      <a:r>
                        <a:rPr lang="en-US" sz="1200" kern="100" dirty="0">
                          <a:effectLst/>
                        </a:rPr>
                        <a:t> </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noFill/>
                  </a:tcPr>
                </a:tc>
              </a:tr>
              <a:tr h="715848">
                <a:tc>
                  <a:txBody>
                    <a:bodyPr/>
                    <a:lstStyle/>
                    <a:p>
                      <a:pPr marL="0" algn="ctr" defTabSz="914400" rtl="0" eaLnBrk="1" latinLnBrk="0" hangingPunct="1">
                        <a:spcAft>
                          <a:spcPts val="0"/>
                        </a:spcAft>
                      </a:pPr>
                      <a:r>
                        <a:rPr lang="zh-CN" altLang="en-US" sz="1200" kern="100" dirty="0" smtClean="0">
                          <a:effectLst/>
                        </a:rPr>
                        <a:t>个人概况</a:t>
                      </a:r>
                      <a:r>
                        <a:rPr lang="en-US" sz="1200" kern="100" dirty="0">
                          <a:effectLst/>
                        </a:rPr>
                        <a:t> </a:t>
                      </a:r>
                      <a:endParaRPr lang="zh-CN"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gridSpan="3">
                  <a:txBody>
                    <a:bodyPr/>
                    <a:lstStyle/>
                    <a:p>
                      <a:pPr marL="0" algn="ctr" defTabSz="914400" rtl="0" eaLnBrk="1" latinLnBrk="0" hangingPunct="1">
                        <a:spcAft>
                          <a:spcPts val="0"/>
                        </a:spcAft>
                      </a:pPr>
                      <a:r>
                        <a:rPr lang="en-US" altLang="zh-TW" sz="1200" dirty="0" smtClean="0"/>
                        <a:t> </a:t>
                      </a:r>
                      <a:r>
                        <a:rPr lang="zh-TW" altLang="en-US" sz="1200" dirty="0" smtClean="0"/>
                        <a:t>颜某某</a:t>
                      </a:r>
                      <a:r>
                        <a:rPr lang="zh-CN" altLang="en-US" sz="1200" dirty="0" smtClean="0"/>
                        <a:t>，</a:t>
                      </a:r>
                      <a:r>
                        <a:rPr lang="zh-CN" altLang="en-US" sz="1200" kern="100" dirty="0" smtClean="0">
                          <a:effectLst/>
                        </a:rPr>
                        <a:t>已婚，育有两子均已成家。家住无锡市滨湖区马山四号桥峰影新村。该员工于</a:t>
                      </a:r>
                      <a:r>
                        <a:rPr lang="en-US" altLang="zh-CN" sz="1200" kern="100" dirty="0" smtClean="0">
                          <a:effectLst/>
                        </a:rPr>
                        <a:t>2007</a:t>
                      </a:r>
                      <a:r>
                        <a:rPr lang="zh-CN" altLang="en-US" sz="1200" kern="100" dirty="0" smtClean="0">
                          <a:effectLst/>
                        </a:rPr>
                        <a:t>年</a:t>
                      </a:r>
                      <a:r>
                        <a:rPr lang="en-US" altLang="zh-CN" sz="1200" kern="100" dirty="0" smtClean="0">
                          <a:effectLst/>
                        </a:rPr>
                        <a:t>1</a:t>
                      </a:r>
                      <a:r>
                        <a:rPr lang="zh-CN" altLang="en-US" sz="1200" kern="100" dirty="0" smtClean="0">
                          <a:effectLst/>
                        </a:rPr>
                        <a:t>月</a:t>
                      </a:r>
                      <a:r>
                        <a:rPr lang="en-US" altLang="zh-CN" sz="1200" kern="100" dirty="0" smtClean="0">
                          <a:effectLst/>
                        </a:rPr>
                        <a:t>25</a:t>
                      </a:r>
                      <a:r>
                        <a:rPr lang="zh-CN" altLang="en-US" sz="1200" kern="100" dirty="0" smtClean="0">
                          <a:effectLst/>
                        </a:rPr>
                        <a:t>日入职无锡工厂，</a:t>
                      </a:r>
                      <a:r>
                        <a:rPr lang="en-US" altLang="zh-CN" sz="1200" kern="100" dirty="0" smtClean="0">
                          <a:effectLst/>
                        </a:rPr>
                        <a:t>2015</a:t>
                      </a:r>
                      <a:r>
                        <a:rPr lang="zh-CN" altLang="en-US" sz="1200" kern="100" dirty="0" smtClean="0">
                          <a:effectLst/>
                        </a:rPr>
                        <a:t>年</a:t>
                      </a:r>
                      <a:r>
                        <a:rPr lang="en-US" altLang="zh-CN" sz="1200" kern="100" dirty="0" smtClean="0">
                          <a:effectLst/>
                        </a:rPr>
                        <a:t>1</a:t>
                      </a:r>
                      <a:r>
                        <a:rPr lang="zh-CN" altLang="en-US" sz="1200" kern="100" dirty="0" smtClean="0">
                          <a:effectLst/>
                        </a:rPr>
                        <a:t>月</a:t>
                      </a:r>
                      <a:r>
                        <a:rPr lang="en-US" altLang="zh-CN" sz="1200" kern="100" dirty="0" smtClean="0">
                          <a:effectLst/>
                        </a:rPr>
                        <a:t>1</a:t>
                      </a:r>
                      <a:r>
                        <a:rPr lang="zh-CN" altLang="en-US" sz="1200" kern="100" dirty="0" smtClean="0">
                          <a:effectLst/>
                        </a:rPr>
                        <a:t>日由包装部卸箱机操作岗位转岗至物流部割箱机主操作工岗位，事发当日上白班。根据访问事发前与之接触的相关员工，当事人在事发当日精神状态及身体状态良好，无异常。</a:t>
                      </a:r>
                      <a:endParaRPr lang="zh-CN" altLang="en-US" sz="12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1966" marR="61966" marT="0" marB="0" anchor="ctr"/>
                </a:tc>
                <a:tc hMerge="1">
                  <a:tcPr marL="67327" marR="67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cPr marL="67327" marR="67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69635" name="Rectangle 3"/>
          <p:cNvSpPr>
            <a:spLocks noGrp="1" noChangeArrowheads="1"/>
          </p:cNvSpPr>
          <p:nvPr>
            <p:ph idx="1"/>
          </p:nvPr>
        </p:nvSpPr>
        <p:spPr>
          <a:xfrm>
            <a:off x="533678" y="1051984"/>
            <a:ext cx="8233887" cy="4165562"/>
          </a:xfrm>
        </p:spPr>
        <p:txBody>
          <a:bodyPr/>
          <a:lstStyle/>
          <a:p>
            <a:pPr>
              <a:lnSpc>
                <a:spcPct val="150000"/>
              </a:lnSpc>
              <a:spcAft>
                <a:spcPts val="1200"/>
              </a:spcAft>
            </a:pPr>
            <a:r>
              <a:rPr lang="en-US" altLang="zh-CN" sz="1600" b="1" dirty="0" smtClean="0">
                <a:solidFill>
                  <a:srgbClr val="FF0000"/>
                </a:solidFill>
                <a:latin typeface="微软雅黑" panose="020B0503020204020204" pitchFamily="34" charset="-122"/>
                <a:ea typeface="微软雅黑" panose="020B0503020204020204" pitchFamily="34" charset="-122"/>
              </a:rPr>
              <a:t>1</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smtClean="0">
                <a:solidFill>
                  <a:srgbClr val="FF0000"/>
                </a:solidFill>
                <a:latin typeface="微软雅黑" panose="020B0503020204020204" pitchFamily="34" charset="-122"/>
                <a:ea typeface="微软雅黑" panose="020B0503020204020204" pitchFamily="34" charset="-122"/>
              </a:rPr>
              <a:t>操作错误、忽视安全、忽视警告：</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marL="107950" lvl="3" indent="381635">
              <a:lnSpc>
                <a:spcPct val="150000"/>
              </a:lnSpc>
              <a:spcAft>
                <a:spcPts val="1200"/>
              </a:spcAft>
              <a:buFontTx/>
              <a:buNone/>
            </a:pPr>
            <a:r>
              <a:rPr lang="en-US" altLang="zh-CN" sz="1600" dirty="0" smtClean="0">
                <a:latin typeface="微软雅黑" panose="020B0503020204020204" pitchFamily="34" charset="-122"/>
                <a:ea typeface="微软雅黑" panose="020B0503020204020204" pitchFamily="34" charset="-122"/>
              </a:rPr>
              <a:t>--1.7</a:t>
            </a:r>
            <a:r>
              <a:rPr lang="zh-CN" altLang="en-US" sz="1600" dirty="0" smtClean="0">
                <a:latin typeface="微软雅黑" panose="020B0503020204020204" pitchFamily="34" charset="-122"/>
                <a:ea typeface="微软雅黑" panose="020B0503020204020204" pitchFamily="34" charset="-122"/>
              </a:rPr>
              <a:t>奔跑作业；</a:t>
            </a:r>
            <a:endParaRPr lang="zh-CN" altLang="en-US" sz="1600" dirty="0" smtClean="0">
              <a:latin typeface="微软雅黑" panose="020B0503020204020204" pitchFamily="34" charset="-122"/>
              <a:ea typeface="微软雅黑" panose="020B0503020204020204" pitchFamily="34" charset="-122"/>
            </a:endParaRPr>
          </a:p>
          <a:p>
            <a:pPr marL="107950" lvl="3" indent="381635">
              <a:lnSpc>
                <a:spcPct val="150000"/>
              </a:lnSpc>
              <a:spcAft>
                <a:spcPts val="1200"/>
              </a:spcAft>
              <a:buFontTx/>
              <a:buNone/>
            </a:pPr>
            <a:r>
              <a:rPr lang="en-US" altLang="zh-CN" sz="1600" dirty="0" smtClean="0">
                <a:latin typeface="微软雅黑" panose="020B0503020204020204" pitchFamily="34" charset="-122"/>
                <a:ea typeface="微软雅黑" panose="020B0503020204020204" pitchFamily="34" charset="-122"/>
              </a:rPr>
              <a:t>--1.8</a:t>
            </a:r>
            <a:r>
              <a:rPr lang="zh-CN" altLang="en-US" sz="1600" dirty="0" smtClean="0">
                <a:latin typeface="微软雅黑" panose="020B0503020204020204" pitchFamily="34" charset="-122"/>
                <a:ea typeface="微软雅黑" panose="020B0503020204020204" pitchFamily="34" charset="-122"/>
              </a:rPr>
              <a:t>供料或送料速度过快；</a:t>
            </a:r>
            <a:endParaRPr lang="zh-CN" altLang="en-US" sz="1600" dirty="0" smtClean="0">
              <a:latin typeface="微软雅黑" panose="020B0503020204020204" pitchFamily="34" charset="-122"/>
              <a:ea typeface="微软雅黑" panose="020B0503020204020204" pitchFamily="34" charset="-122"/>
            </a:endParaRPr>
          </a:p>
          <a:p>
            <a:pPr marL="107950" lvl="3" indent="381635">
              <a:lnSpc>
                <a:spcPct val="150000"/>
              </a:lnSpc>
              <a:spcAft>
                <a:spcPts val="1200"/>
              </a:spcAft>
              <a:buFontTx/>
              <a:buNone/>
            </a:pPr>
            <a:r>
              <a:rPr lang="en-US" altLang="zh-CN" sz="1600" dirty="0" smtClean="0">
                <a:latin typeface="微软雅黑" panose="020B0503020204020204" pitchFamily="34" charset="-122"/>
                <a:ea typeface="微软雅黑" panose="020B0503020204020204" pitchFamily="34" charset="-122"/>
              </a:rPr>
              <a:t>--1.9</a:t>
            </a:r>
            <a:r>
              <a:rPr lang="zh-CN" altLang="en-US" sz="1600" dirty="0" smtClean="0">
                <a:latin typeface="微软雅黑" panose="020B0503020204020204" pitchFamily="34" charset="-122"/>
                <a:ea typeface="微软雅黑" panose="020B0503020204020204" pitchFamily="34" charset="-122"/>
              </a:rPr>
              <a:t>机器超速运转；</a:t>
            </a:r>
            <a:endParaRPr lang="zh-CN" altLang="en-US" sz="1600" dirty="0" smtClean="0">
              <a:latin typeface="微软雅黑" panose="020B0503020204020204" pitchFamily="34" charset="-122"/>
              <a:ea typeface="微软雅黑" panose="020B0503020204020204" pitchFamily="34" charset="-122"/>
            </a:endParaRPr>
          </a:p>
          <a:p>
            <a:pPr marL="107950" lvl="3" indent="381635">
              <a:lnSpc>
                <a:spcPct val="150000"/>
              </a:lnSpc>
              <a:spcAft>
                <a:spcPts val="1200"/>
              </a:spcAft>
              <a:buFontTx/>
              <a:buNone/>
            </a:pPr>
            <a:r>
              <a:rPr lang="en-US" altLang="zh-CN" sz="1600" dirty="0" smtClean="0">
                <a:latin typeface="微软雅黑" panose="020B0503020204020204" pitchFamily="34" charset="-122"/>
                <a:ea typeface="微软雅黑" panose="020B0503020204020204" pitchFamily="34" charset="-122"/>
              </a:rPr>
              <a:t>--1.10</a:t>
            </a:r>
            <a:r>
              <a:rPr lang="zh-CN" altLang="en-US" sz="1600" dirty="0" smtClean="0">
                <a:latin typeface="微软雅黑" panose="020B0503020204020204" pitchFamily="34" charset="-122"/>
                <a:ea typeface="微软雅黑" panose="020B0503020204020204" pitchFamily="34" charset="-122"/>
              </a:rPr>
              <a:t>违章驾驶机动车辆；</a:t>
            </a:r>
            <a:endParaRPr lang="zh-CN" altLang="en-US" sz="1600" dirty="0" smtClean="0">
              <a:latin typeface="微软雅黑" panose="020B0503020204020204" pitchFamily="34" charset="-122"/>
              <a:ea typeface="微软雅黑" panose="020B0503020204020204" pitchFamily="34" charset="-122"/>
            </a:endParaRPr>
          </a:p>
          <a:p>
            <a:pPr marL="107950" lvl="3" indent="381635">
              <a:lnSpc>
                <a:spcPct val="150000"/>
              </a:lnSpc>
              <a:spcAft>
                <a:spcPts val="1200"/>
              </a:spcAft>
              <a:buFontTx/>
              <a:buNone/>
            </a:pPr>
            <a:r>
              <a:rPr lang="en-US" altLang="zh-CN" sz="1600" dirty="0" smtClean="0">
                <a:latin typeface="微软雅黑" panose="020B0503020204020204" pitchFamily="34" charset="-122"/>
                <a:ea typeface="微软雅黑" panose="020B0503020204020204" pitchFamily="34" charset="-122"/>
              </a:rPr>
              <a:t>--1.11</a:t>
            </a:r>
            <a:r>
              <a:rPr lang="zh-CN" altLang="en-US" sz="1600" dirty="0" smtClean="0">
                <a:latin typeface="微软雅黑" panose="020B0503020204020204" pitchFamily="34" charset="-122"/>
                <a:ea typeface="微软雅黑" panose="020B0503020204020204" pitchFamily="34" charset="-122"/>
              </a:rPr>
              <a:t>酒后作业；</a:t>
            </a:r>
            <a:endParaRPr lang="zh-CN" altLang="en-US" sz="1600" dirty="0" smtClean="0">
              <a:latin typeface="微软雅黑" panose="020B0503020204020204" pitchFamily="34" charset="-122"/>
              <a:ea typeface="微软雅黑" panose="020B0503020204020204" pitchFamily="34" charset="-122"/>
            </a:endParaRPr>
          </a:p>
          <a:p>
            <a:pPr marL="107950" lvl="3" indent="381635">
              <a:lnSpc>
                <a:spcPct val="150000"/>
              </a:lnSpc>
              <a:spcAft>
                <a:spcPts val="1200"/>
              </a:spcAft>
              <a:buFontTx/>
              <a:buNone/>
            </a:pPr>
            <a:r>
              <a:rPr lang="en-US" altLang="zh-CN" sz="1600" dirty="0" smtClean="0">
                <a:latin typeface="微软雅黑" panose="020B0503020204020204" pitchFamily="34" charset="-122"/>
                <a:ea typeface="微软雅黑" panose="020B0503020204020204" pitchFamily="34" charset="-122"/>
              </a:rPr>
              <a:t>--1.12</a:t>
            </a:r>
            <a:r>
              <a:rPr lang="zh-CN" altLang="en-US" sz="1600" dirty="0" smtClean="0">
                <a:latin typeface="微软雅黑" panose="020B0503020204020204" pitchFamily="34" charset="-122"/>
                <a:ea typeface="微软雅黑" panose="020B0503020204020204" pitchFamily="34" charset="-122"/>
              </a:rPr>
              <a:t>客货混载</a:t>
            </a:r>
            <a:r>
              <a:rPr lang="zh-CN" altLang="en-US" sz="1600" dirty="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a:p>
            <a:endParaRPr lang="zh-CN" altLang="en-US" dirty="0" smtClean="0">
              <a:latin typeface="黑体" panose="02010609060101010101" pitchFamily="49" charset="-122"/>
              <a:ea typeface="黑体" panose="02010609060101010101" pitchFamily="49" charset="-122"/>
            </a:endParaRPr>
          </a:p>
        </p:txBody>
      </p:sp>
      <p:pic>
        <p:nvPicPr>
          <p:cNvPr id="69636" name="Picture 4" descr="Trutnov visit 08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4041" y="1192248"/>
            <a:ext cx="3202067" cy="221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101" y="3547521"/>
            <a:ext cx="3125827" cy="215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8" name="Oval 6"/>
          <p:cNvSpPr>
            <a:spLocks noChangeArrowheads="1"/>
          </p:cNvSpPr>
          <p:nvPr/>
        </p:nvSpPr>
        <p:spPr bwMode="auto">
          <a:xfrm>
            <a:off x="5870456" y="1542909"/>
            <a:ext cx="1296075" cy="105198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9639" name="Oval 7"/>
          <p:cNvSpPr>
            <a:spLocks noChangeArrowheads="1"/>
          </p:cNvSpPr>
          <p:nvPr/>
        </p:nvSpPr>
        <p:spPr bwMode="auto">
          <a:xfrm>
            <a:off x="5870456" y="3646875"/>
            <a:ext cx="1677273" cy="1823438"/>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Rectangle 12"/>
          <p:cNvSpPr>
            <a:spLocks noChangeArrowheads="1"/>
          </p:cNvSpPr>
          <p:nvPr/>
        </p:nvSpPr>
        <p:spPr bwMode="auto">
          <a:xfrm>
            <a:off x="444732" y="59520"/>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0659" name="Rectangle 3"/>
          <p:cNvSpPr>
            <a:spLocks noGrp="1" noChangeArrowheads="1"/>
          </p:cNvSpPr>
          <p:nvPr>
            <p:ph idx="1"/>
          </p:nvPr>
        </p:nvSpPr>
        <p:spPr>
          <a:xfrm>
            <a:off x="457438" y="1139670"/>
            <a:ext cx="8233887" cy="4498669"/>
          </a:xfrm>
        </p:spPr>
        <p:txBody>
          <a:bodyPr/>
          <a:lstStyle/>
          <a:p>
            <a:pPr>
              <a:lnSpc>
                <a:spcPct val="150000"/>
              </a:lnSpc>
            </a:pPr>
            <a:r>
              <a:rPr lang="en-US" altLang="zh-CN" sz="1600" b="1" dirty="0" smtClean="0">
                <a:solidFill>
                  <a:srgbClr val="FF0000"/>
                </a:solidFill>
                <a:latin typeface="微软雅黑" panose="020B0503020204020204" pitchFamily="34" charset="-122"/>
                <a:ea typeface="微软雅黑" panose="020B0503020204020204" pitchFamily="34" charset="-122"/>
              </a:rPr>
              <a:t>2.</a:t>
            </a:r>
            <a:r>
              <a:rPr lang="zh-CN" altLang="en-US" sz="1600" b="1" dirty="0" smtClean="0">
                <a:solidFill>
                  <a:srgbClr val="FF0000"/>
                </a:solidFill>
                <a:latin typeface="微软雅黑" panose="020B0503020204020204" pitchFamily="34" charset="-122"/>
                <a:ea typeface="微软雅黑" panose="020B0503020204020204" pitchFamily="34" charset="-122"/>
              </a:rPr>
              <a:t>造成安全装置失效：</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a:lnSpc>
                <a:spcPct val="150000"/>
              </a:lnSpc>
              <a:buFontTx/>
              <a:buNone/>
            </a:pPr>
            <a:r>
              <a:rPr lang="en-US" altLang="zh-CN" sz="1600" dirty="0" smtClean="0">
                <a:latin typeface="微软雅黑" panose="020B0503020204020204" pitchFamily="34" charset="-122"/>
                <a:ea typeface="微软雅黑" panose="020B0503020204020204" pitchFamily="34" charset="-122"/>
              </a:rPr>
              <a:t>  --2.1</a:t>
            </a:r>
            <a:r>
              <a:rPr lang="zh-CN" altLang="en-US" sz="1600" dirty="0" smtClean="0">
                <a:latin typeface="微软雅黑" panose="020B0503020204020204" pitchFamily="34" charset="-122"/>
                <a:ea typeface="微软雅黑" panose="020B0503020204020204" pitchFamily="34" charset="-122"/>
              </a:rPr>
              <a:t>拆除了安全装置；</a:t>
            </a:r>
            <a:endParaRPr lang="zh-CN" altLang="en-US" sz="1600" dirty="0" smtClean="0">
              <a:latin typeface="微软雅黑" panose="020B0503020204020204" pitchFamily="34" charset="-122"/>
              <a:ea typeface="微软雅黑" panose="020B0503020204020204" pitchFamily="34" charset="-122"/>
            </a:endParaRPr>
          </a:p>
          <a:p>
            <a:pPr>
              <a:lnSpc>
                <a:spcPct val="150000"/>
              </a:lnSpc>
              <a:buFontTx/>
              <a:buNone/>
            </a:pPr>
            <a:r>
              <a:rPr lang="en-US" altLang="zh-CN" sz="1600" dirty="0" smtClean="0">
                <a:latin typeface="微软雅黑" panose="020B0503020204020204" pitchFamily="34" charset="-122"/>
                <a:ea typeface="微软雅黑" panose="020B0503020204020204" pitchFamily="34" charset="-122"/>
              </a:rPr>
              <a:t>  --2.2</a:t>
            </a:r>
            <a:r>
              <a:rPr lang="zh-CN" altLang="en-US" sz="1600" dirty="0" smtClean="0">
                <a:latin typeface="微软雅黑" panose="020B0503020204020204" pitchFamily="34" charset="-122"/>
                <a:ea typeface="微软雅黑" panose="020B0503020204020204" pitchFamily="34" charset="-122"/>
              </a:rPr>
              <a:t>安全装置堵塞、失掉了作用；</a:t>
            </a:r>
            <a:endParaRPr lang="zh-CN" altLang="en-US" sz="1600" dirty="0" smtClean="0">
              <a:latin typeface="微软雅黑" panose="020B0503020204020204" pitchFamily="34" charset="-122"/>
              <a:ea typeface="微软雅黑" panose="020B0503020204020204" pitchFamily="34" charset="-122"/>
            </a:endParaRPr>
          </a:p>
          <a:p>
            <a:pPr>
              <a:lnSpc>
                <a:spcPct val="150000"/>
              </a:lnSpc>
              <a:buFontTx/>
              <a:buNone/>
            </a:pPr>
            <a:r>
              <a:rPr lang="en-US" altLang="zh-CN" sz="1600" dirty="0" smtClean="0">
                <a:latin typeface="微软雅黑" panose="020B0503020204020204" pitchFamily="34" charset="-122"/>
                <a:ea typeface="微软雅黑" panose="020B0503020204020204" pitchFamily="34" charset="-122"/>
              </a:rPr>
              <a:t>  --2.3</a:t>
            </a:r>
            <a:r>
              <a:rPr lang="zh-CN" altLang="en-US" sz="1600" dirty="0" smtClean="0">
                <a:latin typeface="微软雅黑" panose="020B0503020204020204" pitchFamily="34" charset="-122"/>
                <a:ea typeface="微软雅黑" panose="020B0503020204020204" pitchFamily="34" charset="-122"/>
              </a:rPr>
              <a:t>调整的错误造成安全装置失效。</a:t>
            </a:r>
            <a:br>
              <a:rPr lang="zh-CN" altLang="en-US" sz="1600" dirty="0" smtClean="0">
                <a:ea typeface="黑体" panose="02010609060101010101" pitchFamily="49" charset="-122"/>
              </a:rPr>
            </a:br>
            <a:endParaRPr lang="zh-CN" altLang="en-US" sz="1600" dirty="0" smtClean="0">
              <a:ea typeface="黑体" panose="02010609060101010101" pitchFamily="49" charset="-122"/>
            </a:endParaRPr>
          </a:p>
          <a:p>
            <a:endParaRPr lang="zh-CN" altLang="en-US" sz="1600" dirty="0" smtClean="0">
              <a:ea typeface="宋体" panose="02010600030101010101" pitchFamily="2" charset="-122"/>
            </a:endParaRPr>
          </a:p>
        </p:txBody>
      </p:sp>
      <p:pic>
        <p:nvPicPr>
          <p:cNvPr id="7066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41219" y="1090805"/>
            <a:ext cx="3202067" cy="220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descr="图像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61" y="3381505"/>
            <a:ext cx="3142824" cy="2168292"/>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218" y="3381505"/>
            <a:ext cx="3278307" cy="23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3" name="Oval 7"/>
          <p:cNvSpPr>
            <a:spLocks noChangeArrowheads="1"/>
          </p:cNvSpPr>
          <p:nvPr/>
        </p:nvSpPr>
        <p:spPr bwMode="auto">
          <a:xfrm>
            <a:off x="6590661" y="2363840"/>
            <a:ext cx="1143595" cy="841587"/>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64" name="Oval 8"/>
          <p:cNvSpPr>
            <a:spLocks noChangeArrowheads="1"/>
          </p:cNvSpPr>
          <p:nvPr/>
        </p:nvSpPr>
        <p:spPr bwMode="auto">
          <a:xfrm>
            <a:off x="1143596" y="3991249"/>
            <a:ext cx="2134711" cy="1613041"/>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665" name="Oval 9"/>
          <p:cNvSpPr>
            <a:spLocks noChangeArrowheads="1"/>
          </p:cNvSpPr>
          <p:nvPr/>
        </p:nvSpPr>
        <p:spPr bwMode="auto">
          <a:xfrm>
            <a:off x="5989308" y="3993127"/>
            <a:ext cx="1753513" cy="168317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1683" name="Rectangle 3"/>
          <p:cNvSpPr>
            <a:spLocks noGrp="1" noChangeArrowheads="1"/>
          </p:cNvSpPr>
          <p:nvPr>
            <p:ph idx="1"/>
          </p:nvPr>
        </p:nvSpPr>
        <p:spPr/>
        <p:txBody>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3.</a:t>
            </a:r>
            <a:r>
              <a:rPr lang="zh-CN" altLang="en-US" sz="1600" b="1" dirty="0" smtClean="0">
                <a:solidFill>
                  <a:srgbClr val="FF0000"/>
                </a:solidFill>
                <a:latin typeface="微软雅黑" panose="020B0503020204020204" pitchFamily="34" charset="-122"/>
                <a:ea typeface="微软雅黑" panose="020B0503020204020204" pitchFamily="34" charset="-122"/>
              </a:rPr>
              <a:t>使用不安全设备：</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--3.1</a:t>
            </a:r>
            <a:r>
              <a:rPr lang="zh-CN" altLang="en-US" sz="1600" dirty="0" smtClean="0">
                <a:latin typeface="微软雅黑" panose="020B0503020204020204" pitchFamily="34" charset="-122"/>
                <a:ea typeface="微软雅黑" panose="020B0503020204020204" pitchFamily="34" charset="-122"/>
              </a:rPr>
              <a:t>临时使用不牢固的设备；</a:t>
            </a:r>
            <a:endParaRPr lang="zh-CN" altLang="en-US" sz="1600" dirty="0" smtClean="0">
              <a:latin typeface="微软雅黑" panose="020B0503020204020204" pitchFamily="34" charset="-122"/>
              <a:ea typeface="微软雅黑" panose="020B0503020204020204" pitchFamily="34" charset="-122"/>
            </a:endParaRPr>
          </a:p>
          <a:p>
            <a:pPr>
              <a:buFontTx/>
              <a:buNone/>
            </a:pP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--3.2</a:t>
            </a:r>
            <a:r>
              <a:rPr lang="zh-CN" altLang="en-US" sz="1600" dirty="0" smtClean="0">
                <a:latin typeface="微软雅黑" panose="020B0503020204020204" pitchFamily="34" charset="-122"/>
                <a:ea typeface="微软雅黑" panose="020B0503020204020204" pitchFamily="34" charset="-122"/>
              </a:rPr>
              <a:t>使用无安全装置的设备。</a:t>
            </a:r>
            <a:endParaRPr lang="zh-CN" altLang="en-US" sz="1600" dirty="0" smtClean="0">
              <a:latin typeface="微软雅黑" panose="020B0503020204020204" pitchFamily="34" charset="-122"/>
              <a:ea typeface="微软雅黑" panose="020B0503020204020204" pitchFamily="34" charset="-122"/>
            </a:endParaRPr>
          </a:p>
        </p:txBody>
      </p:sp>
      <p:pic>
        <p:nvPicPr>
          <p:cNvPr id="71684" name="Picture 4" descr="DSC04591"/>
          <p:cNvPicPr>
            <a:picLocks noChangeAspect="1" noChangeArrowheads="1"/>
          </p:cNvPicPr>
          <p:nvPr/>
        </p:nvPicPr>
        <p:blipFill>
          <a:blip r:embed="rId1">
            <a:lum bright="6000"/>
            <a:extLst>
              <a:ext uri="{28A0092B-C50C-407E-A947-70E740481C1C}">
                <a14:useLocalDpi xmlns:a14="http://schemas.microsoft.com/office/drawing/2010/main" val="0"/>
              </a:ext>
            </a:extLst>
          </a:blip>
          <a:srcRect/>
          <a:stretch>
            <a:fillRect/>
          </a:stretch>
        </p:blipFill>
        <p:spPr bwMode="auto">
          <a:xfrm>
            <a:off x="3854281" y="1767705"/>
            <a:ext cx="4650621" cy="3208549"/>
          </a:xfrm>
          <a:prstGeom prst="rect">
            <a:avLst/>
          </a:prstGeom>
          <a:noFill/>
          <a:extLst>
            <a:ext uri="{909E8E84-426E-40DD-AFC4-6F175D3DCCD1}">
              <a14:hiddenFill xmlns:a14="http://schemas.microsoft.com/office/drawing/2010/main">
                <a:solidFill>
                  <a:srgbClr val="FFFFFF"/>
                </a:solidFill>
              </a14:hiddenFill>
            </a:ext>
          </a:extLst>
        </p:spPr>
      </p:pic>
      <p:sp>
        <p:nvSpPr>
          <p:cNvPr id="71685" name="Oval 5"/>
          <p:cNvSpPr>
            <a:spLocks noChangeArrowheads="1"/>
          </p:cNvSpPr>
          <p:nvPr/>
        </p:nvSpPr>
        <p:spPr bwMode="auto">
          <a:xfrm>
            <a:off x="4726861" y="3646876"/>
            <a:ext cx="1372314" cy="1332512"/>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 name="Rectangle 12"/>
          <p:cNvSpPr>
            <a:spLocks noChangeArrowheads="1"/>
          </p:cNvSpPr>
          <p:nvPr/>
        </p:nvSpPr>
        <p:spPr bwMode="auto">
          <a:xfrm>
            <a:off x="444732" y="59520"/>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2707" name="Rectangle 3"/>
          <p:cNvSpPr>
            <a:spLocks noGrp="1" noChangeArrowheads="1"/>
          </p:cNvSpPr>
          <p:nvPr>
            <p:ph idx="1"/>
          </p:nvPr>
        </p:nvSpPr>
        <p:spPr>
          <a:xfrm>
            <a:off x="528791" y="1139670"/>
            <a:ext cx="8233887" cy="4165562"/>
          </a:xfrm>
        </p:spPr>
        <p:txBody>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4.</a:t>
            </a:r>
            <a:r>
              <a:rPr lang="zh-CN" altLang="en-US" sz="1600" b="1" dirty="0" smtClean="0">
                <a:solidFill>
                  <a:srgbClr val="FF0000"/>
                </a:solidFill>
                <a:latin typeface="微软雅黑" panose="020B0503020204020204" pitchFamily="34" charset="-122"/>
                <a:ea typeface="微软雅黑" panose="020B0503020204020204" pitchFamily="34" charset="-122"/>
              </a:rPr>
              <a:t>手代替工具操作：</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--4.1</a:t>
            </a:r>
            <a:r>
              <a:rPr lang="zh-CN" altLang="en-US" sz="1600" dirty="0" smtClean="0">
                <a:latin typeface="微软雅黑" panose="020B0503020204020204" pitchFamily="34" charset="-122"/>
                <a:ea typeface="微软雅黑" panose="020B0503020204020204" pitchFamily="34" charset="-122"/>
              </a:rPr>
              <a:t>用手代替手动工具；</a:t>
            </a: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--4.2</a:t>
            </a:r>
            <a:r>
              <a:rPr lang="zh-CN" altLang="en-US" sz="1600" dirty="0" smtClean="0">
                <a:latin typeface="微软雅黑" panose="020B0503020204020204" pitchFamily="34" charset="-122"/>
                <a:ea typeface="微软雅黑" panose="020B0503020204020204" pitchFamily="34" charset="-122"/>
              </a:rPr>
              <a:t>用手清除切屑；</a:t>
            </a: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--4.3</a:t>
            </a:r>
            <a:r>
              <a:rPr lang="zh-CN" altLang="en-US" sz="1600" dirty="0" smtClean="0">
                <a:latin typeface="微软雅黑" panose="020B0503020204020204" pitchFamily="34" charset="-122"/>
                <a:ea typeface="微软雅黑" panose="020B0503020204020204" pitchFamily="34" charset="-122"/>
              </a:rPr>
              <a:t>不用夹具固定、用手拿工件进行机加工。</a:t>
            </a:r>
            <a:endParaRPr lang="zh-CN" altLang="en-US" sz="1600" dirty="0" smtClean="0">
              <a:latin typeface="微软雅黑" panose="020B0503020204020204" pitchFamily="34" charset="-122"/>
              <a:ea typeface="微软雅黑" panose="020B0503020204020204" pitchFamily="34" charset="-122"/>
            </a:endParaRPr>
          </a:p>
          <a:p>
            <a:pPr lvl="1"/>
            <a:endParaRPr lang="zh-CN" altLang="en-US" sz="1400" dirty="0" smtClean="0">
              <a:ea typeface="黑体" panose="02010609060101010101" pitchFamily="49" charset="-122"/>
            </a:endParaRPr>
          </a:p>
          <a:p>
            <a:endParaRPr lang="zh-CN" altLang="en-US" sz="1800" dirty="0" smtClean="0">
              <a:solidFill>
                <a:srgbClr val="FF0000"/>
              </a:solidFill>
              <a:ea typeface="黑体" panose="02010609060101010101" pitchFamily="49" charset="-122"/>
            </a:endParaRPr>
          </a:p>
          <a:p>
            <a:pPr>
              <a:buFontTx/>
              <a:buNone/>
            </a:pPr>
            <a:endParaRPr lang="zh-CN" altLang="en-US" dirty="0" smtClean="0">
              <a:ea typeface="宋体" panose="02010600030101010101" pitchFamily="2" charset="-122"/>
            </a:endParaRPr>
          </a:p>
        </p:txBody>
      </p:sp>
      <p:pic>
        <p:nvPicPr>
          <p:cNvPr id="72708" name="Picture 4" descr="DSC0667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4299" y="1262380"/>
            <a:ext cx="3049588" cy="2103967"/>
          </a:xfrm>
          <a:prstGeom prst="rect">
            <a:avLst/>
          </a:prstGeom>
          <a:noFill/>
          <a:extLst>
            <a:ext uri="{909E8E84-426E-40DD-AFC4-6F175D3DCCD1}">
              <a14:hiddenFill xmlns:a14="http://schemas.microsoft.com/office/drawing/2010/main">
                <a:solidFill>
                  <a:srgbClr val="FFFFFF"/>
                </a:solidFill>
              </a14:hiddenFill>
            </a:ext>
          </a:extLst>
        </p:spPr>
      </p:pic>
      <p:pic>
        <p:nvPicPr>
          <p:cNvPr id="72709" name="Picture 5" descr="DSC066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299" y="3576744"/>
            <a:ext cx="3049588" cy="2106889"/>
          </a:xfrm>
          <a:prstGeom prst="rect">
            <a:avLst/>
          </a:prstGeom>
          <a:noFill/>
          <a:extLst>
            <a:ext uri="{909E8E84-426E-40DD-AFC4-6F175D3DCCD1}">
              <a14:hiddenFill xmlns:a14="http://schemas.microsoft.com/office/drawing/2010/main">
                <a:solidFill>
                  <a:srgbClr val="FFFFFF"/>
                </a:solidFill>
              </a14:hiddenFill>
            </a:ext>
          </a:extLst>
        </p:spPr>
      </p:pic>
      <p:sp>
        <p:nvSpPr>
          <p:cNvPr id="72710" name="Oval 6"/>
          <p:cNvSpPr>
            <a:spLocks noChangeArrowheads="1"/>
          </p:cNvSpPr>
          <p:nvPr/>
        </p:nvSpPr>
        <p:spPr bwMode="auto">
          <a:xfrm>
            <a:off x="6022935" y="1753306"/>
            <a:ext cx="1067356" cy="981851"/>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711" name="Oval 7"/>
          <p:cNvSpPr>
            <a:spLocks noChangeArrowheads="1"/>
          </p:cNvSpPr>
          <p:nvPr/>
        </p:nvSpPr>
        <p:spPr bwMode="auto">
          <a:xfrm>
            <a:off x="5717977" y="4137801"/>
            <a:ext cx="1143595" cy="911719"/>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72712" name="Picture 8" descr="PinchGrip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151" y="3857272"/>
            <a:ext cx="1778926" cy="18234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3731" name="Rectangle 3"/>
          <p:cNvSpPr>
            <a:spLocks noGrp="1" noChangeArrowheads="1"/>
          </p:cNvSpPr>
          <p:nvPr>
            <p:ph idx="1"/>
          </p:nvPr>
        </p:nvSpPr>
        <p:spPr>
          <a:xfrm>
            <a:off x="457438" y="1067660"/>
            <a:ext cx="8233887" cy="4165562"/>
          </a:xfrm>
        </p:spPr>
        <p:txBody>
          <a:bodyPr/>
          <a:lstStyle/>
          <a:p>
            <a:r>
              <a:rPr lang="en-US" altLang="zh-CN" sz="1600" b="1" dirty="0" smtClean="0">
                <a:solidFill>
                  <a:srgbClr val="FF0000"/>
                </a:solidFill>
                <a:ea typeface="黑体" panose="02010609060101010101" pitchFamily="49" charset="-122"/>
              </a:rPr>
              <a:t>5.</a:t>
            </a:r>
            <a:r>
              <a:rPr lang="zh-CN" altLang="en-US" sz="1600" b="1" dirty="0" smtClean="0">
                <a:solidFill>
                  <a:srgbClr val="FF0000"/>
                </a:solidFill>
                <a:ea typeface="黑体" panose="02010609060101010101" pitchFamily="49" charset="-122"/>
              </a:rPr>
              <a:t>物体存放不当</a:t>
            </a:r>
            <a:endParaRPr lang="zh-CN" altLang="en-US" sz="1600" b="1" dirty="0" smtClean="0">
              <a:solidFill>
                <a:srgbClr val="FF0000"/>
              </a:solidFill>
              <a:ea typeface="黑体" panose="02010609060101010101" pitchFamily="49" charset="-122"/>
            </a:endParaRPr>
          </a:p>
        </p:txBody>
      </p:sp>
      <p:pic>
        <p:nvPicPr>
          <p:cNvPr id="73732"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b="13544"/>
          <a:stretch>
            <a:fillRect/>
          </a:stretch>
        </p:blipFill>
        <p:spPr bwMode="auto">
          <a:xfrm>
            <a:off x="757851" y="1571730"/>
            <a:ext cx="3278307" cy="195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531" y="1499720"/>
            <a:ext cx="2973348" cy="205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4" name="Picture 6" descr="Picture%20008"/>
          <p:cNvPicPr>
            <a:picLocks noChangeAspect="1" noChangeArrowheads="1"/>
          </p:cNvPicPr>
          <p:nvPr/>
        </p:nvPicPr>
        <p:blipFill rotWithShape="1">
          <a:blip r:embed="rId3">
            <a:extLst>
              <a:ext uri="{28A0092B-C50C-407E-A947-70E740481C1C}">
                <a14:useLocalDpi xmlns:a14="http://schemas.microsoft.com/office/drawing/2010/main" val="0"/>
              </a:ext>
            </a:extLst>
          </a:blip>
          <a:srcRect b="31731"/>
          <a:stretch>
            <a:fillRect/>
          </a:stretch>
        </p:blipFill>
        <p:spPr bwMode="auto">
          <a:xfrm>
            <a:off x="3422221" y="3588010"/>
            <a:ext cx="2573090" cy="21545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4755" name="Rectangle 3"/>
          <p:cNvSpPr>
            <a:spLocks noGrp="1" noChangeArrowheads="1"/>
          </p:cNvSpPr>
          <p:nvPr>
            <p:ph idx="1"/>
          </p:nvPr>
        </p:nvSpPr>
        <p:spPr>
          <a:xfrm>
            <a:off x="757851" y="1366718"/>
            <a:ext cx="7933474" cy="4165562"/>
          </a:xfrm>
        </p:spPr>
        <p:txBody>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6.</a:t>
            </a:r>
            <a:r>
              <a:rPr lang="zh-CN" altLang="en-US" sz="1600" b="1" dirty="0" smtClean="0">
                <a:solidFill>
                  <a:srgbClr val="FF0000"/>
                </a:solidFill>
                <a:latin typeface="微软雅黑" panose="020B0503020204020204" pitchFamily="34" charset="-122"/>
                <a:ea typeface="微软雅黑" panose="020B0503020204020204" pitchFamily="34" charset="-122"/>
              </a:rPr>
              <a:t>冒险进入危险场所：</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--6.1</a:t>
            </a:r>
            <a:r>
              <a:rPr lang="zh-CN" altLang="en-US" sz="1600" dirty="0" smtClean="0">
                <a:latin typeface="微软雅黑" panose="020B0503020204020204" pitchFamily="34" charset="-122"/>
                <a:ea typeface="微软雅黑" panose="020B0503020204020204" pitchFamily="34" charset="-122"/>
              </a:rPr>
              <a:t>无安全设施接近漏料处；</a:t>
            </a: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--6.2</a:t>
            </a:r>
            <a:r>
              <a:rPr lang="zh-CN" altLang="en-US" sz="1600" dirty="0" smtClean="0">
                <a:latin typeface="微软雅黑" panose="020B0503020204020204" pitchFamily="34" charset="-122"/>
                <a:ea typeface="微软雅黑" panose="020B0503020204020204" pitchFamily="34" charset="-122"/>
              </a:rPr>
              <a:t>示经安全人员允许进入密闭空间；</a:t>
            </a: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--6.3</a:t>
            </a:r>
            <a:r>
              <a:rPr lang="zh-CN" altLang="en-US" sz="1600" dirty="0" smtClean="0">
                <a:latin typeface="微软雅黑" panose="020B0503020204020204" pitchFamily="34" charset="-122"/>
                <a:ea typeface="微软雅黑" panose="020B0503020204020204" pitchFamily="34" charset="-122"/>
              </a:rPr>
              <a:t>冒进信号；</a:t>
            </a: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--6.4</a:t>
            </a:r>
            <a:r>
              <a:rPr lang="zh-CN" altLang="en-US" sz="1600" dirty="0" smtClean="0">
                <a:latin typeface="微软雅黑" panose="020B0503020204020204" pitchFamily="34" charset="-122"/>
                <a:ea typeface="微软雅黑" panose="020B0503020204020204" pitchFamily="34" charset="-122"/>
              </a:rPr>
              <a:t>易燃易爆场合明火作业；</a:t>
            </a: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--6.5</a:t>
            </a:r>
            <a:r>
              <a:rPr lang="zh-CN" altLang="en-US" sz="1600" dirty="0" smtClean="0">
                <a:latin typeface="微软雅黑" panose="020B0503020204020204" pitchFamily="34" charset="-122"/>
                <a:ea typeface="微软雅黑" panose="020B0503020204020204" pitchFamily="34" charset="-122"/>
              </a:rPr>
              <a:t>未及时瞭望。</a:t>
            </a:r>
            <a:endParaRPr lang="zh-CN" altLang="en-US" sz="1600" dirty="0" smtClean="0">
              <a:latin typeface="微软雅黑" panose="020B0503020204020204" pitchFamily="34" charset="-122"/>
              <a:ea typeface="微软雅黑" panose="020B0503020204020204" pitchFamily="34" charset="-122"/>
            </a:endParaRPr>
          </a:p>
          <a:p>
            <a:endParaRPr lang="zh-CN" altLang="en-US" dirty="0" smtClean="0">
              <a:ea typeface="宋体" panose="02010600030101010101" pitchFamily="2" charset="-122"/>
            </a:endParaRPr>
          </a:p>
        </p:txBody>
      </p:sp>
      <p:pic>
        <p:nvPicPr>
          <p:cNvPr id="7475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10511" y="1612374"/>
            <a:ext cx="2687449" cy="329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Text Box 5"/>
          <p:cNvSpPr txBox="1">
            <a:spLocks noChangeArrowheads="1"/>
          </p:cNvSpPr>
          <p:nvPr/>
        </p:nvSpPr>
        <p:spPr bwMode="auto">
          <a:xfrm>
            <a:off x="5336778" y="1472777"/>
            <a:ext cx="2287191"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58750" indent="-158750" eaLnBrk="0" hangingPunct="0">
              <a:defRPr sz="2400" baseline="-25000">
                <a:solidFill>
                  <a:schemeClr val="tx1"/>
                </a:solidFill>
                <a:latin typeface="Arial" panose="020B0604020202020204" pitchFamily="34" charset="0"/>
                <a:cs typeface="Arial" panose="020B0604020202020204" pitchFamily="34" charset="0"/>
              </a:defRPr>
            </a:lvl1pPr>
            <a:lvl2pPr eaLnBrk="0" hangingPunct="0">
              <a:defRPr sz="2400" baseline="-25000">
                <a:solidFill>
                  <a:schemeClr val="tx1"/>
                </a:solidFill>
                <a:latin typeface="Arial" panose="020B0604020202020204" pitchFamily="34" charset="0"/>
                <a:cs typeface="Arial" panose="020B0604020202020204" pitchFamily="34" charset="0"/>
              </a:defRPr>
            </a:lvl2pPr>
            <a:lvl3pPr eaLnBrk="0" hangingPunct="0">
              <a:defRPr sz="2400" baseline="-25000">
                <a:solidFill>
                  <a:schemeClr val="tx1"/>
                </a:solidFill>
                <a:latin typeface="Arial" panose="020B0604020202020204" pitchFamily="34" charset="0"/>
                <a:cs typeface="Arial" panose="020B0604020202020204" pitchFamily="34" charset="0"/>
              </a:defRPr>
            </a:lvl3pPr>
            <a:lvl4pPr eaLnBrk="0" hangingPunct="0">
              <a:defRPr sz="2400" baseline="-25000">
                <a:solidFill>
                  <a:schemeClr val="tx1"/>
                </a:solidFill>
                <a:latin typeface="Arial" panose="020B0604020202020204" pitchFamily="34" charset="0"/>
                <a:cs typeface="Arial" panose="020B0604020202020204" pitchFamily="34" charset="0"/>
              </a:defRPr>
            </a:lvl4pPr>
            <a:lvl5pPr eaLnBrk="0" hangingPunct="0">
              <a:defRPr sz="2400" baseline="-25000">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algn="ctr" eaLnBrk="1" hangingPunct="1">
              <a:lnSpc>
                <a:spcPts val="3000"/>
              </a:lnSpc>
              <a:spcBef>
                <a:spcPct val="50000"/>
              </a:spcBef>
            </a:pPr>
            <a:r>
              <a:rPr lang="zh-CN" altLang="en-US" sz="1400" b="1" baseline="0" dirty="0">
                <a:solidFill>
                  <a:srgbClr val="E73113"/>
                </a:solidFill>
                <a:ea typeface="黑体" panose="02010609060101010101" pitchFamily="49" charset="-122"/>
              </a:rPr>
              <a:t>密闭空间</a:t>
            </a:r>
            <a:endParaRPr lang="zh-CN" altLang="en-US" sz="1400" b="1" baseline="0" dirty="0">
              <a:solidFill>
                <a:srgbClr val="E73113"/>
              </a:solidFill>
              <a:ea typeface="黑体" panose="02010609060101010101" pitchFamily="49" charset="-122"/>
            </a:endParaRPr>
          </a:p>
          <a:p>
            <a:pPr algn="ctr" eaLnBrk="1" hangingPunct="1">
              <a:lnSpc>
                <a:spcPts val="3000"/>
              </a:lnSpc>
              <a:spcBef>
                <a:spcPct val="50000"/>
              </a:spcBef>
            </a:pPr>
            <a:r>
              <a:rPr lang="zh-CN" altLang="en-US" sz="1400" b="1" baseline="0" dirty="0">
                <a:solidFill>
                  <a:srgbClr val="E73113"/>
                </a:solidFill>
                <a:ea typeface="黑体" panose="02010609060101010101" pitchFamily="49" charset="-122"/>
              </a:rPr>
              <a:t>　未经许可严禁入内</a:t>
            </a:r>
            <a:endParaRPr lang="zh-CN" altLang="en-US" sz="1400" b="1" baseline="0" dirty="0">
              <a:solidFill>
                <a:srgbClr val="E73113"/>
              </a:solidFill>
              <a:ea typeface="黑体" panose="02010609060101010101" pitchFamily="49" charset="-122"/>
            </a:endParaRPr>
          </a:p>
        </p:txBody>
      </p:sp>
      <p:sp>
        <p:nvSpPr>
          <p:cNvPr id="6"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5779" name="Rectangle 3"/>
          <p:cNvSpPr>
            <a:spLocks noGrp="1" noChangeArrowheads="1"/>
          </p:cNvSpPr>
          <p:nvPr>
            <p:ph idx="1"/>
          </p:nvPr>
        </p:nvSpPr>
        <p:spPr>
          <a:xfrm>
            <a:off x="614165" y="1006668"/>
            <a:ext cx="6840616" cy="4165562"/>
          </a:xfrm>
        </p:spPr>
        <p:txBody>
          <a:bodyPr/>
          <a:lstStyle/>
          <a:p>
            <a:endParaRPr lang="en-US" altLang="zh-CN" sz="2400" dirty="0" smtClean="0">
              <a:solidFill>
                <a:srgbClr val="FF0000"/>
              </a:solidFill>
              <a:latin typeface="微软雅黑" panose="020B0503020204020204" pitchFamily="34" charset="-122"/>
              <a:ea typeface="微软雅黑" panose="020B0503020204020204" pitchFamily="34" charset="-122"/>
            </a:endParaRPr>
          </a:p>
          <a:p>
            <a:r>
              <a:rPr lang="en-US" altLang="zh-CN" sz="1600" b="1" dirty="0" smtClean="0">
                <a:solidFill>
                  <a:srgbClr val="FF0000"/>
                </a:solidFill>
                <a:latin typeface="微软雅黑" panose="020B0503020204020204" pitchFamily="34" charset="-122"/>
                <a:ea typeface="微软雅黑" panose="020B0503020204020204" pitchFamily="34" charset="-122"/>
              </a:rPr>
              <a:t>7.</a:t>
            </a:r>
            <a:r>
              <a:rPr lang="zh-CN" altLang="en-US" sz="1600" b="1" dirty="0" smtClean="0">
                <a:solidFill>
                  <a:srgbClr val="FF0000"/>
                </a:solidFill>
                <a:latin typeface="微软雅黑" panose="020B0503020204020204" pitchFamily="34" charset="-122"/>
                <a:ea typeface="微软雅黑" panose="020B0503020204020204" pitchFamily="34" charset="-122"/>
              </a:rPr>
              <a:t>攀、坐不安全位置（如平台护栏、汽车档板、吊车吊钩等）</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endParaRPr lang="zh-CN" altLang="en-US" sz="1600" dirty="0" smtClean="0">
              <a:solidFill>
                <a:srgbClr val="FF0000"/>
              </a:solidFill>
              <a:latin typeface="微软雅黑" panose="020B0503020204020204" pitchFamily="34" charset="-122"/>
              <a:ea typeface="微软雅黑" panose="020B0503020204020204" pitchFamily="34" charset="-122"/>
            </a:endParaRPr>
          </a:p>
          <a:p>
            <a:pPr marL="0" indent="0">
              <a:buNone/>
            </a:pPr>
            <a:r>
              <a:rPr lang="en-US" altLang="zh-CN" sz="1600" dirty="0">
                <a:latin typeface="微软雅黑" panose="020B0503020204020204" pitchFamily="34" charset="-122"/>
                <a:ea typeface="微软雅黑" panose="020B0503020204020204" pitchFamily="34" charset="-122"/>
              </a:rPr>
              <a:t>--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7.1</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在起吊物下作业、停留；</a:t>
            </a:r>
            <a:endPar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endPar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0" indent="0">
              <a:buNone/>
            </a:pPr>
            <a:r>
              <a:rPr lang="en-US" altLang="zh-CN" sz="1600" dirty="0">
                <a:latin typeface="微软雅黑" panose="020B0503020204020204" pitchFamily="34" charset="-122"/>
                <a:ea typeface="微软雅黑" panose="020B0503020204020204" pitchFamily="34" charset="-122"/>
              </a:rPr>
              <a:t>--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7.2</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机器运转时加油、修理、检查、调整、焊接、清扫等；</a:t>
            </a:r>
            <a:endPar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endPar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0" indent="0">
              <a:buNone/>
            </a:pPr>
            <a:r>
              <a:rPr lang="en-US" altLang="zh-CN" sz="1600" dirty="0">
                <a:latin typeface="微软雅黑" panose="020B0503020204020204" pitchFamily="34" charset="-122"/>
                <a:ea typeface="微软雅黑" panose="020B0503020204020204" pitchFamily="34" charset="-122"/>
              </a:rPr>
              <a:t>--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7.3</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有分散注意力行为。</a:t>
            </a:r>
            <a:endPar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endParaRPr lang="zh-CN" altLang="en-US" sz="2400" dirty="0" smtClean="0">
              <a:latin typeface="微软雅黑" panose="020B0503020204020204" pitchFamily="34" charset="-122"/>
              <a:ea typeface="微软雅黑" panose="020B0503020204020204" pitchFamily="34" charset="-122"/>
            </a:endParaRPr>
          </a:p>
        </p:txBody>
      </p:sp>
      <p:pic>
        <p:nvPicPr>
          <p:cNvPr id="75780" name="Picture 4" descr="100_00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89258" y="3371980"/>
            <a:ext cx="2897108" cy="199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Oval 5"/>
          <p:cNvSpPr>
            <a:spLocks noChangeArrowheads="1"/>
          </p:cNvSpPr>
          <p:nvPr/>
        </p:nvSpPr>
        <p:spPr bwMode="auto">
          <a:xfrm>
            <a:off x="6337511" y="3732030"/>
            <a:ext cx="1143595" cy="105198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spTree>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6803" name="Rectangle 3"/>
          <p:cNvSpPr>
            <a:spLocks noGrp="1" noChangeArrowheads="1"/>
          </p:cNvSpPr>
          <p:nvPr>
            <p:ph idx="1"/>
          </p:nvPr>
        </p:nvSpPr>
        <p:spPr>
          <a:xfrm>
            <a:off x="685841" y="1139670"/>
            <a:ext cx="8005484" cy="4165562"/>
          </a:xfrm>
        </p:spPr>
        <p:txBody>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8.</a:t>
            </a:r>
            <a:r>
              <a:rPr lang="zh-CN" altLang="en-US" sz="1600" b="1" dirty="0" smtClean="0">
                <a:solidFill>
                  <a:srgbClr val="FF0000"/>
                </a:solidFill>
                <a:latin typeface="微软雅黑" panose="020B0503020204020204" pitchFamily="34" charset="-122"/>
                <a:ea typeface="微软雅黑" panose="020B0503020204020204" pitchFamily="34" charset="-122"/>
              </a:rPr>
              <a:t>在必须使用个人劳保用品的作业场所不使用或不正确配戴</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--8.1</a:t>
            </a:r>
            <a:r>
              <a:rPr lang="zh-CN" altLang="en-US" sz="1600" dirty="0" smtClean="0">
                <a:latin typeface="微软雅黑" panose="020B0503020204020204" pitchFamily="34" charset="-122"/>
                <a:ea typeface="微软雅黑" panose="020B0503020204020204" pitchFamily="34" charset="-122"/>
              </a:rPr>
              <a:t>未戴护目镜或面罩；</a:t>
            </a:r>
            <a:endParaRPr lang="zh-CN" altLang="en-US"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--8.2</a:t>
            </a:r>
            <a:r>
              <a:rPr lang="zh-CN" altLang="en-US" sz="1600" dirty="0" smtClean="0">
                <a:latin typeface="微软雅黑" panose="020B0503020204020204" pitchFamily="34" charset="-122"/>
                <a:ea typeface="微软雅黑" panose="020B0503020204020204" pitchFamily="34" charset="-122"/>
              </a:rPr>
              <a:t>未戴防护手套；</a:t>
            </a:r>
            <a:endParaRPr lang="zh-CN" altLang="en-US"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--8.3</a:t>
            </a:r>
            <a:r>
              <a:rPr lang="zh-CN" altLang="en-US" sz="1600" dirty="0" smtClean="0">
                <a:latin typeface="微软雅黑" panose="020B0503020204020204" pitchFamily="34" charset="-122"/>
                <a:ea typeface="微软雅黑" panose="020B0503020204020204" pitchFamily="34" charset="-122"/>
              </a:rPr>
              <a:t>未戴安全帽；</a:t>
            </a:r>
            <a:endParaRPr lang="zh-CN" altLang="en-US"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--8.4</a:t>
            </a:r>
            <a:r>
              <a:rPr lang="zh-CN" altLang="en-US" sz="1600" dirty="0" smtClean="0">
                <a:latin typeface="微软雅黑" panose="020B0503020204020204" pitchFamily="34" charset="-122"/>
                <a:ea typeface="微软雅黑" panose="020B0503020204020204" pitchFamily="34" charset="-122"/>
              </a:rPr>
              <a:t>未穿安全鞋；</a:t>
            </a:r>
            <a:endParaRPr lang="zh-CN" altLang="en-US"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--8.5</a:t>
            </a:r>
            <a:r>
              <a:rPr lang="zh-CN" altLang="en-US" sz="1600" dirty="0" smtClean="0">
                <a:latin typeface="微软雅黑" panose="020B0503020204020204" pitchFamily="34" charset="-122"/>
                <a:ea typeface="微软雅黑" panose="020B0503020204020204" pitchFamily="34" charset="-122"/>
              </a:rPr>
              <a:t>未佩戴呼吸防护面具；</a:t>
            </a:r>
            <a:endParaRPr lang="zh-CN" altLang="en-US"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endParaRPr>
          </a:p>
          <a:p>
            <a:pPr indent="-381635">
              <a:buFontTx/>
              <a:buNone/>
            </a:pPr>
            <a:r>
              <a:rPr lang="en-US" altLang="zh-CN" sz="1600" dirty="0" smtClean="0">
                <a:latin typeface="微软雅黑" panose="020B0503020204020204" pitchFamily="34" charset="-122"/>
                <a:ea typeface="微软雅黑" panose="020B0503020204020204" pitchFamily="34" charset="-122"/>
              </a:rPr>
              <a:t>--8.6</a:t>
            </a:r>
            <a:r>
              <a:rPr lang="zh-CN" altLang="en-US" sz="1600" dirty="0" smtClean="0">
                <a:latin typeface="微软雅黑" panose="020B0503020204020204" pitchFamily="34" charset="-122"/>
                <a:ea typeface="微软雅黑" panose="020B0503020204020204" pitchFamily="34" charset="-122"/>
              </a:rPr>
              <a:t>未佩戴安全带。</a:t>
            </a:r>
            <a:endParaRPr lang="zh-CN" altLang="en-US" sz="1600" dirty="0" smtClean="0">
              <a:latin typeface="微软雅黑" panose="020B0503020204020204" pitchFamily="34" charset="-122"/>
              <a:ea typeface="微软雅黑" panose="020B0503020204020204" pitchFamily="34" charset="-122"/>
            </a:endParaRPr>
          </a:p>
          <a:p>
            <a:endParaRPr lang="zh-CN" altLang="en-US" sz="1400" dirty="0" smtClean="0">
              <a:latin typeface="微软雅黑" panose="020B0503020204020204" pitchFamily="34" charset="-122"/>
              <a:ea typeface="微软雅黑" panose="020B0503020204020204" pitchFamily="34" charset="-122"/>
            </a:endParaRPr>
          </a:p>
        </p:txBody>
      </p:sp>
      <p:grpSp>
        <p:nvGrpSpPr>
          <p:cNvPr id="76804" name="Group 4"/>
          <p:cNvGrpSpPr/>
          <p:nvPr/>
        </p:nvGrpSpPr>
        <p:grpSpPr bwMode="auto">
          <a:xfrm>
            <a:off x="3926141" y="1586714"/>
            <a:ext cx="4752273" cy="4089586"/>
            <a:chOff x="2963" y="1209"/>
            <a:chExt cx="2992" cy="2799"/>
          </a:xfrm>
        </p:grpSpPr>
        <p:pic>
          <p:nvPicPr>
            <p:cNvPr id="76805"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b="19407"/>
            <a:stretch>
              <a:fillRect/>
            </a:stretch>
          </p:blipFill>
          <p:spPr bwMode="auto">
            <a:xfrm>
              <a:off x="2963" y="1209"/>
              <a:ext cx="1776" cy="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 y="1377"/>
              <a:ext cx="1206"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2352"/>
              <a:ext cx="2208" cy="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8" name="Oval 8"/>
            <p:cNvSpPr>
              <a:spLocks noChangeArrowheads="1"/>
            </p:cNvSpPr>
            <p:nvPr/>
          </p:nvSpPr>
          <p:spPr bwMode="auto">
            <a:xfrm>
              <a:off x="3582" y="1501"/>
              <a:ext cx="288" cy="240"/>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809" name="Oval 9"/>
            <p:cNvSpPr>
              <a:spLocks noChangeArrowheads="1"/>
            </p:cNvSpPr>
            <p:nvPr/>
          </p:nvSpPr>
          <p:spPr bwMode="auto">
            <a:xfrm>
              <a:off x="3168" y="2496"/>
              <a:ext cx="1344" cy="1392"/>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10"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92330"/>
            <a:ext cx="8462921" cy="419570"/>
          </a:xfrm>
          <a:prstGeom prst="rect">
            <a:avLst/>
          </a:prstGeom>
        </p:spPr>
      </p:pic>
    </p:spTree>
  </p:cSld>
  <p:clrMapOvr>
    <a:masterClrMapping/>
  </p:clrMapOvr>
  <p:transition>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Text_1"/>
          <p:cNvSpPr/>
          <p:nvPr/>
        </p:nvSpPr>
        <p:spPr>
          <a:xfrm>
            <a:off x="444731" y="923640"/>
            <a:ext cx="8306229" cy="4896680"/>
          </a:xfrm>
          <a:prstGeom prst="roundRect">
            <a:avLst>
              <a:gd name="adj" fmla="val 7686"/>
            </a:avLst>
          </a:prstGeom>
          <a:solidFill>
            <a:schemeClr val="bg1"/>
          </a:solid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7827" name="Rectangle 3"/>
          <p:cNvSpPr>
            <a:spLocks noGrp="1" noChangeArrowheads="1"/>
          </p:cNvSpPr>
          <p:nvPr>
            <p:ph idx="1"/>
          </p:nvPr>
        </p:nvSpPr>
        <p:spPr>
          <a:xfrm>
            <a:off x="613831" y="1222698"/>
            <a:ext cx="8233887" cy="4165562"/>
          </a:xfrm>
        </p:spPr>
        <p:txBody>
          <a:bodyPr/>
          <a:lstStyle/>
          <a:p>
            <a:pPr>
              <a:lnSpc>
                <a:spcPct val="150000"/>
              </a:lnSpc>
            </a:pPr>
            <a:r>
              <a:rPr lang="en-US" altLang="zh-CN" sz="1600" b="1" dirty="0" smtClean="0">
                <a:solidFill>
                  <a:srgbClr val="FF0000"/>
                </a:solidFill>
                <a:latin typeface="微软雅黑" panose="020B0503020204020204" pitchFamily="34" charset="-122"/>
                <a:ea typeface="微软雅黑" panose="020B0503020204020204" pitchFamily="34" charset="-122"/>
              </a:rPr>
              <a:t>9.</a:t>
            </a:r>
            <a:r>
              <a:rPr lang="zh-CN" altLang="en-US" sz="1600" b="1" dirty="0" smtClean="0">
                <a:solidFill>
                  <a:srgbClr val="FF0000"/>
                </a:solidFill>
                <a:latin typeface="微软雅黑" panose="020B0503020204020204" pitchFamily="34" charset="-122"/>
                <a:ea typeface="微软雅黑" panose="020B0503020204020204" pitchFamily="34" charset="-122"/>
              </a:rPr>
              <a:t>不安全装束：</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a:lnSpc>
                <a:spcPct val="150000"/>
              </a:lnSpc>
              <a:buFontTx/>
              <a:buNone/>
            </a:pPr>
            <a:r>
              <a:rPr lang="en-US" altLang="zh-CN" sz="1600" dirty="0" smtClean="0">
                <a:latin typeface="微软雅黑" panose="020B0503020204020204" pitchFamily="34" charset="-122"/>
                <a:ea typeface="微软雅黑" panose="020B0503020204020204" pitchFamily="34" charset="-122"/>
              </a:rPr>
              <a:t> --9.1</a:t>
            </a:r>
            <a:r>
              <a:rPr lang="zh-CN" altLang="en-US" sz="1600" dirty="0" smtClean="0">
                <a:latin typeface="微软雅黑" panose="020B0503020204020204" pitchFamily="34" charset="-122"/>
                <a:ea typeface="微软雅黑" panose="020B0503020204020204" pitchFamily="34" charset="-122"/>
              </a:rPr>
              <a:t>在有旋转零部件的设备旁边作业时</a:t>
            </a:r>
            <a:endParaRPr lang="zh-CN" altLang="en-US" sz="1600" dirty="0" smtClean="0">
              <a:latin typeface="微软雅黑" panose="020B0503020204020204" pitchFamily="34" charset="-122"/>
              <a:ea typeface="微软雅黑" panose="020B0503020204020204" pitchFamily="34" charset="-122"/>
            </a:endParaRPr>
          </a:p>
          <a:p>
            <a:pPr>
              <a:lnSpc>
                <a:spcPct val="150000"/>
              </a:lnSpc>
              <a:buFontTx/>
              <a:buNone/>
            </a:pPr>
            <a:r>
              <a:rPr lang="zh-CN" altLang="en-US" sz="1600" dirty="0" smtClean="0">
                <a:latin typeface="微软雅黑" panose="020B0503020204020204" pitchFamily="34" charset="-122"/>
                <a:ea typeface="微软雅黑" panose="020B0503020204020204" pitchFamily="34" charset="-122"/>
              </a:rPr>
              <a:t>   穿过肥大服装；</a:t>
            </a:r>
            <a:endParaRPr lang="zh-CN" altLang="en-US" sz="1600" dirty="0" smtClean="0">
              <a:latin typeface="微软雅黑" panose="020B0503020204020204" pitchFamily="34" charset="-122"/>
              <a:ea typeface="微软雅黑" panose="020B0503020204020204" pitchFamily="34" charset="-122"/>
            </a:endParaRPr>
          </a:p>
          <a:p>
            <a:pPr>
              <a:lnSpc>
                <a:spcPct val="150000"/>
              </a:lnSpc>
              <a:buFontTx/>
              <a:buNone/>
            </a:pPr>
            <a:r>
              <a:rPr lang="en-US" altLang="zh-CN" sz="1600" dirty="0" smtClean="0">
                <a:latin typeface="微软雅黑" panose="020B0503020204020204" pitchFamily="34" charset="-122"/>
                <a:ea typeface="微软雅黑" panose="020B0503020204020204" pitchFamily="34" charset="-122"/>
              </a:rPr>
              <a:t> --9.2</a:t>
            </a:r>
            <a:r>
              <a:rPr lang="zh-CN" altLang="en-US" sz="1600" dirty="0" smtClean="0">
                <a:latin typeface="微软雅黑" panose="020B0503020204020204" pitchFamily="34" charset="-122"/>
                <a:ea typeface="微软雅黑" panose="020B0503020204020204" pitchFamily="34" charset="-122"/>
              </a:rPr>
              <a:t>操纵有旋转零部件的设备时戴手套；</a:t>
            </a:r>
            <a:endParaRPr lang="zh-CN" altLang="en-US" sz="1600" dirty="0" smtClean="0">
              <a:latin typeface="微软雅黑" panose="020B0503020204020204" pitchFamily="34" charset="-122"/>
              <a:ea typeface="微软雅黑" panose="020B0503020204020204" pitchFamily="34" charset="-122"/>
            </a:endParaRPr>
          </a:p>
          <a:p>
            <a:pPr>
              <a:lnSpc>
                <a:spcPct val="150000"/>
              </a:lnSpc>
              <a:buFontTx/>
              <a:buNone/>
            </a:pPr>
            <a:r>
              <a:rPr lang="en-US" altLang="zh-CN" sz="1600" dirty="0" smtClean="0">
                <a:latin typeface="微软雅黑" panose="020B0503020204020204" pitchFamily="34" charset="-122"/>
                <a:ea typeface="微软雅黑" panose="020B0503020204020204" pitchFamily="34" charset="-122"/>
              </a:rPr>
              <a:t>  --9.3</a:t>
            </a:r>
            <a:r>
              <a:rPr lang="zh-CN" altLang="en-US" sz="1600" dirty="0" smtClean="0">
                <a:latin typeface="微软雅黑" panose="020B0503020204020204" pitchFamily="34" charset="-122"/>
                <a:ea typeface="微软雅黑" panose="020B0503020204020204" pitchFamily="34" charset="-122"/>
              </a:rPr>
              <a:t>对易燃、易爆等危险品处理错误。</a:t>
            </a:r>
            <a:endParaRPr lang="zh-CN" altLang="en-US" sz="1600" dirty="0">
              <a:latin typeface="微软雅黑" panose="020B0503020204020204" pitchFamily="34" charset="-122"/>
              <a:ea typeface="微软雅黑" panose="020B0503020204020204" pitchFamily="34" charset="-122"/>
            </a:endParaRPr>
          </a:p>
        </p:txBody>
      </p:sp>
      <p:pic>
        <p:nvPicPr>
          <p:cNvPr id="778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94481" y="1534743"/>
            <a:ext cx="3259247" cy="399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descr="DSC004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05" y="3638710"/>
            <a:ext cx="2744629" cy="18935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2"/>
          <p:cNvSpPr>
            <a:spLocks noChangeArrowheads="1"/>
          </p:cNvSpPr>
          <p:nvPr/>
        </p:nvSpPr>
        <p:spPr bwMode="auto">
          <a:xfrm>
            <a:off x="444732" y="48852"/>
            <a:ext cx="237254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smtClean="0">
                <a:latin typeface="微软雅黑" panose="020B0503020204020204" pitchFamily="34" charset="-122"/>
                <a:ea typeface="微软雅黑" panose="020B0503020204020204" pitchFamily="34" charset="-122"/>
              </a:rPr>
              <a:t>人的不</a:t>
            </a:r>
            <a:r>
              <a:rPr lang="zh-CN" altLang="en-US" sz="2400" b="1" u="none" dirty="0">
                <a:latin typeface="微软雅黑" panose="020B0503020204020204" pitchFamily="34" charset="-122"/>
                <a:ea typeface="微软雅黑" panose="020B0503020204020204" pitchFamily="34" charset="-122"/>
              </a:rPr>
              <a:t>安全</a:t>
            </a:r>
            <a:r>
              <a:rPr lang="zh-CN" altLang="en-US" sz="2400" b="1" u="none" dirty="0" smtClean="0">
                <a:latin typeface="微软雅黑" panose="020B0503020204020204" pitchFamily="34" charset="-122"/>
                <a:ea typeface="微软雅黑" panose="020B0503020204020204" pitchFamily="34" charset="-122"/>
              </a:rPr>
              <a:t>行为</a:t>
            </a:r>
            <a:endParaRPr lang="zh-CN" altLang="en-US" sz="2400" b="1" u="none"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64340"/>
            <a:ext cx="8462921" cy="347560"/>
          </a:xfrm>
          <a:prstGeom prst="rect">
            <a:avLst/>
          </a:prstGeom>
        </p:spPr>
      </p:pic>
    </p:spTree>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8"/>
          <p:cNvSpPr txBox="1"/>
          <p:nvPr/>
        </p:nvSpPr>
        <p:spPr>
          <a:xfrm>
            <a:off x="444732" y="1355700"/>
            <a:ext cx="8306229" cy="3528490"/>
          </a:xfrm>
          <a:prstGeom prst="roundRect">
            <a:avLst>
              <a:gd name="adj" fmla="val 7302"/>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path path="circle">
              <a:fillToRect l="100000" t="100000"/>
            </a:path>
            <a:tileRect r="-100000" b="-100000"/>
          </a:gradFill>
          <a:ln>
            <a:solidFill>
              <a:srgbClr val="FFC000"/>
            </a:solidFill>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l">
              <a:lnSpc>
                <a:spcPct val="150000"/>
              </a:lnSpc>
            </a:pP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78851" name="Rectangle 3"/>
          <p:cNvSpPr>
            <a:spLocks noGrp="1" noChangeArrowheads="1"/>
          </p:cNvSpPr>
          <p:nvPr>
            <p:ph idx="1"/>
          </p:nvPr>
        </p:nvSpPr>
        <p:spPr>
          <a:xfrm>
            <a:off x="457438" y="1582748"/>
            <a:ext cx="8233887" cy="3157422"/>
          </a:xfrm>
        </p:spPr>
        <p:txBody>
          <a:bodyPr/>
          <a:lstStyle/>
          <a:p>
            <a:pPr>
              <a:lnSpc>
                <a:spcPct val="150000"/>
              </a:lnSpc>
              <a:spcBef>
                <a:spcPts val="0"/>
              </a:spcBef>
            </a:pPr>
            <a:r>
              <a:rPr lang="zh-CN" altLang="en-US" sz="1800" dirty="0" smtClean="0">
                <a:latin typeface="微软雅黑" panose="020B0503020204020204" pitchFamily="34" charset="-122"/>
                <a:ea typeface="微软雅黑" panose="020B0503020204020204" pitchFamily="34" charset="-122"/>
              </a:rPr>
              <a:t>定义</a:t>
            </a:r>
            <a:r>
              <a:rPr lang="en-US" altLang="zh-CN" sz="1800" dirty="0" smtClean="0">
                <a:latin typeface="微软雅黑" panose="020B0503020204020204" pitchFamily="34" charset="-122"/>
                <a:ea typeface="微软雅黑" panose="020B0503020204020204" pitchFamily="34" charset="-122"/>
              </a:rPr>
              <a:t>:</a:t>
            </a:r>
            <a:endParaRPr lang="en-US" altLang="zh-CN" sz="18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2000" dirty="0" smtClean="0">
                <a:latin typeface="微软雅黑" panose="020B0503020204020204" pitchFamily="34" charset="-122"/>
                <a:ea typeface="微软雅黑" panose="020B0503020204020204" pitchFamily="34" charset="-122"/>
              </a:rPr>
              <a:t>使事故能发生的不安全的物体条件或物质条件。国标</a:t>
            </a:r>
            <a:r>
              <a:rPr lang="en-US" altLang="zh-CN" sz="2000" dirty="0" smtClean="0">
                <a:latin typeface="微软雅黑" panose="020B0503020204020204" pitchFamily="34" charset="-122"/>
                <a:ea typeface="微软雅黑" panose="020B0503020204020204" pitchFamily="34" charset="-122"/>
              </a:rPr>
              <a:t>GB6441-86《</a:t>
            </a:r>
            <a:r>
              <a:rPr lang="zh-CN" altLang="en-US" sz="2000" dirty="0" smtClean="0">
                <a:latin typeface="微软雅黑" panose="020B0503020204020204" pitchFamily="34" charset="-122"/>
                <a:ea typeface="微软雅黑" panose="020B0503020204020204" pitchFamily="34" charset="-122"/>
              </a:rPr>
              <a:t>企业职工伤亡事故分类</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中将物的不安全状态归纳为</a:t>
            </a:r>
            <a:r>
              <a:rPr lang="en-US" altLang="zh-CN" sz="2000" dirty="0" smtClean="0">
                <a:latin typeface="微软雅黑" panose="020B0503020204020204" pitchFamily="34" charset="-122"/>
                <a:ea typeface="微软雅黑" panose="020B0503020204020204" pitchFamily="34" charset="-122"/>
              </a:rPr>
              <a:t>4</a:t>
            </a:r>
            <a:r>
              <a:rPr lang="zh-CN" altLang="en-US" sz="2000" dirty="0" smtClean="0">
                <a:latin typeface="微软雅黑" panose="020B0503020204020204" pitchFamily="34" charset="-122"/>
                <a:ea typeface="微软雅黑" panose="020B0503020204020204" pitchFamily="34" charset="-122"/>
              </a:rPr>
              <a:t>大类</a:t>
            </a:r>
            <a:r>
              <a:rPr lang="zh-CN" altLang="en-US" sz="2000" dirty="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lvl="2">
              <a:lnSpc>
                <a:spcPct val="150000"/>
              </a:lnSpc>
              <a:spcBef>
                <a:spcPts val="0"/>
              </a:spcBef>
              <a:buFontTx/>
              <a:buAutoNum type="arabicPeriod"/>
            </a:pPr>
            <a:r>
              <a:rPr lang="zh-CN" altLang="en-US" sz="1800" dirty="0" smtClean="0">
                <a:latin typeface="微软雅黑" panose="020B0503020204020204" pitchFamily="34" charset="-122"/>
                <a:ea typeface="微软雅黑" panose="020B0503020204020204" pitchFamily="34" charset="-122"/>
              </a:rPr>
              <a:t>防护、保险、信号等装置缺乏或有缺陷；</a:t>
            </a:r>
            <a:endParaRPr lang="zh-CN" altLang="en-US" sz="1800" dirty="0" smtClean="0">
              <a:latin typeface="微软雅黑" panose="020B0503020204020204" pitchFamily="34" charset="-122"/>
              <a:ea typeface="微软雅黑" panose="020B0503020204020204" pitchFamily="34" charset="-122"/>
            </a:endParaRPr>
          </a:p>
          <a:p>
            <a:pPr lvl="2">
              <a:lnSpc>
                <a:spcPct val="150000"/>
              </a:lnSpc>
              <a:spcBef>
                <a:spcPts val="0"/>
              </a:spcBef>
              <a:buFontTx/>
              <a:buAutoNum type="arabicPeriod"/>
            </a:pPr>
            <a:r>
              <a:rPr lang="zh-CN" altLang="en-US" sz="1800" dirty="0" smtClean="0">
                <a:latin typeface="微软雅黑" panose="020B0503020204020204" pitchFamily="34" charset="-122"/>
                <a:ea typeface="微软雅黑" panose="020B0503020204020204" pitchFamily="34" charset="-122"/>
              </a:rPr>
              <a:t>设备、设施、工具、附件有缺陷；</a:t>
            </a:r>
            <a:endParaRPr lang="zh-CN" altLang="en-US" sz="1800" dirty="0" smtClean="0">
              <a:latin typeface="微软雅黑" panose="020B0503020204020204" pitchFamily="34" charset="-122"/>
              <a:ea typeface="微软雅黑" panose="020B0503020204020204" pitchFamily="34" charset="-122"/>
            </a:endParaRPr>
          </a:p>
          <a:p>
            <a:pPr lvl="2">
              <a:lnSpc>
                <a:spcPct val="150000"/>
              </a:lnSpc>
              <a:spcBef>
                <a:spcPts val="0"/>
              </a:spcBef>
              <a:buFontTx/>
              <a:buAutoNum type="arabicPeriod"/>
            </a:pPr>
            <a:r>
              <a:rPr lang="zh-CN" altLang="en-US" sz="1800" dirty="0" smtClean="0">
                <a:latin typeface="微软雅黑" panose="020B0503020204020204" pitchFamily="34" charset="-122"/>
                <a:ea typeface="微软雅黑" panose="020B0503020204020204" pitchFamily="34" charset="-122"/>
              </a:rPr>
              <a:t>个人劳保用品用具缺少或有缺陷；</a:t>
            </a:r>
            <a:endParaRPr lang="zh-CN" altLang="en-US" sz="1800" dirty="0" smtClean="0">
              <a:latin typeface="微软雅黑" panose="020B0503020204020204" pitchFamily="34" charset="-122"/>
              <a:ea typeface="微软雅黑" panose="020B0503020204020204" pitchFamily="34" charset="-122"/>
            </a:endParaRPr>
          </a:p>
          <a:p>
            <a:pPr lvl="2">
              <a:lnSpc>
                <a:spcPct val="150000"/>
              </a:lnSpc>
              <a:spcBef>
                <a:spcPts val="0"/>
              </a:spcBef>
              <a:buFontTx/>
              <a:buAutoNum type="arabicPeriod"/>
            </a:pPr>
            <a:r>
              <a:rPr lang="zh-CN" altLang="en-US" sz="1800" dirty="0" smtClean="0">
                <a:latin typeface="微软雅黑" panose="020B0503020204020204" pitchFamily="34" charset="-122"/>
                <a:ea typeface="微软雅黑" panose="020B0503020204020204" pitchFamily="34" charset="-122"/>
              </a:rPr>
              <a:t>以及生产或施工场地环境不良等。</a:t>
            </a:r>
            <a:endParaRPr lang="zh-CN" altLang="en-US" dirty="0" smtClean="0">
              <a:ea typeface="黑体" panose="02010609060101010101" pitchFamily="49" charset="-122"/>
            </a:endParaRPr>
          </a:p>
        </p:txBody>
      </p:sp>
      <p:sp>
        <p:nvSpPr>
          <p:cNvPr id="4" name="Rectangle 12"/>
          <p:cNvSpPr>
            <a:spLocks noChangeArrowheads="1"/>
          </p:cNvSpPr>
          <p:nvPr/>
        </p:nvSpPr>
        <p:spPr bwMode="auto">
          <a:xfrm>
            <a:off x="444732" y="48852"/>
            <a:ext cx="421920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机器设备及环境的不安全状态</a:t>
            </a:r>
            <a:endParaRPr lang="zh-CN" altLang="en-US" sz="2400" b="1" u="none"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92330"/>
            <a:ext cx="8462921" cy="419569"/>
          </a:xfrm>
          <a:prstGeom prst="rect">
            <a:avLst/>
          </a:prstGeom>
        </p:spPr>
      </p:pic>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308456" y="823951"/>
            <a:ext cx="6577829" cy="5012790"/>
          </a:xfrm>
          <a:prstGeom prst="rect">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 name="矩形 2"/>
          <p:cNvSpPr/>
          <p:nvPr/>
        </p:nvSpPr>
        <p:spPr>
          <a:xfrm>
            <a:off x="345102" y="895362"/>
            <a:ext cx="8247063" cy="576080"/>
          </a:xfrm>
          <a:prstGeom prst="rect">
            <a:avLst/>
          </a:prstGeom>
          <a:noFill/>
          <a:ln>
            <a:noFill/>
          </a:ln>
        </p:spPr>
        <p:txBody>
          <a:bodyPr/>
          <a:lstStyle/>
          <a:p>
            <a:pPr defTabSz="457200" eaLnBrk="0" hangingPunct="0">
              <a:lnSpc>
                <a:spcPct val="125000"/>
              </a:lnSpc>
              <a:spcBef>
                <a:spcPts val="0"/>
              </a:spcBef>
              <a:buFont typeface="Arial" panose="020B0604020202020204" pitchFamily="34" charset="0"/>
              <a:buNone/>
              <a:defRPr/>
            </a:pPr>
            <a:r>
              <a:rPr lang="en-US" altLang="zh-CN" b="1" dirty="0" smtClean="0">
                <a:latin typeface="微软雅黑" panose="020B0503020204020204" pitchFamily="34" charset="-122"/>
                <a:ea typeface="微软雅黑" panose="020B0503020204020204" pitchFamily="34" charset="-122"/>
              </a:rPr>
              <a:t>3</a:t>
            </a:r>
            <a:r>
              <a:rPr lang="zh-CN" altLang="en-US" b="1" dirty="0" smtClean="0">
                <a:latin typeface="微软雅黑" panose="020B0503020204020204" pitchFamily="34" charset="-122"/>
                <a:ea typeface="微软雅黑" panose="020B0503020204020204" pitchFamily="34" charset="-122"/>
              </a:rPr>
              <a:t>、事故经过：</a:t>
            </a:r>
            <a:endParaRPr lang="zh-CN" altLang="zh-CN" dirty="0">
              <a:latin typeface="微软雅黑" panose="020B0503020204020204" pitchFamily="34" charset="-122"/>
              <a:ea typeface="微软雅黑" panose="020B0503020204020204" pitchFamily="34" charset="-122"/>
            </a:endParaRPr>
          </a:p>
        </p:txBody>
      </p:sp>
      <p:sp>
        <p:nvSpPr>
          <p:cNvPr id="5" name="灯片编号占位符 3"/>
          <p:cNvSpPr txBox="1"/>
          <p:nvPr/>
        </p:nvSpPr>
        <p:spPr>
          <a:xfrm>
            <a:off x="6602560" y="5447545"/>
            <a:ext cx="2135188" cy="438150"/>
          </a:xfrm>
          <a:prstGeom prst="rect">
            <a:avLst/>
          </a:prstGeom>
          <a:noFill/>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742950" indent="-28575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1143000" indent="-228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2057400" indent="-228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9pPr>
          </a:lstStyle>
          <a:p>
            <a:fld id="{232CE6EC-D394-4A9A-A10E-F9E72F6DF926}" type="slidenum">
              <a:rPr lang="en-US" altLang="zh-CN" smtClean="0">
                <a:solidFill>
                  <a:srgbClr val="000000"/>
                </a:solidFill>
                <a:latin typeface="微软雅黑" panose="020B0503020204020204" pitchFamily="34" charset="-122"/>
                <a:ea typeface="微软雅黑" panose="020B0503020204020204" pitchFamily="34" charset="-122"/>
              </a:rPr>
            </a:fld>
            <a:endParaRPr lang="en-US" altLang="zh-CN" smtClean="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bwMode="auto">
          <a:xfrm>
            <a:off x="6904186" y="823951"/>
            <a:ext cx="928687" cy="5012790"/>
          </a:xfrm>
          <a:prstGeom prst="rect">
            <a:avLst/>
          </a:prstGeom>
          <a:solidFill>
            <a:schemeClr val="accent2">
              <a:lumMod val="20000"/>
              <a:lumOff val="80000"/>
            </a:schemeClr>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7" name="矩形 25"/>
          <p:cNvSpPr>
            <a:spLocks noChangeArrowheads="1"/>
          </p:cNvSpPr>
          <p:nvPr/>
        </p:nvSpPr>
        <p:spPr bwMode="auto">
          <a:xfrm>
            <a:off x="7832873" y="823951"/>
            <a:ext cx="1071563" cy="5012790"/>
          </a:xfrm>
          <a:prstGeom prst="rect">
            <a:avLst/>
          </a:prstGeom>
          <a:solidFill>
            <a:srgbClr val="FFC000"/>
          </a:solidFill>
          <a:ln w="9525" algn="ctr">
            <a:solidFill>
              <a:srgbClr val="000000"/>
            </a:solidFill>
            <a:round/>
          </a:ln>
        </p:spPr>
        <p:txBody>
          <a:bodyP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9" name="五边形 8"/>
          <p:cNvSpPr/>
          <p:nvPr/>
        </p:nvSpPr>
        <p:spPr bwMode="auto">
          <a:xfrm>
            <a:off x="546247" y="1628618"/>
            <a:ext cx="2214549" cy="603500"/>
          </a:xfrm>
          <a:prstGeom prst="homePlate">
            <a:avLst/>
          </a:prstGeom>
          <a:solidFill>
            <a:srgbClr val="99CCFF"/>
          </a:solidFill>
          <a:ln w="9525" cap="flat" cmpd="sng" algn="ctr">
            <a:solidFill>
              <a:srgbClr val="000000"/>
            </a:solidFill>
            <a:prstDash val="solid"/>
            <a:round/>
            <a:headEnd type="none" w="med" len="med"/>
            <a:tailEnd type="none" w="med" len="me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18:30</a:t>
            </a:r>
            <a:r>
              <a:rPr kumimoji="0" lang="zh-CN" altLang="en-US"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左右</a:t>
            </a:r>
            <a:endParaRPr kumimoji="0" lang="zh-CN" altLang="en-US"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 name="圆角矩形 4"/>
          <p:cNvSpPr>
            <a:spLocks noChangeArrowheads="1"/>
          </p:cNvSpPr>
          <p:nvPr/>
        </p:nvSpPr>
        <p:spPr bwMode="auto">
          <a:xfrm>
            <a:off x="546248" y="2433316"/>
            <a:ext cx="1357293" cy="3374256"/>
          </a:xfrm>
          <a:prstGeom prst="roundRect">
            <a:avLst>
              <a:gd name="adj" fmla="val 16667"/>
            </a:avLst>
          </a:prstGeom>
          <a:solidFill>
            <a:srgbClr val="FFFF99"/>
          </a:solidFill>
          <a:ln w="9525" algn="ctr">
            <a:solidFill>
              <a:srgbClr val="000000"/>
            </a:solidFill>
            <a:round/>
          </a:ln>
        </p:spPr>
        <p:txBody>
          <a:bodyPr anchor="ctr"/>
          <a:lstStyle/>
          <a:p>
            <a:pPr marL="0" marR="0" lvl="0" indent="0" defTabSz="914400" eaLnBrk="0" fontAlgn="auto" latinLnBrk="0" hangingPunct="0">
              <a:lnSpc>
                <a:spcPts val="1800"/>
              </a:lnSpc>
              <a:spcBef>
                <a:spcPts val="0"/>
              </a:spcBef>
              <a:spcAft>
                <a:spcPts val="0"/>
              </a:spcAft>
              <a:buClrTx/>
              <a:buSzTx/>
              <a:buFont typeface="Arial" panose="020B0604020202020204" pitchFamily="34" charset="0"/>
              <a:buNone/>
              <a:defRPr/>
            </a:pP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辅助工</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杨某某</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在瓶箱分离机处清理卫生时，察觉输瓶带</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断瓶，</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遂</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到</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二次割箱机处查看，发现</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颜某某</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趴在输箱滚筒护板上，与其说话未得到回应，感觉不对后立即停机，并呼叫验瓶工蒋锡燕和上箱工于玉庆到现场</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然后分别通知</a:t>
            </a:r>
            <a:r>
              <a:rPr kumimoji="0" lang="en-US"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A</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线生产班长耿其波、瓶箱班长董海波等人。</a:t>
            </a:r>
            <a:endPar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1" name="圆角矩形 10"/>
          <p:cNvSpPr>
            <a:spLocks noChangeArrowheads="1"/>
          </p:cNvSpPr>
          <p:nvPr/>
        </p:nvSpPr>
        <p:spPr bwMode="auto">
          <a:xfrm>
            <a:off x="3832373" y="2433286"/>
            <a:ext cx="928688" cy="3374282"/>
          </a:xfrm>
          <a:prstGeom prst="roundRect">
            <a:avLst>
              <a:gd name="adj" fmla="val 16667"/>
            </a:avLst>
          </a:prstGeom>
          <a:solidFill>
            <a:srgbClr val="FFFF99"/>
          </a:solidFill>
          <a:ln w="9525" algn="ctr">
            <a:solidFill>
              <a:srgbClr val="000000"/>
            </a:solidFill>
            <a:round/>
          </a:ln>
        </p:spPr>
        <p:txBody>
          <a:bodyPr anchor="ctr"/>
          <a:lstStyle/>
          <a:p>
            <a:pPr marL="0" marR="0" lvl="0" indent="0" algn="ctr" defTabSz="914400" eaLnBrk="0" fontAlgn="auto" latinLnBrk="0" hangingPunct="0">
              <a:lnSpc>
                <a:spcPts val="18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物流部副经理唐霖接到报告赶到现场后，发现当事人颈部的围巾被绞入输箱滚筒，现场人员通过反转滚筒取下围巾</a:t>
            </a:r>
            <a:endParaRPr kumimoji="0" lang="zh-CN" altLang="en-US" sz="12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2" name="圆角矩形 12"/>
          <p:cNvSpPr>
            <a:spLocks noChangeArrowheads="1"/>
          </p:cNvSpPr>
          <p:nvPr/>
        </p:nvSpPr>
        <p:spPr bwMode="auto">
          <a:xfrm>
            <a:off x="2975117" y="2433286"/>
            <a:ext cx="785812" cy="3374282"/>
          </a:xfrm>
          <a:prstGeom prst="roundRect">
            <a:avLst>
              <a:gd name="adj" fmla="val 16667"/>
            </a:avLst>
          </a:prstGeom>
          <a:solidFill>
            <a:srgbClr val="FFFF99"/>
          </a:solidFill>
          <a:ln w="9525" algn="ctr">
            <a:solidFill>
              <a:srgbClr val="000000"/>
            </a:solidFill>
            <a:round/>
          </a:ln>
        </p:spPr>
        <p:txBody>
          <a:bodyPr anchor="ctr"/>
          <a:lstStyle/>
          <a:p>
            <a:pPr marL="0" marR="0" lvl="0" indent="0" defTabSz="914400" eaLnBrk="0" fontAlgn="auto" latinLnBrk="0" hangingPunct="0">
              <a:lnSpc>
                <a:spcPts val="1800"/>
              </a:lnSpc>
              <a:spcBef>
                <a:spcPts val="0"/>
              </a:spcBef>
              <a:spcAft>
                <a:spcPts val="0"/>
              </a:spcAft>
              <a:buClrTx/>
              <a:buSzTx/>
              <a:buFont typeface="Arial" panose="020B0604020202020204" pitchFamily="34" charset="0"/>
              <a:buNone/>
              <a:defRPr/>
            </a:pP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耿其波到现场后发现伤者鼻子出血，</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现场人员拨打</a:t>
            </a:r>
            <a:r>
              <a:rPr kumimoji="0" lang="en-US"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120</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a:t>
            </a:r>
            <a:r>
              <a:rPr kumimoji="0" lang="en-US"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110</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报警</a:t>
            </a:r>
            <a:endPar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3" name="圆角矩形 15"/>
          <p:cNvSpPr>
            <a:spLocks noChangeArrowheads="1"/>
          </p:cNvSpPr>
          <p:nvPr/>
        </p:nvSpPr>
        <p:spPr bwMode="auto">
          <a:xfrm>
            <a:off x="1974985" y="2433316"/>
            <a:ext cx="928688" cy="3374256"/>
          </a:xfrm>
          <a:prstGeom prst="roundRect">
            <a:avLst>
              <a:gd name="adj" fmla="val 16667"/>
            </a:avLst>
          </a:prstGeom>
          <a:solidFill>
            <a:srgbClr val="FFFF99"/>
          </a:solidFill>
          <a:ln w="9525" algn="ctr">
            <a:solidFill>
              <a:srgbClr val="000000"/>
            </a:solidFill>
            <a:round/>
          </a:ln>
        </p:spPr>
        <p:txBody>
          <a:bodyPr anchor="ctr"/>
          <a:lstStyle/>
          <a:p>
            <a:pPr marL="0" marR="0" lvl="0" indent="0" defTabSz="914400" eaLnBrk="0" fontAlgn="auto" latinLnBrk="0" hangingPunct="0">
              <a:lnSpc>
                <a:spcPts val="1800"/>
              </a:lnSpc>
              <a:spcBef>
                <a:spcPts val="0"/>
              </a:spcBef>
              <a:spcAft>
                <a:spcPts val="0"/>
              </a:spcAft>
              <a:buClrTx/>
              <a:buSzTx/>
              <a:buFont typeface="Arial" panose="020B0604020202020204" pitchFamily="34" charset="0"/>
              <a:buNone/>
              <a:defRPr/>
            </a:pP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现场人员</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知道伤者有高血压病史，</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按脑溢血的急救方式采取掐人中、</a:t>
            </a:r>
            <a:r>
              <a:rPr kumimoji="0" lang="zh-CN" altLang="zh-CN"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托抱伤者防止摔倒</a:t>
            </a:r>
            <a:r>
              <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等方法救助，并电话报告各级管理人员</a:t>
            </a:r>
            <a:endParaRPr kumimoji="0" lang="zh-CN" altLang="en-US" sz="10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 name="圆角矩形 16"/>
          <p:cNvSpPr>
            <a:spLocks noChangeArrowheads="1"/>
          </p:cNvSpPr>
          <p:nvPr/>
        </p:nvSpPr>
        <p:spPr bwMode="auto">
          <a:xfrm>
            <a:off x="4832503" y="2433316"/>
            <a:ext cx="571500" cy="3374256"/>
          </a:xfrm>
          <a:prstGeom prst="roundRect">
            <a:avLst>
              <a:gd name="adj" fmla="val 16667"/>
            </a:avLst>
          </a:prstGeom>
          <a:solidFill>
            <a:srgbClr val="FFFF99"/>
          </a:solidFill>
          <a:ln w="9525" algn="ctr">
            <a:solidFill>
              <a:srgbClr val="000000"/>
            </a:solidFill>
            <a:round/>
          </a:ln>
        </p:spPr>
        <p:txBody>
          <a:bodyPr anchor="ctr"/>
          <a:lstStyle/>
          <a:p>
            <a:pPr marL="0" marR="0" lvl="0" indent="0" defTabSz="914400" eaLnBrk="0" fontAlgn="auto" latinLnBrk="0" hangingPunct="0">
              <a:lnSpc>
                <a:spcPts val="18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rPr>
              <a:t>现场人员通过心肺复苏方式进行急救</a:t>
            </a:r>
            <a:endParaRPr kumimoji="0" lang="zh-CN" altLang="en-US"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5" name="圆角矩形 18"/>
          <p:cNvSpPr>
            <a:spLocks noChangeArrowheads="1"/>
          </p:cNvSpPr>
          <p:nvPr/>
        </p:nvSpPr>
        <p:spPr bwMode="auto">
          <a:xfrm>
            <a:off x="5475445" y="2433316"/>
            <a:ext cx="642938" cy="3374256"/>
          </a:xfrm>
          <a:prstGeom prst="roundRect">
            <a:avLst>
              <a:gd name="adj" fmla="val 16667"/>
            </a:avLst>
          </a:prstGeom>
          <a:solidFill>
            <a:srgbClr val="FFFF99"/>
          </a:solidFill>
          <a:ln w="9525" algn="ctr">
            <a:solidFill>
              <a:srgbClr val="000000"/>
            </a:solidFill>
            <a:round/>
          </a:ln>
        </p:spPr>
        <p:txBody>
          <a:bodyPr anchor="ctr"/>
          <a:lstStyle/>
          <a:p>
            <a:pPr marL="0" marR="0" lvl="0" indent="0" algn="ctr" defTabSz="914400" eaLnBrk="0" fontAlgn="auto" latinLnBrk="0" hangingPunct="0">
              <a:lnSpc>
                <a:spcPts val="1800"/>
              </a:lnSpc>
              <a:spcBef>
                <a:spcPts val="0"/>
              </a:spcBef>
              <a:spcAft>
                <a:spcPts val="0"/>
              </a:spcAft>
              <a:buClrTx/>
              <a:buSzTx/>
              <a:buFont typeface="Arial" panose="020B0604020202020204" pitchFamily="34" charset="0"/>
              <a:buNone/>
              <a:defRPr/>
            </a:pPr>
            <a:r>
              <a:rPr kumimoji="0" lang="en-US" altLang="zh-CN"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rPr>
              <a:t>120</a:t>
            </a:r>
            <a:r>
              <a:rPr kumimoji="0" lang="zh-CN" altLang="en-US"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rPr>
              <a:t>急救车辆到达现场抢救至伤者心跳恢复</a:t>
            </a:r>
            <a:endParaRPr kumimoji="0" lang="zh-CN" altLang="en-US"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6" name="圆角矩形 20"/>
          <p:cNvSpPr>
            <a:spLocks noChangeArrowheads="1"/>
          </p:cNvSpPr>
          <p:nvPr/>
        </p:nvSpPr>
        <p:spPr bwMode="auto">
          <a:xfrm>
            <a:off x="6189810" y="2425916"/>
            <a:ext cx="642938" cy="3374256"/>
          </a:xfrm>
          <a:prstGeom prst="roundRect">
            <a:avLst>
              <a:gd name="adj" fmla="val 16667"/>
            </a:avLst>
          </a:prstGeom>
          <a:solidFill>
            <a:srgbClr val="FFFF99"/>
          </a:solidFill>
          <a:ln w="9525" algn="ctr">
            <a:solidFill>
              <a:srgbClr val="000000"/>
            </a:solidFill>
            <a:round/>
          </a:ln>
        </p:spPr>
        <p:txBody>
          <a:bodyPr anchor="ctr"/>
          <a:lstStyle/>
          <a:p>
            <a:pPr marL="0" marR="0" lvl="0" indent="0" algn="ctr" defTabSz="914400" eaLnBrk="0" fontAlgn="auto" latinLnBrk="0" hangingPunct="0">
              <a:lnSpc>
                <a:spcPts val="1800"/>
              </a:lnSpc>
              <a:spcBef>
                <a:spcPts val="0"/>
              </a:spcBef>
              <a:spcAft>
                <a:spcPts val="0"/>
              </a:spcAft>
              <a:buClrTx/>
              <a:buSzTx/>
              <a:buFont typeface="Arial" panose="020B0604020202020204" pitchFamily="34" charset="0"/>
              <a:buNone/>
              <a:defRPr/>
            </a:pPr>
            <a:r>
              <a:rPr kumimoji="0" lang="en-US" altLang="zh-CN"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rPr>
              <a:t>120</a:t>
            </a:r>
            <a:r>
              <a:rPr kumimoji="0" lang="zh-CN" altLang="en-US"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rPr>
              <a:t>急救车将当事人送往医院</a:t>
            </a:r>
            <a:endParaRPr kumimoji="0" lang="zh-CN" altLang="en-US"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7" name="圆角矩形 22"/>
          <p:cNvSpPr>
            <a:spLocks noChangeArrowheads="1"/>
          </p:cNvSpPr>
          <p:nvPr/>
        </p:nvSpPr>
        <p:spPr bwMode="auto">
          <a:xfrm>
            <a:off x="7975748" y="2433316"/>
            <a:ext cx="857250" cy="3374256"/>
          </a:xfrm>
          <a:prstGeom prst="roundRect">
            <a:avLst>
              <a:gd name="adj" fmla="val 16667"/>
            </a:avLst>
          </a:prstGeom>
          <a:solidFill>
            <a:srgbClr val="FFFF99"/>
          </a:solidFill>
          <a:ln w="9525" algn="ctr">
            <a:solidFill>
              <a:srgbClr val="000000"/>
            </a:solidFill>
            <a:round/>
          </a:ln>
        </p:spPr>
        <p:txBody>
          <a:bodyPr anchor="ct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当事人颜某某生命体征出现异常，经抢救无效死亡</a:t>
            </a:r>
            <a:endParaRPr kumimoji="0" lang="zh-CN" altLang="en-US" sz="12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18" name="燕尾形 17"/>
          <p:cNvSpPr/>
          <p:nvPr/>
        </p:nvSpPr>
        <p:spPr bwMode="auto">
          <a:xfrm>
            <a:off x="7832873" y="1628618"/>
            <a:ext cx="1071563" cy="603500"/>
          </a:xfrm>
          <a:prstGeom prst="chevron">
            <a:avLst/>
          </a:prstGeom>
          <a:solidFill>
            <a:srgbClr val="7030A0"/>
          </a:solidFill>
          <a:ln w="9525" cap="flat" cmpd="sng" algn="ctr">
            <a:solidFill>
              <a:srgbClr val="000000"/>
            </a:solidFill>
            <a:prstDash val="solid"/>
            <a:round/>
            <a:headEnd type="none" w="med" len="med"/>
            <a:tailEnd type="none" w="med" len="me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9" name="圆角矩形 18"/>
          <p:cNvSpPr/>
          <p:nvPr/>
        </p:nvSpPr>
        <p:spPr bwMode="auto">
          <a:xfrm>
            <a:off x="3832373" y="931944"/>
            <a:ext cx="1143000" cy="502916"/>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月</a:t>
            </a: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28</a:t>
            </a: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日</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0" name="圆角矩形 19"/>
          <p:cNvSpPr/>
          <p:nvPr/>
        </p:nvSpPr>
        <p:spPr bwMode="auto">
          <a:xfrm>
            <a:off x="7875736" y="1025118"/>
            <a:ext cx="1000125" cy="502918"/>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月</a:t>
            </a: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4</a:t>
            </a: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日</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1" name="圆角矩形 21"/>
          <p:cNvSpPr>
            <a:spLocks noChangeArrowheads="1"/>
          </p:cNvSpPr>
          <p:nvPr/>
        </p:nvSpPr>
        <p:spPr bwMode="auto">
          <a:xfrm>
            <a:off x="6966956" y="2462484"/>
            <a:ext cx="770667" cy="3345087"/>
          </a:xfrm>
          <a:prstGeom prst="roundRect">
            <a:avLst>
              <a:gd name="adj" fmla="val 16667"/>
            </a:avLst>
          </a:prstGeom>
          <a:solidFill>
            <a:srgbClr val="FFFF99"/>
          </a:solidFill>
          <a:ln w="9525" algn="ctr">
            <a:solidFill>
              <a:srgbClr val="000000"/>
            </a:solidFill>
            <a:round/>
          </a:ln>
        </p:spPr>
        <p:txBody>
          <a:bodyPr anchor="ct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2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rPr>
              <a:t>转至重症监护室观察治疗</a:t>
            </a:r>
            <a:endParaRPr kumimoji="0" lang="zh-CN"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2" name="圆角矩形 21"/>
          <p:cNvSpPr/>
          <p:nvPr/>
        </p:nvSpPr>
        <p:spPr bwMode="auto">
          <a:xfrm>
            <a:off x="6942286" y="924535"/>
            <a:ext cx="857250" cy="95219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r>
              <a:rPr kumimoji="0" lang="zh-CN" altLang="en-US"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28</a:t>
            </a:r>
            <a:r>
              <a:rPr kumimoji="0" lang="zh-CN" altLang="en-US"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日</a:t>
            </a:r>
            <a:endParaRPr kumimoji="0" lang="en-US" altLang="zh-CN"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t>
            </a:r>
            <a:endParaRPr kumimoji="0" lang="en-US" altLang="zh-CN"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r>
              <a:rPr kumimoji="0" lang="zh-CN" altLang="en-US"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3</a:t>
            </a:r>
            <a:r>
              <a:rPr kumimoji="0" lang="zh-CN" altLang="en-US"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日</a:t>
            </a:r>
            <a:endParaRPr kumimoji="0" lang="zh-CN" altLang="en-US"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3" name="组合 22"/>
          <p:cNvGrpSpPr/>
          <p:nvPr/>
        </p:nvGrpSpPr>
        <p:grpSpPr>
          <a:xfrm>
            <a:off x="2832243" y="1628618"/>
            <a:ext cx="1071562" cy="603500"/>
            <a:chOff x="2643182" y="1929411"/>
            <a:chExt cx="1071562" cy="603500"/>
          </a:xfrm>
          <a:solidFill>
            <a:srgbClr val="99CCFF"/>
          </a:solidFill>
        </p:grpSpPr>
        <p:sp>
          <p:nvSpPr>
            <p:cNvPr id="24" name="燕尾形 23"/>
            <p:cNvSpPr/>
            <p:nvPr/>
          </p:nvSpPr>
          <p:spPr bwMode="auto">
            <a:xfrm>
              <a:off x="2643182" y="1929411"/>
              <a:ext cx="1071562" cy="603500"/>
            </a:xfrm>
            <a:prstGeom prst="chevron">
              <a:avLst/>
            </a:prstGeom>
            <a:grpFill/>
            <a:ln w="9525" cap="flat" cmpd="sng" algn="ctr">
              <a:solidFill>
                <a:srgbClr val="000000"/>
              </a:solidFill>
              <a:prstDash val="solid"/>
              <a:round/>
              <a:headEnd type="none" w="med" len="med"/>
              <a:tailEnd type="none" w="med" len="me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5" name="矩形 24"/>
            <p:cNvSpPr/>
            <p:nvPr/>
          </p:nvSpPr>
          <p:spPr bwMode="auto">
            <a:xfrm>
              <a:off x="2964504" y="2107256"/>
              <a:ext cx="571504" cy="270651"/>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18:37</a:t>
              </a:r>
              <a:endPar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26" name="组合 28"/>
          <p:cNvGrpSpPr/>
          <p:nvPr/>
        </p:nvGrpSpPr>
        <p:grpSpPr>
          <a:xfrm>
            <a:off x="5189696" y="1628618"/>
            <a:ext cx="1071563" cy="603500"/>
            <a:chOff x="5072063" y="1929411"/>
            <a:chExt cx="1071563" cy="603500"/>
          </a:xfrm>
          <a:solidFill>
            <a:srgbClr val="99CCFF"/>
          </a:solidFill>
        </p:grpSpPr>
        <p:sp>
          <p:nvSpPr>
            <p:cNvPr id="27" name="燕尾形 26"/>
            <p:cNvSpPr/>
            <p:nvPr/>
          </p:nvSpPr>
          <p:spPr bwMode="auto">
            <a:xfrm>
              <a:off x="5072063" y="1929411"/>
              <a:ext cx="1071563" cy="603500"/>
            </a:xfrm>
            <a:prstGeom prst="chevron">
              <a:avLst/>
            </a:prstGeom>
            <a:grpFill/>
            <a:ln w="9525" cap="flat" cmpd="sng" algn="ctr">
              <a:solidFill>
                <a:srgbClr val="000000"/>
              </a:solidFill>
              <a:prstDash val="solid"/>
              <a:round/>
              <a:headEnd type="none" w="med" len="med"/>
              <a:tailEnd type="none" w="med" len="me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8" name="矩形 27"/>
            <p:cNvSpPr/>
            <p:nvPr/>
          </p:nvSpPr>
          <p:spPr bwMode="auto">
            <a:xfrm>
              <a:off x="5357812" y="2089868"/>
              <a:ext cx="571510" cy="383826"/>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19:02</a:t>
              </a:r>
              <a:endPar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29" name="矩形 28"/>
          <p:cNvSpPr/>
          <p:nvPr/>
        </p:nvSpPr>
        <p:spPr bwMode="auto">
          <a:xfrm>
            <a:off x="8100717" y="1815710"/>
            <a:ext cx="785818" cy="357190"/>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eaLnBrk="0" hangingPunct="0">
              <a:buFont typeface="Arial" panose="020B0604020202020204" pitchFamily="34" charset="0"/>
              <a:buNone/>
            </a:pPr>
            <a:r>
              <a:rPr lang="zh-CN" altLang="en-US" sz="1100" dirty="0" smtClean="0">
                <a:solidFill>
                  <a:srgbClr val="000000"/>
                </a:solidFill>
                <a:latin typeface="微软雅黑" panose="020B0503020204020204" pitchFamily="34" charset="-122"/>
                <a:ea typeface="微软雅黑" panose="020B0503020204020204" pitchFamily="34" charset="-122"/>
              </a:rPr>
              <a:t>凌晨</a:t>
            </a:r>
            <a:r>
              <a:rPr lang="en-US" altLang="zh-CN" sz="1100" dirty="0" smtClean="0">
                <a:solidFill>
                  <a:srgbClr val="000000"/>
                </a:solidFill>
                <a:latin typeface="微软雅黑" panose="020B0503020204020204" pitchFamily="34" charset="-122"/>
                <a:ea typeface="微软雅黑" panose="020B0503020204020204" pitchFamily="34" charset="-122"/>
              </a:rPr>
              <a:t>2:30</a:t>
            </a:r>
            <a:endParaRPr lang="zh-CN" altLang="en-US" sz="1100" dirty="0" smtClean="0">
              <a:solidFill>
                <a:srgbClr val="000000"/>
              </a:solidFill>
              <a:latin typeface="微软雅黑" panose="020B0503020204020204" pitchFamily="34" charset="-122"/>
              <a:ea typeface="微软雅黑" panose="020B0503020204020204" pitchFamily="34" charset="-122"/>
            </a:endParaRPr>
          </a:p>
        </p:txBody>
      </p:sp>
      <p:grpSp>
        <p:nvGrpSpPr>
          <p:cNvPr id="30" name="组合 33"/>
          <p:cNvGrpSpPr/>
          <p:nvPr/>
        </p:nvGrpSpPr>
        <p:grpSpPr>
          <a:xfrm>
            <a:off x="5970641" y="1622075"/>
            <a:ext cx="1071562" cy="603500"/>
            <a:chOff x="5786454" y="1929411"/>
            <a:chExt cx="1071562" cy="603500"/>
          </a:xfrm>
          <a:solidFill>
            <a:srgbClr val="99CCFF"/>
          </a:solidFill>
        </p:grpSpPr>
        <p:sp>
          <p:nvSpPr>
            <p:cNvPr id="31" name="燕尾形 30"/>
            <p:cNvSpPr/>
            <p:nvPr/>
          </p:nvSpPr>
          <p:spPr bwMode="auto">
            <a:xfrm>
              <a:off x="5786454" y="1929411"/>
              <a:ext cx="1071562" cy="603500"/>
            </a:xfrm>
            <a:prstGeom prst="chevron">
              <a:avLst/>
            </a:prstGeom>
            <a:grpFill/>
            <a:ln w="9525" cap="flat" cmpd="sng" algn="ctr">
              <a:solidFill>
                <a:srgbClr val="000000"/>
              </a:solidFill>
              <a:prstDash val="solid"/>
              <a:round/>
              <a:headEnd type="none" w="med" len="med"/>
              <a:tailEnd type="none" w="med" len="me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2" name="矩形 31"/>
            <p:cNvSpPr/>
            <p:nvPr/>
          </p:nvSpPr>
          <p:spPr bwMode="auto">
            <a:xfrm>
              <a:off x="6143636" y="2096410"/>
              <a:ext cx="571504" cy="288040"/>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19:31</a:t>
              </a:r>
              <a:endPar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896889"/>
            <a:ext cx="8493626" cy="390476"/>
          </a:xfrm>
          <a:prstGeom prst="rect">
            <a:avLst/>
          </a:prstGeom>
        </p:spPr>
      </p:pic>
    </p:spTree>
  </p:cSld>
  <p:clrMapOvr>
    <a:masterClrMapping/>
  </p:clrMapOvr>
  <p:transition spd="med">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Text_1"/>
          <p:cNvSpPr/>
          <p:nvPr/>
        </p:nvSpPr>
        <p:spPr>
          <a:xfrm>
            <a:off x="444731" y="923640"/>
            <a:ext cx="8306229" cy="4896680"/>
          </a:xfrm>
          <a:prstGeom prst="roundRect">
            <a:avLst>
              <a:gd name="adj" fmla="val 7686"/>
            </a:avLst>
          </a:prstGeom>
          <a:solidFill>
            <a:schemeClr val="bg1"/>
          </a:solidFill>
          <a:ln w="12700" cmpd="sng">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79875" name="Rectangle 3"/>
          <p:cNvSpPr>
            <a:spLocks noGrp="1" noChangeArrowheads="1"/>
          </p:cNvSpPr>
          <p:nvPr>
            <p:ph idx="1"/>
          </p:nvPr>
        </p:nvSpPr>
        <p:spPr>
          <a:xfrm>
            <a:off x="457438" y="1139670"/>
            <a:ext cx="8233887" cy="4498669"/>
          </a:xfrm>
        </p:spPr>
        <p:txBody>
          <a:bodyPr/>
          <a:lstStyle/>
          <a:p>
            <a:pPr>
              <a:lnSpc>
                <a:spcPct val="150000"/>
              </a:lnSpc>
              <a:spcBef>
                <a:spcPts val="0"/>
              </a:spcBef>
            </a:pPr>
            <a:r>
              <a:rPr lang="en-US" altLang="zh-CN" sz="1600" b="1" dirty="0" smtClean="0">
                <a:solidFill>
                  <a:srgbClr val="FF0000"/>
                </a:solidFill>
                <a:latin typeface="微软雅黑" panose="020B0503020204020204" pitchFamily="34" charset="-122"/>
                <a:ea typeface="微软雅黑" panose="020B0503020204020204" pitchFamily="34" charset="-122"/>
              </a:rPr>
              <a:t>1.</a:t>
            </a:r>
            <a:r>
              <a:rPr lang="zh-CN" altLang="en-US" sz="1600" b="1" dirty="0" smtClean="0">
                <a:solidFill>
                  <a:srgbClr val="FF0000"/>
                </a:solidFill>
                <a:latin typeface="微软雅黑" panose="020B0503020204020204" pitchFamily="34" charset="-122"/>
                <a:ea typeface="微软雅黑" panose="020B0503020204020204" pitchFamily="34" charset="-122"/>
              </a:rPr>
              <a:t>防护、保险、信号等装置缺乏或有缺陷：</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marL="720090" lvl="2">
              <a:lnSpc>
                <a:spcPct val="150000"/>
              </a:lnSpc>
              <a:spcBef>
                <a:spcPts val="0"/>
              </a:spcBef>
            </a:pPr>
            <a:r>
              <a:rPr lang="en-US" altLang="zh-CN" sz="1600" b="1" dirty="0" smtClean="0">
                <a:solidFill>
                  <a:srgbClr val="FF0000"/>
                </a:solidFill>
                <a:latin typeface="微软雅黑" panose="020B0503020204020204" pitchFamily="34" charset="-122"/>
                <a:ea typeface="微软雅黑" panose="020B0503020204020204" pitchFamily="34" charset="-122"/>
              </a:rPr>
              <a:t>1.1</a:t>
            </a:r>
            <a:r>
              <a:rPr lang="zh-CN" altLang="en-US" sz="1600" b="1" dirty="0" smtClean="0">
                <a:solidFill>
                  <a:srgbClr val="FF0000"/>
                </a:solidFill>
                <a:latin typeface="微软雅黑" panose="020B0503020204020204" pitchFamily="34" charset="-122"/>
                <a:ea typeface="微软雅黑" panose="020B0503020204020204" pitchFamily="34" charset="-122"/>
              </a:rPr>
              <a:t>无防护：</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1.1.1</a:t>
            </a:r>
            <a:r>
              <a:rPr lang="zh-CN" altLang="en-US" sz="1600" dirty="0" smtClean="0">
                <a:latin typeface="微软雅黑" panose="020B0503020204020204" pitchFamily="34" charset="-122"/>
                <a:ea typeface="微软雅黑" panose="020B0503020204020204" pitchFamily="34" charset="-122"/>
              </a:rPr>
              <a:t>无防护罩；</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1.1.2</a:t>
            </a:r>
            <a:r>
              <a:rPr lang="zh-CN" altLang="en-US" sz="1600" dirty="0" smtClean="0">
                <a:latin typeface="微软雅黑" panose="020B0503020204020204" pitchFamily="34" charset="-122"/>
                <a:ea typeface="微软雅黑" panose="020B0503020204020204" pitchFamily="34" charset="-122"/>
              </a:rPr>
              <a:t>无安全保险装置；</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1.1.3</a:t>
            </a:r>
            <a:r>
              <a:rPr lang="zh-CN" altLang="en-US" sz="1600" dirty="0" smtClean="0">
                <a:latin typeface="微软雅黑" panose="020B0503020204020204" pitchFamily="34" charset="-122"/>
                <a:ea typeface="微软雅黑" panose="020B0503020204020204" pitchFamily="34" charset="-122"/>
              </a:rPr>
              <a:t>无报警装置；</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1.1.4</a:t>
            </a:r>
            <a:r>
              <a:rPr lang="zh-CN" altLang="en-US" sz="1600" dirty="0" smtClean="0">
                <a:latin typeface="微软雅黑" panose="020B0503020204020204" pitchFamily="34" charset="-122"/>
                <a:ea typeface="微软雅黑" panose="020B0503020204020204" pitchFamily="34" charset="-122"/>
              </a:rPr>
              <a:t>无安全标志；</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1.1.5</a:t>
            </a:r>
            <a:r>
              <a:rPr lang="zh-CN" altLang="en-US" sz="1600" dirty="0" smtClean="0">
                <a:latin typeface="微软雅黑" panose="020B0503020204020204" pitchFamily="34" charset="-122"/>
                <a:ea typeface="微软雅黑" panose="020B0503020204020204" pitchFamily="34" charset="-122"/>
              </a:rPr>
              <a:t>无防护栏、或防护栏损坏；</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1.1.6</a:t>
            </a:r>
            <a:r>
              <a:rPr lang="zh-CN" altLang="en-US" sz="1600" dirty="0" smtClean="0">
                <a:latin typeface="微软雅黑" panose="020B0503020204020204" pitchFamily="34" charset="-122"/>
                <a:ea typeface="微软雅黑" panose="020B0503020204020204" pitchFamily="34" charset="-122"/>
              </a:rPr>
              <a:t>电气未接地、接零；</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1.1.7</a:t>
            </a:r>
            <a:r>
              <a:rPr lang="zh-CN" altLang="en-US" sz="1600" dirty="0" smtClean="0">
                <a:latin typeface="微软雅黑" panose="020B0503020204020204" pitchFamily="34" charset="-122"/>
                <a:ea typeface="微软雅黑" panose="020B0503020204020204" pitchFamily="34" charset="-122"/>
              </a:rPr>
              <a:t>绝缘不良；</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1.1.8</a:t>
            </a:r>
            <a:r>
              <a:rPr lang="zh-CN" altLang="en-US" sz="1600" dirty="0" smtClean="0">
                <a:latin typeface="微软雅黑" panose="020B0503020204020204" pitchFamily="34" charset="-122"/>
                <a:ea typeface="微软雅黑" panose="020B0503020204020204" pitchFamily="34" charset="-122"/>
              </a:rPr>
              <a:t>风扇无消音系统、噪声大；</a:t>
            </a:r>
            <a:endParaRPr lang="zh-CN" altLang="en-US" sz="1600" dirty="0" smtClean="0">
              <a:latin typeface="微软雅黑" panose="020B0503020204020204" pitchFamily="34" charset="-122"/>
              <a:ea typeface="微软雅黑" panose="020B0503020204020204" pitchFamily="34" charset="-122"/>
            </a:endParaRPr>
          </a:p>
          <a:p>
            <a:pPr marL="720090" lvl="3">
              <a:lnSpc>
                <a:spcPct val="150000"/>
              </a:lnSpc>
              <a:spcBef>
                <a:spcPts val="0"/>
              </a:spcBef>
            </a:pPr>
            <a:r>
              <a:rPr lang="en-US" altLang="zh-CN" sz="1600" dirty="0" smtClean="0">
                <a:latin typeface="微软雅黑" panose="020B0503020204020204" pitchFamily="34" charset="-122"/>
                <a:ea typeface="微软雅黑" panose="020B0503020204020204" pitchFamily="34" charset="-122"/>
              </a:rPr>
              <a:t>1.1.9</a:t>
            </a:r>
            <a:r>
              <a:rPr lang="zh-CN" altLang="en-US" sz="1600" dirty="0" smtClean="0">
                <a:latin typeface="微软雅黑" panose="020B0503020204020204" pitchFamily="34" charset="-122"/>
                <a:ea typeface="微软雅黑" panose="020B0503020204020204" pitchFamily="34" charset="-122"/>
              </a:rPr>
              <a:t>危房内作业</a:t>
            </a:r>
            <a:r>
              <a:rPr lang="zh-CN" altLang="en-US" sz="1600" dirty="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a:p>
            <a:pPr lvl="1"/>
            <a:endParaRPr lang="zh-CN" altLang="en-US" sz="1400" dirty="0" smtClean="0">
              <a:ea typeface="宋体" panose="02010600030101010101" pitchFamily="2" charset="-122"/>
            </a:endParaRPr>
          </a:p>
        </p:txBody>
      </p:sp>
      <p:pic>
        <p:nvPicPr>
          <p:cNvPr id="798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50461" y="1262380"/>
            <a:ext cx="3430786" cy="182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5" descr="图像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461" y="3506611"/>
            <a:ext cx="3430786" cy="1893570"/>
          </a:xfrm>
          <a:prstGeom prst="rect">
            <a:avLst/>
          </a:prstGeom>
          <a:noFill/>
          <a:extLst>
            <a:ext uri="{909E8E84-426E-40DD-AFC4-6F175D3DCCD1}">
              <a14:hiddenFill xmlns:a14="http://schemas.microsoft.com/office/drawing/2010/main">
                <a:solidFill>
                  <a:srgbClr val="FFFFFF"/>
                </a:solidFill>
              </a14:hiddenFill>
            </a:ext>
          </a:extLst>
        </p:spPr>
      </p:pic>
      <p:sp>
        <p:nvSpPr>
          <p:cNvPr id="79878" name="Oval 6"/>
          <p:cNvSpPr>
            <a:spLocks noChangeArrowheads="1"/>
          </p:cNvSpPr>
          <p:nvPr/>
        </p:nvSpPr>
        <p:spPr bwMode="auto">
          <a:xfrm>
            <a:off x="6099175" y="4207933"/>
            <a:ext cx="2210951" cy="1122116"/>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9879" name="Oval 7"/>
          <p:cNvSpPr>
            <a:spLocks noChangeArrowheads="1"/>
          </p:cNvSpPr>
          <p:nvPr/>
        </p:nvSpPr>
        <p:spPr bwMode="auto">
          <a:xfrm>
            <a:off x="5654531" y="1673784"/>
            <a:ext cx="2592150" cy="1122116"/>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Rectangle 12"/>
          <p:cNvSpPr>
            <a:spLocks noChangeArrowheads="1"/>
          </p:cNvSpPr>
          <p:nvPr/>
        </p:nvSpPr>
        <p:spPr bwMode="auto">
          <a:xfrm>
            <a:off x="444732" y="48852"/>
            <a:ext cx="421920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机器设备及环境的不安全状态</a:t>
            </a:r>
            <a:endParaRPr lang="zh-CN" altLang="en-US" sz="2400" b="1" u="none"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Text_1"/>
          <p:cNvSpPr/>
          <p:nvPr/>
        </p:nvSpPr>
        <p:spPr>
          <a:xfrm>
            <a:off x="444731" y="923640"/>
            <a:ext cx="8306229" cy="4896680"/>
          </a:xfrm>
          <a:prstGeom prst="roundRect">
            <a:avLst>
              <a:gd name="adj" fmla="val 7686"/>
            </a:avLst>
          </a:prstGeom>
          <a:solidFill>
            <a:schemeClr val="bg1"/>
          </a:solidFill>
          <a:ln w="12700" cmpd="sng">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80899" name="Rectangle 3"/>
          <p:cNvSpPr>
            <a:spLocks noGrp="1" noChangeArrowheads="1"/>
          </p:cNvSpPr>
          <p:nvPr>
            <p:ph idx="1"/>
          </p:nvPr>
        </p:nvSpPr>
        <p:spPr/>
        <p:txBody>
          <a:bodyPr/>
          <a:lstStyle/>
          <a:p>
            <a:pPr>
              <a:lnSpc>
                <a:spcPct val="150000"/>
              </a:lnSpc>
              <a:spcAft>
                <a:spcPts val="600"/>
              </a:spcAft>
            </a:pPr>
            <a:r>
              <a:rPr lang="en-US" altLang="zh-CN" sz="1600" b="1" dirty="0" smtClean="0">
                <a:solidFill>
                  <a:srgbClr val="FF0000"/>
                </a:solidFill>
                <a:latin typeface="微软雅黑" panose="020B0503020204020204" pitchFamily="34" charset="-122"/>
                <a:ea typeface="微软雅黑" panose="020B0503020204020204" pitchFamily="34" charset="-122"/>
              </a:rPr>
              <a:t>1.</a:t>
            </a:r>
            <a:r>
              <a:rPr lang="zh-CN" altLang="en-US" sz="1600" b="1" dirty="0" smtClean="0">
                <a:solidFill>
                  <a:srgbClr val="FF0000"/>
                </a:solidFill>
                <a:latin typeface="微软雅黑" panose="020B0503020204020204" pitchFamily="34" charset="-122"/>
                <a:ea typeface="微软雅黑" panose="020B0503020204020204" pitchFamily="34" charset="-122"/>
              </a:rPr>
              <a:t>防护、保险、信号等装置缺乏或有缺陷：</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marL="720090" lvl="2">
              <a:lnSpc>
                <a:spcPct val="150000"/>
              </a:lnSpc>
              <a:spcAft>
                <a:spcPts val="600"/>
              </a:spcAft>
            </a:pPr>
            <a:r>
              <a:rPr lang="en-US" altLang="zh-CN" sz="1600" b="1" dirty="0" smtClean="0">
                <a:solidFill>
                  <a:srgbClr val="FF0000"/>
                </a:solidFill>
                <a:latin typeface="微软雅黑" panose="020B0503020204020204" pitchFamily="34" charset="-122"/>
                <a:ea typeface="微软雅黑" panose="020B0503020204020204" pitchFamily="34" charset="-122"/>
              </a:rPr>
              <a:t>1.2 </a:t>
            </a:r>
            <a:r>
              <a:rPr lang="zh-CN" altLang="en-US" sz="1600" b="1" dirty="0" smtClean="0">
                <a:solidFill>
                  <a:srgbClr val="FF0000"/>
                </a:solidFill>
                <a:latin typeface="微软雅黑" panose="020B0503020204020204" pitchFamily="34" charset="-122"/>
                <a:ea typeface="微软雅黑" panose="020B0503020204020204" pitchFamily="34" charset="-122"/>
              </a:rPr>
              <a:t>防护不当：</a:t>
            </a:r>
            <a:endParaRPr lang="en-US" altLang="zh-CN" sz="1600" dirty="0" smtClean="0">
              <a:latin typeface="微软雅黑" panose="020B0503020204020204" pitchFamily="34" charset="-122"/>
              <a:ea typeface="微软雅黑" panose="020B0503020204020204" pitchFamily="34" charset="-122"/>
            </a:endParaRPr>
          </a:p>
          <a:p>
            <a:pPr marL="720090" lvl="2">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--1.2.1</a:t>
            </a:r>
            <a:r>
              <a:rPr lang="zh-CN" altLang="en-US" sz="1600" dirty="0" smtClean="0">
                <a:latin typeface="微软雅黑" panose="020B0503020204020204" pitchFamily="34" charset="-122"/>
                <a:ea typeface="微软雅黑" panose="020B0503020204020204" pitchFamily="34" charset="-122"/>
              </a:rPr>
              <a:t>防护罩未在适当位置或开口太大；</a:t>
            </a:r>
            <a:endParaRPr lang="zh-CN" altLang="en-US" sz="1600" dirty="0" smtClean="0">
              <a:latin typeface="微软雅黑" panose="020B0503020204020204" pitchFamily="34" charset="-122"/>
              <a:ea typeface="微软雅黑" panose="020B0503020204020204" pitchFamily="34" charset="-122"/>
            </a:endParaRPr>
          </a:p>
          <a:p>
            <a:pPr marL="720090" lvl="2">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--1.2.2</a:t>
            </a:r>
            <a:r>
              <a:rPr lang="zh-CN" altLang="en-US" sz="1600" dirty="0" smtClean="0">
                <a:latin typeface="微软雅黑" panose="020B0503020204020204" pitchFamily="34" charset="-122"/>
                <a:ea typeface="微软雅黑" panose="020B0503020204020204" pitchFamily="34" charset="-122"/>
              </a:rPr>
              <a:t>防护装置调整不当；</a:t>
            </a:r>
            <a:endParaRPr lang="zh-CN" altLang="en-US" sz="1600" dirty="0" smtClean="0">
              <a:latin typeface="微软雅黑" panose="020B0503020204020204" pitchFamily="34" charset="-122"/>
              <a:ea typeface="微软雅黑" panose="020B0503020204020204" pitchFamily="34" charset="-122"/>
            </a:endParaRPr>
          </a:p>
          <a:p>
            <a:pPr marL="720090" lvl="2">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--1.2.3</a:t>
            </a:r>
            <a:r>
              <a:rPr lang="zh-CN" altLang="en-US" sz="1600" dirty="0" smtClean="0">
                <a:latin typeface="微软雅黑" panose="020B0503020204020204" pitchFamily="34" charset="-122"/>
                <a:ea typeface="微软雅黑" panose="020B0503020204020204" pitchFamily="34" charset="-122"/>
              </a:rPr>
              <a:t>防爆装置不当；</a:t>
            </a:r>
            <a:endParaRPr lang="zh-CN" altLang="en-US" sz="1600" dirty="0" smtClean="0">
              <a:latin typeface="微软雅黑" panose="020B0503020204020204" pitchFamily="34" charset="-122"/>
              <a:ea typeface="微软雅黑" panose="020B0503020204020204" pitchFamily="34" charset="-122"/>
            </a:endParaRPr>
          </a:p>
          <a:p>
            <a:pPr marL="720090" lvl="2">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--1.2.4</a:t>
            </a:r>
            <a:r>
              <a:rPr lang="zh-CN" altLang="en-US" sz="1600" dirty="0" smtClean="0">
                <a:latin typeface="微软雅黑" panose="020B0503020204020204" pitchFamily="34" charset="-122"/>
                <a:ea typeface="微软雅黑" panose="020B0503020204020204" pitchFamily="34" charset="-122"/>
              </a:rPr>
              <a:t>电气装置带电部分裸露</a:t>
            </a:r>
            <a:r>
              <a:rPr lang="zh-CN" altLang="en-US" sz="1600" dirty="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a:p>
            <a:pPr lvl="2"/>
            <a:endParaRPr lang="zh-CN" altLang="en-US" dirty="0" smtClean="0">
              <a:ea typeface="黑体" panose="02010609060101010101" pitchFamily="49" charset="-122"/>
            </a:endParaRPr>
          </a:p>
          <a:p>
            <a:endParaRPr lang="zh-CN" altLang="en-US" sz="1400" dirty="0" smtClean="0">
              <a:ea typeface="宋体" panose="02010600030101010101" pitchFamily="2" charset="-122"/>
            </a:endParaRPr>
          </a:p>
        </p:txBody>
      </p:sp>
      <p:pic>
        <p:nvPicPr>
          <p:cNvPr id="809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08060" y="3506611"/>
            <a:ext cx="3125827" cy="215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1" name="Picture 5" descr="图像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059" y="1122115"/>
            <a:ext cx="3049588" cy="2103967"/>
          </a:xfrm>
          <a:prstGeom prst="rect">
            <a:avLst/>
          </a:prstGeom>
          <a:noFill/>
          <a:extLst>
            <a:ext uri="{909E8E84-426E-40DD-AFC4-6F175D3DCCD1}">
              <a14:hiddenFill xmlns:a14="http://schemas.microsoft.com/office/drawing/2010/main">
                <a:solidFill>
                  <a:srgbClr val="FFFFFF"/>
                </a:solidFill>
              </a14:hiddenFill>
            </a:ext>
          </a:extLst>
        </p:spPr>
      </p:pic>
      <p:sp>
        <p:nvSpPr>
          <p:cNvPr id="80902" name="Oval 6"/>
          <p:cNvSpPr>
            <a:spLocks noChangeArrowheads="1"/>
          </p:cNvSpPr>
          <p:nvPr/>
        </p:nvSpPr>
        <p:spPr bwMode="auto">
          <a:xfrm>
            <a:off x="6861572" y="1262380"/>
            <a:ext cx="1448554" cy="1332512"/>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0903" name="Oval 7"/>
          <p:cNvSpPr>
            <a:spLocks noChangeArrowheads="1"/>
          </p:cNvSpPr>
          <p:nvPr/>
        </p:nvSpPr>
        <p:spPr bwMode="auto">
          <a:xfrm>
            <a:off x="6251655" y="3927405"/>
            <a:ext cx="914876" cy="105198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Rectangle 12"/>
          <p:cNvSpPr>
            <a:spLocks noChangeArrowheads="1"/>
          </p:cNvSpPr>
          <p:nvPr/>
        </p:nvSpPr>
        <p:spPr bwMode="auto">
          <a:xfrm>
            <a:off x="444732" y="48852"/>
            <a:ext cx="421920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机器设备及环境的不安全状态</a:t>
            </a:r>
            <a:endParaRPr lang="zh-CN" altLang="en-US" sz="2400" b="1" u="none"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H_Text_1"/>
          <p:cNvSpPr/>
          <p:nvPr/>
        </p:nvSpPr>
        <p:spPr>
          <a:xfrm>
            <a:off x="444731" y="923640"/>
            <a:ext cx="8306229" cy="4896680"/>
          </a:xfrm>
          <a:prstGeom prst="roundRect">
            <a:avLst>
              <a:gd name="adj" fmla="val 7686"/>
            </a:avLst>
          </a:prstGeom>
          <a:solidFill>
            <a:schemeClr val="bg1"/>
          </a:solidFill>
          <a:ln w="12700" cmpd="sng">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81923" name="Rectangle 3"/>
          <p:cNvSpPr>
            <a:spLocks noGrp="1" noChangeArrowheads="1"/>
          </p:cNvSpPr>
          <p:nvPr>
            <p:ph idx="1"/>
          </p:nvPr>
        </p:nvSpPr>
        <p:spPr>
          <a:xfrm>
            <a:off x="541821" y="1366718"/>
            <a:ext cx="8233887" cy="4165562"/>
          </a:xfrm>
        </p:spPr>
        <p:txBody>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2.</a:t>
            </a:r>
            <a:r>
              <a:rPr lang="zh-CN" altLang="en-US" sz="1600" b="1" dirty="0" smtClean="0">
                <a:solidFill>
                  <a:srgbClr val="FF0000"/>
                </a:solidFill>
                <a:latin typeface="微软雅黑" panose="020B0503020204020204" pitchFamily="34" charset="-122"/>
                <a:ea typeface="微软雅黑" panose="020B0503020204020204" pitchFamily="34" charset="-122"/>
              </a:rPr>
              <a:t>设备在非正常状态下运行：</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endParaRPr lang="zh-CN" altLang="en-US" sz="1600" dirty="0" smtClean="0">
              <a:solidFill>
                <a:srgbClr val="FF0000"/>
              </a:solidFill>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--2.1</a:t>
            </a:r>
            <a:r>
              <a:rPr lang="zh-CN" altLang="en-US" sz="1600" dirty="0" smtClean="0">
                <a:latin typeface="微软雅黑" panose="020B0503020204020204" pitchFamily="34" charset="-122"/>
                <a:ea typeface="微软雅黑" panose="020B0503020204020204" pitchFamily="34" charset="-122"/>
              </a:rPr>
              <a:t>设备带病运转；</a:t>
            </a:r>
            <a:endParaRPr lang="zh-CN" altLang="en-US" sz="1600" dirty="0" smtClean="0">
              <a:latin typeface="微软雅黑" panose="020B0503020204020204" pitchFamily="34" charset="-122"/>
              <a:ea typeface="微软雅黑" panose="020B0503020204020204" pitchFamily="34" charset="-122"/>
            </a:endParaRPr>
          </a:p>
          <a:p>
            <a:pPr>
              <a:buFontTx/>
              <a:buNone/>
            </a:pP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--2.2</a:t>
            </a:r>
            <a:r>
              <a:rPr lang="zh-CN" altLang="en-US" sz="1600" dirty="0" smtClean="0">
                <a:latin typeface="微软雅黑" panose="020B0503020204020204" pitchFamily="34" charset="-122"/>
                <a:ea typeface="微软雅黑" panose="020B0503020204020204" pitchFamily="34" charset="-122"/>
              </a:rPr>
              <a:t>超负荷运转；</a:t>
            </a:r>
            <a:endParaRPr lang="zh-CN" altLang="en-US" sz="1600" dirty="0" smtClean="0">
              <a:latin typeface="微软雅黑" panose="020B0503020204020204" pitchFamily="34" charset="-122"/>
              <a:ea typeface="微软雅黑" panose="020B0503020204020204" pitchFamily="34" charset="-122"/>
            </a:endParaRPr>
          </a:p>
          <a:p>
            <a:pPr>
              <a:buFontTx/>
              <a:buNone/>
            </a:pPr>
            <a:endParaRPr lang="en-US" altLang="zh-CN"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--2.3</a:t>
            </a:r>
            <a:r>
              <a:rPr lang="zh-CN" altLang="en-US" sz="1600" dirty="0" smtClean="0">
                <a:latin typeface="微软雅黑" panose="020B0503020204020204" pitchFamily="34" charset="-122"/>
                <a:ea typeface="微软雅黑" panose="020B0503020204020204" pitchFamily="34" charset="-122"/>
              </a:rPr>
              <a:t>维修、调正不良；</a:t>
            </a:r>
            <a:endParaRPr lang="zh-CN" altLang="en-US" sz="1600" dirty="0" smtClean="0">
              <a:latin typeface="微软雅黑" panose="020B0503020204020204" pitchFamily="34" charset="-122"/>
              <a:ea typeface="微软雅黑" panose="020B0503020204020204" pitchFamily="34" charset="-122"/>
            </a:endParaRPr>
          </a:p>
          <a:p>
            <a:pPr>
              <a:buFontTx/>
              <a:buNone/>
            </a:pP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--2.4</a:t>
            </a:r>
            <a:r>
              <a:rPr lang="zh-CN" altLang="en-US" sz="1600" dirty="0" smtClean="0">
                <a:latin typeface="微软雅黑" panose="020B0503020204020204" pitchFamily="34" charset="-122"/>
                <a:ea typeface="微软雅黑" panose="020B0503020204020204" pitchFamily="34" charset="-122"/>
              </a:rPr>
              <a:t>设备失修；</a:t>
            </a:r>
            <a:endParaRPr lang="zh-CN" altLang="en-US" sz="1600" dirty="0" smtClean="0">
              <a:latin typeface="微软雅黑" panose="020B0503020204020204" pitchFamily="34" charset="-122"/>
              <a:ea typeface="微软雅黑" panose="020B0503020204020204" pitchFamily="34" charset="-122"/>
            </a:endParaRPr>
          </a:p>
          <a:p>
            <a:pPr>
              <a:buFontTx/>
              <a:buNone/>
            </a:pP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--2.5</a:t>
            </a:r>
            <a:r>
              <a:rPr lang="zh-CN" altLang="en-US" sz="1600" dirty="0" smtClean="0">
                <a:latin typeface="微软雅黑" panose="020B0503020204020204" pitchFamily="34" charset="-122"/>
                <a:ea typeface="微软雅黑" panose="020B0503020204020204" pitchFamily="34" charset="-122"/>
              </a:rPr>
              <a:t>地面不平；</a:t>
            </a:r>
            <a:endParaRPr lang="zh-CN" altLang="en-US" sz="1600" dirty="0" smtClean="0">
              <a:latin typeface="微软雅黑" panose="020B0503020204020204" pitchFamily="34" charset="-122"/>
              <a:ea typeface="微软雅黑" panose="020B0503020204020204" pitchFamily="34" charset="-122"/>
            </a:endParaRPr>
          </a:p>
          <a:p>
            <a:pPr>
              <a:buFontTx/>
              <a:buNone/>
            </a:pPr>
            <a:endParaRPr lang="zh-CN" altLang="en-US" sz="1600" dirty="0" smtClean="0">
              <a:latin typeface="微软雅黑" panose="020B0503020204020204" pitchFamily="34" charset="-122"/>
              <a:ea typeface="微软雅黑" panose="020B0503020204020204" pitchFamily="34" charset="-122"/>
            </a:endParaRPr>
          </a:p>
          <a:p>
            <a:pPr>
              <a:buFontTx/>
              <a:buNone/>
            </a:pPr>
            <a:r>
              <a:rPr lang="en-US" altLang="zh-CN" sz="1600" dirty="0" smtClean="0">
                <a:latin typeface="微软雅黑" panose="020B0503020204020204" pitchFamily="34" charset="-122"/>
                <a:ea typeface="微软雅黑" panose="020B0503020204020204" pitchFamily="34" charset="-122"/>
              </a:rPr>
              <a:t>--2.6</a:t>
            </a:r>
            <a:r>
              <a:rPr lang="zh-CN" altLang="en-US" sz="1600" dirty="0" smtClean="0">
                <a:latin typeface="微软雅黑" panose="020B0503020204020204" pitchFamily="34" charset="-122"/>
                <a:ea typeface="微软雅黑" panose="020B0503020204020204" pitchFamily="34" charset="-122"/>
              </a:rPr>
              <a:t>保养不当、设备失灵；</a:t>
            </a:r>
            <a:endParaRPr lang="zh-CN" altLang="en-US" sz="1600" dirty="0" smtClean="0">
              <a:latin typeface="微软雅黑" panose="020B0503020204020204" pitchFamily="34" charset="-122"/>
              <a:ea typeface="微软雅黑" panose="020B0503020204020204" pitchFamily="34" charset="-122"/>
            </a:endParaRPr>
          </a:p>
        </p:txBody>
      </p:sp>
      <p:pic>
        <p:nvPicPr>
          <p:cNvPr id="8192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89258" y="3436479"/>
            <a:ext cx="3354546" cy="23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5" name="Oval 5"/>
          <p:cNvSpPr>
            <a:spLocks noChangeArrowheads="1"/>
          </p:cNvSpPr>
          <p:nvPr/>
        </p:nvSpPr>
        <p:spPr bwMode="auto">
          <a:xfrm>
            <a:off x="6404134" y="4348198"/>
            <a:ext cx="1372314" cy="105198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819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497" y="1051983"/>
            <a:ext cx="3278307" cy="226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7" name="Oval 7"/>
          <p:cNvSpPr>
            <a:spLocks noChangeArrowheads="1"/>
          </p:cNvSpPr>
          <p:nvPr/>
        </p:nvSpPr>
        <p:spPr bwMode="auto">
          <a:xfrm>
            <a:off x="6785333" y="2033834"/>
            <a:ext cx="762397" cy="561058"/>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81928" name="Picture 8" descr="图像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48" y="2033835"/>
            <a:ext cx="2344371" cy="2875421"/>
          </a:xfrm>
          <a:prstGeom prst="rect">
            <a:avLst/>
          </a:prstGeom>
          <a:noFill/>
          <a:extLst>
            <a:ext uri="{909E8E84-426E-40DD-AFC4-6F175D3DCCD1}">
              <a14:hiddenFill xmlns:a14="http://schemas.microsoft.com/office/drawing/2010/main">
                <a:solidFill>
                  <a:srgbClr val="FFFFFF"/>
                </a:solidFill>
              </a14:hiddenFill>
            </a:ext>
          </a:extLst>
        </p:spPr>
      </p:pic>
      <p:sp>
        <p:nvSpPr>
          <p:cNvPr id="81929" name="Oval 9"/>
          <p:cNvSpPr>
            <a:spLocks noChangeArrowheads="1"/>
          </p:cNvSpPr>
          <p:nvPr/>
        </p:nvSpPr>
        <p:spPr bwMode="auto">
          <a:xfrm>
            <a:off x="3354546" y="3015685"/>
            <a:ext cx="1219835" cy="1122116"/>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Rectangle 12"/>
          <p:cNvSpPr>
            <a:spLocks noChangeArrowheads="1"/>
          </p:cNvSpPr>
          <p:nvPr/>
        </p:nvSpPr>
        <p:spPr bwMode="auto">
          <a:xfrm>
            <a:off x="444732" y="48852"/>
            <a:ext cx="421920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机器设备及环境的不安全状态</a:t>
            </a:r>
            <a:endParaRPr lang="zh-CN" altLang="en-US" sz="2400" b="1" u="none"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20320"/>
            <a:ext cx="8462921" cy="491579"/>
          </a:xfrm>
          <a:prstGeom prst="rect">
            <a:avLst/>
          </a:prstGeom>
        </p:spPr>
      </p:pic>
    </p:spTree>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Text_1"/>
          <p:cNvSpPr/>
          <p:nvPr/>
        </p:nvSpPr>
        <p:spPr>
          <a:xfrm>
            <a:off x="444731" y="923640"/>
            <a:ext cx="8306229" cy="4896680"/>
          </a:xfrm>
          <a:prstGeom prst="roundRect">
            <a:avLst>
              <a:gd name="adj" fmla="val 7686"/>
            </a:avLst>
          </a:prstGeom>
          <a:solidFill>
            <a:schemeClr val="bg1"/>
          </a:solidFill>
          <a:ln w="12700" cmpd="sng">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82947" name="Rectangle 3"/>
          <p:cNvSpPr>
            <a:spLocks noGrp="1" noChangeArrowheads="1"/>
          </p:cNvSpPr>
          <p:nvPr>
            <p:ph idx="1"/>
          </p:nvPr>
        </p:nvSpPr>
        <p:spPr/>
        <p:txBody>
          <a:bodyPr/>
          <a:lstStyle/>
          <a:p>
            <a:pPr>
              <a:lnSpc>
                <a:spcPct val="150000"/>
              </a:lnSpc>
              <a:spcAft>
                <a:spcPts val="600"/>
              </a:spcAft>
            </a:pPr>
            <a:r>
              <a:rPr lang="en-US" altLang="zh-CN" sz="1600" b="1" dirty="0" smtClean="0">
                <a:solidFill>
                  <a:srgbClr val="FF0000"/>
                </a:solidFill>
                <a:latin typeface="微软雅黑" panose="020B0503020204020204" pitchFamily="34" charset="-122"/>
                <a:ea typeface="微软雅黑" panose="020B0503020204020204" pitchFamily="34" charset="-122"/>
              </a:rPr>
              <a:t>3</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smtClean="0">
                <a:solidFill>
                  <a:srgbClr val="FF0000"/>
                </a:solidFill>
                <a:latin typeface="微软雅黑" panose="020B0503020204020204" pitchFamily="34" charset="-122"/>
                <a:ea typeface="微软雅黑" panose="020B0503020204020204" pitchFamily="34" charset="-122"/>
              </a:rPr>
              <a:t>个人劳保用品缺少或缺陷：</a:t>
            </a:r>
            <a:endParaRPr lang="zh-CN" altLang="en-US" sz="1600" dirty="0" smtClean="0">
              <a:solidFill>
                <a:srgbClr val="FF0000"/>
              </a:solidFill>
              <a:latin typeface="微软雅黑" panose="020B0503020204020204" pitchFamily="34" charset="-122"/>
              <a:ea typeface="微软雅黑" panose="020B0503020204020204" pitchFamily="34" charset="-122"/>
            </a:endParaRPr>
          </a:p>
          <a:p>
            <a:pPr>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--3.1</a:t>
            </a:r>
            <a:r>
              <a:rPr lang="zh-CN" altLang="en-US" sz="1600" dirty="0" smtClean="0">
                <a:latin typeface="微软雅黑" panose="020B0503020204020204" pitchFamily="34" charset="-122"/>
                <a:ea typeface="微软雅黑" panose="020B0503020204020204" pitchFamily="34" charset="-122"/>
              </a:rPr>
              <a:t>无个人劳保用品；</a:t>
            </a:r>
            <a:endParaRPr lang="zh-CN" altLang="en-US" sz="1600" dirty="0" smtClean="0">
              <a:latin typeface="微软雅黑" panose="020B0503020204020204" pitchFamily="34" charset="-122"/>
              <a:ea typeface="微软雅黑" panose="020B0503020204020204" pitchFamily="34" charset="-122"/>
            </a:endParaRPr>
          </a:p>
          <a:p>
            <a:pPr>
              <a:lnSpc>
                <a:spcPct val="150000"/>
              </a:lnSpc>
              <a:spcAft>
                <a:spcPts val="600"/>
              </a:spcAft>
              <a:buFontTx/>
              <a:buNone/>
            </a:pPr>
            <a:r>
              <a:rPr lang="en-US" altLang="zh-CN" sz="1600" dirty="0" smtClean="0">
                <a:latin typeface="微软雅黑" panose="020B0503020204020204" pitchFamily="34" charset="-122"/>
                <a:ea typeface="微软雅黑" panose="020B0503020204020204" pitchFamily="34" charset="-122"/>
              </a:rPr>
              <a:t>      --3.2</a:t>
            </a:r>
            <a:r>
              <a:rPr lang="zh-CN" altLang="en-US" sz="1600" dirty="0" smtClean="0">
                <a:latin typeface="微软雅黑" panose="020B0503020204020204" pitchFamily="34" charset="-122"/>
                <a:ea typeface="微软雅黑" panose="020B0503020204020204" pitchFamily="34" charset="-122"/>
              </a:rPr>
              <a:t>所用个人劳保用品不符合安全要求。</a:t>
            </a:r>
            <a:endParaRPr lang="zh-CN" altLang="en-US" sz="1600" dirty="0" smtClean="0">
              <a:latin typeface="微软雅黑" panose="020B0503020204020204" pitchFamily="34" charset="-122"/>
              <a:ea typeface="微软雅黑" panose="020B0503020204020204" pitchFamily="34" charset="-122"/>
            </a:endParaRPr>
          </a:p>
          <a:p>
            <a:endParaRPr lang="zh-CN" altLang="en-US" dirty="0" smtClean="0">
              <a:latin typeface="微软雅黑" panose="020B0503020204020204" pitchFamily="34" charset="-122"/>
              <a:ea typeface="微软雅黑" panose="020B0503020204020204" pitchFamily="34" charset="-122"/>
            </a:endParaRPr>
          </a:p>
        </p:txBody>
      </p:sp>
      <p:pic>
        <p:nvPicPr>
          <p:cNvPr id="8294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63937" y="2867910"/>
            <a:ext cx="3861863" cy="266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2"/>
          <p:cNvSpPr>
            <a:spLocks noChangeArrowheads="1"/>
          </p:cNvSpPr>
          <p:nvPr/>
        </p:nvSpPr>
        <p:spPr bwMode="auto">
          <a:xfrm>
            <a:off x="444732" y="48852"/>
            <a:ext cx="421920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机器设备及环境的不安全状态</a:t>
            </a:r>
            <a:endParaRPr lang="zh-CN" altLang="en-US" sz="2400" b="1" u="none"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Text_1"/>
          <p:cNvSpPr/>
          <p:nvPr/>
        </p:nvSpPr>
        <p:spPr>
          <a:xfrm>
            <a:off x="444731" y="923640"/>
            <a:ext cx="8306229" cy="4896680"/>
          </a:xfrm>
          <a:prstGeom prst="roundRect">
            <a:avLst>
              <a:gd name="adj" fmla="val 7686"/>
            </a:avLst>
          </a:prstGeom>
          <a:solidFill>
            <a:schemeClr val="bg1"/>
          </a:solidFill>
          <a:ln w="12700" cmpd="sng">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4500" tIns="756000" rIns="94500" bIns="0">
            <a:normAutofit/>
          </a:bodyPr>
          <a:lstStyle/>
          <a:p>
            <a:pPr eaLnBrk="1" fontAlgn="auto" hangingPunct="1">
              <a:lnSpc>
                <a:spcPct val="130000"/>
              </a:lnSpc>
              <a:spcBef>
                <a:spcPts val="0"/>
              </a:spcBef>
              <a:spcAft>
                <a:spcPts val="0"/>
              </a:spcAft>
              <a:defRPr/>
            </a:pPr>
            <a:endParaRPr lang="zh-CN" altLang="en-US" sz="1600" dirty="0">
              <a:solidFill>
                <a:srgbClr val="C1553B"/>
              </a:solidFill>
              <a:latin typeface="微软雅黑" panose="020B0503020204020204" pitchFamily="34" charset="-122"/>
              <a:ea typeface="微软雅黑" panose="020B0503020204020204" pitchFamily="34" charset="-122"/>
            </a:endParaRPr>
          </a:p>
        </p:txBody>
      </p:sp>
      <p:sp>
        <p:nvSpPr>
          <p:cNvPr id="83971" name="Rectangle 3"/>
          <p:cNvSpPr>
            <a:spLocks noGrp="1" noChangeArrowheads="1"/>
          </p:cNvSpPr>
          <p:nvPr>
            <p:ph idx="1"/>
          </p:nvPr>
        </p:nvSpPr>
        <p:spPr>
          <a:xfrm>
            <a:off x="457438" y="1139670"/>
            <a:ext cx="8233887" cy="4464620"/>
          </a:xfrm>
        </p:spPr>
        <p:txBody>
          <a:bodyPr/>
          <a:lstStyle/>
          <a:p>
            <a:pPr>
              <a:lnSpc>
                <a:spcPct val="150000"/>
              </a:lnSpc>
              <a:spcAft>
                <a:spcPts val="600"/>
              </a:spcAft>
            </a:pPr>
            <a:r>
              <a:rPr lang="en-US" altLang="zh-CN" sz="1600" b="1" dirty="0" smtClean="0">
                <a:solidFill>
                  <a:srgbClr val="FF0000"/>
                </a:solidFill>
                <a:latin typeface="微软雅黑" panose="020B0503020204020204" pitchFamily="34" charset="-122"/>
                <a:ea typeface="微软雅黑" panose="020B0503020204020204" pitchFamily="34" charset="-122"/>
              </a:rPr>
              <a:t>4.</a:t>
            </a:r>
            <a:r>
              <a:rPr lang="zh-CN" altLang="en-US" sz="1600" b="1" dirty="0" smtClean="0">
                <a:solidFill>
                  <a:srgbClr val="FF0000"/>
                </a:solidFill>
                <a:latin typeface="微软雅黑" panose="020B0503020204020204" pitchFamily="34" charset="-122"/>
                <a:ea typeface="微软雅黑" panose="020B0503020204020204" pitchFamily="34" charset="-122"/>
              </a:rPr>
              <a:t>生产、施工场地环境不良：</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lvl="2">
              <a:lnSpc>
                <a:spcPct val="150000"/>
              </a:lnSpc>
              <a:spcAft>
                <a:spcPts val="600"/>
              </a:spcAft>
            </a:pPr>
            <a:r>
              <a:rPr lang="en-US" altLang="zh-CN" sz="1600" b="1" dirty="0" smtClean="0">
                <a:solidFill>
                  <a:srgbClr val="FF0000"/>
                </a:solidFill>
                <a:latin typeface="微软雅黑" panose="020B0503020204020204" pitchFamily="34" charset="-122"/>
                <a:ea typeface="微软雅黑" panose="020B0503020204020204" pitchFamily="34" charset="-122"/>
              </a:rPr>
              <a:t>4.1 </a:t>
            </a:r>
            <a:r>
              <a:rPr lang="zh-CN" altLang="en-US" sz="1600" b="1" dirty="0" smtClean="0">
                <a:solidFill>
                  <a:srgbClr val="FF0000"/>
                </a:solidFill>
                <a:latin typeface="微软雅黑" panose="020B0503020204020204" pitchFamily="34" charset="-122"/>
                <a:ea typeface="微软雅黑" panose="020B0503020204020204" pitchFamily="34" charset="-122"/>
              </a:rPr>
              <a:t>照明光线不良：</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lvl="3">
              <a:lnSpc>
                <a:spcPct val="150000"/>
              </a:lnSpc>
              <a:spcAft>
                <a:spcPts val="600"/>
              </a:spcAft>
            </a:pPr>
            <a:r>
              <a:rPr lang="en-US" altLang="zh-CN" sz="1600" dirty="0" smtClean="0">
                <a:latin typeface="微软雅黑" panose="020B0503020204020204" pitchFamily="34" charset="-122"/>
                <a:ea typeface="微软雅黑" panose="020B0503020204020204" pitchFamily="34" charset="-122"/>
              </a:rPr>
              <a:t>4.1.1</a:t>
            </a:r>
            <a:r>
              <a:rPr lang="zh-CN" altLang="en-US" sz="1600" dirty="0" smtClean="0">
                <a:latin typeface="微软雅黑" panose="020B0503020204020204" pitchFamily="34" charset="-122"/>
                <a:ea typeface="微软雅黑" panose="020B0503020204020204" pitchFamily="34" charset="-122"/>
              </a:rPr>
              <a:t>照度不够；</a:t>
            </a:r>
            <a:endParaRPr lang="zh-CN" altLang="en-US" sz="1600" dirty="0" smtClean="0">
              <a:latin typeface="微软雅黑" panose="020B0503020204020204" pitchFamily="34" charset="-122"/>
              <a:ea typeface="微软雅黑" panose="020B0503020204020204" pitchFamily="34" charset="-122"/>
            </a:endParaRPr>
          </a:p>
          <a:p>
            <a:pPr lvl="3">
              <a:lnSpc>
                <a:spcPct val="150000"/>
              </a:lnSpc>
              <a:spcAft>
                <a:spcPts val="600"/>
              </a:spcAft>
            </a:pPr>
            <a:r>
              <a:rPr lang="en-US" altLang="zh-CN" sz="1600" dirty="0" smtClean="0">
                <a:latin typeface="微软雅黑" panose="020B0503020204020204" pitchFamily="34" charset="-122"/>
                <a:ea typeface="微软雅黑" panose="020B0503020204020204" pitchFamily="34" charset="-122"/>
              </a:rPr>
              <a:t>4.1.2</a:t>
            </a:r>
            <a:r>
              <a:rPr lang="zh-CN" altLang="en-US" sz="1600" dirty="0" smtClean="0">
                <a:latin typeface="微软雅黑" panose="020B0503020204020204" pitchFamily="34" charset="-122"/>
                <a:ea typeface="微软雅黑" panose="020B0503020204020204" pitchFamily="34" charset="-122"/>
              </a:rPr>
              <a:t>作业场地烟、雾、尘弥漫，视物不清；</a:t>
            </a:r>
            <a:endParaRPr lang="zh-CN" altLang="en-US" sz="1600" dirty="0" smtClean="0">
              <a:latin typeface="微软雅黑" panose="020B0503020204020204" pitchFamily="34" charset="-122"/>
              <a:ea typeface="微软雅黑" panose="020B0503020204020204" pitchFamily="34" charset="-122"/>
            </a:endParaRPr>
          </a:p>
          <a:p>
            <a:pPr lvl="3">
              <a:lnSpc>
                <a:spcPct val="150000"/>
              </a:lnSpc>
              <a:spcAft>
                <a:spcPts val="600"/>
              </a:spcAft>
            </a:pPr>
            <a:r>
              <a:rPr lang="en-US" altLang="zh-CN" sz="1600" dirty="0" smtClean="0">
                <a:latin typeface="微软雅黑" panose="020B0503020204020204" pitchFamily="34" charset="-122"/>
                <a:ea typeface="微软雅黑" panose="020B0503020204020204" pitchFamily="34" charset="-122"/>
              </a:rPr>
              <a:t>4.1.3</a:t>
            </a:r>
            <a:r>
              <a:rPr lang="zh-CN" altLang="en-US" sz="1600" dirty="0" smtClean="0">
                <a:latin typeface="微软雅黑" panose="020B0503020204020204" pitchFamily="34" charset="-122"/>
                <a:ea typeface="微软雅黑" panose="020B0503020204020204" pitchFamily="34" charset="-122"/>
              </a:rPr>
              <a:t>光线过强。</a:t>
            </a:r>
            <a:endParaRPr lang="zh-CN" altLang="en-US" sz="1600" dirty="0" smtClean="0">
              <a:latin typeface="微软雅黑" panose="020B0503020204020204" pitchFamily="34" charset="-122"/>
              <a:ea typeface="微软雅黑" panose="020B0503020204020204" pitchFamily="34" charset="-122"/>
            </a:endParaRPr>
          </a:p>
          <a:p>
            <a:pPr lvl="2">
              <a:lnSpc>
                <a:spcPct val="150000"/>
              </a:lnSpc>
              <a:spcAft>
                <a:spcPts val="600"/>
              </a:spcAft>
            </a:pPr>
            <a:r>
              <a:rPr lang="en-US" altLang="zh-CN" sz="1600" b="1" dirty="0" smtClean="0">
                <a:solidFill>
                  <a:srgbClr val="FF0000"/>
                </a:solidFill>
                <a:latin typeface="微软雅黑" panose="020B0503020204020204" pitchFamily="34" charset="-122"/>
                <a:ea typeface="微软雅黑" panose="020B0503020204020204" pitchFamily="34" charset="-122"/>
              </a:rPr>
              <a:t>4.2</a:t>
            </a:r>
            <a:r>
              <a:rPr lang="zh-CN" altLang="en-US" sz="1600" b="1" dirty="0" smtClean="0">
                <a:solidFill>
                  <a:srgbClr val="FF0000"/>
                </a:solidFill>
                <a:latin typeface="微软雅黑" panose="020B0503020204020204" pitchFamily="34" charset="-122"/>
                <a:ea typeface="微软雅黑" panose="020B0503020204020204" pitchFamily="34" charset="-122"/>
              </a:rPr>
              <a:t>通风不良：</a:t>
            </a:r>
            <a:endParaRPr lang="zh-CN" altLang="en-US" sz="1600" b="1" dirty="0" smtClean="0">
              <a:solidFill>
                <a:srgbClr val="FF0000"/>
              </a:solidFill>
              <a:latin typeface="微软雅黑" panose="020B0503020204020204" pitchFamily="34" charset="-122"/>
              <a:ea typeface="微软雅黑" panose="020B0503020204020204" pitchFamily="34" charset="-122"/>
            </a:endParaRPr>
          </a:p>
          <a:p>
            <a:pPr lvl="3">
              <a:lnSpc>
                <a:spcPct val="150000"/>
              </a:lnSpc>
              <a:spcAft>
                <a:spcPts val="600"/>
              </a:spcAft>
            </a:pPr>
            <a:r>
              <a:rPr lang="en-US" altLang="zh-CN" sz="1600" dirty="0" smtClean="0">
                <a:latin typeface="微软雅黑" panose="020B0503020204020204" pitchFamily="34" charset="-122"/>
                <a:ea typeface="微软雅黑" panose="020B0503020204020204" pitchFamily="34" charset="-122"/>
              </a:rPr>
              <a:t>4.2.1</a:t>
            </a:r>
            <a:r>
              <a:rPr lang="zh-CN" altLang="en-US" sz="1600" dirty="0" smtClean="0">
                <a:latin typeface="微软雅黑" panose="020B0503020204020204" pitchFamily="34" charset="-122"/>
                <a:ea typeface="微软雅黑" panose="020B0503020204020204" pitchFamily="34" charset="-122"/>
              </a:rPr>
              <a:t>无通风；</a:t>
            </a:r>
            <a:endParaRPr lang="zh-CN" altLang="en-US" sz="1600" dirty="0" smtClean="0">
              <a:latin typeface="微软雅黑" panose="020B0503020204020204" pitchFamily="34" charset="-122"/>
              <a:ea typeface="微软雅黑" panose="020B0503020204020204" pitchFamily="34" charset="-122"/>
            </a:endParaRPr>
          </a:p>
          <a:p>
            <a:pPr lvl="3">
              <a:lnSpc>
                <a:spcPct val="150000"/>
              </a:lnSpc>
              <a:spcAft>
                <a:spcPts val="600"/>
              </a:spcAft>
            </a:pPr>
            <a:r>
              <a:rPr lang="en-US" altLang="zh-CN" sz="1600" dirty="0" smtClean="0">
                <a:latin typeface="微软雅黑" panose="020B0503020204020204" pitchFamily="34" charset="-122"/>
                <a:ea typeface="微软雅黑" panose="020B0503020204020204" pitchFamily="34" charset="-122"/>
              </a:rPr>
              <a:t>4.2.2</a:t>
            </a:r>
            <a:r>
              <a:rPr lang="zh-CN" altLang="en-US" sz="1600" dirty="0" smtClean="0">
                <a:latin typeface="微软雅黑" panose="020B0503020204020204" pitchFamily="34" charset="-122"/>
                <a:ea typeface="微软雅黑" panose="020B0503020204020204" pitchFamily="34" charset="-122"/>
              </a:rPr>
              <a:t>通风系统效率低；</a:t>
            </a:r>
            <a:endParaRPr lang="zh-CN" altLang="en-US" sz="1600" dirty="0" smtClean="0">
              <a:latin typeface="微软雅黑" panose="020B0503020204020204" pitchFamily="34" charset="-122"/>
              <a:ea typeface="微软雅黑" panose="020B0503020204020204" pitchFamily="34" charset="-122"/>
            </a:endParaRPr>
          </a:p>
          <a:p>
            <a:pPr lvl="3">
              <a:lnSpc>
                <a:spcPct val="150000"/>
              </a:lnSpc>
              <a:spcAft>
                <a:spcPts val="600"/>
              </a:spcAft>
            </a:pPr>
            <a:r>
              <a:rPr lang="en-US" altLang="zh-CN" sz="1600" dirty="0" smtClean="0">
                <a:latin typeface="微软雅黑" panose="020B0503020204020204" pitchFamily="34" charset="-122"/>
                <a:ea typeface="微软雅黑" panose="020B0503020204020204" pitchFamily="34" charset="-122"/>
              </a:rPr>
              <a:t>4.2.3</a:t>
            </a:r>
            <a:r>
              <a:rPr lang="zh-CN" altLang="en-US" sz="1600" dirty="0" smtClean="0">
                <a:latin typeface="微软雅黑" panose="020B0503020204020204" pitchFamily="34" charset="-122"/>
                <a:ea typeface="微软雅黑" panose="020B0503020204020204" pitchFamily="34" charset="-122"/>
              </a:rPr>
              <a:t>风流短路</a:t>
            </a:r>
            <a:r>
              <a:rPr lang="zh-CN" altLang="en-US" sz="1600" dirty="0">
                <a:latin typeface="微软雅黑" panose="020B0503020204020204" pitchFamily="34" charset="-122"/>
                <a:ea typeface="微软雅黑" panose="020B0503020204020204" pitchFamily="34" charset="-122"/>
              </a:rPr>
              <a:t>。</a:t>
            </a:r>
            <a:endParaRPr lang="zh-CN" altLang="en-US" sz="1600" dirty="0" smtClean="0">
              <a:latin typeface="微软雅黑" panose="020B0503020204020204" pitchFamily="34" charset="-122"/>
              <a:ea typeface="微软雅黑" panose="020B0503020204020204" pitchFamily="34" charset="-122"/>
            </a:endParaRPr>
          </a:p>
        </p:txBody>
      </p:sp>
      <p:sp>
        <p:nvSpPr>
          <p:cNvPr id="4" name="Rectangle 12"/>
          <p:cNvSpPr>
            <a:spLocks noChangeArrowheads="1"/>
          </p:cNvSpPr>
          <p:nvPr/>
        </p:nvSpPr>
        <p:spPr bwMode="auto">
          <a:xfrm>
            <a:off x="444732" y="48852"/>
            <a:ext cx="4219205"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zh-CN" altLang="en-US" sz="2400" b="1" u="none" dirty="0">
                <a:latin typeface="微软雅黑" panose="020B0503020204020204" pitchFamily="34" charset="-122"/>
                <a:ea typeface="微软雅黑" panose="020B0503020204020204" pitchFamily="34" charset="-122"/>
              </a:rPr>
              <a:t>机器设备及环境的不安全状态</a:t>
            </a:r>
            <a:endParaRPr lang="zh-CN" altLang="en-US" sz="2400" b="1" u="none"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1">
            <a:extLst>
              <a:ext uri="{28A0092B-C50C-407E-A947-70E740481C1C}">
                <a14:useLocalDpi xmlns:a14="http://schemas.microsoft.com/office/drawing/2010/main" val="0"/>
              </a:ext>
            </a:extLst>
          </a:blip>
          <a:srcRect l="11250" t="3000" r="11250" b="9000"/>
          <a:stretch>
            <a:fillRect/>
          </a:stretch>
        </p:blipFill>
        <p:spPr bwMode="auto">
          <a:xfrm>
            <a:off x="0" y="695396"/>
            <a:ext cx="9148763" cy="562899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9" name="Text Box 3"/>
          <p:cNvSpPr txBox="1">
            <a:spLocks noChangeArrowheads="1"/>
          </p:cNvSpPr>
          <p:nvPr/>
        </p:nvSpPr>
        <p:spPr bwMode="auto">
          <a:xfrm>
            <a:off x="0" y="-12490"/>
            <a:ext cx="9148763" cy="707886"/>
          </a:xfrm>
          <a:prstGeom prst="rect">
            <a:avLst/>
          </a:prstGeom>
          <a:solidFill>
            <a:schemeClr val="accent5">
              <a:lumMod val="50000"/>
            </a:schemeClr>
          </a:solidFill>
          <a:ln>
            <a:noFill/>
          </a:ln>
          <a:effectLst/>
        </p:spPr>
        <p:txBody>
          <a:bodyPr>
            <a:spAutoFit/>
          </a:bodyPr>
          <a:lstStyle>
            <a:lvl1pPr marL="158750" indent="-158750" eaLnBrk="0" hangingPunct="0">
              <a:defRPr sz="2400" baseline="-25000">
                <a:solidFill>
                  <a:schemeClr val="tx1"/>
                </a:solidFill>
                <a:latin typeface="Arial" panose="020B0604020202020204" pitchFamily="34" charset="0"/>
                <a:cs typeface="Arial" panose="020B0604020202020204" pitchFamily="34" charset="0"/>
              </a:defRPr>
            </a:lvl1pPr>
            <a:lvl2pPr eaLnBrk="0" hangingPunct="0">
              <a:defRPr sz="2400" baseline="-25000">
                <a:solidFill>
                  <a:schemeClr val="tx1"/>
                </a:solidFill>
                <a:latin typeface="Arial" panose="020B0604020202020204" pitchFamily="34" charset="0"/>
                <a:cs typeface="Arial" panose="020B0604020202020204" pitchFamily="34" charset="0"/>
              </a:defRPr>
            </a:lvl2pPr>
            <a:lvl3pPr eaLnBrk="0" hangingPunct="0">
              <a:defRPr sz="2400" baseline="-25000">
                <a:solidFill>
                  <a:schemeClr val="tx1"/>
                </a:solidFill>
                <a:latin typeface="Arial" panose="020B0604020202020204" pitchFamily="34" charset="0"/>
                <a:cs typeface="Arial" panose="020B0604020202020204" pitchFamily="34" charset="0"/>
              </a:defRPr>
            </a:lvl3pPr>
            <a:lvl4pPr eaLnBrk="0" hangingPunct="0">
              <a:defRPr sz="2400" baseline="-25000">
                <a:solidFill>
                  <a:schemeClr val="tx1"/>
                </a:solidFill>
                <a:latin typeface="Arial" panose="020B0604020202020204" pitchFamily="34" charset="0"/>
                <a:cs typeface="Arial" panose="020B0604020202020204" pitchFamily="34" charset="0"/>
              </a:defRPr>
            </a:lvl4pPr>
            <a:lvl5pPr eaLnBrk="0" hangingPunct="0">
              <a:defRPr sz="2400" baseline="-25000">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algn="ctr" eaLnBrk="1" hangingPunct="1">
              <a:spcBef>
                <a:spcPts val="0"/>
              </a:spcBef>
            </a:pPr>
            <a:r>
              <a:rPr lang="zh-CN" altLang="en-US" sz="2000" baseline="0" dirty="0" smtClean="0">
                <a:solidFill>
                  <a:schemeClr val="bg1"/>
                </a:solidFill>
                <a:ea typeface="黑体" panose="02010609060101010101" pitchFamily="49" charset="-122"/>
              </a:rPr>
              <a:t>课堂练习：</a:t>
            </a:r>
            <a:endParaRPr lang="en-US" altLang="zh-CN" sz="2000" baseline="0" dirty="0" smtClean="0">
              <a:solidFill>
                <a:schemeClr val="bg1"/>
              </a:solidFill>
              <a:ea typeface="黑体" panose="02010609060101010101" pitchFamily="49" charset="-122"/>
            </a:endParaRPr>
          </a:p>
          <a:p>
            <a:pPr algn="ctr" eaLnBrk="1" hangingPunct="1">
              <a:spcBef>
                <a:spcPts val="0"/>
              </a:spcBef>
            </a:pPr>
            <a:r>
              <a:rPr lang="zh-CN" altLang="en-US" sz="2000" baseline="0" dirty="0" smtClean="0">
                <a:solidFill>
                  <a:schemeClr val="bg1"/>
                </a:solidFill>
                <a:ea typeface="黑体" panose="02010609060101010101" pitchFamily="49" charset="-122"/>
              </a:rPr>
              <a:t>请找出本</a:t>
            </a:r>
            <a:r>
              <a:rPr lang="zh-CN" altLang="en-US" sz="2000" baseline="0" dirty="0">
                <a:solidFill>
                  <a:schemeClr val="bg1"/>
                </a:solidFill>
                <a:ea typeface="黑体" panose="02010609060101010101" pitchFamily="49" charset="-122"/>
              </a:rPr>
              <a:t>图中所有人的不安全行为及环境、设备等的不安全状态？</a:t>
            </a:r>
            <a:endParaRPr lang="zh-CN" altLang="en-US" sz="2000" baseline="0" dirty="0">
              <a:solidFill>
                <a:schemeClr val="bg1"/>
              </a:solidFill>
              <a:ea typeface="黑体" panose="02010609060101010101" pitchFamily="49" charset="-122"/>
            </a:endParaRPr>
          </a:p>
        </p:txBody>
      </p:sp>
    </p:spTree>
  </p:cSld>
  <p:clrMapOvr>
    <a:masterClrMapping/>
  </p:clrMapOvr>
  <p:transition spd="med">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253781" y="-12490"/>
            <a:ext cx="8233887" cy="635600"/>
          </a:xfrm>
          <a:prstGeom prst="rect">
            <a:avLst/>
          </a:prstGeom>
        </p:spPr>
        <p:txBody>
          <a:bodyPr/>
          <a:lstStyle/>
          <a:p>
            <a:pPr>
              <a:lnSpc>
                <a:spcPct val="150000"/>
              </a:lnSpc>
            </a:pPr>
            <a:r>
              <a:rPr lang="zh-CN" altLang="en-US" sz="2000" dirty="0" smtClean="0">
                <a:ea typeface="黑体" panose="02010609060101010101" pitchFamily="49" charset="-122"/>
              </a:rPr>
              <a:t>   </a:t>
            </a:r>
            <a:r>
              <a:rPr lang="en-US" altLang="zh-CN" sz="2000" dirty="0" smtClean="0">
                <a:ea typeface="黑体" panose="02010609060101010101" pitchFamily="49" charset="-122"/>
              </a:rPr>
              <a:t>1.</a:t>
            </a:r>
            <a:r>
              <a:rPr lang="zh-CN" altLang="en-US" sz="2000" dirty="0">
                <a:ea typeface="黑体" panose="02010609060101010101" pitchFamily="49" charset="-122"/>
              </a:rPr>
              <a:t> 不安全行为：</a:t>
            </a:r>
            <a:r>
              <a:rPr lang="zh-CN" altLang="en-US" sz="2000" dirty="0" smtClean="0">
                <a:ea typeface="黑体" panose="02010609060101010101" pitchFamily="49" charset="-122"/>
              </a:rPr>
              <a:t>攀爬不安全位置</a:t>
            </a:r>
            <a:endParaRPr lang="zh-CN" altLang="en-US" sz="2000" dirty="0" smtClean="0">
              <a:ea typeface="黑体" panose="02010609060101010101" pitchFamily="49" charset="-122"/>
            </a:endParaRPr>
          </a:p>
        </p:txBody>
      </p:sp>
      <p:pic>
        <p:nvPicPr>
          <p:cNvPr id="103427"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8" name="Oval 4"/>
          <p:cNvSpPr>
            <a:spLocks noChangeArrowheads="1"/>
          </p:cNvSpPr>
          <p:nvPr/>
        </p:nvSpPr>
        <p:spPr bwMode="auto">
          <a:xfrm>
            <a:off x="1296075" y="3085818"/>
            <a:ext cx="1067356" cy="841587"/>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29" name="Oval 5"/>
          <p:cNvSpPr>
            <a:spLocks noChangeArrowheads="1"/>
          </p:cNvSpPr>
          <p:nvPr/>
        </p:nvSpPr>
        <p:spPr bwMode="auto">
          <a:xfrm>
            <a:off x="762397" y="1332512"/>
            <a:ext cx="1067356" cy="701322"/>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30" name="Oval 6"/>
          <p:cNvSpPr>
            <a:spLocks noChangeArrowheads="1"/>
          </p:cNvSpPr>
          <p:nvPr/>
        </p:nvSpPr>
        <p:spPr bwMode="auto">
          <a:xfrm>
            <a:off x="4879340" y="1051984"/>
            <a:ext cx="1143595" cy="771454"/>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457438" y="-12490"/>
            <a:ext cx="8233887" cy="720100"/>
          </a:xfrm>
          <a:prstGeom prst="rect">
            <a:avLst/>
          </a:prstGeom>
        </p:spPr>
        <p:txBody>
          <a:bodyPr/>
          <a:lstStyle/>
          <a:p>
            <a:pPr>
              <a:lnSpc>
                <a:spcPct val="150000"/>
              </a:lnSpc>
            </a:pPr>
            <a:r>
              <a:rPr lang="en-US" altLang="zh-CN" sz="2000" dirty="0" smtClean="0">
                <a:ea typeface="黑体" panose="02010609060101010101" pitchFamily="49" charset="-122"/>
              </a:rPr>
              <a:t>2.</a:t>
            </a:r>
            <a:r>
              <a:rPr lang="zh-CN" altLang="en-US" sz="2000" dirty="0">
                <a:ea typeface="黑体" panose="02010609060101010101" pitchFamily="49" charset="-122"/>
              </a:rPr>
              <a:t> 不安全行为：</a:t>
            </a:r>
            <a:r>
              <a:rPr lang="zh-CN" altLang="en-US" sz="2000" dirty="0" smtClean="0">
                <a:ea typeface="黑体" panose="02010609060101010101" pitchFamily="49" charset="-122"/>
              </a:rPr>
              <a:t>违章驾驶机动车辆</a:t>
            </a:r>
            <a:endParaRPr lang="zh-CN" altLang="en-US" sz="2000" dirty="0" smtClean="0">
              <a:ea typeface="黑体" panose="02010609060101010101" pitchFamily="49" charset="-122"/>
            </a:endParaRPr>
          </a:p>
        </p:txBody>
      </p:sp>
      <p:pic>
        <p:nvPicPr>
          <p:cNvPr id="104451"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2" name="Oval 4"/>
          <p:cNvSpPr>
            <a:spLocks noChangeArrowheads="1"/>
          </p:cNvSpPr>
          <p:nvPr/>
        </p:nvSpPr>
        <p:spPr bwMode="auto">
          <a:xfrm>
            <a:off x="1753513" y="2174099"/>
            <a:ext cx="1601034" cy="1402644"/>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4453" name="Oval 5"/>
          <p:cNvSpPr>
            <a:spLocks noChangeArrowheads="1"/>
          </p:cNvSpPr>
          <p:nvPr/>
        </p:nvSpPr>
        <p:spPr bwMode="auto">
          <a:xfrm>
            <a:off x="3507026" y="2033834"/>
            <a:ext cx="1296075" cy="1192248"/>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 name="矩形 1"/>
          <p:cNvSpPr/>
          <p:nvPr/>
        </p:nvSpPr>
        <p:spPr>
          <a:xfrm>
            <a:off x="1356587" y="842348"/>
            <a:ext cx="6818294" cy="369332"/>
          </a:xfrm>
          <a:prstGeom prst="rect">
            <a:avLst/>
          </a:prstGeom>
        </p:spPr>
        <p:txBody>
          <a:bodyPr wrap="square">
            <a:spAutoFit/>
          </a:bodyPr>
          <a:lstStyle/>
          <a:p>
            <a:r>
              <a:rPr lang="zh-CN" altLang="en-US" dirty="0">
                <a:ea typeface="黑体" panose="02010609060101010101" pitchFamily="49" charset="-122"/>
              </a:rPr>
              <a:t>（叉车司机视线受阻但没有倒车行驶、车间内违章停放小车）</a:t>
            </a: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325791" y="131530"/>
            <a:ext cx="8233887" cy="504070"/>
          </a:xfrm>
          <a:prstGeom prst="rect">
            <a:avLst/>
          </a:prstGeom>
        </p:spPr>
        <p:txBody>
          <a:bodyPr/>
          <a:lstStyle/>
          <a:p>
            <a:pPr>
              <a:lnSpc>
                <a:spcPct val="150000"/>
              </a:lnSpc>
            </a:pPr>
            <a:r>
              <a:rPr lang="zh-CN" altLang="en-US" sz="2000" dirty="0" smtClean="0">
                <a:ea typeface="黑体" panose="02010609060101010101" pitchFamily="49" charset="-122"/>
              </a:rPr>
              <a:t>    </a:t>
            </a:r>
            <a:r>
              <a:rPr lang="en-US" altLang="zh-CN" sz="2000" dirty="0" smtClean="0">
                <a:ea typeface="黑体" panose="02010609060101010101" pitchFamily="49" charset="-122"/>
              </a:rPr>
              <a:t>3.</a:t>
            </a:r>
            <a:r>
              <a:rPr lang="zh-CN" altLang="en-US" sz="2000" dirty="0" smtClean="0">
                <a:ea typeface="黑体" panose="02010609060101010101" pitchFamily="49" charset="-122"/>
              </a:rPr>
              <a:t>不</a:t>
            </a:r>
            <a:r>
              <a:rPr lang="zh-CN" altLang="en-US" sz="2000" dirty="0">
                <a:ea typeface="黑体" panose="02010609060101010101" pitchFamily="49" charset="-122"/>
              </a:rPr>
              <a:t>安全行为：</a:t>
            </a:r>
            <a:r>
              <a:rPr lang="zh-CN" altLang="en-US" sz="2000" dirty="0" smtClean="0">
                <a:ea typeface="黑体" panose="02010609060101010101" pitchFamily="49" charset="-122"/>
              </a:rPr>
              <a:t>在货叉下停留</a:t>
            </a:r>
            <a:endParaRPr lang="zh-CN" altLang="en-US" sz="2000" dirty="0" smtClean="0">
              <a:ea typeface="黑体" panose="02010609060101010101" pitchFamily="49" charset="-122"/>
            </a:endParaRPr>
          </a:p>
        </p:txBody>
      </p:sp>
      <p:pic>
        <p:nvPicPr>
          <p:cNvPr id="105475"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6" name="Oval 4"/>
          <p:cNvSpPr>
            <a:spLocks noChangeArrowheads="1"/>
          </p:cNvSpPr>
          <p:nvPr/>
        </p:nvSpPr>
        <p:spPr bwMode="auto">
          <a:xfrm>
            <a:off x="4345662" y="3155950"/>
            <a:ext cx="1829753" cy="1472777"/>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457438" y="59520"/>
            <a:ext cx="8233887" cy="648089"/>
          </a:xfrm>
          <a:prstGeom prst="rect">
            <a:avLst/>
          </a:prstGeom>
        </p:spPr>
        <p:txBody>
          <a:bodyPr/>
          <a:lstStyle/>
          <a:p>
            <a:pPr>
              <a:lnSpc>
                <a:spcPct val="150000"/>
              </a:lnSpc>
            </a:pPr>
            <a:r>
              <a:rPr lang="en-US" altLang="zh-CN" sz="2000" dirty="0" smtClean="0">
                <a:ea typeface="黑体" panose="02010609060101010101" pitchFamily="49" charset="-122"/>
              </a:rPr>
              <a:t>4.</a:t>
            </a:r>
            <a:r>
              <a:rPr lang="zh-CN" altLang="en-US" sz="2000" dirty="0" smtClean="0">
                <a:ea typeface="黑体" panose="02010609060101010101" pitchFamily="49" charset="-122"/>
              </a:rPr>
              <a:t>不</a:t>
            </a:r>
            <a:r>
              <a:rPr lang="zh-CN" altLang="en-US" sz="2000" dirty="0">
                <a:ea typeface="黑体" panose="02010609060101010101" pitchFamily="49" charset="-122"/>
              </a:rPr>
              <a:t>安全行为：</a:t>
            </a:r>
            <a:r>
              <a:rPr lang="zh-CN" altLang="en-US" sz="2000" dirty="0" smtClean="0">
                <a:ea typeface="黑体" panose="02010609060101010101" pitchFamily="49" charset="-122"/>
              </a:rPr>
              <a:t>将危险废物与可回收废物混杂</a:t>
            </a:r>
            <a:endParaRPr lang="zh-CN" altLang="en-US" sz="2000" dirty="0" smtClean="0">
              <a:ea typeface="黑体" panose="02010609060101010101" pitchFamily="49" charset="-122"/>
            </a:endParaRPr>
          </a:p>
        </p:txBody>
      </p:sp>
      <p:pic>
        <p:nvPicPr>
          <p:cNvPr id="106499"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0" name="Oval 4"/>
          <p:cNvSpPr>
            <a:spLocks noChangeArrowheads="1"/>
          </p:cNvSpPr>
          <p:nvPr/>
        </p:nvSpPr>
        <p:spPr bwMode="auto">
          <a:xfrm>
            <a:off x="2363430" y="4348198"/>
            <a:ext cx="2287191" cy="1262380"/>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1"/>
          <a:srcRect/>
          <a:stretch>
            <a:fillRect/>
          </a:stretch>
        </p:blipFill>
        <p:spPr bwMode="auto">
          <a:xfrm>
            <a:off x="5057018" y="3525172"/>
            <a:ext cx="3148111" cy="2314996"/>
          </a:xfrm>
          <a:prstGeom prst="rect">
            <a:avLst/>
          </a:prstGeom>
          <a:noFill/>
          <a:ln w="9525">
            <a:noFill/>
            <a:miter lim="800000"/>
            <a:headEnd/>
            <a:tailEnd/>
          </a:ln>
          <a:effectLst/>
        </p:spPr>
      </p:pic>
      <p:pic>
        <p:nvPicPr>
          <p:cNvPr id="13" name="Picture 3"/>
          <p:cNvPicPr>
            <a:picLocks noChangeAspect="1" noChangeArrowheads="1"/>
          </p:cNvPicPr>
          <p:nvPr/>
        </p:nvPicPr>
        <p:blipFill>
          <a:blip r:embed="rId2"/>
          <a:srcRect/>
          <a:stretch>
            <a:fillRect/>
          </a:stretch>
        </p:blipFill>
        <p:spPr bwMode="auto">
          <a:xfrm>
            <a:off x="222161" y="3381636"/>
            <a:ext cx="3492225" cy="2458532"/>
          </a:xfrm>
          <a:prstGeom prst="rect">
            <a:avLst/>
          </a:prstGeom>
          <a:noFill/>
          <a:ln w="9525">
            <a:noFill/>
            <a:miter lim="800000"/>
            <a:headEnd/>
            <a:tailEnd/>
          </a:ln>
          <a:effectLst/>
        </p:spPr>
      </p:pic>
      <p:sp>
        <p:nvSpPr>
          <p:cNvPr id="14" name="副标题 7"/>
          <p:cNvSpPr txBox="1"/>
          <p:nvPr/>
        </p:nvSpPr>
        <p:spPr>
          <a:xfrm>
            <a:off x="308460" y="903784"/>
            <a:ext cx="8572500" cy="5429250"/>
          </a:xfrm>
          <a:prstGeom prst="rect">
            <a:avLst/>
          </a:prstGeom>
        </p:spPr>
        <p:txBody>
          <a:bodyPr/>
          <a:lstStyle/>
          <a:p>
            <a:pPr defTabSz="457200" fontAlgn="auto">
              <a:lnSpc>
                <a:spcPct val="135000"/>
              </a:lnSpc>
              <a:spcBef>
                <a:spcPts val="0"/>
              </a:spcBef>
              <a:spcAft>
                <a:spcPts val="0"/>
              </a:spcAft>
              <a:buFont typeface="Arial" panose="020B0604020202020204" pitchFamily="34" charset="0"/>
              <a:buNone/>
              <a:defRPr/>
            </a:pPr>
            <a:r>
              <a:rPr lang="en-US" altLang="zh-CN" sz="1600" kern="0" dirty="0">
                <a:solidFill>
                  <a:srgbClr val="000000"/>
                </a:solidFill>
                <a:latin typeface="微软雅黑" panose="020B0503020204020204" pitchFamily="34" charset="-122"/>
                <a:ea typeface="微软雅黑" panose="020B0503020204020204" pitchFamily="34" charset="-122"/>
              </a:rPr>
              <a:t>	</a:t>
            </a:r>
            <a:endParaRPr lang="zh-CN" altLang="en-US" sz="1600" kern="0" dirty="0">
              <a:solidFill>
                <a:srgbClr val="000000"/>
              </a:solidFill>
              <a:latin typeface="微软雅黑" panose="020B0503020204020204" pitchFamily="34" charset="-122"/>
              <a:ea typeface="微软雅黑" panose="020B0503020204020204" pitchFamily="34" charset="-122"/>
            </a:endParaRPr>
          </a:p>
        </p:txBody>
      </p:sp>
      <p:sp>
        <p:nvSpPr>
          <p:cNvPr id="15" name="下箭头 14"/>
          <p:cNvSpPr/>
          <p:nvPr/>
        </p:nvSpPr>
        <p:spPr bwMode="auto">
          <a:xfrm rot="2573650">
            <a:off x="4232271" y="3516766"/>
            <a:ext cx="428628" cy="782697"/>
          </a:xfrm>
          <a:prstGeom prst="downArrow">
            <a:avLst/>
          </a:prstGeom>
          <a:solidFill>
            <a:srgbClr val="FFFFFF"/>
          </a:solidFill>
          <a:ln w="25400" cap="flat" cmpd="sng" algn="ctr">
            <a:solidFill>
              <a:srgbClr val="C0504D"/>
            </a:solidFill>
            <a:prstDash val="soli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 name="左箭头标注 15"/>
          <p:cNvSpPr/>
          <p:nvPr/>
        </p:nvSpPr>
        <p:spPr bwMode="auto">
          <a:xfrm>
            <a:off x="4308958" y="903766"/>
            <a:ext cx="4429156" cy="1143008"/>
          </a:xfrm>
          <a:prstGeom prst="leftArrowCallout">
            <a:avLst>
              <a:gd name="adj1" fmla="val 25000"/>
              <a:gd name="adj2" fmla="val 25000"/>
              <a:gd name="adj3" fmla="val 25000"/>
              <a:gd name="adj4" fmla="val 81000"/>
            </a:avLst>
          </a:prstGeom>
          <a:solidFill>
            <a:srgbClr val="FFFFFF"/>
          </a:solidFill>
          <a:ln w="25400" cap="flat" cmpd="sng" algn="ctr">
            <a:solidFill>
              <a:srgbClr val="C0504D"/>
            </a:solidFill>
            <a:prstDash val="soli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杨某某发现颜某某趴在输送带防护板上，上前拍了一下，问“怎么还没处理好”，颜某某没有回话，杨某某正面查看，发现颜某某面部发红，眼睛紧闭嘴唇发紫，感觉不对。立即停机，并向周边呼救。</a:t>
            </a:r>
            <a:endParaRPr kumimoji="0" lang="zh-CN" altLang="en-US" sz="1400" b="0"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 name="矩形 16"/>
          <p:cNvSpPr/>
          <p:nvPr/>
        </p:nvSpPr>
        <p:spPr bwMode="auto">
          <a:xfrm>
            <a:off x="4594710" y="2261088"/>
            <a:ext cx="2428892" cy="1428760"/>
          </a:xfrm>
          <a:prstGeom prst="rect">
            <a:avLst/>
          </a:prstGeom>
          <a:solidFill>
            <a:srgbClr val="FFFFFF"/>
          </a:solidFill>
          <a:ln w="25400" cap="flat" cmpd="sng" algn="ctr">
            <a:solidFill>
              <a:srgbClr val="C0504D"/>
            </a:solidFill>
            <a:prstDash val="soli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于玉庆上前未拉动颜某某，考虑到其有高血压病史，疑为脑溢血病发，未敢继续挪动她。为防止其倒下摔伤磕碰到头部，就采取从后部托抱的方式进行了救援。</a:t>
            </a:r>
            <a:endPar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8" name="下箭头标注 17"/>
          <p:cNvSpPr/>
          <p:nvPr/>
        </p:nvSpPr>
        <p:spPr bwMode="auto">
          <a:xfrm>
            <a:off x="7309354" y="2261088"/>
            <a:ext cx="1428760" cy="1714512"/>
          </a:xfrm>
          <a:prstGeom prst="downArrowCallout">
            <a:avLst>
              <a:gd name="adj1" fmla="val 30731"/>
              <a:gd name="adj2" fmla="val 25000"/>
              <a:gd name="adj3" fmla="val 14493"/>
              <a:gd name="adj4" fmla="val 79167"/>
            </a:avLst>
          </a:prstGeom>
          <a:solidFill>
            <a:srgbClr val="FFFFFF"/>
          </a:solidFill>
          <a:ln w="25400" cap="flat" cmpd="sng" algn="ctr">
            <a:solidFill>
              <a:srgbClr val="C0504D"/>
            </a:solidFill>
            <a:prstDash val="soli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江正全看见于玉庆托抱吃力，拿了一个塑箱垫在颜某某屁股下面。</a:t>
            </a:r>
            <a:endPar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9" name="椭圆 18"/>
          <p:cNvSpPr/>
          <p:nvPr/>
        </p:nvSpPr>
        <p:spPr bwMode="auto">
          <a:xfrm>
            <a:off x="8452362" y="1796600"/>
            <a:ext cx="214314" cy="214314"/>
          </a:xfrm>
          <a:prstGeom prst="ellipse">
            <a:avLst/>
          </a:prstGeom>
          <a:solidFill>
            <a:srgbClr val="FFFFFF"/>
          </a:solidFill>
          <a:ln w="25400" cap="flat" cmpd="sng" algn="ctr">
            <a:solidFill>
              <a:srgbClr val="B2C1DB"/>
            </a:solidFill>
            <a:prstDash val="soli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1</a:t>
            </a:r>
            <a:endPar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0" name="椭圆 19"/>
          <p:cNvSpPr/>
          <p:nvPr/>
        </p:nvSpPr>
        <p:spPr bwMode="auto">
          <a:xfrm>
            <a:off x="6666412" y="3404096"/>
            <a:ext cx="214314" cy="214314"/>
          </a:xfrm>
          <a:prstGeom prst="ellipse">
            <a:avLst/>
          </a:prstGeom>
          <a:solidFill>
            <a:srgbClr val="FFFFFF"/>
          </a:solidFill>
          <a:ln w="25400" cap="flat" cmpd="sng" algn="ctr">
            <a:solidFill>
              <a:srgbClr val="B2C1DB"/>
            </a:solidFill>
            <a:prstDash val="soli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2</a:t>
            </a:r>
            <a:endPar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1" name="椭圆 20"/>
          <p:cNvSpPr/>
          <p:nvPr/>
        </p:nvSpPr>
        <p:spPr bwMode="auto">
          <a:xfrm>
            <a:off x="8452362" y="3332658"/>
            <a:ext cx="214314" cy="214314"/>
          </a:xfrm>
          <a:prstGeom prst="ellipse">
            <a:avLst/>
          </a:prstGeom>
          <a:solidFill>
            <a:srgbClr val="FFFFFF"/>
          </a:solidFill>
          <a:ln w="25400" cap="flat" cmpd="sng" algn="ctr">
            <a:solidFill>
              <a:srgbClr val="B2C1DB"/>
            </a:solidFill>
            <a:prstDash val="soli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lstStyle/>
          <a:p>
            <a:pPr marL="0" marR="0" lvl="0" indent="0" algn="ctr"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3</a:t>
            </a:r>
            <a:endParaRPr kumimoji="0" lang="zh-CN" altLang="en-US" sz="11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22" name="Picture 2"/>
          <p:cNvPicPr>
            <a:picLocks noChangeAspect="1" noChangeArrowheads="1"/>
          </p:cNvPicPr>
          <p:nvPr/>
        </p:nvPicPr>
        <p:blipFill>
          <a:blip r:embed="rId3"/>
          <a:srcRect/>
          <a:stretch>
            <a:fillRect/>
          </a:stretch>
        </p:blipFill>
        <p:spPr bwMode="auto">
          <a:xfrm>
            <a:off x="236992" y="903767"/>
            <a:ext cx="3500462" cy="2500330"/>
          </a:xfrm>
          <a:prstGeom prst="rect">
            <a:avLst/>
          </a:prstGeom>
          <a:noFill/>
          <a:ln w="9525">
            <a:noFill/>
            <a:miter lim="800000"/>
            <a:headEnd/>
            <a:tailEnd/>
          </a:ln>
          <a:effectLst/>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40168"/>
            <a:ext cx="8462921" cy="471732"/>
          </a:xfrm>
          <a:prstGeom prst="rect">
            <a:avLst/>
          </a:prstGeom>
        </p:spPr>
      </p:pic>
    </p:spTree>
  </p:cSld>
  <p:clrMapOvr>
    <a:masterClrMapping/>
  </p:clrMapOvr>
  <p:transition spd="med">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457438" y="59520"/>
            <a:ext cx="8233887" cy="648089"/>
          </a:xfrm>
          <a:prstGeom prst="rect">
            <a:avLst/>
          </a:prstGeom>
        </p:spPr>
        <p:txBody>
          <a:bodyPr/>
          <a:lstStyle/>
          <a:p>
            <a:pPr>
              <a:lnSpc>
                <a:spcPct val="150000"/>
              </a:lnSpc>
            </a:pPr>
            <a:r>
              <a:rPr lang="en-US" altLang="zh-CN" sz="2000" dirty="0" smtClean="0">
                <a:ea typeface="黑体" panose="02010609060101010101" pitchFamily="49" charset="-122"/>
              </a:rPr>
              <a:t>5.</a:t>
            </a:r>
            <a:r>
              <a:rPr lang="zh-CN" altLang="en-US" sz="2000" dirty="0" smtClean="0">
                <a:ea typeface="黑体" panose="02010609060101010101" pitchFamily="49" charset="-122"/>
              </a:rPr>
              <a:t>不</a:t>
            </a:r>
            <a:r>
              <a:rPr lang="zh-CN" altLang="en-US" sz="2000" dirty="0">
                <a:ea typeface="黑体" panose="02010609060101010101" pitchFamily="49" charset="-122"/>
              </a:rPr>
              <a:t>安全行为</a:t>
            </a:r>
            <a:r>
              <a:rPr lang="zh-CN" altLang="en-US" sz="2000" dirty="0" smtClean="0">
                <a:ea typeface="黑体" panose="02010609060101010101" pitchFamily="49" charset="-122"/>
              </a:rPr>
              <a:t>：向下水道倾倒危险化学品</a:t>
            </a:r>
            <a:endParaRPr lang="zh-CN" altLang="en-US" sz="2000" dirty="0" smtClean="0">
              <a:ea typeface="黑体" panose="02010609060101010101" pitchFamily="49" charset="-122"/>
            </a:endParaRPr>
          </a:p>
        </p:txBody>
      </p:sp>
      <p:pic>
        <p:nvPicPr>
          <p:cNvPr id="107523"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4" name="Oval 4"/>
          <p:cNvSpPr>
            <a:spLocks noChangeArrowheads="1"/>
          </p:cNvSpPr>
          <p:nvPr/>
        </p:nvSpPr>
        <p:spPr bwMode="auto">
          <a:xfrm>
            <a:off x="2820869" y="1753306"/>
            <a:ext cx="991116" cy="631190"/>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a:xfrm>
            <a:off x="457438" y="-12490"/>
            <a:ext cx="8233887" cy="720100"/>
          </a:xfrm>
          <a:prstGeom prst="rect">
            <a:avLst/>
          </a:prstGeom>
        </p:spPr>
        <p:txBody>
          <a:bodyPr/>
          <a:lstStyle/>
          <a:p>
            <a:pPr>
              <a:lnSpc>
                <a:spcPct val="150000"/>
              </a:lnSpc>
            </a:pPr>
            <a:r>
              <a:rPr lang="en-US" altLang="zh-CN" sz="2000" dirty="0" smtClean="0">
                <a:ea typeface="黑体" panose="02010609060101010101" pitchFamily="49" charset="-122"/>
              </a:rPr>
              <a:t>6.</a:t>
            </a:r>
            <a:r>
              <a:rPr lang="zh-CN" altLang="en-US" sz="2000" dirty="0" smtClean="0">
                <a:ea typeface="黑体" panose="02010609060101010101" pitchFamily="49" charset="-122"/>
              </a:rPr>
              <a:t>不</a:t>
            </a:r>
            <a:r>
              <a:rPr lang="zh-CN" altLang="en-US" sz="2000" dirty="0">
                <a:ea typeface="黑体" panose="02010609060101010101" pitchFamily="49" charset="-122"/>
              </a:rPr>
              <a:t>安全行为</a:t>
            </a:r>
            <a:r>
              <a:rPr lang="zh-CN" altLang="en-US" sz="2000" dirty="0" smtClean="0">
                <a:ea typeface="黑体" panose="02010609060101010101" pitchFamily="49" charset="-122"/>
              </a:rPr>
              <a:t>：物体存放不当</a:t>
            </a:r>
            <a:endParaRPr lang="zh-CN" altLang="en-US" sz="2000" dirty="0" smtClean="0">
              <a:ea typeface="黑体" panose="02010609060101010101" pitchFamily="49" charset="-122"/>
            </a:endParaRPr>
          </a:p>
        </p:txBody>
      </p:sp>
      <p:pic>
        <p:nvPicPr>
          <p:cNvPr id="108547"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Oval 4"/>
          <p:cNvSpPr>
            <a:spLocks noChangeArrowheads="1"/>
          </p:cNvSpPr>
          <p:nvPr/>
        </p:nvSpPr>
        <p:spPr bwMode="auto">
          <a:xfrm>
            <a:off x="991116" y="3436479"/>
            <a:ext cx="3583266" cy="2454628"/>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549" name="Oval 5"/>
          <p:cNvSpPr>
            <a:spLocks noChangeArrowheads="1"/>
          </p:cNvSpPr>
          <p:nvPr/>
        </p:nvSpPr>
        <p:spPr bwMode="auto">
          <a:xfrm>
            <a:off x="6937812" y="3997536"/>
            <a:ext cx="1601034" cy="841587"/>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550" name="Oval 6"/>
          <p:cNvSpPr>
            <a:spLocks noChangeArrowheads="1"/>
          </p:cNvSpPr>
          <p:nvPr/>
        </p:nvSpPr>
        <p:spPr bwMode="auto">
          <a:xfrm>
            <a:off x="6251655" y="2314363"/>
            <a:ext cx="838637" cy="701322"/>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551" name="Oval 7"/>
          <p:cNvSpPr>
            <a:spLocks noChangeArrowheads="1"/>
          </p:cNvSpPr>
          <p:nvPr/>
        </p:nvSpPr>
        <p:spPr bwMode="auto">
          <a:xfrm>
            <a:off x="1601033" y="2033835"/>
            <a:ext cx="609918" cy="105198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552" name="Oval 8"/>
          <p:cNvSpPr>
            <a:spLocks noChangeArrowheads="1"/>
          </p:cNvSpPr>
          <p:nvPr/>
        </p:nvSpPr>
        <p:spPr bwMode="auto">
          <a:xfrm>
            <a:off x="3811985" y="1963702"/>
            <a:ext cx="1677273" cy="631190"/>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553" name="Oval 9"/>
          <p:cNvSpPr>
            <a:spLocks noChangeArrowheads="1"/>
          </p:cNvSpPr>
          <p:nvPr/>
        </p:nvSpPr>
        <p:spPr bwMode="auto">
          <a:xfrm>
            <a:off x="5184299" y="2314363"/>
            <a:ext cx="686157" cy="631190"/>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457438" y="-12490"/>
            <a:ext cx="8233887" cy="720100"/>
          </a:xfrm>
          <a:prstGeom prst="rect">
            <a:avLst/>
          </a:prstGeom>
        </p:spPr>
        <p:txBody>
          <a:bodyPr/>
          <a:lstStyle/>
          <a:p>
            <a:pPr>
              <a:lnSpc>
                <a:spcPct val="150000"/>
              </a:lnSpc>
            </a:pPr>
            <a:r>
              <a:rPr lang="en-US" altLang="zh-CN" sz="2000" dirty="0" smtClean="0">
                <a:ea typeface="黑体" panose="02010609060101010101" pitchFamily="49" charset="-122"/>
              </a:rPr>
              <a:t>7.</a:t>
            </a:r>
            <a:r>
              <a:rPr lang="zh-CN" altLang="en-US" sz="2000" dirty="0">
                <a:ea typeface="黑体" panose="02010609060101010101" pitchFamily="49" charset="-122"/>
              </a:rPr>
              <a:t>不安全行为：</a:t>
            </a:r>
            <a:r>
              <a:rPr lang="zh-CN" altLang="en-US" sz="2000" dirty="0" smtClean="0">
                <a:ea typeface="黑体" panose="02010609060101010101" pitchFamily="49" charset="-122"/>
              </a:rPr>
              <a:t>在非饮食场所饮食</a:t>
            </a:r>
            <a:endParaRPr lang="zh-CN" altLang="en-US" sz="2000" dirty="0" smtClean="0">
              <a:ea typeface="黑体" panose="02010609060101010101" pitchFamily="49" charset="-122"/>
            </a:endParaRPr>
          </a:p>
        </p:txBody>
      </p:sp>
      <p:pic>
        <p:nvPicPr>
          <p:cNvPr id="109571"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2" name="Oval 4"/>
          <p:cNvSpPr>
            <a:spLocks noChangeArrowheads="1"/>
          </p:cNvSpPr>
          <p:nvPr/>
        </p:nvSpPr>
        <p:spPr bwMode="auto">
          <a:xfrm>
            <a:off x="1753513" y="4628727"/>
            <a:ext cx="1067356" cy="981851"/>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457438" y="-12490"/>
            <a:ext cx="8233887" cy="720100"/>
          </a:xfrm>
          <a:prstGeom prst="rect">
            <a:avLst/>
          </a:prstGeom>
        </p:spPr>
        <p:txBody>
          <a:bodyPr/>
          <a:lstStyle/>
          <a:p>
            <a:pPr>
              <a:lnSpc>
                <a:spcPct val="150000"/>
              </a:lnSpc>
            </a:pPr>
            <a:r>
              <a:rPr lang="en-US" altLang="zh-CN" sz="2000" dirty="0" smtClean="0">
                <a:ea typeface="黑体" panose="02010609060101010101" pitchFamily="49" charset="-122"/>
              </a:rPr>
              <a:t>8.</a:t>
            </a:r>
            <a:r>
              <a:rPr lang="zh-CN" altLang="en-US" sz="2000" dirty="0">
                <a:ea typeface="黑体" panose="02010609060101010101" pitchFamily="49" charset="-122"/>
              </a:rPr>
              <a:t> 不安全行为：</a:t>
            </a:r>
            <a:r>
              <a:rPr lang="zh-CN" altLang="en-US" sz="2000" dirty="0" smtClean="0">
                <a:ea typeface="黑体" panose="02010609060101010101" pitchFamily="49" charset="-122"/>
              </a:rPr>
              <a:t>在不安全场所工作</a:t>
            </a:r>
            <a:endParaRPr lang="zh-CN" altLang="en-US" sz="2000" dirty="0" smtClean="0">
              <a:ea typeface="黑体" panose="02010609060101010101" pitchFamily="49" charset="-122"/>
            </a:endParaRPr>
          </a:p>
        </p:txBody>
      </p:sp>
      <p:pic>
        <p:nvPicPr>
          <p:cNvPr id="110595"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6" name="Oval 4"/>
          <p:cNvSpPr>
            <a:spLocks noChangeArrowheads="1"/>
          </p:cNvSpPr>
          <p:nvPr/>
        </p:nvSpPr>
        <p:spPr bwMode="auto">
          <a:xfrm>
            <a:off x="381199" y="1893570"/>
            <a:ext cx="1448554" cy="168317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0597" name="Oval 5"/>
          <p:cNvSpPr>
            <a:spLocks noChangeArrowheads="1"/>
          </p:cNvSpPr>
          <p:nvPr/>
        </p:nvSpPr>
        <p:spPr bwMode="auto">
          <a:xfrm>
            <a:off x="2058472" y="1122116"/>
            <a:ext cx="991116" cy="1051983"/>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457438" y="-12490"/>
            <a:ext cx="8233887" cy="720100"/>
          </a:xfrm>
          <a:prstGeom prst="rect">
            <a:avLst/>
          </a:prstGeom>
        </p:spPr>
        <p:txBody>
          <a:bodyPr/>
          <a:lstStyle/>
          <a:p>
            <a:pPr>
              <a:lnSpc>
                <a:spcPct val="150000"/>
              </a:lnSpc>
            </a:pPr>
            <a:r>
              <a:rPr lang="en-US" altLang="zh-CN" sz="2000" dirty="0" smtClean="0">
                <a:ea typeface="黑体" panose="02010609060101010101" pitchFamily="49" charset="-122"/>
              </a:rPr>
              <a:t>9.</a:t>
            </a:r>
            <a:r>
              <a:rPr lang="zh-CN" altLang="en-US" sz="2000" dirty="0">
                <a:ea typeface="黑体" panose="02010609060101010101" pitchFamily="49" charset="-122"/>
              </a:rPr>
              <a:t>不安全行为</a:t>
            </a:r>
            <a:r>
              <a:rPr lang="zh-CN" altLang="en-US" sz="2000" dirty="0" smtClean="0">
                <a:ea typeface="黑体" panose="02010609060101010101" pitchFamily="49" charset="-122"/>
              </a:rPr>
              <a:t>：行走在机动车道上而不是人行道上</a:t>
            </a:r>
            <a:endParaRPr lang="zh-CN" altLang="en-US" sz="2000" dirty="0" smtClean="0">
              <a:ea typeface="黑体" panose="02010609060101010101" pitchFamily="49" charset="-122"/>
            </a:endParaRPr>
          </a:p>
        </p:txBody>
      </p:sp>
      <p:pic>
        <p:nvPicPr>
          <p:cNvPr id="111619"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0" name="Oval 4"/>
          <p:cNvSpPr>
            <a:spLocks noChangeArrowheads="1"/>
          </p:cNvSpPr>
          <p:nvPr/>
        </p:nvSpPr>
        <p:spPr bwMode="auto">
          <a:xfrm>
            <a:off x="4574382" y="2454628"/>
            <a:ext cx="914876" cy="981851"/>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457438" y="59520"/>
            <a:ext cx="8233887" cy="576079"/>
          </a:xfrm>
          <a:prstGeom prst="rect">
            <a:avLst/>
          </a:prstGeom>
        </p:spPr>
        <p:txBody>
          <a:bodyPr/>
          <a:lstStyle/>
          <a:p>
            <a:pPr>
              <a:lnSpc>
                <a:spcPct val="150000"/>
              </a:lnSpc>
            </a:pPr>
            <a:r>
              <a:rPr lang="en-US" altLang="zh-CN" sz="2000" dirty="0" smtClean="0">
                <a:ea typeface="黑体" panose="02010609060101010101" pitchFamily="49" charset="-122"/>
              </a:rPr>
              <a:t>10.</a:t>
            </a:r>
            <a:r>
              <a:rPr lang="zh-CN" altLang="en-US" sz="2000" dirty="0">
                <a:ea typeface="黑体" panose="02010609060101010101" pitchFamily="49" charset="-122"/>
              </a:rPr>
              <a:t>不安全行为：临时</a:t>
            </a:r>
            <a:r>
              <a:rPr lang="zh-CN" altLang="en-US" sz="2000" dirty="0" smtClean="0">
                <a:ea typeface="黑体" panose="02010609060101010101" pitchFamily="49" charset="-122"/>
              </a:rPr>
              <a:t>使用不安全设备</a:t>
            </a:r>
            <a:endParaRPr lang="zh-CN" altLang="en-US" sz="2000" dirty="0" smtClean="0">
              <a:ea typeface="黑体" panose="02010609060101010101" pitchFamily="49" charset="-122"/>
            </a:endParaRPr>
          </a:p>
        </p:txBody>
      </p:sp>
      <p:pic>
        <p:nvPicPr>
          <p:cNvPr id="112643"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4" name="Oval 4"/>
          <p:cNvSpPr>
            <a:spLocks noChangeArrowheads="1"/>
          </p:cNvSpPr>
          <p:nvPr/>
        </p:nvSpPr>
        <p:spPr bwMode="auto">
          <a:xfrm>
            <a:off x="1524794" y="631190"/>
            <a:ext cx="991116" cy="1192248"/>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41821" y="59520"/>
            <a:ext cx="5094408" cy="576080"/>
          </a:xfrm>
        </p:spPr>
        <p:txBody>
          <a:bodyPr/>
          <a:lstStyle/>
          <a:p>
            <a:pPr>
              <a:lnSpc>
                <a:spcPct val="150000"/>
              </a:lnSpc>
            </a:pPr>
            <a:r>
              <a:rPr lang="en-US" altLang="zh-CN" sz="2000" dirty="0" smtClean="0">
                <a:ea typeface="黑体" panose="02010609060101010101" pitchFamily="49" charset="-122"/>
              </a:rPr>
              <a:t>11.</a:t>
            </a:r>
            <a:r>
              <a:rPr lang="zh-CN" altLang="en-US" sz="2000" dirty="0" smtClean="0">
                <a:ea typeface="黑体" panose="02010609060101010101" pitchFamily="49" charset="-122"/>
              </a:rPr>
              <a:t>不</a:t>
            </a:r>
            <a:r>
              <a:rPr lang="zh-CN" altLang="en-US" sz="2000" dirty="0">
                <a:ea typeface="黑体" panose="02010609060101010101" pitchFamily="49" charset="-122"/>
              </a:rPr>
              <a:t>安全</a:t>
            </a:r>
            <a:r>
              <a:rPr lang="zh-CN" altLang="en-US" sz="2000" dirty="0" smtClean="0">
                <a:ea typeface="黑体" panose="02010609060101010101" pitchFamily="49" charset="-122"/>
              </a:rPr>
              <a:t>行为</a:t>
            </a:r>
            <a:r>
              <a:rPr lang="zh-CN" altLang="en-US" sz="2000" dirty="0">
                <a:ea typeface="黑体" panose="02010609060101010101" pitchFamily="49" charset="-122"/>
              </a:rPr>
              <a:t>：</a:t>
            </a:r>
            <a:r>
              <a:rPr lang="zh-CN" altLang="en-US" sz="2000" dirty="0" smtClean="0">
                <a:ea typeface="黑体" panose="02010609060101010101" pitchFamily="49" charset="-122"/>
              </a:rPr>
              <a:t>没有盖上下水道盖</a:t>
            </a:r>
            <a:endParaRPr lang="zh-CN" altLang="en-US" sz="2000" dirty="0" smtClean="0">
              <a:ea typeface="黑体" panose="02010609060101010101" pitchFamily="49" charset="-122"/>
            </a:endParaRPr>
          </a:p>
        </p:txBody>
      </p:sp>
      <p:pic>
        <p:nvPicPr>
          <p:cNvPr id="113667" name="Picture 3"/>
          <p:cNvPicPr>
            <a:picLocks noGrp="1" noChangeAspect="1" noChangeArrowheads="1"/>
          </p:cNvPicPr>
          <p:nvPr>
            <p:ph type="body" orient="vert"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8" name="Oval 4"/>
          <p:cNvSpPr>
            <a:spLocks noChangeArrowheads="1"/>
          </p:cNvSpPr>
          <p:nvPr/>
        </p:nvSpPr>
        <p:spPr bwMode="auto">
          <a:xfrm>
            <a:off x="4116943" y="3576743"/>
            <a:ext cx="838637" cy="631190"/>
          </a:xfrm>
          <a:prstGeom prst="ellipse">
            <a:avLst/>
          </a:prstGeom>
          <a:noFill/>
          <a:ln w="5715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2" name="对象 1"/>
          <p:cNvGraphicFramePr>
            <a:graphicFrameLocks noChangeAspect="1"/>
          </p:cNvGraphicFramePr>
          <p:nvPr/>
        </p:nvGraphicFramePr>
        <p:xfrm>
          <a:off x="4116388" y="2740025"/>
          <a:ext cx="914400" cy="828675"/>
        </p:xfrm>
        <a:graphic>
          <a:graphicData uri="http://schemas.openxmlformats.org/presentationml/2006/ole">
            <mc:AlternateContent xmlns:mc="http://schemas.openxmlformats.org/markup-compatibility/2006">
              <mc:Choice xmlns:v="urn:schemas-microsoft-com:vml" Requires="v">
                <p:oleObj spid="_x0000_s8214" name="FilentFolder풮䳊" r:id="rId2" imgW="914400" imgH="828675" progId="RTX.FileAttach">
                  <p:embed/>
                </p:oleObj>
              </mc:Choice>
              <mc:Fallback>
                <p:oleObj name="FilentFolder풮䳊" r:id="rId2" imgW="914400" imgH="828675" progId="RTX.FileAttach">
                  <p:embed/>
                  <p:pic>
                    <p:nvPicPr>
                      <p:cNvPr id="0" name="图片 8213"/>
                      <p:cNvPicPr/>
                      <p:nvPr/>
                    </p:nvPicPr>
                    <p:blipFill>
                      <a:blip r:embed="rId3"/>
                      <a:stretch>
                        <a:fillRect/>
                      </a:stretch>
                    </p:blipFill>
                    <p:spPr>
                      <a:xfrm>
                        <a:off x="4116388" y="2740025"/>
                        <a:ext cx="914400" cy="828675"/>
                      </a:xfrm>
                      <a:prstGeom prst="rect">
                        <a:avLst/>
                      </a:prstGeom>
                    </p:spPr>
                  </p:pic>
                </p:oleObj>
              </mc:Fallback>
            </mc:AlternateContent>
          </a:graphicData>
        </a:graphic>
      </p:graphicFrame>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457438" y="-12490"/>
            <a:ext cx="8233887" cy="648089"/>
          </a:xfrm>
          <a:prstGeom prst="rect">
            <a:avLst/>
          </a:prstGeom>
        </p:spPr>
        <p:txBody>
          <a:bodyPr/>
          <a:lstStyle/>
          <a:p>
            <a:pPr>
              <a:lnSpc>
                <a:spcPct val="150000"/>
              </a:lnSpc>
            </a:pPr>
            <a:r>
              <a:rPr lang="en-US" altLang="zh-CN" sz="2000" dirty="0" smtClean="0">
                <a:ea typeface="黑体" panose="02010609060101010101" pitchFamily="49" charset="-122"/>
              </a:rPr>
              <a:t>12.</a:t>
            </a:r>
            <a:r>
              <a:rPr lang="zh-CN" altLang="en-US" sz="2000" dirty="0" smtClean="0">
                <a:ea typeface="黑体" panose="02010609060101010101" pitchFamily="49" charset="-122"/>
              </a:rPr>
              <a:t>行为不安全：员工站立在正在倒车的卡车后面</a:t>
            </a:r>
            <a:endParaRPr lang="zh-CN" altLang="en-US" sz="2000" dirty="0" smtClean="0">
              <a:ea typeface="黑体" panose="02010609060101010101" pitchFamily="49" charset="-122"/>
            </a:endParaRPr>
          </a:p>
        </p:txBody>
      </p:sp>
      <p:pic>
        <p:nvPicPr>
          <p:cNvPr id="114691"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2" name="Oval 4"/>
          <p:cNvSpPr>
            <a:spLocks noChangeArrowheads="1"/>
          </p:cNvSpPr>
          <p:nvPr/>
        </p:nvSpPr>
        <p:spPr bwMode="auto">
          <a:xfrm>
            <a:off x="6785333" y="1963702"/>
            <a:ext cx="686157" cy="841587"/>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457438" y="-12490"/>
            <a:ext cx="8233887" cy="648090"/>
          </a:xfrm>
          <a:prstGeom prst="rect">
            <a:avLst/>
          </a:prstGeom>
        </p:spPr>
        <p:txBody>
          <a:bodyPr/>
          <a:lstStyle/>
          <a:p>
            <a:pPr>
              <a:lnSpc>
                <a:spcPct val="150000"/>
              </a:lnSpc>
            </a:pPr>
            <a:r>
              <a:rPr lang="zh-CN" altLang="en-US" sz="2000" dirty="0" smtClean="0">
                <a:ea typeface="黑体" panose="02010609060101010101" pitchFamily="49" charset="-122"/>
              </a:rPr>
              <a:t>不</a:t>
            </a:r>
            <a:r>
              <a:rPr lang="zh-CN" altLang="en-US" sz="2000" dirty="0">
                <a:ea typeface="黑体" panose="02010609060101010101" pitchFamily="49" charset="-122"/>
              </a:rPr>
              <a:t>安全环境</a:t>
            </a:r>
            <a:r>
              <a:rPr lang="zh-CN" altLang="en-US" sz="2000" dirty="0" smtClean="0">
                <a:ea typeface="黑体" panose="02010609060101010101" pitchFamily="49" charset="-122"/>
              </a:rPr>
              <a:t>：地面有油</a:t>
            </a:r>
            <a:endParaRPr lang="zh-CN" altLang="en-US" sz="2000" dirty="0" smtClean="0">
              <a:ea typeface="黑体" panose="02010609060101010101" pitchFamily="49" charset="-122"/>
            </a:endParaRPr>
          </a:p>
        </p:txBody>
      </p:sp>
      <p:pic>
        <p:nvPicPr>
          <p:cNvPr id="115715"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6" name="Oval 4"/>
          <p:cNvSpPr>
            <a:spLocks noChangeArrowheads="1"/>
          </p:cNvSpPr>
          <p:nvPr/>
        </p:nvSpPr>
        <p:spPr bwMode="auto">
          <a:xfrm>
            <a:off x="1753513" y="1893570"/>
            <a:ext cx="914876" cy="561058"/>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57438" y="-12490"/>
            <a:ext cx="8233887" cy="720100"/>
          </a:xfrm>
          <a:prstGeom prst="rect">
            <a:avLst/>
          </a:prstGeom>
        </p:spPr>
        <p:txBody>
          <a:bodyPr/>
          <a:lstStyle/>
          <a:p>
            <a:pPr>
              <a:lnSpc>
                <a:spcPct val="150000"/>
              </a:lnSpc>
            </a:pPr>
            <a:r>
              <a:rPr lang="zh-CN" altLang="en-US" sz="2000" dirty="0" smtClean="0">
                <a:ea typeface="黑体" panose="02010609060101010101" pitchFamily="49" charset="-122"/>
              </a:rPr>
              <a:t>物的不安全状态：地面不平（有坑）</a:t>
            </a:r>
            <a:endParaRPr lang="zh-CN" altLang="en-US" sz="2000" dirty="0" smtClean="0">
              <a:ea typeface="黑体" panose="02010609060101010101" pitchFamily="49" charset="-122"/>
            </a:endParaRPr>
          </a:p>
        </p:txBody>
      </p:sp>
      <p:pic>
        <p:nvPicPr>
          <p:cNvPr id="116739" name="Picture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1250" t="3000" r="11250" b="9000"/>
          <a:stretch>
            <a:fillRect/>
          </a:stretch>
        </p:blipFill>
        <p:spPr>
          <a:xfrm>
            <a:off x="964115" y="1224392"/>
            <a:ext cx="7244359" cy="4165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0" name="Oval 4"/>
          <p:cNvSpPr>
            <a:spLocks noChangeArrowheads="1"/>
          </p:cNvSpPr>
          <p:nvPr/>
        </p:nvSpPr>
        <p:spPr bwMode="auto">
          <a:xfrm>
            <a:off x="1296075" y="3085818"/>
            <a:ext cx="609918" cy="561058"/>
          </a:xfrm>
          <a:prstGeom prst="ellipse">
            <a:avLst/>
          </a:prstGeom>
          <a:noFill/>
          <a:ln w="38100" algn="ctr">
            <a:solidFill>
              <a:srgbClr val="E7311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
          <p:cNvSpPr>
            <a:spLocks noChangeArrowheads="1"/>
          </p:cNvSpPr>
          <p:nvPr/>
        </p:nvSpPr>
        <p:spPr bwMode="auto">
          <a:xfrm>
            <a:off x="571500" y="785813"/>
            <a:ext cx="7858125" cy="1384995"/>
          </a:xfrm>
          <a:prstGeom prst="rect">
            <a:avLst/>
          </a:prstGeom>
          <a:noFill/>
          <a:ln w="9525">
            <a:noFill/>
            <a:miter lim="800000"/>
          </a:ln>
        </p:spPr>
        <p:txBody>
          <a:bodyPr>
            <a:spAutoFit/>
          </a:bodyPr>
          <a:lstStyle/>
          <a:p>
            <a:pPr eaLnBrk="0" hangingPunct="0">
              <a:lnSpc>
                <a:spcPct val="150000"/>
              </a:lnSpc>
              <a:buFont typeface="Arial" panose="020B0604020202020204" pitchFamily="34" charset="0"/>
              <a:buNone/>
            </a:pPr>
            <a:r>
              <a:rPr lang="en-US" altLang="zh-CN" sz="1400" dirty="0" smtClean="0">
                <a:solidFill>
                  <a:srgbClr val="000000"/>
                </a:solidFill>
                <a:latin typeface="微软雅黑" panose="020B0503020204020204" pitchFamily="34" charset="-122"/>
                <a:ea typeface="微软雅黑" panose="020B0503020204020204" pitchFamily="34" charset="-122"/>
              </a:rPr>
              <a:t>       </a:t>
            </a:r>
            <a:r>
              <a:rPr lang="zh-CN" altLang="en-US" sz="1400" dirty="0" smtClean="0">
                <a:solidFill>
                  <a:srgbClr val="000000"/>
                </a:solidFill>
                <a:latin typeface="微软雅黑" panose="020B0503020204020204" pitchFamily="34" charset="-122"/>
                <a:ea typeface="微软雅黑" panose="020B0503020204020204" pitchFamily="34" charset="-122"/>
              </a:rPr>
              <a:t>由于事故发生时无直接目击人证，无监控视频等直接证据，经调查组现场调查、分析和医院诊断证明等材料，对事故过程进行还原推断，分析事故发生的直接原因为：当事人颜某某在发现转箱输送滚筒卡箱时，未停机，在设备运转的情况下处理卡箱故障，其佩戴的围巾被绞入输箱滚筒，颈部勒紧造成窒息。</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1" name="灯片编号占位符 3"/>
          <p:cNvSpPr txBox="1"/>
          <p:nvPr/>
        </p:nvSpPr>
        <p:spPr>
          <a:xfrm>
            <a:off x="7208643" y="5415484"/>
            <a:ext cx="1595464" cy="423238"/>
          </a:xfrm>
          <a:prstGeom prst="rect">
            <a:avLst/>
          </a:prstGeom>
          <a:noFill/>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742950" indent="-28575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1143000" indent="-228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2057400" indent="-228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9pPr>
          </a:lstStyle>
          <a:p>
            <a:fld id="{232CE6EC-D394-4A9A-A10E-F9E72F6DF926}" type="slidenum">
              <a:rPr lang="en-US" altLang="zh-CN" smtClean="0">
                <a:solidFill>
                  <a:srgbClr val="000000"/>
                </a:solidFill>
                <a:latin typeface="微软雅黑" panose="020B0503020204020204" pitchFamily="34" charset="-122"/>
                <a:ea typeface="微软雅黑" panose="020B0503020204020204" pitchFamily="34" charset="-122"/>
              </a:rPr>
            </a:fld>
            <a:endParaRPr lang="en-US" altLang="zh-CN" smtClean="0">
              <a:solidFill>
                <a:srgbClr val="000000"/>
              </a:solidFill>
              <a:latin typeface="微软雅黑" panose="020B0503020204020204" pitchFamily="34" charset="-122"/>
              <a:ea typeface="微软雅黑" panose="020B0503020204020204" pitchFamily="34" charset="-122"/>
            </a:endParaRPr>
          </a:p>
        </p:txBody>
      </p:sp>
      <p:pic>
        <p:nvPicPr>
          <p:cNvPr id="12" name="Picture 4"/>
          <p:cNvPicPr>
            <a:picLocks noChangeAspect="1" noChangeArrowheads="1"/>
          </p:cNvPicPr>
          <p:nvPr/>
        </p:nvPicPr>
        <p:blipFill>
          <a:blip r:embed="rId1"/>
          <a:srcRect/>
          <a:stretch>
            <a:fillRect/>
          </a:stretch>
        </p:blipFill>
        <p:spPr bwMode="auto">
          <a:xfrm>
            <a:off x="2139740" y="1875282"/>
            <a:ext cx="5592846" cy="3960551"/>
          </a:xfrm>
          <a:prstGeom prst="rect">
            <a:avLst/>
          </a:prstGeom>
          <a:noFill/>
          <a:ln w="9525">
            <a:noFill/>
            <a:miter lim="800000"/>
            <a:headEnd/>
            <a:tailEnd/>
          </a:ln>
        </p:spPr>
      </p:pic>
      <p:sp>
        <p:nvSpPr>
          <p:cNvPr id="13" name="矩形标注 12"/>
          <p:cNvSpPr/>
          <p:nvPr/>
        </p:nvSpPr>
        <p:spPr bwMode="auto">
          <a:xfrm>
            <a:off x="6573061" y="1916765"/>
            <a:ext cx="2495734" cy="1257660"/>
          </a:xfrm>
          <a:prstGeom prst="wedgeRectCallout">
            <a:avLst>
              <a:gd name="adj1" fmla="val -109062"/>
              <a:gd name="adj2" fmla="val 39084"/>
            </a:avLst>
          </a:prstGeom>
          <a:solidFill>
            <a:srgbClr val="FFFFFF"/>
          </a:solidFill>
          <a:ln w="25400" cap="flat" cmpd="sng" algn="ctr">
            <a:solidFill>
              <a:srgbClr val="AE4845"/>
            </a:solidFill>
            <a:prstDash val="solid"/>
            <a:headEnd type="none" w="med" len="med"/>
            <a:tailEnd type="none" w="med" len="med"/>
          </a:ln>
          <a:effectLst/>
        </p:spPr>
        <p:txBody>
          <a:bodyPr/>
          <a:lstStyle/>
          <a:p>
            <a:pPr marL="0" marR="0" lvl="0" indent="0" defTabSz="914400" eaLnBrk="0" fontAlgn="auto" latinLnBrk="0" hangingPunct="0">
              <a:lnSpc>
                <a:spcPts val="2000"/>
              </a:lnSpc>
              <a:spcBef>
                <a:spcPts val="0"/>
              </a:spcBef>
              <a:spcAft>
                <a:spcPts val="0"/>
              </a:spcAft>
              <a:buClrTx/>
              <a:buSzTx/>
              <a:buFont typeface="Arial" panose="020B0604020202020204" pitchFamily="34" charset="0"/>
              <a:buNone/>
              <a:defRPr/>
            </a:pP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当事人颜某某在</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作业过程中，发现割箱机转箱机构处发生卡箱，遂来到转箱输送系统，进行处理。</a:t>
            </a: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4" name="矩形标注 13"/>
          <p:cNvSpPr/>
          <p:nvPr/>
        </p:nvSpPr>
        <p:spPr bwMode="auto">
          <a:xfrm>
            <a:off x="7660281" y="3884072"/>
            <a:ext cx="1408514" cy="1792227"/>
          </a:xfrm>
          <a:prstGeom prst="wedgeRectCallout">
            <a:avLst>
              <a:gd name="adj1" fmla="val -50108"/>
              <a:gd name="adj2" fmla="val -22699"/>
            </a:avLst>
          </a:prstGeom>
          <a:solidFill>
            <a:srgbClr val="FFFFFF"/>
          </a:solidFill>
          <a:ln w="25400" cap="flat" cmpd="sng" algn="ctr">
            <a:solidFill>
              <a:srgbClr val="AE4845"/>
            </a:solidFill>
            <a:prstDash val="solid"/>
            <a:headEnd type="none" w="med" len="med"/>
            <a:tailEnd type="none" w="med" len="med"/>
          </a:ln>
          <a:effectLst/>
        </p:spPr>
        <p:txBody>
          <a:bodyP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、处理前，没有通过按下急停按钮或维修开关的方式停掉设备，滚筒处于运行</a:t>
            </a:r>
            <a:r>
              <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状态。</a:t>
            </a: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5" name="线形标注 1 14"/>
          <p:cNvSpPr/>
          <p:nvPr/>
        </p:nvSpPr>
        <p:spPr bwMode="auto">
          <a:xfrm flipH="1">
            <a:off x="109760" y="4800741"/>
            <a:ext cx="2376271" cy="1035092"/>
          </a:xfrm>
          <a:prstGeom prst="borderCallout1">
            <a:avLst>
              <a:gd name="adj1" fmla="val 11417"/>
              <a:gd name="adj2" fmla="val -1250"/>
              <a:gd name="adj3" fmla="val -127304"/>
              <a:gd name="adj4" fmla="val -76121"/>
            </a:avLst>
          </a:prstGeom>
          <a:solidFill>
            <a:srgbClr val="FFFFFF"/>
          </a:solidFill>
          <a:ln w="25400" cap="flat" cmpd="sng" algn="ctr">
            <a:solidFill>
              <a:srgbClr val="AE4845"/>
            </a:solidFill>
            <a:prstDash val="solid"/>
            <a:headEnd type="none" w="med" len="med"/>
            <a:tailEnd type="none" w="med" len="med"/>
          </a:ln>
          <a:effectLst/>
        </p:spPr>
        <p:txBody>
          <a:bodyPr/>
          <a:lstStyle/>
          <a:p>
            <a:pPr marL="0" marR="0" lvl="0" indent="0" defTabSz="914400" eaLnBrk="0" fontAlgn="auto" latinLnBrk="0" hangingPunct="0">
              <a:lnSpc>
                <a:spcPts val="2000"/>
              </a:lnSpc>
              <a:spcBef>
                <a:spcPts val="0"/>
              </a:spcBef>
              <a:spcAft>
                <a:spcPts val="0"/>
              </a:spcAft>
              <a:buClrTx/>
              <a:buSzTx/>
              <a:buFont typeface="Arial" panose="020B0604020202020204" pitchFamily="34" charset="0"/>
              <a:buNone/>
              <a:defRPr/>
            </a:pP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在颜某某探身</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处理卡箱时，颈部佩戴的围巾被绞入输箱滚筒，围巾勒紧造成窒息。</a:t>
            </a: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16" name="直接连接符 9"/>
          <p:cNvCxnSpPr>
            <a:stCxn id="16" idx="4"/>
          </p:cNvCxnSpPr>
          <p:nvPr/>
        </p:nvCxnSpPr>
        <p:spPr bwMode="auto">
          <a:xfrm rot="5400000" flipH="1">
            <a:off x="7351519" y="3854650"/>
            <a:ext cx="207962" cy="427038"/>
          </a:xfrm>
          <a:prstGeom prst="line">
            <a:avLst/>
          </a:prstGeom>
          <a:noFill/>
          <a:ln w="25400" cap="flat" cmpd="sng" algn="ctr">
            <a:solidFill>
              <a:srgbClr val="AE4845"/>
            </a:solidFill>
            <a:prstDash val="solid"/>
            <a:headEnd type="none" w="med" len="med"/>
            <a:tailEnd type="none" w="med" len="med"/>
          </a:ln>
          <a:effectLst>
            <a:outerShdw blurRad="40000" dist="20000" dir="5400000" rotWithShape="0">
              <a:srgbClr val="000000">
                <a:alpha val="38000"/>
              </a:srgbClr>
            </a:outerShdw>
          </a:effectLst>
        </p:spPr>
      </p:cxnSp>
      <p:cxnSp>
        <p:nvCxnSpPr>
          <p:cNvPr id="17" name="直接箭头连接符 8"/>
          <p:cNvCxnSpPr/>
          <p:nvPr/>
        </p:nvCxnSpPr>
        <p:spPr bwMode="auto">
          <a:xfrm flipH="1">
            <a:off x="6835235" y="4230098"/>
            <a:ext cx="836483" cy="363538"/>
          </a:xfrm>
          <a:prstGeom prst="straightConnector1">
            <a:avLst/>
          </a:prstGeom>
          <a:noFill/>
          <a:ln w="25400" cap="flat" cmpd="sng" algn="ctr">
            <a:solidFill>
              <a:srgbClr val="AE4845"/>
            </a:solidFill>
            <a:prstDash val="solid"/>
            <a:headEnd type="none" w="med" len="med"/>
            <a:tailEnd type="arrow"/>
          </a:ln>
          <a:effectLst>
            <a:outerShdw blurRad="40000" dist="20000" dir="5400000" rotWithShape="0">
              <a:srgbClr val="000000">
                <a:alpha val="38000"/>
              </a:srgbClr>
            </a:outerShdw>
          </a:effectLst>
        </p:spPr>
      </p:cxn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38722"/>
            <a:ext cx="8462921" cy="473177"/>
          </a:xfrm>
          <a:prstGeom prst="rect">
            <a:avLst/>
          </a:prstGeom>
        </p:spPr>
      </p:pic>
    </p:spTree>
  </p:cSld>
  <p:clrMapOvr>
    <a:masterClrMapping/>
  </p:clrMapOvr>
  <p:transition spd="med">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bwMode="auto">
          <a:xfrm>
            <a:off x="4071668" y="3056281"/>
            <a:ext cx="4064000" cy="492125"/>
          </a:xfrm>
          <a:prstGeom prst="rect">
            <a:avLst/>
          </a:prstGeom>
          <a:noFill/>
          <a:ln>
            <a:noFill/>
          </a:ln>
        </p:spPr>
        <p:txBody>
          <a:bodyPr vert="horz" wrap="none" lIns="0" tIns="0" rIns="0" bIns="0" anchor="ctr" anchorCtr="0">
            <a:spAutoFit/>
          </a:bodyPr>
          <a:lstStyle/>
          <a:p>
            <a:pPr algn="l"/>
            <a:r>
              <a:rPr lang="zh-CN" altLang="en-US" sz="3200" b="1" dirty="0">
                <a:latin typeface="微软雅黑" panose="020B0503020204020204" pitchFamily="34" charset="-122"/>
                <a:ea typeface="微软雅黑" panose="020B0503020204020204" pitchFamily="34" charset="-122"/>
                <a:sym typeface="+mn-ea"/>
              </a:rPr>
              <a:t>如何做好员工行为管理</a:t>
            </a:r>
            <a:endParaRPr lang="zh-CN" altLang="en-US" sz="3200" b="1" spc="250" dirty="0">
              <a:solidFill>
                <a:schemeClr val="tx1">
                  <a:lumMod val="95000"/>
                  <a:lumOff val="5000"/>
                </a:schemeClr>
              </a:solidFill>
              <a:latin typeface="微软雅黑" panose="020B0503020204020204" pitchFamily="34" charset="-122"/>
              <a:ea typeface="微软雅黑" panose="020B0503020204020204" pitchFamily="34" charset="-122"/>
              <a:cs typeface="Montserrat Hairline" charset="0"/>
              <a:sym typeface="+mn-ea"/>
            </a:endParaRPr>
          </a:p>
        </p:txBody>
      </p:sp>
      <p:grpSp>
        <p:nvGrpSpPr>
          <p:cNvPr id="3" name="组合 2"/>
          <p:cNvGrpSpPr/>
          <p:nvPr/>
        </p:nvGrpSpPr>
        <p:grpSpPr>
          <a:xfrm>
            <a:off x="1041400" y="2024380"/>
            <a:ext cx="2369820" cy="2043430"/>
            <a:chOff x="6998" y="3364"/>
            <a:chExt cx="3732" cy="3218"/>
          </a:xfrm>
        </p:grpSpPr>
        <p:sp>
          <p:nvSpPr>
            <p:cNvPr id="4" name="Triangle 3"/>
            <p:cNvSpPr/>
            <p:nvPr/>
          </p:nvSpPr>
          <p:spPr>
            <a:xfrm>
              <a:off x="6998" y="3364"/>
              <a:ext cx="3732" cy="3218"/>
            </a:xfrm>
            <a:prstGeom prst="triangle">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00">
                <a:solidFill>
                  <a:srgbClr val="FFFFFF"/>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TextBox 98"/>
            <p:cNvSpPr txBox="1"/>
            <p:nvPr/>
          </p:nvSpPr>
          <p:spPr>
            <a:xfrm>
              <a:off x="8371" y="4226"/>
              <a:ext cx="986" cy="2110"/>
            </a:xfrm>
            <a:prstGeom prst="rect">
              <a:avLst/>
            </a:prstGeom>
            <a:noFill/>
          </p:spPr>
          <p:txBody>
            <a:bodyPr wrap="none" lIns="34306" tIns="0" rIns="34306" bIns="0" rtlCol="0">
              <a:spAutoFit/>
            </a:bodyPr>
            <a:lstStyle/>
            <a:p>
              <a:pPr algn="ctr" defTabSz="913765"/>
              <a:r>
                <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rPr>
                <a:t>3</a:t>
              </a:r>
              <a:endPar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a:xfrm>
            <a:off x="457438" y="108750"/>
            <a:ext cx="8233887" cy="454840"/>
          </a:xfrm>
          <a:prstGeom prst="rect">
            <a:avLst/>
          </a:prstGeom>
          <a:noFill/>
          <a:ln>
            <a:noFill/>
          </a:ln>
        </p:spPr>
        <p:txBody>
          <a:bodyPr vert="horz" wrap="square" lIns="91440" tIns="45720" rIns="91440" bIns="45720" numCol="1" anchor="ctr" anchorCtr="0" compatLnSpc="1"/>
          <a:lstStyle/>
          <a:p>
            <a:r>
              <a:rPr lang="zh-CN" altLang="en-US" sz="2400" b="1" dirty="0" smtClean="0"/>
              <a:t>我们的</a:t>
            </a:r>
            <a:r>
              <a:rPr lang="zh-CN" altLang="en-US" sz="2400" dirty="0" smtClean="0"/>
              <a:t>安全</a:t>
            </a:r>
            <a:r>
              <a:rPr lang="zh-CN" altLang="en-US" sz="2400" b="1" dirty="0" smtClean="0"/>
              <a:t>管理</a:t>
            </a:r>
            <a:r>
              <a:rPr lang="zh-CN" altLang="en-US" sz="2400" dirty="0" smtClean="0"/>
              <a:t>是否</a:t>
            </a:r>
            <a:r>
              <a:rPr lang="zh-CN" altLang="en-US" sz="2400" b="1" dirty="0" smtClean="0"/>
              <a:t>常存在这些问题？</a:t>
            </a:r>
            <a:endParaRPr lang="zh-CN" altLang="en-US" sz="2400" b="1" dirty="0"/>
          </a:p>
        </p:txBody>
      </p:sp>
      <p:sp>
        <p:nvSpPr>
          <p:cNvPr id="222211" name="Rectangle 3"/>
          <p:cNvSpPr>
            <a:spLocks noGrp="1" noChangeArrowheads="1"/>
          </p:cNvSpPr>
          <p:nvPr>
            <p:ph idx="1"/>
          </p:nvPr>
        </p:nvSpPr>
        <p:spPr>
          <a:xfrm>
            <a:off x="325791" y="1355700"/>
            <a:ext cx="6650508" cy="3672510"/>
          </a:xfrm>
          <a:solidFill>
            <a:schemeClr val="bg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ctr" anchorCtr="0" compatLnSpc="1">
            <a:noAutofit/>
          </a:bodyPr>
          <a:lstStyle/>
          <a:p>
            <a:pPr marL="0" indent="0">
              <a:lnSpc>
                <a:spcPct val="150000"/>
              </a:lnSpc>
              <a:spcBef>
                <a:spcPct val="0"/>
              </a:spcBef>
              <a:spcAft>
                <a:spcPts val="3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、主要靠各类管理人员到现场观察获得信息；</a:t>
            </a:r>
            <a:endPar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lnSpc>
                <a:spcPct val="150000"/>
              </a:lnSpc>
              <a:spcBef>
                <a:spcPct val="0"/>
              </a:spcBef>
              <a:spcAft>
                <a:spcPts val="3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、主要靠各类人员的主观判断进行管理；</a:t>
            </a:r>
            <a:endPar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lnSpc>
                <a:spcPct val="150000"/>
              </a:lnSpc>
              <a:spcBef>
                <a:spcPct val="0"/>
              </a:spcBef>
              <a:spcAft>
                <a:spcPts val="3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、高层管理者很难全面</a:t>
            </a:r>
            <a:r>
              <a:rPr lang="zh-CN" altLang="en-US" sz="2000" kern="1200" dirty="0" smtClean="0">
                <a:latin typeface="Times New Roman" panose="02020603050405020304" pitchFamily="18" charset="0"/>
                <a:ea typeface="微软雅黑" panose="020B0503020204020204" pitchFamily="34" charset="-122"/>
                <a:cs typeface="Times New Roman" panose="02020603050405020304" pitchFamily="18" charset="0"/>
              </a:rPr>
              <a:t>获得基层现场的</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情况；</a:t>
            </a:r>
            <a:endPar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lnSpc>
                <a:spcPct val="150000"/>
              </a:lnSpc>
              <a:spcBef>
                <a:spcPct val="0"/>
              </a:spcBef>
              <a:spcAft>
                <a:spcPts val="3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、哪里出问题就管哪里，不出问题就万事大吉；</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lnSpc>
                <a:spcPct val="150000"/>
              </a:lnSpc>
              <a:spcBef>
                <a:spcPct val="0"/>
              </a:spcBef>
              <a:spcAft>
                <a:spcPts val="3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、以罚代管现象相当普遍；</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lnSpc>
                <a:spcPct val="150000"/>
              </a:lnSpc>
              <a:spcBef>
                <a:spcPct val="0"/>
              </a:spcBef>
              <a:spcAft>
                <a:spcPts val="3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、管理链条存在许多断链；</a:t>
            </a:r>
            <a:endPar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lnSpc>
                <a:spcPct val="150000"/>
              </a:lnSpc>
              <a:spcBef>
                <a:spcPct val="0"/>
              </a:spcBef>
              <a:spcAft>
                <a:spcPts val="3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7</a:t>
            </a:r>
            <a:r>
              <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rPr>
              <a:t>、其他</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2212" name="AutoShape 4"/>
          <p:cNvSpPr>
            <a:spLocks noChangeArrowheads="1"/>
          </p:cNvSpPr>
          <p:nvPr/>
        </p:nvSpPr>
        <p:spPr bwMode="auto">
          <a:xfrm>
            <a:off x="7166741" y="1499720"/>
            <a:ext cx="1800250" cy="420793"/>
          </a:xfrm>
          <a:prstGeom prst="flowChartPredefinedProcess">
            <a:avLst/>
          </a:prstGeom>
          <a:solidFill>
            <a:srgbClr val="5D80B3"/>
          </a:solidFill>
          <a:ln>
            <a:noFill/>
          </a:ln>
          <a:effectLst/>
        </p:spPr>
        <p:txBody>
          <a:bodyPr wrap="none" lIns="0" rIns="0"/>
          <a:lstStyle/>
          <a:p>
            <a:pPr algn="ctr" eaLnBrk="0" fontAlgn="t" hangingPunct="0">
              <a:lnSpc>
                <a:spcPct val="100000"/>
              </a:lnSpc>
              <a:spcBef>
                <a:spcPct val="0"/>
              </a:spcBef>
              <a:buClr>
                <a:srgbClr val="EBFC10"/>
              </a:buClr>
              <a:buFont typeface="Wingdings" panose="05000000000000000000" pitchFamily="2" charset="2"/>
              <a:buNone/>
            </a:pPr>
            <a:r>
              <a:rPr lang="zh-CN" altLang="en-US" sz="2400" dirty="0">
                <a:ea typeface="楷体_GB2312" pitchFamily="49" charset="-122"/>
              </a:rPr>
              <a:t>个人拥有</a:t>
            </a:r>
            <a:endParaRPr lang="zh-CN" altLang="en-US" sz="2400" dirty="0">
              <a:ea typeface="楷体_GB2312" pitchFamily="49" charset="-122"/>
            </a:endParaRPr>
          </a:p>
        </p:txBody>
      </p:sp>
      <p:sp>
        <p:nvSpPr>
          <p:cNvPr id="222213" name="AutoShape 5"/>
          <p:cNvSpPr>
            <a:spLocks noChangeArrowheads="1"/>
          </p:cNvSpPr>
          <p:nvPr/>
        </p:nvSpPr>
        <p:spPr bwMode="auto">
          <a:xfrm>
            <a:off x="7166741" y="2003790"/>
            <a:ext cx="1800250" cy="420793"/>
          </a:xfrm>
          <a:prstGeom prst="flowChartPredefinedProcess">
            <a:avLst/>
          </a:prstGeom>
          <a:solidFill>
            <a:srgbClr val="5D80B3"/>
          </a:solidFill>
          <a:ln>
            <a:noFill/>
          </a:ln>
          <a:effectLst/>
        </p:spPr>
        <p:txBody>
          <a:bodyPr wrap="none" lIns="0" rIns="0"/>
          <a:lstStyle/>
          <a:p>
            <a:pPr algn="ctr" eaLnBrk="0" fontAlgn="t" hangingPunct="0">
              <a:lnSpc>
                <a:spcPct val="100000"/>
              </a:lnSpc>
              <a:spcBef>
                <a:spcPct val="0"/>
              </a:spcBef>
              <a:buClr>
                <a:srgbClr val="EBFC10"/>
              </a:buClr>
              <a:buFont typeface="Wingdings" panose="05000000000000000000" pitchFamily="2" charset="2"/>
              <a:buNone/>
            </a:pPr>
            <a:r>
              <a:rPr lang="zh-CN" altLang="en-US" sz="2400" dirty="0">
                <a:ea typeface="楷体_GB2312" pitchFamily="49" charset="-122"/>
              </a:rPr>
              <a:t>随意性大</a:t>
            </a:r>
            <a:endParaRPr lang="zh-CN" altLang="en-US" sz="2400" dirty="0">
              <a:ea typeface="楷体_GB2312" pitchFamily="49" charset="-122"/>
            </a:endParaRPr>
          </a:p>
        </p:txBody>
      </p:sp>
      <p:sp>
        <p:nvSpPr>
          <p:cNvPr id="222214" name="AutoShape 6"/>
          <p:cNvSpPr>
            <a:spLocks noChangeArrowheads="1"/>
          </p:cNvSpPr>
          <p:nvPr/>
        </p:nvSpPr>
        <p:spPr bwMode="auto">
          <a:xfrm>
            <a:off x="7166741" y="2507860"/>
            <a:ext cx="1800250" cy="420793"/>
          </a:xfrm>
          <a:prstGeom prst="flowChartPredefinedProcess">
            <a:avLst/>
          </a:prstGeom>
          <a:solidFill>
            <a:srgbClr val="5D80B3"/>
          </a:solidFill>
          <a:ln>
            <a:noFill/>
          </a:ln>
          <a:effectLst/>
        </p:spPr>
        <p:txBody>
          <a:bodyPr wrap="none" lIns="0" rIns="0"/>
          <a:lstStyle/>
          <a:p>
            <a:pPr algn="ctr" eaLnBrk="0" fontAlgn="t" hangingPunct="0">
              <a:lnSpc>
                <a:spcPct val="100000"/>
              </a:lnSpc>
              <a:spcBef>
                <a:spcPct val="0"/>
              </a:spcBef>
              <a:buClr>
                <a:srgbClr val="EBFC10"/>
              </a:buClr>
              <a:buFont typeface="Wingdings" panose="05000000000000000000" pitchFamily="2" charset="2"/>
              <a:buNone/>
            </a:pPr>
            <a:r>
              <a:rPr lang="zh-CN" altLang="en-US" sz="2400" dirty="0">
                <a:ea typeface="楷体_GB2312" pitchFamily="49" charset="-122"/>
              </a:rPr>
              <a:t>十分紧张</a:t>
            </a:r>
            <a:endParaRPr lang="zh-CN" altLang="en-US" sz="2400" dirty="0">
              <a:ea typeface="楷体_GB2312" pitchFamily="49" charset="-122"/>
            </a:endParaRPr>
          </a:p>
        </p:txBody>
      </p:sp>
      <p:sp>
        <p:nvSpPr>
          <p:cNvPr id="222215" name="AutoShape 7"/>
          <p:cNvSpPr>
            <a:spLocks noChangeArrowheads="1"/>
          </p:cNvSpPr>
          <p:nvPr/>
        </p:nvSpPr>
        <p:spPr bwMode="auto">
          <a:xfrm>
            <a:off x="7166741" y="3018192"/>
            <a:ext cx="1800250" cy="420793"/>
          </a:xfrm>
          <a:prstGeom prst="flowChartPredefinedProcess">
            <a:avLst/>
          </a:prstGeom>
          <a:solidFill>
            <a:srgbClr val="5D80B3"/>
          </a:solidFill>
          <a:ln>
            <a:noFill/>
          </a:ln>
          <a:effectLst/>
        </p:spPr>
        <p:txBody>
          <a:bodyPr wrap="none" lIns="0" rIns="0"/>
          <a:lstStyle/>
          <a:p>
            <a:pPr algn="ctr" eaLnBrk="0" fontAlgn="t" hangingPunct="0">
              <a:lnSpc>
                <a:spcPct val="100000"/>
              </a:lnSpc>
              <a:spcBef>
                <a:spcPct val="0"/>
              </a:spcBef>
              <a:buClr>
                <a:srgbClr val="EBFC10"/>
              </a:buClr>
              <a:buFont typeface="Wingdings" panose="05000000000000000000" pitchFamily="2" charset="2"/>
              <a:buNone/>
            </a:pPr>
            <a:r>
              <a:rPr lang="zh-CN" altLang="en-US" sz="2400" dirty="0">
                <a:ea typeface="楷体_GB2312" pitchFamily="49" charset="-122"/>
              </a:rPr>
              <a:t>救火队员</a:t>
            </a:r>
            <a:endParaRPr lang="zh-CN" altLang="en-US" sz="2400" dirty="0">
              <a:ea typeface="楷体_GB2312" pitchFamily="49" charset="-122"/>
            </a:endParaRPr>
          </a:p>
        </p:txBody>
      </p:sp>
      <p:sp>
        <p:nvSpPr>
          <p:cNvPr id="222216" name="AutoShape 8"/>
          <p:cNvSpPr>
            <a:spLocks noChangeArrowheads="1"/>
          </p:cNvSpPr>
          <p:nvPr/>
        </p:nvSpPr>
        <p:spPr bwMode="auto">
          <a:xfrm>
            <a:off x="7166741" y="4031337"/>
            <a:ext cx="1800250" cy="420793"/>
          </a:xfrm>
          <a:prstGeom prst="flowChartPredefinedProcess">
            <a:avLst/>
          </a:prstGeom>
          <a:solidFill>
            <a:srgbClr val="5D80B3"/>
          </a:solidFill>
          <a:ln>
            <a:noFill/>
          </a:ln>
          <a:effectLst/>
        </p:spPr>
        <p:txBody>
          <a:bodyPr wrap="none" lIns="0" rIns="0"/>
          <a:lstStyle/>
          <a:p>
            <a:pPr algn="ctr" eaLnBrk="0" fontAlgn="t" hangingPunct="0">
              <a:lnSpc>
                <a:spcPct val="100000"/>
              </a:lnSpc>
              <a:spcBef>
                <a:spcPct val="0"/>
              </a:spcBef>
              <a:buClr>
                <a:srgbClr val="EBFC10"/>
              </a:buClr>
              <a:buFont typeface="Wingdings" panose="05000000000000000000" pitchFamily="2" charset="2"/>
              <a:buNone/>
            </a:pPr>
            <a:r>
              <a:rPr lang="zh-CN" altLang="en-US" sz="2400" dirty="0">
                <a:ea typeface="楷体_GB2312" pitchFamily="49" charset="-122"/>
              </a:rPr>
              <a:t>思维狭隘</a:t>
            </a:r>
            <a:endParaRPr lang="zh-CN" altLang="en-US" sz="2400" dirty="0">
              <a:ea typeface="楷体_GB2312" pitchFamily="49" charset="-122"/>
            </a:endParaRPr>
          </a:p>
        </p:txBody>
      </p:sp>
      <p:sp>
        <p:nvSpPr>
          <p:cNvPr id="222217" name="AutoShape 9"/>
          <p:cNvSpPr>
            <a:spLocks noChangeArrowheads="1"/>
          </p:cNvSpPr>
          <p:nvPr/>
        </p:nvSpPr>
        <p:spPr bwMode="auto">
          <a:xfrm>
            <a:off x="7166741" y="3516000"/>
            <a:ext cx="1800250" cy="420793"/>
          </a:xfrm>
          <a:prstGeom prst="flowChartPredefinedProcess">
            <a:avLst/>
          </a:prstGeom>
          <a:solidFill>
            <a:srgbClr val="5D80B3"/>
          </a:solidFill>
          <a:ln>
            <a:noFill/>
          </a:ln>
          <a:effectLst/>
        </p:spPr>
        <p:txBody>
          <a:bodyPr wrap="none" lIns="0" rIns="0"/>
          <a:lstStyle/>
          <a:p>
            <a:pPr algn="ctr" eaLnBrk="0" fontAlgn="t" hangingPunct="0">
              <a:lnSpc>
                <a:spcPct val="100000"/>
              </a:lnSpc>
              <a:spcBef>
                <a:spcPct val="0"/>
              </a:spcBef>
              <a:buClr>
                <a:srgbClr val="EBFC10"/>
              </a:buClr>
              <a:buFont typeface="Wingdings" panose="05000000000000000000" pitchFamily="2" charset="2"/>
              <a:buNone/>
            </a:pPr>
            <a:r>
              <a:rPr lang="zh-CN" altLang="en-US" sz="2400" dirty="0">
                <a:ea typeface="楷体_GB2312" pitchFamily="49" charset="-122"/>
              </a:rPr>
              <a:t>罚款万能</a:t>
            </a:r>
            <a:endParaRPr lang="zh-CN" altLang="en-US" sz="2400" dirty="0">
              <a:ea typeface="楷体_GB2312" pitchFamily="49"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2212"/>
                                        </p:tgtEl>
                                        <p:attrNameLst>
                                          <p:attrName>style.visibility</p:attrName>
                                        </p:attrNameLst>
                                      </p:cBhvr>
                                      <p:to>
                                        <p:strVal val="visible"/>
                                      </p:to>
                                    </p:set>
                                    <p:anim calcmode="lin" valueType="num">
                                      <p:cBhvr additive="base">
                                        <p:cTn id="7" dur="500" fill="hold"/>
                                        <p:tgtEl>
                                          <p:spTgt spid="222212"/>
                                        </p:tgtEl>
                                        <p:attrNameLst>
                                          <p:attrName>ppt_x</p:attrName>
                                        </p:attrNameLst>
                                      </p:cBhvr>
                                      <p:tavLst>
                                        <p:tav tm="0">
                                          <p:val>
                                            <p:strVal val="0-#ppt_w/2"/>
                                          </p:val>
                                        </p:tav>
                                        <p:tav tm="100000">
                                          <p:val>
                                            <p:strVal val="#ppt_x"/>
                                          </p:val>
                                        </p:tav>
                                      </p:tavLst>
                                    </p:anim>
                                    <p:anim calcmode="lin" valueType="num">
                                      <p:cBhvr additive="base">
                                        <p:cTn id="8" dur="500" fill="hold"/>
                                        <p:tgtEl>
                                          <p:spTgt spid="2222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2213"/>
                                        </p:tgtEl>
                                        <p:attrNameLst>
                                          <p:attrName>style.visibility</p:attrName>
                                        </p:attrNameLst>
                                      </p:cBhvr>
                                      <p:to>
                                        <p:strVal val="visible"/>
                                      </p:to>
                                    </p:set>
                                    <p:anim calcmode="lin" valueType="num">
                                      <p:cBhvr additive="base">
                                        <p:cTn id="13" dur="500" fill="hold"/>
                                        <p:tgtEl>
                                          <p:spTgt spid="222213"/>
                                        </p:tgtEl>
                                        <p:attrNameLst>
                                          <p:attrName>ppt_x</p:attrName>
                                        </p:attrNameLst>
                                      </p:cBhvr>
                                      <p:tavLst>
                                        <p:tav tm="0">
                                          <p:val>
                                            <p:strVal val="0-#ppt_w/2"/>
                                          </p:val>
                                        </p:tav>
                                        <p:tav tm="100000">
                                          <p:val>
                                            <p:strVal val="#ppt_x"/>
                                          </p:val>
                                        </p:tav>
                                      </p:tavLst>
                                    </p:anim>
                                    <p:anim calcmode="lin" valueType="num">
                                      <p:cBhvr additive="base">
                                        <p:cTn id="14" dur="500" fill="hold"/>
                                        <p:tgtEl>
                                          <p:spTgt spid="2222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2214"/>
                                        </p:tgtEl>
                                        <p:attrNameLst>
                                          <p:attrName>style.visibility</p:attrName>
                                        </p:attrNameLst>
                                      </p:cBhvr>
                                      <p:to>
                                        <p:strVal val="visible"/>
                                      </p:to>
                                    </p:set>
                                    <p:anim calcmode="lin" valueType="num">
                                      <p:cBhvr additive="base">
                                        <p:cTn id="19" dur="500" fill="hold"/>
                                        <p:tgtEl>
                                          <p:spTgt spid="222214"/>
                                        </p:tgtEl>
                                        <p:attrNameLst>
                                          <p:attrName>ppt_x</p:attrName>
                                        </p:attrNameLst>
                                      </p:cBhvr>
                                      <p:tavLst>
                                        <p:tav tm="0">
                                          <p:val>
                                            <p:strVal val="0-#ppt_w/2"/>
                                          </p:val>
                                        </p:tav>
                                        <p:tav tm="100000">
                                          <p:val>
                                            <p:strVal val="#ppt_x"/>
                                          </p:val>
                                        </p:tav>
                                      </p:tavLst>
                                    </p:anim>
                                    <p:anim calcmode="lin" valueType="num">
                                      <p:cBhvr additive="base">
                                        <p:cTn id="20" dur="500" fill="hold"/>
                                        <p:tgtEl>
                                          <p:spTgt spid="2222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2215"/>
                                        </p:tgtEl>
                                        <p:attrNameLst>
                                          <p:attrName>style.visibility</p:attrName>
                                        </p:attrNameLst>
                                      </p:cBhvr>
                                      <p:to>
                                        <p:strVal val="visible"/>
                                      </p:to>
                                    </p:set>
                                    <p:anim calcmode="lin" valueType="num">
                                      <p:cBhvr additive="base">
                                        <p:cTn id="25" dur="500" fill="hold"/>
                                        <p:tgtEl>
                                          <p:spTgt spid="222215"/>
                                        </p:tgtEl>
                                        <p:attrNameLst>
                                          <p:attrName>ppt_x</p:attrName>
                                        </p:attrNameLst>
                                      </p:cBhvr>
                                      <p:tavLst>
                                        <p:tav tm="0">
                                          <p:val>
                                            <p:strVal val="0-#ppt_w/2"/>
                                          </p:val>
                                        </p:tav>
                                        <p:tav tm="100000">
                                          <p:val>
                                            <p:strVal val="#ppt_x"/>
                                          </p:val>
                                        </p:tav>
                                      </p:tavLst>
                                    </p:anim>
                                    <p:anim calcmode="lin" valueType="num">
                                      <p:cBhvr additive="base">
                                        <p:cTn id="26" dur="500" fill="hold"/>
                                        <p:tgtEl>
                                          <p:spTgt spid="2222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2217"/>
                                        </p:tgtEl>
                                        <p:attrNameLst>
                                          <p:attrName>style.visibility</p:attrName>
                                        </p:attrNameLst>
                                      </p:cBhvr>
                                      <p:to>
                                        <p:strVal val="visible"/>
                                      </p:to>
                                    </p:set>
                                    <p:anim calcmode="lin" valueType="num">
                                      <p:cBhvr additive="base">
                                        <p:cTn id="31" dur="500" fill="hold"/>
                                        <p:tgtEl>
                                          <p:spTgt spid="222217"/>
                                        </p:tgtEl>
                                        <p:attrNameLst>
                                          <p:attrName>ppt_x</p:attrName>
                                        </p:attrNameLst>
                                      </p:cBhvr>
                                      <p:tavLst>
                                        <p:tav tm="0">
                                          <p:val>
                                            <p:strVal val="0-#ppt_w/2"/>
                                          </p:val>
                                        </p:tav>
                                        <p:tav tm="100000">
                                          <p:val>
                                            <p:strVal val="#ppt_x"/>
                                          </p:val>
                                        </p:tav>
                                      </p:tavLst>
                                    </p:anim>
                                    <p:anim calcmode="lin" valueType="num">
                                      <p:cBhvr additive="base">
                                        <p:cTn id="32" dur="500" fill="hold"/>
                                        <p:tgtEl>
                                          <p:spTgt spid="2222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2216"/>
                                        </p:tgtEl>
                                        <p:attrNameLst>
                                          <p:attrName>style.visibility</p:attrName>
                                        </p:attrNameLst>
                                      </p:cBhvr>
                                      <p:to>
                                        <p:strVal val="visible"/>
                                      </p:to>
                                    </p:set>
                                    <p:anim calcmode="lin" valueType="num">
                                      <p:cBhvr additive="base">
                                        <p:cTn id="37" dur="500" fill="hold"/>
                                        <p:tgtEl>
                                          <p:spTgt spid="222216"/>
                                        </p:tgtEl>
                                        <p:attrNameLst>
                                          <p:attrName>ppt_x</p:attrName>
                                        </p:attrNameLst>
                                      </p:cBhvr>
                                      <p:tavLst>
                                        <p:tav tm="0">
                                          <p:val>
                                            <p:strVal val="0-#ppt_w/2"/>
                                          </p:val>
                                        </p:tav>
                                        <p:tav tm="100000">
                                          <p:val>
                                            <p:strVal val="#ppt_x"/>
                                          </p:val>
                                        </p:tav>
                                      </p:tavLst>
                                    </p:anim>
                                    <p:anim calcmode="lin" valueType="num">
                                      <p:cBhvr additive="base">
                                        <p:cTn id="38" dur="500" fill="hold"/>
                                        <p:tgtEl>
                                          <p:spTgt spid="222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animBg="1" autoUpdateAnimBg="0"/>
      <p:bldP spid="222213" grpId="0" animBg="1" autoUpdateAnimBg="0"/>
      <p:bldP spid="222214" grpId="0" animBg="1" autoUpdateAnimBg="0"/>
      <p:bldP spid="222215" grpId="0" animBg="1" autoUpdateAnimBg="0"/>
      <p:bldP spid="222216" grpId="0" animBg="1" autoUpdateAnimBg="0"/>
      <p:bldP spid="222217"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371669" y="130064"/>
            <a:ext cx="8472136" cy="505536"/>
          </a:xfrm>
          <a:prstGeom prst="rect">
            <a:avLst/>
          </a:prstGeom>
        </p:spPr>
        <p:txBody>
          <a:bodyPr>
            <a:spAutoFit/>
          </a:bodyPr>
          <a:lstStyle/>
          <a:p>
            <a:r>
              <a:rPr lang="zh-CN" altLang="en-US" dirty="0" smtClean="0"/>
              <a:t>传统安全管理方法</a:t>
            </a:r>
            <a:r>
              <a:rPr lang="en-US" altLang="zh-CN" dirty="0" smtClean="0"/>
              <a:t>VS</a:t>
            </a:r>
            <a:r>
              <a:rPr lang="zh-CN" altLang="en-US" dirty="0" smtClean="0"/>
              <a:t>行为安全管理</a:t>
            </a:r>
            <a:endParaRPr lang="zh-CN" altLang="en-US" dirty="0" smtClean="0"/>
          </a:p>
        </p:txBody>
      </p:sp>
      <p:sp>
        <p:nvSpPr>
          <p:cNvPr id="65539" name="Rectangle 3"/>
          <p:cNvSpPr>
            <a:spLocks noGrp="1" noChangeArrowheads="1"/>
          </p:cNvSpPr>
          <p:nvPr>
            <p:ph type="body" sz="half" idx="4294967295"/>
          </p:nvPr>
        </p:nvSpPr>
        <p:spPr>
          <a:xfrm>
            <a:off x="457438" y="1756829"/>
            <a:ext cx="3811985" cy="3067565"/>
          </a:xfrm>
          <a:prstGeom prst="rect">
            <a:avLst/>
          </a:prstGeom>
        </p:spPr>
        <p:txBody>
          <a:bodyPr/>
          <a:lstStyle/>
          <a:p>
            <a:pPr algn="ctr">
              <a:lnSpc>
                <a:spcPct val="150000"/>
              </a:lnSpc>
              <a:spcAft>
                <a:spcPts val="1200"/>
              </a:spcAft>
              <a:buFontTx/>
              <a:buNone/>
            </a:pPr>
            <a:r>
              <a:rPr lang="zh-CN" altLang="en-US" sz="1900" b="1" dirty="0" smtClean="0">
                <a:latin typeface="微软雅黑" panose="020B0503020204020204" pitchFamily="34" charset="-122"/>
                <a:ea typeface="微软雅黑" panose="020B0503020204020204" pitchFamily="34" charset="-122"/>
              </a:rPr>
              <a:t>传统安全管理</a:t>
            </a:r>
            <a:endParaRPr lang="zh-CN" altLang="en-US" sz="1900" b="1" dirty="0" smtClean="0">
              <a:latin typeface="微软雅黑" panose="020B0503020204020204" pitchFamily="34" charset="-122"/>
              <a:ea typeface="微软雅黑" panose="020B0503020204020204" pitchFamily="34" charset="-122"/>
            </a:endParaRPr>
          </a:p>
          <a:p>
            <a:r>
              <a:rPr lang="zh-CN" altLang="en-US" sz="1900" dirty="0" smtClean="0">
                <a:latin typeface="微软雅黑" panose="020B0503020204020204" pitchFamily="34" charset="-122"/>
                <a:ea typeface="微软雅黑" panose="020B0503020204020204" pitchFamily="34" charset="-122"/>
              </a:rPr>
              <a:t>侧重识别不安全的条件</a:t>
            </a:r>
            <a:endParaRPr lang="zh-CN" altLang="en-US" sz="1900" dirty="0" smtClean="0">
              <a:latin typeface="微软雅黑" panose="020B0503020204020204" pitchFamily="34" charset="-122"/>
              <a:ea typeface="微软雅黑" panose="020B0503020204020204" pitchFamily="34" charset="-122"/>
            </a:endParaRPr>
          </a:p>
          <a:p>
            <a:r>
              <a:rPr lang="zh-CN" altLang="en-US" sz="1900" dirty="0" smtClean="0">
                <a:latin typeface="微软雅黑" panose="020B0503020204020204" pitchFamily="34" charset="-122"/>
                <a:ea typeface="微软雅黑" panose="020B0503020204020204" pitchFamily="34" charset="-122"/>
              </a:rPr>
              <a:t>被动管理</a:t>
            </a:r>
            <a:endParaRPr lang="zh-CN" altLang="en-US" sz="1900" dirty="0" smtClean="0">
              <a:latin typeface="微软雅黑" panose="020B0503020204020204" pitchFamily="34" charset="-122"/>
              <a:ea typeface="微软雅黑" panose="020B0503020204020204" pitchFamily="34" charset="-122"/>
            </a:endParaRPr>
          </a:p>
          <a:p>
            <a:r>
              <a:rPr lang="zh-CN" altLang="en-US" sz="1900" dirty="0" smtClean="0">
                <a:latin typeface="微软雅黑" panose="020B0503020204020204" pitchFamily="34" charset="-122"/>
                <a:ea typeface="微软雅黑" panose="020B0503020204020204" pitchFamily="34" charset="-122"/>
              </a:rPr>
              <a:t>管理指令性过多</a:t>
            </a:r>
            <a:endParaRPr lang="zh-CN" altLang="en-US" sz="1900" dirty="0" smtClean="0">
              <a:latin typeface="微软雅黑" panose="020B0503020204020204" pitchFamily="34" charset="-122"/>
              <a:ea typeface="微软雅黑" panose="020B0503020204020204" pitchFamily="34" charset="-122"/>
            </a:endParaRPr>
          </a:p>
          <a:p>
            <a:r>
              <a:rPr lang="zh-CN" altLang="en-US" sz="1900" dirty="0" smtClean="0">
                <a:latin typeface="微软雅黑" panose="020B0503020204020204" pitchFamily="34" charset="-122"/>
                <a:ea typeface="微软雅黑" panose="020B0503020204020204" pitchFamily="34" charset="-122"/>
              </a:rPr>
              <a:t>强制性安全规定</a:t>
            </a:r>
            <a:endParaRPr lang="zh-CN" altLang="en-US" sz="1900" dirty="0" smtClean="0">
              <a:latin typeface="微软雅黑" panose="020B0503020204020204" pitchFamily="34" charset="-122"/>
              <a:ea typeface="微软雅黑" panose="020B0503020204020204" pitchFamily="34" charset="-122"/>
            </a:endParaRPr>
          </a:p>
          <a:p>
            <a:r>
              <a:rPr lang="zh-CN" altLang="en-US" sz="1900" dirty="0" smtClean="0">
                <a:latin typeface="微软雅黑" panose="020B0503020204020204" pitchFamily="34" charset="-122"/>
                <a:ea typeface="微软雅黑" panose="020B0503020204020204" pitchFamily="34" charset="-122"/>
              </a:rPr>
              <a:t>通过事故数量来测量绩效</a:t>
            </a:r>
            <a:endParaRPr lang="zh-CN" altLang="en-US" sz="1900" dirty="0" smtClean="0">
              <a:latin typeface="微软雅黑" panose="020B0503020204020204" pitchFamily="34" charset="-122"/>
              <a:ea typeface="微软雅黑" panose="020B0503020204020204" pitchFamily="34" charset="-122"/>
            </a:endParaRPr>
          </a:p>
          <a:p>
            <a:r>
              <a:rPr lang="zh-CN" altLang="en-US" sz="1900" dirty="0" smtClean="0">
                <a:latin typeface="微软雅黑" panose="020B0503020204020204" pitchFamily="34" charset="-122"/>
                <a:ea typeface="微软雅黑" panose="020B0503020204020204" pitchFamily="34" charset="-122"/>
              </a:rPr>
              <a:t>事故根本原因分析</a:t>
            </a:r>
            <a:endParaRPr lang="zh-CN" altLang="en-US" sz="1900" dirty="0" smtClean="0">
              <a:latin typeface="微软雅黑" panose="020B0503020204020204" pitchFamily="34" charset="-122"/>
              <a:ea typeface="微软雅黑" panose="020B0503020204020204" pitchFamily="34" charset="-122"/>
            </a:endParaRPr>
          </a:p>
          <a:p>
            <a:r>
              <a:rPr lang="zh-CN" altLang="en-US" sz="1900" dirty="0" smtClean="0">
                <a:latin typeface="微软雅黑" panose="020B0503020204020204" pitchFamily="34" charset="-122"/>
                <a:ea typeface="微软雅黑" panose="020B0503020204020204" pitchFamily="34" charset="-122"/>
              </a:rPr>
              <a:t>由安全管理人员推动</a:t>
            </a:r>
            <a:endParaRPr lang="zh-CN" altLang="en-US" sz="1900" dirty="0" smtClean="0">
              <a:latin typeface="微软雅黑" panose="020B0503020204020204" pitchFamily="34" charset="-122"/>
              <a:ea typeface="微软雅黑" panose="020B0503020204020204" pitchFamily="34" charset="-122"/>
            </a:endParaRPr>
          </a:p>
        </p:txBody>
      </p:sp>
      <p:sp>
        <p:nvSpPr>
          <p:cNvPr id="2" name="Rectangle 3"/>
          <p:cNvSpPr>
            <a:spLocks noChangeArrowheads="1"/>
          </p:cNvSpPr>
          <p:nvPr/>
        </p:nvSpPr>
        <p:spPr bwMode="auto">
          <a:xfrm>
            <a:off x="4955580" y="1756829"/>
            <a:ext cx="3430786" cy="306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58750" indent="-158750" eaLnBrk="0" hangingPunct="0">
              <a:lnSpc>
                <a:spcPts val="3000"/>
              </a:lnSpc>
              <a:buChar char="•"/>
              <a:defRPr>
                <a:solidFill>
                  <a:schemeClr val="tx1"/>
                </a:solidFill>
                <a:latin typeface="Arial" panose="020B0604020202020204" pitchFamily="34" charset="0"/>
                <a:cs typeface="Arial" panose="020B0604020202020204" pitchFamily="34" charset="0"/>
              </a:defRPr>
            </a:lvl1pPr>
            <a:lvl2pPr marL="742950" indent="-285750" eaLnBrk="0" hangingPunct="0">
              <a:lnSpc>
                <a:spcPts val="3000"/>
              </a:lnSpc>
              <a:buChar char="–"/>
              <a:defRPr>
                <a:solidFill>
                  <a:schemeClr val="tx1"/>
                </a:solidFill>
                <a:latin typeface="Arial" panose="020B0604020202020204" pitchFamily="34" charset="0"/>
                <a:cs typeface="Arial" panose="020B0604020202020204" pitchFamily="34" charset="0"/>
              </a:defRPr>
            </a:lvl2pPr>
            <a:lvl3pPr marL="1143000" indent="-228600" eaLnBrk="0" hangingPunct="0">
              <a:lnSpc>
                <a:spcPts val="3000"/>
              </a:lnSpc>
              <a:buChar char="•"/>
              <a:defRPr>
                <a:solidFill>
                  <a:schemeClr val="tx1"/>
                </a:solidFill>
                <a:latin typeface="Arial" panose="020B0604020202020204" pitchFamily="34" charset="0"/>
                <a:cs typeface="Arial" panose="020B0604020202020204" pitchFamily="34" charset="0"/>
              </a:defRPr>
            </a:lvl3pPr>
            <a:lvl4pPr marL="1600200" indent="-228600" eaLnBrk="0" hangingPunct="0">
              <a:lnSpc>
                <a:spcPts val="3000"/>
              </a:lnSpc>
              <a:buChar char="–"/>
              <a:defRPr>
                <a:solidFill>
                  <a:schemeClr val="tx1"/>
                </a:solidFill>
                <a:latin typeface="Arial" panose="020B0604020202020204" pitchFamily="34" charset="0"/>
                <a:cs typeface="Arial" panose="020B0604020202020204" pitchFamily="34" charset="0"/>
              </a:defRPr>
            </a:lvl4pPr>
            <a:lvl5pPr marL="2057400" indent="-1348105" eaLnBrk="0" hangingPunct="0">
              <a:lnSpc>
                <a:spcPts val="3000"/>
              </a:lnSpc>
              <a:buChar char="•"/>
              <a:defRPr>
                <a:solidFill>
                  <a:schemeClr val="tx1"/>
                </a:solidFill>
                <a:latin typeface="Arial" panose="020B0604020202020204" pitchFamily="34" charset="0"/>
                <a:cs typeface="Arial" panose="020B0604020202020204" pitchFamily="34" charset="0"/>
              </a:defRPr>
            </a:lvl5pPr>
            <a:lvl6pPr marL="2514600" indent="-1348105" eaLnBrk="0" fontAlgn="base" hangingPunct="0">
              <a:lnSpc>
                <a:spcPts val="3000"/>
              </a:lnSpc>
              <a:spcBef>
                <a:spcPct val="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1348105" eaLnBrk="0" fontAlgn="base" hangingPunct="0">
              <a:lnSpc>
                <a:spcPts val="3000"/>
              </a:lnSpc>
              <a:spcBef>
                <a:spcPct val="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1348105" eaLnBrk="0" fontAlgn="base" hangingPunct="0">
              <a:lnSpc>
                <a:spcPts val="3000"/>
              </a:lnSpc>
              <a:spcBef>
                <a:spcPct val="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1348105" eaLnBrk="0" fontAlgn="base" hangingPunct="0">
              <a:lnSpc>
                <a:spcPts val="3000"/>
              </a:lnSpc>
              <a:spcBef>
                <a:spcPct val="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lnSpc>
                <a:spcPct val="150000"/>
              </a:lnSpc>
              <a:spcBef>
                <a:spcPts val="600"/>
              </a:spcBef>
              <a:spcAft>
                <a:spcPts val="1200"/>
              </a:spcAft>
              <a:buFontTx/>
              <a:buNone/>
            </a:pPr>
            <a:r>
              <a:rPr lang="zh-CN" altLang="en-US" sz="1900" b="1" baseline="0" dirty="0">
                <a:solidFill>
                  <a:srgbClr val="C00000"/>
                </a:solidFill>
                <a:latin typeface="微软雅黑" panose="020B0503020204020204" pitchFamily="34" charset="-122"/>
                <a:ea typeface="微软雅黑" panose="020B0503020204020204" pitchFamily="34" charset="-122"/>
              </a:rPr>
              <a:t>行为安全管理</a:t>
            </a:r>
            <a:endParaRPr lang="zh-CN" altLang="en-US" sz="1900" b="1" baseline="0" dirty="0">
              <a:solidFill>
                <a:srgbClr val="C00000"/>
              </a:solidFill>
              <a:latin typeface="微软雅黑" panose="020B0503020204020204" pitchFamily="34" charset="-122"/>
              <a:ea typeface="微软雅黑" panose="020B0503020204020204" pitchFamily="34" charset="-122"/>
            </a:endParaRPr>
          </a:p>
          <a:p>
            <a:r>
              <a:rPr lang="zh-CN" altLang="en-US" sz="1900" baseline="0" dirty="0" smtClean="0">
                <a:solidFill>
                  <a:srgbClr val="C00000"/>
                </a:solidFill>
                <a:latin typeface="微软雅黑" panose="020B0503020204020204" pitchFamily="34" charset="-122"/>
                <a:ea typeface="微软雅黑" panose="020B0503020204020204" pitchFamily="34" charset="-122"/>
              </a:rPr>
              <a:t>侧重</a:t>
            </a:r>
            <a:r>
              <a:rPr lang="zh-CN" altLang="en-US" sz="1900" baseline="0" dirty="0">
                <a:solidFill>
                  <a:srgbClr val="C00000"/>
                </a:solidFill>
                <a:latin typeface="微软雅黑" panose="020B0503020204020204" pitchFamily="34" charset="-122"/>
                <a:ea typeface="微软雅黑" panose="020B0503020204020204" pitchFamily="34" charset="-122"/>
              </a:rPr>
              <a:t>于识别冒险行为</a:t>
            </a:r>
            <a:endParaRPr lang="zh-CN" altLang="en-US" sz="1900" baseline="0" dirty="0">
              <a:solidFill>
                <a:srgbClr val="C00000"/>
              </a:solidFill>
              <a:latin typeface="微软雅黑" panose="020B0503020204020204" pitchFamily="34" charset="-122"/>
              <a:ea typeface="微软雅黑" panose="020B0503020204020204" pitchFamily="34" charset="-122"/>
            </a:endParaRPr>
          </a:p>
          <a:p>
            <a:r>
              <a:rPr lang="zh-CN" altLang="en-US" sz="1900" baseline="0" dirty="0">
                <a:solidFill>
                  <a:srgbClr val="C00000"/>
                </a:solidFill>
                <a:latin typeface="微软雅黑" panose="020B0503020204020204" pitchFamily="34" charset="-122"/>
                <a:ea typeface="微软雅黑" panose="020B0503020204020204" pitchFamily="34" charset="-122"/>
              </a:rPr>
              <a:t>积极管理</a:t>
            </a:r>
            <a:endParaRPr lang="zh-CN" altLang="en-US" sz="1900" baseline="0" dirty="0">
              <a:solidFill>
                <a:srgbClr val="C00000"/>
              </a:solidFill>
              <a:latin typeface="微软雅黑" panose="020B0503020204020204" pitchFamily="34" charset="-122"/>
              <a:ea typeface="微软雅黑" panose="020B0503020204020204" pitchFamily="34" charset="-122"/>
            </a:endParaRPr>
          </a:p>
          <a:p>
            <a:r>
              <a:rPr lang="zh-CN" altLang="en-US" sz="1900" baseline="0" dirty="0">
                <a:solidFill>
                  <a:srgbClr val="C00000"/>
                </a:solidFill>
                <a:latin typeface="微软雅黑" panose="020B0503020204020204" pitchFamily="34" charset="-122"/>
                <a:ea typeface="微软雅黑" panose="020B0503020204020204" pitchFamily="34" charset="-122"/>
              </a:rPr>
              <a:t>全员主动参与</a:t>
            </a:r>
            <a:endParaRPr lang="zh-CN" altLang="en-US" sz="1900" baseline="0" dirty="0">
              <a:solidFill>
                <a:srgbClr val="C00000"/>
              </a:solidFill>
              <a:latin typeface="微软雅黑" panose="020B0503020204020204" pitchFamily="34" charset="-122"/>
              <a:ea typeface="微软雅黑" panose="020B0503020204020204" pitchFamily="34" charset="-122"/>
            </a:endParaRPr>
          </a:p>
          <a:p>
            <a:r>
              <a:rPr lang="zh-CN" altLang="en-US" sz="1900" baseline="0" dirty="0" smtClean="0">
                <a:solidFill>
                  <a:srgbClr val="C00000"/>
                </a:solidFill>
                <a:latin typeface="微软雅黑" panose="020B0503020204020204" pitchFamily="34" charset="-122"/>
                <a:ea typeface="微软雅黑" panose="020B0503020204020204" pitchFamily="34" charset="-122"/>
              </a:rPr>
              <a:t>通过</a:t>
            </a:r>
            <a:r>
              <a:rPr lang="zh-CN" altLang="en-US" sz="1900" baseline="0" dirty="0">
                <a:solidFill>
                  <a:srgbClr val="C00000"/>
                </a:solidFill>
                <a:latin typeface="微软雅黑" panose="020B0503020204020204" pitchFamily="34" charset="-122"/>
                <a:ea typeface="微软雅黑" panose="020B0503020204020204" pitchFamily="34" charset="-122"/>
              </a:rPr>
              <a:t>安全行为来测量绩效</a:t>
            </a:r>
            <a:endParaRPr lang="zh-CN" altLang="en-US" sz="1900" baseline="0" dirty="0">
              <a:solidFill>
                <a:srgbClr val="C00000"/>
              </a:solidFill>
              <a:latin typeface="微软雅黑" panose="020B0503020204020204" pitchFamily="34" charset="-122"/>
              <a:ea typeface="微软雅黑" panose="020B0503020204020204" pitchFamily="34" charset="-122"/>
            </a:endParaRPr>
          </a:p>
          <a:p>
            <a:r>
              <a:rPr lang="zh-CN" altLang="en-US" sz="1900" baseline="0" dirty="0">
                <a:solidFill>
                  <a:srgbClr val="C00000"/>
                </a:solidFill>
                <a:latin typeface="微软雅黑" panose="020B0503020204020204" pitchFamily="34" charset="-122"/>
                <a:ea typeface="微软雅黑" panose="020B0503020204020204" pitchFamily="34" charset="-122"/>
              </a:rPr>
              <a:t>冒险行为原因分析</a:t>
            </a:r>
            <a:endParaRPr lang="zh-CN" altLang="en-US" sz="1900" baseline="0" dirty="0">
              <a:solidFill>
                <a:srgbClr val="C00000"/>
              </a:solidFill>
              <a:latin typeface="微软雅黑" panose="020B0503020204020204" pitchFamily="34" charset="-122"/>
              <a:ea typeface="微软雅黑" panose="020B0503020204020204" pitchFamily="34" charset="-122"/>
            </a:endParaRPr>
          </a:p>
          <a:p>
            <a:r>
              <a:rPr lang="zh-CN" altLang="en-US" sz="1900" baseline="0" dirty="0" smtClean="0">
                <a:solidFill>
                  <a:srgbClr val="C00000"/>
                </a:solidFill>
                <a:latin typeface="微软雅黑" panose="020B0503020204020204" pitchFamily="34" charset="-122"/>
                <a:ea typeface="微软雅黑" panose="020B0503020204020204" pitchFamily="34" charset="-122"/>
              </a:rPr>
              <a:t>由观察员（员工）推动</a:t>
            </a:r>
            <a:endParaRPr lang="zh-CN" altLang="en-US" sz="1900" baseline="0" dirty="0">
              <a:solidFill>
                <a:srgbClr val="C00000"/>
              </a:solidFill>
              <a:latin typeface="微软雅黑" panose="020B0503020204020204" pitchFamily="34" charset="-122"/>
              <a:ea typeface="微软雅黑" panose="020B0503020204020204" pitchFamily="34" charset="-122"/>
            </a:endParaRPr>
          </a:p>
        </p:txBody>
      </p:sp>
      <p:sp>
        <p:nvSpPr>
          <p:cNvPr id="67590" name="Rectangle 6"/>
          <p:cNvSpPr>
            <a:spLocks noChangeArrowheads="1"/>
          </p:cNvSpPr>
          <p:nvPr/>
        </p:nvSpPr>
        <p:spPr bwMode="auto">
          <a:xfrm>
            <a:off x="304959" y="1897093"/>
            <a:ext cx="3888224" cy="259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7591" name="Rectangle 7"/>
          <p:cNvSpPr>
            <a:spLocks noChangeArrowheads="1"/>
          </p:cNvSpPr>
          <p:nvPr/>
        </p:nvSpPr>
        <p:spPr bwMode="auto">
          <a:xfrm>
            <a:off x="381198" y="2107489"/>
            <a:ext cx="3811985" cy="294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4000" b="1" baseline="0">
              <a:solidFill>
                <a:srgbClr val="1359A0"/>
              </a:solidFill>
              <a:latin typeface="微软雅黑" panose="020B0503020204020204" pitchFamily="34" charset="-122"/>
              <a:ea typeface="微软雅黑" panose="020B0503020204020204" pitchFamily="34" charset="-122"/>
            </a:endParaRPr>
          </a:p>
        </p:txBody>
      </p:sp>
      <p:sp>
        <p:nvSpPr>
          <p:cNvPr id="67592" name="Text Box 8"/>
          <p:cNvSpPr txBox="1">
            <a:spLocks noChangeArrowheads="1"/>
          </p:cNvSpPr>
          <p:nvPr/>
        </p:nvSpPr>
        <p:spPr bwMode="auto">
          <a:xfrm>
            <a:off x="1137242" y="995650"/>
            <a:ext cx="71665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ctr">
              <a:spcBef>
                <a:spcPct val="50000"/>
              </a:spcBef>
            </a:pPr>
            <a:r>
              <a:rPr lang="zh-CN" altLang="en-US" sz="3200" b="1" baseline="0" dirty="0">
                <a:solidFill>
                  <a:srgbClr val="1359A0"/>
                </a:solidFill>
                <a:latin typeface="微软雅黑" panose="020B0503020204020204" pitchFamily="34" charset="-122"/>
                <a:ea typeface="微软雅黑" panose="020B0503020204020204" pitchFamily="34" charset="-122"/>
              </a:rPr>
              <a:t>为何我们应作出调整？</a:t>
            </a:r>
            <a:endParaRPr lang="zh-CN" altLang="en-US" sz="3200" b="1" baseline="0" dirty="0">
              <a:solidFill>
                <a:srgbClr val="1359A0"/>
              </a:solidFill>
              <a:latin typeface="微软雅黑" panose="020B0503020204020204" pitchFamily="34" charset="-122"/>
              <a:ea typeface="微软雅黑" panose="020B0503020204020204" pitchFamily="34" charset="-122"/>
            </a:endParaRPr>
          </a:p>
        </p:txBody>
      </p:sp>
      <p:sp>
        <p:nvSpPr>
          <p:cNvPr id="67593" name="Rectangle 9"/>
          <p:cNvSpPr>
            <a:spLocks noChangeArrowheads="1"/>
          </p:cNvSpPr>
          <p:nvPr/>
        </p:nvSpPr>
        <p:spPr bwMode="auto">
          <a:xfrm>
            <a:off x="457438" y="1756828"/>
            <a:ext cx="3735745" cy="357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7594" name="Rectangle 10"/>
          <p:cNvSpPr>
            <a:spLocks noChangeArrowheads="1"/>
          </p:cNvSpPr>
          <p:nvPr/>
        </p:nvSpPr>
        <p:spPr bwMode="auto">
          <a:xfrm>
            <a:off x="533678" y="1826960"/>
            <a:ext cx="3659505" cy="3506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4000" b="1" baseline="0">
              <a:solidFill>
                <a:srgbClr val="1359A0"/>
              </a:solidFill>
              <a:latin typeface="微软雅黑" panose="020B0503020204020204" pitchFamily="34" charset="-122"/>
              <a:ea typeface="微软雅黑" panose="020B0503020204020204" pitchFamily="34" charset="-122"/>
            </a:endParaRPr>
          </a:p>
        </p:txBody>
      </p:sp>
      <p:sp>
        <p:nvSpPr>
          <p:cNvPr id="67595" name="Rectangle 11"/>
          <p:cNvSpPr>
            <a:spLocks noChangeArrowheads="1"/>
          </p:cNvSpPr>
          <p:nvPr/>
        </p:nvSpPr>
        <p:spPr bwMode="auto">
          <a:xfrm>
            <a:off x="457438" y="1897092"/>
            <a:ext cx="3430786" cy="252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7596" name="Rectangle 12"/>
          <p:cNvSpPr>
            <a:spLocks noChangeArrowheads="1"/>
          </p:cNvSpPr>
          <p:nvPr/>
        </p:nvSpPr>
        <p:spPr bwMode="auto">
          <a:xfrm>
            <a:off x="457438" y="1826960"/>
            <a:ext cx="3659505" cy="3226082"/>
          </a:xfrm>
          <a:prstGeom prst="rect">
            <a:avLst/>
          </a:prstGeom>
          <a:noFill/>
          <a:ln w="28575"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800" baseline="0">
              <a:latin typeface="微软雅黑" panose="020B0503020204020204" pitchFamily="34" charset="-122"/>
              <a:ea typeface="微软雅黑" panose="020B0503020204020204" pitchFamily="34" charset="-122"/>
            </a:endParaRPr>
          </a:p>
        </p:txBody>
      </p:sp>
      <p:sp>
        <p:nvSpPr>
          <p:cNvPr id="67597" name="Rectangle 13"/>
          <p:cNvSpPr>
            <a:spLocks noChangeArrowheads="1"/>
          </p:cNvSpPr>
          <p:nvPr/>
        </p:nvSpPr>
        <p:spPr bwMode="auto">
          <a:xfrm>
            <a:off x="4879340" y="1826960"/>
            <a:ext cx="3659505" cy="3226082"/>
          </a:xfrm>
          <a:prstGeom prst="rect">
            <a:avLst/>
          </a:prstGeom>
          <a:noFill/>
          <a:ln w="28575"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7598" name="Text Box 14"/>
          <p:cNvSpPr txBox="1">
            <a:spLocks noChangeArrowheads="1"/>
          </p:cNvSpPr>
          <p:nvPr/>
        </p:nvSpPr>
        <p:spPr bwMode="auto">
          <a:xfrm>
            <a:off x="238249" y="4906859"/>
            <a:ext cx="3811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ctr">
              <a:spcBef>
                <a:spcPct val="50000"/>
              </a:spcBef>
            </a:pPr>
            <a:r>
              <a:rPr lang="zh-CN" altLang="en-US" sz="1400" b="1" baseline="0" dirty="0">
                <a:solidFill>
                  <a:srgbClr val="1359A0"/>
                </a:solidFill>
                <a:latin typeface="微软雅黑" panose="020B0503020204020204" pitchFamily="34" charset="-122"/>
                <a:ea typeface="微软雅黑" panose="020B0503020204020204" pitchFamily="34" charset="-122"/>
              </a:rPr>
              <a:t>传统安全管理                良好的安全表现</a:t>
            </a:r>
            <a:r>
              <a:rPr lang="zh-CN" altLang="en-US" sz="4400" b="1" baseline="0" dirty="0">
                <a:solidFill>
                  <a:srgbClr val="1359A0"/>
                </a:solidFill>
                <a:latin typeface="微软雅黑" panose="020B0503020204020204" pitchFamily="34" charset="-122"/>
                <a:ea typeface="微软雅黑" panose="020B0503020204020204" pitchFamily="34" charset="-122"/>
              </a:rPr>
              <a:t> </a:t>
            </a:r>
            <a:endParaRPr lang="zh-CN" altLang="en-US" sz="4400" b="1" baseline="0" dirty="0">
              <a:solidFill>
                <a:srgbClr val="1359A0"/>
              </a:solidFill>
              <a:latin typeface="微软雅黑" panose="020B0503020204020204" pitchFamily="34" charset="-122"/>
              <a:ea typeface="微软雅黑" panose="020B0503020204020204" pitchFamily="34" charset="-122"/>
            </a:endParaRPr>
          </a:p>
        </p:txBody>
      </p:sp>
      <p:sp>
        <p:nvSpPr>
          <p:cNvPr id="67599" name="Line 15"/>
          <p:cNvSpPr>
            <a:spLocks noChangeShapeType="1"/>
          </p:cNvSpPr>
          <p:nvPr/>
        </p:nvSpPr>
        <p:spPr bwMode="auto">
          <a:xfrm>
            <a:off x="1601034" y="5403704"/>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triangl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zh-CN" altLang="en-US">
              <a:latin typeface="微软雅黑" panose="020B0503020204020204" pitchFamily="34" charset="-122"/>
              <a:ea typeface="微软雅黑" panose="020B0503020204020204" pitchFamily="34" charset="-122"/>
            </a:endParaRPr>
          </a:p>
        </p:txBody>
      </p:sp>
      <p:sp>
        <p:nvSpPr>
          <p:cNvPr id="67600" name="Line 16"/>
          <p:cNvSpPr>
            <a:spLocks noChangeShapeType="1"/>
          </p:cNvSpPr>
          <p:nvPr/>
        </p:nvSpPr>
        <p:spPr bwMode="auto">
          <a:xfrm>
            <a:off x="1956819" y="5436026"/>
            <a:ext cx="304959" cy="0"/>
          </a:xfrm>
          <a:prstGeom prst="line">
            <a:avLst/>
          </a:prstGeom>
          <a:noFill/>
          <a:ln w="28575">
            <a:solidFill>
              <a:srgbClr val="C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zh-CN" altLang="en-US">
              <a:latin typeface="微软雅黑" panose="020B0503020204020204" pitchFamily="34" charset="-122"/>
              <a:ea typeface="微软雅黑" panose="020B0503020204020204" pitchFamily="34" charset="-122"/>
            </a:endParaRPr>
          </a:p>
        </p:txBody>
      </p:sp>
      <p:sp>
        <p:nvSpPr>
          <p:cNvPr id="67601" name="Text Box 17"/>
          <p:cNvSpPr txBox="1">
            <a:spLocks noChangeArrowheads="1"/>
          </p:cNvSpPr>
          <p:nvPr/>
        </p:nvSpPr>
        <p:spPr bwMode="auto">
          <a:xfrm>
            <a:off x="4574382" y="5298391"/>
            <a:ext cx="44219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ctr">
              <a:spcBef>
                <a:spcPct val="50000"/>
              </a:spcBef>
            </a:pPr>
            <a:r>
              <a:rPr lang="zh-CN" altLang="en-US" sz="1400" b="1" baseline="0">
                <a:solidFill>
                  <a:srgbClr val="1359A0"/>
                </a:solidFill>
                <a:latin typeface="微软雅黑" panose="020B0503020204020204" pitchFamily="34" charset="-122"/>
                <a:ea typeface="微软雅黑" panose="020B0503020204020204" pitchFamily="34" charset="-122"/>
              </a:rPr>
              <a:t>行为安全                 卓越的安全表现</a:t>
            </a:r>
            <a:endParaRPr lang="zh-CN" altLang="en-US" sz="1400" b="1" baseline="0">
              <a:solidFill>
                <a:srgbClr val="1359A0"/>
              </a:solidFill>
              <a:latin typeface="微软雅黑" panose="020B0503020204020204" pitchFamily="34" charset="-122"/>
              <a:ea typeface="微软雅黑" panose="020B0503020204020204" pitchFamily="34" charset="-122"/>
            </a:endParaRPr>
          </a:p>
        </p:txBody>
      </p:sp>
      <p:sp>
        <p:nvSpPr>
          <p:cNvPr id="67602" name="Line 18"/>
          <p:cNvSpPr>
            <a:spLocks noChangeShapeType="1"/>
          </p:cNvSpPr>
          <p:nvPr/>
        </p:nvSpPr>
        <p:spPr bwMode="auto">
          <a:xfrm>
            <a:off x="6374631" y="5460270"/>
            <a:ext cx="304959" cy="0"/>
          </a:xfrm>
          <a:prstGeom prst="line">
            <a:avLst/>
          </a:prstGeom>
          <a:noFill/>
          <a:ln w="28575">
            <a:solidFill>
              <a:srgbClr val="C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zh-CN" altLang="en-US">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strips/>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idx="4294967295"/>
          </p:nvPr>
        </p:nvSpPr>
        <p:spPr>
          <a:xfrm>
            <a:off x="395016" y="5652"/>
            <a:ext cx="8233887" cy="792110"/>
          </a:xfrm>
          <a:prstGeom prst="rect">
            <a:avLst/>
          </a:prstGeom>
          <a:noFill/>
          <a:ln>
            <a:noFill/>
          </a:ln>
        </p:spPr>
        <p:txBody>
          <a:bodyPr vert="horz" wrap="square" lIns="91440" tIns="45720" rIns="91440" bIns="45720" numCol="1" anchor="ctr" anchorCtr="0" compatLnSpc="1"/>
          <a:lstStyle/>
          <a:p>
            <a:r>
              <a:rPr lang="zh-CN" altLang="en-US" sz="2400" b="1" dirty="0" smtClean="0"/>
              <a:t>解决员工的不安全行为面临</a:t>
            </a:r>
            <a:r>
              <a:rPr lang="zh-CN" altLang="en-US" sz="2400" b="1" dirty="0"/>
              <a:t>的主要难题</a:t>
            </a:r>
            <a:endParaRPr lang="zh-CN" altLang="zh-CN" sz="2400" b="1" dirty="0"/>
          </a:p>
        </p:txBody>
      </p:sp>
      <p:grpSp>
        <p:nvGrpSpPr>
          <p:cNvPr id="4" name="组合 3"/>
          <p:cNvGrpSpPr/>
          <p:nvPr/>
        </p:nvGrpSpPr>
        <p:grpSpPr>
          <a:xfrm>
            <a:off x="449544" y="4452130"/>
            <a:ext cx="8336506" cy="1120775"/>
            <a:chOff x="449544" y="4380120"/>
            <a:chExt cx="8336506" cy="1120775"/>
          </a:xfrm>
        </p:grpSpPr>
        <p:sp>
          <p:nvSpPr>
            <p:cNvPr id="5" name="Rectangle 4"/>
            <p:cNvSpPr>
              <a:spLocks noChangeArrowheads="1"/>
            </p:cNvSpPr>
            <p:nvPr/>
          </p:nvSpPr>
          <p:spPr bwMode="auto">
            <a:xfrm>
              <a:off x="469811" y="4380120"/>
              <a:ext cx="8316239" cy="1120775"/>
            </a:xfrm>
            <a:prstGeom prst="rect">
              <a:avLst/>
            </a:prstGeom>
            <a:solidFill>
              <a:srgbClr val="FFCC00"/>
            </a:solidFill>
            <a:ln w="9525">
              <a:solidFill>
                <a:srgbClr val="000000"/>
              </a:solidFill>
              <a:miter lim="800000"/>
            </a:ln>
          </p:spPr>
          <p:txBody>
            <a:bodyPr/>
            <a:lstStyle>
              <a:lvl1pPr marL="266700" indent="-247650">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marL="472440" indent="0">
                <a:lnSpc>
                  <a:spcPct val="150000"/>
                </a:lnSpc>
                <a:buNone/>
              </a:pPr>
              <a:r>
                <a:rPr lang="zh-CN" altLang="en-US" sz="1800" b="1" dirty="0" smtClean="0">
                  <a:latin typeface="微软雅黑" panose="020B0503020204020204" pitchFamily="34" charset="-122"/>
                  <a:ea typeface="微软雅黑" panose="020B0503020204020204" pitchFamily="34" charset="-122"/>
                </a:rPr>
                <a:t>     一句话</a:t>
              </a:r>
              <a:r>
                <a:rPr lang="zh-CN" altLang="en-US" sz="1800" b="1" dirty="0">
                  <a:latin typeface="微软雅黑" panose="020B0503020204020204" pitchFamily="34" charset="-122"/>
                  <a:ea typeface="微软雅黑" panose="020B0503020204020204" pitchFamily="34" charset="-122"/>
                </a:rPr>
                <a:t>：人的行为是最难管理与控制</a:t>
              </a:r>
              <a:r>
                <a:rPr lang="zh-CN" altLang="en-US" sz="1800" b="1" dirty="0" smtClean="0">
                  <a:latin typeface="微软雅黑" panose="020B0503020204020204" pitchFamily="34" charset="-122"/>
                  <a:ea typeface="微软雅黑" panose="020B0503020204020204" pitchFamily="34" charset="-122"/>
                </a:rPr>
                <a:t>的。但</a:t>
              </a:r>
              <a:r>
                <a:rPr lang="zh-CN" altLang="en-US" sz="1800" b="1" dirty="0">
                  <a:latin typeface="微软雅黑" panose="020B0503020204020204" pitchFamily="34" charset="-122"/>
                  <a:ea typeface="微软雅黑" panose="020B0503020204020204" pitchFamily="34" charset="-122"/>
                </a:rPr>
                <a:t>不管又不行，关键是如何管？怎样管才更有效？</a:t>
              </a:r>
              <a:endParaRPr lang="zh-CN" altLang="en-US" sz="1800" b="1" dirty="0">
                <a:latin typeface="微软雅黑" panose="020B0503020204020204" pitchFamily="34" charset="-122"/>
                <a:ea typeface="微软雅黑" panose="020B0503020204020204" pitchFamily="34" charset="-122"/>
              </a:endParaRPr>
            </a:p>
          </p:txBody>
        </p:sp>
        <p:sp>
          <p:nvSpPr>
            <p:cNvPr id="7" name="WordArt 5"/>
            <p:cNvSpPr>
              <a:spLocks noChangeArrowheads="1" noChangeShapeType="1" noTextEdit="1"/>
            </p:cNvSpPr>
            <p:nvPr/>
          </p:nvSpPr>
          <p:spPr bwMode="auto">
            <a:xfrm rot="21116591">
              <a:off x="449544" y="4410632"/>
              <a:ext cx="492661" cy="812800"/>
            </a:xfrm>
            <a:prstGeom prst="rect">
              <a:avLst/>
            </a:prstGeom>
          </p:spPr>
          <p:txBody>
            <a:bodyPr wrap="none" fromWordArt="1">
              <a:prstTxWarp prst="textCascadeUp">
                <a:avLst>
                  <a:gd name="adj" fmla="val 92282"/>
                </a:avLst>
              </a:prstTxWarp>
              <a:scene3d>
                <a:camera prst="legacyPerspectiveFront">
                  <a:rot lat="20519958" lon="1080000" rev="0"/>
                </a:camera>
                <a:lightRig rig="legacyFlat1" dir="r"/>
              </a:scene3d>
              <a:sp3d extrusionH="430200" prstMaterial="legacyMatte">
                <a:extrusionClr>
                  <a:srgbClr val="FF6600"/>
                </a:extrusionClr>
              </a:sp3d>
            </a:bodyPr>
            <a:lstStyle/>
            <a:p>
              <a:pPr>
                <a:defRPr/>
              </a:pPr>
              <a:r>
                <a:rPr lang="zh-CN" altLang="en-US" sz="3600" dirty="0">
                  <a:ln w="9525" cmpd="sng">
                    <a:round/>
                  </a:ln>
                  <a:solidFill>
                    <a:srgbClr val="FF99CC"/>
                  </a:solidFill>
                  <a:latin typeface="微软雅黑" panose="020B0503020204020204" pitchFamily="34" charset="-122"/>
                  <a:ea typeface="微软雅黑" panose="020B0503020204020204" pitchFamily="34" charset="-122"/>
                </a:rPr>
                <a:t>？</a:t>
              </a:r>
              <a:endParaRPr lang="zh-CN" altLang="en-US" sz="3600" dirty="0">
                <a:ln w="9525" cmpd="sng">
                  <a:round/>
                </a:ln>
                <a:solidFill>
                  <a:srgbClr val="FF99CC"/>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961989" y="1139670"/>
            <a:ext cx="7140882" cy="3135885"/>
            <a:chOff x="961989" y="995650"/>
            <a:chExt cx="6239136" cy="3135885"/>
          </a:xfrm>
        </p:grpSpPr>
        <p:sp>
          <p:nvSpPr>
            <p:cNvPr id="19" name="MH_Other_1"/>
            <p:cNvSpPr/>
            <p:nvPr>
              <p:custDataLst>
                <p:tags r:id="rId1"/>
              </p:custDataLst>
            </p:nvPr>
          </p:nvSpPr>
          <p:spPr>
            <a:xfrm>
              <a:off x="961989" y="3495750"/>
              <a:ext cx="1513251" cy="308290"/>
            </a:xfrm>
            <a:prstGeom prst="round2SameRect">
              <a:avLst>
                <a:gd name="adj1" fmla="val 19408"/>
                <a:gd name="adj2" fmla="val 0"/>
              </a:avLst>
            </a:prstGeom>
            <a:solidFill>
              <a:srgbClr val="5D80B3"/>
            </a:solidFill>
          </p:spPr>
          <p:txBody>
            <a:bodyPr lIns="36000" tIns="0" bIns="0" anchor="ctr"/>
            <a:lstStyle/>
            <a:p>
              <a:pPr algn="just" eaLnBrk="1" fontAlgn="auto" hangingPunct="1">
                <a:spcBef>
                  <a:spcPts val="0"/>
                </a:spcBef>
                <a:spcAft>
                  <a:spcPts val="0"/>
                </a:spcAft>
                <a:defRPr/>
              </a:pPr>
              <a:r>
                <a:rPr lang="en-US" altLang="zh-CN" b="1" dirty="0" smtClean="0">
                  <a:solidFill>
                    <a:srgbClr val="FFFFFF"/>
                  </a:solidFill>
                  <a:latin typeface="Calibri" panose="020F0502020204030204" pitchFamily="34" charset="0"/>
                  <a:ea typeface="微软雅黑" panose="020B0503020204020204" pitchFamily="34" charset="-122"/>
                </a:rPr>
                <a:t>04</a:t>
              </a:r>
              <a:endParaRPr lang="zh-CN" altLang="en-US" b="1" dirty="0" err="1">
                <a:solidFill>
                  <a:srgbClr val="FFFFFF"/>
                </a:solidFill>
                <a:latin typeface="Calibri" panose="020F0502020204030204" pitchFamily="34" charset="0"/>
                <a:ea typeface="微软雅黑" panose="020B0503020204020204" pitchFamily="34" charset="-122"/>
              </a:endParaRPr>
            </a:p>
          </p:txBody>
        </p:sp>
        <p:sp>
          <p:nvSpPr>
            <p:cNvPr id="18" name="MH_Other_1"/>
            <p:cNvSpPr/>
            <p:nvPr>
              <p:custDataLst>
                <p:tags r:id="rId2"/>
              </p:custDataLst>
            </p:nvPr>
          </p:nvSpPr>
          <p:spPr>
            <a:xfrm>
              <a:off x="973881" y="1859770"/>
              <a:ext cx="1513251" cy="308290"/>
            </a:xfrm>
            <a:prstGeom prst="round2SameRect">
              <a:avLst>
                <a:gd name="adj1" fmla="val 19408"/>
                <a:gd name="adj2" fmla="val 0"/>
              </a:avLst>
            </a:prstGeom>
            <a:solidFill>
              <a:srgbClr val="5D80B3"/>
            </a:solidFill>
          </p:spPr>
          <p:txBody>
            <a:bodyPr lIns="36000" tIns="0" bIns="0" anchor="ctr"/>
            <a:lstStyle/>
            <a:p>
              <a:pPr algn="just" eaLnBrk="1" fontAlgn="auto" hangingPunct="1">
                <a:spcBef>
                  <a:spcPts val="0"/>
                </a:spcBef>
                <a:spcAft>
                  <a:spcPts val="0"/>
                </a:spcAft>
                <a:defRPr/>
              </a:pPr>
              <a:r>
                <a:rPr lang="en-US" altLang="zh-CN" b="1" dirty="0" smtClean="0">
                  <a:solidFill>
                    <a:srgbClr val="FFFFFF"/>
                  </a:solidFill>
                  <a:latin typeface="Calibri" panose="020F0502020204030204" pitchFamily="34" charset="0"/>
                  <a:ea typeface="微软雅黑" panose="020B0503020204020204" pitchFamily="34" charset="-122"/>
                </a:rPr>
                <a:t>02</a:t>
              </a:r>
              <a:endParaRPr lang="zh-CN" altLang="en-US" b="1" dirty="0" err="1">
                <a:solidFill>
                  <a:srgbClr val="FFFFFF"/>
                </a:solidFill>
                <a:latin typeface="Calibri" panose="020F0502020204030204" pitchFamily="34" charset="0"/>
                <a:ea typeface="微软雅黑" panose="020B0503020204020204" pitchFamily="34" charset="-122"/>
              </a:endParaRPr>
            </a:p>
          </p:txBody>
        </p:sp>
        <p:grpSp>
          <p:nvGrpSpPr>
            <p:cNvPr id="9" name="组合 8"/>
            <p:cNvGrpSpPr/>
            <p:nvPr/>
          </p:nvGrpSpPr>
          <p:grpSpPr>
            <a:xfrm>
              <a:off x="969127" y="995650"/>
              <a:ext cx="6231998" cy="3135885"/>
              <a:chOff x="1796399" y="1997967"/>
              <a:chExt cx="5193829" cy="3135885"/>
            </a:xfrm>
          </p:grpSpPr>
          <p:sp>
            <p:nvSpPr>
              <p:cNvPr id="10" name="MH_Other_1"/>
              <p:cNvSpPr/>
              <p:nvPr>
                <p:custDataLst>
                  <p:tags r:id="rId3"/>
                </p:custDataLst>
              </p:nvPr>
            </p:nvSpPr>
            <p:spPr>
              <a:xfrm>
                <a:off x="1796399" y="1997967"/>
                <a:ext cx="1261163" cy="308290"/>
              </a:xfrm>
              <a:prstGeom prst="round2SameRect">
                <a:avLst>
                  <a:gd name="adj1" fmla="val 19408"/>
                  <a:gd name="adj2" fmla="val 0"/>
                </a:avLst>
              </a:prstGeom>
              <a:solidFill>
                <a:srgbClr val="5D80B3"/>
              </a:solidFill>
            </p:spPr>
            <p:txBody>
              <a:bodyPr lIns="36000" tIns="0" bIns="0" anchor="ctr"/>
              <a:lstStyle/>
              <a:p>
                <a:pPr algn="just" eaLnBrk="1" fontAlgn="auto" hangingPunct="1">
                  <a:spcBef>
                    <a:spcPts val="0"/>
                  </a:spcBef>
                  <a:spcAft>
                    <a:spcPts val="0"/>
                  </a:spcAft>
                  <a:defRPr/>
                </a:pPr>
                <a:r>
                  <a:rPr lang="en-US" altLang="zh-CN" b="1" dirty="0">
                    <a:solidFill>
                      <a:srgbClr val="FFFFFF"/>
                    </a:solidFill>
                    <a:latin typeface="Calibri" panose="020F0502020204030204" pitchFamily="34" charset="0"/>
                    <a:ea typeface="微软雅黑" panose="020B0503020204020204" pitchFamily="34" charset="-122"/>
                  </a:rPr>
                  <a:t>01</a:t>
                </a:r>
                <a:endParaRPr lang="zh-CN" altLang="en-US" b="1" dirty="0" err="1">
                  <a:solidFill>
                    <a:srgbClr val="FFFFFF"/>
                  </a:solidFill>
                  <a:latin typeface="Calibri" panose="020F0502020204030204" pitchFamily="34" charset="0"/>
                  <a:ea typeface="微软雅黑" panose="020B0503020204020204" pitchFamily="34" charset="-122"/>
                </a:endParaRPr>
              </a:p>
            </p:txBody>
          </p:sp>
          <p:sp>
            <p:nvSpPr>
              <p:cNvPr id="11" name="MH_SubTitle_1"/>
              <p:cNvSpPr>
                <a:spLocks noChangeArrowheads="1"/>
              </p:cNvSpPr>
              <p:nvPr>
                <p:custDataLst>
                  <p:tags r:id="rId4"/>
                </p:custDataLst>
              </p:nvPr>
            </p:nvSpPr>
            <p:spPr bwMode="auto">
              <a:xfrm>
                <a:off x="2158538" y="2102532"/>
                <a:ext cx="4831690" cy="543525"/>
              </a:xfrm>
              <a:prstGeom prst="rect">
                <a:avLst/>
              </a:prstGeom>
              <a:solidFill>
                <a:srgbClr val="FFFFFF"/>
              </a:solidFill>
              <a:ln w="9525">
                <a:solidFill>
                  <a:srgbClr val="D9D9D9"/>
                </a:solidFill>
                <a:miter lim="800000"/>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b="1" dirty="0">
                    <a:latin typeface="Calibri" panose="020F0502020204030204" pitchFamily="34" charset="0"/>
                    <a:ea typeface="微软雅黑" panose="020B0503020204020204" pitchFamily="34" charset="-122"/>
                  </a:rPr>
                  <a:t>人的行为是很复杂的，受众多因素的影响</a:t>
                </a:r>
                <a:endParaRPr lang="zh-CN" altLang="en-US" b="1" dirty="0">
                  <a:latin typeface="Calibri" panose="020F0502020204030204" pitchFamily="34" charset="0"/>
                  <a:ea typeface="微软雅黑" panose="020B0503020204020204" pitchFamily="34" charset="-122"/>
                </a:endParaRPr>
              </a:p>
            </p:txBody>
          </p:sp>
          <p:sp>
            <p:nvSpPr>
              <p:cNvPr id="12" name="MH_Other_2"/>
              <p:cNvSpPr/>
              <p:nvPr>
                <p:custDataLst>
                  <p:tags r:id="rId5"/>
                </p:custDataLst>
              </p:nvPr>
            </p:nvSpPr>
            <p:spPr>
              <a:xfrm>
                <a:off x="1796399" y="3705958"/>
                <a:ext cx="1261163" cy="308289"/>
              </a:xfrm>
              <a:prstGeom prst="round2SameRect">
                <a:avLst>
                  <a:gd name="adj1" fmla="val 19408"/>
                  <a:gd name="adj2" fmla="val 0"/>
                </a:avLst>
              </a:prstGeom>
              <a:solidFill>
                <a:srgbClr val="5D80B3"/>
              </a:solidFill>
            </p:spPr>
            <p:txBody>
              <a:bodyPr lIns="36000" tIns="0" bIns="0" anchor="ctr"/>
              <a:lstStyle/>
              <a:p>
                <a:pPr algn="just" eaLnBrk="1" fontAlgn="auto" hangingPunct="1">
                  <a:spcBef>
                    <a:spcPts val="0"/>
                  </a:spcBef>
                  <a:spcAft>
                    <a:spcPts val="0"/>
                  </a:spcAft>
                  <a:defRPr/>
                </a:pPr>
                <a:r>
                  <a:rPr lang="en-US" altLang="zh-CN" b="1" dirty="0">
                    <a:solidFill>
                      <a:srgbClr val="FFFFFF"/>
                    </a:solidFill>
                    <a:latin typeface="Calibri" panose="020F0502020204030204" pitchFamily="34" charset="0"/>
                    <a:ea typeface="微软雅黑" panose="020B0503020204020204" pitchFamily="34" charset="-122"/>
                  </a:rPr>
                  <a:t>03</a:t>
                </a:r>
                <a:endParaRPr lang="zh-CN" altLang="en-US" b="1" dirty="0" err="1">
                  <a:solidFill>
                    <a:srgbClr val="FFFFFF"/>
                  </a:solidFill>
                  <a:latin typeface="Calibri" panose="020F0502020204030204" pitchFamily="34" charset="0"/>
                  <a:ea typeface="微软雅黑" panose="020B0503020204020204" pitchFamily="34" charset="-122"/>
                </a:endParaRPr>
              </a:p>
            </p:txBody>
          </p:sp>
          <p:sp>
            <p:nvSpPr>
              <p:cNvPr id="13" name="MH_SubTitle_3"/>
              <p:cNvSpPr>
                <a:spLocks noChangeArrowheads="1"/>
              </p:cNvSpPr>
              <p:nvPr>
                <p:custDataLst>
                  <p:tags r:id="rId6"/>
                </p:custDataLst>
              </p:nvPr>
            </p:nvSpPr>
            <p:spPr bwMode="auto">
              <a:xfrm>
                <a:off x="2158538" y="3782757"/>
                <a:ext cx="4831690" cy="543525"/>
              </a:xfrm>
              <a:prstGeom prst="rect">
                <a:avLst/>
              </a:prstGeom>
              <a:solidFill>
                <a:srgbClr val="FFFFFF"/>
              </a:solidFill>
              <a:ln w="9525">
                <a:solidFill>
                  <a:srgbClr val="D9D9D9"/>
                </a:solidFill>
                <a:miter lim="800000"/>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b="1" dirty="0">
                    <a:latin typeface="Calibri" panose="020F0502020204030204" pitchFamily="34" charset="0"/>
                    <a:ea typeface="微软雅黑" panose="020B0503020204020204" pitchFamily="34" charset="-122"/>
                  </a:rPr>
                  <a:t>工作中总有促使员工做出不安全行为的条件存在</a:t>
                </a:r>
                <a:endParaRPr lang="zh-CN" altLang="en-US" b="1" dirty="0">
                  <a:latin typeface="Calibri" panose="020F0502020204030204" pitchFamily="34" charset="0"/>
                  <a:ea typeface="微软雅黑" panose="020B0503020204020204" pitchFamily="34" charset="-122"/>
                </a:endParaRPr>
              </a:p>
            </p:txBody>
          </p:sp>
          <p:sp>
            <p:nvSpPr>
              <p:cNvPr id="15" name="MH_SubTitle_4"/>
              <p:cNvSpPr>
                <a:spLocks noChangeArrowheads="1"/>
              </p:cNvSpPr>
              <p:nvPr>
                <p:custDataLst>
                  <p:tags r:id="rId7"/>
                </p:custDataLst>
              </p:nvPr>
            </p:nvSpPr>
            <p:spPr bwMode="auto">
              <a:xfrm>
                <a:off x="2158538" y="4590327"/>
                <a:ext cx="4831690" cy="543525"/>
              </a:xfrm>
              <a:prstGeom prst="rect">
                <a:avLst/>
              </a:prstGeom>
              <a:solidFill>
                <a:srgbClr val="FFFFFF"/>
              </a:solidFill>
              <a:ln w="9525">
                <a:solidFill>
                  <a:srgbClr val="D9D9D9"/>
                </a:solidFill>
                <a:miter lim="800000"/>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b="1" dirty="0">
                    <a:latin typeface="Calibri" panose="020F0502020204030204" pitchFamily="34" charset="0"/>
                    <a:ea typeface="微软雅黑" panose="020B0503020204020204" pitchFamily="34" charset="-122"/>
                  </a:rPr>
                  <a:t>人的行为具有惯性，改变行为很困难</a:t>
                </a:r>
                <a:endParaRPr lang="zh-CN" altLang="en-US" b="1" dirty="0">
                  <a:latin typeface="Calibri" panose="020F0502020204030204" pitchFamily="34" charset="0"/>
                  <a:ea typeface="微软雅黑" panose="020B0503020204020204" pitchFamily="34" charset="-122"/>
                </a:endParaRPr>
              </a:p>
            </p:txBody>
          </p:sp>
          <p:sp>
            <p:nvSpPr>
              <p:cNvPr id="17" name="MH_SubTitle_2"/>
              <p:cNvSpPr>
                <a:spLocks noChangeArrowheads="1"/>
              </p:cNvSpPr>
              <p:nvPr>
                <p:custDataLst>
                  <p:tags r:id="rId8"/>
                </p:custDataLst>
              </p:nvPr>
            </p:nvSpPr>
            <p:spPr bwMode="auto">
              <a:xfrm>
                <a:off x="2158538" y="2944093"/>
                <a:ext cx="4831690" cy="543525"/>
              </a:xfrm>
              <a:prstGeom prst="rect">
                <a:avLst/>
              </a:prstGeom>
              <a:solidFill>
                <a:srgbClr val="FFFFFF"/>
              </a:solidFill>
              <a:ln w="9525">
                <a:solidFill>
                  <a:srgbClr val="D9D9D9"/>
                </a:solidFill>
                <a:miter lim="800000"/>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b="1" dirty="0">
                    <a:latin typeface="Calibri" panose="020F0502020204030204" pitchFamily="34" charset="0"/>
                    <a:ea typeface="微软雅黑" panose="020B0503020204020204" pitchFamily="34" charset="-122"/>
                  </a:rPr>
                  <a:t>人的行为</a:t>
                </a:r>
                <a:r>
                  <a:rPr lang="zh-CN" altLang="en-US" b="1" dirty="0" smtClean="0">
                    <a:latin typeface="Calibri" panose="020F0502020204030204" pitchFamily="34" charset="0"/>
                    <a:ea typeface="微软雅黑" panose="020B0503020204020204" pitchFamily="34" charset="-122"/>
                  </a:rPr>
                  <a:t>不完全</a:t>
                </a:r>
                <a:r>
                  <a:rPr lang="zh-CN" altLang="en-US" b="1" dirty="0">
                    <a:latin typeface="Calibri" panose="020F0502020204030204" pitchFamily="34" charset="0"/>
                    <a:ea typeface="微软雅黑" panose="020B0503020204020204" pitchFamily="34" charset="-122"/>
                  </a:rPr>
                  <a:t>受管理者</a:t>
                </a:r>
                <a:r>
                  <a:rPr lang="zh-CN" altLang="en-US" b="1" dirty="0" smtClean="0">
                    <a:latin typeface="Calibri" panose="020F0502020204030204" pitchFamily="34" charset="0"/>
                    <a:ea typeface="微软雅黑" panose="020B0503020204020204" pitchFamily="34" charset="-122"/>
                  </a:rPr>
                  <a:t>控制，也</a:t>
                </a:r>
                <a:r>
                  <a:rPr lang="zh-CN" altLang="en-US" b="1" dirty="0">
                    <a:latin typeface="Calibri" panose="020F0502020204030204" pitchFamily="34" charset="0"/>
                    <a:ea typeface="微软雅黑" panose="020B0503020204020204" pitchFamily="34" charset="-122"/>
                  </a:rPr>
                  <a:t>不是完全受</a:t>
                </a:r>
                <a:r>
                  <a:rPr lang="zh-CN" altLang="en-US" b="1" dirty="0" smtClean="0">
                    <a:latin typeface="Calibri" panose="020F0502020204030204" pitchFamily="34" charset="0"/>
                    <a:ea typeface="微软雅黑" panose="020B0503020204020204" pitchFamily="34" charset="-122"/>
                  </a:rPr>
                  <a:t>自己控制</a:t>
                </a:r>
                <a:endParaRPr lang="zh-CN" altLang="en-US" b="1" dirty="0">
                  <a:latin typeface="Calibri" panose="020F0502020204030204" pitchFamily="34" charset="0"/>
                  <a:ea typeface="微软雅黑" panose="020B0503020204020204" pitchFamily="34" charset="-122"/>
                </a:endParaRPr>
              </a:p>
            </p:txBody>
          </p:sp>
        </p:grpSp>
      </p:grpSp>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395016" y="5652"/>
            <a:ext cx="8233887" cy="792110"/>
          </a:xfrm>
          <a:noFill/>
          <a:ln>
            <a:noFill/>
          </a:ln>
        </p:spPr>
        <p:txBody>
          <a:bodyPr vert="horz" wrap="square" lIns="91440" tIns="45720" rIns="91440" bIns="45720" numCol="1" anchor="ctr" anchorCtr="0" compatLnSpc="1"/>
          <a:lstStyle/>
          <a:p>
            <a:r>
              <a:rPr lang="zh-CN" altLang="en-US" sz="2400" dirty="0" smtClean="0"/>
              <a:t>重点控制</a:t>
            </a:r>
            <a:r>
              <a:rPr lang="en-US" altLang="zh-CN" sz="2400" dirty="0" smtClean="0"/>
              <a:t>——</a:t>
            </a:r>
            <a:r>
              <a:rPr lang="zh-CN" altLang="en-US" sz="2400" dirty="0" smtClean="0"/>
              <a:t>易</a:t>
            </a:r>
            <a:r>
              <a:rPr lang="zh-CN" altLang="en-US" sz="2400" dirty="0"/>
              <a:t>发生不安全行为的</a:t>
            </a:r>
            <a:r>
              <a:rPr lang="en-US" altLang="zh-CN" sz="2400" dirty="0" smtClean="0"/>
              <a:t>23</a:t>
            </a:r>
            <a:r>
              <a:rPr lang="zh-CN" altLang="en-US" sz="2400" dirty="0" smtClean="0"/>
              <a:t>种人员</a:t>
            </a:r>
            <a:endParaRPr lang="zh-CN" altLang="zh-CN" sz="2400" b="1" dirty="0"/>
          </a:p>
        </p:txBody>
      </p:sp>
      <p:sp>
        <p:nvSpPr>
          <p:cNvPr id="3" name="Rectangle 6"/>
          <p:cNvSpPr>
            <a:spLocks noChangeArrowheads="1"/>
          </p:cNvSpPr>
          <p:nvPr/>
        </p:nvSpPr>
        <p:spPr bwMode="auto">
          <a:xfrm>
            <a:off x="325792" y="851630"/>
            <a:ext cx="4104570" cy="4899803"/>
          </a:xfrm>
          <a:prstGeom prst="rect">
            <a:avLst/>
          </a:prstGeom>
          <a:solidFill>
            <a:srgbClr val="FFFF99"/>
          </a:solidFill>
          <a:ln w="19050">
            <a:solidFill>
              <a:schemeClr val="tx1"/>
            </a:solidFill>
            <a:prstDash val="sysDash"/>
          </a:ln>
        </p:spPr>
        <p:txBody>
          <a:bodyPr wrap="square" lIns="0" tIns="0" rIns="0" bIns="0" anchor="ctr">
            <a:spAutoFit/>
          </a:bodyPr>
          <a:lstStyle>
            <a:lvl1pPr marL="342900" indent="-342900"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1</a:t>
            </a:r>
            <a:r>
              <a:rPr lang="zh-CN" altLang="en-US" sz="1600" i="0" dirty="0" smtClean="0">
                <a:solidFill>
                  <a:srgbClr val="000000"/>
                </a:solidFill>
                <a:latin typeface="华文楷体" panose="02010600040101010101" pitchFamily="2" charset="-122"/>
                <a:ea typeface="华文楷体" panose="02010600040101010101" pitchFamily="2" charset="-122"/>
              </a:rPr>
              <a:t>、善于</a:t>
            </a:r>
            <a:r>
              <a:rPr lang="zh-CN" altLang="en-US" sz="1600" i="0" dirty="0">
                <a:solidFill>
                  <a:srgbClr val="000000"/>
                </a:solidFill>
                <a:latin typeface="华文楷体" panose="02010600040101010101" pitchFamily="2" charset="-122"/>
                <a:ea typeface="华文楷体" panose="02010600040101010101" pitchFamily="2" charset="-122"/>
              </a:rPr>
              <a:t>冒险、不考虑后果的</a:t>
            </a:r>
            <a:r>
              <a:rPr lang="zh-CN" altLang="en-US" sz="1600" i="0" dirty="0" smtClean="0">
                <a:solidFill>
                  <a:srgbClr val="000000"/>
                </a:solidFill>
                <a:latin typeface="华文楷体" panose="02010600040101010101" pitchFamily="2" charset="-122"/>
                <a:ea typeface="华文楷体" panose="02010600040101010101" pitchFamily="2" charset="-122"/>
              </a:rPr>
              <a:t>“大胆人”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2</a:t>
            </a:r>
            <a:r>
              <a:rPr lang="zh-CN" altLang="en-US" sz="1600" i="0" dirty="0" smtClean="0">
                <a:solidFill>
                  <a:srgbClr val="000000"/>
                </a:solidFill>
                <a:latin typeface="华文楷体" panose="02010600040101010101" pitchFamily="2" charset="-122"/>
                <a:ea typeface="华文楷体" panose="02010600040101010101" pitchFamily="2" charset="-122"/>
              </a:rPr>
              <a:t>、冒失</a:t>
            </a:r>
            <a:r>
              <a:rPr lang="zh-CN" altLang="en-US" sz="1600" i="0" dirty="0">
                <a:solidFill>
                  <a:srgbClr val="000000"/>
                </a:solidFill>
                <a:latin typeface="华文楷体" panose="02010600040101010101" pitchFamily="2" charset="-122"/>
                <a:ea typeface="华文楷体" panose="02010600040101010101" pitchFamily="2" charset="-122"/>
              </a:rPr>
              <a:t>莽撞的</a:t>
            </a:r>
            <a:r>
              <a:rPr lang="zh-CN" altLang="en-US" sz="1600" i="0" dirty="0" smtClean="0">
                <a:solidFill>
                  <a:srgbClr val="000000"/>
                </a:solidFill>
                <a:latin typeface="华文楷体" panose="02010600040101010101" pitchFamily="2" charset="-122"/>
                <a:ea typeface="华文楷体" panose="02010600040101010101" pitchFamily="2" charset="-122"/>
              </a:rPr>
              <a:t>“勇敢人”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3</a:t>
            </a:r>
            <a:r>
              <a:rPr lang="zh-CN" altLang="en-US" sz="1600" i="0" dirty="0" smtClean="0">
                <a:solidFill>
                  <a:srgbClr val="000000"/>
                </a:solidFill>
                <a:latin typeface="华文楷体" panose="02010600040101010101" pitchFamily="2" charset="-122"/>
                <a:ea typeface="华文楷体" panose="02010600040101010101" pitchFamily="2" charset="-122"/>
              </a:rPr>
              <a:t>、吊儿郎当</a:t>
            </a:r>
            <a:r>
              <a:rPr lang="zh-CN" altLang="en-US" sz="1600" i="0" dirty="0">
                <a:solidFill>
                  <a:srgbClr val="000000"/>
                </a:solidFill>
                <a:latin typeface="华文楷体" panose="02010600040101010101" pitchFamily="2" charset="-122"/>
                <a:ea typeface="华文楷体" panose="02010600040101010101" pitchFamily="2" charset="-122"/>
              </a:rPr>
              <a:t>的</a:t>
            </a:r>
            <a:r>
              <a:rPr lang="zh-CN" altLang="en-US" sz="1600" i="0" dirty="0" smtClean="0">
                <a:solidFill>
                  <a:srgbClr val="000000"/>
                </a:solidFill>
                <a:latin typeface="华文楷体" panose="02010600040101010101" pitchFamily="2" charset="-122"/>
                <a:ea typeface="华文楷体" panose="02010600040101010101" pitchFamily="2" charset="-122"/>
              </a:rPr>
              <a:t>“马虎人”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4</a:t>
            </a:r>
            <a:r>
              <a:rPr lang="zh-CN" altLang="en-US" sz="1600" i="0" dirty="0" smtClean="0">
                <a:solidFill>
                  <a:srgbClr val="000000"/>
                </a:solidFill>
                <a:latin typeface="华文楷体" panose="02010600040101010101" pitchFamily="2" charset="-122"/>
                <a:ea typeface="华文楷体" panose="02010600040101010101" pitchFamily="2" charset="-122"/>
              </a:rPr>
              <a:t>、满不在乎</a:t>
            </a:r>
            <a:r>
              <a:rPr lang="zh-CN" altLang="en-US" sz="1600" i="0" dirty="0">
                <a:solidFill>
                  <a:srgbClr val="000000"/>
                </a:solidFill>
                <a:latin typeface="华文楷体" panose="02010600040101010101" pitchFamily="2" charset="-122"/>
                <a:ea typeface="华文楷体" panose="02010600040101010101" pitchFamily="2" charset="-122"/>
              </a:rPr>
              <a:t>的</a:t>
            </a:r>
            <a:r>
              <a:rPr lang="zh-CN" altLang="en-US" sz="1600" i="0" dirty="0" smtClean="0">
                <a:solidFill>
                  <a:srgbClr val="000000"/>
                </a:solidFill>
                <a:latin typeface="华文楷体" panose="02010600040101010101" pitchFamily="2" charset="-122"/>
                <a:ea typeface="华文楷体" panose="02010600040101010101" pitchFamily="2" charset="-122"/>
              </a:rPr>
              <a:t>“粗心人”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5</a:t>
            </a:r>
            <a:r>
              <a:rPr lang="zh-CN" altLang="en-US" sz="1600" i="0" dirty="0" smtClean="0">
                <a:solidFill>
                  <a:srgbClr val="000000"/>
                </a:solidFill>
                <a:latin typeface="华文楷体" panose="02010600040101010101" pitchFamily="2" charset="-122"/>
                <a:ea typeface="华文楷体" panose="02010600040101010101" pitchFamily="2" charset="-122"/>
              </a:rPr>
              <a:t>、心存</a:t>
            </a:r>
            <a:r>
              <a:rPr lang="zh-CN" altLang="en-US" sz="1600" i="0" dirty="0">
                <a:solidFill>
                  <a:srgbClr val="000000"/>
                </a:solidFill>
                <a:latin typeface="华文楷体" panose="02010600040101010101" pitchFamily="2" charset="-122"/>
                <a:ea typeface="华文楷体" panose="02010600040101010101" pitchFamily="2" charset="-122"/>
              </a:rPr>
              <a:t>侥幸的</a:t>
            </a:r>
            <a:r>
              <a:rPr lang="zh-CN" altLang="en-US" sz="1600" i="0" dirty="0" smtClean="0">
                <a:solidFill>
                  <a:srgbClr val="000000"/>
                </a:solidFill>
                <a:latin typeface="华文楷体" panose="02010600040101010101" pitchFamily="2" charset="-122"/>
                <a:ea typeface="华文楷体" panose="02010600040101010101" pitchFamily="2" charset="-122"/>
              </a:rPr>
              <a:t>“麻痹人”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6</a:t>
            </a:r>
            <a:r>
              <a:rPr lang="zh-CN" altLang="en-US" sz="1600" i="0" dirty="0" smtClean="0">
                <a:solidFill>
                  <a:srgbClr val="000000"/>
                </a:solidFill>
                <a:latin typeface="华文楷体" panose="02010600040101010101" pitchFamily="2" charset="-122"/>
                <a:ea typeface="华文楷体" panose="02010600040101010101" pitchFamily="2" charset="-122"/>
              </a:rPr>
              <a:t>、投机取巧</a:t>
            </a:r>
            <a:r>
              <a:rPr lang="zh-CN" altLang="en-US" sz="1600" i="0" dirty="0">
                <a:solidFill>
                  <a:srgbClr val="000000"/>
                </a:solidFill>
                <a:latin typeface="华文楷体" panose="02010600040101010101" pitchFamily="2" charset="-122"/>
                <a:ea typeface="华文楷体" panose="02010600040101010101" pitchFamily="2" charset="-122"/>
              </a:rPr>
              <a:t>的</a:t>
            </a:r>
            <a:r>
              <a:rPr lang="zh-CN" altLang="en-US" sz="1600" i="0" dirty="0" smtClean="0">
                <a:solidFill>
                  <a:srgbClr val="000000"/>
                </a:solidFill>
                <a:latin typeface="华文楷体" panose="02010600040101010101" pitchFamily="2" charset="-122"/>
                <a:ea typeface="华文楷体" panose="02010600040101010101" pitchFamily="2" charset="-122"/>
              </a:rPr>
              <a:t>“大能人”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7</a:t>
            </a:r>
            <a:r>
              <a:rPr lang="zh-CN" altLang="en-US" sz="1600" i="0" dirty="0" smtClean="0">
                <a:solidFill>
                  <a:srgbClr val="000000"/>
                </a:solidFill>
                <a:latin typeface="华文楷体" panose="02010600040101010101" pitchFamily="2" charset="-122"/>
                <a:ea typeface="华文楷体" panose="02010600040101010101" pitchFamily="2" charset="-122"/>
              </a:rPr>
              <a:t>、固执己见</a:t>
            </a:r>
            <a:r>
              <a:rPr lang="zh-CN" altLang="en-US" sz="1600" i="0" dirty="0">
                <a:solidFill>
                  <a:srgbClr val="000000"/>
                </a:solidFill>
                <a:latin typeface="华文楷体" panose="02010600040101010101" pitchFamily="2" charset="-122"/>
                <a:ea typeface="华文楷体" panose="02010600040101010101" pitchFamily="2" charset="-122"/>
              </a:rPr>
              <a:t>的</a:t>
            </a:r>
            <a:r>
              <a:rPr lang="zh-CN" altLang="en-US" sz="1600" i="0" dirty="0" smtClean="0">
                <a:solidFill>
                  <a:srgbClr val="000000"/>
                </a:solidFill>
                <a:latin typeface="华文楷体" panose="02010600040101010101" pitchFamily="2" charset="-122"/>
                <a:ea typeface="华文楷体" panose="02010600040101010101" pitchFamily="2" charset="-122"/>
              </a:rPr>
              <a:t>“怪癖人”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8</a:t>
            </a:r>
            <a:r>
              <a:rPr lang="zh-CN" altLang="en-US" sz="1600" i="0" dirty="0" smtClean="0">
                <a:solidFill>
                  <a:srgbClr val="000000"/>
                </a:solidFill>
                <a:latin typeface="华文楷体" panose="02010600040101010101" pitchFamily="2" charset="-122"/>
                <a:ea typeface="华文楷体" panose="02010600040101010101" pitchFamily="2" charset="-122"/>
              </a:rPr>
              <a:t>、牢骚满腹</a:t>
            </a:r>
            <a:r>
              <a:rPr lang="zh-CN" altLang="en-US" sz="1600" i="0" dirty="0">
                <a:solidFill>
                  <a:srgbClr val="000000"/>
                </a:solidFill>
                <a:latin typeface="华文楷体" panose="02010600040101010101" pitchFamily="2" charset="-122"/>
                <a:ea typeface="华文楷体" panose="02010600040101010101" pitchFamily="2" charset="-122"/>
              </a:rPr>
              <a:t>的</a:t>
            </a:r>
            <a:r>
              <a:rPr lang="zh-CN" altLang="en-US" sz="1600" i="0" dirty="0" smtClean="0">
                <a:solidFill>
                  <a:srgbClr val="000000"/>
                </a:solidFill>
                <a:latin typeface="华文楷体" panose="02010600040101010101" pitchFamily="2" charset="-122"/>
                <a:ea typeface="华文楷体" panose="02010600040101010101" pitchFamily="2" charset="-122"/>
              </a:rPr>
              <a:t>“情绪人”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9</a:t>
            </a:r>
            <a:r>
              <a:rPr lang="zh-CN" altLang="en-US" sz="1600" i="0" dirty="0" smtClean="0">
                <a:solidFill>
                  <a:srgbClr val="000000"/>
                </a:solidFill>
                <a:latin typeface="华文楷体" panose="02010600040101010101" pitchFamily="2" charset="-122"/>
                <a:ea typeface="华文楷体" panose="02010600040101010101" pitchFamily="2" charset="-122"/>
              </a:rPr>
              <a:t>、难事</a:t>
            </a:r>
            <a:r>
              <a:rPr lang="zh-CN" altLang="en-US" sz="1600" i="0" dirty="0">
                <a:solidFill>
                  <a:srgbClr val="000000"/>
                </a:solidFill>
                <a:latin typeface="华文楷体" panose="02010600040101010101" pitchFamily="2" charset="-122"/>
                <a:ea typeface="华文楷体" panose="02010600040101010101" pitchFamily="2" charset="-122"/>
              </a:rPr>
              <a:t>缠身、心事重重的</a:t>
            </a:r>
            <a:r>
              <a:rPr lang="zh-CN" altLang="en-US" sz="1600" i="0" dirty="0" smtClean="0">
                <a:solidFill>
                  <a:srgbClr val="000000"/>
                </a:solidFill>
                <a:latin typeface="华文楷体" panose="02010600040101010101" pitchFamily="2" charset="-122"/>
                <a:ea typeface="华文楷体" panose="02010600040101010101" pitchFamily="2" charset="-122"/>
              </a:rPr>
              <a:t>“忧愁人”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10</a:t>
            </a:r>
            <a:r>
              <a:rPr lang="zh-CN" altLang="en-US" sz="1600" i="0" dirty="0" smtClean="0">
                <a:solidFill>
                  <a:srgbClr val="000000"/>
                </a:solidFill>
                <a:latin typeface="华文楷体" panose="02010600040101010101" pitchFamily="2" charset="-122"/>
                <a:ea typeface="华文楷体" panose="02010600040101010101" pitchFamily="2" charset="-122"/>
              </a:rPr>
              <a:t>、急于求成</a:t>
            </a:r>
            <a:r>
              <a:rPr lang="zh-CN" altLang="en-US" sz="1600" i="0" dirty="0">
                <a:solidFill>
                  <a:srgbClr val="000000"/>
                </a:solidFill>
                <a:latin typeface="华文楷体" panose="02010600040101010101" pitchFamily="2" charset="-122"/>
                <a:ea typeface="华文楷体" panose="02010600040101010101" pitchFamily="2" charset="-122"/>
              </a:rPr>
              <a:t>的</a:t>
            </a:r>
            <a:r>
              <a:rPr lang="zh-CN" altLang="en-US" sz="1600" i="0" dirty="0" smtClean="0">
                <a:solidFill>
                  <a:srgbClr val="000000"/>
                </a:solidFill>
                <a:latin typeface="华文楷体" panose="02010600040101010101" pitchFamily="2" charset="-122"/>
                <a:ea typeface="华文楷体" panose="02010600040101010101" pitchFamily="2" charset="-122"/>
              </a:rPr>
              <a:t>“草率人”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11</a:t>
            </a:r>
            <a:r>
              <a:rPr lang="zh-CN" altLang="en-US" sz="1600" i="0" dirty="0" smtClean="0">
                <a:solidFill>
                  <a:srgbClr val="000000"/>
                </a:solidFill>
                <a:latin typeface="华文楷体" panose="02010600040101010101" pitchFamily="2" charset="-122"/>
                <a:ea typeface="华文楷体" panose="02010600040101010101" pitchFamily="2" charset="-122"/>
              </a:rPr>
              <a:t>、心神不定</a:t>
            </a:r>
            <a:r>
              <a:rPr lang="zh-CN" altLang="en-US" sz="1600" i="0" dirty="0">
                <a:solidFill>
                  <a:srgbClr val="000000"/>
                </a:solidFill>
                <a:latin typeface="华文楷体" panose="02010600040101010101" pitchFamily="2" charset="-122"/>
                <a:ea typeface="华文楷体" panose="02010600040101010101" pitchFamily="2" charset="-122"/>
              </a:rPr>
              <a:t>的</a:t>
            </a:r>
            <a:r>
              <a:rPr lang="zh-CN" altLang="en-US" sz="1600" i="0" dirty="0" smtClean="0">
                <a:solidFill>
                  <a:srgbClr val="000000"/>
                </a:solidFill>
                <a:latin typeface="华文楷体" panose="02010600040101010101" pitchFamily="2" charset="-122"/>
                <a:ea typeface="华文楷体" panose="02010600040101010101" pitchFamily="2" charset="-122"/>
              </a:rPr>
              <a:t>“心烦人”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12</a:t>
            </a:r>
            <a:r>
              <a:rPr lang="zh-CN" altLang="en-US" sz="1600" i="0" dirty="0" smtClean="0">
                <a:solidFill>
                  <a:srgbClr val="000000"/>
                </a:solidFill>
                <a:latin typeface="华文楷体" panose="02010600040101010101" pitchFamily="2" charset="-122"/>
                <a:ea typeface="华文楷体" panose="02010600040101010101" pitchFamily="2" charset="-122"/>
              </a:rPr>
              <a:t>、习惯</a:t>
            </a:r>
            <a:r>
              <a:rPr lang="zh-CN" altLang="en-US" sz="1600" i="0" dirty="0">
                <a:solidFill>
                  <a:srgbClr val="000000"/>
                </a:solidFill>
                <a:latin typeface="华文楷体" panose="02010600040101010101" pitchFamily="2" charset="-122"/>
                <a:ea typeface="华文楷体" panose="02010600040101010101" pitchFamily="2" charset="-122"/>
              </a:rPr>
              <a:t>违章的</a:t>
            </a:r>
            <a:r>
              <a:rPr lang="zh-CN" altLang="en-US" sz="1600" i="0" dirty="0" smtClean="0">
                <a:solidFill>
                  <a:srgbClr val="000000"/>
                </a:solidFill>
                <a:latin typeface="华文楷体" panose="02010600040101010101" pitchFamily="2" charset="-122"/>
                <a:ea typeface="华文楷体" panose="02010600040101010101" pitchFamily="2" charset="-122"/>
              </a:rPr>
              <a:t>“固执人”</a:t>
            </a:r>
            <a:endParaRPr lang="en-US" altLang="zh-CN" sz="1600" i="0" dirty="0" smtClean="0">
              <a:solidFill>
                <a:srgbClr val="000000"/>
              </a:solidFill>
              <a:latin typeface="华文楷体" panose="02010600040101010101" pitchFamily="2" charset="-122"/>
              <a:ea typeface="华文楷体" panose="02010600040101010101" pitchFamily="2" charset="-122"/>
            </a:endParaRPr>
          </a:p>
          <a:p>
            <a:pPr marL="504190" lvl="1" eaLnBrk="1" hangingPunct="1">
              <a:lnSpc>
                <a:spcPct val="125000"/>
              </a:lnSpc>
              <a:spcBef>
                <a:spcPct val="25000"/>
              </a:spcBef>
              <a:buClr>
                <a:schemeClr val="tx2"/>
              </a:buClr>
              <a:buFont typeface="Symbol" panose="05050102010706020507" pitchFamily="18" charset="2"/>
              <a:buChar char="·"/>
            </a:pPr>
            <a:r>
              <a:rPr lang="en-US" altLang="zh-CN" sz="1600" i="0" dirty="0" smtClean="0">
                <a:solidFill>
                  <a:srgbClr val="000000"/>
                </a:solidFill>
                <a:latin typeface="华文楷体" panose="02010600040101010101" pitchFamily="2" charset="-122"/>
                <a:ea typeface="华文楷体" panose="02010600040101010101" pitchFamily="2" charset="-122"/>
              </a:rPr>
              <a:t>13</a:t>
            </a:r>
            <a:r>
              <a:rPr lang="zh-CN" altLang="en-US" sz="1600" i="0" dirty="0" smtClean="0">
                <a:solidFill>
                  <a:srgbClr val="000000"/>
                </a:solidFill>
                <a:latin typeface="华文楷体" panose="02010600040101010101" pitchFamily="2" charset="-122"/>
                <a:ea typeface="华文楷体" panose="02010600040101010101" pitchFamily="2" charset="-122"/>
              </a:rPr>
              <a:t>、凑</a:t>
            </a:r>
            <a:r>
              <a:rPr lang="zh-CN" altLang="en-US" sz="1600" i="0" dirty="0">
                <a:solidFill>
                  <a:srgbClr val="000000"/>
                </a:solidFill>
                <a:latin typeface="华文楷体" panose="02010600040101010101" pitchFamily="2" charset="-122"/>
                <a:ea typeface="华文楷体" panose="02010600040101010101" pitchFamily="2" charset="-122"/>
              </a:rPr>
              <a:t>凑和和的</a:t>
            </a:r>
            <a:r>
              <a:rPr lang="zh-CN" altLang="en-US" sz="1600" i="0" dirty="0" smtClean="0">
                <a:solidFill>
                  <a:srgbClr val="000000"/>
                </a:solidFill>
                <a:latin typeface="华文楷体" panose="02010600040101010101" pitchFamily="2" charset="-122"/>
                <a:ea typeface="华文楷体" panose="02010600040101010101" pitchFamily="2" charset="-122"/>
              </a:rPr>
              <a:t>“懒惰人”</a:t>
            </a:r>
            <a:endParaRPr lang="en-US" altLang="zh-CN" sz="1600" i="0" dirty="0">
              <a:solidFill>
                <a:srgbClr val="000000"/>
              </a:solidFill>
              <a:latin typeface="华文楷体" panose="02010600040101010101" pitchFamily="2" charset="-122"/>
              <a:ea typeface="华文楷体" panose="02010600040101010101" pitchFamily="2" charset="-122"/>
            </a:endParaRPr>
          </a:p>
        </p:txBody>
      </p:sp>
      <p:sp>
        <p:nvSpPr>
          <p:cNvPr id="2" name="矩形 1"/>
          <p:cNvSpPr/>
          <p:nvPr/>
        </p:nvSpPr>
        <p:spPr>
          <a:xfrm>
            <a:off x="4646391" y="851630"/>
            <a:ext cx="4104570" cy="3847207"/>
          </a:xfrm>
          <a:prstGeom prst="rect">
            <a:avLst/>
          </a:prstGeom>
          <a:solidFill>
            <a:schemeClr val="accent5">
              <a:lumMod val="90000"/>
            </a:schemeClr>
          </a:solidFill>
          <a:ln>
            <a:solidFill>
              <a:schemeClr val="tx1"/>
            </a:solidFill>
            <a:prstDash val="sysDash"/>
          </a:ln>
        </p:spPr>
        <p:txBody>
          <a:bodyPr wrap="square" anchor="ctr">
            <a:spAutoFit/>
          </a:bodyPr>
          <a:lstStyle/>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14</a:t>
            </a:r>
            <a:r>
              <a:rPr lang="zh-CN" altLang="en-US" sz="1600" dirty="0" smtClean="0">
                <a:solidFill>
                  <a:srgbClr val="000000"/>
                </a:solidFill>
                <a:latin typeface="华文楷体" panose="02010600040101010101" pitchFamily="2" charset="-122"/>
                <a:ea typeface="华文楷体" panose="02010600040101010101" pitchFamily="2" charset="-122"/>
              </a:rPr>
              <a:t>、带病</a:t>
            </a:r>
            <a:r>
              <a:rPr lang="zh-CN" altLang="en-US" sz="1600" dirty="0">
                <a:solidFill>
                  <a:srgbClr val="000000"/>
                </a:solidFill>
                <a:latin typeface="华文楷体" panose="02010600040101010101" pitchFamily="2" charset="-122"/>
                <a:ea typeface="华文楷体" panose="02010600040101010101" pitchFamily="2" charset="-122"/>
              </a:rPr>
              <a:t>工作的</a:t>
            </a:r>
            <a:r>
              <a:rPr lang="zh-CN" altLang="en-US" sz="1600" dirty="0" smtClean="0">
                <a:solidFill>
                  <a:srgbClr val="000000"/>
                </a:solidFill>
                <a:latin typeface="华文楷体" panose="02010600040101010101" pitchFamily="2" charset="-122"/>
                <a:ea typeface="华文楷体" panose="02010600040101010101" pitchFamily="2" charset="-122"/>
              </a:rPr>
              <a:t>“坚强人”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15</a:t>
            </a:r>
            <a:r>
              <a:rPr lang="zh-CN" altLang="en-US" sz="1600" dirty="0" smtClean="0">
                <a:solidFill>
                  <a:srgbClr val="000000"/>
                </a:solidFill>
                <a:latin typeface="华文楷体" panose="02010600040101010101" pitchFamily="2" charset="-122"/>
                <a:ea typeface="华文楷体" panose="02010600040101010101" pitchFamily="2" charset="-122"/>
              </a:rPr>
              <a:t>、休息</a:t>
            </a:r>
            <a:r>
              <a:rPr lang="zh-CN" altLang="en-US" sz="1600" dirty="0">
                <a:solidFill>
                  <a:srgbClr val="000000"/>
                </a:solidFill>
                <a:latin typeface="华文楷体" panose="02010600040101010101" pitchFamily="2" charset="-122"/>
                <a:ea typeface="华文楷体" panose="02010600040101010101" pitchFamily="2" charset="-122"/>
              </a:rPr>
              <a:t>不好、身体欠佳的</a:t>
            </a:r>
            <a:r>
              <a:rPr lang="zh-CN" altLang="en-US" sz="1600" dirty="0" smtClean="0">
                <a:solidFill>
                  <a:srgbClr val="000000"/>
                </a:solidFill>
                <a:latin typeface="华文楷体" panose="02010600040101010101" pitchFamily="2" charset="-122"/>
                <a:ea typeface="华文楷体" panose="02010600040101010101" pitchFamily="2" charset="-122"/>
              </a:rPr>
              <a:t>“疲惫人”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16</a:t>
            </a:r>
            <a:r>
              <a:rPr lang="zh-CN" altLang="en-US" sz="1600" dirty="0" smtClean="0">
                <a:solidFill>
                  <a:srgbClr val="000000"/>
                </a:solidFill>
                <a:latin typeface="华文楷体" panose="02010600040101010101" pitchFamily="2" charset="-122"/>
                <a:ea typeface="华文楷体" panose="02010600040101010101" pitchFamily="2" charset="-122"/>
              </a:rPr>
              <a:t>、变化</a:t>
            </a:r>
            <a:r>
              <a:rPr lang="zh-CN" altLang="en-US" sz="1600" dirty="0">
                <a:solidFill>
                  <a:srgbClr val="000000"/>
                </a:solidFill>
                <a:latin typeface="华文楷体" panose="02010600040101010101" pitchFamily="2" charset="-122"/>
                <a:ea typeface="华文楷体" panose="02010600040101010101" pitchFamily="2" charset="-122"/>
              </a:rPr>
              <a:t>工种岗位的</a:t>
            </a:r>
            <a:r>
              <a:rPr lang="zh-CN" altLang="en-US" sz="1600" dirty="0" smtClean="0">
                <a:solidFill>
                  <a:srgbClr val="000000"/>
                </a:solidFill>
                <a:latin typeface="华文楷体" panose="02010600040101010101" pitchFamily="2" charset="-122"/>
                <a:ea typeface="华文楷体" panose="02010600040101010101" pitchFamily="2" charset="-122"/>
              </a:rPr>
              <a:t>“改行人”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17</a:t>
            </a:r>
            <a:r>
              <a:rPr lang="zh-CN" altLang="en-US" sz="1600" dirty="0" smtClean="0">
                <a:solidFill>
                  <a:srgbClr val="000000"/>
                </a:solidFill>
                <a:latin typeface="华文楷体" panose="02010600040101010101" pitchFamily="2" charset="-122"/>
                <a:ea typeface="华文楷体" panose="02010600040101010101" pitchFamily="2" charset="-122"/>
              </a:rPr>
              <a:t>、酒后</a:t>
            </a:r>
            <a:r>
              <a:rPr lang="zh-CN" altLang="en-US" sz="1600" dirty="0">
                <a:solidFill>
                  <a:srgbClr val="000000"/>
                </a:solidFill>
                <a:latin typeface="华文楷体" panose="02010600040101010101" pitchFamily="2" charset="-122"/>
                <a:ea typeface="华文楷体" panose="02010600040101010101" pitchFamily="2" charset="-122"/>
              </a:rPr>
              <a:t>开工的</a:t>
            </a:r>
            <a:r>
              <a:rPr lang="zh-CN" altLang="en-US" sz="1600" dirty="0" smtClean="0">
                <a:solidFill>
                  <a:srgbClr val="000000"/>
                </a:solidFill>
                <a:latin typeface="华文楷体" panose="02010600040101010101" pitchFamily="2" charset="-122"/>
                <a:ea typeface="华文楷体" panose="02010600040101010101" pitchFamily="2" charset="-122"/>
              </a:rPr>
              <a:t>“不醉人”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18</a:t>
            </a:r>
            <a:r>
              <a:rPr lang="zh-CN" altLang="en-US" sz="1600" dirty="0" smtClean="0">
                <a:solidFill>
                  <a:srgbClr val="000000"/>
                </a:solidFill>
                <a:latin typeface="华文楷体" panose="02010600040101010101" pitchFamily="2" charset="-122"/>
                <a:ea typeface="华文楷体" panose="02010600040101010101" pitchFamily="2" charset="-122"/>
              </a:rPr>
              <a:t>、力不从心</a:t>
            </a:r>
            <a:r>
              <a:rPr lang="zh-CN" altLang="en-US" sz="1600" dirty="0">
                <a:solidFill>
                  <a:srgbClr val="000000"/>
                </a:solidFill>
                <a:latin typeface="华文楷体" panose="02010600040101010101" pitchFamily="2" charset="-122"/>
                <a:ea typeface="华文楷体" panose="02010600040101010101" pitchFamily="2" charset="-122"/>
              </a:rPr>
              <a:t>的</a:t>
            </a:r>
            <a:r>
              <a:rPr lang="zh-CN" altLang="en-US" sz="1600" dirty="0" smtClean="0">
                <a:solidFill>
                  <a:srgbClr val="000000"/>
                </a:solidFill>
                <a:latin typeface="华文楷体" panose="02010600040101010101" pitchFamily="2" charset="-122"/>
                <a:ea typeface="华文楷体" panose="02010600040101010101" pitchFamily="2" charset="-122"/>
              </a:rPr>
              <a:t>“老工人”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19</a:t>
            </a:r>
            <a:r>
              <a:rPr lang="zh-CN" altLang="en-US" sz="1600" dirty="0" smtClean="0">
                <a:solidFill>
                  <a:srgbClr val="000000"/>
                </a:solidFill>
                <a:latin typeface="华文楷体" panose="02010600040101010101" pitchFamily="2" charset="-122"/>
                <a:ea typeface="华文楷体" panose="02010600040101010101" pitchFamily="2" charset="-122"/>
              </a:rPr>
              <a:t>、初来乍到</a:t>
            </a:r>
            <a:r>
              <a:rPr lang="zh-CN" altLang="en-US" sz="1600" dirty="0">
                <a:solidFill>
                  <a:srgbClr val="000000"/>
                </a:solidFill>
                <a:latin typeface="华文楷体" panose="02010600040101010101" pitchFamily="2" charset="-122"/>
                <a:ea typeface="华文楷体" panose="02010600040101010101" pitchFamily="2" charset="-122"/>
              </a:rPr>
              <a:t>的</a:t>
            </a:r>
            <a:r>
              <a:rPr lang="zh-CN" altLang="en-US" sz="1600" dirty="0" smtClean="0">
                <a:solidFill>
                  <a:srgbClr val="000000"/>
                </a:solidFill>
                <a:latin typeface="华文楷体" panose="02010600040101010101" pitchFamily="2" charset="-122"/>
                <a:ea typeface="华文楷体" panose="02010600040101010101" pitchFamily="2" charset="-122"/>
              </a:rPr>
              <a:t>“新工人”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20</a:t>
            </a:r>
            <a:r>
              <a:rPr lang="zh-CN" altLang="en-US" sz="1600" dirty="0" smtClean="0">
                <a:solidFill>
                  <a:srgbClr val="000000"/>
                </a:solidFill>
                <a:latin typeface="华文楷体" panose="02010600040101010101" pitchFamily="2" charset="-122"/>
                <a:ea typeface="华文楷体" panose="02010600040101010101" pitchFamily="2" charset="-122"/>
              </a:rPr>
              <a:t>、受</a:t>
            </a:r>
            <a:r>
              <a:rPr lang="zh-CN" altLang="en-US" sz="1600" dirty="0">
                <a:solidFill>
                  <a:srgbClr val="000000"/>
                </a:solidFill>
                <a:latin typeface="华文楷体" panose="02010600040101010101" pitchFamily="2" charset="-122"/>
                <a:ea typeface="华文楷体" panose="02010600040101010101" pitchFamily="2" charset="-122"/>
              </a:rPr>
              <a:t>了委屈的</a:t>
            </a:r>
            <a:r>
              <a:rPr lang="zh-CN" altLang="en-US" sz="1600" dirty="0" smtClean="0">
                <a:solidFill>
                  <a:srgbClr val="000000"/>
                </a:solidFill>
                <a:latin typeface="华文楷体" panose="02010600040101010101" pitchFamily="2" charset="-122"/>
                <a:ea typeface="华文楷体" panose="02010600040101010101" pitchFamily="2" charset="-122"/>
              </a:rPr>
              <a:t>“气愤人”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21</a:t>
            </a:r>
            <a:r>
              <a:rPr lang="zh-CN" altLang="en-US" sz="1600" dirty="0" smtClean="0">
                <a:solidFill>
                  <a:srgbClr val="000000"/>
                </a:solidFill>
                <a:latin typeface="华文楷体" panose="02010600040101010101" pitchFamily="2" charset="-122"/>
                <a:ea typeface="华文楷体" panose="02010600040101010101" pitchFamily="2" charset="-122"/>
              </a:rPr>
              <a:t>、不求上进</a:t>
            </a:r>
            <a:r>
              <a:rPr lang="zh-CN" altLang="en-US" sz="1600" dirty="0">
                <a:solidFill>
                  <a:srgbClr val="000000"/>
                </a:solidFill>
                <a:latin typeface="华文楷体" panose="02010600040101010101" pitchFamily="2" charset="-122"/>
                <a:ea typeface="华文楷体" panose="02010600040101010101" pitchFamily="2" charset="-122"/>
              </a:rPr>
              <a:t>的</a:t>
            </a:r>
            <a:r>
              <a:rPr lang="zh-CN" altLang="en-US" sz="1600" dirty="0" smtClean="0">
                <a:solidFill>
                  <a:srgbClr val="000000"/>
                </a:solidFill>
                <a:latin typeface="华文楷体" panose="02010600040101010101" pitchFamily="2" charset="-122"/>
                <a:ea typeface="华文楷体" panose="02010600040101010101" pitchFamily="2" charset="-122"/>
              </a:rPr>
              <a:t>“抛锚人”</a:t>
            </a:r>
            <a:endParaRPr lang="en-US" altLang="zh-CN" sz="1600" dirty="0" smtClean="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22</a:t>
            </a:r>
            <a:r>
              <a:rPr lang="zh-CN" altLang="en-US" sz="1600" dirty="0" smtClean="0">
                <a:solidFill>
                  <a:srgbClr val="000000"/>
                </a:solidFill>
                <a:latin typeface="华文楷体" panose="02010600040101010101" pitchFamily="2" charset="-122"/>
                <a:ea typeface="华文楷体" panose="02010600040101010101" pitchFamily="2" charset="-122"/>
              </a:rPr>
              <a:t>、单纯</a:t>
            </a:r>
            <a:r>
              <a:rPr lang="zh-CN" altLang="en-US" sz="1600" dirty="0">
                <a:solidFill>
                  <a:srgbClr val="000000"/>
                </a:solidFill>
                <a:latin typeface="华文楷体" panose="02010600040101010101" pitchFamily="2" charset="-122"/>
                <a:ea typeface="华文楷体" panose="02010600040101010101" pitchFamily="2" charset="-122"/>
              </a:rPr>
              <a:t>追求任务指标的</a:t>
            </a:r>
            <a:r>
              <a:rPr lang="zh-CN" altLang="en-US" sz="1600" dirty="0" smtClean="0">
                <a:solidFill>
                  <a:srgbClr val="000000"/>
                </a:solidFill>
                <a:latin typeface="华文楷体" panose="02010600040101010101" pitchFamily="2" charset="-122"/>
                <a:ea typeface="华文楷体" panose="02010600040101010101" pitchFamily="2" charset="-122"/>
              </a:rPr>
              <a:t>“效益人”</a:t>
            </a:r>
            <a:endParaRPr lang="en-US" altLang="zh-CN" sz="1600" dirty="0">
              <a:solidFill>
                <a:srgbClr val="000000"/>
              </a:solidFill>
              <a:latin typeface="华文楷体" panose="02010600040101010101" pitchFamily="2" charset="-122"/>
              <a:ea typeface="华文楷体" panose="02010600040101010101" pitchFamily="2" charset="-122"/>
            </a:endParaRPr>
          </a:p>
          <a:p>
            <a:pPr marL="504190" lvl="1" indent="-285750" eaLnBrk="1" hangingPunct="1">
              <a:lnSpc>
                <a:spcPct val="125000"/>
              </a:lnSpc>
              <a:spcBef>
                <a:spcPct val="25000"/>
              </a:spcBef>
              <a:buClr>
                <a:schemeClr val="tx2"/>
              </a:buClr>
              <a:buFont typeface="Symbol" panose="05050102010706020507" pitchFamily="18" charset="2"/>
              <a:buChar char="·"/>
            </a:pPr>
            <a:r>
              <a:rPr lang="en-US" altLang="zh-CN" sz="1600" dirty="0" smtClean="0">
                <a:solidFill>
                  <a:srgbClr val="000000"/>
                </a:solidFill>
                <a:latin typeface="华文楷体" panose="02010600040101010101" pitchFamily="2" charset="-122"/>
                <a:ea typeface="华文楷体" panose="02010600040101010101" pitchFamily="2" charset="-122"/>
              </a:rPr>
              <a:t>23</a:t>
            </a:r>
            <a:r>
              <a:rPr lang="zh-CN" altLang="en-US" sz="1600" dirty="0" smtClean="0">
                <a:solidFill>
                  <a:srgbClr val="000000"/>
                </a:solidFill>
                <a:latin typeface="华文楷体" panose="02010600040101010101" pitchFamily="2" charset="-122"/>
                <a:ea typeface="华文楷体" panose="02010600040101010101" pitchFamily="2" charset="-122"/>
              </a:rPr>
              <a:t>、盲目</a:t>
            </a:r>
            <a:r>
              <a:rPr lang="zh-CN" altLang="en-US" sz="1600" dirty="0">
                <a:solidFill>
                  <a:srgbClr val="000000"/>
                </a:solidFill>
                <a:latin typeface="华文楷体" panose="02010600040101010101" pitchFamily="2" charset="-122"/>
                <a:ea typeface="华文楷体" panose="02010600040101010101" pitchFamily="2" charset="-122"/>
              </a:rPr>
              <a:t>听从指挥的“糊涂人”</a:t>
            </a:r>
            <a:endParaRPr lang="zh-CN" altLang="en-US" sz="1600" dirty="0">
              <a:solidFill>
                <a:srgbClr val="000000"/>
              </a:solidFill>
              <a:latin typeface="华文楷体" panose="02010600040101010101" pitchFamily="2" charset="-122"/>
              <a:ea typeface="华文楷体" panose="02010600040101010101" pitchFamily="2" charset="-122"/>
            </a:endParaRPr>
          </a:p>
        </p:txBody>
      </p:sp>
      <p:sp>
        <p:nvSpPr>
          <p:cNvPr id="7" name="云形标注 6"/>
          <p:cNvSpPr/>
          <p:nvPr/>
        </p:nvSpPr>
        <p:spPr bwMode="auto">
          <a:xfrm>
            <a:off x="5798551" y="4505844"/>
            <a:ext cx="3168440" cy="1486323"/>
          </a:xfrm>
          <a:prstGeom prst="cloudCallout">
            <a:avLst>
              <a:gd name="adj1" fmla="val -56523"/>
              <a:gd name="adj2" fmla="val -52563"/>
            </a:avLst>
          </a:prstGeom>
          <a:solidFill>
            <a:srgbClr val="FFFF00"/>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1800" b="1" i="0" u="sng" strike="noStrike" cap="none" normalizeH="0" baseline="0" dirty="0" smtClean="0">
                <a:ln>
                  <a:noFill/>
                </a:ln>
                <a:solidFill>
                  <a:schemeClr val="tx1"/>
                </a:solidFill>
                <a:effectLst/>
                <a:latin typeface="Arial" panose="020B0604020202020204" pitchFamily="34" charset="0"/>
                <a:ea typeface="宋体" panose="02010600030101010101" pitchFamily="2" charset="-122"/>
              </a:rPr>
              <a:t>思考：</a:t>
            </a:r>
            <a:endParaRPr kumimoji="0" lang="en-US" altLang="zh-CN" sz="1800" b="1" i="0" u="sng"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zh-CN" altLang="en-US" sz="1800" b="1" i="0" u="sng" strike="noStrike" cap="none" normalizeH="0" baseline="0" dirty="0" smtClean="0">
                <a:ln>
                  <a:noFill/>
                </a:ln>
                <a:solidFill>
                  <a:schemeClr val="tx1"/>
                </a:solidFill>
                <a:effectLst/>
                <a:latin typeface="Arial" panose="020B0604020202020204" pitchFamily="34" charset="0"/>
                <a:ea typeface="宋体" panose="02010600030101010101" pitchFamily="2" charset="-122"/>
              </a:rPr>
              <a:t>你的身边是否也有这些类型的人？</a:t>
            </a:r>
            <a:endParaRPr kumimoji="0" lang="zh-CN" altLang="en-US" sz="1800" b="1" i="0" u="sng"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73396" y="4713829"/>
            <a:ext cx="792110" cy="103760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MH_Other_1"/>
          <p:cNvCxnSpPr/>
          <p:nvPr>
            <p:custDataLst>
              <p:tags r:id="rId1"/>
            </p:custDataLst>
          </p:nvPr>
        </p:nvCxnSpPr>
        <p:spPr>
          <a:xfrm flipH="1">
            <a:off x="2785038" y="1222081"/>
            <a:ext cx="0" cy="3302059"/>
          </a:xfrm>
          <a:prstGeom prst="line">
            <a:avLst/>
          </a:prstGeom>
          <a:ln w="12700">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6" name="MH_Other_2"/>
          <p:cNvSpPr/>
          <p:nvPr>
            <p:custDataLst>
              <p:tags r:id="rId2"/>
            </p:custDataLst>
          </p:nvPr>
        </p:nvSpPr>
        <p:spPr>
          <a:xfrm>
            <a:off x="181771" y="2003974"/>
            <a:ext cx="2004469" cy="1843893"/>
          </a:xfrm>
          <a:prstGeom prst="ellipse">
            <a:avLst/>
          </a:prstGeom>
          <a:solidFill>
            <a:srgbClr val="FFFFFF"/>
          </a:solidFill>
          <a:ln>
            <a:solidFill>
              <a:srgbClr val="B2B2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ea typeface="微软雅黑" panose="020B0503020204020204" pitchFamily="34" charset="-122"/>
            </a:endParaRPr>
          </a:p>
        </p:txBody>
      </p:sp>
      <p:sp>
        <p:nvSpPr>
          <p:cNvPr id="7" name="MH_Title_1"/>
          <p:cNvSpPr/>
          <p:nvPr>
            <p:custDataLst>
              <p:tags r:id="rId3"/>
            </p:custDataLst>
          </p:nvPr>
        </p:nvSpPr>
        <p:spPr>
          <a:xfrm>
            <a:off x="381900" y="2188071"/>
            <a:ext cx="1604210" cy="1475699"/>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zh-CN" altLang="en-US" sz="2400" dirty="0" smtClean="0">
                <a:solidFill>
                  <a:srgbClr val="FFFFFF"/>
                </a:solidFill>
                <a:latin typeface="微软雅黑" panose="020B0503020204020204" pitchFamily="34" charset="-122"/>
                <a:ea typeface="微软雅黑" panose="020B0503020204020204" pitchFamily="34" charset="-122"/>
              </a:rPr>
              <a:t>基本控制途径</a:t>
            </a:r>
            <a:endParaRPr lang="en-US" altLang="zh-CN" sz="2400" dirty="0">
              <a:solidFill>
                <a:srgbClr val="FFFFFF"/>
              </a:solidFill>
              <a:latin typeface="微软雅黑" panose="020B0503020204020204" pitchFamily="34" charset="-122"/>
              <a:ea typeface="微软雅黑" panose="020B0503020204020204" pitchFamily="34" charset="-122"/>
            </a:endParaRPr>
          </a:p>
        </p:txBody>
      </p:sp>
      <p:sp>
        <p:nvSpPr>
          <p:cNvPr id="8" name="MH_SubTitle_1"/>
          <p:cNvSpPr>
            <a:spLocks noChangeArrowheads="1"/>
          </p:cNvSpPr>
          <p:nvPr>
            <p:custDataLst>
              <p:tags r:id="rId4"/>
            </p:custDataLst>
          </p:nvPr>
        </p:nvSpPr>
        <p:spPr bwMode="auto">
          <a:xfrm>
            <a:off x="3310775" y="1543731"/>
            <a:ext cx="3559440" cy="86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dirty="0" smtClean="0">
                <a:ea typeface="微软雅黑" panose="020B0503020204020204" pitchFamily="34" charset="-122"/>
              </a:rPr>
              <a:t>自我行为控制</a:t>
            </a:r>
            <a:endParaRPr lang="en-US" altLang="zh-CN" sz="2000" dirty="0">
              <a:ea typeface="微软雅黑" panose="020B0503020204020204" pitchFamily="34" charset="-122"/>
            </a:endParaRPr>
          </a:p>
        </p:txBody>
      </p:sp>
      <p:sp>
        <p:nvSpPr>
          <p:cNvPr id="9" name="MH_Other_3"/>
          <p:cNvSpPr/>
          <p:nvPr>
            <p:custDataLst>
              <p:tags r:id="rId5"/>
            </p:custDataLst>
          </p:nvPr>
        </p:nvSpPr>
        <p:spPr>
          <a:xfrm>
            <a:off x="2554731" y="1746822"/>
            <a:ext cx="452673" cy="416411"/>
          </a:xfrm>
          <a:prstGeom prst="ellipse">
            <a:avLst/>
          </a:prstGeom>
          <a:solidFill>
            <a:srgbClr val="FFFFFF"/>
          </a:solid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CN" altLang="en-US">
              <a:ea typeface="微软雅黑" panose="020B0503020204020204" pitchFamily="34" charset="-122"/>
            </a:endParaRPr>
          </a:p>
        </p:txBody>
      </p:sp>
      <p:sp>
        <p:nvSpPr>
          <p:cNvPr id="10" name="MH_Other_4"/>
          <p:cNvSpPr/>
          <p:nvPr>
            <p:custDataLst>
              <p:tags r:id="rId6"/>
            </p:custDataLst>
          </p:nvPr>
        </p:nvSpPr>
        <p:spPr>
          <a:xfrm>
            <a:off x="2640501" y="1825721"/>
            <a:ext cx="281133" cy="258613"/>
          </a:xfrm>
          <a:prstGeom prst="ellipse">
            <a:avLst/>
          </a:prstGeom>
          <a:solidFill>
            <a:srgbClr val="FAA24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77500" lnSpcReduction="20000"/>
          </a:bodyPr>
          <a:lstStyle/>
          <a:p>
            <a:pPr algn="ctr" eaLnBrk="1" fontAlgn="auto" hangingPunct="1">
              <a:spcBef>
                <a:spcPts val="0"/>
              </a:spcBef>
              <a:spcAft>
                <a:spcPts val="0"/>
              </a:spcAft>
              <a:defRPr/>
            </a:pPr>
            <a:endParaRPr lang="zh-CN" altLang="en-US">
              <a:ea typeface="微软雅黑" panose="020B0503020204020204" pitchFamily="34" charset="-122"/>
            </a:endParaRPr>
          </a:p>
        </p:txBody>
      </p:sp>
      <p:sp>
        <p:nvSpPr>
          <p:cNvPr id="11" name="MH_SubTitle_2"/>
          <p:cNvSpPr>
            <a:spLocks noChangeArrowheads="1"/>
          </p:cNvSpPr>
          <p:nvPr>
            <p:custDataLst>
              <p:tags r:id="rId7"/>
            </p:custDataLst>
          </p:nvPr>
        </p:nvSpPr>
        <p:spPr bwMode="auto">
          <a:xfrm>
            <a:off x="3310775" y="2493439"/>
            <a:ext cx="3559440" cy="86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dirty="0" smtClean="0">
                <a:ea typeface="微软雅黑" panose="020B0503020204020204" pitchFamily="34" charset="-122"/>
              </a:rPr>
              <a:t>工作流程和制度控制</a:t>
            </a:r>
            <a:endParaRPr lang="en-US" altLang="zh-CN" sz="2000" dirty="0">
              <a:ea typeface="微软雅黑" panose="020B0503020204020204" pitchFamily="34" charset="-122"/>
            </a:endParaRPr>
          </a:p>
        </p:txBody>
      </p:sp>
      <p:sp>
        <p:nvSpPr>
          <p:cNvPr id="12" name="MH_Other_5"/>
          <p:cNvSpPr/>
          <p:nvPr>
            <p:custDataLst>
              <p:tags r:id="rId8"/>
            </p:custDataLst>
          </p:nvPr>
        </p:nvSpPr>
        <p:spPr>
          <a:xfrm>
            <a:off x="2554731" y="2696529"/>
            <a:ext cx="452673" cy="416411"/>
          </a:xfrm>
          <a:prstGeom prst="ellipse">
            <a:avLst/>
          </a:prstGeom>
          <a:solidFill>
            <a:srgbClr val="FFFFFF"/>
          </a:solid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CN" altLang="en-US">
              <a:ea typeface="微软雅黑" panose="020B0503020204020204" pitchFamily="34" charset="-122"/>
            </a:endParaRPr>
          </a:p>
        </p:txBody>
      </p:sp>
      <p:sp>
        <p:nvSpPr>
          <p:cNvPr id="13" name="MH_Other_6"/>
          <p:cNvSpPr/>
          <p:nvPr>
            <p:custDataLst>
              <p:tags r:id="rId9"/>
            </p:custDataLst>
          </p:nvPr>
        </p:nvSpPr>
        <p:spPr>
          <a:xfrm>
            <a:off x="2640501" y="2775428"/>
            <a:ext cx="281133" cy="258613"/>
          </a:xfrm>
          <a:prstGeom prst="ellipse">
            <a:avLst/>
          </a:prstGeom>
          <a:solidFill>
            <a:srgbClr val="99D3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77500" lnSpcReduction="20000"/>
          </a:bodyPr>
          <a:lstStyle/>
          <a:p>
            <a:pPr algn="ctr" eaLnBrk="1" fontAlgn="auto" hangingPunct="1">
              <a:spcBef>
                <a:spcPts val="0"/>
              </a:spcBef>
              <a:spcAft>
                <a:spcPts val="0"/>
              </a:spcAft>
              <a:defRPr/>
            </a:pPr>
            <a:endParaRPr lang="zh-CN" altLang="en-US">
              <a:ea typeface="微软雅黑" panose="020B0503020204020204" pitchFamily="34" charset="-122"/>
            </a:endParaRPr>
          </a:p>
        </p:txBody>
      </p:sp>
      <p:sp>
        <p:nvSpPr>
          <p:cNvPr id="14" name="MH_SubTitle_3"/>
          <p:cNvSpPr>
            <a:spLocks noChangeArrowheads="1"/>
          </p:cNvSpPr>
          <p:nvPr>
            <p:custDataLst>
              <p:tags r:id="rId10"/>
            </p:custDataLst>
          </p:nvPr>
        </p:nvSpPr>
        <p:spPr bwMode="auto">
          <a:xfrm>
            <a:off x="3310775" y="3444607"/>
            <a:ext cx="3559440" cy="86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dirty="0" smtClean="0">
                <a:ea typeface="微软雅黑" panose="020B0503020204020204" pitchFamily="34" charset="-122"/>
              </a:rPr>
              <a:t>监督控制</a:t>
            </a:r>
            <a:endParaRPr lang="en-US" altLang="zh-CN" sz="2000" dirty="0">
              <a:ea typeface="微软雅黑" panose="020B0503020204020204" pitchFamily="34" charset="-122"/>
            </a:endParaRPr>
          </a:p>
        </p:txBody>
      </p:sp>
      <p:sp>
        <p:nvSpPr>
          <p:cNvPr id="15" name="MH_Other_7"/>
          <p:cNvSpPr/>
          <p:nvPr>
            <p:custDataLst>
              <p:tags r:id="rId11"/>
            </p:custDataLst>
          </p:nvPr>
        </p:nvSpPr>
        <p:spPr>
          <a:xfrm>
            <a:off x="2554731" y="3646236"/>
            <a:ext cx="452673" cy="416411"/>
          </a:xfrm>
          <a:prstGeom prst="ellipse">
            <a:avLst/>
          </a:prstGeom>
          <a:solidFill>
            <a:srgbClr val="FFFFFF"/>
          </a:solid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CN" altLang="en-US">
              <a:ea typeface="微软雅黑" panose="020B0503020204020204" pitchFamily="34" charset="-122"/>
            </a:endParaRPr>
          </a:p>
        </p:txBody>
      </p:sp>
      <p:sp>
        <p:nvSpPr>
          <p:cNvPr id="16" name="MH_Other_8"/>
          <p:cNvSpPr/>
          <p:nvPr>
            <p:custDataLst>
              <p:tags r:id="rId12"/>
            </p:custDataLst>
          </p:nvPr>
        </p:nvSpPr>
        <p:spPr>
          <a:xfrm>
            <a:off x="2640501" y="3725135"/>
            <a:ext cx="281133" cy="258613"/>
          </a:xfrm>
          <a:prstGeom prst="ellipse">
            <a:avLst/>
          </a:prstGeom>
          <a:solidFill>
            <a:srgbClr val="37B1F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77500" lnSpcReduction="20000"/>
          </a:bodyPr>
          <a:lstStyle/>
          <a:p>
            <a:pPr algn="ctr" eaLnBrk="1" fontAlgn="auto" hangingPunct="1">
              <a:spcBef>
                <a:spcPts val="0"/>
              </a:spcBef>
              <a:spcAft>
                <a:spcPts val="0"/>
              </a:spcAft>
              <a:defRPr/>
            </a:pPr>
            <a:endParaRPr lang="zh-CN" altLang="en-US">
              <a:ea typeface="微软雅黑" panose="020B0503020204020204" pitchFamily="34" charset="-122"/>
            </a:endParaRPr>
          </a:p>
        </p:txBody>
      </p:sp>
      <p:sp>
        <p:nvSpPr>
          <p:cNvPr id="18" name="标题 1"/>
          <p:cNvSpPr txBox="1">
            <a:spLocks noGrp="1"/>
          </p:cNvSpPr>
          <p:nvPr>
            <p:ph type="title" idx="4294967295"/>
          </p:nvPr>
        </p:nvSpPr>
        <p:spPr bwMode="auto">
          <a:xfrm>
            <a:off x="296873" y="108751"/>
            <a:ext cx="8233887" cy="526849"/>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b="1" kern="0" dirty="0" smtClean="0">
                <a:solidFill>
                  <a:schemeClr val="tx1"/>
                </a:solidFill>
                <a:latin typeface="微软雅黑" panose="020B0503020204020204" pitchFamily="34" charset="-122"/>
                <a:ea typeface="微软雅黑" panose="020B0503020204020204" pitchFamily="34" charset="-122"/>
              </a:rPr>
              <a:t>员工不安全行为控制与管理措施</a:t>
            </a:r>
            <a:endParaRPr lang="zh-CN" altLang="en-US" b="1" kern="0" dirty="0" smtClean="0">
              <a:solidFill>
                <a:schemeClr val="tx1"/>
              </a:solidFill>
              <a:latin typeface="微软雅黑" panose="020B0503020204020204" pitchFamily="34" charset="-122"/>
              <a:ea typeface="微软雅黑" panose="020B0503020204020204" pitchFamily="34" charset="-122"/>
            </a:endParaRPr>
          </a:p>
        </p:txBody>
      </p:sp>
      <p:sp>
        <p:nvSpPr>
          <p:cNvPr id="19" name="矩形 18"/>
          <p:cNvSpPr/>
          <p:nvPr/>
        </p:nvSpPr>
        <p:spPr>
          <a:xfrm>
            <a:off x="505817" y="4668160"/>
            <a:ext cx="8317154" cy="864120"/>
          </a:xfrm>
          <a:prstGeom prst="rect">
            <a:avLst/>
          </a:prstGeom>
          <a:solidFill>
            <a:srgbClr val="FFFF99"/>
          </a:solidFill>
          <a:ln w="9525">
            <a:solidFill>
              <a:srgbClr val="000000"/>
            </a:solidFill>
            <a:round/>
          </a:ln>
        </p:spPr>
        <p:txBody>
          <a:bodyPr/>
          <a:lstStyle/>
          <a:p>
            <a:pPr algn="just" defTabSz="989965" eaLnBrk="1" fontAlgn="auto" hangingPunct="1">
              <a:lnSpc>
                <a:spcPct val="150000"/>
              </a:lnSpc>
              <a:spcBef>
                <a:spcPts val="0"/>
              </a:spcBef>
              <a:spcAft>
                <a:spcPts val="0"/>
              </a:spcAft>
            </a:pPr>
            <a:r>
              <a:rPr lang="zh-CN" altLang="en-US" sz="1515" b="1" kern="0" dirty="0">
                <a:latin typeface="微软雅黑" panose="020B0503020204020204" pitchFamily="34" charset="-122"/>
                <a:ea typeface="微软雅黑" panose="020B0503020204020204" pitchFamily="34" charset="-122"/>
              </a:rPr>
              <a:t>常用的控制与管理措施主要有：思想政治工作、目标激励、教育、培训、奖励、惩罚、通报、公示、说服教育、献身说法、说服帮教、案例启发、家属参与、企业文化、管理者以身作则等。</a:t>
            </a:r>
            <a:endParaRPr lang="zh-CN" altLang="en-US" sz="1515" b="1" kern="0" dirty="0">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35370" y="1692311"/>
            <a:ext cx="2712726" cy="2478029"/>
          </a:xfrm>
          <a:prstGeom prst="rect">
            <a:avLst/>
          </a:prstGeom>
        </p:spPr>
      </p:pic>
      <p:pic>
        <p:nvPicPr>
          <p:cNvPr id="17" name="图片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a:xfrm>
            <a:off x="613831" y="3294637"/>
            <a:ext cx="8007350" cy="128382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a:buFont typeface="Wingdings" panose="05000000000000000000" pitchFamily="2" charset="2"/>
              <a:buNone/>
            </a:pPr>
            <a:endParaRPr lang="en-US" altLang="zh-CN" sz="1600" kern="0" dirty="0" smtClean="0"/>
          </a:p>
          <a:p>
            <a:pPr>
              <a:buFontTx/>
            </a:pPr>
            <a:endParaRPr lang="en-US" altLang="zh-CN" sz="1600" kern="0" dirty="0"/>
          </a:p>
        </p:txBody>
      </p:sp>
      <p:sp>
        <p:nvSpPr>
          <p:cNvPr id="7" name="Rectangle 15"/>
          <p:cNvSpPr>
            <a:spLocks noChangeArrowheads="1"/>
          </p:cNvSpPr>
          <p:nvPr/>
        </p:nvSpPr>
        <p:spPr bwMode="auto">
          <a:xfrm>
            <a:off x="297320" y="127240"/>
            <a:ext cx="1440000" cy="436349"/>
          </a:xfrm>
          <a:prstGeom prst="homePlate">
            <a:avLst>
              <a:gd name="adj" fmla="val 17984"/>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自我行为控制</a:t>
            </a:r>
            <a:endParaRPr lang="zh-CN" altLang="en-US" sz="1200" b="1" i="0" dirty="0">
              <a:latin typeface="微软雅黑" panose="020B0503020204020204" pitchFamily="34" charset="-122"/>
              <a:ea typeface="微软雅黑" panose="020B0503020204020204" pitchFamily="34" charset="-122"/>
            </a:endParaRPr>
          </a:p>
        </p:txBody>
      </p:sp>
      <p:sp>
        <p:nvSpPr>
          <p:cNvPr id="8" name="Rectangle 16"/>
          <p:cNvSpPr>
            <a:spLocks noChangeArrowheads="1"/>
          </p:cNvSpPr>
          <p:nvPr/>
        </p:nvSpPr>
        <p:spPr bwMode="auto">
          <a:xfrm>
            <a:off x="1737506" y="127241"/>
            <a:ext cx="1440000" cy="436349"/>
          </a:xfrm>
          <a:prstGeom prst="chevron">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工作流程控制</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9" name="Rectangle 19"/>
          <p:cNvSpPr>
            <a:spLocks noChangeArrowheads="1"/>
          </p:cNvSpPr>
          <p:nvPr/>
        </p:nvSpPr>
        <p:spPr bwMode="auto">
          <a:xfrm>
            <a:off x="3177506" y="127239"/>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监督检查</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2" name="MH_Other_1"/>
          <p:cNvSpPr/>
          <p:nvPr/>
        </p:nvSpPr>
        <p:spPr bwMode="auto">
          <a:xfrm rot="19743805">
            <a:off x="806450" y="1004888"/>
            <a:ext cx="173038" cy="514350"/>
          </a:xfrm>
          <a:custGeom>
            <a:avLst/>
            <a:gdLst>
              <a:gd name="T0" fmla="*/ 128434 w 128434"/>
              <a:gd name="T1" fmla="*/ 64576 h 416103"/>
              <a:gd name="T2" fmla="*/ 128434 w 128434"/>
              <a:gd name="T3" fmla="*/ 416103 h 416103"/>
              <a:gd name="T4" fmla="*/ 0 w 128434"/>
              <a:gd name="T5" fmla="*/ 339125 h 416103"/>
              <a:gd name="T6" fmla="*/ 0 w 128434"/>
              <a:gd name="T7" fmla="*/ 0 h 416103"/>
              <a:gd name="T8" fmla="*/ 128434 w 128434"/>
              <a:gd name="T9" fmla="*/ 64576 h 416103"/>
            </a:gdLst>
            <a:ahLst/>
            <a:cxnLst>
              <a:cxn ang="0">
                <a:pos x="T0" y="T1"/>
              </a:cxn>
              <a:cxn ang="0">
                <a:pos x="T2" y="T3"/>
              </a:cxn>
              <a:cxn ang="0">
                <a:pos x="T4" y="T5"/>
              </a:cxn>
              <a:cxn ang="0">
                <a:pos x="T6" y="T7"/>
              </a:cxn>
              <a:cxn ang="0">
                <a:pos x="T8" y="T9"/>
              </a:cxn>
            </a:cxnLst>
            <a:rect l="0" t="0" r="r" b="b"/>
            <a:pathLst>
              <a:path w="128434" h="416103">
                <a:moveTo>
                  <a:pt x="128434" y="64576"/>
                </a:moveTo>
                <a:lnTo>
                  <a:pt x="128434" y="416103"/>
                </a:lnTo>
                <a:lnTo>
                  <a:pt x="0" y="339125"/>
                </a:lnTo>
                <a:lnTo>
                  <a:pt x="0" y="0"/>
                </a:lnTo>
                <a:lnTo>
                  <a:pt x="128434" y="64576"/>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3" name="MH_Other_2"/>
          <p:cNvSpPr/>
          <p:nvPr/>
        </p:nvSpPr>
        <p:spPr bwMode="auto">
          <a:xfrm rot="19743805">
            <a:off x="1079500" y="1004888"/>
            <a:ext cx="171450" cy="514350"/>
          </a:xfrm>
          <a:custGeom>
            <a:avLst/>
            <a:gdLst>
              <a:gd name="T0" fmla="*/ 128434 w 128434"/>
              <a:gd name="T1" fmla="*/ 64576 h 416103"/>
              <a:gd name="T2" fmla="*/ 128434 w 128434"/>
              <a:gd name="T3" fmla="*/ 416103 h 416103"/>
              <a:gd name="T4" fmla="*/ 0 w 128434"/>
              <a:gd name="T5" fmla="*/ 339125 h 416103"/>
              <a:gd name="T6" fmla="*/ 0 w 128434"/>
              <a:gd name="T7" fmla="*/ 0 h 416103"/>
              <a:gd name="T8" fmla="*/ 128434 w 128434"/>
              <a:gd name="T9" fmla="*/ 64576 h 416103"/>
            </a:gdLst>
            <a:ahLst/>
            <a:cxnLst>
              <a:cxn ang="0">
                <a:pos x="T0" y="T1"/>
              </a:cxn>
              <a:cxn ang="0">
                <a:pos x="T2" y="T3"/>
              </a:cxn>
              <a:cxn ang="0">
                <a:pos x="T4" y="T5"/>
              </a:cxn>
              <a:cxn ang="0">
                <a:pos x="T6" y="T7"/>
              </a:cxn>
              <a:cxn ang="0">
                <a:pos x="T8" y="T9"/>
              </a:cxn>
            </a:cxnLst>
            <a:rect l="0" t="0" r="r" b="b"/>
            <a:pathLst>
              <a:path w="128434" h="416103">
                <a:moveTo>
                  <a:pt x="128434" y="64576"/>
                </a:moveTo>
                <a:lnTo>
                  <a:pt x="128434" y="416103"/>
                </a:lnTo>
                <a:lnTo>
                  <a:pt x="0" y="339125"/>
                </a:lnTo>
                <a:lnTo>
                  <a:pt x="0" y="0"/>
                </a:lnTo>
                <a:lnTo>
                  <a:pt x="128434" y="64576"/>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4" name="MH_Desc_1"/>
          <p:cNvSpPr>
            <a:spLocks noChangeArrowheads="1"/>
          </p:cNvSpPr>
          <p:nvPr/>
        </p:nvSpPr>
        <p:spPr bwMode="auto">
          <a:xfrm>
            <a:off x="1441450" y="1025526"/>
            <a:ext cx="7237413" cy="978264"/>
          </a:xfrm>
          <a:custGeom>
            <a:avLst/>
            <a:gdLst>
              <a:gd name="T0" fmla="*/ 0 w 2520280"/>
              <a:gd name="T1" fmla="*/ 1050925 h 1872208"/>
              <a:gd name="T2" fmla="*/ 7237413 w 2520280"/>
              <a:gd name="T3" fmla="*/ 1050925 h 1872208"/>
              <a:gd name="T4" fmla="*/ 0 w 2520280"/>
              <a:gd name="T5" fmla="*/ 1050925 h 1872208"/>
              <a:gd name="T6" fmla="*/ 0 w 2520280"/>
              <a:gd name="T7" fmla="*/ 0 h 1872208"/>
              <a:gd name="T8" fmla="*/ 2630 w 2520280"/>
              <a:gd name="T9" fmla="*/ 0 h 1872208"/>
              <a:gd name="T10" fmla="*/ 0 w 2520280"/>
              <a:gd name="T11" fmla="*/ 0 h 1872208"/>
              <a:gd name="T12" fmla="*/ 0 60000 65536"/>
              <a:gd name="T13" fmla="*/ 0 60000 65536"/>
              <a:gd name="T14" fmla="*/ 0 60000 65536"/>
              <a:gd name="T15" fmla="*/ 0 60000 65536"/>
              <a:gd name="T16" fmla="*/ 0 60000 65536"/>
              <a:gd name="T17" fmla="*/ 0 60000 65536"/>
              <a:gd name="T18" fmla="*/ 0 w 2520280"/>
              <a:gd name="T19" fmla="*/ 0 h 1872208"/>
              <a:gd name="T20" fmla="*/ 2520280 w 2520280"/>
              <a:gd name="T21" fmla="*/ 1872208 h 1872208"/>
            </a:gdLst>
            <a:ahLst/>
            <a:cxnLst>
              <a:cxn ang="T12">
                <a:pos x="T0" y="T1"/>
              </a:cxn>
              <a:cxn ang="T13">
                <a:pos x="T2" y="T3"/>
              </a:cxn>
              <a:cxn ang="T14">
                <a:pos x="T4" y="T5"/>
              </a:cxn>
              <a:cxn ang="T15">
                <a:pos x="T6" y="T7"/>
              </a:cxn>
              <a:cxn ang="T16">
                <a:pos x="T8" y="T9"/>
              </a:cxn>
              <a:cxn ang="T17">
                <a:pos x="T10" y="T11"/>
              </a:cxn>
            </a:cxnLst>
            <a:rect l="T18" t="T19" r="T20" b="T21"/>
            <a:pathLst>
              <a:path w="2520280" h="1872208">
                <a:moveTo>
                  <a:pt x="0" y="1872208"/>
                </a:moveTo>
                <a:lnTo>
                  <a:pt x="2520280" y="1872208"/>
                </a:lnTo>
                <a:lnTo>
                  <a:pt x="0" y="1872208"/>
                </a:lnTo>
                <a:close/>
                <a:moveTo>
                  <a:pt x="0" y="0"/>
                </a:moveTo>
                <a:lnTo>
                  <a:pt x="916"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000" b="1" dirty="0">
                <a:latin typeface="MHeiTGB-Medium-U"/>
                <a:ea typeface="MHeiTGB-Medium-U"/>
              </a:rPr>
              <a:t>自我安全行为检查（</a:t>
            </a:r>
            <a:r>
              <a:rPr lang="en-US" altLang="zh-CN" sz="2000" b="1" dirty="0">
                <a:latin typeface="MHeiTGB-Medium-U"/>
                <a:ea typeface="MHeiTGB-Medium-U"/>
              </a:rPr>
              <a:t>Take 2</a:t>
            </a:r>
            <a:r>
              <a:rPr lang="zh-CN" altLang="en-US" sz="2000" b="1" dirty="0">
                <a:latin typeface="MHeiTGB-Medium-U"/>
                <a:ea typeface="MHeiTGB-Medium-U"/>
              </a:rPr>
              <a:t>）</a:t>
            </a:r>
            <a:r>
              <a:rPr lang="en-US" altLang="zh-CN" sz="2000" dirty="0" smtClean="0">
                <a:latin typeface="MHeiTGB-Medium-U"/>
                <a:ea typeface="MHeiTGB-Medium-U"/>
              </a:rPr>
              <a:t>:</a:t>
            </a:r>
            <a:r>
              <a:rPr lang="zh-CN" altLang="en-US" sz="2000" dirty="0" smtClean="0">
                <a:latin typeface="MHeiTGB-Medium-U"/>
                <a:ea typeface="MHeiTGB-Medium-U"/>
              </a:rPr>
              <a:t>通过每个人</a:t>
            </a:r>
            <a:r>
              <a:rPr lang="zh-CN" altLang="en-US" sz="2000" dirty="0">
                <a:latin typeface="MHeiTGB-Medium-U"/>
                <a:ea typeface="MHeiTGB-Medium-U"/>
              </a:rPr>
              <a:t>在工作</a:t>
            </a:r>
            <a:r>
              <a:rPr lang="zh-CN" altLang="en-US" sz="2000" dirty="0" smtClean="0">
                <a:latin typeface="MHeiTGB-Medium-U"/>
                <a:ea typeface="MHeiTGB-Medium-U"/>
              </a:rPr>
              <a:t>前花</a:t>
            </a:r>
            <a:r>
              <a:rPr lang="en-US" altLang="zh-CN" sz="2000" dirty="0" smtClean="0">
                <a:latin typeface="MHeiTGB-Medium-U"/>
                <a:ea typeface="MHeiTGB-Medium-U"/>
              </a:rPr>
              <a:t>2</a:t>
            </a:r>
            <a:r>
              <a:rPr lang="zh-CN" altLang="en-US" sz="2000" dirty="0" smtClean="0">
                <a:latin typeface="MHeiTGB-Medium-U"/>
                <a:ea typeface="MHeiTGB-Medium-U"/>
              </a:rPr>
              <a:t>分钟的</a:t>
            </a:r>
            <a:r>
              <a:rPr lang="zh-CN" altLang="en-US" sz="2000" dirty="0">
                <a:latin typeface="MHeiTGB-Medium-U"/>
                <a:ea typeface="MHeiTGB-Medium-U"/>
              </a:rPr>
              <a:t>心理检查来预防其自身安全事故的发生。</a:t>
            </a:r>
            <a:endParaRPr lang="zh-CN" altLang="en-US" sz="2000" dirty="0">
              <a:latin typeface="MHeiTGB-Medium-U"/>
              <a:ea typeface="MHeiTGB-Medium-U"/>
            </a:endParaRPr>
          </a:p>
        </p:txBody>
      </p:sp>
      <p:sp>
        <p:nvSpPr>
          <p:cNvPr id="16" name="Rectangle 8"/>
          <p:cNvSpPr>
            <a:spLocks noChangeArrowheads="1"/>
          </p:cNvSpPr>
          <p:nvPr/>
        </p:nvSpPr>
        <p:spPr bwMode="auto">
          <a:xfrm>
            <a:off x="756591" y="2276178"/>
            <a:ext cx="869875" cy="336800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spcBef>
                <a:spcPct val="50000"/>
              </a:spcBef>
              <a:buFontTx/>
              <a:buNone/>
            </a:pPr>
            <a:endParaRPr lang="zh-CN" altLang="zh-CN" sz="1600" b="1">
              <a:latin typeface="微软雅黑" panose="020B0503020204020204" pitchFamily="34" charset="-122"/>
              <a:ea typeface="微软雅黑" panose="020B0503020204020204" pitchFamily="34" charset="-122"/>
            </a:endParaRPr>
          </a:p>
        </p:txBody>
      </p:sp>
      <p:grpSp>
        <p:nvGrpSpPr>
          <p:cNvPr id="17" name="Group 9"/>
          <p:cNvGrpSpPr/>
          <p:nvPr/>
        </p:nvGrpSpPr>
        <p:grpSpPr bwMode="auto">
          <a:xfrm>
            <a:off x="1363021" y="2435547"/>
            <a:ext cx="1483120" cy="520648"/>
            <a:chOff x="0" y="0"/>
            <a:chExt cx="960" cy="960"/>
          </a:xfrm>
        </p:grpSpPr>
        <p:sp>
          <p:nvSpPr>
            <p:cNvPr id="33" name="Rectangle 10"/>
            <p:cNvSpPr>
              <a:spLocks noChangeArrowheads="1"/>
            </p:cNvSpPr>
            <p:nvPr/>
          </p:nvSpPr>
          <p:spPr bwMode="auto">
            <a:xfrm>
              <a:off x="0" y="0"/>
              <a:ext cx="960" cy="960"/>
            </a:xfrm>
            <a:prstGeom prst="rect">
              <a:avLst/>
            </a:prstGeom>
            <a:solidFill>
              <a:schemeClr val="accent1"/>
            </a:solidFill>
            <a:ln w="9525" cmpd="sng">
              <a:solidFill>
                <a:schemeClr val="tx1"/>
              </a:solidFill>
              <a:miter lim="800000"/>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spcBef>
                  <a:spcPct val="50000"/>
                </a:spcBef>
                <a:buFontTx/>
                <a:buNone/>
              </a:pPr>
              <a:endParaRPr lang="zh-CN" altLang="zh-CN" sz="1800">
                <a:latin typeface="微软雅黑" panose="020B0503020204020204" pitchFamily="34" charset="-122"/>
                <a:ea typeface="微软雅黑" panose="020B0503020204020204" pitchFamily="34" charset="-122"/>
              </a:endParaRPr>
            </a:p>
          </p:txBody>
        </p:sp>
        <p:sp>
          <p:nvSpPr>
            <p:cNvPr id="34" name="Rectangle 11"/>
            <p:cNvSpPr>
              <a:spLocks noChangeArrowheads="1"/>
            </p:cNvSpPr>
            <p:nvPr/>
          </p:nvSpPr>
          <p:spPr bwMode="auto">
            <a:xfrm>
              <a:off x="40" y="40"/>
              <a:ext cx="88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 tIns="0" rIns="3810" bIns="0" anchor="ctr"/>
            <a:lstStyle>
              <a:lvl1pPr marL="268605" indent="-268605">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lnSpc>
                  <a:spcPct val="90000"/>
                </a:lnSpc>
                <a:spcBef>
                  <a:spcPct val="90000"/>
                </a:spcBef>
                <a:buFontTx/>
                <a:buNone/>
              </a:pPr>
              <a:r>
                <a:rPr lang="en-US" altLang="zh-CN" sz="1600" b="1" dirty="0">
                  <a:latin typeface="微软雅黑" panose="020B0503020204020204" pitchFamily="34" charset="-122"/>
                  <a:ea typeface="微软雅黑" panose="020B0503020204020204" pitchFamily="34" charset="-122"/>
                </a:rPr>
                <a:t>Talk(</a:t>
              </a:r>
              <a:r>
                <a:rPr lang="zh-CN" altLang="en-US" sz="1600" b="1" dirty="0">
                  <a:latin typeface="微软雅黑" panose="020B0503020204020204" pitchFamily="34" charset="-122"/>
                  <a:ea typeface="微软雅黑" panose="020B0503020204020204" pitchFamily="34" charset="-122"/>
                </a:rPr>
                <a:t>沟通</a:t>
              </a:r>
              <a:r>
                <a:rPr lang="en-US" altLang="zh-CN" sz="1600" b="1" dirty="0" smtClean="0">
                  <a:latin typeface="微软雅黑" panose="020B0503020204020204" pitchFamily="34" charset="-122"/>
                  <a:ea typeface="微软雅黑" panose="020B0503020204020204" pitchFamily="34" charset="-122"/>
                </a:rPr>
                <a:t>)</a:t>
              </a:r>
              <a:endParaRPr lang="zh-CN" altLang="zh-CN" sz="1600" b="1" dirty="0">
                <a:latin typeface="微软雅黑" panose="020B0503020204020204" pitchFamily="34" charset="-122"/>
                <a:ea typeface="微软雅黑" panose="020B0503020204020204" pitchFamily="34" charset="-122"/>
              </a:endParaRPr>
            </a:p>
          </p:txBody>
        </p:sp>
      </p:grpSp>
      <p:grpSp>
        <p:nvGrpSpPr>
          <p:cNvPr id="18" name="Group 12"/>
          <p:cNvGrpSpPr/>
          <p:nvPr/>
        </p:nvGrpSpPr>
        <p:grpSpPr bwMode="auto">
          <a:xfrm>
            <a:off x="1363021" y="3323149"/>
            <a:ext cx="1483120" cy="520013"/>
            <a:chOff x="0" y="0"/>
            <a:chExt cx="960" cy="960"/>
          </a:xfrm>
        </p:grpSpPr>
        <p:sp>
          <p:nvSpPr>
            <p:cNvPr id="31" name="Rectangle 13"/>
            <p:cNvSpPr>
              <a:spLocks noChangeArrowheads="1"/>
            </p:cNvSpPr>
            <p:nvPr/>
          </p:nvSpPr>
          <p:spPr bwMode="auto">
            <a:xfrm>
              <a:off x="0" y="0"/>
              <a:ext cx="960" cy="960"/>
            </a:xfrm>
            <a:prstGeom prst="rect">
              <a:avLst/>
            </a:prstGeom>
            <a:solidFill>
              <a:schemeClr val="accent1"/>
            </a:solidFill>
            <a:ln w="9525" cmpd="sng">
              <a:solidFill>
                <a:schemeClr val="tx1"/>
              </a:solidFill>
              <a:miter lim="800000"/>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spcBef>
                  <a:spcPct val="50000"/>
                </a:spcBef>
                <a:buFontTx/>
                <a:buNone/>
              </a:pPr>
              <a:endParaRPr lang="zh-CN" altLang="zh-CN" sz="1800">
                <a:latin typeface="微软雅黑" panose="020B0503020204020204" pitchFamily="34" charset="-122"/>
                <a:ea typeface="微软雅黑" panose="020B0503020204020204" pitchFamily="34" charset="-122"/>
              </a:endParaRPr>
            </a:p>
          </p:txBody>
        </p:sp>
        <p:sp>
          <p:nvSpPr>
            <p:cNvPr id="32" name="Rectangle 14"/>
            <p:cNvSpPr>
              <a:spLocks noChangeArrowheads="1"/>
            </p:cNvSpPr>
            <p:nvPr/>
          </p:nvSpPr>
          <p:spPr bwMode="auto">
            <a:xfrm>
              <a:off x="40" y="40"/>
              <a:ext cx="88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 tIns="0" rIns="3810" bIns="0" anchor="ctr"/>
            <a:lstStyle>
              <a:lvl1pPr marL="268605" indent="-268605">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lnSpc>
                  <a:spcPct val="90000"/>
                </a:lnSpc>
                <a:spcBef>
                  <a:spcPct val="90000"/>
                </a:spcBef>
                <a:buFontTx/>
                <a:buNone/>
              </a:pPr>
              <a:r>
                <a:rPr lang="en-US" altLang="zh-CN" sz="1600" b="1" dirty="0" smtClean="0">
                  <a:latin typeface="微软雅黑" panose="020B0503020204020204" pitchFamily="34" charset="-122"/>
                  <a:ea typeface="微软雅黑" panose="020B0503020204020204" pitchFamily="34" charset="-122"/>
                </a:rPr>
                <a:t>Action(</a:t>
              </a:r>
              <a:r>
                <a:rPr lang="zh-CN" altLang="en-US" sz="1600" b="1" dirty="0">
                  <a:latin typeface="微软雅黑" panose="020B0503020204020204" pitchFamily="34" charset="-122"/>
                  <a:ea typeface="微软雅黑" panose="020B0503020204020204" pitchFamily="34" charset="-122"/>
                </a:rPr>
                <a:t>行动</a:t>
              </a:r>
              <a:r>
                <a:rPr lang="en-US" altLang="zh-CN" sz="1600" b="1" dirty="0" smtClean="0">
                  <a:latin typeface="微软雅黑" panose="020B0503020204020204" pitchFamily="34" charset="-122"/>
                  <a:ea typeface="微软雅黑" panose="020B0503020204020204" pitchFamily="34" charset="-122"/>
                </a:rPr>
                <a:t>)</a:t>
              </a:r>
              <a:endParaRPr lang="zh-CN" altLang="zh-CN" sz="1600" b="1" dirty="0">
                <a:latin typeface="微软雅黑" panose="020B0503020204020204" pitchFamily="34" charset="-122"/>
                <a:ea typeface="微软雅黑" panose="020B0503020204020204" pitchFamily="34" charset="-122"/>
              </a:endParaRPr>
            </a:p>
          </p:txBody>
        </p:sp>
      </p:grpSp>
      <p:grpSp>
        <p:nvGrpSpPr>
          <p:cNvPr id="19" name="Group 15"/>
          <p:cNvGrpSpPr/>
          <p:nvPr/>
        </p:nvGrpSpPr>
        <p:grpSpPr bwMode="auto">
          <a:xfrm>
            <a:off x="1363021" y="4115399"/>
            <a:ext cx="1483120" cy="520648"/>
            <a:chOff x="0" y="0"/>
            <a:chExt cx="960" cy="960"/>
          </a:xfrm>
        </p:grpSpPr>
        <p:sp>
          <p:nvSpPr>
            <p:cNvPr id="29" name="Rectangle 16"/>
            <p:cNvSpPr>
              <a:spLocks noChangeArrowheads="1"/>
            </p:cNvSpPr>
            <p:nvPr/>
          </p:nvSpPr>
          <p:spPr bwMode="auto">
            <a:xfrm>
              <a:off x="0" y="0"/>
              <a:ext cx="960" cy="960"/>
            </a:xfrm>
            <a:prstGeom prst="rect">
              <a:avLst/>
            </a:prstGeom>
            <a:solidFill>
              <a:schemeClr val="accent1"/>
            </a:solidFill>
            <a:ln w="9525" cmpd="sng">
              <a:solidFill>
                <a:schemeClr val="tx1"/>
              </a:solidFill>
              <a:miter lim="800000"/>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spcBef>
                  <a:spcPct val="50000"/>
                </a:spcBef>
                <a:buFontTx/>
                <a:buNone/>
              </a:pPr>
              <a:endParaRPr lang="zh-CN" altLang="zh-CN" sz="1800">
                <a:latin typeface="微软雅黑" panose="020B0503020204020204" pitchFamily="34" charset="-122"/>
                <a:ea typeface="微软雅黑" panose="020B0503020204020204" pitchFamily="34" charset="-122"/>
              </a:endParaRPr>
            </a:p>
          </p:txBody>
        </p:sp>
        <p:sp>
          <p:nvSpPr>
            <p:cNvPr id="30" name="Rectangle 17"/>
            <p:cNvSpPr>
              <a:spLocks noChangeArrowheads="1"/>
            </p:cNvSpPr>
            <p:nvPr/>
          </p:nvSpPr>
          <p:spPr bwMode="auto">
            <a:xfrm>
              <a:off x="40" y="40"/>
              <a:ext cx="88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 tIns="0" rIns="3810" bIns="0" anchor="ctr"/>
            <a:lstStyle>
              <a:lvl1pPr marL="268605" indent="-268605">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lnSpc>
                  <a:spcPct val="90000"/>
                </a:lnSpc>
                <a:spcBef>
                  <a:spcPct val="90000"/>
                </a:spcBef>
                <a:buFontTx/>
                <a:buNone/>
              </a:pPr>
              <a:r>
                <a:rPr lang="en-US" altLang="zh-CN" sz="1600" b="1" dirty="0" smtClean="0">
                  <a:latin typeface="微软雅黑" panose="020B0503020204020204" pitchFamily="34" charset="-122"/>
                  <a:ea typeface="微软雅黑" panose="020B0503020204020204" pitchFamily="34" charset="-122"/>
                </a:rPr>
                <a:t>Knowledge(</a:t>
              </a:r>
              <a:r>
                <a:rPr lang="zh-CN" altLang="en-US" sz="1600" b="1" dirty="0">
                  <a:latin typeface="微软雅黑" panose="020B0503020204020204" pitchFamily="34" charset="-122"/>
                  <a:ea typeface="微软雅黑" panose="020B0503020204020204" pitchFamily="34" charset="-122"/>
                </a:rPr>
                <a:t>知识</a:t>
              </a:r>
              <a:r>
                <a:rPr lang="en-US" altLang="zh-CN" sz="1600" b="1" dirty="0" smtClean="0">
                  <a:latin typeface="微软雅黑" panose="020B0503020204020204" pitchFamily="34" charset="-122"/>
                  <a:ea typeface="微软雅黑" panose="020B0503020204020204" pitchFamily="34" charset="-122"/>
                </a:rPr>
                <a:t>)</a:t>
              </a:r>
              <a:endParaRPr lang="zh-CN" altLang="zh-CN" sz="1600" b="1" dirty="0">
                <a:latin typeface="微软雅黑" panose="020B0503020204020204" pitchFamily="34" charset="-122"/>
                <a:ea typeface="微软雅黑" panose="020B0503020204020204" pitchFamily="34" charset="-122"/>
              </a:endParaRPr>
            </a:p>
          </p:txBody>
        </p:sp>
      </p:grpSp>
      <p:sp>
        <p:nvSpPr>
          <p:cNvPr id="20" name="Line 18"/>
          <p:cNvSpPr>
            <a:spLocks noChangeShapeType="1"/>
          </p:cNvSpPr>
          <p:nvPr/>
        </p:nvSpPr>
        <p:spPr bwMode="auto">
          <a:xfrm flipV="1">
            <a:off x="2612536" y="2286337"/>
            <a:ext cx="6066327" cy="0"/>
          </a:xfrm>
          <a:prstGeom prst="line">
            <a:avLst/>
          </a:prstGeom>
          <a:noFill/>
          <a:ln w="9525" cmpd="sng">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1" name="Rectangle 19"/>
          <p:cNvSpPr>
            <a:spLocks noChangeArrowheads="1"/>
          </p:cNvSpPr>
          <p:nvPr/>
        </p:nvSpPr>
        <p:spPr bwMode="auto">
          <a:xfrm>
            <a:off x="4477817" y="1921010"/>
            <a:ext cx="2435651"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268605" indent="-268605">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lnSpc>
                <a:spcPct val="90000"/>
              </a:lnSpc>
              <a:spcBef>
                <a:spcPct val="90000"/>
              </a:spcBef>
              <a:buFont typeface="Wingdings" panose="05000000000000000000" pitchFamily="2" charset="2"/>
              <a:buChar char="n"/>
            </a:pPr>
            <a:r>
              <a:rPr lang="zh-CN" altLang="en-US" sz="2400" b="1" dirty="0" smtClean="0">
                <a:solidFill>
                  <a:srgbClr val="FF9933"/>
                </a:solidFill>
                <a:latin typeface="微软雅黑" panose="020B0503020204020204" pitchFamily="34" charset="-122"/>
                <a:ea typeface="微软雅黑" panose="020B0503020204020204" pitchFamily="34" charset="-122"/>
              </a:rPr>
              <a:t>检查内容</a:t>
            </a:r>
            <a:endParaRPr lang="zh-CN" altLang="zh-CN" sz="2400" b="1" dirty="0">
              <a:solidFill>
                <a:srgbClr val="FF9933"/>
              </a:solidFill>
              <a:latin typeface="微软雅黑" panose="020B0503020204020204" pitchFamily="34" charset="-122"/>
              <a:ea typeface="微软雅黑" panose="020B0503020204020204" pitchFamily="34" charset="-122"/>
            </a:endParaRPr>
          </a:p>
        </p:txBody>
      </p:sp>
      <p:sp>
        <p:nvSpPr>
          <p:cNvPr id="22" name="Rectangle 20"/>
          <p:cNvSpPr>
            <a:spLocks noChangeArrowheads="1"/>
          </p:cNvSpPr>
          <p:nvPr/>
        </p:nvSpPr>
        <p:spPr bwMode="auto">
          <a:xfrm>
            <a:off x="2990161" y="2487374"/>
            <a:ext cx="577774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68605" indent="-268605">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indent="0">
              <a:lnSpc>
                <a:spcPct val="120000"/>
              </a:lnSpc>
              <a:spcBef>
                <a:spcPct val="50000"/>
              </a:spcBef>
              <a:buFontTx/>
              <a:buNone/>
            </a:pPr>
            <a:r>
              <a:rPr lang="zh-CN" altLang="en-US" sz="1600" dirty="0">
                <a:solidFill>
                  <a:schemeClr val="tx2"/>
                </a:solidFill>
                <a:latin typeface="微软雅黑" panose="020B0503020204020204" pitchFamily="34" charset="-122"/>
                <a:ea typeface="微软雅黑" panose="020B0503020204020204" pitchFamily="34" charset="-122"/>
              </a:rPr>
              <a:t>是否和所有受我工作影响的人沟通过？我的工作会怎样影响到人？别人是否会影响到我？是否有</a:t>
            </a:r>
            <a:r>
              <a:rPr lang="zh-CN" altLang="en-US" sz="1600" dirty="0" smtClean="0">
                <a:solidFill>
                  <a:schemeClr val="tx2"/>
                </a:solidFill>
                <a:latin typeface="微软雅黑" panose="020B0503020204020204" pitchFamily="34" charset="-122"/>
                <a:ea typeface="微软雅黑" panose="020B0503020204020204" pitchFamily="34" charset="-122"/>
              </a:rPr>
              <a:t>防范措施</a:t>
            </a:r>
            <a:r>
              <a:rPr lang="zh-CN" altLang="en-US" sz="1600" dirty="0">
                <a:solidFill>
                  <a:schemeClr val="tx2"/>
                </a:solidFill>
                <a:latin typeface="微软雅黑" panose="020B0503020204020204" pitchFamily="34" charset="-122"/>
                <a:ea typeface="微软雅黑" panose="020B0503020204020204" pitchFamily="34" charset="-122"/>
              </a:rPr>
              <a:t>，或更好的办法？</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23" name="Rectangle 21"/>
          <p:cNvSpPr>
            <a:spLocks noChangeArrowheads="1"/>
          </p:cNvSpPr>
          <p:nvPr/>
        </p:nvSpPr>
        <p:spPr bwMode="auto">
          <a:xfrm>
            <a:off x="2784345" y="3351494"/>
            <a:ext cx="582259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MHeiTGB-Medium-U"/>
                <a:ea typeface="MHeiTGB-Medium-U"/>
                <a:cs typeface="MHeiTGB-Medium-U"/>
              </a:defRPr>
            </a:lvl1pPr>
            <a:lvl2pPr marL="460375" indent="-19050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lvl="1" indent="0">
              <a:lnSpc>
                <a:spcPct val="120000"/>
              </a:lnSpc>
              <a:spcBef>
                <a:spcPct val="50000"/>
              </a:spcBef>
              <a:buFontTx/>
              <a:buNone/>
            </a:pPr>
            <a:r>
              <a:rPr lang="zh-CN" altLang="en-US" sz="1600" dirty="0">
                <a:solidFill>
                  <a:schemeClr val="tx2"/>
                </a:solidFill>
                <a:latin typeface="微软雅黑" panose="020B0503020204020204" pitchFamily="34" charset="-122"/>
                <a:ea typeface="微软雅黑" panose="020B0503020204020204" pitchFamily="34" charset="-122"/>
              </a:rPr>
              <a:t>我的行为动作是否对我有安全顾虑？是否会影响到别人的安全？别人的行为动作是否会影响到我或其他</a:t>
            </a:r>
            <a:r>
              <a:rPr lang="zh-CN" altLang="en-US" sz="1600" dirty="0" smtClean="0">
                <a:solidFill>
                  <a:schemeClr val="tx2"/>
                </a:solidFill>
                <a:latin typeface="微软雅黑" panose="020B0503020204020204" pitchFamily="34" charset="-122"/>
                <a:ea typeface="微软雅黑" panose="020B0503020204020204" pitchFamily="34" charset="-122"/>
              </a:rPr>
              <a:t>人？</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
        <p:nvSpPr>
          <p:cNvPr id="24" name="Rectangle 22"/>
          <p:cNvSpPr>
            <a:spLocks noChangeArrowheads="1"/>
          </p:cNvSpPr>
          <p:nvPr/>
        </p:nvSpPr>
        <p:spPr bwMode="auto">
          <a:xfrm>
            <a:off x="2784304" y="4109050"/>
            <a:ext cx="568294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MHeiTGB-Medium-U"/>
                <a:ea typeface="MHeiTGB-Medium-U"/>
                <a:cs typeface="MHeiTGB-Medium-U"/>
              </a:defRPr>
            </a:lvl1pPr>
            <a:lvl2pPr marL="460375" indent="-19050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marL="461010" indent="0">
              <a:lnSpc>
                <a:spcPct val="120000"/>
              </a:lnSpc>
              <a:spcBef>
                <a:spcPts val="0"/>
              </a:spcBef>
              <a:buNone/>
            </a:pPr>
            <a:r>
              <a:rPr lang="zh-CN" altLang="en-US" sz="1600" dirty="0" smtClean="0">
                <a:latin typeface="微软雅黑" panose="020B0503020204020204" pitchFamily="34" charset="-122"/>
                <a:ea typeface="微软雅黑" panose="020B0503020204020204" pitchFamily="34" charset="-122"/>
              </a:rPr>
              <a:t>我</a:t>
            </a:r>
            <a:r>
              <a:rPr lang="zh-CN" altLang="en-US" sz="1600" dirty="0">
                <a:latin typeface="微软雅黑" panose="020B0503020204020204" pitchFamily="34" charset="-122"/>
                <a:ea typeface="微软雅黑" panose="020B0503020204020204" pitchFamily="34" charset="-122"/>
              </a:rPr>
              <a:t>对要做的方法程序了解清楚了吗？我知道工作环境周围有什么危害物吗？我是否具备了足够的专业技能？</a:t>
            </a:r>
            <a:endParaRPr lang="zh-CN" altLang="en-US" sz="1600" dirty="0">
              <a:latin typeface="微软雅黑" panose="020B0503020204020204" pitchFamily="34" charset="-122"/>
              <a:ea typeface="微软雅黑" panose="020B0503020204020204" pitchFamily="34" charset="-122"/>
            </a:endParaRPr>
          </a:p>
        </p:txBody>
      </p:sp>
      <p:sp>
        <p:nvSpPr>
          <p:cNvPr id="28" name="Text Box 38"/>
          <p:cNvSpPr txBox="1">
            <a:spLocks noChangeArrowheads="1"/>
          </p:cNvSpPr>
          <p:nvPr/>
        </p:nvSpPr>
        <p:spPr bwMode="auto">
          <a:xfrm>
            <a:off x="813388" y="2363840"/>
            <a:ext cx="37652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2405" indent="-192405">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spcBef>
                <a:spcPct val="50000"/>
              </a:spcBef>
              <a:buFontTx/>
              <a:buNone/>
            </a:pPr>
            <a:r>
              <a:rPr lang="zh-CN" altLang="zh-CN" sz="2000" b="1" dirty="0">
                <a:solidFill>
                  <a:schemeClr val="tx2"/>
                </a:solidFill>
                <a:latin typeface="微软雅黑" panose="020B0503020204020204" pitchFamily="34" charset="-122"/>
                <a:ea typeface="微软雅黑" panose="020B0503020204020204" pitchFamily="34" charset="-122"/>
              </a:rPr>
              <a:t> </a:t>
            </a:r>
            <a:r>
              <a:rPr lang="zh-CN" altLang="en-US" sz="2000" b="1" dirty="0" smtClean="0">
                <a:solidFill>
                  <a:schemeClr val="tx2"/>
                </a:solidFill>
                <a:latin typeface="微软雅黑" panose="020B0503020204020204" pitchFamily="34" charset="-122"/>
                <a:ea typeface="微软雅黑" panose="020B0503020204020204" pitchFamily="34" charset="-122"/>
              </a:rPr>
              <a:t>自我安全行为检查</a:t>
            </a:r>
            <a:endParaRPr lang="zh-CN" altLang="zh-CN" sz="2000" b="1" dirty="0">
              <a:solidFill>
                <a:schemeClr val="tx2"/>
              </a:solidFill>
              <a:latin typeface="微软雅黑" panose="020B0503020204020204" pitchFamily="34" charset="-122"/>
              <a:ea typeface="微软雅黑" panose="020B0503020204020204" pitchFamily="34" charset="-122"/>
            </a:endParaRPr>
          </a:p>
        </p:txBody>
      </p:sp>
      <p:grpSp>
        <p:nvGrpSpPr>
          <p:cNvPr id="35" name="Group 15"/>
          <p:cNvGrpSpPr/>
          <p:nvPr/>
        </p:nvGrpSpPr>
        <p:grpSpPr bwMode="auto">
          <a:xfrm>
            <a:off x="1362039" y="4907509"/>
            <a:ext cx="1484102" cy="520648"/>
            <a:chOff x="0" y="0"/>
            <a:chExt cx="960" cy="960"/>
          </a:xfrm>
        </p:grpSpPr>
        <p:sp>
          <p:nvSpPr>
            <p:cNvPr id="36" name="Rectangle 16"/>
            <p:cNvSpPr>
              <a:spLocks noChangeArrowheads="1"/>
            </p:cNvSpPr>
            <p:nvPr/>
          </p:nvSpPr>
          <p:spPr bwMode="auto">
            <a:xfrm>
              <a:off x="0" y="0"/>
              <a:ext cx="960" cy="960"/>
            </a:xfrm>
            <a:prstGeom prst="rect">
              <a:avLst/>
            </a:prstGeom>
            <a:solidFill>
              <a:schemeClr val="accent1"/>
            </a:solidFill>
            <a:ln w="9525" cmpd="sng">
              <a:solidFill>
                <a:schemeClr val="tx1"/>
              </a:solidFill>
              <a:miter lim="800000"/>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spcBef>
                  <a:spcPct val="50000"/>
                </a:spcBef>
                <a:buFontTx/>
                <a:buNone/>
              </a:pPr>
              <a:endParaRPr lang="zh-CN" altLang="zh-CN" sz="1800">
                <a:latin typeface="微软雅黑" panose="020B0503020204020204" pitchFamily="34" charset="-122"/>
                <a:ea typeface="微软雅黑" panose="020B0503020204020204" pitchFamily="34" charset="-122"/>
              </a:endParaRPr>
            </a:p>
          </p:txBody>
        </p:sp>
        <p:sp>
          <p:nvSpPr>
            <p:cNvPr id="37" name="Rectangle 17"/>
            <p:cNvSpPr>
              <a:spLocks noChangeArrowheads="1"/>
            </p:cNvSpPr>
            <p:nvPr/>
          </p:nvSpPr>
          <p:spPr bwMode="auto">
            <a:xfrm>
              <a:off x="40" y="40"/>
              <a:ext cx="88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 tIns="0" rIns="3810" bIns="0" anchor="ctr"/>
            <a:lstStyle>
              <a:lvl1pPr marL="268605" indent="-268605">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algn="ctr">
                <a:lnSpc>
                  <a:spcPct val="90000"/>
                </a:lnSpc>
                <a:spcBef>
                  <a:spcPct val="90000"/>
                </a:spcBef>
                <a:buFontTx/>
                <a:buNone/>
              </a:pPr>
              <a:r>
                <a:rPr lang="en-US" altLang="zh-CN" sz="1600" b="1" dirty="0">
                  <a:latin typeface="微软雅黑" panose="020B0503020204020204" pitchFamily="34" charset="-122"/>
                  <a:ea typeface="微软雅黑" panose="020B0503020204020204" pitchFamily="34" charset="-122"/>
                </a:rPr>
                <a:t>Equipment(</a:t>
              </a:r>
              <a:r>
                <a:rPr lang="zh-CN" altLang="en-US" sz="1600" b="1" dirty="0">
                  <a:latin typeface="微软雅黑" panose="020B0503020204020204" pitchFamily="34" charset="-122"/>
                  <a:ea typeface="微软雅黑" panose="020B0503020204020204" pitchFamily="34" charset="-122"/>
                </a:rPr>
                <a:t>工具</a:t>
              </a:r>
              <a:r>
                <a:rPr lang="en-US" altLang="zh-CN" sz="1600" b="1" dirty="0" smtClean="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grpSp>
      <p:sp>
        <p:nvSpPr>
          <p:cNvPr id="38" name="Rectangle 22"/>
          <p:cNvSpPr>
            <a:spLocks noChangeArrowheads="1"/>
          </p:cNvSpPr>
          <p:nvPr/>
        </p:nvSpPr>
        <p:spPr bwMode="auto">
          <a:xfrm>
            <a:off x="2784304" y="4901160"/>
            <a:ext cx="568196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MHeiTGB-Medium-U"/>
                <a:ea typeface="MHeiTGB-Medium-U"/>
                <a:cs typeface="MHeiTGB-Medium-U"/>
              </a:defRPr>
            </a:lvl1pPr>
            <a:lvl2pPr marL="460375" indent="-19050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lvl="1" indent="0">
              <a:lnSpc>
                <a:spcPct val="120000"/>
              </a:lnSpc>
              <a:spcBef>
                <a:spcPct val="50000"/>
              </a:spcBef>
              <a:buFontTx/>
              <a:buNone/>
            </a:pPr>
            <a:r>
              <a:rPr lang="zh-CN" altLang="en-US" sz="1600" dirty="0">
                <a:solidFill>
                  <a:schemeClr val="tx2"/>
                </a:solidFill>
                <a:latin typeface="微软雅黑" panose="020B0503020204020204" pitchFamily="34" charset="-122"/>
                <a:ea typeface="微软雅黑" panose="020B0503020204020204" pitchFamily="34" charset="-122"/>
              </a:rPr>
              <a:t>我做这工作有适当的防护工具吗？我的防护工具正确妥善</a:t>
            </a:r>
            <a:r>
              <a:rPr lang="en-US" altLang="zh-CN" sz="1600" dirty="0">
                <a:solidFill>
                  <a:schemeClr val="tx2"/>
                </a:solidFill>
                <a:latin typeface="微软雅黑" panose="020B0503020204020204" pitchFamily="34" charset="-122"/>
                <a:ea typeface="微软雅黑" panose="020B0503020204020204" pitchFamily="34" charset="-122"/>
              </a:rPr>
              <a:t>,</a:t>
            </a:r>
            <a:r>
              <a:rPr lang="zh-CN" altLang="en-US" sz="1600" dirty="0">
                <a:solidFill>
                  <a:schemeClr val="tx2"/>
                </a:solidFill>
                <a:latin typeface="微软雅黑" panose="020B0503020204020204" pitchFamily="34" charset="-122"/>
                <a:ea typeface="微软雅黑" panose="020B0503020204020204" pitchFamily="34" charset="-122"/>
              </a:rPr>
              <a:t>状况良好吗</a:t>
            </a:r>
            <a:r>
              <a:rPr lang="en-US" altLang="zh-CN" sz="1600" dirty="0">
                <a:solidFill>
                  <a:schemeClr val="tx2"/>
                </a:solidFill>
                <a:latin typeface="微软雅黑" panose="020B0503020204020204" pitchFamily="34" charset="-122"/>
                <a:ea typeface="微软雅黑" panose="020B0503020204020204" pitchFamily="34" charset="-122"/>
              </a:rPr>
              <a:t>?</a:t>
            </a:r>
            <a:endParaRPr lang="en-US" altLang="zh-CN" sz="1200" dirty="0">
              <a:solidFill>
                <a:schemeClr val="tx2"/>
              </a:solidFill>
              <a:latin typeface="微软雅黑" panose="020B0503020204020204" pitchFamily="34" charset="-122"/>
              <a:ea typeface="微软雅黑" panose="020B0503020204020204" pitchFamily="34" charset="-122"/>
            </a:endParaRPr>
          </a:p>
        </p:txBody>
      </p:sp>
      <p:sp>
        <p:nvSpPr>
          <p:cNvPr id="39" name="Rectangle 19"/>
          <p:cNvSpPr>
            <a:spLocks noChangeArrowheads="1"/>
          </p:cNvSpPr>
          <p:nvPr/>
        </p:nvSpPr>
        <p:spPr bwMode="auto">
          <a:xfrm>
            <a:off x="461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标志提醒</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40" name="Rectangle 19"/>
          <p:cNvSpPr>
            <a:spLocks noChangeArrowheads="1"/>
          </p:cNvSpPr>
          <p:nvPr/>
        </p:nvSpPr>
        <p:spPr bwMode="auto">
          <a:xfrm>
            <a:off x="605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安全行为观察</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pic>
        <p:nvPicPr>
          <p:cNvPr id="41" name="图片 4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a:xfrm>
            <a:off x="828910" y="1499720"/>
            <a:ext cx="7634011" cy="3024420"/>
          </a:xfrm>
          <a:prstGeom prst="rect">
            <a:avLst/>
          </a:prstGeom>
          <a:solidFill>
            <a:schemeClr val="bg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rot="0" spcFirstLastPara="0" vertOverflow="overflow" horzOverflow="overflow" vert="horz" wrap="square" lIns="144000" tIns="72000" rIns="72000" bIns="72000" numCol="1" spcCol="0" rtlCol="0" fromWordArt="0" anchor="ctr" anchorCtr="0" forceAA="0" compatLnSpc="1">
            <a:noAutofit/>
          </a:bodyPr>
          <a:lstStyle>
            <a:defPPr>
              <a:defRPr lang="en-US"/>
            </a:defPPr>
            <a:lvl1pPr>
              <a:lnSpc>
                <a:spcPct val="130000"/>
              </a:lnSpc>
              <a:defRPr sz="1600" b="1" i="0">
                <a:solidFill>
                  <a:schemeClr val="accent5">
                    <a:lumMod val="50000"/>
                  </a:schemeClr>
                </a:solidFill>
                <a:latin typeface="微软雅黑" panose="020B0503020204020204" pitchFamily="34" charset="-122"/>
                <a:ea typeface="微软雅黑" panose="020B0503020204020204" pitchFamily="34" charset="-122"/>
              </a:defRPr>
            </a:lvl1pPr>
            <a:lvl2pPr marL="742950" lvl="1" indent="-285750">
              <a:lnSpc>
                <a:spcPct val="130000"/>
              </a:lnSpc>
              <a:buChar char="•"/>
              <a:defRPr sz="1600" i="0">
                <a:latin typeface="微软雅黑" panose="020B0503020204020204" pitchFamily="34" charset="-122"/>
                <a:ea typeface="微软雅黑" panose="020B0503020204020204" pitchFamily="34" charset="-122"/>
              </a:defRPr>
            </a:lvl2pPr>
            <a:lvl3pPr>
              <a:defRPr i="1"/>
            </a:lvl3pPr>
            <a:lvl4pPr>
              <a:defRPr i="1"/>
            </a:lvl4pPr>
            <a:lvl5pPr>
              <a:defRPr i="1"/>
            </a:lvl5pPr>
            <a:lvl6pPr>
              <a:defRPr i="1"/>
            </a:lvl6pPr>
            <a:lvl7pPr>
              <a:defRPr i="1"/>
            </a:lvl7pPr>
            <a:lvl8pPr>
              <a:defRPr i="1"/>
            </a:lvl8pPr>
            <a:lvl9pPr>
              <a:defRPr i="1"/>
            </a:lvl9pPr>
          </a:lstStyle>
          <a:p>
            <a:pPr marL="285750" indent="-285750">
              <a:lnSpc>
                <a:spcPct val="150000"/>
              </a:lnSpc>
              <a:buFont typeface="Arial" panose="020B0604020202020204" pitchFamily="34" charset="0"/>
              <a:buChar char="•"/>
            </a:pPr>
            <a:r>
              <a:rPr lang="zh-CN" altLang="en-US" sz="1800" dirty="0">
                <a:solidFill>
                  <a:srgbClr val="FF0000"/>
                </a:solidFill>
              </a:rPr>
              <a:t>定</a:t>
            </a:r>
            <a:r>
              <a:rPr lang="zh-CN" altLang="en-US" dirty="0">
                <a:solidFill>
                  <a:schemeClr val="tx1"/>
                </a:solidFill>
              </a:rPr>
              <a:t>：下定决心花两分钟来准备</a:t>
            </a:r>
            <a:r>
              <a:rPr lang="en-US" altLang="zh-CN" dirty="0">
                <a:solidFill>
                  <a:schemeClr val="tx1"/>
                </a:solidFill>
              </a:rPr>
              <a:t>(</a:t>
            </a:r>
            <a:r>
              <a:rPr lang="zh-CN" altLang="en-US" dirty="0">
                <a:solidFill>
                  <a:schemeClr val="tx1"/>
                </a:solidFill>
              </a:rPr>
              <a:t>买保险</a:t>
            </a:r>
            <a:r>
              <a:rPr lang="en-US" altLang="zh-CN" dirty="0">
                <a:solidFill>
                  <a:schemeClr val="tx1"/>
                </a:solidFill>
              </a:rPr>
              <a:t>)</a:t>
            </a:r>
            <a:endParaRPr lang="en-US" altLang="zh-CN" dirty="0">
              <a:solidFill>
                <a:schemeClr val="tx1"/>
              </a:solidFill>
            </a:endParaRPr>
          </a:p>
          <a:p>
            <a:pPr marL="285750" indent="-285750">
              <a:lnSpc>
                <a:spcPct val="150000"/>
              </a:lnSpc>
              <a:buFont typeface="Arial" panose="020B0604020202020204" pitchFamily="34" charset="0"/>
              <a:buChar char="•"/>
            </a:pPr>
            <a:r>
              <a:rPr lang="zh-CN" altLang="en-US" sz="1800" dirty="0">
                <a:solidFill>
                  <a:srgbClr val="FF0000"/>
                </a:solidFill>
              </a:rPr>
              <a:t>静</a:t>
            </a:r>
            <a:r>
              <a:rPr lang="zh-CN" altLang="en-US" dirty="0">
                <a:solidFill>
                  <a:schemeClr val="tx1"/>
                </a:solidFill>
              </a:rPr>
              <a:t>：深呼吸静下心来</a:t>
            </a:r>
            <a:r>
              <a:rPr lang="en-US" altLang="zh-CN" dirty="0">
                <a:solidFill>
                  <a:schemeClr val="tx1"/>
                </a:solidFill>
              </a:rPr>
              <a:t>,</a:t>
            </a:r>
            <a:r>
              <a:rPr lang="zh-CN" altLang="en-US" dirty="0">
                <a:solidFill>
                  <a:schemeClr val="tx1"/>
                </a:solidFill>
              </a:rPr>
              <a:t>做心理检查</a:t>
            </a:r>
            <a:r>
              <a:rPr lang="en-US" altLang="zh-CN" dirty="0">
                <a:solidFill>
                  <a:schemeClr val="tx1"/>
                </a:solidFill>
              </a:rPr>
              <a:t>(</a:t>
            </a:r>
            <a:r>
              <a:rPr lang="zh-CN" altLang="en-US" dirty="0">
                <a:solidFill>
                  <a:schemeClr val="tx1"/>
                </a:solidFill>
              </a:rPr>
              <a:t>不急不慌</a:t>
            </a:r>
            <a:r>
              <a:rPr lang="en-US" altLang="zh-CN" dirty="0">
                <a:solidFill>
                  <a:schemeClr val="tx1"/>
                </a:solidFill>
              </a:rPr>
              <a:t>)</a:t>
            </a:r>
            <a:endParaRPr lang="en-US" altLang="zh-CN" dirty="0">
              <a:solidFill>
                <a:schemeClr val="tx1"/>
              </a:solidFill>
            </a:endParaRPr>
          </a:p>
          <a:p>
            <a:pPr marL="285750" indent="-285750">
              <a:lnSpc>
                <a:spcPct val="150000"/>
              </a:lnSpc>
              <a:buFont typeface="Arial" panose="020B0604020202020204" pitchFamily="34" charset="0"/>
              <a:buChar char="•"/>
            </a:pPr>
            <a:r>
              <a:rPr lang="zh-CN" altLang="en-US" sz="1800" dirty="0">
                <a:solidFill>
                  <a:srgbClr val="FF0000"/>
                </a:solidFill>
              </a:rPr>
              <a:t>思</a:t>
            </a:r>
            <a:r>
              <a:rPr lang="zh-CN" altLang="en-US" dirty="0">
                <a:solidFill>
                  <a:schemeClr val="tx1"/>
                </a:solidFill>
              </a:rPr>
              <a:t>：</a:t>
            </a:r>
            <a:r>
              <a:rPr lang="zh-CN" altLang="en-US" dirty="0">
                <a:solidFill>
                  <a:schemeClr val="tx1"/>
                </a:solidFill>
                <a:hlinkClick r:id="rId1" action="ppaction://hlinksldjump"/>
              </a:rPr>
              <a:t>内心</a:t>
            </a:r>
            <a:r>
              <a:rPr lang="zh-CN" altLang="en-US" dirty="0">
                <a:solidFill>
                  <a:schemeClr val="tx1"/>
                </a:solidFill>
              </a:rPr>
              <a:t>上先做一遍行前检查</a:t>
            </a:r>
            <a:r>
              <a:rPr lang="en-US" altLang="zh-CN" dirty="0">
                <a:solidFill>
                  <a:schemeClr val="tx1"/>
                </a:solidFill>
              </a:rPr>
              <a:t>(</a:t>
            </a:r>
            <a:r>
              <a:rPr lang="zh-CN" altLang="en-US" dirty="0">
                <a:solidFill>
                  <a:schemeClr val="tx1"/>
                </a:solidFill>
              </a:rPr>
              <a:t>人员沟通、装备工具、作业程序、环境检视</a:t>
            </a:r>
            <a:r>
              <a:rPr lang="en-US" altLang="zh-CN" dirty="0">
                <a:solidFill>
                  <a:schemeClr val="tx1"/>
                </a:solidFill>
              </a:rPr>
              <a:t>) </a:t>
            </a:r>
            <a:endParaRPr lang="en-US" altLang="zh-CN" dirty="0">
              <a:solidFill>
                <a:schemeClr val="tx1"/>
              </a:solidFill>
            </a:endParaRPr>
          </a:p>
          <a:p>
            <a:pPr marL="285750" indent="-285750">
              <a:lnSpc>
                <a:spcPct val="150000"/>
              </a:lnSpc>
              <a:buFont typeface="Arial" panose="020B0604020202020204" pitchFamily="34" charset="0"/>
              <a:buChar char="•"/>
            </a:pPr>
            <a:r>
              <a:rPr lang="zh-CN" altLang="en-US" sz="1800" dirty="0">
                <a:solidFill>
                  <a:srgbClr val="FF0000"/>
                </a:solidFill>
              </a:rPr>
              <a:t>虑</a:t>
            </a:r>
            <a:r>
              <a:rPr lang="zh-CN" altLang="en-US" dirty="0">
                <a:solidFill>
                  <a:schemeClr val="tx1"/>
                </a:solidFill>
              </a:rPr>
              <a:t>：对于可能造成的问题</a:t>
            </a:r>
            <a:r>
              <a:rPr lang="en-US" altLang="zh-CN" dirty="0">
                <a:solidFill>
                  <a:schemeClr val="tx1"/>
                </a:solidFill>
              </a:rPr>
              <a:t>,</a:t>
            </a:r>
            <a:r>
              <a:rPr lang="zh-CN" altLang="en-US" dirty="0">
                <a:solidFill>
                  <a:schemeClr val="tx1"/>
                </a:solidFill>
              </a:rPr>
              <a:t>想一想有没有预防改善的对策</a:t>
            </a:r>
            <a:r>
              <a:rPr lang="en-US" altLang="zh-CN" dirty="0">
                <a:solidFill>
                  <a:schemeClr val="tx1"/>
                </a:solidFill>
              </a:rPr>
              <a:t>,</a:t>
            </a:r>
            <a:r>
              <a:rPr lang="zh-CN" altLang="en-US" dirty="0">
                <a:solidFill>
                  <a:schemeClr val="tx1"/>
                </a:solidFill>
              </a:rPr>
              <a:t>拟定工作计划和程序</a:t>
            </a:r>
            <a:r>
              <a:rPr lang="en-US" altLang="zh-CN" dirty="0">
                <a:solidFill>
                  <a:schemeClr val="tx1"/>
                </a:solidFill>
              </a:rPr>
              <a:t>,</a:t>
            </a:r>
            <a:r>
              <a:rPr lang="zh-CN" altLang="en-US" dirty="0">
                <a:solidFill>
                  <a:schemeClr val="tx1"/>
                </a:solidFill>
              </a:rPr>
              <a:t>确定人机料法环测</a:t>
            </a:r>
            <a:endParaRPr lang="en-US" altLang="zh-CN" dirty="0">
              <a:solidFill>
                <a:schemeClr val="tx1"/>
              </a:solidFill>
            </a:endParaRPr>
          </a:p>
          <a:p>
            <a:pPr marL="285750" indent="-285750">
              <a:lnSpc>
                <a:spcPct val="150000"/>
              </a:lnSpc>
              <a:buFont typeface="Arial" panose="020B0604020202020204" pitchFamily="34" charset="0"/>
              <a:buChar char="•"/>
            </a:pPr>
            <a:r>
              <a:rPr lang="zh-CN" altLang="en-US" sz="1800" dirty="0">
                <a:solidFill>
                  <a:srgbClr val="FF0000"/>
                </a:solidFill>
              </a:rPr>
              <a:t>行</a:t>
            </a:r>
            <a:r>
              <a:rPr lang="zh-CN" altLang="en-US" dirty="0">
                <a:solidFill>
                  <a:schemeClr val="tx1"/>
                </a:solidFill>
              </a:rPr>
              <a:t>：按计划程序确实执行</a:t>
            </a:r>
            <a:r>
              <a:rPr lang="en-US" altLang="zh-CN" dirty="0">
                <a:solidFill>
                  <a:schemeClr val="tx1"/>
                </a:solidFill>
              </a:rPr>
              <a:t>,</a:t>
            </a:r>
            <a:r>
              <a:rPr lang="zh-CN" altLang="en-US" dirty="0">
                <a:solidFill>
                  <a:schemeClr val="tx1"/>
                </a:solidFill>
              </a:rPr>
              <a:t>坚持到底</a:t>
            </a:r>
            <a:endParaRPr lang="zh-CN" altLang="en-US" dirty="0">
              <a:solidFill>
                <a:schemeClr val="tx1"/>
              </a:solidFill>
            </a:endParaRPr>
          </a:p>
          <a:p>
            <a:pPr marL="285750" indent="-285750">
              <a:lnSpc>
                <a:spcPct val="150000"/>
              </a:lnSpc>
              <a:buFont typeface="Arial" panose="020B0604020202020204" pitchFamily="34" charset="0"/>
              <a:buChar char="•"/>
            </a:pPr>
            <a:r>
              <a:rPr lang="zh-CN" altLang="en-US" sz="1800" dirty="0">
                <a:solidFill>
                  <a:srgbClr val="FF0000"/>
                </a:solidFill>
              </a:rPr>
              <a:t>得</a:t>
            </a:r>
            <a:r>
              <a:rPr lang="zh-CN" altLang="en-US" dirty="0">
                <a:solidFill>
                  <a:schemeClr val="tx1"/>
                </a:solidFill>
              </a:rPr>
              <a:t>：安全、成功</a:t>
            </a:r>
            <a:endParaRPr lang="zh-CN" altLang="en-US" dirty="0">
              <a:solidFill>
                <a:schemeClr val="tx1"/>
              </a:solidFill>
            </a:endParaRPr>
          </a:p>
        </p:txBody>
      </p:sp>
      <p:sp>
        <p:nvSpPr>
          <p:cNvPr id="3" name="标题 1"/>
          <p:cNvSpPr txBox="1"/>
          <p:nvPr/>
        </p:nvSpPr>
        <p:spPr>
          <a:xfrm>
            <a:off x="828910" y="939751"/>
            <a:ext cx="7270387" cy="567783"/>
          </a:xfrm>
          <a:prstGeom prst="rect">
            <a:avLst/>
          </a:prstGeom>
        </p:spPr>
        <p:txBody>
          <a:bodyPr vert="horz" lIns="84326" tIns="42163" rIns="84326" bIns="42163" rtlCol="0" anchor="ctr">
            <a:normAutofit/>
          </a:bodyPr>
          <a:lstStyle>
            <a:lvl1pPr algn="l" rtl="0" eaLnBrk="0" fontAlgn="base" hangingPunct="0">
              <a:spcBef>
                <a:spcPct val="0"/>
              </a:spcBef>
              <a:spcAft>
                <a:spcPct val="0"/>
              </a:spcAft>
              <a:defRPr sz="2400" b="1">
                <a:solidFill>
                  <a:schemeClr val="accent5">
                    <a:lumMod val="75000"/>
                  </a:schemeClr>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kumimoji="0" lang="en-US" altLang="zh-CN" kern="0" dirty="0" smtClean="0">
                <a:solidFill>
                  <a:schemeClr val="tx1"/>
                </a:solidFill>
                <a:latin typeface="微软雅黑" panose="020B0503020204020204" pitchFamily="34" charset="-122"/>
                <a:ea typeface="微软雅黑" panose="020B0503020204020204" pitchFamily="34" charset="-122"/>
              </a:rPr>
              <a:t>TAKE 2 </a:t>
            </a:r>
            <a:r>
              <a:rPr kumimoji="0" lang="zh-CN" altLang="en-US" kern="0" dirty="0" smtClean="0">
                <a:solidFill>
                  <a:schemeClr val="tx1"/>
                </a:solidFill>
                <a:latin typeface="微软雅黑" panose="020B0503020204020204" pitchFamily="34" charset="-122"/>
                <a:ea typeface="微软雅黑" panose="020B0503020204020204" pitchFamily="34" charset="-122"/>
              </a:rPr>
              <a:t>的要点</a:t>
            </a:r>
            <a:endParaRPr kumimoji="0" lang="zh-CN" altLang="en-US" kern="0" dirty="0">
              <a:solidFill>
                <a:schemeClr val="tx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9894" y="3429961"/>
            <a:ext cx="1411017" cy="2246339"/>
          </a:xfrm>
          <a:prstGeom prst="rect">
            <a:avLst/>
          </a:prstGeom>
        </p:spPr>
      </p:pic>
      <p:sp>
        <p:nvSpPr>
          <p:cNvPr id="8" name="矩形 7"/>
          <p:cNvSpPr/>
          <p:nvPr/>
        </p:nvSpPr>
        <p:spPr>
          <a:xfrm>
            <a:off x="541821" y="4793616"/>
            <a:ext cx="6768940" cy="738664"/>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1400" i="1" dirty="0">
                <a:latin typeface="微软雅黑" panose="020B0503020204020204" pitchFamily="34" charset="-122"/>
                <a:ea typeface="微软雅黑" panose="020B0503020204020204" pitchFamily="34" charset="-122"/>
              </a:rPr>
              <a:t>员工有选择自己行动</a:t>
            </a:r>
            <a:r>
              <a:rPr lang="zh-CN" altLang="en-US" sz="1400" i="1" dirty="0" smtClean="0">
                <a:latin typeface="微软雅黑" panose="020B0503020204020204" pitchFamily="34" charset="-122"/>
                <a:ea typeface="微软雅黑" panose="020B0503020204020204" pitchFamily="34" charset="-122"/>
              </a:rPr>
              <a:t>的权力</a:t>
            </a:r>
            <a:r>
              <a:rPr lang="zh-CN" altLang="en-US" sz="1400" i="1" dirty="0">
                <a:latin typeface="微软雅黑" panose="020B0503020204020204" pitchFamily="34" charset="-122"/>
                <a:ea typeface="微软雅黑" panose="020B0503020204020204" pitchFamily="34" charset="-122"/>
              </a:rPr>
              <a:t>，也有按照自己的预期来做事的倾向。因此，最好的方法是为员工提供一种自己行动决策的工作环境，</a:t>
            </a:r>
            <a:r>
              <a:rPr lang="zh-CN" altLang="en-US" sz="1400" i="1" dirty="0" smtClean="0">
                <a:latin typeface="微软雅黑" panose="020B0503020204020204" pitchFamily="34" charset="-122"/>
                <a:ea typeface="微软雅黑" panose="020B0503020204020204" pitchFamily="34" charset="-122"/>
              </a:rPr>
              <a:t>在员工自觉做出安全的行为</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11" name="Rectangle 15"/>
          <p:cNvSpPr>
            <a:spLocks noChangeArrowheads="1"/>
          </p:cNvSpPr>
          <p:nvPr/>
        </p:nvSpPr>
        <p:spPr bwMode="auto">
          <a:xfrm>
            <a:off x="297320" y="127240"/>
            <a:ext cx="1440000" cy="436349"/>
          </a:xfrm>
          <a:prstGeom prst="homePlate">
            <a:avLst>
              <a:gd name="adj" fmla="val 17984"/>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自我行为控制</a:t>
            </a:r>
            <a:endParaRPr lang="zh-CN" altLang="en-US" sz="1200" b="1" i="0" dirty="0">
              <a:latin typeface="微软雅黑" panose="020B0503020204020204" pitchFamily="34" charset="-122"/>
              <a:ea typeface="微软雅黑" panose="020B0503020204020204" pitchFamily="34" charset="-122"/>
            </a:endParaRPr>
          </a:p>
        </p:txBody>
      </p:sp>
      <p:sp>
        <p:nvSpPr>
          <p:cNvPr id="12" name="Rectangle 16"/>
          <p:cNvSpPr>
            <a:spLocks noChangeArrowheads="1"/>
          </p:cNvSpPr>
          <p:nvPr/>
        </p:nvSpPr>
        <p:spPr bwMode="auto">
          <a:xfrm>
            <a:off x="1737506" y="127241"/>
            <a:ext cx="1440000" cy="436349"/>
          </a:xfrm>
          <a:prstGeom prst="chevron">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工作流程控制</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3" name="Rectangle 19"/>
          <p:cNvSpPr>
            <a:spLocks noChangeArrowheads="1"/>
          </p:cNvSpPr>
          <p:nvPr/>
        </p:nvSpPr>
        <p:spPr bwMode="auto">
          <a:xfrm>
            <a:off x="3177506" y="127239"/>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监督检查</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5" name="Rectangle 19"/>
          <p:cNvSpPr>
            <a:spLocks noChangeArrowheads="1"/>
          </p:cNvSpPr>
          <p:nvPr/>
        </p:nvSpPr>
        <p:spPr bwMode="auto">
          <a:xfrm>
            <a:off x="461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标志提醒</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6" name="Rectangle 19"/>
          <p:cNvSpPr>
            <a:spLocks noChangeArrowheads="1"/>
          </p:cNvSpPr>
          <p:nvPr/>
        </p:nvSpPr>
        <p:spPr bwMode="auto">
          <a:xfrm>
            <a:off x="605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安全行为观察</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idx="4294967295"/>
          </p:nvPr>
        </p:nvSpPr>
        <p:spPr>
          <a:xfrm>
            <a:off x="685841" y="1139670"/>
            <a:ext cx="7921100" cy="923330"/>
          </a:xfrm>
          <a:prstGeom prst="rect">
            <a:avLst/>
          </a:prstGeom>
          <a:solidFill>
            <a:srgbClr val="99CCFF"/>
          </a:solidFill>
          <a:ln>
            <a:solidFill>
              <a:schemeClr val="tx1"/>
            </a:solidFill>
            <a:prstDash val="sysDash"/>
          </a:ln>
        </p:spPr>
        <p:txBody>
          <a:bodyPr wrap="square">
            <a:spAutoFit/>
          </a:bodyPr>
          <a:lstStyle/>
          <a:p>
            <a:pPr marL="285750" indent="-285750" eaLnBrk="1" fontAlgn="auto" hangingPunct="1">
              <a:lnSpc>
                <a:spcPct val="150000"/>
              </a:lnSpc>
              <a:spcBef>
                <a:spcPts val="0"/>
              </a:spcBef>
              <a:spcAft>
                <a:spcPts val="0"/>
              </a:spcAft>
              <a:buFont typeface="Wingdings" panose="05000000000000000000" pitchFamily="2" charset="2"/>
              <a:buChar char="Ø"/>
            </a:pPr>
            <a:r>
              <a:rPr lang="zh-CN" altLang="en-US" sz="1800" dirty="0">
                <a:solidFill>
                  <a:schemeClr val="tx1"/>
                </a:solidFill>
                <a:latin typeface="微软雅黑" panose="020B0503020204020204" pitchFamily="34" charset="-122"/>
                <a:ea typeface="微软雅黑" panose="020B0503020204020204" pitchFamily="34" charset="-122"/>
                <a:cs typeface="+mn-cs"/>
              </a:rPr>
              <a:t>目的是通过工作流程设计和管理来减少员工不安全行为的发生，主要管理制度</a:t>
            </a:r>
            <a:r>
              <a:rPr lang="zh-CN" altLang="en-US" sz="1800" dirty="0" smtClean="0">
                <a:solidFill>
                  <a:schemeClr val="tx1"/>
                </a:solidFill>
                <a:latin typeface="微软雅黑" panose="020B0503020204020204" pitchFamily="34" charset="-122"/>
                <a:ea typeface="微软雅黑" panose="020B0503020204020204" pitchFamily="34" charset="-122"/>
                <a:cs typeface="+mn-cs"/>
              </a:rPr>
              <a:t>有：</a:t>
            </a:r>
            <a:endParaRPr lang="zh-CN" altLang="en-US" sz="1800" dirty="0">
              <a:solidFill>
                <a:schemeClr val="tx1"/>
              </a:solidFill>
              <a:latin typeface="微软雅黑" panose="020B0503020204020204" pitchFamily="34" charset="-122"/>
              <a:ea typeface="微软雅黑" panose="020B0503020204020204" pitchFamily="34" charset="-122"/>
              <a:cs typeface="+mn-cs"/>
            </a:endParaRPr>
          </a:p>
        </p:txBody>
      </p:sp>
      <p:sp>
        <p:nvSpPr>
          <p:cNvPr id="322563" name="Rectangle 3"/>
          <p:cNvSpPr>
            <a:spLocks noGrp="1" noChangeArrowheads="1"/>
          </p:cNvSpPr>
          <p:nvPr>
            <p:ph idx="1"/>
          </p:nvPr>
        </p:nvSpPr>
        <p:spPr>
          <a:xfrm>
            <a:off x="685841" y="2363840"/>
            <a:ext cx="3680653" cy="2808390"/>
          </a:xfrm>
          <a:solidFill>
            <a:schemeClr val="bg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rot="0" spcFirstLastPara="0" vertOverflow="overflow" horzOverflow="overflow" vert="horz" wrap="square" lIns="144000" tIns="72000" rIns="72000" bIns="72000" numCol="1" spcCol="0" rtlCol="0" fromWordArt="0" anchor="ctr" anchorCtr="0" forceAA="0" compatLnSpc="1">
            <a:noAutofit/>
          </a:bodyPr>
          <a:lstStyle/>
          <a:p>
            <a:pPr marL="285750" indent="-285750">
              <a:lnSpc>
                <a:spcPct val="150000"/>
              </a:lnSpc>
              <a:spcBef>
                <a:spcPct val="0"/>
              </a:spcBef>
              <a:buFont typeface="Arial" panose="020B0604020202020204" pitchFamily="34" charset="0"/>
            </a:pPr>
            <a:r>
              <a:rPr lang="zh-CN" altLang="zh-CN" sz="1800" kern="1200" dirty="0">
                <a:latin typeface="微软雅黑" panose="020B0503020204020204" pitchFamily="34" charset="-122"/>
                <a:ea typeface="微软雅黑" panose="020B0503020204020204" pitchFamily="34" charset="-122"/>
              </a:rPr>
              <a:t>人员准入管理制度</a:t>
            </a:r>
            <a:endParaRPr lang="zh-CN" altLang="zh-CN" sz="1800" kern="1200" dirty="0">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Arial" panose="020B0604020202020204" pitchFamily="34" charset="0"/>
            </a:pPr>
            <a:r>
              <a:rPr lang="zh-CN" altLang="zh-CN" sz="1800" kern="1200" dirty="0">
                <a:latin typeface="微软雅黑" panose="020B0503020204020204" pitchFamily="34" charset="-122"/>
                <a:ea typeface="微软雅黑" panose="020B0503020204020204" pitchFamily="34" charset="-122"/>
              </a:rPr>
              <a:t>培训与矫正管理制度</a:t>
            </a:r>
            <a:endParaRPr lang="zh-CN" altLang="zh-CN" sz="1800" kern="1200" dirty="0">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Arial" panose="020B0604020202020204" pitchFamily="34" charset="0"/>
            </a:pPr>
            <a:r>
              <a:rPr lang="zh-CN" altLang="zh-CN" sz="1800" kern="1200" dirty="0">
                <a:latin typeface="微软雅黑" panose="020B0503020204020204" pitchFamily="34" charset="-122"/>
                <a:ea typeface="微软雅黑" panose="020B0503020204020204" pitchFamily="34" charset="-122"/>
              </a:rPr>
              <a:t>自检与互检管理制度</a:t>
            </a:r>
            <a:endParaRPr lang="zh-CN" altLang="zh-CN" sz="1800" kern="1200" dirty="0">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Arial" panose="020B0604020202020204" pitchFamily="34" charset="0"/>
            </a:pPr>
            <a:r>
              <a:rPr lang="zh-CN" altLang="zh-CN" sz="1800" kern="1200" dirty="0">
                <a:latin typeface="微软雅黑" panose="020B0503020204020204" pitchFamily="34" charset="-122"/>
                <a:ea typeface="微软雅黑" panose="020B0503020204020204" pitchFamily="34" charset="-122"/>
              </a:rPr>
              <a:t>监督与检查管理制度</a:t>
            </a:r>
            <a:endParaRPr lang="zh-CN" altLang="zh-CN" sz="1800" kern="1200" dirty="0">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Arial" panose="020B0604020202020204" pitchFamily="34" charset="0"/>
            </a:pPr>
            <a:r>
              <a:rPr lang="zh-CN" altLang="zh-CN" sz="1800" kern="1200" dirty="0">
                <a:latin typeface="微软雅黑" panose="020B0503020204020204" pitchFamily="34" charset="-122"/>
                <a:ea typeface="微软雅黑" panose="020B0503020204020204" pitchFamily="34" charset="-122"/>
              </a:rPr>
              <a:t>观察与预警管理制度</a:t>
            </a:r>
            <a:endParaRPr lang="zh-CN" altLang="zh-CN" sz="1800" kern="1200" dirty="0">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Arial" panose="020B0604020202020204" pitchFamily="34" charset="0"/>
            </a:pPr>
            <a:r>
              <a:rPr lang="zh-CN" altLang="zh-CN" sz="1800" kern="1200" dirty="0">
                <a:latin typeface="微软雅黑" panose="020B0503020204020204" pitchFamily="34" charset="-122"/>
                <a:ea typeface="微软雅黑" panose="020B0503020204020204" pitchFamily="34" charset="-122"/>
              </a:rPr>
              <a:t>识别与研究管理制度</a:t>
            </a:r>
            <a:endParaRPr lang="zh-CN" altLang="zh-CN" sz="1800" kern="1200" dirty="0">
              <a:latin typeface="微软雅黑" panose="020B0503020204020204" pitchFamily="34" charset="-122"/>
              <a:ea typeface="微软雅黑" panose="020B0503020204020204" pitchFamily="34" charset="-122"/>
            </a:endParaRPr>
          </a:p>
        </p:txBody>
      </p:sp>
      <p:sp>
        <p:nvSpPr>
          <p:cNvPr id="322564" name="Rectangle 4"/>
          <p:cNvSpPr>
            <a:spLocks noChangeArrowheads="1"/>
          </p:cNvSpPr>
          <p:nvPr/>
        </p:nvSpPr>
        <p:spPr bwMode="auto">
          <a:xfrm>
            <a:off x="4574382" y="2363840"/>
            <a:ext cx="4032559" cy="2808390"/>
          </a:xfrm>
          <a:prstGeom prst="rect">
            <a:avLst/>
          </a:prstGeom>
          <a:solidFill>
            <a:schemeClr val="bg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rot="0" spcFirstLastPara="0" vertOverflow="overflow" horzOverflow="overflow" vert="horz" wrap="square" lIns="144000" tIns="72000" rIns="72000" bIns="72000" numCol="1" spcCol="0" rtlCol="0" fromWordArt="0" anchor="ctr" anchorCtr="0" forceAA="0" compatLnSpc="1">
            <a:noAutofit/>
          </a:bodyPr>
          <a:lstStyle/>
          <a:p>
            <a:pPr marL="285750" indent="-285750">
              <a:lnSpc>
                <a:spcPct val="150000"/>
              </a:lnSpc>
              <a:buChar char="•"/>
            </a:pPr>
            <a:r>
              <a:rPr lang="zh-CN" altLang="zh-CN" dirty="0">
                <a:latin typeface="微软雅黑" panose="020B0503020204020204" pitchFamily="34" charset="-122"/>
                <a:ea typeface="微软雅黑" panose="020B0503020204020204" pitchFamily="34" charset="-122"/>
              </a:rPr>
              <a:t>责任追究管理制度</a:t>
            </a:r>
            <a:endParaRPr lang="zh-CN" altLang="zh-CN" dirty="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zh-CN" dirty="0">
                <a:latin typeface="微软雅黑" panose="020B0503020204020204" pitchFamily="34" charset="-122"/>
                <a:ea typeface="微软雅黑" panose="020B0503020204020204" pitchFamily="34" charset="-122"/>
              </a:rPr>
              <a:t>考评与奖惩管理制度</a:t>
            </a:r>
            <a:endParaRPr lang="zh-CN" altLang="zh-CN" dirty="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zh-CN" dirty="0">
                <a:latin typeface="微软雅黑" panose="020B0503020204020204" pitchFamily="34" charset="-122"/>
                <a:ea typeface="微软雅黑" panose="020B0503020204020204" pitchFamily="34" charset="-122"/>
              </a:rPr>
              <a:t>记录和文件管理制度</a:t>
            </a:r>
            <a:endParaRPr lang="zh-CN" altLang="zh-CN" dirty="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zh-CN" dirty="0">
                <a:latin typeface="微软雅黑" panose="020B0503020204020204" pitchFamily="34" charset="-122"/>
                <a:ea typeface="微软雅黑" panose="020B0503020204020204" pitchFamily="34" charset="-122"/>
              </a:rPr>
              <a:t>管理审查与改进管理制度</a:t>
            </a:r>
            <a:endParaRPr lang="zh-CN" altLang="zh-CN" dirty="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zh-CN" dirty="0">
                <a:latin typeface="微软雅黑" panose="020B0503020204020204" pitchFamily="34" charset="-122"/>
                <a:ea typeface="微软雅黑" panose="020B0503020204020204" pitchFamily="34" charset="-122"/>
              </a:rPr>
              <a:t>重要岗位人员的管理制度</a:t>
            </a:r>
            <a:endParaRPr lang="zh-CN" altLang="zh-CN" dirty="0">
              <a:latin typeface="微软雅黑" panose="020B0503020204020204" pitchFamily="34" charset="-122"/>
              <a:ea typeface="微软雅黑" panose="020B0503020204020204" pitchFamily="34" charset="-122"/>
            </a:endParaRPr>
          </a:p>
        </p:txBody>
      </p:sp>
      <p:sp>
        <p:nvSpPr>
          <p:cNvPr id="11" name="Rectangle 15"/>
          <p:cNvSpPr>
            <a:spLocks noChangeArrowheads="1"/>
          </p:cNvSpPr>
          <p:nvPr/>
        </p:nvSpPr>
        <p:spPr bwMode="auto">
          <a:xfrm>
            <a:off x="297320" y="127240"/>
            <a:ext cx="1440000" cy="436349"/>
          </a:xfrm>
          <a:prstGeom prst="homePlate">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自我行为控制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2" name="Rectangle 16"/>
          <p:cNvSpPr>
            <a:spLocks noChangeArrowheads="1"/>
          </p:cNvSpPr>
          <p:nvPr/>
        </p:nvSpPr>
        <p:spPr bwMode="auto">
          <a:xfrm>
            <a:off x="1737506" y="127241"/>
            <a:ext cx="1440000" cy="436349"/>
          </a:xfrm>
          <a:prstGeom prst="chevron">
            <a:avLst>
              <a:gd name="adj" fmla="val 17984"/>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工作流程控制</a:t>
            </a:r>
            <a:endParaRPr lang="zh-CN" altLang="en-US" sz="1200" b="1" dirty="0">
              <a:latin typeface="微软雅黑" panose="020B0503020204020204" pitchFamily="34" charset="-122"/>
              <a:ea typeface="微软雅黑" panose="020B0503020204020204" pitchFamily="34" charset="-122"/>
            </a:endParaRPr>
          </a:p>
        </p:txBody>
      </p:sp>
      <p:sp>
        <p:nvSpPr>
          <p:cNvPr id="13" name="Rectangle 19"/>
          <p:cNvSpPr>
            <a:spLocks noChangeArrowheads="1"/>
          </p:cNvSpPr>
          <p:nvPr/>
        </p:nvSpPr>
        <p:spPr bwMode="auto">
          <a:xfrm>
            <a:off x="3177506" y="127239"/>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监督检查</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5" name="Rectangle 19"/>
          <p:cNvSpPr>
            <a:spLocks noChangeArrowheads="1"/>
          </p:cNvSpPr>
          <p:nvPr/>
        </p:nvSpPr>
        <p:spPr bwMode="auto">
          <a:xfrm>
            <a:off x="461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标志提醒</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6" name="Rectangle 19"/>
          <p:cNvSpPr>
            <a:spLocks noChangeArrowheads="1"/>
          </p:cNvSpPr>
          <p:nvPr/>
        </p:nvSpPr>
        <p:spPr bwMode="auto">
          <a:xfrm>
            <a:off x="605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安全行为观察</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g01.taopic.com/140922/240461-1409220R0578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26291" y="2635991"/>
            <a:ext cx="4762500" cy="2786063"/>
          </a:xfrm>
          <a:prstGeom prst="rect">
            <a:avLst/>
          </a:prstGeom>
          <a:noFill/>
          <a:extLst>
            <a:ext uri="{909E8E84-426E-40DD-AFC4-6F175D3DCCD1}">
              <a14:hiddenFill xmlns:a14="http://schemas.microsoft.com/office/drawing/2010/main">
                <a:solidFill>
                  <a:srgbClr val="FFFFFF"/>
                </a:solidFill>
              </a14:hiddenFill>
            </a:ext>
          </a:extLst>
        </p:spPr>
      </p:pic>
      <p:sp>
        <p:nvSpPr>
          <p:cNvPr id="340995" name="Rectangle 3"/>
          <p:cNvSpPr>
            <a:spLocks noChangeArrowheads="1"/>
          </p:cNvSpPr>
          <p:nvPr/>
        </p:nvSpPr>
        <p:spPr bwMode="auto">
          <a:xfrm>
            <a:off x="1524794" y="841587"/>
            <a:ext cx="7423840" cy="701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0"/>
              </a:spcBef>
              <a:defRPr>
                <a:solidFill>
                  <a:schemeClr val="tx1"/>
                </a:solidFill>
                <a:latin typeface="Arial" panose="020B0604020202020204" pitchFamily="34" charset="0"/>
                <a:ea typeface="宋体" panose="02010600030101010101" pitchFamily="2" charset="-122"/>
              </a:defRPr>
            </a:lvl1pPr>
            <a:lvl2pPr>
              <a:spcBef>
                <a:spcPct val="0"/>
              </a:spcBef>
              <a:defRPr>
                <a:solidFill>
                  <a:schemeClr val="tx1"/>
                </a:solidFill>
                <a:latin typeface="Arial" panose="020B0604020202020204" pitchFamily="34" charset="0"/>
                <a:ea typeface="宋体" panose="02010600030101010101" pitchFamily="2" charset="-122"/>
              </a:defRPr>
            </a:lvl2pPr>
            <a:lvl3pPr>
              <a:spcBef>
                <a:spcPct val="0"/>
              </a:spcBef>
              <a:defRPr>
                <a:solidFill>
                  <a:schemeClr val="tx1"/>
                </a:solidFill>
                <a:latin typeface="Arial" panose="020B0604020202020204" pitchFamily="34" charset="0"/>
                <a:ea typeface="宋体" panose="02010600030101010101" pitchFamily="2" charset="-122"/>
              </a:defRPr>
            </a:lvl3pPr>
            <a:lvl4pPr>
              <a:spcBef>
                <a:spcPct val="0"/>
              </a:spcBef>
              <a:defRPr>
                <a:solidFill>
                  <a:schemeClr val="tx1"/>
                </a:solidFill>
                <a:latin typeface="Arial" panose="020B0604020202020204" pitchFamily="34" charset="0"/>
                <a:ea typeface="宋体" panose="02010600030101010101" pitchFamily="2" charset="-122"/>
              </a:defRPr>
            </a:lvl4pPr>
            <a:lvl5pPr>
              <a:spcBef>
                <a:spcPct val="0"/>
              </a:spcBef>
              <a:defRPr>
                <a:solidFill>
                  <a:schemeClr val="tx1"/>
                </a:solidFill>
                <a:latin typeface="Arial" panose="020B0604020202020204" pitchFamily="34" charset="0"/>
                <a:ea typeface="宋体" panose="02010600030101010101" pitchFamily="2" charset="-122"/>
              </a:defRPr>
            </a:lvl5pPr>
            <a:lvl6pPr marL="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9144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371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1828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00000"/>
              </a:lnSpc>
            </a:pPr>
            <a:r>
              <a:rPr lang="zh-CN" altLang="en-US" sz="2400" b="1" dirty="0">
                <a:latin typeface="微软雅黑" panose="020B0503020204020204" pitchFamily="34" charset="-122"/>
                <a:ea typeface="微软雅黑" panose="020B0503020204020204" pitchFamily="34" charset="-122"/>
              </a:rPr>
              <a:t>常见的一些管理制度与方法</a:t>
            </a:r>
            <a:endParaRPr lang="zh-CN" altLang="en-US" sz="2400" b="1" dirty="0">
              <a:latin typeface="微软雅黑" panose="020B0503020204020204" pitchFamily="34" charset="-122"/>
              <a:ea typeface="微软雅黑" panose="020B0503020204020204" pitchFamily="34" charset="-122"/>
            </a:endParaRPr>
          </a:p>
        </p:txBody>
      </p:sp>
      <p:sp>
        <p:nvSpPr>
          <p:cNvPr id="340996" name="Rectangle 4"/>
          <p:cNvSpPr>
            <a:spLocks noChangeArrowheads="1"/>
          </p:cNvSpPr>
          <p:nvPr/>
        </p:nvSpPr>
        <p:spPr bwMode="auto">
          <a:xfrm>
            <a:off x="722690" y="1859770"/>
            <a:ext cx="7968636" cy="357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1pPr>
            <a:lvl2pPr marL="1136650" indent="-473075">
              <a:spcBef>
                <a:spcPct val="0"/>
              </a:spcBef>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2pPr>
            <a:lvl3pPr marL="1901825" indent="281305">
              <a:spcBef>
                <a:spcPct val="0"/>
              </a:spcBef>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3pPr>
            <a:lvl4pPr marL="2830830" indent="-457200">
              <a:spcBef>
                <a:spcPct val="0"/>
              </a:spcBef>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4pPr>
            <a:lvl5pPr marL="3402330" indent="-457200">
              <a:spcBef>
                <a:spcPct val="0"/>
              </a:spcBef>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5pPr>
            <a:lvl6pPr marL="3859530" indent="-457200" fontAlgn="base">
              <a:spcBef>
                <a:spcPct val="0"/>
              </a:spcBef>
              <a:spcAft>
                <a:spcPct val="0"/>
              </a:spcAft>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6pPr>
            <a:lvl7pPr marL="4316730" indent="-457200" fontAlgn="base">
              <a:spcBef>
                <a:spcPct val="0"/>
              </a:spcBef>
              <a:spcAft>
                <a:spcPct val="0"/>
              </a:spcAft>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7pPr>
            <a:lvl8pPr marL="4773930" indent="-457200" fontAlgn="base">
              <a:spcBef>
                <a:spcPct val="0"/>
              </a:spcBef>
              <a:spcAft>
                <a:spcPct val="0"/>
              </a:spcAft>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8pPr>
            <a:lvl9pPr marL="5231130" indent="-457200" fontAlgn="base">
              <a:spcBef>
                <a:spcPct val="0"/>
              </a:spcBef>
              <a:spcAft>
                <a:spcPct val="0"/>
              </a:spcAft>
              <a:tabLst>
                <a:tab pos="288925" algn="l"/>
                <a:tab pos="762000" algn="l"/>
                <a:tab pos="1050925" algn="l"/>
                <a:tab pos="1524000" algn="l"/>
              </a:tabLst>
              <a:defRPr>
                <a:solidFill>
                  <a:schemeClr val="tx1"/>
                </a:solidFill>
                <a:latin typeface="Arial" panose="020B0604020202020204" pitchFamily="34" charset="0"/>
                <a:ea typeface="宋体" panose="02010600030101010101" pitchFamily="2" charset="-122"/>
              </a:defRPr>
            </a:lvl9pPr>
          </a:lstStyle>
          <a:p>
            <a:pPr indent="457200">
              <a:lnSpc>
                <a:spcPct val="150000"/>
              </a:lnSpc>
              <a:spcBef>
                <a:spcPct val="40000"/>
              </a:spcBef>
              <a:buClr>
                <a:srgbClr val="C00000"/>
              </a:buClr>
              <a:buFont typeface="Wingdings" panose="05000000000000000000" pitchFamily="2" charset="2"/>
              <a:buChar char="n"/>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领导重视</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ct val="150000"/>
              </a:lnSpc>
              <a:spcBef>
                <a:spcPct val="40000"/>
              </a:spcBef>
              <a:buClr>
                <a:srgbClr val="C00000"/>
              </a:buClr>
              <a:buFont typeface="Wingdings" panose="05000000000000000000" pitchFamily="2" charset="2"/>
              <a:buChar char="n"/>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班组建设</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ct val="150000"/>
              </a:lnSpc>
              <a:spcBef>
                <a:spcPct val="40000"/>
              </a:spcBef>
              <a:buClr>
                <a:srgbClr val="C00000"/>
              </a:buClr>
              <a:buFont typeface="Wingdings" panose="05000000000000000000" pitchFamily="2" charset="2"/>
              <a:buChar char="n"/>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未遂管理</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ct val="150000"/>
              </a:lnSpc>
              <a:spcBef>
                <a:spcPct val="40000"/>
              </a:spcBef>
              <a:buClr>
                <a:srgbClr val="C00000"/>
              </a:buClr>
              <a:buFont typeface="Wingdings" panose="05000000000000000000" pitchFamily="2" charset="2"/>
              <a:buChar char="n"/>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安全月活动</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ct val="150000"/>
              </a:lnSpc>
              <a:spcBef>
                <a:spcPct val="40000"/>
              </a:spcBef>
              <a:buClr>
                <a:srgbClr val="C00000"/>
              </a:buClr>
              <a:buFont typeface="Wingdings" panose="05000000000000000000" pitchFamily="2" charset="2"/>
              <a:buChar char="n"/>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安全主题日活动</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ct val="150000"/>
              </a:lnSpc>
              <a:spcBef>
                <a:spcPct val="40000"/>
              </a:spcBef>
              <a:buClr>
                <a:srgbClr val="C00000"/>
              </a:buClr>
              <a:buFont typeface="Wingdings" panose="05000000000000000000" pitchFamily="2" charset="2"/>
              <a:buChar char="n"/>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技能比武</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a:p>
            <a:pPr indent="457200">
              <a:lnSpc>
                <a:spcPct val="150000"/>
              </a:lnSpc>
              <a:spcBef>
                <a:spcPct val="40000"/>
              </a:spcBef>
              <a:buClr>
                <a:srgbClr val="C00000"/>
              </a:buClr>
              <a:buFont typeface="Wingdings" panose="05000000000000000000" pitchFamily="2" charset="2"/>
              <a:buChar char="n"/>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文化管理</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40997" name="AutoShape 5"/>
          <p:cNvSpPr>
            <a:spLocks noChangeArrowheads="1"/>
          </p:cNvSpPr>
          <p:nvPr/>
        </p:nvSpPr>
        <p:spPr bwMode="auto">
          <a:xfrm>
            <a:off x="3430786" y="841587"/>
            <a:ext cx="4168015" cy="1666273"/>
          </a:xfrm>
          <a:prstGeom prst="wedgeRoundRectCallout">
            <a:avLst>
              <a:gd name="adj1" fmla="val -68127"/>
              <a:gd name="adj2" fmla="val 27052"/>
              <a:gd name="adj3" fmla="val 16667"/>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spcBef>
                <a:spcPct val="0"/>
              </a:spcBef>
            </a:pPr>
            <a:r>
              <a:rPr lang="zh-CN" altLang="en-US" dirty="0">
                <a:solidFill>
                  <a:schemeClr val="tx1"/>
                </a:solidFill>
              </a:rPr>
              <a:t>主要涉及：</a:t>
            </a:r>
            <a:endParaRPr lang="zh-CN" altLang="en-US" dirty="0">
              <a:solidFill>
                <a:schemeClr val="tx1"/>
              </a:solidFill>
            </a:endParaRPr>
          </a:p>
          <a:p>
            <a:pPr marL="360045">
              <a:lnSpc>
                <a:spcPct val="100000"/>
              </a:lnSpc>
              <a:spcBef>
                <a:spcPct val="0"/>
              </a:spcBef>
            </a:pPr>
            <a:r>
              <a:rPr lang="zh-CN" altLang="en-US" dirty="0">
                <a:solidFill>
                  <a:schemeClr val="tx1"/>
                </a:solidFill>
              </a:rPr>
              <a:t>建立制度</a:t>
            </a:r>
            <a:r>
              <a:rPr lang="en-US" altLang="zh-CN" dirty="0">
                <a:solidFill>
                  <a:schemeClr val="tx1"/>
                </a:solidFill>
              </a:rPr>
              <a:t>——</a:t>
            </a:r>
            <a:r>
              <a:rPr lang="zh-CN" altLang="en-US" dirty="0">
                <a:solidFill>
                  <a:schemeClr val="tx1"/>
                </a:solidFill>
              </a:rPr>
              <a:t>制度的有效性</a:t>
            </a:r>
            <a:endParaRPr lang="zh-CN" altLang="en-US" dirty="0">
              <a:solidFill>
                <a:schemeClr val="tx1"/>
              </a:solidFill>
            </a:endParaRPr>
          </a:p>
          <a:p>
            <a:pPr marL="360045">
              <a:lnSpc>
                <a:spcPct val="100000"/>
              </a:lnSpc>
              <a:spcBef>
                <a:spcPct val="0"/>
              </a:spcBef>
            </a:pPr>
            <a:r>
              <a:rPr lang="zh-CN" altLang="en-US" dirty="0">
                <a:solidFill>
                  <a:schemeClr val="tx1"/>
                </a:solidFill>
              </a:rPr>
              <a:t>执行制度</a:t>
            </a:r>
            <a:r>
              <a:rPr lang="en-US" altLang="zh-CN" dirty="0">
                <a:solidFill>
                  <a:schemeClr val="tx1"/>
                </a:solidFill>
              </a:rPr>
              <a:t>——</a:t>
            </a:r>
            <a:r>
              <a:rPr lang="zh-CN" altLang="en-US" dirty="0">
                <a:solidFill>
                  <a:schemeClr val="tx1"/>
                </a:solidFill>
              </a:rPr>
              <a:t>制度的依从</a:t>
            </a:r>
            <a:r>
              <a:rPr lang="zh-CN" altLang="en-US" dirty="0" smtClean="0">
                <a:solidFill>
                  <a:schemeClr val="tx1"/>
                </a:solidFill>
              </a:rPr>
              <a:t>性</a:t>
            </a:r>
            <a:endParaRPr lang="en-US" altLang="zh-CN" dirty="0" smtClean="0">
              <a:solidFill>
                <a:schemeClr val="tx1"/>
              </a:solidFill>
            </a:endParaRPr>
          </a:p>
          <a:p>
            <a:pPr marL="360045">
              <a:lnSpc>
                <a:spcPct val="100000"/>
              </a:lnSpc>
              <a:spcBef>
                <a:spcPct val="0"/>
              </a:spcBef>
            </a:pPr>
            <a:r>
              <a:rPr lang="zh-CN" altLang="en-US" dirty="0" smtClean="0">
                <a:solidFill>
                  <a:schemeClr val="tx1"/>
                </a:solidFill>
              </a:rPr>
              <a:t>加强</a:t>
            </a:r>
            <a:r>
              <a:rPr lang="zh-CN" altLang="en-US" dirty="0">
                <a:solidFill>
                  <a:schemeClr val="tx1"/>
                </a:solidFill>
              </a:rPr>
              <a:t>沟通</a:t>
            </a:r>
            <a:r>
              <a:rPr lang="en-US" altLang="zh-CN" dirty="0">
                <a:solidFill>
                  <a:schemeClr val="tx1"/>
                </a:solidFill>
              </a:rPr>
              <a:t>——</a:t>
            </a:r>
            <a:r>
              <a:rPr lang="zh-CN" altLang="en-US" dirty="0">
                <a:solidFill>
                  <a:schemeClr val="tx1"/>
                </a:solidFill>
              </a:rPr>
              <a:t>激励与控制</a:t>
            </a:r>
            <a:endParaRPr lang="zh-CN" altLang="en-US" dirty="0">
              <a:solidFill>
                <a:schemeClr val="tx1"/>
              </a:solidFill>
            </a:endParaRPr>
          </a:p>
          <a:p>
            <a:pPr marL="360045">
              <a:lnSpc>
                <a:spcPct val="100000"/>
              </a:lnSpc>
              <a:spcBef>
                <a:spcPct val="0"/>
              </a:spcBef>
            </a:pPr>
            <a:r>
              <a:rPr lang="zh-CN" altLang="en-US" dirty="0">
                <a:solidFill>
                  <a:schemeClr val="tx1"/>
                </a:solidFill>
              </a:rPr>
              <a:t>以身作则</a:t>
            </a:r>
            <a:r>
              <a:rPr lang="en-US" altLang="zh-CN" dirty="0">
                <a:solidFill>
                  <a:schemeClr val="tx1"/>
                </a:solidFill>
              </a:rPr>
              <a:t>——</a:t>
            </a:r>
            <a:r>
              <a:rPr lang="zh-CN" altLang="en-US" dirty="0">
                <a:solidFill>
                  <a:schemeClr val="tx1"/>
                </a:solidFill>
              </a:rPr>
              <a:t>氛围影响员工</a:t>
            </a:r>
            <a:endParaRPr lang="zh-CN" altLang="en-US" dirty="0">
              <a:solidFill>
                <a:schemeClr val="tx1"/>
              </a:solidFill>
            </a:endParaRPr>
          </a:p>
        </p:txBody>
      </p:sp>
      <p:sp>
        <p:nvSpPr>
          <p:cNvPr id="340998" name="AutoShape 6"/>
          <p:cNvSpPr>
            <a:spLocks noChangeArrowheads="1"/>
          </p:cNvSpPr>
          <p:nvPr/>
        </p:nvSpPr>
        <p:spPr bwMode="auto">
          <a:xfrm>
            <a:off x="3430786" y="2103967"/>
            <a:ext cx="3807965" cy="1402644"/>
          </a:xfrm>
          <a:prstGeom prst="wedgeRoundRectCallout">
            <a:avLst>
              <a:gd name="adj1" fmla="val -67472"/>
              <a:gd name="adj2" fmla="val -6042"/>
              <a:gd name="adj3" fmla="val 16667"/>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just">
              <a:lnSpc>
                <a:spcPct val="100000"/>
              </a:lnSpc>
              <a:spcBef>
                <a:spcPct val="0"/>
              </a:spcBef>
            </a:pPr>
            <a:r>
              <a:rPr lang="zh-CN" altLang="en-US" dirty="0" smtClean="0">
                <a:solidFill>
                  <a:schemeClr val="tx1"/>
                </a:solidFill>
              </a:rPr>
              <a:t>    班组</a:t>
            </a:r>
            <a:r>
              <a:rPr lang="zh-CN" altLang="en-US" dirty="0">
                <a:solidFill>
                  <a:schemeClr val="tx1"/>
                </a:solidFill>
              </a:rPr>
              <a:t>建设旨在建立完善自检与互检、监督检查、观察与预警等制度，涉及考评与激励制度等。</a:t>
            </a:r>
            <a:endParaRPr lang="zh-CN" altLang="en-US" dirty="0">
              <a:solidFill>
                <a:schemeClr val="tx1"/>
              </a:solidFill>
            </a:endParaRPr>
          </a:p>
        </p:txBody>
      </p:sp>
      <p:sp>
        <p:nvSpPr>
          <p:cNvPr id="11" name="Rectangle 15"/>
          <p:cNvSpPr>
            <a:spLocks noChangeArrowheads="1"/>
          </p:cNvSpPr>
          <p:nvPr/>
        </p:nvSpPr>
        <p:spPr bwMode="auto">
          <a:xfrm>
            <a:off x="297320" y="127240"/>
            <a:ext cx="1440000" cy="436349"/>
          </a:xfrm>
          <a:prstGeom prst="homePlate">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自我行为控制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2" name="Rectangle 16"/>
          <p:cNvSpPr>
            <a:spLocks noChangeArrowheads="1"/>
          </p:cNvSpPr>
          <p:nvPr/>
        </p:nvSpPr>
        <p:spPr bwMode="auto">
          <a:xfrm>
            <a:off x="1737506" y="127241"/>
            <a:ext cx="1440000" cy="436349"/>
          </a:xfrm>
          <a:prstGeom prst="chevron">
            <a:avLst>
              <a:gd name="adj" fmla="val 17984"/>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工作流程控制</a:t>
            </a:r>
            <a:endParaRPr lang="zh-CN" altLang="en-US" sz="1200" b="1" dirty="0">
              <a:latin typeface="微软雅黑" panose="020B0503020204020204" pitchFamily="34" charset="-122"/>
              <a:ea typeface="微软雅黑" panose="020B0503020204020204" pitchFamily="34" charset="-122"/>
            </a:endParaRPr>
          </a:p>
        </p:txBody>
      </p:sp>
      <p:sp>
        <p:nvSpPr>
          <p:cNvPr id="13" name="Rectangle 19"/>
          <p:cNvSpPr>
            <a:spLocks noChangeArrowheads="1"/>
          </p:cNvSpPr>
          <p:nvPr/>
        </p:nvSpPr>
        <p:spPr bwMode="auto">
          <a:xfrm>
            <a:off x="3177506" y="127239"/>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监督检查</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5" name="Rectangle 19"/>
          <p:cNvSpPr>
            <a:spLocks noChangeArrowheads="1"/>
          </p:cNvSpPr>
          <p:nvPr/>
        </p:nvSpPr>
        <p:spPr bwMode="auto">
          <a:xfrm>
            <a:off x="461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标志提醒</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6" name="Rectangle 19"/>
          <p:cNvSpPr>
            <a:spLocks noChangeArrowheads="1"/>
          </p:cNvSpPr>
          <p:nvPr/>
        </p:nvSpPr>
        <p:spPr bwMode="auto">
          <a:xfrm>
            <a:off x="605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安全行为观察</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0997"/>
                                        </p:tgtEl>
                                        <p:attrNameLst>
                                          <p:attrName>style.visibility</p:attrName>
                                        </p:attrNameLst>
                                      </p:cBhvr>
                                      <p:to>
                                        <p:strVal val="visible"/>
                                      </p:to>
                                    </p:set>
                                    <p:anim calcmode="lin" valueType="num">
                                      <p:cBhvr additive="base">
                                        <p:cTn id="7" dur="500" fill="hold"/>
                                        <p:tgtEl>
                                          <p:spTgt spid="340997"/>
                                        </p:tgtEl>
                                        <p:attrNameLst>
                                          <p:attrName>ppt_x</p:attrName>
                                        </p:attrNameLst>
                                      </p:cBhvr>
                                      <p:tavLst>
                                        <p:tav tm="0">
                                          <p:val>
                                            <p:strVal val="0-#ppt_w/2"/>
                                          </p:val>
                                        </p:tav>
                                        <p:tav tm="100000">
                                          <p:val>
                                            <p:strVal val="#ppt_x"/>
                                          </p:val>
                                        </p:tav>
                                      </p:tavLst>
                                    </p:anim>
                                    <p:anim calcmode="lin" valueType="num">
                                      <p:cBhvr additive="base">
                                        <p:cTn id="8" dur="500" fill="hold"/>
                                        <p:tgtEl>
                                          <p:spTgt spid="34099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4099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0998"/>
                                        </p:tgtEl>
                                        <p:attrNameLst>
                                          <p:attrName>style.visibility</p:attrName>
                                        </p:attrNameLst>
                                      </p:cBhvr>
                                      <p:to>
                                        <p:strVal val="visible"/>
                                      </p:to>
                                    </p:set>
                                    <p:anim calcmode="lin" valueType="num">
                                      <p:cBhvr additive="base">
                                        <p:cTn id="13" dur="500" fill="hold"/>
                                        <p:tgtEl>
                                          <p:spTgt spid="340998"/>
                                        </p:tgtEl>
                                        <p:attrNameLst>
                                          <p:attrName>ppt_x</p:attrName>
                                        </p:attrNameLst>
                                      </p:cBhvr>
                                      <p:tavLst>
                                        <p:tav tm="0">
                                          <p:val>
                                            <p:strVal val="0-#ppt_w/2"/>
                                          </p:val>
                                        </p:tav>
                                        <p:tav tm="100000">
                                          <p:val>
                                            <p:strVal val="#ppt_x"/>
                                          </p:val>
                                        </p:tav>
                                      </p:tavLst>
                                    </p:anim>
                                    <p:anim calcmode="lin" valueType="num">
                                      <p:cBhvr additive="base">
                                        <p:cTn id="14" dur="500" fill="hold"/>
                                        <p:tgtEl>
                                          <p:spTgt spid="34099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4099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7" grpId="0" animBg="1" autoUpdateAnimBg="0"/>
      <p:bldP spid="34099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757852" y="851630"/>
            <a:ext cx="7849089" cy="4824669"/>
          </a:xfrm>
          <a:prstGeom prst="rect">
            <a:avLst/>
          </a:prstGeom>
          <a:solidFill>
            <a:schemeClr val="bg1"/>
          </a:solidFill>
          <a:ln w="63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144000" tIns="72000" rIns="72000" bIns="72000" numCol="1" rtlCol="0" anchor="ctr" anchorCtr="0" compatLnSpc="1">
            <a:noAutofit/>
          </a:bodyPr>
          <a:lstStyle/>
          <a:p>
            <a:pPr defTabSz="457200">
              <a:spcBef>
                <a:spcPts val="0"/>
              </a:spcBef>
              <a:defRPr/>
            </a:pPr>
            <a:r>
              <a:rPr lang="zh-CN" altLang="en-US" sz="2000" b="1" kern="0" dirty="0">
                <a:solidFill>
                  <a:srgbClr val="000000"/>
                </a:solidFill>
                <a:latin typeface="微软雅黑" panose="020B0503020204020204" pitchFamily="34" charset="-122"/>
                <a:ea typeface="微软雅黑" panose="020B0503020204020204" pitchFamily="34" charset="-122"/>
              </a:rPr>
              <a:t>（一</a:t>
            </a:r>
            <a:r>
              <a:rPr lang="zh-CN" altLang="en-US" sz="2000" b="1" kern="0" dirty="0" smtClean="0">
                <a:solidFill>
                  <a:srgbClr val="000000"/>
                </a:solidFill>
                <a:latin typeface="微软雅黑" panose="020B0503020204020204" pitchFamily="34" charset="-122"/>
                <a:ea typeface="微软雅黑" panose="020B0503020204020204" pitchFamily="34" charset="-122"/>
              </a:rPr>
              <a:t>）直接原因</a:t>
            </a:r>
            <a:endParaRPr lang="en-US" altLang="zh-CN" sz="1200" b="1" kern="0" dirty="0" smtClean="0">
              <a:solidFill>
                <a:srgbClr val="000000"/>
              </a:solidFill>
              <a:latin typeface="微软雅黑" panose="020B0503020204020204" pitchFamily="34" charset="-122"/>
              <a:ea typeface="微软雅黑" panose="020B0503020204020204" pitchFamily="34" charset="-122"/>
            </a:endParaRPr>
          </a:p>
          <a:p>
            <a:pPr defTabSz="457200">
              <a:lnSpc>
                <a:spcPct val="200000"/>
              </a:lnSpc>
              <a:spcBef>
                <a:spcPts val="0"/>
              </a:spcBef>
              <a:defRPr/>
            </a:pPr>
            <a:r>
              <a:rPr lang="en-US" altLang="zh-CN" sz="1400" b="1" kern="0" dirty="0" smtClean="0">
                <a:solidFill>
                  <a:srgbClr val="000000"/>
                </a:solidFill>
                <a:latin typeface="微软雅黑" panose="020B0503020204020204" pitchFamily="34" charset="-122"/>
                <a:ea typeface="微软雅黑" panose="020B0503020204020204" pitchFamily="34" charset="-122"/>
              </a:rPr>
              <a:t>1</a:t>
            </a:r>
            <a:r>
              <a:rPr lang="zh-CN" altLang="en-US" sz="1400" b="1" kern="0" dirty="0">
                <a:solidFill>
                  <a:srgbClr val="000000"/>
                </a:solidFill>
                <a:latin typeface="微软雅黑" panose="020B0503020204020204" pitchFamily="34" charset="-122"/>
                <a:ea typeface="微软雅黑" panose="020B0503020204020204" pitchFamily="34" charset="-122"/>
              </a:rPr>
              <a:t>、人的不安全行为。</a:t>
            </a:r>
            <a:r>
              <a:rPr lang="zh-CN" altLang="en-US" sz="1400" kern="0" dirty="0">
                <a:solidFill>
                  <a:srgbClr val="000000"/>
                </a:solidFill>
                <a:latin typeface="微软雅黑" panose="020B0503020204020204" pitchFamily="34" charset="-122"/>
                <a:ea typeface="微软雅黑" panose="020B0503020204020204" pitchFamily="34" charset="-122"/>
              </a:rPr>
              <a:t>当事人颜某某违反规定</a:t>
            </a:r>
            <a:r>
              <a:rPr lang="zh-CN" altLang="en-US" sz="1400" kern="0" dirty="0" smtClean="0">
                <a:solidFill>
                  <a:srgbClr val="000000"/>
                </a:solidFill>
                <a:latin typeface="微软雅黑" panose="020B0503020204020204" pitchFamily="34" charset="-122"/>
                <a:ea typeface="微软雅黑" panose="020B0503020204020204" pitchFamily="34" charset="-122"/>
              </a:rPr>
              <a:t>，</a:t>
            </a:r>
            <a:endParaRPr lang="en-US" altLang="zh-CN" sz="1400" kern="0" dirty="0" smtClean="0">
              <a:solidFill>
                <a:srgbClr val="000000"/>
              </a:solidFill>
              <a:latin typeface="微软雅黑" panose="020B0503020204020204" pitchFamily="34" charset="-122"/>
              <a:ea typeface="微软雅黑" panose="020B0503020204020204" pitchFamily="34" charset="-122"/>
            </a:endParaRPr>
          </a:p>
          <a:p>
            <a:pPr defTabSz="457200">
              <a:lnSpc>
                <a:spcPct val="200000"/>
              </a:lnSpc>
              <a:spcBef>
                <a:spcPts val="0"/>
              </a:spcBef>
              <a:defRPr/>
            </a:pPr>
            <a:r>
              <a:rPr lang="zh-CN" altLang="en-US" sz="1400" kern="0" dirty="0" smtClean="0">
                <a:solidFill>
                  <a:srgbClr val="000000"/>
                </a:solidFill>
                <a:latin typeface="微软雅黑" panose="020B0503020204020204" pitchFamily="34" charset="-122"/>
                <a:ea typeface="微软雅黑" panose="020B0503020204020204" pitchFamily="34" charset="-122"/>
              </a:rPr>
              <a:t>   ① </a:t>
            </a:r>
            <a:r>
              <a:rPr lang="zh-CN" altLang="en-US" sz="1400" kern="0" dirty="0">
                <a:solidFill>
                  <a:srgbClr val="000000"/>
                </a:solidFill>
                <a:latin typeface="微软雅黑" panose="020B0503020204020204" pitchFamily="34" charset="-122"/>
                <a:ea typeface="微软雅黑" panose="020B0503020204020204" pitchFamily="34" charset="-122"/>
              </a:rPr>
              <a:t>在岗操作佩戴围巾（不安全装束）</a:t>
            </a:r>
            <a:r>
              <a:rPr lang="zh-CN" altLang="en-US" sz="1400" kern="0" dirty="0" smtClean="0">
                <a:solidFill>
                  <a:srgbClr val="000000"/>
                </a:solidFill>
                <a:latin typeface="微软雅黑" panose="020B0503020204020204" pitchFamily="34" charset="-122"/>
                <a:ea typeface="微软雅黑" panose="020B0503020204020204" pitchFamily="34" charset="-122"/>
              </a:rPr>
              <a:t>；</a:t>
            </a:r>
            <a:endParaRPr lang="en-US" altLang="zh-CN" sz="1400" kern="0" dirty="0" smtClean="0">
              <a:solidFill>
                <a:srgbClr val="000000"/>
              </a:solidFill>
              <a:latin typeface="微软雅黑" panose="020B0503020204020204" pitchFamily="34" charset="-122"/>
              <a:ea typeface="微软雅黑" panose="020B0503020204020204" pitchFamily="34" charset="-122"/>
            </a:endParaRPr>
          </a:p>
          <a:p>
            <a:pPr defTabSz="457200">
              <a:lnSpc>
                <a:spcPct val="200000"/>
              </a:lnSpc>
              <a:spcBef>
                <a:spcPts val="0"/>
              </a:spcBef>
              <a:defRPr/>
            </a:pPr>
            <a:r>
              <a:rPr lang="zh-CN" altLang="en-US" sz="1400" kern="0" dirty="0" smtClean="0">
                <a:solidFill>
                  <a:srgbClr val="000000"/>
                </a:solidFill>
                <a:latin typeface="微软雅黑" panose="020B0503020204020204" pitchFamily="34" charset="-122"/>
                <a:ea typeface="微软雅黑" panose="020B0503020204020204" pitchFamily="34" charset="-122"/>
              </a:rPr>
              <a:t>   ② </a:t>
            </a:r>
            <a:r>
              <a:rPr lang="zh-CN" altLang="en-US" sz="1400" kern="0" dirty="0">
                <a:solidFill>
                  <a:srgbClr val="000000"/>
                </a:solidFill>
                <a:latin typeface="微软雅黑" panose="020B0503020204020204" pitchFamily="34" charset="-122"/>
                <a:ea typeface="微软雅黑" panose="020B0503020204020204" pitchFamily="34" charset="-122"/>
              </a:rPr>
              <a:t>在发现转箱输送滚筒卡箱故障时，未停机处置，所系围巾被绞入输箱滚筒，引发窒息</a:t>
            </a:r>
            <a:r>
              <a:rPr lang="zh-CN" altLang="zh-CN" sz="1400" kern="0" dirty="0">
                <a:solidFill>
                  <a:srgbClr val="000000"/>
                </a:solidFill>
                <a:latin typeface="微软雅黑" panose="020B0503020204020204" pitchFamily="34" charset="-122"/>
                <a:ea typeface="微软雅黑" panose="020B0503020204020204" pitchFamily="34" charset="-122"/>
              </a:rPr>
              <a:t>昏迷</a:t>
            </a:r>
            <a:r>
              <a:rPr lang="zh-CN" altLang="en-US" sz="1400" kern="0" dirty="0">
                <a:solidFill>
                  <a:srgbClr val="000000"/>
                </a:solidFill>
                <a:latin typeface="微软雅黑" panose="020B0503020204020204" pitchFamily="34" charset="-122"/>
                <a:ea typeface="微软雅黑" panose="020B0503020204020204" pitchFamily="34" charset="-122"/>
              </a:rPr>
              <a:t>，是导致</a:t>
            </a:r>
            <a:r>
              <a:rPr lang="zh-CN" altLang="en-US" sz="1400" kern="0" dirty="0" smtClean="0">
                <a:solidFill>
                  <a:srgbClr val="000000"/>
                </a:solidFill>
                <a:latin typeface="微软雅黑" panose="020B0503020204020204" pitchFamily="34" charset="-122"/>
                <a:ea typeface="微软雅黑" panose="020B0503020204020204" pitchFamily="34" charset="-122"/>
              </a:rPr>
              <a:t>事故发生</a:t>
            </a:r>
            <a:r>
              <a:rPr lang="zh-CN" altLang="en-US" sz="1400" kern="0" dirty="0">
                <a:solidFill>
                  <a:srgbClr val="000000"/>
                </a:solidFill>
                <a:latin typeface="微软雅黑" panose="020B0503020204020204" pitchFamily="34" charset="-122"/>
                <a:ea typeface="微软雅黑" panose="020B0503020204020204" pitchFamily="34" charset="-122"/>
              </a:rPr>
              <a:t>的直接原因</a:t>
            </a:r>
            <a:r>
              <a:rPr lang="zh-CN" altLang="en-US" sz="1400" kern="0" dirty="0" smtClean="0">
                <a:solidFill>
                  <a:srgbClr val="000000"/>
                </a:solidFill>
                <a:latin typeface="微软雅黑" panose="020B0503020204020204" pitchFamily="34" charset="-122"/>
                <a:ea typeface="微软雅黑" panose="020B0503020204020204" pitchFamily="34" charset="-122"/>
              </a:rPr>
              <a:t>。</a:t>
            </a:r>
            <a:endParaRPr lang="zh-CN" altLang="en-US" sz="1400" kern="0" dirty="0">
              <a:solidFill>
                <a:srgbClr val="000000"/>
              </a:solidFill>
              <a:latin typeface="微软雅黑" panose="020B0503020204020204" pitchFamily="34" charset="-122"/>
              <a:ea typeface="微软雅黑" panose="020B0503020204020204" pitchFamily="34" charset="-122"/>
            </a:endParaRPr>
          </a:p>
          <a:p>
            <a:pPr defTabSz="457200">
              <a:lnSpc>
                <a:spcPct val="200000"/>
              </a:lnSpc>
              <a:spcBef>
                <a:spcPts val="0"/>
              </a:spcBef>
              <a:defRPr/>
            </a:pPr>
            <a:r>
              <a:rPr lang="en-US" altLang="zh-CN" sz="1400" b="1" kern="0" dirty="0">
                <a:solidFill>
                  <a:srgbClr val="000000"/>
                </a:solidFill>
                <a:latin typeface="微软雅黑" panose="020B0503020204020204" pitchFamily="34" charset="-122"/>
                <a:ea typeface="微软雅黑" panose="020B0503020204020204" pitchFamily="34" charset="-122"/>
              </a:rPr>
              <a:t>2</a:t>
            </a:r>
            <a:r>
              <a:rPr lang="zh-CN" altLang="en-US" sz="1400" b="1" kern="0" dirty="0">
                <a:solidFill>
                  <a:srgbClr val="000000"/>
                </a:solidFill>
                <a:latin typeface="微软雅黑" panose="020B0503020204020204" pitchFamily="34" charset="-122"/>
                <a:ea typeface="微软雅黑" panose="020B0503020204020204" pitchFamily="34" charset="-122"/>
              </a:rPr>
              <a:t>、物的不安全状态。</a:t>
            </a:r>
            <a:r>
              <a:rPr lang="zh-CN" altLang="en-US" sz="1400" kern="0" dirty="0">
                <a:solidFill>
                  <a:srgbClr val="000000"/>
                </a:solidFill>
                <a:latin typeface="微软雅黑" panose="020B0503020204020204" pitchFamily="34" charset="-122"/>
                <a:ea typeface="微软雅黑" panose="020B0503020204020204" pitchFamily="34" charset="-122"/>
              </a:rPr>
              <a:t>设备存在安全隐患</a:t>
            </a:r>
            <a:r>
              <a:rPr lang="zh-CN" altLang="en-US" sz="1400" b="1" kern="0" dirty="0">
                <a:solidFill>
                  <a:srgbClr val="000000"/>
                </a:solidFill>
                <a:latin typeface="微软雅黑" panose="020B0503020204020204" pitchFamily="34" charset="-122"/>
                <a:ea typeface="微软雅黑" panose="020B0503020204020204" pitchFamily="34" charset="-122"/>
              </a:rPr>
              <a:t>：</a:t>
            </a:r>
            <a:r>
              <a:rPr lang="zh-CN" altLang="en-US" sz="1400" kern="0" dirty="0">
                <a:solidFill>
                  <a:srgbClr val="000000"/>
                </a:solidFill>
                <a:latin typeface="微软雅黑" panose="020B0503020204020204" pitchFamily="34" charset="-122"/>
                <a:ea typeface="微软雅黑" panose="020B0503020204020204" pitchFamily="34" charset="-122"/>
              </a:rPr>
              <a:t>割箱机设备厂家在设备进场安装时，未按合同要求安装“拨叉转箱”的转箱系统。无锡工厂要求设备厂家将转箱方式由“差速转箱”更改为“拨叉转箱”后，滚筒链道有</a:t>
            </a:r>
            <a:r>
              <a:rPr lang="en-US" altLang="zh-CN" sz="1400" kern="0" dirty="0">
                <a:solidFill>
                  <a:srgbClr val="000000"/>
                </a:solidFill>
                <a:latin typeface="微软雅黑" panose="020B0503020204020204" pitchFamily="34" charset="-122"/>
                <a:ea typeface="微软雅黑" panose="020B0503020204020204" pitchFamily="34" charset="-122"/>
              </a:rPr>
              <a:t>37cm</a:t>
            </a:r>
            <a:r>
              <a:rPr lang="zh-CN" altLang="en-US" sz="1400" kern="0" dirty="0">
                <a:solidFill>
                  <a:srgbClr val="000000"/>
                </a:solidFill>
                <a:latin typeface="微软雅黑" panose="020B0503020204020204" pitchFamily="34" charset="-122"/>
                <a:ea typeface="微软雅黑" panose="020B0503020204020204" pitchFamily="34" charset="-122"/>
              </a:rPr>
              <a:t>的宽度属于无用部分（且在人员操作一侧），设备厂家未将此部分拆除，且未按照机械安全规程设计要求安装光电联锁防护装置，滚筒链道未安装安全盖板；工厂对此也没有提出改造要求。当事人颜某某处理拨叉转箱处的卡箱故障时，围巾被绞入“</a:t>
            </a:r>
            <a:r>
              <a:rPr lang="en-US" altLang="zh-CN" sz="1400" kern="0" dirty="0">
                <a:solidFill>
                  <a:srgbClr val="000000"/>
                </a:solidFill>
                <a:latin typeface="微软雅黑" panose="020B0503020204020204" pitchFamily="34" charset="-122"/>
                <a:ea typeface="微软雅黑" panose="020B0503020204020204" pitchFamily="34" charset="-122"/>
              </a:rPr>
              <a:t>37cm</a:t>
            </a:r>
            <a:r>
              <a:rPr lang="zh-CN" altLang="en-US" sz="1400" kern="0" dirty="0">
                <a:solidFill>
                  <a:srgbClr val="000000"/>
                </a:solidFill>
                <a:latin typeface="微软雅黑" panose="020B0503020204020204" pitchFamily="34" charset="-122"/>
                <a:ea typeface="微软雅黑" panose="020B0503020204020204" pitchFamily="34" charset="-122"/>
              </a:rPr>
              <a:t>滚筒区”，造成事故发生。</a:t>
            </a:r>
            <a:endParaRPr lang="zh-CN" altLang="en-US" sz="1400" kern="0" dirty="0">
              <a:solidFill>
                <a:srgbClr val="000000"/>
              </a:solidFill>
              <a:latin typeface="微软雅黑" panose="020B0503020204020204" pitchFamily="34" charset="-122"/>
              <a:ea typeface="微软雅黑" panose="020B0503020204020204" pitchFamily="34" charset="-122"/>
            </a:endParaRPr>
          </a:p>
        </p:txBody>
      </p:sp>
      <p:sp>
        <p:nvSpPr>
          <p:cNvPr id="3" name="标题 1"/>
          <p:cNvSpPr>
            <a:spLocks noGrp="1"/>
          </p:cNvSpPr>
          <p:nvPr>
            <p:ph type="title"/>
          </p:nvPr>
        </p:nvSpPr>
        <p:spPr>
          <a:xfrm>
            <a:off x="253781" y="13138"/>
            <a:ext cx="7382771" cy="663334"/>
          </a:xfrm>
          <a:noFill/>
        </p:spPr>
        <p:txBody>
          <a:bodyPr/>
          <a:lstStyle/>
          <a:p>
            <a:pPr eaLnBrk="1" hangingPunct="1"/>
            <a:r>
              <a:rPr lang="en-US" altLang="zh-CN" sz="2400" dirty="0" smtClean="0">
                <a:solidFill>
                  <a:schemeClr val="tx1"/>
                </a:solidFill>
              </a:rPr>
              <a:t>4</a:t>
            </a:r>
            <a:r>
              <a:rPr lang="zh-CN" altLang="en-US" sz="2400" dirty="0" smtClean="0">
                <a:solidFill>
                  <a:schemeClr val="tx1"/>
                </a:solidFill>
              </a:rPr>
              <a:t>、事故</a:t>
            </a:r>
            <a:r>
              <a:rPr lang="zh-CN" altLang="en-US" sz="2400" dirty="0">
                <a:solidFill>
                  <a:schemeClr val="tx1"/>
                </a:solidFill>
              </a:rPr>
              <a:t>原因分析</a:t>
            </a:r>
            <a:endParaRPr lang="zh-CN" altLang="en-US" sz="2400" dirty="0">
              <a:solidFill>
                <a:schemeClr val="tx1"/>
              </a:solidFill>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spd="med">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1821" y="1139670"/>
            <a:ext cx="8065120" cy="1185324"/>
          </a:xfrm>
          <a:prstGeom prst="rect">
            <a:avLst/>
          </a:prstGeom>
          <a:solidFill>
            <a:srgbClr val="99CCFF"/>
          </a:solidFill>
          <a:ln>
            <a:noFill/>
          </a:ln>
        </p:spPr>
        <p:txBody>
          <a:bodyPr wrap="square">
            <a:spAutoFit/>
          </a:bodyPr>
          <a:lstStyle/>
          <a:p>
            <a:pPr marL="285750" indent="-285750" eaLnBrk="1" hangingPunct="1">
              <a:lnSpc>
                <a:spcPct val="13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目的是</a:t>
            </a:r>
            <a:r>
              <a:rPr lang="zh-CN" altLang="en-US" sz="1400" dirty="0" smtClean="0">
                <a:latin typeface="微软雅黑" panose="020B0503020204020204" pitchFamily="34" charset="-122"/>
                <a:ea typeface="微软雅黑" panose="020B0503020204020204" pitchFamily="34" charset="-122"/>
              </a:rPr>
              <a:t>通过检查监控制度建设来</a:t>
            </a:r>
            <a:r>
              <a:rPr lang="zh-CN" altLang="en-US" sz="1400" dirty="0">
                <a:latin typeface="微软雅黑" panose="020B0503020204020204" pitchFamily="34" charset="-122"/>
                <a:ea typeface="微软雅黑" panose="020B0503020204020204" pitchFamily="34" charset="-122"/>
              </a:rPr>
              <a:t>减少员工不安全行为的发生。</a:t>
            </a:r>
            <a:endParaRPr lang="zh-CN" altLang="en-US" sz="1400" dirty="0">
              <a:latin typeface="微软雅黑" panose="020B0503020204020204" pitchFamily="34" charset="-122"/>
              <a:ea typeface="微软雅黑" panose="020B0503020204020204" pitchFamily="34" charset="-122"/>
            </a:endParaRPr>
          </a:p>
          <a:p>
            <a:pPr marL="285750" indent="-285750" eaLnBrk="1" hangingPunct="1">
              <a:lnSpc>
                <a:spcPct val="13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各级管理者的监督检查是控制员工行为的重要手段。通过监督检查，及时发现问题，采取一定措施予以制止或改进，不断降低员工不安全行为发生率。</a:t>
            </a:r>
            <a:endParaRPr lang="zh-CN" altLang="en-US" sz="1400" dirty="0">
              <a:latin typeface="微软雅黑" panose="020B0503020204020204" pitchFamily="34" charset="-122"/>
              <a:ea typeface="微软雅黑" panose="020B0503020204020204" pitchFamily="34" charset="-122"/>
            </a:endParaRPr>
          </a:p>
          <a:p>
            <a:pPr marL="285750" indent="-285750" eaLnBrk="1" hangingPunct="1">
              <a:lnSpc>
                <a:spcPct val="13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制定</a:t>
            </a:r>
            <a:r>
              <a:rPr lang="zh-CN" altLang="en-US" sz="1400" dirty="0">
                <a:latin typeface="微软雅黑" panose="020B0503020204020204" pitchFamily="34" charset="-122"/>
                <a:ea typeface="微软雅黑" panose="020B0503020204020204" pitchFamily="34" charset="-122"/>
              </a:rPr>
              <a:t>科学可行的监督检查制度，明确监督检查方法、具体实现步骤，检查结果的处理方法等。</a:t>
            </a:r>
            <a:endParaRPr lang="zh-CN" altLang="en-US" sz="1400" dirty="0">
              <a:latin typeface="微软雅黑" panose="020B0503020204020204" pitchFamily="34" charset="-122"/>
              <a:ea typeface="微软雅黑" panose="020B0503020204020204" pitchFamily="34" charset="-122"/>
            </a:endParaRPr>
          </a:p>
        </p:txBody>
      </p:sp>
      <p:grpSp>
        <p:nvGrpSpPr>
          <p:cNvPr id="21" name="组合 20"/>
          <p:cNvGrpSpPr/>
          <p:nvPr/>
        </p:nvGrpSpPr>
        <p:grpSpPr>
          <a:xfrm>
            <a:off x="397801" y="2532872"/>
            <a:ext cx="5259985" cy="3287448"/>
            <a:chOff x="466556" y="2748902"/>
            <a:chExt cx="5548025" cy="3287448"/>
          </a:xfrm>
        </p:grpSpPr>
        <p:sp>
          <p:nvSpPr>
            <p:cNvPr id="8" name="MH_Other_1"/>
            <p:cNvSpPr/>
            <p:nvPr>
              <p:custDataLst>
                <p:tags r:id="rId1"/>
              </p:custDataLst>
            </p:nvPr>
          </p:nvSpPr>
          <p:spPr>
            <a:xfrm>
              <a:off x="2135887" y="3315804"/>
              <a:ext cx="2819281" cy="2311441"/>
            </a:xfrm>
            <a:custGeom>
              <a:avLst/>
              <a:gdLst/>
              <a:ahLst/>
              <a:cxnLst/>
              <a:rect l="l" t="t" r="r" b="b"/>
              <a:pathLst>
                <a:path w="2947419" h="2628439">
                  <a:moveTo>
                    <a:pt x="1548172" y="0"/>
                  </a:moveTo>
                  <a:cubicBezTo>
                    <a:pt x="2167148" y="0"/>
                    <a:pt x="2701282" y="363248"/>
                    <a:pt x="2947419" y="888960"/>
                  </a:cubicBezTo>
                  <a:cubicBezTo>
                    <a:pt x="2681009" y="444425"/>
                    <a:pt x="2194232" y="147830"/>
                    <a:pt x="1638182" y="147830"/>
                  </a:cubicBezTo>
                  <a:cubicBezTo>
                    <a:pt x="793092" y="147830"/>
                    <a:pt x="108012" y="832910"/>
                    <a:pt x="108012" y="1678000"/>
                  </a:cubicBezTo>
                  <a:cubicBezTo>
                    <a:pt x="108012" y="2037461"/>
                    <a:pt x="231960" y="2367971"/>
                    <a:pt x="440311" y="2628439"/>
                  </a:cubicBezTo>
                  <a:cubicBezTo>
                    <a:pt x="167640" y="2350006"/>
                    <a:pt x="0" y="1968666"/>
                    <a:pt x="0" y="1548172"/>
                  </a:cubicBezTo>
                  <a:cubicBezTo>
                    <a:pt x="0" y="693140"/>
                    <a:pt x="693140" y="0"/>
                    <a:pt x="1548172" y="0"/>
                  </a:cubicBezTo>
                  <a:close/>
                </a:path>
              </a:pathLst>
            </a:custGeom>
            <a:solidFill>
              <a:srgbClr val="E84C22">
                <a:lumMod val="20000"/>
                <a:lumOff val="80000"/>
              </a:srgbClr>
            </a:solidFill>
            <a:ln w="12700" cap="flat" cmpd="sng" algn="ctr">
              <a:solidFill>
                <a:sysClr val="window" lastClr="FFFFFF"/>
              </a:solidFill>
              <a:prstDash val="solid"/>
              <a:miter lim="800000"/>
            </a:ln>
            <a:effectLst/>
          </p:spPr>
          <p:txBody>
            <a:bodyPr anchor="ctr"/>
            <a:lstStyle/>
            <a:p>
              <a:pPr algn="ctr" eaLnBrk="1" fontAlgn="auto" hangingPunct="1">
                <a:spcBef>
                  <a:spcPts val="0"/>
                </a:spcBef>
                <a:spcAft>
                  <a:spcPts val="0"/>
                </a:spcAft>
                <a:defRPr/>
              </a:pPr>
              <a:endParaRPr lang="zh-CN" altLang="en-US" sz="1350" kern="0" dirty="0">
                <a:solidFill>
                  <a:prstClr val="white"/>
                </a:solidFill>
                <a:latin typeface="+mn-lt"/>
                <a:ea typeface="微软雅黑" panose="020B0503020204020204" pitchFamily="34" charset="-122"/>
              </a:endParaRPr>
            </a:p>
          </p:txBody>
        </p:sp>
        <p:sp>
          <p:nvSpPr>
            <p:cNvPr id="9" name="MH_Title_1"/>
            <p:cNvSpPr/>
            <p:nvPr>
              <p:custDataLst>
                <p:tags r:id="rId2"/>
              </p:custDataLst>
            </p:nvPr>
          </p:nvSpPr>
          <p:spPr bwMode="auto">
            <a:xfrm>
              <a:off x="2536145" y="3698609"/>
              <a:ext cx="2264954" cy="2082050"/>
            </a:xfrm>
            <a:prstGeom prst="roundRect">
              <a:avLst>
                <a:gd name="adj" fmla="val 50000"/>
              </a:avLst>
            </a:prstGeom>
            <a:solidFill>
              <a:srgbClr val="FFFFFF"/>
            </a:solidFill>
            <a:ln w="104775" cap="flat" cmpd="sng" algn="ctr">
              <a:solidFill>
                <a:srgbClr val="E84C22"/>
              </a:solidFill>
              <a:prstDash val="solid"/>
              <a:miter lim="800000"/>
            </a:ln>
            <a:effectLst/>
          </p:spPr>
          <p:txBody>
            <a:bodyPr lIns="0" tIns="0" rIns="0" bIns="0" anchor="ctr">
              <a:normAutofit/>
            </a:bodyPr>
            <a:lstStyle/>
            <a:p>
              <a:pPr algn="ctr" eaLnBrk="1" fontAlgn="auto" hangingPunct="1">
                <a:lnSpc>
                  <a:spcPct val="130000"/>
                </a:lnSpc>
                <a:spcBef>
                  <a:spcPts val="0"/>
                </a:spcBef>
                <a:spcAft>
                  <a:spcPts val="0"/>
                </a:spcAft>
                <a:defRPr/>
              </a:pPr>
              <a:r>
                <a:rPr lang="zh-CN" altLang="en-US" sz="2400" kern="0" dirty="0" smtClean="0">
                  <a:solidFill>
                    <a:srgbClr val="E84C22">
                      <a:lumMod val="75000"/>
                    </a:srgbClr>
                  </a:solidFill>
                  <a:latin typeface="+mn-lt"/>
                  <a:ea typeface="微软雅黑" panose="020B0503020204020204" pitchFamily="34" charset="-122"/>
                </a:rPr>
                <a:t>监督检查制度应明确</a:t>
              </a:r>
              <a:endParaRPr lang="zh-CN" altLang="en-US" sz="2400" kern="0" dirty="0">
                <a:solidFill>
                  <a:srgbClr val="E84C22">
                    <a:lumMod val="75000"/>
                  </a:srgbClr>
                </a:solidFill>
                <a:latin typeface="+mn-lt"/>
                <a:ea typeface="微软雅黑" panose="020B0503020204020204" pitchFamily="34" charset="-122"/>
              </a:endParaRPr>
            </a:p>
          </p:txBody>
        </p:sp>
        <p:sp>
          <p:nvSpPr>
            <p:cNvPr id="10" name="MH_Other_2"/>
            <p:cNvSpPr/>
            <p:nvPr>
              <p:custDataLst>
                <p:tags r:id="rId3"/>
              </p:custDataLst>
            </p:nvPr>
          </p:nvSpPr>
          <p:spPr bwMode="auto">
            <a:xfrm>
              <a:off x="4119708" y="5095409"/>
              <a:ext cx="1024470" cy="940941"/>
            </a:xfrm>
            <a:prstGeom prst="roundRect">
              <a:avLst>
                <a:gd name="adj" fmla="val 50000"/>
              </a:avLst>
            </a:prstGeom>
            <a:solidFill>
              <a:srgbClr val="FFFFFF"/>
            </a:solidFill>
            <a:ln w="95250" cap="flat" cmpd="sng" algn="ctr">
              <a:solidFill>
                <a:srgbClr val="E84C22"/>
              </a:solidFill>
              <a:prstDash val="solid"/>
              <a:miter lim="800000"/>
            </a:ln>
            <a:effectLst/>
          </p:spPr>
          <p:txBody>
            <a:bodyPr anchor="ctr"/>
            <a:lstStyle/>
            <a:p>
              <a:pPr algn="ctr" eaLnBrk="1" fontAlgn="auto" hangingPunct="1">
                <a:spcBef>
                  <a:spcPts val="0"/>
                </a:spcBef>
                <a:spcAft>
                  <a:spcPts val="0"/>
                </a:spcAft>
                <a:defRPr/>
              </a:pPr>
              <a:endParaRPr lang="zh-CN" altLang="en-US" sz="1200" kern="0" dirty="0">
                <a:solidFill>
                  <a:prstClr val="white"/>
                </a:solidFill>
                <a:latin typeface="+mn-lt"/>
                <a:ea typeface="微软雅黑" panose="020B0503020204020204" pitchFamily="34" charset="-122"/>
              </a:endParaRPr>
            </a:p>
          </p:txBody>
        </p:sp>
        <p:sp>
          <p:nvSpPr>
            <p:cNvPr id="11" name="MH_Other_3"/>
            <p:cNvSpPr/>
            <p:nvPr>
              <p:custDataLst>
                <p:tags r:id="rId4"/>
              </p:custDataLst>
            </p:nvPr>
          </p:nvSpPr>
          <p:spPr>
            <a:xfrm rot="43620000">
              <a:off x="3282659" y="3305576"/>
              <a:ext cx="206482" cy="195786"/>
            </a:xfrm>
            <a:prstGeom prst="ellipse">
              <a:avLst/>
            </a:prstGeom>
            <a:solidFill>
              <a:srgbClr val="E84C22">
                <a:lumMod val="40000"/>
                <a:lumOff val="60000"/>
              </a:srgbClr>
            </a:solidFill>
            <a:ln w="28575" cap="flat" cmpd="sng" algn="ctr">
              <a:solidFill>
                <a:sysClr val="window" lastClr="FFFFFF"/>
              </a:solidFill>
              <a:prstDash val="solid"/>
              <a:miter lim="800000"/>
            </a:ln>
            <a:effectLst/>
          </p:spPr>
          <p:txBody>
            <a:bodyPr anchor="ctr"/>
            <a:lstStyle/>
            <a:p>
              <a:pPr algn="ctr" eaLnBrk="1" fontAlgn="auto" hangingPunct="1">
                <a:spcBef>
                  <a:spcPts val="0"/>
                </a:spcBef>
                <a:spcAft>
                  <a:spcPts val="0"/>
                </a:spcAft>
                <a:defRPr/>
              </a:pPr>
              <a:endParaRPr lang="zh-CN" altLang="en-US" sz="1350" kern="0" dirty="0">
                <a:solidFill>
                  <a:prstClr val="white"/>
                </a:solidFill>
                <a:latin typeface="+mn-lt"/>
                <a:ea typeface="微软雅黑" panose="020B0503020204020204" pitchFamily="34" charset="-122"/>
              </a:endParaRPr>
            </a:p>
          </p:txBody>
        </p:sp>
        <p:sp>
          <p:nvSpPr>
            <p:cNvPr id="12" name="MH_Other_4"/>
            <p:cNvSpPr/>
            <p:nvPr>
              <p:custDataLst>
                <p:tags r:id="rId5"/>
              </p:custDataLst>
            </p:nvPr>
          </p:nvSpPr>
          <p:spPr>
            <a:xfrm rot="40920000">
              <a:off x="2513909" y="3685459"/>
              <a:ext cx="206482" cy="195786"/>
            </a:xfrm>
            <a:prstGeom prst="ellipse">
              <a:avLst/>
            </a:prstGeom>
            <a:solidFill>
              <a:srgbClr val="E84C22">
                <a:lumMod val="40000"/>
                <a:lumOff val="60000"/>
              </a:srgbClr>
            </a:solidFill>
            <a:ln w="28575" cap="flat" cmpd="sng" algn="ctr">
              <a:solidFill>
                <a:sysClr val="window" lastClr="FFFFFF"/>
              </a:solidFill>
              <a:prstDash val="solid"/>
              <a:miter lim="800000"/>
            </a:ln>
            <a:effectLst/>
          </p:spPr>
          <p:txBody>
            <a:bodyPr anchor="ctr"/>
            <a:lstStyle/>
            <a:p>
              <a:pPr algn="ctr" eaLnBrk="1" fontAlgn="auto" hangingPunct="1">
                <a:spcBef>
                  <a:spcPts val="0"/>
                </a:spcBef>
                <a:spcAft>
                  <a:spcPts val="0"/>
                </a:spcAft>
                <a:defRPr/>
              </a:pPr>
              <a:endParaRPr lang="zh-CN" altLang="en-US" sz="1350" kern="0" dirty="0">
                <a:solidFill>
                  <a:prstClr val="white"/>
                </a:solidFill>
                <a:latin typeface="+mn-lt"/>
                <a:ea typeface="微软雅黑" panose="020B0503020204020204" pitchFamily="34" charset="-122"/>
              </a:endParaRPr>
            </a:p>
          </p:txBody>
        </p:sp>
        <p:sp>
          <p:nvSpPr>
            <p:cNvPr id="13" name="MH_Other_5"/>
            <p:cNvSpPr/>
            <p:nvPr>
              <p:custDataLst>
                <p:tags r:id="rId6"/>
              </p:custDataLst>
            </p:nvPr>
          </p:nvSpPr>
          <p:spPr>
            <a:xfrm rot="38220000">
              <a:off x="2129863" y="4315430"/>
              <a:ext cx="189941" cy="212836"/>
            </a:xfrm>
            <a:prstGeom prst="ellipse">
              <a:avLst/>
            </a:prstGeom>
            <a:solidFill>
              <a:srgbClr val="E84C22">
                <a:lumMod val="40000"/>
                <a:lumOff val="60000"/>
              </a:srgbClr>
            </a:solidFill>
            <a:ln w="28575" cap="flat" cmpd="sng" algn="ctr">
              <a:solidFill>
                <a:sysClr val="window" lastClr="FFFFFF"/>
              </a:solidFill>
              <a:prstDash val="solid"/>
              <a:miter lim="800000"/>
            </a:ln>
            <a:effectLst/>
          </p:spPr>
          <p:txBody>
            <a:bodyPr anchor="ctr"/>
            <a:lstStyle/>
            <a:p>
              <a:pPr algn="ctr" eaLnBrk="1" fontAlgn="auto" hangingPunct="1">
                <a:spcBef>
                  <a:spcPts val="0"/>
                </a:spcBef>
                <a:spcAft>
                  <a:spcPts val="0"/>
                </a:spcAft>
                <a:defRPr/>
              </a:pPr>
              <a:endParaRPr lang="zh-CN" altLang="en-US" sz="1350" kern="0" dirty="0">
                <a:solidFill>
                  <a:prstClr val="white"/>
                </a:solidFill>
                <a:latin typeface="+mn-lt"/>
                <a:ea typeface="微软雅黑" panose="020B0503020204020204" pitchFamily="34" charset="-122"/>
              </a:endParaRPr>
            </a:p>
          </p:txBody>
        </p:sp>
        <p:sp>
          <p:nvSpPr>
            <p:cNvPr id="14" name="MH_Other_6"/>
            <p:cNvSpPr/>
            <p:nvPr>
              <p:custDataLst>
                <p:tags r:id="rId7"/>
              </p:custDataLst>
            </p:nvPr>
          </p:nvSpPr>
          <p:spPr>
            <a:xfrm rot="35520000">
              <a:off x="2166521" y="5022596"/>
              <a:ext cx="192864" cy="212836"/>
            </a:xfrm>
            <a:prstGeom prst="ellipse">
              <a:avLst/>
            </a:prstGeom>
            <a:solidFill>
              <a:srgbClr val="E84C22">
                <a:lumMod val="40000"/>
                <a:lumOff val="60000"/>
              </a:srgbClr>
            </a:solidFill>
            <a:ln w="28575" cap="flat" cmpd="sng" algn="ctr">
              <a:solidFill>
                <a:sysClr val="window" lastClr="FFFFFF"/>
              </a:solidFill>
              <a:prstDash val="solid"/>
              <a:miter lim="800000"/>
            </a:ln>
            <a:effectLst/>
          </p:spPr>
          <p:txBody>
            <a:bodyPr anchor="ctr"/>
            <a:lstStyle/>
            <a:p>
              <a:pPr algn="ctr" eaLnBrk="1" fontAlgn="auto" hangingPunct="1">
                <a:spcBef>
                  <a:spcPts val="0"/>
                </a:spcBef>
                <a:spcAft>
                  <a:spcPts val="0"/>
                </a:spcAft>
                <a:defRPr/>
              </a:pPr>
              <a:endParaRPr lang="zh-CN" altLang="en-US" sz="1350" kern="0" dirty="0">
                <a:solidFill>
                  <a:prstClr val="white"/>
                </a:solidFill>
                <a:latin typeface="+mn-lt"/>
                <a:ea typeface="微软雅黑" panose="020B0503020204020204" pitchFamily="34" charset="-122"/>
              </a:endParaRPr>
            </a:p>
          </p:txBody>
        </p:sp>
        <p:sp>
          <p:nvSpPr>
            <p:cNvPr id="15" name="MH_Other_7"/>
            <p:cNvSpPr/>
            <p:nvPr>
              <p:custDataLst>
                <p:tags r:id="rId8"/>
              </p:custDataLst>
            </p:nvPr>
          </p:nvSpPr>
          <p:spPr>
            <a:xfrm rot="46320000">
              <a:off x="4097800" y="3370106"/>
              <a:ext cx="189941" cy="212836"/>
            </a:xfrm>
            <a:prstGeom prst="ellipse">
              <a:avLst/>
            </a:prstGeom>
            <a:solidFill>
              <a:srgbClr val="E84C22">
                <a:lumMod val="40000"/>
                <a:lumOff val="60000"/>
              </a:srgbClr>
            </a:solidFill>
            <a:ln w="28575" cap="flat" cmpd="sng" algn="ctr">
              <a:solidFill>
                <a:sysClr val="window" lastClr="FFFFFF"/>
              </a:solidFill>
              <a:prstDash val="solid"/>
              <a:miter lim="800000"/>
            </a:ln>
            <a:effectLst/>
          </p:spPr>
          <p:txBody>
            <a:bodyPr anchor="ctr"/>
            <a:lstStyle/>
            <a:p>
              <a:pPr algn="ctr" eaLnBrk="1" fontAlgn="auto" hangingPunct="1">
                <a:spcBef>
                  <a:spcPts val="0"/>
                </a:spcBef>
                <a:spcAft>
                  <a:spcPts val="0"/>
                </a:spcAft>
                <a:defRPr/>
              </a:pPr>
              <a:endParaRPr lang="zh-CN" altLang="en-US" sz="1350" kern="0" dirty="0">
                <a:solidFill>
                  <a:prstClr val="white"/>
                </a:solidFill>
                <a:latin typeface="+mn-lt"/>
                <a:ea typeface="微软雅黑" panose="020B0503020204020204" pitchFamily="34" charset="-122"/>
              </a:endParaRPr>
            </a:p>
          </p:txBody>
        </p:sp>
        <p:sp>
          <p:nvSpPr>
            <p:cNvPr id="16" name="MH_SubTitle_1"/>
            <p:cNvSpPr txBox="1">
              <a:spLocks noChangeArrowheads="1"/>
            </p:cNvSpPr>
            <p:nvPr>
              <p:custDataLst>
                <p:tags r:id="rId9"/>
              </p:custDataLst>
            </p:nvPr>
          </p:nvSpPr>
          <p:spPr bwMode="auto">
            <a:xfrm>
              <a:off x="525323" y="5099792"/>
              <a:ext cx="1655036" cy="4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0"/>
                </a:spcBef>
                <a:buFontTx/>
                <a:buNone/>
              </a:pPr>
              <a:r>
                <a:rPr lang="zh-CN" altLang="en-US" sz="1400" dirty="0" smtClean="0">
                  <a:latin typeface="幼圆" panose="02010509060101010101" pitchFamily="49" charset="-122"/>
                  <a:ea typeface="幼圆" panose="02010509060101010101" pitchFamily="49" charset="-122"/>
                </a:rPr>
                <a:t>监督检查执行者</a:t>
              </a:r>
              <a:endParaRPr lang="en-US" altLang="zh-CN" sz="1400" dirty="0">
                <a:latin typeface="幼圆" panose="02010509060101010101" pitchFamily="49" charset="-122"/>
                <a:ea typeface="幼圆" panose="02010509060101010101" pitchFamily="49" charset="-122"/>
              </a:endParaRPr>
            </a:p>
          </p:txBody>
        </p:sp>
        <p:sp>
          <p:nvSpPr>
            <p:cNvPr id="17" name="MH_SubTitle_2"/>
            <p:cNvSpPr txBox="1">
              <a:spLocks noChangeArrowheads="1"/>
            </p:cNvSpPr>
            <p:nvPr>
              <p:custDataLst>
                <p:tags r:id="rId10"/>
              </p:custDataLst>
            </p:nvPr>
          </p:nvSpPr>
          <p:spPr bwMode="auto">
            <a:xfrm>
              <a:off x="466556" y="4167618"/>
              <a:ext cx="1655037" cy="48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0"/>
                </a:spcBef>
                <a:buFontTx/>
                <a:buNone/>
              </a:pPr>
              <a:r>
                <a:rPr lang="zh-CN" altLang="en-US" sz="1400" dirty="0" smtClean="0">
                  <a:latin typeface="幼圆" panose="02010509060101010101" pitchFamily="49" charset="-122"/>
                  <a:ea typeface="幼圆" panose="02010509060101010101" pitchFamily="49" charset="-122"/>
                </a:rPr>
                <a:t>监督检查方式方法</a:t>
              </a:r>
              <a:endParaRPr lang="en-US" altLang="zh-CN" sz="1400" dirty="0">
                <a:latin typeface="幼圆" panose="02010509060101010101" pitchFamily="49" charset="-122"/>
                <a:ea typeface="幼圆" panose="02010509060101010101" pitchFamily="49" charset="-122"/>
              </a:endParaRPr>
            </a:p>
          </p:txBody>
        </p:sp>
        <p:sp>
          <p:nvSpPr>
            <p:cNvPr id="18" name="MH_SubTitle_3"/>
            <p:cNvSpPr txBox="1">
              <a:spLocks noChangeArrowheads="1"/>
            </p:cNvSpPr>
            <p:nvPr>
              <p:custDataLst>
                <p:tags r:id="rId11"/>
              </p:custDataLst>
            </p:nvPr>
          </p:nvSpPr>
          <p:spPr bwMode="auto">
            <a:xfrm>
              <a:off x="887462" y="3302654"/>
              <a:ext cx="1655037" cy="48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10000"/>
                </a:lnSpc>
                <a:spcBef>
                  <a:spcPct val="0"/>
                </a:spcBef>
                <a:buFontTx/>
                <a:buNone/>
              </a:pPr>
              <a:r>
                <a:rPr lang="zh-CN" altLang="en-US" sz="1400" dirty="0" smtClean="0">
                  <a:latin typeface="幼圆" panose="02010509060101010101" pitchFamily="49" charset="-122"/>
                  <a:ea typeface="幼圆" panose="02010509060101010101" pitchFamily="49" charset="-122"/>
                </a:rPr>
                <a:t>监督检查时间和空间要求</a:t>
              </a:r>
              <a:endParaRPr lang="en-US" altLang="zh-CN" sz="1400" dirty="0">
                <a:latin typeface="幼圆" panose="02010509060101010101" pitchFamily="49" charset="-122"/>
                <a:ea typeface="幼圆" panose="02010509060101010101" pitchFamily="49" charset="-122"/>
              </a:endParaRPr>
            </a:p>
          </p:txBody>
        </p:sp>
        <p:sp>
          <p:nvSpPr>
            <p:cNvPr id="19" name="MH_SubTitle_4"/>
            <p:cNvSpPr txBox="1">
              <a:spLocks noChangeArrowheads="1"/>
            </p:cNvSpPr>
            <p:nvPr>
              <p:custDataLst>
                <p:tags r:id="rId12"/>
              </p:custDataLst>
            </p:nvPr>
          </p:nvSpPr>
          <p:spPr bwMode="auto">
            <a:xfrm>
              <a:off x="2218480" y="2748902"/>
              <a:ext cx="1655037" cy="48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0"/>
                </a:spcBef>
                <a:buFontTx/>
                <a:buNone/>
              </a:pPr>
              <a:r>
                <a:rPr lang="zh-CN" altLang="en-US" sz="1400" dirty="0" smtClean="0">
                  <a:latin typeface="幼圆" panose="02010509060101010101" pitchFamily="49" charset="-122"/>
                  <a:ea typeface="幼圆" panose="02010509060101010101" pitchFamily="49" charset="-122"/>
                </a:rPr>
                <a:t>监督检查结果的处理要求</a:t>
              </a:r>
              <a:endParaRPr lang="en-US" altLang="zh-CN" sz="1400" dirty="0">
                <a:latin typeface="幼圆" panose="02010509060101010101" pitchFamily="49" charset="-122"/>
                <a:ea typeface="幼圆" panose="02010509060101010101" pitchFamily="49" charset="-122"/>
              </a:endParaRPr>
            </a:p>
          </p:txBody>
        </p:sp>
        <p:sp>
          <p:nvSpPr>
            <p:cNvPr id="20" name="MH_SubTitle_5"/>
            <p:cNvSpPr txBox="1">
              <a:spLocks noChangeArrowheads="1"/>
            </p:cNvSpPr>
            <p:nvPr>
              <p:custDataLst>
                <p:tags r:id="rId13"/>
              </p:custDataLst>
            </p:nvPr>
          </p:nvSpPr>
          <p:spPr bwMode="auto">
            <a:xfrm>
              <a:off x="4359545" y="2870172"/>
              <a:ext cx="1655036" cy="48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1400" dirty="0">
                  <a:latin typeface="幼圆" panose="02010509060101010101" pitchFamily="49" charset="-122"/>
                  <a:ea typeface="幼圆" panose="02010509060101010101" pitchFamily="49" charset="-122"/>
                </a:rPr>
                <a:t>监督检查效果的评价和</a:t>
              </a:r>
              <a:r>
                <a:rPr lang="zh-CN" altLang="en-US" sz="1400" dirty="0" smtClean="0">
                  <a:latin typeface="幼圆" panose="02010509060101010101" pitchFamily="49" charset="-122"/>
                  <a:ea typeface="幼圆" panose="02010509060101010101" pitchFamily="49" charset="-122"/>
                </a:rPr>
                <a:t>改进等</a:t>
              </a:r>
              <a:endParaRPr lang="en-US" altLang="zh-CN" sz="1400" dirty="0">
                <a:latin typeface="幼圆" panose="02010509060101010101" pitchFamily="49" charset="-122"/>
                <a:ea typeface="幼圆" panose="02010509060101010101" pitchFamily="49" charset="-122"/>
              </a:endParaRPr>
            </a:p>
          </p:txBody>
        </p:sp>
      </p:grpSp>
      <p:pic>
        <p:nvPicPr>
          <p:cNvPr id="29698" name="Picture 2" descr="http://pic.baike.soso.com/p/20101119/bki-20101119101731-48009835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7786" y="3397448"/>
            <a:ext cx="2857500" cy="2171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Rectangle 15"/>
          <p:cNvSpPr>
            <a:spLocks noChangeArrowheads="1"/>
          </p:cNvSpPr>
          <p:nvPr/>
        </p:nvSpPr>
        <p:spPr bwMode="auto">
          <a:xfrm>
            <a:off x="297320" y="127240"/>
            <a:ext cx="1440000" cy="436349"/>
          </a:xfrm>
          <a:prstGeom prst="homePlate">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自我行为控制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4" name="Rectangle 16"/>
          <p:cNvSpPr>
            <a:spLocks noChangeArrowheads="1"/>
          </p:cNvSpPr>
          <p:nvPr/>
        </p:nvSpPr>
        <p:spPr bwMode="auto">
          <a:xfrm>
            <a:off x="1737506" y="127241"/>
            <a:ext cx="1440000" cy="436349"/>
          </a:xfrm>
          <a:prstGeom prst="chevron">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工作流程控制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5" name="Rectangle 19"/>
          <p:cNvSpPr>
            <a:spLocks noChangeArrowheads="1"/>
          </p:cNvSpPr>
          <p:nvPr/>
        </p:nvSpPr>
        <p:spPr bwMode="auto">
          <a:xfrm>
            <a:off x="3177506" y="127239"/>
            <a:ext cx="1440000" cy="436349"/>
          </a:xfrm>
          <a:prstGeom prst="chevron">
            <a:avLst>
              <a:gd name="adj" fmla="val 20895"/>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监督检查</a:t>
            </a:r>
            <a:endParaRPr lang="zh-CN" altLang="en-US" sz="1200" b="1" dirty="0">
              <a:latin typeface="微软雅黑" panose="020B0503020204020204" pitchFamily="34" charset="-122"/>
              <a:ea typeface="微软雅黑" panose="020B0503020204020204" pitchFamily="34" charset="-122"/>
            </a:endParaRPr>
          </a:p>
        </p:txBody>
      </p:sp>
      <p:sp>
        <p:nvSpPr>
          <p:cNvPr id="27" name="Rectangle 19"/>
          <p:cNvSpPr>
            <a:spLocks noChangeArrowheads="1"/>
          </p:cNvSpPr>
          <p:nvPr/>
        </p:nvSpPr>
        <p:spPr bwMode="auto">
          <a:xfrm>
            <a:off x="461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标志提醒</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28" name="Rectangle 19"/>
          <p:cNvSpPr>
            <a:spLocks noChangeArrowheads="1"/>
          </p:cNvSpPr>
          <p:nvPr/>
        </p:nvSpPr>
        <p:spPr bwMode="auto">
          <a:xfrm>
            <a:off x="605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安全行为观察</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5"/>
          <p:cNvSpPr>
            <a:spLocks noChangeArrowheads="1"/>
          </p:cNvSpPr>
          <p:nvPr/>
        </p:nvSpPr>
        <p:spPr bwMode="auto">
          <a:xfrm>
            <a:off x="297320" y="127240"/>
            <a:ext cx="1440000" cy="436349"/>
          </a:xfrm>
          <a:prstGeom prst="homePlate">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自我行为控制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4" name="Rectangle 16"/>
          <p:cNvSpPr>
            <a:spLocks noChangeArrowheads="1"/>
          </p:cNvSpPr>
          <p:nvPr/>
        </p:nvSpPr>
        <p:spPr bwMode="auto">
          <a:xfrm>
            <a:off x="1737506" y="127241"/>
            <a:ext cx="1440000" cy="436349"/>
          </a:xfrm>
          <a:prstGeom prst="chevron">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工作流程控制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5" name="Rectangle 19"/>
          <p:cNvSpPr>
            <a:spLocks noChangeArrowheads="1"/>
          </p:cNvSpPr>
          <p:nvPr/>
        </p:nvSpPr>
        <p:spPr bwMode="auto">
          <a:xfrm>
            <a:off x="3177506" y="127239"/>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监督检查</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7" name="Rectangle 19"/>
          <p:cNvSpPr>
            <a:spLocks noChangeArrowheads="1"/>
          </p:cNvSpPr>
          <p:nvPr/>
        </p:nvSpPr>
        <p:spPr bwMode="auto">
          <a:xfrm>
            <a:off x="4617506" y="127238"/>
            <a:ext cx="1440000" cy="436349"/>
          </a:xfrm>
          <a:prstGeom prst="chevron">
            <a:avLst>
              <a:gd name="adj" fmla="val 20895"/>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标志提醒</a:t>
            </a:r>
            <a:endParaRPr lang="zh-CN" altLang="en-US" sz="1200" b="1" dirty="0">
              <a:latin typeface="微软雅黑" panose="020B0503020204020204" pitchFamily="34" charset="-122"/>
              <a:ea typeface="微软雅黑" panose="020B0503020204020204" pitchFamily="34" charset="-122"/>
            </a:endParaRPr>
          </a:p>
        </p:txBody>
      </p:sp>
      <p:sp>
        <p:nvSpPr>
          <p:cNvPr id="28" name="Rectangle 19"/>
          <p:cNvSpPr>
            <a:spLocks noChangeArrowheads="1"/>
          </p:cNvSpPr>
          <p:nvPr/>
        </p:nvSpPr>
        <p:spPr bwMode="auto">
          <a:xfrm>
            <a:off x="605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安全行为观察</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pic>
        <p:nvPicPr>
          <p:cNvPr id="8194" name="Picture 2" descr="http://pic8.nipic.com/20100719/4888957_135638973902_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29787" y="1499720"/>
            <a:ext cx="4762936" cy="3352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AutoShape 151"/>
          <p:cNvSpPr>
            <a:spLocks noChangeArrowheads="1"/>
          </p:cNvSpPr>
          <p:nvPr/>
        </p:nvSpPr>
        <p:spPr bwMode="auto">
          <a:xfrm>
            <a:off x="291566" y="1084656"/>
            <a:ext cx="3532034" cy="4447623"/>
          </a:xfrm>
          <a:prstGeom prst="roundRect">
            <a:avLst>
              <a:gd name="adj" fmla="val 9579"/>
            </a:avLst>
          </a:prstGeom>
          <a:solidFill>
            <a:srgbClr val="FFFF99"/>
          </a:solidFill>
          <a:ln w="9525">
            <a:solidFill>
              <a:srgbClr val="000000"/>
            </a:solidFill>
            <a:round/>
          </a:ln>
        </p:spPr>
        <p:txBody>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defTabSz="989965" eaLnBrk="1" fontAlgn="auto" hangingPunct="1">
              <a:lnSpc>
                <a:spcPct val="150000"/>
              </a:lnSpc>
              <a:spcBef>
                <a:spcPts val="0"/>
              </a:spcBef>
              <a:spcAft>
                <a:spcPts val="0"/>
              </a:spcAft>
              <a:defRPr/>
            </a:pPr>
            <a:r>
              <a:rPr lang="zh-CN" altLang="en-US" sz="2000" kern="0" dirty="0" smtClean="0">
                <a:solidFill>
                  <a:srgbClr val="FF0000"/>
                </a:solidFill>
                <a:latin typeface="微软雅黑" panose="020B0503020204020204" pitchFamily="34" charset="-122"/>
                <a:ea typeface="微软雅黑" panose="020B0503020204020204" pitchFamily="34" charset="-122"/>
              </a:rPr>
              <a:t>安全标志</a:t>
            </a:r>
            <a:endParaRPr lang="en-US" altLang="zh-CN" sz="1200" i="0" kern="0" dirty="0" smtClean="0">
              <a:solidFill>
                <a:srgbClr val="002060"/>
              </a:solidFill>
              <a:latin typeface="微软雅黑" panose="020B0503020204020204" pitchFamily="34" charset="-122"/>
              <a:ea typeface="微软雅黑" panose="020B0503020204020204" pitchFamily="34" charset="-122"/>
            </a:endParaRPr>
          </a:p>
          <a:p>
            <a:pPr marL="285750" indent="-196850" eaLnBrk="1" fontAlgn="ctr" hangingPunct="1">
              <a:lnSpc>
                <a:spcPct val="150000"/>
              </a:lnSpc>
              <a:spcBef>
                <a:spcPts val="0"/>
              </a:spcBef>
              <a:spcAft>
                <a:spcPts val="0"/>
              </a:spcAft>
              <a:buFont typeface="Wingdings" panose="05000000000000000000" pitchFamily="2" charset="2"/>
              <a:buChar char="ü"/>
            </a:pPr>
            <a:r>
              <a:rPr lang="zh-CN" altLang="en-US" sz="1600" b="0" dirty="0" smtClean="0">
                <a:solidFill>
                  <a:srgbClr val="002060"/>
                </a:solidFill>
                <a:latin typeface="微软雅黑" panose="020B0503020204020204" pitchFamily="34" charset="-122"/>
                <a:ea typeface="微软雅黑" panose="020B0503020204020204" pitchFamily="34" charset="-122"/>
              </a:rPr>
              <a:t>标志</a:t>
            </a:r>
            <a:r>
              <a:rPr lang="zh-CN" altLang="en-US" sz="1600" b="0" dirty="0">
                <a:solidFill>
                  <a:srgbClr val="002060"/>
                </a:solidFill>
                <a:latin typeface="微软雅黑" panose="020B0503020204020204" pitchFamily="34" charset="-122"/>
                <a:ea typeface="微软雅黑" panose="020B0503020204020204" pitchFamily="34" charset="-122"/>
              </a:rPr>
              <a:t>主要通过视觉提醒来使员工避免不安全行为，可以安设在操作现场，随时起到作用。</a:t>
            </a:r>
            <a:endParaRPr lang="zh-CN" altLang="en-US" sz="1600" b="0" dirty="0">
              <a:solidFill>
                <a:srgbClr val="002060"/>
              </a:solidFill>
              <a:latin typeface="微软雅黑" panose="020B0503020204020204" pitchFamily="34" charset="-122"/>
              <a:ea typeface="微软雅黑" panose="020B0503020204020204" pitchFamily="34" charset="-122"/>
            </a:endParaRPr>
          </a:p>
          <a:p>
            <a:pPr marL="285750" indent="-196850" eaLnBrk="1" fontAlgn="ctr" hangingPunct="1">
              <a:lnSpc>
                <a:spcPct val="150000"/>
              </a:lnSpc>
              <a:spcBef>
                <a:spcPts val="0"/>
              </a:spcBef>
              <a:spcAft>
                <a:spcPts val="0"/>
              </a:spcAft>
              <a:buFont typeface="Wingdings" panose="05000000000000000000" pitchFamily="2" charset="2"/>
              <a:buChar char="ü"/>
            </a:pPr>
            <a:r>
              <a:rPr lang="zh-CN" altLang="en-US" sz="1600" b="0" dirty="0">
                <a:solidFill>
                  <a:srgbClr val="002060"/>
                </a:solidFill>
                <a:latin typeface="微软雅黑" panose="020B0503020204020204" pitchFamily="34" charset="-122"/>
                <a:ea typeface="微软雅黑" panose="020B0503020204020204" pitchFamily="34" charset="-122"/>
              </a:rPr>
              <a:t>安全标志的作用是起到主动提醒，同事，标志需要妥善制作，应按照法规、标志（如</a:t>
            </a:r>
            <a:r>
              <a:rPr lang="en-US" altLang="zh-CN" sz="1600" b="0" dirty="0">
                <a:solidFill>
                  <a:srgbClr val="002060"/>
                </a:solidFill>
                <a:latin typeface="微软雅黑" panose="020B0503020204020204" pitchFamily="34" charset="-122"/>
                <a:ea typeface="微软雅黑" panose="020B0503020204020204" pitchFamily="34" charset="-122"/>
              </a:rPr>
              <a:t>GB2894-2008《</a:t>
            </a:r>
            <a:r>
              <a:rPr lang="zh-CN" altLang="en-US" sz="1600" b="0" dirty="0">
                <a:solidFill>
                  <a:srgbClr val="002060"/>
                </a:solidFill>
                <a:latin typeface="微软雅黑" panose="020B0503020204020204" pitchFamily="34" charset="-122"/>
                <a:ea typeface="微软雅黑" panose="020B0503020204020204" pitchFamily="34" charset="-122"/>
              </a:rPr>
              <a:t>安全标志及其使用导则</a:t>
            </a:r>
            <a:r>
              <a:rPr lang="en-US" altLang="zh-CN" sz="1600" b="0" dirty="0">
                <a:solidFill>
                  <a:srgbClr val="002060"/>
                </a:solidFill>
                <a:latin typeface="微软雅黑" panose="020B0503020204020204" pitchFamily="34" charset="-122"/>
                <a:ea typeface="微软雅黑" panose="020B0503020204020204" pitchFamily="34" charset="-122"/>
              </a:rPr>
              <a:t>》</a:t>
            </a:r>
            <a:r>
              <a:rPr lang="zh-CN" altLang="en-US" sz="1600" b="0" dirty="0">
                <a:solidFill>
                  <a:srgbClr val="002060"/>
                </a:solidFill>
                <a:latin typeface="微软雅黑" panose="020B0503020204020204" pitchFamily="34" charset="-122"/>
                <a:ea typeface="微软雅黑" panose="020B0503020204020204" pitchFamily="34" charset="-122"/>
              </a:rPr>
              <a:t>等）的要求来制作和安装</a:t>
            </a:r>
            <a:r>
              <a:rPr lang="zh-CN" altLang="en-US" sz="1600" b="0" dirty="0" smtClean="0">
                <a:solidFill>
                  <a:srgbClr val="002060"/>
                </a:solidFill>
                <a:latin typeface="微软雅黑" panose="020B0503020204020204" pitchFamily="34" charset="-122"/>
                <a:ea typeface="微软雅黑" panose="020B0503020204020204" pitchFamily="34" charset="-122"/>
              </a:rPr>
              <a:t>。</a:t>
            </a:r>
            <a:endParaRPr lang="en-US" altLang="zh-CN" sz="1600" b="0" dirty="0" smtClean="0">
              <a:solidFill>
                <a:srgbClr val="002060"/>
              </a:solidFill>
              <a:latin typeface="微软雅黑" panose="020B0503020204020204" pitchFamily="34" charset="-122"/>
              <a:ea typeface="微软雅黑" panose="020B0503020204020204" pitchFamily="34" charset="-122"/>
            </a:endParaRPr>
          </a:p>
          <a:p>
            <a:pPr marL="285750" indent="-196850" eaLnBrk="1" fontAlgn="ctr" hangingPunct="1">
              <a:lnSpc>
                <a:spcPct val="150000"/>
              </a:lnSpc>
              <a:spcBef>
                <a:spcPts val="0"/>
              </a:spcBef>
              <a:spcAft>
                <a:spcPts val="0"/>
              </a:spcAft>
              <a:buFont typeface="Wingdings" panose="05000000000000000000" pitchFamily="2" charset="2"/>
              <a:buChar char="ü"/>
            </a:pPr>
            <a:r>
              <a:rPr lang="zh-CN" altLang="en-US" sz="1600" b="0" dirty="0">
                <a:solidFill>
                  <a:srgbClr val="002060"/>
                </a:solidFill>
                <a:latin typeface="微软雅黑" panose="020B0503020204020204" pitchFamily="34" charset="-122"/>
                <a:ea typeface="微软雅黑" panose="020B0503020204020204" pitchFamily="34" charset="-122"/>
              </a:rPr>
              <a:t>也</a:t>
            </a:r>
            <a:r>
              <a:rPr lang="zh-CN" altLang="en-US" sz="1600" b="0" dirty="0" smtClean="0">
                <a:solidFill>
                  <a:srgbClr val="002060"/>
                </a:solidFill>
                <a:latin typeface="微软雅黑" panose="020B0503020204020204" pitchFamily="34" charset="-122"/>
                <a:ea typeface="微软雅黑" panose="020B0503020204020204" pitchFamily="34" charset="-122"/>
              </a:rPr>
              <a:t>可以是知识性的安全标志，如安全生产禁令、安全生产牌等。</a:t>
            </a:r>
            <a:endParaRPr lang="zh-CN" altLang="en-US" sz="1600" b="0" dirty="0">
              <a:solidFill>
                <a:srgbClr val="002060"/>
              </a:solidFill>
              <a:latin typeface="微软雅黑" panose="020B0503020204020204" pitchFamily="34" charset="-122"/>
              <a:ea typeface="微软雅黑" panose="020B0503020204020204" pitchFamily="34" charset="-122"/>
            </a:endParaRPr>
          </a:p>
        </p:txBody>
      </p:sp>
      <p:sp>
        <p:nvSpPr>
          <p:cNvPr id="29" name="矩形 28"/>
          <p:cNvSpPr/>
          <p:nvPr/>
        </p:nvSpPr>
        <p:spPr>
          <a:xfrm>
            <a:off x="5314211" y="5034073"/>
            <a:ext cx="2880400" cy="377411"/>
          </a:xfrm>
          <a:prstGeom prst="rect">
            <a:avLst/>
          </a:prstGeom>
        </p:spPr>
        <p:txBody>
          <a:bodyPr wrap="square">
            <a:spAutoFit/>
          </a:bodyPr>
          <a:lstStyle/>
          <a:p>
            <a:pPr algn="ctr">
              <a:lnSpc>
                <a:spcPct val="150000"/>
              </a:lnSpc>
            </a:pPr>
            <a:r>
              <a:rPr lang="zh-CN" altLang="en-US" sz="1400" b="1" dirty="0" smtClean="0">
                <a:latin typeface="微软雅黑" panose="020B0503020204020204" pitchFamily="34" charset="-122"/>
                <a:ea typeface="微软雅黑" panose="020B0503020204020204" pitchFamily="34" charset="-122"/>
              </a:rPr>
              <a:t>安全标志的图样</a:t>
            </a:r>
            <a:endParaRPr lang="zh-CN" altLang="en-US" sz="1400"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ChangeArrowheads="1"/>
          </p:cNvSpPr>
          <p:nvPr/>
        </p:nvSpPr>
        <p:spPr bwMode="auto">
          <a:xfrm>
            <a:off x="297320" y="127240"/>
            <a:ext cx="1440000" cy="436349"/>
          </a:xfrm>
          <a:prstGeom prst="homePlate">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自我行为控制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 name="Rectangle 16"/>
          <p:cNvSpPr>
            <a:spLocks noChangeArrowheads="1"/>
          </p:cNvSpPr>
          <p:nvPr/>
        </p:nvSpPr>
        <p:spPr bwMode="auto">
          <a:xfrm>
            <a:off x="1737506" y="127241"/>
            <a:ext cx="1440000" cy="436349"/>
          </a:xfrm>
          <a:prstGeom prst="chevron">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工作流程控制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 name="Rectangle 19"/>
          <p:cNvSpPr>
            <a:spLocks noChangeArrowheads="1"/>
          </p:cNvSpPr>
          <p:nvPr/>
        </p:nvSpPr>
        <p:spPr bwMode="auto">
          <a:xfrm>
            <a:off x="3177506" y="127239"/>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监督检查</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9" name="Rectangle 2"/>
          <p:cNvSpPr>
            <a:spLocks noGrp="1" noChangeArrowheads="1"/>
          </p:cNvSpPr>
          <p:nvPr>
            <p:ph type="title" idx="4294967295"/>
          </p:nvPr>
        </p:nvSpPr>
        <p:spPr>
          <a:xfrm>
            <a:off x="457200" y="635600"/>
            <a:ext cx="8229600" cy="939800"/>
          </a:xfrm>
          <a:prstGeom prst="rect">
            <a:avLst/>
          </a:prstGeom>
        </p:spPr>
        <p:txBody>
          <a:bodyPr/>
          <a:lstStyle/>
          <a:p>
            <a:pPr algn="ctr"/>
            <a:r>
              <a:rPr lang="en-US" altLang="zh-CN" dirty="0" smtClean="0">
                <a:ea typeface="宋体" panose="02010600030101010101" pitchFamily="2" charset="-122"/>
              </a:rPr>
              <a:t>BBS</a:t>
            </a:r>
            <a:r>
              <a:rPr lang="zh-CN" altLang="en-US" dirty="0">
                <a:ea typeface="黑体" panose="02010609060101010101" pitchFamily="49" charset="-122"/>
              </a:rPr>
              <a:t>安全</a:t>
            </a:r>
            <a:r>
              <a:rPr lang="zh-CN" altLang="en-US" dirty="0" smtClean="0">
                <a:ea typeface="黑体" panose="02010609060101010101" pitchFamily="49" charset="-122"/>
              </a:rPr>
              <a:t>行为观察流程</a:t>
            </a:r>
            <a:r>
              <a:rPr lang="zh-CN" altLang="en-US" dirty="0" smtClean="0">
                <a:ea typeface="宋体" panose="02010600030101010101" pitchFamily="2" charset="-122"/>
              </a:rPr>
              <a:t> </a:t>
            </a:r>
            <a:endParaRPr lang="zh-CN" altLang="en-US" dirty="0" smtClean="0">
              <a:ea typeface="宋体" panose="02010600030101010101" pitchFamily="2" charset="-122"/>
            </a:endParaRPr>
          </a:p>
        </p:txBody>
      </p:sp>
      <p:pic>
        <p:nvPicPr>
          <p:cNvPr id="10" name="Picture 3" descr="j024069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89528" y="3099345"/>
            <a:ext cx="15970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E03473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3528" y="4135982"/>
            <a:ext cx="939800" cy="13176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4111453" y="5453607"/>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1800" baseline="0" dirty="0">
                <a:ea typeface="黑体" panose="02010609060101010101" pitchFamily="49" charset="-122"/>
              </a:rPr>
              <a:t>观察员准备</a:t>
            </a:r>
            <a:endParaRPr lang="zh-CN" altLang="en-US" sz="1800" baseline="0" dirty="0">
              <a:ea typeface="黑体" panose="02010609060101010101" pitchFamily="49" charset="-122"/>
            </a:endParaRPr>
          </a:p>
        </p:txBody>
      </p:sp>
      <p:sp>
        <p:nvSpPr>
          <p:cNvPr id="13" name="Text Box 6"/>
          <p:cNvSpPr txBox="1">
            <a:spLocks noChangeArrowheads="1"/>
          </p:cNvSpPr>
          <p:nvPr/>
        </p:nvSpPr>
        <p:spPr bwMode="auto">
          <a:xfrm>
            <a:off x="6473653" y="4401095"/>
            <a:ext cx="155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1800" baseline="0">
                <a:ea typeface="黑体" panose="02010609060101010101" pitchFamily="49" charset="-122"/>
              </a:rPr>
              <a:t>岗位</a:t>
            </a:r>
            <a:r>
              <a:rPr lang="en-US" altLang="zh-CN" sz="1800" baseline="0">
                <a:ea typeface="黑体" panose="02010609060101010101" pitchFamily="49" charset="-122"/>
              </a:rPr>
              <a:t>BBS</a:t>
            </a:r>
            <a:r>
              <a:rPr lang="zh-CN" altLang="en-US" sz="1800" baseline="0">
                <a:ea typeface="黑体" panose="02010609060101010101" pitchFamily="49" charset="-122"/>
              </a:rPr>
              <a:t>观察</a:t>
            </a:r>
            <a:endParaRPr lang="zh-CN" altLang="en-US" sz="1800" baseline="0">
              <a:ea typeface="黑体" panose="02010609060101010101" pitchFamily="49" charset="-122"/>
            </a:endParaRPr>
          </a:p>
        </p:txBody>
      </p:sp>
      <p:pic>
        <p:nvPicPr>
          <p:cNvPr id="14" name="Picture 7" descr="j010313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728" y="1621382"/>
            <a:ext cx="1181100"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8"/>
          <p:cNvSpPr txBox="1">
            <a:spLocks noChangeArrowheads="1"/>
          </p:cNvSpPr>
          <p:nvPr/>
        </p:nvSpPr>
        <p:spPr bwMode="auto">
          <a:xfrm>
            <a:off x="5406853" y="1634082"/>
            <a:ext cx="2840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zh-CN" altLang="en-US" sz="1800" baseline="0" dirty="0">
                <a:ea typeface="黑体" panose="02010609060101010101" pitchFamily="49" charset="-122"/>
              </a:rPr>
              <a:t>反馈：向员工反馈观察到的安全</a:t>
            </a:r>
            <a:r>
              <a:rPr lang="zh-CN" altLang="en-US" sz="1800" baseline="0" dirty="0" smtClean="0">
                <a:ea typeface="黑体" panose="02010609060101010101" pitchFamily="49" charset="-122"/>
              </a:rPr>
              <a:t>与</a:t>
            </a:r>
            <a:r>
              <a:rPr lang="zh-CN" altLang="en-US" dirty="0">
                <a:ea typeface="黑体" panose="02010609060101010101" pitchFamily="49" charset="-122"/>
              </a:rPr>
              <a:t>不安全</a:t>
            </a:r>
            <a:r>
              <a:rPr lang="zh-CN" altLang="en-US" sz="1800" baseline="0" dirty="0" smtClean="0">
                <a:ea typeface="黑体" panose="02010609060101010101" pitchFamily="49" charset="-122"/>
              </a:rPr>
              <a:t>行为</a:t>
            </a:r>
            <a:endParaRPr lang="zh-CN" altLang="en-US" sz="1800" baseline="0" dirty="0">
              <a:ea typeface="黑体" panose="02010609060101010101" pitchFamily="49" charset="-122"/>
            </a:endParaRPr>
          </a:p>
        </p:txBody>
      </p:sp>
      <p:pic>
        <p:nvPicPr>
          <p:cNvPr id="16" name="Picture 9" descr="j02055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128" y="3373982"/>
            <a:ext cx="1417638" cy="13017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0"/>
          <p:cNvSpPr txBox="1">
            <a:spLocks noChangeArrowheads="1"/>
          </p:cNvSpPr>
          <p:nvPr/>
        </p:nvSpPr>
        <p:spPr bwMode="auto">
          <a:xfrm>
            <a:off x="403053" y="3270795"/>
            <a:ext cx="1825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zh-CN" altLang="en-US" sz="1800" baseline="0">
                <a:ea typeface="黑体" panose="02010609060101010101" pitchFamily="49" charset="-122"/>
              </a:rPr>
              <a:t>数据收集、</a:t>
            </a:r>
            <a:endParaRPr lang="zh-CN" altLang="en-US" sz="1800" baseline="0">
              <a:ea typeface="黑体" panose="02010609060101010101" pitchFamily="49" charset="-122"/>
            </a:endParaRPr>
          </a:p>
          <a:p>
            <a:pPr eaLnBrk="0" hangingPunct="0"/>
            <a:r>
              <a:rPr lang="zh-CN" altLang="en-US" sz="1800" baseline="0">
                <a:ea typeface="黑体" panose="02010609060101010101" pitchFamily="49" charset="-122"/>
              </a:rPr>
              <a:t>纠正措施制定</a:t>
            </a:r>
            <a:endParaRPr lang="zh-CN" altLang="en-US" sz="1800" baseline="0">
              <a:ea typeface="黑体" panose="02010609060101010101" pitchFamily="49" charset="-122"/>
            </a:endParaRPr>
          </a:p>
        </p:txBody>
      </p:sp>
      <p:grpSp>
        <p:nvGrpSpPr>
          <p:cNvPr id="18" name="Group 11"/>
          <p:cNvGrpSpPr/>
          <p:nvPr/>
        </p:nvGrpSpPr>
        <p:grpSpPr bwMode="auto">
          <a:xfrm>
            <a:off x="3060528" y="1621382"/>
            <a:ext cx="390525" cy="1598613"/>
            <a:chOff x="960" y="1921"/>
            <a:chExt cx="678" cy="1679"/>
          </a:xfrm>
        </p:grpSpPr>
        <p:sp>
          <p:nvSpPr>
            <p:cNvPr id="19" name="Freeform 12"/>
            <p:cNvSpPr/>
            <p:nvPr/>
          </p:nvSpPr>
          <p:spPr bwMode="auto">
            <a:xfrm>
              <a:off x="960" y="1921"/>
              <a:ext cx="660" cy="1679"/>
            </a:xfrm>
            <a:custGeom>
              <a:avLst/>
              <a:gdLst>
                <a:gd name="T0" fmla="*/ 134 w 1320"/>
                <a:gd name="T1" fmla="*/ 0 h 3358"/>
                <a:gd name="T2" fmla="*/ 134 w 1320"/>
                <a:gd name="T3" fmla="*/ 2 h 3358"/>
                <a:gd name="T4" fmla="*/ 0 w 1320"/>
                <a:gd name="T5" fmla="*/ 42 h 3358"/>
                <a:gd name="T6" fmla="*/ 0 w 1320"/>
                <a:gd name="T7" fmla="*/ 3325 h 3358"/>
                <a:gd name="T8" fmla="*/ 134 w 1320"/>
                <a:gd name="T9" fmla="*/ 3353 h 3358"/>
                <a:gd name="T10" fmla="*/ 134 w 1320"/>
                <a:gd name="T11" fmla="*/ 3358 h 3358"/>
                <a:gd name="T12" fmla="*/ 1320 w 1320"/>
                <a:gd name="T13" fmla="*/ 2853 h 3358"/>
                <a:gd name="T14" fmla="*/ 1320 w 1320"/>
                <a:gd name="T15" fmla="*/ 698 h 3358"/>
                <a:gd name="T16" fmla="*/ 134 w 1320"/>
                <a:gd name="T17" fmla="*/ 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0" h="3358">
                  <a:moveTo>
                    <a:pt x="134" y="0"/>
                  </a:moveTo>
                  <a:lnTo>
                    <a:pt x="134" y="2"/>
                  </a:lnTo>
                  <a:lnTo>
                    <a:pt x="0" y="42"/>
                  </a:lnTo>
                  <a:lnTo>
                    <a:pt x="0" y="3325"/>
                  </a:lnTo>
                  <a:lnTo>
                    <a:pt x="134" y="3353"/>
                  </a:lnTo>
                  <a:lnTo>
                    <a:pt x="134" y="3358"/>
                  </a:lnTo>
                  <a:lnTo>
                    <a:pt x="1320" y="2853"/>
                  </a:lnTo>
                  <a:lnTo>
                    <a:pt x="1320" y="698"/>
                  </a:lnTo>
                  <a:lnTo>
                    <a:pt x="134" y="0"/>
                  </a:lnTo>
                  <a:close/>
                </a:path>
              </a:pathLst>
            </a:custGeom>
            <a:solidFill>
              <a:srgbClr val="D1CCB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13"/>
            <p:cNvSpPr/>
            <p:nvPr/>
          </p:nvSpPr>
          <p:spPr bwMode="auto">
            <a:xfrm>
              <a:off x="1455" y="2189"/>
              <a:ext cx="114" cy="112"/>
            </a:xfrm>
            <a:custGeom>
              <a:avLst/>
              <a:gdLst>
                <a:gd name="T0" fmla="*/ 0 w 227"/>
                <a:gd name="T1" fmla="*/ 104 h 224"/>
                <a:gd name="T2" fmla="*/ 0 w 227"/>
                <a:gd name="T3" fmla="*/ 0 h 224"/>
                <a:gd name="T4" fmla="*/ 227 w 227"/>
                <a:gd name="T5" fmla="*/ 132 h 224"/>
                <a:gd name="T6" fmla="*/ 227 w 227"/>
                <a:gd name="T7" fmla="*/ 224 h 224"/>
                <a:gd name="T8" fmla="*/ 0 w 227"/>
                <a:gd name="T9" fmla="*/ 104 h 224"/>
              </a:gdLst>
              <a:ahLst/>
              <a:cxnLst>
                <a:cxn ang="0">
                  <a:pos x="T0" y="T1"/>
                </a:cxn>
                <a:cxn ang="0">
                  <a:pos x="T2" y="T3"/>
                </a:cxn>
                <a:cxn ang="0">
                  <a:pos x="T4" y="T5"/>
                </a:cxn>
                <a:cxn ang="0">
                  <a:pos x="T6" y="T7"/>
                </a:cxn>
                <a:cxn ang="0">
                  <a:pos x="T8" y="T9"/>
                </a:cxn>
              </a:cxnLst>
              <a:rect l="0" t="0" r="r" b="b"/>
              <a:pathLst>
                <a:path w="227" h="224">
                  <a:moveTo>
                    <a:pt x="0" y="104"/>
                  </a:moveTo>
                  <a:lnTo>
                    <a:pt x="0" y="0"/>
                  </a:lnTo>
                  <a:lnTo>
                    <a:pt x="227" y="132"/>
                  </a:lnTo>
                  <a:lnTo>
                    <a:pt x="227" y="224"/>
                  </a:lnTo>
                  <a:lnTo>
                    <a:pt x="0" y="10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14"/>
            <p:cNvSpPr/>
            <p:nvPr/>
          </p:nvSpPr>
          <p:spPr bwMode="auto">
            <a:xfrm>
              <a:off x="1455" y="3246"/>
              <a:ext cx="114" cy="89"/>
            </a:xfrm>
            <a:custGeom>
              <a:avLst/>
              <a:gdLst>
                <a:gd name="T0" fmla="*/ 0 w 227"/>
                <a:gd name="T1" fmla="*/ 179 h 179"/>
                <a:gd name="T2" fmla="*/ 0 w 227"/>
                <a:gd name="T3" fmla="*/ 70 h 179"/>
                <a:gd name="T4" fmla="*/ 227 w 227"/>
                <a:gd name="T5" fmla="*/ 0 h 179"/>
                <a:gd name="T6" fmla="*/ 227 w 227"/>
                <a:gd name="T7" fmla="*/ 97 h 179"/>
                <a:gd name="T8" fmla="*/ 0 w 227"/>
                <a:gd name="T9" fmla="*/ 179 h 179"/>
              </a:gdLst>
              <a:ahLst/>
              <a:cxnLst>
                <a:cxn ang="0">
                  <a:pos x="T0" y="T1"/>
                </a:cxn>
                <a:cxn ang="0">
                  <a:pos x="T2" y="T3"/>
                </a:cxn>
                <a:cxn ang="0">
                  <a:pos x="T4" y="T5"/>
                </a:cxn>
                <a:cxn ang="0">
                  <a:pos x="T6" y="T7"/>
                </a:cxn>
                <a:cxn ang="0">
                  <a:pos x="T8" y="T9"/>
                </a:cxn>
              </a:cxnLst>
              <a:rect l="0" t="0" r="r" b="b"/>
              <a:pathLst>
                <a:path w="227" h="179">
                  <a:moveTo>
                    <a:pt x="0" y="179"/>
                  </a:moveTo>
                  <a:lnTo>
                    <a:pt x="0" y="70"/>
                  </a:lnTo>
                  <a:lnTo>
                    <a:pt x="227" y="0"/>
                  </a:lnTo>
                  <a:lnTo>
                    <a:pt x="227" y="97"/>
                  </a:lnTo>
                  <a:lnTo>
                    <a:pt x="0" y="17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15"/>
            <p:cNvSpPr/>
            <p:nvPr/>
          </p:nvSpPr>
          <p:spPr bwMode="auto">
            <a:xfrm>
              <a:off x="1329" y="3285"/>
              <a:ext cx="113" cy="97"/>
            </a:xfrm>
            <a:custGeom>
              <a:avLst/>
              <a:gdLst>
                <a:gd name="T0" fmla="*/ 0 w 227"/>
                <a:gd name="T1" fmla="*/ 194 h 194"/>
                <a:gd name="T2" fmla="*/ 0 w 227"/>
                <a:gd name="T3" fmla="*/ 71 h 194"/>
                <a:gd name="T4" fmla="*/ 227 w 227"/>
                <a:gd name="T5" fmla="*/ 0 h 194"/>
                <a:gd name="T6" fmla="*/ 227 w 227"/>
                <a:gd name="T7" fmla="*/ 111 h 194"/>
                <a:gd name="T8" fmla="*/ 0 w 227"/>
                <a:gd name="T9" fmla="*/ 194 h 194"/>
              </a:gdLst>
              <a:ahLst/>
              <a:cxnLst>
                <a:cxn ang="0">
                  <a:pos x="T0" y="T1"/>
                </a:cxn>
                <a:cxn ang="0">
                  <a:pos x="T2" y="T3"/>
                </a:cxn>
                <a:cxn ang="0">
                  <a:pos x="T4" y="T5"/>
                </a:cxn>
                <a:cxn ang="0">
                  <a:pos x="T6" y="T7"/>
                </a:cxn>
                <a:cxn ang="0">
                  <a:pos x="T8" y="T9"/>
                </a:cxn>
              </a:cxnLst>
              <a:rect l="0" t="0" r="r" b="b"/>
              <a:pathLst>
                <a:path w="227" h="194">
                  <a:moveTo>
                    <a:pt x="0" y="194"/>
                  </a:moveTo>
                  <a:lnTo>
                    <a:pt x="0" y="71"/>
                  </a:lnTo>
                  <a:lnTo>
                    <a:pt x="227" y="0"/>
                  </a:lnTo>
                  <a:lnTo>
                    <a:pt x="227" y="111"/>
                  </a:lnTo>
                  <a:lnTo>
                    <a:pt x="0" y="19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16"/>
            <p:cNvSpPr/>
            <p:nvPr/>
          </p:nvSpPr>
          <p:spPr bwMode="auto">
            <a:xfrm>
              <a:off x="1202" y="3325"/>
              <a:ext cx="113" cy="103"/>
            </a:xfrm>
            <a:custGeom>
              <a:avLst/>
              <a:gdLst>
                <a:gd name="T0" fmla="*/ 0 w 227"/>
                <a:gd name="T1" fmla="*/ 208 h 208"/>
                <a:gd name="T2" fmla="*/ 0 w 227"/>
                <a:gd name="T3" fmla="*/ 71 h 208"/>
                <a:gd name="T4" fmla="*/ 227 w 227"/>
                <a:gd name="T5" fmla="*/ 0 h 208"/>
                <a:gd name="T6" fmla="*/ 227 w 227"/>
                <a:gd name="T7" fmla="*/ 125 h 208"/>
                <a:gd name="T8" fmla="*/ 0 w 227"/>
                <a:gd name="T9" fmla="*/ 208 h 208"/>
              </a:gdLst>
              <a:ahLst/>
              <a:cxnLst>
                <a:cxn ang="0">
                  <a:pos x="T0" y="T1"/>
                </a:cxn>
                <a:cxn ang="0">
                  <a:pos x="T2" y="T3"/>
                </a:cxn>
                <a:cxn ang="0">
                  <a:pos x="T4" y="T5"/>
                </a:cxn>
                <a:cxn ang="0">
                  <a:pos x="T6" y="T7"/>
                </a:cxn>
                <a:cxn ang="0">
                  <a:pos x="T8" y="T9"/>
                </a:cxn>
              </a:cxnLst>
              <a:rect l="0" t="0" r="r" b="b"/>
              <a:pathLst>
                <a:path w="227" h="208">
                  <a:moveTo>
                    <a:pt x="0" y="208"/>
                  </a:moveTo>
                  <a:lnTo>
                    <a:pt x="0" y="71"/>
                  </a:lnTo>
                  <a:lnTo>
                    <a:pt x="227" y="0"/>
                  </a:lnTo>
                  <a:lnTo>
                    <a:pt x="227" y="125"/>
                  </a:lnTo>
                  <a:lnTo>
                    <a:pt x="0" y="20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17"/>
            <p:cNvSpPr/>
            <p:nvPr/>
          </p:nvSpPr>
          <p:spPr bwMode="auto">
            <a:xfrm>
              <a:off x="1075" y="3364"/>
              <a:ext cx="114" cy="111"/>
            </a:xfrm>
            <a:custGeom>
              <a:avLst/>
              <a:gdLst>
                <a:gd name="T0" fmla="*/ 0 w 227"/>
                <a:gd name="T1" fmla="*/ 221 h 221"/>
                <a:gd name="T2" fmla="*/ 0 w 227"/>
                <a:gd name="T3" fmla="*/ 70 h 221"/>
                <a:gd name="T4" fmla="*/ 227 w 227"/>
                <a:gd name="T5" fmla="*/ 0 h 221"/>
                <a:gd name="T6" fmla="*/ 227 w 227"/>
                <a:gd name="T7" fmla="*/ 139 h 221"/>
                <a:gd name="T8" fmla="*/ 0 w 227"/>
                <a:gd name="T9" fmla="*/ 221 h 221"/>
              </a:gdLst>
              <a:ahLst/>
              <a:cxnLst>
                <a:cxn ang="0">
                  <a:pos x="T0" y="T1"/>
                </a:cxn>
                <a:cxn ang="0">
                  <a:pos x="T2" y="T3"/>
                </a:cxn>
                <a:cxn ang="0">
                  <a:pos x="T4" y="T5"/>
                </a:cxn>
                <a:cxn ang="0">
                  <a:pos x="T6" y="T7"/>
                </a:cxn>
                <a:cxn ang="0">
                  <a:pos x="T8" y="T9"/>
                </a:cxn>
              </a:cxnLst>
              <a:rect l="0" t="0" r="r" b="b"/>
              <a:pathLst>
                <a:path w="227" h="221">
                  <a:moveTo>
                    <a:pt x="0" y="221"/>
                  </a:moveTo>
                  <a:lnTo>
                    <a:pt x="0" y="70"/>
                  </a:lnTo>
                  <a:lnTo>
                    <a:pt x="227" y="0"/>
                  </a:lnTo>
                  <a:lnTo>
                    <a:pt x="227" y="139"/>
                  </a:lnTo>
                  <a:lnTo>
                    <a:pt x="0" y="22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18"/>
            <p:cNvSpPr/>
            <p:nvPr/>
          </p:nvSpPr>
          <p:spPr bwMode="auto">
            <a:xfrm>
              <a:off x="1040" y="2035"/>
              <a:ext cx="83" cy="115"/>
            </a:xfrm>
            <a:custGeom>
              <a:avLst/>
              <a:gdLst>
                <a:gd name="T0" fmla="*/ 166 w 166"/>
                <a:gd name="T1" fmla="*/ 88 h 231"/>
                <a:gd name="T2" fmla="*/ 166 w 166"/>
                <a:gd name="T3" fmla="*/ 231 h 231"/>
                <a:gd name="T4" fmla="*/ 0 w 166"/>
                <a:gd name="T5" fmla="*/ 152 h 231"/>
                <a:gd name="T6" fmla="*/ 0 w 166"/>
                <a:gd name="T7" fmla="*/ 0 h 231"/>
                <a:gd name="T8" fmla="*/ 166 w 166"/>
                <a:gd name="T9" fmla="*/ 88 h 231"/>
              </a:gdLst>
              <a:ahLst/>
              <a:cxnLst>
                <a:cxn ang="0">
                  <a:pos x="T0" y="T1"/>
                </a:cxn>
                <a:cxn ang="0">
                  <a:pos x="T2" y="T3"/>
                </a:cxn>
                <a:cxn ang="0">
                  <a:pos x="T4" y="T5"/>
                </a:cxn>
                <a:cxn ang="0">
                  <a:pos x="T6" y="T7"/>
                </a:cxn>
                <a:cxn ang="0">
                  <a:pos x="T8" y="T9"/>
                </a:cxn>
              </a:cxnLst>
              <a:rect l="0" t="0" r="r" b="b"/>
              <a:pathLst>
                <a:path w="166" h="231">
                  <a:moveTo>
                    <a:pt x="166" y="88"/>
                  </a:moveTo>
                  <a:lnTo>
                    <a:pt x="166" y="231"/>
                  </a:lnTo>
                  <a:lnTo>
                    <a:pt x="0" y="152"/>
                  </a:lnTo>
                  <a:lnTo>
                    <a:pt x="0" y="0"/>
                  </a:lnTo>
                  <a:lnTo>
                    <a:pt x="166" y="8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19"/>
            <p:cNvSpPr/>
            <p:nvPr/>
          </p:nvSpPr>
          <p:spPr bwMode="auto">
            <a:xfrm>
              <a:off x="1136" y="2086"/>
              <a:ext cx="113" cy="125"/>
            </a:xfrm>
            <a:custGeom>
              <a:avLst/>
              <a:gdLst>
                <a:gd name="T0" fmla="*/ 227 w 227"/>
                <a:gd name="T1" fmla="*/ 122 h 250"/>
                <a:gd name="T2" fmla="*/ 227 w 227"/>
                <a:gd name="T3" fmla="*/ 250 h 250"/>
                <a:gd name="T4" fmla="*/ 0 w 227"/>
                <a:gd name="T5" fmla="*/ 141 h 250"/>
                <a:gd name="T6" fmla="*/ 0 w 227"/>
                <a:gd name="T7" fmla="*/ 0 h 250"/>
                <a:gd name="T8" fmla="*/ 227 w 227"/>
                <a:gd name="T9" fmla="*/ 122 h 250"/>
              </a:gdLst>
              <a:ahLst/>
              <a:cxnLst>
                <a:cxn ang="0">
                  <a:pos x="T0" y="T1"/>
                </a:cxn>
                <a:cxn ang="0">
                  <a:pos x="T2" y="T3"/>
                </a:cxn>
                <a:cxn ang="0">
                  <a:pos x="T4" y="T5"/>
                </a:cxn>
                <a:cxn ang="0">
                  <a:pos x="T6" y="T7"/>
                </a:cxn>
                <a:cxn ang="0">
                  <a:pos x="T8" y="T9"/>
                </a:cxn>
              </a:cxnLst>
              <a:rect l="0" t="0" r="r" b="b"/>
              <a:pathLst>
                <a:path w="227" h="250">
                  <a:moveTo>
                    <a:pt x="227" y="122"/>
                  </a:moveTo>
                  <a:lnTo>
                    <a:pt x="227" y="250"/>
                  </a:lnTo>
                  <a:lnTo>
                    <a:pt x="0" y="141"/>
                  </a:lnTo>
                  <a:lnTo>
                    <a:pt x="0" y="0"/>
                  </a:lnTo>
                  <a:lnTo>
                    <a:pt x="227" y="12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7" name="Freeform 20"/>
            <p:cNvSpPr/>
            <p:nvPr/>
          </p:nvSpPr>
          <p:spPr bwMode="auto">
            <a:xfrm>
              <a:off x="1263" y="2154"/>
              <a:ext cx="113" cy="117"/>
            </a:xfrm>
            <a:custGeom>
              <a:avLst/>
              <a:gdLst>
                <a:gd name="T0" fmla="*/ 227 w 227"/>
                <a:gd name="T1" fmla="*/ 120 h 234"/>
                <a:gd name="T2" fmla="*/ 227 w 227"/>
                <a:gd name="T3" fmla="*/ 234 h 234"/>
                <a:gd name="T4" fmla="*/ 0 w 227"/>
                <a:gd name="T5" fmla="*/ 127 h 234"/>
                <a:gd name="T6" fmla="*/ 0 w 227"/>
                <a:gd name="T7" fmla="*/ 0 h 234"/>
                <a:gd name="T8" fmla="*/ 227 w 227"/>
                <a:gd name="T9" fmla="*/ 120 h 234"/>
              </a:gdLst>
              <a:ahLst/>
              <a:cxnLst>
                <a:cxn ang="0">
                  <a:pos x="T0" y="T1"/>
                </a:cxn>
                <a:cxn ang="0">
                  <a:pos x="T2" y="T3"/>
                </a:cxn>
                <a:cxn ang="0">
                  <a:pos x="T4" y="T5"/>
                </a:cxn>
                <a:cxn ang="0">
                  <a:pos x="T6" y="T7"/>
                </a:cxn>
                <a:cxn ang="0">
                  <a:pos x="T8" y="T9"/>
                </a:cxn>
              </a:cxnLst>
              <a:rect l="0" t="0" r="r" b="b"/>
              <a:pathLst>
                <a:path w="227" h="234">
                  <a:moveTo>
                    <a:pt x="227" y="120"/>
                  </a:moveTo>
                  <a:lnTo>
                    <a:pt x="227" y="234"/>
                  </a:lnTo>
                  <a:lnTo>
                    <a:pt x="0" y="127"/>
                  </a:lnTo>
                  <a:lnTo>
                    <a:pt x="0" y="0"/>
                  </a:lnTo>
                  <a:lnTo>
                    <a:pt x="227" y="12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8" name="Freeform 21"/>
            <p:cNvSpPr/>
            <p:nvPr/>
          </p:nvSpPr>
          <p:spPr bwMode="auto">
            <a:xfrm>
              <a:off x="1517" y="3174"/>
              <a:ext cx="90" cy="73"/>
            </a:xfrm>
            <a:custGeom>
              <a:avLst/>
              <a:gdLst>
                <a:gd name="T0" fmla="*/ 0 w 179"/>
                <a:gd name="T1" fmla="*/ 146 h 146"/>
                <a:gd name="T2" fmla="*/ 0 w 179"/>
                <a:gd name="T3" fmla="*/ 45 h 146"/>
                <a:gd name="T4" fmla="*/ 179 w 179"/>
                <a:gd name="T5" fmla="*/ 0 h 146"/>
                <a:gd name="T6" fmla="*/ 179 w 179"/>
                <a:gd name="T7" fmla="*/ 89 h 146"/>
                <a:gd name="T8" fmla="*/ 0 w 179"/>
                <a:gd name="T9" fmla="*/ 146 h 146"/>
              </a:gdLst>
              <a:ahLst/>
              <a:cxnLst>
                <a:cxn ang="0">
                  <a:pos x="T0" y="T1"/>
                </a:cxn>
                <a:cxn ang="0">
                  <a:pos x="T2" y="T3"/>
                </a:cxn>
                <a:cxn ang="0">
                  <a:pos x="T4" y="T5"/>
                </a:cxn>
                <a:cxn ang="0">
                  <a:pos x="T6" y="T7"/>
                </a:cxn>
                <a:cxn ang="0">
                  <a:pos x="T8" y="T9"/>
                </a:cxn>
              </a:cxnLst>
              <a:rect l="0" t="0" r="r" b="b"/>
              <a:pathLst>
                <a:path w="179" h="146">
                  <a:moveTo>
                    <a:pt x="0" y="146"/>
                  </a:moveTo>
                  <a:lnTo>
                    <a:pt x="0" y="45"/>
                  </a:lnTo>
                  <a:lnTo>
                    <a:pt x="179" y="0"/>
                  </a:lnTo>
                  <a:lnTo>
                    <a:pt x="179" y="89"/>
                  </a:lnTo>
                  <a:lnTo>
                    <a:pt x="0" y="14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 name="Freeform 22"/>
            <p:cNvSpPr/>
            <p:nvPr/>
          </p:nvSpPr>
          <p:spPr bwMode="auto">
            <a:xfrm>
              <a:off x="1390" y="3201"/>
              <a:ext cx="113" cy="86"/>
            </a:xfrm>
            <a:custGeom>
              <a:avLst/>
              <a:gdLst>
                <a:gd name="T0" fmla="*/ 0 w 226"/>
                <a:gd name="T1" fmla="*/ 173 h 173"/>
                <a:gd name="T2" fmla="*/ 0 w 226"/>
                <a:gd name="T3" fmla="*/ 58 h 173"/>
                <a:gd name="T4" fmla="*/ 226 w 226"/>
                <a:gd name="T5" fmla="*/ 0 h 173"/>
                <a:gd name="T6" fmla="*/ 226 w 226"/>
                <a:gd name="T7" fmla="*/ 102 h 173"/>
                <a:gd name="T8" fmla="*/ 0 w 226"/>
                <a:gd name="T9" fmla="*/ 173 h 173"/>
              </a:gdLst>
              <a:ahLst/>
              <a:cxnLst>
                <a:cxn ang="0">
                  <a:pos x="T0" y="T1"/>
                </a:cxn>
                <a:cxn ang="0">
                  <a:pos x="T2" y="T3"/>
                </a:cxn>
                <a:cxn ang="0">
                  <a:pos x="T4" y="T5"/>
                </a:cxn>
                <a:cxn ang="0">
                  <a:pos x="T6" y="T7"/>
                </a:cxn>
                <a:cxn ang="0">
                  <a:pos x="T8" y="T9"/>
                </a:cxn>
              </a:cxnLst>
              <a:rect l="0" t="0" r="r" b="b"/>
              <a:pathLst>
                <a:path w="226" h="173">
                  <a:moveTo>
                    <a:pt x="0" y="173"/>
                  </a:moveTo>
                  <a:lnTo>
                    <a:pt x="0" y="58"/>
                  </a:lnTo>
                  <a:lnTo>
                    <a:pt x="226" y="0"/>
                  </a:lnTo>
                  <a:lnTo>
                    <a:pt x="226" y="102"/>
                  </a:lnTo>
                  <a:lnTo>
                    <a:pt x="0" y="17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Freeform 23"/>
            <p:cNvSpPr/>
            <p:nvPr/>
          </p:nvSpPr>
          <p:spPr bwMode="auto">
            <a:xfrm>
              <a:off x="1263" y="3233"/>
              <a:ext cx="113" cy="93"/>
            </a:xfrm>
            <a:custGeom>
              <a:avLst/>
              <a:gdLst>
                <a:gd name="T0" fmla="*/ 0 w 227"/>
                <a:gd name="T1" fmla="*/ 187 h 187"/>
                <a:gd name="T2" fmla="*/ 0 w 227"/>
                <a:gd name="T3" fmla="*/ 58 h 187"/>
                <a:gd name="T4" fmla="*/ 227 w 227"/>
                <a:gd name="T5" fmla="*/ 0 h 187"/>
                <a:gd name="T6" fmla="*/ 227 w 227"/>
                <a:gd name="T7" fmla="*/ 117 h 187"/>
                <a:gd name="T8" fmla="*/ 0 w 227"/>
                <a:gd name="T9" fmla="*/ 187 h 187"/>
              </a:gdLst>
              <a:ahLst/>
              <a:cxnLst>
                <a:cxn ang="0">
                  <a:pos x="T0" y="T1"/>
                </a:cxn>
                <a:cxn ang="0">
                  <a:pos x="T2" y="T3"/>
                </a:cxn>
                <a:cxn ang="0">
                  <a:pos x="T4" y="T5"/>
                </a:cxn>
                <a:cxn ang="0">
                  <a:pos x="T6" y="T7"/>
                </a:cxn>
                <a:cxn ang="0">
                  <a:pos x="T8" y="T9"/>
                </a:cxn>
              </a:cxnLst>
              <a:rect l="0" t="0" r="r" b="b"/>
              <a:pathLst>
                <a:path w="227" h="187">
                  <a:moveTo>
                    <a:pt x="0" y="187"/>
                  </a:moveTo>
                  <a:lnTo>
                    <a:pt x="0" y="58"/>
                  </a:lnTo>
                  <a:lnTo>
                    <a:pt x="227" y="0"/>
                  </a:lnTo>
                  <a:lnTo>
                    <a:pt x="227" y="117"/>
                  </a:lnTo>
                  <a:lnTo>
                    <a:pt x="0" y="18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 name="Freeform 24"/>
            <p:cNvSpPr/>
            <p:nvPr/>
          </p:nvSpPr>
          <p:spPr bwMode="auto">
            <a:xfrm>
              <a:off x="1136" y="3266"/>
              <a:ext cx="113" cy="100"/>
            </a:xfrm>
            <a:custGeom>
              <a:avLst/>
              <a:gdLst>
                <a:gd name="T0" fmla="*/ 0 w 227"/>
                <a:gd name="T1" fmla="*/ 200 h 200"/>
                <a:gd name="T2" fmla="*/ 0 w 227"/>
                <a:gd name="T3" fmla="*/ 58 h 200"/>
                <a:gd name="T4" fmla="*/ 227 w 227"/>
                <a:gd name="T5" fmla="*/ 0 h 200"/>
                <a:gd name="T6" fmla="*/ 227 w 227"/>
                <a:gd name="T7" fmla="*/ 130 h 200"/>
                <a:gd name="T8" fmla="*/ 0 w 227"/>
                <a:gd name="T9" fmla="*/ 200 h 200"/>
              </a:gdLst>
              <a:ahLst/>
              <a:cxnLst>
                <a:cxn ang="0">
                  <a:pos x="T0" y="T1"/>
                </a:cxn>
                <a:cxn ang="0">
                  <a:pos x="T2" y="T3"/>
                </a:cxn>
                <a:cxn ang="0">
                  <a:pos x="T4" y="T5"/>
                </a:cxn>
                <a:cxn ang="0">
                  <a:pos x="T6" y="T7"/>
                </a:cxn>
                <a:cxn ang="0">
                  <a:pos x="T8" y="T9"/>
                </a:cxn>
              </a:cxnLst>
              <a:rect l="0" t="0" r="r" b="b"/>
              <a:pathLst>
                <a:path w="227" h="200">
                  <a:moveTo>
                    <a:pt x="0" y="200"/>
                  </a:moveTo>
                  <a:lnTo>
                    <a:pt x="0" y="58"/>
                  </a:lnTo>
                  <a:lnTo>
                    <a:pt x="227" y="0"/>
                  </a:lnTo>
                  <a:lnTo>
                    <a:pt x="227" y="130"/>
                  </a:lnTo>
                  <a:lnTo>
                    <a:pt x="0" y="20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Freeform 25"/>
            <p:cNvSpPr/>
            <p:nvPr/>
          </p:nvSpPr>
          <p:spPr bwMode="auto">
            <a:xfrm>
              <a:off x="1040" y="3298"/>
              <a:ext cx="83" cy="98"/>
            </a:xfrm>
            <a:custGeom>
              <a:avLst/>
              <a:gdLst>
                <a:gd name="T0" fmla="*/ 0 w 166"/>
                <a:gd name="T1" fmla="*/ 195 h 195"/>
                <a:gd name="T2" fmla="*/ 0 w 166"/>
                <a:gd name="T3" fmla="*/ 42 h 195"/>
                <a:gd name="T4" fmla="*/ 166 w 166"/>
                <a:gd name="T5" fmla="*/ 0 h 195"/>
                <a:gd name="T6" fmla="*/ 166 w 166"/>
                <a:gd name="T7" fmla="*/ 144 h 195"/>
                <a:gd name="T8" fmla="*/ 0 w 166"/>
                <a:gd name="T9" fmla="*/ 195 h 195"/>
              </a:gdLst>
              <a:ahLst/>
              <a:cxnLst>
                <a:cxn ang="0">
                  <a:pos x="T0" y="T1"/>
                </a:cxn>
                <a:cxn ang="0">
                  <a:pos x="T2" y="T3"/>
                </a:cxn>
                <a:cxn ang="0">
                  <a:pos x="T4" y="T5"/>
                </a:cxn>
                <a:cxn ang="0">
                  <a:pos x="T6" y="T7"/>
                </a:cxn>
                <a:cxn ang="0">
                  <a:pos x="T8" y="T9"/>
                </a:cxn>
              </a:cxnLst>
              <a:rect l="0" t="0" r="r" b="b"/>
              <a:pathLst>
                <a:path w="166" h="195">
                  <a:moveTo>
                    <a:pt x="0" y="195"/>
                  </a:moveTo>
                  <a:lnTo>
                    <a:pt x="0" y="42"/>
                  </a:lnTo>
                  <a:lnTo>
                    <a:pt x="166" y="0"/>
                  </a:lnTo>
                  <a:lnTo>
                    <a:pt x="166" y="144"/>
                  </a:lnTo>
                  <a:lnTo>
                    <a:pt x="0" y="195"/>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3" name="Freeform 26"/>
            <p:cNvSpPr/>
            <p:nvPr/>
          </p:nvSpPr>
          <p:spPr bwMode="auto">
            <a:xfrm>
              <a:off x="1075" y="2143"/>
              <a:ext cx="114" cy="123"/>
            </a:xfrm>
            <a:custGeom>
              <a:avLst/>
              <a:gdLst>
                <a:gd name="T0" fmla="*/ 227 w 227"/>
                <a:gd name="T1" fmla="*/ 107 h 244"/>
                <a:gd name="T2" fmla="*/ 227 w 227"/>
                <a:gd name="T3" fmla="*/ 244 h 244"/>
                <a:gd name="T4" fmla="*/ 0 w 227"/>
                <a:gd name="T5" fmla="*/ 151 h 244"/>
                <a:gd name="T6" fmla="*/ 0 w 227"/>
                <a:gd name="T7" fmla="*/ 0 h 244"/>
                <a:gd name="T8" fmla="*/ 227 w 227"/>
                <a:gd name="T9" fmla="*/ 107 h 244"/>
              </a:gdLst>
              <a:ahLst/>
              <a:cxnLst>
                <a:cxn ang="0">
                  <a:pos x="T0" y="T1"/>
                </a:cxn>
                <a:cxn ang="0">
                  <a:pos x="T2" y="T3"/>
                </a:cxn>
                <a:cxn ang="0">
                  <a:pos x="T4" y="T5"/>
                </a:cxn>
                <a:cxn ang="0">
                  <a:pos x="T6" y="T7"/>
                </a:cxn>
                <a:cxn ang="0">
                  <a:pos x="T8" y="T9"/>
                </a:cxn>
              </a:cxnLst>
              <a:rect l="0" t="0" r="r" b="b"/>
              <a:pathLst>
                <a:path w="227" h="244">
                  <a:moveTo>
                    <a:pt x="227" y="107"/>
                  </a:moveTo>
                  <a:lnTo>
                    <a:pt x="227" y="244"/>
                  </a:lnTo>
                  <a:lnTo>
                    <a:pt x="0" y="151"/>
                  </a:lnTo>
                  <a:lnTo>
                    <a:pt x="0" y="0"/>
                  </a:lnTo>
                  <a:lnTo>
                    <a:pt x="227" y="10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 name="Freeform 27"/>
            <p:cNvSpPr/>
            <p:nvPr/>
          </p:nvSpPr>
          <p:spPr bwMode="auto">
            <a:xfrm>
              <a:off x="1202" y="2203"/>
              <a:ext cx="113" cy="116"/>
            </a:xfrm>
            <a:custGeom>
              <a:avLst/>
              <a:gdLst>
                <a:gd name="T0" fmla="*/ 227 w 227"/>
                <a:gd name="T1" fmla="*/ 108 h 233"/>
                <a:gd name="T2" fmla="*/ 227 w 227"/>
                <a:gd name="T3" fmla="*/ 233 h 233"/>
                <a:gd name="T4" fmla="*/ 0 w 227"/>
                <a:gd name="T5" fmla="*/ 138 h 233"/>
                <a:gd name="T6" fmla="*/ 0 w 227"/>
                <a:gd name="T7" fmla="*/ 0 h 233"/>
                <a:gd name="T8" fmla="*/ 227 w 227"/>
                <a:gd name="T9" fmla="*/ 108 h 233"/>
              </a:gdLst>
              <a:ahLst/>
              <a:cxnLst>
                <a:cxn ang="0">
                  <a:pos x="T0" y="T1"/>
                </a:cxn>
                <a:cxn ang="0">
                  <a:pos x="T2" y="T3"/>
                </a:cxn>
                <a:cxn ang="0">
                  <a:pos x="T4" y="T5"/>
                </a:cxn>
                <a:cxn ang="0">
                  <a:pos x="T6" y="T7"/>
                </a:cxn>
                <a:cxn ang="0">
                  <a:pos x="T8" y="T9"/>
                </a:cxn>
              </a:cxnLst>
              <a:rect l="0" t="0" r="r" b="b"/>
              <a:pathLst>
                <a:path w="227" h="233">
                  <a:moveTo>
                    <a:pt x="227" y="108"/>
                  </a:moveTo>
                  <a:lnTo>
                    <a:pt x="227" y="233"/>
                  </a:lnTo>
                  <a:lnTo>
                    <a:pt x="0" y="138"/>
                  </a:lnTo>
                  <a:lnTo>
                    <a:pt x="0" y="0"/>
                  </a:lnTo>
                  <a:lnTo>
                    <a:pt x="227" y="10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 name="Freeform 28"/>
            <p:cNvSpPr/>
            <p:nvPr/>
          </p:nvSpPr>
          <p:spPr bwMode="auto">
            <a:xfrm>
              <a:off x="1517" y="2548"/>
              <a:ext cx="90" cy="73"/>
            </a:xfrm>
            <a:custGeom>
              <a:avLst/>
              <a:gdLst>
                <a:gd name="T0" fmla="*/ 179 w 179"/>
                <a:gd name="T1" fmla="*/ 56 h 146"/>
                <a:gd name="T2" fmla="*/ 179 w 179"/>
                <a:gd name="T3" fmla="*/ 146 h 146"/>
                <a:gd name="T4" fmla="*/ 0 w 179"/>
                <a:gd name="T5" fmla="*/ 100 h 146"/>
                <a:gd name="T6" fmla="*/ 0 w 179"/>
                <a:gd name="T7" fmla="*/ 0 h 146"/>
                <a:gd name="T8" fmla="*/ 179 w 179"/>
                <a:gd name="T9" fmla="*/ 56 h 146"/>
              </a:gdLst>
              <a:ahLst/>
              <a:cxnLst>
                <a:cxn ang="0">
                  <a:pos x="T0" y="T1"/>
                </a:cxn>
                <a:cxn ang="0">
                  <a:pos x="T2" y="T3"/>
                </a:cxn>
                <a:cxn ang="0">
                  <a:pos x="T4" y="T5"/>
                </a:cxn>
                <a:cxn ang="0">
                  <a:pos x="T6" y="T7"/>
                </a:cxn>
                <a:cxn ang="0">
                  <a:pos x="T8" y="T9"/>
                </a:cxn>
              </a:cxnLst>
              <a:rect l="0" t="0" r="r" b="b"/>
              <a:pathLst>
                <a:path w="179" h="146">
                  <a:moveTo>
                    <a:pt x="179" y="56"/>
                  </a:moveTo>
                  <a:lnTo>
                    <a:pt x="179" y="146"/>
                  </a:lnTo>
                  <a:lnTo>
                    <a:pt x="0" y="100"/>
                  </a:lnTo>
                  <a:lnTo>
                    <a:pt x="0" y="0"/>
                  </a:lnTo>
                  <a:lnTo>
                    <a:pt x="179" y="5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 name="Freeform 29"/>
            <p:cNvSpPr/>
            <p:nvPr/>
          </p:nvSpPr>
          <p:spPr bwMode="auto">
            <a:xfrm>
              <a:off x="1455" y="3122"/>
              <a:ext cx="114" cy="77"/>
            </a:xfrm>
            <a:custGeom>
              <a:avLst/>
              <a:gdLst>
                <a:gd name="T0" fmla="*/ 0 w 227"/>
                <a:gd name="T1" fmla="*/ 155 h 155"/>
                <a:gd name="T2" fmla="*/ 0 w 227"/>
                <a:gd name="T3" fmla="*/ 44 h 155"/>
                <a:gd name="T4" fmla="*/ 227 w 227"/>
                <a:gd name="T5" fmla="*/ 0 h 155"/>
                <a:gd name="T6" fmla="*/ 227 w 227"/>
                <a:gd name="T7" fmla="*/ 97 h 155"/>
                <a:gd name="T8" fmla="*/ 0 w 227"/>
                <a:gd name="T9" fmla="*/ 155 h 155"/>
              </a:gdLst>
              <a:ahLst/>
              <a:cxnLst>
                <a:cxn ang="0">
                  <a:pos x="T0" y="T1"/>
                </a:cxn>
                <a:cxn ang="0">
                  <a:pos x="T2" y="T3"/>
                </a:cxn>
                <a:cxn ang="0">
                  <a:pos x="T4" y="T5"/>
                </a:cxn>
                <a:cxn ang="0">
                  <a:pos x="T6" y="T7"/>
                </a:cxn>
                <a:cxn ang="0">
                  <a:pos x="T8" y="T9"/>
                </a:cxn>
              </a:cxnLst>
              <a:rect l="0" t="0" r="r" b="b"/>
              <a:pathLst>
                <a:path w="227" h="155">
                  <a:moveTo>
                    <a:pt x="0" y="155"/>
                  </a:moveTo>
                  <a:lnTo>
                    <a:pt x="0" y="44"/>
                  </a:lnTo>
                  <a:lnTo>
                    <a:pt x="227" y="0"/>
                  </a:lnTo>
                  <a:lnTo>
                    <a:pt x="227" y="97"/>
                  </a:lnTo>
                  <a:lnTo>
                    <a:pt x="0" y="155"/>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 name="Freeform 30"/>
            <p:cNvSpPr/>
            <p:nvPr/>
          </p:nvSpPr>
          <p:spPr bwMode="auto">
            <a:xfrm>
              <a:off x="1329" y="3146"/>
              <a:ext cx="113" cy="85"/>
            </a:xfrm>
            <a:custGeom>
              <a:avLst/>
              <a:gdLst>
                <a:gd name="T0" fmla="*/ 0 w 227"/>
                <a:gd name="T1" fmla="*/ 171 h 171"/>
                <a:gd name="T2" fmla="*/ 0 w 227"/>
                <a:gd name="T3" fmla="*/ 46 h 171"/>
                <a:gd name="T4" fmla="*/ 227 w 227"/>
                <a:gd name="T5" fmla="*/ 0 h 171"/>
                <a:gd name="T6" fmla="*/ 227 w 227"/>
                <a:gd name="T7" fmla="*/ 113 h 171"/>
                <a:gd name="T8" fmla="*/ 0 w 227"/>
                <a:gd name="T9" fmla="*/ 171 h 171"/>
              </a:gdLst>
              <a:ahLst/>
              <a:cxnLst>
                <a:cxn ang="0">
                  <a:pos x="T0" y="T1"/>
                </a:cxn>
                <a:cxn ang="0">
                  <a:pos x="T2" y="T3"/>
                </a:cxn>
                <a:cxn ang="0">
                  <a:pos x="T4" y="T5"/>
                </a:cxn>
                <a:cxn ang="0">
                  <a:pos x="T6" y="T7"/>
                </a:cxn>
                <a:cxn ang="0">
                  <a:pos x="T8" y="T9"/>
                </a:cxn>
              </a:cxnLst>
              <a:rect l="0" t="0" r="r" b="b"/>
              <a:pathLst>
                <a:path w="227" h="171">
                  <a:moveTo>
                    <a:pt x="0" y="171"/>
                  </a:moveTo>
                  <a:lnTo>
                    <a:pt x="0" y="46"/>
                  </a:lnTo>
                  <a:lnTo>
                    <a:pt x="227" y="0"/>
                  </a:lnTo>
                  <a:lnTo>
                    <a:pt x="227" y="113"/>
                  </a:lnTo>
                  <a:lnTo>
                    <a:pt x="0" y="17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 name="Freeform 31"/>
            <p:cNvSpPr/>
            <p:nvPr/>
          </p:nvSpPr>
          <p:spPr bwMode="auto">
            <a:xfrm>
              <a:off x="1202" y="3172"/>
              <a:ext cx="113" cy="91"/>
            </a:xfrm>
            <a:custGeom>
              <a:avLst/>
              <a:gdLst>
                <a:gd name="T0" fmla="*/ 0 w 227"/>
                <a:gd name="T1" fmla="*/ 183 h 183"/>
                <a:gd name="T2" fmla="*/ 0 w 227"/>
                <a:gd name="T3" fmla="*/ 46 h 183"/>
                <a:gd name="T4" fmla="*/ 227 w 227"/>
                <a:gd name="T5" fmla="*/ 0 h 183"/>
                <a:gd name="T6" fmla="*/ 227 w 227"/>
                <a:gd name="T7" fmla="*/ 127 h 183"/>
                <a:gd name="T8" fmla="*/ 0 w 227"/>
                <a:gd name="T9" fmla="*/ 183 h 183"/>
              </a:gdLst>
              <a:ahLst/>
              <a:cxnLst>
                <a:cxn ang="0">
                  <a:pos x="T0" y="T1"/>
                </a:cxn>
                <a:cxn ang="0">
                  <a:pos x="T2" y="T3"/>
                </a:cxn>
                <a:cxn ang="0">
                  <a:pos x="T4" y="T5"/>
                </a:cxn>
                <a:cxn ang="0">
                  <a:pos x="T6" y="T7"/>
                </a:cxn>
                <a:cxn ang="0">
                  <a:pos x="T8" y="T9"/>
                </a:cxn>
              </a:cxnLst>
              <a:rect l="0" t="0" r="r" b="b"/>
              <a:pathLst>
                <a:path w="227" h="183">
                  <a:moveTo>
                    <a:pt x="0" y="183"/>
                  </a:moveTo>
                  <a:lnTo>
                    <a:pt x="0" y="46"/>
                  </a:lnTo>
                  <a:lnTo>
                    <a:pt x="227" y="0"/>
                  </a:lnTo>
                  <a:lnTo>
                    <a:pt x="227" y="127"/>
                  </a:lnTo>
                  <a:lnTo>
                    <a:pt x="0" y="18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 name="Freeform 32"/>
            <p:cNvSpPr/>
            <p:nvPr/>
          </p:nvSpPr>
          <p:spPr bwMode="auto">
            <a:xfrm>
              <a:off x="1075" y="2681"/>
              <a:ext cx="114" cy="85"/>
            </a:xfrm>
            <a:custGeom>
              <a:avLst/>
              <a:gdLst>
                <a:gd name="T0" fmla="*/ 227 w 227"/>
                <a:gd name="T1" fmla="*/ 31 h 170"/>
                <a:gd name="T2" fmla="*/ 227 w 227"/>
                <a:gd name="T3" fmla="*/ 170 h 170"/>
                <a:gd name="T4" fmla="*/ 0 w 227"/>
                <a:gd name="T5" fmla="*/ 153 h 170"/>
                <a:gd name="T6" fmla="*/ 0 w 227"/>
                <a:gd name="T7" fmla="*/ 0 h 170"/>
                <a:gd name="T8" fmla="*/ 227 w 227"/>
                <a:gd name="T9" fmla="*/ 31 h 170"/>
              </a:gdLst>
              <a:ahLst/>
              <a:cxnLst>
                <a:cxn ang="0">
                  <a:pos x="T0" y="T1"/>
                </a:cxn>
                <a:cxn ang="0">
                  <a:pos x="T2" y="T3"/>
                </a:cxn>
                <a:cxn ang="0">
                  <a:pos x="T4" y="T5"/>
                </a:cxn>
                <a:cxn ang="0">
                  <a:pos x="T6" y="T7"/>
                </a:cxn>
                <a:cxn ang="0">
                  <a:pos x="T8" y="T9"/>
                </a:cxn>
              </a:cxnLst>
              <a:rect l="0" t="0" r="r" b="b"/>
              <a:pathLst>
                <a:path w="227" h="170">
                  <a:moveTo>
                    <a:pt x="227" y="31"/>
                  </a:moveTo>
                  <a:lnTo>
                    <a:pt x="227" y="170"/>
                  </a:lnTo>
                  <a:lnTo>
                    <a:pt x="0" y="153"/>
                  </a:lnTo>
                  <a:lnTo>
                    <a:pt x="0" y="0"/>
                  </a:lnTo>
                  <a:lnTo>
                    <a:pt x="227" y="3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 name="Freeform 33"/>
            <p:cNvSpPr/>
            <p:nvPr/>
          </p:nvSpPr>
          <p:spPr bwMode="auto">
            <a:xfrm>
              <a:off x="1075" y="2501"/>
              <a:ext cx="114" cy="100"/>
            </a:xfrm>
            <a:custGeom>
              <a:avLst/>
              <a:gdLst>
                <a:gd name="T0" fmla="*/ 227 w 227"/>
                <a:gd name="T1" fmla="*/ 58 h 199"/>
                <a:gd name="T2" fmla="*/ 227 w 227"/>
                <a:gd name="T3" fmla="*/ 199 h 199"/>
                <a:gd name="T4" fmla="*/ 0 w 227"/>
                <a:gd name="T5" fmla="*/ 155 h 199"/>
                <a:gd name="T6" fmla="*/ 0 w 227"/>
                <a:gd name="T7" fmla="*/ 0 h 199"/>
                <a:gd name="T8" fmla="*/ 227 w 227"/>
                <a:gd name="T9" fmla="*/ 58 h 199"/>
              </a:gdLst>
              <a:ahLst/>
              <a:cxnLst>
                <a:cxn ang="0">
                  <a:pos x="T0" y="T1"/>
                </a:cxn>
                <a:cxn ang="0">
                  <a:pos x="T2" y="T3"/>
                </a:cxn>
                <a:cxn ang="0">
                  <a:pos x="T4" y="T5"/>
                </a:cxn>
                <a:cxn ang="0">
                  <a:pos x="T6" y="T7"/>
                </a:cxn>
                <a:cxn ang="0">
                  <a:pos x="T8" y="T9"/>
                </a:cxn>
              </a:cxnLst>
              <a:rect l="0" t="0" r="r" b="b"/>
              <a:pathLst>
                <a:path w="227" h="199">
                  <a:moveTo>
                    <a:pt x="227" y="58"/>
                  </a:moveTo>
                  <a:lnTo>
                    <a:pt x="227" y="199"/>
                  </a:lnTo>
                  <a:lnTo>
                    <a:pt x="0" y="155"/>
                  </a:lnTo>
                  <a:lnTo>
                    <a:pt x="0" y="0"/>
                  </a:lnTo>
                  <a:lnTo>
                    <a:pt x="227" y="5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1" name="Freeform 34"/>
            <p:cNvSpPr/>
            <p:nvPr/>
          </p:nvSpPr>
          <p:spPr bwMode="auto">
            <a:xfrm>
              <a:off x="1075" y="2322"/>
              <a:ext cx="114" cy="112"/>
            </a:xfrm>
            <a:custGeom>
              <a:avLst/>
              <a:gdLst>
                <a:gd name="T0" fmla="*/ 227 w 227"/>
                <a:gd name="T1" fmla="*/ 83 h 223"/>
                <a:gd name="T2" fmla="*/ 227 w 227"/>
                <a:gd name="T3" fmla="*/ 223 h 223"/>
                <a:gd name="T4" fmla="*/ 0 w 227"/>
                <a:gd name="T5" fmla="*/ 153 h 223"/>
                <a:gd name="T6" fmla="*/ 0 w 227"/>
                <a:gd name="T7" fmla="*/ 0 h 223"/>
                <a:gd name="T8" fmla="*/ 227 w 227"/>
                <a:gd name="T9" fmla="*/ 83 h 223"/>
              </a:gdLst>
              <a:ahLst/>
              <a:cxnLst>
                <a:cxn ang="0">
                  <a:pos x="T0" y="T1"/>
                </a:cxn>
                <a:cxn ang="0">
                  <a:pos x="T2" y="T3"/>
                </a:cxn>
                <a:cxn ang="0">
                  <a:pos x="T4" y="T5"/>
                </a:cxn>
                <a:cxn ang="0">
                  <a:pos x="T6" y="T7"/>
                </a:cxn>
                <a:cxn ang="0">
                  <a:pos x="T8" y="T9"/>
                </a:cxn>
              </a:cxnLst>
              <a:rect l="0" t="0" r="r" b="b"/>
              <a:pathLst>
                <a:path w="227" h="223">
                  <a:moveTo>
                    <a:pt x="227" y="83"/>
                  </a:moveTo>
                  <a:lnTo>
                    <a:pt x="227" y="223"/>
                  </a:lnTo>
                  <a:lnTo>
                    <a:pt x="0" y="153"/>
                  </a:lnTo>
                  <a:lnTo>
                    <a:pt x="0" y="0"/>
                  </a:lnTo>
                  <a:lnTo>
                    <a:pt x="227" y="8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2" name="Freeform 35"/>
            <p:cNvSpPr/>
            <p:nvPr/>
          </p:nvSpPr>
          <p:spPr bwMode="auto">
            <a:xfrm>
              <a:off x="1136" y="2260"/>
              <a:ext cx="113" cy="111"/>
            </a:xfrm>
            <a:custGeom>
              <a:avLst/>
              <a:gdLst>
                <a:gd name="T0" fmla="*/ 227 w 227"/>
                <a:gd name="T1" fmla="*/ 93 h 223"/>
                <a:gd name="T2" fmla="*/ 227 w 227"/>
                <a:gd name="T3" fmla="*/ 223 h 223"/>
                <a:gd name="T4" fmla="*/ 0 w 227"/>
                <a:gd name="T5" fmla="*/ 141 h 223"/>
                <a:gd name="T6" fmla="*/ 0 w 227"/>
                <a:gd name="T7" fmla="*/ 0 h 223"/>
                <a:gd name="T8" fmla="*/ 227 w 227"/>
                <a:gd name="T9" fmla="*/ 93 h 223"/>
              </a:gdLst>
              <a:ahLst/>
              <a:cxnLst>
                <a:cxn ang="0">
                  <a:pos x="T0" y="T1"/>
                </a:cxn>
                <a:cxn ang="0">
                  <a:pos x="T2" y="T3"/>
                </a:cxn>
                <a:cxn ang="0">
                  <a:pos x="T4" y="T5"/>
                </a:cxn>
                <a:cxn ang="0">
                  <a:pos x="T6" y="T7"/>
                </a:cxn>
                <a:cxn ang="0">
                  <a:pos x="T8" y="T9"/>
                </a:cxn>
              </a:cxnLst>
              <a:rect l="0" t="0" r="r" b="b"/>
              <a:pathLst>
                <a:path w="227" h="223">
                  <a:moveTo>
                    <a:pt x="227" y="93"/>
                  </a:moveTo>
                  <a:lnTo>
                    <a:pt x="227" y="223"/>
                  </a:lnTo>
                  <a:lnTo>
                    <a:pt x="0" y="141"/>
                  </a:lnTo>
                  <a:lnTo>
                    <a:pt x="0" y="0"/>
                  </a:lnTo>
                  <a:lnTo>
                    <a:pt x="227" y="9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 name="Freeform 36"/>
            <p:cNvSpPr/>
            <p:nvPr/>
          </p:nvSpPr>
          <p:spPr bwMode="auto">
            <a:xfrm>
              <a:off x="1455" y="2597"/>
              <a:ext cx="114" cy="77"/>
            </a:xfrm>
            <a:custGeom>
              <a:avLst/>
              <a:gdLst>
                <a:gd name="T0" fmla="*/ 227 w 227"/>
                <a:gd name="T1" fmla="*/ 56 h 153"/>
                <a:gd name="T2" fmla="*/ 227 w 227"/>
                <a:gd name="T3" fmla="*/ 153 h 153"/>
                <a:gd name="T4" fmla="*/ 0 w 227"/>
                <a:gd name="T5" fmla="*/ 109 h 153"/>
                <a:gd name="T6" fmla="*/ 0 w 227"/>
                <a:gd name="T7" fmla="*/ 0 h 153"/>
                <a:gd name="T8" fmla="*/ 227 w 227"/>
                <a:gd name="T9" fmla="*/ 56 h 153"/>
              </a:gdLst>
              <a:ahLst/>
              <a:cxnLst>
                <a:cxn ang="0">
                  <a:pos x="T0" y="T1"/>
                </a:cxn>
                <a:cxn ang="0">
                  <a:pos x="T2" y="T3"/>
                </a:cxn>
                <a:cxn ang="0">
                  <a:pos x="T4" y="T5"/>
                </a:cxn>
                <a:cxn ang="0">
                  <a:pos x="T6" y="T7"/>
                </a:cxn>
                <a:cxn ang="0">
                  <a:pos x="T8" y="T9"/>
                </a:cxn>
              </a:cxnLst>
              <a:rect l="0" t="0" r="r" b="b"/>
              <a:pathLst>
                <a:path w="227" h="153">
                  <a:moveTo>
                    <a:pt x="227" y="56"/>
                  </a:moveTo>
                  <a:lnTo>
                    <a:pt x="227" y="153"/>
                  </a:lnTo>
                  <a:lnTo>
                    <a:pt x="0" y="109"/>
                  </a:lnTo>
                  <a:lnTo>
                    <a:pt x="0" y="0"/>
                  </a:lnTo>
                  <a:lnTo>
                    <a:pt x="227" y="5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4" name="Freeform 37"/>
            <p:cNvSpPr/>
            <p:nvPr/>
          </p:nvSpPr>
          <p:spPr bwMode="auto">
            <a:xfrm>
              <a:off x="1517" y="3054"/>
              <a:ext cx="90" cy="63"/>
            </a:xfrm>
            <a:custGeom>
              <a:avLst/>
              <a:gdLst>
                <a:gd name="T0" fmla="*/ 0 w 179"/>
                <a:gd name="T1" fmla="*/ 126 h 126"/>
                <a:gd name="T2" fmla="*/ 0 w 179"/>
                <a:gd name="T3" fmla="*/ 26 h 126"/>
                <a:gd name="T4" fmla="*/ 179 w 179"/>
                <a:gd name="T5" fmla="*/ 0 h 126"/>
                <a:gd name="T6" fmla="*/ 179 w 179"/>
                <a:gd name="T7" fmla="*/ 91 h 126"/>
                <a:gd name="T8" fmla="*/ 0 w 179"/>
                <a:gd name="T9" fmla="*/ 126 h 126"/>
              </a:gdLst>
              <a:ahLst/>
              <a:cxnLst>
                <a:cxn ang="0">
                  <a:pos x="T0" y="T1"/>
                </a:cxn>
                <a:cxn ang="0">
                  <a:pos x="T2" y="T3"/>
                </a:cxn>
                <a:cxn ang="0">
                  <a:pos x="T4" y="T5"/>
                </a:cxn>
                <a:cxn ang="0">
                  <a:pos x="T6" y="T7"/>
                </a:cxn>
                <a:cxn ang="0">
                  <a:pos x="T8" y="T9"/>
                </a:cxn>
              </a:cxnLst>
              <a:rect l="0" t="0" r="r" b="b"/>
              <a:pathLst>
                <a:path w="179" h="126">
                  <a:moveTo>
                    <a:pt x="0" y="126"/>
                  </a:moveTo>
                  <a:lnTo>
                    <a:pt x="0" y="26"/>
                  </a:lnTo>
                  <a:lnTo>
                    <a:pt x="179" y="0"/>
                  </a:lnTo>
                  <a:lnTo>
                    <a:pt x="179" y="91"/>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5" name="Freeform 38"/>
            <p:cNvSpPr/>
            <p:nvPr/>
          </p:nvSpPr>
          <p:spPr bwMode="auto">
            <a:xfrm>
              <a:off x="1390" y="3069"/>
              <a:ext cx="113" cy="74"/>
            </a:xfrm>
            <a:custGeom>
              <a:avLst/>
              <a:gdLst>
                <a:gd name="T0" fmla="*/ 0 w 226"/>
                <a:gd name="T1" fmla="*/ 148 h 148"/>
                <a:gd name="T2" fmla="*/ 0 w 226"/>
                <a:gd name="T3" fmla="*/ 34 h 148"/>
                <a:gd name="T4" fmla="*/ 226 w 226"/>
                <a:gd name="T5" fmla="*/ 0 h 148"/>
                <a:gd name="T6" fmla="*/ 226 w 226"/>
                <a:gd name="T7" fmla="*/ 104 h 148"/>
                <a:gd name="T8" fmla="*/ 0 w 226"/>
                <a:gd name="T9" fmla="*/ 148 h 148"/>
              </a:gdLst>
              <a:ahLst/>
              <a:cxnLst>
                <a:cxn ang="0">
                  <a:pos x="T0" y="T1"/>
                </a:cxn>
                <a:cxn ang="0">
                  <a:pos x="T2" y="T3"/>
                </a:cxn>
                <a:cxn ang="0">
                  <a:pos x="T4" y="T5"/>
                </a:cxn>
                <a:cxn ang="0">
                  <a:pos x="T6" y="T7"/>
                </a:cxn>
                <a:cxn ang="0">
                  <a:pos x="T8" y="T9"/>
                </a:cxn>
              </a:cxnLst>
              <a:rect l="0" t="0" r="r" b="b"/>
              <a:pathLst>
                <a:path w="226" h="148">
                  <a:moveTo>
                    <a:pt x="0" y="148"/>
                  </a:moveTo>
                  <a:lnTo>
                    <a:pt x="0" y="34"/>
                  </a:lnTo>
                  <a:lnTo>
                    <a:pt x="226" y="0"/>
                  </a:lnTo>
                  <a:lnTo>
                    <a:pt x="226" y="104"/>
                  </a:lnTo>
                  <a:lnTo>
                    <a:pt x="0" y="14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6" name="Freeform 39"/>
            <p:cNvSpPr/>
            <p:nvPr/>
          </p:nvSpPr>
          <p:spPr bwMode="auto">
            <a:xfrm>
              <a:off x="1263" y="3087"/>
              <a:ext cx="113" cy="81"/>
            </a:xfrm>
            <a:custGeom>
              <a:avLst/>
              <a:gdLst>
                <a:gd name="T0" fmla="*/ 0 w 227"/>
                <a:gd name="T1" fmla="*/ 162 h 162"/>
                <a:gd name="T2" fmla="*/ 0 w 227"/>
                <a:gd name="T3" fmla="*/ 32 h 162"/>
                <a:gd name="T4" fmla="*/ 227 w 227"/>
                <a:gd name="T5" fmla="*/ 0 h 162"/>
                <a:gd name="T6" fmla="*/ 227 w 227"/>
                <a:gd name="T7" fmla="*/ 117 h 162"/>
                <a:gd name="T8" fmla="*/ 0 w 227"/>
                <a:gd name="T9" fmla="*/ 162 h 162"/>
              </a:gdLst>
              <a:ahLst/>
              <a:cxnLst>
                <a:cxn ang="0">
                  <a:pos x="T0" y="T1"/>
                </a:cxn>
                <a:cxn ang="0">
                  <a:pos x="T2" y="T3"/>
                </a:cxn>
                <a:cxn ang="0">
                  <a:pos x="T4" y="T5"/>
                </a:cxn>
                <a:cxn ang="0">
                  <a:pos x="T6" y="T7"/>
                </a:cxn>
                <a:cxn ang="0">
                  <a:pos x="T8" y="T9"/>
                </a:cxn>
              </a:cxnLst>
              <a:rect l="0" t="0" r="r" b="b"/>
              <a:pathLst>
                <a:path w="227" h="162">
                  <a:moveTo>
                    <a:pt x="0" y="162"/>
                  </a:moveTo>
                  <a:lnTo>
                    <a:pt x="0" y="32"/>
                  </a:lnTo>
                  <a:lnTo>
                    <a:pt x="227" y="0"/>
                  </a:lnTo>
                  <a:lnTo>
                    <a:pt x="227" y="117"/>
                  </a:lnTo>
                  <a:lnTo>
                    <a:pt x="0" y="16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 name="Rectangle 40"/>
            <p:cNvSpPr>
              <a:spLocks noChangeArrowheads="1"/>
            </p:cNvSpPr>
            <p:nvPr/>
          </p:nvSpPr>
          <p:spPr bwMode="auto">
            <a:xfrm>
              <a:off x="1040" y="2859"/>
              <a:ext cx="22" cy="79"/>
            </a:xfrm>
            <a:prstGeom prst="rect">
              <a:avLst/>
            </a:prstGeom>
            <a:solidFill>
              <a:srgbClr val="9163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8" name="Freeform 41"/>
            <p:cNvSpPr/>
            <p:nvPr/>
          </p:nvSpPr>
          <p:spPr bwMode="auto">
            <a:xfrm>
              <a:off x="1075" y="2860"/>
              <a:ext cx="114" cy="77"/>
            </a:xfrm>
            <a:custGeom>
              <a:avLst/>
              <a:gdLst>
                <a:gd name="T0" fmla="*/ 0 w 227"/>
                <a:gd name="T1" fmla="*/ 0 h 153"/>
                <a:gd name="T2" fmla="*/ 227 w 227"/>
                <a:gd name="T3" fmla="*/ 5 h 153"/>
                <a:gd name="T4" fmla="*/ 227 w 227"/>
                <a:gd name="T5" fmla="*/ 146 h 153"/>
                <a:gd name="T6" fmla="*/ 0 w 227"/>
                <a:gd name="T7" fmla="*/ 153 h 153"/>
                <a:gd name="T8" fmla="*/ 0 w 227"/>
                <a:gd name="T9" fmla="*/ 0 h 153"/>
              </a:gdLst>
              <a:ahLst/>
              <a:cxnLst>
                <a:cxn ang="0">
                  <a:pos x="T0" y="T1"/>
                </a:cxn>
                <a:cxn ang="0">
                  <a:pos x="T2" y="T3"/>
                </a:cxn>
                <a:cxn ang="0">
                  <a:pos x="T4" y="T5"/>
                </a:cxn>
                <a:cxn ang="0">
                  <a:pos x="T6" y="T7"/>
                </a:cxn>
                <a:cxn ang="0">
                  <a:pos x="T8" y="T9"/>
                </a:cxn>
              </a:cxnLst>
              <a:rect l="0" t="0" r="r" b="b"/>
              <a:pathLst>
                <a:path w="227" h="153">
                  <a:moveTo>
                    <a:pt x="0" y="0"/>
                  </a:moveTo>
                  <a:lnTo>
                    <a:pt x="227" y="5"/>
                  </a:lnTo>
                  <a:lnTo>
                    <a:pt x="227" y="146"/>
                  </a:lnTo>
                  <a:lnTo>
                    <a:pt x="0" y="153"/>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 name="Freeform 42"/>
            <p:cNvSpPr/>
            <p:nvPr/>
          </p:nvSpPr>
          <p:spPr bwMode="auto">
            <a:xfrm>
              <a:off x="1136" y="2776"/>
              <a:ext cx="113" cy="75"/>
            </a:xfrm>
            <a:custGeom>
              <a:avLst/>
              <a:gdLst>
                <a:gd name="T0" fmla="*/ 227 w 227"/>
                <a:gd name="T1" fmla="*/ 19 h 149"/>
                <a:gd name="T2" fmla="*/ 227 w 227"/>
                <a:gd name="T3" fmla="*/ 149 h 149"/>
                <a:gd name="T4" fmla="*/ 0 w 227"/>
                <a:gd name="T5" fmla="*/ 144 h 149"/>
                <a:gd name="T6" fmla="*/ 0 w 227"/>
                <a:gd name="T7" fmla="*/ 0 h 149"/>
                <a:gd name="T8" fmla="*/ 227 w 227"/>
                <a:gd name="T9" fmla="*/ 19 h 149"/>
              </a:gdLst>
              <a:ahLst/>
              <a:cxnLst>
                <a:cxn ang="0">
                  <a:pos x="T0" y="T1"/>
                </a:cxn>
                <a:cxn ang="0">
                  <a:pos x="T2" y="T3"/>
                </a:cxn>
                <a:cxn ang="0">
                  <a:pos x="T4" y="T5"/>
                </a:cxn>
                <a:cxn ang="0">
                  <a:pos x="T6" y="T7"/>
                </a:cxn>
                <a:cxn ang="0">
                  <a:pos x="T8" y="T9"/>
                </a:cxn>
              </a:cxnLst>
              <a:rect l="0" t="0" r="r" b="b"/>
              <a:pathLst>
                <a:path w="227" h="149">
                  <a:moveTo>
                    <a:pt x="227" y="19"/>
                  </a:moveTo>
                  <a:lnTo>
                    <a:pt x="227" y="149"/>
                  </a:lnTo>
                  <a:lnTo>
                    <a:pt x="0" y="144"/>
                  </a:lnTo>
                  <a:lnTo>
                    <a:pt x="0" y="0"/>
                  </a:lnTo>
                  <a:lnTo>
                    <a:pt x="227" y="1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 name="Freeform 43"/>
            <p:cNvSpPr/>
            <p:nvPr/>
          </p:nvSpPr>
          <p:spPr bwMode="auto">
            <a:xfrm>
              <a:off x="1202" y="2698"/>
              <a:ext cx="113" cy="79"/>
            </a:xfrm>
            <a:custGeom>
              <a:avLst/>
              <a:gdLst>
                <a:gd name="T0" fmla="*/ 227 w 227"/>
                <a:gd name="T1" fmla="*/ 32 h 156"/>
                <a:gd name="T2" fmla="*/ 227 w 227"/>
                <a:gd name="T3" fmla="*/ 156 h 156"/>
                <a:gd name="T4" fmla="*/ 0 w 227"/>
                <a:gd name="T5" fmla="*/ 139 h 156"/>
                <a:gd name="T6" fmla="*/ 0 w 227"/>
                <a:gd name="T7" fmla="*/ 0 h 156"/>
                <a:gd name="T8" fmla="*/ 227 w 227"/>
                <a:gd name="T9" fmla="*/ 32 h 156"/>
              </a:gdLst>
              <a:ahLst/>
              <a:cxnLst>
                <a:cxn ang="0">
                  <a:pos x="T0" y="T1"/>
                </a:cxn>
                <a:cxn ang="0">
                  <a:pos x="T2" y="T3"/>
                </a:cxn>
                <a:cxn ang="0">
                  <a:pos x="T4" y="T5"/>
                </a:cxn>
                <a:cxn ang="0">
                  <a:pos x="T6" y="T7"/>
                </a:cxn>
                <a:cxn ang="0">
                  <a:pos x="T8" y="T9"/>
                </a:cxn>
              </a:cxnLst>
              <a:rect l="0" t="0" r="r" b="b"/>
              <a:pathLst>
                <a:path w="227" h="156">
                  <a:moveTo>
                    <a:pt x="227" y="32"/>
                  </a:moveTo>
                  <a:lnTo>
                    <a:pt x="227" y="156"/>
                  </a:lnTo>
                  <a:lnTo>
                    <a:pt x="0" y="139"/>
                  </a:lnTo>
                  <a:lnTo>
                    <a:pt x="0" y="0"/>
                  </a:lnTo>
                  <a:lnTo>
                    <a:pt x="227" y="3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 name="Freeform 44"/>
            <p:cNvSpPr/>
            <p:nvPr/>
          </p:nvSpPr>
          <p:spPr bwMode="auto">
            <a:xfrm>
              <a:off x="1202" y="2534"/>
              <a:ext cx="113" cy="91"/>
            </a:xfrm>
            <a:custGeom>
              <a:avLst/>
              <a:gdLst>
                <a:gd name="T0" fmla="*/ 227 w 227"/>
                <a:gd name="T1" fmla="*/ 56 h 181"/>
                <a:gd name="T2" fmla="*/ 227 w 227"/>
                <a:gd name="T3" fmla="*/ 181 h 181"/>
                <a:gd name="T4" fmla="*/ 0 w 227"/>
                <a:gd name="T5" fmla="*/ 139 h 181"/>
                <a:gd name="T6" fmla="*/ 0 w 227"/>
                <a:gd name="T7" fmla="*/ 0 h 181"/>
                <a:gd name="T8" fmla="*/ 227 w 227"/>
                <a:gd name="T9" fmla="*/ 56 h 181"/>
              </a:gdLst>
              <a:ahLst/>
              <a:cxnLst>
                <a:cxn ang="0">
                  <a:pos x="T0" y="T1"/>
                </a:cxn>
                <a:cxn ang="0">
                  <a:pos x="T2" y="T3"/>
                </a:cxn>
                <a:cxn ang="0">
                  <a:pos x="T4" y="T5"/>
                </a:cxn>
                <a:cxn ang="0">
                  <a:pos x="T6" y="T7"/>
                </a:cxn>
                <a:cxn ang="0">
                  <a:pos x="T8" y="T9"/>
                </a:cxn>
              </a:cxnLst>
              <a:rect l="0" t="0" r="r" b="b"/>
              <a:pathLst>
                <a:path w="227" h="181">
                  <a:moveTo>
                    <a:pt x="227" y="56"/>
                  </a:moveTo>
                  <a:lnTo>
                    <a:pt x="227" y="181"/>
                  </a:lnTo>
                  <a:lnTo>
                    <a:pt x="0" y="139"/>
                  </a:lnTo>
                  <a:lnTo>
                    <a:pt x="0" y="0"/>
                  </a:lnTo>
                  <a:lnTo>
                    <a:pt x="227" y="5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 name="Freeform 45"/>
            <p:cNvSpPr/>
            <p:nvPr/>
          </p:nvSpPr>
          <p:spPr bwMode="auto">
            <a:xfrm>
              <a:off x="1263" y="2629"/>
              <a:ext cx="113" cy="80"/>
            </a:xfrm>
            <a:custGeom>
              <a:avLst/>
              <a:gdLst>
                <a:gd name="T0" fmla="*/ 227 w 227"/>
                <a:gd name="T1" fmla="*/ 44 h 160"/>
                <a:gd name="T2" fmla="*/ 227 w 227"/>
                <a:gd name="T3" fmla="*/ 160 h 160"/>
                <a:gd name="T4" fmla="*/ 0 w 227"/>
                <a:gd name="T5" fmla="*/ 128 h 160"/>
                <a:gd name="T6" fmla="*/ 0 w 227"/>
                <a:gd name="T7" fmla="*/ 0 h 160"/>
                <a:gd name="T8" fmla="*/ 227 w 227"/>
                <a:gd name="T9" fmla="*/ 44 h 160"/>
              </a:gdLst>
              <a:ahLst/>
              <a:cxnLst>
                <a:cxn ang="0">
                  <a:pos x="T0" y="T1"/>
                </a:cxn>
                <a:cxn ang="0">
                  <a:pos x="T2" y="T3"/>
                </a:cxn>
                <a:cxn ang="0">
                  <a:pos x="T4" y="T5"/>
                </a:cxn>
                <a:cxn ang="0">
                  <a:pos x="T6" y="T7"/>
                </a:cxn>
                <a:cxn ang="0">
                  <a:pos x="T8" y="T9"/>
                </a:cxn>
              </a:cxnLst>
              <a:rect l="0" t="0" r="r" b="b"/>
              <a:pathLst>
                <a:path w="227" h="160">
                  <a:moveTo>
                    <a:pt x="227" y="44"/>
                  </a:moveTo>
                  <a:lnTo>
                    <a:pt x="227" y="160"/>
                  </a:lnTo>
                  <a:lnTo>
                    <a:pt x="0" y="128"/>
                  </a:lnTo>
                  <a:lnTo>
                    <a:pt x="0" y="0"/>
                  </a:lnTo>
                  <a:lnTo>
                    <a:pt x="227" y="4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 name="Freeform 46"/>
            <p:cNvSpPr/>
            <p:nvPr/>
          </p:nvSpPr>
          <p:spPr bwMode="auto">
            <a:xfrm>
              <a:off x="1390" y="2654"/>
              <a:ext cx="113" cy="73"/>
            </a:xfrm>
            <a:custGeom>
              <a:avLst/>
              <a:gdLst>
                <a:gd name="T0" fmla="*/ 226 w 226"/>
                <a:gd name="T1" fmla="*/ 44 h 146"/>
                <a:gd name="T2" fmla="*/ 226 w 226"/>
                <a:gd name="T3" fmla="*/ 146 h 146"/>
                <a:gd name="T4" fmla="*/ 0 w 226"/>
                <a:gd name="T5" fmla="*/ 114 h 146"/>
                <a:gd name="T6" fmla="*/ 0 w 226"/>
                <a:gd name="T7" fmla="*/ 0 h 146"/>
                <a:gd name="T8" fmla="*/ 226 w 226"/>
                <a:gd name="T9" fmla="*/ 44 h 146"/>
              </a:gdLst>
              <a:ahLst/>
              <a:cxnLst>
                <a:cxn ang="0">
                  <a:pos x="T0" y="T1"/>
                </a:cxn>
                <a:cxn ang="0">
                  <a:pos x="T2" y="T3"/>
                </a:cxn>
                <a:cxn ang="0">
                  <a:pos x="T4" y="T5"/>
                </a:cxn>
                <a:cxn ang="0">
                  <a:pos x="T6" y="T7"/>
                </a:cxn>
                <a:cxn ang="0">
                  <a:pos x="T8" y="T9"/>
                </a:cxn>
              </a:cxnLst>
              <a:rect l="0" t="0" r="r" b="b"/>
              <a:pathLst>
                <a:path w="226" h="146">
                  <a:moveTo>
                    <a:pt x="226" y="44"/>
                  </a:moveTo>
                  <a:lnTo>
                    <a:pt x="226" y="146"/>
                  </a:lnTo>
                  <a:lnTo>
                    <a:pt x="0" y="114"/>
                  </a:lnTo>
                  <a:lnTo>
                    <a:pt x="0" y="0"/>
                  </a:lnTo>
                  <a:lnTo>
                    <a:pt x="226" y="4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 name="Freeform 47"/>
            <p:cNvSpPr/>
            <p:nvPr/>
          </p:nvSpPr>
          <p:spPr bwMode="auto">
            <a:xfrm>
              <a:off x="1517" y="2678"/>
              <a:ext cx="90" cy="63"/>
            </a:xfrm>
            <a:custGeom>
              <a:avLst/>
              <a:gdLst>
                <a:gd name="T0" fmla="*/ 179 w 179"/>
                <a:gd name="T1" fmla="*/ 36 h 125"/>
                <a:gd name="T2" fmla="*/ 179 w 179"/>
                <a:gd name="T3" fmla="*/ 125 h 125"/>
                <a:gd name="T4" fmla="*/ 0 w 179"/>
                <a:gd name="T5" fmla="*/ 101 h 125"/>
                <a:gd name="T6" fmla="*/ 0 w 179"/>
                <a:gd name="T7" fmla="*/ 0 h 125"/>
                <a:gd name="T8" fmla="*/ 179 w 179"/>
                <a:gd name="T9" fmla="*/ 36 h 125"/>
              </a:gdLst>
              <a:ahLst/>
              <a:cxnLst>
                <a:cxn ang="0">
                  <a:pos x="T0" y="T1"/>
                </a:cxn>
                <a:cxn ang="0">
                  <a:pos x="T2" y="T3"/>
                </a:cxn>
                <a:cxn ang="0">
                  <a:pos x="T4" y="T5"/>
                </a:cxn>
                <a:cxn ang="0">
                  <a:pos x="T6" y="T7"/>
                </a:cxn>
                <a:cxn ang="0">
                  <a:pos x="T8" y="T9"/>
                </a:cxn>
              </a:cxnLst>
              <a:rect l="0" t="0" r="r" b="b"/>
              <a:pathLst>
                <a:path w="179" h="125">
                  <a:moveTo>
                    <a:pt x="179" y="36"/>
                  </a:moveTo>
                  <a:lnTo>
                    <a:pt x="179" y="125"/>
                  </a:lnTo>
                  <a:lnTo>
                    <a:pt x="0" y="101"/>
                  </a:lnTo>
                  <a:lnTo>
                    <a:pt x="0" y="0"/>
                  </a:lnTo>
                  <a:lnTo>
                    <a:pt x="179" y="3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 name="Freeform 48"/>
            <p:cNvSpPr/>
            <p:nvPr/>
          </p:nvSpPr>
          <p:spPr bwMode="auto">
            <a:xfrm>
              <a:off x="1455" y="2997"/>
              <a:ext cx="114" cy="65"/>
            </a:xfrm>
            <a:custGeom>
              <a:avLst/>
              <a:gdLst>
                <a:gd name="T0" fmla="*/ 0 w 227"/>
                <a:gd name="T1" fmla="*/ 130 h 130"/>
                <a:gd name="T2" fmla="*/ 0 w 227"/>
                <a:gd name="T3" fmla="*/ 20 h 130"/>
                <a:gd name="T4" fmla="*/ 227 w 227"/>
                <a:gd name="T5" fmla="*/ 0 h 130"/>
                <a:gd name="T6" fmla="*/ 227 w 227"/>
                <a:gd name="T7" fmla="*/ 99 h 130"/>
                <a:gd name="T8" fmla="*/ 0 w 227"/>
                <a:gd name="T9" fmla="*/ 130 h 130"/>
              </a:gdLst>
              <a:ahLst/>
              <a:cxnLst>
                <a:cxn ang="0">
                  <a:pos x="T0" y="T1"/>
                </a:cxn>
                <a:cxn ang="0">
                  <a:pos x="T2" y="T3"/>
                </a:cxn>
                <a:cxn ang="0">
                  <a:pos x="T4" y="T5"/>
                </a:cxn>
                <a:cxn ang="0">
                  <a:pos x="T6" y="T7"/>
                </a:cxn>
                <a:cxn ang="0">
                  <a:pos x="T8" y="T9"/>
                </a:cxn>
              </a:cxnLst>
              <a:rect l="0" t="0" r="r" b="b"/>
              <a:pathLst>
                <a:path w="227" h="130">
                  <a:moveTo>
                    <a:pt x="0" y="130"/>
                  </a:moveTo>
                  <a:lnTo>
                    <a:pt x="0" y="20"/>
                  </a:lnTo>
                  <a:lnTo>
                    <a:pt x="227" y="0"/>
                  </a:lnTo>
                  <a:lnTo>
                    <a:pt x="227" y="99"/>
                  </a:lnTo>
                  <a:lnTo>
                    <a:pt x="0" y="13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 name="Freeform 49"/>
            <p:cNvSpPr/>
            <p:nvPr/>
          </p:nvSpPr>
          <p:spPr bwMode="auto">
            <a:xfrm>
              <a:off x="1329" y="3008"/>
              <a:ext cx="113" cy="72"/>
            </a:xfrm>
            <a:custGeom>
              <a:avLst/>
              <a:gdLst>
                <a:gd name="T0" fmla="*/ 0 w 227"/>
                <a:gd name="T1" fmla="*/ 144 h 144"/>
                <a:gd name="T2" fmla="*/ 0 w 227"/>
                <a:gd name="T3" fmla="*/ 19 h 144"/>
                <a:gd name="T4" fmla="*/ 227 w 227"/>
                <a:gd name="T5" fmla="*/ 0 h 144"/>
                <a:gd name="T6" fmla="*/ 227 w 227"/>
                <a:gd name="T7" fmla="*/ 113 h 144"/>
                <a:gd name="T8" fmla="*/ 0 w 227"/>
                <a:gd name="T9" fmla="*/ 144 h 144"/>
              </a:gdLst>
              <a:ahLst/>
              <a:cxnLst>
                <a:cxn ang="0">
                  <a:pos x="T0" y="T1"/>
                </a:cxn>
                <a:cxn ang="0">
                  <a:pos x="T2" y="T3"/>
                </a:cxn>
                <a:cxn ang="0">
                  <a:pos x="T4" y="T5"/>
                </a:cxn>
                <a:cxn ang="0">
                  <a:pos x="T6" y="T7"/>
                </a:cxn>
                <a:cxn ang="0">
                  <a:pos x="T8" y="T9"/>
                </a:cxn>
              </a:cxnLst>
              <a:rect l="0" t="0" r="r" b="b"/>
              <a:pathLst>
                <a:path w="227" h="144">
                  <a:moveTo>
                    <a:pt x="0" y="144"/>
                  </a:moveTo>
                  <a:lnTo>
                    <a:pt x="0" y="19"/>
                  </a:lnTo>
                  <a:lnTo>
                    <a:pt x="227" y="0"/>
                  </a:lnTo>
                  <a:lnTo>
                    <a:pt x="227" y="113"/>
                  </a:lnTo>
                  <a:lnTo>
                    <a:pt x="0" y="14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 name="Freeform 50"/>
            <p:cNvSpPr/>
            <p:nvPr/>
          </p:nvSpPr>
          <p:spPr bwMode="auto">
            <a:xfrm>
              <a:off x="1202" y="2863"/>
              <a:ext cx="113" cy="70"/>
            </a:xfrm>
            <a:custGeom>
              <a:avLst/>
              <a:gdLst>
                <a:gd name="T0" fmla="*/ 227 w 227"/>
                <a:gd name="T1" fmla="*/ 7 h 141"/>
                <a:gd name="T2" fmla="*/ 227 w 227"/>
                <a:gd name="T3" fmla="*/ 134 h 141"/>
                <a:gd name="T4" fmla="*/ 0 w 227"/>
                <a:gd name="T5" fmla="*/ 141 h 141"/>
                <a:gd name="T6" fmla="*/ 0 w 227"/>
                <a:gd name="T7" fmla="*/ 0 h 141"/>
                <a:gd name="T8" fmla="*/ 227 w 227"/>
                <a:gd name="T9" fmla="*/ 7 h 141"/>
              </a:gdLst>
              <a:ahLst/>
              <a:cxnLst>
                <a:cxn ang="0">
                  <a:pos x="T0" y="T1"/>
                </a:cxn>
                <a:cxn ang="0">
                  <a:pos x="T2" y="T3"/>
                </a:cxn>
                <a:cxn ang="0">
                  <a:pos x="T4" y="T5"/>
                </a:cxn>
                <a:cxn ang="0">
                  <a:pos x="T6" y="T7"/>
                </a:cxn>
                <a:cxn ang="0">
                  <a:pos x="T8" y="T9"/>
                </a:cxn>
              </a:cxnLst>
              <a:rect l="0" t="0" r="r" b="b"/>
              <a:pathLst>
                <a:path w="227" h="141">
                  <a:moveTo>
                    <a:pt x="227" y="7"/>
                  </a:moveTo>
                  <a:lnTo>
                    <a:pt x="227" y="134"/>
                  </a:lnTo>
                  <a:lnTo>
                    <a:pt x="0" y="141"/>
                  </a:lnTo>
                  <a:lnTo>
                    <a:pt x="0" y="0"/>
                  </a:lnTo>
                  <a:lnTo>
                    <a:pt x="227" y="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8" name="Freeform 51"/>
            <p:cNvSpPr/>
            <p:nvPr/>
          </p:nvSpPr>
          <p:spPr bwMode="auto">
            <a:xfrm>
              <a:off x="1263" y="2786"/>
              <a:ext cx="113" cy="68"/>
            </a:xfrm>
            <a:custGeom>
              <a:avLst/>
              <a:gdLst>
                <a:gd name="T0" fmla="*/ 227 w 227"/>
                <a:gd name="T1" fmla="*/ 17 h 135"/>
                <a:gd name="T2" fmla="*/ 227 w 227"/>
                <a:gd name="T3" fmla="*/ 135 h 135"/>
                <a:gd name="T4" fmla="*/ 0 w 227"/>
                <a:gd name="T5" fmla="*/ 130 h 135"/>
                <a:gd name="T6" fmla="*/ 0 w 227"/>
                <a:gd name="T7" fmla="*/ 0 h 135"/>
                <a:gd name="T8" fmla="*/ 227 w 227"/>
                <a:gd name="T9" fmla="*/ 17 h 135"/>
              </a:gdLst>
              <a:ahLst/>
              <a:cxnLst>
                <a:cxn ang="0">
                  <a:pos x="T0" y="T1"/>
                </a:cxn>
                <a:cxn ang="0">
                  <a:pos x="T2" y="T3"/>
                </a:cxn>
                <a:cxn ang="0">
                  <a:pos x="T4" y="T5"/>
                </a:cxn>
                <a:cxn ang="0">
                  <a:pos x="T6" y="T7"/>
                </a:cxn>
                <a:cxn ang="0">
                  <a:pos x="T8" y="T9"/>
                </a:cxn>
              </a:cxnLst>
              <a:rect l="0" t="0" r="r" b="b"/>
              <a:pathLst>
                <a:path w="227" h="135">
                  <a:moveTo>
                    <a:pt x="227" y="17"/>
                  </a:moveTo>
                  <a:lnTo>
                    <a:pt x="227" y="135"/>
                  </a:lnTo>
                  <a:lnTo>
                    <a:pt x="0" y="130"/>
                  </a:lnTo>
                  <a:lnTo>
                    <a:pt x="0" y="0"/>
                  </a:lnTo>
                  <a:lnTo>
                    <a:pt x="227" y="1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9" name="Freeform 52"/>
            <p:cNvSpPr/>
            <p:nvPr/>
          </p:nvSpPr>
          <p:spPr bwMode="auto">
            <a:xfrm>
              <a:off x="1329" y="2716"/>
              <a:ext cx="113" cy="71"/>
            </a:xfrm>
            <a:custGeom>
              <a:avLst/>
              <a:gdLst>
                <a:gd name="T0" fmla="*/ 227 w 227"/>
                <a:gd name="T1" fmla="*/ 32 h 143"/>
                <a:gd name="T2" fmla="*/ 227 w 227"/>
                <a:gd name="T3" fmla="*/ 143 h 143"/>
                <a:gd name="T4" fmla="*/ 0 w 227"/>
                <a:gd name="T5" fmla="*/ 123 h 143"/>
                <a:gd name="T6" fmla="*/ 0 w 227"/>
                <a:gd name="T7" fmla="*/ 0 h 143"/>
                <a:gd name="T8" fmla="*/ 227 w 227"/>
                <a:gd name="T9" fmla="*/ 32 h 143"/>
              </a:gdLst>
              <a:ahLst/>
              <a:cxnLst>
                <a:cxn ang="0">
                  <a:pos x="T0" y="T1"/>
                </a:cxn>
                <a:cxn ang="0">
                  <a:pos x="T2" y="T3"/>
                </a:cxn>
                <a:cxn ang="0">
                  <a:pos x="T4" y="T5"/>
                </a:cxn>
                <a:cxn ang="0">
                  <a:pos x="T6" y="T7"/>
                </a:cxn>
                <a:cxn ang="0">
                  <a:pos x="T8" y="T9"/>
                </a:cxn>
              </a:cxnLst>
              <a:rect l="0" t="0" r="r" b="b"/>
              <a:pathLst>
                <a:path w="227" h="143">
                  <a:moveTo>
                    <a:pt x="227" y="32"/>
                  </a:moveTo>
                  <a:lnTo>
                    <a:pt x="227" y="143"/>
                  </a:lnTo>
                  <a:lnTo>
                    <a:pt x="0" y="123"/>
                  </a:lnTo>
                  <a:lnTo>
                    <a:pt x="0" y="0"/>
                  </a:lnTo>
                  <a:lnTo>
                    <a:pt x="227" y="3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0" name="Freeform 53"/>
            <p:cNvSpPr/>
            <p:nvPr/>
          </p:nvSpPr>
          <p:spPr bwMode="auto">
            <a:xfrm>
              <a:off x="1455" y="2734"/>
              <a:ext cx="114" cy="64"/>
            </a:xfrm>
            <a:custGeom>
              <a:avLst/>
              <a:gdLst>
                <a:gd name="T0" fmla="*/ 227 w 227"/>
                <a:gd name="T1" fmla="*/ 32 h 129"/>
                <a:gd name="T2" fmla="*/ 227 w 227"/>
                <a:gd name="T3" fmla="*/ 129 h 129"/>
                <a:gd name="T4" fmla="*/ 0 w 227"/>
                <a:gd name="T5" fmla="*/ 109 h 129"/>
                <a:gd name="T6" fmla="*/ 0 w 227"/>
                <a:gd name="T7" fmla="*/ 0 h 129"/>
                <a:gd name="T8" fmla="*/ 227 w 227"/>
                <a:gd name="T9" fmla="*/ 32 h 129"/>
              </a:gdLst>
              <a:ahLst/>
              <a:cxnLst>
                <a:cxn ang="0">
                  <a:pos x="T0" y="T1"/>
                </a:cxn>
                <a:cxn ang="0">
                  <a:pos x="T2" y="T3"/>
                </a:cxn>
                <a:cxn ang="0">
                  <a:pos x="T4" y="T5"/>
                </a:cxn>
                <a:cxn ang="0">
                  <a:pos x="T6" y="T7"/>
                </a:cxn>
                <a:cxn ang="0">
                  <a:pos x="T8" y="T9"/>
                </a:cxn>
              </a:cxnLst>
              <a:rect l="0" t="0" r="r" b="b"/>
              <a:pathLst>
                <a:path w="227" h="129">
                  <a:moveTo>
                    <a:pt x="227" y="32"/>
                  </a:moveTo>
                  <a:lnTo>
                    <a:pt x="227" y="129"/>
                  </a:lnTo>
                  <a:lnTo>
                    <a:pt x="0" y="109"/>
                  </a:lnTo>
                  <a:lnTo>
                    <a:pt x="0" y="0"/>
                  </a:lnTo>
                  <a:lnTo>
                    <a:pt x="227" y="3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1" name="Freeform 54"/>
            <p:cNvSpPr/>
            <p:nvPr/>
          </p:nvSpPr>
          <p:spPr bwMode="auto">
            <a:xfrm>
              <a:off x="1517" y="2934"/>
              <a:ext cx="90" cy="54"/>
            </a:xfrm>
            <a:custGeom>
              <a:avLst/>
              <a:gdLst>
                <a:gd name="T0" fmla="*/ 0 w 179"/>
                <a:gd name="T1" fmla="*/ 108 h 108"/>
                <a:gd name="T2" fmla="*/ 0 w 179"/>
                <a:gd name="T3" fmla="*/ 6 h 108"/>
                <a:gd name="T4" fmla="*/ 179 w 179"/>
                <a:gd name="T5" fmla="*/ 0 h 108"/>
                <a:gd name="T6" fmla="*/ 179 w 179"/>
                <a:gd name="T7" fmla="*/ 92 h 108"/>
                <a:gd name="T8" fmla="*/ 0 w 179"/>
                <a:gd name="T9" fmla="*/ 108 h 108"/>
              </a:gdLst>
              <a:ahLst/>
              <a:cxnLst>
                <a:cxn ang="0">
                  <a:pos x="T0" y="T1"/>
                </a:cxn>
                <a:cxn ang="0">
                  <a:pos x="T2" y="T3"/>
                </a:cxn>
                <a:cxn ang="0">
                  <a:pos x="T4" y="T5"/>
                </a:cxn>
                <a:cxn ang="0">
                  <a:pos x="T6" y="T7"/>
                </a:cxn>
                <a:cxn ang="0">
                  <a:pos x="T8" y="T9"/>
                </a:cxn>
              </a:cxnLst>
              <a:rect l="0" t="0" r="r" b="b"/>
              <a:pathLst>
                <a:path w="179" h="108">
                  <a:moveTo>
                    <a:pt x="0" y="108"/>
                  </a:moveTo>
                  <a:lnTo>
                    <a:pt x="0" y="6"/>
                  </a:lnTo>
                  <a:lnTo>
                    <a:pt x="179" y="0"/>
                  </a:lnTo>
                  <a:lnTo>
                    <a:pt x="179" y="92"/>
                  </a:lnTo>
                  <a:lnTo>
                    <a:pt x="0" y="10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2" name="Freeform 55"/>
            <p:cNvSpPr/>
            <p:nvPr/>
          </p:nvSpPr>
          <p:spPr bwMode="auto">
            <a:xfrm>
              <a:off x="1390" y="2938"/>
              <a:ext cx="113" cy="60"/>
            </a:xfrm>
            <a:custGeom>
              <a:avLst/>
              <a:gdLst>
                <a:gd name="T0" fmla="*/ 0 w 226"/>
                <a:gd name="T1" fmla="*/ 122 h 122"/>
                <a:gd name="T2" fmla="*/ 0 w 226"/>
                <a:gd name="T3" fmla="*/ 7 h 122"/>
                <a:gd name="T4" fmla="*/ 226 w 226"/>
                <a:gd name="T5" fmla="*/ 0 h 122"/>
                <a:gd name="T6" fmla="*/ 226 w 226"/>
                <a:gd name="T7" fmla="*/ 102 h 122"/>
                <a:gd name="T8" fmla="*/ 0 w 226"/>
                <a:gd name="T9" fmla="*/ 122 h 122"/>
              </a:gdLst>
              <a:ahLst/>
              <a:cxnLst>
                <a:cxn ang="0">
                  <a:pos x="T0" y="T1"/>
                </a:cxn>
                <a:cxn ang="0">
                  <a:pos x="T2" y="T3"/>
                </a:cxn>
                <a:cxn ang="0">
                  <a:pos x="T4" y="T5"/>
                </a:cxn>
                <a:cxn ang="0">
                  <a:pos x="T6" y="T7"/>
                </a:cxn>
                <a:cxn ang="0">
                  <a:pos x="T8" y="T9"/>
                </a:cxn>
              </a:cxnLst>
              <a:rect l="0" t="0" r="r" b="b"/>
              <a:pathLst>
                <a:path w="226" h="122">
                  <a:moveTo>
                    <a:pt x="0" y="122"/>
                  </a:moveTo>
                  <a:lnTo>
                    <a:pt x="0" y="7"/>
                  </a:lnTo>
                  <a:lnTo>
                    <a:pt x="226" y="0"/>
                  </a:lnTo>
                  <a:lnTo>
                    <a:pt x="226" y="102"/>
                  </a:lnTo>
                  <a:lnTo>
                    <a:pt x="0" y="12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3" name="Freeform 56"/>
            <p:cNvSpPr/>
            <p:nvPr/>
          </p:nvSpPr>
          <p:spPr bwMode="auto">
            <a:xfrm>
              <a:off x="1329" y="2866"/>
              <a:ext cx="113" cy="63"/>
            </a:xfrm>
            <a:custGeom>
              <a:avLst/>
              <a:gdLst>
                <a:gd name="T0" fmla="*/ 227 w 227"/>
                <a:gd name="T1" fmla="*/ 5 h 125"/>
                <a:gd name="T2" fmla="*/ 227 w 227"/>
                <a:gd name="T3" fmla="*/ 118 h 125"/>
                <a:gd name="T4" fmla="*/ 0 w 227"/>
                <a:gd name="T5" fmla="*/ 125 h 125"/>
                <a:gd name="T6" fmla="*/ 0 w 227"/>
                <a:gd name="T7" fmla="*/ 0 h 125"/>
                <a:gd name="T8" fmla="*/ 227 w 227"/>
                <a:gd name="T9" fmla="*/ 5 h 125"/>
              </a:gdLst>
              <a:ahLst/>
              <a:cxnLst>
                <a:cxn ang="0">
                  <a:pos x="T0" y="T1"/>
                </a:cxn>
                <a:cxn ang="0">
                  <a:pos x="T2" y="T3"/>
                </a:cxn>
                <a:cxn ang="0">
                  <a:pos x="T4" y="T5"/>
                </a:cxn>
                <a:cxn ang="0">
                  <a:pos x="T6" y="T7"/>
                </a:cxn>
                <a:cxn ang="0">
                  <a:pos x="T8" y="T9"/>
                </a:cxn>
              </a:cxnLst>
              <a:rect l="0" t="0" r="r" b="b"/>
              <a:pathLst>
                <a:path w="227" h="125">
                  <a:moveTo>
                    <a:pt x="227" y="5"/>
                  </a:moveTo>
                  <a:lnTo>
                    <a:pt x="227" y="118"/>
                  </a:lnTo>
                  <a:lnTo>
                    <a:pt x="0" y="125"/>
                  </a:lnTo>
                  <a:lnTo>
                    <a:pt x="0" y="0"/>
                  </a:lnTo>
                  <a:lnTo>
                    <a:pt x="227" y="5"/>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4" name="Freeform 57"/>
            <p:cNvSpPr/>
            <p:nvPr/>
          </p:nvSpPr>
          <p:spPr bwMode="auto">
            <a:xfrm>
              <a:off x="1390" y="2797"/>
              <a:ext cx="113" cy="61"/>
            </a:xfrm>
            <a:custGeom>
              <a:avLst/>
              <a:gdLst>
                <a:gd name="T0" fmla="*/ 226 w 226"/>
                <a:gd name="T1" fmla="*/ 17 h 121"/>
                <a:gd name="T2" fmla="*/ 226 w 226"/>
                <a:gd name="T3" fmla="*/ 121 h 121"/>
                <a:gd name="T4" fmla="*/ 0 w 226"/>
                <a:gd name="T5" fmla="*/ 114 h 121"/>
                <a:gd name="T6" fmla="*/ 0 w 226"/>
                <a:gd name="T7" fmla="*/ 0 h 121"/>
                <a:gd name="T8" fmla="*/ 226 w 226"/>
                <a:gd name="T9" fmla="*/ 17 h 121"/>
              </a:gdLst>
              <a:ahLst/>
              <a:cxnLst>
                <a:cxn ang="0">
                  <a:pos x="T0" y="T1"/>
                </a:cxn>
                <a:cxn ang="0">
                  <a:pos x="T2" y="T3"/>
                </a:cxn>
                <a:cxn ang="0">
                  <a:pos x="T4" y="T5"/>
                </a:cxn>
                <a:cxn ang="0">
                  <a:pos x="T6" y="T7"/>
                </a:cxn>
                <a:cxn ang="0">
                  <a:pos x="T8" y="T9"/>
                </a:cxn>
              </a:cxnLst>
              <a:rect l="0" t="0" r="r" b="b"/>
              <a:pathLst>
                <a:path w="226" h="121">
                  <a:moveTo>
                    <a:pt x="226" y="17"/>
                  </a:moveTo>
                  <a:lnTo>
                    <a:pt x="226" y="121"/>
                  </a:lnTo>
                  <a:lnTo>
                    <a:pt x="0" y="114"/>
                  </a:lnTo>
                  <a:lnTo>
                    <a:pt x="0" y="0"/>
                  </a:lnTo>
                  <a:lnTo>
                    <a:pt x="226" y="1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5" name="Freeform 58"/>
            <p:cNvSpPr/>
            <p:nvPr/>
          </p:nvSpPr>
          <p:spPr bwMode="auto">
            <a:xfrm>
              <a:off x="1517" y="2807"/>
              <a:ext cx="90" cy="53"/>
            </a:xfrm>
            <a:custGeom>
              <a:avLst/>
              <a:gdLst>
                <a:gd name="T0" fmla="*/ 179 w 179"/>
                <a:gd name="T1" fmla="*/ 16 h 108"/>
                <a:gd name="T2" fmla="*/ 179 w 179"/>
                <a:gd name="T3" fmla="*/ 108 h 108"/>
                <a:gd name="T4" fmla="*/ 0 w 179"/>
                <a:gd name="T5" fmla="*/ 102 h 108"/>
                <a:gd name="T6" fmla="*/ 0 w 179"/>
                <a:gd name="T7" fmla="*/ 0 h 108"/>
                <a:gd name="T8" fmla="*/ 179 w 179"/>
                <a:gd name="T9" fmla="*/ 16 h 108"/>
              </a:gdLst>
              <a:ahLst/>
              <a:cxnLst>
                <a:cxn ang="0">
                  <a:pos x="T0" y="T1"/>
                </a:cxn>
                <a:cxn ang="0">
                  <a:pos x="T2" y="T3"/>
                </a:cxn>
                <a:cxn ang="0">
                  <a:pos x="T4" y="T5"/>
                </a:cxn>
                <a:cxn ang="0">
                  <a:pos x="T6" y="T7"/>
                </a:cxn>
                <a:cxn ang="0">
                  <a:pos x="T8" y="T9"/>
                </a:cxn>
              </a:cxnLst>
              <a:rect l="0" t="0" r="r" b="b"/>
              <a:pathLst>
                <a:path w="179" h="108">
                  <a:moveTo>
                    <a:pt x="179" y="16"/>
                  </a:moveTo>
                  <a:lnTo>
                    <a:pt x="179" y="108"/>
                  </a:lnTo>
                  <a:lnTo>
                    <a:pt x="0" y="102"/>
                  </a:lnTo>
                  <a:lnTo>
                    <a:pt x="0" y="0"/>
                  </a:lnTo>
                  <a:lnTo>
                    <a:pt x="179" y="1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59"/>
            <p:cNvSpPr/>
            <p:nvPr/>
          </p:nvSpPr>
          <p:spPr bwMode="auto">
            <a:xfrm>
              <a:off x="1455" y="2870"/>
              <a:ext cx="114" cy="55"/>
            </a:xfrm>
            <a:custGeom>
              <a:avLst/>
              <a:gdLst>
                <a:gd name="T0" fmla="*/ 0 w 227"/>
                <a:gd name="T1" fmla="*/ 111 h 111"/>
                <a:gd name="T2" fmla="*/ 0 w 227"/>
                <a:gd name="T3" fmla="*/ 0 h 111"/>
                <a:gd name="T4" fmla="*/ 227 w 227"/>
                <a:gd name="T5" fmla="*/ 5 h 111"/>
                <a:gd name="T6" fmla="*/ 227 w 227"/>
                <a:gd name="T7" fmla="*/ 104 h 111"/>
                <a:gd name="T8" fmla="*/ 0 w 227"/>
                <a:gd name="T9" fmla="*/ 111 h 111"/>
              </a:gdLst>
              <a:ahLst/>
              <a:cxnLst>
                <a:cxn ang="0">
                  <a:pos x="T0" y="T1"/>
                </a:cxn>
                <a:cxn ang="0">
                  <a:pos x="T2" y="T3"/>
                </a:cxn>
                <a:cxn ang="0">
                  <a:pos x="T4" y="T5"/>
                </a:cxn>
                <a:cxn ang="0">
                  <a:pos x="T6" y="T7"/>
                </a:cxn>
                <a:cxn ang="0">
                  <a:pos x="T8" y="T9"/>
                </a:cxn>
              </a:cxnLst>
              <a:rect l="0" t="0" r="r" b="b"/>
              <a:pathLst>
                <a:path w="227" h="111">
                  <a:moveTo>
                    <a:pt x="0" y="111"/>
                  </a:moveTo>
                  <a:lnTo>
                    <a:pt x="0" y="0"/>
                  </a:lnTo>
                  <a:lnTo>
                    <a:pt x="227" y="5"/>
                  </a:lnTo>
                  <a:lnTo>
                    <a:pt x="227" y="104"/>
                  </a:lnTo>
                  <a:lnTo>
                    <a:pt x="0" y="11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60"/>
            <p:cNvSpPr/>
            <p:nvPr/>
          </p:nvSpPr>
          <p:spPr bwMode="auto">
            <a:xfrm>
              <a:off x="1582" y="2873"/>
              <a:ext cx="25" cy="48"/>
            </a:xfrm>
            <a:custGeom>
              <a:avLst/>
              <a:gdLst>
                <a:gd name="T0" fmla="*/ 0 w 49"/>
                <a:gd name="T1" fmla="*/ 0 h 95"/>
                <a:gd name="T2" fmla="*/ 49 w 49"/>
                <a:gd name="T3" fmla="*/ 0 h 95"/>
                <a:gd name="T4" fmla="*/ 49 w 49"/>
                <a:gd name="T5" fmla="*/ 93 h 95"/>
                <a:gd name="T6" fmla="*/ 0 w 49"/>
                <a:gd name="T7" fmla="*/ 95 h 95"/>
                <a:gd name="T8" fmla="*/ 0 w 49"/>
                <a:gd name="T9" fmla="*/ 0 h 95"/>
              </a:gdLst>
              <a:ahLst/>
              <a:cxnLst>
                <a:cxn ang="0">
                  <a:pos x="T0" y="T1"/>
                </a:cxn>
                <a:cxn ang="0">
                  <a:pos x="T2" y="T3"/>
                </a:cxn>
                <a:cxn ang="0">
                  <a:pos x="T4" y="T5"/>
                </a:cxn>
                <a:cxn ang="0">
                  <a:pos x="T6" y="T7"/>
                </a:cxn>
                <a:cxn ang="0">
                  <a:pos x="T8" y="T9"/>
                </a:cxn>
              </a:cxnLst>
              <a:rect l="0" t="0" r="r" b="b"/>
              <a:pathLst>
                <a:path w="49" h="95">
                  <a:moveTo>
                    <a:pt x="0" y="0"/>
                  </a:moveTo>
                  <a:lnTo>
                    <a:pt x="49" y="0"/>
                  </a:lnTo>
                  <a:lnTo>
                    <a:pt x="49" y="93"/>
                  </a:lnTo>
                  <a:lnTo>
                    <a:pt x="0" y="95"/>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Freeform 61"/>
            <p:cNvSpPr/>
            <p:nvPr/>
          </p:nvSpPr>
          <p:spPr bwMode="auto">
            <a:xfrm>
              <a:off x="1582" y="2751"/>
              <a:ext cx="25" cy="49"/>
            </a:xfrm>
            <a:custGeom>
              <a:avLst/>
              <a:gdLst>
                <a:gd name="T0" fmla="*/ 49 w 49"/>
                <a:gd name="T1" fmla="*/ 99 h 99"/>
                <a:gd name="T2" fmla="*/ 0 w 49"/>
                <a:gd name="T3" fmla="*/ 95 h 99"/>
                <a:gd name="T4" fmla="*/ 0 w 49"/>
                <a:gd name="T5" fmla="*/ 0 h 99"/>
                <a:gd name="T6" fmla="*/ 49 w 49"/>
                <a:gd name="T7" fmla="*/ 6 h 99"/>
                <a:gd name="T8" fmla="*/ 49 w 49"/>
                <a:gd name="T9" fmla="*/ 99 h 99"/>
              </a:gdLst>
              <a:ahLst/>
              <a:cxnLst>
                <a:cxn ang="0">
                  <a:pos x="T0" y="T1"/>
                </a:cxn>
                <a:cxn ang="0">
                  <a:pos x="T2" y="T3"/>
                </a:cxn>
                <a:cxn ang="0">
                  <a:pos x="T4" y="T5"/>
                </a:cxn>
                <a:cxn ang="0">
                  <a:pos x="T6" y="T7"/>
                </a:cxn>
                <a:cxn ang="0">
                  <a:pos x="T8" y="T9"/>
                </a:cxn>
              </a:cxnLst>
              <a:rect l="0" t="0" r="r" b="b"/>
              <a:pathLst>
                <a:path w="49" h="99">
                  <a:moveTo>
                    <a:pt x="49" y="99"/>
                  </a:moveTo>
                  <a:lnTo>
                    <a:pt x="0" y="95"/>
                  </a:lnTo>
                  <a:lnTo>
                    <a:pt x="0" y="0"/>
                  </a:lnTo>
                  <a:lnTo>
                    <a:pt x="49" y="6"/>
                  </a:lnTo>
                  <a:lnTo>
                    <a:pt x="49" y="9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9" name="Freeform 62"/>
            <p:cNvSpPr/>
            <p:nvPr/>
          </p:nvSpPr>
          <p:spPr bwMode="auto">
            <a:xfrm>
              <a:off x="1263" y="2941"/>
              <a:ext cx="113" cy="69"/>
            </a:xfrm>
            <a:custGeom>
              <a:avLst/>
              <a:gdLst>
                <a:gd name="T0" fmla="*/ 227 w 227"/>
                <a:gd name="T1" fmla="*/ 0 h 138"/>
                <a:gd name="T2" fmla="*/ 227 w 227"/>
                <a:gd name="T3" fmla="*/ 118 h 138"/>
                <a:gd name="T4" fmla="*/ 0 w 227"/>
                <a:gd name="T5" fmla="*/ 138 h 138"/>
                <a:gd name="T6" fmla="*/ 0 w 227"/>
                <a:gd name="T7" fmla="*/ 7 h 138"/>
                <a:gd name="T8" fmla="*/ 227 w 227"/>
                <a:gd name="T9" fmla="*/ 0 h 138"/>
              </a:gdLst>
              <a:ahLst/>
              <a:cxnLst>
                <a:cxn ang="0">
                  <a:pos x="T0" y="T1"/>
                </a:cxn>
                <a:cxn ang="0">
                  <a:pos x="T2" y="T3"/>
                </a:cxn>
                <a:cxn ang="0">
                  <a:pos x="T4" y="T5"/>
                </a:cxn>
                <a:cxn ang="0">
                  <a:pos x="T6" y="T7"/>
                </a:cxn>
                <a:cxn ang="0">
                  <a:pos x="T8" y="T9"/>
                </a:cxn>
              </a:cxnLst>
              <a:rect l="0" t="0" r="r" b="b"/>
              <a:pathLst>
                <a:path w="227" h="138">
                  <a:moveTo>
                    <a:pt x="227" y="0"/>
                  </a:moveTo>
                  <a:lnTo>
                    <a:pt x="227" y="118"/>
                  </a:lnTo>
                  <a:lnTo>
                    <a:pt x="0" y="138"/>
                  </a:lnTo>
                  <a:lnTo>
                    <a:pt x="0" y="7"/>
                  </a:lnTo>
                  <a:lnTo>
                    <a:pt x="227"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0" name="Freeform 63"/>
            <p:cNvSpPr/>
            <p:nvPr/>
          </p:nvSpPr>
          <p:spPr bwMode="auto">
            <a:xfrm>
              <a:off x="1582" y="2994"/>
              <a:ext cx="25" cy="50"/>
            </a:xfrm>
            <a:custGeom>
              <a:avLst/>
              <a:gdLst>
                <a:gd name="T0" fmla="*/ 0 w 49"/>
                <a:gd name="T1" fmla="*/ 3 h 100"/>
                <a:gd name="T2" fmla="*/ 49 w 49"/>
                <a:gd name="T3" fmla="*/ 0 h 100"/>
                <a:gd name="T4" fmla="*/ 49 w 49"/>
                <a:gd name="T5" fmla="*/ 93 h 100"/>
                <a:gd name="T6" fmla="*/ 0 w 49"/>
                <a:gd name="T7" fmla="*/ 100 h 100"/>
                <a:gd name="T8" fmla="*/ 0 w 49"/>
                <a:gd name="T9" fmla="*/ 3 h 100"/>
              </a:gdLst>
              <a:ahLst/>
              <a:cxnLst>
                <a:cxn ang="0">
                  <a:pos x="T0" y="T1"/>
                </a:cxn>
                <a:cxn ang="0">
                  <a:pos x="T2" y="T3"/>
                </a:cxn>
                <a:cxn ang="0">
                  <a:pos x="T4" y="T5"/>
                </a:cxn>
                <a:cxn ang="0">
                  <a:pos x="T6" y="T7"/>
                </a:cxn>
                <a:cxn ang="0">
                  <a:pos x="T8" y="T9"/>
                </a:cxn>
              </a:cxnLst>
              <a:rect l="0" t="0" r="r" b="b"/>
              <a:pathLst>
                <a:path w="49" h="100">
                  <a:moveTo>
                    <a:pt x="0" y="3"/>
                  </a:moveTo>
                  <a:lnTo>
                    <a:pt x="49" y="0"/>
                  </a:lnTo>
                  <a:lnTo>
                    <a:pt x="49" y="93"/>
                  </a:lnTo>
                  <a:lnTo>
                    <a:pt x="0" y="100"/>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 name="Freeform 64"/>
            <p:cNvSpPr/>
            <p:nvPr/>
          </p:nvSpPr>
          <p:spPr bwMode="auto">
            <a:xfrm>
              <a:off x="1136" y="2946"/>
              <a:ext cx="113" cy="74"/>
            </a:xfrm>
            <a:custGeom>
              <a:avLst/>
              <a:gdLst>
                <a:gd name="T0" fmla="*/ 227 w 227"/>
                <a:gd name="T1" fmla="*/ 0 h 150"/>
                <a:gd name="T2" fmla="*/ 227 w 227"/>
                <a:gd name="T3" fmla="*/ 130 h 150"/>
                <a:gd name="T4" fmla="*/ 0 w 227"/>
                <a:gd name="T5" fmla="*/ 150 h 150"/>
                <a:gd name="T6" fmla="*/ 0 w 227"/>
                <a:gd name="T7" fmla="*/ 7 h 150"/>
                <a:gd name="T8" fmla="*/ 227 w 227"/>
                <a:gd name="T9" fmla="*/ 0 h 150"/>
              </a:gdLst>
              <a:ahLst/>
              <a:cxnLst>
                <a:cxn ang="0">
                  <a:pos x="T0" y="T1"/>
                </a:cxn>
                <a:cxn ang="0">
                  <a:pos x="T2" y="T3"/>
                </a:cxn>
                <a:cxn ang="0">
                  <a:pos x="T4" y="T5"/>
                </a:cxn>
                <a:cxn ang="0">
                  <a:pos x="T6" y="T7"/>
                </a:cxn>
                <a:cxn ang="0">
                  <a:pos x="T8" y="T9"/>
                </a:cxn>
              </a:cxnLst>
              <a:rect l="0" t="0" r="r" b="b"/>
              <a:pathLst>
                <a:path w="227" h="150">
                  <a:moveTo>
                    <a:pt x="227" y="0"/>
                  </a:moveTo>
                  <a:lnTo>
                    <a:pt x="227" y="130"/>
                  </a:lnTo>
                  <a:lnTo>
                    <a:pt x="0" y="150"/>
                  </a:lnTo>
                  <a:lnTo>
                    <a:pt x="0" y="7"/>
                  </a:lnTo>
                  <a:lnTo>
                    <a:pt x="227"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2" name="Freeform 65"/>
            <p:cNvSpPr/>
            <p:nvPr/>
          </p:nvSpPr>
          <p:spPr bwMode="auto">
            <a:xfrm>
              <a:off x="1202" y="3019"/>
              <a:ext cx="113" cy="80"/>
            </a:xfrm>
            <a:custGeom>
              <a:avLst/>
              <a:gdLst>
                <a:gd name="T0" fmla="*/ 227 w 227"/>
                <a:gd name="T1" fmla="*/ 0 h 160"/>
                <a:gd name="T2" fmla="*/ 227 w 227"/>
                <a:gd name="T3" fmla="*/ 127 h 160"/>
                <a:gd name="T4" fmla="*/ 0 w 227"/>
                <a:gd name="T5" fmla="*/ 160 h 160"/>
                <a:gd name="T6" fmla="*/ 0 w 227"/>
                <a:gd name="T7" fmla="*/ 20 h 160"/>
                <a:gd name="T8" fmla="*/ 227 w 227"/>
                <a:gd name="T9" fmla="*/ 0 h 160"/>
              </a:gdLst>
              <a:ahLst/>
              <a:cxnLst>
                <a:cxn ang="0">
                  <a:pos x="T0" y="T1"/>
                </a:cxn>
                <a:cxn ang="0">
                  <a:pos x="T2" y="T3"/>
                </a:cxn>
                <a:cxn ang="0">
                  <a:pos x="T4" y="T5"/>
                </a:cxn>
                <a:cxn ang="0">
                  <a:pos x="T6" y="T7"/>
                </a:cxn>
                <a:cxn ang="0">
                  <a:pos x="T8" y="T9"/>
                </a:cxn>
              </a:cxnLst>
              <a:rect l="0" t="0" r="r" b="b"/>
              <a:pathLst>
                <a:path w="227" h="160">
                  <a:moveTo>
                    <a:pt x="227" y="0"/>
                  </a:moveTo>
                  <a:lnTo>
                    <a:pt x="227" y="127"/>
                  </a:lnTo>
                  <a:lnTo>
                    <a:pt x="0" y="160"/>
                  </a:lnTo>
                  <a:lnTo>
                    <a:pt x="0" y="20"/>
                  </a:lnTo>
                  <a:lnTo>
                    <a:pt x="227"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Freeform 66"/>
            <p:cNvSpPr/>
            <p:nvPr/>
          </p:nvSpPr>
          <p:spPr bwMode="auto">
            <a:xfrm>
              <a:off x="1582" y="2629"/>
              <a:ext cx="25" cy="53"/>
            </a:xfrm>
            <a:custGeom>
              <a:avLst/>
              <a:gdLst>
                <a:gd name="T0" fmla="*/ 49 w 49"/>
                <a:gd name="T1" fmla="*/ 105 h 105"/>
                <a:gd name="T2" fmla="*/ 0 w 49"/>
                <a:gd name="T3" fmla="*/ 95 h 105"/>
                <a:gd name="T4" fmla="*/ 0 w 49"/>
                <a:gd name="T5" fmla="*/ 0 h 105"/>
                <a:gd name="T6" fmla="*/ 49 w 49"/>
                <a:gd name="T7" fmla="*/ 12 h 105"/>
                <a:gd name="T8" fmla="*/ 49 w 49"/>
                <a:gd name="T9" fmla="*/ 105 h 105"/>
              </a:gdLst>
              <a:ahLst/>
              <a:cxnLst>
                <a:cxn ang="0">
                  <a:pos x="T0" y="T1"/>
                </a:cxn>
                <a:cxn ang="0">
                  <a:pos x="T2" y="T3"/>
                </a:cxn>
                <a:cxn ang="0">
                  <a:pos x="T4" y="T5"/>
                </a:cxn>
                <a:cxn ang="0">
                  <a:pos x="T6" y="T7"/>
                </a:cxn>
                <a:cxn ang="0">
                  <a:pos x="T8" y="T9"/>
                </a:cxn>
              </a:cxnLst>
              <a:rect l="0" t="0" r="r" b="b"/>
              <a:pathLst>
                <a:path w="49" h="105">
                  <a:moveTo>
                    <a:pt x="49" y="105"/>
                  </a:moveTo>
                  <a:lnTo>
                    <a:pt x="0" y="95"/>
                  </a:lnTo>
                  <a:lnTo>
                    <a:pt x="0" y="0"/>
                  </a:lnTo>
                  <a:lnTo>
                    <a:pt x="49" y="12"/>
                  </a:lnTo>
                  <a:lnTo>
                    <a:pt x="49" y="105"/>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4" name="Freeform 67"/>
            <p:cNvSpPr/>
            <p:nvPr/>
          </p:nvSpPr>
          <p:spPr bwMode="auto">
            <a:xfrm>
              <a:off x="1329" y="2566"/>
              <a:ext cx="113" cy="83"/>
            </a:xfrm>
            <a:custGeom>
              <a:avLst/>
              <a:gdLst>
                <a:gd name="T0" fmla="*/ 227 w 227"/>
                <a:gd name="T1" fmla="*/ 167 h 167"/>
                <a:gd name="T2" fmla="*/ 0 w 227"/>
                <a:gd name="T3" fmla="*/ 123 h 167"/>
                <a:gd name="T4" fmla="*/ 0 w 227"/>
                <a:gd name="T5" fmla="*/ 0 h 167"/>
                <a:gd name="T6" fmla="*/ 227 w 227"/>
                <a:gd name="T7" fmla="*/ 57 h 167"/>
                <a:gd name="T8" fmla="*/ 227 w 227"/>
                <a:gd name="T9" fmla="*/ 167 h 167"/>
              </a:gdLst>
              <a:ahLst/>
              <a:cxnLst>
                <a:cxn ang="0">
                  <a:pos x="T0" y="T1"/>
                </a:cxn>
                <a:cxn ang="0">
                  <a:pos x="T2" y="T3"/>
                </a:cxn>
                <a:cxn ang="0">
                  <a:pos x="T4" y="T5"/>
                </a:cxn>
                <a:cxn ang="0">
                  <a:pos x="T6" y="T7"/>
                </a:cxn>
                <a:cxn ang="0">
                  <a:pos x="T8" y="T9"/>
                </a:cxn>
              </a:cxnLst>
              <a:rect l="0" t="0" r="r" b="b"/>
              <a:pathLst>
                <a:path w="227" h="167">
                  <a:moveTo>
                    <a:pt x="227" y="167"/>
                  </a:moveTo>
                  <a:lnTo>
                    <a:pt x="0" y="123"/>
                  </a:lnTo>
                  <a:lnTo>
                    <a:pt x="0" y="0"/>
                  </a:lnTo>
                  <a:lnTo>
                    <a:pt x="227" y="57"/>
                  </a:lnTo>
                  <a:lnTo>
                    <a:pt x="227" y="16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5" name="Freeform 68"/>
            <p:cNvSpPr/>
            <p:nvPr/>
          </p:nvSpPr>
          <p:spPr bwMode="auto">
            <a:xfrm>
              <a:off x="1263" y="2471"/>
              <a:ext cx="113" cy="92"/>
            </a:xfrm>
            <a:custGeom>
              <a:avLst/>
              <a:gdLst>
                <a:gd name="T0" fmla="*/ 0 w 227"/>
                <a:gd name="T1" fmla="*/ 129 h 185"/>
                <a:gd name="T2" fmla="*/ 0 w 227"/>
                <a:gd name="T3" fmla="*/ 0 h 185"/>
                <a:gd name="T4" fmla="*/ 227 w 227"/>
                <a:gd name="T5" fmla="*/ 69 h 185"/>
                <a:gd name="T6" fmla="*/ 227 w 227"/>
                <a:gd name="T7" fmla="*/ 185 h 185"/>
                <a:gd name="T8" fmla="*/ 0 w 227"/>
                <a:gd name="T9" fmla="*/ 129 h 185"/>
              </a:gdLst>
              <a:ahLst/>
              <a:cxnLst>
                <a:cxn ang="0">
                  <a:pos x="T0" y="T1"/>
                </a:cxn>
                <a:cxn ang="0">
                  <a:pos x="T2" y="T3"/>
                </a:cxn>
                <a:cxn ang="0">
                  <a:pos x="T4" y="T5"/>
                </a:cxn>
                <a:cxn ang="0">
                  <a:pos x="T6" y="T7"/>
                </a:cxn>
                <a:cxn ang="0">
                  <a:pos x="T8" y="T9"/>
                </a:cxn>
              </a:cxnLst>
              <a:rect l="0" t="0" r="r" b="b"/>
              <a:pathLst>
                <a:path w="227" h="185">
                  <a:moveTo>
                    <a:pt x="0" y="129"/>
                  </a:moveTo>
                  <a:lnTo>
                    <a:pt x="0" y="0"/>
                  </a:lnTo>
                  <a:lnTo>
                    <a:pt x="227" y="69"/>
                  </a:lnTo>
                  <a:lnTo>
                    <a:pt x="227" y="185"/>
                  </a:lnTo>
                  <a:lnTo>
                    <a:pt x="0" y="12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6" name="Freeform 69"/>
            <p:cNvSpPr/>
            <p:nvPr/>
          </p:nvSpPr>
          <p:spPr bwMode="auto">
            <a:xfrm>
              <a:off x="1202" y="2369"/>
              <a:ext cx="113" cy="103"/>
            </a:xfrm>
            <a:custGeom>
              <a:avLst/>
              <a:gdLst>
                <a:gd name="T0" fmla="*/ 0 w 227"/>
                <a:gd name="T1" fmla="*/ 137 h 208"/>
                <a:gd name="T2" fmla="*/ 0 w 227"/>
                <a:gd name="T3" fmla="*/ 0 h 208"/>
                <a:gd name="T4" fmla="*/ 227 w 227"/>
                <a:gd name="T5" fmla="*/ 83 h 208"/>
                <a:gd name="T6" fmla="*/ 227 w 227"/>
                <a:gd name="T7" fmla="*/ 208 h 208"/>
                <a:gd name="T8" fmla="*/ 0 w 227"/>
                <a:gd name="T9" fmla="*/ 137 h 208"/>
              </a:gdLst>
              <a:ahLst/>
              <a:cxnLst>
                <a:cxn ang="0">
                  <a:pos x="T0" y="T1"/>
                </a:cxn>
                <a:cxn ang="0">
                  <a:pos x="T2" y="T3"/>
                </a:cxn>
                <a:cxn ang="0">
                  <a:pos x="T4" y="T5"/>
                </a:cxn>
                <a:cxn ang="0">
                  <a:pos x="T6" y="T7"/>
                </a:cxn>
                <a:cxn ang="0">
                  <a:pos x="T8" y="T9"/>
                </a:cxn>
              </a:cxnLst>
              <a:rect l="0" t="0" r="r" b="b"/>
              <a:pathLst>
                <a:path w="227" h="208">
                  <a:moveTo>
                    <a:pt x="0" y="137"/>
                  </a:moveTo>
                  <a:lnTo>
                    <a:pt x="0" y="0"/>
                  </a:lnTo>
                  <a:lnTo>
                    <a:pt x="227" y="83"/>
                  </a:lnTo>
                  <a:lnTo>
                    <a:pt x="227" y="208"/>
                  </a:lnTo>
                  <a:lnTo>
                    <a:pt x="0" y="13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7" name="Freeform 70"/>
            <p:cNvSpPr/>
            <p:nvPr/>
          </p:nvSpPr>
          <p:spPr bwMode="auto">
            <a:xfrm>
              <a:off x="1136" y="2432"/>
              <a:ext cx="113" cy="99"/>
            </a:xfrm>
            <a:custGeom>
              <a:avLst/>
              <a:gdLst>
                <a:gd name="T0" fmla="*/ 227 w 227"/>
                <a:gd name="T1" fmla="*/ 68 h 199"/>
                <a:gd name="T2" fmla="*/ 227 w 227"/>
                <a:gd name="T3" fmla="*/ 199 h 199"/>
                <a:gd name="T4" fmla="*/ 0 w 227"/>
                <a:gd name="T5" fmla="*/ 142 h 199"/>
                <a:gd name="T6" fmla="*/ 0 w 227"/>
                <a:gd name="T7" fmla="*/ 0 h 199"/>
                <a:gd name="T8" fmla="*/ 227 w 227"/>
                <a:gd name="T9" fmla="*/ 68 h 199"/>
              </a:gdLst>
              <a:ahLst/>
              <a:cxnLst>
                <a:cxn ang="0">
                  <a:pos x="T0" y="T1"/>
                </a:cxn>
                <a:cxn ang="0">
                  <a:pos x="T2" y="T3"/>
                </a:cxn>
                <a:cxn ang="0">
                  <a:pos x="T4" y="T5"/>
                </a:cxn>
                <a:cxn ang="0">
                  <a:pos x="T6" y="T7"/>
                </a:cxn>
                <a:cxn ang="0">
                  <a:pos x="T8" y="T9"/>
                </a:cxn>
              </a:cxnLst>
              <a:rect l="0" t="0" r="r" b="b"/>
              <a:pathLst>
                <a:path w="227" h="199">
                  <a:moveTo>
                    <a:pt x="227" y="68"/>
                  </a:moveTo>
                  <a:lnTo>
                    <a:pt x="227" y="199"/>
                  </a:lnTo>
                  <a:lnTo>
                    <a:pt x="0" y="142"/>
                  </a:lnTo>
                  <a:lnTo>
                    <a:pt x="0" y="0"/>
                  </a:lnTo>
                  <a:lnTo>
                    <a:pt x="227" y="6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8" name="Freeform 71"/>
            <p:cNvSpPr/>
            <p:nvPr/>
          </p:nvSpPr>
          <p:spPr bwMode="auto">
            <a:xfrm>
              <a:off x="1136" y="2604"/>
              <a:ext cx="113" cy="87"/>
            </a:xfrm>
            <a:custGeom>
              <a:avLst/>
              <a:gdLst>
                <a:gd name="T0" fmla="*/ 227 w 227"/>
                <a:gd name="T1" fmla="*/ 44 h 174"/>
                <a:gd name="T2" fmla="*/ 227 w 227"/>
                <a:gd name="T3" fmla="*/ 174 h 174"/>
                <a:gd name="T4" fmla="*/ 0 w 227"/>
                <a:gd name="T5" fmla="*/ 142 h 174"/>
                <a:gd name="T6" fmla="*/ 0 w 227"/>
                <a:gd name="T7" fmla="*/ 0 h 174"/>
                <a:gd name="T8" fmla="*/ 227 w 227"/>
                <a:gd name="T9" fmla="*/ 44 h 174"/>
              </a:gdLst>
              <a:ahLst/>
              <a:cxnLst>
                <a:cxn ang="0">
                  <a:pos x="T0" y="T1"/>
                </a:cxn>
                <a:cxn ang="0">
                  <a:pos x="T2" y="T3"/>
                </a:cxn>
                <a:cxn ang="0">
                  <a:pos x="T4" y="T5"/>
                </a:cxn>
                <a:cxn ang="0">
                  <a:pos x="T6" y="T7"/>
                </a:cxn>
                <a:cxn ang="0">
                  <a:pos x="T8" y="T9"/>
                </a:cxn>
              </a:cxnLst>
              <a:rect l="0" t="0" r="r" b="b"/>
              <a:pathLst>
                <a:path w="227" h="174">
                  <a:moveTo>
                    <a:pt x="227" y="44"/>
                  </a:moveTo>
                  <a:lnTo>
                    <a:pt x="227" y="174"/>
                  </a:lnTo>
                  <a:lnTo>
                    <a:pt x="0" y="142"/>
                  </a:lnTo>
                  <a:lnTo>
                    <a:pt x="0" y="0"/>
                  </a:lnTo>
                  <a:lnTo>
                    <a:pt x="227" y="4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9" name="Freeform 72"/>
            <p:cNvSpPr/>
            <p:nvPr/>
          </p:nvSpPr>
          <p:spPr bwMode="auto">
            <a:xfrm>
              <a:off x="1040" y="2768"/>
              <a:ext cx="83" cy="79"/>
            </a:xfrm>
            <a:custGeom>
              <a:avLst/>
              <a:gdLst>
                <a:gd name="T0" fmla="*/ 166 w 166"/>
                <a:gd name="T1" fmla="*/ 14 h 158"/>
                <a:gd name="T2" fmla="*/ 166 w 166"/>
                <a:gd name="T3" fmla="*/ 158 h 158"/>
                <a:gd name="T4" fmla="*/ 0 w 166"/>
                <a:gd name="T5" fmla="*/ 155 h 158"/>
                <a:gd name="T6" fmla="*/ 0 w 166"/>
                <a:gd name="T7" fmla="*/ 0 h 158"/>
                <a:gd name="T8" fmla="*/ 166 w 166"/>
                <a:gd name="T9" fmla="*/ 14 h 158"/>
              </a:gdLst>
              <a:ahLst/>
              <a:cxnLst>
                <a:cxn ang="0">
                  <a:pos x="T0" y="T1"/>
                </a:cxn>
                <a:cxn ang="0">
                  <a:pos x="T2" y="T3"/>
                </a:cxn>
                <a:cxn ang="0">
                  <a:pos x="T4" y="T5"/>
                </a:cxn>
                <a:cxn ang="0">
                  <a:pos x="T6" y="T7"/>
                </a:cxn>
                <a:cxn ang="0">
                  <a:pos x="T8" y="T9"/>
                </a:cxn>
              </a:cxnLst>
              <a:rect l="0" t="0" r="r" b="b"/>
              <a:pathLst>
                <a:path w="166" h="158">
                  <a:moveTo>
                    <a:pt x="166" y="14"/>
                  </a:moveTo>
                  <a:lnTo>
                    <a:pt x="166" y="158"/>
                  </a:lnTo>
                  <a:lnTo>
                    <a:pt x="0" y="155"/>
                  </a:lnTo>
                  <a:lnTo>
                    <a:pt x="0" y="0"/>
                  </a:lnTo>
                  <a:lnTo>
                    <a:pt x="166" y="1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0" name="Freeform 73"/>
            <p:cNvSpPr/>
            <p:nvPr/>
          </p:nvSpPr>
          <p:spPr bwMode="auto">
            <a:xfrm>
              <a:off x="1040" y="2949"/>
              <a:ext cx="83" cy="80"/>
            </a:xfrm>
            <a:custGeom>
              <a:avLst/>
              <a:gdLst>
                <a:gd name="T0" fmla="*/ 0 w 166"/>
                <a:gd name="T1" fmla="*/ 5 h 160"/>
                <a:gd name="T2" fmla="*/ 166 w 166"/>
                <a:gd name="T3" fmla="*/ 0 h 160"/>
                <a:gd name="T4" fmla="*/ 166 w 166"/>
                <a:gd name="T5" fmla="*/ 146 h 160"/>
                <a:gd name="T6" fmla="*/ 0 w 166"/>
                <a:gd name="T7" fmla="*/ 160 h 160"/>
                <a:gd name="T8" fmla="*/ 0 w 166"/>
                <a:gd name="T9" fmla="*/ 5 h 160"/>
              </a:gdLst>
              <a:ahLst/>
              <a:cxnLst>
                <a:cxn ang="0">
                  <a:pos x="T0" y="T1"/>
                </a:cxn>
                <a:cxn ang="0">
                  <a:pos x="T2" y="T3"/>
                </a:cxn>
                <a:cxn ang="0">
                  <a:pos x="T4" y="T5"/>
                </a:cxn>
                <a:cxn ang="0">
                  <a:pos x="T6" y="T7"/>
                </a:cxn>
                <a:cxn ang="0">
                  <a:pos x="T8" y="T9"/>
                </a:cxn>
              </a:cxnLst>
              <a:rect l="0" t="0" r="r" b="b"/>
              <a:pathLst>
                <a:path w="166" h="160">
                  <a:moveTo>
                    <a:pt x="0" y="5"/>
                  </a:moveTo>
                  <a:lnTo>
                    <a:pt x="166" y="0"/>
                  </a:lnTo>
                  <a:lnTo>
                    <a:pt x="166" y="146"/>
                  </a:lnTo>
                  <a:lnTo>
                    <a:pt x="0" y="160"/>
                  </a:lnTo>
                  <a:lnTo>
                    <a:pt x="0" y="5"/>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 name="Freeform 74"/>
            <p:cNvSpPr/>
            <p:nvPr/>
          </p:nvSpPr>
          <p:spPr bwMode="auto">
            <a:xfrm>
              <a:off x="1075" y="3030"/>
              <a:ext cx="114" cy="86"/>
            </a:xfrm>
            <a:custGeom>
              <a:avLst/>
              <a:gdLst>
                <a:gd name="T0" fmla="*/ 227 w 227"/>
                <a:gd name="T1" fmla="*/ 0 h 172"/>
                <a:gd name="T2" fmla="*/ 227 w 227"/>
                <a:gd name="T3" fmla="*/ 141 h 172"/>
                <a:gd name="T4" fmla="*/ 0 w 227"/>
                <a:gd name="T5" fmla="*/ 172 h 172"/>
                <a:gd name="T6" fmla="*/ 0 w 227"/>
                <a:gd name="T7" fmla="*/ 19 h 172"/>
                <a:gd name="T8" fmla="*/ 227 w 227"/>
                <a:gd name="T9" fmla="*/ 0 h 172"/>
              </a:gdLst>
              <a:ahLst/>
              <a:cxnLst>
                <a:cxn ang="0">
                  <a:pos x="T0" y="T1"/>
                </a:cxn>
                <a:cxn ang="0">
                  <a:pos x="T2" y="T3"/>
                </a:cxn>
                <a:cxn ang="0">
                  <a:pos x="T4" y="T5"/>
                </a:cxn>
                <a:cxn ang="0">
                  <a:pos x="T6" y="T7"/>
                </a:cxn>
                <a:cxn ang="0">
                  <a:pos x="T8" y="T9"/>
                </a:cxn>
              </a:cxnLst>
              <a:rect l="0" t="0" r="r" b="b"/>
              <a:pathLst>
                <a:path w="227" h="172">
                  <a:moveTo>
                    <a:pt x="227" y="0"/>
                  </a:moveTo>
                  <a:lnTo>
                    <a:pt x="227" y="141"/>
                  </a:lnTo>
                  <a:lnTo>
                    <a:pt x="0" y="172"/>
                  </a:lnTo>
                  <a:lnTo>
                    <a:pt x="0" y="19"/>
                  </a:lnTo>
                  <a:lnTo>
                    <a:pt x="227"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2" name="Freeform 75"/>
            <p:cNvSpPr/>
            <p:nvPr/>
          </p:nvSpPr>
          <p:spPr bwMode="auto">
            <a:xfrm>
              <a:off x="1136" y="3106"/>
              <a:ext cx="113" cy="88"/>
            </a:xfrm>
            <a:custGeom>
              <a:avLst/>
              <a:gdLst>
                <a:gd name="T0" fmla="*/ 227 w 227"/>
                <a:gd name="T1" fmla="*/ 0 h 176"/>
                <a:gd name="T2" fmla="*/ 227 w 227"/>
                <a:gd name="T3" fmla="*/ 131 h 176"/>
                <a:gd name="T4" fmla="*/ 0 w 227"/>
                <a:gd name="T5" fmla="*/ 176 h 176"/>
                <a:gd name="T6" fmla="*/ 0 w 227"/>
                <a:gd name="T7" fmla="*/ 32 h 176"/>
                <a:gd name="T8" fmla="*/ 227 w 227"/>
                <a:gd name="T9" fmla="*/ 0 h 176"/>
              </a:gdLst>
              <a:ahLst/>
              <a:cxnLst>
                <a:cxn ang="0">
                  <a:pos x="T0" y="T1"/>
                </a:cxn>
                <a:cxn ang="0">
                  <a:pos x="T2" y="T3"/>
                </a:cxn>
                <a:cxn ang="0">
                  <a:pos x="T4" y="T5"/>
                </a:cxn>
                <a:cxn ang="0">
                  <a:pos x="T6" y="T7"/>
                </a:cxn>
                <a:cxn ang="0">
                  <a:pos x="T8" y="T9"/>
                </a:cxn>
              </a:cxnLst>
              <a:rect l="0" t="0" r="r" b="b"/>
              <a:pathLst>
                <a:path w="227" h="176">
                  <a:moveTo>
                    <a:pt x="227" y="0"/>
                  </a:moveTo>
                  <a:lnTo>
                    <a:pt x="227" y="131"/>
                  </a:lnTo>
                  <a:lnTo>
                    <a:pt x="0" y="176"/>
                  </a:lnTo>
                  <a:lnTo>
                    <a:pt x="0" y="32"/>
                  </a:lnTo>
                  <a:lnTo>
                    <a:pt x="227"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3" name="Freeform 76"/>
            <p:cNvSpPr/>
            <p:nvPr/>
          </p:nvSpPr>
          <p:spPr bwMode="auto">
            <a:xfrm>
              <a:off x="1582" y="3114"/>
              <a:ext cx="25" cy="52"/>
            </a:xfrm>
            <a:custGeom>
              <a:avLst/>
              <a:gdLst>
                <a:gd name="T0" fmla="*/ 0 w 49"/>
                <a:gd name="T1" fmla="*/ 9 h 106"/>
                <a:gd name="T2" fmla="*/ 49 w 49"/>
                <a:gd name="T3" fmla="*/ 0 h 106"/>
                <a:gd name="T4" fmla="*/ 49 w 49"/>
                <a:gd name="T5" fmla="*/ 93 h 106"/>
                <a:gd name="T6" fmla="*/ 0 w 49"/>
                <a:gd name="T7" fmla="*/ 106 h 106"/>
                <a:gd name="T8" fmla="*/ 0 w 49"/>
                <a:gd name="T9" fmla="*/ 9 h 106"/>
              </a:gdLst>
              <a:ahLst/>
              <a:cxnLst>
                <a:cxn ang="0">
                  <a:pos x="T0" y="T1"/>
                </a:cxn>
                <a:cxn ang="0">
                  <a:pos x="T2" y="T3"/>
                </a:cxn>
                <a:cxn ang="0">
                  <a:pos x="T4" y="T5"/>
                </a:cxn>
                <a:cxn ang="0">
                  <a:pos x="T6" y="T7"/>
                </a:cxn>
                <a:cxn ang="0">
                  <a:pos x="T8" y="T9"/>
                </a:cxn>
              </a:cxnLst>
              <a:rect l="0" t="0" r="r" b="b"/>
              <a:pathLst>
                <a:path w="49" h="106">
                  <a:moveTo>
                    <a:pt x="0" y="9"/>
                  </a:moveTo>
                  <a:lnTo>
                    <a:pt x="49" y="0"/>
                  </a:lnTo>
                  <a:lnTo>
                    <a:pt x="49" y="93"/>
                  </a:lnTo>
                  <a:lnTo>
                    <a:pt x="0" y="106"/>
                  </a:lnTo>
                  <a:lnTo>
                    <a:pt x="0" y="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4" name="Freeform 77"/>
            <p:cNvSpPr/>
            <p:nvPr/>
          </p:nvSpPr>
          <p:spPr bwMode="auto">
            <a:xfrm>
              <a:off x="1390" y="2509"/>
              <a:ext cx="113" cy="86"/>
            </a:xfrm>
            <a:custGeom>
              <a:avLst/>
              <a:gdLst>
                <a:gd name="T0" fmla="*/ 226 w 226"/>
                <a:gd name="T1" fmla="*/ 170 h 170"/>
                <a:gd name="T2" fmla="*/ 0 w 226"/>
                <a:gd name="T3" fmla="*/ 114 h 170"/>
                <a:gd name="T4" fmla="*/ 0 w 226"/>
                <a:gd name="T5" fmla="*/ 0 h 170"/>
                <a:gd name="T6" fmla="*/ 226 w 226"/>
                <a:gd name="T7" fmla="*/ 68 h 170"/>
                <a:gd name="T8" fmla="*/ 226 w 226"/>
                <a:gd name="T9" fmla="*/ 170 h 170"/>
              </a:gdLst>
              <a:ahLst/>
              <a:cxnLst>
                <a:cxn ang="0">
                  <a:pos x="T0" y="T1"/>
                </a:cxn>
                <a:cxn ang="0">
                  <a:pos x="T2" y="T3"/>
                </a:cxn>
                <a:cxn ang="0">
                  <a:pos x="T4" y="T5"/>
                </a:cxn>
                <a:cxn ang="0">
                  <a:pos x="T6" y="T7"/>
                </a:cxn>
                <a:cxn ang="0">
                  <a:pos x="T8" y="T9"/>
                </a:cxn>
              </a:cxnLst>
              <a:rect l="0" t="0" r="r" b="b"/>
              <a:pathLst>
                <a:path w="226" h="170">
                  <a:moveTo>
                    <a:pt x="226" y="170"/>
                  </a:moveTo>
                  <a:lnTo>
                    <a:pt x="0" y="114"/>
                  </a:lnTo>
                  <a:lnTo>
                    <a:pt x="0" y="0"/>
                  </a:lnTo>
                  <a:lnTo>
                    <a:pt x="226" y="68"/>
                  </a:lnTo>
                  <a:lnTo>
                    <a:pt x="226" y="17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5" name="Freeform 78"/>
            <p:cNvSpPr/>
            <p:nvPr/>
          </p:nvSpPr>
          <p:spPr bwMode="auto">
            <a:xfrm>
              <a:off x="1329" y="2414"/>
              <a:ext cx="113" cy="97"/>
            </a:xfrm>
            <a:custGeom>
              <a:avLst/>
              <a:gdLst>
                <a:gd name="T0" fmla="*/ 0 w 227"/>
                <a:gd name="T1" fmla="*/ 123 h 193"/>
                <a:gd name="T2" fmla="*/ 0 w 227"/>
                <a:gd name="T3" fmla="*/ 0 h 193"/>
                <a:gd name="T4" fmla="*/ 227 w 227"/>
                <a:gd name="T5" fmla="*/ 82 h 193"/>
                <a:gd name="T6" fmla="*/ 227 w 227"/>
                <a:gd name="T7" fmla="*/ 193 h 193"/>
                <a:gd name="T8" fmla="*/ 0 w 227"/>
                <a:gd name="T9" fmla="*/ 123 h 193"/>
              </a:gdLst>
              <a:ahLst/>
              <a:cxnLst>
                <a:cxn ang="0">
                  <a:pos x="T0" y="T1"/>
                </a:cxn>
                <a:cxn ang="0">
                  <a:pos x="T2" y="T3"/>
                </a:cxn>
                <a:cxn ang="0">
                  <a:pos x="T4" y="T5"/>
                </a:cxn>
                <a:cxn ang="0">
                  <a:pos x="T6" y="T7"/>
                </a:cxn>
                <a:cxn ang="0">
                  <a:pos x="T8" y="T9"/>
                </a:cxn>
              </a:cxnLst>
              <a:rect l="0" t="0" r="r" b="b"/>
              <a:pathLst>
                <a:path w="227" h="193">
                  <a:moveTo>
                    <a:pt x="0" y="123"/>
                  </a:moveTo>
                  <a:lnTo>
                    <a:pt x="0" y="0"/>
                  </a:lnTo>
                  <a:lnTo>
                    <a:pt x="227" y="82"/>
                  </a:lnTo>
                  <a:lnTo>
                    <a:pt x="227" y="193"/>
                  </a:lnTo>
                  <a:lnTo>
                    <a:pt x="0" y="12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6" name="Freeform 79"/>
            <p:cNvSpPr/>
            <p:nvPr/>
          </p:nvSpPr>
          <p:spPr bwMode="auto">
            <a:xfrm>
              <a:off x="1263" y="2312"/>
              <a:ext cx="113" cy="105"/>
            </a:xfrm>
            <a:custGeom>
              <a:avLst/>
              <a:gdLst>
                <a:gd name="T0" fmla="*/ 0 w 227"/>
                <a:gd name="T1" fmla="*/ 126 h 209"/>
                <a:gd name="T2" fmla="*/ 0 w 227"/>
                <a:gd name="T3" fmla="*/ 0 h 209"/>
                <a:gd name="T4" fmla="*/ 227 w 227"/>
                <a:gd name="T5" fmla="*/ 95 h 209"/>
                <a:gd name="T6" fmla="*/ 227 w 227"/>
                <a:gd name="T7" fmla="*/ 209 h 209"/>
                <a:gd name="T8" fmla="*/ 0 w 227"/>
                <a:gd name="T9" fmla="*/ 126 h 209"/>
              </a:gdLst>
              <a:ahLst/>
              <a:cxnLst>
                <a:cxn ang="0">
                  <a:pos x="T0" y="T1"/>
                </a:cxn>
                <a:cxn ang="0">
                  <a:pos x="T2" y="T3"/>
                </a:cxn>
                <a:cxn ang="0">
                  <a:pos x="T4" y="T5"/>
                </a:cxn>
                <a:cxn ang="0">
                  <a:pos x="T6" y="T7"/>
                </a:cxn>
                <a:cxn ang="0">
                  <a:pos x="T8" y="T9"/>
                </a:cxn>
              </a:cxnLst>
              <a:rect l="0" t="0" r="r" b="b"/>
              <a:pathLst>
                <a:path w="227" h="209">
                  <a:moveTo>
                    <a:pt x="0" y="126"/>
                  </a:moveTo>
                  <a:lnTo>
                    <a:pt x="0" y="0"/>
                  </a:lnTo>
                  <a:lnTo>
                    <a:pt x="227" y="95"/>
                  </a:lnTo>
                  <a:lnTo>
                    <a:pt x="227" y="209"/>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7" name="Freeform 80"/>
            <p:cNvSpPr/>
            <p:nvPr/>
          </p:nvSpPr>
          <p:spPr bwMode="auto">
            <a:xfrm>
              <a:off x="1040" y="2127"/>
              <a:ext cx="22" cy="86"/>
            </a:xfrm>
            <a:custGeom>
              <a:avLst/>
              <a:gdLst>
                <a:gd name="T0" fmla="*/ 44 w 44"/>
                <a:gd name="T1" fmla="*/ 173 h 173"/>
                <a:gd name="T2" fmla="*/ 0 w 44"/>
                <a:gd name="T3" fmla="*/ 155 h 173"/>
                <a:gd name="T4" fmla="*/ 0 w 44"/>
                <a:gd name="T5" fmla="*/ 0 h 173"/>
                <a:gd name="T6" fmla="*/ 44 w 44"/>
                <a:gd name="T7" fmla="*/ 20 h 173"/>
                <a:gd name="T8" fmla="*/ 44 w 44"/>
                <a:gd name="T9" fmla="*/ 173 h 173"/>
              </a:gdLst>
              <a:ahLst/>
              <a:cxnLst>
                <a:cxn ang="0">
                  <a:pos x="T0" y="T1"/>
                </a:cxn>
                <a:cxn ang="0">
                  <a:pos x="T2" y="T3"/>
                </a:cxn>
                <a:cxn ang="0">
                  <a:pos x="T4" y="T5"/>
                </a:cxn>
                <a:cxn ang="0">
                  <a:pos x="T6" y="T7"/>
                </a:cxn>
                <a:cxn ang="0">
                  <a:pos x="T8" y="T9"/>
                </a:cxn>
              </a:cxnLst>
              <a:rect l="0" t="0" r="r" b="b"/>
              <a:pathLst>
                <a:path w="44" h="173">
                  <a:moveTo>
                    <a:pt x="44" y="173"/>
                  </a:moveTo>
                  <a:lnTo>
                    <a:pt x="0" y="155"/>
                  </a:lnTo>
                  <a:lnTo>
                    <a:pt x="0" y="0"/>
                  </a:lnTo>
                  <a:lnTo>
                    <a:pt x="44" y="20"/>
                  </a:lnTo>
                  <a:lnTo>
                    <a:pt x="44" y="17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8" name="Freeform 81"/>
            <p:cNvSpPr/>
            <p:nvPr/>
          </p:nvSpPr>
          <p:spPr bwMode="auto">
            <a:xfrm>
              <a:off x="1040" y="2219"/>
              <a:ext cx="83" cy="106"/>
            </a:xfrm>
            <a:custGeom>
              <a:avLst/>
              <a:gdLst>
                <a:gd name="T0" fmla="*/ 166 w 166"/>
                <a:gd name="T1" fmla="*/ 69 h 211"/>
                <a:gd name="T2" fmla="*/ 166 w 166"/>
                <a:gd name="T3" fmla="*/ 211 h 211"/>
                <a:gd name="T4" fmla="*/ 0 w 166"/>
                <a:gd name="T5" fmla="*/ 151 h 211"/>
                <a:gd name="T6" fmla="*/ 0 w 166"/>
                <a:gd name="T7" fmla="*/ 0 h 211"/>
                <a:gd name="T8" fmla="*/ 166 w 166"/>
                <a:gd name="T9" fmla="*/ 69 h 211"/>
              </a:gdLst>
              <a:ahLst/>
              <a:cxnLst>
                <a:cxn ang="0">
                  <a:pos x="T0" y="T1"/>
                </a:cxn>
                <a:cxn ang="0">
                  <a:pos x="T2" y="T3"/>
                </a:cxn>
                <a:cxn ang="0">
                  <a:pos x="T4" y="T5"/>
                </a:cxn>
                <a:cxn ang="0">
                  <a:pos x="T6" y="T7"/>
                </a:cxn>
                <a:cxn ang="0">
                  <a:pos x="T8" y="T9"/>
                </a:cxn>
              </a:cxnLst>
              <a:rect l="0" t="0" r="r" b="b"/>
              <a:pathLst>
                <a:path w="166" h="211">
                  <a:moveTo>
                    <a:pt x="166" y="69"/>
                  </a:moveTo>
                  <a:lnTo>
                    <a:pt x="166" y="211"/>
                  </a:lnTo>
                  <a:lnTo>
                    <a:pt x="0" y="151"/>
                  </a:lnTo>
                  <a:lnTo>
                    <a:pt x="0" y="0"/>
                  </a:lnTo>
                  <a:lnTo>
                    <a:pt x="166" y="6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9" name="Freeform 82"/>
            <p:cNvSpPr/>
            <p:nvPr/>
          </p:nvSpPr>
          <p:spPr bwMode="auto">
            <a:xfrm>
              <a:off x="1040" y="2310"/>
              <a:ext cx="22" cy="84"/>
            </a:xfrm>
            <a:custGeom>
              <a:avLst/>
              <a:gdLst>
                <a:gd name="T0" fmla="*/ 44 w 44"/>
                <a:gd name="T1" fmla="*/ 16 h 169"/>
                <a:gd name="T2" fmla="*/ 44 w 44"/>
                <a:gd name="T3" fmla="*/ 169 h 169"/>
                <a:gd name="T4" fmla="*/ 0 w 44"/>
                <a:gd name="T5" fmla="*/ 157 h 169"/>
                <a:gd name="T6" fmla="*/ 0 w 44"/>
                <a:gd name="T7" fmla="*/ 0 h 169"/>
                <a:gd name="T8" fmla="*/ 44 w 44"/>
                <a:gd name="T9" fmla="*/ 16 h 169"/>
              </a:gdLst>
              <a:ahLst/>
              <a:cxnLst>
                <a:cxn ang="0">
                  <a:pos x="T0" y="T1"/>
                </a:cxn>
                <a:cxn ang="0">
                  <a:pos x="T2" y="T3"/>
                </a:cxn>
                <a:cxn ang="0">
                  <a:pos x="T4" y="T5"/>
                </a:cxn>
                <a:cxn ang="0">
                  <a:pos x="T6" y="T7"/>
                </a:cxn>
                <a:cxn ang="0">
                  <a:pos x="T8" y="T9"/>
                </a:cxn>
              </a:cxnLst>
              <a:rect l="0" t="0" r="r" b="b"/>
              <a:pathLst>
                <a:path w="44" h="169">
                  <a:moveTo>
                    <a:pt x="44" y="16"/>
                  </a:moveTo>
                  <a:lnTo>
                    <a:pt x="44" y="169"/>
                  </a:lnTo>
                  <a:lnTo>
                    <a:pt x="0" y="157"/>
                  </a:lnTo>
                  <a:lnTo>
                    <a:pt x="0" y="0"/>
                  </a:lnTo>
                  <a:lnTo>
                    <a:pt x="44" y="1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0" name="Freeform 83"/>
            <p:cNvSpPr/>
            <p:nvPr/>
          </p:nvSpPr>
          <p:spPr bwMode="auto">
            <a:xfrm>
              <a:off x="1040" y="2402"/>
              <a:ext cx="83" cy="98"/>
            </a:xfrm>
            <a:custGeom>
              <a:avLst/>
              <a:gdLst>
                <a:gd name="T0" fmla="*/ 166 w 166"/>
                <a:gd name="T1" fmla="*/ 51 h 195"/>
                <a:gd name="T2" fmla="*/ 166 w 166"/>
                <a:gd name="T3" fmla="*/ 195 h 195"/>
                <a:gd name="T4" fmla="*/ 0 w 166"/>
                <a:gd name="T5" fmla="*/ 153 h 195"/>
                <a:gd name="T6" fmla="*/ 0 w 166"/>
                <a:gd name="T7" fmla="*/ 0 h 195"/>
                <a:gd name="T8" fmla="*/ 166 w 166"/>
                <a:gd name="T9" fmla="*/ 51 h 195"/>
              </a:gdLst>
              <a:ahLst/>
              <a:cxnLst>
                <a:cxn ang="0">
                  <a:pos x="T0" y="T1"/>
                </a:cxn>
                <a:cxn ang="0">
                  <a:pos x="T2" y="T3"/>
                </a:cxn>
                <a:cxn ang="0">
                  <a:pos x="T4" y="T5"/>
                </a:cxn>
                <a:cxn ang="0">
                  <a:pos x="T6" y="T7"/>
                </a:cxn>
                <a:cxn ang="0">
                  <a:pos x="T8" y="T9"/>
                </a:cxn>
              </a:cxnLst>
              <a:rect l="0" t="0" r="r" b="b"/>
              <a:pathLst>
                <a:path w="166" h="195">
                  <a:moveTo>
                    <a:pt x="166" y="51"/>
                  </a:moveTo>
                  <a:lnTo>
                    <a:pt x="166" y="195"/>
                  </a:lnTo>
                  <a:lnTo>
                    <a:pt x="0" y="153"/>
                  </a:lnTo>
                  <a:lnTo>
                    <a:pt x="0" y="0"/>
                  </a:lnTo>
                  <a:lnTo>
                    <a:pt x="166" y="5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1" name="Freeform 84"/>
            <p:cNvSpPr/>
            <p:nvPr/>
          </p:nvSpPr>
          <p:spPr bwMode="auto">
            <a:xfrm>
              <a:off x="1040" y="2493"/>
              <a:ext cx="22" cy="83"/>
            </a:xfrm>
            <a:custGeom>
              <a:avLst/>
              <a:gdLst>
                <a:gd name="T0" fmla="*/ 44 w 44"/>
                <a:gd name="T1" fmla="*/ 13 h 167"/>
                <a:gd name="T2" fmla="*/ 44 w 44"/>
                <a:gd name="T3" fmla="*/ 167 h 167"/>
                <a:gd name="T4" fmla="*/ 0 w 44"/>
                <a:gd name="T5" fmla="*/ 159 h 167"/>
                <a:gd name="T6" fmla="*/ 0 w 44"/>
                <a:gd name="T7" fmla="*/ 0 h 167"/>
                <a:gd name="T8" fmla="*/ 44 w 44"/>
                <a:gd name="T9" fmla="*/ 13 h 167"/>
              </a:gdLst>
              <a:ahLst/>
              <a:cxnLst>
                <a:cxn ang="0">
                  <a:pos x="T0" y="T1"/>
                </a:cxn>
                <a:cxn ang="0">
                  <a:pos x="T2" y="T3"/>
                </a:cxn>
                <a:cxn ang="0">
                  <a:pos x="T4" y="T5"/>
                </a:cxn>
                <a:cxn ang="0">
                  <a:pos x="T6" y="T7"/>
                </a:cxn>
                <a:cxn ang="0">
                  <a:pos x="T8" y="T9"/>
                </a:cxn>
              </a:cxnLst>
              <a:rect l="0" t="0" r="r" b="b"/>
              <a:pathLst>
                <a:path w="44" h="167">
                  <a:moveTo>
                    <a:pt x="44" y="13"/>
                  </a:moveTo>
                  <a:lnTo>
                    <a:pt x="44" y="167"/>
                  </a:lnTo>
                  <a:lnTo>
                    <a:pt x="0" y="159"/>
                  </a:lnTo>
                  <a:lnTo>
                    <a:pt x="0" y="0"/>
                  </a:lnTo>
                  <a:lnTo>
                    <a:pt x="44" y="1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2" name="Freeform 85"/>
            <p:cNvSpPr/>
            <p:nvPr/>
          </p:nvSpPr>
          <p:spPr bwMode="auto">
            <a:xfrm>
              <a:off x="1040" y="2586"/>
              <a:ext cx="83" cy="88"/>
            </a:xfrm>
            <a:custGeom>
              <a:avLst/>
              <a:gdLst>
                <a:gd name="T0" fmla="*/ 166 w 166"/>
                <a:gd name="T1" fmla="*/ 31 h 176"/>
                <a:gd name="T2" fmla="*/ 166 w 166"/>
                <a:gd name="T3" fmla="*/ 176 h 176"/>
                <a:gd name="T4" fmla="*/ 0 w 166"/>
                <a:gd name="T5" fmla="*/ 153 h 176"/>
                <a:gd name="T6" fmla="*/ 0 w 166"/>
                <a:gd name="T7" fmla="*/ 0 h 176"/>
                <a:gd name="T8" fmla="*/ 166 w 166"/>
                <a:gd name="T9" fmla="*/ 31 h 176"/>
              </a:gdLst>
              <a:ahLst/>
              <a:cxnLst>
                <a:cxn ang="0">
                  <a:pos x="T0" y="T1"/>
                </a:cxn>
                <a:cxn ang="0">
                  <a:pos x="T2" y="T3"/>
                </a:cxn>
                <a:cxn ang="0">
                  <a:pos x="T4" y="T5"/>
                </a:cxn>
                <a:cxn ang="0">
                  <a:pos x="T6" y="T7"/>
                </a:cxn>
                <a:cxn ang="0">
                  <a:pos x="T8" y="T9"/>
                </a:cxn>
              </a:cxnLst>
              <a:rect l="0" t="0" r="r" b="b"/>
              <a:pathLst>
                <a:path w="166" h="176">
                  <a:moveTo>
                    <a:pt x="166" y="31"/>
                  </a:moveTo>
                  <a:lnTo>
                    <a:pt x="166" y="176"/>
                  </a:lnTo>
                  <a:lnTo>
                    <a:pt x="0" y="153"/>
                  </a:lnTo>
                  <a:lnTo>
                    <a:pt x="0" y="0"/>
                  </a:lnTo>
                  <a:lnTo>
                    <a:pt x="166" y="3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3" name="Freeform 86"/>
            <p:cNvSpPr/>
            <p:nvPr/>
          </p:nvSpPr>
          <p:spPr bwMode="auto">
            <a:xfrm>
              <a:off x="1040" y="2676"/>
              <a:ext cx="22" cy="80"/>
            </a:xfrm>
            <a:custGeom>
              <a:avLst/>
              <a:gdLst>
                <a:gd name="T0" fmla="*/ 44 w 44"/>
                <a:gd name="T1" fmla="*/ 5 h 160"/>
                <a:gd name="T2" fmla="*/ 44 w 44"/>
                <a:gd name="T3" fmla="*/ 160 h 160"/>
                <a:gd name="T4" fmla="*/ 0 w 44"/>
                <a:gd name="T5" fmla="*/ 156 h 160"/>
                <a:gd name="T6" fmla="*/ 0 w 44"/>
                <a:gd name="T7" fmla="*/ 0 h 160"/>
                <a:gd name="T8" fmla="*/ 44 w 44"/>
                <a:gd name="T9" fmla="*/ 5 h 160"/>
              </a:gdLst>
              <a:ahLst/>
              <a:cxnLst>
                <a:cxn ang="0">
                  <a:pos x="T0" y="T1"/>
                </a:cxn>
                <a:cxn ang="0">
                  <a:pos x="T2" y="T3"/>
                </a:cxn>
                <a:cxn ang="0">
                  <a:pos x="T4" y="T5"/>
                </a:cxn>
                <a:cxn ang="0">
                  <a:pos x="T6" y="T7"/>
                </a:cxn>
                <a:cxn ang="0">
                  <a:pos x="T8" y="T9"/>
                </a:cxn>
              </a:cxnLst>
              <a:rect l="0" t="0" r="r" b="b"/>
              <a:pathLst>
                <a:path w="44" h="160">
                  <a:moveTo>
                    <a:pt x="44" y="5"/>
                  </a:moveTo>
                  <a:lnTo>
                    <a:pt x="44" y="160"/>
                  </a:lnTo>
                  <a:lnTo>
                    <a:pt x="0" y="156"/>
                  </a:lnTo>
                  <a:lnTo>
                    <a:pt x="0" y="0"/>
                  </a:lnTo>
                  <a:lnTo>
                    <a:pt x="44" y="5"/>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4" name="Freeform 87"/>
            <p:cNvSpPr/>
            <p:nvPr/>
          </p:nvSpPr>
          <p:spPr bwMode="auto">
            <a:xfrm>
              <a:off x="1040" y="3041"/>
              <a:ext cx="22" cy="81"/>
            </a:xfrm>
            <a:custGeom>
              <a:avLst/>
              <a:gdLst>
                <a:gd name="T0" fmla="*/ 0 w 44"/>
                <a:gd name="T1" fmla="*/ 4 h 162"/>
                <a:gd name="T2" fmla="*/ 44 w 44"/>
                <a:gd name="T3" fmla="*/ 0 h 162"/>
                <a:gd name="T4" fmla="*/ 44 w 44"/>
                <a:gd name="T5" fmla="*/ 157 h 162"/>
                <a:gd name="T6" fmla="*/ 0 w 44"/>
                <a:gd name="T7" fmla="*/ 162 h 162"/>
                <a:gd name="T8" fmla="*/ 0 w 44"/>
                <a:gd name="T9" fmla="*/ 4 h 162"/>
              </a:gdLst>
              <a:ahLst/>
              <a:cxnLst>
                <a:cxn ang="0">
                  <a:pos x="T0" y="T1"/>
                </a:cxn>
                <a:cxn ang="0">
                  <a:pos x="T2" y="T3"/>
                </a:cxn>
                <a:cxn ang="0">
                  <a:pos x="T4" y="T5"/>
                </a:cxn>
                <a:cxn ang="0">
                  <a:pos x="T6" y="T7"/>
                </a:cxn>
                <a:cxn ang="0">
                  <a:pos x="T8" y="T9"/>
                </a:cxn>
              </a:cxnLst>
              <a:rect l="0" t="0" r="r" b="b"/>
              <a:pathLst>
                <a:path w="44" h="162">
                  <a:moveTo>
                    <a:pt x="0" y="4"/>
                  </a:moveTo>
                  <a:lnTo>
                    <a:pt x="44" y="0"/>
                  </a:lnTo>
                  <a:lnTo>
                    <a:pt x="44" y="157"/>
                  </a:lnTo>
                  <a:lnTo>
                    <a:pt x="0" y="162"/>
                  </a:lnTo>
                  <a:lnTo>
                    <a:pt x="0" y="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5" name="Freeform 88"/>
            <p:cNvSpPr/>
            <p:nvPr/>
          </p:nvSpPr>
          <p:spPr bwMode="auto">
            <a:xfrm>
              <a:off x="1040" y="3123"/>
              <a:ext cx="83" cy="89"/>
            </a:xfrm>
            <a:custGeom>
              <a:avLst/>
              <a:gdLst>
                <a:gd name="T0" fmla="*/ 0 w 166"/>
                <a:gd name="T1" fmla="*/ 24 h 177"/>
                <a:gd name="T2" fmla="*/ 166 w 166"/>
                <a:gd name="T3" fmla="*/ 0 h 177"/>
                <a:gd name="T4" fmla="*/ 166 w 166"/>
                <a:gd name="T5" fmla="*/ 146 h 177"/>
                <a:gd name="T6" fmla="*/ 0 w 166"/>
                <a:gd name="T7" fmla="*/ 177 h 177"/>
                <a:gd name="T8" fmla="*/ 0 w 166"/>
                <a:gd name="T9" fmla="*/ 24 h 177"/>
              </a:gdLst>
              <a:ahLst/>
              <a:cxnLst>
                <a:cxn ang="0">
                  <a:pos x="T0" y="T1"/>
                </a:cxn>
                <a:cxn ang="0">
                  <a:pos x="T2" y="T3"/>
                </a:cxn>
                <a:cxn ang="0">
                  <a:pos x="T4" y="T5"/>
                </a:cxn>
                <a:cxn ang="0">
                  <a:pos x="T6" y="T7"/>
                </a:cxn>
                <a:cxn ang="0">
                  <a:pos x="T8" y="T9"/>
                </a:cxn>
              </a:cxnLst>
              <a:rect l="0" t="0" r="r" b="b"/>
              <a:pathLst>
                <a:path w="166" h="177">
                  <a:moveTo>
                    <a:pt x="0" y="24"/>
                  </a:moveTo>
                  <a:lnTo>
                    <a:pt x="166" y="0"/>
                  </a:lnTo>
                  <a:lnTo>
                    <a:pt x="166" y="146"/>
                  </a:lnTo>
                  <a:lnTo>
                    <a:pt x="0" y="177"/>
                  </a:lnTo>
                  <a:lnTo>
                    <a:pt x="0" y="2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6" name="Freeform 89"/>
            <p:cNvSpPr/>
            <p:nvPr/>
          </p:nvSpPr>
          <p:spPr bwMode="auto">
            <a:xfrm>
              <a:off x="1075" y="3197"/>
              <a:ext cx="114" cy="99"/>
            </a:xfrm>
            <a:custGeom>
              <a:avLst/>
              <a:gdLst>
                <a:gd name="T0" fmla="*/ 227 w 227"/>
                <a:gd name="T1" fmla="*/ 0 h 197"/>
                <a:gd name="T2" fmla="*/ 227 w 227"/>
                <a:gd name="T3" fmla="*/ 139 h 197"/>
                <a:gd name="T4" fmla="*/ 0 w 227"/>
                <a:gd name="T5" fmla="*/ 197 h 197"/>
                <a:gd name="T6" fmla="*/ 0 w 227"/>
                <a:gd name="T7" fmla="*/ 44 h 197"/>
                <a:gd name="T8" fmla="*/ 227 w 227"/>
                <a:gd name="T9" fmla="*/ 0 h 197"/>
              </a:gdLst>
              <a:ahLst/>
              <a:cxnLst>
                <a:cxn ang="0">
                  <a:pos x="T0" y="T1"/>
                </a:cxn>
                <a:cxn ang="0">
                  <a:pos x="T2" y="T3"/>
                </a:cxn>
                <a:cxn ang="0">
                  <a:pos x="T4" y="T5"/>
                </a:cxn>
                <a:cxn ang="0">
                  <a:pos x="T6" y="T7"/>
                </a:cxn>
                <a:cxn ang="0">
                  <a:pos x="T8" y="T9"/>
                </a:cxn>
              </a:cxnLst>
              <a:rect l="0" t="0" r="r" b="b"/>
              <a:pathLst>
                <a:path w="227" h="197">
                  <a:moveTo>
                    <a:pt x="227" y="0"/>
                  </a:moveTo>
                  <a:lnTo>
                    <a:pt x="227" y="139"/>
                  </a:lnTo>
                  <a:lnTo>
                    <a:pt x="0" y="197"/>
                  </a:lnTo>
                  <a:lnTo>
                    <a:pt x="0" y="44"/>
                  </a:lnTo>
                  <a:lnTo>
                    <a:pt x="227" y="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7" name="Freeform 90"/>
            <p:cNvSpPr/>
            <p:nvPr/>
          </p:nvSpPr>
          <p:spPr bwMode="auto">
            <a:xfrm>
              <a:off x="1582" y="2507"/>
              <a:ext cx="25" cy="54"/>
            </a:xfrm>
            <a:custGeom>
              <a:avLst/>
              <a:gdLst>
                <a:gd name="T0" fmla="*/ 0 w 49"/>
                <a:gd name="T1" fmla="*/ 95 h 109"/>
                <a:gd name="T2" fmla="*/ 0 w 49"/>
                <a:gd name="T3" fmla="*/ 0 h 109"/>
                <a:gd name="T4" fmla="*/ 49 w 49"/>
                <a:gd name="T5" fmla="*/ 18 h 109"/>
                <a:gd name="T6" fmla="*/ 49 w 49"/>
                <a:gd name="T7" fmla="*/ 109 h 109"/>
                <a:gd name="T8" fmla="*/ 0 w 49"/>
                <a:gd name="T9" fmla="*/ 95 h 109"/>
              </a:gdLst>
              <a:ahLst/>
              <a:cxnLst>
                <a:cxn ang="0">
                  <a:pos x="T0" y="T1"/>
                </a:cxn>
                <a:cxn ang="0">
                  <a:pos x="T2" y="T3"/>
                </a:cxn>
                <a:cxn ang="0">
                  <a:pos x="T4" y="T5"/>
                </a:cxn>
                <a:cxn ang="0">
                  <a:pos x="T6" y="T7"/>
                </a:cxn>
                <a:cxn ang="0">
                  <a:pos x="T8" y="T9"/>
                </a:cxn>
              </a:cxnLst>
              <a:rect l="0" t="0" r="r" b="b"/>
              <a:pathLst>
                <a:path w="49" h="109">
                  <a:moveTo>
                    <a:pt x="0" y="95"/>
                  </a:moveTo>
                  <a:lnTo>
                    <a:pt x="0" y="0"/>
                  </a:lnTo>
                  <a:lnTo>
                    <a:pt x="49" y="18"/>
                  </a:lnTo>
                  <a:lnTo>
                    <a:pt x="49" y="109"/>
                  </a:lnTo>
                  <a:lnTo>
                    <a:pt x="0" y="95"/>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8" name="Freeform 91"/>
            <p:cNvSpPr/>
            <p:nvPr/>
          </p:nvSpPr>
          <p:spPr bwMode="auto">
            <a:xfrm>
              <a:off x="1455" y="2461"/>
              <a:ext cx="114" cy="89"/>
            </a:xfrm>
            <a:custGeom>
              <a:avLst/>
              <a:gdLst>
                <a:gd name="T0" fmla="*/ 227 w 227"/>
                <a:gd name="T1" fmla="*/ 178 h 178"/>
                <a:gd name="T2" fmla="*/ 0 w 227"/>
                <a:gd name="T3" fmla="*/ 109 h 178"/>
                <a:gd name="T4" fmla="*/ 0 w 227"/>
                <a:gd name="T5" fmla="*/ 0 h 178"/>
                <a:gd name="T6" fmla="*/ 227 w 227"/>
                <a:gd name="T7" fmla="*/ 81 h 178"/>
                <a:gd name="T8" fmla="*/ 227 w 227"/>
                <a:gd name="T9" fmla="*/ 178 h 178"/>
              </a:gdLst>
              <a:ahLst/>
              <a:cxnLst>
                <a:cxn ang="0">
                  <a:pos x="T0" y="T1"/>
                </a:cxn>
                <a:cxn ang="0">
                  <a:pos x="T2" y="T3"/>
                </a:cxn>
                <a:cxn ang="0">
                  <a:pos x="T4" y="T5"/>
                </a:cxn>
                <a:cxn ang="0">
                  <a:pos x="T6" y="T7"/>
                </a:cxn>
                <a:cxn ang="0">
                  <a:pos x="T8" y="T9"/>
                </a:cxn>
              </a:cxnLst>
              <a:rect l="0" t="0" r="r" b="b"/>
              <a:pathLst>
                <a:path w="227" h="178">
                  <a:moveTo>
                    <a:pt x="227" y="178"/>
                  </a:moveTo>
                  <a:lnTo>
                    <a:pt x="0" y="109"/>
                  </a:lnTo>
                  <a:lnTo>
                    <a:pt x="0" y="0"/>
                  </a:lnTo>
                  <a:lnTo>
                    <a:pt x="227" y="81"/>
                  </a:lnTo>
                  <a:lnTo>
                    <a:pt x="227" y="17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9" name="Freeform 92"/>
            <p:cNvSpPr/>
            <p:nvPr/>
          </p:nvSpPr>
          <p:spPr bwMode="auto">
            <a:xfrm>
              <a:off x="1390" y="2365"/>
              <a:ext cx="113" cy="99"/>
            </a:xfrm>
            <a:custGeom>
              <a:avLst/>
              <a:gdLst>
                <a:gd name="T0" fmla="*/ 0 w 226"/>
                <a:gd name="T1" fmla="*/ 114 h 197"/>
                <a:gd name="T2" fmla="*/ 0 w 226"/>
                <a:gd name="T3" fmla="*/ 0 h 197"/>
                <a:gd name="T4" fmla="*/ 226 w 226"/>
                <a:gd name="T5" fmla="*/ 95 h 197"/>
                <a:gd name="T6" fmla="*/ 226 w 226"/>
                <a:gd name="T7" fmla="*/ 197 h 197"/>
                <a:gd name="T8" fmla="*/ 0 w 226"/>
                <a:gd name="T9" fmla="*/ 114 h 197"/>
              </a:gdLst>
              <a:ahLst/>
              <a:cxnLst>
                <a:cxn ang="0">
                  <a:pos x="T0" y="T1"/>
                </a:cxn>
                <a:cxn ang="0">
                  <a:pos x="T2" y="T3"/>
                </a:cxn>
                <a:cxn ang="0">
                  <a:pos x="T4" y="T5"/>
                </a:cxn>
                <a:cxn ang="0">
                  <a:pos x="T6" y="T7"/>
                </a:cxn>
                <a:cxn ang="0">
                  <a:pos x="T8" y="T9"/>
                </a:cxn>
              </a:cxnLst>
              <a:rect l="0" t="0" r="r" b="b"/>
              <a:pathLst>
                <a:path w="226" h="197">
                  <a:moveTo>
                    <a:pt x="0" y="114"/>
                  </a:moveTo>
                  <a:lnTo>
                    <a:pt x="0" y="0"/>
                  </a:lnTo>
                  <a:lnTo>
                    <a:pt x="226" y="95"/>
                  </a:lnTo>
                  <a:lnTo>
                    <a:pt x="226" y="197"/>
                  </a:lnTo>
                  <a:lnTo>
                    <a:pt x="0" y="11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0" name="Freeform 93"/>
            <p:cNvSpPr/>
            <p:nvPr/>
          </p:nvSpPr>
          <p:spPr bwMode="auto">
            <a:xfrm>
              <a:off x="1329" y="2264"/>
              <a:ext cx="113" cy="108"/>
            </a:xfrm>
            <a:custGeom>
              <a:avLst/>
              <a:gdLst>
                <a:gd name="T0" fmla="*/ 0 w 227"/>
                <a:gd name="T1" fmla="*/ 121 h 216"/>
                <a:gd name="T2" fmla="*/ 0 w 227"/>
                <a:gd name="T3" fmla="*/ 0 h 216"/>
                <a:gd name="T4" fmla="*/ 227 w 227"/>
                <a:gd name="T5" fmla="*/ 107 h 216"/>
                <a:gd name="T6" fmla="*/ 227 w 227"/>
                <a:gd name="T7" fmla="*/ 216 h 216"/>
                <a:gd name="T8" fmla="*/ 0 w 227"/>
                <a:gd name="T9" fmla="*/ 121 h 216"/>
              </a:gdLst>
              <a:ahLst/>
              <a:cxnLst>
                <a:cxn ang="0">
                  <a:pos x="T0" y="T1"/>
                </a:cxn>
                <a:cxn ang="0">
                  <a:pos x="T2" y="T3"/>
                </a:cxn>
                <a:cxn ang="0">
                  <a:pos x="T4" y="T5"/>
                </a:cxn>
                <a:cxn ang="0">
                  <a:pos x="T6" y="T7"/>
                </a:cxn>
                <a:cxn ang="0">
                  <a:pos x="T8" y="T9"/>
                </a:cxn>
              </a:cxnLst>
              <a:rect l="0" t="0" r="r" b="b"/>
              <a:pathLst>
                <a:path w="227" h="216">
                  <a:moveTo>
                    <a:pt x="0" y="121"/>
                  </a:moveTo>
                  <a:lnTo>
                    <a:pt x="0" y="0"/>
                  </a:lnTo>
                  <a:lnTo>
                    <a:pt x="227" y="107"/>
                  </a:lnTo>
                  <a:lnTo>
                    <a:pt x="227" y="216"/>
                  </a:lnTo>
                  <a:lnTo>
                    <a:pt x="0" y="12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1" name="Freeform 94"/>
            <p:cNvSpPr/>
            <p:nvPr/>
          </p:nvSpPr>
          <p:spPr bwMode="auto">
            <a:xfrm>
              <a:off x="1040" y="3222"/>
              <a:ext cx="22" cy="83"/>
            </a:xfrm>
            <a:custGeom>
              <a:avLst/>
              <a:gdLst>
                <a:gd name="T0" fmla="*/ 0 w 44"/>
                <a:gd name="T1" fmla="*/ 8 h 167"/>
                <a:gd name="T2" fmla="*/ 44 w 44"/>
                <a:gd name="T3" fmla="*/ 0 h 167"/>
                <a:gd name="T4" fmla="*/ 44 w 44"/>
                <a:gd name="T5" fmla="*/ 154 h 167"/>
                <a:gd name="T6" fmla="*/ 0 w 44"/>
                <a:gd name="T7" fmla="*/ 167 h 167"/>
                <a:gd name="T8" fmla="*/ 0 w 44"/>
                <a:gd name="T9" fmla="*/ 8 h 167"/>
              </a:gdLst>
              <a:ahLst/>
              <a:cxnLst>
                <a:cxn ang="0">
                  <a:pos x="T0" y="T1"/>
                </a:cxn>
                <a:cxn ang="0">
                  <a:pos x="T2" y="T3"/>
                </a:cxn>
                <a:cxn ang="0">
                  <a:pos x="T4" y="T5"/>
                </a:cxn>
                <a:cxn ang="0">
                  <a:pos x="T6" y="T7"/>
                </a:cxn>
                <a:cxn ang="0">
                  <a:pos x="T8" y="T9"/>
                </a:cxn>
              </a:cxnLst>
              <a:rect l="0" t="0" r="r" b="b"/>
              <a:pathLst>
                <a:path w="44" h="167">
                  <a:moveTo>
                    <a:pt x="0" y="8"/>
                  </a:moveTo>
                  <a:lnTo>
                    <a:pt x="44" y="0"/>
                  </a:lnTo>
                  <a:lnTo>
                    <a:pt x="44" y="154"/>
                  </a:lnTo>
                  <a:lnTo>
                    <a:pt x="0" y="167"/>
                  </a:lnTo>
                  <a:lnTo>
                    <a:pt x="0" y="8"/>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2" name="Freeform 95"/>
            <p:cNvSpPr/>
            <p:nvPr/>
          </p:nvSpPr>
          <p:spPr bwMode="auto">
            <a:xfrm>
              <a:off x="1040" y="3404"/>
              <a:ext cx="22" cy="84"/>
            </a:xfrm>
            <a:custGeom>
              <a:avLst/>
              <a:gdLst>
                <a:gd name="T0" fmla="*/ 0 w 44"/>
                <a:gd name="T1" fmla="*/ 12 h 169"/>
                <a:gd name="T2" fmla="*/ 44 w 44"/>
                <a:gd name="T3" fmla="*/ 0 h 169"/>
                <a:gd name="T4" fmla="*/ 44 w 44"/>
                <a:gd name="T5" fmla="*/ 153 h 169"/>
                <a:gd name="T6" fmla="*/ 0 w 44"/>
                <a:gd name="T7" fmla="*/ 169 h 169"/>
                <a:gd name="T8" fmla="*/ 0 w 44"/>
                <a:gd name="T9" fmla="*/ 12 h 169"/>
              </a:gdLst>
              <a:ahLst/>
              <a:cxnLst>
                <a:cxn ang="0">
                  <a:pos x="T0" y="T1"/>
                </a:cxn>
                <a:cxn ang="0">
                  <a:pos x="T2" y="T3"/>
                </a:cxn>
                <a:cxn ang="0">
                  <a:pos x="T4" y="T5"/>
                </a:cxn>
                <a:cxn ang="0">
                  <a:pos x="T6" y="T7"/>
                </a:cxn>
                <a:cxn ang="0">
                  <a:pos x="T8" y="T9"/>
                </a:cxn>
              </a:cxnLst>
              <a:rect l="0" t="0" r="r" b="b"/>
              <a:pathLst>
                <a:path w="44" h="169">
                  <a:moveTo>
                    <a:pt x="0" y="12"/>
                  </a:moveTo>
                  <a:lnTo>
                    <a:pt x="44" y="0"/>
                  </a:lnTo>
                  <a:lnTo>
                    <a:pt x="44" y="153"/>
                  </a:lnTo>
                  <a:lnTo>
                    <a:pt x="0" y="169"/>
                  </a:lnTo>
                  <a:lnTo>
                    <a:pt x="0" y="1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3" name="Freeform 96"/>
            <p:cNvSpPr/>
            <p:nvPr/>
          </p:nvSpPr>
          <p:spPr bwMode="auto">
            <a:xfrm>
              <a:off x="1582" y="3233"/>
              <a:ext cx="25" cy="56"/>
            </a:xfrm>
            <a:custGeom>
              <a:avLst/>
              <a:gdLst>
                <a:gd name="T0" fmla="*/ 0 w 49"/>
                <a:gd name="T1" fmla="*/ 16 h 111"/>
                <a:gd name="T2" fmla="*/ 49 w 49"/>
                <a:gd name="T3" fmla="*/ 0 h 111"/>
                <a:gd name="T4" fmla="*/ 49 w 49"/>
                <a:gd name="T5" fmla="*/ 94 h 111"/>
                <a:gd name="T6" fmla="*/ 0 w 49"/>
                <a:gd name="T7" fmla="*/ 111 h 111"/>
                <a:gd name="T8" fmla="*/ 0 w 49"/>
                <a:gd name="T9" fmla="*/ 16 h 111"/>
              </a:gdLst>
              <a:ahLst/>
              <a:cxnLst>
                <a:cxn ang="0">
                  <a:pos x="T0" y="T1"/>
                </a:cxn>
                <a:cxn ang="0">
                  <a:pos x="T2" y="T3"/>
                </a:cxn>
                <a:cxn ang="0">
                  <a:pos x="T4" y="T5"/>
                </a:cxn>
                <a:cxn ang="0">
                  <a:pos x="T6" y="T7"/>
                </a:cxn>
                <a:cxn ang="0">
                  <a:pos x="T8" y="T9"/>
                </a:cxn>
              </a:cxnLst>
              <a:rect l="0" t="0" r="r" b="b"/>
              <a:pathLst>
                <a:path w="49" h="111">
                  <a:moveTo>
                    <a:pt x="0" y="16"/>
                  </a:moveTo>
                  <a:lnTo>
                    <a:pt x="49" y="0"/>
                  </a:lnTo>
                  <a:lnTo>
                    <a:pt x="49" y="94"/>
                  </a:lnTo>
                  <a:lnTo>
                    <a:pt x="0" y="111"/>
                  </a:lnTo>
                  <a:lnTo>
                    <a:pt x="0" y="1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4" name="Freeform 97"/>
            <p:cNvSpPr/>
            <p:nvPr/>
          </p:nvSpPr>
          <p:spPr bwMode="auto">
            <a:xfrm>
              <a:off x="1517" y="2419"/>
              <a:ext cx="90" cy="82"/>
            </a:xfrm>
            <a:custGeom>
              <a:avLst/>
              <a:gdLst>
                <a:gd name="T0" fmla="*/ 0 w 179"/>
                <a:gd name="T1" fmla="*/ 99 h 164"/>
                <a:gd name="T2" fmla="*/ 0 w 179"/>
                <a:gd name="T3" fmla="*/ 0 h 164"/>
                <a:gd name="T4" fmla="*/ 179 w 179"/>
                <a:gd name="T5" fmla="*/ 76 h 164"/>
                <a:gd name="T6" fmla="*/ 179 w 179"/>
                <a:gd name="T7" fmla="*/ 164 h 164"/>
                <a:gd name="T8" fmla="*/ 0 w 179"/>
                <a:gd name="T9" fmla="*/ 99 h 164"/>
              </a:gdLst>
              <a:ahLst/>
              <a:cxnLst>
                <a:cxn ang="0">
                  <a:pos x="T0" y="T1"/>
                </a:cxn>
                <a:cxn ang="0">
                  <a:pos x="T2" y="T3"/>
                </a:cxn>
                <a:cxn ang="0">
                  <a:pos x="T4" y="T5"/>
                </a:cxn>
                <a:cxn ang="0">
                  <a:pos x="T6" y="T7"/>
                </a:cxn>
                <a:cxn ang="0">
                  <a:pos x="T8" y="T9"/>
                </a:cxn>
              </a:cxnLst>
              <a:rect l="0" t="0" r="r" b="b"/>
              <a:pathLst>
                <a:path w="179" h="164">
                  <a:moveTo>
                    <a:pt x="0" y="99"/>
                  </a:moveTo>
                  <a:lnTo>
                    <a:pt x="0" y="0"/>
                  </a:lnTo>
                  <a:lnTo>
                    <a:pt x="179" y="76"/>
                  </a:lnTo>
                  <a:lnTo>
                    <a:pt x="179" y="164"/>
                  </a:lnTo>
                  <a:lnTo>
                    <a:pt x="0" y="9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5" name="Freeform 98"/>
            <p:cNvSpPr/>
            <p:nvPr/>
          </p:nvSpPr>
          <p:spPr bwMode="auto">
            <a:xfrm>
              <a:off x="1455" y="2324"/>
              <a:ext cx="114" cy="102"/>
            </a:xfrm>
            <a:custGeom>
              <a:avLst/>
              <a:gdLst>
                <a:gd name="T0" fmla="*/ 0 w 227"/>
                <a:gd name="T1" fmla="*/ 110 h 205"/>
                <a:gd name="T2" fmla="*/ 0 w 227"/>
                <a:gd name="T3" fmla="*/ 0 h 205"/>
                <a:gd name="T4" fmla="*/ 227 w 227"/>
                <a:gd name="T5" fmla="*/ 108 h 205"/>
                <a:gd name="T6" fmla="*/ 227 w 227"/>
                <a:gd name="T7" fmla="*/ 205 h 205"/>
                <a:gd name="T8" fmla="*/ 0 w 227"/>
                <a:gd name="T9" fmla="*/ 110 h 205"/>
              </a:gdLst>
              <a:ahLst/>
              <a:cxnLst>
                <a:cxn ang="0">
                  <a:pos x="T0" y="T1"/>
                </a:cxn>
                <a:cxn ang="0">
                  <a:pos x="T2" y="T3"/>
                </a:cxn>
                <a:cxn ang="0">
                  <a:pos x="T4" y="T5"/>
                </a:cxn>
                <a:cxn ang="0">
                  <a:pos x="T6" y="T7"/>
                </a:cxn>
                <a:cxn ang="0">
                  <a:pos x="T8" y="T9"/>
                </a:cxn>
              </a:cxnLst>
              <a:rect l="0" t="0" r="r" b="b"/>
              <a:pathLst>
                <a:path w="227" h="205">
                  <a:moveTo>
                    <a:pt x="0" y="110"/>
                  </a:moveTo>
                  <a:lnTo>
                    <a:pt x="0" y="0"/>
                  </a:lnTo>
                  <a:lnTo>
                    <a:pt x="227" y="108"/>
                  </a:lnTo>
                  <a:lnTo>
                    <a:pt x="227" y="205"/>
                  </a:lnTo>
                  <a:lnTo>
                    <a:pt x="0" y="11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6" name="Freeform 99"/>
            <p:cNvSpPr/>
            <p:nvPr/>
          </p:nvSpPr>
          <p:spPr bwMode="auto">
            <a:xfrm>
              <a:off x="1390" y="2222"/>
              <a:ext cx="113" cy="110"/>
            </a:xfrm>
            <a:custGeom>
              <a:avLst/>
              <a:gdLst>
                <a:gd name="T0" fmla="*/ 0 w 226"/>
                <a:gd name="T1" fmla="*/ 113 h 220"/>
                <a:gd name="T2" fmla="*/ 0 w 226"/>
                <a:gd name="T3" fmla="*/ 0 h 220"/>
                <a:gd name="T4" fmla="*/ 226 w 226"/>
                <a:gd name="T5" fmla="*/ 120 h 220"/>
                <a:gd name="T6" fmla="*/ 226 w 226"/>
                <a:gd name="T7" fmla="*/ 220 h 220"/>
                <a:gd name="T8" fmla="*/ 0 w 226"/>
                <a:gd name="T9" fmla="*/ 113 h 220"/>
              </a:gdLst>
              <a:ahLst/>
              <a:cxnLst>
                <a:cxn ang="0">
                  <a:pos x="T0" y="T1"/>
                </a:cxn>
                <a:cxn ang="0">
                  <a:pos x="T2" y="T3"/>
                </a:cxn>
                <a:cxn ang="0">
                  <a:pos x="T4" y="T5"/>
                </a:cxn>
                <a:cxn ang="0">
                  <a:pos x="T6" y="T7"/>
                </a:cxn>
                <a:cxn ang="0">
                  <a:pos x="T8" y="T9"/>
                </a:cxn>
              </a:cxnLst>
              <a:rect l="0" t="0" r="r" b="b"/>
              <a:pathLst>
                <a:path w="226" h="220">
                  <a:moveTo>
                    <a:pt x="0" y="113"/>
                  </a:moveTo>
                  <a:lnTo>
                    <a:pt x="0" y="0"/>
                  </a:lnTo>
                  <a:lnTo>
                    <a:pt x="226" y="120"/>
                  </a:lnTo>
                  <a:lnTo>
                    <a:pt x="226" y="220"/>
                  </a:lnTo>
                  <a:lnTo>
                    <a:pt x="0" y="11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7" name="Freeform 100"/>
            <p:cNvSpPr/>
            <p:nvPr/>
          </p:nvSpPr>
          <p:spPr bwMode="auto">
            <a:xfrm>
              <a:off x="1329" y="2114"/>
              <a:ext cx="113" cy="120"/>
            </a:xfrm>
            <a:custGeom>
              <a:avLst/>
              <a:gdLst>
                <a:gd name="T0" fmla="*/ 227 w 227"/>
                <a:gd name="T1" fmla="*/ 239 h 239"/>
                <a:gd name="T2" fmla="*/ 0 w 227"/>
                <a:gd name="T3" fmla="*/ 118 h 239"/>
                <a:gd name="T4" fmla="*/ 0 w 227"/>
                <a:gd name="T5" fmla="*/ 0 h 239"/>
                <a:gd name="T6" fmla="*/ 227 w 227"/>
                <a:gd name="T7" fmla="*/ 132 h 239"/>
                <a:gd name="T8" fmla="*/ 227 w 227"/>
                <a:gd name="T9" fmla="*/ 239 h 239"/>
              </a:gdLst>
              <a:ahLst/>
              <a:cxnLst>
                <a:cxn ang="0">
                  <a:pos x="T0" y="T1"/>
                </a:cxn>
                <a:cxn ang="0">
                  <a:pos x="T2" y="T3"/>
                </a:cxn>
                <a:cxn ang="0">
                  <a:pos x="T4" y="T5"/>
                </a:cxn>
                <a:cxn ang="0">
                  <a:pos x="T6" y="T7"/>
                </a:cxn>
                <a:cxn ang="0">
                  <a:pos x="T8" y="T9"/>
                </a:cxn>
              </a:cxnLst>
              <a:rect l="0" t="0" r="r" b="b"/>
              <a:pathLst>
                <a:path w="227" h="239">
                  <a:moveTo>
                    <a:pt x="227" y="239"/>
                  </a:moveTo>
                  <a:lnTo>
                    <a:pt x="0" y="118"/>
                  </a:lnTo>
                  <a:lnTo>
                    <a:pt x="0" y="0"/>
                  </a:lnTo>
                  <a:lnTo>
                    <a:pt x="227" y="132"/>
                  </a:lnTo>
                  <a:lnTo>
                    <a:pt x="227" y="23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8" name="Freeform 101"/>
            <p:cNvSpPr/>
            <p:nvPr/>
          </p:nvSpPr>
          <p:spPr bwMode="auto">
            <a:xfrm>
              <a:off x="1202" y="2040"/>
              <a:ext cx="113" cy="126"/>
            </a:xfrm>
            <a:custGeom>
              <a:avLst/>
              <a:gdLst>
                <a:gd name="T0" fmla="*/ 227 w 227"/>
                <a:gd name="T1" fmla="*/ 254 h 254"/>
                <a:gd name="T2" fmla="*/ 0 w 227"/>
                <a:gd name="T3" fmla="*/ 134 h 254"/>
                <a:gd name="T4" fmla="*/ 0 w 227"/>
                <a:gd name="T5" fmla="*/ 0 h 254"/>
                <a:gd name="T6" fmla="*/ 227 w 227"/>
                <a:gd name="T7" fmla="*/ 134 h 254"/>
                <a:gd name="T8" fmla="*/ 227 w 227"/>
                <a:gd name="T9" fmla="*/ 254 h 254"/>
              </a:gdLst>
              <a:ahLst/>
              <a:cxnLst>
                <a:cxn ang="0">
                  <a:pos x="T0" y="T1"/>
                </a:cxn>
                <a:cxn ang="0">
                  <a:pos x="T2" y="T3"/>
                </a:cxn>
                <a:cxn ang="0">
                  <a:pos x="T4" y="T5"/>
                </a:cxn>
                <a:cxn ang="0">
                  <a:pos x="T6" y="T7"/>
                </a:cxn>
                <a:cxn ang="0">
                  <a:pos x="T8" y="T9"/>
                </a:cxn>
              </a:cxnLst>
              <a:rect l="0" t="0" r="r" b="b"/>
              <a:pathLst>
                <a:path w="227" h="254">
                  <a:moveTo>
                    <a:pt x="227" y="254"/>
                  </a:moveTo>
                  <a:lnTo>
                    <a:pt x="0" y="134"/>
                  </a:lnTo>
                  <a:lnTo>
                    <a:pt x="0" y="0"/>
                  </a:lnTo>
                  <a:lnTo>
                    <a:pt x="227" y="134"/>
                  </a:lnTo>
                  <a:lnTo>
                    <a:pt x="227" y="25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9" name="Freeform 102"/>
            <p:cNvSpPr/>
            <p:nvPr/>
          </p:nvSpPr>
          <p:spPr bwMode="auto">
            <a:xfrm>
              <a:off x="1075" y="1966"/>
              <a:ext cx="114" cy="133"/>
            </a:xfrm>
            <a:custGeom>
              <a:avLst/>
              <a:gdLst>
                <a:gd name="T0" fmla="*/ 227 w 227"/>
                <a:gd name="T1" fmla="*/ 266 h 266"/>
                <a:gd name="T2" fmla="*/ 0 w 227"/>
                <a:gd name="T3" fmla="*/ 146 h 266"/>
                <a:gd name="T4" fmla="*/ 0 w 227"/>
                <a:gd name="T5" fmla="*/ 0 h 266"/>
                <a:gd name="T6" fmla="*/ 227 w 227"/>
                <a:gd name="T7" fmla="*/ 132 h 266"/>
                <a:gd name="T8" fmla="*/ 227 w 227"/>
                <a:gd name="T9" fmla="*/ 266 h 266"/>
              </a:gdLst>
              <a:ahLst/>
              <a:cxnLst>
                <a:cxn ang="0">
                  <a:pos x="T0" y="T1"/>
                </a:cxn>
                <a:cxn ang="0">
                  <a:pos x="T2" y="T3"/>
                </a:cxn>
                <a:cxn ang="0">
                  <a:pos x="T4" y="T5"/>
                </a:cxn>
                <a:cxn ang="0">
                  <a:pos x="T6" y="T7"/>
                </a:cxn>
                <a:cxn ang="0">
                  <a:pos x="T8" y="T9"/>
                </a:cxn>
              </a:cxnLst>
              <a:rect l="0" t="0" r="r" b="b"/>
              <a:pathLst>
                <a:path w="227" h="266">
                  <a:moveTo>
                    <a:pt x="227" y="266"/>
                  </a:moveTo>
                  <a:lnTo>
                    <a:pt x="0" y="146"/>
                  </a:lnTo>
                  <a:lnTo>
                    <a:pt x="0" y="0"/>
                  </a:lnTo>
                  <a:lnTo>
                    <a:pt x="227" y="132"/>
                  </a:lnTo>
                  <a:lnTo>
                    <a:pt x="227" y="266"/>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0" name="Freeform 103"/>
            <p:cNvSpPr/>
            <p:nvPr/>
          </p:nvSpPr>
          <p:spPr bwMode="auto">
            <a:xfrm>
              <a:off x="1040" y="1945"/>
              <a:ext cx="22" cy="87"/>
            </a:xfrm>
            <a:custGeom>
              <a:avLst/>
              <a:gdLst>
                <a:gd name="T0" fmla="*/ 44 w 44"/>
                <a:gd name="T1" fmla="*/ 174 h 174"/>
                <a:gd name="T2" fmla="*/ 0 w 44"/>
                <a:gd name="T3" fmla="*/ 152 h 174"/>
                <a:gd name="T4" fmla="*/ 0 w 44"/>
                <a:gd name="T5" fmla="*/ 0 h 174"/>
                <a:gd name="T6" fmla="*/ 44 w 44"/>
                <a:gd name="T7" fmla="*/ 27 h 174"/>
                <a:gd name="T8" fmla="*/ 44 w 44"/>
                <a:gd name="T9" fmla="*/ 174 h 174"/>
              </a:gdLst>
              <a:ahLst/>
              <a:cxnLst>
                <a:cxn ang="0">
                  <a:pos x="T0" y="T1"/>
                </a:cxn>
                <a:cxn ang="0">
                  <a:pos x="T2" y="T3"/>
                </a:cxn>
                <a:cxn ang="0">
                  <a:pos x="T4" y="T5"/>
                </a:cxn>
                <a:cxn ang="0">
                  <a:pos x="T6" y="T7"/>
                </a:cxn>
                <a:cxn ang="0">
                  <a:pos x="T8" y="T9"/>
                </a:cxn>
              </a:cxnLst>
              <a:rect l="0" t="0" r="r" b="b"/>
              <a:pathLst>
                <a:path w="44" h="174">
                  <a:moveTo>
                    <a:pt x="44" y="174"/>
                  </a:moveTo>
                  <a:lnTo>
                    <a:pt x="0" y="152"/>
                  </a:lnTo>
                  <a:lnTo>
                    <a:pt x="0" y="0"/>
                  </a:lnTo>
                  <a:lnTo>
                    <a:pt x="44" y="27"/>
                  </a:lnTo>
                  <a:lnTo>
                    <a:pt x="44" y="174"/>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1" name="Freeform 104"/>
            <p:cNvSpPr/>
            <p:nvPr/>
          </p:nvSpPr>
          <p:spPr bwMode="auto">
            <a:xfrm>
              <a:off x="973" y="1936"/>
              <a:ext cx="54" cy="91"/>
            </a:xfrm>
            <a:custGeom>
              <a:avLst/>
              <a:gdLst>
                <a:gd name="T0" fmla="*/ 108 w 108"/>
                <a:gd name="T1" fmla="*/ 163 h 183"/>
                <a:gd name="T2" fmla="*/ 0 w 108"/>
                <a:gd name="T3" fmla="*/ 183 h 183"/>
                <a:gd name="T4" fmla="*/ 0 w 108"/>
                <a:gd name="T5" fmla="*/ 33 h 183"/>
                <a:gd name="T6" fmla="*/ 108 w 108"/>
                <a:gd name="T7" fmla="*/ 0 h 183"/>
                <a:gd name="T8" fmla="*/ 108 w 108"/>
                <a:gd name="T9" fmla="*/ 163 h 183"/>
              </a:gdLst>
              <a:ahLst/>
              <a:cxnLst>
                <a:cxn ang="0">
                  <a:pos x="T0" y="T1"/>
                </a:cxn>
                <a:cxn ang="0">
                  <a:pos x="T2" y="T3"/>
                </a:cxn>
                <a:cxn ang="0">
                  <a:pos x="T4" y="T5"/>
                </a:cxn>
                <a:cxn ang="0">
                  <a:pos x="T6" y="T7"/>
                </a:cxn>
                <a:cxn ang="0">
                  <a:pos x="T8" y="T9"/>
                </a:cxn>
              </a:cxnLst>
              <a:rect l="0" t="0" r="r" b="b"/>
              <a:pathLst>
                <a:path w="108" h="183">
                  <a:moveTo>
                    <a:pt x="108" y="163"/>
                  </a:moveTo>
                  <a:lnTo>
                    <a:pt x="0" y="183"/>
                  </a:lnTo>
                  <a:lnTo>
                    <a:pt x="0" y="33"/>
                  </a:lnTo>
                  <a:lnTo>
                    <a:pt x="108" y="0"/>
                  </a:lnTo>
                  <a:lnTo>
                    <a:pt x="108" y="163"/>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 name="Freeform 105"/>
            <p:cNvSpPr/>
            <p:nvPr/>
          </p:nvSpPr>
          <p:spPr bwMode="auto">
            <a:xfrm>
              <a:off x="973" y="2032"/>
              <a:ext cx="54" cy="86"/>
            </a:xfrm>
            <a:custGeom>
              <a:avLst/>
              <a:gdLst>
                <a:gd name="T0" fmla="*/ 0 w 108"/>
                <a:gd name="T1" fmla="*/ 18 h 173"/>
                <a:gd name="T2" fmla="*/ 108 w 108"/>
                <a:gd name="T3" fmla="*/ 0 h 173"/>
                <a:gd name="T4" fmla="*/ 108 w 108"/>
                <a:gd name="T5" fmla="*/ 157 h 173"/>
                <a:gd name="T6" fmla="*/ 0 w 108"/>
                <a:gd name="T7" fmla="*/ 173 h 173"/>
                <a:gd name="T8" fmla="*/ 0 w 108"/>
                <a:gd name="T9" fmla="*/ 18 h 173"/>
              </a:gdLst>
              <a:ahLst/>
              <a:cxnLst>
                <a:cxn ang="0">
                  <a:pos x="T0" y="T1"/>
                </a:cxn>
                <a:cxn ang="0">
                  <a:pos x="T2" y="T3"/>
                </a:cxn>
                <a:cxn ang="0">
                  <a:pos x="T4" y="T5"/>
                </a:cxn>
                <a:cxn ang="0">
                  <a:pos x="T6" y="T7"/>
                </a:cxn>
                <a:cxn ang="0">
                  <a:pos x="T8" y="T9"/>
                </a:cxn>
              </a:cxnLst>
              <a:rect l="0" t="0" r="r" b="b"/>
              <a:pathLst>
                <a:path w="108" h="173">
                  <a:moveTo>
                    <a:pt x="0" y="18"/>
                  </a:moveTo>
                  <a:lnTo>
                    <a:pt x="108" y="0"/>
                  </a:lnTo>
                  <a:lnTo>
                    <a:pt x="108" y="157"/>
                  </a:lnTo>
                  <a:lnTo>
                    <a:pt x="0" y="173"/>
                  </a:lnTo>
                  <a:lnTo>
                    <a:pt x="0" y="18"/>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3" name="Freeform 106"/>
            <p:cNvSpPr/>
            <p:nvPr/>
          </p:nvSpPr>
          <p:spPr bwMode="auto">
            <a:xfrm>
              <a:off x="973" y="2124"/>
              <a:ext cx="54" cy="85"/>
            </a:xfrm>
            <a:custGeom>
              <a:avLst/>
              <a:gdLst>
                <a:gd name="T0" fmla="*/ 0 w 108"/>
                <a:gd name="T1" fmla="*/ 16 h 171"/>
                <a:gd name="T2" fmla="*/ 108 w 108"/>
                <a:gd name="T3" fmla="*/ 0 h 171"/>
                <a:gd name="T4" fmla="*/ 108 w 108"/>
                <a:gd name="T5" fmla="*/ 157 h 171"/>
                <a:gd name="T6" fmla="*/ 0 w 108"/>
                <a:gd name="T7" fmla="*/ 171 h 171"/>
                <a:gd name="T8" fmla="*/ 0 w 108"/>
                <a:gd name="T9" fmla="*/ 16 h 171"/>
              </a:gdLst>
              <a:ahLst/>
              <a:cxnLst>
                <a:cxn ang="0">
                  <a:pos x="T0" y="T1"/>
                </a:cxn>
                <a:cxn ang="0">
                  <a:pos x="T2" y="T3"/>
                </a:cxn>
                <a:cxn ang="0">
                  <a:pos x="T4" y="T5"/>
                </a:cxn>
                <a:cxn ang="0">
                  <a:pos x="T6" y="T7"/>
                </a:cxn>
                <a:cxn ang="0">
                  <a:pos x="T8" y="T9"/>
                </a:cxn>
              </a:cxnLst>
              <a:rect l="0" t="0" r="r" b="b"/>
              <a:pathLst>
                <a:path w="108" h="171">
                  <a:moveTo>
                    <a:pt x="0" y="16"/>
                  </a:moveTo>
                  <a:lnTo>
                    <a:pt x="108" y="0"/>
                  </a:lnTo>
                  <a:lnTo>
                    <a:pt x="108" y="157"/>
                  </a:lnTo>
                  <a:lnTo>
                    <a:pt x="0" y="171"/>
                  </a:lnTo>
                  <a:lnTo>
                    <a:pt x="0" y="16"/>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4" name="Freeform 107"/>
            <p:cNvSpPr/>
            <p:nvPr/>
          </p:nvSpPr>
          <p:spPr bwMode="auto">
            <a:xfrm>
              <a:off x="973" y="2216"/>
              <a:ext cx="54" cy="85"/>
            </a:xfrm>
            <a:custGeom>
              <a:avLst/>
              <a:gdLst>
                <a:gd name="T0" fmla="*/ 0 w 108"/>
                <a:gd name="T1" fmla="*/ 16 h 171"/>
                <a:gd name="T2" fmla="*/ 108 w 108"/>
                <a:gd name="T3" fmla="*/ 0 h 171"/>
                <a:gd name="T4" fmla="*/ 108 w 108"/>
                <a:gd name="T5" fmla="*/ 157 h 171"/>
                <a:gd name="T6" fmla="*/ 0 w 108"/>
                <a:gd name="T7" fmla="*/ 171 h 171"/>
                <a:gd name="T8" fmla="*/ 0 w 108"/>
                <a:gd name="T9" fmla="*/ 16 h 171"/>
              </a:gdLst>
              <a:ahLst/>
              <a:cxnLst>
                <a:cxn ang="0">
                  <a:pos x="T0" y="T1"/>
                </a:cxn>
                <a:cxn ang="0">
                  <a:pos x="T2" y="T3"/>
                </a:cxn>
                <a:cxn ang="0">
                  <a:pos x="T4" y="T5"/>
                </a:cxn>
                <a:cxn ang="0">
                  <a:pos x="T6" y="T7"/>
                </a:cxn>
                <a:cxn ang="0">
                  <a:pos x="T8" y="T9"/>
                </a:cxn>
              </a:cxnLst>
              <a:rect l="0" t="0" r="r" b="b"/>
              <a:pathLst>
                <a:path w="108" h="171">
                  <a:moveTo>
                    <a:pt x="0" y="16"/>
                  </a:moveTo>
                  <a:lnTo>
                    <a:pt x="108" y="0"/>
                  </a:lnTo>
                  <a:lnTo>
                    <a:pt x="108" y="157"/>
                  </a:lnTo>
                  <a:lnTo>
                    <a:pt x="0" y="171"/>
                  </a:lnTo>
                  <a:lnTo>
                    <a:pt x="0" y="16"/>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5" name="Freeform 108"/>
            <p:cNvSpPr/>
            <p:nvPr/>
          </p:nvSpPr>
          <p:spPr bwMode="auto">
            <a:xfrm>
              <a:off x="973" y="2308"/>
              <a:ext cx="54" cy="84"/>
            </a:xfrm>
            <a:custGeom>
              <a:avLst/>
              <a:gdLst>
                <a:gd name="T0" fmla="*/ 0 w 108"/>
                <a:gd name="T1" fmla="*/ 14 h 169"/>
                <a:gd name="T2" fmla="*/ 108 w 108"/>
                <a:gd name="T3" fmla="*/ 0 h 169"/>
                <a:gd name="T4" fmla="*/ 108 w 108"/>
                <a:gd name="T5" fmla="*/ 156 h 169"/>
                <a:gd name="T6" fmla="*/ 0 w 108"/>
                <a:gd name="T7" fmla="*/ 169 h 169"/>
                <a:gd name="T8" fmla="*/ 0 w 108"/>
                <a:gd name="T9" fmla="*/ 14 h 169"/>
              </a:gdLst>
              <a:ahLst/>
              <a:cxnLst>
                <a:cxn ang="0">
                  <a:pos x="T0" y="T1"/>
                </a:cxn>
                <a:cxn ang="0">
                  <a:pos x="T2" y="T3"/>
                </a:cxn>
                <a:cxn ang="0">
                  <a:pos x="T4" y="T5"/>
                </a:cxn>
                <a:cxn ang="0">
                  <a:pos x="T6" y="T7"/>
                </a:cxn>
                <a:cxn ang="0">
                  <a:pos x="T8" y="T9"/>
                </a:cxn>
              </a:cxnLst>
              <a:rect l="0" t="0" r="r" b="b"/>
              <a:pathLst>
                <a:path w="108" h="169">
                  <a:moveTo>
                    <a:pt x="0" y="14"/>
                  </a:moveTo>
                  <a:lnTo>
                    <a:pt x="108" y="0"/>
                  </a:lnTo>
                  <a:lnTo>
                    <a:pt x="108" y="156"/>
                  </a:lnTo>
                  <a:lnTo>
                    <a:pt x="0" y="169"/>
                  </a:lnTo>
                  <a:lnTo>
                    <a:pt x="0" y="14"/>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6" name="Freeform 109"/>
            <p:cNvSpPr/>
            <p:nvPr/>
          </p:nvSpPr>
          <p:spPr bwMode="auto">
            <a:xfrm>
              <a:off x="973" y="2400"/>
              <a:ext cx="54" cy="84"/>
            </a:xfrm>
            <a:custGeom>
              <a:avLst/>
              <a:gdLst>
                <a:gd name="T0" fmla="*/ 0 w 108"/>
                <a:gd name="T1" fmla="*/ 12 h 167"/>
                <a:gd name="T2" fmla="*/ 108 w 108"/>
                <a:gd name="T3" fmla="*/ 0 h 167"/>
                <a:gd name="T4" fmla="*/ 108 w 108"/>
                <a:gd name="T5" fmla="*/ 156 h 167"/>
                <a:gd name="T6" fmla="*/ 0 w 108"/>
                <a:gd name="T7" fmla="*/ 167 h 167"/>
                <a:gd name="T8" fmla="*/ 0 w 108"/>
                <a:gd name="T9" fmla="*/ 12 h 167"/>
              </a:gdLst>
              <a:ahLst/>
              <a:cxnLst>
                <a:cxn ang="0">
                  <a:pos x="T0" y="T1"/>
                </a:cxn>
                <a:cxn ang="0">
                  <a:pos x="T2" y="T3"/>
                </a:cxn>
                <a:cxn ang="0">
                  <a:pos x="T4" y="T5"/>
                </a:cxn>
                <a:cxn ang="0">
                  <a:pos x="T6" y="T7"/>
                </a:cxn>
                <a:cxn ang="0">
                  <a:pos x="T8" y="T9"/>
                </a:cxn>
              </a:cxnLst>
              <a:rect l="0" t="0" r="r" b="b"/>
              <a:pathLst>
                <a:path w="108" h="167">
                  <a:moveTo>
                    <a:pt x="0" y="12"/>
                  </a:moveTo>
                  <a:lnTo>
                    <a:pt x="108" y="0"/>
                  </a:lnTo>
                  <a:lnTo>
                    <a:pt x="108" y="156"/>
                  </a:lnTo>
                  <a:lnTo>
                    <a:pt x="0" y="167"/>
                  </a:lnTo>
                  <a:lnTo>
                    <a:pt x="0" y="12"/>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7" name="Freeform 110"/>
            <p:cNvSpPr/>
            <p:nvPr/>
          </p:nvSpPr>
          <p:spPr bwMode="auto">
            <a:xfrm>
              <a:off x="973" y="2493"/>
              <a:ext cx="54" cy="82"/>
            </a:xfrm>
            <a:custGeom>
              <a:avLst/>
              <a:gdLst>
                <a:gd name="T0" fmla="*/ 0 w 108"/>
                <a:gd name="T1" fmla="*/ 11 h 166"/>
                <a:gd name="T2" fmla="*/ 108 w 108"/>
                <a:gd name="T3" fmla="*/ 0 h 166"/>
                <a:gd name="T4" fmla="*/ 108 w 108"/>
                <a:gd name="T5" fmla="*/ 157 h 166"/>
                <a:gd name="T6" fmla="*/ 0 w 108"/>
                <a:gd name="T7" fmla="*/ 166 h 166"/>
                <a:gd name="T8" fmla="*/ 0 w 108"/>
                <a:gd name="T9" fmla="*/ 11 h 166"/>
              </a:gdLst>
              <a:ahLst/>
              <a:cxnLst>
                <a:cxn ang="0">
                  <a:pos x="T0" y="T1"/>
                </a:cxn>
                <a:cxn ang="0">
                  <a:pos x="T2" y="T3"/>
                </a:cxn>
                <a:cxn ang="0">
                  <a:pos x="T4" y="T5"/>
                </a:cxn>
                <a:cxn ang="0">
                  <a:pos x="T6" y="T7"/>
                </a:cxn>
                <a:cxn ang="0">
                  <a:pos x="T8" y="T9"/>
                </a:cxn>
              </a:cxnLst>
              <a:rect l="0" t="0" r="r" b="b"/>
              <a:pathLst>
                <a:path w="108" h="166">
                  <a:moveTo>
                    <a:pt x="0" y="11"/>
                  </a:moveTo>
                  <a:lnTo>
                    <a:pt x="108" y="0"/>
                  </a:lnTo>
                  <a:lnTo>
                    <a:pt x="108" y="157"/>
                  </a:lnTo>
                  <a:lnTo>
                    <a:pt x="0" y="166"/>
                  </a:lnTo>
                  <a:lnTo>
                    <a:pt x="0" y="11"/>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8" name="Freeform 111"/>
            <p:cNvSpPr/>
            <p:nvPr/>
          </p:nvSpPr>
          <p:spPr bwMode="auto">
            <a:xfrm>
              <a:off x="973" y="2584"/>
              <a:ext cx="54" cy="83"/>
            </a:xfrm>
            <a:custGeom>
              <a:avLst/>
              <a:gdLst>
                <a:gd name="T0" fmla="*/ 0 w 108"/>
                <a:gd name="T1" fmla="*/ 9 h 166"/>
                <a:gd name="T2" fmla="*/ 108 w 108"/>
                <a:gd name="T3" fmla="*/ 0 h 166"/>
                <a:gd name="T4" fmla="*/ 108 w 108"/>
                <a:gd name="T5" fmla="*/ 157 h 166"/>
                <a:gd name="T6" fmla="*/ 0 w 108"/>
                <a:gd name="T7" fmla="*/ 166 h 166"/>
                <a:gd name="T8" fmla="*/ 0 w 108"/>
                <a:gd name="T9" fmla="*/ 9 h 166"/>
              </a:gdLst>
              <a:ahLst/>
              <a:cxnLst>
                <a:cxn ang="0">
                  <a:pos x="T0" y="T1"/>
                </a:cxn>
                <a:cxn ang="0">
                  <a:pos x="T2" y="T3"/>
                </a:cxn>
                <a:cxn ang="0">
                  <a:pos x="T4" y="T5"/>
                </a:cxn>
                <a:cxn ang="0">
                  <a:pos x="T6" y="T7"/>
                </a:cxn>
                <a:cxn ang="0">
                  <a:pos x="T8" y="T9"/>
                </a:cxn>
              </a:cxnLst>
              <a:rect l="0" t="0" r="r" b="b"/>
              <a:pathLst>
                <a:path w="108" h="166">
                  <a:moveTo>
                    <a:pt x="0" y="9"/>
                  </a:moveTo>
                  <a:lnTo>
                    <a:pt x="108" y="0"/>
                  </a:lnTo>
                  <a:lnTo>
                    <a:pt x="108" y="157"/>
                  </a:lnTo>
                  <a:lnTo>
                    <a:pt x="0" y="166"/>
                  </a:lnTo>
                  <a:lnTo>
                    <a:pt x="0" y="9"/>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9" name="Freeform 112"/>
            <p:cNvSpPr/>
            <p:nvPr/>
          </p:nvSpPr>
          <p:spPr bwMode="auto">
            <a:xfrm>
              <a:off x="973" y="2676"/>
              <a:ext cx="54" cy="80"/>
            </a:xfrm>
            <a:custGeom>
              <a:avLst/>
              <a:gdLst>
                <a:gd name="T0" fmla="*/ 0 w 108"/>
                <a:gd name="T1" fmla="*/ 7 h 160"/>
                <a:gd name="T2" fmla="*/ 108 w 108"/>
                <a:gd name="T3" fmla="*/ 0 h 160"/>
                <a:gd name="T4" fmla="*/ 108 w 108"/>
                <a:gd name="T5" fmla="*/ 155 h 160"/>
                <a:gd name="T6" fmla="*/ 0 w 108"/>
                <a:gd name="T7" fmla="*/ 160 h 160"/>
                <a:gd name="T8" fmla="*/ 0 w 108"/>
                <a:gd name="T9" fmla="*/ 7 h 160"/>
              </a:gdLst>
              <a:ahLst/>
              <a:cxnLst>
                <a:cxn ang="0">
                  <a:pos x="T0" y="T1"/>
                </a:cxn>
                <a:cxn ang="0">
                  <a:pos x="T2" y="T3"/>
                </a:cxn>
                <a:cxn ang="0">
                  <a:pos x="T4" y="T5"/>
                </a:cxn>
                <a:cxn ang="0">
                  <a:pos x="T6" y="T7"/>
                </a:cxn>
                <a:cxn ang="0">
                  <a:pos x="T8" y="T9"/>
                </a:cxn>
              </a:cxnLst>
              <a:rect l="0" t="0" r="r" b="b"/>
              <a:pathLst>
                <a:path w="108" h="160">
                  <a:moveTo>
                    <a:pt x="0" y="7"/>
                  </a:moveTo>
                  <a:lnTo>
                    <a:pt x="108" y="0"/>
                  </a:lnTo>
                  <a:lnTo>
                    <a:pt x="108" y="155"/>
                  </a:lnTo>
                  <a:lnTo>
                    <a:pt x="0" y="160"/>
                  </a:lnTo>
                  <a:lnTo>
                    <a:pt x="0" y="7"/>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0" name="Freeform 113"/>
            <p:cNvSpPr/>
            <p:nvPr/>
          </p:nvSpPr>
          <p:spPr bwMode="auto">
            <a:xfrm>
              <a:off x="973" y="2768"/>
              <a:ext cx="54" cy="80"/>
            </a:xfrm>
            <a:custGeom>
              <a:avLst/>
              <a:gdLst>
                <a:gd name="T0" fmla="*/ 0 w 108"/>
                <a:gd name="T1" fmla="*/ 5 h 160"/>
                <a:gd name="T2" fmla="*/ 108 w 108"/>
                <a:gd name="T3" fmla="*/ 0 h 160"/>
                <a:gd name="T4" fmla="*/ 108 w 108"/>
                <a:gd name="T5" fmla="*/ 156 h 160"/>
                <a:gd name="T6" fmla="*/ 0 w 108"/>
                <a:gd name="T7" fmla="*/ 160 h 160"/>
                <a:gd name="T8" fmla="*/ 0 w 108"/>
                <a:gd name="T9" fmla="*/ 5 h 160"/>
              </a:gdLst>
              <a:ahLst/>
              <a:cxnLst>
                <a:cxn ang="0">
                  <a:pos x="T0" y="T1"/>
                </a:cxn>
                <a:cxn ang="0">
                  <a:pos x="T2" y="T3"/>
                </a:cxn>
                <a:cxn ang="0">
                  <a:pos x="T4" y="T5"/>
                </a:cxn>
                <a:cxn ang="0">
                  <a:pos x="T6" y="T7"/>
                </a:cxn>
                <a:cxn ang="0">
                  <a:pos x="T8" y="T9"/>
                </a:cxn>
              </a:cxnLst>
              <a:rect l="0" t="0" r="r" b="b"/>
              <a:pathLst>
                <a:path w="108" h="160">
                  <a:moveTo>
                    <a:pt x="0" y="5"/>
                  </a:moveTo>
                  <a:lnTo>
                    <a:pt x="108" y="0"/>
                  </a:lnTo>
                  <a:lnTo>
                    <a:pt x="108" y="156"/>
                  </a:lnTo>
                  <a:lnTo>
                    <a:pt x="0" y="160"/>
                  </a:lnTo>
                  <a:lnTo>
                    <a:pt x="0" y="5"/>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1" name="Freeform 114"/>
            <p:cNvSpPr/>
            <p:nvPr/>
          </p:nvSpPr>
          <p:spPr bwMode="auto">
            <a:xfrm>
              <a:off x="973" y="2860"/>
              <a:ext cx="54" cy="79"/>
            </a:xfrm>
            <a:custGeom>
              <a:avLst/>
              <a:gdLst>
                <a:gd name="T0" fmla="*/ 0 w 108"/>
                <a:gd name="T1" fmla="*/ 3 h 158"/>
                <a:gd name="T2" fmla="*/ 108 w 108"/>
                <a:gd name="T3" fmla="*/ 0 h 158"/>
                <a:gd name="T4" fmla="*/ 108 w 108"/>
                <a:gd name="T5" fmla="*/ 156 h 158"/>
                <a:gd name="T6" fmla="*/ 0 w 108"/>
                <a:gd name="T7" fmla="*/ 158 h 158"/>
                <a:gd name="T8" fmla="*/ 0 w 108"/>
                <a:gd name="T9" fmla="*/ 3 h 158"/>
              </a:gdLst>
              <a:ahLst/>
              <a:cxnLst>
                <a:cxn ang="0">
                  <a:pos x="T0" y="T1"/>
                </a:cxn>
                <a:cxn ang="0">
                  <a:pos x="T2" y="T3"/>
                </a:cxn>
                <a:cxn ang="0">
                  <a:pos x="T4" y="T5"/>
                </a:cxn>
                <a:cxn ang="0">
                  <a:pos x="T6" y="T7"/>
                </a:cxn>
                <a:cxn ang="0">
                  <a:pos x="T8" y="T9"/>
                </a:cxn>
              </a:cxnLst>
              <a:rect l="0" t="0" r="r" b="b"/>
              <a:pathLst>
                <a:path w="108" h="158">
                  <a:moveTo>
                    <a:pt x="0" y="3"/>
                  </a:moveTo>
                  <a:lnTo>
                    <a:pt x="108" y="0"/>
                  </a:lnTo>
                  <a:lnTo>
                    <a:pt x="108" y="156"/>
                  </a:lnTo>
                  <a:lnTo>
                    <a:pt x="0" y="158"/>
                  </a:lnTo>
                  <a:lnTo>
                    <a:pt x="0" y="3"/>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2" name="Freeform 115"/>
            <p:cNvSpPr/>
            <p:nvPr/>
          </p:nvSpPr>
          <p:spPr bwMode="auto">
            <a:xfrm>
              <a:off x="973" y="2952"/>
              <a:ext cx="54" cy="79"/>
            </a:xfrm>
            <a:custGeom>
              <a:avLst/>
              <a:gdLst>
                <a:gd name="T0" fmla="*/ 0 w 108"/>
                <a:gd name="T1" fmla="*/ 4 h 159"/>
                <a:gd name="T2" fmla="*/ 108 w 108"/>
                <a:gd name="T3" fmla="*/ 0 h 159"/>
                <a:gd name="T4" fmla="*/ 108 w 108"/>
                <a:gd name="T5" fmla="*/ 157 h 159"/>
                <a:gd name="T6" fmla="*/ 0 w 108"/>
                <a:gd name="T7" fmla="*/ 159 h 159"/>
                <a:gd name="T8" fmla="*/ 0 w 108"/>
                <a:gd name="T9" fmla="*/ 4 h 159"/>
              </a:gdLst>
              <a:ahLst/>
              <a:cxnLst>
                <a:cxn ang="0">
                  <a:pos x="T0" y="T1"/>
                </a:cxn>
                <a:cxn ang="0">
                  <a:pos x="T2" y="T3"/>
                </a:cxn>
                <a:cxn ang="0">
                  <a:pos x="T4" y="T5"/>
                </a:cxn>
                <a:cxn ang="0">
                  <a:pos x="T6" y="T7"/>
                </a:cxn>
                <a:cxn ang="0">
                  <a:pos x="T8" y="T9"/>
                </a:cxn>
              </a:cxnLst>
              <a:rect l="0" t="0" r="r" b="b"/>
              <a:pathLst>
                <a:path w="108" h="159">
                  <a:moveTo>
                    <a:pt x="0" y="4"/>
                  </a:moveTo>
                  <a:lnTo>
                    <a:pt x="108" y="0"/>
                  </a:lnTo>
                  <a:lnTo>
                    <a:pt x="108" y="157"/>
                  </a:lnTo>
                  <a:lnTo>
                    <a:pt x="0" y="159"/>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3" name="Rectangle 116"/>
            <p:cNvSpPr>
              <a:spLocks noChangeArrowheads="1"/>
            </p:cNvSpPr>
            <p:nvPr/>
          </p:nvSpPr>
          <p:spPr bwMode="auto">
            <a:xfrm>
              <a:off x="973" y="3044"/>
              <a:ext cx="54" cy="78"/>
            </a:xfrm>
            <a:prstGeom prst="rect">
              <a:avLst/>
            </a:prstGeom>
            <a:solidFill>
              <a:srgbClr val="540C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4" name="Freeform 117"/>
            <p:cNvSpPr/>
            <p:nvPr/>
          </p:nvSpPr>
          <p:spPr bwMode="auto">
            <a:xfrm>
              <a:off x="973" y="3136"/>
              <a:ext cx="54" cy="79"/>
            </a:xfrm>
            <a:custGeom>
              <a:avLst/>
              <a:gdLst>
                <a:gd name="T0" fmla="*/ 108 w 108"/>
                <a:gd name="T1" fmla="*/ 2 h 158"/>
                <a:gd name="T2" fmla="*/ 108 w 108"/>
                <a:gd name="T3" fmla="*/ 158 h 158"/>
                <a:gd name="T4" fmla="*/ 0 w 108"/>
                <a:gd name="T5" fmla="*/ 155 h 158"/>
                <a:gd name="T6" fmla="*/ 0 w 108"/>
                <a:gd name="T7" fmla="*/ 0 h 158"/>
                <a:gd name="T8" fmla="*/ 108 w 108"/>
                <a:gd name="T9" fmla="*/ 2 h 158"/>
              </a:gdLst>
              <a:ahLst/>
              <a:cxnLst>
                <a:cxn ang="0">
                  <a:pos x="T0" y="T1"/>
                </a:cxn>
                <a:cxn ang="0">
                  <a:pos x="T2" y="T3"/>
                </a:cxn>
                <a:cxn ang="0">
                  <a:pos x="T4" y="T5"/>
                </a:cxn>
                <a:cxn ang="0">
                  <a:pos x="T6" y="T7"/>
                </a:cxn>
                <a:cxn ang="0">
                  <a:pos x="T8" y="T9"/>
                </a:cxn>
              </a:cxnLst>
              <a:rect l="0" t="0" r="r" b="b"/>
              <a:pathLst>
                <a:path w="108" h="158">
                  <a:moveTo>
                    <a:pt x="108" y="2"/>
                  </a:moveTo>
                  <a:lnTo>
                    <a:pt x="108" y="158"/>
                  </a:lnTo>
                  <a:lnTo>
                    <a:pt x="0" y="155"/>
                  </a:lnTo>
                  <a:lnTo>
                    <a:pt x="0" y="0"/>
                  </a:lnTo>
                  <a:lnTo>
                    <a:pt x="108" y="2"/>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5" name="Freeform 118"/>
            <p:cNvSpPr/>
            <p:nvPr/>
          </p:nvSpPr>
          <p:spPr bwMode="auto">
            <a:xfrm>
              <a:off x="973" y="3227"/>
              <a:ext cx="54" cy="79"/>
            </a:xfrm>
            <a:custGeom>
              <a:avLst/>
              <a:gdLst>
                <a:gd name="T0" fmla="*/ 108 w 108"/>
                <a:gd name="T1" fmla="*/ 2 h 158"/>
                <a:gd name="T2" fmla="*/ 108 w 108"/>
                <a:gd name="T3" fmla="*/ 158 h 158"/>
                <a:gd name="T4" fmla="*/ 0 w 108"/>
                <a:gd name="T5" fmla="*/ 155 h 158"/>
                <a:gd name="T6" fmla="*/ 0 w 108"/>
                <a:gd name="T7" fmla="*/ 0 h 158"/>
                <a:gd name="T8" fmla="*/ 108 w 108"/>
                <a:gd name="T9" fmla="*/ 2 h 158"/>
              </a:gdLst>
              <a:ahLst/>
              <a:cxnLst>
                <a:cxn ang="0">
                  <a:pos x="T0" y="T1"/>
                </a:cxn>
                <a:cxn ang="0">
                  <a:pos x="T2" y="T3"/>
                </a:cxn>
                <a:cxn ang="0">
                  <a:pos x="T4" y="T5"/>
                </a:cxn>
                <a:cxn ang="0">
                  <a:pos x="T6" y="T7"/>
                </a:cxn>
                <a:cxn ang="0">
                  <a:pos x="T8" y="T9"/>
                </a:cxn>
              </a:cxnLst>
              <a:rect l="0" t="0" r="r" b="b"/>
              <a:pathLst>
                <a:path w="108" h="158">
                  <a:moveTo>
                    <a:pt x="108" y="2"/>
                  </a:moveTo>
                  <a:lnTo>
                    <a:pt x="108" y="158"/>
                  </a:lnTo>
                  <a:lnTo>
                    <a:pt x="0" y="155"/>
                  </a:lnTo>
                  <a:lnTo>
                    <a:pt x="0" y="0"/>
                  </a:lnTo>
                  <a:lnTo>
                    <a:pt x="108" y="2"/>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6" name="Freeform 119"/>
            <p:cNvSpPr/>
            <p:nvPr/>
          </p:nvSpPr>
          <p:spPr bwMode="auto">
            <a:xfrm>
              <a:off x="973" y="3319"/>
              <a:ext cx="54" cy="80"/>
            </a:xfrm>
            <a:custGeom>
              <a:avLst/>
              <a:gdLst>
                <a:gd name="T0" fmla="*/ 108 w 108"/>
                <a:gd name="T1" fmla="*/ 4 h 160"/>
                <a:gd name="T2" fmla="*/ 108 w 108"/>
                <a:gd name="T3" fmla="*/ 160 h 160"/>
                <a:gd name="T4" fmla="*/ 0 w 108"/>
                <a:gd name="T5" fmla="*/ 155 h 160"/>
                <a:gd name="T6" fmla="*/ 0 w 108"/>
                <a:gd name="T7" fmla="*/ 0 h 160"/>
                <a:gd name="T8" fmla="*/ 108 w 108"/>
                <a:gd name="T9" fmla="*/ 4 h 160"/>
              </a:gdLst>
              <a:ahLst/>
              <a:cxnLst>
                <a:cxn ang="0">
                  <a:pos x="T0" y="T1"/>
                </a:cxn>
                <a:cxn ang="0">
                  <a:pos x="T2" y="T3"/>
                </a:cxn>
                <a:cxn ang="0">
                  <a:pos x="T4" y="T5"/>
                </a:cxn>
                <a:cxn ang="0">
                  <a:pos x="T6" y="T7"/>
                </a:cxn>
                <a:cxn ang="0">
                  <a:pos x="T8" y="T9"/>
                </a:cxn>
              </a:cxnLst>
              <a:rect l="0" t="0" r="r" b="b"/>
              <a:pathLst>
                <a:path w="108" h="160">
                  <a:moveTo>
                    <a:pt x="108" y="4"/>
                  </a:moveTo>
                  <a:lnTo>
                    <a:pt x="108" y="160"/>
                  </a:lnTo>
                  <a:lnTo>
                    <a:pt x="0" y="155"/>
                  </a:lnTo>
                  <a:lnTo>
                    <a:pt x="0" y="0"/>
                  </a:lnTo>
                  <a:lnTo>
                    <a:pt x="108" y="4"/>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7" name="Freeform 120"/>
            <p:cNvSpPr/>
            <p:nvPr/>
          </p:nvSpPr>
          <p:spPr bwMode="auto">
            <a:xfrm>
              <a:off x="973" y="3410"/>
              <a:ext cx="54" cy="81"/>
            </a:xfrm>
            <a:custGeom>
              <a:avLst/>
              <a:gdLst>
                <a:gd name="T0" fmla="*/ 108 w 108"/>
                <a:gd name="T1" fmla="*/ 5 h 162"/>
                <a:gd name="T2" fmla="*/ 108 w 108"/>
                <a:gd name="T3" fmla="*/ 162 h 162"/>
                <a:gd name="T4" fmla="*/ 0 w 108"/>
                <a:gd name="T5" fmla="*/ 155 h 162"/>
                <a:gd name="T6" fmla="*/ 0 w 108"/>
                <a:gd name="T7" fmla="*/ 0 h 162"/>
                <a:gd name="T8" fmla="*/ 108 w 108"/>
                <a:gd name="T9" fmla="*/ 5 h 162"/>
              </a:gdLst>
              <a:ahLst/>
              <a:cxnLst>
                <a:cxn ang="0">
                  <a:pos x="T0" y="T1"/>
                </a:cxn>
                <a:cxn ang="0">
                  <a:pos x="T2" y="T3"/>
                </a:cxn>
                <a:cxn ang="0">
                  <a:pos x="T4" y="T5"/>
                </a:cxn>
                <a:cxn ang="0">
                  <a:pos x="T6" y="T7"/>
                </a:cxn>
                <a:cxn ang="0">
                  <a:pos x="T8" y="T9"/>
                </a:cxn>
              </a:cxnLst>
              <a:rect l="0" t="0" r="r" b="b"/>
              <a:pathLst>
                <a:path w="108" h="162">
                  <a:moveTo>
                    <a:pt x="108" y="5"/>
                  </a:moveTo>
                  <a:lnTo>
                    <a:pt x="108" y="162"/>
                  </a:lnTo>
                  <a:lnTo>
                    <a:pt x="0" y="155"/>
                  </a:lnTo>
                  <a:lnTo>
                    <a:pt x="0" y="0"/>
                  </a:lnTo>
                  <a:lnTo>
                    <a:pt x="108" y="5"/>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8" name="Freeform 121"/>
            <p:cNvSpPr/>
            <p:nvPr/>
          </p:nvSpPr>
          <p:spPr bwMode="auto">
            <a:xfrm>
              <a:off x="973" y="3501"/>
              <a:ext cx="54" cy="83"/>
            </a:xfrm>
            <a:custGeom>
              <a:avLst/>
              <a:gdLst>
                <a:gd name="T0" fmla="*/ 0 w 108"/>
                <a:gd name="T1" fmla="*/ 0 h 167"/>
                <a:gd name="T2" fmla="*/ 108 w 108"/>
                <a:gd name="T3" fmla="*/ 7 h 167"/>
                <a:gd name="T4" fmla="*/ 108 w 108"/>
                <a:gd name="T5" fmla="*/ 167 h 167"/>
                <a:gd name="T6" fmla="*/ 0 w 108"/>
                <a:gd name="T7" fmla="*/ 143 h 167"/>
                <a:gd name="T8" fmla="*/ 0 w 108"/>
                <a:gd name="T9" fmla="*/ 0 h 167"/>
              </a:gdLst>
              <a:ahLst/>
              <a:cxnLst>
                <a:cxn ang="0">
                  <a:pos x="T0" y="T1"/>
                </a:cxn>
                <a:cxn ang="0">
                  <a:pos x="T2" y="T3"/>
                </a:cxn>
                <a:cxn ang="0">
                  <a:pos x="T4" y="T5"/>
                </a:cxn>
                <a:cxn ang="0">
                  <a:pos x="T6" y="T7"/>
                </a:cxn>
                <a:cxn ang="0">
                  <a:pos x="T8" y="T9"/>
                </a:cxn>
              </a:cxnLst>
              <a:rect l="0" t="0" r="r" b="b"/>
              <a:pathLst>
                <a:path w="108" h="167">
                  <a:moveTo>
                    <a:pt x="0" y="0"/>
                  </a:moveTo>
                  <a:lnTo>
                    <a:pt x="108" y="7"/>
                  </a:lnTo>
                  <a:lnTo>
                    <a:pt x="108" y="167"/>
                  </a:lnTo>
                  <a:lnTo>
                    <a:pt x="0" y="143"/>
                  </a:lnTo>
                  <a:lnTo>
                    <a:pt x="0" y="0"/>
                  </a:lnTo>
                  <a:close/>
                </a:path>
              </a:pathLst>
            </a:custGeom>
            <a:solidFill>
              <a:srgbClr val="540C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9" name="Freeform 122"/>
            <p:cNvSpPr/>
            <p:nvPr/>
          </p:nvSpPr>
          <p:spPr bwMode="auto">
            <a:xfrm>
              <a:off x="1040" y="3472"/>
              <a:ext cx="83" cy="107"/>
            </a:xfrm>
            <a:custGeom>
              <a:avLst/>
              <a:gdLst>
                <a:gd name="T0" fmla="*/ 0 w 166"/>
                <a:gd name="T1" fmla="*/ 61 h 213"/>
                <a:gd name="T2" fmla="*/ 166 w 166"/>
                <a:gd name="T3" fmla="*/ 0 h 213"/>
                <a:gd name="T4" fmla="*/ 166 w 166"/>
                <a:gd name="T5" fmla="*/ 142 h 213"/>
                <a:gd name="T6" fmla="*/ 0 w 166"/>
                <a:gd name="T7" fmla="*/ 213 h 213"/>
                <a:gd name="T8" fmla="*/ 0 w 166"/>
                <a:gd name="T9" fmla="*/ 61 h 213"/>
              </a:gdLst>
              <a:ahLst/>
              <a:cxnLst>
                <a:cxn ang="0">
                  <a:pos x="T0" y="T1"/>
                </a:cxn>
                <a:cxn ang="0">
                  <a:pos x="T2" y="T3"/>
                </a:cxn>
                <a:cxn ang="0">
                  <a:pos x="T4" y="T5"/>
                </a:cxn>
                <a:cxn ang="0">
                  <a:pos x="T6" y="T7"/>
                </a:cxn>
                <a:cxn ang="0">
                  <a:pos x="T8" y="T9"/>
                </a:cxn>
              </a:cxnLst>
              <a:rect l="0" t="0" r="r" b="b"/>
              <a:pathLst>
                <a:path w="166" h="213">
                  <a:moveTo>
                    <a:pt x="0" y="61"/>
                  </a:moveTo>
                  <a:lnTo>
                    <a:pt x="166" y="0"/>
                  </a:lnTo>
                  <a:lnTo>
                    <a:pt x="166" y="142"/>
                  </a:lnTo>
                  <a:lnTo>
                    <a:pt x="0" y="213"/>
                  </a:lnTo>
                  <a:lnTo>
                    <a:pt x="0" y="61"/>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0" name="Freeform 123"/>
            <p:cNvSpPr/>
            <p:nvPr/>
          </p:nvSpPr>
          <p:spPr bwMode="auto">
            <a:xfrm>
              <a:off x="1136" y="3426"/>
              <a:ext cx="113" cy="112"/>
            </a:xfrm>
            <a:custGeom>
              <a:avLst/>
              <a:gdLst>
                <a:gd name="T0" fmla="*/ 0 w 227"/>
                <a:gd name="T1" fmla="*/ 82 h 225"/>
                <a:gd name="T2" fmla="*/ 227 w 227"/>
                <a:gd name="T3" fmla="*/ 0 h 225"/>
                <a:gd name="T4" fmla="*/ 227 w 227"/>
                <a:gd name="T5" fmla="*/ 128 h 225"/>
                <a:gd name="T6" fmla="*/ 0 w 227"/>
                <a:gd name="T7" fmla="*/ 225 h 225"/>
                <a:gd name="T8" fmla="*/ 0 w 227"/>
                <a:gd name="T9" fmla="*/ 82 h 225"/>
              </a:gdLst>
              <a:ahLst/>
              <a:cxnLst>
                <a:cxn ang="0">
                  <a:pos x="T0" y="T1"/>
                </a:cxn>
                <a:cxn ang="0">
                  <a:pos x="T2" y="T3"/>
                </a:cxn>
                <a:cxn ang="0">
                  <a:pos x="T4" y="T5"/>
                </a:cxn>
                <a:cxn ang="0">
                  <a:pos x="T6" y="T7"/>
                </a:cxn>
                <a:cxn ang="0">
                  <a:pos x="T8" y="T9"/>
                </a:cxn>
              </a:cxnLst>
              <a:rect l="0" t="0" r="r" b="b"/>
              <a:pathLst>
                <a:path w="227" h="225">
                  <a:moveTo>
                    <a:pt x="0" y="82"/>
                  </a:moveTo>
                  <a:lnTo>
                    <a:pt x="227" y="0"/>
                  </a:lnTo>
                  <a:lnTo>
                    <a:pt x="227" y="128"/>
                  </a:lnTo>
                  <a:lnTo>
                    <a:pt x="0" y="225"/>
                  </a:lnTo>
                  <a:lnTo>
                    <a:pt x="0" y="82"/>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1" name="Freeform 124"/>
            <p:cNvSpPr/>
            <p:nvPr/>
          </p:nvSpPr>
          <p:spPr bwMode="auto">
            <a:xfrm>
              <a:off x="1263" y="3379"/>
              <a:ext cx="113" cy="106"/>
            </a:xfrm>
            <a:custGeom>
              <a:avLst/>
              <a:gdLst>
                <a:gd name="T0" fmla="*/ 0 w 227"/>
                <a:gd name="T1" fmla="*/ 83 h 212"/>
                <a:gd name="T2" fmla="*/ 227 w 227"/>
                <a:gd name="T3" fmla="*/ 0 h 212"/>
                <a:gd name="T4" fmla="*/ 227 w 227"/>
                <a:gd name="T5" fmla="*/ 115 h 212"/>
                <a:gd name="T6" fmla="*/ 0 w 227"/>
                <a:gd name="T7" fmla="*/ 212 h 212"/>
                <a:gd name="T8" fmla="*/ 0 w 227"/>
                <a:gd name="T9" fmla="*/ 83 h 212"/>
              </a:gdLst>
              <a:ahLst/>
              <a:cxnLst>
                <a:cxn ang="0">
                  <a:pos x="T0" y="T1"/>
                </a:cxn>
                <a:cxn ang="0">
                  <a:pos x="T2" y="T3"/>
                </a:cxn>
                <a:cxn ang="0">
                  <a:pos x="T4" y="T5"/>
                </a:cxn>
                <a:cxn ang="0">
                  <a:pos x="T6" y="T7"/>
                </a:cxn>
                <a:cxn ang="0">
                  <a:pos x="T8" y="T9"/>
                </a:cxn>
              </a:cxnLst>
              <a:rect l="0" t="0" r="r" b="b"/>
              <a:pathLst>
                <a:path w="227" h="212">
                  <a:moveTo>
                    <a:pt x="0" y="83"/>
                  </a:moveTo>
                  <a:lnTo>
                    <a:pt x="227" y="0"/>
                  </a:lnTo>
                  <a:lnTo>
                    <a:pt x="227" y="115"/>
                  </a:lnTo>
                  <a:lnTo>
                    <a:pt x="0" y="212"/>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2" name="Freeform 125"/>
            <p:cNvSpPr/>
            <p:nvPr/>
          </p:nvSpPr>
          <p:spPr bwMode="auto">
            <a:xfrm>
              <a:off x="1390" y="3333"/>
              <a:ext cx="113" cy="98"/>
            </a:xfrm>
            <a:custGeom>
              <a:avLst/>
              <a:gdLst>
                <a:gd name="T0" fmla="*/ 0 w 226"/>
                <a:gd name="T1" fmla="*/ 83 h 197"/>
                <a:gd name="T2" fmla="*/ 226 w 226"/>
                <a:gd name="T3" fmla="*/ 0 h 197"/>
                <a:gd name="T4" fmla="*/ 226 w 226"/>
                <a:gd name="T5" fmla="*/ 100 h 197"/>
                <a:gd name="T6" fmla="*/ 0 w 226"/>
                <a:gd name="T7" fmla="*/ 197 h 197"/>
                <a:gd name="T8" fmla="*/ 0 w 226"/>
                <a:gd name="T9" fmla="*/ 83 h 197"/>
              </a:gdLst>
              <a:ahLst/>
              <a:cxnLst>
                <a:cxn ang="0">
                  <a:pos x="T0" y="T1"/>
                </a:cxn>
                <a:cxn ang="0">
                  <a:pos x="T2" y="T3"/>
                </a:cxn>
                <a:cxn ang="0">
                  <a:pos x="T4" y="T5"/>
                </a:cxn>
                <a:cxn ang="0">
                  <a:pos x="T6" y="T7"/>
                </a:cxn>
                <a:cxn ang="0">
                  <a:pos x="T8" y="T9"/>
                </a:cxn>
              </a:cxnLst>
              <a:rect l="0" t="0" r="r" b="b"/>
              <a:pathLst>
                <a:path w="226" h="197">
                  <a:moveTo>
                    <a:pt x="0" y="83"/>
                  </a:moveTo>
                  <a:lnTo>
                    <a:pt x="226" y="0"/>
                  </a:lnTo>
                  <a:lnTo>
                    <a:pt x="226" y="100"/>
                  </a:lnTo>
                  <a:lnTo>
                    <a:pt x="0" y="197"/>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 name="Freeform 126"/>
            <p:cNvSpPr/>
            <p:nvPr/>
          </p:nvSpPr>
          <p:spPr bwMode="auto">
            <a:xfrm>
              <a:off x="1517" y="3294"/>
              <a:ext cx="90" cy="83"/>
            </a:xfrm>
            <a:custGeom>
              <a:avLst/>
              <a:gdLst>
                <a:gd name="T0" fmla="*/ 0 w 179"/>
                <a:gd name="T1" fmla="*/ 67 h 167"/>
                <a:gd name="T2" fmla="*/ 179 w 179"/>
                <a:gd name="T3" fmla="*/ 0 h 167"/>
                <a:gd name="T4" fmla="*/ 179 w 179"/>
                <a:gd name="T5" fmla="*/ 90 h 167"/>
                <a:gd name="T6" fmla="*/ 0 w 179"/>
                <a:gd name="T7" fmla="*/ 167 h 167"/>
                <a:gd name="T8" fmla="*/ 0 w 179"/>
                <a:gd name="T9" fmla="*/ 67 h 167"/>
              </a:gdLst>
              <a:ahLst/>
              <a:cxnLst>
                <a:cxn ang="0">
                  <a:pos x="T0" y="T1"/>
                </a:cxn>
                <a:cxn ang="0">
                  <a:pos x="T2" y="T3"/>
                </a:cxn>
                <a:cxn ang="0">
                  <a:pos x="T4" y="T5"/>
                </a:cxn>
                <a:cxn ang="0">
                  <a:pos x="T6" y="T7"/>
                </a:cxn>
                <a:cxn ang="0">
                  <a:pos x="T8" y="T9"/>
                </a:cxn>
              </a:cxnLst>
              <a:rect l="0" t="0" r="r" b="b"/>
              <a:pathLst>
                <a:path w="179" h="167">
                  <a:moveTo>
                    <a:pt x="0" y="67"/>
                  </a:moveTo>
                  <a:lnTo>
                    <a:pt x="179" y="0"/>
                  </a:lnTo>
                  <a:lnTo>
                    <a:pt x="179" y="90"/>
                  </a:lnTo>
                  <a:lnTo>
                    <a:pt x="0" y="167"/>
                  </a:lnTo>
                  <a:lnTo>
                    <a:pt x="0" y="67"/>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4" name="Freeform 127"/>
            <p:cNvSpPr/>
            <p:nvPr/>
          </p:nvSpPr>
          <p:spPr bwMode="auto">
            <a:xfrm>
              <a:off x="1582" y="2384"/>
              <a:ext cx="25" cy="58"/>
            </a:xfrm>
            <a:custGeom>
              <a:avLst/>
              <a:gdLst>
                <a:gd name="T0" fmla="*/ 0 w 49"/>
                <a:gd name="T1" fmla="*/ 93 h 114"/>
                <a:gd name="T2" fmla="*/ 0 w 49"/>
                <a:gd name="T3" fmla="*/ 0 h 114"/>
                <a:gd name="T4" fmla="*/ 49 w 49"/>
                <a:gd name="T5" fmla="*/ 23 h 114"/>
                <a:gd name="T6" fmla="*/ 49 w 49"/>
                <a:gd name="T7" fmla="*/ 114 h 114"/>
                <a:gd name="T8" fmla="*/ 0 w 49"/>
                <a:gd name="T9" fmla="*/ 93 h 114"/>
              </a:gdLst>
              <a:ahLst/>
              <a:cxnLst>
                <a:cxn ang="0">
                  <a:pos x="T0" y="T1"/>
                </a:cxn>
                <a:cxn ang="0">
                  <a:pos x="T2" y="T3"/>
                </a:cxn>
                <a:cxn ang="0">
                  <a:pos x="T4" y="T5"/>
                </a:cxn>
                <a:cxn ang="0">
                  <a:pos x="T6" y="T7"/>
                </a:cxn>
                <a:cxn ang="0">
                  <a:pos x="T8" y="T9"/>
                </a:cxn>
              </a:cxnLst>
              <a:rect l="0" t="0" r="r" b="b"/>
              <a:pathLst>
                <a:path w="49" h="114">
                  <a:moveTo>
                    <a:pt x="0" y="93"/>
                  </a:moveTo>
                  <a:lnTo>
                    <a:pt x="0" y="0"/>
                  </a:lnTo>
                  <a:lnTo>
                    <a:pt x="49" y="23"/>
                  </a:lnTo>
                  <a:lnTo>
                    <a:pt x="49" y="114"/>
                  </a:lnTo>
                  <a:lnTo>
                    <a:pt x="0" y="93"/>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5" name="Freeform 128"/>
            <p:cNvSpPr/>
            <p:nvPr/>
          </p:nvSpPr>
          <p:spPr bwMode="auto">
            <a:xfrm>
              <a:off x="1517" y="2289"/>
              <a:ext cx="90" cy="92"/>
            </a:xfrm>
            <a:custGeom>
              <a:avLst/>
              <a:gdLst>
                <a:gd name="T0" fmla="*/ 0 w 179"/>
                <a:gd name="T1" fmla="*/ 99 h 185"/>
                <a:gd name="T2" fmla="*/ 0 w 179"/>
                <a:gd name="T3" fmla="*/ 0 h 185"/>
                <a:gd name="T4" fmla="*/ 179 w 179"/>
                <a:gd name="T5" fmla="*/ 97 h 185"/>
                <a:gd name="T6" fmla="*/ 179 w 179"/>
                <a:gd name="T7" fmla="*/ 185 h 185"/>
                <a:gd name="T8" fmla="*/ 0 w 179"/>
                <a:gd name="T9" fmla="*/ 99 h 185"/>
              </a:gdLst>
              <a:ahLst/>
              <a:cxnLst>
                <a:cxn ang="0">
                  <a:pos x="T0" y="T1"/>
                </a:cxn>
                <a:cxn ang="0">
                  <a:pos x="T2" y="T3"/>
                </a:cxn>
                <a:cxn ang="0">
                  <a:pos x="T4" y="T5"/>
                </a:cxn>
                <a:cxn ang="0">
                  <a:pos x="T6" y="T7"/>
                </a:cxn>
                <a:cxn ang="0">
                  <a:pos x="T8" y="T9"/>
                </a:cxn>
              </a:cxnLst>
              <a:rect l="0" t="0" r="r" b="b"/>
              <a:pathLst>
                <a:path w="179" h="185">
                  <a:moveTo>
                    <a:pt x="0" y="99"/>
                  </a:moveTo>
                  <a:lnTo>
                    <a:pt x="0" y="0"/>
                  </a:lnTo>
                  <a:lnTo>
                    <a:pt x="179" y="97"/>
                  </a:lnTo>
                  <a:lnTo>
                    <a:pt x="179" y="185"/>
                  </a:lnTo>
                  <a:lnTo>
                    <a:pt x="0" y="99"/>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 name="Freeform 129"/>
            <p:cNvSpPr/>
            <p:nvPr/>
          </p:nvSpPr>
          <p:spPr bwMode="auto">
            <a:xfrm>
              <a:off x="1582" y="2263"/>
              <a:ext cx="25" cy="58"/>
            </a:xfrm>
            <a:custGeom>
              <a:avLst/>
              <a:gdLst>
                <a:gd name="T0" fmla="*/ 0 w 49"/>
                <a:gd name="T1" fmla="*/ 90 h 116"/>
                <a:gd name="T2" fmla="*/ 0 w 49"/>
                <a:gd name="T3" fmla="*/ 0 h 116"/>
                <a:gd name="T4" fmla="*/ 49 w 49"/>
                <a:gd name="T5" fmla="*/ 28 h 116"/>
                <a:gd name="T6" fmla="*/ 49 w 49"/>
                <a:gd name="T7" fmla="*/ 116 h 116"/>
                <a:gd name="T8" fmla="*/ 0 w 49"/>
                <a:gd name="T9" fmla="*/ 90 h 116"/>
              </a:gdLst>
              <a:ahLst/>
              <a:cxnLst>
                <a:cxn ang="0">
                  <a:pos x="T0" y="T1"/>
                </a:cxn>
                <a:cxn ang="0">
                  <a:pos x="T2" y="T3"/>
                </a:cxn>
                <a:cxn ang="0">
                  <a:pos x="T4" y="T5"/>
                </a:cxn>
                <a:cxn ang="0">
                  <a:pos x="T6" y="T7"/>
                </a:cxn>
                <a:cxn ang="0">
                  <a:pos x="T8" y="T9"/>
                </a:cxn>
              </a:cxnLst>
              <a:rect l="0" t="0" r="r" b="b"/>
              <a:pathLst>
                <a:path w="49" h="116">
                  <a:moveTo>
                    <a:pt x="0" y="90"/>
                  </a:moveTo>
                  <a:lnTo>
                    <a:pt x="0" y="0"/>
                  </a:lnTo>
                  <a:lnTo>
                    <a:pt x="49" y="28"/>
                  </a:lnTo>
                  <a:lnTo>
                    <a:pt x="49" y="116"/>
                  </a:lnTo>
                  <a:lnTo>
                    <a:pt x="0" y="90"/>
                  </a:lnTo>
                  <a:close/>
                </a:path>
              </a:pathLst>
            </a:custGeom>
            <a:solidFill>
              <a:srgbClr val="9163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7" name="Freeform 130"/>
            <p:cNvSpPr/>
            <p:nvPr/>
          </p:nvSpPr>
          <p:spPr bwMode="auto">
            <a:xfrm>
              <a:off x="1631" y="2841"/>
              <a:ext cx="7" cy="3"/>
            </a:xfrm>
            <a:custGeom>
              <a:avLst/>
              <a:gdLst>
                <a:gd name="T0" fmla="*/ 14 w 14"/>
                <a:gd name="T1" fmla="*/ 0 h 7"/>
                <a:gd name="T2" fmla="*/ 0 w 14"/>
                <a:gd name="T3" fmla="*/ 5 h 7"/>
                <a:gd name="T4" fmla="*/ 0 w 14"/>
                <a:gd name="T5" fmla="*/ 7 h 7"/>
                <a:gd name="T6" fmla="*/ 14 w 14"/>
                <a:gd name="T7" fmla="*/ 5 h 7"/>
                <a:gd name="T8" fmla="*/ 14 w 14"/>
                <a:gd name="T9" fmla="*/ 3 h 7"/>
                <a:gd name="T10" fmla="*/ 14 w 14"/>
                <a:gd name="T11" fmla="*/ 2 h 7"/>
                <a:gd name="T12" fmla="*/ 14 w 14"/>
                <a:gd name="T13" fmla="*/ 2 h 7"/>
                <a:gd name="T14" fmla="*/ 14 w 1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0"/>
                  </a:moveTo>
                  <a:lnTo>
                    <a:pt x="0" y="5"/>
                  </a:lnTo>
                  <a:lnTo>
                    <a:pt x="0" y="7"/>
                  </a:lnTo>
                  <a:lnTo>
                    <a:pt x="14" y="5"/>
                  </a:lnTo>
                  <a:lnTo>
                    <a:pt x="14" y="3"/>
                  </a:lnTo>
                  <a:lnTo>
                    <a:pt x="14" y="2"/>
                  </a:lnTo>
                  <a:lnTo>
                    <a:pt x="14" y="2"/>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8" name="Freeform 131"/>
            <p:cNvSpPr/>
            <p:nvPr/>
          </p:nvSpPr>
          <p:spPr bwMode="auto">
            <a:xfrm>
              <a:off x="1391" y="2566"/>
              <a:ext cx="20" cy="30"/>
            </a:xfrm>
            <a:custGeom>
              <a:avLst/>
              <a:gdLst>
                <a:gd name="T0" fmla="*/ 35 w 41"/>
                <a:gd name="T1" fmla="*/ 53 h 62"/>
                <a:gd name="T2" fmla="*/ 28 w 41"/>
                <a:gd name="T3" fmla="*/ 46 h 62"/>
                <a:gd name="T4" fmla="*/ 21 w 41"/>
                <a:gd name="T5" fmla="*/ 35 h 62"/>
                <a:gd name="T6" fmla="*/ 14 w 41"/>
                <a:gd name="T7" fmla="*/ 27 h 62"/>
                <a:gd name="T8" fmla="*/ 13 w 41"/>
                <a:gd name="T9" fmla="*/ 20 h 62"/>
                <a:gd name="T10" fmla="*/ 13 w 41"/>
                <a:gd name="T11" fmla="*/ 18 h 62"/>
                <a:gd name="T12" fmla="*/ 14 w 41"/>
                <a:gd name="T13" fmla="*/ 16 h 62"/>
                <a:gd name="T14" fmla="*/ 14 w 41"/>
                <a:gd name="T15" fmla="*/ 16 h 62"/>
                <a:gd name="T16" fmla="*/ 14 w 41"/>
                <a:gd name="T17" fmla="*/ 16 h 62"/>
                <a:gd name="T18" fmla="*/ 16 w 41"/>
                <a:gd name="T19" fmla="*/ 14 h 62"/>
                <a:gd name="T20" fmla="*/ 18 w 41"/>
                <a:gd name="T21" fmla="*/ 13 h 62"/>
                <a:gd name="T22" fmla="*/ 20 w 41"/>
                <a:gd name="T23" fmla="*/ 13 h 62"/>
                <a:gd name="T24" fmla="*/ 20 w 41"/>
                <a:gd name="T25" fmla="*/ 13 h 62"/>
                <a:gd name="T26" fmla="*/ 21 w 41"/>
                <a:gd name="T27" fmla="*/ 13 h 62"/>
                <a:gd name="T28" fmla="*/ 25 w 41"/>
                <a:gd name="T29" fmla="*/ 16 h 62"/>
                <a:gd name="T30" fmla="*/ 27 w 41"/>
                <a:gd name="T31" fmla="*/ 18 h 62"/>
                <a:gd name="T32" fmla="*/ 28 w 41"/>
                <a:gd name="T33" fmla="*/ 21 h 62"/>
                <a:gd name="T34" fmla="*/ 39 w 41"/>
                <a:gd name="T35" fmla="*/ 55 h 62"/>
                <a:gd name="T36" fmla="*/ 39 w 41"/>
                <a:gd name="T37" fmla="*/ 37 h 62"/>
                <a:gd name="T38" fmla="*/ 41 w 41"/>
                <a:gd name="T39" fmla="*/ 21 h 62"/>
                <a:gd name="T40" fmla="*/ 41 w 41"/>
                <a:gd name="T41" fmla="*/ 20 h 62"/>
                <a:gd name="T42" fmla="*/ 41 w 41"/>
                <a:gd name="T43" fmla="*/ 18 h 62"/>
                <a:gd name="T44" fmla="*/ 39 w 41"/>
                <a:gd name="T45" fmla="*/ 14 h 62"/>
                <a:gd name="T46" fmla="*/ 34 w 41"/>
                <a:gd name="T47" fmla="*/ 9 h 62"/>
                <a:gd name="T48" fmla="*/ 28 w 41"/>
                <a:gd name="T49" fmla="*/ 4 h 62"/>
                <a:gd name="T50" fmla="*/ 21 w 41"/>
                <a:gd name="T51" fmla="*/ 0 h 62"/>
                <a:gd name="T52" fmla="*/ 18 w 41"/>
                <a:gd name="T53" fmla="*/ 0 h 62"/>
                <a:gd name="T54" fmla="*/ 14 w 41"/>
                <a:gd name="T55" fmla="*/ 0 h 62"/>
                <a:gd name="T56" fmla="*/ 11 w 41"/>
                <a:gd name="T57" fmla="*/ 4 h 62"/>
                <a:gd name="T58" fmla="*/ 6 w 41"/>
                <a:gd name="T59" fmla="*/ 7 h 62"/>
                <a:gd name="T60" fmla="*/ 4 w 41"/>
                <a:gd name="T61" fmla="*/ 11 h 62"/>
                <a:gd name="T62" fmla="*/ 2 w 41"/>
                <a:gd name="T63" fmla="*/ 13 h 62"/>
                <a:gd name="T64" fmla="*/ 0 w 41"/>
                <a:gd name="T65" fmla="*/ 16 h 62"/>
                <a:gd name="T66" fmla="*/ 0 w 41"/>
                <a:gd name="T67" fmla="*/ 20 h 62"/>
                <a:gd name="T68" fmla="*/ 4 w 41"/>
                <a:gd name="T69" fmla="*/ 34 h 62"/>
                <a:gd name="T70" fmla="*/ 13 w 41"/>
                <a:gd name="T71" fmla="*/ 46 h 62"/>
                <a:gd name="T72" fmla="*/ 21 w 41"/>
                <a:gd name="T73" fmla="*/ 57 h 62"/>
                <a:gd name="T74" fmla="*/ 27 w 41"/>
                <a:gd name="T75" fmla="*/ 62 h 62"/>
                <a:gd name="T76" fmla="*/ 35 w 41"/>
                <a:gd name="T77" fmla="*/ 53 h 62"/>
                <a:gd name="T78" fmla="*/ 35 w 41"/>
                <a:gd name="T79"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62">
                  <a:moveTo>
                    <a:pt x="35" y="53"/>
                  </a:moveTo>
                  <a:lnTo>
                    <a:pt x="28" y="46"/>
                  </a:lnTo>
                  <a:lnTo>
                    <a:pt x="21" y="35"/>
                  </a:lnTo>
                  <a:lnTo>
                    <a:pt x="14" y="27"/>
                  </a:lnTo>
                  <a:lnTo>
                    <a:pt x="13" y="20"/>
                  </a:lnTo>
                  <a:lnTo>
                    <a:pt x="13" y="18"/>
                  </a:lnTo>
                  <a:lnTo>
                    <a:pt x="14" y="16"/>
                  </a:lnTo>
                  <a:lnTo>
                    <a:pt x="14" y="16"/>
                  </a:lnTo>
                  <a:lnTo>
                    <a:pt x="14" y="16"/>
                  </a:lnTo>
                  <a:lnTo>
                    <a:pt x="16" y="14"/>
                  </a:lnTo>
                  <a:lnTo>
                    <a:pt x="18" y="13"/>
                  </a:lnTo>
                  <a:lnTo>
                    <a:pt x="20" y="13"/>
                  </a:lnTo>
                  <a:lnTo>
                    <a:pt x="20" y="13"/>
                  </a:lnTo>
                  <a:lnTo>
                    <a:pt x="21" y="13"/>
                  </a:lnTo>
                  <a:lnTo>
                    <a:pt x="25" y="16"/>
                  </a:lnTo>
                  <a:lnTo>
                    <a:pt x="27" y="18"/>
                  </a:lnTo>
                  <a:lnTo>
                    <a:pt x="28" y="21"/>
                  </a:lnTo>
                  <a:lnTo>
                    <a:pt x="39" y="55"/>
                  </a:lnTo>
                  <a:lnTo>
                    <a:pt x="39" y="37"/>
                  </a:lnTo>
                  <a:lnTo>
                    <a:pt x="41" y="21"/>
                  </a:lnTo>
                  <a:lnTo>
                    <a:pt x="41" y="20"/>
                  </a:lnTo>
                  <a:lnTo>
                    <a:pt x="41" y="18"/>
                  </a:lnTo>
                  <a:lnTo>
                    <a:pt x="39" y="14"/>
                  </a:lnTo>
                  <a:lnTo>
                    <a:pt x="34" y="9"/>
                  </a:lnTo>
                  <a:lnTo>
                    <a:pt x="28" y="4"/>
                  </a:lnTo>
                  <a:lnTo>
                    <a:pt x="21" y="0"/>
                  </a:lnTo>
                  <a:lnTo>
                    <a:pt x="18" y="0"/>
                  </a:lnTo>
                  <a:lnTo>
                    <a:pt x="14" y="0"/>
                  </a:lnTo>
                  <a:lnTo>
                    <a:pt x="11" y="4"/>
                  </a:lnTo>
                  <a:lnTo>
                    <a:pt x="6" y="7"/>
                  </a:lnTo>
                  <a:lnTo>
                    <a:pt x="4" y="11"/>
                  </a:lnTo>
                  <a:lnTo>
                    <a:pt x="2" y="13"/>
                  </a:lnTo>
                  <a:lnTo>
                    <a:pt x="0" y="16"/>
                  </a:lnTo>
                  <a:lnTo>
                    <a:pt x="0" y="20"/>
                  </a:lnTo>
                  <a:lnTo>
                    <a:pt x="4" y="34"/>
                  </a:lnTo>
                  <a:lnTo>
                    <a:pt x="13" y="46"/>
                  </a:lnTo>
                  <a:lnTo>
                    <a:pt x="21" y="57"/>
                  </a:lnTo>
                  <a:lnTo>
                    <a:pt x="27" y="62"/>
                  </a:lnTo>
                  <a:lnTo>
                    <a:pt x="35" y="53"/>
                  </a:lnTo>
                  <a:lnTo>
                    <a:pt x="35" y="5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9" name="Freeform 132"/>
            <p:cNvSpPr/>
            <p:nvPr/>
          </p:nvSpPr>
          <p:spPr bwMode="auto">
            <a:xfrm>
              <a:off x="1409" y="2568"/>
              <a:ext cx="27" cy="28"/>
            </a:xfrm>
            <a:custGeom>
              <a:avLst/>
              <a:gdLst>
                <a:gd name="T0" fmla="*/ 13 w 55"/>
                <a:gd name="T1" fmla="*/ 54 h 54"/>
                <a:gd name="T2" fmla="*/ 16 w 55"/>
                <a:gd name="T3" fmla="*/ 42 h 54"/>
                <a:gd name="T4" fmla="*/ 22 w 55"/>
                <a:gd name="T5" fmla="*/ 28 h 54"/>
                <a:gd name="T6" fmla="*/ 29 w 55"/>
                <a:gd name="T7" fmla="*/ 15 h 54"/>
                <a:gd name="T8" fmla="*/ 37 w 55"/>
                <a:gd name="T9" fmla="*/ 12 h 54"/>
                <a:gd name="T10" fmla="*/ 39 w 55"/>
                <a:gd name="T11" fmla="*/ 14 h 54"/>
                <a:gd name="T12" fmla="*/ 41 w 55"/>
                <a:gd name="T13" fmla="*/ 14 h 54"/>
                <a:gd name="T14" fmla="*/ 43 w 55"/>
                <a:gd name="T15" fmla="*/ 14 h 54"/>
                <a:gd name="T16" fmla="*/ 43 w 55"/>
                <a:gd name="T17" fmla="*/ 14 h 54"/>
                <a:gd name="T18" fmla="*/ 41 w 55"/>
                <a:gd name="T19" fmla="*/ 21 h 54"/>
                <a:gd name="T20" fmla="*/ 32 w 55"/>
                <a:gd name="T21" fmla="*/ 33 h 54"/>
                <a:gd name="T22" fmla="*/ 23 w 55"/>
                <a:gd name="T23" fmla="*/ 45 h 54"/>
                <a:gd name="T24" fmla="*/ 16 w 55"/>
                <a:gd name="T25" fmla="*/ 52 h 54"/>
                <a:gd name="T26" fmla="*/ 43 w 55"/>
                <a:gd name="T27" fmla="*/ 38 h 54"/>
                <a:gd name="T28" fmla="*/ 46 w 55"/>
                <a:gd name="T29" fmla="*/ 33 h 54"/>
                <a:gd name="T30" fmla="*/ 51 w 55"/>
                <a:gd name="T31" fmla="*/ 26 h 54"/>
                <a:gd name="T32" fmla="*/ 55 w 55"/>
                <a:gd name="T33" fmla="*/ 19 h 54"/>
                <a:gd name="T34" fmla="*/ 55 w 55"/>
                <a:gd name="T35" fmla="*/ 10 h 54"/>
                <a:gd name="T36" fmla="*/ 53 w 55"/>
                <a:gd name="T37" fmla="*/ 7 h 54"/>
                <a:gd name="T38" fmla="*/ 50 w 55"/>
                <a:gd name="T39" fmla="*/ 5 h 54"/>
                <a:gd name="T40" fmla="*/ 46 w 55"/>
                <a:gd name="T41" fmla="*/ 1 h 54"/>
                <a:gd name="T42" fmla="*/ 39 w 55"/>
                <a:gd name="T43" fmla="*/ 0 h 54"/>
                <a:gd name="T44" fmla="*/ 22 w 55"/>
                <a:gd name="T45" fmla="*/ 5 h 54"/>
                <a:gd name="T46" fmla="*/ 11 w 55"/>
                <a:gd name="T47" fmla="*/ 22 h 54"/>
                <a:gd name="T48" fmla="*/ 4 w 55"/>
                <a:gd name="T49" fmla="*/ 40 h 54"/>
                <a:gd name="T50" fmla="*/ 0 w 55"/>
                <a:gd name="T51" fmla="*/ 51 h 54"/>
                <a:gd name="T52" fmla="*/ 13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13" y="54"/>
                  </a:moveTo>
                  <a:lnTo>
                    <a:pt x="16" y="42"/>
                  </a:lnTo>
                  <a:lnTo>
                    <a:pt x="22" y="28"/>
                  </a:lnTo>
                  <a:lnTo>
                    <a:pt x="29" y="15"/>
                  </a:lnTo>
                  <a:lnTo>
                    <a:pt x="37" y="12"/>
                  </a:lnTo>
                  <a:lnTo>
                    <a:pt x="39" y="14"/>
                  </a:lnTo>
                  <a:lnTo>
                    <a:pt x="41" y="14"/>
                  </a:lnTo>
                  <a:lnTo>
                    <a:pt x="43" y="14"/>
                  </a:lnTo>
                  <a:lnTo>
                    <a:pt x="43" y="14"/>
                  </a:lnTo>
                  <a:lnTo>
                    <a:pt x="41" y="21"/>
                  </a:lnTo>
                  <a:lnTo>
                    <a:pt x="32" y="33"/>
                  </a:lnTo>
                  <a:lnTo>
                    <a:pt x="23" y="45"/>
                  </a:lnTo>
                  <a:lnTo>
                    <a:pt x="16" y="52"/>
                  </a:lnTo>
                  <a:lnTo>
                    <a:pt x="43" y="38"/>
                  </a:lnTo>
                  <a:lnTo>
                    <a:pt x="46" y="33"/>
                  </a:lnTo>
                  <a:lnTo>
                    <a:pt x="51" y="26"/>
                  </a:lnTo>
                  <a:lnTo>
                    <a:pt x="55" y="19"/>
                  </a:lnTo>
                  <a:lnTo>
                    <a:pt x="55" y="10"/>
                  </a:lnTo>
                  <a:lnTo>
                    <a:pt x="53" y="7"/>
                  </a:lnTo>
                  <a:lnTo>
                    <a:pt x="50" y="5"/>
                  </a:lnTo>
                  <a:lnTo>
                    <a:pt x="46" y="1"/>
                  </a:lnTo>
                  <a:lnTo>
                    <a:pt x="39" y="0"/>
                  </a:lnTo>
                  <a:lnTo>
                    <a:pt x="22" y="5"/>
                  </a:lnTo>
                  <a:lnTo>
                    <a:pt x="11" y="22"/>
                  </a:lnTo>
                  <a:lnTo>
                    <a:pt x="4" y="40"/>
                  </a:lnTo>
                  <a:lnTo>
                    <a:pt x="0" y="51"/>
                  </a:lnTo>
                  <a:lnTo>
                    <a:pt x="13" y="5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40" name="Text Box 133"/>
          <p:cNvSpPr txBox="1">
            <a:spLocks noChangeArrowheads="1"/>
          </p:cNvSpPr>
          <p:nvPr/>
        </p:nvSpPr>
        <p:spPr bwMode="auto">
          <a:xfrm>
            <a:off x="1182248" y="1643607"/>
            <a:ext cx="15861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1800" baseline="0" dirty="0" smtClean="0">
                <a:ea typeface="黑体" panose="02010609060101010101" pitchFamily="49" charset="-122"/>
              </a:rPr>
              <a:t>不安全行为</a:t>
            </a:r>
            <a:endParaRPr lang="zh-CN" altLang="en-US" sz="1800" baseline="0" dirty="0">
              <a:ea typeface="黑体" panose="02010609060101010101" pitchFamily="49" charset="-122"/>
            </a:endParaRPr>
          </a:p>
          <a:p>
            <a:pPr algn="ctr"/>
            <a:r>
              <a:rPr lang="zh-CN" altLang="en-US" sz="1800" baseline="0" dirty="0">
                <a:ea typeface="黑体" panose="02010609060101010101" pitchFamily="49" charset="-122"/>
              </a:rPr>
              <a:t>前提分析</a:t>
            </a:r>
            <a:endParaRPr lang="zh-CN" altLang="en-US" sz="1800" baseline="0" dirty="0">
              <a:ea typeface="黑体" panose="02010609060101010101" pitchFamily="49" charset="-122"/>
            </a:endParaRPr>
          </a:p>
        </p:txBody>
      </p:sp>
      <p:sp>
        <p:nvSpPr>
          <p:cNvPr id="141" name="Text Box 134"/>
          <p:cNvSpPr txBox="1">
            <a:spLocks noChangeArrowheads="1"/>
          </p:cNvSpPr>
          <p:nvPr/>
        </p:nvSpPr>
        <p:spPr bwMode="auto">
          <a:xfrm>
            <a:off x="1612728" y="4820195"/>
            <a:ext cx="1730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zh-CN" altLang="en-US" sz="1800" baseline="0">
                <a:latin typeface="黑体" panose="02010609060101010101" pitchFamily="49" charset="-122"/>
                <a:ea typeface="黑体" panose="02010609060101010101" pitchFamily="49" charset="-122"/>
              </a:rPr>
              <a:t>改善工作</a:t>
            </a:r>
            <a:r>
              <a:rPr lang="en-US" altLang="zh-CN" sz="1800" baseline="0">
                <a:latin typeface="黑体" panose="02010609060101010101" pitchFamily="49" charset="-122"/>
                <a:ea typeface="黑体" panose="02010609060101010101" pitchFamily="49" charset="-122"/>
              </a:rPr>
              <a:t>/</a:t>
            </a:r>
            <a:r>
              <a:rPr lang="zh-CN" altLang="en-US" sz="1800" baseline="0">
                <a:latin typeface="黑体" panose="02010609060101010101" pitchFamily="49" charset="-122"/>
                <a:ea typeface="黑体" panose="02010609060101010101" pitchFamily="49" charset="-122"/>
              </a:rPr>
              <a:t>任务</a:t>
            </a:r>
            <a:endParaRPr lang="zh-CN" altLang="en-US" sz="1800" baseline="0">
              <a:latin typeface="黑体" panose="02010609060101010101" pitchFamily="49" charset="-122"/>
              <a:ea typeface="黑体" panose="02010609060101010101" pitchFamily="49" charset="-122"/>
            </a:endParaRPr>
          </a:p>
        </p:txBody>
      </p:sp>
      <p:cxnSp>
        <p:nvCxnSpPr>
          <p:cNvPr id="142" name="AutoShape 135"/>
          <p:cNvCxnSpPr>
            <a:cxnSpLocks noChangeShapeType="1"/>
          </p:cNvCxnSpPr>
          <p:nvPr/>
        </p:nvCxnSpPr>
        <p:spPr bwMode="auto">
          <a:xfrm flipV="1">
            <a:off x="5270328" y="3983582"/>
            <a:ext cx="990600" cy="609600"/>
          </a:xfrm>
          <a:prstGeom prst="curvedConnector3">
            <a:avLst>
              <a:gd name="adj1" fmla="val 50000"/>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AutoShape 136"/>
          <p:cNvCxnSpPr>
            <a:cxnSpLocks noChangeShapeType="1"/>
          </p:cNvCxnSpPr>
          <p:nvPr/>
        </p:nvCxnSpPr>
        <p:spPr bwMode="auto">
          <a:xfrm rot="10800000">
            <a:off x="5803728" y="2688182"/>
            <a:ext cx="533400" cy="381000"/>
          </a:xfrm>
          <a:prstGeom prst="curvedConnector3">
            <a:avLst>
              <a:gd name="adj1" fmla="val 50000"/>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AutoShape 137"/>
          <p:cNvCxnSpPr>
            <a:cxnSpLocks noChangeShapeType="1"/>
          </p:cNvCxnSpPr>
          <p:nvPr/>
        </p:nvCxnSpPr>
        <p:spPr bwMode="auto">
          <a:xfrm rot="10800000" flipV="1">
            <a:off x="3593928" y="2383382"/>
            <a:ext cx="533400" cy="76200"/>
          </a:xfrm>
          <a:prstGeom prst="curvedConnector3">
            <a:avLst>
              <a:gd name="adj1" fmla="val 50000"/>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AutoShape 138"/>
          <p:cNvCxnSpPr>
            <a:cxnSpLocks noChangeShapeType="1"/>
            <a:endCxn id="16" idx="0"/>
          </p:cNvCxnSpPr>
          <p:nvPr/>
        </p:nvCxnSpPr>
        <p:spPr bwMode="auto">
          <a:xfrm rot="5400000">
            <a:off x="2310435" y="2852488"/>
            <a:ext cx="685800" cy="357187"/>
          </a:xfrm>
          <a:prstGeom prst="curvedConnector3">
            <a:avLst>
              <a:gd name="adj1" fmla="val 50000"/>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AutoShape 139"/>
          <p:cNvCxnSpPr>
            <a:cxnSpLocks noChangeShapeType="1"/>
          </p:cNvCxnSpPr>
          <p:nvPr/>
        </p:nvCxnSpPr>
        <p:spPr bwMode="auto">
          <a:xfrm flipV="1">
            <a:off x="3365328" y="5126582"/>
            <a:ext cx="514350" cy="152400"/>
          </a:xfrm>
          <a:prstGeom prst="curvedConnector3">
            <a:avLst>
              <a:gd name="adj1" fmla="val 50000"/>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7" name="Picture 140" descr="PE03473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3528" y="4135982"/>
            <a:ext cx="939800" cy="1317625"/>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9"/>
          <p:cNvSpPr>
            <a:spLocks noChangeArrowheads="1"/>
          </p:cNvSpPr>
          <p:nvPr/>
        </p:nvSpPr>
        <p:spPr bwMode="auto">
          <a:xfrm>
            <a:off x="461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标志提醒</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49" name="Rectangle 19"/>
          <p:cNvSpPr>
            <a:spLocks noChangeArrowheads="1"/>
          </p:cNvSpPr>
          <p:nvPr/>
        </p:nvSpPr>
        <p:spPr bwMode="auto">
          <a:xfrm>
            <a:off x="6057506" y="127238"/>
            <a:ext cx="1440000" cy="436349"/>
          </a:xfrm>
          <a:prstGeom prst="chevron">
            <a:avLst>
              <a:gd name="adj" fmla="val 20895"/>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安全行为观察</a:t>
            </a:r>
            <a:endParaRPr lang="zh-CN" altLang="en-US" sz="1200" b="1" i="0" dirty="0">
              <a:latin typeface="微软雅黑" panose="020B0503020204020204" pitchFamily="34" charset="-122"/>
              <a:ea typeface="微软雅黑" panose="020B0503020204020204" pitchFamily="34" charset="-122"/>
            </a:endParaRPr>
          </a:p>
        </p:txBody>
      </p:sp>
      <p:pic>
        <p:nvPicPr>
          <p:cNvPr id="150" name="图片 1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820320"/>
            <a:ext cx="8462921" cy="49158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blinds(horizontal)">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0"/>
                                        </p:tgtEl>
                                        <p:attrNameLst>
                                          <p:attrName>style.visibility</p:attrName>
                                        </p:attrNameLst>
                                      </p:cBhvr>
                                      <p:to>
                                        <p:strVal val="visible"/>
                                      </p:to>
                                    </p:set>
                                    <p:animEffect transition="in" filter="blinds(horizontal)">
                                      <p:cBhvr>
                                        <p:cTn id="42" dur="500"/>
                                        <p:tgtEl>
                                          <p:spTgt spid="14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41"/>
                                        </p:tgtEl>
                                        <p:attrNameLst>
                                          <p:attrName>style.visibility</p:attrName>
                                        </p:attrNameLst>
                                      </p:cBhvr>
                                      <p:to>
                                        <p:strVal val="visible"/>
                                      </p:to>
                                    </p:set>
                                    <p:animEffect transition="in" filter="blinds(horizontal)">
                                      <p:cBhvr>
                                        <p:cTn id="5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P spid="140" grpId="0"/>
      <p:bldP spid="14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7" name="Rectangle 3"/>
          <p:cNvSpPr>
            <a:spLocks noGrp="1" noChangeArrowheads="1"/>
          </p:cNvSpPr>
          <p:nvPr>
            <p:ph idx="1"/>
          </p:nvPr>
        </p:nvSpPr>
        <p:spPr bwMode="auto">
          <a:xfrm>
            <a:off x="609990" y="1941487"/>
            <a:ext cx="8070070" cy="342915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360045" lvl="2">
              <a:lnSpc>
                <a:spcPct val="150000"/>
              </a:lnSpc>
              <a:spcBef>
                <a:spcPts val="0"/>
              </a:spcBef>
            </a:pPr>
            <a:r>
              <a:rPr lang="zh-CN" altLang="zh-CN" sz="1600" dirty="0">
                <a:latin typeface="微软雅黑" panose="020B0503020204020204" pitchFamily="34" charset="-122"/>
                <a:ea typeface="微软雅黑" panose="020B0503020204020204" pitchFamily="34" charset="-122"/>
              </a:rPr>
              <a:t>通过最高管理层的亲自参与，展示领导安全承诺，践行“安全第一”的理念；</a:t>
            </a:r>
            <a:endParaRPr lang="zh-CN" altLang="zh-CN" sz="1600" dirty="0">
              <a:latin typeface="微软雅黑" panose="020B0503020204020204" pitchFamily="34" charset="-122"/>
              <a:ea typeface="微软雅黑" panose="020B0503020204020204" pitchFamily="34" charset="-122"/>
            </a:endParaRPr>
          </a:p>
          <a:p>
            <a:pPr marL="360045" lvl="2">
              <a:lnSpc>
                <a:spcPct val="150000"/>
              </a:lnSpc>
              <a:spcBef>
                <a:spcPts val="0"/>
              </a:spcBef>
            </a:pPr>
            <a:r>
              <a:rPr lang="zh-CN" altLang="zh-CN" sz="1600" dirty="0">
                <a:latin typeface="微软雅黑" panose="020B0503020204020204" pitchFamily="34" charset="-122"/>
                <a:ea typeface="微软雅黑" panose="020B0503020204020204" pitchFamily="34" charset="-122"/>
              </a:rPr>
              <a:t>当面肯定与鼓励员工的安全行为，激励员工形成安全作业的导向；</a:t>
            </a:r>
            <a:endParaRPr lang="zh-CN" altLang="zh-CN" sz="1600" dirty="0">
              <a:latin typeface="微软雅黑" panose="020B0503020204020204" pitchFamily="34" charset="-122"/>
              <a:ea typeface="微软雅黑" panose="020B0503020204020204" pitchFamily="34" charset="-122"/>
            </a:endParaRPr>
          </a:p>
          <a:p>
            <a:pPr marL="360045" lvl="2">
              <a:lnSpc>
                <a:spcPct val="150000"/>
              </a:lnSpc>
              <a:spcBef>
                <a:spcPts val="0"/>
              </a:spcBef>
            </a:pPr>
            <a:r>
              <a:rPr lang="zh-CN" altLang="zh-CN" sz="1600" dirty="0">
                <a:latin typeface="微软雅黑" panose="020B0503020204020204" pitchFamily="34" charset="-122"/>
                <a:ea typeface="微软雅黑" panose="020B0503020204020204" pitchFamily="34" charset="-122"/>
              </a:rPr>
              <a:t>及时发现不安全行为并纠正造成员工不安全行为的前因，减少事故的发生；</a:t>
            </a:r>
            <a:endParaRPr lang="zh-CN" altLang="zh-CN" sz="1600" dirty="0">
              <a:latin typeface="微软雅黑" panose="020B0503020204020204" pitchFamily="34" charset="-122"/>
              <a:ea typeface="微软雅黑" panose="020B0503020204020204" pitchFamily="34" charset="-122"/>
            </a:endParaRPr>
          </a:p>
          <a:p>
            <a:pPr marL="360045" lvl="2">
              <a:lnSpc>
                <a:spcPct val="150000"/>
              </a:lnSpc>
              <a:spcBef>
                <a:spcPts val="0"/>
              </a:spcBef>
            </a:pPr>
            <a:r>
              <a:rPr lang="zh-CN" altLang="zh-CN" sz="1600" dirty="0">
                <a:latin typeface="微软雅黑" panose="020B0503020204020204" pitchFamily="34" charset="-122"/>
                <a:ea typeface="微软雅黑" panose="020B0503020204020204" pitchFamily="34" charset="-122"/>
              </a:rPr>
              <a:t>验证员工</a:t>
            </a:r>
            <a:r>
              <a:rPr lang="zh-CN" altLang="zh-CN" sz="1600" dirty="0" smtClean="0">
                <a:latin typeface="微软雅黑" panose="020B0503020204020204" pitchFamily="34" charset="-122"/>
                <a:ea typeface="微软雅黑" panose="020B0503020204020204" pitchFamily="34" charset="-122"/>
              </a:rPr>
              <a:t>对管理</a:t>
            </a:r>
            <a:r>
              <a:rPr lang="zh-CN" altLang="en-US" sz="1600" dirty="0" smtClean="0">
                <a:latin typeface="微软雅黑" panose="020B0503020204020204" pitchFamily="34" charset="-122"/>
                <a:ea typeface="微软雅黑" panose="020B0503020204020204" pitchFamily="34" charset="-122"/>
              </a:rPr>
              <a:t>制度</a:t>
            </a:r>
            <a:r>
              <a:rPr lang="zh-CN" altLang="zh-CN" sz="1600" dirty="0" smtClean="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作业程序、安全培训等基本工作的理解与应用程度；</a:t>
            </a:r>
            <a:endParaRPr lang="zh-CN" altLang="zh-CN" sz="1600" dirty="0">
              <a:latin typeface="微软雅黑" panose="020B0503020204020204" pitchFamily="34" charset="-122"/>
              <a:ea typeface="微软雅黑" panose="020B0503020204020204" pitchFamily="34" charset="-122"/>
            </a:endParaRPr>
          </a:p>
          <a:p>
            <a:pPr marL="360045" lvl="2">
              <a:lnSpc>
                <a:spcPct val="150000"/>
              </a:lnSpc>
              <a:spcBef>
                <a:spcPts val="0"/>
              </a:spcBef>
            </a:pPr>
            <a:r>
              <a:rPr lang="zh-CN" altLang="zh-CN" sz="1600" dirty="0">
                <a:latin typeface="微软雅黑" panose="020B0503020204020204" pitchFamily="34" charset="-122"/>
                <a:ea typeface="微软雅黑" panose="020B0503020204020204" pitchFamily="34" charset="-122"/>
              </a:rPr>
              <a:t>通过阶段性安全行为观察数据统计与分析，识别现有安全管理中的薄弱环节，为持续改进提供方向与依据；</a:t>
            </a:r>
            <a:endParaRPr lang="zh-CN" altLang="zh-CN" sz="1600" dirty="0">
              <a:latin typeface="微软雅黑" panose="020B0503020204020204" pitchFamily="34" charset="-122"/>
              <a:ea typeface="微软雅黑" panose="020B0503020204020204" pitchFamily="34" charset="-122"/>
            </a:endParaRPr>
          </a:p>
          <a:p>
            <a:pPr marL="360045" lvl="2">
              <a:lnSpc>
                <a:spcPct val="150000"/>
              </a:lnSpc>
              <a:spcBef>
                <a:spcPts val="0"/>
              </a:spcBef>
            </a:pPr>
            <a:r>
              <a:rPr lang="zh-CN" altLang="zh-CN" sz="1600" dirty="0">
                <a:latin typeface="微软雅黑" panose="020B0503020204020204" pitchFamily="34" charset="-122"/>
                <a:ea typeface="微软雅黑" panose="020B0503020204020204" pitchFamily="34" charset="-122"/>
              </a:rPr>
              <a:t>通过纵向安全行为观察数据统计与分析，建立安全生产形势预警机制；</a:t>
            </a:r>
            <a:endParaRPr lang="zh-CN" altLang="zh-CN" sz="1600" dirty="0">
              <a:latin typeface="微软雅黑" panose="020B0503020204020204" pitchFamily="34" charset="-122"/>
              <a:ea typeface="微软雅黑" panose="020B0503020204020204" pitchFamily="34" charset="-122"/>
            </a:endParaRPr>
          </a:p>
          <a:p>
            <a:pPr marL="360045" lvl="2">
              <a:lnSpc>
                <a:spcPct val="150000"/>
              </a:lnSpc>
              <a:spcBef>
                <a:spcPts val="0"/>
              </a:spcBef>
            </a:pPr>
            <a:r>
              <a:rPr lang="zh-CN" altLang="zh-CN" sz="1600" dirty="0">
                <a:latin typeface="微软雅黑" panose="020B0503020204020204" pitchFamily="34" charset="-122"/>
                <a:ea typeface="微软雅黑" panose="020B0503020204020204" pitchFamily="34" charset="-122"/>
              </a:rPr>
              <a:t>供员工参与安全管理的平台，发动广大一线员工积极参与安全管理，引导全员安全的文化</a:t>
            </a:r>
            <a:r>
              <a:rPr lang="zh-CN" altLang="zh-CN" sz="1600" dirty="0" smtClean="0">
                <a:latin typeface="微软雅黑" panose="020B0503020204020204" pitchFamily="34" charset="-122"/>
                <a:ea typeface="微软雅黑" panose="020B0503020204020204" pitchFamily="34" charset="-122"/>
              </a:rPr>
              <a:t>氛围</a:t>
            </a:r>
            <a:r>
              <a:rPr lang="zh-CN" altLang="en-US"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sp>
        <p:nvSpPr>
          <p:cNvPr id="5" name="Rectangle 6"/>
          <p:cNvSpPr>
            <a:spLocks noChangeArrowheads="1"/>
          </p:cNvSpPr>
          <p:nvPr/>
        </p:nvSpPr>
        <p:spPr bwMode="auto">
          <a:xfrm>
            <a:off x="396875" y="1118869"/>
            <a:ext cx="8496300" cy="678598"/>
          </a:xfrm>
          <a:prstGeom prst="rect">
            <a:avLst/>
          </a:prstGeom>
          <a:solidFill>
            <a:srgbClr val="FFCC00"/>
          </a:solidFill>
          <a:ln w="9525" cmpd="sng">
            <a:solidFill>
              <a:srgbClr val="000000"/>
            </a:solidFill>
            <a:miter lim="800000"/>
          </a:ln>
        </p:spPr>
        <p:txBody>
          <a:bodyPr anchor="ctr"/>
          <a:lstStyle>
            <a:lvl1pPr marL="266700" indent="-247650">
              <a:spcBef>
                <a:spcPct val="20000"/>
              </a:spcBef>
              <a:buChar char="•"/>
              <a:defRPr sz="3200">
                <a:solidFill>
                  <a:schemeClr val="tx1"/>
                </a:solidFill>
                <a:latin typeface="MHeiTGB-Medium-U"/>
                <a:ea typeface="MHeiTGB-Medium-U"/>
                <a:cs typeface="MHeiTGB-Medium-U"/>
              </a:defRPr>
            </a:lvl1pPr>
            <a:lvl2pPr marL="742950" indent="-285750">
              <a:spcBef>
                <a:spcPct val="20000"/>
              </a:spcBef>
              <a:buChar char="–"/>
              <a:defRPr sz="2800">
                <a:solidFill>
                  <a:schemeClr val="tx1"/>
                </a:solidFill>
                <a:latin typeface="MHeiTGB-Medium-U"/>
                <a:ea typeface="MHeiTGB-Medium-U"/>
                <a:cs typeface="MHeiTGB-Medium-U"/>
              </a:defRPr>
            </a:lvl2pPr>
            <a:lvl3pPr marL="1143000" indent="-228600">
              <a:spcBef>
                <a:spcPct val="20000"/>
              </a:spcBef>
              <a:buChar char="•"/>
              <a:defRPr sz="2400">
                <a:solidFill>
                  <a:schemeClr val="tx1"/>
                </a:solidFill>
                <a:latin typeface="MHeiTGB-Medium-U"/>
                <a:ea typeface="MHeiTGB-Medium-U"/>
                <a:cs typeface="MHeiTGB-Medium-U"/>
              </a:defRPr>
            </a:lvl3pPr>
            <a:lvl4pPr marL="1600200" indent="-228600">
              <a:spcBef>
                <a:spcPct val="20000"/>
              </a:spcBef>
              <a:buChar char="–"/>
              <a:defRPr sz="2000">
                <a:solidFill>
                  <a:schemeClr val="tx1"/>
                </a:solidFill>
                <a:latin typeface="MHeiTGB-Medium-U"/>
                <a:ea typeface="MHeiTGB-Medium-U"/>
                <a:cs typeface="MHeiTGB-Medium-U"/>
              </a:defRPr>
            </a:lvl4pPr>
            <a:lvl5pPr marL="2057400" indent="-228600">
              <a:spcBef>
                <a:spcPct val="20000"/>
              </a:spcBef>
              <a:buChar char="»"/>
              <a:defRPr sz="2000">
                <a:solidFill>
                  <a:schemeClr val="tx1"/>
                </a:solidFill>
                <a:latin typeface="MHeiTGB-Medium-U"/>
                <a:ea typeface="MHeiTGB-Medium-U"/>
                <a:cs typeface="MHeiTGB-Medium-U"/>
              </a:defRPr>
            </a:lvl5pPr>
            <a:lvl6pPr marL="2514600" indent="-228600" eaLnBrk="0" fontAlgn="base" hangingPunct="0">
              <a:spcBef>
                <a:spcPct val="20000"/>
              </a:spcBef>
              <a:spcAft>
                <a:spcPct val="0"/>
              </a:spcAft>
              <a:buChar char="»"/>
              <a:defRPr sz="2000">
                <a:solidFill>
                  <a:schemeClr val="tx1"/>
                </a:solidFill>
                <a:latin typeface="MHeiTGB-Medium-U"/>
                <a:ea typeface="MHeiTGB-Medium-U"/>
                <a:cs typeface="MHeiTGB-Medium-U"/>
              </a:defRPr>
            </a:lvl6pPr>
            <a:lvl7pPr marL="2971800" indent="-228600" eaLnBrk="0" fontAlgn="base" hangingPunct="0">
              <a:spcBef>
                <a:spcPct val="20000"/>
              </a:spcBef>
              <a:spcAft>
                <a:spcPct val="0"/>
              </a:spcAft>
              <a:buChar char="»"/>
              <a:defRPr sz="2000">
                <a:solidFill>
                  <a:schemeClr val="tx1"/>
                </a:solidFill>
                <a:latin typeface="MHeiTGB-Medium-U"/>
                <a:ea typeface="MHeiTGB-Medium-U"/>
                <a:cs typeface="MHeiTGB-Medium-U"/>
              </a:defRPr>
            </a:lvl7pPr>
            <a:lvl8pPr marL="3429000" indent="-228600" eaLnBrk="0" fontAlgn="base" hangingPunct="0">
              <a:spcBef>
                <a:spcPct val="20000"/>
              </a:spcBef>
              <a:spcAft>
                <a:spcPct val="0"/>
              </a:spcAft>
              <a:buChar char="»"/>
              <a:defRPr sz="2000">
                <a:solidFill>
                  <a:schemeClr val="tx1"/>
                </a:solidFill>
                <a:latin typeface="MHeiTGB-Medium-U"/>
                <a:ea typeface="MHeiTGB-Medium-U"/>
                <a:cs typeface="MHeiTGB-Medium-U"/>
              </a:defRPr>
            </a:lvl8pPr>
            <a:lvl9pPr marL="3886200" indent="-228600" eaLnBrk="0" fontAlgn="base" hangingPunct="0">
              <a:spcBef>
                <a:spcPct val="20000"/>
              </a:spcBef>
              <a:spcAft>
                <a:spcPct val="0"/>
              </a:spcAft>
              <a:buChar char="»"/>
              <a:defRPr sz="2000">
                <a:solidFill>
                  <a:schemeClr val="tx1"/>
                </a:solidFill>
                <a:latin typeface="MHeiTGB-Medium-U"/>
                <a:ea typeface="MHeiTGB-Medium-U"/>
                <a:cs typeface="MHeiTGB-Medium-U"/>
              </a:defRPr>
            </a:lvl9pPr>
          </a:lstStyle>
          <a:p>
            <a:pPr eaLnBrk="1" hangingPunct="1">
              <a:spcBef>
                <a:spcPts val="0"/>
              </a:spcBef>
              <a:buFontTx/>
              <a:buNone/>
            </a:pPr>
            <a:r>
              <a:rPr lang="zh-CN" altLang="en-US" sz="2000" b="1" dirty="0" smtClean="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BBS</a:t>
            </a:r>
            <a:r>
              <a:rPr lang="zh-CN" altLang="en-US" sz="2000" b="1" dirty="0">
                <a:latin typeface="微软雅黑" panose="020B0503020204020204" pitchFamily="34" charset="-122"/>
                <a:ea typeface="微软雅黑" panose="020B0503020204020204" pitchFamily="34" charset="-122"/>
              </a:rPr>
              <a:t>安全行为观察</a:t>
            </a:r>
            <a:r>
              <a:rPr lang="zh-CN" altLang="en-US" sz="2000" b="1" dirty="0" smtClean="0">
                <a:latin typeface="微软雅黑" panose="020B0503020204020204" pitchFamily="34" charset="-122"/>
                <a:ea typeface="微软雅黑" panose="020B0503020204020204" pitchFamily="34" charset="-122"/>
              </a:rPr>
              <a:t>能解决什么</a:t>
            </a:r>
            <a:endParaRPr lang="zh-CN" altLang="en-US" sz="2000" b="1" dirty="0">
              <a:latin typeface="微软雅黑" panose="020B0503020204020204" pitchFamily="34" charset="-122"/>
              <a:ea typeface="微软雅黑" panose="020B0503020204020204" pitchFamily="34" charset="-122"/>
            </a:endParaRPr>
          </a:p>
        </p:txBody>
      </p:sp>
      <p:sp>
        <p:nvSpPr>
          <p:cNvPr id="7" name="Rectangle 15"/>
          <p:cNvSpPr>
            <a:spLocks noChangeArrowheads="1"/>
          </p:cNvSpPr>
          <p:nvPr/>
        </p:nvSpPr>
        <p:spPr bwMode="auto">
          <a:xfrm>
            <a:off x="297320" y="127240"/>
            <a:ext cx="1440000" cy="436349"/>
          </a:xfrm>
          <a:prstGeom prst="homePlate">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自我行为控制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 name="Rectangle 16"/>
          <p:cNvSpPr>
            <a:spLocks noChangeArrowheads="1"/>
          </p:cNvSpPr>
          <p:nvPr/>
        </p:nvSpPr>
        <p:spPr bwMode="auto">
          <a:xfrm>
            <a:off x="1737506" y="127241"/>
            <a:ext cx="1440000" cy="436349"/>
          </a:xfrm>
          <a:prstGeom prst="chevron">
            <a:avLst>
              <a:gd name="adj" fmla="val 17984"/>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工作流程控制</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9" name="Rectangle 19"/>
          <p:cNvSpPr>
            <a:spLocks noChangeArrowheads="1"/>
          </p:cNvSpPr>
          <p:nvPr/>
        </p:nvSpPr>
        <p:spPr bwMode="auto">
          <a:xfrm>
            <a:off x="3177506" y="127239"/>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dirty="0">
                <a:solidFill>
                  <a:schemeClr val="bg1"/>
                </a:solidFill>
                <a:latin typeface="微软雅黑" panose="020B0503020204020204" pitchFamily="34" charset="-122"/>
                <a:ea typeface="微软雅黑" panose="020B0503020204020204" pitchFamily="34" charset="-122"/>
              </a:rPr>
              <a:t>监督检查</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2" name="WordArt 5"/>
          <p:cNvSpPr>
            <a:spLocks noChangeArrowheads="1" noChangeShapeType="1" noTextEdit="1"/>
          </p:cNvSpPr>
          <p:nvPr/>
        </p:nvSpPr>
        <p:spPr bwMode="auto">
          <a:xfrm rot="21116591">
            <a:off x="472100" y="954154"/>
            <a:ext cx="492661" cy="812800"/>
          </a:xfrm>
          <a:prstGeom prst="rect">
            <a:avLst/>
          </a:prstGeom>
        </p:spPr>
        <p:txBody>
          <a:bodyPr wrap="none" fromWordArt="1">
            <a:prstTxWarp prst="textCascadeUp">
              <a:avLst>
                <a:gd name="adj" fmla="val 92282"/>
              </a:avLst>
            </a:prstTxWarp>
            <a:scene3d>
              <a:camera prst="legacyPerspectiveFront">
                <a:rot lat="20519958" lon="1080000" rev="0"/>
              </a:camera>
              <a:lightRig rig="legacyFlat1" dir="r"/>
            </a:scene3d>
            <a:sp3d extrusionH="430200" prstMaterial="legacyMatte">
              <a:extrusionClr>
                <a:srgbClr val="FF6600"/>
              </a:extrusionClr>
            </a:sp3d>
          </a:bodyPr>
          <a:lstStyle/>
          <a:p>
            <a:pPr>
              <a:defRPr/>
            </a:pPr>
            <a:r>
              <a:rPr lang="zh-CN" altLang="en-US" sz="3600" dirty="0">
                <a:ln w="9525" cmpd="sng">
                  <a:round/>
                </a:ln>
                <a:solidFill>
                  <a:srgbClr val="FF99CC"/>
                </a:solidFill>
                <a:latin typeface="微软雅黑" panose="020B0503020204020204" pitchFamily="34" charset="-122"/>
                <a:ea typeface="微软雅黑" panose="020B0503020204020204" pitchFamily="34" charset="-122"/>
              </a:rPr>
              <a:t>？</a:t>
            </a:r>
            <a:endParaRPr lang="zh-CN" altLang="en-US" sz="3600" dirty="0">
              <a:ln w="9525" cmpd="sng">
                <a:round/>
              </a:ln>
              <a:solidFill>
                <a:srgbClr val="FF99CC"/>
              </a:solidFill>
              <a:latin typeface="微软雅黑" panose="020B0503020204020204" pitchFamily="34" charset="-122"/>
              <a:ea typeface="微软雅黑" panose="020B0503020204020204" pitchFamily="34" charset="-122"/>
            </a:endParaRPr>
          </a:p>
        </p:txBody>
      </p:sp>
      <p:sp>
        <p:nvSpPr>
          <p:cNvPr id="13" name="Rectangle 19"/>
          <p:cNvSpPr>
            <a:spLocks noChangeArrowheads="1"/>
          </p:cNvSpPr>
          <p:nvPr/>
        </p:nvSpPr>
        <p:spPr bwMode="auto">
          <a:xfrm>
            <a:off x="4617506" y="127238"/>
            <a:ext cx="1440000" cy="436349"/>
          </a:xfrm>
          <a:prstGeom prst="chevron">
            <a:avLst>
              <a:gd name="adj" fmla="val 20895"/>
            </a:avLst>
          </a:prstGeom>
          <a:solidFill>
            <a:schemeClr val="bg1">
              <a:lumMod val="50000"/>
            </a:schemeClr>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solidFill>
                  <a:schemeClr val="bg1"/>
                </a:solidFill>
                <a:latin typeface="微软雅黑" panose="020B0503020204020204" pitchFamily="34" charset="-122"/>
                <a:ea typeface="微软雅黑" panose="020B0503020204020204" pitchFamily="34" charset="-122"/>
              </a:rPr>
              <a:t>标志提醒</a:t>
            </a:r>
            <a:endParaRPr lang="zh-CN" altLang="en-US" sz="1200" b="1" i="0" dirty="0">
              <a:solidFill>
                <a:schemeClr val="bg1"/>
              </a:solidFill>
              <a:latin typeface="微软雅黑" panose="020B0503020204020204" pitchFamily="34" charset="-122"/>
              <a:ea typeface="微软雅黑" panose="020B0503020204020204" pitchFamily="34" charset="-122"/>
            </a:endParaRPr>
          </a:p>
        </p:txBody>
      </p:sp>
      <p:sp>
        <p:nvSpPr>
          <p:cNvPr id="14" name="Rectangle 19"/>
          <p:cNvSpPr>
            <a:spLocks noChangeArrowheads="1"/>
          </p:cNvSpPr>
          <p:nvPr/>
        </p:nvSpPr>
        <p:spPr bwMode="auto">
          <a:xfrm>
            <a:off x="6057506" y="127238"/>
            <a:ext cx="1440000" cy="436349"/>
          </a:xfrm>
          <a:prstGeom prst="chevron">
            <a:avLst>
              <a:gd name="adj" fmla="val 20895"/>
            </a:avLst>
          </a:prstGeom>
          <a:solidFill>
            <a:srgbClr val="FFC000"/>
          </a:solidFill>
          <a:ln w="3175">
            <a:solidFill>
              <a:schemeClr val="bg1">
                <a:lumMod val="50000"/>
              </a:schemeClr>
            </a:solidFill>
            <a:miter lim="800000"/>
          </a:ln>
          <a:effec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安全行为观察</a:t>
            </a:r>
            <a:endParaRPr lang="zh-CN" altLang="en-US" sz="1200" b="1" i="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bwMode="auto">
          <a:xfrm>
            <a:off x="4071668" y="3056281"/>
            <a:ext cx="4064000" cy="492125"/>
          </a:xfrm>
          <a:prstGeom prst="rect">
            <a:avLst/>
          </a:prstGeom>
          <a:noFill/>
          <a:ln>
            <a:noFill/>
          </a:ln>
        </p:spPr>
        <p:txBody>
          <a:bodyPr vert="horz" wrap="none" lIns="0" tIns="0" rIns="0" bIns="0" anchor="ctr" anchorCtr="0">
            <a:spAutoFit/>
          </a:bodyPr>
          <a:lstStyle/>
          <a:p>
            <a:pPr algn="l"/>
            <a:r>
              <a:rPr lang="zh-CN" altLang="en-US" sz="3200" b="1" dirty="0">
                <a:latin typeface="微软雅黑" panose="020B0503020204020204" pitchFamily="34" charset="-122"/>
                <a:ea typeface="微软雅黑" panose="020B0503020204020204" pitchFamily="34" charset="-122"/>
                <a:sym typeface="+mn-ea"/>
              </a:rPr>
              <a:t>如何进行安全行为观察</a:t>
            </a:r>
            <a:endParaRPr lang="zh-CN" altLang="en-US" sz="3200" b="1" spc="250" dirty="0">
              <a:solidFill>
                <a:schemeClr val="tx1">
                  <a:lumMod val="95000"/>
                  <a:lumOff val="5000"/>
                </a:schemeClr>
              </a:solidFill>
              <a:latin typeface="微软雅黑" panose="020B0503020204020204" pitchFamily="34" charset="-122"/>
              <a:ea typeface="微软雅黑" panose="020B0503020204020204" pitchFamily="34" charset="-122"/>
              <a:cs typeface="Montserrat Hairline" charset="0"/>
              <a:sym typeface="+mn-ea"/>
            </a:endParaRPr>
          </a:p>
        </p:txBody>
      </p:sp>
      <p:grpSp>
        <p:nvGrpSpPr>
          <p:cNvPr id="3" name="组合 2"/>
          <p:cNvGrpSpPr/>
          <p:nvPr/>
        </p:nvGrpSpPr>
        <p:grpSpPr>
          <a:xfrm>
            <a:off x="1041400" y="2024380"/>
            <a:ext cx="2369820" cy="2043430"/>
            <a:chOff x="6998" y="3364"/>
            <a:chExt cx="3732" cy="3218"/>
          </a:xfrm>
        </p:grpSpPr>
        <p:sp>
          <p:nvSpPr>
            <p:cNvPr id="4" name="Triangle 3"/>
            <p:cNvSpPr/>
            <p:nvPr/>
          </p:nvSpPr>
          <p:spPr>
            <a:xfrm>
              <a:off x="6998" y="3364"/>
              <a:ext cx="3732" cy="3218"/>
            </a:xfrm>
            <a:prstGeom prst="triangle">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100">
                <a:solidFill>
                  <a:srgbClr val="FFFFFF"/>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TextBox 98"/>
            <p:cNvSpPr txBox="1"/>
            <p:nvPr/>
          </p:nvSpPr>
          <p:spPr>
            <a:xfrm>
              <a:off x="8371" y="4226"/>
              <a:ext cx="986" cy="2110"/>
            </a:xfrm>
            <a:prstGeom prst="rect">
              <a:avLst/>
            </a:prstGeom>
            <a:noFill/>
          </p:spPr>
          <p:txBody>
            <a:bodyPr wrap="none" lIns="34306" tIns="0" rIns="34306" bIns="0" rtlCol="0">
              <a:spAutoFit/>
            </a:bodyPr>
            <a:lstStyle/>
            <a:p>
              <a:pPr algn="ctr" defTabSz="913765"/>
              <a:r>
                <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rPr>
                <a:t>4</a:t>
              </a:r>
              <a:endParaRPr lang="en-US" sz="8705" b="1" dirty="0">
                <a:solidFill>
                  <a:srgbClr val="FFFFFF"/>
                </a:solidFill>
                <a:latin typeface="FZHei-B01S" panose="02010601030101010101" pitchFamily="2" charset="-122"/>
                <a:ea typeface="FZHei-B01S" panose="02010601030101010101" pitchFamily="2" charset="-122"/>
                <a:cs typeface="Montserrat" charset="0"/>
                <a:sym typeface="FZHei-B01S"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reveal/>
      </p:transition>
    </mc:Choice>
    <mc:Fallback>
      <p:transition spd="slow" advClick="0" advTm="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a:xfrm>
            <a:off x="587726" y="93539"/>
            <a:ext cx="5759450" cy="525462"/>
          </a:xfrm>
          <a:prstGeom prst="rect">
            <a:avLst/>
          </a:prstGeom>
          <a:noFill/>
        </p:spPr>
        <p:txBody>
          <a:bodyPr/>
          <a:lstStyle>
            <a:defPPr>
              <a:defRPr lang="zh-CN"/>
            </a:defPPr>
            <a:lvl1pPr>
              <a:buFontTx/>
              <a:defRPr sz="2500" b="1" kern="0">
                <a:latin typeface="微软雅黑" panose="020B0503020204020204" pitchFamily="34" charset="-122"/>
                <a:ea typeface="微软雅黑" panose="020B0503020204020204" pitchFamily="34" charset="-122"/>
                <a:cs typeface="+mj-cs"/>
              </a:defRPr>
            </a:lvl1pPr>
            <a:lvl2pPr>
              <a:defRPr sz="2500">
                <a:solidFill>
                  <a:schemeClr val="tx2"/>
                </a:solidFill>
                <a:latin typeface="MHeiTGB-Medium-U"/>
                <a:ea typeface="MHeiTGB-Medium-U"/>
                <a:cs typeface="MHeiTGB-Medium-U"/>
              </a:defRPr>
            </a:lvl2pPr>
            <a:lvl3pPr>
              <a:defRPr sz="2500">
                <a:solidFill>
                  <a:schemeClr val="tx2"/>
                </a:solidFill>
                <a:latin typeface="MHeiTGB-Medium-U"/>
                <a:ea typeface="MHeiTGB-Medium-U"/>
                <a:cs typeface="MHeiTGB-Medium-U"/>
              </a:defRPr>
            </a:lvl3pPr>
            <a:lvl4pPr>
              <a:defRPr sz="2500">
                <a:solidFill>
                  <a:schemeClr val="tx2"/>
                </a:solidFill>
                <a:latin typeface="MHeiTGB-Medium-U"/>
                <a:ea typeface="MHeiTGB-Medium-U"/>
                <a:cs typeface="MHeiTGB-Medium-U"/>
              </a:defRPr>
            </a:lvl4pPr>
            <a:lvl5pPr>
              <a:defRPr sz="2500">
                <a:solidFill>
                  <a:schemeClr val="tx2"/>
                </a:solidFill>
                <a:latin typeface="MHeiTGB-Medium-U"/>
                <a:ea typeface="MHeiTGB-Medium-U"/>
                <a:cs typeface="MHeiTGB-Medium-U"/>
              </a:defRPr>
            </a:lvl5pPr>
            <a:lvl6pPr marL="457200" eaLnBrk="0" fontAlgn="base" hangingPunct="0">
              <a:spcBef>
                <a:spcPct val="0"/>
              </a:spcBef>
              <a:spcAft>
                <a:spcPct val="0"/>
              </a:spcAft>
              <a:defRPr sz="2500">
                <a:solidFill>
                  <a:schemeClr val="tx2"/>
                </a:solidFill>
                <a:latin typeface="MHeiTGB-Medium-U"/>
                <a:ea typeface="MHeiTGB-Medium-U"/>
                <a:cs typeface="MHeiTGB-Medium-U"/>
              </a:defRPr>
            </a:lvl6pPr>
            <a:lvl7pPr marL="914400" eaLnBrk="0" fontAlgn="base" hangingPunct="0">
              <a:spcBef>
                <a:spcPct val="0"/>
              </a:spcBef>
              <a:spcAft>
                <a:spcPct val="0"/>
              </a:spcAft>
              <a:defRPr sz="2500">
                <a:solidFill>
                  <a:schemeClr val="tx2"/>
                </a:solidFill>
                <a:latin typeface="MHeiTGB-Medium-U"/>
                <a:ea typeface="MHeiTGB-Medium-U"/>
                <a:cs typeface="MHeiTGB-Medium-U"/>
              </a:defRPr>
            </a:lvl7pPr>
            <a:lvl8pPr marL="1371600" eaLnBrk="0" fontAlgn="base" hangingPunct="0">
              <a:spcBef>
                <a:spcPct val="0"/>
              </a:spcBef>
              <a:spcAft>
                <a:spcPct val="0"/>
              </a:spcAft>
              <a:defRPr sz="2500">
                <a:solidFill>
                  <a:schemeClr val="tx2"/>
                </a:solidFill>
                <a:latin typeface="MHeiTGB-Medium-U"/>
                <a:ea typeface="MHeiTGB-Medium-U"/>
                <a:cs typeface="MHeiTGB-Medium-U"/>
              </a:defRPr>
            </a:lvl8pPr>
            <a:lvl9pPr marL="1828800" eaLnBrk="0" fontAlgn="base" hangingPunct="0">
              <a:spcBef>
                <a:spcPct val="0"/>
              </a:spcBef>
              <a:spcAft>
                <a:spcPct val="0"/>
              </a:spcAft>
              <a:defRPr sz="2500">
                <a:solidFill>
                  <a:schemeClr val="tx2"/>
                </a:solidFill>
                <a:latin typeface="MHeiTGB-Medium-U"/>
                <a:ea typeface="MHeiTGB-Medium-U"/>
                <a:cs typeface="MHeiTGB-Medium-U"/>
              </a:defRPr>
            </a:lvl9pPr>
          </a:lstStyle>
          <a:p>
            <a:r>
              <a:rPr lang="zh-CN" altLang="en-US" dirty="0" smtClean="0"/>
              <a:t>企业如何建立行为安全管理系统</a:t>
            </a:r>
            <a:endParaRPr lang="zh-CN" altLang="en-US" dirty="0"/>
          </a:p>
        </p:txBody>
      </p:sp>
      <p:grpSp>
        <p:nvGrpSpPr>
          <p:cNvPr id="15" name="组 14"/>
          <p:cNvGrpSpPr/>
          <p:nvPr/>
        </p:nvGrpSpPr>
        <p:grpSpPr>
          <a:xfrm>
            <a:off x="613831" y="1427710"/>
            <a:ext cx="1922409" cy="3970004"/>
            <a:chOff x="613831" y="1427710"/>
            <a:chExt cx="1922409" cy="3970004"/>
          </a:xfrm>
        </p:grpSpPr>
        <p:sp>
          <p:nvSpPr>
            <p:cNvPr id="31" name="燕尾形 30"/>
            <p:cNvSpPr/>
            <p:nvPr/>
          </p:nvSpPr>
          <p:spPr bwMode="auto">
            <a:xfrm rot="5400000">
              <a:off x="811920" y="2548593"/>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2" name="燕尾形 31"/>
            <p:cNvSpPr/>
            <p:nvPr/>
          </p:nvSpPr>
          <p:spPr bwMode="auto">
            <a:xfrm rot="5400000">
              <a:off x="811920" y="3824486"/>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grpSp>
          <p:nvGrpSpPr>
            <p:cNvPr id="14" name="组 13"/>
            <p:cNvGrpSpPr/>
            <p:nvPr/>
          </p:nvGrpSpPr>
          <p:grpSpPr>
            <a:xfrm>
              <a:off x="656910" y="1427710"/>
              <a:ext cx="1728240" cy="1418217"/>
              <a:chOff x="656910" y="1427710"/>
              <a:chExt cx="1728240" cy="1418217"/>
            </a:xfrm>
          </p:grpSpPr>
          <p:sp>
            <p:nvSpPr>
              <p:cNvPr id="2" name="燕尾形 1"/>
              <p:cNvSpPr/>
              <p:nvPr/>
            </p:nvSpPr>
            <p:spPr bwMode="auto">
              <a:xfrm rot="5400000">
                <a:off x="811921" y="1272699"/>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 name="文本框 2"/>
              <p:cNvSpPr txBox="1"/>
              <p:nvPr/>
            </p:nvSpPr>
            <p:spPr>
              <a:xfrm>
                <a:off x="764923" y="1875376"/>
                <a:ext cx="1620226" cy="646331"/>
              </a:xfrm>
              <a:prstGeom prst="rect">
                <a:avLst/>
              </a:prstGeom>
              <a:noFill/>
            </p:spPr>
            <p:txBody>
              <a:bodyPr wrap="square" rtlCol="0">
                <a:spAutoFit/>
              </a:bodyPr>
              <a:lstStyle/>
              <a:p>
                <a:r>
                  <a:rPr kumimoji="1" lang="zh-CN" altLang="en-US" dirty="0" smtClean="0"/>
                  <a:t>安全行为观察项目推动设计</a:t>
                </a:r>
                <a:endParaRPr kumimoji="1" lang="zh-CN" altLang="en-US" dirty="0"/>
              </a:p>
            </p:txBody>
          </p:sp>
        </p:grpSp>
        <p:sp>
          <p:nvSpPr>
            <p:cNvPr id="58" name="文本框 57"/>
            <p:cNvSpPr txBox="1"/>
            <p:nvPr/>
          </p:nvSpPr>
          <p:spPr>
            <a:xfrm>
              <a:off x="764923" y="3160709"/>
              <a:ext cx="1620226" cy="646331"/>
            </a:xfrm>
            <a:prstGeom prst="rect">
              <a:avLst/>
            </a:prstGeom>
            <a:noFill/>
          </p:spPr>
          <p:txBody>
            <a:bodyPr wrap="square" rtlCol="0">
              <a:spAutoFit/>
            </a:bodyPr>
            <a:lstStyle/>
            <a:p>
              <a:pPr algn="ctr"/>
              <a:r>
                <a:rPr kumimoji="1" lang="zh-CN" altLang="en-US" dirty="0" smtClean="0">
                  <a:latin typeface="微软雅黑" panose="020B0503020204020204" pitchFamily="34" charset="-122"/>
                  <a:ea typeface="微软雅黑" panose="020B0503020204020204" pitchFamily="34" charset="-122"/>
                </a:rPr>
                <a:t>实施</a:t>
              </a:r>
              <a:endParaRPr kumimoji="1" lang="en-US" altLang="zh-CN" dirty="0" smtClean="0">
                <a:latin typeface="微软雅黑" panose="020B0503020204020204" pitchFamily="34" charset="-122"/>
                <a:ea typeface="微软雅黑" panose="020B0503020204020204" pitchFamily="34" charset="-122"/>
              </a:endParaRPr>
            </a:p>
            <a:p>
              <a:pPr algn="ctr"/>
              <a:r>
                <a:rPr kumimoji="1" lang="zh-CN" altLang="en-US" dirty="0" smtClean="0">
                  <a:latin typeface="微软雅黑" panose="020B0503020204020204" pitchFamily="34" charset="-122"/>
                  <a:ea typeface="微软雅黑" panose="020B0503020204020204" pitchFamily="34" charset="-122"/>
                </a:rPr>
                <a:t>安全行为观察</a:t>
              </a:r>
              <a:endParaRPr kumimoji="1" lang="zh-CN" altLang="en-US" dirty="0">
                <a:latin typeface="微软雅黑" panose="020B0503020204020204" pitchFamily="34" charset="-122"/>
                <a:ea typeface="微软雅黑" panose="020B0503020204020204" pitchFamily="34" charset="-122"/>
              </a:endParaRPr>
            </a:p>
          </p:txBody>
        </p:sp>
        <p:sp>
          <p:nvSpPr>
            <p:cNvPr id="4" name="矩形 3"/>
            <p:cNvSpPr/>
            <p:nvPr/>
          </p:nvSpPr>
          <p:spPr>
            <a:xfrm>
              <a:off x="613831" y="4436603"/>
              <a:ext cx="1922409" cy="646331"/>
            </a:xfrm>
            <a:prstGeom prst="rect">
              <a:avLst/>
            </a:prstGeom>
          </p:spPr>
          <p:txBody>
            <a:bodyPr wrap="square">
              <a:spAutoFit/>
            </a:bodyPr>
            <a:lstStyle/>
            <a:p>
              <a:pPr algn="ctr"/>
              <a:r>
                <a:rPr kumimoji="1" lang="zh-CN" altLang="en-US" dirty="0" smtClean="0">
                  <a:latin typeface="微软雅黑" panose="020B0503020204020204" pitchFamily="34" charset="-122"/>
                  <a:ea typeface="微软雅黑" panose="020B0503020204020204" pitchFamily="34" charset="-122"/>
                </a:rPr>
                <a:t>持续保持</a:t>
              </a:r>
              <a:endParaRPr kumimoji="1" lang="en-US" altLang="zh-CN" dirty="0" smtClean="0">
                <a:latin typeface="微软雅黑" panose="020B0503020204020204" pitchFamily="34" charset="-122"/>
                <a:ea typeface="微软雅黑" panose="020B0503020204020204" pitchFamily="34" charset="-122"/>
              </a:endParaRPr>
            </a:p>
            <a:p>
              <a:pPr algn="ctr"/>
              <a:r>
                <a:rPr kumimoji="1" lang="zh-CN" altLang="en-US" dirty="0" smtClean="0">
                  <a:latin typeface="微软雅黑" panose="020B0503020204020204" pitchFamily="34" charset="-122"/>
                  <a:ea typeface="微软雅黑" panose="020B0503020204020204" pitchFamily="34" charset="-122"/>
                </a:rPr>
                <a:t>安全行为观察</a:t>
              </a:r>
              <a:endParaRPr kumimoji="1" lang="zh-CN" altLang="en-US" dirty="0">
                <a:latin typeface="微软雅黑" panose="020B0503020204020204" pitchFamily="34" charset="-122"/>
                <a:ea typeface="微软雅黑" panose="020B0503020204020204" pitchFamily="34" charset="-122"/>
              </a:endParaRPr>
            </a:p>
          </p:txBody>
        </p:sp>
      </p:grpSp>
      <p:sp>
        <p:nvSpPr>
          <p:cNvPr id="6" name="矩形 5"/>
          <p:cNvSpPr/>
          <p:nvPr/>
        </p:nvSpPr>
        <p:spPr>
          <a:xfrm>
            <a:off x="3467451" y="1695797"/>
            <a:ext cx="5194051" cy="461665"/>
          </a:xfrm>
          <a:prstGeom prst="rect">
            <a:avLst/>
          </a:prstGeom>
        </p:spPr>
        <p:txBody>
          <a:bodyPr wrap="none">
            <a:spAutoFit/>
          </a:bodyPr>
          <a:lstStyle/>
          <a:p>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组建合适的团队一起制定规划并实施</a:t>
            </a:r>
            <a:r>
              <a:rPr lang="zh-CN" altLang="zh-CN" sz="2400" dirty="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p:txBody>
      </p:sp>
      <p:sp>
        <p:nvSpPr>
          <p:cNvPr id="8" name="矩形 7"/>
          <p:cNvSpPr/>
          <p:nvPr/>
        </p:nvSpPr>
        <p:spPr>
          <a:xfrm>
            <a:off x="3465809" y="2209631"/>
            <a:ext cx="3558988" cy="506742"/>
          </a:xfrm>
          <a:prstGeom prst="rect">
            <a:avLst/>
          </a:prstGeom>
        </p:spPr>
        <p:txBody>
          <a:bodyPr wrap="none">
            <a:spAutoFit/>
          </a:bodyPr>
          <a:lstStyle/>
          <a:p>
            <a:pPr lvl="0" algn="just">
              <a:lnSpc>
                <a:spcPct val="173000"/>
              </a:lnSpc>
              <a:spcBef>
                <a:spcPts val="1300"/>
              </a:spcBef>
              <a:spcAft>
                <a:spcPts val="1300"/>
              </a:spcAft>
            </a:pPr>
            <a:r>
              <a:rPr lang="en-US" altLang="zh-CN" b="1" dirty="0" smtClean="0">
                <a:latin typeface="微软雅黑" panose="020B0503020204020204" pitchFamily="34" charset="-122"/>
                <a:ea typeface="微软雅黑" panose="020B0503020204020204" pitchFamily="34" charset="-122"/>
              </a:rPr>
              <a:t>1</a:t>
            </a:r>
            <a:r>
              <a:rPr lang="zh-CN" altLang="en-US" b="1" dirty="0" smtClean="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明确</a:t>
            </a:r>
            <a:r>
              <a:rPr lang="zh-CN" altLang="zh-CN" b="1" dirty="0">
                <a:latin typeface="微软雅黑" panose="020B0503020204020204" pitchFamily="34" charset="-122"/>
                <a:ea typeface="微软雅黑" panose="020B0503020204020204" pitchFamily="34" charset="-122"/>
              </a:rPr>
              <a:t>安全行为观察任务和目标</a:t>
            </a:r>
            <a:endParaRPr lang="zh-CN" altLang="zh-CN" b="1" dirty="0">
              <a:effectLst/>
              <a:latin typeface="微软雅黑" panose="020B0503020204020204" pitchFamily="34" charset="-122"/>
              <a:ea typeface="微软雅黑" panose="020B0503020204020204" pitchFamily="34" charset="-122"/>
            </a:endParaRPr>
          </a:p>
        </p:txBody>
      </p:sp>
      <p:sp>
        <p:nvSpPr>
          <p:cNvPr id="10" name="矩形 9"/>
          <p:cNvSpPr/>
          <p:nvPr/>
        </p:nvSpPr>
        <p:spPr>
          <a:xfrm>
            <a:off x="3465810" y="2651425"/>
            <a:ext cx="3328155" cy="506742"/>
          </a:xfrm>
          <a:prstGeom prst="rect">
            <a:avLst/>
          </a:prstGeom>
        </p:spPr>
        <p:txBody>
          <a:bodyPr wrap="none">
            <a:spAutoFit/>
          </a:bodyPr>
          <a:lstStyle/>
          <a:p>
            <a:pPr lvl="0" algn="just">
              <a:lnSpc>
                <a:spcPct val="173000"/>
              </a:lnSpc>
              <a:spcBef>
                <a:spcPts val="1300"/>
              </a:spcBef>
              <a:spcAft>
                <a:spcPts val="1300"/>
              </a:spcAft>
            </a:pPr>
            <a:r>
              <a:rPr lang="en-US" altLang="zh-CN" b="1" dirty="0" smtClean="0">
                <a:latin typeface="微软雅黑" panose="020B0503020204020204" pitchFamily="34" charset="-122"/>
                <a:ea typeface="微软雅黑" panose="020B0503020204020204" pitchFamily="34" charset="-122"/>
              </a:rPr>
              <a:t>2</a:t>
            </a:r>
            <a:r>
              <a:rPr lang="zh-CN" altLang="en-US" b="1" dirty="0" smtClean="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建立</a:t>
            </a:r>
            <a:r>
              <a:rPr lang="zh-CN" altLang="zh-CN" b="1" dirty="0">
                <a:latin typeface="微软雅黑" panose="020B0503020204020204" pitchFamily="34" charset="-122"/>
                <a:ea typeface="微软雅黑" panose="020B0503020204020204" pitchFamily="34" charset="-122"/>
              </a:rPr>
              <a:t>安全行为观察实施流程</a:t>
            </a:r>
            <a:endParaRPr lang="zh-CN" altLang="zh-CN" b="1" dirty="0">
              <a:effectLst/>
              <a:latin typeface="微软雅黑" panose="020B0503020204020204" pitchFamily="34" charset="-122"/>
              <a:ea typeface="微软雅黑" panose="020B0503020204020204" pitchFamily="34" charset="-122"/>
            </a:endParaRPr>
          </a:p>
        </p:txBody>
      </p:sp>
      <p:sp>
        <p:nvSpPr>
          <p:cNvPr id="11" name="矩形 10"/>
          <p:cNvSpPr/>
          <p:nvPr/>
        </p:nvSpPr>
        <p:spPr>
          <a:xfrm>
            <a:off x="3464247" y="3115157"/>
            <a:ext cx="2635658" cy="506742"/>
          </a:xfrm>
          <a:prstGeom prst="rect">
            <a:avLst/>
          </a:prstGeom>
        </p:spPr>
        <p:txBody>
          <a:bodyPr wrap="none">
            <a:spAutoFit/>
          </a:bodyPr>
          <a:lstStyle/>
          <a:p>
            <a:pPr lvl="0" algn="just">
              <a:lnSpc>
                <a:spcPct val="173000"/>
              </a:lnSpc>
              <a:spcBef>
                <a:spcPts val="1300"/>
              </a:spcBef>
              <a:spcAft>
                <a:spcPts val="1300"/>
              </a:spcAft>
            </a:pPr>
            <a:r>
              <a:rPr lang="en-US" altLang="zh-CN" b="1" dirty="0" smtClean="0">
                <a:latin typeface="微软雅黑" panose="020B0503020204020204" pitchFamily="34" charset="-122"/>
                <a:ea typeface="微软雅黑" panose="020B0503020204020204" pitchFamily="34" charset="-122"/>
              </a:rPr>
              <a:t>3</a:t>
            </a:r>
            <a:r>
              <a:rPr lang="zh-CN" altLang="en-US" b="1" dirty="0" smtClean="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设计</a:t>
            </a:r>
            <a:r>
              <a:rPr lang="zh-CN" altLang="zh-CN" b="1" dirty="0">
                <a:latin typeface="微软雅黑" panose="020B0503020204020204" pitchFamily="34" charset="-122"/>
                <a:ea typeface="微软雅黑" panose="020B0503020204020204" pitchFamily="34" charset="-122"/>
              </a:rPr>
              <a:t>反馈和参与程序</a:t>
            </a:r>
            <a:endParaRPr lang="zh-CN" altLang="zh-CN" b="1" dirty="0">
              <a:effectLst/>
              <a:latin typeface="微软雅黑" panose="020B0503020204020204" pitchFamily="34" charset="-122"/>
              <a:ea typeface="微软雅黑" panose="020B0503020204020204" pitchFamily="34" charset="-122"/>
            </a:endParaRPr>
          </a:p>
        </p:txBody>
      </p:sp>
      <p:sp>
        <p:nvSpPr>
          <p:cNvPr id="12" name="矩形 11"/>
          <p:cNvSpPr/>
          <p:nvPr/>
        </p:nvSpPr>
        <p:spPr>
          <a:xfrm>
            <a:off x="3464246" y="3582090"/>
            <a:ext cx="2635658" cy="506742"/>
          </a:xfrm>
          <a:prstGeom prst="rect">
            <a:avLst/>
          </a:prstGeom>
        </p:spPr>
        <p:txBody>
          <a:bodyPr wrap="none">
            <a:spAutoFit/>
          </a:bodyPr>
          <a:lstStyle/>
          <a:p>
            <a:pPr lvl="0" algn="just">
              <a:lnSpc>
                <a:spcPct val="173000"/>
              </a:lnSpc>
              <a:spcBef>
                <a:spcPts val="1300"/>
              </a:spcBef>
              <a:spcAft>
                <a:spcPts val="1300"/>
              </a:spcAft>
            </a:pPr>
            <a:r>
              <a:rPr lang="en-US" altLang="zh-CN" b="1" dirty="0" smtClean="0">
                <a:latin typeface="微软雅黑" panose="020B0503020204020204" pitchFamily="34" charset="-122"/>
                <a:ea typeface="微软雅黑" panose="020B0503020204020204" pitchFamily="34" charset="-122"/>
              </a:rPr>
              <a:t>4</a:t>
            </a:r>
            <a:r>
              <a:rPr lang="zh-CN" altLang="en-US" b="1" dirty="0" smtClean="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制定</a:t>
            </a:r>
            <a:r>
              <a:rPr lang="zh-CN" altLang="zh-CN" b="1" dirty="0">
                <a:latin typeface="微软雅黑" panose="020B0503020204020204" pitchFamily="34" charset="-122"/>
                <a:ea typeface="微软雅黑" panose="020B0503020204020204" pitchFamily="34" charset="-122"/>
              </a:rPr>
              <a:t>奖励措施和计划</a:t>
            </a:r>
            <a:endParaRPr lang="zh-CN" altLang="zh-CN" b="1" dirty="0">
              <a:effectLst/>
              <a:latin typeface="微软雅黑" panose="020B0503020204020204" pitchFamily="34" charset="-122"/>
              <a:ea typeface="微软雅黑" panose="020B0503020204020204" pitchFamily="34" charset="-122"/>
            </a:endParaRPr>
          </a:p>
        </p:txBody>
      </p:sp>
      <p:sp>
        <p:nvSpPr>
          <p:cNvPr id="13" name="矩形 12"/>
          <p:cNvSpPr/>
          <p:nvPr/>
        </p:nvSpPr>
        <p:spPr>
          <a:xfrm>
            <a:off x="3464245" y="4108351"/>
            <a:ext cx="1943161" cy="458908"/>
          </a:xfrm>
          <a:prstGeom prst="rect">
            <a:avLst/>
          </a:prstGeom>
        </p:spPr>
        <p:txBody>
          <a:bodyPr wrap="none">
            <a:spAutoFit/>
          </a:bodyPr>
          <a:lstStyle/>
          <a:p>
            <a:pPr lvl="0" algn="just">
              <a:lnSpc>
                <a:spcPct val="150000"/>
              </a:lnSpc>
              <a:spcBef>
                <a:spcPts val="1300"/>
              </a:spcBef>
              <a:spcAft>
                <a:spcPts val="1300"/>
              </a:spcAft>
            </a:pPr>
            <a:r>
              <a:rPr lang="en-US" altLang="zh-CN" b="1" dirty="0" smtClean="0">
                <a:latin typeface="微软雅黑" panose="020B0503020204020204" pitchFamily="34" charset="-122"/>
                <a:ea typeface="微软雅黑" panose="020B0503020204020204" pitchFamily="34" charset="-122"/>
              </a:rPr>
              <a:t>5</a:t>
            </a:r>
            <a:r>
              <a:rPr lang="zh-CN" altLang="en-US" b="1" dirty="0" smtClean="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准备</a:t>
            </a:r>
            <a:r>
              <a:rPr lang="zh-CN" altLang="zh-CN" b="1" dirty="0">
                <a:latin typeface="微软雅黑" panose="020B0503020204020204" pitchFamily="34" charset="-122"/>
                <a:ea typeface="微软雅黑" panose="020B0503020204020204" pitchFamily="34" charset="-122"/>
              </a:rPr>
              <a:t>培训计划</a:t>
            </a:r>
            <a:endParaRPr lang="zh-CN" altLang="zh-CN" b="1" dirty="0">
              <a:effectLst/>
              <a:latin typeface="微软雅黑" panose="020B0503020204020204" pitchFamily="34" charset="-122"/>
              <a:ea typeface="微软雅黑" panose="020B0503020204020204" pitchFamily="34" charset="-122"/>
            </a:endParaRPr>
          </a:p>
        </p:txBody>
      </p:sp>
      <p:grpSp>
        <p:nvGrpSpPr>
          <p:cNvPr id="62" name="组 61"/>
          <p:cNvGrpSpPr/>
          <p:nvPr/>
        </p:nvGrpSpPr>
        <p:grpSpPr>
          <a:xfrm>
            <a:off x="656907" y="1434104"/>
            <a:ext cx="1728240" cy="1418217"/>
            <a:chOff x="656910" y="1427710"/>
            <a:chExt cx="1728240" cy="1418217"/>
          </a:xfrm>
          <a:solidFill>
            <a:srgbClr val="FFCC66"/>
          </a:solidFill>
        </p:grpSpPr>
        <p:sp>
          <p:nvSpPr>
            <p:cNvPr id="63" name="燕尾形 62"/>
            <p:cNvSpPr/>
            <p:nvPr/>
          </p:nvSpPr>
          <p:spPr bwMode="auto">
            <a:xfrm rot="5400000">
              <a:off x="811921" y="1272699"/>
              <a:ext cx="1418217" cy="1728240"/>
            </a:xfrm>
            <a:prstGeom prst="chevron">
              <a:avLst>
                <a:gd name="adj" fmla="val 24604"/>
              </a:avLst>
            </a:prstGeom>
            <a:grp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4" name="文本框 63"/>
            <p:cNvSpPr txBox="1"/>
            <p:nvPr/>
          </p:nvSpPr>
          <p:spPr>
            <a:xfrm>
              <a:off x="764923" y="1875376"/>
              <a:ext cx="1620226" cy="646331"/>
            </a:xfrm>
            <a:prstGeom prst="rect">
              <a:avLst/>
            </a:prstGeom>
            <a:grpFill/>
          </p:spPr>
          <p:txBody>
            <a:bodyPr wrap="square" rtlCol="0">
              <a:spAutoFit/>
            </a:bodyPr>
            <a:lstStyle/>
            <a:p>
              <a:r>
                <a:rPr kumimoji="1" lang="zh-CN" altLang="en-US" dirty="0" smtClean="0">
                  <a:solidFill>
                    <a:srgbClr val="FF0000"/>
                  </a:solidFill>
                  <a:latin typeface="微软雅黑" panose="020B0503020204020204" pitchFamily="34" charset="-122"/>
                  <a:ea typeface="微软雅黑" panose="020B0503020204020204" pitchFamily="34" charset="-122"/>
                </a:rPr>
                <a:t>安全行为观察项目推动设计</a:t>
              </a:r>
              <a:endParaRPr kumimoji="1" lang="zh-CN" altLang="en-US" dirty="0">
                <a:solidFill>
                  <a:srgbClr val="FF0000"/>
                </a:solidFill>
                <a:latin typeface="微软雅黑" panose="020B0503020204020204" pitchFamily="34" charset="-122"/>
                <a:ea typeface="微软雅黑" panose="020B0503020204020204" pitchFamily="34" charset="-122"/>
              </a:endParaRPr>
            </a:p>
          </p:txBody>
        </p:sp>
      </p:grpSp>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a:xfrm>
            <a:off x="413293" y="96004"/>
            <a:ext cx="5759450" cy="525462"/>
          </a:xfrm>
          <a:prstGeom prst="rect">
            <a:avLst/>
          </a:prstGeom>
          <a:noFill/>
        </p:spPr>
        <p:txBody>
          <a:bodyPr/>
          <a:lstStyle>
            <a:defPPr>
              <a:defRPr lang="zh-CN"/>
            </a:defPPr>
            <a:lvl1pPr>
              <a:buFontTx/>
              <a:defRPr sz="2500" b="1" kern="0">
                <a:latin typeface="微软雅黑" panose="020B0503020204020204" pitchFamily="34" charset="-122"/>
                <a:ea typeface="微软雅黑" panose="020B0503020204020204" pitchFamily="34" charset="-122"/>
                <a:cs typeface="+mj-cs"/>
              </a:defRPr>
            </a:lvl1pPr>
            <a:lvl2pPr>
              <a:defRPr sz="2500">
                <a:solidFill>
                  <a:schemeClr val="tx2"/>
                </a:solidFill>
                <a:latin typeface="MHeiTGB-Medium-U"/>
                <a:ea typeface="MHeiTGB-Medium-U"/>
                <a:cs typeface="MHeiTGB-Medium-U"/>
              </a:defRPr>
            </a:lvl2pPr>
            <a:lvl3pPr>
              <a:defRPr sz="2500">
                <a:solidFill>
                  <a:schemeClr val="tx2"/>
                </a:solidFill>
                <a:latin typeface="MHeiTGB-Medium-U"/>
                <a:ea typeface="MHeiTGB-Medium-U"/>
                <a:cs typeface="MHeiTGB-Medium-U"/>
              </a:defRPr>
            </a:lvl3pPr>
            <a:lvl4pPr>
              <a:defRPr sz="2500">
                <a:solidFill>
                  <a:schemeClr val="tx2"/>
                </a:solidFill>
                <a:latin typeface="MHeiTGB-Medium-U"/>
                <a:ea typeface="MHeiTGB-Medium-U"/>
                <a:cs typeface="MHeiTGB-Medium-U"/>
              </a:defRPr>
            </a:lvl4pPr>
            <a:lvl5pPr>
              <a:defRPr sz="2500">
                <a:solidFill>
                  <a:schemeClr val="tx2"/>
                </a:solidFill>
                <a:latin typeface="MHeiTGB-Medium-U"/>
                <a:ea typeface="MHeiTGB-Medium-U"/>
                <a:cs typeface="MHeiTGB-Medium-U"/>
              </a:defRPr>
            </a:lvl5pPr>
            <a:lvl6pPr marL="457200" eaLnBrk="0" fontAlgn="base" hangingPunct="0">
              <a:spcBef>
                <a:spcPct val="0"/>
              </a:spcBef>
              <a:spcAft>
                <a:spcPct val="0"/>
              </a:spcAft>
              <a:defRPr sz="2500">
                <a:solidFill>
                  <a:schemeClr val="tx2"/>
                </a:solidFill>
                <a:latin typeface="MHeiTGB-Medium-U"/>
                <a:ea typeface="MHeiTGB-Medium-U"/>
                <a:cs typeface="MHeiTGB-Medium-U"/>
              </a:defRPr>
            </a:lvl6pPr>
            <a:lvl7pPr marL="914400" eaLnBrk="0" fontAlgn="base" hangingPunct="0">
              <a:spcBef>
                <a:spcPct val="0"/>
              </a:spcBef>
              <a:spcAft>
                <a:spcPct val="0"/>
              </a:spcAft>
              <a:defRPr sz="2500">
                <a:solidFill>
                  <a:schemeClr val="tx2"/>
                </a:solidFill>
                <a:latin typeface="MHeiTGB-Medium-U"/>
                <a:ea typeface="MHeiTGB-Medium-U"/>
                <a:cs typeface="MHeiTGB-Medium-U"/>
              </a:defRPr>
            </a:lvl7pPr>
            <a:lvl8pPr marL="1371600" eaLnBrk="0" fontAlgn="base" hangingPunct="0">
              <a:spcBef>
                <a:spcPct val="0"/>
              </a:spcBef>
              <a:spcAft>
                <a:spcPct val="0"/>
              </a:spcAft>
              <a:defRPr sz="2500">
                <a:solidFill>
                  <a:schemeClr val="tx2"/>
                </a:solidFill>
                <a:latin typeface="MHeiTGB-Medium-U"/>
                <a:ea typeface="MHeiTGB-Medium-U"/>
                <a:cs typeface="MHeiTGB-Medium-U"/>
              </a:defRPr>
            </a:lvl8pPr>
            <a:lvl9pPr marL="1828800" eaLnBrk="0" fontAlgn="base" hangingPunct="0">
              <a:spcBef>
                <a:spcPct val="0"/>
              </a:spcBef>
              <a:spcAft>
                <a:spcPct val="0"/>
              </a:spcAft>
              <a:defRPr sz="2500">
                <a:solidFill>
                  <a:schemeClr val="tx2"/>
                </a:solidFill>
                <a:latin typeface="MHeiTGB-Medium-U"/>
                <a:ea typeface="MHeiTGB-Medium-U"/>
                <a:cs typeface="MHeiTGB-Medium-U"/>
              </a:defRPr>
            </a:lvl9pPr>
          </a:lstStyle>
          <a:p>
            <a:r>
              <a:rPr lang="zh-CN" altLang="en-US" dirty="0"/>
              <a:t>企业如何建立行为安全管理系统</a:t>
            </a:r>
            <a:endParaRPr lang="zh-CN" altLang="en-US" dirty="0"/>
          </a:p>
        </p:txBody>
      </p:sp>
      <p:grpSp>
        <p:nvGrpSpPr>
          <p:cNvPr id="15" name="组 14"/>
          <p:cNvGrpSpPr/>
          <p:nvPr/>
        </p:nvGrpSpPr>
        <p:grpSpPr>
          <a:xfrm>
            <a:off x="613831" y="1427710"/>
            <a:ext cx="1922409" cy="3970004"/>
            <a:chOff x="613831" y="1427710"/>
            <a:chExt cx="1922409" cy="3970004"/>
          </a:xfrm>
        </p:grpSpPr>
        <p:sp>
          <p:nvSpPr>
            <p:cNvPr id="31" name="燕尾形 30"/>
            <p:cNvSpPr/>
            <p:nvPr/>
          </p:nvSpPr>
          <p:spPr bwMode="auto">
            <a:xfrm rot="5400000">
              <a:off x="811920" y="2548593"/>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2" name="燕尾形 31"/>
            <p:cNvSpPr/>
            <p:nvPr/>
          </p:nvSpPr>
          <p:spPr bwMode="auto">
            <a:xfrm rot="5400000">
              <a:off x="811920" y="3824486"/>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grpSp>
          <p:nvGrpSpPr>
            <p:cNvPr id="14" name="组 13"/>
            <p:cNvGrpSpPr/>
            <p:nvPr/>
          </p:nvGrpSpPr>
          <p:grpSpPr>
            <a:xfrm>
              <a:off x="656910" y="1427710"/>
              <a:ext cx="1728240" cy="1418217"/>
              <a:chOff x="656910" y="1427710"/>
              <a:chExt cx="1728240" cy="1418217"/>
            </a:xfrm>
          </p:grpSpPr>
          <p:sp>
            <p:nvSpPr>
              <p:cNvPr id="2" name="燕尾形 1"/>
              <p:cNvSpPr/>
              <p:nvPr/>
            </p:nvSpPr>
            <p:spPr bwMode="auto">
              <a:xfrm rot="5400000">
                <a:off x="811921" y="1272699"/>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 name="文本框 2"/>
              <p:cNvSpPr txBox="1"/>
              <p:nvPr/>
            </p:nvSpPr>
            <p:spPr>
              <a:xfrm>
                <a:off x="764923" y="1875376"/>
                <a:ext cx="1620226" cy="646331"/>
              </a:xfrm>
              <a:prstGeom prst="rect">
                <a:avLst/>
              </a:prstGeom>
              <a:noFill/>
            </p:spPr>
            <p:txBody>
              <a:bodyPr wrap="square" rtlCol="0">
                <a:spAutoFit/>
              </a:bodyPr>
              <a:lstStyle/>
              <a:p>
                <a:r>
                  <a:rPr kumimoji="1" lang="zh-CN" altLang="en-US" dirty="0" smtClean="0">
                    <a:latin typeface="微软雅黑" panose="020B0503020204020204" pitchFamily="34" charset="-122"/>
                    <a:ea typeface="微软雅黑" panose="020B0503020204020204" pitchFamily="34" charset="-122"/>
                  </a:rPr>
                  <a:t>安全行为观察项目推动设计</a:t>
                </a:r>
                <a:endParaRPr kumimoji="1" lang="zh-CN" altLang="en-US" dirty="0">
                  <a:latin typeface="微软雅黑" panose="020B0503020204020204" pitchFamily="34" charset="-122"/>
                  <a:ea typeface="微软雅黑" panose="020B0503020204020204" pitchFamily="34" charset="-122"/>
                </a:endParaRPr>
              </a:p>
            </p:txBody>
          </p:sp>
        </p:grpSp>
        <p:sp>
          <p:nvSpPr>
            <p:cNvPr id="58" name="文本框 57"/>
            <p:cNvSpPr txBox="1"/>
            <p:nvPr/>
          </p:nvSpPr>
          <p:spPr>
            <a:xfrm>
              <a:off x="764923" y="3160709"/>
              <a:ext cx="1620226" cy="646331"/>
            </a:xfrm>
            <a:prstGeom prst="rect">
              <a:avLst/>
            </a:prstGeom>
            <a:noFill/>
          </p:spPr>
          <p:txBody>
            <a:bodyPr wrap="square" rtlCol="0">
              <a:spAutoFit/>
            </a:bodyPr>
            <a:lstStyle/>
            <a:p>
              <a:pPr algn="ctr"/>
              <a:r>
                <a:rPr kumimoji="1" lang="zh-CN" altLang="en-US" dirty="0" smtClean="0"/>
                <a:t>实施</a:t>
              </a:r>
              <a:endParaRPr kumimoji="1" lang="en-US" altLang="zh-CN" dirty="0" smtClean="0"/>
            </a:p>
            <a:p>
              <a:pPr algn="ctr"/>
              <a:r>
                <a:rPr kumimoji="1" lang="zh-CN" altLang="en-US" dirty="0" smtClean="0"/>
                <a:t>安全行为观察</a:t>
              </a:r>
              <a:endParaRPr kumimoji="1" lang="zh-CN" altLang="en-US" dirty="0"/>
            </a:p>
          </p:txBody>
        </p:sp>
        <p:sp>
          <p:nvSpPr>
            <p:cNvPr id="4" name="矩形 3"/>
            <p:cNvSpPr/>
            <p:nvPr/>
          </p:nvSpPr>
          <p:spPr>
            <a:xfrm>
              <a:off x="613831" y="4436603"/>
              <a:ext cx="1922409" cy="646331"/>
            </a:xfrm>
            <a:prstGeom prst="rect">
              <a:avLst/>
            </a:prstGeom>
          </p:spPr>
          <p:txBody>
            <a:bodyPr wrap="square">
              <a:spAutoFit/>
            </a:bodyPr>
            <a:lstStyle/>
            <a:p>
              <a:pPr algn="ctr"/>
              <a:r>
                <a:rPr kumimoji="1" lang="zh-CN" altLang="en-US" dirty="0" smtClean="0">
                  <a:latin typeface="微软雅黑" panose="020B0503020204020204" pitchFamily="34" charset="-122"/>
                  <a:ea typeface="微软雅黑" panose="020B0503020204020204" pitchFamily="34" charset="-122"/>
                </a:rPr>
                <a:t>持续保持</a:t>
              </a:r>
              <a:endParaRPr kumimoji="1" lang="en-US" altLang="zh-CN" dirty="0" smtClean="0">
                <a:latin typeface="微软雅黑" panose="020B0503020204020204" pitchFamily="34" charset="-122"/>
                <a:ea typeface="微软雅黑" panose="020B0503020204020204" pitchFamily="34" charset="-122"/>
              </a:endParaRPr>
            </a:p>
            <a:p>
              <a:pPr algn="ctr"/>
              <a:r>
                <a:rPr kumimoji="1" lang="zh-CN" altLang="en-US" dirty="0" smtClean="0">
                  <a:latin typeface="微软雅黑" panose="020B0503020204020204" pitchFamily="34" charset="-122"/>
                  <a:ea typeface="微软雅黑" panose="020B0503020204020204" pitchFamily="34" charset="-122"/>
                </a:rPr>
                <a:t>安全行为观察</a:t>
              </a:r>
              <a:endParaRPr kumimoji="1" lang="zh-CN" altLang="en-US" dirty="0">
                <a:latin typeface="微软雅黑" panose="020B0503020204020204" pitchFamily="34" charset="-122"/>
                <a:ea typeface="微软雅黑" panose="020B0503020204020204" pitchFamily="34" charset="-122"/>
              </a:endParaRPr>
            </a:p>
          </p:txBody>
        </p:sp>
      </p:grpSp>
      <p:grpSp>
        <p:nvGrpSpPr>
          <p:cNvPr id="62" name="组 61"/>
          <p:cNvGrpSpPr/>
          <p:nvPr/>
        </p:nvGrpSpPr>
        <p:grpSpPr>
          <a:xfrm>
            <a:off x="661526" y="2694164"/>
            <a:ext cx="1728240" cy="1418217"/>
            <a:chOff x="656910" y="1427710"/>
            <a:chExt cx="1728240" cy="1418217"/>
          </a:xfrm>
          <a:solidFill>
            <a:srgbClr val="FFCC66"/>
          </a:solidFill>
        </p:grpSpPr>
        <p:sp>
          <p:nvSpPr>
            <p:cNvPr id="63" name="燕尾形 62"/>
            <p:cNvSpPr/>
            <p:nvPr/>
          </p:nvSpPr>
          <p:spPr bwMode="auto">
            <a:xfrm rot="5400000">
              <a:off x="811921" y="1272699"/>
              <a:ext cx="1418217" cy="1728240"/>
            </a:xfrm>
            <a:prstGeom prst="chevron">
              <a:avLst>
                <a:gd name="adj" fmla="val 24604"/>
              </a:avLst>
            </a:prstGeom>
            <a:grp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4" name="文本框 63"/>
            <p:cNvSpPr txBox="1"/>
            <p:nvPr/>
          </p:nvSpPr>
          <p:spPr>
            <a:xfrm>
              <a:off x="764923" y="1875376"/>
              <a:ext cx="1620226" cy="646331"/>
            </a:xfrm>
            <a:prstGeom prst="rect">
              <a:avLst/>
            </a:prstGeom>
            <a:grpFill/>
          </p:spPr>
          <p:txBody>
            <a:bodyPr wrap="square" rtlCol="0">
              <a:spAutoFit/>
            </a:bodyPr>
            <a:lstStyle/>
            <a:p>
              <a:pPr algn="ctr"/>
              <a:r>
                <a:rPr kumimoji="1" lang="zh-CN" altLang="en-US" dirty="0" smtClean="0">
                  <a:solidFill>
                    <a:srgbClr val="FF0000"/>
                  </a:solidFill>
                  <a:latin typeface="微软雅黑" panose="020B0503020204020204" pitchFamily="34" charset="-122"/>
                  <a:ea typeface="微软雅黑" panose="020B0503020204020204" pitchFamily="34" charset="-122"/>
                </a:rPr>
                <a:t>实施</a:t>
              </a:r>
              <a:endParaRPr kumimoji="1" lang="en-US" altLang="zh-CN" dirty="0" smtClean="0">
                <a:solidFill>
                  <a:srgbClr val="FF0000"/>
                </a:solidFill>
                <a:latin typeface="微软雅黑" panose="020B0503020204020204" pitchFamily="34" charset="-122"/>
                <a:ea typeface="微软雅黑" panose="020B0503020204020204" pitchFamily="34" charset="-122"/>
              </a:endParaRPr>
            </a:p>
            <a:p>
              <a:pPr algn="ctr"/>
              <a:r>
                <a:rPr kumimoji="1" lang="zh-CN" altLang="en-US" dirty="0" smtClean="0">
                  <a:solidFill>
                    <a:srgbClr val="FF0000"/>
                  </a:solidFill>
                  <a:latin typeface="微软雅黑" panose="020B0503020204020204" pitchFamily="34" charset="-122"/>
                  <a:ea typeface="微软雅黑" panose="020B0503020204020204" pitchFamily="34" charset="-122"/>
                </a:rPr>
                <a:t>安全行为观察</a:t>
              </a:r>
              <a:endParaRPr kumimoji="1" lang="zh-CN" altLang="en-US" dirty="0">
                <a:solidFill>
                  <a:srgbClr val="FF0000"/>
                </a:solidFill>
                <a:latin typeface="微软雅黑" panose="020B0503020204020204" pitchFamily="34" charset="-122"/>
                <a:ea typeface="微软雅黑" panose="020B0503020204020204" pitchFamily="34" charset="-122"/>
              </a:endParaRPr>
            </a:p>
          </p:txBody>
        </p:sp>
      </p:grpSp>
      <p:pic>
        <p:nvPicPr>
          <p:cNvPr id="16" name="图片 15"/>
          <p:cNvPicPr>
            <a:picLocks noChangeAspect="1"/>
          </p:cNvPicPr>
          <p:nvPr/>
        </p:nvPicPr>
        <p:blipFill>
          <a:blip r:embed="rId1"/>
          <a:stretch>
            <a:fillRect/>
          </a:stretch>
        </p:blipFill>
        <p:spPr>
          <a:xfrm>
            <a:off x="2666065" y="2703604"/>
            <a:ext cx="6604000" cy="1752600"/>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9"/>
          <p:cNvSpPr>
            <a:spLocks noChangeArrowheads="1"/>
          </p:cNvSpPr>
          <p:nvPr/>
        </p:nvSpPr>
        <p:spPr bwMode="gray">
          <a:xfrm>
            <a:off x="798929" y="4812180"/>
            <a:ext cx="41355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1600" u="none" dirty="0">
                <a:solidFill>
                  <a:srgbClr val="080808"/>
                </a:solidFill>
                <a:latin typeface="微软雅黑" panose="020B0503020204020204" pitchFamily="34" charset="-122"/>
                <a:ea typeface="微软雅黑" panose="020B0503020204020204" pitchFamily="34" charset="-122"/>
              </a:rPr>
              <a:t>* </a:t>
            </a:r>
            <a:r>
              <a:rPr lang="zh-CN" altLang="en-US" sz="1600" u="none" dirty="0">
                <a:solidFill>
                  <a:srgbClr val="080808"/>
                </a:solidFill>
                <a:latin typeface="微软雅黑" panose="020B0503020204020204" pitchFamily="34" charset="-122"/>
                <a:ea typeface="微软雅黑" panose="020B0503020204020204" pitchFamily="34" charset="-122"/>
              </a:rPr>
              <a:t>不同的企业有不同的行业特点及管理风格，因此在开展安全行为观察时，一定要结合自身特点，设计合理流程，保证实施的效果。</a:t>
            </a:r>
            <a:endParaRPr lang="zh-CN" altLang="en-US" sz="1600" u="none" dirty="0">
              <a:solidFill>
                <a:srgbClr val="080808"/>
              </a:solidFill>
              <a:latin typeface="微软雅黑" panose="020B0503020204020204" pitchFamily="34" charset="-122"/>
              <a:ea typeface="微软雅黑" panose="020B0503020204020204" pitchFamily="34" charset="-122"/>
            </a:endParaRPr>
          </a:p>
        </p:txBody>
      </p:sp>
      <p:sp>
        <p:nvSpPr>
          <p:cNvPr id="33" name="Rectangle 2"/>
          <p:cNvSpPr txBox="1">
            <a:spLocks noChangeArrowheads="1"/>
          </p:cNvSpPr>
          <p:nvPr/>
        </p:nvSpPr>
        <p:spPr>
          <a:xfrm>
            <a:off x="325791" y="110138"/>
            <a:ext cx="5759450" cy="525462"/>
          </a:xfrm>
          <a:prstGeom prst="rect">
            <a:avLst/>
          </a:prstGeom>
          <a:noFill/>
        </p:spPr>
        <p:txBody>
          <a:bodyP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b="1" kern="0" dirty="0" smtClean="0">
                <a:solidFill>
                  <a:schemeClr val="tx1"/>
                </a:solidFill>
                <a:latin typeface="微软雅黑" panose="020B0503020204020204" pitchFamily="34" charset="-122"/>
                <a:ea typeface="微软雅黑" panose="020B0503020204020204" pitchFamily="34" charset="-122"/>
              </a:rPr>
              <a:t>安全行为观察开展的四个步骤</a:t>
            </a:r>
            <a:endParaRPr lang="zh-CN" altLang="en-US" b="1" kern="0"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721" y="1211680"/>
            <a:ext cx="8416010" cy="403781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a:xfrm>
            <a:off x="634006" y="110138"/>
            <a:ext cx="5759450" cy="525462"/>
          </a:xfrm>
          <a:prstGeom prst="rect">
            <a:avLst/>
          </a:prstGeom>
          <a:noFill/>
        </p:spPr>
        <p:txBody>
          <a:bodyPr/>
          <a:lstStyle>
            <a:defPPr>
              <a:defRPr lang="zh-CN"/>
            </a:defPPr>
            <a:lvl1pPr>
              <a:buFontTx/>
              <a:defRPr sz="2500" b="1" kern="0">
                <a:latin typeface="微软雅黑" panose="020B0503020204020204" pitchFamily="34" charset="-122"/>
                <a:ea typeface="微软雅黑" panose="020B0503020204020204" pitchFamily="34" charset="-122"/>
                <a:cs typeface="+mj-cs"/>
              </a:defRPr>
            </a:lvl1pPr>
            <a:lvl2pPr>
              <a:defRPr sz="2500">
                <a:solidFill>
                  <a:schemeClr val="tx2"/>
                </a:solidFill>
                <a:latin typeface="MHeiTGB-Medium-U"/>
                <a:ea typeface="MHeiTGB-Medium-U"/>
                <a:cs typeface="MHeiTGB-Medium-U"/>
              </a:defRPr>
            </a:lvl2pPr>
            <a:lvl3pPr>
              <a:defRPr sz="2500">
                <a:solidFill>
                  <a:schemeClr val="tx2"/>
                </a:solidFill>
                <a:latin typeface="MHeiTGB-Medium-U"/>
                <a:ea typeface="MHeiTGB-Medium-U"/>
                <a:cs typeface="MHeiTGB-Medium-U"/>
              </a:defRPr>
            </a:lvl3pPr>
            <a:lvl4pPr>
              <a:defRPr sz="2500">
                <a:solidFill>
                  <a:schemeClr val="tx2"/>
                </a:solidFill>
                <a:latin typeface="MHeiTGB-Medium-U"/>
                <a:ea typeface="MHeiTGB-Medium-U"/>
                <a:cs typeface="MHeiTGB-Medium-U"/>
              </a:defRPr>
            </a:lvl4pPr>
            <a:lvl5pPr>
              <a:defRPr sz="2500">
                <a:solidFill>
                  <a:schemeClr val="tx2"/>
                </a:solidFill>
                <a:latin typeface="MHeiTGB-Medium-U"/>
                <a:ea typeface="MHeiTGB-Medium-U"/>
                <a:cs typeface="MHeiTGB-Medium-U"/>
              </a:defRPr>
            </a:lvl5pPr>
            <a:lvl6pPr marL="457200" eaLnBrk="0" fontAlgn="base" hangingPunct="0">
              <a:spcBef>
                <a:spcPct val="0"/>
              </a:spcBef>
              <a:spcAft>
                <a:spcPct val="0"/>
              </a:spcAft>
              <a:defRPr sz="2500">
                <a:solidFill>
                  <a:schemeClr val="tx2"/>
                </a:solidFill>
                <a:latin typeface="MHeiTGB-Medium-U"/>
                <a:ea typeface="MHeiTGB-Medium-U"/>
                <a:cs typeface="MHeiTGB-Medium-U"/>
              </a:defRPr>
            </a:lvl6pPr>
            <a:lvl7pPr marL="914400" eaLnBrk="0" fontAlgn="base" hangingPunct="0">
              <a:spcBef>
                <a:spcPct val="0"/>
              </a:spcBef>
              <a:spcAft>
                <a:spcPct val="0"/>
              </a:spcAft>
              <a:defRPr sz="2500">
                <a:solidFill>
                  <a:schemeClr val="tx2"/>
                </a:solidFill>
                <a:latin typeface="MHeiTGB-Medium-U"/>
                <a:ea typeface="MHeiTGB-Medium-U"/>
                <a:cs typeface="MHeiTGB-Medium-U"/>
              </a:defRPr>
            </a:lvl7pPr>
            <a:lvl8pPr marL="1371600" eaLnBrk="0" fontAlgn="base" hangingPunct="0">
              <a:spcBef>
                <a:spcPct val="0"/>
              </a:spcBef>
              <a:spcAft>
                <a:spcPct val="0"/>
              </a:spcAft>
              <a:defRPr sz="2500">
                <a:solidFill>
                  <a:schemeClr val="tx2"/>
                </a:solidFill>
                <a:latin typeface="MHeiTGB-Medium-U"/>
                <a:ea typeface="MHeiTGB-Medium-U"/>
                <a:cs typeface="MHeiTGB-Medium-U"/>
              </a:defRPr>
            </a:lvl8pPr>
            <a:lvl9pPr marL="1828800" eaLnBrk="0" fontAlgn="base" hangingPunct="0">
              <a:spcBef>
                <a:spcPct val="0"/>
              </a:spcBef>
              <a:spcAft>
                <a:spcPct val="0"/>
              </a:spcAft>
              <a:defRPr sz="2500">
                <a:solidFill>
                  <a:schemeClr val="tx2"/>
                </a:solidFill>
                <a:latin typeface="MHeiTGB-Medium-U"/>
                <a:ea typeface="MHeiTGB-Medium-U"/>
                <a:cs typeface="MHeiTGB-Medium-U"/>
              </a:defRPr>
            </a:lvl9pPr>
          </a:lstStyle>
          <a:p>
            <a:r>
              <a:rPr lang="zh-CN" altLang="en-US" dirty="0" smtClean="0"/>
              <a:t>安全行为观察的七个方面</a:t>
            </a:r>
            <a:endParaRPr lang="zh-CN" altLang="en-US" dirty="0"/>
          </a:p>
        </p:txBody>
      </p:sp>
      <p:sp>
        <p:nvSpPr>
          <p:cNvPr id="30" name="AutoShape 6"/>
          <p:cNvSpPr>
            <a:spLocks noChangeArrowheads="1"/>
          </p:cNvSpPr>
          <p:nvPr/>
        </p:nvSpPr>
        <p:spPr bwMode="auto">
          <a:xfrm rot="5400000">
            <a:off x="3029602" y="3209509"/>
            <a:ext cx="3635187" cy="711570"/>
          </a:xfrm>
          <a:prstGeom prst="rightArrow">
            <a:avLst>
              <a:gd name="adj1" fmla="val 52685"/>
              <a:gd name="adj2" fmla="val 38849"/>
            </a:avLst>
          </a:prstGeom>
          <a:solidFill>
            <a:srgbClr val="3333FF"/>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34" name="Rectangle 7"/>
          <p:cNvSpPr>
            <a:spLocks noChangeArrowheads="1"/>
          </p:cNvSpPr>
          <p:nvPr/>
        </p:nvSpPr>
        <p:spPr bwMode="auto">
          <a:xfrm>
            <a:off x="3811606" y="1858743"/>
            <a:ext cx="2071178" cy="397416"/>
          </a:xfrm>
          <a:prstGeom prst="rect">
            <a:avLst/>
          </a:prstGeom>
          <a:solidFill>
            <a:schemeClr val="accent1"/>
          </a:solidFill>
          <a:ln w="6350">
            <a:solidFill>
              <a:schemeClr val="tx1"/>
            </a:solidFill>
            <a:miter lim="800000"/>
          </a:ln>
        </p:spPr>
        <p:txBody>
          <a:bodyPr wrap="none" lIns="0" tIns="0" rIns="0" bIns="0" anchor="ctr"/>
          <a:lstStyle/>
          <a:p>
            <a:pPr eaLnBrk="1" hangingPunct="1"/>
            <a:endParaRPr lang="zh-CN" altLang="en-US" u="sng">
              <a:latin typeface="微软雅黑" panose="020B0503020204020204" pitchFamily="34" charset="-122"/>
              <a:ea typeface="微软雅黑" panose="020B0503020204020204" pitchFamily="34" charset="-122"/>
            </a:endParaRPr>
          </a:p>
        </p:txBody>
      </p:sp>
      <p:sp>
        <p:nvSpPr>
          <p:cNvPr id="35" name="Rectangle 8"/>
          <p:cNvSpPr>
            <a:spLocks noChangeArrowheads="1"/>
          </p:cNvSpPr>
          <p:nvPr/>
        </p:nvSpPr>
        <p:spPr bwMode="auto">
          <a:xfrm>
            <a:off x="3811606" y="2326291"/>
            <a:ext cx="2071178" cy="397416"/>
          </a:xfrm>
          <a:prstGeom prst="rect">
            <a:avLst/>
          </a:prstGeom>
          <a:solidFill>
            <a:schemeClr val="accent1"/>
          </a:solidFill>
          <a:ln w="6350">
            <a:solidFill>
              <a:schemeClr val="tx1"/>
            </a:solidFill>
            <a:miter lim="800000"/>
          </a:ln>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36" name="Rectangle 9"/>
          <p:cNvSpPr>
            <a:spLocks noChangeArrowheads="1"/>
          </p:cNvSpPr>
          <p:nvPr/>
        </p:nvSpPr>
        <p:spPr bwMode="auto">
          <a:xfrm>
            <a:off x="3811606" y="2793839"/>
            <a:ext cx="2071178" cy="397416"/>
          </a:xfrm>
          <a:prstGeom prst="rect">
            <a:avLst/>
          </a:prstGeom>
          <a:solidFill>
            <a:schemeClr val="accent1"/>
          </a:solidFill>
          <a:ln w="6350">
            <a:solidFill>
              <a:schemeClr val="tx1"/>
            </a:solidFill>
            <a:miter lim="800000"/>
          </a:ln>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37" name="Rectangle 10"/>
          <p:cNvSpPr>
            <a:spLocks noChangeArrowheads="1"/>
          </p:cNvSpPr>
          <p:nvPr/>
        </p:nvSpPr>
        <p:spPr bwMode="auto">
          <a:xfrm>
            <a:off x="3811606" y="3261388"/>
            <a:ext cx="2071178" cy="397416"/>
          </a:xfrm>
          <a:prstGeom prst="rect">
            <a:avLst/>
          </a:prstGeom>
          <a:solidFill>
            <a:schemeClr val="accent1"/>
          </a:solidFill>
          <a:ln w="6350">
            <a:solidFill>
              <a:schemeClr val="tx1"/>
            </a:solidFill>
            <a:miter lim="800000"/>
          </a:ln>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38" name="Rectangle 11"/>
          <p:cNvSpPr>
            <a:spLocks noChangeArrowheads="1"/>
          </p:cNvSpPr>
          <p:nvPr/>
        </p:nvSpPr>
        <p:spPr bwMode="auto">
          <a:xfrm>
            <a:off x="3811606" y="3728936"/>
            <a:ext cx="2071178" cy="397416"/>
          </a:xfrm>
          <a:prstGeom prst="rect">
            <a:avLst/>
          </a:prstGeom>
          <a:solidFill>
            <a:schemeClr val="accent1"/>
          </a:solidFill>
          <a:ln w="6350">
            <a:solidFill>
              <a:schemeClr val="tx1"/>
            </a:solidFill>
            <a:miter lim="800000"/>
          </a:ln>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39" name="Rectangle 12"/>
          <p:cNvSpPr>
            <a:spLocks noChangeArrowheads="1"/>
          </p:cNvSpPr>
          <p:nvPr/>
        </p:nvSpPr>
        <p:spPr bwMode="auto">
          <a:xfrm>
            <a:off x="3811606" y="4196484"/>
            <a:ext cx="2071178" cy="397416"/>
          </a:xfrm>
          <a:prstGeom prst="rect">
            <a:avLst/>
          </a:prstGeom>
          <a:solidFill>
            <a:schemeClr val="accent1"/>
          </a:solidFill>
          <a:ln w="6350">
            <a:solidFill>
              <a:schemeClr val="tx1"/>
            </a:solidFill>
            <a:miter lim="800000"/>
          </a:ln>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40" name="Rectangle 13"/>
          <p:cNvSpPr>
            <a:spLocks noChangeArrowheads="1"/>
          </p:cNvSpPr>
          <p:nvPr/>
        </p:nvSpPr>
        <p:spPr bwMode="auto">
          <a:xfrm>
            <a:off x="3811606" y="4664032"/>
            <a:ext cx="2071178" cy="397416"/>
          </a:xfrm>
          <a:prstGeom prst="rect">
            <a:avLst/>
          </a:prstGeom>
          <a:solidFill>
            <a:schemeClr val="accent1"/>
          </a:solidFill>
          <a:ln w="6350">
            <a:solidFill>
              <a:schemeClr val="tx1"/>
            </a:solidFill>
            <a:miter lim="800000"/>
          </a:ln>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41" name="Rectangle 15"/>
          <p:cNvSpPr>
            <a:spLocks noChangeArrowheads="1"/>
          </p:cNvSpPr>
          <p:nvPr/>
        </p:nvSpPr>
        <p:spPr bwMode="auto">
          <a:xfrm>
            <a:off x="3894199" y="2385769"/>
            <a:ext cx="19059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marL="168275" indent="-168275" eaLnBrk="0" hangingPunct="0">
              <a:tabLst>
                <a:tab pos="8521700" algn="r"/>
              </a:tabLst>
              <a:defRPr u="sng">
                <a:solidFill>
                  <a:schemeClr val="tx1"/>
                </a:solidFill>
                <a:latin typeface="Arial" panose="020B0604020202020204" pitchFamily="34" charset="0"/>
                <a:ea typeface="宋体" panose="02010600030101010101" pitchFamily="2" charset="-122"/>
              </a:defRPr>
            </a:lvl1pPr>
            <a:lvl2pPr marL="742950" indent="-285750" eaLnBrk="0" hangingPunct="0">
              <a:tabLst>
                <a:tab pos="8521700" algn="r"/>
              </a:tabLst>
              <a:defRPr u="sng">
                <a:solidFill>
                  <a:schemeClr val="tx1"/>
                </a:solidFill>
                <a:latin typeface="Arial" panose="020B0604020202020204" pitchFamily="34" charset="0"/>
                <a:ea typeface="宋体" panose="02010600030101010101" pitchFamily="2" charset="-122"/>
              </a:defRPr>
            </a:lvl2pPr>
            <a:lvl3pPr marL="11430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3pPr>
            <a:lvl4pPr marL="16002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4pPr>
            <a:lvl5pPr marL="20574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pPr>
            <a:r>
              <a:rPr lang="zh-CN" altLang="de-DE" u="none">
                <a:latin typeface="微软雅黑" panose="020B0503020204020204" pitchFamily="34" charset="-122"/>
                <a:ea typeface="微软雅黑" panose="020B0503020204020204" pitchFamily="34" charset="-122"/>
              </a:rPr>
              <a:t>员工的位置</a:t>
            </a:r>
            <a:endParaRPr lang="zh-CN" altLang="de-DE" u="none">
              <a:latin typeface="微软雅黑" panose="020B0503020204020204" pitchFamily="34" charset="-122"/>
              <a:ea typeface="微软雅黑" panose="020B0503020204020204" pitchFamily="34" charset="-122"/>
            </a:endParaRPr>
          </a:p>
        </p:txBody>
      </p:sp>
      <p:sp>
        <p:nvSpPr>
          <p:cNvPr id="42" name="Line 22"/>
          <p:cNvSpPr>
            <a:spLocks noChangeShapeType="1"/>
          </p:cNvSpPr>
          <p:nvPr/>
        </p:nvSpPr>
        <p:spPr bwMode="auto">
          <a:xfrm flipV="1">
            <a:off x="2804607" y="1923031"/>
            <a:ext cx="976822" cy="1453782"/>
          </a:xfrm>
          <a:prstGeom prst="line">
            <a:avLst/>
          </a:prstGeom>
          <a:noFill/>
          <a:ln w="25400">
            <a:solidFill>
              <a:schemeClr val="tx1"/>
            </a:solidFill>
            <a:prstDash val="dash"/>
            <a:rou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zh-CN" altLang="en-US">
              <a:latin typeface="微软雅黑" panose="020B0503020204020204" pitchFamily="34" charset="-122"/>
              <a:ea typeface="微软雅黑" panose="020B0503020204020204" pitchFamily="34" charset="-122"/>
            </a:endParaRPr>
          </a:p>
        </p:txBody>
      </p:sp>
      <p:sp>
        <p:nvSpPr>
          <p:cNvPr id="43" name="Arc 23"/>
          <p:cNvSpPr/>
          <p:nvPr/>
        </p:nvSpPr>
        <p:spPr bwMode="auto">
          <a:xfrm>
            <a:off x="3076211" y="2885888"/>
            <a:ext cx="533678" cy="878114"/>
          </a:xfrm>
          <a:custGeom>
            <a:avLst/>
            <a:gdLst>
              <a:gd name="T0" fmla="*/ 2147483647 w 21600"/>
              <a:gd name="T1" fmla="*/ 0 h 38584"/>
              <a:gd name="T2" fmla="*/ 2147483647 w 21600"/>
              <a:gd name="T3" fmla="*/ 2147483647 h 38584"/>
              <a:gd name="T4" fmla="*/ 0 w 21600"/>
              <a:gd name="T5" fmla="*/ 2147483647 h 38584"/>
              <a:gd name="T6" fmla="*/ 0 60000 65536"/>
              <a:gd name="T7" fmla="*/ 0 60000 65536"/>
              <a:gd name="T8" fmla="*/ 0 60000 65536"/>
              <a:gd name="T9" fmla="*/ 0 w 21600"/>
              <a:gd name="T10" fmla="*/ 0 h 38584"/>
              <a:gd name="T11" fmla="*/ 21600 w 21600"/>
              <a:gd name="T12" fmla="*/ 38584 h 38584"/>
            </a:gdLst>
            <a:ahLst/>
            <a:cxnLst>
              <a:cxn ang="T6">
                <a:pos x="T0" y="T1"/>
              </a:cxn>
              <a:cxn ang="T7">
                <a:pos x="T2" y="T3"/>
              </a:cxn>
              <a:cxn ang="T8">
                <a:pos x="T4" y="T5"/>
              </a:cxn>
            </a:cxnLst>
            <a:rect l="T9" t="T10" r="T11" b="T12"/>
            <a:pathLst>
              <a:path w="21600" h="38584" fill="none" extrusionOk="0">
                <a:moveTo>
                  <a:pt x="10612" y="-1"/>
                </a:moveTo>
                <a:cubicBezTo>
                  <a:pt x="17400" y="3829"/>
                  <a:pt x="21600" y="11018"/>
                  <a:pt x="21600" y="18813"/>
                </a:cubicBezTo>
                <a:cubicBezTo>
                  <a:pt x="21600" y="27378"/>
                  <a:pt x="16538" y="35134"/>
                  <a:pt x="8698" y="38583"/>
                </a:cubicBezTo>
              </a:path>
              <a:path w="21600" h="38584" stroke="0" extrusionOk="0">
                <a:moveTo>
                  <a:pt x="10612" y="-1"/>
                </a:moveTo>
                <a:cubicBezTo>
                  <a:pt x="17400" y="3829"/>
                  <a:pt x="21600" y="11018"/>
                  <a:pt x="21600" y="18813"/>
                </a:cubicBezTo>
                <a:cubicBezTo>
                  <a:pt x="21600" y="27378"/>
                  <a:pt x="16538" y="35134"/>
                  <a:pt x="8698" y="38583"/>
                </a:cubicBezTo>
                <a:lnTo>
                  <a:pt x="0" y="18813"/>
                </a:lnTo>
                <a:close/>
              </a:path>
            </a:pathLst>
          </a:custGeom>
          <a:noFill/>
          <a:ln w="25400">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nvGrpSpPr>
          <p:cNvPr id="44" name="Group 24"/>
          <p:cNvGrpSpPr/>
          <p:nvPr/>
        </p:nvGrpSpPr>
        <p:grpSpPr bwMode="auto">
          <a:xfrm>
            <a:off x="2208985" y="3121123"/>
            <a:ext cx="544796" cy="666256"/>
            <a:chOff x="478" y="2472"/>
            <a:chExt cx="344" cy="456"/>
          </a:xfrm>
        </p:grpSpPr>
        <p:sp>
          <p:nvSpPr>
            <p:cNvPr id="45" name="Freeform 25"/>
            <p:cNvSpPr/>
            <p:nvPr/>
          </p:nvSpPr>
          <p:spPr bwMode="auto">
            <a:xfrm>
              <a:off x="558" y="2536"/>
              <a:ext cx="224" cy="320"/>
            </a:xfrm>
            <a:custGeom>
              <a:avLst/>
              <a:gdLst>
                <a:gd name="T0" fmla="*/ 168 w 224"/>
                <a:gd name="T1" fmla="*/ 0 h 320"/>
                <a:gd name="T2" fmla="*/ 192 w 224"/>
                <a:gd name="T3" fmla="*/ 24 h 320"/>
                <a:gd name="T4" fmla="*/ 208 w 224"/>
                <a:gd name="T5" fmla="*/ 64 h 320"/>
                <a:gd name="T6" fmla="*/ 224 w 224"/>
                <a:gd name="T7" fmla="*/ 96 h 320"/>
                <a:gd name="T8" fmla="*/ 224 w 224"/>
                <a:gd name="T9" fmla="*/ 136 h 320"/>
                <a:gd name="T10" fmla="*/ 224 w 224"/>
                <a:gd name="T11" fmla="*/ 176 h 320"/>
                <a:gd name="T12" fmla="*/ 216 w 224"/>
                <a:gd name="T13" fmla="*/ 216 h 320"/>
                <a:gd name="T14" fmla="*/ 208 w 224"/>
                <a:gd name="T15" fmla="*/ 256 h 320"/>
                <a:gd name="T16" fmla="*/ 184 w 224"/>
                <a:gd name="T17" fmla="*/ 288 h 320"/>
                <a:gd name="T18" fmla="*/ 160 w 224"/>
                <a:gd name="T19" fmla="*/ 320 h 320"/>
                <a:gd name="T20" fmla="*/ 0 w 224"/>
                <a:gd name="T21" fmla="*/ 152 h 320"/>
                <a:gd name="T22" fmla="*/ 168 w 224"/>
                <a:gd name="T23" fmla="*/ 0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320"/>
                <a:gd name="T38" fmla="*/ 224 w 224"/>
                <a:gd name="T39" fmla="*/ 320 h 3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320">
                  <a:moveTo>
                    <a:pt x="168" y="0"/>
                  </a:moveTo>
                  <a:lnTo>
                    <a:pt x="192" y="24"/>
                  </a:lnTo>
                  <a:lnTo>
                    <a:pt x="208" y="64"/>
                  </a:lnTo>
                  <a:lnTo>
                    <a:pt x="224" y="96"/>
                  </a:lnTo>
                  <a:lnTo>
                    <a:pt x="224" y="136"/>
                  </a:lnTo>
                  <a:lnTo>
                    <a:pt x="224" y="176"/>
                  </a:lnTo>
                  <a:lnTo>
                    <a:pt x="216" y="216"/>
                  </a:lnTo>
                  <a:lnTo>
                    <a:pt x="208" y="256"/>
                  </a:lnTo>
                  <a:lnTo>
                    <a:pt x="184" y="288"/>
                  </a:lnTo>
                  <a:lnTo>
                    <a:pt x="160" y="320"/>
                  </a:lnTo>
                  <a:lnTo>
                    <a:pt x="0" y="152"/>
                  </a:lnTo>
                  <a:lnTo>
                    <a:pt x="16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46" name="Oval 26"/>
            <p:cNvSpPr>
              <a:spLocks noChangeArrowheads="1"/>
            </p:cNvSpPr>
            <p:nvPr/>
          </p:nvSpPr>
          <p:spPr bwMode="auto">
            <a:xfrm>
              <a:off x="758" y="2628"/>
              <a:ext cx="32" cy="136"/>
            </a:xfrm>
            <a:prstGeom prst="ellipse">
              <a:avLst/>
            </a:prstGeom>
            <a:solidFill>
              <a:srgbClr val="000000"/>
            </a:solidFill>
            <a:ln w="12700">
              <a:solidFill>
                <a:srgbClr val="000000"/>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47" name="Line 27"/>
            <p:cNvSpPr>
              <a:spLocks noChangeShapeType="1"/>
            </p:cNvSpPr>
            <p:nvPr/>
          </p:nvSpPr>
          <p:spPr bwMode="auto">
            <a:xfrm flipV="1">
              <a:off x="478" y="2472"/>
              <a:ext cx="344" cy="224"/>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 name="Line 28"/>
            <p:cNvSpPr>
              <a:spLocks noChangeShapeType="1"/>
            </p:cNvSpPr>
            <p:nvPr/>
          </p:nvSpPr>
          <p:spPr bwMode="auto">
            <a:xfrm>
              <a:off x="481" y="2690"/>
              <a:ext cx="341" cy="238"/>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 name="Arc 29"/>
            <p:cNvSpPr/>
            <p:nvPr/>
          </p:nvSpPr>
          <p:spPr bwMode="auto">
            <a:xfrm>
              <a:off x="722" y="2526"/>
              <a:ext cx="68" cy="351"/>
            </a:xfrm>
            <a:custGeom>
              <a:avLst/>
              <a:gdLst>
                <a:gd name="T0" fmla="*/ 0 w 21600"/>
                <a:gd name="T1" fmla="*/ 0 h 41253"/>
                <a:gd name="T2" fmla="*/ 0 w 21600"/>
                <a:gd name="T3" fmla="*/ 0 h 41253"/>
                <a:gd name="T4" fmla="*/ 0 w 21600"/>
                <a:gd name="T5" fmla="*/ 0 h 41253"/>
                <a:gd name="T6" fmla="*/ 0 60000 65536"/>
                <a:gd name="T7" fmla="*/ 0 60000 65536"/>
                <a:gd name="T8" fmla="*/ 0 60000 65536"/>
                <a:gd name="T9" fmla="*/ 0 w 21600"/>
                <a:gd name="T10" fmla="*/ 0 h 41253"/>
                <a:gd name="T11" fmla="*/ 21600 w 21600"/>
                <a:gd name="T12" fmla="*/ 41253 h 41253"/>
              </a:gdLst>
              <a:ahLst/>
              <a:cxnLst>
                <a:cxn ang="T6">
                  <a:pos x="T0" y="T1"/>
                </a:cxn>
                <a:cxn ang="T7">
                  <a:pos x="T2" y="T3"/>
                </a:cxn>
                <a:cxn ang="T8">
                  <a:pos x="T4" y="T5"/>
                </a:cxn>
              </a:cxnLst>
              <a:rect l="T9" t="T10" r="T11" b="T12"/>
              <a:pathLst>
                <a:path w="21600" h="41253" fill="none" extrusionOk="0">
                  <a:moveTo>
                    <a:pt x="4933" y="0"/>
                  </a:moveTo>
                  <a:cubicBezTo>
                    <a:pt x="14697" y="2290"/>
                    <a:pt x="21600" y="11000"/>
                    <a:pt x="21600" y="21029"/>
                  </a:cubicBezTo>
                  <a:cubicBezTo>
                    <a:pt x="21600" y="30032"/>
                    <a:pt x="16015" y="38091"/>
                    <a:pt x="7585" y="41253"/>
                  </a:cubicBezTo>
                </a:path>
                <a:path w="21600" h="41253" stroke="0" extrusionOk="0">
                  <a:moveTo>
                    <a:pt x="4933" y="0"/>
                  </a:moveTo>
                  <a:cubicBezTo>
                    <a:pt x="14697" y="2290"/>
                    <a:pt x="21600" y="11000"/>
                    <a:pt x="21600" y="21029"/>
                  </a:cubicBezTo>
                  <a:cubicBezTo>
                    <a:pt x="21600" y="30032"/>
                    <a:pt x="16015" y="38091"/>
                    <a:pt x="7585" y="41253"/>
                  </a:cubicBezTo>
                  <a:lnTo>
                    <a:pt x="0" y="21029"/>
                  </a:lnTo>
                  <a:close/>
                </a:path>
              </a:pathLst>
            </a:custGeom>
            <a:noFill/>
            <a:ln w="6350">
              <a:solidFill>
                <a:schemeClr val="tx1"/>
              </a:solidFill>
              <a:rou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sp>
        <p:nvSpPr>
          <p:cNvPr id="50" name="Text Box 30"/>
          <p:cNvSpPr txBox="1">
            <a:spLocks noChangeArrowheads="1"/>
          </p:cNvSpPr>
          <p:nvPr/>
        </p:nvSpPr>
        <p:spPr bwMode="auto">
          <a:xfrm>
            <a:off x="2634657" y="1115050"/>
            <a:ext cx="2825633"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u="none" dirty="0">
                <a:solidFill>
                  <a:srgbClr val="0000CC"/>
                </a:solidFill>
                <a:latin typeface="微软雅黑" panose="020B0503020204020204" pitchFamily="34" charset="-122"/>
                <a:ea typeface="微软雅黑" panose="020B0503020204020204" pitchFamily="34" charset="-122"/>
              </a:rPr>
              <a:t>观察的七个方面内容：</a:t>
            </a:r>
            <a:endParaRPr lang="zh-CN" altLang="en-US" u="none" dirty="0">
              <a:solidFill>
                <a:srgbClr val="0000CC"/>
              </a:solidFill>
              <a:latin typeface="微软雅黑" panose="020B0503020204020204" pitchFamily="34" charset="-122"/>
              <a:ea typeface="微软雅黑" panose="020B0503020204020204" pitchFamily="34" charset="-122"/>
            </a:endParaRPr>
          </a:p>
        </p:txBody>
      </p:sp>
      <p:sp>
        <p:nvSpPr>
          <p:cNvPr id="51" name="Rectangle 31"/>
          <p:cNvSpPr>
            <a:spLocks noChangeArrowheads="1"/>
          </p:cNvSpPr>
          <p:nvPr/>
        </p:nvSpPr>
        <p:spPr bwMode="auto">
          <a:xfrm>
            <a:off x="3886258" y="1902150"/>
            <a:ext cx="19059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marL="168275" indent="-168275" eaLnBrk="0" hangingPunct="0">
              <a:tabLst>
                <a:tab pos="8521700" algn="r"/>
              </a:tabLst>
              <a:defRPr u="sng">
                <a:solidFill>
                  <a:schemeClr val="tx1"/>
                </a:solidFill>
                <a:latin typeface="Arial" panose="020B0604020202020204" pitchFamily="34" charset="0"/>
                <a:ea typeface="宋体" panose="02010600030101010101" pitchFamily="2" charset="-122"/>
              </a:defRPr>
            </a:lvl1pPr>
            <a:lvl2pPr marL="742950" indent="-285750" eaLnBrk="0" hangingPunct="0">
              <a:tabLst>
                <a:tab pos="8521700" algn="r"/>
              </a:tabLst>
              <a:defRPr u="sng">
                <a:solidFill>
                  <a:schemeClr val="tx1"/>
                </a:solidFill>
                <a:latin typeface="Arial" panose="020B0604020202020204" pitchFamily="34" charset="0"/>
                <a:ea typeface="宋体" panose="02010600030101010101" pitchFamily="2" charset="-122"/>
              </a:defRPr>
            </a:lvl2pPr>
            <a:lvl3pPr marL="11430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3pPr>
            <a:lvl4pPr marL="16002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4pPr>
            <a:lvl5pPr marL="20574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pPr>
            <a:r>
              <a:rPr lang="zh-CN" altLang="de-DE" u="none">
                <a:latin typeface="微软雅黑" panose="020B0503020204020204" pitchFamily="34" charset="-122"/>
                <a:ea typeface="微软雅黑" panose="020B0503020204020204" pitchFamily="34" charset="-122"/>
              </a:rPr>
              <a:t>员工的反应</a:t>
            </a:r>
            <a:endParaRPr lang="zh-CN" altLang="de-DE" u="none">
              <a:latin typeface="微软雅黑" panose="020B0503020204020204" pitchFamily="34" charset="-122"/>
              <a:ea typeface="微软雅黑" panose="020B0503020204020204" pitchFamily="34" charset="-122"/>
            </a:endParaRPr>
          </a:p>
        </p:txBody>
      </p:sp>
      <p:sp>
        <p:nvSpPr>
          <p:cNvPr id="52" name="Rectangle 32"/>
          <p:cNvSpPr>
            <a:spLocks noChangeArrowheads="1"/>
          </p:cNvSpPr>
          <p:nvPr/>
        </p:nvSpPr>
        <p:spPr bwMode="auto">
          <a:xfrm>
            <a:off x="3897376" y="2847473"/>
            <a:ext cx="19059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marL="168275" indent="-168275" eaLnBrk="0" hangingPunct="0">
              <a:tabLst>
                <a:tab pos="8521700" algn="r"/>
              </a:tabLst>
              <a:defRPr u="sng">
                <a:solidFill>
                  <a:schemeClr val="tx1"/>
                </a:solidFill>
                <a:latin typeface="Arial" panose="020B0604020202020204" pitchFamily="34" charset="0"/>
                <a:ea typeface="宋体" panose="02010600030101010101" pitchFamily="2" charset="-122"/>
              </a:defRPr>
            </a:lvl1pPr>
            <a:lvl2pPr marL="742950" indent="-285750" eaLnBrk="0" hangingPunct="0">
              <a:tabLst>
                <a:tab pos="8521700" algn="r"/>
              </a:tabLst>
              <a:defRPr u="sng">
                <a:solidFill>
                  <a:schemeClr val="tx1"/>
                </a:solidFill>
                <a:latin typeface="Arial" panose="020B0604020202020204" pitchFamily="34" charset="0"/>
                <a:ea typeface="宋体" panose="02010600030101010101" pitchFamily="2" charset="-122"/>
              </a:defRPr>
            </a:lvl2pPr>
            <a:lvl3pPr marL="11430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3pPr>
            <a:lvl4pPr marL="16002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4pPr>
            <a:lvl5pPr marL="20574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pPr>
            <a:r>
              <a:rPr lang="zh-CN" altLang="de-DE" u="none">
                <a:latin typeface="微软雅黑" panose="020B0503020204020204" pitchFamily="34" charset="-122"/>
                <a:ea typeface="微软雅黑" panose="020B0503020204020204" pitchFamily="34" charset="-122"/>
              </a:rPr>
              <a:t>个人防护装备</a:t>
            </a:r>
            <a:endParaRPr lang="zh-CN" altLang="de-DE" u="none">
              <a:latin typeface="微软雅黑" panose="020B0503020204020204" pitchFamily="34" charset="-122"/>
              <a:ea typeface="微软雅黑" panose="020B0503020204020204" pitchFamily="34" charset="-122"/>
            </a:endParaRPr>
          </a:p>
        </p:txBody>
      </p:sp>
      <p:sp>
        <p:nvSpPr>
          <p:cNvPr id="53" name="Rectangle 33"/>
          <p:cNvSpPr>
            <a:spLocks noChangeArrowheads="1"/>
          </p:cNvSpPr>
          <p:nvPr/>
        </p:nvSpPr>
        <p:spPr bwMode="auto">
          <a:xfrm>
            <a:off x="3868787" y="3344243"/>
            <a:ext cx="20187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marL="168275" indent="-168275" eaLnBrk="0" hangingPunct="0">
              <a:tabLst>
                <a:tab pos="8521700" algn="r"/>
              </a:tabLst>
              <a:defRPr u="sng">
                <a:solidFill>
                  <a:schemeClr val="tx1"/>
                </a:solidFill>
                <a:latin typeface="Arial" panose="020B0604020202020204" pitchFamily="34" charset="0"/>
                <a:ea typeface="宋体" panose="02010600030101010101" pitchFamily="2" charset="-122"/>
              </a:defRPr>
            </a:lvl1pPr>
            <a:lvl2pPr marL="742950" indent="-285750" eaLnBrk="0" hangingPunct="0">
              <a:tabLst>
                <a:tab pos="8521700" algn="r"/>
              </a:tabLst>
              <a:defRPr u="sng">
                <a:solidFill>
                  <a:schemeClr val="tx1"/>
                </a:solidFill>
                <a:latin typeface="Arial" panose="020B0604020202020204" pitchFamily="34" charset="0"/>
                <a:ea typeface="宋体" panose="02010600030101010101" pitchFamily="2" charset="-122"/>
              </a:defRPr>
            </a:lvl2pPr>
            <a:lvl3pPr marL="11430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3pPr>
            <a:lvl4pPr marL="16002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4pPr>
            <a:lvl5pPr marL="20574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pPr>
            <a:r>
              <a:rPr lang="zh-CN" altLang="de-DE" u="none">
                <a:latin typeface="微软雅黑" panose="020B0503020204020204" pitchFamily="34" charset="-122"/>
                <a:ea typeface="微软雅黑" panose="020B0503020204020204" pitchFamily="34" charset="-122"/>
              </a:rPr>
              <a:t>工具与设备</a:t>
            </a:r>
            <a:endParaRPr lang="zh-CN" altLang="de-DE" u="none">
              <a:latin typeface="微软雅黑" panose="020B0503020204020204" pitchFamily="34" charset="-122"/>
              <a:ea typeface="微软雅黑" panose="020B0503020204020204" pitchFamily="34" charset="-122"/>
            </a:endParaRPr>
          </a:p>
        </p:txBody>
      </p:sp>
      <p:sp>
        <p:nvSpPr>
          <p:cNvPr id="54" name="Rectangle 34"/>
          <p:cNvSpPr>
            <a:spLocks noChangeArrowheads="1"/>
          </p:cNvSpPr>
          <p:nvPr/>
        </p:nvSpPr>
        <p:spPr bwMode="auto">
          <a:xfrm>
            <a:off x="3881493" y="3786953"/>
            <a:ext cx="19059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marL="168275" indent="-168275" eaLnBrk="0" hangingPunct="0">
              <a:tabLst>
                <a:tab pos="8521700" algn="r"/>
              </a:tabLst>
              <a:defRPr u="sng">
                <a:solidFill>
                  <a:schemeClr val="tx1"/>
                </a:solidFill>
                <a:latin typeface="Arial" panose="020B0604020202020204" pitchFamily="34" charset="0"/>
                <a:ea typeface="宋体" panose="02010600030101010101" pitchFamily="2" charset="-122"/>
              </a:defRPr>
            </a:lvl1pPr>
            <a:lvl2pPr marL="742950" indent="-285750" eaLnBrk="0" hangingPunct="0">
              <a:tabLst>
                <a:tab pos="8521700" algn="r"/>
              </a:tabLst>
              <a:defRPr u="sng">
                <a:solidFill>
                  <a:schemeClr val="tx1"/>
                </a:solidFill>
                <a:latin typeface="Arial" panose="020B0604020202020204" pitchFamily="34" charset="0"/>
                <a:ea typeface="宋体" panose="02010600030101010101" pitchFamily="2" charset="-122"/>
              </a:defRPr>
            </a:lvl2pPr>
            <a:lvl3pPr marL="11430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3pPr>
            <a:lvl4pPr marL="16002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4pPr>
            <a:lvl5pPr marL="20574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pPr>
            <a:r>
              <a:rPr lang="zh-CN" altLang="de-DE" u="none">
                <a:latin typeface="微软雅黑" panose="020B0503020204020204" pitchFamily="34" charset="-122"/>
                <a:ea typeface="微软雅黑" panose="020B0503020204020204" pitchFamily="34" charset="-122"/>
              </a:rPr>
              <a:t>程序与标准</a:t>
            </a:r>
            <a:endParaRPr lang="zh-CN" altLang="de-DE" u="none">
              <a:latin typeface="微软雅黑" panose="020B0503020204020204" pitchFamily="34" charset="-122"/>
              <a:ea typeface="微软雅黑" panose="020B0503020204020204" pitchFamily="34" charset="-122"/>
            </a:endParaRPr>
          </a:p>
        </p:txBody>
      </p:sp>
      <p:sp>
        <p:nvSpPr>
          <p:cNvPr id="55" name="Rectangle 35"/>
          <p:cNvSpPr>
            <a:spLocks noChangeArrowheads="1"/>
          </p:cNvSpPr>
          <p:nvPr/>
        </p:nvSpPr>
        <p:spPr bwMode="auto">
          <a:xfrm>
            <a:off x="3884670" y="4245735"/>
            <a:ext cx="19059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marL="168275" indent="-168275" eaLnBrk="0" hangingPunct="0">
              <a:tabLst>
                <a:tab pos="8521700" algn="r"/>
              </a:tabLst>
              <a:defRPr u="sng">
                <a:solidFill>
                  <a:schemeClr val="tx1"/>
                </a:solidFill>
                <a:latin typeface="Arial" panose="020B0604020202020204" pitchFamily="34" charset="0"/>
                <a:ea typeface="宋体" panose="02010600030101010101" pitchFamily="2" charset="-122"/>
              </a:defRPr>
            </a:lvl1pPr>
            <a:lvl2pPr marL="742950" indent="-285750" eaLnBrk="0" hangingPunct="0">
              <a:tabLst>
                <a:tab pos="8521700" algn="r"/>
              </a:tabLst>
              <a:defRPr u="sng">
                <a:solidFill>
                  <a:schemeClr val="tx1"/>
                </a:solidFill>
                <a:latin typeface="Arial" panose="020B0604020202020204" pitchFamily="34" charset="0"/>
                <a:ea typeface="宋体" panose="02010600030101010101" pitchFamily="2" charset="-122"/>
              </a:defRPr>
            </a:lvl2pPr>
            <a:lvl3pPr marL="11430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3pPr>
            <a:lvl4pPr marL="16002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4pPr>
            <a:lvl5pPr marL="20574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pPr>
            <a:r>
              <a:rPr lang="zh-CN" altLang="de-DE" u="none">
                <a:latin typeface="微软雅黑" panose="020B0503020204020204" pitchFamily="34" charset="-122"/>
                <a:ea typeface="微软雅黑" panose="020B0503020204020204" pitchFamily="34" charset="-122"/>
              </a:rPr>
              <a:t>人体工效学</a:t>
            </a:r>
            <a:endParaRPr lang="zh-CN" altLang="de-DE" u="none">
              <a:latin typeface="微软雅黑" panose="020B0503020204020204" pitchFamily="34" charset="-122"/>
              <a:ea typeface="微软雅黑" panose="020B0503020204020204" pitchFamily="34" charset="-122"/>
            </a:endParaRPr>
          </a:p>
        </p:txBody>
      </p:sp>
      <p:sp>
        <p:nvSpPr>
          <p:cNvPr id="56" name="Rectangle 36"/>
          <p:cNvSpPr>
            <a:spLocks noChangeArrowheads="1"/>
          </p:cNvSpPr>
          <p:nvPr/>
        </p:nvSpPr>
        <p:spPr bwMode="auto">
          <a:xfrm>
            <a:off x="3895788" y="4743965"/>
            <a:ext cx="19059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marL="168275" indent="-168275" eaLnBrk="0" hangingPunct="0">
              <a:tabLst>
                <a:tab pos="8521700" algn="r"/>
              </a:tabLst>
              <a:defRPr u="sng">
                <a:solidFill>
                  <a:schemeClr val="tx1"/>
                </a:solidFill>
                <a:latin typeface="Arial" panose="020B0604020202020204" pitchFamily="34" charset="0"/>
                <a:ea typeface="宋体" panose="02010600030101010101" pitchFamily="2" charset="-122"/>
              </a:defRPr>
            </a:lvl1pPr>
            <a:lvl2pPr marL="742950" indent="-285750" eaLnBrk="0" hangingPunct="0">
              <a:tabLst>
                <a:tab pos="8521700" algn="r"/>
              </a:tabLst>
              <a:defRPr u="sng">
                <a:solidFill>
                  <a:schemeClr val="tx1"/>
                </a:solidFill>
                <a:latin typeface="Arial" panose="020B0604020202020204" pitchFamily="34" charset="0"/>
                <a:ea typeface="宋体" panose="02010600030101010101" pitchFamily="2" charset="-122"/>
              </a:defRPr>
            </a:lvl2pPr>
            <a:lvl3pPr marL="11430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3pPr>
            <a:lvl4pPr marL="16002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4pPr>
            <a:lvl5pPr marL="2057400" indent="-228600" eaLnBrk="0" hangingPunct="0">
              <a:tabLst>
                <a:tab pos="8521700" algn="r"/>
              </a:tabLst>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8521700" algn="r"/>
              </a:tabLs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pPr>
            <a:r>
              <a:rPr lang="zh-CN" altLang="de-DE" u="none">
                <a:latin typeface="微软雅黑" panose="020B0503020204020204" pitchFamily="34" charset="-122"/>
                <a:ea typeface="微软雅黑" panose="020B0503020204020204" pitchFamily="34" charset="-122"/>
              </a:rPr>
              <a:t>现场环境与秩序</a:t>
            </a:r>
            <a:endParaRPr lang="zh-CN" altLang="de-DE" u="none">
              <a:latin typeface="微软雅黑" panose="020B0503020204020204" pitchFamily="34" charset="-122"/>
              <a:ea typeface="微软雅黑" panose="020B0503020204020204" pitchFamily="34" charset="-122"/>
            </a:endParaRPr>
          </a:p>
        </p:txBody>
      </p:sp>
      <p:sp>
        <p:nvSpPr>
          <p:cNvPr id="57" name="Text Box 37"/>
          <p:cNvSpPr txBox="1">
            <a:spLocks noChangeArrowheads="1"/>
          </p:cNvSpPr>
          <p:nvPr/>
        </p:nvSpPr>
        <p:spPr bwMode="auto">
          <a:xfrm>
            <a:off x="3154039" y="5325905"/>
            <a:ext cx="3292602"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dirty="0">
                <a:latin typeface="微软雅黑" panose="020B0503020204020204" pitchFamily="34" charset="-122"/>
                <a:ea typeface="微软雅黑" panose="020B0503020204020204" pitchFamily="34" charset="-122"/>
              </a:rPr>
              <a:t>安全行为或不安全行为</a:t>
            </a:r>
            <a:endParaRPr lang="zh-CN" altLang="en-US" dirty="0">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748310"/>
            <a:ext cx="8462921" cy="563590"/>
          </a:xfrm>
          <a:prstGeom prst="rect">
            <a:avLst/>
          </a:prstGeom>
        </p:spPr>
      </p:pic>
    </p:spTree>
  </p:cSld>
  <p:clrMapOvr>
    <a:masterClrMapping/>
  </p:clrMapOvr>
  <p:transition spd="med">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2"/>
          <p:cNvGrpSpPr/>
          <p:nvPr/>
        </p:nvGrpSpPr>
        <p:grpSpPr bwMode="auto">
          <a:xfrm>
            <a:off x="397801" y="1067660"/>
            <a:ext cx="8425170" cy="4655025"/>
            <a:chOff x="228" y="853"/>
            <a:chExt cx="5441" cy="3186"/>
          </a:xfrm>
        </p:grpSpPr>
        <p:sp>
          <p:nvSpPr>
            <p:cNvPr id="28679" name="Freeform 3"/>
            <p:cNvSpPr/>
            <p:nvPr/>
          </p:nvSpPr>
          <p:spPr bwMode="blackWhite">
            <a:xfrm>
              <a:off x="1844" y="853"/>
              <a:ext cx="1457" cy="1171"/>
            </a:xfrm>
            <a:custGeom>
              <a:avLst/>
              <a:gdLst>
                <a:gd name="T0" fmla="*/ 2147483647 w 973"/>
                <a:gd name="T1" fmla="*/ 2147483647 h 805"/>
                <a:gd name="T2" fmla="*/ 2147483647 w 973"/>
                <a:gd name="T3" fmla="*/ 2147483647 h 805"/>
                <a:gd name="T4" fmla="*/ 2147483647 w 973"/>
                <a:gd name="T5" fmla="*/ 2147483647 h 805"/>
                <a:gd name="T6" fmla="*/ 2147483647 w 973"/>
                <a:gd name="T7" fmla="*/ 2147483647 h 805"/>
                <a:gd name="T8" fmla="*/ 2147483647 w 973"/>
                <a:gd name="T9" fmla="*/ 2147483647 h 805"/>
                <a:gd name="T10" fmla="*/ 2147483647 w 973"/>
                <a:gd name="T11" fmla="*/ 2147483647 h 805"/>
                <a:gd name="T12" fmla="*/ 2147483647 w 973"/>
                <a:gd name="T13" fmla="*/ 2147483647 h 805"/>
                <a:gd name="T14" fmla="*/ 2147483647 w 973"/>
                <a:gd name="T15" fmla="*/ 2147483647 h 805"/>
                <a:gd name="T16" fmla="*/ 2147483647 w 973"/>
                <a:gd name="T17" fmla="*/ 2147483647 h 805"/>
                <a:gd name="T18" fmla="*/ 2147483647 w 973"/>
                <a:gd name="T19" fmla="*/ 2147483647 h 805"/>
                <a:gd name="T20" fmla="*/ 2147483647 w 973"/>
                <a:gd name="T21" fmla="*/ 2147483647 h 805"/>
                <a:gd name="T22" fmla="*/ 2147483647 w 973"/>
                <a:gd name="T23" fmla="*/ 2147483647 h 805"/>
                <a:gd name="T24" fmla="*/ 2147483647 w 973"/>
                <a:gd name="T25" fmla="*/ 2147483647 h 805"/>
                <a:gd name="T26" fmla="*/ 2147483647 w 973"/>
                <a:gd name="T27" fmla="*/ 0 h 805"/>
                <a:gd name="T28" fmla="*/ 2147483647 w 973"/>
                <a:gd name="T29" fmla="*/ 2147483647 h 805"/>
                <a:gd name="T30" fmla="*/ 2147483647 w 973"/>
                <a:gd name="T31" fmla="*/ 2147483647 h 805"/>
                <a:gd name="T32" fmla="*/ 2147483647 w 973"/>
                <a:gd name="T33" fmla="*/ 2147483647 h 805"/>
                <a:gd name="T34" fmla="*/ 2147483647 w 973"/>
                <a:gd name="T35" fmla="*/ 2147483647 h 805"/>
                <a:gd name="T36" fmla="*/ 2147483647 w 973"/>
                <a:gd name="T37" fmla="*/ 2147483647 h 805"/>
                <a:gd name="T38" fmla="*/ 2147483647 w 973"/>
                <a:gd name="T39" fmla="*/ 2147483647 h 805"/>
                <a:gd name="T40" fmla="*/ 2147483647 w 973"/>
                <a:gd name="T41" fmla="*/ 2147483647 h 805"/>
                <a:gd name="T42" fmla="*/ 2147483647 w 973"/>
                <a:gd name="T43" fmla="*/ 2147483647 h 805"/>
                <a:gd name="T44" fmla="*/ 2147483647 w 973"/>
                <a:gd name="T45" fmla="*/ 2147483647 h 805"/>
                <a:gd name="T46" fmla="*/ 2147483647 w 973"/>
                <a:gd name="T47" fmla="*/ 2147483647 h 805"/>
                <a:gd name="T48" fmla="*/ 2147483647 w 973"/>
                <a:gd name="T49" fmla="*/ 2147483647 h 805"/>
                <a:gd name="T50" fmla="*/ 2147483647 w 973"/>
                <a:gd name="T51" fmla="*/ 2147483647 h 805"/>
                <a:gd name="T52" fmla="*/ 2147483647 w 973"/>
                <a:gd name="T53" fmla="*/ 2147483647 h 805"/>
                <a:gd name="T54" fmla="*/ 2147483647 w 973"/>
                <a:gd name="T55" fmla="*/ 2147483647 h 805"/>
                <a:gd name="T56" fmla="*/ 2147483647 w 973"/>
                <a:gd name="T57" fmla="*/ 2147483647 h 805"/>
                <a:gd name="T58" fmla="*/ 0 w 973"/>
                <a:gd name="T59" fmla="*/ 2147483647 h 805"/>
                <a:gd name="T60" fmla="*/ 2147483647 w 973"/>
                <a:gd name="T61" fmla="*/ 2147483647 h 805"/>
                <a:gd name="T62" fmla="*/ 2147483647 w 973"/>
                <a:gd name="T63" fmla="*/ 2147483647 h 8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3"/>
                <a:gd name="T97" fmla="*/ 0 h 805"/>
                <a:gd name="T98" fmla="*/ 973 w 973"/>
                <a:gd name="T99" fmla="*/ 805 h 8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3" h="805">
                  <a:moveTo>
                    <a:pt x="402" y="804"/>
                  </a:moveTo>
                  <a:lnTo>
                    <a:pt x="424" y="765"/>
                  </a:lnTo>
                  <a:lnTo>
                    <a:pt x="450" y="730"/>
                  </a:lnTo>
                  <a:lnTo>
                    <a:pt x="479" y="698"/>
                  </a:lnTo>
                  <a:lnTo>
                    <a:pt x="512" y="668"/>
                  </a:lnTo>
                  <a:lnTo>
                    <a:pt x="548" y="642"/>
                  </a:lnTo>
                  <a:lnTo>
                    <a:pt x="583" y="621"/>
                  </a:lnTo>
                  <a:lnTo>
                    <a:pt x="620" y="603"/>
                  </a:lnTo>
                  <a:lnTo>
                    <a:pt x="660" y="589"/>
                  </a:lnTo>
                  <a:lnTo>
                    <a:pt x="699" y="579"/>
                  </a:lnTo>
                  <a:lnTo>
                    <a:pt x="740" y="572"/>
                  </a:lnTo>
                  <a:lnTo>
                    <a:pt x="752" y="722"/>
                  </a:lnTo>
                  <a:lnTo>
                    <a:pt x="972" y="356"/>
                  </a:lnTo>
                  <a:lnTo>
                    <a:pt x="712" y="0"/>
                  </a:lnTo>
                  <a:lnTo>
                    <a:pt x="713" y="134"/>
                  </a:lnTo>
                  <a:lnTo>
                    <a:pt x="651" y="142"/>
                  </a:lnTo>
                  <a:lnTo>
                    <a:pt x="590" y="154"/>
                  </a:lnTo>
                  <a:lnTo>
                    <a:pt x="530" y="170"/>
                  </a:lnTo>
                  <a:lnTo>
                    <a:pt x="471" y="191"/>
                  </a:lnTo>
                  <a:lnTo>
                    <a:pt x="414" y="216"/>
                  </a:lnTo>
                  <a:lnTo>
                    <a:pt x="359" y="245"/>
                  </a:lnTo>
                  <a:lnTo>
                    <a:pt x="305" y="278"/>
                  </a:lnTo>
                  <a:lnTo>
                    <a:pt x="257" y="312"/>
                  </a:lnTo>
                  <a:lnTo>
                    <a:pt x="212" y="349"/>
                  </a:lnTo>
                  <a:lnTo>
                    <a:pt x="170" y="390"/>
                  </a:lnTo>
                  <a:lnTo>
                    <a:pt x="129" y="432"/>
                  </a:lnTo>
                  <a:lnTo>
                    <a:pt x="92" y="478"/>
                  </a:lnTo>
                  <a:lnTo>
                    <a:pt x="58" y="526"/>
                  </a:lnTo>
                  <a:lnTo>
                    <a:pt x="27" y="576"/>
                  </a:lnTo>
                  <a:lnTo>
                    <a:pt x="0" y="628"/>
                  </a:lnTo>
                  <a:lnTo>
                    <a:pt x="264" y="607"/>
                  </a:lnTo>
                  <a:lnTo>
                    <a:pt x="402" y="804"/>
                  </a:lnTo>
                </a:path>
              </a:pathLst>
            </a:custGeom>
            <a:solidFill>
              <a:srgbClr val="33CCFF"/>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680" name="Freeform 4"/>
            <p:cNvSpPr/>
            <p:nvPr/>
          </p:nvSpPr>
          <p:spPr bwMode="blackWhite">
            <a:xfrm>
              <a:off x="3140" y="1048"/>
              <a:ext cx="1319" cy="1191"/>
            </a:xfrm>
            <a:custGeom>
              <a:avLst/>
              <a:gdLst>
                <a:gd name="T0" fmla="*/ 2147483647 w 881"/>
                <a:gd name="T1" fmla="*/ 2147483647 h 819"/>
                <a:gd name="T2" fmla="*/ 2147483647 w 881"/>
                <a:gd name="T3" fmla="*/ 2147483647 h 819"/>
                <a:gd name="T4" fmla="*/ 2147483647 w 881"/>
                <a:gd name="T5" fmla="*/ 2147483647 h 819"/>
                <a:gd name="T6" fmla="*/ 2147483647 w 881"/>
                <a:gd name="T7" fmla="*/ 2147483647 h 819"/>
                <a:gd name="T8" fmla="*/ 2147483647 w 881"/>
                <a:gd name="T9" fmla="*/ 2147483647 h 819"/>
                <a:gd name="T10" fmla="*/ 2147483647 w 881"/>
                <a:gd name="T11" fmla="*/ 2147483647 h 819"/>
                <a:gd name="T12" fmla="*/ 2147483647 w 881"/>
                <a:gd name="T13" fmla="*/ 2147483647 h 819"/>
                <a:gd name="T14" fmla="*/ 2147483647 w 881"/>
                <a:gd name="T15" fmla="*/ 2147483647 h 819"/>
                <a:gd name="T16" fmla="*/ 2147483647 w 881"/>
                <a:gd name="T17" fmla="*/ 2147483647 h 819"/>
                <a:gd name="T18" fmla="*/ 2147483647 w 881"/>
                <a:gd name="T19" fmla="*/ 2147483647 h 819"/>
                <a:gd name="T20" fmla="*/ 2147483647 w 881"/>
                <a:gd name="T21" fmla="*/ 2147483647 h 819"/>
                <a:gd name="T22" fmla="*/ 2147483647 w 881"/>
                <a:gd name="T23" fmla="*/ 2147483647 h 819"/>
                <a:gd name="T24" fmla="*/ 2147483647 w 881"/>
                <a:gd name="T25" fmla="*/ 2147483647 h 819"/>
                <a:gd name="T26" fmla="*/ 2147483647 w 881"/>
                <a:gd name="T27" fmla="*/ 2147483647 h 819"/>
                <a:gd name="T28" fmla="*/ 2147483647 w 881"/>
                <a:gd name="T29" fmla="*/ 2147483647 h 819"/>
                <a:gd name="T30" fmla="*/ 2147483647 w 881"/>
                <a:gd name="T31" fmla="*/ 2147483647 h 819"/>
                <a:gd name="T32" fmla="*/ 2147483647 w 881"/>
                <a:gd name="T33" fmla="*/ 2147483647 h 819"/>
                <a:gd name="T34" fmla="*/ 2147483647 w 881"/>
                <a:gd name="T35" fmla="*/ 2147483647 h 819"/>
                <a:gd name="T36" fmla="*/ 2147483647 w 881"/>
                <a:gd name="T37" fmla="*/ 2147483647 h 819"/>
                <a:gd name="T38" fmla="*/ 2147483647 w 881"/>
                <a:gd name="T39" fmla="*/ 2147483647 h 819"/>
                <a:gd name="T40" fmla="*/ 0 w 881"/>
                <a:gd name="T41" fmla="*/ 0 h 819"/>
                <a:gd name="T42" fmla="*/ 2147483647 w 881"/>
                <a:gd name="T43" fmla="*/ 2147483647 h 819"/>
                <a:gd name="T44" fmla="*/ 2147483647 w 881"/>
                <a:gd name="T45" fmla="*/ 2147483647 h 819"/>
                <a:gd name="T46" fmla="*/ 2147483647 w 881"/>
                <a:gd name="T47" fmla="*/ 2147483647 h 819"/>
                <a:gd name="T48" fmla="*/ 2147483647 w 881"/>
                <a:gd name="T49" fmla="*/ 2147483647 h 819"/>
                <a:gd name="T50" fmla="*/ 2147483647 w 881"/>
                <a:gd name="T51" fmla="*/ 2147483647 h 819"/>
                <a:gd name="T52" fmla="*/ 2147483647 w 881"/>
                <a:gd name="T53" fmla="*/ 2147483647 h 819"/>
                <a:gd name="T54" fmla="*/ 2147483647 w 881"/>
                <a:gd name="T55" fmla="*/ 2147483647 h 819"/>
                <a:gd name="T56" fmla="*/ 2147483647 w 881"/>
                <a:gd name="T57" fmla="*/ 2147483647 h 819"/>
                <a:gd name="T58" fmla="*/ 2147483647 w 881"/>
                <a:gd name="T59" fmla="*/ 2147483647 h 819"/>
                <a:gd name="T60" fmla="*/ 2147483647 w 881"/>
                <a:gd name="T61" fmla="*/ 2147483647 h 819"/>
                <a:gd name="T62" fmla="*/ 2147483647 w 881"/>
                <a:gd name="T63" fmla="*/ 2147483647 h 819"/>
                <a:gd name="T64" fmla="*/ 2147483647 w 881"/>
                <a:gd name="T65" fmla="*/ 2147483647 h 8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1"/>
                <a:gd name="T100" fmla="*/ 0 h 819"/>
                <a:gd name="T101" fmla="*/ 881 w 881"/>
                <a:gd name="T102" fmla="*/ 819 h 8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1" h="819">
                  <a:moveTo>
                    <a:pt x="583" y="818"/>
                  </a:moveTo>
                  <a:lnTo>
                    <a:pt x="685" y="715"/>
                  </a:lnTo>
                  <a:lnTo>
                    <a:pt x="784" y="609"/>
                  </a:lnTo>
                  <a:lnTo>
                    <a:pt x="880" y="502"/>
                  </a:lnTo>
                  <a:lnTo>
                    <a:pt x="734" y="542"/>
                  </a:lnTo>
                  <a:lnTo>
                    <a:pt x="709" y="487"/>
                  </a:lnTo>
                  <a:lnTo>
                    <a:pt x="681" y="433"/>
                  </a:lnTo>
                  <a:lnTo>
                    <a:pt x="650" y="383"/>
                  </a:lnTo>
                  <a:lnTo>
                    <a:pt x="615" y="334"/>
                  </a:lnTo>
                  <a:lnTo>
                    <a:pt x="576" y="288"/>
                  </a:lnTo>
                  <a:lnTo>
                    <a:pt x="534" y="245"/>
                  </a:lnTo>
                  <a:lnTo>
                    <a:pt x="490" y="204"/>
                  </a:lnTo>
                  <a:lnTo>
                    <a:pt x="443" y="168"/>
                  </a:lnTo>
                  <a:lnTo>
                    <a:pt x="393" y="133"/>
                  </a:lnTo>
                  <a:lnTo>
                    <a:pt x="342" y="103"/>
                  </a:lnTo>
                  <a:lnTo>
                    <a:pt x="288" y="76"/>
                  </a:lnTo>
                  <a:lnTo>
                    <a:pt x="233" y="54"/>
                  </a:lnTo>
                  <a:lnTo>
                    <a:pt x="176" y="34"/>
                  </a:lnTo>
                  <a:lnTo>
                    <a:pt x="118" y="19"/>
                  </a:lnTo>
                  <a:lnTo>
                    <a:pt x="60" y="8"/>
                  </a:lnTo>
                  <a:lnTo>
                    <a:pt x="0" y="0"/>
                  </a:lnTo>
                  <a:lnTo>
                    <a:pt x="147" y="218"/>
                  </a:lnTo>
                  <a:lnTo>
                    <a:pt x="27" y="444"/>
                  </a:lnTo>
                  <a:lnTo>
                    <a:pt x="70" y="456"/>
                  </a:lnTo>
                  <a:lnTo>
                    <a:pt x="111" y="474"/>
                  </a:lnTo>
                  <a:lnTo>
                    <a:pt x="149" y="496"/>
                  </a:lnTo>
                  <a:lnTo>
                    <a:pt x="187" y="522"/>
                  </a:lnTo>
                  <a:lnTo>
                    <a:pt x="220" y="551"/>
                  </a:lnTo>
                  <a:lnTo>
                    <a:pt x="252" y="584"/>
                  </a:lnTo>
                  <a:lnTo>
                    <a:pt x="279" y="618"/>
                  </a:lnTo>
                  <a:lnTo>
                    <a:pt x="302" y="657"/>
                  </a:lnTo>
                  <a:lnTo>
                    <a:pt x="146" y="699"/>
                  </a:lnTo>
                  <a:lnTo>
                    <a:pt x="583" y="818"/>
                  </a:lnTo>
                </a:path>
              </a:pathLst>
            </a:custGeom>
            <a:solidFill>
              <a:schemeClr val="accent1"/>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681" name="Freeform 5"/>
            <p:cNvSpPr/>
            <p:nvPr/>
          </p:nvSpPr>
          <p:spPr bwMode="blackWhite">
            <a:xfrm>
              <a:off x="3340" y="2024"/>
              <a:ext cx="998" cy="1502"/>
            </a:xfrm>
            <a:custGeom>
              <a:avLst/>
              <a:gdLst>
                <a:gd name="T0" fmla="*/ 2147483647 w 666"/>
                <a:gd name="T1" fmla="*/ 2147483647 h 1033"/>
                <a:gd name="T2" fmla="*/ 2147483647 w 666"/>
                <a:gd name="T3" fmla="*/ 2147483647 h 1033"/>
                <a:gd name="T4" fmla="*/ 2147483647 w 666"/>
                <a:gd name="T5" fmla="*/ 2147483647 h 1033"/>
                <a:gd name="T6" fmla="*/ 2147483647 w 666"/>
                <a:gd name="T7" fmla="*/ 2147483647 h 1033"/>
                <a:gd name="T8" fmla="*/ 2147483647 w 666"/>
                <a:gd name="T9" fmla="*/ 2147483647 h 1033"/>
                <a:gd name="T10" fmla="*/ 2147483647 w 666"/>
                <a:gd name="T11" fmla="*/ 2147483647 h 1033"/>
                <a:gd name="T12" fmla="*/ 2147483647 w 666"/>
                <a:gd name="T13" fmla="*/ 2147483647 h 1033"/>
                <a:gd name="T14" fmla="*/ 2147483647 w 666"/>
                <a:gd name="T15" fmla="*/ 2147483647 h 1033"/>
                <a:gd name="T16" fmla="*/ 2147483647 w 666"/>
                <a:gd name="T17" fmla="*/ 2147483647 h 1033"/>
                <a:gd name="T18" fmla="*/ 2147483647 w 666"/>
                <a:gd name="T19" fmla="*/ 2147483647 h 1033"/>
                <a:gd name="T20" fmla="*/ 2147483647 w 666"/>
                <a:gd name="T21" fmla="*/ 2147483647 h 1033"/>
                <a:gd name="T22" fmla="*/ 0 w 666"/>
                <a:gd name="T23" fmla="*/ 2147483647 h 1033"/>
                <a:gd name="T24" fmla="*/ 0 w 666"/>
                <a:gd name="T25" fmla="*/ 2147483647 h 1033"/>
                <a:gd name="T26" fmla="*/ 2147483647 w 666"/>
                <a:gd name="T27" fmla="*/ 2147483647 h 1033"/>
                <a:gd name="T28" fmla="*/ 2147483647 w 666"/>
                <a:gd name="T29" fmla="*/ 2147483647 h 1033"/>
                <a:gd name="T30" fmla="*/ 2147483647 w 666"/>
                <a:gd name="T31" fmla="*/ 2147483647 h 1033"/>
                <a:gd name="T32" fmla="*/ 2147483647 w 666"/>
                <a:gd name="T33" fmla="*/ 2147483647 h 1033"/>
                <a:gd name="T34" fmla="*/ 2147483647 w 666"/>
                <a:gd name="T35" fmla="*/ 2147483647 h 1033"/>
                <a:gd name="T36" fmla="*/ 2147483647 w 666"/>
                <a:gd name="T37" fmla="*/ 2147483647 h 1033"/>
                <a:gd name="T38" fmla="*/ 2147483647 w 666"/>
                <a:gd name="T39" fmla="*/ 2147483647 h 1033"/>
                <a:gd name="T40" fmla="*/ 2147483647 w 666"/>
                <a:gd name="T41" fmla="*/ 2147483647 h 1033"/>
                <a:gd name="T42" fmla="*/ 2147483647 w 666"/>
                <a:gd name="T43" fmla="*/ 2147483647 h 1033"/>
                <a:gd name="T44" fmla="*/ 2147483647 w 666"/>
                <a:gd name="T45" fmla="*/ 2147483647 h 1033"/>
                <a:gd name="T46" fmla="*/ 2147483647 w 666"/>
                <a:gd name="T47" fmla="*/ 2147483647 h 1033"/>
                <a:gd name="T48" fmla="*/ 2147483647 w 666"/>
                <a:gd name="T49" fmla="*/ 2147483647 h 1033"/>
                <a:gd name="T50" fmla="*/ 2147483647 w 666"/>
                <a:gd name="T51" fmla="*/ 2147483647 h 1033"/>
                <a:gd name="T52" fmla="*/ 2147483647 w 666"/>
                <a:gd name="T53" fmla="*/ 2147483647 h 1033"/>
                <a:gd name="T54" fmla="*/ 2147483647 w 666"/>
                <a:gd name="T55" fmla="*/ 2147483647 h 1033"/>
                <a:gd name="T56" fmla="*/ 2147483647 w 666"/>
                <a:gd name="T57" fmla="*/ 2147483647 h 1033"/>
                <a:gd name="T58" fmla="*/ 2147483647 w 666"/>
                <a:gd name="T59" fmla="*/ 2147483647 h 1033"/>
                <a:gd name="T60" fmla="*/ 2147483647 w 666"/>
                <a:gd name="T61" fmla="*/ 2147483647 h 1033"/>
                <a:gd name="T62" fmla="*/ 2147483647 w 666"/>
                <a:gd name="T63" fmla="*/ 0 h 1033"/>
                <a:gd name="T64" fmla="*/ 2147483647 w 666"/>
                <a:gd name="T65" fmla="*/ 2147483647 h 1033"/>
                <a:gd name="T66" fmla="*/ 2147483647 w 666"/>
                <a:gd name="T67" fmla="*/ 2147483647 h 10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6"/>
                <a:gd name="T103" fmla="*/ 0 h 1033"/>
                <a:gd name="T104" fmla="*/ 666 w 666"/>
                <a:gd name="T105" fmla="*/ 1033 h 10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6" h="1033">
                  <a:moveTo>
                    <a:pt x="217" y="121"/>
                  </a:moveTo>
                  <a:lnTo>
                    <a:pt x="223" y="164"/>
                  </a:lnTo>
                  <a:lnTo>
                    <a:pt x="224" y="209"/>
                  </a:lnTo>
                  <a:lnTo>
                    <a:pt x="222" y="253"/>
                  </a:lnTo>
                  <a:lnTo>
                    <a:pt x="214" y="296"/>
                  </a:lnTo>
                  <a:lnTo>
                    <a:pt x="202" y="339"/>
                  </a:lnTo>
                  <a:lnTo>
                    <a:pt x="187" y="380"/>
                  </a:lnTo>
                  <a:lnTo>
                    <a:pt x="166" y="420"/>
                  </a:lnTo>
                  <a:lnTo>
                    <a:pt x="142" y="457"/>
                  </a:lnTo>
                  <a:lnTo>
                    <a:pt x="114" y="492"/>
                  </a:lnTo>
                  <a:lnTo>
                    <a:pt x="84" y="524"/>
                  </a:lnTo>
                  <a:lnTo>
                    <a:pt x="0" y="371"/>
                  </a:lnTo>
                  <a:lnTo>
                    <a:pt x="0" y="819"/>
                  </a:lnTo>
                  <a:lnTo>
                    <a:pt x="378" y="1032"/>
                  </a:lnTo>
                  <a:lnTo>
                    <a:pt x="306" y="909"/>
                  </a:lnTo>
                  <a:lnTo>
                    <a:pt x="354" y="871"/>
                  </a:lnTo>
                  <a:lnTo>
                    <a:pt x="398" y="831"/>
                  </a:lnTo>
                  <a:lnTo>
                    <a:pt x="440" y="787"/>
                  </a:lnTo>
                  <a:lnTo>
                    <a:pt x="480" y="741"/>
                  </a:lnTo>
                  <a:lnTo>
                    <a:pt x="515" y="692"/>
                  </a:lnTo>
                  <a:lnTo>
                    <a:pt x="547" y="641"/>
                  </a:lnTo>
                  <a:lnTo>
                    <a:pt x="575" y="588"/>
                  </a:lnTo>
                  <a:lnTo>
                    <a:pt x="600" y="533"/>
                  </a:lnTo>
                  <a:lnTo>
                    <a:pt x="621" y="476"/>
                  </a:lnTo>
                  <a:lnTo>
                    <a:pt x="638" y="419"/>
                  </a:lnTo>
                  <a:lnTo>
                    <a:pt x="651" y="359"/>
                  </a:lnTo>
                  <a:lnTo>
                    <a:pt x="659" y="300"/>
                  </a:lnTo>
                  <a:lnTo>
                    <a:pt x="664" y="239"/>
                  </a:lnTo>
                  <a:lnTo>
                    <a:pt x="665" y="180"/>
                  </a:lnTo>
                  <a:lnTo>
                    <a:pt x="662" y="119"/>
                  </a:lnTo>
                  <a:lnTo>
                    <a:pt x="654" y="59"/>
                  </a:lnTo>
                  <a:lnTo>
                    <a:pt x="642" y="0"/>
                  </a:lnTo>
                  <a:lnTo>
                    <a:pt x="454" y="190"/>
                  </a:lnTo>
                  <a:lnTo>
                    <a:pt x="217" y="121"/>
                  </a:lnTo>
                </a:path>
              </a:pathLst>
            </a:custGeom>
            <a:solidFill>
              <a:srgbClr val="FFFF66"/>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682" name="Freeform 6"/>
            <p:cNvSpPr/>
            <p:nvPr/>
          </p:nvSpPr>
          <p:spPr bwMode="blackWhite">
            <a:xfrm>
              <a:off x="2095" y="2668"/>
              <a:ext cx="1542" cy="926"/>
            </a:xfrm>
            <a:custGeom>
              <a:avLst/>
              <a:gdLst>
                <a:gd name="T0" fmla="*/ 2147483647 w 1030"/>
                <a:gd name="T1" fmla="*/ 2147483647 h 637"/>
                <a:gd name="T2" fmla="*/ 2147483647 w 1030"/>
                <a:gd name="T3" fmla="*/ 2147483647 h 637"/>
                <a:gd name="T4" fmla="*/ 2147483647 w 1030"/>
                <a:gd name="T5" fmla="*/ 2147483647 h 637"/>
                <a:gd name="T6" fmla="*/ 2147483647 w 1030"/>
                <a:gd name="T7" fmla="*/ 2147483647 h 637"/>
                <a:gd name="T8" fmla="*/ 2147483647 w 1030"/>
                <a:gd name="T9" fmla="*/ 2147483647 h 637"/>
                <a:gd name="T10" fmla="*/ 2147483647 w 1030"/>
                <a:gd name="T11" fmla="*/ 2147483647 h 637"/>
                <a:gd name="T12" fmla="*/ 2147483647 w 1030"/>
                <a:gd name="T13" fmla="*/ 2147483647 h 637"/>
                <a:gd name="T14" fmla="*/ 2147483647 w 1030"/>
                <a:gd name="T15" fmla="*/ 2147483647 h 637"/>
                <a:gd name="T16" fmla="*/ 2147483647 w 1030"/>
                <a:gd name="T17" fmla="*/ 2147483647 h 637"/>
                <a:gd name="T18" fmla="*/ 2147483647 w 1030"/>
                <a:gd name="T19" fmla="*/ 2147483647 h 637"/>
                <a:gd name="T20" fmla="*/ 2147483647 w 1030"/>
                <a:gd name="T21" fmla="*/ 2147483647 h 637"/>
                <a:gd name="T22" fmla="*/ 2147483647 w 1030"/>
                <a:gd name="T23" fmla="*/ 0 h 637"/>
                <a:gd name="T24" fmla="*/ 2147483647 w 1030"/>
                <a:gd name="T25" fmla="*/ 2147483647 h 637"/>
                <a:gd name="T26" fmla="*/ 2147483647 w 1030"/>
                <a:gd name="T27" fmla="*/ 2147483647 h 637"/>
                <a:gd name="T28" fmla="*/ 2147483647 w 1030"/>
                <a:gd name="T29" fmla="*/ 2147483647 h 637"/>
                <a:gd name="T30" fmla="*/ 0 w 1030"/>
                <a:gd name="T31" fmla="*/ 2147483647 h 637"/>
                <a:gd name="T32" fmla="*/ 2147483647 w 1030"/>
                <a:gd name="T33" fmla="*/ 2147483647 h 637"/>
                <a:gd name="T34" fmla="*/ 2147483647 w 1030"/>
                <a:gd name="T35" fmla="*/ 2147483647 h 637"/>
                <a:gd name="T36" fmla="*/ 2147483647 w 1030"/>
                <a:gd name="T37" fmla="*/ 2147483647 h 637"/>
                <a:gd name="T38" fmla="*/ 2147483647 w 1030"/>
                <a:gd name="T39" fmla="*/ 2147483647 h 637"/>
                <a:gd name="T40" fmla="*/ 2147483647 w 1030"/>
                <a:gd name="T41" fmla="*/ 2147483647 h 637"/>
                <a:gd name="T42" fmla="*/ 2147483647 w 1030"/>
                <a:gd name="T43" fmla="*/ 2147483647 h 637"/>
                <a:gd name="T44" fmla="*/ 2147483647 w 1030"/>
                <a:gd name="T45" fmla="*/ 2147483647 h 637"/>
                <a:gd name="T46" fmla="*/ 2147483647 w 1030"/>
                <a:gd name="T47" fmla="*/ 2147483647 h 637"/>
                <a:gd name="T48" fmla="*/ 2147483647 w 1030"/>
                <a:gd name="T49" fmla="*/ 2147483647 h 637"/>
                <a:gd name="T50" fmla="*/ 2147483647 w 1030"/>
                <a:gd name="T51" fmla="*/ 2147483647 h 637"/>
                <a:gd name="T52" fmla="*/ 2147483647 w 1030"/>
                <a:gd name="T53" fmla="*/ 2147483647 h 637"/>
                <a:gd name="T54" fmla="*/ 2147483647 w 1030"/>
                <a:gd name="T55" fmla="*/ 2147483647 h 637"/>
                <a:gd name="T56" fmla="*/ 2147483647 w 1030"/>
                <a:gd name="T57" fmla="*/ 2147483647 h 637"/>
                <a:gd name="T58" fmla="*/ 2147483647 w 1030"/>
                <a:gd name="T59" fmla="*/ 2147483647 h 637"/>
                <a:gd name="T60" fmla="*/ 2147483647 w 1030"/>
                <a:gd name="T61" fmla="*/ 2147483647 h 637"/>
                <a:gd name="T62" fmla="*/ 2147483647 w 1030"/>
                <a:gd name="T63" fmla="*/ 2147483647 h 637"/>
                <a:gd name="T64" fmla="*/ 2147483647 w 1030"/>
                <a:gd name="T65" fmla="*/ 2147483647 h 637"/>
                <a:gd name="T66" fmla="*/ 2147483647 w 1030"/>
                <a:gd name="T67" fmla="*/ 2147483647 h 637"/>
                <a:gd name="T68" fmla="*/ 2147483647 w 1030"/>
                <a:gd name="T69" fmla="*/ 2147483647 h 6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0"/>
                <a:gd name="T106" fmla="*/ 0 h 637"/>
                <a:gd name="T107" fmla="*/ 1030 w 1030"/>
                <a:gd name="T108" fmla="*/ 637 h 6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0" h="637">
                  <a:moveTo>
                    <a:pt x="792" y="161"/>
                  </a:moveTo>
                  <a:lnTo>
                    <a:pt x="753" y="175"/>
                  </a:lnTo>
                  <a:lnTo>
                    <a:pt x="712" y="187"/>
                  </a:lnTo>
                  <a:lnTo>
                    <a:pt x="670" y="193"/>
                  </a:lnTo>
                  <a:lnTo>
                    <a:pt x="628" y="196"/>
                  </a:lnTo>
                  <a:lnTo>
                    <a:pt x="586" y="194"/>
                  </a:lnTo>
                  <a:lnTo>
                    <a:pt x="544" y="188"/>
                  </a:lnTo>
                  <a:lnTo>
                    <a:pt x="502" y="179"/>
                  </a:lnTo>
                  <a:lnTo>
                    <a:pt x="462" y="166"/>
                  </a:lnTo>
                  <a:lnTo>
                    <a:pt x="424" y="148"/>
                  </a:lnTo>
                  <a:lnTo>
                    <a:pt x="388" y="127"/>
                  </a:lnTo>
                  <a:lnTo>
                    <a:pt x="493" y="0"/>
                  </a:lnTo>
                  <a:lnTo>
                    <a:pt x="73" y="152"/>
                  </a:lnTo>
                  <a:lnTo>
                    <a:pt x="31" y="403"/>
                  </a:lnTo>
                  <a:lnTo>
                    <a:pt x="33" y="405"/>
                  </a:lnTo>
                  <a:lnTo>
                    <a:pt x="0" y="588"/>
                  </a:lnTo>
                  <a:lnTo>
                    <a:pt x="104" y="463"/>
                  </a:lnTo>
                  <a:lnTo>
                    <a:pt x="155" y="498"/>
                  </a:lnTo>
                  <a:lnTo>
                    <a:pt x="208" y="530"/>
                  </a:lnTo>
                  <a:lnTo>
                    <a:pt x="262" y="557"/>
                  </a:lnTo>
                  <a:lnTo>
                    <a:pt x="319" y="580"/>
                  </a:lnTo>
                  <a:lnTo>
                    <a:pt x="377" y="600"/>
                  </a:lnTo>
                  <a:lnTo>
                    <a:pt x="435" y="615"/>
                  </a:lnTo>
                  <a:lnTo>
                    <a:pt x="496" y="627"/>
                  </a:lnTo>
                  <a:lnTo>
                    <a:pt x="557" y="634"/>
                  </a:lnTo>
                  <a:lnTo>
                    <a:pt x="618" y="636"/>
                  </a:lnTo>
                  <a:lnTo>
                    <a:pt x="679" y="634"/>
                  </a:lnTo>
                  <a:lnTo>
                    <a:pt x="740" y="628"/>
                  </a:lnTo>
                  <a:lnTo>
                    <a:pt x="801" y="617"/>
                  </a:lnTo>
                  <a:lnTo>
                    <a:pt x="859" y="603"/>
                  </a:lnTo>
                  <a:lnTo>
                    <a:pt x="917" y="585"/>
                  </a:lnTo>
                  <a:lnTo>
                    <a:pt x="974" y="561"/>
                  </a:lnTo>
                  <a:lnTo>
                    <a:pt x="1029" y="534"/>
                  </a:lnTo>
                  <a:lnTo>
                    <a:pt x="795" y="398"/>
                  </a:lnTo>
                  <a:lnTo>
                    <a:pt x="792" y="161"/>
                  </a:lnTo>
                </a:path>
              </a:pathLst>
            </a:custGeom>
            <a:solidFill>
              <a:srgbClr val="CCFF66"/>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683" name="Freeform 7"/>
            <p:cNvSpPr/>
            <p:nvPr/>
          </p:nvSpPr>
          <p:spPr bwMode="blackWhite">
            <a:xfrm>
              <a:off x="1548" y="1788"/>
              <a:ext cx="1044" cy="1412"/>
            </a:xfrm>
            <a:custGeom>
              <a:avLst/>
              <a:gdLst>
                <a:gd name="T0" fmla="*/ 2147483647 w 697"/>
                <a:gd name="T1" fmla="*/ 2147483647 h 971"/>
                <a:gd name="T2" fmla="*/ 2147483647 w 697"/>
                <a:gd name="T3" fmla="*/ 2147483647 h 971"/>
                <a:gd name="T4" fmla="*/ 2147483647 w 697"/>
                <a:gd name="T5" fmla="*/ 2147483647 h 971"/>
                <a:gd name="T6" fmla="*/ 2147483647 w 697"/>
                <a:gd name="T7" fmla="*/ 2147483647 h 971"/>
                <a:gd name="T8" fmla="*/ 2147483647 w 697"/>
                <a:gd name="T9" fmla="*/ 2147483647 h 971"/>
                <a:gd name="T10" fmla="*/ 2147483647 w 697"/>
                <a:gd name="T11" fmla="*/ 2147483647 h 971"/>
                <a:gd name="T12" fmla="*/ 2147483647 w 697"/>
                <a:gd name="T13" fmla="*/ 2147483647 h 971"/>
                <a:gd name="T14" fmla="*/ 2147483647 w 697"/>
                <a:gd name="T15" fmla="*/ 2147483647 h 971"/>
                <a:gd name="T16" fmla="*/ 2147483647 w 697"/>
                <a:gd name="T17" fmla="*/ 2147483647 h 971"/>
                <a:gd name="T18" fmla="*/ 2147483647 w 697"/>
                <a:gd name="T19" fmla="*/ 2147483647 h 971"/>
                <a:gd name="T20" fmla="*/ 2147483647 w 697"/>
                <a:gd name="T21" fmla="*/ 0 h 971"/>
                <a:gd name="T22" fmla="*/ 0 w 697"/>
                <a:gd name="T23" fmla="*/ 2147483647 h 971"/>
                <a:gd name="T24" fmla="*/ 2147483647 w 697"/>
                <a:gd name="T25" fmla="*/ 2147483647 h 971"/>
                <a:gd name="T26" fmla="*/ 2147483647 w 697"/>
                <a:gd name="T27" fmla="*/ 2147483647 h 971"/>
                <a:gd name="T28" fmla="*/ 2147483647 w 697"/>
                <a:gd name="T29" fmla="*/ 2147483647 h 971"/>
                <a:gd name="T30" fmla="*/ 2147483647 w 697"/>
                <a:gd name="T31" fmla="*/ 2147483647 h 971"/>
                <a:gd name="T32" fmla="*/ 2147483647 w 697"/>
                <a:gd name="T33" fmla="*/ 2147483647 h 971"/>
                <a:gd name="T34" fmla="*/ 2147483647 w 697"/>
                <a:gd name="T35" fmla="*/ 2147483647 h 971"/>
                <a:gd name="T36" fmla="*/ 2147483647 w 697"/>
                <a:gd name="T37" fmla="*/ 2147483647 h 971"/>
                <a:gd name="T38" fmla="*/ 2147483647 w 697"/>
                <a:gd name="T39" fmla="*/ 2147483647 h 971"/>
                <a:gd name="T40" fmla="*/ 2147483647 w 697"/>
                <a:gd name="T41" fmla="*/ 2147483647 h 971"/>
                <a:gd name="T42" fmla="*/ 2147483647 w 697"/>
                <a:gd name="T43" fmla="*/ 2147483647 h 971"/>
                <a:gd name="T44" fmla="*/ 2147483647 w 697"/>
                <a:gd name="T45" fmla="*/ 2147483647 h 971"/>
                <a:gd name="T46" fmla="*/ 2147483647 w 697"/>
                <a:gd name="T47" fmla="*/ 2147483647 h 971"/>
                <a:gd name="T48" fmla="*/ 2147483647 w 697"/>
                <a:gd name="T49" fmla="*/ 2147483647 h 971"/>
                <a:gd name="T50" fmla="*/ 2147483647 w 697"/>
                <a:gd name="T51" fmla="*/ 2147483647 h 971"/>
                <a:gd name="T52" fmla="*/ 2147483647 w 697"/>
                <a:gd name="T53" fmla="*/ 2147483647 h 971"/>
                <a:gd name="T54" fmla="*/ 2147483647 w 697"/>
                <a:gd name="T55" fmla="*/ 2147483647 h 971"/>
                <a:gd name="T56" fmla="*/ 2147483647 w 697"/>
                <a:gd name="T57" fmla="*/ 2147483647 h 971"/>
                <a:gd name="T58" fmla="*/ 2147483647 w 697"/>
                <a:gd name="T59" fmla="*/ 2147483647 h 9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7"/>
                <a:gd name="T91" fmla="*/ 0 h 971"/>
                <a:gd name="T92" fmla="*/ 697 w 697"/>
                <a:gd name="T93" fmla="*/ 971 h 97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7" h="971">
                  <a:moveTo>
                    <a:pt x="648" y="639"/>
                  </a:moveTo>
                  <a:lnTo>
                    <a:pt x="621" y="603"/>
                  </a:lnTo>
                  <a:lnTo>
                    <a:pt x="599" y="563"/>
                  </a:lnTo>
                  <a:lnTo>
                    <a:pt x="580" y="522"/>
                  </a:lnTo>
                  <a:lnTo>
                    <a:pt x="566" y="480"/>
                  </a:lnTo>
                  <a:lnTo>
                    <a:pt x="556" y="436"/>
                  </a:lnTo>
                  <a:lnTo>
                    <a:pt x="551" y="392"/>
                  </a:lnTo>
                  <a:lnTo>
                    <a:pt x="550" y="347"/>
                  </a:lnTo>
                  <a:lnTo>
                    <a:pt x="554" y="302"/>
                  </a:lnTo>
                  <a:lnTo>
                    <a:pt x="696" y="368"/>
                  </a:lnTo>
                  <a:lnTo>
                    <a:pt x="445" y="0"/>
                  </a:lnTo>
                  <a:lnTo>
                    <a:pt x="0" y="44"/>
                  </a:lnTo>
                  <a:lnTo>
                    <a:pt x="148" y="113"/>
                  </a:lnTo>
                  <a:lnTo>
                    <a:pt x="133" y="173"/>
                  </a:lnTo>
                  <a:lnTo>
                    <a:pt x="121" y="233"/>
                  </a:lnTo>
                  <a:lnTo>
                    <a:pt x="116" y="295"/>
                  </a:lnTo>
                  <a:lnTo>
                    <a:pt x="112" y="357"/>
                  </a:lnTo>
                  <a:lnTo>
                    <a:pt x="114" y="418"/>
                  </a:lnTo>
                  <a:lnTo>
                    <a:pt x="120" y="479"/>
                  </a:lnTo>
                  <a:lnTo>
                    <a:pt x="131" y="540"/>
                  </a:lnTo>
                  <a:lnTo>
                    <a:pt x="145" y="599"/>
                  </a:lnTo>
                  <a:lnTo>
                    <a:pt x="163" y="659"/>
                  </a:lnTo>
                  <a:lnTo>
                    <a:pt x="187" y="716"/>
                  </a:lnTo>
                  <a:lnTo>
                    <a:pt x="214" y="771"/>
                  </a:lnTo>
                  <a:lnTo>
                    <a:pt x="244" y="825"/>
                  </a:lnTo>
                  <a:lnTo>
                    <a:pt x="278" y="876"/>
                  </a:lnTo>
                  <a:lnTo>
                    <a:pt x="316" y="925"/>
                  </a:lnTo>
                  <a:lnTo>
                    <a:pt x="357" y="970"/>
                  </a:lnTo>
                  <a:lnTo>
                    <a:pt x="399" y="730"/>
                  </a:lnTo>
                  <a:lnTo>
                    <a:pt x="648" y="639"/>
                  </a:lnTo>
                </a:path>
              </a:pathLst>
            </a:custGeom>
            <a:solidFill>
              <a:srgbClr val="FFCC00"/>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684" name="Rectangle 8"/>
            <p:cNvSpPr>
              <a:spLocks noChangeArrowheads="1"/>
            </p:cNvSpPr>
            <p:nvPr/>
          </p:nvSpPr>
          <p:spPr bwMode="blackWhite">
            <a:xfrm>
              <a:off x="2314" y="1351"/>
              <a:ext cx="543"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zh-CN" altLang="en-US" sz="2400" u="none">
                  <a:latin typeface="MHeiTGB-Medium-U"/>
                  <a:ea typeface="MHeiTGB-Medium-U"/>
                  <a:cs typeface="MHeiTGB-Medium-U"/>
                </a:rPr>
                <a:t>表扬</a:t>
              </a:r>
              <a:endParaRPr lang="zh-CN" altLang="en-US" sz="2400" u="none">
                <a:latin typeface="MHeiTGB-Medium-U"/>
                <a:ea typeface="MHeiTGB-Medium-U"/>
                <a:cs typeface="MHeiTGB-Medium-U"/>
              </a:endParaRPr>
            </a:p>
          </p:txBody>
        </p:sp>
        <p:sp>
          <p:nvSpPr>
            <p:cNvPr id="28685" name="Rectangle 9"/>
            <p:cNvSpPr>
              <a:spLocks noChangeArrowheads="1"/>
            </p:cNvSpPr>
            <p:nvPr/>
          </p:nvSpPr>
          <p:spPr bwMode="auto">
            <a:xfrm>
              <a:off x="2691" y="1847"/>
              <a:ext cx="905"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r>
                <a:rPr lang="en-US" altLang="zh-CN" u="none"/>
                <a:t>—</a:t>
              </a:r>
              <a:r>
                <a:rPr lang="zh-CN" altLang="en-US" u="none"/>
                <a:t>表扬</a:t>
              </a:r>
              <a:endParaRPr lang="zh-CN" altLang="en-US" u="none"/>
            </a:p>
            <a:p>
              <a:pPr eaLnBrk="1" hangingPunct="1"/>
              <a:r>
                <a:rPr lang="en-US" altLang="zh-CN" u="none"/>
                <a:t>—</a:t>
              </a:r>
              <a:r>
                <a:rPr lang="zh-CN" altLang="en-US" u="none"/>
                <a:t>讨论</a:t>
              </a:r>
              <a:endParaRPr lang="zh-CN" altLang="en-US" u="none"/>
            </a:p>
            <a:p>
              <a:pPr eaLnBrk="1" hangingPunct="1"/>
              <a:r>
                <a:rPr lang="en-US" altLang="zh-CN" u="none"/>
                <a:t>—</a:t>
              </a:r>
              <a:r>
                <a:rPr lang="zh-CN" altLang="en-US" u="none"/>
                <a:t>沟通</a:t>
              </a:r>
              <a:endParaRPr lang="zh-CN" altLang="en-US" u="none"/>
            </a:p>
            <a:p>
              <a:pPr eaLnBrk="1" hangingPunct="1"/>
              <a:r>
                <a:rPr lang="en-US" altLang="zh-CN" u="none"/>
                <a:t>—</a:t>
              </a:r>
              <a:r>
                <a:rPr lang="zh-CN" altLang="en-US" u="none"/>
                <a:t>启发</a:t>
              </a:r>
              <a:endParaRPr lang="zh-CN" altLang="en-US" u="none"/>
            </a:p>
            <a:p>
              <a:pPr eaLnBrk="1" hangingPunct="1"/>
              <a:r>
                <a:rPr lang="en-US" altLang="zh-CN" u="none"/>
                <a:t>—</a:t>
              </a:r>
              <a:r>
                <a:rPr lang="zh-CN" altLang="en-US" u="none"/>
                <a:t>感谢</a:t>
              </a:r>
              <a:endParaRPr lang="zh-CN" altLang="en-US" u="none"/>
            </a:p>
          </p:txBody>
        </p:sp>
        <p:sp>
          <p:nvSpPr>
            <p:cNvPr id="28686" name="Rectangle 10"/>
            <p:cNvSpPr>
              <a:spLocks noChangeArrowheads="1"/>
            </p:cNvSpPr>
            <p:nvPr/>
          </p:nvSpPr>
          <p:spPr bwMode="blackWhite">
            <a:xfrm>
              <a:off x="1790" y="2255"/>
              <a:ext cx="543"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zh-CN" altLang="en-US" sz="2400" u="none">
                  <a:latin typeface="MHeiTGB-Medium-U"/>
                  <a:ea typeface="MHeiTGB-Medium-U"/>
                  <a:cs typeface="MHeiTGB-Medium-U"/>
                </a:rPr>
                <a:t>感谢</a:t>
              </a:r>
              <a:endParaRPr lang="zh-CN" altLang="en-US" sz="2400" u="none">
                <a:latin typeface="MHeiTGB-Medium-U"/>
                <a:ea typeface="MHeiTGB-Medium-U"/>
                <a:cs typeface="MHeiTGB-Medium-U"/>
              </a:endParaRPr>
            </a:p>
          </p:txBody>
        </p:sp>
        <p:sp>
          <p:nvSpPr>
            <p:cNvPr id="28687" name="Rectangle 11"/>
            <p:cNvSpPr>
              <a:spLocks noChangeArrowheads="1"/>
            </p:cNvSpPr>
            <p:nvPr/>
          </p:nvSpPr>
          <p:spPr bwMode="blackWhite">
            <a:xfrm>
              <a:off x="2584" y="3119"/>
              <a:ext cx="543"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zh-CN" altLang="en-US" sz="2400" u="none">
                  <a:latin typeface="MHeiTGB-Medium-U"/>
                  <a:ea typeface="MHeiTGB-Medium-U"/>
                  <a:cs typeface="MHeiTGB-Medium-U"/>
                </a:rPr>
                <a:t>启发</a:t>
              </a:r>
              <a:endParaRPr lang="zh-CN" altLang="en-US" sz="2400" u="none">
                <a:latin typeface="MHeiTGB-Medium-U"/>
                <a:ea typeface="MHeiTGB-Medium-U"/>
                <a:cs typeface="MHeiTGB-Medium-U"/>
              </a:endParaRPr>
            </a:p>
          </p:txBody>
        </p:sp>
        <p:sp>
          <p:nvSpPr>
            <p:cNvPr id="28688" name="Rectangle 12"/>
            <p:cNvSpPr>
              <a:spLocks noChangeArrowheads="1"/>
            </p:cNvSpPr>
            <p:nvPr/>
          </p:nvSpPr>
          <p:spPr bwMode="blackWhite">
            <a:xfrm>
              <a:off x="3621" y="2543"/>
              <a:ext cx="543"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zh-CN" altLang="en-US" sz="2400" u="none">
                  <a:latin typeface="MHeiTGB-Medium-U"/>
                  <a:ea typeface="MHeiTGB-Medium-U"/>
                  <a:cs typeface="MHeiTGB-Medium-U"/>
                </a:rPr>
                <a:t>沟通</a:t>
              </a:r>
              <a:endParaRPr lang="zh-CN" altLang="en-US" sz="2400" u="none">
                <a:latin typeface="MHeiTGB-Medium-U"/>
                <a:ea typeface="MHeiTGB-Medium-U"/>
                <a:cs typeface="MHeiTGB-Medium-U"/>
              </a:endParaRPr>
            </a:p>
          </p:txBody>
        </p:sp>
        <p:sp>
          <p:nvSpPr>
            <p:cNvPr id="28689" name="Rectangle 13"/>
            <p:cNvSpPr>
              <a:spLocks noChangeArrowheads="1"/>
            </p:cNvSpPr>
            <p:nvPr/>
          </p:nvSpPr>
          <p:spPr bwMode="blackWhite">
            <a:xfrm>
              <a:off x="3416" y="1512"/>
              <a:ext cx="543"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zh-CN" altLang="en-US" sz="2400" u="none">
                  <a:latin typeface="MHeiTGB-Medium-U"/>
                  <a:ea typeface="MHeiTGB-Medium-U"/>
                  <a:cs typeface="MHeiTGB-Medium-U"/>
                </a:rPr>
                <a:t>讨论</a:t>
              </a:r>
              <a:endParaRPr lang="zh-CN" altLang="en-US" sz="2400" u="none">
                <a:latin typeface="MHeiTGB-Medium-U"/>
                <a:ea typeface="MHeiTGB-Medium-U"/>
                <a:cs typeface="MHeiTGB-Medium-U"/>
              </a:endParaRPr>
            </a:p>
          </p:txBody>
        </p:sp>
        <p:sp>
          <p:nvSpPr>
            <p:cNvPr id="28690" name="Rectangle 14"/>
            <p:cNvSpPr>
              <a:spLocks noChangeArrowheads="1"/>
            </p:cNvSpPr>
            <p:nvPr/>
          </p:nvSpPr>
          <p:spPr bwMode="auto">
            <a:xfrm>
              <a:off x="228" y="884"/>
              <a:ext cx="1785"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buFontTx/>
                <a:buChar char="•"/>
              </a:pPr>
              <a:r>
                <a:rPr lang="en-US" altLang="zh-CN" sz="1600" u="none"/>
                <a:t>1.</a:t>
              </a:r>
              <a:r>
                <a:rPr lang="zh-CN" altLang="en-US" u="none"/>
                <a:t>肯定与表扬员工的安全行为与纠正不安全行为一样重要，这将强化员工对后续安全行为的执行并使他们更愿意加入</a:t>
              </a:r>
              <a:r>
                <a:rPr lang="zh-CN" altLang="en-US"/>
                <a:t> </a:t>
              </a:r>
              <a:endParaRPr lang="zh-CN" altLang="en-US"/>
            </a:p>
          </p:txBody>
        </p:sp>
        <p:sp>
          <p:nvSpPr>
            <p:cNvPr id="28691" name="Rectangle 15"/>
            <p:cNvSpPr>
              <a:spLocks noChangeArrowheads="1"/>
            </p:cNvSpPr>
            <p:nvPr/>
          </p:nvSpPr>
          <p:spPr bwMode="auto">
            <a:xfrm>
              <a:off x="4420" y="1252"/>
              <a:ext cx="1249"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buFontTx/>
                <a:buChar char="•"/>
              </a:pPr>
              <a:r>
                <a:rPr lang="en-US" altLang="zh-CN" sz="1600" u="none" dirty="0"/>
                <a:t>2.</a:t>
              </a:r>
              <a:r>
                <a:rPr lang="zh-CN" altLang="en-US" sz="1600" u="none" dirty="0"/>
                <a:t>与员工讨论观察到的不安全行为、状态和可能产生的后果，鼓励员工讨论更为安全的工作方式</a:t>
              </a:r>
              <a:endParaRPr lang="zh-CN" altLang="en-US" sz="1600" u="none" dirty="0"/>
            </a:p>
          </p:txBody>
        </p:sp>
        <p:sp>
          <p:nvSpPr>
            <p:cNvPr id="28692" name="Rectangle 16"/>
            <p:cNvSpPr>
              <a:spLocks noChangeArrowheads="1"/>
            </p:cNvSpPr>
            <p:nvPr/>
          </p:nvSpPr>
          <p:spPr bwMode="auto">
            <a:xfrm>
              <a:off x="4379" y="2868"/>
              <a:ext cx="1055"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buFontTx/>
                <a:buChar char="•"/>
              </a:pPr>
              <a:r>
                <a:rPr lang="en-US" altLang="zh-CN" sz="1600" u="none"/>
                <a:t>3.</a:t>
              </a:r>
              <a:r>
                <a:rPr lang="zh-CN" altLang="en-US" sz="1600" u="none"/>
                <a:t>就如何安全地工作与员工取得一致意见，并取得员工的承诺</a:t>
              </a:r>
              <a:endParaRPr lang="zh-CN" altLang="en-US" sz="1600" u="none"/>
            </a:p>
          </p:txBody>
        </p:sp>
        <p:sp>
          <p:nvSpPr>
            <p:cNvPr id="28693" name="Rectangle 17"/>
            <p:cNvSpPr>
              <a:spLocks noChangeArrowheads="1"/>
            </p:cNvSpPr>
            <p:nvPr/>
          </p:nvSpPr>
          <p:spPr bwMode="auto">
            <a:xfrm>
              <a:off x="506" y="2276"/>
              <a:ext cx="1169"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buFontTx/>
                <a:buChar char="•"/>
              </a:pPr>
              <a:r>
                <a:rPr lang="en-US" altLang="zh-CN" sz="1600" u="none"/>
                <a:t>5.</a:t>
              </a:r>
              <a:r>
                <a:rPr lang="zh-CN" altLang="en-US" u="none"/>
                <a:t>安全需要全员参与，感谢是对所有员工参与和配合的回馈</a:t>
              </a:r>
              <a:r>
                <a:rPr lang="zh-CN" altLang="en-US"/>
                <a:t> </a:t>
              </a:r>
              <a:endParaRPr lang="zh-CN" altLang="en-US"/>
            </a:p>
          </p:txBody>
        </p:sp>
        <p:sp>
          <p:nvSpPr>
            <p:cNvPr id="28694" name="Rectangle 18"/>
            <p:cNvSpPr>
              <a:spLocks noChangeArrowheads="1"/>
            </p:cNvSpPr>
            <p:nvPr/>
          </p:nvSpPr>
          <p:spPr bwMode="auto">
            <a:xfrm>
              <a:off x="1858" y="3602"/>
              <a:ext cx="181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buFontTx/>
                <a:buChar char="•"/>
              </a:pPr>
              <a:r>
                <a:rPr lang="en-US" altLang="zh-CN" sz="1600" u="none" dirty="0"/>
                <a:t>4.</a:t>
              </a:r>
              <a:r>
                <a:rPr lang="zh-CN" altLang="en-US" sz="1600" u="none" dirty="0"/>
                <a:t>引导员工讨论工作地点的其他安全问题</a:t>
              </a:r>
              <a:endParaRPr lang="zh-CN" altLang="en-US" sz="1600" u="none" dirty="0"/>
            </a:p>
          </p:txBody>
        </p:sp>
      </p:grpSp>
      <p:sp>
        <p:nvSpPr>
          <p:cNvPr id="23" name="Rectangle 2"/>
          <p:cNvSpPr txBox="1">
            <a:spLocks noChangeArrowheads="1"/>
          </p:cNvSpPr>
          <p:nvPr/>
        </p:nvSpPr>
        <p:spPr>
          <a:xfrm>
            <a:off x="712251" y="54259"/>
            <a:ext cx="5759450" cy="525462"/>
          </a:xfrm>
          <a:prstGeom prst="rect">
            <a:avLst/>
          </a:prstGeom>
          <a:noFill/>
        </p:spPr>
        <p:txBody>
          <a:bodyPr/>
          <a:lstStyle>
            <a:defPPr>
              <a:defRPr lang="zh-CN"/>
            </a:defPPr>
            <a:lvl1pPr>
              <a:buFontTx/>
              <a:defRPr sz="2500" b="1" kern="0">
                <a:latin typeface="微软雅黑" panose="020B0503020204020204" pitchFamily="34" charset="-122"/>
                <a:ea typeface="微软雅黑" panose="020B0503020204020204" pitchFamily="34" charset="-122"/>
                <a:cs typeface="+mj-cs"/>
              </a:defRPr>
            </a:lvl1pPr>
            <a:lvl2pPr>
              <a:defRPr sz="2500">
                <a:solidFill>
                  <a:schemeClr val="tx2"/>
                </a:solidFill>
                <a:latin typeface="MHeiTGB-Medium-U"/>
                <a:ea typeface="MHeiTGB-Medium-U"/>
                <a:cs typeface="MHeiTGB-Medium-U"/>
              </a:defRPr>
            </a:lvl2pPr>
            <a:lvl3pPr>
              <a:defRPr sz="2500">
                <a:solidFill>
                  <a:schemeClr val="tx2"/>
                </a:solidFill>
                <a:latin typeface="MHeiTGB-Medium-U"/>
                <a:ea typeface="MHeiTGB-Medium-U"/>
                <a:cs typeface="MHeiTGB-Medium-U"/>
              </a:defRPr>
            </a:lvl3pPr>
            <a:lvl4pPr>
              <a:defRPr sz="2500">
                <a:solidFill>
                  <a:schemeClr val="tx2"/>
                </a:solidFill>
                <a:latin typeface="MHeiTGB-Medium-U"/>
                <a:ea typeface="MHeiTGB-Medium-U"/>
                <a:cs typeface="MHeiTGB-Medium-U"/>
              </a:defRPr>
            </a:lvl4pPr>
            <a:lvl5pPr>
              <a:defRPr sz="2500">
                <a:solidFill>
                  <a:schemeClr val="tx2"/>
                </a:solidFill>
                <a:latin typeface="MHeiTGB-Medium-U"/>
                <a:ea typeface="MHeiTGB-Medium-U"/>
                <a:cs typeface="MHeiTGB-Medium-U"/>
              </a:defRPr>
            </a:lvl5pPr>
            <a:lvl6pPr marL="457200" eaLnBrk="0" fontAlgn="base" hangingPunct="0">
              <a:spcBef>
                <a:spcPct val="0"/>
              </a:spcBef>
              <a:spcAft>
                <a:spcPct val="0"/>
              </a:spcAft>
              <a:defRPr sz="2500">
                <a:solidFill>
                  <a:schemeClr val="tx2"/>
                </a:solidFill>
                <a:latin typeface="MHeiTGB-Medium-U"/>
                <a:ea typeface="MHeiTGB-Medium-U"/>
                <a:cs typeface="MHeiTGB-Medium-U"/>
              </a:defRPr>
            </a:lvl6pPr>
            <a:lvl7pPr marL="914400" eaLnBrk="0" fontAlgn="base" hangingPunct="0">
              <a:spcBef>
                <a:spcPct val="0"/>
              </a:spcBef>
              <a:spcAft>
                <a:spcPct val="0"/>
              </a:spcAft>
              <a:defRPr sz="2500">
                <a:solidFill>
                  <a:schemeClr val="tx2"/>
                </a:solidFill>
                <a:latin typeface="MHeiTGB-Medium-U"/>
                <a:ea typeface="MHeiTGB-Medium-U"/>
                <a:cs typeface="MHeiTGB-Medium-U"/>
              </a:defRPr>
            </a:lvl7pPr>
            <a:lvl8pPr marL="1371600" eaLnBrk="0" fontAlgn="base" hangingPunct="0">
              <a:spcBef>
                <a:spcPct val="0"/>
              </a:spcBef>
              <a:spcAft>
                <a:spcPct val="0"/>
              </a:spcAft>
              <a:defRPr sz="2500">
                <a:solidFill>
                  <a:schemeClr val="tx2"/>
                </a:solidFill>
                <a:latin typeface="MHeiTGB-Medium-U"/>
                <a:ea typeface="MHeiTGB-Medium-U"/>
                <a:cs typeface="MHeiTGB-Medium-U"/>
              </a:defRPr>
            </a:lvl8pPr>
            <a:lvl9pPr marL="1828800" eaLnBrk="0" fontAlgn="base" hangingPunct="0">
              <a:spcBef>
                <a:spcPct val="0"/>
              </a:spcBef>
              <a:spcAft>
                <a:spcPct val="0"/>
              </a:spcAft>
              <a:defRPr sz="2500">
                <a:solidFill>
                  <a:schemeClr val="tx2"/>
                </a:solidFill>
                <a:latin typeface="MHeiTGB-Medium-U"/>
                <a:ea typeface="MHeiTGB-Medium-U"/>
                <a:cs typeface="MHeiTGB-Medium-U"/>
              </a:defRPr>
            </a:lvl9pPr>
          </a:lstStyle>
          <a:p>
            <a:r>
              <a:rPr lang="zh-CN" altLang="en-US" dirty="0" smtClean="0"/>
              <a:t>安全行为观察沟通的五个要点</a:t>
            </a:r>
            <a:endParaRPr lang="zh-CN" altLang="en-US" dirty="0"/>
          </a:p>
        </p:txBody>
      </p:sp>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bwMode="auto">
          <a:xfrm>
            <a:off x="491588" y="923640"/>
            <a:ext cx="8209140" cy="4854430"/>
          </a:xfrm>
          <a:prstGeom prst="rect">
            <a:avLst/>
          </a:prstGeom>
          <a:solidFill>
            <a:schemeClr val="bg1"/>
          </a:solidFill>
          <a:ln w="63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144000" tIns="72000" rIns="72000" bIns="72000" numCol="1" rtlCol="0" anchor="ctr" anchorCtr="0" compatLnSpc="1">
            <a:noAutofit/>
          </a:bodyPr>
          <a:lstStyle/>
          <a:p>
            <a:pPr defTabSz="457200">
              <a:lnSpc>
                <a:spcPct val="150000"/>
              </a:lnSpc>
              <a:spcBef>
                <a:spcPts val="0"/>
              </a:spcBef>
              <a:defRPr/>
            </a:pPr>
            <a:r>
              <a:rPr lang="zh-CN" altLang="en-US" sz="2000" b="1" kern="0" dirty="0">
                <a:solidFill>
                  <a:srgbClr val="000000"/>
                </a:solidFill>
                <a:latin typeface="微软雅黑" panose="020B0503020204020204" pitchFamily="34" charset="-122"/>
                <a:ea typeface="微软雅黑" panose="020B0503020204020204" pitchFamily="34" charset="-122"/>
              </a:rPr>
              <a:t>（二</a:t>
            </a:r>
            <a:r>
              <a:rPr lang="zh-CN" altLang="en-US" sz="2000" b="1" kern="0" dirty="0" smtClean="0">
                <a:solidFill>
                  <a:srgbClr val="000000"/>
                </a:solidFill>
                <a:latin typeface="微软雅黑" panose="020B0503020204020204" pitchFamily="34" charset="-122"/>
                <a:ea typeface="微软雅黑" panose="020B0503020204020204" pitchFamily="34" charset="-122"/>
              </a:rPr>
              <a:t>）间接</a:t>
            </a:r>
            <a:r>
              <a:rPr lang="zh-CN" altLang="en-US" sz="2000" b="1" kern="0" dirty="0">
                <a:solidFill>
                  <a:srgbClr val="000000"/>
                </a:solidFill>
                <a:latin typeface="微软雅黑" panose="020B0503020204020204" pitchFamily="34" charset="-122"/>
                <a:ea typeface="微软雅黑" panose="020B0503020204020204" pitchFamily="34" charset="-122"/>
              </a:rPr>
              <a:t>原因</a:t>
            </a:r>
            <a:endParaRPr lang="zh-CN" altLang="en-US" sz="2000" b="1" kern="0" dirty="0">
              <a:solidFill>
                <a:srgbClr val="000000"/>
              </a:solidFill>
              <a:latin typeface="微软雅黑" panose="020B0503020204020204" pitchFamily="34" charset="-122"/>
              <a:ea typeface="微软雅黑" panose="020B0503020204020204" pitchFamily="34" charset="-122"/>
            </a:endParaRPr>
          </a:p>
          <a:p>
            <a:pPr defTabSz="457200">
              <a:lnSpc>
                <a:spcPct val="150000"/>
              </a:lnSpc>
              <a:spcBef>
                <a:spcPts val="0"/>
              </a:spcBef>
              <a:defRPr/>
            </a:pPr>
            <a:r>
              <a:rPr lang="zh-CN" altLang="en-US" sz="1400" kern="0" dirty="0">
                <a:solidFill>
                  <a:srgbClr val="000000"/>
                </a:solidFill>
                <a:latin typeface="微软雅黑" panose="020B0503020204020204" pitchFamily="34" charset="-122"/>
                <a:ea typeface="微软雅黑" panose="020B0503020204020204" pitchFamily="34" charset="-122"/>
              </a:rPr>
              <a:t> </a:t>
            </a:r>
            <a:r>
              <a:rPr lang="zh-CN" altLang="en-US" sz="1400" kern="0" dirty="0" smtClean="0">
                <a:solidFill>
                  <a:srgbClr val="000000"/>
                </a:solidFill>
                <a:latin typeface="微软雅黑" panose="020B0503020204020204" pitchFamily="34" charset="-122"/>
                <a:ea typeface="微软雅黑" panose="020B0503020204020204" pitchFamily="34" charset="-122"/>
              </a:rPr>
              <a:t>       </a:t>
            </a:r>
            <a:r>
              <a:rPr lang="en-US" altLang="zh-CN" sz="1400" kern="0" dirty="0" smtClean="0">
                <a:solidFill>
                  <a:srgbClr val="000000"/>
                </a:solidFill>
                <a:latin typeface="微软雅黑" panose="020B0503020204020204" pitchFamily="34" charset="-122"/>
                <a:ea typeface="微软雅黑" panose="020B0503020204020204" pitchFamily="34" charset="-122"/>
              </a:rPr>
              <a:t>1</a:t>
            </a:r>
            <a:r>
              <a:rPr lang="zh-CN" altLang="en-US" sz="1400" kern="0" dirty="0">
                <a:solidFill>
                  <a:srgbClr val="000000"/>
                </a:solidFill>
                <a:latin typeface="微软雅黑" panose="020B0503020204020204" pitchFamily="34" charset="-122"/>
                <a:ea typeface="微软雅黑" panose="020B0503020204020204" pitchFamily="34" charset="-122"/>
              </a:rPr>
              <a:t>、设备试生产期间验收不规范。由于割箱机设备始终达不到合同运行要求，在长达</a:t>
            </a:r>
            <a:r>
              <a:rPr lang="en-US" altLang="zh-CN" sz="1400" kern="0" dirty="0">
                <a:solidFill>
                  <a:srgbClr val="000000"/>
                </a:solidFill>
                <a:latin typeface="微软雅黑" panose="020B0503020204020204" pitchFamily="34" charset="-122"/>
                <a:ea typeface="微软雅黑" panose="020B0503020204020204" pitchFamily="34" charset="-122"/>
              </a:rPr>
              <a:t>9</a:t>
            </a:r>
            <a:r>
              <a:rPr lang="zh-CN" altLang="en-US" sz="1400" kern="0" dirty="0">
                <a:solidFill>
                  <a:srgbClr val="000000"/>
                </a:solidFill>
                <a:latin typeface="微软雅黑" panose="020B0503020204020204" pitchFamily="34" charset="-122"/>
                <a:ea typeface="微软雅黑" panose="020B0503020204020204" pitchFamily="34" charset="-122"/>
              </a:rPr>
              <a:t>个月的设备调试试生产期间，无锡工厂未对割箱机设备系统进行验收评价，设备隐患未被及时发现和整改。</a:t>
            </a:r>
            <a:endParaRPr lang="zh-CN" altLang="en-US" sz="1400" kern="0" dirty="0">
              <a:solidFill>
                <a:srgbClr val="000000"/>
              </a:solidFill>
              <a:latin typeface="微软雅黑" panose="020B0503020204020204" pitchFamily="34" charset="-122"/>
              <a:ea typeface="微软雅黑" panose="020B0503020204020204" pitchFamily="34" charset="-122"/>
            </a:endParaRPr>
          </a:p>
          <a:p>
            <a:pPr defTabSz="457200">
              <a:lnSpc>
                <a:spcPct val="150000"/>
              </a:lnSpc>
              <a:spcBef>
                <a:spcPts val="0"/>
              </a:spcBef>
              <a:defRPr/>
            </a:pPr>
            <a:r>
              <a:rPr lang="zh-CN" altLang="en-US" sz="1400" kern="0" dirty="0" smtClean="0">
                <a:solidFill>
                  <a:srgbClr val="000000"/>
                </a:solidFill>
                <a:latin typeface="微软雅黑" panose="020B0503020204020204" pitchFamily="34" charset="-122"/>
                <a:ea typeface="微软雅黑" panose="020B0503020204020204" pitchFamily="34" charset="-122"/>
              </a:rPr>
              <a:t>       </a:t>
            </a:r>
            <a:r>
              <a:rPr lang="en-US" altLang="zh-CN" sz="1400" kern="0" dirty="0" smtClean="0">
                <a:solidFill>
                  <a:srgbClr val="000000"/>
                </a:solidFill>
                <a:latin typeface="微软雅黑" panose="020B0503020204020204" pitchFamily="34" charset="-122"/>
                <a:ea typeface="微软雅黑" panose="020B0503020204020204" pitchFamily="34" charset="-122"/>
              </a:rPr>
              <a:t>2</a:t>
            </a:r>
            <a:r>
              <a:rPr lang="zh-CN" altLang="en-US" sz="1400" kern="0" dirty="0">
                <a:solidFill>
                  <a:srgbClr val="000000"/>
                </a:solidFill>
                <a:latin typeface="微软雅黑" panose="020B0503020204020204" pitchFamily="34" charset="-122"/>
                <a:ea typeface="微软雅黑" panose="020B0503020204020204" pitchFamily="34" charset="-122"/>
              </a:rPr>
              <a:t>、现场应急处置不当。事故发生后，现场人员对现场情况误判、缺乏急救常识，致使施救拖延，是这起事故后果加重的重要原因。</a:t>
            </a:r>
            <a:endParaRPr lang="en-US" altLang="zh-CN" sz="1400" kern="0" dirty="0">
              <a:solidFill>
                <a:srgbClr val="000000"/>
              </a:solidFill>
              <a:latin typeface="微软雅黑" panose="020B0503020204020204" pitchFamily="34" charset="-122"/>
              <a:ea typeface="微软雅黑" panose="020B0503020204020204" pitchFamily="34" charset="-122"/>
            </a:endParaRPr>
          </a:p>
          <a:p>
            <a:pPr defTabSz="457200">
              <a:lnSpc>
                <a:spcPct val="150000"/>
              </a:lnSpc>
              <a:spcBef>
                <a:spcPts val="0"/>
              </a:spcBef>
              <a:defRPr/>
            </a:pPr>
            <a:r>
              <a:rPr lang="zh-CN" altLang="en-US" sz="1400" kern="0" dirty="0">
                <a:solidFill>
                  <a:srgbClr val="000000"/>
                </a:solidFill>
                <a:latin typeface="微软雅黑" panose="020B0503020204020204" pitchFamily="34" charset="-122"/>
                <a:ea typeface="微软雅黑" panose="020B0503020204020204" pitchFamily="34" charset="-122"/>
              </a:rPr>
              <a:t>      </a:t>
            </a:r>
            <a:r>
              <a:rPr lang="zh-CN" altLang="en-US" sz="1400" kern="0" dirty="0" smtClean="0">
                <a:solidFill>
                  <a:srgbClr val="000000"/>
                </a:solidFill>
                <a:latin typeface="微软雅黑" panose="020B0503020204020204" pitchFamily="34" charset="-122"/>
                <a:ea typeface="微软雅黑" panose="020B0503020204020204" pitchFamily="34" charset="-122"/>
              </a:rPr>
              <a:t> 事故</a:t>
            </a:r>
            <a:r>
              <a:rPr lang="zh-CN" altLang="en-US" sz="1400" kern="0" dirty="0">
                <a:solidFill>
                  <a:srgbClr val="000000"/>
                </a:solidFill>
                <a:latin typeface="微软雅黑" panose="020B0503020204020204" pitchFamily="34" charset="-122"/>
                <a:ea typeface="微软雅黑" panose="020B0503020204020204" pitchFamily="34" charset="-122"/>
              </a:rPr>
              <a:t>自</a:t>
            </a:r>
            <a:r>
              <a:rPr lang="en-US" altLang="zh-CN" sz="1400" kern="0" dirty="0">
                <a:solidFill>
                  <a:srgbClr val="000000"/>
                </a:solidFill>
                <a:latin typeface="微软雅黑" panose="020B0503020204020204" pitchFamily="34" charset="-122"/>
                <a:ea typeface="微软雅黑" panose="020B0503020204020204" pitchFamily="34" charset="-122"/>
              </a:rPr>
              <a:t>18:30</a:t>
            </a:r>
            <a:r>
              <a:rPr lang="zh-CN" altLang="en-US" sz="1400" kern="0" dirty="0">
                <a:solidFill>
                  <a:srgbClr val="000000"/>
                </a:solidFill>
                <a:latin typeface="微软雅黑" panose="020B0503020204020204" pitchFamily="34" charset="-122"/>
                <a:ea typeface="微软雅黑" panose="020B0503020204020204" pitchFamily="34" charset="-122"/>
              </a:rPr>
              <a:t>被发现，陆续到达现场人员误判当事人为脑溢血发作，初次移动当事人不成功后，其余救援人员未敢再次移动伤者脱离输送链道，且当事人受伤时工作服衣领竖起将其佩戴围巾完全遮盖，</a:t>
            </a:r>
            <a:r>
              <a:rPr lang="zh-CN" altLang="zh-CN" sz="1400" kern="0" dirty="0">
                <a:solidFill>
                  <a:srgbClr val="000000"/>
                </a:solidFill>
                <a:latin typeface="微软雅黑" panose="020B0503020204020204" pitchFamily="34" charset="-122"/>
                <a:ea typeface="微软雅黑" panose="020B0503020204020204" pitchFamily="34" charset="-122"/>
              </a:rPr>
              <a:t>前期事故现场处置人员未能发现当事人颈部与输箱滚筒之间有围巾缠绕，</a:t>
            </a:r>
            <a:r>
              <a:rPr lang="zh-CN" altLang="en-US" sz="1400" kern="0" dirty="0">
                <a:solidFill>
                  <a:srgbClr val="000000"/>
                </a:solidFill>
                <a:latin typeface="微软雅黑" panose="020B0503020204020204" pitchFamily="34" charset="-122"/>
                <a:ea typeface="微软雅黑" panose="020B0503020204020204" pitchFamily="34" charset="-122"/>
              </a:rPr>
              <a:t>让救援工作陷入等待的误区（约</a:t>
            </a:r>
            <a:r>
              <a:rPr lang="en-US" altLang="zh-CN" sz="1400" kern="0" dirty="0">
                <a:solidFill>
                  <a:srgbClr val="000000"/>
                </a:solidFill>
                <a:latin typeface="微软雅黑" panose="020B0503020204020204" pitchFamily="34" charset="-122"/>
                <a:ea typeface="微软雅黑" panose="020B0503020204020204" pitchFamily="34" charset="-122"/>
              </a:rPr>
              <a:t>11</a:t>
            </a:r>
            <a:r>
              <a:rPr lang="zh-CN" altLang="en-US" sz="1400" kern="0" dirty="0">
                <a:solidFill>
                  <a:srgbClr val="000000"/>
                </a:solidFill>
                <a:latin typeface="微软雅黑" panose="020B0503020204020204" pitchFamily="34" charset="-122"/>
                <a:ea typeface="微软雅黑" panose="020B0503020204020204" pitchFamily="34" charset="-122"/>
              </a:rPr>
              <a:t>分钟），延误了最佳的救援时间，最终导致不可挽回的后果。 </a:t>
            </a:r>
            <a:endParaRPr lang="en-US" altLang="zh-CN" sz="1400" kern="0" dirty="0" smtClean="0">
              <a:solidFill>
                <a:srgbClr val="000000"/>
              </a:solidFill>
              <a:latin typeface="微软雅黑" panose="020B0503020204020204" pitchFamily="34" charset="-122"/>
              <a:ea typeface="微软雅黑" panose="020B0503020204020204" pitchFamily="34" charset="-122"/>
            </a:endParaRPr>
          </a:p>
          <a:p>
            <a:pPr defTabSz="457200">
              <a:lnSpc>
                <a:spcPct val="150000"/>
              </a:lnSpc>
              <a:spcBef>
                <a:spcPts val="0"/>
              </a:spcBef>
              <a:defRPr/>
            </a:pPr>
            <a:r>
              <a:rPr lang="zh-CN" altLang="en-US" sz="1400" kern="0" dirty="0">
                <a:solidFill>
                  <a:srgbClr val="000000"/>
                </a:solidFill>
                <a:latin typeface="微软雅黑" panose="020B0503020204020204" pitchFamily="34" charset="-122"/>
                <a:ea typeface="微软雅黑" panose="020B0503020204020204" pitchFamily="34" charset="-122"/>
              </a:rPr>
              <a:t> </a:t>
            </a:r>
            <a:r>
              <a:rPr lang="zh-CN" altLang="en-US" sz="1400" kern="0" dirty="0" smtClean="0">
                <a:solidFill>
                  <a:srgbClr val="000000"/>
                </a:solidFill>
                <a:latin typeface="微软雅黑" panose="020B0503020204020204" pitchFamily="34" charset="-122"/>
                <a:ea typeface="微软雅黑" panose="020B0503020204020204" pitchFamily="34" charset="-122"/>
              </a:rPr>
              <a:t>      </a:t>
            </a:r>
            <a:r>
              <a:rPr lang="en-US" altLang="zh-CN" sz="1400" kern="0" dirty="0" smtClean="0">
                <a:solidFill>
                  <a:srgbClr val="000000"/>
                </a:solidFill>
                <a:latin typeface="微软雅黑" panose="020B0503020204020204" pitchFamily="34" charset="-122"/>
                <a:ea typeface="微软雅黑" panose="020B0503020204020204" pitchFamily="34" charset="-122"/>
              </a:rPr>
              <a:t>3</a:t>
            </a:r>
            <a:r>
              <a:rPr lang="zh-CN" altLang="en-US" sz="1400" kern="0" dirty="0">
                <a:solidFill>
                  <a:srgbClr val="000000"/>
                </a:solidFill>
                <a:latin typeface="微软雅黑" panose="020B0503020204020204" pitchFamily="34" charset="-122"/>
                <a:ea typeface="微软雅黑" panose="020B0503020204020204" pitchFamily="34" charset="-122"/>
              </a:rPr>
              <a:t>、变更管理重视不够。在设备发生变更（转箱方式）、工作发生变更（从包装部到物流部）后，工厂对变更后的风险管理工作未引起重视，危险源辨识不充分，没有认识到变更带来的风险增加和风险转移等问题。</a:t>
            </a:r>
            <a:endParaRPr lang="en-US" altLang="zh-CN" sz="1400" kern="0" dirty="0">
              <a:solidFill>
                <a:srgbClr val="000000"/>
              </a:solidFill>
              <a:latin typeface="微软雅黑" panose="020B0503020204020204" pitchFamily="34" charset="-122"/>
              <a:ea typeface="微软雅黑" panose="020B0503020204020204" pitchFamily="34" charset="-122"/>
            </a:endParaRPr>
          </a:p>
          <a:p>
            <a:pPr defTabSz="457200">
              <a:lnSpc>
                <a:spcPct val="150000"/>
              </a:lnSpc>
              <a:spcBef>
                <a:spcPts val="0"/>
              </a:spcBef>
              <a:defRPr/>
            </a:pPr>
            <a:r>
              <a:rPr lang="zh-CN" altLang="en-US" sz="1400" kern="0" dirty="0" smtClean="0">
                <a:solidFill>
                  <a:srgbClr val="000000"/>
                </a:solidFill>
                <a:latin typeface="微软雅黑" panose="020B0503020204020204" pitchFamily="34" charset="-122"/>
                <a:ea typeface="微软雅黑" panose="020B0503020204020204" pitchFamily="34" charset="-122"/>
              </a:rPr>
              <a:t>       </a:t>
            </a:r>
            <a:r>
              <a:rPr lang="en-US" altLang="zh-CN" sz="1400" kern="0" dirty="0" smtClean="0">
                <a:solidFill>
                  <a:srgbClr val="000000"/>
                </a:solidFill>
                <a:latin typeface="微软雅黑" panose="020B0503020204020204" pitchFamily="34" charset="-122"/>
                <a:ea typeface="微软雅黑" panose="020B0503020204020204" pitchFamily="34" charset="-122"/>
              </a:rPr>
              <a:t>4</a:t>
            </a:r>
            <a:r>
              <a:rPr lang="zh-CN" altLang="en-US" sz="1400" kern="0" dirty="0">
                <a:solidFill>
                  <a:srgbClr val="000000"/>
                </a:solidFill>
                <a:latin typeface="微软雅黑" panose="020B0503020204020204" pitchFamily="34" charset="-122"/>
                <a:ea typeface="微软雅黑" panose="020B0503020204020204" pitchFamily="34" charset="-122"/>
              </a:rPr>
              <a:t>、环境因素。现场无挡风措施，气温突然降低，员工自行系围巾</a:t>
            </a:r>
            <a:r>
              <a:rPr lang="zh-CN" altLang="en-US" sz="1400" kern="0" dirty="0" smtClean="0">
                <a:solidFill>
                  <a:srgbClr val="000000"/>
                </a:solidFill>
                <a:latin typeface="微软雅黑" panose="020B0503020204020204" pitchFamily="34" charset="-122"/>
                <a:ea typeface="微软雅黑" panose="020B0503020204020204" pitchFamily="34" charset="-122"/>
              </a:rPr>
              <a:t>保暖。</a:t>
            </a:r>
            <a:endParaRPr lang="zh-CN" altLang="en-US" sz="1400" kern="0" dirty="0">
              <a:solidFill>
                <a:srgbClr val="000000"/>
              </a:solidFill>
              <a:latin typeface="微软雅黑" panose="020B0503020204020204" pitchFamily="34" charset="-122"/>
              <a:ea typeface="微软雅黑" panose="020B0503020204020204" pitchFamily="34" charset="-122"/>
            </a:endParaRPr>
          </a:p>
        </p:txBody>
      </p:sp>
      <p:sp>
        <p:nvSpPr>
          <p:cNvPr id="3" name="标题 1"/>
          <p:cNvSpPr>
            <a:spLocks noGrp="1"/>
          </p:cNvSpPr>
          <p:nvPr>
            <p:ph type="title"/>
          </p:nvPr>
        </p:nvSpPr>
        <p:spPr>
          <a:xfrm>
            <a:off x="253781" y="13138"/>
            <a:ext cx="7382771" cy="663334"/>
          </a:xfrm>
          <a:noFill/>
        </p:spPr>
        <p:txBody>
          <a:bodyPr/>
          <a:lstStyle/>
          <a:p>
            <a:pPr eaLnBrk="1" hangingPunct="1"/>
            <a:r>
              <a:rPr lang="en-US" altLang="zh-CN" sz="2400" dirty="0" smtClean="0">
                <a:solidFill>
                  <a:schemeClr val="tx1"/>
                </a:solidFill>
              </a:rPr>
              <a:t>4</a:t>
            </a:r>
            <a:r>
              <a:rPr lang="zh-CN" altLang="en-US" sz="2400" dirty="0" smtClean="0">
                <a:solidFill>
                  <a:schemeClr val="tx1"/>
                </a:solidFill>
              </a:rPr>
              <a:t>、事故</a:t>
            </a:r>
            <a:r>
              <a:rPr lang="zh-CN" altLang="en-US" sz="2400" dirty="0">
                <a:solidFill>
                  <a:schemeClr val="tx1"/>
                </a:solidFill>
              </a:rPr>
              <a:t>原因分析</a:t>
            </a:r>
            <a:endParaRPr lang="zh-CN" altLang="en-US" sz="2400" dirty="0">
              <a:solidFill>
                <a:schemeClr val="tx1"/>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778070"/>
            <a:ext cx="8462921" cy="533829"/>
          </a:xfrm>
          <a:prstGeom prst="rect">
            <a:avLst/>
          </a:prstGeom>
        </p:spPr>
      </p:pic>
    </p:spTree>
  </p:cSld>
  <p:clrMapOvr>
    <a:masterClrMapping/>
  </p:clrMapOvr>
  <p:transition spd="med">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9811" y="1739085"/>
            <a:ext cx="7849090" cy="4009225"/>
            <a:chOff x="469811" y="1715750"/>
            <a:chExt cx="7849090" cy="4009225"/>
          </a:xfrm>
        </p:grpSpPr>
        <p:sp>
          <p:nvSpPr>
            <p:cNvPr id="11" name="MH_Text_1"/>
            <p:cNvSpPr/>
            <p:nvPr>
              <p:custDataLst>
                <p:tags r:id="rId1"/>
              </p:custDataLst>
            </p:nvPr>
          </p:nvSpPr>
          <p:spPr>
            <a:xfrm>
              <a:off x="1244915" y="2253430"/>
              <a:ext cx="7073986" cy="1388034"/>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rgbClr val="DEE9EA"/>
            </a:solidFill>
            <a:ln w="25400" cap="flat" cmpd="sng" algn="ctr">
              <a:noFill/>
              <a:prstDash val="solid"/>
            </a:ln>
            <a:effectLst/>
          </p:spPr>
          <p:txBody>
            <a:bodyPr lIns="1620000" tIns="46800" rIns="72000" bIns="46800" anchor="ctr">
              <a:normAutofit fontScale="92500" lnSpcReduction="20000"/>
            </a:bodyPr>
            <a:lstStyle/>
            <a:p>
              <a:pPr algn="just" eaLnBrk="1" fontAlgn="auto" hangingPunct="1">
                <a:lnSpc>
                  <a:spcPct val="160000"/>
                </a:lnSpc>
                <a:spcBef>
                  <a:spcPts val="0"/>
                </a:spcBef>
                <a:spcAft>
                  <a:spcPts val="0"/>
                </a:spcAft>
                <a:defRPr/>
              </a:pPr>
              <a:r>
                <a:rPr lang="zh-CN" altLang="en-US" sz="1600" kern="0" dirty="0">
                  <a:solidFill>
                    <a:srgbClr val="2E484C"/>
                  </a:solidFill>
                  <a:latin typeface="幼圆" panose="02010509060101010101" pitchFamily="49" charset="-122"/>
                  <a:ea typeface="微软雅黑" panose="020B0503020204020204" pitchFamily="34" charset="-122"/>
                </a:rPr>
                <a:t>赞赏他的安全</a:t>
              </a:r>
              <a:r>
                <a:rPr lang="zh-CN" altLang="en-US" sz="1600" kern="0" dirty="0" smtClean="0">
                  <a:solidFill>
                    <a:srgbClr val="2E484C"/>
                  </a:solidFill>
                  <a:latin typeface="幼圆" panose="02010509060101010101" pitchFamily="49" charset="-122"/>
                  <a:ea typeface="微软雅黑" panose="020B0503020204020204" pitchFamily="34" charset="-122"/>
                </a:rPr>
                <a:t>行为；鼓励</a:t>
              </a:r>
              <a:r>
                <a:rPr lang="zh-CN" altLang="en-US" sz="1600" kern="0" dirty="0">
                  <a:solidFill>
                    <a:srgbClr val="2E484C"/>
                  </a:solidFill>
                  <a:latin typeface="幼圆" panose="02010509060101010101" pitchFamily="49" charset="-122"/>
                  <a:ea typeface="微软雅黑" panose="020B0503020204020204" pitchFamily="34" charset="-122"/>
                </a:rPr>
                <a:t>他持续的安全</a:t>
              </a:r>
              <a:r>
                <a:rPr lang="zh-CN" altLang="en-US" sz="1600" kern="0" dirty="0" smtClean="0">
                  <a:solidFill>
                    <a:srgbClr val="2E484C"/>
                  </a:solidFill>
                  <a:latin typeface="幼圆" panose="02010509060101010101" pitchFamily="49" charset="-122"/>
                  <a:ea typeface="微软雅黑" panose="020B0503020204020204" pitchFamily="34" charset="-122"/>
                </a:rPr>
                <a:t>行为；了解</a:t>
              </a:r>
              <a:r>
                <a:rPr lang="zh-CN" altLang="en-US" sz="1600" kern="0" dirty="0">
                  <a:solidFill>
                    <a:srgbClr val="2E484C"/>
                  </a:solidFill>
                  <a:latin typeface="幼圆" panose="02010509060101010101" pitchFamily="49" charset="-122"/>
                  <a:ea typeface="微软雅黑" panose="020B0503020204020204" pitchFamily="34" charset="-122"/>
                </a:rPr>
                <a:t>他的</a:t>
              </a:r>
              <a:r>
                <a:rPr lang="zh-CN" altLang="en-US" sz="1600" kern="0" dirty="0" smtClean="0">
                  <a:solidFill>
                    <a:srgbClr val="2E484C"/>
                  </a:solidFill>
                  <a:latin typeface="幼圆" panose="02010509060101010101" pitchFamily="49" charset="-122"/>
                  <a:ea typeface="微软雅黑" panose="020B0503020204020204" pitchFamily="34" charset="-122"/>
                </a:rPr>
                <a:t>想法，和</a:t>
              </a:r>
              <a:r>
                <a:rPr lang="zh-CN" altLang="en-US" sz="1600" kern="0" dirty="0">
                  <a:solidFill>
                    <a:srgbClr val="2E484C"/>
                  </a:solidFill>
                  <a:latin typeface="幼圆" panose="02010509060101010101" pitchFamily="49" charset="-122"/>
                  <a:ea typeface="微软雅黑" panose="020B0503020204020204" pitchFamily="34" charset="-122"/>
                </a:rPr>
                <a:t>安全工作的</a:t>
              </a:r>
              <a:r>
                <a:rPr lang="zh-CN" altLang="en-US" sz="1600" kern="0" dirty="0" smtClean="0">
                  <a:solidFill>
                    <a:srgbClr val="2E484C"/>
                  </a:solidFill>
                  <a:latin typeface="幼圆" panose="02010509060101010101" pitchFamily="49" charset="-122"/>
                  <a:ea typeface="微软雅黑" panose="020B0503020204020204" pitchFamily="34" charset="-122"/>
                </a:rPr>
                <a:t>原因；评估</a:t>
              </a:r>
              <a:r>
                <a:rPr lang="zh-CN" altLang="en-US" sz="1600" kern="0" dirty="0">
                  <a:solidFill>
                    <a:srgbClr val="2E484C"/>
                  </a:solidFill>
                  <a:latin typeface="幼圆" panose="02010509060101010101" pitchFamily="49" charset="-122"/>
                  <a:ea typeface="微软雅黑" panose="020B0503020204020204" pitchFamily="34" charset="-122"/>
                </a:rPr>
                <a:t>他对自身角色和责任的了解</a:t>
              </a:r>
              <a:r>
                <a:rPr lang="zh-CN" altLang="en-US" sz="1600" kern="0" dirty="0" smtClean="0">
                  <a:solidFill>
                    <a:srgbClr val="2E484C"/>
                  </a:solidFill>
                  <a:latin typeface="幼圆" panose="02010509060101010101" pitchFamily="49" charset="-122"/>
                  <a:ea typeface="微软雅黑" panose="020B0503020204020204" pitchFamily="34" charset="-122"/>
                </a:rPr>
                <a:t>程度；找出</a:t>
              </a:r>
              <a:r>
                <a:rPr lang="zh-CN" altLang="en-US" sz="1600" kern="0" dirty="0">
                  <a:solidFill>
                    <a:srgbClr val="2E484C"/>
                  </a:solidFill>
                  <a:latin typeface="幼圆" panose="02010509060101010101" pitchFamily="49" charset="-122"/>
                  <a:ea typeface="微软雅黑" panose="020B0503020204020204" pitchFamily="34" charset="-122"/>
                </a:rPr>
                <a:t>影响他们想法的</a:t>
              </a:r>
              <a:r>
                <a:rPr lang="zh-CN" altLang="en-US" sz="1600" kern="0" dirty="0" smtClean="0">
                  <a:solidFill>
                    <a:srgbClr val="2E484C"/>
                  </a:solidFill>
                  <a:latin typeface="幼圆" panose="02010509060101010101" pitchFamily="49" charset="-122"/>
                  <a:ea typeface="微软雅黑" panose="020B0503020204020204" pitchFamily="34" charset="-122"/>
                </a:rPr>
                <a:t>因素；培养</a:t>
              </a:r>
              <a:r>
                <a:rPr lang="zh-CN" altLang="en-US" sz="1600" kern="0" dirty="0">
                  <a:solidFill>
                    <a:srgbClr val="2E484C"/>
                  </a:solidFill>
                  <a:latin typeface="幼圆" panose="02010509060101010101" pitchFamily="49" charset="-122"/>
                  <a:ea typeface="微软雅黑" panose="020B0503020204020204" pitchFamily="34" charset="-122"/>
                </a:rPr>
                <a:t>正面与员工交谈工作的</a:t>
              </a:r>
              <a:r>
                <a:rPr lang="zh-CN" altLang="en-US" sz="1600" kern="0" dirty="0" smtClean="0">
                  <a:solidFill>
                    <a:srgbClr val="2E484C"/>
                  </a:solidFill>
                  <a:latin typeface="幼圆" panose="02010509060101010101" pitchFamily="49" charset="-122"/>
                  <a:ea typeface="微软雅黑" panose="020B0503020204020204" pitchFamily="34" charset="-122"/>
                </a:rPr>
                <a:t>习惯；了解</a:t>
              </a:r>
              <a:r>
                <a:rPr lang="zh-CN" altLang="en-US" sz="1600" kern="0" dirty="0">
                  <a:solidFill>
                    <a:srgbClr val="2E484C"/>
                  </a:solidFill>
                  <a:latin typeface="幼圆" panose="02010509060101010101" pitchFamily="49" charset="-122"/>
                  <a:ea typeface="微软雅黑" panose="020B0503020204020204" pitchFamily="34" charset="-122"/>
                </a:rPr>
                <a:t>工作区各种不同工作所涵盖的各种安全</a:t>
              </a:r>
              <a:r>
                <a:rPr lang="zh-CN" altLang="en-US" sz="1600" kern="0" dirty="0" smtClean="0">
                  <a:solidFill>
                    <a:srgbClr val="2E484C"/>
                  </a:solidFill>
                  <a:latin typeface="幼圆" panose="02010509060101010101" pitchFamily="49" charset="-122"/>
                  <a:ea typeface="微软雅黑" panose="020B0503020204020204" pitchFamily="34" charset="-122"/>
                </a:rPr>
                <a:t>事务</a:t>
              </a:r>
              <a:r>
                <a:rPr lang="en-US" altLang="zh-CN" sz="1600" kern="0" dirty="0">
                  <a:solidFill>
                    <a:srgbClr val="2E484C"/>
                  </a:solidFill>
                  <a:latin typeface="幼圆" panose="02010509060101010101" pitchFamily="49" charset="-122"/>
                  <a:ea typeface="微软雅黑" panose="020B0503020204020204" pitchFamily="34" charset="-122"/>
                </a:rPr>
                <a:t>.</a:t>
              </a:r>
              <a:endParaRPr lang="zh-CN" altLang="en-US" sz="1600" kern="0" dirty="0">
                <a:solidFill>
                  <a:srgbClr val="2E484C"/>
                </a:solidFill>
                <a:latin typeface="幼圆" panose="02010509060101010101" pitchFamily="49" charset="-122"/>
                <a:ea typeface="微软雅黑" panose="020B0503020204020204" pitchFamily="34" charset="-122"/>
              </a:endParaRPr>
            </a:p>
          </p:txBody>
        </p:sp>
        <p:sp>
          <p:nvSpPr>
            <p:cNvPr id="12" name="MH_Other_1"/>
            <p:cNvSpPr/>
            <p:nvPr>
              <p:custDataLst>
                <p:tags r:id="rId2"/>
              </p:custDataLst>
            </p:nvPr>
          </p:nvSpPr>
          <p:spPr>
            <a:xfrm rot="17117050" flipH="1">
              <a:off x="1465751" y="2592511"/>
              <a:ext cx="986235" cy="1383433"/>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rgbClr val="6F9DA5"/>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14" name="MH_SubTitle_1"/>
            <p:cNvSpPr/>
            <p:nvPr>
              <p:custDataLst>
                <p:tags r:id="rId3"/>
              </p:custDataLst>
            </p:nvPr>
          </p:nvSpPr>
          <p:spPr>
            <a:xfrm>
              <a:off x="469811" y="1715750"/>
              <a:ext cx="2315781" cy="1260919"/>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446A70"/>
            </a:solidFill>
            <a:ln w="25400" cap="flat" cmpd="sng" algn="ctr">
              <a:noFill/>
              <a:prstDash val="solid"/>
            </a:ln>
            <a:effectLst/>
          </p:spPr>
          <p:txBody>
            <a:bodyPr lIns="0" tIns="0" rIns="108000" bIns="0" anchor="ctr">
              <a:normAutofit/>
            </a:bodyPr>
            <a:lstStyle/>
            <a:p>
              <a:pPr algn="ctr" eaLnBrk="1" fontAlgn="auto" hangingPunct="1">
                <a:spcBef>
                  <a:spcPts val="0"/>
                </a:spcBef>
                <a:spcAft>
                  <a:spcPts val="0"/>
                </a:spcAft>
                <a:defRPr/>
              </a:pPr>
              <a:r>
                <a:rPr lang="zh-CN" altLang="en-US" sz="2000" b="1" kern="0" dirty="0" smtClean="0">
                  <a:solidFill>
                    <a:srgbClr val="FFFFFF"/>
                  </a:solidFill>
                  <a:latin typeface="微软雅黑" panose="020B0503020204020204" pitchFamily="34" charset="-122"/>
                  <a:ea typeface="微软雅黑" panose="020B0503020204020204" pitchFamily="34" charset="-122"/>
                </a:rPr>
                <a:t>安全行为</a:t>
              </a:r>
              <a:endParaRPr lang="zh-CN" altLang="en-US" sz="2000" b="1" kern="0" dirty="0">
                <a:solidFill>
                  <a:srgbClr val="FFFFFF"/>
                </a:solidFill>
                <a:latin typeface="微软雅黑" panose="020B0503020204020204" pitchFamily="34" charset="-122"/>
                <a:ea typeface="微软雅黑" panose="020B0503020204020204" pitchFamily="34" charset="-122"/>
              </a:endParaRPr>
            </a:p>
          </p:txBody>
        </p:sp>
        <p:sp>
          <p:nvSpPr>
            <p:cNvPr id="19" name="MH_Text_2"/>
            <p:cNvSpPr/>
            <p:nvPr>
              <p:custDataLst>
                <p:tags r:id="rId4"/>
              </p:custDataLst>
            </p:nvPr>
          </p:nvSpPr>
          <p:spPr>
            <a:xfrm>
              <a:off x="1244915" y="4201061"/>
              <a:ext cx="7073986" cy="1386572"/>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rgbClr val="DEE9EA"/>
            </a:solidFill>
            <a:ln w="25400" cap="flat" cmpd="sng" algn="ctr">
              <a:noFill/>
              <a:prstDash val="solid"/>
            </a:ln>
            <a:effectLst/>
          </p:spPr>
          <p:txBody>
            <a:bodyPr lIns="1620000" tIns="46800" rIns="72000" bIns="46800" anchor="ctr">
              <a:normAutofit fontScale="92500" lnSpcReduction="20000"/>
            </a:bodyPr>
            <a:lstStyle/>
            <a:p>
              <a:pPr algn="just" eaLnBrk="1" fontAlgn="auto" hangingPunct="1">
                <a:lnSpc>
                  <a:spcPct val="160000"/>
                </a:lnSpc>
                <a:spcBef>
                  <a:spcPts val="0"/>
                </a:spcBef>
                <a:spcAft>
                  <a:spcPts val="0"/>
                </a:spcAft>
                <a:defRPr/>
              </a:pPr>
              <a:r>
                <a:rPr lang="zh-CN" altLang="en-US" sz="1600" kern="0" dirty="0">
                  <a:solidFill>
                    <a:srgbClr val="2E484C"/>
                  </a:solidFill>
                  <a:latin typeface="幼圆" panose="02010509060101010101" pitchFamily="49" charset="-122"/>
                  <a:ea typeface="微软雅黑" panose="020B0503020204020204" pitchFamily="34" charset="-122"/>
                </a:rPr>
                <a:t>请停下你手上的工作；我关心你的安全；告诉我有关你的工作；可能会发生什么事；你是否有什么相关的问题；如果不安全行为</a:t>
              </a:r>
              <a:r>
                <a:rPr lang="zh-CN" altLang="en-US" sz="1600" kern="0" dirty="0" smtClean="0">
                  <a:solidFill>
                    <a:srgbClr val="2E484C"/>
                  </a:solidFill>
                  <a:latin typeface="幼圆" panose="02010509060101010101" pitchFamily="49" charset="-122"/>
                  <a:ea typeface="微软雅黑" panose="020B0503020204020204" pitchFamily="34" charset="-122"/>
                </a:rPr>
                <a:t>发生，你</a:t>
              </a:r>
              <a:r>
                <a:rPr lang="zh-CN" altLang="en-US" sz="1600" kern="0" dirty="0">
                  <a:solidFill>
                    <a:srgbClr val="2E484C"/>
                  </a:solidFill>
                  <a:latin typeface="幼圆" panose="02010509060101010101" pitchFamily="49" charset="-122"/>
                  <a:ea typeface="微软雅黑" panose="020B0503020204020204" pitchFamily="34" charset="-122"/>
                </a:rPr>
                <a:t>也许会受伤；你</a:t>
              </a:r>
              <a:r>
                <a:rPr lang="zh-CN" altLang="en-US" sz="1600" kern="0" dirty="0" smtClean="0">
                  <a:solidFill>
                    <a:srgbClr val="2E484C"/>
                  </a:solidFill>
                  <a:latin typeface="幼圆" panose="02010509060101010101" pitchFamily="49" charset="-122"/>
                  <a:ea typeface="微软雅黑" panose="020B0503020204020204" pitchFamily="34" charset="-122"/>
                </a:rPr>
                <a:t>知道遵守</a:t>
              </a:r>
              <a:r>
                <a:rPr lang="zh-CN" altLang="en-US" sz="1600" kern="0" dirty="0">
                  <a:solidFill>
                    <a:srgbClr val="2E484C"/>
                  </a:solidFill>
                  <a:latin typeface="幼圆" panose="02010509060101010101" pitchFamily="49" charset="-122"/>
                  <a:ea typeface="微软雅黑" panose="020B0503020204020204" pitchFamily="34" charset="-122"/>
                </a:rPr>
                <a:t>规定的重要性吗；我的建议；一对一；得到员工的承诺并表示</a:t>
              </a:r>
              <a:r>
                <a:rPr lang="zh-CN" altLang="en-US" sz="1600" kern="0" dirty="0" smtClean="0">
                  <a:solidFill>
                    <a:srgbClr val="2E484C"/>
                  </a:solidFill>
                  <a:latin typeface="幼圆" panose="02010509060101010101" pitchFamily="49" charset="-122"/>
                  <a:ea typeface="微软雅黑" panose="020B0503020204020204" pitchFamily="34" charset="-122"/>
                </a:rPr>
                <a:t>感谢</a:t>
              </a:r>
              <a:r>
                <a:rPr lang="da-DK" altLang="zh-CN" sz="1600" kern="0" dirty="0" smtClean="0">
                  <a:solidFill>
                    <a:srgbClr val="2E484C"/>
                  </a:solidFill>
                  <a:latin typeface="幼圆" panose="02010509060101010101" pitchFamily="49" charset="-122"/>
                  <a:ea typeface="微软雅黑" panose="020B0503020204020204" pitchFamily="34" charset="-122"/>
                </a:rPr>
                <a:t>.</a:t>
              </a:r>
              <a:endParaRPr lang="zh-CN" altLang="en-US" sz="1600" kern="0" dirty="0">
                <a:solidFill>
                  <a:srgbClr val="2E484C"/>
                </a:solidFill>
                <a:latin typeface="幼圆" panose="02010509060101010101" pitchFamily="49" charset="-122"/>
                <a:ea typeface="微软雅黑" panose="020B0503020204020204" pitchFamily="34" charset="-122"/>
              </a:endParaRPr>
            </a:p>
          </p:txBody>
        </p:sp>
        <p:sp>
          <p:nvSpPr>
            <p:cNvPr id="20" name="MH_Other_2"/>
            <p:cNvSpPr/>
            <p:nvPr>
              <p:custDataLst>
                <p:tags r:id="rId5"/>
              </p:custDataLst>
            </p:nvPr>
          </p:nvSpPr>
          <p:spPr>
            <a:xfrm rot="17117050" flipH="1">
              <a:off x="1465751" y="4540141"/>
              <a:ext cx="986234" cy="1383433"/>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rgbClr val="6F9DA5"/>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21" name="MH_SubTitle_2"/>
            <p:cNvSpPr/>
            <p:nvPr>
              <p:custDataLst>
                <p:tags r:id="rId6"/>
              </p:custDataLst>
            </p:nvPr>
          </p:nvSpPr>
          <p:spPr>
            <a:xfrm>
              <a:off x="469811" y="3663380"/>
              <a:ext cx="2315781" cy="1260918"/>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446A70"/>
            </a:solidFill>
            <a:ln w="25400" cap="flat" cmpd="sng" algn="ctr">
              <a:noFill/>
              <a:prstDash val="solid"/>
            </a:ln>
            <a:effectLst/>
          </p:spPr>
          <p:txBody>
            <a:bodyPr lIns="0" tIns="0" rIns="108000" bIns="0" anchor="ctr">
              <a:normAutofit/>
            </a:bodyPr>
            <a:lstStyle/>
            <a:p>
              <a:pPr algn="ctr" eaLnBrk="1" fontAlgn="auto" hangingPunct="1">
                <a:spcBef>
                  <a:spcPts val="0"/>
                </a:spcBef>
                <a:spcAft>
                  <a:spcPts val="0"/>
                </a:spcAft>
                <a:defRPr/>
              </a:pPr>
              <a:r>
                <a:rPr lang="zh-CN" altLang="en-US" sz="2000" b="1" kern="0" dirty="0" smtClean="0">
                  <a:solidFill>
                    <a:srgbClr val="FFFFFF"/>
                  </a:solidFill>
                  <a:latin typeface="微软雅黑" panose="020B0503020204020204" pitchFamily="34" charset="-122"/>
                  <a:ea typeface="微软雅黑" panose="020B0503020204020204" pitchFamily="34" charset="-122"/>
                </a:rPr>
                <a:t>不安全行为</a:t>
              </a:r>
              <a:endParaRPr lang="zh-CN" altLang="en-US" sz="2000" b="1" kern="0" dirty="0">
                <a:solidFill>
                  <a:srgbClr val="FFFFFF"/>
                </a:solidFill>
                <a:latin typeface="微软雅黑" panose="020B0503020204020204" pitchFamily="34" charset="-122"/>
                <a:ea typeface="微软雅黑" panose="020B0503020204020204" pitchFamily="34" charset="-122"/>
              </a:endParaRPr>
            </a:p>
          </p:txBody>
        </p:sp>
      </p:grpSp>
      <p:sp>
        <p:nvSpPr>
          <p:cNvPr id="9" name="Rectangle 4"/>
          <p:cNvSpPr>
            <a:spLocks noChangeArrowheads="1"/>
          </p:cNvSpPr>
          <p:nvPr/>
        </p:nvSpPr>
        <p:spPr bwMode="auto">
          <a:xfrm>
            <a:off x="380046" y="953610"/>
            <a:ext cx="8316279" cy="641455"/>
          </a:xfrm>
          <a:prstGeom prst="rect">
            <a:avLst/>
          </a:prstGeom>
          <a:solidFill>
            <a:schemeClr val="accent1"/>
          </a:solidFill>
          <a:ln w="9525">
            <a:solidFill>
              <a:schemeClr val="tx1"/>
            </a:solidFill>
            <a:miter lim="800000"/>
          </a:ln>
          <a:effectLst>
            <a:outerShdw dist="35921" dir="2700000" algn="ctr" rotWithShape="0">
              <a:schemeClr val="bg2"/>
            </a:outerShdw>
          </a:effectLst>
        </p:spPr>
        <p:txBody>
          <a:bodyPr wrap="none" anchor="ctr"/>
          <a:lstStyle/>
          <a:p>
            <a:pPr>
              <a:spcBef>
                <a:spcPct val="50000"/>
              </a:spcBef>
              <a:buFontTx/>
              <a:buNone/>
            </a:pPr>
            <a:r>
              <a:rPr lang="zh-CN" altLang="zh-CN" b="1" dirty="0">
                <a:latin typeface="微软雅黑" panose="020B0503020204020204" pitchFamily="34" charset="-122"/>
                <a:ea typeface="微软雅黑" panose="020B0503020204020204" pitchFamily="34" charset="-122"/>
                <a:cs typeface="MHeiTGB-Medium-U"/>
              </a:rPr>
              <a:t>	</a:t>
            </a:r>
            <a:r>
              <a:rPr lang="en-US" altLang="zh-CN" b="1" dirty="0">
                <a:latin typeface="微软雅黑" panose="020B0503020204020204" pitchFamily="34" charset="-122"/>
                <a:ea typeface="微软雅黑" panose="020B0503020204020204" pitchFamily="34" charset="-122"/>
                <a:cs typeface="MHeiTGB-Medium-U"/>
              </a:rPr>
              <a:t>    </a:t>
            </a:r>
            <a:r>
              <a:rPr lang="zh-CN" altLang="en-US" b="1" dirty="0">
                <a:latin typeface="微软雅黑" panose="020B0503020204020204" pitchFamily="34" charset="-122"/>
                <a:ea typeface="微软雅黑" panose="020B0503020204020204" pitchFamily="34" charset="-122"/>
                <a:cs typeface="MHeiTGB-Medium-U"/>
              </a:rPr>
              <a:t>如何与安全工作的员工交谈？和不安全行为员工怎么谈？</a:t>
            </a:r>
            <a:endParaRPr lang="zh-CN" altLang="zh-CN" b="1" dirty="0">
              <a:latin typeface="微软雅黑" panose="020B0503020204020204" pitchFamily="34" charset="-122"/>
              <a:ea typeface="微软雅黑" panose="020B0503020204020204" pitchFamily="34" charset="-122"/>
              <a:cs typeface="MHeiTGB-Medium-U"/>
            </a:endParaRPr>
          </a:p>
        </p:txBody>
      </p:sp>
      <p:sp>
        <p:nvSpPr>
          <p:cNvPr id="10" name="WordArt 5"/>
          <p:cNvSpPr>
            <a:spLocks noChangeArrowheads="1" noChangeShapeType="1" noTextEdit="1"/>
          </p:cNvSpPr>
          <p:nvPr/>
        </p:nvSpPr>
        <p:spPr bwMode="auto">
          <a:xfrm rot="21116591">
            <a:off x="233364" y="803224"/>
            <a:ext cx="550061" cy="731838"/>
          </a:xfrm>
          <a:prstGeom prst="rect">
            <a:avLst/>
          </a:prstGeom>
        </p:spPr>
        <p:txBody>
          <a:bodyPr wrap="none" fromWordArt="1">
            <a:prstTxWarp prst="textCascadeUp">
              <a:avLst>
                <a:gd name="adj" fmla="val 92282"/>
              </a:avLst>
            </a:prstTxWarp>
            <a:scene3d>
              <a:camera prst="legacyPerspectiveFront">
                <a:rot lat="20519958" lon="1080000" rev="0"/>
              </a:camera>
              <a:lightRig rig="legacyFlat1" dir="r"/>
            </a:scene3d>
            <a:sp3d extrusionH="430200" prstMaterial="legacyMatte">
              <a:extrusionClr>
                <a:srgbClr val="FF6600"/>
              </a:extrusionClr>
            </a:sp3d>
          </a:bodyPr>
          <a:lstStyle/>
          <a:p>
            <a:pPr>
              <a:defRPr/>
            </a:pPr>
            <a:r>
              <a:rPr lang="zh-CN" altLang="en-US" sz="3600" dirty="0">
                <a:ln w="9525" cmpd="sng">
                  <a:round/>
                </a:ln>
                <a:solidFill>
                  <a:srgbClr val="FF99CC"/>
                </a:solidFill>
                <a:latin typeface="微软雅黑" panose="020B0503020204020204" pitchFamily="34" charset="-122"/>
                <a:ea typeface="微软雅黑" panose="020B0503020204020204" pitchFamily="34" charset="-122"/>
              </a:rPr>
              <a:t>？</a:t>
            </a:r>
            <a:endParaRPr lang="zh-CN" altLang="en-US" sz="3600" dirty="0">
              <a:ln w="9525" cmpd="sng">
                <a:round/>
              </a:ln>
              <a:solidFill>
                <a:srgbClr val="FF99CC"/>
              </a:solidFill>
              <a:latin typeface="微软雅黑" panose="020B0503020204020204" pitchFamily="34" charset="-122"/>
              <a:ea typeface="微软雅黑" panose="020B0503020204020204" pitchFamily="34" charset="-122"/>
            </a:endParaRPr>
          </a:p>
        </p:txBody>
      </p:sp>
      <p:sp>
        <p:nvSpPr>
          <p:cNvPr id="15" name="Rectangle 2"/>
          <p:cNvSpPr txBox="1">
            <a:spLocks noChangeArrowheads="1"/>
          </p:cNvSpPr>
          <p:nvPr/>
        </p:nvSpPr>
        <p:spPr>
          <a:xfrm>
            <a:off x="712251" y="110138"/>
            <a:ext cx="5759450" cy="525462"/>
          </a:xfrm>
          <a:prstGeom prst="rect">
            <a:avLst/>
          </a:prstGeom>
          <a:noFill/>
        </p:spPr>
        <p:txBody>
          <a:bodyPr/>
          <a:lstStyle>
            <a:defPPr>
              <a:defRPr lang="zh-CN"/>
            </a:defPPr>
            <a:lvl1pPr>
              <a:buFontTx/>
              <a:defRPr sz="2500" b="1" kern="0">
                <a:latin typeface="微软雅黑" panose="020B0503020204020204" pitchFamily="34" charset="-122"/>
                <a:ea typeface="微软雅黑" panose="020B0503020204020204" pitchFamily="34" charset="-122"/>
                <a:cs typeface="+mj-cs"/>
              </a:defRPr>
            </a:lvl1pPr>
            <a:lvl2pPr>
              <a:defRPr sz="2500">
                <a:solidFill>
                  <a:schemeClr val="tx2"/>
                </a:solidFill>
                <a:latin typeface="MHeiTGB-Medium-U"/>
                <a:ea typeface="MHeiTGB-Medium-U"/>
                <a:cs typeface="MHeiTGB-Medium-U"/>
              </a:defRPr>
            </a:lvl2pPr>
            <a:lvl3pPr>
              <a:defRPr sz="2500">
                <a:solidFill>
                  <a:schemeClr val="tx2"/>
                </a:solidFill>
                <a:latin typeface="MHeiTGB-Medium-U"/>
                <a:ea typeface="MHeiTGB-Medium-U"/>
                <a:cs typeface="MHeiTGB-Medium-U"/>
              </a:defRPr>
            </a:lvl3pPr>
            <a:lvl4pPr>
              <a:defRPr sz="2500">
                <a:solidFill>
                  <a:schemeClr val="tx2"/>
                </a:solidFill>
                <a:latin typeface="MHeiTGB-Medium-U"/>
                <a:ea typeface="MHeiTGB-Medium-U"/>
                <a:cs typeface="MHeiTGB-Medium-U"/>
              </a:defRPr>
            </a:lvl4pPr>
            <a:lvl5pPr>
              <a:defRPr sz="2500">
                <a:solidFill>
                  <a:schemeClr val="tx2"/>
                </a:solidFill>
                <a:latin typeface="MHeiTGB-Medium-U"/>
                <a:ea typeface="MHeiTGB-Medium-U"/>
                <a:cs typeface="MHeiTGB-Medium-U"/>
              </a:defRPr>
            </a:lvl5pPr>
            <a:lvl6pPr marL="457200" eaLnBrk="0" fontAlgn="base" hangingPunct="0">
              <a:spcBef>
                <a:spcPct val="0"/>
              </a:spcBef>
              <a:spcAft>
                <a:spcPct val="0"/>
              </a:spcAft>
              <a:defRPr sz="2500">
                <a:solidFill>
                  <a:schemeClr val="tx2"/>
                </a:solidFill>
                <a:latin typeface="MHeiTGB-Medium-U"/>
                <a:ea typeface="MHeiTGB-Medium-U"/>
                <a:cs typeface="MHeiTGB-Medium-U"/>
              </a:defRPr>
            </a:lvl6pPr>
            <a:lvl7pPr marL="914400" eaLnBrk="0" fontAlgn="base" hangingPunct="0">
              <a:spcBef>
                <a:spcPct val="0"/>
              </a:spcBef>
              <a:spcAft>
                <a:spcPct val="0"/>
              </a:spcAft>
              <a:defRPr sz="2500">
                <a:solidFill>
                  <a:schemeClr val="tx2"/>
                </a:solidFill>
                <a:latin typeface="MHeiTGB-Medium-U"/>
                <a:ea typeface="MHeiTGB-Medium-U"/>
                <a:cs typeface="MHeiTGB-Medium-U"/>
              </a:defRPr>
            </a:lvl7pPr>
            <a:lvl8pPr marL="1371600" eaLnBrk="0" fontAlgn="base" hangingPunct="0">
              <a:spcBef>
                <a:spcPct val="0"/>
              </a:spcBef>
              <a:spcAft>
                <a:spcPct val="0"/>
              </a:spcAft>
              <a:defRPr sz="2500">
                <a:solidFill>
                  <a:schemeClr val="tx2"/>
                </a:solidFill>
                <a:latin typeface="MHeiTGB-Medium-U"/>
                <a:ea typeface="MHeiTGB-Medium-U"/>
                <a:cs typeface="MHeiTGB-Medium-U"/>
              </a:defRPr>
            </a:lvl8pPr>
            <a:lvl9pPr marL="1828800" eaLnBrk="0" fontAlgn="base" hangingPunct="0">
              <a:spcBef>
                <a:spcPct val="0"/>
              </a:spcBef>
              <a:spcAft>
                <a:spcPct val="0"/>
              </a:spcAft>
              <a:defRPr sz="2500">
                <a:solidFill>
                  <a:schemeClr val="tx2"/>
                </a:solidFill>
                <a:latin typeface="MHeiTGB-Medium-U"/>
                <a:ea typeface="MHeiTGB-Medium-U"/>
                <a:cs typeface="MHeiTGB-Medium-U"/>
              </a:defRPr>
            </a:lvl9pPr>
          </a:lstStyle>
          <a:p>
            <a:r>
              <a:rPr lang="zh-CN" altLang="en-US" dirty="0" smtClean="0"/>
              <a:t>如何做好双向沟通？</a:t>
            </a:r>
            <a:endParaRPr lang="zh-CN" altLang="en-US" dirty="0"/>
          </a:p>
        </p:txBody>
      </p:sp>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ustDataLst>
      <p:tags r:id="rId8"/>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descr="图片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227831" y="1317901"/>
            <a:ext cx="2666800" cy="129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Freeform 6"/>
          <p:cNvSpPr/>
          <p:nvPr/>
        </p:nvSpPr>
        <p:spPr bwMode="blackWhite">
          <a:xfrm>
            <a:off x="497147" y="1179099"/>
            <a:ext cx="1977467" cy="1762072"/>
          </a:xfrm>
          <a:custGeom>
            <a:avLst/>
            <a:gdLst>
              <a:gd name="T0" fmla="*/ 0 w 1080"/>
              <a:gd name="T1" fmla="*/ 2147483647 h 1079"/>
              <a:gd name="T2" fmla="*/ 2147483647 w 1080"/>
              <a:gd name="T3" fmla="*/ 2147483647 h 1079"/>
              <a:gd name="T4" fmla="*/ 2147483647 w 1080"/>
              <a:gd name="T5" fmla="*/ 0 h 1079"/>
              <a:gd name="T6" fmla="*/ 2147483647 w 1080"/>
              <a:gd name="T7" fmla="*/ 2147483647 h 1079"/>
              <a:gd name="T8" fmla="*/ 2147483647 w 1080"/>
              <a:gd name="T9" fmla="*/ 2147483647 h 1079"/>
              <a:gd name="T10" fmla="*/ 2147483647 w 1080"/>
              <a:gd name="T11" fmla="*/ 2147483647 h 1079"/>
              <a:gd name="T12" fmla="*/ 0 w 1080"/>
              <a:gd name="T13" fmla="*/ 2147483647 h 1079"/>
              <a:gd name="T14" fmla="*/ 0 w 1080"/>
              <a:gd name="T15" fmla="*/ 2147483647 h 1079"/>
              <a:gd name="T16" fmla="*/ 0 w 1080"/>
              <a:gd name="T17" fmla="*/ 2147483647 h 10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0"/>
              <a:gd name="T28" fmla="*/ 0 h 1079"/>
              <a:gd name="T29" fmla="*/ 1080 w 1080"/>
              <a:gd name="T30" fmla="*/ 1079 h 10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0" h="1079">
                <a:moveTo>
                  <a:pt x="0" y="215"/>
                </a:moveTo>
                <a:lnTo>
                  <a:pt x="768" y="215"/>
                </a:lnTo>
                <a:lnTo>
                  <a:pt x="768" y="0"/>
                </a:lnTo>
                <a:lnTo>
                  <a:pt x="1079" y="543"/>
                </a:lnTo>
                <a:lnTo>
                  <a:pt x="768" y="1078"/>
                </a:lnTo>
                <a:lnTo>
                  <a:pt x="768" y="862"/>
                </a:lnTo>
                <a:lnTo>
                  <a:pt x="0" y="862"/>
                </a:lnTo>
                <a:lnTo>
                  <a:pt x="0" y="543"/>
                </a:lnTo>
                <a:lnTo>
                  <a:pt x="0" y="215"/>
                </a:lnTo>
              </a:path>
            </a:pathLst>
          </a:custGeom>
          <a:solidFill>
            <a:schemeClr val="accent1"/>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9702" name="Rectangle 7"/>
          <p:cNvSpPr>
            <a:spLocks noChangeArrowheads="1"/>
          </p:cNvSpPr>
          <p:nvPr/>
        </p:nvSpPr>
        <p:spPr bwMode="auto">
          <a:xfrm>
            <a:off x="617860" y="1752358"/>
            <a:ext cx="15136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u="none">
                <a:latin typeface="MHeiTGB-Medium-U"/>
              </a:rPr>
              <a:t>1.</a:t>
            </a:r>
            <a:r>
              <a:rPr lang="zh-CN" altLang="en-US" sz="2000" u="none">
                <a:latin typeface="MHeiTGB-Medium-U"/>
              </a:rPr>
              <a:t>记录观察情况</a:t>
            </a:r>
            <a:endParaRPr lang="zh-CN" altLang="en-US" sz="2000" u="none">
              <a:latin typeface="MHeiTGB-Medium-U"/>
            </a:endParaRPr>
          </a:p>
        </p:txBody>
      </p:sp>
      <p:sp>
        <p:nvSpPr>
          <p:cNvPr id="29703" name="Freeform 8"/>
          <p:cNvSpPr/>
          <p:nvPr/>
        </p:nvSpPr>
        <p:spPr bwMode="blackWhite">
          <a:xfrm>
            <a:off x="2479379" y="1807367"/>
            <a:ext cx="1977467" cy="1762072"/>
          </a:xfrm>
          <a:custGeom>
            <a:avLst/>
            <a:gdLst>
              <a:gd name="T0" fmla="*/ 0 w 1080"/>
              <a:gd name="T1" fmla="*/ 2147483647 h 1079"/>
              <a:gd name="T2" fmla="*/ 2147483647 w 1080"/>
              <a:gd name="T3" fmla="*/ 2147483647 h 1079"/>
              <a:gd name="T4" fmla="*/ 2147483647 w 1080"/>
              <a:gd name="T5" fmla="*/ 0 h 1079"/>
              <a:gd name="T6" fmla="*/ 2147483647 w 1080"/>
              <a:gd name="T7" fmla="*/ 2147483647 h 1079"/>
              <a:gd name="T8" fmla="*/ 2147483647 w 1080"/>
              <a:gd name="T9" fmla="*/ 2147483647 h 1079"/>
              <a:gd name="T10" fmla="*/ 2147483647 w 1080"/>
              <a:gd name="T11" fmla="*/ 2147483647 h 1079"/>
              <a:gd name="T12" fmla="*/ 0 w 1080"/>
              <a:gd name="T13" fmla="*/ 2147483647 h 1079"/>
              <a:gd name="T14" fmla="*/ 0 w 1080"/>
              <a:gd name="T15" fmla="*/ 2147483647 h 1079"/>
              <a:gd name="T16" fmla="*/ 0 w 1080"/>
              <a:gd name="T17" fmla="*/ 2147483647 h 10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0"/>
              <a:gd name="T28" fmla="*/ 0 h 1079"/>
              <a:gd name="T29" fmla="*/ 1080 w 1080"/>
              <a:gd name="T30" fmla="*/ 1079 h 10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0" h="1079">
                <a:moveTo>
                  <a:pt x="0" y="215"/>
                </a:moveTo>
                <a:lnTo>
                  <a:pt x="768" y="215"/>
                </a:lnTo>
                <a:lnTo>
                  <a:pt x="768" y="0"/>
                </a:lnTo>
                <a:lnTo>
                  <a:pt x="1079" y="543"/>
                </a:lnTo>
                <a:lnTo>
                  <a:pt x="768" y="1078"/>
                </a:lnTo>
                <a:lnTo>
                  <a:pt x="768" y="862"/>
                </a:lnTo>
                <a:lnTo>
                  <a:pt x="0" y="862"/>
                </a:lnTo>
                <a:lnTo>
                  <a:pt x="0" y="543"/>
                </a:lnTo>
                <a:lnTo>
                  <a:pt x="0" y="215"/>
                </a:lnTo>
              </a:path>
            </a:pathLst>
          </a:custGeom>
          <a:solidFill>
            <a:schemeClr val="accent1"/>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9704" name="Rectangle 9"/>
          <p:cNvSpPr>
            <a:spLocks noChangeArrowheads="1"/>
          </p:cNvSpPr>
          <p:nvPr/>
        </p:nvSpPr>
        <p:spPr bwMode="auto">
          <a:xfrm>
            <a:off x="2600092" y="2380626"/>
            <a:ext cx="15136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u="none">
                <a:latin typeface="MHeiTGB-Medium-U"/>
              </a:rPr>
              <a:t>2.</a:t>
            </a:r>
            <a:r>
              <a:rPr lang="zh-CN" altLang="en-US" sz="2000" u="none">
                <a:latin typeface="MHeiTGB-Medium-U"/>
              </a:rPr>
              <a:t>数据汇总与分析</a:t>
            </a:r>
            <a:endParaRPr lang="zh-CN" altLang="en-US" sz="2000" u="none">
              <a:latin typeface="MHeiTGB-Medium-U"/>
            </a:endParaRPr>
          </a:p>
        </p:txBody>
      </p:sp>
      <p:sp>
        <p:nvSpPr>
          <p:cNvPr id="29705" name="Freeform 10"/>
          <p:cNvSpPr/>
          <p:nvPr/>
        </p:nvSpPr>
        <p:spPr bwMode="blackWhite">
          <a:xfrm>
            <a:off x="4455258" y="2472161"/>
            <a:ext cx="1977467" cy="1762072"/>
          </a:xfrm>
          <a:custGeom>
            <a:avLst/>
            <a:gdLst>
              <a:gd name="T0" fmla="*/ 0 w 1080"/>
              <a:gd name="T1" fmla="*/ 2147483647 h 1079"/>
              <a:gd name="T2" fmla="*/ 2147483647 w 1080"/>
              <a:gd name="T3" fmla="*/ 2147483647 h 1079"/>
              <a:gd name="T4" fmla="*/ 2147483647 w 1080"/>
              <a:gd name="T5" fmla="*/ 0 h 1079"/>
              <a:gd name="T6" fmla="*/ 2147483647 w 1080"/>
              <a:gd name="T7" fmla="*/ 2147483647 h 1079"/>
              <a:gd name="T8" fmla="*/ 2147483647 w 1080"/>
              <a:gd name="T9" fmla="*/ 2147483647 h 1079"/>
              <a:gd name="T10" fmla="*/ 2147483647 w 1080"/>
              <a:gd name="T11" fmla="*/ 2147483647 h 1079"/>
              <a:gd name="T12" fmla="*/ 0 w 1080"/>
              <a:gd name="T13" fmla="*/ 2147483647 h 1079"/>
              <a:gd name="T14" fmla="*/ 0 w 1080"/>
              <a:gd name="T15" fmla="*/ 2147483647 h 1079"/>
              <a:gd name="T16" fmla="*/ 0 w 1080"/>
              <a:gd name="T17" fmla="*/ 2147483647 h 10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0"/>
              <a:gd name="T28" fmla="*/ 0 h 1079"/>
              <a:gd name="T29" fmla="*/ 1080 w 1080"/>
              <a:gd name="T30" fmla="*/ 1079 h 10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0" h="1079">
                <a:moveTo>
                  <a:pt x="0" y="215"/>
                </a:moveTo>
                <a:lnTo>
                  <a:pt x="768" y="215"/>
                </a:lnTo>
                <a:lnTo>
                  <a:pt x="768" y="0"/>
                </a:lnTo>
                <a:lnTo>
                  <a:pt x="1079" y="543"/>
                </a:lnTo>
                <a:lnTo>
                  <a:pt x="768" y="1078"/>
                </a:lnTo>
                <a:lnTo>
                  <a:pt x="768" y="862"/>
                </a:lnTo>
                <a:lnTo>
                  <a:pt x="0" y="862"/>
                </a:lnTo>
                <a:lnTo>
                  <a:pt x="0" y="543"/>
                </a:lnTo>
                <a:lnTo>
                  <a:pt x="0" y="215"/>
                </a:lnTo>
              </a:path>
            </a:pathLst>
          </a:custGeom>
          <a:solidFill>
            <a:schemeClr val="accent1"/>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9706" name="Rectangle 11"/>
          <p:cNvSpPr>
            <a:spLocks noChangeArrowheads="1"/>
          </p:cNvSpPr>
          <p:nvPr/>
        </p:nvSpPr>
        <p:spPr bwMode="auto">
          <a:xfrm>
            <a:off x="4545792" y="3016105"/>
            <a:ext cx="160579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u="none">
                <a:latin typeface="MHeiTGB-Medium-U"/>
              </a:rPr>
              <a:t>3.</a:t>
            </a:r>
            <a:r>
              <a:rPr lang="zh-CN" altLang="en-US" sz="2000" u="none">
                <a:latin typeface="MHeiTGB-Medium-U"/>
              </a:rPr>
              <a:t>编制报告，</a:t>
            </a:r>
            <a:endParaRPr lang="zh-CN" altLang="en-US" sz="2000" u="none">
              <a:latin typeface="MHeiTGB-Medium-U"/>
            </a:endParaRPr>
          </a:p>
          <a:p>
            <a:pPr eaLnBrk="1" hangingPunct="1">
              <a:spcBef>
                <a:spcPct val="20000"/>
              </a:spcBef>
            </a:pPr>
            <a:r>
              <a:rPr lang="zh-CN" altLang="en-US" sz="2000" u="none">
                <a:latin typeface="MHeiTGB-Medium-U"/>
              </a:rPr>
              <a:t>提出改进方案</a:t>
            </a:r>
            <a:endParaRPr lang="zh-CN" altLang="en-US" sz="2000" u="none">
              <a:latin typeface="MHeiTGB-Medium-U"/>
            </a:endParaRPr>
          </a:p>
        </p:txBody>
      </p:sp>
      <p:sp>
        <p:nvSpPr>
          <p:cNvPr id="29707" name="Freeform 12"/>
          <p:cNvSpPr/>
          <p:nvPr/>
        </p:nvSpPr>
        <p:spPr bwMode="blackWhite">
          <a:xfrm>
            <a:off x="6342190" y="3249460"/>
            <a:ext cx="1977467" cy="1762072"/>
          </a:xfrm>
          <a:custGeom>
            <a:avLst/>
            <a:gdLst>
              <a:gd name="T0" fmla="*/ 0 w 1080"/>
              <a:gd name="T1" fmla="*/ 2147483647 h 1079"/>
              <a:gd name="T2" fmla="*/ 2147483647 w 1080"/>
              <a:gd name="T3" fmla="*/ 2147483647 h 1079"/>
              <a:gd name="T4" fmla="*/ 2147483647 w 1080"/>
              <a:gd name="T5" fmla="*/ 0 h 1079"/>
              <a:gd name="T6" fmla="*/ 2147483647 w 1080"/>
              <a:gd name="T7" fmla="*/ 2147483647 h 1079"/>
              <a:gd name="T8" fmla="*/ 2147483647 w 1080"/>
              <a:gd name="T9" fmla="*/ 2147483647 h 1079"/>
              <a:gd name="T10" fmla="*/ 2147483647 w 1080"/>
              <a:gd name="T11" fmla="*/ 2147483647 h 1079"/>
              <a:gd name="T12" fmla="*/ 0 w 1080"/>
              <a:gd name="T13" fmla="*/ 2147483647 h 1079"/>
              <a:gd name="T14" fmla="*/ 0 w 1080"/>
              <a:gd name="T15" fmla="*/ 2147483647 h 1079"/>
              <a:gd name="T16" fmla="*/ 0 w 1080"/>
              <a:gd name="T17" fmla="*/ 2147483647 h 10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0"/>
              <a:gd name="T28" fmla="*/ 0 h 1079"/>
              <a:gd name="T29" fmla="*/ 1080 w 1080"/>
              <a:gd name="T30" fmla="*/ 1079 h 10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0" h="1079">
                <a:moveTo>
                  <a:pt x="0" y="215"/>
                </a:moveTo>
                <a:lnTo>
                  <a:pt x="768" y="215"/>
                </a:lnTo>
                <a:lnTo>
                  <a:pt x="768" y="0"/>
                </a:lnTo>
                <a:lnTo>
                  <a:pt x="1079" y="543"/>
                </a:lnTo>
                <a:lnTo>
                  <a:pt x="768" y="1078"/>
                </a:lnTo>
                <a:lnTo>
                  <a:pt x="768" y="862"/>
                </a:lnTo>
                <a:lnTo>
                  <a:pt x="0" y="862"/>
                </a:lnTo>
                <a:lnTo>
                  <a:pt x="0" y="543"/>
                </a:lnTo>
                <a:lnTo>
                  <a:pt x="0" y="215"/>
                </a:lnTo>
              </a:path>
            </a:pathLst>
          </a:custGeom>
          <a:solidFill>
            <a:schemeClr val="accent1"/>
          </a:solidFill>
          <a:ln w="12700" cap="rnd">
            <a:solidFill>
              <a:schemeClr val="tx1"/>
            </a:solidFill>
            <a:round/>
          </a:ln>
        </p:spPr>
        <p:txBody>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9708" name="Rectangle 14"/>
          <p:cNvSpPr>
            <a:spLocks noChangeArrowheads="1"/>
          </p:cNvSpPr>
          <p:nvPr/>
        </p:nvSpPr>
        <p:spPr bwMode="auto">
          <a:xfrm>
            <a:off x="6467668" y="3941542"/>
            <a:ext cx="1605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787400" eaLnBrk="0" hangingPunct="0">
              <a:defRPr u="sng">
                <a:solidFill>
                  <a:schemeClr val="tx1"/>
                </a:solidFill>
                <a:latin typeface="Arial" panose="020B0604020202020204" pitchFamily="34" charset="0"/>
                <a:ea typeface="宋体" panose="02010600030101010101" pitchFamily="2" charset="-122"/>
              </a:defRPr>
            </a:lvl1pPr>
            <a:lvl2pPr marL="742950" indent="-285750" defTabSz="787400" eaLnBrk="0" hangingPunct="0">
              <a:defRPr u="sng">
                <a:solidFill>
                  <a:schemeClr val="tx1"/>
                </a:solidFill>
                <a:latin typeface="Arial" panose="020B0604020202020204" pitchFamily="34" charset="0"/>
                <a:ea typeface="宋体" panose="02010600030101010101" pitchFamily="2" charset="-122"/>
              </a:defRPr>
            </a:lvl2pPr>
            <a:lvl3pPr marL="1143000" indent="-228600" defTabSz="787400" eaLnBrk="0" hangingPunct="0">
              <a:defRPr u="sng">
                <a:solidFill>
                  <a:schemeClr val="tx1"/>
                </a:solidFill>
                <a:latin typeface="Arial" panose="020B0604020202020204" pitchFamily="34" charset="0"/>
                <a:ea typeface="宋体" panose="02010600030101010101" pitchFamily="2" charset="-122"/>
              </a:defRPr>
            </a:lvl3pPr>
            <a:lvl4pPr marL="1600200" indent="-228600" defTabSz="787400" eaLnBrk="0" hangingPunct="0">
              <a:defRPr u="sng">
                <a:solidFill>
                  <a:schemeClr val="tx1"/>
                </a:solidFill>
                <a:latin typeface="Arial" panose="020B0604020202020204" pitchFamily="34" charset="0"/>
                <a:ea typeface="宋体" panose="02010600030101010101" pitchFamily="2" charset="-122"/>
              </a:defRPr>
            </a:lvl4pPr>
            <a:lvl5pPr marL="2057400" indent="-228600" defTabSz="787400" eaLnBrk="0" hangingPunct="0">
              <a:defRPr u="sng">
                <a:solidFill>
                  <a:schemeClr val="tx1"/>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lang="en-US" altLang="zh-CN" sz="2000" u="none">
                <a:latin typeface="MHeiTGB-Medium-U"/>
              </a:rPr>
              <a:t>4.</a:t>
            </a:r>
            <a:r>
              <a:rPr lang="zh-CN" altLang="en-US" sz="2000" u="none">
                <a:latin typeface="MHeiTGB-Medium-U"/>
              </a:rPr>
              <a:t>反馈信息</a:t>
            </a:r>
            <a:endParaRPr lang="zh-CN" altLang="en-US" sz="2000" u="none">
              <a:latin typeface="MHeiTGB-Medium-U"/>
            </a:endParaRPr>
          </a:p>
        </p:txBody>
      </p:sp>
      <p:sp>
        <p:nvSpPr>
          <p:cNvPr id="1611791" name="AutoShape 15"/>
          <p:cNvSpPr>
            <a:spLocks noChangeArrowheads="1"/>
          </p:cNvSpPr>
          <p:nvPr/>
        </p:nvSpPr>
        <p:spPr bwMode="auto">
          <a:xfrm rot="1011309">
            <a:off x="8349548" y="2485966"/>
            <a:ext cx="218174" cy="422405"/>
          </a:xfrm>
          <a:prstGeom prst="curvedLeftArrow">
            <a:avLst>
              <a:gd name="adj1" fmla="val 30780"/>
              <a:gd name="adj2" fmla="val 61559"/>
              <a:gd name="adj3" fmla="val 33333"/>
            </a:avLst>
          </a:prstGeom>
          <a:solidFill>
            <a:schemeClr val="accent1"/>
          </a:solidFill>
          <a:ln w="6350">
            <a:solidFill>
              <a:schemeClr val="tx1"/>
            </a:solidFill>
            <a:miter lim="800000"/>
          </a:ln>
          <a:effectLst>
            <a:outerShdw dist="35921" dir="2700000" algn="ctr" rotWithShape="0">
              <a:schemeClr val="bg2"/>
            </a:outerShdw>
          </a:effectLst>
        </p:spPr>
        <p:txBody>
          <a:bodyPr wrap="none" lIns="144000" tIns="72000" rIns="72000" bIns="72000" anchor="ctr">
            <a:spAutoFit/>
          </a:bodyPr>
          <a:lstStyle/>
          <a:p>
            <a:pPr>
              <a:defRPr/>
            </a:pPr>
            <a:endParaRPr lang="zh-CN" altLang="en-US"/>
          </a:p>
        </p:txBody>
      </p:sp>
      <p:sp>
        <p:nvSpPr>
          <p:cNvPr id="29710" name="Rectangle 16"/>
          <p:cNvSpPr>
            <a:spLocks noChangeArrowheads="1"/>
          </p:cNvSpPr>
          <p:nvPr/>
        </p:nvSpPr>
        <p:spPr bwMode="auto">
          <a:xfrm>
            <a:off x="2174421" y="3261149"/>
            <a:ext cx="1952053" cy="143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u="none"/>
          </a:p>
          <a:p>
            <a:pPr eaLnBrk="1" hangingPunct="1">
              <a:buFontTx/>
              <a:buChar char="•"/>
            </a:pPr>
            <a:r>
              <a:rPr lang="zh-CN" altLang="en-US" sz="1400" u="none"/>
              <a:t>对所有的行为安全观察与沟通信息和数据进行分类统计；</a:t>
            </a:r>
            <a:endParaRPr lang="zh-CN" altLang="en-US" sz="1400" u="none"/>
          </a:p>
          <a:p>
            <a:pPr eaLnBrk="1" hangingPunct="1">
              <a:buFontTx/>
              <a:buChar char="•"/>
            </a:pPr>
            <a:r>
              <a:rPr lang="zh-CN" altLang="en-US" sz="1400" u="none"/>
              <a:t>分析统计结果的变化趋势</a:t>
            </a:r>
            <a:endParaRPr lang="zh-CN" altLang="en-US" sz="1400" u="none"/>
          </a:p>
        </p:txBody>
      </p:sp>
      <p:sp>
        <p:nvSpPr>
          <p:cNvPr id="29711" name="Rectangle 17"/>
          <p:cNvSpPr>
            <a:spLocks noChangeArrowheads="1"/>
          </p:cNvSpPr>
          <p:nvPr/>
        </p:nvSpPr>
        <p:spPr bwMode="auto">
          <a:xfrm>
            <a:off x="4248775" y="3971238"/>
            <a:ext cx="1875814" cy="186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buFontTx/>
              <a:buChar char="•"/>
            </a:pPr>
            <a:r>
              <a:rPr lang="zh-CN" altLang="en-US" sz="1400" u="none"/>
              <a:t> 编制观察报告；</a:t>
            </a:r>
            <a:endParaRPr lang="zh-CN" altLang="en-US" sz="1400" u="none"/>
          </a:p>
          <a:p>
            <a:pPr eaLnBrk="1" hangingPunct="1">
              <a:buFontTx/>
              <a:buChar char="•"/>
            </a:pPr>
            <a:r>
              <a:rPr lang="zh-CN" altLang="en-US" sz="1400" u="none"/>
              <a:t> 根据统计结果和变化趋势提出安全工作的改进建议；</a:t>
            </a:r>
            <a:endParaRPr lang="zh-CN" altLang="en-US" sz="1400" u="none"/>
          </a:p>
          <a:p>
            <a:pPr eaLnBrk="1" hangingPunct="1">
              <a:buFontTx/>
              <a:buChar char="•"/>
            </a:pPr>
            <a:r>
              <a:rPr lang="zh-CN" altLang="en-US" sz="1400" u="none"/>
              <a:t> 对安全观察统计结果进行对比分析，提出行为安全观察与沟通的改进建议。</a:t>
            </a:r>
            <a:endParaRPr lang="zh-CN" altLang="en-US" sz="1400" u="none"/>
          </a:p>
        </p:txBody>
      </p:sp>
      <p:sp>
        <p:nvSpPr>
          <p:cNvPr id="29712" name="Rectangle 18"/>
          <p:cNvSpPr>
            <a:spLocks noChangeArrowheads="1"/>
          </p:cNvSpPr>
          <p:nvPr/>
        </p:nvSpPr>
        <p:spPr bwMode="auto">
          <a:xfrm>
            <a:off x="228719" y="2722008"/>
            <a:ext cx="1952054" cy="143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u="none"/>
          </a:p>
          <a:p>
            <a:pPr eaLnBrk="1" hangingPunct="1">
              <a:buFontTx/>
              <a:buChar char="•"/>
            </a:pPr>
            <a:r>
              <a:rPr lang="zh-CN" altLang="en-US" sz="1400" u="none"/>
              <a:t> 在固定的模板中记录所观察到的安全行为及不安全行为；</a:t>
            </a:r>
            <a:endParaRPr lang="zh-CN" altLang="en-US" sz="1400" u="none"/>
          </a:p>
          <a:p>
            <a:pPr eaLnBrk="1" hangingPunct="1">
              <a:buFontTx/>
              <a:buChar char="•"/>
            </a:pPr>
            <a:r>
              <a:rPr lang="zh-CN" altLang="en-US" sz="1400" u="none"/>
              <a:t> 详细记录被观察员工的困惑及安全建议</a:t>
            </a:r>
            <a:endParaRPr lang="zh-CN" altLang="en-US" sz="1400" u="none"/>
          </a:p>
        </p:txBody>
      </p:sp>
      <p:sp>
        <p:nvSpPr>
          <p:cNvPr id="29713" name="Rectangle 19"/>
          <p:cNvSpPr>
            <a:spLocks noChangeArrowheads="1"/>
          </p:cNvSpPr>
          <p:nvPr/>
        </p:nvSpPr>
        <p:spPr bwMode="auto">
          <a:xfrm>
            <a:off x="6319953" y="4764609"/>
            <a:ext cx="2164889" cy="10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u="none"/>
          </a:p>
          <a:p>
            <a:pPr eaLnBrk="1" hangingPunct="1">
              <a:buFontTx/>
              <a:buChar char="•"/>
            </a:pPr>
            <a:r>
              <a:rPr lang="zh-CN" altLang="en-US" sz="1400" u="none"/>
              <a:t> 可以通过公告板、新闻板或在会议中反馈安全行为观察的结果 。</a:t>
            </a:r>
            <a:endParaRPr lang="zh-CN" altLang="en-US" sz="1400" u="none"/>
          </a:p>
        </p:txBody>
      </p:sp>
      <p:sp>
        <p:nvSpPr>
          <p:cNvPr id="1611798" name="Text Box 22"/>
          <p:cNvSpPr txBox="1">
            <a:spLocks noChangeArrowheads="1"/>
          </p:cNvSpPr>
          <p:nvPr/>
        </p:nvSpPr>
        <p:spPr bwMode="auto">
          <a:xfrm>
            <a:off x="630567" y="4647721"/>
            <a:ext cx="2663624" cy="422405"/>
          </a:xfrm>
          <a:prstGeom prst="rect">
            <a:avLst/>
          </a:prstGeom>
          <a:noFill/>
          <a:ln w="6350" algn="ctr">
            <a:noFill/>
            <a:miter lim="800000"/>
          </a:ln>
          <a:effectLst>
            <a:outerShdw dist="35921" dir="2700000" algn="ctr" rotWithShape="0">
              <a:schemeClr val="bg2"/>
            </a:outerShdw>
          </a:effectLst>
        </p:spPr>
        <p:txBody>
          <a:bodyPr lIns="144000" tIns="72000" rIns="72000" bIns="72000">
            <a:spAutoFit/>
          </a:bodyPr>
          <a:lstStyle/>
          <a:p>
            <a:pPr>
              <a:spcBef>
                <a:spcPct val="50000"/>
              </a:spcBef>
              <a:defRPr/>
            </a:pPr>
            <a:endParaRPr lang="zh-CN" altLang="en-US"/>
          </a:p>
        </p:txBody>
      </p:sp>
      <p:sp>
        <p:nvSpPr>
          <p:cNvPr id="29716" name="Text Box 24"/>
          <p:cNvSpPr txBox="1">
            <a:spLocks noChangeArrowheads="1"/>
          </p:cNvSpPr>
          <p:nvPr/>
        </p:nvSpPr>
        <p:spPr bwMode="auto">
          <a:xfrm>
            <a:off x="840136" y="4741129"/>
            <a:ext cx="2654095" cy="10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144000" tIns="72000" rIns="72000" bIns="72000">
            <a:spAutoFit/>
          </a:bodyPr>
          <a:lstStyle>
            <a:lvl1pPr eaLnBrk="0" hangingPunct="0">
              <a:defRPr u="sng">
                <a:solidFill>
                  <a:schemeClr val="tx1"/>
                </a:solidFill>
                <a:latin typeface="Arial" panose="020B0604020202020204" pitchFamily="34" charset="0"/>
                <a:ea typeface="宋体" panose="02010600030101010101" pitchFamily="2" charset="-122"/>
              </a:defRPr>
            </a:lvl1pPr>
            <a:lvl2pPr marL="742950" indent="-285750" eaLnBrk="0" hangingPunct="0">
              <a:defRPr u="sng">
                <a:solidFill>
                  <a:schemeClr val="tx1"/>
                </a:solidFill>
                <a:latin typeface="Arial" panose="020B0604020202020204" pitchFamily="34" charset="0"/>
                <a:ea typeface="宋体" panose="02010600030101010101" pitchFamily="2" charset="-122"/>
              </a:defRPr>
            </a:lvl2pPr>
            <a:lvl3pPr marL="1143000" indent="-228600" eaLnBrk="0" hangingPunct="0">
              <a:defRPr u="sng">
                <a:solidFill>
                  <a:schemeClr val="tx1"/>
                </a:solidFill>
                <a:latin typeface="Arial" panose="020B0604020202020204" pitchFamily="34" charset="0"/>
                <a:ea typeface="宋体" panose="02010600030101010101" pitchFamily="2" charset="-122"/>
              </a:defRPr>
            </a:lvl3pPr>
            <a:lvl4pPr marL="1600200" indent="-228600" eaLnBrk="0" hangingPunct="0">
              <a:defRPr u="sng">
                <a:solidFill>
                  <a:schemeClr val="tx1"/>
                </a:solidFill>
                <a:latin typeface="Arial" panose="020B0604020202020204" pitchFamily="34" charset="0"/>
                <a:ea typeface="宋体" panose="02010600030101010101" pitchFamily="2" charset="-122"/>
              </a:defRPr>
            </a:lvl4pPr>
            <a:lvl5pPr marL="2057400" indent="-228600" eaLnBrk="0" hangingPunct="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eaLnBrk="1" hangingPunct="1">
              <a:spcBef>
                <a:spcPts val="0"/>
              </a:spcBef>
            </a:pPr>
            <a:r>
              <a:rPr lang="zh-CN" altLang="en-US" sz="1400" u="none" dirty="0"/>
              <a:t>报告的内容可能包括：</a:t>
            </a:r>
            <a:endParaRPr lang="zh-CN" altLang="en-US" sz="1400" u="none" dirty="0"/>
          </a:p>
          <a:p>
            <a:pPr eaLnBrk="1" hangingPunct="1">
              <a:spcBef>
                <a:spcPts val="0"/>
              </a:spcBef>
              <a:buFontTx/>
              <a:buChar char="•"/>
            </a:pPr>
            <a:r>
              <a:rPr lang="zh-CN" altLang="en-US" sz="1400" u="none" dirty="0"/>
              <a:t> 对所有行为的整体可接受度</a:t>
            </a:r>
            <a:endParaRPr lang="zh-CN" altLang="en-US" sz="1400" u="none" dirty="0"/>
          </a:p>
          <a:p>
            <a:pPr eaLnBrk="1" hangingPunct="1">
              <a:spcBef>
                <a:spcPts val="0"/>
              </a:spcBef>
              <a:buFontTx/>
              <a:buChar char="•"/>
            </a:pPr>
            <a:r>
              <a:rPr lang="zh-CN" altLang="en-US" sz="1400" u="none" dirty="0"/>
              <a:t>对每一种单独行为的可接受度</a:t>
            </a:r>
            <a:endParaRPr lang="zh-CN" altLang="en-US" sz="1400" u="none" dirty="0"/>
          </a:p>
          <a:p>
            <a:pPr eaLnBrk="1" hangingPunct="1">
              <a:spcBef>
                <a:spcPts val="0"/>
              </a:spcBef>
              <a:buFontTx/>
              <a:buChar char="•"/>
            </a:pPr>
            <a:r>
              <a:rPr lang="zh-CN" altLang="en-US" sz="1400" u="none" dirty="0"/>
              <a:t>安全趋势</a:t>
            </a:r>
            <a:r>
              <a:rPr lang="zh-CN" altLang="en-US" sz="1400" u="none" dirty="0" smtClean="0"/>
              <a:t>图</a:t>
            </a:r>
            <a:endParaRPr lang="zh-CN" altLang="en-US" sz="1400" u="none" dirty="0"/>
          </a:p>
        </p:txBody>
      </p:sp>
      <p:sp>
        <p:nvSpPr>
          <p:cNvPr id="1611801" name="AutoShape 25"/>
          <p:cNvSpPr>
            <a:spLocks noChangeArrowheads="1"/>
          </p:cNvSpPr>
          <p:nvPr/>
        </p:nvSpPr>
        <p:spPr bwMode="auto">
          <a:xfrm rot="1011309">
            <a:off x="3613157" y="4544639"/>
            <a:ext cx="218174" cy="422405"/>
          </a:xfrm>
          <a:prstGeom prst="curvedLeftArrow">
            <a:avLst>
              <a:gd name="adj1" fmla="val 30780"/>
              <a:gd name="adj2" fmla="val 61559"/>
              <a:gd name="adj3" fmla="val 33333"/>
            </a:avLst>
          </a:prstGeom>
          <a:solidFill>
            <a:srgbClr val="FFFF66"/>
          </a:solidFill>
          <a:ln w="6350">
            <a:solidFill>
              <a:schemeClr val="tx1"/>
            </a:solidFill>
            <a:miter lim="800000"/>
          </a:ln>
          <a:effectLst>
            <a:outerShdw dist="35921" dir="2700000" algn="ctr" rotWithShape="0">
              <a:schemeClr val="bg2"/>
            </a:outerShdw>
          </a:effectLst>
        </p:spPr>
        <p:txBody>
          <a:bodyPr wrap="none" lIns="144000" tIns="72000" rIns="72000" bIns="72000" anchor="ctr">
            <a:spAutoFit/>
          </a:bodyPr>
          <a:lstStyle/>
          <a:p>
            <a:pPr>
              <a:defRPr/>
            </a:pPr>
            <a:endParaRPr lang="zh-CN" altLang="en-US"/>
          </a:p>
        </p:txBody>
      </p:sp>
      <p:sp>
        <p:nvSpPr>
          <p:cNvPr id="22" name="Rectangle 2"/>
          <p:cNvSpPr txBox="1">
            <a:spLocks noChangeArrowheads="1"/>
          </p:cNvSpPr>
          <p:nvPr/>
        </p:nvSpPr>
        <p:spPr>
          <a:xfrm>
            <a:off x="697561" y="84932"/>
            <a:ext cx="5759450" cy="525462"/>
          </a:xfrm>
          <a:prstGeom prst="rect">
            <a:avLst/>
          </a:prstGeom>
          <a:noFill/>
        </p:spPr>
        <p:txBody>
          <a:bodyPr/>
          <a:lstStyle>
            <a:defPPr>
              <a:defRPr lang="zh-CN"/>
            </a:defPPr>
            <a:lvl1pPr>
              <a:buFontTx/>
              <a:defRPr sz="2500" b="1" kern="0">
                <a:latin typeface="微软雅黑" panose="020B0503020204020204" pitchFamily="34" charset="-122"/>
                <a:ea typeface="微软雅黑" panose="020B0503020204020204" pitchFamily="34" charset="-122"/>
                <a:cs typeface="+mj-cs"/>
              </a:defRPr>
            </a:lvl1pPr>
            <a:lvl2pPr>
              <a:defRPr sz="2500">
                <a:solidFill>
                  <a:schemeClr val="tx2"/>
                </a:solidFill>
                <a:latin typeface="MHeiTGB-Medium-U"/>
                <a:ea typeface="MHeiTGB-Medium-U"/>
                <a:cs typeface="MHeiTGB-Medium-U"/>
              </a:defRPr>
            </a:lvl2pPr>
            <a:lvl3pPr>
              <a:defRPr sz="2500">
                <a:solidFill>
                  <a:schemeClr val="tx2"/>
                </a:solidFill>
                <a:latin typeface="MHeiTGB-Medium-U"/>
                <a:ea typeface="MHeiTGB-Medium-U"/>
                <a:cs typeface="MHeiTGB-Medium-U"/>
              </a:defRPr>
            </a:lvl3pPr>
            <a:lvl4pPr>
              <a:defRPr sz="2500">
                <a:solidFill>
                  <a:schemeClr val="tx2"/>
                </a:solidFill>
                <a:latin typeface="MHeiTGB-Medium-U"/>
                <a:ea typeface="MHeiTGB-Medium-U"/>
                <a:cs typeface="MHeiTGB-Medium-U"/>
              </a:defRPr>
            </a:lvl4pPr>
            <a:lvl5pPr>
              <a:defRPr sz="2500">
                <a:solidFill>
                  <a:schemeClr val="tx2"/>
                </a:solidFill>
                <a:latin typeface="MHeiTGB-Medium-U"/>
                <a:ea typeface="MHeiTGB-Medium-U"/>
                <a:cs typeface="MHeiTGB-Medium-U"/>
              </a:defRPr>
            </a:lvl5pPr>
            <a:lvl6pPr marL="457200" eaLnBrk="0" fontAlgn="base" hangingPunct="0">
              <a:spcBef>
                <a:spcPct val="0"/>
              </a:spcBef>
              <a:spcAft>
                <a:spcPct val="0"/>
              </a:spcAft>
              <a:defRPr sz="2500">
                <a:solidFill>
                  <a:schemeClr val="tx2"/>
                </a:solidFill>
                <a:latin typeface="MHeiTGB-Medium-U"/>
                <a:ea typeface="MHeiTGB-Medium-U"/>
                <a:cs typeface="MHeiTGB-Medium-U"/>
              </a:defRPr>
            </a:lvl6pPr>
            <a:lvl7pPr marL="914400" eaLnBrk="0" fontAlgn="base" hangingPunct="0">
              <a:spcBef>
                <a:spcPct val="0"/>
              </a:spcBef>
              <a:spcAft>
                <a:spcPct val="0"/>
              </a:spcAft>
              <a:defRPr sz="2500">
                <a:solidFill>
                  <a:schemeClr val="tx2"/>
                </a:solidFill>
                <a:latin typeface="MHeiTGB-Medium-U"/>
                <a:ea typeface="MHeiTGB-Medium-U"/>
                <a:cs typeface="MHeiTGB-Medium-U"/>
              </a:defRPr>
            </a:lvl7pPr>
            <a:lvl8pPr marL="1371600" eaLnBrk="0" fontAlgn="base" hangingPunct="0">
              <a:spcBef>
                <a:spcPct val="0"/>
              </a:spcBef>
              <a:spcAft>
                <a:spcPct val="0"/>
              </a:spcAft>
              <a:defRPr sz="2500">
                <a:solidFill>
                  <a:schemeClr val="tx2"/>
                </a:solidFill>
                <a:latin typeface="MHeiTGB-Medium-U"/>
                <a:ea typeface="MHeiTGB-Medium-U"/>
                <a:cs typeface="MHeiTGB-Medium-U"/>
              </a:defRPr>
            </a:lvl8pPr>
            <a:lvl9pPr marL="1828800" eaLnBrk="0" fontAlgn="base" hangingPunct="0">
              <a:spcBef>
                <a:spcPct val="0"/>
              </a:spcBef>
              <a:spcAft>
                <a:spcPct val="0"/>
              </a:spcAft>
              <a:defRPr sz="2500">
                <a:solidFill>
                  <a:schemeClr val="tx2"/>
                </a:solidFill>
                <a:latin typeface="MHeiTGB-Medium-U"/>
                <a:ea typeface="MHeiTGB-Medium-U"/>
                <a:cs typeface="MHeiTGB-Medium-U"/>
              </a:defRPr>
            </a:lvl9pPr>
          </a:lstStyle>
          <a:p>
            <a:r>
              <a:rPr lang="zh-CN" altLang="en-US" dirty="0"/>
              <a:t>记录、分析与反馈</a:t>
            </a:r>
            <a:endParaRPr lang="zh-CN" altLang="en-US" dirty="0"/>
          </a:p>
        </p:txBody>
      </p:sp>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40192"/>
            <a:ext cx="8462921" cy="471707"/>
          </a:xfrm>
          <a:prstGeom prst="rect">
            <a:avLst/>
          </a:prstGeom>
        </p:spPr>
      </p:pic>
    </p:spTree>
  </p:cSld>
  <p:clrMapOvr>
    <a:masterClrMapping/>
  </p:clrMapOvr>
  <p:transition spd="med">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bwMode="auto">
          <a:xfrm>
            <a:off x="434842" y="84932"/>
            <a:ext cx="5759450" cy="525462"/>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b="1" kern="0" dirty="0">
                <a:solidFill>
                  <a:schemeClr val="tx1"/>
                </a:solidFill>
                <a:latin typeface="微软雅黑" panose="020B0503020204020204" pitchFamily="34" charset="-122"/>
                <a:ea typeface="微软雅黑" panose="020B0503020204020204" pitchFamily="34" charset="-122"/>
              </a:rPr>
              <a:t>观察数据的</a:t>
            </a:r>
            <a:r>
              <a:rPr lang="zh-CN" altLang="en-US" b="1" kern="0" dirty="0" smtClean="0">
                <a:solidFill>
                  <a:schemeClr val="tx1"/>
                </a:solidFill>
                <a:latin typeface="微软雅黑" panose="020B0503020204020204" pitchFamily="34" charset="-122"/>
                <a:ea typeface="微软雅黑" panose="020B0503020204020204" pitchFamily="34" charset="-122"/>
              </a:rPr>
              <a:t>统计与分析</a:t>
            </a:r>
            <a:endParaRPr lang="zh-CN" altLang="en-US" b="1" kern="0"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1821" y="1425145"/>
            <a:ext cx="5256730" cy="4143649"/>
          </a:xfrm>
          <a:prstGeom prst="roundRect">
            <a:avLst>
              <a:gd name="adj" fmla="val 8594"/>
            </a:avLst>
          </a:prstGeom>
          <a:solidFill>
            <a:srgbClr val="FFFFFF">
              <a:shade val="85000"/>
            </a:srgbClr>
          </a:solidFill>
          <a:ln>
            <a:noFill/>
          </a:ln>
          <a:effectLst/>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521" y="891545"/>
            <a:ext cx="3177834" cy="261000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794" y="3496970"/>
            <a:ext cx="3194986" cy="2184171"/>
          </a:xfrm>
          <a:prstGeom prst="rect">
            <a:avLst/>
          </a:prstGeom>
        </p:spPr>
      </p:pic>
      <p:sp>
        <p:nvSpPr>
          <p:cNvPr id="8" name="矩形 7"/>
          <p:cNvSpPr/>
          <p:nvPr/>
        </p:nvSpPr>
        <p:spPr bwMode="auto">
          <a:xfrm rot="19446940">
            <a:off x="-14924" y="1192053"/>
            <a:ext cx="1512168" cy="324000"/>
          </a:xfrm>
          <a:prstGeom prst="rect">
            <a:avLst/>
          </a:prstGeom>
          <a:solidFill>
            <a:srgbClr val="C00000"/>
          </a:solidFill>
          <a:ln w="6350" cap="flat" cmpd="sng" algn="ctr">
            <a:solidFill>
              <a:srgbClr val="C00000"/>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ctr"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1800" b="1" i="0" strike="noStrike" cap="none" normalizeH="0" baseline="0" dirty="0" smtClean="0">
                <a:ln>
                  <a:noFill/>
                </a:ln>
                <a:solidFill>
                  <a:schemeClr val="bg1"/>
                </a:solidFill>
                <a:effectLst/>
                <a:latin typeface="隶书" panose="02010509060101010101" pitchFamily="49" charset="-122"/>
                <a:ea typeface="隶书" panose="02010509060101010101" pitchFamily="49" charset="-122"/>
              </a:rPr>
              <a:t>示例</a:t>
            </a:r>
            <a:endParaRPr kumimoji="0" lang="zh-CN" altLang="en-US" sz="1800" b="1" i="0" strike="noStrike" cap="none" normalizeH="0" baseline="0" dirty="0" smtClean="0">
              <a:ln>
                <a:noFill/>
              </a:ln>
              <a:solidFill>
                <a:schemeClr val="bg1"/>
              </a:solidFill>
              <a:effectLst/>
              <a:latin typeface="隶书" panose="02010509060101010101" pitchFamily="49" charset="-122"/>
              <a:ea typeface="隶书" panose="02010509060101010101" pitchFamily="49" charset="-122"/>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标题 1"/>
          <p:cNvSpPr txBox="1"/>
          <p:nvPr/>
        </p:nvSpPr>
        <p:spPr bwMode="auto">
          <a:xfrm>
            <a:off x="434842" y="84932"/>
            <a:ext cx="5759450" cy="525462"/>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b="1" kern="0" dirty="0">
                <a:solidFill>
                  <a:schemeClr val="tx1"/>
                </a:solidFill>
                <a:latin typeface="微软雅黑" panose="020B0503020204020204" pitchFamily="34" charset="-122"/>
                <a:ea typeface="微软雅黑" panose="020B0503020204020204" pitchFamily="34" charset="-122"/>
              </a:rPr>
              <a:t>观察数据的</a:t>
            </a:r>
            <a:r>
              <a:rPr lang="zh-CN" altLang="en-US" b="1" kern="0" dirty="0" smtClean="0">
                <a:solidFill>
                  <a:schemeClr val="tx1"/>
                </a:solidFill>
                <a:latin typeface="微软雅黑" panose="020B0503020204020204" pitchFamily="34" charset="-122"/>
                <a:ea typeface="微软雅黑" panose="020B0503020204020204" pitchFamily="34" charset="-122"/>
              </a:rPr>
              <a:t>统计与分析</a:t>
            </a:r>
            <a:endParaRPr lang="zh-CN" altLang="en-US" b="1" kern="0"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3127" y="1211680"/>
            <a:ext cx="8582458" cy="411446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9135" y="1762053"/>
            <a:ext cx="4717409" cy="3956356"/>
          </a:xfrm>
          <a:prstGeom prst="rect">
            <a:avLst/>
          </a:prstGeom>
        </p:spPr>
      </p:pic>
      <p:sp>
        <p:nvSpPr>
          <p:cNvPr id="12" name="标题 1"/>
          <p:cNvSpPr txBox="1"/>
          <p:nvPr/>
        </p:nvSpPr>
        <p:spPr bwMode="auto">
          <a:xfrm>
            <a:off x="434842" y="84932"/>
            <a:ext cx="5759450" cy="525462"/>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b="1" kern="0" dirty="0">
                <a:solidFill>
                  <a:schemeClr val="tx1"/>
                </a:solidFill>
                <a:latin typeface="微软雅黑" panose="020B0503020204020204" pitchFamily="34" charset="-122"/>
                <a:ea typeface="微软雅黑" panose="020B0503020204020204" pitchFamily="34" charset="-122"/>
              </a:rPr>
              <a:t>观察数据</a:t>
            </a:r>
            <a:r>
              <a:rPr lang="zh-CN" altLang="en-US" b="1" kern="0" dirty="0" smtClean="0">
                <a:solidFill>
                  <a:schemeClr val="tx1"/>
                </a:solidFill>
                <a:latin typeface="微软雅黑" panose="020B0503020204020204" pitchFamily="34" charset="-122"/>
                <a:ea typeface="微软雅黑" panose="020B0503020204020204" pitchFamily="34" charset="-122"/>
              </a:rPr>
              <a:t>的反馈</a:t>
            </a:r>
            <a:endParaRPr lang="zh-CN" altLang="en-US" b="1" kern="0" dirty="0">
              <a:solidFill>
                <a:schemeClr val="tx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12780" y="1275143"/>
            <a:ext cx="6726045" cy="4329147"/>
            <a:chOff x="1512780" y="1275143"/>
            <a:chExt cx="6726045" cy="4329147"/>
          </a:xfrm>
        </p:grpSpPr>
        <p:sp>
          <p:nvSpPr>
            <p:cNvPr id="21" name="TextBox 20"/>
            <p:cNvSpPr txBox="1"/>
            <p:nvPr/>
          </p:nvSpPr>
          <p:spPr>
            <a:xfrm>
              <a:off x="3686431" y="4959805"/>
              <a:ext cx="1896090" cy="644485"/>
            </a:xfrm>
            <a:prstGeom prst="rect">
              <a:avLst/>
            </a:prstGeom>
          </p:spPr>
          <p:style>
            <a:lnRef idx="1">
              <a:schemeClr val="accent6"/>
            </a:lnRef>
            <a:fillRef idx="2">
              <a:schemeClr val="accent6"/>
            </a:fillRef>
            <a:effectRef idx="1">
              <a:schemeClr val="accent6"/>
            </a:effectRef>
            <a:fontRef idx="minor">
              <a:schemeClr val="dk1"/>
            </a:fontRef>
          </p:style>
          <p:txBody>
            <a:bodyPr wrap="square" lIns="89611" tIns="44806" rIns="89611" bIns="44806">
              <a:spAutoFit/>
            </a:bodyPr>
            <a:lstStyle/>
            <a:p>
              <a:pPr algn="ctr">
                <a:lnSpc>
                  <a:spcPct val="150000"/>
                </a:lnSpc>
                <a:buFont typeface="Wingdings" panose="05000000000000000000" pitchFamily="2" charset="2"/>
                <a:buChar char="Ø"/>
                <a:defRPr/>
              </a:pPr>
              <a:r>
                <a:rPr lang="zh-CN" altLang="en-US" sz="1200" b="1" dirty="0">
                  <a:latin typeface="微软雅黑" panose="020B0503020204020204" pitchFamily="34" charset="-122"/>
                  <a:ea typeface="微软雅黑" panose="020B0503020204020204" pitchFamily="34" charset="-122"/>
                </a:rPr>
                <a:t>每季度在公司安全专栏上</a:t>
              </a:r>
              <a:r>
                <a:rPr lang="zh-CN" altLang="en-US" sz="1200" b="1" dirty="0" smtClean="0">
                  <a:latin typeface="微软雅黑" panose="020B0503020204020204" pitchFamily="34" charset="-122"/>
                  <a:ea typeface="微软雅黑" panose="020B0503020204020204" pitchFamily="34" charset="-122"/>
                </a:rPr>
                <a:t>进行观察</a:t>
              </a:r>
              <a:r>
                <a:rPr lang="zh-CN" altLang="en-US" sz="1200" b="1" dirty="0">
                  <a:latin typeface="微软雅黑" panose="020B0503020204020204" pitchFamily="34" charset="-122"/>
                  <a:ea typeface="微软雅黑" panose="020B0503020204020204" pitchFamily="34" charset="-122"/>
                </a:rPr>
                <a:t>结果反馈</a:t>
              </a:r>
              <a:endParaRPr lang="zh-CN" altLang="en-US" sz="12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20737"/>
            <a:stretch>
              <a:fillRect/>
            </a:stretch>
          </p:blipFill>
          <p:spPr>
            <a:xfrm>
              <a:off x="1512780" y="1275143"/>
              <a:ext cx="6726045" cy="3528491"/>
            </a:xfrm>
            <a:prstGeom prst="rect">
              <a:avLst/>
            </a:prstGeom>
          </p:spPr>
        </p:pic>
      </p:grpSp>
      <p:grpSp>
        <p:nvGrpSpPr>
          <p:cNvPr id="27" name="组合 26"/>
          <p:cNvGrpSpPr/>
          <p:nvPr/>
        </p:nvGrpSpPr>
        <p:grpSpPr>
          <a:xfrm>
            <a:off x="4695994" y="1067660"/>
            <a:ext cx="4270997" cy="4503993"/>
            <a:chOff x="4695994" y="1067660"/>
            <a:chExt cx="4270997" cy="4503993"/>
          </a:xfrm>
        </p:grpSpPr>
        <p:pic>
          <p:nvPicPr>
            <p:cNvPr id="22" name="Picture 2"/>
            <p:cNvPicPr>
              <a:picLocks noChangeAspect="1" noChangeArrowheads="1"/>
            </p:cNvPicPr>
            <p:nvPr/>
          </p:nvPicPr>
          <p:blipFill>
            <a:blip r:embed="rId3"/>
            <a:srcRect/>
            <a:stretch>
              <a:fillRect/>
            </a:stretch>
          </p:blipFill>
          <p:spPr bwMode="auto">
            <a:xfrm>
              <a:off x="4695994" y="1067660"/>
              <a:ext cx="4249034" cy="3362975"/>
            </a:xfrm>
            <a:prstGeom prst="rect">
              <a:avLst/>
            </a:prstGeom>
            <a:noFill/>
            <a:ln w="9525">
              <a:noFill/>
              <a:miter lim="800000"/>
              <a:headEnd/>
              <a:tailEnd/>
            </a:ln>
          </p:spPr>
        </p:pic>
        <p:sp>
          <p:nvSpPr>
            <p:cNvPr id="23" name="TextBox 22"/>
            <p:cNvSpPr txBox="1"/>
            <p:nvPr/>
          </p:nvSpPr>
          <p:spPr>
            <a:xfrm>
              <a:off x="5948392" y="4959805"/>
              <a:ext cx="3018599" cy="611848"/>
            </a:xfrm>
            <a:prstGeom prst="rect">
              <a:avLst/>
            </a:prstGeom>
          </p:spPr>
          <p:style>
            <a:lnRef idx="1">
              <a:schemeClr val="accent6"/>
            </a:lnRef>
            <a:fillRef idx="2">
              <a:schemeClr val="accent6"/>
            </a:fillRef>
            <a:effectRef idx="1">
              <a:schemeClr val="accent6"/>
            </a:effectRef>
            <a:fontRef idx="minor">
              <a:schemeClr val="dk1"/>
            </a:fontRef>
          </p:style>
          <p:txBody>
            <a:bodyPr wrap="square" lIns="89611" tIns="44806" rIns="89611" bIns="44806">
              <a:spAutoFit/>
            </a:bodyPr>
            <a:lstStyle/>
            <a:p>
              <a:pPr algn="ctr">
                <a:lnSpc>
                  <a:spcPct val="150000"/>
                </a:lnSpc>
                <a:buFont typeface="Wingdings" panose="05000000000000000000" pitchFamily="2" charset="2"/>
                <a:buChar char="Ø"/>
                <a:defRPr/>
              </a:pPr>
              <a:r>
                <a:rPr lang="zh-CN" altLang="en-US" sz="1200" b="1" dirty="0">
                  <a:latin typeface="微软雅黑" panose="020B0503020204020204" pitchFamily="34" charset="-122"/>
                  <a:ea typeface="微软雅黑" panose="020B0503020204020204" pitchFamily="34" charset="-122"/>
                </a:rPr>
                <a:t>每季度召开安全行为观察专题会议，各部门安全员及工段长以上管理人员参加</a:t>
              </a:r>
              <a:endParaRPr lang="zh-CN" altLang="en-US" sz="1200" b="1" dirty="0">
                <a:latin typeface="微软雅黑" panose="020B0503020204020204" pitchFamily="34" charset="-122"/>
                <a:ea typeface="微软雅黑" panose="020B0503020204020204" pitchFamily="34" charset="-122"/>
              </a:endParaRPr>
            </a:p>
          </p:txBody>
        </p:sp>
      </p:grpSp>
      <p:sp>
        <p:nvSpPr>
          <p:cNvPr id="16" name="矩形 15"/>
          <p:cNvSpPr/>
          <p:nvPr/>
        </p:nvSpPr>
        <p:spPr bwMode="auto">
          <a:xfrm>
            <a:off x="172881" y="905660"/>
            <a:ext cx="1512168" cy="324000"/>
          </a:xfrm>
          <a:prstGeom prst="rect">
            <a:avLst/>
          </a:prstGeom>
          <a:solidFill>
            <a:srgbClr val="C00000"/>
          </a:solidFill>
          <a:ln w="6350" cap="flat" cmpd="sng" algn="ctr">
            <a:solidFill>
              <a:srgbClr val="C00000"/>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ctr"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1800" b="1" i="0" strike="noStrike" cap="none" normalizeH="0" baseline="0" dirty="0" smtClean="0">
                <a:ln>
                  <a:noFill/>
                </a:ln>
                <a:solidFill>
                  <a:schemeClr val="bg1"/>
                </a:solidFill>
                <a:effectLst/>
                <a:latin typeface="隶书" panose="02010509060101010101" pitchFamily="49" charset="-122"/>
                <a:ea typeface="隶书" panose="02010509060101010101" pitchFamily="49" charset="-122"/>
              </a:rPr>
              <a:t>示例</a:t>
            </a:r>
            <a:endParaRPr kumimoji="0" lang="zh-CN" altLang="en-US" sz="1800" b="1" i="0" strike="noStrike" cap="none" normalizeH="0" baseline="0" dirty="0" smtClean="0">
              <a:ln>
                <a:noFill/>
              </a:ln>
              <a:solidFill>
                <a:schemeClr val="bg1"/>
              </a:solidFill>
              <a:effectLst/>
              <a:latin typeface="隶书" panose="02010509060101010101" pitchFamily="49" charset="-122"/>
              <a:ea typeface="隶书" panose="02010509060101010101" pitchFamily="49" charset="-122"/>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1"/>
            </p:custDataLst>
          </p:nvPr>
        </p:nvSpPr>
        <p:spPr>
          <a:xfrm rot="10800000">
            <a:off x="3921580" y="3276149"/>
            <a:ext cx="1299251" cy="1811749"/>
          </a:xfrm>
          <a:custGeom>
            <a:avLst/>
            <a:gdLst>
              <a:gd name="connsiteX0" fmla="*/ 320923 w 1297989"/>
              <a:gd name="connsiteY0" fmla="*/ 1430869 h 1968275"/>
              <a:gd name="connsiteX1" fmla="*/ 305551 w 1297989"/>
              <a:gd name="connsiteY1" fmla="*/ 1354608 h 1968275"/>
              <a:gd name="connsiteX2" fmla="*/ 278731 w 1297989"/>
              <a:gd name="connsiteY2" fmla="*/ 1179709 h 1968275"/>
              <a:gd name="connsiteX3" fmla="*/ 250257 w 1297989"/>
              <a:gd name="connsiteY3" fmla="*/ 871159 h 1968275"/>
              <a:gd name="connsiteX4" fmla="*/ 186221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9 w 1297989"/>
              <a:gd name="connsiteY8" fmla="*/ 67872 h 1968275"/>
              <a:gd name="connsiteX9" fmla="*/ 1174586 w 1297989"/>
              <a:gd name="connsiteY9" fmla="*/ 12341 h 1968275"/>
              <a:gd name="connsiteX10" fmla="*/ 1297989 w 1297989"/>
              <a:gd name="connsiteY10" fmla="*/ 0 h 1968275"/>
              <a:gd name="connsiteX11" fmla="*/ 1291819 w 1297989"/>
              <a:gd name="connsiteY11" fmla="*/ 86382 h 1968275"/>
              <a:gd name="connsiteX12" fmla="*/ 1279479 w 1297989"/>
              <a:gd name="connsiteY12" fmla="*/ 357868 h 1968275"/>
              <a:gd name="connsiteX13" fmla="*/ 1199267 w 1297989"/>
              <a:gd name="connsiteY13" fmla="*/ 629355 h 1968275"/>
              <a:gd name="connsiteX14" fmla="*/ 1007993 w 1297989"/>
              <a:gd name="connsiteY14" fmla="*/ 851480 h 1968275"/>
              <a:gd name="connsiteX15" fmla="*/ 755017 w 1297989"/>
              <a:gd name="connsiteY15" fmla="*/ 1030414 h 1968275"/>
              <a:gd name="connsiteX16" fmla="*/ 483531 w 1297989"/>
              <a:gd name="connsiteY16" fmla="*/ 1258709 h 1968275"/>
              <a:gd name="connsiteX17" fmla="*/ 370926 w 1297989"/>
              <a:gd name="connsiteY17" fmla="*/ 1372471 h 1968275"/>
              <a:gd name="connsiteX18" fmla="*/ 2260 w 1297989"/>
              <a:gd name="connsiteY18" fmla="*/ 1968275 h 1968275"/>
              <a:gd name="connsiteX19" fmla="*/ 0 w 1297989"/>
              <a:gd name="connsiteY19" fmla="*/ 1863560 h 1968275"/>
              <a:gd name="connsiteX20" fmla="*/ 36254 w 1297989"/>
              <a:gd name="connsiteY20" fmla="*/ 1890574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8"/>
                </a:lnTo>
                <a:cubicBezTo>
                  <a:pt x="295216" y="1294612"/>
                  <a:pt x="286267" y="1234527"/>
                  <a:pt x="278731" y="1179709"/>
                </a:cubicBezTo>
                <a:cubicBezTo>
                  <a:pt x="263657" y="1070074"/>
                  <a:pt x="271124" y="968702"/>
                  <a:pt x="250257" y="871159"/>
                </a:cubicBezTo>
                <a:cubicBezTo>
                  <a:pt x="234607" y="798001"/>
                  <a:pt x="215373" y="724110"/>
                  <a:pt x="186221" y="657852"/>
                </a:cubicBezTo>
                <a:lnTo>
                  <a:pt x="161836" y="610560"/>
                </a:lnTo>
                <a:lnTo>
                  <a:pt x="189581" y="553240"/>
                </a:lnTo>
                <a:cubicBezTo>
                  <a:pt x="253115" y="439044"/>
                  <a:pt x="333134" y="340900"/>
                  <a:pt x="421829" y="265316"/>
                </a:cubicBezTo>
                <a:cubicBezTo>
                  <a:pt x="540090" y="164537"/>
                  <a:pt x="682003" y="113119"/>
                  <a:pt x="841399" y="67872"/>
                </a:cubicBezTo>
                <a:lnTo>
                  <a:pt x="1174586" y="12341"/>
                </a:lnTo>
                <a:cubicBezTo>
                  <a:pt x="1250685" y="1029"/>
                  <a:pt x="1274337" y="514"/>
                  <a:pt x="1297989" y="0"/>
                </a:cubicBezTo>
                <a:cubicBezTo>
                  <a:pt x="1295932" y="28794"/>
                  <a:pt x="1294904" y="26738"/>
                  <a:pt x="1291819" y="86382"/>
                </a:cubicBezTo>
                <a:cubicBezTo>
                  <a:pt x="1288734" y="146027"/>
                  <a:pt x="1294904" y="267373"/>
                  <a:pt x="1279479" y="357868"/>
                </a:cubicBezTo>
                <a:cubicBezTo>
                  <a:pt x="1264053" y="448364"/>
                  <a:pt x="1244515" y="547086"/>
                  <a:pt x="1199267" y="629355"/>
                </a:cubicBezTo>
                <a:cubicBezTo>
                  <a:pt x="1154019" y="711623"/>
                  <a:pt x="1082034" y="784636"/>
                  <a:pt x="1007993" y="851480"/>
                </a:cubicBezTo>
                <a:cubicBezTo>
                  <a:pt x="933951" y="918323"/>
                  <a:pt x="842427" y="962542"/>
                  <a:pt x="755017" y="1030414"/>
                </a:cubicBezTo>
                <a:cubicBezTo>
                  <a:pt x="667606" y="1098285"/>
                  <a:pt x="564771" y="1181582"/>
                  <a:pt x="483531" y="1258709"/>
                </a:cubicBezTo>
                <a:cubicBezTo>
                  <a:pt x="442910" y="1297272"/>
                  <a:pt x="406147" y="1334293"/>
                  <a:pt x="370926" y="1372471"/>
                </a:cubicBezTo>
                <a:close/>
                <a:moveTo>
                  <a:pt x="2260" y="1968275"/>
                </a:moveTo>
                <a:lnTo>
                  <a:pt x="0" y="1863560"/>
                </a:lnTo>
                <a:lnTo>
                  <a:pt x="36254" y="1890574"/>
                </a:lnTo>
                <a:close/>
              </a:path>
            </a:pathLst>
          </a:custGeom>
          <a:solidFill>
            <a:srgbClr val="00B0F0"/>
          </a:solidFill>
          <a:ln w="38100" cap="flat" cmpd="sng" algn="ctr">
            <a:solidFill>
              <a:srgbClr val="FFFFFF"/>
            </a:solidFill>
            <a:prstDash val="solid"/>
          </a:ln>
          <a:effectLst/>
        </p:spPr>
        <p:txBody>
          <a:bodyPr tIns="0" bIns="684000" anchor="ctr"/>
          <a:lstStyle/>
          <a:p>
            <a:pPr algn="ctr" eaLnBrk="1" hangingPunct="1">
              <a:defRPr/>
            </a:pPr>
            <a:r>
              <a:rPr lang="en-US" altLang="zh-CN" sz="2400" kern="0" dirty="0">
                <a:solidFill>
                  <a:srgbClr val="FFFFFF"/>
                </a:solidFill>
                <a:latin typeface="Stencil Std" panose="04020904080802020404" pitchFamily="82" charset="0"/>
                <a:ea typeface="+mn-ea"/>
              </a:rPr>
              <a:t>5</a:t>
            </a:r>
            <a:endParaRPr lang="zh-CN" altLang="en-US" sz="2400" kern="0" dirty="0">
              <a:solidFill>
                <a:srgbClr val="FFFFFF"/>
              </a:solidFill>
              <a:latin typeface="Stencil Std" panose="04020904080802020404" pitchFamily="82" charset="0"/>
              <a:ea typeface="+mn-ea"/>
            </a:endParaRPr>
          </a:p>
        </p:txBody>
      </p:sp>
      <p:sp>
        <p:nvSpPr>
          <p:cNvPr id="4" name="MH_Other_2"/>
          <p:cNvSpPr/>
          <p:nvPr>
            <p:custDataLst>
              <p:tags r:id="rId2"/>
            </p:custDataLst>
          </p:nvPr>
        </p:nvSpPr>
        <p:spPr>
          <a:xfrm rot="7200000">
            <a:off x="4438142" y="2953991"/>
            <a:ext cx="1193708" cy="1969525"/>
          </a:xfrm>
          <a:custGeom>
            <a:avLst/>
            <a:gdLst>
              <a:gd name="connsiteX0" fmla="*/ 320923 w 1297989"/>
              <a:gd name="connsiteY0" fmla="*/ 1430869 h 1968275"/>
              <a:gd name="connsiteX1" fmla="*/ 305551 w 1297989"/>
              <a:gd name="connsiteY1" fmla="*/ 1354609 h 1968275"/>
              <a:gd name="connsiteX2" fmla="*/ 278731 w 1297989"/>
              <a:gd name="connsiteY2" fmla="*/ 1179710 h 1968275"/>
              <a:gd name="connsiteX3" fmla="*/ 250257 w 1297989"/>
              <a:gd name="connsiteY3" fmla="*/ 871159 h 1968275"/>
              <a:gd name="connsiteX4" fmla="*/ 186220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8 w 1297989"/>
              <a:gd name="connsiteY8" fmla="*/ 67871 h 1968275"/>
              <a:gd name="connsiteX9" fmla="*/ 1174586 w 1297989"/>
              <a:gd name="connsiteY9" fmla="*/ 12340 h 1968275"/>
              <a:gd name="connsiteX10" fmla="*/ 1297989 w 1297989"/>
              <a:gd name="connsiteY10" fmla="*/ 0 h 1968275"/>
              <a:gd name="connsiteX11" fmla="*/ 1291819 w 1297989"/>
              <a:gd name="connsiteY11" fmla="*/ 86382 h 1968275"/>
              <a:gd name="connsiteX12" fmla="*/ 1279478 w 1297989"/>
              <a:gd name="connsiteY12" fmla="*/ 357868 h 1968275"/>
              <a:gd name="connsiteX13" fmla="*/ 1199267 w 1297989"/>
              <a:gd name="connsiteY13" fmla="*/ 629354 h 1968275"/>
              <a:gd name="connsiteX14" fmla="*/ 1007992 w 1297989"/>
              <a:gd name="connsiteY14" fmla="*/ 851480 h 1968275"/>
              <a:gd name="connsiteX15" fmla="*/ 755017 w 1297989"/>
              <a:gd name="connsiteY15" fmla="*/ 1030413 h 1968275"/>
              <a:gd name="connsiteX16" fmla="*/ 483530 w 1297989"/>
              <a:gd name="connsiteY16" fmla="*/ 1258709 h 1968275"/>
              <a:gd name="connsiteX17" fmla="*/ 370925 w 1297989"/>
              <a:gd name="connsiteY17" fmla="*/ 1372471 h 1968275"/>
              <a:gd name="connsiteX18" fmla="*/ 2259 w 1297989"/>
              <a:gd name="connsiteY18" fmla="*/ 1968275 h 1968275"/>
              <a:gd name="connsiteX19" fmla="*/ 0 w 1297989"/>
              <a:gd name="connsiteY19" fmla="*/ 1863561 h 1968275"/>
              <a:gd name="connsiteX20" fmla="*/ 36253 w 1297989"/>
              <a:gd name="connsiteY20" fmla="*/ 1890575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9"/>
                </a:lnTo>
                <a:cubicBezTo>
                  <a:pt x="295216" y="1294613"/>
                  <a:pt x="286267" y="1234527"/>
                  <a:pt x="278731" y="1179710"/>
                </a:cubicBezTo>
                <a:cubicBezTo>
                  <a:pt x="263657" y="1070075"/>
                  <a:pt x="271124" y="968703"/>
                  <a:pt x="250257" y="871159"/>
                </a:cubicBezTo>
                <a:cubicBezTo>
                  <a:pt x="234607" y="798002"/>
                  <a:pt x="215372" y="724111"/>
                  <a:pt x="186220" y="657852"/>
                </a:cubicBezTo>
                <a:lnTo>
                  <a:pt x="161836" y="610560"/>
                </a:lnTo>
                <a:lnTo>
                  <a:pt x="189581" y="553240"/>
                </a:lnTo>
                <a:cubicBezTo>
                  <a:pt x="253114" y="439044"/>
                  <a:pt x="333133" y="340900"/>
                  <a:pt x="421829" y="265316"/>
                </a:cubicBezTo>
                <a:cubicBezTo>
                  <a:pt x="540090" y="164537"/>
                  <a:pt x="682003" y="113119"/>
                  <a:pt x="841398" y="67871"/>
                </a:cubicBezTo>
                <a:lnTo>
                  <a:pt x="1174586" y="12340"/>
                </a:lnTo>
                <a:cubicBezTo>
                  <a:pt x="1250685" y="1028"/>
                  <a:pt x="1274337" y="514"/>
                  <a:pt x="1297989" y="0"/>
                </a:cubicBezTo>
                <a:cubicBezTo>
                  <a:pt x="1295932" y="28794"/>
                  <a:pt x="1294904" y="26737"/>
                  <a:pt x="1291819" y="86382"/>
                </a:cubicBezTo>
                <a:cubicBezTo>
                  <a:pt x="1288734" y="146027"/>
                  <a:pt x="1294904" y="267373"/>
                  <a:pt x="1279478" y="357868"/>
                </a:cubicBezTo>
                <a:cubicBezTo>
                  <a:pt x="1264054" y="448364"/>
                  <a:pt x="1244515" y="547086"/>
                  <a:pt x="1199267" y="629354"/>
                </a:cubicBezTo>
                <a:cubicBezTo>
                  <a:pt x="1154019" y="711623"/>
                  <a:pt x="1082034" y="784636"/>
                  <a:pt x="1007992" y="851480"/>
                </a:cubicBezTo>
                <a:cubicBezTo>
                  <a:pt x="933951" y="918323"/>
                  <a:pt x="842427" y="962542"/>
                  <a:pt x="755017" y="1030413"/>
                </a:cubicBezTo>
                <a:cubicBezTo>
                  <a:pt x="667606" y="1098285"/>
                  <a:pt x="564770" y="1181582"/>
                  <a:pt x="483530" y="1258709"/>
                </a:cubicBezTo>
                <a:cubicBezTo>
                  <a:pt x="442910" y="1297272"/>
                  <a:pt x="406147" y="1334293"/>
                  <a:pt x="370925" y="1372471"/>
                </a:cubicBezTo>
                <a:close/>
                <a:moveTo>
                  <a:pt x="2259" y="1968275"/>
                </a:moveTo>
                <a:lnTo>
                  <a:pt x="0" y="1863561"/>
                </a:lnTo>
                <a:lnTo>
                  <a:pt x="36253" y="1890575"/>
                </a:lnTo>
                <a:close/>
              </a:path>
            </a:pathLst>
          </a:custGeom>
          <a:solidFill>
            <a:srgbClr val="00B0F0"/>
          </a:solidFill>
          <a:ln w="38100" cap="flat" cmpd="sng" algn="ctr">
            <a:solidFill>
              <a:srgbClr val="FFFFFF"/>
            </a:solidFill>
            <a:prstDash val="solid"/>
          </a:ln>
          <a:effectLst/>
        </p:spPr>
        <p:txBody>
          <a:bodyPr tIns="0" bIns="684000" anchor="ctr"/>
          <a:lstStyle/>
          <a:p>
            <a:pPr algn="ctr" eaLnBrk="1" hangingPunct="1">
              <a:defRPr/>
            </a:pPr>
            <a:r>
              <a:rPr lang="en-US" altLang="zh-CN" sz="2400" kern="0" dirty="0">
                <a:solidFill>
                  <a:srgbClr val="FFFFFF"/>
                </a:solidFill>
                <a:latin typeface="Stencil Std" panose="04020904080802020404" pitchFamily="82" charset="0"/>
                <a:ea typeface="+mn-ea"/>
              </a:rPr>
              <a:t>4</a:t>
            </a:r>
            <a:endParaRPr lang="zh-CN" altLang="en-US" sz="2400" kern="0" dirty="0">
              <a:solidFill>
                <a:srgbClr val="FFFFFF"/>
              </a:solidFill>
              <a:latin typeface="Stencil Std" panose="04020904080802020404" pitchFamily="82" charset="0"/>
              <a:ea typeface="+mn-ea"/>
            </a:endParaRPr>
          </a:p>
        </p:txBody>
      </p:sp>
      <p:sp>
        <p:nvSpPr>
          <p:cNvPr id="5" name="MH_Other_3"/>
          <p:cNvSpPr/>
          <p:nvPr>
            <p:custDataLst>
              <p:tags r:id="rId3"/>
            </p:custDataLst>
          </p:nvPr>
        </p:nvSpPr>
        <p:spPr>
          <a:xfrm rot="3600000">
            <a:off x="4440588" y="2462335"/>
            <a:ext cx="1195170" cy="1969525"/>
          </a:xfrm>
          <a:custGeom>
            <a:avLst/>
            <a:gdLst>
              <a:gd name="connsiteX0" fmla="*/ 0 w 1298767"/>
              <a:gd name="connsiteY0" fmla="*/ 1862981 h 1968275"/>
              <a:gd name="connsiteX1" fmla="*/ 37031 w 1298767"/>
              <a:gd name="connsiteY1" fmla="*/ 1890575 h 1968275"/>
              <a:gd name="connsiteX2" fmla="*/ 3037 w 1298767"/>
              <a:gd name="connsiteY2" fmla="*/ 1968275 h 1968275"/>
              <a:gd name="connsiteX3" fmla="*/ 190359 w 1298767"/>
              <a:gd name="connsiteY3" fmla="*/ 553240 h 1968275"/>
              <a:gd name="connsiteX4" fmla="*/ 422607 w 1298767"/>
              <a:gd name="connsiteY4" fmla="*/ 265316 h 1968275"/>
              <a:gd name="connsiteX5" fmla="*/ 842177 w 1298767"/>
              <a:gd name="connsiteY5" fmla="*/ 67871 h 1968275"/>
              <a:gd name="connsiteX6" fmla="*/ 1175364 w 1298767"/>
              <a:gd name="connsiteY6" fmla="*/ 12340 h 1968275"/>
              <a:gd name="connsiteX7" fmla="*/ 1298767 w 1298767"/>
              <a:gd name="connsiteY7" fmla="*/ 0 h 1968275"/>
              <a:gd name="connsiteX8" fmla="*/ 1292597 w 1298767"/>
              <a:gd name="connsiteY8" fmla="*/ 86382 h 1968275"/>
              <a:gd name="connsiteX9" fmla="*/ 1280257 w 1298767"/>
              <a:gd name="connsiteY9" fmla="*/ 357868 h 1968275"/>
              <a:gd name="connsiteX10" fmla="*/ 1200045 w 1298767"/>
              <a:gd name="connsiteY10" fmla="*/ 629354 h 1968275"/>
              <a:gd name="connsiteX11" fmla="*/ 1008770 w 1298767"/>
              <a:gd name="connsiteY11" fmla="*/ 851479 h 1968275"/>
              <a:gd name="connsiteX12" fmla="*/ 755795 w 1298767"/>
              <a:gd name="connsiteY12" fmla="*/ 1030414 h 1968275"/>
              <a:gd name="connsiteX13" fmla="*/ 484308 w 1298767"/>
              <a:gd name="connsiteY13" fmla="*/ 1258709 h 1968275"/>
              <a:gd name="connsiteX14" fmla="*/ 371703 w 1298767"/>
              <a:gd name="connsiteY14" fmla="*/ 1372471 h 1968275"/>
              <a:gd name="connsiteX15" fmla="*/ 321700 w 1298767"/>
              <a:gd name="connsiteY15" fmla="*/ 1430870 h 1968275"/>
              <a:gd name="connsiteX16" fmla="*/ 306328 w 1298767"/>
              <a:gd name="connsiteY16" fmla="*/ 1354609 h 1968275"/>
              <a:gd name="connsiteX17" fmla="*/ 279508 w 1298767"/>
              <a:gd name="connsiteY17" fmla="*/ 1179710 h 1968275"/>
              <a:gd name="connsiteX18" fmla="*/ 251034 w 1298767"/>
              <a:gd name="connsiteY18" fmla="*/ 871159 h 1968275"/>
              <a:gd name="connsiteX19" fmla="*/ 186998 w 1298767"/>
              <a:gd name="connsiteY19" fmla="*/ 657852 h 1968275"/>
              <a:gd name="connsiteX20" fmla="*/ 162614 w 1298767"/>
              <a:gd name="connsiteY20" fmla="*/ 610560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8767" h="1968275">
                <a:moveTo>
                  <a:pt x="0" y="1862981"/>
                </a:moveTo>
                <a:lnTo>
                  <a:pt x="37031" y="1890575"/>
                </a:lnTo>
                <a:lnTo>
                  <a:pt x="3037" y="1968275"/>
                </a:lnTo>
                <a:close/>
                <a:moveTo>
                  <a:pt x="190359" y="553240"/>
                </a:moveTo>
                <a:cubicBezTo>
                  <a:pt x="253892" y="439044"/>
                  <a:pt x="333911" y="340900"/>
                  <a:pt x="422607" y="265316"/>
                </a:cubicBezTo>
                <a:cubicBezTo>
                  <a:pt x="540868" y="164537"/>
                  <a:pt x="682781" y="113119"/>
                  <a:pt x="842177" y="67871"/>
                </a:cubicBezTo>
                <a:lnTo>
                  <a:pt x="1175364" y="12340"/>
                </a:lnTo>
                <a:cubicBezTo>
                  <a:pt x="1251463" y="1028"/>
                  <a:pt x="1275115" y="514"/>
                  <a:pt x="1298767" y="0"/>
                </a:cubicBezTo>
                <a:cubicBezTo>
                  <a:pt x="1296710" y="28794"/>
                  <a:pt x="1295682" y="26737"/>
                  <a:pt x="1292597" y="86382"/>
                </a:cubicBezTo>
                <a:cubicBezTo>
                  <a:pt x="1289512" y="146027"/>
                  <a:pt x="1295682" y="267373"/>
                  <a:pt x="1280257" y="357868"/>
                </a:cubicBezTo>
                <a:cubicBezTo>
                  <a:pt x="1264831" y="448363"/>
                  <a:pt x="1245293" y="547086"/>
                  <a:pt x="1200045" y="629354"/>
                </a:cubicBezTo>
                <a:cubicBezTo>
                  <a:pt x="1154797" y="711623"/>
                  <a:pt x="1082812" y="784636"/>
                  <a:pt x="1008770" y="851479"/>
                </a:cubicBezTo>
                <a:cubicBezTo>
                  <a:pt x="934729" y="918323"/>
                  <a:pt x="843205" y="962542"/>
                  <a:pt x="755795" y="1030414"/>
                </a:cubicBezTo>
                <a:cubicBezTo>
                  <a:pt x="668384" y="1098285"/>
                  <a:pt x="565549" y="1181582"/>
                  <a:pt x="484308" y="1258709"/>
                </a:cubicBezTo>
                <a:cubicBezTo>
                  <a:pt x="443688" y="1297272"/>
                  <a:pt x="406924" y="1334293"/>
                  <a:pt x="371703" y="1372471"/>
                </a:cubicBezTo>
                <a:lnTo>
                  <a:pt x="321700" y="1430870"/>
                </a:lnTo>
                <a:lnTo>
                  <a:pt x="306328" y="1354609"/>
                </a:lnTo>
                <a:cubicBezTo>
                  <a:pt x="295993" y="1294613"/>
                  <a:pt x="287044" y="1234527"/>
                  <a:pt x="279508" y="1179710"/>
                </a:cubicBezTo>
                <a:cubicBezTo>
                  <a:pt x="264434" y="1070074"/>
                  <a:pt x="271901" y="968703"/>
                  <a:pt x="251034" y="871159"/>
                </a:cubicBezTo>
                <a:cubicBezTo>
                  <a:pt x="235384" y="798001"/>
                  <a:pt x="216149" y="724110"/>
                  <a:pt x="186998" y="657852"/>
                </a:cubicBezTo>
                <a:lnTo>
                  <a:pt x="162614" y="610560"/>
                </a:lnTo>
                <a:close/>
              </a:path>
            </a:pathLst>
          </a:custGeom>
          <a:solidFill>
            <a:srgbClr val="00B0F0"/>
          </a:solidFill>
          <a:ln w="38100" cap="flat" cmpd="sng" algn="ctr">
            <a:solidFill>
              <a:srgbClr val="FFFFFF"/>
            </a:solidFill>
            <a:prstDash val="solid"/>
          </a:ln>
          <a:effectLst/>
        </p:spPr>
        <p:txBody>
          <a:bodyPr tIns="0" bIns="684000" anchor="ctr"/>
          <a:lstStyle/>
          <a:p>
            <a:pPr algn="ctr" eaLnBrk="1" hangingPunct="1">
              <a:defRPr/>
            </a:pPr>
            <a:r>
              <a:rPr lang="en-US" altLang="zh-CN" sz="2400" kern="0" dirty="0">
                <a:solidFill>
                  <a:srgbClr val="FFFFFF"/>
                </a:solidFill>
                <a:latin typeface="Stencil Std" panose="04020904080802020404" pitchFamily="82" charset="0"/>
                <a:ea typeface="+mn-ea"/>
              </a:rPr>
              <a:t>3</a:t>
            </a:r>
            <a:endParaRPr lang="zh-CN" altLang="en-US" sz="2400" kern="0" dirty="0">
              <a:solidFill>
                <a:srgbClr val="FFFFFF"/>
              </a:solidFill>
              <a:latin typeface="Stencil Std" panose="04020904080802020404" pitchFamily="82" charset="0"/>
              <a:ea typeface="+mn-ea"/>
            </a:endParaRPr>
          </a:p>
        </p:txBody>
      </p:sp>
      <p:sp>
        <p:nvSpPr>
          <p:cNvPr id="6" name="MH_Other_4"/>
          <p:cNvSpPr/>
          <p:nvPr>
            <p:custDataLst>
              <p:tags r:id="rId4"/>
            </p:custDataLst>
          </p:nvPr>
        </p:nvSpPr>
        <p:spPr>
          <a:xfrm>
            <a:off x="4078824" y="2295760"/>
            <a:ext cx="1137242" cy="1317901"/>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5 h 1430869"/>
              <a:gd name="connsiteX4" fmla="*/ 846157 w 1136153"/>
              <a:gd name="connsiteY4" fmla="*/ 851480 h 1430869"/>
              <a:gd name="connsiteX5" fmla="*/ 593181 w 1136153"/>
              <a:gd name="connsiteY5" fmla="*/ 1030414 h 1430869"/>
              <a:gd name="connsiteX6" fmla="*/ 321695 w 1136153"/>
              <a:gd name="connsiteY6" fmla="*/ 1258709 h 1430869"/>
              <a:gd name="connsiteX7" fmla="*/ 209090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5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5"/>
                </a:cubicBezTo>
                <a:cubicBezTo>
                  <a:pt x="992183" y="711623"/>
                  <a:pt x="920198" y="784636"/>
                  <a:pt x="846157" y="851480"/>
                </a:cubicBezTo>
                <a:cubicBezTo>
                  <a:pt x="772115" y="918323"/>
                  <a:pt x="680591" y="962542"/>
                  <a:pt x="593181" y="1030414"/>
                </a:cubicBezTo>
                <a:cubicBezTo>
                  <a:pt x="505770" y="1098285"/>
                  <a:pt x="402935" y="1181582"/>
                  <a:pt x="321695" y="1258709"/>
                </a:cubicBezTo>
                <a:cubicBezTo>
                  <a:pt x="281075" y="1297272"/>
                  <a:pt x="244311" y="1334293"/>
                  <a:pt x="209090" y="1372471"/>
                </a:cubicBezTo>
                <a:lnTo>
                  <a:pt x="159087" y="1430869"/>
                </a:lnTo>
                <a:lnTo>
                  <a:pt x="143715" y="1354609"/>
                </a:lnTo>
                <a:cubicBezTo>
                  <a:pt x="133380" y="1294613"/>
                  <a:pt x="124432" y="1234528"/>
                  <a:pt x="116895" y="1179710"/>
                </a:cubicBezTo>
                <a:cubicBezTo>
                  <a:pt x="101821" y="1070075"/>
                  <a:pt x="109288" y="968703"/>
                  <a:pt x="88421" y="871159"/>
                </a:cubicBezTo>
                <a:cubicBezTo>
                  <a:pt x="72771" y="798002"/>
                  <a:pt x="53536" y="724111"/>
                  <a:pt x="24385" y="657852"/>
                </a:cubicBezTo>
                <a:lnTo>
                  <a:pt x="0" y="610560"/>
                </a:lnTo>
                <a:lnTo>
                  <a:pt x="27745" y="553240"/>
                </a:lnTo>
                <a:cubicBezTo>
                  <a:pt x="91278" y="439044"/>
                  <a:pt x="171298" y="340900"/>
                  <a:pt x="259993" y="265316"/>
                </a:cubicBezTo>
                <a:cubicBezTo>
                  <a:pt x="378254" y="164537"/>
                  <a:pt x="520167" y="113119"/>
                  <a:pt x="679563" y="67872"/>
                </a:cubicBezTo>
                <a:lnTo>
                  <a:pt x="1012750" y="12340"/>
                </a:lnTo>
                <a:cubicBezTo>
                  <a:pt x="1088849" y="1028"/>
                  <a:pt x="1112501" y="514"/>
                  <a:pt x="1136153" y="0"/>
                </a:cubicBezTo>
                <a:close/>
              </a:path>
            </a:pathLst>
          </a:custGeom>
          <a:solidFill>
            <a:srgbClr val="00B0F0"/>
          </a:solidFill>
          <a:ln w="38100" cap="flat" cmpd="sng" algn="ctr">
            <a:solidFill>
              <a:srgbClr val="FFFFFF"/>
            </a:solidFill>
            <a:prstDash val="solid"/>
          </a:ln>
          <a:effectLst/>
        </p:spPr>
        <p:txBody>
          <a:bodyPr tIns="0" bIns="252000" anchor="ctr"/>
          <a:lstStyle/>
          <a:p>
            <a:pPr algn="ctr" eaLnBrk="1" hangingPunct="1">
              <a:defRPr/>
            </a:pPr>
            <a:r>
              <a:rPr lang="en-US" altLang="zh-CN" sz="2400" kern="0" dirty="0">
                <a:solidFill>
                  <a:srgbClr val="FFFFFF"/>
                </a:solidFill>
                <a:latin typeface="Stencil Std" panose="04020904080802020404" pitchFamily="82" charset="0"/>
                <a:ea typeface="+mn-ea"/>
              </a:rPr>
              <a:t>2</a:t>
            </a:r>
            <a:endParaRPr lang="zh-CN" altLang="en-US" sz="2400" kern="0" dirty="0">
              <a:solidFill>
                <a:srgbClr val="FFFFFF"/>
              </a:solidFill>
              <a:latin typeface="Stencil Std" panose="04020904080802020404" pitchFamily="82" charset="0"/>
              <a:ea typeface="+mn-ea"/>
            </a:endParaRPr>
          </a:p>
        </p:txBody>
      </p:sp>
      <p:sp>
        <p:nvSpPr>
          <p:cNvPr id="7" name="MH_Other_5"/>
          <p:cNvSpPr/>
          <p:nvPr>
            <p:custDataLst>
              <p:tags r:id="rId5"/>
            </p:custDataLst>
          </p:nvPr>
        </p:nvSpPr>
        <p:spPr>
          <a:xfrm rot="18000000">
            <a:off x="3422336" y="2559814"/>
            <a:ext cx="1046139" cy="1432671"/>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4 h 1430869"/>
              <a:gd name="connsiteX4" fmla="*/ 846157 w 1136153"/>
              <a:gd name="connsiteY4" fmla="*/ 851479 h 1430869"/>
              <a:gd name="connsiteX5" fmla="*/ 593181 w 1136153"/>
              <a:gd name="connsiteY5" fmla="*/ 1030413 h 1430869"/>
              <a:gd name="connsiteX6" fmla="*/ 321694 w 1136153"/>
              <a:gd name="connsiteY6" fmla="*/ 1258709 h 1430869"/>
              <a:gd name="connsiteX7" fmla="*/ 209089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4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4"/>
                </a:cubicBezTo>
                <a:cubicBezTo>
                  <a:pt x="992183" y="711623"/>
                  <a:pt x="920198" y="784636"/>
                  <a:pt x="846157" y="851479"/>
                </a:cubicBezTo>
                <a:cubicBezTo>
                  <a:pt x="772115" y="918323"/>
                  <a:pt x="680591" y="962542"/>
                  <a:pt x="593181" y="1030413"/>
                </a:cubicBezTo>
                <a:cubicBezTo>
                  <a:pt x="505770" y="1098285"/>
                  <a:pt x="402934" y="1181582"/>
                  <a:pt x="321694" y="1258709"/>
                </a:cubicBezTo>
                <a:cubicBezTo>
                  <a:pt x="281075" y="1297272"/>
                  <a:pt x="244311" y="1334293"/>
                  <a:pt x="209089" y="1372471"/>
                </a:cubicBezTo>
                <a:lnTo>
                  <a:pt x="159087" y="1430869"/>
                </a:lnTo>
                <a:lnTo>
                  <a:pt x="143715" y="1354609"/>
                </a:lnTo>
                <a:cubicBezTo>
                  <a:pt x="133380" y="1294613"/>
                  <a:pt x="124431" y="1234527"/>
                  <a:pt x="116895"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lose/>
              </a:path>
            </a:pathLst>
          </a:custGeom>
          <a:solidFill>
            <a:srgbClr val="00B0F0"/>
          </a:solidFill>
          <a:ln w="38100" cap="flat" cmpd="sng" algn="ctr">
            <a:solidFill>
              <a:srgbClr val="FFFFFF"/>
            </a:solidFill>
            <a:prstDash val="solid"/>
          </a:ln>
          <a:effectLst/>
        </p:spPr>
        <p:txBody>
          <a:bodyPr tIns="0" bIns="252000" anchor="ctr"/>
          <a:lstStyle/>
          <a:p>
            <a:pPr algn="ctr" eaLnBrk="1" hangingPunct="1">
              <a:defRPr/>
            </a:pPr>
            <a:r>
              <a:rPr lang="en-US" altLang="zh-CN" sz="2400" kern="0" dirty="0">
                <a:solidFill>
                  <a:srgbClr val="FFFFFF"/>
                </a:solidFill>
                <a:latin typeface="Stencil Std" panose="04020904080802020404" pitchFamily="82" charset="0"/>
                <a:ea typeface="+mn-ea"/>
              </a:rPr>
              <a:t>1</a:t>
            </a:r>
            <a:endParaRPr lang="zh-CN" altLang="en-US" sz="2400" kern="0" dirty="0">
              <a:solidFill>
                <a:srgbClr val="FFFFFF"/>
              </a:solidFill>
              <a:latin typeface="Stencil Std" panose="04020904080802020404" pitchFamily="82" charset="0"/>
              <a:ea typeface="+mn-ea"/>
            </a:endParaRPr>
          </a:p>
        </p:txBody>
      </p:sp>
      <p:sp>
        <p:nvSpPr>
          <p:cNvPr id="8" name="MH_Other_6"/>
          <p:cNvSpPr/>
          <p:nvPr>
            <p:custDataLst>
              <p:tags r:id="rId6"/>
            </p:custDataLst>
          </p:nvPr>
        </p:nvSpPr>
        <p:spPr>
          <a:xfrm rot="14400000">
            <a:off x="3314266" y="3268506"/>
            <a:ext cx="1044677" cy="1431082"/>
          </a:xfrm>
          <a:custGeom>
            <a:avLst/>
            <a:gdLst>
              <a:gd name="connsiteX0" fmla="*/ 1037431 w 1136153"/>
              <a:gd name="connsiteY0" fmla="*/ 629354 h 1430870"/>
              <a:gd name="connsiteX1" fmla="*/ 846156 w 1136153"/>
              <a:gd name="connsiteY1" fmla="*/ 851479 h 1430870"/>
              <a:gd name="connsiteX2" fmla="*/ 593181 w 1136153"/>
              <a:gd name="connsiteY2" fmla="*/ 1030414 h 1430870"/>
              <a:gd name="connsiteX3" fmla="*/ 321694 w 1136153"/>
              <a:gd name="connsiteY3" fmla="*/ 1258709 h 1430870"/>
              <a:gd name="connsiteX4" fmla="*/ 209089 w 1136153"/>
              <a:gd name="connsiteY4" fmla="*/ 1372471 h 1430870"/>
              <a:gd name="connsiteX5" fmla="*/ 159087 w 1136153"/>
              <a:gd name="connsiteY5" fmla="*/ 1430870 h 1430870"/>
              <a:gd name="connsiteX6" fmla="*/ 143715 w 1136153"/>
              <a:gd name="connsiteY6" fmla="*/ 1354609 h 1430870"/>
              <a:gd name="connsiteX7" fmla="*/ 116894 w 1136153"/>
              <a:gd name="connsiteY7" fmla="*/ 1179710 h 1430870"/>
              <a:gd name="connsiteX8" fmla="*/ 88421 w 1136153"/>
              <a:gd name="connsiteY8" fmla="*/ 871159 h 1430870"/>
              <a:gd name="connsiteX9" fmla="*/ 24384 w 1136153"/>
              <a:gd name="connsiteY9" fmla="*/ 657852 h 1430870"/>
              <a:gd name="connsiteX10" fmla="*/ 0 w 1136153"/>
              <a:gd name="connsiteY10" fmla="*/ 610560 h 1430870"/>
              <a:gd name="connsiteX11" fmla="*/ 27745 w 1136153"/>
              <a:gd name="connsiteY11" fmla="*/ 553240 h 1430870"/>
              <a:gd name="connsiteX12" fmla="*/ 259993 w 1136153"/>
              <a:gd name="connsiteY12" fmla="*/ 265316 h 1430870"/>
              <a:gd name="connsiteX13" fmla="*/ 679563 w 1136153"/>
              <a:gd name="connsiteY13" fmla="*/ 67872 h 1430870"/>
              <a:gd name="connsiteX14" fmla="*/ 1012750 w 1136153"/>
              <a:gd name="connsiteY14" fmla="*/ 12340 h 1430870"/>
              <a:gd name="connsiteX15" fmla="*/ 1136153 w 1136153"/>
              <a:gd name="connsiteY15" fmla="*/ 0 h 1430870"/>
              <a:gd name="connsiteX16" fmla="*/ 1129983 w 1136153"/>
              <a:gd name="connsiteY16" fmla="*/ 86382 h 1430870"/>
              <a:gd name="connsiteX17" fmla="*/ 1117643 w 1136153"/>
              <a:gd name="connsiteY17" fmla="*/ 357868 h 1430870"/>
              <a:gd name="connsiteX18" fmla="*/ 1037431 w 1136153"/>
              <a:gd name="connsiteY18" fmla="*/ 629354 h 143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70">
                <a:moveTo>
                  <a:pt x="1037431" y="629354"/>
                </a:moveTo>
                <a:cubicBezTo>
                  <a:pt x="992183" y="711623"/>
                  <a:pt x="920198" y="784636"/>
                  <a:pt x="846156" y="851479"/>
                </a:cubicBezTo>
                <a:cubicBezTo>
                  <a:pt x="772115" y="918323"/>
                  <a:pt x="680591" y="962542"/>
                  <a:pt x="593181" y="1030414"/>
                </a:cubicBezTo>
                <a:cubicBezTo>
                  <a:pt x="505770" y="1098285"/>
                  <a:pt x="402935" y="1181582"/>
                  <a:pt x="321694" y="1258709"/>
                </a:cubicBezTo>
                <a:cubicBezTo>
                  <a:pt x="281074" y="1297272"/>
                  <a:pt x="244310" y="1334293"/>
                  <a:pt x="209089" y="1372471"/>
                </a:cubicBezTo>
                <a:lnTo>
                  <a:pt x="159087" y="1430870"/>
                </a:lnTo>
                <a:lnTo>
                  <a:pt x="143715" y="1354609"/>
                </a:lnTo>
                <a:cubicBezTo>
                  <a:pt x="133379" y="1294613"/>
                  <a:pt x="124431" y="1234528"/>
                  <a:pt x="116894"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ubicBezTo>
                  <a:pt x="1134096" y="28794"/>
                  <a:pt x="1133068" y="26737"/>
                  <a:pt x="1129983" y="86382"/>
                </a:cubicBezTo>
                <a:cubicBezTo>
                  <a:pt x="1126898" y="146027"/>
                  <a:pt x="1133068" y="267373"/>
                  <a:pt x="1117643" y="357868"/>
                </a:cubicBezTo>
                <a:cubicBezTo>
                  <a:pt x="1102217" y="448363"/>
                  <a:pt x="1082679" y="547086"/>
                  <a:pt x="1037431" y="629354"/>
                </a:cubicBezTo>
                <a:close/>
              </a:path>
            </a:pathLst>
          </a:custGeom>
          <a:solidFill>
            <a:srgbClr val="00B0F0"/>
          </a:solidFill>
          <a:ln w="38100" cap="flat" cmpd="sng" algn="ctr">
            <a:solidFill>
              <a:srgbClr val="FFFFFF"/>
            </a:solidFill>
            <a:prstDash val="solid"/>
          </a:ln>
          <a:effectLst/>
        </p:spPr>
        <p:txBody>
          <a:bodyPr tIns="0" bIns="252000" anchor="ctr"/>
          <a:lstStyle/>
          <a:p>
            <a:pPr algn="ctr" eaLnBrk="1" hangingPunct="1">
              <a:defRPr/>
            </a:pPr>
            <a:r>
              <a:rPr lang="en-US" altLang="zh-CN" sz="2400" kern="0" dirty="0">
                <a:solidFill>
                  <a:srgbClr val="FFFFFF"/>
                </a:solidFill>
                <a:latin typeface="Stencil Std" panose="04020904080802020404" pitchFamily="82" charset="0"/>
                <a:ea typeface="+mn-ea"/>
              </a:rPr>
              <a:t>6</a:t>
            </a:r>
            <a:endParaRPr lang="zh-CN" altLang="en-US" sz="2400" kern="0" dirty="0">
              <a:solidFill>
                <a:srgbClr val="FFFFFF"/>
              </a:solidFill>
              <a:latin typeface="Stencil Std" panose="04020904080802020404" pitchFamily="82" charset="0"/>
              <a:ea typeface="+mn-ea"/>
            </a:endParaRPr>
          </a:p>
        </p:txBody>
      </p:sp>
      <p:sp>
        <p:nvSpPr>
          <p:cNvPr id="9" name="MH_SubTitle_4"/>
          <p:cNvSpPr txBox="1">
            <a:spLocks noChangeArrowheads="1"/>
          </p:cNvSpPr>
          <p:nvPr>
            <p:custDataLst>
              <p:tags r:id="rId7"/>
            </p:custDataLst>
          </p:nvPr>
        </p:nvSpPr>
        <p:spPr bwMode="auto">
          <a:xfrm>
            <a:off x="4920636" y="4858508"/>
            <a:ext cx="2073425" cy="73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r>
              <a:rPr lang="zh-CN" altLang="en-US" sz="1600" dirty="0" smtClean="0">
                <a:latin typeface="华文隶书" panose="02010800040101010101" pitchFamily="2" charset="-122"/>
                <a:ea typeface="华文隶书" panose="02010800040101010101" pitchFamily="2" charset="-122"/>
              </a:rPr>
              <a:t>安全管理</a:t>
            </a:r>
            <a:r>
              <a:rPr lang="zh-CN" altLang="en-US" sz="1600" dirty="0">
                <a:latin typeface="华文隶书" panose="02010800040101010101" pitchFamily="2" charset="-122"/>
                <a:ea typeface="华文隶书" panose="02010800040101010101" pitchFamily="2" charset="-122"/>
              </a:rPr>
              <a:t>改善的目标和方向提供参考</a:t>
            </a:r>
            <a:endParaRPr lang="en-US" altLang="zh-CN" sz="1600" dirty="0">
              <a:latin typeface="华文隶书" panose="02010800040101010101" pitchFamily="2" charset="-122"/>
              <a:ea typeface="华文隶书" panose="02010800040101010101" pitchFamily="2" charset="-122"/>
            </a:endParaRPr>
          </a:p>
        </p:txBody>
      </p:sp>
      <p:sp>
        <p:nvSpPr>
          <p:cNvPr id="10" name="MH_SubTitle_1"/>
          <p:cNvSpPr txBox="1">
            <a:spLocks noChangeArrowheads="1"/>
          </p:cNvSpPr>
          <p:nvPr>
            <p:custDataLst>
              <p:tags r:id="rId8"/>
            </p:custDataLst>
          </p:nvPr>
        </p:nvSpPr>
        <p:spPr bwMode="auto">
          <a:xfrm>
            <a:off x="2267337" y="1834056"/>
            <a:ext cx="1968731" cy="73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r>
              <a:rPr lang="zh-CN" altLang="en-US" sz="1600" dirty="0" smtClean="0">
                <a:latin typeface="华文隶书" panose="02010800040101010101" pitchFamily="2" charset="-122"/>
                <a:ea typeface="华文隶书" panose="02010800040101010101" pitchFamily="2" charset="-122"/>
              </a:rPr>
              <a:t>了解</a:t>
            </a:r>
            <a:r>
              <a:rPr lang="zh-CN" altLang="en-US" sz="1600" dirty="0">
                <a:latin typeface="华文隶书" panose="02010800040101010101" pitchFamily="2" charset="-122"/>
                <a:ea typeface="华文隶书" panose="02010800040101010101" pitchFamily="2" charset="-122"/>
              </a:rPr>
              <a:t>公司整体的安全状况提供参考</a:t>
            </a:r>
            <a:endParaRPr lang="en-US" altLang="zh-CN" sz="1600" dirty="0">
              <a:latin typeface="华文隶书" panose="02010800040101010101" pitchFamily="2" charset="-122"/>
              <a:ea typeface="华文隶书" panose="02010800040101010101" pitchFamily="2" charset="-122"/>
            </a:endParaRPr>
          </a:p>
        </p:txBody>
      </p:sp>
      <p:sp>
        <p:nvSpPr>
          <p:cNvPr id="11" name="MH_SubTitle_5"/>
          <p:cNvSpPr txBox="1">
            <a:spLocks noChangeArrowheads="1"/>
          </p:cNvSpPr>
          <p:nvPr>
            <p:custDataLst>
              <p:tags r:id="rId9"/>
            </p:custDataLst>
          </p:nvPr>
        </p:nvSpPr>
        <p:spPr bwMode="auto">
          <a:xfrm>
            <a:off x="2846141" y="5013383"/>
            <a:ext cx="1736183" cy="73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r>
              <a:rPr lang="zh-CN" altLang="en-US" sz="1600" dirty="0" smtClean="0">
                <a:latin typeface="华文隶书" panose="02010800040101010101" pitchFamily="2" charset="-122"/>
                <a:ea typeface="华文隶书" panose="02010800040101010101" pitchFamily="2" charset="-122"/>
              </a:rPr>
              <a:t>为</a:t>
            </a:r>
            <a:r>
              <a:rPr lang="zh-CN" altLang="en-US" sz="1600" dirty="0">
                <a:latin typeface="华文隶书" panose="02010800040101010101" pitchFamily="2" charset="-122"/>
                <a:ea typeface="华文隶书" panose="02010800040101010101" pitchFamily="2" charset="-122"/>
              </a:rPr>
              <a:t>公司领导层决策参考和依据</a:t>
            </a:r>
            <a:endParaRPr lang="en-US" altLang="zh-CN" sz="1600" dirty="0">
              <a:latin typeface="华文隶书" panose="02010800040101010101" pitchFamily="2" charset="-122"/>
              <a:ea typeface="华文隶书" panose="02010800040101010101" pitchFamily="2" charset="-122"/>
            </a:endParaRPr>
          </a:p>
        </p:txBody>
      </p:sp>
      <p:sp>
        <p:nvSpPr>
          <p:cNvPr id="12" name="MH_SubTitle_6"/>
          <p:cNvSpPr txBox="1">
            <a:spLocks noChangeArrowheads="1"/>
          </p:cNvSpPr>
          <p:nvPr>
            <p:custDataLst>
              <p:tags r:id="rId10"/>
            </p:custDataLst>
          </p:nvPr>
        </p:nvSpPr>
        <p:spPr bwMode="auto">
          <a:xfrm>
            <a:off x="1605799" y="3504079"/>
            <a:ext cx="1323076" cy="73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r>
              <a:rPr lang="zh-CN" altLang="en-US" sz="1600" dirty="0" smtClean="0">
                <a:latin typeface="华文隶书" panose="02010800040101010101" pitchFamily="2" charset="-122"/>
                <a:ea typeface="华文隶书" panose="02010800040101010101" pitchFamily="2" charset="-122"/>
              </a:rPr>
              <a:t>安全</a:t>
            </a:r>
            <a:r>
              <a:rPr lang="zh-CN" altLang="en-US" sz="1600" dirty="0">
                <a:latin typeface="华文隶书" panose="02010800040101010101" pitchFamily="2" charset="-122"/>
                <a:ea typeface="华文隶书" panose="02010800040101010101" pitchFamily="2" charset="-122"/>
              </a:rPr>
              <a:t>绩效考核的依据</a:t>
            </a:r>
            <a:endParaRPr lang="en-US" altLang="zh-CN" sz="1600" dirty="0">
              <a:latin typeface="华文隶书" panose="02010800040101010101" pitchFamily="2" charset="-122"/>
              <a:ea typeface="华文隶书" panose="02010800040101010101" pitchFamily="2" charset="-122"/>
            </a:endParaRPr>
          </a:p>
        </p:txBody>
      </p:sp>
      <p:sp>
        <p:nvSpPr>
          <p:cNvPr id="13" name="MH_SubTitle_3"/>
          <p:cNvSpPr txBox="1">
            <a:spLocks noChangeArrowheads="1"/>
          </p:cNvSpPr>
          <p:nvPr>
            <p:custDataLst>
              <p:tags r:id="rId11"/>
            </p:custDataLst>
          </p:nvPr>
        </p:nvSpPr>
        <p:spPr bwMode="auto">
          <a:xfrm>
            <a:off x="6245301" y="3144652"/>
            <a:ext cx="1497520" cy="73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r>
              <a:rPr lang="zh-CN" altLang="en-US" sz="1600" dirty="0" smtClean="0">
                <a:latin typeface="华文隶书" panose="02010800040101010101" pitchFamily="2" charset="-122"/>
                <a:ea typeface="华文隶书" panose="02010800040101010101" pitchFamily="2" charset="-122"/>
              </a:rPr>
              <a:t>识别</a:t>
            </a:r>
            <a:r>
              <a:rPr lang="zh-CN" altLang="en-US" sz="1600" dirty="0">
                <a:latin typeface="华文隶书" panose="02010800040101010101" pitchFamily="2" charset="-122"/>
                <a:ea typeface="华文隶书" panose="02010800040101010101" pitchFamily="2" charset="-122"/>
              </a:rPr>
              <a:t>安全管理的薄弱环节</a:t>
            </a:r>
            <a:endParaRPr lang="en-US" altLang="zh-CN" sz="1600" dirty="0">
              <a:latin typeface="华文隶书" panose="02010800040101010101" pitchFamily="2" charset="-122"/>
              <a:ea typeface="华文隶书" panose="02010800040101010101" pitchFamily="2" charset="-122"/>
            </a:endParaRPr>
          </a:p>
        </p:txBody>
      </p:sp>
      <p:sp>
        <p:nvSpPr>
          <p:cNvPr id="14" name="MH_SubTitle_2"/>
          <p:cNvSpPr txBox="1">
            <a:spLocks noChangeArrowheads="1"/>
          </p:cNvSpPr>
          <p:nvPr>
            <p:custDataLst>
              <p:tags r:id="rId12"/>
            </p:custDataLst>
          </p:nvPr>
        </p:nvSpPr>
        <p:spPr bwMode="auto">
          <a:xfrm>
            <a:off x="5252598" y="1933410"/>
            <a:ext cx="1324665" cy="73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r>
              <a:rPr lang="zh-CN" altLang="en-US" sz="1600" dirty="0" smtClean="0">
                <a:latin typeface="华文隶书" panose="02010800040101010101" pitchFamily="2" charset="-122"/>
                <a:ea typeface="华文隶书" panose="02010800040101010101" pitchFamily="2" charset="-122"/>
              </a:rPr>
              <a:t>预测</a:t>
            </a:r>
            <a:r>
              <a:rPr lang="zh-CN" altLang="en-US" sz="1600" dirty="0">
                <a:latin typeface="华文隶书" panose="02010800040101010101" pitchFamily="2" charset="-122"/>
                <a:ea typeface="华文隶书" panose="02010800040101010101" pitchFamily="2" charset="-122"/>
              </a:rPr>
              <a:t>安全形势先导指标</a:t>
            </a:r>
            <a:endParaRPr lang="en-US" altLang="zh-CN" sz="1600" dirty="0">
              <a:latin typeface="华文隶书" panose="02010800040101010101" pitchFamily="2" charset="-122"/>
              <a:ea typeface="华文隶书" panose="02010800040101010101" pitchFamily="2" charset="-122"/>
            </a:endParaRPr>
          </a:p>
        </p:txBody>
      </p:sp>
      <p:sp>
        <p:nvSpPr>
          <p:cNvPr id="15" name="MH_Other_1"/>
          <p:cNvSpPr/>
          <p:nvPr/>
        </p:nvSpPr>
        <p:spPr bwMode="auto">
          <a:xfrm rot="19743805">
            <a:off x="806450" y="1004888"/>
            <a:ext cx="173038" cy="514350"/>
          </a:xfrm>
          <a:custGeom>
            <a:avLst/>
            <a:gdLst>
              <a:gd name="T0" fmla="*/ 128434 w 128434"/>
              <a:gd name="T1" fmla="*/ 64576 h 416103"/>
              <a:gd name="T2" fmla="*/ 128434 w 128434"/>
              <a:gd name="T3" fmla="*/ 416103 h 416103"/>
              <a:gd name="T4" fmla="*/ 0 w 128434"/>
              <a:gd name="T5" fmla="*/ 339125 h 416103"/>
              <a:gd name="T6" fmla="*/ 0 w 128434"/>
              <a:gd name="T7" fmla="*/ 0 h 416103"/>
              <a:gd name="T8" fmla="*/ 128434 w 128434"/>
              <a:gd name="T9" fmla="*/ 64576 h 416103"/>
            </a:gdLst>
            <a:ahLst/>
            <a:cxnLst>
              <a:cxn ang="0">
                <a:pos x="T0" y="T1"/>
              </a:cxn>
              <a:cxn ang="0">
                <a:pos x="T2" y="T3"/>
              </a:cxn>
              <a:cxn ang="0">
                <a:pos x="T4" y="T5"/>
              </a:cxn>
              <a:cxn ang="0">
                <a:pos x="T6" y="T7"/>
              </a:cxn>
              <a:cxn ang="0">
                <a:pos x="T8" y="T9"/>
              </a:cxn>
            </a:cxnLst>
            <a:rect l="0" t="0" r="r" b="b"/>
            <a:pathLst>
              <a:path w="128434" h="416103">
                <a:moveTo>
                  <a:pt x="128434" y="64576"/>
                </a:moveTo>
                <a:lnTo>
                  <a:pt x="128434" y="416103"/>
                </a:lnTo>
                <a:lnTo>
                  <a:pt x="0" y="339125"/>
                </a:lnTo>
                <a:lnTo>
                  <a:pt x="0" y="0"/>
                </a:lnTo>
                <a:lnTo>
                  <a:pt x="128434" y="64576"/>
                </a:lnTo>
                <a:close/>
              </a:path>
            </a:pathLst>
          </a:custGeom>
          <a:solidFill>
            <a:srgbClr val="00B0F0"/>
          </a:solidFill>
          <a:ln>
            <a:noFill/>
          </a:ln>
        </p:spPr>
        <p:txBody>
          <a:bodyPr anchor="ctr"/>
          <a:lstStyle/>
          <a:p>
            <a:endParaRPr lang="zh-CN" altLang="en-US"/>
          </a:p>
        </p:txBody>
      </p:sp>
      <p:sp>
        <p:nvSpPr>
          <p:cNvPr id="16" name="MH_Other_2"/>
          <p:cNvSpPr/>
          <p:nvPr/>
        </p:nvSpPr>
        <p:spPr bwMode="auto">
          <a:xfrm rot="19743805">
            <a:off x="1079500" y="1004888"/>
            <a:ext cx="171450" cy="514350"/>
          </a:xfrm>
          <a:custGeom>
            <a:avLst/>
            <a:gdLst>
              <a:gd name="T0" fmla="*/ 128434 w 128434"/>
              <a:gd name="T1" fmla="*/ 64576 h 416103"/>
              <a:gd name="T2" fmla="*/ 128434 w 128434"/>
              <a:gd name="T3" fmla="*/ 416103 h 416103"/>
              <a:gd name="T4" fmla="*/ 0 w 128434"/>
              <a:gd name="T5" fmla="*/ 339125 h 416103"/>
              <a:gd name="T6" fmla="*/ 0 w 128434"/>
              <a:gd name="T7" fmla="*/ 0 h 416103"/>
              <a:gd name="T8" fmla="*/ 128434 w 128434"/>
              <a:gd name="T9" fmla="*/ 64576 h 416103"/>
            </a:gdLst>
            <a:ahLst/>
            <a:cxnLst>
              <a:cxn ang="0">
                <a:pos x="T0" y="T1"/>
              </a:cxn>
              <a:cxn ang="0">
                <a:pos x="T2" y="T3"/>
              </a:cxn>
              <a:cxn ang="0">
                <a:pos x="T4" y="T5"/>
              </a:cxn>
              <a:cxn ang="0">
                <a:pos x="T6" y="T7"/>
              </a:cxn>
              <a:cxn ang="0">
                <a:pos x="T8" y="T9"/>
              </a:cxn>
            </a:cxnLst>
            <a:rect l="0" t="0" r="r" b="b"/>
            <a:pathLst>
              <a:path w="128434" h="416103">
                <a:moveTo>
                  <a:pt x="128434" y="64576"/>
                </a:moveTo>
                <a:lnTo>
                  <a:pt x="128434" y="416103"/>
                </a:lnTo>
                <a:lnTo>
                  <a:pt x="0" y="339125"/>
                </a:lnTo>
                <a:lnTo>
                  <a:pt x="0" y="0"/>
                </a:lnTo>
                <a:lnTo>
                  <a:pt x="128434" y="64576"/>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7" name="MH_Desc_1"/>
          <p:cNvSpPr>
            <a:spLocks noChangeArrowheads="1"/>
          </p:cNvSpPr>
          <p:nvPr/>
        </p:nvSpPr>
        <p:spPr bwMode="auto">
          <a:xfrm>
            <a:off x="1441450" y="1025526"/>
            <a:ext cx="7237413" cy="525462"/>
          </a:xfrm>
          <a:custGeom>
            <a:avLst/>
            <a:gdLst>
              <a:gd name="T0" fmla="*/ 0 w 2520280"/>
              <a:gd name="T1" fmla="*/ 1050925 h 1872208"/>
              <a:gd name="T2" fmla="*/ 7237413 w 2520280"/>
              <a:gd name="T3" fmla="*/ 1050925 h 1872208"/>
              <a:gd name="T4" fmla="*/ 0 w 2520280"/>
              <a:gd name="T5" fmla="*/ 1050925 h 1872208"/>
              <a:gd name="T6" fmla="*/ 0 w 2520280"/>
              <a:gd name="T7" fmla="*/ 0 h 1872208"/>
              <a:gd name="T8" fmla="*/ 2630 w 2520280"/>
              <a:gd name="T9" fmla="*/ 0 h 1872208"/>
              <a:gd name="T10" fmla="*/ 0 w 2520280"/>
              <a:gd name="T11" fmla="*/ 0 h 1872208"/>
              <a:gd name="T12" fmla="*/ 0 60000 65536"/>
              <a:gd name="T13" fmla="*/ 0 60000 65536"/>
              <a:gd name="T14" fmla="*/ 0 60000 65536"/>
              <a:gd name="T15" fmla="*/ 0 60000 65536"/>
              <a:gd name="T16" fmla="*/ 0 60000 65536"/>
              <a:gd name="T17" fmla="*/ 0 60000 65536"/>
              <a:gd name="T18" fmla="*/ 0 w 2520280"/>
              <a:gd name="T19" fmla="*/ 0 h 1872208"/>
              <a:gd name="T20" fmla="*/ 2520280 w 2520280"/>
              <a:gd name="T21" fmla="*/ 1872208 h 1872208"/>
            </a:gdLst>
            <a:ahLst/>
            <a:cxnLst>
              <a:cxn ang="T12">
                <a:pos x="T0" y="T1"/>
              </a:cxn>
              <a:cxn ang="T13">
                <a:pos x="T2" y="T3"/>
              </a:cxn>
              <a:cxn ang="T14">
                <a:pos x="T4" y="T5"/>
              </a:cxn>
              <a:cxn ang="T15">
                <a:pos x="T6" y="T7"/>
              </a:cxn>
              <a:cxn ang="T16">
                <a:pos x="T8" y="T9"/>
              </a:cxn>
              <a:cxn ang="T17">
                <a:pos x="T10" y="T11"/>
              </a:cxn>
            </a:cxnLst>
            <a:rect l="T18" t="T19" r="T20" b="T21"/>
            <a:pathLst>
              <a:path w="2520280" h="1872208">
                <a:moveTo>
                  <a:pt x="0" y="1872208"/>
                </a:moveTo>
                <a:lnTo>
                  <a:pt x="2520280" y="1872208"/>
                </a:lnTo>
                <a:lnTo>
                  <a:pt x="0" y="1872208"/>
                </a:lnTo>
                <a:close/>
                <a:moveTo>
                  <a:pt x="0" y="0"/>
                </a:moveTo>
                <a:lnTo>
                  <a:pt x="916"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rIns="10800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smtClean="0">
                <a:latin typeface="MHeiTGB-Medium-U"/>
                <a:ea typeface="MHeiTGB-Medium-U"/>
              </a:rPr>
              <a:t>行为观察数据可应用但不仅限于：</a:t>
            </a:r>
            <a:endParaRPr lang="zh-CN" altLang="en-US" sz="2000" dirty="0">
              <a:latin typeface="微软雅黑" panose="020B0503020204020204" pitchFamily="34" charset="-122"/>
              <a:ea typeface="微软雅黑" panose="020B0503020204020204" pitchFamily="34" charset="-122"/>
            </a:endParaRPr>
          </a:p>
        </p:txBody>
      </p:sp>
      <p:sp>
        <p:nvSpPr>
          <p:cNvPr id="18" name="标题 1"/>
          <p:cNvSpPr txBox="1"/>
          <p:nvPr/>
        </p:nvSpPr>
        <p:spPr>
          <a:xfrm>
            <a:off x="683924" y="-9725"/>
            <a:ext cx="5094408" cy="663334"/>
          </a:xfrm>
          <a:prstGeom prst="rect">
            <a:avLst/>
          </a:prstGeom>
        </p:spPr>
        <p:txBody>
          <a:bodyPr anchor="ctr"/>
          <a:lstStyle>
            <a:lvl1pPr algn="l" rtl="0" eaLnBrk="0" fontAlgn="base" hangingPunct="0">
              <a:spcBef>
                <a:spcPct val="0"/>
              </a:spcBef>
              <a:spcAft>
                <a:spcPct val="0"/>
              </a:spcAft>
              <a:defRPr lang="zh-CN" altLang="en-US" sz="2600"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5pPr>
            <a:lvl6pPr marL="4572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6pPr>
            <a:lvl7pPr marL="9144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7pPr>
            <a:lvl8pPr marL="13716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8pPr>
            <a:lvl9pPr marL="18288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9pPr>
          </a:lstStyle>
          <a:p>
            <a:pPr>
              <a:buFontTx/>
            </a:pPr>
            <a:r>
              <a:rPr lang="zh-CN" altLang="en-US" kern="0" dirty="0" smtClean="0"/>
              <a:t>观察数据的应用</a:t>
            </a:r>
            <a:endParaRPr lang="zh-CN" altLang="en-US" kern="0" dirty="0"/>
          </a:p>
        </p:txBody>
      </p:sp>
      <p:pic>
        <p:nvPicPr>
          <p:cNvPr id="19" name="图片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txBox="1"/>
          <p:nvPr/>
        </p:nvSpPr>
        <p:spPr>
          <a:xfrm>
            <a:off x="683924" y="-9725"/>
            <a:ext cx="5094408" cy="663334"/>
          </a:xfrm>
          <a:prstGeom prst="rect">
            <a:avLst/>
          </a:prstGeom>
        </p:spPr>
        <p:txBody>
          <a:bodyPr anchor="ctr"/>
          <a:lstStyle>
            <a:lvl1pPr algn="l" rtl="0" eaLnBrk="0" fontAlgn="base" hangingPunct="0">
              <a:spcBef>
                <a:spcPct val="0"/>
              </a:spcBef>
              <a:spcAft>
                <a:spcPct val="0"/>
              </a:spcAft>
              <a:defRPr lang="zh-CN" altLang="en-US" sz="2600"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5pPr>
            <a:lvl6pPr marL="4572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6pPr>
            <a:lvl7pPr marL="9144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7pPr>
            <a:lvl8pPr marL="13716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8pPr>
            <a:lvl9pPr marL="18288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9pPr>
          </a:lstStyle>
          <a:p>
            <a:pPr>
              <a:buFontTx/>
            </a:pPr>
            <a:endParaRPr lang="zh-CN" altLang="en-US" kern="0" dirty="0"/>
          </a:p>
        </p:txBody>
      </p:sp>
      <p:grpSp>
        <p:nvGrpSpPr>
          <p:cNvPr id="19" name="组 18"/>
          <p:cNvGrpSpPr/>
          <p:nvPr/>
        </p:nvGrpSpPr>
        <p:grpSpPr>
          <a:xfrm>
            <a:off x="613831" y="1427710"/>
            <a:ext cx="1922409" cy="3970004"/>
            <a:chOff x="613831" y="1427710"/>
            <a:chExt cx="1922409" cy="3970004"/>
          </a:xfrm>
        </p:grpSpPr>
        <p:sp>
          <p:nvSpPr>
            <p:cNvPr id="20" name="燕尾形 19"/>
            <p:cNvSpPr/>
            <p:nvPr/>
          </p:nvSpPr>
          <p:spPr bwMode="auto">
            <a:xfrm rot="5400000">
              <a:off x="811920" y="2548593"/>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1" name="燕尾形 20"/>
            <p:cNvSpPr/>
            <p:nvPr/>
          </p:nvSpPr>
          <p:spPr bwMode="auto">
            <a:xfrm rot="5400000">
              <a:off x="811920" y="3824486"/>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grpSp>
          <p:nvGrpSpPr>
            <p:cNvPr id="22" name="组 21"/>
            <p:cNvGrpSpPr/>
            <p:nvPr/>
          </p:nvGrpSpPr>
          <p:grpSpPr>
            <a:xfrm>
              <a:off x="656910" y="1427710"/>
              <a:ext cx="1728240" cy="1418217"/>
              <a:chOff x="656910" y="1427710"/>
              <a:chExt cx="1728240" cy="1418217"/>
            </a:xfrm>
          </p:grpSpPr>
          <p:sp>
            <p:nvSpPr>
              <p:cNvPr id="25" name="燕尾形 24"/>
              <p:cNvSpPr/>
              <p:nvPr/>
            </p:nvSpPr>
            <p:spPr bwMode="auto">
              <a:xfrm rot="5400000">
                <a:off x="811921" y="1272699"/>
                <a:ext cx="1418217" cy="1728240"/>
              </a:xfrm>
              <a:prstGeom prst="chevron">
                <a:avLst>
                  <a:gd name="adj" fmla="val 24604"/>
                </a:avLst>
              </a:pr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6" name="文本框 25"/>
              <p:cNvSpPr txBox="1"/>
              <p:nvPr/>
            </p:nvSpPr>
            <p:spPr>
              <a:xfrm>
                <a:off x="764923" y="1875376"/>
                <a:ext cx="1620226" cy="646331"/>
              </a:xfrm>
              <a:prstGeom prst="rect">
                <a:avLst/>
              </a:prstGeom>
              <a:noFill/>
            </p:spPr>
            <p:txBody>
              <a:bodyPr wrap="square" rtlCol="0">
                <a:spAutoFit/>
              </a:bodyPr>
              <a:lstStyle/>
              <a:p>
                <a:r>
                  <a:rPr kumimoji="1" lang="zh-CN" altLang="en-US" dirty="0" smtClean="0">
                    <a:latin typeface="微软雅黑" panose="020B0503020204020204" pitchFamily="34" charset="-122"/>
                    <a:ea typeface="微软雅黑" panose="020B0503020204020204" pitchFamily="34" charset="-122"/>
                  </a:rPr>
                  <a:t>安全行为观察项目推动设计</a:t>
                </a:r>
                <a:endParaRPr kumimoji="1" lang="zh-CN" altLang="en-US" dirty="0">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764923" y="3160709"/>
              <a:ext cx="1620226" cy="646331"/>
            </a:xfrm>
            <a:prstGeom prst="rect">
              <a:avLst/>
            </a:prstGeom>
            <a:noFill/>
          </p:spPr>
          <p:txBody>
            <a:bodyPr wrap="square" rtlCol="0">
              <a:spAutoFit/>
            </a:bodyPr>
            <a:lstStyle/>
            <a:p>
              <a:pPr algn="ctr"/>
              <a:r>
                <a:rPr kumimoji="1" lang="zh-CN" altLang="en-US" dirty="0" smtClean="0">
                  <a:latin typeface="微软雅黑" panose="020B0503020204020204" pitchFamily="34" charset="-122"/>
                  <a:ea typeface="微软雅黑" panose="020B0503020204020204" pitchFamily="34" charset="-122"/>
                </a:rPr>
                <a:t>实施</a:t>
              </a:r>
              <a:endParaRPr kumimoji="1" lang="en-US" altLang="zh-CN" dirty="0" smtClean="0">
                <a:latin typeface="微软雅黑" panose="020B0503020204020204" pitchFamily="34" charset="-122"/>
                <a:ea typeface="微软雅黑" panose="020B0503020204020204" pitchFamily="34" charset="-122"/>
              </a:endParaRPr>
            </a:p>
            <a:p>
              <a:pPr algn="ctr"/>
              <a:r>
                <a:rPr kumimoji="1" lang="zh-CN" altLang="en-US" dirty="0" smtClean="0">
                  <a:latin typeface="微软雅黑" panose="020B0503020204020204" pitchFamily="34" charset="-122"/>
                  <a:ea typeface="微软雅黑" panose="020B0503020204020204" pitchFamily="34" charset="-122"/>
                </a:rPr>
                <a:t>安全行为观察</a:t>
              </a:r>
              <a:endParaRPr kumimoji="1" lang="zh-CN" altLang="en-US" dirty="0">
                <a:latin typeface="微软雅黑" panose="020B0503020204020204" pitchFamily="34" charset="-122"/>
                <a:ea typeface="微软雅黑" panose="020B0503020204020204" pitchFamily="34" charset="-122"/>
              </a:endParaRPr>
            </a:p>
          </p:txBody>
        </p:sp>
        <p:sp>
          <p:nvSpPr>
            <p:cNvPr id="24" name="矩形 23"/>
            <p:cNvSpPr/>
            <p:nvPr/>
          </p:nvSpPr>
          <p:spPr>
            <a:xfrm>
              <a:off x="613831" y="4436603"/>
              <a:ext cx="1922409" cy="646331"/>
            </a:xfrm>
            <a:prstGeom prst="rect">
              <a:avLst/>
            </a:prstGeom>
          </p:spPr>
          <p:txBody>
            <a:bodyPr wrap="square">
              <a:spAutoFit/>
            </a:bodyPr>
            <a:lstStyle/>
            <a:p>
              <a:pPr algn="ctr"/>
              <a:r>
                <a:rPr kumimoji="1" lang="zh-CN" altLang="en-US" dirty="0" smtClean="0"/>
                <a:t>持续保持</a:t>
              </a:r>
              <a:endParaRPr kumimoji="1" lang="en-US" altLang="zh-CN" dirty="0" smtClean="0"/>
            </a:p>
            <a:p>
              <a:pPr algn="ctr"/>
              <a:r>
                <a:rPr kumimoji="1" lang="zh-CN" altLang="en-US" dirty="0" smtClean="0"/>
                <a:t>安全行为观察</a:t>
              </a:r>
              <a:endParaRPr kumimoji="1" lang="zh-CN" altLang="en-US" dirty="0"/>
            </a:p>
          </p:txBody>
        </p:sp>
      </p:grpSp>
      <p:grpSp>
        <p:nvGrpSpPr>
          <p:cNvPr id="28" name="组 27"/>
          <p:cNvGrpSpPr/>
          <p:nvPr/>
        </p:nvGrpSpPr>
        <p:grpSpPr>
          <a:xfrm>
            <a:off x="656909" y="3979498"/>
            <a:ext cx="1728240" cy="1418217"/>
            <a:chOff x="656910" y="1427710"/>
            <a:chExt cx="1728240" cy="1418217"/>
          </a:xfrm>
          <a:solidFill>
            <a:srgbClr val="FFCC66"/>
          </a:solidFill>
        </p:grpSpPr>
        <p:sp>
          <p:nvSpPr>
            <p:cNvPr id="29" name="燕尾形 28"/>
            <p:cNvSpPr/>
            <p:nvPr/>
          </p:nvSpPr>
          <p:spPr bwMode="auto">
            <a:xfrm rot="5400000">
              <a:off x="811921" y="1272699"/>
              <a:ext cx="1418217" cy="1728240"/>
            </a:xfrm>
            <a:prstGeom prst="chevron">
              <a:avLst>
                <a:gd name="adj" fmla="val 24604"/>
              </a:avLst>
            </a:prstGeom>
            <a:grpFill/>
            <a:ln w="6350"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144000" tIns="72000" rIns="72000" bIns="7200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0" name="文本框 29"/>
            <p:cNvSpPr txBox="1"/>
            <p:nvPr/>
          </p:nvSpPr>
          <p:spPr>
            <a:xfrm>
              <a:off x="764923" y="1875376"/>
              <a:ext cx="1620226" cy="646331"/>
            </a:xfrm>
            <a:prstGeom prst="rect">
              <a:avLst/>
            </a:prstGeom>
            <a:grpFill/>
          </p:spPr>
          <p:txBody>
            <a:bodyPr wrap="square" rtlCol="0">
              <a:spAutoFit/>
            </a:bodyPr>
            <a:lstStyle/>
            <a:p>
              <a:pPr algn="ctr"/>
              <a:r>
                <a:rPr kumimoji="1" lang="zh-CN" altLang="en-US" dirty="0" smtClean="0">
                  <a:solidFill>
                    <a:srgbClr val="FF0000"/>
                  </a:solidFill>
                  <a:latin typeface="微软雅黑" panose="020B0503020204020204" pitchFamily="34" charset="-122"/>
                  <a:ea typeface="微软雅黑" panose="020B0503020204020204" pitchFamily="34" charset="-122"/>
                </a:rPr>
                <a:t>持续保持</a:t>
              </a:r>
              <a:endParaRPr kumimoji="1" lang="en-US" altLang="zh-CN" dirty="0" smtClean="0">
                <a:solidFill>
                  <a:srgbClr val="FF0000"/>
                </a:solidFill>
                <a:latin typeface="微软雅黑" panose="020B0503020204020204" pitchFamily="34" charset="-122"/>
                <a:ea typeface="微软雅黑" panose="020B0503020204020204" pitchFamily="34" charset="-122"/>
              </a:endParaRPr>
            </a:p>
            <a:p>
              <a:pPr algn="ctr"/>
              <a:r>
                <a:rPr kumimoji="1" lang="zh-CN" altLang="en-US" dirty="0" smtClean="0">
                  <a:solidFill>
                    <a:srgbClr val="FF0000"/>
                  </a:solidFill>
                  <a:latin typeface="微软雅黑" panose="020B0503020204020204" pitchFamily="34" charset="-122"/>
                  <a:ea typeface="微软雅黑" panose="020B0503020204020204" pitchFamily="34" charset="-122"/>
                </a:rPr>
                <a:t>安全行为观察</a:t>
              </a:r>
              <a:endParaRPr kumimoji="1" lang="zh-CN" altLang="en-US" dirty="0">
                <a:solidFill>
                  <a:srgbClr val="FF0000"/>
                </a:solidFill>
                <a:latin typeface="微软雅黑" panose="020B0503020204020204" pitchFamily="34" charset="-122"/>
                <a:ea typeface="微软雅黑" panose="020B0503020204020204" pitchFamily="34" charset="-122"/>
              </a:endParaRPr>
            </a:p>
          </p:txBody>
        </p:sp>
      </p:grpSp>
      <p:sp>
        <p:nvSpPr>
          <p:cNvPr id="31" name="Rectangle 2"/>
          <p:cNvSpPr txBox="1">
            <a:spLocks noChangeArrowheads="1"/>
          </p:cNvSpPr>
          <p:nvPr/>
        </p:nvSpPr>
        <p:spPr>
          <a:xfrm>
            <a:off x="587726" y="93539"/>
            <a:ext cx="5759450" cy="525462"/>
          </a:xfrm>
          <a:prstGeom prst="rect">
            <a:avLst/>
          </a:prstGeom>
          <a:noFill/>
        </p:spPr>
        <p:txBody>
          <a:bodyPr/>
          <a:lstStyle>
            <a:defPPr>
              <a:defRPr lang="zh-CN"/>
            </a:defPPr>
            <a:lvl1pPr>
              <a:buFontTx/>
              <a:defRPr sz="2500" b="1" kern="0">
                <a:latin typeface="微软雅黑" panose="020B0503020204020204" pitchFamily="34" charset="-122"/>
                <a:ea typeface="微软雅黑" panose="020B0503020204020204" pitchFamily="34" charset="-122"/>
                <a:cs typeface="+mj-cs"/>
              </a:defRPr>
            </a:lvl1pPr>
            <a:lvl2pPr>
              <a:defRPr sz="2500">
                <a:solidFill>
                  <a:schemeClr val="tx2"/>
                </a:solidFill>
                <a:latin typeface="MHeiTGB-Medium-U"/>
                <a:ea typeface="MHeiTGB-Medium-U"/>
                <a:cs typeface="MHeiTGB-Medium-U"/>
              </a:defRPr>
            </a:lvl2pPr>
            <a:lvl3pPr>
              <a:defRPr sz="2500">
                <a:solidFill>
                  <a:schemeClr val="tx2"/>
                </a:solidFill>
                <a:latin typeface="MHeiTGB-Medium-U"/>
                <a:ea typeface="MHeiTGB-Medium-U"/>
                <a:cs typeface="MHeiTGB-Medium-U"/>
              </a:defRPr>
            </a:lvl3pPr>
            <a:lvl4pPr>
              <a:defRPr sz="2500">
                <a:solidFill>
                  <a:schemeClr val="tx2"/>
                </a:solidFill>
                <a:latin typeface="MHeiTGB-Medium-U"/>
                <a:ea typeface="MHeiTGB-Medium-U"/>
                <a:cs typeface="MHeiTGB-Medium-U"/>
              </a:defRPr>
            </a:lvl4pPr>
            <a:lvl5pPr>
              <a:defRPr sz="2500">
                <a:solidFill>
                  <a:schemeClr val="tx2"/>
                </a:solidFill>
                <a:latin typeface="MHeiTGB-Medium-U"/>
                <a:ea typeface="MHeiTGB-Medium-U"/>
                <a:cs typeface="MHeiTGB-Medium-U"/>
              </a:defRPr>
            </a:lvl5pPr>
            <a:lvl6pPr marL="457200" eaLnBrk="0" fontAlgn="base" hangingPunct="0">
              <a:spcBef>
                <a:spcPct val="0"/>
              </a:spcBef>
              <a:spcAft>
                <a:spcPct val="0"/>
              </a:spcAft>
              <a:defRPr sz="2500">
                <a:solidFill>
                  <a:schemeClr val="tx2"/>
                </a:solidFill>
                <a:latin typeface="MHeiTGB-Medium-U"/>
                <a:ea typeface="MHeiTGB-Medium-U"/>
                <a:cs typeface="MHeiTGB-Medium-U"/>
              </a:defRPr>
            </a:lvl6pPr>
            <a:lvl7pPr marL="914400" eaLnBrk="0" fontAlgn="base" hangingPunct="0">
              <a:spcBef>
                <a:spcPct val="0"/>
              </a:spcBef>
              <a:spcAft>
                <a:spcPct val="0"/>
              </a:spcAft>
              <a:defRPr sz="2500">
                <a:solidFill>
                  <a:schemeClr val="tx2"/>
                </a:solidFill>
                <a:latin typeface="MHeiTGB-Medium-U"/>
                <a:ea typeface="MHeiTGB-Medium-U"/>
                <a:cs typeface="MHeiTGB-Medium-U"/>
              </a:defRPr>
            </a:lvl7pPr>
            <a:lvl8pPr marL="1371600" eaLnBrk="0" fontAlgn="base" hangingPunct="0">
              <a:spcBef>
                <a:spcPct val="0"/>
              </a:spcBef>
              <a:spcAft>
                <a:spcPct val="0"/>
              </a:spcAft>
              <a:defRPr sz="2500">
                <a:solidFill>
                  <a:schemeClr val="tx2"/>
                </a:solidFill>
                <a:latin typeface="MHeiTGB-Medium-U"/>
                <a:ea typeface="MHeiTGB-Medium-U"/>
                <a:cs typeface="MHeiTGB-Medium-U"/>
              </a:defRPr>
            </a:lvl8pPr>
            <a:lvl9pPr marL="1828800" eaLnBrk="0" fontAlgn="base" hangingPunct="0">
              <a:spcBef>
                <a:spcPct val="0"/>
              </a:spcBef>
              <a:spcAft>
                <a:spcPct val="0"/>
              </a:spcAft>
              <a:defRPr sz="2500">
                <a:solidFill>
                  <a:schemeClr val="tx2"/>
                </a:solidFill>
                <a:latin typeface="MHeiTGB-Medium-U"/>
                <a:ea typeface="MHeiTGB-Medium-U"/>
                <a:cs typeface="MHeiTGB-Medium-U"/>
              </a:defRPr>
            </a:lvl9pPr>
          </a:lstStyle>
          <a:p>
            <a:r>
              <a:rPr lang="zh-CN" altLang="en-US" dirty="0"/>
              <a:t>企业如何建立行为安全管理系统</a:t>
            </a:r>
            <a:endParaRPr lang="zh-CN" altLang="en-US" dirty="0"/>
          </a:p>
        </p:txBody>
      </p:sp>
      <p:sp>
        <p:nvSpPr>
          <p:cNvPr id="2" name="矩形 1"/>
          <p:cNvSpPr/>
          <p:nvPr/>
        </p:nvSpPr>
        <p:spPr>
          <a:xfrm>
            <a:off x="3241398" y="1710782"/>
            <a:ext cx="4859068" cy="646331"/>
          </a:xfrm>
          <a:prstGeom prst="rect">
            <a:avLst/>
          </a:prstGeom>
        </p:spPr>
        <p:txBody>
          <a:bodyPr wrap="square">
            <a:spAutoFit/>
          </a:bodyPr>
          <a:lstStyle/>
          <a:p>
            <a:r>
              <a:rPr lang="en-US" altLang="zh-CN" b="1" dirty="0" smtClean="0">
                <a:latin typeface="微软雅黑" panose="020B0503020204020204" pitchFamily="34" charset="-122"/>
                <a:ea typeface="微软雅黑" panose="020B0503020204020204" pitchFamily="34" charset="-122"/>
              </a:rPr>
              <a:t>1</a:t>
            </a:r>
            <a:r>
              <a:rPr lang="zh-CN" altLang="en-US" b="1" dirty="0" smtClean="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安全</a:t>
            </a:r>
            <a:r>
              <a:rPr lang="zh-CN" altLang="zh-CN" b="1" dirty="0">
                <a:latin typeface="微软雅黑" panose="020B0503020204020204" pitchFamily="34" charset="-122"/>
                <a:ea typeface="微软雅黑" panose="020B0503020204020204" pitchFamily="34" charset="-122"/>
              </a:rPr>
              <a:t>行为观察活动团队牢记并履行自身的职责 </a:t>
            </a:r>
            <a:endParaRPr lang="zh-CN" altLang="en-US" b="1" dirty="0">
              <a:latin typeface="微软雅黑" panose="020B0503020204020204" pitchFamily="34" charset="-122"/>
              <a:ea typeface="微软雅黑" panose="020B0503020204020204" pitchFamily="34" charset="-122"/>
            </a:endParaRPr>
          </a:p>
        </p:txBody>
      </p:sp>
      <p:sp>
        <p:nvSpPr>
          <p:cNvPr id="32" name="矩形 31"/>
          <p:cNvSpPr/>
          <p:nvPr/>
        </p:nvSpPr>
        <p:spPr>
          <a:xfrm>
            <a:off x="3255320" y="2357113"/>
            <a:ext cx="4715048" cy="646331"/>
          </a:xfrm>
          <a:prstGeom prst="rect">
            <a:avLst/>
          </a:prstGeom>
        </p:spPr>
        <p:txBody>
          <a:bodyPr wrap="square">
            <a:spAutoFit/>
          </a:bodyPr>
          <a:lstStyle/>
          <a:p>
            <a:pPr lvl="0" algn="just">
              <a:spcBef>
                <a:spcPts val="1300"/>
              </a:spcBef>
              <a:spcAft>
                <a:spcPts val="1300"/>
              </a:spcAft>
            </a:pPr>
            <a:r>
              <a:rPr lang="en-US" altLang="zh-CN" b="1" dirty="0" smtClean="0">
                <a:latin typeface="微软雅黑" panose="020B0503020204020204" pitchFamily="34" charset="-122"/>
                <a:ea typeface="微软雅黑" panose="020B0503020204020204" pitchFamily="34" charset="-122"/>
              </a:rPr>
              <a:t>2</a:t>
            </a:r>
            <a:r>
              <a:rPr lang="zh-CN" altLang="en-US" b="1" dirty="0" smtClean="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设计</a:t>
            </a:r>
            <a:r>
              <a:rPr lang="zh-CN" altLang="zh-CN" b="1" dirty="0">
                <a:latin typeface="微软雅黑" panose="020B0503020204020204" pitchFamily="34" charset="-122"/>
                <a:ea typeface="微软雅黑" panose="020B0503020204020204" pitchFamily="34" charset="-122"/>
              </a:rPr>
              <a:t>观察目标，坚持观察活动并定期进行总结</a:t>
            </a:r>
            <a:endParaRPr lang="zh-CN" altLang="zh-CN" b="1" dirty="0">
              <a:latin typeface="微软雅黑" panose="020B0503020204020204" pitchFamily="34" charset="-122"/>
              <a:ea typeface="微软雅黑" panose="020B0503020204020204" pitchFamily="34" charset="-122"/>
            </a:endParaRPr>
          </a:p>
        </p:txBody>
      </p:sp>
      <p:sp>
        <p:nvSpPr>
          <p:cNvPr id="33" name="矩形 32"/>
          <p:cNvSpPr/>
          <p:nvPr/>
        </p:nvSpPr>
        <p:spPr>
          <a:xfrm>
            <a:off x="3252114" y="2912307"/>
            <a:ext cx="3789820" cy="506742"/>
          </a:xfrm>
          <a:prstGeom prst="rect">
            <a:avLst/>
          </a:prstGeom>
        </p:spPr>
        <p:txBody>
          <a:bodyPr wrap="none">
            <a:spAutoFit/>
          </a:bodyPr>
          <a:lstStyle/>
          <a:p>
            <a:pPr lvl="0" algn="just">
              <a:lnSpc>
                <a:spcPct val="173000"/>
              </a:lnSpc>
              <a:spcBef>
                <a:spcPts val="1300"/>
              </a:spcBef>
              <a:spcAft>
                <a:spcPts val="1300"/>
              </a:spcAft>
            </a:pPr>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统计与分析数据并采取改善行为</a:t>
            </a:r>
            <a:endParaRPr lang="zh-CN" altLang="zh-CN" b="1" dirty="0">
              <a:latin typeface="微软雅黑" panose="020B0503020204020204" pitchFamily="34" charset="-122"/>
              <a:ea typeface="微软雅黑" panose="020B0503020204020204" pitchFamily="34" charset="-122"/>
            </a:endParaRPr>
          </a:p>
        </p:txBody>
      </p:sp>
      <p:sp>
        <p:nvSpPr>
          <p:cNvPr id="34" name="矩形 33"/>
          <p:cNvSpPr/>
          <p:nvPr/>
        </p:nvSpPr>
        <p:spPr>
          <a:xfrm>
            <a:off x="3252114" y="3367772"/>
            <a:ext cx="3789820" cy="506742"/>
          </a:xfrm>
          <a:prstGeom prst="rect">
            <a:avLst/>
          </a:prstGeom>
        </p:spPr>
        <p:txBody>
          <a:bodyPr wrap="none">
            <a:spAutoFit/>
          </a:bodyPr>
          <a:lstStyle/>
          <a:p>
            <a:pPr lvl="0" algn="just">
              <a:lnSpc>
                <a:spcPct val="173000"/>
              </a:lnSpc>
              <a:spcBef>
                <a:spcPts val="1300"/>
              </a:spcBef>
              <a:spcAft>
                <a:spcPts val="1300"/>
              </a:spcAft>
            </a:pPr>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及时沟通安全行为观察相关信息</a:t>
            </a:r>
            <a:endParaRPr lang="zh-CN" altLang="zh-CN" b="1" dirty="0">
              <a:latin typeface="微软雅黑" panose="020B0503020204020204" pitchFamily="34" charset="-122"/>
              <a:ea typeface="微软雅黑" panose="020B0503020204020204" pitchFamily="34" charset="-122"/>
            </a:endParaRPr>
          </a:p>
        </p:txBody>
      </p:sp>
      <p:sp>
        <p:nvSpPr>
          <p:cNvPr id="35" name="矩形 34"/>
          <p:cNvSpPr/>
          <p:nvPr/>
        </p:nvSpPr>
        <p:spPr>
          <a:xfrm>
            <a:off x="3252114" y="4473984"/>
            <a:ext cx="2866490" cy="506742"/>
          </a:xfrm>
          <a:prstGeom prst="rect">
            <a:avLst/>
          </a:prstGeom>
        </p:spPr>
        <p:txBody>
          <a:bodyPr wrap="none">
            <a:spAutoFit/>
          </a:bodyPr>
          <a:lstStyle/>
          <a:p>
            <a:pPr lvl="0" algn="just">
              <a:lnSpc>
                <a:spcPct val="173000"/>
              </a:lnSpc>
              <a:spcBef>
                <a:spcPts val="1300"/>
              </a:spcBef>
              <a:spcAft>
                <a:spcPts val="1300"/>
              </a:spcAft>
            </a:pPr>
            <a:r>
              <a:rPr lang="en-US" altLang="zh-CN" b="1" dirty="0">
                <a:latin typeface="微软雅黑" panose="020B0503020204020204" pitchFamily="34" charset="-122"/>
                <a:ea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展现管理层承诺与支持</a:t>
            </a:r>
            <a:endParaRPr lang="zh-CN" altLang="zh-CN" b="1" dirty="0">
              <a:latin typeface="微软雅黑" panose="020B0503020204020204" pitchFamily="34" charset="-122"/>
              <a:ea typeface="微软雅黑" panose="020B0503020204020204" pitchFamily="34" charset="-122"/>
            </a:endParaRPr>
          </a:p>
        </p:txBody>
      </p:sp>
      <p:sp>
        <p:nvSpPr>
          <p:cNvPr id="36" name="矩形 35"/>
          <p:cNvSpPr/>
          <p:nvPr/>
        </p:nvSpPr>
        <p:spPr>
          <a:xfrm>
            <a:off x="3235787" y="3920878"/>
            <a:ext cx="3097323" cy="506742"/>
          </a:xfrm>
          <a:prstGeom prst="rect">
            <a:avLst/>
          </a:prstGeom>
        </p:spPr>
        <p:txBody>
          <a:bodyPr wrap="none">
            <a:spAutoFit/>
          </a:bodyPr>
          <a:lstStyle/>
          <a:p>
            <a:pPr lvl="0" algn="just">
              <a:lnSpc>
                <a:spcPct val="173000"/>
              </a:lnSpc>
              <a:spcBef>
                <a:spcPts val="1300"/>
              </a:spcBef>
              <a:spcAft>
                <a:spcPts val="1300"/>
              </a:spcAft>
            </a:pPr>
            <a:r>
              <a:rPr lang="en-US" altLang="zh-CN" b="1" dirty="0">
                <a:latin typeface="微软雅黑" panose="020B0503020204020204" pitchFamily="34" charset="-122"/>
                <a:ea typeface="微软雅黑" panose="020B0503020204020204" pitchFamily="34" charset="-122"/>
              </a:rPr>
              <a:t>5</a:t>
            </a:r>
            <a:r>
              <a:rPr lang="zh-CN" altLang="en-US" b="1" dirty="0">
                <a:latin typeface="微软雅黑" panose="020B0503020204020204" pitchFamily="34" charset="-122"/>
                <a:ea typeface="微软雅黑" panose="020B0503020204020204" pitchFamily="34" charset="-122"/>
              </a:rPr>
              <a:t>、</a:t>
            </a:r>
            <a:r>
              <a:rPr lang="zh-CN" altLang="zh-CN" b="1" dirty="0" smtClean="0">
                <a:latin typeface="微软雅黑" panose="020B0503020204020204" pitchFamily="34" charset="-122"/>
                <a:ea typeface="微软雅黑" panose="020B0503020204020204" pitchFamily="34" charset="-122"/>
              </a:rPr>
              <a:t>基于员工</a:t>
            </a:r>
            <a:r>
              <a:rPr lang="zh-CN" altLang="zh-CN" b="1" dirty="0">
                <a:latin typeface="微软雅黑" panose="020B0503020204020204" pitchFamily="34" charset="-122"/>
                <a:ea typeface="微软雅黑" panose="020B0503020204020204" pitchFamily="34" charset="-122"/>
              </a:rPr>
              <a:t>行为的安全激励</a:t>
            </a:r>
            <a:endParaRPr lang="zh-CN" altLang="zh-CN" b="1"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5727" y="84932"/>
            <a:ext cx="5759450" cy="525462"/>
          </a:xfrm>
          <a:prstGeom prst="rect">
            <a:avLst/>
          </a:prstGeom>
          <a:noFill/>
        </p:spPr>
        <p:txBody>
          <a:bodyP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smtClean="0">
                <a:solidFill>
                  <a:schemeClr val="tx1">
                    <a:lumMod val="95000"/>
                    <a:lumOff val="5000"/>
                  </a:schemeClr>
                </a:solidFill>
                <a:latin typeface="微软雅黑" panose="020B0503020204020204" pitchFamily="34" charset="-122"/>
                <a:ea typeface="微软雅黑" panose="020B0503020204020204" pitchFamily="34" charset="-122"/>
              </a:rPr>
              <a:t>如何推广安全行为观察</a:t>
            </a:r>
            <a:endParaRPr lang="zh-CN" altLang="en-US" sz="2400" b="1"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275726" y="1412778"/>
            <a:ext cx="8544745" cy="4191512"/>
          </a:xfrm>
          <a:prstGeom prst="rect">
            <a:avLst/>
          </a:prstGeom>
          <a:solidFill>
            <a:schemeClr val="bg1"/>
          </a:solidFill>
          <a:ln w="3175" cap="flat" cmpd="sng" algn="ctr">
            <a:solidFill>
              <a:schemeClr val="tx1"/>
            </a:solidFill>
            <a:prstDash val="dash"/>
            <a:round/>
            <a:headEnd type="none" w="med" len="med"/>
            <a:tailEnd type="none" w="med" len="med"/>
          </a:ln>
          <a:effectLst>
            <a:outerShdw dir="2700000" algn="ctr" rotWithShape="0">
              <a:schemeClr val="bg2"/>
            </a:outerShdw>
          </a:effectLst>
        </p:spPr>
        <p:txBody>
          <a:bodyPr vert="horz" wrap="square" lIns="144000" tIns="72000" rIns="72000" bIns="72000" numCol="1" rtlCol="0" anchor="t" anchorCtr="0" compatLnSpc="1">
            <a:noAutofit/>
          </a:bodyPr>
          <a:lstStyle/>
          <a:p>
            <a:pPr lvl="0" eaLnBrk="1" fontAlgn="auto" hangingPunct="1">
              <a:lnSpc>
                <a:spcPct val="150000"/>
              </a:lnSpc>
              <a:spcBef>
                <a:spcPts val="0"/>
              </a:spcBef>
              <a:spcAft>
                <a:spcPts val="600"/>
              </a:spcAft>
              <a:defRPr/>
            </a:pPr>
            <a:r>
              <a:rPr lang="zh-CN" altLang="en-US" sz="1600" b="1" dirty="0" smtClean="0">
                <a:latin typeface="微软雅黑" panose="020B0503020204020204" pitchFamily="34" charset="-122"/>
                <a:ea typeface="微软雅黑" panose="020B0503020204020204" pitchFamily="34" charset="-122"/>
              </a:rPr>
              <a:t>谁来实施行为观察？</a:t>
            </a:r>
            <a:endParaRPr lang="en-US" altLang="zh-CN" sz="1600" b="1" dirty="0" smtClean="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Wingdings" panose="05000000000000000000" pitchFamily="2" charset="2"/>
              <a:buChar char="p"/>
              <a:defRPr/>
            </a:pPr>
            <a:r>
              <a:rPr lang="zh-CN" altLang="en-US" sz="1400" dirty="0" smtClean="0">
                <a:latin typeface="微软雅黑" panose="020B0503020204020204" pitchFamily="34" charset="-122"/>
                <a:ea typeface="微软雅黑" panose="020B0503020204020204" pitchFamily="34" charset="-122"/>
              </a:rPr>
              <a:t>通常都</a:t>
            </a:r>
            <a:r>
              <a:rPr lang="zh-CN" altLang="en-US" sz="1400" dirty="0">
                <a:latin typeface="微软雅黑" panose="020B0503020204020204" pitchFamily="34" charset="-122"/>
                <a:ea typeface="微软雅黑" panose="020B0503020204020204" pitchFamily="34" charset="-122"/>
              </a:rPr>
              <a:t>力求全体员工参与观察，至少从一开始，让管理人员和主管带头</a:t>
            </a:r>
            <a:r>
              <a:rPr lang="zh-CN" altLang="en-US" sz="1400" dirty="0" smtClean="0">
                <a:latin typeface="微软雅黑" panose="020B0503020204020204" pitchFamily="34" charset="-122"/>
                <a:ea typeface="微软雅黑" panose="020B0503020204020204" pitchFamily="34" charset="-122"/>
              </a:rPr>
              <a:t>开展</a:t>
            </a:r>
            <a:r>
              <a:rPr lang="zh-CN" altLang="en-US" sz="1400" dirty="0">
                <a:latin typeface="微软雅黑" panose="020B0503020204020204" pitchFamily="34" charset="-122"/>
                <a:ea typeface="微软雅黑" panose="020B0503020204020204" pitchFamily="34" charset="-122"/>
              </a:rPr>
              <a:t>行为</a:t>
            </a:r>
            <a:r>
              <a:rPr lang="zh-CN" altLang="en-US" sz="1400" dirty="0" smtClean="0">
                <a:latin typeface="微软雅黑" panose="020B0503020204020204" pitchFamily="34" charset="-122"/>
                <a:ea typeface="微软雅黑" panose="020B0503020204020204" pitchFamily="34" charset="-122"/>
              </a:rPr>
              <a:t>观察</a:t>
            </a:r>
            <a:r>
              <a:rPr lang="zh-CN" altLang="en-US" sz="1400" dirty="0">
                <a:latin typeface="微软雅黑" panose="020B0503020204020204" pitchFamily="34" charset="-122"/>
                <a:ea typeface="微软雅黑" panose="020B0503020204020204" pitchFamily="34" charset="-122"/>
              </a:rPr>
              <a:t>，逐步推广，并最终打造成一个具有风险精神的观察者团队，达到期望的安全绩效。</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Wingdings" panose="05000000000000000000" pitchFamily="2" charset="2"/>
              <a:buChar char="p"/>
              <a:defRPr/>
            </a:pPr>
            <a:r>
              <a:rPr lang="zh-CN" altLang="en-US" sz="1400" dirty="0" smtClean="0">
                <a:latin typeface="微软雅黑" panose="020B0503020204020204" pitchFamily="34" charset="-122"/>
                <a:ea typeface="微软雅黑" panose="020B0503020204020204" pitchFamily="34" charset="-122"/>
              </a:rPr>
              <a:t>但如果</a:t>
            </a:r>
            <a:r>
              <a:rPr lang="zh-CN" altLang="en-US" sz="1400" dirty="0">
                <a:latin typeface="微软雅黑" panose="020B0503020204020204" pitchFamily="34" charset="-122"/>
                <a:ea typeface="微软雅黑" panose="020B0503020204020204" pitchFamily="34" charset="-122"/>
              </a:rPr>
              <a:t>将安全行为观察作为硬性任务进行分派，导致的结果往往是仅仅增加了书面练习完成的报告数量，不会带来期望的效果</a:t>
            </a:r>
            <a:r>
              <a:rPr lang="zh-CN" altLang="en-US" sz="1400" dirty="0" smtClean="0">
                <a:latin typeface="微软雅黑" panose="020B0503020204020204" pitchFamily="34" charset="-122"/>
                <a:ea typeface="微软雅黑" panose="020B0503020204020204" pitchFamily="34" charset="-122"/>
              </a:rPr>
              <a:t>。员工</a:t>
            </a:r>
            <a:r>
              <a:rPr lang="zh-CN" altLang="en-US" sz="1400" dirty="0">
                <a:latin typeface="微软雅黑" panose="020B0503020204020204" pitchFamily="34" charset="-122"/>
                <a:ea typeface="微软雅黑" panose="020B0503020204020204" pitchFamily="34" charset="-122"/>
              </a:rPr>
              <a:t>自愿参加</a:t>
            </a:r>
            <a:r>
              <a:rPr lang="zh-CN" altLang="en-US" sz="1400" dirty="0" smtClean="0">
                <a:latin typeface="微软雅黑" panose="020B0503020204020204" pitchFamily="34" charset="-122"/>
                <a:ea typeface="微软雅黑" panose="020B0503020204020204" pitchFamily="34" charset="-122"/>
              </a:rPr>
              <a:t>观察可</a:t>
            </a:r>
            <a:r>
              <a:rPr lang="zh-CN" altLang="en-US" sz="1400" dirty="0">
                <a:latin typeface="微软雅黑" panose="020B0503020204020204" pitchFamily="34" charset="-122"/>
                <a:ea typeface="微软雅黑" panose="020B0503020204020204" pitchFamily="34" charset="-122"/>
              </a:rPr>
              <a:t>有效解决以上问题，但这需要工作小组</a:t>
            </a:r>
            <a:r>
              <a:rPr lang="zh-CN" altLang="en-US" sz="1600" b="1" dirty="0">
                <a:latin typeface="微软雅黑" panose="020B0503020204020204" pitchFamily="34" charset="-122"/>
                <a:ea typeface="微软雅黑" panose="020B0503020204020204" pitchFamily="34" charset="-122"/>
              </a:rPr>
              <a:t>制定出鼓励员工实施观察的行动</a:t>
            </a:r>
            <a:r>
              <a:rPr lang="zh-CN" altLang="en-US" sz="1600" b="1" dirty="0" smtClean="0">
                <a:latin typeface="微软雅黑" panose="020B0503020204020204" pitchFamily="34" charset="-122"/>
                <a:ea typeface="微软雅黑" panose="020B0503020204020204" pitchFamily="34" charset="-122"/>
              </a:rPr>
              <a:t>计划</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对</a:t>
            </a:r>
            <a:r>
              <a:rPr lang="zh-CN" altLang="en-US" sz="1400" dirty="0" smtClean="0">
                <a:latin typeface="微软雅黑" panose="020B0503020204020204" pitchFamily="34" charset="-122"/>
                <a:ea typeface="微软雅黑" panose="020B0503020204020204" pitchFamily="34" charset="-122"/>
              </a:rPr>
              <a:t>开展行为</a:t>
            </a:r>
            <a:r>
              <a:rPr lang="zh-CN" altLang="en-US" sz="1400" dirty="0">
                <a:latin typeface="微软雅黑" panose="020B0503020204020204" pitchFamily="34" charset="-122"/>
                <a:ea typeface="微软雅黑" panose="020B0503020204020204" pitchFamily="34" charset="-122"/>
              </a:rPr>
              <a:t>观察的员工提供奖励，包括自愿完成一定数量或一段时间的观察</a:t>
            </a:r>
            <a:r>
              <a:rPr lang="zh-CN" altLang="en-US" sz="1400" dirty="0" smtClean="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安全</a:t>
            </a:r>
            <a:r>
              <a:rPr lang="zh-CN" altLang="en-US" sz="1400" dirty="0" smtClean="0">
                <a:latin typeface="微软雅黑" panose="020B0503020204020204" pitchFamily="34" charset="-122"/>
                <a:ea typeface="微软雅黑" panose="020B0503020204020204" pitchFamily="34" charset="-122"/>
              </a:rPr>
              <a:t>行为</a:t>
            </a:r>
            <a:r>
              <a:rPr lang="zh-CN" altLang="en-US" sz="1400" dirty="0">
                <a:latin typeface="微软雅黑" panose="020B0503020204020204" pitchFamily="34" charset="-122"/>
                <a:ea typeface="微软雅黑" panose="020B0503020204020204" pitchFamily="34" charset="-122"/>
              </a:rPr>
              <a:t>率达到既定目标。</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安全奖励和激励的额度不宜过小，但也不宜过大。过小则参与积极性不足，过大则可能产生虚假</a:t>
            </a:r>
            <a:r>
              <a:rPr lang="zh-CN" altLang="en-US" sz="1400" dirty="0" smtClean="0">
                <a:latin typeface="微软雅黑" panose="020B0503020204020204" pitchFamily="34" charset="-122"/>
                <a:ea typeface="微软雅黑" panose="020B0503020204020204" pitchFamily="34" charset="-122"/>
              </a:rPr>
              <a:t>数据。</a:t>
            </a:r>
            <a:endParaRPr lang="en-US" altLang="zh-CN" sz="1400" dirty="0" smtClean="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smtClean="0">
                <a:latin typeface="微软雅黑" panose="020B0503020204020204" pitchFamily="34" charset="-122"/>
                <a:ea typeface="微软雅黑" panose="020B0503020204020204" pitchFamily="34" charset="-122"/>
              </a:rPr>
              <a:t>不能</a:t>
            </a:r>
            <a:r>
              <a:rPr lang="zh-CN" altLang="en-US" sz="1400" dirty="0">
                <a:latin typeface="微软雅黑" panose="020B0503020204020204" pitchFamily="34" charset="-122"/>
                <a:ea typeface="微软雅黑" panose="020B0503020204020204" pitchFamily="34" charset="-122"/>
              </a:rPr>
              <a:t>无差别地“平均”发放奖励，员工获奖的原因必须是他们促进安全管理的具体行动</a:t>
            </a:r>
            <a:r>
              <a:rPr lang="zh-CN" altLang="en-US" sz="1400" dirty="0" smtClean="0">
                <a:latin typeface="微软雅黑" panose="020B0503020204020204" pitchFamily="34" charset="-122"/>
                <a:ea typeface="微软雅黑" panose="020B0503020204020204" pitchFamily="34" charset="-122"/>
              </a:rPr>
              <a:t>。</a:t>
            </a:r>
            <a:endParaRPr lang="zh-CN" altLang="en-US" sz="1400" dirty="0" smtClean="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275727" y="923640"/>
            <a:ext cx="5619734" cy="440640"/>
            <a:chOff x="275726" y="919351"/>
            <a:chExt cx="7178841" cy="440640"/>
          </a:xfrm>
          <a:solidFill>
            <a:schemeClr val="bg1">
              <a:lumMod val="95000"/>
            </a:schemeClr>
          </a:solidFill>
        </p:grpSpPr>
        <p:grpSp>
          <p:nvGrpSpPr>
            <p:cNvPr id="4" name="组合 3"/>
            <p:cNvGrpSpPr/>
            <p:nvPr/>
          </p:nvGrpSpPr>
          <p:grpSpPr>
            <a:xfrm>
              <a:off x="275726" y="923640"/>
              <a:ext cx="4320186" cy="436351"/>
              <a:chOff x="275726" y="832409"/>
              <a:chExt cx="4320186" cy="436351"/>
            </a:xfrm>
            <a:grpFill/>
          </p:grpSpPr>
          <p:sp>
            <p:nvSpPr>
              <p:cNvPr id="6" name="Rectangle 15"/>
              <p:cNvSpPr>
                <a:spLocks noChangeArrowheads="1"/>
              </p:cNvSpPr>
              <p:nvPr/>
            </p:nvSpPr>
            <p:spPr bwMode="auto">
              <a:xfrm>
                <a:off x="275726" y="832410"/>
                <a:ext cx="1440000" cy="436349"/>
              </a:xfrm>
              <a:prstGeom prst="homePlate">
                <a:avLst>
                  <a:gd name="adj" fmla="val 17984"/>
                </a:avLst>
              </a:prstGeom>
              <a:solidFill>
                <a:srgbClr val="5D80B3"/>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员工自愿参与</a:t>
                </a:r>
                <a:endParaRPr lang="zh-CN" altLang="en-US" sz="1200" b="1" i="0" dirty="0">
                  <a:latin typeface="微软雅黑" panose="020B0503020204020204" pitchFamily="34" charset="-122"/>
                  <a:ea typeface="微软雅黑" panose="020B0503020204020204" pitchFamily="34" charset="-122"/>
                </a:endParaRPr>
              </a:p>
            </p:txBody>
          </p:sp>
          <p:sp>
            <p:nvSpPr>
              <p:cNvPr id="7" name="Rectangle 16"/>
              <p:cNvSpPr>
                <a:spLocks noChangeArrowheads="1"/>
              </p:cNvSpPr>
              <p:nvPr/>
            </p:nvSpPr>
            <p:spPr bwMode="auto">
              <a:xfrm>
                <a:off x="1715912" y="83241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smtClean="0">
                    <a:latin typeface="微软雅黑" panose="020B0503020204020204" pitchFamily="34" charset="-122"/>
                    <a:ea typeface="微软雅黑" panose="020B0503020204020204" pitchFamily="34" charset="-122"/>
                  </a:rPr>
                  <a:t>安全奖励</a:t>
                </a:r>
                <a:endParaRPr lang="zh-CN" altLang="en-US" sz="1200" b="1" i="0" dirty="0">
                  <a:latin typeface="微软雅黑" panose="020B0503020204020204" pitchFamily="34" charset="-122"/>
                  <a:ea typeface="微软雅黑" panose="020B0503020204020204" pitchFamily="34" charset="-122"/>
                </a:endParaRPr>
              </a:p>
            </p:txBody>
          </p:sp>
          <p:sp>
            <p:nvSpPr>
              <p:cNvPr id="8" name="Rectangle 19"/>
              <p:cNvSpPr>
                <a:spLocks noChangeArrowheads="1"/>
              </p:cNvSpPr>
              <p:nvPr/>
            </p:nvSpPr>
            <p:spPr bwMode="auto">
              <a:xfrm>
                <a:off x="3155912" y="832409"/>
                <a:ext cx="1440000" cy="436349"/>
              </a:xfrm>
              <a:prstGeom prst="chevron">
                <a:avLst>
                  <a:gd name="adj" fmla="val 20895"/>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频次</a:t>
                </a:r>
                <a:endParaRPr lang="zh-CN" altLang="en-US" sz="1200" b="1" i="0" dirty="0">
                  <a:latin typeface="微软雅黑" panose="020B0503020204020204" pitchFamily="34" charset="-122"/>
                  <a:ea typeface="微软雅黑" panose="020B0503020204020204" pitchFamily="34" charset="-122"/>
                </a:endParaRPr>
              </a:p>
            </p:txBody>
          </p:sp>
        </p:grpSp>
        <p:sp>
          <p:nvSpPr>
            <p:cNvPr id="21" name="Rectangle 16"/>
            <p:cNvSpPr>
              <a:spLocks noChangeArrowheads="1"/>
            </p:cNvSpPr>
            <p:nvPr/>
          </p:nvSpPr>
          <p:spPr bwMode="auto">
            <a:xfrm>
              <a:off x="6014567"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相关方</a:t>
              </a:r>
              <a:endParaRPr lang="zh-CN" altLang="en-US" sz="1200" b="1" i="0" dirty="0">
                <a:latin typeface="微软雅黑" panose="020B0503020204020204" pitchFamily="34" charset="-122"/>
                <a:ea typeface="微软雅黑" panose="020B0503020204020204" pitchFamily="34" charset="-122"/>
              </a:endParaRPr>
            </a:p>
          </p:txBody>
        </p:sp>
        <p:sp>
          <p:nvSpPr>
            <p:cNvPr id="26" name="Rectangle 16"/>
            <p:cNvSpPr>
              <a:spLocks noChangeArrowheads="1"/>
            </p:cNvSpPr>
            <p:nvPr/>
          </p:nvSpPr>
          <p:spPr bwMode="auto">
            <a:xfrm>
              <a:off x="4589342"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范围</a:t>
              </a:r>
              <a:endParaRPr lang="zh-CN" altLang="en-US" sz="1200" b="1" i="0" dirty="0">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275726" y="1412778"/>
            <a:ext cx="8544745" cy="4191512"/>
          </a:xfrm>
          <a:prstGeom prst="rect">
            <a:avLst/>
          </a:prstGeom>
          <a:solidFill>
            <a:schemeClr val="bg1"/>
          </a:solidFill>
          <a:ln w="3175" cap="flat" cmpd="sng" algn="ctr">
            <a:solidFill>
              <a:schemeClr val="tx1"/>
            </a:solidFill>
            <a:prstDash val="dash"/>
            <a:round/>
            <a:headEnd type="none" w="med" len="med"/>
            <a:tailEnd type="none" w="med" len="med"/>
          </a:ln>
          <a:effectLst>
            <a:outerShdw dir="2700000" algn="ctr" rotWithShape="0">
              <a:schemeClr val="bg2"/>
            </a:outerShdw>
          </a:effectLst>
        </p:spPr>
        <p:txBody>
          <a:bodyPr vert="horz" wrap="square" lIns="144000" tIns="72000" rIns="72000" bIns="72000" numCol="1" rtlCol="0" anchor="t" anchorCtr="0" compatLnSpc="1">
            <a:noAutofit/>
          </a:bodyPr>
          <a:lstStyle/>
          <a:p>
            <a:pPr lvl="0" eaLnBrk="1" fontAlgn="auto" hangingPunct="1">
              <a:lnSpc>
                <a:spcPct val="150000"/>
              </a:lnSpc>
              <a:spcBef>
                <a:spcPts val="0"/>
              </a:spcBef>
              <a:spcAft>
                <a:spcPts val="600"/>
              </a:spcAft>
              <a:defRPr/>
            </a:pPr>
            <a:r>
              <a:rPr lang="zh-CN" altLang="en-US" sz="1600" b="1" dirty="0" smtClean="0">
                <a:latin typeface="微软雅黑" panose="020B0503020204020204" pitchFamily="34" charset="-122"/>
                <a:ea typeface="微软雅黑" panose="020B0503020204020204" pitchFamily="34" charset="-122"/>
              </a:rPr>
              <a:t>采用什么样的安全奖励方式</a:t>
            </a:r>
            <a:r>
              <a:rPr lang="zh-CN" altLang="en-US" sz="1600" b="1" dirty="0">
                <a:latin typeface="微软雅黑" panose="020B0503020204020204" pitchFamily="34" charset="-122"/>
                <a:ea typeface="微软雅黑" panose="020B0503020204020204" pitchFamily="34" charset="-122"/>
              </a:rPr>
              <a:t>？</a:t>
            </a:r>
            <a:endParaRPr lang="en-US" altLang="zh-CN" sz="1600" b="1" dirty="0" smtClean="0">
              <a:latin typeface="微软雅黑" panose="020B0503020204020204" pitchFamily="34" charset="-122"/>
              <a:ea typeface="微软雅黑" panose="020B0503020204020204" pitchFamily="34" charset="-122"/>
            </a:endParaRPr>
          </a:p>
          <a:p>
            <a:pPr lvl="0" eaLnBrk="1" fontAlgn="auto" hangingPunct="1">
              <a:lnSpc>
                <a:spcPct val="150000"/>
              </a:lnSpc>
              <a:spcBef>
                <a:spcPts val="0"/>
              </a:spcBef>
              <a:spcAft>
                <a:spcPts val="600"/>
              </a:spcAft>
              <a:defRPr/>
            </a:pPr>
            <a:r>
              <a:rPr lang="zh-CN" altLang="en-US" sz="1400" dirty="0" smtClean="0">
                <a:latin typeface="微软雅黑" panose="020B0503020204020204" pitchFamily="34" charset="-122"/>
                <a:ea typeface="微软雅黑" panose="020B0503020204020204" pitchFamily="34" charset="-122"/>
              </a:rPr>
              <a:t>虽然</a:t>
            </a:r>
            <a:r>
              <a:rPr lang="zh-CN" altLang="en-US" sz="1400" dirty="0">
                <a:latin typeface="微软雅黑" panose="020B0503020204020204" pitchFamily="34" charset="-122"/>
                <a:ea typeface="微软雅黑" panose="020B0503020204020204" pitchFamily="34" charset="-122"/>
              </a:rPr>
              <a:t>对员工的“物质”奖励是必须的，但通常来讲，通过多种奖励的组合开展能取得更好的效果：</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在公开的会议或总结上进行口头表扬</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经理或其他主管人员对表现突出人员书写有感谢语的便条，或者将便条复印在公司入口公告栏上</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表彰备忘录、来自高层管理者的信、内部网站表扬文章、给配偶或家庭的信；</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可以兑换礼品的积分卡（积累一定数量）、礼品券</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有抽奖机会的彩票（中奖率要能保证覆盖大多数参与者，</a:t>
            </a:r>
            <a:r>
              <a:rPr lang="en-US" altLang="zh-CN" sz="1400" dirty="0">
                <a:latin typeface="微软雅黑" panose="020B0503020204020204" pitchFamily="34" charset="-122"/>
                <a:ea typeface="微软雅黑" panose="020B0503020204020204" pitchFamily="34" charset="-122"/>
              </a:rPr>
              <a:t>25%</a:t>
            </a:r>
            <a:r>
              <a:rPr lang="zh-CN" altLang="en-US" sz="1400" dirty="0">
                <a:latin typeface="微软雅黑" panose="020B0503020204020204" pitchFamily="34" charset="-122"/>
                <a:ea typeface="微软雅黑" panose="020B0503020204020204" pitchFamily="34" charset="-122"/>
              </a:rPr>
              <a:t>左右）</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茶话会、工作午餐、吃西瓜休息</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其他（必要时可以根据员工意见调整）</a:t>
            </a:r>
            <a:endParaRPr lang="zh-CN" altLang="en-US" sz="1400" dirty="0">
              <a:latin typeface="微软雅黑" panose="020B0503020204020204" pitchFamily="34" charset="-122"/>
              <a:ea typeface="微软雅黑" panose="020B0503020204020204" pitchFamily="34" charset="-122"/>
            </a:endParaRPr>
          </a:p>
          <a:p>
            <a:pPr lvl="0"/>
            <a:endParaRPr lang="zh-CN" altLang="en-US" dirty="0"/>
          </a:p>
        </p:txBody>
      </p:sp>
      <p:grpSp>
        <p:nvGrpSpPr>
          <p:cNvPr id="28" name="组合 27"/>
          <p:cNvGrpSpPr/>
          <p:nvPr/>
        </p:nvGrpSpPr>
        <p:grpSpPr>
          <a:xfrm>
            <a:off x="275727" y="923640"/>
            <a:ext cx="5619734" cy="440640"/>
            <a:chOff x="275726" y="919351"/>
            <a:chExt cx="7178841" cy="440640"/>
          </a:xfrm>
          <a:solidFill>
            <a:schemeClr val="bg1">
              <a:lumMod val="95000"/>
            </a:schemeClr>
          </a:solidFill>
        </p:grpSpPr>
        <p:grpSp>
          <p:nvGrpSpPr>
            <p:cNvPr id="4" name="组合 3"/>
            <p:cNvGrpSpPr/>
            <p:nvPr/>
          </p:nvGrpSpPr>
          <p:grpSpPr>
            <a:xfrm>
              <a:off x="275726" y="923640"/>
              <a:ext cx="4320186" cy="436351"/>
              <a:chOff x="275726" y="832409"/>
              <a:chExt cx="4320186" cy="436351"/>
            </a:xfrm>
            <a:grpFill/>
          </p:grpSpPr>
          <p:sp>
            <p:nvSpPr>
              <p:cNvPr id="6" name="Rectangle 15"/>
              <p:cNvSpPr>
                <a:spLocks noChangeArrowheads="1"/>
              </p:cNvSpPr>
              <p:nvPr/>
            </p:nvSpPr>
            <p:spPr bwMode="auto">
              <a:xfrm>
                <a:off x="275726" y="832410"/>
                <a:ext cx="1440000" cy="436349"/>
              </a:xfrm>
              <a:prstGeom prst="homePlate">
                <a:avLst>
                  <a:gd name="adj" fmla="val 17984"/>
                </a:avLst>
              </a:prstGeom>
              <a:solidFill>
                <a:schemeClr val="bg1">
                  <a:lumMod val="95000"/>
                </a:schemeClr>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员工自愿参与</a:t>
                </a:r>
                <a:endParaRPr lang="zh-CN" altLang="en-US" sz="1200" b="1" dirty="0">
                  <a:latin typeface="微软雅黑" panose="020B0503020204020204" pitchFamily="34" charset="-122"/>
                  <a:ea typeface="微软雅黑" panose="020B0503020204020204" pitchFamily="34" charset="-122"/>
                </a:endParaRPr>
              </a:p>
            </p:txBody>
          </p:sp>
          <p:sp>
            <p:nvSpPr>
              <p:cNvPr id="7" name="Rectangle 16"/>
              <p:cNvSpPr>
                <a:spLocks noChangeArrowheads="1"/>
              </p:cNvSpPr>
              <p:nvPr/>
            </p:nvSpPr>
            <p:spPr bwMode="auto">
              <a:xfrm>
                <a:off x="1715912" y="832411"/>
                <a:ext cx="1440000" cy="436349"/>
              </a:xfrm>
              <a:prstGeom prst="chevron">
                <a:avLst>
                  <a:gd name="adj" fmla="val 17984"/>
                </a:avLst>
              </a:prstGeom>
              <a:solidFill>
                <a:srgbClr val="5D80B3"/>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smtClean="0">
                    <a:latin typeface="微软雅黑" panose="020B0503020204020204" pitchFamily="34" charset="-122"/>
                    <a:ea typeface="微软雅黑" panose="020B0503020204020204" pitchFamily="34" charset="-122"/>
                  </a:rPr>
                  <a:t>安全奖励</a:t>
                </a:r>
                <a:endParaRPr lang="zh-CN" altLang="en-US" sz="1200" b="1" i="0" dirty="0">
                  <a:latin typeface="微软雅黑" panose="020B0503020204020204" pitchFamily="34" charset="-122"/>
                  <a:ea typeface="微软雅黑" panose="020B0503020204020204" pitchFamily="34" charset="-122"/>
                </a:endParaRPr>
              </a:p>
            </p:txBody>
          </p:sp>
          <p:sp>
            <p:nvSpPr>
              <p:cNvPr id="8" name="Rectangle 19"/>
              <p:cNvSpPr>
                <a:spLocks noChangeArrowheads="1"/>
              </p:cNvSpPr>
              <p:nvPr/>
            </p:nvSpPr>
            <p:spPr bwMode="auto">
              <a:xfrm>
                <a:off x="3155912" y="832409"/>
                <a:ext cx="1440000" cy="436349"/>
              </a:xfrm>
              <a:prstGeom prst="chevron">
                <a:avLst>
                  <a:gd name="adj" fmla="val 20895"/>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频次</a:t>
                </a:r>
                <a:endParaRPr lang="zh-CN" altLang="en-US" sz="1200" b="1" i="0" dirty="0">
                  <a:latin typeface="微软雅黑" panose="020B0503020204020204" pitchFamily="34" charset="-122"/>
                  <a:ea typeface="微软雅黑" panose="020B0503020204020204" pitchFamily="34" charset="-122"/>
                </a:endParaRPr>
              </a:p>
            </p:txBody>
          </p:sp>
        </p:grpSp>
        <p:sp>
          <p:nvSpPr>
            <p:cNvPr id="21" name="Rectangle 16"/>
            <p:cNvSpPr>
              <a:spLocks noChangeArrowheads="1"/>
            </p:cNvSpPr>
            <p:nvPr/>
          </p:nvSpPr>
          <p:spPr bwMode="auto">
            <a:xfrm>
              <a:off x="6014567"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相关方</a:t>
              </a:r>
              <a:endParaRPr lang="zh-CN" altLang="en-US" sz="1200" b="1" i="0" dirty="0">
                <a:latin typeface="微软雅黑" panose="020B0503020204020204" pitchFamily="34" charset="-122"/>
                <a:ea typeface="微软雅黑" panose="020B0503020204020204" pitchFamily="34" charset="-122"/>
              </a:endParaRPr>
            </a:p>
          </p:txBody>
        </p:sp>
        <p:sp>
          <p:nvSpPr>
            <p:cNvPr id="26" name="Rectangle 16"/>
            <p:cNvSpPr>
              <a:spLocks noChangeArrowheads="1"/>
            </p:cNvSpPr>
            <p:nvPr/>
          </p:nvSpPr>
          <p:spPr bwMode="auto">
            <a:xfrm>
              <a:off x="4589342"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范围</a:t>
              </a:r>
              <a:endParaRPr lang="zh-CN" altLang="en-US" sz="1200" b="1" i="0" dirty="0">
                <a:latin typeface="微软雅黑" panose="020B0503020204020204" pitchFamily="34" charset="-122"/>
                <a:ea typeface="微软雅黑" panose="020B0503020204020204" pitchFamily="34" charset="-122"/>
              </a:endParaRPr>
            </a:p>
          </p:txBody>
        </p:sp>
      </p:grpSp>
      <p:sp>
        <p:nvSpPr>
          <p:cNvPr id="11" name="Rectangle 2"/>
          <p:cNvSpPr txBox="1">
            <a:spLocks noChangeArrowheads="1"/>
          </p:cNvSpPr>
          <p:nvPr/>
        </p:nvSpPr>
        <p:spPr>
          <a:xfrm>
            <a:off x="275727" y="84932"/>
            <a:ext cx="5759450" cy="525462"/>
          </a:xfrm>
          <a:prstGeom prst="rect">
            <a:avLst/>
          </a:prstGeom>
          <a:noFill/>
        </p:spPr>
        <p:txBody>
          <a:bodyP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smtClean="0">
                <a:solidFill>
                  <a:schemeClr val="tx1">
                    <a:lumMod val="95000"/>
                    <a:lumOff val="5000"/>
                  </a:schemeClr>
                </a:solidFill>
                <a:latin typeface="微软雅黑" panose="020B0503020204020204" pitchFamily="34" charset="-122"/>
                <a:ea typeface="微软雅黑" panose="020B0503020204020204" pitchFamily="34" charset="-122"/>
              </a:rPr>
              <a:t>如何推广安全行为观察</a:t>
            </a:r>
            <a:endParaRPr lang="zh-CN" altLang="en-US" sz="2400" b="1"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275726" y="1412778"/>
            <a:ext cx="8544745" cy="4191512"/>
          </a:xfrm>
          <a:prstGeom prst="rect">
            <a:avLst/>
          </a:prstGeom>
          <a:solidFill>
            <a:schemeClr val="bg1"/>
          </a:solidFill>
          <a:ln w="3175" cap="flat" cmpd="sng" algn="ctr">
            <a:solidFill>
              <a:schemeClr val="tx1"/>
            </a:solidFill>
            <a:prstDash val="dash"/>
            <a:round/>
            <a:headEnd type="none" w="med" len="med"/>
            <a:tailEnd type="none" w="med" len="med"/>
          </a:ln>
          <a:effectLst>
            <a:outerShdw dir="2700000" algn="ctr" rotWithShape="0">
              <a:schemeClr val="bg2"/>
            </a:outerShdw>
          </a:effectLst>
        </p:spPr>
        <p:txBody>
          <a:bodyPr vert="horz" wrap="square" lIns="144000" tIns="72000" rIns="72000" bIns="72000" numCol="1" rtlCol="0" anchor="t" anchorCtr="0" compatLnSpc="1">
            <a:noAutofit/>
          </a:bodyPr>
          <a:lstStyle/>
          <a:p>
            <a:pPr lvl="0" eaLnBrk="1" fontAlgn="auto" hangingPunct="1">
              <a:lnSpc>
                <a:spcPct val="150000"/>
              </a:lnSpc>
              <a:spcBef>
                <a:spcPts val="0"/>
              </a:spcBef>
              <a:spcAft>
                <a:spcPts val="600"/>
              </a:spcAft>
              <a:defRPr/>
            </a:pPr>
            <a:r>
              <a:rPr lang="zh-CN" altLang="en-US" sz="1600" b="1" dirty="0" smtClean="0">
                <a:latin typeface="微软雅黑" panose="020B0503020204020204" pitchFamily="34" charset="-122"/>
                <a:ea typeface="微软雅黑" panose="020B0503020204020204" pitchFamily="34" charset="-122"/>
              </a:rPr>
              <a:t>观察者需多久进行一次观察？</a:t>
            </a:r>
            <a:endParaRPr lang="en-US" altLang="zh-CN" sz="1600" b="1" dirty="0" smtClean="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smtClean="0">
                <a:latin typeface="微软雅黑" panose="020B0503020204020204" pitchFamily="34" charset="-122"/>
                <a:ea typeface="微软雅黑" panose="020B0503020204020204" pitchFamily="34" charset="-122"/>
              </a:rPr>
              <a:t>观察</a:t>
            </a:r>
            <a:r>
              <a:rPr lang="zh-CN" altLang="en-US" sz="1400" dirty="0">
                <a:latin typeface="微软雅黑" panose="020B0503020204020204" pitchFamily="34" charset="-122"/>
                <a:ea typeface="微软雅黑" panose="020B0503020204020204" pitchFamily="34" charset="-122"/>
              </a:rPr>
              <a:t>频次至关重要。</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安全观察是每日、每周、每月，取决于风险程度，高风险</a:t>
            </a:r>
            <a:r>
              <a:rPr lang="zh-CN" altLang="en-US" sz="1400" dirty="0" smtClean="0">
                <a:latin typeface="微软雅黑" panose="020B0503020204020204" pitchFamily="34" charset="-122"/>
                <a:ea typeface="微软雅黑" panose="020B0503020204020204" pitchFamily="34" charset="-122"/>
              </a:rPr>
              <a:t>公司通常</a:t>
            </a:r>
            <a:r>
              <a:rPr lang="zh-CN" altLang="en-US" sz="1400" dirty="0">
                <a:latin typeface="微软雅黑" panose="020B0503020204020204" pitchFamily="34" charset="-122"/>
                <a:ea typeface="微软雅黑" panose="020B0503020204020204" pitchFamily="34" charset="-122"/>
              </a:rPr>
              <a:t>应该每天进行；其他公司，也可每周</a:t>
            </a:r>
            <a:r>
              <a:rPr lang="zh-CN" altLang="en-US" sz="1400" dirty="0" smtClean="0">
                <a:latin typeface="微软雅黑" panose="020B0503020204020204" pitchFamily="34" charset="-122"/>
                <a:ea typeface="微软雅黑" panose="020B0503020204020204" pitchFamily="34" charset="-122"/>
              </a:rPr>
              <a:t>进行。</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推进小组可根据实际需要对观察频次做出规定。</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smtClean="0">
                <a:latin typeface="微软雅黑" panose="020B0503020204020204" pitchFamily="34" charset="-122"/>
                <a:ea typeface="微软雅黑" panose="020B0503020204020204" pitchFamily="34" charset="-122"/>
              </a:rPr>
              <a:t>通常</a:t>
            </a:r>
            <a:r>
              <a:rPr lang="zh-CN" altLang="en-US" sz="1400" dirty="0">
                <a:latin typeface="微软雅黑" panose="020B0503020204020204" pitchFamily="34" charset="-122"/>
                <a:ea typeface="微软雅黑" panose="020B0503020204020204" pitchFamily="34" charset="-122"/>
              </a:rPr>
              <a:t>，具体在什么时间实施观察由观察者自行决定，尤其是当你不想让员工预计到何时被观察，改变观察时间尤其</a:t>
            </a:r>
            <a:r>
              <a:rPr lang="zh-CN" altLang="en-US" sz="1400" dirty="0" smtClean="0">
                <a:latin typeface="微软雅黑" panose="020B0503020204020204" pitchFamily="34" charset="-122"/>
                <a:ea typeface="微软雅黑" panose="020B0503020204020204" pitchFamily="34" charset="-122"/>
              </a:rPr>
              <a:t>重要。</a:t>
            </a:r>
            <a:endParaRPr lang="zh-CN" altLang="en-US" sz="1400" dirty="0">
              <a:latin typeface="微软雅黑" panose="020B0503020204020204" pitchFamily="34" charset="-122"/>
              <a:ea typeface="微软雅黑" panose="020B0503020204020204" pitchFamily="34" charset="-122"/>
            </a:endParaRPr>
          </a:p>
          <a:p>
            <a:pPr marL="285750" lvl="0" indent="-285750" eaLnBrk="1" fontAlgn="auto" hangingPunct="1">
              <a:lnSpc>
                <a:spcPct val="150000"/>
              </a:lnSpc>
              <a:spcBef>
                <a:spcPts val="0"/>
              </a:spcBef>
              <a:spcAft>
                <a:spcPts val="60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当发生事故的可能性较高时</a:t>
            </a:r>
            <a:r>
              <a:rPr lang="zh-CN" altLang="en-US" sz="1400" dirty="0" smtClean="0">
                <a:latin typeface="微软雅黑" panose="020B0503020204020204" pitchFamily="34" charset="-122"/>
                <a:ea typeface="微软雅黑" panose="020B0503020204020204" pitchFamily="34" charset="-122"/>
              </a:rPr>
              <a:t>，就</a:t>
            </a:r>
            <a:r>
              <a:rPr lang="zh-CN" altLang="en-US" sz="1400" dirty="0">
                <a:latin typeface="微软雅黑" panose="020B0503020204020204" pitchFamily="34" charset="-122"/>
                <a:ea typeface="微软雅黑" panose="020B0503020204020204" pitchFamily="34" charset="-122"/>
              </a:rPr>
              <a:t>应该制定时间表，实施多次观察。</a:t>
            </a:r>
            <a:endParaRPr lang="zh-CN" altLang="en-US" sz="1400"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275727" y="923640"/>
            <a:ext cx="5619734" cy="440640"/>
            <a:chOff x="275726" y="919351"/>
            <a:chExt cx="7178841" cy="440640"/>
          </a:xfrm>
          <a:solidFill>
            <a:schemeClr val="bg1">
              <a:lumMod val="95000"/>
            </a:schemeClr>
          </a:solidFill>
        </p:grpSpPr>
        <p:grpSp>
          <p:nvGrpSpPr>
            <p:cNvPr id="4" name="组合 3"/>
            <p:cNvGrpSpPr/>
            <p:nvPr/>
          </p:nvGrpSpPr>
          <p:grpSpPr>
            <a:xfrm>
              <a:off x="275726" y="923640"/>
              <a:ext cx="4320186" cy="436351"/>
              <a:chOff x="275726" y="832409"/>
              <a:chExt cx="4320186" cy="436351"/>
            </a:xfrm>
            <a:grpFill/>
          </p:grpSpPr>
          <p:sp>
            <p:nvSpPr>
              <p:cNvPr id="6" name="Rectangle 15"/>
              <p:cNvSpPr>
                <a:spLocks noChangeArrowheads="1"/>
              </p:cNvSpPr>
              <p:nvPr/>
            </p:nvSpPr>
            <p:spPr bwMode="auto">
              <a:xfrm>
                <a:off x="275726" y="832410"/>
                <a:ext cx="1440000" cy="436349"/>
              </a:xfrm>
              <a:prstGeom prst="homePlate">
                <a:avLst>
                  <a:gd name="adj" fmla="val 17984"/>
                </a:avLst>
              </a:prstGeom>
              <a:solidFill>
                <a:schemeClr val="bg1">
                  <a:lumMod val="95000"/>
                </a:schemeClr>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a:latin typeface="微软雅黑" panose="020B0503020204020204" pitchFamily="34" charset="-122"/>
                    <a:ea typeface="微软雅黑" panose="020B0503020204020204" pitchFamily="34" charset="-122"/>
                  </a:rPr>
                  <a:t>员工自愿参与</a:t>
                </a:r>
                <a:endParaRPr lang="zh-CN" altLang="en-US" sz="1200" b="1" dirty="0">
                  <a:latin typeface="微软雅黑" panose="020B0503020204020204" pitchFamily="34" charset="-122"/>
                  <a:ea typeface="微软雅黑" panose="020B0503020204020204" pitchFamily="34" charset="-122"/>
                </a:endParaRPr>
              </a:p>
            </p:txBody>
          </p:sp>
          <p:sp>
            <p:nvSpPr>
              <p:cNvPr id="7" name="Rectangle 16"/>
              <p:cNvSpPr>
                <a:spLocks noChangeArrowheads="1"/>
              </p:cNvSpPr>
              <p:nvPr/>
            </p:nvSpPr>
            <p:spPr bwMode="auto">
              <a:xfrm>
                <a:off x="1715912" y="83241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dirty="0" smtClean="0">
                    <a:latin typeface="微软雅黑" panose="020B0503020204020204" pitchFamily="34" charset="-122"/>
                    <a:ea typeface="微软雅黑" panose="020B0503020204020204" pitchFamily="34" charset="-122"/>
                  </a:rPr>
                  <a:t>安全奖励</a:t>
                </a:r>
                <a:endParaRPr lang="zh-CN" altLang="en-US" sz="1200" b="1" i="0" dirty="0">
                  <a:latin typeface="微软雅黑" panose="020B0503020204020204" pitchFamily="34" charset="-122"/>
                  <a:ea typeface="微软雅黑" panose="020B0503020204020204" pitchFamily="34" charset="-122"/>
                </a:endParaRPr>
              </a:p>
            </p:txBody>
          </p:sp>
          <p:sp>
            <p:nvSpPr>
              <p:cNvPr id="8" name="Rectangle 19"/>
              <p:cNvSpPr>
                <a:spLocks noChangeArrowheads="1"/>
              </p:cNvSpPr>
              <p:nvPr/>
            </p:nvSpPr>
            <p:spPr bwMode="auto">
              <a:xfrm>
                <a:off x="3155912" y="832409"/>
                <a:ext cx="1440000" cy="436349"/>
              </a:xfrm>
              <a:prstGeom prst="chevron">
                <a:avLst>
                  <a:gd name="adj" fmla="val 20895"/>
                </a:avLst>
              </a:prstGeom>
              <a:solidFill>
                <a:srgbClr val="5D80B3"/>
              </a:solid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频次</a:t>
                </a:r>
                <a:endParaRPr lang="zh-CN" altLang="en-US" sz="1200" b="1" i="0" dirty="0">
                  <a:latin typeface="微软雅黑" panose="020B0503020204020204" pitchFamily="34" charset="-122"/>
                  <a:ea typeface="微软雅黑" panose="020B0503020204020204" pitchFamily="34" charset="-122"/>
                </a:endParaRPr>
              </a:p>
            </p:txBody>
          </p:sp>
        </p:grpSp>
        <p:sp>
          <p:nvSpPr>
            <p:cNvPr id="21" name="Rectangle 16"/>
            <p:cNvSpPr>
              <a:spLocks noChangeArrowheads="1"/>
            </p:cNvSpPr>
            <p:nvPr/>
          </p:nvSpPr>
          <p:spPr bwMode="auto">
            <a:xfrm>
              <a:off x="6014567"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相关方</a:t>
              </a:r>
              <a:endParaRPr lang="zh-CN" altLang="en-US" sz="1200" b="1" i="0" dirty="0">
                <a:latin typeface="微软雅黑" panose="020B0503020204020204" pitchFamily="34" charset="-122"/>
                <a:ea typeface="微软雅黑" panose="020B0503020204020204" pitchFamily="34" charset="-122"/>
              </a:endParaRPr>
            </a:p>
          </p:txBody>
        </p:sp>
        <p:sp>
          <p:nvSpPr>
            <p:cNvPr id="26" name="Rectangle 16"/>
            <p:cNvSpPr>
              <a:spLocks noChangeArrowheads="1"/>
            </p:cNvSpPr>
            <p:nvPr/>
          </p:nvSpPr>
          <p:spPr bwMode="auto">
            <a:xfrm>
              <a:off x="4589342" y="919351"/>
              <a:ext cx="1440000" cy="436349"/>
            </a:xfrm>
            <a:prstGeom prst="chevron">
              <a:avLst>
                <a:gd name="adj" fmla="val 17984"/>
              </a:avLst>
            </a:prstGeom>
            <a:grpFill/>
            <a:ln w="3175">
              <a:solidFill>
                <a:schemeClr val="bg1">
                  <a:lumMod val="50000"/>
                </a:schemeClr>
              </a:solidFill>
              <a:miter lim="800000"/>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pPr algn="ctr">
                <a:lnSpc>
                  <a:spcPct val="80000"/>
                </a:lnSpc>
              </a:pPr>
              <a:r>
                <a:rPr lang="zh-CN" altLang="en-US" sz="1200" b="1" i="0" dirty="0" smtClean="0">
                  <a:latin typeface="微软雅黑" panose="020B0503020204020204" pitchFamily="34" charset="-122"/>
                  <a:ea typeface="微软雅黑" panose="020B0503020204020204" pitchFamily="34" charset="-122"/>
                </a:rPr>
                <a:t>范围</a:t>
              </a:r>
              <a:endParaRPr lang="zh-CN" altLang="en-US" sz="1200" b="1" i="0" dirty="0">
                <a:latin typeface="微软雅黑" panose="020B0503020204020204" pitchFamily="34" charset="-122"/>
                <a:ea typeface="微软雅黑" panose="020B0503020204020204" pitchFamily="34" charset="-122"/>
              </a:endParaRPr>
            </a:p>
          </p:txBody>
        </p:sp>
      </p:grpSp>
      <p:sp>
        <p:nvSpPr>
          <p:cNvPr id="11" name="Rectangle 2"/>
          <p:cNvSpPr txBox="1">
            <a:spLocks noChangeArrowheads="1"/>
          </p:cNvSpPr>
          <p:nvPr/>
        </p:nvSpPr>
        <p:spPr>
          <a:xfrm>
            <a:off x="275727" y="84932"/>
            <a:ext cx="5759450" cy="525462"/>
          </a:xfrm>
          <a:prstGeom prst="rect">
            <a:avLst/>
          </a:prstGeom>
          <a:noFill/>
        </p:spPr>
        <p:txBody>
          <a:bodyPr/>
          <a:lst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2500">
                <a:solidFill>
                  <a:schemeClr val="tx2"/>
                </a:solidFill>
                <a:latin typeface="MHeiTGB-Medium-U"/>
                <a:ea typeface="MHeiTGB-Medium-U"/>
                <a:cs typeface="MHeiTGB-Medium-U"/>
              </a:defRPr>
            </a:lvl2pPr>
            <a:lvl3pPr algn="l" rtl="0" eaLnBrk="0" fontAlgn="base" hangingPunct="0">
              <a:spcBef>
                <a:spcPct val="0"/>
              </a:spcBef>
              <a:spcAft>
                <a:spcPct val="0"/>
              </a:spcAft>
              <a:defRPr sz="2500">
                <a:solidFill>
                  <a:schemeClr val="tx2"/>
                </a:solidFill>
                <a:latin typeface="MHeiTGB-Medium-U"/>
                <a:ea typeface="MHeiTGB-Medium-U"/>
                <a:cs typeface="MHeiTGB-Medium-U"/>
              </a:defRPr>
            </a:lvl3pPr>
            <a:lvl4pPr algn="l" rtl="0" eaLnBrk="0" fontAlgn="base" hangingPunct="0">
              <a:spcBef>
                <a:spcPct val="0"/>
              </a:spcBef>
              <a:spcAft>
                <a:spcPct val="0"/>
              </a:spcAft>
              <a:defRPr sz="2500">
                <a:solidFill>
                  <a:schemeClr val="tx2"/>
                </a:solidFill>
                <a:latin typeface="MHeiTGB-Medium-U"/>
                <a:ea typeface="MHeiTGB-Medium-U"/>
                <a:cs typeface="MHeiTGB-Medium-U"/>
              </a:defRPr>
            </a:lvl4pPr>
            <a:lvl5pPr algn="l" rtl="0" eaLnBrk="0" fontAlgn="base" hangingPunct="0">
              <a:spcBef>
                <a:spcPct val="0"/>
              </a:spcBef>
              <a:spcAft>
                <a:spcPct val="0"/>
              </a:spcAft>
              <a:defRPr sz="2500">
                <a:solidFill>
                  <a:schemeClr val="tx2"/>
                </a:solidFill>
                <a:latin typeface="MHeiTGB-Medium-U"/>
                <a:ea typeface="MHeiTGB-Medium-U"/>
                <a:cs typeface="MHeiTGB-Medium-U"/>
              </a:defRPr>
            </a:lvl5pPr>
            <a:lvl6pPr marL="457200" algn="l" rtl="0" eaLnBrk="0" fontAlgn="base" hangingPunct="0">
              <a:spcBef>
                <a:spcPct val="0"/>
              </a:spcBef>
              <a:spcAft>
                <a:spcPct val="0"/>
              </a:spcAft>
              <a:defRPr sz="2500">
                <a:solidFill>
                  <a:schemeClr val="tx2"/>
                </a:solidFill>
                <a:latin typeface="MHeiTGB-Medium-U"/>
                <a:ea typeface="MHeiTGB-Medium-U"/>
                <a:cs typeface="MHeiTGB-Medium-U"/>
              </a:defRPr>
            </a:lvl6pPr>
            <a:lvl7pPr marL="914400" algn="l" rtl="0" eaLnBrk="0" fontAlgn="base" hangingPunct="0">
              <a:spcBef>
                <a:spcPct val="0"/>
              </a:spcBef>
              <a:spcAft>
                <a:spcPct val="0"/>
              </a:spcAft>
              <a:defRPr sz="2500">
                <a:solidFill>
                  <a:schemeClr val="tx2"/>
                </a:solidFill>
                <a:latin typeface="MHeiTGB-Medium-U"/>
                <a:ea typeface="MHeiTGB-Medium-U"/>
                <a:cs typeface="MHeiTGB-Medium-U"/>
              </a:defRPr>
            </a:lvl7pPr>
            <a:lvl8pPr marL="1371600" algn="l" rtl="0" eaLnBrk="0" fontAlgn="base" hangingPunct="0">
              <a:spcBef>
                <a:spcPct val="0"/>
              </a:spcBef>
              <a:spcAft>
                <a:spcPct val="0"/>
              </a:spcAft>
              <a:defRPr sz="2500">
                <a:solidFill>
                  <a:schemeClr val="tx2"/>
                </a:solidFill>
                <a:latin typeface="MHeiTGB-Medium-U"/>
                <a:ea typeface="MHeiTGB-Medium-U"/>
                <a:cs typeface="MHeiTGB-Medium-U"/>
              </a:defRPr>
            </a:lvl8pPr>
            <a:lvl9pPr marL="1828800" algn="l" rtl="0" eaLnBrk="0" fontAlgn="base" hangingPunct="0">
              <a:spcBef>
                <a:spcPct val="0"/>
              </a:spcBef>
              <a:spcAft>
                <a:spcPct val="0"/>
              </a:spcAft>
              <a:defRPr sz="2500">
                <a:solidFill>
                  <a:schemeClr val="tx2"/>
                </a:solidFill>
                <a:latin typeface="MHeiTGB-Medium-U"/>
                <a:ea typeface="MHeiTGB-Medium-U"/>
                <a:cs typeface="MHeiTGB-Medium-U"/>
              </a:defRPr>
            </a:lvl9pPr>
          </a:lstStyle>
          <a:p>
            <a:pPr>
              <a:buFontTx/>
            </a:pPr>
            <a:r>
              <a:rPr lang="zh-CN" altLang="en-US" sz="2400" b="1" kern="0" dirty="0" smtClean="0">
                <a:solidFill>
                  <a:schemeClr val="tx1">
                    <a:lumMod val="95000"/>
                    <a:lumOff val="5000"/>
                  </a:schemeClr>
                </a:solidFill>
                <a:latin typeface="微软雅黑" panose="020B0503020204020204" pitchFamily="34" charset="-122"/>
                <a:ea typeface="微软雅黑" panose="020B0503020204020204" pitchFamily="34" charset="-122"/>
              </a:rPr>
              <a:t>如何推广安全行为观察</a:t>
            </a:r>
            <a:endParaRPr lang="zh-CN" altLang="en-US" sz="2400" b="1"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604290"/>
            <a:ext cx="8462921" cy="707610"/>
          </a:xfrm>
          <a:prstGeom prst="rect">
            <a:avLst/>
          </a:prstGeom>
        </p:spPr>
      </p:pic>
    </p:spTree>
  </p:cSld>
  <p:clrMapOvr>
    <a:masterClrMapping/>
  </p:clrMapOvr>
  <p:transition spd="med">
    <p:random/>
  </p:transition>
  <p:timing>
    <p:tnLst>
      <p:par>
        <p:cTn id="1" dur="indefinite" restart="never" nodeType="tmRoot"/>
      </p:par>
    </p:tnLst>
  </p:timing>
</p:sld>
</file>

<file path=ppt/tags/tag1.xml><?xml version="1.0" encoding="utf-8"?>
<p:tagLst xmlns:p="http://schemas.openxmlformats.org/presentationml/2006/main">
  <p:tag name="MH" val="20160502233410"/>
  <p:tag name="MH_LIBRARY" val="GRAPHIC"/>
  <p:tag name="MH_TYPE" val="SubTitle"/>
  <p:tag name="MH_ORDER" val="1"/>
</p:tagLst>
</file>

<file path=ppt/tags/tag10.xml><?xml version="1.0" encoding="utf-8"?>
<p:tagLst xmlns:p="http://schemas.openxmlformats.org/presentationml/2006/main">
  <p:tag name="MH" val="20160515223954"/>
  <p:tag name="MH_LIBRARY" val="GRAPHIC"/>
  <p:tag name="MH_TYPE" val="Other"/>
  <p:tag name="MH_ORDER" val="4"/>
</p:tagLst>
</file>

<file path=ppt/tags/tag100.xml><?xml version="1.0" encoding="utf-8"?>
<p:tagLst xmlns:p="http://schemas.openxmlformats.org/presentationml/2006/main">
  <p:tag name="MH" val="20160503004212"/>
  <p:tag name="MH_LIBRARY" val="GRAPHIC"/>
  <p:tag name="MH_TYPE" val="Text"/>
  <p:tag name="MH_ORDER" val="2"/>
</p:tagLst>
</file>

<file path=ppt/tags/tag101.xml><?xml version="1.0" encoding="utf-8"?>
<p:tagLst xmlns:p="http://schemas.openxmlformats.org/presentationml/2006/main">
  <p:tag name="MH" val="20160503004212"/>
  <p:tag name="MH_LIBRARY" val="GRAPHIC"/>
  <p:tag name="MH_TYPE" val="Other"/>
  <p:tag name="MH_ORDER" val="2"/>
</p:tagLst>
</file>

<file path=ppt/tags/tag102.xml><?xml version="1.0" encoding="utf-8"?>
<p:tagLst xmlns:p="http://schemas.openxmlformats.org/presentationml/2006/main">
  <p:tag name="MH" val="20160503004212"/>
  <p:tag name="MH_LIBRARY" val="GRAPHIC"/>
  <p:tag name="MH_TYPE" val="SubTitle"/>
  <p:tag name="MH_ORDER" val="2"/>
</p:tagLst>
</file>

<file path=ppt/tags/tag103.xml><?xml version="1.0" encoding="utf-8"?>
<p:tagLst xmlns:p="http://schemas.openxmlformats.org/presentationml/2006/main">
  <p:tag name="MH_TYPE" val="#NeiR#"/>
  <p:tag name="MH_NUMBER" val="2"/>
  <p:tag name="MH_CATEGORY" val="#BingLLB#"/>
  <p:tag name="MH_LAYOUT" val="SubTitleText"/>
  <p:tag name="MH" val="20160503004212"/>
  <p:tag name="MH_LIBRARY" val="GRAPHIC"/>
</p:tagLst>
</file>

<file path=ppt/tags/tag104.xml><?xml version="1.0" encoding="utf-8"?>
<p:tagLst xmlns:p="http://schemas.openxmlformats.org/presentationml/2006/main">
  <p:tag name="MH" val="20160503020848"/>
  <p:tag name="MH_LIBRARY" val="GRAPHIC"/>
  <p:tag name="MH_TYPE" val="Other"/>
  <p:tag name="MH_ORDER" val="1"/>
</p:tagLst>
</file>

<file path=ppt/tags/tag105.xml><?xml version="1.0" encoding="utf-8"?>
<p:tagLst xmlns:p="http://schemas.openxmlformats.org/presentationml/2006/main">
  <p:tag name="MH" val="20160503020848"/>
  <p:tag name="MH_LIBRARY" val="GRAPHIC"/>
  <p:tag name="MH_TYPE" val="Other"/>
  <p:tag name="MH_ORDER" val="2"/>
</p:tagLst>
</file>

<file path=ppt/tags/tag106.xml><?xml version="1.0" encoding="utf-8"?>
<p:tagLst xmlns:p="http://schemas.openxmlformats.org/presentationml/2006/main">
  <p:tag name="MH" val="20160503020848"/>
  <p:tag name="MH_LIBRARY" val="GRAPHIC"/>
  <p:tag name="MH_TYPE" val="Other"/>
  <p:tag name="MH_ORDER" val="3"/>
</p:tagLst>
</file>

<file path=ppt/tags/tag107.xml><?xml version="1.0" encoding="utf-8"?>
<p:tagLst xmlns:p="http://schemas.openxmlformats.org/presentationml/2006/main">
  <p:tag name="MH" val="20160503020848"/>
  <p:tag name="MH_LIBRARY" val="GRAPHIC"/>
  <p:tag name="MH_TYPE" val="Other"/>
  <p:tag name="MH_ORDER" val="4"/>
</p:tagLst>
</file>

<file path=ppt/tags/tag108.xml><?xml version="1.0" encoding="utf-8"?>
<p:tagLst xmlns:p="http://schemas.openxmlformats.org/presentationml/2006/main">
  <p:tag name="MH" val="20160503020848"/>
  <p:tag name="MH_LIBRARY" val="GRAPHIC"/>
  <p:tag name="MH_TYPE" val="Other"/>
  <p:tag name="MH_ORDER" val="5"/>
</p:tagLst>
</file>

<file path=ppt/tags/tag109.xml><?xml version="1.0" encoding="utf-8"?>
<p:tagLst xmlns:p="http://schemas.openxmlformats.org/presentationml/2006/main">
  <p:tag name="MH" val="20160503020848"/>
  <p:tag name="MH_LIBRARY" val="GRAPHIC"/>
  <p:tag name="MH_TYPE" val="Other"/>
  <p:tag name="MH_ORDER" val="6"/>
</p:tagLst>
</file>

<file path=ppt/tags/tag11.xml><?xml version="1.0" encoding="utf-8"?>
<p:tagLst xmlns:p="http://schemas.openxmlformats.org/presentationml/2006/main">
  <p:tag name="MH" val="20160515223954"/>
  <p:tag name="MH_LIBRARY" val="GRAPHIC"/>
  <p:tag name="MH_TYPE" val="SubTitle"/>
  <p:tag name="MH_ORDER" val="2"/>
</p:tagLst>
</file>

<file path=ppt/tags/tag110.xml><?xml version="1.0" encoding="utf-8"?>
<p:tagLst xmlns:p="http://schemas.openxmlformats.org/presentationml/2006/main">
  <p:tag name="MH" val="20160503020848"/>
  <p:tag name="MH_LIBRARY" val="GRAPHIC"/>
  <p:tag name="MH_TYPE" val="SubTitle"/>
  <p:tag name="MH_ORDER" val="4"/>
</p:tagLst>
</file>

<file path=ppt/tags/tag111.xml><?xml version="1.0" encoding="utf-8"?>
<p:tagLst xmlns:p="http://schemas.openxmlformats.org/presentationml/2006/main">
  <p:tag name="MH" val="20160503020848"/>
  <p:tag name="MH_LIBRARY" val="GRAPHIC"/>
  <p:tag name="MH_TYPE" val="SubTitle"/>
  <p:tag name="MH_ORDER" val="1"/>
</p:tagLst>
</file>

<file path=ppt/tags/tag112.xml><?xml version="1.0" encoding="utf-8"?>
<p:tagLst xmlns:p="http://schemas.openxmlformats.org/presentationml/2006/main">
  <p:tag name="MH" val="20160503020848"/>
  <p:tag name="MH_LIBRARY" val="GRAPHIC"/>
  <p:tag name="MH_TYPE" val="SubTitle"/>
  <p:tag name="MH_ORDER" val="5"/>
</p:tagLst>
</file>

<file path=ppt/tags/tag113.xml><?xml version="1.0" encoding="utf-8"?>
<p:tagLst xmlns:p="http://schemas.openxmlformats.org/presentationml/2006/main">
  <p:tag name="MH" val="20160503020848"/>
  <p:tag name="MH_LIBRARY" val="GRAPHIC"/>
  <p:tag name="MH_TYPE" val="SubTitle"/>
  <p:tag name="MH_ORDER" val="6"/>
</p:tagLst>
</file>

<file path=ppt/tags/tag114.xml><?xml version="1.0" encoding="utf-8"?>
<p:tagLst xmlns:p="http://schemas.openxmlformats.org/presentationml/2006/main">
  <p:tag name="MH" val="20160503020848"/>
  <p:tag name="MH_LIBRARY" val="GRAPHIC"/>
  <p:tag name="MH_TYPE" val="SubTitle"/>
  <p:tag name="MH_ORDER" val="3"/>
</p:tagLst>
</file>

<file path=ppt/tags/tag115.xml><?xml version="1.0" encoding="utf-8"?>
<p:tagLst xmlns:p="http://schemas.openxmlformats.org/presentationml/2006/main">
  <p:tag name="MH" val="20160503020848"/>
  <p:tag name="MH_LIBRARY" val="GRAPHIC"/>
  <p:tag name="MH_TYPE" val="SubTitle"/>
  <p:tag name="MH_ORDER" val="2"/>
</p:tagLst>
</file>

<file path=ppt/tags/tag12.xml><?xml version="1.0" encoding="utf-8"?>
<p:tagLst xmlns:p="http://schemas.openxmlformats.org/presentationml/2006/main">
  <p:tag name="MH" val="20160515223954"/>
  <p:tag name="MH_LIBRARY" val="GRAPHIC"/>
  <p:tag name="MH_TYPE" val="Other"/>
  <p:tag name="MH_ORDER" val="5"/>
</p:tagLst>
</file>

<file path=ppt/tags/tag13.xml><?xml version="1.0" encoding="utf-8"?>
<p:tagLst xmlns:p="http://schemas.openxmlformats.org/presentationml/2006/main">
  <p:tag name="MH" val="20160515223954"/>
  <p:tag name="MH_LIBRARY" val="GRAPHIC"/>
  <p:tag name="MH_TYPE" val="SubTitle"/>
  <p:tag name="MH_ORDER" val="4"/>
</p:tagLst>
</file>

<file path=ppt/tags/tag14.xml><?xml version="1.0" encoding="utf-8"?>
<p:tagLst xmlns:p="http://schemas.openxmlformats.org/presentationml/2006/main">
  <p:tag name="MH" val="20160515223954"/>
  <p:tag name="MH_LIBRARY" val="GRAPHIC"/>
  <p:tag name="MH_TYPE" val="Other"/>
  <p:tag name="MH_ORDER" val="6"/>
</p:tagLst>
</file>

<file path=ppt/tags/tag15.xml><?xml version="1.0" encoding="utf-8"?>
<p:tagLst xmlns:p="http://schemas.openxmlformats.org/presentationml/2006/main">
  <p:tag name="MH" val="20160515223954"/>
  <p:tag name="MH_LIBRARY" val="GRAPHIC"/>
  <p:tag name="MH_TYPE" val="SubTitle"/>
  <p:tag name="MH_ORDER" val="6"/>
</p:tagLst>
</file>

<file path=ppt/tags/tag16.xml><?xml version="1.0" encoding="utf-8"?>
<p:tagLst xmlns:p="http://schemas.openxmlformats.org/presentationml/2006/main">
  <p:tag name="MH" val="20160515223954"/>
  <p:tag name="MH_LIBRARY" val="GRAPHIC"/>
  <p:tag name="MH_TYPE" val="Text"/>
  <p:tag name="MH_ORDER" val="1"/>
</p:tagLst>
</file>

<file path=ppt/tags/tag17.xml><?xml version="1.0" encoding="utf-8"?>
<p:tagLst xmlns:p="http://schemas.openxmlformats.org/presentationml/2006/main">
  <p:tag name="MH" val="20160515223954"/>
  <p:tag name="MH_LIBRARY" val="GRAPHIC"/>
  <p:tag name="MH_TYPE" val="Text"/>
  <p:tag name="MH_ORDER" val="3"/>
</p:tagLst>
</file>

<file path=ppt/tags/tag18.xml><?xml version="1.0" encoding="utf-8"?>
<p:tagLst xmlns:p="http://schemas.openxmlformats.org/presentationml/2006/main">
  <p:tag name="MH" val="20160515223954"/>
  <p:tag name="MH_LIBRARY" val="GRAPHIC"/>
  <p:tag name="MH_TYPE" val="Text"/>
  <p:tag name="MH_ORDER" val="5"/>
</p:tagLst>
</file>

<file path=ppt/tags/tag19.xml><?xml version="1.0" encoding="utf-8"?>
<p:tagLst xmlns:p="http://schemas.openxmlformats.org/presentationml/2006/main">
  <p:tag name="MH" val="20160515223954"/>
  <p:tag name="MH_LIBRARY" val="GRAPHIC"/>
  <p:tag name="MH_TYPE" val="Text"/>
  <p:tag name="MH_ORDER" val="2"/>
</p:tagLst>
</file>

<file path=ppt/tags/tag2.xml><?xml version="1.0" encoding="utf-8"?>
<p:tagLst xmlns:p="http://schemas.openxmlformats.org/presentationml/2006/main">
  <p:tag name="MH_TYPE" val="#NeiR#"/>
  <p:tag name="MH_NUMBER" val="5"/>
  <p:tag name="MH_CATEGORY" val="#LiuChBZh#"/>
  <p:tag name="MH_LAYOUT" val="SubTitleText"/>
  <p:tag name="MH" val="20160316105531"/>
  <p:tag name="MH_LIBRARY" val="GRAPHIC"/>
</p:tagLst>
</file>

<file path=ppt/tags/tag20.xml><?xml version="1.0" encoding="utf-8"?>
<p:tagLst xmlns:p="http://schemas.openxmlformats.org/presentationml/2006/main">
  <p:tag name="MH" val="20160515223954"/>
  <p:tag name="MH_LIBRARY" val="GRAPHIC"/>
  <p:tag name="MH_TYPE" val="Text"/>
  <p:tag name="MH_ORDER" val="4"/>
</p:tagLst>
</file>

<file path=ppt/tags/tag21.xml><?xml version="1.0" encoding="utf-8"?>
<p:tagLst xmlns:p="http://schemas.openxmlformats.org/presentationml/2006/main">
  <p:tag name="MH" val="20160515223954"/>
  <p:tag name="MH_LIBRARY" val="GRAPHIC"/>
  <p:tag name="MH_TYPE" val="Text"/>
  <p:tag name="MH_ORDER" val="6"/>
</p:tagLst>
</file>

<file path=ppt/tags/tag22.xml><?xml version="1.0" encoding="utf-8"?>
<p:tagLst xmlns:p="http://schemas.openxmlformats.org/presentationml/2006/main">
  <p:tag name="MH" val="20160515223954"/>
  <p:tag name="MH_LIBRARY" val="GRAPHIC"/>
  <p:tag name="MH_TYPE" val="SubTitle"/>
  <p:tag name="MH_ORDER" val="1"/>
</p:tagLst>
</file>

<file path=ppt/tags/tag23.xml><?xml version="1.0" encoding="utf-8"?>
<p:tagLst xmlns:p="http://schemas.openxmlformats.org/presentationml/2006/main">
  <p:tag name="MH" val="20160515223954"/>
  <p:tag name="MH_LIBRARY" val="GRAPHIC"/>
  <p:tag name="MH_TYPE" val="Other"/>
  <p:tag name="MH_ORDER" val="1"/>
</p:tagLst>
</file>

<file path=ppt/tags/tag24.xml><?xml version="1.0" encoding="utf-8"?>
<p:tagLst xmlns:p="http://schemas.openxmlformats.org/presentationml/2006/main">
  <p:tag name="MH" val="20160515223954"/>
  <p:tag name="MH_LIBRARY" val="GRAPHIC"/>
  <p:tag name="MH_TYPE" val="Text"/>
  <p:tag name="MH_ORDER" val="1"/>
</p:tagLst>
</file>

<file path=ppt/tags/tag25.xml><?xml version="1.0" encoding="utf-8"?>
<p:tagLst xmlns:p="http://schemas.openxmlformats.org/presentationml/2006/main">
  <p:tag name="MH" val="20160515223954"/>
  <p:tag name="MH_LIBRARY" val="GRAPHIC"/>
  <p:tag name="MH_TYPE" val="SubTitle"/>
  <p:tag name="MH_ORDER" val="2"/>
</p:tagLst>
</file>

<file path=ppt/tags/tag26.xml><?xml version="1.0" encoding="utf-8"?>
<p:tagLst xmlns:p="http://schemas.openxmlformats.org/presentationml/2006/main">
  <p:tag name="MH" val="20160515223954"/>
  <p:tag name="MH_LIBRARY" val="GRAPHIC"/>
  <p:tag name="MH_TYPE" val="Text"/>
  <p:tag name="MH_ORDER" val="2"/>
</p:tagLst>
</file>

<file path=ppt/tags/tag27.xml><?xml version="1.0" encoding="utf-8"?>
<p:tagLst xmlns:p="http://schemas.openxmlformats.org/presentationml/2006/main">
  <p:tag name="MH" val="20160515223954"/>
  <p:tag name="MH_LIBRARY" val="GRAPHIC"/>
  <p:tag name="MH_TYPE" val="Other"/>
  <p:tag name="MH_ORDER" val="4"/>
</p:tagLst>
</file>

<file path=ppt/tags/tag28.xml><?xml version="1.0" encoding="utf-8"?>
<p:tagLst xmlns:p="http://schemas.openxmlformats.org/presentationml/2006/main">
  <p:tag name="MH" val="20160515223954"/>
  <p:tag name="MH_LIBRARY" val="GRAPHIC"/>
  <p:tag name="MH_TYPE" val="SubTitle"/>
  <p:tag name="MH_ORDER" val="3"/>
</p:tagLst>
</file>

<file path=ppt/tags/tag29.xml><?xml version="1.0" encoding="utf-8"?>
<p:tagLst xmlns:p="http://schemas.openxmlformats.org/presentationml/2006/main">
  <p:tag name="MH" val="20160515223954"/>
  <p:tag name="MH_LIBRARY" val="GRAPHIC"/>
  <p:tag name="MH_TYPE" val="Other"/>
  <p:tag name="MH_ORDER" val="2"/>
</p:tagLst>
</file>

<file path=ppt/tags/tag3.xml><?xml version="1.0" encoding="utf-8"?>
<p:tagLst xmlns:p="http://schemas.openxmlformats.org/presentationml/2006/main">
  <p:tag name="MH" val="20160502233410"/>
  <p:tag name="MH_LIBRARY" val="GRAPHIC"/>
  <p:tag name="MH_TYPE" val="SubTitle"/>
  <p:tag name="MH_ORDER" val="1"/>
</p:tagLst>
</file>

<file path=ppt/tags/tag30.xml><?xml version="1.0" encoding="utf-8"?>
<p:tagLst xmlns:p="http://schemas.openxmlformats.org/presentationml/2006/main">
  <p:tag name="MH" val="20160515223954"/>
  <p:tag name="MH_LIBRARY" val="GRAPHIC"/>
  <p:tag name="MH_TYPE" val="Text"/>
  <p:tag name="MH_ORDER" val="3"/>
</p:tagLst>
</file>

<file path=ppt/tags/tag31.xml><?xml version="1.0" encoding="utf-8"?>
<p:tagLst xmlns:p="http://schemas.openxmlformats.org/presentationml/2006/main">
  <p:tag name="MH" val="20160515223954"/>
  <p:tag name="MH_LIBRARY" val="GRAPHIC"/>
  <p:tag name="MH_TYPE" val="SubTitle"/>
  <p:tag name="MH_ORDER" val="4"/>
</p:tagLst>
</file>

<file path=ppt/tags/tag32.xml><?xml version="1.0" encoding="utf-8"?>
<p:tagLst xmlns:p="http://schemas.openxmlformats.org/presentationml/2006/main">
  <p:tag name="MH" val="20160515223954"/>
  <p:tag name="MH_LIBRARY" val="GRAPHIC"/>
  <p:tag name="MH_TYPE" val="Other"/>
  <p:tag name="MH_ORDER" val="5"/>
</p:tagLst>
</file>

<file path=ppt/tags/tag33.xml><?xml version="1.0" encoding="utf-8"?>
<p:tagLst xmlns:p="http://schemas.openxmlformats.org/presentationml/2006/main">
  <p:tag name="MH" val="20160515223954"/>
  <p:tag name="MH_LIBRARY" val="GRAPHIC"/>
  <p:tag name="MH_TYPE" val="Text"/>
  <p:tag name="MH_ORDER" val="4"/>
</p:tagLst>
</file>

<file path=ppt/tags/tag34.xml><?xml version="1.0" encoding="utf-8"?>
<p:tagLst xmlns:p="http://schemas.openxmlformats.org/presentationml/2006/main">
  <p:tag name="MH" val="20160515223954"/>
  <p:tag name="MH_LIBRARY" val="GRAPHIC"/>
  <p:tag name="MH_TYPE" val="SubTitle"/>
  <p:tag name="MH_ORDER" val="5"/>
</p:tagLst>
</file>

<file path=ppt/tags/tag35.xml><?xml version="1.0" encoding="utf-8"?>
<p:tagLst xmlns:p="http://schemas.openxmlformats.org/presentationml/2006/main">
  <p:tag name="MH" val="20160515223954"/>
  <p:tag name="MH_LIBRARY" val="GRAPHIC"/>
  <p:tag name="MH_TYPE" val="Other"/>
  <p:tag name="MH_ORDER" val="3"/>
</p:tagLst>
</file>

<file path=ppt/tags/tag36.xml><?xml version="1.0" encoding="utf-8"?>
<p:tagLst xmlns:p="http://schemas.openxmlformats.org/presentationml/2006/main">
  <p:tag name="MH" val="20160515223954"/>
  <p:tag name="MH_LIBRARY" val="GRAPHIC"/>
  <p:tag name="MH_TYPE" val="Text"/>
  <p:tag name="MH_ORDER" val="5"/>
</p:tagLst>
</file>

<file path=ppt/tags/tag37.xml><?xml version="1.0" encoding="utf-8"?>
<p:tagLst xmlns:p="http://schemas.openxmlformats.org/presentationml/2006/main">
  <p:tag name="MH" val="20160515223954"/>
  <p:tag name="MH_LIBRARY" val="GRAPHIC"/>
  <p:tag name="MH_TYPE" val="SubTitle"/>
  <p:tag name="MH_ORDER" val="6"/>
</p:tagLst>
</file>

<file path=ppt/tags/tag38.xml><?xml version="1.0" encoding="utf-8"?>
<p:tagLst xmlns:p="http://schemas.openxmlformats.org/presentationml/2006/main">
  <p:tag name="MH" val="20160515223954"/>
  <p:tag name="MH_LIBRARY" val="GRAPHIC"/>
  <p:tag name="MH_TYPE" val="Other"/>
  <p:tag name="MH_ORDER" val="6"/>
</p:tagLst>
</file>

<file path=ppt/tags/tag39.xml><?xml version="1.0" encoding="utf-8"?>
<p:tagLst xmlns:p="http://schemas.openxmlformats.org/presentationml/2006/main">
  <p:tag name="MH" val="20160515223954"/>
  <p:tag name="MH_LIBRARY" val="GRAPHIC"/>
  <p:tag name="MH_TYPE" val="Text"/>
  <p:tag name="MH_ORDER" val="6"/>
</p:tagLst>
</file>

<file path=ppt/tags/tag4.xml><?xml version="1.0" encoding="utf-8"?>
<p:tagLst xmlns:p="http://schemas.openxmlformats.org/presentationml/2006/main">
  <p:tag name="MH" val="20160515223954"/>
  <p:tag name="MH_LIBRARY" val="GRAPHIC"/>
  <p:tag name="MH_TYPE" val="Other"/>
  <p:tag name="MH_ORDER" val="1"/>
</p:tagLst>
</file>

<file path=ppt/tags/tag40.xml><?xml version="1.0" encoding="utf-8"?>
<p:tagLst xmlns:p="http://schemas.openxmlformats.org/presentationml/2006/main">
  <p:tag name="MH" val="20160515223954"/>
  <p:tag name="MH_LIBRARY" val="GRAPHIC"/>
  <p:tag name="MH_TYPE" val="SubTitle"/>
  <p:tag name="MH_ORDER" val="5"/>
</p:tagLst>
</file>

<file path=ppt/tags/tag41.xml><?xml version="1.0" encoding="utf-8"?>
<p:tagLst xmlns:p="http://schemas.openxmlformats.org/presentationml/2006/main">
  <p:tag name="MH" val="20160515223954"/>
  <p:tag name="MH_LIBRARY" val="GRAPHIC"/>
  <p:tag name="MH_TYPE" val="Other"/>
  <p:tag name="MH_ORDER" val="3"/>
</p:tagLst>
</file>

<file path=ppt/tags/tag42.xml><?xml version="1.0" encoding="utf-8"?>
<p:tagLst xmlns:p="http://schemas.openxmlformats.org/presentationml/2006/main">
  <p:tag name="MH" val="20160515223954"/>
  <p:tag name="MH_LIBRARY" val="GRAPHIC"/>
  <p:tag name="MH_TYPE" val="Text"/>
  <p:tag name="MH_ORDER" val="5"/>
</p:tagLst>
</file>

<file path=ppt/tags/tag43.xml><?xml version="1.0" encoding="utf-8"?>
<p:tagLst xmlns:p="http://schemas.openxmlformats.org/presentationml/2006/main">
  <p:tag name="MH" val="20160515223954"/>
  <p:tag name="MH_LIBRARY" val="GRAPHIC"/>
  <p:tag name="MH_TYPE" val="SubTitle"/>
  <p:tag name="MH_ORDER" val="6"/>
</p:tagLst>
</file>

<file path=ppt/tags/tag44.xml><?xml version="1.0" encoding="utf-8"?>
<p:tagLst xmlns:p="http://schemas.openxmlformats.org/presentationml/2006/main">
  <p:tag name="MH" val="20160515223954"/>
  <p:tag name="MH_LIBRARY" val="GRAPHIC"/>
  <p:tag name="MH_TYPE" val="Other"/>
  <p:tag name="MH_ORDER" val="6"/>
</p:tagLst>
</file>

<file path=ppt/tags/tag45.xml><?xml version="1.0" encoding="utf-8"?>
<p:tagLst xmlns:p="http://schemas.openxmlformats.org/presentationml/2006/main">
  <p:tag name="MH" val="20160515223954"/>
  <p:tag name="MH_LIBRARY" val="GRAPHIC"/>
  <p:tag name="MH_TYPE" val="Text"/>
  <p:tag name="MH_ORDER" val="6"/>
</p:tagLst>
</file>

<file path=ppt/tags/tag46.xml><?xml version="1.0" encoding="utf-8"?>
<p:tagLst xmlns:p="http://schemas.openxmlformats.org/presentationml/2006/main">
  <p:tag name="MH" val="20160515223954"/>
  <p:tag name="MH_LIBRARY" val="GRAPHIC"/>
  <p:tag name="MH_TYPE" val="SubTitle"/>
  <p:tag name="MH_ORDER" val="1"/>
</p:tagLst>
</file>

<file path=ppt/tags/tag47.xml><?xml version="1.0" encoding="utf-8"?>
<p:tagLst xmlns:p="http://schemas.openxmlformats.org/presentationml/2006/main">
  <p:tag name="MH" val="20160515223954"/>
  <p:tag name="MH_LIBRARY" val="GRAPHIC"/>
  <p:tag name="MH_TYPE" val="Other"/>
  <p:tag name="MH_ORDER" val="1"/>
</p:tagLst>
</file>

<file path=ppt/tags/tag48.xml><?xml version="1.0" encoding="utf-8"?>
<p:tagLst xmlns:p="http://schemas.openxmlformats.org/presentationml/2006/main">
  <p:tag name="MH" val="20160515223954"/>
  <p:tag name="MH_LIBRARY" val="GRAPHIC"/>
  <p:tag name="MH_TYPE" val="Text"/>
  <p:tag name="MH_ORDER" val="1"/>
</p:tagLst>
</file>

<file path=ppt/tags/tag49.xml><?xml version="1.0" encoding="utf-8"?>
<p:tagLst xmlns:p="http://schemas.openxmlformats.org/presentationml/2006/main">
  <p:tag name="MH" val="20160515223954"/>
  <p:tag name="MH_LIBRARY" val="GRAPHIC"/>
  <p:tag name="MH_TYPE" val="SubTitle"/>
  <p:tag name="MH_ORDER" val="2"/>
</p:tagLst>
</file>

<file path=ppt/tags/tag5.xml><?xml version="1.0" encoding="utf-8"?>
<p:tagLst xmlns:p="http://schemas.openxmlformats.org/presentationml/2006/main">
  <p:tag name="MH" val="20160515223954"/>
  <p:tag name="MH_LIBRARY" val="GRAPHIC"/>
  <p:tag name="MH_TYPE" val="SubTitle"/>
  <p:tag name="MH_ORDER" val="1"/>
</p:tagLst>
</file>

<file path=ppt/tags/tag50.xml><?xml version="1.0" encoding="utf-8"?>
<p:tagLst xmlns:p="http://schemas.openxmlformats.org/presentationml/2006/main">
  <p:tag name="MH" val="20160515223954"/>
  <p:tag name="MH_LIBRARY" val="GRAPHIC"/>
  <p:tag name="MH_TYPE" val="Other"/>
  <p:tag name="MH_ORDER" val="4"/>
</p:tagLst>
</file>

<file path=ppt/tags/tag51.xml><?xml version="1.0" encoding="utf-8"?>
<p:tagLst xmlns:p="http://schemas.openxmlformats.org/presentationml/2006/main">
  <p:tag name="MH" val="20160515223954"/>
  <p:tag name="MH_LIBRARY" val="GRAPHIC"/>
  <p:tag name="MH_TYPE" val="Text"/>
  <p:tag name="MH_ORDER" val="2"/>
</p:tagLst>
</file>

<file path=ppt/tags/tag52.xml><?xml version="1.0" encoding="utf-8"?>
<p:tagLst xmlns:p="http://schemas.openxmlformats.org/presentationml/2006/main">
  <p:tag name="MH" val="20160515223954"/>
  <p:tag name="MH_LIBRARY" val="GRAPHIC"/>
  <p:tag name="MH_TYPE" val="SubTitle"/>
  <p:tag name="MH_ORDER" val="3"/>
</p:tagLst>
</file>

<file path=ppt/tags/tag53.xml><?xml version="1.0" encoding="utf-8"?>
<p:tagLst xmlns:p="http://schemas.openxmlformats.org/presentationml/2006/main">
  <p:tag name="MH" val="20160515223954"/>
  <p:tag name="MH_LIBRARY" val="GRAPHIC"/>
  <p:tag name="MH_TYPE" val="Other"/>
  <p:tag name="MH_ORDER" val="2"/>
</p:tagLst>
</file>

<file path=ppt/tags/tag54.xml><?xml version="1.0" encoding="utf-8"?>
<p:tagLst xmlns:p="http://schemas.openxmlformats.org/presentationml/2006/main">
  <p:tag name="MH" val="20160515223954"/>
  <p:tag name="MH_LIBRARY" val="GRAPHIC"/>
  <p:tag name="MH_TYPE" val="Text"/>
  <p:tag name="MH_ORDER" val="3"/>
</p:tagLst>
</file>

<file path=ppt/tags/tag55.xml><?xml version="1.0" encoding="utf-8"?>
<p:tagLst xmlns:p="http://schemas.openxmlformats.org/presentationml/2006/main">
  <p:tag name="MH" val="20160515223954"/>
  <p:tag name="MH_LIBRARY" val="GRAPHIC"/>
  <p:tag name="MH_TYPE" val="SubTitle"/>
  <p:tag name="MH_ORDER" val="4"/>
</p:tagLst>
</file>

<file path=ppt/tags/tag56.xml><?xml version="1.0" encoding="utf-8"?>
<p:tagLst xmlns:p="http://schemas.openxmlformats.org/presentationml/2006/main">
  <p:tag name="MH" val="20160515223954"/>
  <p:tag name="MH_LIBRARY" val="GRAPHIC"/>
  <p:tag name="MH_TYPE" val="Other"/>
  <p:tag name="MH_ORDER" val="5"/>
</p:tagLst>
</file>

<file path=ppt/tags/tag57.xml><?xml version="1.0" encoding="utf-8"?>
<p:tagLst xmlns:p="http://schemas.openxmlformats.org/presentationml/2006/main">
  <p:tag name="MH" val="20160515223954"/>
  <p:tag name="MH_LIBRARY" val="GRAPHIC"/>
  <p:tag name="MH_TYPE" val="Text"/>
  <p:tag name="MH_ORDER" val="4"/>
</p:tagLst>
</file>

<file path=ppt/tags/tag58.xml><?xml version="1.0" encoding="utf-8"?>
<p:tagLst xmlns:p="http://schemas.openxmlformats.org/presentationml/2006/main">
  <p:tag name="MH" val="20160515223954"/>
  <p:tag name="MH_LIBRARY" val="GRAPHIC"/>
  <p:tag name="MH_TYPE" val="SubTitle"/>
  <p:tag name="MH_ORDER" val="5"/>
</p:tagLst>
</file>

<file path=ppt/tags/tag59.xml><?xml version="1.0" encoding="utf-8"?>
<p:tagLst xmlns:p="http://schemas.openxmlformats.org/presentationml/2006/main">
  <p:tag name="MH" val="20160515223954"/>
  <p:tag name="MH_LIBRARY" val="GRAPHIC"/>
  <p:tag name="MH_TYPE" val="Other"/>
  <p:tag name="MH_ORDER" val="3"/>
</p:tagLst>
</file>

<file path=ppt/tags/tag6.xml><?xml version="1.0" encoding="utf-8"?>
<p:tagLst xmlns:p="http://schemas.openxmlformats.org/presentationml/2006/main">
  <p:tag name="MH" val="20160515223954"/>
  <p:tag name="MH_LIBRARY" val="GRAPHIC"/>
  <p:tag name="MH_TYPE" val="Other"/>
  <p:tag name="MH_ORDER" val="2"/>
</p:tagLst>
</file>

<file path=ppt/tags/tag60.xml><?xml version="1.0" encoding="utf-8"?>
<p:tagLst xmlns:p="http://schemas.openxmlformats.org/presentationml/2006/main">
  <p:tag name="MH" val="20160515223954"/>
  <p:tag name="MH_LIBRARY" val="GRAPHIC"/>
  <p:tag name="MH_TYPE" val="Text"/>
  <p:tag name="MH_ORDER" val="5"/>
</p:tagLst>
</file>

<file path=ppt/tags/tag61.xml><?xml version="1.0" encoding="utf-8"?>
<p:tagLst xmlns:p="http://schemas.openxmlformats.org/presentationml/2006/main">
  <p:tag name="MH" val="20160515223954"/>
  <p:tag name="MH_LIBRARY" val="GRAPHIC"/>
  <p:tag name="MH_TYPE" val="SubTitle"/>
  <p:tag name="MH_ORDER" val="6"/>
</p:tagLst>
</file>

<file path=ppt/tags/tag62.xml><?xml version="1.0" encoding="utf-8"?>
<p:tagLst xmlns:p="http://schemas.openxmlformats.org/presentationml/2006/main">
  <p:tag name="MH" val="20160515223954"/>
  <p:tag name="MH_LIBRARY" val="GRAPHIC"/>
  <p:tag name="MH_TYPE" val="Other"/>
  <p:tag name="MH_ORDER" val="6"/>
</p:tagLst>
</file>

<file path=ppt/tags/tag63.xml><?xml version="1.0" encoding="utf-8"?>
<p:tagLst xmlns:p="http://schemas.openxmlformats.org/presentationml/2006/main">
  <p:tag name="MH" val="20160515223954"/>
  <p:tag name="MH_LIBRARY" val="GRAPHIC"/>
  <p:tag name="MH_TYPE" val="Text"/>
  <p:tag name="MH_ORDER" val="6"/>
</p:tagLst>
</file>

<file path=ppt/tags/tag64.xml><?xml version="1.0" encoding="utf-8"?>
<p:tagLst xmlns:p="http://schemas.openxmlformats.org/presentationml/2006/main">
  <p:tag name="MH" val="20160502215734"/>
  <p:tag name="MH_LIBRARY" val="GRAPHIC"/>
  <p:tag name="MH_TYPE" val="Other"/>
  <p:tag name="MH_ORDER" val="1"/>
</p:tagLst>
</file>

<file path=ppt/tags/tag65.xml><?xml version="1.0" encoding="utf-8"?>
<p:tagLst xmlns:p="http://schemas.openxmlformats.org/presentationml/2006/main">
  <p:tag name="MH" val="20160502215734"/>
  <p:tag name="MH_LIBRARY" val="GRAPHIC"/>
  <p:tag name="MH_TYPE" val="Other"/>
  <p:tag name="MH_ORDER" val="1"/>
</p:tagLst>
</file>

<file path=ppt/tags/tag66.xml><?xml version="1.0" encoding="utf-8"?>
<p:tagLst xmlns:p="http://schemas.openxmlformats.org/presentationml/2006/main">
  <p:tag name="MH" val="20160502215734"/>
  <p:tag name="MH_LIBRARY" val="GRAPHIC"/>
  <p:tag name="MH_TYPE" val="Other"/>
  <p:tag name="MH_ORDER" val="1"/>
</p:tagLst>
</file>

<file path=ppt/tags/tag67.xml><?xml version="1.0" encoding="utf-8"?>
<p:tagLst xmlns:p="http://schemas.openxmlformats.org/presentationml/2006/main">
  <p:tag name="MH" val="20160502215734"/>
  <p:tag name="MH_LIBRARY" val="GRAPHIC"/>
  <p:tag name="MH_TYPE" val="SubTitle"/>
  <p:tag name="MH_ORDER" val="1"/>
</p:tagLst>
</file>

<file path=ppt/tags/tag68.xml><?xml version="1.0" encoding="utf-8"?>
<p:tagLst xmlns:p="http://schemas.openxmlformats.org/presentationml/2006/main">
  <p:tag name="MH" val="20160502215734"/>
  <p:tag name="MH_LIBRARY" val="GRAPHIC"/>
  <p:tag name="MH_TYPE" val="Other"/>
  <p:tag name="MH_ORDER" val="2"/>
</p:tagLst>
</file>

<file path=ppt/tags/tag69.xml><?xml version="1.0" encoding="utf-8"?>
<p:tagLst xmlns:p="http://schemas.openxmlformats.org/presentationml/2006/main">
  <p:tag name="MH" val="20160502215734"/>
  <p:tag name="MH_LIBRARY" val="GRAPHIC"/>
  <p:tag name="MH_TYPE" val="SubTitle"/>
  <p:tag name="MH_ORDER" val="3"/>
</p:tagLst>
</file>

<file path=ppt/tags/tag7.xml><?xml version="1.0" encoding="utf-8"?>
<p:tagLst xmlns:p="http://schemas.openxmlformats.org/presentationml/2006/main">
  <p:tag name="MH" val="20160515223954"/>
  <p:tag name="MH_LIBRARY" val="GRAPHIC"/>
  <p:tag name="MH_TYPE" val="SubTitle"/>
  <p:tag name="MH_ORDER" val="3"/>
</p:tagLst>
</file>

<file path=ppt/tags/tag70.xml><?xml version="1.0" encoding="utf-8"?>
<p:tagLst xmlns:p="http://schemas.openxmlformats.org/presentationml/2006/main">
  <p:tag name="MH" val="20160502215734"/>
  <p:tag name="MH_LIBRARY" val="GRAPHIC"/>
  <p:tag name="MH_TYPE" val="SubTitle"/>
  <p:tag name="MH_ORDER" val="4"/>
</p:tagLst>
</file>

<file path=ppt/tags/tag71.xml><?xml version="1.0" encoding="utf-8"?>
<p:tagLst xmlns:p="http://schemas.openxmlformats.org/presentationml/2006/main">
  <p:tag name="MH" val="20160502215734"/>
  <p:tag name="MH_LIBRARY" val="GRAPHIC"/>
  <p:tag name="MH_TYPE" val="SubTitle"/>
  <p:tag name="MH_ORDER" val="2"/>
</p:tagLst>
</file>

<file path=ppt/tags/tag72.xml><?xml version="1.0" encoding="utf-8"?>
<p:tagLst xmlns:p="http://schemas.openxmlformats.org/presentationml/2006/main">
  <p:tag name="MH" val="20160503030540"/>
  <p:tag name="MH_LIBRARY" val="GRAPHIC"/>
  <p:tag name="MH_TYPE" val="Other"/>
  <p:tag name="MH_ORDER" val="1"/>
</p:tagLst>
</file>

<file path=ppt/tags/tag73.xml><?xml version="1.0" encoding="utf-8"?>
<p:tagLst xmlns:p="http://schemas.openxmlformats.org/presentationml/2006/main">
  <p:tag name="MH" val="20160503030540"/>
  <p:tag name="MH_LIBRARY" val="GRAPHIC"/>
  <p:tag name="MH_TYPE" val="Other"/>
  <p:tag name="MH_ORDER" val="2"/>
</p:tagLst>
</file>

<file path=ppt/tags/tag74.xml><?xml version="1.0" encoding="utf-8"?>
<p:tagLst xmlns:p="http://schemas.openxmlformats.org/presentationml/2006/main">
  <p:tag name="MH" val="20160503030540"/>
  <p:tag name="MH_LIBRARY" val="GRAPHIC"/>
  <p:tag name="MH_TYPE" val="Title"/>
  <p:tag name="MH_ORDER" val="1"/>
</p:tagLst>
</file>

<file path=ppt/tags/tag75.xml><?xml version="1.0" encoding="utf-8"?>
<p:tagLst xmlns:p="http://schemas.openxmlformats.org/presentationml/2006/main">
  <p:tag name="MH" val="20160503030540"/>
  <p:tag name="MH_LIBRARY" val="GRAPHIC"/>
  <p:tag name="MH_TYPE" val="SubTitle"/>
  <p:tag name="MH_ORDER" val="1"/>
</p:tagLst>
</file>

<file path=ppt/tags/tag76.xml><?xml version="1.0" encoding="utf-8"?>
<p:tagLst xmlns:p="http://schemas.openxmlformats.org/presentationml/2006/main">
  <p:tag name="MH" val="20160503030540"/>
  <p:tag name="MH_LIBRARY" val="GRAPHIC"/>
  <p:tag name="MH_TYPE" val="Other"/>
  <p:tag name="MH_ORDER" val="3"/>
</p:tagLst>
</file>

<file path=ppt/tags/tag77.xml><?xml version="1.0" encoding="utf-8"?>
<p:tagLst xmlns:p="http://schemas.openxmlformats.org/presentationml/2006/main">
  <p:tag name="MH" val="20160503030540"/>
  <p:tag name="MH_LIBRARY" val="GRAPHIC"/>
  <p:tag name="MH_TYPE" val="Other"/>
  <p:tag name="MH_ORDER" val="4"/>
</p:tagLst>
</file>

<file path=ppt/tags/tag78.xml><?xml version="1.0" encoding="utf-8"?>
<p:tagLst xmlns:p="http://schemas.openxmlformats.org/presentationml/2006/main">
  <p:tag name="MH" val="20160503030540"/>
  <p:tag name="MH_LIBRARY" val="GRAPHIC"/>
  <p:tag name="MH_TYPE" val="SubTitle"/>
  <p:tag name="MH_ORDER" val="2"/>
</p:tagLst>
</file>

<file path=ppt/tags/tag79.xml><?xml version="1.0" encoding="utf-8"?>
<p:tagLst xmlns:p="http://schemas.openxmlformats.org/presentationml/2006/main">
  <p:tag name="MH" val="20160503030540"/>
  <p:tag name="MH_LIBRARY" val="GRAPHIC"/>
  <p:tag name="MH_TYPE" val="Other"/>
  <p:tag name="MH_ORDER" val="5"/>
</p:tagLst>
</file>

<file path=ppt/tags/tag8.xml><?xml version="1.0" encoding="utf-8"?>
<p:tagLst xmlns:p="http://schemas.openxmlformats.org/presentationml/2006/main">
  <p:tag name="MH" val="20160515223954"/>
  <p:tag name="MH_LIBRARY" val="GRAPHIC"/>
  <p:tag name="MH_TYPE" val="Other"/>
  <p:tag name="MH_ORDER" val="3"/>
</p:tagLst>
</file>

<file path=ppt/tags/tag80.xml><?xml version="1.0" encoding="utf-8"?>
<p:tagLst xmlns:p="http://schemas.openxmlformats.org/presentationml/2006/main">
  <p:tag name="MH" val="20160503030540"/>
  <p:tag name="MH_LIBRARY" val="GRAPHIC"/>
  <p:tag name="MH_TYPE" val="Other"/>
  <p:tag name="MH_ORDER" val="6"/>
</p:tagLst>
</file>

<file path=ppt/tags/tag81.xml><?xml version="1.0" encoding="utf-8"?>
<p:tagLst xmlns:p="http://schemas.openxmlformats.org/presentationml/2006/main">
  <p:tag name="MH" val="20160503030540"/>
  <p:tag name="MH_LIBRARY" val="GRAPHIC"/>
  <p:tag name="MH_TYPE" val="SubTitle"/>
  <p:tag name="MH_ORDER" val="3"/>
</p:tagLst>
</file>

<file path=ppt/tags/tag82.xml><?xml version="1.0" encoding="utf-8"?>
<p:tagLst xmlns:p="http://schemas.openxmlformats.org/presentationml/2006/main">
  <p:tag name="MH" val="20160503030540"/>
  <p:tag name="MH_LIBRARY" val="GRAPHIC"/>
  <p:tag name="MH_TYPE" val="Other"/>
  <p:tag name="MH_ORDER" val="7"/>
</p:tagLst>
</file>

<file path=ppt/tags/tag83.xml><?xml version="1.0" encoding="utf-8"?>
<p:tagLst xmlns:p="http://schemas.openxmlformats.org/presentationml/2006/main">
  <p:tag name="MH" val="20160503030540"/>
  <p:tag name="MH_LIBRARY" val="GRAPHIC"/>
  <p:tag name="MH_TYPE" val="Other"/>
  <p:tag name="MH_ORDER" val="8"/>
</p:tagLst>
</file>

<file path=ppt/tags/tag84.xml><?xml version="1.0" encoding="utf-8"?>
<p:tagLst xmlns:p="http://schemas.openxmlformats.org/presentationml/2006/main">
  <p:tag name="MH" val="20160503035203"/>
  <p:tag name="MH_LIBRARY" val="GRAPHIC"/>
  <p:tag name="MH_TYPE" val="Other"/>
  <p:tag name="MH_ORDER" val="1"/>
</p:tagLst>
</file>

<file path=ppt/tags/tag85.xml><?xml version="1.0" encoding="utf-8"?>
<p:tagLst xmlns:p="http://schemas.openxmlformats.org/presentationml/2006/main">
  <p:tag name="MH" val="20160503035203"/>
  <p:tag name="MH_LIBRARY" val="GRAPHIC"/>
  <p:tag name="MH_TYPE" val="Title"/>
  <p:tag name="MH_ORDER" val="1"/>
</p:tagLst>
</file>

<file path=ppt/tags/tag86.xml><?xml version="1.0" encoding="utf-8"?>
<p:tagLst xmlns:p="http://schemas.openxmlformats.org/presentationml/2006/main">
  <p:tag name="MH" val="20160503035203"/>
  <p:tag name="MH_LIBRARY" val="GRAPHIC"/>
  <p:tag name="MH_TYPE" val="Other"/>
  <p:tag name="MH_ORDER" val="2"/>
</p:tagLst>
</file>

<file path=ppt/tags/tag87.xml><?xml version="1.0" encoding="utf-8"?>
<p:tagLst xmlns:p="http://schemas.openxmlformats.org/presentationml/2006/main">
  <p:tag name="MH" val="20160503035203"/>
  <p:tag name="MH_LIBRARY" val="GRAPHIC"/>
  <p:tag name="MH_TYPE" val="Other"/>
  <p:tag name="MH_ORDER" val="3"/>
</p:tagLst>
</file>

<file path=ppt/tags/tag88.xml><?xml version="1.0" encoding="utf-8"?>
<p:tagLst xmlns:p="http://schemas.openxmlformats.org/presentationml/2006/main">
  <p:tag name="MH" val="20160503035203"/>
  <p:tag name="MH_LIBRARY" val="GRAPHIC"/>
  <p:tag name="MH_TYPE" val="Other"/>
  <p:tag name="MH_ORDER" val="4"/>
</p:tagLst>
</file>

<file path=ppt/tags/tag89.xml><?xml version="1.0" encoding="utf-8"?>
<p:tagLst xmlns:p="http://schemas.openxmlformats.org/presentationml/2006/main">
  <p:tag name="MH" val="20160503035203"/>
  <p:tag name="MH_LIBRARY" val="GRAPHIC"/>
  <p:tag name="MH_TYPE" val="Other"/>
  <p:tag name="MH_ORDER" val="5"/>
</p:tagLst>
</file>

<file path=ppt/tags/tag9.xml><?xml version="1.0" encoding="utf-8"?>
<p:tagLst xmlns:p="http://schemas.openxmlformats.org/presentationml/2006/main">
  <p:tag name="MH" val="20160515223954"/>
  <p:tag name="MH_LIBRARY" val="GRAPHIC"/>
  <p:tag name="MH_TYPE" val="SubTitle"/>
  <p:tag name="MH_ORDER" val="5"/>
</p:tagLst>
</file>

<file path=ppt/tags/tag90.xml><?xml version="1.0" encoding="utf-8"?>
<p:tagLst xmlns:p="http://schemas.openxmlformats.org/presentationml/2006/main">
  <p:tag name="MH" val="20160503035203"/>
  <p:tag name="MH_LIBRARY" val="GRAPHIC"/>
  <p:tag name="MH_TYPE" val="Other"/>
  <p:tag name="MH_ORDER" val="6"/>
</p:tagLst>
</file>

<file path=ppt/tags/tag91.xml><?xml version="1.0" encoding="utf-8"?>
<p:tagLst xmlns:p="http://schemas.openxmlformats.org/presentationml/2006/main">
  <p:tag name="MH" val="20160503035203"/>
  <p:tag name="MH_LIBRARY" val="GRAPHIC"/>
  <p:tag name="MH_TYPE" val="Other"/>
  <p:tag name="MH_ORDER" val="7"/>
</p:tagLst>
</file>

<file path=ppt/tags/tag92.xml><?xml version="1.0" encoding="utf-8"?>
<p:tagLst xmlns:p="http://schemas.openxmlformats.org/presentationml/2006/main">
  <p:tag name="MH" val="20160503035203"/>
  <p:tag name="MH_LIBRARY" val="GRAPHIC"/>
  <p:tag name="MH_TYPE" val="SubTitle"/>
  <p:tag name="MH_ORDER" val="1"/>
</p:tagLst>
</file>

<file path=ppt/tags/tag93.xml><?xml version="1.0" encoding="utf-8"?>
<p:tagLst xmlns:p="http://schemas.openxmlformats.org/presentationml/2006/main">
  <p:tag name="MH" val="20160503035203"/>
  <p:tag name="MH_LIBRARY" val="GRAPHIC"/>
  <p:tag name="MH_TYPE" val="SubTitle"/>
  <p:tag name="MH_ORDER" val="2"/>
</p:tagLst>
</file>

<file path=ppt/tags/tag94.xml><?xml version="1.0" encoding="utf-8"?>
<p:tagLst xmlns:p="http://schemas.openxmlformats.org/presentationml/2006/main">
  <p:tag name="MH" val="20160503035203"/>
  <p:tag name="MH_LIBRARY" val="GRAPHIC"/>
  <p:tag name="MH_TYPE" val="SubTitle"/>
  <p:tag name="MH_ORDER" val="3"/>
</p:tagLst>
</file>

<file path=ppt/tags/tag95.xml><?xml version="1.0" encoding="utf-8"?>
<p:tagLst xmlns:p="http://schemas.openxmlformats.org/presentationml/2006/main">
  <p:tag name="MH" val="20160503035203"/>
  <p:tag name="MH_LIBRARY" val="GRAPHIC"/>
  <p:tag name="MH_TYPE" val="SubTitle"/>
  <p:tag name="MH_ORDER" val="4"/>
</p:tagLst>
</file>

<file path=ppt/tags/tag96.xml><?xml version="1.0" encoding="utf-8"?>
<p:tagLst xmlns:p="http://schemas.openxmlformats.org/presentationml/2006/main">
  <p:tag name="MH" val="20160503035203"/>
  <p:tag name="MH_LIBRARY" val="GRAPHIC"/>
  <p:tag name="MH_TYPE" val="SubTitle"/>
  <p:tag name="MH_ORDER" val="5"/>
</p:tagLst>
</file>

<file path=ppt/tags/tag97.xml><?xml version="1.0" encoding="utf-8"?>
<p:tagLst xmlns:p="http://schemas.openxmlformats.org/presentationml/2006/main">
  <p:tag name="MH" val="20160503004212"/>
  <p:tag name="MH_LIBRARY" val="GRAPHIC"/>
  <p:tag name="MH_TYPE" val="Text"/>
  <p:tag name="MH_ORDER" val="1"/>
</p:tagLst>
</file>

<file path=ppt/tags/tag98.xml><?xml version="1.0" encoding="utf-8"?>
<p:tagLst xmlns:p="http://schemas.openxmlformats.org/presentationml/2006/main">
  <p:tag name="MH" val="20160503004212"/>
  <p:tag name="MH_LIBRARY" val="GRAPHIC"/>
  <p:tag name="MH_TYPE" val="Other"/>
  <p:tag name="MH_ORDER" val="1"/>
</p:tagLst>
</file>

<file path=ppt/tags/tag99.xml><?xml version="1.0" encoding="utf-8"?>
<p:tagLst xmlns:p="http://schemas.openxmlformats.org/presentationml/2006/main">
  <p:tag name="MH" val="20160503004212"/>
  <p:tag name="MH_LIBRARY" val="GRAPHIC"/>
  <p:tag name="MH_TYPE" val="SubTitle"/>
  <p:tag name="MH_ORDER" val="1"/>
</p:tagLst>
</file>

<file path=ppt/theme/theme1.xml><?xml version="1.0" encoding="utf-8"?>
<a:theme xmlns:a="http://schemas.openxmlformats.org/drawingml/2006/main" name="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MHeiTGB-Medium-U"/>
        <a:ea typeface="MHeiTGB-Medium-U"/>
        <a:cs typeface=""/>
      </a:majorFont>
      <a:minorFont>
        <a:latin typeface="MHeiTGB-Medium-U"/>
        <a:ea typeface="MHeiTGB-Medium-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自定义 849">
      <a:dk1>
        <a:sysClr val="windowText" lastClr="000000"/>
      </a:dk1>
      <a:lt1>
        <a:sysClr val="window" lastClr="FFFFFF"/>
      </a:lt1>
      <a:dk2>
        <a:srgbClr val="4F271C"/>
      </a:dk2>
      <a:lt2>
        <a:srgbClr val="FFFFFF"/>
      </a:lt2>
      <a:accent1>
        <a:srgbClr val="CB393B"/>
      </a:accent1>
      <a:accent2>
        <a:srgbClr val="33333F"/>
      </a:accent2>
      <a:accent3>
        <a:srgbClr val="CB393B"/>
      </a:accent3>
      <a:accent4>
        <a:srgbClr val="33333F"/>
      </a:accent4>
      <a:accent5>
        <a:srgbClr val="CB393B"/>
      </a:accent5>
      <a:accent6>
        <a:srgbClr val="33333F"/>
      </a:accent6>
      <a:hlink>
        <a:srgbClr val="CB393B"/>
      </a:hlink>
      <a:folHlink>
        <a:srgbClr val="33333F"/>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16608</Words>
  <Application>WPS 演示</Application>
  <PresentationFormat>自定义</PresentationFormat>
  <Paragraphs>1889</Paragraphs>
  <Slides>103</Slides>
  <Notes>6</Notes>
  <HiddenSlides>0</HiddenSlides>
  <MMClips>0</MMClips>
  <ScaleCrop>false</ScaleCrop>
  <HeadingPairs>
    <vt:vector size="8" baseType="variant">
      <vt:variant>
        <vt:lpstr>已用的字体</vt:lpstr>
      </vt:variant>
      <vt:variant>
        <vt:i4>41</vt:i4>
      </vt:variant>
      <vt:variant>
        <vt:lpstr>主题</vt:lpstr>
      </vt:variant>
      <vt:variant>
        <vt:i4>2</vt:i4>
      </vt:variant>
      <vt:variant>
        <vt:lpstr>嵌入 OLE 服务器</vt:lpstr>
      </vt:variant>
      <vt:variant>
        <vt:i4>1</vt:i4>
      </vt:variant>
      <vt:variant>
        <vt:lpstr>幻灯片标题</vt:lpstr>
      </vt:variant>
      <vt:variant>
        <vt:i4>103</vt:i4>
      </vt:variant>
    </vt:vector>
  </HeadingPairs>
  <TitlesOfParts>
    <vt:vector size="147" baseType="lpstr">
      <vt:lpstr>Arial</vt:lpstr>
      <vt:lpstr>宋体</vt:lpstr>
      <vt:lpstr>Wingdings</vt:lpstr>
      <vt:lpstr>微软雅黑</vt:lpstr>
      <vt:lpstr>华文细黑</vt:lpstr>
      <vt:lpstr>MHeiTGB-Medium-U</vt:lpstr>
      <vt:lpstr>Segoe Print</vt:lpstr>
      <vt:lpstr>MHeiTGB-Medium-U</vt:lpstr>
      <vt:lpstr>Lato Light</vt:lpstr>
      <vt:lpstr>Montserrat Hairline</vt:lpstr>
      <vt:lpstr>FZHei-B01S</vt:lpstr>
      <vt:lpstr>Calibri Light</vt:lpstr>
      <vt:lpstr>Calibri</vt:lpstr>
      <vt:lpstr>Times New Roman</vt:lpstr>
      <vt:lpstr>Arial Unicode MS</vt:lpstr>
      <vt:lpstr>Arial Narrow</vt:lpstr>
      <vt:lpstr>仿宋</vt:lpstr>
      <vt:lpstr>Arial Unicode MS</vt:lpstr>
      <vt:lpstr>Tahoma</vt:lpstr>
      <vt:lpstr>幼圆</vt:lpstr>
      <vt:lpstr>Montserrat</vt:lpstr>
      <vt:lpstr>Lucida Console</vt:lpstr>
      <vt:lpstr>楷体_GB2312</vt:lpstr>
      <vt:lpstr>新宋体</vt:lpstr>
      <vt:lpstr>仿宋_GB2312</vt:lpstr>
      <vt:lpstr>华文中宋</vt:lpstr>
      <vt:lpstr>华文仿宋</vt:lpstr>
      <vt:lpstr>华文新魏</vt:lpstr>
      <vt:lpstr>黑体</vt:lpstr>
      <vt:lpstr>华文琥珀</vt:lpstr>
      <vt:lpstr>HY견고딕</vt:lpstr>
      <vt:lpstr>Univers 45 Light</vt:lpstr>
      <vt:lpstr>Malgun Gothic</vt:lpstr>
      <vt:lpstr>等线</vt:lpstr>
      <vt:lpstr>Symbol</vt:lpstr>
      <vt:lpstr>华文楷体</vt:lpstr>
      <vt:lpstr>Calibri</vt:lpstr>
      <vt:lpstr>隶书</vt:lpstr>
      <vt:lpstr>Stencil Std</vt:lpstr>
      <vt:lpstr>Stencil</vt:lpstr>
      <vt:lpstr>华文隶书</vt:lpstr>
      <vt:lpstr>中瑞恒模板</vt:lpstr>
      <vt:lpstr>Default Theme</vt:lpstr>
      <vt:lpstr>RTX.FileAttach</vt:lpstr>
      <vt:lpstr>PowerPoint 演示文稿</vt:lpstr>
      <vt:lpstr>PowerPoint 演示文稿</vt:lpstr>
      <vt:lpstr>从啤酒厂的一起事故说起…</vt:lpstr>
      <vt:lpstr>PowerPoint 演示文稿</vt:lpstr>
      <vt:lpstr>PowerPoint 演示文稿</vt:lpstr>
      <vt:lpstr>PowerPoint 演示文稿</vt:lpstr>
      <vt:lpstr>PowerPoint 演示文稿</vt:lpstr>
      <vt:lpstr>4、事故原因分析</vt:lpstr>
      <vt:lpstr>4、事故原因分析</vt:lpstr>
      <vt:lpstr>“环大西洋”号海轮沉船事故——每个人只错了一点点</vt:lpstr>
      <vt:lpstr>“环大西洋”号海轮沉船事故——每个人只错了一点点</vt:lpstr>
      <vt:lpstr>“环大西洋”号海轮沉船事故——每个人只错了一点点</vt:lpstr>
      <vt:lpstr>“环大西洋”号海轮沉船事故——每个人只错了一点点</vt:lpstr>
      <vt:lpstr>“环大西洋”号海轮沉船事故——每个人只错了一点点</vt:lpstr>
      <vt:lpstr>“环大西洋”号海轮沉船事故——每个人只错了一点点</vt:lpstr>
      <vt:lpstr>“环大西洋”号海轮沉船事故——每个人只错了一点点</vt:lpstr>
      <vt:lpstr>“环大西洋”号海轮沉船事故——每个人只错了一点点</vt:lpstr>
      <vt:lpstr>PowerPoint 演示文稿</vt:lpstr>
      <vt:lpstr>PowerPoint 演示文稿</vt:lpstr>
      <vt:lpstr>PowerPoint 演示文稿</vt:lpstr>
      <vt:lpstr>PowerPoint 演示文稿</vt:lpstr>
      <vt:lpstr>PowerPoint 演示文稿</vt:lpstr>
      <vt:lpstr>PowerPoint 演示文稿</vt:lpstr>
      <vt:lpstr>行为安全ABC模型</vt:lpstr>
      <vt:lpstr>ABC 分析</vt:lpstr>
      <vt:lpstr>不安全行为的结果</vt:lpstr>
      <vt:lpstr>PowerPoint 演示文稿</vt:lpstr>
      <vt:lpstr>PowerPoint 演示文稿</vt:lpstr>
      <vt:lpstr>优秀的JSA</vt:lpstr>
      <vt:lpstr>JSA的实施步骤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1. 不安全行为：攀爬不安全位置</vt:lpstr>
      <vt:lpstr>2. 不安全行为：违章驾驶机动车辆</vt:lpstr>
      <vt:lpstr>    3.不安全行为：在货叉下停留</vt:lpstr>
      <vt:lpstr>4.不安全行为：将危险废物与可回收废物混杂</vt:lpstr>
      <vt:lpstr>5.不安全行为：向下水道倾倒危险化学品</vt:lpstr>
      <vt:lpstr>6.不安全行为：物体存放不当</vt:lpstr>
      <vt:lpstr>7.不安全行为：在非饮食场所饮食</vt:lpstr>
      <vt:lpstr>8. 不安全行为：在不安全场所工作</vt:lpstr>
      <vt:lpstr>9.不安全行为：行走在机动车道上而不是人行道上</vt:lpstr>
      <vt:lpstr>10.不安全行为：临时使用不安全设备</vt:lpstr>
      <vt:lpstr>11.不安全行为：没有盖上下水道盖</vt:lpstr>
      <vt:lpstr>12.行为不安全：员工站立在正在倒车的卡车后面</vt:lpstr>
      <vt:lpstr>不安全环境：地面有油</vt:lpstr>
      <vt:lpstr>物的不安全状态：地面不平（有坑）</vt:lpstr>
      <vt:lpstr>PowerPoint 演示文稿</vt:lpstr>
      <vt:lpstr>我们的安全管理是否常存在这些问题？</vt:lpstr>
      <vt:lpstr>传统安全管理方法VS行为安全管理</vt:lpstr>
      <vt:lpstr>解决员工的不安全行为面临的主要难题</vt:lpstr>
      <vt:lpstr>重点控制——易发生不安全行为的23种人员</vt:lpstr>
      <vt:lpstr>员工不安全行为控制与管理措施</vt:lpstr>
      <vt:lpstr>PowerPoint 演示文稿</vt:lpstr>
      <vt:lpstr>PowerPoint 演示文稿</vt:lpstr>
      <vt:lpstr>目的是通过工作流程设计和管理来减少员工不安全行为的发生，主要管理制度有：</vt:lpstr>
      <vt:lpstr>PowerPoint 演示文稿</vt:lpstr>
      <vt:lpstr>PowerPoint 演示文稿</vt:lpstr>
      <vt:lpstr>PowerPoint 演示文稿</vt:lpstr>
      <vt:lpstr>BBS安全行为观察流程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行为安全管理</dc:title>
  <dc:creator>zenggx</dc:creator>
  <cp:lastModifiedBy>A呀土豆baby</cp:lastModifiedBy>
  <cp:revision>1448</cp:revision>
  <dcterms:created xsi:type="dcterms:W3CDTF">2018-10-15T10:29:00Z</dcterms:created>
  <dcterms:modified xsi:type="dcterms:W3CDTF">2021-10-04T12:51:50Z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FC9C4C34A1A34A2C8C30C5A739A8FD1B</vt:lpwstr>
  </property>
</Properties>
</file>