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649" r:id="rId2"/>
    <p:sldId id="298" r:id="rId3"/>
    <p:sldId id="650" r:id="rId4"/>
    <p:sldId id="323" r:id="rId5"/>
    <p:sldId id="318" r:id="rId6"/>
    <p:sldId id="651" r:id="rId7"/>
    <p:sldId id="325" r:id="rId8"/>
    <p:sldId id="617" r:id="rId9"/>
    <p:sldId id="618" r:id="rId10"/>
    <p:sldId id="266" r:id="rId11"/>
    <p:sldId id="652" r:id="rId12"/>
    <p:sldId id="623" r:id="rId13"/>
    <p:sldId id="338" r:id="rId14"/>
    <p:sldId id="619" r:id="rId15"/>
    <p:sldId id="624" r:id="rId16"/>
    <p:sldId id="625" r:id="rId17"/>
    <p:sldId id="626" r:id="rId18"/>
    <p:sldId id="627" r:id="rId19"/>
    <p:sldId id="653" r:id="rId20"/>
    <p:sldId id="629" r:id="rId21"/>
    <p:sldId id="630" r:id="rId22"/>
    <p:sldId id="631" r:id="rId23"/>
    <p:sldId id="632" r:id="rId24"/>
    <p:sldId id="633" r:id="rId25"/>
    <p:sldId id="634" r:id="rId26"/>
    <p:sldId id="636" r:id="rId27"/>
    <p:sldId id="638" r:id="rId28"/>
    <p:sldId id="639" r:id="rId29"/>
    <p:sldId id="641" r:id="rId30"/>
    <p:sldId id="643" r:id="rId31"/>
    <p:sldId id="644" r:id="rId32"/>
    <p:sldId id="646" r:id="rId33"/>
    <p:sldId id="647" r:id="rId34"/>
    <p:sldId id="648" r:id="rId35"/>
    <p:sldId id="654" r:id="rId36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6E73"/>
    <a:srgbClr val="EBEBEB"/>
    <a:srgbClr val="2571B6"/>
    <a:srgbClr val="00AE8F"/>
    <a:srgbClr val="404040"/>
    <a:srgbClr val="00B899"/>
    <a:srgbClr val="FDB555"/>
    <a:srgbClr val="00ACBE"/>
    <a:srgbClr val="FDBB63"/>
    <a:srgbClr val="EB7D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EAD45-F3D5-4171-83F5-BD4B8CA542BD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62B1C-CBAB-4ABA-A659-87B53A2D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pattFill prst="ltUpDiag">
          <a:fgClr>
            <a:schemeClr val="bg1"/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45A98-CEB9-4AB1-97A7-1487130CAA0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3"/>
            <a:stretch>
              <a:fillRect/>
            </a:stretch>
          </p:blipFill>
          <p:spPr>
            <a:xfrm>
              <a:off x="-1" y="0"/>
              <a:ext cx="5968999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9"/>
            <a:stretch>
              <a:fillRect/>
            </a:stretch>
          </p:blipFill>
          <p:spPr>
            <a:xfrm flipH="1">
              <a:off x="5968999" y="0"/>
              <a:ext cx="6223001" cy="6858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4.xml"/><Relationship Id="rId7" Type="http://schemas.openxmlformats.org/officeDocument/2006/relationships/image" Target="../media/image10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200150"/>
            <a:ext cx="12192000" cy="4457700"/>
          </a:xfrm>
          <a:prstGeom prst="rect">
            <a:avLst/>
          </a:prstGeom>
          <a:solidFill>
            <a:srgbClr val="E96E7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95054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99118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103182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>
            <a:off x="107246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111310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171450" y="6572250"/>
            <a:ext cx="11734800" cy="0"/>
          </a:xfrm>
          <a:prstGeom prst="line">
            <a:avLst/>
          </a:prstGeom>
          <a:ln>
            <a:solidFill>
              <a:srgbClr val="3B4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/>
          <p:cNvSpPr/>
          <p:nvPr/>
        </p:nvSpPr>
        <p:spPr>
          <a:xfrm>
            <a:off x="0" y="1200150"/>
            <a:ext cx="6956563" cy="44577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29682" t="-12017" r="-1693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平行四边形 21"/>
          <p:cNvSpPr/>
          <p:nvPr/>
        </p:nvSpPr>
        <p:spPr>
          <a:xfrm>
            <a:off x="1709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/>
          <p:cNvSpPr/>
          <p:nvPr/>
        </p:nvSpPr>
        <p:spPr>
          <a:xfrm>
            <a:off x="5773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/>
          <p:cNvSpPr/>
          <p:nvPr/>
        </p:nvSpPr>
        <p:spPr>
          <a:xfrm>
            <a:off x="9837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13901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/>
          <p:cNvSpPr/>
          <p:nvPr/>
        </p:nvSpPr>
        <p:spPr>
          <a:xfrm>
            <a:off x="17965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406159" y="5725175"/>
            <a:ext cx="2070591" cy="351774"/>
            <a:chOff x="2482359" y="5725175"/>
            <a:chExt cx="2070591" cy="351774"/>
          </a:xfrm>
        </p:grpSpPr>
        <p:sp>
          <p:nvSpPr>
            <p:cNvPr id="27" name="平行四边形 26"/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/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/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5861050" y="2495550"/>
            <a:ext cx="6340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安全颜色标识管理</a:t>
            </a:r>
          </a:p>
        </p:txBody>
      </p:sp>
      <p:sp>
        <p:nvSpPr>
          <p:cNvPr id="60" name="平行四边形 59"/>
          <p:cNvSpPr/>
          <p:nvPr/>
        </p:nvSpPr>
        <p:spPr>
          <a:xfrm>
            <a:off x="9264919" y="6348603"/>
            <a:ext cx="2838941" cy="3429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7099551" y="3755752"/>
            <a:ext cx="3888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安全第一，预防为主</a:t>
            </a:r>
          </a:p>
        </p:txBody>
      </p:sp>
      <p:cxnSp>
        <p:nvCxnSpPr>
          <p:cNvPr id="44" name="直接连接符 43"/>
          <p:cNvCxnSpPr/>
          <p:nvPr/>
        </p:nvCxnSpPr>
        <p:spPr>
          <a:xfrm>
            <a:off x="6418597" y="4011637"/>
            <a:ext cx="65676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10988071" y="4011637"/>
            <a:ext cx="65676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d7d98b44-d9ed-4177-b751-81b3342af5d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5100" y="1619250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9865" y="151130"/>
            <a:ext cx="7843182" cy="630942"/>
          </a:xfrm>
          <a:prstGeom prst="rect">
            <a:avLst/>
          </a:prstGeom>
          <a:solidFill>
            <a:srgbClr val="2571B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</a:rPr>
              <a:t>2022</a:t>
            </a:r>
            <a:r>
              <a:rPr lang="zh-CN" altLang="en-US" sz="3500" b="1" dirty="0">
                <a:solidFill>
                  <a:schemeClr val="bg1"/>
                </a:solidFill>
              </a:rPr>
              <a:t>年最新更新，安全标识配色要求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4497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6" grpId="0"/>
      <p:bldP spid="60" grpId="0" animBg="1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1" descr="C:\Users\Administrator\AppData\Roaming\Tencent\Users\838429903\QQ\WinTemp\RichOle\E]N71V)R_U21(6EF@37]`W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14755"/>
            <a:ext cx="1402715" cy="143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标题 1"/>
          <p:cNvSpPr>
            <a:spLocks noChangeArrowheads="1"/>
          </p:cNvSpPr>
          <p:nvPr/>
        </p:nvSpPr>
        <p:spPr bwMode="auto">
          <a:xfrm>
            <a:off x="3786505" y="1671955"/>
            <a:ext cx="697738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44" tIns="40622" rIns="81244" bIns="40622" anchor="ctr"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禁止类、警示类标牌安装在产线现场的尺寸：</a:t>
            </a:r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L*H=40*50CM</a:t>
            </a: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       </a:t>
            </a: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安装在室内的尺寸：      </a:t>
            </a:r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L*H=20*25CM</a:t>
            </a: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8438" name="Picture 3" descr="C:\Users\Administrator\AppData\Roaming\Tencent\Users\838429903\QQ\WinTemp\RichOle\{2Z7FQ)CX4}8@Q(6EK20{(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1214755"/>
            <a:ext cx="1379855" cy="136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4" descr="C:\Users\Administrator\AppData\Roaming\Tencent\Users\838429903\QQ\WinTemp\RichOle\@RTC@AI`4]NSO6GMZ$4_68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" y="4784725"/>
            <a:ext cx="28892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" descr="C:\Users\Administrator\AppData\Roaming\Tencent\Users\838429903\QQ\WinTemp\RichOle\12VGAL$`4MDUNG04GVDC~]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989580"/>
            <a:ext cx="1420495" cy="143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标题 1"/>
          <p:cNvSpPr>
            <a:spLocks noChangeArrowheads="1"/>
          </p:cNvSpPr>
          <p:nvPr/>
        </p:nvSpPr>
        <p:spPr bwMode="auto">
          <a:xfrm>
            <a:off x="3857625" y="3429000"/>
            <a:ext cx="708787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44" tIns="40622" rIns="81244" bIns="40622" anchor="ctr"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提示类标牌安装在产线现场的尺寸：</a:t>
            </a:r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L*H=40*50cm</a:t>
            </a: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</a:t>
            </a: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安装在室内的尺寸：      </a:t>
            </a:r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L*H=20*25cm</a:t>
            </a: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442" name="标题 1"/>
          <p:cNvSpPr>
            <a:spLocks noChangeArrowheads="1"/>
          </p:cNvSpPr>
          <p:nvPr/>
        </p:nvSpPr>
        <p:spPr bwMode="auto">
          <a:xfrm>
            <a:off x="3929380" y="5429250"/>
            <a:ext cx="6911340" cy="32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44" tIns="40622" rIns="81244" bIns="40622" anchor="ctr"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提示类标牌安装在产线现场的尺寸：</a:t>
            </a:r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L*H=100*60cm</a:t>
            </a: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200150"/>
            <a:ext cx="12192000" cy="4457700"/>
          </a:xfrm>
          <a:prstGeom prst="rect">
            <a:avLst/>
          </a:prstGeom>
          <a:solidFill>
            <a:srgbClr val="E96E7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95054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99118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103182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>
            <a:off x="107246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111310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171450" y="6572250"/>
            <a:ext cx="11734800" cy="0"/>
          </a:xfrm>
          <a:prstGeom prst="line">
            <a:avLst/>
          </a:prstGeom>
          <a:ln>
            <a:solidFill>
              <a:srgbClr val="3B4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/>
          <p:cNvSpPr/>
          <p:nvPr/>
        </p:nvSpPr>
        <p:spPr>
          <a:xfrm>
            <a:off x="0" y="1200150"/>
            <a:ext cx="6956563" cy="44577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9682" t="-12017" r="-1693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平行四边形 21"/>
          <p:cNvSpPr/>
          <p:nvPr/>
        </p:nvSpPr>
        <p:spPr>
          <a:xfrm>
            <a:off x="1709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/>
          <p:cNvSpPr/>
          <p:nvPr/>
        </p:nvSpPr>
        <p:spPr>
          <a:xfrm>
            <a:off x="5773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/>
          <p:cNvSpPr/>
          <p:nvPr/>
        </p:nvSpPr>
        <p:spPr>
          <a:xfrm>
            <a:off x="9837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13901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/>
          <p:cNvSpPr/>
          <p:nvPr/>
        </p:nvSpPr>
        <p:spPr>
          <a:xfrm>
            <a:off x="17965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406159" y="5725175"/>
            <a:ext cx="2070591" cy="351774"/>
            <a:chOff x="2482359" y="5725175"/>
            <a:chExt cx="2070591" cy="351774"/>
          </a:xfrm>
        </p:grpSpPr>
        <p:sp>
          <p:nvSpPr>
            <p:cNvPr id="27" name="平行四边形 26"/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/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/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894769" y="3467100"/>
            <a:ext cx="765466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0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公共区域安全标识要求</a:t>
            </a:r>
          </a:p>
        </p:txBody>
      </p:sp>
      <p:sp>
        <p:nvSpPr>
          <p:cNvPr id="60" name="平行四边形 59"/>
          <p:cNvSpPr/>
          <p:nvPr/>
        </p:nvSpPr>
        <p:spPr>
          <a:xfrm>
            <a:off x="9264919" y="6348603"/>
            <a:ext cx="2838941" cy="3429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456505" y="2276582"/>
            <a:ext cx="1037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54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03</a:t>
            </a:r>
            <a:endParaRPr lang="zh-CN" altLang="en-US" sz="5400" b="1" spc="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6" grpId="0"/>
      <p:bldP spid="60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文本框 69"/>
          <p:cNvSpPr txBox="1"/>
          <p:nvPr/>
        </p:nvSpPr>
        <p:spPr>
          <a:xfrm>
            <a:off x="1728470" y="464820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</a:p>
        </p:txBody>
      </p:sp>
      <p:pic>
        <p:nvPicPr>
          <p:cNvPr id="14" name="图片 2" descr="行车警示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473" y="1761808"/>
            <a:ext cx="600075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7"/>
          <p:cNvSpPr>
            <a:spLocks noChangeArrowheads="1"/>
          </p:cNvSpPr>
          <p:nvPr/>
        </p:nvSpPr>
        <p:spPr bwMode="auto">
          <a:xfrm>
            <a:off x="7749223" y="1680845"/>
            <a:ext cx="28575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358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立牌尺寸：总高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380cm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，总宽度为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立牌材质：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3mm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铝板，贴反光膜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+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即时贴；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安装位置：厂区主干道道路右侧，两块牌子间隔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30m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6" name="Picture 1" descr="C:\Users\Administrator\AppData\Roaming\Tencent\Users\838429903\QQ\WinTemp\RichOle\LU3(}X62L}B282][W`ZLWY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560" y="4355783"/>
            <a:ext cx="2317750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>
            <a:spLocks noChangeArrowheads="1"/>
          </p:cNvSpPr>
          <p:nvPr/>
        </p:nvSpPr>
        <p:spPr bwMode="auto">
          <a:xfrm>
            <a:off x="3974465" y="1048385"/>
            <a:ext cx="511302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设计应用（公共区域）-- 厂区主干道警示牌</a:t>
            </a:r>
            <a:endParaRPr lang="zh-CN" altLang="en-US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460625" y="5094605"/>
            <a:ext cx="1943100" cy="340995"/>
          </a:xfrm>
          <a:prstGeom prst="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552440" y="5220970"/>
            <a:ext cx="1956435" cy="277495"/>
          </a:xfrm>
          <a:prstGeom prst="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C:\Users\Administrator\AppData\Roaming\Tencent\Users\838429903\QQ\WinTemp\RichOle\S81]]]_PE7O}~8EPJ)$LP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60" y="4235450"/>
            <a:ext cx="1584325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C:\Users\Administrator\AppData\Roaming\Tencent\Users\838429903\QQ\WinTemp\RichOle\SHI]$IQZT(A})V`34O`_D6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498" y="2074863"/>
            <a:ext cx="1570037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7"/>
          <p:cNvSpPr>
            <a:spLocks noChangeArrowheads="1"/>
          </p:cNvSpPr>
          <p:nvPr/>
        </p:nvSpPr>
        <p:spPr bwMode="auto">
          <a:xfrm>
            <a:off x="4423410" y="2636520"/>
            <a:ext cx="6666865" cy="28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说明：可根据各办公区域选用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张贴于办公楼玻璃门防撞条上方；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L*H=10*10cm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材质：全透片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AV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打印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或张贴于底楼大厅合适位置，距地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0cm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L*H=40*50cm 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材质：有机玻璃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AV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打印。</a:t>
            </a:r>
            <a:endParaRPr lang="en-US" altLang="zh-CN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endParaRPr lang="en-US" altLang="zh-CN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7654" name="Text Box 3"/>
          <p:cNvSpPr>
            <a:spLocks noChangeArrowheads="1"/>
          </p:cNvSpPr>
          <p:nvPr/>
        </p:nvSpPr>
        <p:spPr bwMode="auto">
          <a:xfrm>
            <a:off x="2056448" y="1230313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设计应用（公共区域）-- 办公楼大门口、底楼大厅提示牌</a:t>
            </a: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28470" y="464820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4" name="六边形 3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六边形 4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六边形 5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文本框 69"/>
          <p:cNvSpPr txBox="1"/>
          <p:nvPr/>
        </p:nvSpPr>
        <p:spPr>
          <a:xfrm>
            <a:off x="1728470" y="464820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</a:p>
        </p:txBody>
      </p:sp>
      <p:sp>
        <p:nvSpPr>
          <p:cNvPr id="28675" name="TextBox 6"/>
          <p:cNvSpPr>
            <a:spLocks noChangeArrowheads="1"/>
          </p:cNvSpPr>
          <p:nvPr/>
        </p:nvSpPr>
        <p:spPr bwMode="auto">
          <a:xfrm>
            <a:off x="6207760" y="2091690"/>
            <a:ext cx="5527675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张贴于电梯门右手边墙上，离地</a:t>
            </a: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170cm</a:t>
            </a: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L*H=12*24cm</a:t>
            </a: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材质：全透片</a:t>
            </a: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AV</a:t>
            </a: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平板打印。</a:t>
            </a:r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28676" name="Picture 8" descr="C:\Users\Administrator\AppData\Roaming\Tencent\Users\838429903\QQ\WinTemp\RichOle\E0M@4V4{E`Q@HLF2BJ[VUM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2162810"/>
            <a:ext cx="15716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0" descr="C:\Users\Administrator\AppData\Roaming\Tencent\Users\838429903\QQ\WinTemp\RichOle\9I(DH[ZDE@SI6VZIJPQ1XY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573" y="4394835"/>
            <a:ext cx="1595437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3"/>
          <p:cNvSpPr>
            <a:spLocks noChangeArrowheads="1"/>
          </p:cNvSpPr>
          <p:nvPr/>
        </p:nvSpPr>
        <p:spPr bwMode="auto">
          <a:xfrm>
            <a:off x="2062798" y="117379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设计应用（公共区域）-- 电梯口提示牌</a:t>
            </a:r>
          </a:p>
        </p:txBody>
      </p:sp>
      <p:pic>
        <p:nvPicPr>
          <p:cNvPr id="28679" name="Picture 1" descr="C:\Users\Administrator\AppData\Roaming\Tencent\Users\838429903\QQ\WinTemp\RichOle\CN~_{3IGHT%BR9GTYSQF69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660" y="3844608"/>
            <a:ext cx="24479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Box 2"/>
          <p:cNvSpPr>
            <a:spLocks noChangeArrowheads="1"/>
          </p:cNvSpPr>
          <p:nvPr/>
        </p:nvSpPr>
        <p:spPr bwMode="auto">
          <a:xfrm>
            <a:off x="8904288" y="333375"/>
            <a:ext cx="1357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24" name="TextBox 7"/>
          <p:cNvSpPr>
            <a:spLocks noChangeArrowheads="1"/>
          </p:cNvSpPr>
          <p:nvPr/>
        </p:nvSpPr>
        <p:spPr bwMode="auto">
          <a:xfrm>
            <a:off x="6650355" y="2267585"/>
            <a:ext cx="4068763" cy="179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张贴在会议室门口墙上；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L*H=60*80cm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10mm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雪弗板写真。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25" name="Text Box 3"/>
          <p:cNvSpPr>
            <a:spLocks noChangeArrowheads="1"/>
          </p:cNvSpPr>
          <p:nvPr/>
        </p:nvSpPr>
        <p:spPr bwMode="auto">
          <a:xfrm>
            <a:off x="2289493" y="1278573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设计应用（公共区域）-- 安全理念宣传海报</a:t>
            </a: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30726" name="Picture 1" descr="C:\Users\Administrator\AppData\Roaming\Tencent\Users\838429903\QQ\WinTemp\RichOle\`WHRDG__{RDL@NFY)}D[E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105" y="2412048"/>
            <a:ext cx="24479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" descr="C:\Users\Administrator\AppData\Roaming\Tencent\Users\838429903\QQ\WinTemp\RichOle\K~S%7}}GO7Z5HCEB((HR_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80" y="3780473"/>
            <a:ext cx="25193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728470" y="464820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4" name="六边形 3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六边形 4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六边形 5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1" descr="C:\Users\Administrator\AppData\Roaming\Tencent\Users\838429903\QQ\WinTemp\RichOle\5@I}%LZR8KH_V9WFM[SSD(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218373"/>
            <a:ext cx="25733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7"/>
          <p:cNvSpPr>
            <a:spLocks noChangeArrowheads="1"/>
          </p:cNvSpPr>
          <p:nvPr/>
        </p:nvSpPr>
        <p:spPr bwMode="auto">
          <a:xfrm>
            <a:off x="2640013" y="4737735"/>
            <a:ext cx="349885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张贴在楼梯口显著位置，离地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L*H=40*50cm</a:t>
            </a:r>
            <a:endParaRPr lang="zh-CN" altLang="en-US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材质：有机玻璃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AV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平板打印。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749" name="Text Box 3"/>
          <p:cNvSpPr>
            <a:spLocks noChangeArrowheads="1"/>
          </p:cNvSpPr>
          <p:nvPr/>
        </p:nvSpPr>
        <p:spPr bwMode="auto">
          <a:xfrm>
            <a:off x="2024063" y="126650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设计应用（公共区域）-- 楼梯口提示牌</a:t>
            </a:r>
          </a:p>
        </p:txBody>
      </p:sp>
      <p:pic>
        <p:nvPicPr>
          <p:cNvPr id="31750" name="Picture 1" descr="C:\Users\Administrator\AppData\Roaming\Tencent\Users\838429903\QQ\WinTemp\RichOle\%R])SD77N]JDAEZI9MOMB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2218373"/>
            <a:ext cx="163195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728470" y="464820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4" name="六边形 3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六边形 4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六边形 5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1" descr="C:\Users\Administrator\AppData\Roaming\Tencent\Users\838429903\QQ\WinTemp\RichOle\BJE)5%SJAT~_B{NJ6]SH5J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26005"/>
            <a:ext cx="16859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C:\Users\Administrator\AppData\Roaming\Tencent\Users\838429903\QQ\WinTemp\RichOle\Z`I_FN}P42R9DYXYQ~3(U2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183130"/>
            <a:ext cx="15684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8" descr="C:\Users\Administrator\AppData\Roaming\Tencent\Users\838429903\QQ\WinTemp\RichOle\2EA[}6)YN6KPVNDIA{`4]K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4199255"/>
            <a:ext cx="22002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 descr="C:\Users\Administrator\AppData\Roaming\Tencent\Users\838429903\QQ\WinTemp\RichOle\CUO(%T48(_`{ZAJ1FKKPU%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462405"/>
            <a:ext cx="223202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7"/>
          <p:cNvSpPr>
            <a:spLocks noChangeArrowheads="1"/>
          </p:cNvSpPr>
          <p:nvPr/>
        </p:nvSpPr>
        <p:spPr bwMode="auto">
          <a:xfrm>
            <a:off x="2568575" y="4702493"/>
            <a:ext cx="424815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张贴在热水器上方的醒目位置，离地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L*H=40*50cm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材质：有机玻璃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AV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平板打印。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776" name="Text Box 3"/>
          <p:cNvSpPr>
            <a:spLocks noChangeArrowheads="1"/>
          </p:cNvSpPr>
          <p:nvPr/>
        </p:nvSpPr>
        <p:spPr bwMode="auto">
          <a:xfrm>
            <a:off x="2024063" y="119411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设计应用（公共区域）-- 茶水间提示牌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728470" y="464820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4" name="六边形 3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六边形 4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六边形 5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" descr="C:\Users\Administrator\AppData\Roaming\Tencent\Users\838429903\QQ\WinTemp\RichOle\`~_[BP(6@204KG}7D}O})(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30" y="3696018"/>
            <a:ext cx="24463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AutoShape 4" descr="C:\Users\Administrator\AppData\Roaming\Tencent\Users\838429903\QQ\WinTemp\RichOle\IJ@$TA$X8%`3{n94I0Q_W.jpg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33797" name="AutoShape 5" descr="C:\Users\Administrator\AppData\Roaming\Tencent\Users\838429903\QQ\WinTemp\RichOle\IJ@$TA$X8%`3{n94I0Q_W.jpg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33798" name="TextBox 9"/>
          <p:cNvSpPr>
            <a:spLocks noChangeArrowheads="1"/>
          </p:cNvSpPr>
          <p:nvPr/>
        </p:nvSpPr>
        <p:spPr bwMode="auto">
          <a:xfrm>
            <a:off x="6361430" y="2183130"/>
            <a:ext cx="424815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张贴于浴室醒目位置，离地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L*H=40*50cm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材质：有机玻璃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AV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平板打印。</a:t>
            </a:r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33799" name="Picture 11" descr="C:\Users\Administrator\AppData\Roaming\Tencent\Users\838429903\QQ\WinTemp\RichOle\IS6`__%HSC{}~$}_ECL_8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705" y="2183130"/>
            <a:ext cx="14192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2" descr="C:\Users\Administrator\AppData\Roaming\Tencent\Users\838429903\QQ\WinTemp\RichOle\5MK84P3JP4Y1~G]7K1N4}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568" y="4415155"/>
            <a:ext cx="15128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Text Box 3"/>
          <p:cNvSpPr>
            <a:spLocks noChangeArrowheads="1"/>
          </p:cNvSpPr>
          <p:nvPr/>
        </p:nvSpPr>
        <p:spPr bwMode="auto">
          <a:xfrm>
            <a:off x="2289493" y="119411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设计应用（公共区域）-- 浴室提示牌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728470" y="464820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4" name="六边形 3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六边形 4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六边形 5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200150"/>
            <a:ext cx="12192000" cy="4457700"/>
          </a:xfrm>
          <a:prstGeom prst="rect">
            <a:avLst/>
          </a:prstGeom>
          <a:solidFill>
            <a:srgbClr val="E96E7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95054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99118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103182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>
            <a:off x="107246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111310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171450" y="6572250"/>
            <a:ext cx="11734800" cy="0"/>
          </a:xfrm>
          <a:prstGeom prst="line">
            <a:avLst/>
          </a:prstGeom>
          <a:ln>
            <a:solidFill>
              <a:srgbClr val="3B4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/>
          <p:cNvSpPr/>
          <p:nvPr/>
        </p:nvSpPr>
        <p:spPr>
          <a:xfrm>
            <a:off x="0" y="1200150"/>
            <a:ext cx="6956563" cy="44577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9682" t="-12017" r="-1693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平行四边形 21"/>
          <p:cNvSpPr/>
          <p:nvPr/>
        </p:nvSpPr>
        <p:spPr>
          <a:xfrm>
            <a:off x="1709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/>
          <p:cNvSpPr/>
          <p:nvPr/>
        </p:nvSpPr>
        <p:spPr>
          <a:xfrm>
            <a:off x="5773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/>
          <p:cNvSpPr/>
          <p:nvPr/>
        </p:nvSpPr>
        <p:spPr>
          <a:xfrm>
            <a:off x="9837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13901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/>
          <p:cNvSpPr/>
          <p:nvPr/>
        </p:nvSpPr>
        <p:spPr>
          <a:xfrm>
            <a:off x="17965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406159" y="5725175"/>
            <a:ext cx="2070591" cy="351774"/>
            <a:chOff x="2482359" y="5725175"/>
            <a:chExt cx="2070591" cy="351774"/>
          </a:xfrm>
        </p:grpSpPr>
        <p:sp>
          <p:nvSpPr>
            <p:cNvPr id="27" name="平行四边形 26"/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/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/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5744362" y="3467100"/>
            <a:ext cx="5955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0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现场安全标识要求</a:t>
            </a:r>
          </a:p>
        </p:txBody>
      </p:sp>
      <p:sp>
        <p:nvSpPr>
          <p:cNvPr id="60" name="平行四边形 59"/>
          <p:cNvSpPr/>
          <p:nvPr/>
        </p:nvSpPr>
        <p:spPr>
          <a:xfrm>
            <a:off x="9264919" y="6348603"/>
            <a:ext cx="2838941" cy="3429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456505" y="2276582"/>
            <a:ext cx="1037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54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04</a:t>
            </a:r>
            <a:endParaRPr lang="zh-CN" altLang="en-US" sz="5400" b="1" spc="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6" grpId="0"/>
      <p:bldP spid="60" grpId="0" animBg="1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任意多边形: 形状 51"/>
          <p:cNvSpPr/>
          <p:nvPr/>
        </p:nvSpPr>
        <p:spPr>
          <a:xfrm flipH="1" flipV="1">
            <a:off x="4721087" y="1409700"/>
            <a:ext cx="6956563" cy="44577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solidFill>
            <a:srgbClr val="E96E7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094699" y="780242"/>
            <a:ext cx="2002602" cy="1015663"/>
            <a:chOff x="6438900" y="2495550"/>
            <a:chExt cx="2002602" cy="1015663"/>
          </a:xfrm>
        </p:grpSpPr>
        <p:sp>
          <p:nvSpPr>
            <p:cNvPr id="46" name="文本框 45"/>
            <p:cNvSpPr txBox="1"/>
            <p:nvPr/>
          </p:nvSpPr>
          <p:spPr>
            <a:xfrm>
              <a:off x="6438900" y="2495550"/>
              <a:ext cx="103105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spc="600" dirty="0">
                  <a:solidFill>
                    <a:srgbClr val="3B4350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目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410451" y="2495550"/>
              <a:ext cx="103105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spc="600" dirty="0">
                  <a:solidFill>
                    <a:srgbClr val="3B4350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录</a:t>
              </a:r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74446" y="722575"/>
            <a:ext cx="204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pc="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400" spc="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/>
          <p:cNvSpPr/>
          <p:nvPr/>
        </p:nvSpPr>
        <p:spPr>
          <a:xfrm>
            <a:off x="9264919" y="6348603"/>
            <a:ext cx="2838941" cy="3429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/>
          <p:cNvSpPr/>
          <p:nvPr/>
        </p:nvSpPr>
        <p:spPr>
          <a:xfrm flipH="1" flipV="1">
            <a:off x="5235437" y="1409700"/>
            <a:ext cx="6956563" cy="44577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12598" t="-39625" r="-23549" b="-202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690336" y="1521220"/>
            <a:ext cx="6390494" cy="558945"/>
            <a:chOff x="400050" y="1441305"/>
            <a:chExt cx="6390494" cy="558945"/>
          </a:xfrm>
        </p:grpSpPr>
        <p:sp>
          <p:nvSpPr>
            <p:cNvPr id="55" name="平行四边形 54"/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1963109" y="1460500"/>
              <a:ext cx="4827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404040"/>
                  </a:solidFill>
                  <a:cs typeface="+mn-ea"/>
                  <a:sym typeface="+mn-lt"/>
                </a:rPr>
                <a:t>安全标识配色</a:t>
              </a: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90336" y="2638820"/>
            <a:ext cx="6390494" cy="567815"/>
            <a:chOff x="400050" y="1441305"/>
            <a:chExt cx="6390494" cy="567815"/>
          </a:xfrm>
        </p:grpSpPr>
        <p:sp>
          <p:nvSpPr>
            <p:cNvPr id="76" name="平行四边形 75"/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1963109" y="1485900"/>
              <a:ext cx="4827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404040"/>
                  </a:solidFill>
                  <a:cs typeface="+mn-ea"/>
                  <a:sym typeface="+mn-lt"/>
                </a:rPr>
                <a:t>安全标识尺寸及种类</a:t>
              </a: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90336" y="3756420"/>
            <a:ext cx="6390494" cy="558945"/>
            <a:chOff x="400050" y="1441305"/>
            <a:chExt cx="6390494" cy="558945"/>
          </a:xfrm>
        </p:grpSpPr>
        <p:sp>
          <p:nvSpPr>
            <p:cNvPr id="79" name="平行四边形 78"/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1963109" y="1447800"/>
              <a:ext cx="4827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404040"/>
                  </a:solidFill>
                  <a:cs typeface="+mn-ea"/>
                  <a:sym typeface="+mn-lt"/>
                </a:rPr>
                <a:t>公共区域安全标识要求</a:t>
              </a: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690336" y="4842415"/>
            <a:ext cx="6390494" cy="590550"/>
            <a:chOff x="400050" y="1409700"/>
            <a:chExt cx="6390494" cy="590550"/>
          </a:xfrm>
        </p:grpSpPr>
        <p:sp>
          <p:nvSpPr>
            <p:cNvPr id="82" name="平行四边形 81"/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1963109" y="1409700"/>
              <a:ext cx="4827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404040"/>
                  </a:solidFill>
                  <a:cs typeface="+mn-ea"/>
                  <a:sym typeface="+mn-lt"/>
                </a:rPr>
                <a:t>现场安全标识要求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9" grpId="0"/>
      <p:bldP spid="60" grpId="0" animBg="1"/>
      <p:bldP spid="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1" descr="C:\Users\Administrator\AppData\Roaming\Tencent\Users\838429903\QQ\WinTemp\RichOle\TH]S3T(1Q8II~~ZD1~]29~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935413"/>
            <a:ext cx="24479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Administrator\AppData\Roaming\Tencent\Users\838429903\QQ\WinTemp\RichOle\QA~V94@[Q@1}UDFCS_29Q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3502025"/>
            <a:ext cx="14700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Administrator\AppData\Roaming\Tencent\Users\838429903\QQ\WinTemp\RichOle\I6P3@9ZQDLXOA6DHIT)ZH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3502025"/>
            <a:ext cx="15462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7"/>
          <p:cNvSpPr>
            <a:spLocks noChangeArrowheads="1"/>
          </p:cNvSpPr>
          <p:nvPr/>
        </p:nvSpPr>
        <p:spPr bwMode="auto">
          <a:xfrm>
            <a:off x="5737225" y="1270000"/>
            <a:ext cx="477996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四块安全提示牌安装在卷帘门两旁墙上，每边安装两块；下排警示牌离地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170cm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卷帘门两侧内外均贴黑黄警示条，高度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250cm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卷帘门下地面刷黑黄警示条，宽度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门口地面用白色油漆涂刷，字体为方正兰亭大黑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_GBK,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上排字间距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，下排字间距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12.5cm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（标准模板）；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上排字距离大门垂直距离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米，左右居中。</a:t>
            </a:r>
          </a:p>
        </p:txBody>
      </p:sp>
      <p:pic>
        <p:nvPicPr>
          <p:cNvPr id="36871" name="Picture 8" descr="QQ图片201410141559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1689100"/>
            <a:ext cx="147002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9" descr="QQ图片201410141559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1698625"/>
            <a:ext cx="145573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" descr="D:\我的资料库\Documents\Tencent Files\838429903\Image\Image3\S0}WJHG@X{D5YSSJ`9R`ZE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5373688"/>
            <a:ext cx="26352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Text Box 3"/>
          <p:cNvSpPr>
            <a:spLocks noChangeArrowheads="1"/>
          </p:cNvSpPr>
          <p:nvPr/>
        </p:nvSpPr>
        <p:spPr bwMode="auto">
          <a:xfrm>
            <a:off x="2024063" y="784225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厂房大门警示牌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1" descr="C:\Users\Administrator\AppData\Roaming\Tencent\Users\838429903\QQ\WinTemp\RichOle\7~IE0(8KDFO2$WEYTV5SX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2062163"/>
            <a:ext cx="2514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8" descr="C:\Users\Administrator\AppData\Roaming\Tencent\Users\838429903\QQ\WinTemp\RichOle\ZKX@BKW(916RQ0~%RFTP@W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917700"/>
            <a:ext cx="32480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矩形 6"/>
          <p:cNvSpPr>
            <a:spLocks noChangeArrowheads="1"/>
          </p:cNvSpPr>
          <p:nvPr/>
        </p:nvSpPr>
        <p:spPr bwMode="auto">
          <a:xfrm>
            <a:off x="2209800" y="3429000"/>
            <a:ext cx="5184775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字体为方正兰亭大黑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_GBK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，字间距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1.6cm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，字长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字体尺寸：模板外框长度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L*H=106*30cm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；字体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L*H=100*14cm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AutoNum type="arabicPeriod" startAt="3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距离小门垂直距离为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0.5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米，左右居中。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894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厂房大门警示牌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1" descr="C:\Users\Administrator\AppData\Roaming\Tencent\Users\838429903\QQ\WinTemp\RichOle\92D04QPG7FFL2WT}P(2Q_M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4076700"/>
            <a:ext cx="195738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7" descr="C:\Users\Administrator\AppData\Roaming\Tencent\Users\838429903\QQ\WinTemp\RichOle\JU9Q2TY1{28%FJ[2URG0XH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4797425"/>
            <a:ext cx="46323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 descr="C:\Users\Administrator\AppData\Roaming\Tencent\Users\838429903\QQ\WinTemp\RichOle\5J%UG1}1$E)%)WTC$DSG@`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628775"/>
            <a:ext cx="14509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" descr="C:\Users\Administrator\AppData\Roaming\Tencent\Users\838429903\QQ\WinTemp\RichOle\ED~BDQ6HE%B{IN]M(`9A_N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8" y="1214438"/>
            <a:ext cx="1957387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7"/>
          <p:cNvSpPr>
            <a:spLocks noChangeArrowheads="1"/>
          </p:cNvSpPr>
          <p:nvPr/>
        </p:nvSpPr>
        <p:spPr bwMode="auto">
          <a:xfrm>
            <a:off x="4008438" y="1917700"/>
            <a:ext cx="3792537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作业通道只允许作业人员进入，通道两旁涂黄色虚线，线宽10cm（同行车、地面车辆通道警示划线）；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字体尺寸：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字体长度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L*H=90*12cm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9944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厂房内通道标识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 descr="C:\Users\Administrator\AppData\Roaming\Tencent\Users\838429903\QQ\WinTemp\RichOle\]H_`AQ%(WZOPHG%G)%{(Q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2997200"/>
            <a:ext cx="34290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4"/>
          <p:cNvSpPr>
            <a:spLocks noChangeArrowheads="1"/>
          </p:cNvSpPr>
          <p:nvPr/>
        </p:nvSpPr>
        <p:spPr bwMode="auto">
          <a:xfrm>
            <a:off x="2928938" y="4294188"/>
            <a:ext cx="4949825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字体尺寸：如图标；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用白色油漆涂刷；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模板材质：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1.5mm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铝板；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警示条宽度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，倾斜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45°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</a:p>
        </p:txBody>
      </p:sp>
      <p:pic>
        <p:nvPicPr>
          <p:cNvPr id="40965" name="Picture 1" descr="C:\Users\Administrator\AppData\Roaming\Tencent\Users\838429903\QQ\WinTemp\RichOle\3K41NFN_$I4J`U3196{LN8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1196975"/>
            <a:ext cx="19431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2" descr="C:\Users\Administrator\AppData\Roaming\Tencent\Users\838429903\QQ\WinTemp\RichOle\CA60QR)PIUC~_HG089KFA]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3933825"/>
            <a:ext cx="19431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行车通道及等待位标识</a:t>
            </a:r>
          </a:p>
        </p:txBody>
      </p:sp>
      <p:pic>
        <p:nvPicPr>
          <p:cNvPr id="40968" name="图片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628775"/>
            <a:ext cx="408781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AutoShape 2" descr="C:\Users\Administrator\AppData\Roaming\Tencent\Users\838429903\QQ\WinTemp\RichOle\IYGYY$U54R}_OO`V[SGDU.jpg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41988" name="AutoShape 3" descr="C:\Users\Administrator\AppData\Roaming\Tencent\Users\838429903\QQ\WinTemp\RichOle\IYGYY$U54R}_OO`V[SGDU.jpg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pic>
        <p:nvPicPr>
          <p:cNvPr id="41989" name="Picture 11" descr="C:\Users\Administrator\AppData\Roaming\Tencent\Users\838429903\QQ\WinTemp\RichOle\R2VAQOIG(6C3XX5@MHOZXP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773238"/>
            <a:ext cx="3128963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4"/>
          <p:cNvSpPr>
            <a:spLocks noChangeArrowheads="1"/>
          </p:cNvSpPr>
          <p:nvPr/>
        </p:nvSpPr>
        <p:spPr bwMode="auto">
          <a:xfrm>
            <a:off x="6169025" y="1989138"/>
            <a:ext cx="3784600" cy="286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1.标牌尺寸：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L*H=20*25cm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</a:p>
          <a:p>
            <a:pPr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张贴位置：行车办公室及行车操作室，视现场环境定，张贴在醒目位置；</a:t>
            </a:r>
          </a:p>
          <a:p>
            <a:pPr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材质：有机玻璃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AV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平板打印，倒圆角、四角留安装孔。</a:t>
            </a:r>
          </a:p>
          <a:p>
            <a:pPr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zh-CN" altLang="en-US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991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行车操作室提示牌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Box 4"/>
          <p:cNvSpPr>
            <a:spLocks noChangeArrowheads="1"/>
          </p:cNvSpPr>
          <p:nvPr/>
        </p:nvSpPr>
        <p:spPr bwMode="auto">
          <a:xfrm>
            <a:off x="3505200" y="2925763"/>
            <a:ext cx="4032250" cy="299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方案一为人车分离方案，适用于厂房内道路较宽的通道，车辆通道底色为灰色，两边用黄色虚线提示，在头尾及中间每隔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30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米刷“车辆通道，注意避让”警示；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方案二是当厂房卷帘门两侧通道较窄时，车辆需要进入厂房，可采用黄色虚线提示（同作业通道划线）在头尾及中间每隔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30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米刷“车辆通道，注意避让”警示。</a:t>
            </a:r>
            <a:endParaRPr lang="zh-CN" altLang="en-US" sz="11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301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3933825"/>
            <a:ext cx="19335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0" descr="C:\Users\Administrator\AppData\Roaming\Tencent\Users\838429903\QQ\WinTemp\RichOle\39ALRMWY@S`CPE~42@88M[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1125538"/>
            <a:ext cx="19431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" descr="D:\我的资料库\Documents\Tencent Files\838429903\Image\$])4MLXB@[8}__~B}X8@0]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2781300"/>
            <a:ext cx="10080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2" descr="D:\我的资料库\Documents\Tencent Files\838429903\Image\$Q_K$4BW81A~1$W1G9XR3)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1701800"/>
            <a:ext cx="4032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厂房内车辆通道标识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8" descr="D:\我的资料库\Documents\Tencent Files\838429903\Image\Image3\3VC8II{HQFXP)_3$@V}4I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717925"/>
            <a:ext cx="21272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 descr="C:\Users\Administrator\AppData\Roaming\Tencent\Users\838429903\QQ\WinTemp\RichOle\0@46)25E{`[434%M`VBOM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844675"/>
            <a:ext cx="316865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9"/>
          <p:cNvSpPr>
            <a:spLocks noChangeArrowheads="1"/>
          </p:cNvSpPr>
          <p:nvPr/>
        </p:nvSpPr>
        <p:spPr bwMode="auto">
          <a:xfrm>
            <a:off x="5664200" y="1557338"/>
            <a:ext cx="4608513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室内提示牌单体尺寸：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L*H=20*25cm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张贴高度：距地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横排张贴或两两并排（居中）；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材质：有机玻璃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AV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平板打印，背胶张贴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室内张贴十大禁令或一套规范海报。</a:t>
            </a:r>
            <a:endParaRPr lang="zh-CN" altLang="en-US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45062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操控室进入现场门口提示牌</a:t>
            </a: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45063" name="Picture 8" descr="C:\Users\Administrator\AppData\Roaming\Tencent\Users\838429903\QQ\WinTemp\RichOle\W_(V``K7[OX`Q6(~B85)V1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717925"/>
            <a:ext cx="2151063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4"/>
          <p:cNvSpPr>
            <a:spLocks noChangeArrowheads="1"/>
          </p:cNvSpPr>
          <p:nvPr/>
        </p:nvSpPr>
        <p:spPr bwMode="auto">
          <a:xfrm>
            <a:off x="5664200" y="1989138"/>
            <a:ext cx="475297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生产线有突出的立面、通道旁涂刷斑马线警示；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警示条间隔宽度为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，倾斜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45°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48132" name="Picture 1" descr="C:\Users\Administrator\AppData\Roaming\Tencent\Users\838429903\QQ\WinTemp\RichOle\I4[Y3H{]$TZQWM7NIUM@)V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860800"/>
            <a:ext cx="31670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1" descr="C:\Users\Administrator\AppData\Roaming\Tencent\Users\838429903\QQ\WinTemp\RichOle\63$PZAC3_KVSSN_$JIG8@3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3860800"/>
            <a:ext cx="3186113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2" descr="C:\Users\Administrator\AppData\Roaming\Tencent\Users\838429903\QQ\WinTemp\RichOle\SIYZ[%_(@K4DRC6X0VMQQ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844675"/>
            <a:ext cx="32861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厂房内有安全隐患处警示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1" descr="C:\Users\Administrator\AppData\Roaming\Tencent\Users\838429903\QQ\WinTemp\RichOle\MKVB8[01{X3PB{8%X@TS_@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3789363"/>
            <a:ext cx="31686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6"/>
          <p:cNvSpPr>
            <a:spLocks noChangeArrowheads="1"/>
          </p:cNvSpPr>
          <p:nvPr/>
        </p:nvSpPr>
        <p:spPr bwMode="auto">
          <a:xfrm>
            <a:off x="5160963" y="1628775"/>
            <a:ext cx="5286375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绿色通道的显著位置张贴：请走绿色通道指示牌；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在有条件的位置可以集中张贴宣传十大禁令或者安全提示语；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警示牌尺寸：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40*50cm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；材质：铝板贴反光膜平板打印。</a:t>
            </a:r>
          </a:p>
        </p:txBody>
      </p:sp>
      <p:pic>
        <p:nvPicPr>
          <p:cNvPr id="49157" name="Picture 9" descr="QQ图片201410141559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1701800"/>
            <a:ext cx="14541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" descr="C:\Users\Administrator\AppData\Roaming\Tencent\Users\838429903\QQ\WinTemp\RichOle\B1$1}D3YKC5{AR1227RH2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3860800"/>
            <a:ext cx="165576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2" descr="C:\Users\Administrator\AppData\Roaming\Tencent\Users\838429903\QQ\WinTemp\RichOle\TE$2L22WMT$LTVJ_XB8@YP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3890963"/>
            <a:ext cx="16859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3" descr="C:\Users\Administrator\AppData\Roaming\Tencent\Users\838429903\QQ\WinTemp\RichOle\J3M5FB6@(W}KUF@$)[9B]K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886200"/>
            <a:ext cx="792163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1" descr="C:\Users\Administrator\AppData\Roaming\Tencent\Users\838429903\QQ\WinTemp\RichOle\Y8862~N`4TORXYOJI3_SL2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4941888"/>
            <a:ext cx="9350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2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厂房内绿色通道宣传警示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2" descr="C:\Users\Administrator\AppData\Roaming\Tencent\Users\838429903\QQ\WinTemp\RichOle\[NTZZQ(82(PU5W`_%E]4U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3717925"/>
            <a:ext cx="31686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7" descr="C:\Users\Administrator\AppData\Roaming\Tencent\Users\838429903\QQ\WinTemp\RichOle\[S7J}QZZ_V3Q{$J]S{8(G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2565400"/>
            <a:ext cx="18335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Box 7"/>
          <p:cNvSpPr>
            <a:spLocks noChangeArrowheads="1"/>
          </p:cNvSpPr>
          <p:nvPr/>
        </p:nvSpPr>
        <p:spPr bwMode="auto">
          <a:xfrm>
            <a:off x="5737225" y="1989138"/>
            <a:ext cx="4319588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安装在运行设备边栏杆上醒目位置；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L*H=40*50cm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材质：铝板贴反光膜平板打印。</a:t>
            </a:r>
          </a:p>
        </p:txBody>
      </p:sp>
      <p:sp>
        <p:nvSpPr>
          <p:cNvPr id="51206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禁止触摸警示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200150"/>
            <a:ext cx="12192000" cy="4457700"/>
          </a:xfrm>
          <a:prstGeom prst="rect">
            <a:avLst/>
          </a:prstGeom>
          <a:solidFill>
            <a:srgbClr val="E96E7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95054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99118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103182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>
            <a:off x="107246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111310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171450" y="6572250"/>
            <a:ext cx="11734800" cy="0"/>
          </a:xfrm>
          <a:prstGeom prst="line">
            <a:avLst/>
          </a:prstGeom>
          <a:ln>
            <a:solidFill>
              <a:srgbClr val="3B4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/>
          <p:cNvSpPr/>
          <p:nvPr/>
        </p:nvSpPr>
        <p:spPr>
          <a:xfrm>
            <a:off x="0" y="1200150"/>
            <a:ext cx="6956563" cy="44577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9682" t="-12017" r="-1693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平行四边形 21"/>
          <p:cNvSpPr/>
          <p:nvPr/>
        </p:nvSpPr>
        <p:spPr>
          <a:xfrm>
            <a:off x="1709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/>
          <p:cNvSpPr/>
          <p:nvPr/>
        </p:nvSpPr>
        <p:spPr>
          <a:xfrm>
            <a:off x="5773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/>
          <p:cNvSpPr/>
          <p:nvPr/>
        </p:nvSpPr>
        <p:spPr>
          <a:xfrm>
            <a:off x="9837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13901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/>
          <p:cNvSpPr/>
          <p:nvPr/>
        </p:nvSpPr>
        <p:spPr>
          <a:xfrm>
            <a:off x="17965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406159" y="5725175"/>
            <a:ext cx="2070591" cy="351774"/>
            <a:chOff x="2482359" y="5725175"/>
            <a:chExt cx="2070591" cy="351774"/>
          </a:xfrm>
        </p:grpSpPr>
        <p:sp>
          <p:nvSpPr>
            <p:cNvPr id="27" name="平行四边形 26"/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/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/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6642023" y="3467100"/>
            <a:ext cx="4820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安全标识配色</a:t>
            </a:r>
          </a:p>
        </p:txBody>
      </p:sp>
      <p:sp>
        <p:nvSpPr>
          <p:cNvPr id="60" name="平行四边形 59"/>
          <p:cNvSpPr/>
          <p:nvPr/>
        </p:nvSpPr>
        <p:spPr>
          <a:xfrm>
            <a:off x="9264919" y="6348603"/>
            <a:ext cx="2838941" cy="3429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456505" y="2276582"/>
            <a:ext cx="1037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54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01</a:t>
            </a:r>
            <a:endParaRPr lang="zh-CN" altLang="en-US" sz="5400" b="1" spc="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6" grpId="0"/>
      <p:bldP spid="60" grpId="0" animBg="1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1" descr="C:\Users\Administrator\AppData\Roaming\Tencent\Users\838429903\QQ\WinTemp\RichOle\S7`13BY20Z@4K(L(N]}B%V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3429000"/>
            <a:ext cx="28781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7" descr="C:\Users\Administrator\AppData\Roaming\Tencent\Users\838429903\QQ\WinTemp\RichOle\_{)E}EL91VA}S`Y45H2DF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2565400"/>
            <a:ext cx="16573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7"/>
          <p:cNvSpPr>
            <a:spLocks noChangeArrowheads="1"/>
          </p:cNvSpPr>
          <p:nvPr/>
        </p:nvSpPr>
        <p:spPr bwMode="auto">
          <a:xfrm>
            <a:off x="5160963" y="1773238"/>
            <a:ext cx="5327650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安装在相关设备旁、或者是运行设备的护栏醒目位置；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L*H=40*50cm</a:t>
            </a:r>
            <a:endParaRPr lang="zh-CN" altLang="en-US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材质：铝板贴反光膜平板打印。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3254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运行设备护栏警示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1" descr="C:\Users\Administrator\AppData\Roaming\Tencent\Users\838429903\QQ\WinTemp\RichOle\WN3FJF[HY0CV42Z)JQC66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430588"/>
            <a:ext cx="281305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751" descr="C:\Users\Administrator\AppData\Roaming\Tencent\Users\838429903\QQ\WinTemp\RichOle\S[KWUVK1A{@VXE_{G)9L3M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141663"/>
            <a:ext cx="30257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7"/>
          <p:cNvSpPr>
            <a:spLocks noChangeArrowheads="1"/>
          </p:cNvSpPr>
          <p:nvPr/>
        </p:nvSpPr>
        <p:spPr bwMode="auto">
          <a:xfrm>
            <a:off x="6311900" y="1557338"/>
            <a:ext cx="3744913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安装在相关区域显著位置；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L*H=120*60cm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材质：铝板贴反光膜平板打印。</a:t>
            </a:r>
          </a:p>
        </p:txBody>
      </p:sp>
      <p:sp>
        <p:nvSpPr>
          <p:cNvPr id="54278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操作区域警示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1" descr="C:\Users\Administrator\AppData\Roaming\Tencent\Users\838429903\QQ\WinTemp\RichOle\YZ1[9_T8T_TL({TVWG5G_V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359150"/>
            <a:ext cx="287972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261" descr="C:\Users\Administrator\AppData\Roaming\Tencent\Users\838429903\QQ\WinTemp\RichOle\VAZ)LRPYT$BMSVALTDX7%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141663"/>
            <a:ext cx="29511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Box 7"/>
          <p:cNvSpPr>
            <a:spLocks noChangeArrowheads="1"/>
          </p:cNvSpPr>
          <p:nvPr/>
        </p:nvSpPr>
        <p:spPr bwMode="auto">
          <a:xfrm>
            <a:off x="6311900" y="1628775"/>
            <a:ext cx="335915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安装在相关区域显著位置；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L*H=120*90cm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材质：铝板贴反光膜平板打印。</a:t>
            </a:r>
          </a:p>
        </p:txBody>
      </p:sp>
      <p:sp>
        <p:nvSpPr>
          <p:cNvPr id="56326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危险区域警示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Box 4"/>
          <p:cNvSpPr>
            <a:spLocks noChangeArrowheads="1"/>
          </p:cNvSpPr>
          <p:nvPr/>
        </p:nvSpPr>
        <p:spPr bwMode="auto">
          <a:xfrm>
            <a:off x="4224338" y="1628775"/>
            <a:ext cx="6354762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所有楼梯上下口处贴黄黑警示条；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扶手安装“拉好扶手”警示牌，安装在栏杆扶手右手边，第一根栏杆处；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提示牌尺寸：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40*50cm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警示牌材质：铝板贴反光膜平板打印，倒圆角，四角留安装孔。</a:t>
            </a:r>
            <a:endParaRPr lang="zh-CN" altLang="en-US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57348" name="Picture 1" descr="C:\Users\Administrator\AppData\Roaming\Tencent\Users\838429903\QQ\WinTemp\RichOle\E8QQ{R@$SX_~@$P(A])YR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3860800"/>
            <a:ext cx="1871663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2" descr="C:\Users\Administrator\AppData\Roaming\Tencent\Users\838429903\QQ\WinTemp\RichOle\PS6YK%5OZO%EREBW~@2(`V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860800"/>
            <a:ext cx="18732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 descr="C:\Users\Administrator\AppData\Roaming\Tencent\Users\838429903\QQ\WinTemp\RichOle\%6@)ZMBK%QF~C2C_$DTDHX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44675"/>
            <a:ext cx="17272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" descr="C:\Users\Administrator\AppData\Roaming\Tencent\Users\838429903\QQ\WinTemp\RichOle\6KS(Y$G$2P48RM)7UKG5MN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3862388"/>
            <a:ext cx="1895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楼梯口上下警示条及警示牌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2" descr="C:\Users\Administrator\AppData\Roaming\Tencent\Users\838429903\QQ\WinTemp\RichOle\_JI1RF%NJ70%XU$9{}}MAT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412875"/>
            <a:ext cx="799782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 descr="C:\Users\Administrator\AppData\Roaming\Tencent\Users\838429903\QQ\WinTemp\RichOle\GDEERYU48~6X)$7W@9VXVW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4216400"/>
            <a:ext cx="21494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8" descr="C:\Users\Administrator\AppData\Roaming\Tencent\Users\838429903\QQ\WinTemp\RichOle\9%ZD~CGZ5EX0HGK1S(%Q01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216400"/>
            <a:ext cx="221615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4" descr="C:\Users\Administrator\AppData\Roaming\Tencent\Users\838429903\QQ\WinTemp\RichOle\SG_@L5R{D]YG~FS1RU}4G]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4005263"/>
            <a:ext cx="1916113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软环境提示语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728470" y="464820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200150"/>
            <a:ext cx="12192000" cy="4457700"/>
          </a:xfrm>
          <a:prstGeom prst="rect">
            <a:avLst/>
          </a:prstGeom>
          <a:solidFill>
            <a:srgbClr val="E96E7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95054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99118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103182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>
            <a:off x="107246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111310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171450" y="6572250"/>
            <a:ext cx="11734800" cy="0"/>
          </a:xfrm>
          <a:prstGeom prst="line">
            <a:avLst/>
          </a:prstGeom>
          <a:ln>
            <a:solidFill>
              <a:srgbClr val="3B4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/>
          <p:cNvSpPr/>
          <p:nvPr/>
        </p:nvSpPr>
        <p:spPr>
          <a:xfrm>
            <a:off x="0" y="1200150"/>
            <a:ext cx="6956563" cy="44577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9682" t="-12017" r="-1693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平行四边形 21"/>
          <p:cNvSpPr/>
          <p:nvPr/>
        </p:nvSpPr>
        <p:spPr>
          <a:xfrm>
            <a:off x="1709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/>
          <p:cNvSpPr/>
          <p:nvPr/>
        </p:nvSpPr>
        <p:spPr>
          <a:xfrm>
            <a:off x="5773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/>
          <p:cNvSpPr/>
          <p:nvPr/>
        </p:nvSpPr>
        <p:spPr>
          <a:xfrm>
            <a:off x="9837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13901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/>
          <p:cNvSpPr/>
          <p:nvPr/>
        </p:nvSpPr>
        <p:spPr>
          <a:xfrm>
            <a:off x="17965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406159" y="5725175"/>
            <a:ext cx="2070591" cy="351774"/>
            <a:chOff x="2482359" y="5725175"/>
            <a:chExt cx="2070591" cy="351774"/>
          </a:xfrm>
        </p:grpSpPr>
        <p:sp>
          <p:nvSpPr>
            <p:cNvPr id="27" name="平行四边形 26"/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/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/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5861050" y="2495550"/>
            <a:ext cx="6340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安全颜色标识管理</a:t>
            </a:r>
          </a:p>
        </p:txBody>
      </p:sp>
      <p:sp>
        <p:nvSpPr>
          <p:cNvPr id="60" name="平行四边形 59"/>
          <p:cNvSpPr/>
          <p:nvPr/>
        </p:nvSpPr>
        <p:spPr>
          <a:xfrm>
            <a:off x="9264919" y="6348603"/>
            <a:ext cx="2838941" cy="3429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7099551" y="3755752"/>
            <a:ext cx="3888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安全第一，预防为主</a:t>
            </a:r>
          </a:p>
        </p:txBody>
      </p:sp>
      <p:cxnSp>
        <p:nvCxnSpPr>
          <p:cNvPr id="44" name="直接连接符 43"/>
          <p:cNvCxnSpPr/>
          <p:nvPr/>
        </p:nvCxnSpPr>
        <p:spPr>
          <a:xfrm>
            <a:off x="6418597" y="4011637"/>
            <a:ext cx="65676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10988071" y="4011637"/>
            <a:ext cx="65676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6" grpId="0"/>
      <p:bldP spid="60" grpId="0" animBg="1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/>
          <p:cNvSpPr/>
          <p:nvPr/>
        </p:nvSpPr>
        <p:spPr>
          <a:xfrm>
            <a:off x="5594177" y="1283523"/>
            <a:ext cx="1380567" cy="461683"/>
          </a:xfrm>
          <a:prstGeom prst="roundRect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cs typeface="+mn-ea"/>
              <a:sym typeface="+mn-lt"/>
            </a:endParaRPr>
          </a:p>
        </p:txBody>
      </p:sp>
      <p:sp>
        <p:nvSpPr>
          <p:cNvPr id="11" name="Rounded Rectangle 5"/>
          <p:cNvSpPr/>
          <p:nvPr/>
        </p:nvSpPr>
        <p:spPr>
          <a:xfrm>
            <a:off x="5594177" y="2603109"/>
            <a:ext cx="1380567" cy="461683"/>
          </a:xfrm>
          <a:prstGeom prst="roundRect">
            <a:avLst/>
          </a:prstGeom>
          <a:solidFill>
            <a:srgbClr val="FFFF00"/>
          </a:solidFill>
          <a:ln w="25400">
            <a:solidFill>
              <a:schemeClr val="bg1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1026659" y="1927365"/>
            <a:ext cx="4419600" cy="36830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表示禁止、停止、消防和危险的意思。</a:t>
            </a:r>
          </a:p>
        </p:txBody>
      </p:sp>
      <p:cxnSp>
        <p:nvCxnSpPr>
          <p:cNvPr id="13" name="Straight Connector 7"/>
          <p:cNvCxnSpPr/>
          <p:nvPr/>
        </p:nvCxnSpPr>
        <p:spPr>
          <a:xfrm flipH="1">
            <a:off x="5095144" y="1514365"/>
            <a:ext cx="389217" cy="0"/>
          </a:xfrm>
          <a:prstGeom prst="line">
            <a:avLst/>
          </a:prstGeom>
          <a:ln w="127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8"/>
          <p:cNvSpPr/>
          <p:nvPr/>
        </p:nvSpPr>
        <p:spPr>
          <a:xfrm>
            <a:off x="4302663" y="1273334"/>
            <a:ext cx="792480" cy="46037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CN" altLang="en-US" sz="2400" b="1" dirty="0">
                <a:solidFill>
                  <a:srgbClr val="404040"/>
                </a:solidFill>
                <a:cs typeface="+mn-ea"/>
                <a:sym typeface="+mn-lt"/>
              </a:rPr>
              <a:t>红色</a:t>
            </a:r>
          </a:p>
        </p:txBody>
      </p:sp>
      <p:cxnSp>
        <p:nvCxnSpPr>
          <p:cNvPr id="15" name="Straight Connector 9"/>
          <p:cNvCxnSpPr/>
          <p:nvPr/>
        </p:nvCxnSpPr>
        <p:spPr>
          <a:xfrm flipH="1">
            <a:off x="7101744" y="2833950"/>
            <a:ext cx="389217" cy="0"/>
          </a:xfrm>
          <a:prstGeom prst="line">
            <a:avLst/>
          </a:prstGeom>
          <a:ln w="12700">
            <a:solidFill>
              <a:srgbClr val="F174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0"/>
          <p:cNvSpPr/>
          <p:nvPr/>
        </p:nvSpPr>
        <p:spPr>
          <a:xfrm>
            <a:off x="8114252" y="2610861"/>
            <a:ext cx="792480" cy="46037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tx1"/>
                </a:solidFill>
                <a:cs typeface="+mn-ea"/>
                <a:sym typeface="+mn-lt"/>
              </a:rPr>
              <a:t>黄色</a:t>
            </a:r>
          </a:p>
        </p:txBody>
      </p:sp>
      <p:sp>
        <p:nvSpPr>
          <p:cNvPr id="17" name="Rounded Rectangle 12"/>
          <p:cNvSpPr/>
          <p:nvPr/>
        </p:nvSpPr>
        <p:spPr>
          <a:xfrm>
            <a:off x="5594177" y="3922695"/>
            <a:ext cx="1380567" cy="461683"/>
          </a:xfrm>
          <a:prstGeom prst="roundRect">
            <a:avLst/>
          </a:prstGeom>
          <a:solidFill>
            <a:srgbClr val="2571B6"/>
          </a:solidFill>
          <a:ln w="25400">
            <a:solidFill>
              <a:schemeClr val="bg1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" name="Rectangle 13"/>
          <p:cNvSpPr/>
          <p:nvPr/>
        </p:nvSpPr>
        <p:spPr>
          <a:xfrm>
            <a:off x="1026659" y="4538267"/>
            <a:ext cx="4419600" cy="36830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>
                <a:solidFill>
                  <a:schemeClr val="tx1"/>
                </a:solidFill>
                <a:cs typeface="+mn-ea"/>
                <a:sym typeface="+mn-lt"/>
              </a:rPr>
              <a:t>表示指令、必须遵守的规定。</a:t>
            </a:r>
          </a:p>
        </p:txBody>
      </p:sp>
      <p:cxnSp>
        <p:nvCxnSpPr>
          <p:cNvPr id="19" name="Straight Connector 14"/>
          <p:cNvCxnSpPr/>
          <p:nvPr/>
        </p:nvCxnSpPr>
        <p:spPr>
          <a:xfrm flipH="1">
            <a:off x="5095144" y="4153537"/>
            <a:ext cx="389217" cy="0"/>
          </a:xfrm>
          <a:prstGeom prst="line">
            <a:avLst/>
          </a:prstGeom>
          <a:ln w="12700">
            <a:solidFill>
              <a:srgbClr val="015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5"/>
          <p:cNvSpPr/>
          <p:nvPr/>
        </p:nvSpPr>
        <p:spPr>
          <a:xfrm>
            <a:off x="4302663" y="3999647"/>
            <a:ext cx="792480" cy="46037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tx1"/>
                </a:solidFill>
                <a:cs typeface="+mn-ea"/>
                <a:sym typeface="+mn-lt"/>
              </a:rPr>
              <a:t>蓝色</a:t>
            </a:r>
          </a:p>
        </p:txBody>
      </p:sp>
      <p:sp>
        <p:nvSpPr>
          <p:cNvPr id="26" name="Rectangle 13"/>
          <p:cNvSpPr/>
          <p:nvPr/>
        </p:nvSpPr>
        <p:spPr>
          <a:xfrm>
            <a:off x="7296351" y="3142125"/>
            <a:ext cx="4419600" cy="36830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 表示注意、警告的意思。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0737168" y="526971"/>
            <a:ext cx="1454832" cy="502766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sz="2665" b="1" dirty="0">
                <a:solidFill>
                  <a:srgbClr val="E96E7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+mn-ea"/>
                <a:sym typeface="+mn-lt"/>
              </a:rPr>
              <a:t>LOGO</a:t>
            </a:r>
            <a:endParaRPr lang="zh-CN" altLang="en-US" sz="2665" b="1" dirty="0">
              <a:solidFill>
                <a:srgbClr val="E96E73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cs typeface="+mn-ea"/>
              <a:sym typeface="+mn-lt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30" name="六边形 29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六边形 30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六边形 31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E96E73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705960" y="362731"/>
            <a:ext cx="697628" cy="73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3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4" name="Straight Connector 2"/>
          <p:cNvCxnSpPr/>
          <p:nvPr/>
        </p:nvCxnSpPr>
        <p:spPr>
          <a:xfrm flipH="1">
            <a:off x="7172030" y="5527777"/>
            <a:ext cx="389217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"/>
          <p:cNvSpPr/>
          <p:nvPr/>
        </p:nvSpPr>
        <p:spPr>
          <a:xfrm>
            <a:off x="8114252" y="5295980"/>
            <a:ext cx="792480" cy="46037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tx1"/>
                </a:solidFill>
                <a:cs typeface="+mn-ea"/>
                <a:sym typeface="+mn-lt"/>
              </a:rPr>
              <a:t>绿色</a:t>
            </a:r>
          </a:p>
        </p:txBody>
      </p:sp>
      <p:sp>
        <p:nvSpPr>
          <p:cNvPr id="36" name="Rectangle 4"/>
          <p:cNvSpPr/>
          <p:nvPr/>
        </p:nvSpPr>
        <p:spPr>
          <a:xfrm>
            <a:off x="7192945" y="5927720"/>
            <a:ext cx="4419600" cy="36830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>
                <a:solidFill>
                  <a:schemeClr val="tx1"/>
                </a:solidFill>
                <a:cs typeface="+mn-ea"/>
                <a:sym typeface="+mn-lt"/>
              </a:rPr>
              <a:t> 表示通行、安全和提供信息的意思。</a:t>
            </a:r>
          </a:p>
        </p:txBody>
      </p:sp>
      <p:cxnSp>
        <p:nvCxnSpPr>
          <p:cNvPr id="37" name="Straight Connector 7"/>
          <p:cNvCxnSpPr/>
          <p:nvPr/>
        </p:nvCxnSpPr>
        <p:spPr>
          <a:xfrm flipH="1">
            <a:off x="5165430" y="6847364"/>
            <a:ext cx="389217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5"/>
          <p:cNvSpPr/>
          <p:nvPr/>
        </p:nvSpPr>
        <p:spPr>
          <a:xfrm>
            <a:off x="5664462" y="5358500"/>
            <a:ext cx="1380567" cy="461683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28400" y="465072"/>
            <a:ext cx="314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安全标识配色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/>
      <p:bldP spid="14" grpId="0"/>
      <p:bldP spid="16" grpId="0"/>
      <p:bldP spid="17" grpId="0" bldLvl="0" animBg="1"/>
      <p:bldP spid="18" grpId="0"/>
      <p:bldP spid="20" grpId="0"/>
      <p:bldP spid="26" grpId="0"/>
      <p:bldP spid="27" grpId="0"/>
      <p:bldP spid="33" grpId="0"/>
      <p:bldP spid="35" grpId="0"/>
      <p:bldP spid="36" grpId="0"/>
      <p:bldP spid="39" grpId="0" bldLvl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矩形 114"/>
          <p:cNvSpPr/>
          <p:nvPr/>
        </p:nvSpPr>
        <p:spPr>
          <a:xfrm>
            <a:off x="0" y="447"/>
            <a:ext cx="12190413" cy="685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等腰三角形 116"/>
          <p:cNvSpPr/>
          <p:nvPr/>
        </p:nvSpPr>
        <p:spPr>
          <a:xfrm>
            <a:off x="-114669" y="5212403"/>
            <a:ext cx="3046281" cy="1620447"/>
          </a:xfrm>
          <a:prstGeom prst="triangle">
            <a:avLst>
              <a:gd name="adj" fmla="val 71968"/>
            </a:avLst>
          </a:prstGeom>
          <a:solidFill>
            <a:srgbClr val="FD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Delay"/>
          <p:cNvSpPr/>
          <p:nvPr/>
        </p:nvSpPr>
        <p:spPr>
          <a:xfrm>
            <a:off x="13542786" y="8610372"/>
            <a:ext cx="190475" cy="190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41100" y="482852"/>
            <a:ext cx="314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安全标识配色</a:t>
            </a:r>
          </a:p>
        </p:txBody>
      </p:sp>
      <p:grpSp>
        <p:nvGrpSpPr>
          <p:cNvPr id="110" name="组合 109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111" name="六边形 110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六边形 111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六边形 112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E96E73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4" name="文本框 113"/>
          <p:cNvSpPr txBox="1"/>
          <p:nvPr/>
        </p:nvSpPr>
        <p:spPr>
          <a:xfrm>
            <a:off x="705960" y="362731"/>
            <a:ext cx="697628" cy="73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3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412" name="标题 1"/>
          <p:cNvSpPr>
            <a:spLocks noChangeArrowheads="1"/>
          </p:cNvSpPr>
          <p:nvPr/>
        </p:nvSpPr>
        <p:spPr bwMode="auto">
          <a:xfrm>
            <a:off x="2016443" y="5972810"/>
            <a:ext cx="17145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44" tIns="40622" rIns="81244" bIns="40622" anchor="ctr"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红、黑、白表示禁止类</a:t>
            </a:r>
            <a:endParaRPr lang="zh-CN" altLang="en-US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7413" name="标题 1"/>
          <p:cNvSpPr>
            <a:spLocks noChangeArrowheads="1"/>
          </p:cNvSpPr>
          <p:nvPr/>
        </p:nvSpPr>
        <p:spPr bwMode="auto">
          <a:xfrm>
            <a:off x="4663440" y="5972810"/>
            <a:ext cx="21431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44" tIns="40622" rIns="81244" bIns="40622" anchor="ctr"/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黄、黑、白表示警示类</a:t>
            </a:r>
            <a:endParaRPr lang="zh-CN" altLang="en-US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7414" name="标题 1"/>
          <p:cNvSpPr>
            <a:spLocks noChangeArrowheads="1"/>
          </p:cNvSpPr>
          <p:nvPr/>
        </p:nvSpPr>
        <p:spPr bwMode="auto">
          <a:xfrm>
            <a:off x="8267065" y="5972810"/>
            <a:ext cx="2214563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44" tIns="40622" rIns="81244" bIns="40622" anchor="ctr"/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蓝、黑、白表示提示类</a:t>
            </a:r>
            <a:endParaRPr lang="zh-CN" altLang="en-US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17415" name="Picture 1" descr="C:\Users\Administrator\AppData\Roaming\Tencent\Users\838429903\QQ\WinTemp\RichOle\E]N71V)R_U21(6EF@37]`W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2229485"/>
            <a:ext cx="20193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3" descr="C:\Users\Administrator\AppData\Roaming\Tencent\Users\838429903\QQ\WinTemp\RichOle\{2Z7FQ)CX4}8@Q(6EK20{(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28" y="2229485"/>
            <a:ext cx="20875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4" descr="C:\Users\Administrator\AppData\Roaming\Tencent\Users\838429903\QQ\WinTemp\RichOle\@RTC@AI`4]NSO6GMZ$4_68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690" y="3426460"/>
            <a:ext cx="34972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" descr="C:\Users\Administrator\AppData\Roaming\Tencent\Users\838429903\QQ\WinTemp\RichOle\12VGAL$`4MDUNG04GVDC~]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128" y="2004060"/>
            <a:ext cx="11668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 Box 12"/>
          <p:cNvSpPr>
            <a:spLocks noChangeArrowheads="1"/>
          </p:cNvSpPr>
          <p:nvPr/>
        </p:nvSpPr>
        <p:spPr bwMode="auto">
          <a:xfrm>
            <a:off x="2201228" y="1229360"/>
            <a:ext cx="90220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现场安全可视牌分为红色禁止标牌、黄色警示标牌、蓝色提示标牌</a:t>
            </a:r>
            <a:endParaRPr lang="zh-CN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21" grpId="0" animBg="1"/>
      <p:bldP spid="6" grpId="0"/>
      <p:bldP spid="1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200150"/>
            <a:ext cx="12192000" cy="4457700"/>
          </a:xfrm>
          <a:prstGeom prst="rect">
            <a:avLst/>
          </a:prstGeom>
          <a:solidFill>
            <a:srgbClr val="E96E7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95054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99118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103182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>
            <a:off x="107246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111310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171450" y="6572250"/>
            <a:ext cx="11734800" cy="0"/>
          </a:xfrm>
          <a:prstGeom prst="line">
            <a:avLst/>
          </a:prstGeom>
          <a:ln>
            <a:solidFill>
              <a:srgbClr val="3B4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/>
          <p:cNvSpPr/>
          <p:nvPr/>
        </p:nvSpPr>
        <p:spPr>
          <a:xfrm>
            <a:off x="0" y="1200150"/>
            <a:ext cx="6956563" cy="44577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9682" t="-12017" r="-1693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平行四边形 21"/>
          <p:cNvSpPr/>
          <p:nvPr/>
        </p:nvSpPr>
        <p:spPr>
          <a:xfrm>
            <a:off x="1709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/>
          <p:cNvSpPr/>
          <p:nvPr/>
        </p:nvSpPr>
        <p:spPr>
          <a:xfrm>
            <a:off x="5773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/>
          <p:cNvSpPr/>
          <p:nvPr/>
        </p:nvSpPr>
        <p:spPr>
          <a:xfrm>
            <a:off x="9837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13901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/>
          <p:cNvSpPr/>
          <p:nvPr/>
        </p:nvSpPr>
        <p:spPr>
          <a:xfrm>
            <a:off x="17965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406159" y="5725175"/>
            <a:ext cx="2070591" cy="351774"/>
            <a:chOff x="2482359" y="5725175"/>
            <a:chExt cx="2070591" cy="351774"/>
          </a:xfrm>
        </p:grpSpPr>
        <p:sp>
          <p:nvSpPr>
            <p:cNvPr id="27" name="平行四边形 26"/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/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/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5051251" y="3467100"/>
            <a:ext cx="7138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2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安全标识尺寸及种类</a:t>
            </a:r>
          </a:p>
        </p:txBody>
      </p:sp>
      <p:sp>
        <p:nvSpPr>
          <p:cNvPr id="60" name="平行四边形 59"/>
          <p:cNvSpPr/>
          <p:nvPr/>
        </p:nvSpPr>
        <p:spPr>
          <a:xfrm>
            <a:off x="9264919" y="6348603"/>
            <a:ext cx="2838941" cy="3429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456505" y="2276582"/>
            <a:ext cx="1037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54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02</a:t>
            </a:r>
            <a:endParaRPr lang="zh-CN" altLang="en-US" sz="5400" b="1" spc="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6" grpId="0"/>
      <p:bldP spid="60" grpId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1" descr="C:\Users\Administrator\AppData\Roaming\Tencent\Users\838429903\QQ\WinTemp\RichOle\B1$1}D3YKC5{AR1227RH217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78" y="1172845"/>
            <a:ext cx="3446462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C:\Users\Administrator\AppData\Roaming\Tencent\Users\838429903\QQ\WinTemp\RichOle\TE$2L22WMT$LTVJ_XB8@YPW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353" y="1280795"/>
            <a:ext cx="3462337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 descr="C:\Users\Administrator\AppData\Roaming\Tencent\Users\838429903\QQ\WinTemp\RichOle\J3M5FB6@(W}KUF@$)[9B]KY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665" y="1349058"/>
            <a:ext cx="1574800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7"/>
          <p:cNvSpPr>
            <a:spLocks noChangeArrowheads="1"/>
          </p:cNvSpPr>
          <p:nvPr/>
        </p:nvSpPr>
        <p:spPr bwMode="auto">
          <a:xfrm>
            <a:off x="1862455" y="5429250"/>
            <a:ext cx="82867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张贴位置：生产线绿色通道旁或宣传栏；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设计理念：营造安全生产氛围，增强安全警示。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41170" y="482600"/>
            <a:ext cx="4360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安全标识种类</a:t>
            </a:r>
          </a:p>
        </p:txBody>
      </p:sp>
      <p:grpSp>
        <p:nvGrpSpPr>
          <p:cNvPr id="110" name="组合 109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111" name="六边形 110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六边形 111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六边形 112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E96E73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4" name="文本框 113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3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Box 7"/>
          <p:cNvSpPr>
            <a:spLocks noChangeArrowheads="1"/>
          </p:cNvSpPr>
          <p:nvPr/>
        </p:nvSpPr>
        <p:spPr bwMode="auto">
          <a:xfrm>
            <a:off x="1862455" y="5429250"/>
            <a:ext cx="82867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张贴位置：生产线绿色通道旁或宣传栏；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设计理念：营造安全生产氛围，增强安全警示。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41170" y="482600"/>
            <a:ext cx="4360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安全标识种类</a:t>
            </a:r>
          </a:p>
        </p:txBody>
      </p:sp>
      <p:grpSp>
        <p:nvGrpSpPr>
          <p:cNvPr id="110" name="组合 109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111" name="六边形 110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六边形 111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六边形 112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E96E73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4" name="文本框 113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3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 descr="11111111"/>
          <p:cNvPicPr>
            <a:picLocks noChangeAspect="1"/>
          </p:cNvPicPr>
          <p:nvPr/>
        </p:nvPicPr>
        <p:blipFill>
          <a:blip r:embed="rId3"/>
          <a:srcRect b="32714"/>
          <a:stretch>
            <a:fillRect/>
          </a:stretch>
        </p:blipFill>
        <p:spPr>
          <a:xfrm>
            <a:off x="3074670" y="1126490"/>
            <a:ext cx="6734810" cy="4491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Box 7"/>
          <p:cNvSpPr>
            <a:spLocks noChangeArrowheads="1"/>
          </p:cNvSpPr>
          <p:nvPr/>
        </p:nvSpPr>
        <p:spPr bwMode="auto">
          <a:xfrm>
            <a:off x="1862455" y="5429250"/>
            <a:ext cx="82867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张贴位置：生产线绿色通道旁或宣传栏；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设计理念：营造安全生产氛围，增强安全警示。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41170" y="482600"/>
            <a:ext cx="4360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安全标识种类</a:t>
            </a:r>
          </a:p>
        </p:txBody>
      </p:sp>
      <p:grpSp>
        <p:nvGrpSpPr>
          <p:cNvPr id="110" name="组合 109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111" name="六边形 110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六边形 111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六边形 112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E96E73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4" name="文本框 113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3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 descr="u=2005674313,3315603236&amp;fm=26&amp;gp=0"/>
          <p:cNvPicPr>
            <a:picLocks noChangeAspect="1"/>
          </p:cNvPicPr>
          <p:nvPr/>
        </p:nvPicPr>
        <p:blipFill>
          <a:blip r:embed="rId3"/>
          <a:srcRect t="18498" b="8949"/>
          <a:stretch>
            <a:fillRect/>
          </a:stretch>
        </p:blipFill>
        <p:spPr>
          <a:xfrm>
            <a:off x="2403475" y="1329690"/>
            <a:ext cx="8202930" cy="3963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GNjNzY5OWZiZjc5NDcwYmI3ZjA1YjQ5MjEyOGU4ODU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02.5007874015746,&quot;width&quot;:5427.499212598425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520,&quot;width&quot;:5452.499212598425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82.4992125984254,&quot;width&quot;:2480}"/>
</p:tagLst>
</file>

<file path=ppt/theme/theme1.xml><?xml version="1.0" encoding="utf-8"?>
<a:theme xmlns:a="http://schemas.openxmlformats.org/drawingml/2006/main" name="0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edek2tq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1624</Words>
  <Application>Microsoft Office PowerPoint</Application>
  <PresentationFormat>宽屏</PresentationFormat>
  <Paragraphs>232</Paragraphs>
  <Slides>35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2" baseType="lpstr">
      <vt:lpstr>等线</vt:lpstr>
      <vt:lpstr>黑体</vt:lpstr>
      <vt:lpstr>思源宋体 Heavy</vt:lpstr>
      <vt:lpstr>微软雅黑</vt:lpstr>
      <vt:lpstr>Arial</vt:lpstr>
      <vt:lpstr>Calibri</vt:lpstr>
      <vt:lpstr>00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2</cp:revision>
  <dcterms:created xsi:type="dcterms:W3CDTF">2022-06-15T13:29:26Z</dcterms:created>
  <dcterms:modified xsi:type="dcterms:W3CDTF">2022-08-09T12:10:46Z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D87CA7006F5D4483977DE4F4E16EBB56</vt:lpwstr>
  </property>
</Properties>
</file>