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649" r:id="rId2"/>
    <p:sldId id="298" r:id="rId3"/>
    <p:sldId id="650" r:id="rId4"/>
    <p:sldId id="323" r:id="rId5"/>
    <p:sldId id="318" r:id="rId6"/>
    <p:sldId id="651" r:id="rId7"/>
    <p:sldId id="325" r:id="rId8"/>
    <p:sldId id="617" r:id="rId9"/>
    <p:sldId id="618" r:id="rId10"/>
    <p:sldId id="266" r:id="rId11"/>
    <p:sldId id="652" r:id="rId12"/>
    <p:sldId id="623" r:id="rId13"/>
    <p:sldId id="338" r:id="rId14"/>
    <p:sldId id="619" r:id="rId15"/>
    <p:sldId id="624" r:id="rId16"/>
    <p:sldId id="625" r:id="rId17"/>
    <p:sldId id="626" r:id="rId18"/>
    <p:sldId id="627" r:id="rId19"/>
    <p:sldId id="653" r:id="rId20"/>
    <p:sldId id="629" r:id="rId21"/>
    <p:sldId id="630" r:id="rId22"/>
    <p:sldId id="631" r:id="rId23"/>
    <p:sldId id="632" r:id="rId24"/>
    <p:sldId id="633" r:id="rId25"/>
    <p:sldId id="634" r:id="rId26"/>
    <p:sldId id="636" r:id="rId27"/>
    <p:sldId id="638" r:id="rId28"/>
    <p:sldId id="639" r:id="rId29"/>
    <p:sldId id="641" r:id="rId30"/>
    <p:sldId id="643" r:id="rId31"/>
    <p:sldId id="644" r:id="rId32"/>
    <p:sldId id="646" r:id="rId33"/>
    <p:sldId id="647" r:id="rId34"/>
    <p:sldId id="648" r:id="rId35"/>
    <p:sldId id="654" r:id="rId36"/>
  </p:sldIdLst>
  <p:sldSz cx="12192000" cy="6858000"/>
  <p:notesSz cx="6858000" cy="9144000"/>
  <p:custDataLst>
    <p:tags r:id="rId3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6E73"/>
    <a:srgbClr val="EBEBEB"/>
    <a:srgbClr val="2571B6"/>
    <a:srgbClr val="00AE8F"/>
    <a:srgbClr val="404040"/>
    <a:srgbClr val="00B899"/>
    <a:srgbClr val="FDB555"/>
    <a:srgbClr val="00ACBE"/>
    <a:srgbClr val="FDBB63"/>
    <a:srgbClr val="EB7D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7" autoAdjust="0"/>
    <p:restoredTop sz="94660"/>
  </p:normalViewPr>
  <p:slideViewPr>
    <p:cSldViewPr snapToGrid="0">
      <p:cViewPr varScale="1">
        <p:scale>
          <a:sx n="96" d="100"/>
          <a:sy n="96" d="100"/>
        </p:scale>
        <p:origin x="173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2022/5/28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FEAD45-F3D5-4171-83F5-BD4B8CA542BD}" type="datetimeFigureOut">
              <a:rPr lang="zh-CN" altLang="en-US" smtClean="0"/>
              <a:t>2022/5/28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162B1C-CBAB-4ABA-A659-87B53A2DDA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F8934-6CED-46F5-B7D3-6CA103631274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E7DC6A-F9F9-48DB-9FE7-E174AE05389F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F8934-6CED-46F5-B7D3-6CA103631274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E7DC6A-F9F9-48DB-9FE7-E174AE05389F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F8934-6CED-46F5-B7D3-6CA103631274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F8934-6CED-46F5-B7D3-6CA103631274}" type="slidenum">
              <a:rPr lang="zh-CN" altLang="en-US" smtClean="0"/>
              <a:t>35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F8934-6CED-46F5-B7D3-6CA103631274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F8934-6CED-46F5-B7D3-6CA103631274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E7DC6A-F9F9-48DB-9FE7-E174AE05389F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E7DC6A-F9F9-48DB-9FE7-E174AE05389F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F8934-6CED-46F5-B7D3-6CA103631274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E7DC6A-F9F9-48DB-9FE7-E174AE05389F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E7DC6A-F9F9-48DB-9FE7-E174AE05389F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E7DC6A-F9F9-48DB-9FE7-E174AE05389F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45A98-CEB9-4AB1-97A7-1487130CAA05}" type="datetimeFigureOut">
              <a:rPr lang="zh-CN" altLang="en-US" smtClean="0"/>
              <a:t>2022/5/28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BED1C-FA8C-434F-8A65-D08ED400A89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45A98-CEB9-4AB1-97A7-1487130CAA05}" type="datetimeFigureOut">
              <a:rPr lang="zh-CN" altLang="en-US" smtClean="0"/>
              <a:t>2022/5/28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BED1C-FA8C-434F-8A65-D08ED400A89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45A98-CEB9-4AB1-97A7-1487130CAA05}" type="datetimeFigureOut">
              <a:rPr lang="zh-CN" altLang="en-US" smtClean="0"/>
              <a:t>2022/5/28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BED1C-FA8C-434F-8A65-D08ED400A89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bg>
      <p:bgPr>
        <a:pattFill prst="ltUpDiag">
          <a:fgClr>
            <a:schemeClr val="bg1"/>
          </a:fgClr>
          <a:bgClr>
            <a:schemeClr val="bg1">
              <a:lumMod val="9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45A98-CEB9-4AB1-97A7-1487130CAA05}" type="datetimeFigureOut">
              <a:rPr lang="zh-CN" altLang="en-US" smtClean="0"/>
              <a:t>2022/5/28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BED1C-FA8C-434F-8A65-D08ED400A89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45A98-CEB9-4AB1-97A7-1487130CAA05}" type="datetimeFigureOut">
              <a:rPr lang="zh-CN" altLang="en-US" smtClean="0"/>
              <a:t>2022/5/28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BED1C-FA8C-434F-8A65-D08ED400A89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45A98-CEB9-4AB1-97A7-1487130CAA05}" type="datetimeFigureOut">
              <a:rPr lang="zh-CN" altLang="en-US" smtClean="0"/>
              <a:t>2022/5/28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BED1C-FA8C-434F-8A65-D08ED400A89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45A98-CEB9-4AB1-97A7-1487130CAA05}" type="datetimeFigureOut">
              <a:rPr lang="zh-CN" altLang="en-US" smtClean="0"/>
              <a:t>2022/5/28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BED1C-FA8C-434F-8A65-D08ED400A89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45A98-CEB9-4AB1-97A7-1487130CAA05}" type="datetimeFigureOut">
              <a:rPr lang="zh-CN" altLang="en-US" smtClean="0"/>
              <a:t>2022/5/28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BED1C-FA8C-434F-8A65-D08ED400A89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45A98-CEB9-4AB1-97A7-1487130CAA05}" type="datetimeFigureOut">
              <a:rPr lang="zh-CN" altLang="en-US" smtClean="0"/>
              <a:t>2022/5/28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BED1C-FA8C-434F-8A65-D08ED400A89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45A98-CEB9-4AB1-97A7-1487130CAA05}" type="datetimeFigureOut">
              <a:rPr lang="zh-CN" altLang="en-US" smtClean="0"/>
              <a:t>2022/5/28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BED1C-FA8C-434F-8A65-D08ED400A89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45A98-CEB9-4AB1-97A7-1487130CAA05}" type="datetimeFigureOut">
              <a:rPr lang="zh-CN" altLang="en-US" smtClean="0"/>
              <a:t>2022/5/28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BED1C-FA8C-434F-8A65-D08ED400A89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745A98-CEB9-4AB1-97A7-1487130CAA05}" type="datetimeFigureOut">
              <a:rPr lang="zh-CN" altLang="en-US" smtClean="0"/>
              <a:t>2022/5/28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5BED1C-FA8C-434F-8A65-D08ED400A891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-1" y="0"/>
            <a:ext cx="12192001" cy="6858000"/>
            <a:chOff x="-1" y="0"/>
            <a:chExt cx="12192001" cy="68580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63"/>
            <a:stretch>
              <a:fillRect/>
            </a:stretch>
          </p:blipFill>
          <p:spPr>
            <a:xfrm>
              <a:off x="-1" y="0"/>
              <a:ext cx="5968999" cy="68580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9"/>
            <a:stretch>
              <a:fillRect/>
            </a:stretch>
          </p:blipFill>
          <p:spPr>
            <a:xfrm flipH="1">
              <a:off x="5968999" y="0"/>
              <a:ext cx="6223001" cy="6858000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tags" Target="../tags/tag4.xml"/><Relationship Id="rId7" Type="http://schemas.openxmlformats.org/officeDocument/2006/relationships/image" Target="../media/image10.jpe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9.jpe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1200150"/>
            <a:ext cx="12192000" cy="4457700"/>
          </a:xfrm>
          <a:prstGeom prst="rect">
            <a:avLst/>
          </a:prstGeom>
          <a:solidFill>
            <a:srgbClr val="E96E73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平行四边形 10"/>
          <p:cNvSpPr/>
          <p:nvPr/>
        </p:nvSpPr>
        <p:spPr>
          <a:xfrm>
            <a:off x="9505459" y="781050"/>
            <a:ext cx="848487" cy="8382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平行四边形 11"/>
          <p:cNvSpPr/>
          <p:nvPr/>
        </p:nvSpPr>
        <p:spPr>
          <a:xfrm>
            <a:off x="9911859" y="781050"/>
            <a:ext cx="848487" cy="8382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平行四边形 12"/>
          <p:cNvSpPr/>
          <p:nvPr/>
        </p:nvSpPr>
        <p:spPr>
          <a:xfrm>
            <a:off x="10318259" y="781050"/>
            <a:ext cx="848487" cy="8382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平行四边形 13"/>
          <p:cNvSpPr/>
          <p:nvPr/>
        </p:nvSpPr>
        <p:spPr>
          <a:xfrm>
            <a:off x="10724659" y="781050"/>
            <a:ext cx="848487" cy="8382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平行四边形 14"/>
          <p:cNvSpPr/>
          <p:nvPr/>
        </p:nvSpPr>
        <p:spPr>
          <a:xfrm>
            <a:off x="11131059" y="781050"/>
            <a:ext cx="848487" cy="8382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4" name="直接连接符 53"/>
          <p:cNvCxnSpPr/>
          <p:nvPr/>
        </p:nvCxnSpPr>
        <p:spPr>
          <a:xfrm>
            <a:off x="171450" y="6572250"/>
            <a:ext cx="11734800" cy="0"/>
          </a:xfrm>
          <a:prstGeom prst="line">
            <a:avLst/>
          </a:prstGeom>
          <a:ln>
            <a:solidFill>
              <a:srgbClr val="3B43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任意多边形: 形状 41"/>
          <p:cNvSpPr/>
          <p:nvPr/>
        </p:nvSpPr>
        <p:spPr>
          <a:xfrm>
            <a:off x="0" y="1200150"/>
            <a:ext cx="6956563" cy="4457700"/>
          </a:xfrm>
          <a:custGeom>
            <a:avLst/>
            <a:gdLst>
              <a:gd name="connsiteX0" fmla="*/ 0 w 6956563"/>
              <a:gd name="connsiteY0" fmla="*/ 0 h 4457700"/>
              <a:gd name="connsiteX1" fmla="*/ 6956563 w 6956563"/>
              <a:gd name="connsiteY1" fmla="*/ 0 h 4457700"/>
              <a:gd name="connsiteX2" fmla="*/ 3520786 w 6956563"/>
              <a:gd name="connsiteY2" fmla="*/ 4457700 h 4457700"/>
              <a:gd name="connsiteX3" fmla="*/ 0 w 6956563"/>
              <a:gd name="connsiteY3" fmla="*/ 4457700 h 4457700"/>
              <a:gd name="connsiteX4" fmla="*/ 0 w 6956563"/>
              <a:gd name="connsiteY4" fmla="*/ 0 h 445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56563" h="4457700">
                <a:moveTo>
                  <a:pt x="0" y="0"/>
                </a:moveTo>
                <a:lnTo>
                  <a:pt x="6956563" y="0"/>
                </a:lnTo>
                <a:lnTo>
                  <a:pt x="3520786" y="4457700"/>
                </a:lnTo>
                <a:lnTo>
                  <a:pt x="0" y="44577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5"/>
            <a:srcRect/>
            <a:stretch>
              <a:fillRect l="-29682" t="-12017" r="-16930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2" name="平行四边形 21"/>
          <p:cNvSpPr/>
          <p:nvPr/>
        </p:nvSpPr>
        <p:spPr>
          <a:xfrm>
            <a:off x="170959" y="5238749"/>
            <a:ext cx="848487" cy="8382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平行四边形 22"/>
          <p:cNvSpPr/>
          <p:nvPr/>
        </p:nvSpPr>
        <p:spPr>
          <a:xfrm>
            <a:off x="577359" y="5238749"/>
            <a:ext cx="848487" cy="8382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平行四边形 23"/>
          <p:cNvSpPr/>
          <p:nvPr/>
        </p:nvSpPr>
        <p:spPr>
          <a:xfrm>
            <a:off x="983759" y="5238749"/>
            <a:ext cx="848487" cy="8382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平行四边形 24"/>
          <p:cNvSpPr/>
          <p:nvPr/>
        </p:nvSpPr>
        <p:spPr>
          <a:xfrm>
            <a:off x="1390159" y="5238749"/>
            <a:ext cx="848487" cy="8382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平行四边形 25"/>
          <p:cNvSpPr/>
          <p:nvPr/>
        </p:nvSpPr>
        <p:spPr>
          <a:xfrm>
            <a:off x="1796559" y="5238749"/>
            <a:ext cx="848487" cy="8382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4" name="组合 33"/>
          <p:cNvGrpSpPr/>
          <p:nvPr/>
        </p:nvGrpSpPr>
        <p:grpSpPr>
          <a:xfrm>
            <a:off x="2406159" y="5725175"/>
            <a:ext cx="2070591" cy="351774"/>
            <a:chOff x="2482359" y="5725175"/>
            <a:chExt cx="2070591" cy="351774"/>
          </a:xfrm>
        </p:grpSpPr>
        <p:sp>
          <p:nvSpPr>
            <p:cNvPr id="27" name="平行四边形 26"/>
            <p:cNvSpPr/>
            <p:nvPr/>
          </p:nvSpPr>
          <p:spPr>
            <a:xfrm>
              <a:off x="2482359" y="5725175"/>
              <a:ext cx="356091" cy="351774"/>
            </a:xfrm>
            <a:prstGeom prst="parallelogram">
              <a:avLst>
                <a:gd name="adj" fmla="val 68145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平行四边形 27"/>
            <p:cNvSpPr/>
            <p:nvPr/>
          </p:nvSpPr>
          <p:spPr>
            <a:xfrm>
              <a:off x="2768109" y="5725175"/>
              <a:ext cx="356091" cy="351774"/>
            </a:xfrm>
            <a:prstGeom prst="parallelogram">
              <a:avLst>
                <a:gd name="adj" fmla="val 68145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平行四边形 28"/>
            <p:cNvSpPr/>
            <p:nvPr/>
          </p:nvSpPr>
          <p:spPr>
            <a:xfrm>
              <a:off x="3053859" y="5725175"/>
              <a:ext cx="356091" cy="351774"/>
            </a:xfrm>
            <a:prstGeom prst="parallelogram">
              <a:avLst>
                <a:gd name="adj" fmla="val 68145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平行四边形 29"/>
            <p:cNvSpPr/>
            <p:nvPr/>
          </p:nvSpPr>
          <p:spPr>
            <a:xfrm>
              <a:off x="3339609" y="5725175"/>
              <a:ext cx="356091" cy="351774"/>
            </a:xfrm>
            <a:prstGeom prst="parallelogram">
              <a:avLst>
                <a:gd name="adj" fmla="val 68145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平行四边形 30"/>
            <p:cNvSpPr/>
            <p:nvPr/>
          </p:nvSpPr>
          <p:spPr>
            <a:xfrm>
              <a:off x="3625359" y="5725175"/>
              <a:ext cx="356091" cy="351774"/>
            </a:xfrm>
            <a:prstGeom prst="parallelogram">
              <a:avLst>
                <a:gd name="adj" fmla="val 68145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平行四边形 31"/>
            <p:cNvSpPr/>
            <p:nvPr/>
          </p:nvSpPr>
          <p:spPr>
            <a:xfrm>
              <a:off x="3911109" y="5725175"/>
              <a:ext cx="356091" cy="351774"/>
            </a:xfrm>
            <a:prstGeom prst="parallelogram">
              <a:avLst>
                <a:gd name="adj" fmla="val 68145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平行四边形 32"/>
            <p:cNvSpPr/>
            <p:nvPr/>
          </p:nvSpPr>
          <p:spPr>
            <a:xfrm>
              <a:off x="4196859" y="5725175"/>
              <a:ext cx="356091" cy="351774"/>
            </a:xfrm>
            <a:prstGeom prst="parallelogram">
              <a:avLst>
                <a:gd name="adj" fmla="val 68145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6" name="文本框 45"/>
          <p:cNvSpPr txBox="1"/>
          <p:nvPr/>
        </p:nvSpPr>
        <p:spPr>
          <a:xfrm>
            <a:off x="5861050" y="2495550"/>
            <a:ext cx="63401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dist"/>
            <a:r>
              <a:rPr lang="zh-CN" altLang="en-US" sz="5400" b="1" spc="6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安全颜色标识管理</a:t>
            </a:r>
          </a:p>
        </p:txBody>
      </p:sp>
      <p:sp>
        <p:nvSpPr>
          <p:cNvPr id="60" name="平行四边形 59"/>
          <p:cNvSpPr/>
          <p:nvPr/>
        </p:nvSpPr>
        <p:spPr>
          <a:xfrm>
            <a:off x="9264919" y="6348603"/>
            <a:ext cx="2838941" cy="3429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文本框 42"/>
          <p:cNvSpPr txBox="1"/>
          <p:nvPr/>
        </p:nvSpPr>
        <p:spPr>
          <a:xfrm>
            <a:off x="7099551" y="3755752"/>
            <a:ext cx="38885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 dirty="0">
                <a:solidFill>
                  <a:schemeClr val="bg1"/>
                </a:solidFill>
                <a:cs typeface="+mn-ea"/>
                <a:sym typeface="+mn-lt"/>
              </a:rPr>
              <a:t>安全第一，预防为主</a:t>
            </a:r>
          </a:p>
        </p:txBody>
      </p:sp>
      <p:cxnSp>
        <p:nvCxnSpPr>
          <p:cNvPr id="44" name="直接连接符 43"/>
          <p:cNvCxnSpPr/>
          <p:nvPr/>
        </p:nvCxnSpPr>
        <p:spPr>
          <a:xfrm>
            <a:off x="6418597" y="4011637"/>
            <a:ext cx="656769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/>
          <p:cNvCxnSpPr/>
          <p:nvPr/>
        </p:nvCxnSpPr>
        <p:spPr>
          <a:xfrm>
            <a:off x="10988071" y="4011637"/>
            <a:ext cx="656769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d7d98b44-d9ed-4177-b751-81b3342af5d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35100" y="161925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14497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42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46" grpId="0"/>
      <p:bldP spid="60" grpId="0" animBg="1"/>
      <p:bldP spid="4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1" descr="C:\Users\Administrator\AppData\Roaming\Tencent\Users\838429903\QQ\WinTemp\RichOle\E]N71V)R_U21(6EF@37]`W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214755"/>
            <a:ext cx="1402715" cy="1439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标题 1"/>
          <p:cNvSpPr>
            <a:spLocks noChangeArrowheads="1"/>
          </p:cNvSpPr>
          <p:nvPr/>
        </p:nvSpPr>
        <p:spPr bwMode="auto">
          <a:xfrm>
            <a:off x="3786505" y="1671955"/>
            <a:ext cx="697738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244" tIns="40622" rIns="81244" bIns="40622" anchor="ctr"/>
          <a:lstStyle/>
          <a:p>
            <a:pPr eaLnBrk="0" hangingPunct="0">
              <a:buFont typeface="Arial" panose="020B0604020202020204" pitchFamily="34" charset="0"/>
              <a:buNone/>
            </a:pPr>
            <a:r>
              <a:rPr lang="zh-CN" altLang="en-US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禁止类、警示类标牌安装在产线现场的尺寸：</a:t>
            </a:r>
            <a:r>
              <a:rPr lang="en-US" altLang="zh-CN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L*H=40*50CM</a:t>
            </a:r>
            <a:endParaRPr lang="zh-CN" altLang="en-US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eaLnBrk="0" hangingPunct="0">
              <a:buFont typeface="Arial" panose="020B0604020202020204" pitchFamily="34" charset="0"/>
              <a:buNone/>
            </a:pPr>
            <a:endParaRPr lang="zh-CN" altLang="en-US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eaLnBrk="0" hangingPunct="0">
              <a:buFont typeface="Arial" panose="020B0604020202020204" pitchFamily="34" charset="0"/>
              <a:buNone/>
            </a:pPr>
            <a:endParaRPr lang="zh-CN" altLang="en-US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eaLnBrk="0" hangingPunct="0">
              <a:buFont typeface="Arial" panose="020B0604020202020204" pitchFamily="34" charset="0"/>
              <a:buNone/>
            </a:pPr>
            <a:r>
              <a:rPr lang="en-US" altLang="zh-CN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                              </a:t>
            </a:r>
            <a:r>
              <a:rPr lang="zh-CN" altLang="en-US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安装在室内的尺寸：      </a:t>
            </a:r>
            <a:r>
              <a:rPr lang="en-US" altLang="zh-CN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L*H=20*25CM</a:t>
            </a:r>
            <a:endParaRPr lang="zh-CN" altLang="en-US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eaLnBrk="0" hangingPunct="0">
              <a:buFont typeface="Arial" panose="020B0604020202020204" pitchFamily="34" charset="0"/>
              <a:buNone/>
            </a:pPr>
            <a:endParaRPr lang="zh-CN" altLang="en-US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18438" name="Picture 3" descr="C:\Users\Administrator\AppData\Roaming\Tencent\Users\838429903\QQ\WinTemp\RichOle\{2Z7FQ)CX4}8@Q(6EK20{(W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775" y="1214755"/>
            <a:ext cx="1379855" cy="1366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4" descr="C:\Users\Administrator\AppData\Roaming\Tencent\Users\838429903\QQ\WinTemp\RichOle\@RTC@AI`4]NSO6GMZ$4_68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15" y="4784725"/>
            <a:ext cx="28892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1" descr="C:\Users\Administrator\AppData\Roaming\Tencent\Users\838429903\QQ\WinTemp\RichOle\12VGAL$`4MDUNG04GVDC~]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2989580"/>
            <a:ext cx="1420495" cy="1439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1" name="标题 1"/>
          <p:cNvSpPr>
            <a:spLocks noChangeArrowheads="1"/>
          </p:cNvSpPr>
          <p:nvPr/>
        </p:nvSpPr>
        <p:spPr bwMode="auto">
          <a:xfrm>
            <a:off x="3857625" y="3429000"/>
            <a:ext cx="708787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244" tIns="40622" rIns="81244" bIns="40622" anchor="ctr"/>
          <a:lstStyle/>
          <a:p>
            <a:pPr eaLnBrk="0" hangingPunct="0">
              <a:buFont typeface="Arial" panose="020B0604020202020204" pitchFamily="34" charset="0"/>
              <a:buNone/>
            </a:pPr>
            <a:r>
              <a:rPr lang="zh-CN" altLang="en-US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提示类标牌安装在产线现场的尺寸：</a:t>
            </a:r>
            <a:r>
              <a:rPr lang="en-US" altLang="zh-CN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L*H=40*50cm</a:t>
            </a:r>
            <a:endParaRPr lang="zh-CN" altLang="en-US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eaLnBrk="0" hangingPunct="0">
              <a:buFont typeface="Arial" panose="020B0604020202020204" pitchFamily="34" charset="0"/>
              <a:buNone/>
            </a:pPr>
            <a:r>
              <a:rPr lang="en-US" altLang="zh-CN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endParaRPr lang="zh-CN" altLang="en-US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eaLnBrk="0" hangingPunct="0">
              <a:buFont typeface="Arial" panose="020B0604020202020204" pitchFamily="34" charset="0"/>
              <a:buNone/>
            </a:pPr>
            <a:r>
              <a:rPr lang="en-US" altLang="zh-CN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                 </a:t>
            </a:r>
            <a:r>
              <a:rPr lang="zh-CN" altLang="en-US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安装在室内的尺寸：      </a:t>
            </a:r>
            <a:r>
              <a:rPr lang="en-US" altLang="zh-CN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L*H=20*25cm</a:t>
            </a:r>
            <a:endParaRPr lang="zh-CN" altLang="en-US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8442" name="标题 1"/>
          <p:cNvSpPr>
            <a:spLocks noChangeArrowheads="1"/>
          </p:cNvSpPr>
          <p:nvPr/>
        </p:nvSpPr>
        <p:spPr bwMode="auto">
          <a:xfrm>
            <a:off x="3929380" y="5429250"/>
            <a:ext cx="6911340" cy="328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244" tIns="40622" rIns="81244" bIns="40622" anchor="ctr"/>
          <a:lstStyle/>
          <a:p>
            <a:pPr eaLnBrk="0" hangingPunct="0">
              <a:buFont typeface="Arial" panose="020B0604020202020204" pitchFamily="34" charset="0"/>
              <a:buNone/>
            </a:pPr>
            <a:r>
              <a:rPr lang="zh-CN" altLang="en-US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提示类标牌安装在产线现场的尺寸：</a:t>
            </a:r>
            <a:r>
              <a:rPr lang="en-US" altLang="zh-CN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L*H=100*60cm</a:t>
            </a:r>
            <a:endParaRPr lang="zh-CN" altLang="en-US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1200150"/>
            <a:ext cx="12192000" cy="4457700"/>
          </a:xfrm>
          <a:prstGeom prst="rect">
            <a:avLst/>
          </a:prstGeom>
          <a:solidFill>
            <a:srgbClr val="E96E73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平行四边形 10"/>
          <p:cNvSpPr/>
          <p:nvPr/>
        </p:nvSpPr>
        <p:spPr>
          <a:xfrm>
            <a:off x="9505459" y="781050"/>
            <a:ext cx="848487" cy="8382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平行四边形 11"/>
          <p:cNvSpPr/>
          <p:nvPr/>
        </p:nvSpPr>
        <p:spPr>
          <a:xfrm>
            <a:off x="9911859" y="781050"/>
            <a:ext cx="848487" cy="8382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平行四边形 12"/>
          <p:cNvSpPr/>
          <p:nvPr/>
        </p:nvSpPr>
        <p:spPr>
          <a:xfrm>
            <a:off x="10318259" y="781050"/>
            <a:ext cx="848487" cy="8382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平行四边形 13"/>
          <p:cNvSpPr/>
          <p:nvPr/>
        </p:nvSpPr>
        <p:spPr>
          <a:xfrm>
            <a:off x="10724659" y="781050"/>
            <a:ext cx="848487" cy="8382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平行四边形 14"/>
          <p:cNvSpPr/>
          <p:nvPr/>
        </p:nvSpPr>
        <p:spPr>
          <a:xfrm>
            <a:off x="11131059" y="781050"/>
            <a:ext cx="848487" cy="8382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4" name="直接连接符 53"/>
          <p:cNvCxnSpPr/>
          <p:nvPr/>
        </p:nvCxnSpPr>
        <p:spPr>
          <a:xfrm>
            <a:off x="171450" y="6572250"/>
            <a:ext cx="11734800" cy="0"/>
          </a:xfrm>
          <a:prstGeom prst="line">
            <a:avLst/>
          </a:prstGeom>
          <a:ln>
            <a:solidFill>
              <a:srgbClr val="3B43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任意多边形: 形状 41"/>
          <p:cNvSpPr/>
          <p:nvPr/>
        </p:nvSpPr>
        <p:spPr>
          <a:xfrm>
            <a:off x="0" y="1200150"/>
            <a:ext cx="6956563" cy="4457700"/>
          </a:xfrm>
          <a:custGeom>
            <a:avLst/>
            <a:gdLst>
              <a:gd name="connsiteX0" fmla="*/ 0 w 6956563"/>
              <a:gd name="connsiteY0" fmla="*/ 0 h 4457700"/>
              <a:gd name="connsiteX1" fmla="*/ 6956563 w 6956563"/>
              <a:gd name="connsiteY1" fmla="*/ 0 h 4457700"/>
              <a:gd name="connsiteX2" fmla="*/ 3520786 w 6956563"/>
              <a:gd name="connsiteY2" fmla="*/ 4457700 h 4457700"/>
              <a:gd name="connsiteX3" fmla="*/ 0 w 6956563"/>
              <a:gd name="connsiteY3" fmla="*/ 4457700 h 4457700"/>
              <a:gd name="connsiteX4" fmla="*/ 0 w 6956563"/>
              <a:gd name="connsiteY4" fmla="*/ 0 h 445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56563" h="4457700">
                <a:moveTo>
                  <a:pt x="0" y="0"/>
                </a:moveTo>
                <a:lnTo>
                  <a:pt x="6956563" y="0"/>
                </a:lnTo>
                <a:lnTo>
                  <a:pt x="3520786" y="4457700"/>
                </a:lnTo>
                <a:lnTo>
                  <a:pt x="0" y="44577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 l="-29682" t="-12017" r="-16930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2" name="平行四边形 21"/>
          <p:cNvSpPr/>
          <p:nvPr/>
        </p:nvSpPr>
        <p:spPr>
          <a:xfrm>
            <a:off x="170959" y="5238749"/>
            <a:ext cx="848487" cy="8382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平行四边形 22"/>
          <p:cNvSpPr/>
          <p:nvPr/>
        </p:nvSpPr>
        <p:spPr>
          <a:xfrm>
            <a:off x="577359" y="5238749"/>
            <a:ext cx="848487" cy="8382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平行四边形 23"/>
          <p:cNvSpPr/>
          <p:nvPr/>
        </p:nvSpPr>
        <p:spPr>
          <a:xfrm>
            <a:off x="983759" y="5238749"/>
            <a:ext cx="848487" cy="8382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平行四边形 24"/>
          <p:cNvSpPr/>
          <p:nvPr/>
        </p:nvSpPr>
        <p:spPr>
          <a:xfrm>
            <a:off x="1390159" y="5238749"/>
            <a:ext cx="848487" cy="8382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平行四边形 25"/>
          <p:cNvSpPr/>
          <p:nvPr/>
        </p:nvSpPr>
        <p:spPr>
          <a:xfrm>
            <a:off x="1796559" y="5238749"/>
            <a:ext cx="848487" cy="8382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4" name="组合 33"/>
          <p:cNvGrpSpPr/>
          <p:nvPr/>
        </p:nvGrpSpPr>
        <p:grpSpPr>
          <a:xfrm>
            <a:off x="2406159" y="5725175"/>
            <a:ext cx="2070591" cy="351774"/>
            <a:chOff x="2482359" y="5725175"/>
            <a:chExt cx="2070591" cy="351774"/>
          </a:xfrm>
        </p:grpSpPr>
        <p:sp>
          <p:nvSpPr>
            <p:cNvPr id="27" name="平行四边形 26"/>
            <p:cNvSpPr/>
            <p:nvPr/>
          </p:nvSpPr>
          <p:spPr>
            <a:xfrm>
              <a:off x="2482359" y="5725175"/>
              <a:ext cx="356091" cy="351774"/>
            </a:xfrm>
            <a:prstGeom prst="parallelogram">
              <a:avLst>
                <a:gd name="adj" fmla="val 68145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平行四边形 27"/>
            <p:cNvSpPr/>
            <p:nvPr/>
          </p:nvSpPr>
          <p:spPr>
            <a:xfrm>
              <a:off x="2768109" y="5725175"/>
              <a:ext cx="356091" cy="351774"/>
            </a:xfrm>
            <a:prstGeom prst="parallelogram">
              <a:avLst>
                <a:gd name="adj" fmla="val 68145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平行四边形 28"/>
            <p:cNvSpPr/>
            <p:nvPr/>
          </p:nvSpPr>
          <p:spPr>
            <a:xfrm>
              <a:off x="3053859" y="5725175"/>
              <a:ext cx="356091" cy="351774"/>
            </a:xfrm>
            <a:prstGeom prst="parallelogram">
              <a:avLst>
                <a:gd name="adj" fmla="val 68145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平行四边形 29"/>
            <p:cNvSpPr/>
            <p:nvPr/>
          </p:nvSpPr>
          <p:spPr>
            <a:xfrm>
              <a:off x="3339609" y="5725175"/>
              <a:ext cx="356091" cy="351774"/>
            </a:xfrm>
            <a:prstGeom prst="parallelogram">
              <a:avLst>
                <a:gd name="adj" fmla="val 68145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平行四边形 30"/>
            <p:cNvSpPr/>
            <p:nvPr/>
          </p:nvSpPr>
          <p:spPr>
            <a:xfrm>
              <a:off x="3625359" y="5725175"/>
              <a:ext cx="356091" cy="351774"/>
            </a:xfrm>
            <a:prstGeom prst="parallelogram">
              <a:avLst>
                <a:gd name="adj" fmla="val 68145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平行四边形 31"/>
            <p:cNvSpPr/>
            <p:nvPr/>
          </p:nvSpPr>
          <p:spPr>
            <a:xfrm>
              <a:off x="3911109" y="5725175"/>
              <a:ext cx="356091" cy="351774"/>
            </a:xfrm>
            <a:prstGeom prst="parallelogram">
              <a:avLst>
                <a:gd name="adj" fmla="val 68145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平行四边形 32"/>
            <p:cNvSpPr/>
            <p:nvPr/>
          </p:nvSpPr>
          <p:spPr>
            <a:xfrm>
              <a:off x="4196859" y="5725175"/>
              <a:ext cx="356091" cy="351774"/>
            </a:xfrm>
            <a:prstGeom prst="parallelogram">
              <a:avLst>
                <a:gd name="adj" fmla="val 68145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6" name="文本框 45"/>
          <p:cNvSpPr txBox="1"/>
          <p:nvPr/>
        </p:nvSpPr>
        <p:spPr>
          <a:xfrm>
            <a:off x="4894769" y="3467100"/>
            <a:ext cx="7654660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dist"/>
            <a:r>
              <a:rPr lang="zh-CN" altLang="en-US" sz="5000" b="1" spc="6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公共区域安全标识要求</a:t>
            </a:r>
          </a:p>
        </p:txBody>
      </p:sp>
      <p:sp>
        <p:nvSpPr>
          <p:cNvPr id="60" name="平行四边形 59"/>
          <p:cNvSpPr/>
          <p:nvPr/>
        </p:nvSpPr>
        <p:spPr>
          <a:xfrm>
            <a:off x="9264919" y="6348603"/>
            <a:ext cx="2838941" cy="3429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文本框 34"/>
          <p:cNvSpPr txBox="1"/>
          <p:nvPr/>
        </p:nvSpPr>
        <p:spPr>
          <a:xfrm>
            <a:off x="8456505" y="2276582"/>
            <a:ext cx="10374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dist"/>
            <a:r>
              <a:rPr lang="en-US" altLang="zh-CN" sz="5400" b="1" spc="6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03</a:t>
            </a:r>
            <a:endParaRPr lang="zh-CN" altLang="en-US" sz="5400" b="1" spc="6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42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46" grpId="0"/>
      <p:bldP spid="60" grpId="0" animBg="1"/>
      <p:bldP spid="3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文本框 69"/>
          <p:cNvSpPr txBox="1"/>
          <p:nvPr/>
        </p:nvSpPr>
        <p:spPr>
          <a:xfrm>
            <a:off x="1728470" y="464820"/>
            <a:ext cx="44488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404040"/>
                </a:solidFill>
                <a:cs typeface="+mn-ea"/>
                <a:sym typeface="+mn-lt"/>
              </a:rPr>
              <a:t>安全标识要求</a:t>
            </a:r>
          </a:p>
        </p:txBody>
      </p:sp>
      <p:grpSp>
        <p:nvGrpSpPr>
          <p:cNvPr id="71" name="组合 70"/>
          <p:cNvGrpSpPr/>
          <p:nvPr/>
        </p:nvGrpSpPr>
        <p:grpSpPr>
          <a:xfrm>
            <a:off x="645504" y="331818"/>
            <a:ext cx="793829" cy="883621"/>
            <a:chOff x="3981886" y="3014122"/>
            <a:chExt cx="1324741" cy="1536700"/>
          </a:xfrm>
        </p:grpSpPr>
        <p:sp>
          <p:nvSpPr>
            <p:cNvPr id="72" name="六边形 71"/>
            <p:cNvSpPr/>
            <p:nvPr/>
          </p:nvSpPr>
          <p:spPr>
            <a:xfrm rot="16200000">
              <a:off x="3875907" y="3120101"/>
              <a:ext cx="1536700" cy="1324741"/>
            </a:xfrm>
            <a:prstGeom prst="hexagon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3" name="六边形 72"/>
            <p:cNvSpPr/>
            <p:nvPr/>
          </p:nvSpPr>
          <p:spPr>
            <a:xfrm rot="16200000">
              <a:off x="3899643" y="3139080"/>
              <a:ext cx="1492666" cy="1286782"/>
            </a:xfrm>
            <a:prstGeom prst="hexagon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8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4" name="六边形 73"/>
            <p:cNvSpPr/>
            <p:nvPr/>
          </p:nvSpPr>
          <p:spPr>
            <a:xfrm rot="16200000">
              <a:off x="4030356" y="3253245"/>
              <a:ext cx="1227802" cy="1058450"/>
            </a:xfrm>
            <a:prstGeom prst="hexagon">
              <a:avLst/>
            </a:prstGeom>
            <a:solidFill>
              <a:srgbClr val="00ACBE"/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75" name="文本框 74"/>
          <p:cNvSpPr txBox="1"/>
          <p:nvPr/>
        </p:nvSpPr>
        <p:spPr>
          <a:xfrm>
            <a:off x="709334" y="362731"/>
            <a:ext cx="690880" cy="811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rtlCol="0">
            <a:spAutoFit/>
          </a:bodyPr>
          <a:lstStyle>
            <a:defPPr>
              <a:defRPr lang="zh-CN"/>
            </a:defPPr>
            <a:lvl1pPr algn="ctr" defTabSz="685800">
              <a:lnSpc>
                <a:spcPct val="130000"/>
              </a:lnSpc>
              <a:defRPr sz="7200" b="1">
                <a:solidFill>
                  <a:srgbClr val="00ACB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3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0</a:t>
            </a:r>
            <a:r>
              <a:rPr lang="en-US" sz="3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3</a:t>
            </a:r>
          </a:p>
        </p:txBody>
      </p:sp>
      <p:pic>
        <p:nvPicPr>
          <p:cNvPr id="14" name="图片 2" descr="行车警示牌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473" y="1761808"/>
            <a:ext cx="6000750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7"/>
          <p:cNvSpPr>
            <a:spLocks noChangeArrowheads="1"/>
          </p:cNvSpPr>
          <p:nvPr/>
        </p:nvSpPr>
        <p:spPr bwMode="auto">
          <a:xfrm>
            <a:off x="7749223" y="1680845"/>
            <a:ext cx="2857500" cy="265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58775" indent="-35877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说明：</a:t>
            </a:r>
            <a:endParaRPr lang="en-US" altLang="zh-CN" sz="1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None/>
            </a:pPr>
            <a:endParaRPr lang="zh-CN" altLang="en-US" sz="1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立牌尺寸：总高</a:t>
            </a: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380cm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，总宽度为</a:t>
            </a: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200cm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；</a:t>
            </a:r>
            <a:endParaRPr lang="en-US" altLang="zh-CN" sz="1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立牌材质：</a:t>
            </a: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3mm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铝板，贴反光膜</a:t>
            </a: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+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即时贴；</a:t>
            </a:r>
            <a:endParaRPr lang="en-US" altLang="zh-CN" sz="1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安装位置：厂区主干道道路右侧，两块牌子间隔</a:t>
            </a: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30m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。</a:t>
            </a:r>
            <a:endParaRPr lang="en-US" altLang="zh-CN" sz="1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16" name="Picture 1" descr="C:\Users\Administrator\AppData\Roaming\Tencent\Users\838429903\QQ\WinTemp\RichOle\LU3(}X62L}B282][W`ZLWY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560" y="4355783"/>
            <a:ext cx="2317750" cy="233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3"/>
          <p:cNvSpPr>
            <a:spLocks noChangeArrowheads="1"/>
          </p:cNvSpPr>
          <p:nvPr/>
        </p:nvSpPr>
        <p:spPr bwMode="auto">
          <a:xfrm>
            <a:off x="3974465" y="1048385"/>
            <a:ext cx="511302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indent="0">
              <a:lnSpc>
                <a:spcPct val="16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20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设计应用（公共区域）-- 厂区主干道警示牌</a:t>
            </a:r>
            <a:endParaRPr lang="zh-CN" altLang="en-US">
              <a:solidFill>
                <a:srgbClr val="000000"/>
              </a:solidFill>
              <a:latin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2460625" y="5094605"/>
            <a:ext cx="1943100" cy="340995"/>
          </a:xfrm>
          <a:prstGeom prst="rect">
            <a:avLst/>
          </a:prstGeom>
          <a:solidFill>
            <a:srgbClr val="EBEB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5552440" y="5220970"/>
            <a:ext cx="1956435" cy="277495"/>
          </a:xfrm>
          <a:prstGeom prst="rect">
            <a:avLst/>
          </a:prstGeom>
          <a:solidFill>
            <a:srgbClr val="EBEB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2" descr="C:\Users\Administrator\AppData\Roaming\Tencent\Users\838429903\QQ\WinTemp\RichOle\S81]]]_PE7O}~8EPJ)$LPD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060" y="4235450"/>
            <a:ext cx="1584325" cy="197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 descr="C:\Users\Administrator\AppData\Roaming\Tencent\Users\838429903\QQ\WinTemp\RichOle\SHI]$IQZT(A})V`34O`_D6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498" y="2074863"/>
            <a:ext cx="1570037" cy="196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TextBox 7"/>
          <p:cNvSpPr>
            <a:spLocks noChangeArrowheads="1"/>
          </p:cNvSpPr>
          <p:nvPr/>
        </p:nvSpPr>
        <p:spPr bwMode="auto">
          <a:xfrm>
            <a:off x="4423410" y="2636520"/>
            <a:ext cx="6666865" cy="2861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20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说明：可根据各办公区域选用</a:t>
            </a:r>
          </a:p>
          <a:p>
            <a:pPr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zh-CN" altLang="en-US" sz="20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张贴于办公楼玻璃门防撞条上方；</a:t>
            </a:r>
            <a:r>
              <a:rPr lang="en-US" altLang="zh-CN" sz="20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zh-CN" altLang="en-US" sz="20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尺寸：</a:t>
            </a:r>
            <a:r>
              <a:rPr lang="en-US" altLang="zh-CN" sz="20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L*H=10*10cm</a:t>
            </a:r>
            <a:r>
              <a:rPr lang="zh-CN" altLang="en-US" sz="20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；</a:t>
            </a:r>
            <a:r>
              <a:rPr lang="en-US" altLang="zh-CN" sz="20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zh-CN" altLang="en-US" sz="20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材质：全透片</a:t>
            </a:r>
            <a:r>
              <a:rPr lang="en-US" altLang="zh-CN" sz="20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AV</a:t>
            </a:r>
            <a:r>
              <a:rPr lang="zh-CN" altLang="en-US" sz="20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打印</a:t>
            </a:r>
            <a:r>
              <a:rPr lang="en-US" altLang="zh-CN" sz="20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zh-CN" altLang="en-US" sz="20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；</a:t>
            </a:r>
            <a:endParaRPr lang="en-US" altLang="zh-CN" sz="20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zh-CN" altLang="en-US" sz="20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或张贴于底楼大厅合适位置，距地</a:t>
            </a:r>
            <a:r>
              <a:rPr lang="en-US" altLang="zh-CN" sz="20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</a:t>
            </a:r>
            <a:r>
              <a:rPr lang="zh-CN" altLang="en-US" sz="20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7</a:t>
            </a:r>
            <a:r>
              <a:rPr lang="en-US" altLang="zh-CN" sz="20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0cm</a:t>
            </a:r>
            <a:r>
              <a:rPr lang="zh-CN" altLang="en-US" sz="20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；</a:t>
            </a:r>
            <a:r>
              <a:rPr lang="en-US" altLang="zh-CN" sz="20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zh-CN" altLang="en-US" sz="20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尺寸：</a:t>
            </a:r>
            <a:r>
              <a:rPr lang="en-US" altLang="zh-CN" sz="20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L*H=40*50cm </a:t>
            </a:r>
            <a:r>
              <a:rPr lang="zh-CN" altLang="en-US" sz="20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材质：有机玻璃</a:t>
            </a:r>
            <a:r>
              <a:rPr lang="en-US" altLang="zh-CN" sz="20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AV</a:t>
            </a:r>
            <a:r>
              <a:rPr lang="zh-CN" altLang="en-US" sz="20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打印。</a:t>
            </a:r>
            <a:endParaRPr lang="en-US" altLang="zh-CN" sz="20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endParaRPr lang="en-US" altLang="zh-CN" sz="20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7654" name="Text Box 3"/>
          <p:cNvSpPr>
            <a:spLocks noChangeArrowheads="1"/>
          </p:cNvSpPr>
          <p:nvPr/>
        </p:nvSpPr>
        <p:spPr bwMode="auto">
          <a:xfrm>
            <a:off x="2056448" y="1230313"/>
            <a:ext cx="8066087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6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zh-CN" altLang="en-US" sz="20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设计应用（公共区域）-- 办公楼大门口、底楼大厅提示牌</a:t>
            </a:r>
          </a:p>
          <a:p>
            <a:pPr>
              <a:lnSpc>
                <a:spcPct val="16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zh-CN" altLang="en-US" sz="2000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728470" y="464820"/>
            <a:ext cx="44488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404040"/>
                </a:solidFill>
                <a:cs typeface="+mn-ea"/>
                <a:sym typeface="+mn-lt"/>
              </a:rPr>
              <a:t>安全标识要求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645504" y="331818"/>
            <a:ext cx="793829" cy="883621"/>
            <a:chOff x="3981886" y="3014122"/>
            <a:chExt cx="1324741" cy="1536700"/>
          </a:xfrm>
        </p:grpSpPr>
        <p:sp>
          <p:nvSpPr>
            <p:cNvPr id="4" name="六边形 3"/>
            <p:cNvSpPr/>
            <p:nvPr/>
          </p:nvSpPr>
          <p:spPr>
            <a:xfrm rot="16200000">
              <a:off x="3875907" y="3120101"/>
              <a:ext cx="1536700" cy="1324741"/>
            </a:xfrm>
            <a:prstGeom prst="hexagon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" name="六边形 4"/>
            <p:cNvSpPr/>
            <p:nvPr/>
          </p:nvSpPr>
          <p:spPr>
            <a:xfrm rot="16200000">
              <a:off x="3899643" y="3139080"/>
              <a:ext cx="1492666" cy="1286782"/>
            </a:xfrm>
            <a:prstGeom prst="hexagon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8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" name="六边形 5"/>
            <p:cNvSpPr/>
            <p:nvPr/>
          </p:nvSpPr>
          <p:spPr>
            <a:xfrm rot="16200000">
              <a:off x="4030356" y="3253245"/>
              <a:ext cx="1227802" cy="1058450"/>
            </a:xfrm>
            <a:prstGeom prst="hexagon">
              <a:avLst/>
            </a:prstGeom>
            <a:solidFill>
              <a:srgbClr val="00ACBE"/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709334" y="362731"/>
            <a:ext cx="690880" cy="811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rtlCol="0">
            <a:spAutoFit/>
          </a:bodyPr>
          <a:lstStyle>
            <a:defPPr>
              <a:defRPr lang="zh-CN"/>
            </a:defPPr>
            <a:lvl1pPr algn="ctr" defTabSz="685800">
              <a:lnSpc>
                <a:spcPct val="130000"/>
              </a:lnSpc>
              <a:defRPr sz="7200" b="1">
                <a:solidFill>
                  <a:srgbClr val="00ACB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3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0</a:t>
            </a:r>
            <a:r>
              <a:rPr lang="en-US" sz="3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文本框 69"/>
          <p:cNvSpPr txBox="1"/>
          <p:nvPr/>
        </p:nvSpPr>
        <p:spPr>
          <a:xfrm>
            <a:off x="1728470" y="464820"/>
            <a:ext cx="44488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404040"/>
                </a:solidFill>
                <a:cs typeface="+mn-ea"/>
                <a:sym typeface="+mn-lt"/>
              </a:rPr>
              <a:t>安全标识要求</a:t>
            </a:r>
          </a:p>
        </p:txBody>
      </p:sp>
      <p:grpSp>
        <p:nvGrpSpPr>
          <p:cNvPr id="71" name="组合 70"/>
          <p:cNvGrpSpPr/>
          <p:nvPr/>
        </p:nvGrpSpPr>
        <p:grpSpPr>
          <a:xfrm>
            <a:off x="645504" y="331818"/>
            <a:ext cx="793829" cy="883621"/>
            <a:chOff x="3981886" y="3014122"/>
            <a:chExt cx="1324741" cy="1536700"/>
          </a:xfrm>
        </p:grpSpPr>
        <p:sp>
          <p:nvSpPr>
            <p:cNvPr id="72" name="六边形 71"/>
            <p:cNvSpPr/>
            <p:nvPr/>
          </p:nvSpPr>
          <p:spPr>
            <a:xfrm rot="16200000">
              <a:off x="3875907" y="3120101"/>
              <a:ext cx="1536700" cy="1324741"/>
            </a:xfrm>
            <a:prstGeom prst="hexagon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3" name="六边形 72"/>
            <p:cNvSpPr/>
            <p:nvPr/>
          </p:nvSpPr>
          <p:spPr>
            <a:xfrm rot="16200000">
              <a:off x="3899643" y="3139080"/>
              <a:ext cx="1492666" cy="1286782"/>
            </a:xfrm>
            <a:prstGeom prst="hexagon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8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4" name="六边形 73"/>
            <p:cNvSpPr/>
            <p:nvPr/>
          </p:nvSpPr>
          <p:spPr>
            <a:xfrm rot="16200000">
              <a:off x="4030356" y="3253245"/>
              <a:ext cx="1227802" cy="1058450"/>
            </a:xfrm>
            <a:prstGeom prst="hexagon">
              <a:avLst/>
            </a:prstGeom>
            <a:solidFill>
              <a:srgbClr val="00ACBE"/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75" name="文本框 74"/>
          <p:cNvSpPr txBox="1"/>
          <p:nvPr/>
        </p:nvSpPr>
        <p:spPr>
          <a:xfrm>
            <a:off x="709334" y="362731"/>
            <a:ext cx="690880" cy="811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rtlCol="0">
            <a:spAutoFit/>
          </a:bodyPr>
          <a:lstStyle>
            <a:defPPr>
              <a:defRPr lang="zh-CN"/>
            </a:defPPr>
            <a:lvl1pPr algn="ctr" defTabSz="685800">
              <a:lnSpc>
                <a:spcPct val="130000"/>
              </a:lnSpc>
              <a:defRPr sz="7200" b="1">
                <a:solidFill>
                  <a:srgbClr val="00ACB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3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0</a:t>
            </a:r>
            <a:r>
              <a:rPr lang="en-US" sz="3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3</a:t>
            </a:r>
          </a:p>
        </p:txBody>
      </p:sp>
      <p:sp>
        <p:nvSpPr>
          <p:cNvPr id="28675" name="TextBox 6"/>
          <p:cNvSpPr>
            <a:spLocks noChangeArrowheads="1"/>
          </p:cNvSpPr>
          <p:nvPr/>
        </p:nvSpPr>
        <p:spPr bwMode="auto">
          <a:xfrm>
            <a:off x="6207760" y="2091690"/>
            <a:ext cx="5527675" cy="1753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说明：</a:t>
            </a:r>
            <a:endParaRPr lang="en-US" altLang="zh-CN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eaLnBrk="0" hangingPunct="0"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en-US" altLang="zh-CN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张贴于电梯门右手边墙上，离地</a:t>
            </a:r>
            <a:r>
              <a:rPr lang="en-US" altLang="zh-CN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170cm</a:t>
            </a:r>
            <a:r>
              <a: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；</a:t>
            </a:r>
            <a:endParaRPr lang="en-US" altLang="zh-CN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eaLnBrk="0" hangingPunct="0"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尺寸：</a:t>
            </a:r>
            <a:r>
              <a:rPr lang="en-US" altLang="zh-CN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L*H=12*24cm</a:t>
            </a:r>
            <a:r>
              <a: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；</a:t>
            </a:r>
          </a:p>
          <a:p>
            <a:pPr eaLnBrk="0" hangingPunct="0"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en-US" altLang="zh-CN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材质：全透片</a:t>
            </a:r>
            <a:r>
              <a:rPr lang="en-US" altLang="zh-CN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AV</a:t>
            </a:r>
            <a:r>
              <a: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平板打印。</a:t>
            </a:r>
            <a:endParaRPr lang="zh-CN" altLang="en-US">
              <a:latin typeface="Arial" panose="020B0604020202020204" pitchFamily="34" charset="0"/>
            </a:endParaRPr>
          </a:p>
        </p:txBody>
      </p:sp>
      <p:pic>
        <p:nvPicPr>
          <p:cNvPr id="28676" name="Picture 8" descr="C:\Users\Administrator\AppData\Roaming\Tencent\Users\838429903\QQ\WinTemp\RichOle\E0M@4V4{E`Q@HLF2BJ[VUM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010" y="2162810"/>
            <a:ext cx="1571625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10" descr="C:\Users\Administrator\AppData\Roaming\Tencent\Users\838429903\QQ\WinTemp\RichOle\9I(DH[ZDE@SI6VZIJPQ1XY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573" y="4394835"/>
            <a:ext cx="1595437" cy="195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Text Box 3"/>
          <p:cNvSpPr>
            <a:spLocks noChangeArrowheads="1"/>
          </p:cNvSpPr>
          <p:nvPr/>
        </p:nvSpPr>
        <p:spPr bwMode="auto">
          <a:xfrm>
            <a:off x="2062798" y="1173798"/>
            <a:ext cx="8066087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6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zh-CN" altLang="en-US" sz="20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设计应用（公共区域）-- 电梯口提示牌</a:t>
            </a:r>
          </a:p>
        </p:txBody>
      </p:sp>
      <p:pic>
        <p:nvPicPr>
          <p:cNvPr id="28679" name="Picture 1" descr="C:\Users\Administrator\AppData\Roaming\Tencent\Users\838429903\QQ\WinTemp\RichOle\CN~_{3IGHT%BR9GTYSQF69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660" y="3844608"/>
            <a:ext cx="2447925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TextBox 2"/>
          <p:cNvSpPr>
            <a:spLocks noChangeArrowheads="1"/>
          </p:cNvSpPr>
          <p:nvPr/>
        </p:nvSpPr>
        <p:spPr bwMode="auto">
          <a:xfrm>
            <a:off x="8904288" y="333375"/>
            <a:ext cx="13573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buFont typeface="Arial" panose="020B0604020202020204" pitchFamily="34" charset="0"/>
              <a:buNone/>
            </a:pPr>
            <a:endParaRPr lang="zh-CN" altLang="en-US">
              <a:solidFill>
                <a:srgbClr val="000000"/>
              </a:solidFill>
              <a:latin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30724" name="TextBox 7"/>
          <p:cNvSpPr>
            <a:spLocks noChangeArrowheads="1"/>
          </p:cNvSpPr>
          <p:nvPr/>
        </p:nvSpPr>
        <p:spPr bwMode="auto">
          <a:xfrm>
            <a:off x="6650355" y="2267585"/>
            <a:ext cx="4068763" cy="1799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说明：</a:t>
            </a:r>
            <a:endParaRPr lang="en-US" altLang="zh-CN" sz="1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eaLnBrk="0" hangingPunct="0"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张贴在会议室门口墙上；</a:t>
            </a:r>
            <a:endParaRPr lang="en-US" altLang="zh-CN" sz="1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eaLnBrk="0" hangingPunct="0"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尺寸：</a:t>
            </a: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L*H=60*80cm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；</a:t>
            </a:r>
          </a:p>
          <a:p>
            <a:pPr eaLnBrk="0" hangingPunct="0"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材质：</a:t>
            </a: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10mm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雪弗板写真。</a:t>
            </a:r>
            <a:endParaRPr lang="en-US" altLang="zh-CN" sz="1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eaLnBrk="0" hangingPunct="0">
              <a:lnSpc>
                <a:spcPct val="150000"/>
              </a:lnSpc>
              <a:buFont typeface="Arial" panose="020B0604020202020204" pitchFamily="34" charset="0"/>
              <a:buNone/>
            </a:pPr>
            <a:endParaRPr lang="zh-CN" altLang="en-US">
              <a:solidFill>
                <a:srgbClr val="000000"/>
              </a:solidFill>
              <a:latin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30725" name="Text Box 3"/>
          <p:cNvSpPr>
            <a:spLocks noChangeArrowheads="1"/>
          </p:cNvSpPr>
          <p:nvPr/>
        </p:nvSpPr>
        <p:spPr bwMode="auto">
          <a:xfrm>
            <a:off x="2289493" y="1278573"/>
            <a:ext cx="8066087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6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zh-CN" altLang="en-US" sz="20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设计应用（公共区域）-- 安全理念宣传海报</a:t>
            </a:r>
          </a:p>
          <a:p>
            <a:pPr>
              <a:lnSpc>
                <a:spcPct val="16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zh-CN" altLang="en-US" sz="2000">
              <a:solidFill>
                <a:srgbClr val="000000"/>
              </a:solidFill>
              <a:latin typeface="Arial" panose="020B0604020202020204" pitchFamily="34" charset="0"/>
              <a:sym typeface="Calibri" panose="020F0502020204030204" pitchFamily="34" charset="0"/>
            </a:endParaRPr>
          </a:p>
        </p:txBody>
      </p:sp>
      <p:pic>
        <p:nvPicPr>
          <p:cNvPr id="30726" name="Picture 1" descr="C:\Users\Administrator\AppData\Roaming\Tencent\Users\838429903\QQ\WinTemp\RichOle\`WHRDG__{RDL@NFY)}D[EG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8105" y="2412048"/>
            <a:ext cx="2447925" cy="35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2" descr="C:\Users\Administrator\AppData\Roaming\Tencent\Users\838429903\QQ\WinTemp\RichOle\K~S%7}}GO7Z5HCEB((HR_3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480" y="3780473"/>
            <a:ext cx="2519363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1728470" y="464820"/>
            <a:ext cx="44488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404040"/>
                </a:solidFill>
                <a:cs typeface="+mn-ea"/>
                <a:sym typeface="+mn-lt"/>
              </a:rPr>
              <a:t>安全标识要求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645504" y="331818"/>
            <a:ext cx="793829" cy="883621"/>
            <a:chOff x="3981886" y="3014122"/>
            <a:chExt cx="1324741" cy="1536700"/>
          </a:xfrm>
        </p:grpSpPr>
        <p:sp>
          <p:nvSpPr>
            <p:cNvPr id="4" name="六边形 3"/>
            <p:cNvSpPr/>
            <p:nvPr/>
          </p:nvSpPr>
          <p:spPr>
            <a:xfrm rot="16200000">
              <a:off x="3875907" y="3120101"/>
              <a:ext cx="1536700" cy="1324741"/>
            </a:xfrm>
            <a:prstGeom prst="hexagon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" name="六边形 4"/>
            <p:cNvSpPr/>
            <p:nvPr/>
          </p:nvSpPr>
          <p:spPr>
            <a:xfrm rot="16200000">
              <a:off x="3899643" y="3139080"/>
              <a:ext cx="1492666" cy="1286782"/>
            </a:xfrm>
            <a:prstGeom prst="hexagon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8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" name="六边形 5"/>
            <p:cNvSpPr/>
            <p:nvPr/>
          </p:nvSpPr>
          <p:spPr>
            <a:xfrm rot="16200000">
              <a:off x="4030356" y="3253245"/>
              <a:ext cx="1227802" cy="1058450"/>
            </a:xfrm>
            <a:prstGeom prst="hexagon">
              <a:avLst/>
            </a:prstGeom>
            <a:solidFill>
              <a:srgbClr val="00ACBE"/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709334" y="362731"/>
            <a:ext cx="690880" cy="811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rtlCol="0">
            <a:spAutoFit/>
          </a:bodyPr>
          <a:lstStyle>
            <a:defPPr>
              <a:defRPr lang="zh-CN"/>
            </a:defPPr>
            <a:lvl1pPr algn="ctr" defTabSz="685800">
              <a:lnSpc>
                <a:spcPct val="130000"/>
              </a:lnSpc>
              <a:defRPr sz="7200" b="1">
                <a:solidFill>
                  <a:srgbClr val="00ACB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3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0</a:t>
            </a:r>
            <a:r>
              <a:rPr lang="en-US" sz="3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1" descr="C:\Users\Administrator\AppData\Roaming\Tencent\Users\838429903\QQ\WinTemp\RichOle\5@I}%LZR8KH_V9WFM[SSD(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063" y="2218373"/>
            <a:ext cx="2573337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TextBox 7"/>
          <p:cNvSpPr>
            <a:spLocks noChangeArrowheads="1"/>
          </p:cNvSpPr>
          <p:nvPr/>
        </p:nvSpPr>
        <p:spPr bwMode="auto">
          <a:xfrm>
            <a:off x="2640013" y="4737735"/>
            <a:ext cx="3498850" cy="1383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说明：</a:t>
            </a:r>
            <a:endParaRPr lang="en-US" altLang="zh-CN" sz="1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eaLnBrk="0" hangingPunct="0"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张贴在楼梯口显著位置，离地</a:t>
            </a: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7</a:t>
            </a: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0cm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；</a:t>
            </a:r>
            <a:endParaRPr lang="en-US" altLang="zh-CN" sz="1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eaLnBrk="0" hangingPunct="0"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尺寸：</a:t>
            </a: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L*H=40*50cm</a:t>
            </a:r>
            <a:endParaRPr lang="zh-CN" altLang="en-US" sz="1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eaLnBrk="0" hangingPunct="0"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材质：有机玻璃</a:t>
            </a: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AV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平板打印。</a:t>
            </a:r>
            <a:endParaRPr lang="en-US" altLang="zh-CN" sz="1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1749" name="Text Box 3"/>
          <p:cNvSpPr>
            <a:spLocks noChangeArrowheads="1"/>
          </p:cNvSpPr>
          <p:nvPr/>
        </p:nvSpPr>
        <p:spPr bwMode="auto">
          <a:xfrm>
            <a:off x="2024063" y="1266508"/>
            <a:ext cx="8066087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6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zh-CN" altLang="en-US" sz="20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设计应用（公共区域）-- 楼梯口提示牌</a:t>
            </a:r>
          </a:p>
        </p:txBody>
      </p:sp>
      <p:pic>
        <p:nvPicPr>
          <p:cNvPr id="31750" name="Picture 1" descr="C:\Users\Administrator\AppData\Roaming\Tencent\Users\838429903\QQ\WinTemp\RichOle\%R])SD77N]JDAEZI9MOMBA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4475" y="2218373"/>
            <a:ext cx="1631950" cy="203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1728470" y="464820"/>
            <a:ext cx="44488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404040"/>
                </a:solidFill>
                <a:cs typeface="+mn-ea"/>
                <a:sym typeface="+mn-lt"/>
              </a:rPr>
              <a:t>安全标识要求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645504" y="331818"/>
            <a:ext cx="793829" cy="883621"/>
            <a:chOff x="3981886" y="3014122"/>
            <a:chExt cx="1324741" cy="1536700"/>
          </a:xfrm>
        </p:grpSpPr>
        <p:sp>
          <p:nvSpPr>
            <p:cNvPr id="4" name="六边形 3"/>
            <p:cNvSpPr/>
            <p:nvPr/>
          </p:nvSpPr>
          <p:spPr>
            <a:xfrm rot="16200000">
              <a:off x="3875907" y="3120101"/>
              <a:ext cx="1536700" cy="1324741"/>
            </a:xfrm>
            <a:prstGeom prst="hexagon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" name="六边形 4"/>
            <p:cNvSpPr/>
            <p:nvPr/>
          </p:nvSpPr>
          <p:spPr>
            <a:xfrm rot="16200000">
              <a:off x="3899643" y="3139080"/>
              <a:ext cx="1492666" cy="1286782"/>
            </a:xfrm>
            <a:prstGeom prst="hexagon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8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" name="六边形 5"/>
            <p:cNvSpPr/>
            <p:nvPr/>
          </p:nvSpPr>
          <p:spPr>
            <a:xfrm rot="16200000">
              <a:off x="4030356" y="3253245"/>
              <a:ext cx="1227802" cy="1058450"/>
            </a:xfrm>
            <a:prstGeom prst="hexagon">
              <a:avLst/>
            </a:prstGeom>
            <a:solidFill>
              <a:srgbClr val="00ACBE"/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709334" y="362731"/>
            <a:ext cx="690880" cy="811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rtlCol="0">
            <a:spAutoFit/>
          </a:bodyPr>
          <a:lstStyle>
            <a:defPPr>
              <a:defRPr lang="zh-CN"/>
            </a:defPPr>
            <a:lvl1pPr algn="ctr" defTabSz="685800">
              <a:lnSpc>
                <a:spcPct val="130000"/>
              </a:lnSpc>
              <a:defRPr sz="7200" b="1">
                <a:solidFill>
                  <a:srgbClr val="00ACB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3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0</a:t>
            </a:r>
            <a:r>
              <a:rPr lang="en-US" sz="3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1" descr="C:\Users\Administrator\AppData\Roaming\Tencent\Users\838429903\QQ\WinTemp\RichOle\BJE)5%SJAT~_B{NJ6]SH5J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326005"/>
            <a:ext cx="1685925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6" descr="C:\Users\Administrator\AppData\Roaming\Tencent\Users\838429903\QQ\WinTemp\RichOle\Z`I_FN}P42R9DYXYQ~3(U2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2183130"/>
            <a:ext cx="156845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8" descr="C:\Users\Administrator\AppData\Roaming\Tencent\Users\838429903\QQ\WinTemp\RichOle\2EA[}6)YN6KPVNDIA{`4]K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325" y="4199255"/>
            <a:ext cx="2200275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8" descr="C:\Users\Administrator\AppData\Roaming\Tencent\Users\838429903\QQ\WinTemp\RichOle\CUO(%T48(_`{ZAJ1FKKPU%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325" y="1462405"/>
            <a:ext cx="2232025" cy="259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5" name="TextBox 7"/>
          <p:cNvSpPr>
            <a:spLocks noChangeArrowheads="1"/>
          </p:cNvSpPr>
          <p:nvPr/>
        </p:nvSpPr>
        <p:spPr bwMode="auto">
          <a:xfrm>
            <a:off x="2568575" y="4702493"/>
            <a:ext cx="4248150" cy="1383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说明：</a:t>
            </a:r>
            <a:endParaRPr lang="en-US" altLang="zh-CN" sz="1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eaLnBrk="0" hangingPunct="0"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张贴在热水器上方的醒目位置，离地</a:t>
            </a: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7</a:t>
            </a: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0cm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；</a:t>
            </a:r>
            <a:endParaRPr lang="en-US" altLang="zh-CN" sz="1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eaLnBrk="0" hangingPunct="0"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尺寸：</a:t>
            </a: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L*H=40*50cm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；</a:t>
            </a:r>
          </a:p>
          <a:p>
            <a:pPr eaLnBrk="0" hangingPunct="0"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材质：有机玻璃</a:t>
            </a: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AV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平板打印。</a:t>
            </a:r>
            <a:endParaRPr lang="en-US" altLang="zh-CN" sz="1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2776" name="Text Box 3"/>
          <p:cNvSpPr>
            <a:spLocks noChangeArrowheads="1"/>
          </p:cNvSpPr>
          <p:nvPr/>
        </p:nvSpPr>
        <p:spPr bwMode="auto">
          <a:xfrm>
            <a:off x="2024063" y="1194118"/>
            <a:ext cx="8066087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6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zh-CN" altLang="en-US" sz="20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设计应用（公共区域）-- 茶水间提示牌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728470" y="464820"/>
            <a:ext cx="44488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404040"/>
                </a:solidFill>
                <a:cs typeface="+mn-ea"/>
                <a:sym typeface="+mn-lt"/>
              </a:rPr>
              <a:t>安全标识要求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645504" y="331818"/>
            <a:ext cx="793829" cy="883621"/>
            <a:chOff x="3981886" y="3014122"/>
            <a:chExt cx="1324741" cy="1536700"/>
          </a:xfrm>
        </p:grpSpPr>
        <p:sp>
          <p:nvSpPr>
            <p:cNvPr id="4" name="六边形 3"/>
            <p:cNvSpPr/>
            <p:nvPr/>
          </p:nvSpPr>
          <p:spPr>
            <a:xfrm rot="16200000">
              <a:off x="3875907" y="3120101"/>
              <a:ext cx="1536700" cy="1324741"/>
            </a:xfrm>
            <a:prstGeom prst="hexagon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" name="六边形 4"/>
            <p:cNvSpPr/>
            <p:nvPr/>
          </p:nvSpPr>
          <p:spPr>
            <a:xfrm rot="16200000">
              <a:off x="3899643" y="3139080"/>
              <a:ext cx="1492666" cy="1286782"/>
            </a:xfrm>
            <a:prstGeom prst="hexagon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8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" name="六边形 5"/>
            <p:cNvSpPr/>
            <p:nvPr/>
          </p:nvSpPr>
          <p:spPr>
            <a:xfrm rot="16200000">
              <a:off x="4030356" y="3253245"/>
              <a:ext cx="1227802" cy="1058450"/>
            </a:xfrm>
            <a:prstGeom prst="hexagon">
              <a:avLst/>
            </a:prstGeom>
            <a:solidFill>
              <a:srgbClr val="00ACBE"/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709334" y="362731"/>
            <a:ext cx="690880" cy="811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rtlCol="0">
            <a:spAutoFit/>
          </a:bodyPr>
          <a:lstStyle>
            <a:defPPr>
              <a:defRPr lang="zh-CN"/>
            </a:defPPr>
            <a:lvl1pPr algn="ctr" defTabSz="685800">
              <a:lnSpc>
                <a:spcPct val="130000"/>
              </a:lnSpc>
              <a:defRPr sz="7200" b="1">
                <a:solidFill>
                  <a:srgbClr val="00ACB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3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0</a:t>
            </a:r>
            <a:r>
              <a:rPr lang="en-US" sz="3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1" descr="C:\Users\Administrator\AppData\Roaming\Tencent\Users\838429903\QQ\WinTemp\RichOle\`~_[BP(6@204KG}7D}O})(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330" y="3696018"/>
            <a:ext cx="2446338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AutoShape 4" descr="C:\Users\Administrator\AppData\Roaming\Tencent\Users\838429903\QQ\WinTemp\RichOle\IJ@$TA$X8%`3{n94I0Q_W.jpg"/>
          <p:cNvSpPr>
            <a:spLocks noChangeAspect="1" noChangeArrowheads="1"/>
          </p:cNvSpPr>
          <p:nvPr/>
        </p:nvSpPr>
        <p:spPr bwMode="auto">
          <a:xfrm>
            <a:off x="1524000" y="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>
              <a:buFont typeface="Arial" panose="020B0604020202020204" pitchFamily="34" charset="0"/>
              <a:buNone/>
            </a:pPr>
            <a:endParaRPr lang="zh-CN" altLang="en-US">
              <a:solidFill>
                <a:srgbClr val="000000"/>
              </a:solidFill>
              <a:sym typeface="Calibri" panose="020F0502020204030204" pitchFamily="34" charset="0"/>
            </a:endParaRPr>
          </a:p>
        </p:txBody>
      </p:sp>
      <p:sp>
        <p:nvSpPr>
          <p:cNvPr id="33797" name="AutoShape 5" descr="C:\Users\Administrator\AppData\Roaming\Tencent\Users\838429903\QQ\WinTemp\RichOle\IJ@$TA$X8%`3{n94I0Q_W.jpg"/>
          <p:cNvSpPr>
            <a:spLocks noChangeAspect="1" noChangeArrowheads="1"/>
          </p:cNvSpPr>
          <p:nvPr/>
        </p:nvSpPr>
        <p:spPr bwMode="auto">
          <a:xfrm>
            <a:off x="1524000" y="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>
              <a:buFont typeface="Arial" panose="020B0604020202020204" pitchFamily="34" charset="0"/>
              <a:buNone/>
            </a:pPr>
            <a:endParaRPr lang="zh-CN" altLang="en-US">
              <a:solidFill>
                <a:srgbClr val="000000"/>
              </a:solidFill>
              <a:sym typeface="Calibri" panose="020F0502020204030204" pitchFamily="34" charset="0"/>
            </a:endParaRPr>
          </a:p>
        </p:txBody>
      </p:sp>
      <p:sp>
        <p:nvSpPr>
          <p:cNvPr id="33798" name="TextBox 9"/>
          <p:cNvSpPr>
            <a:spLocks noChangeArrowheads="1"/>
          </p:cNvSpPr>
          <p:nvPr/>
        </p:nvSpPr>
        <p:spPr bwMode="auto">
          <a:xfrm>
            <a:off x="6361430" y="2183130"/>
            <a:ext cx="4248150" cy="1383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说明：</a:t>
            </a:r>
            <a:endParaRPr lang="en-US" altLang="zh-CN" sz="1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eaLnBrk="0" hangingPunct="0"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张贴于浴室醒目位置，离地</a:t>
            </a: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7</a:t>
            </a: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0cm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；</a:t>
            </a:r>
            <a:endParaRPr lang="en-US" altLang="zh-CN" sz="1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eaLnBrk="0" hangingPunct="0"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尺寸：</a:t>
            </a: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L*H=40*50cm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；</a:t>
            </a:r>
          </a:p>
          <a:p>
            <a:pPr eaLnBrk="0" hangingPunct="0"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材质：有机玻璃</a:t>
            </a: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AV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平板打印。</a:t>
            </a:r>
            <a:endParaRPr lang="zh-CN" altLang="en-US">
              <a:latin typeface="Arial" panose="020B0604020202020204" pitchFamily="34" charset="0"/>
            </a:endParaRPr>
          </a:p>
        </p:txBody>
      </p:sp>
      <p:pic>
        <p:nvPicPr>
          <p:cNvPr id="33799" name="Picture 11" descr="C:\Users\Administrator\AppData\Roaming\Tencent\Users\838429903\QQ\WinTemp\RichOle\IS6`__%HSC{}~$}_ECL_8H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705" y="2183130"/>
            <a:ext cx="1419225" cy="179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Picture 12" descr="C:\Users\Administrator\AppData\Roaming\Tencent\Users\838429903\QQ\WinTemp\RichOle\5MK84P3JP4Y1~G]7K1N4}OW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568" y="4415155"/>
            <a:ext cx="1512887" cy="19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1" name="Text Box 3"/>
          <p:cNvSpPr>
            <a:spLocks noChangeArrowheads="1"/>
          </p:cNvSpPr>
          <p:nvPr/>
        </p:nvSpPr>
        <p:spPr bwMode="auto">
          <a:xfrm>
            <a:off x="2289493" y="1194118"/>
            <a:ext cx="8066087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6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zh-CN" altLang="en-US" sz="20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设计应用（公共区域）-- 浴室提示牌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728470" y="464820"/>
            <a:ext cx="44488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404040"/>
                </a:solidFill>
                <a:cs typeface="+mn-ea"/>
                <a:sym typeface="+mn-lt"/>
              </a:rPr>
              <a:t>安全标识要求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645504" y="331818"/>
            <a:ext cx="793829" cy="883621"/>
            <a:chOff x="3981886" y="3014122"/>
            <a:chExt cx="1324741" cy="1536700"/>
          </a:xfrm>
        </p:grpSpPr>
        <p:sp>
          <p:nvSpPr>
            <p:cNvPr id="4" name="六边形 3"/>
            <p:cNvSpPr/>
            <p:nvPr/>
          </p:nvSpPr>
          <p:spPr>
            <a:xfrm rot="16200000">
              <a:off x="3875907" y="3120101"/>
              <a:ext cx="1536700" cy="1324741"/>
            </a:xfrm>
            <a:prstGeom prst="hexagon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" name="六边形 4"/>
            <p:cNvSpPr/>
            <p:nvPr/>
          </p:nvSpPr>
          <p:spPr>
            <a:xfrm rot="16200000">
              <a:off x="3899643" y="3139080"/>
              <a:ext cx="1492666" cy="1286782"/>
            </a:xfrm>
            <a:prstGeom prst="hexagon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8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" name="六边形 5"/>
            <p:cNvSpPr/>
            <p:nvPr/>
          </p:nvSpPr>
          <p:spPr>
            <a:xfrm rot="16200000">
              <a:off x="4030356" y="3253245"/>
              <a:ext cx="1227802" cy="1058450"/>
            </a:xfrm>
            <a:prstGeom prst="hexagon">
              <a:avLst/>
            </a:prstGeom>
            <a:solidFill>
              <a:srgbClr val="00ACBE"/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709334" y="362731"/>
            <a:ext cx="690880" cy="811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rtlCol="0">
            <a:spAutoFit/>
          </a:bodyPr>
          <a:lstStyle>
            <a:defPPr>
              <a:defRPr lang="zh-CN"/>
            </a:defPPr>
            <a:lvl1pPr algn="ctr" defTabSz="685800">
              <a:lnSpc>
                <a:spcPct val="130000"/>
              </a:lnSpc>
              <a:defRPr sz="7200" b="1">
                <a:solidFill>
                  <a:srgbClr val="00ACB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3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0</a:t>
            </a:r>
            <a:r>
              <a:rPr lang="en-US" sz="3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1200150"/>
            <a:ext cx="12192000" cy="4457700"/>
          </a:xfrm>
          <a:prstGeom prst="rect">
            <a:avLst/>
          </a:prstGeom>
          <a:solidFill>
            <a:srgbClr val="E96E73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平行四边形 10"/>
          <p:cNvSpPr/>
          <p:nvPr/>
        </p:nvSpPr>
        <p:spPr>
          <a:xfrm>
            <a:off x="9505459" y="781050"/>
            <a:ext cx="848487" cy="8382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平行四边形 11"/>
          <p:cNvSpPr/>
          <p:nvPr/>
        </p:nvSpPr>
        <p:spPr>
          <a:xfrm>
            <a:off x="9911859" y="781050"/>
            <a:ext cx="848487" cy="8382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平行四边形 12"/>
          <p:cNvSpPr/>
          <p:nvPr/>
        </p:nvSpPr>
        <p:spPr>
          <a:xfrm>
            <a:off x="10318259" y="781050"/>
            <a:ext cx="848487" cy="8382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平行四边形 13"/>
          <p:cNvSpPr/>
          <p:nvPr/>
        </p:nvSpPr>
        <p:spPr>
          <a:xfrm>
            <a:off x="10724659" y="781050"/>
            <a:ext cx="848487" cy="8382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平行四边形 14"/>
          <p:cNvSpPr/>
          <p:nvPr/>
        </p:nvSpPr>
        <p:spPr>
          <a:xfrm>
            <a:off x="11131059" y="781050"/>
            <a:ext cx="848487" cy="8382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4" name="直接连接符 53"/>
          <p:cNvCxnSpPr/>
          <p:nvPr/>
        </p:nvCxnSpPr>
        <p:spPr>
          <a:xfrm>
            <a:off x="171450" y="6572250"/>
            <a:ext cx="11734800" cy="0"/>
          </a:xfrm>
          <a:prstGeom prst="line">
            <a:avLst/>
          </a:prstGeom>
          <a:ln>
            <a:solidFill>
              <a:srgbClr val="3B43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任意多边形: 形状 41"/>
          <p:cNvSpPr/>
          <p:nvPr/>
        </p:nvSpPr>
        <p:spPr>
          <a:xfrm>
            <a:off x="0" y="1200150"/>
            <a:ext cx="6956563" cy="4457700"/>
          </a:xfrm>
          <a:custGeom>
            <a:avLst/>
            <a:gdLst>
              <a:gd name="connsiteX0" fmla="*/ 0 w 6956563"/>
              <a:gd name="connsiteY0" fmla="*/ 0 h 4457700"/>
              <a:gd name="connsiteX1" fmla="*/ 6956563 w 6956563"/>
              <a:gd name="connsiteY1" fmla="*/ 0 h 4457700"/>
              <a:gd name="connsiteX2" fmla="*/ 3520786 w 6956563"/>
              <a:gd name="connsiteY2" fmla="*/ 4457700 h 4457700"/>
              <a:gd name="connsiteX3" fmla="*/ 0 w 6956563"/>
              <a:gd name="connsiteY3" fmla="*/ 4457700 h 4457700"/>
              <a:gd name="connsiteX4" fmla="*/ 0 w 6956563"/>
              <a:gd name="connsiteY4" fmla="*/ 0 h 445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56563" h="4457700">
                <a:moveTo>
                  <a:pt x="0" y="0"/>
                </a:moveTo>
                <a:lnTo>
                  <a:pt x="6956563" y="0"/>
                </a:lnTo>
                <a:lnTo>
                  <a:pt x="3520786" y="4457700"/>
                </a:lnTo>
                <a:lnTo>
                  <a:pt x="0" y="44577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 l="-29682" t="-12017" r="-16930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2" name="平行四边形 21"/>
          <p:cNvSpPr/>
          <p:nvPr/>
        </p:nvSpPr>
        <p:spPr>
          <a:xfrm>
            <a:off x="170959" y="5238749"/>
            <a:ext cx="848487" cy="8382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平行四边形 22"/>
          <p:cNvSpPr/>
          <p:nvPr/>
        </p:nvSpPr>
        <p:spPr>
          <a:xfrm>
            <a:off x="577359" y="5238749"/>
            <a:ext cx="848487" cy="8382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平行四边形 23"/>
          <p:cNvSpPr/>
          <p:nvPr/>
        </p:nvSpPr>
        <p:spPr>
          <a:xfrm>
            <a:off x="983759" y="5238749"/>
            <a:ext cx="848487" cy="8382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平行四边形 24"/>
          <p:cNvSpPr/>
          <p:nvPr/>
        </p:nvSpPr>
        <p:spPr>
          <a:xfrm>
            <a:off x="1390159" y="5238749"/>
            <a:ext cx="848487" cy="8382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平行四边形 25"/>
          <p:cNvSpPr/>
          <p:nvPr/>
        </p:nvSpPr>
        <p:spPr>
          <a:xfrm>
            <a:off x="1796559" y="5238749"/>
            <a:ext cx="848487" cy="8382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4" name="组合 33"/>
          <p:cNvGrpSpPr/>
          <p:nvPr/>
        </p:nvGrpSpPr>
        <p:grpSpPr>
          <a:xfrm>
            <a:off x="2406159" y="5725175"/>
            <a:ext cx="2070591" cy="351774"/>
            <a:chOff x="2482359" y="5725175"/>
            <a:chExt cx="2070591" cy="351774"/>
          </a:xfrm>
        </p:grpSpPr>
        <p:sp>
          <p:nvSpPr>
            <p:cNvPr id="27" name="平行四边形 26"/>
            <p:cNvSpPr/>
            <p:nvPr/>
          </p:nvSpPr>
          <p:spPr>
            <a:xfrm>
              <a:off x="2482359" y="5725175"/>
              <a:ext cx="356091" cy="351774"/>
            </a:xfrm>
            <a:prstGeom prst="parallelogram">
              <a:avLst>
                <a:gd name="adj" fmla="val 68145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平行四边形 27"/>
            <p:cNvSpPr/>
            <p:nvPr/>
          </p:nvSpPr>
          <p:spPr>
            <a:xfrm>
              <a:off x="2768109" y="5725175"/>
              <a:ext cx="356091" cy="351774"/>
            </a:xfrm>
            <a:prstGeom prst="parallelogram">
              <a:avLst>
                <a:gd name="adj" fmla="val 68145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平行四边形 28"/>
            <p:cNvSpPr/>
            <p:nvPr/>
          </p:nvSpPr>
          <p:spPr>
            <a:xfrm>
              <a:off x="3053859" y="5725175"/>
              <a:ext cx="356091" cy="351774"/>
            </a:xfrm>
            <a:prstGeom prst="parallelogram">
              <a:avLst>
                <a:gd name="adj" fmla="val 68145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平行四边形 29"/>
            <p:cNvSpPr/>
            <p:nvPr/>
          </p:nvSpPr>
          <p:spPr>
            <a:xfrm>
              <a:off x="3339609" y="5725175"/>
              <a:ext cx="356091" cy="351774"/>
            </a:xfrm>
            <a:prstGeom prst="parallelogram">
              <a:avLst>
                <a:gd name="adj" fmla="val 68145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平行四边形 30"/>
            <p:cNvSpPr/>
            <p:nvPr/>
          </p:nvSpPr>
          <p:spPr>
            <a:xfrm>
              <a:off x="3625359" y="5725175"/>
              <a:ext cx="356091" cy="351774"/>
            </a:xfrm>
            <a:prstGeom prst="parallelogram">
              <a:avLst>
                <a:gd name="adj" fmla="val 68145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平行四边形 31"/>
            <p:cNvSpPr/>
            <p:nvPr/>
          </p:nvSpPr>
          <p:spPr>
            <a:xfrm>
              <a:off x="3911109" y="5725175"/>
              <a:ext cx="356091" cy="351774"/>
            </a:xfrm>
            <a:prstGeom prst="parallelogram">
              <a:avLst>
                <a:gd name="adj" fmla="val 68145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平行四边形 32"/>
            <p:cNvSpPr/>
            <p:nvPr/>
          </p:nvSpPr>
          <p:spPr>
            <a:xfrm>
              <a:off x="4196859" y="5725175"/>
              <a:ext cx="356091" cy="351774"/>
            </a:xfrm>
            <a:prstGeom prst="parallelogram">
              <a:avLst>
                <a:gd name="adj" fmla="val 68145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6" name="文本框 45"/>
          <p:cNvSpPr txBox="1"/>
          <p:nvPr/>
        </p:nvSpPr>
        <p:spPr>
          <a:xfrm>
            <a:off x="5744362" y="3467100"/>
            <a:ext cx="595547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dist"/>
            <a:r>
              <a:rPr lang="zh-CN" altLang="en-US" sz="5000" b="1" spc="6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现场安全标识要求</a:t>
            </a:r>
          </a:p>
        </p:txBody>
      </p:sp>
      <p:sp>
        <p:nvSpPr>
          <p:cNvPr id="60" name="平行四边形 59"/>
          <p:cNvSpPr/>
          <p:nvPr/>
        </p:nvSpPr>
        <p:spPr>
          <a:xfrm>
            <a:off x="9264919" y="6348603"/>
            <a:ext cx="2838941" cy="3429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文本框 34"/>
          <p:cNvSpPr txBox="1"/>
          <p:nvPr/>
        </p:nvSpPr>
        <p:spPr>
          <a:xfrm>
            <a:off x="8456505" y="2276582"/>
            <a:ext cx="10374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dist"/>
            <a:r>
              <a:rPr lang="en-US" altLang="zh-CN" sz="5400" b="1" spc="6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04</a:t>
            </a:r>
            <a:endParaRPr lang="zh-CN" altLang="en-US" sz="5400" b="1" spc="6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42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46" grpId="0"/>
      <p:bldP spid="60" grpId="0" animBg="1"/>
      <p:bldP spid="3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任意多边形: 形状 51"/>
          <p:cNvSpPr/>
          <p:nvPr/>
        </p:nvSpPr>
        <p:spPr>
          <a:xfrm flipH="1" flipV="1">
            <a:off x="4721087" y="1409700"/>
            <a:ext cx="6956563" cy="4457700"/>
          </a:xfrm>
          <a:custGeom>
            <a:avLst/>
            <a:gdLst>
              <a:gd name="connsiteX0" fmla="*/ 0 w 6956563"/>
              <a:gd name="connsiteY0" fmla="*/ 0 h 4457700"/>
              <a:gd name="connsiteX1" fmla="*/ 6956563 w 6956563"/>
              <a:gd name="connsiteY1" fmla="*/ 0 h 4457700"/>
              <a:gd name="connsiteX2" fmla="*/ 3520786 w 6956563"/>
              <a:gd name="connsiteY2" fmla="*/ 4457700 h 4457700"/>
              <a:gd name="connsiteX3" fmla="*/ 0 w 6956563"/>
              <a:gd name="connsiteY3" fmla="*/ 4457700 h 4457700"/>
              <a:gd name="connsiteX4" fmla="*/ 0 w 6956563"/>
              <a:gd name="connsiteY4" fmla="*/ 0 h 445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56563" h="4457700">
                <a:moveTo>
                  <a:pt x="0" y="0"/>
                </a:moveTo>
                <a:lnTo>
                  <a:pt x="6956563" y="0"/>
                </a:lnTo>
                <a:lnTo>
                  <a:pt x="3520786" y="4457700"/>
                </a:lnTo>
                <a:lnTo>
                  <a:pt x="0" y="4457700"/>
                </a:lnTo>
                <a:lnTo>
                  <a:pt x="0" y="0"/>
                </a:lnTo>
                <a:close/>
              </a:path>
            </a:pathLst>
          </a:custGeom>
          <a:solidFill>
            <a:srgbClr val="E96E73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5094699" y="780242"/>
            <a:ext cx="2002602" cy="1015663"/>
            <a:chOff x="6438900" y="2495550"/>
            <a:chExt cx="2002602" cy="1015663"/>
          </a:xfrm>
        </p:grpSpPr>
        <p:sp>
          <p:nvSpPr>
            <p:cNvPr id="46" name="文本框 45"/>
            <p:cNvSpPr txBox="1"/>
            <p:nvPr/>
          </p:nvSpPr>
          <p:spPr>
            <a:xfrm>
              <a:off x="6438900" y="2495550"/>
              <a:ext cx="103105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6000" spc="600" dirty="0">
                  <a:solidFill>
                    <a:srgbClr val="3B4350"/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</a:rPr>
                <a:t>目</a:t>
              </a:r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7410451" y="2495550"/>
              <a:ext cx="103105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6000" spc="600" dirty="0">
                  <a:solidFill>
                    <a:srgbClr val="3B4350"/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</a:rPr>
                <a:t>录</a:t>
              </a:r>
            </a:p>
          </p:txBody>
        </p:sp>
      </p:grpSp>
      <p:sp>
        <p:nvSpPr>
          <p:cNvPr id="59" name="文本框 58"/>
          <p:cNvSpPr txBox="1"/>
          <p:nvPr/>
        </p:nvSpPr>
        <p:spPr>
          <a:xfrm>
            <a:off x="74446" y="722575"/>
            <a:ext cx="2042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spc="600" dirty="0">
                <a:latin typeface="思源宋体 Heavy" panose="02020900000000000000" pitchFamily="18" charset="-122"/>
                <a:ea typeface="思源宋体 Heavy" panose="02020900000000000000" pitchFamily="18" charset="-122"/>
              </a:rPr>
              <a:t>LOGO </a:t>
            </a:r>
            <a:endParaRPr lang="zh-CN" altLang="en-US" sz="2400" spc="600" dirty="0"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60" name="平行四边形 59"/>
          <p:cNvSpPr/>
          <p:nvPr/>
        </p:nvSpPr>
        <p:spPr>
          <a:xfrm>
            <a:off x="9264919" y="6348603"/>
            <a:ext cx="2838941" cy="3429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任意多边形: 形状 49"/>
          <p:cNvSpPr/>
          <p:nvPr/>
        </p:nvSpPr>
        <p:spPr>
          <a:xfrm flipH="1" flipV="1">
            <a:off x="5235437" y="1409700"/>
            <a:ext cx="6956563" cy="4457700"/>
          </a:xfrm>
          <a:custGeom>
            <a:avLst/>
            <a:gdLst>
              <a:gd name="connsiteX0" fmla="*/ 0 w 6956563"/>
              <a:gd name="connsiteY0" fmla="*/ 0 h 4457700"/>
              <a:gd name="connsiteX1" fmla="*/ 6956563 w 6956563"/>
              <a:gd name="connsiteY1" fmla="*/ 0 h 4457700"/>
              <a:gd name="connsiteX2" fmla="*/ 3520786 w 6956563"/>
              <a:gd name="connsiteY2" fmla="*/ 4457700 h 4457700"/>
              <a:gd name="connsiteX3" fmla="*/ 0 w 6956563"/>
              <a:gd name="connsiteY3" fmla="*/ 4457700 h 4457700"/>
              <a:gd name="connsiteX4" fmla="*/ 0 w 6956563"/>
              <a:gd name="connsiteY4" fmla="*/ 0 h 445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56563" h="4457700">
                <a:moveTo>
                  <a:pt x="0" y="0"/>
                </a:moveTo>
                <a:lnTo>
                  <a:pt x="6956563" y="0"/>
                </a:lnTo>
                <a:lnTo>
                  <a:pt x="3520786" y="4457700"/>
                </a:lnTo>
                <a:lnTo>
                  <a:pt x="0" y="44577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3"/>
            <a:srcRect/>
            <a:stretch>
              <a:fillRect l="-12598" t="-39625" r="-23549" b="-2020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20" name="组合 19"/>
          <p:cNvGrpSpPr/>
          <p:nvPr/>
        </p:nvGrpSpPr>
        <p:grpSpPr>
          <a:xfrm>
            <a:off x="690336" y="1521220"/>
            <a:ext cx="6390494" cy="558945"/>
            <a:chOff x="400050" y="1441305"/>
            <a:chExt cx="6390494" cy="558945"/>
          </a:xfrm>
        </p:grpSpPr>
        <p:sp>
          <p:nvSpPr>
            <p:cNvPr id="55" name="平行四边形 54"/>
            <p:cNvSpPr/>
            <p:nvPr/>
          </p:nvSpPr>
          <p:spPr>
            <a:xfrm>
              <a:off x="400050" y="1441305"/>
              <a:ext cx="1414235" cy="558945"/>
            </a:xfrm>
            <a:prstGeom prst="parallelogram">
              <a:avLst>
                <a:gd name="adj" fmla="val 84406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200" dirty="0">
                  <a:solidFill>
                    <a:schemeClr val="bg1"/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</a:rPr>
                <a:t>01</a:t>
              </a:r>
              <a:endParaRPr lang="zh-CN" altLang="en-US" sz="3200" dirty="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</p:txBody>
        </p:sp>
        <p:sp>
          <p:nvSpPr>
            <p:cNvPr id="74" name="文本框 73"/>
            <p:cNvSpPr txBox="1"/>
            <p:nvPr/>
          </p:nvSpPr>
          <p:spPr>
            <a:xfrm>
              <a:off x="1963109" y="1460500"/>
              <a:ext cx="48274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solidFill>
                    <a:srgbClr val="404040"/>
                  </a:solidFill>
                  <a:cs typeface="+mn-ea"/>
                  <a:sym typeface="+mn-lt"/>
                </a:rPr>
                <a:t>安全标识配色</a:t>
              </a:r>
            </a:p>
          </p:txBody>
        </p:sp>
      </p:grpSp>
      <p:grpSp>
        <p:nvGrpSpPr>
          <p:cNvPr id="75" name="组合 74"/>
          <p:cNvGrpSpPr/>
          <p:nvPr/>
        </p:nvGrpSpPr>
        <p:grpSpPr>
          <a:xfrm>
            <a:off x="690336" y="2638820"/>
            <a:ext cx="6390494" cy="567815"/>
            <a:chOff x="400050" y="1441305"/>
            <a:chExt cx="6390494" cy="567815"/>
          </a:xfrm>
        </p:grpSpPr>
        <p:sp>
          <p:nvSpPr>
            <p:cNvPr id="76" name="平行四边形 75"/>
            <p:cNvSpPr/>
            <p:nvPr/>
          </p:nvSpPr>
          <p:spPr>
            <a:xfrm>
              <a:off x="400050" y="1441305"/>
              <a:ext cx="1414235" cy="558945"/>
            </a:xfrm>
            <a:prstGeom prst="parallelogram">
              <a:avLst>
                <a:gd name="adj" fmla="val 84406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200" dirty="0">
                  <a:solidFill>
                    <a:schemeClr val="bg1"/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</a:rPr>
                <a:t>02</a:t>
              </a:r>
              <a:endParaRPr lang="zh-CN" altLang="en-US" sz="3200" dirty="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</p:txBody>
        </p:sp>
        <p:sp>
          <p:nvSpPr>
            <p:cNvPr id="77" name="文本框 76"/>
            <p:cNvSpPr txBox="1"/>
            <p:nvPr/>
          </p:nvSpPr>
          <p:spPr>
            <a:xfrm>
              <a:off x="1963109" y="1485900"/>
              <a:ext cx="48274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solidFill>
                    <a:srgbClr val="404040"/>
                  </a:solidFill>
                  <a:cs typeface="+mn-ea"/>
                  <a:sym typeface="+mn-lt"/>
                </a:rPr>
                <a:t>安全标识尺寸及种类</a:t>
              </a:r>
            </a:p>
          </p:txBody>
        </p:sp>
      </p:grpSp>
      <p:grpSp>
        <p:nvGrpSpPr>
          <p:cNvPr id="78" name="组合 77"/>
          <p:cNvGrpSpPr/>
          <p:nvPr/>
        </p:nvGrpSpPr>
        <p:grpSpPr>
          <a:xfrm>
            <a:off x="690336" y="3756420"/>
            <a:ext cx="6390494" cy="558945"/>
            <a:chOff x="400050" y="1441305"/>
            <a:chExt cx="6390494" cy="558945"/>
          </a:xfrm>
        </p:grpSpPr>
        <p:sp>
          <p:nvSpPr>
            <p:cNvPr id="79" name="平行四边形 78"/>
            <p:cNvSpPr/>
            <p:nvPr/>
          </p:nvSpPr>
          <p:spPr>
            <a:xfrm>
              <a:off x="400050" y="1441305"/>
              <a:ext cx="1414235" cy="558945"/>
            </a:xfrm>
            <a:prstGeom prst="parallelogram">
              <a:avLst>
                <a:gd name="adj" fmla="val 84406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200" dirty="0">
                  <a:solidFill>
                    <a:schemeClr val="bg1"/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</a:rPr>
                <a:t>03</a:t>
              </a:r>
              <a:endParaRPr lang="zh-CN" altLang="en-US" sz="3200" dirty="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</p:txBody>
        </p:sp>
        <p:sp>
          <p:nvSpPr>
            <p:cNvPr id="80" name="文本框 79"/>
            <p:cNvSpPr txBox="1"/>
            <p:nvPr/>
          </p:nvSpPr>
          <p:spPr>
            <a:xfrm>
              <a:off x="1963109" y="1447800"/>
              <a:ext cx="48274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solidFill>
                    <a:srgbClr val="404040"/>
                  </a:solidFill>
                  <a:cs typeface="+mn-ea"/>
                  <a:sym typeface="+mn-lt"/>
                </a:rPr>
                <a:t>公共区域安全标识要求</a:t>
              </a:r>
            </a:p>
          </p:txBody>
        </p:sp>
      </p:grpSp>
      <p:grpSp>
        <p:nvGrpSpPr>
          <p:cNvPr id="81" name="组合 80"/>
          <p:cNvGrpSpPr/>
          <p:nvPr/>
        </p:nvGrpSpPr>
        <p:grpSpPr>
          <a:xfrm>
            <a:off x="690336" y="4842415"/>
            <a:ext cx="6390494" cy="590550"/>
            <a:chOff x="400050" y="1409700"/>
            <a:chExt cx="6390494" cy="590550"/>
          </a:xfrm>
        </p:grpSpPr>
        <p:sp>
          <p:nvSpPr>
            <p:cNvPr id="82" name="平行四边形 81"/>
            <p:cNvSpPr/>
            <p:nvPr/>
          </p:nvSpPr>
          <p:spPr>
            <a:xfrm>
              <a:off x="400050" y="1441305"/>
              <a:ext cx="1414235" cy="558945"/>
            </a:xfrm>
            <a:prstGeom prst="parallelogram">
              <a:avLst>
                <a:gd name="adj" fmla="val 84406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200" dirty="0">
                  <a:solidFill>
                    <a:schemeClr val="bg1"/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</a:rPr>
                <a:t>04</a:t>
              </a:r>
              <a:endParaRPr lang="zh-CN" altLang="en-US" sz="3200" dirty="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</p:txBody>
        </p:sp>
        <p:sp>
          <p:nvSpPr>
            <p:cNvPr id="83" name="文本框 82"/>
            <p:cNvSpPr txBox="1"/>
            <p:nvPr/>
          </p:nvSpPr>
          <p:spPr>
            <a:xfrm>
              <a:off x="1963109" y="1409700"/>
              <a:ext cx="48274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solidFill>
                    <a:srgbClr val="404040"/>
                  </a:solidFill>
                  <a:cs typeface="+mn-ea"/>
                  <a:sym typeface="+mn-lt"/>
                </a:rPr>
                <a:t>现场安全标识要求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9" grpId="0"/>
      <p:bldP spid="60" grpId="0" animBg="1"/>
      <p:bldP spid="5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1" descr="C:\Users\Administrator\AppData\Roaming\Tencent\Users\838429903\QQ\WinTemp\RichOle\TH]S3T(1Q8II~~ZD1~]29~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5" y="3935413"/>
            <a:ext cx="2447925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3" descr="C:\Users\Administrator\AppData\Roaming\Tencent\Users\838429903\QQ\WinTemp\RichOle\QA~V94@[Q@1}UDFCS_29QI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238" y="3502025"/>
            <a:ext cx="1470025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2" descr="C:\Users\Administrator\AppData\Roaming\Tencent\Users\838429903\QQ\WinTemp\RichOle\I6P3@9ZQDLXOA6DHIT)ZH_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075" y="3502025"/>
            <a:ext cx="1546225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0" name="TextBox 7"/>
          <p:cNvSpPr>
            <a:spLocks noChangeArrowheads="1"/>
          </p:cNvSpPr>
          <p:nvPr/>
        </p:nvSpPr>
        <p:spPr bwMode="auto">
          <a:xfrm>
            <a:off x="5737225" y="1270000"/>
            <a:ext cx="4779963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说明：</a:t>
            </a:r>
            <a:endParaRPr lang="en-US" altLang="zh-CN" sz="1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eaLnBrk="0" hangingPunct="0"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四块安全提示牌安装在卷帘门两旁墙上，每边安装两块；下排警示牌离地</a:t>
            </a: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170cm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；</a:t>
            </a:r>
            <a:endParaRPr lang="en-US" altLang="zh-CN" sz="1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eaLnBrk="0" hangingPunct="0"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卷帘门两侧内外均贴黑黄警示条，高度</a:t>
            </a: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250cm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；</a:t>
            </a:r>
            <a:endParaRPr lang="en-US" altLang="zh-CN" sz="1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eaLnBrk="0" hangingPunct="0"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卷帘门下地面刷黑黄警示条，宽度</a:t>
            </a: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60cm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；</a:t>
            </a:r>
            <a:endParaRPr lang="en-US" altLang="zh-CN" sz="1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eaLnBrk="0" hangingPunct="0"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门口地面用白色油漆涂刷，字体为方正兰亭大黑</a:t>
            </a: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_GBK,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上排字间距</a:t>
            </a: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5cm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，下排字间距</a:t>
            </a: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12.5cm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（标准模板）；</a:t>
            </a:r>
          </a:p>
          <a:p>
            <a:pPr eaLnBrk="0" hangingPunct="0"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上排字距离大门垂直距离</a:t>
            </a: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米，左右居中。</a:t>
            </a:r>
          </a:p>
        </p:txBody>
      </p:sp>
      <p:pic>
        <p:nvPicPr>
          <p:cNvPr id="36871" name="Picture 8" descr="QQ图片2014101415594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238" y="1689100"/>
            <a:ext cx="1470025" cy="188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2" name="Picture 9" descr="QQ图片2014101415595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0175" y="1698625"/>
            <a:ext cx="1455738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3" name="Picture 1" descr="D:\我的资料库\Documents\Tencent Files\838429903\Image\Image3\S0}WJHG@X{D5YSSJ`9R`ZE7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038" y="5373688"/>
            <a:ext cx="2635250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4" name="Text Box 3"/>
          <p:cNvSpPr>
            <a:spLocks noChangeArrowheads="1"/>
          </p:cNvSpPr>
          <p:nvPr/>
        </p:nvSpPr>
        <p:spPr bwMode="auto">
          <a:xfrm>
            <a:off x="2024063" y="784225"/>
            <a:ext cx="8066087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6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zh-CN" altLang="en-US" sz="20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设计应用（现场区域）-- 厂房大门警示牌</a:t>
            </a:r>
            <a:endParaRPr lang="zh-CN" altLang="en-US" sz="2000">
              <a:solidFill>
                <a:srgbClr val="000000"/>
              </a:solidFill>
              <a:latin typeface="Arial" panose="020B0604020202020204" pitchFamily="34" charset="0"/>
              <a:sym typeface="Calibri" panose="020F0502020204030204" pitchFamily="34" charset="0"/>
            </a:endParaRPr>
          </a:p>
          <a:p>
            <a:pPr>
              <a:lnSpc>
                <a:spcPct val="16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zh-CN" altLang="en-US" sz="2000">
              <a:solidFill>
                <a:srgbClr val="000000"/>
              </a:solidFill>
              <a:latin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1511300" y="235585"/>
            <a:ext cx="44488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404040"/>
                </a:solidFill>
                <a:cs typeface="+mn-ea"/>
                <a:sym typeface="+mn-lt"/>
              </a:rPr>
              <a:t>安全标识要求</a:t>
            </a:r>
          </a:p>
        </p:txBody>
      </p:sp>
      <p:grpSp>
        <p:nvGrpSpPr>
          <p:cNvPr id="71" name="组合 70"/>
          <p:cNvGrpSpPr/>
          <p:nvPr/>
        </p:nvGrpSpPr>
        <p:grpSpPr>
          <a:xfrm>
            <a:off x="428334" y="102583"/>
            <a:ext cx="793829" cy="883621"/>
            <a:chOff x="3981886" y="3014122"/>
            <a:chExt cx="1324741" cy="1536700"/>
          </a:xfrm>
        </p:grpSpPr>
        <p:sp>
          <p:nvSpPr>
            <p:cNvPr id="72" name="六边形 71"/>
            <p:cNvSpPr/>
            <p:nvPr/>
          </p:nvSpPr>
          <p:spPr>
            <a:xfrm rot="16200000">
              <a:off x="3875907" y="3120101"/>
              <a:ext cx="1536700" cy="1324741"/>
            </a:xfrm>
            <a:prstGeom prst="hexagon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3" name="六边形 72"/>
            <p:cNvSpPr/>
            <p:nvPr/>
          </p:nvSpPr>
          <p:spPr>
            <a:xfrm rot="16200000">
              <a:off x="3899643" y="3139080"/>
              <a:ext cx="1492666" cy="1286782"/>
            </a:xfrm>
            <a:prstGeom prst="hexagon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8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4" name="六边形 73"/>
            <p:cNvSpPr/>
            <p:nvPr/>
          </p:nvSpPr>
          <p:spPr>
            <a:xfrm rot="16200000">
              <a:off x="4030356" y="3253245"/>
              <a:ext cx="1227802" cy="1058450"/>
            </a:xfrm>
            <a:prstGeom prst="hexagon">
              <a:avLst/>
            </a:prstGeom>
            <a:solidFill>
              <a:srgbClr val="00ACBE"/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75" name="文本框 74"/>
          <p:cNvSpPr txBox="1"/>
          <p:nvPr/>
        </p:nvSpPr>
        <p:spPr>
          <a:xfrm>
            <a:off x="492164" y="133496"/>
            <a:ext cx="690880" cy="811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rtlCol="0">
            <a:spAutoFit/>
          </a:bodyPr>
          <a:lstStyle>
            <a:defPPr>
              <a:defRPr lang="zh-CN"/>
            </a:defPPr>
            <a:lvl1pPr algn="ctr" defTabSz="685800">
              <a:lnSpc>
                <a:spcPct val="130000"/>
              </a:lnSpc>
              <a:defRPr sz="7200" b="1">
                <a:solidFill>
                  <a:srgbClr val="00ACB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3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0</a:t>
            </a:r>
            <a:r>
              <a:rPr lang="en-US" sz="3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Picture 1" descr="C:\Users\Administrator\AppData\Roaming\Tencent\Users\838429903\QQ\WinTemp\RichOle\7~IE0(8KDFO2$WEYTV5SX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425" y="2062163"/>
            <a:ext cx="25146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8" descr="C:\Users\Administrator\AppData\Roaming\Tencent\Users\838429903\QQ\WinTemp\RichOle\ZKX@BKW(916RQ0~%RFTP@W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1917700"/>
            <a:ext cx="32480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矩形 6"/>
          <p:cNvSpPr>
            <a:spLocks noChangeArrowheads="1"/>
          </p:cNvSpPr>
          <p:nvPr/>
        </p:nvSpPr>
        <p:spPr bwMode="auto">
          <a:xfrm>
            <a:off x="2209800" y="3429000"/>
            <a:ext cx="5184775" cy="1706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说明：</a:t>
            </a:r>
            <a:endParaRPr lang="en-US" altLang="zh-CN" sz="1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字体为方正兰亭大黑</a:t>
            </a: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_GBK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，字间距</a:t>
            </a: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1.6cm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，字长</a:t>
            </a: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90cm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；</a:t>
            </a:r>
            <a:endParaRPr lang="en-US" altLang="zh-CN" sz="1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字体尺寸：模板外框长度</a:t>
            </a: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L*H=106*30cm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；字体</a:t>
            </a: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L*H=100*14cm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；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AutoNum type="arabicPeriod" startAt="3"/>
            </a:pP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距离小门垂直距离为</a:t>
            </a: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0.5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米，左右居中。</a:t>
            </a:r>
            <a:endParaRPr lang="en-US" altLang="zh-CN" sz="1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7894" name="Text Box 3"/>
          <p:cNvSpPr>
            <a:spLocks noChangeArrowheads="1"/>
          </p:cNvSpPr>
          <p:nvPr/>
        </p:nvSpPr>
        <p:spPr bwMode="auto">
          <a:xfrm>
            <a:off x="2024063" y="928688"/>
            <a:ext cx="8066087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6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zh-CN" altLang="en-US" sz="20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设计应用（现场区域）-- 厂房大门警示牌</a:t>
            </a:r>
            <a:endParaRPr lang="zh-CN" altLang="en-US" sz="2000">
              <a:solidFill>
                <a:srgbClr val="000000"/>
              </a:solidFill>
              <a:latin typeface="Arial" panose="020B0604020202020204" pitchFamily="34" charset="0"/>
              <a:sym typeface="Calibri" panose="020F0502020204030204" pitchFamily="34" charset="0"/>
            </a:endParaRPr>
          </a:p>
          <a:p>
            <a:pPr>
              <a:lnSpc>
                <a:spcPct val="16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zh-CN" altLang="en-US" sz="2000">
              <a:solidFill>
                <a:srgbClr val="000000"/>
              </a:solidFill>
              <a:latin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1511300" y="235585"/>
            <a:ext cx="44488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404040"/>
                </a:solidFill>
                <a:cs typeface="+mn-ea"/>
                <a:sym typeface="+mn-lt"/>
              </a:rPr>
              <a:t>安全标识要求</a:t>
            </a:r>
          </a:p>
        </p:txBody>
      </p:sp>
      <p:grpSp>
        <p:nvGrpSpPr>
          <p:cNvPr id="71" name="组合 70"/>
          <p:cNvGrpSpPr/>
          <p:nvPr/>
        </p:nvGrpSpPr>
        <p:grpSpPr>
          <a:xfrm>
            <a:off x="428334" y="102583"/>
            <a:ext cx="793829" cy="883621"/>
            <a:chOff x="3981886" y="3014122"/>
            <a:chExt cx="1324741" cy="1536700"/>
          </a:xfrm>
        </p:grpSpPr>
        <p:sp>
          <p:nvSpPr>
            <p:cNvPr id="72" name="六边形 71"/>
            <p:cNvSpPr/>
            <p:nvPr/>
          </p:nvSpPr>
          <p:spPr>
            <a:xfrm rot="16200000">
              <a:off x="3875907" y="3120101"/>
              <a:ext cx="1536700" cy="1324741"/>
            </a:xfrm>
            <a:prstGeom prst="hexagon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3" name="六边形 72"/>
            <p:cNvSpPr/>
            <p:nvPr/>
          </p:nvSpPr>
          <p:spPr>
            <a:xfrm rot="16200000">
              <a:off x="3899643" y="3139080"/>
              <a:ext cx="1492666" cy="1286782"/>
            </a:xfrm>
            <a:prstGeom prst="hexagon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8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4" name="六边形 73"/>
            <p:cNvSpPr/>
            <p:nvPr/>
          </p:nvSpPr>
          <p:spPr>
            <a:xfrm rot="16200000">
              <a:off x="4030356" y="3253245"/>
              <a:ext cx="1227802" cy="1058450"/>
            </a:xfrm>
            <a:prstGeom prst="hexagon">
              <a:avLst/>
            </a:prstGeom>
            <a:solidFill>
              <a:srgbClr val="00ACBE"/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75" name="文本框 74"/>
          <p:cNvSpPr txBox="1"/>
          <p:nvPr/>
        </p:nvSpPr>
        <p:spPr>
          <a:xfrm>
            <a:off x="492164" y="133496"/>
            <a:ext cx="690880" cy="811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rtlCol="0">
            <a:spAutoFit/>
          </a:bodyPr>
          <a:lstStyle>
            <a:defPPr>
              <a:defRPr lang="zh-CN"/>
            </a:defPPr>
            <a:lvl1pPr algn="ctr" defTabSz="685800">
              <a:lnSpc>
                <a:spcPct val="130000"/>
              </a:lnSpc>
              <a:defRPr sz="7200" b="1">
                <a:solidFill>
                  <a:srgbClr val="00ACB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3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0</a:t>
            </a:r>
            <a:r>
              <a:rPr lang="en-US" sz="3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9" name="Picture 1" descr="C:\Users\Administrator\AppData\Roaming\Tencent\Users\838429903\QQ\WinTemp\RichOle\92D04QPG7FFL2WT}P(2Q_M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250" y="4076700"/>
            <a:ext cx="1957388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7" descr="C:\Users\Administrator\AppData\Roaming\Tencent\Users\838429903\QQ\WinTemp\RichOle\JU9Q2TY1{28%FJ[2URG0XH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675" y="4797425"/>
            <a:ext cx="463232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2" descr="C:\Users\Administrator\AppData\Roaming\Tencent\Users\838429903\QQ\WinTemp\RichOle\5J%UG1}1$E)%)WTC$DSG@`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1628775"/>
            <a:ext cx="1450975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1" descr="C:\Users\Administrator\AppData\Roaming\Tencent\Users\838429903\QQ\WinTemp\RichOle\ED~BDQ6HE%B{IN]M(`9A_NJ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4488" y="1214438"/>
            <a:ext cx="1957387" cy="252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3" name="TextBox 7"/>
          <p:cNvSpPr>
            <a:spLocks noChangeArrowheads="1"/>
          </p:cNvSpPr>
          <p:nvPr/>
        </p:nvSpPr>
        <p:spPr bwMode="auto">
          <a:xfrm>
            <a:off x="4008438" y="1917700"/>
            <a:ext cx="3792537" cy="2030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说明：</a:t>
            </a:r>
            <a:endParaRPr lang="en-US" altLang="zh-CN" sz="1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eaLnBrk="0" hangingPunct="0"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作业通道只允许作业人员进入，通道两旁涂黄色虚线，线宽10cm（同行车、地面车辆通道警示划线）；</a:t>
            </a:r>
          </a:p>
          <a:p>
            <a:pPr eaLnBrk="0" hangingPunct="0"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字体尺寸：</a:t>
            </a:r>
            <a:endParaRPr lang="en-US" altLang="zh-CN" sz="1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eaLnBrk="0" hangingPunc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字体长度</a:t>
            </a: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L*H=90*12cm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。</a:t>
            </a:r>
            <a:endParaRPr lang="en-US" altLang="zh-CN" sz="1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9944" name="Text Box 3"/>
          <p:cNvSpPr>
            <a:spLocks noChangeArrowheads="1"/>
          </p:cNvSpPr>
          <p:nvPr/>
        </p:nvSpPr>
        <p:spPr bwMode="auto">
          <a:xfrm>
            <a:off x="2024063" y="928688"/>
            <a:ext cx="8066087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6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zh-CN" altLang="en-US" sz="20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设计应用（现场区域）-- 厂房内通道标识</a:t>
            </a:r>
            <a:endParaRPr lang="zh-CN" altLang="en-US" sz="2000">
              <a:solidFill>
                <a:srgbClr val="000000"/>
              </a:solidFill>
              <a:latin typeface="Arial" panose="020B0604020202020204" pitchFamily="34" charset="0"/>
              <a:sym typeface="Calibri" panose="020F0502020204030204" pitchFamily="34" charset="0"/>
            </a:endParaRPr>
          </a:p>
          <a:p>
            <a:pPr>
              <a:lnSpc>
                <a:spcPct val="16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zh-CN" altLang="en-US" sz="2000">
              <a:solidFill>
                <a:srgbClr val="000000"/>
              </a:solidFill>
              <a:latin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1511300" y="235585"/>
            <a:ext cx="44488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404040"/>
                </a:solidFill>
                <a:cs typeface="+mn-ea"/>
                <a:sym typeface="+mn-lt"/>
              </a:rPr>
              <a:t>安全标识要求</a:t>
            </a:r>
          </a:p>
        </p:txBody>
      </p:sp>
      <p:grpSp>
        <p:nvGrpSpPr>
          <p:cNvPr id="71" name="组合 70"/>
          <p:cNvGrpSpPr/>
          <p:nvPr/>
        </p:nvGrpSpPr>
        <p:grpSpPr>
          <a:xfrm>
            <a:off x="428334" y="102583"/>
            <a:ext cx="793829" cy="883621"/>
            <a:chOff x="3981886" y="3014122"/>
            <a:chExt cx="1324741" cy="1536700"/>
          </a:xfrm>
        </p:grpSpPr>
        <p:sp>
          <p:nvSpPr>
            <p:cNvPr id="72" name="六边形 71"/>
            <p:cNvSpPr/>
            <p:nvPr/>
          </p:nvSpPr>
          <p:spPr>
            <a:xfrm rot="16200000">
              <a:off x="3875907" y="3120101"/>
              <a:ext cx="1536700" cy="1324741"/>
            </a:xfrm>
            <a:prstGeom prst="hexagon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3" name="六边形 72"/>
            <p:cNvSpPr/>
            <p:nvPr/>
          </p:nvSpPr>
          <p:spPr>
            <a:xfrm rot="16200000">
              <a:off x="3899643" y="3139080"/>
              <a:ext cx="1492666" cy="1286782"/>
            </a:xfrm>
            <a:prstGeom prst="hexagon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8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4" name="六边形 73"/>
            <p:cNvSpPr/>
            <p:nvPr/>
          </p:nvSpPr>
          <p:spPr>
            <a:xfrm rot="16200000">
              <a:off x="4030356" y="3253245"/>
              <a:ext cx="1227802" cy="1058450"/>
            </a:xfrm>
            <a:prstGeom prst="hexagon">
              <a:avLst/>
            </a:prstGeom>
            <a:solidFill>
              <a:srgbClr val="00ACBE"/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75" name="文本框 74"/>
          <p:cNvSpPr txBox="1"/>
          <p:nvPr/>
        </p:nvSpPr>
        <p:spPr>
          <a:xfrm>
            <a:off x="492164" y="133496"/>
            <a:ext cx="690880" cy="811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rtlCol="0">
            <a:spAutoFit/>
          </a:bodyPr>
          <a:lstStyle>
            <a:defPPr>
              <a:defRPr lang="zh-CN"/>
            </a:defPPr>
            <a:lvl1pPr algn="ctr" defTabSz="685800">
              <a:lnSpc>
                <a:spcPct val="130000"/>
              </a:lnSpc>
              <a:defRPr sz="7200" b="1">
                <a:solidFill>
                  <a:srgbClr val="00ACB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3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0</a:t>
            </a:r>
            <a:r>
              <a:rPr lang="en-US" sz="3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3" name="Picture 2" descr="C:\Users\Administrator\AppData\Roaming\Tencent\Users\838429903\QQ\WinTemp\RichOle\]H_`AQ%(WZOPHG%G)%{(Q4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575" y="2997200"/>
            <a:ext cx="342900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TextBox 4"/>
          <p:cNvSpPr>
            <a:spLocks noChangeArrowheads="1"/>
          </p:cNvSpPr>
          <p:nvPr/>
        </p:nvSpPr>
        <p:spPr bwMode="auto">
          <a:xfrm>
            <a:off x="2928938" y="4294188"/>
            <a:ext cx="4949825" cy="1706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说明：</a:t>
            </a:r>
            <a:endParaRPr lang="en-US" altLang="zh-CN" sz="1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eaLnBrk="0" hangingPunct="0"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字体尺寸：如图标；</a:t>
            </a:r>
          </a:p>
          <a:p>
            <a:pPr eaLnBrk="0" hangingPunct="0"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用白色油漆涂刷；</a:t>
            </a:r>
            <a:endParaRPr lang="en-US" altLang="zh-CN" sz="1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eaLnBrk="0" hangingPunct="0"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模板材质：</a:t>
            </a: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1.5mm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铝板；</a:t>
            </a:r>
            <a:endParaRPr lang="en-US" altLang="zh-CN" sz="1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eaLnBrk="0" hangingPunct="0"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警示条宽度</a:t>
            </a: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5cm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，倾斜</a:t>
            </a: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45°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。</a:t>
            </a:r>
          </a:p>
        </p:txBody>
      </p:sp>
      <p:pic>
        <p:nvPicPr>
          <p:cNvPr id="40965" name="Picture 1" descr="C:\Users\Administrator\AppData\Roaming\Tencent\Users\838429903\QQ\WinTemp\RichOle\3K41NFN_$I4J`U3196{LN8Q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250" y="1196975"/>
            <a:ext cx="19431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2" descr="C:\Users\Administrator\AppData\Roaming\Tencent\Users\838429903\QQ\WinTemp\RichOle\CA60QR)PIUC~_HG089KFA]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250" y="3933825"/>
            <a:ext cx="194310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7" name="Text Box 3"/>
          <p:cNvSpPr>
            <a:spLocks noChangeArrowheads="1"/>
          </p:cNvSpPr>
          <p:nvPr/>
        </p:nvSpPr>
        <p:spPr bwMode="auto">
          <a:xfrm>
            <a:off x="2024063" y="928688"/>
            <a:ext cx="8066087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6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zh-CN" altLang="en-US" sz="20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设计应用（现场区域）-- 行车通道及等待位标识</a:t>
            </a:r>
          </a:p>
        </p:txBody>
      </p:sp>
      <p:pic>
        <p:nvPicPr>
          <p:cNvPr id="40968" name="图片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1628775"/>
            <a:ext cx="4087813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" name="文本框 69"/>
          <p:cNvSpPr txBox="1"/>
          <p:nvPr/>
        </p:nvSpPr>
        <p:spPr>
          <a:xfrm>
            <a:off x="1511300" y="235585"/>
            <a:ext cx="44488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404040"/>
                </a:solidFill>
                <a:cs typeface="+mn-ea"/>
                <a:sym typeface="+mn-lt"/>
              </a:rPr>
              <a:t>安全标识要求</a:t>
            </a:r>
          </a:p>
        </p:txBody>
      </p:sp>
      <p:grpSp>
        <p:nvGrpSpPr>
          <p:cNvPr id="71" name="组合 70"/>
          <p:cNvGrpSpPr/>
          <p:nvPr/>
        </p:nvGrpSpPr>
        <p:grpSpPr>
          <a:xfrm>
            <a:off x="428334" y="102583"/>
            <a:ext cx="793829" cy="883621"/>
            <a:chOff x="3981886" y="3014122"/>
            <a:chExt cx="1324741" cy="1536700"/>
          </a:xfrm>
        </p:grpSpPr>
        <p:sp>
          <p:nvSpPr>
            <p:cNvPr id="72" name="六边形 71"/>
            <p:cNvSpPr/>
            <p:nvPr/>
          </p:nvSpPr>
          <p:spPr>
            <a:xfrm rot="16200000">
              <a:off x="3875907" y="3120101"/>
              <a:ext cx="1536700" cy="1324741"/>
            </a:xfrm>
            <a:prstGeom prst="hexagon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3" name="六边形 72"/>
            <p:cNvSpPr/>
            <p:nvPr/>
          </p:nvSpPr>
          <p:spPr>
            <a:xfrm rot="16200000">
              <a:off x="3899643" y="3139080"/>
              <a:ext cx="1492666" cy="1286782"/>
            </a:xfrm>
            <a:prstGeom prst="hexagon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8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4" name="六边形 73"/>
            <p:cNvSpPr/>
            <p:nvPr/>
          </p:nvSpPr>
          <p:spPr>
            <a:xfrm rot="16200000">
              <a:off x="4030356" y="3253245"/>
              <a:ext cx="1227802" cy="1058450"/>
            </a:xfrm>
            <a:prstGeom prst="hexagon">
              <a:avLst/>
            </a:prstGeom>
            <a:solidFill>
              <a:srgbClr val="00ACBE"/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75" name="文本框 74"/>
          <p:cNvSpPr txBox="1"/>
          <p:nvPr/>
        </p:nvSpPr>
        <p:spPr>
          <a:xfrm>
            <a:off x="492164" y="133496"/>
            <a:ext cx="690880" cy="811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rtlCol="0">
            <a:spAutoFit/>
          </a:bodyPr>
          <a:lstStyle>
            <a:defPPr>
              <a:defRPr lang="zh-CN"/>
            </a:defPPr>
            <a:lvl1pPr algn="ctr" defTabSz="685800">
              <a:lnSpc>
                <a:spcPct val="130000"/>
              </a:lnSpc>
              <a:defRPr sz="7200" b="1">
                <a:solidFill>
                  <a:srgbClr val="00ACB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3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0</a:t>
            </a:r>
            <a:r>
              <a:rPr lang="en-US" sz="3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AutoShape 2" descr="C:\Users\Administrator\AppData\Roaming\Tencent\Users\838429903\QQ\WinTemp\RichOle\IYGYY$U54R}_OO`V[SGDU.jpg"/>
          <p:cNvSpPr>
            <a:spLocks noChangeAspect="1" noChangeArrowheads="1"/>
          </p:cNvSpPr>
          <p:nvPr/>
        </p:nvSpPr>
        <p:spPr bwMode="auto">
          <a:xfrm>
            <a:off x="1524000" y="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>
              <a:buFont typeface="Arial" panose="020B0604020202020204" pitchFamily="34" charset="0"/>
              <a:buNone/>
            </a:pPr>
            <a:endParaRPr lang="zh-CN" altLang="en-US">
              <a:solidFill>
                <a:srgbClr val="000000"/>
              </a:solidFill>
              <a:sym typeface="Calibri" panose="020F0502020204030204" pitchFamily="34" charset="0"/>
            </a:endParaRPr>
          </a:p>
        </p:txBody>
      </p:sp>
      <p:sp>
        <p:nvSpPr>
          <p:cNvPr id="41988" name="AutoShape 3" descr="C:\Users\Administrator\AppData\Roaming\Tencent\Users\838429903\QQ\WinTemp\RichOle\IYGYY$U54R}_OO`V[SGDU.jpg"/>
          <p:cNvSpPr>
            <a:spLocks noChangeAspect="1" noChangeArrowheads="1"/>
          </p:cNvSpPr>
          <p:nvPr/>
        </p:nvSpPr>
        <p:spPr bwMode="auto">
          <a:xfrm>
            <a:off x="1524000" y="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>
              <a:buFont typeface="Arial" panose="020B0604020202020204" pitchFamily="34" charset="0"/>
              <a:buNone/>
            </a:pPr>
            <a:endParaRPr lang="zh-CN" altLang="en-US">
              <a:solidFill>
                <a:srgbClr val="000000"/>
              </a:solidFill>
              <a:sym typeface="Calibri" panose="020F0502020204030204" pitchFamily="34" charset="0"/>
            </a:endParaRPr>
          </a:p>
        </p:txBody>
      </p:sp>
      <p:pic>
        <p:nvPicPr>
          <p:cNvPr id="41989" name="Picture 11" descr="C:\Users\Administrator\AppData\Roaming\Tencent\Users\838429903\QQ\WinTemp\RichOle\R2VAQOIG(6C3XX5@MHOZXP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1773238"/>
            <a:ext cx="3128963" cy="396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0" name="TextBox 4"/>
          <p:cNvSpPr>
            <a:spLocks noChangeArrowheads="1"/>
          </p:cNvSpPr>
          <p:nvPr/>
        </p:nvSpPr>
        <p:spPr bwMode="auto">
          <a:xfrm>
            <a:off x="6169025" y="1989138"/>
            <a:ext cx="3784600" cy="2866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说明：</a:t>
            </a:r>
            <a:endParaRPr lang="en-US" altLang="zh-CN" sz="1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1.标牌尺寸：</a:t>
            </a: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L*H=20*25cm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；</a:t>
            </a:r>
          </a:p>
          <a:p>
            <a:pPr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2.</a:t>
            </a: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张贴位置：行车办公室及行车操作室，视现场环境定，张贴在醒目位置；</a:t>
            </a:r>
          </a:p>
          <a:p>
            <a:pPr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3.</a:t>
            </a: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材质：有机玻璃</a:t>
            </a: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AV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平板打印，倒圆角、四角留安装孔。</a:t>
            </a:r>
          </a:p>
          <a:p>
            <a:pPr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zh-CN" altLang="en-US" sz="1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1991" name="Text Box 3"/>
          <p:cNvSpPr>
            <a:spLocks noChangeArrowheads="1"/>
          </p:cNvSpPr>
          <p:nvPr/>
        </p:nvSpPr>
        <p:spPr bwMode="auto">
          <a:xfrm>
            <a:off x="2024063" y="928688"/>
            <a:ext cx="8066087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6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zh-CN" altLang="en-US" sz="20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设计应用（现场区域）-- 行车操作室提示牌</a:t>
            </a:r>
          </a:p>
        </p:txBody>
      </p:sp>
      <p:sp>
        <p:nvSpPr>
          <p:cNvPr id="70" name="文本框 69"/>
          <p:cNvSpPr txBox="1"/>
          <p:nvPr/>
        </p:nvSpPr>
        <p:spPr>
          <a:xfrm>
            <a:off x="1511300" y="235585"/>
            <a:ext cx="44488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404040"/>
                </a:solidFill>
                <a:cs typeface="+mn-ea"/>
                <a:sym typeface="+mn-lt"/>
              </a:rPr>
              <a:t>安全标识要求</a:t>
            </a:r>
          </a:p>
        </p:txBody>
      </p:sp>
      <p:grpSp>
        <p:nvGrpSpPr>
          <p:cNvPr id="71" name="组合 70"/>
          <p:cNvGrpSpPr/>
          <p:nvPr/>
        </p:nvGrpSpPr>
        <p:grpSpPr>
          <a:xfrm>
            <a:off x="428334" y="102583"/>
            <a:ext cx="793829" cy="883621"/>
            <a:chOff x="3981886" y="3014122"/>
            <a:chExt cx="1324741" cy="1536700"/>
          </a:xfrm>
        </p:grpSpPr>
        <p:sp>
          <p:nvSpPr>
            <p:cNvPr id="72" name="六边形 71"/>
            <p:cNvSpPr/>
            <p:nvPr/>
          </p:nvSpPr>
          <p:spPr>
            <a:xfrm rot="16200000">
              <a:off x="3875907" y="3120101"/>
              <a:ext cx="1536700" cy="1324741"/>
            </a:xfrm>
            <a:prstGeom prst="hexagon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3" name="六边形 72"/>
            <p:cNvSpPr/>
            <p:nvPr/>
          </p:nvSpPr>
          <p:spPr>
            <a:xfrm rot="16200000">
              <a:off x="3899643" y="3139080"/>
              <a:ext cx="1492666" cy="1286782"/>
            </a:xfrm>
            <a:prstGeom prst="hexagon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8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4" name="六边形 73"/>
            <p:cNvSpPr/>
            <p:nvPr/>
          </p:nvSpPr>
          <p:spPr>
            <a:xfrm rot="16200000">
              <a:off x="4030356" y="3253245"/>
              <a:ext cx="1227802" cy="1058450"/>
            </a:xfrm>
            <a:prstGeom prst="hexagon">
              <a:avLst/>
            </a:prstGeom>
            <a:solidFill>
              <a:srgbClr val="00ACBE"/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75" name="文本框 74"/>
          <p:cNvSpPr txBox="1"/>
          <p:nvPr/>
        </p:nvSpPr>
        <p:spPr>
          <a:xfrm>
            <a:off x="492164" y="133496"/>
            <a:ext cx="690880" cy="811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rtlCol="0">
            <a:spAutoFit/>
          </a:bodyPr>
          <a:lstStyle>
            <a:defPPr>
              <a:defRPr lang="zh-CN"/>
            </a:defPPr>
            <a:lvl1pPr algn="ctr" defTabSz="685800">
              <a:lnSpc>
                <a:spcPct val="130000"/>
              </a:lnSpc>
              <a:defRPr sz="7200" b="1">
                <a:solidFill>
                  <a:srgbClr val="00ACB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3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0</a:t>
            </a:r>
            <a:r>
              <a:rPr lang="en-US" sz="3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TextBox 4"/>
          <p:cNvSpPr>
            <a:spLocks noChangeArrowheads="1"/>
          </p:cNvSpPr>
          <p:nvPr/>
        </p:nvSpPr>
        <p:spPr bwMode="auto">
          <a:xfrm>
            <a:off x="3505200" y="2925763"/>
            <a:ext cx="4032250" cy="2999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说明：</a:t>
            </a:r>
          </a:p>
          <a:p>
            <a:pPr eaLnBrk="0" hangingPunct="0"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方案一为人车分离方案，适用于厂房内道路较宽的通道，车辆通道底色为灰色，两边用黄色虚线提示，在头尾及中间每隔</a:t>
            </a: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30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米刷“车辆通道，注意避让”警示；</a:t>
            </a:r>
          </a:p>
          <a:p>
            <a:pPr eaLnBrk="0" hangingPunct="0"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方案二是当厂房卷帘门两侧通道较窄时，车辆需要进入厂房，可采用黄色虚线提示（同作业通道划线）在头尾及中间每隔</a:t>
            </a: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30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米刷“车辆通道，注意避让”警示。</a:t>
            </a:r>
            <a:endParaRPr lang="zh-CN" altLang="en-US" sz="11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43012" name="图片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250" y="3933825"/>
            <a:ext cx="193357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10" descr="C:\Users\Administrator\AppData\Roaming\Tencent\Users\838429903\QQ\WinTemp\RichOle\39ALRMWY@S`CPE~42@88M[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250" y="1125538"/>
            <a:ext cx="1943100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1" descr="D:\我的资料库\Documents\Tencent Files\838429903\Image\$])4MLXB@[8}__~B}X8@0]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775" y="2781300"/>
            <a:ext cx="1008063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Picture 2" descr="D:\我的资料库\Documents\Tencent Files\838429903\Image\$Q_K$4BW81A~1$W1G9XR3)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575" y="1701800"/>
            <a:ext cx="40322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6" name="Text Box 3"/>
          <p:cNvSpPr>
            <a:spLocks noChangeArrowheads="1"/>
          </p:cNvSpPr>
          <p:nvPr/>
        </p:nvSpPr>
        <p:spPr bwMode="auto">
          <a:xfrm>
            <a:off x="2024063" y="928688"/>
            <a:ext cx="8066087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6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zh-CN" altLang="en-US" sz="20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设计应用（现场区域）-- 厂房内车辆通道标识</a:t>
            </a:r>
            <a:endParaRPr lang="zh-CN" altLang="en-US" sz="2000">
              <a:solidFill>
                <a:srgbClr val="000000"/>
              </a:solidFill>
              <a:latin typeface="Arial" panose="020B0604020202020204" pitchFamily="34" charset="0"/>
              <a:sym typeface="Calibri" panose="020F0502020204030204" pitchFamily="34" charset="0"/>
            </a:endParaRPr>
          </a:p>
          <a:p>
            <a:pPr>
              <a:lnSpc>
                <a:spcPct val="16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zh-CN" altLang="en-US" sz="2000">
              <a:solidFill>
                <a:srgbClr val="000000"/>
              </a:solidFill>
              <a:latin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1511300" y="235585"/>
            <a:ext cx="44488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404040"/>
                </a:solidFill>
                <a:cs typeface="+mn-ea"/>
                <a:sym typeface="+mn-lt"/>
              </a:rPr>
              <a:t>安全标识要求</a:t>
            </a:r>
          </a:p>
        </p:txBody>
      </p:sp>
      <p:grpSp>
        <p:nvGrpSpPr>
          <p:cNvPr id="71" name="组合 70"/>
          <p:cNvGrpSpPr/>
          <p:nvPr/>
        </p:nvGrpSpPr>
        <p:grpSpPr>
          <a:xfrm>
            <a:off x="428334" y="102583"/>
            <a:ext cx="793829" cy="883621"/>
            <a:chOff x="3981886" y="3014122"/>
            <a:chExt cx="1324741" cy="1536700"/>
          </a:xfrm>
        </p:grpSpPr>
        <p:sp>
          <p:nvSpPr>
            <p:cNvPr id="72" name="六边形 71"/>
            <p:cNvSpPr/>
            <p:nvPr/>
          </p:nvSpPr>
          <p:spPr>
            <a:xfrm rot="16200000">
              <a:off x="3875907" y="3120101"/>
              <a:ext cx="1536700" cy="1324741"/>
            </a:xfrm>
            <a:prstGeom prst="hexagon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3" name="六边形 72"/>
            <p:cNvSpPr/>
            <p:nvPr/>
          </p:nvSpPr>
          <p:spPr>
            <a:xfrm rot="16200000">
              <a:off x="3899643" y="3139080"/>
              <a:ext cx="1492666" cy="1286782"/>
            </a:xfrm>
            <a:prstGeom prst="hexagon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8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4" name="六边形 73"/>
            <p:cNvSpPr/>
            <p:nvPr/>
          </p:nvSpPr>
          <p:spPr>
            <a:xfrm rot="16200000">
              <a:off x="4030356" y="3253245"/>
              <a:ext cx="1227802" cy="1058450"/>
            </a:xfrm>
            <a:prstGeom prst="hexagon">
              <a:avLst/>
            </a:prstGeom>
            <a:solidFill>
              <a:srgbClr val="00ACBE"/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75" name="文本框 74"/>
          <p:cNvSpPr txBox="1"/>
          <p:nvPr/>
        </p:nvSpPr>
        <p:spPr>
          <a:xfrm>
            <a:off x="492164" y="133496"/>
            <a:ext cx="690880" cy="811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rtlCol="0">
            <a:spAutoFit/>
          </a:bodyPr>
          <a:lstStyle>
            <a:defPPr>
              <a:defRPr lang="zh-CN"/>
            </a:defPPr>
            <a:lvl1pPr algn="ctr" defTabSz="685800">
              <a:lnSpc>
                <a:spcPct val="130000"/>
              </a:lnSpc>
              <a:defRPr sz="7200" b="1">
                <a:solidFill>
                  <a:srgbClr val="00ACB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3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0</a:t>
            </a:r>
            <a:r>
              <a:rPr lang="en-US" sz="3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8" descr="D:\我的资料库\Documents\Tencent Files\838429903\Image\Image3\3VC8II{HQFXP)_3$@V}4I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00" y="3717925"/>
            <a:ext cx="2127250" cy="284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5" descr="C:\Users\Administrator\AppData\Roaming\Tencent\Users\838429903\QQ\WinTemp\RichOle\0@46)25E{`[434%M`VBOM6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0" y="1844675"/>
            <a:ext cx="3168650" cy="390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Box 9"/>
          <p:cNvSpPr>
            <a:spLocks noChangeArrowheads="1"/>
          </p:cNvSpPr>
          <p:nvPr/>
        </p:nvSpPr>
        <p:spPr bwMode="auto">
          <a:xfrm>
            <a:off x="5664200" y="1557338"/>
            <a:ext cx="4608513" cy="2030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说明：</a:t>
            </a:r>
            <a:endParaRPr lang="en-US" altLang="zh-CN" sz="1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eaLnBrk="0" hangingPunct="0"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室内提示牌单体尺寸：</a:t>
            </a: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L*H=20*25cm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；</a:t>
            </a:r>
            <a:endParaRPr lang="en-US" altLang="zh-CN" sz="1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eaLnBrk="0" hangingPunct="0"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张贴高度：距地</a:t>
            </a: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7</a:t>
            </a: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0cm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；</a:t>
            </a:r>
          </a:p>
          <a:p>
            <a:pPr eaLnBrk="0" hangingPunct="0"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横排张贴或两两并排（居中）；</a:t>
            </a:r>
          </a:p>
          <a:p>
            <a:pPr eaLnBrk="0" hangingPunct="0"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材质：有机玻璃</a:t>
            </a: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AV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平板打印，背胶张贴</a:t>
            </a:r>
          </a:p>
          <a:p>
            <a:pPr eaLnBrk="0" hangingPunct="0"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室内张贴十大禁令或一套规范海报。</a:t>
            </a:r>
            <a:endParaRPr lang="zh-CN" altLang="en-US">
              <a:solidFill>
                <a:srgbClr val="000000"/>
              </a:solidFill>
              <a:latin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45062" name="Text Box 3"/>
          <p:cNvSpPr>
            <a:spLocks noChangeArrowheads="1"/>
          </p:cNvSpPr>
          <p:nvPr/>
        </p:nvSpPr>
        <p:spPr bwMode="auto">
          <a:xfrm>
            <a:off x="2024063" y="928688"/>
            <a:ext cx="8066087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6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zh-CN" altLang="en-US" sz="20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设计应用（现场区域）-- 操控室进入现场门口提示牌</a:t>
            </a:r>
          </a:p>
          <a:p>
            <a:pPr>
              <a:lnSpc>
                <a:spcPct val="16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zh-CN" altLang="en-US" sz="2000">
              <a:solidFill>
                <a:srgbClr val="000000"/>
              </a:solidFill>
              <a:latin typeface="Arial" panose="020B0604020202020204" pitchFamily="34" charset="0"/>
              <a:sym typeface="Calibri" panose="020F0502020204030204" pitchFamily="34" charset="0"/>
            </a:endParaRPr>
          </a:p>
        </p:txBody>
      </p:sp>
      <p:pic>
        <p:nvPicPr>
          <p:cNvPr id="45063" name="Picture 8" descr="C:\Users\Administrator\AppData\Roaming\Tencent\Users\838429903\QQ\WinTemp\RichOle\W_(V``K7[OX`Q6(~B85)V1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25" y="3717925"/>
            <a:ext cx="2151063" cy="284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" name="文本框 69"/>
          <p:cNvSpPr txBox="1"/>
          <p:nvPr/>
        </p:nvSpPr>
        <p:spPr>
          <a:xfrm>
            <a:off x="1511300" y="235585"/>
            <a:ext cx="44488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404040"/>
                </a:solidFill>
                <a:cs typeface="+mn-ea"/>
                <a:sym typeface="+mn-lt"/>
              </a:rPr>
              <a:t>安全标识要求</a:t>
            </a:r>
          </a:p>
        </p:txBody>
      </p:sp>
      <p:grpSp>
        <p:nvGrpSpPr>
          <p:cNvPr id="71" name="组合 70"/>
          <p:cNvGrpSpPr/>
          <p:nvPr/>
        </p:nvGrpSpPr>
        <p:grpSpPr>
          <a:xfrm>
            <a:off x="428334" y="102583"/>
            <a:ext cx="793829" cy="883621"/>
            <a:chOff x="3981886" y="3014122"/>
            <a:chExt cx="1324741" cy="1536700"/>
          </a:xfrm>
        </p:grpSpPr>
        <p:sp>
          <p:nvSpPr>
            <p:cNvPr id="72" name="六边形 71"/>
            <p:cNvSpPr/>
            <p:nvPr/>
          </p:nvSpPr>
          <p:spPr>
            <a:xfrm rot="16200000">
              <a:off x="3875907" y="3120101"/>
              <a:ext cx="1536700" cy="1324741"/>
            </a:xfrm>
            <a:prstGeom prst="hexagon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3" name="六边形 72"/>
            <p:cNvSpPr/>
            <p:nvPr/>
          </p:nvSpPr>
          <p:spPr>
            <a:xfrm rot="16200000">
              <a:off x="3899643" y="3139080"/>
              <a:ext cx="1492666" cy="1286782"/>
            </a:xfrm>
            <a:prstGeom prst="hexagon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8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4" name="六边形 73"/>
            <p:cNvSpPr/>
            <p:nvPr/>
          </p:nvSpPr>
          <p:spPr>
            <a:xfrm rot="16200000">
              <a:off x="4030356" y="3253245"/>
              <a:ext cx="1227802" cy="1058450"/>
            </a:xfrm>
            <a:prstGeom prst="hexagon">
              <a:avLst/>
            </a:prstGeom>
            <a:solidFill>
              <a:srgbClr val="00ACBE"/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75" name="文本框 74"/>
          <p:cNvSpPr txBox="1"/>
          <p:nvPr/>
        </p:nvSpPr>
        <p:spPr>
          <a:xfrm>
            <a:off x="492164" y="133496"/>
            <a:ext cx="690880" cy="811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rtlCol="0">
            <a:spAutoFit/>
          </a:bodyPr>
          <a:lstStyle>
            <a:defPPr>
              <a:defRPr lang="zh-CN"/>
            </a:defPPr>
            <a:lvl1pPr algn="ctr" defTabSz="685800">
              <a:lnSpc>
                <a:spcPct val="130000"/>
              </a:lnSpc>
              <a:defRPr sz="7200" b="1">
                <a:solidFill>
                  <a:srgbClr val="00ACB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3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0</a:t>
            </a:r>
            <a:r>
              <a:rPr lang="en-US" sz="3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TextBox 4"/>
          <p:cNvSpPr>
            <a:spLocks noChangeArrowheads="1"/>
          </p:cNvSpPr>
          <p:nvPr/>
        </p:nvSpPr>
        <p:spPr bwMode="auto">
          <a:xfrm>
            <a:off x="5664200" y="1989138"/>
            <a:ext cx="4752975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说明：</a:t>
            </a:r>
          </a:p>
          <a:p>
            <a:pPr eaLnBrk="0" hangingPunct="0"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生产线有突出的立面、通道旁涂刷斑马线警示；</a:t>
            </a:r>
            <a:endParaRPr lang="en-US" altLang="zh-CN" sz="1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eaLnBrk="0" hangingPunct="0"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警示条间隔宽度为</a:t>
            </a: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5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c</a:t>
            </a: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m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，倾斜</a:t>
            </a: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45°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。</a:t>
            </a:r>
            <a:endParaRPr lang="zh-CN" altLang="en-US">
              <a:latin typeface="Arial" panose="020B0604020202020204" pitchFamily="34" charset="0"/>
            </a:endParaRPr>
          </a:p>
        </p:txBody>
      </p:sp>
      <p:pic>
        <p:nvPicPr>
          <p:cNvPr id="48132" name="Picture 1" descr="C:\Users\Administrator\AppData\Roaming\Tencent\Users\838429903\QQ\WinTemp\RichOle\I4[Y3H{]$TZQWM7NIUM@)V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00" y="3860800"/>
            <a:ext cx="3167063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1" descr="C:\Users\Administrator\AppData\Roaming\Tencent\Users\838429903\QQ\WinTemp\RichOle\63$PZAC3_KVSSN_$JIG8@3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925" y="3860800"/>
            <a:ext cx="3186113" cy="250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Picture 2" descr="C:\Users\Administrator\AppData\Roaming\Tencent\Users\838429903\QQ\WinTemp\RichOle\SIYZ[%_(@K4DRC6X0VMQQ7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3" y="1844675"/>
            <a:ext cx="328612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5" name="Text Box 3"/>
          <p:cNvSpPr>
            <a:spLocks noChangeArrowheads="1"/>
          </p:cNvSpPr>
          <p:nvPr/>
        </p:nvSpPr>
        <p:spPr bwMode="auto">
          <a:xfrm>
            <a:off x="2024063" y="928688"/>
            <a:ext cx="8066087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6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zh-CN" altLang="en-US" sz="20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设计应用（现场区域）-- 厂房内有安全隐患处警示</a:t>
            </a:r>
            <a:endParaRPr lang="zh-CN" altLang="en-US" sz="2000">
              <a:solidFill>
                <a:srgbClr val="000000"/>
              </a:solidFill>
              <a:latin typeface="Arial" panose="020B0604020202020204" pitchFamily="34" charset="0"/>
              <a:sym typeface="Calibri" panose="020F0502020204030204" pitchFamily="34" charset="0"/>
            </a:endParaRPr>
          </a:p>
          <a:p>
            <a:pPr>
              <a:lnSpc>
                <a:spcPct val="16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zh-CN" altLang="en-US" sz="2000">
              <a:solidFill>
                <a:srgbClr val="000000"/>
              </a:solidFill>
              <a:latin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1511300" y="235585"/>
            <a:ext cx="44488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404040"/>
                </a:solidFill>
                <a:cs typeface="+mn-ea"/>
                <a:sym typeface="+mn-lt"/>
              </a:rPr>
              <a:t>安全标识要求</a:t>
            </a:r>
          </a:p>
        </p:txBody>
      </p:sp>
      <p:grpSp>
        <p:nvGrpSpPr>
          <p:cNvPr id="71" name="组合 70"/>
          <p:cNvGrpSpPr/>
          <p:nvPr/>
        </p:nvGrpSpPr>
        <p:grpSpPr>
          <a:xfrm>
            <a:off x="428334" y="102583"/>
            <a:ext cx="793829" cy="883621"/>
            <a:chOff x="3981886" y="3014122"/>
            <a:chExt cx="1324741" cy="1536700"/>
          </a:xfrm>
        </p:grpSpPr>
        <p:sp>
          <p:nvSpPr>
            <p:cNvPr id="72" name="六边形 71"/>
            <p:cNvSpPr/>
            <p:nvPr/>
          </p:nvSpPr>
          <p:spPr>
            <a:xfrm rot="16200000">
              <a:off x="3875907" y="3120101"/>
              <a:ext cx="1536700" cy="1324741"/>
            </a:xfrm>
            <a:prstGeom prst="hexagon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3" name="六边形 72"/>
            <p:cNvSpPr/>
            <p:nvPr/>
          </p:nvSpPr>
          <p:spPr>
            <a:xfrm rot="16200000">
              <a:off x="3899643" y="3139080"/>
              <a:ext cx="1492666" cy="1286782"/>
            </a:xfrm>
            <a:prstGeom prst="hexagon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8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4" name="六边形 73"/>
            <p:cNvSpPr/>
            <p:nvPr/>
          </p:nvSpPr>
          <p:spPr>
            <a:xfrm rot="16200000">
              <a:off x="4030356" y="3253245"/>
              <a:ext cx="1227802" cy="1058450"/>
            </a:xfrm>
            <a:prstGeom prst="hexagon">
              <a:avLst/>
            </a:prstGeom>
            <a:solidFill>
              <a:srgbClr val="00ACBE"/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75" name="文本框 74"/>
          <p:cNvSpPr txBox="1"/>
          <p:nvPr/>
        </p:nvSpPr>
        <p:spPr>
          <a:xfrm>
            <a:off x="492164" y="133496"/>
            <a:ext cx="690880" cy="811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rtlCol="0">
            <a:spAutoFit/>
          </a:bodyPr>
          <a:lstStyle>
            <a:defPPr>
              <a:defRPr lang="zh-CN"/>
            </a:defPPr>
            <a:lvl1pPr algn="ctr" defTabSz="685800">
              <a:lnSpc>
                <a:spcPct val="130000"/>
              </a:lnSpc>
              <a:defRPr sz="7200" b="1">
                <a:solidFill>
                  <a:srgbClr val="00ACB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3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0</a:t>
            </a:r>
            <a:r>
              <a:rPr lang="en-US" sz="3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5" name="Picture 1" descr="C:\Users\Administrator\AppData\Roaming\Tencent\Users\838429903\QQ\WinTemp\RichOle\MKVB8[01{X3PB{8%X@TS_@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725" y="3789363"/>
            <a:ext cx="316865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TextBox 6"/>
          <p:cNvSpPr>
            <a:spLocks noChangeArrowheads="1"/>
          </p:cNvSpPr>
          <p:nvPr/>
        </p:nvSpPr>
        <p:spPr bwMode="auto">
          <a:xfrm>
            <a:off x="5160963" y="1628775"/>
            <a:ext cx="5286375" cy="1383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说明：</a:t>
            </a:r>
            <a:endParaRPr lang="en-US" altLang="zh-CN" sz="1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eaLnBrk="0" hangingPunct="0"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绿色通道的显著位置张贴：请走绿色通道指示牌；</a:t>
            </a:r>
            <a:endParaRPr lang="en-US" altLang="zh-CN" sz="1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eaLnBrk="0" hangingPunct="0"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在有条件的位置可以集中张贴宣传十大禁令或者安全提示语；</a:t>
            </a:r>
            <a:endParaRPr lang="en-US" altLang="zh-CN" sz="1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eaLnBrk="0" hangingPunct="0"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警示牌尺寸：</a:t>
            </a: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40*50cm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；材质：铝板贴反光膜平板打印。</a:t>
            </a:r>
          </a:p>
        </p:txBody>
      </p:sp>
      <p:pic>
        <p:nvPicPr>
          <p:cNvPr id="49157" name="Picture 9" descr="QQ图片2014101415595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575" y="1701800"/>
            <a:ext cx="1454150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8" name="Picture 1" descr="C:\Users\Administrator\AppData\Roaming\Tencent\Users\838429903\QQ\WinTemp\RichOle\B1$1}D3YKC5{AR1227RH21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775" y="3860800"/>
            <a:ext cx="1655763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9" name="Picture 2" descr="C:\Users\Administrator\AppData\Roaming\Tencent\Users\838429903\QQ\WinTemp\RichOle\TE$2L22WMT$LTVJ_XB8@YPW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975" y="3890963"/>
            <a:ext cx="168592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0" name="Picture 3" descr="C:\Users\Administrator\AppData\Roaming\Tencent\Users\838429903\QQ\WinTemp\RichOle\J3M5FB6@(W}KUF@$)[9B]K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200" y="3886200"/>
            <a:ext cx="792163" cy="105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1" name="Picture 1" descr="C:\Users\Administrator\AppData\Roaming\Tencent\Users\838429903\QQ\WinTemp\RichOle\Y8862~N`4TORXYOJI3_SL2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763" y="4941888"/>
            <a:ext cx="935037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62" name="Text Box 3"/>
          <p:cNvSpPr>
            <a:spLocks noChangeArrowheads="1"/>
          </p:cNvSpPr>
          <p:nvPr/>
        </p:nvSpPr>
        <p:spPr bwMode="auto">
          <a:xfrm>
            <a:off x="2024063" y="928688"/>
            <a:ext cx="8066087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6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zh-CN" altLang="en-US" sz="20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设计应用（现场区域）-- 厂房内绿色通道宣传警示</a:t>
            </a:r>
            <a:endParaRPr lang="zh-CN" altLang="en-US" sz="2000">
              <a:solidFill>
                <a:srgbClr val="000000"/>
              </a:solidFill>
              <a:latin typeface="Arial" panose="020B0604020202020204" pitchFamily="34" charset="0"/>
              <a:sym typeface="Calibri" panose="020F0502020204030204" pitchFamily="34" charset="0"/>
            </a:endParaRPr>
          </a:p>
          <a:p>
            <a:pPr>
              <a:lnSpc>
                <a:spcPct val="16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zh-CN" altLang="en-US" sz="2000">
              <a:solidFill>
                <a:srgbClr val="000000"/>
              </a:solidFill>
              <a:latin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1511300" y="235585"/>
            <a:ext cx="44488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404040"/>
                </a:solidFill>
                <a:cs typeface="+mn-ea"/>
                <a:sym typeface="+mn-lt"/>
              </a:rPr>
              <a:t>安全标识要求</a:t>
            </a:r>
          </a:p>
        </p:txBody>
      </p:sp>
      <p:grpSp>
        <p:nvGrpSpPr>
          <p:cNvPr id="71" name="组合 70"/>
          <p:cNvGrpSpPr/>
          <p:nvPr/>
        </p:nvGrpSpPr>
        <p:grpSpPr>
          <a:xfrm>
            <a:off x="428334" y="102583"/>
            <a:ext cx="793829" cy="883621"/>
            <a:chOff x="3981886" y="3014122"/>
            <a:chExt cx="1324741" cy="1536700"/>
          </a:xfrm>
        </p:grpSpPr>
        <p:sp>
          <p:nvSpPr>
            <p:cNvPr id="72" name="六边形 71"/>
            <p:cNvSpPr/>
            <p:nvPr/>
          </p:nvSpPr>
          <p:spPr>
            <a:xfrm rot="16200000">
              <a:off x="3875907" y="3120101"/>
              <a:ext cx="1536700" cy="1324741"/>
            </a:xfrm>
            <a:prstGeom prst="hexagon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3" name="六边形 72"/>
            <p:cNvSpPr/>
            <p:nvPr/>
          </p:nvSpPr>
          <p:spPr>
            <a:xfrm rot="16200000">
              <a:off x="3899643" y="3139080"/>
              <a:ext cx="1492666" cy="1286782"/>
            </a:xfrm>
            <a:prstGeom prst="hexagon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8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4" name="六边形 73"/>
            <p:cNvSpPr/>
            <p:nvPr/>
          </p:nvSpPr>
          <p:spPr>
            <a:xfrm rot="16200000">
              <a:off x="4030356" y="3253245"/>
              <a:ext cx="1227802" cy="1058450"/>
            </a:xfrm>
            <a:prstGeom prst="hexagon">
              <a:avLst/>
            </a:prstGeom>
            <a:solidFill>
              <a:srgbClr val="00ACBE"/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75" name="文本框 74"/>
          <p:cNvSpPr txBox="1"/>
          <p:nvPr/>
        </p:nvSpPr>
        <p:spPr>
          <a:xfrm>
            <a:off x="492164" y="133496"/>
            <a:ext cx="690880" cy="811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rtlCol="0">
            <a:spAutoFit/>
          </a:bodyPr>
          <a:lstStyle>
            <a:defPPr>
              <a:defRPr lang="zh-CN"/>
            </a:defPPr>
            <a:lvl1pPr algn="ctr" defTabSz="685800">
              <a:lnSpc>
                <a:spcPct val="130000"/>
              </a:lnSpc>
              <a:defRPr sz="7200" b="1">
                <a:solidFill>
                  <a:srgbClr val="00ACB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3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0</a:t>
            </a:r>
            <a:r>
              <a:rPr lang="en-US" sz="3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3" name="Picture 2" descr="C:\Users\Administrator\AppData\Roaming\Tencent\Users\838429903\QQ\WinTemp\RichOle\[NTZZQ(82(PU5W`_%E]4U3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100" y="3717925"/>
            <a:ext cx="3168650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Picture 7" descr="C:\Users\Administrator\AppData\Roaming\Tencent\Users\838429903\QQ\WinTemp\RichOle\[S7J}QZZ_V3Q{$J]S{8(GD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013" y="2565400"/>
            <a:ext cx="1833562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5" name="TextBox 7"/>
          <p:cNvSpPr>
            <a:spLocks noChangeArrowheads="1"/>
          </p:cNvSpPr>
          <p:nvPr/>
        </p:nvSpPr>
        <p:spPr bwMode="auto">
          <a:xfrm>
            <a:off x="5737225" y="1989138"/>
            <a:ext cx="4319588" cy="1383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说明：</a:t>
            </a:r>
            <a:endParaRPr lang="en-US" altLang="zh-CN" sz="1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安装在运行设备边栏杆上醒目位置；</a:t>
            </a:r>
            <a:endParaRPr lang="en-US" altLang="zh-CN" sz="1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尺寸：</a:t>
            </a: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L*H=40*50cm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；</a:t>
            </a:r>
            <a:endParaRPr lang="en-US" altLang="zh-CN" sz="1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材质：铝板贴反光膜平板打印。</a:t>
            </a:r>
          </a:p>
        </p:txBody>
      </p:sp>
      <p:sp>
        <p:nvSpPr>
          <p:cNvPr id="51206" name="Text Box 3"/>
          <p:cNvSpPr>
            <a:spLocks noChangeArrowheads="1"/>
          </p:cNvSpPr>
          <p:nvPr/>
        </p:nvSpPr>
        <p:spPr bwMode="auto">
          <a:xfrm>
            <a:off x="2024063" y="928688"/>
            <a:ext cx="8066087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6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zh-CN" altLang="en-US" sz="20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设计应用（现场区域）-- 禁止触摸警示</a:t>
            </a:r>
            <a:endParaRPr lang="zh-CN" altLang="en-US" sz="2000">
              <a:solidFill>
                <a:srgbClr val="000000"/>
              </a:solidFill>
              <a:latin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1511300" y="235585"/>
            <a:ext cx="44488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404040"/>
                </a:solidFill>
                <a:cs typeface="+mn-ea"/>
                <a:sym typeface="+mn-lt"/>
              </a:rPr>
              <a:t>安全标识要求</a:t>
            </a:r>
          </a:p>
        </p:txBody>
      </p:sp>
      <p:grpSp>
        <p:nvGrpSpPr>
          <p:cNvPr id="71" name="组合 70"/>
          <p:cNvGrpSpPr/>
          <p:nvPr/>
        </p:nvGrpSpPr>
        <p:grpSpPr>
          <a:xfrm>
            <a:off x="428334" y="102583"/>
            <a:ext cx="793829" cy="883621"/>
            <a:chOff x="3981886" y="3014122"/>
            <a:chExt cx="1324741" cy="1536700"/>
          </a:xfrm>
        </p:grpSpPr>
        <p:sp>
          <p:nvSpPr>
            <p:cNvPr id="72" name="六边形 71"/>
            <p:cNvSpPr/>
            <p:nvPr/>
          </p:nvSpPr>
          <p:spPr>
            <a:xfrm rot="16200000">
              <a:off x="3875907" y="3120101"/>
              <a:ext cx="1536700" cy="1324741"/>
            </a:xfrm>
            <a:prstGeom prst="hexagon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3" name="六边形 72"/>
            <p:cNvSpPr/>
            <p:nvPr/>
          </p:nvSpPr>
          <p:spPr>
            <a:xfrm rot="16200000">
              <a:off x="3899643" y="3139080"/>
              <a:ext cx="1492666" cy="1286782"/>
            </a:xfrm>
            <a:prstGeom prst="hexagon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8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4" name="六边形 73"/>
            <p:cNvSpPr/>
            <p:nvPr/>
          </p:nvSpPr>
          <p:spPr>
            <a:xfrm rot="16200000">
              <a:off x="4030356" y="3253245"/>
              <a:ext cx="1227802" cy="1058450"/>
            </a:xfrm>
            <a:prstGeom prst="hexagon">
              <a:avLst/>
            </a:prstGeom>
            <a:solidFill>
              <a:srgbClr val="00ACBE"/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75" name="文本框 74"/>
          <p:cNvSpPr txBox="1"/>
          <p:nvPr/>
        </p:nvSpPr>
        <p:spPr>
          <a:xfrm>
            <a:off x="492164" y="133496"/>
            <a:ext cx="690880" cy="811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rtlCol="0">
            <a:spAutoFit/>
          </a:bodyPr>
          <a:lstStyle>
            <a:defPPr>
              <a:defRPr lang="zh-CN"/>
            </a:defPPr>
            <a:lvl1pPr algn="ctr" defTabSz="685800">
              <a:lnSpc>
                <a:spcPct val="130000"/>
              </a:lnSpc>
              <a:defRPr sz="7200" b="1">
                <a:solidFill>
                  <a:srgbClr val="00ACB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3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0</a:t>
            </a:r>
            <a:r>
              <a:rPr lang="en-US" sz="3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1200150"/>
            <a:ext cx="12192000" cy="4457700"/>
          </a:xfrm>
          <a:prstGeom prst="rect">
            <a:avLst/>
          </a:prstGeom>
          <a:solidFill>
            <a:srgbClr val="E96E73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平行四边形 10"/>
          <p:cNvSpPr/>
          <p:nvPr/>
        </p:nvSpPr>
        <p:spPr>
          <a:xfrm>
            <a:off x="9505459" y="781050"/>
            <a:ext cx="848487" cy="8382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平行四边形 11"/>
          <p:cNvSpPr/>
          <p:nvPr/>
        </p:nvSpPr>
        <p:spPr>
          <a:xfrm>
            <a:off x="9911859" y="781050"/>
            <a:ext cx="848487" cy="8382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平行四边形 12"/>
          <p:cNvSpPr/>
          <p:nvPr/>
        </p:nvSpPr>
        <p:spPr>
          <a:xfrm>
            <a:off x="10318259" y="781050"/>
            <a:ext cx="848487" cy="8382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平行四边形 13"/>
          <p:cNvSpPr/>
          <p:nvPr/>
        </p:nvSpPr>
        <p:spPr>
          <a:xfrm>
            <a:off x="10724659" y="781050"/>
            <a:ext cx="848487" cy="8382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平行四边形 14"/>
          <p:cNvSpPr/>
          <p:nvPr/>
        </p:nvSpPr>
        <p:spPr>
          <a:xfrm>
            <a:off x="11131059" y="781050"/>
            <a:ext cx="848487" cy="8382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4" name="直接连接符 53"/>
          <p:cNvCxnSpPr/>
          <p:nvPr/>
        </p:nvCxnSpPr>
        <p:spPr>
          <a:xfrm>
            <a:off x="171450" y="6572250"/>
            <a:ext cx="11734800" cy="0"/>
          </a:xfrm>
          <a:prstGeom prst="line">
            <a:avLst/>
          </a:prstGeom>
          <a:ln>
            <a:solidFill>
              <a:srgbClr val="3B43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任意多边形: 形状 41"/>
          <p:cNvSpPr/>
          <p:nvPr/>
        </p:nvSpPr>
        <p:spPr>
          <a:xfrm>
            <a:off x="0" y="1200150"/>
            <a:ext cx="6956563" cy="4457700"/>
          </a:xfrm>
          <a:custGeom>
            <a:avLst/>
            <a:gdLst>
              <a:gd name="connsiteX0" fmla="*/ 0 w 6956563"/>
              <a:gd name="connsiteY0" fmla="*/ 0 h 4457700"/>
              <a:gd name="connsiteX1" fmla="*/ 6956563 w 6956563"/>
              <a:gd name="connsiteY1" fmla="*/ 0 h 4457700"/>
              <a:gd name="connsiteX2" fmla="*/ 3520786 w 6956563"/>
              <a:gd name="connsiteY2" fmla="*/ 4457700 h 4457700"/>
              <a:gd name="connsiteX3" fmla="*/ 0 w 6956563"/>
              <a:gd name="connsiteY3" fmla="*/ 4457700 h 4457700"/>
              <a:gd name="connsiteX4" fmla="*/ 0 w 6956563"/>
              <a:gd name="connsiteY4" fmla="*/ 0 h 445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56563" h="4457700">
                <a:moveTo>
                  <a:pt x="0" y="0"/>
                </a:moveTo>
                <a:lnTo>
                  <a:pt x="6956563" y="0"/>
                </a:lnTo>
                <a:lnTo>
                  <a:pt x="3520786" y="4457700"/>
                </a:lnTo>
                <a:lnTo>
                  <a:pt x="0" y="44577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 l="-29682" t="-12017" r="-16930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2" name="平行四边形 21"/>
          <p:cNvSpPr/>
          <p:nvPr/>
        </p:nvSpPr>
        <p:spPr>
          <a:xfrm>
            <a:off x="170959" y="5238749"/>
            <a:ext cx="848487" cy="8382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平行四边形 22"/>
          <p:cNvSpPr/>
          <p:nvPr/>
        </p:nvSpPr>
        <p:spPr>
          <a:xfrm>
            <a:off x="577359" y="5238749"/>
            <a:ext cx="848487" cy="8382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平行四边形 23"/>
          <p:cNvSpPr/>
          <p:nvPr/>
        </p:nvSpPr>
        <p:spPr>
          <a:xfrm>
            <a:off x="983759" y="5238749"/>
            <a:ext cx="848487" cy="8382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平行四边形 24"/>
          <p:cNvSpPr/>
          <p:nvPr/>
        </p:nvSpPr>
        <p:spPr>
          <a:xfrm>
            <a:off x="1390159" y="5238749"/>
            <a:ext cx="848487" cy="8382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平行四边形 25"/>
          <p:cNvSpPr/>
          <p:nvPr/>
        </p:nvSpPr>
        <p:spPr>
          <a:xfrm>
            <a:off x="1796559" y="5238749"/>
            <a:ext cx="848487" cy="8382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4" name="组合 33"/>
          <p:cNvGrpSpPr/>
          <p:nvPr/>
        </p:nvGrpSpPr>
        <p:grpSpPr>
          <a:xfrm>
            <a:off x="2406159" y="5725175"/>
            <a:ext cx="2070591" cy="351774"/>
            <a:chOff x="2482359" y="5725175"/>
            <a:chExt cx="2070591" cy="351774"/>
          </a:xfrm>
        </p:grpSpPr>
        <p:sp>
          <p:nvSpPr>
            <p:cNvPr id="27" name="平行四边形 26"/>
            <p:cNvSpPr/>
            <p:nvPr/>
          </p:nvSpPr>
          <p:spPr>
            <a:xfrm>
              <a:off x="2482359" y="5725175"/>
              <a:ext cx="356091" cy="351774"/>
            </a:xfrm>
            <a:prstGeom prst="parallelogram">
              <a:avLst>
                <a:gd name="adj" fmla="val 68145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平行四边形 27"/>
            <p:cNvSpPr/>
            <p:nvPr/>
          </p:nvSpPr>
          <p:spPr>
            <a:xfrm>
              <a:off x="2768109" y="5725175"/>
              <a:ext cx="356091" cy="351774"/>
            </a:xfrm>
            <a:prstGeom prst="parallelogram">
              <a:avLst>
                <a:gd name="adj" fmla="val 68145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平行四边形 28"/>
            <p:cNvSpPr/>
            <p:nvPr/>
          </p:nvSpPr>
          <p:spPr>
            <a:xfrm>
              <a:off x="3053859" y="5725175"/>
              <a:ext cx="356091" cy="351774"/>
            </a:xfrm>
            <a:prstGeom prst="parallelogram">
              <a:avLst>
                <a:gd name="adj" fmla="val 68145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平行四边形 29"/>
            <p:cNvSpPr/>
            <p:nvPr/>
          </p:nvSpPr>
          <p:spPr>
            <a:xfrm>
              <a:off x="3339609" y="5725175"/>
              <a:ext cx="356091" cy="351774"/>
            </a:xfrm>
            <a:prstGeom prst="parallelogram">
              <a:avLst>
                <a:gd name="adj" fmla="val 68145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平行四边形 30"/>
            <p:cNvSpPr/>
            <p:nvPr/>
          </p:nvSpPr>
          <p:spPr>
            <a:xfrm>
              <a:off x="3625359" y="5725175"/>
              <a:ext cx="356091" cy="351774"/>
            </a:xfrm>
            <a:prstGeom prst="parallelogram">
              <a:avLst>
                <a:gd name="adj" fmla="val 68145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平行四边形 31"/>
            <p:cNvSpPr/>
            <p:nvPr/>
          </p:nvSpPr>
          <p:spPr>
            <a:xfrm>
              <a:off x="3911109" y="5725175"/>
              <a:ext cx="356091" cy="351774"/>
            </a:xfrm>
            <a:prstGeom prst="parallelogram">
              <a:avLst>
                <a:gd name="adj" fmla="val 68145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平行四边形 32"/>
            <p:cNvSpPr/>
            <p:nvPr/>
          </p:nvSpPr>
          <p:spPr>
            <a:xfrm>
              <a:off x="4196859" y="5725175"/>
              <a:ext cx="356091" cy="351774"/>
            </a:xfrm>
            <a:prstGeom prst="parallelogram">
              <a:avLst>
                <a:gd name="adj" fmla="val 68145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6" name="文本框 45"/>
          <p:cNvSpPr txBox="1"/>
          <p:nvPr/>
        </p:nvSpPr>
        <p:spPr>
          <a:xfrm>
            <a:off x="6642023" y="3467100"/>
            <a:ext cx="482055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dist"/>
            <a:r>
              <a:rPr lang="zh-CN" altLang="en-US" sz="5400" b="1" spc="6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安全标识配色</a:t>
            </a:r>
          </a:p>
        </p:txBody>
      </p:sp>
      <p:sp>
        <p:nvSpPr>
          <p:cNvPr id="60" name="平行四边形 59"/>
          <p:cNvSpPr/>
          <p:nvPr/>
        </p:nvSpPr>
        <p:spPr>
          <a:xfrm>
            <a:off x="9264919" y="6348603"/>
            <a:ext cx="2838941" cy="3429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文本框 34"/>
          <p:cNvSpPr txBox="1"/>
          <p:nvPr/>
        </p:nvSpPr>
        <p:spPr>
          <a:xfrm>
            <a:off x="8456505" y="2276582"/>
            <a:ext cx="10374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dist"/>
            <a:r>
              <a:rPr lang="en-US" altLang="zh-CN" sz="5400" b="1" spc="6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01</a:t>
            </a:r>
            <a:endParaRPr lang="zh-CN" altLang="en-US" sz="5400" b="1" spc="6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42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46" grpId="0"/>
      <p:bldP spid="60" grpId="0" animBg="1"/>
      <p:bldP spid="3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1" name="Picture 1" descr="C:\Users\Administrator\AppData\Roaming\Tencent\Users\838429903\QQ\WinTemp\RichOle\S7`13BY20Z@4K(L(N]}B%V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3" y="3429000"/>
            <a:ext cx="2878137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Picture 7" descr="C:\Users\Administrator\AppData\Roaming\Tencent\Users\838429903\QQ\WinTemp\RichOle\_{)E}EL91VA}S`Y45H2DF3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400" y="2565400"/>
            <a:ext cx="1657350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3" name="TextBox 7"/>
          <p:cNvSpPr>
            <a:spLocks noChangeArrowheads="1"/>
          </p:cNvSpPr>
          <p:nvPr/>
        </p:nvSpPr>
        <p:spPr bwMode="auto">
          <a:xfrm>
            <a:off x="5160963" y="1773238"/>
            <a:ext cx="5327650" cy="1706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说明：</a:t>
            </a:r>
            <a:endParaRPr lang="en-US" altLang="zh-CN" sz="1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安装在相关设备旁、或者是运行设备的护栏醒目位置；</a:t>
            </a:r>
            <a:endParaRPr lang="en-US" altLang="zh-CN" sz="1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尺寸：</a:t>
            </a: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L*H=40*50cm</a:t>
            </a:r>
            <a:endParaRPr lang="zh-CN" altLang="en-US" sz="1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材质：铝板贴反光膜平板打印。</a:t>
            </a:r>
            <a:endParaRPr lang="en-US" altLang="zh-CN" sz="1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None/>
            </a:pPr>
            <a:endParaRPr lang="zh-CN" altLang="en-US" sz="1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53254" name="Text Box 3"/>
          <p:cNvSpPr>
            <a:spLocks noChangeArrowheads="1"/>
          </p:cNvSpPr>
          <p:nvPr/>
        </p:nvSpPr>
        <p:spPr bwMode="auto">
          <a:xfrm>
            <a:off x="2024063" y="928688"/>
            <a:ext cx="8066087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6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zh-CN" altLang="en-US" sz="20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设计应用（现场区域）-- 运行设备护栏警示</a:t>
            </a:r>
            <a:endParaRPr lang="zh-CN" altLang="en-US" sz="2000">
              <a:solidFill>
                <a:srgbClr val="000000"/>
              </a:solidFill>
              <a:latin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1511300" y="235585"/>
            <a:ext cx="44488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404040"/>
                </a:solidFill>
                <a:cs typeface="+mn-ea"/>
                <a:sym typeface="+mn-lt"/>
              </a:rPr>
              <a:t>安全标识要求</a:t>
            </a:r>
          </a:p>
        </p:txBody>
      </p:sp>
      <p:grpSp>
        <p:nvGrpSpPr>
          <p:cNvPr id="71" name="组合 70"/>
          <p:cNvGrpSpPr/>
          <p:nvPr/>
        </p:nvGrpSpPr>
        <p:grpSpPr>
          <a:xfrm>
            <a:off x="428334" y="102583"/>
            <a:ext cx="793829" cy="883621"/>
            <a:chOff x="3981886" y="3014122"/>
            <a:chExt cx="1324741" cy="1536700"/>
          </a:xfrm>
        </p:grpSpPr>
        <p:sp>
          <p:nvSpPr>
            <p:cNvPr id="72" name="六边形 71"/>
            <p:cNvSpPr/>
            <p:nvPr/>
          </p:nvSpPr>
          <p:spPr>
            <a:xfrm rot="16200000">
              <a:off x="3875907" y="3120101"/>
              <a:ext cx="1536700" cy="1324741"/>
            </a:xfrm>
            <a:prstGeom prst="hexagon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3" name="六边形 72"/>
            <p:cNvSpPr/>
            <p:nvPr/>
          </p:nvSpPr>
          <p:spPr>
            <a:xfrm rot="16200000">
              <a:off x="3899643" y="3139080"/>
              <a:ext cx="1492666" cy="1286782"/>
            </a:xfrm>
            <a:prstGeom prst="hexagon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8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4" name="六边形 73"/>
            <p:cNvSpPr/>
            <p:nvPr/>
          </p:nvSpPr>
          <p:spPr>
            <a:xfrm rot="16200000">
              <a:off x="4030356" y="3253245"/>
              <a:ext cx="1227802" cy="1058450"/>
            </a:xfrm>
            <a:prstGeom prst="hexagon">
              <a:avLst/>
            </a:prstGeom>
            <a:solidFill>
              <a:srgbClr val="00ACBE"/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75" name="文本框 74"/>
          <p:cNvSpPr txBox="1"/>
          <p:nvPr/>
        </p:nvSpPr>
        <p:spPr>
          <a:xfrm>
            <a:off x="492164" y="133496"/>
            <a:ext cx="690880" cy="811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rtlCol="0">
            <a:spAutoFit/>
          </a:bodyPr>
          <a:lstStyle>
            <a:defPPr>
              <a:defRPr lang="zh-CN"/>
            </a:defPPr>
            <a:lvl1pPr algn="ctr" defTabSz="685800">
              <a:lnSpc>
                <a:spcPct val="130000"/>
              </a:lnSpc>
              <a:defRPr sz="7200" b="1">
                <a:solidFill>
                  <a:srgbClr val="00ACB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3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0</a:t>
            </a:r>
            <a:r>
              <a:rPr lang="en-US" sz="3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5" name="Picture 1" descr="C:\Users\Administrator\AppData\Roaming\Tencent\Users\838429903\QQ\WinTemp\RichOle\WN3FJF[HY0CV42Z)JQC666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0" y="3430588"/>
            <a:ext cx="2813050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Picture 751" descr="C:\Users\Administrator\AppData\Roaming\Tencent\Users\838429903\QQ\WinTemp\RichOle\S[KWUVK1A{@VXE_{G)9L3M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3141663"/>
            <a:ext cx="302577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7" name="TextBox 7"/>
          <p:cNvSpPr>
            <a:spLocks noChangeArrowheads="1"/>
          </p:cNvSpPr>
          <p:nvPr/>
        </p:nvSpPr>
        <p:spPr bwMode="auto">
          <a:xfrm>
            <a:off x="6311900" y="1557338"/>
            <a:ext cx="3744913" cy="1383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说明：</a:t>
            </a:r>
            <a:endParaRPr lang="en-US" altLang="zh-CN" sz="1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安装在相关区域显著位置；</a:t>
            </a:r>
            <a:endParaRPr lang="en-US" altLang="zh-CN" sz="1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尺寸：</a:t>
            </a: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L*H=120*60cm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；</a:t>
            </a:r>
            <a:endParaRPr lang="en-US" altLang="zh-CN" sz="1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材质：铝板贴反光膜平板打印。</a:t>
            </a:r>
          </a:p>
        </p:txBody>
      </p:sp>
      <p:sp>
        <p:nvSpPr>
          <p:cNvPr id="54278" name="Text Box 3"/>
          <p:cNvSpPr>
            <a:spLocks noChangeArrowheads="1"/>
          </p:cNvSpPr>
          <p:nvPr/>
        </p:nvSpPr>
        <p:spPr bwMode="auto">
          <a:xfrm>
            <a:off x="2024063" y="928688"/>
            <a:ext cx="8066087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6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zh-CN" altLang="en-US" sz="20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设计应用（现场区域）-- 操作区域警示</a:t>
            </a:r>
            <a:endParaRPr lang="zh-CN" altLang="en-US" sz="2000">
              <a:solidFill>
                <a:srgbClr val="000000"/>
              </a:solidFill>
              <a:latin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1511300" y="235585"/>
            <a:ext cx="44488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404040"/>
                </a:solidFill>
                <a:cs typeface="+mn-ea"/>
                <a:sym typeface="+mn-lt"/>
              </a:rPr>
              <a:t>安全标识要求</a:t>
            </a:r>
          </a:p>
        </p:txBody>
      </p:sp>
      <p:grpSp>
        <p:nvGrpSpPr>
          <p:cNvPr id="71" name="组合 70"/>
          <p:cNvGrpSpPr/>
          <p:nvPr/>
        </p:nvGrpSpPr>
        <p:grpSpPr>
          <a:xfrm>
            <a:off x="428334" y="102583"/>
            <a:ext cx="793829" cy="883621"/>
            <a:chOff x="3981886" y="3014122"/>
            <a:chExt cx="1324741" cy="1536700"/>
          </a:xfrm>
        </p:grpSpPr>
        <p:sp>
          <p:nvSpPr>
            <p:cNvPr id="72" name="六边形 71"/>
            <p:cNvSpPr/>
            <p:nvPr/>
          </p:nvSpPr>
          <p:spPr>
            <a:xfrm rot="16200000">
              <a:off x="3875907" y="3120101"/>
              <a:ext cx="1536700" cy="1324741"/>
            </a:xfrm>
            <a:prstGeom prst="hexagon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3" name="六边形 72"/>
            <p:cNvSpPr/>
            <p:nvPr/>
          </p:nvSpPr>
          <p:spPr>
            <a:xfrm rot="16200000">
              <a:off x="3899643" y="3139080"/>
              <a:ext cx="1492666" cy="1286782"/>
            </a:xfrm>
            <a:prstGeom prst="hexagon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8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4" name="六边形 73"/>
            <p:cNvSpPr/>
            <p:nvPr/>
          </p:nvSpPr>
          <p:spPr>
            <a:xfrm rot="16200000">
              <a:off x="4030356" y="3253245"/>
              <a:ext cx="1227802" cy="1058450"/>
            </a:xfrm>
            <a:prstGeom prst="hexagon">
              <a:avLst/>
            </a:prstGeom>
            <a:solidFill>
              <a:srgbClr val="00ACBE"/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75" name="文本框 74"/>
          <p:cNvSpPr txBox="1"/>
          <p:nvPr/>
        </p:nvSpPr>
        <p:spPr>
          <a:xfrm>
            <a:off x="492164" y="133496"/>
            <a:ext cx="690880" cy="811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rtlCol="0">
            <a:spAutoFit/>
          </a:bodyPr>
          <a:lstStyle>
            <a:defPPr>
              <a:defRPr lang="zh-CN"/>
            </a:defPPr>
            <a:lvl1pPr algn="ctr" defTabSz="685800">
              <a:lnSpc>
                <a:spcPct val="130000"/>
              </a:lnSpc>
              <a:defRPr sz="7200" b="1">
                <a:solidFill>
                  <a:srgbClr val="00ACB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3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0</a:t>
            </a:r>
            <a:r>
              <a:rPr lang="en-US" sz="3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3" name="Picture 1" descr="C:\Users\Administrator\AppData\Roaming\Tencent\Users\838429903\QQ\WinTemp\RichOle\YZ1[9_T8T_TL({TVWG5G_V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950" y="3359150"/>
            <a:ext cx="2879725" cy="298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Picture 1261" descr="C:\Users\Administrator\AppData\Roaming\Tencent\Users\838429903\QQ\WinTemp\RichOle\VAZ)LRPYT$BMSVALTDX7%O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3141663"/>
            <a:ext cx="2951163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5" name="TextBox 7"/>
          <p:cNvSpPr>
            <a:spLocks noChangeArrowheads="1"/>
          </p:cNvSpPr>
          <p:nvPr/>
        </p:nvSpPr>
        <p:spPr bwMode="auto">
          <a:xfrm>
            <a:off x="6311900" y="1628775"/>
            <a:ext cx="3359150" cy="1383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说明：</a:t>
            </a:r>
            <a:endParaRPr lang="en-US" altLang="zh-CN" sz="1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安装在相关区域显著位置；</a:t>
            </a:r>
            <a:endParaRPr lang="en-US" altLang="zh-CN" sz="1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尺寸：</a:t>
            </a: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L*H=120*90cm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；</a:t>
            </a:r>
            <a:endParaRPr lang="en-US" altLang="zh-CN" sz="1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材质：铝板贴反光膜平板打印。</a:t>
            </a:r>
          </a:p>
        </p:txBody>
      </p:sp>
      <p:sp>
        <p:nvSpPr>
          <p:cNvPr id="56326" name="Text Box 3"/>
          <p:cNvSpPr>
            <a:spLocks noChangeArrowheads="1"/>
          </p:cNvSpPr>
          <p:nvPr/>
        </p:nvSpPr>
        <p:spPr bwMode="auto">
          <a:xfrm>
            <a:off x="2024063" y="928688"/>
            <a:ext cx="8066087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6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zh-CN" altLang="en-US" sz="20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设计应用（现场区域）-- 危险区域警示</a:t>
            </a:r>
            <a:endParaRPr lang="zh-CN" altLang="en-US" sz="2000">
              <a:solidFill>
                <a:srgbClr val="000000"/>
              </a:solidFill>
              <a:latin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1511300" y="235585"/>
            <a:ext cx="44488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404040"/>
                </a:solidFill>
                <a:cs typeface="+mn-ea"/>
                <a:sym typeface="+mn-lt"/>
              </a:rPr>
              <a:t>安全标识要求</a:t>
            </a:r>
          </a:p>
        </p:txBody>
      </p:sp>
      <p:grpSp>
        <p:nvGrpSpPr>
          <p:cNvPr id="71" name="组合 70"/>
          <p:cNvGrpSpPr/>
          <p:nvPr/>
        </p:nvGrpSpPr>
        <p:grpSpPr>
          <a:xfrm>
            <a:off x="428334" y="102583"/>
            <a:ext cx="793829" cy="883621"/>
            <a:chOff x="3981886" y="3014122"/>
            <a:chExt cx="1324741" cy="1536700"/>
          </a:xfrm>
        </p:grpSpPr>
        <p:sp>
          <p:nvSpPr>
            <p:cNvPr id="72" name="六边形 71"/>
            <p:cNvSpPr/>
            <p:nvPr/>
          </p:nvSpPr>
          <p:spPr>
            <a:xfrm rot="16200000">
              <a:off x="3875907" y="3120101"/>
              <a:ext cx="1536700" cy="1324741"/>
            </a:xfrm>
            <a:prstGeom prst="hexagon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3" name="六边形 72"/>
            <p:cNvSpPr/>
            <p:nvPr/>
          </p:nvSpPr>
          <p:spPr>
            <a:xfrm rot="16200000">
              <a:off x="3899643" y="3139080"/>
              <a:ext cx="1492666" cy="1286782"/>
            </a:xfrm>
            <a:prstGeom prst="hexagon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8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4" name="六边形 73"/>
            <p:cNvSpPr/>
            <p:nvPr/>
          </p:nvSpPr>
          <p:spPr>
            <a:xfrm rot="16200000">
              <a:off x="4030356" y="3253245"/>
              <a:ext cx="1227802" cy="1058450"/>
            </a:xfrm>
            <a:prstGeom prst="hexagon">
              <a:avLst/>
            </a:prstGeom>
            <a:solidFill>
              <a:srgbClr val="00ACBE"/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75" name="文本框 74"/>
          <p:cNvSpPr txBox="1"/>
          <p:nvPr/>
        </p:nvSpPr>
        <p:spPr>
          <a:xfrm>
            <a:off x="492164" y="133496"/>
            <a:ext cx="690880" cy="811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rtlCol="0">
            <a:spAutoFit/>
          </a:bodyPr>
          <a:lstStyle>
            <a:defPPr>
              <a:defRPr lang="zh-CN"/>
            </a:defPPr>
            <a:lvl1pPr algn="ctr" defTabSz="685800">
              <a:lnSpc>
                <a:spcPct val="130000"/>
              </a:lnSpc>
              <a:defRPr sz="7200" b="1">
                <a:solidFill>
                  <a:srgbClr val="00ACB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3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0</a:t>
            </a:r>
            <a:r>
              <a:rPr lang="en-US" sz="3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TextBox 4"/>
          <p:cNvSpPr>
            <a:spLocks noChangeArrowheads="1"/>
          </p:cNvSpPr>
          <p:nvPr/>
        </p:nvSpPr>
        <p:spPr bwMode="auto">
          <a:xfrm>
            <a:off x="4224338" y="1628775"/>
            <a:ext cx="6354762" cy="1706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说明：</a:t>
            </a:r>
            <a:endParaRPr lang="en-US" altLang="zh-CN" sz="1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eaLnBrk="0" hangingPunct="0"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所有楼梯上下口处贴黄黑警示条；</a:t>
            </a:r>
            <a:endParaRPr lang="en-US" altLang="zh-CN" sz="1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eaLnBrk="0" hangingPunct="0"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扶手安装“拉好扶手”警示牌，安装在栏杆扶手右手边，第一根栏杆处；</a:t>
            </a:r>
            <a:endParaRPr lang="en-US" altLang="zh-CN" sz="1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eaLnBrk="0" hangingPunct="0"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提示牌尺寸：</a:t>
            </a: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40*50cm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；</a:t>
            </a:r>
            <a:endParaRPr lang="en-US" altLang="zh-CN" sz="1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eaLnBrk="0" hangingPunct="0"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警示牌材质：铝板贴反光膜平板打印，倒圆角，四角留安装孔。</a:t>
            </a:r>
            <a:endParaRPr lang="zh-CN" altLang="en-US">
              <a:solidFill>
                <a:srgbClr val="000000"/>
              </a:solidFill>
              <a:latin typeface="Arial" panose="020B0604020202020204" pitchFamily="34" charset="0"/>
              <a:sym typeface="Calibri" panose="020F0502020204030204" pitchFamily="34" charset="0"/>
            </a:endParaRPr>
          </a:p>
        </p:txBody>
      </p:sp>
      <p:pic>
        <p:nvPicPr>
          <p:cNvPr id="57348" name="Picture 1" descr="C:\Users\Administrator\AppData\Roaming\Tencent\Users\838429903\QQ\WinTemp\RichOle\E8QQ{R@$SX_~@$P(A])YRE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025" y="3860800"/>
            <a:ext cx="1871663" cy="243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Picture 2" descr="C:\Users\Administrator\AppData\Roaming\Tencent\Users\838429903\QQ\WinTemp\RichOle\PS6YK%5OZO%EREBW~@2(`V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75" y="3860800"/>
            <a:ext cx="187325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1" name="Picture 9" descr="C:\Users\Administrator\AppData\Roaming\Tencent\Users\838429903\QQ\WinTemp\RichOle\%6@)ZMBK%QF~C2C_$DTDHXK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844675"/>
            <a:ext cx="1727200" cy="214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2" name="Picture 1" descr="C:\Users\Administrator\AppData\Roaming\Tencent\Users\838429903\QQ\WinTemp\RichOle\6KS(Y$G$2P48RM)7UKG5MN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75" y="3862388"/>
            <a:ext cx="1895475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3" name="Text Box 3"/>
          <p:cNvSpPr>
            <a:spLocks noChangeArrowheads="1"/>
          </p:cNvSpPr>
          <p:nvPr/>
        </p:nvSpPr>
        <p:spPr bwMode="auto">
          <a:xfrm>
            <a:off x="2024063" y="928688"/>
            <a:ext cx="8066087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6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zh-CN" altLang="en-US" sz="20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设计应用（现场区域）-- 楼梯口上下警示条及警示牌</a:t>
            </a:r>
          </a:p>
        </p:txBody>
      </p:sp>
      <p:sp>
        <p:nvSpPr>
          <p:cNvPr id="70" name="文本框 69"/>
          <p:cNvSpPr txBox="1"/>
          <p:nvPr/>
        </p:nvSpPr>
        <p:spPr>
          <a:xfrm>
            <a:off x="1511300" y="235585"/>
            <a:ext cx="44488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404040"/>
                </a:solidFill>
                <a:cs typeface="+mn-ea"/>
                <a:sym typeface="+mn-lt"/>
              </a:rPr>
              <a:t>安全标识要求</a:t>
            </a:r>
          </a:p>
        </p:txBody>
      </p:sp>
      <p:grpSp>
        <p:nvGrpSpPr>
          <p:cNvPr id="71" name="组合 70"/>
          <p:cNvGrpSpPr/>
          <p:nvPr/>
        </p:nvGrpSpPr>
        <p:grpSpPr>
          <a:xfrm>
            <a:off x="428334" y="102583"/>
            <a:ext cx="793829" cy="883621"/>
            <a:chOff x="3981886" y="3014122"/>
            <a:chExt cx="1324741" cy="1536700"/>
          </a:xfrm>
        </p:grpSpPr>
        <p:sp>
          <p:nvSpPr>
            <p:cNvPr id="72" name="六边形 71"/>
            <p:cNvSpPr/>
            <p:nvPr/>
          </p:nvSpPr>
          <p:spPr>
            <a:xfrm rot="16200000">
              <a:off x="3875907" y="3120101"/>
              <a:ext cx="1536700" cy="1324741"/>
            </a:xfrm>
            <a:prstGeom prst="hexagon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3" name="六边形 72"/>
            <p:cNvSpPr/>
            <p:nvPr/>
          </p:nvSpPr>
          <p:spPr>
            <a:xfrm rot="16200000">
              <a:off x="3899643" y="3139080"/>
              <a:ext cx="1492666" cy="1286782"/>
            </a:xfrm>
            <a:prstGeom prst="hexagon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8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4" name="六边形 73"/>
            <p:cNvSpPr/>
            <p:nvPr/>
          </p:nvSpPr>
          <p:spPr>
            <a:xfrm rot="16200000">
              <a:off x="4030356" y="3253245"/>
              <a:ext cx="1227802" cy="1058450"/>
            </a:xfrm>
            <a:prstGeom prst="hexagon">
              <a:avLst/>
            </a:prstGeom>
            <a:solidFill>
              <a:srgbClr val="00ACBE"/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75" name="文本框 74"/>
          <p:cNvSpPr txBox="1"/>
          <p:nvPr/>
        </p:nvSpPr>
        <p:spPr>
          <a:xfrm>
            <a:off x="492164" y="133496"/>
            <a:ext cx="690880" cy="811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rtlCol="0">
            <a:spAutoFit/>
          </a:bodyPr>
          <a:lstStyle>
            <a:defPPr>
              <a:defRPr lang="zh-CN"/>
            </a:defPPr>
            <a:lvl1pPr algn="ctr" defTabSz="685800">
              <a:lnSpc>
                <a:spcPct val="130000"/>
              </a:lnSpc>
              <a:defRPr sz="7200" b="1">
                <a:solidFill>
                  <a:srgbClr val="00ACB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3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0</a:t>
            </a:r>
            <a:r>
              <a:rPr lang="en-US" sz="3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9" name="Picture 2" descr="C:\Users\Administrator\AppData\Roaming\Tencent\Users\838429903\QQ\WinTemp\RichOle\_JI1RF%NJ70%XU$9{}}MAT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1412875"/>
            <a:ext cx="7997825" cy="279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Picture 5" descr="C:\Users\Administrator\AppData\Roaming\Tencent\Users\838429903\QQ\WinTemp\RichOle\GDEERYU48~6X)$7W@9VXVW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388" y="4216400"/>
            <a:ext cx="2149475" cy="230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Picture 8" descr="C:\Users\Administrator\AppData\Roaming\Tencent\Users\838429903\QQ\WinTemp\RichOle\9%ZD~CGZ5EX0HGK1S(%Q01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213" y="4216400"/>
            <a:ext cx="2216150" cy="230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2" name="Picture 4" descr="C:\Users\Administrator\AppData\Roaming\Tencent\Users\838429903\QQ\WinTemp\RichOle\SG_@L5R{D]YG~FS1RU}4G]F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5900" y="4005263"/>
            <a:ext cx="1916113" cy="26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3" name="Text Box 3"/>
          <p:cNvSpPr>
            <a:spLocks noChangeArrowheads="1"/>
          </p:cNvSpPr>
          <p:nvPr/>
        </p:nvSpPr>
        <p:spPr bwMode="auto">
          <a:xfrm>
            <a:off x="2024063" y="928688"/>
            <a:ext cx="8066087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6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zh-CN" altLang="en-US" sz="20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设计应用（现场区域）-- 软环境提示语</a:t>
            </a: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1728470" y="464820"/>
            <a:ext cx="44488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404040"/>
                </a:solidFill>
                <a:cs typeface="+mn-ea"/>
                <a:sym typeface="+mn-lt"/>
              </a:rPr>
              <a:t>安全标识要求</a:t>
            </a:r>
          </a:p>
        </p:txBody>
      </p:sp>
      <p:grpSp>
        <p:nvGrpSpPr>
          <p:cNvPr id="71" name="组合 70"/>
          <p:cNvGrpSpPr/>
          <p:nvPr/>
        </p:nvGrpSpPr>
        <p:grpSpPr>
          <a:xfrm>
            <a:off x="645504" y="331818"/>
            <a:ext cx="793829" cy="883621"/>
            <a:chOff x="3981886" y="3014122"/>
            <a:chExt cx="1324741" cy="1536700"/>
          </a:xfrm>
        </p:grpSpPr>
        <p:sp>
          <p:nvSpPr>
            <p:cNvPr id="72" name="六边形 71"/>
            <p:cNvSpPr/>
            <p:nvPr/>
          </p:nvSpPr>
          <p:spPr>
            <a:xfrm rot="16200000">
              <a:off x="3875907" y="3120101"/>
              <a:ext cx="1536700" cy="1324741"/>
            </a:xfrm>
            <a:prstGeom prst="hexagon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3" name="六边形 72"/>
            <p:cNvSpPr/>
            <p:nvPr/>
          </p:nvSpPr>
          <p:spPr>
            <a:xfrm rot="16200000">
              <a:off x="3899643" y="3139080"/>
              <a:ext cx="1492666" cy="1286782"/>
            </a:xfrm>
            <a:prstGeom prst="hexagon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8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4" name="六边形 73"/>
            <p:cNvSpPr/>
            <p:nvPr/>
          </p:nvSpPr>
          <p:spPr>
            <a:xfrm rot="16200000">
              <a:off x="4030356" y="3253245"/>
              <a:ext cx="1227802" cy="1058450"/>
            </a:xfrm>
            <a:prstGeom prst="hexagon">
              <a:avLst/>
            </a:prstGeom>
            <a:solidFill>
              <a:srgbClr val="00ACBE"/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75" name="文本框 74"/>
          <p:cNvSpPr txBox="1"/>
          <p:nvPr/>
        </p:nvSpPr>
        <p:spPr>
          <a:xfrm>
            <a:off x="709334" y="362731"/>
            <a:ext cx="690880" cy="811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rtlCol="0">
            <a:spAutoFit/>
          </a:bodyPr>
          <a:lstStyle>
            <a:defPPr>
              <a:defRPr lang="zh-CN"/>
            </a:defPPr>
            <a:lvl1pPr algn="ctr" defTabSz="685800">
              <a:lnSpc>
                <a:spcPct val="130000"/>
              </a:lnSpc>
              <a:defRPr sz="7200" b="1">
                <a:solidFill>
                  <a:srgbClr val="00ACB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3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0</a:t>
            </a:r>
            <a:r>
              <a:rPr lang="en-US" sz="3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1200150"/>
            <a:ext cx="12192000" cy="4457700"/>
          </a:xfrm>
          <a:prstGeom prst="rect">
            <a:avLst/>
          </a:prstGeom>
          <a:solidFill>
            <a:srgbClr val="E96E73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平行四边形 10"/>
          <p:cNvSpPr/>
          <p:nvPr/>
        </p:nvSpPr>
        <p:spPr>
          <a:xfrm>
            <a:off x="9505459" y="781050"/>
            <a:ext cx="848487" cy="8382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平行四边形 11"/>
          <p:cNvSpPr/>
          <p:nvPr/>
        </p:nvSpPr>
        <p:spPr>
          <a:xfrm>
            <a:off x="9911859" y="781050"/>
            <a:ext cx="848487" cy="8382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平行四边形 12"/>
          <p:cNvSpPr/>
          <p:nvPr/>
        </p:nvSpPr>
        <p:spPr>
          <a:xfrm>
            <a:off x="10318259" y="781050"/>
            <a:ext cx="848487" cy="8382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平行四边形 13"/>
          <p:cNvSpPr/>
          <p:nvPr/>
        </p:nvSpPr>
        <p:spPr>
          <a:xfrm>
            <a:off x="10724659" y="781050"/>
            <a:ext cx="848487" cy="8382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平行四边形 14"/>
          <p:cNvSpPr/>
          <p:nvPr/>
        </p:nvSpPr>
        <p:spPr>
          <a:xfrm>
            <a:off x="11131059" y="781050"/>
            <a:ext cx="848487" cy="8382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4" name="直接连接符 53"/>
          <p:cNvCxnSpPr/>
          <p:nvPr/>
        </p:nvCxnSpPr>
        <p:spPr>
          <a:xfrm>
            <a:off x="171450" y="6572250"/>
            <a:ext cx="11734800" cy="0"/>
          </a:xfrm>
          <a:prstGeom prst="line">
            <a:avLst/>
          </a:prstGeom>
          <a:ln>
            <a:solidFill>
              <a:srgbClr val="3B43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任意多边形: 形状 41"/>
          <p:cNvSpPr/>
          <p:nvPr/>
        </p:nvSpPr>
        <p:spPr>
          <a:xfrm>
            <a:off x="0" y="1200150"/>
            <a:ext cx="6956563" cy="4457700"/>
          </a:xfrm>
          <a:custGeom>
            <a:avLst/>
            <a:gdLst>
              <a:gd name="connsiteX0" fmla="*/ 0 w 6956563"/>
              <a:gd name="connsiteY0" fmla="*/ 0 h 4457700"/>
              <a:gd name="connsiteX1" fmla="*/ 6956563 w 6956563"/>
              <a:gd name="connsiteY1" fmla="*/ 0 h 4457700"/>
              <a:gd name="connsiteX2" fmla="*/ 3520786 w 6956563"/>
              <a:gd name="connsiteY2" fmla="*/ 4457700 h 4457700"/>
              <a:gd name="connsiteX3" fmla="*/ 0 w 6956563"/>
              <a:gd name="connsiteY3" fmla="*/ 4457700 h 4457700"/>
              <a:gd name="connsiteX4" fmla="*/ 0 w 6956563"/>
              <a:gd name="connsiteY4" fmla="*/ 0 h 445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56563" h="4457700">
                <a:moveTo>
                  <a:pt x="0" y="0"/>
                </a:moveTo>
                <a:lnTo>
                  <a:pt x="6956563" y="0"/>
                </a:lnTo>
                <a:lnTo>
                  <a:pt x="3520786" y="4457700"/>
                </a:lnTo>
                <a:lnTo>
                  <a:pt x="0" y="44577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 l="-29682" t="-12017" r="-16930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2" name="平行四边形 21"/>
          <p:cNvSpPr/>
          <p:nvPr/>
        </p:nvSpPr>
        <p:spPr>
          <a:xfrm>
            <a:off x="170959" y="5238749"/>
            <a:ext cx="848487" cy="8382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平行四边形 22"/>
          <p:cNvSpPr/>
          <p:nvPr/>
        </p:nvSpPr>
        <p:spPr>
          <a:xfrm>
            <a:off x="577359" y="5238749"/>
            <a:ext cx="848487" cy="8382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平行四边形 23"/>
          <p:cNvSpPr/>
          <p:nvPr/>
        </p:nvSpPr>
        <p:spPr>
          <a:xfrm>
            <a:off x="983759" y="5238749"/>
            <a:ext cx="848487" cy="8382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平行四边形 24"/>
          <p:cNvSpPr/>
          <p:nvPr/>
        </p:nvSpPr>
        <p:spPr>
          <a:xfrm>
            <a:off x="1390159" y="5238749"/>
            <a:ext cx="848487" cy="8382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平行四边形 25"/>
          <p:cNvSpPr/>
          <p:nvPr/>
        </p:nvSpPr>
        <p:spPr>
          <a:xfrm>
            <a:off x="1796559" y="5238749"/>
            <a:ext cx="848487" cy="8382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4" name="组合 33"/>
          <p:cNvGrpSpPr/>
          <p:nvPr/>
        </p:nvGrpSpPr>
        <p:grpSpPr>
          <a:xfrm>
            <a:off x="2406159" y="5725175"/>
            <a:ext cx="2070591" cy="351774"/>
            <a:chOff x="2482359" y="5725175"/>
            <a:chExt cx="2070591" cy="351774"/>
          </a:xfrm>
        </p:grpSpPr>
        <p:sp>
          <p:nvSpPr>
            <p:cNvPr id="27" name="平行四边形 26"/>
            <p:cNvSpPr/>
            <p:nvPr/>
          </p:nvSpPr>
          <p:spPr>
            <a:xfrm>
              <a:off x="2482359" y="5725175"/>
              <a:ext cx="356091" cy="351774"/>
            </a:xfrm>
            <a:prstGeom prst="parallelogram">
              <a:avLst>
                <a:gd name="adj" fmla="val 68145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平行四边形 27"/>
            <p:cNvSpPr/>
            <p:nvPr/>
          </p:nvSpPr>
          <p:spPr>
            <a:xfrm>
              <a:off x="2768109" y="5725175"/>
              <a:ext cx="356091" cy="351774"/>
            </a:xfrm>
            <a:prstGeom prst="parallelogram">
              <a:avLst>
                <a:gd name="adj" fmla="val 68145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平行四边形 28"/>
            <p:cNvSpPr/>
            <p:nvPr/>
          </p:nvSpPr>
          <p:spPr>
            <a:xfrm>
              <a:off x="3053859" y="5725175"/>
              <a:ext cx="356091" cy="351774"/>
            </a:xfrm>
            <a:prstGeom prst="parallelogram">
              <a:avLst>
                <a:gd name="adj" fmla="val 68145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平行四边形 29"/>
            <p:cNvSpPr/>
            <p:nvPr/>
          </p:nvSpPr>
          <p:spPr>
            <a:xfrm>
              <a:off x="3339609" y="5725175"/>
              <a:ext cx="356091" cy="351774"/>
            </a:xfrm>
            <a:prstGeom prst="parallelogram">
              <a:avLst>
                <a:gd name="adj" fmla="val 68145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平行四边形 30"/>
            <p:cNvSpPr/>
            <p:nvPr/>
          </p:nvSpPr>
          <p:spPr>
            <a:xfrm>
              <a:off x="3625359" y="5725175"/>
              <a:ext cx="356091" cy="351774"/>
            </a:xfrm>
            <a:prstGeom prst="parallelogram">
              <a:avLst>
                <a:gd name="adj" fmla="val 68145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平行四边形 31"/>
            <p:cNvSpPr/>
            <p:nvPr/>
          </p:nvSpPr>
          <p:spPr>
            <a:xfrm>
              <a:off x="3911109" y="5725175"/>
              <a:ext cx="356091" cy="351774"/>
            </a:xfrm>
            <a:prstGeom prst="parallelogram">
              <a:avLst>
                <a:gd name="adj" fmla="val 68145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平行四边形 32"/>
            <p:cNvSpPr/>
            <p:nvPr/>
          </p:nvSpPr>
          <p:spPr>
            <a:xfrm>
              <a:off x="4196859" y="5725175"/>
              <a:ext cx="356091" cy="351774"/>
            </a:xfrm>
            <a:prstGeom prst="parallelogram">
              <a:avLst>
                <a:gd name="adj" fmla="val 68145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6" name="文本框 45"/>
          <p:cNvSpPr txBox="1"/>
          <p:nvPr/>
        </p:nvSpPr>
        <p:spPr>
          <a:xfrm>
            <a:off x="5861050" y="2495550"/>
            <a:ext cx="63401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dist"/>
            <a:r>
              <a:rPr lang="zh-CN" altLang="en-US" sz="5400" b="1" spc="6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安全颜色标识管理</a:t>
            </a:r>
          </a:p>
        </p:txBody>
      </p:sp>
      <p:sp>
        <p:nvSpPr>
          <p:cNvPr id="60" name="平行四边形 59"/>
          <p:cNvSpPr/>
          <p:nvPr/>
        </p:nvSpPr>
        <p:spPr>
          <a:xfrm>
            <a:off x="9264919" y="6348603"/>
            <a:ext cx="2838941" cy="3429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文本框 42"/>
          <p:cNvSpPr txBox="1"/>
          <p:nvPr/>
        </p:nvSpPr>
        <p:spPr>
          <a:xfrm>
            <a:off x="7099551" y="3755752"/>
            <a:ext cx="38885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 dirty="0">
                <a:solidFill>
                  <a:schemeClr val="bg1"/>
                </a:solidFill>
                <a:cs typeface="+mn-ea"/>
                <a:sym typeface="+mn-lt"/>
              </a:rPr>
              <a:t>安全第一，预防为主</a:t>
            </a:r>
          </a:p>
        </p:txBody>
      </p:sp>
      <p:cxnSp>
        <p:nvCxnSpPr>
          <p:cNvPr id="44" name="直接连接符 43"/>
          <p:cNvCxnSpPr/>
          <p:nvPr/>
        </p:nvCxnSpPr>
        <p:spPr>
          <a:xfrm>
            <a:off x="6418597" y="4011637"/>
            <a:ext cx="656769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/>
          <p:cNvCxnSpPr/>
          <p:nvPr/>
        </p:nvCxnSpPr>
        <p:spPr>
          <a:xfrm>
            <a:off x="10988071" y="4011637"/>
            <a:ext cx="656769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42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46" grpId="0"/>
      <p:bldP spid="60" grpId="0" animBg="1"/>
      <p:bldP spid="4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4"/>
          <p:cNvSpPr/>
          <p:nvPr/>
        </p:nvSpPr>
        <p:spPr>
          <a:xfrm>
            <a:off x="5594177" y="1283523"/>
            <a:ext cx="1380567" cy="461683"/>
          </a:xfrm>
          <a:prstGeom prst="roundRect">
            <a:avLst/>
          </a:prstGeom>
          <a:solidFill>
            <a:srgbClr val="FF0000"/>
          </a:solidFill>
          <a:ln w="25400">
            <a:solidFill>
              <a:schemeClr val="bg1"/>
            </a:solidFill>
          </a:ln>
          <a:effectLst>
            <a:outerShdw blurRad="4445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2400" dirty="0">
              <a:cs typeface="+mn-ea"/>
              <a:sym typeface="+mn-lt"/>
            </a:endParaRPr>
          </a:p>
        </p:txBody>
      </p:sp>
      <p:sp>
        <p:nvSpPr>
          <p:cNvPr id="11" name="Rounded Rectangle 5"/>
          <p:cNvSpPr/>
          <p:nvPr/>
        </p:nvSpPr>
        <p:spPr>
          <a:xfrm>
            <a:off x="5594177" y="2603109"/>
            <a:ext cx="1380567" cy="461683"/>
          </a:xfrm>
          <a:prstGeom prst="roundRect">
            <a:avLst/>
          </a:prstGeom>
          <a:solidFill>
            <a:srgbClr val="FFFF00"/>
          </a:solidFill>
          <a:ln w="25400">
            <a:solidFill>
              <a:schemeClr val="bg1"/>
            </a:solidFill>
          </a:ln>
          <a:effectLst>
            <a:outerShdw blurRad="4445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2400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2" name="Rectangle 6"/>
          <p:cNvSpPr/>
          <p:nvPr/>
        </p:nvSpPr>
        <p:spPr>
          <a:xfrm>
            <a:off x="1026659" y="1927365"/>
            <a:ext cx="4419600" cy="368300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dirty="0">
                <a:solidFill>
                  <a:schemeClr val="tx1"/>
                </a:solidFill>
                <a:cs typeface="+mn-ea"/>
                <a:sym typeface="+mn-lt"/>
              </a:rPr>
              <a:t>表示禁止、停止、消防和危险的意思。</a:t>
            </a:r>
          </a:p>
        </p:txBody>
      </p:sp>
      <p:cxnSp>
        <p:nvCxnSpPr>
          <p:cNvPr id="13" name="Straight Connector 7"/>
          <p:cNvCxnSpPr/>
          <p:nvPr/>
        </p:nvCxnSpPr>
        <p:spPr>
          <a:xfrm flipH="1">
            <a:off x="5095144" y="1514365"/>
            <a:ext cx="389217" cy="0"/>
          </a:xfrm>
          <a:prstGeom prst="line">
            <a:avLst/>
          </a:prstGeom>
          <a:ln w="12700">
            <a:solidFill>
              <a:srgbClr val="00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8"/>
          <p:cNvSpPr/>
          <p:nvPr/>
        </p:nvSpPr>
        <p:spPr>
          <a:xfrm>
            <a:off x="4302663" y="1273334"/>
            <a:ext cx="792480" cy="460375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zh-CN" altLang="en-US" sz="2400" b="1" dirty="0">
                <a:solidFill>
                  <a:srgbClr val="404040"/>
                </a:solidFill>
                <a:cs typeface="+mn-ea"/>
                <a:sym typeface="+mn-lt"/>
              </a:rPr>
              <a:t>红色</a:t>
            </a:r>
          </a:p>
        </p:txBody>
      </p:sp>
      <p:cxnSp>
        <p:nvCxnSpPr>
          <p:cNvPr id="15" name="Straight Connector 9"/>
          <p:cNvCxnSpPr/>
          <p:nvPr/>
        </p:nvCxnSpPr>
        <p:spPr>
          <a:xfrm flipH="1">
            <a:off x="7101744" y="2833950"/>
            <a:ext cx="389217" cy="0"/>
          </a:xfrm>
          <a:prstGeom prst="line">
            <a:avLst/>
          </a:prstGeom>
          <a:ln w="12700">
            <a:solidFill>
              <a:srgbClr val="F174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0"/>
          <p:cNvSpPr/>
          <p:nvPr/>
        </p:nvSpPr>
        <p:spPr>
          <a:xfrm>
            <a:off x="8114252" y="2610861"/>
            <a:ext cx="792480" cy="460375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zh-CN" altLang="en-US" sz="2400" b="1" dirty="0">
                <a:solidFill>
                  <a:schemeClr val="tx1"/>
                </a:solidFill>
                <a:cs typeface="+mn-ea"/>
                <a:sym typeface="+mn-lt"/>
              </a:rPr>
              <a:t>黄色</a:t>
            </a:r>
          </a:p>
        </p:txBody>
      </p:sp>
      <p:sp>
        <p:nvSpPr>
          <p:cNvPr id="17" name="Rounded Rectangle 12"/>
          <p:cNvSpPr/>
          <p:nvPr/>
        </p:nvSpPr>
        <p:spPr>
          <a:xfrm>
            <a:off x="5594177" y="3922695"/>
            <a:ext cx="1380567" cy="461683"/>
          </a:xfrm>
          <a:prstGeom prst="roundRect">
            <a:avLst/>
          </a:prstGeom>
          <a:solidFill>
            <a:srgbClr val="2571B6"/>
          </a:solidFill>
          <a:ln w="25400">
            <a:solidFill>
              <a:schemeClr val="bg1"/>
            </a:solidFill>
          </a:ln>
          <a:effectLst>
            <a:outerShdw blurRad="4445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2400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8" name="Rectangle 13"/>
          <p:cNvSpPr/>
          <p:nvPr/>
        </p:nvSpPr>
        <p:spPr>
          <a:xfrm>
            <a:off x="1026659" y="4538267"/>
            <a:ext cx="4419600" cy="368300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>
                <a:solidFill>
                  <a:schemeClr val="tx1"/>
                </a:solidFill>
                <a:cs typeface="+mn-ea"/>
                <a:sym typeface="+mn-lt"/>
              </a:rPr>
              <a:t>表示指令、必须遵守的规定。</a:t>
            </a:r>
          </a:p>
        </p:txBody>
      </p:sp>
      <p:cxnSp>
        <p:nvCxnSpPr>
          <p:cNvPr id="19" name="Straight Connector 14"/>
          <p:cNvCxnSpPr/>
          <p:nvPr/>
        </p:nvCxnSpPr>
        <p:spPr>
          <a:xfrm flipH="1">
            <a:off x="5095144" y="4153537"/>
            <a:ext cx="389217" cy="0"/>
          </a:xfrm>
          <a:prstGeom prst="line">
            <a:avLst/>
          </a:prstGeom>
          <a:ln w="12700">
            <a:solidFill>
              <a:srgbClr val="015A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5"/>
          <p:cNvSpPr/>
          <p:nvPr/>
        </p:nvSpPr>
        <p:spPr>
          <a:xfrm>
            <a:off x="4302663" y="3999647"/>
            <a:ext cx="792480" cy="460375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zh-CN" altLang="en-US" sz="2400" b="1" dirty="0">
                <a:solidFill>
                  <a:schemeClr val="tx1"/>
                </a:solidFill>
                <a:cs typeface="+mn-ea"/>
                <a:sym typeface="+mn-lt"/>
              </a:rPr>
              <a:t>蓝色</a:t>
            </a:r>
          </a:p>
        </p:txBody>
      </p:sp>
      <p:sp>
        <p:nvSpPr>
          <p:cNvPr id="26" name="Rectangle 13"/>
          <p:cNvSpPr/>
          <p:nvPr/>
        </p:nvSpPr>
        <p:spPr>
          <a:xfrm>
            <a:off x="7296351" y="3142125"/>
            <a:ext cx="4419600" cy="368300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dirty="0">
                <a:solidFill>
                  <a:schemeClr val="tx1"/>
                </a:solidFill>
                <a:cs typeface="+mn-ea"/>
                <a:sym typeface="+mn-lt"/>
              </a:rPr>
              <a:t> 表示注意、警告的意思。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10737168" y="526971"/>
            <a:ext cx="1454832" cy="502766"/>
          </a:xfrm>
          <a:prstGeom prst="rect">
            <a:avLst/>
          </a:prstGeom>
          <a:noFill/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en-US" altLang="zh-CN" sz="2665" b="1" dirty="0">
                <a:solidFill>
                  <a:srgbClr val="E96E73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cs typeface="+mn-ea"/>
                <a:sym typeface="+mn-lt"/>
              </a:rPr>
              <a:t>LOGO</a:t>
            </a:r>
            <a:endParaRPr lang="zh-CN" altLang="en-US" sz="2665" b="1" dirty="0">
              <a:solidFill>
                <a:srgbClr val="E96E73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cs typeface="+mn-ea"/>
              <a:sym typeface="+mn-lt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645504" y="331818"/>
            <a:ext cx="793829" cy="883621"/>
            <a:chOff x="3981886" y="3014122"/>
            <a:chExt cx="1324741" cy="1536700"/>
          </a:xfrm>
        </p:grpSpPr>
        <p:sp>
          <p:nvSpPr>
            <p:cNvPr id="30" name="六边形 29"/>
            <p:cNvSpPr/>
            <p:nvPr/>
          </p:nvSpPr>
          <p:spPr>
            <a:xfrm rot="16200000">
              <a:off x="3875907" y="3120101"/>
              <a:ext cx="1536700" cy="1324741"/>
            </a:xfrm>
            <a:prstGeom prst="hexagon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1" name="六边形 30"/>
            <p:cNvSpPr/>
            <p:nvPr/>
          </p:nvSpPr>
          <p:spPr>
            <a:xfrm rot="16200000">
              <a:off x="3899643" y="3139080"/>
              <a:ext cx="1492666" cy="1286782"/>
            </a:xfrm>
            <a:prstGeom prst="hexagon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8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2" name="六边形 31"/>
            <p:cNvSpPr/>
            <p:nvPr/>
          </p:nvSpPr>
          <p:spPr>
            <a:xfrm rot="16200000">
              <a:off x="4030356" y="3253245"/>
              <a:ext cx="1227802" cy="1058450"/>
            </a:xfrm>
            <a:prstGeom prst="hexagon">
              <a:avLst/>
            </a:prstGeom>
            <a:solidFill>
              <a:srgbClr val="E96E73"/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705960" y="362731"/>
            <a:ext cx="697628" cy="737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rtlCol="0">
            <a:spAutoFit/>
          </a:bodyPr>
          <a:lstStyle>
            <a:defPPr>
              <a:defRPr lang="zh-CN"/>
            </a:defPPr>
            <a:lvl1pPr algn="ctr" defTabSz="685800">
              <a:lnSpc>
                <a:spcPct val="130000"/>
              </a:lnSpc>
              <a:defRPr sz="7200" b="1">
                <a:solidFill>
                  <a:srgbClr val="00ACB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3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01</a:t>
            </a:r>
            <a:endParaRPr lang="zh-CN" altLang="en-US" sz="36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34" name="Straight Connector 2"/>
          <p:cNvCxnSpPr/>
          <p:nvPr/>
        </p:nvCxnSpPr>
        <p:spPr>
          <a:xfrm flipH="1">
            <a:off x="7172030" y="5527777"/>
            <a:ext cx="389217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"/>
          <p:cNvSpPr/>
          <p:nvPr/>
        </p:nvSpPr>
        <p:spPr>
          <a:xfrm>
            <a:off x="8114252" y="5295980"/>
            <a:ext cx="792480" cy="460375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zh-CN" altLang="en-US" sz="2400" b="1" dirty="0">
                <a:solidFill>
                  <a:schemeClr val="tx1"/>
                </a:solidFill>
                <a:cs typeface="+mn-ea"/>
                <a:sym typeface="+mn-lt"/>
              </a:rPr>
              <a:t>绿色</a:t>
            </a:r>
          </a:p>
        </p:txBody>
      </p:sp>
      <p:sp>
        <p:nvSpPr>
          <p:cNvPr id="36" name="Rectangle 4"/>
          <p:cNvSpPr/>
          <p:nvPr/>
        </p:nvSpPr>
        <p:spPr>
          <a:xfrm>
            <a:off x="7192945" y="5927720"/>
            <a:ext cx="4419600" cy="368300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>
                <a:solidFill>
                  <a:schemeClr val="tx1"/>
                </a:solidFill>
                <a:cs typeface="+mn-ea"/>
                <a:sym typeface="+mn-lt"/>
              </a:rPr>
              <a:t> 表示通行、安全和提供信息的意思。</a:t>
            </a:r>
          </a:p>
        </p:txBody>
      </p:sp>
      <p:cxnSp>
        <p:nvCxnSpPr>
          <p:cNvPr id="37" name="Straight Connector 7"/>
          <p:cNvCxnSpPr/>
          <p:nvPr/>
        </p:nvCxnSpPr>
        <p:spPr>
          <a:xfrm flipH="1">
            <a:off x="5165430" y="6847364"/>
            <a:ext cx="389217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ounded Rectangle 5"/>
          <p:cNvSpPr/>
          <p:nvPr/>
        </p:nvSpPr>
        <p:spPr>
          <a:xfrm>
            <a:off x="5664462" y="5358500"/>
            <a:ext cx="1380567" cy="461683"/>
          </a:xfrm>
          <a:prstGeom prst="roundRect">
            <a:avLst/>
          </a:prstGeom>
          <a:solidFill>
            <a:srgbClr val="00B050"/>
          </a:solidFill>
          <a:ln w="25400">
            <a:solidFill>
              <a:schemeClr val="bg1"/>
            </a:solidFill>
          </a:ln>
          <a:effectLst>
            <a:outerShdw blurRad="4445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2400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728400" y="465072"/>
            <a:ext cx="31496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404040"/>
                </a:solidFill>
                <a:cs typeface="+mn-ea"/>
                <a:sym typeface="+mn-lt"/>
              </a:rPr>
              <a:t>安全标识配色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00"/>
                            </p:stCondLst>
                            <p:childTnLst>
                              <p:par>
                                <p:cTn id="54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500"/>
                            </p:stCondLst>
                            <p:childTnLst>
                              <p:par>
                                <p:cTn id="6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50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9000"/>
                            </p:stCondLst>
                            <p:childTnLst>
                              <p:par>
                                <p:cTn id="8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500"/>
                            </p:stCondLst>
                            <p:childTnLst>
                              <p:par>
                                <p:cTn id="86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0"/>
                            </p:stCondLst>
                            <p:childTnLst>
                              <p:par>
                                <p:cTn id="9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500"/>
                            </p:stCondLst>
                            <p:childTnLst>
                              <p:par>
                                <p:cTn id="9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1500"/>
                            </p:stCondLst>
                            <p:childTnLst>
                              <p:par>
                                <p:cTn id="10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1" grpId="0" bldLvl="0" animBg="1"/>
      <p:bldP spid="12" grpId="0"/>
      <p:bldP spid="14" grpId="0"/>
      <p:bldP spid="16" grpId="0"/>
      <p:bldP spid="17" grpId="0" bldLvl="0" animBg="1"/>
      <p:bldP spid="18" grpId="0"/>
      <p:bldP spid="20" grpId="0"/>
      <p:bldP spid="26" grpId="0"/>
      <p:bldP spid="27" grpId="0"/>
      <p:bldP spid="33" grpId="0"/>
      <p:bldP spid="35" grpId="0"/>
      <p:bldP spid="36" grpId="0"/>
      <p:bldP spid="39" grpId="0" bldLvl="0" animBg="1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矩形 114"/>
          <p:cNvSpPr/>
          <p:nvPr/>
        </p:nvSpPr>
        <p:spPr>
          <a:xfrm>
            <a:off x="0" y="447"/>
            <a:ext cx="12190413" cy="6857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7" name="等腰三角形 116"/>
          <p:cNvSpPr/>
          <p:nvPr/>
        </p:nvSpPr>
        <p:spPr>
          <a:xfrm>
            <a:off x="-114669" y="5212403"/>
            <a:ext cx="3046281" cy="1620447"/>
          </a:xfrm>
          <a:prstGeom prst="triangle">
            <a:avLst>
              <a:gd name="adj" fmla="val 71968"/>
            </a:avLst>
          </a:prstGeom>
          <a:solidFill>
            <a:srgbClr val="FDB5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1" name="Delay"/>
          <p:cNvSpPr/>
          <p:nvPr/>
        </p:nvSpPr>
        <p:spPr>
          <a:xfrm>
            <a:off x="13542786" y="8610372"/>
            <a:ext cx="190475" cy="190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741100" y="482852"/>
            <a:ext cx="31496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404040"/>
                </a:solidFill>
                <a:cs typeface="+mn-ea"/>
                <a:sym typeface="+mn-lt"/>
              </a:rPr>
              <a:t>安全标识配色</a:t>
            </a:r>
          </a:p>
        </p:txBody>
      </p:sp>
      <p:grpSp>
        <p:nvGrpSpPr>
          <p:cNvPr id="110" name="组合 109"/>
          <p:cNvGrpSpPr/>
          <p:nvPr/>
        </p:nvGrpSpPr>
        <p:grpSpPr>
          <a:xfrm>
            <a:off x="645504" y="331818"/>
            <a:ext cx="793829" cy="883621"/>
            <a:chOff x="3981886" y="3014122"/>
            <a:chExt cx="1324741" cy="1536700"/>
          </a:xfrm>
        </p:grpSpPr>
        <p:sp>
          <p:nvSpPr>
            <p:cNvPr id="111" name="六边形 110"/>
            <p:cNvSpPr/>
            <p:nvPr/>
          </p:nvSpPr>
          <p:spPr>
            <a:xfrm rot="16200000">
              <a:off x="3875907" y="3120101"/>
              <a:ext cx="1536700" cy="1324741"/>
            </a:xfrm>
            <a:prstGeom prst="hexagon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2" name="六边形 111"/>
            <p:cNvSpPr/>
            <p:nvPr/>
          </p:nvSpPr>
          <p:spPr>
            <a:xfrm rot="16200000">
              <a:off x="3899643" y="3139080"/>
              <a:ext cx="1492666" cy="1286782"/>
            </a:xfrm>
            <a:prstGeom prst="hexagon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8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3" name="六边形 112"/>
            <p:cNvSpPr/>
            <p:nvPr/>
          </p:nvSpPr>
          <p:spPr>
            <a:xfrm rot="16200000">
              <a:off x="4030356" y="3253245"/>
              <a:ext cx="1227802" cy="1058450"/>
            </a:xfrm>
            <a:prstGeom prst="hexagon">
              <a:avLst/>
            </a:prstGeom>
            <a:solidFill>
              <a:srgbClr val="E96E73"/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114" name="文本框 113"/>
          <p:cNvSpPr txBox="1"/>
          <p:nvPr/>
        </p:nvSpPr>
        <p:spPr>
          <a:xfrm>
            <a:off x="705960" y="362731"/>
            <a:ext cx="697628" cy="737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rtlCol="0">
            <a:spAutoFit/>
          </a:bodyPr>
          <a:lstStyle>
            <a:defPPr>
              <a:defRPr lang="zh-CN"/>
            </a:defPPr>
            <a:lvl1pPr algn="ctr" defTabSz="685800">
              <a:lnSpc>
                <a:spcPct val="130000"/>
              </a:lnSpc>
              <a:defRPr sz="7200" b="1">
                <a:solidFill>
                  <a:srgbClr val="00ACB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3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01</a:t>
            </a:r>
            <a:endParaRPr lang="zh-CN" altLang="en-US" sz="36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7412" name="标题 1"/>
          <p:cNvSpPr>
            <a:spLocks noChangeArrowheads="1"/>
          </p:cNvSpPr>
          <p:nvPr/>
        </p:nvSpPr>
        <p:spPr bwMode="auto">
          <a:xfrm>
            <a:off x="2016443" y="5972810"/>
            <a:ext cx="1714500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244" tIns="40622" rIns="81244" bIns="40622" anchor="ctr"/>
          <a:lstStyle/>
          <a:p>
            <a:pPr eaLnBrk="0" hangingPunct="0">
              <a:buFont typeface="Arial" panose="020B0604020202020204" pitchFamily="34" charset="0"/>
              <a:buNone/>
            </a:pPr>
            <a:r>
              <a:rPr lang="zh-CN" altLang="en-US" sz="12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红、黑、白表示禁止类</a:t>
            </a:r>
            <a:endParaRPr lang="zh-CN" altLang="en-US">
              <a:solidFill>
                <a:srgbClr val="000000"/>
              </a:solidFill>
              <a:latin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17413" name="标题 1"/>
          <p:cNvSpPr>
            <a:spLocks noChangeArrowheads="1"/>
          </p:cNvSpPr>
          <p:nvPr/>
        </p:nvSpPr>
        <p:spPr bwMode="auto">
          <a:xfrm>
            <a:off x="4663440" y="5972810"/>
            <a:ext cx="2143125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244" tIns="40622" rIns="81244" bIns="40622" anchor="ctr"/>
          <a:lstStyle/>
          <a:p>
            <a:pPr algn="ctr" eaLnBrk="0" hangingPunct="0">
              <a:buFont typeface="Arial" panose="020B0604020202020204" pitchFamily="34" charset="0"/>
              <a:buNone/>
            </a:pPr>
            <a:r>
              <a:rPr lang="zh-CN" altLang="en-US" sz="12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黄、黑、白表示警示类</a:t>
            </a:r>
            <a:endParaRPr lang="zh-CN" altLang="en-US">
              <a:solidFill>
                <a:srgbClr val="000000"/>
              </a:solidFill>
              <a:latin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17414" name="标题 1"/>
          <p:cNvSpPr>
            <a:spLocks noChangeArrowheads="1"/>
          </p:cNvSpPr>
          <p:nvPr/>
        </p:nvSpPr>
        <p:spPr bwMode="auto">
          <a:xfrm>
            <a:off x="8267065" y="5972810"/>
            <a:ext cx="2214563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244" tIns="40622" rIns="81244" bIns="40622" anchor="ctr"/>
          <a:lstStyle/>
          <a:p>
            <a:pPr algn="ctr" eaLnBrk="0" hangingPunct="0">
              <a:buFont typeface="Arial" panose="020B0604020202020204" pitchFamily="34" charset="0"/>
              <a:buNone/>
            </a:pPr>
            <a:r>
              <a:rPr lang="zh-CN" altLang="en-US" sz="12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蓝、黑、白表示提示类</a:t>
            </a:r>
            <a:endParaRPr lang="zh-CN" altLang="en-US">
              <a:solidFill>
                <a:srgbClr val="000000"/>
              </a:solidFill>
              <a:latin typeface="Arial" panose="020B0604020202020204" pitchFamily="34" charset="0"/>
              <a:sym typeface="Calibri" panose="020F0502020204030204" pitchFamily="34" charset="0"/>
            </a:endParaRPr>
          </a:p>
        </p:txBody>
      </p:sp>
      <p:pic>
        <p:nvPicPr>
          <p:cNvPr id="17415" name="Picture 1" descr="C:\Users\Administrator\AppData\Roaming\Tencent\Users\838429903\QQ\WinTemp\RichOle\E]N71V)R_U21(6EF@37]`W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275" y="2229485"/>
            <a:ext cx="2019300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3" descr="C:\Users\Administrator\AppData\Roaming\Tencent\Users\838429903\QQ\WinTemp\RichOle\{2Z7FQ)CX4}8@Q(6EK20{(W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128" y="2229485"/>
            <a:ext cx="2087562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4" descr="C:\Users\Administrator\AppData\Roaming\Tencent\Users\838429903\QQ\WinTemp\RichOle\@RTC@AI`4]NSO6GMZ$4_68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2690" y="3426460"/>
            <a:ext cx="3497263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Picture 1" descr="C:\Users\Administrator\AppData\Roaming\Tencent\Users\838429903\QQ\WinTemp\RichOle\12VGAL$`4MDUNG04GVDC~]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7128" y="2004060"/>
            <a:ext cx="1166812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9" name="Text Box 12"/>
          <p:cNvSpPr>
            <a:spLocks noChangeArrowheads="1"/>
          </p:cNvSpPr>
          <p:nvPr/>
        </p:nvSpPr>
        <p:spPr bwMode="auto">
          <a:xfrm>
            <a:off x="2201228" y="1229360"/>
            <a:ext cx="902208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>
              <a:buFont typeface="Arial" panose="020B0604020202020204" pitchFamily="34" charset="0"/>
              <a:buNone/>
            </a:pPr>
            <a:r>
              <a:rPr lang="zh-CN" altLang="en-US" sz="2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现场安全可视牌分为红色禁止标牌、黄色警示标牌、蓝色提示标牌</a:t>
            </a:r>
            <a:endParaRPr lang="zh-CN" altLang="en-US" sz="2400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 animBg="1"/>
      <p:bldP spid="121" grpId="0" animBg="1"/>
      <p:bldP spid="6" grpId="0"/>
      <p:bldP spid="1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1200150"/>
            <a:ext cx="12192000" cy="4457700"/>
          </a:xfrm>
          <a:prstGeom prst="rect">
            <a:avLst/>
          </a:prstGeom>
          <a:solidFill>
            <a:srgbClr val="E96E73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平行四边形 10"/>
          <p:cNvSpPr/>
          <p:nvPr/>
        </p:nvSpPr>
        <p:spPr>
          <a:xfrm>
            <a:off x="9505459" y="781050"/>
            <a:ext cx="848487" cy="8382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平行四边形 11"/>
          <p:cNvSpPr/>
          <p:nvPr/>
        </p:nvSpPr>
        <p:spPr>
          <a:xfrm>
            <a:off x="9911859" y="781050"/>
            <a:ext cx="848487" cy="8382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平行四边形 12"/>
          <p:cNvSpPr/>
          <p:nvPr/>
        </p:nvSpPr>
        <p:spPr>
          <a:xfrm>
            <a:off x="10318259" y="781050"/>
            <a:ext cx="848487" cy="8382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平行四边形 13"/>
          <p:cNvSpPr/>
          <p:nvPr/>
        </p:nvSpPr>
        <p:spPr>
          <a:xfrm>
            <a:off x="10724659" y="781050"/>
            <a:ext cx="848487" cy="8382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平行四边形 14"/>
          <p:cNvSpPr/>
          <p:nvPr/>
        </p:nvSpPr>
        <p:spPr>
          <a:xfrm>
            <a:off x="11131059" y="781050"/>
            <a:ext cx="848487" cy="8382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4" name="直接连接符 53"/>
          <p:cNvCxnSpPr/>
          <p:nvPr/>
        </p:nvCxnSpPr>
        <p:spPr>
          <a:xfrm>
            <a:off x="171450" y="6572250"/>
            <a:ext cx="11734800" cy="0"/>
          </a:xfrm>
          <a:prstGeom prst="line">
            <a:avLst/>
          </a:prstGeom>
          <a:ln>
            <a:solidFill>
              <a:srgbClr val="3B43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任意多边形: 形状 41"/>
          <p:cNvSpPr/>
          <p:nvPr/>
        </p:nvSpPr>
        <p:spPr>
          <a:xfrm>
            <a:off x="0" y="1200150"/>
            <a:ext cx="6956563" cy="4457700"/>
          </a:xfrm>
          <a:custGeom>
            <a:avLst/>
            <a:gdLst>
              <a:gd name="connsiteX0" fmla="*/ 0 w 6956563"/>
              <a:gd name="connsiteY0" fmla="*/ 0 h 4457700"/>
              <a:gd name="connsiteX1" fmla="*/ 6956563 w 6956563"/>
              <a:gd name="connsiteY1" fmla="*/ 0 h 4457700"/>
              <a:gd name="connsiteX2" fmla="*/ 3520786 w 6956563"/>
              <a:gd name="connsiteY2" fmla="*/ 4457700 h 4457700"/>
              <a:gd name="connsiteX3" fmla="*/ 0 w 6956563"/>
              <a:gd name="connsiteY3" fmla="*/ 4457700 h 4457700"/>
              <a:gd name="connsiteX4" fmla="*/ 0 w 6956563"/>
              <a:gd name="connsiteY4" fmla="*/ 0 h 445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56563" h="4457700">
                <a:moveTo>
                  <a:pt x="0" y="0"/>
                </a:moveTo>
                <a:lnTo>
                  <a:pt x="6956563" y="0"/>
                </a:lnTo>
                <a:lnTo>
                  <a:pt x="3520786" y="4457700"/>
                </a:lnTo>
                <a:lnTo>
                  <a:pt x="0" y="44577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 l="-29682" t="-12017" r="-16930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2" name="平行四边形 21"/>
          <p:cNvSpPr/>
          <p:nvPr/>
        </p:nvSpPr>
        <p:spPr>
          <a:xfrm>
            <a:off x="170959" y="5238749"/>
            <a:ext cx="848487" cy="8382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平行四边形 22"/>
          <p:cNvSpPr/>
          <p:nvPr/>
        </p:nvSpPr>
        <p:spPr>
          <a:xfrm>
            <a:off x="577359" y="5238749"/>
            <a:ext cx="848487" cy="8382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平行四边形 23"/>
          <p:cNvSpPr/>
          <p:nvPr/>
        </p:nvSpPr>
        <p:spPr>
          <a:xfrm>
            <a:off x="983759" y="5238749"/>
            <a:ext cx="848487" cy="8382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平行四边形 24"/>
          <p:cNvSpPr/>
          <p:nvPr/>
        </p:nvSpPr>
        <p:spPr>
          <a:xfrm>
            <a:off x="1390159" y="5238749"/>
            <a:ext cx="848487" cy="8382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平行四边形 25"/>
          <p:cNvSpPr/>
          <p:nvPr/>
        </p:nvSpPr>
        <p:spPr>
          <a:xfrm>
            <a:off x="1796559" y="5238749"/>
            <a:ext cx="848487" cy="8382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4" name="组合 33"/>
          <p:cNvGrpSpPr/>
          <p:nvPr/>
        </p:nvGrpSpPr>
        <p:grpSpPr>
          <a:xfrm>
            <a:off x="2406159" y="5725175"/>
            <a:ext cx="2070591" cy="351774"/>
            <a:chOff x="2482359" y="5725175"/>
            <a:chExt cx="2070591" cy="351774"/>
          </a:xfrm>
        </p:grpSpPr>
        <p:sp>
          <p:nvSpPr>
            <p:cNvPr id="27" name="平行四边形 26"/>
            <p:cNvSpPr/>
            <p:nvPr/>
          </p:nvSpPr>
          <p:spPr>
            <a:xfrm>
              <a:off x="2482359" y="5725175"/>
              <a:ext cx="356091" cy="351774"/>
            </a:xfrm>
            <a:prstGeom prst="parallelogram">
              <a:avLst>
                <a:gd name="adj" fmla="val 68145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平行四边形 27"/>
            <p:cNvSpPr/>
            <p:nvPr/>
          </p:nvSpPr>
          <p:spPr>
            <a:xfrm>
              <a:off x="2768109" y="5725175"/>
              <a:ext cx="356091" cy="351774"/>
            </a:xfrm>
            <a:prstGeom prst="parallelogram">
              <a:avLst>
                <a:gd name="adj" fmla="val 68145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平行四边形 28"/>
            <p:cNvSpPr/>
            <p:nvPr/>
          </p:nvSpPr>
          <p:spPr>
            <a:xfrm>
              <a:off x="3053859" y="5725175"/>
              <a:ext cx="356091" cy="351774"/>
            </a:xfrm>
            <a:prstGeom prst="parallelogram">
              <a:avLst>
                <a:gd name="adj" fmla="val 68145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平行四边形 29"/>
            <p:cNvSpPr/>
            <p:nvPr/>
          </p:nvSpPr>
          <p:spPr>
            <a:xfrm>
              <a:off x="3339609" y="5725175"/>
              <a:ext cx="356091" cy="351774"/>
            </a:xfrm>
            <a:prstGeom prst="parallelogram">
              <a:avLst>
                <a:gd name="adj" fmla="val 68145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平行四边形 30"/>
            <p:cNvSpPr/>
            <p:nvPr/>
          </p:nvSpPr>
          <p:spPr>
            <a:xfrm>
              <a:off x="3625359" y="5725175"/>
              <a:ext cx="356091" cy="351774"/>
            </a:xfrm>
            <a:prstGeom prst="parallelogram">
              <a:avLst>
                <a:gd name="adj" fmla="val 68145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平行四边形 31"/>
            <p:cNvSpPr/>
            <p:nvPr/>
          </p:nvSpPr>
          <p:spPr>
            <a:xfrm>
              <a:off x="3911109" y="5725175"/>
              <a:ext cx="356091" cy="351774"/>
            </a:xfrm>
            <a:prstGeom prst="parallelogram">
              <a:avLst>
                <a:gd name="adj" fmla="val 68145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平行四边形 32"/>
            <p:cNvSpPr/>
            <p:nvPr/>
          </p:nvSpPr>
          <p:spPr>
            <a:xfrm>
              <a:off x="4196859" y="5725175"/>
              <a:ext cx="356091" cy="351774"/>
            </a:xfrm>
            <a:prstGeom prst="parallelogram">
              <a:avLst>
                <a:gd name="adj" fmla="val 68145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6" name="文本框 45"/>
          <p:cNvSpPr txBox="1"/>
          <p:nvPr/>
        </p:nvSpPr>
        <p:spPr>
          <a:xfrm>
            <a:off x="5051251" y="3467100"/>
            <a:ext cx="71384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dist"/>
            <a:r>
              <a:rPr lang="zh-CN" altLang="en-US" sz="5200" b="1" spc="6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安全标识尺寸及种类</a:t>
            </a:r>
          </a:p>
        </p:txBody>
      </p:sp>
      <p:sp>
        <p:nvSpPr>
          <p:cNvPr id="60" name="平行四边形 59"/>
          <p:cNvSpPr/>
          <p:nvPr/>
        </p:nvSpPr>
        <p:spPr>
          <a:xfrm>
            <a:off x="9264919" y="6348603"/>
            <a:ext cx="2838941" cy="3429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文本框 34"/>
          <p:cNvSpPr txBox="1"/>
          <p:nvPr/>
        </p:nvSpPr>
        <p:spPr>
          <a:xfrm>
            <a:off x="8456505" y="2276582"/>
            <a:ext cx="10374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dist"/>
            <a:r>
              <a:rPr lang="en-US" altLang="zh-CN" sz="5400" b="1" spc="6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02</a:t>
            </a:r>
            <a:endParaRPr lang="zh-CN" altLang="en-US" sz="5400" b="1" spc="6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42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46" grpId="0"/>
      <p:bldP spid="60" grpId="0" animBg="1"/>
      <p:bldP spid="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1" descr="C:\Users\Administrator\AppData\Roaming\Tencent\Users\838429903\QQ\WinTemp\RichOle\B1$1}D3YKC5{AR1227RH217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378" y="1172845"/>
            <a:ext cx="3446462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2" descr="C:\Users\Administrator\AppData\Roaming\Tencent\Users\838429903\QQ\WinTemp\RichOle\TE$2L22WMT$LTVJ_XB8@YPW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353" y="1280795"/>
            <a:ext cx="3462337" cy="414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3" descr="C:\Users\Administrator\AppData\Roaming\Tencent\Users\838429903\QQ\WinTemp\RichOle\J3M5FB6@(W}KUF@$)[9B]KY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0665" y="1349058"/>
            <a:ext cx="1574800" cy="405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3" name="TextBox 7"/>
          <p:cNvSpPr>
            <a:spLocks noChangeArrowheads="1"/>
          </p:cNvSpPr>
          <p:nvPr/>
        </p:nvSpPr>
        <p:spPr bwMode="auto">
          <a:xfrm>
            <a:off x="1862455" y="5429250"/>
            <a:ext cx="8286750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说明：</a:t>
            </a:r>
            <a:endParaRPr lang="en-US" altLang="zh-CN" sz="1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eaLnBrk="0" hangingPunct="0"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张贴位置：生产线绿色通道旁或宣传栏；</a:t>
            </a:r>
            <a:endParaRPr lang="en-US" altLang="zh-CN" sz="1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eaLnBrk="0" hangingPunct="0"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设计理念：营造安全生产氛围，增强安全警示。</a:t>
            </a: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741170" y="482600"/>
            <a:ext cx="43605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404040"/>
                </a:solidFill>
                <a:cs typeface="+mn-ea"/>
                <a:sym typeface="+mn-lt"/>
              </a:rPr>
              <a:t>安全标识种类</a:t>
            </a:r>
          </a:p>
        </p:txBody>
      </p:sp>
      <p:grpSp>
        <p:nvGrpSpPr>
          <p:cNvPr id="110" name="组合 109"/>
          <p:cNvGrpSpPr/>
          <p:nvPr/>
        </p:nvGrpSpPr>
        <p:grpSpPr>
          <a:xfrm>
            <a:off x="645504" y="331818"/>
            <a:ext cx="793829" cy="883621"/>
            <a:chOff x="3981886" y="3014122"/>
            <a:chExt cx="1324741" cy="1536700"/>
          </a:xfrm>
        </p:grpSpPr>
        <p:sp>
          <p:nvSpPr>
            <p:cNvPr id="111" name="六边形 110"/>
            <p:cNvSpPr/>
            <p:nvPr/>
          </p:nvSpPr>
          <p:spPr>
            <a:xfrm rot="16200000">
              <a:off x="3875907" y="3120101"/>
              <a:ext cx="1536700" cy="1324741"/>
            </a:xfrm>
            <a:prstGeom prst="hexagon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2" name="六边形 111"/>
            <p:cNvSpPr/>
            <p:nvPr/>
          </p:nvSpPr>
          <p:spPr>
            <a:xfrm rot="16200000">
              <a:off x="3899643" y="3139080"/>
              <a:ext cx="1492666" cy="1286782"/>
            </a:xfrm>
            <a:prstGeom prst="hexagon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8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3" name="六边形 112"/>
            <p:cNvSpPr/>
            <p:nvPr/>
          </p:nvSpPr>
          <p:spPr>
            <a:xfrm rot="16200000">
              <a:off x="4030356" y="3253245"/>
              <a:ext cx="1227802" cy="1058450"/>
            </a:xfrm>
            <a:prstGeom prst="hexagon">
              <a:avLst/>
            </a:prstGeom>
            <a:solidFill>
              <a:srgbClr val="E96E73"/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114" name="文本框 113"/>
          <p:cNvSpPr txBox="1"/>
          <p:nvPr/>
        </p:nvSpPr>
        <p:spPr>
          <a:xfrm>
            <a:off x="709334" y="362731"/>
            <a:ext cx="690880" cy="811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rtlCol="0">
            <a:spAutoFit/>
          </a:bodyPr>
          <a:lstStyle>
            <a:defPPr>
              <a:defRPr lang="zh-CN"/>
            </a:defPPr>
            <a:lvl1pPr algn="ctr" defTabSz="685800">
              <a:lnSpc>
                <a:spcPct val="130000"/>
              </a:lnSpc>
              <a:defRPr sz="7200" b="1">
                <a:solidFill>
                  <a:srgbClr val="00ACB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3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02</a:t>
            </a:r>
            <a:endParaRPr lang="zh-CN" altLang="en-US" sz="36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3" name="TextBox 7"/>
          <p:cNvSpPr>
            <a:spLocks noChangeArrowheads="1"/>
          </p:cNvSpPr>
          <p:nvPr/>
        </p:nvSpPr>
        <p:spPr bwMode="auto">
          <a:xfrm>
            <a:off x="1862455" y="5429250"/>
            <a:ext cx="8286750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说明：</a:t>
            </a:r>
            <a:endParaRPr lang="en-US" altLang="zh-CN" sz="1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eaLnBrk="0" hangingPunct="0"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张贴位置：生产线绿色通道旁或宣传栏；</a:t>
            </a:r>
            <a:endParaRPr lang="en-US" altLang="zh-CN" sz="1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eaLnBrk="0" hangingPunct="0"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设计理念：营造安全生产氛围，增强安全警示。</a:t>
            </a: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741170" y="482600"/>
            <a:ext cx="43605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404040"/>
                </a:solidFill>
                <a:cs typeface="+mn-ea"/>
                <a:sym typeface="+mn-lt"/>
              </a:rPr>
              <a:t>安全标识种类</a:t>
            </a:r>
          </a:p>
        </p:txBody>
      </p:sp>
      <p:grpSp>
        <p:nvGrpSpPr>
          <p:cNvPr id="110" name="组合 109"/>
          <p:cNvGrpSpPr/>
          <p:nvPr/>
        </p:nvGrpSpPr>
        <p:grpSpPr>
          <a:xfrm>
            <a:off x="645504" y="331818"/>
            <a:ext cx="793829" cy="883621"/>
            <a:chOff x="3981886" y="3014122"/>
            <a:chExt cx="1324741" cy="1536700"/>
          </a:xfrm>
        </p:grpSpPr>
        <p:sp>
          <p:nvSpPr>
            <p:cNvPr id="111" name="六边形 110"/>
            <p:cNvSpPr/>
            <p:nvPr/>
          </p:nvSpPr>
          <p:spPr>
            <a:xfrm rot="16200000">
              <a:off x="3875907" y="3120101"/>
              <a:ext cx="1536700" cy="1324741"/>
            </a:xfrm>
            <a:prstGeom prst="hexagon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2" name="六边形 111"/>
            <p:cNvSpPr/>
            <p:nvPr/>
          </p:nvSpPr>
          <p:spPr>
            <a:xfrm rot="16200000">
              <a:off x="3899643" y="3139080"/>
              <a:ext cx="1492666" cy="1286782"/>
            </a:xfrm>
            <a:prstGeom prst="hexagon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8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3" name="六边形 112"/>
            <p:cNvSpPr/>
            <p:nvPr/>
          </p:nvSpPr>
          <p:spPr>
            <a:xfrm rot="16200000">
              <a:off x="4030356" y="3253245"/>
              <a:ext cx="1227802" cy="1058450"/>
            </a:xfrm>
            <a:prstGeom prst="hexagon">
              <a:avLst/>
            </a:prstGeom>
            <a:solidFill>
              <a:srgbClr val="E96E73"/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114" name="文本框 113"/>
          <p:cNvSpPr txBox="1"/>
          <p:nvPr/>
        </p:nvSpPr>
        <p:spPr>
          <a:xfrm>
            <a:off x="709334" y="362731"/>
            <a:ext cx="690880" cy="811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rtlCol="0">
            <a:spAutoFit/>
          </a:bodyPr>
          <a:lstStyle>
            <a:defPPr>
              <a:defRPr lang="zh-CN"/>
            </a:defPPr>
            <a:lvl1pPr algn="ctr" defTabSz="685800">
              <a:lnSpc>
                <a:spcPct val="130000"/>
              </a:lnSpc>
              <a:defRPr sz="7200" b="1">
                <a:solidFill>
                  <a:srgbClr val="00ACB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3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02</a:t>
            </a:r>
            <a:endParaRPr lang="zh-CN" altLang="en-US" sz="36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" name="图片 1" descr="11111111"/>
          <p:cNvPicPr>
            <a:picLocks noChangeAspect="1"/>
          </p:cNvPicPr>
          <p:nvPr/>
        </p:nvPicPr>
        <p:blipFill>
          <a:blip r:embed="rId3"/>
          <a:srcRect b="32714"/>
          <a:stretch>
            <a:fillRect/>
          </a:stretch>
        </p:blipFill>
        <p:spPr>
          <a:xfrm>
            <a:off x="3074670" y="1126490"/>
            <a:ext cx="6734810" cy="44913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3" name="TextBox 7"/>
          <p:cNvSpPr>
            <a:spLocks noChangeArrowheads="1"/>
          </p:cNvSpPr>
          <p:nvPr/>
        </p:nvSpPr>
        <p:spPr bwMode="auto">
          <a:xfrm>
            <a:off x="1862455" y="5429250"/>
            <a:ext cx="8286750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说明：</a:t>
            </a:r>
            <a:endParaRPr lang="en-US" altLang="zh-CN" sz="1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eaLnBrk="0" hangingPunct="0"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张贴位置：生产线绿色通道旁或宣传栏；</a:t>
            </a:r>
            <a:endParaRPr lang="en-US" altLang="zh-CN" sz="1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eaLnBrk="0" hangingPunct="0"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en-US" altLang="zh-CN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设计理念：营造安全生产氛围，增强安全警示。</a:t>
            </a: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741170" y="482600"/>
            <a:ext cx="43605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404040"/>
                </a:solidFill>
                <a:cs typeface="+mn-ea"/>
                <a:sym typeface="+mn-lt"/>
              </a:rPr>
              <a:t>安全标识种类</a:t>
            </a:r>
          </a:p>
        </p:txBody>
      </p:sp>
      <p:grpSp>
        <p:nvGrpSpPr>
          <p:cNvPr id="110" name="组合 109"/>
          <p:cNvGrpSpPr/>
          <p:nvPr/>
        </p:nvGrpSpPr>
        <p:grpSpPr>
          <a:xfrm>
            <a:off x="645504" y="331818"/>
            <a:ext cx="793829" cy="883621"/>
            <a:chOff x="3981886" y="3014122"/>
            <a:chExt cx="1324741" cy="1536700"/>
          </a:xfrm>
        </p:grpSpPr>
        <p:sp>
          <p:nvSpPr>
            <p:cNvPr id="111" name="六边形 110"/>
            <p:cNvSpPr/>
            <p:nvPr/>
          </p:nvSpPr>
          <p:spPr>
            <a:xfrm rot="16200000">
              <a:off x="3875907" y="3120101"/>
              <a:ext cx="1536700" cy="1324741"/>
            </a:xfrm>
            <a:prstGeom prst="hexagon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2" name="六边形 111"/>
            <p:cNvSpPr/>
            <p:nvPr/>
          </p:nvSpPr>
          <p:spPr>
            <a:xfrm rot="16200000">
              <a:off x="3899643" y="3139080"/>
              <a:ext cx="1492666" cy="1286782"/>
            </a:xfrm>
            <a:prstGeom prst="hexagon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8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3" name="六边形 112"/>
            <p:cNvSpPr/>
            <p:nvPr/>
          </p:nvSpPr>
          <p:spPr>
            <a:xfrm rot="16200000">
              <a:off x="4030356" y="3253245"/>
              <a:ext cx="1227802" cy="1058450"/>
            </a:xfrm>
            <a:prstGeom prst="hexagon">
              <a:avLst/>
            </a:prstGeom>
            <a:solidFill>
              <a:srgbClr val="E96E73"/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114" name="文本框 113"/>
          <p:cNvSpPr txBox="1"/>
          <p:nvPr/>
        </p:nvSpPr>
        <p:spPr>
          <a:xfrm>
            <a:off x="709334" y="362731"/>
            <a:ext cx="690880" cy="811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rtlCol="0">
            <a:spAutoFit/>
          </a:bodyPr>
          <a:lstStyle>
            <a:defPPr>
              <a:defRPr lang="zh-CN"/>
            </a:defPPr>
            <a:lvl1pPr algn="ctr" defTabSz="685800">
              <a:lnSpc>
                <a:spcPct val="130000"/>
              </a:lnSpc>
              <a:defRPr sz="7200" b="1">
                <a:solidFill>
                  <a:srgbClr val="00ACB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3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02</a:t>
            </a:r>
            <a:endParaRPr lang="zh-CN" altLang="en-US" sz="36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3" name="图片 2" descr="u=2005674313,3315603236&amp;fm=26&amp;gp=0"/>
          <p:cNvPicPr>
            <a:picLocks noChangeAspect="1"/>
          </p:cNvPicPr>
          <p:nvPr/>
        </p:nvPicPr>
        <p:blipFill>
          <a:blip r:embed="rId3"/>
          <a:srcRect t="18498" b="8949"/>
          <a:stretch>
            <a:fillRect/>
          </a:stretch>
        </p:blipFill>
        <p:spPr>
          <a:xfrm>
            <a:off x="2403475" y="1329690"/>
            <a:ext cx="8202930" cy="39636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YTc2ZGZiNzZiNDVlOGViOWVmM2JhOTY0NGJkNjUyYzgifQ==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6802.5007874015746,&quot;width&quot;:5427.4992125984254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6520,&quot;width&quot;:5452.4992125984254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6382.4992125984254,&quot;width&quot;:2480}"/>
</p:tagLst>
</file>

<file path=ppt/theme/theme1.xml><?xml version="1.0" encoding="utf-8"?>
<a:theme xmlns:a="http://schemas.openxmlformats.org/drawingml/2006/main" name="0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edek2tq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1615</Words>
  <Application>Microsoft Office PowerPoint</Application>
  <PresentationFormat>宽屏</PresentationFormat>
  <Paragraphs>231</Paragraphs>
  <Slides>35</Slides>
  <Notes>15</Notes>
  <HiddenSlides>0</HiddenSlides>
  <MMClips>1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35</vt:i4>
      </vt:variant>
    </vt:vector>
  </HeadingPairs>
  <TitlesOfParts>
    <vt:vector size="42" baseType="lpstr">
      <vt:lpstr>等线</vt:lpstr>
      <vt:lpstr>黑体</vt:lpstr>
      <vt:lpstr>思源宋体 Heavy</vt:lpstr>
      <vt:lpstr>微软雅黑</vt:lpstr>
      <vt:lpstr>Arial</vt:lpstr>
      <vt:lpstr>Calibri</vt:lpstr>
      <vt:lpstr>00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Administrator</cp:lastModifiedBy>
  <cp:revision>1</cp:revision>
  <dcterms:created xsi:type="dcterms:W3CDTF">2019-03-05T02:47:00Z</dcterms:created>
  <dcterms:modified xsi:type="dcterms:W3CDTF">2022-05-28T13:53:16Z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2052-11.1.0.11691</vt:lpwstr>
  </property>
  <property fmtid="{D5CDD505-2E9C-101B-9397-08002B2CF9AE}" pid="3" name="ICV">
    <vt:lpwstr>D87CA7006F5D4483977DE4F4E16EBB56</vt:lpwstr>
  </property>
</Properties>
</file>