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20.xml" ContentType="application/vnd.openxmlformats-officedocument.presentationml.tags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52" r:id="rId2"/>
    <p:sldMasterId id="2147483654" r:id="rId3"/>
    <p:sldMasterId id="2147483656" r:id="rId4"/>
  </p:sldMasterIdLst>
  <p:notesMasterIdLst>
    <p:notesMasterId r:id="rId77"/>
  </p:notesMasterIdLst>
  <p:handoutMasterIdLst>
    <p:handoutMasterId r:id="rId78"/>
  </p:handoutMasterIdLst>
  <p:sldIdLst>
    <p:sldId id="1423" r:id="rId5"/>
    <p:sldId id="1280" r:id="rId6"/>
    <p:sldId id="1421" r:id="rId7"/>
    <p:sldId id="1281" r:id="rId8"/>
    <p:sldId id="1227" r:id="rId9"/>
    <p:sldId id="1284" r:id="rId10"/>
    <p:sldId id="1283" r:id="rId11"/>
    <p:sldId id="1285" r:id="rId12"/>
    <p:sldId id="1286" r:id="rId13"/>
    <p:sldId id="1291" r:id="rId14"/>
    <p:sldId id="1289" r:id="rId15"/>
    <p:sldId id="1424" r:id="rId16"/>
    <p:sldId id="1292" r:id="rId17"/>
    <p:sldId id="1418" r:id="rId18"/>
    <p:sldId id="1425" r:id="rId19"/>
    <p:sldId id="1299" r:id="rId20"/>
    <p:sldId id="1300" r:id="rId21"/>
    <p:sldId id="1314" r:id="rId22"/>
    <p:sldId id="1315" r:id="rId23"/>
    <p:sldId id="1316" r:id="rId24"/>
    <p:sldId id="1301" r:id="rId25"/>
    <p:sldId id="1293" r:id="rId26"/>
    <p:sldId id="1426" r:id="rId27"/>
    <p:sldId id="1294" r:id="rId28"/>
    <p:sldId id="1318" r:id="rId29"/>
    <p:sldId id="1319" r:id="rId30"/>
    <p:sldId id="1320" r:id="rId31"/>
    <p:sldId id="1427" r:id="rId32"/>
    <p:sldId id="1429" r:id="rId33"/>
    <p:sldId id="1430" r:id="rId34"/>
    <p:sldId id="1431" r:id="rId35"/>
    <p:sldId id="1432" r:id="rId36"/>
    <p:sldId id="1433" r:id="rId37"/>
    <p:sldId id="1434" r:id="rId38"/>
    <p:sldId id="1435" r:id="rId39"/>
    <p:sldId id="1436" r:id="rId40"/>
    <p:sldId id="1437" r:id="rId41"/>
    <p:sldId id="1438" r:id="rId42"/>
    <p:sldId id="1439" r:id="rId43"/>
    <p:sldId id="1332" r:id="rId44"/>
    <p:sldId id="1333" r:id="rId45"/>
    <p:sldId id="1428" r:id="rId46"/>
    <p:sldId id="1334" r:id="rId47"/>
    <p:sldId id="1336" r:id="rId48"/>
    <p:sldId id="1295" r:id="rId49"/>
    <p:sldId id="1342" r:id="rId50"/>
    <p:sldId id="1348" r:id="rId51"/>
    <p:sldId id="1341" r:id="rId52"/>
    <p:sldId id="1357" r:id="rId53"/>
    <p:sldId id="1358" r:id="rId54"/>
    <p:sldId id="1359" r:id="rId55"/>
    <p:sldId id="1360" r:id="rId56"/>
    <p:sldId id="1361" r:id="rId57"/>
    <p:sldId id="1362" r:id="rId58"/>
    <p:sldId id="1363" r:id="rId59"/>
    <p:sldId id="1364" r:id="rId60"/>
    <p:sldId id="1365" r:id="rId61"/>
    <p:sldId id="1366" r:id="rId62"/>
    <p:sldId id="1368" r:id="rId63"/>
    <p:sldId id="1372" r:id="rId64"/>
    <p:sldId id="1373" r:id="rId65"/>
    <p:sldId id="1388" r:id="rId66"/>
    <p:sldId id="1390" r:id="rId67"/>
    <p:sldId id="1391" r:id="rId68"/>
    <p:sldId id="1393" r:id="rId69"/>
    <p:sldId id="1395" r:id="rId70"/>
    <p:sldId id="1344" r:id="rId71"/>
    <p:sldId id="1345" r:id="rId72"/>
    <p:sldId id="1346" r:id="rId73"/>
    <p:sldId id="1347" r:id="rId74"/>
    <p:sldId id="1415" r:id="rId75"/>
    <p:sldId id="1420" r:id="rId76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935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835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1120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3240">
          <p15:clr>
            <a:srgbClr val="A4A3A4"/>
          </p15:clr>
        </p15:guide>
        <p15:guide id="5" orient="horz" pos="2526">
          <p15:clr>
            <a:srgbClr val="A4A3A4"/>
          </p15:clr>
        </p15:guide>
        <p15:guide id="6" orient="horz" pos="360">
          <p15:clr>
            <a:srgbClr val="A4A3A4"/>
          </p15:clr>
        </p15:guide>
        <p15:guide id="7" orient="horz" pos="3040">
          <p15:clr>
            <a:srgbClr val="A4A3A4"/>
          </p15:clr>
        </p15:guide>
        <p15:guide id="8" pos="2880">
          <p15:clr>
            <a:srgbClr val="A4A3A4"/>
          </p15:clr>
        </p15:guide>
        <p15:guide id="9" pos="575">
          <p15:clr>
            <a:srgbClr val="A4A3A4"/>
          </p15:clr>
        </p15:guide>
        <p15:guide id="10" pos="5148">
          <p15:clr>
            <a:srgbClr val="A4A3A4"/>
          </p15:clr>
        </p15:guide>
        <p15:guide id="11" pos="4284">
          <p15:clr>
            <a:srgbClr val="A4A3A4"/>
          </p15:clr>
        </p15:guide>
        <p15:guide id="12" pos="5465">
          <p15:clr>
            <a:srgbClr val="A4A3A4"/>
          </p15:clr>
        </p15:guide>
        <p15:guide id="13" pos="2772">
          <p15:clr>
            <a:srgbClr val="A4A3A4"/>
          </p15:clr>
        </p15:guide>
        <p15:guide id="14" pos="323">
          <p15:clr>
            <a:srgbClr val="A4A3A4"/>
          </p15:clr>
        </p15:guide>
        <p15:guide id="15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91CE"/>
    <a:srgbClr val="FCAC1F"/>
    <a:srgbClr val="595959"/>
    <a:srgbClr val="CD0F1B"/>
    <a:srgbClr val="01B2F1"/>
    <a:srgbClr val="686868"/>
    <a:srgbClr val="D24132"/>
    <a:srgbClr val="0075BB"/>
    <a:srgbClr val="F09C2A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0" autoAdjust="0"/>
    <p:restoredTop sz="90143" autoAdjust="0"/>
  </p:normalViewPr>
  <p:slideViewPr>
    <p:cSldViewPr>
      <p:cViewPr varScale="1">
        <p:scale>
          <a:sx n="78" d="100"/>
          <a:sy n="78" d="100"/>
        </p:scale>
        <p:origin x="1182" y="78"/>
      </p:cViewPr>
      <p:guideLst>
        <p:guide orient="horz" pos="1800"/>
        <p:guide orient="horz" pos="1120"/>
        <p:guide orient="horz" pos="960"/>
        <p:guide orient="horz" pos="3240"/>
        <p:guide orient="horz" pos="2526"/>
        <p:guide orient="horz" pos="360"/>
        <p:guide orient="horz" pos="3040"/>
        <p:guide pos="2880"/>
        <p:guide pos="575"/>
        <p:guide pos="5148"/>
        <p:guide pos="4284"/>
        <p:guide pos="5465"/>
        <p:guide pos="2772"/>
        <p:guide pos="323"/>
        <p:guide pos="2160"/>
      </p:guideLst>
    </p:cSldViewPr>
  </p:slideViewPr>
  <p:outlineViewPr>
    <p:cViewPr>
      <p:scale>
        <a:sx n="33" d="100"/>
        <a:sy n="33" d="100"/>
      </p:scale>
      <p:origin x="0" y="210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100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#1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2F44A0-1F31-4E8B-8CAF-45C5263FF296}" type="doc">
      <dgm:prSet loTypeId="urn:microsoft.com/office/officeart/2009/3/layout/HorizontalOrganizationChart#1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E0ACDFB7-6599-44AA-B12C-CA371E58F63A}">
      <dgm:prSet phldrT="[文本]" custT="1"/>
      <dgm:spPr>
        <a:solidFill>
          <a:srgbClr val="FFC000"/>
        </a:solidFill>
      </dgm:spPr>
      <dgm:t>
        <a:bodyPr/>
        <a:lstStyle/>
        <a:p>
          <a:r>
            <a:rPr lang="zh-CN" altLang="en-US" sz="2000" dirty="0">
              <a:latin typeface="微软雅黑" pitchFamily="34" charset="-122"/>
              <a:ea typeface="微软雅黑" pitchFamily="34" charset="-122"/>
            </a:rPr>
            <a:t>法律</a:t>
          </a:r>
        </a:p>
      </dgm:t>
    </dgm:pt>
    <dgm:pt modelId="{B387FEFC-D01E-40E3-925C-34A0D38A3991}" type="parTrans" cxnId="{DF02D7FD-E522-407F-B929-205CC4E1DD6A}">
      <dgm:prSet/>
      <dgm:spPr>
        <a:ln>
          <a:solidFill>
            <a:srgbClr val="377790"/>
          </a:solidFill>
        </a:ln>
      </dgm:spPr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F81FD6EB-459A-4104-8C3D-D40162295D71}" type="sibTrans" cxnId="{DF02D7FD-E522-407F-B929-205CC4E1DD6A}">
      <dgm:prSet/>
      <dgm:spPr/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EA254553-CD84-4E61-91F1-BD3AA259A3DF}">
      <dgm:prSet phldrT="[文本]" custT="1"/>
      <dgm:spPr>
        <a:solidFill>
          <a:srgbClr val="FFC000"/>
        </a:solidFill>
      </dgm:spPr>
      <dgm:t>
        <a:bodyPr/>
        <a:lstStyle/>
        <a:p>
          <a:r>
            <a:rPr lang="zh-CN" altLang="en-US" sz="2000" dirty="0">
              <a:latin typeface="微软雅黑" pitchFamily="34" charset="-122"/>
              <a:ea typeface="微软雅黑" pitchFamily="34" charset="-122"/>
            </a:rPr>
            <a:t>技术标准</a:t>
          </a:r>
        </a:p>
      </dgm:t>
    </dgm:pt>
    <dgm:pt modelId="{DDA7AE9E-4D3F-4AD1-B67A-6D0D41CE0C71}" type="parTrans" cxnId="{FAC49BE3-01F3-4958-8F52-09267D0F6784}">
      <dgm:prSet/>
      <dgm:spPr>
        <a:ln>
          <a:solidFill>
            <a:srgbClr val="377790"/>
          </a:solidFill>
        </a:ln>
      </dgm:spPr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9EB7A469-5192-430D-A579-80F826EB2A37}" type="sibTrans" cxnId="{FAC49BE3-01F3-4958-8F52-09267D0F6784}">
      <dgm:prSet/>
      <dgm:spPr/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66086EAE-A01B-4372-9DCE-323871A72287}">
      <dgm:prSet phldrT="[文本]" custT="1"/>
      <dgm:spPr>
        <a:solidFill>
          <a:srgbClr val="FFC000"/>
        </a:solidFill>
      </dgm:spPr>
      <dgm:t>
        <a:bodyPr/>
        <a:lstStyle/>
        <a:p>
          <a:r>
            <a:rPr lang="zh-CN" altLang="en-US" sz="2000" dirty="0">
              <a:latin typeface="微软雅黑" pitchFamily="34" charset="-122"/>
              <a:ea typeface="微软雅黑" pitchFamily="34" charset="-122"/>
            </a:rPr>
            <a:t>国家标准</a:t>
          </a:r>
        </a:p>
      </dgm:t>
    </dgm:pt>
    <dgm:pt modelId="{41B29840-7114-4DAE-A6E8-BE0888FB676B}" type="parTrans" cxnId="{764882C8-6F12-48F3-B743-530819899E99}">
      <dgm:prSet/>
      <dgm:spPr>
        <a:ln>
          <a:solidFill>
            <a:srgbClr val="377790"/>
          </a:solidFill>
        </a:ln>
      </dgm:spPr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2AB8210D-0056-48E2-BBD1-1E793F9A1BBE}" type="sibTrans" cxnId="{764882C8-6F12-48F3-B743-530819899E99}">
      <dgm:prSet/>
      <dgm:spPr/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18356F45-A0E2-468E-AFCE-919705ED7CE0}">
      <dgm:prSet phldrT="[文本]" custT="1"/>
      <dgm:spPr>
        <a:solidFill>
          <a:srgbClr val="FFC000"/>
        </a:solidFill>
      </dgm:spPr>
      <dgm:t>
        <a:bodyPr/>
        <a:lstStyle/>
        <a:p>
          <a:r>
            <a:rPr lang="zh-CN" altLang="en-US" sz="2000" dirty="0">
              <a:latin typeface="微软雅黑" pitchFamily="34" charset="-122"/>
              <a:ea typeface="微软雅黑" pitchFamily="34" charset="-122"/>
            </a:rPr>
            <a:t>地方规章</a:t>
          </a:r>
        </a:p>
      </dgm:t>
    </dgm:pt>
    <dgm:pt modelId="{9A1172B1-DD83-45D8-BEBD-17EFDAA58463}" type="parTrans" cxnId="{91830A6C-FF88-4DAF-A84C-038DED54FE8D}">
      <dgm:prSet/>
      <dgm:spPr>
        <a:ln>
          <a:solidFill>
            <a:srgbClr val="377790"/>
          </a:solidFill>
        </a:ln>
      </dgm:spPr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A2C6BE52-A386-4549-B64C-AE80AC51950C}" type="sibTrans" cxnId="{91830A6C-FF88-4DAF-A84C-038DED54FE8D}">
      <dgm:prSet/>
      <dgm:spPr/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2480952A-C97B-4175-856D-34B7F3426B7F}">
      <dgm:prSet phldrT="[文本]" custT="1"/>
      <dgm:spPr>
        <a:solidFill>
          <a:srgbClr val="FFC000"/>
        </a:solidFill>
      </dgm:spPr>
      <dgm:t>
        <a:bodyPr/>
        <a:lstStyle/>
        <a:p>
          <a:r>
            <a:rPr lang="zh-CN" altLang="en-US" sz="2000" dirty="0">
              <a:latin typeface="微软雅黑" pitchFamily="34" charset="-122"/>
              <a:ea typeface="微软雅黑" pitchFamily="34" charset="-122"/>
            </a:rPr>
            <a:t>部门规章</a:t>
          </a:r>
        </a:p>
      </dgm:t>
    </dgm:pt>
    <dgm:pt modelId="{EE8208D4-16F0-43E9-8E00-9A618CD39BBD}" type="parTrans" cxnId="{4CA89489-2798-47E0-BB1B-3DA27193C64B}">
      <dgm:prSet/>
      <dgm:spPr>
        <a:ln>
          <a:solidFill>
            <a:srgbClr val="377790"/>
          </a:solidFill>
        </a:ln>
      </dgm:spPr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76B59FB4-62E5-4259-9226-39BDB5A315B4}" type="sibTrans" cxnId="{4CA89489-2798-47E0-BB1B-3DA27193C64B}">
      <dgm:prSet/>
      <dgm:spPr/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C63F63EB-246B-4B2B-B9D0-0EFA3C2E6DFA}">
      <dgm:prSet phldrT="[文本]" custT="1"/>
      <dgm:spPr>
        <a:solidFill>
          <a:srgbClr val="FFC000"/>
        </a:solidFill>
      </dgm:spPr>
      <dgm:t>
        <a:bodyPr/>
        <a:lstStyle/>
        <a:p>
          <a:r>
            <a:rPr lang="zh-CN" altLang="en-US" sz="2000" dirty="0">
              <a:latin typeface="微软雅黑" pitchFamily="34" charset="-122"/>
              <a:ea typeface="微软雅黑" pitchFamily="34" charset="-122"/>
            </a:rPr>
            <a:t>地方法规</a:t>
          </a:r>
        </a:p>
      </dgm:t>
    </dgm:pt>
    <dgm:pt modelId="{2D1E6E0F-500F-4322-92C5-2F8CDD0DB350}" type="parTrans" cxnId="{E61CA0B4-25E8-4B15-85A0-A862429023FC}">
      <dgm:prSet/>
      <dgm:spPr>
        <a:ln>
          <a:solidFill>
            <a:srgbClr val="377790"/>
          </a:solidFill>
        </a:ln>
      </dgm:spPr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EB4DC7AD-D8F3-4789-AF62-FDCE36743CDA}" type="sibTrans" cxnId="{E61CA0B4-25E8-4B15-85A0-A862429023FC}">
      <dgm:prSet/>
      <dgm:spPr/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3CBE581E-CF7B-4687-AB43-B626E22A0B36}">
      <dgm:prSet phldrT="[文本]" custT="1"/>
      <dgm:spPr>
        <a:solidFill>
          <a:srgbClr val="FFC000"/>
        </a:solidFill>
      </dgm:spPr>
      <dgm:t>
        <a:bodyPr/>
        <a:lstStyle/>
        <a:p>
          <a:r>
            <a:rPr lang="zh-CN" altLang="en-US" sz="2000" dirty="0">
              <a:latin typeface="微软雅黑" pitchFamily="34" charset="-122"/>
              <a:ea typeface="微软雅黑" pitchFamily="34" charset="-122"/>
            </a:rPr>
            <a:t>地方标准</a:t>
          </a:r>
        </a:p>
      </dgm:t>
    </dgm:pt>
    <dgm:pt modelId="{E7621883-6D27-48E2-B1BB-7A7932AD17E9}" type="parTrans" cxnId="{F9A579C1-90AF-45A4-8DCD-056FF9D77204}">
      <dgm:prSet/>
      <dgm:spPr>
        <a:ln>
          <a:solidFill>
            <a:srgbClr val="377790"/>
          </a:solidFill>
        </a:ln>
      </dgm:spPr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89A80D86-D64A-4735-AF8B-9839CDA2ABEE}" type="sibTrans" cxnId="{F9A579C1-90AF-45A4-8DCD-056FF9D77204}">
      <dgm:prSet/>
      <dgm:spPr/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1B7620DC-AC0C-4210-B5B3-228D4BE1D47A}">
      <dgm:prSet phldrT="[文本]" custT="1"/>
      <dgm:spPr>
        <a:solidFill>
          <a:srgbClr val="FFC000"/>
        </a:solidFill>
      </dgm:spPr>
      <dgm:t>
        <a:bodyPr/>
        <a:lstStyle/>
        <a:p>
          <a:r>
            <a:rPr lang="zh-CN" altLang="en-US" sz="2000" dirty="0">
              <a:latin typeface="微软雅黑" pitchFamily="34" charset="-122"/>
              <a:ea typeface="微软雅黑" pitchFamily="34" charset="-122"/>
            </a:rPr>
            <a:t>行业标准</a:t>
          </a:r>
        </a:p>
      </dgm:t>
    </dgm:pt>
    <dgm:pt modelId="{6AAE3C6B-8A27-4396-A50D-0D54D9D1E222}" type="parTrans" cxnId="{73E02471-C486-4E01-891F-AF92A8875A4A}">
      <dgm:prSet/>
      <dgm:spPr>
        <a:ln>
          <a:solidFill>
            <a:srgbClr val="377790"/>
          </a:solidFill>
        </a:ln>
      </dgm:spPr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BEEEEB67-CEB6-4FBC-9C6A-B779B409242F}" type="sibTrans" cxnId="{73E02471-C486-4E01-891F-AF92A8875A4A}">
      <dgm:prSet/>
      <dgm:spPr/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E2E094D0-0C0C-445A-AC1A-C3E7D3285081}">
      <dgm:prSet phldrT="[文本]" custT="1"/>
      <dgm:spPr>
        <a:solidFill>
          <a:srgbClr val="FFC000"/>
        </a:solidFill>
      </dgm:spPr>
      <dgm:t>
        <a:bodyPr/>
        <a:lstStyle/>
        <a:p>
          <a:r>
            <a:rPr lang="zh-CN" altLang="en-US" sz="2000" dirty="0">
              <a:latin typeface="微软雅黑" pitchFamily="34" charset="-122"/>
              <a:ea typeface="微软雅黑" pitchFamily="34" charset="-122"/>
            </a:rPr>
            <a:t>行政法规</a:t>
          </a:r>
        </a:p>
      </dgm:t>
    </dgm:pt>
    <dgm:pt modelId="{16DAF84E-4389-4BCF-849F-33A27264385D}" type="sibTrans" cxnId="{9A12D068-863A-4EF4-A76B-D855A724D325}">
      <dgm:prSet/>
      <dgm:spPr/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E517ABAD-C8AB-495F-B2E8-907C9F84F56A}" type="parTrans" cxnId="{9A12D068-863A-4EF4-A76B-D855A724D325}">
      <dgm:prSet/>
      <dgm:spPr>
        <a:ln>
          <a:solidFill>
            <a:srgbClr val="377790"/>
          </a:solidFill>
        </a:ln>
      </dgm:spPr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B9A0D0F4-0CBB-4926-ADA1-C2EE69187DC5}">
      <dgm:prSet custT="1"/>
      <dgm:spPr>
        <a:solidFill>
          <a:srgbClr val="FFC000"/>
        </a:solidFill>
      </dgm:spPr>
      <dgm:t>
        <a:bodyPr/>
        <a:lstStyle/>
        <a:p>
          <a:r>
            <a:rPr lang="zh-CN" altLang="en-US" sz="2000" dirty="0">
              <a:latin typeface="微软雅黑" pitchFamily="34" charset="-122"/>
              <a:ea typeface="微软雅黑" pitchFamily="34" charset="-122"/>
            </a:rPr>
            <a:t>宪法</a:t>
          </a:r>
        </a:p>
      </dgm:t>
    </dgm:pt>
    <dgm:pt modelId="{A292C405-6EEF-4386-BD0F-43910813CE85}" type="parTrans" cxnId="{D3C6860B-D224-41D6-AAED-7D0190AD8A32}">
      <dgm:prSet/>
      <dgm:spPr/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92648936-5F92-48E7-AB7A-699FFB387157}" type="sibTrans" cxnId="{D3C6860B-D224-41D6-AAED-7D0190AD8A32}">
      <dgm:prSet/>
      <dgm:spPr/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BE688E5B-831E-4D5A-BC51-982DFF6383B9}" type="pres">
      <dgm:prSet presAssocID="{9B2F44A0-1F31-4E8B-8CAF-45C5263FF29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2E9FB3C-DEF5-4D3A-9ABC-D5C1E93C86EC}" type="pres">
      <dgm:prSet presAssocID="{B9A0D0F4-0CBB-4926-ADA1-C2EE69187DC5}" presName="hierRoot1" presStyleCnt="0">
        <dgm:presLayoutVars>
          <dgm:hierBranch val="init"/>
        </dgm:presLayoutVars>
      </dgm:prSet>
      <dgm:spPr/>
    </dgm:pt>
    <dgm:pt modelId="{907147B5-69D7-4CDF-8852-95EC644044BE}" type="pres">
      <dgm:prSet presAssocID="{B9A0D0F4-0CBB-4926-ADA1-C2EE69187DC5}" presName="rootComposite1" presStyleCnt="0"/>
      <dgm:spPr/>
    </dgm:pt>
    <dgm:pt modelId="{4F4AA18C-F5C0-4CB0-8B8B-6BB889D100BC}" type="pres">
      <dgm:prSet presAssocID="{B9A0D0F4-0CBB-4926-ADA1-C2EE69187DC5}" presName="rootText1" presStyleLbl="node0" presStyleIdx="0" presStyleCnt="1">
        <dgm:presLayoutVars>
          <dgm:chPref val="3"/>
        </dgm:presLayoutVars>
      </dgm:prSet>
      <dgm:spPr/>
    </dgm:pt>
    <dgm:pt modelId="{39F49D82-D677-406D-A136-D09178A69C09}" type="pres">
      <dgm:prSet presAssocID="{B9A0D0F4-0CBB-4926-ADA1-C2EE69187DC5}" presName="rootConnector1" presStyleLbl="node1" presStyleIdx="0" presStyleCnt="0"/>
      <dgm:spPr/>
    </dgm:pt>
    <dgm:pt modelId="{DC22E1CE-6836-4647-BFB9-18AE9ABADAC1}" type="pres">
      <dgm:prSet presAssocID="{B9A0D0F4-0CBB-4926-ADA1-C2EE69187DC5}" presName="hierChild2" presStyleCnt="0"/>
      <dgm:spPr/>
    </dgm:pt>
    <dgm:pt modelId="{CD771BE1-C567-4E6E-AF7A-FE08F0499EEC}" type="pres">
      <dgm:prSet presAssocID="{B387FEFC-D01E-40E3-925C-34A0D38A3991}" presName="Name64" presStyleLbl="parChTrans1D2" presStyleIdx="0" presStyleCnt="1"/>
      <dgm:spPr/>
    </dgm:pt>
    <dgm:pt modelId="{2545A790-7DB8-451D-A0F7-AF71C234942D}" type="pres">
      <dgm:prSet presAssocID="{E0ACDFB7-6599-44AA-B12C-CA371E58F63A}" presName="hierRoot2" presStyleCnt="0">
        <dgm:presLayoutVars>
          <dgm:hierBranch val="init"/>
        </dgm:presLayoutVars>
      </dgm:prSet>
      <dgm:spPr/>
    </dgm:pt>
    <dgm:pt modelId="{BA97E8C0-08F2-4A1F-935D-B2B6C865220B}" type="pres">
      <dgm:prSet presAssocID="{E0ACDFB7-6599-44AA-B12C-CA371E58F63A}" presName="rootComposite" presStyleCnt="0"/>
      <dgm:spPr/>
    </dgm:pt>
    <dgm:pt modelId="{22457413-29AC-46A3-8BC0-66FC06ED33C4}" type="pres">
      <dgm:prSet presAssocID="{E0ACDFB7-6599-44AA-B12C-CA371E58F63A}" presName="rootText" presStyleLbl="node2" presStyleIdx="0" presStyleCnt="1">
        <dgm:presLayoutVars>
          <dgm:chPref val="3"/>
        </dgm:presLayoutVars>
      </dgm:prSet>
      <dgm:spPr/>
    </dgm:pt>
    <dgm:pt modelId="{EBAA4014-4BE6-4B9A-93C1-C4BA41C8F062}" type="pres">
      <dgm:prSet presAssocID="{E0ACDFB7-6599-44AA-B12C-CA371E58F63A}" presName="rootConnector" presStyleLbl="node2" presStyleIdx="0" presStyleCnt="1"/>
      <dgm:spPr/>
    </dgm:pt>
    <dgm:pt modelId="{21E87A37-0896-4D09-AC35-D8D37026424A}" type="pres">
      <dgm:prSet presAssocID="{E0ACDFB7-6599-44AA-B12C-CA371E58F63A}" presName="hierChild4" presStyleCnt="0"/>
      <dgm:spPr/>
    </dgm:pt>
    <dgm:pt modelId="{B9F483CF-F689-453C-AC4C-6579016C6E70}" type="pres">
      <dgm:prSet presAssocID="{E517ABAD-C8AB-495F-B2E8-907C9F84F56A}" presName="Name64" presStyleLbl="parChTrans1D3" presStyleIdx="0" presStyleCnt="2"/>
      <dgm:spPr/>
    </dgm:pt>
    <dgm:pt modelId="{4969E015-1A18-4746-8866-37201CC653A8}" type="pres">
      <dgm:prSet presAssocID="{E2E094D0-0C0C-445A-AC1A-C3E7D3285081}" presName="hierRoot2" presStyleCnt="0">
        <dgm:presLayoutVars>
          <dgm:hierBranch val="init"/>
        </dgm:presLayoutVars>
      </dgm:prSet>
      <dgm:spPr/>
    </dgm:pt>
    <dgm:pt modelId="{8702368D-4582-44E1-B172-90CA9A82D629}" type="pres">
      <dgm:prSet presAssocID="{E2E094D0-0C0C-445A-AC1A-C3E7D3285081}" presName="rootComposite" presStyleCnt="0"/>
      <dgm:spPr/>
    </dgm:pt>
    <dgm:pt modelId="{6215EFAE-B1DA-4509-A8BA-1AE9BC28593E}" type="pres">
      <dgm:prSet presAssocID="{E2E094D0-0C0C-445A-AC1A-C3E7D3285081}" presName="rootText" presStyleLbl="node3" presStyleIdx="0" presStyleCnt="2">
        <dgm:presLayoutVars>
          <dgm:chPref val="3"/>
        </dgm:presLayoutVars>
      </dgm:prSet>
      <dgm:spPr/>
    </dgm:pt>
    <dgm:pt modelId="{A1B49026-1C9E-4F8B-A10A-CB8DD2F3852C}" type="pres">
      <dgm:prSet presAssocID="{E2E094D0-0C0C-445A-AC1A-C3E7D3285081}" presName="rootConnector" presStyleLbl="node3" presStyleIdx="0" presStyleCnt="2"/>
      <dgm:spPr/>
    </dgm:pt>
    <dgm:pt modelId="{B77E67B8-8632-4B84-9104-887E5E889123}" type="pres">
      <dgm:prSet presAssocID="{E2E094D0-0C0C-445A-AC1A-C3E7D3285081}" presName="hierChild4" presStyleCnt="0"/>
      <dgm:spPr/>
    </dgm:pt>
    <dgm:pt modelId="{27080CF4-BF39-4120-B91C-A9AD0E90AEF1}" type="pres">
      <dgm:prSet presAssocID="{EE8208D4-16F0-43E9-8E00-9A618CD39BBD}" presName="Name64" presStyleLbl="parChTrans1D4" presStyleIdx="0" presStyleCnt="6"/>
      <dgm:spPr/>
    </dgm:pt>
    <dgm:pt modelId="{5960AA75-C72F-45BB-9C9F-A305F5FD00F7}" type="pres">
      <dgm:prSet presAssocID="{2480952A-C97B-4175-856D-34B7F3426B7F}" presName="hierRoot2" presStyleCnt="0">
        <dgm:presLayoutVars>
          <dgm:hierBranch val="init"/>
        </dgm:presLayoutVars>
      </dgm:prSet>
      <dgm:spPr/>
    </dgm:pt>
    <dgm:pt modelId="{215F76CF-6E3A-441A-A63E-9EE21EFB5AD8}" type="pres">
      <dgm:prSet presAssocID="{2480952A-C97B-4175-856D-34B7F3426B7F}" presName="rootComposite" presStyleCnt="0"/>
      <dgm:spPr/>
    </dgm:pt>
    <dgm:pt modelId="{F3F2146D-4038-4AB0-85DF-2231BCEB26A2}" type="pres">
      <dgm:prSet presAssocID="{2480952A-C97B-4175-856D-34B7F3426B7F}" presName="rootText" presStyleLbl="node4" presStyleIdx="0" presStyleCnt="6">
        <dgm:presLayoutVars>
          <dgm:chPref val="3"/>
        </dgm:presLayoutVars>
      </dgm:prSet>
      <dgm:spPr/>
    </dgm:pt>
    <dgm:pt modelId="{ED0AF70F-6C4E-4885-B4E3-2CECE5DBF3CE}" type="pres">
      <dgm:prSet presAssocID="{2480952A-C97B-4175-856D-34B7F3426B7F}" presName="rootConnector" presStyleLbl="node4" presStyleIdx="0" presStyleCnt="6"/>
      <dgm:spPr/>
    </dgm:pt>
    <dgm:pt modelId="{E08CA1D4-28E6-4038-9BCD-B7887B645C1A}" type="pres">
      <dgm:prSet presAssocID="{2480952A-C97B-4175-856D-34B7F3426B7F}" presName="hierChild4" presStyleCnt="0"/>
      <dgm:spPr/>
    </dgm:pt>
    <dgm:pt modelId="{C7403CDD-E11E-4172-806A-A3A4B3C91E6B}" type="pres">
      <dgm:prSet presAssocID="{2480952A-C97B-4175-856D-34B7F3426B7F}" presName="hierChild5" presStyleCnt="0"/>
      <dgm:spPr/>
    </dgm:pt>
    <dgm:pt modelId="{30620C7D-FD83-4919-BCFD-B4437F57F18A}" type="pres">
      <dgm:prSet presAssocID="{2D1E6E0F-500F-4322-92C5-2F8CDD0DB350}" presName="Name64" presStyleLbl="parChTrans1D4" presStyleIdx="1" presStyleCnt="6"/>
      <dgm:spPr/>
    </dgm:pt>
    <dgm:pt modelId="{A235D908-2836-4F5B-95EE-28F55AF79AD8}" type="pres">
      <dgm:prSet presAssocID="{C63F63EB-246B-4B2B-B9D0-0EFA3C2E6DFA}" presName="hierRoot2" presStyleCnt="0">
        <dgm:presLayoutVars>
          <dgm:hierBranch val="init"/>
        </dgm:presLayoutVars>
      </dgm:prSet>
      <dgm:spPr/>
    </dgm:pt>
    <dgm:pt modelId="{046FDDAC-D3CE-4C46-961C-961AA42E4320}" type="pres">
      <dgm:prSet presAssocID="{C63F63EB-246B-4B2B-B9D0-0EFA3C2E6DFA}" presName="rootComposite" presStyleCnt="0"/>
      <dgm:spPr/>
    </dgm:pt>
    <dgm:pt modelId="{241C7600-AD42-49EB-B181-7F33ED34223A}" type="pres">
      <dgm:prSet presAssocID="{C63F63EB-246B-4B2B-B9D0-0EFA3C2E6DFA}" presName="rootText" presStyleLbl="node4" presStyleIdx="1" presStyleCnt="6">
        <dgm:presLayoutVars>
          <dgm:chPref val="3"/>
        </dgm:presLayoutVars>
      </dgm:prSet>
      <dgm:spPr/>
    </dgm:pt>
    <dgm:pt modelId="{29F583D9-B774-4E13-9DD0-805D588211A6}" type="pres">
      <dgm:prSet presAssocID="{C63F63EB-246B-4B2B-B9D0-0EFA3C2E6DFA}" presName="rootConnector" presStyleLbl="node4" presStyleIdx="1" presStyleCnt="6"/>
      <dgm:spPr/>
    </dgm:pt>
    <dgm:pt modelId="{4FE25CC9-4C2F-4362-A8CB-996555F6C2F0}" type="pres">
      <dgm:prSet presAssocID="{C63F63EB-246B-4B2B-B9D0-0EFA3C2E6DFA}" presName="hierChild4" presStyleCnt="0"/>
      <dgm:spPr/>
    </dgm:pt>
    <dgm:pt modelId="{F6708BEF-6CF1-439E-94D3-A39AD6EFE2DF}" type="pres">
      <dgm:prSet presAssocID="{9A1172B1-DD83-45D8-BEBD-17EFDAA58463}" presName="Name64" presStyleLbl="parChTrans1D4" presStyleIdx="2" presStyleCnt="6"/>
      <dgm:spPr/>
    </dgm:pt>
    <dgm:pt modelId="{465A4203-6DB8-4A6D-9E8D-71D970C044AA}" type="pres">
      <dgm:prSet presAssocID="{18356F45-A0E2-468E-AFCE-919705ED7CE0}" presName="hierRoot2" presStyleCnt="0">
        <dgm:presLayoutVars>
          <dgm:hierBranch val="init"/>
        </dgm:presLayoutVars>
      </dgm:prSet>
      <dgm:spPr/>
    </dgm:pt>
    <dgm:pt modelId="{34535F28-8059-4059-B01B-48800D5D4B94}" type="pres">
      <dgm:prSet presAssocID="{18356F45-A0E2-468E-AFCE-919705ED7CE0}" presName="rootComposite" presStyleCnt="0"/>
      <dgm:spPr/>
    </dgm:pt>
    <dgm:pt modelId="{35C9C6EC-1C39-4241-A8C3-92D3B0B91C42}" type="pres">
      <dgm:prSet presAssocID="{18356F45-A0E2-468E-AFCE-919705ED7CE0}" presName="rootText" presStyleLbl="node4" presStyleIdx="2" presStyleCnt="6">
        <dgm:presLayoutVars>
          <dgm:chPref val="3"/>
        </dgm:presLayoutVars>
      </dgm:prSet>
      <dgm:spPr/>
    </dgm:pt>
    <dgm:pt modelId="{5D8B90D8-9546-4C39-B262-00C4FEA5E608}" type="pres">
      <dgm:prSet presAssocID="{18356F45-A0E2-468E-AFCE-919705ED7CE0}" presName="rootConnector" presStyleLbl="node4" presStyleIdx="2" presStyleCnt="6"/>
      <dgm:spPr/>
    </dgm:pt>
    <dgm:pt modelId="{6FB50564-6133-4DA0-84B0-078C566472AC}" type="pres">
      <dgm:prSet presAssocID="{18356F45-A0E2-468E-AFCE-919705ED7CE0}" presName="hierChild4" presStyleCnt="0"/>
      <dgm:spPr/>
    </dgm:pt>
    <dgm:pt modelId="{99AD8CF5-F658-49F4-82E9-0A965B103ABE}" type="pres">
      <dgm:prSet presAssocID="{18356F45-A0E2-468E-AFCE-919705ED7CE0}" presName="hierChild5" presStyleCnt="0"/>
      <dgm:spPr/>
    </dgm:pt>
    <dgm:pt modelId="{6424C0C6-E547-415C-B3A7-50B7056CEAEA}" type="pres">
      <dgm:prSet presAssocID="{C63F63EB-246B-4B2B-B9D0-0EFA3C2E6DFA}" presName="hierChild5" presStyleCnt="0"/>
      <dgm:spPr/>
    </dgm:pt>
    <dgm:pt modelId="{DC80FABC-DFA0-4892-9E35-299DD563C654}" type="pres">
      <dgm:prSet presAssocID="{E2E094D0-0C0C-445A-AC1A-C3E7D3285081}" presName="hierChild5" presStyleCnt="0"/>
      <dgm:spPr/>
    </dgm:pt>
    <dgm:pt modelId="{9CB5884E-10CA-410F-9E3A-0F57ADDE943D}" type="pres">
      <dgm:prSet presAssocID="{DDA7AE9E-4D3F-4AD1-B67A-6D0D41CE0C71}" presName="Name64" presStyleLbl="parChTrans1D3" presStyleIdx="1" presStyleCnt="2"/>
      <dgm:spPr/>
    </dgm:pt>
    <dgm:pt modelId="{EF5FD3ED-3F6D-476A-A9BF-EC30D3879F77}" type="pres">
      <dgm:prSet presAssocID="{EA254553-CD84-4E61-91F1-BD3AA259A3DF}" presName="hierRoot2" presStyleCnt="0">
        <dgm:presLayoutVars>
          <dgm:hierBranch val="init"/>
        </dgm:presLayoutVars>
      </dgm:prSet>
      <dgm:spPr/>
    </dgm:pt>
    <dgm:pt modelId="{924A128E-6207-47D5-A318-CB3B33A91008}" type="pres">
      <dgm:prSet presAssocID="{EA254553-CD84-4E61-91F1-BD3AA259A3DF}" presName="rootComposite" presStyleCnt="0"/>
      <dgm:spPr/>
    </dgm:pt>
    <dgm:pt modelId="{5D0215ED-3034-4C8E-9129-A4B6051D4554}" type="pres">
      <dgm:prSet presAssocID="{EA254553-CD84-4E61-91F1-BD3AA259A3DF}" presName="rootText" presStyleLbl="node3" presStyleIdx="1" presStyleCnt="2">
        <dgm:presLayoutVars>
          <dgm:chPref val="3"/>
        </dgm:presLayoutVars>
      </dgm:prSet>
      <dgm:spPr/>
    </dgm:pt>
    <dgm:pt modelId="{477C5722-D4DA-4657-856C-4FE93DCAB5FC}" type="pres">
      <dgm:prSet presAssocID="{EA254553-CD84-4E61-91F1-BD3AA259A3DF}" presName="rootConnector" presStyleLbl="node3" presStyleIdx="1" presStyleCnt="2"/>
      <dgm:spPr/>
    </dgm:pt>
    <dgm:pt modelId="{01FE8F47-87AC-4CAF-B14F-4715222BDA91}" type="pres">
      <dgm:prSet presAssocID="{EA254553-CD84-4E61-91F1-BD3AA259A3DF}" presName="hierChild4" presStyleCnt="0"/>
      <dgm:spPr/>
    </dgm:pt>
    <dgm:pt modelId="{05906A90-5AB5-4AC4-990B-191759A7DF17}" type="pres">
      <dgm:prSet presAssocID="{41B29840-7114-4DAE-A6E8-BE0888FB676B}" presName="Name64" presStyleLbl="parChTrans1D4" presStyleIdx="3" presStyleCnt="6"/>
      <dgm:spPr/>
    </dgm:pt>
    <dgm:pt modelId="{882FF048-2BDE-4EAC-A3F4-E243664F134D}" type="pres">
      <dgm:prSet presAssocID="{66086EAE-A01B-4372-9DCE-323871A72287}" presName="hierRoot2" presStyleCnt="0">
        <dgm:presLayoutVars>
          <dgm:hierBranch val="init"/>
        </dgm:presLayoutVars>
      </dgm:prSet>
      <dgm:spPr/>
    </dgm:pt>
    <dgm:pt modelId="{608D4EB1-8E50-4B3F-B989-AACDAA0F0AE2}" type="pres">
      <dgm:prSet presAssocID="{66086EAE-A01B-4372-9DCE-323871A72287}" presName="rootComposite" presStyleCnt="0"/>
      <dgm:spPr/>
    </dgm:pt>
    <dgm:pt modelId="{E227B6AC-1882-4A6C-96DC-C2FAE62ADC51}" type="pres">
      <dgm:prSet presAssocID="{66086EAE-A01B-4372-9DCE-323871A72287}" presName="rootText" presStyleLbl="node4" presStyleIdx="3" presStyleCnt="6">
        <dgm:presLayoutVars>
          <dgm:chPref val="3"/>
        </dgm:presLayoutVars>
      </dgm:prSet>
      <dgm:spPr/>
    </dgm:pt>
    <dgm:pt modelId="{96214E45-764C-4225-A11A-C138EC100329}" type="pres">
      <dgm:prSet presAssocID="{66086EAE-A01B-4372-9DCE-323871A72287}" presName="rootConnector" presStyleLbl="node4" presStyleIdx="3" presStyleCnt="6"/>
      <dgm:spPr/>
    </dgm:pt>
    <dgm:pt modelId="{03C6C31B-D8E4-4E66-9B70-BDFFCC72FF8C}" type="pres">
      <dgm:prSet presAssocID="{66086EAE-A01B-4372-9DCE-323871A72287}" presName="hierChild4" presStyleCnt="0"/>
      <dgm:spPr/>
    </dgm:pt>
    <dgm:pt modelId="{BBBA98EF-8937-45F6-AFED-201EE3C6AD61}" type="pres">
      <dgm:prSet presAssocID="{66086EAE-A01B-4372-9DCE-323871A72287}" presName="hierChild5" presStyleCnt="0"/>
      <dgm:spPr/>
    </dgm:pt>
    <dgm:pt modelId="{7215CB26-AE85-4239-A175-0C04111C0863}" type="pres">
      <dgm:prSet presAssocID="{6AAE3C6B-8A27-4396-A50D-0D54D9D1E222}" presName="Name64" presStyleLbl="parChTrans1D4" presStyleIdx="4" presStyleCnt="6"/>
      <dgm:spPr/>
    </dgm:pt>
    <dgm:pt modelId="{18CA483A-D5C9-4CAD-8DFB-7AD39A2367E7}" type="pres">
      <dgm:prSet presAssocID="{1B7620DC-AC0C-4210-B5B3-228D4BE1D47A}" presName="hierRoot2" presStyleCnt="0">
        <dgm:presLayoutVars>
          <dgm:hierBranch val="init"/>
        </dgm:presLayoutVars>
      </dgm:prSet>
      <dgm:spPr/>
    </dgm:pt>
    <dgm:pt modelId="{AD2FEA90-DB3A-4D5C-9D8C-C31627684845}" type="pres">
      <dgm:prSet presAssocID="{1B7620DC-AC0C-4210-B5B3-228D4BE1D47A}" presName="rootComposite" presStyleCnt="0"/>
      <dgm:spPr/>
    </dgm:pt>
    <dgm:pt modelId="{D6489912-874A-44F8-8DB3-BAEE1C7C3456}" type="pres">
      <dgm:prSet presAssocID="{1B7620DC-AC0C-4210-B5B3-228D4BE1D47A}" presName="rootText" presStyleLbl="node4" presStyleIdx="4" presStyleCnt="6">
        <dgm:presLayoutVars>
          <dgm:chPref val="3"/>
        </dgm:presLayoutVars>
      </dgm:prSet>
      <dgm:spPr/>
    </dgm:pt>
    <dgm:pt modelId="{C58272ED-885F-492B-837E-33F9CDFA35A1}" type="pres">
      <dgm:prSet presAssocID="{1B7620DC-AC0C-4210-B5B3-228D4BE1D47A}" presName="rootConnector" presStyleLbl="node4" presStyleIdx="4" presStyleCnt="6"/>
      <dgm:spPr/>
    </dgm:pt>
    <dgm:pt modelId="{66017B9F-2DAD-4166-9F56-92E1C54242E9}" type="pres">
      <dgm:prSet presAssocID="{1B7620DC-AC0C-4210-B5B3-228D4BE1D47A}" presName="hierChild4" presStyleCnt="0"/>
      <dgm:spPr/>
    </dgm:pt>
    <dgm:pt modelId="{05331BB1-54D1-42EE-A844-E9E2CA8C7BCA}" type="pres">
      <dgm:prSet presAssocID="{1B7620DC-AC0C-4210-B5B3-228D4BE1D47A}" presName="hierChild5" presStyleCnt="0"/>
      <dgm:spPr/>
    </dgm:pt>
    <dgm:pt modelId="{EBBD4886-90EF-4D90-A7BB-BFC397EA6E16}" type="pres">
      <dgm:prSet presAssocID="{E7621883-6D27-48E2-B1BB-7A7932AD17E9}" presName="Name64" presStyleLbl="parChTrans1D4" presStyleIdx="5" presStyleCnt="6"/>
      <dgm:spPr/>
    </dgm:pt>
    <dgm:pt modelId="{B06604C7-0E6E-469B-911A-6E62BFCA57E7}" type="pres">
      <dgm:prSet presAssocID="{3CBE581E-CF7B-4687-AB43-B626E22A0B36}" presName="hierRoot2" presStyleCnt="0">
        <dgm:presLayoutVars>
          <dgm:hierBranch val="init"/>
        </dgm:presLayoutVars>
      </dgm:prSet>
      <dgm:spPr/>
    </dgm:pt>
    <dgm:pt modelId="{7AEB4C05-E8FD-4AA7-8566-5F36B2C81E33}" type="pres">
      <dgm:prSet presAssocID="{3CBE581E-CF7B-4687-AB43-B626E22A0B36}" presName="rootComposite" presStyleCnt="0"/>
      <dgm:spPr/>
    </dgm:pt>
    <dgm:pt modelId="{15AB45A5-355F-4AD5-99C4-A8D863F154C7}" type="pres">
      <dgm:prSet presAssocID="{3CBE581E-CF7B-4687-AB43-B626E22A0B36}" presName="rootText" presStyleLbl="node4" presStyleIdx="5" presStyleCnt="6">
        <dgm:presLayoutVars>
          <dgm:chPref val="3"/>
        </dgm:presLayoutVars>
      </dgm:prSet>
      <dgm:spPr/>
    </dgm:pt>
    <dgm:pt modelId="{BE6F1488-4B06-4BC8-AA4B-CB0DD1BE21BA}" type="pres">
      <dgm:prSet presAssocID="{3CBE581E-CF7B-4687-AB43-B626E22A0B36}" presName="rootConnector" presStyleLbl="node4" presStyleIdx="5" presStyleCnt="6"/>
      <dgm:spPr/>
    </dgm:pt>
    <dgm:pt modelId="{2C83A85D-7F6C-408F-9BB6-B66B50811DFC}" type="pres">
      <dgm:prSet presAssocID="{3CBE581E-CF7B-4687-AB43-B626E22A0B36}" presName="hierChild4" presStyleCnt="0"/>
      <dgm:spPr/>
    </dgm:pt>
    <dgm:pt modelId="{47E02EFF-CA18-4B27-B1A3-5B6E1A95FF59}" type="pres">
      <dgm:prSet presAssocID="{3CBE581E-CF7B-4687-AB43-B626E22A0B36}" presName="hierChild5" presStyleCnt="0"/>
      <dgm:spPr/>
    </dgm:pt>
    <dgm:pt modelId="{40BA7921-39F3-4B11-8DD0-15BCC8D1BDF0}" type="pres">
      <dgm:prSet presAssocID="{EA254553-CD84-4E61-91F1-BD3AA259A3DF}" presName="hierChild5" presStyleCnt="0"/>
      <dgm:spPr/>
    </dgm:pt>
    <dgm:pt modelId="{9F83478C-67BA-44FC-9725-4096F42D6BDB}" type="pres">
      <dgm:prSet presAssocID="{E0ACDFB7-6599-44AA-B12C-CA371E58F63A}" presName="hierChild5" presStyleCnt="0"/>
      <dgm:spPr/>
    </dgm:pt>
    <dgm:pt modelId="{5AC5D818-668F-4673-B0F3-D5CEF6C1BA9B}" type="pres">
      <dgm:prSet presAssocID="{B9A0D0F4-0CBB-4926-ADA1-C2EE69187DC5}" presName="hierChild3" presStyleCnt="0"/>
      <dgm:spPr/>
    </dgm:pt>
  </dgm:ptLst>
  <dgm:cxnLst>
    <dgm:cxn modelId="{8A12DE09-7DC5-4CD0-BDCE-DFF00D129B5A}" type="presOf" srcId="{1B7620DC-AC0C-4210-B5B3-228D4BE1D47A}" destId="{D6489912-874A-44F8-8DB3-BAEE1C7C3456}" srcOrd="0" destOrd="0" presId="urn:microsoft.com/office/officeart/2009/3/layout/HorizontalOrganizationChart#1"/>
    <dgm:cxn modelId="{D3C6860B-D224-41D6-AAED-7D0190AD8A32}" srcId="{9B2F44A0-1F31-4E8B-8CAF-45C5263FF296}" destId="{B9A0D0F4-0CBB-4926-ADA1-C2EE69187DC5}" srcOrd="0" destOrd="0" parTransId="{A292C405-6EEF-4386-BD0F-43910813CE85}" sibTransId="{92648936-5F92-48E7-AB7A-699FFB387157}"/>
    <dgm:cxn modelId="{F9787C0E-6FD8-4887-B42A-5478C39B414E}" type="presOf" srcId="{9B2F44A0-1F31-4E8B-8CAF-45C5263FF296}" destId="{BE688E5B-831E-4D5A-BC51-982DFF6383B9}" srcOrd="0" destOrd="0" presId="urn:microsoft.com/office/officeart/2009/3/layout/HorizontalOrganizationChart#1"/>
    <dgm:cxn modelId="{78DE8E18-05FA-4F88-BD2D-BA297A403E04}" type="presOf" srcId="{E7621883-6D27-48E2-B1BB-7A7932AD17E9}" destId="{EBBD4886-90EF-4D90-A7BB-BFC397EA6E16}" srcOrd="0" destOrd="0" presId="urn:microsoft.com/office/officeart/2009/3/layout/HorizontalOrganizationChart#1"/>
    <dgm:cxn modelId="{5948C51D-879B-427E-A9EC-BDC17A01ECAB}" type="presOf" srcId="{6AAE3C6B-8A27-4396-A50D-0D54D9D1E222}" destId="{7215CB26-AE85-4239-A175-0C04111C0863}" srcOrd="0" destOrd="0" presId="urn:microsoft.com/office/officeart/2009/3/layout/HorizontalOrganizationChart#1"/>
    <dgm:cxn modelId="{AF4E8A24-BEF1-404A-970D-B3B8F8208D2F}" type="presOf" srcId="{18356F45-A0E2-468E-AFCE-919705ED7CE0}" destId="{35C9C6EC-1C39-4241-A8C3-92D3B0B91C42}" srcOrd="0" destOrd="0" presId="urn:microsoft.com/office/officeart/2009/3/layout/HorizontalOrganizationChart#1"/>
    <dgm:cxn modelId="{670B8035-BC65-4D62-BEA4-A0A04B948EE6}" type="presOf" srcId="{C63F63EB-246B-4B2B-B9D0-0EFA3C2E6DFA}" destId="{29F583D9-B774-4E13-9DD0-805D588211A6}" srcOrd="1" destOrd="0" presId="urn:microsoft.com/office/officeart/2009/3/layout/HorizontalOrganizationChart#1"/>
    <dgm:cxn modelId="{BC7B8F35-6798-4A41-8633-49EA713F1FF7}" type="presOf" srcId="{66086EAE-A01B-4372-9DCE-323871A72287}" destId="{E227B6AC-1882-4A6C-96DC-C2FAE62ADC51}" srcOrd="0" destOrd="0" presId="urn:microsoft.com/office/officeart/2009/3/layout/HorizontalOrganizationChart#1"/>
    <dgm:cxn modelId="{BA8EC235-A24A-4990-84E0-828FF4E3E409}" type="presOf" srcId="{2D1E6E0F-500F-4322-92C5-2F8CDD0DB350}" destId="{30620C7D-FD83-4919-BCFD-B4437F57F18A}" srcOrd="0" destOrd="0" presId="urn:microsoft.com/office/officeart/2009/3/layout/HorizontalOrganizationChart#1"/>
    <dgm:cxn modelId="{80A0F05C-365D-4413-ADAB-9F8A2A756BBB}" type="presOf" srcId="{E2E094D0-0C0C-445A-AC1A-C3E7D3285081}" destId="{6215EFAE-B1DA-4509-A8BA-1AE9BC28593E}" srcOrd="0" destOrd="0" presId="urn:microsoft.com/office/officeart/2009/3/layout/HorizontalOrganizationChart#1"/>
    <dgm:cxn modelId="{50F24643-FC3A-4E50-915F-8846C91225EB}" type="presOf" srcId="{C63F63EB-246B-4B2B-B9D0-0EFA3C2E6DFA}" destId="{241C7600-AD42-49EB-B181-7F33ED34223A}" srcOrd="0" destOrd="0" presId="urn:microsoft.com/office/officeart/2009/3/layout/HorizontalOrganizationChart#1"/>
    <dgm:cxn modelId="{61EA3747-A457-43C4-8710-CE0921559026}" type="presOf" srcId="{2480952A-C97B-4175-856D-34B7F3426B7F}" destId="{ED0AF70F-6C4E-4885-B4E3-2CECE5DBF3CE}" srcOrd="1" destOrd="0" presId="urn:microsoft.com/office/officeart/2009/3/layout/HorizontalOrganizationChart#1"/>
    <dgm:cxn modelId="{E4C81E48-10C0-476A-9A36-B6C7EB435A5F}" type="presOf" srcId="{B9A0D0F4-0CBB-4926-ADA1-C2EE69187DC5}" destId="{39F49D82-D677-406D-A136-D09178A69C09}" srcOrd="1" destOrd="0" presId="urn:microsoft.com/office/officeart/2009/3/layout/HorizontalOrganizationChart#1"/>
    <dgm:cxn modelId="{9A12D068-863A-4EF4-A76B-D855A724D325}" srcId="{E0ACDFB7-6599-44AA-B12C-CA371E58F63A}" destId="{E2E094D0-0C0C-445A-AC1A-C3E7D3285081}" srcOrd="0" destOrd="0" parTransId="{E517ABAD-C8AB-495F-B2E8-907C9F84F56A}" sibTransId="{16DAF84E-4389-4BCF-849F-33A27264385D}"/>
    <dgm:cxn modelId="{91830A6C-FF88-4DAF-A84C-038DED54FE8D}" srcId="{C63F63EB-246B-4B2B-B9D0-0EFA3C2E6DFA}" destId="{18356F45-A0E2-468E-AFCE-919705ED7CE0}" srcOrd="0" destOrd="0" parTransId="{9A1172B1-DD83-45D8-BEBD-17EFDAA58463}" sibTransId="{A2C6BE52-A386-4549-B64C-AE80AC51950C}"/>
    <dgm:cxn modelId="{73E02471-C486-4E01-891F-AF92A8875A4A}" srcId="{EA254553-CD84-4E61-91F1-BD3AA259A3DF}" destId="{1B7620DC-AC0C-4210-B5B3-228D4BE1D47A}" srcOrd="1" destOrd="0" parTransId="{6AAE3C6B-8A27-4396-A50D-0D54D9D1E222}" sibTransId="{BEEEEB67-CEB6-4FBC-9C6A-B779B409242F}"/>
    <dgm:cxn modelId="{D0CEEF56-5A65-479C-9585-FD771445870F}" type="presOf" srcId="{2480952A-C97B-4175-856D-34B7F3426B7F}" destId="{F3F2146D-4038-4AB0-85DF-2231BCEB26A2}" srcOrd="0" destOrd="0" presId="urn:microsoft.com/office/officeart/2009/3/layout/HorizontalOrganizationChart#1"/>
    <dgm:cxn modelId="{4CA89489-2798-47E0-BB1B-3DA27193C64B}" srcId="{E2E094D0-0C0C-445A-AC1A-C3E7D3285081}" destId="{2480952A-C97B-4175-856D-34B7F3426B7F}" srcOrd="0" destOrd="0" parTransId="{EE8208D4-16F0-43E9-8E00-9A618CD39BBD}" sibTransId="{76B59FB4-62E5-4259-9226-39BDB5A315B4}"/>
    <dgm:cxn modelId="{3071198D-A9B0-4F3C-995E-CD783D1C3690}" type="presOf" srcId="{EA254553-CD84-4E61-91F1-BD3AA259A3DF}" destId="{477C5722-D4DA-4657-856C-4FE93DCAB5FC}" srcOrd="1" destOrd="0" presId="urn:microsoft.com/office/officeart/2009/3/layout/HorizontalOrganizationChart#1"/>
    <dgm:cxn modelId="{98D00493-100F-4E32-93E5-ACF7DF202DA3}" type="presOf" srcId="{DDA7AE9E-4D3F-4AD1-B67A-6D0D41CE0C71}" destId="{9CB5884E-10CA-410F-9E3A-0F57ADDE943D}" srcOrd="0" destOrd="0" presId="urn:microsoft.com/office/officeart/2009/3/layout/HorizontalOrganizationChart#1"/>
    <dgm:cxn modelId="{83993998-5510-41C6-B23E-1E080842E634}" type="presOf" srcId="{E0ACDFB7-6599-44AA-B12C-CA371E58F63A}" destId="{EBAA4014-4BE6-4B9A-93C1-C4BA41C8F062}" srcOrd="1" destOrd="0" presId="urn:microsoft.com/office/officeart/2009/3/layout/HorizontalOrganizationChart#1"/>
    <dgm:cxn modelId="{E535939F-0B59-4064-A58F-CF72ED9DFECC}" type="presOf" srcId="{EA254553-CD84-4E61-91F1-BD3AA259A3DF}" destId="{5D0215ED-3034-4C8E-9129-A4B6051D4554}" srcOrd="0" destOrd="0" presId="urn:microsoft.com/office/officeart/2009/3/layout/HorizontalOrganizationChart#1"/>
    <dgm:cxn modelId="{A737BEA4-CEF8-42D4-ABAB-AE2B7AEE848D}" type="presOf" srcId="{1B7620DC-AC0C-4210-B5B3-228D4BE1D47A}" destId="{C58272ED-885F-492B-837E-33F9CDFA35A1}" srcOrd="1" destOrd="0" presId="urn:microsoft.com/office/officeart/2009/3/layout/HorizontalOrganizationChart#1"/>
    <dgm:cxn modelId="{7A2497AF-4481-44DB-9F0F-EAE2CA043226}" type="presOf" srcId="{E2E094D0-0C0C-445A-AC1A-C3E7D3285081}" destId="{A1B49026-1C9E-4F8B-A10A-CB8DD2F3852C}" srcOrd="1" destOrd="0" presId="urn:microsoft.com/office/officeart/2009/3/layout/HorizontalOrganizationChart#1"/>
    <dgm:cxn modelId="{A4D22AB2-8C8F-483C-BDAA-BE4A7227DBA7}" type="presOf" srcId="{B9A0D0F4-0CBB-4926-ADA1-C2EE69187DC5}" destId="{4F4AA18C-F5C0-4CB0-8B8B-6BB889D100BC}" srcOrd="0" destOrd="0" presId="urn:microsoft.com/office/officeart/2009/3/layout/HorizontalOrganizationChart#1"/>
    <dgm:cxn modelId="{E61CA0B4-25E8-4B15-85A0-A862429023FC}" srcId="{E2E094D0-0C0C-445A-AC1A-C3E7D3285081}" destId="{C63F63EB-246B-4B2B-B9D0-0EFA3C2E6DFA}" srcOrd="1" destOrd="0" parTransId="{2D1E6E0F-500F-4322-92C5-2F8CDD0DB350}" sibTransId="{EB4DC7AD-D8F3-4789-AF62-FDCE36743CDA}"/>
    <dgm:cxn modelId="{F9A579C1-90AF-45A4-8DCD-056FF9D77204}" srcId="{EA254553-CD84-4E61-91F1-BD3AA259A3DF}" destId="{3CBE581E-CF7B-4687-AB43-B626E22A0B36}" srcOrd="2" destOrd="0" parTransId="{E7621883-6D27-48E2-B1BB-7A7932AD17E9}" sibTransId="{89A80D86-D64A-4735-AF8B-9839CDA2ABEE}"/>
    <dgm:cxn modelId="{CE2985C2-6FC2-4C6B-8D9C-A2EFD0FDD5D3}" type="presOf" srcId="{3CBE581E-CF7B-4687-AB43-B626E22A0B36}" destId="{15AB45A5-355F-4AD5-99C4-A8D863F154C7}" srcOrd="0" destOrd="0" presId="urn:microsoft.com/office/officeart/2009/3/layout/HorizontalOrganizationChart#1"/>
    <dgm:cxn modelId="{52B03AC7-1CB0-4172-807D-0BF9A70F481B}" type="presOf" srcId="{41B29840-7114-4DAE-A6E8-BE0888FB676B}" destId="{05906A90-5AB5-4AC4-990B-191759A7DF17}" srcOrd="0" destOrd="0" presId="urn:microsoft.com/office/officeart/2009/3/layout/HorizontalOrganizationChart#1"/>
    <dgm:cxn modelId="{764882C8-6F12-48F3-B743-530819899E99}" srcId="{EA254553-CD84-4E61-91F1-BD3AA259A3DF}" destId="{66086EAE-A01B-4372-9DCE-323871A72287}" srcOrd="0" destOrd="0" parTransId="{41B29840-7114-4DAE-A6E8-BE0888FB676B}" sibTransId="{2AB8210D-0056-48E2-BBD1-1E793F9A1BBE}"/>
    <dgm:cxn modelId="{D4E6A0CB-DD0A-4C1A-A362-073F9EF71E6E}" type="presOf" srcId="{B387FEFC-D01E-40E3-925C-34A0D38A3991}" destId="{CD771BE1-C567-4E6E-AF7A-FE08F0499EEC}" srcOrd="0" destOrd="0" presId="urn:microsoft.com/office/officeart/2009/3/layout/HorizontalOrganizationChart#1"/>
    <dgm:cxn modelId="{3D4A4BD1-F954-4488-8F4C-829BF37B40B6}" type="presOf" srcId="{18356F45-A0E2-468E-AFCE-919705ED7CE0}" destId="{5D8B90D8-9546-4C39-B262-00C4FEA5E608}" srcOrd="1" destOrd="0" presId="urn:microsoft.com/office/officeart/2009/3/layout/HorizontalOrganizationChart#1"/>
    <dgm:cxn modelId="{7DED7DD4-00C9-4282-945A-8CA4E080DDE1}" type="presOf" srcId="{66086EAE-A01B-4372-9DCE-323871A72287}" destId="{96214E45-764C-4225-A11A-C138EC100329}" srcOrd="1" destOrd="0" presId="urn:microsoft.com/office/officeart/2009/3/layout/HorizontalOrganizationChart#1"/>
    <dgm:cxn modelId="{3B4D1BD9-AB45-46E1-81F0-9654F9EE8744}" type="presOf" srcId="{3CBE581E-CF7B-4687-AB43-B626E22A0B36}" destId="{BE6F1488-4B06-4BC8-AA4B-CB0DD1BE21BA}" srcOrd="1" destOrd="0" presId="urn:microsoft.com/office/officeart/2009/3/layout/HorizontalOrganizationChart#1"/>
    <dgm:cxn modelId="{FAC49BE3-01F3-4958-8F52-09267D0F6784}" srcId="{E0ACDFB7-6599-44AA-B12C-CA371E58F63A}" destId="{EA254553-CD84-4E61-91F1-BD3AA259A3DF}" srcOrd="1" destOrd="0" parTransId="{DDA7AE9E-4D3F-4AD1-B67A-6D0D41CE0C71}" sibTransId="{9EB7A469-5192-430D-A579-80F826EB2A37}"/>
    <dgm:cxn modelId="{CFA76CEB-B388-4CF6-84FC-383EE826E0B0}" type="presOf" srcId="{EE8208D4-16F0-43E9-8E00-9A618CD39BBD}" destId="{27080CF4-BF39-4120-B91C-A9AD0E90AEF1}" srcOrd="0" destOrd="0" presId="urn:microsoft.com/office/officeart/2009/3/layout/HorizontalOrganizationChart#1"/>
    <dgm:cxn modelId="{E146F9EF-DD6A-49D6-A7AA-DF14E5C6752D}" type="presOf" srcId="{E0ACDFB7-6599-44AA-B12C-CA371E58F63A}" destId="{22457413-29AC-46A3-8BC0-66FC06ED33C4}" srcOrd="0" destOrd="0" presId="urn:microsoft.com/office/officeart/2009/3/layout/HorizontalOrganizationChart#1"/>
    <dgm:cxn modelId="{A930D6F3-99B8-4775-ACBA-B07921583BD8}" type="presOf" srcId="{9A1172B1-DD83-45D8-BEBD-17EFDAA58463}" destId="{F6708BEF-6CF1-439E-94D3-A39AD6EFE2DF}" srcOrd="0" destOrd="0" presId="urn:microsoft.com/office/officeart/2009/3/layout/HorizontalOrganizationChart#1"/>
    <dgm:cxn modelId="{6343E8FC-EE30-4331-BD3D-7C0E2F9AF0A1}" type="presOf" srcId="{E517ABAD-C8AB-495F-B2E8-907C9F84F56A}" destId="{B9F483CF-F689-453C-AC4C-6579016C6E70}" srcOrd="0" destOrd="0" presId="urn:microsoft.com/office/officeart/2009/3/layout/HorizontalOrganizationChart#1"/>
    <dgm:cxn modelId="{DF02D7FD-E522-407F-B929-205CC4E1DD6A}" srcId="{B9A0D0F4-0CBB-4926-ADA1-C2EE69187DC5}" destId="{E0ACDFB7-6599-44AA-B12C-CA371E58F63A}" srcOrd="0" destOrd="0" parTransId="{B387FEFC-D01E-40E3-925C-34A0D38A3991}" sibTransId="{F81FD6EB-459A-4104-8C3D-D40162295D71}"/>
    <dgm:cxn modelId="{3393FA82-7F9D-4BE0-895D-649944CD07BF}" type="presParOf" srcId="{BE688E5B-831E-4D5A-BC51-982DFF6383B9}" destId="{02E9FB3C-DEF5-4D3A-9ABC-D5C1E93C86EC}" srcOrd="0" destOrd="0" presId="urn:microsoft.com/office/officeart/2009/3/layout/HorizontalOrganizationChart#1"/>
    <dgm:cxn modelId="{0AD04739-085C-4D2B-9FFE-CB951C7A84FF}" type="presParOf" srcId="{02E9FB3C-DEF5-4D3A-9ABC-D5C1E93C86EC}" destId="{907147B5-69D7-4CDF-8852-95EC644044BE}" srcOrd="0" destOrd="0" presId="urn:microsoft.com/office/officeart/2009/3/layout/HorizontalOrganizationChart#1"/>
    <dgm:cxn modelId="{FF0AD9B3-1371-40A3-87CE-5881A1184CED}" type="presParOf" srcId="{907147B5-69D7-4CDF-8852-95EC644044BE}" destId="{4F4AA18C-F5C0-4CB0-8B8B-6BB889D100BC}" srcOrd="0" destOrd="0" presId="urn:microsoft.com/office/officeart/2009/3/layout/HorizontalOrganizationChart#1"/>
    <dgm:cxn modelId="{8801F0BB-2B4D-4BEC-894A-3B3549799A08}" type="presParOf" srcId="{907147B5-69D7-4CDF-8852-95EC644044BE}" destId="{39F49D82-D677-406D-A136-D09178A69C09}" srcOrd="1" destOrd="0" presId="urn:microsoft.com/office/officeart/2009/3/layout/HorizontalOrganizationChart#1"/>
    <dgm:cxn modelId="{4BCF57C0-B6FB-4D10-9638-98EFA0BA7734}" type="presParOf" srcId="{02E9FB3C-DEF5-4D3A-9ABC-D5C1E93C86EC}" destId="{DC22E1CE-6836-4647-BFB9-18AE9ABADAC1}" srcOrd="1" destOrd="0" presId="urn:microsoft.com/office/officeart/2009/3/layout/HorizontalOrganizationChart#1"/>
    <dgm:cxn modelId="{A96CD6F4-1A94-4800-92EE-0E22126F61F8}" type="presParOf" srcId="{DC22E1CE-6836-4647-BFB9-18AE9ABADAC1}" destId="{CD771BE1-C567-4E6E-AF7A-FE08F0499EEC}" srcOrd="0" destOrd="0" presId="urn:microsoft.com/office/officeart/2009/3/layout/HorizontalOrganizationChart#1"/>
    <dgm:cxn modelId="{1ACFB7A4-F2D0-45D7-91D5-4B1629B06709}" type="presParOf" srcId="{DC22E1CE-6836-4647-BFB9-18AE9ABADAC1}" destId="{2545A790-7DB8-451D-A0F7-AF71C234942D}" srcOrd="1" destOrd="0" presId="urn:microsoft.com/office/officeart/2009/3/layout/HorizontalOrganizationChart#1"/>
    <dgm:cxn modelId="{BB351A06-B56D-4707-8D5B-77D0D849F30B}" type="presParOf" srcId="{2545A790-7DB8-451D-A0F7-AF71C234942D}" destId="{BA97E8C0-08F2-4A1F-935D-B2B6C865220B}" srcOrd="0" destOrd="0" presId="urn:microsoft.com/office/officeart/2009/3/layout/HorizontalOrganizationChart#1"/>
    <dgm:cxn modelId="{6DA4519B-06EA-4945-81E1-D9E183D0618D}" type="presParOf" srcId="{BA97E8C0-08F2-4A1F-935D-B2B6C865220B}" destId="{22457413-29AC-46A3-8BC0-66FC06ED33C4}" srcOrd="0" destOrd="0" presId="urn:microsoft.com/office/officeart/2009/3/layout/HorizontalOrganizationChart#1"/>
    <dgm:cxn modelId="{C1D0CAC3-0E14-4143-8E37-298BBBE3E5D9}" type="presParOf" srcId="{BA97E8C0-08F2-4A1F-935D-B2B6C865220B}" destId="{EBAA4014-4BE6-4B9A-93C1-C4BA41C8F062}" srcOrd="1" destOrd="0" presId="urn:microsoft.com/office/officeart/2009/3/layout/HorizontalOrganizationChart#1"/>
    <dgm:cxn modelId="{DC24E042-42F8-4196-B6CE-43A2AF223C8F}" type="presParOf" srcId="{2545A790-7DB8-451D-A0F7-AF71C234942D}" destId="{21E87A37-0896-4D09-AC35-D8D37026424A}" srcOrd="1" destOrd="0" presId="urn:microsoft.com/office/officeart/2009/3/layout/HorizontalOrganizationChart#1"/>
    <dgm:cxn modelId="{9C2D5EF5-2165-4D62-9693-2303B036A84E}" type="presParOf" srcId="{21E87A37-0896-4D09-AC35-D8D37026424A}" destId="{B9F483CF-F689-453C-AC4C-6579016C6E70}" srcOrd="0" destOrd="0" presId="urn:microsoft.com/office/officeart/2009/3/layout/HorizontalOrganizationChart#1"/>
    <dgm:cxn modelId="{7CDDE92C-F4C7-4D98-B508-2945A6D5D14C}" type="presParOf" srcId="{21E87A37-0896-4D09-AC35-D8D37026424A}" destId="{4969E015-1A18-4746-8866-37201CC653A8}" srcOrd="1" destOrd="0" presId="urn:microsoft.com/office/officeart/2009/3/layout/HorizontalOrganizationChart#1"/>
    <dgm:cxn modelId="{9570D102-CAE2-4D12-B1F4-4E6269A7F36E}" type="presParOf" srcId="{4969E015-1A18-4746-8866-37201CC653A8}" destId="{8702368D-4582-44E1-B172-90CA9A82D629}" srcOrd="0" destOrd="0" presId="urn:microsoft.com/office/officeart/2009/3/layout/HorizontalOrganizationChart#1"/>
    <dgm:cxn modelId="{11DD54B5-9DE4-45B1-A326-71C66331C4DA}" type="presParOf" srcId="{8702368D-4582-44E1-B172-90CA9A82D629}" destId="{6215EFAE-B1DA-4509-A8BA-1AE9BC28593E}" srcOrd="0" destOrd="0" presId="urn:microsoft.com/office/officeart/2009/3/layout/HorizontalOrganizationChart#1"/>
    <dgm:cxn modelId="{17C58EB5-0531-4E69-90C5-E23D358817CE}" type="presParOf" srcId="{8702368D-4582-44E1-B172-90CA9A82D629}" destId="{A1B49026-1C9E-4F8B-A10A-CB8DD2F3852C}" srcOrd="1" destOrd="0" presId="urn:microsoft.com/office/officeart/2009/3/layout/HorizontalOrganizationChart#1"/>
    <dgm:cxn modelId="{0F69B45E-46B5-420A-95BD-4000BEDAD690}" type="presParOf" srcId="{4969E015-1A18-4746-8866-37201CC653A8}" destId="{B77E67B8-8632-4B84-9104-887E5E889123}" srcOrd="1" destOrd="0" presId="urn:microsoft.com/office/officeart/2009/3/layout/HorizontalOrganizationChart#1"/>
    <dgm:cxn modelId="{A02EDF33-DC4C-4B54-AEDF-F70483713A16}" type="presParOf" srcId="{B77E67B8-8632-4B84-9104-887E5E889123}" destId="{27080CF4-BF39-4120-B91C-A9AD0E90AEF1}" srcOrd="0" destOrd="0" presId="urn:microsoft.com/office/officeart/2009/3/layout/HorizontalOrganizationChart#1"/>
    <dgm:cxn modelId="{AF52E5C4-48B8-4451-90B2-DFECDB98736C}" type="presParOf" srcId="{B77E67B8-8632-4B84-9104-887E5E889123}" destId="{5960AA75-C72F-45BB-9C9F-A305F5FD00F7}" srcOrd="1" destOrd="0" presId="urn:microsoft.com/office/officeart/2009/3/layout/HorizontalOrganizationChart#1"/>
    <dgm:cxn modelId="{7228B771-485A-4557-8B56-0347CE188443}" type="presParOf" srcId="{5960AA75-C72F-45BB-9C9F-A305F5FD00F7}" destId="{215F76CF-6E3A-441A-A63E-9EE21EFB5AD8}" srcOrd="0" destOrd="0" presId="urn:microsoft.com/office/officeart/2009/3/layout/HorizontalOrganizationChart#1"/>
    <dgm:cxn modelId="{72D1421B-455D-4D0F-B548-21E165B2699E}" type="presParOf" srcId="{215F76CF-6E3A-441A-A63E-9EE21EFB5AD8}" destId="{F3F2146D-4038-4AB0-85DF-2231BCEB26A2}" srcOrd="0" destOrd="0" presId="urn:microsoft.com/office/officeart/2009/3/layout/HorizontalOrganizationChart#1"/>
    <dgm:cxn modelId="{64454BB8-8E42-4EC9-86CB-58053A53712B}" type="presParOf" srcId="{215F76CF-6E3A-441A-A63E-9EE21EFB5AD8}" destId="{ED0AF70F-6C4E-4885-B4E3-2CECE5DBF3CE}" srcOrd="1" destOrd="0" presId="urn:microsoft.com/office/officeart/2009/3/layout/HorizontalOrganizationChart#1"/>
    <dgm:cxn modelId="{E7974E36-40D1-489F-B2A6-EEEC541647EC}" type="presParOf" srcId="{5960AA75-C72F-45BB-9C9F-A305F5FD00F7}" destId="{E08CA1D4-28E6-4038-9BCD-B7887B645C1A}" srcOrd="1" destOrd="0" presId="urn:microsoft.com/office/officeart/2009/3/layout/HorizontalOrganizationChart#1"/>
    <dgm:cxn modelId="{8AA7C4AE-CA85-43AC-8B73-2D56F97E855D}" type="presParOf" srcId="{5960AA75-C72F-45BB-9C9F-A305F5FD00F7}" destId="{C7403CDD-E11E-4172-806A-A3A4B3C91E6B}" srcOrd="2" destOrd="0" presId="urn:microsoft.com/office/officeart/2009/3/layout/HorizontalOrganizationChart#1"/>
    <dgm:cxn modelId="{4C8D3575-0AAD-4253-85EB-58F7AF1F3855}" type="presParOf" srcId="{B77E67B8-8632-4B84-9104-887E5E889123}" destId="{30620C7D-FD83-4919-BCFD-B4437F57F18A}" srcOrd="2" destOrd="0" presId="urn:microsoft.com/office/officeart/2009/3/layout/HorizontalOrganizationChart#1"/>
    <dgm:cxn modelId="{24729CD1-8976-419D-A357-D6516009809C}" type="presParOf" srcId="{B77E67B8-8632-4B84-9104-887E5E889123}" destId="{A235D908-2836-4F5B-95EE-28F55AF79AD8}" srcOrd="3" destOrd="0" presId="urn:microsoft.com/office/officeart/2009/3/layout/HorizontalOrganizationChart#1"/>
    <dgm:cxn modelId="{972B1E4C-A102-435A-8060-F35348CACE65}" type="presParOf" srcId="{A235D908-2836-4F5B-95EE-28F55AF79AD8}" destId="{046FDDAC-D3CE-4C46-961C-961AA42E4320}" srcOrd="0" destOrd="0" presId="urn:microsoft.com/office/officeart/2009/3/layout/HorizontalOrganizationChart#1"/>
    <dgm:cxn modelId="{3E819052-9A89-447E-A3B6-4E6DB81D8DB3}" type="presParOf" srcId="{046FDDAC-D3CE-4C46-961C-961AA42E4320}" destId="{241C7600-AD42-49EB-B181-7F33ED34223A}" srcOrd="0" destOrd="0" presId="urn:microsoft.com/office/officeart/2009/3/layout/HorizontalOrganizationChart#1"/>
    <dgm:cxn modelId="{DB3426CE-48F0-4DCD-B1F9-AB95BB2B8F13}" type="presParOf" srcId="{046FDDAC-D3CE-4C46-961C-961AA42E4320}" destId="{29F583D9-B774-4E13-9DD0-805D588211A6}" srcOrd="1" destOrd="0" presId="urn:microsoft.com/office/officeart/2009/3/layout/HorizontalOrganizationChart#1"/>
    <dgm:cxn modelId="{7C31212E-46E5-45F4-9851-EE684C5669FC}" type="presParOf" srcId="{A235D908-2836-4F5B-95EE-28F55AF79AD8}" destId="{4FE25CC9-4C2F-4362-A8CB-996555F6C2F0}" srcOrd="1" destOrd="0" presId="urn:microsoft.com/office/officeart/2009/3/layout/HorizontalOrganizationChart#1"/>
    <dgm:cxn modelId="{EEFCDF79-F370-43FD-969A-593D2E1C7A1F}" type="presParOf" srcId="{4FE25CC9-4C2F-4362-A8CB-996555F6C2F0}" destId="{F6708BEF-6CF1-439E-94D3-A39AD6EFE2DF}" srcOrd="0" destOrd="0" presId="urn:microsoft.com/office/officeart/2009/3/layout/HorizontalOrganizationChart#1"/>
    <dgm:cxn modelId="{B769ADD4-B34E-44AB-9208-8EA4EE910CF2}" type="presParOf" srcId="{4FE25CC9-4C2F-4362-A8CB-996555F6C2F0}" destId="{465A4203-6DB8-4A6D-9E8D-71D970C044AA}" srcOrd="1" destOrd="0" presId="urn:microsoft.com/office/officeart/2009/3/layout/HorizontalOrganizationChart#1"/>
    <dgm:cxn modelId="{1ABF61E0-642D-4FF5-AC04-7C43BF73B8A0}" type="presParOf" srcId="{465A4203-6DB8-4A6D-9E8D-71D970C044AA}" destId="{34535F28-8059-4059-B01B-48800D5D4B94}" srcOrd="0" destOrd="0" presId="urn:microsoft.com/office/officeart/2009/3/layout/HorizontalOrganizationChart#1"/>
    <dgm:cxn modelId="{AA2D77F2-2586-495C-BCF9-8E2C064749A5}" type="presParOf" srcId="{34535F28-8059-4059-B01B-48800D5D4B94}" destId="{35C9C6EC-1C39-4241-A8C3-92D3B0B91C42}" srcOrd="0" destOrd="0" presId="urn:microsoft.com/office/officeart/2009/3/layout/HorizontalOrganizationChart#1"/>
    <dgm:cxn modelId="{55F966BC-0DB2-4771-BE60-918E0023178D}" type="presParOf" srcId="{34535F28-8059-4059-B01B-48800D5D4B94}" destId="{5D8B90D8-9546-4C39-B262-00C4FEA5E608}" srcOrd="1" destOrd="0" presId="urn:microsoft.com/office/officeart/2009/3/layout/HorizontalOrganizationChart#1"/>
    <dgm:cxn modelId="{2AF91F65-4874-478A-B77C-76AD0BE685B7}" type="presParOf" srcId="{465A4203-6DB8-4A6D-9E8D-71D970C044AA}" destId="{6FB50564-6133-4DA0-84B0-078C566472AC}" srcOrd="1" destOrd="0" presId="urn:microsoft.com/office/officeart/2009/3/layout/HorizontalOrganizationChart#1"/>
    <dgm:cxn modelId="{7951B892-2963-4E6C-9F68-D074963E4516}" type="presParOf" srcId="{465A4203-6DB8-4A6D-9E8D-71D970C044AA}" destId="{99AD8CF5-F658-49F4-82E9-0A965B103ABE}" srcOrd="2" destOrd="0" presId="urn:microsoft.com/office/officeart/2009/3/layout/HorizontalOrganizationChart#1"/>
    <dgm:cxn modelId="{D83F2FE8-0A52-44B2-9E37-876E1F7DC19F}" type="presParOf" srcId="{A235D908-2836-4F5B-95EE-28F55AF79AD8}" destId="{6424C0C6-E547-415C-B3A7-50B7056CEAEA}" srcOrd="2" destOrd="0" presId="urn:microsoft.com/office/officeart/2009/3/layout/HorizontalOrganizationChart#1"/>
    <dgm:cxn modelId="{32D6FC0C-8CED-4DD8-8B9D-35F4BD3D77A1}" type="presParOf" srcId="{4969E015-1A18-4746-8866-37201CC653A8}" destId="{DC80FABC-DFA0-4892-9E35-299DD563C654}" srcOrd="2" destOrd="0" presId="urn:microsoft.com/office/officeart/2009/3/layout/HorizontalOrganizationChart#1"/>
    <dgm:cxn modelId="{417FA886-B048-46EB-B93C-7362728B5BCB}" type="presParOf" srcId="{21E87A37-0896-4D09-AC35-D8D37026424A}" destId="{9CB5884E-10CA-410F-9E3A-0F57ADDE943D}" srcOrd="2" destOrd="0" presId="urn:microsoft.com/office/officeart/2009/3/layout/HorizontalOrganizationChart#1"/>
    <dgm:cxn modelId="{7ACDE903-0259-47B1-8CD3-335913105E42}" type="presParOf" srcId="{21E87A37-0896-4D09-AC35-D8D37026424A}" destId="{EF5FD3ED-3F6D-476A-A9BF-EC30D3879F77}" srcOrd="3" destOrd="0" presId="urn:microsoft.com/office/officeart/2009/3/layout/HorizontalOrganizationChart#1"/>
    <dgm:cxn modelId="{4B220A6E-3837-40BA-9AE5-CE3CCC32B2F6}" type="presParOf" srcId="{EF5FD3ED-3F6D-476A-A9BF-EC30D3879F77}" destId="{924A128E-6207-47D5-A318-CB3B33A91008}" srcOrd="0" destOrd="0" presId="urn:microsoft.com/office/officeart/2009/3/layout/HorizontalOrganizationChart#1"/>
    <dgm:cxn modelId="{E204C60A-4F47-4231-9042-12B912530F47}" type="presParOf" srcId="{924A128E-6207-47D5-A318-CB3B33A91008}" destId="{5D0215ED-3034-4C8E-9129-A4B6051D4554}" srcOrd="0" destOrd="0" presId="urn:microsoft.com/office/officeart/2009/3/layout/HorizontalOrganizationChart#1"/>
    <dgm:cxn modelId="{C27927CB-D4B0-4AD1-9AF6-1CE6B134E544}" type="presParOf" srcId="{924A128E-6207-47D5-A318-CB3B33A91008}" destId="{477C5722-D4DA-4657-856C-4FE93DCAB5FC}" srcOrd="1" destOrd="0" presId="urn:microsoft.com/office/officeart/2009/3/layout/HorizontalOrganizationChart#1"/>
    <dgm:cxn modelId="{EAEDAE8C-7768-44B2-9C80-B5051B00910F}" type="presParOf" srcId="{EF5FD3ED-3F6D-476A-A9BF-EC30D3879F77}" destId="{01FE8F47-87AC-4CAF-B14F-4715222BDA91}" srcOrd="1" destOrd="0" presId="urn:microsoft.com/office/officeart/2009/3/layout/HorizontalOrganizationChart#1"/>
    <dgm:cxn modelId="{88BAAE9B-3973-4F7B-AC8E-92C0CEAFDF30}" type="presParOf" srcId="{01FE8F47-87AC-4CAF-B14F-4715222BDA91}" destId="{05906A90-5AB5-4AC4-990B-191759A7DF17}" srcOrd="0" destOrd="0" presId="urn:microsoft.com/office/officeart/2009/3/layout/HorizontalOrganizationChart#1"/>
    <dgm:cxn modelId="{29128FDB-0007-4918-9FF9-B7E71FE9D0BD}" type="presParOf" srcId="{01FE8F47-87AC-4CAF-B14F-4715222BDA91}" destId="{882FF048-2BDE-4EAC-A3F4-E243664F134D}" srcOrd="1" destOrd="0" presId="urn:microsoft.com/office/officeart/2009/3/layout/HorizontalOrganizationChart#1"/>
    <dgm:cxn modelId="{1F34D9A4-5264-4FF8-839B-E6CFE99B30F4}" type="presParOf" srcId="{882FF048-2BDE-4EAC-A3F4-E243664F134D}" destId="{608D4EB1-8E50-4B3F-B989-AACDAA0F0AE2}" srcOrd="0" destOrd="0" presId="urn:microsoft.com/office/officeart/2009/3/layout/HorizontalOrganizationChart#1"/>
    <dgm:cxn modelId="{D32E2FBA-B5BF-4499-89AE-8274D0CDD608}" type="presParOf" srcId="{608D4EB1-8E50-4B3F-B989-AACDAA0F0AE2}" destId="{E227B6AC-1882-4A6C-96DC-C2FAE62ADC51}" srcOrd="0" destOrd="0" presId="urn:microsoft.com/office/officeart/2009/3/layout/HorizontalOrganizationChart#1"/>
    <dgm:cxn modelId="{D42E722F-0F4C-4405-9A0B-08A1534C0222}" type="presParOf" srcId="{608D4EB1-8E50-4B3F-B989-AACDAA0F0AE2}" destId="{96214E45-764C-4225-A11A-C138EC100329}" srcOrd="1" destOrd="0" presId="urn:microsoft.com/office/officeart/2009/3/layout/HorizontalOrganizationChart#1"/>
    <dgm:cxn modelId="{AB8B92E0-B4EA-422D-9335-22F68A12D60B}" type="presParOf" srcId="{882FF048-2BDE-4EAC-A3F4-E243664F134D}" destId="{03C6C31B-D8E4-4E66-9B70-BDFFCC72FF8C}" srcOrd="1" destOrd="0" presId="urn:microsoft.com/office/officeart/2009/3/layout/HorizontalOrganizationChart#1"/>
    <dgm:cxn modelId="{B139D087-B930-4D32-885F-5C6E263DAA82}" type="presParOf" srcId="{882FF048-2BDE-4EAC-A3F4-E243664F134D}" destId="{BBBA98EF-8937-45F6-AFED-201EE3C6AD61}" srcOrd="2" destOrd="0" presId="urn:microsoft.com/office/officeart/2009/3/layout/HorizontalOrganizationChart#1"/>
    <dgm:cxn modelId="{1DB2E642-D1E0-400D-AE91-F9899C9D0570}" type="presParOf" srcId="{01FE8F47-87AC-4CAF-B14F-4715222BDA91}" destId="{7215CB26-AE85-4239-A175-0C04111C0863}" srcOrd="2" destOrd="0" presId="urn:microsoft.com/office/officeart/2009/3/layout/HorizontalOrganizationChart#1"/>
    <dgm:cxn modelId="{CCCF4DDC-D9B6-4198-BE04-59708BE187AD}" type="presParOf" srcId="{01FE8F47-87AC-4CAF-B14F-4715222BDA91}" destId="{18CA483A-D5C9-4CAD-8DFB-7AD39A2367E7}" srcOrd="3" destOrd="0" presId="urn:microsoft.com/office/officeart/2009/3/layout/HorizontalOrganizationChart#1"/>
    <dgm:cxn modelId="{7AB3F86D-4773-4C12-9313-189E8315BD60}" type="presParOf" srcId="{18CA483A-D5C9-4CAD-8DFB-7AD39A2367E7}" destId="{AD2FEA90-DB3A-4D5C-9D8C-C31627684845}" srcOrd="0" destOrd="0" presId="urn:microsoft.com/office/officeart/2009/3/layout/HorizontalOrganizationChart#1"/>
    <dgm:cxn modelId="{1905C130-CF7F-4EDA-96E5-F187D86D8646}" type="presParOf" srcId="{AD2FEA90-DB3A-4D5C-9D8C-C31627684845}" destId="{D6489912-874A-44F8-8DB3-BAEE1C7C3456}" srcOrd="0" destOrd="0" presId="urn:microsoft.com/office/officeart/2009/3/layout/HorizontalOrganizationChart#1"/>
    <dgm:cxn modelId="{8DC1A353-35BD-46BB-A7A6-5D3B6AB699CF}" type="presParOf" srcId="{AD2FEA90-DB3A-4D5C-9D8C-C31627684845}" destId="{C58272ED-885F-492B-837E-33F9CDFA35A1}" srcOrd="1" destOrd="0" presId="urn:microsoft.com/office/officeart/2009/3/layout/HorizontalOrganizationChart#1"/>
    <dgm:cxn modelId="{0211EEF1-E7C1-4406-BEEE-BBA2022436E1}" type="presParOf" srcId="{18CA483A-D5C9-4CAD-8DFB-7AD39A2367E7}" destId="{66017B9F-2DAD-4166-9F56-92E1C54242E9}" srcOrd="1" destOrd="0" presId="urn:microsoft.com/office/officeart/2009/3/layout/HorizontalOrganizationChart#1"/>
    <dgm:cxn modelId="{8B68D86A-07FE-45B0-AD5E-F63FE8E64258}" type="presParOf" srcId="{18CA483A-D5C9-4CAD-8DFB-7AD39A2367E7}" destId="{05331BB1-54D1-42EE-A844-E9E2CA8C7BCA}" srcOrd="2" destOrd="0" presId="urn:microsoft.com/office/officeart/2009/3/layout/HorizontalOrganizationChart#1"/>
    <dgm:cxn modelId="{4EB2E617-A6A7-4634-984D-A13E2913D15F}" type="presParOf" srcId="{01FE8F47-87AC-4CAF-B14F-4715222BDA91}" destId="{EBBD4886-90EF-4D90-A7BB-BFC397EA6E16}" srcOrd="4" destOrd="0" presId="urn:microsoft.com/office/officeart/2009/3/layout/HorizontalOrganizationChart#1"/>
    <dgm:cxn modelId="{9F99B388-8BAD-4B41-8652-3BEC5BFBE0D2}" type="presParOf" srcId="{01FE8F47-87AC-4CAF-B14F-4715222BDA91}" destId="{B06604C7-0E6E-469B-911A-6E62BFCA57E7}" srcOrd="5" destOrd="0" presId="urn:microsoft.com/office/officeart/2009/3/layout/HorizontalOrganizationChart#1"/>
    <dgm:cxn modelId="{4E63623A-8EDC-4D51-9AD7-FABC97A3DB96}" type="presParOf" srcId="{B06604C7-0E6E-469B-911A-6E62BFCA57E7}" destId="{7AEB4C05-E8FD-4AA7-8566-5F36B2C81E33}" srcOrd="0" destOrd="0" presId="urn:microsoft.com/office/officeart/2009/3/layout/HorizontalOrganizationChart#1"/>
    <dgm:cxn modelId="{894BE7E9-B0AA-4C6B-BB32-6975C013BAF6}" type="presParOf" srcId="{7AEB4C05-E8FD-4AA7-8566-5F36B2C81E33}" destId="{15AB45A5-355F-4AD5-99C4-A8D863F154C7}" srcOrd="0" destOrd="0" presId="urn:microsoft.com/office/officeart/2009/3/layout/HorizontalOrganizationChart#1"/>
    <dgm:cxn modelId="{A27D3A9A-3610-4BDA-B3CC-4E6D86BFF950}" type="presParOf" srcId="{7AEB4C05-E8FD-4AA7-8566-5F36B2C81E33}" destId="{BE6F1488-4B06-4BC8-AA4B-CB0DD1BE21BA}" srcOrd="1" destOrd="0" presId="urn:microsoft.com/office/officeart/2009/3/layout/HorizontalOrganizationChart#1"/>
    <dgm:cxn modelId="{F935F398-18EE-45F6-8482-9AA8CB39AB0E}" type="presParOf" srcId="{B06604C7-0E6E-469B-911A-6E62BFCA57E7}" destId="{2C83A85D-7F6C-408F-9BB6-B66B50811DFC}" srcOrd="1" destOrd="0" presId="urn:microsoft.com/office/officeart/2009/3/layout/HorizontalOrganizationChart#1"/>
    <dgm:cxn modelId="{E265CB0F-466A-40C8-9645-8186851F4BEC}" type="presParOf" srcId="{B06604C7-0E6E-469B-911A-6E62BFCA57E7}" destId="{47E02EFF-CA18-4B27-B1A3-5B6E1A95FF59}" srcOrd="2" destOrd="0" presId="urn:microsoft.com/office/officeart/2009/3/layout/HorizontalOrganizationChart#1"/>
    <dgm:cxn modelId="{341B4BDA-7F71-4C87-A2AD-9F60FB640FB7}" type="presParOf" srcId="{EF5FD3ED-3F6D-476A-A9BF-EC30D3879F77}" destId="{40BA7921-39F3-4B11-8DD0-15BCC8D1BDF0}" srcOrd="2" destOrd="0" presId="urn:microsoft.com/office/officeart/2009/3/layout/HorizontalOrganizationChart#1"/>
    <dgm:cxn modelId="{C4FD65C6-4353-4149-A8FA-01EC6A83E955}" type="presParOf" srcId="{2545A790-7DB8-451D-A0F7-AF71C234942D}" destId="{9F83478C-67BA-44FC-9725-4096F42D6BDB}" srcOrd="2" destOrd="0" presId="urn:microsoft.com/office/officeart/2009/3/layout/HorizontalOrganizationChart#1"/>
    <dgm:cxn modelId="{455F9726-B406-489E-B87E-D77F37719702}" type="presParOf" srcId="{02E9FB3C-DEF5-4D3A-9ABC-D5C1E93C86EC}" destId="{5AC5D818-668F-4673-B0F3-D5CEF6C1BA9B}" srcOrd="2" destOrd="0" presId="urn:microsoft.com/office/officeart/2009/3/layout/HorizontalOrganizationChar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BFF2C3-B26C-4F6B-8358-DF0FE1EEB077}" type="doc">
      <dgm:prSet loTypeId="urn:microsoft.com/office/officeart/2005/8/layout/list1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C18A603F-7F1D-4C47-A2C1-F02D09174A06}">
      <dgm:prSet/>
      <dgm:spPr>
        <a:solidFill>
          <a:srgbClr val="2C91CE"/>
        </a:solidFill>
      </dgm:spPr>
      <dgm:t>
        <a:bodyPr/>
        <a:lstStyle/>
        <a:p>
          <a:pPr rtl="0"/>
          <a:r>
            <a:rPr lang="zh-CN" b="1">
              <a:latin typeface="微软雅黑" pitchFamily="34" charset="-122"/>
              <a:ea typeface="微软雅黑" pitchFamily="34" charset="-122"/>
            </a:rPr>
            <a:t>建立清晰的组织结构；</a:t>
          </a:r>
          <a:endParaRPr lang="zh-CN">
            <a:latin typeface="微软雅黑" pitchFamily="34" charset="-122"/>
            <a:ea typeface="微软雅黑" pitchFamily="34" charset="-122"/>
          </a:endParaRPr>
        </a:p>
      </dgm:t>
    </dgm:pt>
    <dgm:pt modelId="{6FBAE0E8-9D4C-4BA1-AC06-6C06BE9B538F}" type="parTrans" cxnId="{B94D8568-7F82-4556-A46E-1335183E217E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4DB26142-9E3D-4B61-B646-49A41091DFD9}" type="sibTrans" cxnId="{B94D8568-7F82-4556-A46E-1335183E217E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277EE66B-FCDA-456B-B3F0-26150FBF9B3D}">
      <dgm:prSet/>
      <dgm:spPr>
        <a:solidFill>
          <a:srgbClr val="2C91CE"/>
        </a:solidFill>
      </dgm:spPr>
      <dgm:t>
        <a:bodyPr/>
        <a:lstStyle/>
        <a:p>
          <a:pPr rtl="0"/>
          <a:r>
            <a:rPr lang="zh-CN" b="1">
              <a:latin typeface="微软雅黑" pitchFamily="34" charset="-122"/>
              <a:ea typeface="微软雅黑" pitchFamily="34" charset="-122"/>
            </a:rPr>
            <a:t>明确班组成员的管理关系；</a:t>
          </a:r>
          <a:endParaRPr lang="zh-CN">
            <a:latin typeface="微软雅黑" pitchFamily="34" charset="-122"/>
            <a:ea typeface="微软雅黑" pitchFamily="34" charset="-122"/>
          </a:endParaRPr>
        </a:p>
      </dgm:t>
    </dgm:pt>
    <dgm:pt modelId="{06E688EB-219F-428F-BEB7-9781400902EF}" type="parTrans" cxnId="{B587FBBC-A845-40D7-B3AF-D6CC2C2173EA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D02A09E3-F3AF-4497-84CE-81B214977394}" type="sibTrans" cxnId="{B587FBBC-A845-40D7-B3AF-D6CC2C2173EA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446A498D-F6CE-4C08-B7F0-A149173242E5}">
      <dgm:prSet/>
      <dgm:spPr>
        <a:solidFill>
          <a:srgbClr val="2C91CE"/>
        </a:solidFill>
      </dgm:spPr>
      <dgm:t>
        <a:bodyPr/>
        <a:lstStyle/>
        <a:p>
          <a:pPr rtl="0"/>
          <a:r>
            <a:rPr lang="zh-CN" b="1">
              <a:latin typeface="微软雅黑" pitchFamily="34" charset="-122"/>
              <a:ea typeface="微软雅黑" pitchFamily="34" charset="-122"/>
            </a:rPr>
            <a:t>职责分工和工作接口。</a:t>
          </a:r>
          <a:endParaRPr lang="zh-CN">
            <a:latin typeface="微软雅黑" pitchFamily="34" charset="-122"/>
            <a:ea typeface="微软雅黑" pitchFamily="34" charset="-122"/>
          </a:endParaRPr>
        </a:p>
      </dgm:t>
    </dgm:pt>
    <dgm:pt modelId="{F8E91E8B-97E6-4257-BA17-DF1C0119E870}" type="parTrans" cxnId="{D3528FBC-DE66-4F98-AC74-DA00B3B86D3E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C9A8A36D-F3BA-4F52-9ABF-6A2E64F797B9}" type="sibTrans" cxnId="{D3528FBC-DE66-4F98-AC74-DA00B3B86D3E}">
      <dgm:prSet/>
      <dgm:spPr/>
      <dgm:t>
        <a:bodyPr/>
        <a:lstStyle/>
        <a:p>
          <a:endParaRPr lang="zh-CN" altLang="en-US">
            <a:latin typeface="微软雅黑" pitchFamily="34" charset="-122"/>
            <a:ea typeface="微软雅黑" pitchFamily="34" charset="-122"/>
          </a:endParaRPr>
        </a:p>
      </dgm:t>
    </dgm:pt>
    <dgm:pt modelId="{688D8EF5-D183-498C-9C26-AA27DE4EE5C3}" type="pres">
      <dgm:prSet presAssocID="{04BFF2C3-B26C-4F6B-8358-DF0FE1EEB077}" presName="linear" presStyleCnt="0">
        <dgm:presLayoutVars>
          <dgm:dir/>
          <dgm:animLvl val="lvl"/>
          <dgm:resizeHandles val="exact"/>
        </dgm:presLayoutVars>
      </dgm:prSet>
      <dgm:spPr/>
    </dgm:pt>
    <dgm:pt modelId="{5B6C160C-C366-4213-99FE-7991ECCCBB57}" type="pres">
      <dgm:prSet presAssocID="{C18A603F-7F1D-4C47-A2C1-F02D09174A06}" presName="parentLin" presStyleCnt="0"/>
      <dgm:spPr/>
    </dgm:pt>
    <dgm:pt modelId="{AFE61A87-1761-409B-B3CB-20A9F91090D7}" type="pres">
      <dgm:prSet presAssocID="{C18A603F-7F1D-4C47-A2C1-F02D09174A06}" presName="parentLeftMargin" presStyleLbl="node1" presStyleIdx="0" presStyleCnt="3"/>
      <dgm:spPr/>
    </dgm:pt>
    <dgm:pt modelId="{B65B53BD-1D5D-4C26-8ABF-77328FE90F6D}" type="pres">
      <dgm:prSet presAssocID="{C18A603F-7F1D-4C47-A2C1-F02D09174A0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D8FB457-F29E-48DD-A17C-BD7349269AFB}" type="pres">
      <dgm:prSet presAssocID="{C18A603F-7F1D-4C47-A2C1-F02D09174A06}" presName="negativeSpace" presStyleCnt="0"/>
      <dgm:spPr/>
    </dgm:pt>
    <dgm:pt modelId="{BCBE8339-14AC-4C8E-AE10-DEB58093D330}" type="pres">
      <dgm:prSet presAssocID="{C18A603F-7F1D-4C47-A2C1-F02D09174A06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2C91CE"/>
          </a:solidFill>
        </a:ln>
      </dgm:spPr>
    </dgm:pt>
    <dgm:pt modelId="{EB6E33FE-44A1-4C1D-BD8B-FEC0F1607C60}" type="pres">
      <dgm:prSet presAssocID="{4DB26142-9E3D-4B61-B646-49A41091DFD9}" presName="spaceBetweenRectangles" presStyleCnt="0"/>
      <dgm:spPr/>
    </dgm:pt>
    <dgm:pt modelId="{A267DC10-59ED-46F9-A2FF-46B7C34DCC73}" type="pres">
      <dgm:prSet presAssocID="{277EE66B-FCDA-456B-B3F0-26150FBF9B3D}" presName="parentLin" presStyleCnt="0"/>
      <dgm:spPr/>
    </dgm:pt>
    <dgm:pt modelId="{9B22B39B-5EBB-4F77-B9F9-A25380CBA464}" type="pres">
      <dgm:prSet presAssocID="{277EE66B-FCDA-456B-B3F0-26150FBF9B3D}" presName="parentLeftMargin" presStyleLbl="node1" presStyleIdx="0" presStyleCnt="3"/>
      <dgm:spPr/>
    </dgm:pt>
    <dgm:pt modelId="{1D89E9C6-C36F-4B83-AC43-D6AA6390AAF4}" type="pres">
      <dgm:prSet presAssocID="{277EE66B-FCDA-456B-B3F0-26150FBF9B3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D81B465-1675-4AF3-B999-0A68A3282B92}" type="pres">
      <dgm:prSet presAssocID="{277EE66B-FCDA-456B-B3F0-26150FBF9B3D}" presName="negativeSpace" presStyleCnt="0"/>
      <dgm:spPr/>
    </dgm:pt>
    <dgm:pt modelId="{0BD6EF8C-E11C-40F6-9BEE-B9B77B5A1C47}" type="pres">
      <dgm:prSet presAssocID="{277EE66B-FCDA-456B-B3F0-26150FBF9B3D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2C91CE"/>
          </a:solidFill>
        </a:ln>
      </dgm:spPr>
    </dgm:pt>
    <dgm:pt modelId="{87A2F88A-625C-4F9D-B60B-6CEA9089B84D}" type="pres">
      <dgm:prSet presAssocID="{D02A09E3-F3AF-4497-84CE-81B214977394}" presName="spaceBetweenRectangles" presStyleCnt="0"/>
      <dgm:spPr/>
    </dgm:pt>
    <dgm:pt modelId="{EF918765-ED17-48F7-BD3C-0FFD8D6C8C8F}" type="pres">
      <dgm:prSet presAssocID="{446A498D-F6CE-4C08-B7F0-A149173242E5}" presName="parentLin" presStyleCnt="0"/>
      <dgm:spPr/>
    </dgm:pt>
    <dgm:pt modelId="{9A776C2A-DCDE-4631-9A75-4500AD0A856E}" type="pres">
      <dgm:prSet presAssocID="{446A498D-F6CE-4C08-B7F0-A149173242E5}" presName="parentLeftMargin" presStyleLbl="node1" presStyleIdx="1" presStyleCnt="3"/>
      <dgm:spPr/>
    </dgm:pt>
    <dgm:pt modelId="{80FFF97A-190B-4B29-B82D-8E7E82C94E8A}" type="pres">
      <dgm:prSet presAssocID="{446A498D-F6CE-4C08-B7F0-A149173242E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E5D8088-510F-4DEB-AEA0-F83B02D14D88}" type="pres">
      <dgm:prSet presAssocID="{446A498D-F6CE-4C08-B7F0-A149173242E5}" presName="negativeSpace" presStyleCnt="0"/>
      <dgm:spPr/>
    </dgm:pt>
    <dgm:pt modelId="{0027A356-9C71-4D59-9E9E-63120532127F}" type="pres">
      <dgm:prSet presAssocID="{446A498D-F6CE-4C08-B7F0-A149173242E5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2C91CE"/>
          </a:solidFill>
        </a:ln>
      </dgm:spPr>
    </dgm:pt>
  </dgm:ptLst>
  <dgm:cxnLst>
    <dgm:cxn modelId="{CF67CD41-B742-47A3-BDDB-0F3917A5B087}" type="presOf" srcId="{446A498D-F6CE-4C08-B7F0-A149173242E5}" destId="{9A776C2A-DCDE-4631-9A75-4500AD0A856E}" srcOrd="0" destOrd="0" presId="urn:microsoft.com/office/officeart/2005/8/layout/list1#1"/>
    <dgm:cxn modelId="{42900243-0E1A-41D2-9AC1-0672E38DB784}" type="presOf" srcId="{C18A603F-7F1D-4C47-A2C1-F02D09174A06}" destId="{AFE61A87-1761-409B-B3CB-20A9F91090D7}" srcOrd="0" destOrd="0" presId="urn:microsoft.com/office/officeart/2005/8/layout/list1#1"/>
    <dgm:cxn modelId="{B9CB4343-0EDB-40B3-9043-9D2E0C1AC558}" type="presOf" srcId="{C18A603F-7F1D-4C47-A2C1-F02D09174A06}" destId="{B65B53BD-1D5D-4C26-8ABF-77328FE90F6D}" srcOrd="1" destOrd="0" presId="urn:microsoft.com/office/officeart/2005/8/layout/list1#1"/>
    <dgm:cxn modelId="{B94D8568-7F82-4556-A46E-1335183E217E}" srcId="{04BFF2C3-B26C-4F6B-8358-DF0FE1EEB077}" destId="{C18A603F-7F1D-4C47-A2C1-F02D09174A06}" srcOrd="0" destOrd="0" parTransId="{6FBAE0E8-9D4C-4BA1-AC06-6C06BE9B538F}" sibTransId="{4DB26142-9E3D-4B61-B646-49A41091DFD9}"/>
    <dgm:cxn modelId="{F0380D5A-49F1-454F-A490-DEA796588A26}" type="presOf" srcId="{277EE66B-FCDA-456B-B3F0-26150FBF9B3D}" destId="{9B22B39B-5EBB-4F77-B9F9-A25380CBA464}" srcOrd="0" destOrd="0" presId="urn:microsoft.com/office/officeart/2005/8/layout/list1#1"/>
    <dgm:cxn modelId="{8FEC3CA0-868C-4FD0-B685-EF4587C7797D}" type="presOf" srcId="{446A498D-F6CE-4C08-B7F0-A149173242E5}" destId="{80FFF97A-190B-4B29-B82D-8E7E82C94E8A}" srcOrd="1" destOrd="0" presId="urn:microsoft.com/office/officeart/2005/8/layout/list1#1"/>
    <dgm:cxn modelId="{D3528FBC-DE66-4F98-AC74-DA00B3B86D3E}" srcId="{04BFF2C3-B26C-4F6B-8358-DF0FE1EEB077}" destId="{446A498D-F6CE-4C08-B7F0-A149173242E5}" srcOrd="2" destOrd="0" parTransId="{F8E91E8B-97E6-4257-BA17-DF1C0119E870}" sibTransId="{C9A8A36D-F3BA-4F52-9ABF-6A2E64F797B9}"/>
    <dgm:cxn modelId="{B587FBBC-A845-40D7-B3AF-D6CC2C2173EA}" srcId="{04BFF2C3-B26C-4F6B-8358-DF0FE1EEB077}" destId="{277EE66B-FCDA-456B-B3F0-26150FBF9B3D}" srcOrd="1" destOrd="0" parTransId="{06E688EB-219F-428F-BEB7-9781400902EF}" sibTransId="{D02A09E3-F3AF-4497-84CE-81B214977394}"/>
    <dgm:cxn modelId="{75D861DF-A5BF-492D-8454-1DEA04D707B6}" type="presOf" srcId="{04BFF2C3-B26C-4F6B-8358-DF0FE1EEB077}" destId="{688D8EF5-D183-498C-9C26-AA27DE4EE5C3}" srcOrd="0" destOrd="0" presId="urn:microsoft.com/office/officeart/2005/8/layout/list1#1"/>
    <dgm:cxn modelId="{73B640F7-651B-4EC0-A6AA-86D2701BE745}" type="presOf" srcId="{277EE66B-FCDA-456B-B3F0-26150FBF9B3D}" destId="{1D89E9C6-C36F-4B83-AC43-D6AA6390AAF4}" srcOrd="1" destOrd="0" presId="urn:microsoft.com/office/officeart/2005/8/layout/list1#1"/>
    <dgm:cxn modelId="{075F3726-D9BD-4F6C-8502-92A7C09A2357}" type="presParOf" srcId="{688D8EF5-D183-498C-9C26-AA27DE4EE5C3}" destId="{5B6C160C-C366-4213-99FE-7991ECCCBB57}" srcOrd="0" destOrd="0" presId="urn:microsoft.com/office/officeart/2005/8/layout/list1#1"/>
    <dgm:cxn modelId="{84E1ADEC-D809-4E8D-97B2-D652123D85FB}" type="presParOf" srcId="{5B6C160C-C366-4213-99FE-7991ECCCBB57}" destId="{AFE61A87-1761-409B-B3CB-20A9F91090D7}" srcOrd="0" destOrd="0" presId="urn:microsoft.com/office/officeart/2005/8/layout/list1#1"/>
    <dgm:cxn modelId="{D1249D02-DA6F-45E3-8E29-B6DBF217F243}" type="presParOf" srcId="{5B6C160C-C366-4213-99FE-7991ECCCBB57}" destId="{B65B53BD-1D5D-4C26-8ABF-77328FE90F6D}" srcOrd="1" destOrd="0" presId="urn:microsoft.com/office/officeart/2005/8/layout/list1#1"/>
    <dgm:cxn modelId="{15FA5676-396D-4C0C-AFA9-A8BF3CF470B1}" type="presParOf" srcId="{688D8EF5-D183-498C-9C26-AA27DE4EE5C3}" destId="{ED8FB457-F29E-48DD-A17C-BD7349269AFB}" srcOrd="1" destOrd="0" presId="urn:microsoft.com/office/officeart/2005/8/layout/list1#1"/>
    <dgm:cxn modelId="{2A946078-8929-4566-9BDC-93CC5265E965}" type="presParOf" srcId="{688D8EF5-D183-498C-9C26-AA27DE4EE5C3}" destId="{BCBE8339-14AC-4C8E-AE10-DEB58093D330}" srcOrd="2" destOrd="0" presId="urn:microsoft.com/office/officeart/2005/8/layout/list1#1"/>
    <dgm:cxn modelId="{2025E998-CBAC-4574-9F8E-11B83BD649EB}" type="presParOf" srcId="{688D8EF5-D183-498C-9C26-AA27DE4EE5C3}" destId="{EB6E33FE-44A1-4C1D-BD8B-FEC0F1607C60}" srcOrd="3" destOrd="0" presId="urn:microsoft.com/office/officeart/2005/8/layout/list1#1"/>
    <dgm:cxn modelId="{4C4ADED0-48F6-40DA-93A4-34FA641E9172}" type="presParOf" srcId="{688D8EF5-D183-498C-9C26-AA27DE4EE5C3}" destId="{A267DC10-59ED-46F9-A2FF-46B7C34DCC73}" srcOrd="4" destOrd="0" presId="urn:microsoft.com/office/officeart/2005/8/layout/list1#1"/>
    <dgm:cxn modelId="{3E611C3D-250D-4A75-BFB0-D71C3CA30EEB}" type="presParOf" srcId="{A267DC10-59ED-46F9-A2FF-46B7C34DCC73}" destId="{9B22B39B-5EBB-4F77-B9F9-A25380CBA464}" srcOrd="0" destOrd="0" presId="urn:microsoft.com/office/officeart/2005/8/layout/list1#1"/>
    <dgm:cxn modelId="{6479A498-FF9A-4421-95F1-FB4EC38335BB}" type="presParOf" srcId="{A267DC10-59ED-46F9-A2FF-46B7C34DCC73}" destId="{1D89E9C6-C36F-4B83-AC43-D6AA6390AAF4}" srcOrd="1" destOrd="0" presId="urn:microsoft.com/office/officeart/2005/8/layout/list1#1"/>
    <dgm:cxn modelId="{AD069CD1-E819-4E0B-B589-261D5F399C41}" type="presParOf" srcId="{688D8EF5-D183-498C-9C26-AA27DE4EE5C3}" destId="{DD81B465-1675-4AF3-B999-0A68A3282B92}" srcOrd="5" destOrd="0" presId="urn:microsoft.com/office/officeart/2005/8/layout/list1#1"/>
    <dgm:cxn modelId="{A5EA1692-8C5A-457D-AED2-B8CBBE1EE239}" type="presParOf" srcId="{688D8EF5-D183-498C-9C26-AA27DE4EE5C3}" destId="{0BD6EF8C-E11C-40F6-9BEE-B9B77B5A1C47}" srcOrd="6" destOrd="0" presId="urn:microsoft.com/office/officeart/2005/8/layout/list1#1"/>
    <dgm:cxn modelId="{85597035-E677-4D0B-921E-677D4E320B2D}" type="presParOf" srcId="{688D8EF5-D183-498C-9C26-AA27DE4EE5C3}" destId="{87A2F88A-625C-4F9D-B60B-6CEA9089B84D}" srcOrd="7" destOrd="0" presId="urn:microsoft.com/office/officeart/2005/8/layout/list1#1"/>
    <dgm:cxn modelId="{2BDDDD64-A9D9-4ED9-AEDE-FF14474681E5}" type="presParOf" srcId="{688D8EF5-D183-498C-9C26-AA27DE4EE5C3}" destId="{EF918765-ED17-48F7-BD3C-0FFD8D6C8C8F}" srcOrd="8" destOrd="0" presId="urn:microsoft.com/office/officeart/2005/8/layout/list1#1"/>
    <dgm:cxn modelId="{56197EB5-0FA1-413D-852E-D2472F1670B8}" type="presParOf" srcId="{EF918765-ED17-48F7-BD3C-0FFD8D6C8C8F}" destId="{9A776C2A-DCDE-4631-9A75-4500AD0A856E}" srcOrd="0" destOrd="0" presId="urn:microsoft.com/office/officeart/2005/8/layout/list1#1"/>
    <dgm:cxn modelId="{EE2FE756-103E-439D-A1DE-5C2A0BEE3EB1}" type="presParOf" srcId="{EF918765-ED17-48F7-BD3C-0FFD8D6C8C8F}" destId="{80FFF97A-190B-4B29-B82D-8E7E82C94E8A}" srcOrd="1" destOrd="0" presId="urn:microsoft.com/office/officeart/2005/8/layout/list1#1"/>
    <dgm:cxn modelId="{503D7148-8EF1-4BB7-AE2D-9109F7275621}" type="presParOf" srcId="{688D8EF5-D183-498C-9C26-AA27DE4EE5C3}" destId="{EE5D8088-510F-4DEB-AEA0-F83B02D14D88}" srcOrd="9" destOrd="0" presId="urn:microsoft.com/office/officeart/2005/8/layout/list1#1"/>
    <dgm:cxn modelId="{3E68BBE5-AC85-446F-8656-FE20EFB8E7B0}" type="presParOf" srcId="{688D8EF5-D183-498C-9C26-AA27DE4EE5C3}" destId="{0027A356-9C71-4D59-9E9E-63120532127F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624633-6438-4833-AED8-8991F319B0DC}" type="doc">
      <dgm:prSet loTypeId="urn:microsoft.com/office/officeart/2005/8/layout/list1#2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zh-CN" altLang="en-US"/>
        </a:p>
      </dgm:t>
    </dgm:pt>
    <dgm:pt modelId="{597E95ED-2FEC-42CF-8F8E-D6E389201FAF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zh-CN" sz="1600" b="1" dirty="0">
              <a:latin typeface="微软雅黑" pitchFamily="34" charset="-122"/>
              <a:ea typeface="微软雅黑" pitchFamily="34" charset="-122"/>
            </a:rPr>
            <a:t>在开工前（</a:t>
          </a:r>
          <a:r>
            <a:rPr lang="zh-CN" altLang="en-US" sz="1600" b="1" dirty="0">
              <a:latin typeface="微软雅黑" pitchFamily="34" charset="-122"/>
              <a:ea typeface="微软雅黑" pitchFamily="34" charset="-122"/>
            </a:rPr>
            <a:t>建议</a:t>
          </a:r>
          <a:r>
            <a:rPr lang="zh-CN" sz="1600" b="1" dirty="0">
              <a:latin typeface="微软雅黑" pitchFamily="34" charset="-122"/>
              <a:ea typeface="微软雅黑" pitchFamily="34" charset="-122"/>
            </a:rPr>
            <a:t>一周内）实施；</a:t>
          </a:r>
        </a:p>
      </dgm:t>
    </dgm:pt>
    <dgm:pt modelId="{E7EA2808-2690-4D40-B4AC-A3CDA04C1D46}" type="parTrans" cxnId="{8B2264DF-1CCA-4C17-A18A-C25FBE451BD3}">
      <dgm:prSet/>
      <dgm:spPr/>
      <dgm:t>
        <a:bodyPr/>
        <a:lstStyle/>
        <a:p>
          <a:endParaRPr lang="zh-CN" altLang="en-US" sz="1600" b="1">
            <a:latin typeface="微软雅黑" pitchFamily="34" charset="-122"/>
            <a:ea typeface="微软雅黑" pitchFamily="34" charset="-122"/>
          </a:endParaRPr>
        </a:p>
      </dgm:t>
    </dgm:pt>
    <dgm:pt modelId="{C535234C-56BB-4BDD-8992-69B2902E1831}" type="sibTrans" cxnId="{8B2264DF-1CCA-4C17-A18A-C25FBE451BD3}">
      <dgm:prSet/>
      <dgm:spPr/>
      <dgm:t>
        <a:bodyPr/>
        <a:lstStyle/>
        <a:p>
          <a:endParaRPr lang="zh-CN" altLang="en-US" sz="1600" b="1">
            <a:latin typeface="微软雅黑" pitchFamily="34" charset="-122"/>
            <a:ea typeface="微软雅黑" pitchFamily="34" charset="-122"/>
          </a:endParaRPr>
        </a:p>
      </dgm:t>
    </dgm:pt>
    <dgm:pt modelId="{824C9D5F-BDCC-46EC-92DB-60032F654431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zh-CN" sz="1600" b="1" dirty="0">
              <a:latin typeface="微软雅黑" pitchFamily="34" charset="-122"/>
              <a:ea typeface="微软雅黑" pitchFamily="34" charset="-122"/>
            </a:rPr>
            <a:t>内容应包括经验反馈和预防措施；</a:t>
          </a:r>
        </a:p>
      </dgm:t>
    </dgm:pt>
    <dgm:pt modelId="{1CFC8C42-4676-4592-98F5-F54BABA5112B}" type="parTrans" cxnId="{B6EBF9FC-4F81-4799-A9CD-36059EE2E1D3}">
      <dgm:prSet/>
      <dgm:spPr/>
      <dgm:t>
        <a:bodyPr/>
        <a:lstStyle/>
        <a:p>
          <a:endParaRPr lang="zh-CN" altLang="en-US" sz="1600" b="1">
            <a:latin typeface="微软雅黑" pitchFamily="34" charset="-122"/>
            <a:ea typeface="微软雅黑" pitchFamily="34" charset="-122"/>
          </a:endParaRPr>
        </a:p>
      </dgm:t>
    </dgm:pt>
    <dgm:pt modelId="{1212CB44-9552-4F60-ACC9-6A7F536BF4B1}" type="sibTrans" cxnId="{B6EBF9FC-4F81-4799-A9CD-36059EE2E1D3}">
      <dgm:prSet/>
      <dgm:spPr/>
      <dgm:t>
        <a:bodyPr/>
        <a:lstStyle/>
        <a:p>
          <a:endParaRPr lang="zh-CN" altLang="en-US" sz="1600" b="1">
            <a:latin typeface="微软雅黑" pitchFamily="34" charset="-122"/>
            <a:ea typeface="微软雅黑" pitchFamily="34" charset="-122"/>
          </a:endParaRPr>
        </a:p>
      </dgm:t>
    </dgm:pt>
    <dgm:pt modelId="{AA2DFAEC-6D08-4784-AD11-B9322FEA47F6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zh-CN" sz="1600" b="1" dirty="0">
              <a:latin typeface="微软雅黑" pitchFamily="34" charset="-122"/>
              <a:ea typeface="微软雅黑" pitchFamily="34" charset="-122"/>
            </a:rPr>
            <a:t>技术交底</a:t>
          </a:r>
          <a:r>
            <a:rPr lang="zh-CN" altLang="en-US" sz="1600" b="1" dirty="0">
              <a:latin typeface="微软雅黑" pitchFamily="34" charset="-122"/>
              <a:ea typeface="微软雅黑" pitchFamily="34" charset="-122"/>
            </a:rPr>
            <a:t>的</a:t>
          </a:r>
          <a:r>
            <a:rPr lang="zh-CN" sz="1600" b="1" dirty="0">
              <a:latin typeface="微软雅黑" pitchFamily="34" charset="-122"/>
              <a:ea typeface="微软雅黑" pitchFamily="34" charset="-122"/>
            </a:rPr>
            <a:t>内容应经过审批；</a:t>
          </a:r>
        </a:p>
      </dgm:t>
    </dgm:pt>
    <dgm:pt modelId="{70A01104-2F8C-4049-BB0F-22274F52C08D}" type="parTrans" cxnId="{B4BF344D-9C84-42B6-87CB-9CD0509203D9}">
      <dgm:prSet/>
      <dgm:spPr/>
      <dgm:t>
        <a:bodyPr/>
        <a:lstStyle/>
        <a:p>
          <a:endParaRPr lang="zh-CN" altLang="en-US" sz="1600" b="1">
            <a:latin typeface="微软雅黑" pitchFamily="34" charset="-122"/>
            <a:ea typeface="微软雅黑" pitchFamily="34" charset="-122"/>
          </a:endParaRPr>
        </a:p>
      </dgm:t>
    </dgm:pt>
    <dgm:pt modelId="{CCB8F712-E1B7-4D49-9418-4E9A0955B18C}" type="sibTrans" cxnId="{B4BF344D-9C84-42B6-87CB-9CD0509203D9}">
      <dgm:prSet/>
      <dgm:spPr/>
      <dgm:t>
        <a:bodyPr/>
        <a:lstStyle/>
        <a:p>
          <a:endParaRPr lang="zh-CN" altLang="en-US" sz="1600" b="1">
            <a:latin typeface="微软雅黑" pitchFamily="34" charset="-122"/>
            <a:ea typeface="微软雅黑" pitchFamily="34" charset="-122"/>
          </a:endParaRPr>
        </a:p>
      </dgm:t>
    </dgm:pt>
    <dgm:pt modelId="{02070D0C-D02E-4440-B652-59B3EA023A39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zh-CN" sz="1600" b="1" dirty="0">
              <a:latin typeface="微软雅黑" pitchFamily="34" charset="-122"/>
              <a:ea typeface="微软雅黑" pitchFamily="34" charset="-122"/>
            </a:rPr>
            <a:t>长时间停工</a:t>
          </a:r>
          <a:r>
            <a:rPr lang="zh-CN" altLang="en-US" sz="1600" b="1" dirty="0">
              <a:latin typeface="微软雅黑" pitchFamily="34" charset="-122"/>
              <a:ea typeface="微软雅黑" pitchFamily="34" charset="-122"/>
            </a:rPr>
            <a:t>或</a:t>
          </a:r>
          <a:r>
            <a:rPr lang="zh-CN" sz="1600" b="1" dirty="0">
              <a:latin typeface="微软雅黑" pitchFamily="34" charset="-122"/>
              <a:ea typeface="微软雅黑" pitchFamily="34" charset="-122"/>
            </a:rPr>
            <a:t>有新人时，应补做技术交底。</a:t>
          </a:r>
        </a:p>
      </dgm:t>
    </dgm:pt>
    <dgm:pt modelId="{4D419104-EAC1-4F5F-AF9D-78958F85C9FE}" type="parTrans" cxnId="{B939D37B-9118-49E8-8ED2-8E467F78D4B0}">
      <dgm:prSet/>
      <dgm:spPr/>
      <dgm:t>
        <a:bodyPr/>
        <a:lstStyle/>
        <a:p>
          <a:endParaRPr lang="zh-CN" altLang="en-US" sz="1600" b="1">
            <a:latin typeface="微软雅黑" pitchFamily="34" charset="-122"/>
            <a:ea typeface="微软雅黑" pitchFamily="34" charset="-122"/>
          </a:endParaRPr>
        </a:p>
      </dgm:t>
    </dgm:pt>
    <dgm:pt modelId="{AAE841CF-AF4C-47ED-9F4A-35B176A5F205}" type="sibTrans" cxnId="{B939D37B-9118-49E8-8ED2-8E467F78D4B0}">
      <dgm:prSet/>
      <dgm:spPr/>
      <dgm:t>
        <a:bodyPr/>
        <a:lstStyle/>
        <a:p>
          <a:endParaRPr lang="zh-CN" altLang="en-US" sz="1600" b="1">
            <a:latin typeface="微软雅黑" pitchFamily="34" charset="-122"/>
            <a:ea typeface="微软雅黑" pitchFamily="34" charset="-122"/>
          </a:endParaRPr>
        </a:p>
      </dgm:t>
    </dgm:pt>
    <dgm:pt modelId="{1C672F80-B462-4394-945A-46A34FB585D2}" type="pres">
      <dgm:prSet presAssocID="{01624633-6438-4833-AED8-8991F319B0DC}" presName="linear" presStyleCnt="0">
        <dgm:presLayoutVars>
          <dgm:dir/>
          <dgm:animLvl val="lvl"/>
          <dgm:resizeHandles val="exact"/>
        </dgm:presLayoutVars>
      </dgm:prSet>
      <dgm:spPr/>
    </dgm:pt>
    <dgm:pt modelId="{3B5A89C2-A8AB-48BB-9037-1F681C1C0A09}" type="pres">
      <dgm:prSet presAssocID="{597E95ED-2FEC-42CF-8F8E-D6E389201FAF}" presName="parentLin" presStyleCnt="0"/>
      <dgm:spPr/>
    </dgm:pt>
    <dgm:pt modelId="{D70E8988-3D9B-4EC0-B4C9-29FCF66C7211}" type="pres">
      <dgm:prSet presAssocID="{597E95ED-2FEC-42CF-8F8E-D6E389201FAF}" presName="parentLeftMargin" presStyleLbl="node1" presStyleIdx="0" presStyleCnt="4"/>
      <dgm:spPr/>
    </dgm:pt>
    <dgm:pt modelId="{93906302-2EF9-4CDA-BB37-9F41539A26BD}" type="pres">
      <dgm:prSet presAssocID="{597E95ED-2FEC-42CF-8F8E-D6E389201FAF}" presName="parentText" presStyleLbl="node1" presStyleIdx="0" presStyleCnt="4" custScaleX="115927" custScaleY="119499">
        <dgm:presLayoutVars>
          <dgm:chMax val="0"/>
          <dgm:bulletEnabled val="1"/>
        </dgm:presLayoutVars>
      </dgm:prSet>
      <dgm:spPr/>
    </dgm:pt>
    <dgm:pt modelId="{25B9A3E6-1E19-48D0-9C5B-0C695F790DD7}" type="pres">
      <dgm:prSet presAssocID="{597E95ED-2FEC-42CF-8F8E-D6E389201FAF}" presName="negativeSpace" presStyleCnt="0"/>
      <dgm:spPr/>
    </dgm:pt>
    <dgm:pt modelId="{B154AB18-3D9E-41B3-901F-2EBE19BCBFD6}" type="pres">
      <dgm:prSet presAssocID="{597E95ED-2FEC-42CF-8F8E-D6E389201FAF}" presName="childText" presStyleLbl="conFgAcc1" presStyleIdx="0" presStyleCnt="4">
        <dgm:presLayoutVars>
          <dgm:bulletEnabled val="1"/>
        </dgm:presLayoutVars>
      </dgm:prSet>
      <dgm:spPr>
        <a:ln>
          <a:solidFill>
            <a:srgbClr val="2C91CE"/>
          </a:solidFill>
        </a:ln>
      </dgm:spPr>
    </dgm:pt>
    <dgm:pt modelId="{A27D2265-A025-42E4-8003-00F944DFDAF9}" type="pres">
      <dgm:prSet presAssocID="{C535234C-56BB-4BDD-8992-69B2902E1831}" presName="spaceBetweenRectangles" presStyleCnt="0"/>
      <dgm:spPr/>
    </dgm:pt>
    <dgm:pt modelId="{1F5791C9-F259-4706-90E1-4777EA645090}" type="pres">
      <dgm:prSet presAssocID="{824C9D5F-BDCC-46EC-92DB-60032F654431}" presName="parentLin" presStyleCnt="0"/>
      <dgm:spPr/>
    </dgm:pt>
    <dgm:pt modelId="{F8232F9F-3923-45CE-935F-F5D89E11FE22}" type="pres">
      <dgm:prSet presAssocID="{824C9D5F-BDCC-46EC-92DB-60032F654431}" presName="parentLeftMargin" presStyleLbl="node1" presStyleIdx="0" presStyleCnt="4"/>
      <dgm:spPr/>
    </dgm:pt>
    <dgm:pt modelId="{AA4DA2D8-C471-438C-B945-2CD84E71769C}" type="pres">
      <dgm:prSet presAssocID="{824C9D5F-BDCC-46EC-92DB-60032F654431}" presName="parentText" presStyleLbl="node1" presStyleIdx="1" presStyleCnt="4" custScaleX="115927" custScaleY="119499">
        <dgm:presLayoutVars>
          <dgm:chMax val="0"/>
          <dgm:bulletEnabled val="1"/>
        </dgm:presLayoutVars>
      </dgm:prSet>
      <dgm:spPr/>
    </dgm:pt>
    <dgm:pt modelId="{59E9FE67-D703-4F33-8094-52C3363A4A02}" type="pres">
      <dgm:prSet presAssocID="{824C9D5F-BDCC-46EC-92DB-60032F654431}" presName="negativeSpace" presStyleCnt="0"/>
      <dgm:spPr/>
    </dgm:pt>
    <dgm:pt modelId="{32B59CAA-96F2-43A8-8E0D-372A68DC770E}" type="pres">
      <dgm:prSet presAssocID="{824C9D5F-BDCC-46EC-92DB-60032F654431}" presName="childText" presStyleLbl="conFgAcc1" presStyleIdx="1" presStyleCnt="4">
        <dgm:presLayoutVars>
          <dgm:bulletEnabled val="1"/>
        </dgm:presLayoutVars>
      </dgm:prSet>
      <dgm:spPr>
        <a:ln>
          <a:solidFill>
            <a:srgbClr val="2C91CE"/>
          </a:solidFill>
        </a:ln>
      </dgm:spPr>
    </dgm:pt>
    <dgm:pt modelId="{ECF986CD-8EBB-4EC2-BDB5-4E340A1B918D}" type="pres">
      <dgm:prSet presAssocID="{1212CB44-9552-4F60-ACC9-6A7F536BF4B1}" presName="spaceBetweenRectangles" presStyleCnt="0"/>
      <dgm:spPr/>
    </dgm:pt>
    <dgm:pt modelId="{3F5CBAB1-62FC-4759-9C25-F562F1F127E2}" type="pres">
      <dgm:prSet presAssocID="{AA2DFAEC-6D08-4784-AD11-B9322FEA47F6}" presName="parentLin" presStyleCnt="0"/>
      <dgm:spPr/>
    </dgm:pt>
    <dgm:pt modelId="{0C6CEAAB-899D-451D-A573-DAE1A870EC80}" type="pres">
      <dgm:prSet presAssocID="{AA2DFAEC-6D08-4784-AD11-B9322FEA47F6}" presName="parentLeftMargin" presStyleLbl="node1" presStyleIdx="1" presStyleCnt="4"/>
      <dgm:spPr/>
    </dgm:pt>
    <dgm:pt modelId="{ECFED24F-35E1-46DC-89CD-D82784E33E24}" type="pres">
      <dgm:prSet presAssocID="{AA2DFAEC-6D08-4784-AD11-B9322FEA47F6}" presName="parentText" presStyleLbl="node1" presStyleIdx="2" presStyleCnt="4" custScaleX="115927" custScaleY="119499">
        <dgm:presLayoutVars>
          <dgm:chMax val="0"/>
          <dgm:bulletEnabled val="1"/>
        </dgm:presLayoutVars>
      </dgm:prSet>
      <dgm:spPr/>
    </dgm:pt>
    <dgm:pt modelId="{70C1B0CA-8DCE-4931-9D6B-2B63FB013694}" type="pres">
      <dgm:prSet presAssocID="{AA2DFAEC-6D08-4784-AD11-B9322FEA47F6}" presName="negativeSpace" presStyleCnt="0"/>
      <dgm:spPr/>
    </dgm:pt>
    <dgm:pt modelId="{B6373F38-754F-4820-8BE4-665691473576}" type="pres">
      <dgm:prSet presAssocID="{AA2DFAEC-6D08-4784-AD11-B9322FEA47F6}" presName="childText" presStyleLbl="conFgAcc1" presStyleIdx="2" presStyleCnt="4">
        <dgm:presLayoutVars>
          <dgm:bulletEnabled val="1"/>
        </dgm:presLayoutVars>
      </dgm:prSet>
      <dgm:spPr>
        <a:ln>
          <a:solidFill>
            <a:srgbClr val="2C91CE"/>
          </a:solidFill>
        </a:ln>
      </dgm:spPr>
    </dgm:pt>
    <dgm:pt modelId="{8EF42644-23F5-42F9-8A00-37CF0525BC9A}" type="pres">
      <dgm:prSet presAssocID="{CCB8F712-E1B7-4D49-9418-4E9A0955B18C}" presName="spaceBetweenRectangles" presStyleCnt="0"/>
      <dgm:spPr/>
    </dgm:pt>
    <dgm:pt modelId="{4878F005-6EC8-4A4D-B0A0-9CC71A9E9211}" type="pres">
      <dgm:prSet presAssocID="{02070D0C-D02E-4440-B652-59B3EA023A39}" presName="parentLin" presStyleCnt="0"/>
      <dgm:spPr/>
    </dgm:pt>
    <dgm:pt modelId="{0128F638-CB82-4995-B589-70DAC4FCCDAA}" type="pres">
      <dgm:prSet presAssocID="{02070D0C-D02E-4440-B652-59B3EA023A39}" presName="parentLeftMargin" presStyleLbl="node1" presStyleIdx="2" presStyleCnt="4"/>
      <dgm:spPr/>
    </dgm:pt>
    <dgm:pt modelId="{A0C6452B-95F1-4B3E-B601-F5021C39D288}" type="pres">
      <dgm:prSet presAssocID="{02070D0C-D02E-4440-B652-59B3EA023A39}" presName="parentText" presStyleLbl="node1" presStyleIdx="3" presStyleCnt="4" custScaleX="115927" custScaleY="119499">
        <dgm:presLayoutVars>
          <dgm:chMax val="0"/>
          <dgm:bulletEnabled val="1"/>
        </dgm:presLayoutVars>
      </dgm:prSet>
      <dgm:spPr/>
    </dgm:pt>
    <dgm:pt modelId="{22F8A341-3401-43F9-828E-E57A4533511F}" type="pres">
      <dgm:prSet presAssocID="{02070D0C-D02E-4440-B652-59B3EA023A39}" presName="negativeSpace" presStyleCnt="0"/>
      <dgm:spPr/>
    </dgm:pt>
    <dgm:pt modelId="{98583761-022D-4FAA-96C3-A21D6F5212B4}" type="pres">
      <dgm:prSet presAssocID="{02070D0C-D02E-4440-B652-59B3EA023A39}" presName="childText" presStyleLbl="conFgAcc1" presStyleIdx="3" presStyleCnt="4">
        <dgm:presLayoutVars>
          <dgm:bulletEnabled val="1"/>
        </dgm:presLayoutVars>
      </dgm:prSet>
      <dgm:spPr>
        <a:ln>
          <a:solidFill>
            <a:srgbClr val="2C91CE"/>
          </a:solidFill>
        </a:ln>
      </dgm:spPr>
    </dgm:pt>
  </dgm:ptLst>
  <dgm:cxnLst>
    <dgm:cxn modelId="{D6C9F806-8E3D-4F29-8185-E3E2D78A1B9B}" type="presOf" srcId="{AA2DFAEC-6D08-4784-AD11-B9322FEA47F6}" destId="{ECFED24F-35E1-46DC-89CD-D82784E33E24}" srcOrd="1" destOrd="0" presId="urn:microsoft.com/office/officeart/2005/8/layout/list1#2"/>
    <dgm:cxn modelId="{FC6CBC4B-57EE-4882-9838-590B1F8927EC}" type="presOf" srcId="{597E95ED-2FEC-42CF-8F8E-D6E389201FAF}" destId="{D70E8988-3D9B-4EC0-B4C9-29FCF66C7211}" srcOrd="0" destOrd="0" presId="urn:microsoft.com/office/officeart/2005/8/layout/list1#2"/>
    <dgm:cxn modelId="{9390026D-36C2-483D-A015-F1012A7CBA50}" type="presOf" srcId="{02070D0C-D02E-4440-B652-59B3EA023A39}" destId="{0128F638-CB82-4995-B589-70DAC4FCCDAA}" srcOrd="0" destOrd="0" presId="urn:microsoft.com/office/officeart/2005/8/layout/list1#2"/>
    <dgm:cxn modelId="{B4BF344D-9C84-42B6-87CB-9CD0509203D9}" srcId="{01624633-6438-4833-AED8-8991F319B0DC}" destId="{AA2DFAEC-6D08-4784-AD11-B9322FEA47F6}" srcOrd="2" destOrd="0" parTransId="{70A01104-2F8C-4049-BB0F-22274F52C08D}" sibTransId="{CCB8F712-E1B7-4D49-9418-4E9A0955B18C}"/>
    <dgm:cxn modelId="{1BBCCB4D-D222-4DD7-BDAC-CD35BEAAC880}" type="presOf" srcId="{AA2DFAEC-6D08-4784-AD11-B9322FEA47F6}" destId="{0C6CEAAB-899D-451D-A573-DAE1A870EC80}" srcOrd="0" destOrd="0" presId="urn:microsoft.com/office/officeart/2005/8/layout/list1#2"/>
    <dgm:cxn modelId="{3584C06E-8D43-41F2-881A-6EB4C78F6841}" type="presOf" srcId="{01624633-6438-4833-AED8-8991F319B0DC}" destId="{1C672F80-B462-4394-945A-46A34FB585D2}" srcOrd="0" destOrd="0" presId="urn:microsoft.com/office/officeart/2005/8/layout/list1#2"/>
    <dgm:cxn modelId="{B939D37B-9118-49E8-8ED2-8E467F78D4B0}" srcId="{01624633-6438-4833-AED8-8991F319B0DC}" destId="{02070D0C-D02E-4440-B652-59B3EA023A39}" srcOrd="3" destOrd="0" parTransId="{4D419104-EAC1-4F5F-AF9D-78958F85C9FE}" sibTransId="{AAE841CF-AF4C-47ED-9F4A-35B176A5F205}"/>
    <dgm:cxn modelId="{15C2C08E-EC74-4170-94E0-212221B1B499}" type="presOf" srcId="{597E95ED-2FEC-42CF-8F8E-D6E389201FAF}" destId="{93906302-2EF9-4CDA-BB37-9F41539A26BD}" srcOrd="1" destOrd="0" presId="urn:microsoft.com/office/officeart/2005/8/layout/list1#2"/>
    <dgm:cxn modelId="{C3EDBF9C-CD25-4FC3-A57E-C5FF64845F22}" type="presOf" srcId="{824C9D5F-BDCC-46EC-92DB-60032F654431}" destId="{F8232F9F-3923-45CE-935F-F5D89E11FE22}" srcOrd="0" destOrd="0" presId="urn:microsoft.com/office/officeart/2005/8/layout/list1#2"/>
    <dgm:cxn modelId="{27622FDC-6A90-4A93-A17E-85D85ACDDDD1}" type="presOf" srcId="{824C9D5F-BDCC-46EC-92DB-60032F654431}" destId="{AA4DA2D8-C471-438C-B945-2CD84E71769C}" srcOrd="1" destOrd="0" presId="urn:microsoft.com/office/officeart/2005/8/layout/list1#2"/>
    <dgm:cxn modelId="{8B2264DF-1CCA-4C17-A18A-C25FBE451BD3}" srcId="{01624633-6438-4833-AED8-8991F319B0DC}" destId="{597E95ED-2FEC-42CF-8F8E-D6E389201FAF}" srcOrd="0" destOrd="0" parTransId="{E7EA2808-2690-4D40-B4AC-A3CDA04C1D46}" sibTransId="{C535234C-56BB-4BDD-8992-69B2902E1831}"/>
    <dgm:cxn modelId="{015513E9-896C-4872-A46F-AA4ED866C0C9}" type="presOf" srcId="{02070D0C-D02E-4440-B652-59B3EA023A39}" destId="{A0C6452B-95F1-4B3E-B601-F5021C39D288}" srcOrd="1" destOrd="0" presId="urn:microsoft.com/office/officeart/2005/8/layout/list1#2"/>
    <dgm:cxn modelId="{B6EBF9FC-4F81-4799-A9CD-36059EE2E1D3}" srcId="{01624633-6438-4833-AED8-8991F319B0DC}" destId="{824C9D5F-BDCC-46EC-92DB-60032F654431}" srcOrd="1" destOrd="0" parTransId="{1CFC8C42-4676-4592-98F5-F54BABA5112B}" sibTransId="{1212CB44-9552-4F60-ACC9-6A7F536BF4B1}"/>
    <dgm:cxn modelId="{4814A4DC-3139-49A1-91BB-F13792DBE1D3}" type="presParOf" srcId="{1C672F80-B462-4394-945A-46A34FB585D2}" destId="{3B5A89C2-A8AB-48BB-9037-1F681C1C0A09}" srcOrd="0" destOrd="0" presId="urn:microsoft.com/office/officeart/2005/8/layout/list1#2"/>
    <dgm:cxn modelId="{038B4307-A053-4324-AF2E-E4575F8F8D46}" type="presParOf" srcId="{3B5A89C2-A8AB-48BB-9037-1F681C1C0A09}" destId="{D70E8988-3D9B-4EC0-B4C9-29FCF66C7211}" srcOrd="0" destOrd="0" presId="urn:microsoft.com/office/officeart/2005/8/layout/list1#2"/>
    <dgm:cxn modelId="{EE5E1CAE-FE11-4ACD-9812-31B108D98D72}" type="presParOf" srcId="{3B5A89C2-A8AB-48BB-9037-1F681C1C0A09}" destId="{93906302-2EF9-4CDA-BB37-9F41539A26BD}" srcOrd="1" destOrd="0" presId="urn:microsoft.com/office/officeart/2005/8/layout/list1#2"/>
    <dgm:cxn modelId="{EA264A87-9AD7-4D29-B5B2-1B5309C02497}" type="presParOf" srcId="{1C672F80-B462-4394-945A-46A34FB585D2}" destId="{25B9A3E6-1E19-48D0-9C5B-0C695F790DD7}" srcOrd="1" destOrd="0" presId="urn:microsoft.com/office/officeart/2005/8/layout/list1#2"/>
    <dgm:cxn modelId="{2C6A9776-79CD-4B43-A18A-D08FAB906906}" type="presParOf" srcId="{1C672F80-B462-4394-945A-46A34FB585D2}" destId="{B154AB18-3D9E-41B3-901F-2EBE19BCBFD6}" srcOrd="2" destOrd="0" presId="urn:microsoft.com/office/officeart/2005/8/layout/list1#2"/>
    <dgm:cxn modelId="{23C7A7BE-F785-4E44-9986-27BA922A4B35}" type="presParOf" srcId="{1C672F80-B462-4394-945A-46A34FB585D2}" destId="{A27D2265-A025-42E4-8003-00F944DFDAF9}" srcOrd="3" destOrd="0" presId="urn:microsoft.com/office/officeart/2005/8/layout/list1#2"/>
    <dgm:cxn modelId="{110BDF66-4CFE-44BE-9E43-B0E074E3D138}" type="presParOf" srcId="{1C672F80-B462-4394-945A-46A34FB585D2}" destId="{1F5791C9-F259-4706-90E1-4777EA645090}" srcOrd="4" destOrd="0" presId="urn:microsoft.com/office/officeart/2005/8/layout/list1#2"/>
    <dgm:cxn modelId="{D185A422-BBDB-4B1C-BF3B-FD8507523662}" type="presParOf" srcId="{1F5791C9-F259-4706-90E1-4777EA645090}" destId="{F8232F9F-3923-45CE-935F-F5D89E11FE22}" srcOrd="0" destOrd="0" presId="urn:microsoft.com/office/officeart/2005/8/layout/list1#2"/>
    <dgm:cxn modelId="{2AC9B7C4-6815-4F8B-826D-438246E7307A}" type="presParOf" srcId="{1F5791C9-F259-4706-90E1-4777EA645090}" destId="{AA4DA2D8-C471-438C-B945-2CD84E71769C}" srcOrd="1" destOrd="0" presId="urn:microsoft.com/office/officeart/2005/8/layout/list1#2"/>
    <dgm:cxn modelId="{33A34262-BAF2-44D9-AFCC-7B1949FC6594}" type="presParOf" srcId="{1C672F80-B462-4394-945A-46A34FB585D2}" destId="{59E9FE67-D703-4F33-8094-52C3363A4A02}" srcOrd="5" destOrd="0" presId="urn:microsoft.com/office/officeart/2005/8/layout/list1#2"/>
    <dgm:cxn modelId="{978FEDD6-E65F-41E6-B26D-E84BDB2E10EF}" type="presParOf" srcId="{1C672F80-B462-4394-945A-46A34FB585D2}" destId="{32B59CAA-96F2-43A8-8E0D-372A68DC770E}" srcOrd="6" destOrd="0" presId="urn:microsoft.com/office/officeart/2005/8/layout/list1#2"/>
    <dgm:cxn modelId="{09E45FF8-B18C-431C-8BA5-0C12002BB210}" type="presParOf" srcId="{1C672F80-B462-4394-945A-46A34FB585D2}" destId="{ECF986CD-8EBB-4EC2-BDB5-4E340A1B918D}" srcOrd="7" destOrd="0" presId="urn:microsoft.com/office/officeart/2005/8/layout/list1#2"/>
    <dgm:cxn modelId="{AD70FCF5-3361-47E1-B5FC-D19258603CCA}" type="presParOf" srcId="{1C672F80-B462-4394-945A-46A34FB585D2}" destId="{3F5CBAB1-62FC-4759-9C25-F562F1F127E2}" srcOrd="8" destOrd="0" presId="urn:microsoft.com/office/officeart/2005/8/layout/list1#2"/>
    <dgm:cxn modelId="{FEF06F39-B0F8-4CC6-9092-FD1EAC65DF0F}" type="presParOf" srcId="{3F5CBAB1-62FC-4759-9C25-F562F1F127E2}" destId="{0C6CEAAB-899D-451D-A573-DAE1A870EC80}" srcOrd="0" destOrd="0" presId="urn:microsoft.com/office/officeart/2005/8/layout/list1#2"/>
    <dgm:cxn modelId="{F467A8D6-88CB-4ADD-B98B-8B9D5EF4F09A}" type="presParOf" srcId="{3F5CBAB1-62FC-4759-9C25-F562F1F127E2}" destId="{ECFED24F-35E1-46DC-89CD-D82784E33E24}" srcOrd="1" destOrd="0" presId="urn:microsoft.com/office/officeart/2005/8/layout/list1#2"/>
    <dgm:cxn modelId="{26079AC9-9417-403B-9929-497CB7B1987A}" type="presParOf" srcId="{1C672F80-B462-4394-945A-46A34FB585D2}" destId="{70C1B0CA-8DCE-4931-9D6B-2B63FB013694}" srcOrd="9" destOrd="0" presId="urn:microsoft.com/office/officeart/2005/8/layout/list1#2"/>
    <dgm:cxn modelId="{E3E49CE8-9FA1-4240-B093-0FDD1B350CA1}" type="presParOf" srcId="{1C672F80-B462-4394-945A-46A34FB585D2}" destId="{B6373F38-754F-4820-8BE4-665691473576}" srcOrd="10" destOrd="0" presId="urn:microsoft.com/office/officeart/2005/8/layout/list1#2"/>
    <dgm:cxn modelId="{2AD05918-6FBD-437B-A6E2-0904D67CCAD2}" type="presParOf" srcId="{1C672F80-B462-4394-945A-46A34FB585D2}" destId="{8EF42644-23F5-42F9-8A00-37CF0525BC9A}" srcOrd="11" destOrd="0" presId="urn:microsoft.com/office/officeart/2005/8/layout/list1#2"/>
    <dgm:cxn modelId="{E458785D-E94E-4848-88F1-6FABD0A2BCB5}" type="presParOf" srcId="{1C672F80-B462-4394-945A-46A34FB585D2}" destId="{4878F005-6EC8-4A4D-B0A0-9CC71A9E9211}" srcOrd="12" destOrd="0" presId="urn:microsoft.com/office/officeart/2005/8/layout/list1#2"/>
    <dgm:cxn modelId="{6F77DE06-863B-43B4-8495-BC595E543813}" type="presParOf" srcId="{4878F005-6EC8-4A4D-B0A0-9CC71A9E9211}" destId="{0128F638-CB82-4995-B589-70DAC4FCCDAA}" srcOrd="0" destOrd="0" presId="urn:microsoft.com/office/officeart/2005/8/layout/list1#2"/>
    <dgm:cxn modelId="{B5239934-DA56-4CA0-BCED-7D5295830309}" type="presParOf" srcId="{4878F005-6EC8-4A4D-B0A0-9CC71A9E9211}" destId="{A0C6452B-95F1-4B3E-B601-F5021C39D288}" srcOrd="1" destOrd="0" presId="urn:microsoft.com/office/officeart/2005/8/layout/list1#2"/>
    <dgm:cxn modelId="{588B3E3B-3E55-48F8-A2AC-3071F5B5BBF3}" type="presParOf" srcId="{1C672F80-B462-4394-945A-46A34FB585D2}" destId="{22F8A341-3401-43F9-828E-E57A4533511F}" srcOrd="13" destOrd="0" presId="urn:microsoft.com/office/officeart/2005/8/layout/list1#2"/>
    <dgm:cxn modelId="{E68DE695-9E12-4AA1-B2C8-DB187F5CA6D5}" type="presParOf" srcId="{1C672F80-B462-4394-945A-46A34FB585D2}" destId="{98583761-022D-4FAA-96C3-A21D6F5212B4}" srcOrd="14" destOrd="0" presId="urn:microsoft.com/office/officeart/2005/8/layout/list1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042A77-7C68-41C2-82D7-4FBF977640E0}" type="doc">
      <dgm:prSet loTypeId="urn:microsoft.com/office/officeart/2005/8/layout/vList2#1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zh-CN" altLang="en-US"/>
        </a:p>
      </dgm:t>
    </dgm:pt>
    <dgm:pt modelId="{EFFA2A89-1DC7-4859-8741-8E9C3A20CC16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en-US" sz="1600" b="1" dirty="0">
              <a:latin typeface="微软雅黑" pitchFamily="34" charset="-122"/>
              <a:ea typeface="微软雅黑" pitchFamily="34" charset="-122"/>
            </a:rPr>
            <a:t>•</a:t>
          </a:r>
          <a:r>
            <a:rPr lang="zh-CN" sz="1600" b="1" dirty="0">
              <a:latin typeface="微软雅黑" pitchFamily="34" charset="-122"/>
              <a:ea typeface="微软雅黑" pitchFamily="34" charset="-122"/>
            </a:rPr>
            <a:t>做好先决条件检查；</a:t>
          </a:r>
        </a:p>
      </dgm:t>
    </dgm:pt>
    <dgm:pt modelId="{8003CDB2-DC37-4292-A8D3-6C1B40E2F569}" type="parTrans" cxnId="{5AACD014-A14A-497F-9AC8-50B900D98F90}">
      <dgm:prSet/>
      <dgm:spPr/>
      <dgm:t>
        <a:bodyPr/>
        <a:lstStyle/>
        <a:p>
          <a:endParaRPr lang="zh-CN" altLang="en-US" sz="2800" b="1">
            <a:latin typeface="微软雅黑" pitchFamily="34" charset="-122"/>
            <a:ea typeface="微软雅黑" pitchFamily="34" charset="-122"/>
          </a:endParaRPr>
        </a:p>
      </dgm:t>
    </dgm:pt>
    <dgm:pt modelId="{A7541798-397C-4789-8047-EA02BCEC20E5}" type="sibTrans" cxnId="{5AACD014-A14A-497F-9AC8-50B900D98F90}">
      <dgm:prSet/>
      <dgm:spPr/>
      <dgm:t>
        <a:bodyPr/>
        <a:lstStyle/>
        <a:p>
          <a:endParaRPr lang="zh-CN" altLang="en-US" sz="2800" b="1">
            <a:latin typeface="微软雅黑" pitchFamily="34" charset="-122"/>
            <a:ea typeface="微软雅黑" pitchFamily="34" charset="-122"/>
          </a:endParaRPr>
        </a:p>
      </dgm:t>
    </dgm:pt>
    <dgm:pt modelId="{8A1E939C-9162-41FF-B09B-0036399C3B3E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en-US" sz="1600" b="1">
              <a:latin typeface="微软雅黑" pitchFamily="34" charset="-122"/>
              <a:ea typeface="微软雅黑" pitchFamily="34" charset="-122"/>
            </a:rPr>
            <a:t>•</a:t>
          </a:r>
          <a:r>
            <a:rPr lang="zh-CN" sz="1600" b="1">
              <a:latin typeface="微软雅黑" pitchFamily="34" charset="-122"/>
              <a:ea typeface="微软雅黑" pitchFamily="34" charset="-122"/>
            </a:rPr>
            <a:t>按文件施工；</a:t>
          </a:r>
        </a:p>
      </dgm:t>
    </dgm:pt>
    <dgm:pt modelId="{FC3C16D3-9A74-4575-A814-D2AC524D20BC}" type="parTrans" cxnId="{CAC9D5F2-108A-4259-9DF6-D84058E32520}">
      <dgm:prSet/>
      <dgm:spPr/>
      <dgm:t>
        <a:bodyPr/>
        <a:lstStyle/>
        <a:p>
          <a:endParaRPr lang="zh-CN" altLang="en-US" sz="2800" b="1">
            <a:latin typeface="微软雅黑" pitchFamily="34" charset="-122"/>
            <a:ea typeface="微软雅黑" pitchFamily="34" charset="-122"/>
          </a:endParaRPr>
        </a:p>
      </dgm:t>
    </dgm:pt>
    <dgm:pt modelId="{34338992-6E20-48D5-A0CD-A048D5795218}" type="sibTrans" cxnId="{CAC9D5F2-108A-4259-9DF6-D84058E32520}">
      <dgm:prSet/>
      <dgm:spPr/>
      <dgm:t>
        <a:bodyPr/>
        <a:lstStyle/>
        <a:p>
          <a:endParaRPr lang="zh-CN" altLang="en-US" sz="2800" b="1">
            <a:latin typeface="微软雅黑" pitchFamily="34" charset="-122"/>
            <a:ea typeface="微软雅黑" pitchFamily="34" charset="-122"/>
          </a:endParaRPr>
        </a:p>
      </dgm:t>
    </dgm:pt>
    <dgm:pt modelId="{31CDFFEC-3B90-4B46-A103-050279358348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en-US" sz="1600" b="1">
              <a:latin typeface="微软雅黑" pitchFamily="34" charset="-122"/>
              <a:ea typeface="微软雅黑" pitchFamily="34" charset="-122"/>
            </a:rPr>
            <a:t>•</a:t>
          </a:r>
          <a:r>
            <a:rPr lang="zh-CN" sz="1600" b="1">
              <a:latin typeface="微软雅黑" pitchFamily="34" charset="-122"/>
              <a:ea typeface="微软雅黑" pitchFamily="34" charset="-122"/>
            </a:rPr>
            <a:t>遇到问题停下来；</a:t>
          </a:r>
        </a:p>
      </dgm:t>
    </dgm:pt>
    <dgm:pt modelId="{061776A8-CF84-40FA-A49C-356FB4E59F23}" type="parTrans" cxnId="{6CAD5B67-C532-4B39-862A-F73BC595CCA0}">
      <dgm:prSet/>
      <dgm:spPr/>
      <dgm:t>
        <a:bodyPr/>
        <a:lstStyle/>
        <a:p>
          <a:endParaRPr lang="zh-CN" altLang="en-US" sz="2800" b="1">
            <a:latin typeface="微软雅黑" pitchFamily="34" charset="-122"/>
            <a:ea typeface="微软雅黑" pitchFamily="34" charset="-122"/>
          </a:endParaRPr>
        </a:p>
      </dgm:t>
    </dgm:pt>
    <dgm:pt modelId="{A23A01CB-A422-40A3-9101-E2467CA08BBC}" type="sibTrans" cxnId="{6CAD5B67-C532-4B39-862A-F73BC595CCA0}">
      <dgm:prSet/>
      <dgm:spPr/>
      <dgm:t>
        <a:bodyPr/>
        <a:lstStyle/>
        <a:p>
          <a:endParaRPr lang="zh-CN" altLang="en-US" sz="2800" b="1">
            <a:latin typeface="微软雅黑" pitchFamily="34" charset="-122"/>
            <a:ea typeface="微软雅黑" pitchFamily="34" charset="-122"/>
          </a:endParaRPr>
        </a:p>
      </dgm:t>
    </dgm:pt>
    <dgm:pt modelId="{67AF98CA-9370-43D5-8F8D-F563A5ECD9B2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en-US" sz="1600" b="1">
              <a:latin typeface="微软雅黑" pitchFamily="34" charset="-122"/>
              <a:ea typeface="微软雅黑" pitchFamily="34" charset="-122"/>
            </a:rPr>
            <a:t>•</a:t>
          </a:r>
          <a:r>
            <a:rPr lang="zh-CN" sz="1600" b="1">
              <a:latin typeface="微软雅黑" pitchFamily="34" charset="-122"/>
              <a:ea typeface="微软雅黑" pitchFamily="34" charset="-122"/>
            </a:rPr>
            <a:t>严格检查；</a:t>
          </a:r>
        </a:p>
      </dgm:t>
    </dgm:pt>
    <dgm:pt modelId="{7CE2A0CB-229B-4D11-AE5B-514CBBCD190C}" type="parTrans" cxnId="{FAA97985-50EB-460D-A781-A6535D18E71E}">
      <dgm:prSet/>
      <dgm:spPr/>
      <dgm:t>
        <a:bodyPr/>
        <a:lstStyle/>
        <a:p>
          <a:endParaRPr lang="zh-CN" altLang="en-US" sz="2800" b="1">
            <a:latin typeface="微软雅黑" pitchFamily="34" charset="-122"/>
            <a:ea typeface="微软雅黑" pitchFamily="34" charset="-122"/>
          </a:endParaRPr>
        </a:p>
      </dgm:t>
    </dgm:pt>
    <dgm:pt modelId="{6CCBF7C4-DC72-4BEE-B7FE-35654946FD4E}" type="sibTrans" cxnId="{FAA97985-50EB-460D-A781-A6535D18E71E}">
      <dgm:prSet/>
      <dgm:spPr/>
      <dgm:t>
        <a:bodyPr/>
        <a:lstStyle/>
        <a:p>
          <a:endParaRPr lang="zh-CN" altLang="en-US" sz="2800" b="1">
            <a:latin typeface="微软雅黑" pitchFamily="34" charset="-122"/>
            <a:ea typeface="微软雅黑" pitchFamily="34" charset="-122"/>
          </a:endParaRPr>
        </a:p>
      </dgm:t>
    </dgm:pt>
    <dgm:pt modelId="{CF74374C-D547-411E-904A-B8B0D3C64975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en-US" sz="1600" b="1">
              <a:latin typeface="微软雅黑" pitchFamily="34" charset="-122"/>
              <a:ea typeface="微软雅黑" pitchFamily="34" charset="-122"/>
            </a:rPr>
            <a:t>•</a:t>
          </a:r>
          <a:r>
            <a:rPr lang="zh-CN" sz="1600" b="1">
              <a:latin typeface="微软雅黑" pitchFamily="34" charset="-122"/>
              <a:ea typeface="微软雅黑" pitchFamily="34" charset="-122"/>
            </a:rPr>
            <a:t>严格签点；</a:t>
          </a:r>
        </a:p>
      </dgm:t>
    </dgm:pt>
    <dgm:pt modelId="{6391658C-46B2-4A9E-8073-29EF149ABB5E}" type="parTrans" cxnId="{124DCFF8-29F2-4712-BA42-0756AB3CA6FF}">
      <dgm:prSet/>
      <dgm:spPr/>
      <dgm:t>
        <a:bodyPr/>
        <a:lstStyle/>
        <a:p>
          <a:endParaRPr lang="zh-CN" altLang="en-US" sz="2800" b="1">
            <a:latin typeface="微软雅黑" pitchFamily="34" charset="-122"/>
            <a:ea typeface="微软雅黑" pitchFamily="34" charset="-122"/>
          </a:endParaRPr>
        </a:p>
      </dgm:t>
    </dgm:pt>
    <dgm:pt modelId="{7603F032-EAEB-4873-9A49-428AA390F309}" type="sibTrans" cxnId="{124DCFF8-29F2-4712-BA42-0756AB3CA6FF}">
      <dgm:prSet/>
      <dgm:spPr/>
      <dgm:t>
        <a:bodyPr/>
        <a:lstStyle/>
        <a:p>
          <a:endParaRPr lang="zh-CN" altLang="en-US" sz="2800" b="1">
            <a:latin typeface="微软雅黑" pitchFamily="34" charset="-122"/>
            <a:ea typeface="微软雅黑" pitchFamily="34" charset="-122"/>
          </a:endParaRPr>
        </a:p>
      </dgm:t>
    </dgm:pt>
    <dgm:pt modelId="{D0ECF585-E32B-4BA9-A295-92DDA10FB10B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en-US" sz="1600" b="1">
              <a:latin typeface="微软雅黑" pitchFamily="34" charset="-122"/>
              <a:ea typeface="微软雅黑" pitchFamily="34" charset="-122"/>
            </a:rPr>
            <a:t>•</a:t>
          </a:r>
          <a:r>
            <a:rPr lang="zh-TW" sz="1600" b="1">
              <a:latin typeface="微软雅黑" pitchFamily="34" charset="-122"/>
              <a:ea typeface="微软雅黑" pitchFamily="34" charset="-122"/>
            </a:rPr>
            <a:t>准确</a:t>
          </a:r>
          <a:r>
            <a:rPr lang="zh-CN" sz="1600" b="1">
              <a:latin typeface="微软雅黑" pitchFamily="34" charset="-122"/>
              <a:ea typeface="微软雅黑" pitchFamily="34" charset="-122"/>
            </a:rPr>
            <a:t>的</a:t>
          </a:r>
          <a:r>
            <a:rPr lang="zh-TW" sz="1600" b="1">
              <a:latin typeface="微软雅黑" pitchFamily="34" charset="-122"/>
              <a:ea typeface="微软雅黑" pitchFamily="34" charset="-122"/>
            </a:rPr>
            <a:t>记彔等方面。</a:t>
          </a:r>
          <a:endParaRPr lang="zh-CN" sz="1600" b="1">
            <a:latin typeface="微软雅黑" pitchFamily="34" charset="-122"/>
            <a:ea typeface="微软雅黑" pitchFamily="34" charset="-122"/>
          </a:endParaRPr>
        </a:p>
      </dgm:t>
    </dgm:pt>
    <dgm:pt modelId="{F8F36BBC-E5C1-4D82-966D-D0DEE48F5A74}" type="parTrans" cxnId="{6703A69E-B7E0-4C6D-A448-F20B3EB89E28}">
      <dgm:prSet/>
      <dgm:spPr/>
      <dgm:t>
        <a:bodyPr/>
        <a:lstStyle/>
        <a:p>
          <a:endParaRPr lang="zh-CN" altLang="en-US" sz="2800" b="1">
            <a:latin typeface="微软雅黑" pitchFamily="34" charset="-122"/>
            <a:ea typeface="微软雅黑" pitchFamily="34" charset="-122"/>
          </a:endParaRPr>
        </a:p>
      </dgm:t>
    </dgm:pt>
    <dgm:pt modelId="{BE01F304-078C-4E85-BB84-9F7D6D37398D}" type="sibTrans" cxnId="{6703A69E-B7E0-4C6D-A448-F20B3EB89E28}">
      <dgm:prSet/>
      <dgm:spPr/>
      <dgm:t>
        <a:bodyPr/>
        <a:lstStyle/>
        <a:p>
          <a:endParaRPr lang="zh-CN" altLang="en-US" sz="2800" b="1">
            <a:latin typeface="微软雅黑" pitchFamily="34" charset="-122"/>
            <a:ea typeface="微软雅黑" pitchFamily="34" charset="-122"/>
          </a:endParaRPr>
        </a:p>
      </dgm:t>
    </dgm:pt>
    <dgm:pt modelId="{0D73E0FD-8934-4BEE-B39F-B039A4765B80}" type="pres">
      <dgm:prSet presAssocID="{07042A77-7C68-41C2-82D7-4FBF977640E0}" presName="linear" presStyleCnt="0">
        <dgm:presLayoutVars>
          <dgm:animLvl val="lvl"/>
          <dgm:resizeHandles val="exact"/>
        </dgm:presLayoutVars>
      </dgm:prSet>
      <dgm:spPr/>
    </dgm:pt>
    <dgm:pt modelId="{F04CAA87-AFE4-4CFF-A676-8B0B3008E680}" type="pres">
      <dgm:prSet presAssocID="{EFFA2A89-1DC7-4859-8741-8E9C3A20CC1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BDE6AE0-8D35-486A-928C-B31B9FF175DD}" type="pres">
      <dgm:prSet presAssocID="{A7541798-397C-4789-8047-EA02BCEC20E5}" presName="spacer" presStyleCnt="0"/>
      <dgm:spPr/>
    </dgm:pt>
    <dgm:pt modelId="{245D25B9-EE42-4FCC-80F9-2F711042EC02}" type="pres">
      <dgm:prSet presAssocID="{8A1E939C-9162-41FF-B09B-0036399C3B3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6FCAF3F-AD08-4626-AF98-147AAD95E078}" type="pres">
      <dgm:prSet presAssocID="{34338992-6E20-48D5-A0CD-A048D5795218}" presName="spacer" presStyleCnt="0"/>
      <dgm:spPr/>
    </dgm:pt>
    <dgm:pt modelId="{B375ED19-52DF-4FCE-B8C9-813EB4D365D7}" type="pres">
      <dgm:prSet presAssocID="{31CDFFEC-3B90-4B46-A103-05027935834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2B31E20-1D52-4628-B048-AAA258B049CB}" type="pres">
      <dgm:prSet presAssocID="{A23A01CB-A422-40A3-9101-E2467CA08BBC}" presName="spacer" presStyleCnt="0"/>
      <dgm:spPr/>
    </dgm:pt>
    <dgm:pt modelId="{830EE241-B181-4709-9096-7CF3BB6D6A4B}" type="pres">
      <dgm:prSet presAssocID="{67AF98CA-9370-43D5-8F8D-F563A5ECD9B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1CDEA83-547C-4F35-A808-5250A788B178}" type="pres">
      <dgm:prSet presAssocID="{6CCBF7C4-DC72-4BEE-B7FE-35654946FD4E}" presName="spacer" presStyleCnt="0"/>
      <dgm:spPr/>
    </dgm:pt>
    <dgm:pt modelId="{D7043422-1282-4078-89CF-8C3E65D9C36E}" type="pres">
      <dgm:prSet presAssocID="{CF74374C-D547-411E-904A-B8B0D3C6497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18A3304-8C3D-41F8-A6D6-ED7DE444B030}" type="pres">
      <dgm:prSet presAssocID="{7603F032-EAEB-4873-9A49-428AA390F309}" presName="spacer" presStyleCnt="0"/>
      <dgm:spPr/>
    </dgm:pt>
    <dgm:pt modelId="{78C451CE-8835-4A2C-860C-C466FFCCB6EB}" type="pres">
      <dgm:prSet presAssocID="{D0ECF585-E32B-4BA9-A295-92DDA10FB10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AACD014-A14A-497F-9AC8-50B900D98F90}" srcId="{07042A77-7C68-41C2-82D7-4FBF977640E0}" destId="{EFFA2A89-1DC7-4859-8741-8E9C3A20CC16}" srcOrd="0" destOrd="0" parTransId="{8003CDB2-DC37-4292-A8D3-6C1B40E2F569}" sibTransId="{A7541798-397C-4789-8047-EA02BCEC20E5}"/>
    <dgm:cxn modelId="{92E5E630-526C-415D-8286-D43076E03E49}" type="presOf" srcId="{CF74374C-D547-411E-904A-B8B0D3C64975}" destId="{D7043422-1282-4078-89CF-8C3E65D9C36E}" srcOrd="0" destOrd="0" presId="urn:microsoft.com/office/officeart/2005/8/layout/vList2#1"/>
    <dgm:cxn modelId="{A6A2D43F-60F4-462A-B17F-D40B97B79C01}" type="presOf" srcId="{EFFA2A89-1DC7-4859-8741-8E9C3A20CC16}" destId="{F04CAA87-AFE4-4CFF-A676-8B0B3008E680}" srcOrd="0" destOrd="0" presId="urn:microsoft.com/office/officeart/2005/8/layout/vList2#1"/>
    <dgm:cxn modelId="{A2E7EC45-D3FB-4152-91DB-8CE44B50B3D5}" type="presOf" srcId="{8A1E939C-9162-41FF-B09B-0036399C3B3E}" destId="{245D25B9-EE42-4FCC-80F9-2F711042EC02}" srcOrd="0" destOrd="0" presId="urn:microsoft.com/office/officeart/2005/8/layout/vList2#1"/>
    <dgm:cxn modelId="{6CAD5B67-C532-4B39-862A-F73BC595CCA0}" srcId="{07042A77-7C68-41C2-82D7-4FBF977640E0}" destId="{31CDFFEC-3B90-4B46-A103-050279358348}" srcOrd="2" destOrd="0" parTransId="{061776A8-CF84-40FA-A49C-356FB4E59F23}" sibTransId="{A23A01CB-A422-40A3-9101-E2467CA08BBC}"/>
    <dgm:cxn modelId="{FAA97985-50EB-460D-A781-A6535D18E71E}" srcId="{07042A77-7C68-41C2-82D7-4FBF977640E0}" destId="{67AF98CA-9370-43D5-8F8D-F563A5ECD9B2}" srcOrd="3" destOrd="0" parTransId="{7CE2A0CB-229B-4D11-AE5B-514CBBCD190C}" sibTransId="{6CCBF7C4-DC72-4BEE-B7FE-35654946FD4E}"/>
    <dgm:cxn modelId="{6703A69E-B7E0-4C6D-A448-F20B3EB89E28}" srcId="{07042A77-7C68-41C2-82D7-4FBF977640E0}" destId="{D0ECF585-E32B-4BA9-A295-92DDA10FB10B}" srcOrd="5" destOrd="0" parTransId="{F8F36BBC-E5C1-4D82-966D-D0DEE48F5A74}" sibTransId="{BE01F304-078C-4E85-BB84-9F7D6D37398D}"/>
    <dgm:cxn modelId="{09E953A6-E1E0-4D39-A53F-BAE85509AE8D}" type="presOf" srcId="{07042A77-7C68-41C2-82D7-4FBF977640E0}" destId="{0D73E0FD-8934-4BEE-B39F-B039A4765B80}" srcOrd="0" destOrd="0" presId="urn:microsoft.com/office/officeart/2005/8/layout/vList2#1"/>
    <dgm:cxn modelId="{91611DB3-15B2-42D1-8972-0572975BE1F2}" type="presOf" srcId="{31CDFFEC-3B90-4B46-A103-050279358348}" destId="{B375ED19-52DF-4FCE-B8C9-813EB4D365D7}" srcOrd="0" destOrd="0" presId="urn:microsoft.com/office/officeart/2005/8/layout/vList2#1"/>
    <dgm:cxn modelId="{B61D66E3-4901-4CD6-8B35-04FCB8727986}" type="presOf" srcId="{67AF98CA-9370-43D5-8F8D-F563A5ECD9B2}" destId="{830EE241-B181-4709-9096-7CF3BB6D6A4B}" srcOrd="0" destOrd="0" presId="urn:microsoft.com/office/officeart/2005/8/layout/vList2#1"/>
    <dgm:cxn modelId="{CAC9D5F2-108A-4259-9DF6-D84058E32520}" srcId="{07042A77-7C68-41C2-82D7-4FBF977640E0}" destId="{8A1E939C-9162-41FF-B09B-0036399C3B3E}" srcOrd="1" destOrd="0" parTransId="{FC3C16D3-9A74-4575-A814-D2AC524D20BC}" sibTransId="{34338992-6E20-48D5-A0CD-A048D5795218}"/>
    <dgm:cxn modelId="{8B292BF5-B3C0-41B4-928F-9BE2840598AF}" type="presOf" srcId="{D0ECF585-E32B-4BA9-A295-92DDA10FB10B}" destId="{78C451CE-8835-4A2C-860C-C466FFCCB6EB}" srcOrd="0" destOrd="0" presId="urn:microsoft.com/office/officeart/2005/8/layout/vList2#1"/>
    <dgm:cxn modelId="{124DCFF8-29F2-4712-BA42-0756AB3CA6FF}" srcId="{07042A77-7C68-41C2-82D7-4FBF977640E0}" destId="{CF74374C-D547-411E-904A-B8B0D3C64975}" srcOrd="4" destOrd="0" parTransId="{6391658C-46B2-4A9E-8073-29EF149ABB5E}" sibTransId="{7603F032-EAEB-4873-9A49-428AA390F309}"/>
    <dgm:cxn modelId="{53096F1A-4D88-4713-83AE-1257799B82CD}" type="presParOf" srcId="{0D73E0FD-8934-4BEE-B39F-B039A4765B80}" destId="{F04CAA87-AFE4-4CFF-A676-8B0B3008E680}" srcOrd="0" destOrd="0" presId="urn:microsoft.com/office/officeart/2005/8/layout/vList2#1"/>
    <dgm:cxn modelId="{0E2BD532-0ABA-45B7-AC03-3E367D135BA8}" type="presParOf" srcId="{0D73E0FD-8934-4BEE-B39F-B039A4765B80}" destId="{8BDE6AE0-8D35-486A-928C-B31B9FF175DD}" srcOrd="1" destOrd="0" presId="urn:microsoft.com/office/officeart/2005/8/layout/vList2#1"/>
    <dgm:cxn modelId="{9B41B703-D176-4788-B057-0A2D7B2243A1}" type="presParOf" srcId="{0D73E0FD-8934-4BEE-B39F-B039A4765B80}" destId="{245D25B9-EE42-4FCC-80F9-2F711042EC02}" srcOrd="2" destOrd="0" presId="urn:microsoft.com/office/officeart/2005/8/layout/vList2#1"/>
    <dgm:cxn modelId="{A01F387C-384C-4354-AB99-4EF4B6857D2D}" type="presParOf" srcId="{0D73E0FD-8934-4BEE-B39F-B039A4765B80}" destId="{A6FCAF3F-AD08-4626-AF98-147AAD95E078}" srcOrd="3" destOrd="0" presId="urn:microsoft.com/office/officeart/2005/8/layout/vList2#1"/>
    <dgm:cxn modelId="{335D55BB-5129-4777-96BD-2DA32CD37C55}" type="presParOf" srcId="{0D73E0FD-8934-4BEE-B39F-B039A4765B80}" destId="{B375ED19-52DF-4FCE-B8C9-813EB4D365D7}" srcOrd="4" destOrd="0" presId="urn:microsoft.com/office/officeart/2005/8/layout/vList2#1"/>
    <dgm:cxn modelId="{9FC81BD3-7A8C-48F0-88D9-EEA23968BA63}" type="presParOf" srcId="{0D73E0FD-8934-4BEE-B39F-B039A4765B80}" destId="{E2B31E20-1D52-4628-B048-AAA258B049CB}" srcOrd="5" destOrd="0" presId="urn:microsoft.com/office/officeart/2005/8/layout/vList2#1"/>
    <dgm:cxn modelId="{A6D8ACF3-A1EE-4639-A589-EA1C0B9F3FB7}" type="presParOf" srcId="{0D73E0FD-8934-4BEE-B39F-B039A4765B80}" destId="{830EE241-B181-4709-9096-7CF3BB6D6A4B}" srcOrd="6" destOrd="0" presId="urn:microsoft.com/office/officeart/2005/8/layout/vList2#1"/>
    <dgm:cxn modelId="{014E3BD4-7984-49CC-A037-921470C5F4EC}" type="presParOf" srcId="{0D73E0FD-8934-4BEE-B39F-B039A4765B80}" destId="{91CDEA83-547C-4F35-A808-5250A788B178}" srcOrd="7" destOrd="0" presId="urn:microsoft.com/office/officeart/2005/8/layout/vList2#1"/>
    <dgm:cxn modelId="{74DFC41C-A67A-41A8-B013-9C5C66A53F26}" type="presParOf" srcId="{0D73E0FD-8934-4BEE-B39F-B039A4765B80}" destId="{D7043422-1282-4078-89CF-8C3E65D9C36E}" srcOrd="8" destOrd="0" presId="urn:microsoft.com/office/officeart/2005/8/layout/vList2#1"/>
    <dgm:cxn modelId="{4A8F3EFF-E9B8-4FC5-B7AF-3AC7A573320E}" type="presParOf" srcId="{0D73E0FD-8934-4BEE-B39F-B039A4765B80}" destId="{918A3304-8C3D-41F8-A6D6-ED7DE444B030}" srcOrd="9" destOrd="0" presId="urn:microsoft.com/office/officeart/2005/8/layout/vList2#1"/>
    <dgm:cxn modelId="{2FFAEFDC-7CDA-42C3-AD78-FD78F7BDB7CC}" type="presParOf" srcId="{0D73E0FD-8934-4BEE-B39F-B039A4765B80}" destId="{78C451CE-8835-4A2C-860C-C466FFCCB6EB}" srcOrd="10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F0F038-28F1-47E1-8B18-44A2A861DDA3}" type="doc">
      <dgm:prSet loTypeId="urn:microsoft.com/office/officeart/2005/8/layout/pyramid2#1" loCatId="pyramid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zh-CN" altLang="en-US"/>
        </a:p>
      </dgm:t>
    </dgm:pt>
    <dgm:pt modelId="{53B306FE-1BC7-40EA-AB1D-47E409DCD51C}">
      <dgm:prSet custT="1"/>
      <dgm:spPr>
        <a:solidFill>
          <a:srgbClr val="FCAC1F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zh-CN" altLang="en-US" sz="1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rPr>
            <a:t>整理、点齐、妥善摆放工器具</a:t>
          </a:r>
        </a:p>
      </dgm:t>
    </dgm:pt>
    <dgm:pt modelId="{3967AA75-F992-455D-871F-3BF204A3083E}" type="parTrans" cxnId="{76DC9FC8-1058-479B-A127-4D0C88BD84DB}">
      <dgm:prSet/>
      <dgm:spPr/>
      <dgm:t>
        <a:bodyPr/>
        <a:lstStyle/>
        <a:p>
          <a:endParaRPr lang="zh-CN" altLang="en-US" b="1">
            <a:solidFill>
              <a:schemeClr val="bg1"/>
            </a:solidFill>
            <a:latin typeface="微软雅黑" pitchFamily="34" charset="-122"/>
            <a:ea typeface="微软雅黑" pitchFamily="34" charset="-122"/>
          </a:endParaRPr>
        </a:p>
      </dgm:t>
    </dgm:pt>
    <dgm:pt modelId="{DBDC709E-3958-4E43-BE10-66512614D96C}" type="sibTrans" cxnId="{76DC9FC8-1058-479B-A127-4D0C88BD84DB}">
      <dgm:prSet/>
      <dgm:spPr/>
      <dgm:t>
        <a:bodyPr/>
        <a:lstStyle/>
        <a:p>
          <a:endParaRPr lang="zh-CN" altLang="en-US" b="1">
            <a:solidFill>
              <a:schemeClr val="bg1"/>
            </a:solidFill>
            <a:latin typeface="微软雅黑" pitchFamily="34" charset="-122"/>
            <a:ea typeface="微软雅黑" pitchFamily="34" charset="-122"/>
          </a:endParaRPr>
        </a:p>
      </dgm:t>
    </dgm:pt>
    <dgm:pt modelId="{1E59EAE7-D34F-42BF-88E7-F0493674F9D0}">
      <dgm:prSet custT="1"/>
      <dgm:spPr>
        <a:solidFill>
          <a:srgbClr val="FCAC1F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zh-CN" altLang="en-US" sz="1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rPr>
            <a:t>清扫现场、清除作业区域垃圾、脏污等</a:t>
          </a:r>
        </a:p>
      </dgm:t>
    </dgm:pt>
    <dgm:pt modelId="{98C21203-9EB1-4F32-8072-4D64AB4DB948}" type="parTrans" cxnId="{D81C23C6-13B9-45D5-8ACC-E57B169E6373}">
      <dgm:prSet/>
      <dgm:spPr/>
      <dgm:t>
        <a:bodyPr/>
        <a:lstStyle/>
        <a:p>
          <a:endParaRPr lang="zh-CN" altLang="en-US" b="1">
            <a:solidFill>
              <a:schemeClr val="bg1"/>
            </a:solidFill>
            <a:latin typeface="微软雅黑" pitchFamily="34" charset="-122"/>
            <a:ea typeface="微软雅黑" pitchFamily="34" charset="-122"/>
          </a:endParaRPr>
        </a:p>
      </dgm:t>
    </dgm:pt>
    <dgm:pt modelId="{44F13E60-AA48-4901-A5E9-9E3DFEBDF5EA}" type="sibTrans" cxnId="{D81C23C6-13B9-45D5-8ACC-E57B169E6373}">
      <dgm:prSet/>
      <dgm:spPr/>
      <dgm:t>
        <a:bodyPr/>
        <a:lstStyle/>
        <a:p>
          <a:endParaRPr lang="zh-CN" altLang="en-US" b="1">
            <a:solidFill>
              <a:schemeClr val="bg1"/>
            </a:solidFill>
            <a:latin typeface="微软雅黑" pitchFamily="34" charset="-122"/>
            <a:ea typeface="微软雅黑" pitchFamily="34" charset="-122"/>
          </a:endParaRPr>
        </a:p>
      </dgm:t>
    </dgm:pt>
    <dgm:pt modelId="{54EA6613-7948-4ADC-825A-889724D9A550}">
      <dgm:prSet custT="1"/>
      <dgm:spPr>
        <a:solidFill>
          <a:srgbClr val="FCAC1F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zh-CN" altLang="en-US" sz="1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rPr>
            <a:t>归档文件、记录完整</a:t>
          </a:r>
        </a:p>
      </dgm:t>
    </dgm:pt>
    <dgm:pt modelId="{2FE9B0DB-C744-4D83-9E92-15DBB6758274}" type="parTrans" cxnId="{C39E895D-E0A4-4B02-8519-EE116094D006}">
      <dgm:prSet/>
      <dgm:spPr/>
      <dgm:t>
        <a:bodyPr/>
        <a:lstStyle/>
        <a:p>
          <a:endParaRPr lang="zh-CN" altLang="en-US" b="1">
            <a:solidFill>
              <a:schemeClr val="bg1"/>
            </a:solidFill>
            <a:latin typeface="微软雅黑" pitchFamily="34" charset="-122"/>
            <a:ea typeface="微软雅黑" pitchFamily="34" charset="-122"/>
          </a:endParaRPr>
        </a:p>
      </dgm:t>
    </dgm:pt>
    <dgm:pt modelId="{F4D90DC1-B841-4B3B-B5D4-6437FA4AB8FD}" type="sibTrans" cxnId="{C39E895D-E0A4-4B02-8519-EE116094D006}">
      <dgm:prSet/>
      <dgm:spPr/>
      <dgm:t>
        <a:bodyPr/>
        <a:lstStyle/>
        <a:p>
          <a:endParaRPr lang="zh-CN" altLang="en-US" b="1">
            <a:solidFill>
              <a:schemeClr val="bg1"/>
            </a:solidFill>
            <a:latin typeface="微软雅黑" pitchFamily="34" charset="-122"/>
            <a:ea typeface="微软雅黑" pitchFamily="34" charset="-122"/>
          </a:endParaRPr>
        </a:p>
      </dgm:t>
    </dgm:pt>
    <dgm:pt modelId="{13012E4E-F410-4D69-9984-B5D20A555145}">
      <dgm:prSet custT="1"/>
      <dgm:spPr>
        <a:solidFill>
          <a:srgbClr val="FCAC1F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pPr rtl="0"/>
          <a:r>
            <a:rPr lang="zh-CN" altLang="en-US" sz="14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rPr>
            <a:t>应建立班组管理台账，归档摆放整齐</a:t>
          </a:r>
        </a:p>
      </dgm:t>
    </dgm:pt>
    <dgm:pt modelId="{B5FD6B01-2C59-47A2-9EB3-FA914D602FFF}" type="parTrans" cxnId="{639034DA-E768-4CD2-9C1F-AA1E7AC3DEF5}">
      <dgm:prSet/>
      <dgm:spPr/>
      <dgm:t>
        <a:bodyPr/>
        <a:lstStyle/>
        <a:p>
          <a:endParaRPr lang="zh-CN" altLang="en-US" b="1">
            <a:solidFill>
              <a:schemeClr val="bg1"/>
            </a:solidFill>
            <a:latin typeface="微软雅黑" pitchFamily="34" charset="-122"/>
            <a:ea typeface="微软雅黑" pitchFamily="34" charset="-122"/>
          </a:endParaRPr>
        </a:p>
      </dgm:t>
    </dgm:pt>
    <dgm:pt modelId="{0B68E0E1-53BC-4F78-B3F0-9858440B7175}" type="sibTrans" cxnId="{639034DA-E768-4CD2-9C1F-AA1E7AC3DEF5}">
      <dgm:prSet/>
      <dgm:spPr/>
      <dgm:t>
        <a:bodyPr/>
        <a:lstStyle/>
        <a:p>
          <a:endParaRPr lang="zh-CN" altLang="en-US" b="1">
            <a:solidFill>
              <a:schemeClr val="bg1"/>
            </a:solidFill>
            <a:latin typeface="微软雅黑" pitchFamily="34" charset="-122"/>
            <a:ea typeface="微软雅黑" pitchFamily="34" charset="-122"/>
          </a:endParaRPr>
        </a:p>
      </dgm:t>
    </dgm:pt>
    <dgm:pt modelId="{0E71B087-5ECB-4DB4-A02F-520CE5C45826}" type="pres">
      <dgm:prSet presAssocID="{F3F0F038-28F1-47E1-8B18-44A2A861DDA3}" presName="compositeShape" presStyleCnt="0">
        <dgm:presLayoutVars>
          <dgm:dir/>
          <dgm:resizeHandles/>
        </dgm:presLayoutVars>
      </dgm:prSet>
      <dgm:spPr/>
    </dgm:pt>
    <dgm:pt modelId="{722AFE9C-668F-4694-94B6-FF89AA9D6864}" type="pres">
      <dgm:prSet presAssocID="{F3F0F038-28F1-47E1-8B18-44A2A861DDA3}" presName="pyramid" presStyleLbl="node1" presStyleIdx="0" presStyleCnt="1"/>
      <dgm:spPr>
        <a:solidFill>
          <a:srgbClr val="2C91CE"/>
        </a:solidFill>
      </dgm:spPr>
    </dgm:pt>
    <dgm:pt modelId="{5B6EE574-24FD-4DB2-AC8F-2E68355D9AEE}" type="pres">
      <dgm:prSet presAssocID="{F3F0F038-28F1-47E1-8B18-44A2A861DDA3}" presName="theList" presStyleCnt="0"/>
      <dgm:spPr/>
    </dgm:pt>
    <dgm:pt modelId="{2FE7220F-2CCE-4875-A8B7-D96A1FED0F69}" type="pres">
      <dgm:prSet presAssocID="{53B306FE-1BC7-40EA-AB1D-47E409DCD51C}" presName="aNode" presStyleLbl="fgAcc1" presStyleIdx="0" presStyleCnt="4">
        <dgm:presLayoutVars>
          <dgm:bulletEnabled val="1"/>
        </dgm:presLayoutVars>
      </dgm:prSet>
      <dgm:spPr/>
    </dgm:pt>
    <dgm:pt modelId="{43D5843B-8D16-4AB4-8885-735C6C96D52E}" type="pres">
      <dgm:prSet presAssocID="{53B306FE-1BC7-40EA-AB1D-47E409DCD51C}" presName="aSpace" presStyleCnt="0"/>
      <dgm:spPr/>
    </dgm:pt>
    <dgm:pt modelId="{E8A9AA2E-FFBD-46B3-9CBC-F380CF59238C}" type="pres">
      <dgm:prSet presAssocID="{1E59EAE7-D34F-42BF-88E7-F0493674F9D0}" presName="aNode" presStyleLbl="fgAcc1" presStyleIdx="1" presStyleCnt="4">
        <dgm:presLayoutVars>
          <dgm:bulletEnabled val="1"/>
        </dgm:presLayoutVars>
      </dgm:prSet>
      <dgm:spPr/>
    </dgm:pt>
    <dgm:pt modelId="{FF8C3DCB-398C-4903-BD01-912E5770A247}" type="pres">
      <dgm:prSet presAssocID="{1E59EAE7-D34F-42BF-88E7-F0493674F9D0}" presName="aSpace" presStyleCnt="0"/>
      <dgm:spPr/>
    </dgm:pt>
    <dgm:pt modelId="{8AF9C202-1BAC-4DE4-A848-3DDB2D7BA606}" type="pres">
      <dgm:prSet presAssocID="{54EA6613-7948-4ADC-825A-889724D9A550}" presName="aNode" presStyleLbl="fgAcc1" presStyleIdx="2" presStyleCnt="4">
        <dgm:presLayoutVars>
          <dgm:bulletEnabled val="1"/>
        </dgm:presLayoutVars>
      </dgm:prSet>
      <dgm:spPr/>
    </dgm:pt>
    <dgm:pt modelId="{C5C60E79-A0DF-4173-8C3A-16D67FBA214F}" type="pres">
      <dgm:prSet presAssocID="{54EA6613-7948-4ADC-825A-889724D9A550}" presName="aSpace" presStyleCnt="0"/>
      <dgm:spPr/>
    </dgm:pt>
    <dgm:pt modelId="{3E684799-26D9-4F35-B04A-D74BAB88CDAC}" type="pres">
      <dgm:prSet presAssocID="{13012E4E-F410-4D69-9984-B5D20A555145}" presName="aNode" presStyleLbl="fgAcc1" presStyleIdx="3" presStyleCnt="4">
        <dgm:presLayoutVars>
          <dgm:bulletEnabled val="1"/>
        </dgm:presLayoutVars>
      </dgm:prSet>
      <dgm:spPr/>
    </dgm:pt>
    <dgm:pt modelId="{6B86BCBE-9A93-4CE3-BEE7-264D3ED4B53E}" type="pres">
      <dgm:prSet presAssocID="{13012E4E-F410-4D69-9984-B5D20A555145}" presName="aSpace" presStyleCnt="0"/>
      <dgm:spPr/>
    </dgm:pt>
  </dgm:ptLst>
  <dgm:cxnLst>
    <dgm:cxn modelId="{71FA142E-0B0A-4843-9254-9F20B4E91F26}" type="presOf" srcId="{1E59EAE7-D34F-42BF-88E7-F0493674F9D0}" destId="{E8A9AA2E-FFBD-46B3-9CBC-F380CF59238C}" srcOrd="0" destOrd="0" presId="urn:microsoft.com/office/officeart/2005/8/layout/pyramid2#1"/>
    <dgm:cxn modelId="{4432B039-DB4C-4A4B-B364-8C152DD42C84}" type="presOf" srcId="{53B306FE-1BC7-40EA-AB1D-47E409DCD51C}" destId="{2FE7220F-2CCE-4875-A8B7-D96A1FED0F69}" srcOrd="0" destOrd="0" presId="urn:microsoft.com/office/officeart/2005/8/layout/pyramid2#1"/>
    <dgm:cxn modelId="{C39E895D-E0A4-4B02-8519-EE116094D006}" srcId="{F3F0F038-28F1-47E1-8B18-44A2A861DDA3}" destId="{54EA6613-7948-4ADC-825A-889724D9A550}" srcOrd="2" destOrd="0" parTransId="{2FE9B0DB-C744-4D83-9E92-15DBB6758274}" sibTransId="{F4D90DC1-B841-4B3B-B5D4-6437FA4AB8FD}"/>
    <dgm:cxn modelId="{E8D4736C-3545-4669-9C93-D8735168E8CA}" type="presOf" srcId="{F3F0F038-28F1-47E1-8B18-44A2A861DDA3}" destId="{0E71B087-5ECB-4DB4-A02F-520CE5C45826}" srcOrd="0" destOrd="0" presId="urn:microsoft.com/office/officeart/2005/8/layout/pyramid2#1"/>
    <dgm:cxn modelId="{D81C23C6-13B9-45D5-8ACC-E57B169E6373}" srcId="{F3F0F038-28F1-47E1-8B18-44A2A861DDA3}" destId="{1E59EAE7-D34F-42BF-88E7-F0493674F9D0}" srcOrd="1" destOrd="0" parTransId="{98C21203-9EB1-4F32-8072-4D64AB4DB948}" sibTransId="{44F13E60-AA48-4901-A5E9-9E3DFEBDF5EA}"/>
    <dgm:cxn modelId="{76DC9FC8-1058-479B-A127-4D0C88BD84DB}" srcId="{F3F0F038-28F1-47E1-8B18-44A2A861DDA3}" destId="{53B306FE-1BC7-40EA-AB1D-47E409DCD51C}" srcOrd="0" destOrd="0" parTransId="{3967AA75-F992-455D-871F-3BF204A3083E}" sibTransId="{DBDC709E-3958-4E43-BE10-66512614D96C}"/>
    <dgm:cxn modelId="{639034DA-E768-4CD2-9C1F-AA1E7AC3DEF5}" srcId="{F3F0F038-28F1-47E1-8B18-44A2A861DDA3}" destId="{13012E4E-F410-4D69-9984-B5D20A555145}" srcOrd="3" destOrd="0" parTransId="{B5FD6B01-2C59-47A2-9EB3-FA914D602FFF}" sibTransId="{0B68E0E1-53BC-4F78-B3F0-9858440B7175}"/>
    <dgm:cxn modelId="{728B9ADD-FC50-4631-8CA2-CA616DB2208D}" type="presOf" srcId="{13012E4E-F410-4D69-9984-B5D20A555145}" destId="{3E684799-26D9-4F35-B04A-D74BAB88CDAC}" srcOrd="0" destOrd="0" presId="urn:microsoft.com/office/officeart/2005/8/layout/pyramid2#1"/>
    <dgm:cxn modelId="{395FC2F8-A228-472F-8AC5-D45001216CE1}" type="presOf" srcId="{54EA6613-7948-4ADC-825A-889724D9A550}" destId="{8AF9C202-1BAC-4DE4-A848-3DDB2D7BA606}" srcOrd="0" destOrd="0" presId="urn:microsoft.com/office/officeart/2005/8/layout/pyramid2#1"/>
    <dgm:cxn modelId="{6A12B5B2-C8A7-4607-A53B-B8B0949D4EEC}" type="presParOf" srcId="{0E71B087-5ECB-4DB4-A02F-520CE5C45826}" destId="{722AFE9C-668F-4694-94B6-FF89AA9D6864}" srcOrd="0" destOrd="0" presId="urn:microsoft.com/office/officeart/2005/8/layout/pyramid2#1"/>
    <dgm:cxn modelId="{4D95A72B-CFC4-45D4-9D25-274D4A0E6D96}" type="presParOf" srcId="{0E71B087-5ECB-4DB4-A02F-520CE5C45826}" destId="{5B6EE574-24FD-4DB2-AC8F-2E68355D9AEE}" srcOrd="1" destOrd="0" presId="urn:microsoft.com/office/officeart/2005/8/layout/pyramid2#1"/>
    <dgm:cxn modelId="{1094DA35-B32F-4A5B-905E-937431C211EA}" type="presParOf" srcId="{5B6EE574-24FD-4DB2-AC8F-2E68355D9AEE}" destId="{2FE7220F-2CCE-4875-A8B7-D96A1FED0F69}" srcOrd="0" destOrd="0" presId="urn:microsoft.com/office/officeart/2005/8/layout/pyramid2#1"/>
    <dgm:cxn modelId="{9F25345B-E79E-4775-8EB6-FED2357229D6}" type="presParOf" srcId="{5B6EE574-24FD-4DB2-AC8F-2E68355D9AEE}" destId="{43D5843B-8D16-4AB4-8885-735C6C96D52E}" srcOrd="1" destOrd="0" presId="urn:microsoft.com/office/officeart/2005/8/layout/pyramid2#1"/>
    <dgm:cxn modelId="{FE1C24B7-5C97-40FF-9520-B2DAFAD9E6DB}" type="presParOf" srcId="{5B6EE574-24FD-4DB2-AC8F-2E68355D9AEE}" destId="{E8A9AA2E-FFBD-46B3-9CBC-F380CF59238C}" srcOrd="2" destOrd="0" presId="urn:microsoft.com/office/officeart/2005/8/layout/pyramid2#1"/>
    <dgm:cxn modelId="{EC15279C-6F98-4FBE-B09B-A3D90C22FCC1}" type="presParOf" srcId="{5B6EE574-24FD-4DB2-AC8F-2E68355D9AEE}" destId="{FF8C3DCB-398C-4903-BD01-912E5770A247}" srcOrd="3" destOrd="0" presId="urn:microsoft.com/office/officeart/2005/8/layout/pyramid2#1"/>
    <dgm:cxn modelId="{D9E188EE-788F-43C7-9AAE-17DEBF878BA7}" type="presParOf" srcId="{5B6EE574-24FD-4DB2-AC8F-2E68355D9AEE}" destId="{8AF9C202-1BAC-4DE4-A848-3DDB2D7BA606}" srcOrd="4" destOrd="0" presId="urn:microsoft.com/office/officeart/2005/8/layout/pyramid2#1"/>
    <dgm:cxn modelId="{55895752-46DA-45A1-A4E9-FF6A012F8C05}" type="presParOf" srcId="{5B6EE574-24FD-4DB2-AC8F-2E68355D9AEE}" destId="{C5C60E79-A0DF-4173-8C3A-16D67FBA214F}" srcOrd="5" destOrd="0" presId="urn:microsoft.com/office/officeart/2005/8/layout/pyramid2#1"/>
    <dgm:cxn modelId="{FE923574-2346-4BB6-9CF4-8A554D5C4D95}" type="presParOf" srcId="{5B6EE574-24FD-4DB2-AC8F-2E68355D9AEE}" destId="{3E684799-26D9-4F35-B04A-D74BAB88CDAC}" srcOrd="6" destOrd="0" presId="urn:microsoft.com/office/officeart/2005/8/layout/pyramid2#1"/>
    <dgm:cxn modelId="{A753D93D-BF25-40FC-ADFA-73BD4D83AA9C}" type="presParOf" srcId="{5B6EE574-24FD-4DB2-AC8F-2E68355D9AEE}" destId="{6B86BCBE-9A93-4CE3-BEE7-264D3ED4B53E}" srcOrd="7" destOrd="0" presId="urn:microsoft.com/office/officeart/2005/8/layout/pyramid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D8C013-1C3D-4AAC-9194-DDB9009915E3}" type="doc">
      <dgm:prSet loTypeId="urn:microsoft.com/office/officeart/2005/8/layout/list1#3" loCatId="list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zh-CN" altLang="en-US"/>
        </a:p>
      </dgm:t>
    </dgm:pt>
    <dgm:pt modelId="{0F73FE1D-035A-4F14-B403-E865F460F06D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zh-CN" altLang="en-US" sz="1600" b="1" dirty="0">
              <a:latin typeface="微软雅黑" pitchFamily="34" charset="-122"/>
              <a:ea typeface="微软雅黑" pitchFamily="34" charset="-122"/>
            </a:rPr>
            <a:t>谈工余安全话题</a:t>
          </a:r>
        </a:p>
      </dgm:t>
    </dgm:pt>
    <dgm:pt modelId="{C063A560-A854-415B-9585-A443EE2AC5E6}" type="parTrans" cxnId="{6BC99873-891E-495E-AD47-C4BAA8A25CED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87BD03E3-377A-47BD-8B8F-3EA971503EFF}" type="sibTrans" cxnId="{6BC99873-891E-495E-AD47-C4BAA8A25CED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7E0637A9-2179-46B1-AE58-CC4540016995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zh-CN" altLang="en-US" sz="1600" b="1">
              <a:latin typeface="微软雅黑" pitchFamily="34" charset="-122"/>
              <a:ea typeface="微软雅黑" pitchFamily="34" charset="-122"/>
            </a:rPr>
            <a:t>安全班组安全规章制度的学习</a:t>
          </a:r>
        </a:p>
      </dgm:t>
    </dgm:pt>
    <dgm:pt modelId="{0CBEBF5A-675E-470E-BEC4-DCD7CFCC928A}" type="parTrans" cxnId="{38859FE8-B621-4BF4-84C3-601E28B75F70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5BB63905-9CE4-449B-B39F-5A8ECFC6FBD3}" type="sibTrans" cxnId="{38859FE8-B621-4BF4-84C3-601E28B75F70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ECF6E125-BA00-42BB-863C-9B7E9698FBB9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zh-CN" altLang="en-US" sz="1600" b="1">
              <a:latin typeface="微软雅黑" pitchFamily="34" charset="-122"/>
              <a:ea typeface="微软雅黑" pitchFamily="34" charset="-122"/>
            </a:rPr>
            <a:t>谈安全作业的心得体会</a:t>
          </a:r>
        </a:p>
      </dgm:t>
    </dgm:pt>
    <dgm:pt modelId="{56AF4471-ED67-4BE6-8C9B-2F3C5D46591C}" type="parTrans" cxnId="{5D52F7A8-48C3-4797-8B77-FFB67890E677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FAA19A09-1BB2-4E56-B33A-BD8E4AF71983}" type="sibTrans" cxnId="{5D52F7A8-48C3-4797-8B77-FFB67890E677}">
      <dgm:prSet/>
      <dgm:spPr/>
      <dgm:t>
        <a:bodyPr/>
        <a:lstStyle/>
        <a:p>
          <a:endParaRPr lang="zh-CN" altLang="en-US" sz="2000" b="1">
            <a:latin typeface="微软雅黑" pitchFamily="34" charset="-122"/>
            <a:ea typeface="微软雅黑" pitchFamily="34" charset="-122"/>
          </a:endParaRPr>
        </a:p>
      </dgm:t>
    </dgm:pt>
    <dgm:pt modelId="{C328C15E-E0D6-4453-9D7E-5EC401CD4CA0}" type="pres">
      <dgm:prSet presAssocID="{57D8C013-1C3D-4AAC-9194-DDB9009915E3}" presName="linear" presStyleCnt="0">
        <dgm:presLayoutVars>
          <dgm:dir/>
          <dgm:animLvl val="lvl"/>
          <dgm:resizeHandles val="exact"/>
        </dgm:presLayoutVars>
      </dgm:prSet>
      <dgm:spPr/>
    </dgm:pt>
    <dgm:pt modelId="{59A96DF4-B6B6-4727-9E28-19F45BA4E7A1}" type="pres">
      <dgm:prSet presAssocID="{0F73FE1D-035A-4F14-B403-E865F460F06D}" presName="parentLin" presStyleCnt="0"/>
      <dgm:spPr/>
    </dgm:pt>
    <dgm:pt modelId="{185CE1CE-680D-40F4-9883-A8F284F8FBDB}" type="pres">
      <dgm:prSet presAssocID="{0F73FE1D-035A-4F14-B403-E865F460F06D}" presName="parentLeftMargin" presStyleLbl="node1" presStyleIdx="0" presStyleCnt="3"/>
      <dgm:spPr/>
    </dgm:pt>
    <dgm:pt modelId="{1D20884A-CD81-4A1F-8CA7-E9B6E5753611}" type="pres">
      <dgm:prSet presAssocID="{0F73FE1D-035A-4F14-B403-E865F460F06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E0AAEAF-9C70-4B7B-A02A-FD02DB37A6E2}" type="pres">
      <dgm:prSet presAssocID="{0F73FE1D-035A-4F14-B403-E865F460F06D}" presName="negativeSpace" presStyleCnt="0"/>
      <dgm:spPr/>
    </dgm:pt>
    <dgm:pt modelId="{063FEAE0-F6ED-464E-B178-D32D3383D69B}" type="pres">
      <dgm:prSet presAssocID="{0F73FE1D-035A-4F14-B403-E865F460F06D}" presName="childText" presStyleLbl="conFgAcc1" presStyleIdx="0" presStyleCnt="3">
        <dgm:presLayoutVars>
          <dgm:bulletEnabled val="1"/>
        </dgm:presLayoutVars>
      </dgm:prSet>
      <dgm:spPr>
        <a:ln>
          <a:solidFill>
            <a:srgbClr val="2C91CE"/>
          </a:solidFill>
        </a:ln>
      </dgm:spPr>
    </dgm:pt>
    <dgm:pt modelId="{11E25C06-8728-434E-8E8A-4928BC09AD0C}" type="pres">
      <dgm:prSet presAssocID="{87BD03E3-377A-47BD-8B8F-3EA971503EFF}" presName="spaceBetweenRectangles" presStyleCnt="0"/>
      <dgm:spPr/>
    </dgm:pt>
    <dgm:pt modelId="{1D5C72DA-90E8-4BEE-9643-936B7017C34C}" type="pres">
      <dgm:prSet presAssocID="{7E0637A9-2179-46B1-AE58-CC4540016995}" presName="parentLin" presStyleCnt="0"/>
      <dgm:spPr/>
    </dgm:pt>
    <dgm:pt modelId="{09C0ABB7-476C-4158-BCF8-89D73906DC82}" type="pres">
      <dgm:prSet presAssocID="{7E0637A9-2179-46B1-AE58-CC4540016995}" presName="parentLeftMargin" presStyleLbl="node1" presStyleIdx="0" presStyleCnt="3"/>
      <dgm:spPr/>
    </dgm:pt>
    <dgm:pt modelId="{45512470-5769-4432-96FB-EAC78E00998E}" type="pres">
      <dgm:prSet presAssocID="{7E0637A9-2179-46B1-AE58-CC454001699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4CC4A1E-8F9A-4B92-913D-B3ECD1765F45}" type="pres">
      <dgm:prSet presAssocID="{7E0637A9-2179-46B1-AE58-CC4540016995}" presName="negativeSpace" presStyleCnt="0"/>
      <dgm:spPr/>
    </dgm:pt>
    <dgm:pt modelId="{1788FE50-055D-4F48-81D4-5F15349E5A47}" type="pres">
      <dgm:prSet presAssocID="{7E0637A9-2179-46B1-AE58-CC4540016995}" presName="childText" presStyleLbl="conFgAcc1" presStyleIdx="1" presStyleCnt="3">
        <dgm:presLayoutVars>
          <dgm:bulletEnabled val="1"/>
        </dgm:presLayoutVars>
      </dgm:prSet>
      <dgm:spPr>
        <a:ln>
          <a:solidFill>
            <a:srgbClr val="2C91CE"/>
          </a:solidFill>
        </a:ln>
      </dgm:spPr>
    </dgm:pt>
    <dgm:pt modelId="{7E1EE821-0540-4A65-A448-B554DCF0D9C8}" type="pres">
      <dgm:prSet presAssocID="{5BB63905-9CE4-449B-B39F-5A8ECFC6FBD3}" presName="spaceBetweenRectangles" presStyleCnt="0"/>
      <dgm:spPr/>
    </dgm:pt>
    <dgm:pt modelId="{FA2AE2D7-A5AE-49CD-87F4-E709B1A13EB2}" type="pres">
      <dgm:prSet presAssocID="{ECF6E125-BA00-42BB-863C-9B7E9698FBB9}" presName="parentLin" presStyleCnt="0"/>
      <dgm:spPr/>
    </dgm:pt>
    <dgm:pt modelId="{74A2909F-EC64-4A5D-AFF2-732D14F14E50}" type="pres">
      <dgm:prSet presAssocID="{ECF6E125-BA00-42BB-863C-9B7E9698FBB9}" presName="parentLeftMargin" presStyleLbl="node1" presStyleIdx="1" presStyleCnt="3"/>
      <dgm:spPr/>
    </dgm:pt>
    <dgm:pt modelId="{39E85BC7-75AF-49FB-AF64-D86A137ADEEB}" type="pres">
      <dgm:prSet presAssocID="{ECF6E125-BA00-42BB-863C-9B7E9698FBB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B829340-DA9E-41AC-9984-B5C7FC21E739}" type="pres">
      <dgm:prSet presAssocID="{ECF6E125-BA00-42BB-863C-9B7E9698FBB9}" presName="negativeSpace" presStyleCnt="0"/>
      <dgm:spPr/>
    </dgm:pt>
    <dgm:pt modelId="{299AF142-259E-4D48-968B-9FFA46FBA04B}" type="pres">
      <dgm:prSet presAssocID="{ECF6E125-BA00-42BB-863C-9B7E9698FBB9}" presName="childText" presStyleLbl="conFgAcc1" presStyleIdx="2" presStyleCnt="3">
        <dgm:presLayoutVars>
          <dgm:bulletEnabled val="1"/>
        </dgm:presLayoutVars>
      </dgm:prSet>
      <dgm:spPr>
        <a:ln>
          <a:solidFill>
            <a:srgbClr val="2C91CE"/>
          </a:solidFill>
        </a:ln>
      </dgm:spPr>
    </dgm:pt>
  </dgm:ptLst>
  <dgm:cxnLst>
    <dgm:cxn modelId="{D4CBD702-CA32-4B5C-A2C8-6E02D15E1935}" type="presOf" srcId="{7E0637A9-2179-46B1-AE58-CC4540016995}" destId="{09C0ABB7-476C-4158-BCF8-89D73906DC82}" srcOrd="0" destOrd="0" presId="urn:microsoft.com/office/officeart/2005/8/layout/list1#3"/>
    <dgm:cxn modelId="{5119C03D-8DB1-40EA-AB6C-C908BA90B9DC}" type="presOf" srcId="{0F73FE1D-035A-4F14-B403-E865F460F06D}" destId="{1D20884A-CD81-4A1F-8CA7-E9B6E5753611}" srcOrd="1" destOrd="0" presId="urn:microsoft.com/office/officeart/2005/8/layout/list1#3"/>
    <dgm:cxn modelId="{B29DAE68-6669-4974-8632-72A8D4AB5CF8}" type="presOf" srcId="{ECF6E125-BA00-42BB-863C-9B7E9698FBB9}" destId="{74A2909F-EC64-4A5D-AFF2-732D14F14E50}" srcOrd="0" destOrd="0" presId="urn:microsoft.com/office/officeart/2005/8/layout/list1#3"/>
    <dgm:cxn modelId="{6BC99873-891E-495E-AD47-C4BAA8A25CED}" srcId="{57D8C013-1C3D-4AAC-9194-DDB9009915E3}" destId="{0F73FE1D-035A-4F14-B403-E865F460F06D}" srcOrd="0" destOrd="0" parTransId="{C063A560-A854-415B-9585-A443EE2AC5E6}" sibTransId="{87BD03E3-377A-47BD-8B8F-3EA971503EFF}"/>
    <dgm:cxn modelId="{9BD2ADA6-36F5-40FE-A837-F4FD17110BBF}" type="presOf" srcId="{ECF6E125-BA00-42BB-863C-9B7E9698FBB9}" destId="{39E85BC7-75AF-49FB-AF64-D86A137ADEEB}" srcOrd="1" destOrd="0" presId="urn:microsoft.com/office/officeart/2005/8/layout/list1#3"/>
    <dgm:cxn modelId="{5D52F7A8-48C3-4797-8B77-FFB67890E677}" srcId="{57D8C013-1C3D-4AAC-9194-DDB9009915E3}" destId="{ECF6E125-BA00-42BB-863C-9B7E9698FBB9}" srcOrd="2" destOrd="0" parTransId="{56AF4471-ED67-4BE6-8C9B-2F3C5D46591C}" sibTransId="{FAA19A09-1BB2-4E56-B33A-BD8E4AF71983}"/>
    <dgm:cxn modelId="{EF669FD4-88C0-44F8-B8F3-5D2AA2DC8F44}" type="presOf" srcId="{0F73FE1D-035A-4F14-B403-E865F460F06D}" destId="{185CE1CE-680D-40F4-9883-A8F284F8FBDB}" srcOrd="0" destOrd="0" presId="urn:microsoft.com/office/officeart/2005/8/layout/list1#3"/>
    <dgm:cxn modelId="{38859FE8-B621-4BF4-84C3-601E28B75F70}" srcId="{57D8C013-1C3D-4AAC-9194-DDB9009915E3}" destId="{7E0637A9-2179-46B1-AE58-CC4540016995}" srcOrd="1" destOrd="0" parTransId="{0CBEBF5A-675E-470E-BEC4-DCD7CFCC928A}" sibTransId="{5BB63905-9CE4-449B-B39F-5A8ECFC6FBD3}"/>
    <dgm:cxn modelId="{105D05FD-42DA-4F0C-B4B8-1105DB036485}" type="presOf" srcId="{57D8C013-1C3D-4AAC-9194-DDB9009915E3}" destId="{C328C15E-E0D6-4453-9D7E-5EC401CD4CA0}" srcOrd="0" destOrd="0" presId="urn:microsoft.com/office/officeart/2005/8/layout/list1#3"/>
    <dgm:cxn modelId="{59511DFD-83F0-4CAD-AD1B-01A1FAAE7708}" type="presOf" srcId="{7E0637A9-2179-46B1-AE58-CC4540016995}" destId="{45512470-5769-4432-96FB-EAC78E00998E}" srcOrd="1" destOrd="0" presId="urn:microsoft.com/office/officeart/2005/8/layout/list1#3"/>
    <dgm:cxn modelId="{CDC3AB3F-D9A7-4C1C-8D8F-FBEAD82CFB72}" type="presParOf" srcId="{C328C15E-E0D6-4453-9D7E-5EC401CD4CA0}" destId="{59A96DF4-B6B6-4727-9E28-19F45BA4E7A1}" srcOrd="0" destOrd="0" presId="urn:microsoft.com/office/officeart/2005/8/layout/list1#3"/>
    <dgm:cxn modelId="{5EDD937D-664D-4E5D-B0D4-A5B8475707F5}" type="presParOf" srcId="{59A96DF4-B6B6-4727-9E28-19F45BA4E7A1}" destId="{185CE1CE-680D-40F4-9883-A8F284F8FBDB}" srcOrd="0" destOrd="0" presId="urn:microsoft.com/office/officeart/2005/8/layout/list1#3"/>
    <dgm:cxn modelId="{91242F01-3392-4686-86FC-49F02025A2CB}" type="presParOf" srcId="{59A96DF4-B6B6-4727-9E28-19F45BA4E7A1}" destId="{1D20884A-CD81-4A1F-8CA7-E9B6E5753611}" srcOrd="1" destOrd="0" presId="urn:microsoft.com/office/officeart/2005/8/layout/list1#3"/>
    <dgm:cxn modelId="{BFB192AC-5B59-4D01-B03A-5D1E088ED92C}" type="presParOf" srcId="{C328C15E-E0D6-4453-9D7E-5EC401CD4CA0}" destId="{3E0AAEAF-9C70-4B7B-A02A-FD02DB37A6E2}" srcOrd="1" destOrd="0" presId="urn:microsoft.com/office/officeart/2005/8/layout/list1#3"/>
    <dgm:cxn modelId="{E06D5671-3402-4922-9ED1-861F6F60159A}" type="presParOf" srcId="{C328C15E-E0D6-4453-9D7E-5EC401CD4CA0}" destId="{063FEAE0-F6ED-464E-B178-D32D3383D69B}" srcOrd="2" destOrd="0" presId="urn:microsoft.com/office/officeart/2005/8/layout/list1#3"/>
    <dgm:cxn modelId="{D0E783A9-351B-4BEE-9927-EB5A270B03A0}" type="presParOf" srcId="{C328C15E-E0D6-4453-9D7E-5EC401CD4CA0}" destId="{11E25C06-8728-434E-8E8A-4928BC09AD0C}" srcOrd="3" destOrd="0" presId="urn:microsoft.com/office/officeart/2005/8/layout/list1#3"/>
    <dgm:cxn modelId="{A4549635-679E-42BB-BA35-71653874BF97}" type="presParOf" srcId="{C328C15E-E0D6-4453-9D7E-5EC401CD4CA0}" destId="{1D5C72DA-90E8-4BEE-9643-936B7017C34C}" srcOrd="4" destOrd="0" presId="urn:microsoft.com/office/officeart/2005/8/layout/list1#3"/>
    <dgm:cxn modelId="{DB627304-4A22-4079-8E18-CF43B73AD2B8}" type="presParOf" srcId="{1D5C72DA-90E8-4BEE-9643-936B7017C34C}" destId="{09C0ABB7-476C-4158-BCF8-89D73906DC82}" srcOrd="0" destOrd="0" presId="urn:microsoft.com/office/officeart/2005/8/layout/list1#3"/>
    <dgm:cxn modelId="{27F38C0B-ACC3-4AB3-96F8-0826729B81C2}" type="presParOf" srcId="{1D5C72DA-90E8-4BEE-9643-936B7017C34C}" destId="{45512470-5769-4432-96FB-EAC78E00998E}" srcOrd="1" destOrd="0" presId="urn:microsoft.com/office/officeart/2005/8/layout/list1#3"/>
    <dgm:cxn modelId="{109ADB2D-9A6A-496C-B7E2-76B86B972326}" type="presParOf" srcId="{C328C15E-E0D6-4453-9D7E-5EC401CD4CA0}" destId="{24CC4A1E-8F9A-4B92-913D-B3ECD1765F45}" srcOrd="5" destOrd="0" presId="urn:microsoft.com/office/officeart/2005/8/layout/list1#3"/>
    <dgm:cxn modelId="{D00C35E9-C8E5-4E43-BFC3-2BEAE0084F66}" type="presParOf" srcId="{C328C15E-E0D6-4453-9D7E-5EC401CD4CA0}" destId="{1788FE50-055D-4F48-81D4-5F15349E5A47}" srcOrd="6" destOrd="0" presId="urn:microsoft.com/office/officeart/2005/8/layout/list1#3"/>
    <dgm:cxn modelId="{6DDEC8D9-586B-4745-9559-3A3AE0E4E76E}" type="presParOf" srcId="{C328C15E-E0D6-4453-9D7E-5EC401CD4CA0}" destId="{7E1EE821-0540-4A65-A448-B554DCF0D9C8}" srcOrd="7" destOrd="0" presId="urn:microsoft.com/office/officeart/2005/8/layout/list1#3"/>
    <dgm:cxn modelId="{3814D3CC-34CA-42C0-8A47-1CCDA15F1BC1}" type="presParOf" srcId="{C328C15E-E0D6-4453-9D7E-5EC401CD4CA0}" destId="{FA2AE2D7-A5AE-49CD-87F4-E709B1A13EB2}" srcOrd="8" destOrd="0" presId="urn:microsoft.com/office/officeart/2005/8/layout/list1#3"/>
    <dgm:cxn modelId="{4A483ACF-A6A7-43EA-BB54-82DBB4D094B0}" type="presParOf" srcId="{FA2AE2D7-A5AE-49CD-87F4-E709B1A13EB2}" destId="{74A2909F-EC64-4A5D-AFF2-732D14F14E50}" srcOrd="0" destOrd="0" presId="urn:microsoft.com/office/officeart/2005/8/layout/list1#3"/>
    <dgm:cxn modelId="{1B29DD8B-E226-4CEB-9B18-07DC2201548A}" type="presParOf" srcId="{FA2AE2D7-A5AE-49CD-87F4-E709B1A13EB2}" destId="{39E85BC7-75AF-49FB-AF64-D86A137ADEEB}" srcOrd="1" destOrd="0" presId="urn:microsoft.com/office/officeart/2005/8/layout/list1#3"/>
    <dgm:cxn modelId="{7F0EAA8E-9AB8-43AA-8D38-70742043FB81}" type="presParOf" srcId="{C328C15E-E0D6-4453-9D7E-5EC401CD4CA0}" destId="{4B829340-DA9E-41AC-9984-B5C7FC21E739}" srcOrd="9" destOrd="0" presId="urn:microsoft.com/office/officeart/2005/8/layout/list1#3"/>
    <dgm:cxn modelId="{219E4B2A-C54D-4A0F-B687-BACE8A554D64}" type="presParOf" srcId="{C328C15E-E0D6-4453-9D7E-5EC401CD4CA0}" destId="{299AF142-259E-4D48-968B-9FFA46FBA04B}" srcOrd="10" destOrd="0" presId="urn:microsoft.com/office/officeart/2005/8/layout/list1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AEE1A8-BF33-4D65-A382-A79B4FEA314D}" type="doc">
      <dgm:prSet loTypeId="urn:microsoft.com/office/officeart/2005/8/layout/radial4#1" loCatId="relationship" qsTypeId="urn:microsoft.com/office/officeart/2005/8/quickstyle/simple1#7" qsCatId="simple" csTypeId="urn:microsoft.com/office/officeart/2005/8/colors/accent0_3#1" csCatId="mainScheme" phldr="1"/>
      <dgm:spPr/>
      <dgm:t>
        <a:bodyPr/>
        <a:lstStyle/>
        <a:p>
          <a:endParaRPr lang="zh-CN" altLang="en-US"/>
        </a:p>
      </dgm:t>
    </dgm:pt>
    <dgm:pt modelId="{71E9A87C-1A7D-4C02-B728-C4E46EFF28D0}">
      <dgm:prSet phldrT="[文本]" custT="1"/>
      <dgm:spPr>
        <a:xfrm>
          <a:off x="2422203" y="1428436"/>
          <a:ext cx="1512164" cy="1087433"/>
        </a:xfrm>
        <a:solidFill>
          <a:srgbClr val="FCAC1F"/>
        </a:solidFill>
        <a:ln w="25400" cap="flat" cmpd="sng" algn="ctr">
          <a:solidFill>
            <a:srgbClr val="FCAC1F"/>
          </a:solidFill>
          <a:prstDash val="solid"/>
        </a:ln>
        <a:effectLst/>
      </dgm:spPr>
      <dgm:t>
        <a:bodyPr/>
        <a:lstStyle/>
        <a:p>
          <a:r>
            <a:rPr lang="zh-CN" altLang="en-US" sz="200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  <a:cs typeface="+mn-cs"/>
            </a:rPr>
            <a:t>涉及人员</a:t>
          </a:r>
        </a:p>
      </dgm:t>
    </dgm:pt>
    <dgm:pt modelId="{A774A68F-6886-419F-B612-A8E9818E08EF}" type="parTrans" cxnId="{365B2999-150F-41CA-B0A0-1807917DBB9F}">
      <dgm:prSet/>
      <dgm:spPr/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F9C4AD0F-72DB-4F79-A8F5-2B2B8AE0C771}" type="sibTrans" cxnId="{365B2999-150F-41CA-B0A0-1807917DBB9F}">
      <dgm:prSet/>
      <dgm:spPr/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1FFB5157-2D68-4810-A542-1EB6F0E22D2F}">
      <dgm:prSet phldrT="[文本]" custT="1"/>
      <dgm:spPr>
        <a:xfrm>
          <a:off x="205297" y="805488"/>
          <a:ext cx="1808094" cy="763924"/>
        </a:xfrm>
        <a:solidFill>
          <a:srgbClr val="2C91CE"/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CN" altLang="en-US" sz="200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  <a:cs typeface="+mn-cs"/>
            </a:rPr>
            <a:t>     申请人</a:t>
          </a:r>
        </a:p>
      </dgm:t>
    </dgm:pt>
    <dgm:pt modelId="{D95AA519-8923-4501-BCFF-F60D17AB3441}" type="parTrans" cxnId="{EBD14AA5-D039-4ABA-A0EC-A4C78C4F78F0}">
      <dgm:prSet/>
      <dgm:spPr>
        <a:xfrm rot="12046235">
          <a:off x="1123813" y="1289685"/>
          <a:ext cx="1415136" cy="346486"/>
        </a:xfr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A7AC40A9-602F-4CC0-918E-C470A418FA7C}" type="sibTrans" cxnId="{EBD14AA5-D039-4ABA-A0EC-A4C78C4F78F0}">
      <dgm:prSet/>
      <dgm:spPr/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168BC83A-B3F0-4371-BB8A-D248B1A7B6F7}">
      <dgm:prSet phldrT="[文本]" custT="1"/>
      <dgm:spPr>
        <a:xfrm>
          <a:off x="2265103" y="78860"/>
          <a:ext cx="1767347" cy="738995"/>
        </a:xfrm>
        <a:solidFill>
          <a:srgbClr val="2C91CE"/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zh-CN" altLang="en-US" sz="200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  <a:cs typeface="+mn-cs"/>
            </a:rPr>
            <a:t>    批准人</a:t>
          </a:r>
        </a:p>
      </dgm:t>
    </dgm:pt>
    <dgm:pt modelId="{F8CE6AF4-6DF3-4901-8CDF-325E2C1515DF}" type="parTrans" cxnId="{B319E0DE-6E44-4DF2-9089-EC169B8CAF37}">
      <dgm:prSet/>
      <dgm:spPr>
        <a:xfrm rot="16133435">
          <a:off x="2694547" y="738226"/>
          <a:ext cx="926396" cy="346486"/>
        </a:xfr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A69A837B-FEAA-4612-92C1-C8B222622825}" type="sibTrans" cxnId="{B319E0DE-6E44-4DF2-9089-EC169B8CAF37}">
      <dgm:prSet/>
      <dgm:spPr/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443A7884-9051-40FF-87C6-3707C9DF2600}">
      <dgm:prSet phldrT="[文本]" custT="1"/>
      <dgm:spPr>
        <a:xfrm>
          <a:off x="4191773" y="834997"/>
          <a:ext cx="1742377" cy="763924"/>
        </a:xfrm>
        <a:solidFill>
          <a:srgbClr val="2C91CE"/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zh-CN" altLang="en-US" sz="200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  <a:cs typeface="+mn-cs"/>
            </a:rPr>
            <a:t>    监护人</a:t>
          </a:r>
        </a:p>
      </dgm:t>
    </dgm:pt>
    <dgm:pt modelId="{066D2B10-A407-4759-932D-F8C46C108865}" type="parTrans" cxnId="{185E53EF-B87B-440E-A3FF-9986F732CD71}">
      <dgm:prSet/>
      <dgm:spPr>
        <a:xfrm rot="20289837">
          <a:off x="3824513" y="1310859"/>
          <a:ext cx="1246292" cy="346486"/>
        </a:xfr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1349EC98-F954-49FD-A112-A11F79D585F7}" type="sibTrans" cxnId="{185E53EF-B87B-440E-A3FF-9986F732CD71}">
      <dgm:prSet/>
      <dgm:spPr/>
      <dgm:t>
        <a:bodyPr/>
        <a:lstStyle/>
        <a:p>
          <a:endParaRPr lang="zh-CN" altLang="en-US" sz="2000">
            <a:latin typeface="微软雅黑" pitchFamily="34" charset="-122"/>
            <a:ea typeface="微软雅黑" pitchFamily="34" charset="-122"/>
          </a:endParaRPr>
        </a:p>
      </dgm:t>
    </dgm:pt>
    <dgm:pt modelId="{FCE5890C-F720-4919-BB2D-815F26E55904}" type="pres">
      <dgm:prSet presAssocID="{30AEE1A8-BF33-4D65-A382-A79B4FEA314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1261D76-BC2B-4C67-BB7F-1F27FADC7FA4}" type="pres">
      <dgm:prSet presAssocID="{71E9A87C-1A7D-4C02-B728-C4E46EFF28D0}" presName="centerShape" presStyleLbl="node0" presStyleIdx="0" presStyleCnt="1" custScaleX="124382" custScaleY="89446" custLinFactNeighborX="926" custLinFactNeighborY="-2183"/>
      <dgm:spPr>
        <a:prstGeom prst="ellipse">
          <a:avLst/>
        </a:prstGeom>
      </dgm:spPr>
    </dgm:pt>
    <dgm:pt modelId="{801B7925-9183-4607-8C4E-88F2775D17ED}" type="pres">
      <dgm:prSet presAssocID="{D95AA519-8923-4501-BCFF-F60D17AB3441}" presName="parTrans" presStyleLbl="bgSibTrans2D1" presStyleIdx="0" presStyleCnt="3" custLinFactNeighborX="4272" custLinFactNeighborY="7087" custRadScaleRad="40967"/>
      <dgm:spPr>
        <a:prstGeom prst="leftArrow">
          <a:avLst>
            <a:gd name="adj1" fmla="val 60000"/>
            <a:gd name="adj2" fmla="val 50000"/>
          </a:avLst>
        </a:prstGeom>
      </dgm:spPr>
    </dgm:pt>
    <dgm:pt modelId="{01E7936E-2DF2-46D8-81D6-4C2C4CF1BD3A}" type="pres">
      <dgm:prSet presAssocID="{1FFB5157-2D68-4810-A542-1EB6F0E22D2F}" presName="node" presStyleLbl="node1" presStyleIdx="0" presStyleCnt="3" custScaleX="156551" custScaleY="82679" custRadScaleRad="138771" custRadScaleInc="-2045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C4E605C0-7CD1-4D34-BF0D-2774B1AF0B5B}" type="pres">
      <dgm:prSet presAssocID="{F8CE6AF4-6DF3-4901-8CDF-325E2C1515DF}" presName="parTrans" presStyleLbl="bgSibTrans2D1" presStyleIdx="1" presStyleCnt="3"/>
      <dgm:spPr>
        <a:prstGeom prst="leftArrow">
          <a:avLst>
            <a:gd name="adj1" fmla="val 60000"/>
            <a:gd name="adj2" fmla="val 50000"/>
          </a:avLst>
        </a:prstGeom>
      </dgm:spPr>
    </dgm:pt>
    <dgm:pt modelId="{195DC414-BDE2-46C2-A559-C85C200DEB18}" type="pres">
      <dgm:prSet presAssocID="{168BC83A-B3F0-4371-BB8A-D248B1A7B6F7}" presName="node" presStyleLbl="node1" presStyleIdx="1" presStyleCnt="3" custScaleX="153023" custScaleY="7998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D03355A9-7882-4665-A6E3-14752538F9FE}" type="pres">
      <dgm:prSet presAssocID="{066D2B10-A407-4759-932D-F8C46C108865}" presName="parTrans" presStyleLbl="bgSibTrans2D1" presStyleIdx="2" presStyleCnt="3" custLinFactNeighborX="-2958" custLinFactNeighborY="10206" custRadScaleRad="40967" custRadScaleInc="-2147483648"/>
      <dgm:spPr>
        <a:prstGeom prst="leftArrow">
          <a:avLst>
            <a:gd name="adj1" fmla="val 60000"/>
            <a:gd name="adj2" fmla="val 50000"/>
          </a:avLst>
        </a:prstGeom>
      </dgm:spPr>
    </dgm:pt>
    <dgm:pt modelId="{62D88C68-CA7F-4208-B7DC-CCA9B3D56472}" type="pres">
      <dgm:prSet presAssocID="{443A7884-9051-40FF-87C6-3707C9DF2600}" presName="node" presStyleLbl="node1" presStyleIdx="2" presStyleCnt="3" custScaleX="150861" custScaleY="82679" custRadScaleRad="130812" custRadScaleInc="1948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</dgm:ptLst>
  <dgm:cxnLst>
    <dgm:cxn modelId="{656C1B17-9F0A-458C-8F5A-C6A3BE97004F}" type="presOf" srcId="{443A7884-9051-40FF-87C6-3707C9DF2600}" destId="{62D88C68-CA7F-4208-B7DC-CCA9B3D56472}" srcOrd="0" destOrd="0" presId="urn:microsoft.com/office/officeart/2005/8/layout/radial4#1"/>
    <dgm:cxn modelId="{6F8D3E76-305D-40C4-92BE-5EFA985542A9}" type="presOf" srcId="{168BC83A-B3F0-4371-BB8A-D248B1A7B6F7}" destId="{195DC414-BDE2-46C2-A559-C85C200DEB18}" srcOrd="0" destOrd="0" presId="urn:microsoft.com/office/officeart/2005/8/layout/radial4#1"/>
    <dgm:cxn modelId="{EBD4CF56-0D50-46F7-BBCA-7A6E3382C52D}" type="presOf" srcId="{F8CE6AF4-6DF3-4901-8CDF-325E2C1515DF}" destId="{C4E605C0-7CD1-4D34-BF0D-2774B1AF0B5B}" srcOrd="0" destOrd="0" presId="urn:microsoft.com/office/officeart/2005/8/layout/radial4#1"/>
    <dgm:cxn modelId="{96BCFD77-7EF4-427F-9E7C-B9D5814D7B9C}" type="presOf" srcId="{066D2B10-A407-4759-932D-F8C46C108865}" destId="{D03355A9-7882-4665-A6E3-14752538F9FE}" srcOrd="0" destOrd="0" presId="urn:microsoft.com/office/officeart/2005/8/layout/radial4#1"/>
    <dgm:cxn modelId="{B6E96858-07D4-4EE5-88D5-170F47C20418}" type="presOf" srcId="{D95AA519-8923-4501-BCFF-F60D17AB3441}" destId="{801B7925-9183-4607-8C4E-88F2775D17ED}" srcOrd="0" destOrd="0" presId="urn:microsoft.com/office/officeart/2005/8/layout/radial4#1"/>
    <dgm:cxn modelId="{D9F7FB78-8A27-43DF-9976-4B88662CA663}" type="presOf" srcId="{71E9A87C-1A7D-4C02-B728-C4E46EFF28D0}" destId="{41261D76-BC2B-4C67-BB7F-1F27FADC7FA4}" srcOrd="0" destOrd="0" presId="urn:microsoft.com/office/officeart/2005/8/layout/radial4#1"/>
    <dgm:cxn modelId="{5F08E18B-80A9-4C86-8A0D-03096409B1A7}" type="presOf" srcId="{1FFB5157-2D68-4810-A542-1EB6F0E22D2F}" destId="{01E7936E-2DF2-46D8-81D6-4C2C4CF1BD3A}" srcOrd="0" destOrd="0" presId="urn:microsoft.com/office/officeart/2005/8/layout/radial4#1"/>
    <dgm:cxn modelId="{365B2999-150F-41CA-B0A0-1807917DBB9F}" srcId="{30AEE1A8-BF33-4D65-A382-A79B4FEA314D}" destId="{71E9A87C-1A7D-4C02-B728-C4E46EFF28D0}" srcOrd="0" destOrd="0" parTransId="{A774A68F-6886-419F-B612-A8E9818E08EF}" sibTransId="{F9C4AD0F-72DB-4F79-A8F5-2B2B8AE0C771}"/>
    <dgm:cxn modelId="{EBD14AA5-D039-4ABA-A0EC-A4C78C4F78F0}" srcId="{71E9A87C-1A7D-4C02-B728-C4E46EFF28D0}" destId="{1FFB5157-2D68-4810-A542-1EB6F0E22D2F}" srcOrd="0" destOrd="0" parTransId="{D95AA519-8923-4501-BCFF-F60D17AB3441}" sibTransId="{A7AC40A9-602F-4CC0-918E-C470A418FA7C}"/>
    <dgm:cxn modelId="{63D535AC-B03E-4DAE-8336-A2A9CAF9E9D7}" type="presOf" srcId="{30AEE1A8-BF33-4D65-A382-A79B4FEA314D}" destId="{FCE5890C-F720-4919-BB2D-815F26E55904}" srcOrd="0" destOrd="0" presId="urn:microsoft.com/office/officeart/2005/8/layout/radial4#1"/>
    <dgm:cxn modelId="{B319E0DE-6E44-4DF2-9089-EC169B8CAF37}" srcId="{71E9A87C-1A7D-4C02-B728-C4E46EFF28D0}" destId="{168BC83A-B3F0-4371-BB8A-D248B1A7B6F7}" srcOrd="1" destOrd="0" parTransId="{F8CE6AF4-6DF3-4901-8CDF-325E2C1515DF}" sibTransId="{A69A837B-FEAA-4612-92C1-C8B222622825}"/>
    <dgm:cxn modelId="{185E53EF-B87B-440E-A3FF-9986F732CD71}" srcId="{71E9A87C-1A7D-4C02-B728-C4E46EFF28D0}" destId="{443A7884-9051-40FF-87C6-3707C9DF2600}" srcOrd="2" destOrd="0" parTransId="{066D2B10-A407-4759-932D-F8C46C108865}" sibTransId="{1349EC98-F954-49FD-A112-A11F79D585F7}"/>
    <dgm:cxn modelId="{5207EFA5-407F-47D0-88F5-948E8BC0AC3C}" type="presParOf" srcId="{FCE5890C-F720-4919-BB2D-815F26E55904}" destId="{41261D76-BC2B-4C67-BB7F-1F27FADC7FA4}" srcOrd="0" destOrd="0" presId="urn:microsoft.com/office/officeart/2005/8/layout/radial4#1"/>
    <dgm:cxn modelId="{F1F8BA54-1510-4915-ABB4-06825F993E22}" type="presParOf" srcId="{FCE5890C-F720-4919-BB2D-815F26E55904}" destId="{801B7925-9183-4607-8C4E-88F2775D17ED}" srcOrd="1" destOrd="0" presId="urn:microsoft.com/office/officeart/2005/8/layout/radial4#1"/>
    <dgm:cxn modelId="{715E6E6F-B290-430A-B760-73C66D77877E}" type="presParOf" srcId="{FCE5890C-F720-4919-BB2D-815F26E55904}" destId="{01E7936E-2DF2-46D8-81D6-4C2C4CF1BD3A}" srcOrd="2" destOrd="0" presId="urn:microsoft.com/office/officeart/2005/8/layout/radial4#1"/>
    <dgm:cxn modelId="{4BD6E4C6-7CF6-41E8-ADB5-D11B4D75B140}" type="presParOf" srcId="{FCE5890C-F720-4919-BB2D-815F26E55904}" destId="{C4E605C0-7CD1-4D34-BF0D-2774B1AF0B5B}" srcOrd="3" destOrd="0" presId="urn:microsoft.com/office/officeart/2005/8/layout/radial4#1"/>
    <dgm:cxn modelId="{DAAF7D4B-63FA-4E18-ADDD-6AFA2BDF2E1D}" type="presParOf" srcId="{FCE5890C-F720-4919-BB2D-815F26E55904}" destId="{195DC414-BDE2-46C2-A559-C85C200DEB18}" srcOrd="4" destOrd="0" presId="urn:microsoft.com/office/officeart/2005/8/layout/radial4#1"/>
    <dgm:cxn modelId="{9C270894-737F-4276-8F45-AB5437BA45B6}" type="presParOf" srcId="{FCE5890C-F720-4919-BB2D-815F26E55904}" destId="{D03355A9-7882-4665-A6E3-14752538F9FE}" srcOrd="5" destOrd="0" presId="urn:microsoft.com/office/officeart/2005/8/layout/radial4#1"/>
    <dgm:cxn modelId="{4BB12297-DC01-475F-955C-21AA90D77743}" type="presParOf" srcId="{FCE5890C-F720-4919-BB2D-815F26E55904}" destId="{62D88C68-CA7F-4208-B7DC-CCA9B3D56472}" srcOrd="6" destOrd="0" presId="urn:microsoft.com/office/officeart/2005/8/layout/radial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E4BE43-8DC7-40DC-A901-D221A8CE593F}" type="doc">
      <dgm:prSet loTypeId="urn:microsoft.com/office/officeart/2005/8/layout/cycle2" loCatId="cycle" qsTypeId="urn:microsoft.com/office/officeart/2005/8/quickstyle/simple1#8" qsCatId="simple" csTypeId="urn:microsoft.com/office/officeart/2005/8/colors/accent1_2#7" csCatId="accent1" phldr="1"/>
      <dgm:spPr/>
      <dgm:t>
        <a:bodyPr/>
        <a:lstStyle/>
        <a:p>
          <a:endParaRPr lang="zh-CN" altLang="en-US"/>
        </a:p>
      </dgm:t>
    </dgm:pt>
    <dgm:pt modelId="{A95933D7-DCC5-4F4F-BEDC-AFCFE60D4D8D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zh-CN" sz="1600" b="1" dirty="0">
              <a:latin typeface="微软雅黑" pitchFamily="34" charset="-122"/>
              <a:ea typeface="微软雅黑" pitchFamily="34" charset="-122"/>
            </a:rPr>
            <a:t>整理</a:t>
          </a:r>
          <a:r>
            <a:rPr lang="en-US" sz="1200" b="1" dirty="0">
              <a:latin typeface="微软雅黑" pitchFamily="34" charset="-122"/>
              <a:ea typeface="微软雅黑" pitchFamily="34" charset="-122"/>
            </a:rPr>
            <a:t>(Seiri)</a:t>
          </a:r>
          <a:endParaRPr lang="zh-CN" sz="1200" b="1" dirty="0">
            <a:latin typeface="微软雅黑" pitchFamily="34" charset="-122"/>
            <a:ea typeface="微软雅黑" pitchFamily="34" charset="-122"/>
          </a:endParaRPr>
        </a:p>
      </dgm:t>
    </dgm:pt>
    <dgm:pt modelId="{6721DF55-BBE4-4102-9B85-67E64D6E5C79}" type="parTrans" cxnId="{E58DF12D-0883-4E31-A206-C3D95053624E}">
      <dgm:prSet/>
      <dgm:spPr/>
      <dgm:t>
        <a:bodyPr/>
        <a:lstStyle/>
        <a:p>
          <a:endParaRPr lang="zh-CN" altLang="en-US" sz="1200" b="1">
            <a:latin typeface="微软雅黑" pitchFamily="34" charset="-122"/>
            <a:ea typeface="微软雅黑" pitchFamily="34" charset="-122"/>
          </a:endParaRPr>
        </a:p>
      </dgm:t>
    </dgm:pt>
    <dgm:pt modelId="{3A804F91-89D0-4F45-ABD1-A77E86157814}" type="sibTrans" cxnId="{E58DF12D-0883-4E31-A206-C3D95053624E}">
      <dgm:prSet custT="1"/>
      <dgm:spPr>
        <a:solidFill>
          <a:srgbClr val="FCAC1F"/>
        </a:solidFill>
      </dgm:spPr>
      <dgm:t>
        <a:bodyPr/>
        <a:lstStyle/>
        <a:p>
          <a:endParaRPr lang="zh-CN" altLang="en-US" sz="1200" b="1">
            <a:latin typeface="微软雅黑" pitchFamily="34" charset="-122"/>
            <a:ea typeface="微软雅黑" pitchFamily="34" charset="-122"/>
          </a:endParaRPr>
        </a:p>
      </dgm:t>
    </dgm:pt>
    <dgm:pt modelId="{B31BA6C0-F3F4-4CE6-9285-32E0B82EEAB7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zh-CN" sz="1600" b="1" dirty="0">
              <a:latin typeface="微软雅黑" pitchFamily="34" charset="-122"/>
              <a:ea typeface="微软雅黑" pitchFamily="34" charset="-122"/>
            </a:rPr>
            <a:t>整顿</a:t>
          </a:r>
          <a:r>
            <a:rPr lang="en-US" sz="1200" b="1" dirty="0">
              <a:latin typeface="微软雅黑" pitchFamily="34" charset="-122"/>
              <a:ea typeface="微软雅黑" pitchFamily="34" charset="-122"/>
            </a:rPr>
            <a:t>(Seiton)</a:t>
          </a:r>
          <a:endParaRPr lang="zh-CN" sz="1200" b="1" dirty="0">
            <a:latin typeface="微软雅黑" pitchFamily="34" charset="-122"/>
            <a:ea typeface="微软雅黑" pitchFamily="34" charset="-122"/>
          </a:endParaRPr>
        </a:p>
      </dgm:t>
    </dgm:pt>
    <dgm:pt modelId="{2D68258F-FDC0-414E-8FDD-7943DC071BAF}" type="parTrans" cxnId="{75DC8F8D-41EA-4274-8F15-9DDB0B9CC089}">
      <dgm:prSet/>
      <dgm:spPr/>
      <dgm:t>
        <a:bodyPr/>
        <a:lstStyle/>
        <a:p>
          <a:endParaRPr lang="zh-CN" altLang="en-US" sz="1200" b="1">
            <a:latin typeface="微软雅黑" pitchFamily="34" charset="-122"/>
            <a:ea typeface="微软雅黑" pitchFamily="34" charset="-122"/>
          </a:endParaRPr>
        </a:p>
      </dgm:t>
    </dgm:pt>
    <dgm:pt modelId="{A2033B21-119B-46FF-9C3C-15579719CF0D}" type="sibTrans" cxnId="{75DC8F8D-41EA-4274-8F15-9DDB0B9CC089}">
      <dgm:prSet custT="1"/>
      <dgm:spPr>
        <a:solidFill>
          <a:srgbClr val="FCAC1F"/>
        </a:solidFill>
      </dgm:spPr>
      <dgm:t>
        <a:bodyPr/>
        <a:lstStyle/>
        <a:p>
          <a:endParaRPr lang="zh-CN" altLang="en-US" sz="1200" b="1">
            <a:latin typeface="微软雅黑" pitchFamily="34" charset="-122"/>
            <a:ea typeface="微软雅黑" pitchFamily="34" charset="-122"/>
          </a:endParaRPr>
        </a:p>
      </dgm:t>
    </dgm:pt>
    <dgm:pt modelId="{1CC6C105-C10D-4AD7-9F97-CF06F220ABC0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zh-CN" sz="1600" b="1" dirty="0">
              <a:latin typeface="微软雅黑" pitchFamily="34" charset="-122"/>
              <a:ea typeface="微软雅黑" pitchFamily="34" charset="-122"/>
            </a:rPr>
            <a:t>清扫</a:t>
          </a:r>
          <a:r>
            <a:rPr lang="en-US" sz="1200" b="1" dirty="0">
              <a:latin typeface="微软雅黑" pitchFamily="34" charset="-122"/>
              <a:ea typeface="微软雅黑" pitchFamily="34" charset="-122"/>
            </a:rPr>
            <a:t>(Seiso)</a:t>
          </a:r>
          <a:endParaRPr lang="zh-CN" sz="1200" b="1" dirty="0">
            <a:latin typeface="微软雅黑" pitchFamily="34" charset="-122"/>
            <a:ea typeface="微软雅黑" pitchFamily="34" charset="-122"/>
          </a:endParaRPr>
        </a:p>
      </dgm:t>
    </dgm:pt>
    <dgm:pt modelId="{C100A031-F150-4164-9EBB-2583DC246A7B}" type="parTrans" cxnId="{BAFA17B7-94A5-4801-A787-0D146CE29268}">
      <dgm:prSet/>
      <dgm:spPr/>
      <dgm:t>
        <a:bodyPr/>
        <a:lstStyle/>
        <a:p>
          <a:endParaRPr lang="zh-CN" altLang="en-US" sz="1200" b="1">
            <a:latin typeface="微软雅黑" pitchFamily="34" charset="-122"/>
            <a:ea typeface="微软雅黑" pitchFamily="34" charset="-122"/>
          </a:endParaRPr>
        </a:p>
      </dgm:t>
    </dgm:pt>
    <dgm:pt modelId="{248A0598-A9E3-4FAF-BD4E-93C8D930D1C0}" type="sibTrans" cxnId="{BAFA17B7-94A5-4801-A787-0D146CE29268}">
      <dgm:prSet custT="1"/>
      <dgm:spPr>
        <a:solidFill>
          <a:srgbClr val="FCAC1F"/>
        </a:solidFill>
      </dgm:spPr>
      <dgm:t>
        <a:bodyPr/>
        <a:lstStyle/>
        <a:p>
          <a:endParaRPr lang="zh-CN" altLang="en-US" sz="1200" b="1">
            <a:latin typeface="微软雅黑" pitchFamily="34" charset="-122"/>
            <a:ea typeface="微软雅黑" pitchFamily="34" charset="-122"/>
          </a:endParaRPr>
        </a:p>
      </dgm:t>
    </dgm:pt>
    <dgm:pt modelId="{E4B1CBD7-0245-4F19-BF31-FEC1D2BDC153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zh-CN" sz="1600" b="1" dirty="0">
              <a:latin typeface="微软雅黑" pitchFamily="34" charset="-122"/>
              <a:ea typeface="微软雅黑" pitchFamily="34" charset="-122"/>
            </a:rPr>
            <a:t>清洁</a:t>
          </a:r>
          <a:r>
            <a:rPr lang="en-US" sz="1200" b="1" dirty="0">
              <a:latin typeface="微软雅黑" pitchFamily="34" charset="-122"/>
              <a:ea typeface="微软雅黑" pitchFamily="34" charset="-122"/>
            </a:rPr>
            <a:t>(Seiketsu)</a:t>
          </a:r>
          <a:endParaRPr lang="zh-CN" sz="1200" b="1" dirty="0">
            <a:latin typeface="微软雅黑" pitchFamily="34" charset="-122"/>
            <a:ea typeface="微软雅黑" pitchFamily="34" charset="-122"/>
          </a:endParaRPr>
        </a:p>
      </dgm:t>
    </dgm:pt>
    <dgm:pt modelId="{D8573E97-0474-495A-8C4D-F6E2EC7B814A}" type="parTrans" cxnId="{89201AF3-EE9A-44FF-8A1E-34290879621C}">
      <dgm:prSet/>
      <dgm:spPr/>
      <dgm:t>
        <a:bodyPr/>
        <a:lstStyle/>
        <a:p>
          <a:endParaRPr lang="zh-CN" altLang="en-US" sz="1200" b="1">
            <a:latin typeface="微软雅黑" pitchFamily="34" charset="-122"/>
            <a:ea typeface="微软雅黑" pitchFamily="34" charset="-122"/>
          </a:endParaRPr>
        </a:p>
      </dgm:t>
    </dgm:pt>
    <dgm:pt modelId="{B7A7A96E-98FF-4CFE-A180-383722DC3788}" type="sibTrans" cxnId="{89201AF3-EE9A-44FF-8A1E-34290879621C}">
      <dgm:prSet custT="1"/>
      <dgm:spPr>
        <a:solidFill>
          <a:srgbClr val="FCAC1F"/>
        </a:solidFill>
      </dgm:spPr>
      <dgm:t>
        <a:bodyPr/>
        <a:lstStyle/>
        <a:p>
          <a:endParaRPr lang="zh-CN" altLang="en-US" sz="1200" b="1">
            <a:latin typeface="微软雅黑" pitchFamily="34" charset="-122"/>
            <a:ea typeface="微软雅黑" pitchFamily="34" charset="-122"/>
          </a:endParaRPr>
        </a:p>
      </dgm:t>
    </dgm:pt>
    <dgm:pt modelId="{DA3129F6-8D47-449B-8675-C4D431B7B925}">
      <dgm:prSet custT="1"/>
      <dgm:spPr>
        <a:solidFill>
          <a:srgbClr val="2C91CE"/>
        </a:solidFill>
      </dgm:spPr>
      <dgm:t>
        <a:bodyPr/>
        <a:lstStyle/>
        <a:p>
          <a:pPr rtl="0"/>
          <a:r>
            <a:rPr lang="zh-CN" sz="1600" b="1" dirty="0">
              <a:latin typeface="微软雅黑" pitchFamily="34" charset="-122"/>
              <a:ea typeface="微软雅黑" pitchFamily="34" charset="-122"/>
            </a:rPr>
            <a:t>素养</a:t>
          </a:r>
          <a:r>
            <a:rPr lang="en-US" sz="1200" b="1" dirty="0">
              <a:latin typeface="微软雅黑" pitchFamily="34" charset="-122"/>
              <a:ea typeface="微软雅黑" pitchFamily="34" charset="-122"/>
            </a:rPr>
            <a:t>(Shitsuke)</a:t>
          </a:r>
          <a:endParaRPr lang="zh-CN" sz="1200" b="1" dirty="0">
            <a:latin typeface="微软雅黑" pitchFamily="34" charset="-122"/>
            <a:ea typeface="微软雅黑" pitchFamily="34" charset="-122"/>
          </a:endParaRPr>
        </a:p>
      </dgm:t>
    </dgm:pt>
    <dgm:pt modelId="{EBEE46C9-CBDE-43CC-BB75-FB5353DF0B02}" type="parTrans" cxnId="{002A6E65-9681-4770-9D9B-C6682D0F3757}">
      <dgm:prSet/>
      <dgm:spPr/>
      <dgm:t>
        <a:bodyPr/>
        <a:lstStyle/>
        <a:p>
          <a:endParaRPr lang="zh-CN" altLang="en-US" sz="1200" b="1">
            <a:latin typeface="微软雅黑" pitchFamily="34" charset="-122"/>
            <a:ea typeface="微软雅黑" pitchFamily="34" charset="-122"/>
          </a:endParaRPr>
        </a:p>
      </dgm:t>
    </dgm:pt>
    <dgm:pt modelId="{6D8EE1A6-4CA0-4F48-9FA8-BCBD0EF02639}" type="sibTrans" cxnId="{002A6E65-9681-4770-9D9B-C6682D0F3757}">
      <dgm:prSet custT="1"/>
      <dgm:spPr>
        <a:solidFill>
          <a:srgbClr val="FCAC1F"/>
        </a:solidFill>
      </dgm:spPr>
      <dgm:t>
        <a:bodyPr/>
        <a:lstStyle/>
        <a:p>
          <a:endParaRPr lang="zh-CN" altLang="en-US" sz="1200" b="1">
            <a:latin typeface="微软雅黑" pitchFamily="34" charset="-122"/>
            <a:ea typeface="微软雅黑" pitchFamily="34" charset="-122"/>
          </a:endParaRPr>
        </a:p>
      </dgm:t>
    </dgm:pt>
    <dgm:pt modelId="{2DF83422-67B8-4545-98AA-FB12EEEACD07}" type="pres">
      <dgm:prSet presAssocID="{51E4BE43-8DC7-40DC-A901-D221A8CE593F}" presName="cycle" presStyleCnt="0">
        <dgm:presLayoutVars>
          <dgm:dir/>
          <dgm:resizeHandles val="exact"/>
        </dgm:presLayoutVars>
      </dgm:prSet>
      <dgm:spPr/>
    </dgm:pt>
    <dgm:pt modelId="{05521D95-A41E-4A4D-9331-F84A28D78182}" type="pres">
      <dgm:prSet presAssocID="{A95933D7-DCC5-4F4F-BEDC-AFCFE60D4D8D}" presName="node" presStyleLbl="node1" presStyleIdx="0" presStyleCnt="5">
        <dgm:presLayoutVars>
          <dgm:bulletEnabled val="1"/>
        </dgm:presLayoutVars>
      </dgm:prSet>
      <dgm:spPr/>
    </dgm:pt>
    <dgm:pt modelId="{DDE812B0-3036-45B0-81C4-3A1D97A26FEE}" type="pres">
      <dgm:prSet presAssocID="{3A804F91-89D0-4F45-ABD1-A77E86157814}" presName="sibTrans" presStyleLbl="sibTrans2D1" presStyleIdx="0" presStyleCnt="5"/>
      <dgm:spPr/>
    </dgm:pt>
    <dgm:pt modelId="{1C6E023B-128A-44E6-B9F0-4452F0EE53B9}" type="pres">
      <dgm:prSet presAssocID="{3A804F91-89D0-4F45-ABD1-A77E86157814}" presName="connectorText" presStyleLbl="sibTrans2D1" presStyleIdx="0" presStyleCnt="5"/>
      <dgm:spPr/>
    </dgm:pt>
    <dgm:pt modelId="{CDDDABD9-207A-48F7-B648-773FBA5EF979}" type="pres">
      <dgm:prSet presAssocID="{B31BA6C0-F3F4-4CE6-9285-32E0B82EEAB7}" presName="node" presStyleLbl="node1" presStyleIdx="1" presStyleCnt="5">
        <dgm:presLayoutVars>
          <dgm:bulletEnabled val="1"/>
        </dgm:presLayoutVars>
      </dgm:prSet>
      <dgm:spPr/>
    </dgm:pt>
    <dgm:pt modelId="{6BA6C554-F235-4881-A4E8-34600516297A}" type="pres">
      <dgm:prSet presAssocID="{A2033B21-119B-46FF-9C3C-15579719CF0D}" presName="sibTrans" presStyleLbl="sibTrans2D1" presStyleIdx="1" presStyleCnt="5"/>
      <dgm:spPr/>
    </dgm:pt>
    <dgm:pt modelId="{3FE48F64-ED06-454B-887D-5AE200C23121}" type="pres">
      <dgm:prSet presAssocID="{A2033B21-119B-46FF-9C3C-15579719CF0D}" presName="connectorText" presStyleLbl="sibTrans2D1" presStyleIdx="1" presStyleCnt="5"/>
      <dgm:spPr/>
    </dgm:pt>
    <dgm:pt modelId="{9F8B23FD-2CEC-48E3-920A-7A635B11D9ED}" type="pres">
      <dgm:prSet presAssocID="{1CC6C105-C10D-4AD7-9F97-CF06F220ABC0}" presName="node" presStyleLbl="node1" presStyleIdx="2" presStyleCnt="5">
        <dgm:presLayoutVars>
          <dgm:bulletEnabled val="1"/>
        </dgm:presLayoutVars>
      </dgm:prSet>
      <dgm:spPr/>
    </dgm:pt>
    <dgm:pt modelId="{FACE19BD-323B-4653-8FFE-4A97568FB59D}" type="pres">
      <dgm:prSet presAssocID="{248A0598-A9E3-4FAF-BD4E-93C8D930D1C0}" presName="sibTrans" presStyleLbl="sibTrans2D1" presStyleIdx="2" presStyleCnt="5"/>
      <dgm:spPr/>
    </dgm:pt>
    <dgm:pt modelId="{3C229135-2052-4177-A037-739F76C1B8E6}" type="pres">
      <dgm:prSet presAssocID="{248A0598-A9E3-4FAF-BD4E-93C8D930D1C0}" presName="connectorText" presStyleLbl="sibTrans2D1" presStyleIdx="2" presStyleCnt="5"/>
      <dgm:spPr/>
    </dgm:pt>
    <dgm:pt modelId="{3606A37B-761A-47A5-A82E-D5797540DE16}" type="pres">
      <dgm:prSet presAssocID="{E4B1CBD7-0245-4F19-BF31-FEC1D2BDC153}" presName="node" presStyleLbl="node1" presStyleIdx="3" presStyleCnt="5">
        <dgm:presLayoutVars>
          <dgm:bulletEnabled val="1"/>
        </dgm:presLayoutVars>
      </dgm:prSet>
      <dgm:spPr/>
    </dgm:pt>
    <dgm:pt modelId="{DA0F8F8E-08D3-440C-8F13-1E0C3EF596D3}" type="pres">
      <dgm:prSet presAssocID="{B7A7A96E-98FF-4CFE-A180-383722DC3788}" presName="sibTrans" presStyleLbl="sibTrans2D1" presStyleIdx="3" presStyleCnt="5"/>
      <dgm:spPr/>
    </dgm:pt>
    <dgm:pt modelId="{42F93DDA-2086-423C-AF4A-7449048FF195}" type="pres">
      <dgm:prSet presAssocID="{B7A7A96E-98FF-4CFE-A180-383722DC3788}" presName="connectorText" presStyleLbl="sibTrans2D1" presStyleIdx="3" presStyleCnt="5"/>
      <dgm:spPr/>
    </dgm:pt>
    <dgm:pt modelId="{4F7C0C08-4BBE-4F39-9EBA-676680809421}" type="pres">
      <dgm:prSet presAssocID="{DA3129F6-8D47-449B-8675-C4D431B7B925}" presName="node" presStyleLbl="node1" presStyleIdx="4" presStyleCnt="5">
        <dgm:presLayoutVars>
          <dgm:bulletEnabled val="1"/>
        </dgm:presLayoutVars>
      </dgm:prSet>
      <dgm:spPr/>
    </dgm:pt>
    <dgm:pt modelId="{E5A5FA4D-182A-452F-82ED-946AD62FC18B}" type="pres">
      <dgm:prSet presAssocID="{6D8EE1A6-4CA0-4F48-9FA8-BCBD0EF02639}" presName="sibTrans" presStyleLbl="sibTrans2D1" presStyleIdx="4" presStyleCnt="5"/>
      <dgm:spPr/>
    </dgm:pt>
    <dgm:pt modelId="{664689FD-C6A5-4130-8A91-1A0407BE38F9}" type="pres">
      <dgm:prSet presAssocID="{6D8EE1A6-4CA0-4F48-9FA8-BCBD0EF02639}" presName="connectorText" presStyleLbl="sibTrans2D1" presStyleIdx="4" presStyleCnt="5"/>
      <dgm:spPr/>
    </dgm:pt>
  </dgm:ptLst>
  <dgm:cxnLst>
    <dgm:cxn modelId="{7798D500-0D8C-4D75-AE22-77201D9E42FA}" type="presOf" srcId="{B7A7A96E-98FF-4CFE-A180-383722DC3788}" destId="{42F93DDA-2086-423C-AF4A-7449048FF195}" srcOrd="1" destOrd="0" presId="urn:microsoft.com/office/officeart/2005/8/layout/cycle2"/>
    <dgm:cxn modelId="{3A867D0D-7D48-4C35-A7F7-8677C2A803CC}" type="presOf" srcId="{1CC6C105-C10D-4AD7-9F97-CF06F220ABC0}" destId="{9F8B23FD-2CEC-48E3-920A-7A635B11D9ED}" srcOrd="0" destOrd="0" presId="urn:microsoft.com/office/officeart/2005/8/layout/cycle2"/>
    <dgm:cxn modelId="{E58DF12D-0883-4E31-A206-C3D95053624E}" srcId="{51E4BE43-8DC7-40DC-A901-D221A8CE593F}" destId="{A95933D7-DCC5-4F4F-BEDC-AFCFE60D4D8D}" srcOrd="0" destOrd="0" parTransId="{6721DF55-BBE4-4102-9B85-67E64D6E5C79}" sibTransId="{3A804F91-89D0-4F45-ABD1-A77E86157814}"/>
    <dgm:cxn modelId="{48576B30-822F-4D1F-B645-3D5769FF760C}" type="presOf" srcId="{248A0598-A9E3-4FAF-BD4E-93C8D930D1C0}" destId="{FACE19BD-323B-4653-8FFE-4A97568FB59D}" srcOrd="0" destOrd="0" presId="urn:microsoft.com/office/officeart/2005/8/layout/cycle2"/>
    <dgm:cxn modelId="{DBAB1764-371C-4CC9-8E5B-7B5698003CE2}" type="presOf" srcId="{E4B1CBD7-0245-4F19-BF31-FEC1D2BDC153}" destId="{3606A37B-761A-47A5-A82E-D5797540DE16}" srcOrd="0" destOrd="0" presId="urn:microsoft.com/office/officeart/2005/8/layout/cycle2"/>
    <dgm:cxn modelId="{002A6E65-9681-4770-9D9B-C6682D0F3757}" srcId="{51E4BE43-8DC7-40DC-A901-D221A8CE593F}" destId="{DA3129F6-8D47-449B-8675-C4D431B7B925}" srcOrd="4" destOrd="0" parTransId="{EBEE46C9-CBDE-43CC-BB75-FB5353DF0B02}" sibTransId="{6D8EE1A6-4CA0-4F48-9FA8-BCBD0EF02639}"/>
    <dgm:cxn modelId="{D4C41769-2A87-4661-8B41-DBA0DB7DEB8E}" type="presOf" srcId="{A2033B21-119B-46FF-9C3C-15579719CF0D}" destId="{3FE48F64-ED06-454B-887D-5AE200C23121}" srcOrd="1" destOrd="0" presId="urn:microsoft.com/office/officeart/2005/8/layout/cycle2"/>
    <dgm:cxn modelId="{6C041C6C-4516-40C2-943B-6DBF0266AB95}" type="presOf" srcId="{A95933D7-DCC5-4F4F-BEDC-AFCFE60D4D8D}" destId="{05521D95-A41E-4A4D-9331-F84A28D78182}" srcOrd="0" destOrd="0" presId="urn:microsoft.com/office/officeart/2005/8/layout/cycle2"/>
    <dgm:cxn modelId="{15B54F79-0BE7-4704-AEC0-18D265C5153E}" type="presOf" srcId="{3A804F91-89D0-4F45-ABD1-A77E86157814}" destId="{1C6E023B-128A-44E6-B9F0-4452F0EE53B9}" srcOrd="1" destOrd="0" presId="urn:microsoft.com/office/officeart/2005/8/layout/cycle2"/>
    <dgm:cxn modelId="{14DCEB7D-C08A-41FC-82CB-55F8BB13B3D6}" type="presOf" srcId="{6D8EE1A6-4CA0-4F48-9FA8-BCBD0EF02639}" destId="{E5A5FA4D-182A-452F-82ED-946AD62FC18B}" srcOrd="0" destOrd="0" presId="urn:microsoft.com/office/officeart/2005/8/layout/cycle2"/>
    <dgm:cxn modelId="{8704717F-A0DC-46BB-ABEA-0F70BECC4B2E}" type="presOf" srcId="{A2033B21-119B-46FF-9C3C-15579719CF0D}" destId="{6BA6C554-F235-4881-A4E8-34600516297A}" srcOrd="0" destOrd="0" presId="urn:microsoft.com/office/officeart/2005/8/layout/cycle2"/>
    <dgm:cxn modelId="{75DC8F8D-41EA-4274-8F15-9DDB0B9CC089}" srcId="{51E4BE43-8DC7-40DC-A901-D221A8CE593F}" destId="{B31BA6C0-F3F4-4CE6-9285-32E0B82EEAB7}" srcOrd="1" destOrd="0" parTransId="{2D68258F-FDC0-414E-8FDD-7943DC071BAF}" sibTransId="{A2033B21-119B-46FF-9C3C-15579719CF0D}"/>
    <dgm:cxn modelId="{2DF3858F-393C-4F73-8CD6-B271A3304F14}" type="presOf" srcId="{51E4BE43-8DC7-40DC-A901-D221A8CE593F}" destId="{2DF83422-67B8-4545-98AA-FB12EEEACD07}" srcOrd="0" destOrd="0" presId="urn:microsoft.com/office/officeart/2005/8/layout/cycle2"/>
    <dgm:cxn modelId="{3AC37E91-4407-42B4-B3A2-272245E40985}" type="presOf" srcId="{B31BA6C0-F3F4-4CE6-9285-32E0B82EEAB7}" destId="{CDDDABD9-207A-48F7-B648-773FBA5EF979}" srcOrd="0" destOrd="0" presId="urn:microsoft.com/office/officeart/2005/8/layout/cycle2"/>
    <dgm:cxn modelId="{7E72EF9F-2115-4DA5-BBF9-364389A48DFC}" type="presOf" srcId="{B7A7A96E-98FF-4CFE-A180-383722DC3788}" destId="{DA0F8F8E-08D3-440C-8F13-1E0C3EF596D3}" srcOrd="0" destOrd="0" presId="urn:microsoft.com/office/officeart/2005/8/layout/cycle2"/>
    <dgm:cxn modelId="{BAFA17B7-94A5-4801-A787-0D146CE29268}" srcId="{51E4BE43-8DC7-40DC-A901-D221A8CE593F}" destId="{1CC6C105-C10D-4AD7-9F97-CF06F220ABC0}" srcOrd="2" destOrd="0" parTransId="{C100A031-F150-4164-9EBB-2583DC246A7B}" sibTransId="{248A0598-A9E3-4FAF-BD4E-93C8D930D1C0}"/>
    <dgm:cxn modelId="{54789BBB-ECDD-4AF6-8521-25BE033B9AD4}" type="presOf" srcId="{248A0598-A9E3-4FAF-BD4E-93C8D930D1C0}" destId="{3C229135-2052-4177-A037-739F76C1B8E6}" srcOrd="1" destOrd="0" presId="urn:microsoft.com/office/officeart/2005/8/layout/cycle2"/>
    <dgm:cxn modelId="{82EE3CD2-4549-4963-B159-D39485F8B504}" type="presOf" srcId="{6D8EE1A6-4CA0-4F48-9FA8-BCBD0EF02639}" destId="{664689FD-C6A5-4130-8A91-1A0407BE38F9}" srcOrd="1" destOrd="0" presId="urn:microsoft.com/office/officeart/2005/8/layout/cycle2"/>
    <dgm:cxn modelId="{C17D66ED-7081-4C0F-924F-5EFD07D30869}" type="presOf" srcId="{3A804F91-89D0-4F45-ABD1-A77E86157814}" destId="{DDE812B0-3036-45B0-81C4-3A1D97A26FEE}" srcOrd="0" destOrd="0" presId="urn:microsoft.com/office/officeart/2005/8/layout/cycle2"/>
    <dgm:cxn modelId="{89201AF3-EE9A-44FF-8A1E-34290879621C}" srcId="{51E4BE43-8DC7-40DC-A901-D221A8CE593F}" destId="{E4B1CBD7-0245-4F19-BF31-FEC1D2BDC153}" srcOrd="3" destOrd="0" parTransId="{D8573E97-0474-495A-8C4D-F6E2EC7B814A}" sibTransId="{B7A7A96E-98FF-4CFE-A180-383722DC3788}"/>
    <dgm:cxn modelId="{ACB4CBFB-13CC-4C85-94EC-728D19EAEBFE}" type="presOf" srcId="{DA3129F6-8D47-449B-8675-C4D431B7B925}" destId="{4F7C0C08-4BBE-4F39-9EBA-676680809421}" srcOrd="0" destOrd="0" presId="urn:microsoft.com/office/officeart/2005/8/layout/cycle2"/>
    <dgm:cxn modelId="{439D2F90-AB72-4AE2-92F6-03F77CA24899}" type="presParOf" srcId="{2DF83422-67B8-4545-98AA-FB12EEEACD07}" destId="{05521D95-A41E-4A4D-9331-F84A28D78182}" srcOrd="0" destOrd="0" presId="urn:microsoft.com/office/officeart/2005/8/layout/cycle2"/>
    <dgm:cxn modelId="{9E84B570-02FB-4B59-B312-9A0E16436BF3}" type="presParOf" srcId="{2DF83422-67B8-4545-98AA-FB12EEEACD07}" destId="{DDE812B0-3036-45B0-81C4-3A1D97A26FEE}" srcOrd="1" destOrd="0" presId="urn:microsoft.com/office/officeart/2005/8/layout/cycle2"/>
    <dgm:cxn modelId="{413D60AD-C746-4101-874F-23F4B1BC38DB}" type="presParOf" srcId="{DDE812B0-3036-45B0-81C4-3A1D97A26FEE}" destId="{1C6E023B-128A-44E6-B9F0-4452F0EE53B9}" srcOrd="0" destOrd="0" presId="urn:microsoft.com/office/officeart/2005/8/layout/cycle2"/>
    <dgm:cxn modelId="{F5055305-E346-4F41-876D-590F57D7F742}" type="presParOf" srcId="{2DF83422-67B8-4545-98AA-FB12EEEACD07}" destId="{CDDDABD9-207A-48F7-B648-773FBA5EF979}" srcOrd="2" destOrd="0" presId="urn:microsoft.com/office/officeart/2005/8/layout/cycle2"/>
    <dgm:cxn modelId="{563F0473-872A-46C3-BC5C-1F8413F20511}" type="presParOf" srcId="{2DF83422-67B8-4545-98AA-FB12EEEACD07}" destId="{6BA6C554-F235-4881-A4E8-34600516297A}" srcOrd="3" destOrd="0" presId="urn:microsoft.com/office/officeart/2005/8/layout/cycle2"/>
    <dgm:cxn modelId="{4B9AF8E1-64D7-46F1-A999-72000177EF12}" type="presParOf" srcId="{6BA6C554-F235-4881-A4E8-34600516297A}" destId="{3FE48F64-ED06-454B-887D-5AE200C23121}" srcOrd="0" destOrd="0" presId="urn:microsoft.com/office/officeart/2005/8/layout/cycle2"/>
    <dgm:cxn modelId="{25BEF3AA-E6FF-4C7B-8A99-D427728960EB}" type="presParOf" srcId="{2DF83422-67B8-4545-98AA-FB12EEEACD07}" destId="{9F8B23FD-2CEC-48E3-920A-7A635B11D9ED}" srcOrd="4" destOrd="0" presId="urn:microsoft.com/office/officeart/2005/8/layout/cycle2"/>
    <dgm:cxn modelId="{0FD64E70-91A0-4153-A6A9-D4FD72CCE9EE}" type="presParOf" srcId="{2DF83422-67B8-4545-98AA-FB12EEEACD07}" destId="{FACE19BD-323B-4653-8FFE-4A97568FB59D}" srcOrd="5" destOrd="0" presId="urn:microsoft.com/office/officeart/2005/8/layout/cycle2"/>
    <dgm:cxn modelId="{488B7247-B4A8-4847-978A-2A311D39EF33}" type="presParOf" srcId="{FACE19BD-323B-4653-8FFE-4A97568FB59D}" destId="{3C229135-2052-4177-A037-739F76C1B8E6}" srcOrd="0" destOrd="0" presId="urn:microsoft.com/office/officeart/2005/8/layout/cycle2"/>
    <dgm:cxn modelId="{3314561D-544C-4D91-8DCC-75217AE2424F}" type="presParOf" srcId="{2DF83422-67B8-4545-98AA-FB12EEEACD07}" destId="{3606A37B-761A-47A5-A82E-D5797540DE16}" srcOrd="6" destOrd="0" presId="urn:microsoft.com/office/officeart/2005/8/layout/cycle2"/>
    <dgm:cxn modelId="{96321160-C30C-473F-A7D7-BCA292D70706}" type="presParOf" srcId="{2DF83422-67B8-4545-98AA-FB12EEEACD07}" destId="{DA0F8F8E-08D3-440C-8F13-1E0C3EF596D3}" srcOrd="7" destOrd="0" presId="urn:microsoft.com/office/officeart/2005/8/layout/cycle2"/>
    <dgm:cxn modelId="{E704DED6-276D-441D-A0E4-938755ED1697}" type="presParOf" srcId="{DA0F8F8E-08D3-440C-8F13-1E0C3EF596D3}" destId="{42F93DDA-2086-423C-AF4A-7449048FF195}" srcOrd="0" destOrd="0" presId="urn:microsoft.com/office/officeart/2005/8/layout/cycle2"/>
    <dgm:cxn modelId="{67306ED3-1EA9-459E-A240-446011A29B2F}" type="presParOf" srcId="{2DF83422-67B8-4545-98AA-FB12EEEACD07}" destId="{4F7C0C08-4BBE-4F39-9EBA-676680809421}" srcOrd="8" destOrd="0" presId="urn:microsoft.com/office/officeart/2005/8/layout/cycle2"/>
    <dgm:cxn modelId="{E9334CE3-C186-4023-8663-7B9A7D46640A}" type="presParOf" srcId="{2DF83422-67B8-4545-98AA-FB12EEEACD07}" destId="{E5A5FA4D-182A-452F-82ED-946AD62FC18B}" srcOrd="9" destOrd="0" presId="urn:microsoft.com/office/officeart/2005/8/layout/cycle2"/>
    <dgm:cxn modelId="{DF17E443-EC84-454F-96E1-8CFF7822F353}" type="presParOf" srcId="{E5A5FA4D-182A-452F-82ED-946AD62FC18B}" destId="{664689FD-C6A5-4130-8A91-1A0407BE38F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D4886-90EF-4D90-A7BB-BFC397EA6E16}">
      <dsp:nvSpPr>
        <dsp:cNvPr id="0" name=""/>
        <dsp:cNvSpPr/>
      </dsp:nvSpPr>
      <dsp:spPr>
        <a:xfrm>
          <a:off x="4937514" y="3049307"/>
          <a:ext cx="290018" cy="6235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5009" y="0"/>
              </a:lnTo>
              <a:lnTo>
                <a:pt x="145009" y="623539"/>
              </a:lnTo>
              <a:lnTo>
                <a:pt x="290018" y="623539"/>
              </a:lnTo>
            </a:path>
          </a:pathLst>
        </a:custGeom>
        <a:noFill/>
        <a:ln w="12700" cap="flat" cmpd="sng" algn="ctr">
          <a:solidFill>
            <a:srgbClr val="3777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15CB26-AE85-4239-A175-0C04111C0863}">
      <dsp:nvSpPr>
        <dsp:cNvPr id="0" name=""/>
        <dsp:cNvSpPr/>
      </dsp:nvSpPr>
      <dsp:spPr>
        <a:xfrm>
          <a:off x="4937514" y="3003587"/>
          <a:ext cx="2900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0018" y="45720"/>
              </a:lnTo>
            </a:path>
          </a:pathLst>
        </a:custGeom>
        <a:noFill/>
        <a:ln w="12700" cap="flat" cmpd="sng" algn="ctr">
          <a:solidFill>
            <a:srgbClr val="3777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906A90-5AB5-4AC4-990B-191759A7DF17}">
      <dsp:nvSpPr>
        <dsp:cNvPr id="0" name=""/>
        <dsp:cNvSpPr/>
      </dsp:nvSpPr>
      <dsp:spPr>
        <a:xfrm>
          <a:off x="4937514" y="2425768"/>
          <a:ext cx="290018" cy="623539"/>
        </a:xfrm>
        <a:custGeom>
          <a:avLst/>
          <a:gdLst/>
          <a:ahLst/>
          <a:cxnLst/>
          <a:rect l="0" t="0" r="0" b="0"/>
          <a:pathLst>
            <a:path>
              <a:moveTo>
                <a:pt x="0" y="623539"/>
              </a:moveTo>
              <a:lnTo>
                <a:pt x="145009" y="623539"/>
              </a:lnTo>
              <a:lnTo>
                <a:pt x="145009" y="0"/>
              </a:lnTo>
              <a:lnTo>
                <a:pt x="290018" y="0"/>
              </a:lnTo>
            </a:path>
          </a:pathLst>
        </a:custGeom>
        <a:noFill/>
        <a:ln w="12700" cap="flat" cmpd="sng" algn="ctr">
          <a:solidFill>
            <a:srgbClr val="3777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B5884E-10CA-410F-9E3A-0F57ADDE943D}">
      <dsp:nvSpPr>
        <dsp:cNvPr id="0" name=""/>
        <dsp:cNvSpPr/>
      </dsp:nvSpPr>
      <dsp:spPr>
        <a:xfrm>
          <a:off x="3197403" y="2269883"/>
          <a:ext cx="290018" cy="7794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5009" y="0"/>
              </a:lnTo>
              <a:lnTo>
                <a:pt x="145009" y="779424"/>
              </a:lnTo>
              <a:lnTo>
                <a:pt x="290018" y="779424"/>
              </a:lnTo>
            </a:path>
          </a:pathLst>
        </a:custGeom>
        <a:noFill/>
        <a:ln w="12700" cap="flat" cmpd="sng" algn="ctr">
          <a:solidFill>
            <a:srgbClr val="3777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708BEF-6CF1-439E-94D3-A39AD6EFE2DF}">
      <dsp:nvSpPr>
        <dsp:cNvPr id="0" name=""/>
        <dsp:cNvSpPr/>
      </dsp:nvSpPr>
      <dsp:spPr>
        <a:xfrm>
          <a:off x="6677625" y="1756508"/>
          <a:ext cx="2900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0018" y="45720"/>
              </a:lnTo>
            </a:path>
          </a:pathLst>
        </a:custGeom>
        <a:noFill/>
        <a:ln w="12700" cap="flat" cmpd="sng" algn="ctr">
          <a:solidFill>
            <a:srgbClr val="3777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620C7D-FD83-4919-BCFD-B4437F57F18A}">
      <dsp:nvSpPr>
        <dsp:cNvPr id="0" name=""/>
        <dsp:cNvSpPr/>
      </dsp:nvSpPr>
      <dsp:spPr>
        <a:xfrm>
          <a:off x="4937514" y="1490458"/>
          <a:ext cx="290018" cy="311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5009" y="0"/>
              </a:lnTo>
              <a:lnTo>
                <a:pt x="145009" y="311769"/>
              </a:lnTo>
              <a:lnTo>
                <a:pt x="290018" y="311769"/>
              </a:lnTo>
            </a:path>
          </a:pathLst>
        </a:custGeom>
        <a:noFill/>
        <a:ln w="12700" cap="flat" cmpd="sng" algn="ctr">
          <a:solidFill>
            <a:srgbClr val="3777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080CF4-BF39-4120-B91C-A9AD0E90AEF1}">
      <dsp:nvSpPr>
        <dsp:cNvPr id="0" name=""/>
        <dsp:cNvSpPr/>
      </dsp:nvSpPr>
      <dsp:spPr>
        <a:xfrm>
          <a:off x="4937514" y="1178688"/>
          <a:ext cx="290018" cy="311769"/>
        </a:xfrm>
        <a:custGeom>
          <a:avLst/>
          <a:gdLst/>
          <a:ahLst/>
          <a:cxnLst/>
          <a:rect l="0" t="0" r="0" b="0"/>
          <a:pathLst>
            <a:path>
              <a:moveTo>
                <a:pt x="0" y="311769"/>
              </a:moveTo>
              <a:lnTo>
                <a:pt x="145009" y="311769"/>
              </a:lnTo>
              <a:lnTo>
                <a:pt x="145009" y="0"/>
              </a:lnTo>
              <a:lnTo>
                <a:pt x="290018" y="0"/>
              </a:lnTo>
            </a:path>
          </a:pathLst>
        </a:custGeom>
        <a:noFill/>
        <a:ln w="12700" cap="flat" cmpd="sng" algn="ctr">
          <a:solidFill>
            <a:srgbClr val="3777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483CF-F689-453C-AC4C-6579016C6E70}">
      <dsp:nvSpPr>
        <dsp:cNvPr id="0" name=""/>
        <dsp:cNvSpPr/>
      </dsp:nvSpPr>
      <dsp:spPr>
        <a:xfrm>
          <a:off x="3197403" y="1490458"/>
          <a:ext cx="290018" cy="779424"/>
        </a:xfrm>
        <a:custGeom>
          <a:avLst/>
          <a:gdLst/>
          <a:ahLst/>
          <a:cxnLst/>
          <a:rect l="0" t="0" r="0" b="0"/>
          <a:pathLst>
            <a:path>
              <a:moveTo>
                <a:pt x="0" y="779424"/>
              </a:moveTo>
              <a:lnTo>
                <a:pt x="145009" y="779424"/>
              </a:lnTo>
              <a:lnTo>
                <a:pt x="145009" y="0"/>
              </a:lnTo>
              <a:lnTo>
                <a:pt x="290018" y="0"/>
              </a:lnTo>
            </a:path>
          </a:pathLst>
        </a:custGeom>
        <a:noFill/>
        <a:ln w="12700" cap="flat" cmpd="sng" algn="ctr">
          <a:solidFill>
            <a:srgbClr val="3777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71BE1-C567-4E6E-AF7A-FE08F0499EEC}">
      <dsp:nvSpPr>
        <dsp:cNvPr id="0" name=""/>
        <dsp:cNvSpPr/>
      </dsp:nvSpPr>
      <dsp:spPr>
        <a:xfrm>
          <a:off x="1457291" y="2224163"/>
          <a:ext cx="29001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0018" y="45720"/>
              </a:lnTo>
            </a:path>
          </a:pathLst>
        </a:custGeom>
        <a:noFill/>
        <a:ln w="12700" cap="flat" cmpd="sng" algn="ctr">
          <a:solidFill>
            <a:srgbClr val="37779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4AA18C-F5C0-4CB0-8B8B-6BB889D100BC}">
      <dsp:nvSpPr>
        <dsp:cNvPr id="0" name=""/>
        <dsp:cNvSpPr/>
      </dsp:nvSpPr>
      <dsp:spPr>
        <a:xfrm>
          <a:off x="7199" y="2048743"/>
          <a:ext cx="1450092" cy="44227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itchFamily="34" charset="-122"/>
              <a:ea typeface="微软雅黑" pitchFamily="34" charset="-122"/>
            </a:rPr>
            <a:t>宪法</a:t>
          </a:r>
        </a:p>
      </dsp:txBody>
      <dsp:txXfrm>
        <a:off x="7199" y="2048743"/>
        <a:ext cx="1450092" cy="442278"/>
      </dsp:txXfrm>
    </dsp:sp>
    <dsp:sp modelId="{22457413-29AC-46A3-8BC0-66FC06ED33C4}">
      <dsp:nvSpPr>
        <dsp:cNvPr id="0" name=""/>
        <dsp:cNvSpPr/>
      </dsp:nvSpPr>
      <dsp:spPr>
        <a:xfrm>
          <a:off x="1747310" y="2048743"/>
          <a:ext cx="1450092" cy="44227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itchFamily="34" charset="-122"/>
              <a:ea typeface="微软雅黑" pitchFamily="34" charset="-122"/>
            </a:rPr>
            <a:t>法律</a:t>
          </a:r>
        </a:p>
      </dsp:txBody>
      <dsp:txXfrm>
        <a:off x="1747310" y="2048743"/>
        <a:ext cx="1450092" cy="442278"/>
      </dsp:txXfrm>
    </dsp:sp>
    <dsp:sp modelId="{6215EFAE-B1DA-4509-A8BA-1AE9BC28593E}">
      <dsp:nvSpPr>
        <dsp:cNvPr id="0" name=""/>
        <dsp:cNvSpPr/>
      </dsp:nvSpPr>
      <dsp:spPr>
        <a:xfrm>
          <a:off x="3487421" y="1269319"/>
          <a:ext cx="1450092" cy="44227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itchFamily="34" charset="-122"/>
              <a:ea typeface="微软雅黑" pitchFamily="34" charset="-122"/>
            </a:rPr>
            <a:t>行政法规</a:t>
          </a:r>
        </a:p>
      </dsp:txBody>
      <dsp:txXfrm>
        <a:off x="3487421" y="1269319"/>
        <a:ext cx="1450092" cy="442278"/>
      </dsp:txXfrm>
    </dsp:sp>
    <dsp:sp modelId="{F3F2146D-4038-4AB0-85DF-2231BCEB26A2}">
      <dsp:nvSpPr>
        <dsp:cNvPr id="0" name=""/>
        <dsp:cNvSpPr/>
      </dsp:nvSpPr>
      <dsp:spPr>
        <a:xfrm>
          <a:off x="5227532" y="957549"/>
          <a:ext cx="1450092" cy="44227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itchFamily="34" charset="-122"/>
              <a:ea typeface="微软雅黑" pitchFamily="34" charset="-122"/>
            </a:rPr>
            <a:t>部门规章</a:t>
          </a:r>
        </a:p>
      </dsp:txBody>
      <dsp:txXfrm>
        <a:off x="5227532" y="957549"/>
        <a:ext cx="1450092" cy="442278"/>
      </dsp:txXfrm>
    </dsp:sp>
    <dsp:sp modelId="{241C7600-AD42-49EB-B181-7F33ED34223A}">
      <dsp:nvSpPr>
        <dsp:cNvPr id="0" name=""/>
        <dsp:cNvSpPr/>
      </dsp:nvSpPr>
      <dsp:spPr>
        <a:xfrm>
          <a:off x="5227532" y="1581088"/>
          <a:ext cx="1450092" cy="44227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itchFamily="34" charset="-122"/>
              <a:ea typeface="微软雅黑" pitchFamily="34" charset="-122"/>
            </a:rPr>
            <a:t>地方法规</a:t>
          </a:r>
        </a:p>
      </dsp:txBody>
      <dsp:txXfrm>
        <a:off x="5227532" y="1581088"/>
        <a:ext cx="1450092" cy="442278"/>
      </dsp:txXfrm>
    </dsp:sp>
    <dsp:sp modelId="{35C9C6EC-1C39-4241-A8C3-92D3B0B91C42}">
      <dsp:nvSpPr>
        <dsp:cNvPr id="0" name=""/>
        <dsp:cNvSpPr/>
      </dsp:nvSpPr>
      <dsp:spPr>
        <a:xfrm>
          <a:off x="6967644" y="1581088"/>
          <a:ext cx="1450092" cy="44227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itchFamily="34" charset="-122"/>
              <a:ea typeface="微软雅黑" pitchFamily="34" charset="-122"/>
            </a:rPr>
            <a:t>地方规章</a:t>
          </a:r>
        </a:p>
      </dsp:txBody>
      <dsp:txXfrm>
        <a:off x="6967644" y="1581088"/>
        <a:ext cx="1450092" cy="442278"/>
      </dsp:txXfrm>
    </dsp:sp>
    <dsp:sp modelId="{5D0215ED-3034-4C8E-9129-A4B6051D4554}">
      <dsp:nvSpPr>
        <dsp:cNvPr id="0" name=""/>
        <dsp:cNvSpPr/>
      </dsp:nvSpPr>
      <dsp:spPr>
        <a:xfrm>
          <a:off x="3487421" y="2828168"/>
          <a:ext cx="1450092" cy="44227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itchFamily="34" charset="-122"/>
              <a:ea typeface="微软雅黑" pitchFamily="34" charset="-122"/>
            </a:rPr>
            <a:t>技术标准</a:t>
          </a:r>
        </a:p>
      </dsp:txBody>
      <dsp:txXfrm>
        <a:off x="3487421" y="2828168"/>
        <a:ext cx="1450092" cy="442278"/>
      </dsp:txXfrm>
    </dsp:sp>
    <dsp:sp modelId="{E227B6AC-1882-4A6C-96DC-C2FAE62ADC51}">
      <dsp:nvSpPr>
        <dsp:cNvPr id="0" name=""/>
        <dsp:cNvSpPr/>
      </dsp:nvSpPr>
      <dsp:spPr>
        <a:xfrm>
          <a:off x="5227532" y="2204628"/>
          <a:ext cx="1450092" cy="44227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itchFamily="34" charset="-122"/>
              <a:ea typeface="微软雅黑" pitchFamily="34" charset="-122"/>
            </a:rPr>
            <a:t>国家标准</a:t>
          </a:r>
        </a:p>
      </dsp:txBody>
      <dsp:txXfrm>
        <a:off x="5227532" y="2204628"/>
        <a:ext cx="1450092" cy="442278"/>
      </dsp:txXfrm>
    </dsp:sp>
    <dsp:sp modelId="{D6489912-874A-44F8-8DB3-BAEE1C7C3456}">
      <dsp:nvSpPr>
        <dsp:cNvPr id="0" name=""/>
        <dsp:cNvSpPr/>
      </dsp:nvSpPr>
      <dsp:spPr>
        <a:xfrm>
          <a:off x="5227532" y="2828168"/>
          <a:ext cx="1450092" cy="44227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itchFamily="34" charset="-122"/>
              <a:ea typeface="微软雅黑" pitchFamily="34" charset="-122"/>
            </a:rPr>
            <a:t>行业标准</a:t>
          </a:r>
        </a:p>
      </dsp:txBody>
      <dsp:txXfrm>
        <a:off x="5227532" y="2828168"/>
        <a:ext cx="1450092" cy="442278"/>
      </dsp:txXfrm>
    </dsp:sp>
    <dsp:sp modelId="{15AB45A5-355F-4AD5-99C4-A8D863F154C7}">
      <dsp:nvSpPr>
        <dsp:cNvPr id="0" name=""/>
        <dsp:cNvSpPr/>
      </dsp:nvSpPr>
      <dsp:spPr>
        <a:xfrm>
          <a:off x="5227532" y="3451708"/>
          <a:ext cx="1450092" cy="44227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微软雅黑" pitchFamily="34" charset="-122"/>
              <a:ea typeface="微软雅黑" pitchFamily="34" charset="-122"/>
            </a:rPr>
            <a:t>地方标准</a:t>
          </a:r>
        </a:p>
      </dsp:txBody>
      <dsp:txXfrm>
        <a:off x="5227532" y="3451708"/>
        <a:ext cx="1450092" cy="4422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E8339-14AC-4C8E-AE10-DEB58093D330}">
      <dsp:nvSpPr>
        <dsp:cNvPr id="0" name=""/>
        <dsp:cNvSpPr/>
      </dsp:nvSpPr>
      <dsp:spPr>
        <a:xfrm>
          <a:off x="0" y="245270"/>
          <a:ext cx="368815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91C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5B53BD-1D5D-4C26-8ABF-77328FE90F6D}">
      <dsp:nvSpPr>
        <dsp:cNvPr id="0" name=""/>
        <dsp:cNvSpPr/>
      </dsp:nvSpPr>
      <dsp:spPr>
        <a:xfrm>
          <a:off x="184407" y="53390"/>
          <a:ext cx="2581707" cy="383760"/>
        </a:xfrm>
        <a:prstGeom prst="roundRect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82" tIns="0" rIns="97582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b="1" kern="1200">
              <a:latin typeface="微软雅黑" pitchFamily="34" charset="-122"/>
              <a:ea typeface="微软雅黑" pitchFamily="34" charset="-122"/>
            </a:rPr>
            <a:t>建立清晰的组织结构；</a:t>
          </a:r>
          <a:endParaRPr lang="zh-CN" sz="1300" kern="1200">
            <a:latin typeface="微软雅黑" pitchFamily="34" charset="-122"/>
            <a:ea typeface="微软雅黑" pitchFamily="34" charset="-122"/>
          </a:endParaRPr>
        </a:p>
      </dsp:txBody>
      <dsp:txXfrm>
        <a:off x="203141" y="72124"/>
        <a:ext cx="2544239" cy="346292"/>
      </dsp:txXfrm>
    </dsp:sp>
    <dsp:sp modelId="{0BD6EF8C-E11C-40F6-9BEE-B9B77B5A1C47}">
      <dsp:nvSpPr>
        <dsp:cNvPr id="0" name=""/>
        <dsp:cNvSpPr/>
      </dsp:nvSpPr>
      <dsp:spPr>
        <a:xfrm>
          <a:off x="0" y="834950"/>
          <a:ext cx="368815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91C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9E9C6-C36F-4B83-AC43-D6AA6390AAF4}">
      <dsp:nvSpPr>
        <dsp:cNvPr id="0" name=""/>
        <dsp:cNvSpPr/>
      </dsp:nvSpPr>
      <dsp:spPr>
        <a:xfrm>
          <a:off x="184407" y="643071"/>
          <a:ext cx="2581707" cy="383760"/>
        </a:xfrm>
        <a:prstGeom prst="roundRect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82" tIns="0" rIns="97582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b="1" kern="1200">
              <a:latin typeface="微软雅黑" pitchFamily="34" charset="-122"/>
              <a:ea typeface="微软雅黑" pitchFamily="34" charset="-122"/>
            </a:rPr>
            <a:t>明确班组成员的管理关系；</a:t>
          </a:r>
          <a:endParaRPr lang="zh-CN" sz="1300" kern="1200">
            <a:latin typeface="微软雅黑" pitchFamily="34" charset="-122"/>
            <a:ea typeface="微软雅黑" pitchFamily="34" charset="-122"/>
          </a:endParaRPr>
        </a:p>
      </dsp:txBody>
      <dsp:txXfrm>
        <a:off x="203141" y="661805"/>
        <a:ext cx="2544239" cy="346292"/>
      </dsp:txXfrm>
    </dsp:sp>
    <dsp:sp modelId="{0027A356-9C71-4D59-9E9E-63120532127F}">
      <dsp:nvSpPr>
        <dsp:cNvPr id="0" name=""/>
        <dsp:cNvSpPr/>
      </dsp:nvSpPr>
      <dsp:spPr>
        <a:xfrm>
          <a:off x="0" y="1424630"/>
          <a:ext cx="3688154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91C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FF97A-190B-4B29-B82D-8E7E82C94E8A}">
      <dsp:nvSpPr>
        <dsp:cNvPr id="0" name=""/>
        <dsp:cNvSpPr/>
      </dsp:nvSpPr>
      <dsp:spPr>
        <a:xfrm>
          <a:off x="184407" y="1232751"/>
          <a:ext cx="2581707" cy="383760"/>
        </a:xfrm>
        <a:prstGeom prst="roundRect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582" tIns="0" rIns="97582" bIns="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300" b="1" kern="1200">
              <a:latin typeface="微软雅黑" pitchFamily="34" charset="-122"/>
              <a:ea typeface="微软雅黑" pitchFamily="34" charset="-122"/>
            </a:rPr>
            <a:t>职责分工和工作接口。</a:t>
          </a:r>
          <a:endParaRPr lang="zh-CN" sz="1300" kern="1200">
            <a:latin typeface="微软雅黑" pitchFamily="34" charset="-122"/>
            <a:ea typeface="微软雅黑" pitchFamily="34" charset="-122"/>
          </a:endParaRPr>
        </a:p>
      </dsp:txBody>
      <dsp:txXfrm>
        <a:off x="203141" y="1251485"/>
        <a:ext cx="2544239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54AB18-3D9E-41B3-901F-2EBE19BCBFD6}">
      <dsp:nvSpPr>
        <dsp:cNvPr id="0" name=""/>
        <dsp:cNvSpPr/>
      </dsp:nvSpPr>
      <dsp:spPr>
        <a:xfrm>
          <a:off x="0" y="391926"/>
          <a:ext cx="5019286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91C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06302-2EF9-4CDA-BB37-9F41539A26BD}">
      <dsp:nvSpPr>
        <dsp:cNvPr id="0" name=""/>
        <dsp:cNvSpPr/>
      </dsp:nvSpPr>
      <dsp:spPr>
        <a:xfrm>
          <a:off x="250964" y="63668"/>
          <a:ext cx="4073095" cy="564417"/>
        </a:xfrm>
        <a:prstGeom prst="roundRect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802" tIns="0" rIns="132802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1" kern="1200" dirty="0">
              <a:latin typeface="微软雅黑" pitchFamily="34" charset="-122"/>
              <a:ea typeface="微软雅黑" pitchFamily="34" charset="-122"/>
            </a:rPr>
            <a:t>在开工前（</a:t>
          </a:r>
          <a:r>
            <a:rPr lang="zh-CN" altLang="en-US" sz="1600" b="1" kern="1200" dirty="0">
              <a:latin typeface="微软雅黑" pitchFamily="34" charset="-122"/>
              <a:ea typeface="微软雅黑" pitchFamily="34" charset="-122"/>
            </a:rPr>
            <a:t>建议</a:t>
          </a:r>
          <a:r>
            <a:rPr lang="zh-CN" sz="1600" b="1" kern="1200" dirty="0">
              <a:latin typeface="微软雅黑" pitchFamily="34" charset="-122"/>
              <a:ea typeface="微软雅黑" pitchFamily="34" charset="-122"/>
            </a:rPr>
            <a:t>一周内）实施；</a:t>
          </a:r>
        </a:p>
      </dsp:txBody>
      <dsp:txXfrm>
        <a:off x="278517" y="91221"/>
        <a:ext cx="4017989" cy="509311"/>
      </dsp:txXfrm>
    </dsp:sp>
    <dsp:sp modelId="{32B59CAA-96F2-43A8-8E0D-372A68DC770E}">
      <dsp:nvSpPr>
        <dsp:cNvPr id="0" name=""/>
        <dsp:cNvSpPr/>
      </dsp:nvSpPr>
      <dsp:spPr>
        <a:xfrm>
          <a:off x="0" y="1209783"/>
          <a:ext cx="5019286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91C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4DA2D8-C471-438C-B945-2CD84E71769C}">
      <dsp:nvSpPr>
        <dsp:cNvPr id="0" name=""/>
        <dsp:cNvSpPr/>
      </dsp:nvSpPr>
      <dsp:spPr>
        <a:xfrm>
          <a:off x="250964" y="881526"/>
          <a:ext cx="4073095" cy="564417"/>
        </a:xfrm>
        <a:prstGeom prst="roundRect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802" tIns="0" rIns="132802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1" kern="1200" dirty="0">
              <a:latin typeface="微软雅黑" pitchFamily="34" charset="-122"/>
              <a:ea typeface="微软雅黑" pitchFamily="34" charset="-122"/>
            </a:rPr>
            <a:t>内容应包括经验反馈和预防措施；</a:t>
          </a:r>
        </a:p>
      </dsp:txBody>
      <dsp:txXfrm>
        <a:off x="278517" y="909079"/>
        <a:ext cx="4017989" cy="509311"/>
      </dsp:txXfrm>
    </dsp:sp>
    <dsp:sp modelId="{B6373F38-754F-4820-8BE4-665691473576}">
      <dsp:nvSpPr>
        <dsp:cNvPr id="0" name=""/>
        <dsp:cNvSpPr/>
      </dsp:nvSpPr>
      <dsp:spPr>
        <a:xfrm>
          <a:off x="0" y="2027641"/>
          <a:ext cx="5019286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91C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ED24F-35E1-46DC-89CD-D82784E33E24}">
      <dsp:nvSpPr>
        <dsp:cNvPr id="0" name=""/>
        <dsp:cNvSpPr/>
      </dsp:nvSpPr>
      <dsp:spPr>
        <a:xfrm>
          <a:off x="250964" y="1699384"/>
          <a:ext cx="4073095" cy="564417"/>
        </a:xfrm>
        <a:prstGeom prst="roundRect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802" tIns="0" rIns="132802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1" kern="1200" dirty="0">
              <a:latin typeface="微软雅黑" pitchFamily="34" charset="-122"/>
              <a:ea typeface="微软雅黑" pitchFamily="34" charset="-122"/>
            </a:rPr>
            <a:t>技术交底</a:t>
          </a:r>
          <a:r>
            <a:rPr lang="zh-CN" altLang="en-US" sz="1600" b="1" kern="1200" dirty="0">
              <a:latin typeface="微软雅黑" pitchFamily="34" charset="-122"/>
              <a:ea typeface="微软雅黑" pitchFamily="34" charset="-122"/>
            </a:rPr>
            <a:t>的</a:t>
          </a:r>
          <a:r>
            <a:rPr lang="zh-CN" sz="1600" b="1" kern="1200" dirty="0">
              <a:latin typeface="微软雅黑" pitchFamily="34" charset="-122"/>
              <a:ea typeface="微软雅黑" pitchFamily="34" charset="-122"/>
            </a:rPr>
            <a:t>内容应经过审批；</a:t>
          </a:r>
        </a:p>
      </dsp:txBody>
      <dsp:txXfrm>
        <a:off x="278517" y="1726937"/>
        <a:ext cx="4017989" cy="509311"/>
      </dsp:txXfrm>
    </dsp:sp>
    <dsp:sp modelId="{98583761-022D-4FAA-96C3-A21D6F5212B4}">
      <dsp:nvSpPr>
        <dsp:cNvPr id="0" name=""/>
        <dsp:cNvSpPr/>
      </dsp:nvSpPr>
      <dsp:spPr>
        <a:xfrm>
          <a:off x="0" y="2845499"/>
          <a:ext cx="5019286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91C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C6452B-95F1-4B3E-B601-F5021C39D288}">
      <dsp:nvSpPr>
        <dsp:cNvPr id="0" name=""/>
        <dsp:cNvSpPr/>
      </dsp:nvSpPr>
      <dsp:spPr>
        <a:xfrm>
          <a:off x="250964" y="2517241"/>
          <a:ext cx="4073095" cy="564417"/>
        </a:xfrm>
        <a:prstGeom prst="roundRect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802" tIns="0" rIns="132802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1" kern="1200" dirty="0">
              <a:latin typeface="微软雅黑" pitchFamily="34" charset="-122"/>
              <a:ea typeface="微软雅黑" pitchFamily="34" charset="-122"/>
            </a:rPr>
            <a:t>长时间停工</a:t>
          </a:r>
          <a:r>
            <a:rPr lang="zh-CN" altLang="en-US" sz="1600" b="1" kern="1200" dirty="0">
              <a:latin typeface="微软雅黑" pitchFamily="34" charset="-122"/>
              <a:ea typeface="微软雅黑" pitchFamily="34" charset="-122"/>
            </a:rPr>
            <a:t>或</a:t>
          </a:r>
          <a:r>
            <a:rPr lang="zh-CN" sz="1600" b="1" kern="1200" dirty="0">
              <a:latin typeface="微软雅黑" pitchFamily="34" charset="-122"/>
              <a:ea typeface="微软雅黑" pitchFamily="34" charset="-122"/>
            </a:rPr>
            <a:t>有新人时，应补做技术交底。</a:t>
          </a:r>
        </a:p>
      </dsp:txBody>
      <dsp:txXfrm>
        <a:off x="278517" y="2544794"/>
        <a:ext cx="4017989" cy="5093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CAA87-AFE4-4CFF-A676-8B0B3008E680}">
      <dsp:nvSpPr>
        <dsp:cNvPr id="0" name=""/>
        <dsp:cNvSpPr/>
      </dsp:nvSpPr>
      <dsp:spPr>
        <a:xfrm>
          <a:off x="0" y="1122"/>
          <a:ext cx="3510136" cy="324263"/>
        </a:xfrm>
        <a:prstGeom prst="roundRect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微软雅黑" pitchFamily="34" charset="-122"/>
              <a:ea typeface="微软雅黑" pitchFamily="34" charset="-122"/>
            </a:rPr>
            <a:t>•</a:t>
          </a:r>
          <a:r>
            <a:rPr lang="zh-CN" sz="1600" b="1" kern="1200" dirty="0">
              <a:latin typeface="微软雅黑" pitchFamily="34" charset="-122"/>
              <a:ea typeface="微软雅黑" pitchFamily="34" charset="-122"/>
            </a:rPr>
            <a:t>做好先决条件检查；</a:t>
          </a:r>
        </a:p>
      </dsp:txBody>
      <dsp:txXfrm>
        <a:off x="15829" y="16951"/>
        <a:ext cx="3478478" cy="292605"/>
      </dsp:txXfrm>
    </dsp:sp>
    <dsp:sp modelId="{245D25B9-EE42-4FCC-80F9-2F711042EC02}">
      <dsp:nvSpPr>
        <dsp:cNvPr id="0" name=""/>
        <dsp:cNvSpPr/>
      </dsp:nvSpPr>
      <dsp:spPr>
        <a:xfrm>
          <a:off x="0" y="334667"/>
          <a:ext cx="3510136" cy="324263"/>
        </a:xfrm>
        <a:prstGeom prst="roundRect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微软雅黑" pitchFamily="34" charset="-122"/>
              <a:ea typeface="微软雅黑" pitchFamily="34" charset="-122"/>
            </a:rPr>
            <a:t>•</a:t>
          </a:r>
          <a:r>
            <a:rPr lang="zh-CN" sz="1600" b="1" kern="1200">
              <a:latin typeface="微软雅黑" pitchFamily="34" charset="-122"/>
              <a:ea typeface="微软雅黑" pitchFamily="34" charset="-122"/>
            </a:rPr>
            <a:t>按文件施工；</a:t>
          </a:r>
        </a:p>
      </dsp:txBody>
      <dsp:txXfrm>
        <a:off x="15829" y="350496"/>
        <a:ext cx="3478478" cy="292605"/>
      </dsp:txXfrm>
    </dsp:sp>
    <dsp:sp modelId="{B375ED19-52DF-4FCE-B8C9-813EB4D365D7}">
      <dsp:nvSpPr>
        <dsp:cNvPr id="0" name=""/>
        <dsp:cNvSpPr/>
      </dsp:nvSpPr>
      <dsp:spPr>
        <a:xfrm>
          <a:off x="0" y="668212"/>
          <a:ext cx="3510136" cy="324263"/>
        </a:xfrm>
        <a:prstGeom prst="roundRect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微软雅黑" pitchFamily="34" charset="-122"/>
              <a:ea typeface="微软雅黑" pitchFamily="34" charset="-122"/>
            </a:rPr>
            <a:t>•</a:t>
          </a:r>
          <a:r>
            <a:rPr lang="zh-CN" sz="1600" b="1" kern="1200">
              <a:latin typeface="微软雅黑" pitchFamily="34" charset="-122"/>
              <a:ea typeface="微软雅黑" pitchFamily="34" charset="-122"/>
            </a:rPr>
            <a:t>遇到问题停下来；</a:t>
          </a:r>
        </a:p>
      </dsp:txBody>
      <dsp:txXfrm>
        <a:off x="15829" y="684041"/>
        <a:ext cx="3478478" cy="292605"/>
      </dsp:txXfrm>
    </dsp:sp>
    <dsp:sp modelId="{830EE241-B181-4709-9096-7CF3BB6D6A4B}">
      <dsp:nvSpPr>
        <dsp:cNvPr id="0" name=""/>
        <dsp:cNvSpPr/>
      </dsp:nvSpPr>
      <dsp:spPr>
        <a:xfrm>
          <a:off x="0" y="1001757"/>
          <a:ext cx="3510136" cy="324263"/>
        </a:xfrm>
        <a:prstGeom prst="roundRect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微软雅黑" pitchFamily="34" charset="-122"/>
              <a:ea typeface="微软雅黑" pitchFamily="34" charset="-122"/>
            </a:rPr>
            <a:t>•</a:t>
          </a:r>
          <a:r>
            <a:rPr lang="zh-CN" sz="1600" b="1" kern="1200">
              <a:latin typeface="微软雅黑" pitchFamily="34" charset="-122"/>
              <a:ea typeface="微软雅黑" pitchFamily="34" charset="-122"/>
            </a:rPr>
            <a:t>严格检查；</a:t>
          </a:r>
        </a:p>
      </dsp:txBody>
      <dsp:txXfrm>
        <a:off x="15829" y="1017586"/>
        <a:ext cx="3478478" cy="292605"/>
      </dsp:txXfrm>
    </dsp:sp>
    <dsp:sp modelId="{D7043422-1282-4078-89CF-8C3E65D9C36E}">
      <dsp:nvSpPr>
        <dsp:cNvPr id="0" name=""/>
        <dsp:cNvSpPr/>
      </dsp:nvSpPr>
      <dsp:spPr>
        <a:xfrm>
          <a:off x="0" y="1335302"/>
          <a:ext cx="3510136" cy="324263"/>
        </a:xfrm>
        <a:prstGeom prst="roundRect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微软雅黑" pitchFamily="34" charset="-122"/>
              <a:ea typeface="微软雅黑" pitchFamily="34" charset="-122"/>
            </a:rPr>
            <a:t>•</a:t>
          </a:r>
          <a:r>
            <a:rPr lang="zh-CN" sz="1600" b="1" kern="1200">
              <a:latin typeface="微软雅黑" pitchFamily="34" charset="-122"/>
              <a:ea typeface="微软雅黑" pitchFamily="34" charset="-122"/>
            </a:rPr>
            <a:t>严格签点；</a:t>
          </a:r>
        </a:p>
      </dsp:txBody>
      <dsp:txXfrm>
        <a:off x="15829" y="1351131"/>
        <a:ext cx="3478478" cy="292605"/>
      </dsp:txXfrm>
    </dsp:sp>
    <dsp:sp modelId="{78C451CE-8835-4A2C-860C-C466FFCCB6EB}">
      <dsp:nvSpPr>
        <dsp:cNvPr id="0" name=""/>
        <dsp:cNvSpPr/>
      </dsp:nvSpPr>
      <dsp:spPr>
        <a:xfrm>
          <a:off x="0" y="1668846"/>
          <a:ext cx="3510136" cy="324263"/>
        </a:xfrm>
        <a:prstGeom prst="roundRect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微软雅黑" pitchFamily="34" charset="-122"/>
              <a:ea typeface="微软雅黑" pitchFamily="34" charset="-122"/>
            </a:rPr>
            <a:t>•</a:t>
          </a:r>
          <a:r>
            <a:rPr lang="zh-TW" sz="1600" b="1" kern="1200">
              <a:latin typeface="微软雅黑" pitchFamily="34" charset="-122"/>
              <a:ea typeface="微软雅黑" pitchFamily="34" charset="-122"/>
            </a:rPr>
            <a:t>准确</a:t>
          </a:r>
          <a:r>
            <a:rPr lang="zh-CN" sz="1600" b="1" kern="1200">
              <a:latin typeface="微软雅黑" pitchFamily="34" charset="-122"/>
              <a:ea typeface="微软雅黑" pitchFamily="34" charset="-122"/>
            </a:rPr>
            <a:t>的</a:t>
          </a:r>
          <a:r>
            <a:rPr lang="zh-TW" sz="1600" b="1" kern="1200">
              <a:latin typeface="微软雅黑" pitchFamily="34" charset="-122"/>
              <a:ea typeface="微软雅黑" pitchFamily="34" charset="-122"/>
            </a:rPr>
            <a:t>记彔等方面。</a:t>
          </a:r>
          <a:endParaRPr lang="zh-CN" sz="1600" b="1" kern="1200">
            <a:latin typeface="微软雅黑" pitchFamily="34" charset="-122"/>
            <a:ea typeface="微软雅黑" pitchFamily="34" charset="-122"/>
          </a:endParaRPr>
        </a:p>
      </dsp:txBody>
      <dsp:txXfrm>
        <a:off x="15829" y="1684675"/>
        <a:ext cx="3478478" cy="2926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2AFE9C-668F-4694-94B6-FF89AA9D6864}">
      <dsp:nvSpPr>
        <dsp:cNvPr id="0" name=""/>
        <dsp:cNvSpPr/>
      </dsp:nvSpPr>
      <dsp:spPr>
        <a:xfrm>
          <a:off x="1276448" y="0"/>
          <a:ext cx="3916423" cy="3916423"/>
        </a:xfrm>
        <a:prstGeom prst="triangle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7220F-2CCE-4875-A8B7-D96A1FED0F69}">
      <dsp:nvSpPr>
        <dsp:cNvPr id="0" name=""/>
        <dsp:cNvSpPr/>
      </dsp:nvSpPr>
      <dsp:spPr>
        <a:xfrm>
          <a:off x="3234660" y="392024"/>
          <a:ext cx="2545674" cy="696082"/>
        </a:xfrm>
        <a:prstGeom prst="roundRect">
          <a:avLst/>
        </a:prstGeom>
        <a:solidFill>
          <a:srgbClr val="FCAC1F">
            <a:alpha val="90000"/>
          </a:srgb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>
              <a:solidFill>
                <a:schemeClr val="bg1"/>
              </a:solidFill>
              <a:latin typeface="微软雅黑" pitchFamily="34" charset="-122"/>
              <a:ea typeface="微软雅黑" pitchFamily="34" charset="-122"/>
            </a:rPr>
            <a:t>整理、点齐、妥善摆放工器具</a:t>
          </a:r>
        </a:p>
      </dsp:txBody>
      <dsp:txXfrm>
        <a:off x="3268640" y="426004"/>
        <a:ext cx="2477714" cy="628122"/>
      </dsp:txXfrm>
    </dsp:sp>
    <dsp:sp modelId="{E8A9AA2E-FFBD-46B3-9CBC-F380CF59238C}">
      <dsp:nvSpPr>
        <dsp:cNvPr id="0" name=""/>
        <dsp:cNvSpPr/>
      </dsp:nvSpPr>
      <dsp:spPr>
        <a:xfrm>
          <a:off x="3234660" y="1175118"/>
          <a:ext cx="2545674" cy="696082"/>
        </a:xfrm>
        <a:prstGeom prst="roundRect">
          <a:avLst/>
        </a:prstGeom>
        <a:solidFill>
          <a:srgbClr val="FCAC1F">
            <a:alpha val="90000"/>
          </a:srgb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>
              <a:solidFill>
                <a:schemeClr val="bg1"/>
              </a:solidFill>
              <a:latin typeface="微软雅黑" pitchFamily="34" charset="-122"/>
              <a:ea typeface="微软雅黑" pitchFamily="34" charset="-122"/>
            </a:rPr>
            <a:t>清扫现场、清除作业区域垃圾、脏污等</a:t>
          </a:r>
        </a:p>
      </dsp:txBody>
      <dsp:txXfrm>
        <a:off x="3268640" y="1209098"/>
        <a:ext cx="2477714" cy="628122"/>
      </dsp:txXfrm>
    </dsp:sp>
    <dsp:sp modelId="{8AF9C202-1BAC-4DE4-A848-3DDB2D7BA606}">
      <dsp:nvSpPr>
        <dsp:cNvPr id="0" name=""/>
        <dsp:cNvSpPr/>
      </dsp:nvSpPr>
      <dsp:spPr>
        <a:xfrm>
          <a:off x="3234660" y="1958211"/>
          <a:ext cx="2545674" cy="696082"/>
        </a:xfrm>
        <a:prstGeom prst="roundRect">
          <a:avLst/>
        </a:prstGeom>
        <a:solidFill>
          <a:srgbClr val="FCAC1F">
            <a:alpha val="90000"/>
          </a:srgb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>
              <a:solidFill>
                <a:schemeClr val="bg1"/>
              </a:solidFill>
              <a:latin typeface="微软雅黑" pitchFamily="34" charset="-122"/>
              <a:ea typeface="微软雅黑" pitchFamily="34" charset="-122"/>
            </a:rPr>
            <a:t>归档文件、记录完整</a:t>
          </a:r>
        </a:p>
      </dsp:txBody>
      <dsp:txXfrm>
        <a:off x="3268640" y="1992191"/>
        <a:ext cx="2477714" cy="628122"/>
      </dsp:txXfrm>
    </dsp:sp>
    <dsp:sp modelId="{3E684799-26D9-4F35-B04A-D74BAB88CDAC}">
      <dsp:nvSpPr>
        <dsp:cNvPr id="0" name=""/>
        <dsp:cNvSpPr/>
      </dsp:nvSpPr>
      <dsp:spPr>
        <a:xfrm>
          <a:off x="3234660" y="2741304"/>
          <a:ext cx="2545674" cy="696082"/>
        </a:xfrm>
        <a:prstGeom prst="roundRect">
          <a:avLst/>
        </a:prstGeom>
        <a:solidFill>
          <a:srgbClr val="FCAC1F">
            <a:alpha val="90000"/>
          </a:srgb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>
              <a:solidFill>
                <a:schemeClr val="bg1"/>
              </a:solidFill>
              <a:latin typeface="微软雅黑" pitchFamily="34" charset="-122"/>
              <a:ea typeface="微软雅黑" pitchFamily="34" charset="-122"/>
            </a:rPr>
            <a:t>应建立班组管理台账，归档摆放整齐</a:t>
          </a:r>
        </a:p>
      </dsp:txBody>
      <dsp:txXfrm>
        <a:off x="3268640" y="2775284"/>
        <a:ext cx="2477714" cy="6281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FEAE0-F6ED-464E-B178-D32D3383D69B}">
      <dsp:nvSpPr>
        <dsp:cNvPr id="0" name=""/>
        <dsp:cNvSpPr/>
      </dsp:nvSpPr>
      <dsp:spPr>
        <a:xfrm>
          <a:off x="0" y="263987"/>
          <a:ext cx="45720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91C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0884A-CD81-4A1F-8CA7-E9B6E5753611}">
      <dsp:nvSpPr>
        <dsp:cNvPr id="0" name=""/>
        <dsp:cNvSpPr/>
      </dsp:nvSpPr>
      <dsp:spPr>
        <a:xfrm>
          <a:off x="228600" y="57347"/>
          <a:ext cx="3200400" cy="413280"/>
        </a:xfrm>
        <a:prstGeom prst="roundRect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68" tIns="0" rIns="120968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 dirty="0">
              <a:latin typeface="微软雅黑" pitchFamily="34" charset="-122"/>
              <a:ea typeface="微软雅黑" pitchFamily="34" charset="-122"/>
            </a:rPr>
            <a:t>谈工余安全话题</a:t>
          </a:r>
        </a:p>
      </dsp:txBody>
      <dsp:txXfrm>
        <a:off x="248775" y="77522"/>
        <a:ext cx="3160050" cy="372930"/>
      </dsp:txXfrm>
    </dsp:sp>
    <dsp:sp modelId="{1788FE50-055D-4F48-81D4-5F15349E5A47}">
      <dsp:nvSpPr>
        <dsp:cNvPr id="0" name=""/>
        <dsp:cNvSpPr/>
      </dsp:nvSpPr>
      <dsp:spPr>
        <a:xfrm>
          <a:off x="0" y="899028"/>
          <a:ext cx="45720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91C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12470-5769-4432-96FB-EAC78E00998E}">
      <dsp:nvSpPr>
        <dsp:cNvPr id="0" name=""/>
        <dsp:cNvSpPr/>
      </dsp:nvSpPr>
      <dsp:spPr>
        <a:xfrm>
          <a:off x="228600" y="692387"/>
          <a:ext cx="3200400" cy="413280"/>
        </a:xfrm>
        <a:prstGeom prst="roundRect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68" tIns="0" rIns="120968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>
              <a:latin typeface="微软雅黑" pitchFamily="34" charset="-122"/>
              <a:ea typeface="微软雅黑" pitchFamily="34" charset="-122"/>
            </a:rPr>
            <a:t>安全班组安全规章制度的学习</a:t>
          </a:r>
        </a:p>
      </dsp:txBody>
      <dsp:txXfrm>
        <a:off x="248775" y="712562"/>
        <a:ext cx="3160050" cy="372930"/>
      </dsp:txXfrm>
    </dsp:sp>
    <dsp:sp modelId="{299AF142-259E-4D48-968B-9FFA46FBA04B}">
      <dsp:nvSpPr>
        <dsp:cNvPr id="0" name=""/>
        <dsp:cNvSpPr/>
      </dsp:nvSpPr>
      <dsp:spPr>
        <a:xfrm>
          <a:off x="0" y="1534068"/>
          <a:ext cx="45720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91C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E85BC7-75AF-49FB-AF64-D86A137ADEEB}">
      <dsp:nvSpPr>
        <dsp:cNvPr id="0" name=""/>
        <dsp:cNvSpPr/>
      </dsp:nvSpPr>
      <dsp:spPr>
        <a:xfrm>
          <a:off x="228600" y="1327428"/>
          <a:ext cx="3200400" cy="413280"/>
        </a:xfrm>
        <a:prstGeom prst="roundRect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68" tIns="0" rIns="120968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1" kern="1200">
              <a:latin typeface="微软雅黑" pitchFamily="34" charset="-122"/>
              <a:ea typeface="微软雅黑" pitchFamily="34" charset="-122"/>
            </a:rPr>
            <a:t>谈安全作业的心得体会</a:t>
          </a:r>
        </a:p>
      </dsp:txBody>
      <dsp:txXfrm>
        <a:off x="248775" y="1347603"/>
        <a:ext cx="3160050" cy="3729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61D76-BC2B-4C67-BB7F-1F27FADC7FA4}">
      <dsp:nvSpPr>
        <dsp:cNvPr id="0" name=""/>
        <dsp:cNvSpPr/>
      </dsp:nvSpPr>
      <dsp:spPr>
        <a:xfrm>
          <a:off x="2422203" y="1428436"/>
          <a:ext cx="1512164" cy="1087433"/>
        </a:xfrm>
        <a:prstGeom prst="ellipse">
          <a:avLst/>
        </a:prstGeom>
        <a:solidFill>
          <a:srgbClr val="FCAC1F"/>
        </a:solidFill>
        <a:ln w="25400" cap="flat" cmpd="sng" algn="ctr">
          <a:solidFill>
            <a:srgbClr val="FCAC1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  <a:cs typeface="+mn-cs"/>
            </a:rPr>
            <a:t>涉及人员</a:t>
          </a:r>
        </a:p>
      </dsp:txBody>
      <dsp:txXfrm>
        <a:off x="2643654" y="1587687"/>
        <a:ext cx="1069262" cy="768931"/>
      </dsp:txXfrm>
    </dsp:sp>
    <dsp:sp modelId="{801B7925-9183-4607-8C4E-88F2775D17ED}">
      <dsp:nvSpPr>
        <dsp:cNvPr id="0" name=""/>
        <dsp:cNvSpPr/>
      </dsp:nvSpPr>
      <dsp:spPr>
        <a:xfrm rot="12046235">
          <a:off x="1123813" y="1289685"/>
          <a:ext cx="1415136" cy="346486"/>
        </a:xfrm>
        <a:prstGeom prst="lef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E7936E-2DF2-46D8-81D6-4C2C4CF1BD3A}">
      <dsp:nvSpPr>
        <dsp:cNvPr id="0" name=""/>
        <dsp:cNvSpPr/>
      </dsp:nvSpPr>
      <dsp:spPr>
        <a:xfrm>
          <a:off x="205297" y="805488"/>
          <a:ext cx="1808094" cy="763924"/>
        </a:xfrm>
        <a:prstGeom prst="roundRect">
          <a:avLst>
            <a:gd name="adj" fmla="val 10000"/>
          </a:avLst>
        </a:prstGeom>
        <a:solidFill>
          <a:srgbClr val="2C91CE"/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  <a:cs typeface="+mn-cs"/>
            </a:rPr>
            <a:t>     申请人</a:t>
          </a:r>
        </a:p>
      </dsp:txBody>
      <dsp:txXfrm>
        <a:off x="227672" y="827863"/>
        <a:ext cx="1763344" cy="719174"/>
      </dsp:txXfrm>
    </dsp:sp>
    <dsp:sp modelId="{C4E605C0-7CD1-4D34-BF0D-2774B1AF0B5B}">
      <dsp:nvSpPr>
        <dsp:cNvPr id="0" name=""/>
        <dsp:cNvSpPr/>
      </dsp:nvSpPr>
      <dsp:spPr>
        <a:xfrm rot="16133435">
          <a:off x="2694547" y="738226"/>
          <a:ext cx="926396" cy="346486"/>
        </a:xfrm>
        <a:prstGeom prst="lef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DC414-BDE2-46C2-A559-C85C200DEB18}">
      <dsp:nvSpPr>
        <dsp:cNvPr id="0" name=""/>
        <dsp:cNvSpPr/>
      </dsp:nvSpPr>
      <dsp:spPr>
        <a:xfrm>
          <a:off x="2265103" y="78860"/>
          <a:ext cx="1767347" cy="738995"/>
        </a:xfrm>
        <a:prstGeom prst="roundRect">
          <a:avLst>
            <a:gd name="adj" fmla="val 10000"/>
          </a:avLst>
        </a:prstGeom>
        <a:solidFill>
          <a:srgbClr val="2C91CE"/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  <a:cs typeface="+mn-cs"/>
            </a:rPr>
            <a:t>    批准人</a:t>
          </a:r>
        </a:p>
      </dsp:txBody>
      <dsp:txXfrm>
        <a:off x="2286747" y="100504"/>
        <a:ext cx="1724059" cy="695707"/>
      </dsp:txXfrm>
    </dsp:sp>
    <dsp:sp modelId="{D03355A9-7882-4665-A6E3-14752538F9FE}">
      <dsp:nvSpPr>
        <dsp:cNvPr id="0" name=""/>
        <dsp:cNvSpPr/>
      </dsp:nvSpPr>
      <dsp:spPr>
        <a:xfrm rot="20289837">
          <a:off x="3824513" y="1310859"/>
          <a:ext cx="1246292" cy="346486"/>
        </a:xfrm>
        <a:prstGeom prst="leftArrow">
          <a:avLst>
            <a:gd name="adj1" fmla="val 60000"/>
            <a:gd name="adj2" fmla="val 50000"/>
          </a:avLst>
        </a:prstGeom>
        <a:solidFill>
          <a:srgbClr val="1F497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88C68-CA7F-4208-B7DC-CCA9B3D56472}">
      <dsp:nvSpPr>
        <dsp:cNvPr id="0" name=""/>
        <dsp:cNvSpPr/>
      </dsp:nvSpPr>
      <dsp:spPr>
        <a:xfrm>
          <a:off x="4191773" y="834997"/>
          <a:ext cx="1742377" cy="763924"/>
        </a:xfrm>
        <a:prstGeom prst="roundRect">
          <a:avLst>
            <a:gd name="adj" fmla="val 10000"/>
          </a:avLst>
        </a:prstGeom>
        <a:solidFill>
          <a:srgbClr val="2C91CE"/>
        </a:solidFill>
        <a:ln w="25400" cap="flat" cmpd="sng" algn="ctr">
          <a:solidFill>
            <a:srgbClr val="EEECE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ysClr val="window" lastClr="FFFFFF"/>
              </a:solidFill>
              <a:latin typeface="微软雅黑" pitchFamily="34" charset="-122"/>
              <a:ea typeface="微软雅黑" pitchFamily="34" charset="-122"/>
              <a:cs typeface="+mn-cs"/>
            </a:rPr>
            <a:t>    监护人</a:t>
          </a:r>
        </a:p>
      </dsp:txBody>
      <dsp:txXfrm>
        <a:off x="4214148" y="857372"/>
        <a:ext cx="1697627" cy="7191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21D95-A41E-4A4D-9331-F84A28D78182}">
      <dsp:nvSpPr>
        <dsp:cNvPr id="0" name=""/>
        <dsp:cNvSpPr/>
      </dsp:nvSpPr>
      <dsp:spPr>
        <a:xfrm>
          <a:off x="1688827" y="991"/>
          <a:ext cx="1194345" cy="1194345"/>
        </a:xfrm>
        <a:prstGeom prst="ellipse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1" kern="1200" dirty="0">
              <a:latin typeface="微软雅黑" pitchFamily="34" charset="-122"/>
              <a:ea typeface="微软雅黑" pitchFamily="34" charset="-122"/>
            </a:rPr>
            <a:t>整理</a:t>
          </a:r>
          <a:r>
            <a:rPr lang="en-US" sz="1200" b="1" kern="1200" dirty="0">
              <a:latin typeface="微软雅黑" pitchFamily="34" charset="-122"/>
              <a:ea typeface="微软雅黑" pitchFamily="34" charset="-122"/>
            </a:rPr>
            <a:t>(Seiri)</a:t>
          </a:r>
          <a:endParaRPr lang="zh-CN" sz="1200" b="1" kern="1200" dirty="0">
            <a:latin typeface="微软雅黑" pitchFamily="34" charset="-122"/>
            <a:ea typeface="微软雅黑" pitchFamily="34" charset="-122"/>
          </a:endParaRPr>
        </a:p>
      </dsp:txBody>
      <dsp:txXfrm>
        <a:off x="1863735" y="175899"/>
        <a:ext cx="844529" cy="844529"/>
      </dsp:txXfrm>
    </dsp:sp>
    <dsp:sp modelId="{DDE812B0-3036-45B0-81C4-3A1D97A26FEE}">
      <dsp:nvSpPr>
        <dsp:cNvPr id="0" name=""/>
        <dsp:cNvSpPr/>
      </dsp:nvSpPr>
      <dsp:spPr>
        <a:xfrm rot="2160000">
          <a:off x="2845786" y="919209"/>
          <a:ext cx="318997" cy="403091"/>
        </a:xfrm>
        <a:prstGeom prst="rightArrow">
          <a:avLst>
            <a:gd name="adj1" fmla="val 60000"/>
            <a:gd name="adj2" fmla="val 50000"/>
          </a:avLst>
        </a:prstGeom>
        <a:solidFill>
          <a:srgbClr val="FCAC1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b="1" kern="1200">
            <a:latin typeface="微软雅黑" pitchFamily="34" charset="-122"/>
            <a:ea typeface="微软雅黑" pitchFamily="34" charset="-122"/>
          </a:endParaRPr>
        </a:p>
      </dsp:txBody>
      <dsp:txXfrm>
        <a:off x="2854924" y="971702"/>
        <a:ext cx="223298" cy="241855"/>
      </dsp:txXfrm>
    </dsp:sp>
    <dsp:sp modelId="{CDDDABD9-207A-48F7-B648-773FBA5EF979}">
      <dsp:nvSpPr>
        <dsp:cNvPr id="0" name=""/>
        <dsp:cNvSpPr/>
      </dsp:nvSpPr>
      <dsp:spPr>
        <a:xfrm>
          <a:off x="3142006" y="1056787"/>
          <a:ext cx="1194345" cy="1194345"/>
        </a:xfrm>
        <a:prstGeom prst="ellipse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1" kern="1200" dirty="0">
              <a:latin typeface="微软雅黑" pitchFamily="34" charset="-122"/>
              <a:ea typeface="微软雅黑" pitchFamily="34" charset="-122"/>
            </a:rPr>
            <a:t>整顿</a:t>
          </a:r>
          <a:r>
            <a:rPr lang="en-US" sz="1200" b="1" kern="1200" dirty="0">
              <a:latin typeface="微软雅黑" pitchFamily="34" charset="-122"/>
              <a:ea typeface="微软雅黑" pitchFamily="34" charset="-122"/>
            </a:rPr>
            <a:t>(Seiton)</a:t>
          </a:r>
          <a:endParaRPr lang="zh-CN" sz="1200" b="1" kern="1200" dirty="0">
            <a:latin typeface="微软雅黑" pitchFamily="34" charset="-122"/>
            <a:ea typeface="微软雅黑" pitchFamily="34" charset="-122"/>
          </a:endParaRPr>
        </a:p>
      </dsp:txBody>
      <dsp:txXfrm>
        <a:off x="3316914" y="1231695"/>
        <a:ext cx="844529" cy="844529"/>
      </dsp:txXfrm>
    </dsp:sp>
    <dsp:sp modelId="{6BA6C554-F235-4881-A4E8-34600516297A}">
      <dsp:nvSpPr>
        <dsp:cNvPr id="0" name=""/>
        <dsp:cNvSpPr/>
      </dsp:nvSpPr>
      <dsp:spPr>
        <a:xfrm rot="6480000">
          <a:off x="3304937" y="2297985"/>
          <a:ext cx="318997" cy="403091"/>
        </a:xfrm>
        <a:prstGeom prst="rightArrow">
          <a:avLst>
            <a:gd name="adj1" fmla="val 60000"/>
            <a:gd name="adj2" fmla="val 50000"/>
          </a:avLst>
        </a:prstGeom>
        <a:solidFill>
          <a:srgbClr val="FCAC1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b="1" kern="1200">
            <a:latin typeface="微软雅黑" pitchFamily="34" charset="-122"/>
            <a:ea typeface="微软雅黑" pitchFamily="34" charset="-122"/>
          </a:endParaRPr>
        </a:p>
      </dsp:txBody>
      <dsp:txXfrm rot="10800000">
        <a:off x="3367573" y="2333095"/>
        <a:ext cx="223298" cy="241855"/>
      </dsp:txXfrm>
    </dsp:sp>
    <dsp:sp modelId="{9F8B23FD-2CEC-48E3-920A-7A635B11D9ED}">
      <dsp:nvSpPr>
        <dsp:cNvPr id="0" name=""/>
        <dsp:cNvSpPr/>
      </dsp:nvSpPr>
      <dsp:spPr>
        <a:xfrm>
          <a:off x="2586941" y="2765102"/>
          <a:ext cx="1194345" cy="1194345"/>
        </a:xfrm>
        <a:prstGeom prst="ellipse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1" kern="1200" dirty="0">
              <a:latin typeface="微软雅黑" pitchFamily="34" charset="-122"/>
              <a:ea typeface="微软雅黑" pitchFamily="34" charset="-122"/>
            </a:rPr>
            <a:t>清扫</a:t>
          </a:r>
          <a:r>
            <a:rPr lang="en-US" sz="1200" b="1" kern="1200" dirty="0">
              <a:latin typeface="微软雅黑" pitchFamily="34" charset="-122"/>
              <a:ea typeface="微软雅黑" pitchFamily="34" charset="-122"/>
            </a:rPr>
            <a:t>(Seiso)</a:t>
          </a:r>
          <a:endParaRPr lang="zh-CN" sz="1200" b="1" kern="1200" dirty="0">
            <a:latin typeface="微软雅黑" pitchFamily="34" charset="-122"/>
            <a:ea typeface="微软雅黑" pitchFamily="34" charset="-122"/>
          </a:endParaRPr>
        </a:p>
      </dsp:txBody>
      <dsp:txXfrm>
        <a:off x="2761849" y="2940010"/>
        <a:ext cx="844529" cy="844529"/>
      </dsp:txXfrm>
    </dsp:sp>
    <dsp:sp modelId="{FACE19BD-323B-4653-8FFE-4A97568FB59D}">
      <dsp:nvSpPr>
        <dsp:cNvPr id="0" name=""/>
        <dsp:cNvSpPr/>
      </dsp:nvSpPr>
      <dsp:spPr>
        <a:xfrm rot="10800000">
          <a:off x="2135529" y="3160729"/>
          <a:ext cx="318997" cy="403091"/>
        </a:xfrm>
        <a:prstGeom prst="rightArrow">
          <a:avLst>
            <a:gd name="adj1" fmla="val 60000"/>
            <a:gd name="adj2" fmla="val 50000"/>
          </a:avLst>
        </a:prstGeom>
        <a:solidFill>
          <a:srgbClr val="FCAC1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b="1" kern="1200">
            <a:latin typeface="微软雅黑" pitchFamily="34" charset="-122"/>
            <a:ea typeface="微软雅黑" pitchFamily="34" charset="-122"/>
          </a:endParaRPr>
        </a:p>
      </dsp:txBody>
      <dsp:txXfrm rot="10800000">
        <a:off x="2231228" y="3241347"/>
        <a:ext cx="223298" cy="241855"/>
      </dsp:txXfrm>
    </dsp:sp>
    <dsp:sp modelId="{3606A37B-761A-47A5-A82E-D5797540DE16}">
      <dsp:nvSpPr>
        <dsp:cNvPr id="0" name=""/>
        <dsp:cNvSpPr/>
      </dsp:nvSpPr>
      <dsp:spPr>
        <a:xfrm>
          <a:off x="790712" y="2765102"/>
          <a:ext cx="1194345" cy="1194345"/>
        </a:xfrm>
        <a:prstGeom prst="ellipse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1" kern="1200" dirty="0">
              <a:latin typeface="微软雅黑" pitchFamily="34" charset="-122"/>
              <a:ea typeface="微软雅黑" pitchFamily="34" charset="-122"/>
            </a:rPr>
            <a:t>清洁</a:t>
          </a:r>
          <a:r>
            <a:rPr lang="en-US" sz="1200" b="1" kern="1200" dirty="0">
              <a:latin typeface="微软雅黑" pitchFamily="34" charset="-122"/>
              <a:ea typeface="微软雅黑" pitchFamily="34" charset="-122"/>
            </a:rPr>
            <a:t>(Seiketsu)</a:t>
          </a:r>
          <a:endParaRPr lang="zh-CN" sz="1200" b="1" kern="1200" dirty="0">
            <a:latin typeface="微软雅黑" pitchFamily="34" charset="-122"/>
            <a:ea typeface="微软雅黑" pitchFamily="34" charset="-122"/>
          </a:endParaRPr>
        </a:p>
      </dsp:txBody>
      <dsp:txXfrm>
        <a:off x="965620" y="2940010"/>
        <a:ext cx="844529" cy="844529"/>
      </dsp:txXfrm>
    </dsp:sp>
    <dsp:sp modelId="{DA0F8F8E-08D3-440C-8F13-1E0C3EF596D3}">
      <dsp:nvSpPr>
        <dsp:cNvPr id="0" name=""/>
        <dsp:cNvSpPr/>
      </dsp:nvSpPr>
      <dsp:spPr>
        <a:xfrm rot="15120000">
          <a:off x="953644" y="2315158"/>
          <a:ext cx="318997" cy="403091"/>
        </a:xfrm>
        <a:prstGeom prst="rightArrow">
          <a:avLst>
            <a:gd name="adj1" fmla="val 60000"/>
            <a:gd name="adj2" fmla="val 50000"/>
          </a:avLst>
        </a:prstGeom>
        <a:solidFill>
          <a:srgbClr val="FCAC1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b="1" kern="1200">
            <a:latin typeface="微软雅黑" pitchFamily="34" charset="-122"/>
            <a:ea typeface="微软雅黑" pitchFamily="34" charset="-122"/>
          </a:endParaRPr>
        </a:p>
      </dsp:txBody>
      <dsp:txXfrm rot="10800000">
        <a:off x="1016280" y="2441284"/>
        <a:ext cx="223298" cy="241855"/>
      </dsp:txXfrm>
    </dsp:sp>
    <dsp:sp modelId="{4F7C0C08-4BBE-4F39-9EBA-676680809421}">
      <dsp:nvSpPr>
        <dsp:cNvPr id="0" name=""/>
        <dsp:cNvSpPr/>
      </dsp:nvSpPr>
      <dsp:spPr>
        <a:xfrm>
          <a:off x="235647" y="1056787"/>
          <a:ext cx="1194345" cy="1194345"/>
        </a:xfrm>
        <a:prstGeom prst="ellipse">
          <a:avLst/>
        </a:prstGeom>
        <a:solidFill>
          <a:srgbClr val="2C91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600" b="1" kern="1200" dirty="0">
              <a:latin typeface="微软雅黑" pitchFamily="34" charset="-122"/>
              <a:ea typeface="微软雅黑" pitchFamily="34" charset="-122"/>
            </a:rPr>
            <a:t>素养</a:t>
          </a:r>
          <a:r>
            <a:rPr lang="en-US" sz="1200" b="1" kern="1200" dirty="0">
              <a:latin typeface="微软雅黑" pitchFamily="34" charset="-122"/>
              <a:ea typeface="微软雅黑" pitchFamily="34" charset="-122"/>
            </a:rPr>
            <a:t>(Shitsuke)</a:t>
          </a:r>
          <a:endParaRPr lang="zh-CN" sz="1200" b="1" kern="1200" dirty="0">
            <a:latin typeface="微软雅黑" pitchFamily="34" charset="-122"/>
            <a:ea typeface="微软雅黑" pitchFamily="34" charset="-122"/>
          </a:endParaRPr>
        </a:p>
      </dsp:txBody>
      <dsp:txXfrm>
        <a:off x="410555" y="1231695"/>
        <a:ext cx="844529" cy="844529"/>
      </dsp:txXfrm>
    </dsp:sp>
    <dsp:sp modelId="{E5A5FA4D-182A-452F-82ED-946AD62FC18B}">
      <dsp:nvSpPr>
        <dsp:cNvPr id="0" name=""/>
        <dsp:cNvSpPr/>
      </dsp:nvSpPr>
      <dsp:spPr>
        <a:xfrm rot="19440000">
          <a:off x="1392607" y="929823"/>
          <a:ext cx="318997" cy="403091"/>
        </a:xfrm>
        <a:prstGeom prst="rightArrow">
          <a:avLst>
            <a:gd name="adj1" fmla="val 60000"/>
            <a:gd name="adj2" fmla="val 50000"/>
          </a:avLst>
        </a:prstGeom>
        <a:solidFill>
          <a:srgbClr val="FCAC1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200" b="1" kern="1200">
            <a:latin typeface="微软雅黑" pitchFamily="34" charset="-122"/>
            <a:ea typeface="微软雅黑" pitchFamily="34" charset="-122"/>
          </a:endParaRPr>
        </a:p>
      </dsp:txBody>
      <dsp:txXfrm>
        <a:off x="1401745" y="1038566"/>
        <a:ext cx="223298" cy="241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#1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linDir" val="fromL"/>
                      <dgm:param type="chAlign" val="t"/>
                    </dgm:alg>
                  </dgm:if>
                  <dgm:else name="Name31">
                    <dgm:alg type="hierChild">
                      <dgm:param type="linDir" val="fromR"/>
                      <dgm:param type="chAlign" val="t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linDir" val="fromL"/>
                      <dgm:param type="chAlign" val="b"/>
                    </dgm:alg>
                  </dgm:if>
                  <dgm:else name="Name35">
                    <dgm:alg type="hierChild">
                      <dgm:param type="linDir" val="fromR"/>
                      <dgm:param type="chAlign" val="b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linDir" val="fromT"/>
                      <dgm:param type="chAlign" val="l"/>
                      <dgm:param type="secLinDir" val="fromL"/>
                      <dgm:param type="secChAlign" val="t"/>
                    </dgm:alg>
                  </dgm:if>
                  <dgm:else name="Name39">
                    <dgm:alg type="hierChild">
                      <dgm:param type="linDir" val="fromT"/>
                      <dgm:param type="chAlign" val="r"/>
                      <dgm:param type="secLinDir" val="fromR"/>
                      <dgm:param type="secChAlign" val="t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93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97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01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09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linDir" val="fromT"/>
                  <dgm:param type="chAlign" val="l"/>
                  <dgm:param type="secLinDir" val="fromL"/>
                  <dgm:param type="secChAlign" val="t"/>
                </dgm:alg>
              </dgm:if>
              <dgm:else name="Name113">
                <dgm:alg type="hierChild">
                  <dgm:param type="linDir" val="fromT"/>
                  <dgm:param type="chAlign" val="r"/>
                  <dgm:param type="secLinDir" val="fromR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linDir" val="fromL"/>
                            <dgm:param type="chAlign" val="t"/>
                          </dgm:alg>
                        </dgm:if>
                        <dgm:else name="Name145">
                          <dgm:alg type="hierChild">
                            <dgm:param type="linDir" val="fromR"/>
                            <dgm:param type="chAlign" val="t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linDir" val="fromL"/>
                            <dgm:param type="chAlign" val="b"/>
                          </dgm:alg>
                        </dgm:if>
                        <dgm:else name="Name149">
                          <dgm:alg type="hierChild">
                            <dgm:param type="linDir" val="fromR"/>
                            <dgm:param type="chAlign" val="b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linDir" val="fromT"/>
                            <dgm:param type="chAlign" val="l"/>
                            <dgm:param type="secLinDir" val="fromL"/>
                            <dgm:param type="secChAlign" val="t"/>
                          </dgm:alg>
                        </dgm:if>
                        <dgm:else name="Name153">
                          <dgm:alg type="hierChild">
                            <dgm:param type="linDir" val="fromT"/>
                            <dgm:param type="chAlign" val="r"/>
                            <dgm:param type="secLinDir" val="fromR"/>
                            <dgm:param type="secChAlign" val="t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linDir" val="fromT"/>
                        <dgm:param type="chAlign" val="l"/>
                        <dgm:param type="secLinDir" val="fromL"/>
                        <dgm:param type="secChAlign" val="t"/>
                      </dgm:alg>
                    </dgm:if>
                    <dgm:else name="Name161">
                      <dgm:alg type="hierChild">
                        <dgm:param type="linDir" val="fromT"/>
                        <dgm:param type="chAlign" val="r"/>
                        <dgm:param type="secLinDir" val="fromR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#2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#1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#3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#1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Sty" val="arr"/>
              <dgm:param type="endSty" val="noArr"/>
              <dgm:param type="begPts" val="auto"/>
              <dgm:param type="endPts" val="ct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CN" sz="1200"/>
            </a:lvl1pPr>
          </a:lstStyle>
          <a:p>
            <a:endParaRPr lang="zh-CN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CN" sz="1200"/>
            </a:lvl1pPr>
          </a:lstStyle>
          <a:p>
            <a:fld id="{128FCA9C-FF92-4024-BDEC-A6D3B663DC09}" type="datetimeFigureOut">
              <a:rPr lang="en-US" altLang="zh-CN"/>
              <a:t>5/8/2020</a:t>
            </a:fld>
            <a:endParaRPr 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CN" sz="1200"/>
            </a:lvl1pPr>
          </a:lstStyle>
          <a:p>
            <a:endParaRPr lang="zh-CN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CN" sz="1200"/>
            </a:lvl1pPr>
          </a:lstStyle>
          <a:p>
            <a:fld id="{A446DCAE-1661-43FF-8A44-43DAFDC1FD90}" type="slidenum">
              <a:rPr lang="en-US" altLang="zh-CN"/>
              <a:t>‹#›</a:t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CN" sz="1200"/>
            </a:lvl1pPr>
          </a:lstStyle>
          <a:p>
            <a:endParaRPr lang="zh-CN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CN" sz="1200"/>
            </a:lvl1pPr>
          </a:lstStyle>
          <a:p>
            <a:fld id="{772AB877-E7B1-4681-847E-D0918612832B}" type="datetimeFigureOut">
              <a:rPr lang="zh-CN" altLang="en-US"/>
              <a:t>2020/5/8</a:t>
            </a:fld>
            <a:endParaRPr lang="zh-CN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CN" sz="1200"/>
            </a:lvl1pPr>
          </a:lstStyle>
          <a:p>
            <a:endParaRPr lang="zh-CN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CN" sz="1200"/>
            </a:lvl1pPr>
          </a:lstStyle>
          <a:p>
            <a:fld id="{69C971FF-EF28-4195-A575-329446EFAA55}" type="slidenum">
              <a:rPr/>
              <a:t>‹#›</a:t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lang="zh-CN" sz="9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lang="zh-CN" sz="9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lang="zh-CN" sz="9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lang="zh-CN" sz="9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lang="zh-CN" sz="9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lang="zh-CN"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lang="zh-CN" sz="900" kern="1200">
        <a:solidFill>
          <a:schemeClr val="tx1"/>
        </a:solidFill>
        <a:latin typeface="+mn-lt"/>
        <a:ea typeface="+mn-ea"/>
        <a:cs typeface="+mn-cs"/>
      </a:defRPr>
    </a:lvl7pPr>
    <a:lvl8pPr marL="2400935" algn="l" defTabSz="685800" rtl="0" eaLnBrk="1" latinLnBrk="0" hangingPunct="1">
      <a:defRPr lang="zh-CN" sz="900" kern="1200">
        <a:solidFill>
          <a:schemeClr val="tx1"/>
        </a:solidFill>
        <a:latin typeface="+mn-lt"/>
        <a:ea typeface="+mn-ea"/>
        <a:cs typeface="+mn-cs"/>
      </a:defRPr>
    </a:lvl8pPr>
    <a:lvl9pPr marL="2743835" algn="l" defTabSz="685800" rtl="0" eaLnBrk="1" latinLnBrk="0" hangingPunct="1">
      <a:defRPr lang="zh-CN"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zh-CN" dirty="0">
              <a:ea typeface="宋体" charset="-122"/>
            </a:endParaRPr>
          </a:p>
        </p:txBody>
      </p:sp>
      <p:sp>
        <p:nvSpPr>
          <p:cNvPr id="1546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9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spcBef>
                <a:spcPct val="30000"/>
              </a:spcBef>
              <a:defRPr sz="9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spcBef>
                <a:spcPct val="30000"/>
              </a:spcBef>
              <a:defRPr sz="9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</a:pPr>
            <a:fld id="{F644CE43-C076-45B0-B24F-788FD274FDA7}" type="slidenum">
              <a:rPr lang="zh-CN" altLang="en-US" sz="1200" smtClean="0">
                <a:solidFill>
                  <a:prstClr val="black"/>
                </a:solidFill>
              </a:rPr>
              <a:t>2</a:t>
            </a:fld>
            <a:endParaRPr lang="zh-CN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>
              <a:ea typeface="宋体" charset="-122"/>
            </a:endParaRPr>
          </a:p>
        </p:txBody>
      </p:sp>
      <p:sp>
        <p:nvSpPr>
          <p:cNvPr id="2949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71633A3-C4ED-40A4-BD3E-E04CD41DB4BB}" type="slidenum">
              <a:rPr altLang="en-US" smtClean="0">
                <a:solidFill>
                  <a:srgbClr val="545454"/>
                </a:solidFill>
                <a:ea typeface="幼圆" pitchFamily="49" charset="-122"/>
              </a:rPr>
              <a:t>29</a:t>
            </a:fld>
            <a:endParaRPr altLang="en-US">
              <a:solidFill>
                <a:srgbClr val="545454"/>
              </a:solidFill>
              <a:ea typeface="幼圆" pitchFamily="49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  <p:sp>
        <p:nvSpPr>
          <p:cNvPr id="1802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3A93253A-D138-49F1-8876-92210F04ACE5}" type="slidenum">
              <a:rPr lang="zh-CN" altLang="en-US" smtClean="0">
                <a:latin typeface="Calibri" pitchFamily="34" charset="0"/>
              </a:rPr>
              <a:t>4</a:t>
            </a:fld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2672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437E19B-D774-424C-83CA-79D486435530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  <p:sp>
        <p:nvSpPr>
          <p:cNvPr id="1935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CA18AD2-DCE1-4749-9E47-402CBEE25E27}" type="slidenum">
              <a:rPr lang="zh-CN" altLang="en-US" smtClean="0"/>
              <a:t>60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  <p:sp>
        <p:nvSpPr>
          <p:cNvPr id="1955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0B9497F-20CA-4F0D-94AC-D261DE6B4FFA}" type="slidenum">
              <a:rPr lang="zh-CN" altLang="en-US" smtClean="0"/>
              <a:t>61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B3AD1-FCB7-43D8-924A-C182C0F1EA44}" type="slidenum">
              <a:rPr lang="zh-CN" altLang="en-US" smtClean="0">
                <a:solidFill>
                  <a:prstClr val="black"/>
                </a:solidFill>
                <a:latin typeface="Calibri" pitchFamily="34" charset="0"/>
                <a:ea typeface="宋体" charset="-122"/>
              </a:rPr>
              <a:t>72</a:t>
            </a:fld>
            <a:endParaRPr lang="zh-CN" altLang="en-US">
              <a:solidFill>
                <a:prstClr val="black"/>
              </a:solidFill>
              <a:latin typeface="Calibri" pitchFamily="34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1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2713484"/>
            <a:ext cx="9144000" cy="1872208"/>
          </a:xfrm>
          <a:prstGeom prst="rect">
            <a:avLst/>
          </a:pr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7" name="文本框 6"/>
          <p:cNvSpPr txBox="1"/>
          <p:nvPr userDrawn="1"/>
        </p:nvSpPr>
        <p:spPr>
          <a:xfrm>
            <a:off x="1390278" y="3082584"/>
            <a:ext cx="62313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Thank You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获取资料咨询微信：ansyingsj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410" y="2929508"/>
            <a:ext cx="9272820" cy="6462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" y="0"/>
            <a:ext cx="5284402" cy="5781522"/>
            <a:chOff x="0" y="0"/>
            <a:chExt cx="6914535" cy="6928980"/>
          </a:xfrm>
        </p:grpSpPr>
        <p:sp>
          <p:nvSpPr>
            <p:cNvPr id="3" name="梯形 9"/>
            <p:cNvSpPr/>
            <p:nvPr userDrawn="1"/>
          </p:nvSpPr>
          <p:spPr>
            <a:xfrm>
              <a:off x="0" y="0"/>
              <a:ext cx="6400800" cy="6858000"/>
            </a:xfrm>
            <a:custGeom>
              <a:avLst/>
              <a:gdLst>
                <a:gd name="connsiteX0" fmla="*/ 0 w 1727200"/>
                <a:gd name="connsiteY0" fmla="*/ 2297176 h 2297176"/>
                <a:gd name="connsiteX1" fmla="*/ 431800 w 1727200"/>
                <a:gd name="connsiteY1" fmla="*/ 0 h 2297176"/>
                <a:gd name="connsiteX2" fmla="*/ 1295400 w 1727200"/>
                <a:gd name="connsiteY2" fmla="*/ 0 h 2297176"/>
                <a:gd name="connsiteX3" fmla="*/ 1727200 w 1727200"/>
                <a:gd name="connsiteY3" fmla="*/ 2297176 h 2297176"/>
                <a:gd name="connsiteX4" fmla="*/ 0 w 1727200"/>
                <a:gd name="connsiteY4" fmla="*/ 2297176 h 2297176"/>
                <a:gd name="connsiteX0-1" fmla="*/ 15875 w 1295400"/>
                <a:gd name="connsiteY0-2" fmla="*/ 2297176 h 2297176"/>
                <a:gd name="connsiteX1-3" fmla="*/ 0 w 1295400"/>
                <a:gd name="connsiteY1-4" fmla="*/ 0 h 2297176"/>
                <a:gd name="connsiteX2-5" fmla="*/ 863600 w 1295400"/>
                <a:gd name="connsiteY2-6" fmla="*/ 0 h 2297176"/>
                <a:gd name="connsiteX3-7" fmla="*/ 1295400 w 1295400"/>
                <a:gd name="connsiteY3-8" fmla="*/ 2297176 h 2297176"/>
                <a:gd name="connsiteX4-9" fmla="*/ 15875 w 1295400"/>
                <a:gd name="connsiteY4-10" fmla="*/ 2297176 h 2297176"/>
                <a:gd name="connsiteX0-11" fmla="*/ 635 w 1295400"/>
                <a:gd name="connsiteY0-12" fmla="*/ 2289556 h 2297176"/>
                <a:gd name="connsiteX1-13" fmla="*/ 0 w 1295400"/>
                <a:gd name="connsiteY1-14" fmla="*/ 0 h 2297176"/>
                <a:gd name="connsiteX2-15" fmla="*/ 863600 w 1295400"/>
                <a:gd name="connsiteY2-16" fmla="*/ 0 h 2297176"/>
                <a:gd name="connsiteX3-17" fmla="*/ 1295400 w 1295400"/>
                <a:gd name="connsiteY3-18" fmla="*/ 2297176 h 2297176"/>
                <a:gd name="connsiteX4-19" fmla="*/ 635 w 1295400"/>
                <a:gd name="connsiteY4-20" fmla="*/ 2289556 h 2297176"/>
                <a:gd name="connsiteX0-21" fmla="*/ 635 w 1287780"/>
                <a:gd name="connsiteY0-22" fmla="*/ 2289556 h 2289556"/>
                <a:gd name="connsiteX1-23" fmla="*/ 0 w 1287780"/>
                <a:gd name="connsiteY1-24" fmla="*/ 0 h 2289556"/>
                <a:gd name="connsiteX2-25" fmla="*/ 863600 w 1287780"/>
                <a:gd name="connsiteY2-26" fmla="*/ 0 h 2289556"/>
                <a:gd name="connsiteX3-27" fmla="*/ 1287780 w 1287780"/>
                <a:gd name="connsiteY3-28" fmla="*/ 2289556 h 2289556"/>
                <a:gd name="connsiteX4-29" fmla="*/ 635 w 1287780"/>
                <a:gd name="connsiteY4-30" fmla="*/ 2289556 h 22895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287780" h="2289556">
                  <a:moveTo>
                    <a:pt x="635" y="2289556"/>
                  </a:moveTo>
                  <a:cubicBezTo>
                    <a:pt x="423" y="1526371"/>
                    <a:pt x="212" y="763185"/>
                    <a:pt x="0" y="0"/>
                  </a:cubicBezTo>
                  <a:lnTo>
                    <a:pt x="863600" y="0"/>
                  </a:lnTo>
                  <a:lnTo>
                    <a:pt x="1287780" y="2289556"/>
                  </a:lnTo>
                  <a:lnTo>
                    <a:pt x="635" y="228955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4" name="平行四边形 10"/>
            <p:cNvSpPr/>
            <p:nvPr userDrawn="1"/>
          </p:nvSpPr>
          <p:spPr>
            <a:xfrm rot="21353198" flipV="1">
              <a:off x="4978503" y="3967614"/>
              <a:ext cx="1936032" cy="2961366"/>
            </a:xfrm>
            <a:custGeom>
              <a:avLst/>
              <a:gdLst>
                <a:gd name="connsiteX0" fmla="*/ 0 w 1924050"/>
                <a:gd name="connsiteY0" fmla="*/ 3638550 h 3638550"/>
                <a:gd name="connsiteX1" fmla="*/ 690561 w 1924050"/>
                <a:gd name="connsiteY1" fmla="*/ 0 h 3638550"/>
                <a:gd name="connsiteX2" fmla="*/ 1924050 w 1924050"/>
                <a:gd name="connsiteY2" fmla="*/ 0 h 3638550"/>
                <a:gd name="connsiteX3" fmla="*/ 1233489 w 1924050"/>
                <a:gd name="connsiteY3" fmla="*/ 3638550 h 3638550"/>
                <a:gd name="connsiteX4" fmla="*/ 0 w 1924050"/>
                <a:gd name="connsiteY4" fmla="*/ 3638550 h 3638550"/>
                <a:gd name="connsiteX0-1" fmla="*/ 0 w 1924050"/>
                <a:gd name="connsiteY0-2" fmla="*/ 3638550 h 3638550"/>
                <a:gd name="connsiteX1-3" fmla="*/ 689296 w 1924050"/>
                <a:gd name="connsiteY1-4" fmla="*/ 153581 h 3638550"/>
                <a:gd name="connsiteX2-5" fmla="*/ 1924050 w 1924050"/>
                <a:gd name="connsiteY2-6" fmla="*/ 0 h 3638550"/>
                <a:gd name="connsiteX3-7" fmla="*/ 1233489 w 1924050"/>
                <a:gd name="connsiteY3-8" fmla="*/ 3638550 h 3638550"/>
                <a:gd name="connsiteX4-9" fmla="*/ 0 w 1924050"/>
                <a:gd name="connsiteY4-10" fmla="*/ 3638550 h 3638550"/>
                <a:gd name="connsiteX0-11" fmla="*/ 0 w 1947386"/>
                <a:gd name="connsiteY0-12" fmla="*/ 3602913 h 3602913"/>
                <a:gd name="connsiteX1-13" fmla="*/ 689296 w 1947386"/>
                <a:gd name="connsiteY1-14" fmla="*/ 117944 h 3602913"/>
                <a:gd name="connsiteX2-15" fmla="*/ 1947386 w 1947386"/>
                <a:gd name="connsiteY2-16" fmla="*/ 0 h 3602913"/>
                <a:gd name="connsiteX3-17" fmla="*/ 1233489 w 1947386"/>
                <a:gd name="connsiteY3-18" fmla="*/ 3602913 h 3602913"/>
                <a:gd name="connsiteX4-19" fmla="*/ 0 w 1947386"/>
                <a:gd name="connsiteY4-20" fmla="*/ 3602913 h 3602913"/>
                <a:gd name="connsiteX0-21" fmla="*/ 0 w 1947386"/>
                <a:gd name="connsiteY0-22" fmla="*/ 3602913 h 3602913"/>
                <a:gd name="connsiteX1-23" fmla="*/ 690400 w 1947386"/>
                <a:gd name="connsiteY1-24" fmla="*/ 129282 h 3602913"/>
                <a:gd name="connsiteX2-25" fmla="*/ 1947386 w 1947386"/>
                <a:gd name="connsiteY2-26" fmla="*/ 0 h 3602913"/>
                <a:gd name="connsiteX3-27" fmla="*/ 1233489 w 1947386"/>
                <a:gd name="connsiteY3-28" fmla="*/ 3602913 h 3602913"/>
                <a:gd name="connsiteX4-29" fmla="*/ 0 w 1947386"/>
                <a:gd name="connsiteY4-30" fmla="*/ 3602913 h 3602913"/>
                <a:gd name="connsiteX0-31" fmla="*/ 0 w 1947386"/>
                <a:gd name="connsiteY0-32" fmla="*/ 3602913 h 3602913"/>
                <a:gd name="connsiteX1-33" fmla="*/ 703171 w 1947386"/>
                <a:gd name="connsiteY1-34" fmla="*/ 161979 h 3602913"/>
                <a:gd name="connsiteX2-35" fmla="*/ 1947386 w 1947386"/>
                <a:gd name="connsiteY2-36" fmla="*/ 0 h 3602913"/>
                <a:gd name="connsiteX3-37" fmla="*/ 1233489 w 1947386"/>
                <a:gd name="connsiteY3-38" fmla="*/ 3602913 h 3602913"/>
                <a:gd name="connsiteX4-39" fmla="*/ 0 w 1947386"/>
                <a:gd name="connsiteY4-40" fmla="*/ 3602913 h 3602913"/>
                <a:gd name="connsiteX0-41" fmla="*/ 0 w 1936033"/>
                <a:gd name="connsiteY0-42" fmla="*/ 3549607 h 3549607"/>
                <a:gd name="connsiteX1-43" fmla="*/ 703171 w 1936033"/>
                <a:gd name="connsiteY1-44" fmla="*/ 108673 h 3549607"/>
                <a:gd name="connsiteX2-45" fmla="*/ 1936033 w 1936033"/>
                <a:gd name="connsiteY2-46" fmla="*/ 0 h 3549607"/>
                <a:gd name="connsiteX3-47" fmla="*/ 1233489 w 1936033"/>
                <a:gd name="connsiteY3-48" fmla="*/ 3549607 h 3549607"/>
                <a:gd name="connsiteX4-49" fmla="*/ 0 w 1936033"/>
                <a:gd name="connsiteY4-50" fmla="*/ 3549607 h 3549607"/>
                <a:gd name="-1" fmla="*/ 0 w 1936033"/>
                <a:gd name="-2" fmla="*/ 3549607 h 3549607"/>
                <a:gd name="-3" fmla="*/ 703171 w 1936033"/>
                <a:gd name="-4" fmla="*/ 108673 h 3549607"/>
                <a:gd name="-5" fmla="*/ 1936033 w 1936033"/>
                <a:gd name="-6" fmla="*/ 0 h 3549607"/>
                <a:gd name="-7" fmla="*/ 1249163 w 1936033"/>
                <a:gd name="-8" fmla="*/ 3433296 h 3549607"/>
                <a:gd name="-9" fmla="*/ 0 w 1936033"/>
                <a:gd name="-10" fmla="*/ 3549607 h 3549607"/>
              </a:gdLst>
              <a:ahLst/>
              <a:cxnLst>
                <a:cxn ang="0">
                  <a:pos x="-1" y="-2"/>
                </a:cxn>
                <a:cxn ang="0">
                  <a:pos x="-3" y="-4"/>
                </a:cxn>
                <a:cxn ang="0">
                  <a:pos x="-5" y="-6"/>
                </a:cxn>
                <a:cxn ang="0">
                  <a:pos x="-7" y="-8"/>
                </a:cxn>
                <a:cxn ang="0">
                  <a:pos x="-9" y="-10"/>
                </a:cxn>
              </a:cxnLst>
              <a:rect l="l" t="t" r="r" b="b"/>
              <a:pathLst>
                <a:path w="1936033" h="3549607">
                  <a:moveTo>
                    <a:pt x="0" y="3549607"/>
                  </a:moveTo>
                  <a:lnTo>
                    <a:pt x="703171" y="108673"/>
                  </a:lnTo>
                  <a:lnTo>
                    <a:pt x="1936033" y="0"/>
                  </a:lnTo>
                  <a:lnTo>
                    <a:pt x="1249163" y="3433296"/>
                  </a:lnTo>
                  <a:lnTo>
                    <a:pt x="0" y="3549607"/>
                  </a:lnTo>
                  <a:close/>
                </a:path>
              </a:pathLst>
            </a:custGeom>
            <a:solidFill>
              <a:srgbClr val="2D3C55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30870" y="1701810"/>
              <a:ext cx="2246840" cy="11065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dirty="0">
                  <a:solidFill>
                    <a:schemeClr val="bg1"/>
                  </a:solidFill>
                  <a:latin typeface="Century Gothic" pitchFamily="34" charset="0"/>
                  <a:ea typeface="★日文毛笔" pitchFamily="49" charset="-128"/>
                  <a:cs typeface="Arial" charset="0"/>
                </a:rPr>
                <a:t>2017</a:t>
              </a:r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1" y="0"/>
            <a:ext cx="5284402" cy="5781522"/>
            <a:chOff x="0" y="0"/>
            <a:chExt cx="6914534" cy="6928981"/>
          </a:xfrm>
        </p:grpSpPr>
        <p:sp>
          <p:nvSpPr>
            <p:cNvPr id="10" name="梯形 9"/>
            <p:cNvSpPr/>
            <p:nvPr userDrawn="1"/>
          </p:nvSpPr>
          <p:spPr>
            <a:xfrm>
              <a:off x="0" y="0"/>
              <a:ext cx="6400800" cy="6857999"/>
            </a:xfrm>
            <a:custGeom>
              <a:avLst/>
              <a:gdLst>
                <a:gd name="connsiteX0" fmla="*/ 0 w 1727200"/>
                <a:gd name="connsiteY0" fmla="*/ 2297176 h 2297176"/>
                <a:gd name="connsiteX1" fmla="*/ 431800 w 1727200"/>
                <a:gd name="connsiteY1" fmla="*/ 0 h 2297176"/>
                <a:gd name="connsiteX2" fmla="*/ 1295400 w 1727200"/>
                <a:gd name="connsiteY2" fmla="*/ 0 h 2297176"/>
                <a:gd name="connsiteX3" fmla="*/ 1727200 w 1727200"/>
                <a:gd name="connsiteY3" fmla="*/ 2297176 h 2297176"/>
                <a:gd name="connsiteX4" fmla="*/ 0 w 1727200"/>
                <a:gd name="connsiteY4" fmla="*/ 2297176 h 2297176"/>
                <a:gd name="connsiteX0-1" fmla="*/ 15875 w 1295400"/>
                <a:gd name="connsiteY0-2" fmla="*/ 2297176 h 2297176"/>
                <a:gd name="connsiteX1-3" fmla="*/ 0 w 1295400"/>
                <a:gd name="connsiteY1-4" fmla="*/ 0 h 2297176"/>
                <a:gd name="connsiteX2-5" fmla="*/ 863600 w 1295400"/>
                <a:gd name="connsiteY2-6" fmla="*/ 0 h 2297176"/>
                <a:gd name="connsiteX3-7" fmla="*/ 1295400 w 1295400"/>
                <a:gd name="connsiteY3-8" fmla="*/ 2297176 h 2297176"/>
                <a:gd name="connsiteX4-9" fmla="*/ 15875 w 1295400"/>
                <a:gd name="connsiteY4-10" fmla="*/ 2297176 h 2297176"/>
                <a:gd name="connsiteX0-11" fmla="*/ 635 w 1295400"/>
                <a:gd name="connsiteY0-12" fmla="*/ 2289556 h 2297176"/>
                <a:gd name="connsiteX1-13" fmla="*/ 0 w 1295400"/>
                <a:gd name="connsiteY1-14" fmla="*/ 0 h 2297176"/>
                <a:gd name="connsiteX2-15" fmla="*/ 863600 w 1295400"/>
                <a:gd name="connsiteY2-16" fmla="*/ 0 h 2297176"/>
                <a:gd name="connsiteX3-17" fmla="*/ 1295400 w 1295400"/>
                <a:gd name="connsiteY3-18" fmla="*/ 2297176 h 2297176"/>
                <a:gd name="connsiteX4-19" fmla="*/ 635 w 1295400"/>
                <a:gd name="connsiteY4-20" fmla="*/ 2289556 h 2297176"/>
                <a:gd name="connsiteX0-21" fmla="*/ 635 w 1287780"/>
                <a:gd name="connsiteY0-22" fmla="*/ 2289556 h 2289556"/>
                <a:gd name="connsiteX1-23" fmla="*/ 0 w 1287780"/>
                <a:gd name="connsiteY1-24" fmla="*/ 0 h 2289556"/>
                <a:gd name="connsiteX2-25" fmla="*/ 863600 w 1287780"/>
                <a:gd name="connsiteY2-26" fmla="*/ 0 h 2289556"/>
                <a:gd name="connsiteX3-27" fmla="*/ 1287780 w 1287780"/>
                <a:gd name="connsiteY3-28" fmla="*/ 2289556 h 2289556"/>
                <a:gd name="connsiteX4-29" fmla="*/ 635 w 1287780"/>
                <a:gd name="connsiteY4-30" fmla="*/ 2289556 h 228955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287780" h="2289556">
                  <a:moveTo>
                    <a:pt x="635" y="2289556"/>
                  </a:moveTo>
                  <a:cubicBezTo>
                    <a:pt x="423" y="1526371"/>
                    <a:pt x="212" y="763185"/>
                    <a:pt x="0" y="0"/>
                  </a:cubicBezTo>
                  <a:lnTo>
                    <a:pt x="863600" y="0"/>
                  </a:lnTo>
                  <a:lnTo>
                    <a:pt x="1287780" y="2289556"/>
                  </a:lnTo>
                  <a:lnTo>
                    <a:pt x="635" y="228955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1" name="平行四边形 10"/>
            <p:cNvSpPr/>
            <p:nvPr userDrawn="1"/>
          </p:nvSpPr>
          <p:spPr>
            <a:xfrm rot="21353198" flipV="1">
              <a:off x="4978502" y="3967614"/>
              <a:ext cx="1936032" cy="2961367"/>
            </a:xfrm>
            <a:custGeom>
              <a:avLst/>
              <a:gdLst>
                <a:gd name="connsiteX0" fmla="*/ 0 w 1924050"/>
                <a:gd name="connsiteY0" fmla="*/ 3638550 h 3638550"/>
                <a:gd name="connsiteX1" fmla="*/ 690561 w 1924050"/>
                <a:gd name="connsiteY1" fmla="*/ 0 h 3638550"/>
                <a:gd name="connsiteX2" fmla="*/ 1924050 w 1924050"/>
                <a:gd name="connsiteY2" fmla="*/ 0 h 3638550"/>
                <a:gd name="connsiteX3" fmla="*/ 1233489 w 1924050"/>
                <a:gd name="connsiteY3" fmla="*/ 3638550 h 3638550"/>
                <a:gd name="connsiteX4" fmla="*/ 0 w 1924050"/>
                <a:gd name="connsiteY4" fmla="*/ 3638550 h 3638550"/>
                <a:gd name="connsiteX0-1" fmla="*/ 0 w 1924050"/>
                <a:gd name="connsiteY0-2" fmla="*/ 3638550 h 3638550"/>
                <a:gd name="connsiteX1-3" fmla="*/ 689296 w 1924050"/>
                <a:gd name="connsiteY1-4" fmla="*/ 153581 h 3638550"/>
                <a:gd name="connsiteX2-5" fmla="*/ 1924050 w 1924050"/>
                <a:gd name="connsiteY2-6" fmla="*/ 0 h 3638550"/>
                <a:gd name="connsiteX3-7" fmla="*/ 1233489 w 1924050"/>
                <a:gd name="connsiteY3-8" fmla="*/ 3638550 h 3638550"/>
                <a:gd name="connsiteX4-9" fmla="*/ 0 w 1924050"/>
                <a:gd name="connsiteY4-10" fmla="*/ 3638550 h 3638550"/>
                <a:gd name="connsiteX0-11" fmla="*/ 0 w 1947386"/>
                <a:gd name="connsiteY0-12" fmla="*/ 3602913 h 3602913"/>
                <a:gd name="connsiteX1-13" fmla="*/ 689296 w 1947386"/>
                <a:gd name="connsiteY1-14" fmla="*/ 117944 h 3602913"/>
                <a:gd name="connsiteX2-15" fmla="*/ 1947386 w 1947386"/>
                <a:gd name="connsiteY2-16" fmla="*/ 0 h 3602913"/>
                <a:gd name="connsiteX3-17" fmla="*/ 1233489 w 1947386"/>
                <a:gd name="connsiteY3-18" fmla="*/ 3602913 h 3602913"/>
                <a:gd name="connsiteX4-19" fmla="*/ 0 w 1947386"/>
                <a:gd name="connsiteY4-20" fmla="*/ 3602913 h 3602913"/>
                <a:gd name="connsiteX0-21" fmla="*/ 0 w 1947386"/>
                <a:gd name="connsiteY0-22" fmla="*/ 3602913 h 3602913"/>
                <a:gd name="connsiteX1-23" fmla="*/ 690400 w 1947386"/>
                <a:gd name="connsiteY1-24" fmla="*/ 129282 h 3602913"/>
                <a:gd name="connsiteX2-25" fmla="*/ 1947386 w 1947386"/>
                <a:gd name="connsiteY2-26" fmla="*/ 0 h 3602913"/>
                <a:gd name="connsiteX3-27" fmla="*/ 1233489 w 1947386"/>
                <a:gd name="connsiteY3-28" fmla="*/ 3602913 h 3602913"/>
                <a:gd name="connsiteX4-29" fmla="*/ 0 w 1947386"/>
                <a:gd name="connsiteY4-30" fmla="*/ 3602913 h 3602913"/>
                <a:gd name="connsiteX0-31" fmla="*/ 0 w 1947386"/>
                <a:gd name="connsiteY0-32" fmla="*/ 3602913 h 3602913"/>
                <a:gd name="connsiteX1-33" fmla="*/ 703171 w 1947386"/>
                <a:gd name="connsiteY1-34" fmla="*/ 161979 h 3602913"/>
                <a:gd name="connsiteX2-35" fmla="*/ 1947386 w 1947386"/>
                <a:gd name="connsiteY2-36" fmla="*/ 0 h 3602913"/>
                <a:gd name="connsiteX3-37" fmla="*/ 1233489 w 1947386"/>
                <a:gd name="connsiteY3-38" fmla="*/ 3602913 h 3602913"/>
                <a:gd name="connsiteX4-39" fmla="*/ 0 w 1947386"/>
                <a:gd name="connsiteY4-40" fmla="*/ 3602913 h 3602913"/>
                <a:gd name="connsiteX0-41" fmla="*/ 0 w 1936033"/>
                <a:gd name="connsiteY0-42" fmla="*/ 3549607 h 3549607"/>
                <a:gd name="connsiteX1-43" fmla="*/ 703171 w 1936033"/>
                <a:gd name="connsiteY1-44" fmla="*/ 108673 h 3549607"/>
                <a:gd name="connsiteX2-45" fmla="*/ 1936033 w 1936033"/>
                <a:gd name="connsiteY2-46" fmla="*/ 0 h 3549607"/>
                <a:gd name="connsiteX3-47" fmla="*/ 1233489 w 1936033"/>
                <a:gd name="connsiteY3-48" fmla="*/ 3549607 h 3549607"/>
                <a:gd name="connsiteX4-49" fmla="*/ 0 w 1936033"/>
                <a:gd name="connsiteY4-50" fmla="*/ 3549607 h 3549607"/>
                <a:gd name="-1" fmla="*/ 0 w 1936033"/>
                <a:gd name="-2" fmla="*/ 3549607 h 3549607"/>
                <a:gd name="-3" fmla="*/ 703171 w 1936033"/>
                <a:gd name="-4" fmla="*/ 108673 h 3549607"/>
                <a:gd name="-5" fmla="*/ 1936033 w 1936033"/>
                <a:gd name="-6" fmla="*/ 0 h 3549607"/>
                <a:gd name="-7" fmla="*/ 1262416 w 1936033"/>
                <a:gd name="-8" fmla="*/ 3457820 h 3549607"/>
                <a:gd name="-9" fmla="*/ 0 w 1936033"/>
                <a:gd name="-10" fmla="*/ 3549607 h 3549607"/>
              </a:gdLst>
              <a:ahLst/>
              <a:cxnLst>
                <a:cxn ang="0">
                  <a:pos x="-1" y="-2"/>
                </a:cxn>
                <a:cxn ang="0">
                  <a:pos x="-3" y="-4"/>
                </a:cxn>
                <a:cxn ang="0">
                  <a:pos x="-5" y="-6"/>
                </a:cxn>
                <a:cxn ang="0">
                  <a:pos x="-7" y="-8"/>
                </a:cxn>
                <a:cxn ang="0">
                  <a:pos x="-9" y="-10"/>
                </a:cxn>
              </a:cxnLst>
              <a:rect l="l" t="t" r="r" b="b"/>
              <a:pathLst>
                <a:path w="1936033" h="3549607">
                  <a:moveTo>
                    <a:pt x="0" y="3549607"/>
                  </a:moveTo>
                  <a:lnTo>
                    <a:pt x="703171" y="108673"/>
                  </a:lnTo>
                  <a:lnTo>
                    <a:pt x="1936033" y="0"/>
                  </a:lnTo>
                  <a:lnTo>
                    <a:pt x="1262416" y="3457820"/>
                  </a:lnTo>
                  <a:lnTo>
                    <a:pt x="0" y="3549607"/>
                  </a:lnTo>
                  <a:close/>
                </a:path>
              </a:pathLst>
            </a:custGeom>
            <a:solidFill>
              <a:srgbClr val="377790">
                <a:alpha val="8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获取资料咨询微信：ansyingsj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6"/>
          <p:cNvSpPr>
            <a:spLocks noChangeArrowheads="1"/>
          </p:cNvSpPr>
          <p:nvPr userDrawn="1"/>
        </p:nvSpPr>
        <p:spPr bwMode="auto">
          <a:xfrm>
            <a:off x="927100" y="250763"/>
            <a:ext cx="8216900" cy="448468"/>
          </a:xfrm>
          <a:prstGeom prst="rect">
            <a:avLst/>
          </a:prstGeom>
          <a:solidFill>
            <a:srgbClr val="FCAC1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defTabSz="685800"/>
            <a:endParaRPr lang="zh-CN" altLang="en-US" sz="1350">
              <a:solidFill>
                <a:srgbClr val="F0564E"/>
              </a:solidFill>
            </a:endParaRPr>
          </a:p>
        </p:txBody>
      </p:sp>
      <p:sp>
        <p:nvSpPr>
          <p:cNvPr id="8" name="矩形 16"/>
          <p:cNvSpPr>
            <a:spLocks noChangeArrowheads="1"/>
          </p:cNvSpPr>
          <p:nvPr userDrawn="1"/>
        </p:nvSpPr>
        <p:spPr bwMode="auto">
          <a:xfrm>
            <a:off x="0" y="250763"/>
            <a:ext cx="377429" cy="448468"/>
          </a:xfrm>
          <a:prstGeom prst="rect">
            <a:avLst/>
          </a:prstGeom>
          <a:solidFill>
            <a:srgbClr val="2C91CE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defTabSz="685800"/>
            <a:endParaRPr lang="zh-CN" altLang="en-US" sz="1350">
              <a:solidFill>
                <a:srgbClr val="F0564E"/>
              </a:solidFill>
            </a:endParaRPr>
          </a:p>
        </p:txBody>
      </p:sp>
      <p:sp>
        <p:nvSpPr>
          <p:cNvPr id="9" name="矩形 7"/>
          <p:cNvSpPr>
            <a:spLocks noChangeArrowheads="1"/>
          </p:cNvSpPr>
          <p:nvPr userDrawn="1"/>
        </p:nvSpPr>
        <p:spPr bwMode="auto">
          <a:xfrm>
            <a:off x="422672" y="250763"/>
            <a:ext cx="114300" cy="448468"/>
          </a:xfrm>
          <a:prstGeom prst="rect">
            <a:avLst/>
          </a:prstGeom>
          <a:solidFill>
            <a:srgbClr val="FCAC1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defTabSz="685800"/>
            <a:endParaRPr lang="zh-CN" altLang="en-US" sz="1350">
              <a:solidFill>
                <a:srgbClr val="F0564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4410" y="2929508"/>
            <a:ext cx="9272820" cy="6462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notesSlide" Target="../notesSlides/notesSlide2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47.emf"/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39.emf"/><Relationship Id="rId10" Type="http://schemas.openxmlformats.org/officeDocument/2006/relationships/image" Target="../media/image44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2.jpeg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86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8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92.emf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91.emf"/><Relationship Id="rId4" Type="http://schemas.openxmlformats.org/officeDocument/2006/relationships/diagramLayout" Target="../diagrams/layout8.xml"/><Relationship Id="rId9" Type="http://schemas.openxmlformats.org/officeDocument/2006/relationships/image" Target="../media/image90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0" y="2425452"/>
            <a:ext cx="9144000" cy="923330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班组安全管理与建设</a:t>
            </a:r>
            <a:endParaRPr lang="zh-CN" altLang="en-US" sz="27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0" y="2239045"/>
            <a:ext cx="9144000" cy="0"/>
          </a:xfrm>
          <a:prstGeom prst="line">
            <a:avLst/>
          </a:prstGeom>
          <a:ln w="9525">
            <a:solidFill>
              <a:srgbClr val="377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0" y="3535189"/>
            <a:ext cx="9144000" cy="0"/>
          </a:xfrm>
          <a:prstGeom prst="line">
            <a:avLst/>
          </a:prstGeom>
          <a:ln w="9525">
            <a:solidFill>
              <a:srgbClr val="377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Line 9"/>
          <p:cNvSpPr>
            <a:spLocks noChangeShapeType="1"/>
          </p:cNvSpPr>
          <p:nvPr/>
        </p:nvSpPr>
        <p:spPr bwMode="auto">
          <a:xfrm flipV="1">
            <a:off x="344490" y="5109369"/>
            <a:ext cx="8531225" cy="52387"/>
          </a:xfrm>
          <a:prstGeom prst="line">
            <a:avLst/>
          </a:prstGeom>
          <a:noFill/>
          <a:ln w="63500">
            <a:solidFill>
              <a:srgbClr val="FCAC1F"/>
            </a:solidFill>
            <a:round/>
            <a:tailEnd type="non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155" name="Line 10"/>
          <p:cNvSpPr>
            <a:spLocks noChangeShapeType="1"/>
          </p:cNvSpPr>
          <p:nvPr/>
        </p:nvSpPr>
        <p:spPr bwMode="auto">
          <a:xfrm flipV="1">
            <a:off x="344490" y="1327944"/>
            <a:ext cx="8531225" cy="3781425"/>
          </a:xfrm>
          <a:prstGeom prst="line">
            <a:avLst/>
          </a:prstGeom>
          <a:noFill/>
          <a:ln w="63500">
            <a:solidFill>
              <a:srgbClr val="FCAC1F"/>
            </a:solidFill>
            <a:round/>
            <a:tailEnd type="non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156" name="Line 11"/>
          <p:cNvSpPr>
            <a:spLocks noChangeShapeType="1"/>
          </p:cNvSpPr>
          <p:nvPr/>
        </p:nvSpPr>
        <p:spPr bwMode="auto">
          <a:xfrm>
            <a:off x="8875713" y="1327944"/>
            <a:ext cx="0" cy="3781425"/>
          </a:xfrm>
          <a:prstGeom prst="line">
            <a:avLst/>
          </a:prstGeom>
          <a:noFill/>
          <a:ln w="63500">
            <a:solidFill>
              <a:srgbClr val="FCAC1F"/>
            </a:solidFill>
            <a:round/>
            <a:tailEnd type="non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157" name="Text Box 13"/>
          <p:cNvSpPr txBox="1">
            <a:spLocks noChangeArrowheads="1"/>
          </p:cNvSpPr>
          <p:nvPr/>
        </p:nvSpPr>
        <p:spPr bwMode="auto">
          <a:xfrm>
            <a:off x="5004048" y="3085182"/>
            <a:ext cx="40513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1F497D"/>
                </a:solidFill>
                <a:latin typeface="微软雅黑" pitchFamily="34" charset="-122"/>
                <a:ea typeface="微软雅黑" pitchFamily="34" charset="-122"/>
              </a:rPr>
              <a:t>※</a:t>
            </a:r>
            <a:r>
              <a:rPr lang="zh-CN" altLang="en-US" sz="1600" b="1" dirty="0">
                <a:solidFill>
                  <a:srgbClr val="1F497D"/>
                </a:solidFill>
                <a:latin typeface="微软雅黑" pitchFamily="34" charset="-122"/>
                <a:ea typeface="微软雅黑" pitchFamily="34" charset="-122"/>
              </a:rPr>
              <a:t>使员工了解他们工作的重要性</a:t>
            </a:r>
          </a:p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1F497D"/>
                </a:solidFill>
                <a:latin typeface="微软雅黑" pitchFamily="34" charset="-122"/>
                <a:ea typeface="微软雅黑" pitchFamily="34" charset="-122"/>
              </a:rPr>
              <a:t>※</a:t>
            </a:r>
            <a:r>
              <a:rPr lang="zh-CN" altLang="en-US" sz="1600" b="1" dirty="0">
                <a:solidFill>
                  <a:srgbClr val="1F497D"/>
                </a:solidFill>
                <a:latin typeface="微软雅黑" pitchFamily="34" charset="-122"/>
                <a:ea typeface="微软雅黑" pitchFamily="34" charset="-122"/>
              </a:rPr>
              <a:t>使员工做主，并承担解决问题的责任</a:t>
            </a:r>
          </a:p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1F497D"/>
                </a:solidFill>
                <a:latin typeface="微软雅黑" pitchFamily="34" charset="-122"/>
                <a:ea typeface="微软雅黑" pitchFamily="34" charset="-122"/>
              </a:rPr>
              <a:t>※</a:t>
            </a:r>
            <a:r>
              <a:rPr lang="zh-CN" altLang="en-US" sz="1600" b="1" dirty="0">
                <a:solidFill>
                  <a:srgbClr val="1F497D"/>
                </a:solidFill>
                <a:latin typeface="微软雅黑" pitchFamily="34" charset="-122"/>
                <a:ea typeface="微软雅黑" pitchFamily="34" charset="-122"/>
              </a:rPr>
              <a:t>主动评价员工的业绩</a:t>
            </a:r>
          </a:p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1F497D"/>
                </a:solidFill>
                <a:latin typeface="微软雅黑" pitchFamily="34" charset="-122"/>
                <a:ea typeface="微软雅黑" pitchFamily="34" charset="-122"/>
              </a:rPr>
              <a:t>※</a:t>
            </a:r>
            <a:r>
              <a:rPr lang="zh-CN" altLang="en-US" sz="1600" b="1" dirty="0">
                <a:solidFill>
                  <a:srgbClr val="1F497D"/>
                </a:solidFill>
                <a:latin typeface="微软雅黑" pitchFamily="34" charset="-122"/>
                <a:ea typeface="微软雅黑" pitchFamily="34" charset="-122"/>
              </a:rPr>
              <a:t>寻找机会提高员工的能力、知识和经验</a:t>
            </a:r>
          </a:p>
          <a:p>
            <a:pPr>
              <a:spcBef>
                <a:spcPct val="50000"/>
              </a:spcBef>
            </a:pPr>
            <a:r>
              <a:rPr lang="en-US" altLang="zh-CN" sz="1600" b="1" dirty="0">
                <a:solidFill>
                  <a:srgbClr val="1F497D"/>
                </a:solidFill>
                <a:latin typeface="微软雅黑" pitchFamily="34" charset="-122"/>
                <a:ea typeface="微软雅黑" pitchFamily="34" charset="-122"/>
              </a:rPr>
              <a:t>※</a:t>
            </a:r>
            <a:r>
              <a:rPr lang="zh-CN" altLang="en-US" sz="1600" b="1" dirty="0">
                <a:solidFill>
                  <a:srgbClr val="1F497D"/>
                </a:solidFill>
                <a:latin typeface="微软雅黑" pitchFamily="34" charset="-122"/>
                <a:ea typeface="微软雅黑" pitchFamily="34" charset="-122"/>
              </a:rPr>
              <a:t>充分发挥员工的知识才干</a:t>
            </a:r>
          </a:p>
        </p:txBody>
      </p:sp>
      <p:sp>
        <p:nvSpPr>
          <p:cNvPr id="177158" name="Oval 14"/>
          <p:cNvSpPr>
            <a:spLocks noChangeArrowheads="1"/>
          </p:cNvSpPr>
          <p:nvPr/>
        </p:nvSpPr>
        <p:spPr bwMode="auto">
          <a:xfrm rot="194212">
            <a:off x="3187702" y="1761331"/>
            <a:ext cx="2074863" cy="1514475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CAC1F"/>
            </a:solidFill>
            <a:round/>
            <a:tailEnd type="none" w="lg" len="sm"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体系建设 </a:t>
            </a:r>
            <a:endParaRPr lang="en-US" altLang="zh-CN" sz="24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7159" name="Line 15"/>
          <p:cNvSpPr>
            <a:spLocks noChangeShapeType="1"/>
          </p:cNvSpPr>
          <p:nvPr/>
        </p:nvSpPr>
        <p:spPr bwMode="auto">
          <a:xfrm flipV="1">
            <a:off x="1531940" y="3056729"/>
            <a:ext cx="1944687" cy="863600"/>
          </a:xfrm>
          <a:prstGeom prst="line">
            <a:avLst/>
          </a:prstGeom>
          <a:noFill/>
          <a:ln w="63500">
            <a:solidFill>
              <a:srgbClr val="FCAC1F"/>
            </a:solidFill>
            <a:round/>
            <a:tailEnd type="triangl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160" name="Line 16"/>
          <p:cNvSpPr>
            <a:spLocks noChangeShapeType="1"/>
          </p:cNvSpPr>
          <p:nvPr/>
        </p:nvSpPr>
        <p:spPr bwMode="auto">
          <a:xfrm flipV="1">
            <a:off x="5202240" y="1813719"/>
            <a:ext cx="1081087" cy="433387"/>
          </a:xfrm>
          <a:prstGeom prst="line">
            <a:avLst/>
          </a:prstGeom>
          <a:noFill/>
          <a:ln w="63500">
            <a:solidFill>
              <a:srgbClr val="FCAC1F"/>
            </a:solidFill>
            <a:round/>
            <a:tailEnd type="triangl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161" name="Line 17"/>
          <p:cNvSpPr>
            <a:spLocks noChangeShapeType="1"/>
          </p:cNvSpPr>
          <p:nvPr/>
        </p:nvSpPr>
        <p:spPr bwMode="auto">
          <a:xfrm flipV="1">
            <a:off x="1244600" y="3056729"/>
            <a:ext cx="2230438" cy="107950"/>
          </a:xfrm>
          <a:prstGeom prst="line">
            <a:avLst/>
          </a:prstGeom>
          <a:noFill/>
          <a:ln w="63500">
            <a:solidFill>
              <a:srgbClr val="FCAC1F"/>
            </a:solidFill>
            <a:round/>
            <a:tailEnd type="triangl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162" name="Line 18"/>
          <p:cNvSpPr>
            <a:spLocks noChangeShapeType="1"/>
          </p:cNvSpPr>
          <p:nvPr/>
        </p:nvSpPr>
        <p:spPr bwMode="auto">
          <a:xfrm>
            <a:off x="1244602" y="3164681"/>
            <a:ext cx="576263" cy="269875"/>
          </a:xfrm>
          <a:prstGeom prst="line">
            <a:avLst/>
          </a:prstGeom>
          <a:noFill/>
          <a:ln w="12700">
            <a:solidFill>
              <a:srgbClr val="FCAC1F"/>
            </a:solidFill>
            <a:round/>
            <a:tailEnd type="non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163" name="Line 19"/>
          <p:cNvSpPr>
            <a:spLocks noChangeShapeType="1"/>
          </p:cNvSpPr>
          <p:nvPr/>
        </p:nvSpPr>
        <p:spPr bwMode="auto">
          <a:xfrm flipV="1">
            <a:off x="1531940" y="3434556"/>
            <a:ext cx="288925" cy="485775"/>
          </a:xfrm>
          <a:prstGeom prst="line">
            <a:avLst/>
          </a:prstGeom>
          <a:noFill/>
          <a:ln w="12700">
            <a:solidFill>
              <a:srgbClr val="FCAC1F"/>
            </a:solidFill>
            <a:round/>
            <a:tailEnd type="none" w="lg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164" name="Text Box 20"/>
          <p:cNvSpPr txBox="1">
            <a:spLocks noChangeArrowheads="1"/>
          </p:cNvSpPr>
          <p:nvPr/>
        </p:nvSpPr>
        <p:spPr bwMode="auto">
          <a:xfrm>
            <a:off x="344488" y="4028281"/>
            <a:ext cx="1187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基层</a:t>
            </a:r>
          </a:p>
        </p:txBody>
      </p:sp>
      <p:sp>
        <p:nvSpPr>
          <p:cNvPr id="177165" name="Text Box 21"/>
          <p:cNvSpPr txBox="1">
            <a:spLocks noChangeArrowheads="1"/>
          </p:cNvSpPr>
          <p:nvPr/>
        </p:nvSpPr>
        <p:spPr bwMode="auto">
          <a:xfrm>
            <a:off x="6354765" y="1437479"/>
            <a:ext cx="129698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领导层</a:t>
            </a:r>
          </a:p>
        </p:txBody>
      </p:sp>
      <p:sp>
        <p:nvSpPr>
          <p:cNvPr id="177166" name="AutoShape 22"/>
          <p:cNvSpPr>
            <a:spLocks noChangeArrowheads="1"/>
          </p:cNvSpPr>
          <p:nvPr/>
        </p:nvSpPr>
        <p:spPr bwMode="auto">
          <a:xfrm>
            <a:off x="1747838" y="3758406"/>
            <a:ext cx="647700" cy="485775"/>
          </a:xfrm>
          <a:prstGeom prst="smileyFace">
            <a:avLst>
              <a:gd name="adj" fmla="val 4653"/>
            </a:avLst>
          </a:prstGeom>
          <a:solidFill>
            <a:srgbClr val="2C91CE"/>
          </a:solidFill>
          <a:ln w="22225">
            <a:solidFill>
              <a:schemeClr val="tx1"/>
            </a:solidFill>
            <a:round/>
            <a:tailEnd type="none" w="lg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167" name="AutoShape 23"/>
          <p:cNvSpPr>
            <a:spLocks noChangeArrowheads="1"/>
          </p:cNvSpPr>
          <p:nvPr/>
        </p:nvSpPr>
        <p:spPr bwMode="auto">
          <a:xfrm>
            <a:off x="3187700" y="3164681"/>
            <a:ext cx="647700" cy="485775"/>
          </a:xfrm>
          <a:prstGeom prst="smileyFace">
            <a:avLst>
              <a:gd name="adj" fmla="val 4653"/>
            </a:avLst>
          </a:prstGeom>
          <a:solidFill>
            <a:srgbClr val="2C91CE"/>
          </a:solidFill>
          <a:ln w="22225">
            <a:solidFill>
              <a:schemeClr val="tx1"/>
            </a:solidFill>
            <a:round/>
            <a:tailEnd type="none" w="lg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168" name="AutoShape 24"/>
          <p:cNvSpPr>
            <a:spLocks noChangeArrowheads="1"/>
          </p:cNvSpPr>
          <p:nvPr/>
        </p:nvSpPr>
        <p:spPr bwMode="auto">
          <a:xfrm>
            <a:off x="5851525" y="1975644"/>
            <a:ext cx="647700" cy="485775"/>
          </a:xfrm>
          <a:prstGeom prst="smileyFace">
            <a:avLst>
              <a:gd name="adj" fmla="val 4653"/>
            </a:avLst>
          </a:prstGeom>
          <a:solidFill>
            <a:srgbClr val="2C91CE"/>
          </a:solidFill>
          <a:ln w="22225">
            <a:solidFill>
              <a:schemeClr val="tx1"/>
            </a:solidFill>
            <a:round/>
            <a:tailEnd type="none" w="lg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169" name="AutoShape 25"/>
          <p:cNvSpPr>
            <a:spLocks noChangeArrowheads="1"/>
          </p:cNvSpPr>
          <p:nvPr/>
        </p:nvSpPr>
        <p:spPr bwMode="auto">
          <a:xfrm>
            <a:off x="5348288" y="2193131"/>
            <a:ext cx="646112" cy="485775"/>
          </a:xfrm>
          <a:prstGeom prst="smileyFace">
            <a:avLst>
              <a:gd name="adj" fmla="val 4653"/>
            </a:avLst>
          </a:prstGeom>
          <a:solidFill>
            <a:srgbClr val="2C91CE"/>
          </a:solidFill>
          <a:ln w="22225">
            <a:solidFill>
              <a:schemeClr val="tx1"/>
            </a:solidFill>
            <a:round/>
            <a:tailEnd type="none" w="lg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170" name="AutoShape 26"/>
          <p:cNvSpPr>
            <a:spLocks noChangeArrowheads="1"/>
          </p:cNvSpPr>
          <p:nvPr/>
        </p:nvSpPr>
        <p:spPr bwMode="auto">
          <a:xfrm>
            <a:off x="2252663" y="3542506"/>
            <a:ext cx="647700" cy="485775"/>
          </a:xfrm>
          <a:prstGeom prst="smileyFace">
            <a:avLst>
              <a:gd name="adj" fmla="val 4653"/>
            </a:avLst>
          </a:prstGeom>
          <a:solidFill>
            <a:srgbClr val="2C91CE"/>
          </a:solidFill>
          <a:ln w="22225">
            <a:solidFill>
              <a:schemeClr val="tx1"/>
            </a:solidFill>
            <a:round/>
            <a:tailEnd type="none" w="lg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7171" name="AutoShape 27"/>
          <p:cNvSpPr>
            <a:spLocks noChangeArrowheads="1"/>
          </p:cNvSpPr>
          <p:nvPr/>
        </p:nvSpPr>
        <p:spPr bwMode="auto">
          <a:xfrm>
            <a:off x="2755900" y="3326606"/>
            <a:ext cx="647700" cy="485775"/>
          </a:xfrm>
          <a:prstGeom prst="smileyFace">
            <a:avLst>
              <a:gd name="adj" fmla="val 4653"/>
            </a:avLst>
          </a:prstGeom>
          <a:solidFill>
            <a:srgbClr val="2C91CE"/>
          </a:solidFill>
          <a:ln w="22225">
            <a:solidFill>
              <a:schemeClr val="tx1"/>
            </a:solidFill>
            <a:round/>
            <a:tailEnd type="none" w="lg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内容占位符 2"/>
          <p:cNvSpPr txBox="1"/>
          <p:nvPr/>
        </p:nvSpPr>
        <p:spPr bwMode="auto">
          <a:xfrm>
            <a:off x="539552" y="235595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全员参与</a:t>
            </a: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线形标注 2(无边框) 39"/>
          <p:cNvSpPr/>
          <p:nvPr/>
        </p:nvSpPr>
        <p:spPr>
          <a:xfrm>
            <a:off x="7210562" y="1784532"/>
            <a:ext cx="1656184" cy="1389122"/>
          </a:xfrm>
          <a:prstGeom prst="callout2">
            <a:avLst>
              <a:gd name="adj1" fmla="val 15575"/>
              <a:gd name="adj2" fmla="val -10407"/>
              <a:gd name="adj3" fmla="val 15517"/>
              <a:gd name="adj4" fmla="val -27934"/>
              <a:gd name="adj5" fmla="val 87296"/>
              <a:gd name="adj6" fmla="val -62532"/>
            </a:avLst>
          </a:prstGeom>
          <a:solidFill>
            <a:srgbClr val="2C91CE"/>
          </a:solidFill>
          <a:ln>
            <a:solidFill>
              <a:srgbClr val="2C9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线形标注 2(无边框) 38"/>
          <p:cNvSpPr/>
          <p:nvPr/>
        </p:nvSpPr>
        <p:spPr>
          <a:xfrm>
            <a:off x="92562" y="2944885"/>
            <a:ext cx="1833077" cy="1076701"/>
          </a:xfrm>
          <a:prstGeom prst="callout2">
            <a:avLst>
              <a:gd name="adj1" fmla="val 15575"/>
              <a:gd name="adj2" fmla="val 104847"/>
              <a:gd name="adj3" fmla="val 17163"/>
              <a:gd name="adj4" fmla="val 119756"/>
              <a:gd name="adj5" fmla="val 65144"/>
              <a:gd name="adj6" fmla="val 142573"/>
            </a:avLst>
          </a:prstGeom>
          <a:solidFill>
            <a:srgbClr val="2C91CE"/>
          </a:solidFill>
          <a:ln>
            <a:solidFill>
              <a:srgbClr val="2C9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线形标注 2(无边框) 37"/>
          <p:cNvSpPr/>
          <p:nvPr/>
        </p:nvSpPr>
        <p:spPr>
          <a:xfrm>
            <a:off x="295130" y="1211871"/>
            <a:ext cx="2262158" cy="720080"/>
          </a:xfrm>
          <a:prstGeom prst="callout2">
            <a:avLst>
              <a:gd name="adj1" fmla="val 15575"/>
              <a:gd name="adj2" fmla="val 104847"/>
              <a:gd name="adj3" fmla="val 17163"/>
              <a:gd name="adj4" fmla="val 119756"/>
              <a:gd name="adj5" fmla="val 149008"/>
              <a:gd name="adj6" fmla="val 143820"/>
            </a:avLst>
          </a:prstGeom>
          <a:solidFill>
            <a:srgbClr val="2C91CE"/>
          </a:solidFill>
          <a:ln>
            <a:solidFill>
              <a:srgbClr val="2C9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1809962" y="851831"/>
            <a:ext cx="5688632" cy="4320480"/>
            <a:chOff x="1835696" y="695858"/>
            <a:chExt cx="5688632" cy="4320480"/>
          </a:xfrm>
          <a:solidFill>
            <a:srgbClr val="FCAC1F"/>
          </a:solidFill>
        </p:grpSpPr>
        <p:sp>
          <p:nvSpPr>
            <p:cNvPr id="26" name="任意多边形 25"/>
            <p:cNvSpPr/>
            <p:nvPr/>
          </p:nvSpPr>
          <p:spPr>
            <a:xfrm>
              <a:off x="4205959" y="695858"/>
              <a:ext cx="948105" cy="720080"/>
            </a:xfrm>
            <a:custGeom>
              <a:avLst/>
              <a:gdLst>
                <a:gd name="connsiteX0" fmla="*/ 0 w 948105"/>
                <a:gd name="connsiteY0" fmla="*/ 720080 h 720080"/>
                <a:gd name="connsiteX1" fmla="*/ 474050 w 948105"/>
                <a:gd name="connsiteY1" fmla="*/ 0 h 720080"/>
                <a:gd name="connsiteX2" fmla="*/ 474055 w 948105"/>
                <a:gd name="connsiteY2" fmla="*/ 0 h 720080"/>
                <a:gd name="connsiteX3" fmla="*/ 948105 w 948105"/>
                <a:gd name="connsiteY3" fmla="*/ 720080 h 720080"/>
                <a:gd name="connsiteX4" fmla="*/ 0 w 948105"/>
                <a:gd name="connsiteY4" fmla="*/ 72008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8105" h="720080">
                  <a:moveTo>
                    <a:pt x="0" y="720080"/>
                  </a:moveTo>
                  <a:lnTo>
                    <a:pt x="474050" y="0"/>
                  </a:lnTo>
                  <a:lnTo>
                    <a:pt x="474055" y="0"/>
                  </a:lnTo>
                  <a:lnTo>
                    <a:pt x="948105" y="720080"/>
                  </a:lnTo>
                  <a:lnTo>
                    <a:pt x="0" y="72008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b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发生</a:t>
              </a:r>
              <a:endParaRPr lang="en-US" altLang="zh-CN" b="1" dirty="0">
                <a:latin typeface="微软雅黑" pitchFamily="34" charset="-122"/>
                <a:ea typeface="微软雅黑" pitchFamily="34" charset="-122"/>
              </a:endParaRPr>
            </a:p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严重事故</a:t>
              </a:r>
              <a:endParaRPr lang="en-US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3731906" y="1415938"/>
              <a:ext cx="1896210" cy="720080"/>
            </a:xfrm>
            <a:custGeom>
              <a:avLst/>
              <a:gdLst>
                <a:gd name="connsiteX0" fmla="*/ 0 w 1896210"/>
                <a:gd name="connsiteY0" fmla="*/ 720080 h 720080"/>
                <a:gd name="connsiteX1" fmla="*/ 474050 w 1896210"/>
                <a:gd name="connsiteY1" fmla="*/ 0 h 720080"/>
                <a:gd name="connsiteX2" fmla="*/ 1422160 w 1896210"/>
                <a:gd name="connsiteY2" fmla="*/ 0 h 720080"/>
                <a:gd name="connsiteX3" fmla="*/ 1896210 w 1896210"/>
                <a:gd name="connsiteY3" fmla="*/ 720080 h 720080"/>
                <a:gd name="connsiteX4" fmla="*/ 0 w 1896210"/>
                <a:gd name="connsiteY4" fmla="*/ 72008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6210" h="720080">
                  <a:moveTo>
                    <a:pt x="0" y="720080"/>
                  </a:moveTo>
                  <a:lnTo>
                    <a:pt x="474050" y="0"/>
                  </a:lnTo>
                  <a:lnTo>
                    <a:pt x="1422160" y="0"/>
                  </a:lnTo>
                  <a:lnTo>
                    <a:pt x="1896210" y="720080"/>
                  </a:lnTo>
                  <a:lnTo>
                    <a:pt x="0" y="72008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3427" tIns="21590" rIns="353427" bIns="2159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微软雅黑" pitchFamily="34" charset="-122"/>
                  <a:ea typeface="微软雅黑" pitchFamily="34" charset="-122"/>
                </a:rPr>
                <a:t>HSE人员纠正</a:t>
              </a:r>
              <a:endParaRPr lang="zh-CN" altLang="en-US" sz="20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3257854" y="2136018"/>
              <a:ext cx="2844316" cy="720080"/>
            </a:xfrm>
            <a:custGeom>
              <a:avLst/>
              <a:gdLst>
                <a:gd name="connsiteX0" fmla="*/ 0 w 2844316"/>
                <a:gd name="connsiteY0" fmla="*/ 720080 h 720080"/>
                <a:gd name="connsiteX1" fmla="*/ 474050 w 2844316"/>
                <a:gd name="connsiteY1" fmla="*/ 0 h 720080"/>
                <a:gd name="connsiteX2" fmla="*/ 2370266 w 2844316"/>
                <a:gd name="connsiteY2" fmla="*/ 0 h 720080"/>
                <a:gd name="connsiteX3" fmla="*/ 2844316 w 2844316"/>
                <a:gd name="connsiteY3" fmla="*/ 720080 h 720080"/>
                <a:gd name="connsiteX4" fmla="*/ 0 w 2844316"/>
                <a:gd name="connsiteY4" fmla="*/ 72008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4316" h="720080">
                  <a:moveTo>
                    <a:pt x="0" y="720080"/>
                  </a:moveTo>
                  <a:lnTo>
                    <a:pt x="474050" y="0"/>
                  </a:lnTo>
                  <a:lnTo>
                    <a:pt x="2370266" y="0"/>
                  </a:lnTo>
                  <a:lnTo>
                    <a:pt x="2844316" y="720080"/>
                  </a:lnTo>
                  <a:lnTo>
                    <a:pt x="0" y="72008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9345" tIns="21590" rIns="519346" bIns="2159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>
                  <a:latin typeface="微软雅黑" pitchFamily="34" charset="-122"/>
                  <a:ea typeface="微软雅黑" pitchFamily="34" charset="-122"/>
                </a:rPr>
                <a:t>厂生产管理人员纠正</a:t>
              </a:r>
              <a:endParaRPr lang="zh-CN" altLang="en-US" sz="18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2783801" y="2856097"/>
              <a:ext cx="3792421" cy="720080"/>
            </a:xfrm>
            <a:custGeom>
              <a:avLst/>
              <a:gdLst>
                <a:gd name="connsiteX0" fmla="*/ 0 w 3792421"/>
                <a:gd name="connsiteY0" fmla="*/ 720080 h 720080"/>
                <a:gd name="connsiteX1" fmla="*/ 474050 w 3792421"/>
                <a:gd name="connsiteY1" fmla="*/ 0 h 720080"/>
                <a:gd name="connsiteX2" fmla="*/ 3318371 w 3792421"/>
                <a:gd name="connsiteY2" fmla="*/ 0 h 720080"/>
                <a:gd name="connsiteX3" fmla="*/ 3792421 w 3792421"/>
                <a:gd name="connsiteY3" fmla="*/ 720080 h 720080"/>
                <a:gd name="connsiteX4" fmla="*/ 0 w 3792421"/>
                <a:gd name="connsiteY4" fmla="*/ 72008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2421" h="720080">
                  <a:moveTo>
                    <a:pt x="0" y="720080"/>
                  </a:moveTo>
                  <a:lnTo>
                    <a:pt x="474050" y="0"/>
                  </a:lnTo>
                  <a:lnTo>
                    <a:pt x="3318371" y="0"/>
                  </a:lnTo>
                  <a:lnTo>
                    <a:pt x="3792421" y="720080"/>
                  </a:lnTo>
                  <a:lnTo>
                    <a:pt x="0" y="72008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264" tIns="21590" rIns="685264" bIns="2159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>
                  <a:latin typeface="微软雅黑" pitchFamily="34" charset="-122"/>
                  <a:ea typeface="微软雅黑" pitchFamily="34" charset="-122"/>
                </a:rPr>
                <a:t>班组长或兼职安全员发现危险因素</a:t>
              </a:r>
              <a:endParaRPr lang="zh-CN" altLang="en-US" sz="18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2309748" y="3576178"/>
              <a:ext cx="4740526" cy="720080"/>
            </a:xfrm>
            <a:custGeom>
              <a:avLst/>
              <a:gdLst>
                <a:gd name="connsiteX0" fmla="*/ 0 w 4740526"/>
                <a:gd name="connsiteY0" fmla="*/ 720080 h 720080"/>
                <a:gd name="connsiteX1" fmla="*/ 474050 w 4740526"/>
                <a:gd name="connsiteY1" fmla="*/ 0 h 720080"/>
                <a:gd name="connsiteX2" fmla="*/ 4266476 w 4740526"/>
                <a:gd name="connsiteY2" fmla="*/ 0 h 720080"/>
                <a:gd name="connsiteX3" fmla="*/ 4740526 w 4740526"/>
                <a:gd name="connsiteY3" fmla="*/ 720080 h 720080"/>
                <a:gd name="connsiteX4" fmla="*/ 0 w 4740526"/>
                <a:gd name="connsiteY4" fmla="*/ 72008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0526" h="720080">
                  <a:moveTo>
                    <a:pt x="0" y="720080"/>
                  </a:moveTo>
                  <a:lnTo>
                    <a:pt x="474050" y="0"/>
                  </a:lnTo>
                  <a:lnTo>
                    <a:pt x="4266476" y="0"/>
                  </a:lnTo>
                  <a:lnTo>
                    <a:pt x="4740526" y="720080"/>
                  </a:lnTo>
                  <a:lnTo>
                    <a:pt x="0" y="72008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1182" tIns="21590" rIns="851182" bIns="2159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>
                  <a:latin typeface="微软雅黑" pitchFamily="34" charset="-122"/>
                  <a:ea typeface="微软雅黑" pitchFamily="34" charset="-122"/>
                </a:rPr>
                <a:t>工友发现并纠正危害因素</a:t>
              </a:r>
              <a:endParaRPr lang="zh-CN" altLang="en-US" sz="18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1835696" y="4296258"/>
              <a:ext cx="5688632" cy="720080"/>
            </a:xfrm>
            <a:custGeom>
              <a:avLst/>
              <a:gdLst>
                <a:gd name="connsiteX0" fmla="*/ 0 w 5688632"/>
                <a:gd name="connsiteY0" fmla="*/ 720080 h 720080"/>
                <a:gd name="connsiteX1" fmla="*/ 474050 w 5688632"/>
                <a:gd name="connsiteY1" fmla="*/ 0 h 720080"/>
                <a:gd name="connsiteX2" fmla="*/ 5214582 w 5688632"/>
                <a:gd name="connsiteY2" fmla="*/ 0 h 720080"/>
                <a:gd name="connsiteX3" fmla="*/ 5688632 w 5688632"/>
                <a:gd name="connsiteY3" fmla="*/ 720080 h 720080"/>
                <a:gd name="connsiteX4" fmla="*/ 0 w 5688632"/>
                <a:gd name="connsiteY4" fmla="*/ 72008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8632" h="720080">
                  <a:moveTo>
                    <a:pt x="0" y="720080"/>
                  </a:moveTo>
                  <a:lnTo>
                    <a:pt x="474050" y="0"/>
                  </a:lnTo>
                  <a:lnTo>
                    <a:pt x="5214582" y="0"/>
                  </a:lnTo>
                  <a:lnTo>
                    <a:pt x="5688632" y="720080"/>
                  </a:lnTo>
                  <a:lnTo>
                    <a:pt x="0" y="72008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7100" tIns="21590" rIns="1017102" bIns="21590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b="1" dirty="0" err="1">
                  <a:latin typeface="微软雅黑" pitchFamily="34" charset="-122"/>
                  <a:ea typeface="微软雅黑" pitchFamily="34" charset="-122"/>
                </a:rPr>
                <a:t>员工发现自己的不安全行为和状况</a:t>
              </a:r>
              <a:endParaRPr lang="zh-CN" altLang="en-US" sz="18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2" name="TextBox 1"/>
          <p:cNvSpPr txBox="1"/>
          <p:nvPr/>
        </p:nvSpPr>
        <p:spPr>
          <a:xfrm>
            <a:off x="3682172" y="1285283"/>
            <a:ext cx="500137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-635">
              <a:lnSpc>
                <a:spcPts val="1800"/>
              </a:lnSpc>
              <a:tabLst>
                <a:tab pos="495300" algn="l"/>
              </a:tabLst>
            </a:pPr>
            <a:r>
              <a:rPr lang="en-US" altLang="zh-CN" dirty="0"/>
              <a:t>	</a:t>
            </a:r>
            <a:endParaRPr lang="en-US" altLang="zh-CN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95130" y="1366137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buClr>
                <a:srgbClr val="FF0000"/>
              </a:buClr>
            </a:pPr>
            <a:r>
              <a:rPr lang="zh-CN" altLang="en-US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细黑"/>
              </a:rPr>
              <a:t>不是单纯的层递关系</a:t>
            </a:r>
          </a:p>
        </p:txBody>
      </p:sp>
      <p:sp>
        <p:nvSpPr>
          <p:cNvPr id="34" name="椭圆 33"/>
          <p:cNvSpPr/>
          <p:nvPr/>
        </p:nvSpPr>
        <p:spPr>
          <a:xfrm>
            <a:off x="2771800" y="1561356"/>
            <a:ext cx="3780422" cy="3621508"/>
          </a:xfrm>
          <a:prstGeom prst="ellipse">
            <a:avLst/>
          </a:prstGeom>
          <a:noFill/>
          <a:ln w="38100">
            <a:solidFill>
              <a:srgbClr val="2C9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205594" y="3012070"/>
            <a:ext cx="17320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Clr>
                <a:srgbClr val="FF0000"/>
              </a:buClr>
            </a:pPr>
            <a:r>
              <a:rPr lang="zh-CN" altLang="en-US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细黑"/>
              </a:rPr>
              <a:t>危险因素应该在此层次或以下已被纠正 ！</a:t>
            </a:r>
          </a:p>
        </p:txBody>
      </p:sp>
      <p:sp>
        <p:nvSpPr>
          <p:cNvPr id="36" name="矩形 35"/>
          <p:cNvSpPr/>
          <p:nvPr/>
        </p:nvSpPr>
        <p:spPr>
          <a:xfrm>
            <a:off x="7384652" y="1878931"/>
            <a:ext cx="15397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Clr>
                <a:srgbClr val="FF0000"/>
              </a:buClr>
            </a:pPr>
            <a:r>
              <a:rPr lang="zh-CN" altLang="en-US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细黑"/>
              </a:rPr>
              <a:t>纠正危险因素过程决不能超越此层次 ！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06172" y="5298188"/>
            <a:ext cx="31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安全工作阶梯图</a:t>
            </a:r>
          </a:p>
        </p:txBody>
      </p:sp>
      <p:sp>
        <p:nvSpPr>
          <p:cNvPr id="20" name="内容占位符 2"/>
          <p:cNvSpPr txBox="1"/>
          <p:nvPr/>
        </p:nvSpPr>
        <p:spPr bwMode="auto">
          <a:xfrm>
            <a:off x="539552" y="235595"/>
            <a:ext cx="295465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事故发生的规律要求</a:t>
            </a: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0" y="2816353"/>
            <a:ext cx="9144000" cy="12905"/>
          </a:xfrm>
          <a:prstGeom prst="line">
            <a:avLst/>
          </a:prstGeom>
          <a:ln w="19050">
            <a:solidFill>
              <a:srgbClr val="FCA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 rot="2700000">
            <a:off x="2524044" y="2316186"/>
            <a:ext cx="1026145" cy="1026145"/>
          </a:xfrm>
          <a:prstGeom prst="rect">
            <a:avLst/>
          </a:prstGeom>
          <a:solidFill>
            <a:srgbClr val="FCA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700000">
            <a:off x="3215224" y="1924772"/>
            <a:ext cx="278046" cy="278046"/>
          </a:xfrm>
          <a:prstGeom prst="rect">
            <a:avLst/>
          </a:prstGeom>
          <a:solidFill>
            <a:srgbClr val="007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2700000">
            <a:off x="2969037" y="1786457"/>
            <a:ext cx="136159" cy="136159"/>
          </a:xfrm>
          <a:prstGeom prst="rect">
            <a:avLst/>
          </a:prstGeom>
          <a:solidFill>
            <a:srgbClr val="007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03033" y="2486535"/>
            <a:ext cx="1472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7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PART</a:t>
            </a:r>
          </a:p>
          <a:p>
            <a:pPr algn="ctr"/>
            <a:r>
              <a:rPr lang="en-US" altLang="zh-CN" sz="27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7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144929" y="4312779"/>
            <a:ext cx="1080518" cy="1116472"/>
          </a:xfrm>
          <a:prstGeom prst="line">
            <a:avLst/>
          </a:prstGeom>
          <a:ln w="19050">
            <a:solidFill>
              <a:srgbClr val="0075BB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927099" y="285750"/>
            <a:ext cx="4105616" cy="4238244"/>
          </a:xfrm>
          <a:prstGeom prst="line">
            <a:avLst/>
          </a:prstGeom>
          <a:ln w="19050">
            <a:solidFill>
              <a:srgbClr val="0075BB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334856" y="2914894"/>
            <a:ext cx="348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b="1" dirty="0">
                <a:solidFill>
                  <a:srgbClr val="FCAC1F"/>
                </a:solidFill>
                <a:latin typeface="微软雅黑" pitchFamily="34" charset="-122"/>
                <a:ea typeface="微软雅黑" pitchFamily="34" charset="-122"/>
              </a:rPr>
              <a:t>班组安全管理与建设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273605" y="2182927"/>
            <a:ext cx="5254818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75BB"/>
                </a:solidFill>
                <a:latin typeface="微软雅黑" pitchFamily="34" charset="-122"/>
                <a:ea typeface="微软雅黑" pitchFamily="34" charset="-122"/>
              </a:rPr>
              <a:t>安全法律法规</a:t>
            </a: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739830" y="719812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法律法规体系</a:t>
            </a:r>
          </a:p>
        </p:txBody>
      </p:sp>
      <p:sp>
        <p:nvSpPr>
          <p:cNvPr id="5" name="内容占位符 2"/>
          <p:cNvSpPr txBox="1"/>
          <p:nvPr/>
        </p:nvSpPr>
        <p:spPr bwMode="auto">
          <a:xfrm>
            <a:off x="539552" y="235595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安全法律法规</a:t>
            </a:r>
          </a:p>
        </p:txBody>
      </p:sp>
      <p:graphicFrame>
        <p:nvGraphicFramePr>
          <p:cNvPr id="3" name="图示 2"/>
          <p:cNvGraphicFramePr/>
          <p:nvPr/>
        </p:nvGraphicFramePr>
        <p:xfrm>
          <a:off x="359532" y="629955"/>
          <a:ext cx="8424936" cy="4851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683568" y="1561356"/>
            <a:ext cx="7938715" cy="576317"/>
          </a:xfrm>
          <a:custGeom>
            <a:avLst/>
            <a:gdLst>
              <a:gd name="connsiteX0" fmla="*/ 0 w 7586133"/>
              <a:gd name="connsiteY0" fmla="*/ 138169 h 828999"/>
              <a:gd name="connsiteX1" fmla="*/ 138169 w 7586133"/>
              <a:gd name="connsiteY1" fmla="*/ 0 h 828999"/>
              <a:gd name="connsiteX2" fmla="*/ 7447964 w 7586133"/>
              <a:gd name="connsiteY2" fmla="*/ 0 h 828999"/>
              <a:gd name="connsiteX3" fmla="*/ 7586133 w 7586133"/>
              <a:gd name="connsiteY3" fmla="*/ 138169 h 828999"/>
              <a:gd name="connsiteX4" fmla="*/ 7586133 w 7586133"/>
              <a:gd name="connsiteY4" fmla="*/ 690830 h 828999"/>
              <a:gd name="connsiteX5" fmla="*/ 7447964 w 7586133"/>
              <a:gd name="connsiteY5" fmla="*/ 828999 h 828999"/>
              <a:gd name="connsiteX6" fmla="*/ 138169 w 7586133"/>
              <a:gd name="connsiteY6" fmla="*/ 828999 h 828999"/>
              <a:gd name="connsiteX7" fmla="*/ 0 w 7586133"/>
              <a:gd name="connsiteY7" fmla="*/ 690830 h 828999"/>
              <a:gd name="connsiteX8" fmla="*/ 0 w 7586133"/>
              <a:gd name="connsiteY8" fmla="*/ 138169 h 8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86133" h="828999">
                <a:moveTo>
                  <a:pt x="0" y="138169"/>
                </a:moveTo>
                <a:cubicBezTo>
                  <a:pt x="0" y="61860"/>
                  <a:pt x="61860" y="0"/>
                  <a:pt x="138169" y="0"/>
                </a:cubicBezTo>
                <a:lnTo>
                  <a:pt x="7447964" y="0"/>
                </a:lnTo>
                <a:cubicBezTo>
                  <a:pt x="7524273" y="0"/>
                  <a:pt x="7586133" y="61860"/>
                  <a:pt x="7586133" y="138169"/>
                </a:cubicBezTo>
                <a:lnTo>
                  <a:pt x="7586133" y="690830"/>
                </a:lnTo>
                <a:cubicBezTo>
                  <a:pt x="7586133" y="767139"/>
                  <a:pt x="7524273" y="828999"/>
                  <a:pt x="7447964" y="828999"/>
                </a:cubicBezTo>
                <a:lnTo>
                  <a:pt x="138169" y="828999"/>
                </a:lnTo>
                <a:cubicBezTo>
                  <a:pt x="61860" y="828999"/>
                  <a:pt x="0" y="767139"/>
                  <a:pt x="0" y="690830"/>
                </a:cubicBezTo>
                <a:lnTo>
                  <a:pt x="0" y="138169"/>
                </a:lnTo>
                <a:close/>
              </a:path>
            </a:pathLst>
          </a:cu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148" tIns="147148" rIns="147148" bIns="147148" numCol="1" spcCol="1270" anchor="ctr" anchorCtr="0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55600" indent="10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3105" indent="201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68705" indent="3035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5575" indent="4032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中华人民共和国安全生产法</a:t>
            </a:r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683568" y="2401449"/>
            <a:ext cx="7938715" cy="576317"/>
          </a:xfrm>
          <a:custGeom>
            <a:avLst/>
            <a:gdLst>
              <a:gd name="connsiteX0" fmla="*/ 0 w 7586133"/>
              <a:gd name="connsiteY0" fmla="*/ 138169 h 828999"/>
              <a:gd name="connsiteX1" fmla="*/ 138169 w 7586133"/>
              <a:gd name="connsiteY1" fmla="*/ 0 h 828999"/>
              <a:gd name="connsiteX2" fmla="*/ 7447964 w 7586133"/>
              <a:gd name="connsiteY2" fmla="*/ 0 h 828999"/>
              <a:gd name="connsiteX3" fmla="*/ 7586133 w 7586133"/>
              <a:gd name="connsiteY3" fmla="*/ 138169 h 828999"/>
              <a:gd name="connsiteX4" fmla="*/ 7586133 w 7586133"/>
              <a:gd name="connsiteY4" fmla="*/ 690830 h 828999"/>
              <a:gd name="connsiteX5" fmla="*/ 7447964 w 7586133"/>
              <a:gd name="connsiteY5" fmla="*/ 828999 h 828999"/>
              <a:gd name="connsiteX6" fmla="*/ 138169 w 7586133"/>
              <a:gd name="connsiteY6" fmla="*/ 828999 h 828999"/>
              <a:gd name="connsiteX7" fmla="*/ 0 w 7586133"/>
              <a:gd name="connsiteY7" fmla="*/ 690830 h 828999"/>
              <a:gd name="connsiteX8" fmla="*/ 0 w 7586133"/>
              <a:gd name="connsiteY8" fmla="*/ 138169 h 8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86133" h="828999">
                <a:moveTo>
                  <a:pt x="0" y="138169"/>
                </a:moveTo>
                <a:cubicBezTo>
                  <a:pt x="0" y="61860"/>
                  <a:pt x="61860" y="0"/>
                  <a:pt x="138169" y="0"/>
                </a:cubicBezTo>
                <a:lnTo>
                  <a:pt x="7447964" y="0"/>
                </a:lnTo>
                <a:cubicBezTo>
                  <a:pt x="7524273" y="0"/>
                  <a:pt x="7586133" y="61860"/>
                  <a:pt x="7586133" y="138169"/>
                </a:cubicBezTo>
                <a:lnTo>
                  <a:pt x="7586133" y="690830"/>
                </a:lnTo>
                <a:cubicBezTo>
                  <a:pt x="7586133" y="767139"/>
                  <a:pt x="7524273" y="828999"/>
                  <a:pt x="7447964" y="828999"/>
                </a:cubicBezTo>
                <a:lnTo>
                  <a:pt x="138169" y="828999"/>
                </a:lnTo>
                <a:cubicBezTo>
                  <a:pt x="61860" y="828999"/>
                  <a:pt x="0" y="767139"/>
                  <a:pt x="0" y="690830"/>
                </a:cubicBezTo>
                <a:lnTo>
                  <a:pt x="0" y="138169"/>
                </a:lnTo>
                <a:close/>
              </a:path>
            </a:pathLst>
          </a:cu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148" tIns="147148" rIns="147148" bIns="147148" numCol="1" spcCol="1270" anchor="ctr" anchorCtr="0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55600" indent="10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3105" indent="201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68705" indent="3035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5575" indent="4032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US" altLang="zh-CN" sz="2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生产安全事故报告和调查处理条例</a:t>
            </a:r>
            <a:r>
              <a:rPr lang="en-US" altLang="zh-CN" sz="2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endParaRPr lang="zh-CN" altLang="en-US" sz="2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683568" y="3241542"/>
            <a:ext cx="7938715" cy="576317"/>
          </a:xfrm>
          <a:custGeom>
            <a:avLst/>
            <a:gdLst>
              <a:gd name="connsiteX0" fmla="*/ 0 w 7586133"/>
              <a:gd name="connsiteY0" fmla="*/ 138169 h 828999"/>
              <a:gd name="connsiteX1" fmla="*/ 138169 w 7586133"/>
              <a:gd name="connsiteY1" fmla="*/ 0 h 828999"/>
              <a:gd name="connsiteX2" fmla="*/ 7447964 w 7586133"/>
              <a:gd name="connsiteY2" fmla="*/ 0 h 828999"/>
              <a:gd name="connsiteX3" fmla="*/ 7586133 w 7586133"/>
              <a:gd name="connsiteY3" fmla="*/ 138169 h 828999"/>
              <a:gd name="connsiteX4" fmla="*/ 7586133 w 7586133"/>
              <a:gd name="connsiteY4" fmla="*/ 690830 h 828999"/>
              <a:gd name="connsiteX5" fmla="*/ 7447964 w 7586133"/>
              <a:gd name="connsiteY5" fmla="*/ 828999 h 828999"/>
              <a:gd name="connsiteX6" fmla="*/ 138169 w 7586133"/>
              <a:gd name="connsiteY6" fmla="*/ 828999 h 828999"/>
              <a:gd name="connsiteX7" fmla="*/ 0 w 7586133"/>
              <a:gd name="connsiteY7" fmla="*/ 690830 h 828999"/>
              <a:gd name="connsiteX8" fmla="*/ 0 w 7586133"/>
              <a:gd name="connsiteY8" fmla="*/ 138169 h 8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86133" h="828999">
                <a:moveTo>
                  <a:pt x="0" y="138169"/>
                </a:moveTo>
                <a:cubicBezTo>
                  <a:pt x="0" y="61860"/>
                  <a:pt x="61860" y="0"/>
                  <a:pt x="138169" y="0"/>
                </a:cubicBezTo>
                <a:lnTo>
                  <a:pt x="7447964" y="0"/>
                </a:lnTo>
                <a:cubicBezTo>
                  <a:pt x="7524273" y="0"/>
                  <a:pt x="7586133" y="61860"/>
                  <a:pt x="7586133" y="138169"/>
                </a:cubicBezTo>
                <a:lnTo>
                  <a:pt x="7586133" y="690830"/>
                </a:lnTo>
                <a:cubicBezTo>
                  <a:pt x="7586133" y="767139"/>
                  <a:pt x="7524273" y="828999"/>
                  <a:pt x="7447964" y="828999"/>
                </a:cubicBezTo>
                <a:lnTo>
                  <a:pt x="138169" y="828999"/>
                </a:lnTo>
                <a:cubicBezTo>
                  <a:pt x="61860" y="828999"/>
                  <a:pt x="0" y="767139"/>
                  <a:pt x="0" y="690830"/>
                </a:cubicBezTo>
                <a:lnTo>
                  <a:pt x="0" y="138169"/>
                </a:lnTo>
                <a:close/>
              </a:path>
            </a:pathLst>
          </a:cu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148" tIns="147148" rIns="147148" bIns="147148" numCol="1" spcCol="1270" anchor="ctr" anchorCtr="0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55600" indent="10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3105" indent="201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68705" indent="3035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5575" indent="4032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中华人民共和国职业病防治法</a:t>
            </a:r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683568" y="4081636"/>
            <a:ext cx="7938715" cy="576317"/>
          </a:xfrm>
          <a:custGeom>
            <a:avLst/>
            <a:gdLst>
              <a:gd name="connsiteX0" fmla="*/ 0 w 7586133"/>
              <a:gd name="connsiteY0" fmla="*/ 138169 h 828999"/>
              <a:gd name="connsiteX1" fmla="*/ 138169 w 7586133"/>
              <a:gd name="connsiteY1" fmla="*/ 0 h 828999"/>
              <a:gd name="connsiteX2" fmla="*/ 7447964 w 7586133"/>
              <a:gd name="connsiteY2" fmla="*/ 0 h 828999"/>
              <a:gd name="connsiteX3" fmla="*/ 7586133 w 7586133"/>
              <a:gd name="connsiteY3" fmla="*/ 138169 h 828999"/>
              <a:gd name="connsiteX4" fmla="*/ 7586133 w 7586133"/>
              <a:gd name="connsiteY4" fmla="*/ 690830 h 828999"/>
              <a:gd name="connsiteX5" fmla="*/ 7447964 w 7586133"/>
              <a:gd name="connsiteY5" fmla="*/ 828999 h 828999"/>
              <a:gd name="connsiteX6" fmla="*/ 138169 w 7586133"/>
              <a:gd name="connsiteY6" fmla="*/ 828999 h 828999"/>
              <a:gd name="connsiteX7" fmla="*/ 0 w 7586133"/>
              <a:gd name="connsiteY7" fmla="*/ 690830 h 828999"/>
              <a:gd name="connsiteX8" fmla="*/ 0 w 7586133"/>
              <a:gd name="connsiteY8" fmla="*/ 138169 h 8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86133" h="828999">
                <a:moveTo>
                  <a:pt x="0" y="138169"/>
                </a:moveTo>
                <a:cubicBezTo>
                  <a:pt x="0" y="61860"/>
                  <a:pt x="61860" y="0"/>
                  <a:pt x="138169" y="0"/>
                </a:cubicBezTo>
                <a:lnTo>
                  <a:pt x="7447964" y="0"/>
                </a:lnTo>
                <a:cubicBezTo>
                  <a:pt x="7524273" y="0"/>
                  <a:pt x="7586133" y="61860"/>
                  <a:pt x="7586133" y="138169"/>
                </a:cubicBezTo>
                <a:lnTo>
                  <a:pt x="7586133" y="690830"/>
                </a:lnTo>
                <a:cubicBezTo>
                  <a:pt x="7586133" y="767139"/>
                  <a:pt x="7524273" y="828999"/>
                  <a:pt x="7447964" y="828999"/>
                </a:cubicBezTo>
                <a:lnTo>
                  <a:pt x="138169" y="828999"/>
                </a:lnTo>
                <a:cubicBezTo>
                  <a:pt x="61860" y="828999"/>
                  <a:pt x="0" y="767139"/>
                  <a:pt x="0" y="690830"/>
                </a:cubicBezTo>
                <a:lnTo>
                  <a:pt x="0" y="138169"/>
                </a:lnTo>
                <a:close/>
              </a:path>
            </a:pathLst>
          </a:cu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7148" tIns="147148" rIns="147148" bIns="147148" numCol="1" spcCol="1270" anchor="ctr" anchorCtr="0"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55600" indent="10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13105" indent="2019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68705" indent="3035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25575" indent="4032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US" altLang="zh-CN" sz="2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工伤保险条例</a:t>
            </a:r>
            <a:r>
              <a:rPr lang="en-US" altLang="zh-CN" sz="2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endParaRPr lang="zh-CN" altLang="en-US" sz="2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内容占位符 2"/>
          <p:cNvSpPr txBox="1"/>
          <p:nvPr/>
        </p:nvSpPr>
        <p:spPr bwMode="auto">
          <a:xfrm>
            <a:off x="539552" y="235595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安全法律法规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0" y="2816353"/>
            <a:ext cx="9144000" cy="12905"/>
          </a:xfrm>
          <a:prstGeom prst="line">
            <a:avLst/>
          </a:prstGeom>
          <a:ln w="19050">
            <a:solidFill>
              <a:srgbClr val="FCA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 rot="2700000">
            <a:off x="2524044" y="2316186"/>
            <a:ext cx="1026145" cy="1026145"/>
          </a:xfrm>
          <a:prstGeom prst="rect">
            <a:avLst/>
          </a:prstGeom>
          <a:solidFill>
            <a:srgbClr val="FCA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700000">
            <a:off x="3215224" y="1924772"/>
            <a:ext cx="278046" cy="278046"/>
          </a:xfrm>
          <a:prstGeom prst="rect">
            <a:avLst/>
          </a:prstGeom>
          <a:solidFill>
            <a:srgbClr val="007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2700000">
            <a:off x="2969037" y="1786457"/>
            <a:ext cx="136159" cy="136159"/>
          </a:xfrm>
          <a:prstGeom prst="rect">
            <a:avLst/>
          </a:prstGeom>
          <a:solidFill>
            <a:srgbClr val="007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03033" y="2486535"/>
            <a:ext cx="1472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7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PART</a:t>
            </a:r>
          </a:p>
          <a:p>
            <a:pPr algn="ctr"/>
            <a:r>
              <a:rPr lang="en-US" altLang="zh-CN" sz="27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7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144929" y="4312779"/>
            <a:ext cx="1080518" cy="1116472"/>
          </a:xfrm>
          <a:prstGeom prst="line">
            <a:avLst/>
          </a:prstGeom>
          <a:ln w="19050">
            <a:solidFill>
              <a:srgbClr val="0075BB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927099" y="285750"/>
            <a:ext cx="4105616" cy="4238244"/>
          </a:xfrm>
          <a:prstGeom prst="line">
            <a:avLst/>
          </a:prstGeom>
          <a:ln w="19050">
            <a:solidFill>
              <a:srgbClr val="0075BB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334856" y="2914894"/>
            <a:ext cx="348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b="1" dirty="0">
                <a:solidFill>
                  <a:srgbClr val="FCAC1F"/>
                </a:solidFill>
                <a:latin typeface="微软雅黑" pitchFamily="34" charset="-122"/>
                <a:ea typeface="微软雅黑" pitchFamily="34" charset="-122"/>
              </a:rPr>
              <a:t>班组安全管理与建设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273605" y="2182927"/>
            <a:ext cx="5254818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75BB"/>
                </a:solidFill>
                <a:latin typeface="微软雅黑" pitchFamily="34" charset="-122"/>
                <a:ea typeface="微软雅黑" pitchFamily="34" charset="-122"/>
              </a:rPr>
              <a:t>班组与班组长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/>
          <p:cNvSpPr/>
          <p:nvPr/>
        </p:nvSpPr>
        <p:spPr>
          <a:xfrm>
            <a:off x="5125401" y="1273324"/>
            <a:ext cx="3763858" cy="332732"/>
          </a:xfrm>
          <a:custGeom>
            <a:avLst/>
            <a:gdLst>
              <a:gd name="connsiteX0" fmla="*/ 14287 w 3387343"/>
              <a:gd name="connsiteY0" fmla="*/ 799122 h 813409"/>
              <a:gd name="connsiteX1" fmla="*/ 3373056 w 3387343"/>
              <a:gd name="connsiteY1" fmla="*/ 799122 h 813409"/>
              <a:gd name="connsiteX2" fmla="*/ 3373056 w 3387343"/>
              <a:gd name="connsiteY2" fmla="*/ 14287 h 813409"/>
              <a:gd name="connsiteX3" fmla="*/ 14287 w 3387343"/>
              <a:gd name="connsiteY3" fmla="*/ 14287 h 813409"/>
              <a:gd name="connsiteX4" fmla="*/ 14287 w 3387343"/>
              <a:gd name="connsiteY4" fmla="*/ 799122 h 8134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387343" h="813409">
                <a:moveTo>
                  <a:pt x="14287" y="799122"/>
                </a:moveTo>
                <a:lnTo>
                  <a:pt x="3373056" y="799122"/>
                </a:lnTo>
                <a:lnTo>
                  <a:pt x="3373056" y="14287"/>
                </a:lnTo>
                <a:lnTo>
                  <a:pt x="14287" y="14287"/>
                </a:lnTo>
                <a:lnTo>
                  <a:pt x="14287" y="799122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2C91CE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Freeform 3"/>
          <p:cNvSpPr/>
          <p:nvPr/>
        </p:nvSpPr>
        <p:spPr>
          <a:xfrm>
            <a:off x="5125401" y="2073181"/>
            <a:ext cx="3763858" cy="640303"/>
          </a:xfrm>
          <a:custGeom>
            <a:avLst/>
            <a:gdLst>
              <a:gd name="connsiteX0" fmla="*/ 14287 w 3387343"/>
              <a:gd name="connsiteY0" fmla="*/ 799122 h 813409"/>
              <a:gd name="connsiteX1" fmla="*/ 3373056 w 3387343"/>
              <a:gd name="connsiteY1" fmla="*/ 799122 h 813409"/>
              <a:gd name="connsiteX2" fmla="*/ 3373056 w 3387343"/>
              <a:gd name="connsiteY2" fmla="*/ 14287 h 813409"/>
              <a:gd name="connsiteX3" fmla="*/ 14287 w 3387343"/>
              <a:gd name="connsiteY3" fmla="*/ 14287 h 813409"/>
              <a:gd name="connsiteX4" fmla="*/ 14287 w 3387343"/>
              <a:gd name="connsiteY4" fmla="*/ 799122 h 8134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387343" h="813409">
                <a:moveTo>
                  <a:pt x="14287" y="799122"/>
                </a:moveTo>
                <a:lnTo>
                  <a:pt x="3373056" y="799122"/>
                </a:lnTo>
                <a:lnTo>
                  <a:pt x="3373056" y="14287"/>
                </a:lnTo>
                <a:lnTo>
                  <a:pt x="14287" y="14287"/>
                </a:lnTo>
                <a:lnTo>
                  <a:pt x="14287" y="799122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2C91CE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Freeform 3"/>
          <p:cNvSpPr/>
          <p:nvPr/>
        </p:nvSpPr>
        <p:spPr>
          <a:xfrm>
            <a:off x="5125401" y="3076522"/>
            <a:ext cx="3763858" cy="357042"/>
          </a:xfrm>
          <a:custGeom>
            <a:avLst/>
            <a:gdLst>
              <a:gd name="connsiteX0" fmla="*/ 14287 w 3387343"/>
              <a:gd name="connsiteY0" fmla="*/ 799122 h 813409"/>
              <a:gd name="connsiteX1" fmla="*/ 3373056 w 3387343"/>
              <a:gd name="connsiteY1" fmla="*/ 799122 h 813409"/>
              <a:gd name="connsiteX2" fmla="*/ 3373056 w 3387343"/>
              <a:gd name="connsiteY2" fmla="*/ 14287 h 813409"/>
              <a:gd name="connsiteX3" fmla="*/ 14287 w 3387343"/>
              <a:gd name="connsiteY3" fmla="*/ 14287 h 813409"/>
              <a:gd name="connsiteX4" fmla="*/ 14287 w 3387343"/>
              <a:gd name="connsiteY4" fmla="*/ 799122 h 8134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387343" h="813409">
                <a:moveTo>
                  <a:pt x="14287" y="799122"/>
                </a:moveTo>
                <a:lnTo>
                  <a:pt x="3373056" y="799122"/>
                </a:lnTo>
                <a:lnTo>
                  <a:pt x="3373056" y="14287"/>
                </a:lnTo>
                <a:lnTo>
                  <a:pt x="14287" y="14287"/>
                </a:lnTo>
                <a:lnTo>
                  <a:pt x="14287" y="799122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2C91CE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Freeform 3"/>
          <p:cNvSpPr/>
          <p:nvPr/>
        </p:nvSpPr>
        <p:spPr>
          <a:xfrm>
            <a:off x="5125401" y="3804371"/>
            <a:ext cx="3763858" cy="565297"/>
          </a:xfrm>
          <a:custGeom>
            <a:avLst/>
            <a:gdLst>
              <a:gd name="connsiteX0" fmla="*/ 14287 w 3387343"/>
              <a:gd name="connsiteY0" fmla="*/ 799122 h 813409"/>
              <a:gd name="connsiteX1" fmla="*/ 3373056 w 3387343"/>
              <a:gd name="connsiteY1" fmla="*/ 799122 h 813409"/>
              <a:gd name="connsiteX2" fmla="*/ 3373056 w 3387343"/>
              <a:gd name="connsiteY2" fmla="*/ 14287 h 813409"/>
              <a:gd name="connsiteX3" fmla="*/ 14287 w 3387343"/>
              <a:gd name="connsiteY3" fmla="*/ 14287 h 813409"/>
              <a:gd name="connsiteX4" fmla="*/ 14287 w 3387343"/>
              <a:gd name="connsiteY4" fmla="*/ 799122 h 8134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387343" h="813409">
                <a:moveTo>
                  <a:pt x="14287" y="799122"/>
                </a:moveTo>
                <a:lnTo>
                  <a:pt x="3373056" y="799122"/>
                </a:lnTo>
                <a:lnTo>
                  <a:pt x="3373056" y="14287"/>
                </a:lnTo>
                <a:lnTo>
                  <a:pt x="14287" y="14287"/>
                </a:lnTo>
                <a:lnTo>
                  <a:pt x="14287" y="799122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2C91CE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5125403" y="4700284"/>
            <a:ext cx="3762589" cy="818721"/>
          </a:xfrm>
          <a:custGeom>
            <a:avLst/>
            <a:gdLst>
              <a:gd name="connsiteX0" fmla="*/ 14287 w 3386201"/>
              <a:gd name="connsiteY0" fmla="*/ 1168450 h 1182738"/>
              <a:gd name="connsiteX1" fmla="*/ 3371913 w 3386201"/>
              <a:gd name="connsiteY1" fmla="*/ 1168450 h 1182738"/>
              <a:gd name="connsiteX2" fmla="*/ 3371913 w 3386201"/>
              <a:gd name="connsiteY2" fmla="*/ 14287 h 1182738"/>
              <a:gd name="connsiteX3" fmla="*/ 14287 w 3386201"/>
              <a:gd name="connsiteY3" fmla="*/ 14287 h 1182738"/>
              <a:gd name="connsiteX4" fmla="*/ 14287 w 3386201"/>
              <a:gd name="connsiteY4" fmla="*/ 1168450 h 118273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386201" h="1182738">
                <a:moveTo>
                  <a:pt x="14287" y="1168450"/>
                </a:moveTo>
                <a:lnTo>
                  <a:pt x="3371913" y="1168450"/>
                </a:lnTo>
                <a:lnTo>
                  <a:pt x="3371913" y="14287"/>
                </a:lnTo>
                <a:lnTo>
                  <a:pt x="14287" y="14287"/>
                </a:lnTo>
                <a:lnTo>
                  <a:pt x="14287" y="116845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2C91CE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4660265" y="1561356"/>
            <a:ext cx="1820403" cy="53347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altLang="zh-CN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2、管理全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4660265" y="2612053"/>
            <a:ext cx="1820403" cy="53347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altLang="zh-CN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3、工作细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660265" y="3332133"/>
            <a:ext cx="1820403" cy="53347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altLang="zh-CN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4、</a:t>
            </a:r>
            <a:r>
              <a:rPr lang="zh-CN" altLang="en-US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任务</a:t>
            </a:r>
            <a:r>
              <a:rPr lang="en-US" altLang="zh-CN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实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4660265" y="4268237"/>
            <a:ext cx="1820403" cy="53347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altLang="zh-CN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5、群众性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4660265" y="800630"/>
            <a:ext cx="1820403" cy="47269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altLang="zh-CN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1、结构小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5207543" y="1344446"/>
            <a:ext cx="3598470" cy="26161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defTabSz="-635"/>
            <a:r>
              <a:rPr lang="en-US" altLang="zh-CN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班组为企业最基层单位，结构最小，不能再分。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5214399" y="2176157"/>
            <a:ext cx="3598470" cy="47705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altLang="zh-CN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质量</a:t>
            </a:r>
            <a:r>
              <a:rPr lang="en-US" altLang="zh-CN" b="1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、安全</a:t>
            </a:r>
            <a:r>
              <a:rPr lang="en-US" altLang="zh-CN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、生产、工艺、劳动纪律……麻雀虽小，五脏俱全。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5231764" y="3171954"/>
            <a:ext cx="3598470" cy="26161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altLang="zh-CN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班组工作非常具体，需要班组长耐心、细致。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5231764" y="3892614"/>
            <a:ext cx="3598470" cy="47705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altLang="zh-CN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上面千条线，下面一根针，企业所有管理内容最终都要落实到班组。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52" y="841276"/>
            <a:ext cx="3169921" cy="4754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内容占位符 2"/>
          <p:cNvSpPr txBox="1"/>
          <p:nvPr/>
        </p:nvSpPr>
        <p:spPr bwMode="auto">
          <a:xfrm>
            <a:off x="539552" y="235595"/>
            <a:ext cx="172354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班组的特点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217807" y="4829299"/>
            <a:ext cx="3598470" cy="750125"/>
            <a:chOff x="5217807" y="4829299"/>
            <a:chExt cx="3598470" cy="750125"/>
          </a:xfrm>
        </p:grpSpPr>
        <p:sp>
          <p:nvSpPr>
            <p:cNvPr id="20" name="TextBox 1"/>
            <p:cNvSpPr txBox="1"/>
            <p:nvPr/>
          </p:nvSpPr>
          <p:spPr>
            <a:xfrm>
              <a:off x="5217807" y="4829299"/>
              <a:ext cx="3598470" cy="692497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r>
                <a:rPr lang="en-US" altLang="zh-CN" b="1" dirty="0">
                  <a:solidFill>
                    <a:srgbClr val="686868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班组工作是一项群众性很强的活动</a:t>
              </a:r>
              <a:r>
                <a:rPr lang="en-US" altLang="zh-CN" b="1">
                  <a:solidFill>
                    <a:srgbClr val="686868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，需要班组长团结员工</a:t>
              </a:r>
              <a:r>
                <a:rPr lang="en-US" altLang="zh-CN" b="1" dirty="0">
                  <a:solidFill>
                    <a:srgbClr val="686868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，集中大家的智慧和力量才能更好地完成。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4479" y="5201439"/>
              <a:ext cx="2889754" cy="37798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827584" y="983890"/>
            <a:ext cx="7560840" cy="4249874"/>
            <a:chOff x="1603929" y="987310"/>
            <a:chExt cx="6136420" cy="4249874"/>
          </a:xfrm>
        </p:grpSpPr>
        <p:sp>
          <p:nvSpPr>
            <p:cNvPr id="7" name="任意多边形 6"/>
            <p:cNvSpPr/>
            <p:nvPr/>
          </p:nvSpPr>
          <p:spPr>
            <a:xfrm>
              <a:off x="1603929" y="987310"/>
              <a:ext cx="6136420" cy="970701"/>
            </a:xfrm>
            <a:custGeom>
              <a:avLst/>
              <a:gdLst>
                <a:gd name="connsiteX0" fmla="*/ 0 w 6136420"/>
                <a:gd name="connsiteY0" fmla="*/ 161787 h 970701"/>
                <a:gd name="connsiteX1" fmla="*/ 161787 w 6136420"/>
                <a:gd name="connsiteY1" fmla="*/ 0 h 970701"/>
                <a:gd name="connsiteX2" fmla="*/ 5974633 w 6136420"/>
                <a:gd name="connsiteY2" fmla="*/ 0 h 970701"/>
                <a:gd name="connsiteX3" fmla="*/ 6136420 w 6136420"/>
                <a:gd name="connsiteY3" fmla="*/ 161787 h 970701"/>
                <a:gd name="connsiteX4" fmla="*/ 6136420 w 6136420"/>
                <a:gd name="connsiteY4" fmla="*/ 808914 h 970701"/>
                <a:gd name="connsiteX5" fmla="*/ 5974633 w 6136420"/>
                <a:gd name="connsiteY5" fmla="*/ 970701 h 970701"/>
                <a:gd name="connsiteX6" fmla="*/ 161787 w 6136420"/>
                <a:gd name="connsiteY6" fmla="*/ 970701 h 970701"/>
                <a:gd name="connsiteX7" fmla="*/ 0 w 6136420"/>
                <a:gd name="connsiteY7" fmla="*/ 808914 h 970701"/>
                <a:gd name="connsiteX8" fmla="*/ 0 w 6136420"/>
                <a:gd name="connsiteY8" fmla="*/ 161787 h 970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36420" h="970701">
                  <a:moveTo>
                    <a:pt x="0" y="161787"/>
                  </a:moveTo>
                  <a:cubicBezTo>
                    <a:pt x="0" y="72435"/>
                    <a:pt x="72435" y="0"/>
                    <a:pt x="161787" y="0"/>
                  </a:cubicBezTo>
                  <a:lnTo>
                    <a:pt x="5974633" y="0"/>
                  </a:lnTo>
                  <a:cubicBezTo>
                    <a:pt x="6063985" y="0"/>
                    <a:pt x="6136420" y="72435"/>
                    <a:pt x="6136420" y="161787"/>
                  </a:cubicBezTo>
                  <a:lnTo>
                    <a:pt x="6136420" y="808914"/>
                  </a:lnTo>
                  <a:cubicBezTo>
                    <a:pt x="6136420" y="898266"/>
                    <a:pt x="6063985" y="970701"/>
                    <a:pt x="5974633" y="970701"/>
                  </a:cubicBezTo>
                  <a:lnTo>
                    <a:pt x="161787" y="970701"/>
                  </a:lnTo>
                  <a:cubicBezTo>
                    <a:pt x="72435" y="970701"/>
                    <a:pt x="0" y="898266"/>
                    <a:pt x="0" y="808914"/>
                  </a:cubicBezTo>
                  <a:lnTo>
                    <a:pt x="0" y="161787"/>
                  </a:lnTo>
                  <a:close/>
                </a:path>
              </a:pathLst>
            </a:custGeom>
            <a:solidFill>
              <a:srgbClr val="2C91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916" tIns="72151" rIns="96916" bIns="72151" numCol="1" spcCol="1270" anchor="ctr" anchorCtr="0">
              <a:noAutofit/>
            </a:bodyPr>
            <a:lstStyle/>
            <a:p>
              <a:pPr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zh-CN" altLang="en-US" sz="2000" b="1">
                  <a:latin typeface="微软雅黑" pitchFamily="34" charset="-122"/>
                  <a:ea typeface="微软雅黑" pitchFamily="34" charset="-122"/>
                </a:rPr>
                <a:t>、班组长：在生产现场，直接管理生产作业员工，并对其工作结果负责的人。</a:t>
              </a: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1603929" y="2006546"/>
              <a:ext cx="6136420" cy="970701"/>
            </a:xfrm>
            <a:custGeom>
              <a:avLst/>
              <a:gdLst>
                <a:gd name="connsiteX0" fmla="*/ 0 w 6136420"/>
                <a:gd name="connsiteY0" fmla="*/ 161787 h 970701"/>
                <a:gd name="connsiteX1" fmla="*/ 161787 w 6136420"/>
                <a:gd name="connsiteY1" fmla="*/ 0 h 970701"/>
                <a:gd name="connsiteX2" fmla="*/ 5974633 w 6136420"/>
                <a:gd name="connsiteY2" fmla="*/ 0 h 970701"/>
                <a:gd name="connsiteX3" fmla="*/ 6136420 w 6136420"/>
                <a:gd name="connsiteY3" fmla="*/ 161787 h 970701"/>
                <a:gd name="connsiteX4" fmla="*/ 6136420 w 6136420"/>
                <a:gd name="connsiteY4" fmla="*/ 808914 h 970701"/>
                <a:gd name="connsiteX5" fmla="*/ 5974633 w 6136420"/>
                <a:gd name="connsiteY5" fmla="*/ 970701 h 970701"/>
                <a:gd name="connsiteX6" fmla="*/ 161787 w 6136420"/>
                <a:gd name="connsiteY6" fmla="*/ 970701 h 970701"/>
                <a:gd name="connsiteX7" fmla="*/ 0 w 6136420"/>
                <a:gd name="connsiteY7" fmla="*/ 808914 h 970701"/>
                <a:gd name="connsiteX8" fmla="*/ 0 w 6136420"/>
                <a:gd name="connsiteY8" fmla="*/ 161787 h 970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36420" h="970701">
                  <a:moveTo>
                    <a:pt x="0" y="161787"/>
                  </a:moveTo>
                  <a:cubicBezTo>
                    <a:pt x="0" y="72435"/>
                    <a:pt x="72435" y="0"/>
                    <a:pt x="161787" y="0"/>
                  </a:cubicBezTo>
                  <a:lnTo>
                    <a:pt x="5974633" y="0"/>
                  </a:lnTo>
                  <a:cubicBezTo>
                    <a:pt x="6063985" y="0"/>
                    <a:pt x="6136420" y="72435"/>
                    <a:pt x="6136420" y="161787"/>
                  </a:cubicBezTo>
                  <a:lnTo>
                    <a:pt x="6136420" y="808914"/>
                  </a:lnTo>
                  <a:cubicBezTo>
                    <a:pt x="6136420" y="898266"/>
                    <a:pt x="6063985" y="970701"/>
                    <a:pt x="5974633" y="970701"/>
                  </a:cubicBezTo>
                  <a:lnTo>
                    <a:pt x="161787" y="970701"/>
                  </a:lnTo>
                  <a:cubicBezTo>
                    <a:pt x="72435" y="970701"/>
                    <a:pt x="0" y="898266"/>
                    <a:pt x="0" y="808914"/>
                  </a:cubicBezTo>
                  <a:lnTo>
                    <a:pt x="0" y="161787"/>
                  </a:lnTo>
                  <a:close/>
                </a:path>
              </a:pathLst>
            </a:custGeom>
            <a:solidFill>
              <a:srgbClr val="F09C2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916" tIns="72151" rIns="96916" bIns="72151" numCol="1" spcCol="1270" anchor="ctr" anchorCtr="0">
              <a:noAutofit/>
            </a:bodyPr>
            <a:lstStyle/>
            <a:p>
              <a:pPr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en-US" sz="2000" b="1">
                  <a:latin typeface="微软雅黑" pitchFamily="34" charset="-122"/>
                  <a:ea typeface="微软雅黑" pitchFamily="34" charset="-122"/>
                </a:rPr>
                <a:t>、“兵头将尾”，论职务是不在册的“官”，可在现场中的地位却举足轻重。</a:t>
              </a:r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1603929" y="3025783"/>
              <a:ext cx="6136420" cy="970701"/>
            </a:xfrm>
            <a:custGeom>
              <a:avLst/>
              <a:gdLst>
                <a:gd name="connsiteX0" fmla="*/ 0 w 6136420"/>
                <a:gd name="connsiteY0" fmla="*/ 161787 h 970701"/>
                <a:gd name="connsiteX1" fmla="*/ 161787 w 6136420"/>
                <a:gd name="connsiteY1" fmla="*/ 0 h 970701"/>
                <a:gd name="connsiteX2" fmla="*/ 5974633 w 6136420"/>
                <a:gd name="connsiteY2" fmla="*/ 0 h 970701"/>
                <a:gd name="connsiteX3" fmla="*/ 6136420 w 6136420"/>
                <a:gd name="connsiteY3" fmla="*/ 161787 h 970701"/>
                <a:gd name="connsiteX4" fmla="*/ 6136420 w 6136420"/>
                <a:gd name="connsiteY4" fmla="*/ 808914 h 970701"/>
                <a:gd name="connsiteX5" fmla="*/ 5974633 w 6136420"/>
                <a:gd name="connsiteY5" fmla="*/ 970701 h 970701"/>
                <a:gd name="connsiteX6" fmla="*/ 161787 w 6136420"/>
                <a:gd name="connsiteY6" fmla="*/ 970701 h 970701"/>
                <a:gd name="connsiteX7" fmla="*/ 0 w 6136420"/>
                <a:gd name="connsiteY7" fmla="*/ 808914 h 970701"/>
                <a:gd name="connsiteX8" fmla="*/ 0 w 6136420"/>
                <a:gd name="connsiteY8" fmla="*/ 161787 h 970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36420" h="970701">
                  <a:moveTo>
                    <a:pt x="0" y="161787"/>
                  </a:moveTo>
                  <a:cubicBezTo>
                    <a:pt x="0" y="72435"/>
                    <a:pt x="72435" y="0"/>
                    <a:pt x="161787" y="0"/>
                  </a:cubicBezTo>
                  <a:lnTo>
                    <a:pt x="5974633" y="0"/>
                  </a:lnTo>
                  <a:cubicBezTo>
                    <a:pt x="6063985" y="0"/>
                    <a:pt x="6136420" y="72435"/>
                    <a:pt x="6136420" y="161787"/>
                  </a:cubicBezTo>
                  <a:lnTo>
                    <a:pt x="6136420" y="808914"/>
                  </a:lnTo>
                  <a:cubicBezTo>
                    <a:pt x="6136420" y="898266"/>
                    <a:pt x="6063985" y="970701"/>
                    <a:pt x="5974633" y="970701"/>
                  </a:cubicBezTo>
                  <a:lnTo>
                    <a:pt x="161787" y="970701"/>
                  </a:lnTo>
                  <a:cubicBezTo>
                    <a:pt x="72435" y="970701"/>
                    <a:pt x="0" y="898266"/>
                    <a:pt x="0" y="808914"/>
                  </a:cubicBezTo>
                  <a:lnTo>
                    <a:pt x="0" y="161787"/>
                  </a:lnTo>
                  <a:close/>
                </a:path>
              </a:pathLst>
            </a:custGeom>
            <a:solidFill>
              <a:srgbClr val="2C91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6916" tIns="72151" rIns="96916" bIns="72151" numCol="1" spcCol="1270" anchor="ctr" anchorCtr="0">
              <a:noAutofit/>
            </a:bodyPr>
            <a:lstStyle/>
            <a:p>
              <a:pPr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微软雅黑" pitchFamily="34" charset="-122"/>
                  <a:ea typeface="微软雅黑" pitchFamily="34" charset="-122"/>
                </a:rPr>
                <a:t>3</a:t>
              </a:r>
              <a:r>
                <a:rPr lang="zh-CN" altLang="en-US" sz="2000" b="1" dirty="0">
                  <a:latin typeface="微软雅黑" pitchFamily="34" charset="-122"/>
                  <a:ea typeface="微软雅黑" pitchFamily="34" charset="-122"/>
                </a:rPr>
                <a:t>、班组长是班组中的生产、行政负责人，他根据队长或工长等的指令，做好本班组的生产和管理工作，千方百计地完成各项生产技术指标和工作任务。</a:t>
              </a: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1603929" y="4045020"/>
              <a:ext cx="6136420" cy="1192164"/>
            </a:xfrm>
            <a:custGeom>
              <a:avLst/>
              <a:gdLst>
                <a:gd name="connsiteX0" fmla="*/ 0 w 6136420"/>
                <a:gd name="connsiteY0" fmla="*/ 161787 h 970701"/>
                <a:gd name="connsiteX1" fmla="*/ 161787 w 6136420"/>
                <a:gd name="connsiteY1" fmla="*/ 0 h 970701"/>
                <a:gd name="connsiteX2" fmla="*/ 5974633 w 6136420"/>
                <a:gd name="connsiteY2" fmla="*/ 0 h 970701"/>
                <a:gd name="connsiteX3" fmla="*/ 6136420 w 6136420"/>
                <a:gd name="connsiteY3" fmla="*/ 161787 h 970701"/>
                <a:gd name="connsiteX4" fmla="*/ 6136420 w 6136420"/>
                <a:gd name="connsiteY4" fmla="*/ 808914 h 970701"/>
                <a:gd name="connsiteX5" fmla="*/ 5974633 w 6136420"/>
                <a:gd name="connsiteY5" fmla="*/ 970701 h 970701"/>
                <a:gd name="connsiteX6" fmla="*/ 161787 w 6136420"/>
                <a:gd name="connsiteY6" fmla="*/ 970701 h 970701"/>
                <a:gd name="connsiteX7" fmla="*/ 0 w 6136420"/>
                <a:gd name="connsiteY7" fmla="*/ 808914 h 970701"/>
                <a:gd name="connsiteX8" fmla="*/ 0 w 6136420"/>
                <a:gd name="connsiteY8" fmla="*/ 161787 h 970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36420" h="970701">
                  <a:moveTo>
                    <a:pt x="0" y="161787"/>
                  </a:moveTo>
                  <a:cubicBezTo>
                    <a:pt x="0" y="72435"/>
                    <a:pt x="72435" y="0"/>
                    <a:pt x="161787" y="0"/>
                  </a:cubicBezTo>
                  <a:lnTo>
                    <a:pt x="5974633" y="0"/>
                  </a:lnTo>
                  <a:cubicBezTo>
                    <a:pt x="6063985" y="0"/>
                    <a:pt x="6136420" y="72435"/>
                    <a:pt x="6136420" y="161787"/>
                  </a:cubicBezTo>
                  <a:lnTo>
                    <a:pt x="6136420" y="808914"/>
                  </a:lnTo>
                  <a:cubicBezTo>
                    <a:pt x="6136420" y="898266"/>
                    <a:pt x="6063985" y="970701"/>
                    <a:pt x="5974633" y="970701"/>
                  </a:cubicBezTo>
                  <a:lnTo>
                    <a:pt x="161787" y="970701"/>
                  </a:lnTo>
                  <a:cubicBezTo>
                    <a:pt x="72435" y="970701"/>
                    <a:pt x="0" y="898266"/>
                    <a:pt x="0" y="808914"/>
                  </a:cubicBezTo>
                  <a:lnTo>
                    <a:pt x="0" y="161787"/>
                  </a:ln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106" tIns="70246" rIns="93106" bIns="70246" numCol="1" spcCol="1270" anchor="ctr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latin typeface="微软雅黑" pitchFamily="34" charset="-122"/>
                  <a:ea typeface="微软雅黑" pitchFamily="34" charset="-122"/>
                </a:rPr>
                <a:t>4</a:t>
              </a:r>
              <a:r>
                <a:rPr lang="zh-CN" altLang="en-US" sz="2000" b="1" dirty="0">
                  <a:latin typeface="微软雅黑" pitchFamily="34" charset="-122"/>
                  <a:ea typeface="微软雅黑" pitchFamily="34" charset="-122"/>
                </a:rPr>
                <a:t>、班组长是直接带兵打仗的人，是公司工作任务和规章制度的落实者，班组长的管理理念和管理素质直接影响其所辖的班组成员，同时班组长在组织中处于承上启下的关键作用，管理水平高低将最终影响本单位的整体经营绩效。</a:t>
              </a:r>
            </a:p>
          </p:txBody>
        </p:sp>
      </p:grpSp>
      <p:sp>
        <p:nvSpPr>
          <p:cNvPr id="11" name="内容占位符 2"/>
          <p:cNvSpPr txBox="1"/>
          <p:nvPr/>
        </p:nvSpPr>
        <p:spPr bwMode="auto">
          <a:xfrm>
            <a:off x="539552" y="235595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班组与班组长</a:t>
            </a: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765162" y="1428139"/>
            <a:ext cx="7864616" cy="1018910"/>
          </a:xfrm>
          <a:prstGeom prst="roundRect">
            <a:avLst>
              <a:gd name="adj" fmla="val 10000"/>
            </a:avLst>
          </a:prstGeom>
          <a:solidFill>
            <a:srgbClr val="2C91CE">
              <a:alpha val="90000"/>
            </a:srgb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圆角矩形 6"/>
          <p:cNvSpPr/>
          <p:nvPr/>
        </p:nvSpPr>
        <p:spPr>
          <a:xfrm>
            <a:off x="1015589" y="1563995"/>
            <a:ext cx="971018" cy="747201"/>
          </a:xfrm>
          <a:prstGeom prst="roundRect">
            <a:avLst>
              <a:gd name="adj" fmla="val 10000"/>
            </a:avLst>
          </a:prstGeom>
          <a:solidFill>
            <a:srgbClr val="686868"/>
          </a:solidFill>
          <a:ln>
            <a:solidFill>
              <a:schemeClr val="lt1">
                <a:hueOff val="0"/>
                <a:satOff val="0"/>
                <a:lumOff val="0"/>
                <a:alpha val="49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任意多边形 7"/>
          <p:cNvSpPr/>
          <p:nvPr/>
        </p:nvSpPr>
        <p:spPr>
          <a:xfrm>
            <a:off x="1007599" y="2425455"/>
            <a:ext cx="971019" cy="2099033"/>
          </a:xfrm>
          <a:custGeom>
            <a:avLst/>
            <a:gdLst>
              <a:gd name="connsiteX0" fmla="*/ 101957 w 971018"/>
              <a:gd name="connsiteY0" fmla="*/ 0 h 2099033"/>
              <a:gd name="connsiteX1" fmla="*/ 869061 w 971018"/>
              <a:gd name="connsiteY1" fmla="*/ 0 h 2099033"/>
              <a:gd name="connsiteX2" fmla="*/ 971018 w 971018"/>
              <a:gd name="connsiteY2" fmla="*/ 101957 h 2099033"/>
              <a:gd name="connsiteX3" fmla="*/ 971018 w 971018"/>
              <a:gd name="connsiteY3" fmla="*/ 2099033 h 2099033"/>
              <a:gd name="connsiteX4" fmla="*/ 971018 w 971018"/>
              <a:gd name="connsiteY4" fmla="*/ 2099033 h 2099033"/>
              <a:gd name="connsiteX5" fmla="*/ 0 w 971018"/>
              <a:gd name="connsiteY5" fmla="*/ 2099033 h 2099033"/>
              <a:gd name="connsiteX6" fmla="*/ 0 w 971018"/>
              <a:gd name="connsiteY6" fmla="*/ 2099033 h 2099033"/>
              <a:gd name="connsiteX7" fmla="*/ 0 w 971018"/>
              <a:gd name="connsiteY7" fmla="*/ 101957 h 2099033"/>
              <a:gd name="connsiteX8" fmla="*/ 101957 w 971018"/>
              <a:gd name="connsiteY8" fmla="*/ 0 h 209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1018" h="2099033">
                <a:moveTo>
                  <a:pt x="869060" y="2099033"/>
                </a:moveTo>
                <a:lnTo>
                  <a:pt x="101958" y="2099033"/>
                </a:lnTo>
                <a:cubicBezTo>
                  <a:pt x="45649" y="2099033"/>
                  <a:pt x="1" y="2053385"/>
                  <a:pt x="1" y="1997076"/>
                </a:cubicBezTo>
                <a:lnTo>
                  <a:pt x="1" y="0"/>
                </a:lnTo>
                <a:lnTo>
                  <a:pt x="1" y="0"/>
                </a:lnTo>
                <a:lnTo>
                  <a:pt x="971017" y="0"/>
                </a:lnTo>
                <a:lnTo>
                  <a:pt x="971017" y="0"/>
                </a:lnTo>
                <a:lnTo>
                  <a:pt x="971017" y="1997076"/>
                </a:lnTo>
                <a:cubicBezTo>
                  <a:pt x="971017" y="2053385"/>
                  <a:pt x="925369" y="2099033"/>
                  <a:pt x="869060" y="2099033"/>
                </a:cubicBezTo>
                <a:close/>
              </a:path>
            </a:pathLst>
          </a:custGeom>
          <a:solidFill>
            <a:srgbClr val="FCAC1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879" tIns="128016" rIns="157878" bIns="157878" numCol="1" spcCol="1270" anchor="t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贯彻安全规章制度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2083710" y="1563995"/>
            <a:ext cx="971018" cy="747201"/>
          </a:xfrm>
          <a:prstGeom prst="roundRect">
            <a:avLst>
              <a:gd name="adj" fmla="val 10000"/>
            </a:avLst>
          </a:prstGeom>
          <a:solidFill>
            <a:srgbClr val="686868"/>
          </a:solidFill>
          <a:ln>
            <a:solidFill>
              <a:schemeClr val="lt1">
                <a:hueOff val="0"/>
                <a:satOff val="0"/>
                <a:lumOff val="0"/>
                <a:alpha val="49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任意多边形 9"/>
          <p:cNvSpPr/>
          <p:nvPr/>
        </p:nvSpPr>
        <p:spPr>
          <a:xfrm>
            <a:off x="2075720" y="2425452"/>
            <a:ext cx="971019" cy="2099034"/>
          </a:xfrm>
          <a:custGeom>
            <a:avLst/>
            <a:gdLst>
              <a:gd name="connsiteX0" fmla="*/ 101957 w 971018"/>
              <a:gd name="connsiteY0" fmla="*/ 0 h 2099033"/>
              <a:gd name="connsiteX1" fmla="*/ 869061 w 971018"/>
              <a:gd name="connsiteY1" fmla="*/ 0 h 2099033"/>
              <a:gd name="connsiteX2" fmla="*/ 971018 w 971018"/>
              <a:gd name="connsiteY2" fmla="*/ 101957 h 2099033"/>
              <a:gd name="connsiteX3" fmla="*/ 971018 w 971018"/>
              <a:gd name="connsiteY3" fmla="*/ 2099033 h 2099033"/>
              <a:gd name="connsiteX4" fmla="*/ 971018 w 971018"/>
              <a:gd name="connsiteY4" fmla="*/ 2099033 h 2099033"/>
              <a:gd name="connsiteX5" fmla="*/ 0 w 971018"/>
              <a:gd name="connsiteY5" fmla="*/ 2099033 h 2099033"/>
              <a:gd name="connsiteX6" fmla="*/ 0 w 971018"/>
              <a:gd name="connsiteY6" fmla="*/ 2099033 h 2099033"/>
              <a:gd name="connsiteX7" fmla="*/ 0 w 971018"/>
              <a:gd name="connsiteY7" fmla="*/ 101957 h 2099033"/>
              <a:gd name="connsiteX8" fmla="*/ 101957 w 971018"/>
              <a:gd name="connsiteY8" fmla="*/ 0 h 209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1018" h="2099033">
                <a:moveTo>
                  <a:pt x="869060" y="2099033"/>
                </a:moveTo>
                <a:lnTo>
                  <a:pt x="101958" y="2099033"/>
                </a:lnTo>
                <a:cubicBezTo>
                  <a:pt x="45649" y="2099033"/>
                  <a:pt x="1" y="2053385"/>
                  <a:pt x="1" y="1997076"/>
                </a:cubicBezTo>
                <a:lnTo>
                  <a:pt x="1" y="0"/>
                </a:lnTo>
                <a:lnTo>
                  <a:pt x="1" y="0"/>
                </a:lnTo>
                <a:lnTo>
                  <a:pt x="971017" y="0"/>
                </a:lnTo>
                <a:lnTo>
                  <a:pt x="971017" y="0"/>
                </a:lnTo>
                <a:lnTo>
                  <a:pt x="971017" y="1997076"/>
                </a:lnTo>
                <a:cubicBezTo>
                  <a:pt x="971017" y="2053385"/>
                  <a:pt x="925369" y="2099033"/>
                  <a:pt x="869060" y="2099033"/>
                </a:cubicBezTo>
                <a:close/>
              </a:path>
            </a:pathLst>
          </a:custGeom>
          <a:solidFill>
            <a:srgbClr val="FCAC1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878" tIns="128017" rIns="157879" bIns="157878" numCol="1" spcCol="1270" anchor="t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布置安全工作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3151831" y="1563995"/>
            <a:ext cx="971018" cy="747201"/>
          </a:xfrm>
          <a:prstGeom prst="roundRect">
            <a:avLst>
              <a:gd name="adj" fmla="val 10000"/>
            </a:avLst>
          </a:prstGeom>
          <a:solidFill>
            <a:srgbClr val="686868"/>
          </a:solidFill>
          <a:ln>
            <a:solidFill>
              <a:schemeClr val="lt1">
                <a:hueOff val="0"/>
                <a:satOff val="0"/>
                <a:lumOff val="0"/>
                <a:alpha val="49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任意多边形 11"/>
          <p:cNvSpPr/>
          <p:nvPr/>
        </p:nvSpPr>
        <p:spPr>
          <a:xfrm>
            <a:off x="3143841" y="2425452"/>
            <a:ext cx="971019" cy="2099034"/>
          </a:xfrm>
          <a:custGeom>
            <a:avLst/>
            <a:gdLst>
              <a:gd name="connsiteX0" fmla="*/ 101957 w 971018"/>
              <a:gd name="connsiteY0" fmla="*/ 0 h 2099033"/>
              <a:gd name="connsiteX1" fmla="*/ 869061 w 971018"/>
              <a:gd name="connsiteY1" fmla="*/ 0 h 2099033"/>
              <a:gd name="connsiteX2" fmla="*/ 971018 w 971018"/>
              <a:gd name="connsiteY2" fmla="*/ 101957 h 2099033"/>
              <a:gd name="connsiteX3" fmla="*/ 971018 w 971018"/>
              <a:gd name="connsiteY3" fmla="*/ 2099033 h 2099033"/>
              <a:gd name="connsiteX4" fmla="*/ 971018 w 971018"/>
              <a:gd name="connsiteY4" fmla="*/ 2099033 h 2099033"/>
              <a:gd name="connsiteX5" fmla="*/ 0 w 971018"/>
              <a:gd name="connsiteY5" fmla="*/ 2099033 h 2099033"/>
              <a:gd name="connsiteX6" fmla="*/ 0 w 971018"/>
              <a:gd name="connsiteY6" fmla="*/ 2099033 h 2099033"/>
              <a:gd name="connsiteX7" fmla="*/ 0 w 971018"/>
              <a:gd name="connsiteY7" fmla="*/ 101957 h 2099033"/>
              <a:gd name="connsiteX8" fmla="*/ 101957 w 971018"/>
              <a:gd name="connsiteY8" fmla="*/ 0 h 209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1018" h="2099033">
                <a:moveTo>
                  <a:pt x="869060" y="2099033"/>
                </a:moveTo>
                <a:lnTo>
                  <a:pt x="101958" y="2099033"/>
                </a:lnTo>
                <a:cubicBezTo>
                  <a:pt x="45649" y="2099033"/>
                  <a:pt x="1" y="2053385"/>
                  <a:pt x="1" y="1997076"/>
                </a:cubicBezTo>
                <a:lnTo>
                  <a:pt x="1" y="0"/>
                </a:lnTo>
                <a:lnTo>
                  <a:pt x="1" y="0"/>
                </a:lnTo>
                <a:lnTo>
                  <a:pt x="971017" y="0"/>
                </a:lnTo>
                <a:lnTo>
                  <a:pt x="971017" y="0"/>
                </a:lnTo>
                <a:lnTo>
                  <a:pt x="971017" y="1997076"/>
                </a:lnTo>
                <a:cubicBezTo>
                  <a:pt x="971017" y="2053385"/>
                  <a:pt x="925369" y="2099033"/>
                  <a:pt x="869060" y="2099033"/>
                </a:cubicBezTo>
                <a:close/>
              </a:path>
            </a:pathLst>
          </a:custGeom>
          <a:solidFill>
            <a:srgbClr val="FCAC1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878" tIns="128017" rIns="157879" bIns="157878" numCol="1" spcCol="1270" anchor="t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组织安全学习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4219952" y="1563995"/>
            <a:ext cx="971018" cy="747201"/>
          </a:xfrm>
          <a:prstGeom prst="roundRect">
            <a:avLst>
              <a:gd name="adj" fmla="val 10000"/>
            </a:avLst>
          </a:prstGeom>
          <a:solidFill>
            <a:srgbClr val="686868"/>
          </a:solidFill>
          <a:ln>
            <a:solidFill>
              <a:schemeClr val="lt1">
                <a:hueOff val="0"/>
                <a:satOff val="0"/>
                <a:lumOff val="0"/>
                <a:alpha val="49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任意多边形 13"/>
          <p:cNvSpPr/>
          <p:nvPr/>
        </p:nvSpPr>
        <p:spPr>
          <a:xfrm>
            <a:off x="4211960" y="2425452"/>
            <a:ext cx="971018" cy="2099034"/>
          </a:xfrm>
          <a:custGeom>
            <a:avLst/>
            <a:gdLst>
              <a:gd name="connsiteX0" fmla="*/ 101957 w 971018"/>
              <a:gd name="connsiteY0" fmla="*/ 0 h 2099033"/>
              <a:gd name="connsiteX1" fmla="*/ 869061 w 971018"/>
              <a:gd name="connsiteY1" fmla="*/ 0 h 2099033"/>
              <a:gd name="connsiteX2" fmla="*/ 971018 w 971018"/>
              <a:gd name="connsiteY2" fmla="*/ 101957 h 2099033"/>
              <a:gd name="connsiteX3" fmla="*/ 971018 w 971018"/>
              <a:gd name="connsiteY3" fmla="*/ 2099033 h 2099033"/>
              <a:gd name="connsiteX4" fmla="*/ 971018 w 971018"/>
              <a:gd name="connsiteY4" fmla="*/ 2099033 h 2099033"/>
              <a:gd name="connsiteX5" fmla="*/ 0 w 971018"/>
              <a:gd name="connsiteY5" fmla="*/ 2099033 h 2099033"/>
              <a:gd name="connsiteX6" fmla="*/ 0 w 971018"/>
              <a:gd name="connsiteY6" fmla="*/ 2099033 h 2099033"/>
              <a:gd name="connsiteX7" fmla="*/ 0 w 971018"/>
              <a:gd name="connsiteY7" fmla="*/ 101957 h 2099033"/>
              <a:gd name="connsiteX8" fmla="*/ 101957 w 971018"/>
              <a:gd name="connsiteY8" fmla="*/ 0 h 209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1018" h="2099033">
                <a:moveTo>
                  <a:pt x="869060" y="2099033"/>
                </a:moveTo>
                <a:lnTo>
                  <a:pt x="101958" y="2099033"/>
                </a:lnTo>
                <a:cubicBezTo>
                  <a:pt x="45649" y="2099033"/>
                  <a:pt x="1" y="2053385"/>
                  <a:pt x="1" y="1997076"/>
                </a:cubicBezTo>
                <a:lnTo>
                  <a:pt x="1" y="0"/>
                </a:lnTo>
                <a:lnTo>
                  <a:pt x="1" y="0"/>
                </a:lnTo>
                <a:lnTo>
                  <a:pt x="971017" y="0"/>
                </a:lnTo>
                <a:lnTo>
                  <a:pt x="971017" y="0"/>
                </a:lnTo>
                <a:lnTo>
                  <a:pt x="971017" y="1997076"/>
                </a:lnTo>
                <a:cubicBezTo>
                  <a:pt x="971017" y="2053385"/>
                  <a:pt x="925369" y="2099033"/>
                  <a:pt x="869060" y="2099033"/>
                </a:cubicBezTo>
                <a:close/>
              </a:path>
            </a:pathLst>
          </a:custGeom>
          <a:solidFill>
            <a:srgbClr val="FCAC1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878" tIns="128017" rIns="157878" bIns="157878" numCol="1" spcCol="1270" anchor="t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对新员工进行安全教育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5288072" y="1563995"/>
            <a:ext cx="971018" cy="747201"/>
          </a:xfrm>
          <a:prstGeom prst="roundRect">
            <a:avLst>
              <a:gd name="adj" fmla="val 10000"/>
            </a:avLst>
          </a:prstGeom>
          <a:solidFill>
            <a:srgbClr val="686868"/>
          </a:solidFill>
          <a:ln>
            <a:solidFill>
              <a:schemeClr val="lt1">
                <a:hueOff val="0"/>
                <a:satOff val="0"/>
                <a:lumOff val="0"/>
                <a:alpha val="49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任意多边形 15"/>
          <p:cNvSpPr/>
          <p:nvPr/>
        </p:nvSpPr>
        <p:spPr>
          <a:xfrm>
            <a:off x="5280083" y="2425452"/>
            <a:ext cx="971019" cy="2099034"/>
          </a:xfrm>
          <a:custGeom>
            <a:avLst/>
            <a:gdLst>
              <a:gd name="connsiteX0" fmla="*/ 101957 w 971018"/>
              <a:gd name="connsiteY0" fmla="*/ 0 h 2099033"/>
              <a:gd name="connsiteX1" fmla="*/ 869061 w 971018"/>
              <a:gd name="connsiteY1" fmla="*/ 0 h 2099033"/>
              <a:gd name="connsiteX2" fmla="*/ 971018 w 971018"/>
              <a:gd name="connsiteY2" fmla="*/ 101957 h 2099033"/>
              <a:gd name="connsiteX3" fmla="*/ 971018 w 971018"/>
              <a:gd name="connsiteY3" fmla="*/ 2099033 h 2099033"/>
              <a:gd name="connsiteX4" fmla="*/ 971018 w 971018"/>
              <a:gd name="connsiteY4" fmla="*/ 2099033 h 2099033"/>
              <a:gd name="connsiteX5" fmla="*/ 0 w 971018"/>
              <a:gd name="connsiteY5" fmla="*/ 2099033 h 2099033"/>
              <a:gd name="connsiteX6" fmla="*/ 0 w 971018"/>
              <a:gd name="connsiteY6" fmla="*/ 2099033 h 2099033"/>
              <a:gd name="connsiteX7" fmla="*/ 0 w 971018"/>
              <a:gd name="connsiteY7" fmla="*/ 101957 h 2099033"/>
              <a:gd name="connsiteX8" fmla="*/ 101957 w 971018"/>
              <a:gd name="connsiteY8" fmla="*/ 0 h 209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1018" h="2099033">
                <a:moveTo>
                  <a:pt x="869060" y="2099033"/>
                </a:moveTo>
                <a:lnTo>
                  <a:pt x="101958" y="2099033"/>
                </a:lnTo>
                <a:cubicBezTo>
                  <a:pt x="45649" y="2099033"/>
                  <a:pt x="1" y="2053385"/>
                  <a:pt x="1" y="1997076"/>
                </a:cubicBezTo>
                <a:lnTo>
                  <a:pt x="1" y="0"/>
                </a:lnTo>
                <a:lnTo>
                  <a:pt x="1" y="0"/>
                </a:lnTo>
                <a:lnTo>
                  <a:pt x="971017" y="0"/>
                </a:lnTo>
                <a:lnTo>
                  <a:pt x="971017" y="0"/>
                </a:lnTo>
                <a:lnTo>
                  <a:pt x="971017" y="1997076"/>
                </a:lnTo>
                <a:cubicBezTo>
                  <a:pt x="971017" y="2053385"/>
                  <a:pt x="925369" y="2099033"/>
                  <a:pt x="869060" y="2099033"/>
                </a:cubicBezTo>
                <a:close/>
              </a:path>
            </a:pathLst>
          </a:custGeom>
          <a:solidFill>
            <a:srgbClr val="FCAC1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878" tIns="128017" rIns="157879" bIns="157878" numCol="1" spcCol="1270" anchor="t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进行班组安全检查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6356193" y="1563995"/>
            <a:ext cx="971018" cy="747201"/>
          </a:xfrm>
          <a:prstGeom prst="roundRect">
            <a:avLst>
              <a:gd name="adj" fmla="val 10000"/>
            </a:avLst>
          </a:prstGeom>
          <a:solidFill>
            <a:srgbClr val="686868"/>
          </a:solidFill>
          <a:ln>
            <a:solidFill>
              <a:schemeClr val="lt1">
                <a:hueOff val="0"/>
                <a:satOff val="0"/>
                <a:lumOff val="0"/>
                <a:alpha val="49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任意多边形 17"/>
          <p:cNvSpPr/>
          <p:nvPr/>
        </p:nvSpPr>
        <p:spPr>
          <a:xfrm>
            <a:off x="6348204" y="2425455"/>
            <a:ext cx="971019" cy="2099033"/>
          </a:xfrm>
          <a:custGeom>
            <a:avLst/>
            <a:gdLst>
              <a:gd name="connsiteX0" fmla="*/ 101957 w 971018"/>
              <a:gd name="connsiteY0" fmla="*/ 0 h 2099033"/>
              <a:gd name="connsiteX1" fmla="*/ 869061 w 971018"/>
              <a:gd name="connsiteY1" fmla="*/ 0 h 2099033"/>
              <a:gd name="connsiteX2" fmla="*/ 971018 w 971018"/>
              <a:gd name="connsiteY2" fmla="*/ 101957 h 2099033"/>
              <a:gd name="connsiteX3" fmla="*/ 971018 w 971018"/>
              <a:gd name="connsiteY3" fmla="*/ 2099033 h 2099033"/>
              <a:gd name="connsiteX4" fmla="*/ 971018 w 971018"/>
              <a:gd name="connsiteY4" fmla="*/ 2099033 h 2099033"/>
              <a:gd name="connsiteX5" fmla="*/ 0 w 971018"/>
              <a:gd name="connsiteY5" fmla="*/ 2099033 h 2099033"/>
              <a:gd name="connsiteX6" fmla="*/ 0 w 971018"/>
              <a:gd name="connsiteY6" fmla="*/ 2099033 h 2099033"/>
              <a:gd name="connsiteX7" fmla="*/ 0 w 971018"/>
              <a:gd name="connsiteY7" fmla="*/ 101957 h 2099033"/>
              <a:gd name="connsiteX8" fmla="*/ 101957 w 971018"/>
              <a:gd name="connsiteY8" fmla="*/ 0 h 209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1018" h="2099033">
                <a:moveTo>
                  <a:pt x="869060" y="2099033"/>
                </a:moveTo>
                <a:lnTo>
                  <a:pt x="101958" y="2099033"/>
                </a:lnTo>
                <a:cubicBezTo>
                  <a:pt x="45649" y="2099033"/>
                  <a:pt x="1" y="2053385"/>
                  <a:pt x="1" y="1997076"/>
                </a:cubicBezTo>
                <a:lnTo>
                  <a:pt x="1" y="0"/>
                </a:lnTo>
                <a:lnTo>
                  <a:pt x="1" y="0"/>
                </a:lnTo>
                <a:lnTo>
                  <a:pt x="971017" y="0"/>
                </a:lnTo>
                <a:lnTo>
                  <a:pt x="971017" y="0"/>
                </a:lnTo>
                <a:lnTo>
                  <a:pt x="971017" y="1997076"/>
                </a:lnTo>
                <a:cubicBezTo>
                  <a:pt x="971017" y="2053385"/>
                  <a:pt x="925369" y="2099033"/>
                  <a:pt x="869060" y="2099033"/>
                </a:cubicBezTo>
                <a:close/>
              </a:path>
            </a:pathLst>
          </a:custGeom>
          <a:solidFill>
            <a:srgbClr val="FCAC1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878" tIns="128016" rIns="157879" bIns="157878" numCol="1" spcCol="1270" anchor="t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搞好设备维护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7424314" y="1563995"/>
            <a:ext cx="971018" cy="747201"/>
          </a:xfrm>
          <a:prstGeom prst="roundRect">
            <a:avLst>
              <a:gd name="adj" fmla="val 10000"/>
            </a:avLst>
          </a:prstGeom>
          <a:solidFill>
            <a:srgbClr val="686868"/>
          </a:solidFill>
          <a:ln>
            <a:solidFill>
              <a:schemeClr val="lt1">
                <a:hueOff val="0"/>
                <a:satOff val="0"/>
                <a:lumOff val="0"/>
                <a:alpha val="49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任意多边形 19"/>
          <p:cNvSpPr/>
          <p:nvPr/>
        </p:nvSpPr>
        <p:spPr>
          <a:xfrm>
            <a:off x="7416325" y="2425455"/>
            <a:ext cx="971019" cy="2099033"/>
          </a:xfrm>
          <a:custGeom>
            <a:avLst/>
            <a:gdLst>
              <a:gd name="connsiteX0" fmla="*/ 101957 w 971018"/>
              <a:gd name="connsiteY0" fmla="*/ 0 h 2099033"/>
              <a:gd name="connsiteX1" fmla="*/ 869061 w 971018"/>
              <a:gd name="connsiteY1" fmla="*/ 0 h 2099033"/>
              <a:gd name="connsiteX2" fmla="*/ 971018 w 971018"/>
              <a:gd name="connsiteY2" fmla="*/ 101957 h 2099033"/>
              <a:gd name="connsiteX3" fmla="*/ 971018 w 971018"/>
              <a:gd name="connsiteY3" fmla="*/ 2099033 h 2099033"/>
              <a:gd name="connsiteX4" fmla="*/ 971018 w 971018"/>
              <a:gd name="connsiteY4" fmla="*/ 2099033 h 2099033"/>
              <a:gd name="connsiteX5" fmla="*/ 0 w 971018"/>
              <a:gd name="connsiteY5" fmla="*/ 2099033 h 2099033"/>
              <a:gd name="connsiteX6" fmla="*/ 0 w 971018"/>
              <a:gd name="connsiteY6" fmla="*/ 2099033 h 2099033"/>
              <a:gd name="connsiteX7" fmla="*/ 0 w 971018"/>
              <a:gd name="connsiteY7" fmla="*/ 101957 h 2099033"/>
              <a:gd name="connsiteX8" fmla="*/ 101957 w 971018"/>
              <a:gd name="connsiteY8" fmla="*/ 0 h 2099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1018" h="2099033">
                <a:moveTo>
                  <a:pt x="869060" y="2099033"/>
                </a:moveTo>
                <a:lnTo>
                  <a:pt x="101958" y="2099033"/>
                </a:lnTo>
                <a:cubicBezTo>
                  <a:pt x="45649" y="2099033"/>
                  <a:pt x="1" y="2053385"/>
                  <a:pt x="1" y="1997076"/>
                </a:cubicBezTo>
                <a:lnTo>
                  <a:pt x="1" y="0"/>
                </a:lnTo>
                <a:lnTo>
                  <a:pt x="1" y="0"/>
                </a:lnTo>
                <a:lnTo>
                  <a:pt x="971017" y="0"/>
                </a:lnTo>
                <a:lnTo>
                  <a:pt x="971017" y="0"/>
                </a:lnTo>
                <a:lnTo>
                  <a:pt x="971017" y="1997076"/>
                </a:lnTo>
                <a:cubicBezTo>
                  <a:pt x="971017" y="2053385"/>
                  <a:pt x="925369" y="2099033"/>
                  <a:pt x="869060" y="2099033"/>
                </a:cubicBezTo>
                <a:close/>
              </a:path>
            </a:pathLst>
          </a:custGeom>
          <a:solidFill>
            <a:srgbClr val="FCAC1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878" tIns="128016" rIns="157879" bIns="157878" numCol="1" spcCol="1270" anchor="t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组织并参加安全活动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266527" y="17193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342827" y="17193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419127" y="17193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495427" y="17193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571727" y="17193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648027" y="17193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724325" y="171934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7</a:t>
            </a:r>
            <a:endParaRPr lang="zh-CN" altLang="en-US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班组长的安全职责</a:t>
            </a: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51520" y="913284"/>
            <a:ext cx="8666964" cy="4773052"/>
            <a:chOff x="9492" y="800100"/>
            <a:chExt cx="9134761" cy="5158217"/>
          </a:xfrm>
        </p:grpSpPr>
        <p:sp>
          <p:nvSpPr>
            <p:cNvPr id="15" name="Freeform 3"/>
            <p:cNvSpPr/>
            <p:nvPr/>
          </p:nvSpPr>
          <p:spPr>
            <a:xfrm>
              <a:off x="1034384" y="4968704"/>
              <a:ext cx="7216775" cy="913804"/>
            </a:xfrm>
            <a:custGeom>
              <a:avLst/>
              <a:gdLst>
                <a:gd name="connsiteX0" fmla="*/ 17462 w 7216775"/>
                <a:gd name="connsiteY0" fmla="*/ 71056 h 1177874"/>
                <a:gd name="connsiteX1" fmla="*/ 71069 w 7216775"/>
                <a:gd name="connsiteY1" fmla="*/ 17462 h 1177874"/>
                <a:gd name="connsiteX2" fmla="*/ 71069 w 7216775"/>
                <a:gd name="connsiteY2" fmla="*/ 17462 h 1177874"/>
                <a:gd name="connsiteX3" fmla="*/ 71069 w 7216775"/>
                <a:gd name="connsiteY3" fmla="*/ 17462 h 1177874"/>
                <a:gd name="connsiteX4" fmla="*/ 7145718 w 7216775"/>
                <a:gd name="connsiteY4" fmla="*/ 17462 h 1177874"/>
                <a:gd name="connsiteX5" fmla="*/ 7145718 w 7216775"/>
                <a:gd name="connsiteY5" fmla="*/ 17462 h 1177874"/>
                <a:gd name="connsiteX6" fmla="*/ 7199312 w 7216775"/>
                <a:gd name="connsiteY6" fmla="*/ 71056 h 1177874"/>
                <a:gd name="connsiteX7" fmla="*/ 7199312 w 7216775"/>
                <a:gd name="connsiteY7" fmla="*/ 71056 h 1177874"/>
                <a:gd name="connsiteX8" fmla="*/ 7199312 w 7216775"/>
                <a:gd name="connsiteY8" fmla="*/ 71056 h 1177874"/>
                <a:gd name="connsiteX9" fmla="*/ 7199312 w 7216775"/>
                <a:gd name="connsiteY9" fmla="*/ 1106804 h 1177874"/>
                <a:gd name="connsiteX10" fmla="*/ 7199312 w 7216775"/>
                <a:gd name="connsiteY10" fmla="*/ 1106804 h 1177874"/>
                <a:gd name="connsiteX11" fmla="*/ 7145718 w 7216775"/>
                <a:gd name="connsiteY11" fmla="*/ 1160411 h 1177874"/>
                <a:gd name="connsiteX12" fmla="*/ 7145718 w 7216775"/>
                <a:gd name="connsiteY12" fmla="*/ 1160411 h 1177874"/>
                <a:gd name="connsiteX13" fmla="*/ 7145718 w 7216775"/>
                <a:gd name="connsiteY13" fmla="*/ 1160411 h 1177874"/>
                <a:gd name="connsiteX14" fmla="*/ 71069 w 7216775"/>
                <a:gd name="connsiteY14" fmla="*/ 1160411 h 1177874"/>
                <a:gd name="connsiteX15" fmla="*/ 71069 w 7216775"/>
                <a:gd name="connsiteY15" fmla="*/ 1160411 h 1177874"/>
                <a:gd name="connsiteX16" fmla="*/ 17462 w 7216775"/>
                <a:gd name="connsiteY16" fmla="*/ 1106804 h 1177874"/>
                <a:gd name="connsiteX17" fmla="*/ 17462 w 7216775"/>
                <a:gd name="connsiteY17" fmla="*/ 1106804 h 1177874"/>
                <a:gd name="connsiteX18" fmla="*/ 17462 w 7216775"/>
                <a:gd name="connsiteY18" fmla="*/ 71056 h 117787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  <a:cxn ang="17">
                  <a:pos x="connsiteX17" y="connsiteY17"/>
                </a:cxn>
                <a:cxn ang="18">
                  <a:pos x="connsiteX18" y="connsiteY18"/>
                </a:cxn>
              </a:cxnLst>
              <a:rect l="l" t="t" r="r" b="b"/>
              <a:pathLst>
                <a:path w="7216775" h="1177874">
                  <a:moveTo>
                    <a:pt x="17462" y="71056"/>
                  </a:moveTo>
                  <a:cubicBezTo>
                    <a:pt x="17462" y="41465"/>
                    <a:pt x="41452" y="17462"/>
                    <a:pt x="71069" y="17462"/>
                  </a:cubicBezTo>
                  <a:cubicBezTo>
                    <a:pt x="71069" y="17462"/>
                    <a:pt x="71069" y="17462"/>
                    <a:pt x="71069" y="17462"/>
                  </a:cubicBezTo>
                  <a:lnTo>
                    <a:pt x="71069" y="17462"/>
                  </a:lnTo>
                  <a:lnTo>
                    <a:pt x="7145718" y="17462"/>
                  </a:lnTo>
                  <a:lnTo>
                    <a:pt x="7145718" y="17462"/>
                  </a:lnTo>
                  <a:cubicBezTo>
                    <a:pt x="7175309" y="17462"/>
                    <a:pt x="7199312" y="41465"/>
                    <a:pt x="7199312" y="71056"/>
                  </a:cubicBezTo>
                  <a:cubicBezTo>
                    <a:pt x="7199312" y="71056"/>
                    <a:pt x="7199312" y="71056"/>
                    <a:pt x="7199312" y="71056"/>
                  </a:cubicBezTo>
                  <a:lnTo>
                    <a:pt x="7199312" y="71056"/>
                  </a:lnTo>
                  <a:lnTo>
                    <a:pt x="7199312" y="1106804"/>
                  </a:lnTo>
                  <a:lnTo>
                    <a:pt x="7199312" y="1106804"/>
                  </a:lnTo>
                  <a:cubicBezTo>
                    <a:pt x="7199312" y="1136421"/>
                    <a:pt x="7175309" y="1160411"/>
                    <a:pt x="7145718" y="1160411"/>
                  </a:cubicBezTo>
                  <a:cubicBezTo>
                    <a:pt x="7145718" y="1160411"/>
                    <a:pt x="7145718" y="1160411"/>
                    <a:pt x="7145718" y="1160411"/>
                  </a:cubicBezTo>
                  <a:lnTo>
                    <a:pt x="7145718" y="1160411"/>
                  </a:lnTo>
                  <a:lnTo>
                    <a:pt x="71069" y="1160411"/>
                  </a:lnTo>
                  <a:lnTo>
                    <a:pt x="71069" y="1160411"/>
                  </a:lnTo>
                  <a:cubicBezTo>
                    <a:pt x="41452" y="1160411"/>
                    <a:pt x="17462" y="1136421"/>
                    <a:pt x="17462" y="1106804"/>
                  </a:cubicBezTo>
                  <a:cubicBezTo>
                    <a:pt x="17462" y="1106804"/>
                    <a:pt x="17462" y="1106804"/>
                    <a:pt x="17462" y="1106804"/>
                  </a:cubicBezTo>
                  <a:lnTo>
                    <a:pt x="17462" y="71056"/>
                  </a:lnTo>
                </a:path>
              </a:pathLst>
            </a:custGeom>
            <a:solidFill>
              <a:srgbClr val="D24132">
                <a:alpha val="0"/>
              </a:srgbClr>
            </a:solidFill>
            <a:ln w="38100">
              <a:solidFill>
                <a:srgbClr val="2C91C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TextBox 1"/>
            <p:cNvSpPr txBox="1"/>
            <p:nvPr/>
          </p:nvSpPr>
          <p:spPr>
            <a:xfrm>
              <a:off x="1072951" y="4453244"/>
              <a:ext cx="7216775" cy="15050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000"/>
                </a:lnSpc>
              </a:pPr>
              <a:endParaRPr lang="en-US" altLang="zh-CN" sz="105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ts val="1000"/>
                </a:lnSpc>
              </a:pPr>
              <a:endParaRPr lang="en-US" altLang="zh-CN" sz="105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ts val="1000"/>
                </a:lnSpc>
              </a:pPr>
              <a:endParaRPr lang="en-US" altLang="zh-CN" sz="105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ts val="1000"/>
                </a:lnSpc>
              </a:pPr>
              <a:endParaRPr lang="en-US" altLang="zh-CN" sz="105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defTabSz="-635">
                <a:lnSpc>
                  <a:spcPts val="2200"/>
                </a:lnSpc>
                <a:tabLst>
                  <a:tab pos="787400" algn="l"/>
                </a:tabLst>
              </a:pPr>
              <a:r>
                <a:rPr lang="en-US" altLang="zh-CN" sz="1200" b="1" dirty="0">
                  <a:solidFill>
                    <a:srgbClr val="686868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班组长影响着决策的实施，影响着企业目标的最终实现。对企业来说，班组长是基层的管理员，是质量、成本、产量指标达成的最直接的责任者，是企业利润的创造者。 企业有了好的班组长，就有了一个坚实的基础，各项工作就有了可靠的保证。</a:t>
              </a:r>
            </a:p>
          </p:txBody>
        </p:sp>
        <p:sp>
          <p:nvSpPr>
            <p:cNvPr id="5" name="Freeform 3"/>
            <p:cNvSpPr/>
            <p:nvPr/>
          </p:nvSpPr>
          <p:spPr>
            <a:xfrm>
              <a:off x="3254755" y="1574800"/>
              <a:ext cx="2538476" cy="3076575"/>
            </a:xfrm>
            <a:custGeom>
              <a:avLst/>
              <a:gdLst>
                <a:gd name="connsiteX0" fmla="*/ 0 w 2538476"/>
                <a:gd name="connsiteY0" fmla="*/ 3076575 h 3076575"/>
                <a:gd name="connsiteX1" fmla="*/ 2538476 w 2538476"/>
                <a:gd name="connsiteY1" fmla="*/ 3076575 h 3076575"/>
                <a:gd name="connsiteX2" fmla="*/ 2538476 w 2538476"/>
                <a:gd name="connsiteY2" fmla="*/ 0 h 3076575"/>
                <a:gd name="connsiteX3" fmla="*/ 0 w 2538476"/>
                <a:gd name="connsiteY3" fmla="*/ 0 h 3076575"/>
                <a:gd name="connsiteX4" fmla="*/ 0 w 2538476"/>
                <a:gd name="connsiteY4" fmla="*/ 3076575 h 307657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2538476" h="3076575">
                  <a:moveTo>
                    <a:pt x="0" y="3076575"/>
                  </a:moveTo>
                  <a:lnTo>
                    <a:pt x="2538476" y="3076575"/>
                  </a:lnTo>
                  <a:lnTo>
                    <a:pt x="2538476" y="0"/>
                  </a:lnTo>
                  <a:lnTo>
                    <a:pt x="0" y="0"/>
                  </a:lnTo>
                  <a:lnTo>
                    <a:pt x="0" y="3076575"/>
                  </a:lnTo>
                </a:path>
              </a:pathLst>
            </a:custGeom>
            <a:solidFill>
              <a:srgbClr val="2C91CE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Freeform 3"/>
            <p:cNvSpPr/>
            <p:nvPr/>
          </p:nvSpPr>
          <p:spPr>
            <a:xfrm>
              <a:off x="380349" y="852735"/>
              <a:ext cx="2535554" cy="307987"/>
            </a:xfrm>
            <a:custGeom>
              <a:avLst/>
              <a:gdLst>
                <a:gd name="connsiteX0" fmla="*/ 0 w 2535554"/>
                <a:gd name="connsiteY0" fmla="*/ 514350 h 514350"/>
                <a:gd name="connsiteX1" fmla="*/ 2535554 w 2535554"/>
                <a:gd name="connsiteY1" fmla="*/ 514350 h 514350"/>
                <a:gd name="connsiteX2" fmla="*/ 2535554 w 2535554"/>
                <a:gd name="connsiteY2" fmla="*/ 0 h 514350"/>
                <a:gd name="connsiteX3" fmla="*/ 0 w 2535554"/>
                <a:gd name="connsiteY3" fmla="*/ 0 h 514350"/>
                <a:gd name="connsiteX4" fmla="*/ 0 w 2535554"/>
                <a:gd name="connsiteY4" fmla="*/ 514350 h 51435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2535554" h="514350">
                  <a:moveTo>
                    <a:pt x="0" y="514350"/>
                  </a:moveTo>
                  <a:lnTo>
                    <a:pt x="2535554" y="514350"/>
                  </a:lnTo>
                  <a:lnTo>
                    <a:pt x="2535554" y="0"/>
                  </a:lnTo>
                  <a:lnTo>
                    <a:pt x="0" y="0"/>
                  </a:lnTo>
                  <a:lnTo>
                    <a:pt x="0" y="514350"/>
                  </a:lnTo>
                </a:path>
              </a:pathLst>
            </a:custGeom>
            <a:solidFill>
              <a:srgbClr val="D24132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Freeform 3"/>
            <p:cNvSpPr/>
            <p:nvPr/>
          </p:nvSpPr>
          <p:spPr>
            <a:xfrm>
              <a:off x="295147" y="1169924"/>
              <a:ext cx="2490851" cy="3871976"/>
            </a:xfrm>
            <a:custGeom>
              <a:avLst/>
              <a:gdLst>
                <a:gd name="connsiteX0" fmla="*/ 0 w 2490851"/>
                <a:gd name="connsiteY0" fmla="*/ 3871975 h 3871976"/>
                <a:gd name="connsiteX1" fmla="*/ 2490850 w 2490851"/>
                <a:gd name="connsiteY1" fmla="*/ 3474338 h 3871976"/>
                <a:gd name="connsiteX2" fmla="*/ 2490850 w 2490851"/>
                <a:gd name="connsiteY2" fmla="*/ 397636 h 3871976"/>
                <a:gd name="connsiteX3" fmla="*/ 0 w 2490851"/>
                <a:gd name="connsiteY3" fmla="*/ 0 h 3871976"/>
                <a:gd name="connsiteX4" fmla="*/ 0 w 2490851"/>
                <a:gd name="connsiteY4" fmla="*/ 3871975 h 387197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2490851" h="3871976">
                  <a:moveTo>
                    <a:pt x="0" y="3871975"/>
                  </a:moveTo>
                  <a:lnTo>
                    <a:pt x="2490850" y="3474338"/>
                  </a:lnTo>
                  <a:lnTo>
                    <a:pt x="2490850" y="397636"/>
                  </a:lnTo>
                  <a:lnTo>
                    <a:pt x="0" y="0"/>
                  </a:lnTo>
                  <a:lnTo>
                    <a:pt x="0" y="3871975"/>
                  </a:lnTo>
                </a:path>
              </a:pathLst>
            </a:custGeom>
            <a:solidFill>
              <a:srgbClr val="FFC000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Freeform 3"/>
            <p:cNvSpPr/>
            <p:nvPr/>
          </p:nvSpPr>
          <p:spPr>
            <a:xfrm>
              <a:off x="9492" y="1143000"/>
              <a:ext cx="269970" cy="3921125"/>
            </a:xfrm>
            <a:custGeom>
              <a:avLst/>
              <a:gdLst>
                <a:gd name="connsiteX0" fmla="*/ 269970 w 269970"/>
                <a:gd name="connsiteY0" fmla="*/ 0 h 3921125"/>
                <a:gd name="connsiteX1" fmla="*/ 0 w 269970"/>
                <a:gd name="connsiteY1" fmla="*/ 331977 h 3921125"/>
                <a:gd name="connsiteX2" fmla="*/ 0 w 269970"/>
                <a:gd name="connsiteY2" fmla="*/ 3589146 h 3921125"/>
                <a:gd name="connsiteX3" fmla="*/ 269970 w 269970"/>
                <a:gd name="connsiteY3" fmla="*/ 3921125 h 3921125"/>
                <a:gd name="connsiteX4" fmla="*/ 269970 w 269970"/>
                <a:gd name="connsiteY4" fmla="*/ 0 h 392112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269970" h="3921125">
                  <a:moveTo>
                    <a:pt x="269970" y="0"/>
                  </a:moveTo>
                  <a:lnTo>
                    <a:pt x="0" y="331977"/>
                  </a:lnTo>
                  <a:lnTo>
                    <a:pt x="0" y="3589146"/>
                  </a:lnTo>
                  <a:lnTo>
                    <a:pt x="269970" y="3921125"/>
                  </a:lnTo>
                  <a:lnTo>
                    <a:pt x="269970" y="0"/>
                  </a:lnTo>
                </a:path>
              </a:pathLst>
            </a:custGeom>
            <a:solidFill>
              <a:srgbClr val="F09C2A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3"/>
            <p:cNvSpPr/>
            <p:nvPr/>
          </p:nvSpPr>
          <p:spPr>
            <a:xfrm>
              <a:off x="6357111" y="1162811"/>
              <a:ext cx="2504694" cy="3894201"/>
            </a:xfrm>
            <a:custGeom>
              <a:avLst/>
              <a:gdLst>
                <a:gd name="connsiteX0" fmla="*/ 2504694 w 2504694"/>
                <a:gd name="connsiteY0" fmla="*/ 0 h 3894201"/>
                <a:gd name="connsiteX1" fmla="*/ 0 w 2504694"/>
                <a:gd name="connsiteY1" fmla="*/ 399923 h 3894201"/>
                <a:gd name="connsiteX2" fmla="*/ 0 w 2504694"/>
                <a:gd name="connsiteY2" fmla="*/ 3494278 h 3894201"/>
                <a:gd name="connsiteX3" fmla="*/ 2504694 w 2504694"/>
                <a:gd name="connsiteY3" fmla="*/ 3894201 h 3894201"/>
                <a:gd name="connsiteX4" fmla="*/ 2504694 w 2504694"/>
                <a:gd name="connsiteY4" fmla="*/ 0 h 389420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2504694" h="3894201">
                  <a:moveTo>
                    <a:pt x="2504694" y="0"/>
                  </a:moveTo>
                  <a:lnTo>
                    <a:pt x="0" y="399923"/>
                  </a:lnTo>
                  <a:lnTo>
                    <a:pt x="0" y="3494278"/>
                  </a:lnTo>
                  <a:lnTo>
                    <a:pt x="2504694" y="3894201"/>
                  </a:lnTo>
                  <a:lnTo>
                    <a:pt x="2504694" y="0"/>
                  </a:lnTo>
                </a:path>
              </a:pathLst>
            </a:custGeom>
            <a:solidFill>
              <a:srgbClr val="FFC000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Freeform 3"/>
            <p:cNvSpPr/>
            <p:nvPr/>
          </p:nvSpPr>
          <p:spPr>
            <a:xfrm>
              <a:off x="8873617" y="1143000"/>
              <a:ext cx="270636" cy="3921125"/>
            </a:xfrm>
            <a:custGeom>
              <a:avLst/>
              <a:gdLst>
                <a:gd name="connsiteX0" fmla="*/ 0 w 270636"/>
                <a:gd name="connsiteY0" fmla="*/ 3921125 h 3921125"/>
                <a:gd name="connsiteX1" fmla="*/ 270636 w 270636"/>
                <a:gd name="connsiteY1" fmla="*/ 3589146 h 3921125"/>
                <a:gd name="connsiteX2" fmla="*/ 270636 w 270636"/>
                <a:gd name="connsiteY2" fmla="*/ 331977 h 3921125"/>
                <a:gd name="connsiteX3" fmla="*/ 0 w 270636"/>
                <a:gd name="connsiteY3" fmla="*/ 0 h 3921125"/>
                <a:gd name="connsiteX4" fmla="*/ 0 w 270636"/>
                <a:gd name="connsiteY4" fmla="*/ 3921125 h 392112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270636" h="3921125">
                  <a:moveTo>
                    <a:pt x="0" y="3921125"/>
                  </a:moveTo>
                  <a:lnTo>
                    <a:pt x="270636" y="3589146"/>
                  </a:lnTo>
                  <a:lnTo>
                    <a:pt x="270636" y="331977"/>
                  </a:lnTo>
                  <a:lnTo>
                    <a:pt x="0" y="0"/>
                  </a:lnTo>
                  <a:lnTo>
                    <a:pt x="0" y="3921125"/>
                  </a:lnTo>
                </a:path>
              </a:pathLst>
            </a:custGeom>
            <a:solidFill>
              <a:srgbClr val="F09C2A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Freeform 3"/>
            <p:cNvSpPr/>
            <p:nvPr/>
          </p:nvSpPr>
          <p:spPr>
            <a:xfrm>
              <a:off x="3318278" y="852735"/>
              <a:ext cx="2536571" cy="307987"/>
            </a:xfrm>
            <a:custGeom>
              <a:avLst/>
              <a:gdLst>
                <a:gd name="connsiteX0" fmla="*/ 0 w 2536571"/>
                <a:gd name="connsiteY0" fmla="*/ 514350 h 514350"/>
                <a:gd name="connsiteX1" fmla="*/ 2536570 w 2536571"/>
                <a:gd name="connsiteY1" fmla="*/ 514350 h 514350"/>
                <a:gd name="connsiteX2" fmla="*/ 2536570 w 2536571"/>
                <a:gd name="connsiteY2" fmla="*/ 0 h 514350"/>
                <a:gd name="connsiteX3" fmla="*/ 0 w 2536571"/>
                <a:gd name="connsiteY3" fmla="*/ 0 h 514350"/>
                <a:gd name="connsiteX4" fmla="*/ 0 w 2536571"/>
                <a:gd name="connsiteY4" fmla="*/ 514350 h 51435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2536571" h="514350">
                  <a:moveTo>
                    <a:pt x="0" y="514350"/>
                  </a:moveTo>
                  <a:lnTo>
                    <a:pt x="2536570" y="514350"/>
                  </a:lnTo>
                  <a:lnTo>
                    <a:pt x="2536570" y="0"/>
                  </a:lnTo>
                  <a:lnTo>
                    <a:pt x="0" y="0"/>
                  </a:lnTo>
                  <a:lnTo>
                    <a:pt x="0" y="514350"/>
                  </a:lnTo>
                </a:path>
              </a:pathLst>
            </a:custGeom>
            <a:solidFill>
              <a:srgbClr val="D24132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Freeform 3"/>
            <p:cNvSpPr/>
            <p:nvPr/>
          </p:nvSpPr>
          <p:spPr>
            <a:xfrm>
              <a:off x="6354849" y="852735"/>
              <a:ext cx="2536570" cy="307987"/>
            </a:xfrm>
            <a:custGeom>
              <a:avLst/>
              <a:gdLst>
                <a:gd name="connsiteX0" fmla="*/ 0 w 2536570"/>
                <a:gd name="connsiteY0" fmla="*/ 514350 h 514350"/>
                <a:gd name="connsiteX1" fmla="*/ 2536570 w 2536570"/>
                <a:gd name="connsiteY1" fmla="*/ 514350 h 514350"/>
                <a:gd name="connsiteX2" fmla="*/ 2536570 w 2536570"/>
                <a:gd name="connsiteY2" fmla="*/ 0 h 514350"/>
                <a:gd name="connsiteX3" fmla="*/ 0 w 2536570"/>
                <a:gd name="connsiteY3" fmla="*/ 0 h 514350"/>
                <a:gd name="connsiteX4" fmla="*/ 0 w 2536570"/>
                <a:gd name="connsiteY4" fmla="*/ 514350 h 51435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2536570" h="514350">
                  <a:moveTo>
                    <a:pt x="0" y="514350"/>
                  </a:moveTo>
                  <a:lnTo>
                    <a:pt x="2536570" y="514350"/>
                  </a:lnTo>
                  <a:lnTo>
                    <a:pt x="2536570" y="0"/>
                  </a:lnTo>
                  <a:lnTo>
                    <a:pt x="0" y="0"/>
                  </a:lnTo>
                  <a:lnTo>
                    <a:pt x="0" y="514350"/>
                  </a:lnTo>
                </a:path>
              </a:pathLst>
            </a:custGeom>
            <a:solidFill>
              <a:srgbClr val="D24132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TextBox 1"/>
            <p:cNvSpPr txBox="1"/>
            <p:nvPr/>
          </p:nvSpPr>
          <p:spPr>
            <a:xfrm>
              <a:off x="368301" y="800100"/>
              <a:ext cx="2410421" cy="4387718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pPr defTabSz="-635">
                <a:lnSpc>
                  <a:spcPts val="2200"/>
                </a:lnSpc>
                <a:tabLst>
                  <a:tab pos="927100" algn="l"/>
                </a:tabLst>
              </a:pPr>
              <a:r>
                <a:rPr lang="en-US" altLang="zh-CN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	</a:t>
              </a:r>
            </a:p>
            <a:p>
              <a:pPr>
                <a:lnSpc>
                  <a:spcPts val="1000"/>
                </a:lnSpc>
              </a:pPr>
              <a:endPara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ts val="1000"/>
                </a:lnSpc>
              </a:pPr>
              <a:endPara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ts val="1000"/>
                </a:lnSpc>
              </a:pPr>
              <a:endPara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ts val="1000"/>
                </a:lnSpc>
              </a:pPr>
              <a:endPara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defTabSz="-635">
                <a:lnSpc>
                  <a:spcPts val="1700"/>
                </a:lnSpc>
                <a:tabLst>
                  <a:tab pos="9271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班组长是生产的直接组织和</a:t>
              </a:r>
            </a:p>
            <a:p>
              <a:pPr defTabSz="-635">
                <a:lnSpc>
                  <a:spcPts val="1600"/>
                </a:lnSpc>
                <a:tabLst>
                  <a:tab pos="9271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参加者，对班组的工作起着</a:t>
              </a:r>
            </a:p>
            <a:p>
              <a:pPr defTabSz="-635">
                <a:lnSpc>
                  <a:spcPts val="1600"/>
                </a:lnSpc>
                <a:tabLst>
                  <a:tab pos="9271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组织、协调、落实的指挥作</a:t>
              </a:r>
            </a:p>
            <a:p>
              <a:pPr defTabSz="-635">
                <a:lnSpc>
                  <a:spcPts val="1600"/>
                </a:lnSpc>
                <a:tabLst>
                  <a:tab pos="9271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用。班组长既要对下达的各</a:t>
              </a:r>
            </a:p>
            <a:p>
              <a:pPr defTabSz="-635">
                <a:lnSpc>
                  <a:spcPts val="1600"/>
                </a:lnSpc>
                <a:tabLst>
                  <a:tab pos="9271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项工作任务进行细化、分解</a:t>
              </a:r>
            </a:p>
            <a:p>
              <a:pPr defTabSz="-635">
                <a:lnSpc>
                  <a:spcPts val="1600"/>
                </a:lnSpc>
                <a:tabLst>
                  <a:tab pos="9271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和实施，又要因地制宜，合</a:t>
              </a:r>
            </a:p>
            <a:p>
              <a:pPr defTabSz="-635">
                <a:lnSpc>
                  <a:spcPts val="1600"/>
                </a:lnSpc>
                <a:tabLst>
                  <a:tab pos="9271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理安排工作班成员，制定相</a:t>
              </a:r>
            </a:p>
            <a:p>
              <a:pPr defTabSz="-635">
                <a:lnSpc>
                  <a:spcPts val="1600"/>
                </a:lnSpc>
                <a:tabLst>
                  <a:tab pos="9271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应措施、方案、计划，以确</a:t>
              </a:r>
            </a:p>
            <a:p>
              <a:pPr defTabSz="-635">
                <a:lnSpc>
                  <a:spcPts val="1600"/>
                </a:lnSpc>
                <a:tabLst>
                  <a:tab pos="9271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保各项工作任务安全顺利完</a:t>
              </a:r>
            </a:p>
            <a:p>
              <a:pPr defTabSz="-635">
                <a:lnSpc>
                  <a:spcPts val="1600"/>
                </a:lnSpc>
                <a:tabLst>
                  <a:tab pos="9271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成。对作业员工来说，班组</a:t>
              </a:r>
            </a:p>
            <a:p>
              <a:pPr defTabSz="-635">
                <a:lnSpc>
                  <a:spcPts val="1600"/>
                </a:lnSpc>
                <a:tabLst>
                  <a:tab pos="9271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长是直接领导、作业指导和</a:t>
              </a:r>
            </a:p>
            <a:p>
              <a:pPr defTabSz="-635">
                <a:lnSpc>
                  <a:spcPts val="1600"/>
                </a:lnSpc>
                <a:tabLst>
                  <a:tab pos="9271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作业评价者，是作业人员的</a:t>
              </a:r>
            </a:p>
            <a:p>
              <a:pPr defTabSz="-635">
                <a:lnSpc>
                  <a:spcPts val="1600"/>
                </a:lnSpc>
                <a:tabLst>
                  <a:tab pos="9271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帮助者和支持者，是班组的主心骨、带头人。</a:t>
              </a:r>
            </a:p>
            <a:p>
              <a:pPr defTabSz="-635">
                <a:lnSpc>
                  <a:spcPts val="1600"/>
                </a:lnSpc>
                <a:tabLst>
                  <a:tab pos="927100" algn="l"/>
                </a:tabLst>
              </a:pPr>
              <a:endParaRPr lang="en-US" altLang="zh-CN" sz="1405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18" name="TextBox 1"/>
            <p:cNvSpPr txBox="1"/>
            <p:nvPr/>
          </p:nvSpPr>
          <p:spPr>
            <a:xfrm>
              <a:off x="3425772" y="1704078"/>
              <a:ext cx="2351711" cy="2710794"/>
            </a:xfrm>
            <a:prstGeom prst="rect">
              <a:avLst/>
            </a:prstGeom>
            <a:noFill/>
          </p:spPr>
          <p:txBody>
            <a:bodyPr wrap="square" lIns="0" tIns="0" rIns="0" rtlCol="0">
              <a:spAutoFit/>
            </a:bodyPr>
            <a:lstStyle/>
            <a:p>
              <a:pPr algn="just" defTabSz="-635">
                <a:tabLst>
                  <a:tab pos="635000" algn="l"/>
                </a:tabLst>
              </a:pPr>
              <a:r>
                <a:rPr lang="en-US" altLang="zh-CN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班组长是班组生产的第一责任人，负责班组安全学习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、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安全活动及正常工作的开展和监督实施，并对班组的每</a:t>
              </a:r>
            </a:p>
            <a:p>
              <a:pPr algn="just" defTabSz="-635">
                <a:tabLst>
                  <a:tab pos="635000" algn="l"/>
                </a:tabLst>
              </a:pPr>
              <a:r>
                <a:rPr lang="en-US" altLang="zh-CN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一项工作和每个工作成员的安全负责。</a:t>
              </a:r>
            </a:p>
          </p:txBody>
        </p:sp>
        <p:sp>
          <p:nvSpPr>
            <p:cNvPr id="19" name="TextBox 1"/>
            <p:cNvSpPr txBox="1"/>
            <p:nvPr/>
          </p:nvSpPr>
          <p:spPr>
            <a:xfrm>
              <a:off x="6477000" y="812800"/>
              <a:ext cx="2459947" cy="3971951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 defTabSz="-635">
                <a:lnSpc>
                  <a:spcPts val="2200"/>
                </a:lnSpc>
                <a:tabLst>
                  <a:tab pos="88900" algn="l"/>
                </a:tabLst>
              </a:pPr>
              <a:r>
                <a:rPr lang="en-US" altLang="zh-CN" b="1" dirty="0">
                  <a:solidFill>
                    <a:srgbClr val="686868"/>
                  </a:solidFill>
                  <a:latin typeface="微软雅黑" pitchFamily="34" charset="-122"/>
                  <a:ea typeface="微软雅黑" pitchFamily="34" charset="-122"/>
                </a:rPr>
                <a:t>	</a:t>
              </a:r>
            </a:p>
            <a:p>
              <a:pPr>
                <a:lnSpc>
                  <a:spcPts val="1000"/>
                </a:lnSpc>
              </a:pPr>
              <a:endParaRPr lang="en-US" altLang="zh-CN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ts val="1000"/>
                </a:lnSpc>
              </a:pPr>
              <a:endParaRPr lang="en-US" altLang="zh-CN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ts val="1000"/>
                </a:lnSpc>
              </a:pPr>
              <a:endParaRPr lang="en-US" altLang="zh-CN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ts val="1000"/>
                </a:lnSpc>
              </a:pPr>
              <a:endParaRPr lang="en-US" altLang="zh-CN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defTabSz="-635">
                <a:lnSpc>
                  <a:spcPts val="2000"/>
                </a:lnSpc>
                <a:tabLst>
                  <a:tab pos="889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班组长既是承上启下的桥梁，</a:t>
              </a:r>
            </a:p>
            <a:p>
              <a:pPr defTabSz="-635">
                <a:lnSpc>
                  <a:spcPts val="1600"/>
                </a:lnSpc>
                <a:tabLst>
                  <a:tab pos="889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又是员工联系领导的纽带。</a:t>
              </a:r>
            </a:p>
            <a:p>
              <a:pPr defTabSz="-635">
                <a:lnSpc>
                  <a:spcPts val="1600"/>
                </a:lnSpc>
                <a:tabLst>
                  <a:tab pos="889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班组长是主管人员命令和决</a:t>
              </a:r>
            </a:p>
            <a:p>
              <a:pPr defTabSz="-635">
                <a:lnSpc>
                  <a:spcPts val="1600"/>
                </a:lnSpc>
                <a:tabLst>
                  <a:tab pos="889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定的执行者，是主管人员和</a:t>
              </a:r>
            </a:p>
            <a:p>
              <a:pPr defTabSz="-635">
                <a:lnSpc>
                  <a:spcPts val="1600"/>
                </a:lnSpc>
                <a:tabLst>
                  <a:tab pos="889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作业人员之间的桥梁，是管</a:t>
              </a:r>
            </a:p>
            <a:p>
              <a:pPr defTabSz="-635">
                <a:lnSpc>
                  <a:spcPts val="1600"/>
                </a:lnSpc>
                <a:tabLst>
                  <a:tab pos="889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理精神的传播窗口。班组长</a:t>
              </a:r>
            </a:p>
            <a:p>
              <a:pPr defTabSz="-635">
                <a:lnSpc>
                  <a:spcPts val="1600"/>
                </a:lnSpc>
                <a:tabLst>
                  <a:tab pos="889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处于各种关系的交汇点，除</a:t>
              </a:r>
            </a:p>
            <a:p>
              <a:pPr defTabSz="-635">
                <a:lnSpc>
                  <a:spcPts val="1600"/>
                </a:lnSpc>
                <a:tabLst>
                  <a:tab pos="889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了自己的本领要过硬以外，</a:t>
              </a:r>
            </a:p>
            <a:p>
              <a:pPr defTabSz="-635">
                <a:lnSpc>
                  <a:spcPts val="1600"/>
                </a:lnSpc>
                <a:tabLst>
                  <a:tab pos="889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还要具备良好的思想品德修</a:t>
              </a:r>
            </a:p>
            <a:p>
              <a:pPr defTabSz="-635">
                <a:lnSpc>
                  <a:spcPts val="1600"/>
                </a:lnSpc>
                <a:tabLst>
                  <a:tab pos="889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养和较强的组织协调能力，</a:t>
              </a:r>
            </a:p>
            <a:p>
              <a:pPr defTabSz="-635">
                <a:lnSpc>
                  <a:spcPts val="1600"/>
                </a:lnSpc>
                <a:tabLst>
                  <a:tab pos="889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要能够协调好上下级之间、</a:t>
              </a:r>
            </a:p>
            <a:p>
              <a:pPr defTabSz="-635">
                <a:lnSpc>
                  <a:spcPts val="1600"/>
                </a:lnSpc>
                <a:tabLst>
                  <a:tab pos="889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班组之间、班组成员之间的</a:t>
              </a:r>
            </a:p>
            <a:p>
              <a:pPr defTabSz="-635">
                <a:lnSpc>
                  <a:spcPts val="1500"/>
                </a:lnSpc>
                <a:tabLst>
                  <a:tab pos="88900" algn="l"/>
                </a:tabLst>
              </a:pPr>
              <a:r>
                <a:rPr lang="en-US" altLang="zh-CN" sz="14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关系。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1373809" y="918499"/>
            <a:ext cx="800219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-635">
              <a:lnSpc>
                <a:spcPts val="2200"/>
              </a:lnSpc>
              <a:tabLst>
                <a:tab pos="927100" algn="l"/>
              </a:tabLst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指</a:t>
            </a:r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挥员</a:t>
            </a:r>
          </a:p>
        </p:txBody>
      </p:sp>
      <p:sp>
        <p:nvSpPr>
          <p:cNvPr id="21" name="矩形 20"/>
          <p:cNvSpPr/>
          <p:nvPr/>
        </p:nvSpPr>
        <p:spPr>
          <a:xfrm>
            <a:off x="4042233" y="897778"/>
            <a:ext cx="1210588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-635">
              <a:lnSpc>
                <a:spcPts val="2200"/>
              </a:lnSpc>
              <a:tabLst>
                <a:tab pos="635000" algn="l"/>
              </a:tabLst>
            </a:pPr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第一</a:t>
            </a: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责任</a:t>
            </a:r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人</a:t>
            </a:r>
          </a:p>
        </p:txBody>
      </p:sp>
      <p:sp>
        <p:nvSpPr>
          <p:cNvPr id="22" name="矩形 21"/>
          <p:cNvSpPr/>
          <p:nvPr/>
        </p:nvSpPr>
        <p:spPr>
          <a:xfrm>
            <a:off x="6411193" y="928091"/>
            <a:ext cx="2236510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-635">
              <a:lnSpc>
                <a:spcPts val="2200"/>
              </a:lnSpc>
              <a:tabLst>
                <a:tab pos="88900" algn="l"/>
              </a:tabLst>
            </a:pPr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微软雅黑" pitchFamily="34" charset="-122"/>
              </a:rPr>
              <a:t>承上启下的桥梁，纽带</a:t>
            </a:r>
          </a:p>
        </p:txBody>
      </p:sp>
      <p:sp>
        <p:nvSpPr>
          <p:cNvPr id="23" name="内容占位符 2"/>
          <p:cNvSpPr txBox="1"/>
          <p:nvPr/>
        </p:nvSpPr>
        <p:spPr bwMode="auto">
          <a:xfrm>
            <a:off x="539552" y="235595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班组长的作用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alphaModFix amt="16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603" name="直接连接符 24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3330575" y="1552577"/>
            <a:ext cx="0" cy="3393157"/>
          </a:xfrm>
          <a:prstGeom prst="line">
            <a:avLst/>
          </a:prstGeom>
          <a:noFill/>
          <a:ln w="12700" algn="ctr">
            <a:solidFill>
              <a:srgbClr val="FFC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604" name="直接连接符 25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143000" y="1778000"/>
            <a:ext cx="2700338" cy="0"/>
          </a:xfrm>
          <a:prstGeom prst="line">
            <a:avLst/>
          </a:prstGeom>
          <a:noFill/>
          <a:ln w="12700" algn="ctr">
            <a:solidFill>
              <a:srgbClr val="FFC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直接连接符 26"/>
          <p:cNvCxnSpPr/>
          <p:nvPr>
            <p:custDataLst>
              <p:tags r:id="rId4"/>
            </p:custDataLst>
          </p:nvPr>
        </p:nvCxnSpPr>
        <p:spPr>
          <a:xfrm>
            <a:off x="3240088" y="2362200"/>
            <a:ext cx="163512" cy="0"/>
          </a:xfrm>
          <a:prstGeom prst="line">
            <a:avLst/>
          </a:prstGeom>
          <a:noFill/>
          <a:ln w="12700" cap="flat" cmpd="sng" algn="ctr">
            <a:solidFill>
              <a:srgbClr val="377790"/>
            </a:solidFill>
            <a:prstDash val="solid"/>
          </a:ln>
          <a:effectLst/>
        </p:spPr>
      </p:cxnSp>
      <p:sp>
        <p:nvSpPr>
          <p:cNvPr id="34" name="TextBox 33"/>
          <p:cNvSpPr txBox="1"/>
          <p:nvPr>
            <p:custDataLst>
              <p:tags r:id="rId5"/>
            </p:custDataLst>
          </p:nvPr>
        </p:nvSpPr>
        <p:spPr>
          <a:xfrm>
            <a:off x="2608263" y="1828800"/>
            <a:ext cx="703262" cy="6093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>
              <a:lnSpc>
                <a:spcPct val="120000"/>
              </a:lnSpc>
              <a:defRPr/>
            </a:pPr>
            <a:r>
              <a:rPr lang="en-US" sz="28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华文隶书" pitchFamily="2" charset="-122"/>
                <a:ea typeface="华文隶书" pitchFamily="2" charset="-122"/>
                <a:cs typeface="Verdana" pitchFamily="34" charset="0"/>
                <a:sym typeface="Arial" charset="0"/>
              </a:rPr>
              <a:t>01</a:t>
            </a:r>
          </a:p>
        </p:txBody>
      </p:sp>
      <p:sp>
        <p:nvSpPr>
          <p:cNvPr id="35" name="TextBox 34"/>
          <p:cNvSpPr txBox="1"/>
          <p:nvPr>
            <p:custDataLst>
              <p:tags r:id="rId6"/>
            </p:custDataLst>
          </p:nvPr>
        </p:nvSpPr>
        <p:spPr>
          <a:xfrm>
            <a:off x="2608263" y="2405063"/>
            <a:ext cx="703262" cy="6093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>
              <a:lnSpc>
                <a:spcPct val="120000"/>
              </a:lnSpc>
              <a:defRPr/>
            </a:pPr>
            <a:r>
              <a:rPr lang="en-US" sz="28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华文隶书" pitchFamily="2" charset="-122"/>
                <a:ea typeface="华文隶书" pitchFamily="2" charset="-122"/>
                <a:cs typeface="Verdana" pitchFamily="34" charset="0"/>
                <a:sym typeface="Arial" charset="0"/>
              </a:rPr>
              <a:t>02</a:t>
            </a:r>
          </a:p>
        </p:txBody>
      </p:sp>
      <p:sp>
        <p:nvSpPr>
          <p:cNvPr id="36" name="TextBox 35"/>
          <p:cNvSpPr txBox="1"/>
          <p:nvPr>
            <p:custDataLst>
              <p:tags r:id="rId7"/>
            </p:custDataLst>
          </p:nvPr>
        </p:nvSpPr>
        <p:spPr>
          <a:xfrm>
            <a:off x="2608263" y="2984500"/>
            <a:ext cx="703262" cy="6093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>
              <a:lnSpc>
                <a:spcPct val="120000"/>
              </a:lnSpc>
              <a:defRPr/>
            </a:pPr>
            <a:r>
              <a:rPr lang="en-US" sz="28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华文隶书" pitchFamily="2" charset="-122"/>
                <a:ea typeface="华文隶书" pitchFamily="2" charset="-122"/>
                <a:cs typeface="Verdana" pitchFamily="34" charset="0"/>
                <a:sym typeface="Arial" charset="0"/>
              </a:rPr>
              <a:t>0</a:t>
            </a:r>
            <a:r>
              <a:rPr lang="en-US" altLang="zh-CN" sz="28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华文隶书" pitchFamily="2" charset="-122"/>
                <a:ea typeface="华文隶书" pitchFamily="2" charset="-122"/>
                <a:cs typeface="Verdana" pitchFamily="34" charset="0"/>
                <a:sym typeface="Arial" charset="0"/>
              </a:rPr>
              <a:t>3</a:t>
            </a:r>
            <a:endParaRPr lang="en-US" sz="2800" kern="0" dirty="0">
              <a:solidFill>
                <a:prstClr val="black">
                  <a:lumMod val="50000"/>
                  <a:lumOff val="50000"/>
                </a:prstClr>
              </a:solidFill>
              <a:latin typeface="华文隶书" pitchFamily="2" charset="-122"/>
              <a:ea typeface="华文隶书" pitchFamily="2" charset="-122"/>
              <a:cs typeface="Verdana" pitchFamily="34" charset="0"/>
              <a:sym typeface="Arial" charset="0"/>
            </a:endParaRPr>
          </a:p>
        </p:txBody>
      </p:sp>
      <p:sp>
        <p:nvSpPr>
          <p:cNvPr id="37" name="TextBox 36"/>
          <p:cNvSpPr txBox="1"/>
          <p:nvPr>
            <p:custDataLst>
              <p:tags r:id="rId8"/>
            </p:custDataLst>
          </p:nvPr>
        </p:nvSpPr>
        <p:spPr>
          <a:xfrm>
            <a:off x="2608263" y="3584575"/>
            <a:ext cx="703262" cy="6093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>
              <a:lnSpc>
                <a:spcPct val="120000"/>
              </a:lnSpc>
              <a:defRPr/>
            </a:pPr>
            <a:r>
              <a:rPr lang="en-US" sz="28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华文隶书" pitchFamily="2" charset="-122"/>
                <a:ea typeface="华文隶书" pitchFamily="2" charset="-122"/>
                <a:cs typeface="Verdana" pitchFamily="34" charset="0"/>
                <a:sym typeface="Arial" charset="0"/>
              </a:rPr>
              <a:t>0</a:t>
            </a:r>
            <a:r>
              <a:rPr lang="en-US" altLang="zh-CN" sz="28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华文隶书" pitchFamily="2" charset="-122"/>
                <a:ea typeface="华文隶书" pitchFamily="2" charset="-122"/>
                <a:cs typeface="Verdana" pitchFamily="34" charset="0"/>
                <a:sym typeface="Arial" charset="0"/>
              </a:rPr>
              <a:t>4</a:t>
            </a:r>
            <a:endParaRPr lang="en-US" sz="2800" kern="0" dirty="0">
              <a:solidFill>
                <a:prstClr val="black">
                  <a:lumMod val="50000"/>
                  <a:lumOff val="50000"/>
                </a:prstClr>
              </a:solidFill>
              <a:latin typeface="华文隶书" pitchFamily="2" charset="-122"/>
              <a:ea typeface="华文隶书" pitchFamily="2" charset="-122"/>
              <a:cs typeface="Verdana" pitchFamily="34" charset="0"/>
              <a:sym typeface="Arial" charset="0"/>
            </a:endParaRPr>
          </a:p>
        </p:txBody>
      </p:sp>
      <p:sp>
        <p:nvSpPr>
          <p:cNvPr id="23" name="矩形 22"/>
          <p:cNvSpPr/>
          <p:nvPr>
            <p:custDataLst>
              <p:tags r:id="rId9"/>
            </p:custDataLst>
          </p:nvPr>
        </p:nvSpPr>
        <p:spPr>
          <a:xfrm>
            <a:off x="3330575" y="1898652"/>
            <a:ext cx="3348038" cy="360363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90000" tIns="46800" rIns="90000" bIns="46800" anchor="ctr">
            <a:normAutofit lnSpcReduction="10000"/>
          </a:bodyPr>
          <a:lstStyle/>
          <a:p>
            <a:pPr defTabSz="914400">
              <a:defRPr/>
            </a:pPr>
            <a:r>
              <a:rPr lang="en-US" altLang="zh-CN" sz="1800" kern="0">
                <a:solidFill>
                  <a:srgbClr val="FFFFFF"/>
                </a:solidFill>
                <a:latin typeface="Arial" charset="0"/>
                <a:ea typeface="微软雅黑" pitchFamily="34" charset="-122"/>
                <a:cs typeface="+mn-ea"/>
              </a:rPr>
              <a:t>  HSE</a:t>
            </a:r>
            <a:r>
              <a:rPr lang="zh-CN" altLang="en-US" sz="1800" kern="0" dirty="0">
                <a:solidFill>
                  <a:srgbClr val="FFFFFF"/>
                </a:solidFill>
                <a:latin typeface="Arial" charset="0"/>
                <a:ea typeface="微软雅黑" pitchFamily="34" charset="-122"/>
                <a:cs typeface="+mn-ea"/>
              </a:rPr>
              <a:t>管理体系简介</a:t>
            </a:r>
            <a:endParaRPr lang="en-US" altLang="zh-CN" sz="1800" kern="0" dirty="0">
              <a:solidFill>
                <a:srgbClr val="FFFFFF"/>
              </a:solidFill>
              <a:latin typeface="Arial" charset="0"/>
              <a:ea typeface="微软雅黑" pitchFamily="34" charset="-122"/>
              <a:cs typeface="+mn-ea"/>
              <a:sym typeface="Arial" charset="0"/>
            </a:endParaRPr>
          </a:p>
        </p:txBody>
      </p:sp>
      <p:cxnSp>
        <p:nvCxnSpPr>
          <p:cNvPr id="30" name="直接连接符 29"/>
          <p:cNvCxnSpPr/>
          <p:nvPr>
            <p:custDataLst>
              <p:tags r:id="rId10"/>
            </p:custDataLst>
          </p:nvPr>
        </p:nvCxnSpPr>
        <p:spPr>
          <a:xfrm>
            <a:off x="3240088" y="2965450"/>
            <a:ext cx="163512" cy="0"/>
          </a:xfrm>
          <a:prstGeom prst="line">
            <a:avLst/>
          </a:prstGeom>
          <a:noFill/>
          <a:ln w="12700" cap="flat" cmpd="sng" algn="ctr">
            <a:solidFill>
              <a:srgbClr val="377790"/>
            </a:solidFill>
            <a:prstDash val="solid"/>
          </a:ln>
          <a:effectLst/>
        </p:spPr>
      </p:cxnSp>
      <p:cxnSp>
        <p:nvCxnSpPr>
          <p:cNvPr id="31" name="直接连接符 30"/>
          <p:cNvCxnSpPr/>
          <p:nvPr>
            <p:custDataLst>
              <p:tags r:id="rId11"/>
            </p:custDataLst>
          </p:nvPr>
        </p:nvCxnSpPr>
        <p:spPr>
          <a:xfrm>
            <a:off x="3240088" y="3584575"/>
            <a:ext cx="163512" cy="0"/>
          </a:xfrm>
          <a:prstGeom prst="line">
            <a:avLst/>
          </a:prstGeom>
          <a:noFill/>
          <a:ln w="12700" cap="flat" cmpd="sng" algn="ctr">
            <a:solidFill>
              <a:srgbClr val="377790"/>
            </a:solidFill>
            <a:prstDash val="solid"/>
          </a:ln>
          <a:effectLst/>
        </p:spPr>
      </p:cxnSp>
      <p:sp>
        <p:nvSpPr>
          <p:cNvPr id="17" name="矩形 16"/>
          <p:cNvSpPr/>
          <p:nvPr>
            <p:custDataLst>
              <p:tags r:id="rId12"/>
            </p:custDataLst>
          </p:nvPr>
        </p:nvSpPr>
        <p:spPr>
          <a:xfrm>
            <a:off x="3330575" y="2503490"/>
            <a:ext cx="3348038" cy="358775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90000" tIns="46800" rIns="90000" bIns="46800" anchor="ctr">
            <a:normAutofit lnSpcReduction="10000"/>
          </a:bodyPr>
          <a:lstStyle/>
          <a:p>
            <a:pPr defTabSz="914400"/>
            <a:r>
              <a:rPr lang="zh-CN" altLang="en-US" sz="1800" kern="0">
                <a:solidFill>
                  <a:srgbClr val="FFFFFF"/>
                </a:solidFill>
                <a:latin typeface="Arial" charset="0"/>
                <a:ea typeface="微软雅黑" pitchFamily="34" charset="-122"/>
                <a:cs typeface="+mn-ea"/>
                <a:sym typeface="Arial" charset="0"/>
              </a:rPr>
              <a:t>  安全</a:t>
            </a:r>
            <a:r>
              <a:rPr lang="zh-CN" altLang="en-US" sz="1800" kern="0" dirty="0">
                <a:solidFill>
                  <a:srgbClr val="FFFFFF"/>
                </a:solidFill>
                <a:latin typeface="Arial" charset="0"/>
                <a:ea typeface="微软雅黑" pitchFamily="34" charset="-122"/>
                <a:cs typeface="+mn-ea"/>
                <a:sym typeface="Arial" charset="0"/>
              </a:rPr>
              <a:t>法律法规</a:t>
            </a:r>
            <a:endParaRPr lang="en-US" altLang="zh-CN" sz="1800" kern="0" dirty="0">
              <a:solidFill>
                <a:srgbClr val="FFFFFF"/>
              </a:solidFill>
              <a:latin typeface="Arial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18" name="矩形 17"/>
          <p:cNvSpPr/>
          <p:nvPr>
            <p:custDataLst>
              <p:tags r:id="rId13"/>
            </p:custDataLst>
          </p:nvPr>
        </p:nvSpPr>
        <p:spPr>
          <a:xfrm>
            <a:off x="3330575" y="3106740"/>
            <a:ext cx="3348038" cy="358775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90000" tIns="46800" rIns="90000" bIns="46800" anchor="ctr">
            <a:normAutofit lnSpcReduction="10000"/>
          </a:bodyPr>
          <a:lstStyle/>
          <a:p>
            <a:pPr defTabSz="914400"/>
            <a:r>
              <a:rPr lang="zh-CN" altLang="en-US" sz="1800" kern="0">
                <a:solidFill>
                  <a:srgbClr val="FFFFFF"/>
                </a:solidFill>
                <a:latin typeface="Arial" charset="0"/>
                <a:ea typeface="微软雅黑" pitchFamily="34" charset="-122"/>
                <a:cs typeface="+mn-ea"/>
                <a:sym typeface="Arial" charset="0"/>
              </a:rPr>
              <a:t>  班组</a:t>
            </a:r>
            <a:r>
              <a:rPr lang="zh-CN" altLang="en-US" sz="1800" kern="0" dirty="0">
                <a:solidFill>
                  <a:srgbClr val="FFFFFF"/>
                </a:solidFill>
                <a:latin typeface="Arial" charset="0"/>
                <a:ea typeface="微软雅黑" pitchFamily="34" charset="-122"/>
                <a:cs typeface="+mn-ea"/>
                <a:sym typeface="Arial" charset="0"/>
              </a:rPr>
              <a:t>与班组长</a:t>
            </a:r>
            <a:endParaRPr lang="en-US" altLang="zh-CN" sz="1800" kern="0" dirty="0">
              <a:solidFill>
                <a:srgbClr val="FFFFFF"/>
              </a:solidFill>
              <a:latin typeface="Arial" charset="0"/>
              <a:ea typeface="微软雅黑" pitchFamily="34" charset="-122"/>
              <a:cs typeface="+mn-ea"/>
              <a:sym typeface="Arial" charset="0"/>
            </a:endParaRPr>
          </a:p>
        </p:txBody>
      </p:sp>
      <p:sp>
        <p:nvSpPr>
          <p:cNvPr id="19" name="矩形 18"/>
          <p:cNvSpPr/>
          <p:nvPr>
            <p:custDataLst>
              <p:tags r:id="rId14"/>
            </p:custDataLst>
          </p:nvPr>
        </p:nvSpPr>
        <p:spPr>
          <a:xfrm>
            <a:off x="3330575" y="3709988"/>
            <a:ext cx="3348038" cy="360362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90000" tIns="46800" rIns="90000" bIns="46800" anchor="ctr">
            <a:normAutofit lnSpcReduction="10000"/>
          </a:bodyPr>
          <a:lstStyle/>
          <a:p>
            <a:pPr defTabSz="914400"/>
            <a:r>
              <a:rPr lang="zh-CN" altLang="en-US" sz="1800" kern="0">
                <a:solidFill>
                  <a:srgbClr val="FFFFFF"/>
                </a:solidFill>
                <a:latin typeface="Arial" charset="0"/>
                <a:ea typeface="微软雅黑" pitchFamily="34" charset="-122"/>
                <a:cs typeface="+mn-ea"/>
              </a:rPr>
              <a:t>  班组</a:t>
            </a:r>
            <a:r>
              <a:rPr lang="zh-CN" altLang="en-US" sz="1800" kern="0" dirty="0">
                <a:solidFill>
                  <a:srgbClr val="FFFFFF"/>
                </a:solidFill>
                <a:latin typeface="Arial" charset="0"/>
                <a:ea typeface="微软雅黑" pitchFamily="34" charset="-122"/>
                <a:cs typeface="+mn-ea"/>
              </a:rPr>
              <a:t>安全管理制度</a:t>
            </a:r>
            <a:endParaRPr lang="en-US" altLang="zh-CN" sz="1800" kern="0" dirty="0">
              <a:solidFill>
                <a:srgbClr val="FFFFFF"/>
              </a:solidFill>
              <a:latin typeface="Arial" charset="0"/>
              <a:ea typeface="微软雅黑" pitchFamily="34" charset="-122"/>
              <a:cs typeface="+mn-ea"/>
              <a:sym typeface="Arial" charset="0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15"/>
            </p:custDataLst>
          </p:nvPr>
        </p:nvCxnSpPr>
        <p:spPr>
          <a:xfrm>
            <a:off x="3241058" y="4183717"/>
            <a:ext cx="163512" cy="0"/>
          </a:xfrm>
          <a:prstGeom prst="line">
            <a:avLst/>
          </a:prstGeom>
          <a:noFill/>
          <a:ln w="12700" cap="flat" cmpd="sng" algn="ctr">
            <a:solidFill>
              <a:srgbClr val="377790"/>
            </a:solidFill>
            <a:prstDash val="solid"/>
          </a:ln>
          <a:effectLst/>
        </p:spPr>
      </p:cxnSp>
      <p:sp>
        <p:nvSpPr>
          <p:cNvPr id="20" name="TextBox 36"/>
          <p:cNvSpPr txBox="1"/>
          <p:nvPr>
            <p:custDataLst>
              <p:tags r:id="rId16"/>
            </p:custDataLst>
          </p:nvPr>
        </p:nvSpPr>
        <p:spPr>
          <a:xfrm>
            <a:off x="2608263" y="4189412"/>
            <a:ext cx="703262" cy="6093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>
              <a:lnSpc>
                <a:spcPct val="120000"/>
              </a:lnSpc>
              <a:defRPr/>
            </a:pPr>
            <a:r>
              <a:rPr lang="en-US" sz="28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华文隶书" pitchFamily="2" charset="-122"/>
                <a:ea typeface="华文隶书" pitchFamily="2" charset="-122"/>
                <a:cs typeface="Verdana" pitchFamily="34" charset="0"/>
                <a:sym typeface="Arial" charset="0"/>
              </a:rPr>
              <a:t>0</a:t>
            </a:r>
            <a:r>
              <a:rPr lang="en-US" altLang="zh-CN" sz="28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华文隶书" pitchFamily="2" charset="-122"/>
                <a:ea typeface="华文隶书" pitchFamily="2" charset="-122"/>
                <a:cs typeface="Verdana" pitchFamily="34" charset="0"/>
                <a:sym typeface="Arial" charset="0"/>
              </a:rPr>
              <a:t>5</a:t>
            </a:r>
            <a:endParaRPr lang="en-US" sz="2800" kern="0" dirty="0">
              <a:solidFill>
                <a:prstClr val="black">
                  <a:lumMod val="50000"/>
                  <a:lumOff val="50000"/>
                </a:prstClr>
              </a:solidFill>
              <a:latin typeface="华文隶书" pitchFamily="2" charset="-122"/>
              <a:ea typeface="华文隶书" pitchFamily="2" charset="-122"/>
              <a:cs typeface="Verdana" pitchFamily="34" charset="0"/>
              <a:sym typeface="Arial" charset="0"/>
            </a:endParaRPr>
          </a:p>
        </p:txBody>
      </p:sp>
      <p:sp>
        <p:nvSpPr>
          <p:cNvPr id="21" name="矩形 20"/>
          <p:cNvSpPr/>
          <p:nvPr>
            <p:custDataLst>
              <p:tags r:id="rId17"/>
            </p:custDataLst>
          </p:nvPr>
        </p:nvSpPr>
        <p:spPr>
          <a:xfrm>
            <a:off x="3330575" y="4314825"/>
            <a:ext cx="3348038" cy="360362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90000" tIns="46800" rIns="90000" bIns="46800" anchor="ctr">
            <a:normAutofit lnSpcReduction="10000"/>
          </a:bodyPr>
          <a:lstStyle/>
          <a:p>
            <a:pPr defTabSz="914400"/>
            <a:r>
              <a:rPr lang="zh-CN" altLang="en-US" sz="1800" kern="0">
                <a:solidFill>
                  <a:srgbClr val="FFFFFF"/>
                </a:solidFill>
                <a:latin typeface="Arial" charset="0"/>
                <a:ea typeface="微软雅黑" pitchFamily="34" charset="-122"/>
                <a:cs typeface="+mn-ea"/>
              </a:rPr>
              <a:t>  班组</a:t>
            </a:r>
            <a:r>
              <a:rPr lang="zh-CN" altLang="en-US" sz="1800" kern="0" dirty="0">
                <a:solidFill>
                  <a:srgbClr val="FFFFFF"/>
                </a:solidFill>
                <a:latin typeface="Arial" charset="0"/>
                <a:ea typeface="微软雅黑" pitchFamily="34" charset="-122"/>
                <a:cs typeface="+mn-ea"/>
              </a:rPr>
              <a:t>日常安全管理活动</a:t>
            </a:r>
            <a:endParaRPr lang="en-US" altLang="zh-CN" sz="1800" kern="0" dirty="0">
              <a:solidFill>
                <a:srgbClr val="FFFFFF"/>
              </a:solidFill>
              <a:latin typeface="Arial" charset="0"/>
              <a:ea typeface="微软雅黑" pitchFamily="34" charset="-122"/>
              <a:cs typeface="+mn-ea"/>
              <a:sym typeface="Arial" charset="0"/>
            </a:endParaRPr>
          </a:p>
        </p:txBody>
      </p:sp>
      <p:cxnSp>
        <p:nvCxnSpPr>
          <p:cNvPr id="22" name="直接连接符 21"/>
          <p:cNvCxnSpPr/>
          <p:nvPr>
            <p:custDataLst>
              <p:tags r:id="rId18"/>
            </p:custDataLst>
          </p:nvPr>
        </p:nvCxnSpPr>
        <p:spPr>
          <a:xfrm>
            <a:off x="3241058" y="4788554"/>
            <a:ext cx="163512" cy="0"/>
          </a:xfrm>
          <a:prstGeom prst="line">
            <a:avLst/>
          </a:prstGeom>
          <a:noFill/>
          <a:ln w="12700" cap="flat" cmpd="sng" algn="ctr">
            <a:solidFill>
              <a:srgbClr val="377790"/>
            </a:solidFill>
            <a:prstDash val="solid"/>
          </a:ln>
          <a:effectLst/>
        </p:spPr>
      </p:cxnSp>
      <p:sp>
        <p:nvSpPr>
          <p:cNvPr id="153602" name="标题 1"/>
          <p:cNvSpPr txBox="1"/>
          <p:nvPr>
            <p:custDataLst>
              <p:tags r:id="rId19"/>
            </p:custDataLst>
          </p:nvPr>
        </p:nvSpPr>
        <p:spPr bwMode="auto">
          <a:xfrm>
            <a:off x="1250950" y="1203327"/>
            <a:ext cx="248443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5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600" b="1" dirty="0">
                <a:solidFill>
                  <a:srgbClr val="FFC000"/>
                </a:solidFill>
                <a:latin typeface="华文隶书" pitchFamily="2" charset="-122"/>
                <a:ea typeface="华文隶书" pitchFamily="2" charset="-122"/>
                <a:cs typeface="Verdana" pitchFamily="34" charset="0"/>
                <a:sym typeface="Arial" charset="0"/>
              </a:rPr>
              <a:t>Content</a:t>
            </a:r>
            <a:endParaRPr lang="zh-CN" altLang="en-US" sz="3600" b="1" dirty="0">
              <a:solidFill>
                <a:srgbClr val="FFC000"/>
              </a:solidFill>
              <a:latin typeface="华文隶书" pitchFamily="2" charset="-122"/>
              <a:ea typeface="华文隶书" pitchFamily="2" charset="-122"/>
              <a:cs typeface="Verdana" pitchFamily="34" charset="0"/>
              <a:sym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566540" y="1021124"/>
            <a:ext cx="1829817" cy="1260743"/>
          </a:xfrm>
          <a:prstGeom prst="roundRect">
            <a:avLst/>
          </a:pr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任意多边形 5"/>
          <p:cNvSpPr/>
          <p:nvPr/>
        </p:nvSpPr>
        <p:spPr>
          <a:xfrm>
            <a:off x="1566540" y="2281866"/>
            <a:ext cx="1829817" cy="678862"/>
          </a:xfrm>
          <a:custGeom>
            <a:avLst/>
            <a:gdLst>
              <a:gd name="connsiteX0" fmla="*/ 0 w 1829817"/>
              <a:gd name="connsiteY0" fmla="*/ 0 h 678862"/>
              <a:gd name="connsiteX1" fmla="*/ 1829817 w 1829817"/>
              <a:gd name="connsiteY1" fmla="*/ 0 h 678862"/>
              <a:gd name="connsiteX2" fmla="*/ 1829817 w 1829817"/>
              <a:gd name="connsiteY2" fmla="*/ 678862 h 678862"/>
              <a:gd name="connsiteX3" fmla="*/ 0 w 1829817"/>
              <a:gd name="connsiteY3" fmla="*/ 678862 h 678862"/>
              <a:gd name="connsiteX4" fmla="*/ 0 w 1829817"/>
              <a:gd name="connsiteY4" fmla="*/ 0 h 67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9817" h="678862">
                <a:moveTo>
                  <a:pt x="0" y="0"/>
                </a:moveTo>
                <a:lnTo>
                  <a:pt x="1829817" y="0"/>
                </a:lnTo>
                <a:lnTo>
                  <a:pt x="1829817" y="678862"/>
                </a:lnTo>
                <a:lnTo>
                  <a:pt x="0" y="6788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3360" tIns="213360" rIns="213360" bIns="0" numCol="1" spcCol="1270" anchor="t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3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类型一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3579416" y="1021124"/>
            <a:ext cx="1829817" cy="1260743"/>
          </a:xfrm>
          <a:prstGeom prst="roundRect">
            <a:avLst/>
          </a:prstGeom>
          <a:solidFill>
            <a:srgbClr val="F09C2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任意多边形 7"/>
          <p:cNvSpPr/>
          <p:nvPr/>
        </p:nvSpPr>
        <p:spPr>
          <a:xfrm>
            <a:off x="3579416" y="2281866"/>
            <a:ext cx="1829817" cy="678862"/>
          </a:xfrm>
          <a:custGeom>
            <a:avLst/>
            <a:gdLst>
              <a:gd name="connsiteX0" fmla="*/ 0 w 1829817"/>
              <a:gd name="connsiteY0" fmla="*/ 0 h 678862"/>
              <a:gd name="connsiteX1" fmla="*/ 1829817 w 1829817"/>
              <a:gd name="connsiteY1" fmla="*/ 0 h 678862"/>
              <a:gd name="connsiteX2" fmla="*/ 1829817 w 1829817"/>
              <a:gd name="connsiteY2" fmla="*/ 678862 h 678862"/>
              <a:gd name="connsiteX3" fmla="*/ 0 w 1829817"/>
              <a:gd name="connsiteY3" fmla="*/ 678862 h 678862"/>
              <a:gd name="connsiteX4" fmla="*/ 0 w 1829817"/>
              <a:gd name="connsiteY4" fmla="*/ 0 h 67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9817" h="678862">
                <a:moveTo>
                  <a:pt x="0" y="0"/>
                </a:moveTo>
                <a:lnTo>
                  <a:pt x="1829817" y="0"/>
                </a:lnTo>
                <a:lnTo>
                  <a:pt x="1829817" y="678862"/>
                </a:lnTo>
                <a:lnTo>
                  <a:pt x="0" y="6788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3360" tIns="213360" rIns="213360" bIns="0" numCol="1" spcCol="1270" anchor="t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3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类型二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5592292" y="1021124"/>
            <a:ext cx="1829817" cy="1260743"/>
          </a:xfrm>
          <a:prstGeom prst="roundRect">
            <a:avLst/>
          </a:pr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任意多边形 9"/>
          <p:cNvSpPr/>
          <p:nvPr/>
        </p:nvSpPr>
        <p:spPr>
          <a:xfrm>
            <a:off x="5592292" y="2281866"/>
            <a:ext cx="1829817" cy="678862"/>
          </a:xfrm>
          <a:custGeom>
            <a:avLst/>
            <a:gdLst>
              <a:gd name="connsiteX0" fmla="*/ 0 w 1829817"/>
              <a:gd name="connsiteY0" fmla="*/ 0 h 678862"/>
              <a:gd name="connsiteX1" fmla="*/ 1829817 w 1829817"/>
              <a:gd name="connsiteY1" fmla="*/ 0 h 678862"/>
              <a:gd name="connsiteX2" fmla="*/ 1829817 w 1829817"/>
              <a:gd name="connsiteY2" fmla="*/ 678862 h 678862"/>
              <a:gd name="connsiteX3" fmla="*/ 0 w 1829817"/>
              <a:gd name="connsiteY3" fmla="*/ 678862 h 678862"/>
              <a:gd name="connsiteX4" fmla="*/ 0 w 1829817"/>
              <a:gd name="connsiteY4" fmla="*/ 0 h 67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9817" h="678862">
                <a:moveTo>
                  <a:pt x="0" y="0"/>
                </a:moveTo>
                <a:lnTo>
                  <a:pt x="1829817" y="0"/>
                </a:lnTo>
                <a:lnTo>
                  <a:pt x="1829817" y="678862"/>
                </a:lnTo>
                <a:lnTo>
                  <a:pt x="0" y="6788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3360" tIns="213360" rIns="213360" bIns="0" numCol="1" spcCol="1270" anchor="t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3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类型三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1566540" y="3143711"/>
            <a:ext cx="1829817" cy="1260743"/>
          </a:xfrm>
          <a:prstGeom prst="roundRect">
            <a:avLst/>
          </a:pr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任意多边形 11"/>
          <p:cNvSpPr/>
          <p:nvPr/>
        </p:nvSpPr>
        <p:spPr>
          <a:xfrm>
            <a:off x="1566540" y="4404453"/>
            <a:ext cx="1829817" cy="678862"/>
          </a:xfrm>
          <a:custGeom>
            <a:avLst/>
            <a:gdLst>
              <a:gd name="connsiteX0" fmla="*/ 0 w 1829817"/>
              <a:gd name="connsiteY0" fmla="*/ 0 h 678862"/>
              <a:gd name="connsiteX1" fmla="*/ 1829817 w 1829817"/>
              <a:gd name="connsiteY1" fmla="*/ 0 h 678862"/>
              <a:gd name="connsiteX2" fmla="*/ 1829817 w 1829817"/>
              <a:gd name="connsiteY2" fmla="*/ 678862 h 678862"/>
              <a:gd name="connsiteX3" fmla="*/ 0 w 1829817"/>
              <a:gd name="connsiteY3" fmla="*/ 678862 h 678862"/>
              <a:gd name="connsiteX4" fmla="*/ 0 w 1829817"/>
              <a:gd name="connsiteY4" fmla="*/ 0 h 67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9817" h="678862">
                <a:moveTo>
                  <a:pt x="0" y="0"/>
                </a:moveTo>
                <a:lnTo>
                  <a:pt x="1829817" y="0"/>
                </a:lnTo>
                <a:lnTo>
                  <a:pt x="1829817" y="678862"/>
                </a:lnTo>
                <a:lnTo>
                  <a:pt x="0" y="6788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3360" tIns="213360" rIns="213360" bIns="0" numCol="1" spcCol="1270" anchor="t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3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类型四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579416" y="3143711"/>
            <a:ext cx="1829817" cy="1260743"/>
          </a:xfrm>
          <a:prstGeom prst="roundRect">
            <a:avLst/>
          </a:prstGeom>
          <a:solidFill>
            <a:srgbClr val="F09C2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任意多边形 13"/>
          <p:cNvSpPr/>
          <p:nvPr/>
        </p:nvSpPr>
        <p:spPr>
          <a:xfrm>
            <a:off x="3579416" y="4404453"/>
            <a:ext cx="1829817" cy="678862"/>
          </a:xfrm>
          <a:custGeom>
            <a:avLst/>
            <a:gdLst>
              <a:gd name="connsiteX0" fmla="*/ 0 w 1829817"/>
              <a:gd name="connsiteY0" fmla="*/ 0 h 678862"/>
              <a:gd name="connsiteX1" fmla="*/ 1829817 w 1829817"/>
              <a:gd name="connsiteY1" fmla="*/ 0 h 678862"/>
              <a:gd name="connsiteX2" fmla="*/ 1829817 w 1829817"/>
              <a:gd name="connsiteY2" fmla="*/ 678862 h 678862"/>
              <a:gd name="connsiteX3" fmla="*/ 0 w 1829817"/>
              <a:gd name="connsiteY3" fmla="*/ 678862 h 678862"/>
              <a:gd name="connsiteX4" fmla="*/ 0 w 1829817"/>
              <a:gd name="connsiteY4" fmla="*/ 0 h 67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9817" h="678862">
                <a:moveTo>
                  <a:pt x="0" y="0"/>
                </a:moveTo>
                <a:lnTo>
                  <a:pt x="1829817" y="0"/>
                </a:lnTo>
                <a:lnTo>
                  <a:pt x="1829817" y="678862"/>
                </a:lnTo>
                <a:lnTo>
                  <a:pt x="0" y="6788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3360" tIns="213360" rIns="213360" bIns="0" numCol="1" spcCol="1270" anchor="t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3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类型五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5592292" y="3143711"/>
            <a:ext cx="1829817" cy="1260743"/>
          </a:xfrm>
          <a:prstGeom prst="roundRect">
            <a:avLst/>
          </a:pr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任意多边形 15"/>
          <p:cNvSpPr/>
          <p:nvPr/>
        </p:nvSpPr>
        <p:spPr>
          <a:xfrm>
            <a:off x="5592292" y="4404453"/>
            <a:ext cx="1829817" cy="678862"/>
          </a:xfrm>
          <a:custGeom>
            <a:avLst/>
            <a:gdLst>
              <a:gd name="connsiteX0" fmla="*/ 0 w 1829817"/>
              <a:gd name="connsiteY0" fmla="*/ 0 h 678862"/>
              <a:gd name="connsiteX1" fmla="*/ 1829817 w 1829817"/>
              <a:gd name="connsiteY1" fmla="*/ 0 h 678862"/>
              <a:gd name="connsiteX2" fmla="*/ 1829817 w 1829817"/>
              <a:gd name="connsiteY2" fmla="*/ 678862 h 678862"/>
              <a:gd name="connsiteX3" fmla="*/ 0 w 1829817"/>
              <a:gd name="connsiteY3" fmla="*/ 678862 h 678862"/>
              <a:gd name="connsiteX4" fmla="*/ 0 w 1829817"/>
              <a:gd name="connsiteY4" fmla="*/ 0 h 67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9817" h="678862">
                <a:moveTo>
                  <a:pt x="0" y="0"/>
                </a:moveTo>
                <a:lnTo>
                  <a:pt x="1829817" y="0"/>
                </a:lnTo>
                <a:lnTo>
                  <a:pt x="1829817" y="678862"/>
                </a:lnTo>
                <a:lnTo>
                  <a:pt x="0" y="6788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3360" tIns="213360" rIns="213360" bIns="0" numCol="1" spcCol="1270" anchor="t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3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3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类型六</a:t>
            </a:r>
          </a:p>
        </p:txBody>
      </p:sp>
      <p:sp>
        <p:nvSpPr>
          <p:cNvPr id="17" name="矩形 16"/>
          <p:cNvSpPr/>
          <p:nvPr/>
        </p:nvSpPr>
        <p:spPr>
          <a:xfrm>
            <a:off x="1619674" y="1417342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生产技术型</a:t>
            </a:r>
          </a:p>
        </p:txBody>
      </p:sp>
      <p:sp>
        <p:nvSpPr>
          <p:cNvPr id="18" name="矩形 17"/>
          <p:cNvSpPr/>
          <p:nvPr/>
        </p:nvSpPr>
        <p:spPr>
          <a:xfrm>
            <a:off x="3633726" y="1417342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盲目执行型</a:t>
            </a:r>
          </a:p>
        </p:txBody>
      </p:sp>
      <p:sp>
        <p:nvSpPr>
          <p:cNvPr id="19" name="矩形 18"/>
          <p:cNvSpPr/>
          <p:nvPr/>
        </p:nvSpPr>
        <p:spPr>
          <a:xfrm>
            <a:off x="5645425" y="1417342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得过且过型</a:t>
            </a:r>
          </a:p>
        </p:txBody>
      </p:sp>
      <p:sp>
        <p:nvSpPr>
          <p:cNvPr id="20" name="矩形 19"/>
          <p:cNvSpPr/>
          <p:nvPr/>
        </p:nvSpPr>
        <p:spPr>
          <a:xfrm>
            <a:off x="1619674" y="3536163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劳动模范型</a:t>
            </a:r>
          </a:p>
        </p:txBody>
      </p:sp>
      <p:sp>
        <p:nvSpPr>
          <p:cNvPr id="21" name="矩形 20"/>
          <p:cNvSpPr/>
          <p:nvPr/>
        </p:nvSpPr>
        <p:spPr>
          <a:xfrm>
            <a:off x="3633726" y="3536163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哥们义气型</a:t>
            </a:r>
          </a:p>
        </p:txBody>
      </p:sp>
      <p:sp>
        <p:nvSpPr>
          <p:cNvPr id="22" name="矩形 21"/>
          <p:cNvSpPr/>
          <p:nvPr/>
        </p:nvSpPr>
        <p:spPr>
          <a:xfrm>
            <a:off x="5645425" y="3536163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事必躬亲型</a:t>
            </a:r>
          </a:p>
        </p:txBody>
      </p:sp>
      <p:sp>
        <p:nvSpPr>
          <p:cNvPr id="23" name="内容占位符 2"/>
          <p:cNvSpPr txBox="1"/>
          <p:nvPr/>
        </p:nvSpPr>
        <p:spPr bwMode="auto">
          <a:xfrm>
            <a:off x="539552" y="235595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班组长的类型</a:t>
            </a:r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/>
          <p:nvPr/>
        </p:nvSpPr>
        <p:spPr bwMode="auto">
          <a:xfrm>
            <a:off x="739830" y="719812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最好的类型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2160" y="3645132"/>
            <a:ext cx="2791386" cy="195051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3" name="内容占位符 2"/>
          <p:cNvSpPr txBox="1"/>
          <p:nvPr/>
        </p:nvSpPr>
        <p:spPr bwMode="auto">
          <a:xfrm>
            <a:off x="539552" y="235595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班组长的类型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097266" y="742809"/>
            <a:ext cx="6940302" cy="3911139"/>
            <a:chOff x="1097266" y="742809"/>
            <a:chExt cx="6940302" cy="3911139"/>
          </a:xfrm>
        </p:grpSpPr>
        <p:grpSp>
          <p:nvGrpSpPr>
            <p:cNvPr id="8" name="组合 7"/>
            <p:cNvGrpSpPr/>
            <p:nvPr/>
          </p:nvGrpSpPr>
          <p:grpSpPr>
            <a:xfrm>
              <a:off x="1097266" y="742809"/>
              <a:ext cx="6940302" cy="3911139"/>
              <a:chOff x="1524306" y="1674582"/>
              <a:chExt cx="6286544" cy="346893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1524306" y="2643182"/>
                <a:ext cx="6286544" cy="2500330"/>
                <a:chOff x="1524306" y="3056044"/>
                <a:chExt cx="6286544" cy="1714512"/>
              </a:xfrm>
            </p:grpSpPr>
            <p:sp>
              <p:nvSpPr>
                <p:cNvPr id="21" name="圆角矩形 20"/>
                <p:cNvSpPr/>
                <p:nvPr/>
              </p:nvSpPr>
              <p:spPr>
                <a:xfrm>
                  <a:off x="1524306" y="3056044"/>
                  <a:ext cx="6286544" cy="171451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2C91CE"/>
                  </a:solidFill>
                </a:ln>
                <a:effectLst>
                  <a:reflection blurRad="6350" stA="52000" endA="300" endPos="35000" dir="5400000" sy="-100000" algn="bl" rotWithShape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8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2" name="圆角矩形 21"/>
                <p:cNvSpPr/>
                <p:nvPr/>
              </p:nvSpPr>
              <p:spPr>
                <a:xfrm>
                  <a:off x="1643042" y="3127482"/>
                  <a:ext cx="6072230" cy="157163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8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0" name="组合 9"/>
              <p:cNvGrpSpPr/>
              <p:nvPr/>
            </p:nvGrpSpPr>
            <p:grpSpPr>
              <a:xfrm>
                <a:off x="3392520" y="2040146"/>
                <a:ext cx="3536934" cy="745912"/>
                <a:chOff x="4739016" y="1245954"/>
                <a:chExt cx="3643338" cy="785818"/>
              </a:xfrm>
              <a:effectLst>
                <a:reflection blurRad="6350" stA="52000" endA="300" endPos="35000" dir="5400000" sy="-100000" algn="bl" rotWithShape="0"/>
              </a:effectLst>
            </p:grpSpPr>
            <p:sp>
              <p:nvSpPr>
                <p:cNvPr id="18" name="圆角矩形 17"/>
                <p:cNvSpPr/>
                <p:nvPr/>
              </p:nvSpPr>
              <p:spPr>
                <a:xfrm>
                  <a:off x="4739016" y="1245954"/>
                  <a:ext cx="3643338" cy="785818"/>
                </a:xfrm>
                <a:prstGeom prst="roundRect">
                  <a:avLst/>
                </a:prstGeom>
                <a:solidFill>
                  <a:srgbClr val="2C91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8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9" name="圆角矩形 18"/>
                <p:cNvSpPr/>
                <p:nvPr/>
              </p:nvSpPr>
              <p:spPr>
                <a:xfrm>
                  <a:off x="4803062" y="1270094"/>
                  <a:ext cx="3538800" cy="34881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bg1">
                        <a:alpha val="37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8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20" name="TextBox 38"/>
                <p:cNvSpPr txBox="1"/>
                <p:nvPr/>
              </p:nvSpPr>
              <p:spPr>
                <a:xfrm>
                  <a:off x="5219972" y="1312392"/>
                  <a:ext cx="2748658" cy="488890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35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835" algn="l" defTabSz="685800" rtl="0" eaLnBrk="1" latinLnBrk="0" hangingPunct="1"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zh-CN" altLang="en-US" sz="2800" b="1" spc="300" dirty="0">
                      <a:solidFill>
                        <a:schemeClr val="bg1"/>
                      </a:solidFill>
                      <a:latin typeface="微软雅黑" pitchFamily="34" charset="-122"/>
                      <a:ea typeface="微软雅黑" pitchFamily="34" charset="-122"/>
                    </a:rPr>
                    <a:t>外科医生型</a:t>
                  </a:r>
                </a:p>
              </p:txBody>
            </p:sp>
          </p:grpSp>
          <p:sp>
            <p:nvSpPr>
              <p:cNvPr id="11" name="TextBox 39"/>
              <p:cNvSpPr txBox="1"/>
              <p:nvPr/>
            </p:nvSpPr>
            <p:spPr>
              <a:xfrm>
                <a:off x="1844624" y="2821779"/>
                <a:ext cx="5669065" cy="192449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935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835" algn="l" defTabSz="685800" rtl="0" eaLnBrk="1" latinLnBrk="0" hangingPunct="1"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900"/>
                  </a:spcBef>
                </a:pPr>
                <a:r>
                  <a:rPr lang="zh-CN" altLang="en-US" sz="1800" b="1" dirty="0">
                    <a:solidFill>
                      <a:srgbClr val="5C5C5C"/>
                    </a:solidFill>
                    <a:latin typeface="微软雅黑" pitchFamily="34" charset="-122"/>
                    <a:ea typeface="微软雅黑" pitchFamily="34" charset="-122"/>
                  </a:rPr>
                  <a:t>外科医生型这种班组长在进行管理的时候就如外科医生一样，管理得有条不紊，工作有重点，团队配合默契、交接清楚、全神贯注，而且能抓住重点。在团队里，有时不需要语言，一个眼神、一声咳嗽，都知道彼此如何配合。这种班组长</a:t>
                </a:r>
                <a:r>
                  <a:rPr lang="zh-CN" altLang="en-US" sz="1800" b="1">
                    <a:solidFill>
                      <a:srgbClr val="5C5C5C"/>
                    </a:solidFill>
                    <a:latin typeface="微软雅黑" pitchFamily="34" charset="-122"/>
                    <a:ea typeface="微软雅黑" pitchFamily="34" charset="-122"/>
                  </a:rPr>
                  <a:t>是最好领导型</a:t>
                </a:r>
                <a:r>
                  <a:rPr lang="zh-CN" altLang="en-US" sz="1800" b="1" dirty="0">
                    <a:solidFill>
                      <a:srgbClr val="5C5C5C"/>
                    </a:solidFill>
                    <a:latin typeface="微软雅黑" pitchFamily="34" charset="-122"/>
                    <a:ea typeface="微软雅黑" pitchFamily="34" charset="-122"/>
                  </a:rPr>
                  <a:t>主管。</a:t>
                </a:r>
              </a:p>
            </p:txBody>
          </p:sp>
          <p:grpSp>
            <p:nvGrpSpPr>
              <p:cNvPr id="12" name="组合 11"/>
              <p:cNvGrpSpPr/>
              <p:nvPr/>
            </p:nvGrpSpPr>
            <p:grpSpPr>
              <a:xfrm>
                <a:off x="2539236" y="1674582"/>
                <a:ext cx="357191" cy="1190635"/>
                <a:chOff x="5940907" y="2379185"/>
                <a:chExt cx="417043" cy="1390145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52000" endA="300" endPos="35000" dir="5400000" sy="-100000" algn="bl" rotWithShape="0"/>
              </a:effectLst>
            </p:grpSpPr>
            <p:sp>
              <p:nvSpPr>
                <p:cNvPr id="13" name="椭圆 12"/>
                <p:cNvSpPr/>
                <p:nvPr/>
              </p:nvSpPr>
              <p:spPr>
                <a:xfrm>
                  <a:off x="6001988" y="2379185"/>
                  <a:ext cx="278029" cy="278029"/>
                </a:xfrm>
                <a:prstGeom prst="ellipse">
                  <a:avLst/>
                </a:prstGeom>
                <a:gradFill>
                  <a:gsLst>
                    <a:gs pos="0">
                      <a:srgbClr val="FFC000"/>
                    </a:gs>
                    <a:gs pos="100000">
                      <a:srgbClr val="FF0000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8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4" name="圆角矩形 13"/>
                <p:cNvSpPr/>
                <p:nvPr/>
              </p:nvSpPr>
              <p:spPr>
                <a:xfrm>
                  <a:off x="6007463" y="3102060"/>
                  <a:ext cx="83409" cy="667270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8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5" name="圆角矩形 14"/>
                <p:cNvSpPr/>
                <p:nvPr/>
              </p:nvSpPr>
              <p:spPr>
                <a:xfrm>
                  <a:off x="6210038" y="3102060"/>
                  <a:ext cx="83409" cy="667270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8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6" name="同侧圆角矩形 15"/>
                <p:cNvSpPr/>
                <p:nvPr/>
              </p:nvSpPr>
              <p:spPr>
                <a:xfrm>
                  <a:off x="5940907" y="2685017"/>
                  <a:ext cx="417043" cy="528255"/>
                </a:xfrm>
                <a:prstGeom prst="round2SameRect">
                  <a:avLst/>
                </a:prstGeom>
                <a:gradFill>
                  <a:gsLst>
                    <a:gs pos="0">
                      <a:srgbClr val="FFC000"/>
                    </a:gs>
                    <a:gs pos="100000">
                      <a:srgbClr val="FF0000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8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7" name="等腰三角形 16"/>
                <p:cNvSpPr/>
                <p:nvPr/>
              </p:nvSpPr>
              <p:spPr>
                <a:xfrm rot="10800000">
                  <a:off x="6068544" y="2685017"/>
                  <a:ext cx="139014" cy="19462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9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835" algn="l" defTabSz="685800" rtl="0" eaLnBrk="1" latinLnBrk="0" hangingPunct="1">
                    <a:defRPr sz="1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8899" y="4101398"/>
              <a:ext cx="3749365" cy="49381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611560" y="1057300"/>
            <a:ext cx="2664296" cy="3282732"/>
          </a:xfrm>
          <a:prstGeom prst="roundRect">
            <a:avLst/>
          </a:prstGeom>
          <a:solidFill>
            <a:srgbClr val="2C91CE"/>
          </a:solidFill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你是属于哪种类型？在自己身边的班组长又是哪类的原型？要知道，好的班组长需要具备很多方面的能力，只会干活、不会动脑的人，是当不好一个合格的管理者的。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5"/>
          <a:stretch>
            <a:fillRect/>
          </a:stretch>
        </p:blipFill>
        <p:spPr>
          <a:xfrm>
            <a:off x="2800185" y="769270"/>
            <a:ext cx="6297288" cy="4461905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 bwMode="auto">
          <a:xfrm>
            <a:off x="539552" y="235595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班组长的类型</a:t>
            </a:r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0" y="2816353"/>
            <a:ext cx="9144000" cy="12905"/>
          </a:xfrm>
          <a:prstGeom prst="line">
            <a:avLst/>
          </a:prstGeom>
          <a:ln w="19050">
            <a:solidFill>
              <a:srgbClr val="FCA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 rot="2700000">
            <a:off x="2524044" y="2316186"/>
            <a:ext cx="1026145" cy="1026145"/>
          </a:xfrm>
          <a:prstGeom prst="rect">
            <a:avLst/>
          </a:prstGeom>
          <a:solidFill>
            <a:srgbClr val="FCA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700000">
            <a:off x="3215224" y="1924772"/>
            <a:ext cx="278046" cy="278046"/>
          </a:xfrm>
          <a:prstGeom prst="rect">
            <a:avLst/>
          </a:prstGeom>
          <a:solidFill>
            <a:srgbClr val="007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2700000">
            <a:off x="2969037" y="1786457"/>
            <a:ext cx="136159" cy="136159"/>
          </a:xfrm>
          <a:prstGeom prst="rect">
            <a:avLst/>
          </a:prstGeom>
          <a:solidFill>
            <a:srgbClr val="007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03033" y="2486535"/>
            <a:ext cx="1472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7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PART</a:t>
            </a:r>
          </a:p>
          <a:p>
            <a:pPr algn="ctr"/>
            <a:r>
              <a:rPr lang="en-US" altLang="zh-CN" sz="27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lang="zh-CN" altLang="en-US" sz="27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144929" y="4312779"/>
            <a:ext cx="1080518" cy="1116472"/>
          </a:xfrm>
          <a:prstGeom prst="line">
            <a:avLst/>
          </a:prstGeom>
          <a:ln w="19050">
            <a:solidFill>
              <a:srgbClr val="0075BB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927099" y="285750"/>
            <a:ext cx="4105616" cy="4238244"/>
          </a:xfrm>
          <a:prstGeom prst="line">
            <a:avLst/>
          </a:prstGeom>
          <a:ln w="19050">
            <a:solidFill>
              <a:srgbClr val="0075BB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334856" y="2914894"/>
            <a:ext cx="348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b="1" dirty="0">
                <a:solidFill>
                  <a:srgbClr val="FCAC1F"/>
                </a:solidFill>
                <a:latin typeface="微软雅黑" pitchFamily="34" charset="-122"/>
                <a:ea typeface="微软雅黑" pitchFamily="34" charset="-122"/>
              </a:rPr>
              <a:t>班组安全管理与建设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273605" y="2182927"/>
            <a:ext cx="5254818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75BB"/>
                </a:solidFill>
                <a:latin typeface="微软雅黑" pitchFamily="34" charset="-122"/>
                <a:ea typeface="微软雅黑" pitchFamily="34" charset="-122"/>
              </a:rPr>
              <a:t>班组安全管理制度</a:t>
            </a:r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619672" y="285750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制度汇编</a:t>
            </a:r>
          </a:p>
        </p:txBody>
      </p:sp>
      <p:sp>
        <p:nvSpPr>
          <p:cNvPr id="7" name="矩形 6"/>
          <p:cNvSpPr/>
          <p:nvPr/>
        </p:nvSpPr>
        <p:spPr>
          <a:xfrm>
            <a:off x="3995936" y="1219968"/>
            <a:ext cx="4572000" cy="41983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班组长注册制度</a:t>
            </a: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兼职安全员制度</a:t>
            </a: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班前（后）会制度</a:t>
            </a: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安全培训制度</a:t>
            </a: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岗位安全责任制</a:t>
            </a: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设备工具维护保养制度</a:t>
            </a: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安全文明生产制度</a:t>
            </a: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交接班制度</a:t>
            </a: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安全检查制度</a:t>
            </a: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安全评比制度</a:t>
            </a:r>
            <a:endParaRPr lang="en-US" altLang="zh-CN" sz="1800" b="1" dirty="0">
              <a:solidFill>
                <a:srgbClr val="68686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班组安全管理制度</a:t>
            </a:r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932900" y="3204458"/>
            <a:ext cx="1428264" cy="1428264"/>
          </a:xfrm>
          <a:prstGeom prst="ellipse">
            <a:avLst/>
          </a:prstGeom>
          <a:solidFill>
            <a:srgbClr val="2C9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12813" y="1017530"/>
            <a:ext cx="1428264" cy="1428264"/>
          </a:xfrm>
          <a:prstGeom prst="ellipse">
            <a:avLst/>
          </a:prstGeom>
          <a:solidFill>
            <a:srgbClr val="2C91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699792" y="1122355"/>
            <a:ext cx="6048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D24132"/>
              </a:buClr>
              <a:buFont typeface="Wingdings" charset="2"/>
              <a:buChar char="n"/>
            </a:pPr>
            <a:r>
              <a:rPr lang="zh-CN" altLang="en-US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建立班组建设系统（职责、注册、工作标准、考核、总结和表彰、定期评审、修改和发布。）</a:t>
            </a:r>
          </a:p>
          <a:p>
            <a:pPr marL="342900" indent="-342900">
              <a:buClr>
                <a:srgbClr val="D24132"/>
              </a:buClr>
              <a:buFont typeface="Wingdings" charset="2"/>
              <a:buChar char="n"/>
            </a:pPr>
            <a:r>
              <a:rPr lang="zh-CN" altLang="en-US" sz="20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统筹建立班组长注册制度</a:t>
            </a:r>
          </a:p>
          <a:p>
            <a:pPr marL="342900" indent="-342900">
              <a:buClr>
                <a:srgbClr val="D24132"/>
              </a:buClr>
              <a:buFont typeface="Wingdings" charset="2"/>
              <a:buChar char="n"/>
            </a:pPr>
            <a:r>
              <a:rPr lang="zh-CN" altLang="en-US" sz="20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督促三级单位进行班组建设</a:t>
            </a:r>
          </a:p>
        </p:txBody>
      </p:sp>
      <p:sp>
        <p:nvSpPr>
          <p:cNvPr id="6" name="矩形 5"/>
          <p:cNvSpPr/>
          <p:nvPr/>
        </p:nvSpPr>
        <p:spPr>
          <a:xfrm>
            <a:off x="2699792" y="3217540"/>
            <a:ext cx="61206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D24132"/>
              </a:buClr>
              <a:buFont typeface="Wingdings" charset="2"/>
              <a:buChar char="n"/>
            </a:pPr>
            <a:r>
              <a:rPr lang="zh-CN" altLang="en-US" sz="20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做实班组长注册制度。（选拔、培训、考核、奖惩、</a:t>
            </a:r>
            <a:r>
              <a:rPr lang="zh-CN" altLang="en-US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优惠政策</a:t>
            </a:r>
            <a:r>
              <a:rPr lang="zh-CN" altLang="en-US" sz="20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）</a:t>
            </a:r>
          </a:p>
          <a:p>
            <a:pPr marL="342900" indent="-342900">
              <a:buClr>
                <a:srgbClr val="D24132"/>
              </a:buClr>
              <a:buFont typeface="Wingdings" charset="2"/>
              <a:buChar char="n"/>
            </a:pPr>
            <a:r>
              <a:rPr lang="zh-CN" altLang="en-US" sz="20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及时更新班组长信息建立班组作业程序管理系统</a:t>
            </a:r>
            <a:r>
              <a:rPr lang="zh-CN" altLang="en-US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（建立班组层面作业文件及工作标准，按照建立岗位技能及岗位作业程序对班组员工进行岗前、岗中及换岗培训）</a:t>
            </a:r>
          </a:p>
        </p:txBody>
      </p:sp>
      <p:sp>
        <p:nvSpPr>
          <p:cNvPr id="7" name="矩形 6"/>
          <p:cNvSpPr/>
          <p:nvPr/>
        </p:nvSpPr>
        <p:spPr>
          <a:xfrm>
            <a:off x="1075844" y="153087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二级单位</a:t>
            </a:r>
          </a:p>
        </p:txBody>
      </p:sp>
      <p:sp>
        <p:nvSpPr>
          <p:cNvPr id="8" name="矩形 7"/>
          <p:cNvSpPr/>
          <p:nvPr/>
        </p:nvSpPr>
        <p:spPr>
          <a:xfrm>
            <a:off x="1093034" y="373392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三级单位</a:t>
            </a:r>
          </a:p>
        </p:txBody>
      </p:sp>
      <p:sp>
        <p:nvSpPr>
          <p:cNvPr id="9" name="内容占位符 2"/>
          <p:cNvSpPr txBox="1"/>
          <p:nvPr/>
        </p:nvSpPr>
        <p:spPr bwMode="auto">
          <a:xfrm>
            <a:off x="539552" y="235595"/>
            <a:ext cx="233910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班组长注册制度</a:t>
            </a:r>
          </a:p>
        </p:txBody>
      </p:sp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419872" y="2065412"/>
            <a:ext cx="2374900" cy="1786002"/>
            <a:chOff x="3403600" y="2938398"/>
            <a:chExt cx="2374900" cy="1786002"/>
          </a:xfrm>
        </p:grpSpPr>
        <p:sp>
          <p:nvSpPr>
            <p:cNvPr id="5" name="Freeform 3"/>
            <p:cNvSpPr/>
            <p:nvPr/>
          </p:nvSpPr>
          <p:spPr>
            <a:xfrm>
              <a:off x="3489880" y="2938398"/>
              <a:ext cx="1001093" cy="581152"/>
            </a:xfrm>
            <a:custGeom>
              <a:avLst/>
              <a:gdLst>
                <a:gd name="connsiteX0" fmla="*/ 529669 w 1001093"/>
                <a:gd name="connsiteY0" fmla="*/ 0 h 581152"/>
                <a:gd name="connsiteX1" fmla="*/ 437594 w 1001093"/>
                <a:gd name="connsiteY1" fmla="*/ 42926 h 581152"/>
                <a:gd name="connsiteX2" fmla="*/ 251793 w 1001093"/>
                <a:gd name="connsiteY2" fmla="*/ 141351 h 581152"/>
                <a:gd name="connsiteX3" fmla="*/ 13668 w 1001093"/>
                <a:gd name="connsiteY3" fmla="*/ 250825 h 581152"/>
                <a:gd name="connsiteX4" fmla="*/ 4143 w 1001093"/>
                <a:gd name="connsiteY4" fmla="*/ 288925 h 581152"/>
                <a:gd name="connsiteX5" fmla="*/ 362918 w 1001093"/>
                <a:gd name="connsiteY5" fmla="*/ 508127 h 581152"/>
                <a:gd name="connsiteX6" fmla="*/ 508968 w 1001093"/>
                <a:gd name="connsiteY6" fmla="*/ 581152 h 581152"/>
                <a:gd name="connsiteX7" fmla="*/ 601043 w 1001093"/>
                <a:gd name="connsiteY7" fmla="*/ 550926 h 581152"/>
                <a:gd name="connsiteX8" fmla="*/ 856694 w 1001093"/>
                <a:gd name="connsiteY8" fmla="*/ 398526 h 581152"/>
                <a:gd name="connsiteX9" fmla="*/ 961469 w 1001093"/>
                <a:gd name="connsiteY9" fmla="*/ 323977 h 581152"/>
                <a:gd name="connsiteX10" fmla="*/ 1001093 w 1001093"/>
                <a:gd name="connsiteY10" fmla="*/ 284226 h 581152"/>
                <a:gd name="connsiteX11" fmla="*/ 962993 w 1001093"/>
                <a:gd name="connsiteY11" fmla="*/ 242951 h 581152"/>
                <a:gd name="connsiteX12" fmla="*/ 739219 w 1001093"/>
                <a:gd name="connsiteY12" fmla="*/ 109601 h 581152"/>
                <a:gd name="connsiteX13" fmla="*/ 529669 w 1001093"/>
                <a:gd name="connsiteY13" fmla="*/ 0 h 58115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</a:cxnLst>
              <a:rect l="l" t="t" r="r" b="b"/>
              <a:pathLst>
                <a:path w="1001093" h="581152">
                  <a:moveTo>
                    <a:pt x="529669" y="0"/>
                  </a:moveTo>
                  <a:cubicBezTo>
                    <a:pt x="505793" y="0"/>
                    <a:pt x="483568" y="19050"/>
                    <a:pt x="437594" y="42926"/>
                  </a:cubicBezTo>
                  <a:lnTo>
                    <a:pt x="251793" y="141351"/>
                  </a:lnTo>
                  <a:lnTo>
                    <a:pt x="13668" y="250825"/>
                  </a:lnTo>
                  <a:cubicBezTo>
                    <a:pt x="13668" y="250825"/>
                    <a:pt x="-19605" y="265176"/>
                    <a:pt x="4143" y="288925"/>
                  </a:cubicBezTo>
                  <a:cubicBezTo>
                    <a:pt x="220043" y="420751"/>
                    <a:pt x="278844" y="458851"/>
                    <a:pt x="362918" y="508127"/>
                  </a:cubicBezTo>
                  <a:cubicBezTo>
                    <a:pt x="447119" y="557276"/>
                    <a:pt x="469344" y="573151"/>
                    <a:pt x="508968" y="581152"/>
                  </a:cubicBezTo>
                  <a:cubicBezTo>
                    <a:pt x="534368" y="579501"/>
                    <a:pt x="543893" y="581152"/>
                    <a:pt x="601043" y="550926"/>
                  </a:cubicBezTo>
                  <a:lnTo>
                    <a:pt x="856694" y="398526"/>
                  </a:lnTo>
                  <a:lnTo>
                    <a:pt x="961469" y="323977"/>
                  </a:lnTo>
                  <a:cubicBezTo>
                    <a:pt x="985218" y="304800"/>
                    <a:pt x="1001093" y="296926"/>
                    <a:pt x="1001093" y="284226"/>
                  </a:cubicBezTo>
                  <a:cubicBezTo>
                    <a:pt x="1001093" y="271526"/>
                    <a:pt x="1005919" y="271526"/>
                    <a:pt x="962993" y="242951"/>
                  </a:cubicBezTo>
                  <a:lnTo>
                    <a:pt x="739219" y="109601"/>
                  </a:lnTo>
                  <a:cubicBezTo>
                    <a:pt x="667718" y="69850"/>
                    <a:pt x="553418" y="0"/>
                    <a:pt x="529669" y="0"/>
                  </a:cubicBezTo>
                </a:path>
              </a:pathLst>
            </a:custGeom>
            <a:solidFill>
              <a:srgbClr val="EBEBE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Freeform 3"/>
            <p:cNvSpPr/>
            <p:nvPr/>
          </p:nvSpPr>
          <p:spPr>
            <a:xfrm>
              <a:off x="3594100" y="3286125"/>
              <a:ext cx="403225" cy="496951"/>
            </a:xfrm>
            <a:custGeom>
              <a:avLst/>
              <a:gdLst>
                <a:gd name="connsiteX0" fmla="*/ 0 w 403225"/>
                <a:gd name="connsiteY0" fmla="*/ 0 h 496951"/>
                <a:gd name="connsiteX1" fmla="*/ 212725 w 403225"/>
                <a:gd name="connsiteY1" fmla="*/ 130175 h 496951"/>
                <a:gd name="connsiteX2" fmla="*/ 361950 w 403225"/>
                <a:gd name="connsiteY2" fmla="*/ 214376 h 496951"/>
                <a:gd name="connsiteX3" fmla="*/ 403225 w 403225"/>
                <a:gd name="connsiteY3" fmla="*/ 263525 h 496951"/>
                <a:gd name="connsiteX4" fmla="*/ 403225 w 403225"/>
                <a:gd name="connsiteY4" fmla="*/ 496951 h 496951"/>
                <a:gd name="connsiteX5" fmla="*/ 303148 w 403225"/>
                <a:gd name="connsiteY5" fmla="*/ 238125 h 496951"/>
                <a:gd name="connsiteX6" fmla="*/ 0 w 403225"/>
                <a:gd name="connsiteY6" fmla="*/ 0 h 49695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403225" h="496951">
                  <a:moveTo>
                    <a:pt x="0" y="0"/>
                  </a:moveTo>
                  <a:lnTo>
                    <a:pt x="212725" y="130175"/>
                  </a:lnTo>
                  <a:cubicBezTo>
                    <a:pt x="273050" y="166751"/>
                    <a:pt x="330200" y="192151"/>
                    <a:pt x="361950" y="214376"/>
                  </a:cubicBezTo>
                  <a:cubicBezTo>
                    <a:pt x="388873" y="228600"/>
                    <a:pt x="401573" y="223901"/>
                    <a:pt x="403225" y="263525"/>
                  </a:cubicBezTo>
                  <a:lnTo>
                    <a:pt x="403225" y="496951"/>
                  </a:lnTo>
                  <a:cubicBezTo>
                    <a:pt x="387350" y="492125"/>
                    <a:pt x="369823" y="320675"/>
                    <a:pt x="303148" y="238125"/>
                  </a:cubicBezTo>
                  <a:cubicBezTo>
                    <a:pt x="236473" y="155575"/>
                    <a:pt x="60325" y="55626"/>
                    <a:pt x="0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Freeform 3"/>
            <p:cNvSpPr/>
            <p:nvPr/>
          </p:nvSpPr>
          <p:spPr>
            <a:xfrm>
              <a:off x="4707556" y="2938398"/>
              <a:ext cx="1001093" cy="581152"/>
            </a:xfrm>
            <a:custGeom>
              <a:avLst/>
              <a:gdLst>
                <a:gd name="connsiteX0" fmla="*/ 529669 w 1001093"/>
                <a:gd name="connsiteY0" fmla="*/ 0 h 581152"/>
                <a:gd name="connsiteX1" fmla="*/ 437594 w 1001093"/>
                <a:gd name="connsiteY1" fmla="*/ 42926 h 581152"/>
                <a:gd name="connsiteX2" fmla="*/ 251793 w 1001093"/>
                <a:gd name="connsiteY2" fmla="*/ 141351 h 581152"/>
                <a:gd name="connsiteX3" fmla="*/ 13668 w 1001093"/>
                <a:gd name="connsiteY3" fmla="*/ 250825 h 581152"/>
                <a:gd name="connsiteX4" fmla="*/ 4143 w 1001093"/>
                <a:gd name="connsiteY4" fmla="*/ 288925 h 581152"/>
                <a:gd name="connsiteX5" fmla="*/ 362918 w 1001093"/>
                <a:gd name="connsiteY5" fmla="*/ 508127 h 581152"/>
                <a:gd name="connsiteX6" fmla="*/ 508968 w 1001093"/>
                <a:gd name="connsiteY6" fmla="*/ 581152 h 581152"/>
                <a:gd name="connsiteX7" fmla="*/ 601043 w 1001093"/>
                <a:gd name="connsiteY7" fmla="*/ 550926 h 581152"/>
                <a:gd name="connsiteX8" fmla="*/ 856694 w 1001093"/>
                <a:gd name="connsiteY8" fmla="*/ 398526 h 581152"/>
                <a:gd name="connsiteX9" fmla="*/ 961469 w 1001093"/>
                <a:gd name="connsiteY9" fmla="*/ 323977 h 581152"/>
                <a:gd name="connsiteX10" fmla="*/ 1001093 w 1001093"/>
                <a:gd name="connsiteY10" fmla="*/ 284226 h 581152"/>
                <a:gd name="connsiteX11" fmla="*/ 962993 w 1001093"/>
                <a:gd name="connsiteY11" fmla="*/ 242951 h 581152"/>
                <a:gd name="connsiteX12" fmla="*/ 739219 w 1001093"/>
                <a:gd name="connsiteY12" fmla="*/ 109601 h 581152"/>
                <a:gd name="connsiteX13" fmla="*/ 529669 w 1001093"/>
                <a:gd name="connsiteY13" fmla="*/ 0 h 581152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</a:cxnLst>
              <a:rect l="l" t="t" r="r" b="b"/>
              <a:pathLst>
                <a:path w="1001093" h="581152">
                  <a:moveTo>
                    <a:pt x="529669" y="0"/>
                  </a:moveTo>
                  <a:cubicBezTo>
                    <a:pt x="505793" y="0"/>
                    <a:pt x="483568" y="19050"/>
                    <a:pt x="437594" y="42926"/>
                  </a:cubicBezTo>
                  <a:lnTo>
                    <a:pt x="251793" y="141351"/>
                  </a:lnTo>
                  <a:lnTo>
                    <a:pt x="13668" y="250825"/>
                  </a:lnTo>
                  <a:cubicBezTo>
                    <a:pt x="13668" y="250825"/>
                    <a:pt x="-19605" y="265176"/>
                    <a:pt x="4143" y="288925"/>
                  </a:cubicBezTo>
                  <a:cubicBezTo>
                    <a:pt x="220043" y="420751"/>
                    <a:pt x="278844" y="458851"/>
                    <a:pt x="362918" y="508127"/>
                  </a:cubicBezTo>
                  <a:cubicBezTo>
                    <a:pt x="447119" y="557276"/>
                    <a:pt x="469344" y="573151"/>
                    <a:pt x="508968" y="581152"/>
                  </a:cubicBezTo>
                  <a:cubicBezTo>
                    <a:pt x="534368" y="579501"/>
                    <a:pt x="543893" y="581152"/>
                    <a:pt x="601043" y="550926"/>
                  </a:cubicBezTo>
                  <a:lnTo>
                    <a:pt x="856694" y="398526"/>
                  </a:lnTo>
                  <a:lnTo>
                    <a:pt x="961469" y="323977"/>
                  </a:lnTo>
                  <a:cubicBezTo>
                    <a:pt x="985218" y="304800"/>
                    <a:pt x="1001093" y="296926"/>
                    <a:pt x="1001093" y="284226"/>
                  </a:cubicBezTo>
                  <a:cubicBezTo>
                    <a:pt x="1001093" y="271526"/>
                    <a:pt x="1005919" y="271526"/>
                    <a:pt x="962993" y="242951"/>
                  </a:cubicBezTo>
                  <a:lnTo>
                    <a:pt x="739219" y="109601"/>
                  </a:lnTo>
                  <a:cubicBezTo>
                    <a:pt x="667718" y="69850"/>
                    <a:pt x="553418" y="0"/>
                    <a:pt x="529669" y="0"/>
                  </a:cubicBezTo>
                </a:path>
              </a:pathLst>
            </a:custGeom>
            <a:solidFill>
              <a:srgbClr val="EBEBE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Freeform 3"/>
            <p:cNvSpPr/>
            <p:nvPr/>
          </p:nvSpPr>
          <p:spPr>
            <a:xfrm>
              <a:off x="4811776" y="3286125"/>
              <a:ext cx="403225" cy="496951"/>
            </a:xfrm>
            <a:custGeom>
              <a:avLst/>
              <a:gdLst>
                <a:gd name="connsiteX0" fmla="*/ 0 w 403225"/>
                <a:gd name="connsiteY0" fmla="*/ 0 h 496951"/>
                <a:gd name="connsiteX1" fmla="*/ 212725 w 403225"/>
                <a:gd name="connsiteY1" fmla="*/ 130175 h 496951"/>
                <a:gd name="connsiteX2" fmla="*/ 361950 w 403225"/>
                <a:gd name="connsiteY2" fmla="*/ 214376 h 496951"/>
                <a:gd name="connsiteX3" fmla="*/ 403225 w 403225"/>
                <a:gd name="connsiteY3" fmla="*/ 263525 h 496951"/>
                <a:gd name="connsiteX4" fmla="*/ 403225 w 403225"/>
                <a:gd name="connsiteY4" fmla="*/ 496951 h 496951"/>
                <a:gd name="connsiteX5" fmla="*/ 303148 w 403225"/>
                <a:gd name="connsiteY5" fmla="*/ 238125 h 496951"/>
                <a:gd name="connsiteX6" fmla="*/ 0 w 403225"/>
                <a:gd name="connsiteY6" fmla="*/ 0 h 49695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403225" h="496951">
                  <a:moveTo>
                    <a:pt x="0" y="0"/>
                  </a:moveTo>
                  <a:lnTo>
                    <a:pt x="212725" y="130175"/>
                  </a:lnTo>
                  <a:cubicBezTo>
                    <a:pt x="273050" y="166751"/>
                    <a:pt x="330200" y="192151"/>
                    <a:pt x="361950" y="214376"/>
                  </a:cubicBezTo>
                  <a:cubicBezTo>
                    <a:pt x="388873" y="228600"/>
                    <a:pt x="401573" y="223901"/>
                    <a:pt x="403225" y="263525"/>
                  </a:cubicBezTo>
                  <a:lnTo>
                    <a:pt x="403225" y="496951"/>
                  </a:lnTo>
                  <a:cubicBezTo>
                    <a:pt x="387350" y="492125"/>
                    <a:pt x="369823" y="320675"/>
                    <a:pt x="303148" y="238125"/>
                  </a:cubicBezTo>
                  <a:cubicBezTo>
                    <a:pt x="236473" y="155575"/>
                    <a:pt x="60325" y="55626"/>
                    <a:pt x="0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Freeform 3"/>
            <p:cNvSpPr/>
            <p:nvPr/>
          </p:nvSpPr>
          <p:spPr>
            <a:xfrm>
              <a:off x="3489880" y="3744976"/>
              <a:ext cx="1001093" cy="580897"/>
            </a:xfrm>
            <a:custGeom>
              <a:avLst/>
              <a:gdLst>
                <a:gd name="connsiteX0" fmla="*/ 529669 w 1001093"/>
                <a:gd name="connsiteY0" fmla="*/ 0 h 580897"/>
                <a:gd name="connsiteX1" fmla="*/ 437594 w 1001093"/>
                <a:gd name="connsiteY1" fmla="*/ 42798 h 580897"/>
                <a:gd name="connsiteX2" fmla="*/ 251793 w 1001093"/>
                <a:gd name="connsiteY2" fmla="*/ 141223 h 580897"/>
                <a:gd name="connsiteX3" fmla="*/ 13668 w 1001093"/>
                <a:gd name="connsiteY3" fmla="*/ 250697 h 580897"/>
                <a:gd name="connsiteX4" fmla="*/ 4143 w 1001093"/>
                <a:gd name="connsiteY4" fmla="*/ 288797 h 580897"/>
                <a:gd name="connsiteX5" fmla="*/ 362918 w 1001093"/>
                <a:gd name="connsiteY5" fmla="*/ 507872 h 580897"/>
                <a:gd name="connsiteX6" fmla="*/ 508968 w 1001093"/>
                <a:gd name="connsiteY6" fmla="*/ 580897 h 580897"/>
                <a:gd name="connsiteX7" fmla="*/ 601043 w 1001093"/>
                <a:gd name="connsiteY7" fmla="*/ 550798 h 580897"/>
                <a:gd name="connsiteX8" fmla="*/ 856694 w 1001093"/>
                <a:gd name="connsiteY8" fmla="*/ 398398 h 580897"/>
                <a:gd name="connsiteX9" fmla="*/ 961469 w 1001093"/>
                <a:gd name="connsiteY9" fmla="*/ 323722 h 580897"/>
                <a:gd name="connsiteX10" fmla="*/ 1001093 w 1001093"/>
                <a:gd name="connsiteY10" fmla="*/ 284098 h 580897"/>
                <a:gd name="connsiteX11" fmla="*/ 962993 w 1001093"/>
                <a:gd name="connsiteY11" fmla="*/ 242823 h 580897"/>
                <a:gd name="connsiteX12" fmla="*/ 739219 w 1001093"/>
                <a:gd name="connsiteY12" fmla="*/ 109473 h 580897"/>
                <a:gd name="connsiteX13" fmla="*/ 529669 w 1001093"/>
                <a:gd name="connsiteY13" fmla="*/ 0 h 58089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</a:cxnLst>
              <a:rect l="l" t="t" r="r" b="b"/>
              <a:pathLst>
                <a:path w="1001093" h="580897">
                  <a:moveTo>
                    <a:pt x="529669" y="0"/>
                  </a:moveTo>
                  <a:cubicBezTo>
                    <a:pt x="505793" y="0"/>
                    <a:pt x="483568" y="19050"/>
                    <a:pt x="437594" y="42798"/>
                  </a:cubicBezTo>
                  <a:lnTo>
                    <a:pt x="251793" y="141223"/>
                  </a:lnTo>
                  <a:lnTo>
                    <a:pt x="13668" y="250697"/>
                  </a:lnTo>
                  <a:cubicBezTo>
                    <a:pt x="13668" y="250697"/>
                    <a:pt x="-19605" y="265048"/>
                    <a:pt x="4143" y="288797"/>
                  </a:cubicBezTo>
                  <a:cubicBezTo>
                    <a:pt x="220043" y="420623"/>
                    <a:pt x="278844" y="458723"/>
                    <a:pt x="362918" y="507872"/>
                  </a:cubicBezTo>
                  <a:cubicBezTo>
                    <a:pt x="447119" y="557148"/>
                    <a:pt x="469344" y="573023"/>
                    <a:pt x="508968" y="580897"/>
                  </a:cubicBezTo>
                  <a:cubicBezTo>
                    <a:pt x="534368" y="579373"/>
                    <a:pt x="543893" y="580897"/>
                    <a:pt x="601043" y="550798"/>
                  </a:cubicBezTo>
                  <a:lnTo>
                    <a:pt x="856694" y="398398"/>
                  </a:lnTo>
                  <a:lnTo>
                    <a:pt x="961469" y="323722"/>
                  </a:lnTo>
                  <a:cubicBezTo>
                    <a:pt x="985218" y="304672"/>
                    <a:pt x="1001093" y="296798"/>
                    <a:pt x="1001093" y="284098"/>
                  </a:cubicBezTo>
                  <a:cubicBezTo>
                    <a:pt x="1001093" y="271398"/>
                    <a:pt x="1005919" y="271398"/>
                    <a:pt x="962993" y="242823"/>
                  </a:cubicBezTo>
                  <a:lnTo>
                    <a:pt x="739219" y="109473"/>
                  </a:lnTo>
                  <a:cubicBezTo>
                    <a:pt x="667718" y="69850"/>
                    <a:pt x="553418" y="0"/>
                    <a:pt x="529669" y="0"/>
                  </a:cubicBezTo>
                </a:path>
              </a:pathLst>
            </a:custGeom>
            <a:solidFill>
              <a:srgbClr val="EBEBE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Freeform 3"/>
            <p:cNvSpPr/>
            <p:nvPr/>
          </p:nvSpPr>
          <p:spPr>
            <a:xfrm>
              <a:off x="3594100" y="4092575"/>
              <a:ext cx="403225" cy="496951"/>
            </a:xfrm>
            <a:custGeom>
              <a:avLst/>
              <a:gdLst>
                <a:gd name="connsiteX0" fmla="*/ 0 w 403225"/>
                <a:gd name="connsiteY0" fmla="*/ 0 h 496951"/>
                <a:gd name="connsiteX1" fmla="*/ 212725 w 403225"/>
                <a:gd name="connsiteY1" fmla="*/ 130175 h 496951"/>
                <a:gd name="connsiteX2" fmla="*/ 361950 w 403225"/>
                <a:gd name="connsiteY2" fmla="*/ 214376 h 496951"/>
                <a:gd name="connsiteX3" fmla="*/ 403225 w 403225"/>
                <a:gd name="connsiteY3" fmla="*/ 263525 h 496951"/>
                <a:gd name="connsiteX4" fmla="*/ 403225 w 403225"/>
                <a:gd name="connsiteY4" fmla="*/ 496951 h 496951"/>
                <a:gd name="connsiteX5" fmla="*/ 303148 w 403225"/>
                <a:gd name="connsiteY5" fmla="*/ 238125 h 496951"/>
                <a:gd name="connsiteX6" fmla="*/ 0 w 403225"/>
                <a:gd name="connsiteY6" fmla="*/ 0 h 49695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403225" h="496951">
                  <a:moveTo>
                    <a:pt x="0" y="0"/>
                  </a:moveTo>
                  <a:lnTo>
                    <a:pt x="212725" y="130175"/>
                  </a:lnTo>
                  <a:cubicBezTo>
                    <a:pt x="273050" y="166751"/>
                    <a:pt x="330200" y="192151"/>
                    <a:pt x="361950" y="214376"/>
                  </a:cubicBezTo>
                  <a:cubicBezTo>
                    <a:pt x="388873" y="228600"/>
                    <a:pt x="401573" y="223901"/>
                    <a:pt x="403225" y="263525"/>
                  </a:cubicBezTo>
                  <a:lnTo>
                    <a:pt x="403225" y="496951"/>
                  </a:lnTo>
                  <a:cubicBezTo>
                    <a:pt x="387350" y="492125"/>
                    <a:pt x="369823" y="320675"/>
                    <a:pt x="303148" y="238125"/>
                  </a:cubicBezTo>
                  <a:cubicBezTo>
                    <a:pt x="236473" y="155575"/>
                    <a:pt x="60325" y="55626"/>
                    <a:pt x="0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Freeform 3"/>
            <p:cNvSpPr/>
            <p:nvPr/>
          </p:nvSpPr>
          <p:spPr>
            <a:xfrm>
              <a:off x="4707556" y="3744976"/>
              <a:ext cx="1001093" cy="580897"/>
            </a:xfrm>
            <a:custGeom>
              <a:avLst/>
              <a:gdLst>
                <a:gd name="connsiteX0" fmla="*/ 529669 w 1001093"/>
                <a:gd name="connsiteY0" fmla="*/ 0 h 580897"/>
                <a:gd name="connsiteX1" fmla="*/ 437594 w 1001093"/>
                <a:gd name="connsiteY1" fmla="*/ 42798 h 580897"/>
                <a:gd name="connsiteX2" fmla="*/ 251793 w 1001093"/>
                <a:gd name="connsiteY2" fmla="*/ 141223 h 580897"/>
                <a:gd name="connsiteX3" fmla="*/ 13668 w 1001093"/>
                <a:gd name="connsiteY3" fmla="*/ 250697 h 580897"/>
                <a:gd name="connsiteX4" fmla="*/ 4143 w 1001093"/>
                <a:gd name="connsiteY4" fmla="*/ 288797 h 580897"/>
                <a:gd name="connsiteX5" fmla="*/ 362918 w 1001093"/>
                <a:gd name="connsiteY5" fmla="*/ 507872 h 580897"/>
                <a:gd name="connsiteX6" fmla="*/ 508968 w 1001093"/>
                <a:gd name="connsiteY6" fmla="*/ 580897 h 580897"/>
                <a:gd name="connsiteX7" fmla="*/ 601043 w 1001093"/>
                <a:gd name="connsiteY7" fmla="*/ 550798 h 580897"/>
                <a:gd name="connsiteX8" fmla="*/ 856694 w 1001093"/>
                <a:gd name="connsiteY8" fmla="*/ 398398 h 580897"/>
                <a:gd name="connsiteX9" fmla="*/ 961469 w 1001093"/>
                <a:gd name="connsiteY9" fmla="*/ 323722 h 580897"/>
                <a:gd name="connsiteX10" fmla="*/ 1001093 w 1001093"/>
                <a:gd name="connsiteY10" fmla="*/ 284098 h 580897"/>
                <a:gd name="connsiteX11" fmla="*/ 962993 w 1001093"/>
                <a:gd name="connsiteY11" fmla="*/ 242823 h 580897"/>
                <a:gd name="connsiteX12" fmla="*/ 739219 w 1001093"/>
                <a:gd name="connsiteY12" fmla="*/ 109473 h 580897"/>
                <a:gd name="connsiteX13" fmla="*/ 529669 w 1001093"/>
                <a:gd name="connsiteY13" fmla="*/ 0 h 580897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</a:cxnLst>
              <a:rect l="l" t="t" r="r" b="b"/>
              <a:pathLst>
                <a:path w="1001093" h="580897">
                  <a:moveTo>
                    <a:pt x="529669" y="0"/>
                  </a:moveTo>
                  <a:cubicBezTo>
                    <a:pt x="505793" y="0"/>
                    <a:pt x="483568" y="19050"/>
                    <a:pt x="437594" y="42798"/>
                  </a:cubicBezTo>
                  <a:lnTo>
                    <a:pt x="251793" y="141223"/>
                  </a:lnTo>
                  <a:lnTo>
                    <a:pt x="13668" y="250697"/>
                  </a:lnTo>
                  <a:cubicBezTo>
                    <a:pt x="13668" y="250697"/>
                    <a:pt x="-19605" y="265048"/>
                    <a:pt x="4143" y="288797"/>
                  </a:cubicBezTo>
                  <a:cubicBezTo>
                    <a:pt x="220043" y="420623"/>
                    <a:pt x="278844" y="458723"/>
                    <a:pt x="362918" y="507872"/>
                  </a:cubicBezTo>
                  <a:cubicBezTo>
                    <a:pt x="447119" y="557148"/>
                    <a:pt x="469344" y="573023"/>
                    <a:pt x="508968" y="580897"/>
                  </a:cubicBezTo>
                  <a:cubicBezTo>
                    <a:pt x="534368" y="579373"/>
                    <a:pt x="543893" y="580897"/>
                    <a:pt x="601043" y="550798"/>
                  </a:cubicBezTo>
                  <a:lnTo>
                    <a:pt x="856694" y="398398"/>
                  </a:lnTo>
                  <a:lnTo>
                    <a:pt x="961469" y="323722"/>
                  </a:lnTo>
                  <a:cubicBezTo>
                    <a:pt x="985218" y="304672"/>
                    <a:pt x="1001093" y="296798"/>
                    <a:pt x="1001093" y="284098"/>
                  </a:cubicBezTo>
                  <a:cubicBezTo>
                    <a:pt x="1001093" y="271398"/>
                    <a:pt x="1005919" y="271398"/>
                    <a:pt x="962993" y="242823"/>
                  </a:cubicBezTo>
                  <a:lnTo>
                    <a:pt x="739219" y="109473"/>
                  </a:lnTo>
                  <a:cubicBezTo>
                    <a:pt x="667718" y="69850"/>
                    <a:pt x="553418" y="0"/>
                    <a:pt x="529669" y="0"/>
                  </a:cubicBezTo>
                </a:path>
              </a:pathLst>
            </a:custGeom>
            <a:solidFill>
              <a:srgbClr val="EBEBEB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Freeform 3"/>
            <p:cNvSpPr/>
            <p:nvPr/>
          </p:nvSpPr>
          <p:spPr>
            <a:xfrm>
              <a:off x="4811776" y="4092575"/>
              <a:ext cx="403225" cy="496951"/>
            </a:xfrm>
            <a:custGeom>
              <a:avLst/>
              <a:gdLst>
                <a:gd name="connsiteX0" fmla="*/ 0 w 403225"/>
                <a:gd name="connsiteY0" fmla="*/ 0 h 496951"/>
                <a:gd name="connsiteX1" fmla="*/ 212725 w 403225"/>
                <a:gd name="connsiteY1" fmla="*/ 130175 h 496951"/>
                <a:gd name="connsiteX2" fmla="*/ 361950 w 403225"/>
                <a:gd name="connsiteY2" fmla="*/ 214376 h 496951"/>
                <a:gd name="connsiteX3" fmla="*/ 403225 w 403225"/>
                <a:gd name="connsiteY3" fmla="*/ 263525 h 496951"/>
                <a:gd name="connsiteX4" fmla="*/ 403225 w 403225"/>
                <a:gd name="connsiteY4" fmla="*/ 496951 h 496951"/>
                <a:gd name="connsiteX5" fmla="*/ 303148 w 403225"/>
                <a:gd name="connsiteY5" fmla="*/ 238125 h 496951"/>
                <a:gd name="connsiteX6" fmla="*/ 0 w 403225"/>
                <a:gd name="connsiteY6" fmla="*/ 0 h 496951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</a:cxnLst>
              <a:rect l="l" t="t" r="r" b="b"/>
              <a:pathLst>
                <a:path w="403225" h="496951">
                  <a:moveTo>
                    <a:pt x="0" y="0"/>
                  </a:moveTo>
                  <a:lnTo>
                    <a:pt x="212725" y="130175"/>
                  </a:lnTo>
                  <a:cubicBezTo>
                    <a:pt x="273050" y="166751"/>
                    <a:pt x="330200" y="192151"/>
                    <a:pt x="361950" y="214376"/>
                  </a:cubicBezTo>
                  <a:cubicBezTo>
                    <a:pt x="388873" y="228600"/>
                    <a:pt x="401573" y="223901"/>
                    <a:pt x="403225" y="263525"/>
                  </a:cubicBezTo>
                  <a:lnTo>
                    <a:pt x="403225" y="496951"/>
                  </a:lnTo>
                  <a:cubicBezTo>
                    <a:pt x="387350" y="492125"/>
                    <a:pt x="369823" y="320675"/>
                    <a:pt x="303148" y="238125"/>
                  </a:cubicBezTo>
                  <a:cubicBezTo>
                    <a:pt x="236473" y="155575"/>
                    <a:pt x="60325" y="55626"/>
                    <a:pt x="0" y="0"/>
                  </a:cubicBez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03600" y="3111500"/>
              <a:ext cx="1155700" cy="1612900"/>
            </a:xfrm>
            <a:prstGeom prst="rect">
              <a:avLst/>
            </a:prstGeom>
            <a:noFill/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22800" y="3111500"/>
              <a:ext cx="1155700" cy="1612900"/>
            </a:xfrm>
            <a:prstGeom prst="rect">
              <a:avLst/>
            </a:prstGeom>
            <a:noFill/>
          </p:spPr>
        </p:pic>
      </p:grpSp>
      <p:sp>
        <p:nvSpPr>
          <p:cNvPr id="15" name="线形标注 1(带边框和强调线) 14"/>
          <p:cNvSpPr/>
          <p:nvPr/>
        </p:nvSpPr>
        <p:spPr>
          <a:xfrm flipH="1">
            <a:off x="328903" y="1177669"/>
            <a:ext cx="2308447" cy="1268056"/>
          </a:xfrm>
          <a:prstGeom prst="accentBorderCallout1">
            <a:avLst>
              <a:gd name="adj1" fmla="val 71003"/>
              <a:gd name="adj2" fmla="val -7087"/>
              <a:gd name="adj3" fmla="val 86033"/>
              <a:gd name="adj4" fmla="val -22989"/>
            </a:avLst>
          </a:prstGeom>
          <a:solidFill>
            <a:srgbClr val="2C91CE"/>
          </a:solidFill>
          <a:ln w="38100">
            <a:solidFill>
              <a:srgbClr val="2C91CE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1258" tIns="50629" rIns="101258" bIns="50629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ctr">
              <a:spcAft>
                <a:spcPts val="120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建立制度</a:t>
            </a:r>
            <a:endParaRPr lang="en-US" altLang="zh-CN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fontAlgn="ctr">
              <a:defRPr/>
            </a:pP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所有单位均需建立兼职安全员制度。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线形标注 1(带边框和强调线) 15"/>
          <p:cNvSpPr/>
          <p:nvPr/>
        </p:nvSpPr>
        <p:spPr>
          <a:xfrm flipH="1">
            <a:off x="294662" y="2910090"/>
            <a:ext cx="2308447" cy="1797708"/>
          </a:xfrm>
          <a:prstGeom prst="accentBorderCallout1">
            <a:avLst>
              <a:gd name="adj1" fmla="val 71003"/>
              <a:gd name="adj2" fmla="val -7087"/>
              <a:gd name="adj3" fmla="val 47274"/>
              <a:gd name="adj4" fmla="val -22494"/>
            </a:avLst>
          </a:prstGeom>
          <a:solidFill>
            <a:srgbClr val="F09C2A"/>
          </a:solidFill>
          <a:ln w="38100">
            <a:solidFill>
              <a:srgbClr val="F09C2A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1258" tIns="50629" rIns="101258" bIns="50629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ctr">
              <a:spcAft>
                <a:spcPts val="120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专项培训</a:t>
            </a:r>
            <a:endParaRPr lang="en-US" altLang="zh-CN" sz="2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 fontAlgn="ctr">
              <a:spcAft>
                <a:spcPts val="1200"/>
              </a:spcAft>
              <a:defRPr/>
            </a:pP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所有兼职安全员需经过专项培训并授权上岗（佩戴黄袖章、帽贴贴培训合格标签）</a:t>
            </a: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线形标注 1(带边框和强调线) 16"/>
          <p:cNvSpPr/>
          <p:nvPr/>
        </p:nvSpPr>
        <p:spPr>
          <a:xfrm flipH="1">
            <a:off x="6449580" y="769267"/>
            <a:ext cx="2520280" cy="3106899"/>
          </a:xfrm>
          <a:prstGeom prst="accentBorderCallout1">
            <a:avLst>
              <a:gd name="adj1" fmla="val 77313"/>
              <a:gd name="adj2" fmla="val 105805"/>
              <a:gd name="adj3" fmla="val 67040"/>
              <a:gd name="adj4" fmla="val 122581"/>
            </a:avLst>
          </a:prstGeom>
          <a:solidFill>
            <a:srgbClr val="FCAC1F"/>
          </a:solidFill>
          <a:ln w="38100">
            <a:solidFill>
              <a:srgbClr val="FCAC1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1258" tIns="50629" rIns="101258" bIns="50629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ctr">
              <a:spcAft>
                <a:spcPts val="120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明确职责和权力</a:t>
            </a:r>
          </a:p>
          <a:p>
            <a:pPr algn="just"/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）协助主持班前会</a:t>
            </a:r>
          </a:p>
          <a:p>
            <a:pPr algn="just"/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）班组日常安全巡检，发现隐患及时处理。</a:t>
            </a:r>
          </a:p>
          <a:p>
            <a:pPr algn="just"/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）新工人作业时指导</a:t>
            </a:r>
          </a:p>
          <a:p>
            <a:pPr algn="just"/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）发现违章及时制止</a:t>
            </a:r>
          </a:p>
          <a:p>
            <a:pPr algn="just"/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）组织班组各种安全活动，提出改进意见</a:t>
            </a:r>
          </a:p>
          <a:p>
            <a:pPr algn="just"/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）配合专职安全员工作，规范填写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兼职安全员记录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1400" b="1" dirty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线形标注 1(带边框和强调线) 18"/>
          <p:cNvSpPr/>
          <p:nvPr/>
        </p:nvSpPr>
        <p:spPr>
          <a:xfrm flipH="1">
            <a:off x="5794774" y="4173919"/>
            <a:ext cx="2238985" cy="1438275"/>
          </a:xfrm>
          <a:prstGeom prst="accentBorderCallout1">
            <a:avLst>
              <a:gd name="adj1" fmla="val 24863"/>
              <a:gd name="adj2" fmla="val 107336"/>
              <a:gd name="adj3" fmla="val -5278"/>
              <a:gd name="adj4" fmla="val 123091"/>
            </a:avLst>
          </a:prstGeom>
          <a:solidFill>
            <a:srgbClr val="2C91CE"/>
          </a:solidFill>
          <a:ln w="38100">
            <a:solidFill>
              <a:srgbClr val="2C91CE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01258" tIns="50629" rIns="101258" bIns="50629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ctr">
              <a:spcAft>
                <a:spcPts val="1200"/>
              </a:spcAft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授权上岗</a:t>
            </a:r>
          </a:p>
          <a:p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当日由班长对其进行授权；</a:t>
            </a:r>
          </a:p>
        </p:txBody>
      </p:sp>
      <p:sp>
        <p:nvSpPr>
          <p:cNvPr id="20" name="内容占位符 2"/>
          <p:cNvSpPr txBox="1"/>
          <p:nvPr/>
        </p:nvSpPr>
        <p:spPr bwMode="auto">
          <a:xfrm>
            <a:off x="539552" y="235595"/>
            <a:ext cx="233910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兼职安全员制度</a:t>
            </a:r>
          </a:p>
        </p:txBody>
      </p:sp>
    </p:spTree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730165" y="1219200"/>
            <a:ext cx="4102100" cy="3924300"/>
            <a:chOff x="2339752" y="841276"/>
            <a:chExt cx="4102100" cy="3924300"/>
          </a:xfrm>
        </p:grpSpPr>
        <p:sp>
          <p:nvSpPr>
            <p:cNvPr id="3" name="Freeform 3"/>
            <p:cNvSpPr/>
            <p:nvPr/>
          </p:nvSpPr>
          <p:spPr>
            <a:xfrm>
              <a:off x="2906553" y="1536601"/>
              <a:ext cx="2425700" cy="2425700"/>
            </a:xfrm>
            <a:custGeom>
              <a:avLst/>
              <a:gdLst>
                <a:gd name="connsiteX0" fmla="*/ 31750 w 2425700"/>
                <a:gd name="connsiteY0" fmla="*/ 1212850 h 2425700"/>
                <a:gd name="connsiteX1" fmla="*/ 1212850 w 2425700"/>
                <a:gd name="connsiteY1" fmla="*/ 31750 h 2425700"/>
                <a:gd name="connsiteX2" fmla="*/ 1212850 w 2425700"/>
                <a:gd name="connsiteY2" fmla="*/ 31750 h 2425700"/>
                <a:gd name="connsiteX3" fmla="*/ 1212850 w 2425700"/>
                <a:gd name="connsiteY3" fmla="*/ 31750 h 2425700"/>
                <a:gd name="connsiteX4" fmla="*/ 2393950 w 2425700"/>
                <a:gd name="connsiteY4" fmla="*/ 1212850 h 2425700"/>
                <a:gd name="connsiteX5" fmla="*/ 2393950 w 2425700"/>
                <a:gd name="connsiteY5" fmla="*/ 1212850 h 2425700"/>
                <a:gd name="connsiteX6" fmla="*/ 2393950 w 2425700"/>
                <a:gd name="connsiteY6" fmla="*/ 1212850 h 2425700"/>
                <a:gd name="connsiteX7" fmla="*/ 1212850 w 2425700"/>
                <a:gd name="connsiteY7" fmla="*/ 2393950 h 2425700"/>
                <a:gd name="connsiteX8" fmla="*/ 1212850 w 2425700"/>
                <a:gd name="connsiteY8" fmla="*/ 2393950 h 2425700"/>
                <a:gd name="connsiteX9" fmla="*/ 1212850 w 2425700"/>
                <a:gd name="connsiteY9" fmla="*/ 2393950 h 2425700"/>
                <a:gd name="connsiteX10" fmla="*/ 31750 w 2425700"/>
                <a:gd name="connsiteY10" fmla="*/ 1212850 h 2425700"/>
                <a:gd name="connsiteX11" fmla="*/ 31750 w 2425700"/>
                <a:gd name="connsiteY11" fmla="*/ 1212850 h 24257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</a:cxnLst>
              <a:rect l="l" t="t" r="r" b="b"/>
              <a:pathLst>
                <a:path w="2425700" h="2425700">
                  <a:moveTo>
                    <a:pt x="31750" y="1212850"/>
                  </a:moveTo>
                  <a:cubicBezTo>
                    <a:pt x="31750" y="560578"/>
                    <a:pt x="560451" y="31750"/>
                    <a:pt x="1212850" y="31750"/>
                  </a:cubicBezTo>
                  <a:cubicBezTo>
                    <a:pt x="1212850" y="31750"/>
                    <a:pt x="1212850" y="31750"/>
                    <a:pt x="1212850" y="31750"/>
                  </a:cubicBezTo>
                  <a:lnTo>
                    <a:pt x="1212850" y="31750"/>
                  </a:lnTo>
                  <a:cubicBezTo>
                    <a:pt x="1865121" y="31750"/>
                    <a:pt x="2393950" y="560578"/>
                    <a:pt x="2393950" y="1212850"/>
                  </a:cubicBezTo>
                  <a:cubicBezTo>
                    <a:pt x="2393950" y="1212850"/>
                    <a:pt x="2393950" y="1212850"/>
                    <a:pt x="2393950" y="1212850"/>
                  </a:cubicBezTo>
                  <a:lnTo>
                    <a:pt x="2393950" y="1212850"/>
                  </a:lnTo>
                  <a:cubicBezTo>
                    <a:pt x="2393950" y="1865121"/>
                    <a:pt x="1865121" y="2393950"/>
                    <a:pt x="1212850" y="2393950"/>
                  </a:cubicBezTo>
                  <a:cubicBezTo>
                    <a:pt x="1212850" y="2393950"/>
                    <a:pt x="1212850" y="2393950"/>
                    <a:pt x="1212850" y="2393950"/>
                  </a:cubicBezTo>
                  <a:lnTo>
                    <a:pt x="1212850" y="2393950"/>
                  </a:lnTo>
                  <a:cubicBezTo>
                    <a:pt x="560451" y="2393950"/>
                    <a:pt x="31750" y="1865121"/>
                    <a:pt x="31750" y="1212850"/>
                  </a:cubicBezTo>
                  <a:cubicBezTo>
                    <a:pt x="31750" y="1212850"/>
                    <a:pt x="31750" y="1212850"/>
                    <a:pt x="31750" y="1212850"/>
                  </a:cubicBezTo>
                </a:path>
              </a:pathLst>
            </a:custGeom>
            <a:solidFill>
              <a:srgbClr val="000000">
                <a:alpha val="0"/>
              </a:srgbClr>
            </a:solidFill>
            <a:ln w="63500">
              <a:solidFill>
                <a:srgbClr val="2C91C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39752" y="841276"/>
              <a:ext cx="1701800" cy="1689100"/>
            </a:xfrm>
            <a:prstGeom prst="rect">
              <a:avLst/>
            </a:prstGeom>
            <a:noFill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31852" y="3076476"/>
              <a:ext cx="1701800" cy="1689100"/>
            </a:xfrm>
            <a:prstGeom prst="rect">
              <a:avLst/>
            </a:prstGeom>
            <a:noFill/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40052" y="1908076"/>
              <a:ext cx="1701800" cy="1701800"/>
            </a:xfrm>
            <a:prstGeom prst="rect">
              <a:avLst/>
            </a:prstGeom>
            <a:solidFill>
              <a:srgbClr val="000000"/>
            </a:solidFill>
          </p:spPr>
        </p:pic>
        <p:sp>
          <p:nvSpPr>
            <p:cNvPr id="8" name="TextBox 1"/>
            <p:cNvSpPr txBox="1"/>
            <p:nvPr/>
          </p:nvSpPr>
          <p:spPr>
            <a:xfrm>
              <a:off x="2657252" y="1565176"/>
              <a:ext cx="1025922" cy="302647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zh-CN" sz="20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黑体" pitchFamily="18" charset="0"/>
                </a:rPr>
                <a:t>制度缺失</a:t>
              </a:r>
            </a:p>
          </p:txBody>
        </p:sp>
        <p:sp>
          <p:nvSpPr>
            <p:cNvPr id="9" name="TextBox 1"/>
            <p:cNvSpPr txBox="1"/>
            <p:nvPr/>
          </p:nvSpPr>
          <p:spPr>
            <a:xfrm>
              <a:off x="5057552" y="2492276"/>
              <a:ext cx="1025922" cy="597599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 defTabSz="-635">
                <a:lnSpc>
                  <a:spcPts val="2000"/>
                </a:lnSpc>
                <a:tabLst>
                  <a:tab pos="127000" algn="l"/>
                </a:tabLst>
              </a:pPr>
              <a:r>
                <a:rPr lang="en-US" altLang="zh-CN" sz="20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黑体" pitchFamily="18" charset="0"/>
                </a:rPr>
                <a:t>工作落实</a:t>
              </a:r>
            </a:p>
            <a:p>
              <a:pPr defTabSz="-635">
                <a:lnSpc>
                  <a:spcPts val="2300"/>
                </a:lnSpc>
                <a:tabLst>
                  <a:tab pos="127000" algn="l"/>
                </a:tabLst>
              </a:pPr>
              <a:r>
                <a:rPr lang="en-US" altLang="zh-CN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	</a:t>
              </a:r>
              <a:r>
                <a:rPr lang="en-US" altLang="zh-CN" sz="20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黑体" pitchFamily="18" charset="0"/>
                </a:rPr>
                <a:t>不到位</a:t>
              </a:r>
            </a:p>
          </p:txBody>
        </p:sp>
        <p:sp>
          <p:nvSpPr>
            <p:cNvPr id="10" name="TextBox 1"/>
            <p:cNvSpPr txBox="1"/>
            <p:nvPr/>
          </p:nvSpPr>
          <p:spPr>
            <a:xfrm>
              <a:off x="2949352" y="3800376"/>
              <a:ext cx="1025922" cy="302647"/>
            </a:xfrm>
            <a:prstGeom prst="rect">
              <a:avLst/>
            </a:prstGeom>
            <a:noFill/>
          </p:spPr>
          <p:txBody>
            <a:bodyPr wrap="none" lIns="0" tIns="0" r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zh-CN" sz="200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黑体" pitchFamily="18" charset="0"/>
                </a:rPr>
                <a:t>授权不足</a:t>
              </a:r>
            </a:p>
          </p:txBody>
        </p:sp>
      </p:grpSp>
      <p:sp>
        <p:nvSpPr>
          <p:cNvPr id="11" name="标题 1"/>
          <p:cNvSpPr txBox="1"/>
          <p:nvPr/>
        </p:nvSpPr>
        <p:spPr bwMode="auto">
          <a:xfrm>
            <a:off x="740290" y="690396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存在不足</a:t>
            </a:r>
          </a:p>
        </p:txBody>
      </p:sp>
      <p:sp>
        <p:nvSpPr>
          <p:cNvPr id="12" name="矩形 11"/>
          <p:cNvSpPr/>
          <p:nvPr/>
        </p:nvSpPr>
        <p:spPr>
          <a:xfrm>
            <a:off x="766755" y="1882440"/>
            <a:ext cx="17116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个别承包商缺少制度规范兼职安全员工作，重视程度不足。</a:t>
            </a:r>
          </a:p>
        </p:txBody>
      </p:sp>
      <p:sp>
        <p:nvSpPr>
          <p:cNvPr id="13" name="矩形 12"/>
          <p:cNvSpPr/>
          <p:nvPr/>
        </p:nvSpPr>
        <p:spPr>
          <a:xfrm>
            <a:off x="766755" y="3622796"/>
            <a:ext cx="18960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未开展兼职安全员培训、授权，当日工作也未经授权。部分开展的培训授权教材也未经审批。</a:t>
            </a:r>
          </a:p>
        </p:txBody>
      </p:sp>
      <p:sp>
        <p:nvSpPr>
          <p:cNvPr id="14" name="矩形 13"/>
          <p:cNvSpPr/>
          <p:nvPr/>
        </p:nvSpPr>
        <p:spPr>
          <a:xfrm>
            <a:off x="6911306" y="2618935"/>
            <a:ext cx="1983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兼职安全员没有固定的时间窗口开展工作，多为走形式。</a:t>
            </a:r>
          </a:p>
        </p:txBody>
      </p:sp>
      <p:sp>
        <p:nvSpPr>
          <p:cNvPr id="15" name="内容占位符 2"/>
          <p:cNvSpPr txBox="1"/>
          <p:nvPr/>
        </p:nvSpPr>
        <p:spPr bwMode="auto">
          <a:xfrm>
            <a:off x="539552" y="235595"/>
            <a:ext cx="233910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兼职安全员制度</a:t>
            </a:r>
          </a:p>
        </p:txBody>
      </p:sp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0" y="2816353"/>
            <a:ext cx="9144000" cy="12905"/>
          </a:xfrm>
          <a:prstGeom prst="line">
            <a:avLst/>
          </a:prstGeom>
          <a:ln w="19050">
            <a:solidFill>
              <a:srgbClr val="FCA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 rot="2700000">
            <a:off x="2524044" y="2316186"/>
            <a:ext cx="1026145" cy="1026145"/>
          </a:xfrm>
          <a:prstGeom prst="rect">
            <a:avLst/>
          </a:prstGeom>
          <a:solidFill>
            <a:srgbClr val="FCA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700000">
            <a:off x="3215224" y="1924772"/>
            <a:ext cx="278046" cy="278046"/>
          </a:xfrm>
          <a:prstGeom prst="rect">
            <a:avLst/>
          </a:prstGeom>
          <a:solidFill>
            <a:srgbClr val="007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2700000">
            <a:off x="2969037" y="1786457"/>
            <a:ext cx="136159" cy="136159"/>
          </a:xfrm>
          <a:prstGeom prst="rect">
            <a:avLst/>
          </a:prstGeom>
          <a:solidFill>
            <a:srgbClr val="007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03033" y="2486535"/>
            <a:ext cx="1472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7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PART</a:t>
            </a:r>
          </a:p>
          <a:p>
            <a:pPr algn="ctr"/>
            <a:r>
              <a:rPr lang="en-US" altLang="zh-CN" sz="27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endParaRPr lang="zh-CN" altLang="en-US" sz="27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144929" y="4312779"/>
            <a:ext cx="1080518" cy="1116472"/>
          </a:xfrm>
          <a:prstGeom prst="line">
            <a:avLst/>
          </a:prstGeom>
          <a:ln w="19050">
            <a:solidFill>
              <a:srgbClr val="0075BB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927099" y="285750"/>
            <a:ext cx="4105616" cy="4238244"/>
          </a:xfrm>
          <a:prstGeom prst="line">
            <a:avLst/>
          </a:prstGeom>
          <a:ln w="19050">
            <a:solidFill>
              <a:srgbClr val="0075BB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334856" y="2914894"/>
            <a:ext cx="348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b="1" dirty="0">
                <a:solidFill>
                  <a:srgbClr val="FCAC1F"/>
                </a:solidFill>
                <a:latin typeface="微软雅黑" pitchFamily="34" charset="-122"/>
                <a:ea typeface="微软雅黑" pitchFamily="34" charset="-122"/>
              </a:rPr>
              <a:t>班组安全管理与建设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273605" y="2182927"/>
            <a:ext cx="5254818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75BB"/>
                </a:solidFill>
                <a:latin typeface="微软雅黑" pitchFamily="34" charset="-122"/>
                <a:ea typeface="微软雅黑" pitchFamily="34" charset="-122"/>
              </a:rPr>
              <a:t>班组日常安全管理活动</a:t>
            </a:r>
          </a:p>
        </p:txBody>
      </p:sp>
    </p:spTree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" y="919165"/>
            <a:ext cx="138113" cy="2762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68580" tIns="34290" rIns="68580" bIns="34290" anchor="ctr">
            <a:spAutoFit/>
          </a:bodyPr>
          <a:lstStyle/>
          <a:p>
            <a:pPr>
              <a:defRPr/>
            </a:pPr>
            <a:endParaRPr lang="zh-CN" altLang="zh-CN" sz="1350">
              <a:solidFill>
                <a:prstClr val="black"/>
              </a:solidFill>
            </a:endParaRPr>
          </a:p>
        </p:txBody>
      </p:sp>
      <p:pic>
        <p:nvPicPr>
          <p:cNvPr id="293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5" y="1158877"/>
            <a:ext cx="3146425" cy="3679825"/>
          </a:xfrm>
          <a:prstGeom prst="rect">
            <a:avLst/>
          </a:prstGeom>
          <a:noFill/>
          <a:ln w="38100">
            <a:solidFill>
              <a:srgbClr val="2C91C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8" name="TextBox 1"/>
          <p:cNvSpPr txBox="1">
            <a:spLocks noChangeArrowheads="1"/>
          </p:cNvSpPr>
          <p:nvPr/>
        </p:nvSpPr>
        <p:spPr bwMode="auto">
          <a:xfrm>
            <a:off x="452438" y="1195390"/>
            <a:ext cx="436880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06" tIns="43953" rIns="87906" bIns="43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执行班组长考核制度：</a:t>
            </a:r>
            <a:endParaRPr lang="en-US" altLang="zh-CN" sz="16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charset="2"/>
              <a:buChar char="p"/>
              <a:defRPr/>
            </a:pP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班组长选拔任用条件</a:t>
            </a:r>
            <a:r>
              <a:rPr lang="zh-CN" altLang="en-US" sz="1600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（思想素质、工作履历、业务素质、组织管理、创新能力、执行能力）；</a:t>
            </a:r>
            <a:endParaRPr lang="en-US" altLang="zh-CN" sz="1600" dirty="0">
              <a:solidFill>
                <a:srgbClr val="5C5C5C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charset="2"/>
              <a:buChar char="p"/>
              <a:defRPr/>
            </a:pP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班组长培训</a:t>
            </a:r>
            <a:r>
              <a:rPr lang="zh-CN" altLang="en-US" sz="1600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（每年不少于</a:t>
            </a:r>
            <a:r>
              <a:rPr lang="en-US" altLang="zh-CN" sz="1600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24</a:t>
            </a:r>
            <a:r>
              <a:rPr lang="zh-CN" altLang="en-US" sz="1600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小时）；</a:t>
            </a:r>
            <a:endParaRPr lang="en-US" altLang="zh-CN" sz="1600" dirty="0">
              <a:solidFill>
                <a:srgbClr val="5C5C5C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charset="2"/>
              <a:buChar char="p"/>
              <a:defRPr/>
            </a:pP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班组长考核</a:t>
            </a:r>
            <a:r>
              <a:rPr lang="zh-CN" altLang="en-US" sz="1600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（对安全工作进行考核）；</a:t>
            </a:r>
            <a:endParaRPr lang="en-US" altLang="zh-CN" sz="1600" dirty="0">
              <a:solidFill>
                <a:srgbClr val="5C5C5C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charset="2"/>
              <a:buChar char="p"/>
              <a:defRPr/>
            </a:pP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班组长奖惩</a:t>
            </a:r>
            <a:r>
              <a:rPr lang="zh-CN" altLang="en-US" sz="1600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（考核结果优秀给予奖励； </a:t>
            </a:r>
            <a:endParaRPr lang="en-US" altLang="zh-CN" sz="1600" dirty="0">
              <a:solidFill>
                <a:srgbClr val="5C5C5C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 algn="just">
              <a:lnSpc>
                <a:spcPct val="150000"/>
              </a:lnSpc>
              <a:buClr>
                <a:srgbClr val="C00000"/>
              </a:buClr>
              <a:buFont typeface="Wingdings" charset="2"/>
              <a:buChar char="p"/>
              <a:defRPr/>
            </a:pP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考核不良给予处罚，甚至解聘</a:t>
            </a:r>
            <a:r>
              <a:rPr lang="zh-CN" altLang="en-US" sz="1600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1600" dirty="0">
              <a:solidFill>
                <a:srgbClr val="5C5C5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内容占位符 2"/>
          <p:cNvSpPr txBox="1"/>
          <p:nvPr/>
        </p:nvSpPr>
        <p:spPr bwMode="auto">
          <a:xfrm>
            <a:off x="539552" y="235595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班组建设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0" y="2816353"/>
            <a:ext cx="9144000" cy="12905"/>
          </a:xfrm>
          <a:prstGeom prst="line">
            <a:avLst/>
          </a:prstGeom>
          <a:ln w="19050">
            <a:solidFill>
              <a:srgbClr val="FCAC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 rot="2700000">
            <a:off x="2524044" y="2316186"/>
            <a:ext cx="1026145" cy="1026145"/>
          </a:xfrm>
          <a:prstGeom prst="rect">
            <a:avLst/>
          </a:prstGeom>
          <a:solidFill>
            <a:srgbClr val="FCA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700000">
            <a:off x="3215224" y="1924772"/>
            <a:ext cx="278046" cy="278046"/>
          </a:xfrm>
          <a:prstGeom prst="rect">
            <a:avLst/>
          </a:prstGeom>
          <a:solidFill>
            <a:srgbClr val="007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 rot="2700000">
            <a:off x="2969037" y="1786457"/>
            <a:ext cx="136159" cy="136159"/>
          </a:xfrm>
          <a:prstGeom prst="rect">
            <a:avLst/>
          </a:prstGeom>
          <a:solidFill>
            <a:srgbClr val="007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03033" y="2486535"/>
            <a:ext cx="1472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7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PART</a:t>
            </a:r>
          </a:p>
          <a:p>
            <a:pPr algn="ctr"/>
            <a:r>
              <a:rPr lang="en-US" altLang="zh-CN" sz="270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700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6144929" y="4312779"/>
            <a:ext cx="1080518" cy="1116472"/>
          </a:xfrm>
          <a:prstGeom prst="line">
            <a:avLst/>
          </a:prstGeom>
          <a:ln w="19050">
            <a:solidFill>
              <a:srgbClr val="0075BB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927099" y="285750"/>
            <a:ext cx="4105616" cy="4238244"/>
          </a:xfrm>
          <a:prstGeom prst="line">
            <a:avLst/>
          </a:prstGeom>
          <a:ln w="19050">
            <a:solidFill>
              <a:srgbClr val="0075BB">
                <a:alpha val="2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334856" y="2914894"/>
            <a:ext cx="3485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b="1" dirty="0">
                <a:solidFill>
                  <a:srgbClr val="FCAC1F"/>
                </a:solidFill>
                <a:latin typeface="微软雅黑" pitchFamily="34" charset="-122"/>
                <a:ea typeface="微软雅黑" pitchFamily="34" charset="-122"/>
              </a:rPr>
              <a:t>班组安全管理与建设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273605" y="2182927"/>
            <a:ext cx="5254818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5BB"/>
                </a:solidFill>
                <a:latin typeface="微软雅黑" pitchFamily="34" charset="-122"/>
                <a:ea typeface="微软雅黑" pitchFamily="34" charset="-122"/>
              </a:rPr>
              <a:t>HSE</a:t>
            </a:r>
            <a:r>
              <a:rPr lang="zh-CN" altLang="en-US" sz="3600" b="1" dirty="0">
                <a:solidFill>
                  <a:srgbClr val="0075BB"/>
                </a:solidFill>
                <a:latin typeface="微软雅黑" pitchFamily="34" charset="-122"/>
                <a:ea typeface="微软雅黑" pitchFamily="34" charset="-122"/>
              </a:rPr>
              <a:t>管理体系简介</a:t>
            </a:r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Box 1"/>
          <p:cNvSpPr txBox="1">
            <a:spLocks noChangeArrowheads="1"/>
          </p:cNvSpPr>
          <p:nvPr/>
        </p:nvSpPr>
        <p:spPr bwMode="auto">
          <a:xfrm>
            <a:off x="525105" y="1160369"/>
            <a:ext cx="3182799" cy="3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906" tIns="43953" rIns="87906" bIns="43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贯彻落实班组建设八项基本条件：</a:t>
            </a:r>
            <a:endParaRPr lang="en-US" altLang="zh-CN" sz="16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15900">
              <a:lnSpc>
                <a:spcPct val="150000"/>
              </a:lnSpc>
              <a:buClr>
                <a:srgbClr val="C00000"/>
              </a:buClr>
              <a:buFont typeface="Wingdings" charset="2"/>
              <a:buChar char="p"/>
              <a:defRPr/>
            </a:pPr>
            <a:r>
              <a:rPr lang="en-US" altLang="zh-CN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班组理念</a:t>
            </a:r>
            <a:r>
              <a:rPr lang="en-US" altLang="zh-CN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中心；</a:t>
            </a:r>
            <a:endParaRPr lang="en-US" altLang="zh-CN" sz="1600" b="1" dirty="0">
              <a:solidFill>
                <a:srgbClr val="5C5C5C"/>
              </a:solidFill>
              <a:latin typeface="微软雅黑" pitchFamily="34" charset="-122"/>
              <a:ea typeface="微软雅黑" pitchFamily="34" charset="-122"/>
            </a:endParaRPr>
          </a:p>
          <a:p>
            <a:pPr marL="215900">
              <a:lnSpc>
                <a:spcPct val="150000"/>
              </a:lnSpc>
              <a:buClr>
                <a:srgbClr val="C00000"/>
              </a:buClr>
              <a:buFont typeface="Wingdings" charset="2"/>
              <a:buChar char="p"/>
              <a:defRPr/>
            </a:pP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  行为规范</a:t>
            </a:r>
            <a:r>
              <a:rPr lang="en-US" altLang="zh-CN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方面；</a:t>
            </a:r>
            <a:endParaRPr lang="en-US" altLang="zh-CN" sz="1600" b="1" dirty="0">
              <a:solidFill>
                <a:srgbClr val="5C5C5C"/>
              </a:solidFill>
              <a:latin typeface="微软雅黑" pitchFamily="34" charset="-122"/>
              <a:ea typeface="微软雅黑" pitchFamily="34" charset="-122"/>
            </a:endParaRPr>
          </a:p>
          <a:p>
            <a:pPr marL="215900">
              <a:lnSpc>
                <a:spcPct val="150000"/>
              </a:lnSpc>
              <a:buClr>
                <a:srgbClr val="C00000"/>
              </a:buClr>
              <a:buFont typeface="Wingdings" charset="2"/>
              <a:buChar char="p"/>
              <a:defRPr/>
            </a:pP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  组织建设</a:t>
            </a:r>
            <a:r>
              <a:rPr lang="en-US" altLang="zh-CN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要素；</a:t>
            </a:r>
            <a:endParaRPr lang="en-US" altLang="zh-CN" sz="1600" b="1" dirty="0">
              <a:solidFill>
                <a:srgbClr val="5C5C5C"/>
              </a:solidFill>
              <a:latin typeface="微软雅黑" pitchFamily="34" charset="-122"/>
              <a:ea typeface="微软雅黑" pitchFamily="34" charset="-122"/>
            </a:endParaRPr>
          </a:p>
          <a:p>
            <a:pPr marL="215900">
              <a:lnSpc>
                <a:spcPct val="150000"/>
              </a:lnSpc>
              <a:buClr>
                <a:srgbClr val="C00000"/>
              </a:buClr>
              <a:buFont typeface="Wingdings" charset="2"/>
              <a:buChar char="p"/>
              <a:defRPr/>
            </a:pPr>
            <a:r>
              <a:rPr lang="en-US" altLang="zh-CN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技术交底</a:t>
            </a:r>
            <a:r>
              <a:rPr lang="en-US" altLang="zh-CN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原则；</a:t>
            </a:r>
            <a:endParaRPr lang="en-US" altLang="zh-CN" sz="1600" b="1" dirty="0">
              <a:solidFill>
                <a:srgbClr val="5C5C5C"/>
              </a:solidFill>
              <a:latin typeface="微软雅黑" pitchFamily="34" charset="-122"/>
              <a:ea typeface="微软雅黑" pitchFamily="34" charset="-122"/>
            </a:endParaRPr>
          </a:p>
          <a:p>
            <a:pPr marL="215900">
              <a:lnSpc>
                <a:spcPct val="150000"/>
              </a:lnSpc>
              <a:buClr>
                <a:srgbClr val="C00000"/>
              </a:buClr>
              <a:buFont typeface="Wingdings" charset="2"/>
              <a:buChar char="p"/>
              <a:defRPr/>
            </a:pPr>
            <a:r>
              <a:rPr lang="en-US" altLang="zh-CN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工作准备</a:t>
            </a:r>
            <a:r>
              <a:rPr lang="en-US" altLang="zh-CN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具备；</a:t>
            </a:r>
            <a:endParaRPr lang="en-US" altLang="zh-CN" sz="1600" b="1" dirty="0">
              <a:solidFill>
                <a:srgbClr val="5C5C5C"/>
              </a:solidFill>
              <a:latin typeface="微软雅黑" pitchFamily="34" charset="-122"/>
              <a:ea typeface="微软雅黑" pitchFamily="34" charset="-122"/>
            </a:endParaRPr>
          </a:p>
          <a:p>
            <a:pPr marL="215900">
              <a:lnSpc>
                <a:spcPct val="150000"/>
              </a:lnSpc>
              <a:buClr>
                <a:srgbClr val="C00000"/>
              </a:buClr>
              <a:buFont typeface="Wingdings" charset="2"/>
              <a:buChar char="p"/>
              <a:defRPr/>
            </a:pPr>
            <a:r>
              <a:rPr lang="en-US" altLang="zh-CN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过程控制</a:t>
            </a:r>
            <a:r>
              <a:rPr lang="en-US" altLang="zh-CN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管理；</a:t>
            </a:r>
            <a:endParaRPr lang="en-US" altLang="zh-CN" sz="1600" b="1" dirty="0">
              <a:solidFill>
                <a:srgbClr val="5C5C5C"/>
              </a:solidFill>
              <a:latin typeface="微软雅黑" pitchFamily="34" charset="-122"/>
              <a:ea typeface="微软雅黑" pitchFamily="34" charset="-122"/>
            </a:endParaRPr>
          </a:p>
          <a:p>
            <a:pPr marL="215900">
              <a:lnSpc>
                <a:spcPct val="150000"/>
              </a:lnSpc>
              <a:buClr>
                <a:srgbClr val="C00000"/>
              </a:buClr>
              <a:buFont typeface="Wingdings" charset="2"/>
              <a:buChar char="p"/>
              <a:defRPr/>
            </a:pPr>
            <a:r>
              <a:rPr lang="en-US" altLang="zh-CN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常见制度</a:t>
            </a:r>
            <a:r>
              <a:rPr lang="en-US" altLang="zh-CN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基本；</a:t>
            </a:r>
            <a:endParaRPr lang="en-US" altLang="zh-CN" sz="1600" b="1" dirty="0">
              <a:solidFill>
                <a:srgbClr val="5C5C5C"/>
              </a:solidFill>
              <a:latin typeface="微软雅黑" pitchFamily="34" charset="-122"/>
              <a:ea typeface="微软雅黑" pitchFamily="34" charset="-122"/>
            </a:endParaRPr>
          </a:p>
          <a:p>
            <a:pPr marL="215900">
              <a:lnSpc>
                <a:spcPct val="150000"/>
              </a:lnSpc>
              <a:buClr>
                <a:srgbClr val="C00000"/>
              </a:buClr>
              <a:buFont typeface="Wingdings" charset="2"/>
              <a:buChar char="p"/>
              <a:defRPr/>
            </a:pPr>
            <a:r>
              <a:rPr lang="en-US" altLang="zh-CN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管理看板</a:t>
            </a:r>
            <a:r>
              <a:rPr lang="en-US" altLang="zh-CN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600" b="1" dirty="0">
                <a:solidFill>
                  <a:srgbClr val="5C5C5C"/>
                </a:solidFill>
                <a:latin typeface="微软雅黑" pitchFamily="34" charset="-122"/>
                <a:ea typeface="微软雅黑" pitchFamily="34" charset="-122"/>
              </a:rPr>
              <a:t>模块；</a:t>
            </a:r>
            <a:endParaRPr lang="en-US" altLang="zh-CN" sz="1600" b="1" dirty="0">
              <a:solidFill>
                <a:srgbClr val="5C5C5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内容占位符 2"/>
          <p:cNvSpPr txBox="1"/>
          <p:nvPr/>
        </p:nvSpPr>
        <p:spPr bwMode="auto">
          <a:xfrm>
            <a:off x="539552" y="235595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班组建设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r="3768" b="10940"/>
          <a:stretch>
            <a:fillRect/>
          </a:stretch>
        </p:blipFill>
        <p:spPr>
          <a:xfrm>
            <a:off x="3928445" y="1342360"/>
            <a:ext cx="4968552" cy="3315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739832" y="654647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班组理念</a:t>
            </a:r>
            <a:r>
              <a:rPr lang="en-US" altLang="zh-CN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中心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789" y="2137420"/>
            <a:ext cx="3911600" cy="29083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0237" y="1201316"/>
            <a:ext cx="4165600" cy="3124200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4582245" y="45934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班组理念：负责任 敢创新 讲诚信</a:t>
            </a:r>
          </a:p>
          <a:p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班组理念：生命安全你把握，幸福家庭全靠你。</a:t>
            </a:r>
          </a:p>
        </p:txBody>
      </p:sp>
      <p:sp>
        <p:nvSpPr>
          <p:cNvPr id="3" name="矩形 2"/>
          <p:cNvSpPr/>
          <p:nvPr/>
        </p:nvSpPr>
        <p:spPr>
          <a:xfrm>
            <a:off x="477789" y="1387888"/>
            <a:ext cx="391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各班组结合班组自身亮点，提炼</a:t>
            </a:r>
            <a:r>
              <a:rPr lang="en-US" altLang="zh-CN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条班组理念，要求理念精炼有力，</a:t>
            </a:r>
            <a:r>
              <a:rPr lang="en-US" altLang="zh-CN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字以内。</a:t>
            </a:r>
          </a:p>
        </p:txBody>
      </p:sp>
      <p:sp>
        <p:nvSpPr>
          <p:cNvPr id="9" name="内容占位符 2"/>
          <p:cNvSpPr txBox="1"/>
          <p:nvPr/>
        </p:nvSpPr>
        <p:spPr bwMode="auto">
          <a:xfrm>
            <a:off x="539552" y="235595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班组建设</a:t>
            </a:r>
          </a:p>
        </p:txBody>
      </p:sp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739830" y="697262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行为规范</a:t>
            </a:r>
            <a:r>
              <a:rPr lang="en-US" altLang="zh-CN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方面（安全、质量）</a:t>
            </a:r>
          </a:p>
        </p:txBody>
      </p:sp>
      <p:sp>
        <p:nvSpPr>
          <p:cNvPr id="2" name="矩形 1"/>
          <p:cNvSpPr/>
          <p:nvPr/>
        </p:nvSpPr>
        <p:spPr>
          <a:xfrm>
            <a:off x="767609" y="1264615"/>
            <a:ext cx="78527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班组建设需要集合班组实际制定自身行为规范，告诉班组成员工作中哪些行为是对的，必须遵守；哪些是错的，必须禁止。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/>
          <a:srcRect t="14113"/>
          <a:stretch>
            <a:fillRect/>
          </a:stretch>
        </p:blipFill>
        <p:spPr bwMode="auto">
          <a:xfrm>
            <a:off x="1537300" y="1849388"/>
            <a:ext cx="6313407" cy="3505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内容占位符 2"/>
          <p:cNvSpPr txBox="1"/>
          <p:nvPr/>
        </p:nvSpPr>
        <p:spPr bwMode="auto">
          <a:xfrm>
            <a:off x="539552" y="235595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班组建设</a:t>
            </a:r>
          </a:p>
        </p:txBody>
      </p:sp>
    </p:spTree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726908" y="790319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组织建设</a:t>
            </a:r>
            <a:r>
              <a:rPr lang="en-US" altLang="zh-CN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要素</a:t>
            </a:r>
          </a:p>
        </p:txBody>
      </p:sp>
      <p:sp>
        <p:nvSpPr>
          <p:cNvPr id="3" name="矩形 2"/>
          <p:cNvSpPr/>
          <p:nvPr/>
        </p:nvSpPr>
        <p:spPr>
          <a:xfrm>
            <a:off x="4568191" y="10458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典型的班组组织机构应包括以下成员：</a:t>
            </a:r>
          </a:p>
          <a:p>
            <a:pPr marL="285750" indent="-285750">
              <a:buClr>
                <a:srgbClr val="D24132"/>
              </a:buClr>
              <a:buFont typeface="Wingdings" charset="2"/>
              <a:buChar char="n"/>
            </a:pPr>
            <a:r>
              <a:rPr lang="zh-CN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班长、副班长（视情况而定）；</a:t>
            </a:r>
          </a:p>
          <a:p>
            <a:pPr marL="285750" indent="-285750">
              <a:buClr>
                <a:srgbClr val="D24132"/>
              </a:buClr>
              <a:buFont typeface="Wingdings" charset="2"/>
              <a:buChar char="n"/>
            </a:pPr>
            <a:r>
              <a:rPr lang="zh-CN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安全员、质检员、综合协调员；</a:t>
            </a:r>
          </a:p>
          <a:p>
            <a:pPr marL="285750" indent="-285750">
              <a:buClr>
                <a:srgbClr val="D24132"/>
              </a:buClr>
              <a:buFont typeface="Wingdings" charset="2"/>
              <a:buChar char="n"/>
            </a:pPr>
            <a:r>
              <a:rPr lang="zh-CN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班组成员。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/>
          <a:srcRect l="51637"/>
          <a:stretch>
            <a:fillRect/>
          </a:stretch>
        </p:blipFill>
        <p:spPr bwMode="auto">
          <a:xfrm>
            <a:off x="4673393" y="2123018"/>
            <a:ext cx="3656662" cy="2945211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769215" y="5143500"/>
            <a:ext cx="7560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组织结构明确后，通过组织机构上墙的方式，让班组成员都清楚自己和同伴的职责。</a:t>
            </a:r>
            <a:endParaRPr lang="zh-CN" altLang="en-US" b="1" dirty="0">
              <a:solidFill>
                <a:srgbClr val="D24132"/>
              </a:solidFill>
            </a:endParaRPr>
          </a:p>
        </p:txBody>
      </p:sp>
      <p:graphicFrame>
        <p:nvGraphicFramePr>
          <p:cNvPr id="2" name="图示 1"/>
          <p:cNvGraphicFramePr/>
          <p:nvPr/>
        </p:nvGraphicFramePr>
        <p:xfrm>
          <a:off x="787771" y="2065410"/>
          <a:ext cx="3688154" cy="1805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内容占位符 2"/>
          <p:cNvSpPr txBox="1"/>
          <p:nvPr/>
        </p:nvSpPr>
        <p:spPr bwMode="auto">
          <a:xfrm>
            <a:off x="539552" y="235595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班组建设</a:t>
            </a:r>
          </a:p>
        </p:txBody>
      </p:sp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739830" y="726655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技术交底</a:t>
            </a:r>
            <a:r>
              <a:rPr lang="en-US" altLang="zh-CN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原则</a:t>
            </a:r>
          </a:p>
        </p:txBody>
      </p:sp>
      <p:graphicFrame>
        <p:nvGraphicFramePr>
          <p:cNvPr id="3" name="图示 2"/>
          <p:cNvGraphicFramePr/>
          <p:nvPr/>
        </p:nvGraphicFramePr>
        <p:xfrm>
          <a:off x="595814" y="1517910"/>
          <a:ext cx="5019286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内容占位符 2"/>
          <p:cNvSpPr txBox="1"/>
          <p:nvPr/>
        </p:nvSpPr>
        <p:spPr bwMode="auto">
          <a:xfrm>
            <a:off x="539552" y="235595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班组建设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r="2491"/>
          <a:stretch>
            <a:fillRect/>
          </a:stretch>
        </p:blipFill>
        <p:spPr>
          <a:xfrm>
            <a:off x="5868144" y="1561356"/>
            <a:ext cx="2952328" cy="2264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739830" y="654647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工作准备</a:t>
            </a:r>
            <a:r>
              <a:rPr lang="en-US" altLang="zh-CN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具备</a:t>
            </a:r>
          </a:p>
        </p:txBody>
      </p:sp>
      <p:sp>
        <p:nvSpPr>
          <p:cNvPr id="2" name="矩形 1"/>
          <p:cNvSpPr/>
          <p:nvPr/>
        </p:nvSpPr>
        <p:spPr>
          <a:xfrm>
            <a:off x="719570" y="1118080"/>
            <a:ext cx="79366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工作准备一般由班组长或技术员负责，核实工作实施所需的人、机、料、法、环等是否五项具备：</a:t>
            </a:r>
          </a:p>
          <a:p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人员</a:t>
            </a:r>
            <a:r>
              <a:rPr lang="en-US" altLang="zh-CN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是否有满足工作资格要求的人员；</a:t>
            </a:r>
          </a:p>
          <a:p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文件</a:t>
            </a:r>
            <a:r>
              <a:rPr lang="en-US" altLang="zh-CN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相关图纸、程序、质量跟踪文件等是否齐全，是否为有效版本；</a:t>
            </a:r>
          </a:p>
          <a:p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工具</a:t>
            </a:r>
            <a:r>
              <a:rPr lang="en-US" altLang="zh-CN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工作或安全需要的工器具是否具备；</a:t>
            </a:r>
          </a:p>
          <a:p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材料</a:t>
            </a:r>
            <a:r>
              <a:rPr lang="en-US" altLang="zh-TW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TW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所需要</a:t>
            </a:r>
            <a:r>
              <a:rPr lang="zh-CN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TW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物项、耗</a:t>
            </a:r>
            <a:r>
              <a:rPr lang="zh-CN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项</a:t>
            </a:r>
            <a:r>
              <a:rPr lang="zh-TW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等已到货；</a:t>
            </a:r>
          </a:p>
          <a:p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环境</a:t>
            </a:r>
            <a:r>
              <a:rPr lang="en-US" altLang="zh-CN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上游工作已完成，环境满足开工要求。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7846" y="2194464"/>
            <a:ext cx="2970901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5752447" y="4894192"/>
            <a:ext cx="24416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特种作业人员应持证上岗</a:t>
            </a:r>
            <a:endParaRPr lang="zh-CN" altLang="en-US" sz="1600" b="1" dirty="0">
              <a:solidFill>
                <a:srgbClr val="D24132"/>
              </a:solidFill>
            </a:endParaRPr>
          </a:p>
        </p:txBody>
      </p:sp>
      <p:sp>
        <p:nvSpPr>
          <p:cNvPr id="8" name="内容占位符 2"/>
          <p:cNvSpPr txBox="1"/>
          <p:nvPr/>
        </p:nvSpPr>
        <p:spPr bwMode="auto">
          <a:xfrm>
            <a:off x="539552" y="235595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班组建设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98"/>
          <a:stretch>
            <a:fillRect/>
          </a:stretch>
        </p:blipFill>
        <p:spPr>
          <a:xfrm>
            <a:off x="827584" y="2933961"/>
            <a:ext cx="3960440" cy="2619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739830" y="726655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过程控制</a:t>
            </a:r>
            <a:r>
              <a:rPr lang="en-US" altLang="zh-CN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管理</a:t>
            </a:r>
          </a:p>
        </p:txBody>
      </p:sp>
      <p:graphicFrame>
        <p:nvGraphicFramePr>
          <p:cNvPr id="5" name="图示 4"/>
          <p:cNvGraphicFramePr/>
          <p:nvPr/>
        </p:nvGraphicFramePr>
        <p:xfrm>
          <a:off x="1030604" y="1448611"/>
          <a:ext cx="3510136" cy="1994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内容占位符 2"/>
          <p:cNvSpPr txBox="1"/>
          <p:nvPr/>
        </p:nvSpPr>
        <p:spPr bwMode="auto">
          <a:xfrm>
            <a:off x="539552" y="235595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班组建设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01318"/>
            <a:ext cx="3813426" cy="2860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组合 7"/>
          <p:cNvGrpSpPr/>
          <p:nvPr/>
        </p:nvGrpSpPr>
        <p:grpSpPr>
          <a:xfrm>
            <a:off x="534660" y="3773181"/>
            <a:ext cx="7776504" cy="1548861"/>
            <a:chOff x="534660" y="3773181"/>
            <a:chExt cx="7776504" cy="1548861"/>
          </a:xfrm>
        </p:grpSpPr>
        <p:sp>
          <p:nvSpPr>
            <p:cNvPr id="2" name="矩形 1"/>
            <p:cNvSpPr/>
            <p:nvPr/>
          </p:nvSpPr>
          <p:spPr>
            <a:xfrm>
              <a:off x="534660" y="3773181"/>
              <a:ext cx="777650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zh-CN" altLang="en-US" sz="1600" b="1" dirty="0">
                  <a:solidFill>
                    <a:srgbClr val="D24132"/>
                  </a:solidFill>
                  <a:latin typeface="微软雅黑" pitchFamily="34" charset="-122"/>
                  <a:ea typeface="微软雅黑" pitchFamily="34" charset="-122"/>
                </a:rPr>
                <a:t>工作后</a:t>
              </a:r>
              <a:r>
                <a:rPr lang="en-US" altLang="zh-CN" sz="1600" b="1" dirty="0">
                  <a:solidFill>
                    <a:srgbClr val="D24132"/>
                  </a:solidFill>
                  <a:latin typeface="微软雅黑" pitchFamily="34" charset="-122"/>
                  <a:ea typeface="微软雅黑" pitchFamily="34" charset="-122"/>
                </a:rPr>
                <a:t>-</a:t>
              </a:r>
              <a:r>
                <a:rPr lang="zh-CN" altLang="en-US" sz="1600" b="1" dirty="0">
                  <a:solidFill>
                    <a:srgbClr val="D24132"/>
                  </a:solidFill>
                  <a:latin typeface="微软雅黑" pitchFamily="34" charset="-122"/>
                  <a:ea typeface="微软雅黑" pitchFamily="34" charset="-122"/>
                </a:rPr>
                <a:t>班后会</a:t>
              </a:r>
            </a:p>
            <a:p>
              <a:r>
                <a:rPr lang="zh-CN" altLang="en-US" sz="1600" b="1" dirty="0">
                  <a:solidFill>
                    <a:srgbClr val="D24132"/>
                  </a:solidFill>
                  <a:latin typeface="微软雅黑" pitchFamily="34" charset="-122"/>
                  <a:ea typeface="微软雅黑" pitchFamily="34" charset="-122"/>
                </a:rPr>
                <a:t>班后会目的：</a:t>
              </a:r>
              <a:r>
                <a:rPr lang="zh-CN" altLang="en-US" sz="1600" b="1" dirty="0">
                  <a:solidFill>
                    <a:srgbClr val="686868"/>
                  </a:solidFill>
                  <a:latin typeface="微软雅黑" pitchFamily="34" charset="-122"/>
                  <a:ea typeface="微软雅黑" pitchFamily="34" charset="-122"/>
                </a:rPr>
                <a:t>总结和反馈当天的工作情况；</a:t>
              </a:r>
            </a:p>
            <a:p>
              <a:r>
                <a:rPr lang="zh-CN" altLang="en-US" sz="1600" b="1" dirty="0">
                  <a:solidFill>
                    <a:srgbClr val="D24132"/>
                  </a:solidFill>
                  <a:latin typeface="微软雅黑" pitchFamily="34" charset="-122"/>
                  <a:ea typeface="微软雅黑" pitchFamily="34" charset="-122"/>
                </a:rPr>
                <a:t>参加人员：</a:t>
              </a:r>
              <a:r>
                <a:rPr lang="zh-CN" altLang="en-US" sz="1600" b="1" dirty="0">
                  <a:solidFill>
                    <a:srgbClr val="686868"/>
                  </a:solidFill>
                  <a:latin typeface="微软雅黑" pitchFamily="34" charset="-122"/>
                  <a:ea typeface="微软雅黑" pitchFamily="34" charset="-122"/>
                </a:rPr>
                <a:t>班长与副班长、组长、安全员、技术员进行交流，一般不超过</a:t>
              </a:r>
              <a:r>
                <a:rPr lang="en-US" altLang="zh-CN" sz="1600" b="1" dirty="0">
                  <a:solidFill>
                    <a:srgbClr val="686868"/>
                  </a:solidFill>
                  <a:latin typeface="微软雅黑" pitchFamily="34" charset="-122"/>
                  <a:ea typeface="微软雅黑" pitchFamily="34" charset="-122"/>
                </a:rPr>
                <a:t>10</a:t>
              </a:r>
              <a:r>
                <a:rPr lang="zh-CN" altLang="en-US" sz="1600" b="1" dirty="0">
                  <a:solidFill>
                    <a:srgbClr val="686868"/>
                  </a:solidFill>
                  <a:latin typeface="微软雅黑" pitchFamily="34" charset="-122"/>
                  <a:ea typeface="微软雅黑" pitchFamily="34" charset="-122"/>
                </a:rPr>
                <a:t>分钟。</a:t>
              </a:r>
            </a:p>
            <a:p>
              <a:r>
                <a:rPr lang="zh-CN" altLang="en-US" sz="1600" b="1" dirty="0">
                  <a:solidFill>
                    <a:srgbClr val="D24132"/>
                  </a:solidFill>
                  <a:latin typeface="微软雅黑" pitchFamily="34" charset="-122"/>
                  <a:ea typeface="微软雅黑" pitchFamily="34" charset="-122"/>
                </a:rPr>
                <a:t>班后会要点包括：</a:t>
              </a:r>
              <a:r>
                <a:rPr lang="zh-CN" altLang="en-US" sz="1600" b="1" dirty="0">
                  <a:solidFill>
                    <a:srgbClr val="686868"/>
                  </a:solidFill>
                  <a:latin typeface="微软雅黑" pitchFamily="34" charset="-122"/>
                  <a:ea typeface="微软雅黑" pitchFamily="34" charset="-122"/>
                </a:rPr>
                <a:t>简要小结当天生产情况</a:t>
              </a:r>
              <a:r>
                <a:rPr lang="zh-CN" altLang="en-US" sz="1600" b="1">
                  <a:solidFill>
                    <a:srgbClr val="686868"/>
                  </a:solidFill>
                  <a:latin typeface="微软雅黑" pitchFamily="34" charset="-122"/>
                  <a:ea typeface="微软雅黑" pitchFamily="34" charset="-122"/>
                </a:rPr>
                <a:t>；指出亮点</a:t>
              </a:r>
              <a:r>
                <a:rPr lang="zh-CN" altLang="en-US" sz="1600" b="1" dirty="0">
                  <a:solidFill>
                    <a:srgbClr val="686868"/>
                  </a:solidFill>
                  <a:latin typeface="微软雅黑" pitchFamily="34" charset="-122"/>
                  <a:ea typeface="微软雅黑" pitchFamily="34" charset="-122"/>
                </a:rPr>
                <a:t>和不足；商讨整改意见和防范措施。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4023" y="4895285"/>
              <a:ext cx="3279932" cy="42675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/>
        </p:nvSpPr>
        <p:spPr bwMode="auto">
          <a:xfrm>
            <a:off x="739832" y="769270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工作后</a:t>
            </a:r>
            <a:r>
              <a:rPr lang="en-US" altLang="zh-CN" sz="20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-</a:t>
            </a:r>
            <a:r>
              <a:rPr lang="zh-CN" altLang="en-US" sz="20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工完料尽场地清（班组“</a:t>
            </a:r>
            <a:r>
              <a:rPr lang="en-US" altLang="zh-CN" sz="20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6S”</a:t>
            </a:r>
            <a:r>
              <a:rPr lang="zh-CN" altLang="en-US" sz="20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管理）</a:t>
            </a:r>
          </a:p>
        </p:txBody>
      </p:sp>
      <p:graphicFrame>
        <p:nvGraphicFramePr>
          <p:cNvPr id="10" name="图示 9"/>
          <p:cNvGraphicFramePr/>
          <p:nvPr/>
        </p:nvGraphicFramePr>
        <p:xfrm>
          <a:off x="980786" y="1489348"/>
          <a:ext cx="7056784" cy="3916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内容占位符 2"/>
          <p:cNvSpPr txBox="1"/>
          <p:nvPr/>
        </p:nvSpPr>
        <p:spPr bwMode="auto">
          <a:xfrm>
            <a:off x="539552" y="235595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班组建设</a:t>
            </a:r>
          </a:p>
        </p:txBody>
      </p:sp>
    </p:spTree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739830" y="726653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en-US" altLang="zh-CN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常见制度7基本</a:t>
            </a:r>
            <a:endParaRPr lang="zh-CN" altLang="en-US" sz="20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45544" y="1273324"/>
            <a:ext cx="78646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班组常见制度包括</a:t>
            </a:r>
            <a:r>
              <a:rPr lang="en-US" altLang="zh-CN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项基本制度：</a:t>
            </a:r>
            <a:endParaRPr lang="zh-CN" altLang="en-US" sz="1600" b="1" dirty="0">
              <a:solidFill>
                <a:srgbClr val="D24132"/>
              </a:solidFill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2109577" y="1811764"/>
            <a:ext cx="2295930" cy="717478"/>
          </a:xfrm>
          <a:custGeom>
            <a:avLst/>
            <a:gdLst>
              <a:gd name="connsiteX0" fmla="*/ 0 w 2295930"/>
              <a:gd name="connsiteY0" fmla="*/ 0 h 717478"/>
              <a:gd name="connsiteX1" fmla="*/ 2295930 w 2295930"/>
              <a:gd name="connsiteY1" fmla="*/ 0 h 717478"/>
              <a:gd name="connsiteX2" fmla="*/ 2295930 w 2295930"/>
              <a:gd name="connsiteY2" fmla="*/ 717478 h 717478"/>
              <a:gd name="connsiteX3" fmla="*/ 0 w 2295930"/>
              <a:gd name="connsiteY3" fmla="*/ 717478 h 717478"/>
              <a:gd name="connsiteX4" fmla="*/ 0 w 2295930"/>
              <a:gd name="connsiteY4" fmla="*/ 0 h 717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930" h="717478">
                <a:moveTo>
                  <a:pt x="0" y="0"/>
                </a:moveTo>
                <a:lnTo>
                  <a:pt x="2295930" y="0"/>
                </a:lnTo>
                <a:lnTo>
                  <a:pt x="2295930" y="717478"/>
                </a:lnTo>
                <a:lnTo>
                  <a:pt x="0" y="717478"/>
                </a:lnTo>
                <a:lnTo>
                  <a:pt x="0" y="0"/>
                </a:lnTo>
                <a:close/>
              </a:path>
            </a:pathLst>
          </a:custGeom>
          <a:solidFill>
            <a:srgbClr val="FCAC1F"/>
          </a:solidFill>
          <a:ln>
            <a:solidFill>
              <a:srgbClr val="189A8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5972" tIns="57150" rIns="57150" bIns="57150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培训与资质管理制度</a:t>
            </a:r>
          </a:p>
        </p:txBody>
      </p:sp>
      <p:sp>
        <p:nvSpPr>
          <p:cNvPr id="11" name="矩形 10"/>
          <p:cNvSpPr/>
          <p:nvPr/>
        </p:nvSpPr>
        <p:spPr>
          <a:xfrm>
            <a:off x="2013913" y="1708128"/>
            <a:ext cx="502234" cy="753352"/>
          </a:xfrm>
          <a:prstGeom prst="rect">
            <a:avLst/>
          </a:pr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任意多边形 11"/>
          <p:cNvSpPr/>
          <p:nvPr/>
        </p:nvSpPr>
        <p:spPr>
          <a:xfrm>
            <a:off x="4629564" y="1811764"/>
            <a:ext cx="2295930" cy="717478"/>
          </a:xfrm>
          <a:custGeom>
            <a:avLst/>
            <a:gdLst>
              <a:gd name="connsiteX0" fmla="*/ 0 w 2295930"/>
              <a:gd name="connsiteY0" fmla="*/ 0 h 717478"/>
              <a:gd name="connsiteX1" fmla="*/ 2295930 w 2295930"/>
              <a:gd name="connsiteY1" fmla="*/ 0 h 717478"/>
              <a:gd name="connsiteX2" fmla="*/ 2295930 w 2295930"/>
              <a:gd name="connsiteY2" fmla="*/ 717478 h 717478"/>
              <a:gd name="connsiteX3" fmla="*/ 0 w 2295930"/>
              <a:gd name="connsiteY3" fmla="*/ 717478 h 717478"/>
              <a:gd name="connsiteX4" fmla="*/ 0 w 2295930"/>
              <a:gd name="connsiteY4" fmla="*/ 0 h 717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930" h="717478">
                <a:moveTo>
                  <a:pt x="0" y="0"/>
                </a:moveTo>
                <a:lnTo>
                  <a:pt x="2295930" y="0"/>
                </a:lnTo>
                <a:lnTo>
                  <a:pt x="2295930" y="717478"/>
                </a:lnTo>
                <a:lnTo>
                  <a:pt x="0" y="717478"/>
                </a:lnTo>
                <a:lnTo>
                  <a:pt x="0" y="0"/>
                </a:lnTo>
                <a:close/>
              </a:path>
            </a:pathLst>
          </a:custGeom>
          <a:solidFill>
            <a:srgbClr val="FCAC1F"/>
          </a:solidFill>
          <a:ln>
            <a:solidFill>
              <a:srgbClr val="189A8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5972" tIns="57150" rIns="57150" bIns="57150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工器具管理制度</a:t>
            </a:r>
          </a:p>
        </p:txBody>
      </p:sp>
      <p:sp>
        <p:nvSpPr>
          <p:cNvPr id="13" name="矩形 12"/>
          <p:cNvSpPr/>
          <p:nvPr/>
        </p:nvSpPr>
        <p:spPr>
          <a:xfrm>
            <a:off x="4533900" y="1708128"/>
            <a:ext cx="502234" cy="753352"/>
          </a:xfrm>
          <a:prstGeom prst="rect">
            <a:avLst/>
          </a:pr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任意多边形 13"/>
          <p:cNvSpPr/>
          <p:nvPr/>
        </p:nvSpPr>
        <p:spPr>
          <a:xfrm>
            <a:off x="2109577" y="2714989"/>
            <a:ext cx="2295930" cy="717478"/>
          </a:xfrm>
          <a:custGeom>
            <a:avLst/>
            <a:gdLst>
              <a:gd name="connsiteX0" fmla="*/ 0 w 2295930"/>
              <a:gd name="connsiteY0" fmla="*/ 0 h 717478"/>
              <a:gd name="connsiteX1" fmla="*/ 2295930 w 2295930"/>
              <a:gd name="connsiteY1" fmla="*/ 0 h 717478"/>
              <a:gd name="connsiteX2" fmla="*/ 2295930 w 2295930"/>
              <a:gd name="connsiteY2" fmla="*/ 717478 h 717478"/>
              <a:gd name="connsiteX3" fmla="*/ 0 w 2295930"/>
              <a:gd name="connsiteY3" fmla="*/ 717478 h 717478"/>
              <a:gd name="connsiteX4" fmla="*/ 0 w 2295930"/>
              <a:gd name="connsiteY4" fmla="*/ 0 h 717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930" h="717478">
                <a:moveTo>
                  <a:pt x="0" y="0"/>
                </a:moveTo>
                <a:lnTo>
                  <a:pt x="2295930" y="0"/>
                </a:lnTo>
                <a:lnTo>
                  <a:pt x="2295930" y="717478"/>
                </a:lnTo>
                <a:lnTo>
                  <a:pt x="0" y="717478"/>
                </a:lnTo>
                <a:lnTo>
                  <a:pt x="0" y="0"/>
                </a:lnTo>
                <a:close/>
              </a:path>
            </a:pathLst>
          </a:custGeom>
          <a:solidFill>
            <a:srgbClr val="FCAC1F"/>
          </a:solidFill>
          <a:ln>
            <a:solidFill>
              <a:srgbClr val="189A8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5972" tIns="57150" rIns="57150" bIns="57150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例会制度</a:t>
            </a:r>
          </a:p>
        </p:txBody>
      </p:sp>
      <p:sp>
        <p:nvSpPr>
          <p:cNvPr id="15" name="矩形 14"/>
          <p:cNvSpPr/>
          <p:nvPr/>
        </p:nvSpPr>
        <p:spPr>
          <a:xfrm>
            <a:off x="2013913" y="2611353"/>
            <a:ext cx="502234" cy="753352"/>
          </a:xfrm>
          <a:prstGeom prst="rect">
            <a:avLst/>
          </a:pr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任意多边形 15"/>
          <p:cNvSpPr/>
          <p:nvPr/>
        </p:nvSpPr>
        <p:spPr>
          <a:xfrm>
            <a:off x="4629564" y="2714989"/>
            <a:ext cx="2295930" cy="717478"/>
          </a:xfrm>
          <a:custGeom>
            <a:avLst/>
            <a:gdLst>
              <a:gd name="connsiteX0" fmla="*/ 0 w 2295930"/>
              <a:gd name="connsiteY0" fmla="*/ 0 h 717478"/>
              <a:gd name="connsiteX1" fmla="*/ 2295930 w 2295930"/>
              <a:gd name="connsiteY1" fmla="*/ 0 h 717478"/>
              <a:gd name="connsiteX2" fmla="*/ 2295930 w 2295930"/>
              <a:gd name="connsiteY2" fmla="*/ 717478 h 717478"/>
              <a:gd name="connsiteX3" fmla="*/ 0 w 2295930"/>
              <a:gd name="connsiteY3" fmla="*/ 717478 h 717478"/>
              <a:gd name="connsiteX4" fmla="*/ 0 w 2295930"/>
              <a:gd name="connsiteY4" fmla="*/ 0 h 717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930" h="717478">
                <a:moveTo>
                  <a:pt x="0" y="0"/>
                </a:moveTo>
                <a:lnTo>
                  <a:pt x="2295930" y="0"/>
                </a:lnTo>
                <a:lnTo>
                  <a:pt x="2295930" y="717478"/>
                </a:lnTo>
                <a:lnTo>
                  <a:pt x="0" y="717478"/>
                </a:lnTo>
                <a:lnTo>
                  <a:pt x="0" y="0"/>
                </a:lnTo>
                <a:close/>
              </a:path>
            </a:pathLst>
          </a:custGeom>
          <a:solidFill>
            <a:srgbClr val="FCAC1F"/>
          </a:solidFill>
          <a:ln>
            <a:solidFill>
              <a:srgbClr val="189A8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5972" tIns="57150" rIns="57150" bIns="57150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安全检查制度</a:t>
            </a:r>
          </a:p>
        </p:txBody>
      </p:sp>
      <p:sp>
        <p:nvSpPr>
          <p:cNvPr id="17" name="矩形 16"/>
          <p:cNvSpPr/>
          <p:nvPr/>
        </p:nvSpPr>
        <p:spPr>
          <a:xfrm>
            <a:off x="4533900" y="2611353"/>
            <a:ext cx="502234" cy="753352"/>
          </a:xfrm>
          <a:prstGeom prst="rect">
            <a:avLst/>
          </a:pr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任意多边形 17"/>
          <p:cNvSpPr/>
          <p:nvPr/>
        </p:nvSpPr>
        <p:spPr>
          <a:xfrm>
            <a:off x="2109577" y="3618214"/>
            <a:ext cx="2295930" cy="717478"/>
          </a:xfrm>
          <a:custGeom>
            <a:avLst/>
            <a:gdLst>
              <a:gd name="connsiteX0" fmla="*/ 0 w 2295930"/>
              <a:gd name="connsiteY0" fmla="*/ 0 h 717478"/>
              <a:gd name="connsiteX1" fmla="*/ 2295930 w 2295930"/>
              <a:gd name="connsiteY1" fmla="*/ 0 h 717478"/>
              <a:gd name="connsiteX2" fmla="*/ 2295930 w 2295930"/>
              <a:gd name="connsiteY2" fmla="*/ 717478 h 717478"/>
              <a:gd name="connsiteX3" fmla="*/ 0 w 2295930"/>
              <a:gd name="connsiteY3" fmla="*/ 717478 h 717478"/>
              <a:gd name="connsiteX4" fmla="*/ 0 w 2295930"/>
              <a:gd name="connsiteY4" fmla="*/ 0 h 717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930" h="717478">
                <a:moveTo>
                  <a:pt x="0" y="0"/>
                </a:moveTo>
                <a:lnTo>
                  <a:pt x="2295930" y="0"/>
                </a:lnTo>
                <a:lnTo>
                  <a:pt x="2295930" y="717478"/>
                </a:lnTo>
                <a:lnTo>
                  <a:pt x="0" y="717478"/>
                </a:lnTo>
                <a:lnTo>
                  <a:pt x="0" y="0"/>
                </a:lnTo>
                <a:close/>
              </a:path>
            </a:pathLst>
          </a:custGeom>
          <a:solidFill>
            <a:srgbClr val="FCAC1F"/>
          </a:solidFill>
          <a:ln>
            <a:solidFill>
              <a:srgbClr val="189A8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5972" tIns="57150" rIns="57150" bIns="57150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劳保用品管理制度</a:t>
            </a:r>
          </a:p>
        </p:txBody>
      </p:sp>
      <p:sp>
        <p:nvSpPr>
          <p:cNvPr id="19" name="矩形 18"/>
          <p:cNvSpPr/>
          <p:nvPr/>
        </p:nvSpPr>
        <p:spPr>
          <a:xfrm>
            <a:off x="2013913" y="3514579"/>
            <a:ext cx="502234" cy="753352"/>
          </a:xfrm>
          <a:prstGeom prst="rect">
            <a:avLst/>
          </a:pr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任意多边形 19"/>
          <p:cNvSpPr/>
          <p:nvPr/>
        </p:nvSpPr>
        <p:spPr>
          <a:xfrm>
            <a:off x="4629564" y="3618214"/>
            <a:ext cx="2295930" cy="717478"/>
          </a:xfrm>
          <a:custGeom>
            <a:avLst/>
            <a:gdLst>
              <a:gd name="connsiteX0" fmla="*/ 0 w 2295930"/>
              <a:gd name="connsiteY0" fmla="*/ 0 h 717478"/>
              <a:gd name="connsiteX1" fmla="*/ 2295930 w 2295930"/>
              <a:gd name="connsiteY1" fmla="*/ 0 h 717478"/>
              <a:gd name="connsiteX2" fmla="*/ 2295930 w 2295930"/>
              <a:gd name="connsiteY2" fmla="*/ 717478 h 717478"/>
              <a:gd name="connsiteX3" fmla="*/ 0 w 2295930"/>
              <a:gd name="connsiteY3" fmla="*/ 717478 h 717478"/>
              <a:gd name="connsiteX4" fmla="*/ 0 w 2295930"/>
              <a:gd name="connsiteY4" fmla="*/ 0 h 717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930" h="717478">
                <a:moveTo>
                  <a:pt x="0" y="0"/>
                </a:moveTo>
                <a:lnTo>
                  <a:pt x="2295930" y="0"/>
                </a:lnTo>
                <a:lnTo>
                  <a:pt x="2295930" y="717478"/>
                </a:lnTo>
                <a:lnTo>
                  <a:pt x="0" y="717478"/>
                </a:lnTo>
                <a:lnTo>
                  <a:pt x="0" y="0"/>
                </a:lnTo>
                <a:close/>
              </a:path>
            </a:pathLst>
          </a:custGeom>
          <a:solidFill>
            <a:srgbClr val="FCAC1F"/>
          </a:solidFill>
          <a:ln>
            <a:solidFill>
              <a:srgbClr val="189A8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5972" tIns="57150" rIns="57150" bIns="57150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班组奖惩制度</a:t>
            </a:r>
          </a:p>
        </p:txBody>
      </p:sp>
      <p:sp>
        <p:nvSpPr>
          <p:cNvPr id="21" name="矩形 20"/>
          <p:cNvSpPr/>
          <p:nvPr/>
        </p:nvSpPr>
        <p:spPr>
          <a:xfrm>
            <a:off x="4533900" y="3514579"/>
            <a:ext cx="502234" cy="753352"/>
          </a:xfrm>
          <a:prstGeom prst="rect">
            <a:avLst/>
          </a:pr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任意多边形 21"/>
          <p:cNvSpPr/>
          <p:nvPr/>
        </p:nvSpPr>
        <p:spPr>
          <a:xfrm>
            <a:off x="3369570" y="4521440"/>
            <a:ext cx="2295930" cy="717478"/>
          </a:xfrm>
          <a:custGeom>
            <a:avLst/>
            <a:gdLst>
              <a:gd name="connsiteX0" fmla="*/ 0 w 2295930"/>
              <a:gd name="connsiteY0" fmla="*/ 0 h 717478"/>
              <a:gd name="connsiteX1" fmla="*/ 2295930 w 2295930"/>
              <a:gd name="connsiteY1" fmla="*/ 0 h 717478"/>
              <a:gd name="connsiteX2" fmla="*/ 2295930 w 2295930"/>
              <a:gd name="connsiteY2" fmla="*/ 717478 h 717478"/>
              <a:gd name="connsiteX3" fmla="*/ 0 w 2295930"/>
              <a:gd name="connsiteY3" fmla="*/ 717478 h 717478"/>
              <a:gd name="connsiteX4" fmla="*/ 0 w 2295930"/>
              <a:gd name="connsiteY4" fmla="*/ 0 h 717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5930" h="717478">
                <a:moveTo>
                  <a:pt x="0" y="0"/>
                </a:moveTo>
                <a:lnTo>
                  <a:pt x="2295930" y="0"/>
                </a:lnTo>
                <a:lnTo>
                  <a:pt x="2295930" y="717478"/>
                </a:lnTo>
                <a:lnTo>
                  <a:pt x="0" y="717478"/>
                </a:lnTo>
                <a:lnTo>
                  <a:pt x="0" y="0"/>
                </a:lnTo>
                <a:close/>
              </a:path>
            </a:pathLst>
          </a:custGeom>
          <a:solidFill>
            <a:srgbClr val="FCAC1F"/>
          </a:solidFill>
          <a:ln>
            <a:solidFill>
              <a:srgbClr val="189A80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5972" tIns="57150" rIns="57150" bIns="57150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班组行为规范等</a:t>
            </a:r>
          </a:p>
        </p:txBody>
      </p:sp>
      <p:sp>
        <p:nvSpPr>
          <p:cNvPr id="23" name="矩形 22"/>
          <p:cNvSpPr/>
          <p:nvPr/>
        </p:nvSpPr>
        <p:spPr>
          <a:xfrm>
            <a:off x="3273907" y="4417804"/>
            <a:ext cx="502234" cy="753352"/>
          </a:xfrm>
          <a:prstGeom prst="rect">
            <a:avLst/>
          </a:pr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矩形 23"/>
          <p:cNvSpPr/>
          <p:nvPr/>
        </p:nvSpPr>
        <p:spPr>
          <a:xfrm>
            <a:off x="2013913" y="1690191"/>
            <a:ext cx="502234" cy="753352"/>
          </a:xfrm>
          <a:prstGeom prst="rect">
            <a:avLst/>
          </a:pr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矩形 24"/>
          <p:cNvSpPr/>
          <p:nvPr/>
        </p:nvSpPr>
        <p:spPr>
          <a:xfrm>
            <a:off x="2013913" y="2593416"/>
            <a:ext cx="502234" cy="753352"/>
          </a:xfrm>
          <a:prstGeom prst="rect">
            <a:avLst/>
          </a:pr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矩形 25"/>
          <p:cNvSpPr/>
          <p:nvPr/>
        </p:nvSpPr>
        <p:spPr>
          <a:xfrm>
            <a:off x="4533900" y="2593416"/>
            <a:ext cx="502234" cy="753352"/>
          </a:xfrm>
          <a:prstGeom prst="rect">
            <a:avLst/>
          </a:pr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矩形 26"/>
          <p:cNvSpPr/>
          <p:nvPr/>
        </p:nvSpPr>
        <p:spPr>
          <a:xfrm>
            <a:off x="2013913" y="3496642"/>
            <a:ext cx="502234" cy="753352"/>
          </a:xfrm>
          <a:prstGeom prst="rect">
            <a:avLst/>
          </a:pr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矩形 27"/>
          <p:cNvSpPr/>
          <p:nvPr/>
        </p:nvSpPr>
        <p:spPr>
          <a:xfrm>
            <a:off x="4533900" y="3496642"/>
            <a:ext cx="502234" cy="753352"/>
          </a:xfrm>
          <a:prstGeom prst="rect">
            <a:avLst/>
          </a:prstGeom>
          <a:solidFill>
            <a:srgbClr val="2C91C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内容占位符 2"/>
          <p:cNvSpPr txBox="1"/>
          <p:nvPr/>
        </p:nvSpPr>
        <p:spPr bwMode="auto">
          <a:xfrm>
            <a:off x="539552" y="235595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班组建设</a:t>
            </a:r>
          </a:p>
        </p:txBody>
      </p:sp>
    </p:spTree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739830" y="654647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管理看板</a:t>
            </a:r>
            <a:r>
              <a:rPr lang="en-US" altLang="zh-CN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模块</a:t>
            </a:r>
          </a:p>
        </p:txBody>
      </p:sp>
      <p:sp>
        <p:nvSpPr>
          <p:cNvPr id="7" name="矩形 6"/>
          <p:cNvSpPr/>
          <p:nvPr/>
        </p:nvSpPr>
        <p:spPr>
          <a:xfrm>
            <a:off x="895990" y="1634198"/>
            <a:ext cx="2952328" cy="252000"/>
          </a:xfrm>
          <a:prstGeom prst="rect">
            <a:avLst/>
          </a:prstGeom>
          <a:ln>
            <a:solidFill>
              <a:srgbClr val="2C91CE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任意多边形 7"/>
          <p:cNvSpPr/>
          <p:nvPr/>
        </p:nvSpPr>
        <p:spPr>
          <a:xfrm>
            <a:off x="1043608" y="1486598"/>
            <a:ext cx="2066629" cy="295200"/>
          </a:xfrm>
          <a:custGeom>
            <a:avLst/>
            <a:gdLst>
              <a:gd name="connsiteX0" fmla="*/ 0 w 2066629"/>
              <a:gd name="connsiteY0" fmla="*/ 49201 h 295200"/>
              <a:gd name="connsiteX1" fmla="*/ 49201 w 2066629"/>
              <a:gd name="connsiteY1" fmla="*/ 0 h 295200"/>
              <a:gd name="connsiteX2" fmla="*/ 2017428 w 2066629"/>
              <a:gd name="connsiteY2" fmla="*/ 0 h 295200"/>
              <a:gd name="connsiteX3" fmla="*/ 2066629 w 2066629"/>
              <a:gd name="connsiteY3" fmla="*/ 49201 h 295200"/>
              <a:gd name="connsiteX4" fmla="*/ 2066629 w 2066629"/>
              <a:gd name="connsiteY4" fmla="*/ 245999 h 295200"/>
              <a:gd name="connsiteX5" fmla="*/ 2017428 w 2066629"/>
              <a:gd name="connsiteY5" fmla="*/ 295200 h 295200"/>
              <a:gd name="connsiteX6" fmla="*/ 49201 w 2066629"/>
              <a:gd name="connsiteY6" fmla="*/ 295200 h 295200"/>
              <a:gd name="connsiteX7" fmla="*/ 0 w 2066629"/>
              <a:gd name="connsiteY7" fmla="*/ 245999 h 295200"/>
              <a:gd name="connsiteX8" fmla="*/ 0 w 2066629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6629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2017428" y="0"/>
                </a:lnTo>
                <a:cubicBezTo>
                  <a:pt x="2044601" y="0"/>
                  <a:pt x="2066629" y="22028"/>
                  <a:pt x="2066629" y="49201"/>
                </a:cubicBezTo>
                <a:lnTo>
                  <a:pt x="2066629" y="245999"/>
                </a:lnTo>
                <a:cubicBezTo>
                  <a:pt x="2066629" y="273172"/>
                  <a:pt x="2044601" y="295200"/>
                  <a:pt x="2017428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rgbClr val="2C91CE"/>
          </a:solidFill>
          <a:ln>
            <a:solidFill>
              <a:srgbClr val="2C91C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24" tIns="14410" rIns="92524" bIns="14410" numCol="1" spcCol="1270" anchor="ctr" anchorCtr="0">
            <a:no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•</a:t>
            </a:r>
            <a:r>
              <a:rPr lang="zh-CN" altLang="en-US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组织机构</a:t>
            </a:r>
          </a:p>
        </p:txBody>
      </p:sp>
      <p:sp>
        <p:nvSpPr>
          <p:cNvPr id="9" name="矩形 8"/>
          <p:cNvSpPr/>
          <p:nvPr/>
        </p:nvSpPr>
        <p:spPr>
          <a:xfrm>
            <a:off x="895990" y="2087798"/>
            <a:ext cx="2952328" cy="252000"/>
          </a:xfrm>
          <a:prstGeom prst="rect">
            <a:avLst/>
          </a:prstGeom>
          <a:ln>
            <a:solidFill>
              <a:srgbClr val="2C91CE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任意多边形 9"/>
          <p:cNvSpPr/>
          <p:nvPr/>
        </p:nvSpPr>
        <p:spPr>
          <a:xfrm>
            <a:off x="1043608" y="1940198"/>
            <a:ext cx="2066629" cy="295200"/>
          </a:xfrm>
          <a:custGeom>
            <a:avLst/>
            <a:gdLst>
              <a:gd name="connsiteX0" fmla="*/ 0 w 2066629"/>
              <a:gd name="connsiteY0" fmla="*/ 49201 h 295200"/>
              <a:gd name="connsiteX1" fmla="*/ 49201 w 2066629"/>
              <a:gd name="connsiteY1" fmla="*/ 0 h 295200"/>
              <a:gd name="connsiteX2" fmla="*/ 2017428 w 2066629"/>
              <a:gd name="connsiteY2" fmla="*/ 0 h 295200"/>
              <a:gd name="connsiteX3" fmla="*/ 2066629 w 2066629"/>
              <a:gd name="connsiteY3" fmla="*/ 49201 h 295200"/>
              <a:gd name="connsiteX4" fmla="*/ 2066629 w 2066629"/>
              <a:gd name="connsiteY4" fmla="*/ 245999 h 295200"/>
              <a:gd name="connsiteX5" fmla="*/ 2017428 w 2066629"/>
              <a:gd name="connsiteY5" fmla="*/ 295200 h 295200"/>
              <a:gd name="connsiteX6" fmla="*/ 49201 w 2066629"/>
              <a:gd name="connsiteY6" fmla="*/ 295200 h 295200"/>
              <a:gd name="connsiteX7" fmla="*/ 0 w 2066629"/>
              <a:gd name="connsiteY7" fmla="*/ 245999 h 295200"/>
              <a:gd name="connsiteX8" fmla="*/ 0 w 2066629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6629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2017428" y="0"/>
                </a:lnTo>
                <a:cubicBezTo>
                  <a:pt x="2044601" y="0"/>
                  <a:pt x="2066629" y="22028"/>
                  <a:pt x="2066629" y="49201"/>
                </a:cubicBezTo>
                <a:lnTo>
                  <a:pt x="2066629" y="245999"/>
                </a:lnTo>
                <a:cubicBezTo>
                  <a:pt x="2066629" y="273172"/>
                  <a:pt x="2044601" y="295200"/>
                  <a:pt x="2017428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rgbClr val="2C91CE"/>
          </a:solidFill>
          <a:ln>
            <a:solidFill>
              <a:srgbClr val="2C91C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24" tIns="14410" rIns="92524" bIns="14410" numCol="1" spcCol="1270" anchor="ctr" anchorCtr="0">
            <a:no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•</a:t>
            </a:r>
            <a:r>
              <a:rPr lang="zh-CN" altLang="en-US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班组制度</a:t>
            </a:r>
          </a:p>
        </p:txBody>
      </p:sp>
      <p:sp>
        <p:nvSpPr>
          <p:cNvPr id="11" name="矩形 10"/>
          <p:cNvSpPr/>
          <p:nvPr/>
        </p:nvSpPr>
        <p:spPr>
          <a:xfrm>
            <a:off x="895990" y="2541398"/>
            <a:ext cx="2952328" cy="252000"/>
          </a:xfrm>
          <a:prstGeom prst="rect">
            <a:avLst/>
          </a:prstGeom>
          <a:ln>
            <a:solidFill>
              <a:srgbClr val="2C91CE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任意多边形 11"/>
          <p:cNvSpPr/>
          <p:nvPr/>
        </p:nvSpPr>
        <p:spPr>
          <a:xfrm>
            <a:off x="1043608" y="2393798"/>
            <a:ext cx="2066629" cy="295200"/>
          </a:xfrm>
          <a:custGeom>
            <a:avLst/>
            <a:gdLst>
              <a:gd name="connsiteX0" fmla="*/ 0 w 2066629"/>
              <a:gd name="connsiteY0" fmla="*/ 49201 h 295200"/>
              <a:gd name="connsiteX1" fmla="*/ 49201 w 2066629"/>
              <a:gd name="connsiteY1" fmla="*/ 0 h 295200"/>
              <a:gd name="connsiteX2" fmla="*/ 2017428 w 2066629"/>
              <a:gd name="connsiteY2" fmla="*/ 0 h 295200"/>
              <a:gd name="connsiteX3" fmla="*/ 2066629 w 2066629"/>
              <a:gd name="connsiteY3" fmla="*/ 49201 h 295200"/>
              <a:gd name="connsiteX4" fmla="*/ 2066629 w 2066629"/>
              <a:gd name="connsiteY4" fmla="*/ 245999 h 295200"/>
              <a:gd name="connsiteX5" fmla="*/ 2017428 w 2066629"/>
              <a:gd name="connsiteY5" fmla="*/ 295200 h 295200"/>
              <a:gd name="connsiteX6" fmla="*/ 49201 w 2066629"/>
              <a:gd name="connsiteY6" fmla="*/ 295200 h 295200"/>
              <a:gd name="connsiteX7" fmla="*/ 0 w 2066629"/>
              <a:gd name="connsiteY7" fmla="*/ 245999 h 295200"/>
              <a:gd name="connsiteX8" fmla="*/ 0 w 2066629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6629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2017428" y="0"/>
                </a:lnTo>
                <a:cubicBezTo>
                  <a:pt x="2044601" y="0"/>
                  <a:pt x="2066629" y="22028"/>
                  <a:pt x="2066629" y="49201"/>
                </a:cubicBezTo>
                <a:lnTo>
                  <a:pt x="2066629" y="245999"/>
                </a:lnTo>
                <a:cubicBezTo>
                  <a:pt x="2066629" y="273172"/>
                  <a:pt x="2044601" y="295200"/>
                  <a:pt x="2017428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rgbClr val="2C91CE"/>
          </a:solidFill>
          <a:ln>
            <a:solidFill>
              <a:srgbClr val="2C91C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24" tIns="14410" rIns="92524" bIns="14410" numCol="1" spcCol="1270" anchor="ctr" anchorCtr="0">
            <a:no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•</a:t>
            </a:r>
            <a:r>
              <a:rPr lang="zh-CN" altLang="en-US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生产动态</a:t>
            </a:r>
          </a:p>
        </p:txBody>
      </p:sp>
      <p:sp>
        <p:nvSpPr>
          <p:cNvPr id="13" name="矩形 12"/>
          <p:cNvSpPr/>
          <p:nvPr/>
        </p:nvSpPr>
        <p:spPr>
          <a:xfrm>
            <a:off x="895990" y="2994998"/>
            <a:ext cx="2952328" cy="252000"/>
          </a:xfrm>
          <a:prstGeom prst="rect">
            <a:avLst/>
          </a:prstGeom>
          <a:ln>
            <a:solidFill>
              <a:srgbClr val="2C91CE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任意多边形 13"/>
          <p:cNvSpPr/>
          <p:nvPr/>
        </p:nvSpPr>
        <p:spPr>
          <a:xfrm>
            <a:off x="1043608" y="2847398"/>
            <a:ext cx="2066629" cy="295200"/>
          </a:xfrm>
          <a:custGeom>
            <a:avLst/>
            <a:gdLst>
              <a:gd name="connsiteX0" fmla="*/ 0 w 2066629"/>
              <a:gd name="connsiteY0" fmla="*/ 49201 h 295200"/>
              <a:gd name="connsiteX1" fmla="*/ 49201 w 2066629"/>
              <a:gd name="connsiteY1" fmla="*/ 0 h 295200"/>
              <a:gd name="connsiteX2" fmla="*/ 2017428 w 2066629"/>
              <a:gd name="connsiteY2" fmla="*/ 0 h 295200"/>
              <a:gd name="connsiteX3" fmla="*/ 2066629 w 2066629"/>
              <a:gd name="connsiteY3" fmla="*/ 49201 h 295200"/>
              <a:gd name="connsiteX4" fmla="*/ 2066629 w 2066629"/>
              <a:gd name="connsiteY4" fmla="*/ 245999 h 295200"/>
              <a:gd name="connsiteX5" fmla="*/ 2017428 w 2066629"/>
              <a:gd name="connsiteY5" fmla="*/ 295200 h 295200"/>
              <a:gd name="connsiteX6" fmla="*/ 49201 w 2066629"/>
              <a:gd name="connsiteY6" fmla="*/ 295200 h 295200"/>
              <a:gd name="connsiteX7" fmla="*/ 0 w 2066629"/>
              <a:gd name="connsiteY7" fmla="*/ 245999 h 295200"/>
              <a:gd name="connsiteX8" fmla="*/ 0 w 2066629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6629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2017428" y="0"/>
                </a:lnTo>
                <a:cubicBezTo>
                  <a:pt x="2044601" y="0"/>
                  <a:pt x="2066629" y="22028"/>
                  <a:pt x="2066629" y="49201"/>
                </a:cubicBezTo>
                <a:lnTo>
                  <a:pt x="2066629" y="245999"/>
                </a:lnTo>
                <a:cubicBezTo>
                  <a:pt x="2066629" y="273172"/>
                  <a:pt x="2044601" y="295200"/>
                  <a:pt x="2017428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rgbClr val="2C91CE"/>
          </a:solidFill>
          <a:ln>
            <a:solidFill>
              <a:srgbClr val="2C91C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24" tIns="14410" rIns="92524" bIns="14410" numCol="1" spcCol="1270" anchor="ctr" anchorCtr="0">
            <a:no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•</a:t>
            </a:r>
            <a:r>
              <a:rPr lang="zh-CN" altLang="en-US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个人绩效</a:t>
            </a:r>
          </a:p>
        </p:txBody>
      </p:sp>
      <p:sp>
        <p:nvSpPr>
          <p:cNvPr id="15" name="矩形 14"/>
          <p:cNvSpPr/>
          <p:nvPr/>
        </p:nvSpPr>
        <p:spPr>
          <a:xfrm>
            <a:off x="895990" y="3448598"/>
            <a:ext cx="2952328" cy="252000"/>
          </a:xfrm>
          <a:prstGeom prst="rect">
            <a:avLst/>
          </a:prstGeom>
          <a:ln>
            <a:solidFill>
              <a:srgbClr val="2C91CE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任意多边形 15"/>
          <p:cNvSpPr/>
          <p:nvPr/>
        </p:nvSpPr>
        <p:spPr>
          <a:xfrm>
            <a:off x="1043608" y="3300998"/>
            <a:ext cx="2066629" cy="295200"/>
          </a:xfrm>
          <a:custGeom>
            <a:avLst/>
            <a:gdLst>
              <a:gd name="connsiteX0" fmla="*/ 0 w 2066629"/>
              <a:gd name="connsiteY0" fmla="*/ 49201 h 295200"/>
              <a:gd name="connsiteX1" fmla="*/ 49201 w 2066629"/>
              <a:gd name="connsiteY1" fmla="*/ 0 h 295200"/>
              <a:gd name="connsiteX2" fmla="*/ 2017428 w 2066629"/>
              <a:gd name="connsiteY2" fmla="*/ 0 h 295200"/>
              <a:gd name="connsiteX3" fmla="*/ 2066629 w 2066629"/>
              <a:gd name="connsiteY3" fmla="*/ 49201 h 295200"/>
              <a:gd name="connsiteX4" fmla="*/ 2066629 w 2066629"/>
              <a:gd name="connsiteY4" fmla="*/ 245999 h 295200"/>
              <a:gd name="connsiteX5" fmla="*/ 2017428 w 2066629"/>
              <a:gd name="connsiteY5" fmla="*/ 295200 h 295200"/>
              <a:gd name="connsiteX6" fmla="*/ 49201 w 2066629"/>
              <a:gd name="connsiteY6" fmla="*/ 295200 h 295200"/>
              <a:gd name="connsiteX7" fmla="*/ 0 w 2066629"/>
              <a:gd name="connsiteY7" fmla="*/ 245999 h 295200"/>
              <a:gd name="connsiteX8" fmla="*/ 0 w 2066629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6629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2017428" y="0"/>
                </a:lnTo>
                <a:cubicBezTo>
                  <a:pt x="2044601" y="0"/>
                  <a:pt x="2066629" y="22028"/>
                  <a:pt x="2066629" y="49201"/>
                </a:cubicBezTo>
                <a:lnTo>
                  <a:pt x="2066629" y="245999"/>
                </a:lnTo>
                <a:cubicBezTo>
                  <a:pt x="2066629" y="273172"/>
                  <a:pt x="2044601" y="295200"/>
                  <a:pt x="2017428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rgbClr val="2C91CE"/>
          </a:solidFill>
          <a:ln>
            <a:solidFill>
              <a:srgbClr val="2C91C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24" tIns="14410" rIns="92524" bIns="14410" numCol="1" spcCol="1270" anchor="ctr" anchorCtr="0">
            <a:no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•</a:t>
            </a:r>
            <a:r>
              <a:rPr lang="zh-CN" altLang="en-US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奖惩信息</a:t>
            </a:r>
          </a:p>
        </p:txBody>
      </p:sp>
      <p:sp>
        <p:nvSpPr>
          <p:cNvPr id="17" name="矩形 16"/>
          <p:cNvSpPr/>
          <p:nvPr/>
        </p:nvSpPr>
        <p:spPr>
          <a:xfrm>
            <a:off x="895990" y="3902198"/>
            <a:ext cx="2952328" cy="252000"/>
          </a:xfrm>
          <a:prstGeom prst="rect">
            <a:avLst/>
          </a:prstGeom>
          <a:ln>
            <a:solidFill>
              <a:srgbClr val="2C91CE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任意多边形 17"/>
          <p:cNvSpPr/>
          <p:nvPr/>
        </p:nvSpPr>
        <p:spPr>
          <a:xfrm>
            <a:off x="1043608" y="3754598"/>
            <a:ext cx="2066629" cy="295200"/>
          </a:xfrm>
          <a:custGeom>
            <a:avLst/>
            <a:gdLst>
              <a:gd name="connsiteX0" fmla="*/ 0 w 2066629"/>
              <a:gd name="connsiteY0" fmla="*/ 49201 h 295200"/>
              <a:gd name="connsiteX1" fmla="*/ 49201 w 2066629"/>
              <a:gd name="connsiteY1" fmla="*/ 0 h 295200"/>
              <a:gd name="connsiteX2" fmla="*/ 2017428 w 2066629"/>
              <a:gd name="connsiteY2" fmla="*/ 0 h 295200"/>
              <a:gd name="connsiteX3" fmla="*/ 2066629 w 2066629"/>
              <a:gd name="connsiteY3" fmla="*/ 49201 h 295200"/>
              <a:gd name="connsiteX4" fmla="*/ 2066629 w 2066629"/>
              <a:gd name="connsiteY4" fmla="*/ 245999 h 295200"/>
              <a:gd name="connsiteX5" fmla="*/ 2017428 w 2066629"/>
              <a:gd name="connsiteY5" fmla="*/ 295200 h 295200"/>
              <a:gd name="connsiteX6" fmla="*/ 49201 w 2066629"/>
              <a:gd name="connsiteY6" fmla="*/ 295200 h 295200"/>
              <a:gd name="connsiteX7" fmla="*/ 0 w 2066629"/>
              <a:gd name="connsiteY7" fmla="*/ 245999 h 295200"/>
              <a:gd name="connsiteX8" fmla="*/ 0 w 2066629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6629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2017428" y="0"/>
                </a:lnTo>
                <a:cubicBezTo>
                  <a:pt x="2044601" y="0"/>
                  <a:pt x="2066629" y="22028"/>
                  <a:pt x="2066629" y="49201"/>
                </a:cubicBezTo>
                <a:lnTo>
                  <a:pt x="2066629" y="245999"/>
                </a:lnTo>
                <a:cubicBezTo>
                  <a:pt x="2066629" y="273172"/>
                  <a:pt x="2044601" y="295200"/>
                  <a:pt x="2017428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rgbClr val="2C91CE"/>
          </a:solidFill>
          <a:ln>
            <a:solidFill>
              <a:srgbClr val="2C91C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24" tIns="14410" rIns="92524" bIns="14410" numCol="1" spcCol="1270" anchor="ctr" anchorCtr="0">
            <a:no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•</a:t>
            </a:r>
            <a:r>
              <a:rPr lang="zh-CN" altLang="en-US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表扬不批评</a:t>
            </a:r>
          </a:p>
        </p:txBody>
      </p:sp>
      <p:sp>
        <p:nvSpPr>
          <p:cNvPr id="19" name="矩形 18"/>
          <p:cNvSpPr/>
          <p:nvPr/>
        </p:nvSpPr>
        <p:spPr>
          <a:xfrm>
            <a:off x="895990" y="4355798"/>
            <a:ext cx="2952328" cy="252000"/>
          </a:xfrm>
          <a:prstGeom prst="rect">
            <a:avLst/>
          </a:prstGeom>
          <a:ln>
            <a:solidFill>
              <a:srgbClr val="2C91CE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任意多边形 19"/>
          <p:cNvSpPr/>
          <p:nvPr/>
        </p:nvSpPr>
        <p:spPr>
          <a:xfrm>
            <a:off x="1043608" y="4208198"/>
            <a:ext cx="2066629" cy="295200"/>
          </a:xfrm>
          <a:custGeom>
            <a:avLst/>
            <a:gdLst>
              <a:gd name="connsiteX0" fmla="*/ 0 w 2066629"/>
              <a:gd name="connsiteY0" fmla="*/ 49201 h 295200"/>
              <a:gd name="connsiteX1" fmla="*/ 49201 w 2066629"/>
              <a:gd name="connsiteY1" fmla="*/ 0 h 295200"/>
              <a:gd name="connsiteX2" fmla="*/ 2017428 w 2066629"/>
              <a:gd name="connsiteY2" fmla="*/ 0 h 295200"/>
              <a:gd name="connsiteX3" fmla="*/ 2066629 w 2066629"/>
              <a:gd name="connsiteY3" fmla="*/ 49201 h 295200"/>
              <a:gd name="connsiteX4" fmla="*/ 2066629 w 2066629"/>
              <a:gd name="connsiteY4" fmla="*/ 245999 h 295200"/>
              <a:gd name="connsiteX5" fmla="*/ 2017428 w 2066629"/>
              <a:gd name="connsiteY5" fmla="*/ 295200 h 295200"/>
              <a:gd name="connsiteX6" fmla="*/ 49201 w 2066629"/>
              <a:gd name="connsiteY6" fmla="*/ 295200 h 295200"/>
              <a:gd name="connsiteX7" fmla="*/ 0 w 2066629"/>
              <a:gd name="connsiteY7" fmla="*/ 245999 h 295200"/>
              <a:gd name="connsiteX8" fmla="*/ 0 w 2066629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6629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2017428" y="0"/>
                </a:lnTo>
                <a:cubicBezTo>
                  <a:pt x="2044601" y="0"/>
                  <a:pt x="2066629" y="22028"/>
                  <a:pt x="2066629" y="49201"/>
                </a:cubicBezTo>
                <a:lnTo>
                  <a:pt x="2066629" y="245999"/>
                </a:lnTo>
                <a:cubicBezTo>
                  <a:pt x="2066629" y="273172"/>
                  <a:pt x="2044601" y="295200"/>
                  <a:pt x="2017428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rgbClr val="2C91CE"/>
          </a:solidFill>
          <a:ln>
            <a:solidFill>
              <a:srgbClr val="2C91C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24" tIns="14410" rIns="92524" bIns="14410" numCol="1" spcCol="1270" anchor="ctr" anchorCtr="0">
            <a:no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•</a:t>
            </a:r>
            <a:r>
              <a:rPr lang="zh-CN" altLang="en-US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学习园地</a:t>
            </a:r>
          </a:p>
        </p:txBody>
      </p:sp>
      <p:sp>
        <p:nvSpPr>
          <p:cNvPr id="21" name="矩形 20"/>
          <p:cNvSpPr/>
          <p:nvPr/>
        </p:nvSpPr>
        <p:spPr>
          <a:xfrm>
            <a:off x="895990" y="4809398"/>
            <a:ext cx="2952328" cy="252000"/>
          </a:xfrm>
          <a:prstGeom prst="rect">
            <a:avLst/>
          </a:prstGeom>
          <a:ln>
            <a:solidFill>
              <a:srgbClr val="2C91CE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任意多边形 21"/>
          <p:cNvSpPr/>
          <p:nvPr/>
        </p:nvSpPr>
        <p:spPr>
          <a:xfrm>
            <a:off x="1043608" y="4661798"/>
            <a:ext cx="2066629" cy="295200"/>
          </a:xfrm>
          <a:custGeom>
            <a:avLst/>
            <a:gdLst>
              <a:gd name="connsiteX0" fmla="*/ 0 w 2066629"/>
              <a:gd name="connsiteY0" fmla="*/ 49201 h 295200"/>
              <a:gd name="connsiteX1" fmla="*/ 49201 w 2066629"/>
              <a:gd name="connsiteY1" fmla="*/ 0 h 295200"/>
              <a:gd name="connsiteX2" fmla="*/ 2017428 w 2066629"/>
              <a:gd name="connsiteY2" fmla="*/ 0 h 295200"/>
              <a:gd name="connsiteX3" fmla="*/ 2066629 w 2066629"/>
              <a:gd name="connsiteY3" fmla="*/ 49201 h 295200"/>
              <a:gd name="connsiteX4" fmla="*/ 2066629 w 2066629"/>
              <a:gd name="connsiteY4" fmla="*/ 245999 h 295200"/>
              <a:gd name="connsiteX5" fmla="*/ 2017428 w 2066629"/>
              <a:gd name="connsiteY5" fmla="*/ 295200 h 295200"/>
              <a:gd name="connsiteX6" fmla="*/ 49201 w 2066629"/>
              <a:gd name="connsiteY6" fmla="*/ 295200 h 295200"/>
              <a:gd name="connsiteX7" fmla="*/ 0 w 2066629"/>
              <a:gd name="connsiteY7" fmla="*/ 245999 h 295200"/>
              <a:gd name="connsiteX8" fmla="*/ 0 w 2066629"/>
              <a:gd name="connsiteY8" fmla="*/ 49201 h 29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6629" h="295200">
                <a:moveTo>
                  <a:pt x="0" y="49201"/>
                </a:moveTo>
                <a:cubicBezTo>
                  <a:pt x="0" y="22028"/>
                  <a:pt x="22028" y="0"/>
                  <a:pt x="49201" y="0"/>
                </a:cubicBezTo>
                <a:lnTo>
                  <a:pt x="2017428" y="0"/>
                </a:lnTo>
                <a:cubicBezTo>
                  <a:pt x="2044601" y="0"/>
                  <a:pt x="2066629" y="22028"/>
                  <a:pt x="2066629" y="49201"/>
                </a:cubicBezTo>
                <a:lnTo>
                  <a:pt x="2066629" y="245999"/>
                </a:lnTo>
                <a:cubicBezTo>
                  <a:pt x="2066629" y="273172"/>
                  <a:pt x="2044601" y="295200"/>
                  <a:pt x="2017428" y="295200"/>
                </a:cubicBezTo>
                <a:lnTo>
                  <a:pt x="49201" y="295200"/>
                </a:lnTo>
                <a:cubicBezTo>
                  <a:pt x="22028" y="295200"/>
                  <a:pt x="0" y="273172"/>
                  <a:pt x="0" y="245999"/>
                </a:cubicBezTo>
                <a:lnTo>
                  <a:pt x="0" y="49201"/>
                </a:lnTo>
                <a:close/>
              </a:path>
            </a:pathLst>
          </a:custGeom>
          <a:solidFill>
            <a:srgbClr val="2C91CE"/>
          </a:solidFill>
          <a:ln>
            <a:solidFill>
              <a:srgbClr val="2C91C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524" tIns="14410" rIns="92524" bIns="14410" numCol="1" spcCol="1270" anchor="ctr" anchorCtr="0">
            <a:noAutofit/>
          </a:bodyPr>
          <a:lstStyle/>
          <a:p>
            <a:pPr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•</a:t>
            </a:r>
            <a:r>
              <a:rPr lang="zh-CN" altLang="en-US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产品质量及改善建议等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128" y="1098339"/>
            <a:ext cx="3012569" cy="2497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4193" y="3037044"/>
            <a:ext cx="3266118" cy="243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内容占位符 2"/>
          <p:cNvSpPr txBox="1"/>
          <p:nvPr/>
        </p:nvSpPr>
        <p:spPr bwMode="auto">
          <a:xfrm>
            <a:off x="539552" y="235595"/>
            <a:ext cx="141577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班组建设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Text Box 1026"/>
          <p:cNvSpPr txBox="1">
            <a:spLocks noChangeArrowheads="1"/>
          </p:cNvSpPr>
          <p:nvPr/>
        </p:nvSpPr>
        <p:spPr bwMode="auto">
          <a:xfrm>
            <a:off x="1194048" y="3362424"/>
            <a:ext cx="6697663" cy="300038"/>
          </a:xfrm>
          <a:prstGeom prst="rect">
            <a:avLst/>
          </a:prstGeom>
          <a:solidFill>
            <a:srgbClr val="D24132"/>
          </a:solidFill>
          <a:ln w="9525">
            <a:noFill/>
            <a:miter lim="800000"/>
          </a:ln>
        </p:spPr>
        <p:txBody>
          <a:bodyPr lIns="68589" tIns="34295" rIns="68589" bIns="3429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1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危害辨识与风险评估</a:t>
            </a:r>
          </a:p>
        </p:txBody>
      </p:sp>
      <p:sp>
        <p:nvSpPr>
          <p:cNvPr id="179204" name="Text Box 1027"/>
          <p:cNvSpPr txBox="1">
            <a:spLocks noChangeArrowheads="1"/>
          </p:cNvSpPr>
          <p:nvPr/>
        </p:nvSpPr>
        <p:spPr bwMode="auto">
          <a:xfrm>
            <a:off x="4765921" y="4059339"/>
            <a:ext cx="3143250" cy="300037"/>
          </a:xfrm>
          <a:prstGeom prst="rect">
            <a:avLst/>
          </a:prstGeom>
          <a:solidFill>
            <a:srgbClr val="2C91CE"/>
          </a:solidFill>
          <a:ln w="9525">
            <a:noFill/>
            <a:miter lim="800000"/>
          </a:ln>
        </p:spPr>
        <p:txBody>
          <a:bodyPr lIns="68589" tIns="34295" rIns="68589" bIns="3429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15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应急管理与响应</a:t>
            </a:r>
          </a:p>
        </p:txBody>
      </p:sp>
      <p:sp>
        <p:nvSpPr>
          <p:cNvPr id="179205" name="Text Box 1029"/>
          <p:cNvSpPr txBox="1">
            <a:spLocks noChangeArrowheads="1"/>
          </p:cNvSpPr>
          <p:nvPr/>
        </p:nvSpPr>
        <p:spPr bwMode="auto">
          <a:xfrm>
            <a:off x="1336921" y="1881289"/>
            <a:ext cx="914400" cy="500147"/>
          </a:xfrm>
          <a:prstGeom prst="rect">
            <a:avLst/>
          </a:prstGeom>
          <a:solidFill>
            <a:srgbClr val="2C91CE"/>
          </a:solidFill>
          <a:ln w="9525">
            <a:noFill/>
            <a:miter lim="800000"/>
          </a:ln>
        </p:spPr>
        <p:txBody>
          <a:bodyPr lIns="68589" tIns="34295" rIns="68589" bIns="3429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工作场所管理</a:t>
            </a:r>
          </a:p>
        </p:txBody>
      </p:sp>
      <p:sp>
        <p:nvSpPr>
          <p:cNvPr id="179206" name="Text Box 1030"/>
          <p:cNvSpPr txBox="1">
            <a:spLocks noChangeArrowheads="1"/>
          </p:cNvSpPr>
          <p:nvPr/>
        </p:nvSpPr>
        <p:spPr bwMode="auto">
          <a:xfrm>
            <a:off x="2479923" y="1881289"/>
            <a:ext cx="904875" cy="500147"/>
          </a:xfrm>
          <a:prstGeom prst="rect">
            <a:avLst/>
          </a:prstGeom>
          <a:solidFill>
            <a:srgbClr val="2C91CE"/>
          </a:solidFill>
          <a:ln w="9525">
            <a:noFill/>
            <a:miter lim="800000"/>
          </a:ln>
        </p:spPr>
        <p:txBody>
          <a:bodyPr lIns="68589" tIns="34295" rIns="68589" bIns="34295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Arial" charset="0"/>
                <a:ea typeface="宋体" charset="-122"/>
              </a:defRPr>
            </a:lvl2pPr>
            <a:lvl3pPr marL="1143000" indent="-228600">
              <a:defRPr>
                <a:latin typeface="Arial" charset="0"/>
                <a:ea typeface="宋体" charset="-122"/>
              </a:defRPr>
            </a:lvl3pPr>
            <a:lvl4pPr marL="1600200" indent="-228600">
              <a:defRPr>
                <a:latin typeface="Arial" charset="0"/>
                <a:ea typeface="宋体" charset="-122"/>
              </a:defRPr>
            </a:lvl4pPr>
            <a:lvl5pPr marL="2057400" indent="-22860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zh-CN" altLang="en-US" dirty="0"/>
              <a:t>生产用具管理</a:t>
            </a:r>
          </a:p>
        </p:txBody>
      </p:sp>
      <p:sp>
        <p:nvSpPr>
          <p:cNvPr id="179207" name="Text Box 1031"/>
          <p:cNvSpPr txBox="1">
            <a:spLocks noChangeArrowheads="1"/>
          </p:cNvSpPr>
          <p:nvPr/>
        </p:nvSpPr>
        <p:spPr bwMode="auto">
          <a:xfrm>
            <a:off x="3648323" y="1881289"/>
            <a:ext cx="733425" cy="500147"/>
          </a:xfrm>
          <a:prstGeom prst="rect">
            <a:avLst/>
          </a:prstGeom>
          <a:solidFill>
            <a:srgbClr val="2C91CE"/>
          </a:solidFill>
          <a:ln w="9525">
            <a:noFill/>
            <a:miter lim="800000"/>
          </a:ln>
        </p:spPr>
        <p:txBody>
          <a:bodyPr lIns="68589" tIns="34295" rIns="68589" bIns="3429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生产</a:t>
            </a:r>
            <a:endParaRPr lang="en-US" altLang="zh-CN" b="1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CN" altLang="en-US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管理</a:t>
            </a:r>
          </a:p>
        </p:txBody>
      </p:sp>
      <p:sp>
        <p:nvSpPr>
          <p:cNvPr id="179208" name="Text Box 1032"/>
          <p:cNvSpPr txBox="1">
            <a:spLocks noChangeArrowheads="1"/>
          </p:cNvSpPr>
          <p:nvPr/>
        </p:nvSpPr>
        <p:spPr bwMode="auto">
          <a:xfrm>
            <a:off x="4757984" y="1881289"/>
            <a:ext cx="838200" cy="500147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</a:ln>
        </p:spPr>
        <p:txBody>
          <a:bodyPr lIns="68589" tIns="34295" rIns="68589" bIns="3429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职业健康系统</a:t>
            </a:r>
            <a:endParaRPr lang="en-US" altLang="zh-CN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09" name="Text Box 1033"/>
          <p:cNvSpPr txBox="1">
            <a:spLocks noChangeArrowheads="1"/>
          </p:cNvSpPr>
          <p:nvPr/>
        </p:nvSpPr>
        <p:spPr bwMode="auto">
          <a:xfrm>
            <a:off x="395536" y="4873724"/>
            <a:ext cx="8353425" cy="300038"/>
          </a:xfrm>
          <a:prstGeom prst="rect">
            <a:avLst/>
          </a:prstGeom>
          <a:solidFill>
            <a:srgbClr val="FCAC1F"/>
          </a:solidFill>
          <a:ln w="9525">
            <a:noFill/>
            <a:miter lim="800000"/>
          </a:ln>
        </p:spPr>
        <p:txBody>
          <a:bodyPr lIns="68589" tIns="34295" rIns="68589" bIns="3429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15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监测与纠正预防</a:t>
            </a:r>
          </a:p>
        </p:txBody>
      </p:sp>
      <p:sp>
        <p:nvSpPr>
          <p:cNvPr id="20490" name="Text Box 1035"/>
          <p:cNvSpPr txBox="1">
            <a:spLocks noChangeArrowheads="1"/>
          </p:cNvSpPr>
          <p:nvPr/>
        </p:nvSpPr>
        <p:spPr bwMode="auto">
          <a:xfrm>
            <a:off x="374896" y="1051024"/>
            <a:ext cx="8248650" cy="300038"/>
          </a:xfrm>
          <a:prstGeom prst="rect">
            <a:avLst/>
          </a:prstGeom>
          <a:solidFill>
            <a:srgbClr val="2C91C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9" tIns="34295" rIns="68589" bIns="342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CN" altLang="en-US" sz="1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安全健康环境理念与方针</a:t>
            </a:r>
          </a:p>
        </p:txBody>
      </p:sp>
      <p:sp>
        <p:nvSpPr>
          <p:cNvPr id="179211" name="Text Box 1036"/>
          <p:cNvSpPr txBox="1">
            <a:spLocks noChangeArrowheads="1"/>
          </p:cNvSpPr>
          <p:nvPr/>
        </p:nvSpPr>
        <p:spPr bwMode="auto">
          <a:xfrm>
            <a:off x="336798" y="1897923"/>
            <a:ext cx="428625" cy="2008252"/>
          </a:xfrm>
          <a:prstGeom prst="rect">
            <a:avLst/>
          </a:prstGeom>
          <a:solidFill>
            <a:srgbClr val="FCAC1F"/>
          </a:solidFill>
          <a:ln w="9525">
            <a:noFill/>
            <a:miter lim="800000"/>
          </a:ln>
        </p:spPr>
        <p:txBody>
          <a:bodyPr lIns="68589" tIns="34295" rIns="68589" bIns="34295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fontAlgn="ctr" hangingPunct="1">
              <a:spcBef>
                <a:spcPct val="50000"/>
              </a:spcBef>
            </a:pPr>
            <a:endParaRPr lang="en-US" altLang="zh-CN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fontAlgn="ctr" hangingPunct="1">
              <a:spcBef>
                <a:spcPct val="50000"/>
              </a:spcBef>
            </a:pPr>
            <a:r>
              <a:rPr lang="zh-CN" altLang="en-US" b="1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组织保障管理</a:t>
            </a:r>
            <a:endParaRPr lang="en-US" altLang="zh-CN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fontAlgn="ctr" hangingPunct="1">
              <a:spcBef>
                <a:spcPct val="50000"/>
              </a:spcBef>
            </a:pPr>
            <a:endParaRPr lang="en-US" altLang="zh-CN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12" name="AutoShape 1037"/>
          <p:cNvSpPr>
            <a:spLocks noChangeArrowheads="1"/>
          </p:cNvSpPr>
          <p:nvPr/>
        </p:nvSpPr>
        <p:spPr bwMode="auto">
          <a:xfrm>
            <a:off x="1622673" y="2879824"/>
            <a:ext cx="214313" cy="431800"/>
          </a:xfrm>
          <a:prstGeom prst="upDownArrow">
            <a:avLst>
              <a:gd name="adj1" fmla="val 50000"/>
              <a:gd name="adj2" fmla="val 33440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13" name="AutoShape 1038"/>
          <p:cNvSpPr>
            <a:spLocks noChangeArrowheads="1"/>
          </p:cNvSpPr>
          <p:nvPr/>
        </p:nvSpPr>
        <p:spPr bwMode="auto">
          <a:xfrm>
            <a:off x="2765673" y="2879824"/>
            <a:ext cx="214313" cy="431800"/>
          </a:xfrm>
          <a:prstGeom prst="upDownArrow">
            <a:avLst>
              <a:gd name="adj1" fmla="val 50000"/>
              <a:gd name="adj2" fmla="val 33440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14" name="AutoShape 1039"/>
          <p:cNvSpPr>
            <a:spLocks noChangeArrowheads="1"/>
          </p:cNvSpPr>
          <p:nvPr/>
        </p:nvSpPr>
        <p:spPr bwMode="auto">
          <a:xfrm>
            <a:off x="1671884" y="1387576"/>
            <a:ext cx="165100" cy="428625"/>
          </a:xfrm>
          <a:prstGeom prst="upDownArrow">
            <a:avLst>
              <a:gd name="adj1" fmla="val 50000"/>
              <a:gd name="adj2" fmla="val 33389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15" name="AutoShape 1041"/>
          <p:cNvSpPr>
            <a:spLocks noChangeArrowheads="1"/>
          </p:cNvSpPr>
          <p:nvPr/>
        </p:nvSpPr>
        <p:spPr bwMode="auto">
          <a:xfrm>
            <a:off x="3908673" y="2879824"/>
            <a:ext cx="214313" cy="431800"/>
          </a:xfrm>
          <a:prstGeom prst="upDownArrow">
            <a:avLst>
              <a:gd name="adj1" fmla="val 50000"/>
              <a:gd name="adj2" fmla="val 33440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16" name="AutoShape 1046"/>
          <p:cNvSpPr>
            <a:spLocks noChangeArrowheads="1"/>
          </p:cNvSpPr>
          <p:nvPr/>
        </p:nvSpPr>
        <p:spPr bwMode="auto">
          <a:xfrm>
            <a:off x="2837111" y="1387576"/>
            <a:ext cx="142875" cy="428625"/>
          </a:xfrm>
          <a:prstGeom prst="upDownArrow">
            <a:avLst>
              <a:gd name="adj1" fmla="val 50000"/>
              <a:gd name="adj2" fmla="val 33389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17" name="Text Box 1047"/>
          <p:cNvSpPr txBox="1">
            <a:spLocks noChangeArrowheads="1"/>
          </p:cNvSpPr>
          <p:nvPr/>
        </p:nvSpPr>
        <p:spPr bwMode="auto">
          <a:xfrm>
            <a:off x="8223496" y="1907490"/>
            <a:ext cx="433388" cy="2262168"/>
          </a:xfrm>
          <a:prstGeom prst="rect">
            <a:avLst/>
          </a:prstGeom>
          <a:solidFill>
            <a:srgbClr val="FCAC1F"/>
          </a:solidFill>
          <a:ln w="9525">
            <a:noFill/>
            <a:miter lim="800000"/>
          </a:ln>
        </p:spPr>
        <p:txBody>
          <a:bodyPr lIns="68589" tIns="34295" rIns="68589" bIns="34295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fontAlgn="ctr" hangingPunct="1">
              <a:spcBef>
                <a:spcPct val="50000"/>
              </a:spcBef>
            </a:pPr>
            <a:endParaRPr lang="en-US" altLang="zh-CN" sz="15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fontAlgn="ctr" hangingPunct="1">
              <a:spcBef>
                <a:spcPct val="50000"/>
              </a:spcBef>
            </a:pPr>
            <a:r>
              <a:rPr lang="zh-CN" altLang="en-US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能力要求与培训</a:t>
            </a:r>
            <a:endParaRPr lang="en-US" altLang="zh-CN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fontAlgn="ctr" hangingPunct="1">
              <a:spcBef>
                <a:spcPct val="50000"/>
              </a:spcBef>
            </a:pPr>
            <a:endParaRPr lang="en-US" altLang="zh-CN" sz="1500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18" name="AutoShape 1048"/>
          <p:cNvSpPr>
            <a:spLocks noChangeArrowheads="1"/>
          </p:cNvSpPr>
          <p:nvPr/>
        </p:nvSpPr>
        <p:spPr bwMode="auto">
          <a:xfrm>
            <a:off x="908296" y="1976539"/>
            <a:ext cx="215900" cy="161925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19" name="AutoShape 1049"/>
          <p:cNvSpPr>
            <a:spLocks noChangeArrowheads="1"/>
          </p:cNvSpPr>
          <p:nvPr/>
        </p:nvSpPr>
        <p:spPr bwMode="auto">
          <a:xfrm>
            <a:off x="879721" y="2567089"/>
            <a:ext cx="215900" cy="161925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20" name="AutoShape 1050"/>
          <p:cNvSpPr>
            <a:spLocks noChangeArrowheads="1"/>
          </p:cNvSpPr>
          <p:nvPr/>
        </p:nvSpPr>
        <p:spPr bwMode="auto">
          <a:xfrm>
            <a:off x="836859" y="3424339"/>
            <a:ext cx="215900" cy="161925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21" name="AutoShape 1051"/>
          <p:cNvSpPr>
            <a:spLocks noChangeArrowheads="1"/>
          </p:cNvSpPr>
          <p:nvPr/>
        </p:nvSpPr>
        <p:spPr bwMode="auto">
          <a:xfrm>
            <a:off x="879721" y="4067276"/>
            <a:ext cx="215900" cy="161925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22" name="AutoShape 1053"/>
          <p:cNvSpPr>
            <a:spLocks noChangeArrowheads="1"/>
          </p:cNvSpPr>
          <p:nvPr/>
        </p:nvSpPr>
        <p:spPr bwMode="auto">
          <a:xfrm>
            <a:off x="7936159" y="2567089"/>
            <a:ext cx="215900" cy="161925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23" name="AutoShape 1054"/>
          <p:cNvSpPr>
            <a:spLocks noChangeArrowheads="1"/>
          </p:cNvSpPr>
          <p:nvPr/>
        </p:nvSpPr>
        <p:spPr bwMode="auto">
          <a:xfrm>
            <a:off x="7980609" y="3370364"/>
            <a:ext cx="215900" cy="161925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24" name="AutoShape 1055"/>
          <p:cNvSpPr>
            <a:spLocks noChangeArrowheads="1"/>
          </p:cNvSpPr>
          <p:nvPr/>
        </p:nvSpPr>
        <p:spPr bwMode="auto">
          <a:xfrm>
            <a:off x="7964734" y="4067276"/>
            <a:ext cx="215900" cy="161925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25" name="AutoShape 1056"/>
          <p:cNvSpPr>
            <a:spLocks noChangeArrowheads="1"/>
          </p:cNvSpPr>
          <p:nvPr/>
        </p:nvSpPr>
        <p:spPr bwMode="auto">
          <a:xfrm>
            <a:off x="7969496" y="1986064"/>
            <a:ext cx="217488" cy="161925"/>
          </a:xfrm>
          <a:prstGeom prst="leftRightArrow">
            <a:avLst>
              <a:gd name="adj1" fmla="val 50000"/>
              <a:gd name="adj2" fmla="val 20147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26" name="AutoShape 1057"/>
          <p:cNvSpPr>
            <a:spLocks noChangeArrowheads="1"/>
          </p:cNvSpPr>
          <p:nvPr/>
        </p:nvSpPr>
        <p:spPr bwMode="auto">
          <a:xfrm>
            <a:off x="447921" y="1336776"/>
            <a:ext cx="215900" cy="269875"/>
          </a:xfrm>
          <a:prstGeom prst="upDown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27" name="AutoShape 1058"/>
          <p:cNvSpPr>
            <a:spLocks noChangeArrowheads="1"/>
          </p:cNvSpPr>
          <p:nvPr/>
        </p:nvSpPr>
        <p:spPr bwMode="auto">
          <a:xfrm>
            <a:off x="8323509" y="1393926"/>
            <a:ext cx="215900" cy="269875"/>
          </a:xfrm>
          <a:prstGeom prst="upDownArrow">
            <a:avLst>
              <a:gd name="adj1" fmla="val 50000"/>
              <a:gd name="adj2" fmla="val 33328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28" name="AutoShape 1059"/>
          <p:cNvSpPr>
            <a:spLocks noChangeArrowheads="1"/>
          </p:cNvSpPr>
          <p:nvPr/>
        </p:nvSpPr>
        <p:spPr bwMode="auto">
          <a:xfrm>
            <a:off x="447921" y="4387951"/>
            <a:ext cx="215900" cy="269875"/>
          </a:xfrm>
          <a:prstGeom prst="upDownArrow">
            <a:avLst>
              <a:gd name="adj1" fmla="val 50000"/>
              <a:gd name="adj2" fmla="val 33328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29" name="AutoShape 1060"/>
          <p:cNvSpPr>
            <a:spLocks noChangeArrowheads="1"/>
          </p:cNvSpPr>
          <p:nvPr/>
        </p:nvSpPr>
        <p:spPr bwMode="auto">
          <a:xfrm>
            <a:off x="8296521" y="4570512"/>
            <a:ext cx="215900" cy="271462"/>
          </a:xfrm>
          <a:prstGeom prst="upDownArrow">
            <a:avLst>
              <a:gd name="adj1" fmla="val 50000"/>
              <a:gd name="adj2" fmla="val 33524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30" name="AutoShape 1061"/>
          <p:cNvSpPr>
            <a:spLocks noChangeArrowheads="1"/>
          </p:cNvSpPr>
          <p:nvPr/>
        </p:nvSpPr>
        <p:spPr bwMode="auto">
          <a:xfrm>
            <a:off x="6123234" y="3737074"/>
            <a:ext cx="215900" cy="319088"/>
          </a:xfrm>
          <a:prstGeom prst="upDownArrow">
            <a:avLst>
              <a:gd name="adj1" fmla="val 50000"/>
              <a:gd name="adj2" fmla="val 33377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31" name="AutoShape 1062"/>
          <p:cNvSpPr>
            <a:spLocks noChangeArrowheads="1"/>
          </p:cNvSpPr>
          <p:nvPr/>
        </p:nvSpPr>
        <p:spPr bwMode="auto">
          <a:xfrm>
            <a:off x="2622796" y="4487964"/>
            <a:ext cx="215900" cy="269875"/>
          </a:xfrm>
          <a:prstGeom prst="upDown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32" name="Text Box 1031"/>
          <p:cNvSpPr txBox="1">
            <a:spLocks noChangeArrowheads="1"/>
          </p:cNvSpPr>
          <p:nvPr/>
        </p:nvSpPr>
        <p:spPr bwMode="auto">
          <a:xfrm>
            <a:off x="7051921" y="1881289"/>
            <a:ext cx="700088" cy="500147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</a:ln>
        </p:spPr>
        <p:txBody>
          <a:bodyPr lIns="68589" tIns="34295" rIns="68589" bIns="3429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行为</a:t>
            </a:r>
            <a:endParaRPr lang="en-US" altLang="zh-CN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CN" altLang="en-US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管理</a:t>
            </a:r>
          </a:p>
        </p:txBody>
      </p:sp>
      <p:sp>
        <p:nvSpPr>
          <p:cNvPr id="179233" name="Text Box 1032"/>
          <p:cNvSpPr txBox="1">
            <a:spLocks noChangeArrowheads="1"/>
          </p:cNvSpPr>
          <p:nvPr/>
        </p:nvSpPr>
        <p:spPr bwMode="auto">
          <a:xfrm>
            <a:off x="5908921" y="1881289"/>
            <a:ext cx="723900" cy="500147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</a:ln>
        </p:spPr>
        <p:txBody>
          <a:bodyPr lIns="68589" tIns="34295" rIns="68589" bIns="3429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环境</a:t>
            </a:r>
            <a:endParaRPr lang="en-US" altLang="zh-CN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CN" altLang="en-US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保护</a:t>
            </a:r>
            <a:endParaRPr lang="en-US" altLang="zh-CN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34" name="AutoShape 1041"/>
          <p:cNvSpPr>
            <a:spLocks noChangeArrowheads="1"/>
          </p:cNvSpPr>
          <p:nvPr/>
        </p:nvSpPr>
        <p:spPr bwMode="auto">
          <a:xfrm>
            <a:off x="5051673" y="2879824"/>
            <a:ext cx="214313" cy="431800"/>
          </a:xfrm>
          <a:prstGeom prst="upDownArrow">
            <a:avLst>
              <a:gd name="adj1" fmla="val 50000"/>
              <a:gd name="adj2" fmla="val 33440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35" name="AutoShape 1041"/>
          <p:cNvSpPr>
            <a:spLocks noChangeArrowheads="1"/>
          </p:cNvSpPr>
          <p:nvPr/>
        </p:nvSpPr>
        <p:spPr bwMode="auto">
          <a:xfrm>
            <a:off x="6266109" y="2879824"/>
            <a:ext cx="214312" cy="431800"/>
          </a:xfrm>
          <a:prstGeom prst="upDownArrow">
            <a:avLst>
              <a:gd name="adj1" fmla="val 50000"/>
              <a:gd name="adj2" fmla="val 33440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36" name="AutoShape 1041"/>
          <p:cNvSpPr>
            <a:spLocks noChangeArrowheads="1"/>
          </p:cNvSpPr>
          <p:nvPr/>
        </p:nvSpPr>
        <p:spPr bwMode="auto">
          <a:xfrm>
            <a:off x="7409109" y="2879824"/>
            <a:ext cx="214312" cy="431800"/>
          </a:xfrm>
          <a:prstGeom prst="upDownArrow">
            <a:avLst>
              <a:gd name="adj1" fmla="val 50000"/>
              <a:gd name="adj2" fmla="val 33440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37" name="AutoShape 1039"/>
          <p:cNvSpPr>
            <a:spLocks noChangeArrowheads="1"/>
          </p:cNvSpPr>
          <p:nvPr/>
        </p:nvSpPr>
        <p:spPr bwMode="auto">
          <a:xfrm>
            <a:off x="3908671" y="1387576"/>
            <a:ext cx="165100" cy="428625"/>
          </a:xfrm>
          <a:prstGeom prst="upDownArrow">
            <a:avLst>
              <a:gd name="adj1" fmla="val 50000"/>
              <a:gd name="adj2" fmla="val 33389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38" name="AutoShape 1039"/>
          <p:cNvSpPr>
            <a:spLocks noChangeArrowheads="1"/>
          </p:cNvSpPr>
          <p:nvPr/>
        </p:nvSpPr>
        <p:spPr bwMode="auto">
          <a:xfrm>
            <a:off x="6194671" y="1387576"/>
            <a:ext cx="165100" cy="428625"/>
          </a:xfrm>
          <a:prstGeom prst="upDownArrow">
            <a:avLst>
              <a:gd name="adj1" fmla="val 50000"/>
              <a:gd name="adj2" fmla="val 33389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39" name="AutoShape 1039"/>
          <p:cNvSpPr>
            <a:spLocks noChangeArrowheads="1"/>
          </p:cNvSpPr>
          <p:nvPr/>
        </p:nvSpPr>
        <p:spPr bwMode="auto">
          <a:xfrm>
            <a:off x="7337671" y="1387576"/>
            <a:ext cx="165100" cy="428625"/>
          </a:xfrm>
          <a:prstGeom prst="upDownArrow">
            <a:avLst>
              <a:gd name="adj1" fmla="val 50000"/>
              <a:gd name="adj2" fmla="val 33389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40" name="AutoShape 1039"/>
          <p:cNvSpPr>
            <a:spLocks noChangeArrowheads="1"/>
          </p:cNvSpPr>
          <p:nvPr/>
        </p:nvSpPr>
        <p:spPr bwMode="auto">
          <a:xfrm>
            <a:off x="5051671" y="1387576"/>
            <a:ext cx="165100" cy="428625"/>
          </a:xfrm>
          <a:prstGeom prst="upDownArrow">
            <a:avLst>
              <a:gd name="adj1" fmla="val 50000"/>
              <a:gd name="adj2" fmla="val 33389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41" name="Text Box 1027"/>
          <p:cNvSpPr txBox="1">
            <a:spLocks noChangeArrowheads="1"/>
          </p:cNvSpPr>
          <p:nvPr/>
        </p:nvSpPr>
        <p:spPr bwMode="auto">
          <a:xfrm>
            <a:off x="1194046" y="4059339"/>
            <a:ext cx="3143250" cy="300037"/>
          </a:xfrm>
          <a:prstGeom prst="rect">
            <a:avLst/>
          </a:prstGeom>
          <a:solidFill>
            <a:srgbClr val="2C91CE"/>
          </a:solidFill>
          <a:ln w="9525">
            <a:noFill/>
            <a:miter lim="800000"/>
          </a:ln>
        </p:spPr>
        <p:txBody>
          <a:bodyPr lIns="68589" tIns="34295" rIns="68589" bIns="3429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15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事故</a:t>
            </a:r>
            <a:r>
              <a:rPr lang="en-US" altLang="zh-CN" sz="15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5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事件管理</a:t>
            </a:r>
          </a:p>
        </p:txBody>
      </p:sp>
      <p:sp>
        <p:nvSpPr>
          <p:cNvPr id="179242" name="AutoShape 1051"/>
          <p:cNvSpPr>
            <a:spLocks noChangeArrowheads="1"/>
          </p:cNvSpPr>
          <p:nvPr/>
        </p:nvSpPr>
        <p:spPr bwMode="auto">
          <a:xfrm>
            <a:off x="4408734" y="4113314"/>
            <a:ext cx="215900" cy="161925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43" name="AutoShape 1061"/>
          <p:cNvSpPr>
            <a:spLocks noChangeArrowheads="1"/>
          </p:cNvSpPr>
          <p:nvPr/>
        </p:nvSpPr>
        <p:spPr bwMode="auto">
          <a:xfrm>
            <a:off x="2694234" y="3737074"/>
            <a:ext cx="215900" cy="319088"/>
          </a:xfrm>
          <a:prstGeom prst="upDownArrow">
            <a:avLst>
              <a:gd name="adj1" fmla="val 50000"/>
              <a:gd name="adj2" fmla="val 33377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9244" name="AutoShape 1061"/>
          <p:cNvSpPr>
            <a:spLocks noChangeArrowheads="1"/>
          </p:cNvSpPr>
          <p:nvPr/>
        </p:nvSpPr>
        <p:spPr bwMode="auto">
          <a:xfrm>
            <a:off x="6123234" y="4487964"/>
            <a:ext cx="215900" cy="319087"/>
          </a:xfrm>
          <a:prstGeom prst="upDownArrow">
            <a:avLst>
              <a:gd name="adj1" fmla="val 50000"/>
              <a:gd name="adj2" fmla="val 33377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vert="eaVert" wrap="none" lIns="68589" tIns="34295" rIns="68589" bIns="34295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en-US" b="1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内容占位符 2"/>
          <p:cNvSpPr txBox="1"/>
          <p:nvPr/>
        </p:nvSpPr>
        <p:spPr bwMode="auto">
          <a:xfrm>
            <a:off x="539552" y="235595"/>
            <a:ext cx="233910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体系系统图</a:t>
            </a:r>
          </a:p>
        </p:txBody>
      </p:sp>
    </p:spTree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 rot="5400000">
            <a:off x="3290889" y="2876551"/>
            <a:ext cx="2619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4778375" y="1566863"/>
            <a:ext cx="3333750" cy="417512"/>
          </a:xfrm>
          <a:prstGeom prst="rect">
            <a:avLst/>
          </a:prstGeom>
          <a:solidFill>
            <a:srgbClr val="2C91CE"/>
          </a:solidFill>
          <a:ln w="952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50000"/>
              </a:lnSpc>
              <a:buSzPct val="100000"/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班前会作业安全分析（</a:t>
            </a:r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JSA</a:t>
            </a: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）”</a:t>
            </a:r>
          </a:p>
        </p:txBody>
      </p:sp>
      <p:grpSp>
        <p:nvGrpSpPr>
          <p:cNvPr id="266244" name="组合 38"/>
          <p:cNvGrpSpPr/>
          <p:nvPr/>
        </p:nvGrpSpPr>
        <p:grpSpPr bwMode="auto">
          <a:xfrm>
            <a:off x="4778377" y="2103438"/>
            <a:ext cx="3349625" cy="2082800"/>
            <a:chOff x="4857752" y="3143248"/>
            <a:chExt cx="4020004" cy="2500330"/>
          </a:xfrm>
        </p:grpSpPr>
        <p:pic>
          <p:nvPicPr>
            <p:cNvPr id="26625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752" y="3143248"/>
              <a:ext cx="4020004" cy="2500330"/>
            </a:xfrm>
            <a:prstGeom prst="rect">
              <a:avLst/>
            </a:prstGeom>
            <a:noFill/>
            <a:ln w="38100">
              <a:solidFill>
                <a:srgbClr val="2C91C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矩形 19"/>
            <p:cNvSpPr/>
            <p:nvPr/>
          </p:nvSpPr>
          <p:spPr>
            <a:xfrm>
              <a:off x="4930150" y="4071342"/>
              <a:ext cx="3928554" cy="787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66245" name="组合 25"/>
          <p:cNvGrpSpPr/>
          <p:nvPr/>
        </p:nvGrpSpPr>
        <p:grpSpPr bwMode="auto">
          <a:xfrm>
            <a:off x="968377" y="1566865"/>
            <a:ext cx="3452813" cy="2619375"/>
            <a:chOff x="285720" y="3000372"/>
            <a:chExt cx="4143404" cy="3143272"/>
          </a:xfrm>
        </p:grpSpPr>
        <p:sp>
          <p:nvSpPr>
            <p:cNvPr id="23" name="Rectangle 3"/>
            <p:cNvSpPr txBox="1">
              <a:spLocks noChangeArrowheads="1"/>
            </p:cNvSpPr>
            <p:nvPr/>
          </p:nvSpPr>
          <p:spPr bwMode="auto">
            <a:xfrm>
              <a:off x="285720" y="3000372"/>
              <a:ext cx="4143404" cy="499113"/>
            </a:xfrm>
            <a:prstGeom prst="rect">
              <a:avLst/>
            </a:prstGeom>
            <a:solidFill>
              <a:srgbClr val="2C91CE"/>
            </a:solidFill>
            <a:ln w="9525">
              <a:solidFill>
                <a:srgbClr val="2C91CE"/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lnSpc>
                  <a:spcPct val="150000"/>
                </a:lnSpc>
                <a:buSzPct val="100000"/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工作危害分析（</a:t>
              </a:r>
              <a:r>
                <a:rPr lang="en-US" altLang="zh-CN" sz="1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JHA</a:t>
              </a:r>
              <a:r>
                <a:rPr lang="zh-CN" altLang="en-US" sz="1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）</a:t>
              </a:r>
              <a:r>
                <a:rPr lang="zh-CN" altLang="zh-CN" sz="1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作为施工方案附件</a:t>
              </a:r>
              <a:endPara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endParaRPr>
            </a:p>
          </p:txBody>
        </p:sp>
        <p:grpSp>
          <p:nvGrpSpPr>
            <p:cNvPr id="266248" name="组合 37"/>
            <p:cNvGrpSpPr/>
            <p:nvPr/>
          </p:nvGrpSpPr>
          <p:grpSpPr bwMode="auto">
            <a:xfrm>
              <a:off x="285720" y="3643314"/>
              <a:ext cx="4143404" cy="2500330"/>
              <a:chOff x="428596" y="3786190"/>
              <a:chExt cx="4214842" cy="2500330"/>
            </a:xfrm>
          </p:grpSpPr>
          <p:pic>
            <p:nvPicPr>
              <p:cNvPr id="26624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596" y="3786190"/>
                <a:ext cx="4214842" cy="2500330"/>
              </a:xfrm>
              <a:prstGeom prst="rect">
                <a:avLst/>
              </a:prstGeom>
              <a:noFill/>
              <a:ln w="38100">
                <a:solidFill>
                  <a:srgbClr val="2C91CE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矩形 27"/>
              <p:cNvSpPr/>
              <p:nvPr/>
            </p:nvSpPr>
            <p:spPr>
              <a:xfrm>
                <a:off x="1141728" y="4072895"/>
                <a:ext cx="3501710" cy="157163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3" name="内容占位符 2"/>
          <p:cNvSpPr txBox="1"/>
          <p:nvPr/>
        </p:nvSpPr>
        <p:spPr bwMode="auto">
          <a:xfrm>
            <a:off x="3275856" y="965996"/>
            <a:ext cx="5776384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1323" tIns="35662" rIns="71323" bIns="35662"/>
          <a:lstStyle/>
          <a:p>
            <a:pPr marL="267335" indent="-267335" defTabSz="913765" fontAlgn="base">
              <a:spcBef>
                <a:spcPct val="20000"/>
              </a:spcBef>
              <a:spcAft>
                <a:spcPct val="0"/>
              </a:spcAft>
            </a:pPr>
            <a:endParaRPr lang="zh-CN" altLang="en-US" sz="24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内容占位符 2"/>
          <p:cNvSpPr txBox="1"/>
          <p:nvPr/>
        </p:nvSpPr>
        <p:spPr bwMode="auto">
          <a:xfrm>
            <a:off x="539552" y="235595"/>
            <a:ext cx="597471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工作危害分析</a:t>
            </a:r>
            <a:r>
              <a:rPr lang="en-US" altLang="zh-CN" sz="2400" dirty="0"/>
              <a:t>/</a:t>
            </a:r>
            <a:r>
              <a:rPr lang="zh-CN" altLang="en-US" sz="2400" dirty="0"/>
              <a:t>作业安全分析（</a:t>
            </a:r>
            <a:r>
              <a:rPr lang="en-US" altLang="zh-CN" sz="2400" dirty="0"/>
              <a:t>JHA/JSA</a:t>
            </a:r>
            <a:r>
              <a:rPr lang="zh-CN" altLang="en-US" sz="2400" dirty="0"/>
              <a:t>）</a:t>
            </a:r>
          </a:p>
        </p:txBody>
      </p:sp>
    </p:spTree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 bwMode="auto">
          <a:xfrm>
            <a:off x="2627784" y="1370013"/>
            <a:ext cx="3959225" cy="3403600"/>
            <a:chOff x="2855886" y="1500179"/>
            <a:chExt cx="4751389" cy="4084643"/>
          </a:xfrm>
        </p:grpSpPr>
        <p:grpSp>
          <p:nvGrpSpPr>
            <p:cNvPr id="268310" name="Group 4"/>
            <p:cNvGrpSpPr/>
            <p:nvPr/>
          </p:nvGrpSpPr>
          <p:grpSpPr bwMode="auto">
            <a:xfrm>
              <a:off x="4814862" y="1900221"/>
              <a:ext cx="771525" cy="688975"/>
              <a:chOff x="2644" y="2841"/>
              <a:chExt cx="563" cy="529"/>
            </a:xfrm>
          </p:grpSpPr>
          <p:sp>
            <p:nvSpPr>
              <p:cNvPr id="268352" name="AutoShape 5"/>
              <p:cNvSpPr>
                <a:spLocks noChangeArrowheads="1"/>
              </p:cNvSpPr>
              <p:nvPr/>
            </p:nvSpPr>
            <p:spPr bwMode="gray">
              <a:xfrm>
                <a:off x="2644" y="2932"/>
                <a:ext cx="563" cy="438"/>
              </a:xfrm>
              <a:prstGeom prst="diamond">
                <a:avLst/>
              </a:prstGeom>
              <a:solidFill>
                <a:srgbClr val="4D4D4D"/>
              </a:soli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4D4D4D"/>
                </a:extrusionClr>
                <a:contourClr>
                  <a:srgbClr val="4D4D4D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8353" name="AutoShape 6"/>
              <p:cNvSpPr>
                <a:spLocks noChangeArrowheads="1"/>
              </p:cNvSpPr>
              <p:nvPr/>
            </p:nvSpPr>
            <p:spPr bwMode="gray">
              <a:xfrm>
                <a:off x="2644" y="2888"/>
                <a:ext cx="563" cy="439"/>
              </a:xfrm>
              <a:prstGeom prst="diamond">
                <a:avLst/>
              </a:prstGeom>
              <a:solidFill>
                <a:srgbClr val="969696"/>
              </a:soli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969696"/>
                </a:extrusionClr>
                <a:contourClr>
                  <a:srgbClr val="969696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8354" name="AutoShape 7"/>
              <p:cNvSpPr>
                <a:spLocks noChangeArrowheads="1"/>
              </p:cNvSpPr>
              <p:nvPr/>
            </p:nvSpPr>
            <p:spPr bwMode="gray">
              <a:xfrm>
                <a:off x="2644" y="2841"/>
                <a:ext cx="563" cy="438"/>
              </a:xfrm>
              <a:prstGeom prst="diamond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ABABAB"/>
                  </a:gs>
                </a:gsLst>
                <a:lin ang="5400000" scaled="1"/>
              </a:gra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B2B2B2"/>
                </a:extrusionClr>
                <a:contourClr>
                  <a:srgbClr val="B2B2B2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268311" name="Group 8"/>
            <p:cNvGrpSpPr/>
            <p:nvPr/>
          </p:nvGrpSpPr>
          <p:grpSpPr bwMode="auto">
            <a:xfrm>
              <a:off x="5221262" y="1509700"/>
              <a:ext cx="2386013" cy="2095503"/>
              <a:chOff x="2897" y="845"/>
              <a:chExt cx="1743" cy="1611"/>
            </a:xfrm>
          </p:grpSpPr>
          <p:sp>
            <p:nvSpPr>
              <p:cNvPr id="268349" name="AutoShape 9"/>
              <p:cNvSpPr>
                <a:spLocks noChangeArrowheads="1"/>
              </p:cNvSpPr>
              <p:nvPr/>
            </p:nvSpPr>
            <p:spPr bwMode="gray">
              <a:xfrm>
                <a:off x="2897" y="1109"/>
                <a:ext cx="1731" cy="1347"/>
              </a:xfrm>
              <a:prstGeom prst="diamond">
                <a:avLst/>
              </a:prstGeom>
              <a:solidFill>
                <a:srgbClr val="FFFFCC"/>
              </a:soli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FFFFCC"/>
                </a:extrusionClr>
                <a:contourClr>
                  <a:srgbClr val="FFFFCC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8350" name="AutoShape 10"/>
              <p:cNvSpPr>
                <a:spLocks noChangeArrowheads="1"/>
              </p:cNvSpPr>
              <p:nvPr/>
            </p:nvSpPr>
            <p:spPr bwMode="gray">
              <a:xfrm>
                <a:off x="2898" y="966"/>
                <a:ext cx="1731" cy="1347"/>
              </a:xfrm>
              <a:prstGeom prst="diamond">
                <a:avLst/>
              </a:prstGeom>
              <a:solidFill>
                <a:srgbClr val="FFCC66"/>
              </a:soli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FFCC66"/>
                </a:extrusionClr>
                <a:contourClr>
                  <a:srgbClr val="FFCC66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8351" name="AutoShape 11"/>
              <p:cNvSpPr>
                <a:spLocks noChangeArrowheads="1"/>
              </p:cNvSpPr>
              <p:nvPr/>
            </p:nvSpPr>
            <p:spPr bwMode="gray">
              <a:xfrm>
                <a:off x="2909" y="845"/>
                <a:ext cx="1731" cy="1347"/>
              </a:xfrm>
              <a:prstGeom prst="diamond">
                <a:avLst/>
              </a:prstGeom>
              <a:gradFill rotWithShape="1">
                <a:gsLst>
                  <a:gs pos="0">
                    <a:srgbClr val="FCAC1F"/>
                  </a:gs>
                  <a:gs pos="100000">
                    <a:srgbClr val="FCAC1F"/>
                  </a:gs>
                </a:gsLst>
                <a:lin ang="5400000" scaled="1"/>
              </a:gra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FF9900"/>
                </a:extrusionClr>
                <a:contourClr>
                  <a:srgbClr val="A96500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268312" name="Group 12"/>
            <p:cNvGrpSpPr/>
            <p:nvPr/>
          </p:nvGrpSpPr>
          <p:grpSpPr bwMode="auto">
            <a:xfrm>
              <a:off x="2857474" y="1500179"/>
              <a:ext cx="2386013" cy="2082804"/>
              <a:chOff x="1179" y="849"/>
              <a:chExt cx="1743" cy="1601"/>
            </a:xfrm>
          </p:grpSpPr>
          <p:sp>
            <p:nvSpPr>
              <p:cNvPr id="268346" name="AutoShape 13"/>
              <p:cNvSpPr>
                <a:spLocks noChangeArrowheads="1"/>
              </p:cNvSpPr>
              <p:nvPr/>
            </p:nvSpPr>
            <p:spPr bwMode="gray">
              <a:xfrm>
                <a:off x="1179" y="1103"/>
                <a:ext cx="1731" cy="1347"/>
              </a:xfrm>
              <a:prstGeom prst="diamond">
                <a:avLst/>
              </a:prstGeom>
              <a:solidFill>
                <a:srgbClr val="CCECFF"/>
              </a:soli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CCECFF"/>
                </a:extrusionClr>
                <a:contourClr>
                  <a:srgbClr val="CCECFF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8347" name="AutoShape 14"/>
              <p:cNvSpPr>
                <a:spLocks noChangeArrowheads="1"/>
              </p:cNvSpPr>
              <p:nvPr/>
            </p:nvSpPr>
            <p:spPr bwMode="gray">
              <a:xfrm>
                <a:off x="1180" y="970"/>
                <a:ext cx="1731" cy="1347"/>
              </a:xfrm>
              <a:prstGeom prst="diamond">
                <a:avLst/>
              </a:prstGeom>
              <a:solidFill>
                <a:srgbClr val="CC99FF"/>
              </a:soli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CC99FF"/>
                </a:extrusionClr>
                <a:contourClr>
                  <a:srgbClr val="CC99FF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8348" name="AutoShape 15"/>
              <p:cNvSpPr>
                <a:spLocks noChangeArrowheads="1"/>
              </p:cNvSpPr>
              <p:nvPr/>
            </p:nvSpPr>
            <p:spPr bwMode="gray">
              <a:xfrm>
                <a:off x="1191" y="849"/>
                <a:ext cx="1731" cy="1347"/>
              </a:xfrm>
              <a:prstGeom prst="diamond">
                <a:avLst/>
              </a:prstGeom>
              <a:gradFill rotWithShape="1">
                <a:gsLst>
                  <a:gs pos="0">
                    <a:srgbClr val="2C91CE"/>
                  </a:gs>
                  <a:gs pos="100000">
                    <a:srgbClr val="01B2F1"/>
                  </a:gs>
                </a:gsLst>
                <a:lin ang="5400000" scaled="1"/>
              </a:gra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666699"/>
                </a:extrusionClr>
                <a:contourClr>
                  <a:srgbClr val="393956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70000" name="Rectangle 16"/>
            <p:cNvSpPr>
              <a:spLocks noChangeArrowheads="1"/>
            </p:cNvSpPr>
            <p:nvPr/>
          </p:nvSpPr>
          <p:spPr bwMode="gray">
            <a:xfrm>
              <a:off x="3671281" y="2346066"/>
              <a:ext cx="971615" cy="542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Clr>
                  <a:schemeClr val="hlink"/>
                </a:buClr>
                <a:buSzPct val="60000"/>
                <a:defRPr/>
              </a:pPr>
              <a:r>
                <a:rPr lang="zh-CN" altLang="en-US" sz="1165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选择要分析的工作</a:t>
              </a:r>
            </a:p>
          </p:txBody>
        </p:sp>
        <p:sp>
          <p:nvSpPr>
            <p:cNvPr id="170001" name="Rectangle 17"/>
            <p:cNvSpPr>
              <a:spLocks noChangeArrowheads="1"/>
            </p:cNvSpPr>
            <p:nvPr/>
          </p:nvSpPr>
          <p:spPr bwMode="gray">
            <a:xfrm>
              <a:off x="6026019" y="2155551"/>
              <a:ext cx="979296" cy="719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lnSpc>
                  <a:spcPct val="150000"/>
                </a:lnSpc>
                <a:buClr>
                  <a:schemeClr val="hlink"/>
                </a:buClr>
                <a:buSzPct val="60000"/>
                <a:defRPr/>
              </a:pPr>
              <a:r>
                <a:rPr lang="zh-CN" altLang="en-US" sz="116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列出基本工作步骤</a:t>
              </a:r>
            </a:p>
          </p:txBody>
        </p:sp>
        <p:sp>
          <p:nvSpPr>
            <p:cNvPr id="170002" name="Rectangle 18"/>
            <p:cNvSpPr>
              <a:spLocks noChangeArrowheads="1"/>
            </p:cNvSpPr>
            <p:nvPr/>
          </p:nvSpPr>
          <p:spPr bwMode="gray">
            <a:xfrm>
              <a:off x="4530493" y="3359606"/>
              <a:ext cx="1335495" cy="725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>
                <a:defRPr/>
              </a:pPr>
              <a:r>
                <a:rPr lang="en-US" altLang="zh-CN" sz="1665" b="1">
                  <a:latin typeface="微软雅黑" pitchFamily="34" charset="-122"/>
                  <a:ea typeface="微软雅黑" pitchFamily="34" charset="-122"/>
                </a:rPr>
                <a:t>JHA/JSA</a:t>
              </a:r>
            </a:p>
            <a:p>
              <a:pPr algn="ctr">
                <a:defRPr/>
              </a:pPr>
              <a:r>
                <a:rPr lang="zh-CN" altLang="en-US" sz="1665" b="1">
                  <a:latin typeface="微软雅黑" pitchFamily="34" charset="-122"/>
                  <a:ea typeface="微软雅黑" pitchFamily="34" charset="-122"/>
                </a:rPr>
                <a:t>步骤</a:t>
              </a:r>
            </a:p>
          </p:txBody>
        </p:sp>
        <p:sp>
          <p:nvSpPr>
            <p:cNvPr id="268316" name="Oval 19"/>
            <p:cNvSpPr>
              <a:spLocks noChangeArrowheads="1"/>
            </p:cNvSpPr>
            <p:nvPr/>
          </p:nvSpPr>
          <p:spPr bwMode="gray">
            <a:xfrm>
              <a:off x="3906811" y="1795452"/>
              <a:ext cx="481013" cy="458788"/>
            </a:xfrm>
            <a:prstGeom prst="ellipse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zh-CN" altLang="zh-CN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8317" name="Text Box 20"/>
            <p:cNvSpPr txBox="1">
              <a:spLocks noChangeArrowheads="1"/>
            </p:cNvSpPr>
            <p:nvPr/>
          </p:nvSpPr>
          <p:spPr bwMode="gray">
            <a:xfrm>
              <a:off x="3922690" y="1830378"/>
              <a:ext cx="452432" cy="480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5F5F5F"/>
                  </a:solidFill>
                  <a:latin typeface="微软雅黑" pitchFamily="34" charset="-122"/>
                  <a:ea typeface="微软雅黑" pitchFamily="34" charset="-122"/>
                </a:rPr>
                <a:t>A</a:t>
              </a:r>
            </a:p>
          </p:txBody>
        </p:sp>
        <p:sp>
          <p:nvSpPr>
            <p:cNvPr id="268318" name="Oval 21"/>
            <p:cNvSpPr>
              <a:spLocks noChangeArrowheads="1"/>
            </p:cNvSpPr>
            <p:nvPr/>
          </p:nvSpPr>
          <p:spPr bwMode="gray">
            <a:xfrm>
              <a:off x="6269012" y="1795452"/>
              <a:ext cx="482600" cy="458788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zh-CN" altLang="zh-CN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8319" name="Text Box 22"/>
            <p:cNvSpPr txBox="1">
              <a:spLocks noChangeArrowheads="1"/>
            </p:cNvSpPr>
            <p:nvPr/>
          </p:nvSpPr>
          <p:spPr bwMode="gray">
            <a:xfrm>
              <a:off x="6300232" y="1833552"/>
              <a:ext cx="431273" cy="480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5F5F5F"/>
                  </a:solidFill>
                  <a:latin typeface="微软雅黑" pitchFamily="34" charset="-122"/>
                  <a:ea typeface="微软雅黑" pitchFamily="34" charset="-122"/>
                </a:rPr>
                <a:t>B</a:t>
              </a:r>
            </a:p>
          </p:txBody>
        </p:sp>
        <p:grpSp>
          <p:nvGrpSpPr>
            <p:cNvPr id="268320" name="Group 23"/>
            <p:cNvGrpSpPr/>
            <p:nvPr/>
          </p:nvGrpSpPr>
          <p:grpSpPr bwMode="auto">
            <a:xfrm>
              <a:off x="6438875" y="3200385"/>
              <a:ext cx="771525" cy="688975"/>
              <a:chOff x="2644" y="2841"/>
              <a:chExt cx="563" cy="529"/>
            </a:xfrm>
          </p:grpSpPr>
          <p:sp>
            <p:nvSpPr>
              <p:cNvPr id="268343" name="AutoShape 24"/>
              <p:cNvSpPr>
                <a:spLocks noChangeArrowheads="1"/>
              </p:cNvSpPr>
              <p:nvPr/>
            </p:nvSpPr>
            <p:spPr bwMode="gray">
              <a:xfrm>
                <a:off x="2644" y="2932"/>
                <a:ext cx="563" cy="438"/>
              </a:xfrm>
              <a:prstGeom prst="diamond">
                <a:avLst/>
              </a:prstGeom>
              <a:solidFill>
                <a:srgbClr val="4D4D4D"/>
              </a:soli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4D4D4D"/>
                </a:extrusionClr>
                <a:contourClr>
                  <a:srgbClr val="4D4D4D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8344" name="AutoShape 25"/>
              <p:cNvSpPr>
                <a:spLocks noChangeArrowheads="1"/>
              </p:cNvSpPr>
              <p:nvPr/>
            </p:nvSpPr>
            <p:spPr bwMode="gray">
              <a:xfrm>
                <a:off x="2644" y="2888"/>
                <a:ext cx="563" cy="439"/>
              </a:xfrm>
              <a:prstGeom prst="diamond">
                <a:avLst/>
              </a:prstGeom>
              <a:solidFill>
                <a:srgbClr val="969696"/>
              </a:soli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969696"/>
                </a:extrusionClr>
                <a:contourClr>
                  <a:srgbClr val="969696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8345" name="AutoShape 26"/>
              <p:cNvSpPr>
                <a:spLocks noChangeArrowheads="1"/>
              </p:cNvSpPr>
              <p:nvPr/>
            </p:nvSpPr>
            <p:spPr bwMode="gray">
              <a:xfrm>
                <a:off x="2644" y="2841"/>
                <a:ext cx="563" cy="438"/>
              </a:xfrm>
              <a:prstGeom prst="diamond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B7B7B7"/>
                  </a:gs>
                </a:gsLst>
                <a:lin ang="5400000" scaled="1"/>
              </a:gra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B2B2B2"/>
                </a:extrusionClr>
                <a:contourClr>
                  <a:srgbClr val="B2B2B2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268321" name="Group 27"/>
            <p:cNvGrpSpPr/>
            <p:nvPr/>
          </p:nvGrpSpPr>
          <p:grpSpPr bwMode="auto">
            <a:xfrm>
              <a:off x="5221262" y="3495668"/>
              <a:ext cx="2386013" cy="2089154"/>
              <a:chOff x="2916" y="2200"/>
              <a:chExt cx="1743" cy="1605"/>
            </a:xfrm>
          </p:grpSpPr>
          <p:sp>
            <p:nvSpPr>
              <p:cNvPr id="268340" name="AutoShape 28"/>
              <p:cNvSpPr>
                <a:spLocks noChangeArrowheads="1"/>
              </p:cNvSpPr>
              <p:nvPr/>
            </p:nvSpPr>
            <p:spPr bwMode="gray">
              <a:xfrm>
                <a:off x="2916" y="2458"/>
                <a:ext cx="1731" cy="1347"/>
              </a:xfrm>
              <a:prstGeom prst="diamond">
                <a:avLst/>
              </a:prstGeom>
              <a:solidFill>
                <a:srgbClr val="CCFFFF"/>
              </a:soli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CCFFFF"/>
                </a:extrusionClr>
                <a:contourClr>
                  <a:srgbClr val="CCFFFF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8341" name="AutoShape 29"/>
              <p:cNvSpPr>
                <a:spLocks noChangeArrowheads="1"/>
              </p:cNvSpPr>
              <p:nvPr/>
            </p:nvSpPr>
            <p:spPr bwMode="gray">
              <a:xfrm>
                <a:off x="2917" y="2328"/>
                <a:ext cx="1731" cy="1347"/>
              </a:xfrm>
              <a:prstGeom prst="diamond">
                <a:avLst/>
              </a:prstGeom>
              <a:solidFill>
                <a:srgbClr val="33CCFF"/>
              </a:soli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33CCFF"/>
                </a:extrusionClr>
                <a:contourClr>
                  <a:srgbClr val="33CCFF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8342" name="AutoShape 30"/>
              <p:cNvSpPr>
                <a:spLocks noChangeArrowheads="1"/>
              </p:cNvSpPr>
              <p:nvPr/>
            </p:nvSpPr>
            <p:spPr bwMode="gray">
              <a:xfrm>
                <a:off x="2928" y="2200"/>
                <a:ext cx="1731" cy="1347"/>
              </a:xfrm>
              <a:prstGeom prst="diamond">
                <a:avLst/>
              </a:prstGeom>
              <a:gradFill rotWithShape="1">
                <a:gsLst>
                  <a:gs pos="0">
                    <a:srgbClr val="2C91CE"/>
                  </a:gs>
                  <a:gs pos="100000">
                    <a:srgbClr val="01B2F1"/>
                  </a:gs>
                </a:gsLst>
                <a:lin ang="5400000" scaled="1"/>
              </a:gra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666699"/>
                </a:extrusionClr>
                <a:contourClr>
                  <a:srgbClr val="393956"/>
                </a:contourClr>
              </a:sp3d>
            </p:spPr>
            <p:txBody>
              <a:bodyPr wrap="none" anchor="ctr">
                <a:flatTx/>
              </a:bodyPr>
              <a:lstStyle/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70015" name="Rectangle 31"/>
            <p:cNvSpPr>
              <a:spLocks noChangeArrowheads="1"/>
            </p:cNvSpPr>
            <p:nvPr/>
          </p:nvSpPr>
          <p:spPr bwMode="gray">
            <a:xfrm>
              <a:off x="5961244" y="4329327"/>
              <a:ext cx="1110689" cy="756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Clr>
                  <a:schemeClr val="hlink"/>
                </a:buClr>
                <a:buSzPct val="60000"/>
                <a:defRPr/>
              </a:pPr>
              <a:r>
                <a:rPr lang="zh-CN" altLang="en-US" sz="1165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列出消除和</a:t>
              </a:r>
              <a:r>
                <a:rPr lang="en-US" altLang="zh-CN" sz="1165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/</a:t>
              </a:r>
              <a:r>
                <a:rPr lang="zh-CN" altLang="en-US" sz="1165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或控制危险的行动</a:t>
              </a:r>
            </a:p>
          </p:txBody>
        </p:sp>
        <p:sp>
          <p:nvSpPr>
            <p:cNvPr id="268323" name="Oval 32"/>
            <p:cNvSpPr>
              <a:spLocks noChangeArrowheads="1"/>
            </p:cNvSpPr>
            <p:nvPr/>
          </p:nvSpPr>
          <p:spPr bwMode="gray">
            <a:xfrm>
              <a:off x="6256312" y="3851267"/>
              <a:ext cx="481013" cy="458788"/>
            </a:xfrm>
            <a:prstGeom prst="ellipse">
              <a:avLst/>
            </a:prstGeom>
            <a:solidFill>
              <a:srgbClr val="CCFFFF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zh-CN" altLang="zh-CN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8324" name="Text Box 33"/>
            <p:cNvSpPr txBox="1">
              <a:spLocks noChangeArrowheads="1"/>
            </p:cNvSpPr>
            <p:nvPr/>
          </p:nvSpPr>
          <p:spPr bwMode="gray">
            <a:xfrm>
              <a:off x="6278158" y="3890953"/>
              <a:ext cx="465898" cy="480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5F5F5F"/>
                  </a:solidFill>
                  <a:latin typeface="微软雅黑" pitchFamily="34" charset="-122"/>
                  <a:ea typeface="微软雅黑" pitchFamily="34" charset="-122"/>
                </a:rPr>
                <a:t>D</a:t>
              </a:r>
            </a:p>
          </p:txBody>
        </p:sp>
        <p:grpSp>
          <p:nvGrpSpPr>
            <p:cNvPr id="268325" name="Group 34"/>
            <p:cNvGrpSpPr/>
            <p:nvPr/>
          </p:nvGrpSpPr>
          <p:grpSpPr bwMode="auto">
            <a:xfrm>
              <a:off x="3281336" y="3257535"/>
              <a:ext cx="771525" cy="688975"/>
              <a:chOff x="2644" y="2841"/>
              <a:chExt cx="563" cy="529"/>
            </a:xfrm>
          </p:grpSpPr>
          <p:sp>
            <p:nvSpPr>
              <p:cNvPr id="268337" name="AutoShape 35"/>
              <p:cNvSpPr>
                <a:spLocks noChangeArrowheads="1"/>
              </p:cNvSpPr>
              <p:nvPr/>
            </p:nvSpPr>
            <p:spPr bwMode="gray">
              <a:xfrm>
                <a:off x="2644" y="2932"/>
                <a:ext cx="563" cy="438"/>
              </a:xfrm>
              <a:prstGeom prst="diamond">
                <a:avLst/>
              </a:prstGeom>
              <a:solidFill>
                <a:srgbClr val="4D4D4D"/>
              </a:soli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4D4D4D"/>
                </a:extrusionClr>
                <a:contourClr>
                  <a:srgbClr val="4D4D4D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8338" name="AutoShape 36"/>
              <p:cNvSpPr>
                <a:spLocks noChangeArrowheads="1"/>
              </p:cNvSpPr>
              <p:nvPr/>
            </p:nvSpPr>
            <p:spPr bwMode="gray">
              <a:xfrm>
                <a:off x="2644" y="2888"/>
                <a:ext cx="563" cy="439"/>
              </a:xfrm>
              <a:prstGeom prst="diamond">
                <a:avLst/>
              </a:prstGeom>
              <a:solidFill>
                <a:srgbClr val="969696"/>
              </a:soli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969696"/>
                </a:extrusionClr>
                <a:contourClr>
                  <a:srgbClr val="969696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8339" name="AutoShape 37"/>
              <p:cNvSpPr>
                <a:spLocks noChangeArrowheads="1"/>
              </p:cNvSpPr>
              <p:nvPr/>
            </p:nvSpPr>
            <p:spPr bwMode="gray">
              <a:xfrm>
                <a:off x="2644" y="2841"/>
                <a:ext cx="563" cy="438"/>
              </a:xfrm>
              <a:prstGeom prst="diamond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ABABAB"/>
                  </a:gs>
                </a:gsLst>
                <a:lin ang="5400000" scaled="1"/>
              </a:gra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B2B2B2"/>
                </a:extrusionClr>
                <a:contourClr>
                  <a:srgbClr val="B2B2B2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268326" name="Group 38"/>
            <p:cNvGrpSpPr/>
            <p:nvPr/>
          </p:nvGrpSpPr>
          <p:grpSpPr bwMode="auto">
            <a:xfrm>
              <a:off x="2855886" y="3490904"/>
              <a:ext cx="2386013" cy="2079627"/>
              <a:chOff x="1185" y="2206"/>
              <a:chExt cx="1743" cy="1599"/>
            </a:xfrm>
          </p:grpSpPr>
          <p:sp>
            <p:nvSpPr>
              <p:cNvPr id="268334" name="AutoShape 39"/>
              <p:cNvSpPr>
                <a:spLocks noChangeArrowheads="1"/>
              </p:cNvSpPr>
              <p:nvPr/>
            </p:nvSpPr>
            <p:spPr bwMode="gray">
              <a:xfrm>
                <a:off x="1185" y="2458"/>
                <a:ext cx="1731" cy="1347"/>
              </a:xfrm>
              <a:prstGeom prst="diamond">
                <a:avLst/>
              </a:prstGeom>
              <a:solidFill>
                <a:srgbClr val="CCFFCC"/>
              </a:soli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CCFFCC"/>
                </a:extrusionClr>
                <a:contourClr>
                  <a:srgbClr val="CCFFCC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8335" name="AutoShape 40"/>
              <p:cNvSpPr>
                <a:spLocks noChangeArrowheads="1"/>
              </p:cNvSpPr>
              <p:nvPr/>
            </p:nvSpPr>
            <p:spPr bwMode="gray">
              <a:xfrm>
                <a:off x="1186" y="2327"/>
                <a:ext cx="1731" cy="1347"/>
              </a:xfrm>
              <a:prstGeom prst="diamond">
                <a:avLst/>
              </a:prstGeom>
              <a:solidFill>
                <a:srgbClr val="66FF66"/>
              </a:soli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66FF66"/>
                </a:extrusionClr>
                <a:contourClr>
                  <a:srgbClr val="66FF66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8336" name="AutoShape 41"/>
              <p:cNvSpPr>
                <a:spLocks noChangeArrowheads="1"/>
              </p:cNvSpPr>
              <p:nvPr/>
            </p:nvSpPr>
            <p:spPr bwMode="gray">
              <a:xfrm>
                <a:off x="1197" y="2206"/>
                <a:ext cx="1731" cy="1347"/>
              </a:xfrm>
              <a:prstGeom prst="diamond">
                <a:avLst/>
              </a:prstGeom>
              <a:gradFill rotWithShape="1">
                <a:gsLst>
                  <a:gs pos="0">
                    <a:srgbClr val="FCAC1F"/>
                  </a:gs>
                  <a:gs pos="100000">
                    <a:srgbClr val="FCAC1F"/>
                  </a:gs>
                </a:gsLst>
                <a:lin ang="5400000" scaled="1"/>
              </a:gra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227000" prstMaterial="legacyMatte">
                <a:bevelT w="13500" h="13500" prst="angle"/>
                <a:bevelB w="13500" h="13500" prst="angle"/>
                <a:extrusionClr>
                  <a:srgbClr val="FF9900"/>
                </a:extrusionClr>
                <a:contourClr>
                  <a:srgbClr val="A96500"/>
                </a:contourClr>
              </a:sp3d>
            </p:spPr>
            <p:txBody>
              <a:bodyPr wrap="none" anchor="ctr">
                <a:flatTx/>
              </a:bodyPr>
              <a:lstStyle/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70026" name="Rectangle 42"/>
            <p:cNvSpPr>
              <a:spLocks noChangeArrowheads="1"/>
            </p:cNvSpPr>
            <p:nvPr/>
          </p:nvSpPr>
          <p:spPr bwMode="gray">
            <a:xfrm>
              <a:off x="3608411" y="4298845"/>
              <a:ext cx="963995" cy="75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Clr>
                  <a:schemeClr val="hlink"/>
                </a:buClr>
                <a:buSzPct val="60000"/>
                <a:defRPr/>
              </a:pPr>
              <a:r>
                <a:rPr lang="zh-CN" altLang="en-US" sz="1165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识别并列出可能存在的危险</a:t>
              </a:r>
            </a:p>
          </p:txBody>
        </p:sp>
        <p:sp>
          <p:nvSpPr>
            <p:cNvPr id="268328" name="Oval 43"/>
            <p:cNvSpPr>
              <a:spLocks noChangeArrowheads="1"/>
            </p:cNvSpPr>
            <p:nvPr/>
          </p:nvSpPr>
          <p:spPr bwMode="gray">
            <a:xfrm>
              <a:off x="3906811" y="3851267"/>
              <a:ext cx="481013" cy="458788"/>
            </a:xfrm>
            <a:prstGeom prst="ellipse">
              <a:avLst/>
            </a:prstGeom>
            <a:solidFill>
              <a:srgbClr val="CCFFCC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zh-CN" altLang="zh-CN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8329" name="Text Box 44"/>
            <p:cNvSpPr txBox="1">
              <a:spLocks noChangeArrowheads="1"/>
            </p:cNvSpPr>
            <p:nvPr/>
          </p:nvSpPr>
          <p:spPr bwMode="gray">
            <a:xfrm>
              <a:off x="3938993" y="3894129"/>
              <a:ext cx="429348" cy="480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altLang="zh-CN" sz="2000" b="1">
                  <a:solidFill>
                    <a:srgbClr val="5F5F5F"/>
                  </a:solidFill>
                  <a:latin typeface="微软雅黑" pitchFamily="34" charset="-122"/>
                  <a:ea typeface="微软雅黑" pitchFamily="34" charset="-122"/>
                </a:rPr>
                <a:t>C</a:t>
              </a:r>
            </a:p>
          </p:txBody>
        </p:sp>
        <p:grpSp>
          <p:nvGrpSpPr>
            <p:cNvPr id="268330" name="Group 45"/>
            <p:cNvGrpSpPr/>
            <p:nvPr/>
          </p:nvGrpSpPr>
          <p:grpSpPr bwMode="auto">
            <a:xfrm>
              <a:off x="4814862" y="4600562"/>
              <a:ext cx="771525" cy="688975"/>
              <a:chOff x="2644" y="2841"/>
              <a:chExt cx="563" cy="529"/>
            </a:xfrm>
          </p:grpSpPr>
          <p:sp>
            <p:nvSpPr>
              <p:cNvPr id="268331" name="AutoShape 46"/>
              <p:cNvSpPr>
                <a:spLocks noChangeArrowheads="1"/>
              </p:cNvSpPr>
              <p:nvPr/>
            </p:nvSpPr>
            <p:spPr bwMode="gray">
              <a:xfrm>
                <a:off x="2644" y="2932"/>
                <a:ext cx="563" cy="438"/>
              </a:xfrm>
              <a:prstGeom prst="diamond">
                <a:avLst/>
              </a:prstGeom>
              <a:solidFill>
                <a:srgbClr val="4D4D4D"/>
              </a:soli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4D4D4D"/>
                </a:extrusionClr>
                <a:contourClr>
                  <a:srgbClr val="4D4D4D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8332" name="AutoShape 47"/>
              <p:cNvSpPr>
                <a:spLocks noChangeArrowheads="1"/>
              </p:cNvSpPr>
              <p:nvPr/>
            </p:nvSpPr>
            <p:spPr bwMode="gray">
              <a:xfrm>
                <a:off x="2644" y="2888"/>
                <a:ext cx="563" cy="439"/>
              </a:xfrm>
              <a:prstGeom prst="diamond">
                <a:avLst/>
              </a:prstGeom>
              <a:solidFill>
                <a:srgbClr val="969696"/>
              </a:soli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969696"/>
                </a:extrusionClr>
                <a:contourClr>
                  <a:srgbClr val="969696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8333" name="AutoShape 48"/>
              <p:cNvSpPr>
                <a:spLocks noChangeArrowheads="1"/>
              </p:cNvSpPr>
              <p:nvPr/>
            </p:nvSpPr>
            <p:spPr bwMode="gray">
              <a:xfrm>
                <a:off x="2644" y="2841"/>
                <a:ext cx="563" cy="438"/>
              </a:xfrm>
              <a:prstGeom prst="diamond">
                <a:avLst/>
              </a:prstGeom>
              <a:gradFill rotWithShape="1">
                <a:gsLst>
                  <a:gs pos="0">
                    <a:srgbClr val="B2B2B2"/>
                  </a:gs>
                  <a:gs pos="100000">
                    <a:srgbClr val="ABABAB"/>
                  </a:gs>
                </a:gsLst>
                <a:lin ang="5400000" scaled="1"/>
              </a:gradFill>
              <a:ln w="9525">
                <a:miter lim="800000"/>
              </a:ln>
              <a:scene3d>
                <a:camera prst="legacyObliqueBottom"/>
                <a:lightRig rig="legacyFlat2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B2B2B2"/>
                </a:extrusionClr>
                <a:contourClr>
                  <a:srgbClr val="B2B2B2"/>
                </a:contourClr>
              </a:sp3d>
            </p:spPr>
            <p:txBody>
              <a:bodyPr wrap="none" anchor="ctr">
                <a:flatTx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endParaRPr lang="zh-CN" altLang="zh-CN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56" name="内容占位符 2"/>
          <p:cNvSpPr txBox="1"/>
          <p:nvPr/>
        </p:nvSpPr>
        <p:spPr bwMode="auto">
          <a:xfrm>
            <a:off x="539552" y="235595"/>
            <a:ext cx="597471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工作危害分析</a:t>
            </a:r>
            <a:r>
              <a:rPr lang="en-US" altLang="zh-CN" sz="2400" dirty="0"/>
              <a:t>/</a:t>
            </a:r>
            <a:r>
              <a:rPr lang="zh-CN" altLang="en-US" sz="2400" dirty="0"/>
              <a:t>作业安全分析（</a:t>
            </a:r>
            <a:r>
              <a:rPr lang="en-US" altLang="zh-CN" sz="2400" dirty="0"/>
              <a:t>JHA/JSA</a:t>
            </a:r>
            <a:r>
              <a:rPr lang="zh-CN" altLang="en-US" sz="2400" dirty="0"/>
              <a:t>）</a:t>
            </a:r>
          </a:p>
        </p:txBody>
      </p:sp>
    </p:spTree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49"/>
          <p:cNvSpPr txBox="1">
            <a:spLocks noChangeArrowheads="1"/>
          </p:cNvSpPr>
          <p:nvPr/>
        </p:nvSpPr>
        <p:spPr bwMode="gray">
          <a:xfrm>
            <a:off x="4211960" y="987525"/>
            <a:ext cx="4212000" cy="1529073"/>
          </a:xfrm>
          <a:prstGeom prst="rect">
            <a:avLst/>
          </a:prstGeom>
          <a:solidFill>
            <a:srgbClr val="FCAC1F"/>
          </a:solidFill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defRPr/>
            </a:pPr>
            <a:r>
              <a:rPr lang="en-US" altLang="zh-CN" sz="1165" b="1" dirty="0">
                <a:solidFill>
                  <a:srgbClr val="5B9BD5">
                    <a:lumMod val="75000"/>
                  </a:srgbClr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STEP B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每一步骤要具体而明确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描述时，使用动词词汇（打开、转动、安装、关闭</a:t>
            </a:r>
            <a:r>
              <a:rPr lang="en-US" altLang="zh-CN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…</a:t>
            </a: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）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每个步骤简明扼要说明“做什么”，不是“如何做”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步骤划分最好能控制在</a:t>
            </a:r>
            <a:r>
              <a:rPr lang="en-US" altLang="zh-CN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5-10</a:t>
            </a: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步之内。如作业步骤超过10步则应考虑划分成不同的作业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给每个步骤编号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52" name="Text Box 51"/>
          <p:cNvSpPr txBox="1">
            <a:spLocks noChangeArrowheads="1"/>
          </p:cNvSpPr>
          <p:nvPr/>
        </p:nvSpPr>
        <p:spPr bwMode="gray">
          <a:xfrm>
            <a:off x="827584" y="985292"/>
            <a:ext cx="2867025" cy="2211387"/>
          </a:xfrm>
          <a:prstGeom prst="rect">
            <a:avLst/>
          </a:prstGeom>
          <a:solidFill>
            <a:srgbClr val="FCAC1F"/>
          </a:solidFill>
          <a:ln w="9525" algn="ctr">
            <a:noFill/>
            <a:miter lim="800000"/>
          </a:ln>
        </p:spPr>
        <p:txBody>
          <a:bodyPr>
            <a:spAutoFit/>
          </a:bodyPr>
          <a:lstStyle/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defRPr/>
            </a:pPr>
            <a:r>
              <a:rPr lang="en-US" altLang="zh-CN" sz="1165" b="1" dirty="0">
                <a:solidFill>
                  <a:srgbClr val="5B9BD5">
                    <a:lumMod val="75000"/>
                  </a:srgbClr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STEP A</a:t>
            </a: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有毒有害物质存在的环境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可能发生事故的作业任务变化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en-US" altLang="zh-CN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</a:t>
            </a: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非例行性工作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en-US" altLang="zh-CN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</a:t>
            </a: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类似工作曾发生过事故或者险情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en-US" altLang="zh-CN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</a:t>
            </a: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遇到技术问题的复杂作业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员工单独的在隔离区域的作业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en-US" altLang="zh-CN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</a:t>
            </a: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新员工负责的作业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从未做 过的工作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和其他方有交叉或有冲突的作业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53" name="Text Box 52"/>
          <p:cNvSpPr txBox="1">
            <a:spLocks noChangeArrowheads="1"/>
          </p:cNvSpPr>
          <p:nvPr/>
        </p:nvSpPr>
        <p:spPr bwMode="gray">
          <a:xfrm>
            <a:off x="827583" y="3743827"/>
            <a:ext cx="2867025" cy="1636858"/>
          </a:xfrm>
          <a:prstGeom prst="rect">
            <a:avLst/>
          </a:prstGeom>
          <a:solidFill>
            <a:srgbClr val="FCAC1F"/>
          </a:solidFill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defRPr/>
            </a:pPr>
            <a:r>
              <a:rPr lang="en-US" altLang="zh-CN" sz="1165" b="1" dirty="0">
                <a:solidFill>
                  <a:srgbClr val="5B9BD5">
                    <a:lumMod val="75000"/>
                  </a:srgbClr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STEP C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检查以往的事故记录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了解相关信息资料，如：以前是否做过作业安全分析、风险分析</a:t>
            </a:r>
            <a:endParaRPr lang="en-US" altLang="zh-CN" sz="1165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marL="285750" indent="-285750">
              <a:spcBef>
                <a:spcPct val="20000"/>
              </a:spcBef>
              <a:buClr>
                <a:srgbClr val="0563C1"/>
              </a:buClr>
              <a:buSzPct val="60000"/>
              <a:buFont typeface="Wingdings" charset="2"/>
              <a:buChar char="u"/>
              <a:defRPr/>
            </a:pP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到现场实地观察场地周围情况，观察个人如何操作</a:t>
            </a:r>
            <a:r>
              <a:rPr lang="en-US" altLang="zh-CN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</a:t>
            </a:r>
            <a:r>
              <a:rPr lang="zh-CN" altLang="en-US" sz="1165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和参与作业的人员或曾经做过类似作业的人员一起讨论工作步骤</a:t>
            </a:r>
            <a:endParaRPr lang="en-US" altLang="zh-CN" sz="1165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54" name="表格 53"/>
          <p:cNvGraphicFramePr>
            <a:graphicFrameLocks noGrp="1"/>
          </p:cNvGraphicFramePr>
          <p:nvPr/>
        </p:nvGraphicFramePr>
        <p:xfrm>
          <a:off x="4211960" y="2641476"/>
          <a:ext cx="4227513" cy="2727358"/>
        </p:xfrm>
        <a:graphic>
          <a:graphicData uri="http://schemas.openxmlformats.org/drawingml/2006/table">
            <a:tbl>
              <a:tblPr/>
              <a:tblGrid>
                <a:gridCol w="1320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6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991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 STEP D——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制定防护措施的原则</a:t>
                      </a: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76214" marR="76214" marT="38057" marB="380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C91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9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1.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排除危害</a:t>
                      </a:r>
                    </a:p>
                  </a:txBody>
                  <a:tcPr marL="76214" marR="76214" marT="38057" marB="380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C1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彻底消除</a:t>
                      </a:r>
                    </a:p>
                  </a:txBody>
                  <a:tcPr marL="76214" marR="76214" marT="38057" marB="380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C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2.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替换</a:t>
                      </a:r>
                    </a:p>
                  </a:txBody>
                  <a:tcPr marL="76214" marR="76214" marT="38057" marB="380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C1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用更安全的产品替换，如使用无毒的替代有毒有害的物质</a:t>
                      </a:r>
                    </a:p>
                  </a:txBody>
                  <a:tcPr marL="76214" marR="76214" marT="38057" marB="380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C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3.  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将危害降至最低</a:t>
                      </a:r>
                    </a:p>
                  </a:txBody>
                  <a:tcPr marL="76214" marR="76214" marT="38057" marB="380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C1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降低事故发生的可能性，如安全距离控制等</a:t>
                      </a:r>
                    </a:p>
                  </a:txBody>
                  <a:tcPr marL="76214" marR="76214" marT="38057" marB="380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C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4.   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工程控制</a:t>
                      </a:r>
                    </a:p>
                  </a:txBody>
                  <a:tcPr marL="76214" marR="76214" marT="38057" marB="380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C1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使用技术和设备控制，如能源隔 离、通风等等</a:t>
                      </a:r>
                    </a:p>
                  </a:txBody>
                  <a:tcPr marL="76214" marR="76214" marT="38057" marB="380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C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5.   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管理控制</a:t>
                      </a:r>
                    </a:p>
                  </a:txBody>
                  <a:tcPr marL="76214" marR="76214" marT="38057" marB="380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C1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作业程序和过程控制，如制定作业程序、人员轮换、增加培训、指定应急预案等</a:t>
                      </a:r>
                    </a:p>
                  </a:txBody>
                  <a:tcPr marL="76214" marR="76214" marT="38057" marB="380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C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6.   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个人防护用品</a:t>
                      </a:r>
                    </a:p>
                  </a:txBody>
                  <a:tcPr marL="76214" marR="76214" marT="38057" marB="380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C1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最后防线，如安全帽、防护眼镜等</a:t>
                      </a:r>
                    </a:p>
                  </a:txBody>
                  <a:tcPr marL="76214" marR="76214" marT="38057" marB="3805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AC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6" name="内容占位符 2"/>
          <p:cNvSpPr txBox="1"/>
          <p:nvPr/>
        </p:nvSpPr>
        <p:spPr bwMode="auto">
          <a:xfrm>
            <a:off x="539552" y="235595"/>
            <a:ext cx="597471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工作危害分析</a:t>
            </a:r>
            <a:r>
              <a:rPr lang="en-US" altLang="zh-CN" sz="2400" dirty="0"/>
              <a:t>/</a:t>
            </a:r>
            <a:r>
              <a:rPr lang="zh-CN" altLang="en-US" sz="2400" dirty="0"/>
              <a:t>作业安全分析（</a:t>
            </a:r>
            <a:r>
              <a:rPr lang="en-US" altLang="zh-CN" sz="2400" dirty="0"/>
              <a:t>JHA/JSA</a:t>
            </a:r>
            <a:r>
              <a:rPr lang="zh-CN" altLang="en-US" sz="2400" dirty="0"/>
              <a:t>）</a:t>
            </a:r>
          </a:p>
        </p:txBody>
      </p:sp>
      <p:sp>
        <p:nvSpPr>
          <p:cNvPr id="4" name="矩形 3"/>
          <p:cNvSpPr/>
          <p:nvPr/>
        </p:nvSpPr>
        <p:spPr>
          <a:xfrm>
            <a:off x="755576" y="913284"/>
            <a:ext cx="7776864" cy="4536504"/>
          </a:xfrm>
          <a:prstGeom prst="rect">
            <a:avLst/>
          </a:prstGeom>
          <a:noFill/>
          <a:ln>
            <a:solidFill>
              <a:srgbClr val="01B2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灯片编号占位符 2"/>
          <p:cNvSpPr txBox="1"/>
          <p:nvPr/>
        </p:nvSpPr>
        <p:spPr bwMode="auto">
          <a:xfrm>
            <a:off x="7204077" y="5378452"/>
            <a:ext cx="91916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en-US" altLang="zh-CN" sz="1000">
                <a:solidFill>
                  <a:srgbClr val="A6A6A6"/>
                </a:solidFill>
                <a:latin typeface="黑体" pitchFamily="18" charset="0"/>
                <a:ea typeface="黑体" pitchFamily="18" charset="0"/>
              </a:rPr>
              <a:t>-</a:t>
            </a:r>
            <a:fld id="{352AE491-3544-4012-BF20-A71F7053498A}" type="slidenum">
              <a:rPr lang="en-US" altLang="zh-CN" sz="1000">
                <a:solidFill>
                  <a:srgbClr val="A6A6A6"/>
                </a:solidFill>
                <a:latin typeface="黑体" pitchFamily="18" charset="0"/>
                <a:ea typeface="黑体" pitchFamily="18" charset="0"/>
              </a:rPr>
              <a:t>43</a:t>
            </a:fld>
            <a:r>
              <a:rPr lang="en-US" altLang="zh-CN" sz="1000">
                <a:solidFill>
                  <a:srgbClr val="A6A6A6"/>
                </a:solidFill>
                <a:latin typeface="黑体" pitchFamily="18" charset="0"/>
                <a:ea typeface="黑体" pitchFamily="18" charset="0"/>
              </a:rPr>
              <a:t>-</a:t>
            </a:r>
          </a:p>
        </p:txBody>
      </p:sp>
      <p:pic>
        <p:nvPicPr>
          <p:cNvPr id="269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3438"/>
            <a:ext cx="7620000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圆角矩形 54"/>
          <p:cNvSpPr/>
          <p:nvPr/>
        </p:nvSpPr>
        <p:spPr bwMode="auto">
          <a:xfrm rot="20679988">
            <a:off x="165102" y="1219202"/>
            <a:ext cx="3021013" cy="379413"/>
          </a:xfrm>
          <a:prstGeom prst="roundRect">
            <a:avLst/>
          </a:prstGeom>
          <a:solidFill>
            <a:srgbClr val="2C91CE"/>
          </a:solidFill>
          <a:ln w="50800">
            <a:solidFill>
              <a:srgbClr val="2C9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b="1" kern="0" dirty="0">
                <a:ln w="11430"/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SG</a:t>
            </a:r>
            <a:r>
              <a:rPr lang="zh-CN" altLang="en-US" b="1" kern="0" dirty="0">
                <a:ln w="11430"/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吊装方案中的</a:t>
            </a:r>
            <a:r>
              <a:rPr lang="en-US" altLang="zh-CN" b="1" kern="0" dirty="0">
                <a:ln w="11430"/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JHA</a:t>
            </a:r>
            <a:r>
              <a:rPr lang="zh-CN" altLang="en-US" b="1" kern="0" dirty="0">
                <a:ln w="11430"/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示例</a:t>
            </a:r>
          </a:p>
        </p:txBody>
      </p:sp>
      <p:sp>
        <p:nvSpPr>
          <p:cNvPr id="56" name="矩形 55"/>
          <p:cNvSpPr/>
          <p:nvPr/>
        </p:nvSpPr>
        <p:spPr>
          <a:xfrm>
            <a:off x="1179515" y="1608138"/>
            <a:ext cx="1011237" cy="3511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3322638" y="869952"/>
            <a:ext cx="1606550" cy="6715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16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Step A</a:t>
            </a:r>
            <a:r>
              <a:rPr lang="zh-CN" altLang="en-US" sz="1165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工作任务选定</a:t>
            </a:r>
            <a:endParaRPr lang="en-US" altLang="zh-CN" sz="1165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defRPr/>
            </a:pPr>
            <a:endParaRPr lang="zh-CN" altLang="en-US" sz="1165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8" name="矩形 57"/>
          <p:cNvSpPr>
            <a:spLocks noChangeArrowheads="1"/>
          </p:cNvSpPr>
          <p:nvPr/>
        </p:nvSpPr>
        <p:spPr bwMode="auto">
          <a:xfrm>
            <a:off x="1179515" y="2024063"/>
            <a:ext cx="992187" cy="450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defRPr/>
            </a:pPr>
            <a:r>
              <a:rPr lang="en-US" altLang="zh-CN" sz="1165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Step B</a:t>
            </a:r>
          </a:p>
          <a:p>
            <a:pPr algn="ctr">
              <a:defRPr/>
            </a:pPr>
            <a:r>
              <a:rPr lang="zh-CN" altLang="en-US" sz="1165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分解工序</a:t>
            </a:r>
          </a:p>
        </p:txBody>
      </p:sp>
      <p:sp>
        <p:nvSpPr>
          <p:cNvPr id="59" name="矩形 58"/>
          <p:cNvSpPr>
            <a:spLocks noChangeArrowheads="1"/>
          </p:cNvSpPr>
          <p:nvPr/>
        </p:nvSpPr>
        <p:spPr bwMode="auto">
          <a:xfrm>
            <a:off x="2251075" y="2084388"/>
            <a:ext cx="1606550" cy="450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defRPr/>
            </a:pPr>
            <a:r>
              <a:rPr lang="en-US" altLang="zh-CN" sz="1165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Step C</a:t>
            </a:r>
          </a:p>
          <a:p>
            <a:pPr algn="ctr">
              <a:defRPr/>
            </a:pPr>
            <a:r>
              <a:rPr lang="zh-CN" altLang="en-US" sz="1165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危险识别</a:t>
            </a:r>
          </a:p>
        </p:txBody>
      </p:sp>
      <p:sp>
        <p:nvSpPr>
          <p:cNvPr id="60" name="矩形 59"/>
          <p:cNvSpPr/>
          <p:nvPr/>
        </p:nvSpPr>
        <p:spPr>
          <a:xfrm>
            <a:off x="2251077" y="1547815"/>
            <a:ext cx="1666875" cy="3571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3976688" y="1547815"/>
            <a:ext cx="2976562" cy="3571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2" name="矩形 61"/>
          <p:cNvSpPr>
            <a:spLocks noChangeArrowheads="1"/>
          </p:cNvSpPr>
          <p:nvPr/>
        </p:nvSpPr>
        <p:spPr bwMode="auto">
          <a:xfrm>
            <a:off x="3976690" y="2143125"/>
            <a:ext cx="2917825" cy="450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defRPr/>
            </a:pPr>
            <a:r>
              <a:rPr lang="en-US" altLang="zh-CN" sz="1165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Step D</a:t>
            </a:r>
          </a:p>
          <a:p>
            <a:pPr algn="ctr">
              <a:defRPr/>
            </a:pPr>
            <a:r>
              <a:rPr lang="zh-CN" altLang="en-US" sz="1165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制定控制措施</a:t>
            </a:r>
          </a:p>
        </p:txBody>
      </p:sp>
      <p:sp>
        <p:nvSpPr>
          <p:cNvPr id="67" name="矩形 66"/>
          <p:cNvSpPr/>
          <p:nvPr/>
        </p:nvSpPr>
        <p:spPr>
          <a:xfrm>
            <a:off x="7013577" y="1547815"/>
            <a:ext cx="773113" cy="3571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8" name="矩形 67"/>
          <p:cNvSpPr>
            <a:spLocks noChangeArrowheads="1"/>
          </p:cNvSpPr>
          <p:nvPr/>
        </p:nvSpPr>
        <p:spPr bwMode="auto">
          <a:xfrm>
            <a:off x="7037388" y="2857502"/>
            <a:ext cx="730250" cy="13493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defRPr/>
            </a:pPr>
            <a:r>
              <a:rPr lang="zh-CN" altLang="en-US" sz="1165" b="1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明确责任人，做到控制措施有效落实有人负责</a:t>
            </a:r>
          </a:p>
        </p:txBody>
      </p:sp>
      <p:sp>
        <p:nvSpPr>
          <p:cNvPr id="16" name="内容占位符 2"/>
          <p:cNvSpPr txBox="1"/>
          <p:nvPr/>
        </p:nvSpPr>
        <p:spPr bwMode="auto">
          <a:xfrm>
            <a:off x="539552" y="235595"/>
            <a:ext cx="597471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工作危害分析</a:t>
            </a:r>
            <a:r>
              <a:rPr lang="en-US" altLang="zh-CN" sz="2400" dirty="0"/>
              <a:t>/</a:t>
            </a:r>
            <a:r>
              <a:rPr lang="zh-CN" altLang="en-US" sz="2400" dirty="0"/>
              <a:t>作业安全分析（</a:t>
            </a:r>
            <a:r>
              <a:rPr lang="en-US" altLang="zh-CN" sz="2400" dirty="0"/>
              <a:t>JHA/JSA</a:t>
            </a:r>
            <a:r>
              <a:rPr lang="zh-CN" altLang="en-US" sz="2400" dirty="0"/>
              <a:t>）</a:t>
            </a:r>
          </a:p>
        </p:txBody>
      </p:sp>
    </p:spTree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4"/>
          <p:cNvSpPr/>
          <p:nvPr/>
        </p:nvSpPr>
        <p:spPr>
          <a:xfrm>
            <a:off x="671513" y="1754686"/>
            <a:ext cx="1770062" cy="708025"/>
          </a:xfrm>
          <a:custGeom>
            <a:avLst/>
            <a:gdLst>
              <a:gd name="connsiteX0" fmla="*/ 0 w 1770228"/>
              <a:gd name="connsiteY0" fmla="*/ 0 h 708091"/>
              <a:gd name="connsiteX1" fmla="*/ 1416183 w 1770228"/>
              <a:gd name="connsiteY1" fmla="*/ 0 h 708091"/>
              <a:gd name="connsiteX2" fmla="*/ 1770228 w 1770228"/>
              <a:gd name="connsiteY2" fmla="*/ 354046 h 708091"/>
              <a:gd name="connsiteX3" fmla="*/ 1416183 w 1770228"/>
              <a:gd name="connsiteY3" fmla="*/ 708091 h 708091"/>
              <a:gd name="connsiteX4" fmla="*/ 0 w 1770228"/>
              <a:gd name="connsiteY4" fmla="*/ 708091 h 708091"/>
              <a:gd name="connsiteX5" fmla="*/ 354046 w 1770228"/>
              <a:gd name="connsiteY5" fmla="*/ 354046 h 708091"/>
              <a:gd name="connsiteX6" fmla="*/ 0 w 1770228"/>
              <a:gd name="connsiteY6" fmla="*/ 0 h 70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0228" h="708091">
                <a:moveTo>
                  <a:pt x="0" y="0"/>
                </a:moveTo>
                <a:lnTo>
                  <a:pt x="1416183" y="0"/>
                </a:lnTo>
                <a:lnTo>
                  <a:pt x="1770228" y="354046"/>
                </a:lnTo>
                <a:lnTo>
                  <a:pt x="1416183" y="708091"/>
                </a:lnTo>
                <a:lnTo>
                  <a:pt x="0" y="708091"/>
                </a:lnTo>
                <a:lnTo>
                  <a:pt x="354046" y="354046"/>
                </a:lnTo>
                <a:lnTo>
                  <a:pt x="0" y="0"/>
                </a:lnTo>
                <a:close/>
              </a:path>
            </a:pathLst>
          </a:custGeom>
          <a:solidFill>
            <a:srgbClr val="2C91CE"/>
          </a:solidFill>
          <a:ln w="25400" cap="flat" cmpd="sng" algn="ctr">
            <a:noFill/>
            <a:prstDash val="solid"/>
          </a:ln>
          <a:effectLst/>
        </p:spPr>
        <p:txBody>
          <a:bodyPr lIns="395956" tIns="20955" rIns="354045" bIns="20955" spcCol="1270" anchor="ctr"/>
          <a:lstStyle>
            <a:defPPr>
              <a:defRPr lang="zh-CN"/>
            </a:defPPr>
            <a:lvl1pPr marL="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87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0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21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95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8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305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66850">
              <a:lnSpc>
                <a:spcPct val="90000"/>
              </a:lnSpc>
              <a:spcAft>
                <a:spcPct val="35000"/>
              </a:spcAft>
              <a:defRPr/>
            </a:pPr>
            <a:endParaRPr lang="en-US" sz="3300" kern="0">
              <a:solidFill>
                <a:srgbClr val="FFFFFF"/>
              </a:solidFill>
              <a:latin typeface="Arial" charset="0"/>
              <a:ea typeface="宋体" charset="-122"/>
            </a:endParaRPr>
          </a:p>
        </p:txBody>
      </p:sp>
      <p:sp>
        <p:nvSpPr>
          <p:cNvPr id="3" name="Freeform 38"/>
          <p:cNvSpPr/>
          <p:nvPr/>
        </p:nvSpPr>
        <p:spPr>
          <a:xfrm>
            <a:off x="671513" y="2562723"/>
            <a:ext cx="1770062" cy="708025"/>
          </a:xfrm>
          <a:custGeom>
            <a:avLst/>
            <a:gdLst>
              <a:gd name="connsiteX0" fmla="*/ 0 w 1770228"/>
              <a:gd name="connsiteY0" fmla="*/ 0 h 708091"/>
              <a:gd name="connsiteX1" fmla="*/ 1416183 w 1770228"/>
              <a:gd name="connsiteY1" fmla="*/ 0 h 708091"/>
              <a:gd name="connsiteX2" fmla="*/ 1770228 w 1770228"/>
              <a:gd name="connsiteY2" fmla="*/ 354046 h 708091"/>
              <a:gd name="connsiteX3" fmla="*/ 1416183 w 1770228"/>
              <a:gd name="connsiteY3" fmla="*/ 708091 h 708091"/>
              <a:gd name="connsiteX4" fmla="*/ 0 w 1770228"/>
              <a:gd name="connsiteY4" fmla="*/ 708091 h 708091"/>
              <a:gd name="connsiteX5" fmla="*/ 354046 w 1770228"/>
              <a:gd name="connsiteY5" fmla="*/ 354046 h 708091"/>
              <a:gd name="connsiteX6" fmla="*/ 0 w 1770228"/>
              <a:gd name="connsiteY6" fmla="*/ 0 h 70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0228" h="708091">
                <a:moveTo>
                  <a:pt x="0" y="0"/>
                </a:moveTo>
                <a:lnTo>
                  <a:pt x="1416183" y="0"/>
                </a:lnTo>
                <a:lnTo>
                  <a:pt x="1770228" y="354046"/>
                </a:lnTo>
                <a:lnTo>
                  <a:pt x="1416183" y="708091"/>
                </a:lnTo>
                <a:lnTo>
                  <a:pt x="0" y="708091"/>
                </a:lnTo>
                <a:lnTo>
                  <a:pt x="354046" y="354046"/>
                </a:lnTo>
                <a:lnTo>
                  <a:pt x="0" y="0"/>
                </a:lnTo>
                <a:close/>
              </a:path>
            </a:pathLst>
          </a:custGeom>
          <a:solidFill>
            <a:srgbClr val="FCAC1F"/>
          </a:solidFill>
          <a:ln w="25400" cap="flat" cmpd="sng" algn="ctr">
            <a:noFill/>
            <a:prstDash val="solid"/>
          </a:ln>
          <a:effectLst/>
        </p:spPr>
        <p:txBody>
          <a:bodyPr lIns="395956" tIns="20955" rIns="354045" bIns="20955" spcCol="1270" anchor="ctr"/>
          <a:lstStyle>
            <a:defPPr>
              <a:defRPr lang="zh-CN"/>
            </a:defPPr>
            <a:lvl1pPr marL="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87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0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21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95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8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305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66850">
              <a:lnSpc>
                <a:spcPct val="90000"/>
              </a:lnSpc>
              <a:spcAft>
                <a:spcPct val="35000"/>
              </a:spcAft>
              <a:defRPr/>
            </a:pPr>
            <a:endParaRPr lang="en-US" sz="3300" kern="0">
              <a:solidFill>
                <a:srgbClr val="FFFFFF"/>
              </a:solidFill>
              <a:latin typeface="Arial" charset="0"/>
              <a:ea typeface="宋体" charset="-122"/>
            </a:endParaRPr>
          </a:p>
        </p:txBody>
      </p:sp>
      <p:sp>
        <p:nvSpPr>
          <p:cNvPr id="4" name="Freeform 41"/>
          <p:cNvSpPr/>
          <p:nvPr/>
        </p:nvSpPr>
        <p:spPr>
          <a:xfrm>
            <a:off x="671513" y="3386636"/>
            <a:ext cx="1770062" cy="708025"/>
          </a:xfrm>
          <a:custGeom>
            <a:avLst/>
            <a:gdLst>
              <a:gd name="connsiteX0" fmla="*/ 0 w 1770228"/>
              <a:gd name="connsiteY0" fmla="*/ 0 h 708091"/>
              <a:gd name="connsiteX1" fmla="*/ 1416183 w 1770228"/>
              <a:gd name="connsiteY1" fmla="*/ 0 h 708091"/>
              <a:gd name="connsiteX2" fmla="*/ 1770228 w 1770228"/>
              <a:gd name="connsiteY2" fmla="*/ 354046 h 708091"/>
              <a:gd name="connsiteX3" fmla="*/ 1416183 w 1770228"/>
              <a:gd name="connsiteY3" fmla="*/ 708091 h 708091"/>
              <a:gd name="connsiteX4" fmla="*/ 0 w 1770228"/>
              <a:gd name="connsiteY4" fmla="*/ 708091 h 708091"/>
              <a:gd name="connsiteX5" fmla="*/ 354046 w 1770228"/>
              <a:gd name="connsiteY5" fmla="*/ 354046 h 708091"/>
              <a:gd name="connsiteX6" fmla="*/ 0 w 1770228"/>
              <a:gd name="connsiteY6" fmla="*/ 0 h 70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0228" h="708091">
                <a:moveTo>
                  <a:pt x="0" y="0"/>
                </a:moveTo>
                <a:lnTo>
                  <a:pt x="1416183" y="0"/>
                </a:lnTo>
                <a:lnTo>
                  <a:pt x="1770228" y="354046"/>
                </a:lnTo>
                <a:lnTo>
                  <a:pt x="1416183" y="708091"/>
                </a:lnTo>
                <a:lnTo>
                  <a:pt x="0" y="708091"/>
                </a:lnTo>
                <a:lnTo>
                  <a:pt x="354046" y="354046"/>
                </a:lnTo>
                <a:lnTo>
                  <a:pt x="0" y="0"/>
                </a:lnTo>
                <a:close/>
              </a:path>
            </a:pathLst>
          </a:custGeom>
          <a:solidFill>
            <a:srgbClr val="2C91CE"/>
          </a:solidFill>
          <a:ln w="25400" cap="flat" cmpd="sng" algn="ctr">
            <a:noFill/>
            <a:prstDash val="solid"/>
          </a:ln>
          <a:effectLst/>
        </p:spPr>
        <p:txBody>
          <a:bodyPr lIns="395956" tIns="20955" rIns="354045" bIns="20955" spcCol="1270" anchor="ctr"/>
          <a:lstStyle/>
          <a:p>
            <a:pPr algn="ctr" defTabSz="1466850">
              <a:lnSpc>
                <a:spcPct val="90000"/>
              </a:lnSpc>
              <a:spcAft>
                <a:spcPct val="35000"/>
              </a:spcAft>
            </a:pPr>
            <a:endParaRPr lang="en-US" sz="3300" kern="0">
              <a:solidFill>
                <a:srgbClr val="FFFFFF"/>
              </a:solidFill>
              <a:latin typeface="Arial" charset="0"/>
              <a:ea typeface="宋体" charset="-122"/>
            </a:endParaRPr>
          </a:p>
        </p:txBody>
      </p:sp>
      <p:sp>
        <p:nvSpPr>
          <p:cNvPr id="271365" name="Text Placeholder 3"/>
          <p:cNvSpPr txBox="1">
            <a:spLocks noChangeArrowheads="1"/>
          </p:cNvSpPr>
          <p:nvPr/>
        </p:nvSpPr>
        <p:spPr bwMode="auto">
          <a:xfrm>
            <a:off x="3132138" y="1981698"/>
            <a:ext cx="5541962" cy="73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712470">
              <a:spcBef>
                <a:spcPct val="20000"/>
              </a:spcBef>
              <a:buFont typeface="Arial" charset="0"/>
              <a:buChar char="•"/>
              <a:defRPr sz="25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579755" indent="-222250" defTabSz="712470">
              <a:spcBef>
                <a:spcPct val="20000"/>
              </a:spcBef>
              <a:buFont typeface="Arial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890905" indent="-177800" defTabSz="712470">
              <a:spcBef>
                <a:spcPct val="20000"/>
              </a:spcBef>
              <a:buFont typeface="Arial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069975" indent="-177800" defTabSz="71247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1603375" indent="-177800" defTabSz="71247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060575" indent="-177800" defTabSz="71247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517775" indent="-177800" defTabSz="71247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2974975" indent="-177800" defTabSz="71247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432175" indent="-177800" defTabSz="71247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zh-CN" sz="2000" b="1" dirty="0">
                <a:solidFill>
                  <a:srgbClr val="2C91CE"/>
                </a:solidFill>
                <a:latin typeface="微软雅黑" pitchFamily="34" charset="-122"/>
                <a:ea typeface="微软雅黑" pitchFamily="34" charset="-122"/>
              </a:rPr>
              <a:t>推动现场安全工作开展，有效督促承包商加强班组安全管理，促进管理人员行使其安全责任</a:t>
            </a:r>
            <a:r>
              <a:rPr lang="zh-CN" altLang="en-US" sz="2000" b="1" dirty="0">
                <a:solidFill>
                  <a:srgbClr val="2C91CE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2000" b="1" dirty="0">
              <a:solidFill>
                <a:srgbClr val="2C91C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1366" name="Text Placeholder 3"/>
          <p:cNvSpPr txBox="1">
            <a:spLocks noChangeArrowheads="1"/>
          </p:cNvSpPr>
          <p:nvPr/>
        </p:nvSpPr>
        <p:spPr bwMode="auto">
          <a:xfrm>
            <a:off x="3132138" y="2750048"/>
            <a:ext cx="5340350" cy="73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712470">
              <a:spcBef>
                <a:spcPct val="20000"/>
              </a:spcBef>
              <a:buFont typeface="Arial" charset="0"/>
              <a:buChar char="•"/>
              <a:defRPr sz="25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579755" indent="-222250" defTabSz="712470">
              <a:spcBef>
                <a:spcPct val="20000"/>
              </a:spcBef>
              <a:buFont typeface="Arial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890905" indent="-177800" defTabSz="712470">
              <a:spcBef>
                <a:spcPct val="20000"/>
              </a:spcBef>
              <a:buFont typeface="Arial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069975" indent="-177800" defTabSz="71247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1603375" indent="-177800" defTabSz="71247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060575" indent="-177800" defTabSz="71247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517775" indent="-177800" defTabSz="71247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2974975" indent="-177800" defTabSz="71247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432175" indent="-177800" defTabSz="71247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zh-CN" sz="2000" b="1" dirty="0">
                <a:solidFill>
                  <a:srgbClr val="FCAC1F"/>
                </a:solidFill>
                <a:latin typeface="微软雅黑" pitchFamily="34" charset="-122"/>
                <a:ea typeface="微软雅黑" pitchFamily="34" charset="-122"/>
              </a:rPr>
              <a:t>提高人员</a:t>
            </a:r>
            <a:r>
              <a:rPr lang="en-US" altLang="zh-CN" sz="2000" b="1" dirty="0">
                <a:solidFill>
                  <a:srgbClr val="FCAC1F"/>
                </a:solidFill>
                <a:latin typeface="微软雅黑" pitchFamily="34" charset="-122"/>
                <a:ea typeface="微软雅黑" pitchFamily="34" charset="-122"/>
              </a:rPr>
              <a:t>HSE</a:t>
            </a:r>
            <a:r>
              <a:rPr lang="zh-CN" altLang="zh-CN" sz="2000" b="1" dirty="0">
                <a:solidFill>
                  <a:srgbClr val="FCAC1F"/>
                </a:solidFill>
                <a:latin typeface="微软雅黑" pitchFamily="34" charset="-122"/>
                <a:ea typeface="微软雅黑" pitchFamily="34" charset="-122"/>
              </a:rPr>
              <a:t>风险识别和预控能力，增强现场所有人员关注安全的积极性和主动性</a:t>
            </a:r>
            <a:r>
              <a:rPr lang="zh-CN" altLang="en-US" sz="2000" b="1" dirty="0">
                <a:solidFill>
                  <a:srgbClr val="FCAC1F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sz="2000" b="1" dirty="0">
              <a:solidFill>
                <a:srgbClr val="FCAC1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1367" name="Text Placeholder 3"/>
          <p:cNvSpPr txBox="1">
            <a:spLocks noChangeArrowheads="1"/>
          </p:cNvSpPr>
          <p:nvPr/>
        </p:nvSpPr>
        <p:spPr bwMode="auto">
          <a:xfrm>
            <a:off x="3132138" y="3575546"/>
            <a:ext cx="534035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712470">
              <a:spcBef>
                <a:spcPct val="20000"/>
              </a:spcBef>
              <a:buFont typeface="Arial" charset="0"/>
              <a:buChar char="•"/>
              <a:defRPr sz="25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579755" indent="-222250" defTabSz="712470">
              <a:spcBef>
                <a:spcPct val="20000"/>
              </a:spcBef>
              <a:buFont typeface="Arial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890905" indent="-177800" defTabSz="712470">
              <a:spcBef>
                <a:spcPct val="20000"/>
              </a:spcBef>
              <a:buFont typeface="Arial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069975" indent="-177800" defTabSz="71247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1603375" indent="-177800" defTabSz="71247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060575" indent="-177800" defTabSz="71247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517775" indent="-177800" defTabSz="71247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2974975" indent="-177800" defTabSz="71247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432175" indent="-177800" defTabSz="71247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zh-CN" sz="2000" b="1" dirty="0">
                <a:solidFill>
                  <a:srgbClr val="2C91CE"/>
                </a:solidFill>
                <a:latin typeface="微软雅黑" pitchFamily="34" charset="-122"/>
                <a:ea typeface="微软雅黑" pitchFamily="34" charset="-122"/>
              </a:rPr>
              <a:t>确保组织内各层的每一个人都亲身参与到各类安全工作中，以创建良好的</a:t>
            </a:r>
            <a:r>
              <a:rPr lang="en-US" altLang="zh-CN" sz="2000" b="1" dirty="0">
                <a:solidFill>
                  <a:srgbClr val="2C91CE"/>
                </a:solidFill>
                <a:latin typeface="微软雅黑" pitchFamily="34" charset="-122"/>
                <a:ea typeface="微软雅黑" pitchFamily="34" charset="-122"/>
              </a:rPr>
              <a:t>HSE</a:t>
            </a:r>
            <a:r>
              <a:rPr lang="zh-CN" altLang="zh-CN" sz="2000" b="1" dirty="0">
                <a:solidFill>
                  <a:srgbClr val="2C91CE"/>
                </a:solidFill>
                <a:latin typeface="微软雅黑" pitchFamily="34" charset="-122"/>
                <a:ea typeface="微软雅黑" pitchFamily="34" charset="-122"/>
              </a:rPr>
              <a:t>管理基础，达到提升现场安全管理水平的目的</a:t>
            </a:r>
            <a:r>
              <a:rPr lang="zh-CN" altLang="en-US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2000" b="1" dirty="0">
              <a:solidFill>
                <a:srgbClr val="D2413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Freeform 45"/>
          <p:cNvSpPr>
            <a:spLocks noEditPoints="1"/>
          </p:cNvSpPr>
          <p:nvPr/>
        </p:nvSpPr>
        <p:spPr bwMode="auto">
          <a:xfrm>
            <a:off x="2738438" y="2005509"/>
            <a:ext cx="309562" cy="31115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2C91CE"/>
          </a:solidFill>
          <a:ln w="9525">
            <a:noFill/>
            <a:round/>
          </a:ln>
        </p:spPr>
        <p:txBody>
          <a:bodyPr/>
          <a:lstStyle>
            <a:defPPr>
              <a:defRPr lang="zh-CN"/>
            </a:defPPr>
            <a:lvl1pPr marL="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87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0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21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95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8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305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endParaRPr lang="en-US" sz="1800" kern="0">
              <a:solidFill>
                <a:srgbClr val="2C91CE"/>
              </a:solidFill>
              <a:latin typeface="Arial" charset="0"/>
              <a:ea typeface="宋体" charset="-122"/>
            </a:endParaRPr>
          </a:p>
        </p:txBody>
      </p:sp>
      <p:sp>
        <p:nvSpPr>
          <p:cNvPr id="9" name="Freeform 45"/>
          <p:cNvSpPr>
            <a:spLocks noEditPoints="1"/>
          </p:cNvSpPr>
          <p:nvPr/>
        </p:nvSpPr>
        <p:spPr bwMode="auto">
          <a:xfrm>
            <a:off x="2738438" y="2772271"/>
            <a:ext cx="309562" cy="31115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FCAC1F"/>
          </a:solidFill>
          <a:ln w="9525">
            <a:noFill/>
            <a:round/>
          </a:ln>
        </p:spPr>
        <p:txBody>
          <a:bodyPr/>
          <a:lstStyle>
            <a:defPPr>
              <a:defRPr lang="zh-CN"/>
            </a:defPPr>
            <a:lvl1pPr marL="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87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0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21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95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8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305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endParaRPr lang="en-US" sz="1800" kern="0">
              <a:solidFill>
                <a:srgbClr val="262626"/>
              </a:solidFill>
              <a:latin typeface="Arial" charset="0"/>
              <a:ea typeface="宋体" charset="-122"/>
            </a:endParaRPr>
          </a:p>
        </p:txBody>
      </p:sp>
      <p:sp>
        <p:nvSpPr>
          <p:cNvPr id="10" name="Freeform 45"/>
          <p:cNvSpPr>
            <a:spLocks noEditPoints="1"/>
          </p:cNvSpPr>
          <p:nvPr/>
        </p:nvSpPr>
        <p:spPr bwMode="auto">
          <a:xfrm>
            <a:off x="2738438" y="3596184"/>
            <a:ext cx="309562" cy="31115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rgbClr val="2C91CE"/>
          </a:solidFill>
          <a:ln w="9525">
            <a:noFill/>
            <a:round/>
          </a:ln>
        </p:spPr>
        <p:txBody>
          <a:bodyPr/>
          <a:lstStyle>
            <a:defPPr>
              <a:defRPr lang="zh-CN"/>
            </a:defPPr>
            <a:lvl1pPr marL="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87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0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21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95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8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305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endParaRPr lang="en-US" sz="1800" kern="0">
              <a:solidFill>
                <a:srgbClr val="262626"/>
              </a:solidFill>
              <a:latin typeface="Arial" charset="0"/>
              <a:ea typeface="宋体" charset="-122"/>
            </a:endParaRPr>
          </a:p>
        </p:txBody>
      </p:sp>
      <p:sp>
        <p:nvSpPr>
          <p:cNvPr id="11" name="Freeform 52"/>
          <p:cNvSpPr>
            <a:spLocks noEditPoints="1"/>
          </p:cNvSpPr>
          <p:nvPr/>
        </p:nvSpPr>
        <p:spPr bwMode="auto">
          <a:xfrm>
            <a:off x="1314450" y="1868986"/>
            <a:ext cx="484188" cy="484187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27" y="8"/>
              </a:cxn>
              <a:cxn ang="0">
                <a:pos x="8" y="27"/>
              </a:cxn>
              <a:cxn ang="0">
                <a:pos x="27" y="47"/>
              </a:cxn>
              <a:cxn ang="0">
                <a:pos x="47" y="27"/>
              </a:cxn>
              <a:cxn ang="0">
                <a:pos x="27" y="8"/>
              </a:cxn>
              <a:cxn ang="0">
                <a:pos x="32" y="31"/>
              </a:cxn>
              <a:cxn ang="0">
                <a:pos x="31" y="32"/>
              </a:cxn>
              <a:cxn ang="0">
                <a:pos x="19" y="32"/>
              </a:cxn>
              <a:cxn ang="0">
                <a:pos x="18" y="31"/>
              </a:cxn>
              <a:cxn ang="0">
                <a:pos x="18" y="28"/>
              </a:cxn>
              <a:cxn ang="0">
                <a:pos x="19" y="27"/>
              </a:cxn>
              <a:cxn ang="0">
                <a:pos x="27" y="27"/>
              </a:cxn>
              <a:cxn ang="0">
                <a:pos x="27" y="15"/>
              </a:cxn>
              <a:cxn ang="0">
                <a:pos x="28" y="14"/>
              </a:cxn>
              <a:cxn ang="0">
                <a:pos x="31" y="14"/>
              </a:cxn>
              <a:cxn ang="0">
                <a:pos x="32" y="15"/>
              </a:cxn>
              <a:cxn ang="0">
                <a:pos x="32" y="31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27" y="8"/>
                </a:moveTo>
                <a:cubicBezTo>
                  <a:pt x="16" y="8"/>
                  <a:pt x="8" y="17"/>
                  <a:pt x="8" y="27"/>
                </a:cubicBezTo>
                <a:cubicBezTo>
                  <a:pt x="8" y="38"/>
                  <a:pt x="16" y="47"/>
                  <a:pt x="27" y="47"/>
                </a:cubicBezTo>
                <a:cubicBezTo>
                  <a:pt x="38" y="47"/>
                  <a:pt x="47" y="38"/>
                  <a:pt x="47" y="27"/>
                </a:cubicBezTo>
                <a:cubicBezTo>
                  <a:pt x="47" y="17"/>
                  <a:pt x="38" y="8"/>
                  <a:pt x="27" y="8"/>
                </a:cubicBezTo>
                <a:close/>
                <a:moveTo>
                  <a:pt x="32" y="31"/>
                </a:moveTo>
                <a:cubicBezTo>
                  <a:pt x="32" y="31"/>
                  <a:pt x="31" y="32"/>
                  <a:pt x="31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2"/>
                  <a:pt x="18" y="31"/>
                  <a:pt x="18" y="31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9" y="27"/>
                  <a:pt x="19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4"/>
                  <a:pt x="28" y="14"/>
                  <a:pt x="28" y="14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14"/>
                  <a:pt x="32" y="14"/>
                  <a:pt x="32" y="15"/>
                </a:cubicBezTo>
                <a:lnTo>
                  <a:pt x="32" y="3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>
            <a:defPPr>
              <a:defRPr lang="zh-CN"/>
            </a:defPPr>
            <a:lvl1pPr marL="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87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0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21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95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8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305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endParaRPr lang="en-US" sz="1800" kern="0">
              <a:solidFill>
                <a:srgbClr val="262626"/>
              </a:solidFill>
              <a:latin typeface="Arial" charset="0"/>
              <a:ea typeface="宋体" charset="-122"/>
            </a:endParaRPr>
          </a:p>
        </p:txBody>
      </p:sp>
      <p:sp>
        <p:nvSpPr>
          <p:cNvPr id="12" name="Freeform 56"/>
          <p:cNvSpPr>
            <a:spLocks noEditPoints="1"/>
          </p:cNvSpPr>
          <p:nvPr/>
        </p:nvSpPr>
        <p:spPr bwMode="auto">
          <a:xfrm>
            <a:off x="1325563" y="2711946"/>
            <a:ext cx="463550" cy="463550"/>
          </a:xfrm>
          <a:custGeom>
            <a:avLst/>
            <a:gdLst/>
            <a:ahLst/>
            <a:cxnLst>
              <a:cxn ang="0">
                <a:pos x="64" y="42"/>
              </a:cxn>
              <a:cxn ang="0">
                <a:pos x="63" y="44"/>
              </a:cxn>
              <a:cxn ang="0">
                <a:pos x="33" y="64"/>
              </a:cxn>
              <a:cxn ang="0">
                <a:pos x="32" y="64"/>
              </a:cxn>
              <a:cxn ang="0">
                <a:pos x="30" y="64"/>
              </a:cxn>
              <a:cxn ang="0">
                <a:pos x="1" y="44"/>
              </a:cxn>
              <a:cxn ang="0">
                <a:pos x="0" y="42"/>
              </a:cxn>
              <a:cxn ang="0">
                <a:pos x="0" y="23"/>
              </a:cxn>
              <a:cxn ang="0">
                <a:pos x="1" y="20"/>
              </a:cxn>
              <a:cxn ang="0">
                <a:pos x="30" y="1"/>
              </a:cxn>
              <a:cxn ang="0">
                <a:pos x="32" y="0"/>
              </a:cxn>
              <a:cxn ang="0">
                <a:pos x="33" y="1"/>
              </a:cxn>
              <a:cxn ang="0">
                <a:pos x="63" y="20"/>
              </a:cxn>
              <a:cxn ang="0">
                <a:pos x="64" y="23"/>
              </a:cxn>
              <a:cxn ang="0">
                <a:pos x="64" y="42"/>
              </a:cxn>
              <a:cxn ang="0">
                <a:pos x="12" y="32"/>
              </a:cxn>
              <a:cxn ang="0">
                <a:pos x="5" y="28"/>
              </a:cxn>
              <a:cxn ang="0">
                <a:pos x="5" y="37"/>
              </a:cxn>
              <a:cxn ang="0">
                <a:pos x="12" y="32"/>
              </a:cxn>
              <a:cxn ang="0">
                <a:pos x="29" y="21"/>
              </a:cxn>
              <a:cxn ang="0">
                <a:pos x="29" y="8"/>
              </a:cxn>
              <a:cxn ang="0">
                <a:pos x="7" y="23"/>
              </a:cxn>
              <a:cxn ang="0">
                <a:pos x="17" y="29"/>
              </a:cxn>
              <a:cxn ang="0">
                <a:pos x="29" y="21"/>
              </a:cxn>
              <a:cxn ang="0">
                <a:pos x="29" y="56"/>
              </a:cxn>
              <a:cxn ang="0">
                <a:pos x="29" y="44"/>
              </a:cxn>
              <a:cxn ang="0">
                <a:pos x="17" y="36"/>
              </a:cxn>
              <a:cxn ang="0">
                <a:pos x="7" y="42"/>
              </a:cxn>
              <a:cxn ang="0">
                <a:pos x="29" y="56"/>
              </a:cxn>
              <a:cxn ang="0">
                <a:pos x="41" y="32"/>
              </a:cxn>
              <a:cxn ang="0">
                <a:pos x="32" y="26"/>
              </a:cxn>
              <a:cxn ang="0">
                <a:pos x="22" y="32"/>
              </a:cxn>
              <a:cxn ang="0">
                <a:pos x="32" y="39"/>
              </a:cxn>
              <a:cxn ang="0">
                <a:pos x="41" y="32"/>
              </a:cxn>
              <a:cxn ang="0">
                <a:pos x="56" y="23"/>
              </a:cxn>
              <a:cxn ang="0">
                <a:pos x="35" y="8"/>
              </a:cxn>
              <a:cxn ang="0">
                <a:pos x="35" y="21"/>
              </a:cxn>
              <a:cxn ang="0">
                <a:pos x="46" y="29"/>
              </a:cxn>
              <a:cxn ang="0">
                <a:pos x="56" y="23"/>
              </a:cxn>
              <a:cxn ang="0">
                <a:pos x="56" y="42"/>
              </a:cxn>
              <a:cxn ang="0">
                <a:pos x="46" y="36"/>
              </a:cxn>
              <a:cxn ang="0">
                <a:pos x="35" y="44"/>
              </a:cxn>
              <a:cxn ang="0">
                <a:pos x="35" y="56"/>
              </a:cxn>
              <a:cxn ang="0">
                <a:pos x="56" y="42"/>
              </a:cxn>
              <a:cxn ang="0">
                <a:pos x="58" y="37"/>
              </a:cxn>
              <a:cxn ang="0">
                <a:pos x="58" y="28"/>
              </a:cxn>
              <a:cxn ang="0">
                <a:pos x="51" y="32"/>
              </a:cxn>
              <a:cxn ang="0">
                <a:pos x="58" y="37"/>
              </a:cxn>
            </a:cxnLst>
            <a:rect l="0" t="0" r="r" b="b"/>
            <a:pathLst>
              <a:path w="64" h="64">
                <a:moveTo>
                  <a:pt x="64" y="42"/>
                </a:moveTo>
                <a:cubicBezTo>
                  <a:pt x="64" y="43"/>
                  <a:pt x="63" y="44"/>
                  <a:pt x="63" y="44"/>
                </a:cubicBezTo>
                <a:cubicBezTo>
                  <a:pt x="33" y="64"/>
                  <a:pt x="33" y="64"/>
                  <a:pt x="33" y="64"/>
                </a:cubicBezTo>
                <a:cubicBezTo>
                  <a:pt x="33" y="64"/>
                  <a:pt x="32" y="64"/>
                  <a:pt x="32" y="64"/>
                </a:cubicBezTo>
                <a:cubicBezTo>
                  <a:pt x="31" y="64"/>
                  <a:pt x="31" y="64"/>
                  <a:pt x="30" y="6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4"/>
                  <a:pt x="0" y="43"/>
                  <a:pt x="0" y="4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2" y="0"/>
                  <a:pt x="33" y="1"/>
                  <a:pt x="33" y="1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21"/>
                  <a:pt x="64" y="22"/>
                  <a:pt x="64" y="23"/>
                </a:cubicBezTo>
                <a:lnTo>
                  <a:pt x="64" y="42"/>
                </a:lnTo>
                <a:close/>
                <a:moveTo>
                  <a:pt x="12" y="32"/>
                </a:moveTo>
                <a:cubicBezTo>
                  <a:pt x="5" y="28"/>
                  <a:pt x="5" y="28"/>
                  <a:pt x="5" y="28"/>
                </a:cubicBezTo>
                <a:cubicBezTo>
                  <a:pt x="5" y="37"/>
                  <a:pt x="5" y="37"/>
                  <a:pt x="5" y="37"/>
                </a:cubicBezTo>
                <a:lnTo>
                  <a:pt x="12" y="32"/>
                </a:lnTo>
                <a:close/>
                <a:moveTo>
                  <a:pt x="29" y="21"/>
                </a:moveTo>
                <a:cubicBezTo>
                  <a:pt x="29" y="8"/>
                  <a:pt x="29" y="8"/>
                  <a:pt x="29" y="8"/>
                </a:cubicBezTo>
                <a:cubicBezTo>
                  <a:pt x="7" y="23"/>
                  <a:pt x="7" y="23"/>
                  <a:pt x="7" y="23"/>
                </a:cubicBezTo>
                <a:cubicBezTo>
                  <a:pt x="17" y="29"/>
                  <a:pt x="17" y="29"/>
                  <a:pt x="17" y="29"/>
                </a:cubicBezTo>
                <a:lnTo>
                  <a:pt x="29" y="21"/>
                </a:lnTo>
                <a:close/>
                <a:moveTo>
                  <a:pt x="29" y="56"/>
                </a:moveTo>
                <a:cubicBezTo>
                  <a:pt x="29" y="44"/>
                  <a:pt x="29" y="44"/>
                  <a:pt x="29" y="44"/>
                </a:cubicBezTo>
                <a:cubicBezTo>
                  <a:pt x="17" y="36"/>
                  <a:pt x="17" y="36"/>
                  <a:pt x="17" y="36"/>
                </a:cubicBezTo>
                <a:cubicBezTo>
                  <a:pt x="7" y="42"/>
                  <a:pt x="7" y="42"/>
                  <a:pt x="7" y="42"/>
                </a:cubicBezTo>
                <a:lnTo>
                  <a:pt x="29" y="56"/>
                </a:lnTo>
                <a:close/>
                <a:moveTo>
                  <a:pt x="41" y="32"/>
                </a:moveTo>
                <a:cubicBezTo>
                  <a:pt x="32" y="26"/>
                  <a:pt x="32" y="26"/>
                  <a:pt x="32" y="26"/>
                </a:cubicBezTo>
                <a:cubicBezTo>
                  <a:pt x="22" y="32"/>
                  <a:pt x="22" y="32"/>
                  <a:pt x="22" y="32"/>
                </a:cubicBezTo>
                <a:cubicBezTo>
                  <a:pt x="32" y="39"/>
                  <a:pt x="32" y="39"/>
                  <a:pt x="32" y="39"/>
                </a:cubicBezTo>
                <a:lnTo>
                  <a:pt x="41" y="32"/>
                </a:lnTo>
                <a:close/>
                <a:moveTo>
                  <a:pt x="56" y="23"/>
                </a:moveTo>
                <a:cubicBezTo>
                  <a:pt x="35" y="8"/>
                  <a:pt x="35" y="8"/>
                  <a:pt x="35" y="8"/>
                </a:cubicBezTo>
                <a:cubicBezTo>
                  <a:pt x="35" y="21"/>
                  <a:pt x="35" y="21"/>
                  <a:pt x="35" y="21"/>
                </a:cubicBezTo>
                <a:cubicBezTo>
                  <a:pt x="46" y="29"/>
                  <a:pt x="46" y="29"/>
                  <a:pt x="46" y="29"/>
                </a:cubicBezTo>
                <a:lnTo>
                  <a:pt x="56" y="23"/>
                </a:lnTo>
                <a:close/>
                <a:moveTo>
                  <a:pt x="56" y="42"/>
                </a:moveTo>
                <a:cubicBezTo>
                  <a:pt x="46" y="36"/>
                  <a:pt x="46" y="36"/>
                  <a:pt x="46" y="36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56"/>
                  <a:pt x="35" y="56"/>
                  <a:pt x="35" y="56"/>
                </a:cubicBezTo>
                <a:lnTo>
                  <a:pt x="56" y="42"/>
                </a:lnTo>
                <a:close/>
                <a:moveTo>
                  <a:pt x="58" y="37"/>
                </a:moveTo>
                <a:cubicBezTo>
                  <a:pt x="58" y="28"/>
                  <a:pt x="58" y="28"/>
                  <a:pt x="58" y="28"/>
                </a:cubicBezTo>
                <a:cubicBezTo>
                  <a:pt x="51" y="32"/>
                  <a:pt x="51" y="32"/>
                  <a:pt x="51" y="32"/>
                </a:cubicBezTo>
                <a:lnTo>
                  <a:pt x="58" y="3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>
            <a:defPPr>
              <a:defRPr lang="zh-CN"/>
            </a:defPPr>
            <a:lvl1pPr marL="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87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0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21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95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8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305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endParaRPr lang="en-US" sz="1800" kern="0">
              <a:solidFill>
                <a:srgbClr val="262626"/>
              </a:solidFill>
              <a:latin typeface="Arial" charset="0"/>
              <a:ea typeface="宋体" charset="-122"/>
            </a:endParaRPr>
          </a:p>
        </p:txBody>
      </p:sp>
      <p:sp>
        <p:nvSpPr>
          <p:cNvPr id="13" name="Freeform 152"/>
          <p:cNvSpPr>
            <a:spLocks noEditPoints="1"/>
          </p:cNvSpPr>
          <p:nvPr/>
        </p:nvSpPr>
        <p:spPr bwMode="auto">
          <a:xfrm>
            <a:off x="1330325" y="3518398"/>
            <a:ext cx="452438" cy="417513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>
            <a:defPPr>
              <a:defRPr lang="zh-CN"/>
            </a:defPPr>
            <a:lvl1pPr marL="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87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0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97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21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950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8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3055" algn="l" defTabSz="713105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endParaRPr lang="en-US" sz="1800" kern="0">
              <a:solidFill>
                <a:srgbClr val="262626"/>
              </a:solidFill>
              <a:latin typeface="Arial" charset="0"/>
              <a:ea typeface="宋体" charset="-122"/>
            </a:endParaRPr>
          </a:p>
        </p:txBody>
      </p:sp>
      <p:sp>
        <p:nvSpPr>
          <p:cNvPr id="271375" name="矩形 14"/>
          <p:cNvSpPr>
            <a:spLocks noChangeArrowheads="1"/>
          </p:cNvSpPr>
          <p:nvPr/>
        </p:nvSpPr>
        <p:spPr bwMode="auto">
          <a:xfrm>
            <a:off x="671513" y="1054598"/>
            <a:ext cx="13128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实施效果</a:t>
            </a:r>
            <a:endParaRPr lang="zh-CN" altLang="zh-CN" sz="22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内容占位符 2"/>
          <p:cNvSpPr txBox="1"/>
          <p:nvPr/>
        </p:nvSpPr>
        <p:spPr bwMode="auto">
          <a:xfrm>
            <a:off x="539552" y="235595"/>
            <a:ext cx="597471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工作危害分析</a:t>
            </a:r>
            <a:r>
              <a:rPr lang="en-US" altLang="zh-CN" sz="2400" dirty="0"/>
              <a:t>/</a:t>
            </a:r>
            <a:r>
              <a:rPr lang="zh-CN" altLang="en-US" sz="2400" dirty="0"/>
              <a:t>作业安全分析（</a:t>
            </a:r>
            <a:r>
              <a:rPr lang="en-US" altLang="zh-CN" sz="2400" dirty="0"/>
              <a:t>JHA/JSA</a:t>
            </a:r>
            <a:r>
              <a:rPr lang="zh-CN" altLang="en-US" sz="2400" dirty="0"/>
              <a:t>）</a:t>
            </a:r>
          </a:p>
        </p:txBody>
      </p:sp>
    </p:spTree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图示 10"/>
          <p:cNvGraphicFramePr/>
          <p:nvPr/>
        </p:nvGraphicFramePr>
        <p:xfrm>
          <a:off x="467544" y="1129308"/>
          <a:ext cx="457200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内容占位符 2"/>
          <p:cNvSpPr txBox="1"/>
          <p:nvPr/>
        </p:nvSpPr>
        <p:spPr bwMode="auto">
          <a:xfrm>
            <a:off x="539552" y="235595"/>
            <a:ext cx="326243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每周安全活动日座谈会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45332"/>
            <a:ext cx="3496531" cy="2329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r="20469"/>
          <a:stretch>
            <a:fillRect/>
          </a:stretch>
        </p:blipFill>
        <p:spPr>
          <a:xfrm>
            <a:off x="1187624" y="3145532"/>
            <a:ext cx="3600400" cy="2419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76522" y="1228506"/>
            <a:ext cx="7190959" cy="1224135"/>
            <a:chOff x="949012" y="974256"/>
            <a:chExt cx="7190959" cy="1224135"/>
          </a:xfrm>
        </p:grpSpPr>
        <p:sp>
          <p:nvSpPr>
            <p:cNvPr id="8" name="任意多边形 7"/>
            <p:cNvSpPr/>
            <p:nvPr/>
          </p:nvSpPr>
          <p:spPr>
            <a:xfrm>
              <a:off x="949012" y="974256"/>
              <a:ext cx="6112316" cy="550861"/>
            </a:xfrm>
            <a:custGeom>
              <a:avLst/>
              <a:gdLst>
                <a:gd name="connsiteX0" fmla="*/ 0 w 6112316"/>
                <a:gd name="connsiteY0" fmla="*/ 55086 h 550861"/>
                <a:gd name="connsiteX1" fmla="*/ 55086 w 6112316"/>
                <a:gd name="connsiteY1" fmla="*/ 0 h 550861"/>
                <a:gd name="connsiteX2" fmla="*/ 6057230 w 6112316"/>
                <a:gd name="connsiteY2" fmla="*/ 0 h 550861"/>
                <a:gd name="connsiteX3" fmla="*/ 6112316 w 6112316"/>
                <a:gd name="connsiteY3" fmla="*/ 55086 h 550861"/>
                <a:gd name="connsiteX4" fmla="*/ 6112316 w 6112316"/>
                <a:gd name="connsiteY4" fmla="*/ 495775 h 550861"/>
                <a:gd name="connsiteX5" fmla="*/ 6057230 w 6112316"/>
                <a:gd name="connsiteY5" fmla="*/ 550861 h 550861"/>
                <a:gd name="connsiteX6" fmla="*/ 55086 w 6112316"/>
                <a:gd name="connsiteY6" fmla="*/ 550861 h 550861"/>
                <a:gd name="connsiteX7" fmla="*/ 0 w 6112316"/>
                <a:gd name="connsiteY7" fmla="*/ 495775 h 550861"/>
                <a:gd name="connsiteX8" fmla="*/ 0 w 6112316"/>
                <a:gd name="connsiteY8" fmla="*/ 55086 h 55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2316" h="550861">
                  <a:moveTo>
                    <a:pt x="0" y="55086"/>
                  </a:moveTo>
                  <a:cubicBezTo>
                    <a:pt x="0" y="24663"/>
                    <a:pt x="24663" y="0"/>
                    <a:pt x="55086" y="0"/>
                  </a:cubicBezTo>
                  <a:lnTo>
                    <a:pt x="6057230" y="0"/>
                  </a:lnTo>
                  <a:cubicBezTo>
                    <a:pt x="6087653" y="0"/>
                    <a:pt x="6112316" y="24663"/>
                    <a:pt x="6112316" y="55086"/>
                  </a:cubicBezTo>
                  <a:lnTo>
                    <a:pt x="6112316" y="495775"/>
                  </a:lnTo>
                  <a:cubicBezTo>
                    <a:pt x="6112316" y="526198"/>
                    <a:pt x="6087653" y="550861"/>
                    <a:pt x="6057230" y="550861"/>
                  </a:cubicBezTo>
                  <a:lnTo>
                    <a:pt x="55086" y="550861"/>
                  </a:lnTo>
                  <a:cubicBezTo>
                    <a:pt x="24663" y="550861"/>
                    <a:pt x="0" y="526198"/>
                    <a:pt x="0" y="495775"/>
                  </a:cubicBezTo>
                  <a:lnTo>
                    <a:pt x="0" y="55086"/>
                  </a:lnTo>
                  <a:close/>
                </a:path>
              </a:pathLst>
            </a:custGeom>
            <a:solidFill>
              <a:srgbClr val="2C91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094" tIns="77094" rIns="72000" bIns="77094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zh-CN" altLang="en-US" sz="1600" b="1" dirty="0">
                  <a:latin typeface="微软雅黑" pitchFamily="34" charset="-122"/>
                  <a:ea typeface="微软雅黑" pitchFamily="34" charset="-122"/>
                </a:rPr>
                <a:t>）学习有关安全文件，有针对性反馈内外部的事件信息</a:t>
              </a:r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2027655" y="1647530"/>
              <a:ext cx="6112316" cy="550861"/>
            </a:xfrm>
            <a:custGeom>
              <a:avLst/>
              <a:gdLst>
                <a:gd name="connsiteX0" fmla="*/ 0 w 6112316"/>
                <a:gd name="connsiteY0" fmla="*/ 55086 h 550861"/>
                <a:gd name="connsiteX1" fmla="*/ 55086 w 6112316"/>
                <a:gd name="connsiteY1" fmla="*/ 0 h 550861"/>
                <a:gd name="connsiteX2" fmla="*/ 6057230 w 6112316"/>
                <a:gd name="connsiteY2" fmla="*/ 0 h 550861"/>
                <a:gd name="connsiteX3" fmla="*/ 6112316 w 6112316"/>
                <a:gd name="connsiteY3" fmla="*/ 55086 h 550861"/>
                <a:gd name="connsiteX4" fmla="*/ 6112316 w 6112316"/>
                <a:gd name="connsiteY4" fmla="*/ 495775 h 550861"/>
                <a:gd name="connsiteX5" fmla="*/ 6057230 w 6112316"/>
                <a:gd name="connsiteY5" fmla="*/ 550861 h 550861"/>
                <a:gd name="connsiteX6" fmla="*/ 55086 w 6112316"/>
                <a:gd name="connsiteY6" fmla="*/ 550861 h 550861"/>
                <a:gd name="connsiteX7" fmla="*/ 0 w 6112316"/>
                <a:gd name="connsiteY7" fmla="*/ 495775 h 550861"/>
                <a:gd name="connsiteX8" fmla="*/ 0 w 6112316"/>
                <a:gd name="connsiteY8" fmla="*/ 55086 h 550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12316" h="550861">
                  <a:moveTo>
                    <a:pt x="0" y="55086"/>
                  </a:moveTo>
                  <a:cubicBezTo>
                    <a:pt x="0" y="24663"/>
                    <a:pt x="24663" y="0"/>
                    <a:pt x="55086" y="0"/>
                  </a:cubicBezTo>
                  <a:lnTo>
                    <a:pt x="6057230" y="0"/>
                  </a:lnTo>
                  <a:cubicBezTo>
                    <a:pt x="6087653" y="0"/>
                    <a:pt x="6112316" y="24663"/>
                    <a:pt x="6112316" y="55086"/>
                  </a:cubicBezTo>
                  <a:lnTo>
                    <a:pt x="6112316" y="495775"/>
                  </a:lnTo>
                  <a:cubicBezTo>
                    <a:pt x="6112316" y="526198"/>
                    <a:pt x="6087653" y="550861"/>
                    <a:pt x="6057230" y="550861"/>
                  </a:cubicBezTo>
                  <a:lnTo>
                    <a:pt x="55086" y="550861"/>
                  </a:lnTo>
                  <a:cubicBezTo>
                    <a:pt x="24663" y="550861"/>
                    <a:pt x="0" y="526198"/>
                    <a:pt x="0" y="495775"/>
                  </a:cubicBezTo>
                  <a:lnTo>
                    <a:pt x="0" y="55086"/>
                  </a:ln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094" tIns="77094" rIns="252000" bIns="77094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en-US" sz="1600" b="1" dirty="0">
                  <a:latin typeface="微软雅黑" pitchFamily="34" charset="-122"/>
                  <a:ea typeface="微软雅黑" pitchFamily="34" charset="-122"/>
                </a:rPr>
                <a:t>）统计分析一周班组作业面缺陷、隐患排查，记录、上报</a:t>
              </a: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6703268" y="1407294"/>
              <a:ext cx="358059" cy="358059"/>
            </a:xfrm>
            <a:custGeom>
              <a:avLst/>
              <a:gdLst>
                <a:gd name="connsiteX0" fmla="*/ 0 w 358059"/>
                <a:gd name="connsiteY0" fmla="*/ 196932 h 358059"/>
                <a:gd name="connsiteX1" fmla="*/ 80563 w 358059"/>
                <a:gd name="connsiteY1" fmla="*/ 196932 h 358059"/>
                <a:gd name="connsiteX2" fmla="*/ 80563 w 358059"/>
                <a:gd name="connsiteY2" fmla="*/ 0 h 358059"/>
                <a:gd name="connsiteX3" fmla="*/ 277496 w 358059"/>
                <a:gd name="connsiteY3" fmla="*/ 0 h 358059"/>
                <a:gd name="connsiteX4" fmla="*/ 277496 w 358059"/>
                <a:gd name="connsiteY4" fmla="*/ 196932 h 358059"/>
                <a:gd name="connsiteX5" fmla="*/ 358059 w 358059"/>
                <a:gd name="connsiteY5" fmla="*/ 196932 h 358059"/>
                <a:gd name="connsiteX6" fmla="*/ 179030 w 358059"/>
                <a:gd name="connsiteY6" fmla="*/ 358059 h 358059"/>
                <a:gd name="connsiteX7" fmla="*/ 0 w 358059"/>
                <a:gd name="connsiteY7" fmla="*/ 196932 h 358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059" h="358059">
                  <a:moveTo>
                    <a:pt x="0" y="196932"/>
                  </a:moveTo>
                  <a:lnTo>
                    <a:pt x="80563" y="196932"/>
                  </a:lnTo>
                  <a:lnTo>
                    <a:pt x="80563" y="0"/>
                  </a:lnTo>
                  <a:lnTo>
                    <a:pt x="277496" y="0"/>
                  </a:lnTo>
                  <a:lnTo>
                    <a:pt x="277496" y="196932"/>
                  </a:lnTo>
                  <a:lnTo>
                    <a:pt x="358059" y="196932"/>
                  </a:lnTo>
                  <a:lnTo>
                    <a:pt x="179030" y="358059"/>
                  </a:lnTo>
                  <a:lnTo>
                    <a:pt x="0" y="196932"/>
                  </a:lnTo>
                  <a:close/>
                </a:path>
              </a:pathLst>
            </a:custGeom>
            <a:solidFill>
              <a:srgbClr val="CD0F1B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343" tIns="17780" rIns="98343" bIns="10640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b="1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" name="内容占位符 2"/>
          <p:cNvSpPr txBox="1"/>
          <p:nvPr/>
        </p:nvSpPr>
        <p:spPr bwMode="auto">
          <a:xfrm>
            <a:off x="539552" y="235595"/>
            <a:ext cx="357020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每周安全活动日经验反馈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93461"/>
            <a:ext cx="3816000" cy="190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t="-720" r="8381" b="720"/>
          <a:stretch>
            <a:fillRect/>
          </a:stretch>
        </p:blipFill>
        <p:spPr>
          <a:xfrm>
            <a:off x="4716016" y="2692877"/>
            <a:ext cx="3816424" cy="1908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206539" y="1057300"/>
            <a:ext cx="5389799" cy="4176464"/>
            <a:chOff x="2206537" y="841276"/>
            <a:chExt cx="4802933" cy="4176464"/>
          </a:xfrm>
        </p:grpSpPr>
        <p:sp>
          <p:nvSpPr>
            <p:cNvPr id="10" name="等腰三角形 9"/>
            <p:cNvSpPr/>
            <p:nvPr/>
          </p:nvSpPr>
          <p:spPr>
            <a:xfrm>
              <a:off x="2206537" y="841276"/>
              <a:ext cx="4176464" cy="4176464"/>
            </a:xfrm>
            <a:prstGeom prst="triangle">
              <a:avLst/>
            </a:pr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任意多边形 10"/>
            <p:cNvSpPr/>
            <p:nvPr/>
          </p:nvSpPr>
          <p:spPr>
            <a:xfrm>
              <a:off x="4294769" y="1259330"/>
              <a:ext cx="2714701" cy="742301"/>
            </a:xfrm>
            <a:custGeom>
              <a:avLst/>
              <a:gdLst>
                <a:gd name="connsiteX0" fmla="*/ 0 w 2714701"/>
                <a:gd name="connsiteY0" fmla="*/ 123719 h 742301"/>
                <a:gd name="connsiteX1" fmla="*/ 123719 w 2714701"/>
                <a:gd name="connsiteY1" fmla="*/ 0 h 742301"/>
                <a:gd name="connsiteX2" fmla="*/ 2590982 w 2714701"/>
                <a:gd name="connsiteY2" fmla="*/ 0 h 742301"/>
                <a:gd name="connsiteX3" fmla="*/ 2714701 w 2714701"/>
                <a:gd name="connsiteY3" fmla="*/ 123719 h 742301"/>
                <a:gd name="connsiteX4" fmla="*/ 2714701 w 2714701"/>
                <a:gd name="connsiteY4" fmla="*/ 618582 h 742301"/>
                <a:gd name="connsiteX5" fmla="*/ 2590982 w 2714701"/>
                <a:gd name="connsiteY5" fmla="*/ 742301 h 742301"/>
                <a:gd name="connsiteX6" fmla="*/ 123719 w 2714701"/>
                <a:gd name="connsiteY6" fmla="*/ 742301 h 742301"/>
                <a:gd name="connsiteX7" fmla="*/ 0 w 2714701"/>
                <a:gd name="connsiteY7" fmla="*/ 618582 h 742301"/>
                <a:gd name="connsiteX8" fmla="*/ 0 w 2714701"/>
                <a:gd name="connsiteY8" fmla="*/ 123719 h 74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4701" h="742301">
                  <a:moveTo>
                    <a:pt x="0" y="123719"/>
                  </a:moveTo>
                  <a:cubicBezTo>
                    <a:pt x="0" y="55391"/>
                    <a:pt x="55391" y="0"/>
                    <a:pt x="123719" y="0"/>
                  </a:cubicBezTo>
                  <a:lnTo>
                    <a:pt x="2590982" y="0"/>
                  </a:lnTo>
                  <a:cubicBezTo>
                    <a:pt x="2659310" y="0"/>
                    <a:pt x="2714701" y="55391"/>
                    <a:pt x="2714701" y="123719"/>
                  </a:cubicBezTo>
                  <a:lnTo>
                    <a:pt x="2714701" y="618582"/>
                  </a:lnTo>
                  <a:cubicBezTo>
                    <a:pt x="2714701" y="686910"/>
                    <a:pt x="2659310" y="742301"/>
                    <a:pt x="2590982" y="742301"/>
                  </a:cubicBezTo>
                  <a:lnTo>
                    <a:pt x="123719" y="742301"/>
                  </a:lnTo>
                  <a:cubicBezTo>
                    <a:pt x="55391" y="742301"/>
                    <a:pt x="0" y="686910"/>
                    <a:pt x="0" y="618582"/>
                  </a:cubicBezTo>
                  <a:lnTo>
                    <a:pt x="0" y="123719"/>
                  </a:lnTo>
                  <a:close/>
                </a:path>
              </a:pathLst>
            </a:custGeom>
            <a:solidFill>
              <a:srgbClr val="2C91CE">
                <a:alpha val="9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006" tIns="101006" rIns="101006" bIns="101006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授权安全培训</a:t>
              </a: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4294769" y="2094419"/>
              <a:ext cx="2714701" cy="742301"/>
            </a:xfrm>
            <a:custGeom>
              <a:avLst/>
              <a:gdLst>
                <a:gd name="connsiteX0" fmla="*/ 0 w 2714701"/>
                <a:gd name="connsiteY0" fmla="*/ 123719 h 742301"/>
                <a:gd name="connsiteX1" fmla="*/ 123719 w 2714701"/>
                <a:gd name="connsiteY1" fmla="*/ 0 h 742301"/>
                <a:gd name="connsiteX2" fmla="*/ 2590982 w 2714701"/>
                <a:gd name="connsiteY2" fmla="*/ 0 h 742301"/>
                <a:gd name="connsiteX3" fmla="*/ 2714701 w 2714701"/>
                <a:gd name="connsiteY3" fmla="*/ 123719 h 742301"/>
                <a:gd name="connsiteX4" fmla="*/ 2714701 w 2714701"/>
                <a:gd name="connsiteY4" fmla="*/ 618582 h 742301"/>
                <a:gd name="connsiteX5" fmla="*/ 2590982 w 2714701"/>
                <a:gd name="connsiteY5" fmla="*/ 742301 h 742301"/>
                <a:gd name="connsiteX6" fmla="*/ 123719 w 2714701"/>
                <a:gd name="connsiteY6" fmla="*/ 742301 h 742301"/>
                <a:gd name="connsiteX7" fmla="*/ 0 w 2714701"/>
                <a:gd name="connsiteY7" fmla="*/ 618582 h 742301"/>
                <a:gd name="connsiteX8" fmla="*/ 0 w 2714701"/>
                <a:gd name="connsiteY8" fmla="*/ 123719 h 74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4701" h="742301">
                  <a:moveTo>
                    <a:pt x="0" y="123719"/>
                  </a:moveTo>
                  <a:cubicBezTo>
                    <a:pt x="0" y="55391"/>
                    <a:pt x="55391" y="0"/>
                    <a:pt x="123719" y="0"/>
                  </a:cubicBezTo>
                  <a:lnTo>
                    <a:pt x="2590982" y="0"/>
                  </a:lnTo>
                  <a:cubicBezTo>
                    <a:pt x="2659310" y="0"/>
                    <a:pt x="2714701" y="55391"/>
                    <a:pt x="2714701" y="123719"/>
                  </a:cubicBezTo>
                  <a:lnTo>
                    <a:pt x="2714701" y="618582"/>
                  </a:lnTo>
                  <a:cubicBezTo>
                    <a:pt x="2714701" y="686910"/>
                    <a:pt x="2659310" y="742301"/>
                    <a:pt x="2590982" y="742301"/>
                  </a:cubicBezTo>
                  <a:lnTo>
                    <a:pt x="123719" y="742301"/>
                  </a:lnTo>
                  <a:cubicBezTo>
                    <a:pt x="55391" y="742301"/>
                    <a:pt x="0" y="686910"/>
                    <a:pt x="0" y="618582"/>
                  </a:cubicBezTo>
                  <a:lnTo>
                    <a:pt x="0" y="123719"/>
                  </a:lnTo>
                  <a:close/>
                </a:path>
              </a:pathLst>
            </a:custGeom>
            <a:solidFill>
              <a:srgbClr val="2C91CE">
                <a:alpha val="9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006" tIns="101006" rIns="101006" bIns="101006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班组安全规章制度培训</a:t>
              </a: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4294769" y="2929508"/>
              <a:ext cx="2714701" cy="742301"/>
            </a:xfrm>
            <a:custGeom>
              <a:avLst/>
              <a:gdLst>
                <a:gd name="connsiteX0" fmla="*/ 0 w 2714701"/>
                <a:gd name="connsiteY0" fmla="*/ 123719 h 742301"/>
                <a:gd name="connsiteX1" fmla="*/ 123719 w 2714701"/>
                <a:gd name="connsiteY1" fmla="*/ 0 h 742301"/>
                <a:gd name="connsiteX2" fmla="*/ 2590982 w 2714701"/>
                <a:gd name="connsiteY2" fmla="*/ 0 h 742301"/>
                <a:gd name="connsiteX3" fmla="*/ 2714701 w 2714701"/>
                <a:gd name="connsiteY3" fmla="*/ 123719 h 742301"/>
                <a:gd name="connsiteX4" fmla="*/ 2714701 w 2714701"/>
                <a:gd name="connsiteY4" fmla="*/ 618582 h 742301"/>
                <a:gd name="connsiteX5" fmla="*/ 2590982 w 2714701"/>
                <a:gd name="connsiteY5" fmla="*/ 742301 h 742301"/>
                <a:gd name="connsiteX6" fmla="*/ 123719 w 2714701"/>
                <a:gd name="connsiteY6" fmla="*/ 742301 h 742301"/>
                <a:gd name="connsiteX7" fmla="*/ 0 w 2714701"/>
                <a:gd name="connsiteY7" fmla="*/ 618582 h 742301"/>
                <a:gd name="connsiteX8" fmla="*/ 0 w 2714701"/>
                <a:gd name="connsiteY8" fmla="*/ 123719 h 74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4701" h="742301">
                  <a:moveTo>
                    <a:pt x="0" y="123719"/>
                  </a:moveTo>
                  <a:cubicBezTo>
                    <a:pt x="0" y="55391"/>
                    <a:pt x="55391" y="0"/>
                    <a:pt x="123719" y="0"/>
                  </a:cubicBezTo>
                  <a:lnTo>
                    <a:pt x="2590982" y="0"/>
                  </a:lnTo>
                  <a:cubicBezTo>
                    <a:pt x="2659310" y="0"/>
                    <a:pt x="2714701" y="55391"/>
                    <a:pt x="2714701" y="123719"/>
                  </a:cubicBezTo>
                  <a:lnTo>
                    <a:pt x="2714701" y="618582"/>
                  </a:lnTo>
                  <a:cubicBezTo>
                    <a:pt x="2714701" y="686910"/>
                    <a:pt x="2659310" y="742301"/>
                    <a:pt x="2590982" y="742301"/>
                  </a:cubicBezTo>
                  <a:lnTo>
                    <a:pt x="123719" y="742301"/>
                  </a:lnTo>
                  <a:cubicBezTo>
                    <a:pt x="55391" y="742301"/>
                    <a:pt x="0" y="686910"/>
                    <a:pt x="0" y="618582"/>
                  </a:cubicBezTo>
                  <a:lnTo>
                    <a:pt x="0" y="123719"/>
                  </a:lnTo>
                  <a:close/>
                </a:path>
              </a:pathLst>
            </a:custGeom>
            <a:solidFill>
              <a:srgbClr val="2C91CE">
                <a:alpha val="9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006" tIns="101006" rIns="101006" bIns="101006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班组人员技能实操培训</a:t>
              </a: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4294769" y="3764596"/>
              <a:ext cx="2714701" cy="742301"/>
            </a:xfrm>
            <a:custGeom>
              <a:avLst/>
              <a:gdLst>
                <a:gd name="connsiteX0" fmla="*/ 0 w 2714701"/>
                <a:gd name="connsiteY0" fmla="*/ 123719 h 742301"/>
                <a:gd name="connsiteX1" fmla="*/ 123719 w 2714701"/>
                <a:gd name="connsiteY1" fmla="*/ 0 h 742301"/>
                <a:gd name="connsiteX2" fmla="*/ 2590982 w 2714701"/>
                <a:gd name="connsiteY2" fmla="*/ 0 h 742301"/>
                <a:gd name="connsiteX3" fmla="*/ 2714701 w 2714701"/>
                <a:gd name="connsiteY3" fmla="*/ 123719 h 742301"/>
                <a:gd name="connsiteX4" fmla="*/ 2714701 w 2714701"/>
                <a:gd name="connsiteY4" fmla="*/ 618582 h 742301"/>
                <a:gd name="connsiteX5" fmla="*/ 2590982 w 2714701"/>
                <a:gd name="connsiteY5" fmla="*/ 742301 h 742301"/>
                <a:gd name="connsiteX6" fmla="*/ 123719 w 2714701"/>
                <a:gd name="connsiteY6" fmla="*/ 742301 h 742301"/>
                <a:gd name="connsiteX7" fmla="*/ 0 w 2714701"/>
                <a:gd name="connsiteY7" fmla="*/ 618582 h 742301"/>
                <a:gd name="connsiteX8" fmla="*/ 0 w 2714701"/>
                <a:gd name="connsiteY8" fmla="*/ 123719 h 74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4701" h="742301">
                  <a:moveTo>
                    <a:pt x="0" y="123719"/>
                  </a:moveTo>
                  <a:cubicBezTo>
                    <a:pt x="0" y="55391"/>
                    <a:pt x="55391" y="0"/>
                    <a:pt x="123719" y="0"/>
                  </a:cubicBezTo>
                  <a:lnTo>
                    <a:pt x="2590982" y="0"/>
                  </a:lnTo>
                  <a:cubicBezTo>
                    <a:pt x="2659310" y="0"/>
                    <a:pt x="2714701" y="55391"/>
                    <a:pt x="2714701" y="123719"/>
                  </a:cubicBezTo>
                  <a:lnTo>
                    <a:pt x="2714701" y="618582"/>
                  </a:lnTo>
                  <a:cubicBezTo>
                    <a:pt x="2714701" y="686910"/>
                    <a:pt x="2659310" y="742301"/>
                    <a:pt x="2590982" y="742301"/>
                  </a:cubicBezTo>
                  <a:lnTo>
                    <a:pt x="123719" y="742301"/>
                  </a:lnTo>
                  <a:cubicBezTo>
                    <a:pt x="55391" y="742301"/>
                    <a:pt x="0" y="686910"/>
                    <a:pt x="0" y="618582"/>
                  </a:cubicBezTo>
                  <a:lnTo>
                    <a:pt x="0" y="123719"/>
                  </a:lnTo>
                  <a:close/>
                </a:path>
              </a:pathLst>
            </a:custGeom>
            <a:solidFill>
              <a:srgbClr val="2C91CE">
                <a:alpha val="9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006" tIns="101006" rIns="101006" bIns="101006" numCol="1" spcCol="1270" anchor="ctr" anchorCtr="0">
              <a:noAutofit/>
            </a:bodyPr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实际工作中的安全问题与整改措施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759227" y="1533885"/>
            <a:ext cx="19442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建立班组培训活动文件夹保存教材、讲义、记录</a:t>
            </a: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1979712" y="1057300"/>
            <a:ext cx="2304256" cy="4104456"/>
          </a:xfrm>
          <a:prstGeom prst="line">
            <a:avLst/>
          </a:prstGeom>
          <a:ln w="19050">
            <a:solidFill>
              <a:srgbClr val="F58D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539554" y="1611145"/>
            <a:ext cx="2091883" cy="2182461"/>
          </a:xfrm>
          <a:prstGeom prst="roundRect">
            <a:avLst/>
          </a:prstGeom>
          <a:noFill/>
          <a:ln w="19050">
            <a:solidFill>
              <a:srgbClr val="D24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内容占位符 2"/>
          <p:cNvSpPr txBox="1"/>
          <p:nvPr/>
        </p:nvSpPr>
        <p:spPr bwMode="auto">
          <a:xfrm>
            <a:off x="539552" y="235595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班组安全培训</a:t>
            </a:r>
          </a:p>
        </p:txBody>
      </p:sp>
    </p:spTree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14765" y="1082022"/>
            <a:ext cx="772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设置了</a:t>
            </a:r>
            <a:r>
              <a:rPr lang="en-US" altLang="zh-CN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项实操技能培训和评估模块，每个模型建立了规范化的技能评估流程和考核标准，其中，急救模块联合当地红十字会专业培训机构进行技能培训和取证。</a:t>
            </a:r>
            <a:endParaRPr lang="zh-CN" altLang="en-US" sz="1800" b="1" dirty="0">
              <a:solidFill>
                <a:srgbClr val="686868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353444"/>
            <a:ext cx="4470626" cy="26782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267258"/>
            <a:ext cx="2034000" cy="12436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728885"/>
            <a:ext cx="2034000" cy="12436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3190512"/>
            <a:ext cx="2034000" cy="12436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3652139"/>
            <a:ext cx="2034000" cy="1243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089" y="4113766"/>
            <a:ext cx="2059425" cy="122845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6618" y="2267258"/>
            <a:ext cx="2034000" cy="12309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6618" y="2722914"/>
            <a:ext cx="2034000" cy="12436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6618" y="3190512"/>
            <a:ext cx="2034000" cy="12436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6618" y="3652139"/>
            <a:ext cx="2034000" cy="12436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6618" y="4098600"/>
            <a:ext cx="2034000" cy="124362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179512" y="2137418"/>
            <a:ext cx="8791106" cy="0"/>
          </a:xfrm>
          <a:prstGeom prst="line">
            <a:avLst/>
          </a:prstGeom>
          <a:ln w="28575">
            <a:solidFill>
              <a:srgbClr val="D2413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实操技能评估</a:t>
            </a:r>
          </a:p>
        </p:txBody>
      </p:sp>
    </p:spTree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4227220" y="1938884"/>
            <a:ext cx="1378614" cy="403448"/>
          </a:xfrm>
          <a:prstGeom prst="roundRect">
            <a:avLst/>
          </a:prstGeom>
          <a:solidFill>
            <a:srgbClr val="D24132"/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正确脚手架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89" y="3137585"/>
            <a:ext cx="3240506" cy="2404828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 bwMode="auto">
          <a:xfrm>
            <a:off x="739830" y="644870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脚手架培训模块</a:t>
            </a:r>
            <a:endParaRPr lang="zh-CN" altLang="en-US" sz="2000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29447" y="1119533"/>
            <a:ext cx="7792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设置正确脚手架和错误脚手架对比，用于现场脚手架搭拆人员的技能评估，评估脚手架搭拆人员是否具备足够的专业知识和操作技能，也可用于高处作业人员的技能验证。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950530"/>
            <a:ext cx="3025398" cy="3390147"/>
          </a:xfrm>
          <a:prstGeom prst="rect">
            <a:avLst/>
          </a:prstGeom>
        </p:spPr>
      </p:pic>
      <p:sp>
        <p:nvSpPr>
          <p:cNvPr id="12" name="左右箭头标注 11"/>
          <p:cNvSpPr/>
          <p:nvPr/>
        </p:nvSpPr>
        <p:spPr>
          <a:xfrm rot="5400000">
            <a:off x="6228451" y="2241106"/>
            <a:ext cx="864627" cy="2529464"/>
          </a:xfrm>
          <a:prstGeom prst="leftRightArrowCallout">
            <a:avLst/>
          </a:prstGeom>
          <a:solidFill>
            <a:srgbClr val="D24132"/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对接扣件出现在同跨内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1935171"/>
            <a:ext cx="3250822" cy="2404828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3058408" y="5138951"/>
            <a:ext cx="1378614" cy="403448"/>
          </a:xfrm>
          <a:prstGeom prst="roundRect">
            <a:avLst/>
          </a:prstGeom>
          <a:solidFill>
            <a:srgbClr val="D24132"/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错误脚手架</a:t>
            </a:r>
          </a:p>
        </p:txBody>
      </p:sp>
      <p:sp>
        <p:nvSpPr>
          <p:cNvPr id="11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实操技能评估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403648" y="781608"/>
            <a:ext cx="3384376" cy="4812196"/>
            <a:chOff x="1403648" y="709600"/>
            <a:chExt cx="3384376" cy="4812196"/>
          </a:xfrm>
        </p:grpSpPr>
        <p:sp>
          <p:nvSpPr>
            <p:cNvPr id="8" name="矩形 7"/>
            <p:cNvSpPr/>
            <p:nvPr/>
          </p:nvSpPr>
          <p:spPr>
            <a:xfrm>
              <a:off x="1403648" y="709600"/>
              <a:ext cx="3384376" cy="4812196"/>
            </a:xfrm>
            <a:prstGeom prst="rect">
              <a:avLst/>
            </a:prstGeom>
            <a:noFill/>
          </p:spPr>
        </p:sp>
        <p:sp>
          <p:nvSpPr>
            <p:cNvPr id="9" name="任意多边形 8"/>
            <p:cNvSpPr/>
            <p:nvPr/>
          </p:nvSpPr>
          <p:spPr>
            <a:xfrm>
              <a:off x="1403648" y="711645"/>
              <a:ext cx="3384376" cy="358781"/>
            </a:xfrm>
            <a:custGeom>
              <a:avLst/>
              <a:gdLst>
                <a:gd name="connsiteX0" fmla="*/ 0 w 3384376"/>
                <a:gd name="connsiteY0" fmla="*/ 59798 h 358781"/>
                <a:gd name="connsiteX1" fmla="*/ 59798 w 3384376"/>
                <a:gd name="connsiteY1" fmla="*/ 0 h 358781"/>
                <a:gd name="connsiteX2" fmla="*/ 3324578 w 3384376"/>
                <a:gd name="connsiteY2" fmla="*/ 0 h 358781"/>
                <a:gd name="connsiteX3" fmla="*/ 3384376 w 3384376"/>
                <a:gd name="connsiteY3" fmla="*/ 59798 h 358781"/>
                <a:gd name="connsiteX4" fmla="*/ 3384376 w 3384376"/>
                <a:gd name="connsiteY4" fmla="*/ 298983 h 358781"/>
                <a:gd name="connsiteX5" fmla="*/ 3324578 w 3384376"/>
                <a:gd name="connsiteY5" fmla="*/ 358781 h 358781"/>
                <a:gd name="connsiteX6" fmla="*/ 59798 w 3384376"/>
                <a:gd name="connsiteY6" fmla="*/ 358781 h 358781"/>
                <a:gd name="connsiteX7" fmla="*/ 0 w 3384376"/>
                <a:gd name="connsiteY7" fmla="*/ 298983 h 358781"/>
                <a:gd name="connsiteX8" fmla="*/ 0 w 3384376"/>
                <a:gd name="connsiteY8" fmla="*/ 59798 h 35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376" h="358781">
                  <a:moveTo>
                    <a:pt x="0" y="59798"/>
                  </a:moveTo>
                  <a:cubicBezTo>
                    <a:pt x="0" y="26772"/>
                    <a:pt x="26772" y="0"/>
                    <a:pt x="59798" y="0"/>
                  </a:cubicBezTo>
                  <a:lnTo>
                    <a:pt x="3324578" y="0"/>
                  </a:lnTo>
                  <a:cubicBezTo>
                    <a:pt x="3357604" y="0"/>
                    <a:pt x="3384376" y="26772"/>
                    <a:pt x="3384376" y="59798"/>
                  </a:cubicBezTo>
                  <a:lnTo>
                    <a:pt x="3384376" y="298983"/>
                  </a:lnTo>
                  <a:cubicBezTo>
                    <a:pt x="3384376" y="332009"/>
                    <a:pt x="3357604" y="358781"/>
                    <a:pt x="3324578" y="358781"/>
                  </a:cubicBezTo>
                  <a:lnTo>
                    <a:pt x="59798" y="358781"/>
                  </a:lnTo>
                  <a:cubicBezTo>
                    <a:pt x="26772" y="358781"/>
                    <a:pt x="0" y="332009"/>
                    <a:pt x="0" y="298983"/>
                  </a:cubicBezTo>
                  <a:lnTo>
                    <a:pt x="0" y="59798"/>
                  </a:ln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854" tIns="70854" rIns="70854" bIns="70854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第一方面 安全健康环境理念与方针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1403648" y="1082422"/>
              <a:ext cx="3384376" cy="358781"/>
            </a:xfrm>
            <a:custGeom>
              <a:avLst/>
              <a:gdLst>
                <a:gd name="connsiteX0" fmla="*/ 0 w 3384376"/>
                <a:gd name="connsiteY0" fmla="*/ 59798 h 358781"/>
                <a:gd name="connsiteX1" fmla="*/ 59798 w 3384376"/>
                <a:gd name="connsiteY1" fmla="*/ 0 h 358781"/>
                <a:gd name="connsiteX2" fmla="*/ 3324578 w 3384376"/>
                <a:gd name="connsiteY2" fmla="*/ 0 h 358781"/>
                <a:gd name="connsiteX3" fmla="*/ 3384376 w 3384376"/>
                <a:gd name="connsiteY3" fmla="*/ 59798 h 358781"/>
                <a:gd name="connsiteX4" fmla="*/ 3384376 w 3384376"/>
                <a:gd name="connsiteY4" fmla="*/ 298983 h 358781"/>
                <a:gd name="connsiteX5" fmla="*/ 3324578 w 3384376"/>
                <a:gd name="connsiteY5" fmla="*/ 358781 h 358781"/>
                <a:gd name="connsiteX6" fmla="*/ 59798 w 3384376"/>
                <a:gd name="connsiteY6" fmla="*/ 358781 h 358781"/>
                <a:gd name="connsiteX7" fmla="*/ 0 w 3384376"/>
                <a:gd name="connsiteY7" fmla="*/ 298983 h 358781"/>
                <a:gd name="connsiteX8" fmla="*/ 0 w 3384376"/>
                <a:gd name="connsiteY8" fmla="*/ 59798 h 35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376" h="358781">
                  <a:moveTo>
                    <a:pt x="0" y="59798"/>
                  </a:moveTo>
                  <a:cubicBezTo>
                    <a:pt x="0" y="26772"/>
                    <a:pt x="26772" y="0"/>
                    <a:pt x="59798" y="0"/>
                  </a:cubicBezTo>
                  <a:lnTo>
                    <a:pt x="3324578" y="0"/>
                  </a:lnTo>
                  <a:cubicBezTo>
                    <a:pt x="3357604" y="0"/>
                    <a:pt x="3384376" y="26772"/>
                    <a:pt x="3384376" y="59798"/>
                  </a:cubicBezTo>
                  <a:lnTo>
                    <a:pt x="3384376" y="298983"/>
                  </a:lnTo>
                  <a:cubicBezTo>
                    <a:pt x="3384376" y="332009"/>
                    <a:pt x="3357604" y="358781"/>
                    <a:pt x="3324578" y="358781"/>
                  </a:cubicBezTo>
                  <a:lnTo>
                    <a:pt x="59798" y="358781"/>
                  </a:lnTo>
                  <a:cubicBezTo>
                    <a:pt x="26772" y="358781"/>
                    <a:pt x="0" y="332009"/>
                    <a:pt x="0" y="298983"/>
                  </a:cubicBezTo>
                  <a:lnTo>
                    <a:pt x="0" y="59798"/>
                  </a:ln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854" tIns="70854" rIns="70854" bIns="70854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第二方面 组织保障管理</a:t>
              </a: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1403648" y="1453199"/>
              <a:ext cx="3384376" cy="358781"/>
            </a:xfrm>
            <a:custGeom>
              <a:avLst/>
              <a:gdLst>
                <a:gd name="connsiteX0" fmla="*/ 0 w 3384376"/>
                <a:gd name="connsiteY0" fmla="*/ 59798 h 358781"/>
                <a:gd name="connsiteX1" fmla="*/ 59798 w 3384376"/>
                <a:gd name="connsiteY1" fmla="*/ 0 h 358781"/>
                <a:gd name="connsiteX2" fmla="*/ 3324578 w 3384376"/>
                <a:gd name="connsiteY2" fmla="*/ 0 h 358781"/>
                <a:gd name="connsiteX3" fmla="*/ 3384376 w 3384376"/>
                <a:gd name="connsiteY3" fmla="*/ 59798 h 358781"/>
                <a:gd name="connsiteX4" fmla="*/ 3384376 w 3384376"/>
                <a:gd name="connsiteY4" fmla="*/ 298983 h 358781"/>
                <a:gd name="connsiteX5" fmla="*/ 3324578 w 3384376"/>
                <a:gd name="connsiteY5" fmla="*/ 358781 h 358781"/>
                <a:gd name="connsiteX6" fmla="*/ 59798 w 3384376"/>
                <a:gd name="connsiteY6" fmla="*/ 358781 h 358781"/>
                <a:gd name="connsiteX7" fmla="*/ 0 w 3384376"/>
                <a:gd name="connsiteY7" fmla="*/ 298983 h 358781"/>
                <a:gd name="connsiteX8" fmla="*/ 0 w 3384376"/>
                <a:gd name="connsiteY8" fmla="*/ 59798 h 35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376" h="358781">
                  <a:moveTo>
                    <a:pt x="0" y="59798"/>
                  </a:moveTo>
                  <a:cubicBezTo>
                    <a:pt x="0" y="26772"/>
                    <a:pt x="26772" y="0"/>
                    <a:pt x="59798" y="0"/>
                  </a:cubicBezTo>
                  <a:lnTo>
                    <a:pt x="3324578" y="0"/>
                  </a:lnTo>
                  <a:cubicBezTo>
                    <a:pt x="3357604" y="0"/>
                    <a:pt x="3384376" y="26772"/>
                    <a:pt x="3384376" y="59798"/>
                  </a:cubicBezTo>
                  <a:lnTo>
                    <a:pt x="3384376" y="298983"/>
                  </a:lnTo>
                  <a:cubicBezTo>
                    <a:pt x="3384376" y="332009"/>
                    <a:pt x="3357604" y="358781"/>
                    <a:pt x="3324578" y="358781"/>
                  </a:cubicBezTo>
                  <a:lnTo>
                    <a:pt x="59798" y="358781"/>
                  </a:lnTo>
                  <a:cubicBezTo>
                    <a:pt x="26772" y="358781"/>
                    <a:pt x="0" y="332009"/>
                    <a:pt x="0" y="298983"/>
                  </a:cubicBezTo>
                  <a:lnTo>
                    <a:pt x="0" y="59798"/>
                  </a:ln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854" tIns="70854" rIns="70854" bIns="70854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第三方面 能力要求与培训</a:t>
              </a: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403648" y="1823976"/>
              <a:ext cx="3384376" cy="358781"/>
            </a:xfrm>
            <a:custGeom>
              <a:avLst/>
              <a:gdLst>
                <a:gd name="connsiteX0" fmla="*/ 0 w 3384376"/>
                <a:gd name="connsiteY0" fmla="*/ 59798 h 358781"/>
                <a:gd name="connsiteX1" fmla="*/ 59798 w 3384376"/>
                <a:gd name="connsiteY1" fmla="*/ 0 h 358781"/>
                <a:gd name="connsiteX2" fmla="*/ 3324578 w 3384376"/>
                <a:gd name="connsiteY2" fmla="*/ 0 h 358781"/>
                <a:gd name="connsiteX3" fmla="*/ 3384376 w 3384376"/>
                <a:gd name="connsiteY3" fmla="*/ 59798 h 358781"/>
                <a:gd name="connsiteX4" fmla="*/ 3384376 w 3384376"/>
                <a:gd name="connsiteY4" fmla="*/ 298983 h 358781"/>
                <a:gd name="connsiteX5" fmla="*/ 3324578 w 3384376"/>
                <a:gd name="connsiteY5" fmla="*/ 358781 h 358781"/>
                <a:gd name="connsiteX6" fmla="*/ 59798 w 3384376"/>
                <a:gd name="connsiteY6" fmla="*/ 358781 h 358781"/>
                <a:gd name="connsiteX7" fmla="*/ 0 w 3384376"/>
                <a:gd name="connsiteY7" fmla="*/ 298983 h 358781"/>
                <a:gd name="connsiteX8" fmla="*/ 0 w 3384376"/>
                <a:gd name="connsiteY8" fmla="*/ 59798 h 35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376" h="358781">
                  <a:moveTo>
                    <a:pt x="0" y="59798"/>
                  </a:moveTo>
                  <a:cubicBezTo>
                    <a:pt x="0" y="26772"/>
                    <a:pt x="26772" y="0"/>
                    <a:pt x="59798" y="0"/>
                  </a:cubicBezTo>
                  <a:lnTo>
                    <a:pt x="3324578" y="0"/>
                  </a:lnTo>
                  <a:cubicBezTo>
                    <a:pt x="3357604" y="0"/>
                    <a:pt x="3384376" y="26772"/>
                    <a:pt x="3384376" y="59798"/>
                  </a:cubicBezTo>
                  <a:lnTo>
                    <a:pt x="3384376" y="298983"/>
                  </a:lnTo>
                  <a:cubicBezTo>
                    <a:pt x="3384376" y="332009"/>
                    <a:pt x="3357604" y="358781"/>
                    <a:pt x="3324578" y="358781"/>
                  </a:cubicBezTo>
                  <a:lnTo>
                    <a:pt x="59798" y="358781"/>
                  </a:lnTo>
                  <a:cubicBezTo>
                    <a:pt x="26772" y="358781"/>
                    <a:pt x="0" y="332009"/>
                    <a:pt x="0" y="298983"/>
                  </a:cubicBezTo>
                  <a:lnTo>
                    <a:pt x="0" y="59798"/>
                  </a:ln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854" tIns="70854" rIns="70854" bIns="70854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第四方面 危害辨识与风险评估</a:t>
              </a: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1403648" y="2194753"/>
              <a:ext cx="3384376" cy="358781"/>
            </a:xfrm>
            <a:custGeom>
              <a:avLst/>
              <a:gdLst>
                <a:gd name="connsiteX0" fmla="*/ 0 w 3384376"/>
                <a:gd name="connsiteY0" fmla="*/ 59798 h 358781"/>
                <a:gd name="connsiteX1" fmla="*/ 59798 w 3384376"/>
                <a:gd name="connsiteY1" fmla="*/ 0 h 358781"/>
                <a:gd name="connsiteX2" fmla="*/ 3324578 w 3384376"/>
                <a:gd name="connsiteY2" fmla="*/ 0 h 358781"/>
                <a:gd name="connsiteX3" fmla="*/ 3384376 w 3384376"/>
                <a:gd name="connsiteY3" fmla="*/ 59798 h 358781"/>
                <a:gd name="connsiteX4" fmla="*/ 3384376 w 3384376"/>
                <a:gd name="connsiteY4" fmla="*/ 298983 h 358781"/>
                <a:gd name="connsiteX5" fmla="*/ 3324578 w 3384376"/>
                <a:gd name="connsiteY5" fmla="*/ 358781 h 358781"/>
                <a:gd name="connsiteX6" fmla="*/ 59798 w 3384376"/>
                <a:gd name="connsiteY6" fmla="*/ 358781 h 358781"/>
                <a:gd name="connsiteX7" fmla="*/ 0 w 3384376"/>
                <a:gd name="connsiteY7" fmla="*/ 298983 h 358781"/>
                <a:gd name="connsiteX8" fmla="*/ 0 w 3384376"/>
                <a:gd name="connsiteY8" fmla="*/ 59798 h 35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376" h="358781">
                  <a:moveTo>
                    <a:pt x="0" y="59798"/>
                  </a:moveTo>
                  <a:cubicBezTo>
                    <a:pt x="0" y="26772"/>
                    <a:pt x="26772" y="0"/>
                    <a:pt x="59798" y="0"/>
                  </a:cubicBezTo>
                  <a:lnTo>
                    <a:pt x="3324578" y="0"/>
                  </a:lnTo>
                  <a:cubicBezTo>
                    <a:pt x="3357604" y="0"/>
                    <a:pt x="3384376" y="26772"/>
                    <a:pt x="3384376" y="59798"/>
                  </a:cubicBezTo>
                  <a:lnTo>
                    <a:pt x="3384376" y="298983"/>
                  </a:lnTo>
                  <a:cubicBezTo>
                    <a:pt x="3384376" y="332009"/>
                    <a:pt x="3357604" y="358781"/>
                    <a:pt x="3324578" y="358781"/>
                  </a:cubicBezTo>
                  <a:lnTo>
                    <a:pt x="59798" y="358781"/>
                  </a:lnTo>
                  <a:cubicBezTo>
                    <a:pt x="26772" y="358781"/>
                    <a:pt x="0" y="332009"/>
                    <a:pt x="0" y="298983"/>
                  </a:cubicBezTo>
                  <a:lnTo>
                    <a:pt x="0" y="59798"/>
                  </a:lnTo>
                  <a:close/>
                </a:path>
              </a:pathLst>
            </a:custGeom>
            <a:solidFill>
              <a:srgbClr val="2C91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854" tIns="70854" rIns="70854" bIns="70854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第五方面 工作场所管理</a:t>
              </a: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1403648" y="2565530"/>
              <a:ext cx="3384376" cy="358781"/>
            </a:xfrm>
            <a:custGeom>
              <a:avLst/>
              <a:gdLst>
                <a:gd name="connsiteX0" fmla="*/ 0 w 3384376"/>
                <a:gd name="connsiteY0" fmla="*/ 59798 h 358781"/>
                <a:gd name="connsiteX1" fmla="*/ 59798 w 3384376"/>
                <a:gd name="connsiteY1" fmla="*/ 0 h 358781"/>
                <a:gd name="connsiteX2" fmla="*/ 3324578 w 3384376"/>
                <a:gd name="connsiteY2" fmla="*/ 0 h 358781"/>
                <a:gd name="connsiteX3" fmla="*/ 3384376 w 3384376"/>
                <a:gd name="connsiteY3" fmla="*/ 59798 h 358781"/>
                <a:gd name="connsiteX4" fmla="*/ 3384376 w 3384376"/>
                <a:gd name="connsiteY4" fmla="*/ 298983 h 358781"/>
                <a:gd name="connsiteX5" fmla="*/ 3324578 w 3384376"/>
                <a:gd name="connsiteY5" fmla="*/ 358781 h 358781"/>
                <a:gd name="connsiteX6" fmla="*/ 59798 w 3384376"/>
                <a:gd name="connsiteY6" fmla="*/ 358781 h 358781"/>
                <a:gd name="connsiteX7" fmla="*/ 0 w 3384376"/>
                <a:gd name="connsiteY7" fmla="*/ 298983 h 358781"/>
                <a:gd name="connsiteX8" fmla="*/ 0 w 3384376"/>
                <a:gd name="connsiteY8" fmla="*/ 59798 h 35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376" h="358781">
                  <a:moveTo>
                    <a:pt x="0" y="59798"/>
                  </a:moveTo>
                  <a:cubicBezTo>
                    <a:pt x="0" y="26772"/>
                    <a:pt x="26772" y="0"/>
                    <a:pt x="59798" y="0"/>
                  </a:cubicBezTo>
                  <a:lnTo>
                    <a:pt x="3324578" y="0"/>
                  </a:lnTo>
                  <a:cubicBezTo>
                    <a:pt x="3357604" y="0"/>
                    <a:pt x="3384376" y="26772"/>
                    <a:pt x="3384376" y="59798"/>
                  </a:cubicBezTo>
                  <a:lnTo>
                    <a:pt x="3384376" y="298983"/>
                  </a:lnTo>
                  <a:cubicBezTo>
                    <a:pt x="3384376" y="332009"/>
                    <a:pt x="3357604" y="358781"/>
                    <a:pt x="3324578" y="358781"/>
                  </a:cubicBezTo>
                  <a:lnTo>
                    <a:pt x="59798" y="358781"/>
                  </a:lnTo>
                  <a:cubicBezTo>
                    <a:pt x="26772" y="358781"/>
                    <a:pt x="0" y="332009"/>
                    <a:pt x="0" y="298983"/>
                  </a:cubicBezTo>
                  <a:lnTo>
                    <a:pt x="0" y="59798"/>
                  </a:lnTo>
                  <a:close/>
                </a:path>
              </a:pathLst>
            </a:custGeom>
            <a:solidFill>
              <a:srgbClr val="2C91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854" tIns="70854" rIns="70854" bIns="70854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第六方面 生产用具管理</a:t>
              </a:r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1403648" y="2936307"/>
              <a:ext cx="3384376" cy="358781"/>
            </a:xfrm>
            <a:custGeom>
              <a:avLst/>
              <a:gdLst>
                <a:gd name="connsiteX0" fmla="*/ 0 w 3384376"/>
                <a:gd name="connsiteY0" fmla="*/ 59798 h 358781"/>
                <a:gd name="connsiteX1" fmla="*/ 59798 w 3384376"/>
                <a:gd name="connsiteY1" fmla="*/ 0 h 358781"/>
                <a:gd name="connsiteX2" fmla="*/ 3324578 w 3384376"/>
                <a:gd name="connsiteY2" fmla="*/ 0 h 358781"/>
                <a:gd name="connsiteX3" fmla="*/ 3384376 w 3384376"/>
                <a:gd name="connsiteY3" fmla="*/ 59798 h 358781"/>
                <a:gd name="connsiteX4" fmla="*/ 3384376 w 3384376"/>
                <a:gd name="connsiteY4" fmla="*/ 298983 h 358781"/>
                <a:gd name="connsiteX5" fmla="*/ 3324578 w 3384376"/>
                <a:gd name="connsiteY5" fmla="*/ 358781 h 358781"/>
                <a:gd name="connsiteX6" fmla="*/ 59798 w 3384376"/>
                <a:gd name="connsiteY6" fmla="*/ 358781 h 358781"/>
                <a:gd name="connsiteX7" fmla="*/ 0 w 3384376"/>
                <a:gd name="connsiteY7" fmla="*/ 298983 h 358781"/>
                <a:gd name="connsiteX8" fmla="*/ 0 w 3384376"/>
                <a:gd name="connsiteY8" fmla="*/ 59798 h 35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376" h="358781">
                  <a:moveTo>
                    <a:pt x="0" y="59798"/>
                  </a:moveTo>
                  <a:cubicBezTo>
                    <a:pt x="0" y="26772"/>
                    <a:pt x="26772" y="0"/>
                    <a:pt x="59798" y="0"/>
                  </a:cubicBezTo>
                  <a:lnTo>
                    <a:pt x="3324578" y="0"/>
                  </a:lnTo>
                  <a:cubicBezTo>
                    <a:pt x="3357604" y="0"/>
                    <a:pt x="3384376" y="26772"/>
                    <a:pt x="3384376" y="59798"/>
                  </a:cubicBezTo>
                  <a:lnTo>
                    <a:pt x="3384376" y="298983"/>
                  </a:lnTo>
                  <a:cubicBezTo>
                    <a:pt x="3384376" y="332009"/>
                    <a:pt x="3357604" y="358781"/>
                    <a:pt x="3324578" y="358781"/>
                  </a:cubicBezTo>
                  <a:lnTo>
                    <a:pt x="59798" y="358781"/>
                  </a:lnTo>
                  <a:cubicBezTo>
                    <a:pt x="26772" y="358781"/>
                    <a:pt x="0" y="332009"/>
                    <a:pt x="0" y="298983"/>
                  </a:cubicBezTo>
                  <a:lnTo>
                    <a:pt x="0" y="59798"/>
                  </a:lnTo>
                  <a:close/>
                </a:path>
              </a:pathLst>
            </a:custGeom>
            <a:solidFill>
              <a:srgbClr val="2C91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854" tIns="70854" rIns="70854" bIns="70854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第七方面 生产管理</a:t>
              </a: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1403648" y="3307084"/>
              <a:ext cx="3384376" cy="358781"/>
            </a:xfrm>
            <a:custGeom>
              <a:avLst/>
              <a:gdLst>
                <a:gd name="connsiteX0" fmla="*/ 0 w 3384376"/>
                <a:gd name="connsiteY0" fmla="*/ 59798 h 358781"/>
                <a:gd name="connsiteX1" fmla="*/ 59798 w 3384376"/>
                <a:gd name="connsiteY1" fmla="*/ 0 h 358781"/>
                <a:gd name="connsiteX2" fmla="*/ 3324578 w 3384376"/>
                <a:gd name="connsiteY2" fmla="*/ 0 h 358781"/>
                <a:gd name="connsiteX3" fmla="*/ 3384376 w 3384376"/>
                <a:gd name="connsiteY3" fmla="*/ 59798 h 358781"/>
                <a:gd name="connsiteX4" fmla="*/ 3384376 w 3384376"/>
                <a:gd name="connsiteY4" fmla="*/ 298983 h 358781"/>
                <a:gd name="connsiteX5" fmla="*/ 3324578 w 3384376"/>
                <a:gd name="connsiteY5" fmla="*/ 358781 h 358781"/>
                <a:gd name="connsiteX6" fmla="*/ 59798 w 3384376"/>
                <a:gd name="connsiteY6" fmla="*/ 358781 h 358781"/>
                <a:gd name="connsiteX7" fmla="*/ 0 w 3384376"/>
                <a:gd name="connsiteY7" fmla="*/ 298983 h 358781"/>
                <a:gd name="connsiteX8" fmla="*/ 0 w 3384376"/>
                <a:gd name="connsiteY8" fmla="*/ 59798 h 35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376" h="358781">
                  <a:moveTo>
                    <a:pt x="0" y="59798"/>
                  </a:moveTo>
                  <a:cubicBezTo>
                    <a:pt x="0" y="26772"/>
                    <a:pt x="26772" y="0"/>
                    <a:pt x="59798" y="0"/>
                  </a:cubicBezTo>
                  <a:lnTo>
                    <a:pt x="3324578" y="0"/>
                  </a:lnTo>
                  <a:cubicBezTo>
                    <a:pt x="3357604" y="0"/>
                    <a:pt x="3384376" y="26772"/>
                    <a:pt x="3384376" y="59798"/>
                  </a:cubicBezTo>
                  <a:lnTo>
                    <a:pt x="3384376" y="298983"/>
                  </a:lnTo>
                  <a:cubicBezTo>
                    <a:pt x="3384376" y="332009"/>
                    <a:pt x="3357604" y="358781"/>
                    <a:pt x="3324578" y="358781"/>
                  </a:cubicBezTo>
                  <a:lnTo>
                    <a:pt x="59798" y="358781"/>
                  </a:lnTo>
                  <a:cubicBezTo>
                    <a:pt x="26772" y="358781"/>
                    <a:pt x="0" y="332009"/>
                    <a:pt x="0" y="298983"/>
                  </a:cubicBezTo>
                  <a:lnTo>
                    <a:pt x="0" y="59798"/>
                  </a:ln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854" tIns="70854" rIns="70854" bIns="70854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第八方面 职业健康系统</a:t>
              </a: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1403648" y="3677861"/>
              <a:ext cx="3384376" cy="358781"/>
            </a:xfrm>
            <a:custGeom>
              <a:avLst/>
              <a:gdLst>
                <a:gd name="connsiteX0" fmla="*/ 0 w 3384376"/>
                <a:gd name="connsiteY0" fmla="*/ 59798 h 358781"/>
                <a:gd name="connsiteX1" fmla="*/ 59798 w 3384376"/>
                <a:gd name="connsiteY1" fmla="*/ 0 h 358781"/>
                <a:gd name="connsiteX2" fmla="*/ 3324578 w 3384376"/>
                <a:gd name="connsiteY2" fmla="*/ 0 h 358781"/>
                <a:gd name="connsiteX3" fmla="*/ 3384376 w 3384376"/>
                <a:gd name="connsiteY3" fmla="*/ 59798 h 358781"/>
                <a:gd name="connsiteX4" fmla="*/ 3384376 w 3384376"/>
                <a:gd name="connsiteY4" fmla="*/ 298983 h 358781"/>
                <a:gd name="connsiteX5" fmla="*/ 3324578 w 3384376"/>
                <a:gd name="connsiteY5" fmla="*/ 358781 h 358781"/>
                <a:gd name="connsiteX6" fmla="*/ 59798 w 3384376"/>
                <a:gd name="connsiteY6" fmla="*/ 358781 h 358781"/>
                <a:gd name="connsiteX7" fmla="*/ 0 w 3384376"/>
                <a:gd name="connsiteY7" fmla="*/ 298983 h 358781"/>
                <a:gd name="connsiteX8" fmla="*/ 0 w 3384376"/>
                <a:gd name="connsiteY8" fmla="*/ 59798 h 35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376" h="358781">
                  <a:moveTo>
                    <a:pt x="0" y="59798"/>
                  </a:moveTo>
                  <a:cubicBezTo>
                    <a:pt x="0" y="26772"/>
                    <a:pt x="26772" y="0"/>
                    <a:pt x="59798" y="0"/>
                  </a:cubicBezTo>
                  <a:lnTo>
                    <a:pt x="3324578" y="0"/>
                  </a:lnTo>
                  <a:cubicBezTo>
                    <a:pt x="3357604" y="0"/>
                    <a:pt x="3384376" y="26772"/>
                    <a:pt x="3384376" y="59798"/>
                  </a:cubicBezTo>
                  <a:lnTo>
                    <a:pt x="3384376" y="298983"/>
                  </a:lnTo>
                  <a:cubicBezTo>
                    <a:pt x="3384376" y="332009"/>
                    <a:pt x="3357604" y="358781"/>
                    <a:pt x="3324578" y="358781"/>
                  </a:cubicBezTo>
                  <a:lnTo>
                    <a:pt x="59798" y="358781"/>
                  </a:lnTo>
                  <a:cubicBezTo>
                    <a:pt x="26772" y="358781"/>
                    <a:pt x="0" y="332009"/>
                    <a:pt x="0" y="298983"/>
                  </a:cubicBezTo>
                  <a:lnTo>
                    <a:pt x="0" y="59798"/>
                  </a:ln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854" tIns="70854" rIns="70854" bIns="70854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第九方面 环境保护</a:t>
              </a:r>
            </a:p>
          </p:txBody>
        </p:sp>
        <p:sp>
          <p:nvSpPr>
            <p:cNvPr id="18" name="任意多边形 17"/>
            <p:cNvSpPr/>
            <p:nvPr/>
          </p:nvSpPr>
          <p:spPr>
            <a:xfrm>
              <a:off x="1403648" y="4048638"/>
              <a:ext cx="3384376" cy="358781"/>
            </a:xfrm>
            <a:custGeom>
              <a:avLst/>
              <a:gdLst>
                <a:gd name="connsiteX0" fmla="*/ 0 w 3384376"/>
                <a:gd name="connsiteY0" fmla="*/ 59798 h 358781"/>
                <a:gd name="connsiteX1" fmla="*/ 59798 w 3384376"/>
                <a:gd name="connsiteY1" fmla="*/ 0 h 358781"/>
                <a:gd name="connsiteX2" fmla="*/ 3324578 w 3384376"/>
                <a:gd name="connsiteY2" fmla="*/ 0 h 358781"/>
                <a:gd name="connsiteX3" fmla="*/ 3384376 w 3384376"/>
                <a:gd name="connsiteY3" fmla="*/ 59798 h 358781"/>
                <a:gd name="connsiteX4" fmla="*/ 3384376 w 3384376"/>
                <a:gd name="connsiteY4" fmla="*/ 298983 h 358781"/>
                <a:gd name="connsiteX5" fmla="*/ 3324578 w 3384376"/>
                <a:gd name="connsiteY5" fmla="*/ 358781 h 358781"/>
                <a:gd name="connsiteX6" fmla="*/ 59798 w 3384376"/>
                <a:gd name="connsiteY6" fmla="*/ 358781 h 358781"/>
                <a:gd name="connsiteX7" fmla="*/ 0 w 3384376"/>
                <a:gd name="connsiteY7" fmla="*/ 298983 h 358781"/>
                <a:gd name="connsiteX8" fmla="*/ 0 w 3384376"/>
                <a:gd name="connsiteY8" fmla="*/ 59798 h 35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376" h="358781">
                  <a:moveTo>
                    <a:pt x="0" y="59798"/>
                  </a:moveTo>
                  <a:cubicBezTo>
                    <a:pt x="0" y="26772"/>
                    <a:pt x="26772" y="0"/>
                    <a:pt x="59798" y="0"/>
                  </a:cubicBezTo>
                  <a:lnTo>
                    <a:pt x="3324578" y="0"/>
                  </a:lnTo>
                  <a:cubicBezTo>
                    <a:pt x="3357604" y="0"/>
                    <a:pt x="3384376" y="26772"/>
                    <a:pt x="3384376" y="59798"/>
                  </a:cubicBezTo>
                  <a:lnTo>
                    <a:pt x="3384376" y="298983"/>
                  </a:lnTo>
                  <a:cubicBezTo>
                    <a:pt x="3384376" y="332009"/>
                    <a:pt x="3357604" y="358781"/>
                    <a:pt x="3324578" y="358781"/>
                  </a:cubicBezTo>
                  <a:lnTo>
                    <a:pt x="59798" y="358781"/>
                  </a:lnTo>
                  <a:cubicBezTo>
                    <a:pt x="26772" y="358781"/>
                    <a:pt x="0" y="332009"/>
                    <a:pt x="0" y="298983"/>
                  </a:cubicBezTo>
                  <a:lnTo>
                    <a:pt x="0" y="59798"/>
                  </a:ln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854" tIns="70854" rIns="70854" bIns="70854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第十方面 行为管理</a:t>
              </a: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1403648" y="4419415"/>
              <a:ext cx="3384376" cy="358781"/>
            </a:xfrm>
            <a:custGeom>
              <a:avLst/>
              <a:gdLst>
                <a:gd name="connsiteX0" fmla="*/ 0 w 3384376"/>
                <a:gd name="connsiteY0" fmla="*/ 59798 h 358781"/>
                <a:gd name="connsiteX1" fmla="*/ 59798 w 3384376"/>
                <a:gd name="connsiteY1" fmla="*/ 0 h 358781"/>
                <a:gd name="connsiteX2" fmla="*/ 3324578 w 3384376"/>
                <a:gd name="connsiteY2" fmla="*/ 0 h 358781"/>
                <a:gd name="connsiteX3" fmla="*/ 3384376 w 3384376"/>
                <a:gd name="connsiteY3" fmla="*/ 59798 h 358781"/>
                <a:gd name="connsiteX4" fmla="*/ 3384376 w 3384376"/>
                <a:gd name="connsiteY4" fmla="*/ 298983 h 358781"/>
                <a:gd name="connsiteX5" fmla="*/ 3324578 w 3384376"/>
                <a:gd name="connsiteY5" fmla="*/ 358781 h 358781"/>
                <a:gd name="connsiteX6" fmla="*/ 59798 w 3384376"/>
                <a:gd name="connsiteY6" fmla="*/ 358781 h 358781"/>
                <a:gd name="connsiteX7" fmla="*/ 0 w 3384376"/>
                <a:gd name="connsiteY7" fmla="*/ 298983 h 358781"/>
                <a:gd name="connsiteX8" fmla="*/ 0 w 3384376"/>
                <a:gd name="connsiteY8" fmla="*/ 59798 h 35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376" h="358781">
                  <a:moveTo>
                    <a:pt x="0" y="59798"/>
                  </a:moveTo>
                  <a:cubicBezTo>
                    <a:pt x="0" y="26772"/>
                    <a:pt x="26772" y="0"/>
                    <a:pt x="59798" y="0"/>
                  </a:cubicBezTo>
                  <a:lnTo>
                    <a:pt x="3324578" y="0"/>
                  </a:lnTo>
                  <a:cubicBezTo>
                    <a:pt x="3357604" y="0"/>
                    <a:pt x="3384376" y="26772"/>
                    <a:pt x="3384376" y="59798"/>
                  </a:cubicBezTo>
                  <a:lnTo>
                    <a:pt x="3384376" y="298983"/>
                  </a:lnTo>
                  <a:cubicBezTo>
                    <a:pt x="3384376" y="332009"/>
                    <a:pt x="3357604" y="358781"/>
                    <a:pt x="3324578" y="358781"/>
                  </a:cubicBezTo>
                  <a:lnTo>
                    <a:pt x="59798" y="358781"/>
                  </a:lnTo>
                  <a:cubicBezTo>
                    <a:pt x="26772" y="358781"/>
                    <a:pt x="0" y="332009"/>
                    <a:pt x="0" y="298983"/>
                  </a:cubicBezTo>
                  <a:lnTo>
                    <a:pt x="0" y="59798"/>
                  </a:ln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854" tIns="70854" rIns="70854" bIns="70854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第十一方面 事故事件管理</a:t>
              </a:r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1403648" y="4790192"/>
              <a:ext cx="3384376" cy="358781"/>
            </a:xfrm>
            <a:custGeom>
              <a:avLst/>
              <a:gdLst>
                <a:gd name="connsiteX0" fmla="*/ 0 w 3384376"/>
                <a:gd name="connsiteY0" fmla="*/ 59798 h 358781"/>
                <a:gd name="connsiteX1" fmla="*/ 59798 w 3384376"/>
                <a:gd name="connsiteY1" fmla="*/ 0 h 358781"/>
                <a:gd name="connsiteX2" fmla="*/ 3324578 w 3384376"/>
                <a:gd name="connsiteY2" fmla="*/ 0 h 358781"/>
                <a:gd name="connsiteX3" fmla="*/ 3384376 w 3384376"/>
                <a:gd name="connsiteY3" fmla="*/ 59798 h 358781"/>
                <a:gd name="connsiteX4" fmla="*/ 3384376 w 3384376"/>
                <a:gd name="connsiteY4" fmla="*/ 298983 h 358781"/>
                <a:gd name="connsiteX5" fmla="*/ 3324578 w 3384376"/>
                <a:gd name="connsiteY5" fmla="*/ 358781 h 358781"/>
                <a:gd name="connsiteX6" fmla="*/ 59798 w 3384376"/>
                <a:gd name="connsiteY6" fmla="*/ 358781 h 358781"/>
                <a:gd name="connsiteX7" fmla="*/ 0 w 3384376"/>
                <a:gd name="connsiteY7" fmla="*/ 298983 h 358781"/>
                <a:gd name="connsiteX8" fmla="*/ 0 w 3384376"/>
                <a:gd name="connsiteY8" fmla="*/ 59798 h 35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376" h="358781">
                  <a:moveTo>
                    <a:pt x="0" y="59798"/>
                  </a:moveTo>
                  <a:cubicBezTo>
                    <a:pt x="0" y="26772"/>
                    <a:pt x="26772" y="0"/>
                    <a:pt x="59798" y="0"/>
                  </a:cubicBezTo>
                  <a:lnTo>
                    <a:pt x="3324578" y="0"/>
                  </a:lnTo>
                  <a:cubicBezTo>
                    <a:pt x="3357604" y="0"/>
                    <a:pt x="3384376" y="26772"/>
                    <a:pt x="3384376" y="59798"/>
                  </a:cubicBezTo>
                  <a:lnTo>
                    <a:pt x="3384376" y="298983"/>
                  </a:lnTo>
                  <a:cubicBezTo>
                    <a:pt x="3384376" y="332009"/>
                    <a:pt x="3357604" y="358781"/>
                    <a:pt x="3324578" y="358781"/>
                  </a:cubicBezTo>
                  <a:lnTo>
                    <a:pt x="59798" y="358781"/>
                  </a:lnTo>
                  <a:cubicBezTo>
                    <a:pt x="26772" y="358781"/>
                    <a:pt x="0" y="332009"/>
                    <a:pt x="0" y="298983"/>
                  </a:cubicBezTo>
                  <a:lnTo>
                    <a:pt x="0" y="59798"/>
                  </a:ln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854" tIns="70854" rIns="70854" bIns="70854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第十二方面 应急管理与响应</a:t>
              </a:r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1403648" y="5160969"/>
              <a:ext cx="3384376" cy="358781"/>
            </a:xfrm>
            <a:custGeom>
              <a:avLst/>
              <a:gdLst>
                <a:gd name="connsiteX0" fmla="*/ 0 w 3384376"/>
                <a:gd name="connsiteY0" fmla="*/ 59798 h 358781"/>
                <a:gd name="connsiteX1" fmla="*/ 59798 w 3384376"/>
                <a:gd name="connsiteY1" fmla="*/ 0 h 358781"/>
                <a:gd name="connsiteX2" fmla="*/ 3324578 w 3384376"/>
                <a:gd name="connsiteY2" fmla="*/ 0 h 358781"/>
                <a:gd name="connsiteX3" fmla="*/ 3384376 w 3384376"/>
                <a:gd name="connsiteY3" fmla="*/ 59798 h 358781"/>
                <a:gd name="connsiteX4" fmla="*/ 3384376 w 3384376"/>
                <a:gd name="connsiteY4" fmla="*/ 298983 h 358781"/>
                <a:gd name="connsiteX5" fmla="*/ 3324578 w 3384376"/>
                <a:gd name="connsiteY5" fmla="*/ 358781 h 358781"/>
                <a:gd name="connsiteX6" fmla="*/ 59798 w 3384376"/>
                <a:gd name="connsiteY6" fmla="*/ 358781 h 358781"/>
                <a:gd name="connsiteX7" fmla="*/ 0 w 3384376"/>
                <a:gd name="connsiteY7" fmla="*/ 298983 h 358781"/>
                <a:gd name="connsiteX8" fmla="*/ 0 w 3384376"/>
                <a:gd name="connsiteY8" fmla="*/ 59798 h 35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4376" h="358781">
                  <a:moveTo>
                    <a:pt x="0" y="59798"/>
                  </a:moveTo>
                  <a:cubicBezTo>
                    <a:pt x="0" y="26772"/>
                    <a:pt x="26772" y="0"/>
                    <a:pt x="59798" y="0"/>
                  </a:cubicBezTo>
                  <a:lnTo>
                    <a:pt x="3324578" y="0"/>
                  </a:lnTo>
                  <a:cubicBezTo>
                    <a:pt x="3357604" y="0"/>
                    <a:pt x="3384376" y="26772"/>
                    <a:pt x="3384376" y="59798"/>
                  </a:cubicBezTo>
                  <a:lnTo>
                    <a:pt x="3384376" y="298983"/>
                  </a:lnTo>
                  <a:cubicBezTo>
                    <a:pt x="3384376" y="332009"/>
                    <a:pt x="3357604" y="358781"/>
                    <a:pt x="3324578" y="358781"/>
                  </a:cubicBezTo>
                  <a:lnTo>
                    <a:pt x="59798" y="358781"/>
                  </a:lnTo>
                  <a:cubicBezTo>
                    <a:pt x="26772" y="358781"/>
                    <a:pt x="0" y="332009"/>
                    <a:pt x="0" y="298983"/>
                  </a:cubicBezTo>
                  <a:lnTo>
                    <a:pt x="0" y="59798"/>
                  </a:ln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854" tIns="70854" rIns="70854" bIns="70854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b="1" dirty="0">
                  <a:latin typeface="微软雅黑" pitchFamily="34" charset="-122"/>
                  <a:ea typeface="微软雅黑" pitchFamily="34" charset="-122"/>
                </a:rPr>
                <a:t>第十三方面 监测与纠正预防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660234" y="1189981"/>
            <a:ext cx="845857" cy="3289446"/>
            <a:chOff x="7245415" y="1308956"/>
            <a:chExt cx="845857" cy="3289446"/>
          </a:xfrm>
          <a:solidFill>
            <a:srgbClr val="D24132"/>
          </a:solidFill>
        </p:grpSpPr>
        <p:sp>
          <p:nvSpPr>
            <p:cNvPr id="25" name="任意多边形 24"/>
            <p:cNvSpPr/>
            <p:nvPr/>
          </p:nvSpPr>
          <p:spPr>
            <a:xfrm>
              <a:off x="7245415" y="1308956"/>
              <a:ext cx="845857" cy="469920"/>
            </a:xfrm>
            <a:custGeom>
              <a:avLst/>
              <a:gdLst>
                <a:gd name="connsiteX0" fmla="*/ 0 w 845857"/>
                <a:gd name="connsiteY0" fmla="*/ 46992 h 469920"/>
                <a:gd name="connsiteX1" fmla="*/ 46992 w 845857"/>
                <a:gd name="connsiteY1" fmla="*/ 0 h 469920"/>
                <a:gd name="connsiteX2" fmla="*/ 798865 w 845857"/>
                <a:gd name="connsiteY2" fmla="*/ 0 h 469920"/>
                <a:gd name="connsiteX3" fmla="*/ 845857 w 845857"/>
                <a:gd name="connsiteY3" fmla="*/ 46992 h 469920"/>
                <a:gd name="connsiteX4" fmla="*/ 845857 w 845857"/>
                <a:gd name="connsiteY4" fmla="*/ 422928 h 469920"/>
                <a:gd name="connsiteX5" fmla="*/ 798865 w 845857"/>
                <a:gd name="connsiteY5" fmla="*/ 469920 h 469920"/>
                <a:gd name="connsiteX6" fmla="*/ 46992 w 845857"/>
                <a:gd name="connsiteY6" fmla="*/ 469920 h 469920"/>
                <a:gd name="connsiteX7" fmla="*/ 0 w 845857"/>
                <a:gd name="connsiteY7" fmla="*/ 422928 h 469920"/>
                <a:gd name="connsiteX8" fmla="*/ 0 w 845857"/>
                <a:gd name="connsiteY8" fmla="*/ 46992 h 46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857" h="469920">
                  <a:moveTo>
                    <a:pt x="0" y="46992"/>
                  </a:moveTo>
                  <a:cubicBezTo>
                    <a:pt x="0" y="21039"/>
                    <a:pt x="21039" y="0"/>
                    <a:pt x="46992" y="0"/>
                  </a:cubicBezTo>
                  <a:lnTo>
                    <a:pt x="798865" y="0"/>
                  </a:lnTo>
                  <a:cubicBezTo>
                    <a:pt x="824818" y="0"/>
                    <a:pt x="845857" y="21039"/>
                    <a:pt x="845857" y="46992"/>
                  </a:cubicBezTo>
                  <a:lnTo>
                    <a:pt x="845857" y="422928"/>
                  </a:lnTo>
                  <a:cubicBezTo>
                    <a:pt x="845857" y="448881"/>
                    <a:pt x="824818" y="469920"/>
                    <a:pt x="798865" y="469920"/>
                  </a:cubicBezTo>
                  <a:lnTo>
                    <a:pt x="46992" y="469920"/>
                  </a:lnTo>
                  <a:cubicBezTo>
                    <a:pt x="21039" y="469920"/>
                    <a:pt x="0" y="448881"/>
                    <a:pt x="0" y="422928"/>
                  </a:cubicBezTo>
                  <a:lnTo>
                    <a:pt x="0" y="46992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153" tIns="86153" rIns="86153" bIns="86153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900" b="1">
                  <a:latin typeface="微软雅黑" pitchFamily="34" charset="-122"/>
                  <a:ea typeface="微软雅黑" pitchFamily="34" charset="-122"/>
                </a:rPr>
                <a:t>公共</a:t>
              </a: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7562611" y="1808247"/>
              <a:ext cx="211464" cy="176220"/>
            </a:xfrm>
            <a:custGeom>
              <a:avLst/>
              <a:gdLst>
                <a:gd name="connsiteX0" fmla="*/ 0 w 176220"/>
                <a:gd name="connsiteY0" fmla="*/ 42293 h 211464"/>
                <a:gd name="connsiteX1" fmla="*/ 88110 w 176220"/>
                <a:gd name="connsiteY1" fmla="*/ 42293 h 211464"/>
                <a:gd name="connsiteX2" fmla="*/ 88110 w 176220"/>
                <a:gd name="connsiteY2" fmla="*/ 0 h 211464"/>
                <a:gd name="connsiteX3" fmla="*/ 176220 w 176220"/>
                <a:gd name="connsiteY3" fmla="*/ 105732 h 211464"/>
                <a:gd name="connsiteX4" fmla="*/ 88110 w 176220"/>
                <a:gd name="connsiteY4" fmla="*/ 211464 h 211464"/>
                <a:gd name="connsiteX5" fmla="*/ 88110 w 176220"/>
                <a:gd name="connsiteY5" fmla="*/ 169171 h 211464"/>
                <a:gd name="connsiteX6" fmla="*/ 0 w 176220"/>
                <a:gd name="connsiteY6" fmla="*/ 169171 h 211464"/>
                <a:gd name="connsiteX7" fmla="*/ 0 w 176220"/>
                <a:gd name="connsiteY7" fmla="*/ 42293 h 2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20" h="211464">
                  <a:moveTo>
                    <a:pt x="140976" y="0"/>
                  </a:moveTo>
                  <a:lnTo>
                    <a:pt x="140976" y="105732"/>
                  </a:lnTo>
                  <a:lnTo>
                    <a:pt x="176220" y="105732"/>
                  </a:lnTo>
                  <a:lnTo>
                    <a:pt x="88110" y="211464"/>
                  </a:lnTo>
                  <a:lnTo>
                    <a:pt x="0" y="105732"/>
                  </a:lnTo>
                  <a:lnTo>
                    <a:pt x="35244" y="105732"/>
                  </a:lnTo>
                  <a:lnTo>
                    <a:pt x="35244" y="0"/>
                  </a:lnTo>
                  <a:lnTo>
                    <a:pt x="140976" y="0"/>
                  </a:lnTo>
                  <a:close/>
                </a:path>
              </a:pathLst>
            </a:cu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293" tIns="0" rIns="42293" bIns="52866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8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7245415" y="2013838"/>
              <a:ext cx="845857" cy="469920"/>
            </a:xfrm>
            <a:custGeom>
              <a:avLst/>
              <a:gdLst>
                <a:gd name="connsiteX0" fmla="*/ 0 w 845857"/>
                <a:gd name="connsiteY0" fmla="*/ 46992 h 469920"/>
                <a:gd name="connsiteX1" fmla="*/ 46992 w 845857"/>
                <a:gd name="connsiteY1" fmla="*/ 0 h 469920"/>
                <a:gd name="connsiteX2" fmla="*/ 798865 w 845857"/>
                <a:gd name="connsiteY2" fmla="*/ 0 h 469920"/>
                <a:gd name="connsiteX3" fmla="*/ 845857 w 845857"/>
                <a:gd name="connsiteY3" fmla="*/ 46992 h 469920"/>
                <a:gd name="connsiteX4" fmla="*/ 845857 w 845857"/>
                <a:gd name="connsiteY4" fmla="*/ 422928 h 469920"/>
                <a:gd name="connsiteX5" fmla="*/ 798865 w 845857"/>
                <a:gd name="connsiteY5" fmla="*/ 469920 h 469920"/>
                <a:gd name="connsiteX6" fmla="*/ 46992 w 845857"/>
                <a:gd name="connsiteY6" fmla="*/ 469920 h 469920"/>
                <a:gd name="connsiteX7" fmla="*/ 0 w 845857"/>
                <a:gd name="connsiteY7" fmla="*/ 422928 h 469920"/>
                <a:gd name="connsiteX8" fmla="*/ 0 w 845857"/>
                <a:gd name="connsiteY8" fmla="*/ 46992 h 46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857" h="469920">
                  <a:moveTo>
                    <a:pt x="0" y="46992"/>
                  </a:moveTo>
                  <a:cubicBezTo>
                    <a:pt x="0" y="21039"/>
                    <a:pt x="21039" y="0"/>
                    <a:pt x="46992" y="0"/>
                  </a:cubicBezTo>
                  <a:lnTo>
                    <a:pt x="798865" y="0"/>
                  </a:lnTo>
                  <a:cubicBezTo>
                    <a:pt x="824818" y="0"/>
                    <a:pt x="845857" y="21039"/>
                    <a:pt x="845857" y="46992"/>
                  </a:cubicBezTo>
                  <a:lnTo>
                    <a:pt x="845857" y="422928"/>
                  </a:lnTo>
                  <a:cubicBezTo>
                    <a:pt x="845857" y="448881"/>
                    <a:pt x="824818" y="469920"/>
                    <a:pt x="798865" y="469920"/>
                  </a:cubicBezTo>
                  <a:lnTo>
                    <a:pt x="46992" y="469920"/>
                  </a:lnTo>
                  <a:cubicBezTo>
                    <a:pt x="21039" y="469920"/>
                    <a:pt x="0" y="448881"/>
                    <a:pt x="0" y="422928"/>
                  </a:cubicBezTo>
                  <a:lnTo>
                    <a:pt x="0" y="46992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153" tIns="86153" rIns="86153" bIns="86153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900" b="1">
                  <a:latin typeface="微软雅黑" pitchFamily="34" charset="-122"/>
                  <a:ea typeface="微软雅黑" pitchFamily="34" charset="-122"/>
                </a:rPr>
                <a:t>冶金</a:t>
              </a:r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7562611" y="2513129"/>
              <a:ext cx="211464" cy="176220"/>
            </a:xfrm>
            <a:custGeom>
              <a:avLst/>
              <a:gdLst>
                <a:gd name="connsiteX0" fmla="*/ 0 w 176220"/>
                <a:gd name="connsiteY0" fmla="*/ 42293 h 211464"/>
                <a:gd name="connsiteX1" fmla="*/ 88110 w 176220"/>
                <a:gd name="connsiteY1" fmla="*/ 42293 h 211464"/>
                <a:gd name="connsiteX2" fmla="*/ 88110 w 176220"/>
                <a:gd name="connsiteY2" fmla="*/ 0 h 211464"/>
                <a:gd name="connsiteX3" fmla="*/ 176220 w 176220"/>
                <a:gd name="connsiteY3" fmla="*/ 105732 h 211464"/>
                <a:gd name="connsiteX4" fmla="*/ 88110 w 176220"/>
                <a:gd name="connsiteY4" fmla="*/ 211464 h 211464"/>
                <a:gd name="connsiteX5" fmla="*/ 88110 w 176220"/>
                <a:gd name="connsiteY5" fmla="*/ 169171 h 211464"/>
                <a:gd name="connsiteX6" fmla="*/ 0 w 176220"/>
                <a:gd name="connsiteY6" fmla="*/ 169171 h 211464"/>
                <a:gd name="connsiteX7" fmla="*/ 0 w 176220"/>
                <a:gd name="connsiteY7" fmla="*/ 42293 h 2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20" h="211464">
                  <a:moveTo>
                    <a:pt x="140976" y="0"/>
                  </a:moveTo>
                  <a:lnTo>
                    <a:pt x="140976" y="105732"/>
                  </a:lnTo>
                  <a:lnTo>
                    <a:pt x="176220" y="105732"/>
                  </a:lnTo>
                  <a:lnTo>
                    <a:pt x="88110" y="211464"/>
                  </a:lnTo>
                  <a:lnTo>
                    <a:pt x="0" y="105732"/>
                  </a:lnTo>
                  <a:lnTo>
                    <a:pt x="35244" y="105732"/>
                  </a:lnTo>
                  <a:lnTo>
                    <a:pt x="35244" y="0"/>
                  </a:lnTo>
                  <a:lnTo>
                    <a:pt x="140976" y="0"/>
                  </a:lnTo>
                  <a:close/>
                </a:path>
              </a:pathLst>
            </a:cu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293" tIns="0" rIns="42293" bIns="52866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8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7245415" y="2718719"/>
              <a:ext cx="845857" cy="469920"/>
            </a:xfrm>
            <a:custGeom>
              <a:avLst/>
              <a:gdLst>
                <a:gd name="connsiteX0" fmla="*/ 0 w 845857"/>
                <a:gd name="connsiteY0" fmla="*/ 46992 h 469920"/>
                <a:gd name="connsiteX1" fmla="*/ 46992 w 845857"/>
                <a:gd name="connsiteY1" fmla="*/ 0 h 469920"/>
                <a:gd name="connsiteX2" fmla="*/ 798865 w 845857"/>
                <a:gd name="connsiteY2" fmla="*/ 0 h 469920"/>
                <a:gd name="connsiteX3" fmla="*/ 845857 w 845857"/>
                <a:gd name="connsiteY3" fmla="*/ 46992 h 469920"/>
                <a:gd name="connsiteX4" fmla="*/ 845857 w 845857"/>
                <a:gd name="connsiteY4" fmla="*/ 422928 h 469920"/>
                <a:gd name="connsiteX5" fmla="*/ 798865 w 845857"/>
                <a:gd name="connsiteY5" fmla="*/ 469920 h 469920"/>
                <a:gd name="connsiteX6" fmla="*/ 46992 w 845857"/>
                <a:gd name="connsiteY6" fmla="*/ 469920 h 469920"/>
                <a:gd name="connsiteX7" fmla="*/ 0 w 845857"/>
                <a:gd name="connsiteY7" fmla="*/ 422928 h 469920"/>
                <a:gd name="connsiteX8" fmla="*/ 0 w 845857"/>
                <a:gd name="connsiteY8" fmla="*/ 46992 h 46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857" h="469920">
                  <a:moveTo>
                    <a:pt x="0" y="46992"/>
                  </a:moveTo>
                  <a:cubicBezTo>
                    <a:pt x="0" y="21039"/>
                    <a:pt x="21039" y="0"/>
                    <a:pt x="46992" y="0"/>
                  </a:cubicBezTo>
                  <a:lnTo>
                    <a:pt x="798865" y="0"/>
                  </a:lnTo>
                  <a:cubicBezTo>
                    <a:pt x="824818" y="0"/>
                    <a:pt x="845857" y="21039"/>
                    <a:pt x="845857" y="46992"/>
                  </a:cubicBezTo>
                  <a:lnTo>
                    <a:pt x="845857" y="422928"/>
                  </a:lnTo>
                  <a:cubicBezTo>
                    <a:pt x="845857" y="448881"/>
                    <a:pt x="824818" y="469920"/>
                    <a:pt x="798865" y="469920"/>
                  </a:cubicBezTo>
                  <a:lnTo>
                    <a:pt x="46992" y="469920"/>
                  </a:lnTo>
                  <a:cubicBezTo>
                    <a:pt x="21039" y="469920"/>
                    <a:pt x="0" y="448881"/>
                    <a:pt x="0" y="422928"/>
                  </a:cubicBezTo>
                  <a:lnTo>
                    <a:pt x="0" y="46992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153" tIns="86153" rIns="86153" bIns="86153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900" b="1">
                  <a:latin typeface="微软雅黑" pitchFamily="34" charset="-122"/>
                  <a:ea typeface="微软雅黑" pitchFamily="34" charset="-122"/>
                </a:rPr>
                <a:t>化工</a:t>
              </a: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7562611" y="3218010"/>
              <a:ext cx="211464" cy="176220"/>
            </a:xfrm>
            <a:custGeom>
              <a:avLst/>
              <a:gdLst>
                <a:gd name="connsiteX0" fmla="*/ 0 w 176220"/>
                <a:gd name="connsiteY0" fmla="*/ 42293 h 211464"/>
                <a:gd name="connsiteX1" fmla="*/ 88110 w 176220"/>
                <a:gd name="connsiteY1" fmla="*/ 42293 h 211464"/>
                <a:gd name="connsiteX2" fmla="*/ 88110 w 176220"/>
                <a:gd name="connsiteY2" fmla="*/ 0 h 211464"/>
                <a:gd name="connsiteX3" fmla="*/ 176220 w 176220"/>
                <a:gd name="connsiteY3" fmla="*/ 105732 h 211464"/>
                <a:gd name="connsiteX4" fmla="*/ 88110 w 176220"/>
                <a:gd name="connsiteY4" fmla="*/ 211464 h 211464"/>
                <a:gd name="connsiteX5" fmla="*/ 88110 w 176220"/>
                <a:gd name="connsiteY5" fmla="*/ 169171 h 211464"/>
                <a:gd name="connsiteX6" fmla="*/ 0 w 176220"/>
                <a:gd name="connsiteY6" fmla="*/ 169171 h 211464"/>
                <a:gd name="connsiteX7" fmla="*/ 0 w 176220"/>
                <a:gd name="connsiteY7" fmla="*/ 42293 h 2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20" h="211464">
                  <a:moveTo>
                    <a:pt x="140976" y="0"/>
                  </a:moveTo>
                  <a:lnTo>
                    <a:pt x="140976" y="105732"/>
                  </a:lnTo>
                  <a:lnTo>
                    <a:pt x="176220" y="105732"/>
                  </a:lnTo>
                  <a:lnTo>
                    <a:pt x="88110" y="211464"/>
                  </a:lnTo>
                  <a:lnTo>
                    <a:pt x="0" y="105732"/>
                  </a:lnTo>
                  <a:lnTo>
                    <a:pt x="35244" y="105732"/>
                  </a:lnTo>
                  <a:lnTo>
                    <a:pt x="35244" y="0"/>
                  </a:lnTo>
                  <a:lnTo>
                    <a:pt x="140976" y="0"/>
                  </a:lnTo>
                  <a:close/>
                </a:path>
              </a:pathLst>
            </a:cu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293" tIns="0" rIns="42293" bIns="52866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8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7245415" y="3423600"/>
              <a:ext cx="845857" cy="469920"/>
            </a:xfrm>
            <a:custGeom>
              <a:avLst/>
              <a:gdLst>
                <a:gd name="connsiteX0" fmla="*/ 0 w 845857"/>
                <a:gd name="connsiteY0" fmla="*/ 46992 h 469920"/>
                <a:gd name="connsiteX1" fmla="*/ 46992 w 845857"/>
                <a:gd name="connsiteY1" fmla="*/ 0 h 469920"/>
                <a:gd name="connsiteX2" fmla="*/ 798865 w 845857"/>
                <a:gd name="connsiteY2" fmla="*/ 0 h 469920"/>
                <a:gd name="connsiteX3" fmla="*/ 845857 w 845857"/>
                <a:gd name="connsiteY3" fmla="*/ 46992 h 469920"/>
                <a:gd name="connsiteX4" fmla="*/ 845857 w 845857"/>
                <a:gd name="connsiteY4" fmla="*/ 422928 h 469920"/>
                <a:gd name="connsiteX5" fmla="*/ 798865 w 845857"/>
                <a:gd name="connsiteY5" fmla="*/ 469920 h 469920"/>
                <a:gd name="connsiteX6" fmla="*/ 46992 w 845857"/>
                <a:gd name="connsiteY6" fmla="*/ 469920 h 469920"/>
                <a:gd name="connsiteX7" fmla="*/ 0 w 845857"/>
                <a:gd name="connsiteY7" fmla="*/ 422928 h 469920"/>
                <a:gd name="connsiteX8" fmla="*/ 0 w 845857"/>
                <a:gd name="connsiteY8" fmla="*/ 46992 h 46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857" h="469920">
                  <a:moveTo>
                    <a:pt x="0" y="46992"/>
                  </a:moveTo>
                  <a:cubicBezTo>
                    <a:pt x="0" y="21039"/>
                    <a:pt x="21039" y="0"/>
                    <a:pt x="46992" y="0"/>
                  </a:cubicBezTo>
                  <a:lnTo>
                    <a:pt x="798865" y="0"/>
                  </a:lnTo>
                  <a:cubicBezTo>
                    <a:pt x="824818" y="0"/>
                    <a:pt x="845857" y="21039"/>
                    <a:pt x="845857" y="46992"/>
                  </a:cubicBezTo>
                  <a:lnTo>
                    <a:pt x="845857" y="422928"/>
                  </a:lnTo>
                  <a:cubicBezTo>
                    <a:pt x="845857" y="448881"/>
                    <a:pt x="824818" y="469920"/>
                    <a:pt x="798865" y="469920"/>
                  </a:cubicBezTo>
                  <a:lnTo>
                    <a:pt x="46992" y="469920"/>
                  </a:lnTo>
                  <a:cubicBezTo>
                    <a:pt x="21039" y="469920"/>
                    <a:pt x="0" y="448881"/>
                    <a:pt x="0" y="422928"/>
                  </a:cubicBezTo>
                  <a:lnTo>
                    <a:pt x="0" y="46992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153" tIns="86153" rIns="86153" bIns="86153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900" b="1">
                  <a:latin typeface="微软雅黑" pitchFamily="34" charset="-122"/>
                  <a:ea typeface="微软雅黑" pitchFamily="34" charset="-122"/>
                </a:rPr>
                <a:t>矿山</a:t>
              </a:r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7562611" y="3922891"/>
              <a:ext cx="211464" cy="176220"/>
            </a:xfrm>
            <a:custGeom>
              <a:avLst/>
              <a:gdLst>
                <a:gd name="connsiteX0" fmla="*/ 0 w 176220"/>
                <a:gd name="connsiteY0" fmla="*/ 42293 h 211464"/>
                <a:gd name="connsiteX1" fmla="*/ 88110 w 176220"/>
                <a:gd name="connsiteY1" fmla="*/ 42293 h 211464"/>
                <a:gd name="connsiteX2" fmla="*/ 88110 w 176220"/>
                <a:gd name="connsiteY2" fmla="*/ 0 h 211464"/>
                <a:gd name="connsiteX3" fmla="*/ 176220 w 176220"/>
                <a:gd name="connsiteY3" fmla="*/ 105732 h 211464"/>
                <a:gd name="connsiteX4" fmla="*/ 88110 w 176220"/>
                <a:gd name="connsiteY4" fmla="*/ 211464 h 211464"/>
                <a:gd name="connsiteX5" fmla="*/ 88110 w 176220"/>
                <a:gd name="connsiteY5" fmla="*/ 169171 h 211464"/>
                <a:gd name="connsiteX6" fmla="*/ 0 w 176220"/>
                <a:gd name="connsiteY6" fmla="*/ 169171 h 211464"/>
                <a:gd name="connsiteX7" fmla="*/ 0 w 176220"/>
                <a:gd name="connsiteY7" fmla="*/ 42293 h 2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220" h="211464">
                  <a:moveTo>
                    <a:pt x="140976" y="0"/>
                  </a:moveTo>
                  <a:lnTo>
                    <a:pt x="140976" y="105732"/>
                  </a:lnTo>
                  <a:lnTo>
                    <a:pt x="176220" y="105732"/>
                  </a:lnTo>
                  <a:lnTo>
                    <a:pt x="88110" y="211464"/>
                  </a:lnTo>
                  <a:lnTo>
                    <a:pt x="0" y="105732"/>
                  </a:lnTo>
                  <a:lnTo>
                    <a:pt x="35244" y="105732"/>
                  </a:lnTo>
                  <a:lnTo>
                    <a:pt x="35244" y="0"/>
                  </a:lnTo>
                  <a:lnTo>
                    <a:pt x="140976" y="0"/>
                  </a:lnTo>
                  <a:close/>
                </a:path>
              </a:pathLst>
            </a:cu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293" tIns="0" rIns="42293" bIns="52866" numCol="1" spcCol="1270" anchor="ctr" anchorCtr="0">
              <a:noAutofit/>
            </a:bodyPr>
            <a:lstStyle/>
            <a:p>
              <a:pPr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8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7245415" y="4128482"/>
              <a:ext cx="845857" cy="469920"/>
            </a:xfrm>
            <a:custGeom>
              <a:avLst/>
              <a:gdLst>
                <a:gd name="connsiteX0" fmla="*/ 0 w 845857"/>
                <a:gd name="connsiteY0" fmla="*/ 46992 h 469920"/>
                <a:gd name="connsiteX1" fmla="*/ 46992 w 845857"/>
                <a:gd name="connsiteY1" fmla="*/ 0 h 469920"/>
                <a:gd name="connsiteX2" fmla="*/ 798865 w 845857"/>
                <a:gd name="connsiteY2" fmla="*/ 0 h 469920"/>
                <a:gd name="connsiteX3" fmla="*/ 845857 w 845857"/>
                <a:gd name="connsiteY3" fmla="*/ 46992 h 469920"/>
                <a:gd name="connsiteX4" fmla="*/ 845857 w 845857"/>
                <a:gd name="connsiteY4" fmla="*/ 422928 h 469920"/>
                <a:gd name="connsiteX5" fmla="*/ 798865 w 845857"/>
                <a:gd name="connsiteY5" fmla="*/ 469920 h 469920"/>
                <a:gd name="connsiteX6" fmla="*/ 46992 w 845857"/>
                <a:gd name="connsiteY6" fmla="*/ 469920 h 469920"/>
                <a:gd name="connsiteX7" fmla="*/ 0 w 845857"/>
                <a:gd name="connsiteY7" fmla="*/ 422928 h 469920"/>
                <a:gd name="connsiteX8" fmla="*/ 0 w 845857"/>
                <a:gd name="connsiteY8" fmla="*/ 46992 h 46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857" h="469920">
                  <a:moveTo>
                    <a:pt x="0" y="46992"/>
                  </a:moveTo>
                  <a:cubicBezTo>
                    <a:pt x="0" y="21039"/>
                    <a:pt x="21039" y="0"/>
                    <a:pt x="46992" y="0"/>
                  </a:cubicBezTo>
                  <a:lnTo>
                    <a:pt x="798865" y="0"/>
                  </a:lnTo>
                  <a:cubicBezTo>
                    <a:pt x="824818" y="0"/>
                    <a:pt x="845857" y="21039"/>
                    <a:pt x="845857" y="46992"/>
                  </a:cubicBezTo>
                  <a:lnTo>
                    <a:pt x="845857" y="422928"/>
                  </a:lnTo>
                  <a:cubicBezTo>
                    <a:pt x="845857" y="448881"/>
                    <a:pt x="824818" y="469920"/>
                    <a:pt x="798865" y="469920"/>
                  </a:cubicBezTo>
                  <a:lnTo>
                    <a:pt x="46992" y="469920"/>
                  </a:lnTo>
                  <a:cubicBezTo>
                    <a:pt x="21039" y="469920"/>
                    <a:pt x="0" y="448881"/>
                    <a:pt x="0" y="422928"/>
                  </a:cubicBezTo>
                  <a:lnTo>
                    <a:pt x="0" y="46992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153" tIns="86153" rIns="86153" bIns="86153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900" b="1">
                  <a:latin typeface="微软雅黑" pitchFamily="34" charset="-122"/>
                  <a:ea typeface="微软雅黑" pitchFamily="34" charset="-122"/>
                </a:rPr>
                <a:t>核电</a:t>
              </a:r>
            </a:p>
          </p:txBody>
        </p:sp>
      </p:grpSp>
      <p:sp>
        <p:nvSpPr>
          <p:cNvPr id="35" name="Freeform 3"/>
          <p:cNvSpPr/>
          <p:nvPr/>
        </p:nvSpPr>
        <p:spPr>
          <a:xfrm>
            <a:off x="4895428" y="2129860"/>
            <a:ext cx="1692796" cy="1428622"/>
          </a:xfrm>
          <a:custGeom>
            <a:avLst/>
            <a:gdLst>
              <a:gd name="connsiteX0" fmla="*/ 0 w 1428750"/>
              <a:gd name="connsiteY0" fmla="*/ 0 h 1428622"/>
              <a:gd name="connsiteX1" fmla="*/ 714375 w 1428750"/>
              <a:gd name="connsiteY1" fmla="*/ 118998 h 1428622"/>
              <a:gd name="connsiteX2" fmla="*/ 714375 w 1428750"/>
              <a:gd name="connsiteY2" fmla="*/ 118998 h 1428622"/>
              <a:gd name="connsiteX3" fmla="*/ 714375 w 1428750"/>
              <a:gd name="connsiteY3" fmla="*/ 118998 h 1428622"/>
              <a:gd name="connsiteX4" fmla="*/ 714375 w 1428750"/>
              <a:gd name="connsiteY4" fmla="*/ 611885 h 1428622"/>
              <a:gd name="connsiteX5" fmla="*/ 714375 w 1428750"/>
              <a:gd name="connsiteY5" fmla="*/ 611885 h 1428622"/>
              <a:gd name="connsiteX6" fmla="*/ 1428750 w 1428750"/>
              <a:gd name="connsiteY6" fmla="*/ 730884 h 1428622"/>
              <a:gd name="connsiteX7" fmla="*/ 1428750 w 1428750"/>
              <a:gd name="connsiteY7" fmla="*/ 730884 h 1428622"/>
              <a:gd name="connsiteX8" fmla="*/ 1428750 w 1428750"/>
              <a:gd name="connsiteY8" fmla="*/ 730884 h 1428622"/>
              <a:gd name="connsiteX9" fmla="*/ 714375 w 1428750"/>
              <a:gd name="connsiteY9" fmla="*/ 850010 h 1428622"/>
              <a:gd name="connsiteX10" fmla="*/ 714375 w 1428750"/>
              <a:gd name="connsiteY10" fmla="*/ 850010 h 1428622"/>
              <a:gd name="connsiteX11" fmla="*/ 714375 w 1428750"/>
              <a:gd name="connsiteY11" fmla="*/ 1309623 h 1428622"/>
              <a:gd name="connsiteX12" fmla="*/ 714375 w 1428750"/>
              <a:gd name="connsiteY12" fmla="*/ 1309623 h 1428622"/>
              <a:gd name="connsiteX13" fmla="*/ 0 w 1428750"/>
              <a:gd name="connsiteY13" fmla="*/ 1428622 h 1428622"/>
              <a:gd name="connsiteX14" fmla="*/ 0 w 1428750"/>
              <a:gd name="connsiteY14" fmla="*/ 1428622 h 1428622"/>
              <a:gd name="connsiteX15" fmla="*/ 0 w 1428750"/>
              <a:gd name="connsiteY15" fmla="*/ 0 h 14286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</a:cxnLst>
            <a:rect l="l" t="t" r="r" b="b"/>
            <a:pathLst>
              <a:path w="1428750" h="1428622">
                <a:moveTo>
                  <a:pt x="0" y="0"/>
                </a:moveTo>
                <a:cubicBezTo>
                  <a:pt x="394589" y="0"/>
                  <a:pt x="714375" y="53213"/>
                  <a:pt x="714375" y="118998"/>
                </a:cubicBezTo>
                <a:cubicBezTo>
                  <a:pt x="714375" y="118998"/>
                  <a:pt x="714375" y="118998"/>
                  <a:pt x="714375" y="118998"/>
                </a:cubicBezTo>
                <a:lnTo>
                  <a:pt x="714375" y="118998"/>
                </a:lnTo>
                <a:lnTo>
                  <a:pt x="714375" y="611885"/>
                </a:lnTo>
                <a:lnTo>
                  <a:pt x="714375" y="611885"/>
                </a:lnTo>
                <a:cubicBezTo>
                  <a:pt x="714375" y="677671"/>
                  <a:pt x="1034160" y="730884"/>
                  <a:pt x="1428750" y="730884"/>
                </a:cubicBezTo>
                <a:cubicBezTo>
                  <a:pt x="1428750" y="730884"/>
                  <a:pt x="1428750" y="730884"/>
                  <a:pt x="1428750" y="730884"/>
                </a:cubicBezTo>
                <a:lnTo>
                  <a:pt x="1428750" y="730884"/>
                </a:lnTo>
                <a:cubicBezTo>
                  <a:pt x="1034160" y="730884"/>
                  <a:pt x="714375" y="784225"/>
                  <a:pt x="714375" y="850010"/>
                </a:cubicBezTo>
                <a:lnTo>
                  <a:pt x="714375" y="850010"/>
                </a:lnTo>
                <a:lnTo>
                  <a:pt x="714375" y="1309623"/>
                </a:lnTo>
                <a:lnTo>
                  <a:pt x="714375" y="1309623"/>
                </a:lnTo>
                <a:cubicBezTo>
                  <a:pt x="714375" y="1375409"/>
                  <a:pt x="394589" y="1428622"/>
                  <a:pt x="0" y="1428622"/>
                </a:cubicBezTo>
                <a:cubicBezTo>
                  <a:pt x="0" y="1428622"/>
                  <a:pt x="0" y="1428622"/>
                  <a:pt x="0" y="1428622"/>
                </a:cubicBezTo>
                <a:lnTo>
                  <a:pt x="0" y="0"/>
                </a:lnTo>
              </a:path>
            </a:pathLst>
          </a:custGeom>
          <a:solidFill>
            <a:srgbClr val="2C91CE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800" b="1" dirty="0">
                <a:latin typeface="微软雅黑" pitchFamily="34" charset="-122"/>
                <a:ea typeface="微软雅黑" pitchFamily="34" charset="-122"/>
              </a:rPr>
              <a:t>不同行</a:t>
            </a:r>
            <a:endParaRPr lang="en-US" altLang="zh-CN" sz="1800" b="1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800" b="1" dirty="0">
                <a:latin typeface="微软雅黑" pitchFamily="34" charset="-122"/>
                <a:ea typeface="微软雅黑" pitchFamily="34" charset="-122"/>
              </a:rPr>
              <a:t>业特点</a:t>
            </a:r>
          </a:p>
        </p:txBody>
      </p:sp>
      <p:sp>
        <p:nvSpPr>
          <p:cNvPr id="34" name="内容占位符 2"/>
          <p:cNvSpPr txBox="1"/>
          <p:nvPr/>
        </p:nvSpPr>
        <p:spPr bwMode="auto">
          <a:xfrm>
            <a:off x="539552" y="235595"/>
            <a:ext cx="357020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体系核心要素及要求</a:t>
            </a:r>
          </a:p>
        </p:txBody>
      </p:sp>
    </p:spTree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739830" y="644870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受限空间培训模块</a:t>
            </a:r>
          </a:p>
        </p:txBody>
      </p:sp>
      <p:sp>
        <p:nvSpPr>
          <p:cNvPr id="6" name="矩形 5"/>
          <p:cNvSpPr/>
          <p:nvPr/>
        </p:nvSpPr>
        <p:spPr>
          <a:xfrm>
            <a:off x="739830" y="1129308"/>
            <a:ext cx="80806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受限空间培训模块分上下两层，包含救援三脚架、气体检测仪、风机、风管、风速测量仪、受限空间作业许可证、安全标识等，主要用于现场受限空间作业人员和相关管理人员的技能评估，包括首先空间作业许可证流程实讪、人员携工器具迚出叐限空间实讪、人员救援实讪等。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4" y="2216305"/>
            <a:ext cx="3686959" cy="2776325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1565" y="1986190"/>
            <a:ext cx="2520903" cy="1776848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1565" y="3814786"/>
            <a:ext cx="2520903" cy="1610268"/>
          </a:xfrm>
          <a:prstGeom prst="rect">
            <a:avLst/>
          </a:prstGeom>
          <a:noFill/>
        </p:spPr>
      </p:pic>
      <p:sp>
        <p:nvSpPr>
          <p:cNvPr id="10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实操技能评估</a:t>
            </a:r>
          </a:p>
        </p:txBody>
      </p:sp>
    </p:spTree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739830" y="644870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综合培训模块</a:t>
            </a:r>
          </a:p>
        </p:txBody>
      </p:sp>
      <p:sp>
        <p:nvSpPr>
          <p:cNvPr id="6" name="矩形 5"/>
          <p:cNvSpPr/>
          <p:nvPr/>
        </p:nvSpPr>
        <p:spPr>
          <a:xfrm>
            <a:off x="739830" y="1147466"/>
            <a:ext cx="7792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是一个高度集成化的综合培训实体，优化集成了高处作业、起重吊装、</a:t>
            </a:r>
            <a:r>
              <a:rPr lang="en-US" altLang="zh-CN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LOTO</a:t>
            </a:r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、电缆敷设、高空缓降等培讪内容，可以用于对登高作业人员、起重吊装作业人员、</a:t>
            </a:r>
            <a:r>
              <a:rPr lang="en-US" altLang="zh-CN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LOTO</a:t>
            </a:r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、临时用电作业人员等迚行技能评估。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832" y="2137422"/>
            <a:ext cx="4215255" cy="296207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2588" y="1993357"/>
            <a:ext cx="2641008" cy="150175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0568" y="3721598"/>
            <a:ext cx="2599580" cy="1470679"/>
          </a:xfrm>
          <a:prstGeom prst="rect">
            <a:avLst/>
          </a:prstGeom>
          <a:noFill/>
        </p:spPr>
      </p:pic>
      <p:sp>
        <p:nvSpPr>
          <p:cNvPr id="10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实操技能评估</a:t>
            </a:r>
          </a:p>
        </p:txBody>
      </p:sp>
    </p:spTree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739830" y="644870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综合培训模块</a:t>
            </a:r>
            <a:r>
              <a:rPr lang="en-US" altLang="zh-CN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起重吊装</a:t>
            </a:r>
          </a:p>
        </p:txBody>
      </p:sp>
      <p:sp>
        <p:nvSpPr>
          <p:cNvPr id="2" name="矩形 1"/>
          <p:cNvSpPr/>
          <p:nvPr/>
        </p:nvSpPr>
        <p:spPr>
          <a:xfrm>
            <a:off x="739830" y="1144933"/>
            <a:ext cx="77206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包括一台</a:t>
            </a:r>
            <a:r>
              <a:rPr lang="en-US" altLang="zh-CN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1T</a:t>
            </a:r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电动葫芦、两台手拉葫芦各</a:t>
            </a:r>
            <a:r>
              <a:rPr lang="en-US" altLang="zh-CN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1T</a:t>
            </a:r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、纤维吊带、压接钢丝绳、卸扣、钢板吊钩、扳手、包角、梯形物料箱、脚手架管、钢板、模拟吊物等，主要用于对现场从事起重吊装作业人员进行技能评估，验证其起重吊装作业技能知识。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832" y="1956960"/>
            <a:ext cx="2545841" cy="1673655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832" y="3667382"/>
            <a:ext cx="2545841" cy="1744373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7866" y="2001330"/>
            <a:ext cx="2534055" cy="3382669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62533" y="1956960"/>
            <a:ext cx="2581200" cy="1685441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62533" y="3718180"/>
            <a:ext cx="2581200" cy="1626510"/>
          </a:xfrm>
          <a:prstGeom prst="rect">
            <a:avLst/>
          </a:prstGeom>
          <a:noFill/>
        </p:spPr>
      </p:pic>
      <p:sp>
        <p:nvSpPr>
          <p:cNvPr id="10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实操技能评估</a:t>
            </a:r>
          </a:p>
        </p:txBody>
      </p:sp>
    </p:spTree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739830" y="644870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综合培训模块</a:t>
            </a:r>
            <a:r>
              <a:rPr lang="en-US" altLang="zh-CN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——LOTO</a:t>
            </a: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培训</a:t>
            </a:r>
          </a:p>
        </p:txBody>
      </p:sp>
      <p:sp>
        <p:nvSpPr>
          <p:cNvPr id="2" name="矩形 1"/>
          <p:cNvSpPr/>
          <p:nvPr/>
        </p:nvSpPr>
        <p:spPr>
          <a:xfrm>
            <a:off x="739830" y="1144933"/>
            <a:ext cx="77206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是一套综合的管道和阀门系统，包含现场使用的各类阀门、电气开关、各类与用锁具等，展示各类阀门及配套锁具的运用，用于对现场闭锁挂牌相关人员的实操培训和技能评估。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635" y="2001328"/>
            <a:ext cx="5184576" cy="35359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76" y="2481738"/>
            <a:ext cx="2152414" cy="28503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018" y="2481738"/>
            <a:ext cx="2152414" cy="2850367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979714" y="2011666"/>
            <a:ext cx="1989211" cy="403448"/>
          </a:xfrm>
          <a:prstGeom prst="roundRect">
            <a:avLst/>
          </a:prstGeom>
          <a:solidFill>
            <a:srgbClr val="D24132"/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电气开关锁具展示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5069182" y="2011666"/>
            <a:ext cx="1982280" cy="403448"/>
          </a:xfrm>
          <a:prstGeom prst="roundRect">
            <a:avLst/>
          </a:prstGeom>
          <a:solidFill>
            <a:srgbClr val="D24132"/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管道阀门锁具展示</a:t>
            </a:r>
          </a:p>
        </p:txBody>
      </p:sp>
      <p:sp>
        <p:nvSpPr>
          <p:cNvPr id="10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实操技能评估</a:t>
            </a:r>
          </a:p>
        </p:txBody>
      </p:sp>
    </p:spTree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739830" y="644870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综合培训模块</a:t>
            </a:r>
            <a:r>
              <a:rPr lang="en-US" altLang="zh-CN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高处作业</a:t>
            </a:r>
          </a:p>
        </p:txBody>
      </p:sp>
      <p:sp>
        <p:nvSpPr>
          <p:cNvPr id="2" name="矩形 1"/>
          <p:cNvSpPr/>
          <p:nvPr/>
        </p:nvSpPr>
        <p:spPr>
          <a:xfrm>
            <a:off x="739830" y="1174070"/>
            <a:ext cx="7936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含钢结构平台、垂直爬梯、高空缓降平台等，是一个综合的高处作业平台，用于对现场高处作业人员的技能评估。评估包括人员高处作业知识测验、垂直生命线系统使用、水平生命线系统使用、高空缓降生命线系统使用、防坠器使用、生命线设置等。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634" y="2059602"/>
            <a:ext cx="4356100" cy="3276600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855" y="2059602"/>
            <a:ext cx="2642515" cy="197837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4" y="2794949"/>
            <a:ext cx="2642515" cy="19783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8373" y="3530296"/>
            <a:ext cx="2642515" cy="1978378"/>
          </a:xfrm>
          <a:prstGeom prst="rect">
            <a:avLst/>
          </a:prstGeom>
        </p:spPr>
      </p:pic>
      <p:sp>
        <p:nvSpPr>
          <p:cNvPr id="9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实操技能评估</a:t>
            </a:r>
          </a:p>
        </p:txBody>
      </p:sp>
    </p:spTree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739830" y="644870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消防</a:t>
            </a:r>
            <a:r>
              <a:rPr lang="en-US" altLang="zh-CN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动火作业培训模块</a:t>
            </a:r>
          </a:p>
        </p:txBody>
      </p:sp>
      <p:sp>
        <p:nvSpPr>
          <p:cNvPr id="2" name="矩形 1"/>
          <p:cNvSpPr/>
          <p:nvPr/>
        </p:nvSpPr>
        <p:spPr>
          <a:xfrm>
            <a:off x="739830" y="1273326"/>
            <a:ext cx="7936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设置灭火器、消火栓、消防水带、消防水枪、氧气瓶、乙炔瓶、气瓶小推车、配套气带、仦表、回火阻止器、防火毯、防火布、动火作业许可证等，主要用于现场动火作业相关人员、动火作业主管及</a:t>
            </a:r>
            <a:r>
              <a:rPr lang="en-US" altLang="zh-CN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HSE</a:t>
            </a:r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管理人员等的实操培训和技能评估。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5628" y="2258114"/>
            <a:ext cx="4550175" cy="3259998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5684" y="2258116"/>
            <a:ext cx="2169424" cy="1629999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6973" y="3888115"/>
            <a:ext cx="2169424" cy="1629999"/>
          </a:xfrm>
          <a:prstGeom prst="rect">
            <a:avLst/>
          </a:prstGeom>
          <a:noFill/>
        </p:spPr>
      </p:pic>
      <p:sp>
        <p:nvSpPr>
          <p:cNvPr id="9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实操技能评估</a:t>
            </a:r>
          </a:p>
        </p:txBody>
      </p:sp>
    </p:spTree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739830" y="644870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用电安全培训模块</a:t>
            </a:r>
            <a:endParaRPr lang="zh-CN" altLang="en-US" sz="2000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39830" y="1236784"/>
            <a:ext cx="77926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设置总配电箱、分配电箱、开关箱各</a:t>
            </a:r>
            <a:r>
              <a:rPr lang="en-US" altLang="zh-CN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个，用电设备</a:t>
            </a:r>
            <a:r>
              <a:rPr lang="en-US" altLang="zh-CN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台，电气元件若干，各类测量仪表，如万用表、兆欧表（绝缘电阻测试仦）、漏电保护器测试仪、接地电阻测试仪等，主要用于现场临时用电作业人员的技能评估和验证，掌握现场临时用电安全管理要求，确保其具备扎实的专业技能。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960" y="2338322"/>
            <a:ext cx="3752513" cy="2823434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608" y="2344340"/>
            <a:ext cx="2042803" cy="26905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120" y="2137420"/>
            <a:ext cx="1875762" cy="19297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5175" y="4145910"/>
            <a:ext cx="1868709" cy="1303878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4764403" y="5161756"/>
            <a:ext cx="1989211" cy="403448"/>
          </a:xfrm>
          <a:prstGeom prst="roundRect">
            <a:avLst/>
          </a:prstGeom>
          <a:solidFill>
            <a:srgbClr val="D24132"/>
          </a:solidFill>
          <a:ln>
            <a:solidFill>
              <a:srgbClr val="FBF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电器开关上锁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5338218" y="2137420"/>
            <a:ext cx="2592288" cy="1427040"/>
            <a:chOff x="5338218" y="2137420"/>
            <a:chExt cx="2592288" cy="142704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8218" y="2137420"/>
              <a:ext cx="2592288" cy="1427040"/>
            </a:xfrm>
            <a:prstGeom prst="rect">
              <a:avLst/>
            </a:prstGeom>
          </p:spPr>
        </p:pic>
        <p:sp>
          <p:nvSpPr>
            <p:cNvPr id="13" name="圆角矩形 12"/>
            <p:cNvSpPr/>
            <p:nvPr/>
          </p:nvSpPr>
          <p:spPr>
            <a:xfrm>
              <a:off x="5759006" y="3290210"/>
              <a:ext cx="1989211" cy="272552"/>
            </a:xfrm>
            <a:prstGeom prst="roundRect">
              <a:avLst/>
            </a:prstGeom>
            <a:solidFill>
              <a:srgbClr val="D24132"/>
            </a:solidFill>
            <a:ln>
              <a:solidFill>
                <a:srgbClr val="FBFB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焊接作业用电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338218" y="3645938"/>
            <a:ext cx="2592288" cy="1940775"/>
            <a:chOff x="5338218" y="3645936"/>
            <a:chExt cx="2592288" cy="194077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38218" y="3645936"/>
              <a:ext cx="2592288" cy="1940775"/>
            </a:xfrm>
            <a:prstGeom prst="rect">
              <a:avLst/>
            </a:prstGeom>
          </p:spPr>
        </p:pic>
        <p:sp>
          <p:nvSpPr>
            <p:cNvPr id="14" name="圆角矩形 13"/>
            <p:cNvSpPr/>
            <p:nvPr/>
          </p:nvSpPr>
          <p:spPr>
            <a:xfrm>
              <a:off x="5639756" y="5313512"/>
              <a:ext cx="1989211" cy="272552"/>
            </a:xfrm>
            <a:prstGeom prst="roundRect">
              <a:avLst/>
            </a:prstGeom>
            <a:solidFill>
              <a:srgbClr val="D24132"/>
            </a:solidFill>
            <a:ln>
              <a:solidFill>
                <a:srgbClr val="FBFB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接地电阻测试</a:t>
              </a:r>
            </a:p>
          </p:txBody>
        </p:sp>
      </p:grpSp>
      <p:sp>
        <p:nvSpPr>
          <p:cNvPr id="17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实操技能评估</a:t>
            </a:r>
          </a:p>
        </p:txBody>
      </p:sp>
    </p:spTree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739830" y="644870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手</a:t>
            </a:r>
            <a:r>
              <a:rPr lang="en-US" altLang="zh-CN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电动工具培训模块</a:t>
            </a:r>
          </a:p>
        </p:txBody>
      </p:sp>
      <p:sp>
        <p:nvSpPr>
          <p:cNvPr id="2" name="矩形 1"/>
          <p:cNvSpPr/>
          <p:nvPr/>
        </p:nvSpPr>
        <p:spPr>
          <a:xfrm>
            <a:off x="739830" y="1162781"/>
            <a:ext cx="80086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设置现场常用的各类手动、电劢工器具，包括角磨机、型材切割机、斜口锯、手电钻、焊炬、扳手、气钻、凿子、锤子、撬棍、吹扫枪及气管、气管、磨光片、切割片等，主要用于从业人员正确使用工器具、辨识不合格的工器具。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1682" y="2037024"/>
            <a:ext cx="5551557" cy="3406086"/>
          </a:xfrm>
          <a:prstGeom prst="rect">
            <a:avLst/>
          </a:prstGeom>
          <a:noFill/>
        </p:spPr>
      </p:pic>
      <p:sp>
        <p:nvSpPr>
          <p:cNvPr id="6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实操技能评估</a:t>
            </a:r>
          </a:p>
        </p:txBody>
      </p:sp>
    </p:spTree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739830" y="644870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急救培训模块</a:t>
            </a:r>
          </a:p>
        </p:txBody>
      </p:sp>
      <p:sp>
        <p:nvSpPr>
          <p:cNvPr id="2" name="矩形 1"/>
          <p:cNvSpPr/>
          <p:nvPr/>
        </p:nvSpPr>
        <p:spPr>
          <a:xfrm>
            <a:off x="739830" y="1199274"/>
            <a:ext cx="79366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配备船形担架、高级屏幕液晶自动电脑心肺复苏模拟人、铲式担架等，每年定期邀请当地红十字会与业培训机构在现场进行培训、技能评估和取证。</a:t>
            </a: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实操技能评估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2209428"/>
            <a:ext cx="3780420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" r="2025"/>
          <a:stretch>
            <a:fillRect/>
          </a:stretch>
        </p:blipFill>
        <p:spPr>
          <a:xfrm>
            <a:off x="4739862" y="2209708"/>
            <a:ext cx="378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843" y="2065412"/>
            <a:ext cx="3417168" cy="2562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6" y="1856981"/>
            <a:ext cx="419652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4904843" y="4840870"/>
            <a:ext cx="34660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HSE</a:t>
            </a:r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专职人员巡查受限空间许可作业</a:t>
            </a:r>
          </a:p>
        </p:txBody>
      </p:sp>
      <p:sp>
        <p:nvSpPr>
          <p:cNvPr id="10" name="内容占位符 2"/>
          <p:cNvSpPr txBox="1"/>
          <p:nvPr/>
        </p:nvSpPr>
        <p:spPr bwMode="auto">
          <a:xfrm>
            <a:off x="539552" y="235595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作业安全许可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581524" y="1025986"/>
            <a:ext cx="7936626" cy="830997"/>
            <a:chOff x="581524" y="1025986"/>
            <a:chExt cx="7936626" cy="830997"/>
          </a:xfrm>
        </p:grpSpPr>
        <p:sp>
          <p:nvSpPr>
            <p:cNvPr id="6" name="矩形 5"/>
            <p:cNvSpPr/>
            <p:nvPr/>
          </p:nvSpPr>
          <p:spPr>
            <a:xfrm>
              <a:off x="581524" y="1025986"/>
              <a:ext cx="793662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57200"/>
              <a:r>
                <a:rPr lang="zh-CN" altLang="en-US" sz="1600" b="1" dirty="0">
                  <a:solidFill>
                    <a:srgbClr val="D24132"/>
                  </a:solidFill>
                  <a:latin typeface="微软雅黑" pitchFamily="34" charset="-122"/>
                  <a:ea typeface="微软雅黑" pitchFamily="34" charset="-122"/>
                </a:rPr>
                <a:t>项目现场施工“危险作业许可”共</a:t>
              </a:r>
              <a:r>
                <a:rPr lang="en-US" altLang="zh-CN" sz="1600" b="1" dirty="0">
                  <a:solidFill>
                    <a:srgbClr val="D24132"/>
                  </a:solidFill>
                  <a:latin typeface="微软雅黑" pitchFamily="34" charset="-122"/>
                  <a:ea typeface="微软雅黑" pitchFamily="34" charset="-122"/>
                </a:rPr>
                <a:t>18</a:t>
              </a:r>
              <a:r>
                <a:rPr lang="zh-CN" altLang="en-US" sz="1600" b="1" dirty="0">
                  <a:solidFill>
                    <a:srgbClr val="D24132"/>
                  </a:solidFill>
                  <a:latin typeface="微软雅黑" pitchFamily="34" charset="-122"/>
                  <a:ea typeface="微软雅黑" pitchFamily="34" charset="-122"/>
                </a:rPr>
                <a:t>类，如动火作业、受限空间作业、放射性工作、起重作业等</a:t>
              </a:r>
              <a:r>
                <a:rPr lang="zh-CN" altLang="en-US" sz="1600" b="1">
                  <a:solidFill>
                    <a:srgbClr val="D24132"/>
                  </a:solidFill>
                  <a:latin typeface="微软雅黑" pitchFamily="34" charset="-122"/>
                  <a:ea typeface="微软雅黑" pitchFamily="34" charset="-122"/>
                </a:rPr>
                <a:t>。现场                                                   </a:t>
              </a:r>
              <a:r>
                <a:rPr lang="en-US" altLang="zh-CN" sz="1600" b="1">
                  <a:solidFill>
                    <a:srgbClr val="D24132"/>
                  </a:solidFill>
                  <a:latin typeface="微软雅黑" pitchFamily="34" charset="-122"/>
                  <a:ea typeface="微软雅黑" pitchFamily="34" charset="-122"/>
                </a:rPr>
                <a:t>HSE</a:t>
              </a:r>
              <a:r>
                <a:rPr lang="zh-CN" altLang="en-US" sz="1600" b="1" dirty="0">
                  <a:solidFill>
                    <a:srgbClr val="D24132"/>
                  </a:solidFill>
                  <a:latin typeface="微软雅黑" pitchFamily="34" charset="-122"/>
                  <a:ea typeface="微软雅黑" pitchFamily="34" charset="-122"/>
                </a:rPr>
                <a:t>专职人员直接参与“作业许可”相关方案审核、先决条件检查、过程旁站监督等管理工作。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7004" y="1248302"/>
              <a:ext cx="3279932" cy="42675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/>
          <p:cNvSpPr/>
          <p:nvPr/>
        </p:nvSpPr>
        <p:spPr>
          <a:xfrm>
            <a:off x="462223" y="4727920"/>
            <a:ext cx="8358251" cy="646328"/>
          </a:xfrm>
          <a:custGeom>
            <a:avLst/>
            <a:gdLst>
              <a:gd name="connsiteX0" fmla="*/ 0 w 8358251"/>
              <a:gd name="connsiteY0" fmla="*/ 646328 h 646328"/>
              <a:gd name="connsiteX1" fmla="*/ 8358250 w 8358251"/>
              <a:gd name="connsiteY1" fmla="*/ 646328 h 646328"/>
              <a:gd name="connsiteX2" fmla="*/ 8358250 w 8358251"/>
              <a:gd name="connsiteY2" fmla="*/ 0 h 646328"/>
              <a:gd name="connsiteX3" fmla="*/ 0 w 8358251"/>
              <a:gd name="connsiteY3" fmla="*/ 0 h 646328"/>
              <a:gd name="connsiteX4" fmla="*/ 0 w 8358251"/>
              <a:gd name="connsiteY4" fmla="*/ 646328 h 6463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58251" h="646328">
                <a:moveTo>
                  <a:pt x="0" y="646328"/>
                </a:moveTo>
                <a:lnTo>
                  <a:pt x="8358250" y="646328"/>
                </a:lnTo>
                <a:lnTo>
                  <a:pt x="8358250" y="0"/>
                </a:lnTo>
                <a:lnTo>
                  <a:pt x="0" y="0"/>
                </a:lnTo>
                <a:lnTo>
                  <a:pt x="0" y="646328"/>
                </a:lnTo>
              </a:path>
            </a:pathLst>
          </a:custGeom>
          <a:solidFill>
            <a:srgbClr val="2C91CE"/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2123730" y="1082979"/>
            <a:ext cx="2462213" cy="50783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zh-CN" sz="32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安全在哪里？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2483768" y="1576131"/>
            <a:ext cx="1231106" cy="61042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CN" sz="32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安全在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611560" y="3924776"/>
            <a:ext cx="5267468" cy="70423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5700"/>
              </a:lnSpc>
            </a:pPr>
            <a:r>
              <a:rPr lang="en-US" altLang="zh-CN" sz="32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现场、班组、岗位</a:t>
            </a:r>
            <a:r>
              <a:rPr lang="en-US" altLang="zh-CN" sz="3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的什么？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485304" y="4869949"/>
            <a:ext cx="7848302" cy="50783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个人、行为、动作、位置、姿势和状态</a:t>
            </a:r>
          </a:p>
        </p:txBody>
      </p:sp>
      <p:sp>
        <p:nvSpPr>
          <p:cNvPr id="9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管理体系简介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52" y="697818"/>
            <a:ext cx="4595230" cy="3064371"/>
          </a:xfrm>
          <a:prstGeom prst="rect">
            <a:avLst/>
          </a:prstGeom>
        </p:spPr>
      </p:pic>
      <p:sp>
        <p:nvSpPr>
          <p:cNvPr id="3" name="下箭头 2"/>
          <p:cNvSpPr/>
          <p:nvPr/>
        </p:nvSpPr>
        <p:spPr>
          <a:xfrm>
            <a:off x="2623679" y="2435481"/>
            <a:ext cx="702662" cy="1368235"/>
          </a:xfrm>
          <a:prstGeom prst="downArrow">
            <a:avLst/>
          </a:prstGeom>
          <a:solidFill>
            <a:srgbClr val="FCAC1F"/>
          </a:solidFill>
          <a:ln>
            <a:solidFill>
              <a:srgbClr val="FCAC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图示 10"/>
          <p:cNvGraphicFramePr/>
          <p:nvPr/>
        </p:nvGraphicFramePr>
        <p:xfrm>
          <a:off x="1341838" y="1549016"/>
          <a:ext cx="6264696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矩形 11"/>
          <p:cNvSpPr/>
          <p:nvPr/>
        </p:nvSpPr>
        <p:spPr>
          <a:xfrm>
            <a:off x="1195751" y="5103560"/>
            <a:ext cx="6859587" cy="385763"/>
          </a:xfrm>
          <a:prstGeom prst="rect">
            <a:avLst/>
          </a:prstGeom>
          <a:solidFill>
            <a:srgbClr val="FCAC1F"/>
          </a:soli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110000"/>
              </a:lnSpc>
              <a:buClr>
                <a:srgbClr val="A50021"/>
              </a:buClr>
              <a:defRPr/>
            </a:pPr>
            <a:r>
              <a:rPr lang="zh-CN" altLang="en-US" sz="20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签署作业许可证的人员必须参加过</a:t>
            </a:r>
            <a:r>
              <a:rPr lang="en-US" altLang="zh-CN" sz="20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PTW</a:t>
            </a:r>
            <a:r>
              <a:rPr lang="zh-CN" altLang="en-US" sz="20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培训</a:t>
            </a:r>
            <a:endParaRPr lang="en-US" altLang="zh-CN" sz="20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2516" name="图片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01" y="1620585"/>
            <a:ext cx="9366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7" name="图片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99" y="906208"/>
            <a:ext cx="12827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8" name="图片 1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99" y="1620583"/>
            <a:ext cx="11303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9" name="矩形 15"/>
          <p:cNvSpPr>
            <a:spLocks noChangeArrowheads="1"/>
          </p:cNvSpPr>
          <p:nvPr/>
        </p:nvSpPr>
        <p:spPr bwMode="auto">
          <a:xfrm>
            <a:off x="567101" y="3119183"/>
            <a:ext cx="2905125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buClr>
                <a:srgbClr val="C00000"/>
              </a:buClr>
            </a:pPr>
            <a:r>
              <a:rPr lang="zh-CN" altLang="en-US" sz="1600" b="1">
                <a:solidFill>
                  <a:srgbClr val="9A3234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合格胜任作业人员</a:t>
            </a:r>
            <a:endParaRPr lang="en-US" altLang="zh-CN" sz="1600">
              <a:solidFill>
                <a:srgbClr val="9A3234"/>
              </a:solidFill>
              <a:latin typeface="微软雅黑" pitchFamily="34" charset="-122"/>
              <a:ea typeface="微软雅黑" pitchFamily="34" charset="-122"/>
              <a:cs typeface="Arial-BoldMT"/>
            </a:endParaRPr>
          </a:p>
          <a:p>
            <a:pPr eaLnBrk="1" hangingPunct="1">
              <a:lnSpc>
                <a:spcPct val="110000"/>
              </a:lnSpc>
              <a:buClr>
                <a:srgbClr val="C00000"/>
              </a:buClr>
            </a:pPr>
            <a:r>
              <a:rPr lang="zh-CN" altLang="en-US" sz="160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是</a:t>
            </a:r>
            <a:r>
              <a:rPr lang="zh-CN" altLang="zh-CN" sz="160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从批准人</a:t>
            </a:r>
            <a:r>
              <a:rPr lang="zh-CN" altLang="en-US" sz="160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处</a:t>
            </a:r>
            <a:r>
              <a:rPr lang="zh-CN" altLang="zh-CN" sz="160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获得许可，在某一特定的设备或区域开展工作</a:t>
            </a:r>
            <a:r>
              <a:rPr lang="zh-CN" altLang="en-US" sz="160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的一方</a:t>
            </a:r>
            <a:endParaRPr lang="en-US" altLang="zh-CN" sz="1600">
              <a:solidFill>
                <a:srgbClr val="686868"/>
              </a:solidFill>
              <a:latin typeface="微软雅黑" pitchFamily="34" charset="-122"/>
              <a:ea typeface="微软雅黑" pitchFamily="34" charset="-122"/>
              <a:cs typeface="Arial-BoldMT"/>
            </a:endParaRPr>
          </a:p>
        </p:txBody>
      </p:sp>
      <p:sp>
        <p:nvSpPr>
          <p:cNvPr id="192520" name="矩形 16"/>
          <p:cNvSpPr>
            <a:spLocks noChangeArrowheads="1"/>
          </p:cNvSpPr>
          <p:nvPr/>
        </p:nvSpPr>
        <p:spPr bwMode="auto">
          <a:xfrm>
            <a:off x="4410438" y="714123"/>
            <a:ext cx="29622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buClr>
                <a:srgbClr val="C00000"/>
              </a:buClr>
            </a:pPr>
            <a:r>
              <a:rPr lang="zh-CN" altLang="en-US" sz="1600" b="1">
                <a:solidFill>
                  <a:srgbClr val="9A3234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现场的负责人</a:t>
            </a:r>
            <a:endParaRPr lang="en-US" altLang="zh-CN" sz="1600" b="1">
              <a:solidFill>
                <a:srgbClr val="9A3234"/>
              </a:solidFill>
              <a:latin typeface="微软雅黑" pitchFamily="34" charset="-122"/>
              <a:ea typeface="微软雅黑" pitchFamily="34" charset="-122"/>
              <a:cs typeface="Arial-BoldMT"/>
            </a:endParaRPr>
          </a:p>
          <a:p>
            <a:pPr eaLnBrk="1" hangingPunct="1">
              <a:lnSpc>
                <a:spcPct val="110000"/>
              </a:lnSpc>
              <a:buClr>
                <a:srgbClr val="C00000"/>
              </a:buClr>
            </a:pPr>
            <a:r>
              <a:rPr lang="zh-CN" altLang="en-US" sz="160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是有权协调作业所需资源，承担作业安全管理责任的人员</a:t>
            </a:r>
            <a:endParaRPr lang="en-US" altLang="zh-CN" sz="1600">
              <a:solidFill>
                <a:srgbClr val="686868"/>
              </a:solidFill>
              <a:latin typeface="微软雅黑" pitchFamily="34" charset="-122"/>
              <a:ea typeface="微软雅黑" pitchFamily="34" charset="-122"/>
              <a:cs typeface="Arial-BoldMT"/>
            </a:endParaRPr>
          </a:p>
        </p:txBody>
      </p:sp>
      <p:sp>
        <p:nvSpPr>
          <p:cNvPr id="192521" name="矩形 17"/>
          <p:cNvSpPr>
            <a:spLocks noChangeArrowheads="1"/>
          </p:cNvSpPr>
          <p:nvPr/>
        </p:nvSpPr>
        <p:spPr bwMode="auto">
          <a:xfrm>
            <a:off x="3342049" y="4128835"/>
            <a:ext cx="23368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buClr>
                <a:srgbClr val="C00000"/>
              </a:buClr>
            </a:pPr>
            <a:r>
              <a:rPr lang="zh-CN" altLang="en-US" sz="1600" b="1">
                <a:solidFill>
                  <a:srgbClr val="9A3234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执行作业的人员、队伍专职</a:t>
            </a:r>
            <a:r>
              <a:rPr lang="en-US" altLang="zh-CN" sz="1600" b="1">
                <a:solidFill>
                  <a:srgbClr val="9A3234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HSE</a:t>
            </a:r>
            <a:r>
              <a:rPr lang="zh-CN" altLang="en-US" sz="1600" b="1">
                <a:solidFill>
                  <a:srgbClr val="9A3234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人员、交叉作业中受影响的人员</a:t>
            </a:r>
            <a:endParaRPr lang="en-US" altLang="zh-CN" sz="1600">
              <a:solidFill>
                <a:srgbClr val="9A3234"/>
              </a:solidFill>
              <a:latin typeface="微软雅黑" pitchFamily="34" charset="-122"/>
              <a:ea typeface="微软雅黑" pitchFamily="34" charset="-122"/>
              <a:cs typeface="Arial-BoldMT"/>
            </a:endParaRPr>
          </a:p>
        </p:txBody>
      </p:sp>
      <p:sp>
        <p:nvSpPr>
          <p:cNvPr id="192522" name="矩形 18"/>
          <p:cNvSpPr>
            <a:spLocks noChangeArrowheads="1"/>
          </p:cNvSpPr>
          <p:nvPr/>
        </p:nvSpPr>
        <p:spPr bwMode="auto">
          <a:xfrm>
            <a:off x="5826488" y="3206498"/>
            <a:ext cx="29051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buClr>
                <a:srgbClr val="C00000"/>
              </a:buClr>
            </a:pPr>
            <a:r>
              <a:rPr lang="zh-CN" altLang="en-US" sz="1600" b="1">
                <a:solidFill>
                  <a:srgbClr val="9A3234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合格胜任的、指定的</a:t>
            </a:r>
            <a:r>
              <a:rPr lang="en-US" altLang="zh-CN" sz="1600" b="1">
                <a:solidFill>
                  <a:srgbClr val="9A3234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HSE</a:t>
            </a:r>
            <a:r>
              <a:rPr lang="zh-CN" altLang="en-US" sz="1600" b="1">
                <a:solidFill>
                  <a:srgbClr val="9A3234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人员</a:t>
            </a:r>
            <a:endParaRPr lang="en-US" altLang="zh-CN" sz="1600" b="1">
              <a:solidFill>
                <a:srgbClr val="9A3234"/>
              </a:solidFill>
              <a:latin typeface="微软雅黑" pitchFamily="34" charset="-122"/>
              <a:ea typeface="微软雅黑" pitchFamily="34" charset="-122"/>
              <a:cs typeface="Arial-BoldMT"/>
            </a:endParaRPr>
          </a:p>
          <a:p>
            <a:pPr eaLnBrk="1" hangingPunct="1">
              <a:lnSpc>
                <a:spcPct val="110000"/>
              </a:lnSpc>
              <a:buClr>
                <a:srgbClr val="C00000"/>
              </a:buClr>
            </a:pPr>
            <a:r>
              <a:rPr lang="zh-CN" altLang="en-US" sz="160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对施工</a:t>
            </a:r>
            <a:r>
              <a:rPr lang="en-US" altLang="zh-CN" sz="160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/</a:t>
            </a:r>
            <a:r>
              <a:rPr lang="zh-CN" altLang="en-US" sz="160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Arial-BoldMT"/>
              </a:rPr>
              <a:t>作业环节全过程进行安全或程序的确认及安全监护</a:t>
            </a:r>
            <a:endParaRPr lang="en-US" altLang="zh-CN" sz="1600">
              <a:solidFill>
                <a:srgbClr val="686868"/>
              </a:solidFill>
              <a:latin typeface="微软雅黑" pitchFamily="34" charset="-122"/>
              <a:ea typeface="微软雅黑" pitchFamily="34" charset="-122"/>
              <a:cs typeface="Arial-BoldMT"/>
            </a:endParaRPr>
          </a:p>
        </p:txBody>
      </p:sp>
      <p:sp>
        <p:nvSpPr>
          <p:cNvPr id="15" name="内容占位符 2"/>
          <p:cNvSpPr txBox="1"/>
          <p:nvPr/>
        </p:nvSpPr>
        <p:spPr bwMode="auto">
          <a:xfrm>
            <a:off x="539552" y="235595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作业安全许可</a:t>
            </a:r>
          </a:p>
        </p:txBody>
      </p:sp>
    </p:spTree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62" name="组合 24"/>
          <p:cNvGrpSpPr/>
          <p:nvPr/>
        </p:nvGrpSpPr>
        <p:grpSpPr bwMode="auto">
          <a:xfrm>
            <a:off x="1979712" y="1057300"/>
            <a:ext cx="4941887" cy="4091638"/>
            <a:chOff x="2123728" y="1354836"/>
            <a:chExt cx="5543932" cy="4508593"/>
          </a:xfrm>
        </p:grpSpPr>
        <p:sp>
          <p:nvSpPr>
            <p:cNvPr id="26" name="Arc 2"/>
            <p:cNvSpPr/>
            <p:nvPr/>
          </p:nvSpPr>
          <p:spPr bwMode="auto">
            <a:xfrm rot="20987933">
              <a:off x="2999929" y="1811397"/>
              <a:ext cx="3974962" cy="374344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7590 w 43200"/>
                <a:gd name="T1" fmla="*/ 375 h 43200"/>
                <a:gd name="T2" fmla="*/ 4033 w 43200"/>
                <a:gd name="T3" fmla="*/ 9032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17590" y="375"/>
                  </a:moveTo>
                  <a:cubicBezTo>
                    <a:pt x="18912" y="125"/>
                    <a:pt x="20254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7092"/>
                    <a:pt x="1410" y="12697"/>
                    <a:pt x="4032" y="9031"/>
                  </a:cubicBezTo>
                </a:path>
                <a:path w="43200" h="43200" stroke="0" extrusionOk="0">
                  <a:moveTo>
                    <a:pt x="17590" y="375"/>
                  </a:moveTo>
                  <a:cubicBezTo>
                    <a:pt x="18912" y="125"/>
                    <a:pt x="20254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7092"/>
                    <a:pt x="1410" y="12697"/>
                    <a:pt x="4032" y="9031"/>
                  </a:cubicBezTo>
                  <a:lnTo>
                    <a:pt x="21600" y="21600"/>
                  </a:lnTo>
                  <a:close/>
                </a:path>
              </a:pathLst>
            </a:custGeom>
            <a:ln>
              <a:tailEnd type="triangl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94565" name="组合 26"/>
            <p:cNvGrpSpPr/>
            <p:nvPr/>
          </p:nvGrpSpPr>
          <p:grpSpPr bwMode="auto">
            <a:xfrm>
              <a:off x="3943793" y="2729029"/>
              <a:ext cx="2023655" cy="1968819"/>
              <a:chOff x="3844489" y="2780928"/>
              <a:chExt cx="2023655" cy="1968819"/>
            </a:xfrm>
          </p:grpSpPr>
          <p:sp>
            <p:nvSpPr>
              <p:cNvPr id="46" name="Oval 6"/>
              <p:cNvSpPr>
                <a:spLocks noChangeArrowheads="1"/>
              </p:cNvSpPr>
              <p:nvPr/>
            </p:nvSpPr>
            <p:spPr bwMode="auto">
              <a:xfrm>
                <a:off x="3844489" y="2780928"/>
                <a:ext cx="2023655" cy="1968819"/>
              </a:xfrm>
              <a:prstGeom prst="ellipse">
                <a:avLst/>
              </a:prstGeom>
              <a:solidFill>
                <a:srgbClr val="FCAC1F"/>
              </a:solidFill>
              <a:ln>
                <a:solidFill>
                  <a:srgbClr val="C0000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pPr>
                  <a:defRPr/>
                </a:pPr>
                <a:endParaRPr kumimoji="1" lang="zh-CN" altLang="en-US" kern="0">
                  <a:solidFill>
                    <a:srgbClr val="0000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7" name="Rectangle 7"/>
              <p:cNvSpPr>
                <a:spLocks noChangeArrowheads="1"/>
              </p:cNvSpPr>
              <p:nvPr/>
            </p:nvSpPr>
            <p:spPr bwMode="auto">
              <a:xfrm>
                <a:off x="4099169" y="3290702"/>
                <a:ext cx="1513762" cy="91567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900"/>
                  </a:spcBef>
                  <a:buClr>
                    <a:srgbClr val="00FFFF"/>
                  </a:buClr>
                  <a:buSzPct val="125000"/>
                  <a:defRPr/>
                </a:pPr>
                <a:r>
                  <a:rPr lang="zh-CN" altLang="en-US" sz="1800" b="1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作业许可证六个阶段</a:t>
                </a:r>
                <a:endParaRPr lang="en-GB" altLang="zh-CN" sz="1800" b="1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28" name="Group 8"/>
            <p:cNvGrpSpPr/>
            <p:nvPr/>
          </p:nvGrpSpPr>
          <p:grpSpPr bwMode="auto">
            <a:xfrm>
              <a:off x="3995935" y="5071109"/>
              <a:ext cx="1599970" cy="792320"/>
              <a:chOff x="2925" y="3477"/>
              <a:chExt cx="1148" cy="550"/>
            </a:xfrm>
            <a:solidFill>
              <a:srgbClr val="C00000"/>
            </a:solidFill>
          </p:grpSpPr>
          <p:sp>
            <p:nvSpPr>
              <p:cNvPr id="44" name="Oval 9"/>
              <p:cNvSpPr>
                <a:spLocks noChangeArrowheads="1"/>
              </p:cNvSpPr>
              <p:nvPr/>
            </p:nvSpPr>
            <p:spPr bwMode="auto">
              <a:xfrm>
                <a:off x="2925" y="3477"/>
                <a:ext cx="1148" cy="550"/>
              </a:xfrm>
              <a:prstGeom prst="ellipse">
                <a:avLst/>
              </a:prstGeom>
              <a:solidFill>
                <a:srgbClr val="2C91CE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zh-CN" altLang="en-US" ker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5" name="Rectangle 10"/>
              <p:cNvSpPr>
                <a:spLocks noChangeArrowheads="1"/>
              </p:cNvSpPr>
              <p:nvPr/>
            </p:nvSpPr>
            <p:spPr bwMode="auto">
              <a:xfrm>
                <a:off x="2995" y="3624"/>
                <a:ext cx="1013" cy="33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kumimoji="1" lang="zh-CN" altLang="en-US" b="1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取消</a:t>
                </a:r>
                <a:r>
                  <a:rPr kumimoji="1" lang="en-US" altLang="zh-CN" b="1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/</a:t>
                </a:r>
                <a:r>
                  <a:rPr kumimoji="1" lang="zh-CN" altLang="en-US" b="1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暂停</a:t>
                </a:r>
                <a:endParaRPr kumimoji="1" lang="en-US" altLang="zh-CN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defRPr/>
                </a:pPr>
                <a:r>
                  <a:rPr kumimoji="1" lang="zh-CN" altLang="en-US" b="1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（可选）</a:t>
                </a:r>
                <a:endParaRPr kumimoji="1" lang="en-GB" altLang="zh-CN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29" name="Group 11"/>
            <p:cNvGrpSpPr/>
            <p:nvPr/>
          </p:nvGrpSpPr>
          <p:grpSpPr bwMode="auto">
            <a:xfrm>
              <a:off x="6156176" y="2492896"/>
              <a:ext cx="1511484" cy="792690"/>
              <a:chOff x="3534" y="2557"/>
              <a:chExt cx="1055" cy="570"/>
            </a:xfrm>
            <a:solidFill>
              <a:srgbClr val="C00000"/>
            </a:solidFill>
          </p:grpSpPr>
          <p:sp>
            <p:nvSpPr>
              <p:cNvPr id="42" name="Oval 12"/>
              <p:cNvSpPr>
                <a:spLocks noChangeArrowheads="1"/>
              </p:cNvSpPr>
              <p:nvPr/>
            </p:nvSpPr>
            <p:spPr bwMode="auto">
              <a:xfrm>
                <a:off x="3534" y="2557"/>
                <a:ext cx="1055" cy="570"/>
              </a:xfrm>
              <a:prstGeom prst="ellipse">
                <a:avLst/>
              </a:prstGeom>
              <a:solidFill>
                <a:srgbClr val="2C91CE"/>
              </a:solidFill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zh-CN" altLang="en-US" ker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3" name="Rectangle 13"/>
              <p:cNvSpPr>
                <a:spLocks noChangeArrowheads="1"/>
              </p:cNvSpPr>
              <p:nvPr/>
            </p:nvSpPr>
            <p:spPr bwMode="auto">
              <a:xfrm>
                <a:off x="3679" y="2749"/>
                <a:ext cx="792" cy="17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kumimoji="1" lang="zh-CN" altLang="en-US" b="1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审批</a:t>
                </a:r>
                <a:r>
                  <a:rPr kumimoji="1" lang="zh-CN" altLang="en-US" b="1" i="1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 </a:t>
                </a:r>
              </a:p>
            </p:txBody>
          </p:sp>
        </p:grpSp>
        <p:grpSp>
          <p:nvGrpSpPr>
            <p:cNvPr id="30" name="Group 14"/>
            <p:cNvGrpSpPr/>
            <p:nvPr/>
          </p:nvGrpSpPr>
          <p:grpSpPr bwMode="auto">
            <a:xfrm>
              <a:off x="4211960" y="1354836"/>
              <a:ext cx="1511799" cy="791288"/>
              <a:chOff x="3367" y="1636"/>
              <a:chExt cx="1137" cy="547"/>
            </a:xfrm>
            <a:solidFill>
              <a:srgbClr val="C00000"/>
            </a:solidFill>
          </p:grpSpPr>
          <p:sp>
            <p:nvSpPr>
              <p:cNvPr id="40" name="Oval 15"/>
              <p:cNvSpPr>
                <a:spLocks noChangeArrowheads="1"/>
              </p:cNvSpPr>
              <p:nvPr/>
            </p:nvSpPr>
            <p:spPr bwMode="auto">
              <a:xfrm>
                <a:off x="3367" y="1636"/>
                <a:ext cx="1137" cy="547"/>
              </a:xfrm>
              <a:prstGeom prst="ellipse">
                <a:avLst/>
              </a:prstGeom>
              <a:solidFill>
                <a:srgbClr val="2C91CE"/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zh-CN" altLang="en-US" ker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1" name="Rectangle 16"/>
              <p:cNvSpPr>
                <a:spLocks noChangeArrowheads="1"/>
              </p:cNvSpPr>
              <p:nvPr/>
            </p:nvSpPr>
            <p:spPr bwMode="auto">
              <a:xfrm>
                <a:off x="3776" y="1794"/>
                <a:ext cx="303" cy="1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spcBef>
                    <a:spcPct val="20000"/>
                  </a:spcBef>
                  <a:buClr>
                    <a:srgbClr val="00FFFF"/>
                  </a:buClr>
                  <a:buSzPct val="125000"/>
                  <a:defRPr/>
                </a:pPr>
                <a:r>
                  <a:rPr lang="zh-CN" altLang="en-GB" b="1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申请</a:t>
                </a:r>
                <a:endParaRPr lang="en-GB" altLang="zh-CN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31" name="Group 17"/>
            <p:cNvGrpSpPr/>
            <p:nvPr/>
          </p:nvGrpSpPr>
          <p:grpSpPr bwMode="auto">
            <a:xfrm>
              <a:off x="6026228" y="4163148"/>
              <a:ext cx="1511816" cy="791289"/>
              <a:chOff x="1653" y="3477"/>
              <a:chExt cx="1078" cy="547"/>
            </a:xfrm>
            <a:solidFill>
              <a:srgbClr val="C00000"/>
            </a:solidFill>
          </p:grpSpPr>
          <p:sp>
            <p:nvSpPr>
              <p:cNvPr id="38" name="Oval 18"/>
              <p:cNvSpPr>
                <a:spLocks noChangeArrowheads="1"/>
              </p:cNvSpPr>
              <p:nvPr/>
            </p:nvSpPr>
            <p:spPr bwMode="auto">
              <a:xfrm>
                <a:off x="1653" y="3477"/>
                <a:ext cx="1078" cy="547"/>
              </a:xfrm>
              <a:prstGeom prst="ellipse">
                <a:avLst/>
              </a:prstGeom>
              <a:solidFill>
                <a:srgbClr val="2C91CE"/>
              </a:solidFill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endParaRPr lang="zh-CN" altLang="en-US" ker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9" name="Rectangle 19"/>
              <p:cNvSpPr>
                <a:spLocks noChangeArrowheads="1"/>
              </p:cNvSpPr>
              <p:nvPr/>
            </p:nvSpPr>
            <p:spPr bwMode="auto">
              <a:xfrm>
                <a:off x="2036" y="3686"/>
                <a:ext cx="287" cy="1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kumimoji="1" lang="zh-CN" altLang="en-US" b="1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实施</a:t>
                </a:r>
              </a:p>
            </p:txBody>
          </p:sp>
        </p:grpSp>
        <p:grpSp>
          <p:nvGrpSpPr>
            <p:cNvPr id="32" name="Group 39"/>
            <p:cNvGrpSpPr/>
            <p:nvPr/>
          </p:nvGrpSpPr>
          <p:grpSpPr bwMode="auto">
            <a:xfrm>
              <a:off x="2339486" y="2093669"/>
              <a:ext cx="1512433" cy="792637"/>
              <a:chOff x="1226" y="1636"/>
              <a:chExt cx="1106" cy="547"/>
            </a:xfrm>
            <a:solidFill>
              <a:srgbClr val="C00000"/>
            </a:solidFill>
          </p:grpSpPr>
          <p:sp>
            <p:nvSpPr>
              <p:cNvPr id="36" name="Oval 40"/>
              <p:cNvSpPr>
                <a:spLocks noChangeArrowheads="1"/>
              </p:cNvSpPr>
              <p:nvPr/>
            </p:nvSpPr>
            <p:spPr bwMode="auto">
              <a:xfrm>
                <a:off x="1226" y="1636"/>
                <a:ext cx="1106" cy="547"/>
              </a:xfrm>
              <a:prstGeom prst="ellipse">
                <a:avLst/>
              </a:prstGeom>
              <a:solidFill>
                <a:srgbClr val="2C91CE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tIns="0"/>
              <a:lstStyle/>
              <a:p>
                <a:pPr>
                  <a:defRPr/>
                </a:pPr>
                <a:endParaRPr lang="zh-CN" altLang="en-US" ker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7" name="Rectangle 41"/>
              <p:cNvSpPr>
                <a:spLocks noChangeArrowheads="1"/>
              </p:cNvSpPr>
              <p:nvPr/>
            </p:nvSpPr>
            <p:spPr bwMode="auto">
              <a:xfrm>
                <a:off x="1463" y="1812"/>
                <a:ext cx="659" cy="16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00FFFF"/>
                  </a:buClr>
                  <a:buSzPct val="125000"/>
                  <a:defRPr/>
                </a:pPr>
                <a:r>
                  <a:rPr kumimoji="1" lang="zh-CN" altLang="en-US" b="1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关闭</a:t>
                </a:r>
                <a:r>
                  <a:rPr kumimoji="1" lang="en-US" altLang="zh-CN" b="1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/</a:t>
                </a:r>
                <a:r>
                  <a:rPr kumimoji="1" lang="zh-CN" altLang="en-US" b="1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结束</a:t>
                </a:r>
                <a:endParaRPr kumimoji="1" lang="en-GB" altLang="zh-CN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33" name="Group 50"/>
            <p:cNvGrpSpPr/>
            <p:nvPr/>
          </p:nvGrpSpPr>
          <p:grpSpPr bwMode="auto">
            <a:xfrm>
              <a:off x="2123728" y="3861048"/>
              <a:ext cx="1512433" cy="792637"/>
              <a:chOff x="1226" y="1636"/>
              <a:chExt cx="1106" cy="547"/>
            </a:xfrm>
            <a:solidFill>
              <a:srgbClr val="C00000"/>
            </a:solidFill>
          </p:grpSpPr>
          <p:sp>
            <p:nvSpPr>
              <p:cNvPr id="34" name="Oval 51"/>
              <p:cNvSpPr>
                <a:spLocks noChangeArrowheads="1"/>
              </p:cNvSpPr>
              <p:nvPr/>
            </p:nvSpPr>
            <p:spPr bwMode="auto">
              <a:xfrm>
                <a:off x="1226" y="1636"/>
                <a:ext cx="1106" cy="547"/>
              </a:xfrm>
              <a:prstGeom prst="ellipse">
                <a:avLst/>
              </a:prstGeom>
              <a:solidFill>
                <a:srgbClr val="2C91CE"/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tIns="0"/>
              <a:lstStyle/>
              <a:p>
                <a:pPr>
                  <a:defRPr/>
                </a:pPr>
                <a:endParaRPr lang="zh-CN" altLang="en-US" ker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5" name="Rectangle 52"/>
              <p:cNvSpPr>
                <a:spLocks noChangeArrowheads="1"/>
              </p:cNvSpPr>
              <p:nvPr/>
            </p:nvSpPr>
            <p:spPr bwMode="auto">
              <a:xfrm>
                <a:off x="1240" y="1737"/>
                <a:ext cx="1041" cy="36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00FFFF"/>
                  </a:buClr>
                  <a:buSzPct val="125000"/>
                  <a:defRPr/>
                </a:pPr>
                <a:r>
                  <a:rPr kumimoji="1" lang="zh-CN" altLang="en-US" b="1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延期</a:t>
                </a:r>
                <a:endParaRPr kumimoji="1" lang="en-US" altLang="zh-CN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FFFF"/>
                  </a:buClr>
                  <a:buSzPct val="125000"/>
                  <a:defRPr/>
                </a:pPr>
                <a:r>
                  <a:rPr kumimoji="1" lang="zh-CN" altLang="en-US" b="1" kern="0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rPr>
                  <a:t>（可选）</a:t>
                </a:r>
                <a:endParaRPr kumimoji="1" lang="zh-CN" altLang="en-GB" b="1" kern="0" dirty="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sp>
        <p:nvSpPr>
          <p:cNvPr id="49" name="内容占位符 2"/>
          <p:cNvSpPr txBox="1"/>
          <p:nvPr/>
        </p:nvSpPr>
        <p:spPr bwMode="auto">
          <a:xfrm>
            <a:off x="539552" y="235595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作业安全许可</a:t>
            </a:r>
          </a:p>
        </p:txBody>
      </p:sp>
    </p:spTree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739830" y="719812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做的标准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2656" y="1378937"/>
            <a:ext cx="5377656" cy="3877857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3779912" y="1705372"/>
            <a:ext cx="180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器材登记</a:t>
            </a:r>
          </a:p>
          <a:p>
            <a:pPr algn="ctr"/>
            <a:r>
              <a:rPr lang="zh-CN" altLang="en-US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（安全防护用品、工器具、设备、材料）</a:t>
            </a:r>
          </a:p>
        </p:txBody>
      </p:sp>
      <p:sp>
        <p:nvSpPr>
          <p:cNvPr id="7" name="矩形 6"/>
          <p:cNvSpPr/>
          <p:nvPr/>
        </p:nvSpPr>
        <p:spPr>
          <a:xfrm>
            <a:off x="2195736" y="2917753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器具检查验收频次</a:t>
            </a:r>
          </a:p>
        </p:txBody>
      </p:sp>
      <p:sp>
        <p:nvSpPr>
          <p:cNvPr id="2" name="矩形 1"/>
          <p:cNvSpPr/>
          <p:nvPr/>
        </p:nvSpPr>
        <p:spPr>
          <a:xfrm>
            <a:off x="5436096" y="2917753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专人管理</a:t>
            </a:r>
            <a:endParaRPr lang="zh-CN" altLang="en-US" b="1" dirty="0">
              <a:solidFill>
                <a:srgbClr val="D2413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内容占位符 2"/>
          <p:cNvSpPr txBox="1"/>
          <p:nvPr/>
        </p:nvSpPr>
        <p:spPr bwMode="auto">
          <a:xfrm>
            <a:off x="539552" y="235595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班组器材管理</a:t>
            </a:r>
          </a:p>
        </p:txBody>
      </p:sp>
    </p:spTree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 txBox="1"/>
          <p:nvPr/>
        </p:nvSpPr>
        <p:spPr bwMode="auto">
          <a:xfrm>
            <a:off x="539552" y="235595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班组器材管理</a:t>
            </a:r>
          </a:p>
        </p:txBody>
      </p:sp>
      <p:sp>
        <p:nvSpPr>
          <p:cNvPr id="8" name="标题 1"/>
          <p:cNvSpPr txBox="1"/>
          <p:nvPr/>
        </p:nvSpPr>
        <p:spPr bwMode="auto">
          <a:xfrm>
            <a:off x="739830" y="719812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做的标准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38107"/>
            <a:ext cx="7048500" cy="42195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739830" y="719812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做的标准</a:t>
            </a:r>
          </a:p>
        </p:txBody>
      </p:sp>
      <p:sp>
        <p:nvSpPr>
          <p:cNvPr id="2" name="矩形 1"/>
          <p:cNvSpPr/>
          <p:nvPr/>
        </p:nvSpPr>
        <p:spPr>
          <a:xfrm>
            <a:off x="4928852" y="1478126"/>
            <a:ext cx="361614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Wingdings" charset="2"/>
              <a:buChar char="n"/>
            </a:pPr>
            <a:r>
              <a:rPr lang="en-US" altLang="zh-CN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“5S”</a:t>
            </a:r>
            <a:r>
              <a:rPr lang="zh-CN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活动的对象是作业现场的“环境”，它对现场环境进行综合考虑，并制定切实可行的计划与指标，从而达到规范管理。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Wingdings" charset="2"/>
              <a:buChar char="n"/>
            </a:pPr>
            <a:r>
              <a:rPr lang="zh-CN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现场“环境”要素：作业人员、材料、机械设备、建构筑物以及施工活动必需的资源（通道、照明、水、电）等。</a:t>
            </a:r>
          </a:p>
          <a:p>
            <a:pPr marL="285750" indent="-285750">
              <a:spcAft>
                <a:spcPts val="1200"/>
              </a:spcAft>
              <a:buClr>
                <a:srgbClr val="C00000"/>
              </a:buClr>
              <a:buFont typeface="Wingdings" charset="2"/>
              <a:buChar char="n"/>
            </a:pPr>
            <a:r>
              <a:rPr lang="zh-CN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通过现场“</a:t>
            </a:r>
            <a:r>
              <a:rPr lang="en-US" altLang="zh-CN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5S”</a:t>
            </a:r>
            <a:r>
              <a:rPr lang="zh-CN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管理，对作业现场各种要素实施动态管理和优化组合，维持现场正常工作，使所用的人、材、物等资源处于良好状态。“</a:t>
            </a:r>
            <a:r>
              <a:rPr lang="en-US" altLang="zh-CN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5S”</a:t>
            </a:r>
            <a:r>
              <a:rPr lang="zh-CN" altLang="en-US" sz="16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管理是最基本、最有效的现场管理方法。</a:t>
            </a:r>
          </a:p>
        </p:txBody>
      </p:sp>
      <p:graphicFrame>
        <p:nvGraphicFramePr>
          <p:cNvPr id="6" name="图示 5"/>
          <p:cNvGraphicFramePr/>
          <p:nvPr/>
        </p:nvGraphicFramePr>
        <p:xfrm>
          <a:off x="115300" y="1387947"/>
          <a:ext cx="4572000" cy="3960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圆角矩形 6"/>
          <p:cNvSpPr/>
          <p:nvPr/>
        </p:nvSpPr>
        <p:spPr>
          <a:xfrm>
            <a:off x="4932040" y="1242075"/>
            <a:ext cx="3616148" cy="4150358"/>
          </a:xfrm>
          <a:prstGeom prst="roundRect">
            <a:avLst/>
          </a:prstGeom>
          <a:noFill/>
          <a:ln w="28575">
            <a:solidFill>
              <a:srgbClr val="D241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9992" y="913284"/>
            <a:ext cx="2354426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/>
          <a:srcRect b="-203"/>
          <a:stretch>
            <a:fillRect/>
          </a:stretch>
        </p:blipFill>
        <p:spPr>
          <a:xfrm>
            <a:off x="6839916" y="3062557"/>
            <a:ext cx="2152618" cy="242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9919" y="913284"/>
            <a:ext cx="2152617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9993" y="3065568"/>
            <a:ext cx="2339925" cy="2402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内容占位符 2"/>
          <p:cNvSpPr txBox="1"/>
          <p:nvPr/>
        </p:nvSpPr>
        <p:spPr bwMode="auto">
          <a:xfrm>
            <a:off x="539552" y="235595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班组环境管理</a:t>
            </a:r>
          </a:p>
        </p:txBody>
      </p:sp>
    </p:spTree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 bwMode="auto">
          <a:xfrm>
            <a:off x="739830" y="719812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做的标准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70" y="1512831"/>
            <a:ext cx="3400122" cy="338517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707904" y="769268"/>
            <a:ext cx="5292080" cy="4632761"/>
            <a:chOff x="3942924" y="745019"/>
            <a:chExt cx="5292080" cy="4632761"/>
          </a:xfrm>
        </p:grpSpPr>
        <p:sp>
          <p:nvSpPr>
            <p:cNvPr id="8" name="直角上箭头 7"/>
            <p:cNvSpPr/>
            <p:nvPr/>
          </p:nvSpPr>
          <p:spPr>
            <a:xfrm rot="5400000">
              <a:off x="4164446" y="1671882"/>
              <a:ext cx="836126" cy="95190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任意多边形 8"/>
            <p:cNvSpPr/>
            <p:nvPr/>
          </p:nvSpPr>
          <p:spPr>
            <a:xfrm>
              <a:off x="3942924" y="745019"/>
              <a:ext cx="1407545" cy="985235"/>
            </a:xfrm>
            <a:custGeom>
              <a:avLst/>
              <a:gdLst>
                <a:gd name="connsiteX0" fmla="*/ 0 w 1407545"/>
                <a:gd name="connsiteY0" fmla="*/ 164239 h 985235"/>
                <a:gd name="connsiteX1" fmla="*/ 164239 w 1407545"/>
                <a:gd name="connsiteY1" fmla="*/ 0 h 985235"/>
                <a:gd name="connsiteX2" fmla="*/ 1243306 w 1407545"/>
                <a:gd name="connsiteY2" fmla="*/ 0 h 985235"/>
                <a:gd name="connsiteX3" fmla="*/ 1407545 w 1407545"/>
                <a:gd name="connsiteY3" fmla="*/ 164239 h 985235"/>
                <a:gd name="connsiteX4" fmla="*/ 1407545 w 1407545"/>
                <a:gd name="connsiteY4" fmla="*/ 820996 h 985235"/>
                <a:gd name="connsiteX5" fmla="*/ 1243306 w 1407545"/>
                <a:gd name="connsiteY5" fmla="*/ 985235 h 985235"/>
                <a:gd name="connsiteX6" fmla="*/ 164239 w 1407545"/>
                <a:gd name="connsiteY6" fmla="*/ 985235 h 985235"/>
                <a:gd name="connsiteX7" fmla="*/ 0 w 1407545"/>
                <a:gd name="connsiteY7" fmla="*/ 820996 h 985235"/>
                <a:gd name="connsiteX8" fmla="*/ 0 w 1407545"/>
                <a:gd name="connsiteY8" fmla="*/ 164239 h 98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7545" h="985235">
                  <a:moveTo>
                    <a:pt x="0" y="164239"/>
                  </a:moveTo>
                  <a:cubicBezTo>
                    <a:pt x="0" y="73532"/>
                    <a:pt x="73532" y="0"/>
                    <a:pt x="164239" y="0"/>
                  </a:cubicBezTo>
                  <a:lnTo>
                    <a:pt x="1243306" y="0"/>
                  </a:lnTo>
                  <a:cubicBezTo>
                    <a:pt x="1334013" y="0"/>
                    <a:pt x="1407545" y="73532"/>
                    <a:pt x="1407545" y="164239"/>
                  </a:cubicBezTo>
                  <a:lnTo>
                    <a:pt x="1407545" y="820996"/>
                  </a:lnTo>
                  <a:cubicBezTo>
                    <a:pt x="1407545" y="911703"/>
                    <a:pt x="1334013" y="985235"/>
                    <a:pt x="1243306" y="985235"/>
                  </a:cubicBezTo>
                  <a:lnTo>
                    <a:pt x="164239" y="985235"/>
                  </a:lnTo>
                  <a:cubicBezTo>
                    <a:pt x="73532" y="985235"/>
                    <a:pt x="0" y="911703"/>
                    <a:pt x="0" y="820996"/>
                  </a:cubicBezTo>
                  <a:lnTo>
                    <a:pt x="0" y="164239"/>
                  </a:lnTo>
                  <a:close/>
                </a:path>
              </a:pathLst>
            </a:custGeom>
            <a:solidFill>
              <a:srgbClr val="2C91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7634" tIns="97634" rIns="97634" bIns="97634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600" b="1" dirty="0">
                  <a:latin typeface="微软雅黑" pitchFamily="34" charset="-122"/>
                  <a:ea typeface="微软雅黑" pitchFamily="34" charset="-122"/>
                </a:rPr>
                <a:t>5S</a:t>
              </a:r>
              <a:endParaRPr lang="zh-CN" altLang="en-US" sz="36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350469" y="838984"/>
              <a:ext cx="1023714" cy="79631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直角上箭头 10"/>
            <p:cNvSpPr/>
            <p:nvPr/>
          </p:nvSpPr>
          <p:spPr>
            <a:xfrm rot="5400000">
              <a:off x="5331451" y="2778627"/>
              <a:ext cx="836126" cy="95190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任意多边形 11"/>
            <p:cNvSpPr/>
            <p:nvPr/>
          </p:nvSpPr>
          <p:spPr>
            <a:xfrm>
              <a:off x="5109928" y="1851764"/>
              <a:ext cx="1550304" cy="985235"/>
            </a:xfrm>
            <a:custGeom>
              <a:avLst/>
              <a:gdLst>
                <a:gd name="connsiteX0" fmla="*/ 0 w 1407545"/>
                <a:gd name="connsiteY0" fmla="*/ 164239 h 985235"/>
                <a:gd name="connsiteX1" fmla="*/ 164239 w 1407545"/>
                <a:gd name="connsiteY1" fmla="*/ 0 h 985235"/>
                <a:gd name="connsiteX2" fmla="*/ 1243306 w 1407545"/>
                <a:gd name="connsiteY2" fmla="*/ 0 h 985235"/>
                <a:gd name="connsiteX3" fmla="*/ 1407545 w 1407545"/>
                <a:gd name="connsiteY3" fmla="*/ 164239 h 985235"/>
                <a:gd name="connsiteX4" fmla="*/ 1407545 w 1407545"/>
                <a:gd name="connsiteY4" fmla="*/ 820996 h 985235"/>
                <a:gd name="connsiteX5" fmla="*/ 1243306 w 1407545"/>
                <a:gd name="connsiteY5" fmla="*/ 985235 h 985235"/>
                <a:gd name="connsiteX6" fmla="*/ 164239 w 1407545"/>
                <a:gd name="connsiteY6" fmla="*/ 985235 h 985235"/>
                <a:gd name="connsiteX7" fmla="*/ 0 w 1407545"/>
                <a:gd name="connsiteY7" fmla="*/ 820996 h 985235"/>
                <a:gd name="connsiteX8" fmla="*/ 0 w 1407545"/>
                <a:gd name="connsiteY8" fmla="*/ 164239 h 98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7545" h="985235">
                  <a:moveTo>
                    <a:pt x="0" y="164239"/>
                  </a:moveTo>
                  <a:cubicBezTo>
                    <a:pt x="0" y="73532"/>
                    <a:pt x="73532" y="0"/>
                    <a:pt x="164239" y="0"/>
                  </a:cubicBezTo>
                  <a:lnTo>
                    <a:pt x="1243306" y="0"/>
                  </a:lnTo>
                  <a:cubicBezTo>
                    <a:pt x="1334013" y="0"/>
                    <a:pt x="1407545" y="73532"/>
                    <a:pt x="1407545" y="164239"/>
                  </a:cubicBezTo>
                  <a:lnTo>
                    <a:pt x="1407545" y="820996"/>
                  </a:lnTo>
                  <a:cubicBezTo>
                    <a:pt x="1407545" y="911703"/>
                    <a:pt x="1334013" y="985235"/>
                    <a:pt x="1243306" y="985235"/>
                  </a:cubicBezTo>
                  <a:lnTo>
                    <a:pt x="164239" y="985235"/>
                  </a:lnTo>
                  <a:cubicBezTo>
                    <a:pt x="73532" y="985235"/>
                    <a:pt x="0" y="911703"/>
                    <a:pt x="0" y="820996"/>
                  </a:cubicBezTo>
                  <a:lnTo>
                    <a:pt x="0" y="164239"/>
                  </a:lnTo>
                  <a:close/>
                </a:path>
              </a:pathLst>
            </a:custGeom>
            <a:solidFill>
              <a:srgbClr val="2C91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7634" rIns="0" bIns="97634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800" b="1" dirty="0">
                  <a:latin typeface="微软雅黑" pitchFamily="34" charset="-122"/>
                  <a:ea typeface="微软雅黑" pitchFamily="34" charset="-122"/>
                </a:rPr>
                <a:t>6S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b="1" dirty="0">
                  <a:latin typeface="微软雅黑" pitchFamily="34" charset="-122"/>
                  <a:ea typeface="微软雅黑" pitchFamily="34" charset="-122"/>
                </a:rPr>
                <a:t>5S+</a:t>
              </a:r>
              <a:r>
                <a:rPr lang="zh-CN" altLang="zh-CN" sz="1300" b="1" dirty="0">
                  <a:latin typeface="微软雅黑" pitchFamily="34" charset="-122"/>
                  <a:ea typeface="微软雅黑" pitchFamily="34" charset="-122"/>
                </a:rPr>
                <a:t>安全（</a:t>
              </a:r>
              <a:r>
                <a:rPr lang="en-US" altLang="zh-CN" sz="1300" b="1" dirty="0">
                  <a:latin typeface="微软雅黑" pitchFamily="34" charset="-122"/>
                  <a:ea typeface="微软雅黑" pitchFamily="34" charset="-122"/>
                </a:rPr>
                <a:t>Safety)</a:t>
              </a:r>
              <a:endParaRPr lang="zh-CN" altLang="en-US" sz="13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517473" y="1945729"/>
              <a:ext cx="1023714" cy="79631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直角上箭头 13"/>
            <p:cNvSpPr/>
            <p:nvPr/>
          </p:nvSpPr>
          <p:spPr>
            <a:xfrm rot="5400000">
              <a:off x="6498455" y="3885372"/>
              <a:ext cx="836126" cy="951900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任意多边形 14"/>
            <p:cNvSpPr/>
            <p:nvPr/>
          </p:nvSpPr>
          <p:spPr>
            <a:xfrm>
              <a:off x="6276933" y="2958509"/>
              <a:ext cx="1407545" cy="985235"/>
            </a:xfrm>
            <a:custGeom>
              <a:avLst/>
              <a:gdLst>
                <a:gd name="connsiteX0" fmla="*/ 0 w 1407545"/>
                <a:gd name="connsiteY0" fmla="*/ 164239 h 985235"/>
                <a:gd name="connsiteX1" fmla="*/ 164239 w 1407545"/>
                <a:gd name="connsiteY1" fmla="*/ 0 h 985235"/>
                <a:gd name="connsiteX2" fmla="*/ 1243306 w 1407545"/>
                <a:gd name="connsiteY2" fmla="*/ 0 h 985235"/>
                <a:gd name="connsiteX3" fmla="*/ 1407545 w 1407545"/>
                <a:gd name="connsiteY3" fmla="*/ 164239 h 985235"/>
                <a:gd name="connsiteX4" fmla="*/ 1407545 w 1407545"/>
                <a:gd name="connsiteY4" fmla="*/ 820996 h 985235"/>
                <a:gd name="connsiteX5" fmla="*/ 1243306 w 1407545"/>
                <a:gd name="connsiteY5" fmla="*/ 985235 h 985235"/>
                <a:gd name="connsiteX6" fmla="*/ 164239 w 1407545"/>
                <a:gd name="connsiteY6" fmla="*/ 985235 h 985235"/>
                <a:gd name="connsiteX7" fmla="*/ 0 w 1407545"/>
                <a:gd name="connsiteY7" fmla="*/ 820996 h 985235"/>
                <a:gd name="connsiteX8" fmla="*/ 0 w 1407545"/>
                <a:gd name="connsiteY8" fmla="*/ 164239 h 98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7545" h="985235">
                  <a:moveTo>
                    <a:pt x="0" y="164239"/>
                  </a:moveTo>
                  <a:cubicBezTo>
                    <a:pt x="0" y="73532"/>
                    <a:pt x="73532" y="0"/>
                    <a:pt x="164239" y="0"/>
                  </a:cubicBezTo>
                  <a:lnTo>
                    <a:pt x="1243306" y="0"/>
                  </a:lnTo>
                  <a:cubicBezTo>
                    <a:pt x="1334013" y="0"/>
                    <a:pt x="1407545" y="73532"/>
                    <a:pt x="1407545" y="164239"/>
                  </a:cubicBezTo>
                  <a:lnTo>
                    <a:pt x="1407545" y="820996"/>
                  </a:lnTo>
                  <a:cubicBezTo>
                    <a:pt x="1407545" y="911703"/>
                    <a:pt x="1334013" y="985235"/>
                    <a:pt x="1243306" y="985235"/>
                  </a:cubicBezTo>
                  <a:lnTo>
                    <a:pt x="164239" y="985235"/>
                  </a:lnTo>
                  <a:cubicBezTo>
                    <a:pt x="73532" y="985235"/>
                    <a:pt x="0" y="911703"/>
                    <a:pt x="0" y="820996"/>
                  </a:cubicBezTo>
                  <a:lnTo>
                    <a:pt x="0" y="164239"/>
                  </a:lnTo>
                  <a:close/>
                </a:path>
              </a:pathLst>
            </a:custGeom>
            <a:solidFill>
              <a:srgbClr val="2C91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7634" rIns="0" bIns="97634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800" b="1" dirty="0">
                  <a:latin typeface="微软雅黑" pitchFamily="34" charset="-122"/>
                  <a:ea typeface="微软雅黑" pitchFamily="34" charset="-122"/>
                </a:rPr>
                <a:t>7S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300" b="1" dirty="0">
                  <a:latin typeface="微软雅黑" pitchFamily="34" charset="-122"/>
                  <a:ea typeface="微软雅黑" pitchFamily="34" charset="-122"/>
                </a:rPr>
                <a:t>6S+</a:t>
              </a:r>
              <a:r>
                <a:rPr lang="zh-CN" altLang="en-US" sz="1300" b="1" dirty="0">
                  <a:latin typeface="微软雅黑" pitchFamily="34" charset="-122"/>
                  <a:ea typeface="微软雅黑" pitchFamily="34" charset="-122"/>
                </a:rPr>
                <a:t>节约</a:t>
              </a:r>
              <a:r>
                <a:rPr lang="en-US" altLang="en-US" sz="1300" b="1" dirty="0">
                  <a:latin typeface="微软雅黑" pitchFamily="34" charset="-122"/>
                  <a:ea typeface="微软雅黑" pitchFamily="34" charset="-122"/>
                </a:rPr>
                <a:t>(Save)</a:t>
              </a:r>
              <a:endParaRPr lang="zh-CN" altLang="en-US" sz="13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684478" y="3052474"/>
              <a:ext cx="1023714" cy="79631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任意多边形 16"/>
            <p:cNvSpPr/>
            <p:nvPr/>
          </p:nvSpPr>
          <p:spPr>
            <a:xfrm>
              <a:off x="7399308" y="4065254"/>
              <a:ext cx="1835696" cy="1312526"/>
            </a:xfrm>
            <a:custGeom>
              <a:avLst/>
              <a:gdLst>
                <a:gd name="connsiteX0" fmla="*/ 0 w 1407545"/>
                <a:gd name="connsiteY0" fmla="*/ 164239 h 985235"/>
                <a:gd name="connsiteX1" fmla="*/ 164239 w 1407545"/>
                <a:gd name="connsiteY1" fmla="*/ 0 h 985235"/>
                <a:gd name="connsiteX2" fmla="*/ 1243306 w 1407545"/>
                <a:gd name="connsiteY2" fmla="*/ 0 h 985235"/>
                <a:gd name="connsiteX3" fmla="*/ 1407545 w 1407545"/>
                <a:gd name="connsiteY3" fmla="*/ 164239 h 985235"/>
                <a:gd name="connsiteX4" fmla="*/ 1407545 w 1407545"/>
                <a:gd name="connsiteY4" fmla="*/ 820996 h 985235"/>
                <a:gd name="connsiteX5" fmla="*/ 1243306 w 1407545"/>
                <a:gd name="connsiteY5" fmla="*/ 985235 h 985235"/>
                <a:gd name="connsiteX6" fmla="*/ 164239 w 1407545"/>
                <a:gd name="connsiteY6" fmla="*/ 985235 h 985235"/>
                <a:gd name="connsiteX7" fmla="*/ 0 w 1407545"/>
                <a:gd name="connsiteY7" fmla="*/ 820996 h 985235"/>
                <a:gd name="connsiteX8" fmla="*/ 0 w 1407545"/>
                <a:gd name="connsiteY8" fmla="*/ 164239 h 985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7545" h="985235">
                  <a:moveTo>
                    <a:pt x="0" y="164239"/>
                  </a:moveTo>
                  <a:cubicBezTo>
                    <a:pt x="0" y="73532"/>
                    <a:pt x="73532" y="0"/>
                    <a:pt x="164239" y="0"/>
                  </a:cubicBezTo>
                  <a:lnTo>
                    <a:pt x="1243306" y="0"/>
                  </a:lnTo>
                  <a:cubicBezTo>
                    <a:pt x="1334013" y="0"/>
                    <a:pt x="1407545" y="73532"/>
                    <a:pt x="1407545" y="164239"/>
                  </a:cubicBezTo>
                  <a:lnTo>
                    <a:pt x="1407545" y="820996"/>
                  </a:lnTo>
                  <a:cubicBezTo>
                    <a:pt x="1407545" y="911703"/>
                    <a:pt x="1334013" y="985235"/>
                    <a:pt x="1243306" y="985235"/>
                  </a:cubicBezTo>
                  <a:lnTo>
                    <a:pt x="164239" y="985235"/>
                  </a:lnTo>
                  <a:cubicBezTo>
                    <a:pt x="73532" y="985235"/>
                    <a:pt x="0" y="911703"/>
                    <a:pt x="0" y="820996"/>
                  </a:cubicBezTo>
                  <a:lnTo>
                    <a:pt x="0" y="164239"/>
                  </a:lnTo>
                  <a:close/>
                </a:path>
              </a:pathLst>
            </a:custGeom>
            <a:solidFill>
              <a:srgbClr val="2C91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800" b="1" dirty="0">
                  <a:latin typeface="微软雅黑" pitchFamily="34" charset="-122"/>
                  <a:ea typeface="微软雅黑" pitchFamily="34" charset="-122"/>
                </a:rPr>
                <a:t>10S</a:t>
              </a:r>
            </a:p>
            <a:p>
              <a:pPr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300" b="1" dirty="0">
                  <a:latin typeface="微软雅黑" pitchFamily="34" charset="-122"/>
                  <a:ea typeface="微软雅黑" pitchFamily="34" charset="-122"/>
                </a:rPr>
                <a:t>7S+</a:t>
              </a:r>
              <a:r>
                <a:rPr lang="zh-CN" altLang="en-US" sz="1300" b="1" dirty="0">
                  <a:latin typeface="微软雅黑" pitchFamily="34" charset="-122"/>
                  <a:ea typeface="微软雅黑" pitchFamily="34" charset="-122"/>
                </a:rPr>
                <a:t>习惯化</a:t>
              </a:r>
              <a:r>
                <a:rPr lang="en-US" altLang="en-US" sz="1300" b="1" dirty="0">
                  <a:latin typeface="微软雅黑" pitchFamily="34" charset="-122"/>
                  <a:ea typeface="微软雅黑" pitchFamily="34" charset="-122"/>
                </a:rPr>
                <a:t>(Shiukanka)</a:t>
              </a:r>
            </a:p>
            <a:p>
              <a:pPr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300" b="1" dirty="0">
                  <a:latin typeface="微软雅黑" pitchFamily="34" charset="-122"/>
                  <a:ea typeface="微软雅黑" pitchFamily="34" charset="-122"/>
                </a:rPr>
                <a:t>+</a:t>
              </a:r>
              <a:r>
                <a:rPr lang="zh-CN" altLang="en-US" sz="1300" b="1" dirty="0">
                  <a:latin typeface="微软雅黑" pitchFamily="34" charset="-122"/>
                  <a:ea typeface="微软雅黑" pitchFamily="34" charset="-122"/>
                </a:rPr>
                <a:t>服务</a:t>
              </a:r>
              <a:r>
                <a:rPr lang="en-US" altLang="en-US" sz="1300" b="1" dirty="0">
                  <a:latin typeface="微软雅黑" pitchFamily="34" charset="-122"/>
                  <a:ea typeface="微软雅黑" pitchFamily="34" charset="-122"/>
                </a:rPr>
                <a:t>(Service)</a:t>
              </a:r>
            </a:p>
            <a:p>
              <a:pPr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1300" b="1" dirty="0">
                  <a:latin typeface="微软雅黑" pitchFamily="34" charset="-122"/>
                  <a:ea typeface="微软雅黑" pitchFamily="34" charset="-122"/>
                </a:rPr>
                <a:t>+</a:t>
              </a:r>
              <a:r>
                <a:rPr lang="zh-CN" altLang="en-US" sz="1300" b="1" dirty="0">
                  <a:latin typeface="微软雅黑" pitchFamily="34" charset="-122"/>
                  <a:ea typeface="微软雅黑" pitchFamily="34" charset="-122"/>
                </a:rPr>
                <a:t>坚持</a:t>
              </a:r>
              <a:r>
                <a:rPr lang="en-US" altLang="en-US" sz="1300" b="1" dirty="0">
                  <a:latin typeface="微软雅黑" pitchFamily="34" charset="-122"/>
                  <a:ea typeface="微软雅黑" pitchFamily="34" charset="-122"/>
                </a:rPr>
                <a:t>(Shikoku)</a:t>
              </a:r>
              <a:endParaRPr lang="zh-CN" altLang="en-US" sz="13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8" name="内容占位符 2"/>
          <p:cNvSpPr txBox="1"/>
          <p:nvPr/>
        </p:nvSpPr>
        <p:spPr bwMode="auto">
          <a:xfrm>
            <a:off x="539552" y="235595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班组环境管理</a:t>
            </a:r>
          </a:p>
        </p:txBody>
      </p:sp>
    </p:spTree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988" y="1200296"/>
            <a:ext cx="3962400" cy="43307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/>
          <a:srcRect r="4954" b="2632"/>
          <a:stretch>
            <a:fillRect/>
          </a:stretch>
        </p:blipFill>
        <p:spPr bwMode="auto">
          <a:xfrm>
            <a:off x="4572000" y="1201316"/>
            <a:ext cx="3971304" cy="4303265"/>
          </a:xfrm>
          <a:prstGeom prst="rect">
            <a:avLst/>
          </a:prstGeom>
          <a:noFill/>
        </p:spPr>
      </p:pic>
      <p:sp>
        <p:nvSpPr>
          <p:cNvPr id="11" name="标题 1"/>
          <p:cNvSpPr txBox="1"/>
          <p:nvPr/>
        </p:nvSpPr>
        <p:spPr bwMode="auto">
          <a:xfrm>
            <a:off x="739830" y="654647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良好做法</a:t>
            </a:r>
            <a:r>
              <a:rPr lang="en-US" altLang="zh-CN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仓库</a:t>
            </a:r>
            <a:r>
              <a:rPr lang="en-US" altLang="zh-CN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)</a:t>
            </a:r>
            <a:endParaRPr lang="zh-CN" altLang="en-US" sz="2000" b="1" dirty="0">
              <a:solidFill>
                <a:srgbClr val="59595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539552" y="235595"/>
            <a:ext cx="203132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班组环境管理</a:t>
            </a:r>
          </a:p>
        </p:txBody>
      </p:sp>
    </p:spTree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39552" y="858246"/>
            <a:ext cx="8314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根据公司</a:t>
            </a:r>
            <a:r>
              <a:rPr lang="en-US" altLang="zh-CN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《HSE</a:t>
            </a:r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设施及标识图册</a:t>
            </a:r>
            <a:r>
              <a:rPr lang="en-US" altLang="zh-CN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QB/SNP-M-1.1-001-2011</a:t>
            </a:r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），依托项目成立安全文明施工与项管理小组，制定与项管理方案，开展安全文明施工日检、周检， 幵定期召开安全文明施工周例会，协调解决现场问题，持续改迚，现场安全文明施工标准化管理。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1" y="1817540"/>
            <a:ext cx="4282070" cy="31777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9082"/>
            <a:ext cx="4282070" cy="3177788"/>
          </a:xfrm>
          <a:prstGeom prst="rect">
            <a:avLst/>
          </a:prstGeom>
        </p:spPr>
      </p:pic>
      <p:sp>
        <p:nvSpPr>
          <p:cNvPr id="10" name="云形 9"/>
          <p:cNvSpPr/>
          <p:nvPr/>
        </p:nvSpPr>
        <p:spPr>
          <a:xfrm>
            <a:off x="1979712" y="3777473"/>
            <a:ext cx="1944216" cy="936104"/>
          </a:xfrm>
          <a:prstGeom prst="cloud">
            <a:avLst/>
          </a:prstGeom>
          <a:solidFill>
            <a:srgbClr val="F09C2A"/>
          </a:solidFill>
          <a:ln w="28575">
            <a:solidFill>
              <a:srgbClr val="189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latin typeface="微软雅黑" pitchFamily="34" charset="-122"/>
                <a:ea typeface="微软雅黑" pitchFamily="34" charset="-122"/>
              </a:rPr>
              <a:t>材料定置化标准</a:t>
            </a:r>
          </a:p>
        </p:txBody>
      </p:sp>
      <p:sp>
        <p:nvSpPr>
          <p:cNvPr id="12" name="云形 11"/>
          <p:cNvSpPr/>
          <p:nvPr/>
        </p:nvSpPr>
        <p:spPr>
          <a:xfrm>
            <a:off x="5739957" y="3777473"/>
            <a:ext cx="2196132" cy="936104"/>
          </a:xfrm>
          <a:prstGeom prst="cloud">
            <a:avLst/>
          </a:prstGeom>
          <a:solidFill>
            <a:srgbClr val="F09C2A"/>
          </a:solidFill>
          <a:ln w="28575">
            <a:solidFill>
              <a:srgbClr val="189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配电柜防护棚标准化搭设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29" y="2188579"/>
            <a:ext cx="4282070" cy="3177788"/>
          </a:xfrm>
          <a:prstGeom prst="rect">
            <a:avLst/>
          </a:prstGeom>
        </p:spPr>
      </p:pic>
      <p:sp>
        <p:nvSpPr>
          <p:cNvPr id="15" name="云形 14"/>
          <p:cNvSpPr/>
          <p:nvPr/>
        </p:nvSpPr>
        <p:spPr>
          <a:xfrm>
            <a:off x="1207912" y="3969990"/>
            <a:ext cx="2196132" cy="936104"/>
          </a:xfrm>
          <a:prstGeom prst="cloud">
            <a:avLst/>
          </a:prstGeom>
          <a:solidFill>
            <a:srgbClr val="F09C2A"/>
          </a:solidFill>
          <a:ln w="28575">
            <a:solidFill>
              <a:srgbClr val="189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力能设施标准化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99992"/>
            <a:ext cx="4282070" cy="3177788"/>
          </a:xfrm>
          <a:prstGeom prst="rect">
            <a:avLst/>
          </a:prstGeom>
        </p:spPr>
      </p:pic>
      <p:sp>
        <p:nvSpPr>
          <p:cNvPr id="16" name="云形 15"/>
          <p:cNvSpPr/>
          <p:nvPr/>
        </p:nvSpPr>
        <p:spPr>
          <a:xfrm>
            <a:off x="5614969" y="3889520"/>
            <a:ext cx="2196132" cy="936104"/>
          </a:xfrm>
          <a:prstGeom prst="cloud">
            <a:avLst/>
          </a:prstGeom>
          <a:solidFill>
            <a:srgbClr val="F09C2A"/>
          </a:solidFill>
          <a:ln w="28575">
            <a:solidFill>
              <a:srgbClr val="189A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1#</a:t>
            </a:r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核岛钢筋防护棚</a:t>
            </a:r>
          </a:p>
        </p:txBody>
      </p:sp>
      <p:sp>
        <p:nvSpPr>
          <p:cNvPr id="13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现场文明施工管理</a:t>
            </a:r>
          </a:p>
        </p:txBody>
      </p:sp>
    </p:spTree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61356"/>
            <a:ext cx="4368215" cy="32403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6" y="1570410"/>
            <a:ext cx="3796328" cy="323392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39832" y="1186216"/>
            <a:ext cx="5314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依托项目设计电缆支架和临时电缆桥架标准化敷设电缆。</a:t>
            </a:r>
            <a:endParaRPr lang="zh-CN" altLang="en-US" sz="1600" b="1" dirty="0">
              <a:solidFill>
                <a:srgbClr val="D24132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7622" y="4925868"/>
            <a:ext cx="2646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电缆支架规范架设临时电缆</a:t>
            </a:r>
          </a:p>
        </p:txBody>
      </p:sp>
      <p:sp>
        <p:nvSpPr>
          <p:cNvPr id="8" name="矩形 7"/>
          <p:cNvSpPr/>
          <p:nvPr/>
        </p:nvSpPr>
        <p:spPr>
          <a:xfrm>
            <a:off x="5510191" y="4925868"/>
            <a:ext cx="2646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临时电缆桥架规范敷设电缆</a:t>
            </a:r>
          </a:p>
        </p:txBody>
      </p:sp>
      <p:sp>
        <p:nvSpPr>
          <p:cNvPr id="9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现场文明施工管理</a:t>
            </a:r>
          </a:p>
        </p:txBody>
      </p:sp>
    </p:spTree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67824" y="1137596"/>
            <a:ext cx="779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zh-CN" altLang="en-US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根据“人</a:t>
            </a:r>
            <a:r>
              <a:rPr lang="en-US" altLang="zh-CN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机</a:t>
            </a:r>
            <a:r>
              <a:rPr lang="en-US" altLang="zh-CN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—</a:t>
            </a:r>
            <a:r>
              <a:rPr lang="zh-CN" altLang="en-US" sz="20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场所”结合原理，对生产区域进行合理规划，实现了现场定置化管理。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539552" y="1845482"/>
            <a:ext cx="8064896" cy="0"/>
          </a:xfrm>
          <a:prstGeom prst="line">
            <a:avLst/>
          </a:prstGeom>
          <a:ln w="19050">
            <a:solidFill>
              <a:srgbClr val="D2413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065412"/>
            <a:ext cx="4267200" cy="2895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49506"/>
            <a:ext cx="3882008" cy="2911506"/>
          </a:xfrm>
          <a:prstGeom prst="rect">
            <a:avLst/>
          </a:prstGeom>
        </p:spPr>
      </p:pic>
      <p:sp>
        <p:nvSpPr>
          <p:cNvPr id="7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现场文明施工管理</a:t>
            </a: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4157158" y="2981895"/>
            <a:ext cx="3960440" cy="1324081"/>
          </a:xfrm>
          <a:prstGeom prst="leftArrowCallout">
            <a:avLst>
              <a:gd name="adj1" fmla="val 29796"/>
              <a:gd name="adj2" fmla="val 25000"/>
              <a:gd name="adj3" fmla="val 7394"/>
              <a:gd name="adj4" fmla="val 86986"/>
            </a:avLst>
          </a:prstGeom>
          <a:solidFill>
            <a:srgbClr val="2C91CE"/>
          </a:solidFill>
          <a:ln w="9525" algn="ctr">
            <a:solidFill>
              <a:schemeClr val="bg1"/>
            </a:solidFill>
            <a:miter lim="800000"/>
          </a:ln>
        </p:spPr>
        <p:txBody>
          <a:bodyPr wrap="square" lIns="92075" tIns="46038" rIns="92075" bIns="46038" anchor="ctr">
            <a:spAutoFit/>
          </a:bodyPr>
          <a:lstStyle/>
          <a:p>
            <a:pPr marL="342900" indent="-342900" eaLnBrk="0" hangingPunct="0">
              <a:buFont typeface="Wingdings" charset="2"/>
              <a:buChar char="p"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细黑"/>
              </a:rPr>
              <a:t>事故预防的重点是减少不安全的工作行为。</a:t>
            </a: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华文细黑"/>
            </a:endParaRPr>
          </a:p>
          <a:p>
            <a:pPr marL="342900" indent="-342900" eaLnBrk="0" hangingPunct="0">
              <a:buFont typeface="Wingdings" charset="2"/>
              <a:buChar char="p"/>
            </a:pP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华文细黑"/>
            </a:endParaRPr>
          </a:p>
          <a:p>
            <a:pPr marL="342900" indent="-342900" eaLnBrk="0" hangingPunct="0">
              <a:buFont typeface="Wingdings" charset="2"/>
              <a:buChar char="p"/>
            </a:pP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细黑"/>
              </a:rPr>
              <a:t>当然，不代表我们对</a:t>
            </a:r>
            <a:r>
              <a: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细黑"/>
              </a:rPr>
              <a:t>4%</a:t>
            </a:r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细黑"/>
              </a:rPr>
              <a:t>的物的不安全状态不重视。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73324"/>
            <a:ext cx="3037846" cy="396044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61216" y="1531862"/>
            <a:ext cx="3409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Clr>
                <a:srgbClr val="FF0000"/>
              </a:buClr>
            </a:pPr>
            <a:r>
              <a:rPr lang="zh-CN" altLang="en-US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华文细黑"/>
              </a:rPr>
              <a:t>可以看出：导致工伤和事故的主要原因是人员的不安全行为。</a:t>
            </a:r>
            <a:endParaRPr lang="en-US" altLang="zh-CN" sz="1800" b="1" dirty="0">
              <a:solidFill>
                <a:srgbClr val="686868"/>
              </a:solidFill>
              <a:latin typeface="微软雅黑" pitchFamily="34" charset="-122"/>
              <a:ea typeface="微软雅黑" pitchFamily="34" charset="-122"/>
              <a:cs typeface="华文细黑"/>
            </a:endParaRPr>
          </a:p>
        </p:txBody>
      </p:sp>
      <p:sp>
        <p:nvSpPr>
          <p:cNvPr id="9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管理体系简介</a:t>
            </a:r>
          </a:p>
        </p:txBody>
      </p:sp>
    </p:spTree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 bwMode="auto">
          <a:xfrm>
            <a:off x="739830" y="719812"/>
            <a:ext cx="7297738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宋体" charset="-122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5pPr>
            <a:lvl6pPr marL="35687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6pPr>
            <a:lvl7pPr marL="71310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7pPr>
            <a:lvl8pPr marL="1069975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8pPr>
            <a:lvl9pPr marL="142621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 pitchFamily="34" charset="0"/>
                <a:ea typeface="宋体" charset="-122"/>
              </a:defRPr>
            </a:lvl9pPr>
          </a:lstStyle>
          <a:p>
            <a:pPr defTabSz="913765">
              <a:lnSpc>
                <a:spcPct val="150000"/>
              </a:lnSpc>
              <a:spcBef>
                <a:spcPts val="900"/>
              </a:spcBef>
            </a:pPr>
            <a:r>
              <a:rPr lang="zh-CN" altLang="en-US" sz="2000" b="1" dirty="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做的标准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196808" y="1345332"/>
            <a:ext cx="6840760" cy="3965975"/>
            <a:chOff x="1196808" y="1214137"/>
            <a:chExt cx="6840760" cy="3965975"/>
          </a:xfrm>
        </p:grpSpPr>
        <p:sp>
          <p:nvSpPr>
            <p:cNvPr id="7" name="圆角矩形 6"/>
            <p:cNvSpPr/>
            <p:nvPr/>
          </p:nvSpPr>
          <p:spPr>
            <a:xfrm>
              <a:off x="1196808" y="1214137"/>
              <a:ext cx="6840760" cy="1515124"/>
            </a:xfrm>
            <a:prstGeom prst="roundRect">
              <a:avLst>
                <a:gd name="adj" fmla="val 10000"/>
              </a:avLst>
            </a:prstGeom>
            <a:solidFill>
              <a:srgbClr val="686868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圆角矩形 7"/>
            <p:cNvSpPr/>
            <p:nvPr/>
          </p:nvSpPr>
          <p:spPr>
            <a:xfrm>
              <a:off x="1402030" y="1357340"/>
              <a:ext cx="2009473" cy="1111091"/>
            </a:xfrm>
            <a:prstGeom prst="roundRect">
              <a:avLst>
                <a:gd name="adj" fmla="val 10000"/>
              </a:avLst>
            </a:prstGeom>
            <a:solidFill>
              <a:srgbClr val="2C91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任意多边形 8"/>
            <p:cNvSpPr/>
            <p:nvPr/>
          </p:nvSpPr>
          <p:spPr>
            <a:xfrm rot="21600000">
              <a:off x="1402029" y="2709657"/>
              <a:ext cx="2009474" cy="2470455"/>
            </a:xfrm>
            <a:custGeom>
              <a:avLst/>
              <a:gdLst>
                <a:gd name="connsiteX0" fmla="*/ 210995 w 2009473"/>
                <a:gd name="connsiteY0" fmla="*/ 0 h 2470454"/>
                <a:gd name="connsiteX1" fmla="*/ 1798478 w 2009473"/>
                <a:gd name="connsiteY1" fmla="*/ 0 h 2470454"/>
                <a:gd name="connsiteX2" fmla="*/ 2009473 w 2009473"/>
                <a:gd name="connsiteY2" fmla="*/ 210995 h 2470454"/>
                <a:gd name="connsiteX3" fmla="*/ 2009473 w 2009473"/>
                <a:gd name="connsiteY3" fmla="*/ 2470454 h 2470454"/>
                <a:gd name="connsiteX4" fmla="*/ 2009473 w 2009473"/>
                <a:gd name="connsiteY4" fmla="*/ 2470454 h 2470454"/>
                <a:gd name="connsiteX5" fmla="*/ 0 w 2009473"/>
                <a:gd name="connsiteY5" fmla="*/ 2470454 h 2470454"/>
                <a:gd name="connsiteX6" fmla="*/ 0 w 2009473"/>
                <a:gd name="connsiteY6" fmla="*/ 2470454 h 2470454"/>
                <a:gd name="connsiteX7" fmla="*/ 0 w 2009473"/>
                <a:gd name="connsiteY7" fmla="*/ 210995 h 2470454"/>
                <a:gd name="connsiteX8" fmla="*/ 210995 w 2009473"/>
                <a:gd name="connsiteY8" fmla="*/ 0 h 247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9473" h="2470454">
                  <a:moveTo>
                    <a:pt x="1798478" y="2470454"/>
                  </a:moveTo>
                  <a:lnTo>
                    <a:pt x="210995" y="2470454"/>
                  </a:lnTo>
                  <a:cubicBezTo>
                    <a:pt x="94466" y="2470454"/>
                    <a:pt x="0" y="2375988"/>
                    <a:pt x="0" y="2259459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2009473" y="0"/>
                  </a:lnTo>
                  <a:lnTo>
                    <a:pt x="2009473" y="0"/>
                  </a:lnTo>
                  <a:lnTo>
                    <a:pt x="2009473" y="2259459"/>
                  </a:lnTo>
                  <a:cubicBezTo>
                    <a:pt x="2009473" y="2375988"/>
                    <a:pt x="1915007" y="2470454"/>
                    <a:pt x="1798478" y="2470454"/>
                  </a:cubicBez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6000" tIns="305817" rIns="216000" bIns="144000" numCol="1" spcCol="1270" anchor="t" anchorCtr="0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800" b="1" dirty="0">
                  <a:latin typeface="微软雅黑" pitchFamily="34" charset="-122"/>
                  <a:ea typeface="微软雅黑" pitchFamily="34" charset="-122"/>
                </a:rPr>
                <a:t>关于班组的年度安全绩效指标及阶段性测量指标。要作为重点工作在安委会上予以研讨，做好目标承接。</a:t>
              </a: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3612451" y="1357340"/>
              <a:ext cx="2009473" cy="1111091"/>
            </a:xfrm>
            <a:prstGeom prst="roundRect">
              <a:avLst>
                <a:gd name="adj" fmla="val 10000"/>
              </a:avLst>
            </a:prstGeom>
            <a:solidFill>
              <a:srgbClr val="2C91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任意多边形 10"/>
            <p:cNvSpPr/>
            <p:nvPr/>
          </p:nvSpPr>
          <p:spPr>
            <a:xfrm rot="21600000">
              <a:off x="3612451" y="2709657"/>
              <a:ext cx="2009473" cy="2470455"/>
            </a:xfrm>
            <a:custGeom>
              <a:avLst/>
              <a:gdLst>
                <a:gd name="connsiteX0" fmla="*/ 210995 w 2009473"/>
                <a:gd name="connsiteY0" fmla="*/ 0 h 2470454"/>
                <a:gd name="connsiteX1" fmla="*/ 1798478 w 2009473"/>
                <a:gd name="connsiteY1" fmla="*/ 0 h 2470454"/>
                <a:gd name="connsiteX2" fmla="*/ 2009473 w 2009473"/>
                <a:gd name="connsiteY2" fmla="*/ 210995 h 2470454"/>
                <a:gd name="connsiteX3" fmla="*/ 2009473 w 2009473"/>
                <a:gd name="connsiteY3" fmla="*/ 2470454 h 2470454"/>
                <a:gd name="connsiteX4" fmla="*/ 2009473 w 2009473"/>
                <a:gd name="connsiteY4" fmla="*/ 2470454 h 2470454"/>
                <a:gd name="connsiteX5" fmla="*/ 0 w 2009473"/>
                <a:gd name="connsiteY5" fmla="*/ 2470454 h 2470454"/>
                <a:gd name="connsiteX6" fmla="*/ 0 w 2009473"/>
                <a:gd name="connsiteY6" fmla="*/ 2470454 h 2470454"/>
                <a:gd name="connsiteX7" fmla="*/ 0 w 2009473"/>
                <a:gd name="connsiteY7" fmla="*/ 210995 h 2470454"/>
                <a:gd name="connsiteX8" fmla="*/ 210995 w 2009473"/>
                <a:gd name="connsiteY8" fmla="*/ 0 h 247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9473" h="2470454">
                  <a:moveTo>
                    <a:pt x="1798478" y="2470454"/>
                  </a:moveTo>
                  <a:lnTo>
                    <a:pt x="210995" y="2470454"/>
                  </a:lnTo>
                  <a:cubicBezTo>
                    <a:pt x="94466" y="2470454"/>
                    <a:pt x="0" y="2375988"/>
                    <a:pt x="0" y="2259459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2009473" y="0"/>
                  </a:lnTo>
                  <a:lnTo>
                    <a:pt x="2009473" y="0"/>
                  </a:lnTo>
                  <a:lnTo>
                    <a:pt x="2009473" y="2259459"/>
                  </a:lnTo>
                  <a:cubicBezTo>
                    <a:pt x="2009473" y="2375988"/>
                    <a:pt x="1915007" y="2470454"/>
                    <a:pt x="1798478" y="2470454"/>
                  </a:cubicBez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6000" tIns="305817" rIns="216000" bIns="144000" numCol="1" spcCol="1270" anchor="t" anchorCtr="0">
              <a:noAutofit/>
            </a:bodyPr>
            <a:lstStyle/>
            <a:p>
              <a:pPr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b="1" dirty="0">
                  <a:latin typeface="微软雅黑" pitchFamily="34" charset="-122"/>
                  <a:ea typeface="微软雅黑" pitchFamily="34" charset="-122"/>
                </a:rPr>
                <a:t>针对班组发现问题进行的配套激励机制。要明确在方案或责任书或程序中。</a:t>
              </a: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822871" y="1357340"/>
              <a:ext cx="2009473" cy="1111091"/>
            </a:xfrm>
            <a:prstGeom prst="roundRect">
              <a:avLst>
                <a:gd name="adj" fmla="val 10000"/>
              </a:avLst>
            </a:prstGeom>
            <a:solidFill>
              <a:srgbClr val="2C91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任意多边形 12"/>
            <p:cNvSpPr/>
            <p:nvPr/>
          </p:nvSpPr>
          <p:spPr>
            <a:xfrm>
              <a:off x="5822871" y="2709657"/>
              <a:ext cx="2009474" cy="2470455"/>
            </a:xfrm>
            <a:custGeom>
              <a:avLst/>
              <a:gdLst>
                <a:gd name="connsiteX0" fmla="*/ 210995 w 2009473"/>
                <a:gd name="connsiteY0" fmla="*/ 0 h 2470454"/>
                <a:gd name="connsiteX1" fmla="*/ 1798478 w 2009473"/>
                <a:gd name="connsiteY1" fmla="*/ 0 h 2470454"/>
                <a:gd name="connsiteX2" fmla="*/ 2009473 w 2009473"/>
                <a:gd name="connsiteY2" fmla="*/ 210995 h 2470454"/>
                <a:gd name="connsiteX3" fmla="*/ 2009473 w 2009473"/>
                <a:gd name="connsiteY3" fmla="*/ 2470454 h 2470454"/>
                <a:gd name="connsiteX4" fmla="*/ 2009473 w 2009473"/>
                <a:gd name="connsiteY4" fmla="*/ 2470454 h 2470454"/>
                <a:gd name="connsiteX5" fmla="*/ 0 w 2009473"/>
                <a:gd name="connsiteY5" fmla="*/ 2470454 h 2470454"/>
                <a:gd name="connsiteX6" fmla="*/ 0 w 2009473"/>
                <a:gd name="connsiteY6" fmla="*/ 2470454 h 2470454"/>
                <a:gd name="connsiteX7" fmla="*/ 0 w 2009473"/>
                <a:gd name="connsiteY7" fmla="*/ 210995 h 2470454"/>
                <a:gd name="connsiteX8" fmla="*/ 210995 w 2009473"/>
                <a:gd name="connsiteY8" fmla="*/ 0 h 247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9473" h="2470454">
                  <a:moveTo>
                    <a:pt x="1798478" y="2470454"/>
                  </a:moveTo>
                  <a:lnTo>
                    <a:pt x="210995" y="2470454"/>
                  </a:lnTo>
                  <a:cubicBezTo>
                    <a:pt x="94466" y="2470454"/>
                    <a:pt x="0" y="2375988"/>
                    <a:pt x="0" y="2259459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2009473" y="0"/>
                  </a:lnTo>
                  <a:lnTo>
                    <a:pt x="2009473" y="0"/>
                  </a:lnTo>
                  <a:lnTo>
                    <a:pt x="2009473" y="2259459"/>
                  </a:lnTo>
                  <a:cubicBezTo>
                    <a:pt x="2009473" y="2375988"/>
                    <a:pt x="1915007" y="2470454"/>
                    <a:pt x="1798478" y="2470454"/>
                  </a:cubicBez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6000" tIns="305817" rIns="144000" bIns="144000" numCol="1" spcCol="1270" anchor="t" anchorCtr="0">
              <a:noAutofit/>
            </a:bodyPr>
            <a:lstStyle/>
            <a:p>
              <a:r>
                <a:rPr lang="zh-CN" altLang="en-US" sz="1800" b="1" dirty="0">
                  <a:latin typeface="微软雅黑" pitchFamily="34" charset="-122"/>
                  <a:ea typeface="微软雅黑" pitchFamily="34" charset="-122"/>
                </a:rPr>
                <a:t>单个事项及时奖励。定期测量以月度或季度为单位进行奖惩。所有奖惩必须公平、公开、公正、透明，可操作性强。</a:t>
              </a:r>
            </a:p>
          </p:txBody>
        </p:sp>
      </p:grpSp>
      <p:sp>
        <p:nvSpPr>
          <p:cNvPr id="14" name="矩形 13"/>
          <p:cNvSpPr/>
          <p:nvPr/>
        </p:nvSpPr>
        <p:spPr>
          <a:xfrm>
            <a:off x="1555479" y="1836710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安全绩效测量</a:t>
            </a:r>
          </a:p>
        </p:txBody>
      </p:sp>
      <p:sp>
        <p:nvSpPr>
          <p:cNvPr id="15" name="矩形 14"/>
          <p:cNvSpPr/>
          <p:nvPr/>
        </p:nvSpPr>
        <p:spPr>
          <a:xfrm>
            <a:off x="4031265" y="1844023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配套机制</a:t>
            </a:r>
          </a:p>
        </p:txBody>
      </p:sp>
      <p:sp>
        <p:nvSpPr>
          <p:cNvPr id="16" name="矩形 15"/>
          <p:cNvSpPr/>
          <p:nvPr/>
        </p:nvSpPr>
        <p:spPr>
          <a:xfrm>
            <a:off x="6222313" y="1844023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奖惩兑现</a:t>
            </a:r>
          </a:p>
        </p:txBody>
      </p:sp>
      <p:sp>
        <p:nvSpPr>
          <p:cNvPr id="17" name="内容占位符 2"/>
          <p:cNvSpPr txBox="1"/>
          <p:nvPr/>
        </p:nvSpPr>
        <p:spPr bwMode="auto">
          <a:xfrm>
            <a:off x="539552" y="235595"/>
            <a:ext cx="233910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绩效与奖惩</a:t>
            </a:r>
          </a:p>
        </p:txBody>
      </p:sp>
    </p:spTree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39834" y="1129308"/>
            <a:ext cx="7620165" cy="3886296"/>
            <a:chOff x="1144042" y="842343"/>
            <a:chExt cx="7215955" cy="3886296"/>
          </a:xfrm>
        </p:grpSpPr>
        <p:sp>
          <p:nvSpPr>
            <p:cNvPr id="9" name="任意多边形 8"/>
            <p:cNvSpPr/>
            <p:nvPr/>
          </p:nvSpPr>
          <p:spPr>
            <a:xfrm>
              <a:off x="1144042" y="842343"/>
              <a:ext cx="7215955" cy="621807"/>
            </a:xfrm>
            <a:custGeom>
              <a:avLst/>
              <a:gdLst>
                <a:gd name="connsiteX0" fmla="*/ 0 w 7215955"/>
                <a:gd name="connsiteY0" fmla="*/ 103637 h 621807"/>
                <a:gd name="connsiteX1" fmla="*/ 103637 w 7215955"/>
                <a:gd name="connsiteY1" fmla="*/ 0 h 621807"/>
                <a:gd name="connsiteX2" fmla="*/ 7112318 w 7215955"/>
                <a:gd name="connsiteY2" fmla="*/ 0 h 621807"/>
                <a:gd name="connsiteX3" fmla="*/ 7215955 w 7215955"/>
                <a:gd name="connsiteY3" fmla="*/ 103637 h 621807"/>
                <a:gd name="connsiteX4" fmla="*/ 7215955 w 7215955"/>
                <a:gd name="connsiteY4" fmla="*/ 518170 h 621807"/>
                <a:gd name="connsiteX5" fmla="*/ 7112318 w 7215955"/>
                <a:gd name="connsiteY5" fmla="*/ 621807 h 621807"/>
                <a:gd name="connsiteX6" fmla="*/ 103637 w 7215955"/>
                <a:gd name="connsiteY6" fmla="*/ 621807 h 621807"/>
                <a:gd name="connsiteX7" fmla="*/ 0 w 7215955"/>
                <a:gd name="connsiteY7" fmla="*/ 518170 h 621807"/>
                <a:gd name="connsiteX8" fmla="*/ 0 w 7215955"/>
                <a:gd name="connsiteY8" fmla="*/ 103637 h 62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15955" h="621807">
                  <a:moveTo>
                    <a:pt x="0" y="103637"/>
                  </a:moveTo>
                  <a:cubicBezTo>
                    <a:pt x="0" y="46400"/>
                    <a:pt x="46400" y="0"/>
                    <a:pt x="103637" y="0"/>
                  </a:cubicBezTo>
                  <a:lnTo>
                    <a:pt x="7112318" y="0"/>
                  </a:lnTo>
                  <a:cubicBezTo>
                    <a:pt x="7169555" y="0"/>
                    <a:pt x="7215955" y="46400"/>
                    <a:pt x="7215955" y="103637"/>
                  </a:cubicBezTo>
                  <a:lnTo>
                    <a:pt x="7215955" y="518170"/>
                  </a:lnTo>
                  <a:cubicBezTo>
                    <a:pt x="7215955" y="575407"/>
                    <a:pt x="7169555" y="621807"/>
                    <a:pt x="7112318" y="621807"/>
                  </a:cubicBezTo>
                  <a:lnTo>
                    <a:pt x="103637" y="621807"/>
                  </a:lnTo>
                  <a:cubicBezTo>
                    <a:pt x="46400" y="621807"/>
                    <a:pt x="0" y="575407"/>
                    <a:pt x="0" y="518170"/>
                  </a:cubicBezTo>
                  <a:lnTo>
                    <a:pt x="0" y="103637"/>
                  </a:lnTo>
                  <a:close/>
                </a:path>
              </a:pathLst>
            </a:custGeom>
            <a:solidFill>
              <a:srgbClr val="2C91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934" tIns="64644" rIns="98934" bIns="64644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800" b="1" dirty="0">
                  <a:latin typeface="微软雅黑" pitchFamily="34" charset="-122"/>
                  <a:ea typeface="微软雅黑" pitchFamily="34" charset="-122"/>
                </a:rPr>
                <a:t>（</a:t>
              </a:r>
              <a:r>
                <a:rPr lang="en-US" sz="1800" b="1" dirty="0"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zh-CN" altLang="en-US" sz="1800" b="1" dirty="0">
                  <a:latin typeface="微软雅黑" pitchFamily="34" charset="-122"/>
                  <a:ea typeface="微软雅黑" pitchFamily="34" charset="-122"/>
                </a:rPr>
                <a:t>）把</a:t>
              </a:r>
              <a:r>
                <a:rPr lang="en-US" sz="1800" b="1" dirty="0">
                  <a:latin typeface="微软雅黑" pitchFamily="34" charset="-122"/>
                  <a:ea typeface="微软雅黑" pitchFamily="34" charset="-122"/>
                </a:rPr>
                <a:t>HSE</a:t>
              </a:r>
              <a:r>
                <a:rPr lang="zh-CN" altLang="en-US" sz="1800" b="1" dirty="0">
                  <a:latin typeface="微软雅黑" pitchFamily="34" charset="-122"/>
                  <a:ea typeface="微软雅黑" pitchFamily="34" charset="-122"/>
                </a:rPr>
                <a:t>作为班组的核心价值</a:t>
              </a:r>
              <a:endParaRPr lang="zh-CN" altLang="en-US" sz="18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1144042" y="1495241"/>
              <a:ext cx="7215955" cy="621807"/>
            </a:xfrm>
            <a:custGeom>
              <a:avLst/>
              <a:gdLst>
                <a:gd name="connsiteX0" fmla="*/ 0 w 7215955"/>
                <a:gd name="connsiteY0" fmla="*/ 103637 h 621807"/>
                <a:gd name="connsiteX1" fmla="*/ 103637 w 7215955"/>
                <a:gd name="connsiteY1" fmla="*/ 0 h 621807"/>
                <a:gd name="connsiteX2" fmla="*/ 7112318 w 7215955"/>
                <a:gd name="connsiteY2" fmla="*/ 0 h 621807"/>
                <a:gd name="connsiteX3" fmla="*/ 7215955 w 7215955"/>
                <a:gd name="connsiteY3" fmla="*/ 103637 h 621807"/>
                <a:gd name="connsiteX4" fmla="*/ 7215955 w 7215955"/>
                <a:gd name="connsiteY4" fmla="*/ 518170 h 621807"/>
                <a:gd name="connsiteX5" fmla="*/ 7112318 w 7215955"/>
                <a:gd name="connsiteY5" fmla="*/ 621807 h 621807"/>
                <a:gd name="connsiteX6" fmla="*/ 103637 w 7215955"/>
                <a:gd name="connsiteY6" fmla="*/ 621807 h 621807"/>
                <a:gd name="connsiteX7" fmla="*/ 0 w 7215955"/>
                <a:gd name="connsiteY7" fmla="*/ 518170 h 621807"/>
                <a:gd name="connsiteX8" fmla="*/ 0 w 7215955"/>
                <a:gd name="connsiteY8" fmla="*/ 103637 h 62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15955" h="621807">
                  <a:moveTo>
                    <a:pt x="0" y="103637"/>
                  </a:moveTo>
                  <a:cubicBezTo>
                    <a:pt x="0" y="46400"/>
                    <a:pt x="46400" y="0"/>
                    <a:pt x="103637" y="0"/>
                  </a:cubicBezTo>
                  <a:lnTo>
                    <a:pt x="7112318" y="0"/>
                  </a:lnTo>
                  <a:cubicBezTo>
                    <a:pt x="7169555" y="0"/>
                    <a:pt x="7215955" y="46400"/>
                    <a:pt x="7215955" y="103637"/>
                  </a:cubicBezTo>
                  <a:lnTo>
                    <a:pt x="7215955" y="518170"/>
                  </a:lnTo>
                  <a:cubicBezTo>
                    <a:pt x="7215955" y="575407"/>
                    <a:pt x="7169555" y="621807"/>
                    <a:pt x="7112318" y="621807"/>
                  </a:cubicBezTo>
                  <a:lnTo>
                    <a:pt x="103637" y="621807"/>
                  </a:lnTo>
                  <a:cubicBezTo>
                    <a:pt x="46400" y="621807"/>
                    <a:pt x="0" y="575407"/>
                    <a:pt x="0" y="518170"/>
                  </a:cubicBezTo>
                  <a:lnTo>
                    <a:pt x="0" y="103637"/>
                  </a:ln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934" tIns="64644" rIns="98934" bIns="64644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800" b="1" dirty="0">
                  <a:latin typeface="微软雅黑" pitchFamily="34" charset="-122"/>
                  <a:ea typeface="微软雅黑" pitchFamily="34" charset="-122"/>
                </a:rPr>
                <a:t>（</a:t>
              </a:r>
              <a:r>
                <a:rPr lang="en-US" sz="1800" b="1" dirty="0"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en-US" sz="1800" b="1" dirty="0">
                  <a:latin typeface="微软雅黑" pitchFamily="34" charset="-122"/>
                  <a:ea typeface="微软雅黑" pitchFamily="34" charset="-122"/>
                </a:rPr>
                <a:t>）将安全文化不我们的实际工作有效融合，提升安全执行能力</a:t>
              </a:r>
              <a:endParaRPr lang="zh-CN" altLang="en-US" sz="18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1144042" y="2148139"/>
              <a:ext cx="7215955" cy="621807"/>
            </a:xfrm>
            <a:custGeom>
              <a:avLst/>
              <a:gdLst>
                <a:gd name="connsiteX0" fmla="*/ 0 w 7215955"/>
                <a:gd name="connsiteY0" fmla="*/ 103637 h 621807"/>
                <a:gd name="connsiteX1" fmla="*/ 103637 w 7215955"/>
                <a:gd name="connsiteY1" fmla="*/ 0 h 621807"/>
                <a:gd name="connsiteX2" fmla="*/ 7112318 w 7215955"/>
                <a:gd name="connsiteY2" fmla="*/ 0 h 621807"/>
                <a:gd name="connsiteX3" fmla="*/ 7215955 w 7215955"/>
                <a:gd name="connsiteY3" fmla="*/ 103637 h 621807"/>
                <a:gd name="connsiteX4" fmla="*/ 7215955 w 7215955"/>
                <a:gd name="connsiteY4" fmla="*/ 518170 h 621807"/>
                <a:gd name="connsiteX5" fmla="*/ 7112318 w 7215955"/>
                <a:gd name="connsiteY5" fmla="*/ 621807 h 621807"/>
                <a:gd name="connsiteX6" fmla="*/ 103637 w 7215955"/>
                <a:gd name="connsiteY6" fmla="*/ 621807 h 621807"/>
                <a:gd name="connsiteX7" fmla="*/ 0 w 7215955"/>
                <a:gd name="connsiteY7" fmla="*/ 518170 h 621807"/>
                <a:gd name="connsiteX8" fmla="*/ 0 w 7215955"/>
                <a:gd name="connsiteY8" fmla="*/ 103637 h 62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15955" h="621807">
                  <a:moveTo>
                    <a:pt x="0" y="103637"/>
                  </a:moveTo>
                  <a:cubicBezTo>
                    <a:pt x="0" y="46400"/>
                    <a:pt x="46400" y="0"/>
                    <a:pt x="103637" y="0"/>
                  </a:cubicBezTo>
                  <a:lnTo>
                    <a:pt x="7112318" y="0"/>
                  </a:lnTo>
                  <a:cubicBezTo>
                    <a:pt x="7169555" y="0"/>
                    <a:pt x="7215955" y="46400"/>
                    <a:pt x="7215955" y="103637"/>
                  </a:cubicBezTo>
                  <a:lnTo>
                    <a:pt x="7215955" y="518170"/>
                  </a:lnTo>
                  <a:cubicBezTo>
                    <a:pt x="7215955" y="575407"/>
                    <a:pt x="7169555" y="621807"/>
                    <a:pt x="7112318" y="621807"/>
                  </a:cubicBezTo>
                  <a:lnTo>
                    <a:pt x="103637" y="621807"/>
                  </a:lnTo>
                  <a:cubicBezTo>
                    <a:pt x="46400" y="621807"/>
                    <a:pt x="0" y="575407"/>
                    <a:pt x="0" y="518170"/>
                  </a:cubicBezTo>
                  <a:lnTo>
                    <a:pt x="0" y="103637"/>
                  </a:lnTo>
                  <a:close/>
                </a:path>
              </a:pathLst>
            </a:custGeom>
            <a:solidFill>
              <a:srgbClr val="2C91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934" tIns="64644" rIns="98934" bIns="64644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800" b="1" dirty="0">
                  <a:latin typeface="微软雅黑" pitchFamily="34" charset="-122"/>
                  <a:ea typeface="微软雅黑" pitchFamily="34" charset="-122"/>
                </a:rPr>
                <a:t>（</a:t>
              </a:r>
              <a:r>
                <a:rPr lang="en-US" sz="1800" b="1" dirty="0">
                  <a:latin typeface="微软雅黑" pitchFamily="34" charset="-122"/>
                  <a:ea typeface="微软雅黑" pitchFamily="34" charset="-122"/>
                </a:rPr>
                <a:t>3</a:t>
              </a:r>
              <a:r>
                <a:rPr lang="zh-CN" altLang="en-US" sz="1800" b="1" dirty="0">
                  <a:latin typeface="微软雅黑" pitchFamily="34" charset="-122"/>
                  <a:ea typeface="微软雅黑" pitchFamily="34" charset="-122"/>
                </a:rPr>
                <a:t>）内化于心，固化于制，外化于行</a:t>
              </a:r>
              <a:endParaRPr lang="zh-CN" altLang="en-US" sz="18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144042" y="2801037"/>
              <a:ext cx="7215955" cy="621807"/>
            </a:xfrm>
            <a:custGeom>
              <a:avLst/>
              <a:gdLst>
                <a:gd name="connsiteX0" fmla="*/ 0 w 7215955"/>
                <a:gd name="connsiteY0" fmla="*/ 103637 h 621807"/>
                <a:gd name="connsiteX1" fmla="*/ 103637 w 7215955"/>
                <a:gd name="connsiteY1" fmla="*/ 0 h 621807"/>
                <a:gd name="connsiteX2" fmla="*/ 7112318 w 7215955"/>
                <a:gd name="connsiteY2" fmla="*/ 0 h 621807"/>
                <a:gd name="connsiteX3" fmla="*/ 7215955 w 7215955"/>
                <a:gd name="connsiteY3" fmla="*/ 103637 h 621807"/>
                <a:gd name="connsiteX4" fmla="*/ 7215955 w 7215955"/>
                <a:gd name="connsiteY4" fmla="*/ 518170 h 621807"/>
                <a:gd name="connsiteX5" fmla="*/ 7112318 w 7215955"/>
                <a:gd name="connsiteY5" fmla="*/ 621807 h 621807"/>
                <a:gd name="connsiteX6" fmla="*/ 103637 w 7215955"/>
                <a:gd name="connsiteY6" fmla="*/ 621807 h 621807"/>
                <a:gd name="connsiteX7" fmla="*/ 0 w 7215955"/>
                <a:gd name="connsiteY7" fmla="*/ 518170 h 621807"/>
                <a:gd name="connsiteX8" fmla="*/ 0 w 7215955"/>
                <a:gd name="connsiteY8" fmla="*/ 103637 h 62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15955" h="621807">
                  <a:moveTo>
                    <a:pt x="0" y="103637"/>
                  </a:moveTo>
                  <a:cubicBezTo>
                    <a:pt x="0" y="46400"/>
                    <a:pt x="46400" y="0"/>
                    <a:pt x="103637" y="0"/>
                  </a:cubicBezTo>
                  <a:lnTo>
                    <a:pt x="7112318" y="0"/>
                  </a:lnTo>
                  <a:cubicBezTo>
                    <a:pt x="7169555" y="0"/>
                    <a:pt x="7215955" y="46400"/>
                    <a:pt x="7215955" y="103637"/>
                  </a:cubicBezTo>
                  <a:lnTo>
                    <a:pt x="7215955" y="518170"/>
                  </a:lnTo>
                  <a:cubicBezTo>
                    <a:pt x="7215955" y="575407"/>
                    <a:pt x="7169555" y="621807"/>
                    <a:pt x="7112318" y="621807"/>
                  </a:cubicBezTo>
                  <a:lnTo>
                    <a:pt x="103637" y="621807"/>
                  </a:lnTo>
                  <a:cubicBezTo>
                    <a:pt x="46400" y="621807"/>
                    <a:pt x="0" y="575407"/>
                    <a:pt x="0" y="518170"/>
                  </a:cubicBezTo>
                  <a:lnTo>
                    <a:pt x="0" y="103637"/>
                  </a:ln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934" tIns="64644" rIns="98934" bIns="64644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800" b="1" dirty="0">
                  <a:latin typeface="微软雅黑" pitchFamily="34" charset="-122"/>
                  <a:ea typeface="微软雅黑" pitchFamily="34" charset="-122"/>
                </a:rPr>
                <a:t>（</a:t>
              </a:r>
              <a:r>
                <a:rPr lang="en-US" sz="1800" b="1" dirty="0">
                  <a:latin typeface="微软雅黑" pitchFamily="34" charset="-122"/>
                  <a:ea typeface="微软雅黑" pitchFamily="34" charset="-122"/>
                </a:rPr>
                <a:t>4</a:t>
              </a:r>
              <a:r>
                <a:rPr lang="zh-CN" altLang="en-US" sz="1800" b="1" dirty="0">
                  <a:latin typeface="微软雅黑" pitchFamily="34" charset="-122"/>
                  <a:ea typeface="微软雅黑" pitchFamily="34" charset="-122"/>
                </a:rPr>
                <a:t>）培养质疑的工作态度相信，但要验证</a:t>
              </a:r>
              <a:endParaRPr lang="zh-CN" altLang="en-US" sz="18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1144042" y="3453934"/>
              <a:ext cx="7215955" cy="621807"/>
            </a:xfrm>
            <a:custGeom>
              <a:avLst/>
              <a:gdLst>
                <a:gd name="connsiteX0" fmla="*/ 0 w 7215955"/>
                <a:gd name="connsiteY0" fmla="*/ 103637 h 621807"/>
                <a:gd name="connsiteX1" fmla="*/ 103637 w 7215955"/>
                <a:gd name="connsiteY1" fmla="*/ 0 h 621807"/>
                <a:gd name="connsiteX2" fmla="*/ 7112318 w 7215955"/>
                <a:gd name="connsiteY2" fmla="*/ 0 h 621807"/>
                <a:gd name="connsiteX3" fmla="*/ 7215955 w 7215955"/>
                <a:gd name="connsiteY3" fmla="*/ 103637 h 621807"/>
                <a:gd name="connsiteX4" fmla="*/ 7215955 w 7215955"/>
                <a:gd name="connsiteY4" fmla="*/ 518170 h 621807"/>
                <a:gd name="connsiteX5" fmla="*/ 7112318 w 7215955"/>
                <a:gd name="connsiteY5" fmla="*/ 621807 h 621807"/>
                <a:gd name="connsiteX6" fmla="*/ 103637 w 7215955"/>
                <a:gd name="connsiteY6" fmla="*/ 621807 h 621807"/>
                <a:gd name="connsiteX7" fmla="*/ 0 w 7215955"/>
                <a:gd name="connsiteY7" fmla="*/ 518170 h 621807"/>
                <a:gd name="connsiteX8" fmla="*/ 0 w 7215955"/>
                <a:gd name="connsiteY8" fmla="*/ 103637 h 62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15955" h="621807">
                  <a:moveTo>
                    <a:pt x="0" y="103637"/>
                  </a:moveTo>
                  <a:cubicBezTo>
                    <a:pt x="0" y="46400"/>
                    <a:pt x="46400" y="0"/>
                    <a:pt x="103637" y="0"/>
                  </a:cubicBezTo>
                  <a:lnTo>
                    <a:pt x="7112318" y="0"/>
                  </a:lnTo>
                  <a:cubicBezTo>
                    <a:pt x="7169555" y="0"/>
                    <a:pt x="7215955" y="46400"/>
                    <a:pt x="7215955" y="103637"/>
                  </a:cubicBezTo>
                  <a:lnTo>
                    <a:pt x="7215955" y="518170"/>
                  </a:lnTo>
                  <a:cubicBezTo>
                    <a:pt x="7215955" y="575407"/>
                    <a:pt x="7169555" y="621807"/>
                    <a:pt x="7112318" y="621807"/>
                  </a:cubicBezTo>
                  <a:lnTo>
                    <a:pt x="103637" y="621807"/>
                  </a:lnTo>
                  <a:cubicBezTo>
                    <a:pt x="46400" y="621807"/>
                    <a:pt x="0" y="575407"/>
                    <a:pt x="0" y="518170"/>
                  </a:cubicBezTo>
                  <a:lnTo>
                    <a:pt x="0" y="103637"/>
                  </a:lnTo>
                  <a:close/>
                </a:path>
              </a:pathLst>
            </a:custGeom>
            <a:solidFill>
              <a:srgbClr val="2C91C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934" tIns="64644" rIns="98934" bIns="64644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500" b="1" dirty="0">
                  <a:latin typeface="微软雅黑" pitchFamily="34" charset="-122"/>
                  <a:ea typeface="微软雅黑" pitchFamily="34" charset="-122"/>
                </a:rPr>
                <a:t>（</a:t>
              </a:r>
              <a:r>
                <a:rPr lang="en-US" sz="1500" b="1" dirty="0">
                  <a:latin typeface="微软雅黑" pitchFamily="34" charset="-122"/>
                  <a:ea typeface="微软雅黑" pitchFamily="34" charset="-122"/>
                </a:rPr>
                <a:t>5</a:t>
              </a:r>
              <a:r>
                <a:rPr lang="zh-CN" altLang="en-US" sz="1500" b="1" dirty="0">
                  <a:latin typeface="微软雅黑" pitchFamily="34" charset="-122"/>
                  <a:ea typeface="微软雅黑" pitchFamily="34" charset="-122"/>
                </a:rPr>
                <a:t>）坚持四个“凡是”：凡事有章可循</a:t>
              </a:r>
              <a:r>
                <a:rPr lang="en-US" sz="1500" b="1" dirty="0">
                  <a:latin typeface="微软雅黑" pitchFamily="34" charset="-122"/>
                  <a:ea typeface="微软雅黑" pitchFamily="34" charset="-122"/>
                </a:rPr>
                <a:t>; </a:t>
              </a:r>
              <a:r>
                <a:rPr lang="zh-CN" altLang="en-US" sz="1500" b="1" dirty="0">
                  <a:latin typeface="微软雅黑" pitchFamily="34" charset="-122"/>
                  <a:ea typeface="微软雅黑" pitchFamily="34" charset="-122"/>
                </a:rPr>
                <a:t>凡事有据可查</a:t>
              </a:r>
              <a:r>
                <a:rPr lang="en-US" sz="1500" b="1" dirty="0">
                  <a:latin typeface="微软雅黑" pitchFamily="34" charset="-122"/>
                  <a:ea typeface="微软雅黑" pitchFamily="34" charset="-122"/>
                </a:rPr>
                <a:t>;</a:t>
              </a:r>
              <a:r>
                <a:rPr lang="zh-CN" altLang="en-US" sz="1500" b="1" dirty="0">
                  <a:latin typeface="微软雅黑" pitchFamily="34" charset="-122"/>
                  <a:ea typeface="微软雅黑" pitchFamily="34" charset="-122"/>
                </a:rPr>
                <a:t>凡事有人负责</a:t>
              </a:r>
              <a:r>
                <a:rPr lang="en-US" sz="1500" b="1" dirty="0">
                  <a:latin typeface="微软雅黑" pitchFamily="34" charset="-122"/>
                  <a:ea typeface="微软雅黑" pitchFamily="34" charset="-122"/>
                </a:rPr>
                <a:t>; </a:t>
              </a:r>
              <a:r>
                <a:rPr lang="zh-CN" altLang="en-US" sz="1500" b="1" dirty="0">
                  <a:latin typeface="微软雅黑" pitchFamily="34" charset="-122"/>
                  <a:ea typeface="微软雅黑" pitchFamily="34" charset="-122"/>
                </a:rPr>
                <a:t>凡事有人监督。</a:t>
              </a:r>
              <a:endParaRPr lang="zh-CN" altLang="en-US" sz="15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1144042" y="4106832"/>
              <a:ext cx="7215955" cy="621807"/>
            </a:xfrm>
            <a:custGeom>
              <a:avLst/>
              <a:gdLst>
                <a:gd name="connsiteX0" fmla="*/ 0 w 7215955"/>
                <a:gd name="connsiteY0" fmla="*/ 103637 h 621807"/>
                <a:gd name="connsiteX1" fmla="*/ 103637 w 7215955"/>
                <a:gd name="connsiteY1" fmla="*/ 0 h 621807"/>
                <a:gd name="connsiteX2" fmla="*/ 7112318 w 7215955"/>
                <a:gd name="connsiteY2" fmla="*/ 0 h 621807"/>
                <a:gd name="connsiteX3" fmla="*/ 7215955 w 7215955"/>
                <a:gd name="connsiteY3" fmla="*/ 103637 h 621807"/>
                <a:gd name="connsiteX4" fmla="*/ 7215955 w 7215955"/>
                <a:gd name="connsiteY4" fmla="*/ 518170 h 621807"/>
                <a:gd name="connsiteX5" fmla="*/ 7112318 w 7215955"/>
                <a:gd name="connsiteY5" fmla="*/ 621807 h 621807"/>
                <a:gd name="connsiteX6" fmla="*/ 103637 w 7215955"/>
                <a:gd name="connsiteY6" fmla="*/ 621807 h 621807"/>
                <a:gd name="connsiteX7" fmla="*/ 0 w 7215955"/>
                <a:gd name="connsiteY7" fmla="*/ 518170 h 621807"/>
                <a:gd name="connsiteX8" fmla="*/ 0 w 7215955"/>
                <a:gd name="connsiteY8" fmla="*/ 103637 h 62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15955" h="621807">
                  <a:moveTo>
                    <a:pt x="0" y="103637"/>
                  </a:moveTo>
                  <a:cubicBezTo>
                    <a:pt x="0" y="46400"/>
                    <a:pt x="46400" y="0"/>
                    <a:pt x="103637" y="0"/>
                  </a:cubicBezTo>
                  <a:lnTo>
                    <a:pt x="7112318" y="0"/>
                  </a:lnTo>
                  <a:cubicBezTo>
                    <a:pt x="7169555" y="0"/>
                    <a:pt x="7215955" y="46400"/>
                    <a:pt x="7215955" y="103637"/>
                  </a:cubicBezTo>
                  <a:lnTo>
                    <a:pt x="7215955" y="518170"/>
                  </a:lnTo>
                  <a:cubicBezTo>
                    <a:pt x="7215955" y="575407"/>
                    <a:pt x="7169555" y="621807"/>
                    <a:pt x="7112318" y="621807"/>
                  </a:cubicBezTo>
                  <a:lnTo>
                    <a:pt x="103637" y="621807"/>
                  </a:lnTo>
                  <a:cubicBezTo>
                    <a:pt x="46400" y="621807"/>
                    <a:pt x="0" y="575407"/>
                    <a:pt x="0" y="518170"/>
                  </a:cubicBezTo>
                  <a:lnTo>
                    <a:pt x="0" y="103637"/>
                  </a:lnTo>
                  <a:close/>
                </a:path>
              </a:pathLst>
            </a:custGeom>
            <a:solidFill>
              <a:srgbClr val="FCAC1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934" tIns="64644" rIns="98934" bIns="64644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800" b="1" dirty="0">
                  <a:latin typeface="微软雅黑" pitchFamily="34" charset="-122"/>
                  <a:ea typeface="微软雅黑" pitchFamily="34" charset="-122"/>
                </a:rPr>
                <a:t>（</a:t>
              </a:r>
              <a:r>
                <a:rPr lang="en-US" sz="1800" b="1" dirty="0">
                  <a:latin typeface="微软雅黑" pitchFamily="34" charset="-122"/>
                  <a:ea typeface="微软雅黑" pitchFamily="34" charset="-122"/>
                </a:rPr>
                <a:t>6</a:t>
              </a:r>
              <a:r>
                <a:rPr lang="zh-CN" altLang="en-US" sz="1800" b="1">
                  <a:latin typeface="微软雅黑" pitchFamily="34" charset="-122"/>
                  <a:ea typeface="微软雅黑" pitchFamily="34" charset="-122"/>
                </a:rPr>
                <a:t>）努力推进“要我安全”到“我要安全”再到“我们要安全”的转变。</a:t>
              </a:r>
              <a:endParaRPr lang="zh-CN" altLang="en-US" sz="18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5" name="内容占位符 2"/>
          <p:cNvSpPr txBox="1"/>
          <p:nvPr/>
        </p:nvSpPr>
        <p:spPr bwMode="auto">
          <a:xfrm>
            <a:off x="539552" y="235595"/>
            <a:ext cx="295465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zh-CN" altLang="en-US" sz="2400" dirty="0"/>
              <a:t>班组</a:t>
            </a:r>
            <a:r>
              <a:rPr lang="en-US" altLang="zh-CN" sz="2400" dirty="0"/>
              <a:t>HSE</a:t>
            </a:r>
            <a:r>
              <a:rPr lang="zh-CN" altLang="en-US" sz="2400" dirty="0"/>
              <a:t>工作应坚持</a:t>
            </a:r>
          </a:p>
        </p:txBody>
      </p:sp>
    </p:spTree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2196458" y="1524000"/>
            <a:ext cx="6012493" cy="3181611"/>
            <a:chOff x="512763" y="2187855"/>
            <a:chExt cx="6012493" cy="3181611"/>
          </a:xfrm>
        </p:grpSpPr>
        <p:sp>
          <p:nvSpPr>
            <p:cNvPr id="6" name="任意多边形 5"/>
            <p:cNvSpPr/>
            <p:nvPr/>
          </p:nvSpPr>
          <p:spPr>
            <a:xfrm>
              <a:off x="512763" y="2187855"/>
              <a:ext cx="6012493" cy="3181611"/>
            </a:xfrm>
            <a:custGeom>
              <a:avLst/>
              <a:gdLst>
                <a:gd name="connsiteX0" fmla="*/ 0 w 6012493"/>
                <a:gd name="connsiteY0" fmla="*/ 0 h 3181611"/>
                <a:gd name="connsiteX1" fmla="*/ 0 w 6012493"/>
                <a:gd name="connsiteY1" fmla="*/ 2430049 h 3181611"/>
                <a:gd name="connsiteX2" fmla="*/ 6012493 w 6012493"/>
                <a:gd name="connsiteY2" fmla="*/ 2430049 h 3181611"/>
                <a:gd name="connsiteX3" fmla="*/ 6012493 w 6012493"/>
                <a:gd name="connsiteY3" fmla="*/ 3181611 h 3181611"/>
                <a:gd name="connsiteX4" fmla="*/ 4659682 w 6012493"/>
                <a:gd name="connsiteY4" fmla="*/ 3181611 h 3181611"/>
                <a:gd name="connsiteX5" fmla="*/ 4659682 w 6012493"/>
                <a:gd name="connsiteY5" fmla="*/ 0 h 3181611"/>
                <a:gd name="connsiteX6" fmla="*/ 0 w 6012493"/>
                <a:gd name="connsiteY6" fmla="*/ 0 h 318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12493" h="3181611">
                  <a:moveTo>
                    <a:pt x="0" y="0"/>
                  </a:moveTo>
                  <a:lnTo>
                    <a:pt x="0" y="2430049"/>
                  </a:lnTo>
                  <a:lnTo>
                    <a:pt x="6012493" y="2430049"/>
                  </a:lnTo>
                  <a:lnTo>
                    <a:pt x="6012493" y="3181611"/>
                  </a:lnTo>
                  <a:lnTo>
                    <a:pt x="4659682" y="3181611"/>
                  </a:lnTo>
                  <a:lnTo>
                    <a:pt x="46596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AC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528775" y="2209428"/>
              <a:ext cx="5987441" cy="3156559"/>
            </a:xfrm>
            <a:custGeom>
              <a:avLst/>
              <a:gdLst>
                <a:gd name="connsiteX0" fmla="*/ 0 w 5987441"/>
                <a:gd name="connsiteY0" fmla="*/ 2417523 h 3156559"/>
                <a:gd name="connsiteX1" fmla="*/ 0 w 5987441"/>
                <a:gd name="connsiteY1" fmla="*/ 3156559 h 3156559"/>
                <a:gd name="connsiteX2" fmla="*/ 4634630 w 5987441"/>
                <a:gd name="connsiteY2" fmla="*/ 3156559 h 3156559"/>
                <a:gd name="connsiteX3" fmla="*/ 4634630 w 5987441"/>
                <a:gd name="connsiteY3" fmla="*/ 0 h 3156559"/>
                <a:gd name="connsiteX4" fmla="*/ 5987441 w 5987441"/>
                <a:gd name="connsiteY4" fmla="*/ 0 h 3156559"/>
                <a:gd name="connsiteX5" fmla="*/ 5987441 w 5987441"/>
                <a:gd name="connsiteY5" fmla="*/ 2417523 h 3156559"/>
                <a:gd name="connsiteX6" fmla="*/ 0 w 5987441"/>
                <a:gd name="connsiteY6" fmla="*/ 2417523 h 315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87441" h="3156559">
                  <a:moveTo>
                    <a:pt x="0" y="2417523"/>
                  </a:moveTo>
                  <a:lnTo>
                    <a:pt x="0" y="3156559"/>
                  </a:lnTo>
                  <a:lnTo>
                    <a:pt x="4634630" y="3156559"/>
                  </a:lnTo>
                  <a:lnTo>
                    <a:pt x="4634630" y="0"/>
                  </a:lnTo>
                  <a:lnTo>
                    <a:pt x="5987441" y="0"/>
                  </a:lnTo>
                  <a:lnTo>
                    <a:pt x="5987441" y="2417523"/>
                  </a:lnTo>
                  <a:lnTo>
                    <a:pt x="0" y="2417523"/>
                  </a:lnTo>
                  <a:close/>
                </a:path>
              </a:pathLst>
            </a:custGeom>
            <a:solidFill>
              <a:srgbClr val="2C91CE"/>
            </a:solidFill>
            <a:ln w="15875">
              <a:solidFill>
                <a:srgbClr val="2C91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"/>
          <p:cNvSpPr txBox="1"/>
          <p:nvPr/>
        </p:nvSpPr>
        <p:spPr>
          <a:xfrm>
            <a:off x="255454" y="2061999"/>
            <a:ext cx="8181727" cy="331629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-635">
              <a:lnSpc>
                <a:spcPts val="2400"/>
              </a:lnSpc>
              <a:tabLst>
                <a:tab pos="215900" algn="l"/>
                <a:tab pos="4216400" algn="l"/>
              </a:tabLst>
            </a:pPr>
            <a:r>
              <a:rPr lang="en-US" altLang="zh-CN" sz="24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不安全状态导</a:t>
            </a:r>
          </a:p>
          <a:p>
            <a:pPr defTabSz="-635">
              <a:lnSpc>
                <a:spcPts val="2800"/>
              </a:lnSpc>
              <a:tabLst>
                <a:tab pos="215900" algn="l"/>
                <a:tab pos="4216400" algn="l"/>
              </a:tabLst>
            </a:pPr>
            <a:r>
              <a:rPr lang="en-US" altLang="zh-CN" sz="24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致的事故</a:t>
            </a:r>
          </a:p>
          <a:p>
            <a:pPr>
              <a:lnSpc>
                <a:spcPts val="1000"/>
              </a:lnSpc>
            </a:pP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 defTabSz="-635">
              <a:lnSpc>
                <a:spcPts val="4400"/>
              </a:lnSpc>
              <a:tabLst>
                <a:tab pos="215900" algn="l"/>
                <a:tab pos="4216400" algn="l"/>
              </a:tabLst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4000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84.2%</a:t>
            </a:r>
          </a:p>
          <a:p>
            <a:pPr>
              <a:lnSpc>
                <a:spcPts val="1000"/>
              </a:lnSpc>
            </a:pP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 defTabSz="-635">
              <a:lnSpc>
                <a:spcPts val="1800"/>
              </a:lnSpc>
              <a:tabLst>
                <a:tab pos="215900" algn="l"/>
                <a:tab pos="4216400" algn="l"/>
              </a:tabLst>
            </a:pP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		</a:t>
            </a:r>
            <a:r>
              <a:rPr lang="en-US" altLang="zh-CN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既没有不安全状态，</a:t>
            </a:r>
          </a:p>
          <a:p>
            <a:pPr defTabSz="-635">
              <a:lnSpc>
                <a:spcPts val="2100"/>
              </a:lnSpc>
              <a:tabLst>
                <a:tab pos="215900" algn="l"/>
                <a:tab pos="4216400" algn="l"/>
              </a:tabLst>
            </a:pPr>
            <a:r>
              <a:rPr lang="en-US" altLang="zh-CN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</a:rPr>
              <a:t>		</a:t>
            </a:r>
            <a:r>
              <a:rPr lang="en-US" altLang="zh-CN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也没有不安全行为的事故</a:t>
            </a:r>
            <a:r>
              <a:rPr lang="en-US" altLang="zh-CN" sz="1800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MS PGothic" pitchFamily="18" charset="0"/>
              </a:rPr>
              <a:t>（不可抗力）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2277419" y="985292"/>
            <a:ext cx="3590727" cy="3924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sz="2795" b="1" dirty="0">
                <a:solidFill>
                  <a:srgbClr val="686868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不安全行为导致的事故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6465752" y="985292"/>
            <a:ext cx="1035540" cy="39241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CN" sz="2795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94.0%</a:t>
            </a:r>
          </a:p>
        </p:txBody>
      </p:sp>
      <p:sp>
        <p:nvSpPr>
          <p:cNvPr id="2" name="下箭头 1"/>
          <p:cNvSpPr/>
          <p:nvPr/>
        </p:nvSpPr>
        <p:spPr>
          <a:xfrm rot="13514881">
            <a:off x="6890204" y="4463147"/>
            <a:ext cx="186639" cy="521525"/>
          </a:xfrm>
          <a:prstGeom prst="downArrow">
            <a:avLst/>
          </a:prstGeom>
          <a:solidFill>
            <a:srgbClr val="D2413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内容占位符 2"/>
          <p:cNvSpPr txBox="1"/>
          <p:nvPr/>
        </p:nvSpPr>
        <p:spPr bwMode="auto">
          <a:xfrm>
            <a:off x="539552" y="235595"/>
            <a:ext cx="264687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>
            <a:defPPr>
              <a:defRPr lang="en-US"/>
            </a:defPPr>
            <a:lvl1pPr>
              <a:defRPr sz="2175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>
              <a:defRPr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400" dirty="0"/>
              <a:t>HSE</a:t>
            </a:r>
            <a:r>
              <a:rPr lang="zh-CN" altLang="en-US" sz="2400" dirty="0"/>
              <a:t>管理体系简介</a:t>
            </a:r>
          </a:p>
        </p:txBody>
      </p:sp>
      <p:sp>
        <p:nvSpPr>
          <p:cNvPr id="14" name="矩形 13"/>
          <p:cNvSpPr/>
          <p:nvPr/>
        </p:nvSpPr>
        <p:spPr>
          <a:xfrm>
            <a:off x="2060317" y="2204447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1800" b="1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不安全状态和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algn="ctr"/>
            <a:r>
              <a:rPr lang="en-US" altLang="zh-CN" sz="1800" b="1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不安全行为两方面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80.1%</a:t>
            </a:r>
            <a:endParaRPr lang="zh-CN" altLang="en-US" sz="3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215292" y="2342946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1800" b="1" dirty="0" err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不安全状态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4.1%</a:t>
            </a:r>
            <a:endParaRPr lang="zh-CN" altLang="en-US" sz="3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51443" y="4053593"/>
            <a:ext cx="1189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1.9%</a:t>
            </a:r>
            <a:endParaRPr lang="zh-CN" altLang="en-US" sz="3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内容占位符 2"/>
          <p:cNvSpPr txBox="1"/>
          <p:nvPr/>
        </p:nvSpPr>
        <p:spPr bwMode="auto">
          <a:xfrm>
            <a:off x="739834" y="195797"/>
            <a:ext cx="4502021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71323" tIns="35662" rIns="71323" bIns="35662"/>
          <a:lstStyle/>
          <a:p>
            <a:pPr marL="267335" indent="-267335" defTabSz="913765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事故冰山理论</a:t>
            </a:r>
            <a:endParaRPr lang="en-US" altLang="zh-CN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852101" y="2464622"/>
            <a:ext cx="1154162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CN" sz="1800" b="1" dirty="0">
                <a:solidFill>
                  <a:srgbClr val="F09C2A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不安全行为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852101" y="4369622"/>
            <a:ext cx="1154162" cy="27699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CN" sz="1800" b="1" dirty="0">
                <a:solidFill>
                  <a:srgbClr val="F09C2A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不安全状态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216400" y="292102"/>
            <a:ext cx="923330" cy="54630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-635">
              <a:lnSpc>
                <a:spcPts val="1800"/>
              </a:lnSpc>
              <a:tabLst>
                <a:tab pos="228600" algn="l"/>
              </a:tabLst>
            </a:pPr>
            <a:r>
              <a:rPr lang="en-US" altLang="zh-CN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18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死亡</a:t>
            </a:r>
          </a:p>
          <a:p>
            <a:pPr defTabSz="-635">
              <a:lnSpc>
                <a:spcPts val="2100"/>
              </a:lnSpc>
              <a:tabLst>
                <a:tab pos="228600" algn="l"/>
              </a:tabLst>
            </a:pPr>
            <a:r>
              <a:rPr lang="en-US" altLang="zh-CN" sz="18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损工伤害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431802" y="863600"/>
            <a:ext cx="4975721" cy="86690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defTabSz="-635">
              <a:lnSpc>
                <a:spcPts val="1800"/>
              </a:lnSpc>
              <a:tabLst>
                <a:tab pos="3556000" algn="l"/>
                <a:tab pos="3784600" algn="l"/>
              </a:tabLst>
            </a:pPr>
            <a:r>
              <a:rPr lang="en-US" altLang="zh-CN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	</a:t>
            </a:r>
            <a:r>
              <a:rPr lang="en-US" altLang="zh-CN" sz="18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医务处理事故</a:t>
            </a:r>
          </a:p>
          <a:p>
            <a:pPr defTabSz="-635">
              <a:lnSpc>
                <a:spcPts val="2100"/>
              </a:lnSpc>
              <a:tabLst>
                <a:tab pos="3556000" algn="l"/>
                <a:tab pos="3784600" algn="l"/>
              </a:tabLst>
            </a:pPr>
            <a:r>
              <a:rPr lang="en-US" altLang="zh-CN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</a:rPr>
              <a:t>		</a:t>
            </a:r>
            <a:r>
              <a:rPr lang="en-US" altLang="zh-CN" sz="1800" b="1" dirty="0">
                <a:solidFill>
                  <a:srgbClr val="D24132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急救事故</a:t>
            </a:r>
            <a:endParaRPr lang="en-US" altLang="zh-CN" b="1" dirty="0">
              <a:solidFill>
                <a:srgbClr val="D24132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-635">
              <a:lnSpc>
                <a:spcPts val="2500"/>
              </a:lnSpc>
              <a:tabLst>
                <a:tab pos="3556000" algn="l"/>
                <a:tab pos="3784600" algn="l"/>
              </a:tabLst>
            </a:pPr>
            <a:r>
              <a:rPr lang="en-US" altLang="zh-CN" sz="1800" b="1" dirty="0">
                <a:solidFill>
                  <a:srgbClr val="F09C2A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事故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3366701" y="1867722"/>
            <a:ext cx="1319272" cy="2385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595" b="1" dirty="0">
                <a:solidFill>
                  <a:srgbClr val="F09C2A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违反程序/规则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6224203" y="1867722"/>
            <a:ext cx="615553" cy="2385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595" b="1" dirty="0">
                <a:solidFill>
                  <a:srgbClr val="F09C2A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走捷径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4319203" y="2363022"/>
            <a:ext cx="410369" cy="2385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595" b="1" dirty="0">
                <a:solidFill>
                  <a:srgbClr val="F09C2A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低估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751003" y="2858322"/>
            <a:ext cx="410369" cy="2385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595" b="1" dirty="0">
                <a:solidFill>
                  <a:srgbClr val="F09C2A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匆忙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6135301" y="2464622"/>
            <a:ext cx="1231106" cy="2385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600" b="1" dirty="0">
                <a:solidFill>
                  <a:srgbClr val="F09C2A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忽略安全装置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2780111" y="3277422"/>
            <a:ext cx="1436291" cy="2385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595" b="1" dirty="0">
                <a:solidFill>
                  <a:srgbClr val="F09C2A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没有或防护不够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5622340" y="3590077"/>
            <a:ext cx="1025922" cy="2385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595" b="1" dirty="0">
                <a:solidFill>
                  <a:srgbClr val="F09C2A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文明施工差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3314712" y="3731730"/>
            <a:ext cx="1641475" cy="2385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595" b="1" dirty="0">
                <a:solidFill>
                  <a:srgbClr val="F09C2A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不舒适的工作姿势</a:t>
            </a:r>
          </a:p>
        </p:txBody>
      </p:sp>
      <p:sp>
        <p:nvSpPr>
          <p:cNvPr id="18" name="TextBox 1"/>
          <p:cNvSpPr txBox="1"/>
          <p:nvPr/>
        </p:nvSpPr>
        <p:spPr>
          <a:xfrm>
            <a:off x="2854946" y="4292737"/>
            <a:ext cx="820738" cy="2385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600" b="1" dirty="0">
                <a:solidFill>
                  <a:srgbClr val="F09C2A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破旧设备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5962710" y="4508121"/>
            <a:ext cx="1231106" cy="2385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595" b="1" dirty="0">
                <a:solidFill>
                  <a:srgbClr val="F09C2A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没有防护眼镜</a:t>
            </a:r>
          </a:p>
        </p:txBody>
      </p:sp>
      <p:sp>
        <p:nvSpPr>
          <p:cNvPr id="20" name="TextBox 1"/>
          <p:cNvSpPr txBox="1"/>
          <p:nvPr/>
        </p:nvSpPr>
        <p:spPr>
          <a:xfrm>
            <a:off x="4572000" y="4531264"/>
            <a:ext cx="1025922" cy="2385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595" b="1" dirty="0">
                <a:solidFill>
                  <a:srgbClr val="F09C2A"/>
                </a:solidFill>
                <a:latin typeface="微软雅黑" pitchFamily="34" charset="-122"/>
                <a:ea typeface="微软雅黑" pitchFamily="34" charset="-122"/>
                <a:cs typeface="黑体" pitchFamily="18" charset="0"/>
              </a:rPr>
              <a:t>没有安全鞋</a:t>
            </a:r>
          </a:p>
        </p:txBody>
      </p:sp>
    </p:spTree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直接连接符 2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直接连接符 3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矩形 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矩形 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矩形 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直接连接符 2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TextBox 3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矩形 1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直接连接符 2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标题 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直接连接符 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501"/>
  <p:tag name="KSO_WM_TAG_VERSION" val="1.0"/>
  <p:tag name="KSO_WM_SLIDE_ID" val="custom160501_27"/>
  <p:tag name="KSO_WM_SLIDE_INDEX" val="27"/>
  <p:tag name="KSO_WM_SLIDE_ITEM_CNT" val="1"/>
  <p:tag name="KSO_WM_SLIDE_LAYOUT" val="a"/>
  <p:tag name="KSO_WM_SLIDE_LAYOUT_CNT" val="1"/>
  <p:tag name="KSO_WM_SLIDE_TYPE" val="endPage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直接连接符 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直接连接符 2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TextBox 3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TextBox 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TextBox 3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TextBox 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627223454"/>
  <p:tag name="MH_LIBRARY" val="GRAPHIC"/>
  <p:tag name="MH_ORDER" val="矩形 22"/>
</p:tagLst>
</file>

<file path=ppt/theme/theme1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[获取资料咨询微信：ansyingsj1]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获取资料咨询微信：ansyingsj1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4111</Words>
  <Application>Microsoft Office PowerPoint</Application>
  <PresentationFormat>全屏显示(16:10)</PresentationFormat>
  <Paragraphs>602</Paragraphs>
  <Slides>72</Slides>
  <Notes>72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72</vt:i4>
      </vt:variant>
    </vt:vector>
  </HeadingPairs>
  <TitlesOfParts>
    <vt:vector size="84" baseType="lpstr">
      <vt:lpstr>黑体</vt:lpstr>
      <vt:lpstr>华文隶书</vt:lpstr>
      <vt:lpstr>微软雅黑</vt:lpstr>
      <vt:lpstr>Arial</vt:lpstr>
      <vt:lpstr>Calibri</vt:lpstr>
      <vt:lpstr>Century Gothic</vt:lpstr>
      <vt:lpstr>Times New Roman</vt:lpstr>
      <vt:lpstr>Wingdings</vt:lpstr>
      <vt:lpstr>2_Office 主题​​</vt:lpstr>
      <vt:lpstr>[获取资料咨询微信：ansyingsj1]</vt:lpstr>
      <vt:lpstr>Office 主题​​</vt:lpstr>
      <vt:lpstr>获取资料咨询微信：ansyingsj1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安应vs安全人联盟</dc:title>
  <dc:subject>获取资料咨询微信：ansyingsj1</dc:subject>
  <dc:creator/>
  <cp:keywords>安应</cp:keywords>
  <dc:description>获取资料咨询微信：ansyingsj1</dc:description>
  <cp:lastModifiedBy/>
  <cp:revision>1</cp:revision>
  <dcterms:created xsi:type="dcterms:W3CDTF">1900-01-01T00:00:00Z</dcterms:created>
  <dcterms:modified xsi:type="dcterms:W3CDTF">2020-05-08T11:34:45Z</dcterms:modified>
  <cp:category>EHS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TC028048919991</vt:lpwstr>
  </property>
  <property fmtid="{D5CDD505-2E9C-101B-9397-08002B2CF9AE}" pid="3" name="KSOProductBuildVer">
    <vt:lpwstr>2052-10.9.1</vt:lpwstr>
  </property>
</Properties>
</file>