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tags/tag50.xml" ContentType="application/vnd.openxmlformats-officedocument.presentationml.tags+xml"/>
  <Override PartName="/ppt/notesSlides/notesSlide50.xml" ContentType="application/vnd.openxmlformats-officedocument.presentationml.notesSlide+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notesSlides/notesSlide53.xml" ContentType="application/vnd.openxmlformats-officedocument.presentationml.notesSlide+xml"/>
  <Override PartName="/ppt/tags/tag54.xml" ContentType="application/vnd.openxmlformats-officedocument.presentationml.tags+xml"/>
  <Override PartName="/ppt/notesSlides/notesSlide54.xml" ContentType="application/vnd.openxmlformats-officedocument.presentationml.notesSlide+xml"/>
  <Override PartName="/ppt/tags/tag55.xml" ContentType="application/vnd.openxmlformats-officedocument.presentationml.tags+xml"/>
  <Override PartName="/ppt/notesSlides/notesSlide55.xml" ContentType="application/vnd.openxmlformats-officedocument.presentationml.notesSlide+xml"/>
  <Override PartName="/ppt/tags/tag56.xml" ContentType="application/vnd.openxmlformats-officedocument.presentationml.tags+xml"/>
  <Override PartName="/ppt/notesSlides/notesSlide56.xml" ContentType="application/vnd.openxmlformats-officedocument.presentationml.notesSlide+xml"/>
  <Override PartName="/ppt/tags/tag57.xml" ContentType="application/vnd.openxmlformats-officedocument.presentationml.tags+xml"/>
  <Override PartName="/ppt/notesSlides/notesSlide57.xml" ContentType="application/vnd.openxmlformats-officedocument.presentationml.notesSlide+xml"/>
  <Override PartName="/ppt/tags/tag58.xml" ContentType="application/vnd.openxmlformats-officedocument.presentationml.tags+xml"/>
  <Override PartName="/ppt/notesSlides/notesSlide58.xml" ContentType="application/vnd.openxmlformats-officedocument.presentationml.notesSlide+xml"/>
  <Override PartName="/ppt/tags/tag59.xml" ContentType="application/vnd.openxmlformats-officedocument.presentationml.tags+xml"/>
  <Override PartName="/ppt/notesSlides/notesSlide59.xml" ContentType="application/vnd.openxmlformats-officedocument.presentationml.notesSlide+xml"/>
  <Override PartName="/ppt/tags/tag60.xml" ContentType="application/vnd.openxmlformats-officedocument.presentationml.tags+xml"/>
  <Override PartName="/ppt/notesSlides/notesSlide60.xml" ContentType="application/vnd.openxmlformats-officedocument.presentationml.notesSlide+xml"/>
  <Override PartName="/ppt/tags/tag61.xml" ContentType="application/vnd.openxmlformats-officedocument.presentationml.tags+xml"/>
  <Override PartName="/ppt/notesSlides/notesSlide61.xml" ContentType="application/vnd.openxmlformats-officedocument.presentationml.notesSlide+xml"/>
  <Override PartName="/ppt/tags/tag62.xml" ContentType="application/vnd.openxmlformats-officedocument.presentationml.tags+xml"/>
  <Override PartName="/ppt/notesSlides/notesSlide62.xml" ContentType="application/vnd.openxmlformats-officedocument.presentationml.notesSlide+xml"/>
  <Override PartName="/ppt/tags/tag63.xml" ContentType="application/vnd.openxmlformats-officedocument.presentationml.tags+xml"/>
  <Override PartName="/ppt/notesSlides/notesSlide63.xml" ContentType="application/vnd.openxmlformats-officedocument.presentationml.notesSlide+xml"/>
  <Override PartName="/ppt/tags/tag64.xml" ContentType="application/vnd.openxmlformats-officedocument.presentationml.tags+xml"/>
  <Override PartName="/ppt/notesSlides/notesSlide64.xml" ContentType="application/vnd.openxmlformats-officedocument.presentationml.notesSlide+xml"/>
  <Override PartName="/ppt/tags/tag65.xml" ContentType="application/vnd.openxmlformats-officedocument.presentationml.tags+xml"/>
  <Override PartName="/ppt/notesSlides/notesSlide65.xml" ContentType="application/vnd.openxmlformats-officedocument.presentationml.notesSlide+xml"/>
  <Override PartName="/ppt/tags/tag66.xml" ContentType="application/vnd.openxmlformats-officedocument.presentationml.tags+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330" r:id="rId2"/>
    <p:sldId id="258" r:id="rId3"/>
    <p:sldId id="259" r:id="rId4"/>
    <p:sldId id="264" r:id="rId5"/>
    <p:sldId id="261" r:id="rId6"/>
    <p:sldId id="275" r:id="rId7"/>
    <p:sldId id="276" r:id="rId8"/>
    <p:sldId id="277" r:id="rId9"/>
    <p:sldId id="272" r:id="rId10"/>
    <p:sldId id="279" r:id="rId11"/>
    <p:sldId id="278" r:id="rId12"/>
    <p:sldId id="280" r:id="rId13"/>
    <p:sldId id="281" r:id="rId14"/>
    <p:sldId id="274" r:id="rId15"/>
    <p:sldId id="260" r:id="rId16"/>
    <p:sldId id="266" r:id="rId17"/>
    <p:sldId id="289" r:id="rId18"/>
    <p:sldId id="290" r:id="rId19"/>
    <p:sldId id="282" r:id="rId20"/>
    <p:sldId id="291" r:id="rId21"/>
    <p:sldId id="292" r:id="rId22"/>
    <p:sldId id="294" r:id="rId23"/>
    <p:sldId id="293" r:id="rId24"/>
    <p:sldId id="295" r:id="rId25"/>
    <p:sldId id="296" r:id="rId26"/>
    <p:sldId id="297" r:id="rId27"/>
    <p:sldId id="283" r:id="rId28"/>
    <p:sldId id="298" r:id="rId29"/>
    <p:sldId id="327" r:id="rId30"/>
    <p:sldId id="299" r:id="rId31"/>
    <p:sldId id="300" r:id="rId32"/>
    <p:sldId id="328" r:id="rId33"/>
    <p:sldId id="301" r:id="rId34"/>
    <p:sldId id="302" r:id="rId35"/>
    <p:sldId id="284" r:id="rId36"/>
    <p:sldId id="303" r:id="rId37"/>
    <p:sldId id="304" r:id="rId38"/>
    <p:sldId id="305" r:id="rId39"/>
    <p:sldId id="285" r:id="rId40"/>
    <p:sldId id="286" r:id="rId41"/>
    <p:sldId id="306" r:id="rId42"/>
    <p:sldId id="307" r:id="rId43"/>
    <p:sldId id="287" r:id="rId44"/>
    <p:sldId id="309" r:id="rId45"/>
    <p:sldId id="310" r:id="rId46"/>
    <p:sldId id="288" r:id="rId47"/>
    <p:sldId id="311" r:id="rId48"/>
    <p:sldId id="262" r:id="rId49"/>
    <p:sldId id="267" r:id="rId50"/>
    <p:sldId id="312" r:id="rId51"/>
    <p:sldId id="316" r:id="rId52"/>
    <p:sldId id="313" r:id="rId53"/>
    <p:sldId id="317" r:id="rId54"/>
    <p:sldId id="314" r:id="rId55"/>
    <p:sldId id="318" r:id="rId56"/>
    <p:sldId id="319" r:id="rId57"/>
    <p:sldId id="320" r:id="rId58"/>
    <p:sldId id="321" r:id="rId59"/>
    <p:sldId id="322" r:id="rId60"/>
    <p:sldId id="323" r:id="rId61"/>
    <p:sldId id="315" r:id="rId62"/>
    <p:sldId id="263" r:id="rId63"/>
    <p:sldId id="268" r:id="rId64"/>
    <p:sldId id="324" r:id="rId65"/>
    <p:sldId id="325" r:id="rId66"/>
    <p:sldId id="326" r:id="rId6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17" d="100"/>
          <a:sy n="117" d="100"/>
        </p:scale>
        <p:origin x="522" y="102"/>
      </p:cViewPr>
      <p:guideLst>
        <p:guide orient="horz" pos="2160"/>
        <p:guide pos="3840"/>
      </p:guideLst>
    </p:cSldViewPr>
  </p:slideViewPr>
  <p:notesTextViewPr>
    <p:cViewPr>
      <p:scale>
        <a:sx n="1" d="1"/>
        <a:sy n="1" d="1"/>
      </p:scale>
      <p:origin x="0" y="0"/>
    </p:cViewPr>
  </p:notesTextViewPr>
  <p:notesViewPr>
    <p:cSldViewPr snapToGrid="0" showGuides="1">
      <p:cViewPr varScale="1">
        <p:scale>
          <a:sx n="63" d="100"/>
          <a:sy n="63" d="100"/>
        </p:scale>
        <p:origin x="3134" y="5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69D13D00-A86C-490B-819F-9CD7A6485D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panose="020B0500000000000000" pitchFamily="34" charset="-122"/>
              <a:ea typeface="思源黑体" panose="020B0500000000000000" pitchFamily="34" charset="-122"/>
            </a:endParaRPr>
          </a:p>
        </p:txBody>
      </p:sp>
      <p:sp>
        <p:nvSpPr>
          <p:cNvPr id="3" name="日期占位符 2">
            <a:extLst>
              <a:ext uri="{FF2B5EF4-FFF2-40B4-BE49-F238E27FC236}">
                <a16:creationId xmlns:a16="http://schemas.microsoft.com/office/drawing/2014/main" id="{6DCE5716-0124-41CD-BAF2-66414A024F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258D73-E00F-4A76-BA52-235837F06C67}" type="datetimeFigureOut">
              <a:rPr lang="zh-CN" altLang="en-US" smtClean="0">
                <a:latin typeface="思源黑体" panose="020B0500000000000000" pitchFamily="34" charset="-122"/>
                <a:ea typeface="思源黑体" panose="020B0500000000000000" pitchFamily="34" charset="-122"/>
              </a:rPr>
              <a:t>2022/2/23</a:t>
            </a:fld>
            <a:endParaRPr lang="zh-CN" altLang="en-US">
              <a:latin typeface="思源黑体" panose="020B0500000000000000" pitchFamily="34" charset="-122"/>
              <a:ea typeface="思源黑体" panose="020B0500000000000000" pitchFamily="34" charset="-122"/>
            </a:endParaRPr>
          </a:p>
        </p:txBody>
      </p:sp>
      <p:sp>
        <p:nvSpPr>
          <p:cNvPr id="4" name="页脚占位符 3">
            <a:extLst>
              <a:ext uri="{FF2B5EF4-FFF2-40B4-BE49-F238E27FC236}">
                <a16:creationId xmlns:a16="http://schemas.microsoft.com/office/drawing/2014/main" id="{E16B9BD8-6CD0-4716-A969-2C56112F1C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panose="020B0500000000000000" pitchFamily="34" charset="-122"/>
              <a:ea typeface="思源黑体" panose="020B0500000000000000" pitchFamily="34" charset="-122"/>
            </a:endParaRPr>
          </a:p>
        </p:txBody>
      </p:sp>
      <p:sp>
        <p:nvSpPr>
          <p:cNvPr id="5" name="灯片编号占位符 4">
            <a:extLst>
              <a:ext uri="{FF2B5EF4-FFF2-40B4-BE49-F238E27FC236}">
                <a16:creationId xmlns:a16="http://schemas.microsoft.com/office/drawing/2014/main" id="{172AC6F4-09D6-4FAD-86E0-CB737F268F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AD4631-B809-4D65-96EE-AB3E5435B5AC}" type="slidenum">
              <a:rPr lang="zh-CN" altLang="en-US" smtClean="0">
                <a:latin typeface="思源黑体" panose="020B0500000000000000" pitchFamily="34" charset="-122"/>
                <a:ea typeface="思源黑体" panose="020B0500000000000000" pitchFamily="34" charset="-122"/>
              </a:rPr>
              <a:t>‹#›</a:t>
            </a:fld>
            <a:endParaRPr lang="zh-CN" altLang="en-US">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166249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panose="020B0500000000000000" pitchFamily="34" charset="-122"/>
                <a:ea typeface="思源黑体" panose="020B05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panose="020B0500000000000000" pitchFamily="34" charset="-122"/>
                <a:ea typeface="思源黑体" panose="020B0500000000000000" pitchFamily="34" charset="-122"/>
              </a:defRPr>
            </a:lvl1pPr>
          </a:lstStyle>
          <a:p>
            <a:fld id="{BF29CFA8-7EA2-4CFE-A215-0B91E8E7DBC7}" type="datetimeFigureOut">
              <a:rPr lang="zh-CN" altLang="en-US" smtClean="0"/>
              <a:pPr/>
              <a:t>2022/2/23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panose="020B0500000000000000" pitchFamily="34" charset="-122"/>
                <a:ea typeface="思源黑体" panose="020B05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panose="020B0500000000000000" pitchFamily="34" charset="-122"/>
                <a:ea typeface="思源黑体" panose="020B0500000000000000" pitchFamily="34" charset="-122"/>
              </a:defRPr>
            </a:lvl1pPr>
          </a:lstStyle>
          <a:p>
            <a:fld id="{333670A7-FEDF-4F88-92BD-2C1A2FEBA5DB}" type="slidenum">
              <a:rPr lang="zh-CN" altLang="en-US" smtClean="0"/>
              <a:pPr/>
              <a:t>‹#›</a:t>
            </a:fld>
            <a:endParaRPr lang="zh-CN" altLang="en-US"/>
          </a:p>
        </p:txBody>
      </p:sp>
    </p:spTree>
    <p:extLst>
      <p:ext uri="{BB962C8B-B14F-4D97-AF65-F5344CB8AC3E}">
        <p14:creationId xmlns:p14="http://schemas.microsoft.com/office/powerpoint/2010/main" val="42872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1pPr>
    <a:lvl2pPr marL="45720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2pPr>
    <a:lvl3pPr marL="91440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3pPr>
    <a:lvl4pPr marL="137160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4pPr>
    <a:lvl5pPr marL="1828800" algn="l" defTabSz="914400" rtl="0" eaLnBrk="1" latinLnBrk="0" hangingPunct="1">
      <a:defRPr sz="1200" kern="1200">
        <a:solidFill>
          <a:schemeClr val="tx1"/>
        </a:solidFill>
        <a:latin typeface="思源黑体" panose="020B0500000000000000" pitchFamily="34" charset="-122"/>
        <a:ea typeface="思源黑体" panose="020B05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43</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44</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45</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46</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47</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48</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50</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51</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52</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53</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54</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55</a:t>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56</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57</a:t>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58</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59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6</a:t>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60</a:t>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61</a:t>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62</a:t>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63</a:t>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64</a:t>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65</a:t>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66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觅知网">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0E1F39-A317-4293-9B58-285FB75B278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A0D3AF8-C706-4495-9BC3-3820EC598D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8414E0F-2F81-4393-A4B4-51AB5538EFAF}"/>
              </a:ext>
            </a:extLst>
          </p:cNvPr>
          <p:cNvSpPr>
            <a:spLocks noGrp="1"/>
          </p:cNvSpPr>
          <p:nvPr>
            <p:ph type="dt" sz="half" idx="10"/>
          </p:nvPr>
        </p:nvSpPr>
        <p:spPr/>
        <p:txBody>
          <a:bodyPr/>
          <a:lstStyle/>
          <a:p>
            <a:fld id="{D25A5F8F-C89D-4A4A-A403-D77C01ABA7B8}" type="datetimeFigureOut">
              <a:rPr lang="zh-CN" altLang="en-US" smtClean="0"/>
              <a:t>2022/2/23</a:t>
            </a:fld>
            <a:endParaRPr lang="zh-CN" altLang="en-US"/>
          </a:p>
        </p:txBody>
      </p:sp>
      <p:sp>
        <p:nvSpPr>
          <p:cNvPr id="5" name="页脚占位符 4">
            <a:extLst>
              <a:ext uri="{FF2B5EF4-FFF2-40B4-BE49-F238E27FC236}">
                <a16:creationId xmlns:a16="http://schemas.microsoft.com/office/drawing/2014/main" id="{EA921A68-EA1C-4A9F-9038-785B6EE2E0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E4E897-5395-4068-BCFC-28DF0A631109}"/>
              </a:ext>
            </a:extLst>
          </p:cNvPr>
          <p:cNvSpPr>
            <a:spLocks noGrp="1"/>
          </p:cNvSpPr>
          <p:nvPr>
            <p:ph type="sldNum" sz="quarter" idx="12"/>
          </p:nvPr>
        </p:nvSpPr>
        <p:spPr/>
        <p:txBody>
          <a:bodyPr/>
          <a:lstStyle/>
          <a:p>
            <a:fld id="{CC232ABC-66DF-49B7-A129-390FD81F3AE6}" type="slidenum">
              <a:rPr lang="zh-CN" altLang="en-US" smtClean="0"/>
              <a:t>‹#›</a:t>
            </a:fld>
            <a:endParaRPr lang="zh-CN" altLang="en-US"/>
          </a:p>
        </p:txBody>
      </p:sp>
      <p:sp>
        <p:nvSpPr>
          <p:cNvPr id="7" name="矩形 6">
            <a:extLst>
              <a:ext uri="{FF2B5EF4-FFF2-40B4-BE49-F238E27FC236}">
                <a16:creationId xmlns:a16="http://schemas.microsoft.com/office/drawing/2014/main" id="{26350226-2FA4-469C-A492-95FC8F5BD66D}"/>
              </a:ext>
            </a:extLst>
          </p:cNvPr>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8" name="组合 7">
            <a:extLst>
              <a:ext uri="{FF2B5EF4-FFF2-40B4-BE49-F238E27FC236}">
                <a16:creationId xmlns:a16="http://schemas.microsoft.com/office/drawing/2014/main" id="{AE78D609-5745-4FCF-8B79-18A910089C3E}"/>
              </a:ext>
            </a:extLst>
          </p:cNvPr>
          <p:cNvGrpSpPr/>
          <p:nvPr userDrawn="1"/>
        </p:nvGrpSpPr>
        <p:grpSpPr>
          <a:xfrm>
            <a:off x="436245" y="260350"/>
            <a:ext cx="3553460" cy="538480"/>
            <a:chOff x="687" y="410"/>
            <a:chExt cx="5596" cy="848"/>
          </a:xfrm>
        </p:grpSpPr>
        <p:sp>
          <p:nvSpPr>
            <p:cNvPr id="9" name="矩形 8">
              <a:extLst>
                <a:ext uri="{FF2B5EF4-FFF2-40B4-BE49-F238E27FC236}">
                  <a16:creationId xmlns:a16="http://schemas.microsoft.com/office/drawing/2014/main" id="{608853A1-73EB-4DF8-AC70-E9EFFEF4A1AA}"/>
                </a:ext>
              </a:extLst>
            </p:cNvPr>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0" name="组合 9">
              <a:extLst>
                <a:ext uri="{FF2B5EF4-FFF2-40B4-BE49-F238E27FC236}">
                  <a16:creationId xmlns:a16="http://schemas.microsoft.com/office/drawing/2014/main" id="{66EA7A83-7678-4970-BAAE-96CA5B29FE74}"/>
                </a:ext>
              </a:extLst>
            </p:cNvPr>
            <p:cNvGrpSpPr/>
            <p:nvPr/>
          </p:nvGrpSpPr>
          <p:grpSpPr>
            <a:xfrm>
              <a:off x="1006" y="552"/>
              <a:ext cx="4959" cy="566"/>
              <a:chOff x="817" y="901"/>
              <a:chExt cx="4959" cy="566"/>
            </a:xfrm>
            <a:solidFill>
              <a:schemeClr val="bg1"/>
            </a:solidFill>
          </p:grpSpPr>
          <p:grpSp>
            <p:nvGrpSpPr>
              <p:cNvPr id="11" name="组合 10">
                <a:extLst>
                  <a:ext uri="{FF2B5EF4-FFF2-40B4-BE49-F238E27FC236}">
                    <a16:creationId xmlns:a16="http://schemas.microsoft.com/office/drawing/2014/main" id="{FC2C025F-39D6-49CD-801E-C8E4E550952F}"/>
                  </a:ext>
                </a:extLst>
              </p:cNvPr>
              <p:cNvGrpSpPr/>
              <p:nvPr/>
            </p:nvGrpSpPr>
            <p:grpSpPr>
              <a:xfrm>
                <a:off x="817" y="901"/>
                <a:ext cx="2817" cy="566"/>
                <a:chOff x="817" y="856"/>
                <a:chExt cx="2817" cy="566"/>
              </a:xfrm>
              <a:grpFill/>
            </p:grpSpPr>
            <p:grpSp>
              <p:nvGrpSpPr>
                <p:cNvPr id="15" name="组合 14">
                  <a:extLst>
                    <a:ext uri="{FF2B5EF4-FFF2-40B4-BE49-F238E27FC236}">
                      <a16:creationId xmlns:a16="http://schemas.microsoft.com/office/drawing/2014/main" id="{5B2AF825-351E-4465-B3C3-11BA9F1C0385}"/>
                    </a:ext>
                  </a:extLst>
                </p:cNvPr>
                <p:cNvGrpSpPr/>
                <p:nvPr/>
              </p:nvGrpSpPr>
              <p:grpSpPr>
                <a:xfrm>
                  <a:off x="817" y="856"/>
                  <a:ext cx="567" cy="567"/>
                  <a:chOff x="839" y="317"/>
                  <a:chExt cx="1134" cy="1134"/>
                </a:xfrm>
                <a:grpFill/>
              </p:grpSpPr>
              <p:sp>
                <p:nvSpPr>
                  <p:cNvPr id="19" name="任意多边形 10">
                    <a:extLst>
                      <a:ext uri="{FF2B5EF4-FFF2-40B4-BE49-F238E27FC236}">
                        <a16:creationId xmlns:a16="http://schemas.microsoft.com/office/drawing/2014/main" id="{DFA4DE63-A1A1-401E-98BC-0DBC9257D0F3}"/>
                      </a:ext>
                    </a:extLst>
                  </p:cNvPr>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0" name="任意多边形 11">
                    <a:extLst>
                      <a:ext uri="{FF2B5EF4-FFF2-40B4-BE49-F238E27FC236}">
                        <a16:creationId xmlns:a16="http://schemas.microsoft.com/office/drawing/2014/main" id="{D3FE80DF-DDF5-4139-8E87-651768684B19}"/>
                      </a:ext>
                    </a:extLst>
                  </p:cNvPr>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6" name="任意多边形 12">
                  <a:extLst>
                    <a:ext uri="{FF2B5EF4-FFF2-40B4-BE49-F238E27FC236}">
                      <a16:creationId xmlns:a16="http://schemas.microsoft.com/office/drawing/2014/main" id="{4F207E6B-1881-4A9B-9A3A-BDC6B0589F1E}"/>
                    </a:ext>
                  </a:extLst>
                </p:cNvPr>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7" name="任意多边形 13">
                  <a:extLst>
                    <a:ext uri="{FF2B5EF4-FFF2-40B4-BE49-F238E27FC236}">
                      <a16:creationId xmlns:a16="http://schemas.microsoft.com/office/drawing/2014/main" id="{12FFF35B-2E99-4816-A559-EB37CF01B4BD}"/>
                    </a:ext>
                  </a:extLst>
                </p:cNvPr>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8" name="任意多边形 14">
                  <a:extLst>
                    <a:ext uri="{FF2B5EF4-FFF2-40B4-BE49-F238E27FC236}">
                      <a16:creationId xmlns:a16="http://schemas.microsoft.com/office/drawing/2014/main" id="{FC154733-44EC-48A8-A53B-27CECB8C88D0}"/>
                    </a:ext>
                  </a:extLst>
                </p:cNvPr>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2" name="任意多边形 19">
                <a:extLst>
                  <a:ext uri="{FF2B5EF4-FFF2-40B4-BE49-F238E27FC236}">
                    <a16:creationId xmlns:a16="http://schemas.microsoft.com/office/drawing/2014/main" id="{D92DA89A-35A1-4EAB-982E-9F718170594C}"/>
                  </a:ext>
                </a:extLst>
              </p:cNvPr>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3" name="任意多边形 20">
                <a:extLst>
                  <a:ext uri="{FF2B5EF4-FFF2-40B4-BE49-F238E27FC236}">
                    <a16:creationId xmlns:a16="http://schemas.microsoft.com/office/drawing/2014/main" id="{C549F344-CFC8-4A94-A898-EC0E0AFA91E6}"/>
                  </a:ext>
                </a:extLst>
              </p:cNvPr>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21">
                <a:extLst>
                  <a:ext uri="{FF2B5EF4-FFF2-40B4-BE49-F238E27FC236}">
                    <a16:creationId xmlns:a16="http://schemas.microsoft.com/office/drawing/2014/main" id="{D83E9CF2-49C0-437E-9FDC-B1F56DA80EF4}"/>
                  </a:ext>
                </a:extLst>
              </p:cNvPr>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1" name="文本框 20">
            <a:extLst>
              <a:ext uri="{FF2B5EF4-FFF2-40B4-BE49-F238E27FC236}">
                <a16:creationId xmlns:a16="http://schemas.microsoft.com/office/drawing/2014/main" id="{BF90BD1D-8C94-471D-8EE1-2E3EA5DE5CC1}"/>
              </a:ext>
            </a:extLst>
          </p:cNvPr>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p>
        </p:txBody>
      </p:sp>
    </p:spTree>
    <p:extLst>
      <p:ext uri="{BB962C8B-B14F-4D97-AF65-F5344CB8AC3E}">
        <p14:creationId xmlns:p14="http://schemas.microsoft.com/office/powerpoint/2010/main" val="3954791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9DA10A-2FF9-4FA9-BB3D-5A772662FEC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CD00390-3BF1-4D48-B1DA-4056DF07B23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7399F4-A945-49C9-8C3D-0DE8D1A4AB57}"/>
              </a:ext>
            </a:extLst>
          </p:cNvPr>
          <p:cNvSpPr>
            <a:spLocks noGrp="1"/>
          </p:cNvSpPr>
          <p:nvPr>
            <p:ph type="dt" sz="half" idx="10"/>
          </p:nvPr>
        </p:nvSpPr>
        <p:spPr/>
        <p:txBody>
          <a:bodyPr/>
          <a:lstStyle/>
          <a:p>
            <a:fld id="{D25A5F8F-C89D-4A4A-A403-D77C01ABA7B8}" type="datetimeFigureOut">
              <a:rPr lang="zh-CN" altLang="en-US" smtClean="0"/>
              <a:t>2022/2/23</a:t>
            </a:fld>
            <a:endParaRPr lang="zh-CN" altLang="en-US"/>
          </a:p>
        </p:txBody>
      </p:sp>
      <p:sp>
        <p:nvSpPr>
          <p:cNvPr id="5" name="页脚占位符 4">
            <a:extLst>
              <a:ext uri="{FF2B5EF4-FFF2-40B4-BE49-F238E27FC236}">
                <a16:creationId xmlns:a16="http://schemas.microsoft.com/office/drawing/2014/main" id="{8D2F10C6-3265-4FA8-9B7F-F7CB9C4EAEF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17BBDD-545C-4FF3-BD3E-E68907988778}"/>
              </a:ext>
            </a:extLst>
          </p:cNvPr>
          <p:cNvSpPr>
            <a:spLocks noGrp="1"/>
          </p:cNvSpPr>
          <p:nvPr>
            <p:ph type="sldNum" sz="quarter" idx="12"/>
          </p:nvPr>
        </p:nvSpPr>
        <p:spPr/>
        <p:txBody>
          <a:bodyPr/>
          <a:lstStyle/>
          <a:p>
            <a:fld id="{CC232ABC-66DF-49B7-A129-390FD81F3AE6}" type="slidenum">
              <a:rPr lang="zh-CN" altLang="en-US" smtClean="0"/>
              <a:t>‹#›</a:t>
            </a:fld>
            <a:endParaRPr lang="zh-CN" altLang="en-US"/>
          </a:p>
        </p:txBody>
      </p:sp>
      <p:sp>
        <p:nvSpPr>
          <p:cNvPr id="7" name="矩形 6">
            <a:extLst>
              <a:ext uri="{FF2B5EF4-FFF2-40B4-BE49-F238E27FC236}">
                <a16:creationId xmlns:a16="http://schemas.microsoft.com/office/drawing/2014/main" id="{83750889-20FF-493D-A184-795E7A766016}"/>
              </a:ext>
            </a:extLst>
          </p:cNvPr>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8" name="组合 7">
            <a:extLst>
              <a:ext uri="{FF2B5EF4-FFF2-40B4-BE49-F238E27FC236}">
                <a16:creationId xmlns:a16="http://schemas.microsoft.com/office/drawing/2014/main" id="{575D8EC9-C0C4-4684-B076-47F50412B9FF}"/>
              </a:ext>
            </a:extLst>
          </p:cNvPr>
          <p:cNvGrpSpPr/>
          <p:nvPr userDrawn="1"/>
        </p:nvGrpSpPr>
        <p:grpSpPr>
          <a:xfrm>
            <a:off x="436245" y="260350"/>
            <a:ext cx="3553460" cy="538480"/>
            <a:chOff x="687" y="410"/>
            <a:chExt cx="5596" cy="848"/>
          </a:xfrm>
        </p:grpSpPr>
        <p:sp>
          <p:nvSpPr>
            <p:cNvPr id="9" name="矩形 8">
              <a:extLst>
                <a:ext uri="{FF2B5EF4-FFF2-40B4-BE49-F238E27FC236}">
                  <a16:creationId xmlns:a16="http://schemas.microsoft.com/office/drawing/2014/main" id="{E07A79C7-930F-4E2A-BE65-F81879832AE5}"/>
                </a:ext>
              </a:extLst>
            </p:cNvPr>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0" name="组合 9">
              <a:extLst>
                <a:ext uri="{FF2B5EF4-FFF2-40B4-BE49-F238E27FC236}">
                  <a16:creationId xmlns:a16="http://schemas.microsoft.com/office/drawing/2014/main" id="{7BB30E3D-790A-461D-9DE4-378129E0534A}"/>
                </a:ext>
              </a:extLst>
            </p:cNvPr>
            <p:cNvGrpSpPr/>
            <p:nvPr/>
          </p:nvGrpSpPr>
          <p:grpSpPr>
            <a:xfrm>
              <a:off x="1006" y="552"/>
              <a:ext cx="4959" cy="566"/>
              <a:chOff x="817" y="901"/>
              <a:chExt cx="4959" cy="566"/>
            </a:xfrm>
            <a:solidFill>
              <a:schemeClr val="bg1"/>
            </a:solidFill>
          </p:grpSpPr>
          <p:grpSp>
            <p:nvGrpSpPr>
              <p:cNvPr id="11" name="组合 10">
                <a:extLst>
                  <a:ext uri="{FF2B5EF4-FFF2-40B4-BE49-F238E27FC236}">
                    <a16:creationId xmlns:a16="http://schemas.microsoft.com/office/drawing/2014/main" id="{6B4D8ACD-B802-45FA-8DE0-D7C5BC490845}"/>
                  </a:ext>
                </a:extLst>
              </p:cNvPr>
              <p:cNvGrpSpPr/>
              <p:nvPr/>
            </p:nvGrpSpPr>
            <p:grpSpPr>
              <a:xfrm>
                <a:off x="817" y="901"/>
                <a:ext cx="2817" cy="566"/>
                <a:chOff x="817" y="856"/>
                <a:chExt cx="2817" cy="566"/>
              </a:xfrm>
              <a:grpFill/>
            </p:grpSpPr>
            <p:grpSp>
              <p:nvGrpSpPr>
                <p:cNvPr id="15" name="组合 14">
                  <a:extLst>
                    <a:ext uri="{FF2B5EF4-FFF2-40B4-BE49-F238E27FC236}">
                      <a16:creationId xmlns:a16="http://schemas.microsoft.com/office/drawing/2014/main" id="{D1D1D38D-40D8-4C80-937B-7CDD0B76149C}"/>
                    </a:ext>
                  </a:extLst>
                </p:cNvPr>
                <p:cNvGrpSpPr/>
                <p:nvPr/>
              </p:nvGrpSpPr>
              <p:grpSpPr>
                <a:xfrm>
                  <a:off x="817" y="856"/>
                  <a:ext cx="567" cy="567"/>
                  <a:chOff x="839" y="317"/>
                  <a:chExt cx="1134" cy="1134"/>
                </a:xfrm>
                <a:grpFill/>
              </p:grpSpPr>
              <p:sp>
                <p:nvSpPr>
                  <p:cNvPr id="19" name="任意多边形 10">
                    <a:extLst>
                      <a:ext uri="{FF2B5EF4-FFF2-40B4-BE49-F238E27FC236}">
                        <a16:creationId xmlns:a16="http://schemas.microsoft.com/office/drawing/2014/main" id="{BDC4560D-45E6-4413-8608-9A2F616F4BFE}"/>
                      </a:ext>
                    </a:extLst>
                  </p:cNvPr>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0" name="任意多边形 11">
                    <a:extLst>
                      <a:ext uri="{FF2B5EF4-FFF2-40B4-BE49-F238E27FC236}">
                        <a16:creationId xmlns:a16="http://schemas.microsoft.com/office/drawing/2014/main" id="{8431508C-6301-490A-8DC5-F82FEBE40BE5}"/>
                      </a:ext>
                    </a:extLst>
                  </p:cNvPr>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6" name="任意多边形 12">
                  <a:extLst>
                    <a:ext uri="{FF2B5EF4-FFF2-40B4-BE49-F238E27FC236}">
                      <a16:creationId xmlns:a16="http://schemas.microsoft.com/office/drawing/2014/main" id="{D43B7354-BADF-4353-9420-D82326441143}"/>
                    </a:ext>
                  </a:extLst>
                </p:cNvPr>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7" name="任意多边形 13">
                  <a:extLst>
                    <a:ext uri="{FF2B5EF4-FFF2-40B4-BE49-F238E27FC236}">
                      <a16:creationId xmlns:a16="http://schemas.microsoft.com/office/drawing/2014/main" id="{36C615E7-31C5-4ACE-9F60-259C5ABF11E6}"/>
                    </a:ext>
                  </a:extLst>
                </p:cNvPr>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8" name="任意多边形 14">
                  <a:extLst>
                    <a:ext uri="{FF2B5EF4-FFF2-40B4-BE49-F238E27FC236}">
                      <a16:creationId xmlns:a16="http://schemas.microsoft.com/office/drawing/2014/main" id="{1CBB4693-62FA-453F-98FE-2A70FFF71CA7}"/>
                    </a:ext>
                  </a:extLst>
                </p:cNvPr>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2" name="任意多边形 19">
                <a:extLst>
                  <a:ext uri="{FF2B5EF4-FFF2-40B4-BE49-F238E27FC236}">
                    <a16:creationId xmlns:a16="http://schemas.microsoft.com/office/drawing/2014/main" id="{03AC1619-D088-4597-961D-F5AD22595ED5}"/>
                  </a:ext>
                </a:extLst>
              </p:cNvPr>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3" name="任意多边形 20">
                <a:extLst>
                  <a:ext uri="{FF2B5EF4-FFF2-40B4-BE49-F238E27FC236}">
                    <a16:creationId xmlns:a16="http://schemas.microsoft.com/office/drawing/2014/main" id="{BD730ABE-8AD5-4184-8D2C-BB79218DC541}"/>
                  </a:ext>
                </a:extLst>
              </p:cNvPr>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21">
                <a:extLst>
                  <a:ext uri="{FF2B5EF4-FFF2-40B4-BE49-F238E27FC236}">
                    <a16:creationId xmlns:a16="http://schemas.microsoft.com/office/drawing/2014/main" id="{C656E36E-D89C-4B1F-968F-66470AAB7FF8}"/>
                  </a:ext>
                </a:extLst>
              </p:cNvPr>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1" name="文本框 20">
            <a:extLst>
              <a:ext uri="{FF2B5EF4-FFF2-40B4-BE49-F238E27FC236}">
                <a16:creationId xmlns:a16="http://schemas.microsoft.com/office/drawing/2014/main" id="{4161AE51-F83F-4F41-B80E-1745526A2A04}"/>
              </a:ext>
            </a:extLst>
          </p:cNvPr>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p>
        </p:txBody>
      </p:sp>
      <p:sp>
        <p:nvSpPr>
          <p:cNvPr id="22" name="五边形 9">
            <a:extLst>
              <a:ext uri="{FF2B5EF4-FFF2-40B4-BE49-F238E27FC236}">
                <a16:creationId xmlns:a16="http://schemas.microsoft.com/office/drawing/2014/main" id="{2FF8436E-1A7D-44EE-9042-6362A8162010}"/>
              </a:ext>
            </a:extLst>
          </p:cNvPr>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4098339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295E65-F623-4184-A7BA-22584B321D3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86243D3-17D2-4AC3-86EB-D4F2EC726EF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5B111B7-250A-4D0F-AA42-A2A2DCF1E292}"/>
              </a:ext>
            </a:extLst>
          </p:cNvPr>
          <p:cNvSpPr>
            <a:spLocks noGrp="1"/>
          </p:cNvSpPr>
          <p:nvPr>
            <p:ph type="dt" sz="half" idx="10"/>
          </p:nvPr>
        </p:nvSpPr>
        <p:spPr/>
        <p:txBody>
          <a:bodyPr/>
          <a:lstStyle/>
          <a:p>
            <a:fld id="{D25A5F8F-C89D-4A4A-A403-D77C01ABA7B8}" type="datetimeFigureOut">
              <a:rPr lang="zh-CN" altLang="en-US" smtClean="0"/>
              <a:t>2022/2/23</a:t>
            </a:fld>
            <a:endParaRPr lang="zh-CN" altLang="en-US"/>
          </a:p>
        </p:txBody>
      </p:sp>
      <p:sp>
        <p:nvSpPr>
          <p:cNvPr id="5" name="页脚占位符 4">
            <a:extLst>
              <a:ext uri="{FF2B5EF4-FFF2-40B4-BE49-F238E27FC236}">
                <a16:creationId xmlns:a16="http://schemas.microsoft.com/office/drawing/2014/main" id="{3D631CBD-E18C-4FB4-ACC6-CC9BD41915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0728C7F-73C4-405B-B638-742EF4BF1982}"/>
              </a:ext>
            </a:extLst>
          </p:cNvPr>
          <p:cNvSpPr>
            <a:spLocks noGrp="1"/>
          </p:cNvSpPr>
          <p:nvPr>
            <p:ph type="sldNum" sz="quarter" idx="12"/>
          </p:nvPr>
        </p:nvSpPr>
        <p:spPr/>
        <p:txBody>
          <a:bodyPr/>
          <a:lstStyle/>
          <a:p>
            <a:fld id="{CC232ABC-66DF-49B7-A129-390FD81F3AE6}" type="slidenum">
              <a:rPr lang="zh-CN" altLang="en-US" smtClean="0"/>
              <a:t>‹#›</a:t>
            </a:fld>
            <a:endParaRPr lang="zh-CN" altLang="en-US"/>
          </a:p>
        </p:txBody>
      </p:sp>
      <p:sp>
        <p:nvSpPr>
          <p:cNvPr id="7" name="五边形 9">
            <a:extLst>
              <a:ext uri="{FF2B5EF4-FFF2-40B4-BE49-F238E27FC236}">
                <a16:creationId xmlns:a16="http://schemas.microsoft.com/office/drawing/2014/main" id="{01EF5AEB-8618-45BC-9691-3DA05CF3A5C6}"/>
              </a:ext>
            </a:extLst>
          </p:cNvPr>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00142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CE94FE-883B-4535-9AB8-4A0F63C7A3F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34A38AE-3D67-4FEA-A807-1978492DF04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C3F4479-A801-4D0A-9129-0BA80F01CAD1}"/>
              </a:ext>
            </a:extLst>
          </p:cNvPr>
          <p:cNvSpPr>
            <a:spLocks noGrp="1"/>
          </p:cNvSpPr>
          <p:nvPr>
            <p:ph type="dt" sz="half" idx="10"/>
          </p:nvPr>
        </p:nvSpPr>
        <p:spPr/>
        <p:txBody>
          <a:bodyPr/>
          <a:lstStyle/>
          <a:p>
            <a:fld id="{D25A5F8F-C89D-4A4A-A403-D77C01ABA7B8}" type="datetimeFigureOut">
              <a:rPr lang="zh-CN" altLang="en-US" smtClean="0"/>
              <a:t>2022/2/23</a:t>
            </a:fld>
            <a:endParaRPr lang="zh-CN" altLang="en-US"/>
          </a:p>
        </p:txBody>
      </p:sp>
      <p:sp>
        <p:nvSpPr>
          <p:cNvPr id="5" name="页脚占位符 4">
            <a:extLst>
              <a:ext uri="{FF2B5EF4-FFF2-40B4-BE49-F238E27FC236}">
                <a16:creationId xmlns:a16="http://schemas.microsoft.com/office/drawing/2014/main" id="{ED460807-A9A3-49D3-A40E-43966C40C4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BFE289B-6D57-4831-B82B-D04245206E0B}"/>
              </a:ext>
            </a:extLst>
          </p:cNvPr>
          <p:cNvSpPr>
            <a:spLocks noGrp="1"/>
          </p:cNvSpPr>
          <p:nvPr>
            <p:ph type="sldNum" sz="quarter" idx="12"/>
          </p:nvPr>
        </p:nvSpPr>
        <p:spPr/>
        <p:txBody>
          <a:bodyPr/>
          <a:lstStyle/>
          <a:p>
            <a:fld id="{CC232ABC-66DF-49B7-A129-390FD81F3AE6}" type="slidenum">
              <a:rPr lang="zh-CN" altLang="en-US" smtClean="0"/>
              <a:t>‹#›</a:t>
            </a:fld>
            <a:endParaRPr lang="zh-CN" altLang="en-US"/>
          </a:p>
        </p:txBody>
      </p:sp>
      <p:sp>
        <p:nvSpPr>
          <p:cNvPr id="7" name="矩形 6">
            <a:extLst>
              <a:ext uri="{FF2B5EF4-FFF2-40B4-BE49-F238E27FC236}">
                <a16:creationId xmlns:a16="http://schemas.microsoft.com/office/drawing/2014/main" id="{641B91B6-5730-45AC-96E7-1038DBA4FDE2}"/>
              </a:ext>
            </a:extLst>
          </p:cNvPr>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8" name="组合 7">
            <a:extLst>
              <a:ext uri="{FF2B5EF4-FFF2-40B4-BE49-F238E27FC236}">
                <a16:creationId xmlns:a16="http://schemas.microsoft.com/office/drawing/2014/main" id="{0F61E2CB-D4C0-4485-AD84-5514810FE44B}"/>
              </a:ext>
            </a:extLst>
          </p:cNvPr>
          <p:cNvGrpSpPr/>
          <p:nvPr userDrawn="1"/>
        </p:nvGrpSpPr>
        <p:grpSpPr>
          <a:xfrm>
            <a:off x="436245" y="260350"/>
            <a:ext cx="3553460" cy="538480"/>
            <a:chOff x="687" y="410"/>
            <a:chExt cx="5596" cy="848"/>
          </a:xfrm>
        </p:grpSpPr>
        <p:sp>
          <p:nvSpPr>
            <p:cNvPr id="9" name="矩形 8">
              <a:extLst>
                <a:ext uri="{FF2B5EF4-FFF2-40B4-BE49-F238E27FC236}">
                  <a16:creationId xmlns:a16="http://schemas.microsoft.com/office/drawing/2014/main" id="{62F74C6E-2592-4F30-B57D-C079B9E5A9F5}"/>
                </a:ext>
              </a:extLst>
            </p:cNvPr>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0" name="组合 9">
              <a:extLst>
                <a:ext uri="{FF2B5EF4-FFF2-40B4-BE49-F238E27FC236}">
                  <a16:creationId xmlns:a16="http://schemas.microsoft.com/office/drawing/2014/main" id="{B40A42B2-2E34-4017-8BFB-272D91CB17C3}"/>
                </a:ext>
              </a:extLst>
            </p:cNvPr>
            <p:cNvGrpSpPr/>
            <p:nvPr/>
          </p:nvGrpSpPr>
          <p:grpSpPr>
            <a:xfrm>
              <a:off x="1006" y="552"/>
              <a:ext cx="4959" cy="566"/>
              <a:chOff x="817" y="901"/>
              <a:chExt cx="4959" cy="566"/>
            </a:xfrm>
            <a:solidFill>
              <a:schemeClr val="bg1"/>
            </a:solidFill>
          </p:grpSpPr>
          <p:grpSp>
            <p:nvGrpSpPr>
              <p:cNvPr id="11" name="组合 10">
                <a:extLst>
                  <a:ext uri="{FF2B5EF4-FFF2-40B4-BE49-F238E27FC236}">
                    <a16:creationId xmlns:a16="http://schemas.microsoft.com/office/drawing/2014/main" id="{CACB6BA8-ABCC-446C-9D52-0D4AAD9839AF}"/>
                  </a:ext>
                </a:extLst>
              </p:cNvPr>
              <p:cNvGrpSpPr/>
              <p:nvPr/>
            </p:nvGrpSpPr>
            <p:grpSpPr>
              <a:xfrm>
                <a:off x="817" y="901"/>
                <a:ext cx="2817" cy="566"/>
                <a:chOff x="817" y="856"/>
                <a:chExt cx="2817" cy="566"/>
              </a:xfrm>
              <a:grpFill/>
            </p:grpSpPr>
            <p:grpSp>
              <p:nvGrpSpPr>
                <p:cNvPr id="15" name="组合 14">
                  <a:extLst>
                    <a:ext uri="{FF2B5EF4-FFF2-40B4-BE49-F238E27FC236}">
                      <a16:creationId xmlns:a16="http://schemas.microsoft.com/office/drawing/2014/main" id="{D6234EA1-02CB-449D-8752-B864D4A568C4}"/>
                    </a:ext>
                  </a:extLst>
                </p:cNvPr>
                <p:cNvGrpSpPr/>
                <p:nvPr/>
              </p:nvGrpSpPr>
              <p:grpSpPr>
                <a:xfrm>
                  <a:off x="817" y="856"/>
                  <a:ext cx="567" cy="567"/>
                  <a:chOff x="839" y="317"/>
                  <a:chExt cx="1134" cy="1134"/>
                </a:xfrm>
                <a:grpFill/>
              </p:grpSpPr>
              <p:sp>
                <p:nvSpPr>
                  <p:cNvPr id="19" name="任意多边形 10">
                    <a:extLst>
                      <a:ext uri="{FF2B5EF4-FFF2-40B4-BE49-F238E27FC236}">
                        <a16:creationId xmlns:a16="http://schemas.microsoft.com/office/drawing/2014/main" id="{BAC2D7AB-0F32-487F-9682-2E04FA7F0F82}"/>
                      </a:ext>
                    </a:extLst>
                  </p:cNvPr>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0" name="任意多边形 11">
                    <a:extLst>
                      <a:ext uri="{FF2B5EF4-FFF2-40B4-BE49-F238E27FC236}">
                        <a16:creationId xmlns:a16="http://schemas.microsoft.com/office/drawing/2014/main" id="{952BF27A-425E-46C1-B1EE-ACD12724CCCF}"/>
                      </a:ext>
                    </a:extLst>
                  </p:cNvPr>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6" name="任意多边形 12">
                  <a:extLst>
                    <a:ext uri="{FF2B5EF4-FFF2-40B4-BE49-F238E27FC236}">
                      <a16:creationId xmlns:a16="http://schemas.microsoft.com/office/drawing/2014/main" id="{D1F94CBB-BBA5-458F-ADAC-B99039248AAE}"/>
                    </a:ext>
                  </a:extLst>
                </p:cNvPr>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7" name="任意多边形 13">
                  <a:extLst>
                    <a:ext uri="{FF2B5EF4-FFF2-40B4-BE49-F238E27FC236}">
                      <a16:creationId xmlns:a16="http://schemas.microsoft.com/office/drawing/2014/main" id="{EDB31B92-F60A-4786-8555-565AB0602C95}"/>
                    </a:ext>
                  </a:extLst>
                </p:cNvPr>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8" name="任意多边形 14">
                  <a:extLst>
                    <a:ext uri="{FF2B5EF4-FFF2-40B4-BE49-F238E27FC236}">
                      <a16:creationId xmlns:a16="http://schemas.microsoft.com/office/drawing/2014/main" id="{10B10ABF-50CD-4BDB-BFE1-389CA150C8AA}"/>
                    </a:ext>
                  </a:extLst>
                </p:cNvPr>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2" name="任意多边形 19">
                <a:extLst>
                  <a:ext uri="{FF2B5EF4-FFF2-40B4-BE49-F238E27FC236}">
                    <a16:creationId xmlns:a16="http://schemas.microsoft.com/office/drawing/2014/main" id="{728D74EA-2AA6-42DA-A35A-1FA50CB943DC}"/>
                  </a:ext>
                </a:extLst>
              </p:cNvPr>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3" name="任意多边形 20">
                <a:extLst>
                  <a:ext uri="{FF2B5EF4-FFF2-40B4-BE49-F238E27FC236}">
                    <a16:creationId xmlns:a16="http://schemas.microsoft.com/office/drawing/2014/main" id="{FE78F351-DF06-4B77-A073-8D18CED0D9A8}"/>
                  </a:ext>
                </a:extLst>
              </p:cNvPr>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21">
                <a:extLst>
                  <a:ext uri="{FF2B5EF4-FFF2-40B4-BE49-F238E27FC236}">
                    <a16:creationId xmlns:a16="http://schemas.microsoft.com/office/drawing/2014/main" id="{D0215390-CCFF-4ACF-A603-541926912BA5}"/>
                  </a:ext>
                </a:extLst>
              </p:cNvPr>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1" name="文本框 20">
            <a:extLst>
              <a:ext uri="{FF2B5EF4-FFF2-40B4-BE49-F238E27FC236}">
                <a16:creationId xmlns:a16="http://schemas.microsoft.com/office/drawing/2014/main" id="{C1C41B29-8DA4-444E-B4BB-DF976BE2DDEE}"/>
              </a:ext>
            </a:extLst>
          </p:cNvPr>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p>
        </p:txBody>
      </p:sp>
      <p:sp>
        <p:nvSpPr>
          <p:cNvPr id="22" name="五边形 9">
            <a:extLst>
              <a:ext uri="{FF2B5EF4-FFF2-40B4-BE49-F238E27FC236}">
                <a16:creationId xmlns:a16="http://schemas.microsoft.com/office/drawing/2014/main" id="{CC79D606-D08B-4859-A89F-07513513BD9A}"/>
              </a:ext>
            </a:extLst>
          </p:cNvPr>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632282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CA667-E31B-40CE-8B91-35813DAF103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8926FD0-C3BC-4F82-BB35-0C25D7E4CC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4625000-7A8D-46C7-9372-2A7966019EC7}"/>
              </a:ext>
            </a:extLst>
          </p:cNvPr>
          <p:cNvSpPr>
            <a:spLocks noGrp="1"/>
          </p:cNvSpPr>
          <p:nvPr>
            <p:ph type="dt" sz="half" idx="10"/>
          </p:nvPr>
        </p:nvSpPr>
        <p:spPr/>
        <p:txBody>
          <a:bodyPr/>
          <a:lstStyle/>
          <a:p>
            <a:fld id="{D25A5F8F-C89D-4A4A-A403-D77C01ABA7B8}" type="datetimeFigureOut">
              <a:rPr lang="zh-CN" altLang="en-US" smtClean="0"/>
              <a:t>2022/2/23</a:t>
            </a:fld>
            <a:endParaRPr lang="zh-CN" altLang="en-US"/>
          </a:p>
        </p:txBody>
      </p:sp>
      <p:sp>
        <p:nvSpPr>
          <p:cNvPr id="5" name="页脚占位符 4">
            <a:extLst>
              <a:ext uri="{FF2B5EF4-FFF2-40B4-BE49-F238E27FC236}">
                <a16:creationId xmlns:a16="http://schemas.microsoft.com/office/drawing/2014/main" id="{2E2E2D97-A1F5-4A8E-A898-7AEC803CAB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61DD4-6F06-4E7A-B3B8-F23FC20AA959}"/>
              </a:ext>
            </a:extLst>
          </p:cNvPr>
          <p:cNvSpPr>
            <a:spLocks noGrp="1"/>
          </p:cNvSpPr>
          <p:nvPr>
            <p:ph type="sldNum" sz="quarter" idx="12"/>
          </p:nvPr>
        </p:nvSpPr>
        <p:spPr/>
        <p:txBody>
          <a:bodyPr/>
          <a:lstStyle/>
          <a:p>
            <a:fld id="{CC232ABC-66DF-49B7-A129-390FD81F3AE6}" type="slidenum">
              <a:rPr lang="zh-CN" altLang="en-US" smtClean="0"/>
              <a:t>‹#›</a:t>
            </a:fld>
            <a:endParaRPr lang="zh-CN" altLang="en-US"/>
          </a:p>
        </p:txBody>
      </p:sp>
      <p:sp>
        <p:nvSpPr>
          <p:cNvPr id="7" name="矩形 6">
            <a:extLst>
              <a:ext uri="{FF2B5EF4-FFF2-40B4-BE49-F238E27FC236}">
                <a16:creationId xmlns:a16="http://schemas.microsoft.com/office/drawing/2014/main" id="{D43252B9-3B46-4B8F-809E-1C2D4B9765BF}"/>
              </a:ext>
            </a:extLst>
          </p:cNvPr>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8" name="组合 7">
            <a:extLst>
              <a:ext uri="{FF2B5EF4-FFF2-40B4-BE49-F238E27FC236}">
                <a16:creationId xmlns:a16="http://schemas.microsoft.com/office/drawing/2014/main" id="{C4CAFBFC-5767-45B8-BCDC-D23EF8AC9145}"/>
              </a:ext>
            </a:extLst>
          </p:cNvPr>
          <p:cNvGrpSpPr/>
          <p:nvPr userDrawn="1"/>
        </p:nvGrpSpPr>
        <p:grpSpPr>
          <a:xfrm>
            <a:off x="436245" y="260350"/>
            <a:ext cx="3553460" cy="538480"/>
            <a:chOff x="687" y="410"/>
            <a:chExt cx="5596" cy="848"/>
          </a:xfrm>
        </p:grpSpPr>
        <p:sp>
          <p:nvSpPr>
            <p:cNvPr id="9" name="矩形 8">
              <a:extLst>
                <a:ext uri="{FF2B5EF4-FFF2-40B4-BE49-F238E27FC236}">
                  <a16:creationId xmlns:a16="http://schemas.microsoft.com/office/drawing/2014/main" id="{972CBEC5-0C68-4E13-833A-30CF89F08643}"/>
                </a:ext>
              </a:extLst>
            </p:cNvPr>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0" name="组合 9">
              <a:extLst>
                <a:ext uri="{FF2B5EF4-FFF2-40B4-BE49-F238E27FC236}">
                  <a16:creationId xmlns:a16="http://schemas.microsoft.com/office/drawing/2014/main" id="{4013E2CF-9363-4A97-BB05-AA73C92A2E7B}"/>
                </a:ext>
              </a:extLst>
            </p:cNvPr>
            <p:cNvGrpSpPr/>
            <p:nvPr/>
          </p:nvGrpSpPr>
          <p:grpSpPr>
            <a:xfrm>
              <a:off x="1006" y="552"/>
              <a:ext cx="4959" cy="566"/>
              <a:chOff x="817" y="901"/>
              <a:chExt cx="4959" cy="566"/>
            </a:xfrm>
            <a:solidFill>
              <a:schemeClr val="bg1"/>
            </a:solidFill>
          </p:grpSpPr>
          <p:grpSp>
            <p:nvGrpSpPr>
              <p:cNvPr id="11" name="组合 10">
                <a:extLst>
                  <a:ext uri="{FF2B5EF4-FFF2-40B4-BE49-F238E27FC236}">
                    <a16:creationId xmlns:a16="http://schemas.microsoft.com/office/drawing/2014/main" id="{69904C00-DEF5-4C2F-9090-C76083CFE3B2}"/>
                  </a:ext>
                </a:extLst>
              </p:cNvPr>
              <p:cNvGrpSpPr/>
              <p:nvPr/>
            </p:nvGrpSpPr>
            <p:grpSpPr>
              <a:xfrm>
                <a:off x="817" y="901"/>
                <a:ext cx="2817" cy="566"/>
                <a:chOff x="817" y="856"/>
                <a:chExt cx="2817" cy="566"/>
              </a:xfrm>
              <a:grpFill/>
            </p:grpSpPr>
            <p:grpSp>
              <p:nvGrpSpPr>
                <p:cNvPr id="15" name="组合 14">
                  <a:extLst>
                    <a:ext uri="{FF2B5EF4-FFF2-40B4-BE49-F238E27FC236}">
                      <a16:creationId xmlns:a16="http://schemas.microsoft.com/office/drawing/2014/main" id="{8DCC1CFC-2E4E-48CC-AD0A-A5291794F4CC}"/>
                    </a:ext>
                  </a:extLst>
                </p:cNvPr>
                <p:cNvGrpSpPr/>
                <p:nvPr/>
              </p:nvGrpSpPr>
              <p:grpSpPr>
                <a:xfrm>
                  <a:off x="817" y="856"/>
                  <a:ext cx="567" cy="567"/>
                  <a:chOff x="839" y="317"/>
                  <a:chExt cx="1134" cy="1134"/>
                </a:xfrm>
                <a:grpFill/>
              </p:grpSpPr>
              <p:sp>
                <p:nvSpPr>
                  <p:cNvPr id="19" name="任意多边形 10">
                    <a:extLst>
                      <a:ext uri="{FF2B5EF4-FFF2-40B4-BE49-F238E27FC236}">
                        <a16:creationId xmlns:a16="http://schemas.microsoft.com/office/drawing/2014/main" id="{D531B1DB-9594-417D-B226-48630ECE4BDE}"/>
                      </a:ext>
                    </a:extLst>
                  </p:cNvPr>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0" name="任意多边形 11">
                    <a:extLst>
                      <a:ext uri="{FF2B5EF4-FFF2-40B4-BE49-F238E27FC236}">
                        <a16:creationId xmlns:a16="http://schemas.microsoft.com/office/drawing/2014/main" id="{6DC9EFCB-316B-48F3-9651-500DE9A1913B}"/>
                      </a:ext>
                    </a:extLst>
                  </p:cNvPr>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6" name="任意多边形 12">
                  <a:extLst>
                    <a:ext uri="{FF2B5EF4-FFF2-40B4-BE49-F238E27FC236}">
                      <a16:creationId xmlns:a16="http://schemas.microsoft.com/office/drawing/2014/main" id="{32A9B10B-5CB9-485E-BF8B-1024A019DB46}"/>
                    </a:ext>
                  </a:extLst>
                </p:cNvPr>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7" name="任意多边形 13">
                  <a:extLst>
                    <a:ext uri="{FF2B5EF4-FFF2-40B4-BE49-F238E27FC236}">
                      <a16:creationId xmlns:a16="http://schemas.microsoft.com/office/drawing/2014/main" id="{79E74D8C-F9CF-40C2-B5F5-522C6C29057C}"/>
                    </a:ext>
                  </a:extLst>
                </p:cNvPr>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8" name="任意多边形 14">
                  <a:extLst>
                    <a:ext uri="{FF2B5EF4-FFF2-40B4-BE49-F238E27FC236}">
                      <a16:creationId xmlns:a16="http://schemas.microsoft.com/office/drawing/2014/main" id="{5F648DB7-3A8B-4739-8FB2-34EF5A762450}"/>
                    </a:ext>
                  </a:extLst>
                </p:cNvPr>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2" name="任意多边形 19">
                <a:extLst>
                  <a:ext uri="{FF2B5EF4-FFF2-40B4-BE49-F238E27FC236}">
                    <a16:creationId xmlns:a16="http://schemas.microsoft.com/office/drawing/2014/main" id="{6D0E9076-6968-470C-B858-C4F48ED7FB4C}"/>
                  </a:ext>
                </a:extLst>
              </p:cNvPr>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3" name="任意多边形 20">
                <a:extLst>
                  <a:ext uri="{FF2B5EF4-FFF2-40B4-BE49-F238E27FC236}">
                    <a16:creationId xmlns:a16="http://schemas.microsoft.com/office/drawing/2014/main" id="{26A97DC7-E14C-4548-B84D-598590E1CEC4}"/>
                  </a:ext>
                </a:extLst>
              </p:cNvPr>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21">
                <a:extLst>
                  <a:ext uri="{FF2B5EF4-FFF2-40B4-BE49-F238E27FC236}">
                    <a16:creationId xmlns:a16="http://schemas.microsoft.com/office/drawing/2014/main" id="{6FB21814-031C-4FCB-8EC6-E067FA7BF31C}"/>
                  </a:ext>
                </a:extLst>
              </p:cNvPr>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1" name="文本框 20">
            <a:extLst>
              <a:ext uri="{FF2B5EF4-FFF2-40B4-BE49-F238E27FC236}">
                <a16:creationId xmlns:a16="http://schemas.microsoft.com/office/drawing/2014/main" id="{AECFFF19-85FB-4394-B417-EEEEE4F33E86}"/>
              </a:ext>
            </a:extLst>
          </p:cNvPr>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p>
        </p:txBody>
      </p:sp>
      <p:sp>
        <p:nvSpPr>
          <p:cNvPr id="22" name="五边形 9">
            <a:extLst>
              <a:ext uri="{FF2B5EF4-FFF2-40B4-BE49-F238E27FC236}">
                <a16:creationId xmlns:a16="http://schemas.microsoft.com/office/drawing/2014/main" id="{D8A014BF-D833-4AA1-A1EA-967CEAC88ED2}"/>
              </a:ext>
            </a:extLst>
          </p:cNvPr>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45543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802144-C219-4A82-9BCC-86CDC6A183B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AE6DF89-07FE-4E20-85AF-C8742213267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A7ECE96-C254-45F5-AC10-E34BBC8E561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C4DA9CD-6438-4BF5-B278-2F7CE0EB28B0}"/>
              </a:ext>
            </a:extLst>
          </p:cNvPr>
          <p:cNvSpPr>
            <a:spLocks noGrp="1"/>
          </p:cNvSpPr>
          <p:nvPr>
            <p:ph type="dt" sz="half" idx="10"/>
          </p:nvPr>
        </p:nvSpPr>
        <p:spPr/>
        <p:txBody>
          <a:bodyPr/>
          <a:lstStyle/>
          <a:p>
            <a:fld id="{D25A5F8F-C89D-4A4A-A403-D77C01ABA7B8}" type="datetimeFigureOut">
              <a:rPr lang="zh-CN" altLang="en-US" smtClean="0"/>
              <a:t>2022/2/23</a:t>
            </a:fld>
            <a:endParaRPr lang="zh-CN" altLang="en-US"/>
          </a:p>
        </p:txBody>
      </p:sp>
      <p:sp>
        <p:nvSpPr>
          <p:cNvPr id="6" name="页脚占位符 5">
            <a:extLst>
              <a:ext uri="{FF2B5EF4-FFF2-40B4-BE49-F238E27FC236}">
                <a16:creationId xmlns:a16="http://schemas.microsoft.com/office/drawing/2014/main" id="{974FE0F5-877C-4169-9D13-A0623EADB55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243A15F-DD5E-4A47-A7ED-36F8BD0E3006}"/>
              </a:ext>
            </a:extLst>
          </p:cNvPr>
          <p:cNvSpPr>
            <a:spLocks noGrp="1"/>
          </p:cNvSpPr>
          <p:nvPr>
            <p:ph type="sldNum" sz="quarter" idx="12"/>
          </p:nvPr>
        </p:nvSpPr>
        <p:spPr/>
        <p:txBody>
          <a:bodyPr/>
          <a:lstStyle/>
          <a:p>
            <a:fld id="{CC232ABC-66DF-49B7-A129-390FD81F3AE6}" type="slidenum">
              <a:rPr lang="zh-CN" altLang="en-US" smtClean="0"/>
              <a:t>‹#›</a:t>
            </a:fld>
            <a:endParaRPr lang="zh-CN" altLang="en-US"/>
          </a:p>
        </p:txBody>
      </p:sp>
      <p:sp>
        <p:nvSpPr>
          <p:cNvPr id="8" name="矩形 7">
            <a:extLst>
              <a:ext uri="{FF2B5EF4-FFF2-40B4-BE49-F238E27FC236}">
                <a16:creationId xmlns:a16="http://schemas.microsoft.com/office/drawing/2014/main" id="{9837360E-49B4-459C-A436-189CCE0F8620}"/>
              </a:ext>
            </a:extLst>
          </p:cNvPr>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9" name="组合 8">
            <a:extLst>
              <a:ext uri="{FF2B5EF4-FFF2-40B4-BE49-F238E27FC236}">
                <a16:creationId xmlns:a16="http://schemas.microsoft.com/office/drawing/2014/main" id="{F93E38D3-E681-4324-9167-47DB85FBDC6B}"/>
              </a:ext>
            </a:extLst>
          </p:cNvPr>
          <p:cNvGrpSpPr/>
          <p:nvPr userDrawn="1"/>
        </p:nvGrpSpPr>
        <p:grpSpPr>
          <a:xfrm>
            <a:off x="436245" y="260350"/>
            <a:ext cx="3553460" cy="538480"/>
            <a:chOff x="687" y="410"/>
            <a:chExt cx="5596" cy="848"/>
          </a:xfrm>
        </p:grpSpPr>
        <p:sp>
          <p:nvSpPr>
            <p:cNvPr id="10" name="矩形 9">
              <a:extLst>
                <a:ext uri="{FF2B5EF4-FFF2-40B4-BE49-F238E27FC236}">
                  <a16:creationId xmlns:a16="http://schemas.microsoft.com/office/drawing/2014/main" id="{8D2E101F-F3EE-4DBA-8C44-DFB915295EA8}"/>
                </a:ext>
              </a:extLst>
            </p:cNvPr>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1" name="组合 10">
              <a:extLst>
                <a:ext uri="{FF2B5EF4-FFF2-40B4-BE49-F238E27FC236}">
                  <a16:creationId xmlns:a16="http://schemas.microsoft.com/office/drawing/2014/main" id="{54245948-D1D3-4FBE-806B-AA9D3929D78E}"/>
                </a:ext>
              </a:extLst>
            </p:cNvPr>
            <p:cNvGrpSpPr/>
            <p:nvPr/>
          </p:nvGrpSpPr>
          <p:grpSpPr>
            <a:xfrm>
              <a:off x="1006" y="552"/>
              <a:ext cx="4959" cy="566"/>
              <a:chOff x="817" y="901"/>
              <a:chExt cx="4959" cy="566"/>
            </a:xfrm>
            <a:solidFill>
              <a:schemeClr val="bg1"/>
            </a:solidFill>
          </p:grpSpPr>
          <p:grpSp>
            <p:nvGrpSpPr>
              <p:cNvPr id="12" name="组合 11">
                <a:extLst>
                  <a:ext uri="{FF2B5EF4-FFF2-40B4-BE49-F238E27FC236}">
                    <a16:creationId xmlns:a16="http://schemas.microsoft.com/office/drawing/2014/main" id="{D609F778-15DB-4BFA-88D9-CC4DFE276775}"/>
                  </a:ext>
                </a:extLst>
              </p:cNvPr>
              <p:cNvGrpSpPr/>
              <p:nvPr/>
            </p:nvGrpSpPr>
            <p:grpSpPr>
              <a:xfrm>
                <a:off x="817" y="901"/>
                <a:ext cx="2817" cy="566"/>
                <a:chOff x="817" y="856"/>
                <a:chExt cx="2817" cy="566"/>
              </a:xfrm>
              <a:grpFill/>
            </p:grpSpPr>
            <p:grpSp>
              <p:nvGrpSpPr>
                <p:cNvPr id="16" name="组合 15">
                  <a:extLst>
                    <a:ext uri="{FF2B5EF4-FFF2-40B4-BE49-F238E27FC236}">
                      <a16:creationId xmlns:a16="http://schemas.microsoft.com/office/drawing/2014/main" id="{E2E10122-F734-48B3-89B0-681CA78D7114}"/>
                    </a:ext>
                  </a:extLst>
                </p:cNvPr>
                <p:cNvGrpSpPr/>
                <p:nvPr/>
              </p:nvGrpSpPr>
              <p:grpSpPr>
                <a:xfrm>
                  <a:off x="817" y="856"/>
                  <a:ext cx="567" cy="567"/>
                  <a:chOff x="839" y="317"/>
                  <a:chExt cx="1134" cy="1134"/>
                </a:xfrm>
                <a:grpFill/>
              </p:grpSpPr>
              <p:sp>
                <p:nvSpPr>
                  <p:cNvPr id="20" name="任意多边形 10">
                    <a:extLst>
                      <a:ext uri="{FF2B5EF4-FFF2-40B4-BE49-F238E27FC236}">
                        <a16:creationId xmlns:a16="http://schemas.microsoft.com/office/drawing/2014/main" id="{6E4442AA-6852-4D6A-881C-4D2509A1B292}"/>
                      </a:ext>
                    </a:extLst>
                  </p:cNvPr>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1" name="任意多边形 11">
                    <a:extLst>
                      <a:ext uri="{FF2B5EF4-FFF2-40B4-BE49-F238E27FC236}">
                        <a16:creationId xmlns:a16="http://schemas.microsoft.com/office/drawing/2014/main" id="{F11455A1-210F-4DB3-8181-AC8C0500B394}"/>
                      </a:ext>
                    </a:extLst>
                  </p:cNvPr>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7" name="任意多边形 12">
                  <a:extLst>
                    <a:ext uri="{FF2B5EF4-FFF2-40B4-BE49-F238E27FC236}">
                      <a16:creationId xmlns:a16="http://schemas.microsoft.com/office/drawing/2014/main" id="{ECE16D7D-7C22-4D80-BEDB-892D7462358F}"/>
                    </a:ext>
                  </a:extLst>
                </p:cNvPr>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8" name="任意多边形 13">
                  <a:extLst>
                    <a:ext uri="{FF2B5EF4-FFF2-40B4-BE49-F238E27FC236}">
                      <a16:creationId xmlns:a16="http://schemas.microsoft.com/office/drawing/2014/main" id="{3A568A8C-4F71-41BB-9C4F-33455335CEC7}"/>
                    </a:ext>
                  </a:extLst>
                </p:cNvPr>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9" name="任意多边形 14">
                  <a:extLst>
                    <a:ext uri="{FF2B5EF4-FFF2-40B4-BE49-F238E27FC236}">
                      <a16:creationId xmlns:a16="http://schemas.microsoft.com/office/drawing/2014/main" id="{931E9FA4-7BE6-4AC8-86DF-AE8CA81A6628}"/>
                    </a:ext>
                  </a:extLst>
                </p:cNvPr>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3" name="任意多边形 19">
                <a:extLst>
                  <a:ext uri="{FF2B5EF4-FFF2-40B4-BE49-F238E27FC236}">
                    <a16:creationId xmlns:a16="http://schemas.microsoft.com/office/drawing/2014/main" id="{FEC03554-0288-438A-A8B5-9092B2A0DEAD}"/>
                  </a:ext>
                </a:extLst>
              </p:cNvPr>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20">
                <a:extLst>
                  <a:ext uri="{FF2B5EF4-FFF2-40B4-BE49-F238E27FC236}">
                    <a16:creationId xmlns:a16="http://schemas.microsoft.com/office/drawing/2014/main" id="{ECF2F8B5-2CE9-4BB8-BC06-79A38F3F5525}"/>
                  </a:ext>
                </a:extLst>
              </p:cNvPr>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5" name="任意多边形 21">
                <a:extLst>
                  <a:ext uri="{FF2B5EF4-FFF2-40B4-BE49-F238E27FC236}">
                    <a16:creationId xmlns:a16="http://schemas.microsoft.com/office/drawing/2014/main" id="{8D24C51B-2655-4B0E-9BEC-68BEAF4DE50A}"/>
                  </a:ext>
                </a:extLst>
              </p:cNvPr>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2" name="文本框 21">
            <a:extLst>
              <a:ext uri="{FF2B5EF4-FFF2-40B4-BE49-F238E27FC236}">
                <a16:creationId xmlns:a16="http://schemas.microsoft.com/office/drawing/2014/main" id="{29CD67F4-C265-49B6-B566-47823B222F97}"/>
              </a:ext>
            </a:extLst>
          </p:cNvPr>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p>
        </p:txBody>
      </p:sp>
      <p:sp>
        <p:nvSpPr>
          <p:cNvPr id="23" name="五边形 9">
            <a:extLst>
              <a:ext uri="{FF2B5EF4-FFF2-40B4-BE49-F238E27FC236}">
                <a16:creationId xmlns:a16="http://schemas.microsoft.com/office/drawing/2014/main" id="{85F8C24C-3EEC-4402-BB98-513029CC2720}"/>
              </a:ext>
            </a:extLst>
          </p:cNvPr>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2266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7D76E1-0E70-45F8-80E5-F8DFEEC5D2C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4036836-814A-4F90-B2C3-DBB8F3AB0F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8DB7613-ECE9-4F41-B202-60BC7B60E2F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7067DAB-F646-4E92-A1D1-74FB04F42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9F4FE5D-34CE-4B64-A3E9-881AF469203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652D8B-93F5-41E4-B315-1053FEFCA5E5}"/>
              </a:ext>
            </a:extLst>
          </p:cNvPr>
          <p:cNvSpPr>
            <a:spLocks noGrp="1"/>
          </p:cNvSpPr>
          <p:nvPr>
            <p:ph type="dt" sz="half" idx="10"/>
          </p:nvPr>
        </p:nvSpPr>
        <p:spPr/>
        <p:txBody>
          <a:bodyPr/>
          <a:lstStyle/>
          <a:p>
            <a:fld id="{D25A5F8F-C89D-4A4A-A403-D77C01ABA7B8}" type="datetimeFigureOut">
              <a:rPr lang="zh-CN" altLang="en-US" smtClean="0"/>
              <a:t>2022/2/23</a:t>
            </a:fld>
            <a:endParaRPr lang="zh-CN" altLang="en-US"/>
          </a:p>
        </p:txBody>
      </p:sp>
      <p:sp>
        <p:nvSpPr>
          <p:cNvPr id="8" name="页脚占位符 7">
            <a:extLst>
              <a:ext uri="{FF2B5EF4-FFF2-40B4-BE49-F238E27FC236}">
                <a16:creationId xmlns:a16="http://schemas.microsoft.com/office/drawing/2014/main" id="{41274103-5CC5-4519-BA65-51DDED3CEE8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09DF81A-0E95-4A8E-85EE-5365FF493E9E}"/>
              </a:ext>
            </a:extLst>
          </p:cNvPr>
          <p:cNvSpPr>
            <a:spLocks noGrp="1"/>
          </p:cNvSpPr>
          <p:nvPr>
            <p:ph type="sldNum" sz="quarter" idx="12"/>
          </p:nvPr>
        </p:nvSpPr>
        <p:spPr/>
        <p:txBody>
          <a:bodyPr/>
          <a:lstStyle/>
          <a:p>
            <a:fld id="{CC232ABC-66DF-49B7-A129-390FD81F3AE6}" type="slidenum">
              <a:rPr lang="zh-CN" altLang="en-US" smtClean="0"/>
              <a:t>‹#›</a:t>
            </a:fld>
            <a:endParaRPr lang="zh-CN" altLang="en-US"/>
          </a:p>
        </p:txBody>
      </p:sp>
      <p:sp>
        <p:nvSpPr>
          <p:cNvPr id="10" name="矩形 9">
            <a:extLst>
              <a:ext uri="{FF2B5EF4-FFF2-40B4-BE49-F238E27FC236}">
                <a16:creationId xmlns:a16="http://schemas.microsoft.com/office/drawing/2014/main" id="{5EF8F2DE-F3A7-4CD7-BF97-B20DB516F873}"/>
              </a:ext>
            </a:extLst>
          </p:cNvPr>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1" name="组合 10">
            <a:extLst>
              <a:ext uri="{FF2B5EF4-FFF2-40B4-BE49-F238E27FC236}">
                <a16:creationId xmlns:a16="http://schemas.microsoft.com/office/drawing/2014/main" id="{85CC987E-0103-47EB-B90C-B7022AD87B54}"/>
              </a:ext>
            </a:extLst>
          </p:cNvPr>
          <p:cNvGrpSpPr/>
          <p:nvPr userDrawn="1"/>
        </p:nvGrpSpPr>
        <p:grpSpPr>
          <a:xfrm>
            <a:off x="436245" y="260350"/>
            <a:ext cx="3553460" cy="538480"/>
            <a:chOff x="687" y="410"/>
            <a:chExt cx="5596" cy="848"/>
          </a:xfrm>
        </p:grpSpPr>
        <p:sp>
          <p:nvSpPr>
            <p:cNvPr id="12" name="矩形 11">
              <a:extLst>
                <a:ext uri="{FF2B5EF4-FFF2-40B4-BE49-F238E27FC236}">
                  <a16:creationId xmlns:a16="http://schemas.microsoft.com/office/drawing/2014/main" id="{D0FF6A0D-47D0-4B83-89C0-5EF8F779CDC1}"/>
                </a:ext>
              </a:extLst>
            </p:cNvPr>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3" name="组合 12">
              <a:extLst>
                <a:ext uri="{FF2B5EF4-FFF2-40B4-BE49-F238E27FC236}">
                  <a16:creationId xmlns:a16="http://schemas.microsoft.com/office/drawing/2014/main" id="{7D2D3273-73BD-47F1-AFE2-7D697160C129}"/>
                </a:ext>
              </a:extLst>
            </p:cNvPr>
            <p:cNvGrpSpPr/>
            <p:nvPr/>
          </p:nvGrpSpPr>
          <p:grpSpPr>
            <a:xfrm>
              <a:off x="1006" y="552"/>
              <a:ext cx="4959" cy="566"/>
              <a:chOff x="817" y="901"/>
              <a:chExt cx="4959" cy="566"/>
            </a:xfrm>
            <a:solidFill>
              <a:schemeClr val="bg1"/>
            </a:solidFill>
          </p:grpSpPr>
          <p:grpSp>
            <p:nvGrpSpPr>
              <p:cNvPr id="14" name="组合 13">
                <a:extLst>
                  <a:ext uri="{FF2B5EF4-FFF2-40B4-BE49-F238E27FC236}">
                    <a16:creationId xmlns:a16="http://schemas.microsoft.com/office/drawing/2014/main" id="{0457D0CD-6828-40A0-A819-361EE0448EC1}"/>
                  </a:ext>
                </a:extLst>
              </p:cNvPr>
              <p:cNvGrpSpPr/>
              <p:nvPr/>
            </p:nvGrpSpPr>
            <p:grpSpPr>
              <a:xfrm>
                <a:off x="817" y="901"/>
                <a:ext cx="2817" cy="566"/>
                <a:chOff x="817" y="856"/>
                <a:chExt cx="2817" cy="566"/>
              </a:xfrm>
              <a:grpFill/>
            </p:grpSpPr>
            <p:grpSp>
              <p:nvGrpSpPr>
                <p:cNvPr id="18" name="组合 17">
                  <a:extLst>
                    <a:ext uri="{FF2B5EF4-FFF2-40B4-BE49-F238E27FC236}">
                      <a16:creationId xmlns:a16="http://schemas.microsoft.com/office/drawing/2014/main" id="{64FA039B-AC81-4302-9894-6BEA49A6F8EF}"/>
                    </a:ext>
                  </a:extLst>
                </p:cNvPr>
                <p:cNvGrpSpPr/>
                <p:nvPr/>
              </p:nvGrpSpPr>
              <p:grpSpPr>
                <a:xfrm>
                  <a:off x="817" y="856"/>
                  <a:ext cx="567" cy="567"/>
                  <a:chOff x="839" y="317"/>
                  <a:chExt cx="1134" cy="1134"/>
                </a:xfrm>
                <a:grpFill/>
              </p:grpSpPr>
              <p:sp>
                <p:nvSpPr>
                  <p:cNvPr id="22" name="任意多边形 10">
                    <a:extLst>
                      <a:ext uri="{FF2B5EF4-FFF2-40B4-BE49-F238E27FC236}">
                        <a16:creationId xmlns:a16="http://schemas.microsoft.com/office/drawing/2014/main" id="{D5350E53-C2B0-4B11-ACFB-6CCCE77D2E4D}"/>
                      </a:ext>
                    </a:extLst>
                  </p:cNvPr>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3" name="任意多边形 11">
                    <a:extLst>
                      <a:ext uri="{FF2B5EF4-FFF2-40B4-BE49-F238E27FC236}">
                        <a16:creationId xmlns:a16="http://schemas.microsoft.com/office/drawing/2014/main" id="{8FAB1A28-47F1-441F-85C4-3C6D048B3CDA}"/>
                      </a:ext>
                    </a:extLst>
                  </p:cNvPr>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9" name="任意多边形 12">
                  <a:extLst>
                    <a:ext uri="{FF2B5EF4-FFF2-40B4-BE49-F238E27FC236}">
                      <a16:creationId xmlns:a16="http://schemas.microsoft.com/office/drawing/2014/main" id="{53CD259D-6CE9-4C31-BA3D-855187244892}"/>
                    </a:ext>
                  </a:extLst>
                </p:cNvPr>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0" name="任意多边形 13">
                  <a:extLst>
                    <a:ext uri="{FF2B5EF4-FFF2-40B4-BE49-F238E27FC236}">
                      <a16:creationId xmlns:a16="http://schemas.microsoft.com/office/drawing/2014/main" id="{EB00458C-1B41-4CBD-BCE4-E55D299824C7}"/>
                    </a:ext>
                  </a:extLst>
                </p:cNvPr>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1" name="任意多边形 14">
                  <a:extLst>
                    <a:ext uri="{FF2B5EF4-FFF2-40B4-BE49-F238E27FC236}">
                      <a16:creationId xmlns:a16="http://schemas.microsoft.com/office/drawing/2014/main" id="{716F2B9D-55D0-4CD3-9AB9-01AF90E5B79B}"/>
                    </a:ext>
                  </a:extLst>
                </p:cNvPr>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5" name="任意多边形 19">
                <a:extLst>
                  <a:ext uri="{FF2B5EF4-FFF2-40B4-BE49-F238E27FC236}">
                    <a16:creationId xmlns:a16="http://schemas.microsoft.com/office/drawing/2014/main" id="{A4F9FB83-8FC5-4A99-9F09-F5D63BFD58FF}"/>
                  </a:ext>
                </a:extLst>
              </p:cNvPr>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6" name="任意多边形 20">
                <a:extLst>
                  <a:ext uri="{FF2B5EF4-FFF2-40B4-BE49-F238E27FC236}">
                    <a16:creationId xmlns:a16="http://schemas.microsoft.com/office/drawing/2014/main" id="{1F030066-6B9F-4C1B-937C-B642207CFAB0}"/>
                  </a:ext>
                </a:extLst>
              </p:cNvPr>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7" name="任意多边形 21">
                <a:extLst>
                  <a:ext uri="{FF2B5EF4-FFF2-40B4-BE49-F238E27FC236}">
                    <a16:creationId xmlns:a16="http://schemas.microsoft.com/office/drawing/2014/main" id="{6BE3AC06-E1DF-43BF-89C4-7D82EDE63914}"/>
                  </a:ext>
                </a:extLst>
              </p:cNvPr>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4" name="文本框 23">
            <a:extLst>
              <a:ext uri="{FF2B5EF4-FFF2-40B4-BE49-F238E27FC236}">
                <a16:creationId xmlns:a16="http://schemas.microsoft.com/office/drawing/2014/main" id="{E287B535-3A29-45EA-85C7-AF785B88AFB0}"/>
              </a:ext>
            </a:extLst>
          </p:cNvPr>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p>
        </p:txBody>
      </p:sp>
      <p:sp>
        <p:nvSpPr>
          <p:cNvPr id="25" name="五边形 9">
            <a:extLst>
              <a:ext uri="{FF2B5EF4-FFF2-40B4-BE49-F238E27FC236}">
                <a16:creationId xmlns:a16="http://schemas.microsoft.com/office/drawing/2014/main" id="{C5F782B6-D4FE-40C2-9863-9195CF2F9977}"/>
              </a:ext>
            </a:extLst>
          </p:cNvPr>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36000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7677F5-5D22-4180-B0A4-0AF51904404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1B4CC71-C899-46FD-A8A3-DF1EA5994F57}"/>
              </a:ext>
            </a:extLst>
          </p:cNvPr>
          <p:cNvSpPr>
            <a:spLocks noGrp="1"/>
          </p:cNvSpPr>
          <p:nvPr>
            <p:ph type="dt" sz="half" idx="10"/>
          </p:nvPr>
        </p:nvSpPr>
        <p:spPr/>
        <p:txBody>
          <a:bodyPr/>
          <a:lstStyle/>
          <a:p>
            <a:fld id="{D25A5F8F-C89D-4A4A-A403-D77C01ABA7B8}" type="datetimeFigureOut">
              <a:rPr lang="zh-CN" altLang="en-US" smtClean="0"/>
              <a:t>2022/2/23</a:t>
            </a:fld>
            <a:endParaRPr lang="zh-CN" altLang="en-US"/>
          </a:p>
        </p:txBody>
      </p:sp>
      <p:sp>
        <p:nvSpPr>
          <p:cNvPr id="4" name="页脚占位符 3">
            <a:extLst>
              <a:ext uri="{FF2B5EF4-FFF2-40B4-BE49-F238E27FC236}">
                <a16:creationId xmlns:a16="http://schemas.microsoft.com/office/drawing/2014/main" id="{19B7F0FC-867B-4E78-904D-6E7216E2E0E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38935E2-3F94-4642-AFD2-8078D0A7C6AB}"/>
              </a:ext>
            </a:extLst>
          </p:cNvPr>
          <p:cNvSpPr>
            <a:spLocks noGrp="1"/>
          </p:cNvSpPr>
          <p:nvPr>
            <p:ph type="sldNum" sz="quarter" idx="12"/>
          </p:nvPr>
        </p:nvSpPr>
        <p:spPr/>
        <p:txBody>
          <a:bodyPr/>
          <a:lstStyle/>
          <a:p>
            <a:fld id="{CC232ABC-66DF-49B7-A129-390FD81F3AE6}" type="slidenum">
              <a:rPr lang="zh-CN" altLang="en-US" smtClean="0"/>
              <a:t>‹#›</a:t>
            </a:fld>
            <a:endParaRPr lang="zh-CN" altLang="en-US"/>
          </a:p>
        </p:txBody>
      </p:sp>
      <p:sp>
        <p:nvSpPr>
          <p:cNvPr id="6" name="矩形 5">
            <a:extLst>
              <a:ext uri="{FF2B5EF4-FFF2-40B4-BE49-F238E27FC236}">
                <a16:creationId xmlns:a16="http://schemas.microsoft.com/office/drawing/2014/main" id="{FFBFB5FE-1704-4C83-9945-28A8FC5E7E67}"/>
              </a:ext>
            </a:extLst>
          </p:cNvPr>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7" name="组合 6">
            <a:extLst>
              <a:ext uri="{FF2B5EF4-FFF2-40B4-BE49-F238E27FC236}">
                <a16:creationId xmlns:a16="http://schemas.microsoft.com/office/drawing/2014/main" id="{EF8EEE78-038E-45AB-A8F9-277E9CC23A7E}"/>
              </a:ext>
            </a:extLst>
          </p:cNvPr>
          <p:cNvGrpSpPr/>
          <p:nvPr userDrawn="1"/>
        </p:nvGrpSpPr>
        <p:grpSpPr>
          <a:xfrm>
            <a:off x="436245" y="260350"/>
            <a:ext cx="3553460" cy="538480"/>
            <a:chOff x="687" y="410"/>
            <a:chExt cx="5596" cy="848"/>
          </a:xfrm>
        </p:grpSpPr>
        <p:sp>
          <p:nvSpPr>
            <p:cNvPr id="8" name="矩形 7">
              <a:extLst>
                <a:ext uri="{FF2B5EF4-FFF2-40B4-BE49-F238E27FC236}">
                  <a16:creationId xmlns:a16="http://schemas.microsoft.com/office/drawing/2014/main" id="{D9C60804-7EA1-4319-B20F-F54E7F397819}"/>
                </a:ext>
              </a:extLst>
            </p:cNvPr>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9" name="组合 8">
              <a:extLst>
                <a:ext uri="{FF2B5EF4-FFF2-40B4-BE49-F238E27FC236}">
                  <a16:creationId xmlns:a16="http://schemas.microsoft.com/office/drawing/2014/main" id="{3C56A57E-3F3E-47EE-BADE-4C734AFCC9E5}"/>
                </a:ext>
              </a:extLst>
            </p:cNvPr>
            <p:cNvGrpSpPr/>
            <p:nvPr/>
          </p:nvGrpSpPr>
          <p:grpSpPr>
            <a:xfrm>
              <a:off x="1006" y="552"/>
              <a:ext cx="4959" cy="566"/>
              <a:chOff x="817" y="901"/>
              <a:chExt cx="4959" cy="566"/>
            </a:xfrm>
            <a:solidFill>
              <a:schemeClr val="bg1"/>
            </a:solidFill>
          </p:grpSpPr>
          <p:grpSp>
            <p:nvGrpSpPr>
              <p:cNvPr id="10" name="组合 9">
                <a:extLst>
                  <a:ext uri="{FF2B5EF4-FFF2-40B4-BE49-F238E27FC236}">
                    <a16:creationId xmlns:a16="http://schemas.microsoft.com/office/drawing/2014/main" id="{53BD2B38-881A-43AD-9DC7-E50B4B7192CF}"/>
                  </a:ext>
                </a:extLst>
              </p:cNvPr>
              <p:cNvGrpSpPr/>
              <p:nvPr/>
            </p:nvGrpSpPr>
            <p:grpSpPr>
              <a:xfrm>
                <a:off x="817" y="901"/>
                <a:ext cx="2817" cy="566"/>
                <a:chOff x="817" y="856"/>
                <a:chExt cx="2817" cy="566"/>
              </a:xfrm>
              <a:grpFill/>
            </p:grpSpPr>
            <p:grpSp>
              <p:nvGrpSpPr>
                <p:cNvPr id="14" name="组合 13">
                  <a:extLst>
                    <a:ext uri="{FF2B5EF4-FFF2-40B4-BE49-F238E27FC236}">
                      <a16:creationId xmlns:a16="http://schemas.microsoft.com/office/drawing/2014/main" id="{8AD5B249-1176-4558-83B9-15AD987E6E4B}"/>
                    </a:ext>
                  </a:extLst>
                </p:cNvPr>
                <p:cNvGrpSpPr/>
                <p:nvPr/>
              </p:nvGrpSpPr>
              <p:grpSpPr>
                <a:xfrm>
                  <a:off x="817" y="856"/>
                  <a:ext cx="567" cy="567"/>
                  <a:chOff x="839" y="317"/>
                  <a:chExt cx="1134" cy="1134"/>
                </a:xfrm>
                <a:grpFill/>
              </p:grpSpPr>
              <p:sp>
                <p:nvSpPr>
                  <p:cNvPr id="18" name="任意多边形 10">
                    <a:extLst>
                      <a:ext uri="{FF2B5EF4-FFF2-40B4-BE49-F238E27FC236}">
                        <a16:creationId xmlns:a16="http://schemas.microsoft.com/office/drawing/2014/main" id="{0606FC47-3E8B-442E-A191-9B6FCE20B471}"/>
                      </a:ext>
                    </a:extLst>
                  </p:cNvPr>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9" name="任意多边形 11">
                    <a:extLst>
                      <a:ext uri="{FF2B5EF4-FFF2-40B4-BE49-F238E27FC236}">
                        <a16:creationId xmlns:a16="http://schemas.microsoft.com/office/drawing/2014/main" id="{C078655B-D892-4591-B22D-B06874C64423}"/>
                      </a:ext>
                    </a:extLst>
                  </p:cNvPr>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5" name="任意多边形 12">
                  <a:extLst>
                    <a:ext uri="{FF2B5EF4-FFF2-40B4-BE49-F238E27FC236}">
                      <a16:creationId xmlns:a16="http://schemas.microsoft.com/office/drawing/2014/main" id="{505CBF76-6142-40ED-BA16-4D342313CC7C}"/>
                    </a:ext>
                  </a:extLst>
                </p:cNvPr>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6" name="任意多边形 13">
                  <a:extLst>
                    <a:ext uri="{FF2B5EF4-FFF2-40B4-BE49-F238E27FC236}">
                      <a16:creationId xmlns:a16="http://schemas.microsoft.com/office/drawing/2014/main" id="{1958C183-2CEA-448A-8AFF-B1B33B50F836}"/>
                    </a:ext>
                  </a:extLst>
                </p:cNvPr>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7" name="任意多边形 14">
                  <a:extLst>
                    <a:ext uri="{FF2B5EF4-FFF2-40B4-BE49-F238E27FC236}">
                      <a16:creationId xmlns:a16="http://schemas.microsoft.com/office/drawing/2014/main" id="{92F8D27F-DDDF-4A3B-B0DB-EBDD3805D369}"/>
                    </a:ext>
                  </a:extLst>
                </p:cNvPr>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1" name="任意多边形 19">
                <a:extLst>
                  <a:ext uri="{FF2B5EF4-FFF2-40B4-BE49-F238E27FC236}">
                    <a16:creationId xmlns:a16="http://schemas.microsoft.com/office/drawing/2014/main" id="{2DC4B883-4056-437E-A251-A25D15EB4C0F}"/>
                  </a:ext>
                </a:extLst>
              </p:cNvPr>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2" name="任意多边形 20">
                <a:extLst>
                  <a:ext uri="{FF2B5EF4-FFF2-40B4-BE49-F238E27FC236}">
                    <a16:creationId xmlns:a16="http://schemas.microsoft.com/office/drawing/2014/main" id="{49640E88-9006-4E8B-A7A4-B8CDFB96BD5A}"/>
                  </a:ext>
                </a:extLst>
              </p:cNvPr>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3" name="任意多边形 21">
                <a:extLst>
                  <a:ext uri="{FF2B5EF4-FFF2-40B4-BE49-F238E27FC236}">
                    <a16:creationId xmlns:a16="http://schemas.microsoft.com/office/drawing/2014/main" id="{624A0E1B-FFBB-45C7-94AA-106A0F14E90F}"/>
                  </a:ext>
                </a:extLst>
              </p:cNvPr>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0" name="文本框 19">
            <a:extLst>
              <a:ext uri="{FF2B5EF4-FFF2-40B4-BE49-F238E27FC236}">
                <a16:creationId xmlns:a16="http://schemas.microsoft.com/office/drawing/2014/main" id="{A5CDC7C5-86FF-4A7D-A7F2-CE53728FCC5C}"/>
              </a:ext>
            </a:extLst>
          </p:cNvPr>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p>
        </p:txBody>
      </p:sp>
      <p:sp>
        <p:nvSpPr>
          <p:cNvPr id="21" name="五边形 9">
            <a:extLst>
              <a:ext uri="{FF2B5EF4-FFF2-40B4-BE49-F238E27FC236}">
                <a16:creationId xmlns:a16="http://schemas.microsoft.com/office/drawing/2014/main" id="{1D7DC42A-B717-4640-B7D3-B8A30614BBBA}"/>
              </a:ext>
            </a:extLst>
          </p:cNvPr>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2386626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BF44AB-7F61-4510-B9AA-C1C6D942C4A5}"/>
              </a:ext>
            </a:extLst>
          </p:cNvPr>
          <p:cNvSpPr>
            <a:spLocks noGrp="1"/>
          </p:cNvSpPr>
          <p:nvPr>
            <p:ph type="dt" sz="half" idx="10"/>
          </p:nvPr>
        </p:nvSpPr>
        <p:spPr/>
        <p:txBody>
          <a:bodyPr/>
          <a:lstStyle/>
          <a:p>
            <a:fld id="{D25A5F8F-C89D-4A4A-A403-D77C01ABA7B8}" type="datetimeFigureOut">
              <a:rPr lang="zh-CN" altLang="en-US" smtClean="0"/>
              <a:t>2022/2/23</a:t>
            </a:fld>
            <a:endParaRPr lang="zh-CN" altLang="en-US"/>
          </a:p>
        </p:txBody>
      </p:sp>
      <p:sp>
        <p:nvSpPr>
          <p:cNvPr id="3" name="页脚占位符 2">
            <a:extLst>
              <a:ext uri="{FF2B5EF4-FFF2-40B4-BE49-F238E27FC236}">
                <a16:creationId xmlns:a16="http://schemas.microsoft.com/office/drawing/2014/main" id="{EF698C3E-0290-49E3-B39D-9B44B560668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B123F5E-22B2-462B-92FE-5CAD4EE0DBAE}"/>
              </a:ext>
            </a:extLst>
          </p:cNvPr>
          <p:cNvSpPr>
            <a:spLocks noGrp="1"/>
          </p:cNvSpPr>
          <p:nvPr>
            <p:ph type="sldNum" sz="quarter" idx="12"/>
          </p:nvPr>
        </p:nvSpPr>
        <p:spPr/>
        <p:txBody>
          <a:bodyPr/>
          <a:lstStyle/>
          <a:p>
            <a:fld id="{CC232ABC-66DF-49B7-A129-390FD81F3AE6}" type="slidenum">
              <a:rPr lang="zh-CN" altLang="en-US" smtClean="0"/>
              <a:t>‹#›</a:t>
            </a:fld>
            <a:endParaRPr lang="zh-CN" altLang="en-US"/>
          </a:p>
        </p:txBody>
      </p:sp>
      <p:sp>
        <p:nvSpPr>
          <p:cNvPr id="5" name="矩形 4">
            <a:extLst>
              <a:ext uri="{FF2B5EF4-FFF2-40B4-BE49-F238E27FC236}">
                <a16:creationId xmlns:a16="http://schemas.microsoft.com/office/drawing/2014/main" id="{E044D324-DE3B-45FB-A150-5C151FD66798}"/>
              </a:ext>
            </a:extLst>
          </p:cNvPr>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6" name="组合 5">
            <a:extLst>
              <a:ext uri="{FF2B5EF4-FFF2-40B4-BE49-F238E27FC236}">
                <a16:creationId xmlns:a16="http://schemas.microsoft.com/office/drawing/2014/main" id="{E1888E43-1A08-4B28-9CCD-E3D2754F8C63}"/>
              </a:ext>
            </a:extLst>
          </p:cNvPr>
          <p:cNvGrpSpPr/>
          <p:nvPr userDrawn="1"/>
        </p:nvGrpSpPr>
        <p:grpSpPr>
          <a:xfrm>
            <a:off x="436245" y="260350"/>
            <a:ext cx="3553460" cy="538480"/>
            <a:chOff x="687" y="410"/>
            <a:chExt cx="5596" cy="848"/>
          </a:xfrm>
        </p:grpSpPr>
        <p:sp>
          <p:nvSpPr>
            <p:cNvPr id="7" name="矩形 6">
              <a:extLst>
                <a:ext uri="{FF2B5EF4-FFF2-40B4-BE49-F238E27FC236}">
                  <a16:creationId xmlns:a16="http://schemas.microsoft.com/office/drawing/2014/main" id="{2DA30A45-64BC-48EB-86CC-181AC469768A}"/>
                </a:ext>
              </a:extLst>
            </p:cNvPr>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8" name="组合 7">
              <a:extLst>
                <a:ext uri="{FF2B5EF4-FFF2-40B4-BE49-F238E27FC236}">
                  <a16:creationId xmlns:a16="http://schemas.microsoft.com/office/drawing/2014/main" id="{E4ADF765-7972-4D12-8F01-41F2361E038B}"/>
                </a:ext>
              </a:extLst>
            </p:cNvPr>
            <p:cNvGrpSpPr/>
            <p:nvPr/>
          </p:nvGrpSpPr>
          <p:grpSpPr>
            <a:xfrm>
              <a:off x="1006" y="552"/>
              <a:ext cx="4959" cy="566"/>
              <a:chOff x="817" y="901"/>
              <a:chExt cx="4959" cy="566"/>
            </a:xfrm>
            <a:solidFill>
              <a:schemeClr val="bg1"/>
            </a:solidFill>
          </p:grpSpPr>
          <p:grpSp>
            <p:nvGrpSpPr>
              <p:cNvPr id="9" name="组合 8">
                <a:extLst>
                  <a:ext uri="{FF2B5EF4-FFF2-40B4-BE49-F238E27FC236}">
                    <a16:creationId xmlns:a16="http://schemas.microsoft.com/office/drawing/2014/main" id="{395A514F-69E6-4921-961D-BDA0E9829FCE}"/>
                  </a:ext>
                </a:extLst>
              </p:cNvPr>
              <p:cNvGrpSpPr/>
              <p:nvPr/>
            </p:nvGrpSpPr>
            <p:grpSpPr>
              <a:xfrm>
                <a:off x="817" y="901"/>
                <a:ext cx="2817" cy="566"/>
                <a:chOff x="817" y="856"/>
                <a:chExt cx="2817" cy="566"/>
              </a:xfrm>
              <a:grpFill/>
            </p:grpSpPr>
            <p:grpSp>
              <p:nvGrpSpPr>
                <p:cNvPr id="13" name="组合 12">
                  <a:extLst>
                    <a:ext uri="{FF2B5EF4-FFF2-40B4-BE49-F238E27FC236}">
                      <a16:creationId xmlns:a16="http://schemas.microsoft.com/office/drawing/2014/main" id="{2B6DB37F-CD15-423C-BF61-B102FC2A3588}"/>
                    </a:ext>
                  </a:extLst>
                </p:cNvPr>
                <p:cNvGrpSpPr/>
                <p:nvPr/>
              </p:nvGrpSpPr>
              <p:grpSpPr>
                <a:xfrm>
                  <a:off x="817" y="856"/>
                  <a:ext cx="567" cy="567"/>
                  <a:chOff x="839" y="317"/>
                  <a:chExt cx="1134" cy="1134"/>
                </a:xfrm>
                <a:grpFill/>
              </p:grpSpPr>
              <p:sp>
                <p:nvSpPr>
                  <p:cNvPr id="17" name="任意多边形 10">
                    <a:extLst>
                      <a:ext uri="{FF2B5EF4-FFF2-40B4-BE49-F238E27FC236}">
                        <a16:creationId xmlns:a16="http://schemas.microsoft.com/office/drawing/2014/main" id="{D3C0D448-8D2C-45F8-93E0-C8286CF5CD13}"/>
                      </a:ext>
                    </a:extLst>
                  </p:cNvPr>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8" name="任意多边形 11">
                    <a:extLst>
                      <a:ext uri="{FF2B5EF4-FFF2-40B4-BE49-F238E27FC236}">
                        <a16:creationId xmlns:a16="http://schemas.microsoft.com/office/drawing/2014/main" id="{AFCDD4D7-1180-4B6D-9EE3-FDF3C034CDFE}"/>
                      </a:ext>
                    </a:extLst>
                  </p:cNvPr>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4" name="任意多边形 12">
                  <a:extLst>
                    <a:ext uri="{FF2B5EF4-FFF2-40B4-BE49-F238E27FC236}">
                      <a16:creationId xmlns:a16="http://schemas.microsoft.com/office/drawing/2014/main" id="{C92870EF-99A2-4F96-A999-0C787A84C86C}"/>
                    </a:ext>
                  </a:extLst>
                </p:cNvPr>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5" name="任意多边形 13">
                  <a:extLst>
                    <a:ext uri="{FF2B5EF4-FFF2-40B4-BE49-F238E27FC236}">
                      <a16:creationId xmlns:a16="http://schemas.microsoft.com/office/drawing/2014/main" id="{98A3E25B-1516-4495-A6B9-038815B2B435}"/>
                    </a:ext>
                  </a:extLst>
                </p:cNvPr>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6" name="任意多边形 14">
                  <a:extLst>
                    <a:ext uri="{FF2B5EF4-FFF2-40B4-BE49-F238E27FC236}">
                      <a16:creationId xmlns:a16="http://schemas.microsoft.com/office/drawing/2014/main" id="{4C86B2E2-671C-45DD-BF07-2907D7E506B6}"/>
                    </a:ext>
                  </a:extLst>
                </p:cNvPr>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0" name="任意多边形 19">
                <a:extLst>
                  <a:ext uri="{FF2B5EF4-FFF2-40B4-BE49-F238E27FC236}">
                    <a16:creationId xmlns:a16="http://schemas.microsoft.com/office/drawing/2014/main" id="{9B48CC16-418B-4A94-8EEC-CAF53378F15F}"/>
                  </a:ext>
                </a:extLst>
              </p:cNvPr>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1" name="任意多边形 20">
                <a:extLst>
                  <a:ext uri="{FF2B5EF4-FFF2-40B4-BE49-F238E27FC236}">
                    <a16:creationId xmlns:a16="http://schemas.microsoft.com/office/drawing/2014/main" id="{21FF2E64-2DBB-43DE-A98B-D90252A19E41}"/>
                  </a:ext>
                </a:extLst>
              </p:cNvPr>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2" name="任意多边形 21">
                <a:extLst>
                  <a:ext uri="{FF2B5EF4-FFF2-40B4-BE49-F238E27FC236}">
                    <a16:creationId xmlns:a16="http://schemas.microsoft.com/office/drawing/2014/main" id="{E8BFE1E9-0B1A-4BFA-821D-450627052331}"/>
                  </a:ext>
                </a:extLst>
              </p:cNvPr>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19" name="文本框 18">
            <a:extLst>
              <a:ext uri="{FF2B5EF4-FFF2-40B4-BE49-F238E27FC236}">
                <a16:creationId xmlns:a16="http://schemas.microsoft.com/office/drawing/2014/main" id="{BA870EAD-D192-499B-98F9-E4AD7009D5FD}"/>
              </a:ext>
            </a:extLst>
          </p:cNvPr>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p>
        </p:txBody>
      </p:sp>
      <p:sp>
        <p:nvSpPr>
          <p:cNvPr id="20" name="五边形 9">
            <a:extLst>
              <a:ext uri="{FF2B5EF4-FFF2-40B4-BE49-F238E27FC236}">
                <a16:creationId xmlns:a16="http://schemas.microsoft.com/office/drawing/2014/main" id="{F2528565-FCE9-4C0A-AA2E-C84A5B953EA5}"/>
              </a:ext>
            </a:extLst>
          </p:cNvPr>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961738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5E12B3-9F02-437F-A073-145E12CE3463}"/>
              </a:ext>
            </a:extLst>
          </p:cNvPr>
          <p:cNvSpPr>
            <a:spLocks noGrp="1"/>
          </p:cNvSpPr>
          <p:nvPr>
            <p:ph type="title"/>
          </p:nvPr>
        </p:nvSpPr>
        <p:spPr>
          <a:xfrm>
            <a:off x="7283711" y="449262"/>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747E7F-39A2-4206-ACA1-C2865B9270A4}"/>
              </a:ext>
            </a:extLst>
          </p:cNvPr>
          <p:cNvSpPr>
            <a:spLocks noGrp="1"/>
          </p:cNvSpPr>
          <p:nvPr>
            <p:ph idx="1"/>
          </p:nvPr>
        </p:nvSpPr>
        <p:spPr>
          <a:xfrm>
            <a:off x="750084" y="101210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7615875-B1D3-401C-AB59-633131DAF7F8}"/>
              </a:ext>
            </a:extLst>
          </p:cNvPr>
          <p:cNvSpPr>
            <a:spLocks noGrp="1"/>
          </p:cNvSpPr>
          <p:nvPr>
            <p:ph type="body" sz="half" idx="2"/>
          </p:nvPr>
        </p:nvSpPr>
        <p:spPr>
          <a:xfrm>
            <a:off x="7286887"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0FBFD15-B5DE-49E5-8DB3-4D9083FFB86E}"/>
              </a:ext>
            </a:extLst>
          </p:cNvPr>
          <p:cNvSpPr>
            <a:spLocks noGrp="1"/>
          </p:cNvSpPr>
          <p:nvPr>
            <p:ph type="dt" sz="half" idx="10"/>
          </p:nvPr>
        </p:nvSpPr>
        <p:spPr/>
        <p:txBody>
          <a:bodyPr/>
          <a:lstStyle/>
          <a:p>
            <a:fld id="{D25A5F8F-C89D-4A4A-A403-D77C01ABA7B8}" type="datetimeFigureOut">
              <a:rPr lang="zh-CN" altLang="en-US" smtClean="0"/>
              <a:t>2022/2/23</a:t>
            </a:fld>
            <a:endParaRPr lang="zh-CN" altLang="en-US"/>
          </a:p>
        </p:txBody>
      </p:sp>
      <p:sp>
        <p:nvSpPr>
          <p:cNvPr id="6" name="页脚占位符 5">
            <a:extLst>
              <a:ext uri="{FF2B5EF4-FFF2-40B4-BE49-F238E27FC236}">
                <a16:creationId xmlns:a16="http://schemas.microsoft.com/office/drawing/2014/main" id="{B8BAF7FC-5262-493F-9CE9-8E1D0DA5FA0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CBACB90-111B-4A87-98C6-898C95680AC0}"/>
              </a:ext>
            </a:extLst>
          </p:cNvPr>
          <p:cNvSpPr>
            <a:spLocks noGrp="1"/>
          </p:cNvSpPr>
          <p:nvPr>
            <p:ph type="sldNum" sz="quarter" idx="12"/>
          </p:nvPr>
        </p:nvSpPr>
        <p:spPr/>
        <p:txBody>
          <a:bodyPr/>
          <a:lstStyle/>
          <a:p>
            <a:fld id="{CC232ABC-66DF-49B7-A129-390FD81F3AE6}" type="slidenum">
              <a:rPr lang="zh-CN" altLang="en-US" smtClean="0"/>
              <a:t>‹#›</a:t>
            </a:fld>
            <a:endParaRPr lang="zh-CN" altLang="en-US"/>
          </a:p>
        </p:txBody>
      </p:sp>
      <p:sp>
        <p:nvSpPr>
          <p:cNvPr id="8" name="矩形 7">
            <a:extLst>
              <a:ext uri="{FF2B5EF4-FFF2-40B4-BE49-F238E27FC236}">
                <a16:creationId xmlns:a16="http://schemas.microsoft.com/office/drawing/2014/main" id="{6EFAE8A5-903B-442B-82CC-881F52D738FB}"/>
              </a:ext>
            </a:extLst>
          </p:cNvPr>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9" name="组合 8">
            <a:extLst>
              <a:ext uri="{FF2B5EF4-FFF2-40B4-BE49-F238E27FC236}">
                <a16:creationId xmlns:a16="http://schemas.microsoft.com/office/drawing/2014/main" id="{A5BD56CD-3A8A-46AB-9385-CA0F4DC7DFBD}"/>
              </a:ext>
            </a:extLst>
          </p:cNvPr>
          <p:cNvGrpSpPr/>
          <p:nvPr userDrawn="1"/>
        </p:nvGrpSpPr>
        <p:grpSpPr>
          <a:xfrm>
            <a:off x="436245" y="260350"/>
            <a:ext cx="3553460" cy="538480"/>
            <a:chOff x="687" y="410"/>
            <a:chExt cx="5596" cy="848"/>
          </a:xfrm>
        </p:grpSpPr>
        <p:sp>
          <p:nvSpPr>
            <p:cNvPr id="10" name="矩形 9">
              <a:extLst>
                <a:ext uri="{FF2B5EF4-FFF2-40B4-BE49-F238E27FC236}">
                  <a16:creationId xmlns:a16="http://schemas.microsoft.com/office/drawing/2014/main" id="{00A8281E-A4E0-4FB0-A3D1-1C3B7EC84457}"/>
                </a:ext>
              </a:extLst>
            </p:cNvPr>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1" name="组合 10">
              <a:extLst>
                <a:ext uri="{FF2B5EF4-FFF2-40B4-BE49-F238E27FC236}">
                  <a16:creationId xmlns:a16="http://schemas.microsoft.com/office/drawing/2014/main" id="{DDC75DFF-3694-4619-9A1B-27BAE884C02A}"/>
                </a:ext>
              </a:extLst>
            </p:cNvPr>
            <p:cNvGrpSpPr/>
            <p:nvPr/>
          </p:nvGrpSpPr>
          <p:grpSpPr>
            <a:xfrm>
              <a:off x="1006" y="552"/>
              <a:ext cx="4959" cy="566"/>
              <a:chOff x="817" y="901"/>
              <a:chExt cx="4959" cy="566"/>
            </a:xfrm>
            <a:solidFill>
              <a:schemeClr val="bg1"/>
            </a:solidFill>
          </p:grpSpPr>
          <p:grpSp>
            <p:nvGrpSpPr>
              <p:cNvPr id="12" name="组合 11">
                <a:extLst>
                  <a:ext uri="{FF2B5EF4-FFF2-40B4-BE49-F238E27FC236}">
                    <a16:creationId xmlns:a16="http://schemas.microsoft.com/office/drawing/2014/main" id="{F5DA2FF4-3746-4CD1-A576-4F33F27B5587}"/>
                  </a:ext>
                </a:extLst>
              </p:cNvPr>
              <p:cNvGrpSpPr/>
              <p:nvPr/>
            </p:nvGrpSpPr>
            <p:grpSpPr>
              <a:xfrm>
                <a:off x="817" y="901"/>
                <a:ext cx="2817" cy="566"/>
                <a:chOff x="817" y="856"/>
                <a:chExt cx="2817" cy="566"/>
              </a:xfrm>
              <a:grpFill/>
            </p:grpSpPr>
            <p:grpSp>
              <p:nvGrpSpPr>
                <p:cNvPr id="16" name="组合 15">
                  <a:extLst>
                    <a:ext uri="{FF2B5EF4-FFF2-40B4-BE49-F238E27FC236}">
                      <a16:creationId xmlns:a16="http://schemas.microsoft.com/office/drawing/2014/main" id="{6F93B331-C2FA-4D39-AEF0-C856955450CE}"/>
                    </a:ext>
                  </a:extLst>
                </p:cNvPr>
                <p:cNvGrpSpPr/>
                <p:nvPr/>
              </p:nvGrpSpPr>
              <p:grpSpPr>
                <a:xfrm>
                  <a:off x="817" y="856"/>
                  <a:ext cx="567" cy="567"/>
                  <a:chOff x="839" y="317"/>
                  <a:chExt cx="1134" cy="1134"/>
                </a:xfrm>
                <a:grpFill/>
              </p:grpSpPr>
              <p:sp>
                <p:nvSpPr>
                  <p:cNvPr id="20" name="任意多边形 10">
                    <a:extLst>
                      <a:ext uri="{FF2B5EF4-FFF2-40B4-BE49-F238E27FC236}">
                        <a16:creationId xmlns:a16="http://schemas.microsoft.com/office/drawing/2014/main" id="{D2785AE1-A913-4FEF-8D02-D505924F3F72}"/>
                      </a:ext>
                    </a:extLst>
                  </p:cNvPr>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1" name="任意多边形 11">
                    <a:extLst>
                      <a:ext uri="{FF2B5EF4-FFF2-40B4-BE49-F238E27FC236}">
                        <a16:creationId xmlns:a16="http://schemas.microsoft.com/office/drawing/2014/main" id="{9C9C68E7-B197-4AD5-91D3-0E6EB37BDA80}"/>
                      </a:ext>
                    </a:extLst>
                  </p:cNvPr>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7" name="任意多边形 12">
                  <a:extLst>
                    <a:ext uri="{FF2B5EF4-FFF2-40B4-BE49-F238E27FC236}">
                      <a16:creationId xmlns:a16="http://schemas.microsoft.com/office/drawing/2014/main" id="{6EA8DF2F-7E08-465E-8435-5BDD1B648E23}"/>
                    </a:ext>
                  </a:extLst>
                </p:cNvPr>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8" name="任意多边形 13">
                  <a:extLst>
                    <a:ext uri="{FF2B5EF4-FFF2-40B4-BE49-F238E27FC236}">
                      <a16:creationId xmlns:a16="http://schemas.microsoft.com/office/drawing/2014/main" id="{AF0522AC-89C9-4967-A974-E21B1D2B8761}"/>
                    </a:ext>
                  </a:extLst>
                </p:cNvPr>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9" name="任意多边形 14">
                  <a:extLst>
                    <a:ext uri="{FF2B5EF4-FFF2-40B4-BE49-F238E27FC236}">
                      <a16:creationId xmlns:a16="http://schemas.microsoft.com/office/drawing/2014/main" id="{00C4B0FF-B998-4A6E-B0E8-B567F562EC02}"/>
                    </a:ext>
                  </a:extLst>
                </p:cNvPr>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3" name="任意多边形 19">
                <a:extLst>
                  <a:ext uri="{FF2B5EF4-FFF2-40B4-BE49-F238E27FC236}">
                    <a16:creationId xmlns:a16="http://schemas.microsoft.com/office/drawing/2014/main" id="{482910CF-28A8-4AEB-AC9E-1355290043A5}"/>
                  </a:ext>
                </a:extLst>
              </p:cNvPr>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20">
                <a:extLst>
                  <a:ext uri="{FF2B5EF4-FFF2-40B4-BE49-F238E27FC236}">
                    <a16:creationId xmlns:a16="http://schemas.microsoft.com/office/drawing/2014/main" id="{4AA07CBA-DD66-4E8B-9623-B6ADECC71906}"/>
                  </a:ext>
                </a:extLst>
              </p:cNvPr>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5" name="任意多边形 21">
                <a:extLst>
                  <a:ext uri="{FF2B5EF4-FFF2-40B4-BE49-F238E27FC236}">
                    <a16:creationId xmlns:a16="http://schemas.microsoft.com/office/drawing/2014/main" id="{1D50F9FB-3183-406D-A2AA-88CFCC351007}"/>
                  </a:ext>
                </a:extLst>
              </p:cNvPr>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2" name="文本框 21">
            <a:extLst>
              <a:ext uri="{FF2B5EF4-FFF2-40B4-BE49-F238E27FC236}">
                <a16:creationId xmlns:a16="http://schemas.microsoft.com/office/drawing/2014/main" id="{0A39B204-9E55-4B73-86A5-59F09471E532}"/>
              </a:ext>
            </a:extLst>
          </p:cNvPr>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p>
        </p:txBody>
      </p:sp>
      <p:sp>
        <p:nvSpPr>
          <p:cNvPr id="23" name="五边形 9">
            <a:extLst>
              <a:ext uri="{FF2B5EF4-FFF2-40B4-BE49-F238E27FC236}">
                <a16:creationId xmlns:a16="http://schemas.microsoft.com/office/drawing/2014/main" id="{D2087CB4-540A-444E-9DFD-19FF4B8CB682}"/>
              </a:ext>
            </a:extLst>
          </p:cNvPr>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628765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5DD453-D818-4BA5-91B2-4A1D54FA7F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B800FBE-9CE7-4C30-A029-E89DE281DB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04B849D-582B-463B-830B-75677B844E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320D2C6-7E6B-4D11-8BED-41C72CAB848B}"/>
              </a:ext>
            </a:extLst>
          </p:cNvPr>
          <p:cNvSpPr>
            <a:spLocks noGrp="1"/>
          </p:cNvSpPr>
          <p:nvPr>
            <p:ph type="dt" sz="half" idx="10"/>
          </p:nvPr>
        </p:nvSpPr>
        <p:spPr/>
        <p:txBody>
          <a:bodyPr/>
          <a:lstStyle/>
          <a:p>
            <a:fld id="{D25A5F8F-C89D-4A4A-A403-D77C01ABA7B8}" type="datetimeFigureOut">
              <a:rPr lang="zh-CN" altLang="en-US" smtClean="0"/>
              <a:t>2022/2/23</a:t>
            </a:fld>
            <a:endParaRPr lang="zh-CN" altLang="en-US"/>
          </a:p>
        </p:txBody>
      </p:sp>
      <p:sp>
        <p:nvSpPr>
          <p:cNvPr id="6" name="页脚占位符 5">
            <a:extLst>
              <a:ext uri="{FF2B5EF4-FFF2-40B4-BE49-F238E27FC236}">
                <a16:creationId xmlns:a16="http://schemas.microsoft.com/office/drawing/2014/main" id="{84E3FAAA-AB9A-43CC-B714-655FBC45586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40739C-E816-4E27-86FE-9E200F7FA8B7}"/>
              </a:ext>
            </a:extLst>
          </p:cNvPr>
          <p:cNvSpPr>
            <a:spLocks noGrp="1"/>
          </p:cNvSpPr>
          <p:nvPr>
            <p:ph type="sldNum" sz="quarter" idx="12"/>
          </p:nvPr>
        </p:nvSpPr>
        <p:spPr/>
        <p:txBody>
          <a:bodyPr/>
          <a:lstStyle/>
          <a:p>
            <a:fld id="{CC232ABC-66DF-49B7-A129-390FD81F3AE6}" type="slidenum">
              <a:rPr lang="zh-CN" altLang="en-US" smtClean="0"/>
              <a:t>‹#›</a:t>
            </a:fld>
            <a:endParaRPr lang="zh-CN" altLang="en-US"/>
          </a:p>
        </p:txBody>
      </p:sp>
      <p:sp>
        <p:nvSpPr>
          <p:cNvPr id="8" name="矩形 7">
            <a:extLst>
              <a:ext uri="{FF2B5EF4-FFF2-40B4-BE49-F238E27FC236}">
                <a16:creationId xmlns:a16="http://schemas.microsoft.com/office/drawing/2014/main" id="{DDBAA28A-D5B8-4792-8356-FACE125F8C83}"/>
              </a:ext>
            </a:extLst>
          </p:cNvPr>
          <p:cNvSpPr/>
          <p:nvPr userDrawn="1"/>
        </p:nvSpPr>
        <p:spPr>
          <a:xfrm>
            <a:off x="-14605" y="260350"/>
            <a:ext cx="12240000" cy="52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9" name="组合 8">
            <a:extLst>
              <a:ext uri="{FF2B5EF4-FFF2-40B4-BE49-F238E27FC236}">
                <a16:creationId xmlns:a16="http://schemas.microsoft.com/office/drawing/2014/main" id="{9115700A-03E8-4F30-A0CA-F090224836F4}"/>
              </a:ext>
            </a:extLst>
          </p:cNvPr>
          <p:cNvGrpSpPr/>
          <p:nvPr userDrawn="1"/>
        </p:nvGrpSpPr>
        <p:grpSpPr>
          <a:xfrm>
            <a:off x="436245" y="260350"/>
            <a:ext cx="3553460" cy="538480"/>
            <a:chOff x="687" y="410"/>
            <a:chExt cx="5596" cy="848"/>
          </a:xfrm>
        </p:grpSpPr>
        <p:sp>
          <p:nvSpPr>
            <p:cNvPr id="10" name="矩形 9">
              <a:extLst>
                <a:ext uri="{FF2B5EF4-FFF2-40B4-BE49-F238E27FC236}">
                  <a16:creationId xmlns:a16="http://schemas.microsoft.com/office/drawing/2014/main" id="{29D05DAF-33B2-410F-A66E-7DB13AB29BF5}"/>
                </a:ext>
              </a:extLst>
            </p:cNvPr>
            <p:cNvSpPr/>
            <p:nvPr/>
          </p:nvSpPr>
          <p:spPr>
            <a:xfrm>
              <a:off x="687" y="410"/>
              <a:ext cx="5597" cy="8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1" name="组合 10">
              <a:extLst>
                <a:ext uri="{FF2B5EF4-FFF2-40B4-BE49-F238E27FC236}">
                  <a16:creationId xmlns:a16="http://schemas.microsoft.com/office/drawing/2014/main" id="{824F4AB7-18CB-44EE-AF9D-30E0AE82C1CB}"/>
                </a:ext>
              </a:extLst>
            </p:cNvPr>
            <p:cNvGrpSpPr/>
            <p:nvPr/>
          </p:nvGrpSpPr>
          <p:grpSpPr>
            <a:xfrm>
              <a:off x="1006" y="552"/>
              <a:ext cx="4959" cy="566"/>
              <a:chOff x="817" y="901"/>
              <a:chExt cx="4959" cy="566"/>
            </a:xfrm>
            <a:solidFill>
              <a:schemeClr val="bg1"/>
            </a:solidFill>
          </p:grpSpPr>
          <p:grpSp>
            <p:nvGrpSpPr>
              <p:cNvPr id="12" name="组合 11">
                <a:extLst>
                  <a:ext uri="{FF2B5EF4-FFF2-40B4-BE49-F238E27FC236}">
                    <a16:creationId xmlns:a16="http://schemas.microsoft.com/office/drawing/2014/main" id="{AFC4D3E7-C3E0-4111-A99F-9239C24F9679}"/>
                  </a:ext>
                </a:extLst>
              </p:cNvPr>
              <p:cNvGrpSpPr/>
              <p:nvPr/>
            </p:nvGrpSpPr>
            <p:grpSpPr>
              <a:xfrm>
                <a:off x="817" y="901"/>
                <a:ext cx="2817" cy="566"/>
                <a:chOff x="817" y="856"/>
                <a:chExt cx="2817" cy="566"/>
              </a:xfrm>
              <a:grpFill/>
            </p:grpSpPr>
            <p:grpSp>
              <p:nvGrpSpPr>
                <p:cNvPr id="16" name="组合 15">
                  <a:extLst>
                    <a:ext uri="{FF2B5EF4-FFF2-40B4-BE49-F238E27FC236}">
                      <a16:creationId xmlns:a16="http://schemas.microsoft.com/office/drawing/2014/main" id="{A483DD1B-468E-46C7-8142-70A00CBA012F}"/>
                    </a:ext>
                  </a:extLst>
                </p:cNvPr>
                <p:cNvGrpSpPr/>
                <p:nvPr/>
              </p:nvGrpSpPr>
              <p:grpSpPr>
                <a:xfrm>
                  <a:off x="817" y="856"/>
                  <a:ext cx="567" cy="567"/>
                  <a:chOff x="839" y="317"/>
                  <a:chExt cx="1134" cy="1134"/>
                </a:xfrm>
                <a:grpFill/>
              </p:grpSpPr>
              <p:sp>
                <p:nvSpPr>
                  <p:cNvPr id="20" name="任意多边形 10">
                    <a:extLst>
                      <a:ext uri="{FF2B5EF4-FFF2-40B4-BE49-F238E27FC236}">
                        <a16:creationId xmlns:a16="http://schemas.microsoft.com/office/drawing/2014/main" id="{DE58CFC2-1D4D-4786-890C-A90AD657C06A}"/>
                      </a:ext>
                    </a:extLst>
                  </p:cNvPr>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1" name="任意多边形 11">
                    <a:extLst>
                      <a:ext uri="{FF2B5EF4-FFF2-40B4-BE49-F238E27FC236}">
                        <a16:creationId xmlns:a16="http://schemas.microsoft.com/office/drawing/2014/main" id="{9EB1DFBE-3EC9-44F0-8891-05912297C07D}"/>
                      </a:ext>
                    </a:extLst>
                  </p:cNvPr>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7" name="任意多边形 12">
                  <a:extLst>
                    <a:ext uri="{FF2B5EF4-FFF2-40B4-BE49-F238E27FC236}">
                      <a16:creationId xmlns:a16="http://schemas.microsoft.com/office/drawing/2014/main" id="{1C088C5F-6629-46E0-B9D8-56581A1F6B76}"/>
                    </a:ext>
                  </a:extLst>
                </p:cNvPr>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8" name="任意多边形 13">
                  <a:extLst>
                    <a:ext uri="{FF2B5EF4-FFF2-40B4-BE49-F238E27FC236}">
                      <a16:creationId xmlns:a16="http://schemas.microsoft.com/office/drawing/2014/main" id="{09DDF912-40BE-4E6C-B90B-C78E0AF79EF6}"/>
                    </a:ext>
                  </a:extLst>
                </p:cNvPr>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9" name="任意多边形 14">
                  <a:extLst>
                    <a:ext uri="{FF2B5EF4-FFF2-40B4-BE49-F238E27FC236}">
                      <a16:creationId xmlns:a16="http://schemas.microsoft.com/office/drawing/2014/main" id="{C0F5F051-53D4-4EFC-8F18-A5A69B7439CA}"/>
                    </a:ext>
                  </a:extLst>
                </p:cNvPr>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3" name="任意多边形 19">
                <a:extLst>
                  <a:ext uri="{FF2B5EF4-FFF2-40B4-BE49-F238E27FC236}">
                    <a16:creationId xmlns:a16="http://schemas.microsoft.com/office/drawing/2014/main" id="{25806EFE-FAB5-4A25-8D85-45D86BC8B00A}"/>
                  </a:ext>
                </a:extLst>
              </p:cNvPr>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20">
                <a:extLst>
                  <a:ext uri="{FF2B5EF4-FFF2-40B4-BE49-F238E27FC236}">
                    <a16:creationId xmlns:a16="http://schemas.microsoft.com/office/drawing/2014/main" id="{E17CA50A-A40F-49BC-96D6-FEB5E8BEDDA2}"/>
                  </a:ext>
                </a:extLst>
              </p:cNvPr>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5" name="任意多边形 21">
                <a:extLst>
                  <a:ext uri="{FF2B5EF4-FFF2-40B4-BE49-F238E27FC236}">
                    <a16:creationId xmlns:a16="http://schemas.microsoft.com/office/drawing/2014/main" id="{7030E4E2-49E7-40A1-9A71-08A379901312}"/>
                  </a:ext>
                </a:extLst>
              </p:cNvPr>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22" name="文本框 21">
            <a:extLst>
              <a:ext uri="{FF2B5EF4-FFF2-40B4-BE49-F238E27FC236}">
                <a16:creationId xmlns:a16="http://schemas.microsoft.com/office/drawing/2014/main" id="{442B0B5C-935C-4C09-8404-0F34EED38E96}"/>
              </a:ext>
            </a:extLst>
          </p:cNvPr>
          <p:cNvSpPr txBox="1"/>
          <p:nvPr userDrawn="1"/>
        </p:nvSpPr>
        <p:spPr>
          <a:xfrm>
            <a:off x="3990340" y="400685"/>
            <a:ext cx="5274310" cy="398780"/>
          </a:xfrm>
          <a:prstGeom prst="rect">
            <a:avLst/>
          </a:prstGeom>
          <a:noFill/>
        </p:spPr>
        <p:txBody>
          <a:bodyPr wrap="square" rtlCol="0">
            <a:spAutoFit/>
          </a:bodyPr>
          <a:lstStyle/>
          <a:p>
            <a:r>
              <a:rPr lang="zh-CN" altLang="en-US" sz="2000" b="1">
                <a:solidFill>
                  <a:srgbClr val="FFC000"/>
                </a:solidFill>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p>
        </p:txBody>
      </p:sp>
      <p:sp>
        <p:nvSpPr>
          <p:cNvPr id="23" name="五边形 9">
            <a:extLst>
              <a:ext uri="{FF2B5EF4-FFF2-40B4-BE49-F238E27FC236}">
                <a16:creationId xmlns:a16="http://schemas.microsoft.com/office/drawing/2014/main" id="{55B51B05-954C-490F-B26B-1BDA9192ADEC}"/>
              </a:ext>
            </a:extLst>
          </p:cNvPr>
          <p:cNvSpPr/>
          <p:nvPr userDrawn="1"/>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extLst>
      <p:ext uri="{BB962C8B-B14F-4D97-AF65-F5344CB8AC3E}">
        <p14:creationId xmlns:p14="http://schemas.microsoft.com/office/powerpoint/2010/main" val="1589420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B64B2FE-08F4-4054-9276-290C69C0E6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744EDF9-52B3-4B42-AFDA-0C466438E5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9B78021-6024-410A-9211-9067013F82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panose="020B0500000000000000" pitchFamily="34" charset="-122"/>
                <a:ea typeface="思源黑体" panose="020B0500000000000000" pitchFamily="34" charset="-122"/>
              </a:defRPr>
            </a:lvl1pPr>
          </a:lstStyle>
          <a:p>
            <a:fld id="{D25A5F8F-C89D-4A4A-A403-D77C01ABA7B8}" type="datetimeFigureOut">
              <a:rPr lang="zh-CN" altLang="en-US" smtClean="0"/>
              <a:pPr/>
              <a:t>2022/2/23</a:t>
            </a:fld>
            <a:endParaRPr lang="zh-CN" altLang="en-US"/>
          </a:p>
        </p:txBody>
      </p:sp>
      <p:sp>
        <p:nvSpPr>
          <p:cNvPr id="5" name="页脚占位符 4">
            <a:extLst>
              <a:ext uri="{FF2B5EF4-FFF2-40B4-BE49-F238E27FC236}">
                <a16:creationId xmlns:a16="http://schemas.microsoft.com/office/drawing/2014/main" id="{C9AFC2EA-0AAE-4C15-89A2-7A0E290601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panose="020B0500000000000000" pitchFamily="34" charset="-122"/>
                <a:ea typeface="思源黑体" panose="020B0500000000000000" pitchFamily="34" charset="-122"/>
              </a:defRPr>
            </a:lvl1pPr>
          </a:lstStyle>
          <a:p>
            <a:endParaRPr lang="zh-CN" altLang="en-US"/>
          </a:p>
        </p:txBody>
      </p:sp>
      <p:sp>
        <p:nvSpPr>
          <p:cNvPr id="6" name="灯片编号占位符 5">
            <a:extLst>
              <a:ext uri="{FF2B5EF4-FFF2-40B4-BE49-F238E27FC236}">
                <a16:creationId xmlns:a16="http://schemas.microsoft.com/office/drawing/2014/main" id="{EBB31D51-0E59-4DB8-960F-BCAFFB3DA2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panose="020B0500000000000000" pitchFamily="34" charset="-122"/>
                <a:ea typeface="思源黑体" panose="020B0500000000000000" pitchFamily="34" charset="-122"/>
              </a:defRPr>
            </a:lvl1pPr>
          </a:lstStyle>
          <a:p>
            <a:fld id="{CC232ABC-66DF-49B7-A129-390FD81F3AE6}" type="slidenum">
              <a:rPr lang="zh-CN" altLang="en-US" smtClean="0"/>
              <a:pPr/>
              <a:t>‹#›</a:t>
            </a:fld>
            <a:endParaRPr lang="zh-CN" altLang="en-US"/>
          </a:p>
        </p:txBody>
      </p:sp>
    </p:spTree>
    <p:extLst>
      <p:ext uri="{BB962C8B-B14F-4D97-AF65-F5344CB8AC3E}">
        <p14:creationId xmlns:p14="http://schemas.microsoft.com/office/powerpoint/2010/main" val="3512846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0.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48.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6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tags" Target="../tags/tag62.xml"/><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88265" y="903605"/>
            <a:ext cx="12820015" cy="5229860"/>
            <a:chOff x="-139" y="1423"/>
            <a:chExt cx="20189" cy="8236"/>
          </a:xfrm>
        </p:grpSpPr>
        <p:sp>
          <p:nvSpPr>
            <p:cNvPr id="6" name="任意多边形 5"/>
            <p:cNvSpPr/>
            <p:nvPr/>
          </p:nvSpPr>
          <p:spPr>
            <a:xfrm>
              <a:off x="-139" y="1423"/>
              <a:ext cx="10537" cy="8236"/>
            </a:xfrm>
            <a:custGeom>
              <a:avLst/>
              <a:gdLst>
                <a:gd name="connsiteX0" fmla="*/ 0 w 10537"/>
                <a:gd name="connsiteY0" fmla="*/ 21 h 8236"/>
                <a:gd name="connsiteX1" fmla="*/ 8119 w 10537"/>
                <a:gd name="connsiteY1" fmla="*/ 0 h 8236"/>
                <a:gd name="connsiteX2" fmla="*/ 10537 w 10537"/>
                <a:gd name="connsiteY2" fmla="*/ 4129 h 8236"/>
                <a:gd name="connsiteX3" fmla="*/ 6430 w 10537"/>
                <a:gd name="connsiteY3" fmla="*/ 8236 h 8236"/>
                <a:gd name="connsiteX4" fmla="*/ 0 w 10537"/>
                <a:gd name="connsiteY4" fmla="*/ 8236 h 8236"/>
                <a:gd name="connsiteX5" fmla="*/ 0 w 10537"/>
                <a:gd name="connsiteY5" fmla="*/ 21 h 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7" h="8236">
                  <a:moveTo>
                    <a:pt x="0" y="21"/>
                  </a:moveTo>
                  <a:lnTo>
                    <a:pt x="8119" y="0"/>
                  </a:lnTo>
                  <a:lnTo>
                    <a:pt x="10537" y="4129"/>
                  </a:lnTo>
                  <a:lnTo>
                    <a:pt x="6430" y="8236"/>
                  </a:lnTo>
                  <a:lnTo>
                    <a:pt x="0" y="8236"/>
                  </a:lnTo>
                  <a:lnTo>
                    <a:pt x="0" y="2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rot="10800000">
              <a:off x="8798" y="1423"/>
              <a:ext cx="6044" cy="3659"/>
            </a:xfrm>
            <a:prstGeom prst="triangle">
              <a:avLst>
                <a:gd name="adj" fmla="val 6517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a:off x="7326" y="1423"/>
              <a:ext cx="12724" cy="8236"/>
            </a:xfrm>
            <a:prstGeom prst="triangle">
              <a:avLst>
                <a:gd name="adj" fmla="val 6517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518795" y="2016125"/>
            <a:ext cx="5274310" cy="2861310"/>
          </a:xfrm>
          <a:prstGeom prst="rect">
            <a:avLst/>
          </a:prstGeom>
          <a:noFill/>
        </p:spPr>
        <p:txBody>
          <a:bodyPr wrap="square" rtlCol="0">
            <a:spAutoFit/>
          </a:bodyPr>
          <a:lstStyle/>
          <a:p>
            <a:r>
              <a:rPr lang="zh-CN" altLang="en-US" sz="6000" b="1">
                <a:effectLst>
                  <a:outerShdw blurRad="38100" dist="38100" dir="2700000" algn="tl">
                    <a:srgbClr val="000000">
                      <a:alpha val="43137"/>
                    </a:srgbClr>
                  </a:outerShdw>
                </a:effectLst>
              </a:rPr>
              <a:t>特种作业条件及作业人员基本认知</a:t>
            </a:r>
          </a:p>
        </p:txBody>
      </p:sp>
      <p:sp>
        <p:nvSpPr>
          <p:cNvPr id="23" name="文本框 22"/>
          <p:cNvSpPr txBox="1"/>
          <p:nvPr/>
        </p:nvSpPr>
        <p:spPr>
          <a:xfrm>
            <a:off x="6972934" y="3935730"/>
            <a:ext cx="2451735" cy="461665"/>
          </a:xfrm>
          <a:prstGeom prst="rect">
            <a:avLst/>
          </a:prstGeom>
          <a:noFill/>
        </p:spPr>
        <p:txBody>
          <a:bodyPr wrap="square" rtlCol="0">
            <a:spAutoFit/>
          </a:bodyPr>
          <a:lstStyle/>
          <a:p>
            <a:r>
              <a:rPr lang="zh-CN" altLang="en-US" sz="2400" b="1" dirty="0">
                <a:solidFill>
                  <a:schemeClr val="bg1"/>
                </a:solidFill>
              </a:rPr>
              <a:t>老师：</a:t>
            </a:r>
            <a:r>
              <a:rPr lang="en-US" altLang="zh-CN" sz="2400" b="1" dirty="0">
                <a:solidFill>
                  <a:schemeClr val="bg1"/>
                </a:solidFill>
              </a:rPr>
              <a:t>XXX</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五边形 9">
            <a:extLst>
              <a:ext uri="{FF2B5EF4-FFF2-40B4-BE49-F238E27FC236}">
                <a16:creationId xmlns:a16="http://schemas.microsoft.com/office/drawing/2014/main" id="{8F70A425-CA62-4C95-B8D9-C4F87A6BE01A}"/>
              </a:ext>
            </a:extLst>
          </p:cNvPr>
          <p:cNvSpPr/>
          <p:nvPr/>
        </p:nvSpPr>
        <p:spPr>
          <a:xfrm rot="20018494">
            <a:off x="-1242693" y="775717"/>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1432560" y="2230120"/>
            <a:ext cx="2712720" cy="53086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p>
        </p:txBody>
      </p:sp>
      <p:grpSp>
        <p:nvGrpSpPr>
          <p:cNvPr id="27" name="组合 26"/>
          <p:cNvGrpSpPr/>
          <p:nvPr/>
        </p:nvGrpSpPr>
        <p:grpSpPr>
          <a:xfrm>
            <a:off x="797560" y="1553845"/>
            <a:ext cx="5426710" cy="539750"/>
            <a:chOff x="7385" y="3143"/>
            <a:chExt cx="8546" cy="850"/>
          </a:xfrm>
          <a:effectLst>
            <a:outerShdw blurRad="50800" dist="38100" dir="8100000" algn="tr" rotWithShape="0">
              <a:prstClr val="black">
                <a:alpha val="40000"/>
              </a:prstClr>
            </a:outerShdw>
          </a:effectLst>
        </p:grpSpPr>
        <p:sp>
          <p:nvSpPr>
            <p:cNvPr id="3" name="文本框 2"/>
            <p:cNvSpPr txBox="1"/>
            <p:nvPr/>
          </p:nvSpPr>
          <p:spPr>
            <a:xfrm>
              <a:off x="8385" y="3206"/>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p>
          </p:txBody>
        </p:sp>
      </p:grpSp>
      <p:grpSp>
        <p:nvGrpSpPr>
          <p:cNvPr id="37" name="组合 36"/>
          <p:cNvGrpSpPr/>
          <p:nvPr/>
        </p:nvGrpSpPr>
        <p:grpSpPr>
          <a:xfrm>
            <a:off x="797560" y="2221230"/>
            <a:ext cx="5441315" cy="539750"/>
            <a:chOff x="7385" y="4194"/>
            <a:chExt cx="8569"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p>
          </p:txBody>
        </p:sp>
        <p:sp>
          <p:nvSpPr>
            <p:cNvPr id="23" name="文本框 22"/>
            <p:cNvSpPr txBox="1"/>
            <p:nvPr/>
          </p:nvSpPr>
          <p:spPr>
            <a:xfrm>
              <a:off x="8408" y="4257"/>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p>
          </p:txBody>
        </p:sp>
      </p:grpSp>
      <p:grpSp>
        <p:nvGrpSpPr>
          <p:cNvPr id="36" name="组合 35"/>
          <p:cNvGrpSpPr/>
          <p:nvPr/>
        </p:nvGrpSpPr>
        <p:grpSpPr>
          <a:xfrm>
            <a:off x="797560" y="2976245"/>
            <a:ext cx="2876550" cy="1238885"/>
            <a:chOff x="7385" y="5245"/>
            <a:chExt cx="4530" cy="1951"/>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p>
          </p:txBody>
        </p:sp>
        <p:sp>
          <p:nvSpPr>
            <p:cNvPr id="24" name="文本框 23"/>
            <p:cNvSpPr txBox="1"/>
            <p:nvPr/>
          </p:nvSpPr>
          <p:spPr>
            <a:xfrm>
              <a:off x="8385" y="5308"/>
              <a:ext cx="3530" cy="1888"/>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p>
          </p:txBody>
        </p:sp>
      </p:grpSp>
      <p:grpSp>
        <p:nvGrpSpPr>
          <p:cNvPr id="32" name="组合 31"/>
          <p:cNvGrpSpPr/>
          <p:nvPr/>
        </p:nvGrpSpPr>
        <p:grpSpPr>
          <a:xfrm>
            <a:off x="797560" y="4302760"/>
            <a:ext cx="2877185" cy="869950"/>
            <a:chOff x="7385" y="6296"/>
            <a:chExt cx="4531" cy="1370"/>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p>
          </p:txBody>
        </p:sp>
        <p:sp>
          <p:nvSpPr>
            <p:cNvPr id="25" name="文本框 24"/>
            <p:cNvSpPr txBox="1"/>
            <p:nvPr/>
          </p:nvSpPr>
          <p:spPr>
            <a:xfrm>
              <a:off x="8385" y="6359"/>
              <a:ext cx="3531" cy="1307"/>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p>
          </p:txBody>
        </p:sp>
      </p:grpSp>
      <p:sp>
        <p:nvSpPr>
          <p:cNvPr id="34" name="文本框 33"/>
          <p:cNvSpPr txBox="1"/>
          <p:nvPr/>
        </p:nvSpPr>
        <p:spPr>
          <a:xfrm>
            <a:off x="4774565" y="1345565"/>
            <a:ext cx="6604635" cy="4276725"/>
          </a:xfrm>
          <a:prstGeom prst="rect">
            <a:avLst/>
          </a:prstGeom>
          <a:noFill/>
        </p:spPr>
        <p:txBody>
          <a:bodyPr wrap="square" rtlCol="0">
            <a:spAutoFit/>
          </a:bodyPr>
          <a:lstStyle/>
          <a:p>
            <a:r>
              <a:rPr lang="zh-CN" altLang="en-US" sz="2000" b="1">
                <a:latin typeface="思源黑体" panose="020B0500000000000000" pitchFamily="34" charset="-122"/>
                <a:ea typeface="思源黑体" panose="020B0500000000000000" pitchFamily="34" charset="-122"/>
              </a:rPr>
              <a:t>特种设备的使用说明</a:t>
            </a: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1.</a:t>
            </a:r>
            <a:r>
              <a:rPr lang="zh-CN" altLang="en-US">
                <a:latin typeface="思源黑体" panose="020B0500000000000000" pitchFamily="34" charset="-122"/>
                <a:ea typeface="思源黑体" panose="020B0500000000000000" pitchFamily="34" charset="-122"/>
              </a:rPr>
              <a:t>特种设备使用单位，应当严格执行&lt;特种设备监察条例&gt;和有关安全生产的法律、行政法规的规定，保证特种设备的安全使用。</a:t>
            </a: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2.</a:t>
            </a:r>
            <a:r>
              <a:rPr lang="zh-CN" altLang="en-US">
                <a:latin typeface="思源黑体" panose="020B0500000000000000" pitchFamily="34" charset="-122"/>
                <a:ea typeface="思源黑体" panose="020B0500000000000000" pitchFamily="34" charset="-122"/>
              </a:rPr>
              <a:t>特种设备使用单位应当使用符合安全技术规范要求的特种设备。特种设备投入使用前，使用单位应当核对其是否附有规定的相关文件。</a:t>
            </a: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3</a:t>
            </a:r>
            <a:r>
              <a:rPr lang="zh-CN" altLang="en-US">
                <a:latin typeface="思源黑体" panose="020B0500000000000000" pitchFamily="34" charset="-122"/>
                <a:ea typeface="思源黑体" panose="020B0500000000000000" pitchFamily="34" charset="-122"/>
              </a:rPr>
              <a:t>.特种设备在投入使用前或者投入使用后30日内，特种设备使用单位应当向直辖市或者设区的市的特种设备安全监督管理部门登记。登记标志应当置于或者附着于该特种设备的显著位置。</a:t>
            </a: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4.</a:t>
            </a:r>
            <a:r>
              <a:rPr lang="zh-CN" altLang="en-US">
                <a:latin typeface="思源黑体" panose="020B0500000000000000" pitchFamily="34" charset="-122"/>
                <a:ea typeface="思源黑体" panose="020B0500000000000000" pitchFamily="34" charset="-122"/>
              </a:rPr>
              <a:t>特种设备使用单位应当建立特种设备安全技术档案。</a:t>
            </a:r>
          </a:p>
          <a:p>
            <a:endParaRPr lang="zh-CN" altLang="en-US">
              <a:latin typeface="思源黑体" panose="020B0500000000000000" pitchFamily="34" charset="-122"/>
              <a:ea typeface="思源黑体" panose="020B0500000000000000" pitchFamily="34" charset="-122"/>
            </a:endParaRPr>
          </a:p>
        </p:txBody>
      </p:sp>
      <p:sp>
        <p:nvSpPr>
          <p:cNvPr id="26" name="图文框 25"/>
          <p:cNvSpPr/>
          <p:nvPr/>
        </p:nvSpPr>
        <p:spPr>
          <a:xfrm>
            <a:off x="4270375" y="1966595"/>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9" name="图文框 28"/>
          <p:cNvSpPr/>
          <p:nvPr/>
        </p:nvSpPr>
        <p:spPr>
          <a:xfrm>
            <a:off x="4270375" y="2760980"/>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0" name="图文框 29"/>
          <p:cNvSpPr/>
          <p:nvPr/>
        </p:nvSpPr>
        <p:spPr>
          <a:xfrm>
            <a:off x="4270375" y="3838575"/>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3" name="图文框 32"/>
          <p:cNvSpPr/>
          <p:nvPr/>
        </p:nvSpPr>
        <p:spPr>
          <a:xfrm>
            <a:off x="4270375" y="4972050"/>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五边形 9">
            <a:extLst>
              <a:ext uri="{FF2B5EF4-FFF2-40B4-BE49-F238E27FC236}">
                <a16:creationId xmlns:a16="http://schemas.microsoft.com/office/drawing/2014/main" id="{6D82421B-4D11-404B-8523-0E7DEB0B903C}"/>
              </a:ext>
            </a:extLst>
          </p:cNvPr>
          <p:cNvSpPr/>
          <p:nvPr/>
        </p:nvSpPr>
        <p:spPr>
          <a:xfrm rot="20018494">
            <a:off x="-1262358" y="792767"/>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1432560" y="2230120"/>
            <a:ext cx="2712720" cy="53086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p>
        </p:txBody>
      </p:sp>
      <p:grpSp>
        <p:nvGrpSpPr>
          <p:cNvPr id="27" name="组合 26"/>
          <p:cNvGrpSpPr/>
          <p:nvPr/>
        </p:nvGrpSpPr>
        <p:grpSpPr>
          <a:xfrm>
            <a:off x="797560" y="1553845"/>
            <a:ext cx="5426710" cy="539750"/>
            <a:chOff x="7385" y="3143"/>
            <a:chExt cx="8546" cy="850"/>
          </a:xfrm>
          <a:effectLst>
            <a:outerShdw blurRad="50800" dist="38100" dir="8100000" algn="tr" rotWithShape="0">
              <a:prstClr val="black">
                <a:alpha val="40000"/>
              </a:prstClr>
            </a:outerShdw>
          </a:effectLst>
        </p:grpSpPr>
        <p:sp>
          <p:nvSpPr>
            <p:cNvPr id="3" name="文本框 2"/>
            <p:cNvSpPr txBox="1"/>
            <p:nvPr/>
          </p:nvSpPr>
          <p:spPr>
            <a:xfrm>
              <a:off x="8385" y="3206"/>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p>
          </p:txBody>
        </p:sp>
      </p:grpSp>
      <p:grpSp>
        <p:nvGrpSpPr>
          <p:cNvPr id="37" name="组合 36"/>
          <p:cNvGrpSpPr/>
          <p:nvPr/>
        </p:nvGrpSpPr>
        <p:grpSpPr>
          <a:xfrm>
            <a:off x="797560" y="2221230"/>
            <a:ext cx="5441315" cy="539750"/>
            <a:chOff x="7385" y="4194"/>
            <a:chExt cx="8569"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p>
          </p:txBody>
        </p:sp>
        <p:sp>
          <p:nvSpPr>
            <p:cNvPr id="23" name="文本框 22"/>
            <p:cNvSpPr txBox="1"/>
            <p:nvPr/>
          </p:nvSpPr>
          <p:spPr>
            <a:xfrm>
              <a:off x="8408" y="4257"/>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p>
          </p:txBody>
        </p:sp>
      </p:grpSp>
      <p:grpSp>
        <p:nvGrpSpPr>
          <p:cNvPr id="36" name="组合 35"/>
          <p:cNvGrpSpPr/>
          <p:nvPr/>
        </p:nvGrpSpPr>
        <p:grpSpPr>
          <a:xfrm>
            <a:off x="797560" y="2976245"/>
            <a:ext cx="2876550" cy="1238885"/>
            <a:chOff x="7385" y="5245"/>
            <a:chExt cx="4530" cy="1951"/>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p>
          </p:txBody>
        </p:sp>
        <p:sp>
          <p:nvSpPr>
            <p:cNvPr id="24" name="文本框 23"/>
            <p:cNvSpPr txBox="1"/>
            <p:nvPr/>
          </p:nvSpPr>
          <p:spPr>
            <a:xfrm>
              <a:off x="8385" y="5308"/>
              <a:ext cx="3530" cy="1888"/>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p>
          </p:txBody>
        </p:sp>
      </p:grpSp>
      <p:grpSp>
        <p:nvGrpSpPr>
          <p:cNvPr id="32" name="组合 31"/>
          <p:cNvGrpSpPr/>
          <p:nvPr/>
        </p:nvGrpSpPr>
        <p:grpSpPr>
          <a:xfrm>
            <a:off x="797560" y="4302760"/>
            <a:ext cx="2877185" cy="869950"/>
            <a:chOff x="7385" y="6296"/>
            <a:chExt cx="4531" cy="1370"/>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p>
          </p:txBody>
        </p:sp>
        <p:sp>
          <p:nvSpPr>
            <p:cNvPr id="25" name="文本框 24"/>
            <p:cNvSpPr txBox="1"/>
            <p:nvPr/>
          </p:nvSpPr>
          <p:spPr>
            <a:xfrm>
              <a:off x="8385" y="6359"/>
              <a:ext cx="3531" cy="1307"/>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p>
          </p:txBody>
        </p:sp>
      </p:grpSp>
      <p:sp>
        <p:nvSpPr>
          <p:cNvPr id="34" name="文本框 33"/>
          <p:cNvSpPr txBox="1"/>
          <p:nvPr/>
        </p:nvSpPr>
        <p:spPr>
          <a:xfrm>
            <a:off x="4716780" y="1345565"/>
            <a:ext cx="6899910" cy="4246245"/>
          </a:xfrm>
          <a:prstGeom prst="rect">
            <a:avLst/>
          </a:prstGeom>
          <a:noFill/>
        </p:spPr>
        <p:txBody>
          <a:bodyPr wrap="square" rtlCol="0">
            <a:spAutoFit/>
          </a:bodyPr>
          <a:lstStyle/>
          <a:p>
            <a:r>
              <a:rPr lang="zh-CN" altLang="en-US" b="1">
                <a:latin typeface="思源黑体" panose="020B0500000000000000" pitchFamily="34" charset="-122"/>
                <a:ea typeface="思源黑体" panose="020B0500000000000000" pitchFamily="34" charset="-122"/>
              </a:rPr>
              <a:t>5.</a:t>
            </a:r>
            <a:r>
              <a:rPr lang="zh-CN" altLang="en-US">
                <a:latin typeface="思源黑体" panose="020B0500000000000000" pitchFamily="34" charset="-122"/>
                <a:ea typeface="思源黑体" panose="020B0500000000000000" pitchFamily="34" charset="-122"/>
              </a:rPr>
              <a:t>特种设备使用单位应当对在用特种设备进行经常性日常维护保养，并定期自行检查。特种设备使用单位对在用特种设备应当至少每月进行一次自行检查，并作出记录。特种设备使用单位在对在用特种设备进行自行检查和日常维护保养时发现异常情况的，应当及时处理。特种设备使用单位应当对在用特种设备的安全附件、安全保护装置、测量调控装置及有关附属仪器仪表进行定期校验、检修，并作出记录。</a:t>
            </a: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6.</a:t>
            </a:r>
            <a:r>
              <a:rPr lang="zh-CN" altLang="en-US">
                <a:latin typeface="思源黑体" panose="020B0500000000000000" pitchFamily="34" charset="-122"/>
                <a:ea typeface="思源黑体" panose="020B0500000000000000" pitchFamily="34" charset="-122"/>
              </a:rPr>
              <a:t>特种设备使用单位应当按照安全技术规范的定期检验要求，在安全检验合格有效期届满前1个月向特种设备检验检测机构提出定期检验要求。</a:t>
            </a: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7.</a:t>
            </a:r>
            <a:r>
              <a:rPr lang="zh-CN" altLang="en-US">
                <a:latin typeface="思源黑体" panose="020B0500000000000000" pitchFamily="34" charset="-122"/>
                <a:ea typeface="思源黑体" panose="020B0500000000000000" pitchFamily="34" charset="-122"/>
              </a:rPr>
              <a:t>特种设备出现故障或者发生异常情况，使用单位应当对其进行全面检查，消除事故隐患后，方可重新投入使用。特种设备不符合能效指标的，特种设备使用单位应当采取相应措施进行整改。</a:t>
            </a:r>
          </a:p>
        </p:txBody>
      </p:sp>
      <p:sp>
        <p:nvSpPr>
          <p:cNvPr id="35" name="图文框 34"/>
          <p:cNvSpPr/>
          <p:nvPr/>
        </p:nvSpPr>
        <p:spPr>
          <a:xfrm>
            <a:off x="4212590" y="1435735"/>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8" name="图文框 37"/>
          <p:cNvSpPr/>
          <p:nvPr/>
        </p:nvSpPr>
        <p:spPr>
          <a:xfrm>
            <a:off x="4212590" y="4668520"/>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9" name="图文框 38"/>
          <p:cNvSpPr/>
          <p:nvPr/>
        </p:nvSpPr>
        <p:spPr>
          <a:xfrm>
            <a:off x="4212590" y="3603625"/>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五边形 9">
            <a:extLst>
              <a:ext uri="{FF2B5EF4-FFF2-40B4-BE49-F238E27FC236}">
                <a16:creationId xmlns:a16="http://schemas.microsoft.com/office/drawing/2014/main" id="{14AA98E7-8E3A-42BB-AC3D-FFD8073A1331}"/>
              </a:ext>
            </a:extLst>
          </p:cNvPr>
          <p:cNvSpPr/>
          <p:nvPr/>
        </p:nvSpPr>
        <p:spPr>
          <a:xfrm rot="20018494">
            <a:off x="-1272189" y="819533"/>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1432560" y="2230120"/>
            <a:ext cx="2712720" cy="53086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p>
        </p:txBody>
      </p:sp>
      <p:grpSp>
        <p:nvGrpSpPr>
          <p:cNvPr id="27" name="组合 26"/>
          <p:cNvGrpSpPr/>
          <p:nvPr/>
        </p:nvGrpSpPr>
        <p:grpSpPr>
          <a:xfrm>
            <a:off x="797560" y="1553845"/>
            <a:ext cx="5426710" cy="539750"/>
            <a:chOff x="7385" y="3143"/>
            <a:chExt cx="8546" cy="850"/>
          </a:xfrm>
          <a:effectLst>
            <a:outerShdw blurRad="50800" dist="38100" dir="8100000" algn="tr" rotWithShape="0">
              <a:prstClr val="black">
                <a:alpha val="40000"/>
              </a:prstClr>
            </a:outerShdw>
          </a:effectLst>
        </p:grpSpPr>
        <p:sp>
          <p:nvSpPr>
            <p:cNvPr id="3" name="文本框 2"/>
            <p:cNvSpPr txBox="1"/>
            <p:nvPr/>
          </p:nvSpPr>
          <p:spPr>
            <a:xfrm>
              <a:off x="8385" y="3206"/>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p>
          </p:txBody>
        </p:sp>
      </p:grpSp>
      <p:grpSp>
        <p:nvGrpSpPr>
          <p:cNvPr id="37" name="组合 36"/>
          <p:cNvGrpSpPr/>
          <p:nvPr/>
        </p:nvGrpSpPr>
        <p:grpSpPr>
          <a:xfrm>
            <a:off x="797560" y="2221230"/>
            <a:ext cx="5441315" cy="539750"/>
            <a:chOff x="7385" y="4194"/>
            <a:chExt cx="8569"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p>
          </p:txBody>
        </p:sp>
        <p:sp>
          <p:nvSpPr>
            <p:cNvPr id="23" name="文本框 22"/>
            <p:cNvSpPr txBox="1"/>
            <p:nvPr/>
          </p:nvSpPr>
          <p:spPr>
            <a:xfrm>
              <a:off x="8408" y="4257"/>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p>
          </p:txBody>
        </p:sp>
      </p:grpSp>
      <p:grpSp>
        <p:nvGrpSpPr>
          <p:cNvPr id="36" name="组合 35"/>
          <p:cNvGrpSpPr/>
          <p:nvPr/>
        </p:nvGrpSpPr>
        <p:grpSpPr>
          <a:xfrm>
            <a:off x="797560" y="2976245"/>
            <a:ext cx="2876550" cy="1238885"/>
            <a:chOff x="7385" y="5245"/>
            <a:chExt cx="4530" cy="1951"/>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p>
          </p:txBody>
        </p:sp>
        <p:sp>
          <p:nvSpPr>
            <p:cNvPr id="24" name="文本框 23"/>
            <p:cNvSpPr txBox="1"/>
            <p:nvPr/>
          </p:nvSpPr>
          <p:spPr>
            <a:xfrm>
              <a:off x="8385" y="5308"/>
              <a:ext cx="3530" cy="1888"/>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p>
          </p:txBody>
        </p:sp>
      </p:grpSp>
      <p:grpSp>
        <p:nvGrpSpPr>
          <p:cNvPr id="32" name="组合 31"/>
          <p:cNvGrpSpPr/>
          <p:nvPr/>
        </p:nvGrpSpPr>
        <p:grpSpPr>
          <a:xfrm>
            <a:off x="797560" y="4302760"/>
            <a:ext cx="2877185" cy="869950"/>
            <a:chOff x="7385" y="6296"/>
            <a:chExt cx="4531" cy="1370"/>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p>
          </p:txBody>
        </p:sp>
        <p:sp>
          <p:nvSpPr>
            <p:cNvPr id="25" name="文本框 24"/>
            <p:cNvSpPr txBox="1"/>
            <p:nvPr/>
          </p:nvSpPr>
          <p:spPr>
            <a:xfrm>
              <a:off x="8385" y="6359"/>
              <a:ext cx="3531" cy="1307"/>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p>
          </p:txBody>
        </p:sp>
      </p:grpSp>
      <p:sp>
        <p:nvSpPr>
          <p:cNvPr id="34" name="文本框 33"/>
          <p:cNvSpPr txBox="1"/>
          <p:nvPr/>
        </p:nvSpPr>
        <p:spPr>
          <a:xfrm>
            <a:off x="4789805" y="1345565"/>
            <a:ext cx="6899910" cy="4246245"/>
          </a:xfrm>
          <a:prstGeom prst="rect">
            <a:avLst/>
          </a:prstGeom>
          <a:noFill/>
        </p:spPr>
        <p:txBody>
          <a:bodyPr wrap="square" rtlCol="0">
            <a:spAutoFit/>
          </a:bodyPr>
          <a:lstStyle/>
          <a:p>
            <a:r>
              <a:rPr lang="zh-CN" altLang="en-US" b="1">
                <a:latin typeface="思源黑体" panose="020B0500000000000000" pitchFamily="34" charset="-122"/>
                <a:ea typeface="思源黑体" panose="020B0500000000000000" pitchFamily="34" charset="-122"/>
              </a:rPr>
              <a:t>8.</a:t>
            </a:r>
            <a:r>
              <a:rPr lang="zh-CN" altLang="en-US">
                <a:latin typeface="思源黑体" panose="020B0500000000000000" pitchFamily="34" charset="-122"/>
                <a:ea typeface="思源黑体" panose="020B0500000000000000" pitchFamily="34" charset="-122"/>
              </a:rPr>
              <a:t>特种设备存在严重事故隐患，无改造、维修价值，或者超过安全技术规范规定使用年限，特种设备使用单位应当及时予以报废，并应当向原登记的特种设备安全监督管理部门办理注销。</a:t>
            </a: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9.</a:t>
            </a:r>
            <a:r>
              <a:rPr lang="zh-CN" altLang="en-US">
                <a:latin typeface="思源黑体" panose="020B0500000000000000" pitchFamily="34" charset="-122"/>
                <a:ea typeface="思源黑体" panose="020B0500000000000000" pitchFamily="34" charset="-122"/>
              </a:rPr>
              <a:t>锅炉、压力容器、电梯、起重机械、客运索道、大型游乐设施的作业人员及其相关管理人员，应当按照国家有关规定经特种设备安全监督管理部门考核合格，取得国家统一格式的特种作业人员证书，方可从事相应的作业或者管理工作。</a:t>
            </a: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10</a:t>
            </a:r>
            <a:r>
              <a:rPr lang="zh-CN" altLang="en-US">
                <a:latin typeface="思源黑体" panose="020B0500000000000000" pitchFamily="34" charset="-122"/>
                <a:ea typeface="思源黑体" panose="020B0500000000000000" pitchFamily="34" charset="-122"/>
              </a:rPr>
              <a:t>.特种设备使用单位应当对特种设备作业人员进行特种设备安全教育和培训，保证特种设备作业人员具备必要的特种设备安全作业知识。特种设备作业人员在作业中应当严格执行特种设备的操作规程和有关的安全规章制度。特种设备作业人员在作业过程中发现事故隐患或者其他不安全因素，应当立即向现场安全管理人员和单位有关负责人报告。</a:t>
            </a:r>
          </a:p>
        </p:txBody>
      </p:sp>
      <p:sp>
        <p:nvSpPr>
          <p:cNvPr id="26" name="图文框 25"/>
          <p:cNvSpPr/>
          <p:nvPr/>
        </p:nvSpPr>
        <p:spPr>
          <a:xfrm>
            <a:off x="4270375" y="1426210"/>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29" name="图文框 28"/>
          <p:cNvSpPr/>
          <p:nvPr/>
        </p:nvSpPr>
        <p:spPr>
          <a:xfrm>
            <a:off x="4270375" y="2512695"/>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0" name="图文框 29"/>
          <p:cNvSpPr/>
          <p:nvPr/>
        </p:nvSpPr>
        <p:spPr>
          <a:xfrm>
            <a:off x="4270375" y="3882390"/>
            <a:ext cx="504000" cy="504000"/>
          </a:xfrm>
          <a:prstGeom prst="frame">
            <a:avLst>
              <a:gd name="adj1" fmla="val 37485"/>
            </a:avLst>
          </a:prstGeom>
          <a:solidFill>
            <a:srgbClr val="FFC000"/>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五边形 9">
            <a:extLst>
              <a:ext uri="{FF2B5EF4-FFF2-40B4-BE49-F238E27FC236}">
                <a16:creationId xmlns:a16="http://schemas.microsoft.com/office/drawing/2014/main" id="{F6DDCDE9-4900-4D8F-B6D0-9A201B93D1E8}"/>
              </a:ext>
            </a:extLst>
          </p:cNvPr>
          <p:cNvSpPr/>
          <p:nvPr/>
        </p:nvSpPr>
        <p:spPr>
          <a:xfrm rot="20018494">
            <a:off x="-1134539" y="803954"/>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1432560" y="2978150"/>
            <a:ext cx="2559050" cy="119888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p>
        </p:txBody>
      </p:sp>
      <p:grpSp>
        <p:nvGrpSpPr>
          <p:cNvPr id="27" name="组合 26"/>
          <p:cNvGrpSpPr/>
          <p:nvPr/>
        </p:nvGrpSpPr>
        <p:grpSpPr>
          <a:xfrm>
            <a:off x="797560" y="1553845"/>
            <a:ext cx="2990215" cy="539750"/>
            <a:chOff x="7385" y="3143"/>
            <a:chExt cx="4709" cy="850"/>
          </a:xfrm>
          <a:effectLst>
            <a:outerShdw blurRad="50800" dist="38100" dir="8100000" algn="tr" rotWithShape="0">
              <a:prstClr val="black">
                <a:alpha val="40000"/>
              </a:prstClr>
            </a:outerShdw>
          </a:effectLst>
        </p:grpSpPr>
        <p:sp>
          <p:nvSpPr>
            <p:cNvPr id="3" name="文本框 2"/>
            <p:cNvSpPr txBox="1"/>
            <p:nvPr/>
          </p:nvSpPr>
          <p:spPr>
            <a:xfrm>
              <a:off x="8385" y="3206"/>
              <a:ext cx="3709"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p>
          </p:txBody>
        </p:sp>
      </p:grpSp>
      <p:grpSp>
        <p:nvGrpSpPr>
          <p:cNvPr id="37" name="组合 36"/>
          <p:cNvGrpSpPr/>
          <p:nvPr/>
        </p:nvGrpSpPr>
        <p:grpSpPr>
          <a:xfrm>
            <a:off x="797560" y="2221230"/>
            <a:ext cx="2875915" cy="539750"/>
            <a:chOff x="7385" y="4194"/>
            <a:chExt cx="4529"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p>
          </p:txBody>
        </p:sp>
        <p:sp>
          <p:nvSpPr>
            <p:cNvPr id="23" name="文本框 22"/>
            <p:cNvSpPr txBox="1"/>
            <p:nvPr/>
          </p:nvSpPr>
          <p:spPr>
            <a:xfrm>
              <a:off x="8408" y="4257"/>
              <a:ext cx="350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p>
          </p:txBody>
        </p:sp>
      </p:grpSp>
      <p:grpSp>
        <p:nvGrpSpPr>
          <p:cNvPr id="36" name="组合 35"/>
          <p:cNvGrpSpPr/>
          <p:nvPr/>
        </p:nvGrpSpPr>
        <p:grpSpPr>
          <a:xfrm>
            <a:off x="797560" y="2976245"/>
            <a:ext cx="2876550" cy="1238885"/>
            <a:chOff x="7385" y="5245"/>
            <a:chExt cx="4530" cy="1951"/>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p>
          </p:txBody>
        </p:sp>
        <p:sp>
          <p:nvSpPr>
            <p:cNvPr id="24" name="文本框 23"/>
            <p:cNvSpPr txBox="1"/>
            <p:nvPr/>
          </p:nvSpPr>
          <p:spPr>
            <a:xfrm>
              <a:off x="8385" y="5308"/>
              <a:ext cx="3530" cy="1888"/>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p>
          </p:txBody>
        </p:sp>
      </p:grpSp>
      <p:grpSp>
        <p:nvGrpSpPr>
          <p:cNvPr id="32" name="组合 31"/>
          <p:cNvGrpSpPr/>
          <p:nvPr/>
        </p:nvGrpSpPr>
        <p:grpSpPr>
          <a:xfrm>
            <a:off x="797560" y="4302760"/>
            <a:ext cx="2877185" cy="869950"/>
            <a:chOff x="7385" y="6296"/>
            <a:chExt cx="4531" cy="1370"/>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p>
          </p:txBody>
        </p:sp>
        <p:sp>
          <p:nvSpPr>
            <p:cNvPr id="25" name="文本框 24"/>
            <p:cNvSpPr txBox="1"/>
            <p:nvPr/>
          </p:nvSpPr>
          <p:spPr>
            <a:xfrm>
              <a:off x="8385" y="6359"/>
              <a:ext cx="3531" cy="1307"/>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p>
          </p:txBody>
        </p:sp>
      </p:grpSp>
      <p:sp>
        <p:nvSpPr>
          <p:cNvPr id="34" name="文本框 33"/>
          <p:cNvSpPr txBox="1"/>
          <p:nvPr/>
        </p:nvSpPr>
        <p:spPr>
          <a:xfrm>
            <a:off x="4789805" y="1345565"/>
            <a:ext cx="6899910" cy="4554220"/>
          </a:xfrm>
          <a:prstGeom prst="rect">
            <a:avLst/>
          </a:prstGeom>
          <a:noFill/>
        </p:spPr>
        <p:txBody>
          <a:bodyPr wrap="square" rtlCol="0">
            <a:spAutoFit/>
          </a:bodyPr>
          <a:lstStyle/>
          <a:p>
            <a:r>
              <a:rPr lang="zh-CN" altLang="en-US" sz="2000" b="1">
                <a:latin typeface="思源黑体" panose="020B0500000000000000" pitchFamily="34" charset="-122"/>
                <a:ea typeface="思源黑体" panose="020B0500000000000000" pitchFamily="34" charset="-122"/>
              </a:rPr>
              <a:t>特种作业人员必须具备的基本条件：</a:t>
            </a:r>
          </a:p>
          <a:p>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1.年满18周岁。</a:t>
            </a:r>
          </a:p>
          <a:p>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2.身体健康，无妨碍从事相应工种作业的疾病和生理缺陷。</a:t>
            </a:r>
          </a:p>
          <a:p>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3.初中（含初中）以上文化程度，具备相应工种的安全技术知识，参加国家规定的技术理论和实际操作考核并成绩合格。</a:t>
            </a:r>
          </a:p>
          <a:p>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4.符合相应工作作业特点需要的其他条件。</a:t>
            </a:r>
          </a:p>
          <a:p>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按照《安全生产法》和《关于特种作业人员安全技术培训考核工作的意见》等有关规定，特种作业人员必须接受与本工种相适应的、专门的安全技术培训，经安全技术理论考核和实际操作技能考核合格，取得特种作业操作证后方可上岗作业；未经培训或培训考核不合格者，不得上岗作业。</a:t>
            </a:r>
          </a:p>
        </p:txBody>
      </p:sp>
      <p:sp>
        <p:nvSpPr>
          <p:cNvPr id="33" name="单圆角矩形 32"/>
          <p:cNvSpPr/>
          <p:nvPr/>
        </p:nvSpPr>
        <p:spPr>
          <a:xfrm>
            <a:off x="4343835" y="1911150"/>
            <a:ext cx="432000" cy="432000"/>
          </a:xfrm>
          <a:prstGeom prst="round1Rect">
            <a:avLst>
              <a:gd name="adj" fmla="val 50000"/>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85000" lnSpcReduction="20000"/>
            <a:flatTx/>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p>
        </p:txBody>
      </p:sp>
      <p:sp>
        <p:nvSpPr>
          <p:cNvPr id="35" name="单圆角矩形 34"/>
          <p:cNvSpPr/>
          <p:nvPr/>
        </p:nvSpPr>
        <p:spPr>
          <a:xfrm>
            <a:off x="4343835" y="2463600"/>
            <a:ext cx="432000" cy="432000"/>
          </a:xfrm>
          <a:prstGeom prst="round1Rect">
            <a:avLst>
              <a:gd name="adj" fmla="val 50000"/>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85000" lnSpcReduction="20000"/>
            <a:flatTx/>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p>
        </p:txBody>
      </p:sp>
      <p:sp>
        <p:nvSpPr>
          <p:cNvPr id="38" name="单圆角矩形 37"/>
          <p:cNvSpPr/>
          <p:nvPr/>
        </p:nvSpPr>
        <p:spPr>
          <a:xfrm>
            <a:off x="4343835" y="3016050"/>
            <a:ext cx="432000" cy="432000"/>
          </a:xfrm>
          <a:prstGeom prst="round1Rect">
            <a:avLst>
              <a:gd name="adj" fmla="val 50000"/>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85000" lnSpcReduction="20000"/>
            <a:flatTx/>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p>
        </p:txBody>
      </p:sp>
      <p:sp>
        <p:nvSpPr>
          <p:cNvPr id="39" name="单圆角矩形 38"/>
          <p:cNvSpPr/>
          <p:nvPr/>
        </p:nvSpPr>
        <p:spPr>
          <a:xfrm>
            <a:off x="4343835" y="3783130"/>
            <a:ext cx="432000" cy="432000"/>
          </a:xfrm>
          <a:prstGeom prst="round1Rect">
            <a:avLst>
              <a:gd name="adj" fmla="val 50000"/>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85000" lnSpcReduction="20000"/>
            <a:flatTx/>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p>
        </p:txBody>
      </p:sp>
      <p:sp>
        <p:nvSpPr>
          <p:cNvPr id="40" name="单圆角矩形 39"/>
          <p:cNvSpPr/>
          <p:nvPr/>
        </p:nvSpPr>
        <p:spPr>
          <a:xfrm>
            <a:off x="4343835" y="4541320"/>
            <a:ext cx="432000" cy="432000"/>
          </a:xfrm>
          <a:prstGeom prst="round1Rect">
            <a:avLst>
              <a:gd name="adj" fmla="val 50000"/>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fontScale="80000" lnSpcReduction="20000"/>
            <a:flatTx/>
          </a:bodyPr>
          <a:lstStyle/>
          <a:p>
            <a:pPr lvl="0" algn="ctr">
              <a:buClrTx/>
              <a:buSzTx/>
              <a:buFontTx/>
            </a:pPr>
            <a:r>
              <a:rPr lang="zh-CN" altLang="en-US"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注</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边形 9">
            <a:extLst>
              <a:ext uri="{FF2B5EF4-FFF2-40B4-BE49-F238E27FC236}">
                <a16:creationId xmlns:a16="http://schemas.microsoft.com/office/drawing/2014/main" id="{6153BA7F-1B15-4205-AF1B-C25BC5172D94}"/>
              </a:ext>
            </a:extLst>
          </p:cNvPr>
          <p:cNvSpPr/>
          <p:nvPr/>
        </p:nvSpPr>
        <p:spPr>
          <a:xfrm rot="20018494">
            <a:off x="-1311518" y="721651"/>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1447165" y="4302760"/>
            <a:ext cx="2400098" cy="869950"/>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p>
        </p:txBody>
      </p:sp>
      <p:grpSp>
        <p:nvGrpSpPr>
          <p:cNvPr id="27" name="组合 26"/>
          <p:cNvGrpSpPr/>
          <p:nvPr/>
        </p:nvGrpSpPr>
        <p:grpSpPr>
          <a:xfrm>
            <a:off x="797560" y="1553845"/>
            <a:ext cx="5426710" cy="539750"/>
            <a:chOff x="7385" y="3143"/>
            <a:chExt cx="8546" cy="850"/>
          </a:xfrm>
          <a:effectLst>
            <a:outerShdw blurRad="50800" dist="38100" dir="8100000" algn="tr" rotWithShape="0">
              <a:prstClr val="black">
                <a:alpha val="40000"/>
              </a:prstClr>
            </a:outerShdw>
          </a:effectLst>
        </p:grpSpPr>
        <p:sp>
          <p:nvSpPr>
            <p:cNvPr id="3" name="文本框 2"/>
            <p:cNvSpPr txBox="1"/>
            <p:nvPr/>
          </p:nvSpPr>
          <p:spPr>
            <a:xfrm>
              <a:off x="8385" y="3206"/>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p>
          </p:txBody>
        </p:sp>
      </p:grpSp>
      <p:grpSp>
        <p:nvGrpSpPr>
          <p:cNvPr id="37" name="组合 36"/>
          <p:cNvGrpSpPr/>
          <p:nvPr/>
        </p:nvGrpSpPr>
        <p:grpSpPr>
          <a:xfrm>
            <a:off x="797560" y="2221230"/>
            <a:ext cx="2876550" cy="539750"/>
            <a:chOff x="7385" y="4194"/>
            <a:chExt cx="4530"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p>
          </p:txBody>
        </p:sp>
        <p:sp>
          <p:nvSpPr>
            <p:cNvPr id="23" name="文本框 22"/>
            <p:cNvSpPr txBox="1"/>
            <p:nvPr/>
          </p:nvSpPr>
          <p:spPr>
            <a:xfrm>
              <a:off x="8408" y="4257"/>
              <a:ext cx="3507"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p>
          </p:txBody>
        </p:sp>
      </p:grpSp>
      <p:grpSp>
        <p:nvGrpSpPr>
          <p:cNvPr id="36" name="组合 35"/>
          <p:cNvGrpSpPr/>
          <p:nvPr/>
        </p:nvGrpSpPr>
        <p:grpSpPr>
          <a:xfrm>
            <a:off x="797560" y="2976245"/>
            <a:ext cx="2876550" cy="1238885"/>
            <a:chOff x="7385" y="5245"/>
            <a:chExt cx="4530" cy="1951"/>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p>
          </p:txBody>
        </p:sp>
        <p:sp>
          <p:nvSpPr>
            <p:cNvPr id="24" name="文本框 23"/>
            <p:cNvSpPr txBox="1"/>
            <p:nvPr/>
          </p:nvSpPr>
          <p:spPr>
            <a:xfrm>
              <a:off x="8385" y="5308"/>
              <a:ext cx="3530" cy="1888"/>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p>
          </p:txBody>
        </p:sp>
      </p:grpSp>
      <p:grpSp>
        <p:nvGrpSpPr>
          <p:cNvPr id="32" name="组合 31"/>
          <p:cNvGrpSpPr/>
          <p:nvPr/>
        </p:nvGrpSpPr>
        <p:grpSpPr>
          <a:xfrm>
            <a:off x="797560" y="4302760"/>
            <a:ext cx="2877185" cy="869950"/>
            <a:chOff x="7385" y="6296"/>
            <a:chExt cx="4531" cy="1370"/>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p>
          </p:txBody>
        </p:sp>
        <p:sp>
          <p:nvSpPr>
            <p:cNvPr id="25" name="文本框 24"/>
            <p:cNvSpPr txBox="1"/>
            <p:nvPr/>
          </p:nvSpPr>
          <p:spPr>
            <a:xfrm>
              <a:off x="8385" y="6359"/>
              <a:ext cx="3531" cy="1307"/>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p>
          </p:txBody>
        </p:sp>
      </p:grpSp>
      <p:sp>
        <p:nvSpPr>
          <p:cNvPr id="26" name="文本框 25"/>
          <p:cNvSpPr txBox="1"/>
          <p:nvPr/>
        </p:nvSpPr>
        <p:spPr>
          <a:xfrm>
            <a:off x="4510405" y="1341120"/>
            <a:ext cx="6781800" cy="1198880"/>
          </a:xfrm>
          <a:prstGeom prst="rect">
            <a:avLst/>
          </a:prstGeom>
          <a:noFill/>
        </p:spPr>
        <p:txBody>
          <a:bodyPr wrap="square" rtlCol="0">
            <a:spAutoFit/>
          </a:bodyPr>
          <a:lstStyle/>
          <a:p>
            <a:r>
              <a:rPr lang="en-US" altLang="zh-CN"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特种作业是指容易发生人员伤亡事故，对操作者本人、他人及周围设施的安全可能造成重大危害的作业。特种作业人员必须持证上岗。</a:t>
            </a:r>
          </a:p>
        </p:txBody>
      </p:sp>
      <p:pic>
        <p:nvPicPr>
          <p:cNvPr id="29" name="图片 28"/>
          <p:cNvPicPr>
            <a:picLocks noChangeAspect="1"/>
          </p:cNvPicPr>
          <p:nvPr/>
        </p:nvPicPr>
        <p:blipFill>
          <a:blip r:embed="rId4">
            <a:extLst>
              <a:ext uri="{28A0092B-C50C-407E-A947-70E740481C1C}">
                <a14:useLocalDpi xmlns:a14="http://schemas.microsoft.com/office/drawing/2010/main" val="0"/>
              </a:ext>
            </a:extLst>
          </a:blip>
          <a:srcRect/>
          <a:stretch/>
        </p:blipFill>
        <p:spPr>
          <a:xfrm rot="180000">
            <a:off x="6661065" y="3038290"/>
            <a:ext cx="2480480" cy="4180104"/>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边形 9">
            <a:extLst>
              <a:ext uri="{FF2B5EF4-FFF2-40B4-BE49-F238E27FC236}">
                <a16:creationId xmlns:a16="http://schemas.microsoft.com/office/drawing/2014/main" id="{127A9097-4D8C-46E4-8C55-F320F2441ECB}"/>
              </a:ext>
            </a:extLst>
          </p:cNvPr>
          <p:cNvSpPr/>
          <p:nvPr/>
        </p:nvSpPr>
        <p:spPr>
          <a:xfrm rot="20018494">
            <a:off x="-1626152" y="947793"/>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6" name="折角形 25"/>
          <p:cNvSpPr/>
          <p:nvPr/>
        </p:nvSpPr>
        <p:spPr>
          <a:xfrm>
            <a:off x="1707515" y="2416810"/>
            <a:ext cx="720090" cy="72009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三</a:t>
            </a:r>
          </a:p>
        </p:txBody>
      </p:sp>
      <p:sp>
        <p:nvSpPr>
          <p:cNvPr id="31" name="文本框 30"/>
          <p:cNvSpPr txBox="1"/>
          <p:nvPr/>
        </p:nvSpPr>
        <p:spPr>
          <a:xfrm>
            <a:off x="1295400" y="3456940"/>
            <a:ext cx="1544320" cy="1568450"/>
          </a:xfrm>
          <a:prstGeom prst="rect">
            <a:avLst/>
          </a:prstGeom>
          <a:noFill/>
        </p:spPr>
        <p:txBody>
          <a:bodyPr wrap="square" rtlCol="0">
            <a:spAutoFit/>
          </a:bodyPr>
          <a:lstStyle/>
          <a:p>
            <a:pPr algn="ctr"/>
            <a:r>
              <a:rPr lang="zh-CN" altLang="en-US" sz="2400" b="1">
                <a:solidFill>
                  <a:schemeClr val="bg1"/>
                </a:solidFill>
                <a:latin typeface="思源黑体" panose="020B0500000000000000" pitchFamily="34" charset="-122"/>
                <a:ea typeface="思源黑体" panose="020B0500000000000000" pitchFamily="34" charset="-122"/>
              </a:rPr>
              <a:t>特种作业及常规作业基本注意事项</a:t>
            </a: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rcRect/>
          <a:stretch/>
        </p:blipFill>
        <p:spPr>
          <a:xfrm>
            <a:off x="5450610" y="1969260"/>
            <a:ext cx="4143040" cy="4888740"/>
          </a:xfrm>
          <a:prstGeom prst="rect">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a:extLst>
              <a:ext uri="{FF2B5EF4-FFF2-40B4-BE49-F238E27FC236}">
                <a16:creationId xmlns:a16="http://schemas.microsoft.com/office/drawing/2014/main" id="{1AA5D9C8-9975-4D84-8BAB-7233A436176B}"/>
              </a:ext>
            </a:extLst>
          </p:cNvPr>
          <p:cNvSpPr/>
          <p:nvPr/>
        </p:nvSpPr>
        <p:spPr>
          <a:xfrm rot="20018494">
            <a:off x="-980761" y="893192"/>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84150"/>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9" name="文本框 28"/>
          <p:cNvSpPr txBox="1"/>
          <p:nvPr/>
        </p:nvSpPr>
        <p:spPr>
          <a:xfrm>
            <a:off x="4392295" y="1384935"/>
            <a:ext cx="7091680" cy="3446145"/>
          </a:xfrm>
          <a:prstGeom prst="rect">
            <a:avLst/>
          </a:prstGeom>
          <a:noFill/>
        </p:spPr>
        <p:txBody>
          <a:bodyPr wrap="square" rtlCol="0">
            <a:spAutoFit/>
          </a:bodyPr>
          <a:lstStyle/>
          <a:p>
            <a:r>
              <a:rPr lang="zh-CN" altLang="en-US" sz="2000" b="1">
                <a:latin typeface="思源黑体" panose="020B0500000000000000" pitchFamily="34" charset="-122"/>
                <a:ea typeface="思源黑体" panose="020B0500000000000000" pitchFamily="34" charset="-122"/>
              </a:rPr>
              <a:t>有限空间作业主要存在以下危害：</a:t>
            </a: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中毒危害：</a:t>
            </a:r>
            <a:r>
              <a:rPr lang="zh-CN" altLang="en-US">
                <a:latin typeface="思源黑体" panose="020B0500000000000000" pitchFamily="34" charset="-122"/>
                <a:ea typeface="思源黑体" panose="020B0500000000000000" pitchFamily="34" charset="-122"/>
              </a:rPr>
              <a:t>有限空间容易积聚高浓度的有毒有害物质。有毒有害物质可以是原来就存在于有限空间内的，也可以是作业过程中逐渐积聚的。</a:t>
            </a: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缺氧危害：</a:t>
            </a:r>
            <a:r>
              <a:rPr lang="zh-CN" altLang="en-US">
                <a:latin typeface="思源黑体" panose="020B0500000000000000" pitchFamily="34" charset="-122"/>
                <a:ea typeface="思源黑体" panose="020B0500000000000000" pitchFamily="34" charset="-122"/>
              </a:rPr>
              <a:t>空气中氧浓度过低会引起缺氧。</a:t>
            </a: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燃爆危害：</a:t>
            </a:r>
            <a:r>
              <a:rPr lang="zh-CN" altLang="en-US">
                <a:latin typeface="思源黑体" panose="020B0500000000000000" pitchFamily="34" charset="-122"/>
                <a:ea typeface="思源黑体" panose="020B0500000000000000" pitchFamily="34" charset="-122"/>
              </a:rPr>
              <a:t>空气中存在易燃、易爆物质，浓度过高遇火会引起爆炸或燃烧。</a:t>
            </a: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其他危害：</a:t>
            </a:r>
            <a:r>
              <a:rPr lang="zh-CN" altLang="en-US">
                <a:latin typeface="思源黑体" panose="020B0500000000000000" pitchFamily="34" charset="-122"/>
                <a:ea typeface="思源黑体" panose="020B0500000000000000" pitchFamily="34" charset="-122"/>
              </a:rPr>
              <a:t>其他任何威胁生命或健康的环境条件。如坠落、溺水、物体打击、电击等。</a:t>
            </a: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a:extLst>
              <a:ext uri="{FF2B5EF4-FFF2-40B4-BE49-F238E27FC236}">
                <a16:creationId xmlns:a16="http://schemas.microsoft.com/office/drawing/2014/main" id="{32ACFA7D-4B80-405A-86A2-FF3649188A5B}"/>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209572" y="384404"/>
            <a:ext cx="433070" cy="2738297"/>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56957" y="138493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9" name="文本框 28"/>
          <p:cNvSpPr txBox="1"/>
          <p:nvPr/>
        </p:nvSpPr>
        <p:spPr>
          <a:xfrm>
            <a:off x="4392295" y="1384935"/>
            <a:ext cx="7091680" cy="4523105"/>
          </a:xfrm>
          <a:prstGeom prst="rect">
            <a:avLst/>
          </a:prstGeom>
          <a:noFill/>
        </p:spPr>
        <p:txBody>
          <a:bodyPr wrap="square" rtlCol="0">
            <a:spAutoFit/>
          </a:bodyPr>
          <a:lstStyle/>
          <a:p>
            <a:r>
              <a:rPr lang="zh-CN" altLang="en-US" sz="2000" b="1">
                <a:latin typeface="思源黑体" panose="020B0500000000000000" pitchFamily="34" charset="-122"/>
                <a:ea typeface="思源黑体" panose="020B0500000000000000" pitchFamily="34" charset="-122"/>
              </a:rPr>
              <a:t>有限空间作业危害有什么特点？</a:t>
            </a:r>
          </a:p>
          <a:p>
            <a:endParaRPr lang="zh-CN" altLang="en-US" sz="2000" b="1">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1.</a:t>
            </a:r>
            <a:r>
              <a:rPr lang="zh-CN" altLang="en-US">
                <a:latin typeface="思源黑体" panose="020B0500000000000000" pitchFamily="34" charset="-122"/>
                <a:ea typeface="思源黑体" panose="020B0500000000000000" pitchFamily="34" charset="-122"/>
              </a:rPr>
              <a:t>可导致死亡，属高风险作业。</a:t>
            </a:r>
          </a:p>
          <a:p>
            <a:endParaRPr lang="zh-CN" altLang="en-US" sz="1000">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2.</a:t>
            </a:r>
            <a:r>
              <a:rPr lang="zh-CN" altLang="en-US">
                <a:latin typeface="思源黑体" panose="020B0500000000000000" pitchFamily="34" charset="-122"/>
                <a:ea typeface="思源黑体" panose="020B0500000000000000" pitchFamily="34" charset="-122"/>
              </a:rPr>
              <a:t>有限空间存在的危害，大多数情况下是完全可以预防的。如加强培训教育，完善各项管理制度，严格执行操作规程，配备必要的个人防护用品和应急抢险设备等。</a:t>
            </a:r>
          </a:p>
          <a:p>
            <a:endParaRPr lang="zh-CN" altLang="en-US" sz="1000" b="1">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3.</a:t>
            </a:r>
            <a:r>
              <a:rPr lang="zh-CN" altLang="en-US">
                <a:latin typeface="思源黑体" panose="020B0500000000000000" pitchFamily="34" charset="-122"/>
                <a:ea typeface="思源黑体" panose="020B0500000000000000" pitchFamily="34" charset="-122"/>
              </a:rPr>
              <a:t>发生的地点形式多样化。如船舱、贮罐、管道、地下室、地窖、污水池(井)、沼气池、化粪池、下水道、发酵池等。</a:t>
            </a:r>
          </a:p>
          <a:p>
            <a:endParaRPr lang="zh-CN" altLang="en-US" sz="1000">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4</a:t>
            </a:r>
            <a:r>
              <a:rPr lang="zh-CN" altLang="en-US">
                <a:latin typeface="思源黑体" panose="020B0500000000000000" pitchFamily="34" charset="-122"/>
                <a:ea typeface="思源黑体" panose="020B0500000000000000" pitchFamily="34" charset="-122"/>
              </a:rPr>
              <a:t>.一些危害具有隐蔽性并难以探测。</a:t>
            </a:r>
          </a:p>
          <a:p>
            <a:endParaRPr lang="zh-CN" altLang="en-US" sz="1000">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5.</a:t>
            </a:r>
            <a:r>
              <a:rPr lang="zh-CN" altLang="en-US">
                <a:latin typeface="思源黑体" panose="020B0500000000000000" pitchFamily="34" charset="-122"/>
                <a:ea typeface="思源黑体" panose="020B0500000000000000" pitchFamily="34" charset="-122"/>
              </a:rPr>
              <a:t>可能多种危害共同存在。如有限空间存在硫化氢危害的同时，还存在缺氧危害。</a:t>
            </a:r>
          </a:p>
          <a:p>
            <a:endParaRPr lang="zh-CN" altLang="en-US" sz="1000">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6.</a:t>
            </a:r>
            <a:r>
              <a:rPr lang="zh-CN" altLang="en-US">
                <a:latin typeface="思源黑体" panose="020B0500000000000000" pitchFamily="34" charset="-122"/>
                <a:ea typeface="思源黑体" panose="020B0500000000000000" pitchFamily="34" charset="-122"/>
              </a:rPr>
              <a:t>某些环境下具有突发性。如开始进入有限空间检测时没有危害，但是在作业过程中突然涌出大量的有毒气体，造成急性中毒。</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五边形 9">
            <a:extLst>
              <a:ext uri="{FF2B5EF4-FFF2-40B4-BE49-F238E27FC236}">
                <a16:creationId xmlns:a16="http://schemas.microsoft.com/office/drawing/2014/main" id="{01DEC2BC-C65C-4A7B-9111-C1A053CEADFC}"/>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84150"/>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9" name="文本框 28"/>
          <p:cNvSpPr txBox="1"/>
          <p:nvPr/>
        </p:nvSpPr>
        <p:spPr>
          <a:xfrm>
            <a:off x="4392295" y="1384935"/>
            <a:ext cx="7091680" cy="4415790"/>
          </a:xfrm>
          <a:prstGeom prst="rect">
            <a:avLst/>
          </a:prstGeom>
          <a:noFill/>
        </p:spPr>
        <p:txBody>
          <a:bodyPr wrap="square" rtlCol="0">
            <a:spAutoFit/>
          </a:bodyPr>
          <a:lstStyle/>
          <a:p>
            <a:r>
              <a:rPr lang="zh-CN" altLang="en-US" sz="2000" b="1">
                <a:latin typeface="思源黑体" panose="020B0500000000000000" pitchFamily="34" charset="-122"/>
                <a:ea typeface="思源黑体" panose="020B0500000000000000" pitchFamily="34" charset="-122"/>
                <a:sym typeface="+mn-ea"/>
              </a:rPr>
              <a:t>有限空间作业应采取哪些措施？</a:t>
            </a:r>
            <a:endParaRPr lang="zh-CN" altLang="en-US" sz="2000" b="1">
              <a:latin typeface="思源黑体" panose="020B0500000000000000" pitchFamily="34" charset="-122"/>
              <a:ea typeface="思源黑体" panose="020B0500000000000000" pitchFamily="34" charset="-122"/>
            </a:endParaRPr>
          </a:p>
          <a:p>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1.进入作业现场前，要详细了解现场情况和以往事故情况，并有针对性地准备检测与防护器材；</a:t>
            </a:r>
          </a:p>
          <a:p>
            <a:endParaRPr lang="zh-CN" altLang="en-US" sz="900">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2.进入作业现场后，首先对有限空间进行氧气、可燃气、硫化氢、一氧化碳等气体检测，确认安全后方可进入；</a:t>
            </a:r>
          </a:p>
          <a:p>
            <a:endParaRPr lang="zh-CN" altLang="en-US" sz="900">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3.对作业面可能存在的电、高/低温及危害物质进行有效隔离；</a:t>
            </a:r>
          </a:p>
          <a:p>
            <a:endParaRPr lang="zh-CN" altLang="en-US" sz="900">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4.通风换气；</a:t>
            </a:r>
          </a:p>
          <a:p>
            <a:endParaRPr lang="zh-CN" altLang="en-US" sz="900">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5.进入有限空间时应佩戴隔离式空气呼吸器或佩带氧气报警器；</a:t>
            </a:r>
          </a:p>
          <a:p>
            <a:endParaRPr lang="zh-CN" altLang="en-US" sz="900">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6.进入有限空间时应佩带有效的通讯工具，系安全绳；</a:t>
            </a:r>
          </a:p>
          <a:p>
            <a:endParaRPr lang="zh-CN" altLang="en-US" sz="900">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7.配备监护员和应急救援人员；</a:t>
            </a:r>
          </a:p>
          <a:p>
            <a:endParaRPr lang="zh-CN" altLang="en-US" sz="900">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8.严格安全管理，落实作业许可。</a:t>
            </a:r>
          </a:p>
        </p:txBody>
      </p:sp>
      <p:sp>
        <p:nvSpPr>
          <p:cNvPr id="26" name="圆角矩形 25"/>
          <p:cNvSpPr/>
          <p:nvPr/>
        </p:nvSpPr>
        <p:spPr>
          <a:xfrm>
            <a:off x="4026218" y="1946850"/>
            <a:ext cx="339090" cy="309245"/>
          </a:xfrm>
          <a:prstGeom prst="round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0" name="圆角矩形 29"/>
          <p:cNvSpPr/>
          <p:nvPr/>
        </p:nvSpPr>
        <p:spPr>
          <a:xfrm>
            <a:off x="4026218" y="2679640"/>
            <a:ext cx="339090" cy="309245"/>
          </a:xfrm>
          <a:prstGeom prst="round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2" name="圆角矩形 31"/>
          <p:cNvSpPr/>
          <p:nvPr/>
        </p:nvSpPr>
        <p:spPr>
          <a:xfrm>
            <a:off x="4026218" y="3334325"/>
            <a:ext cx="339090" cy="309245"/>
          </a:xfrm>
          <a:prstGeom prst="round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3" name="圆角矩形 32"/>
          <p:cNvSpPr/>
          <p:nvPr/>
        </p:nvSpPr>
        <p:spPr>
          <a:xfrm>
            <a:off x="4026218" y="3780730"/>
            <a:ext cx="339090" cy="309245"/>
          </a:xfrm>
          <a:prstGeom prst="round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4" name="圆角矩形 33"/>
          <p:cNvSpPr/>
          <p:nvPr/>
        </p:nvSpPr>
        <p:spPr>
          <a:xfrm>
            <a:off x="4026218" y="4209355"/>
            <a:ext cx="339090" cy="309245"/>
          </a:xfrm>
          <a:prstGeom prst="round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5" name="圆角矩形 34"/>
          <p:cNvSpPr/>
          <p:nvPr/>
        </p:nvSpPr>
        <p:spPr>
          <a:xfrm>
            <a:off x="4026218" y="4616390"/>
            <a:ext cx="339090" cy="309245"/>
          </a:xfrm>
          <a:prstGeom prst="round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6" name="圆角矩形 35"/>
          <p:cNvSpPr/>
          <p:nvPr/>
        </p:nvSpPr>
        <p:spPr>
          <a:xfrm>
            <a:off x="4026218" y="5023425"/>
            <a:ext cx="339090" cy="309245"/>
          </a:xfrm>
          <a:prstGeom prst="round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7" name="圆角矩形 36"/>
          <p:cNvSpPr/>
          <p:nvPr/>
        </p:nvSpPr>
        <p:spPr>
          <a:xfrm>
            <a:off x="4026218" y="5432365"/>
            <a:ext cx="339090" cy="309245"/>
          </a:xfrm>
          <a:prstGeom prst="roundRect">
            <a:avLst/>
          </a:prstGeom>
          <a:noFill/>
          <a:l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a:extLst>
              <a:ext uri="{FF2B5EF4-FFF2-40B4-BE49-F238E27FC236}">
                <a16:creationId xmlns:a16="http://schemas.microsoft.com/office/drawing/2014/main" id="{C0D97217-A4A2-4578-B601-22B9BA24EF6E}"/>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72453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30" name="文本框 29"/>
          <p:cNvSpPr txBox="1"/>
          <p:nvPr/>
        </p:nvSpPr>
        <p:spPr>
          <a:xfrm>
            <a:off x="5321935" y="2004060"/>
            <a:ext cx="5114290" cy="3322955"/>
          </a:xfrm>
          <a:prstGeom prst="rect">
            <a:avLst/>
          </a:prstGeom>
          <a:noFill/>
        </p:spPr>
        <p:txBody>
          <a:bodyPr wrap="square" rtlCol="0">
            <a:spAutoFit/>
          </a:bodyPr>
          <a:lstStyle/>
          <a:p>
            <a:pPr>
              <a:lnSpc>
                <a:spcPct val="150000"/>
              </a:lnSpc>
            </a:pPr>
            <a:r>
              <a:rPr lang="en-US" altLang="zh-CN" sz="2800" b="1">
                <a:latin typeface="微软雅黑" panose="020B0503020204020204" charset="-122"/>
                <a:ea typeface="微软雅黑" panose="020B0503020204020204" charset="-122"/>
                <a:cs typeface="微软雅黑" panose="020B0503020204020204" charset="-122"/>
              </a:rPr>
              <a:t>        </a:t>
            </a:r>
            <a:r>
              <a:rPr lang="zh-CN" altLang="en-US" sz="2800" b="1">
                <a:latin typeface="微软雅黑" panose="020B0503020204020204" charset="-122"/>
                <a:ea typeface="微软雅黑" panose="020B0503020204020204" charset="-122"/>
                <a:cs typeface="微软雅黑" panose="020B0503020204020204" charset="-122"/>
              </a:rPr>
              <a:t>高处坠落事故的具体预防、控制，是依据不同类型高处坠落事故的具体原因，有针对性的提出了对每类高处坠落事故进行具体预防、控制要点。</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五边形 9"/>
          <p:cNvSpPr/>
          <p:nvPr/>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chemeClr val="tx1"/>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25" name="组合 24"/>
          <p:cNvGrpSpPr/>
          <p:nvPr/>
        </p:nvGrpSpPr>
        <p:grpSpPr>
          <a:xfrm>
            <a:off x="1591945" y="2204085"/>
            <a:ext cx="1079500" cy="2822575"/>
            <a:chOff x="2507" y="2899"/>
            <a:chExt cx="1700" cy="4445"/>
          </a:xfrm>
        </p:grpSpPr>
        <p:sp>
          <p:nvSpPr>
            <p:cNvPr id="86" name="任意多边形 85"/>
            <p:cNvSpPr/>
            <p:nvPr/>
          </p:nvSpPr>
          <p:spPr>
            <a:xfrm>
              <a:off x="2507" y="2899"/>
              <a:ext cx="1701" cy="1701"/>
            </a:xfrm>
            <a:custGeom>
              <a:avLst/>
              <a:gdLst>
                <a:gd name="connisteX0" fmla="*/ 1095375 w 1124585"/>
                <a:gd name="connsiteY0" fmla="*/ 0 h 1346200"/>
                <a:gd name="connisteX1" fmla="*/ 0 w 1124585"/>
                <a:gd name="connsiteY1" fmla="*/ 42545 h 1346200"/>
                <a:gd name="connisteX2" fmla="*/ 0 w 1124585"/>
                <a:gd name="connsiteY2" fmla="*/ 1317625 h 1346200"/>
                <a:gd name="connisteX3" fmla="*/ 229235 w 1124585"/>
                <a:gd name="connsiteY3" fmla="*/ 1317625 h 1346200"/>
                <a:gd name="connisteX4" fmla="*/ 200660 w 1124585"/>
                <a:gd name="connsiteY4" fmla="*/ 207645 h 1346200"/>
                <a:gd name="connisteX5" fmla="*/ 923925 w 1124585"/>
                <a:gd name="connsiteY5" fmla="*/ 171450 h 1346200"/>
                <a:gd name="connisteX6" fmla="*/ 909320 w 1124585"/>
                <a:gd name="connsiteY6" fmla="*/ 343535 h 1346200"/>
                <a:gd name="connisteX7" fmla="*/ 236220 w 1124585"/>
                <a:gd name="connsiteY7" fmla="*/ 365125 h 1346200"/>
                <a:gd name="connisteX8" fmla="*/ 257810 w 1124585"/>
                <a:gd name="connsiteY8" fmla="*/ 529590 h 1346200"/>
                <a:gd name="connisteX9" fmla="*/ 923925 w 1124585"/>
                <a:gd name="connsiteY9" fmla="*/ 515620 h 1346200"/>
                <a:gd name="connisteX10" fmla="*/ 909320 w 1124585"/>
                <a:gd name="connsiteY10" fmla="*/ 701675 h 1346200"/>
                <a:gd name="connisteX11" fmla="*/ 264795 w 1124585"/>
                <a:gd name="connsiteY11" fmla="*/ 687705 h 1346200"/>
                <a:gd name="connisteX12" fmla="*/ 236220 w 1124585"/>
                <a:gd name="connsiteY12" fmla="*/ 902335 h 1346200"/>
                <a:gd name="connisteX13" fmla="*/ 923925 w 1124585"/>
                <a:gd name="connsiteY13" fmla="*/ 866140 h 1346200"/>
                <a:gd name="connisteX14" fmla="*/ 909320 w 1124585"/>
                <a:gd name="connsiteY14" fmla="*/ 1052830 h 1346200"/>
                <a:gd name="connisteX15" fmla="*/ 845185 w 1124585"/>
                <a:gd name="connsiteY15" fmla="*/ 1059815 h 1346200"/>
                <a:gd name="connisteX16" fmla="*/ 243205 w 1124585"/>
                <a:gd name="connsiteY16" fmla="*/ 1066800 h 1346200"/>
                <a:gd name="connisteX17" fmla="*/ 264795 w 1124585"/>
                <a:gd name="connsiteY17" fmla="*/ 1245870 h 1346200"/>
                <a:gd name="connisteX18" fmla="*/ 351155 w 1124585"/>
                <a:gd name="connsiteY18" fmla="*/ 1231900 h 1346200"/>
                <a:gd name="connisteX19" fmla="*/ 902335 w 1124585"/>
                <a:gd name="connsiteY19" fmla="*/ 1224280 h 1346200"/>
                <a:gd name="connisteX20" fmla="*/ 852170 w 1124585"/>
                <a:gd name="connsiteY20" fmla="*/ 1346200 h 1346200"/>
                <a:gd name="connisteX21" fmla="*/ 1124585 w 1124585"/>
                <a:gd name="connsiteY21" fmla="*/ 1317625 h 1346200"/>
                <a:gd name="connisteX22" fmla="*/ 1095375 w 1124585"/>
                <a:gd name="connsiteY22" fmla="*/ 0 h 13462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1124585" h="1346200">
                  <a:moveTo>
                    <a:pt x="1095375" y="0"/>
                  </a:moveTo>
                  <a:lnTo>
                    <a:pt x="0" y="42545"/>
                  </a:lnTo>
                  <a:lnTo>
                    <a:pt x="0" y="1317625"/>
                  </a:lnTo>
                  <a:lnTo>
                    <a:pt x="229235" y="1317625"/>
                  </a:lnTo>
                  <a:lnTo>
                    <a:pt x="200660" y="207645"/>
                  </a:lnTo>
                  <a:lnTo>
                    <a:pt x="923925" y="171450"/>
                  </a:lnTo>
                  <a:lnTo>
                    <a:pt x="909320" y="343535"/>
                  </a:lnTo>
                  <a:lnTo>
                    <a:pt x="236220" y="365125"/>
                  </a:lnTo>
                  <a:lnTo>
                    <a:pt x="257810" y="529590"/>
                  </a:lnTo>
                  <a:lnTo>
                    <a:pt x="923925" y="515620"/>
                  </a:lnTo>
                  <a:lnTo>
                    <a:pt x="909320" y="701675"/>
                  </a:lnTo>
                  <a:lnTo>
                    <a:pt x="264795" y="687705"/>
                  </a:lnTo>
                  <a:lnTo>
                    <a:pt x="236220" y="902335"/>
                  </a:lnTo>
                  <a:lnTo>
                    <a:pt x="923925" y="866140"/>
                  </a:lnTo>
                  <a:lnTo>
                    <a:pt x="909320" y="1052830"/>
                  </a:lnTo>
                  <a:lnTo>
                    <a:pt x="845185" y="1059815"/>
                  </a:lnTo>
                  <a:lnTo>
                    <a:pt x="243205" y="1066800"/>
                  </a:lnTo>
                  <a:lnTo>
                    <a:pt x="264795" y="1245870"/>
                  </a:lnTo>
                  <a:lnTo>
                    <a:pt x="351155" y="1231900"/>
                  </a:lnTo>
                  <a:lnTo>
                    <a:pt x="902335" y="1224280"/>
                  </a:lnTo>
                  <a:lnTo>
                    <a:pt x="852170" y="1346200"/>
                  </a:lnTo>
                  <a:lnTo>
                    <a:pt x="1124585" y="1317625"/>
                  </a:lnTo>
                  <a:lnTo>
                    <a:pt x="1095375" y="0"/>
                  </a:lnTo>
                  <a:close/>
                </a:path>
              </a:pathLst>
            </a:custGeom>
            <a:solidFill>
              <a:srgbClr val="FFC000"/>
            </a:solidFill>
            <a:ln>
              <a:noFill/>
            </a:ln>
            <a:effectLst>
              <a:innerShdw blurRad="50800" dist="50800" dir="18900000">
                <a:prstClr val="black">
                  <a:alpha val="6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89" name="任意多边形 88"/>
            <p:cNvSpPr/>
            <p:nvPr/>
          </p:nvSpPr>
          <p:spPr>
            <a:xfrm>
              <a:off x="2507" y="5644"/>
              <a:ext cx="1701" cy="1701"/>
            </a:xfrm>
            <a:custGeom>
              <a:avLst/>
              <a:gdLst>
                <a:gd name="connisteX0" fmla="*/ 157480 w 1446530"/>
                <a:gd name="connsiteY0" fmla="*/ 0 h 1389380"/>
                <a:gd name="connisteX1" fmla="*/ 114935 w 1446530"/>
                <a:gd name="connsiteY1" fmla="*/ 172085 h 1389380"/>
                <a:gd name="connisteX2" fmla="*/ 1031240 w 1446530"/>
                <a:gd name="connsiteY2" fmla="*/ 172085 h 1389380"/>
                <a:gd name="connisteX3" fmla="*/ 1017270 w 1446530"/>
                <a:gd name="connsiteY3" fmla="*/ 315595 h 1389380"/>
                <a:gd name="connisteX4" fmla="*/ 179070 w 1446530"/>
                <a:gd name="connsiteY4" fmla="*/ 272415 h 1389380"/>
                <a:gd name="connisteX5" fmla="*/ 186055 w 1446530"/>
                <a:gd name="connsiteY5" fmla="*/ 458470 h 1389380"/>
                <a:gd name="connisteX6" fmla="*/ 1017270 w 1446530"/>
                <a:gd name="connsiteY6" fmla="*/ 429895 h 1389380"/>
                <a:gd name="connisteX7" fmla="*/ 1052830 w 1446530"/>
                <a:gd name="connsiteY7" fmla="*/ 530225 h 1389380"/>
                <a:gd name="connisteX8" fmla="*/ 0 w 1446530"/>
                <a:gd name="connsiteY8" fmla="*/ 530225 h 1389380"/>
                <a:gd name="connisteX9" fmla="*/ 43180 w 1446530"/>
                <a:gd name="connsiteY9" fmla="*/ 680720 h 1389380"/>
                <a:gd name="connisteX10" fmla="*/ 673100 w 1446530"/>
                <a:gd name="connsiteY10" fmla="*/ 694690 h 1389380"/>
                <a:gd name="connisteX11" fmla="*/ 644525 w 1446530"/>
                <a:gd name="connsiteY11" fmla="*/ 823595 h 1389380"/>
                <a:gd name="connisteX12" fmla="*/ 351155 w 1446530"/>
                <a:gd name="connsiteY12" fmla="*/ 974090 h 1389380"/>
                <a:gd name="connisteX13" fmla="*/ 443865 w 1446530"/>
                <a:gd name="connsiteY13" fmla="*/ 873760 h 1389380"/>
                <a:gd name="connisteX14" fmla="*/ 265430 w 1446530"/>
                <a:gd name="connsiteY14" fmla="*/ 702310 h 1389380"/>
                <a:gd name="connisteX15" fmla="*/ 172085 w 1446530"/>
                <a:gd name="connsiteY15" fmla="*/ 759460 h 1389380"/>
                <a:gd name="connisteX16" fmla="*/ 336550 w 1446530"/>
                <a:gd name="connsiteY16" fmla="*/ 981710 h 1389380"/>
                <a:gd name="connisteX17" fmla="*/ 21590 w 1446530"/>
                <a:gd name="connsiteY17" fmla="*/ 1102995 h 1389380"/>
                <a:gd name="connisteX18" fmla="*/ 86360 w 1446530"/>
                <a:gd name="connsiteY18" fmla="*/ 1332230 h 1389380"/>
                <a:gd name="connisteX19" fmla="*/ 615950 w 1446530"/>
                <a:gd name="connsiteY19" fmla="*/ 1045845 h 1389380"/>
                <a:gd name="connisteX20" fmla="*/ 630555 w 1446530"/>
                <a:gd name="connsiteY20" fmla="*/ 1153160 h 1389380"/>
                <a:gd name="connisteX21" fmla="*/ 523240 w 1446530"/>
                <a:gd name="connsiteY21" fmla="*/ 1181735 h 1389380"/>
                <a:gd name="connisteX22" fmla="*/ 394335 w 1446530"/>
                <a:gd name="connsiteY22" fmla="*/ 1181735 h 1389380"/>
                <a:gd name="connisteX23" fmla="*/ 365125 w 1446530"/>
                <a:gd name="connsiteY23" fmla="*/ 1389380 h 1389380"/>
                <a:gd name="connisteX24" fmla="*/ 730885 w 1446530"/>
                <a:gd name="connsiteY24" fmla="*/ 1346835 h 1389380"/>
                <a:gd name="connisteX25" fmla="*/ 802005 w 1446530"/>
                <a:gd name="connsiteY25" fmla="*/ 1210310 h 1389380"/>
                <a:gd name="connisteX26" fmla="*/ 845185 w 1446530"/>
                <a:gd name="connsiteY26" fmla="*/ 974090 h 1389380"/>
                <a:gd name="connisteX27" fmla="*/ 1089025 w 1446530"/>
                <a:gd name="connsiteY27" fmla="*/ 1224915 h 1389380"/>
                <a:gd name="connisteX28" fmla="*/ 1296670 w 1446530"/>
                <a:gd name="connsiteY28" fmla="*/ 1289050 h 1389380"/>
                <a:gd name="connisteX29" fmla="*/ 1417955 w 1446530"/>
                <a:gd name="connsiteY29" fmla="*/ 1153160 h 1389380"/>
                <a:gd name="connisteX30" fmla="*/ 1089025 w 1446530"/>
                <a:gd name="connsiteY30" fmla="*/ 1010285 h 1389380"/>
                <a:gd name="connisteX31" fmla="*/ 1367790 w 1446530"/>
                <a:gd name="connsiteY31" fmla="*/ 823595 h 1389380"/>
                <a:gd name="connisteX32" fmla="*/ 1196340 w 1446530"/>
                <a:gd name="connsiteY32" fmla="*/ 709295 h 1389380"/>
                <a:gd name="connisteX33" fmla="*/ 959485 w 1446530"/>
                <a:gd name="connsiteY33" fmla="*/ 895350 h 1389380"/>
                <a:gd name="connisteX34" fmla="*/ 859790 w 1446530"/>
                <a:gd name="connsiteY34" fmla="*/ 788035 h 1389380"/>
                <a:gd name="connisteX35" fmla="*/ 852170 w 1446530"/>
                <a:gd name="connsiteY35" fmla="*/ 702310 h 1389380"/>
                <a:gd name="connisteX36" fmla="*/ 1425575 w 1446530"/>
                <a:gd name="connsiteY36" fmla="*/ 716280 h 1389380"/>
                <a:gd name="connisteX37" fmla="*/ 1446530 w 1446530"/>
                <a:gd name="connsiteY37" fmla="*/ 530225 h 1389380"/>
                <a:gd name="connisteX38" fmla="*/ 1260475 w 1446530"/>
                <a:gd name="connsiteY38" fmla="*/ 537210 h 1389380"/>
                <a:gd name="connisteX39" fmla="*/ 1253490 w 1446530"/>
                <a:gd name="connsiteY39" fmla="*/ 29210 h 1389380"/>
                <a:gd name="connisteX40" fmla="*/ 157480 w 1446530"/>
                <a:gd name="connsiteY40" fmla="*/ 0 h 13893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446530" h="1389380">
                  <a:moveTo>
                    <a:pt x="157480" y="0"/>
                  </a:moveTo>
                  <a:lnTo>
                    <a:pt x="114935" y="172085"/>
                  </a:lnTo>
                  <a:lnTo>
                    <a:pt x="1031240" y="172085"/>
                  </a:lnTo>
                  <a:lnTo>
                    <a:pt x="1017270" y="315595"/>
                  </a:lnTo>
                  <a:lnTo>
                    <a:pt x="179070" y="272415"/>
                  </a:lnTo>
                  <a:lnTo>
                    <a:pt x="186055" y="458470"/>
                  </a:lnTo>
                  <a:lnTo>
                    <a:pt x="1017270" y="429895"/>
                  </a:lnTo>
                  <a:lnTo>
                    <a:pt x="1052830" y="530225"/>
                  </a:lnTo>
                  <a:lnTo>
                    <a:pt x="0" y="530225"/>
                  </a:lnTo>
                  <a:lnTo>
                    <a:pt x="43180" y="680720"/>
                  </a:lnTo>
                  <a:lnTo>
                    <a:pt x="673100" y="694690"/>
                  </a:lnTo>
                  <a:lnTo>
                    <a:pt x="644525" y="823595"/>
                  </a:lnTo>
                  <a:lnTo>
                    <a:pt x="351155" y="974090"/>
                  </a:lnTo>
                  <a:lnTo>
                    <a:pt x="443865" y="873760"/>
                  </a:lnTo>
                  <a:lnTo>
                    <a:pt x="265430" y="702310"/>
                  </a:lnTo>
                  <a:lnTo>
                    <a:pt x="172085" y="759460"/>
                  </a:lnTo>
                  <a:lnTo>
                    <a:pt x="336550" y="981710"/>
                  </a:lnTo>
                  <a:lnTo>
                    <a:pt x="21590" y="1102995"/>
                  </a:lnTo>
                  <a:lnTo>
                    <a:pt x="86360" y="1332230"/>
                  </a:lnTo>
                  <a:lnTo>
                    <a:pt x="615950" y="1045845"/>
                  </a:lnTo>
                  <a:lnTo>
                    <a:pt x="630555" y="1153160"/>
                  </a:lnTo>
                  <a:lnTo>
                    <a:pt x="523240" y="1181735"/>
                  </a:lnTo>
                  <a:lnTo>
                    <a:pt x="394335" y="1181735"/>
                  </a:lnTo>
                  <a:lnTo>
                    <a:pt x="365125" y="1389380"/>
                  </a:lnTo>
                  <a:lnTo>
                    <a:pt x="730885" y="1346835"/>
                  </a:lnTo>
                  <a:lnTo>
                    <a:pt x="802005" y="1210310"/>
                  </a:lnTo>
                  <a:lnTo>
                    <a:pt x="845185" y="974090"/>
                  </a:lnTo>
                  <a:lnTo>
                    <a:pt x="1089025" y="1224915"/>
                  </a:lnTo>
                  <a:lnTo>
                    <a:pt x="1296670" y="1289050"/>
                  </a:lnTo>
                  <a:lnTo>
                    <a:pt x="1417955" y="1153160"/>
                  </a:lnTo>
                  <a:lnTo>
                    <a:pt x="1089025" y="1010285"/>
                  </a:lnTo>
                  <a:lnTo>
                    <a:pt x="1367790" y="823595"/>
                  </a:lnTo>
                  <a:lnTo>
                    <a:pt x="1196340" y="709295"/>
                  </a:lnTo>
                  <a:lnTo>
                    <a:pt x="959485" y="895350"/>
                  </a:lnTo>
                  <a:lnTo>
                    <a:pt x="859790" y="788035"/>
                  </a:lnTo>
                  <a:lnTo>
                    <a:pt x="852170" y="702310"/>
                  </a:lnTo>
                  <a:lnTo>
                    <a:pt x="1425575" y="716280"/>
                  </a:lnTo>
                  <a:lnTo>
                    <a:pt x="1446530" y="530225"/>
                  </a:lnTo>
                  <a:lnTo>
                    <a:pt x="1260475" y="537210"/>
                  </a:lnTo>
                  <a:lnTo>
                    <a:pt x="1253490" y="29210"/>
                  </a:lnTo>
                  <a:lnTo>
                    <a:pt x="157480" y="0"/>
                  </a:lnTo>
                  <a:close/>
                </a:path>
              </a:pathLst>
            </a:custGeom>
            <a:solidFill>
              <a:srgbClr val="FFC000"/>
            </a:solidFill>
            <a:ln>
              <a:noFill/>
            </a:ln>
            <a:effectLst>
              <a:innerShdw blurRad="50800" dist="50800" dir="18900000">
                <a:prstClr val="black">
                  <a:alpha val="6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26" name="折角形 25"/>
          <p:cNvSpPr/>
          <p:nvPr/>
        </p:nvSpPr>
        <p:spPr>
          <a:xfrm>
            <a:off x="4456430" y="1368425"/>
            <a:ext cx="720000" cy="72000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一</a:t>
            </a:r>
          </a:p>
        </p:txBody>
      </p:sp>
      <p:sp>
        <p:nvSpPr>
          <p:cNvPr id="27" name="折角形 26"/>
          <p:cNvSpPr/>
          <p:nvPr/>
        </p:nvSpPr>
        <p:spPr>
          <a:xfrm>
            <a:off x="4456430" y="2282825"/>
            <a:ext cx="720000" cy="72000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二</a:t>
            </a:r>
          </a:p>
        </p:txBody>
      </p:sp>
      <p:sp>
        <p:nvSpPr>
          <p:cNvPr id="28" name="折角形 27"/>
          <p:cNvSpPr/>
          <p:nvPr/>
        </p:nvSpPr>
        <p:spPr>
          <a:xfrm>
            <a:off x="4456430" y="3197225"/>
            <a:ext cx="720000" cy="72000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三</a:t>
            </a:r>
          </a:p>
        </p:txBody>
      </p:sp>
      <p:sp>
        <p:nvSpPr>
          <p:cNvPr id="29" name="折角形 28"/>
          <p:cNvSpPr/>
          <p:nvPr/>
        </p:nvSpPr>
        <p:spPr>
          <a:xfrm>
            <a:off x="4456430" y="4111625"/>
            <a:ext cx="720000" cy="72000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四</a:t>
            </a:r>
          </a:p>
        </p:txBody>
      </p:sp>
      <p:sp>
        <p:nvSpPr>
          <p:cNvPr id="30" name="折角形 29"/>
          <p:cNvSpPr/>
          <p:nvPr/>
        </p:nvSpPr>
        <p:spPr>
          <a:xfrm>
            <a:off x="4456430" y="5026025"/>
            <a:ext cx="720000" cy="72000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五</a:t>
            </a:r>
          </a:p>
        </p:txBody>
      </p:sp>
      <p:sp>
        <p:nvSpPr>
          <p:cNvPr id="31" name="文本框 30"/>
          <p:cNvSpPr txBox="1"/>
          <p:nvPr/>
        </p:nvSpPr>
        <p:spPr>
          <a:xfrm>
            <a:off x="5417820" y="1430655"/>
            <a:ext cx="4093210"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安全方针</a:t>
            </a:r>
          </a:p>
        </p:txBody>
      </p:sp>
      <p:sp>
        <p:nvSpPr>
          <p:cNvPr id="32" name="文本框 31"/>
          <p:cNvSpPr txBox="1"/>
          <p:nvPr/>
        </p:nvSpPr>
        <p:spPr>
          <a:xfrm>
            <a:off x="5417820" y="2416810"/>
            <a:ext cx="4093210"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特种作业范围及条件</a:t>
            </a:r>
          </a:p>
        </p:txBody>
      </p:sp>
      <p:sp>
        <p:nvSpPr>
          <p:cNvPr id="33" name="文本框 32"/>
          <p:cNvSpPr txBox="1"/>
          <p:nvPr/>
        </p:nvSpPr>
        <p:spPr>
          <a:xfrm>
            <a:off x="5417820" y="3331210"/>
            <a:ext cx="50552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特种作业及常规作业基本注意事项</a:t>
            </a:r>
          </a:p>
        </p:txBody>
      </p:sp>
      <p:sp>
        <p:nvSpPr>
          <p:cNvPr id="34" name="文本框 33"/>
          <p:cNvSpPr txBox="1"/>
          <p:nvPr/>
        </p:nvSpPr>
        <p:spPr>
          <a:xfrm>
            <a:off x="5417820" y="4245610"/>
            <a:ext cx="4093210"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从业人员基本认知</a:t>
            </a:r>
          </a:p>
        </p:txBody>
      </p:sp>
      <p:sp>
        <p:nvSpPr>
          <p:cNvPr id="35" name="文本框 34"/>
          <p:cNvSpPr txBox="1"/>
          <p:nvPr/>
        </p:nvSpPr>
        <p:spPr>
          <a:xfrm>
            <a:off x="5417820" y="5160010"/>
            <a:ext cx="4093210"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制订应急预案</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a:extLst>
              <a:ext uri="{FF2B5EF4-FFF2-40B4-BE49-F238E27FC236}">
                <a16:creationId xmlns:a16="http://schemas.microsoft.com/office/drawing/2014/main" id="{451BE01D-CFF8-452F-AEFA-1BC590F9E7F2}"/>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72453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9" name="文本框 28"/>
          <p:cNvSpPr txBox="1"/>
          <p:nvPr/>
        </p:nvSpPr>
        <p:spPr>
          <a:xfrm>
            <a:off x="4392295" y="1384935"/>
            <a:ext cx="7091680" cy="3784600"/>
          </a:xfrm>
          <a:prstGeom prst="rect">
            <a:avLst/>
          </a:prstGeom>
          <a:noFill/>
        </p:spPr>
        <p:txBody>
          <a:bodyPr wrap="square" rtlCol="0">
            <a:spAutoFit/>
          </a:bodyPr>
          <a:lstStyle/>
          <a:p>
            <a:r>
              <a:rPr lang="en-US" altLang="zh-CN" sz="2000">
                <a:latin typeface="思源黑体" panose="020B0500000000000000" pitchFamily="34" charset="-122"/>
                <a:ea typeface="思源黑体" panose="020B0500000000000000" pitchFamily="34" charset="-122"/>
                <a:sym typeface="+mn-ea"/>
              </a:rPr>
              <a:t>        </a:t>
            </a:r>
            <a:r>
              <a:rPr lang="zh-CN" altLang="en-US" sz="2000">
                <a:latin typeface="思源黑体" panose="020B0500000000000000" pitchFamily="34" charset="-122"/>
                <a:ea typeface="思源黑体" panose="020B0500000000000000" pitchFamily="34" charset="-122"/>
                <a:sym typeface="+mn-ea"/>
              </a:rPr>
              <a:t>洞口坠落事故的预防、控制要点：通道口、楼梯口、电梯口、上料平台口等都必须设有牢固、有效的安全防护设施（盖板、围栏、安全网）；洞口防护设施如有损坏必须及时修缮；洞口防护设施严禁擅自移位、拆除；在洞口旁操作要小心，不应背朝洞口作业；不要在洞口旁休息、打闹或跨越洞口及从洞口盖板上行走；同时洞口还必须挂设醒目的警示标志等。</a:t>
            </a:r>
          </a:p>
          <a:p>
            <a:r>
              <a:rPr lang="zh-CN" altLang="en-US" sz="2000">
                <a:latin typeface="思源黑体" panose="020B0500000000000000" pitchFamily="34" charset="-122"/>
                <a:ea typeface="思源黑体" panose="020B0500000000000000" pitchFamily="34" charset="-122"/>
                <a:sym typeface="+mn-ea"/>
              </a:rPr>
              <a:t> 　　</a:t>
            </a:r>
          </a:p>
          <a:p>
            <a:r>
              <a:rPr lang="zh-CN" altLang="en-US" sz="2000">
                <a:latin typeface="思源黑体" panose="020B0500000000000000" pitchFamily="34" charset="-122"/>
                <a:ea typeface="思源黑体" panose="020B0500000000000000" pitchFamily="34" charset="-122"/>
                <a:sym typeface="+mn-ea"/>
              </a:rPr>
              <a:t>       脚手架上坠落事故的预防、控制要点；要按规定搭设脚手架、铺平脚手板，不准有探头板；防护栏杆要绑扎牢固，挂好安全网；脚手架载荷不得超过270KG/M2；脚手架离墙面过宽应加设安全防护；并要实行脚手架搭设验收和使用检查制度，发现问题及时处理。</a:t>
            </a: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a:extLst>
              <a:ext uri="{FF2B5EF4-FFF2-40B4-BE49-F238E27FC236}">
                <a16:creationId xmlns:a16="http://schemas.microsoft.com/office/drawing/2014/main" id="{75FEEAF8-FE23-47BE-B214-C9ABAAB2A443}"/>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72453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9" name="文本框 28"/>
          <p:cNvSpPr txBox="1"/>
          <p:nvPr/>
        </p:nvSpPr>
        <p:spPr>
          <a:xfrm>
            <a:off x="4392295" y="1384935"/>
            <a:ext cx="7091680" cy="3784600"/>
          </a:xfrm>
          <a:prstGeom prst="rect">
            <a:avLst/>
          </a:prstGeom>
          <a:noFill/>
        </p:spPr>
        <p:txBody>
          <a:bodyPr wrap="square" rtlCol="0">
            <a:spAutoFit/>
          </a:bodyPr>
          <a:lstStyle/>
          <a:p>
            <a:r>
              <a:rPr lang="en-US" altLang="zh-CN" sz="2000">
                <a:latin typeface="思源黑体" panose="020B0500000000000000" pitchFamily="34" charset="-122"/>
                <a:ea typeface="思源黑体" panose="020B0500000000000000" pitchFamily="34" charset="-122"/>
                <a:sym typeface="+mn-ea"/>
              </a:rPr>
              <a:t>        </a:t>
            </a:r>
            <a:r>
              <a:rPr lang="zh-CN" altLang="en-US" sz="2000">
                <a:latin typeface="思源黑体" panose="020B0500000000000000" pitchFamily="34" charset="-122"/>
                <a:ea typeface="思源黑体" panose="020B0500000000000000" pitchFamily="34" charset="-122"/>
                <a:sym typeface="+mn-ea"/>
              </a:rPr>
              <a:t>悬空高处作业坠落事故的预防、控制要点：加强施工计划和各施工单位、各工种配合，尽量利用脚手架等安全设施，避免或减少悬空高处作业；操作人员要加倍小心避免用力过猛，身体失稳；悬空高处作业人员必须穿软底防滑鞋，同时要正确使用安全带；身体有病或疲劳过度、精神不振等不宜从事悬空高处作业。</a:t>
            </a:r>
          </a:p>
          <a:p>
            <a:r>
              <a:rPr lang="zh-CN" altLang="en-US" sz="2000">
                <a:latin typeface="思源黑体" panose="020B0500000000000000" pitchFamily="34" charset="-122"/>
                <a:ea typeface="思源黑体" panose="020B0500000000000000" pitchFamily="34" charset="-122"/>
                <a:sym typeface="+mn-ea"/>
              </a:rPr>
              <a:t>　　</a:t>
            </a:r>
          </a:p>
          <a:p>
            <a:r>
              <a:rPr lang="zh-CN" altLang="en-US" sz="2000">
                <a:latin typeface="思源黑体" panose="020B0500000000000000" pitchFamily="34" charset="-122"/>
                <a:ea typeface="思源黑体" panose="020B0500000000000000" pitchFamily="34" charset="-122"/>
                <a:sym typeface="+mn-ea"/>
              </a:rPr>
              <a:t>         屋面檐口坠落事故的预防、控制要点：在屋面上作业人员应穿软底防滑鞋；屋面坡度大于25°应采取防滑措施；在屋面作业不能背向檐口移动；使用外脚手架工程施工，外排立杆要高出檐口1.2m，并挂好安全网，檐口外架要铺满脚手板；没有使用外脚手架工程施工，应在屋檐下方设安全网。</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a:extLst>
              <a:ext uri="{FF2B5EF4-FFF2-40B4-BE49-F238E27FC236}">
                <a16:creationId xmlns:a16="http://schemas.microsoft.com/office/drawing/2014/main" id="{63524E75-B44D-42D8-896B-25352CD251FD}"/>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72453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30" name="文本框 29"/>
          <p:cNvSpPr txBox="1"/>
          <p:nvPr/>
        </p:nvSpPr>
        <p:spPr>
          <a:xfrm>
            <a:off x="4923790" y="1345565"/>
            <a:ext cx="5732780" cy="4615815"/>
          </a:xfrm>
          <a:prstGeom prst="rect">
            <a:avLst/>
          </a:prstGeom>
          <a:noFill/>
        </p:spPr>
        <p:txBody>
          <a:bodyPr wrap="square" rtlCol="0">
            <a:spAutoFit/>
          </a:bodyPr>
          <a:lstStyle/>
          <a:p>
            <a:pPr>
              <a:lnSpc>
                <a:spcPct val="150000"/>
              </a:lnSpc>
            </a:pPr>
            <a:r>
              <a:rPr lang="en-US" altLang="zh-CN" sz="2800" b="1">
                <a:latin typeface="微软雅黑" panose="020B0503020204020204" charset="-122"/>
                <a:ea typeface="微软雅黑" panose="020B0503020204020204" charset="-122"/>
                <a:cs typeface="微软雅黑" panose="020B0503020204020204" charset="-122"/>
              </a:rPr>
              <a:t>       </a:t>
            </a:r>
            <a:r>
              <a:rPr sz="2800" b="1">
                <a:latin typeface="微软雅黑" panose="020B0503020204020204" charset="-122"/>
                <a:ea typeface="微软雅黑" panose="020B0503020204020204" charset="-122"/>
                <a:cs typeface="微软雅黑" panose="020B0503020204020204" charset="-122"/>
              </a:rPr>
              <a:t>高处坠落事故的综合预防、控制要点：　</a:t>
            </a:r>
          </a:p>
          <a:p>
            <a:pPr>
              <a:lnSpc>
                <a:spcPct val="150000"/>
              </a:lnSpc>
            </a:pPr>
            <a:r>
              <a:rPr sz="2800" b="1">
                <a:latin typeface="微软雅黑" panose="020B0503020204020204" charset="-122"/>
                <a:ea typeface="微软雅黑" panose="020B0503020204020204" charset="-122"/>
                <a:cs typeface="微软雅黑" panose="020B0503020204020204" charset="-122"/>
              </a:rPr>
              <a:t>       高处坠落事故的综合预防、控制，是依据高处坠落事故的不同类别和系列的原因规律，而提出的对高处坠落事故进行综合预防、控制的要点。</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a:extLst>
              <a:ext uri="{FF2B5EF4-FFF2-40B4-BE49-F238E27FC236}">
                <a16:creationId xmlns:a16="http://schemas.microsoft.com/office/drawing/2014/main" id="{C3A58BCE-6EF3-4D23-ABDF-3CAE0E8873FC}"/>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72453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9" name="文本框 28"/>
          <p:cNvSpPr txBox="1"/>
          <p:nvPr/>
        </p:nvSpPr>
        <p:spPr>
          <a:xfrm>
            <a:off x="4392295" y="1384935"/>
            <a:ext cx="7091680" cy="4707890"/>
          </a:xfrm>
          <a:prstGeom prst="rect">
            <a:avLst/>
          </a:prstGeom>
          <a:noFill/>
        </p:spPr>
        <p:txBody>
          <a:bodyPr wrap="square" rtlCol="0">
            <a:spAutoFit/>
          </a:bodyPr>
          <a:lstStyle/>
          <a:p>
            <a:r>
              <a:rPr lang="en-US" altLang="zh-CN" sz="2000">
                <a:latin typeface="思源黑体" panose="020B0500000000000000" pitchFamily="34" charset="-122"/>
                <a:ea typeface="思源黑体" panose="020B0500000000000000" pitchFamily="34" charset="-122"/>
                <a:sym typeface="+mn-ea"/>
              </a:rPr>
              <a:t>        </a:t>
            </a:r>
            <a:r>
              <a:rPr lang="zh-CN" altLang="en-US" sz="2000">
                <a:latin typeface="思源黑体" panose="020B0500000000000000" pitchFamily="34" charset="-122"/>
                <a:ea typeface="思源黑体" panose="020B0500000000000000" pitchFamily="34" charset="-122"/>
                <a:sym typeface="+mn-ea"/>
              </a:rPr>
              <a:t>对从事高处作业人员要坚持开展经常性安全宣传教育和安全技术培训，使其认识掌握高处坠落事故规律和事故危害，牢固树立安全思想和具有预防、控制事故的能力，并要做到严格执行安全法规，当发现自身或他人有违章作业的异常行为，或发现与高处作业相关的物体和防护措施有异常状态时，要及时加以改变使之达到安全要求，从而预防、控制高处坠落事故的发生。 　　</a:t>
            </a:r>
          </a:p>
          <a:p>
            <a:r>
              <a:rPr lang="zh-CN" altLang="en-US" sz="2000">
                <a:latin typeface="思源黑体" panose="020B0500000000000000" pitchFamily="34" charset="-122"/>
                <a:ea typeface="思源黑体" panose="020B0500000000000000" pitchFamily="34" charset="-122"/>
                <a:sym typeface="+mn-ea"/>
              </a:rPr>
              <a:t>       高处作业人员的身体条件要符合安全要求。如，不准患有高血压病、心脏病、贫血、癫痫病等不适合高处作业的人员，从事高处作业；对疲劳过度、精神不振和思想情绪低落人员要停止高处作业；严禁酒后从事高处作业。 　　</a:t>
            </a:r>
          </a:p>
          <a:p>
            <a:r>
              <a:rPr lang="zh-CN" altLang="en-US" sz="2000">
                <a:latin typeface="思源黑体" panose="020B0500000000000000" pitchFamily="34" charset="-122"/>
                <a:ea typeface="思源黑体" panose="020B0500000000000000" pitchFamily="34" charset="-122"/>
                <a:sym typeface="+mn-ea"/>
              </a:rPr>
              <a:t>       高处作业人员的个人着装要符合安全要求。如，根据实际需要配备安全帽、安全带和有关劳动保护用品；不准穿高跟鞋、拖鞋或赤脚作业；如果是悬空高处作业要穿软底防滑鞋。不准攀爬脚手架或乘井字架吊篮上下，也不准从高处跳下。</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a:extLst>
              <a:ext uri="{FF2B5EF4-FFF2-40B4-BE49-F238E27FC236}">
                <a16:creationId xmlns:a16="http://schemas.microsoft.com/office/drawing/2014/main" id="{ED27F3EE-B466-4E84-B831-343FF25EDADB}"/>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72453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2041" y="138493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9" name="文本框 28"/>
          <p:cNvSpPr txBox="1"/>
          <p:nvPr/>
        </p:nvSpPr>
        <p:spPr>
          <a:xfrm>
            <a:off x="4392295" y="1384935"/>
            <a:ext cx="7091680" cy="4707890"/>
          </a:xfrm>
          <a:prstGeom prst="rect">
            <a:avLst/>
          </a:prstGeom>
          <a:noFill/>
        </p:spPr>
        <p:txBody>
          <a:bodyPr wrap="square" rtlCol="0">
            <a:spAutoFit/>
          </a:bodyPr>
          <a:lstStyle/>
          <a:p>
            <a:r>
              <a:rPr lang="en-US" altLang="zh-CN" sz="2000">
                <a:latin typeface="思源黑体" panose="020B0500000000000000" pitchFamily="34" charset="-122"/>
                <a:ea typeface="思源黑体" panose="020B0500000000000000" pitchFamily="34" charset="-122"/>
                <a:sym typeface="+mn-ea"/>
              </a:rPr>
              <a:t>        </a:t>
            </a:r>
            <a:r>
              <a:rPr lang="zh-CN" altLang="en-US" sz="2000">
                <a:latin typeface="思源黑体" panose="020B0500000000000000" pitchFamily="34" charset="-122"/>
                <a:ea typeface="思源黑体" panose="020B0500000000000000" pitchFamily="34" charset="-122"/>
                <a:sym typeface="+mn-ea"/>
              </a:rPr>
              <a:t>要按规定要求支搭各种脚手架。如，架子高度达到3m以上时，每层要绑两道护身栏，设一道档脚板，脚手板要铺严，板头、排木要绑牢，不准留探头板。使用桥式脚手架时，要特别注意桥桩与墙体是否拉顶牢固、周正。升桥降桥时，均要挂好保险绳，并保持桥两端升降同步。升降桥架的工人，要将安全带挂在桥架的立柱上。升桥的吊索工具均要符合设计标准和安全规程的规定。使用吊篮架子和挂架子时，其吊索具必须牢靠。吊篮架子在使用时，还要挂好保险绳或安全卡具。升降吊篮时，保险绳要随升降调整，不得摘除。吊篮架子与挂架子的两侧面和外侧均要用网封严。吊篮顶要设头网或护头棚，吊篮里侧要绑一道护身栏，并设档脚板。提升桥式架、吊篮用的倒链和手板葫芦必须经过技术部门鉴定合格后方可使用。倒链最少应用2t的，手板葫芦最少应用3t的，承重钢丝绳和保险绳应用直径为12.5mm以上的钢丝绳。另外使用插口架、吊篮和桥式架子时，严禁超负荷。</a:t>
            </a: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a:extLst>
              <a:ext uri="{FF2B5EF4-FFF2-40B4-BE49-F238E27FC236}">
                <a16:creationId xmlns:a16="http://schemas.microsoft.com/office/drawing/2014/main" id="{6C774C99-8C92-474D-8D84-1E338055E676}"/>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72453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9" name="文本框 28"/>
          <p:cNvSpPr txBox="1"/>
          <p:nvPr/>
        </p:nvSpPr>
        <p:spPr>
          <a:xfrm>
            <a:off x="4392295" y="1384935"/>
            <a:ext cx="7091680" cy="4707890"/>
          </a:xfrm>
          <a:prstGeom prst="rect">
            <a:avLst/>
          </a:prstGeom>
          <a:noFill/>
        </p:spPr>
        <p:txBody>
          <a:bodyPr wrap="square" rtlCol="0">
            <a:spAutoFit/>
          </a:bodyPr>
          <a:lstStyle/>
          <a:p>
            <a:r>
              <a:rPr lang="en-US" altLang="zh-CN" sz="2000">
                <a:latin typeface="思源黑体" panose="020B0500000000000000" pitchFamily="34" charset="-122"/>
                <a:ea typeface="思源黑体" panose="020B0500000000000000" pitchFamily="34" charset="-122"/>
                <a:sym typeface="+mn-ea"/>
              </a:rPr>
              <a:t>        </a:t>
            </a:r>
            <a:r>
              <a:rPr lang="zh-CN" altLang="en-US" sz="2000">
                <a:latin typeface="思源黑体" panose="020B0500000000000000" pitchFamily="34" charset="-122"/>
                <a:ea typeface="思源黑体" panose="020B0500000000000000" pitchFamily="34" charset="-122"/>
                <a:sym typeface="+mn-ea"/>
              </a:rPr>
              <a:t>要按规定要求设置安全网，凡4m以上建筑施工工程，在建筑的首层要设一道3~6m宽的安全网。如果高层施工时，首层安全网以上每隔四层还要支一道3m宽的固定安全网。如果施工层采用立网做防护时，应保证立网高出建筑物1m以上，而且立网要搭接严密。并要保证规格质量，安全可靠。 </a:t>
            </a:r>
          </a:p>
          <a:p>
            <a:r>
              <a:rPr lang="zh-CN" altLang="en-US" sz="2000">
                <a:latin typeface="思源黑体" panose="020B0500000000000000" pitchFamily="34" charset="-122"/>
                <a:ea typeface="思源黑体" panose="020B0500000000000000" pitchFamily="34" charset="-122"/>
                <a:sym typeface="+mn-ea"/>
              </a:rPr>
              <a:t>　　</a:t>
            </a:r>
          </a:p>
          <a:p>
            <a:r>
              <a:rPr lang="zh-CN" altLang="en-US" sz="2000">
                <a:latin typeface="思源黑体" panose="020B0500000000000000" pitchFamily="34" charset="-122"/>
                <a:ea typeface="思源黑体" panose="020B0500000000000000" pitchFamily="34" charset="-122"/>
                <a:sym typeface="+mn-ea"/>
              </a:rPr>
              <a:t>        要切实做好洞口处的安全防护。具体方法，同洞口坠落事故的预防、控制措施相同。 　</a:t>
            </a:r>
          </a:p>
          <a:p>
            <a:r>
              <a:rPr lang="zh-CN" altLang="en-US" sz="2000">
                <a:latin typeface="思源黑体" panose="020B0500000000000000" pitchFamily="34" charset="-122"/>
                <a:ea typeface="思源黑体" panose="020B0500000000000000" pitchFamily="34" charset="-122"/>
                <a:sym typeface="+mn-ea"/>
              </a:rPr>
              <a:t>　</a:t>
            </a:r>
          </a:p>
          <a:p>
            <a:r>
              <a:rPr lang="zh-CN" altLang="en-US" sz="2000">
                <a:latin typeface="思源黑体" panose="020B0500000000000000" pitchFamily="34" charset="-122"/>
                <a:ea typeface="思源黑体" panose="020B0500000000000000" pitchFamily="34" charset="-122"/>
                <a:sym typeface="+mn-ea"/>
              </a:rPr>
              <a:t>        使用高凳和梯子时，单梯只许上1人操作，支设角度以60°~70°为宜，梯子下脚要采取防滑措施，支设人字梯时，两梯夹角应保持40°，同时两梯要牢固，移动梯子时梯子上不准站人。使用高凳时，单凳只准站1人，双凳支开后，两凳间距不得超过3m。如使用较高的梯子和高凳时，还应根据需要采取相应的安全措施。</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a:extLst>
              <a:ext uri="{FF2B5EF4-FFF2-40B4-BE49-F238E27FC236}">
                <a16:creationId xmlns:a16="http://schemas.microsoft.com/office/drawing/2014/main" id="{C425EF2C-B37D-4D05-8DAA-B8F6A5AC3831}"/>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72453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9" name="文本框 28"/>
          <p:cNvSpPr txBox="1"/>
          <p:nvPr/>
        </p:nvSpPr>
        <p:spPr>
          <a:xfrm>
            <a:off x="4392295" y="1384935"/>
            <a:ext cx="7091680" cy="3784600"/>
          </a:xfrm>
          <a:prstGeom prst="rect">
            <a:avLst/>
          </a:prstGeom>
          <a:noFill/>
        </p:spPr>
        <p:txBody>
          <a:bodyPr wrap="square" rtlCol="0">
            <a:spAutoFit/>
          </a:bodyPr>
          <a:lstStyle/>
          <a:p>
            <a:r>
              <a:rPr lang="en-US" altLang="zh-CN" sz="2000">
                <a:latin typeface="思源黑体" panose="020B0500000000000000" pitchFamily="34" charset="-122"/>
                <a:ea typeface="思源黑体" panose="020B0500000000000000" pitchFamily="34" charset="-122"/>
                <a:sym typeface="+mn-ea"/>
              </a:rPr>
              <a:t>        </a:t>
            </a:r>
            <a:r>
              <a:rPr lang="zh-CN" altLang="en-US" sz="2000">
                <a:latin typeface="思源黑体" panose="020B0500000000000000" pitchFamily="34" charset="-122"/>
                <a:ea typeface="思源黑体" panose="020B0500000000000000" pitchFamily="34" charset="-122"/>
                <a:sym typeface="+mn-ea"/>
              </a:rPr>
              <a:t>.在没有可靠的防护设施时，高处作业必须系安全带，否则不准在高处作业。同时安全带的质量必须达到使用的安全要求，并要做到高挂低用。 　</a:t>
            </a:r>
          </a:p>
          <a:p>
            <a:r>
              <a:rPr lang="zh-CN" altLang="en-US" sz="2000">
                <a:latin typeface="思源黑体" panose="020B0500000000000000" pitchFamily="34" charset="-122"/>
                <a:ea typeface="思源黑体" panose="020B0500000000000000" pitchFamily="34" charset="-122"/>
                <a:sym typeface="+mn-ea"/>
              </a:rPr>
              <a:t>　</a:t>
            </a:r>
          </a:p>
          <a:p>
            <a:r>
              <a:rPr lang="zh-CN" altLang="en-US" sz="2000">
                <a:latin typeface="思源黑体" panose="020B0500000000000000" pitchFamily="34" charset="-122"/>
                <a:ea typeface="思源黑体" panose="020B0500000000000000" pitchFamily="34" charset="-122"/>
                <a:sym typeface="+mn-ea"/>
              </a:rPr>
              <a:t>       登高作业前，必须检查脚踏物是否安全可靠，如脚踏物是否有承重能力；木电杆的根部是否腐烂。严禁在石棉瓦，刨花板、三合板顶棚上行走。 </a:t>
            </a:r>
          </a:p>
          <a:p>
            <a:r>
              <a:rPr lang="zh-CN" altLang="en-US" sz="2000">
                <a:latin typeface="思源黑体" panose="020B0500000000000000" pitchFamily="34" charset="-122"/>
                <a:ea typeface="思源黑体" panose="020B0500000000000000" pitchFamily="34" charset="-122"/>
                <a:sym typeface="+mn-ea"/>
              </a:rPr>
              <a:t>　　</a:t>
            </a:r>
          </a:p>
          <a:p>
            <a:r>
              <a:rPr lang="zh-CN" altLang="en-US" sz="2000">
                <a:latin typeface="思源黑体" panose="020B0500000000000000" pitchFamily="34" charset="-122"/>
                <a:ea typeface="思源黑体" panose="020B0500000000000000" pitchFamily="34" charset="-122"/>
                <a:sym typeface="+mn-ea"/>
              </a:rPr>
              <a:t>        不准在六级强风或大雨、雪、雾天气从事露天高处作业。另外，还必须做好高处作业过程中的安全检查，如发现人的异常行为、物的异常状态，要及时加以排除，使之达到安全要求，从而控制高处坠落事故发生。</a:t>
            </a: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a:extLst>
              <a:ext uri="{FF2B5EF4-FFF2-40B4-BE49-F238E27FC236}">
                <a16:creationId xmlns:a16="http://schemas.microsoft.com/office/drawing/2014/main" id="{ED921A81-0519-4F0C-AFE6-82F3C879DAD7}"/>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27952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6" name="文本框 25"/>
          <p:cNvSpPr txBox="1"/>
          <p:nvPr/>
        </p:nvSpPr>
        <p:spPr>
          <a:xfrm>
            <a:off x="4525010" y="1438275"/>
            <a:ext cx="364172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生产性毒物的行业和工种</a:t>
            </a:r>
          </a:p>
        </p:txBody>
      </p:sp>
      <p:sp>
        <p:nvSpPr>
          <p:cNvPr id="29" name="文本框 28"/>
          <p:cNvSpPr txBox="1"/>
          <p:nvPr/>
        </p:nvSpPr>
        <p:spPr>
          <a:xfrm>
            <a:off x="4525010" y="2106930"/>
            <a:ext cx="6427470" cy="2861310"/>
          </a:xfrm>
          <a:prstGeom prst="rect">
            <a:avLst/>
          </a:prstGeom>
          <a:noFill/>
        </p:spPr>
        <p:txBody>
          <a:bodyPr wrap="square" rtlCol="0">
            <a:spAutoFit/>
          </a:bodyPr>
          <a:lstStyle/>
          <a:p>
            <a:pPr>
              <a:lnSpc>
                <a:spcPct val="100000"/>
              </a:lnSpc>
            </a:pPr>
            <a:r>
              <a:rPr lang="zh-CN" altLang="en-US">
                <a:latin typeface="思源黑体" panose="020B0500000000000000" pitchFamily="34" charset="-122"/>
                <a:ea typeface="思源黑体" panose="020B0500000000000000" pitchFamily="34" charset="-122"/>
              </a:rPr>
              <a:t>化工、农药、制药、油漆、颜料、塑料、合成橡胶、合成纤维等行业；</a:t>
            </a:r>
          </a:p>
          <a:p>
            <a:pPr>
              <a:lnSpc>
                <a:spcPct val="100000"/>
              </a:lnSpc>
            </a:pPr>
            <a:endParaRPr lang="zh-CN" altLang="en-US">
              <a:latin typeface="思源黑体" panose="020B0500000000000000" pitchFamily="34" charset="-122"/>
              <a:ea typeface="思源黑体" panose="020B0500000000000000" pitchFamily="34" charset="-122"/>
            </a:endParaRPr>
          </a:p>
          <a:p>
            <a:pPr>
              <a:lnSpc>
                <a:spcPct val="100000"/>
              </a:lnSpc>
            </a:pPr>
            <a:r>
              <a:rPr lang="zh-CN" altLang="en-US">
                <a:latin typeface="思源黑体" panose="020B0500000000000000" pitchFamily="34" charset="-122"/>
                <a:ea typeface="思源黑体" panose="020B0500000000000000" pitchFamily="34" charset="-122"/>
              </a:rPr>
              <a:t>有色金属矿及化工矿的开采、熔炼；</a:t>
            </a:r>
          </a:p>
          <a:p>
            <a:pPr>
              <a:lnSpc>
                <a:spcPct val="100000"/>
              </a:lnSpc>
            </a:pPr>
            <a:endParaRPr lang="zh-CN" altLang="en-US">
              <a:latin typeface="思源黑体" panose="020B0500000000000000" pitchFamily="34" charset="-122"/>
              <a:ea typeface="思源黑体" panose="020B0500000000000000" pitchFamily="34" charset="-122"/>
            </a:endParaRPr>
          </a:p>
          <a:p>
            <a:pPr>
              <a:lnSpc>
                <a:spcPct val="100000"/>
              </a:lnSpc>
            </a:pPr>
            <a:r>
              <a:rPr lang="zh-CN" altLang="en-US">
                <a:latin typeface="思源黑体" panose="020B0500000000000000" pitchFamily="34" charset="-122"/>
                <a:ea typeface="思源黑体" panose="020B0500000000000000" pitchFamily="34" charset="-122"/>
              </a:rPr>
              <a:t>冶金、蓄电池、印刷业的熔铸铅；</a:t>
            </a:r>
          </a:p>
          <a:p>
            <a:pPr>
              <a:lnSpc>
                <a:spcPct val="100000"/>
              </a:lnSpc>
            </a:pPr>
            <a:endParaRPr lang="zh-CN" altLang="en-US">
              <a:latin typeface="思源黑体" panose="020B0500000000000000" pitchFamily="34" charset="-122"/>
              <a:ea typeface="思源黑体" panose="020B0500000000000000" pitchFamily="34" charset="-122"/>
            </a:endParaRPr>
          </a:p>
          <a:p>
            <a:pPr>
              <a:lnSpc>
                <a:spcPct val="100000"/>
              </a:lnSpc>
            </a:pPr>
            <a:r>
              <a:rPr lang="zh-CN" altLang="en-US">
                <a:latin typeface="思源黑体" panose="020B0500000000000000" pitchFamily="34" charset="-122"/>
                <a:ea typeface="思源黑体" panose="020B0500000000000000" pitchFamily="34" charset="-122"/>
              </a:rPr>
              <a:t>仪表、温度计、制镜行业使用的汞；</a:t>
            </a:r>
          </a:p>
          <a:p>
            <a:pPr>
              <a:lnSpc>
                <a:spcPct val="100000"/>
              </a:lnSpc>
            </a:pPr>
            <a:endParaRPr lang="zh-CN" altLang="en-US">
              <a:latin typeface="思源黑体" panose="020B0500000000000000" pitchFamily="34" charset="-122"/>
              <a:ea typeface="思源黑体" panose="020B0500000000000000" pitchFamily="34" charset="-122"/>
            </a:endParaRPr>
          </a:p>
          <a:p>
            <a:pPr>
              <a:lnSpc>
                <a:spcPct val="100000"/>
              </a:lnSpc>
            </a:pPr>
            <a:r>
              <a:rPr lang="zh-CN" altLang="en-US">
                <a:latin typeface="思源黑体" panose="020B0500000000000000" pitchFamily="34" charset="-122"/>
                <a:ea typeface="思源黑体" panose="020B0500000000000000" pitchFamily="34" charset="-122"/>
              </a:rPr>
              <a:t>喷漆等作业接触的苯和烯料等等。</a:t>
            </a: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a:extLst>
              <a:ext uri="{FF2B5EF4-FFF2-40B4-BE49-F238E27FC236}">
                <a16:creationId xmlns:a16="http://schemas.microsoft.com/office/drawing/2014/main" id="{2E265923-872F-4235-ABD1-12333AAF58A5}"/>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27952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6" name="文本框 25"/>
          <p:cNvSpPr txBox="1"/>
          <p:nvPr/>
        </p:nvSpPr>
        <p:spPr>
          <a:xfrm>
            <a:off x="4525010" y="1438275"/>
            <a:ext cx="6147435" cy="82994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工业生产中常见的毒物按其形态、用途、化学结构的分类</a:t>
            </a:r>
          </a:p>
        </p:txBody>
      </p:sp>
      <p:sp>
        <p:nvSpPr>
          <p:cNvPr id="29" name="文本框 28"/>
          <p:cNvSpPr txBox="1"/>
          <p:nvPr/>
        </p:nvSpPr>
        <p:spPr>
          <a:xfrm>
            <a:off x="4525010" y="2399030"/>
            <a:ext cx="6427470" cy="3969385"/>
          </a:xfrm>
          <a:prstGeom prst="rect">
            <a:avLst/>
          </a:prstGeom>
          <a:noFill/>
        </p:spPr>
        <p:txBody>
          <a:bodyPr wrap="square" rtlCol="0">
            <a:spAutoFit/>
          </a:bodyPr>
          <a:lstStyle/>
          <a:p>
            <a:pPr>
              <a:lnSpc>
                <a:spcPct val="200000"/>
              </a:lnSpc>
            </a:pPr>
            <a:r>
              <a:rPr lang="zh-CN" altLang="en-US">
                <a:latin typeface="思源黑体" panose="020B0500000000000000" pitchFamily="34" charset="-122"/>
                <a:ea typeface="思源黑体" panose="020B0500000000000000" pitchFamily="34" charset="-122"/>
              </a:rPr>
              <a:t>①金属与类金属毒物，如铅、汞、锰等；</a:t>
            </a:r>
          </a:p>
          <a:p>
            <a:pPr>
              <a:lnSpc>
                <a:spcPct val="200000"/>
              </a:lnSpc>
            </a:pPr>
            <a:r>
              <a:rPr lang="zh-CN" altLang="en-US">
                <a:latin typeface="思源黑体" panose="020B0500000000000000" pitchFamily="34" charset="-122"/>
                <a:ea typeface="思源黑体" panose="020B0500000000000000" pitchFamily="34" charset="-122"/>
              </a:rPr>
              <a:t>②刺激性气体，如二氧化硫、氯化氢、光气等；</a:t>
            </a:r>
          </a:p>
          <a:p>
            <a:pPr>
              <a:lnSpc>
                <a:spcPct val="200000"/>
              </a:lnSpc>
            </a:pPr>
            <a:r>
              <a:rPr lang="zh-CN" altLang="en-US">
                <a:latin typeface="思源黑体" panose="020B0500000000000000" pitchFamily="34" charset="-122"/>
                <a:ea typeface="思源黑体" panose="020B0500000000000000" pitchFamily="34" charset="-122"/>
              </a:rPr>
              <a:t>③窒息性气体，如一氧化碳、硫化氢等；</a:t>
            </a:r>
          </a:p>
          <a:p>
            <a:pPr>
              <a:lnSpc>
                <a:spcPct val="200000"/>
              </a:lnSpc>
            </a:pPr>
            <a:r>
              <a:rPr lang="zh-CN" altLang="en-US">
                <a:latin typeface="思源黑体" panose="020B0500000000000000" pitchFamily="34" charset="-122"/>
                <a:ea typeface="思源黑体" panose="020B0500000000000000" pitchFamily="34" charset="-122"/>
              </a:rPr>
              <a:t>④有机溶剂，如苯、二甲苯、汽油等；</a:t>
            </a:r>
          </a:p>
          <a:p>
            <a:pPr>
              <a:lnSpc>
                <a:spcPct val="200000"/>
              </a:lnSpc>
            </a:pPr>
            <a:r>
              <a:rPr lang="zh-CN" altLang="en-US">
                <a:latin typeface="思源黑体" panose="020B0500000000000000" pitchFamily="34" charset="-122"/>
                <a:ea typeface="思源黑体" panose="020B0500000000000000" pitchFamily="34" charset="-122"/>
              </a:rPr>
              <a:t>⑤苯的氨基和硝基化合物，如苯胺等；</a:t>
            </a:r>
          </a:p>
          <a:p>
            <a:pPr>
              <a:lnSpc>
                <a:spcPct val="200000"/>
              </a:lnSpc>
            </a:pPr>
            <a:r>
              <a:rPr lang="zh-CN" altLang="en-US">
                <a:latin typeface="思源黑体" panose="020B0500000000000000" pitchFamily="34" charset="-122"/>
                <a:ea typeface="思源黑体" panose="020B0500000000000000" pitchFamily="34" charset="-122"/>
              </a:rPr>
              <a:t>⑥高分子化合物生产中的毒物，如氯乙烯等；</a:t>
            </a:r>
          </a:p>
          <a:p>
            <a:pPr>
              <a:lnSpc>
                <a:spcPct val="200000"/>
              </a:lnSpc>
            </a:pPr>
            <a:r>
              <a:rPr lang="zh-CN" altLang="en-US">
                <a:latin typeface="思源黑体" panose="020B0500000000000000" pitchFamily="34" charset="-122"/>
                <a:ea typeface="思源黑体" panose="020B0500000000000000" pitchFamily="34" charset="-122"/>
              </a:rPr>
              <a:t>⑦农药，如杀虫剂、除草剂等</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五边形 9">
            <a:extLst>
              <a:ext uri="{FF2B5EF4-FFF2-40B4-BE49-F238E27FC236}">
                <a16:creationId xmlns:a16="http://schemas.microsoft.com/office/drawing/2014/main" id="{EDA22B60-12B0-4F05-9887-5BC152C873A7}"/>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42" name="组合 41"/>
          <p:cNvGrpSpPr/>
          <p:nvPr/>
        </p:nvGrpSpPr>
        <p:grpSpPr>
          <a:xfrm>
            <a:off x="5615940" y="3419475"/>
            <a:ext cx="4850130" cy="1753870"/>
            <a:chOff x="8844" y="5385"/>
            <a:chExt cx="7638" cy="2762"/>
          </a:xfrm>
        </p:grpSpPr>
        <p:sp>
          <p:nvSpPr>
            <p:cNvPr id="38" name="任意多边形 37"/>
            <p:cNvSpPr/>
            <p:nvPr/>
          </p:nvSpPr>
          <p:spPr>
            <a:xfrm>
              <a:off x="8844" y="5385"/>
              <a:ext cx="7639" cy="23"/>
            </a:xfrm>
            <a:custGeom>
              <a:avLst/>
              <a:gdLst>
                <a:gd name="connisteX0" fmla="*/ 0 w 4850765"/>
                <a:gd name="connsiteY0" fmla="*/ 0 h 14605"/>
                <a:gd name="connisteX1" fmla="*/ 4850765 w 4850765"/>
                <a:gd name="connsiteY1" fmla="*/ 14605 h 14605"/>
              </a:gdLst>
              <a:ahLst/>
              <a:cxnLst>
                <a:cxn ang="0">
                  <a:pos x="connisteX0" y="connsiteY0"/>
                </a:cxn>
                <a:cxn ang="0">
                  <a:pos x="connisteX1" y="connsiteY1"/>
                </a:cxn>
              </a:cxnLst>
              <a:rect l="l" t="t" r="r" b="b"/>
              <a:pathLst>
                <a:path w="4850765" h="14605">
                  <a:moveTo>
                    <a:pt x="0" y="0"/>
                  </a:moveTo>
                  <a:lnTo>
                    <a:pt x="4850765" y="14605"/>
                  </a:lnTo>
                </a:path>
              </a:pathLst>
            </a:custGeom>
            <a:noFill/>
            <a:ln w="635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9" name="任意多边形 38"/>
            <p:cNvSpPr/>
            <p:nvPr/>
          </p:nvSpPr>
          <p:spPr>
            <a:xfrm>
              <a:off x="9494" y="5385"/>
              <a:ext cx="6780" cy="1509"/>
            </a:xfrm>
            <a:custGeom>
              <a:avLst/>
              <a:gdLst>
                <a:gd name="connisteX0" fmla="*/ 0 w 4305300"/>
                <a:gd name="connsiteY0" fmla="*/ 929005 h 958215"/>
                <a:gd name="connisteX1" fmla="*/ 2034540 w 4305300"/>
                <a:gd name="connsiteY1" fmla="*/ 0 h 958215"/>
                <a:gd name="connisteX2" fmla="*/ 4305300 w 4305300"/>
                <a:gd name="connsiteY2" fmla="*/ 958215 h 958215"/>
              </a:gdLst>
              <a:ahLst/>
              <a:cxnLst>
                <a:cxn ang="0">
                  <a:pos x="connisteX0" y="connsiteY0"/>
                </a:cxn>
                <a:cxn ang="0">
                  <a:pos x="connisteX1" y="connsiteY1"/>
                </a:cxn>
                <a:cxn ang="0">
                  <a:pos x="connisteX2" y="connsiteY2"/>
                </a:cxn>
              </a:cxnLst>
              <a:rect l="l" t="t" r="r" b="b"/>
              <a:pathLst>
                <a:path w="4305300" h="958215">
                  <a:moveTo>
                    <a:pt x="0" y="929005"/>
                  </a:moveTo>
                  <a:lnTo>
                    <a:pt x="2034540" y="0"/>
                  </a:lnTo>
                  <a:lnTo>
                    <a:pt x="4305300" y="958215"/>
                  </a:lnTo>
                </a:path>
              </a:pathLst>
            </a:custGeom>
            <a:noFill/>
            <a:ln w="635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0" name="任意多边形 39"/>
            <p:cNvSpPr/>
            <p:nvPr/>
          </p:nvSpPr>
          <p:spPr>
            <a:xfrm>
              <a:off x="10679" y="5385"/>
              <a:ext cx="4062" cy="2554"/>
            </a:xfrm>
            <a:custGeom>
              <a:avLst/>
              <a:gdLst>
                <a:gd name="connisteX0" fmla="*/ 0 w 2579370"/>
                <a:gd name="connsiteY0" fmla="*/ 1621790 h 1621790"/>
                <a:gd name="connisteX1" fmla="*/ 1267460 w 2579370"/>
                <a:gd name="connsiteY1" fmla="*/ 0 h 1621790"/>
                <a:gd name="connisteX2" fmla="*/ 2579370 w 2579370"/>
                <a:gd name="connsiteY2" fmla="*/ 1592580 h 1621790"/>
              </a:gdLst>
              <a:ahLst/>
              <a:cxnLst>
                <a:cxn ang="0">
                  <a:pos x="connisteX0" y="connsiteY0"/>
                </a:cxn>
                <a:cxn ang="0">
                  <a:pos x="connisteX1" y="connsiteY1"/>
                </a:cxn>
                <a:cxn ang="0">
                  <a:pos x="connisteX2" y="connsiteY2"/>
                </a:cxn>
              </a:cxnLst>
              <a:rect l="l" t="t" r="r" b="b"/>
              <a:pathLst>
                <a:path w="2579370" h="1621790">
                  <a:moveTo>
                    <a:pt x="0" y="1621790"/>
                  </a:moveTo>
                  <a:lnTo>
                    <a:pt x="1267460" y="0"/>
                  </a:lnTo>
                  <a:lnTo>
                    <a:pt x="2579370" y="1592580"/>
                  </a:lnTo>
                </a:path>
              </a:pathLst>
            </a:custGeom>
            <a:noFill/>
            <a:ln w="635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1" name="任意多边形 40"/>
            <p:cNvSpPr/>
            <p:nvPr/>
          </p:nvSpPr>
          <p:spPr>
            <a:xfrm>
              <a:off x="12722" y="5385"/>
              <a:ext cx="0" cy="2763"/>
            </a:xfrm>
            <a:custGeom>
              <a:avLst/>
              <a:gdLst>
                <a:gd name="connisteX0" fmla="*/ 0 w 0"/>
                <a:gd name="connsiteY0" fmla="*/ 1754505 h 1754505"/>
                <a:gd name="connisteX1" fmla="*/ 0 w 0"/>
                <a:gd name="connsiteY1" fmla="*/ 0 h 1754505"/>
              </a:gdLst>
              <a:ahLst/>
              <a:cxnLst>
                <a:cxn ang="0">
                  <a:pos x="connisteX0" y="connsiteY0"/>
                </a:cxn>
                <a:cxn ang="0">
                  <a:pos x="connisteX1" y="connsiteY1"/>
                </a:cxn>
              </a:cxnLst>
              <a:rect l="l" t="t" r="r" b="b"/>
              <a:pathLst>
                <a:path h="1754505">
                  <a:moveTo>
                    <a:pt x="0" y="1754505"/>
                  </a:moveTo>
                  <a:lnTo>
                    <a:pt x="0" y="0"/>
                  </a:lnTo>
                </a:path>
              </a:pathLst>
            </a:custGeom>
            <a:noFill/>
            <a:ln w="635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28" name="同侧圆角矩形 27"/>
          <p:cNvSpPr/>
          <p:nvPr/>
        </p:nvSpPr>
        <p:spPr>
          <a:xfrm rot="16200000">
            <a:off x="2409825" y="127952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6" name="文本框 25"/>
          <p:cNvSpPr txBox="1"/>
          <p:nvPr/>
        </p:nvSpPr>
        <p:spPr>
          <a:xfrm>
            <a:off x="4525010" y="1438275"/>
            <a:ext cx="6147435" cy="82994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工业生产中常见的毒物按其形态、用途、化学结构的分类</a:t>
            </a:r>
          </a:p>
        </p:txBody>
      </p:sp>
      <p:sp>
        <p:nvSpPr>
          <p:cNvPr id="29" name="椭圆 28"/>
          <p:cNvSpPr/>
          <p:nvPr/>
        </p:nvSpPr>
        <p:spPr>
          <a:xfrm>
            <a:off x="6500495" y="2895990"/>
            <a:ext cx="3213735" cy="1173703"/>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rPr>
              <a:t>有毒物质的来源</a:t>
            </a:r>
          </a:p>
        </p:txBody>
      </p:sp>
      <p:sp>
        <p:nvSpPr>
          <p:cNvPr id="30" name="椭圆 29"/>
          <p:cNvSpPr/>
          <p:nvPr/>
        </p:nvSpPr>
        <p:spPr>
          <a:xfrm>
            <a:off x="4318635" y="2825115"/>
            <a:ext cx="1252855" cy="1208405"/>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rPr>
              <a:t>金属</a:t>
            </a:r>
            <a:endParaRPr lang="zh-CN" altLang="en-US" sz="2400" b="1">
              <a:solidFill>
                <a:schemeClr val="tx1"/>
              </a:solidFill>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endParaRPr>
          </a:p>
        </p:txBody>
      </p:sp>
      <p:sp>
        <p:nvSpPr>
          <p:cNvPr id="32" name="椭圆 31"/>
          <p:cNvSpPr/>
          <p:nvPr/>
        </p:nvSpPr>
        <p:spPr>
          <a:xfrm>
            <a:off x="4853305" y="4088765"/>
            <a:ext cx="1252855" cy="1208405"/>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rPr>
              <a:t>刺激性气体</a:t>
            </a:r>
          </a:p>
        </p:txBody>
      </p:sp>
      <p:sp>
        <p:nvSpPr>
          <p:cNvPr id="33" name="椭圆 32"/>
          <p:cNvSpPr/>
          <p:nvPr/>
        </p:nvSpPr>
        <p:spPr>
          <a:xfrm>
            <a:off x="5895975" y="4924425"/>
            <a:ext cx="1252855" cy="1208405"/>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rPr>
              <a:t>窒息性气体</a:t>
            </a:r>
          </a:p>
        </p:txBody>
      </p:sp>
      <p:sp>
        <p:nvSpPr>
          <p:cNvPr id="34" name="椭圆 33"/>
          <p:cNvSpPr/>
          <p:nvPr/>
        </p:nvSpPr>
        <p:spPr>
          <a:xfrm>
            <a:off x="7480935" y="5160010"/>
            <a:ext cx="1252855" cy="1208405"/>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rPr>
              <a:t>有机溶剂</a:t>
            </a:r>
          </a:p>
        </p:txBody>
      </p:sp>
      <p:sp>
        <p:nvSpPr>
          <p:cNvPr id="35" name="椭圆 34"/>
          <p:cNvSpPr/>
          <p:nvPr/>
        </p:nvSpPr>
        <p:spPr>
          <a:xfrm>
            <a:off x="9014460" y="4924425"/>
            <a:ext cx="1252855" cy="1208405"/>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rPr>
              <a:t>苯的氨基和硝基化合物</a:t>
            </a:r>
          </a:p>
        </p:txBody>
      </p:sp>
      <p:sp>
        <p:nvSpPr>
          <p:cNvPr id="36" name="椭圆 35"/>
          <p:cNvSpPr/>
          <p:nvPr/>
        </p:nvSpPr>
        <p:spPr>
          <a:xfrm>
            <a:off x="10267315" y="4088765"/>
            <a:ext cx="1252855" cy="1208405"/>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rPr>
              <a:t>高分子化合物</a:t>
            </a:r>
          </a:p>
        </p:txBody>
      </p:sp>
      <p:sp>
        <p:nvSpPr>
          <p:cNvPr id="37" name="椭圆 36"/>
          <p:cNvSpPr/>
          <p:nvPr/>
        </p:nvSpPr>
        <p:spPr>
          <a:xfrm>
            <a:off x="10518140" y="2825115"/>
            <a:ext cx="1252855" cy="1208405"/>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rPr>
              <a:t>农药</a:t>
            </a:r>
          </a:p>
          <a:p>
            <a:pPr lvl="0" algn="ctr">
              <a:buClrTx/>
              <a:buSzTx/>
              <a:buFontTx/>
            </a:pPr>
            <a:endParaRPr lang="zh-CN" altLang="en-US" b="1">
              <a:effectLst>
                <a:innerShdw blurRad="25400" dir="18900000">
                  <a:prstClr val="black">
                    <a:alpha val="66000"/>
                  </a:prstClr>
                </a:innerShdw>
              </a:effectLst>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五边形 9">
            <a:extLst>
              <a:ext uri="{FF2B5EF4-FFF2-40B4-BE49-F238E27FC236}">
                <a16:creationId xmlns:a16="http://schemas.microsoft.com/office/drawing/2014/main" id="{DD314A45-7F7C-45CA-943B-D5A22D7CAA7A}"/>
              </a:ext>
            </a:extLst>
          </p:cNvPr>
          <p:cNvSpPr/>
          <p:nvPr/>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6" name="折角形 25"/>
          <p:cNvSpPr/>
          <p:nvPr/>
        </p:nvSpPr>
        <p:spPr>
          <a:xfrm>
            <a:off x="1707515" y="2416810"/>
            <a:ext cx="720090" cy="72009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一</a:t>
            </a:r>
          </a:p>
        </p:txBody>
      </p:sp>
      <p:sp>
        <p:nvSpPr>
          <p:cNvPr id="31" name="文本框 30"/>
          <p:cNvSpPr txBox="1"/>
          <p:nvPr/>
        </p:nvSpPr>
        <p:spPr>
          <a:xfrm>
            <a:off x="1295400" y="3456940"/>
            <a:ext cx="1544320" cy="460375"/>
          </a:xfrm>
          <a:prstGeom prst="rect">
            <a:avLst/>
          </a:prstGeom>
          <a:noFill/>
        </p:spPr>
        <p:txBody>
          <a:bodyPr wrap="square" rtlCol="0">
            <a:spAutoFit/>
          </a:bodyPr>
          <a:lstStyle/>
          <a:p>
            <a:r>
              <a:rPr lang="zh-CN" altLang="en-US" sz="2400" b="1">
                <a:solidFill>
                  <a:schemeClr val="bg1"/>
                </a:solidFill>
                <a:latin typeface="思源黑体" panose="020B0500000000000000" pitchFamily="34" charset="-122"/>
                <a:ea typeface="思源黑体" panose="020B0500000000000000" pitchFamily="34" charset="-122"/>
              </a:rPr>
              <a:t>安全方针</a:t>
            </a: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rcRect/>
          <a:stretch/>
        </p:blipFill>
        <p:spPr>
          <a:xfrm>
            <a:off x="5549763" y="1479462"/>
            <a:ext cx="5386070" cy="4875706"/>
          </a:xfrm>
          <a:prstGeom prst="rect">
            <a:avLst/>
          </a:prstGeom>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a:extLst>
              <a:ext uri="{FF2B5EF4-FFF2-40B4-BE49-F238E27FC236}">
                <a16:creationId xmlns:a16="http://schemas.microsoft.com/office/drawing/2014/main" id="{7BC0F258-C8B2-49DC-927C-F4CBA3180390}"/>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27952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6" name="文本框 25"/>
          <p:cNvSpPr txBox="1"/>
          <p:nvPr/>
        </p:nvSpPr>
        <p:spPr>
          <a:xfrm>
            <a:off x="4525010" y="1438275"/>
            <a:ext cx="61474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毒物对人体的危害及防护措施</a:t>
            </a:r>
          </a:p>
        </p:txBody>
      </p:sp>
      <p:sp>
        <p:nvSpPr>
          <p:cNvPr id="29" name="文本框 28"/>
          <p:cNvSpPr txBox="1"/>
          <p:nvPr/>
        </p:nvSpPr>
        <p:spPr>
          <a:xfrm>
            <a:off x="4525010" y="1902460"/>
            <a:ext cx="6427470" cy="2306955"/>
          </a:xfrm>
          <a:prstGeom prst="rect">
            <a:avLst/>
          </a:prstGeom>
          <a:noFill/>
        </p:spPr>
        <p:txBody>
          <a:bodyPr wrap="square" rtlCol="0">
            <a:spAutoFit/>
          </a:bodyPr>
          <a:lstStyle/>
          <a:p>
            <a:pPr>
              <a:lnSpc>
                <a:spcPct val="200000"/>
              </a:lnSpc>
            </a:pPr>
            <a:r>
              <a:rPr lang="en-US" altLang="zh-CN">
                <a:latin typeface="思源黑体" panose="020B0500000000000000" pitchFamily="34" charset="-122"/>
                <a:ea typeface="思源黑体" panose="020B0500000000000000" pitchFamily="34" charset="-122"/>
              </a:rPr>
              <a:t>        </a:t>
            </a:r>
            <a:r>
              <a:rPr lang="zh-CN" altLang="en-US">
                <a:latin typeface="思源黑体" panose="020B0500000000000000" pitchFamily="34" charset="-122"/>
                <a:ea typeface="思源黑体" panose="020B0500000000000000" pitchFamily="34" charset="-122"/>
              </a:rPr>
              <a:t>生产性毒物在生产过程中以气体、蒸汽、雾、烟和粉尘五种形态污染车间空气，对人体的危害程度与毒物本身的理化特性及毒物的剂量、浓度、作用时间有关，还与机体的健康状况、中毒环境、劳动强度有关。</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五边形 9">
            <a:extLst>
              <a:ext uri="{FF2B5EF4-FFF2-40B4-BE49-F238E27FC236}">
                <a16:creationId xmlns:a16="http://schemas.microsoft.com/office/drawing/2014/main" id="{E8F8686A-5495-4A44-A873-7FAE47265C9F}"/>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4" name="任意多边形 33"/>
          <p:cNvSpPr/>
          <p:nvPr/>
        </p:nvSpPr>
        <p:spPr>
          <a:xfrm>
            <a:off x="6223635" y="2809240"/>
            <a:ext cx="3479165" cy="2786380"/>
          </a:xfrm>
          <a:custGeom>
            <a:avLst/>
            <a:gdLst>
              <a:gd name="connisteX0" fmla="*/ 3479165 w 3479165"/>
              <a:gd name="connsiteY0" fmla="*/ 0 h 2786380"/>
              <a:gd name="connisteX1" fmla="*/ 0 w 3479165"/>
              <a:gd name="connsiteY1" fmla="*/ 1031875 h 2786380"/>
              <a:gd name="connisteX2" fmla="*/ 3420110 w 3479165"/>
              <a:gd name="connsiteY2" fmla="*/ 2786380 h 2786380"/>
              <a:gd name="connisteX3" fmla="*/ 3479165 w 3479165"/>
              <a:gd name="connsiteY3" fmla="*/ 0 h 2786380"/>
            </a:gdLst>
            <a:ahLst/>
            <a:cxnLst>
              <a:cxn ang="0">
                <a:pos x="connisteX0" y="connsiteY0"/>
              </a:cxn>
              <a:cxn ang="0">
                <a:pos x="connisteX1" y="connsiteY1"/>
              </a:cxn>
              <a:cxn ang="0">
                <a:pos x="connisteX2" y="connsiteY2"/>
              </a:cxn>
              <a:cxn ang="0">
                <a:pos x="connisteX3" y="connsiteY3"/>
              </a:cxn>
            </a:cxnLst>
            <a:rect l="l" t="t" r="r" b="b"/>
            <a:pathLst>
              <a:path w="3479165" h="2786380">
                <a:moveTo>
                  <a:pt x="3479165" y="0"/>
                </a:moveTo>
                <a:lnTo>
                  <a:pt x="0" y="1031875"/>
                </a:lnTo>
                <a:lnTo>
                  <a:pt x="3420110" y="2786380"/>
                </a:lnTo>
                <a:lnTo>
                  <a:pt x="3479165" y="0"/>
                </a:lnTo>
                <a:close/>
              </a:path>
            </a:pathLst>
          </a:custGeom>
          <a:noFill/>
          <a:ln w="85725">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27952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6" name="文本框 25"/>
          <p:cNvSpPr txBox="1"/>
          <p:nvPr/>
        </p:nvSpPr>
        <p:spPr>
          <a:xfrm>
            <a:off x="4525010" y="1438275"/>
            <a:ext cx="61474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毒物侵入人体的途径有三条</a:t>
            </a:r>
          </a:p>
        </p:txBody>
      </p:sp>
      <p:sp>
        <p:nvSpPr>
          <p:cNvPr id="30" name="圆角矩形 29"/>
          <p:cNvSpPr/>
          <p:nvPr/>
        </p:nvSpPr>
        <p:spPr>
          <a:xfrm>
            <a:off x="8283575" y="2281555"/>
            <a:ext cx="2668905" cy="1135380"/>
          </a:xfrm>
          <a:prstGeom prst="roundRect">
            <a:avLst/>
          </a:prstGeom>
          <a:gradFill>
            <a:gsLst>
              <a:gs pos="0">
                <a:schemeClr val="accent1">
                  <a:lumMod val="5000"/>
                  <a:lumOff val="95000"/>
                </a:schemeClr>
              </a:gs>
              <a:gs pos="100000">
                <a:schemeClr val="bg1">
                  <a:lumMod val="65000"/>
                </a:schemeClr>
              </a:gs>
            </a:gsLst>
            <a:lin ang="0" scaled="0"/>
          </a:gradFill>
          <a:ln w="92075">
            <a:gradFill>
              <a:gsLst>
                <a:gs pos="95000">
                  <a:srgbClr val="F0F0F0"/>
                </a:gs>
                <a:gs pos="0">
                  <a:srgbClr val="BEBEBE"/>
                </a:gs>
              </a:gsLst>
              <a:lin ang="19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  </a:t>
            </a:r>
            <a:r>
              <a:rPr lang="zh-CN" altLang="en-US" sz="2800">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呼吸系统</a:t>
            </a:r>
          </a:p>
        </p:txBody>
      </p:sp>
      <p:sp>
        <p:nvSpPr>
          <p:cNvPr id="32" name="圆角矩形 31"/>
          <p:cNvSpPr/>
          <p:nvPr/>
        </p:nvSpPr>
        <p:spPr>
          <a:xfrm>
            <a:off x="5059680" y="3503930"/>
            <a:ext cx="2668905" cy="1135380"/>
          </a:xfrm>
          <a:prstGeom prst="roundRect">
            <a:avLst/>
          </a:prstGeom>
          <a:gradFill>
            <a:gsLst>
              <a:gs pos="0">
                <a:schemeClr val="accent1">
                  <a:lumMod val="5000"/>
                  <a:lumOff val="95000"/>
                </a:schemeClr>
              </a:gs>
              <a:gs pos="100000">
                <a:schemeClr val="bg1">
                  <a:lumMod val="65000"/>
                </a:schemeClr>
              </a:gs>
            </a:gsLst>
            <a:lin ang="0" scaled="0"/>
          </a:gradFill>
          <a:ln w="92075">
            <a:gradFill>
              <a:gsLst>
                <a:gs pos="95000">
                  <a:srgbClr val="F0F0F0"/>
                </a:gs>
                <a:gs pos="0">
                  <a:srgbClr val="BEBEBE"/>
                </a:gs>
              </a:gsLst>
              <a:lin ang="19200000" scaled="1"/>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 皮肤吸收</a:t>
            </a:r>
          </a:p>
        </p:txBody>
      </p:sp>
      <p:sp>
        <p:nvSpPr>
          <p:cNvPr id="33" name="圆角矩形 32"/>
          <p:cNvSpPr/>
          <p:nvPr/>
        </p:nvSpPr>
        <p:spPr>
          <a:xfrm>
            <a:off x="8283575" y="4924425"/>
            <a:ext cx="2668905" cy="1135380"/>
          </a:xfrm>
          <a:prstGeom prst="roundRect">
            <a:avLst/>
          </a:prstGeom>
          <a:gradFill>
            <a:gsLst>
              <a:gs pos="0">
                <a:schemeClr val="accent1">
                  <a:lumMod val="5000"/>
                  <a:lumOff val="95000"/>
                </a:schemeClr>
              </a:gs>
              <a:gs pos="100000">
                <a:schemeClr val="bg1">
                  <a:lumMod val="65000"/>
                </a:schemeClr>
              </a:gs>
            </a:gsLst>
            <a:lin ang="0" scaled="0"/>
          </a:gradFill>
          <a:ln w="92075">
            <a:gradFill>
              <a:gsLst>
                <a:gs pos="95000">
                  <a:srgbClr val="F0F0F0"/>
                </a:gs>
                <a:gs pos="0">
                  <a:srgbClr val="BEBEBE"/>
                </a:gs>
              </a:gsLst>
              <a:lin ang="19200000" scaled="1"/>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  消化系统</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a:extLst>
              <a:ext uri="{FF2B5EF4-FFF2-40B4-BE49-F238E27FC236}">
                <a16:creationId xmlns:a16="http://schemas.microsoft.com/office/drawing/2014/main" id="{92186324-87D7-4A94-AAFC-09493BF2E8BA}"/>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27952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6" name="文本框 25"/>
          <p:cNvSpPr txBox="1"/>
          <p:nvPr/>
        </p:nvSpPr>
        <p:spPr>
          <a:xfrm>
            <a:off x="4525010" y="1438275"/>
            <a:ext cx="61474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毒物侵入人体的途径有三条</a:t>
            </a:r>
          </a:p>
        </p:txBody>
      </p:sp>
      <p:sp>
        <p:nvSpPr>
          <p:cNvPr id="29" name="文本框 28"/>
          <p:cNvSpPr txBox="1"/>
          <p:nvPr/>
        </p:nvSpPr>
        <p:spPr>
          <a:xfrm>
            <a:off x="4525010" y="1902460"/>
            <a:ext cx="6427470" cy="3830955"/>
          </a:xfrm>
          <a:prstGeom prst="rect">
            <a:avLst/>
          </a:prstGeom>
          <a:noFill/>
        </p:spPr>
        <p:txBody>
          <a:bodyPr wrap="square" rtlCol="0">
            <a:spAutoFit/>
          </a:bodyPr>
          <a:lstStyle/>
          <a:p>
            <a:pPr>
              <a:lnSpc>
                <a:spcPct val="150000"/>
              </a:lnSpc>
            </a:pPr>
            <a:r>
              <a:rPr lang="en-US" altLang="zh-CN">
                <a:latin typeface="思源黑体" panose="020B0500000000000000" pitchFamily="34" charset="-122"/>
                <a:ea typeface="思源黑体" panose="020B0500000000000000" pitchFamily="34" charset="-122"/>
              </a:rPr>
              <a:t>        </a:t>
            </a:r>
            <a:r>
              <a:rPr lang="zh-CN" altLang="en-US">
                <a:latin typeface="思源黑体" panose="020B0500000000000000" pitchFamily="34" charset="-122"/>
                <a:ea typeface="思源黑体" panose="020B0500000000000000" pitchFamily="34" charset="-122"/>
              </a:rPr>
              <a:t>呼吸系统、皮肤吸收、消化系统。大部分毒物是通过呼吸系统侵入人体而引起中毒的，呼吸系统是毒物进入人体的主要途径；</a:t>
            </a:r>
          </a:p>
          <a:p>
            <a:pPr>
              <a:lnSpc>
                <a:spcPct val="150000"/>
              </a:lnSpc>
            </a:pPr>
            <a:r>
              <a:rPr lang="zh-CN" altLang="en-US">
                <a:latin typeface="思源黑体" panose="020B0500000000000000" pitchFamily="34" charset="-122"/>
                <a:ea typeface="思源黑体" panose="020B0500000000000000" pitchFamily="34" charset="-122"/>
              </a:rPr>
              <a:t>       生产性毒物经皮肤侵入人体也是发生中毒的重要途径，不同部位的皮肤对毒物的通透性虽然不同，但任何部位均可通过，甚至指甲也可被有机磷通过，如果皮肤有伤口，毒物可直接侵入人体血液；</a:t>
            </a:r>
          </a:p>
          <a:p>
            <a:pPr>
              <a:lnSpc>
                <a:spcPct val="150000"/>
              </a:lnSpc>
            </a:pPr>
            <a:r>
              <a:rPr lang="zh-CN" altLang="en-US">
                <a:latin typeface="思源黑体" panose="020B0500000000000000" pitchFamily="34" charset="-122"/>
                <a:ea typeface="思源黑体" panose="020B0500000000000000" pitchFamily="34" charset="-122"/>
              </a:rPr>
              <a:t>       生产性毒物经消化道侵入人体，其原因主要是误服或进食、吸烟时经沾染毒物的手不慎带入。</a:t>
            </a: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a:extLst>
              <a:ext uri="{FF2B5EF4-FFF2-40B4-BE49-F238E27FC236}">
                <a16:creationId xmlns:a16="http://schemas.microsoft.com/office/drawing/2014/main" id="{EE20F4F8-7F57-4D8E-9340-15FA43115D6D}"/>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27952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6" name="文本框 25"/>
          <p:cNvSpPr txBox="1"/>
          <p:nvPr/>
        </p:nvSpPr>
        <p:spPr>
          <a:xfrm>
            <a:off x="4525010" y="1438275"/>
            <a:ext cx="61474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预防职业中毒采取综合性防护措施</a:t>
            </a:r>
          </a:p>
        </p:txBody>
      </p:sp>
      <p:sp>
        <p:nvSpPr>
          <p:cNvPr id="29" name="文本框 28"/>
          <p:cNvSpPr txBox="1"/>
          <p:nvPr/>
        </p:nvSpPr>
        <p:spPr>
          <a:xfrm>
            <a:off x="4525010" y="1902460"/>
            <a:ext cx="6427470" cy="3830955"/>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(1)控制与消除有毒物质，用无毒或低毒物质代替有毒或高毒物质；改革生产工艺、生产设备，尽量将手工操作变为机械化、密闭化、自动化和遥控化操作。</a:t>
            </a: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(2)降低生产性毒物的浓度，避免有毒物质与人体接触；对生产过程中无法避免的有毒物质，通过安装合理的通风、排毒设备，使毒物得到有效控制。</a:t>
            </a: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(3)根据毒物的特性，选择有效的个人防护用品。</a:t>
            </a: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a:extLst>
              <a:ext uri="{FF2B5EF4-FFF2-40B4-BE49-F238E27FC236}">
                <a16:creationId xmlns:a16="http://schemas.microsoft.com/office/drawing/2014/main" id="{D74C0144-CC90-4A69-95ED-4C3CCDFEF913}"/>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279525"/>
            <a:ext cx="433070" cy="3138805"/>
          </a:xfrm>
          <a:prstGeom prst="round2SameRect">
            <a:avLst>
              <a:gd name="adj1" fmla="val 50000"/>
              <a:gd name="adj2" fmla="val 0"/>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6" name="文本框 25"/>
          <p:cNvSpPr txBox="1"/>
          <p:nvPr/>
        </p:nvSpPr>
        <p:spPr>
          <a:xfrm>
            <a:off x="4525010" y="1438275"/>
            <a:ext cx="61474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预防职业中毒采取综合性防护措施</a:t>
            </a:r>
          </a:p>
        </p:txBody>
      </p:sp>
      <p:sp>
        <p:nvSpPr>
          <p:cNvPr id="29" name="文本框 28"/>
          <p:cNvSpPr txBox="1"/>
          <p:nvPr/>
        </p:nvSpPr>
        <p:spPr>
          <a:xfrm>
            <a:off x="4525010" y="1902460"/>
            <a:ext cx="6427470" cy="3415030"/>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(4)根据国家有关标准结合职工数量和工作性质建立合理的卫生设施，设置盥洗设备。教育职工养成良好卫生习惯。</a:t>
            </a: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(5)对从事有毒作业的职工进行定期体检，定期监测作业环境中的有毒有害物质浓度，保证有毒有害物质浓度在国家允许范围内。</a:t>
            </a: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(6)严格遵守安全操作规程，避免中毒事件的发生。</a:t>
            </a: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a:extLst>
              <a:ext uri="{FF2B5EF4-FFF2-40B4-BE49-F238E27FC236}">
                <a16:creationId xmlns:a16="http://schemas.microsoft.com/office/drawing/2014/main" id="{48076CB4-7D8D-4306-B157-B2884EB275E9}"/>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819910"/>
            <a:ext cx="433070" cy="3138805"/>
          </a:xfrm>
          <a:prstGeom prst="round2SameRect">
            <a:avLst>
              <a:gd name="adj1" fmla="val 50000"/>
              <a:gd name="adj2" fmla="val 0"/>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6" name="文本框 25"/>
          <p:cNvSpPr txBox="1"/>
          <p:nvPr/>
        </p:nvSpPr>
        <p:spPr>
          <a:xfrm>
            <a:off x="4525010" y="1345565"/>
            <a:ext cx="6147435" cy="1198880"/>
          </a:xfrm>
          <a:prstGeom prst="rect">
            <a:avLst/>
          </a:prstGeom>
          <a:noFill/>
        </p:spPr>
        <p:txBody>
          <a:bodyPr wrap="square" rtlCol="0">
            <a:spAutoFit/>
          </a:bodyPr>
          <a:lstStyle/>
          <a:p>
            <a:r>
              <a:rPr lang="en-US" altLang="zh-CN" sz="2400" b="1">
                <a:latin typeface="思源黑体" panose="020B0500000000000000" pitchFamily="34" charset="-122"/>
                <a:ea typeface="思源黑体" panose="020B0500000000000000" pitchFamily="34" charset="-122"/>
              </a:rPr>
              <a:t>       </a:t>
            </a:r>
            <a:r>
              <a:rPr lang="zh-CN" altLang="en-US" sz="2400" b="1">
                <a:latin typeface="思源黑体" panose="020B0500000000000000" pitchFamily="34" charset="-122"/>
                <a:ea typeface="思源黑体" panose="020B0500000000000000" pitchFamily="34" charset="-122"/>
              </a:rPr>
              <a:t>机械加工一般有机床加工，冲压加工和木材机械加工等，为保证机械加工安全，应做到以下几点：</a:t>
            </a:r>
          </a:p>
        </p:txBody>
      </p:sp>
      <p:pic>
        <p:nvPicPr>
          <p:cNvPr id="30" name="图片 29"/>
          <p:cNvPicPr>
            <a:picLocks noChangeAspect="1"/>
          </p:cNvPicPr>
          <p:nvPr/>
        </p:nvPicPr>
        <p:blipFill>
          <a:blip r:embed="rId4">
            <a:extLst>
              <a:ext uri="{28A0092B-C50C-407E-A947-70E740481C1C}">
                <a14:useLocalDpi xmlns:a14="http://schemas.microsoft.com/office/drawing/2010/main" val="0"/>
              </a:ext>
            </a:extLst>
          </a:blip>
          <a:srcRect/>
          <a:stretch/>
        </p:blipFill>
        <p:spPr>
          <a:xfrm>
            <a:off x="5886669" y="2987675"/>
            <a:ext cx="3636840" cy="3636838"/>
          </a:xfrm>
          <a:prstGeom prst="rect">
            <a:avLst/>
          </a:prstGeom>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a:extLst>
              <a:ext uri="{FF2B5EF4-FFF2-40B4-BE49-F238E27FC236}">
                <a16:creationId xmlns:a16="http://schemas.microsoft.com/office/drawing/2014/main" id="{607A3955-E616-4C1A-8869-4E8EF9FBB3F8}"/>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819910"/>
            <a:ext cx="433070" cy="3138805"/>
          </a:xfrm>
          <a:prstGeom prst="round2SameRect">
            <a:avLst>
              <a:gd name="adj1" fmla="val 50000"/>
              <a:gd name="adj2" fmla="val 0"/>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9" name="文本框 28"/>
          <p:cNvSpPr txBox="1"/>
          <p:nvPr/>
        </p:nvSpPr>
        <p:spPr>
          <a:xfrm>
            <a:off x="4525010" y="1345565"/>
            <a:ext cx="6427470" cy="5123180"/>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1.工作前要穿好紧身工作服，袖口不要敞开，长发要盘入工作帽内，操作旋转设备时不能戴手套。</a:t>
            </a:r>
          </a:p>
          <a:p>
            <a:pPr>
              <a:lnSpc>
                <a:spcPct val="150000"/>
              </a:lnSpc>
            </a:pPr>
            <a:endParaRPr lang="zh-CN" altLang="en-US" sz="10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2.设备的布局要合理，便于操作、清理、维修和检查。电气装置必须符合电气安全要求。转动机械的各种皮带轮、齿轮、链轮、锟轮必须有安全可靠的防护装置。冲压机应有护手、联锁防护装置。</a:t>
            </a:r>
          </a:p>
          <a:p>
            <a:pPr>
              <a:lnSpc>
                <a:spcPct val="150000"/>
              </a:lnSpc>
            </a:pPr>
            <a:endParaRPr lang="zh-CN" altLang="en-US" sz="10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3.严格遵守安全技术操作规程，及时搞好设备的三级保养。开车前要按规定润滑设备各个部位，还要手动试运转，确认空车运转正常后，再开始工作。一旦发现设备有异常噪音、震动、过热、移动阻滞、精度不良以及漏电等问题，应立即停车检修，防止发生人身或设备事故。</a:t>
            </a: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a:extLst>
              <a:ext uri="{FF2B5EF4-FFF2-40B4-BE49-F238E27FC236}">
                <a16:creationId xmlns:a16="http://schemas.microsoft.com/office/drawing/2014/main" id="{66256104-149D-4DED-BC37-F0EA9A2199FA}"/>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819910"/>
            <a:ext cx="433070" cy="3138805"/>
          </a:xfrm>
          <a:prstGeom prst="round2SameRect">
            <a:avLst>
              <a:gd name="adj1" fmla="val 50000"/>
              <a:gd name="adj2" fmla="val 0"/>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9" name="文本框 28"/>
          <p:cNvSpPr txBox="1"/>
          <p:nvPr/>
        </p:nvSpPr>
        <p:spPr>
          <a:xfrm>
            <a:off x="4525010" y="1345565"/>
            <a:ext cx="6427470" cy="4246245"/>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4.各类机械设备的刀具要按规定选用，保证完好，装夹要牢固可靠，防止刀具折断飞出伤人。</a:t>
            </a: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5.各类切屑应用钩子等专用工具清除、放好，不能用手去抓，防止切屑的利边割手伤人；缠到或粘到工件上的切屑应在停车后清除。运转时清除会飞溅伤人，甚至会把手卷入。</a:t>
            </a: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6.装夹完工件后，应将各种工具、量具放在规定的工具箱内，不要随手放在工作台或主轴变速箱上，防止振动掉落或卡在设备中，造成事故。</a:t>
            </a: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a:extLst>
              <a:ext uri="{FF2B5EF4-FFF2-40B4-BE49-F238E27FC236}">
                <a16:creationId xmlns:a16="http://schemas.microsoft.com/office/drawing/2014/main" id="{0D38E103-7864-44EC-A283-407170503270}"/>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1819910"/>
            <a:ext cx="433070" cy="3138805"/>
          </a:xfrm>
          <a:prstGeom prst="round2SameRect">
            <a:avLst>
              <a:gd name="adj1" fmla="val 50000"/>
              <a:gd name="adj2" fmla="val 0"/>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9" name="文本框 28"/>
          <p:cNvSpPr txBox="1"/>
          <p:nvPr/>
        </p:nvSpPr>
        <p:spPr>
          <a:xfrm>
            <a:off x="4525010" y="1345565"/>
            <a:ext cx="6427470" cy="2584450"/>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7.暂不使用的机床其他部位，应停放在适当位置并锁紧，各手柄应在空挡位置，避免误启动或与工件相撞。</a:t>
            </a: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8.工作完成后，要切断各动力电源，将设备擦拭干净，工件摆放整齐，场地清扫干净，润滑各部位及导轨后，关上工作灯，才能离开工作场地。</a:t>
            </a: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a:extLst>
              <a:ext uri="{FF2B5EF4-FFF2-40B4-BE49-F238E27FC236}">
                <a16:creationId xmlns:a16="http://schemas.microsoft.com/office/drawing/2014/main" id="{1ED25CDB-FC26-4A5A-A232-5576C57FC4B8}"/>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2374900"/>
            <a:ext cx="433070" cy="3138805"/>
          </a:xfrm>
          <a:prstGeom prst="round2SameRect">
            <a:avLst>
              <a:gd name="adj1" fmla="val 50000"/>
              <a:gd name="adj2" fmla="val 0"/>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6" name="文本框 25"/>
          <p:cNvSpPr txBox="1"/>
          <p:nvPr/>
        </p:nvSpPr>
        <p:spPr>
          <a:xfrm>
            <a:off x="4525010" y="1438275"/>
            <a:ext cx="61474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使用电气设备的安全常识：</a:t>
            </a:r>
          </a:p>
        </p:txBody>
      </p:sp>
      <p:sp>
        <p:nvSpPr>
          <p:cNvPr id="29" name="文本框 28"/>
          <p:cNvSpPr txBox="1"/>
          <p:nvPr/>
        </p:nvSpPr>
        <p:spPr>
          <a:xfrm>
            <a:off x="4525010" y="1902460"/>
            <a:ext cx="6427470" cy="4384675"/>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1.必须严格按照安全操作规程操作。</a:t>
            </a:r>
          </a:p>
          <a:p>
            <a:pPr>
              <a:lnSpc>
                <a:spcPct val="150000"/>
              </a:lnSpc>
            </a:pPr>
            <a:endParaRPr lang="zh-CN" altLang="en-US" sz="8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2.每次使用电气设备前先试运行一下，检查是否有“电火花”等异常情况出现。若发现问题，要找专职维修人员检修，直到排除故障后才能操作。</a:t>
            </a:r>
          </a:p>
          <a:p>
            <a:pPr>
              <a:lnSpc>
                <a:spcPct val="150000"/>
              </a:lnSpc>
            </a:pPr>
            <a:endParaRPr lang="zh-CN" altLang="en-US" sz="8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3.不要触摸挂有“禁止合闸”、“维修中”等标牌的电气设备。这些设备处在不正常的状态中，很有可能带电或者有人检修，直接触摸对自己和他人都可能带来危险。</a:t>
            </a:r>
          </a:p>
          <a:p>
            <a:pPr>
              <a:lnSpc>
                <a:spcPct val="150000"/>
              </a:lnSpc>
            </a:pPr>
            <a:endParaRPr lang="zh-CN" altLang="en-US" sz="8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4.使用电气设备或在电源周围工作时，必须使用个体防护用品。如戴绝缘手套，穿保护性或绝缘性的围裙及鞋。</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边形 9">
            <a:extLst>
              <a:ext uri="{FF2B5EF4-FFF2-40B4-BE49-F238E27FC236}">
                <a16:creationId xmlns:a16="http://schemas.microsoft.com/office/drawing/2014/main" id="{947264D9-19B5-4AB6-A171-79EBE672531B}"/>
              </a:ext>
            </a:extLst>
          </p:cNvPr>
          <p:cNvSpPr/>
          <p:nvPr/>
        </p:nvSpPr>
        <p:spPr>
          <a:xfrm rot="20018494">
            <a:off x="-1539538" y="1720025"/>
            <a:ext cx="6292215" cy="451394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chemeClr val="tx1"/>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4" name="任意多边形 23"/>
          <p:cNvSpPr/>
          <p:nvPr/>
        </p:nvSpPr>
        <p:spPr>
          <a:xfrm>
            <a:off x="5588243" y="1791500"/>
            <a:ext cx="5321935" cy="1488440"/>
          </a:xfrm>
          <a:custGeom>
            <a:avLst/>
            <a:gdLst>
              <a:gd name="connisteX0" fmla="*/ 0 w 5321935"/>
              <a:gd name="connsiteY0" fmla="*/ 1208405 h 1488440"/>
              <a:gd name="connisteX1" fmla="*/ 2461895 w 5321935"/>
              <a:gd name="connsiteY1" fmla="*/ 0 h 1488440"/>
              <a:gd name="connisteX2" fmla="*/ 5321935 w 5321935"/>
              <a:gd name="connsiteY2" fmla="*/ 1297305 h 1488440"/>
              <a:gd name="connisteX3" fmla="*/ 5160010 w 5321935"/>
              <a:gd name="connsiteY3" fmla="*/ 1488440 h 1488440"/>
              <a:gd name="connisteX4" fmla="*/ 2535555 w 5321935"/>
              <a:gd name="connsiteY4" fmla="*/ 250190 h 1488440"/>
              <a:gd name="connisteX5" fmla="*/ 250825 w 5321935"/>
              <a:gd name="connsiteY5" fmla="*/ 1444625 h 1488440"/>
              <a:gd name="connisteX6" fmla="*/ 0 w 5321935"/>
              <a:gd name="connsiteY6" fmla="*/ 1208405 h 14884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5321935" h="1488440">
                <a:moveTo>
                  <a:pt x="0" y="1208405"/>
                </a:moveTo>
                <a:lnTo>
                  <a:pt x="2461895" y="0"/>
                </a:lnTo>
                <a:lnTo>
                  <a:pt x="5321935" y="1297305"/>
                </a:lnTo>
                <a:lnTo>
                  <a:pt x="5160010" y="1488440"/>
                </a:lnTo>
                <a:lnTo>
                  <a:pt x="2535555" y="250190"/>
                </a:lnTo>
                <a:lnTo>
                  <a:pt x="250825" y="1444625"/>
                </a:lnTo>
                <a:lnTo>
                  <a:pt x="0" y="1208405"/>
                </a:lnTo>
                <a:close/>
              </a:path>
            </a:pathLst>
          </a:cu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 name="文本框 2"/>
          <p:cNvSpPr txBox="1"/>
          <p:nvPr/>
        </p:nvSpPr>
        <p:spPr>
          <a:xfrm>
            <a:off x="1336675" y="841375"/>
            <a:ext cx="1544320" cy="460375"/>
          </a:xfrm>
          <a:prstGeom prst="rect">
            <a:avLst/>
          </a:prstGeom>
          <a:noFill/>
        </p:spPr>
        <p:txBody>
          <a:bodyPr wrap="square" rtlCol="0">
            <a:spAutoFit/>
          </a:bodyPr>
          <a:lstStyle/>
          <a:p>
            <a:r>
              <a:rPr lang="zh-CN" altLang="en-US" sz="2400" b="1">
                <a:solidFill>
                  <a:schemeClr val="tx1"/>
                </a:solidFill>
                <a:latin typeface="思源黑体" panose="020B0500000000000000" pitchFamily="34" charset="-122"/>
                <a:ea typeface="思源黑体" panose="020B0500000000000000" pitchFamily="34" charset="-122"/>
              </a:rPr>
              <a:t>安全方针</a:t>
            </a:r>
          </a:p>
        </p:txBody>
      </p:sp>
      <p:pic>
        <p:nvPicPr>
          <p:cNvPr id="6" name="图片 5" descr="安全头盔"/>
          <p:cNvPicPr>
            <a:picLocks noChangeAspect="1"/>
          </p:cNvPicPr>
          <p:nvPr/>
        </p:nvPicPr>
        <p:blipFill>
          <a:blip r:embed="rId4">
            <a:clrChange>
              <a:clrFrom>
                <a:srgbClr val="FFFFFF">
                  <a:alpha val="100000"/>
                </a:srgbClr>
              </a:clrFrom>
              <a:clrTo>
                <a:srgbClr val="FFFFFF">
                  <a:alpha val="100000"/>
                  <a:alpha val="0"/>
                </a:srgbClr>
              </a:clrTo>
            </a:clrChange>
            <a:lum bright="100000" contrast="-100000"/>
          </a:blip>
          <a:stretch>
            <a:fillRect/>
          </a:stretch>
        </p:blipFill>
        <p:spPr>
          <a:xfrm>
            <a:off x="-48840" y="1957763"/>
            <a:ext cx="3600000" cy="3600000"/>
          </a:xfrm>
          <a:prstGeom prst="rect">
            <a:avLst/>
          </a:prstGeom>
          <a:effectLst>
            <a:outerShdw blurRad="50800" dist="152400" dir="8100000" algn="tr" rotWithShape="0">
              <a:prstClr val="black">
                <a:alpha val="77000"/>
              </a:prstClr>
            </a:outerShdw>
          </a:effectLst>
        </p:spPr>
      </p:pic>
      <p:sp>
        <p:nvSpPr>
          <p:cNvPr id="7" name="文本框 6"/>
          <p:cNvSpPr txBox="1"/>
          <p:nvPr/>
        </p:nvSpPr>
        <p:spPr>
          <a:xfrm>
            <a:off x="4886462" y="4546918"/>
            <a:ext cx="6294755" cy="1753235"/>
          </a:xfrm>
          <a:prstGeom prst="rect">
            <a:avLst/>
          </a:prstGeom>
          <a:noFill/>
        </p:spPr>
        <p:txBody>
          <a:bodyPr wrap="square" rtlCol="0">
            <a:spAutoFit/>
          </a:bodyPr>
          <a:lstStyle/>
          <a:p>
            <a:pPr>
              <a:lnSpc>
                <a:spcPct val="150000"/>
              </a:lnSpc>
            </a:pPr>
            <a:r>
              <a:rPr lang="en-US" altLang="zh-CN" b="1">
                <a:latin typeface="微软雅黑" panose="020B0503020204020204" charset="-122"/>
                <a:ea typeface="微软雅黑" panose="020B0503020204020204" charset="-122"/>
                <a:cs typeface="微软雅黑" panose="020B0503020204020204" charset="-122"/>
              </a:rPr>
              <a:t>     </a:t>
            </a:r>
            <a:r>
              <a:rPr lang="zh-CN" altLang="en-US" b="1">
                <a:latin typeface="微软雅黑" panose="020B0503020204020204" charset="-122"/>
                <a:ea typeface="微软雅黑" panose="020B0503020204020204" charset="-122"/>
                <a:cs typeface="微软雅黑" panose="020B0503020204020204" charset="-122"/>
              </a:rPr>
              <a:t>“安全第一，预防为主，综合治理”是我国安全生产的基本方针，是国家对安全生产工作所提出的总的要求和原则。《安全生产法》对这个方针进一步予以明确，进一步明确了安全生产的重要地位、主体任务和实现安全生产的根本途径。</a:t>
            </a:r>
          </a:p>
        </p:txBody>
      </p:sp>
      <p:sp>
        <p:nvSpPr>
          <p:cNvPr id="8" name="椭圆 7"/>
          <p:cNvSpPr/>
          <p:nvPr/>
        </p:nvSpPr>
        <p:spPr>
          <a:xfrm>
            <a:off x="4717658" y="2027720"/>
            <a:ext cx="1980000" cy="198000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安全第一</a:t>
            </a:r>
          </a:p>
        </p:txBody>
      </p:sp>
      <p:sp>
        <p:nvSpPr>
          <p:cNvPr id="9" name="椭圆 8"/>
          <p:cNvSpPr/>
          <p:nvPr/>
        </p:nvSpPr>
        <p:spPr>
          <a:xfrm>
            <a:off x="7088840" y="1121257"/>
            <a:ext cx="1890000" cy="189000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预防为主</a:t>
            </a:r>
          </a:p>
        </p:txBody>
      </p:sp>
      <p:sp>
        <p:nvSpPr>
          <p:cNvPr id="23" name="椭圆 22"/>
          <p:cNvSpPr/>
          <p:nvPr/>
        </p:nvSpPr>
        <p:spPr>
          <a:xfrm>
            <a:off x="9685898" y="2117890"/>
            <a:ext cx="1800000" cy="180000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40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综合治理</a:t>
            </a: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a:extLst>
              <a:ext uri="{FF2B5EF4-FFF2-40B4-BE49-F238E27FC236}">
                <a16:creationId xmlns:a16="http://schemas.microsoft.com/office/drawing/2014/main" id="{9CE82DF5-782C-4795-913C-FA2CD499D137}"/>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2900680"/>
            <a:ext cx="433070" cy="3138805"/>
          </a:xfrm>
          <a:prstGeom prst="round2SameRect">
            <a:avLst>
              <a:gd name="adj1" fmla="val 50000"/>
              <a:gd name="adj2" fmla="val 0"/>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6" name="文本框 25"/>
          <p:cNvSpPr txBox="1"/>
          <p:nvPr/>
        </p:nvSpPr>
        <p:spPr>
          <a:xfrm>
            <a:off x="4525010" y="1438275"/>
            <a:ext cx="6147435" cy="1938020"/>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建筑施工具有劳动密集性大，露天及高处作业多，手工操作多，繁重体力劳动多、临时设施多等特点，且受自然环境影响大，所以不安全因素多，为了切实保障建筑施工安全，要认真落实好十项安全措施：</a:t>
            </a:r>
          </a:p>
        </p:txBody>
      </p:sp>
      <p:pic>
        <p:nvPicPr>
          <p:cNvPr id="30" name="图片 29"/>
          <p:cNvPicPr>
            <a:picLocks noChangeAspect="1"/>
          </p:cNvPicPr>
          <p:nvPr/>
        </p:nvPicPr>
        <p:blipFill>
          <a:blip r:embed="rId4">
            <a:extLst>
              <a:ext uri="{28A0092B-C50C-407E-A947-70E740481C1C}">
                <a14:useLocalDpi xmlns:a14="http://schemas.microsoft.com/office/drawing/2010/main" val="0"/>
              </a:ext>
            </a:extLst>
          </a:blip>
          <a:srcRect/>
          <a:stretch/>
        </p:blipFill>
        <p:spPr>
          <a:xfrm>
            <a:off x="7884529" y="3473819"/>
            <a:ext cx="3137432" cy="3137432"/>
          </a:xfrm>
          <a:prstGeom prst="rect">
            <a:avLst/>
          </a:prstGeom>
        </p:spPr>
      </p:pic>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a:extLst>
              <a:ext uri="{FF2B5EF4-FFF2-40B4-BE49-F238E27FC236}">
                <a16:creationId xmlns:a16="http://schemas.microsoft.com/office/drawing/2014/main" id="{1B4D219E-505D-499F-B39B-C74B7E6029C4}"/>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2900680"/>
            <a:ext cx="433070" cy="3138805"/>
          </a:xfrm>
          <a:prstGeom prst="round2SameRect">
            <a:avLst>
              <a:gd name="adj1" fmla="val 50000"/>
              <a:gd name="adj2" fmla="val 0"/>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9" name="文本框 28"/>
          <p:cNvSpPr txBox="1"/>
          <p:nvPr/>
        </p:nvSpPr>
        <p:spPr>
          <a:xfrm>
            <a:off x="4525010" y="1355725"/>
            <a:ext cx="6427470" cy="3830955"/>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1.按规定使用安全“三宝”：即安全带、安全帽、安全网。</a:t>
            </a:r>
          </a:p>
          <a:p>
            <a:pPr>
              <a:lnSpc>
                <a:spcPct val="150000"/>
              </a:lnSpc>
            </a:pPr>
            <a:endParaRPr lang="zh-CN" altLang="en-US" sz="9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2.机械设备防护装置一定要齐全有效。</a:t>
            </a:r>
          </a:p>
          <a:p>
            <a:pPr>
              <a:lnSpc>
                <a:spcPct val="150000"/>
              </a:lnSpc>
            </a:pPr>
            <a:endParaRPr lang="zh-CN" altLang="en-US" sz="9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3.塔吊等垂直起重设备必须有限位保险装置，不准“带病”运转，不准超负荷作业，不准在运转中维修保养。</a:t>
            </a:r>
          </a:p>
          <a:p>
            <a:pPr>
              <a:lnSpc>
                <a:spcPct val="150000"/>
              </a:lnSpc>
            </a:pPr>
            <a:endParaRPr lang="zh-CN" altLang="en-US" sz="9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4.架设电线线路必须符合建筑施工现场安全用电规范，做到“三级配电、二级保护”。</a:t>
            </a:r>
          </a:p>
          <a:p>
            <a:pPr>
              <a:lnSpc>
                <a:spcPct val="150000"/>
              </a:lnSpc>
            </a:pPr>
            <a:endParaRPr lang="zh-CN" altLang="en-US" sz="9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5.电动机械和电动手持工具要设置漏电保护装置。</a:t>
            </a: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五边形 9">
            <a:extLst>
              <a:ext uri="{FF2B5EF4-FFF2-40B4-BE49-F238E27FC236}">
                <a16:creationId xmlns:a16="http://schemas.microsoft.com/office/drawing/2014/main" id="{32327387-DC2E-48B9-A287-56400CF055DE}"/>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2900680"/>
            <a:ext cx="433070" cy="3138805"/>
          </a:xfrm>
          <a:prstGeom prst="round2SameRect">
            <a:avLst>
              <a:gd name="adj1" fmla="val 50000"/>
              <a:gd name="adj2" fmla="val 0"/>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 name="矩形 4"/>
          <p:cNvSpPr/>
          <p:nvPr/>
        </p:nvSpPr>
        <p:spPr>
          <a:xfrm>
            <a:off x="-14605" y="260350"/>
            <a:ext cx="12240000" cy="5245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4" name="组合 3"/>
          <p:cNvGrpSpPr/>
          <p:nvPr/>
        </p:nvGrpSpPr>
        <p:grpSpPr>
          <a:xfrm>
            <a:off x="436245" y="260350"/>
            <a:ext cx="3553460" cy="538480"/>
            <a:chOff x="687" y="410"/>
            <a:chExt cx="5596" cy="848"/>
          </a:xfrm>
        </p:grpSpPr>
        <p:sp>
          <p:nvSpPr>
            <p:cNvPr id="2" name="矩形 1"/>
            <p:cNvSpPr/>
            <p:nvPr/>
          </p:nvSpPr>
          <p:spPr>
            <a:xfrm>
              <a:off x="687" y="410"/>
              <a:ext cx="5597" cy="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8" name="组合 17"/>
            <p:cNvGrpSpPr/>
            <p:nvPr/>
          </p:nvGrpSpPr>
          <p:grpSpPr>
            <a:xfrm>
              <a:off x="1006" y="552"/>
              <a:ext cx="4959" cy="566"/>
              <a:chOff x="817" y="901"/>
              <a:chExt cx="4959" cy="566"/>
            </a:xfrm>
            <a:solidFill>
              <a:schemeClr val="bg1"/>
            </a:solidFill>
          </p:grpSpPr>
          <p:grpSp>
            <p:nvGrpSpPr>
              <p:cNvPr id="17" name="组合 16"/>
              <p:cNvGrpSpPr/>
              <p:nvPr/>
            </p:nvGrpSpPr>
            <p:grpSpPr>
              <a:xfrm>
                <a:off x="817" y="901"/>
                <a:ext cx="2817" cy="566"/>
                <a:chOff x="817" y="856"/>
                <a:chExt cx="2817" cy="566"/>
              </a:xfrm>
              <a:grpFill/>
            </p:grpSpPr>
            <p:grpSp>
              <p:nvGrpSpPr>
                <p:cNvPr id="16" name="组合 15"/>
                <p:cNvGrpSpPr/>
                <p:nvPr/>
              </p:nvGrpSpPr>
              <p:grpSpPr>
                <a:xfrm>
                  <a:off x="817" y="856"/>
                  <a:ext cx="567" cy="567"/>
                  <a:chOff x="839" y="317"/>
                  <a:chExt cx="1134" cy="1134"/>
                </a:xfrm>
                <a:grpFill/>
              </p:grpSpPr>
              <p:sp>
                <p:nvSpPr>
                  <p:cNvPr id="11" name="任意多边形 10"/>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2" name="任意多边形 11"/>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3" name="任意多边形 12"/>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13"/>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5" name="任意多边形 14"/>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20" name="任意多边形 19"/>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1" name="任意多边形 20"/>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2" name="任意多边形 21"/>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19" name="文本框 18"/>
          <p:cNvSpPr txBox="1"/>
          <p:nvPr/>
        </p:nvSpPr>
        <p:spPr>
          <a:xfrm>
            <a:off x="3990340" y="400685"/>
            <a:ext cx="5274310" cy="398780"/>
          </a:xfrm>
          <a:prstGeom prst="rect">
            <a:avLst/>
          </a:prstGeom>
          <a:noFill/>
        </p:spPr>
        <p:txBody>
          <a:bodyPr wrap="square" rtlCol="0">
            <a:spAutoFit/>
          </a:bodyPr>
          <a:lstStyle/>
          <a:p>
            <a:r>
              <a:rPr lang="zh-CN" altLang="en-US" sz="2000" b="1">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9" name="文本框 28"/>
          <p:cNvSpPr txBox="1"/>
          <p:nvPr/>
        </p:nvSpPr>
        <p:spPr>
          <a:xfrm>
            <a:off x="4525010" y="1355725"/>
            <a:ext cx="6427470" cy="3830955"/>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6.脚手架材质及脚手架的搭设必须符合规程要求。</a:t>
            </a:r>
          </a:p>
          <a:p>
            <a:pPr>
              <a:lnSpc>
                <a:spcPct val="150000"/>
              </a:lnSpc>
            </a:pPr>
            <a:endParaRPr lang="zh-CN" altLang="en-US" sz="9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7各种缆风绳及其设备必须符合规程要求。</a:t>
            </a:r>
          </a:p>
          <a:p>
            <a:pPr>
              <a:lnSpc>
                <a:spcPct val="150000"/>
              </a:lnSpc>
            </a:pPr>
            <a:endParaRPr lang="zh-CN" altLang="en-US" sz="9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8.在建筑工程的楼梯口、电梯井口预留洞口、通道口、必须有警示和防护装置。</a:t>
            </a:r>
          </a:p>
          <a:p>
            <a:pPr>
              <a:lnSpc>
                <a:spcPct val="150000"/>
              </a:lnSpc>
            </a:pPr>
            <a:endParaRPr lang="zh-CN" altLang="en-US" sz="9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9严禁赤脚或穿高跟鞋、拖鞋进入施工现场。</a:t>
            </a:r>
          </a:p>
          <a:p>
            <a:pPr>
              <a:lnSpc>
                <a:spcPct val="150000"/>
              </a:lnSpc>
            </a:pPr>
            <a:endParaRPr lang="zh-CN" altLang="en-US" sz="900">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10.施工现场的悬崖、陡坡等危险地区应有警戒标志，夜间要设红灯示警。</a:t>
            </a: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a:extLst>
              <a:ext uri="{FF2B5EF4-FFF2-40B4-BE49-F238E27FC236}">
                <a16:creationId xmlns:a16="http://schemas.microsoft.com/office/drawing/2014/main" id="{76C2F045-F7EC-41A2-B32F-CA343083CC93}"/>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3455670"/>
            <a:ext cx="433070" cy="3138805"/>
          </a:xfrm>
          <a:prstGeom prst="round2SameRect">
            <a:avLst>
              <a:gd name="adj1" fmla="val 50000"/>
              <a:gd name="adj2" fmla="val 0"/>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6" name="文本框 25"/>
          <p:cNvSpPr txBox="1"/>
          <p:nvPr/>
        </p:nvSpPr>
        <p:spPr>
          <a:xfrm>
            <a:off x="4525010" y="1438275"/>
            <a:ext cx="6147435" cy="1569660"/>
          </a:xfrm>
          <a:prstGeom prst="rect">
            <a:avLst/>
          </a:prstGeom>
          <a:noFill/>
        </p:spPr>
        <p:txBody>
          <a:bodyPr wrap="square" rtlCol="0">
            <a:spAutoFit/>
          </a:bodyPr>
          <a:lstStyle/>
          <a:p>
            <a:r>
              <a:rPr lang="en-US" altLang="zh-CN" sz="2400" b="1">
                <a:latin typeface="思源黑体" panose="020B0500000000000000" pitchFamily="34" charset="-122"/>
                <a:ea typeface="思源黑体" panose="020B0500000000000000" pitchFamily="34" charset="-122"/>
              </a:rPr>
              <a:t>       </a:t>
            </a:r>
            <a:r>
              <a:rPr lang="zh-CN" altLang="en-US" sz="2400" b="1">
                <a:latin typeface="思源黑体" panose="020B0500000000000000" pitchFamily="34" charset="-122"/>
                <a:ea typeface="思源黑体" panose="020B0500000000000000" pitchFamily="34" charset="-122"/>
              </a:rPr>
              <a:t>手工电弧焊接是一种应用广泛的热加工方法。在焊接过程中，焊花会四处飞溅，很容易引发火灾。</a:t>
            </a:r>
          </a:p>
          <a:p>
            <a:r>
              <a:rPr lang="zh-CN" altLang="en-US" sz="2400" b="1">
                <a:latin typeface="思源黑体" panose="020B0500000000000000" pitchFamily="34" charset="-122"/>
                <a:ea typeface="思源黑体" panose="020B0500000000000000" pitchFamily="34" charset="-122"/>
              </a:rPr>
              <a:t>      为了预防焊花引发火灾，应注意以下几点：</a:t>
            </a:r>
          </a:p>
        </p:txBody>
      </p:sp>
      <p:pic>
        <p:nvPicPr>
          <p:cNvPr id="29" name="图片 28"/>
          <p:cNvPicPr>
            <a:picLocks noChangeAspect="1"/>
          </p:cNvPicPr>
          <p:nvPr/>
        </p:nvPicPr>
        <p:blipFill>
          <a:blip r:embed="rId4">
            <a:extLst>
              <a:ext uri="{28A0092B-C50C-407E-A947-70E740481C1C}">
                <a14:useLocalDpi xmlns:a14="http://schemas.microsoft.com/office/drawing/2010/main" val="0"/>
              </a:ext>
            </a:extLst>
          </a:blip>
          <a:srcRect/>
          <a:stretch/>
        </p:blipFill>
        <p:spPr>
          <a:xfrm>
            <a:off x="7539708" y="3594767"/>
            <a:ext cx="3649916" cy="3649916"/>
          </a:xfrm>
          <a:prstGeom prst="rect">
            <a:avLst/>
          </a:prstGeom>
        </p:spPr>
      </p:pic>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a:extLst>
              <a:ext uri="{FF2B5EF4-FFF2-40B4-BE49-F238E27FC236}">
                <a16:creationId xmlns:a16="http://schemas.microsoft.com/office/drawing/2014/main" id="{46787781-B580-4E89-94B4-D4F2FED52D58}"/>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3455670"/>
            <a:ext cx="433070" cy="3138805"/>
          </a:xfrm>
          <a:prstGeom prst="round2SameRect">
            <a:avLst>
              <a:gd name="adj1" fmla="val 50000"/>
              <a:gd name="adj2" fmla="val 0"/>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30" name="文本框 29"/>
          <p:cNvSpPr txBox="1"/>
          <p:nvPr/>
        </p:nvSpPr>
        <p:spPr>
          <a:xfrm>
            <a:off x="4525010" y="1355725"/>
            <a:ext cx="6427470" cy="3830955"/>
          </a:xfrm>
          <a:prstGeom prst="rect">
            <a:avLst/>
          </a:prstGeom>
          <a:noFill/>
        </p:spPr>
        <p:txBody>
          <a:bodyPr wrap="square" rtlCol="0">
            <a:spAutoFit/>
          </a:bodyPr>
          <a:lstStyle/>
          <a:p>
            <a:pPr>
              <a:lnSpc>
                <a:spcPct val="150000"/>
              </a:lnSpc>
            </a:pPr>
            <a:r>
              <a:rPr lang="zh-CN" altLang="en-US" b="1">
                <a:latin typeface="思源黑体" panose="020B0500000000000000" pitchFamily="34" charset="-122"/>
                <a:ea typeface="思源黑体" panose="020B0500000000000000" pitchFamily="34" charset="-122"/>
              </a:rPr>
              <a:t>1.焊工要持证上岗</a:t>
            </a: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一定要经过专门的安全技术培训和考核，取得特种作业操作资格证书。</a:t>
            </a: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b="1">
                <a:latin typeface="思源黑体" panose="020B0500000000000000" pitchFamily="34" charset="-122"/>
                <a:ea typeface="思源黑体" panose="020B0500000000000000" pitchFamily="34" charset="-122"/>
              </a:rPr>
              <a:t>2.坚持动火证制度</a:t>
            </a: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在焊接施工前，由组织施工的人员或操作人员向单位的安全消防管理部门申报动火申请，对动火时可能发生的危害进行分析，对如何防范事故提出详实有效的措施，最后由有关领导进行核准。</a:t>
            </a:r>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9">
            <a:extLst>
              <a:ext uri="{FF2B5EF4-FFF2-40B4-BE49-F238E27FC236}">
                <a16:creationId xmlns:a16="http://schemas.microsoft.com/office/drawing/2014/main" id="{EACBDF26-5811-4F3D-9BAF-4A14BCC3E5A9}"/>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3455670"/>
            <a:ext cx="433070" cy="3138805"/>
          </a:xfrm>
          <a:prstGeom prst="round2SameRect">
            <a:avLst>
              <a:gd name="adj1" fmla="val 50000"/>
              <a:gd name="adj2" fmla="val 0"/>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30" name="文本框 29"/>
          <p:cNvSpPr txBox="1"/>
          <p:nvPr/>
        </p:nvSpPr>
        <p:spPr>
          <a:xfrm>
            <a:off x="4525010" y="1355725"/>
            <a:ext cx="6427470" cy="2584450"/>
          </a:xfrm>
          <a:prstGeom prst="rect">
            <a:avLst/>
          </a:prstGeom>
          <a:noFill/>
        </p:spPr>
        <p:txBody>
          <a:bodyPr wrap="square" rtlCol="0">
            <a:spAutoFit/>
          </a:bodyPr>
          <a:lstStyle/>
          <a:p>
            <a:pPr>
              <a:lnSpc>
                <a:spcPct val="150000"/>
              </a:lnSpc>
            </a:pPr>
            <a:r>
              <a:rPr lang="zh-CN" altLang="en-US" b="1">
                <a:latin typeface="思源黑体" panose="020B0500000000000000" pitchFamily="34" charset="-122"/>
                <a:ea typeface="思源黑体" panose="020B0500000000000000" pitchFamily="34" charset="-122"/>
              </a:rPr>
              <a:t>3.认真清理现场</a:t>
            </a: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对一切可燃物要予以清理，有风天气时还要设风档。</a:t>
            </a: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b="1">
                <a:latin typeface="思源黑体" panose="020B0500000000000000" pitchFamily="34" charset="-122"/>
                <a:ea typeface="思源黑体" panose="020B0500000000000000" pitchFamily="34" charset="-122"/>
              </a:rPr>
              <a:t>4.加强现场监控</a:t>
            </a: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施焊过程中要由专人进行现场监控，尤其要加强对外来施工人员的监控。一旦发现异常情况及时予以处理。</a:t>
            </a:r>
          </a:p>
        </p:txBody>
      </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a:extLst>
              <a:ext uri="{FF2B5EF4-FFF2-40B4-BE49-F238E27FC236}">
                <a16:creationId xmlns:a16="http://schemas.microsoft.com/office/drawing/2014/main" id="{3E2C8AE9-EFFD-41AA-BBEF-27E46D1A611B}"/>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4010660"/>
            <a:ext cx="433070" cy="3138805"/>
          </a:xfrm>
          <a:prstGeom prst="round2SameRect">
            <a:avLst>
              <a:gd name="adj1" fmla="val 50000"/>
              <a:gd name="adj2" fmla="val 0"/>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6" name="文本框 25"/>
          <p:cNvSpPr txBox="1"/>
          <p:nvPr/>
        </p:nvSpPr>
        <p:spPr>
          <a:xfrm>
            <a:off x="4525010" y="1438275"/>
            <a:ext cx="61474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使用危险化学品的安全措施</a:t>
            </a:r>
          </a:p>
        </p:txBody>
      </p:sp>
      <p:sp>
        <p:nvSpPr>
          <p:cNvPr id="29" name="文本框 28"/>
          <p:cNvSpPr txBox="1"/>
          <p:nvPr/>
        </p:nvSpPr>
        <p:spPr>
          <a:xfrm>
            <a:off x="4525010" y="1902460"/>
            <a:ext cx="6427470" cy="3415030"/>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1.在使用中应尽量避免直接接触，不要用化学溶剂洗手，更不要误服，特别是接触到腐蚀性化学品要立即用大量的水冲洗。</a:t>
            </a: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2.易燃易爆场所是禁止使用明火的，如果确实需动用明火，事先要得到批准，并做好充分的防范措施才可以操作。</a:t>
            </a: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3.在有火灾、爆炸危险的工作场所，不要穿化纤服装或带铁钉的鞋，避免产生静电或火花引起火灾。</a:t>
            </a:r>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五边形 9">
            <a:extLst>
              <a:ext uri="{FF2B5EF4-FFF2-40B4-BE49-F238E27FC236}">
                <a16:creationId xmlns:a16="http://schemas.microsoft.com/office/drawing/2014/main" id="{C067B466-BF7E-478F-83D0-2EE9548BED4B}"/>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同侧圆角矩形 27"/>
          <p:cNvSpPr/>
          <p:nvPr/>
        </p:nvSpPr>
        <p:spPr>
          <a:xfrm rot="16200000">
            <a:off x="2409825" y="4010660"/>
            <a:ext cx="433070" cy="3138805"/>
          </a:xfrm>
          <a:prstGeom prst="round2SameRect">
            <a:avLst>
              <a:gd name="adj1" fmla="val 50000"/>
              <a:gd name="adj2" fmla="val 0"/>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302260" y="857885"/>
            <a:ext cx="486092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特种作业及常规作业基本注意事项</a:t>
            </a:r>
          </a:p>
        </p:txBody>
      </p:sp>
      <p:sp>
        <p:nvSpPr>
          <p:cNvPr id="3" name="文本框 2"/>
          <p:cNvSpPr txBox="1"/>
          <p:nvPr/>
        </p:nvSpPr>
        <p:spPr>
          <a:xfrm>
            <a:off x="1089025" y="1345565"/>
            <a:ext cx="3032125" cy="4523105"/>
          </a:xfrm>
          <a:prstGeom prst="rect">
            <a:avLst/>
          </a:prstGeom>
          <a:noFill/>
        </p:spPr>
        <p:txBody>
          <a:bodyPr wrap="square" rtlCol="0">
            <a:spAutoFit/>
          </a:bodyPr>
          <a:lstStyle/>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有限空间作业</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高空作业事故预防与控制</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有毒环境作业安全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机械加工安全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安全使用电气设备</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建筑施工安全</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切莫忽视飞溅的焊花</a:t>
            </a:r>
          </a:p>
          <a:p>
            <a:pPr>
              <a:lnSpc>
                <a:spcPct val="200000"/>
              </a:lnSpc>
            </a:pPr>
            <a:r>
              <a:rPr lang="zh-CN" altLang="en-US" b="1">
                <a:effectLst>
                  <a:outerShdw blurRad="50800" dist="38100" dir="8100000" algn="tr" rotWithShape="0">
                    <a:prstClr val="black">
                      <a:alpha val="40000"/>
                    </a:prstClr>
                  </a:outerShdw>
                </a:effectLst>
                <a:latin typeface="思源黑体" panose="020B0500000000000000" pitchFamily="34" charset="-122"/>
                <a:ea typeface="思源黑体" panose="020B0500000000000000" pitchFamily="34" charset="-122"/>
              </a:rPr>
              <a:t>使用危险化学品要注意什么</a:t>
            </a:r>
          </a:p>
        </p:txBody>
      </p:sp>
      <p:sp>
        <p:nvSpPr>
          <p:cNvPr id="6" name="矩形 5"/>
          <p:cNvSpPr/>
          <p:nvPr/>
        </p:nvSpPr>
        <p:spPr>
          <a:xfrm>
            <a:off x="559435" y="162115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1</a:t>
            </a:r>
          </a:p>
        </p:txBody>
      </p:sp>
      <p:sp>
        <p:nvSpPr>
          <p:cNvPr id="7" name="矩形 6"/>
          <p:cNvSpPr/>
          <p:nvPr/>
        </p:nvSpPr>
        <p:spPr>
          <a:xfrm>
            <a:off x="559435" y="217170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2</a:t>
            </a:r>
          </a:p>
        </p:txBody>
      </p:sp>
      <p:sp>
        <p:nvSpPr>
          <p:cNvPr id="8" name="矩形 7"/>
          <p:cNvSpPr/>
          <p:nvPr/>
        </p:nvSpPr>
        <p:spPr>
          <a:xfrm>
            <a:off x="559435" y="272224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3</a:t>
            </a:r>
          </a:p>
        </p:txBody>
      </p:sp>
      <p:sp>
        <p:nvSpPr>
          <p:cNvPr id="9" name="矩形 8"/>
          <p:cNvSpPr/>
          <p:nvPr/>
        </p:nvSpPr>
        <p:spPr>
          <a:xfrm>
            <a:off x="559435" y="327279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4</a:t>
            </a:r>
          </a:p>
        </p:txBody>
      </p:sp>
      <p:sp>
        <p:nvSpPr>
          <p:cNvPr id="23" name="矩形 22"/>
          <p:cNvSpPr/>
          <p:nvPr/>
        </p:nvSpPr>
        <p:spPr>
          <a:xfrm>
            <a:off x="559435" y="382333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5</a:t>
            </a:r>
          </a:p>
        </p:txBody>
      </p:sp>
      <p:sp>
        <p:nvSpPr>
          <p:cNvPr id="24" name="矩形 23"/>
          <p:cNvSpPr/>
          <p:nvPr/>
        </p:nvSpPr>
        <p:spPr>
          <a:xfrm>
            <a:off x="559435" y="437388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6</a:t>
            </a:r>
          </a:p>
        </p:txBody>
      </p:sp>
      <p:sp>
        <p:nvSpPr>
          <p:cNvPr id="25" name="矩形 24"/>
          <p:cNvSpPr/>
          <p:nvPr/>
        </p:nvSpPr>
        <p:spPr>
          <a:xfrm>
            <a:off x="559435" y="4924425"/>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7</a:t>
            </a:r>
          </a:p>
        </p:txBody>
      </p:sp>
      <p:sp>
        <p:nvSpPr>
          <p:cNvPr id="27" name="矩形 26"/>
          <p:cNvSpPr/>
          <p:nvPr/>
        </p:nvSpPr>
        <p:spPr>
          <a:xfrm>
            <a:off x="559435" y="5474970"/>
            <a:ext cx="412750" cy="265430"/>
          </a:xfrm>
          <a:prstGeom prst="rect">
            <a:avLst/>
          </a:prstGeom>
          <a:solidFill>
            <a:srgbClr val="F3F3F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solidFill>
                <a:effectLst>
                  <a:outerShdw blurRad="50800" dist="38100" dir="10800000" algn="r" rotWithShape="0">
                    <a:prstClr val="black">
                      <a:alpha val="40000"/>
                    </a:prstClr>
                  </a:outerShdw>
                </a:effectLst>
                <a:latin typeface="思源黑体" panose="020B0500000000000000" pitchFamily="34" charset="-122"/>
                <a:ea typeface="思源黑体" panose="020B0500000000000000" pitchFamily="34" charset="-122"/>
              </a:rPr>
              <a:t>8</a:t>
            </a:r>
          </a:p>
        </p:txBody>
      </p:sp>
      <p:sp>
        <p:nvSpPr>
          <p:cNvPr id="26" name="文本框 25"/>
          <p:cNvSpPr txBox="1"/>
          <p:nvPr/>
        </p:nvSpPr>
        <p:spPr>
          <a:xfrm>
            <a:off x="4525010" y="1438275"/>
            <a:ext cx="614743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使用危险化学品的安全措施</a:t>
            </a:r>
          </a:p>
        </p:txBody>
      </p:sp>
      <p:sp>
        <p:nvSpPr>
          <p:cNvPr id="29" name="文本框 28"/>
          <p:cNvSpPr txBox="1"/>
          <p:nvPr/>
        </p:nvSpPr>
        <p:spPr>
          <a:xfrm>
            <a:off x="4525010" y="1902460"/>
            <a:ext cx="6427470" cy="2168525"/>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4.危险化学品的搬运一定要小心。穿戴好防护用品，严格按规定要求操作。携带危险化学品不能搭乘公共汽车、火车、飞机等交通运输工具，也不能在邮件中夹带。</a:t>
            </a: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5.对废弃化学用品要妥善处置。</a:t>
            </a: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五边形 9">
            <a:extLst>
              <a:ext uri="{FF2B5EF4-FFF2-40B4-BE49-F238E27FC236}">
                <a16:creationId xmlns:a16="http://schemas.microsoft.com/office/drawing/2014/main" id="{78F42385-483E-47F3-BB2B-584BC9F176B1}"/>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6" name="折角形 25"/>
          <p:cNvSpPr/>
          <p:nvPr/>
        </p:nvSpPr>
        <p:spPr>
          <a:xfrm>
            <a:off x="1707515" y="2416810"/>
            <a:ext cx="720090" cy="72009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四</a:t>
            </a:r>
          </a:p>
        </p:txBody>
      </p:sp>
      <p:sp>
        <p:nvSpPr>
          <p:cNvPr id="31" name="文本框 30"/>
          <p:cNvSpPr txBox="1"/>
          <p:nvPr/>
        </p:nvSpPr>
        <p:spPr>
          <a:xfrm>
            <a:off x="1295400" y="3456940"/>
            <a:ext cx="1544320" cy="829945"/>
          </a:xfrm>
          <a:prstGeom prst="rect">
            <a:avLst/>
          </a:prstGeom>
          <a:noFill/>
        </p:spPr>
        <p:txBody>
          <a:bodyPr wrap="square" rtlCol="0">
            <a:spAutoFit/>
          </a:bodyPr>
          <a:lstStyle/>
          <a:p>
            <a:pPr algn="ctr"/>
            <a:r>
              <a:rPr lang="zh-CN" altLang="en-US" sz="2400" b="1">
                <a:solidFill>
                  <a:schemeClr val="bg1"/>
                </a:solidFill>
                <a:latin typeface="思源黑体" panose="020B0500000000000000" pitchFamily="34" charset="-122"/>
                <a:ea typeface="思源黑体" panose="020B0500000000000000" pitchFamily="34" charset="-122"/>
              </a:rPr>
              <a:t>从业人员基本认知</a:t>
            </a: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rcRect/>
          <a:stretch/>
        </p:blipFill>
        <p:spPr>
          <a:xfrm>
            <a:off x="5260763" y="1542415"/>
            <a:ext cx="5503334" cy="4127500"/>
          </a:xfrm>
          <a:prstGeom prst="rect">
            <a:avLst/>
          </a:prstGeom>
        </p:spPr>
      </p:pic>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9">
            <a:extLst>
              <a:ext uri="{FF2B5EF4-FFF2-40B4-BE49-F238E27FC236}">
                <a16:creationId xmlns:a16="http://schemas.microsoft.com/office/drawing/2014/main" id="{36487C8B-F63E-4B7D-B15B-50C6100F0A52}"/>
              </a:ext>
            </a:extLst>
          </p:cNvPr>
          <p:cNvSpPr/>
          <p:nvPr/>
        </p:nvSpPr>
        <p:spPr>
          <a:xfrm rot="20018494">
            <a:off x="-1362161" y="865586"/>
            <a:ext cx="6619149"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237616" y="1871345"/>
            <a:ext cx="2016862" cy="501650"/>
          </a:xfrm>
          <a:prstGeom prst="parallelogram">
            <a:avLst>
              <a:gd name="adj" fmla="val 42658"/>
            </a:avLst>
          </a:prstGeom>
          <a:solidFill>
            <a:srgbClr val="FAFAFA"/>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p>
        </p:txBody>
      </p:sp>
      <p:sp>
        <p:nvSpPr>
          <p:cNvPr id="6" name="文本框 5"/>
          <p:cNvSpPr txBox="1"/>
          <p:nvPr/>
        </p:nvSpPr>
        <p:spPr>
          <a:xfrm>
            <a:off x="1305560" y="1710055"/>
            <a:ext cx="2672080" cy="2861310"/>
          </a:xfrm>
          <a:prstGeom prst="rect">
            <a:avLst/>
          </a:prstGeom>
          <a:noFill/>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p>
          <a:p>
            <a:pPr>
              <a:lnSpc>
                <a:spcPct val="200000"/>
              </a:lnSpc>
            </a:pPr>
            <a:r>
              <a:rPr lang="zh-CN" altLang="en-US" b="1">
                <a:latin typeface="思源黑体" panose="020B0500000000000000" pitchFamily="34" charset="-122"/>
                <a:ea typeface="思源黑体" panose="020B0500000000000000" pitchFamily="34" charset="-122"/>
              </a:rPr>
              <a:t>安全色</a:t>
            </a:r>
          </a:p>
          <a:p>
            <a:pPr>
              <a:lnSpc>
                <a:spcPct val="200000"/>
              </a:lnSpc>
            </a:pPr>
            <a:r>
              <a:rPr lang="zh-CN" altLang="en-US" b="1">
                <a:latin typeface="思源黑体" panose="020B0500000000000000" pitchFamily="34" charset="-122"/>
                <a:ea typeface="思源黑体" panose="020B0500000000000000" pitchFamily="34" charset="-122"/>
              </a:rPr>
              <a:t>灭火器和使用方法</a:t>
            </a:r>
          </a:p>
          <a:p>
            <a:pPr>
              <a:lnSpc>
                <a:spcPct val="200000"/>
              </a:lnSpc>
            </a:pPr>
            <a:r>
              <a:rPr lang="zh-CN" altLang="en-US" b="1">
                <a:latin typeface="思源黑体" panose="020B0500000000000000" pitchFamily="34" charset="-122"/>
                <a:ea typeface="思源黑体" panose="020B0500000000000000" pitchFamily="34" charset="-122"/>
              </a:rPr>
              <a:t>用电安全知识</a:t>
            </a: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p>
        </p:txBody>
      </p:sp>
      <p:sp>
        <p:nvSpPr>
          <p:cNvPr id="27" name="文本框 26"/>
          <p:cNvSpPr txBox="1"/>
          <p:nvPr/>
        </p:nvSpPr>
        <p:spPr>
          <a:xfrm>
            <a:off x="4702175" y="1364615"/>
            <a:ext cx="6649085" cy="46037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《安全生产法》所明确的从业人员的义务如下：</a:t>
            </a:r>
          </a:p>
        </p:txBody>
      </p:sp>
      <p:sp>
        <p:nvSpPr>
          <p:cNvPr id="28" name="文本框 27"/>
          <p:cNvSpPr txBox="1"/>
          <p:nvPr/>
        </p:nvSpPr>
        <p:spPr>
          <a:xfrm>
            <a:off x="4716780" y="1871345"/>
            <a:ext cx="6649085" cy="3415030"/>
          </a:xfrm>
          <a:prstGeom prst="rect">
            <a:avLst/>
          </a:prstGeom>
          <a:noFill/>
        </p:spPr>
        <p:txBody>
          <a:bodyPr wrap="square" rtlCol="0">
            <a:spAutoFit/>
          </a:bodyPr>
          <a:lstStyle/>
          <a:p>
            <a:pPr>
              <a:lnSpc>
                <a:spcPct val="150000"/>
              </a:lnSpc>
            </a:pPr>
            <a:r>
              <a:rPr lang="zh-CN" altLang="en-US">
                <a:latin typeface="思源黑体" panose="020B0500000000000000" pitchFamily="34" charset="-122"/>
                <a:ea typeface="思源黑体" panose="020B0500000000000000" pitchFamily="34" charset="-122"/>
              </a:rPr>
              <a:t>1.自律遵规的义务，即从业人员在作业过程中，应当遵守本单位的安全生产规章制度和操作规程，正确佩戴和使用劳动防护用品。</a:t>
            </a: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2.自觉学习安全生产知识的义务，要掌握本职工作所需的安全生产知识，提高安全生产技能，增强事故预防和应急处理能力。</a:t>
            </a:r>
          </a:p>
          <a:p>
            <a:pPr>
              <a:lnSpc>
                <a:spcPct val="150000"/>
              </a:lnSpc>
            </a:pPr>
            <a:endParaRPr lang="zh-CN" altLang="en-US">
              <a:latin typeface="思源黑体" panose="020B0500000000000000" pitchFamily="34" charset="-122"/>
              <a:ea typeface="思源黑体" panose="020B0500000000000000" pitchFamily="34" charset="-122"/>
            </a:endParaRPr>
          </a:p>
          <a:p>
            <a:pPr>
              <a:lnSpc>
                <a:spcPct val="150000"/>
              </a:lnSpc>
            </a:pPr>
            <a:r>
              <a:rPr lang="zh-CN" altLang="en-US">
                <a:latin typeface="思源黑体" panose="020B0500000000000000" pitchFamily="34" charset="-122"/>
                <a:ea typeface="思源黑体" panose="020B0500000000000000" pitchFamily="34" charset="-122"/>
              </a:rPr>
              <a:t>3.危险报告义务，即发现事故隐患或者其他不安全因素时，应当立即向现场安全生产管理人员或者本单位负责人报告。</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五边形 9">
            <a:extLst>
              <a:ext uri="{FF2B5EF4-FFF2-40B4-BE49-F238E27FC236}">
                <a16:creationId xmlns:a16="http://schemas.microsoft.com/office/drawing/2014/main" id="{8A9703F3-FD2B-4AF0-B78C-A63FE2D92485}"/>
              </a:ext>
            </a:extLst>
          </p:cNvPr>
          <p:cNvSpPr/>
          <p:nvPr/>
        </p:nvSpPr>
        <p:spPr>
          <a:xfrm rot="20018494">
            <a:off x="-1850708" y="1517056"/>
            <a:ext cx="6292215" cy="5395105"/>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2215" h="5395105">
                <a:moveTo>
                  <a:pt x="11576" y="0"/>
                </a:moveTo>
                <a:lnTo>
                  <a:pt x="4769511" y="1"/>
                </a:lnTo>
                <a:lnTo>
                  <a:pt x="6292215" y="1777366"/>
                </a:lnTo>
                <a:lnTo>
                  <a:pt x="3924559" y="5395105"/>
                </a:lnTo>
                <a:lnTo>
                  <a:pt x="0" y="3554731"/>
                </a:lnTo>
                <a:cubicBezTo>
                  <a:pt x="0" y="2369821"/>
                  <a:pt x="11576" y="1184910"/>
                  <a:pt x="11576" y="0"/>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6" name="折角形 25"/>
          <p:cNvSpPr/>
          <p:nvPr/>
        </p:nvSpPr>
        <p:spPr>
          <a:xfrm>
            <a:off x="1707515" y="2416810"/>
            <a:ext cx="720090" cy="72009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二</a:t>
            </a:r>
          </a:p>
        </p:txBody>
      </p:sp>
      <p:sp>
        <p:nvSpPr>
          <p:cNvPr id="31" name="文本框 30"/>
          <p:cNvSpPr txBox="1"/>
          <p:nvPr/>
        </p:nvSpPr>
        <p:spPr>
          <a:xfrm>
            <a:off x="1295400" y="3456940"/>
            <a:ext cx="1544320" cy="1198880"/>
          </a:xfrm>
          <a:prstGeom prst="rect">
            <a:avLst/>
          </a:prstGeom>
          <a:noFill/>
        </p:spPr>
        <p:txBody>
          <a:bodyPr wrap="square" rtlCol="0">
            <a:spAutoFit/>
          </a:bodyPr>
          <a:lstStyle/>
          <a:p>
            <a:pPr algn="ctr"/>
            <a:r>
              <a:rPr lang="zh-CN" altLang="en-US" sz="2400" b="1">
                <a:solidFill>
                  <a:schemeClr val="bg1"/>
                </a:solidFill>
                <a:latin typeface="思源黑体" panose="020B0500000000000000" pitchFamily="34" charset="-122"/>
                <a:ea typeface="思源黑体" panose="020B0500000000000000" pitchFamily="34" charset="-122"/>
              </a:rPr>
              <a:t>特种作业范围及条件</a:t>
            </a:r>
          </a:p>
        </p:txBody>
      </p:sp>
      <p:grpSp>
        <p:nvGrpSpPr>
          <p:cNvPr id="27" name="组合 26"/>
          <p:cNvGrpSpPr/>
          <p:nvPr/>
        </p:nvGrpSpPr>
        <p:grpSpPr>
          <a:xfrm>
            <a:off x="4689475" y="1995805"/>
            <a:ext cx="5426710" cy="539750"/>
            <a:chOff x="7385" y="3143"/>
            <a:chExt cx="8546" cy="850"/>
          </a:xfrm>
        </p:grpSpPr>
        <p:sp>
          <p:nvSpPr>
            <p:cNvPr id="3" name="文本框 2"/>
            <p:cNvSpPr txBox="1"/>
            <p:nvPr/>
          </p:nvSpPr>
          <p:spPr>
            <a:xfrm>
              <a:off x="8385" y="3206"/>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p>
          </p:txBody>
        </p:sp>
      </p:grpSp>
      <p:grpSp>
        <p:nvGrpSpPr>
          <p:cNvPr id="37" name="组合 36"/>
          <p:cNvGrpSpPr/>
          <p:nvPr/>
        </p:nvGrpSpPr>
        <p:grpSpPr>
          <a:xfrm>
            <a:off x="4689475" y="2663190"/>
            <a:ext cx="5441315" cy="539750"/>
            <a:chOff x="7385" y="4194"/>
            <a:chExt cx="8569" cy="850"/>
          </a:xfrm>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p>
          </p:txBody>
        </p:sp>
        <p:sp>
          <p:nvSpPr>
            <p:cNvPr id="23" name="文本框 22"/>
            <p:cNvSpPr txBox="1"/>
            <p:nvPr/>
          </p:nvSpPr>
          <p:spPr>
            <a:xfrm>
              <a:off x="8408" y="4257"/>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p>
          </p:txBody>
        </p:sp>
      </p:grpSp>
      <p:grpSp>
        <p:nvGrpSpPr>
          <p:cNvPr id="36" name="组合 35"/>
          <p:cNvGrpSpPr/>
          <p:nvPr/>
        </p:nvGrpSpPr>
        <p:grpSpPr>
          <a:xfrm>
            <a:off x="4689475" y="3330575"/>
            <a:ext cx="5426710" cy="539750"/>
            <a:chOff x="7385" y="5245"/>
            <a:chExt cx="8546" cy="850"/>
          </a:xfrm>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p>
          </p:txBody>
        </p:sp>
        <p:sp>
          <p:nvSpPr>
            <p:cNvPr id="24" name="文本框 23"/>
            <p:cNvSpPr txBox="1"/>
            <p:nvPr/>
          </p:nvSpPr>
          <p:spPr>
            <a:xfrm>
              <a:off x="8385" y="5308"/>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p>
          </p:txBody>
        </p:sp>
      </p:grpSp>
      <p:grpSp>
        <p:nvGrpSpPr>
          <p:cNvPr id="32" name="组合 31"/>
          <p:cNvGrpSpPr/>
          <p:nvPr/>
        </p:nvGrpSpPr>
        <p:grpSpPr>
          <a:xfrm>
            <a:off x="4689475" y="3997960"/>
            <a:ext cx="5426710" cy="539750"/>
            <a:chOff x="7385" y="6296"/>
            <a:chExt cx="8546" cy="850"/>
          </a:xfrm>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p>
          </p:txBody>
        </p:sp>
        <p:sp>
          <p:nvSpPr>
            <p:cNvPr id="25" name="文本框 24"/>
            <p:cNvSpPr txBox="1"/>
            <p:nvPr/>
          </p:nvSpPr>
          <p:spPr>
            <a:xfrm>
              <a:off x="8385" y="6359"/>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p>
          </p:txBody>
        </p:sp>
      </p:gr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五边形 9">
            <a:extLst>
              <a:ext uri="{FF2B5EF4-FFF2-40B4-BE49-F238E27FC236}">
                <a16:creationId xmlns:a16="http://schemas.microsoft.com/office/drawing/2014/main" id="{31F3794B-5AD2-446B-B4BC-0DBFAD67FC12}"/>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204596" y="2391410"/>
            <a:ext cx="2672080" cy="501650"/>
          </a:xfrm>
          <a:prstGeom prst="parallelogram">
            <a:avLst>
              <a:gd name="adj" fmla="val 42658"/>
            </a:avLst>
          </a:prstGeom>
          <a:solidFill>
            <a:srgbClr val="F8F8F8"/>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p>
        </p:txBody>
      </p:sp>
      <p:sp>
        <p:nvSpPr>
          <p:cNvPr id="6" name="文本框 5"/>
          <p:cNvSpPr txBox="1"/>
          <p:nvPr/>
        </p:nvSpPr>
        <p:spPr>
          <a:xfrm>
            <a:off x="1305560" y="1710055"/>
            <a:ext cx="2672080" cy="2861310"/>
          </a:xfrm>
          <a:prstGeom prst="rect">
            <a:avLst/>
          </a:prstGeom>
          <a:noFill/>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p>
          <a:p>
            <a:pPr>
              <a:lnSpc>
                <a:spcPct val="200000"/>
              </a:lnSpc>
            </a:pPr>
            <a:r>
              <a:rPr lang="zh-CN" altLang="en-US" b="1">
                <a:latin typeface="思源黑体" panose="020B0500000000000000" pitchFamily="34" charset="-122"/>
                <a:ea typeface="思源黑体" panose="020B0500000000000000" pitchFamily="34" charset="-122"/>
              </a:rPr>
              <a:t>安全色</a:t>
            </a:r>
          </a:p>
          <a:p>
            <a:pPr>
              <a:lnSpc>
                <a:spcPct val="200000"/>
              </a:lnSpc>
            </a:pPr>
            <a:r>
              <a:rPr lang="zh-CN" altLang="en-US" b="1">
                <a:latin typeface="思源黑体" panose="020B0500000000000000" pitchFamily="34" charset="-122"/>
                <a:ea typeface="思源黑体" panose="020B0500000000000000" pitchFamily="34" charset="-122"/>
              </a:rPr>
              <a:t>灭火器和使用方法</a:t>
            </a:r>
          </a:p>
          <a:p>
            <a:pPr>
              <a:lnSpc>
                <a:spcPct val="200000"/>
              </a:lnSpc>
            </a:pPr>
            <a:r>
              <a:rPr lang="zh-CN" altLang="en-US" b="1">
                <a:latin typeface="思源黑体" panose="020B0500000000000000" pitchFamily="34" charset="-122"/>
                <a:ea typeface="思源黑体" panose="020B0500000000000000" pitchFamily="34" charset="-122"/>
              </a:rPr>
              <a:t>用电安全知识</a:t>
            </a: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p>
        </p:txBody>
      </p:sp>
      <p:sp>
        <p:nvSpPr>
          <p:cNvPr id="26" name="文本框 25"/>
          <p:cNvSpPr txBox="1"/>
          <p:nvPr/>
        </p:nvSpPr>
        <p:spPr>
          <a:xfrm>
            <a:off x="4525010" y="1438275"/>
            <a:ext cx="6147435" cy="2676525"/>
          </a:xfrm>
          <a:prstGeom prst="rect">
            <a:avLst/>
          </a:prstGeom>
          <a:noFill/>
        </p:spPr>
        <p:txBody>
          <a:bodyPr wrap="square" rtlCol="0">
            <a:spAutoFit/>
          </a:bodyPr>
          <a:lstStyle/>
          <a:p>
            <a:r>
              <a:rPr lang="en-US" altLang="zh-CN" sz="2400" b="1">
                <a:latin typeface="思源黑体" panose="020B0500000000000000" pitchFamily="34" charset="-122"/>
                <a:ea typeface="思源黑体" panose="020B0500000000000000" pitchFamily="34" charset="-122"/>
              </a:rPr>
              <a:t>        </a:t>
            </a:r>
            <a:r>
              <a:rPr sz="2400" b="1">
                <a:latin typeface="思源黑体" panose="020B0500000000000000" pitchFamily="34" charset="-122"/>
              </a:rPr>
              <a:t>生产经营单位应当建立健全有关劳动防护用品的管理制度，提供的用品必须符合国家标准或者行业标准，要加强劳动防护用品的购买、验收、发放、更新、报废等环节的管理，监督并教育从业人员按照使用要求佩戴和使用。</a:t>
            </a:r>
          </a:p>
          <a:p>
            <a:r>
              <a:rPr sz="2400" b="1">
                <a:latin typeface="思源黑体" panose="020B0500000000000000" pitchFamily="34" charset="-122"/>
              </a:rPr>
              <a:t>        要重点注意以下事项：</a:t>
            </a:r>
          </a:p>
        </p:txBody>
      </p:sp>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五边形 9">
            <a:extLst>
              <a:ext uri="{FF2B5EF4-FFF2-40B4-BE49-F238E27FC236}">
                <a16:creationId xmlns:a16="http://schemas.microsoft.com/office/drawing/2014/main" id="{1C374AAD-AE33-483D-8C11-EF5DD8BAEF9B}"/>
              </a:ext>
            </a:extLst>
          </p:cNvPr>
          <p:cNvSpPr/>
          <p:nvPr/>
        </p:nvSpPr>
        <p:spPr>
          <a:xfrm rot="20018494">
            <a:off x="-1264548" y="74684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204596" y="2391410"/>
            <a:ext cx="2787650" cy="501650"/>
          </a:xfrm>
          <a:prstGeom prst="parallelogram">
            <a:avLst>
              <a:gd name="adj" fmla="val 42658"/>
            </a:avLst>
          </a:prstGeom>
          <a:solidFill>
            <a:srgbClr val="F8F8F8"/>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p>
        </p:txBody>
      </p:sp>
      <p:sp>
        <p:nvSpPr>
          <p:cNvPr id="6" name="文本框 5"/>
          <p:cNvSpPr txBox="1"/>
          <p:nvPr/>
        </p:nvSpPr>
        <p:spPr>
          <a:xfrm>
            <a:off x="1305560" y="1710055"/>
            <a:ext cx="2672080" cy="2861310"/>
          </a:xfrm>
          <a:prstGeom prst="rect">
            <a:avLst/>
          </a:prstGeom>
          <a:noFill/>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p>
          <a:p>
            <a:pPr>
              <a:lnSpc>
                <a:spcPct val="200000"/>
              </a:lnSpc>
            </a:pPr>
            <a:r>
              <a:rPr lang="zh-CN" altLang="en-US" b="1">
                <a:latin typeface="思源黑体" panose="020B0500000000000000" pitchFamily="34" charset="-122"/>
                <a:ea typeface="思源黑体" panose="020B0500000000000000" pitchFamily="34" charset="-122"/>
              </a:rPr>
              <a:t>安全色</a:t>
            </a:r>
          </a:p>
          <a:p>
            <a:pPr>
              <a:lnSpc>
                <a:spcPct val="200000"/>
              </a:lnSpc>
            </a:pPr>
            <a:r>
              <a:rPr lang="zh-CN" altLang="en-US" b="1">
                <a:latin typeface="思源黑体" panose="020B0500000000000000" pitchFamily="34" charset="-122"/>
                <a:ea typeface="思源黑体" panose="020B0500000000000000" pitchFamily="34" charset="-122"/>
              </a:rPr>
              <a:t>灭火器和使用方法</a:t>
            </a:r>
          </a:p>
          <a:p>
            <a:pPr>
              <a:lnSpc>
                <a:spcPct val="200000"/>
              </a:lnSpc>
            </a:pPr>
            <a:r>
              <a:rPr lang="zh-CN" altLang="en-US" b="1">
                <a:latin typeface="思源黑体" panose="020B0500000000000000" pitchFamily="34" charset="-122"/>
                <a:ea typeface="思源黑体" panose="020B0500000000000000" pitchFamily="34" charset="-122"/>
              </a:rPr>
              <a:t>用电安全知识</a:t>
            </a: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p>
        </p:txBody>
      </p:sp>
      <p:sp>
        <p:nvSpPr>
          <p:cNvPr id="26" name="文本框 25"/>
          <p:cNvSpPr txBox="1"/>
          <p:nvPr/>
        </p:nvSpPr>
        <p:spPr>
          <a:xfrm>
            <a:off x="4554220" y="1345565"/>
            <a:ext cx="6147435" cy="5077460"/>
          </a:xfrm>
          <a:prstGeom prst="rect">
            <a:avLst/>
          </a:prstGeom>
          <a:noFill/>
        </p:spPr>
        <p:txBody>
          <a:bodyPr wrap="square" rtlCol="0">
            <a:spAutoFit/>
          </a:bodyPr>
          <a:lstStyle/>
          <a:p>
            <a:r>
              <a:rPr>
                <a:latin typeface="思源黑体" panose="020B0500000000000000" pitchFamily="34" charset="-122"/>
              </a:rPr>
              <a:t>1.电工作业（或手持电动工具）人员必须穿好绝缘鞋，以免发生触电。</a:t>
            </a:r>
          </a:p>
          <a:p>
            <a:endParaRPr>
              <a:latin typeface="思源黑体" panose="020B0500000000000000" pitchFamily="34" charset="-122"/>
            </a:endParaRPr>
          </a:p>
          <a:p>
            <a:r>
              <a:rPr>
                <a:latin typeface="思源黑体" panose="020B0500000000000000" pitchFamily="34" charset="-122"/>
              </a:rPr>
              <a:t>2.车间或工地工作人员必须按要求穿工作服、戴安全帽，以免穿着不当造成机械缠绕或发生物体坠落造成头部伤害。</a:t>
            </a:r>
          </a:p>
          <a:p>
            <a:endParaRPr>
              <a:latin typeface="思源黑体" panose="020B0500000000000000" pitchFamily="34" charset="-122"/>
            </a:endParaRPr>
          </a:p>
          <a:p>
            <a:r>
              <a:rPr>
                <a:latin typeface="思源黑体" panose="020B0500000000000000" pitchFamily="34" charset="-122"/>
              </a:rPr>
              <a:t>3.正确佩戴防护手套，以免造成手臂伤害。</a:t>
            </a:r>
          </a:p>
          <a:p>
            <a:endParaRPr>
              <a:latin typeface="思源黑体" panose="020B0500000000000000" pitchFamily="34" charset="-122"/>
            </a:endParaRPr>
          </a:p>
          <a:p>
            <a:r>
              <a:rPr>
                <a:latin typeface="思源黑体" panose="020B0500000000000000" pitchFamily="34" charset="-122"/>
              </a:rPr>
              <a:t>4.要正确佩戴适当的护目镜和面罩，以免照成视力伤害。</a:t>
            </a:r>
          </a:p>
          <a:p>
            <a:endParaRPr>
              <a:latin typeface="思源黑体" panose="020B0500000000000000" pitchFamily="34" charset="-122"/>
            </a:endParaRPr>
          </a:p>
          <a:p>
            <a:r>
              <a:rPr>
                <a:latin typeface="思源黑体" panose="020B0500000000000000" pitchFamily="34" charset="-122"/>
              </a:rPr>
              <a:t>5.工作场所要按规定穿用劳保用鞋，以免造成脚部伤害。</a:t>
            </a:r>
          </a:p>
          <a:p>
            <a:endParaRPr>
              <a:latin typeface="思源黑体" panose="020B0500000000000000" pitchFamily="34" charset="-122"/>
            </a:endParaRPr>
          </a:p>
          <a:p>
            <a:r>
              <a:rPr>
                <a:latin typeface="思源黑体" panose="020B0500000000000000" pitchFamily="34" charset="-122"/>
              </a:rPr>
              <a:t>6.要正确选择和使用各类口罩、面具、以免因使用防毒护品不当，造成中毒伤害。</a:t>
            </a:r>
          </a:p>
          <a:p>
            <a:endParaRPr>
              <a:latin typeface="思源黑体" panose="020B0500000000000000" pitchFamily="34" charset="-122"/>
            </a:endParaRPr>
          </a:p>
          <a:p>
            <a:r>
              <a:rPr>
                <a:latin typeface="思源黑体" panose="020B0500000000000000" pitchFamily="34" charset="-122"/>
              </a:rPr>
              <a:t>7.在其他需要进行防护的场所，如噪声、振动、辐射等，也要正确佩戴和使用劳动防护用品，从而保护自身的安全和健康。</a:t>
            </a:r>
          </a:p>
        </p:txBody>
      </p:sp>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五边形 9">
            <a:extLst>
              <a:ext uri="{FF2B5EF4-FFF2-40B4-BE49-F238E27FC236}">
                <a16:creationId xmlns:a16="http://schemas.microsoft.com/office/drawing/2014/main" id="{369DD576-E5C7-4710-BF56-F97CF3A8B9D7}"/>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204596" y="2931795"/>
            <a:ext cx="2672080" cy="501650"/>
          </a:xfrm>
          <a:prstGeom prst="parallelogram">
            <a:avLst>
              <a:gd name="adj" fmla="val 42658"/>
            </a:avLst>
          </a:prstGeom>
          <a:solidFill>
            <a:srgbClr val="F6F6F6"/>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p>
        </p:txBody>
      </p:sp>
      <p:sp>
        <p:nvSpPr>
          <p:cNvPr id="6" name="文本框 5"/>
          <p:cNvSpPr txBox="1"/>
          <p:nvPr/>
        </p:nvSpPr>
        <p:spPr>
          <a:xfrm>
            <a:off x="1305560" y="1710055"/>
            <a:ext cx="2672080" cy="2861310"/>
          </a:xfrm>
          <a:prstGeom prst="rect">
            <a:avLst/>
          </a:prstGeom>
          <a:noFill/>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p>
          <a:p>
            <a:pPr>
              <a:lnSpc>
                <a:spcPct val="200000"/>
              </a:lnSpc>
            </a:pPr>
            <a:r>
              <a:rPr lang="zh-CN" altLang="en-US" b="1">
                <a:latin typeface="思源黑体" panose="020B0500000000000000" pitchFamily="34" charset="-122"/>
                <a:ea typeface="思源黑体" panose="020B0500000000000000" pitchFamily="34" charset="-122"/>
              </a:rPr>
              <a:t>安全色</a:t>
            </a:r>
          </a:p>
          <a:p>
            <a:pPr>
              <a:lnSpc>
                <a:spcPct val="200000"/>
              </a:lnSpc>
            </a:pPr>
            <a:r>
              <a:rPr lang="zh-CN" altLang="en-US" b="1">
                <a:latin typeface="思源黑体" panose="020B0500000000000000" pitchFamily="34" charset="-122"/>
                <a:ea typeface="思源黑体" panose="020B0500000000000000" pitchFamily="34" charset="-122"/>
              </a:rPr>
              <a:t>灭火器和使用方法</a:t>
            </a:r>
          </a:p>
          <a:p>
            <a:pPr>
              <a:lnSpc>
                <a:spcPct val="200000"/>
              </a:lnSpc>
            </a:pPr>
            <a:r>
              <a:rPr lang="zh-CN" altLang="en-US" b="1">
                <a:latin typeface="思源黑体" panose="020B0500000000000000" pitchFamily="34" charset="-122"/>
                <a:ea typeface="思源黑体" panose="020B0500000000000000" pitchFamily="34" charset="-122"/>
              </a:rPr>
              <a:t>用电安全知识</a:t>
            </a: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p>
        </p:txBody>
      </p:sp>
      <p:sp>
        <p:nvSpPr>
          <p:cNvPr id="26" name="文本框 25"/>
          <p:cNvSpPr txBox="1"/>
          <p:nvPr/>
        </p:nvSpPr>
        <p:spPr>
          <a:xfrm>
            <a:off x="4525010" y="1438275"/>
            <a:ext cx="6147435" cy="3784600"/>
          </a:xfrm>
          <a:prstGeom prst="rect">
            <a:avLst/>
          </a:prstGeom>
          <a:noFill/>
        </p:spPr>
        <p:txBody>
          <a:bodyPr wrap="square" rtlCol="0">
            <a:spAutoFit/>
          </a:bodyPr>
          <a:lstStyle/>
          <a:p>
            <a:r>
              <a:rPr lang="en-US" altLang="zh-CN" sz="2400" b="1">
                <a:latin typeface="思源黑体" panose="020B0500000000000000" pitchFamily="34" charset="-122"/>
                <a:ea typeface="思源黑体" panose="020B0500000000000000" pitchFamily="34" charset="-122"/>
              </a:rPr>
              <a:t>        </a:t>
            </a:r>
            <a:r>
              <a:rPr sz="2400" b="1">
                <a:latin typeface="思源黑体" panose="020B0500000000000000" pitchFamily="34" charset="-122"/>
              </a:rPr>
              <a:t>安全色是用来表达特定安全信息含义的颜色，配合几何图形和图形符号构成安全标牌。它以形象醒目的信息语言向人们提供表达禁止、警告、指令、提示等安全信息，使人们见到标牌后能够对威胁安全的物体和环境尽快地作出反应，以减少和避免事故的发生。</a:t>
            </a:r>
          </a:p>
          <a:p>
            <a:r>
              <a:rPr sz="2400" b="1">
                <a:latin typeface="思源黑体" panose="020B0500000000000000" pitchFamily="34" charset="-122"/>
              </a:rPr>
              <a:t>        国家标准GB2893-2008（安全色）中规定了采用红、蓝、黄、绿四种颜色为安全色，黑白两种颜色为对比色。</a:t>
            </a:r>
          </a:p>
        </p:txBody>
      </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9">
            <a:extLst>
              <a:ext uri="{FF2B5EF4-FFF2-40B4-BE49-F238E27FC236}">
                <a16:creationId xmlns:a16="http://schemas.microsoft.com/office/drawing/2014/main" id="{DA2B68A0-0222-45AE-B8A9-673E391B792A}"/>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204596" y="2931795"/>
            <a:ext cx="2672080" cy="501650"/>
          </a:xfrm>
          <a:prstGeom prst="parallelogram">
            <a:avLst>
              <a:gd name="adj" fmla="val 42658"/>
            </a:avLst>
          </a:prstGeom>
          <a:solidFill>
            <a:srgbClr val="F6F6F6"/>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p>
        </p:txBody>
      </p:sp>
      <p:sp>
        <p:nvSpPr>
          <p:cNvPr id="6" name="文本框 5"/>
          <p:cNvSpPr txBox="1"/>
          <p:nvPr/>
        </p:nvSpPr>
        <p:spPr>
          <a:xfrm>
            <a:off x="1305560" y="1710055"/>
            <a:ext cx="2672080" cy="2861310"/>
          </a:xfrm>
          <a:prstGeom prst="rect">
            <a:avLst/>
          </a:prstGeom>
          <a:noFill/>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p>
          <a:p>
            <a:pPr>
              <a:lnSpc>
                <a:spcPct val="200000"/>
              </a:lnSpc>
            </a:pPr>
            <a:r>
              <a:rPr lang="zh-CN" altLang="en-US" b="1">
                <a:latin typeface="思源黑体" panose="020B0500000000000000" pitchFamily="34" charset="-122"/>
                <a:ea typeface="思源黑体" panose="020B0500000000000000" pitchFamily="34" charset="-122"/>
              </a:rPr>
              <a:t>安全色</a:t>
            </a:r>
          </a:p>
          <a:p>
            <a:pPr>
              <a:lnSpc>
                <a:spcPct val="200000"/>
              </a:lnSpc>
            </a:pPr>
            <a:r>
              <a:rPr lang="zh-CN" altLang="en-US" b="1">
                <a:latin typeface="思源黑体" panose="020B0500000000000000" pitchFamily="34" charset="-122"/>
                <a:ea typeface="思源黑体" panose="020B0500000000000000" pitchFamily="34" charset="-122"/>
              </a:rPr>
              <a:t>灭火器和使用方法</a:t>
            </a:r>
          </a:p>
          <a:p>
            <a:pPr>
              <a:lnSpc>
                <a:spcPct val="200000"/>
              </a:lnSpc>
            </a:pPr>
            <a:r>
              <a:rPr lang="zh-CN" altLang="en-US" b="1">
                <a:latin typeface="思源黑体" panose="020B0500000000000000" pitchFamily="34" charset="-122"/>
                <a:ea typeface="思源黑体" panose="020B0500000000000000" pitchFamily="34" charset="-122"/>
              </a:rPr>
              <a:t>用电安全知识</a:t>
            </a: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p>
        </p:txBody>
      </p:sp>
      <p:sp>
        <p:nvSpPr>
          <p:cNvPr id="26" name="文本框 25"/>
          <p:cNvSpPr txBox="1"/>
          <p:nvPr/>
        </p:nvSpPr>
        <p:spPr>
          <a:xfrm>
            <a:off x="4525010" y="1438275"/>
            <a:ext cx="6147435" cy="460375"/>
          </a:xfrm>
          <a:prstGeom prst="rect">
            <a:avLst/>
          </a:prstGeom>
          <a:noFill/>
        </p:spPr>
        <p:txBody>
          <a:bodyPr wrap="square" rtlCol="0">
            <a:spAutoFit/>
          </a:bodyPr>
          <a:lstStyle/>
          <a:p>
            <a:r>
              <a:rPr sz="2400" b="1">
                <a:latin typeface="思源黑体" panose="020B0500000000000000" pitchFamily="34" charset="-122"/>
              </a:rPr>
              <a:t>这几种颜色所表达的信息如下：</a:t>
            </a:r>
          </a:p>
        </p:txBody>
      </p:sp>
      <p:sp>
        <p:nvSpPr>
          <p:cNvPr id="3" name="文本框 2"/>
          <p:cNvSpPr txBox="1"/>
          <p:nvPr/>
        </p:nvSpPr>
        <p:spPr>
          <a:xfrm>
            <a:off x="4539615" y="2013585"/>
            <a:ext cx="6147435" cy="4154170"/>
          </a:xfrm>
          <a:prstGeom prst="rect">
            <a:avLst/>
          </a:prstGeom>
          <a:noFill/>
        </p:spPr>
        <p:txBody>
          <a:bodyPr wrap="square" rtlCol="0">
            <a:spAutoFit/>
          </a:bodyPr>
          <a:lstStyle/>
          <a:p>
            <a:r>
              <a:rPr>
                <a:latin typeface="思源黑体" panose="020B0500000000000000" pitchFamily="34" charset="-122"/>
              </a:rPr>
              <a:t>1.红色，红色很醒目，不易被尘雾所散射。用其表示危险、禁止和紧急停止的信号。如交通禁令标志、仪表刻度盘上的极限位置刻度、液化石油气槽车的条带及文字、危险信号旗等。</a:t>
            </a:r>
          </a:p>
          <a:p>
            <a:endParaRPr sz="1000">
              <a:latin typeface="思源黑体" panose="020B0500000000000000" pitchFamily="34" charset="-122"/>
            </a:endParaRPr>
          </a:p>
          <a:p>
            <a:r>
              <a:rPr>
                <a:latin typeface="思源黑体" panose="020B0500000000000000" pitchFamily="34" charset="-122"/>
              </a:rPr>
              <a:t>2.蓝色，蓝色的注目性和视认性虽然都不如红色，但与白色相配合使用效果明显，因而被选用为指令标志的颜色，即必须遵守的规定。</a:t>
            </a:r>
          </a:p>
          <a:p>
            <a:endParaRPr sz="1000">
              <a:latin typeface="思源黑体" panose="020B0500000000000000" pitchFamily="34" charset="-122"/>
            </a:endParaRPr>
          </a:p>
          <a:p>
            <a:r>
              <a:rPr>
                <a:latin typeface="思源黑体" panose="020B0500000000000000" pitchFamily="34" charset="-122"/>
              </a:rPr>
              <a:t>3.黄色，黄色对人眼能产生比红色更高的明度。黄色与黑色组成的条纹是视认性最高的色彩，特别能引起人们的注意，所以被选用警告色。</a:t>
            </a:r>
          </a:p>
          <a:p>
            <a:endParaRPr sz="1000">
              <a:latin typeface="思源黑体" panose="020B0500000000000000" pitchFamily="34" charset="-122"/>
            </a:endParaRPr>
          </a:p>
          <a:p>
            <a:r>
              <a:rPr>
                <a:latin typeface="思源黑体" panose="020B0500000000000000" pitchFamily="34" charset="-122"/>
              </a:rPr>
              <a:t>4.绿色，绿色的视认性和注目性虽然不高，但绿色是新鲜、年轻、青春的象征，具有和平、永远、生长、安全等心理反应，所以用绿色提示安全信息。</a:t>
            </a:r>
          </a:p>
        </p:txBody>
      </p:sp>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9">
            <a:extLst>
              <a:ext uri="{FF2B5EF4-FFF2-40B4-BE49-F238E27FC236}">
                <a16:creationId xmlns:a16="http://schemas.microsoft.com/office/drawing/2014/main" id="{237842F1-4888-4CA7-8DCD-6B0DD4A18E0C}"/>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175385" y="3501390"/>
            <a:ext cx="2672081" cy="501650"/>
          </a:xfrm>
          <a:prstGeom prst="parallelogram">
            <a:avLst>
              <a:gd name="adj" fmla="val 42658"/>
            </a:avLst>
          </a:prstGeom>
          <a:solidFill>
            <a:srgbClr val="F3F3F3"/>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p>
        </p:txBody>
      </p:sp>
      <p:sp>
        <p:nvSpPr>
          <p:cNvPr id="6" name="文本框 5"/>
          <p:cNvSpPr txBox="1"/>
          <p:nvPr/>
        </p:nvSpPr>
        <p:spPr>
          <a:xfrm>
            <a:off x="1305560" y="1710055"/>
            <a:ext cx="2672080" cy="2861310"/>
          </a:xfrm>
          <a:prstGeom prst="rect">
            <a:avLst/>
          </a:prstGeom>
          <a:noFill/>
          <a:extLst>
            <a:ext uri="{909E8E84-426E-40DD-AFC4-6F175D3DCCD1}">
              <a14:hiddenFill xmlns:a14="http://schemas.microsoft.com/office/drawing/2010/main">
                <a:solidFill>
                  <a:srgbClr val="FAFAFA"/>
                </a:solidFill>
              </a14:hiddenFill>
            </a:ext>
          </a:extLst>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p>
          <a:p>
            <a:pPr>
              <a:lnSpc>
                <a:spcPct val="200000"/>
              </a:lnSpc>
            </a:pPr>
            <a:r>
              <a:rPr lang="zh-CN" altLang="en-US" b="1">
                <a:latin typeface="思源黑体" panose="020B0500000000000000" pitchFamily="34" charset="-122"/>
                <a:ea typeface="思源黑体" panose="020B0500000000000000" pitchFamily="34" charset="-122"/>
              </a:rPr>
              <a:t>安全色</a:t>
            </a:r>
          </a:p>
          <a:p>
            <a:pPr>
              <a:lnSpc>
                <a:spcPct val="200000"/>
              </a:lnSpc>
            </a:pPr>
            <a:r>
              <a:rPr lang="zh-CN" altLang="en-US" b="1">
                <a:latin typeface="思源黑体" panose="020B0500000000000000" pitchFamily="34" charset="-122"/>
                <a:ea typeface="思源黑体" panose="020B0500000000000000" pitchFamily="34" charset="-122"/>
              </a:rPr>
              <a:t>灭火器和使用方法</a:t>
            </a:r>
          </a:p>
          <a:p>
            <a:pPr>
              <a:lnSpc>
                <a:spcPct val="200000"/>
              </a:lnSpc>
            </a:pPr>
            <a:r>
              <a:rPr lang="zh-CN" altLang="en-US" b="1">
                <a:latin typeface="思源黑体" panose="020B0500000000000000" pitchFamily="34" charset="-122"/>
                <a:ea typeface="思源黑体" panose="020B0500000000000000" pitchFamily="34" charset="-122"/>
              </a:rPr>
              <a:t>用电安全知识</a:t>
            </a: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p>
        </p:txBody>
      </p:sp>
      <p:sp>
        <p:nvSpPr>
          <p:cNvPr id="26" name="文本框 25"/>
          <p:cNvSpPr txBox="1"/>
          <p:nvPr/>
        </p:nvSpPr>
        <p:spPr>
          <a:xfrm>
            <a:off x="4525010" y="1438275"/>
            <a:ext cx="6147435" cy="460375"/>
          </a:xfrm>
          <a:prstGeom prst="rect">
            <a:avLst/>
          </a:prstGeom>
          <a:noFill/>
        </p:spPr>
        <p:txBody>
          <a:bodyPr wrap="square" rtlCol="0">
            <a:spAutoFit/>
          </a:bodyPr>
          <a:lstStyle/>
          <a:p>
            <a:r>
              <a:rPr sz="2400" b="1">
                <a:latin typeface="思源黑体" panose="020B0500000000000000" pitchFamily="34" charset="-122"/>
              </a:rPr>
              <a:t>灭火器上的字母代表什么</a:t>
            </a:r>
          </a:p>
        </p:txBody>
      </p:sp>
      <p:sp>
        <p:nvSpPr>
          <p:cNvPr id="3" name="文本框 2"/>
          <p:cNvSpPr txBox="1"/>
          <p:nvPr/>
        </p:nvSpPr>
        <p:spPr>
          <a:xfrm>
            <a:off x="4539615" y="2013585"/>
            <a:ext cx="6147435" cy="2306955"/>
          </a:xfrm>
          <a:prstGeom prst="rect">
            <a:avLst/>
          </a:prstGeom>
          <a:noFill/>
        </p:spPr>
        <p:txBody>
          <a:bodyPr wrap="square" rtlCol="0">
            <a:spAutoFit/>
          </a:bodyPr>
          <a:lstStyle/>
          <a:p>
            <a:r>
              <a:rPr lang="en-US">
                <a:latin typeface="思源黑体" panose="020B0500000000000000" pitchFamily="34" charset="-122"/>
              </a:rPr>
              <a:t>        </a:t>
            </a:r>
            <a:r>
              <a:rPr>
                <a:latin typeface="思源黑体" panose="020B0500000000000000" pitchFamily="34" charset="-122"/>
              </a:rPr>
              <a:t>国家标准规定，灭火器型号应以汉语拼音大写字母和阿拉伯数字标于筒体，如“MF2”等。</a:t>
            </a:r>
          </a:p>
          <a:p>
            <a:endParaRPr>
              <a:latin typeface="思源黑体" panose="020B0500000000000000" pitchFamily="34" charset="-122"/>
            </a:endParaRPr>
          </a:p>
          <a:p>
            <a:r>
              <a:rPr>
                <a:latin typeface="思源黑体" panose="020B0500000000000000" pitchFamily="34" charset="-122"/>
              </a:rPr>
              <a:t>        其中第一个字母M代表灭火器，第二个字母代表灭火剂类型（F是干粉灭火剂、FL是磷铵干粉、T是二氧化碳灭火剂、Y是卤代烷灭火剂、P是泡沫、QP是轻水泡沫灭火剂、SQ是清水灭火剂），后面的阿拉伯数字代表灭火剂重量或容积，一般单位为千克或升。</a:t>
            </a:r>
          </a:p>
        </p:txBody>
      </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9">
            <a:extLst>
              <a:ext uri="{FF2B5EF4-FFF2-40B4-BE49-F238E27FC236}">
                <a16:creationId xmlns:a16="http://schemas.microsoft.com/office/drawing/2014/main" id="{010FB32D-FDFB-4195-8989-BCF7BB0CF54D}"/>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175385" y="3501390"/>
            <a:ext cx="2570705" cy="501650"/>
          </a:xfrm>
          <a:prstGeom prst="parallelogram">
            <a:avLst>
              <a:gd name="adj" fmla="val 42658"/>
            </a:avLst>
          </a:prstGeom>
          <a:solidFill>
            <a:srgbClr val="F3F3F3"/>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p>
        </p:txBody>
      </p:sp>
      <p:sp>
        <p:nvSpPr>
          <p:cNvPr id="6" name="文本框 5"/>
          <p:cNvSpPr txBox="1"/>
          <p:nvPr/>
        </p:nvSpPr>
        <p:spPr>
          <a:xfrm>
            <a:off x="1305560" y="1710055"/>
            <a:ext cx="2672080" cy="2861310"/>
          </a:xfrm>
          <a:prstGeom prst="rect">
            <a:avLst/>
          </a:prstGeom>
          <a:noFill/>
          <a:extLst>
            <a:ext uri="{909E8E84-426E-40DD-AFC4-6F175D3DCCD1}">
              <a14:hiddenFill xmlns:a14="http://schemas.microsoft.com/office/drawing/2010/main">
                <a:solidFill>
                  <a:srgbClr val="FAFAFA"/>
                </a:solidFill>
              </a14:hiddenFill>
            </a:ext>
          </a:extLst>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p>
          <a:p>
            <a:pPr>
              <a:lnSpc>
                <a:spcPct val="200000"/>
              </a:lnSpc>
            </a:pPr>
            <a:r>
              <a:rPr lang="zh-CN" altLang="en-US" b="1">
                <a:latin typeface="思源黑体" panose="020B0500000000000000" pitchFamily="34" charset="-122"/>
                <a:ea typeface="思源黑体" panose="020B0500000000000000" pitchFamily="34" charset="-122"/>
              </a:rPr>
              <a:t>安全色</a:t>
            </a:r>
          </a:p>
          <a:p>
            <a:pPr>
              <a:lnSpc>
                <a:spcPct val="200000"/>
              </a:lnSpc>
            </a:pPr>
            <a:r>
              <a:rPr lang="zh-CN" altLang="en-US" b="1">
                <a:latin typeface="思源黑体" panose="020B0500000000000000" pitchFamily="34" charset="-122"/>
                <a:ea typeface="思源黑体" panose="020B0500000000000000" pitchFamily="34" charset="-122"/>
              </a:rPr>
              <a:t>灭火器和使用方法</a:t>
            </a:r>
          </a:p>
          <a:p>
            <a:pPr>
              <a:lnSpc>
                <a:spcPct val="200000"/>
              </a:lnSpc>
            </a:pPr>
            <a:r>
              <a:rPr lang="zh-CN" altLang="en-US" b="1">
                <a:latin typeface="思源黑体" panose="020B0500000000000000" pitchFamily="34" charset="-122"/>
                <a:ea typeface="思源黑体" panose="020B0500000000000000" pitchFamily="34" charset="-122"/>
              </a:rPr>
              <a:t>用电安全知识</a:t>
            </a: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p>
        </p:txBody>
      </p:sp>
      <p:sp>
        <p:nvSpPr>
          <p:cNvPr id="26" name="文本框 25"/>
          <p:cNvSpPr txBox="1"/>
          <p:nvPr/>
        </p:nvSpPr>
        <p:spPr>
          <a:xfrm>
            <a:off x="4525010" y="1438275"/>
            <a:ext cx="6147435" cy="460375"/>
          </a:xfrm>
          <a:prstGeom prst="rect">
            <a:avLst/>
          </a:prstGeom>
          <a:noFill/>
        </p:spPr>
        <p:txBody>
          <a:bodyPr wrap="square" rtlCol="0">
            <a:spAutoFit/>
          </a:bodyPr>
          <a:lstStyle/>
          <a:p>
            <a:r>
              <a:rPr sz="2400" b="1">
                <a:latin typeface="思源黑体" panose="020B0500000000000000" pitchFamily="34" charset="-122"/>
              </a:rPr>
              <a:t>火灾类型和灭火器的选择</a:t>
            </a:r>
          </a:p>
        </p:txBody>
      </p:sp>
      <p:sp>
        <p:nvSpPr>
          <p:cNvPr id="3" name="文本框 2"/>
          <p:cNvSpPr txBox="1"/>
          <p:nvPr/>
        </p:nvSpPr>
        <p:spPr>
          <a:xfrm>
            <a:off x="4539615" y="2013585"/>
            <a:ext cx="6147435" cy="4184650"/>
          </a:xfrm>
          <a:prstGeom prst="rect">
            <a:avLst/>
          </a:prstGeom>
          <a:noFill/>
        </p:spPr>
        <p:txBody>
          <a:bodyPr wrap="square" rtlCol="0">
            <a:spAutoFit/>
          </a:bodyPr>
          <a:lstStyle/>
          <a:p>
            <a:r>
              <a:rPr b="1">
                <a:latin typeface="思源黑体" panose="020B0500000000000000" pitchFamily="34" charset="-122"/>
              </a:rPr>
              <a:t>1.火灾分为五类，应使用相应的灭火器材。</a:t>
            </a:r>
          </a:p>
          <a:p>
            <a:endParaRPr sz="1000">
              <a:latin typeface="思源黑体" panose="020B0500000000000000" pitchFamily="34" charset="-122"/>
            </a:endParaRPr>
          </a:p>
          <a:p>
            <a:r>
              <a:rPr>
                <a:latin typeface="思源黑体" panose="020B0500000000000000" pitchFamily="34" charset="-122"/>
              </a:rPr>
              <a:t>一类指含碳固体可燃物，如木材、棉毛、麻、纸张等燃烧的火灾，可用水型灭火器、泡沫灭火器、干粉灭火器、卤代烷灭火器。</a:t>
            </a:r>
          </a:p>
          <a:p>
            <a:endParaRPr sz="1000">
              <a:latin typeface="思源黑体" panose="020B0500000000000000" pitchFamily="34" charset="-122"/>
            </a:endParaRPr>
          </a:p>
          <a:p>
            <a:r>
              <a:rPr>
                <a:latin typeface="思源黑体" panose="020B0500000000000000" pitchFamily="34" charset="-122"/>
              </a:rPr>
              <a:t>二类指甲、乙、丙类液体，如汽油、煤油、柴油的火灾，可用干粉灭火器、泡沫灭火器、卤代烷灭火器。</a:t>
            </a:r>
          </a:p>
          <a:p>
            <a:endParaRPr sz="1000">
              <a:latin typeface="思源黑体" panose="020B0500000000000000" pitchFamily="34" charset="-122"/>
            </a:endParaRPr>
          </a:p>
          <a:p>
            <a:r>
              <a:rPr>
                <a:latin typeface="思源黑体" panose="020B0500000000000000" pitchFamily="34" charset="-122"/>
              </a:rPr>
              <a:t>三类指可燃烧气体，如煤气、天燃气、甲烷等燃烧的火灾，可用干粉灭火器、卤代烷灭火器。</a:t>
            </a:r>
          </a:p>
          <a:p>
            <a:endParaRPr sz="1000">
              <a:latin typeface="思源黑体" panose="020B0500000000000000" pitchFamily="34" charset="-122"/>
            </a:endParaRPr>
          </a:p>
          <a:p>
            <a:r>
              <a:rPr>
                <a:latin typeface="思源黑体" panose="020B0500000000000000" pitchFamily="34" charset="-122"/>
              </a:rPr>
              <a:t>四类指可燃的活泼金属，如钾、钠、镁等燃物的火灾，可用干沙或铸铁粉末。</a:t>
            </a:r>
          </a:p>
          <a:p>
            <a:endParaRPr sz="1000">
              <a:latin typeface="思源黑体" panose="020B0500000000000000" pitchFamily="34" charset="-122"/>
            </a:endParaRPr>
          </a:p>
          <a:p>
            <a:r>
              <a:rPr>
                <a:latin typeface="思源黑体" panose="020B0500000000000000" pitchFamily="34" charset="-122"/>
              </a:rPr>
              <a:t>五类指带电物体燃烧的火灾，可用二氧化碳、干粉、卤代烷灭火器（禁止用水）。</a:t>
            </a:r>
          </a:p>
        </p:txBody>
      </p:sp>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9">
            <a:extLst>
              <a:ext uri="{FF2B5EF4-FFF2-40B4-BE49-F238E27FC236}">
                <a16:creationId xmlns:a16="http://schemas.microsoft.com/office/drawing/2014/main" id="{8511CE70-E079-4827-8C68-7E068FE5ACEE}"/>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175385" y="3501390"/>
            <a:ext cx="2672081" cy="501650"/>
          </a:xfrm>
          <a:prstGeom prst="parallelogram">
            <a:avLst>
              <a:gd name="adj" fmla="val 42658"/>
            </a:avLst>
          </a:prstGeom>
          <a:solidFill>
            <a:srgbClr val="F3F3F3"/>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p>
        </p:txBody>
      </p:sp>
      <p:sp>
        <p:nvSpPr>
          <p:cNvPr id="6" name="文本框 5"/>
          <p:cNvSpPr txBox="1"/>
          <p:nvPr/>
        </p:nvSpPr>
        <p:spPr>
          <a:xfrm>
            <a:off x="1305560" y="1710055"/>
            <a:ext cx="2672080" cy="2861310"/>
          </a:xfrm>
          <a:prstGeom prst="rect">
            <a:avLst/>
          </a:prstGeom>
          <a:noFill/>
          <a:extLst>
            <a:ext uri="{909E8E84-426E-40DD-AFC4-6F175D3DCCD1}">
              <a14:hiddenFill xmlns:a14="http://schemas.microsoft.com/office/drawing/2010/main">
                <a:solidFill>
                  <a:srgbClr val="FAFAFA"/>
                </a:solidFill>
              </a14:hiddenFill>
            </a:ext>
          </a:extLst>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p>
          <a:p>
            <a:pPr>
              <a:lnSpc>
                <a:spcPct val="200000"/>
              </a:lnSpc>
            </a:pPr>
            <a:r>
              <a:rPr lang="zh-CN" altLang="en-US" b="1">
                <a:latin typeface="思源黑体" panose="020B0500000000000000" pitchFamily="34" charset="-122"/>
                <a:ea typeface="思源黑体" panose="020B0500000000000000" pitchFamily="34" charset="-122"/>
              </a:rPr>
              <a:t>安全色</a:t>
            </a:r>
          </a:p>
          <a:p>
            <a:pPr>
              <a:lnSpc>
                <a:spcPct val="200000"/>
              </a:lnSpc>
            </a:pPr>
            <a:r>
              <a:rPr lang="zh-CN" altLang="en-US" b="1">
                <a:latin typeface="思源黑体" panose="020B0500000000000000" pitchFamily="34" charset="-122"/>
                <a:ea typeface="思源黑体" panose="020B0500000000000000" pitchFamily="34" charset="-122"/>
              </a:rPr>
              <a:t>灭火器和使用方法</a:t>
            </a:r>
          </a:p>
          <a:p>
            <a:pPr>
              <a:lnSpc>
                <a:spcPct val="200000"/>
              </a:lnSpc>
            </a:pPr>
            <a:r>
              <a:rPr lang="zh-CN" altLang="en-US" b="1">
                <a:latin typeface="思源黑体" panose="020B0500000000000000" pitchFamily="34" charset="-122"/>
                <a:ea typeface="思源黑体" panose="020B0500000000000000" pitchFamily="34" charset="-122"/>
              </a:rPr>
              <a:t>用电安全知识</a:t>
            </a: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p>
        </p:txBody>
      </p:sp>
      <p:sp>
        <p:nvSpPr>
          <p:cNvPr id="26" name="文本框 25"/>
          <p:cNvSpPr txBox="1"/>
          <p:nvPr/>
        </p:nvSpPr>
        <p:spPr>
          <a:xfrm>
            <a:off x="4525010" y="1438275"/>
            <a:ext cx="6147435" cy="460375"/>
          </a:xfrm>
          <a:prstGeom prst="rect">
            <a:avLst/>
          </a:prstGeom>
          <a:noFill/>
        </p:spPr>
        <p:txBody>
          <a:bodyPr wrap="square" rtlCol="0">
            <a:spAutoFit/>
          </a:bodyPr>
          <a:lstStyle/>
          <a:p>
            <a:r>
              <a:rPr sz="2400" b="1">
                <a:latin typeface="思源黑体" panose="020B0500000000000000" pitchFamily="34" charset="-122"/>
              </a:rPr>
              <a:t>火灾类型和灭火器的选择</a:t>
            </a:r>
          </a:p>
        </p:txBody>
      </p:sp>
      <p:sp>
        <p:nvSpPr>
          <p:cNvPr id="3" name="文本框 2"/>
          <p:cNvSpPr txBox="1"/>
          <p:nvPr/>
        </p:nvSpPr>
        <p:spPr>
          <a:xfrm>
            <a:off x="4539615" y="2013585"/>
            <a:ext cx="6147435" cy="3692525"/>
          </a:xfrm>
          <a:prstGeom prst="rect">
            <a:avLst/>
          </a:prstGeom>
          <a:noFill/>
        </p:spPr>
        <p:txBody>
          <a:bodyPr wrap="square" rtlCol="0">
            <a:spAutoFit/>
          </a:bodyPr>
          <a:lstStyle/>
          <a:p>
            <a:r>
              <a:rPr lang="en-US" b="1">
                <a:latin typeface="思源黑体" panose="020B0500000000000000" pitchFamily="34" charset="-122"/>
              </a:rPr>
              <a:t>2</a:t>
            </a:r>
            <a:r>
              <a:rPr b="1">
                <a:latin typeface="思源黑体" panose="020B0500000000000000" pitchFamily="34" charset="-122"/>
              </a:rPr>
              <a:t>.</a:t>
            </a:r>
            <a:r>
              <a:rPr b="1">
                <a:latin typeface="思源黑体" panose="020B0500000000000000" pitchFamily="34" charset="-122"/>
                <a:sym typeface="+mn-ea"/>
              </a:rPr>
              <a:t>灭火设施可分为固定灭火系统和灭火器。</a:t>
            </a:r>
            <a:endParaRPr b="1">
              <a:latin typeface="思源黑体" panose="020B0500000000000000" pitchFamily="34" charset="-122"/>
            </a:endParaRPr>
          </a:p>
          <a:p>
            <a:endParaRPr b="1">
              <a:latin typeface="思源黑体" panose="020B0500000000000000" pitchFamily="34" charset="-122"/>
            </a:endParaRPr>
          </a:p>
          <a:p>
            <a:r>
              <a:rPr b="1">
                <a:latin typeface="思源黑体" panose="020B0500000000000000" pitchFamily="34" charset="-122"/>
              </a:rPr>
              <a:t>固定灭火系统</a:t>
            </a:r>
          </a:p>
          <a:p>
            <a:r>
              <a:rPr>
                <a:latin typeface="思源黑体" panose="020B0500000000000000" pitchFamily="34" charset="-122"/>
              </a:rPr>
              <a:t>主要有水灭火系统，可分为湿式、干式、预作用式、水幕式等；</a:t>
            </a:r>
          </a:p>
          <a:p>
            <a:r>
              <a:rPr>
                <a:latin typeface="思源黑体" panose="020B0500000000000000" pitchFamily="34" charset="-122"/>
              </a:rPr>
              <a:t>二氧化碳灭火系统，分为全淹式和局部式；</a:t>
            </a:r>
          </a:p>
          <a:p>
            <a:r>
              <a:rPr>
                <a:latin typeface="思源黑体" panose="020B0500000000000000" pitchFamily="34" charset="-122"/>
              </a:rPr>
              <a:t>卤代烷灭火系统，有中碳型、氟型、氯型、溴型；</a:t>
            </a:r>
          </a:p>
          <a:p>
            <a:r>
              <a:rPr>
                <a:latin typeface="思源黑体" panose="020B0500000000000000" pitchFamily="34" charset="-122"/>
              </a:rPr>
              <a:t>干粉抑制灭火系统等</a:t>
            </a:r>
          </a:p>
          <a:p>
            <a:endParaRPr>
              <a:latin typeface="思源黑体" panose="020B0500000000000000" pitchFamily="34" charset="-122"/>
            </a:endParaRPr>
          </a:p>
          <a:p>
            <a:r>
              <a:rPr b="1">
                <a:latin typeface="思源黑体" panose="020B0500000000000000" pitchFamily="34" charset="-122"/>
              </a:rPr>
              <a:t>灭火器有：</a:t>
            </a:r>
          </a:p>
          <a:p>
            <a:r>
              <a:rPr>
                <a:latin typeface="思源黑体" panose="020B0500000000000000" pitchFamily="34" charset="-122"/>
              </a:rPr>
              <a:t>化学泡沫灭火器，如硫酸钠灭火器、碳酸氢钠灭火器等；卤代烷灭火器（分中碳型、氟型、溴型、氯型）；二氧化碳灭火器；干粉灭火器等。</a:t>
            </a:r>
          </a:p>
        </p:txBody>
      </p:sp>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9">
            <a:extLst>
              <a:ext uri="{FF2B5EF4-FFF2-40B4-BE49-F238E27FC236}">
                <a16:creationId xmlns:a16="http://schemas.microsoft.com/office/drawing/2014/main" id="{03D7B218-F398-472D-8ADD-4B5099CAE411}"/>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175386" y="3501390"/>
            <a:ext cx="2672080" cy="501650"/>
          </a:xfrm>
          <a:prstGeom prst="parallelogram">
            <a:avLst>
              <a:gd name="adj" fmla="val 42658"/>
            </a:avLst>
          </a:prstGeom>
          <a:solidFill>
            <a:srgbClr val="F3F3F3"/>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p>
        </p:txBody>
      </p:sp>
      <p:sp>
        <p:nvSpPr>
          <p:cNvPr id="6" name="文本框 5"/>
          <p:cNvSpPr txBox="1"/>
          <p:nvPr/>
        </p:nvSpPr>
        <p:spPr>
          <a:xfrm>
            <a:off x="1305560" y="1710055"/>
            <a:ext cx="2672080" cy="2861310"/>
          </a:xfrm>
          <a:prstGeom prst="rect">
            <a:avLst/>
          </a:prstGeom>
          <a:noFill/>
          <a:extLst>
            <a:ext uri="{909E8E84-426E-40DD-AFC4-6F175D3DCCD1}">
              <a14:hiddenFill xmlns:a14="http://schemas.microsoft.com/office/drawing/2010/main">
                <a:solidFill>
                  <a:srgbClr val="FAFAFA"/>
                </a:solidFill>
              </a14:hiddenFill>
            </a:ext>
          </a:extLst>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p>
          <a:p>
            <a:pPr>
              <a:lnSpc>
                <a:spcPct val="200000"/>
              </a:lnSpc>
            </a:pPr>
            <a:r>
              <a:rPr lang="zh-CN" altLang="en-US" b="1">
                <a:latin typeface="思源黑体" panose="020B0500000000000000" pitchFamily="34" charset="-122"/>
                <a:ea typeface="思源黑体" panose="020B0500000000000000" pitchFamily="34" charset="-122"/>
              </a:rPr>
              <a:t>安全色</a:t>
            </a:r>
          </a:p>
          <a:p>
            <a:pPr>
              <a:lnSpc>
                <a:spcPct val="200000"/>
              </a:lnSpc>
            </a:pPr>
            <a:r>
              <a:rPr lang="zh-CN" altLang="en-US" b="1">
                <a:latin typeface="思源黑体" panose="020B0500000000000000" pitchFamily="34" charset="-122"/>
                <a:ea typeface="思源黑体" panose="020B0500000000000000" pitchFamily="34" charset="-122"/>
              </a:rPr>
              <a:t>灭火器和使用方法</a:t>
            </a:r>
          </a:p>
          <a:p>
            <a:pPr>
              <a:lnSpc>
                <a:spcPct val="200000"/>
              </a:lnSpc>
            </a:pPr>
            <a:r>
              <a:rPr lang="zh-CN" altLang="en-US" b="1">
                <a:latin typeface="思源黑体" panose="020B0500000000000000" pitchFamily="34" charset="-122"/>
                <a:ea typeface="思源黑体" panose="020B0500000000000000" pitchFamily="34" charset="-122"/>
              </a:rPr>
              <a:t>用电安全知识</a:t>
            </a: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p>
        </p:txBody>
      </p:sp>
      <p:sp>
        <p:nvSpPr>
          <p:cNvPr id="26" name="文本框 25"/>
          <p:cNvSpPr txBox="1"/>
          <p:nvPr/>
        </p:nvSpPr>
        <p:spPr>
          <a:xfrm>
            <a:off x="4525010" y="1438275"/>
            <a:ext cx="6147435" cy="460375"/>
          </a:xfrm>
          <a:prstGeom prst="rect">
            <a:avLst/>
          </a:prstGeom>
          <a:noFill/>
        </p:spPr>
        <p:txBody>
          <a:bodyPr wrap="square" rtlCol="0">
            <a:spAutoFit/>
          </a:bodyPr>
          <a:lstStyle/>
          <a:p>
            <a:r>
              <a:rPr sz="2400" b="1">
                <a:latin typeface="思源黑体" panose="020B0500000000000000" pitchFamily="34" charset="-122"/>
                <a:sym typeface="+mn-ea"/>
              </a:rPr>
              <a:t>二氧化碳灭火器的使用方法：</a:t>
            </a:r>
          </a:p>
        </p:txBody>
      </p:sp>
      <p:sp>
        <p:nvSpPr>
          <p:cNvPr id="3" name="文本框 2"/>
          <p:cNvSpPr txBox="1"/>
          <p:nvPr/>
        </p:nvSpPr>
        <p:spPr>
          <a:xfrm>
            <a:off x="4539615" y="2013585"/>
            <a:ext cx="6147435" cy="3138170"/>
          </a:xfrm>
          <a:prstGeom prst="rect">
            <a:avLst/>
          </a:prstGeom>
          <a:noFill/>
        </p:spPr>
        <p:txBody>
          <a:bodyPr wrap="square" rtlCol="0">
            <a:spAutoFit/>
          </a:bodyPr>
          <a:lstStyle/>
          <a:p>
            <a:endParaRPr>
              <a:latin typeface="思源黑体" panose="020B0500000000000000" pitchFamily="34" charset="-122"/>
            </a:endParaRPr>
          </a:p>
          <a:p>
            <a:r>
              <a:rPr>
                <a:latin typeface="思源黑体" panose="020B0500000000000000" pitchFamily="34" charset="-122"/>
              </a:rPr>
              <a:t>       二氧化碳灭火剂是一种具有100多年历史的灭火剂，其主要依靠窒息作用和部分冷却作用灭火。</a:t>
            </a:r>
          </a:p>
          <a:p>
            <a:r>
              <a:rPr>
                <a:latin typeface="思源黑体" panose="020B0500000000000000" pitchFamily="34" charset="-122"/>
              </a:rPr>
              <a:t>       二氧化碳灭火器主要用于补救贵重设备、档案资料、仪器仪表、600伏以下电气设备及油类的初起火灾。使用时，把灭火器放在起火地点，拔出保险销，一只手握住喇叭筒根部的手柄，另一只手紧握启闭阀的压把。对没有喷射软管的二氧化碳灭火器，应把喇叭筒往上扳70度—90度。使用时，不能直接用手抓住喇叭筒外壁或金属边接管，防止手被冻伤。在室外使用时，应选择上风方向喷射；在室内窄小空间使用时，灭火后操作者应迅速离开，以防窒息。</a:t>
            </a:r>
          </a:p>
        </p:txBody>
      </p:sp>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9">
            <a:extLst>
              <a:ext uri="{FF2B5EF4-FFF2-40B4-BE49-F238E27FC236}">
                <a16:creationId xmlns:a16="http://schemas.microsoft.com/office/drawing/2014/main" id="{94E14C67-5428-43BE-BEA4-718741435C3F}"/>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175385" y="3501390"/>
            <a:ext cx="2672081" cy="501650"/>
          </a:xfrm>
          <a:prstGeom prst="parallelogram">
            <a:avLst>
              <a:gd name="adj" fmla="val 42658"/>
            </a:avLst>
          </a:prstGeom>
          <a:solidFill>
            <a:srgbClr val="F3F3F3"/>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p>
        </p:txBody>
      </p:sp>
      <p:sp>
        <p:nvSpPr>
          <p:cNvPr id="6" name="文本框 5"/>
          <p:cNvSpPr txBox="1"/>
          <p:nvPr/>
        </p:nvSpPr>
        <p:spPr>
          <a:xfrm>
            <a:off x="1305560" y="1710055"/>
            <a:ext cx="2672080" cy="2861310"/>
          </a:xfrm>
          <a:prstGeom prst="rect">
            <a:avLst/>
          </a:prstGeom>
          <a:noFill/>
          <a:extLst>
            <a:ext uri="{909E8E84-426E-40DD-AFC4-6F175D3DCCD1}">
              <a14:hiddenFill xmlns:a14="http://schemas.microsoft.com/office/drawing/2010/main">
                <a:solidFill>
                  <a:srgbClr val="FAFAFA"/>
                </a:solidFill>
              </a14:hiddenFill>
            </a:ext>
          </a:extLst>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p>
          <a:p>
            <a:pPr>
              <a:lnSpc>
                <a:spcPct val="200000"/>
              </a:lnSpc>
            </a:pPr>
            <a:r>
              <a:rPr lang="zh-CN" altLang="en-US" b="1">
                <a:latin typeface="思源黑体" panose="020B0500000000000000" pitchFamily="34" charset="-122"/>
                <a:ea typeface="思源黑体" panose="020B0500000000000000" pitchFamily="34" charset="-122"/>
              </a:rPr>
              <a:t>安全色</a:t>
            </a:r>
          </a:p>
          <a:p>
            <a:pPr>
              <a:lnSpc>
                <a:spcPct val="200000"/>
              </a:lnSpc>
            </a:pPr>
            <a:r>
              <a:rPr lang="zh-CN" altLang="en-US" b="1">
                <a:latin typeface="思源黑体" panose="020B0500000000000000" pitchFamily="34" charset="-122"/>
                <a:ea typeface="思源黑体" panose="020B0500000000000000" pitchFamily="34" charset="-122"/>
              </a:rPr>
              <a:t>灭火器和使用方法</a:t>
            </a:r>
          </a:p>
          <a:p>
            <a:pPr>
              <a:lnSpc>
                <a:spcPct val="200000"/>
              </a:lnSpc>
            </a:pPr>
            <a:r>
              <a:rPr lang="zh-CN" altLang="en-US" b="1">
                <a:latin typeface="思源黑体" panose="020B0500000000000000" pitchFamily="34" charset="-122"/>
                <a:ea typeface="思源黑体" panose="020B0500000000000000" pitchFamily="34" charset="-122"/>
              </a:rPr>
              <a:t>用电安全知识</a:t>
            </a: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p>
        </p:txBody>
      </p:sp>
      <p:sp>
        <p:nvSpPr>
          <p:cNvPr id="26" name="文本框 25"/>
          <p:cNvSpPr txBox="1"/>
          <p:nvPr/>
        </p:nvSpPr>
        <p:spPr>
          <a:xfrm>
            <a:off x="4525010" y="1438275"/>
            <a:ext cx="6147435" cy="460375"/>
          </a:xfrm>
          <a:prstGeom prst="rect">
            <a:avLst/>
          </a:prstGeom>
          <a:noFill/>
        </p:spPr>
        <p:txBody>
          <a:bodyPr wrap="square" rtlCol="0">
            <a:spAutoFit/>
          </a:bodyPr>
          <a:lstStyle/>
          <a:p>
            <a:r>
              <a:rPr sz="2400" b="1">
                <a:latin typeface="思源黑体" panose="020B0500000000000000" pitchFamily="34" charset="-122"/>
                <a:sym typeface="+mn-ea"/>
              </a:rPr>
              <a:t>清水灭火器的使用方法：</a:t>
            </a:r>
          </a:p>
        </p:txBody>
      </p:sp>
      <p:sp>
        <p:nvSpPr>
          <p:cNvPr id="3" name="文本框 2"/>
          <p:cNvSpPr txBox="1"/>
          <p:nvPr/>
        </p:nvSpPr>
        <p:spPr>
          <a:xfrm>
            <a:off x="4539615" y="2013585"/>
            <a:ext cx="6147435" cy="1753235"/>
          </a:xfrm>
          <a:prstGeom prst="rect">
            <a:avLst/>
          </a:prstGeom>
          <a:noFill/>
        </p:spPr>
        <p:txBody>
          <a:bodyPr wrap="square" rtlCol="0">
            <a:spAutoFit/>
          </a:bodyPr>
          <a:lstStyle/>
          <a:p>
            <a:r>
              <a:rPr>
                <a:latin typeface="思源黑体" panose="020B0500000000000000" pitchFamily="34" charset="-122"/>
              </a:rPr>
              <a:t>       </a:t>
            </a:r>
          </a:p>
          <a:p>
            <a:r>
              <a:rPr>
                <a:latin typeface="思源黑体" panose="020B0500000000000000" pitchFamily="34" charset="-122"/>
              </a:rPr>
              <a:t>       清水灭火器中的灭火剂为清水，主要依靠冷却和窒息作用进行灭火。还可对一些易溶于水的可燃，易燃液体起稀释作用。使用清水灭火器时可采用拍击法，先将清水灭火器直立放稳摘下保护帽，用手掌拍击开启杠顶端的凸头，水流便会从喷嘴喷出。</a:t>
            </a:r>
          </a:p>
        </p:txBody>
      </p:sp>
    </p:spTree>
    <p:custDataLst>
      <p:tags r:id="rId1"/>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9">
            <a:extLst>
              <a:ext uri="{FF2B5EF4-FFF2-40B4-BE49-F238E27FC236}">
                <a16:creationId xmlns:a16="http://schemas.microsoft.com/office/drawing/2014/main" id="{5E26B654-02B2-4F0D-BECC-EC68F721B593}"/>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175385" y="3501390"/>
            <a:ext cx="2472383" cy="501650"/>
          </a:xfrm>
          <a:prstGeom prst="parallelogram">
            <a:avLst>
              <a:gd name="adj" fmla="val 42658"/>
            </a:avLst>
          </a:prstGeom>
          <a:solidFill>
            <a:srgbClr val="F3F3F3"/>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p>
        </p:txBody>
      </p:sp>
      <p:sp>
        <p:nvSpPr>
          <p:cNvPr id="6" name="文本框 5"/>
          <p:cNvSpPr txBox="1"/>
          <p:nvPr/>
        </p:nvSpPr>
        <p:spPr>
          <a:xfrm>
            <a:off x="1305560" y="1710055"/>
            <a:ext cx="2672080" cy="2861310"/>
          </a:xfrm>
          <a:prstGeom prst="rect">
            <a:avLst/>
          </a:prstGeom>
          <a:noFill/>
          <a:extLst>
            <a:ext uri="{909E8E84-426E-40DD-AFC4-6F175D3DCCD1}">
              <a14:hiddenFill xmlns:a14="http://schemas.microsoft.com/office/drawing/2010/main">
                <a:solidFill>
                  <a:srgbClr val="FAFAFA"/>
                </a:solidFill>
              </a14:hiddenFill>
            </a:ext>
          </a:extLst>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p>
          <a:p>
            <a:pPr>
              <a:lnSpc>
                <a:spcPct val="200000"/>
              </a:lnSpc>
            </a:pPr>
            <a:r>
              <a:rPr lang="zh-CN" altLang="en-US" b="1">
                <a:latin typeface="思源黑体" panose="020B0500000000000000" pitchFamily="34" charset="-122"/>
                <a:ea typeface="思源黑体" panose="020B0500000000000000" pitchFamily="34" charset="-122"/>
              </a:rPr>
              <a:t>安全色</a:t>
            </a:r>
          </a:p>
          <a:p>
            <a:pPr>
              <a:lnSpc>
                <a:spcPct val="200000"/>
              </a:lnSpc>
            </a:pPr>
            <a:r>
              <a:rPr lang="zh-CN" altLang="en-US" b="1">
                <a:latin typeface="思源黑体" panose="020B0500000000000000" pitchFamily="34" charset="-122"/>
                <a:ea typeface="思源黑体" panose="020B0500000000000000" pitchFamily="34" charset="-122"/>
              </a:rPr>
              <a:t>灭火器和使用方法</a:t>
            </a:r>
          </a:p>
          <a:p>
            <a:pPr>
              <a:lnSpc>
                <a:spcPct val="200000"/>
              </a:lnSpc>
            </a:pPr>
            <a:r>
              <a:rPr lang="zh-CN" altLang="en-US" b="1">
                <a:latin typeface="思源黑体" panose="020B0500000000000000" pitchFamily="34" charset="-122"/>
                <a:ea typeface="思源黑体" panose="020B0500000000000000" pitchFamily="34" charset="-122"/>
              </a:rPr>
              <a:t>用电安全知识</a:t>
            </a: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p>
        </p:txBody>
      </p:sp>
      <p:sp>
        <p:nvSpPr>
          <p:cNvPr id="26" name="文本框 25"/>
          <p:cNvSpPr txBox="1"/>
          <p:nvPr/>
        </p:nvSpPr>
        <p:spPr>
          <a:xfrm>
            <a:off x="4525010" y="1438275"/>
            <a:ext cx="6147435" cy="460375"/>
          </a:xfrm>
          <a:prstGeom prst="rect">
            <a:avLst/>
          </a:prstGeom>
          <a:noFill/>
        </p:spPr>
        <p:txBody>
          <a:bodyPr wrap="square" rtlCol="0">
            <a:spAutoFit/>
          </a:bodyPr>
          <a:lstStyle/>
          <a:p>
            <a:r>
              <a:rPr sz="2400" b="1">
                <a:latin typeface="思源黑体" panose="020B0500000000000000" pitchFamily="34" charset="-122"/>
                <a:sym typeface="+mn-ea"/>
              </a:rPr>
              <a:t>干粉灭火器的使用方法：</a:t>
            </a:r>
          </a:p>
        </p:txBody>
      </p:sp>
      <p:sp>
        <p:nvSpPr>
          <p:cNvPr id="3" name="文本框 2"/>
          <p:cNvSpPr txBox="1"/>
          <p:nvPr/>
        </p:nvSpPr>
        <p:spPr>
          <a:xfrm>
            <a:off x="4539615" y="2013585"/>
            <a:ext cx="6147435" cy="3415030"/>
          </a:xfrm>
          <a:prstGeom prst="rect">
            <a:avLst/>
          </a:prstGeom>
          <a:noFill/>
        </p:spPr>
        <p:txBody>
          <a:bodyPr wrap="square" rtlCol="0">
            <a:spAutoFit/>
          </a:bodyPr>
          <a:lstStyle/>
          <a:p>
            <a:endParaRPr>
              <a:latin typeface="思源黑体" panose="020B0500000000000000" pitchFamily="34" charset="-122"/>
            </a:endParaRPr>
          </a:p>
          <a:p>
            <a:r>
              <a:rPr>
                <a:latin typeface="思源黑体" panose="020B0500000000000000" pitchFamily="34" charset="-122"/>
              </a:rPr>
              <a:t>        干粉灭火剂主要通过在加压气体作用下喷出的粉雾与火焰接触混合时发生的物理，化学作用灭火，还有部分稀释氧和冷却作用。</a:t>
            </a:r>
          </a:p>
          <a:p>
            <a:r>
              <a:rPr>
                <a:latin typeface="思源黑体" panose="020B0500000000000000" pitchFamily="34" charset="-122"/>
              </a:rPr>
              <a:t>        干粉灭火器最常用的开启方法为压把法，将灭火器提到距火源适当距离后，先上下颠倒几次，使筒内的干粉松动，然后让喷嘴对准燃烧最猛烈处，拔去保险，压下压把，灭火剂便会</a:t>
            </a:r>
          </a:p>
          <a:p>
            <a:r>
              <a:rPr>
                <a:latin typeface="思源黑体" panose="020B0500000000000000" pitchFamily="34" charset="-122"/>
              </a:rPr>
              <a:t>         喷出灭火。另外还可用旋转法。开启干粉灭火棒时，左手握住其中部将喷嘴对准火焰根部，右手拔掉保险卡，顺时针方向旋转开启旋钮，打开贮气瓶，滞时1秒-4秒，干粉便会喷出灭火。</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五边形 9">
            <a:extLst>
              <a:ext uri="{FF2B5EF4-FFF2-40B4-BE49-F238E27FC236}">
                <a16:creationId xmlns:a16="http://schemas.microsoft.com/office/drawing/2014/main" id="{64C23A66-A3B8-491A-97D3-9738BD165EC2}"/>
              </a:ext>
            </a:extLst>
          </p:cNvPr>
          <p:cNvSpPr/>
          <p:nvPr/>
        </p:nvSpPr>
        <p:spPr>
          <a:xfrm rot="20018494">
            <a:off x="-1626152" y="947793"/>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879157" y="1893958"/>
            <a:ext cx="2503140" cy="53086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p>
        </p:txBody>
      </p:sp>
      <p:grpSp>
        <p:nvGrpSpPr>
          <p:cNvPr id="27" name="组合 26"/>
          <p:cNvGrpSpPr/>
          <p:nvPr/>
        </p:nvGrpSpPr>
        <p:grpSpPr>
          <a:xfrm>
            <a:off x="276450" y="1932807"/>
            <a:ext cx="2990215" cy="539750"/>
            <a:chOff x="7385" y="3143"/>
            <a:chExt cx="4709" cy="850"/>
          </a:xfrm>
          <a:effectLst>
            <a:outerShdw blurRad="50800" dist="38100" dir="8100000" algn="tr" rotWithShape="0">
              <a:prstClr val="black">
                <a:alpha val="40000"/>
              </a:prstClr>
            </a:outerShdw>
          </a:effectLst>
        </p:grpSpPr>
        <p:sp>
          <p:nvSpPr>
            <p:cNvPr id="3" name="文本框 2"/>
            <p:cNvSpPr txBox="1"/>
            <p:nvPr/>
          </p:nvSpPr>
          <p:spPr>
            <a:xfrm>
              <a:off x="8385" y="3206"/>
              <a:ext cx="3709" cy="630"/>
            </a:xfrm>
            <a:prstGeom prst="rect">
              <a:avLst/>
            </a:prstGeom>
            <a:noFill/>
          </p:spPr>
          <p:txBody>
            <a:bodyPr wrap="square" rtlCol="0">
              <a:spAutoFit/>
            </a:bodyPr>
            <a:lstStyle/>
            <a:p>
              <a:r>
                <a:rPr lang="zh-CN" altLang="en-US" sz="2000" b="1">
                  <a:solidFill>
                    <a:schemeClr val="bg1"/>
                  </a:solidFill>
                  <a:latin typeface="思源黑体" panose="020B0500000000000000" pitchFamily="34" charset="-122"/>
                  <a:ea typeface="思源黑体" panose="020B0500000000000000" pitchFamily="34" charset="-122"/>
                </a:rPr>
                <a:t>特种作业的范围</a:t>
              </a: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bg1"/>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p>
          </p:txBody>
        </p:sp>
      </p:grpSp>
      <p:grpSp>
        <p:nvGrpSpPr>
          <p:cNvPr id="37" name="组合 36"/>
          <p:cNvGrpSpPr/>
          <p:nvPr/>
        </p:nvGrpSpPr>
        <p:grpSpPr>
          <a:xfrm>
            <a:off x="276450" y="2600192"/>
            <a:ext cx="2989580" cy="539750"/>
            <a:chOff x="7385" y="4194"/>
            <a:chExt cx="4708"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bg1"/>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p>
          </p:txBody>
        </p:sp>
        <p:sp>
          <p:nvSpPr>
            <p:cNvPr id="23" name="文本框 22"/>
            <p:cNvSpPr txBox="1"/>
            <p:nvPr/>
          </p:nvSpPr>
          <p:spPr>
            <a:xfrm>
              <a:off x="8408" y="4257"/>
              <a:ext cx="3685" cy="630"/>
            </a:xfrm>
            <a:prstGeom prst="rect">
              <a:avLst/>
            </a:prstGeom>
            <a:noFill/>
          </p:spPr>
          <p:txBody>
            <a:bodyPr wrap="square" rtlCol="0">
              <a:spAutoFit/>
            </a:bodyPr>
            <a:lstStyle/>
            <a:p>
              <a:r>
                <a:rPr lang="zh-CN" altLang="en-US" sz="2000" b="1">
                  <a:solidFill>
                    <a:schemeClr val="bg1"/>
                  </a:solidFill>
                  <a:latin typeface="思源黑体" panose="020B0500000000000000" pitchFamily="34" charset="-122"/>
                  <a:ea typeface="思源黑体" panose="020B0500000000000000" pitchFamily="34" charset="-122"/>
                </a:rPr>
                <a:t>特种设备</a:t>
              </a:r>
            </a:p>
          </p:txBody>
        </p:sp>
      </p:grpSp>
      <p:grpSp>
        <p:nvGrpSpPr>
          <p:cNvPr id="36" name="组合 35"/>
          <p:cNvGrpSpPr/>
          <p:nvPr/>
        </p:nvGrpSpPr>
        <p:grpSpPr>
          <a:xfrm>
            <a:off x="276450" y="3355207"/>
            <a:ext cx="2876550" cy="748030"/>
            <a:chOff x="7385" y="5245"/>
            <a:chExt cx="4530" cy="1178"/>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bg1"/>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p>
          </p:txBody>
        </p:sp>
        <p:sp>
          <p:nvSpPr>
            <p:cNvPr id="24" name="文本框 23"/>
            <p:cNvSpPr txBox="1"/>
            <p:nvPr/>
          </p:nvSpPr>
          <p:spPr>
            <a:xfrm>
              <a:off x="8385" y="5308"/>
              <a:ext cx="3530" cy="1115"/>
            </a:xfrm>
            <a:prstGeom prst="rect">
              <a:avLst/>
            </a:prstGeom>
            <a:noFill/>
          </p:spPr>
          <p:txBody>
            <a:bodyPr wrap="square" rtlCol="0">
              <a:spAutoFit/>
            </a:bodyPr>
            <a:lstStyle/>
            <a:p>
              <a:r>
                <a:rPr lang="zh-CN" altLang="en-US" sz="2000" b="1">
                  <a:solidFill>
                    <a:schemeClr val="bg1"/>
                  </a:solidFill>
                  <a:latin typeface="思源黑体" panose="020B0500000000000000" pitchFamily="34" charset="-122"/>
                  <a:ea typeface="思源黑体" panose="020B0500000000000000" pitchFamily="34" charset="-122"/>
                </a:rPr>
                <a:t>特种作业人员必须具备的基本条件</a:t>
              </a:r>
            </a:p>
          </p:txBody>
        </p:sp>
      </p:grpSp>
      <p:grpSp>
        <p:nvGrpSpPr>
          <p:cNvPr id="32" name="组合 31"/>
          <p:cNvGrpSpPr/>
          <p:nvPr/>
        </p:nvGrpSpPr>
        <p:grpSpPr>
          <a:xfrm>
            <a:off x="276450" y="4681722"/>
            <a:ext cx="2877185" cy="748030"/>
            <a:chOff x="7385" y="6296"/>
            <a:chExt cx="4531" cy="1178"/>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800" b="1">
                  <a:solidFill>
                    <a:schemeClr val="bg1"/>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p>
          </p:txBody>
        </p:sp>
        <p:sp>
          <p:nvSpPr>
            <p:cNvPr id="25" name="文本框 24"/>
            <p:cNvSpPr txBox="1"/>
            <p:nvPr/>
          </p:nvSpPr>
          <p:spPr>
            <a:xfrm>
              <a:off x="8385" y="6359"/>
              <a:ext cx="3531" cy="1115"/>
            </a:xfrm>
            <a:prstGeom prst="rect">
              <a:avLst/>
            </a:prstGeom>
            <a:noFill/>
          </p:spPr>
          <p:txBody>
            <a:bodyPr wrap="square" rtlCol="0">
              <a:spAutoFit/>
            </a:bodyPr>
            <a:lstStyle/>
            <a:p>
              <a:r>
                <a:rPr lang="zh-CN" altLang="en-US" sz="2000" b="1">
                  <a:solidFill>
                    <a:schemeClr val="bg1"/>
                  </a:solidFill>
                  <a:latin typeface="思源黑体" panose="020B0500000000000000" pitchFamily="34" charset="-122"/>
                  <a:ea typeface="思源黑体" panose="020B0500000000000000" pitchFamily="34" charset="-122"/>
                </a:rPr>
                <a:t>特种作业人员要持证上岗</a:t>
              </a:r>
            </a:p>
          </p:txBody>
        </p:sp>
      </p:grpSp>
      <p:sp>
        <p:nvSpPr>
          <p:cNvPr id="26" name="文本框 25"/>
          <p:cNvSpPr txBox="1"/>
          <p:nvPr/>
        </p:nvSpPr>
        <p:spPr>
          <a:xfrm>
            <a:off x="5142912" y="2118544"/>
            <a:ext cx="4732655" cy="3969385"/>
          </a:xfrm>
          <a:prstGeom prst="rect">
            <a:avLst/>
          </a:prstGeom>
          <a:noFill/>
        </p:spPr>
        <p:txBody>
          <a:bodyPr wrap="square" rtlCol="0">
            <a:spAutoFit/>
          </a:bodyPr>
          <a:lstStyle/>
          <a:p>
            <a:pPr>
              <a:lnSpc>
                <a:spcPct val="100000"/>
              </a:lnSpc>
            </a:pPr>
            <a:r>
              <a:rPr lang="zh-CN" altLang="en-US" b="1">
                <a:latin typeface="思源黑体" panose="020B0500000000000000" pitchFamily="34" charset="-122"/>
                <a:ea typeface="思源黑体" panose="020B0500000000000000" pitchFamily="34" charset="-122"/>
              </a:rPr>
              <a:t>电工作业，含发电、送电、变电、配电工等。</a:t>
            </a: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金属焊接、切割作业，含焊接工、切割工。</a:t>
            </a: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起重机械（含电梯）作业，含司机、司索工、安装与维修工等。</a:t>
            </a: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企业内机动车辆驾驶。</a:t>
            </a: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登高架设作业，含2米以上登高、拆除、维修工等。</a:t>
            </a: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锅炉作业（含水质化验），含承压锅炉的水质化验工。</a:t>
            </a:r>
          </a:p>
        </p:txBody>
      </p:sp>
      <p:sp>
        <p:nvSpPr>
          <p:cNvPr id="29" name="燕尾形 28"/>
          <p:cNvSpPr/>
          <p:nvPr/>
        </p:nvSpPr>
        <p:spPr>
          <a:xfrm>
            <a:off x="4629832" y="2074729"/>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0" name="燕尾形 29"/>
          <p:cNvSpPr/>
          <p:nvPr/>
        </p:nvSpPr>
        <p:spPr>
          <a:xfrm>
            <a:off x="4629832" y="2732589"/>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3" name="燕尾形 32"/>
          <p:cNvSpPr/>
          <p:nvPr/>
        </p:nvSpPr>
        <p:spPr>
          <a:xfrm>
            <a:off x="4629832" y="3390449"/>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4" name="燕尾形 33"/>
          <p:cNvSpPr/>
          <p:nvPr/>
        </p:nvSpPr>
        <p:spPr>
          <a:xfrm>
            <a:off x="4629832" y="4048309"/>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5" name="燕尾形 34"/>
          <p:cNvSpPr/>
          <p:nvPr/>
        </p:nvSpPr>
        <p:spPr>
          <a:xfrm>
            <a:off x="4629832" y="4706169"/>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8" name="燕尾形 37"/>
          <p:cNvSpPr/>
          <p:nvPr/>
        </p:nvSpPr>
        <p:spPr>
          <a:xfrm>
            <a:off x="4629832" y="5364029"/>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五边形 9">
            <a:extLst>
              <a:ext uri="{FF2B5EF4-FFF2-40B4-BE49-F238E27FC236}">
                <a16:creationId xmlns:a16="http://schemas.microsoft.com/office/drawing/2014/main" id="{F3C6246C-5A37-4B48-AD6E-B3364F03FE63}"/>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175385" y="3501390"/>
            <a:ext cx="2672081" cy="501650"/>
          </a:xfrm>
          <a:prstGeom prst="parallelogram">
            <a:avLst>
              <a:gd name="adj" fmla="val 42658"/>
            </a:avLst>
          </a:prstGeom>
          <a:solidFill>
            <a:srgbClr val="F3F3F3"/>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 name="矩形 4"/>
          <p:cNvSpPr/>
          <p:nvPr/>
        </p:nvSpPr>
        <p:spPr>
          <a:xfrm>
            <a:off x="-14605" y="260350"/>
            <a:ext cx="12240000" cy="5245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4" name="组合 3"/>
          <p:cNvGrpSpPr/>
          <p:nvPr/>
        </p:nvGrpSpPr>
        <p:grpSpPr>
          <a:xfrm>
            <a:off x="436245" y="260350"/>
            <a:ext cx="3553460" cy="538480"/>
            <a:chOff x="687" y="410"/>
            <a:chExt cx="5596" cy="848"/>
          </a:xfrm>
        </p:grpSpPr>
        <p:sp>
          <p:nvSpPr>
            <p:cNvPr id="2" name="矩形 1"/>
            <p:cNvSpPr/>
            <p:nvPr/>
          </p:nvSpPr>
          <p:spPr>
            <a:xfrm>
              <a:off x="687" y="410"/>
              <a:ext cx="5597" cy="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8" name="组合 17"/>
            <p:cNvGrpSpPr/>
            <p:nvPr/>
          </p:nvGrpSpPr>
          <p:grpSpPr>
            <a:xfrm>
              <a:off x="1006" y="552"/>
              <a:ext cx="4959" cy="566"/>
              <a:chOff x="817" y="901"/>
              <a:chExt cx="4959" cy="566"/>
            </a:xfrm>
            <a:solidFill>
              <a:schemeClr val="bg1"/>
            </a:solidFill>
          </p:grpSpPr>
          <p:grpSp>
            <p:nvGrpSpPr>
              <p:cNvPr id="17" name="组合 16"/>
              <p:cNvGrpSpPr/>
              <p:nvPr/>
            </p:nvGrpSpPr>
            <p:grpSpPr>
              <a:xfrm>
                <a:off x="817" y="901"/>
                <a:ext cx="2817" cy="566"/>
                <a:chOff x="817" y="856"/>
                <a:chExt cx="2817" cy="566"/>
              </a:xfrm>
              <a:grpFill/>
            </p:grpSpPr>
            <p:grpSp>
              <p:nvGrpSpPr>
                <p:cNvPr id="16" name="组合 15"/>
                <p:cNvGrpSpPr/>
                <p:nvPr/>
              </p:nvGrpSpPr>
              <p:grpSpPr>
                <a:xfrm>
                  <a:off x="817" y="856"/>
                  <a:ext cx="567" cy="567"/>
                  <a:chOff x="839" y="317"/>
                  <a:chExt cx="1134" cy="1134"/>
                </a:xfrm>
                <a:grpFill/>
              </p:grpSpPr>
              <p:sp>
                <p:nvSpPr>
                  <p:cNvPr id="11" name="任意多边形 10"/>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2" name="任意多边形 11"/>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3" name="任意多边形 12"/>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13"/>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5" name="任意多边形 14"/>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20" name="任意多边形 19"/>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1" name="任意多边形 20"/>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2" name="任意多边形 21"/>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19" name="文本框 18"/>
          <p:cNvSpPr txBox="1"/>
          <p:nvPr/>
        </p:nvSpPr>
        <p:spPr>
          <a:xfrm>
            <a:off x="3990340" y="400685"/>
            <a:ext cx="5274310" cy="398780"/>
          </a:xfrm>
          <a:prstGeom prst="rect">
            <a:avLst/>
          </a:prstGeom>
          <a:noFill/>
        </p:spPr>
        <p:txBody>
          <a:bodyPr wrap="square" rtlCol="0">
            <a:spAutoFit/>
          </a:bodyPr>
          <a:lstStyle/>
          <a:p>
            <a:r>
              <a:rPr lang="zh-CN" altLang="en-US" sz="2000" b="1">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p>
        </p:txBody>
      </p:sp>
      <p:sp>
        <p:nvSpPr>
          <p:cNvPr id="6" name="文本框 5"/>
          <p:cNvSpPr txBox="1"/>
          <p:nvPr/>
        </p:nvSpPr>
        <p:spPr>
          <a:xfrm>
            <a:off x="1305560" y="1710055"/>
            <a:ext cx="2672080" cy="2861310"/>
          </a:xfrm>
          <a:prstGeom prst="rect">
            <a:avLst/>
          </a:prstGeom>
          <a:noFill/>
          <a:extLst>
            <a:ext uri="{909E8E84-426E-40DD-AFC4-6F175D3DCCD1}">
              <a14:hiddenFill xmlns:a14="http://schemas.microsoft.com/office/drawing/2010/main">
                <a:solidFill>
                  <a:srgbClr val="FAFAFA"/>
                </a:solidFill>
              </a14:hiddenFill>
            </a:ext>
          </a:extLst>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p>
          <a:p>
            <a:pPr>
              <a:lnSpc>
                <a:spcPct val="200000"/>
              </a:lnSpc>
            </a:pPr>
            <a:r>
              <a:rPr lang="zh-CN" altLang="en-US" b="1">
                <a:latin typeface="思源黑体" panose="020B0500000000000000" pitchFamily="34" charset="-122"/>
                <a:ea typeface="思源黑体" panose="020B0500000000000000" pitchFamily="34" charset="-122"/>
              </a:rPr>
              <a:t>安全色</a:t>
            </a:r>
          </a:p>
          <a:p>
            <a:pPr>
              <a:lnSpc>
                <a:spcPct val="200000"/>
              </a:lnSpc>
            </a:pPr>
            <a:r>
              <a:rPr lang="zh-CN" altLang="en-US" b="1">
                <a:latin typeface="思源黑体" panose="020B0500000000000000" pitchFamily="34" charset="-122"/>
                <a:ea typeface="思源黑体" panose="020B0500000000000000" pitchFamily="34" charset="-122"/>
              </a:rPr>
              <a:t>灭火器和使用方法</a:t>
            </a:r>
          </a:p>
          <a:p>
            <a:pPr>
              <a:lnSpc>
                <a:spcPct val="200000"/>
              </a:lnSpc>
            </a:pPr>
            <a:r>
              <a:rPr lang="zh-CN" altLang="en-US" b="1">
                <a:latin typeface="思源黑体" panose="020B0500000000000000" pitchFamily="34" charset="-122"/>
                <a:ea typeface="思源黑体" panose="020B0500000000000000" pitchFamily="34" charset="-122"/>
              </a:rPr>
              <a:t>用电安全知识</a:t>
            </a: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p>
        </p:txBody>
      </p:sp>
      <p:sp>
        <p:nvSpPr>
          <p:cNvPr id="26" name="文本框 25"/>
          <p:cNvSpPr txBox="1"/>
          <p:nvPr/>
        </p:nvSpPr>
        <p:spPr>
          <a:xfrm>
            <a:off x="4525010" y="1438275"/>
            <a:ext cx="6147435" cy="460375"/>
          </a:xfrm>
          <a:prstGeom prst="rect">
            <a:avLst/>
          </a:prstGeom>
          <a:noFill/>
        </p:spPr>
        <p:txBody>
          <a:bodyPr wrap="square" rtlCol="0">
            <a:spAutoFit/>
          </a:bodyPr>
          <a:lstStyle/>
          <a:p>
            <a:r>
              <a:rPr sz="2400" b="1">
                <a:latin typeface="思源黑体" panose="020B0500000000000000" pitchFamily="34" charset="-122"/>
                <a:sym typeface="+mn-ea"/>
              </a:rPr>
              <a:t>简易式灭火器的适用范围和使用方法：</a:t>
            </a:r>
          </a:p>
        </p:txBody>
      </p:sp>
      <p:sp>
        <p:nvSpPr>
          <p:cNvPr id="3" name="文本框 2"/>
          <p:cNvSpPr txBox="1"/>
          <p:nvPr/>
        </p:nvSpPr>
        <p:spPr>
          <a:xfrm>
            <a:off x="4539615" y="2013585"/>
            <a:ext cx="6147435" cy="4523105"/>
          </a:xfrm>
          <a:prstGeom prst="rect">
            <a:avLst/>
          </a:prstGeom>
          <a:noFill/>
        </p:spPr>
        <p:txBody>
          <a:bodyPr wrap="square" rtlCol="0">
            <a:spAutoFit/>
          </a:bodyPr>
          <a:lstStyle/>
          <a:p>
            <a:r>
              <a:rPr>
                <a:latin typeface="思源黑体" panose="020B0500000000000000" pitchFamily="34" charset="-122"/>
              </a:rPr>
              <a:t>        简易式灭火器是近几年开发的轻便型灭火器。按充入的灭火剂类型分为1211灭火器（气雾式卤代烷灭火器）、简易式干粉灭火器（轻便式干粉灭火器）、简易式空气泡沫灭火器（轻便式空气泡沫灭火器）三种。</a:t>
            </a:r>
          </a:p>
          <a:p>
            <a:r>
              <a:rPr>
                <a:latin typeface="思源黑体" panose="020B0500000000000000" pitchFamily="34" charset="-122"/>
              </a:rPr>
              <a:t>        简易式灭火器适用家庭使用，1211灭火器和简易式干粉灭火器可以扑救液化石油气灶及钢瓶上角阀，或煤气灶等处的初起火灾，也能扑救火锅起火和废纸篓等固体可燃物燃烧的火灾。简易式空气泡沫适用于油锅、煤油炉、油灯和蜡烛等引起的初起火灾，也能对固体可燃烧的火进行扑救。</a:t>
            </a:r>
          </a:p>
          <a:p>
            <a:r>
              <a:rPr>
                <a:latin typeface="思源黑体" panose="020B0500000000000000" pitchFamily="34" charset="-122"/>
              </a:rPr>
              <a:t>        使用简易式灭火器时，手握灭火器筒体上部，大拇指按住开启钮，用力按下即喷射。在灭液化石油气灶或钢瓶角阀等气体燃烧的初起火灾时，只要对准着火处喷射，并左右晃动、直至扑灭火。灭火后应立即关闭煤气开关。或将油锅移离加热炉，防止复燃。用简易式空气泡沫灭油锅火时，喷出的泡沫应对着锅壁，不能直接冲击油面，防止将油冲出油锅，扩大火势。</a:t>
            </a:r>
          </a:p>
        </p:txBody>
      </p:sp>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五边形 9">
            <a:extLst>
              <a:ext uri="{FF2B5EF4-FFF2-40B4-BE49-F238E27FC236}">
                <a16:creationId xmlns:a16="http://schemas.microsoft.com/office/drawing/2014/main" id="{0852C47F-3554-4B0D-8421-4D3643B8A123}"/>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5" name="平行四边形 24"/>
          <p:cNvSpPr/>
          <p:nvPr/>
        </p:nvSpPr>
        <p:spPr>
          <a:xfrm>
            <a:off x="1204596" y="4056380"/>
            <a:ext cx="2413676" cy="501650"/>
          </a:xfrm>
          <a:prstGeom prst="parallelogram">
            <a:avLst>
              <a:gd name="adj" fmla="val 42658"/>
            </a:avLst>
          </a:prstGeom>
          <a:solidFill>
            <a:srgbClr val="F0F0F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245" y="843280"/>
            <a:ext cx="355600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从业人员基本认知</a:t>
            </a:r>
          </a:p>
        </p:txBody>
      </p:sp>
      <p:sp>
        <p:nvSpPr>
          <p:cNvPr id="6" name="文本框 5"/>
          <p:cNvSpPr txBox="1"/>
          <p:nvPr/>
        </p:nvSpPr>
        <p:spPr>
          <a:xfrm>
            <a:off x="1305560" y="1710055"/>
            <a:ext cx="2672080" cy="2861310"/>
          </a:xfrm>
          <a:prstGeom prst="rect">
            <a:avLst/>
          </a:prstGeom>
          <a:noFill/>
          <a:extLst>
            <a:ext uri="{909E8E84-426E-40DD-AFC4-6F175D3DCCD1}">
              <a14:hiddenFill xmlns:a14="http://schemas.microsoft.com/office/drawing/2010/main">
                <a:solidFill>
                  <a:srgbClr val="FAFAFA"/>
                </a:solidFill>
              </a14:hiddenFill>
            </a:ext>
          </a:extLst>
        </p:spPr>
        <p:txBody>
          <a:bodyPr wrap="square" rtlCol="0">
            <a:spAutoFit/>
          </a:bodyPr>
          <a:lstStyle/>
          <a:p>
            <a:pPr>
              <a:lnSpc>
                <a:spcPct val="200000"/>
              </a:lnSpc>
            </a:pPr>
            <a:r>
              <a:rPr lang="zh-CN" altLang="en-US" b="1">
                <a:latin typeface="思源黑体" panose="020B0500000000000000" pitchFamily="34" charset="-122"/>
                <a:ea typeface="思源黑体" panose="020B0500000000000000" pitchFamily="34" charset="-122"/>
              </a:rPr>
              <a:t>从业人员的义务</a:t>
            </a:r>
          </a:p>
          <a:p>
            <a:pPr>
              <a:lnSpc>
                <a:spcPct val="200000"/>
              </a:lnSpc>
            </a:pPr>
            <a:r>
              <a:rPr lang="zh-CN" altLang="en-US" b="1">
                <a:latin typeface="思源黑体" panose="020B0500000000000000" pitchFamily="34" charset="-122"/>
                <a:ea typeface="思源黑体" panose="020B0500000000000000" pitchFamily="34" charset="-122"/>
              </a:rPr>
              <a:t>正确使用劳动防护用品</a:t>
            </a:r>
          </a:p>
          <a:p>
            <a:pPr>
              <a:lnSpc>
                <a:spcPct val="200000"/>
              </a:lnSpc>
            </a:pPr>
            <a:r>
              <a:rPr lang="zh-CN" altLang="en-US" b="1">
                <a:latin typeface="思源黑体" panose="020B0500000000000000" pitchFamily="34" charset="-122"/>
                <a:ea typeface="思源黑体" panose="020B0500000000000000" pitchFamily="34" charset="-122"/>
              </a:rPr>
              <a:t>安全色</a:t>
            </a:r>
          </a:p>
          <a:p>
            <a:pPr>
              <a:lnSpc>
                <a:spcPct val="200000"/>
              </a:lnSpc>
            </a:pPr>
            <a:r>
              <a:rPr lang="zh-CN" altLang="en-US" b="1">
                <a:latin typeface="思源黑体" panose="020B0500000000000000" pitchFamily="34" charset="-122"/>
                <a:ea typeface="思源黑体" panose="020B0500000000000000" pitchFamily="34" charset="-122"/>
              </a:rPr>
              <a:t>灭火器和使用方法</a:t>
            </a:r>
          </a:p>
          <a:p>
            <a:pPr>
              <a:lnSpc>
                <a:spcPct val="200000"/>
              </a:lnSpc>
            </a:pPr>
            <a:r>
              <a:rPr lang="zh-CN" altLang="en-US" b="1">
                <a:latin typeface="思源黑体" panose="020B0500000000000000" pitchFamily="34" charset="-122"/>
                <a:ea typeface="思源黑体" panose="020B0500000000000000" pitchFamily="34" charset="-122"/>
              </a:rPr>
              <a:t>用电安全知识</a:t>
            </a:r>
          </a:p>
        </p:txBody>
      </p:sp>
      <p:sp>
        <p:nvSpPr>
          <p:cNvPr id="7" name="同心圆 6"/>
          <p:cNvSpPr/>
          <p:nvPr/>
        </p:nvSpPr>
        <p:spPr>
          <a:xfrm>
            <a:off x="652780" y="1886585"/>
            <a:ext cx="432000" cy="4320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1</a:t>
            </a:r>
          </a:p>
        </p:txBody>
      </p:sp>
      <p:sp>
        <p:nvSpPr>
          <p:cNvPr id="8" name="同心圆 7"/>
          <p:cNvSpPr/>
          <p:nvPr/>
        </p:nvSpPr>
        <p:spPr>
          <a:xfrm>
            <a:off x="652780" y="243733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2</a:t>
            </a:r>
          </a:p>
        </p:txBody>
      </p:sp>
      <p:sp>
        <p:nvSpPr>
          <p:cNvPr id="9" name="同心圆 8"/>
          <p:cNvSpPr/>
          <p:nvPr/>
        </p:nvSpPr>
        <p:spPr>
          <a:xfrm>
            <a:off x="652780" y="298787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3</a:t>
            </a:r>
          </a:p>
        </p:txBody>
      </p:sp>
      <p:sp>
        <p:nvSpPr>
          <p:cNvPr id="23" name="同心圆 22"/>
          <p:cNvSpPr/>
          <p:nvPr/>
        </p:nvSpPr>
        <p:spPr>
          <a:xfrm>
            <a:off x="652780" y="3538420"/>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4</a:t>
            </a:r>
          </a:p>
        </p:txBody>
      </p:sp>
      <p:sp>
        <p:nvSpPr>
          <p:cNvPr id="24" name="同心圆 23"/>
          <p:cNvSpPr/>
          <p:nvPr/>
        </p:nvSpPr>
        <p:spPr>
          <a:xfrm>
            <a:off x="652780" y="4088965"/>
            <a:ext cx="432000" cy="431800"/>
          </a:xfrm>
          <a:prstGeom prst="donu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思源黑体" panose="020B0500000000000000" pitchFamily="34" charset="-122"/>
                <a:ea typeface="思源黑体" panose="020B0500000000000000" pitchFamily="34" charset="-122"/>
              </a:rPr>
              <a:t>5</a:t>
            </a:r>
          </a:p>
        </p:txBody>
      </p:sp>
      <p:sp>
        <p:nvSpPr>
          <p:cNvPr id="3" name="文本框 2"/>
          <p:cNvSpPr txBox="1"/>
          <p:nvPr/>
        </p:nvSpPr>
        <p:spPr>
          <a:xfrm>
            <a:off x="4539615" y="1345565"/>
            <a:ext cx="6147435" cy="3969385"/>
          </a:xfrm>
          <a:prstGeom prst="rect">
            <a:avLst/>
          </a:prstGeom>
          <a:noFill/>
        </p:spPr>
        <p:txBody>
          <a:bodyPr wrap="square" rtlCol="0">
            <a:spAutoFit/>
          </a:bodyPr>
          <a:lstStyle/>
          <a:p>
            <a:r>
              <a:rPr>
                <a:latin typeface="思源黑体" panose="020B0500000000000000" pitchFamily="34" charset="-122"/>
              </a:rPr>
              <a:t>1.电力设备发生火灾时，可带电灭火的器材有1211、二氧化碳、四氯化碳、干粉。</a:t>
            </a:r>
          </a:p>
          <a:p>
            <a:endParaRPr>
              <a:latin typeface="思源黑体" panose="020B0500000000000000" pitchFamily="34" charset="-122"/>
            </a:endParaRPr>
          </a:p>
          <a:p>
            <a:r>
              <a:rPr>
                <a:latin typeface="思源黑体" panose="020B0500000000000000" pitchFamily="34" charset="-122"/>
              </a:rPr>
              <a:t>2安全电压最高为36伏（潮湿场所为12伏）。</a:t>
            </a:r>
          </a:p>
          <a:p>
            <a:endParaRPr>
              <a:latin typeface="思源黑体" panose="020B0500000000000000" pitchFamily="34" charset="-122"/>
            </a:endParaRPr>
          </a:p>
          <a:p>
            <a:r>
              <a:rPr>
                <a:latin typeface="思源黑体" panose="020B0500000000000000" pitchFamily="34" charset="-122"/>
              </a:rPr>
              <a:t>3.通过人身的安全电流：交流10毫安，直流50毫安。</a:t>
            </a:r>
          </a:p>
          <a:p>
            <a:endParaRPr>
              <a:latin typeface="思源黑体" panose="020B0500000000000000" pitchFamily="34" charset="-122"/>
            </a:endParaRPr>
          </a:p>
          <a:p>
            <a:r>
              <a:rPr>
                <a:latin typeface="思源黑体" panose="020B0500000000000000" pitchFamily="34" charset="-122"/>
              </a:rPr>
              <a:t>4.电器设备外壳（金属）与外部线路绝缘电阻不应小于0.5兆欧。</a:t>
            </a:r>
          </a:p>
          <a:p>
            <a:endParaRPr>
              <a:latin typeface="思源黑体" panose="020B0500000000000000" pitchFamily="34" charset="-122"/>
            </a:endParaRPr>
          </a:p>
          <a:p>
            <a:r>
              <a:rPr>
                <a:latin typeface="思源黑体" panose="020B0500000000000000" pitchFamily="34" charset="-122"/>
              </a:rPr>
              <a:t>5.漏电保护器的动作电流不应大于10毫安。</a:t>
            </a:r>
          </a:p>
          <a:p>
            <a:endParaRPr>
              <a:latin typeface="思源黑体" panose="020B0500000000000000" pitchFamily="34" charset="-122"/>
            </a:endParaRPr>
          </a:p>
          <a:p>
            <a:r>
              <a:rPr>
                <a:latin typeface="思源黑体" panose="020B0500000000000000" pitchFamily="34" charset="-122"/>
              </a:rPr>
              <a:t>6.照明开关必须串接在相线上，严禁零线串接，否则更换灯具时有触电的危险。</a:t>
            </a:r>
          </a:p>
        </p:txBody>
      </p:sp>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边形 9">
            <a:extLst>
              <a:ext uri="{FF2B5EF4-FFF2-40B4-BE49-F238E27FC236}">
                <a16:creationId xmlns:a16="http://schemas.microsoft.com/office/drawing/2014/main" id="{F9DBDDD8-699F-4F36-AF7F-72C69F736D39}"/>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6" name="折角形 25"/>
          <p:cNvSpPr/>
          <p:nvPr/>
        </p:nvSpPr>
        <p:spPr>
          <a:xfrm>
            <a:off x="1707515" y="2416810"/>
            <a:ext cx="720090" cy="720090"/>
          </a:xfrm>
          <a:prstGeom prst="foldedCorner">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rPr>
              <a:t>五</a:t>
            </a:r>
          </a:p>
        </p:txBody>
      </p:sp>
      <p:sp>
        <p:nvSpPr>
          <p:cNvPr id="31" name="文本框 30"/>
          <p:cNvSpPr txBox="1"/>
          <p:nvPr/>
        </p:nvSpPr>
        <p:spPr>
          <a:xfrm>
            <a:off x="1295400" y="3456940"/>
            <a:ext cx="1544320" cy="829945"/>
          </a:xfrm>
          <a:prstGeom prst="rect">
            <a:avLst/>
          </a:prstGeom>
          <a:noFill/>
        </p:spPr>
        <p:txBody>
          <a:bodyPr wrap="square" rtlCol="0">
            <a:spAutoFit/>
          </a:bodyPr>
          <a:lstStyle/>
          <a:p>
            <a:pPr algn="ctr"/>
            <a:r>
              <a:rPr lang="zh-CN" altLang="en-US" sz="2400" b="1">
                <a:solidFill>
                  <a:schemeClr val="bg1"/>
                </a:solidFill>
                <a:latin typeface="思源黑体" panose="020B0500000000000000" pitchFamily="34" charset="-122"/>
                <a:ea typeface="思源黑体" panose="020B0500000000000000" pitchFamily="34" charset="-122"/>
              </a:rPr>
              <a:t>制订应急预案</a:t>
            </a: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rcRect/>
          <a:stretch/>
        </p:blipFill>
        <p:spPr>
          <a:xfrm>
            <a:off x="5768269" y="1659206"/>
            <a:ext cx="4405798" cy="5198794"/>
          </a:xfrm>
          <a:prstGeom prst="rect">
            <a:avLst/>
          </a:prstGeom>
        </p:spPr>
      </p:pic>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9">
            <a:extLst>
              <a:ext uri="{FF2B5EF4-FFF2-40B4-BE49-F238E27FC236}">
                <a16:creationId xmlns:a16="http://schemas.microsoft.com/office/drawing/2014/main" id="{D6352BA6-C407-4C8C-AA30-1BD1CEA15F99}"/>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0" y="3060597"/>
            <a:ext cx="355346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制订应急预案</a:t>
            </a:r>
          </a:p>
        </p:txBody>
      </p:sp>
      <p:sp>
        <p:nvSpPr>
          <p:cNvPr id="3" name="文本框 2"/>
          <p:cNvSpPr txBox="1"/>
          <p:nvPr/>
        </p:nvSpPr>
        <p:spPr>
          <a:xfrm>
            <a:off x="4510405" y="2091055"/>
            <a:ext cx="6147435" cy="1753235"/>
          </a:xfrm>
          <a:prstGeom prst="rect">
            <a:avLst/>
          </a:prstGeom>
          <a:noFill/>
        </p:spPr>
        <p:txBody>
          <a:bodyPr wrap="square" rtlCol="0">
            <a:spAutoFit/>
          </a:bodyPr>
          <a:lstStyle/>
          <a:p>
            <a:pPr>
              <a:lnSpc>
                <a:spcPct val="150000"/>
              </a:lnSpc>
            </a:pPr>
            <a:r>
              <a:rPr lang="en-US" altLang="zh-CN" sz="2400" b="1">
                <a:latin typeface="思源黑体" panose="020B0500000000000000" pitchFamily="34" charset="-122"/>
                <a:ea typeface="思源黑体" panose="020B0500000000000000" pitchFamily="34" charset="-122"/>
              </a:rPr>
              <a:t>        </a:t>
            </a:r>
            <a:r>
              <a:rPr sz="2400" b="1">
                <a:latin typeface="思源黑体" panose="020B0500000000000000" pitchFamily="34" charset="-122"/>
              </a:rPr>
              <a:t>应急预案是指为减小事故后果而预先制订的疏散救灾方案，是在紧急情况下逃生、人身保护、救灾和救援等活动的行动指南。</a:t>
            </a:r>
          </a:p>
        </p:txBody>
      </p:sp>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五边形 9">
            <a:extLst>
              <a:ext uri="{FF2B5EF4-FFF2-40B4-BE49-F238E27FC236}">
                <a16:creationId xmlns:a16="http://schemas.microsoft.com/office/drawing/2014/main" id="{E2473B5E-F4D7-42D0-A51B-00B96C424CCF}"/>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880" y="828675"/>
            <a:ext cx="355346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制订应急预案</a:t>
            </a:r>
          </a:p>
        </p:txBody>
      </p:sp>
      <p:sp>
        <p:nvSpPr>
          <p:cNvPr id="7" name="文本框 6"/>
          <p:cNvSpPr txBox="1"/>
          <p:nvPr/>
        </p:nvSpPr>
        <p:spPr>
          <a:xfrm>
            <a:off x="1045845" y="2019300"/>
            <a:ext cx="2536190" cy="1938020"/>
          </a:xfrm>
          <a:prstGeom prst="rect">
            <a:avLst/>
          </a:prstGeom>
          <a:noFill/>
        </p:spPr>
        <p:txBody>
          <a:bodyPr wrap="square" rtlCol="0">
            <a:spAutoFit/>
          </a:bodyPr>
          <a:lstStyle/>
          <a:p>
            <a:r>
              <a:rPr lang="zh-CN" altLang="en-US" sz="4000" b="1">
                <a:latin typeface="思源黑体" panose="020B0500000000000000" pitchFamily="34" charset="-122"/>
                <a:ea typeface="思源黑体" panose="020B0500000000000000" pitchFamily="34" charset="-122"/>
                <a:sym typeface="+mn-ea"/>
              </a:rPr>
              <a:t>制订应急预案包括三个阶段</a:t>
            </a:r>
          </a:p>
        </p:txBody>
      </p:sp>
      <p:sp>
        <p:nvSpPr>
          <p:cNvPr id="8" name="燕尾形 7"/>
          <p:cNvSpPr/>
          <p:nvPr/>
        </p:nvSpPr>
        <p:spPr>
          <a:xfrm>
            <a:off x="4438900" y="3397250"/>
            <a:ext cx="2329180" cy="1828800"/>
          </a:xfrm>
          <a:prstGeom prst="chevron">
            <a:avLst>
              <a:gd name="adj" fmla="val 23402"/>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scene3d>
              <a:camera prst="orthographicFront"/>
              <a:lightRig rig="threePt" dir="t"/>
            </a:scene3d>
          </a:bodyPr>
          <a:lstStyle/>
          <a:p>
            <a:pPr lvl="0" algn="ctr">
              <a:buClrTx/>
              <a:buSzTx/>
              <a:buFontTx/>
            </a:pPr>
            <a:r>
              <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确定危险源</a:t>
            </a:r>
          </a:p>
        </p:txBody>
      </p:sp>
      <p:sp>
        <p:nvSpPr>
          <p:cNvPr id="24" name="燕尾形 23"/>
          <p:cNvSpPr/>
          <p:nvPr/>
        </p:nvSpPr>
        <p:spPr>
          <a:xfrm>
            <a:off x="6615680" y="3396615"/>
            <a:ext cx="2329180" cy="1829435"/>
          </a:xfrm>
          <a:prstGeom prst="chevron">
            <a:avLst>
              <a:gd name="adj" fmla="val 22596"/>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scene3d>
              <a:camera prst="orthographicFront"/>
              <a:lightRig rig="threePt" dir="t"/>
            </a:scene3d>
          </a:bodyPr>
          <a:lstStyle/>
          <a:p>
            <a:pPr lvl="0" algn="ctr">
              <a:buClrTx/>
              <a:buSzTx/>
              <a:buFontTx/>
            </a:pPr>
            <a:r>
              <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编制应急预案</a:t>
            </a:r>
          </a:p>
        </p:txBody>
      </p:sp>
      <p:sp>
        <p:nvSpPr>
          <p:cNvPr id="25" name="燕尾形 24"/>
          <p:cNvSpPr/>
          <p:nvPr/>
        </p:nvSpPr>
        <p:spPr>
          <a:xfrm>
            <a:off x="8792460" y="3396615"/>
            <a:ext cx="2329180" cy="1829435"/>
          </a:xfrm>
          <a:prstGeom prst="chevron">
            <a:avLst>
              <a:gd name="adj" fmla="val 24192"/>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scene3d>
              <a:camera prst="orthographicFront"/>
              <a:lightRig rig="threePt" dir="t"/>
            </a:scene3d>
          </a:bodyPr>
          <a:lstStyle/>
          <a:p>
            <a:pPr lvl="0" algn="ctr">
              <a:buClrTx/>
              <a:buSzTx/>
              <a:buFontTx/>
            </a:pPr>
            <a:r>
              <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进行应急处理预案的演练</a:t>
            </a:r>
          </a:p>
        </p:txBody>
      </p:sp>
      <p:sp>
        <p:nvSpPr>
          <p:cNvPr id="29" name="任意多边形 28"/>
          <p:cNvSpPr/>
          <p:nvPr/>
        </p:nvSpPr>
        <p:spPr>
          <a:xfrm>
            <a:off x="5603490" y="2475865"/>
            <a:ext cx="0" cy="913765"/>
          </a:xfrm>
          <a:custGeom>
            <a:avLst/>
            <a:gdLst>
              <a:gd name="connisteX0" fmla="*/ 0 w 0"/>
              <a:gd name="connsiteY0" fmla="*/ 0 h 913765"/>
              <a:gd name="connisteX1" fmla="*/ 0 w 0"/>
              <a:gd name="connsiteY1" fmla="*/ 913765 h 913765"/>
            </a:gdLst>
            <a:ahLst/>
            <a:cxnLst>
              <a:cxn ang="0">
                <a:pos x="connisteX0" y="connsiteY0"/>
              </a:cxn>
              <a:cxn ang="0">
                <a:pos x="connisteX1" y="connsiteY1"/>
              </a:cxn>
            </a:cxnLst>
            <a:rect l="l" t="t" r="r" b="b"/>
            <a:pathLst>
              <a:path h="913765">
                <a:moveTo>
                  <a:pt x="0" y="0"/>
                </a:moveTo>
                <a:lnTo>
                  <a:pt x="0" y="913765"/>
                </a:lnTo>
              </a:path>
            </a:pathLst>
          </a:custGeom>
          <a:noFill/>
          <a:ln w="31750" cmpd="sng">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0" name="任意多边形 29"/>
          <p:cNvSpPr/>
          <p:nvPr/>
        </p:nvSpPr>
        <p:spPr>
          <a:xfrm>
            <a:off x="7780270" y="2425700"/>
            <a:ext cx="0" cy="913765"/>
          </a:xfrm>
          <a:custGeom>
            <a:avLst/>
            <a:gdLst>
              <a:gd name="connisteX0" fmla="*/ 0 w 0"/>
              <a:gd name="connsiteY0" fmla="*/ 0 h 913765"/>
              <a:gd name="connisteX1" fmla="*/ 0 w 0"/>
              <a:gd name="connsiteY1" fmla="*/ 913765 h 913765"/>
            </a:gdLst>
            <a:ahLst/>
            <a:cxnLst>
              <a:cxn ang="0">
                <a:pos x="connisteX0" y="connsiteY0"/>
              </a:cxn>
              <a:cxn ang="0">
                <a:pos x="connisteX1" y="connsiteY1"/>
              </a:cxn>
            </a:cxnLst>
            <a:rect l="l" t="t" r="r" b="b"/>
            <a:pathLst>
              <a:path h="913765">
                <a:moveTo>
                  <a:pt x="0" y="0"/>
                </a:moveTo>
                <a:lnTo>
                  <a:pt x="0" y="913765"/>
                </a:lnTo>
              </a:path>
            </a:pathLst>
          </a:custGeom>
          <a:noFill/>
          <a:ln w="31750" cmpd="sng">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panose="020B0500000000000000" pitchFamily="34" charset="-122"/>
              <a:ea typeface="思源黑体" panose="020B0500000000000000" pitchFamily="34" charset="-122"/>
              <a:sym typeface="+mn-ea"/>
            </a:endParaRPr>
          </a:p>
        </p:txBody>
      </p:sp>
      <p:sp>
        <p:nvSpPr>
          <p:cNvPr id="32" name="任意多边形 31"/>
          <p:cNvSpPr/>
          <p:nvPr/>
        </p:nvSpPr>
        <p:spPr>
          <a:xfrm>
            <a:off x="9957050" y="2425700"/>
            <a:ext cx="0" cy="913765"/>
          </a:xfrm>
          <a:custGeom>
            <a:avLst/>
            <a:gdLst>
              <a:gd name="connisteX0" fmla="*/ 0 w 0"/>
              <a:gd name="connsiteY0" fmla="*/ 0 h 913765"/>
              <a:gd name="connisteX1" fmla="*/ 0 w 0"/>
              <a:gd name="connsiteY1" fmla="*/ 913765 h 913765"/>
            </a:gdLst>
            <a:ahLst/>
            <a:cxnLst>
              <a:cxn ang="0">
                <a:pos x="connisteX0" y="connsiteY0"/>
              </a:cxn>
              <a:cxn ang="0">
                <a:pos x="connisteX1" y="connsiteY1"/>
              </a:cxn>
            </a:cxnLst>
            <a:rect l="l" t="t" r="r" b="b"/>
            <a:pathLst>
              <a:path h="913765">
                <a:moveTo>
                  <a:pt x="0" y="0"/>
                </a:moveTo>
                <a:lnTo>
                  <a:pt x="0" y="913765"/>
                </a:lnTo>
              </a:path>
            </a:pathLst>
          </a:custGeom>
          <a:noFill/>
          <a:ln w="31750" cmpd="sng">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panose="020B0500000000000000" pitchFamily="34" charset="-122"/>
              <a:ea typeface="思源黑体" panose="020B0500000000000000" pitchFamily="34" charset="-122"/>
              <a:sym typeface="+mn-ea"/>
            </a:endParaRPr>
          </a:p>
        </p:txBody>
      </p:sp>
      <p:sp>
        <p:nvSpPr>
          <p:cNvPr id="27" name="椭圆 26"/>
          <p:cNvSpPr/>
          <p:nvPr/>
        </p:nvSpPr>
        <p:spPr>
          <a:xfrm>
            <a:off x="7240520" y="1345565"/>
            <a:ext cx="1079500" cy="108000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scene3d>
              <a:camera prst="orthographicFront"/>
              <a:lightRig rig="threePt" dir="t"/>
            </a:scene3d>
          </a:bodyPr>
          <a:lstStyle/>
          <a:p>
            <a:pPr lvl="0" algn="ctr">
              <a:buClrTx/>
              <a:buSzTx/>
              <a:buFontTx/>
            </a:pPr>
            <a:r>
              <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二</a:t>
            </a:r>
          </a:p>
        </p:txBody>
      </p:sp>
      <p:sp>
        <p:nvSpPr>
          <p:cNvPr id="28" name="椭圆 27"/>
          <p:cNvSpPr/>
          <p:nvPr/>
        </p:nvSpPr>
        <p:spPr>
          <a:xfrm>
            <a:off x="9417300" y="1345565"/>
            <a:ext cx="1079500" cy="108000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scene3d>
              <a:camera prst="orthographicFront"/>
              <a:lightRig rig="threePt" dir="t"/>
            </a:scene3d>
          </a:bodyPr>
          <a:lstStyle/>
          <a:p>
            <a:pPr lvl="0" algn="ctr">
              <a:buClrTx/>
              <a:buSzTx/>
              <a:buFontTx/>
            </a:pPr>
            <a:r>
              <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三</a:t>
            </a:r>
          </a:p>
        </p:txBody>
      </p:sp>
      <p:sp>
        <p:nvSpPr>
          <p:cNvPr id="26" name="椭圆 25"/>
          <p:cNvSpPr/>
          <p:nvPr/>
        </p:nvSpPr>
        <p:spPr>
          <a:xfrm>
            <a:off x="5063490" y="1345565"/>
            <a:ext cx="1080000" cy="108000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scene3d>
              <a:camera prst="orthographicFront"/>
              <a:lightRig rig="threePt" dir="t"/>
            </a:scene3d>
          </a:bodyPr>
          <a:lstStyle/>
          <a:p>
            <a:pPr lvl="0" algn="ctr">
              <a:buClrTx/>
              <a:buSzTx/>
              <a:buFontTx/>
            </a:pPr>
            <a:r>
              <a:rPr lang="zh-CN" altLang="en-US" sz="24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一</a:t>
            </a:r>
          </a:p>
        </p:txBody>
      </p:sp>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五边形 9">
            <a:extLst>
              <a:ext uri="{FF2B5EF4-FFF2-40B4-BE49-F238E27FC236}">
                <a16:creationId xmlns:a16="http://schemas.microsoft.com/office/drawing/2014/main" id="{238BA329-2CDE-46EE-84A1-A89ABFF8F29C}"/>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5" name="矩形 4"/>
          <p:cNvSpPr/>
          <p:nvPr/>
        </p:nvSpPr>
        <p:spPr>
          <a:xfrm>
            <a:off x="-14605" y="260350"/>
            <a:ext cx="12240000" cy="5245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4" name="组合 3"/>
          <p:cNvGrpSpPr/>
          <p:nvPr/>
        </p:nvGrpSpPr>
        <p:grpSpPr>
          <a:xfrm>
            <a:off x="436245" y="260350"/>
            <a:ext cx="3553460" cy="538480"/>
            <a:chOff x="687" y="410"/>
            <a:chExt cx="5596" cy="848"/>
          </a:xfrm>
        </p:grpSpPr>
        <p:sp>
          <p:nvSpPr>
            <p:cNvPr id="2" name="矩形 1"/>
            <p:cNvSpPr/>
            <p:nvPr/>
          </p:nvSpPr>
          <p:spPr>
            <a:xfrm>
              <a:off x="687" y="410"/>
              <a:ext cx="5597" cy="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18" name="组合 17"/>
            <p:cNvGrpSpPr/>
            <p:nvPr/>
          </p:nvGrpSpPr>
          <p:grpSpPr>
            <a:xfrm>
              <a:off x="1006" y="552"/>
              <a:ext cx="4959" cy="566"/>
              <a:chOff x="817" y="901"/>
              <a:chExt cx="4959" cy="566"/>
            </a:xfrm>
            <a:solidFill>
              <a:schemeClr val="bg1"/>
            </a:solidFill>
          </p:grpSpPr>
          <p:grpSp>
            <p:nvGrpSpPr>
              <p:cNvPr id="17" name="组合 16"/>
              <p:cNvGrpSpPr/>
              <p:nvPr/>
            </p:nvGrpSpPr>
            <p:grpSpPr>
              <a:xfrm>
                <a:off x="817" y="901"/>
                <a:ext cx="2817" cy="566"/>
                <a:chOff x="817" y="856"/>
                <a:chExt cx="2817" cy="566"/>
              </a:xfrm>
              <a:grpFill/>
            </p:grpSpPr>
            <p:grpSp>
              <p:nvGrpSpPr>
                <p:cNvPr id="16" name="组合 15"/>
                <p:cNvGrpSpPr/>
                <p:nvPr/>
              </p:nvGrpSpPr>
              <p:grpSpPr>
                <a:xfrm>
                  <a:off x="817" y="856"/>
                  <a:ext cx="567" cy="567"/>
                  <a:chOff x="839" y="317"/>
                  <a:chExt cx="1134" cy="1134"/>
                </a:xfrm>
                <a:grpFill/>
              </p:grpSpPr>
              <p:sp>
                <p:nvSpPr>
                  <p:cNvPr id="11" name="任意多边形 10"/>
                  <p:cNvSpPr/>
                  <p:nvPr/>
                </p:nvSpPr>
                <p:spPr>
                  <a:xfrm>
                    <a:off x="883" y="317"/>
                    <a:ext cx="1051" cy="369"/>
                  </a:xfrm>
                  <a:custGeom>
                    <a:avLst/>
                    <a:gdLst>
                      <a:gd name="connisteX0" fmla="*/ 1266825 w 2266950"/>
                      <a:gd name="connsiteY0" fmla="*/ 0 h 800100"/>
                      <a:gd name="connisteX1" fmla="*/ 895350 w 2266950"/>
                      <a:gd name="connsiteY1" fmla="*/ 95250 h 800100"/>
                      <a:gd name="connisteX2" fmla="*/ 981075 w 2266950"/>
                      <a:gd name="connsiteY2" fmla="*/ 266700 h 800100"/>
                      <a:gd name="connisteX3" fmla="*/ 0 w 2266950"/>
                      <a:gd name="connsiteY3" fmla="*/ 266700 h 800100"/>
                      <a:gd name="connisteX4" fmla="*/ 0 w 2266950"/>
                      <a:gd name="connsiteY4" fmla="*/ 790575 h 800100"/>
                      <a:gd name="connisteX5" fmla="*/ 361950 w 2266950"/>
                      <a:gd name="connsiteY5" fmla="*/ 790575 h 800100"/>
                      <a:gd name="connisteX6" fmla="*/ 371475 w 2266950"/>
                      <a:gd name="connsiteY6" fmla="*/ 552450 h 800100"/>
                      <a:gd name="connisteX7" fmla="*/ 1905000 w 2266950"/>
                      <a:gd name="connsiteY7" fmla="*/ 561975 h 800100"/>
                      <a:gd name="connisteX8" fmla="*/ 1905000 w 2266950"/>
                      <a:gd name="connsiteY8" fmla="*/ 800100 h 800100"/>
                      <a:gd name="connisteX9" fmla="*/ 2266950 w 2266950"/>
                      <a:gd name="connsiteY9" fmla="*/ 800100 h 800100"/>
                      <a:gd name="connisteX10" fmla="*/ 2257425 w 2266950"/>
                      <a:gd name="connsiteY10" fmla="*/ 266700 h 800100"/>
                      <a:gd name="connisteX11" fmla="*/ 1362075 w 2266950"/>
                      <a:gd name="connsiteY11" fmla="*/ 266700 h 800100"/>
                      <a:gd name="connisteX12" fmla="*/ 1266825 w 2266950"/>
                      <a:gd name="connsiteY12" fmla="*/ 0 h 800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2266950" h="800100">
                        <a:moveTo>
                          <a:pt x="1266825" y="0"/>
                        </a:moveTo>
                        <a:lnTo>
                          <a:pt x="895350" y="95250"/>
                        </a:lnTo>
                        <a:lnTo>
                          <a:pt x="981075" y="266700"/>
                        </a:lnTo>
                        <a:lnTo>
                          <a:pt x="0" y="266700"/>
                        </a:lnTo>
                        <a:lnTo>
                          <a:pt x="0" y="790575"/>
                        </a:lnTo>
                        <a:lnTo>
                          <a:pt x="361950" y="790575"/>
                        </a:lnTo>
                        <a:lnTo>
                          <a:pt x="371475" y="552450"/>
                        </a:lnTo>
                        <a:lnTo>
                          <a:pt x="1905000" y="561975"/>
                        </a:lnTo>
                        <a:lnTo>
                          <a:pt x="1905000" y="800100"/>
                        </a:lnTo>
                        <a:lnTo>
                          <a:pt x="2266950" y="800100"/>
                        </a:lnTo>
                        <a:lnTo>
                          <a:pt x="2257425" y="266700"/>
                        </a:lnTo>
                        <a:lnTo>
                          <a:pt x="1362075" y="266700"/>
                        </a:lnTo>
                        <a:lnTo>
                          <a:pt x="1266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2" name="任意多边形 11"/>
                  <p:cNvSpPr/>
                  <p:nvPr/>
                </p:nvSpPr>
                <p:spPr>
                  <a:xfrm>
                    <a:off x="839" y="607"/>
                    <a:ext cx="1135" cy="844"/>
                  </a:xfrm>
                  <a:custGeom>
                    <a:avLst/>
                    <a:gdLst>
                      <a:gd name="connisteX0" fmla="*/ 923925 w 2447925"/>
                      <a:gd name="connsiteY0" fmla="*/ 0 h 1828800"/>
                      <a:gd name="connisteX1" fmla="*/ 762000 w 2447925"/>
                      <a:gd name="connsiteY1" fmla="*/ 352425 h 1828800"/>
                      <a:gd name="connisteX2" fmla="*/ 0 w 2447925"/>
                      <a:gd name="connsiteY2" fmla="*/ 352425 h 1828800"/>
                      <a:gd name="connisteX3" fmla="*/ 9525 w 2447925"/>
                      <a:gd name="connsiteY3" fmla="*/ 647700 h 1828800"/>
                      <a:gd name="connisteX4" fmla="*/ 609600 w 2447925"/>
                      <a:gd name="connsiteY4" fmla="*/ 647700 h 1828800"/>
                      <a:gd name="connisteX5" fmla="*/ 371475 w 2447925"/>
                      <a:gd name="connsiteY5" fmla="*/ 1038225 h 1828800"/>
                      <a:gd name="connisteX6" fmla="*/ 962025 w 2447925"/>
                      <a:gd name="connsiteY6" fmla="*/ 1276350 h 1828800"/>
                      <a:gd name="connisteX7" fmla="*/ 38100 w 2447925"/>
                      <a:gd name="connsiteY7" fmla="*/ 1457325 h 1828800"/>
                      <a:gd name="connisteX8" fmla="*/ 38100 w 2447925"/>
                      <a:gd name="connsiteY8" fmla="*/ 1809750 h 1828800"/>
                      <a:gd name="connisteX9" fmla="*/ 1343025 w 2447925"/>
                      <a:gd name="connsiteY9" fmla="*/ 1438275 h 1828800"/>
                      <a:gd name="connisteX10" fmla="*/ 2209800 w 2447925"/>
                      <a:gd name="connsiteY10" fmla="*/ 1828800 h 1828800"/>
                      <a:gd name="connisteX11" fmla="*/ 2362200 w 2447925"/>
                      <a:gd name="connsiteY11" fmla="*/ 1495425 h 1828800"/>
                      <a:gd name="connisteX12" fmla="*/ 1647825 w 2447925"/>
                      <a:gd name="connsiteY12" fmla="*/ 1228725 h 1828800"/>
                      <a:gd name="connisteX13" fmla="*/ 2009775 w 2447925"/>
                      <a:gd name="connsiteY13" fmla="*/ 676275 h 1828800"/>
                      <a:gd name="connisteX14" fmla="*/ 1600200 w 2447925"/>
                      <a:gd name="connsiteY14" fmla="*/ 676275 h 1828800"/>
                      <a:gd name="connisteX15" fmla="*/ 1343025 w 2447925"/>
                      <a:gd name="connsiteY15" fmla="*/ 1085850 h 1828800"/>
                      <a:gd name="connisteX16" fmla="*/ 828675 w 2447925"/>
                      <a:gd name="connsiteY16" fmla="*/ 923925 h 1828800"/>
                      <a:gd name="connisteX17" fmla="*/ 952500 w 2447925"/>
                      <a:gd name="connsiteY17" fmla="*/ 657225 h 1828800"/>
                      <a:gd name="connisteX18" fmla="*/ 2447925 w 2447925"/>
                      <a:gd name="connsiteY18" fmla="*/ 657225 h 1828800"/>
                      <a:gd name="connisteX19" fmla="*/ 2438400 w 2447925"/>
                      <a:gd name="connsiteY19" fmla="*/ 352425 h 1828800"/>
                      <a:gd name="connisteX20" fmla="*/ 1143000 w 2447925"/>
                      <a:gd name="connsiteY20" fmla="*/ 352425 h 1828800"/>
                      <a:gd name="connisteX21" fmla="*/ 1285875 w 2447925"/>
                      <a:gd name="connsiteY21" fmla="*/ 114300 h 1828800"/>
                      <a:gd name="connisteX22" fmla="*/ 923925 w 2447925"/>
                      <a:gd name="connsiteY22" fmla="*/ 0 h 18288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2447925" h="1828800">
                        <a:moveTo>
                          <a:pt x="923925" y="0"/>
                        </a:moveTo>
                        <a:lnTo>
                          <a:pt x="762000" y="352425"/>
                        </a:lnTo>
                        <a:lnTo>
                          <a:pt x="0" y="352425"/>
                        </a:lnTo>
                        <a:lnTo>
                          <a:pt x="9525" y="647700"/>
                        </a:lnTo>
                        <a:lnTo>
                          <a:pt x="609600" y="647700"/>
                        </a:lnTo>
                        <a:lnTo>
                          <a:pt x="371475" y="1038225"/>
                        </a:lnTo>
                        <a:lnTo>
                          <a:pt x="962025" y="1276350"/>
                        </a:lnTo>
                        <a:lnTo>
                          <a:pt x="38100" y="1457325"/>
                        </a:lnTo>
                        <a:lnTo>
                          <a:pt x="38100" y="1809750"/>
                        </a:lnTo>
                        <a:lnTo>
                          <a:pt x="1343025" y="1438275"/>
                        </a:lnTo>
                        <a:lnTo>
                          <a:pt x="2209800" y="1828800"/>
                        </a:lnTo>
                        <a:lnTo>
                          <a:pt x="2362200" y="1495425"/>
                        </a:lnTo>
                        <a:lnTo>
                          <a:pt x="1647825" y="1228725"/>
                        </a:lnTo>
                        <a:lnTo>
                          <a:pt x="2009775" y="676275"/>
                        </a:lnTo>
                        <a:lnTo>
                          <a:pt x="1600200" y="676275"/>
                        </a:lnTo>
                        <a:lnTo>
                          <a:pt x="1343025" y="1085850"/>
                        </a:lnTo>
                        <a:lnTo>
                          <a:pt x="828675" y="923925"/>
                        </a:lnTo>
                        <a:lnTo>
                          <a:pt x="952500" y="657225"/>
                        </a:lnTo>
                        <a:lnTo>
                          <a:pt x="2447925" y="657225"/>
                        </a:lnTo>
                        <a:lnTo>
                          <a:pt x="2438400" y="352425"/>
                        </a:lnTo>
                        <a:lnTo>
                          <a:pt x="1143000" y="352425"/>
                        </a:lnTo>
                        <a:lnTo>
                          <a:pt x="1285875" y="114300"/>
                        </a:lnTo>
                        <a:lnTo>
                          <a:pt x="923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13" name="任意多边形 12"/>
                <p:cNvSpPr/>
                <p:nvPr/>
              </p:nvSpPr>
              <p:spPr>
                <a:xfrm>
                  <a:off x="1568" y="856"/>
                  <a:ext cx="566" cy="567"/>
                </a:xfrm>
                <a:custGeom>
                  <a:avLst/>
                  <a:gdLst>
                    <a:gd name="connisteX0" fmla="*/ 1066800 w 2333625"/>
                    <a:gd name="connsiteY0" fmla="*/ 9525 h 2352675"/>
                    <a:gd name="connisteX1" fmla="*/ 0 w 2333625"/>
                    <a:gd name="connsiteY1" fmla="*/ 942975 h 2352675"/>
                    <a:gd name="connisteX2" fmla="*/ 0 w 2333625"/>
                    <a:gd name="connsiteY2" fmla="*/ 1266825 h 2352675"/>
                    <a:gd name="connisteX3" fmla="*/ 1200150 w 2333625"/>
                    <a:gd name="connsiteY3" fmla="*/ 381000 h 2352675"/>
                    <a:gd name="connisteX4" fmla="*/ 1714500 w 2333625"/>
                    <a:gd name="connsiteY4" fmla="*/ 847725 h 2352675"/>
                    <a:gd name="connisteX5" fmla="*/ 619125 w 2333625"/>
                    <a:gd name="connsiteY5" fmla="*/ 847725 h 2352675"/>
                    <a:gd name="connisteX6" fmla="*/ 609600 w 2333625"/>
                    <a:gd name="connsiteY6" fmla="*/ 1171575 h 2352675"/>
                    <a:gd name="connisteX7" fmla="*/ 1028700 w 2333625"/>
                    <a:gd name="connsiteY7" fmla="*/ 1171575 h 2352675"/>
                    <a:gd name="connisteX8" fmla="*/ 1028700 w 2333625"/>
                    <a:gd name="connsiteY8" fmla="*/ 1438275 h 2352675"/>
                    <a:gd name="connisteX9" fmla="*/ 304800 w 2333625"/>
                    <a:gd name="connsiteY9" fmla="*/ 1428750 h 2352675"/>
                    <a:gd name="connisteX10" fmla="*/ 314325 w 2333625"/>
                    <a:gd name="connsiteY10" fmla="*/ 1733550 h 2352675"/>
                    <a:gd name="connisteX11" fmla="*/ 1028700 w 2333625"/>
                    <a:gd name="connsiteY11" fmla="*/ 1733550 h 2352675"/>
                    <a:gd name="connisteX12" fmla="*/ 1038225 w 2333625"/>
                    <a:gd name="connsiteY12" fmla="*/ 2019300 h 2352675"/>
                    <a:gd name="connisteX13" fmla="*/ 104775 w 2333625"/>
                    <a:gd name="connsiteY13" fmla="*/ 2038350 h 2352675"/>
                    <a:gd name="connisteX14" fmla="*/ 104775 w 2333625"/>
                    <a:gd name="connsiteY14" fmla="*/ 2343150 h 2352675"/>
                    <a:gd name="connisteX15" fmla="*/ 2333625 w 2333625"/>
                    <a:gd name="connsiteY15" fmla="*/ 2352675 h 2352675"/>
                    <a:gd name="connisteX16" fmla="*/ 2324100 w 2333625"/>
                    <a:gd name="connsiteY16" fmla="*/ 2047875 h 2352675"/>
                    <a:gd name="connisteX17" fmla="*/ 1438275 w 2333625"/>
                    <a:gd name="connsiteY17" fmla="*/ 2038350 h 2352675"/>
                    <a:gd name="connisteX18" fmla="*/ 1438275 w 2333625"/>
                    <a:gd name="connsiteY18" fmla="*/ 1733550 h 2352675"/>
                    <a:gd name="connisteX19" fmla="*/ 2152650 w 2333625"/>
                    <a:gd name="connsiteY19" fmla="*/ 1733550 h 2352675"/>
                    <a:gd name="connisteX20" fmla="*/ 2143125 w 2333625"/>
                    <a:gd name="connsiteY20" fmla="*/ 1419225 h 2352675"/>
                    <a:gd name="connisteX21" fmla="*/ 1400175 w 2333625"/>
                    <a:gd name="connsiteY21" fmla="*/ 1428750 h 2352675"/>
                    <a:gd name="connisteX22" fmla="*/ 1400175 w 2333625"/>
                    <a:gd name="connsiteY22" fmla="*/ 1171575 h 2352675"/>
                    <a:gd name="connisteX23" fmla="*/ 1885950 w 2333625"/>
                    <a:gd name="connsiteY23" fmla="*/ 1171575 h 2352675"/>
                    <a:gd name="connisteX24" fmla="*/ 1876425 w 2333625"/>
                    <a:gd name="connsiteY24" fmla="*/ 981075 h 2352675"/>
                    <a:gd name="connisteX25" fmla="*/ 2324100 w 2333625"/>
                    <a:gd name="connsiteY25" fmla="*/ 1323975 h 2352675"/>
                    <a:gd name="connisteX26" fmla="*/ 2333625 w 2333625"/>
                    <a:gd name="connsiteY26" fmla="*/ 828675 h 2352675"/>
                    <a:gd name="connisteX27" fmla="*/ 1438275 w 2333625"/>
                    <a:gd name="connsiteY27" fmla="*/ 114300 h 2352675"/>
                    <a:gd name="connisteX28" fmla="*/ 1543050 w 2333625"/>
                    <a:gd name="connsiteY28" fmla="*/ 0 h 2352675"/>
                    <a:gd name="connisteX29" fmla="*/ 1066800 w 2333625"/>
                    <a:gd name="connsiteY29" fmla="*/ 9525 h 2352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Lst>
                  <a:rect l="l" t="t" r="r" b="b"/>
                  <a:pathLst>
                    <a:path w="2333625" h="2352675">
                      <a:moveTo>
                        <a:pt x="1066800" y="9525"/>
                      </a:moveTo>
                      <a:lnTo>
                        <a:pt x="0" y="942975"/>
                      </a:lnTo>
                      <a:lnTo>
                        <a:pt x="0" y="1266825"/>
                      </a:lnTo>
                      <a:lnTo>
                        <a:pt x="1200150" y="381000"/>
                      </a:lnTo>
                      <a:lnTo>
                        <a:pt x="1714500" y="847725"/>
                      </a:lnTo>
                      <a:lnTo>
                        <a:pt x="619125" y="847725"/>
                      </a:lnTo>
                      <a:lnTo>
                        <a:pt x="609600" y="1171575"/>
                      </a:lnTo>
                      <a:lnTo>
                        <a:pt x="1028700" y="1171575"/>
                      </a:lnTo>
                      <a:lnTo>
                        <a:pt x="1028700" y="1438275"/>
                      </a:lnTo>
                      <a:lnTo>
                        <a:pt x="304800" y="1428750"/>
                      </a:lnTo>
                      <a:lnTo>
                        <a:pt x="314325" y="1733550"/>
                      </a:lnTo>
                      <a:lnTo>
                        <a:pt x="1028700" y="1733550"/>
                      </a:lnTo>
                      <a:lnTo>
                        <a:pt x="1038225" y="2019300"/>
                      </a:lnTo>
                      <a:lnTo>
                        <a:pt x="104775" y="2038350"/>
                      </a:lnTo>
                      <a:lnTo>
                        <a:pt x="104775" y="2343150"/>
                      </a:lnTo>
                      <a:lnTo>
                        <a:pt x="2333625" y="2352675"/>
                      </a:lnTo>
                      <a:lnTo>
                        <a:pt x="2324100" y="2047875"/>
                      </a:lnTo>
                      <a:lnTo>
                        <a:pt x="1438275" y="2038350"/>
                      </a:lnTo>
                      <a:lnTo>
                        <a:pt x="1438275" y="1733550"/>
                      </a:lnTo>
                      <a:lnTo>
                        <a:pt x="2152650" y="1733550"/>
                      </a:lnTo>
                      <a:lnTo>
                        <a:pt x="2143125" y="1419225"/>
                      </a:lnTo>
                      <a:lnTo>
                        <a:pt x="1400175" y="1428750"/>
                      </a:lnTo>
                      <a:lnTo>
                        <a:pt x="1400175" y="1171575"/>
                      </a:lnTo>
                      <a:lnTo>
                        <a:pt x="1885950" y="1171575"/>
                      </a:lnTo>
                      <a:lnTo>
                        <a:pt x="1876425" y="981075"/>
                      </a:lnTo>
                      <a:lnTo>
                        <a:pt x="2324100" y="1323975"/>
                      </a:lnTo>
                      <a:lnTo>
                        <a:pt x="2333625" y="828675"/>
                      </a:lnTo>
                      <a:lnTo>
                        <a:pt x="1438275" y="114300"/>
                      </a:lnTo>
                      <a:lnTo>
                        <a:pt x="1543050" y="0"/>
                      </a:lnTo>
                      <a:lnTo>
                        <a:pt x="1066800" y="95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4" name="任意多边形 13"/>
                <p:cNvSpPr/>
                <p:nvPr/>
              </p:nvSpPr>
              <p:spPr>
                <a:xfrm>
                  <a:off x="2318" y="856"/>
                  <a:ext cx="566" cy="567"/>
                </a:xfrm>
                <a:custGeom>
                  <a:avLst/>
                  <a:gdLst>
                    <a:gd name="connisteX0" fmla="*/ 241300 w 1962150"/>
                    <a:gd name="connsiteY0" fmla="*/ 0 h 2071370"/>
                    <a:gd name="connisteX1" fmla="*/ 0 w 1962150"/>
                    <a:gd name="connsiteY1" fmla="*/ 613410 h 2071370"/>
                    <a:gd name="connisteX2" fmla="*/ 120650 w 1962150"/>
                    <a:gd name="connsiteY2" fmla="*/ 854710 h 2071370"/>
                    <a:gd name="connisteX3" fmla="*/ 344170 w 1962150"/>
                    <a:gd name="connsiteY3" fmla="*/ 556260 h 2071370"/>
                    <a:gd name="connisteX4" fmla="*/ 436245 w 1962150"/>
                    <a:gd name="connsiteY4" fmla="*/ 556260 h 2071370"/>
                    <a:gd name="connisteX5" fmla="*/ 430530 w 1962150"/>
                    <a:gd name="connsiteY5" fmla="*/ 894715 h 2071370"/>
                    <a:gd name="connisteX6" fmla="*/ 22860 w 1962150"/>
                    <a:gd name="connsiteY6" fmla="*/ 883285 h 2071370"/>
                    <a:gd name="connisteX7" fmla="*/ 5715 w 1962150"/>
                    <a:gd name="connsiteY7" fmla="*/ 1164590 h 2071370"/>
                    <a:gd name="connisteX8" fmla="*/ 407670 w 1962150"/>
                    <a:gd name="connsiteY8" fmla="*/ 1136015 h 2071370"/>
                    <a:gd name="connisteX9" fmla="*/ 11430 w 1962150"/>
                    <a:gd name="connsiteY9" fmla="*/ 1801495 h 2071370"/>
                    <a:gd name="connisteX10" fmla="*/ 45720 w 1962150"/>
                    <a:gd name="connsiteY10" fmla="*/ 2065655 h 2071370"/>
                    <a:gd name="connisteX11" fmla="*/ 149225 w 1962150"/>
                    <a:gd name="connsiteY11" fmla="*/ 2071370 h 2071370"/>
                    <a:gd name="connisteX12" fmla="*/ 516255 w 1962150"/>
                    <a:gd name="connsiteY12" fmla="*/ 1503045 h 2071370"/>
                    <a:gd name="connisteX13" fmla="*/ 631190 w 1962150"/>
                    <a:gd name="connsiteY13" fmla="*/ 1623695 h 2071370"/>
                    <a:gd name="connisteX14" fmla="*/ 854710 w 1962150"/>
                    <a:gd name="connsiteY14" fmla="*/ 1899285 h 2071370"/>
                    <a:gd name="connisteX15" fmla="*/ 1073150 w 1962150"/>
                    <a:gd name="connsiteY15" fmla="*/ 1686560 h 2071370"/>
                    <a:gd name="connisteX16" fmla="*/ 1078865 w 1962150"/>
                    <a:gd name="connsiteY16" fmla="*/ 2002155 h 2071370"/>
                    <a:gd name="connisteX17" fmla="*/ 1394460 w 1962150"/>
                    <a:gd name="connsiteY17" fmla="*/ 2019300 h 2071370"/>
                    <a:gd name="connisteX18" fmla="*/ 1365885 w 1962150"/>
                    <a:gd name="connsiteY18" fmla="*/ 476250 h 2071370"/>
                    <a:gd name="connisteX19" fmla="*/ 1727200 w 1962150"/>
                    <a:gd name="connsiteY19" fmla="*/ 470535 h 2071370"/>
                    <a:gd name="connisteX20" fmla="*/ 1692910 w 1962150"/>
                    <a:gd name="connsiteY20" fmla="*/ 1554480 h 2071370"/>
                    <a:gd name="connisteX21" fmla="*/ 1394460 w 1962150"/>
                    <a:gd name="connsiteY21" fmla="*/ 1583690 h 2071370"/>
                    <a:gd name="connisteX22" fmla="*/ 1405890 w 1962150"/>
                    <a:gd name="connsiteY22" fmla="*/ 1858645 h 2071370"/>
                    <a:gd name="connisteX23" fmla="*/ 1704340 w 1962150"/>
                    <a:gd name="connsiteY23" fmla="*/ 1830070 h 2071370"/>
                    <a:gd name="connisteX24" fmla="*/ 1692910 w 1962150"/>
                    <a:gd name="connsiteY24" fmla="*/ 2025015 h 2071370"/>
                    <a:gd name="connisteX25" fmla="*/ 1945005 w 1962150"/>
                    <a:gd name="connsiteY25" fmla="*/ 2002155 h 2071370"/>
                    <a:gd name="connisteX26" fmla="*/ 1962150 w 1962150"/>
                    <a:gd name="connsiteY26" fmla="*/ 194945 h 2071370"/>
                    <a:gd name="connisteX27" fmla="*/ 1124585 w 1962150"/>
                    <a:gd name="connsiteY27" fmla="*/ 206375 h 2071370"/>
                    <a:gd name="connisteX28" fmla="*/ 1084580 w 1962150"/>
                    <a:gd name="connsiteY28" fmla="*/ 229235 h 2071370"/>
                    <a:gd name="connisteX29" fmla="*/ 1084580 w 1962150"/>
                    <a:gd name="connsiteY29" fmla="*/ 1675130 h 2071370"/>
                    <a:gd name="connisteX30" fmla="*/ 659765 w 1962150"/>
                    <a:gd name="connsiteY30" fmla="*/ 1238885 h 2071370"/>
                    <a:gd name="connisteX31" fmla="*/ 688340 w 1962150"/>
                    <a:gd name="connsiteY31" fmla="*/ 1130300 h 2071370"/>
                    <a:gd name="connisteX32" fmla="*/ 1021080 w 1962150"/>
                    <a:gd name="connsiteY32" fmla="*/ 1147445 h 2071370"/>
                    <a:gd name="connisteX33" fmla="*/ 1015365 w 1962150"/>
                    <a:gd name="connsiteY33" fmla="*/ 877570 h 2071370"/>
                    <a:gd name="connisteX34" fmla="*/ 699770 w 1962150"/>
                    <a:gd name="connsiteY34" fmla="*/ 894715 h 2071370"/>
                    <a:gd name="connisteX35" fmla="*/ 699770 w 1962150"/>
                    <a:gd name="connsiteY35" fmla="*/ 584835 h 2071370"/>
                    <a:gd name="connisteX36" fmla="*/ 958215 w 1962150"/>
                    <a:gd name="connsiteY36" fmla="*/ 550545 h 2071370"/>
                    <a:gd name="connisteX37" fmla="*/ 981075 w 1962150"/>
                    <a:gd name="connsiteY37" fmla="*/ 297815 h 2071370"/>
                    <a:gd name="connisteX38" fmla="*/ 453390 w 1962150"/>
                    <a:gd name="connsiteY38" fmla="*/ 297815 h 2071370"/>
                    <a:gd name="connisteX39" fmla="*/ 521970 w 1962150"/>
                    <a:gd name="connsiteY39" fmla="*/ 68580 h 2071370"/>
                    <a:gd name="connisteX40" fmla="*/ 241300 w 1962150"/>
                    <a:gd name="connsiteY40" fmla="*/ 0 h 207137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Lst>
                  <a:rect l="l" t="t" r="r" b="b"/>
                  <a:pathLst>
                    <a:path w="1962150" h="2071370">
                      <a:moveTo>
                        <a:pt x="241300" y="0"/>
                      </a:moveTo>
                      <a:lnTo>
                        <a:pt x="0" y="613410"/>
                      </a:lnTo>
                      <a:lnTo>
                        <a:pt x="120650" y="854710"/>
                      </a:lnTo>
                      <a:lnTo>
                        <a:pt x="344170" y="556260"/>
                      </a:lnTo>
                      <a:lnTo>
                        <a:pt x="436245" y="556260"/>
                      </a:lnTo>
                      <a:lnTo>
                        <a:pt x="430530" y="894715"/>
                      </a:lnTo>
                      <a:lnTo>
                        <a:pt x="22860" y="883285"/>
                      </a:lnTo>
                      <a:lnTo>
                        <a:pt x="5715" y="1164590"/>
                      </a:lnTo>
                      <a:lnTo>
                        <a:pt x="407670" y="1136015"/>
                      </a:lnTo>
                      <a:lnTo>
                        <a:pt x="11430" y="1801495"/>
                      </a:lnTo>
                      <a:lnTo>
                        <a:pt x="45720" y="2065655"/>
                      </a:lnTo>
                      <a:lnTo>
                        <a:pt x="149225" y="2071370"/>
                      </a:lnTo>
                      <a:lnTo>
                        <a:pt x="516255" y="1503045"/>
                      </a:lnTo>
                      <a:lnTo>
                        <a:pt x="631190" y="1623695"/>
                      </a:lnTo>
                      <a:lnTo>
                        <a:pt x="854710" y="1899285"/>
                      </a:lnTo>
                      <a:lnTo>
                        <a:pt x="1073150" y="1686560"/>
                      </a:lnTo>
                      <a:lnTo>
                        <a:pt x="1078865" y="2002155"/>
                      </a:lnTo>
                      <a:lnTo>
                        <a:pt x="1394460" y="2019300"/>
                      </a:lnTo>
                      <a:lnTo>
                        <a:pt x="1365885" y="476250"/>
                      </a:lnTo>
                      <a:lnTo>
                        <a:pt x="1727200" y="470535"/>
                      </a:lnTo>
                      <a:lnTo>
                        <a:pt x="1692910" y="1554480"/>
                      </a:lnTo>
                      <a:lnTo>
                        <a:pt x="1394460" y="1583690"/>
                      </a:lnTo>
                      <a:lnTo>
                        <a:pt x="1405890" y="1858645"/>
                      </a:lnTo>
                      <a:lnTo>
                        <a:pt x="1704340" y="1830070"/>
                      </a:lnTo>
                      <a:lnTo>
                        <a:pt x="1692910" y="2025015"/>
                      </a:lnTo>
                      <a:lnTo>
                        <a:pt x="1945005" y="2002155"/>
                      </a:lnTo>
                      <a:lnTo>
                        <a:pt x="1962150" y="194945"/>
                      </a:lnTo>
                      <a:lnTo>
                        <a:pt x="1124585" y="206375"/>
                      </a:lnTo>
                      <a:lnTo>
                        <a:pt x="1084580" y="229235"/>
                      </a:lnTo>
                      <a:lnTo>
                        <a:pt x="1084580" y="1675130"/>
                      </a:lnTo>
                      <a:lnTo>
                        <a:pt x="659765" y="1238885"/>
                      </a:lnTo>
                      <a:lnTo>
                        <a:pt x="688340" y="1130300"/>
                      </a:lnTo>
                      <a:lnTo>
                        <a:pt x="1021080" y="1147445"/>
                      </a:lnTo>
                      <a:lnTo>
                        <a:pt x="1015365" y="877570"/>
                      </a:lnTo>
                      <a:lnTo>
                        <a:pt x="699770" y="894715"/>
                      </a:lnTo>
                      <a:lnTo>
                        <a:pt x="699770" y="584835"/>
                      </a:lnTo>
                      <a:lnTo>
                        <a:pt x="958215" y="550545"/>
                      </a:lnTo>
                      <a:lnTo>
                        <a:pt x="981075" y="297815"/>
                      </a:lnTo>
                      <a:lnTo>
                        <a:pt x="453390" y="297815"/>
                      </a:lnTo>
                      <a:lnTo>
                        <a:pt x="521970" y="68580"/>
                      </a:lnTo>
                      <a:lnTo>
                        <a:pt x="2413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5" name="任意多边形 14"/>
                <p:cNvSpPr/>
                <p:nvPr/>
              </p:nvSpPr>
              <p:spPr>
                <a:xfrm>
                  <a:off x="3068" y="856"/>
                  <a:ext cx="566" cy="567"/>
                </a:xfrm>
                <a:custGeom>
                  <a:avLst/>
                  <a:gdLst>
                    <a:gd name="connisteX0" fmla="*/ 631190 w 2077085"/>
                    <a:gd name="connsiteY0" fmla="*/ 407035 h 2054225"/>
                    <a:gd name="connisteX1" fmla="*/ 355600 w 2077085"/>
                    <a:gd name="connsiteY1" fmla="*/ 0 h 2054225"/>
                    <a:gd name="connisteX2" fmla="*/ 120650 w 2077085"/>
                    <a:gd name="connsiteY2" fmla="*/ 132080 h 2054225"/>
                    <a:gd name="connisteX3" fmla="*/ 384175 w 2077085"/>
                    <a:gd name="connsiteY3" fmla="*/ 625475 h 2054225"/>
                    <a:gd name="connisteX4" fmla="*/ 17145 w 2077085"/>
                    <a:gd name="connsiteY4" fmla="*/ 636905 h 2054225"/>
                    <a:gd name="connisteX5" fmla="*/ 0 w 2077085"/>
                    <a:gd name="connsiteY5" fmla="*/ 901065 h 2054225"/>
                    <a:gd name="connisteX6" fmla="*/ 212090 w 2077085"/>
                    <a:gd name="connsiteY6" fmla="*/ 895350 h 2054225"/>
                    <a:gd name="connisteX7" fmla="*/ 229235 w 2077085"/>
                    <a:gd name="connsiteY7" fmla="*/ 1669415 h 2054225"/>
                    <a:gd name="connisteX8" fmla="*/ 183515 w 2077085"/>
                    <a:gd name="connsiteY8" fmla="*/ 1761490 h 2054225"/>
                    <a:gd name="connisteX9" fmla="*/ 332740 w 2077085"/>
                    <a:gd name="connsiteY9" fmla="*/ 1939290 h 2054225"/>
                    <a:gd name="connisteX10" fmla="*/ 734060 w 2077085"/>
                    <a:gd name="connsiteY10" fmla="*/ 1566545 h 2054225"/>
                    <a:gd name="connisteX11" fmla="*/ 774700 w 2077085"/>
                    <a:gd name="connsiteY11" fmla="*/ 1623695 h 2054225"/>
                    <a:gd name="connisteX12" fmla="*/ 567690 w 2077085"/>
                    <a:gd name="connsiteY12" fmla="*/ 1835785 h 2054225"/>
                    <a:gd name="connisteX13" fmla="*/ 797560 w 2077085"/>
                    <a:gd name="connsiteY13" fmla="*/ 2054225 h 2054225"/>
                    <a:gd name="connisteX14" fmla="*/ 1245235 w 2077085"/>
                    <a:gd name="connsiteY14" fmla="*/ 1440180 h 2054225"/>
                    <a:gd name="connisteX15" fmla="*/ 1377315 w 2077085"/>
                    <a:gd name="connsiteY15" fmla="*/ 1434465 h 2054225"/>
                    <a:gd name="connisteX16" fmla="*/ 1812925 w 2077085"/>
                    <a:gd name="connsiteY16" fmla="*/ 2008505 h 2054225"/>
                    <a:gd name="connisteX17" fmla="*/ 2077085 w 2077085"/>
                    <a:gd name="connsiteY17" fmla="*/ 1841500 h 2054225"/>
                    <a:gd name="connisteX18" fmla="*/ 1623695 w 2077085"/>
                    <a:gd name="connsiteY18" fmla="*/ 1290955 h 2054225"/>
                    <a:gd name="connisteX19" fmla="*/ 1623695 w 2077085"/>
                    <a:gd name="connsiteY19" fmla="*/ 1228090 h 2054225"/>
                    <a:gd name="connisteX20" fmla="*/ 1692910 w 2077085"/>
                    <a:gd name="connsiteY20" fmla="*/ 1216660 h 2054225"/>
                    <a:gd name="connisteX21" fmla="*/ 1761490 w 2077085"/>
                    <a:gd name="connsiteY21" fmla="*/ 1216660 h 2054225"/>
                    <a:gd name="connisteX22" fmla="*/ 1835785 w 2077085"/>
                    <a:gd name="connsiteY22" fmla="*/ 1216660 h 2054225"/>
                    <a:gd name="connisteX23" fmla="*/ 1905000 w 2077085"/>
                    <a:gd name="connsiteY23" fmla="*/ 1216660 h 2054225"/>
                    <a:gd name="connisteX24" fmla="*/ 1910715 w 2077085"/>
                    <a:gd name="connsiteY24" fmla="*/ 1216660 h 2054225"/>
                    <a:gd name="connisteX25" fmla="*/ 1927860 w 2077085"/>
                    <a:gd name="connsiteY25" fmla="*/ 103505 h 2054225"/>
                    <a:gd name="connisteX26" fmla="*/ 734060 w 2077085"/>
                    <a:gd name="connsiteY26" fmla="*/ 97155 h 2054225"/>
                    <a:gd name="connisteX27" fmla="*/ 746125 w 2077085"/>
                    <a:gd name="connsiteY27" fmla="*/ 1204595 h 2054225"/>
                    <a:gd name="connisteX28" fmla="*/ 1015365 w 2077085"/>
                    <a:gd name="connsiteY28" fmla="*/ 1210310 h 2054225"/>
                    <a:gd name="connisteX29" fmla="*/ 1038225 w 2077085"/>
                    <a:gd name="connsiteY29" fmla="*/ 367030 h 2054225"/>
                    <a:gd name="connisteX30" fmla="*/ 1629410 w 2077085"/>
                    <a:gd name="connsiteY30" fmla="*/ 367030 h 2054225"/>
                    <a:gd name="connisteX31" fmla="*/ 1623695 w 2077085"/>
                    <a:gd name="connsiteY31" fmla="*/ 969645 h 2054225"/>
                    <a:gd name="connisteX32" fmla="*/ 1067435 w 2077085"/>
                    <a:gd name="connsiteY32" fmla="*/ 981075 h 2054225"/>
                    <a:gd name="connisteX33" fmla="*/ 1032510 w 2077085"/>
                    <a:gd name="connsiteY33" fmla="*/ 1222375 h 2054225"/>
                    <a:gd name="connisteX34" fmla="*/ 1646555 w 2077085"/>
                    <a:gd name="connsiteY34" fmla="*/ 1210310 h 2054225"/>
                    <a:gd name="connisteX35" fmla="*/ 1623695 w 2077085"/>
                    <a:gd name="connsiteY35" fmla="*/ 1290955 h 2054225"/>
                    <a:gd name="connisteX36" fmla="*/ 1405890 w 2077085"/>
                    <a:gd name="connsiteY36" fmla="*/ 1440180 h 2054225"/>
                    <a:gd name="connisteX37" fmla="*/ 1245235 w 2077085"/>
                    <a:gd name="connsiteY37" fmla="*/ 1434465 h 2054225"/>
                    <a:gd name="connisteX38" fmla="*/ 1026795 w 2077085"/>
                    <a:gd name="connsiteY38" fmla="*/ 1290955 h 2054225"/>
                    <a:gd name="connisteX39" fmla="*/ 763270 w 2077085"/>
                    <a:gd name="connsiteY39" fmla="*/ 1623695 h 2054225"/>
                    <a:gd name="connisteX40" fmla="*/ 705485 w 2077085"/>
                    <a:gd name="connsiteY40" fmla="*/ 1290955 h 2054225"/>
                    <a:gd name="connisteX41" fmla="*/ 499110 w 2077085"/>
                    <a:gd name="connsiteY41" fmla="*/ 1423035 h 2054225"/>
                    <a:gd name="connisteX42" fmla="*/ 510540 w 2077085"/>
                    <a:gd name="connsiteY42" fmla="*/ 642620 h 2054225"/>
                    <a:gd name="connisteX43" fmla="*/ 378460 w 2077085"/>
                    <a:gd name="connsiteY43" fmla="*/ 625475 h 2054225"/>
                    <a:gd name="connisteX44" fmla="*/ 378460 w 2077085"/>
                    <a:gd name="connsiteY44" fmla="*/ 544830 h 2054225"/>
                    <a:gd name="connisteX45" fmla="*/ 631190 w 2077085"/>
                    <a:gd name="connsiteY45" fmla="*/ 407035 h 2054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077085" h="2054225">
                      <a:moveTo>
                        <a:pt x="631190" y="407035"/>
                      </a:moveTo>
                      <a:lnTo>
                        <a:pt x="355600" y="0"/>
                      </a:lnTo>
                      <a:lnTo>
                        <a:pt x="120650" y="132080"/>
                      </a:lnTo>
                      <a:lnTo>
                        <a:pt x="384175" y="625475"/>
                      </a:lnTo>
                      <a:lnTo>
                        <a:pt x="17145" y="636905"/>
                      </a:lnTo>
                      <a:lnTo>
                        <a:pt x="0" y="901065"/>
                      </a:lnTo>
                      <a:lnTo>
                        <a:pt x="212090" y="895350"/>
                      </a:lnTo>
                      <a:lnTo>
                        <a:pt x="229235" y="1669415"/>
                      </a:lnTo>
                      <a:lnTo>
                        <a:pt x="183515" y="1761490"/>
                      </a:lnTo>
                      <a:lnTo>
                        <a:pt x="332740" y="1939290"/>
                      </a:lnTo>
                      <a:lnTo>
                        <a:pt x="734060" y="1566545"/>
                      </a:lnTo>
                      <a:lnTo>
                        <a:pt x="774700" y="1623695"/>
                      </a:lnTo>
                      <a:lnTo>
                        <a:pt x="567690" y="1835785"/>
                      </a:lnTo>
                      <a:lnTo>
                        <a:pt x="797560" y="2054225"/>
                      </a:lnTo>
                      <a:lnTo>
                        <a:pt x="1245235" y="1440180"/>
                      </a:lnTo>
                      <a:lnTo>
                        <a:pt x="1377315" y="1434465"/>
                      </a:lnTo>
                      <a:lnTo>
                        <a:pt x="1812925" y="2008505"/>
                      </a:lnTo>
                      <a:lnTo>
                        <a:pt x="2077085" y="1841500"/>
                      </a:lnTo>
                      <a:lnTo>
                        <a:pt x="1623695" y="1290955"/>
                      </a:lnTo>
                      <a:lnTo>
                        <a:pt x="1623695" y="1228090"/>
                      </a:lnTo>
                      <a:lnTo>
                        <a:pt x="1692910" y="1216660"/>
                      </a:lnTo>
                      <a:lnTo>
                        <a:pt x="1761490" y="1216660"/>
                      </a:lnTo>
                      <a:lnTo>
                        <a:pt x="1835785" y="1216660"/>
                      </a:lnTo>
                      <a:lnTo>
                        <a:pt x="1905000" y="1216660"/>
                      </a:lnTo>
                      <a:lnTo>
                        <a:pt x="1910715" y="1216660"/>
                      </a:lnTo>
                      <a:lnTo>
                        <a:pt x="1927860" y="103505"/>
                      </a:lnTo>
                      <a:lnTo>
                        <a:pt x="734060" y="97155"/>
                      </a:lnTo>
                      <a:lnTo>
                        <a:pt x="746125" y="1204595"/>
                      </a:lnTo>
                      <a:lnTo>
                        <a:pt x="1015365" y="1210310"/>
                      </a:lnTo>
                      <a:lnTo>
                        <a:pt x="1038225" y="367030"/>
                      </a:lnTo>
                      <a:lnTo>
                        <a:pt x="1629410" y="367030"/>
                      </a:lnTo>
                      <a:lnTo>
                        <a:pt x="1623695" y="969645"/>
                      </a:lnTo>
                      <a:lnTo>
                        <a:pt x="1067435" y="981075"/>
                      </a:lnTo>
                      <a:lnTo>
                        <a:pt x="1032510" y="1222375"/>
                      </a:lnTo>
                      <a:lnTo>
                        <a:pt x="1646555" y="1210310"/>
                      </a:lnTo>
                      <a:lnTo>
                        <a:pt x="1623695" y="1290955"/>
                      </a:lnTo>
                      <a:lnTo>
                        <a:pt x="1405890" y="1440180"/>
                      </a:lnTo>
                      <a:lnTo>
                        <a:pt x="1245235" y="1434465"/>
                      </a:lnTo>
                      <a:lnTo>
                        <a:pt x="1026795" y="1290955"/>
                      </a:lnTo>
                      <a:lnTo>
                        <a:pt x="763270" y="1623695"/>
                      </a:lnTo>
                      <a:lnTo>
                        <a:pt x="705485" y="1290955"/>
                      </a:lnTo>
                      <a:lnTo>
                        <a:pt x="499110" y="1423035"/>
                      </a:lnTo>
                      <a:lnTo>
                        <a:pt x="510540" y="642620"/>
                      </a:lnTo>
                      <a:lnTo>
                        <a:pt x="378460" y="625475"/>
                      </a:lnTo>
                      <a:lnTo>
                        <a:pt x="378460" y="544830"/>
                      </a:lnTo>
                      <a:lnTo>
                        <a:pt x="631190" y="40703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20" name="任意多边形 19"/>
              <p:cNvSpPr/>
              <p:nvPr/>
            </p:nvSpPr>
            <p:spPr>
              <a:xfrm>
                <a:off x="3782" y="901"/>
                <a:ext cx="566" cy="567"/>
              </a:xfrm>
              <a:custGeom>
                <a:avLst/>
                <a:gdLst>
                  <a:gd name="connisteX0" fmla="*/ 581025 w 1362075"/>
                  <a:gd name="connsiteY0" fmla="*/ 28575 h 1419225"/>
                  <a:gd name="connisteX1" fmla="*/ 581025 w 1362075"/>
                  <a:gd name="connsiteY1" fmla="*/ 400050 h 1419225"/>
                  <a:gd name="connisteX2" fmla="*/ 0 w 1362075"/>
                  <a:gd name="connsiteY2" fmla="*/ 371475 h 1419225"/>
                  <a:gd name="connisteX3" fmla="*/ 57150 w 1362075"/>
                  <a:gd name="connsiteY3" fmla="*/ 561975 h 1419225"/>
                  <a:gd name="connisteX4" fmla="*/ 638175 w 1362075"/>
                  <a:gd name="connsiteY4" fmla="*/ 571500 h 1419225"/>
                  <a:gd name="connisteX5" fmla="*/ 409575 w 1362075"/>
                  <a:gd name="connsiteY5" fmla="*/ 923925 h 1419225"/>
                  <a:gd name="connisteX6" fmla="*/ 104775 w 1362075"/>
                  <a:gd name="connsiteY6" fmla="*/ 1190625 h 1419225"/>
                  <a:gd name="connisteX7" fmla="*/ 9525 w 1362075"/>
                  <a:gd name="connsiteY7" fmla="*/ 1257300 h 1419225"/>
                  <a:gd name="connisteX8" fmla="*/ 66675 w 1362075"/>
                  <a:gd name="connsiteY8" fmla="*/ 1419225 h 1419225"/>
                  <a:gd name="connisteX9" fmla="*/ 266700 w 1362075"/>
                  <a:gd name="connsiteY9" fmla="*/ 1352550 h 1419225"/>
                  <a:gd name="connisteX10" fmla="*/ 657225 w 1362075"/>
                  <a:gd name="connsiteY10" fmla="*/ 866775 h 1419225"/>
                  <a:gd name="connisteX11" fmla="*/ 666750 w 1362075"/>
                  <a:gd name="connsiteY11" fmla="*/ 838200 h 1419225"/>
                  <a:gd name="connisteX12" fmla="*/ 847725 w 1362075"/>
                  <a:gd name="connsiteY12" fmla="*/ 1143000 h 1419225"/>
                  <a:gd name="connisteX13" fmla="*/ 1143000 w 1362075"/>
                  <a:gd name="connsiteY13" fmla="*/ 1352550 h 1419225"/>
                  <a:gd name="connisteX14" fmla="*/ 1314450 w 1362075"/>
                  <a:gd name="connsiteY14" fmla="*/ 1419225 h 1419225"/>
                  <a:gd name="connisteX15" fmla="*/ 1352550 w 1362075"/>
                  <a:gd name="connsiteY15" fmla="*/ 1190625 h 1419225"/>
                  <a:gd name="connisteX16" fmla="*/ 1133475 w 1362075"/>
                  <a:gd name="connsiteY16" fmla="*/ 1085850 h 1419225"/>
                  <a:gd name="connisteX17" fmla="*/ 876300 w 1362075"/>
                  <a:gd name="connsiteY17" fmla="*/ 819150 h 1419225"/>
                  <a:gd name="connisteX18" fmla="*/ 819150 w 1362075"/>
                  <a:gd name="connsiteY18" fmla="*/ 590550 h 1419225"/>
                  <a:gd name="connisteX19" fmla="*/ 1343025 w 1362075"/>
                  <a:gd name="connsiteY19" fmla="*/ 581025 h 1419225"/>
                  <a:gd name="connisteX20" fmla="*/ 1362075 w 1362075"/>
                  <a:gd name="connsiteY20" fmla="*/ 361950 h 1419225"/>
                  <a:gd name="connisteX21" fmla="*/ 771525 w 1362075"/>
                  <a:gd name="connsiteY21" fmla="*/ 381000 h 1419225"/>
                  <a:gd name="connisteX22" fmla="*/ 762000 w 1362075"/>
                  <a:gd name="connsiteY22" fmla="*/ 0 h 1419225"/>
                  <a:gd name="connisteX23" fmla="*/ 581025 w 1362075"/>
                  <a:gd name="connsiteY23" fmla="*/ 28575 h 14192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Lst>
                <a:rect l="l" t="t" r="r" b="b"/>
                <a:pathLst>
                  <a:path w="1362075" h="1419225">
                    <a:moveTo>
                      <a:pt x="581025" y="28575"/>
                    </a:moveTo>
                    <a:lnTo>
                      <a:pt x="581025" y="400050"/>
                    </a:lnTo>
                    <a:lnTo>
                      <a:pt x="0" y="371475"/>
                    </a:lnTo>
                    <a:lnTo>
                      <a:pt x="57150" y="561975"/>
                    </a:lnTo>
                    <a:lnTo>
                      <a:pt x="638175" y="571500"/>
                    </a:lnTo>
                    <a:lnTo>
                      <a:pt x="409575" y="923925"/>
                    </a:lnTo>
                    <a:lnTo>
                      <a:pt x="104775" y="1190625"/>
                    </a:lnTo>
                    <a:lnTo>
                      <a:pt x="9525" y="1257300"/>
                    </a:lnTo>
                    <a:lnTo>
                      <a:pt x="66675" y="1419225"/>
                    </a:lnTo>
                    <a:lnTo>
                      <a:pt x="266700" y="1352550"/>
                    </a:lnTo>
                    <a:lnTo>
                      <a:pt x="657225" y="866775"/>
                    </a:lnTo>
                    <a:lnTo>
                      <a:pt x="666750" y="838200"/>
                    </a:lnTo>
                    <a:lnTo>
                      <a:pt x="847725" y="1143000"/>
                    </a:lnTo>
                    <a:lnTo>
                      <a:pt x="1143000" y="1352550"/>
                    </a:lnTo>
                    <a:lnTo>
                      <a:pt x="1314450" y="1419225"/>
                    </a:lnTo>
                    <a:lnTo>
                      <a:pt x="1352550" y="1190625"/>
                    </a:lnTo>
                    <a:lnTo>
                      <a:pt x="1133475" y="1085850"/>
                    </a:lnTo>
                    <a:lnTo>
                      <a:pt x="876300" y="819150"/>
                    </a:lnTo>
                    <a:lnTo>
                      <a:pt x="819150" y="590550"/>
                    </a:lnTo>
                    <a:lnTo>
                      <a:pt x="1343025" y="581025"/>
                    </a:lnTo>
                    <a:lnTo>
                      <a:pt x="1362075" y="361950"/>
                    </a:lnTo>
                    <a:lnTo>
                      <a:pt x="771525" y="381000"/>
                    </a:lnTo>
                    <a:lnTo>
                      <a:pt x="762000" y="0"/>
                    </a:lnTo>
                    <a:lnTo>
                      <a:pt x="581025" y="285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1" name="任意多边形 20"/>
              <p:cNvSpPr/>
              <p:nvPr/>
            </p:nvSpPr>
            <p:spPr>
              <a:xfrm>
                <a:off x="4496" y="901"/>
                <a:ext cx="566" cy="567"/>
              </a:xfrm>
              <a:custGeom>
                <a:avLst/>
                <a:gdLst>
                  <a:gd name="connisteX0" fmla="*/ 390525 w 1409700"/>
                  <a:gd name="connsiteY0" fmla="*/ 238125 h 1438275"/>
                  <a:gd name="connisteX1" fmla="*/ 200025 w 1409700"/>
                  <a:gd name="connsiteY1" fmla="*/ 0 h 1438275"/>
                  <a:gd name="connisteX2" fmla="*/ 104775 w 1409700"/>
                  <a:gd name="connsiteY2" fmla="*/ 142875 h 1438275"/>
                  <a:gd name="connisteX3" fmla="*/ 238125 w 1409700"/>
                  <a:gd name="connsiteY3" fmla="*/ 419100 h 1438275"/>
                  <a:gd name="connisteX4" fmla="*/ 266700 w 1409700"/>
                  <a:gd name="connsiteY4" fmla="*/ 495300 h 1438275"/>
                  <a:gd name="connisteX5" fmla="*/ 0 w 1409700"/>
                  <a:gd name="connsiteY5" fmla="*/ 485775 h 1438275"/>
                  <a:gd name="connisteX6" fmla="*/ 0 w 1409700"/>
                  <a:gd name="connsiteY6" fmla="*/ 666750 h 1438275"/>
                  <a:gd name="connisteX7" fmla="*/ 114300 w 1409700"/>
                  <a:gd name="connsiteY7" fmla="*/ 676275 h 1438275"/>
                  <a:gd name="connisteX8" fmla="*/ 85725 w 1409700"/>
                  <a:gd name="connsiteY8" fmla="*/ 1171575 h 1438275"/>
                  <a:gd name="connisteX9" fmla="*/ 57150 w 1409700"/>
                  <a:gd name="connsiteY9" fmla="*/ 1266825 h 1438275"/>
                  <a:gd name="connisteX10" fmla="*/ 152400 w 1409700"/>
                  <a:gd name="connsiteY10" fmla="*/ 1362075 h 1438275"/>
                  <a:gd name="connisteX11" fmla="*/ 428625 w 1409700"/>
                  <a:gd name="connsiteY11" fmla="*/ 1181100 h 1438275"/>
                  <a:gd name="connisteX12" fmla="*/ 390525 w 1409700"/>
                  <a:gd name="connsiteY12" fmla="*/ 923925 h 1438275"/>
                  <a:gd name="connisteX13" fmla="*/ 542925 w 1409700"/>
                  <a:gd name="connsiteY13" fmla="*/ 942975 h 1438275"/>
                  <a:gd name="connisteX14" fmla="*/ 419100 w 1409700"/>
                  <a:gd name="connsiteY14" fmla="*/ 1304925 h 1438275"/>
                  <a:gd name="connisteX15" fmla="*/ 381000 w 1409700"/>
                  <a:gd name="connsiteY15" fmla="*/ 1428750 h 1438275"/>
                  <a:gd name="connisteX16" fmla="*/ 542925 w 1409700"/>
                  <a:gd name="connsiteY16" fmla="*/ 1438275 h 1438275"/>
                  <a:gd name="connisteX17" fmla="*/ 714375 w 1409700"/>
                  <a:gd name="connsiteY17" fmla="*/ 1228725 h 1438275"/>
                  <a:gd name="connisteX18" fmla="*/ 733425 w 1409700"/>
                  <a:gd name="connsiteY18" fmla="*/ 962025 h 1438275"/>
                  <a:gd name="connisteX19" fmla="*/ 990600 w 1409700"/>
                  <a:gd name="connsiteY19" fmla="*/ 952500 h 1438275"/>
                  <a:gd name="connisteX20" fmla="*/ 1000125 w 1409700"/>
                  <a:gd name="connsiteY20" fmla="*/ 1438275 h 1438275"/>
                  <a:gd name="connisteX21" fmla="*/ 1171575 w 1409700"/>
                  <a:gd name="connsiteY21" fmla="*/ 1438275 h 1438275"/>
                  <a:gd name="connisteX22" fmla="*/ 1171575 w 1409700"/>
                  <a:gd name="connsiteY22" fmla="*/ 952500 h 1438275"/>
                  <a:gd name="connisteX23" fmla="*/ 1409700 w 1409700"/>
                  <a:gd name="connsiteY23" fmla="*/ 933450 h 1438275"/>
                  <a:gd name="connisteX24" fmla="*/ 1409700 w 1409700"/>
                  <a:gd name="connsiteY24" fmla="*/ 771525 h 1438275"/>
                  <a:gd name="connisteX25" fmla="*/ 781050 w 1409700"/>
                  <a:gd name="connsiteY25" fmla="*/ 771525 h 1438275"/>
                  <a:gd name="connisteX26" fmla="*/ 771525 w 1409700"/>
                  <a:gd name="connsiteY26" fmla="*/ 495300 h 1438275"/>
                  <a:gd name="connisteX27" fmla="*/ 1000125 w 1409700"/>
                  <a:gd name="connsiteY27" fmla="*/ 485775 h 1438275"/>
                  <a:gd name="connisteX28" fmla="*/ 990600 w 1409700"/>
                  <a:gd name="connsiteY28" fmla="*/ 742950 h 1438275"/>
                  <a:gd name="connisteX29" fmla="*/ 1181100 w 1409700"/>
                  <a:gd name="connsiteY29" fmla="*/ 752475 h 1438275"/>
                  <a:gd name="connisteX30" fmla="*/ 1181100 w 1409700"/>
                  <a:gd name="connsiteY30" fmla="*/ 476250 h 1438275"/>
                  <a:gd name="connisteX31" fmla="*/ 1362075 w 1409700"/>
                  <a:gd name="connsiteY31" fmla="*/ 466725 h 1438275"/>
                  <a:gd name="connisteX32" fmla="*/ 1362075 w 1409700"/>
                  <a:gd name="connsiteY32" fmla="*/ 285750 h 1438275"/>
                  <a:gd name="connisteX33" fmla="*/ 1190625 w 1409700"/>
                  <a:gd name="connsiteY33" fmla="*/ 295275 h 1438275"/>
                  <a:gd name="connisteX34" fmla="*/ 1171575 w 1409700"/>
                  <a:gd name="connsiteY34" fmla="*/ 19050 h 1438275"/>
                  <a:gd name="connisteX35" fmla="*/ 981075 w 1409700"/>
                  <a:gd name="connsiteY35" fmla="*/ 19050 h 1438275"/>
                  <a:gd name="connisteX36" fmla="*/ 990600 w 1409700"/>
                  <a:gd name="connsiteY36" fmla="*/ 304800 h 1438275"/>
                  <a:gd name="connisteX37" fmla="*/ 733425 w 1409700"/>
                  <a:gd name="connsiteY37" fmla="*/ 304800 h 1438275"/>
                  <a:gd name="connisteX38" fmla="*/ 752475 w 1409700"/>
                  <a:gd name="connsiteY38" fmla="*/ 47625 h 1438275"/>
                  <a:gd name="connisteX39" fmla="*/ 561975 w 1409700"/>
                  <a:gd name="connsiteY39" fmla="*/ 66675 h 1438275"/>
                  <a:gd name="connisteX40" fmla="*/ 590550 w 1409700"/>
                  <a:gd name="connsiteY40" fmla="*/ 323850 h 1438275"/>
                  <a:gd name="connisteX41" fmla="*/ 400050 w 1409700"/>
                  <a:gd name="connsiteY41" fmla="*/ 323850 h 1438275"/>
                  <a:gd name="connisteX42" fmla="*/ 400050 w 1409700"/>
                  <a:gd name="connsiteY42" fmla="*/ 476250 h 1438275"/>
                  <a:gd name="connisteX43" fmla="*/ 571500 w 1409700"/>
                  <a:gd name="connsiteY43" fmla="*/ 476250 h 1438275"/>
                  <a:gd name="connisteX44" fmla="*/ 571500 w 1409700"/>
                  <a:gd name="connsiteY44" fmla="*/ 752475 h 1438275"/>
                  <a:gd name="connisteX45" fmla="*/ 428625 w 1409700"/>
                  <a:gd name="connsiteY45" fmla="*/ 723900 h 1438275"/>
                  <a:gd name="connisteX46" fmla="*/ 390525 w 1409700"/>
                  <a:gd name="connsiteY46" fmla="*/ 981075 h 1438275"/>
                  <a:gd name="connisteX47" fmla="*/ 266700 w 1409700"/>
                  <a:gd name="connsiteY47" fmla="*/ 1038225 h 1438275"/>
                  <a:gd name="connisteX48" fmla="*/ 285750 w 1409700"/>
                  <a:gd name="connsiteY48" fmla="*/ 504825 h 1438275"/>
                  <a:gd name="connisteX49" fmla="*/ 228600 w 1409700"/>
                  <a:gd name="connsiteY49" fmla="*/ 390525 h 1438275"/>
                  <a:gd name="connisteX50" fmla="*/ 390525 w 1409700"/>
                  <a:gd name="connsiteY50" fmla="*/ 238125 h 14382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Lst>
                <a:rect l="l" t="t" r="r" b="b"/>
                <a:pathLst>
                  <a:path w="1409700" h="1438275">
                    <a:moveTo>
                      <a:pt x="390525" y="238125"/>
                    </a:moveTo>
                    <a:lnTo>
                      <a:pt x="200025" y="0"/>
                    </a:lnTo>
                    <a:lnTo>
                      <a:pt x="104775" y="142875"/>
                    </a:lnTo>
                    <a:lnTo>
                      <a:pt x="238125" y="419100"/>
                    </a:lnTo>
                    <a:lnTo>
                      <a:pt x="266700" y="495300"/>
                    </a:lnTo>
                    <a:lnTo>
                      <a:pt x="0" y="485775"/>
                    </a:lnTo>
                    <a:lnTo>
                      <a:pt x="0" y="666750"/>
                    </a:lnTo>
                    <a:lnTo>
                      <a:pt x="114300" y="676275"/>
                    </a:lnTo>
                    <a:lnTo>
                      <a:pt x="85725" y="1171575"/>
                    </a:lnTo>
                    <a:lnTo>
                      <a:pt x="57150" y="1266825"/>
                    </a:lnTo>
                    <a:lnTo>
                      <a:pt x="152400" y="1362075"/>
                    </a:lnTo>
                    <a:lnTo>
                      <a:pt x="428625" y="1181100"/>
                    </a:lnTo>
                    <a:lnTo>
                      <a:pt x="390525" y="923925"/>
                    </a:lnTo>
                    <a:lnTo>
                      <a:pt x="542925" y="942975"/>
                    </a:lnTo>
                    <a:lnTo>
                      <a:pt x="419100" y="1304925"/>
                    </a:lnTo>
                    <a:lnTo>
                      <a:pt x="381000" y="1428750"/>
                    </a:lnTo>
                    <a:lnTo>
                      <a:pt x="542925" y="1438275"/>
                    </a:lnTo>
                    <a:lnTo>
                      <a:pt x="714375" y="1228725"/>
                    </a:lnTo>
                    <a:lnTo>
                      <a:pt x="733425" y="962025"/>
                    </a:lnTo>
                    <a:lnTo>
                      <a:pt x="990600" y="952500"/>
                    </a:lnTo>
                    <a:lnTo>
                      <a:pt x="1000125" y="1438275"/>
                    </a:lnTo>
                    <a:lnTo>
                      <a:pt x="1171575" y="1438275"/>
                    </a:lnTo>
                    <a:lnTo>
                      <a:pt x="1171575" y="952500"/>
                    </a:lnTo>
                    <a:lnTo>
                      <a:pt x="1409700" y="933450"/>
                    </a:lnTo>
                    <a:lnTo>
                      <a:pt x="1409700" y="771525"/>
                    </a:lnTo>
                    <a:lnTo>
                      <a:pt x="781050" y="771525"/>
                    </a:lnTo>
                    <a:lnTo>
                      <a:pt x="771525" y="495300"/>
                    </a:lnTo>
                    <a:lnTo>
                      <a:pt x="1000125" y="485775"/>
                    </a:lnTo>
                    <a:lnTo>
                      <a:pt x="990600" y="742950"/>
                    </a:lnTo>
                    <a:lnTo>
                      <a:pt x="1181100" y="752475"/>
                    </a:lnTo>
                    <a:lnTo>
                      <a:pt x="1181100" y="476250"/>
                    </a:lnTo>
                    <a:lnTo>
                      <a:pt x="1362075" y="466725"/>
                    </a:lnTo>
                    <a:lnTo>
                      <a:pt x="1362075" y="285750"/>
                    </a:lnTo>
                    <a:lnTo>
                      <a:pt x="1190625" y="295275"/>
                    </a:lnTo>
                    <a:lnTo>
                      <a:pt x="1171575" y="19050"/>
                    </a:lnTo>
                    <a:lnTo>
                      <a:pt x="981075" y="19050"/>
                    </a:lnTo>
                    <a:lnTo>
                      <a:pt x="990600" y="304800"/>
                    </a:lnTo>
                    <a:lnTo>
                      <a:pt x="733425" y="304800"/>
                    </a:lnTo>
                    <a:lnTo>
                      <a:pt x="752475" y="47625"/>
                    </a:lnTo>
                    <a:lnTo>
                      <a:pt x="561975" y="66675"/>
                    </a:lnTo>
                    <a:lnTo>
                      <a:pt x="590550" y="323850"/>
                    </a:lnTo>
                    <a:lnTo>
                      <a:pt x="400050" y="323850"/>
                    </a:lnTo>
                    <a:lnTo>
                      <a:pt x="400050" y="476250"/>
                    </a:lnTo>
                    <a:lnTo>
                      <a:pt x="571500" y="476250"/>
                    </a:lnTo>
                    <a:lnTo>
                      <a:pt x="571500" y="752475"/>
                    </a:lnTo>
                    <a:lnTo>
                      <a:pt x="428625" y="723900"/>
                    </a:lnTo>
                    <a:lnTo>
                      <a:pt x="390525" y="981075"/>
                    </a:lnTo>
                    <a:lnTo>
                      <a:pt x="266700" y="1038225"/>
                    </a:lnTo>
                    <a:lnTo>
                      <a:pt x="285750" y="504825"/>
                    </a:lnTo>
                    <a:lnTo>
                      <a:pt x="228600" y="390525"/>
                    </a:lnTo>
                    <a:lnTo>
                      <a:pt x="390525" y="238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2" name="任意多边形 21"/>
              <p:cNvSpPr/>
              <p:nvPr/>
            </p:nvSpPr>
            <p:spPr>
              <a:xfrm>
                <a:off x="5210" y="901"/>
                <a:ext cx="566" cy="567"/>
              </a:xfrm>
              <a:custGeom>
                <a:avLst/>
                <a:gdLst>
                  <a:gd name="connisteX0" fmla="*/ 1104900 w 1381125"/>
                  <a:gd name="connsiteY0" fmla="*/ 0 h 1409700"/>
                  <a:gd name="connisteX1" fmla="*/ 847725 w 1381125"/>
                  <a:gd name="connsiteY1" fmla="*/ 200025 h 1409700"/>
                  <a:gd name="connisteX2" fmla="*/ 923925 w 1381125"/>
                  <a:gd name="connsiteY2" fmla="*/ 266700 h 1409700"/>
                  <a:gd name="connisteX3" fmla="*/ 742950 w 1381125"/>
                  <a:gd name="connsiteY3" fmla="*/ 247650 h 1409700"/>
                  <a:gd name="connisteX4" fmla="*/ 781050 w 1381125"/>
                  <a:gd name="connsiteY4" fmla="*/ 38100 h 1409700"/>
                  <a:gd name="connisteX5" fmla="*/ 581025 w 1381125"/>
                  <a:gd name="connsiteY5" fmla="*/ 38100 h 1409700"/>
                  <a:gd name="connisteX6" fmla="*/ 561975 w 1381125"/>
                  <a:gd name="connsiteY6" fmla="*/ 266700 h 1409700"/>
                  <a:gd name="connisteX7" fmla="*/ 419100 w 1381125"/>
                  <a:gd name="connsiteY7" fmla="*/ 257175 h 1409700"/>
                  <a:gd name="connisteX8" fmla="*/ 495300 w 1381125"/>
                  <a:gd name="connsiteY8" fmla="*/ 171450 h 1409700"/>
                  <a:gd name="connisteX9" fmla="*/ 238125 w 1381125"/>
                  <a:gd name="connsiteY9" fmla="*/ 47625 h 1409700"/>
                  <a:gd name="connisteX10" fmla="*/ 95250 w 1381125"/>
                  <a:gd name="connsiteY10" fmla="*/ 152400 h 1409700"/>
                  <a:gd name="connisteX11" fmla="*/ 276225 w 1381125"/>
                  <a:gd name="connsiteY11" fmla="*/ 276225 h 1409700"/>
                  <a:gd name="connisteX12" fmla="*/ 9525 w 1381125"/>
                  <a:gd name="connsiteY12" fmla="*/ 276225 h 1409700"/>
                  <a:gd name="connisteX13" fmla="*/ 0 w 1381125"/>
                  <a:gd name="connsiteY13" fmla="*/ 657225 h 1409700"/>
                  <a:gd name="connisteX14" fmla="*/ 171450 w 1381125"/>
                  <a:gd name="connsiteY14" fmla="*/ 628650 h 1409700"/>
                  <a:gd name="connisteX15" fmla="*/ 200025 w 1381125"/>
                  <a:gd name="connsiteY15" fmla="*/ 419100 h 1409700"/>
                  <a:gd name="connisteX16" fmla="*/ 1143000 w 1381125"/>
                  <a:gd name="connsiteY16" fmla="*/ 419100 h 1409700"/>
                  <a:gd name="connisteX17" fmla="*/ 1152525 w 1381125"/>
                  <a:gd name="connsiteY17" fmla="*/ 523875 h 1409700"/>
                  <a:gd name="connisteX18" fmla="*/ 228600 w 1381125"/>
                  <a:gd name="connsiteY18" fmla="*/ 504825 h 1409700"/>
                  <a:gd name="connisteX19" fmla="*/ 190500 w 1381125"/>
                  <a:gd name="connsiteY19" fmla="*/ 600075 h 1409700"/>
                  <a:gd name="connisteX20" fmla="*/ 200025 w 1381125"/>
                  <a:gd name="connsiteY20" fmla="*/ 885825 h 1409700"/>
                  <a:gd name="connisteX21" fmla="*/ 371475 w 1381125"/>
                  <a:gd name="connsiteY21" fmla="*/ 876300 h 1409700"/>
                  <a:gd name="connisteX22" fmla="*/ 390525 w 1381125"/>
                  <a:gd name="connsiteY22" fmla="*/ 666750 h 1409700"/>
                  <a:gd name="connisteX23" fmla="*/ 962025 w 1381125"/>
                  <a:gd name="connsiteY23" fmla="*/ 647700 h 1409700"/>
                  <a:gd name="connisteX24" fmla="*/ 971550 w 1381125"/>
                  <a:gd name="connsiteY24" fmla="*/ 752475 h 1409700"/>
                  <a:gd name="connisteX25" fmla="*/ 390525 w 1381125"/>
                  <a:gd name="connsiteY25" fmla="*/ 752475 h 1409700"/>
                  <a:gd name="connisteX26" fmla="*/ 381000 w 1381125"/>
                  <a:gd name="connsiteY26" fmla="*/ 914400 h 1409700"/>
                  <a:gd name="connisteX27" fmla="*/ 609600 w 1381125"/>
                  <a:gd name="connsiteY27" fmla="*/ 914400 h 1409700"/>
                  <a:gd name="connisteX28" fmla="*/ 581025 w 1381125"/>
                  <a:gd name="connsiteY28" fmla="*/ 1019175 h 1409700"/>
                  <a:gd name="connisteX29" fmla="*/ 47625 w 1381125"/>
                  <a:gd name="connsiteY29" fmla="*/ 990600 h 1409700"/>
                  <a:gd name="connisteX30" fmla="*/ 104775 w 1381125"/>
                  <a:gd name="connsiteY30" fmla="*/ 1143000 h 1409700"/>
                  <a:gd name="connisteX31" fmla="*/ 581025 w 1381125"/>
                  <a:gd name="connsiteY31" fmla="*/ 1133475 h 1409700"/>
                  <a:gd name="connisteX32" fmla="*/ 590550 w 1381125"/>
                  <a:gd name="connsiteY32" fmla="*/ 1257300 h 1409700"/>
                  <a:gd name="connisteX33" fmla="*/ 19050 w 1381125"/>
                  <a:gd name="connsiteY33" fmla="*/ 1238250 h 1409700"/>
                  <a:gd name="connisteX34" fmla="*/ 9525 w 1381125"/>
                  <a:gd name="connsiteY34" fmla="*/ 1409700 h 1409700"/>
                  <a:gd name="connisteX35" fmla="*/ 1352550 w 1381125"/>
                  <a:gd name="connsiteY35" fmla="*/ 1390650 h 1409700"/>
                  <a:gd name="connisteX36" fmla="*/ 1381125 w 1381125"/>
                  <a:gd name="connsiteY36" fmla="*/ 1228725 h 1409700"/>
                  <a:gd name="connisteX37" fmla="*/ 762000 w 1381125"/>
                  <a:gd name="connsiteY37" fmla="*/ 1219200 h 1409700"/>
                  <a:gd name="connisteX38" fmla="*/ 752475 w 1381125"/>
                  <a:gd name="connsiteY38" fmla="*/ 1143000 h 1409700"/>
                  <a:gd name="connisteX39" fmla="*/ 1238250 w 1381125"/>
                  <a:gd name="connsiteY39" fmla="*/ 1143000 h 1409700"/>
                  <a:gd name="connisteX40" fmla="*/ 1257300 w 1381125"/>
                  <a:gd name="connsiteY40" fmla="*/ 990600 h 1409700"/>
                  <a:gd name="connisteX41" fmla="*/ 752475 w 1381125"/>
                  <a:gd name="connsiteY41" fmla="*/ 1000125 h 1409700"/>
                  <a:gd name="connisteX42" fmla="*/ 771525 w 1381125"/>
                  <a:gd name="connsiteY42" fmla="*/ 904875 h 1409700"/>
                  <a:gd name="connisteX43" fmla="*/ 1152525 w 1381125"/>
                  <a:gd name="connsiteY43" fmla="*/ 895350 h 1409700"/>
                  <a:gd name="connisteX44" fmla="*/ 1162050 w 1381125"/>
                  <a:gd name="connsiteY44" fmla="*/ 628650 h 1409700"/>
                  <a:gd name="connisteX45" fmla="*/ 1362075 w 1381125"/>
                  <a:gd name="connsiteY45" fmla="*/ 619125 h 1409700"/>
                  <a:gd name="connisteX46" fmla="*/ 1352550 w 1381125"/>
                  <a:gd name="connsiteY46" fmla="*/ 266700 h 1409700"/>
                  <a:gd name="connisteX47" fmla="*/ 1038225 w 1381125"/>
                  <a:gd name="connsiteY47" fmla="*/ 285750 h 1409700"/>
                  <a:gd name="connisteX48" fmla="*/ 1200150 w 1381125"/>
                  <a:gd name="connsiteY48" fmla="*/ 114300 h 1409700"/>
                  <a:gd name="connisteX49" fmla="*/ 1104900 w 1381125"/>
                  <a:gd name="connsiteY49" fmla="*/ 0 h 14097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Lst>
                <a:rect l="l" t="t" r="r" b="b"/>
                <a:pathLst>
                  <a:path w="1381125" h="1409700">
                    <a:moveTo>
                      <a:pt x="1104900" y="0"/>
                    </a:moveTo>
                    <a:lnTo>
                      <a:pt x="847725" y="200025"/>
                    </a:lnTo>
                    <a:lnTo>
                      <a:pt x="923925" y="266700"/>
                    </a:lnTo>
                    <a:lnTo>
                      <a:pt x="742950" y="247650"/>
                    </a:lnTo>
                    <a:lnTo>
                      <a:pt x="781050" y="38100"/>
                    </a:lnTo>
                    <a:lnTo>
                      <a:pt x="581025" y="38100"/>
                    </a:lnTo>
                    <a:lnTo>
                      <a:pt x="561975" y="266700"/>
                    </a:lnTo>
                    <a:lnTo>
                      <a:pt x="419100" y="257175"/>
                    </a:lnTo>
                    <a:lnTo>
                      <a:pt x="495300" y="171450"/>
                    </a:lnTo>
                    <a:lnTo>
                      <a:pt x="238125" y="47625"/>
                    </a:lnTo>
                    <a:lnTo>
                      <a:pt x="95250" y="152400"/>
                    </a:lnTo>
                    <a:lnTo>
                      <a:pt x="276225" y="276225"/>
                    </a:lnTo>
                    <a:lnTo>
                      <a:pt x="9525" y="276225"/>
                    </a:lnTo>
                    <a:lnTo>
                      <a:pt x="0" y="657225"/>
                    </a:lnTo>
                    <a:lnTo>
                      <a:pt x="171450" y="628650"/>
                    </a:lnTo>
                    <a:lnTo>
                      <a:pt x="200025" y="419100"/>
                    </a:lnTo>
                    <a:lnTo>
                      <a:pt x="1143000" y="419100"/>
                    </a:lnTo>
                    <a:lnTo>
                      <a:pt x="1152525" y="523875"/>
                    </a:lnTo>
                    <a:lnTo>
                      <a:pt x="228600" y="504825"/>
                    </a:lnTo>
                    <a:lnTo>
                      <a:pt x="190500" y="600075"/>
                    </a:lnTo>
                    <a:lnTo>
                      <a:pt x="200025" y="885825"/>
                    </a:lnTo>
                    <a:lnTo>
                      <a:pt x="371475" y="876300"/>
                    </a:lnTo>
                    <a:lnTo>
                      <a:pt x="390525" y="666750"/>
                    </a:lnTo>
                    <a:lnTo>
                      <a:pt x="962025" y="647700"/>
                    </a:lnTo>
                    <a:lnTo>
                      <a:pt x="971550" y="752475"/>
                    </a:lnTo>
                    <a:lnTo>
                      <a:pt x="390525" y="752475"/>
                    </a:lnTo>
                    <a:lnTo>
                      <a:pt x="381000" y="914400"/>
                    </a:lnTo>
                    <a:lnTo>
                      <a:pt x="609600" y="914400"/>
                    </a:lnTo>
                    <a:lnTo>
                      <a:pt x="581025" y="1019175"/>
                    </a:lnTo>
                    <a:lnTo>
                      <a:pt x="47625" y="990600"/>
                    </a:lnTo>
                    <a:lnTo>
                      <a:pt x="104775" y="1143000"/>
                    </a:lnTo>
                    <a:lnTo>
                      <a:pt x="581025" y="1133475"/>
                    </a:lnTo>
                    <a:lnTo>
                      <a:pt x="590550" y="1257300"/>
                    </a:lnTo>
                    <a:lnTo>
                      <a:pt x="19050" y="1238250"/>
                    </a:lnTo>
                    <a:lnTo>
                      <a:pt x="9525" y="1409700"/>
                    </a:lnTo>
                    <a:lnTo>
                      <a:pt x="1352550" y="1390650"/>
                    </a:lnTo>
                    <a:lnTo>
                      <a:pt x="1381125" y="1228725"/>
                    </a:lnTo>
                    <a:lnTo>
                      <a:pt x="762000" y="1219200"/>
                    </a:lnTo>
                    <a:lnTo>
                      <a:pt x="752475" y="1143000"/>
                    </a:lnTo>
                    <a:lnTo>
                      <a:pt x="1238250" y="1143000"/>
                    </a:lnTo>
                    <a:lnTo>
                      <a:pt x="1257300" y="990600"/>
                    </a:lnTo>
                    <a:lnTo>
                      <a:pt x="752475" y="1000125"/>
                    </a:lnTo>
                    <a:lnTo>
                      <a:pt x="771525" y="904875"/>
                    </a:lnTo>
                    <a:lnTo>
                      <a:pt x="1152525" y="895350"/>
                    </a:lnTo>
                    <a:lnTo>
                      <a:pt x="1162050" y="628650"/>
                    </a:lnTo>
                    <a:lnTo>
                      <a:pt x="1362075" y="619125"/>
                    </a:lnTo>
                    <a:lnTo>
                      <a:pt x="1352550" y="266700"/>
                    </a:lnTo>
                    <a:lnTo>
                      <a:pt x="1038225" y="285750"/>
                    </a:lnTo>
                    <a:lnTo>
                      <a:pt x="1200150" y="114300"/>
                    </a:lnTo>
                    <a:lnTo>
                      <a:pt x="11049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grpSp>
      <p:sp>
        <p:nvSpPr>
          <p:cNvPr id="19" name="文本框 18"/>
          <p:cNvSpPr txBox="1"/>
          <p:nvPr/>
        </p:nvSpPr>
        <p:spPr>
          <a:xfrm>
            <a:off x="3990340" y="400685"/>
            <a:ext cx="5274310" cy="398780"/>
          </a:xfrm>
          <a:prstGeom prst="rect">
            <a:avLst/>
          </a:prstGeom>
          <a:noFill/>
        </p:spPr>
        <p:txBody>
          <a:bodyPr wrap="square" rtlCol="0">
            <a:spAutoFit/>
          </a:bodyPr>
          <a:lstStyle/>
          <a:p>
            <a:r>
              <a:rPr lang="zh-CN" altLang="en-US" sz="2000" b="1">
                <a:effectLst>
                  <a:outerShdw blurRad="38100" dist="38100" dir="2700000" algn="tl">
                    <a:srgbClr val="000000">
                      <a:alpha val="43137"/>
                    </a:srgbClr>
                  </a:outerShdw>
                </a:effectLst>
                <a:latin typeface="思源黑体" panose="020B0500000000000000" pitchFamily="34" charset="-122"/>
                <a:ea typeface="思源黑体" panose="020B0500000000000000" pitchFamily="34" charset="-122"/>
              </a:rPr>
              <a:t>特种作业条件及作业人员基本认知</a:t>
            </a:r>
          </a:p>
        </p:txBody>
      </p:sp>
      <p:sp>
        <p:nvSpPr>
          <p:cNvPr id="31" name="文本框 30"/>
          <p:cNvSpPr txBox="1"/>
          <p:nvPr/>
        </p:nvSpPr>
        <p:spPr>
          <a:xfrm>
            <a:off x="436880" y="828675"/>
            <a:ext cx="355346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制订应急预案</a:t>
            </a:r>
          </a:p>
        </p:txBody>
      </p:sp>
      <p:sp>
        <p:nvSpPr>
          <p:cNvPr id="6" name="文本框 5"/>
          <p:cNvSpPr txBox="1"/>
          <p:nvPr/>
        </p:nvSpPr>
        <p:spPr>
          <a:xfrm>
            <a:off x="4421505" y="1345565"/>
            <a:ext cx="6796405" cy="4523105"/>
          </a:xfrm>
          <a:prstGeom prst="rect">
            <a:avLst/>
          </a:prstGeom>
          <a:noFill/>
        </p:spPr>
        <p:txBody>
          <a:bodyPr wrap="square" rtlCol="0">
            <a:spAutoFit/>
          </a:bodyPr>
          <a:lstStyle/>
          <a:p>
            <a:r>
              <a:rPr lang="zh-CN" altLang="en-US" b="1">
                <a:latin typeface="思源黑体" panose="020B0500000000000000" pitchFamily="34" charset="-122"/>
                <a:ea typeface="思源黑体" panose="020B0500000000000000" pitchFamily="34" charset="-122"/>
              </a:rPr>
              <a:t>1.确定危险源。</a:t>
            </a:r>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首先对环境或生产过程进行全面分析，发现并判明可能发生事故的部位和各种因素，据此再分析可能导致的损害后果或破坏程度，最后根据分析结果来编制应急预案。</a:t>
            </a: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2.编制应急预案。</a:t>
            </a:r>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其内容包括以下几个方面：建立应急处理组织，明确各应急组织和有关人员的职责；明确险情的发现和报告方法；确定救灾器材的数量、布设、管理和贮备；装设明显的出口标志；明确自救与救护的方法和体系。</a:t>
            </a:r>
          </a:p>
          <a:p>
            <a:endParaRPr lang="zh-CN" altLang="en-US">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3.进行应急处理预案的演练。</a:t>
            </a:r>
            <a:endParaRPr lang="zh-CN" altLang="en-US">
              <a:latin typeface="思源黑体" panose="020B0500000000000000" pitchFamily="34" charset="-122"/>
              <a:ea typeface="思源黑体" panose="020B0500000000000000" pitchFamily="34" charset="-122"/>
            </a:endParaRPr>
          </a:p>
          <a:p>
            <a:r>
              <a:rPr lang="zh-CN" altLang="en-US">
                <a:latin typeface="思源黑体" panose="020B0500000000000000" pitchFamily="34" charset="-122"/>
                <a:ea typeface="思源黑体" panose="020B0500000000000000" pitchFamily="34" charset="-122"/>
              </a:rPr>
              <a:t>其作用：一是可对预案的内容进行检验，看其是否适宜并合理有效；二是通过演练让有关人员了解预案的内容和要求，熟悉预案所确定的操作要领和行动路线，从思想上和行动上提高事故防范能力。</a:t>
            </a:r>
          </a:p>
        </p:txBody>
      </p:sp>
      <p:sp>
        <p:nvSpPr>
          <p:cNvPr id="7" name="文本框 6"/>
          <p:cNvSpPr txBox="1"/>
          <p:nvPr/>
        </p:nvSpPr>
        <p:spPr>
          <a:xfrm>
            <a:off x="1045845" y="2019300"/>
            <a:ext cx="2536190" cy="1938020"/>
          </a:xfrm>
          <a:prstGeom prst="rect">
            <a:avLst/>
          </a:prstGeom>
          <a:noFill/>
        </p:spPr>
        <p:txBody>
          <a:bodyPr wrap="square" rtlCol="0">
            <a:spAutoFit/>
          </a:bodyPr>
          <a:lstStyle/>
          <a:p>
            <a:r>
              <a:rPr lang="zh-CN" altLang="en-US" sz="4000" b="1">
                <a:latin typeface="思源黑体" panose="020B0500000000000000" pitchFamily="34" charset="-122"/>
                <a:ea typeface="思源黑体" panose="020B0500000000000000" pitchFamily="34" charset="-122"/>
                <a:sym typeface="+mn-ea"/>
              </a:rPr>
              <a:t>制订应急预案包括三个阶段</a:t>
            </a:r>
          </a:p>
        </p:txBody>
      </p:sp>
    </p:spTree>
    <p:custDataLst>
      <p:tags r:id="rId1"/>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五边形 9">
            <a:extLst>
              <a:ext uri="{FF2B5EF4-FFF2-40B4-BE49-F238E27FC236}">
                <a16:creationId xmlns:a16="http://schemas.microsoft.com/office/drawing/2014/main" id="{A6222448-470E-4AEA-91CA-B1BF5F727549}"/>
              </a:ext>
            </a:extLst>
          </p:cNvPr>
          <p:cNvSpPr/>
          <p:nvPr/>
        </p:nvSpPr>
        <p:spPr>
          <a:xfrm rot="20018494">
            <a:off x="-1430720" y="732671"/>
            <a:ext cx="6254546" cy="6446756"/>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36880" y="828675"/>
            <a:ext cx="3553460"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制订应急预案</a:t>
            </a:r>
          </a:p>
        </p:txBody>
      </p:sp>
      <p:sp>
        <p:nvSpPr>
          <p:cNvPr id="41" name="任意多边形 40"/>
          <p:cNvSpPr/>
          <p:nvPr/>
        </p:nvSpPr>
        <p:spPr>
          <a:xfrm>
            <a:off x="4120857" y="2499372"/>
            <a:ext cx="321271" cy="341921"/>
          </a:xfrm>
          <a:custGeom>
            <a:avLst/>
            <a:gdLst>
              <a:gd name="connisteX0" fmla="*/ 266700 w 552450"/>
              <a:gd name="connsiteY0" fmla="*/ 0 h 581025"/>
              <a:gd name="connisteX1" fmla="*/ 0 w 552450"/>
              <a:gd name="connsiteY1" fmla="*/ 142875 h 581025"/>
              <a:gd name="connisteX2" fmla="*/ 266700 w 552450"/>
              <a:gd name="connsiteY2" fmla="*/ 581025 h 581025"/>
              <a:gd name="connisteX3" fmla="*/ 552450 w 552450"/>
              <a:gd name="connsiteY3" fmla="*/ 409575 h 581025"/>
              <a:gd name="connisteX4" fmla="*/ 266700 w 552450"/>
              <a:gd name="connsiteY4" fmla="*/ 0 h 5810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52450" h="581025">
                <a:moveTo>
                  <a:pt x="266700" y="0"/>
                </a:moveTo>
                <a:lnTo>
                  <a:pt x="0" y="142875"/>
                </a:lnTo>
                <a:lnTo>
                  <a:pt x="266700" y="581025"/>
                </a:lnTo>
                <a:lnTo>
                  <a:pt x="552450" y="409575"/>
                </a:lnTo>
                <a:lnTo>
                  <a:pt x="2667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26" name="组合 25"/>
          <p:cNvGrpSpPr/>
          <p:nvPr/>
        </p:nvGrpSpPr>
        <p:grpSpPr>
          <a:xfrm>
            <a:off x="7411740" y="2476951"/>
            <a:ext cx="1439545" cy="1440180"/>
            <a:chOff x="8358" y="1297"/>
            <a:chExt cx="3839" cy="3674"/>
          </a:xfrm>
          <a:solidFill>
            <a:srgbClr val="FFC000"/>
          </a:solidFill>
        </p:grpSpPr>
        <p:sp>
          <p:nvSpPr>
            <p:cNvPr id="27" name="任意多边形 26"/>
            <p:cNvSpPr/>
            <p:nvPr/>
          </p:nvSpPr>
          <p:spPr>
            <a:xfrm>
              <a:off x="8358" y="1492"/>
              <a:ext cx="1485" cy="3195"/>
            </a:xfrm>
            <a:custGeom>
              <a:avLst/>
              <a:gdLst>
                <a:gd name="connisteX0" fmla="*/ 38100 w 942975"/>
                <a:gd name="connsiteY0" fmla="*/ 285750 h 2028825"/>
                <a:gd name="connisteX1" fmla="*/ 38100 w 942975"/>
                <a:gd name="connsiteY1" fmla="*/ 0 h 2028825"/>
                <a:gd name="connisteX2" fmla="*/ 904875 w 942975"/>
                <a:gd name="connsiteY2" fmla="*/ 0 h 2028825"/>
                <a:gd name="connisteX3" fmla="*/ 857250 w 942975"/>
                <a:gd name="connsiteY3" fmla="*/ 571500 h 2028825"/>
                <a:gd name="connisteX4" fmla="*/ 685800 w 942975"/>
                <a:gd name="connsiteY4" fmla="*/ 1133475 h 2028825"/>
                <a:gd name="connisteX5" fmla="*/ 942975 w 942975"/>
                <a:gd name="connsiteY5" fmla="*/ 1657350 h 2028825"/>
                <a:gd name="connisteX6" fmla="*/ 695325 w 942975"/>
                <a:gd name="connsiteY6" fmla="*/ 1857375 h 2028825"/>
                <a:gd name="connisteX7" fmla="*/ 504825 w 942975"/>
                <a:gd name="connsiteY7" fmla="*/ 1495425 h 2028825"/>
                <a:gd name="connisteX8" fmla="*/ 171450 w 942975"/>
                <a:gd name="connsiteY8" fmla="*/ 2028825 h 2028825"/>
                <a:gd name="connisteX9" fmla="*/ 0 w 942975"/>
                <a:gd name="connsiteY9" fmla="*/ 1704975 h 2028825"/>
                <a:gd name="connisteX10" fmla="*/ 352425 w 942975"/>
                <a:gd name="connsiteY10" fmla="*/ 1162050 h 2028825"/>
                <a:gd name="connisteX11" fmla="*/ 47625 w 942975"/>
                <a:gd name="connsiteY11" fmla="*/ 571500 h 2028825"/>
                <a:gd name="connisteX12" fmla="*/ 276225 w 942975"/>
                <a:gd name="connsiteY12" fmla="*/ 419100 h 2028825"/>
                <a:gd name="connisteX13" fmla="*/ 495300 w 942975"/>
                <a:gd name="connsiteY13" fmla="*/ 838200 h 2028825"/>
                <a:gd name="connisteX14" fmla="*/ 581025 w 942975"/>
                <a:gd name="connsiteY14" fmla="*/ 514350 h 2028825"/>
                <a:gd name="connisteX15" fmla="*/ 581025 w 942975"/>
                <a:gd name="connsiteY15" fmla="*/ 295275 h 2028825"/>
                <a:gd name="connisteX16" fmla="*/ 38100 w 942975"/>
                <a:gd name="connsiteY16" fmla="*/ 285750 h 20288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Lst>
              <a:rect l="l" t="t" r="r" b="b"/>
              <a:pathLst>
                <a:path w="942975" h="2028825">
                  <a:moveTo>
                    <a:pt x="38100" y="285750"/>
                  </a:moveTo>
                  <a:lnTo>
                    <a:pt x="38100" y="0"/>
                  </a:lnTo>
                  <a:lnTo>
                    <a:pt x="904875" y="0"/>
                  </a:lnTo>
                  <a:lnTo>
                    <a:pt x="857250" y="571500"/>
                  </a:lnTo>
                  <a:lnTo>
                    <a:pt x="685800" y="1133475"/>
                  </a:lnTo>
                  <a:lnTo>
                    <a:pt x="942975" y="1657350"/>
                  </a:lnTo>
                  <a:lnTo>
                    <a:pt x="695325" y="1857375"/>
                  </a:lnTo>
                  <a:lnTo>
                    <a:pt x="504825" y="1495425"/>
                  </a:lnTo>
                  <a:lnTo>
                    <a:pt x="171450" y="2028825"/>
                  </a:lnTo>
                  <a:lnTo>
                    <a:pt x="0" y="1704975"/>
                  </a:lnTo>
                  <a:lnTo>
                    <a:pt x="352425" y="1162050"/>
                  </a:lnTo>
                  <a:lnTo>
                    <a:pt x="47625" y="571500"/>
                  </a:lnTo>
                  <a:lnTo>
                    <a:pt x="276225" y="419100"/>
                  </a:lnTo>
                  <a:lnTo>
                    <a:pt x="495300" y="838200"/>
                  </a:lnTo>
                  <a:lnTo>
                    <a:pt x="581025" y="514350"/>
                  </a:lnTo>
                  <a:lnTo>
                    <a:pt x="581025" y="295275"/>
                  </a:lnTo>
                  <a:lnTo>
                    <a:pt x="38100" y="2857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9" name="任意多边形 28"/>
            <p:cNvSpPr/>
            <p:nvPr/>
          </p:nvSpPr>
          <p:spPr>
            <a:xfrm>
              <a:off x="9918" y="1297"/>
              <a:ext cx="2115" cy="2355"/>
            </a:xfrm>
            <a:custGeom>
              <a:avLst/>
              <a:gdLst>
                <a:gd name="connisteX0" fmla="*/ 1343025 w 1343025"/>
                <a:gd name="connsiteY0" fmla="*/ 1495425 h 1495425"/>
                <a:gd name="connisteX1" fmla="*/ 1343025 w 1343025"/>
                <a:gd name="connsiteY1" fmla="*/ 9525 h 1495425"/>
                <a:gd name="connisteX2" fmla="*/ 0 w 1343025"/>
                <a:gd name="connsiteY2" fmla="*/ 0 h 1495425"/>
                <a:gd name="connisteX3" fmla="*/ 0 w 1343025"/>
                <a:gd name="connsiteY3" fmla="*/ 1485900 h 1495425"/>
                <a:gd name="connisteX4" fmla="*/ 323850 w 1343025"/>
                <a:gd name="connsiteY4" fmla="*/ 1485900 h 1495425"/>
                <a:gd name="connisteX5" fmla="*/ 323850 w 1343025"/>
                <a:gd name="connsiteY5" fmla="*/ 333375 h 1495425"/>
                <a:gd name="connisteX6" fmla="*/ 1000125 w 1343025"/>
                <a:gd name="connsiteY6" fmla="*/ 333375 h 1495425"/>
                <a:gd name="connisteX7" fmla="*/ 990600 w 1343025"/>
                <a:gd name="connsiteY7" fmla="*/ 1485900 h 1495425"/>
                <a:gd name="connisteX8" fmla="*/ 1343025 w 1343025"/>
                <a:gd name="connsiteY8" fmla="*/ 1495425 h 14954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1343025" h="1495425">
                  <a:moveTo>
                    <a:pt x="1343025" y="1495425"/>
                  </a:moveTo>
                  <a:lnTo>
                    <a:pt x="1343025" y="9525"/>
                  </a:lnTo>
                  <a:lnTo>
                    <a:pt x="0" y="0"/>
                  </a:lnTo>
                  <a:lnTo>
                    <a:pt x="0" y="1485900"/>
                  </a:lnTo>
                  <a:lnTo>
                    <a:pt x="323850" y="1485900"/>
                  </a:lnTo>
                  <a:lnTo>
                    <a:pt x="323850" y="333375"/>
                  </a:lnTo>
                  <a:lnTo>
                    <a:pt x="1000125" y="333375"/>
                  </a:lnTo>
                  <a:lnTo>
                    <a:pt x="990600" y="1485900"/>
                  </a:lnTo>
                  <a:lnTo>
                    <a:pt x="1343025" y="14954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48" name="任意多边形 47"/>
            <p:cNvSpPr/>
            <p:nvPr/>
          </p:nvSpPr>
          <p:spPr>
            <a:xfrm>
              <a:off x="9543" y="2047"/>
              <a:ext cx="2655" cy="2925"/>
            </a:xfrm>
            <a:custGeom>
              <a:avLst/>
              <a:gdLst>
                <a:gd name="connisteX0" fmla="*/ 742950 w 1685925"/>
                <a:gd name="connsiteY0" fmla="*/ 0 h 1857375"/>
                <a:gd name="connisteX1" fmla="*/ 704850 w 1685925"/>
                <a:gd name="connsiteY1" fmla="*/ 685800 h 1857375"/>
                <a:gd name="connisteX2" fmla="*/ 600075 w 1685925"/>
                <a:gd name="connsiteY2" fmla="*/ 1143000 h 1857375"/>
                <a:gd name="connisteX3" fmla="*/ 0 w 1685925"/>
                <a:gd name="connsiteY3" fmla="*/ 1581150 h 1857375"/>
                <a:gd name="connisteX4" fmla="*/ 9525 w 1685925"/>
                <a:gd name="connsiteY4" fmla="*/ 1857375 h 1857375"/>
                <a:gd name="connisteX5" fmla="*/ 247650 w 1685925"/>
                <a:gd name="connsiteY5" fmla="*/ 1847850 h 1857375"/>
                <a:gd name="connisteX6" fmla="*/ 857250 w 1685925"/>
                <a:gd name="connsiteY6" fmla="*/ 1304925 h 1857375"/>
                <a:gd name="connisteX7" fmla="*/ 847725 w 1685925"/>
                <a:gd name="connsiteY7" fmla="*/ 1533525 h 1857375"/>
                <a:gd name="connisteX8" fmla="*/ 1038225 w 1685925"/>
                <a:gd name="connsiteY8" fmla="*/ 1790700 h 1857375"/>
                <a:gd name="connisteX9" fmla="*/ 1438275 w 1685925"/>
                <a:gd name="connsiteY9" fmla="*/ 1790700 h 1857375"/>
                <a:gd name="connisteX10" fmla="*/ 1619250 w 1685925"/>
                <a:gd name="connsiteY10" fmla="*/ 1676400 h 1857375"/>
                <a:gd name="connisteX11" fmla="*/ 1666875 w 1685925"/>
                <a:gd name="connsiteY11" fmla="*/ 1495425 h 1857375"/>
                <a:gd name="connisteX12" fmla="*/ 1685925 w 1685925"/>
                <a:gd name="connsiteY12" fmla="*/ 1133475 h 1857375"/>
                <a:gd name="connisteX13" fmla="*/ 1409700 w 1685925"/>
                <a:gd name="connsiteY13" fmla="*/ 1152525 h 1857375"/>
                <a:gd name="connisteX14" fmla="*/ 1400175 w 1685925"/>
                <a:gd name="connsiteY14" fmla="*/ 1495425 h 1857375"/>
                <a:gd name="connisteX15" fmla="*/ 1171575 w 1685925"/>
                <a:gd name="connsiteY15" fmla="*/ 1495425 h 1857375"/>
                <a:gd name="connisteX16" fmla="*/ 1171575 w 1685925"/>
                <a:gd name="connsiteY16" fmla="*/ 866775 h 1857375"/>
                <a:gd name="connisteX17" fmla="*/ 990600 w 1685925"/>
                <a:gd name="connsiteY17" fmla="*/ 857250 h 1857375"/>
                <a:gd name="connisteX18" fmla="*/ 1047750 w 1685925"/>
                <a:gd name="connsiteY18" fmla="*/ 504825 h 1857375"/>
                <a:gd name="connisteX19" fmla="*/ 1076325 w 1685925"/>
                <a:gd name="connsiteY19" fmla="*/ 9525 h 1857375"/>
                <a:gd name="connisteX20" fmla="*/ 742950 w 1685925"/>
                <a:gd name="connsiteY20" fmla="*/ 0 h 1857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Lst>
              <a:rect l="l" t="t" r="r" b="b"/>
              <a:pathLst>
                <a:path w="1685925" h="1857375">
                  <a:moveTo>
                    <a:pt x="742950" y="0"/>
                  </a:moveTo>
                  <a:lnTo>
                    <a:pt x="704850" y="685800"/>
                  </a:lnTo>
                  <a:lnTo>
                    <a:pt x="600075" y="1143000"/>
                  </a:lnTo>
                  <a:lnTo>
                    <a:pt x="0" y="1581150"/>
                  </a:lnTo>
                  <a:lnTo>
                    <a:pt x="9525" y="1857375"/>
                  </a:lnTo>
                  <a:lnTo>
                    <a:pt x="247650" y="1847850"/>
                  </a:lnTo>
                  <a:lnTo>
                    <a:pt x="857250" y="1304925"/>
                  </a:lnTo>
                  <a:lnTo>
                    <a:pt x="847725" y="1533525"/>
                  </a:lnTo>
                  <a:lnTo>
                    <a:pt x="1038225" y="1790700"/>
                  </a:lnTo>
                  <a:lnTo>
                    <a:pt x="1438275" y="1790700"/>
                  </a:lnTo>
                  <a:lnTo>
                    <a:pt x="1619250" y="1676400"/>
                  </a:lnTo>
                  <a:lnTo>
                    <a:pt x="1666875" y="1495425"/>
                  </a:lnTo>
                  <a:lnTo>
                    <a:pt x="1685925" y="1133475"/>
                  </a:lnTo>
                  <a:lnTo>
                    <a:pt x="1409700" y="1152525"/>
                  </a:lnTo>
                  <a:lnTo>
                    <a:pt x="1400175" y="1495425"/>
                  </a:lnTo>
                  <a:lnTo>
                    <a:pt x="1171575" y="1495425"/>
                  </a:lnTo>
                  <a:lnTo>
                    <a:pt x="1171575" y="866775"/>
                  </a:lnTo>
                  <a:lnTo>
                    <a:pt x="990600" y="857250"/>
                  </a:lnTo>
                  <a:lnTo>
                    <a:pt x="1047750" y="504825"/>
                  </a:lnTo>
                  <a:lnTo>
                    <a:pt x="1076325" y="9525"/>
                  </a:lnTo>
                  <a:lnTo>
                    <a:pt x="7429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52" name="任意多边形 51"/>
          <p:cNvSpPr/>
          <p:nvPr/>
        </p:nvSpPr>
        <p:spPr>
          <a:xfrm>
            <a:off x="9081790" y="2476951"/>
            <a:ext cx="1439545" cy="1440180"/>
          </a:xfrm>
          <a:custGeom>
            <a:avLst/>
            <a:gdLst>
              <a:gd name="connisteX0" fmla="*/ 2228850 w 2438400"/>
              <a:gd name="connsiteY0" fmla="*/ 0 h 2390775"/>
              <a:gd name="connisteX1" fmla="*/ 114300 w 2438400"/>
              <a:gd name="connsiteY1" fmla="*/ 66675 h 2390775"/>
              <a:gd name="connisteX2" fmla="*/ 161925 w 2438400"/>
              <a:gd name="connsiteY2" fmla="*/ 314325 h 2390775"/>
              <a:gd name="connisteX3" fmla="*/ 981075 w 2438400"/>
              <a:gd name="connsiteY3" fmla="*/ 295275 h 2390775"/>
              <a:gd name="connisteX4" fmla="*/ 914400 w 2438400"/>
              <a:gd name="connsiteY4" fmla="*/ 438150 h 2390775"/>
              <a:gd name="connisteX5" fmla="*/ 180975 w 2438400"/>
              <a:gd name="connsiteY5" fmla="*/ 428625 h 2390775"/>
              <a:gd name="connisteX6" fmla="*/ 180975 w 2438400"/>
              <a:gd name="connsiteY6" fmla="*/ 628650 h 2390775"/>
              <a:gd name="connisteX7" fmla="*/ 838200 w 2438400"/>
              <a:gd name="connsiteY7" fmla="*/ 638175 h 2390775"/>
              <a:gd name="connisteX8" fmla="*/ 742950 w 2438400"/>
              <a:gd name="connsiteY8" fmla="*/ 762000 h 2390775"/>
              <a:gd name="connisteX9" fmla="*/ 9525 w 2438400"/>
              <a:gd name="connsiteY9" fmla="*/ 771525 h 2390775"/>
              <a:gd name="connisteX10" fmla="*/ 0 w 2438400"/>
              <a:gd name="connsiteY10" fmla="*/ 990600 h 2390775"/>
              <a:gd name="connisteX11" fmla="*/ 609600 w 2438400"/>
              <a:gd name="connsiteY11" fmla="*/ 990600 h 2390775"/>
              <a:gd name="connisteX12" fmla="*/ 9525 w 2438400"/>
              <a:gd name="connsiteY12" fmla="*/ 1476375 h 2390775"/>
              <a:gd name="connisteX13" fmla="*/ 38100 w 2438400"/>
              <a:gd name="connsiteY13" fmla="*/ 1914525 h 2390775"/>
              <a:gd name="connisteX14" fmla="*/ 438150 w 2438400"/>
              <a:gd name="connsiteY14" fmla="*/ 1590675 h 2390775"/>
              <a:gd name="connisteX15" fmla="*/ 438150 w 2438400"/>
              <a:gd name="connsiteY15" fmla="*/ 2371725 h 2390775"/>
              <a:gd name="connisteX16" fmla="*/ 752475 w 2438400"/>
              <a:gd name="connsiteY16" fmla="*/ 2371725 h 2390775"/>
              <a:gd name="connisteX17" fmla="*/ 752475 w 2438400"/>
              <a:gd name="connsiteY17" fmla="*/ 1352550 h 2390775"/>
              <a:gd name="connisteX18" fmla="*/ 1838325 w 2438400"/>
              <a:gd name="connsiteY18" fmla="*/ 1352550 h 2390775"/>
              <a:gd name="connisteX19" fmla="*/ 1838325 w 2438400"/>
              <a:gd name="connsiteY19" fmla="*/ 1476375 h 2390775"/>
              <a:gd name="connisteX20" fmla="*/ 809625 w 2438400"/>
              <a:gd name="connsiteY20" fmla="*/ 1476375 h 2390775"/>
              <a:gd name="connisteX21" fmla="*/ 809625 w 2438400"/>
              <a:gd name="connsiteY21" fmla="*/ 1619250 h 2390775"/>
              <a:gd name="connisteX22" fmla="*/ 1847850 w 2438400"/>
              <a:gd name="connsiteY22" fmla="*/ 1619250 h 2390775"/>
              <a:gd name="connisteX23" fmla="*/ 1838325 w 2438400"/>
              <a:gd name="connsiteY23" fmla="*/ 1771650 h 2390775"/>
              <a:gd name="connisteX24" fmla="*/ 819150 w 2438400"/>
              <a:gd name="connsiteY24" fmla="*/ 1771650 h 2390775"/>
              <a:gd name="connisteX25" fmla="*/ 828675 w 2438400"/>
              <a:gd name="connsiteY25" fmla="*/ 1943100 h 2390775"/>
              <a:gd name="connisteX26" fmla="*/ 1847850 w 2438400"/>
              <a:gd name="connsiteY26" fmla="*/ 1943100 h 2390775"/>
              <a:gd name="connisteX27" fmla="*/ 1847850 w 2438400"/>
              <a:gd name="connsiteY27" fmla="*/ 2057400 h 2390775"/>
              <a:gd name="connisteX28" fmla="*/ 838200 w 2438400"/>
              <a:gd name="connsiteY28" fmla="*/ 2057400 h 2390775"/>
              <a:gd name="connisteX29" fmla="*/ 838200 w 2438400"/>
              <a:gd name="connsiteY29" fmla="*/ 2295525 h 2390775"/>
              <a:gd name="connisteX30" fmla="*/ 1838325 w 2438400"/>
              <a:gd name="connsiteY30" fmla="*/ 2295525 h 2390775"/>
              <a:gd name="connisteX31" fmla="*/ 1838325 w 2438400"/>
              <a:gd name="connsiteY31" fmla="*/ 2390775 h 2390775"/>
              <a:gd name="connisteX32" fmla="*/ 2200275 w 2438400"/>
              <a:gd name="connsiteY32" fmla="*/ 2381250 h 2390775"/>
              <a:gd name="connisteX33" fmla="*/ 2181225 w 2438400"/>
              <a:gd name="connsiteY33" fmla="*/ 1095375 h 2390775"/>
              <a:gd name="connisteX34" fmla="*/ 866775 w 2438400"/>
              <a:gd name="connsiteY34" fmla="*/ 1095375 h 2390775"/>
              <a:gd name="connisteX35" fmla="*/ 971550 w 2438400"/>
              <a:gd name="connsiteY35" fmla="*/ 981075 h 2390775"/>
              <a:gd name="connisteX36" fmla="*/ 2438400 w 2438400"/>
              <a:gd name="connsiteY36" fmla="*/ 981075 h 2390775"/>
              <a:gd name="connisteX37" fmla="*/ 2438400 w 2438400"/>
              <a:gd name="connsiteY37" fmla="*/ 733425 h 2390775"/>
              <a:gd name="connisteX38" fmla="*/ 1095375 w 2438400"/>
              <a:gd name="connsiteY38" fmla="*/ 723900 h 2390775"/>
              <a:gd name="connisteX39" fmla="*/ 1181100 w 2438400"/>
              <a:gd name="connsiteY39" fmla="*/ 619125 h 2390775"/>
              <a:gd name="connisteX40" fmla="*/ 2257425 w 2438400"/>
              <a:gd name="connsiteY40" fmla="*/ 619125 h 2390775"/>
              <a:gd name="connisteX41" fmla="*/ 2257425 w 2438400"/>
              <a:gd name="connsiteY41" fmla="*/ 419100 h 2390775"/>
              <a:gd name="connisteX42" fmla="*/ 1257300 w 2438400"/>
              <a:gd name="connsiteY42" fmla="*/ 419100 h 2390775"/>
              <a:gd name="connisteX43" fmla="*/ 1314450 w 2438400"/>
              <a:gd name="connsiteY43" fmla="*/ 314325 h 2390775"/>
              <a:gd name="connisteX44" fmla="*/ 2305050 w 2438400"/>
              <a:gd name="connsiteY44" fmla="*/ 257175 h 2390775"/>
              <a:gd name="connisteX45" fmla="*/ 2228850 w 2438400"/>
              <a:gd name="connsiteY45" fmla="*/ 0 h 23907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Lst>
            <a:rect l="l" t="t" r="r" b="b"/>
            <a:pathLst>
              <a:path w="2438400" h="2390775">
                <a:moveTo>
                  <a:pt x="2228850" y="0"/>
                </a:moveTo>
                <a:lnTo>
                  <a:pt x="114300" y="66675"/>
                </a:lnTo>
                <a:lnTo>
                  <a:pt x="161925" y="314325"/>
                </a:lnTo>
                <a:lnTo>
                  <a:pt x="981075" y="295275"/>
                </a:lnTo>
                <a:lnTo>
                  <a:pt x="914400" y="438150"/>
                </a:lnTo>
                <a:lnTo>
                  <a:pt x="180975" y="428625"/>
                </a:lnTo>
                <a:lnTo>
                  <a:pt x="180975" y="628650"/>
                </a:lnTo>
                <a:lnTo>
                  <a:pt x="838200" y="638175"/>
                </a:lnTo>
                <a:lnTo>
                  <a:pt x="742950" y="762000"/>
                </a:lnTo>
                <a:lnTo>
                  <a:pt x="9525" y="771525"/>
                </a:lnTo>
                <a:lnTo>
                  <a:pt x="0" y="990600"/>
                </a:lnTo>
                <a:lnTo>
                  <a:pt x="609600" y="990600"/>
                </a:lnTo>
                <a:lnTo>
                  <a:pt x="9525" y="1476375"/>
                </a:lnTo>
                <a:lnTo>
                  <a:pt x="38100" y="1914525"/>
                </a:lnTo>
                <a:lnTo>
                  <a:pt x="438150" y="1590675"/>
                </a:lnTo>
                <a:lnTo>
                  <a:pt x="438150" y="2371725"/>
                </a:lnTo>
                <a:lnTo>
                  <a:pt x="752475" y="2371725"/>
                </a:lnTo>
                <a:lnTo>
                  <a:pt x="752475" y="1352550"/>
                </a:lnTo>
                <a:lnTo>
                  <a:pt x="1838325" y="1352550"/>
                </a:lnTo>
                <a:lnTo>
                  <a:pt x="1838325" y="1476375"/>
                </a:lnTo>
                <a:lnTo>
                  <a:pt x="809625" y="1476375"/>
                </a:lnTo>
                <a:lnTo>
                  <a:pt x="809625" y="1619250"/>
                </a:lnTo>
                <a:lnTo>
                  <a:pt x="1847850" y="1619250"/>
                </a:lnTo>
                <a:lnTo>
                  <a:pt x="1838325" y="1771650"/>
                </a:lnTo>
                <a:lnTo>
                  <a:pt x="819150" y="1771650"/>
                </a:lnTo>
                <a:lnTo>
                  <a:pt x="828675" y="1943100"/>
                </a:lnTo>
                <a:lnTo>
                  <a:pt x="1847850" y="1943100"/>
                </a:lnTo>
                <a:lnTo>
                  <a:pt x="1847850" y="2057400"/>
                </a:lnTo>
                <a:lnTo>
                  <a:pt x="838200" y="2057400"/>
                </a:lnTo>
                <a:lnTo>
                  <a:pt x="838200" y="2295525"/>
                </a:lnTo>
                <a:lnTo>
                  <a:pt x="1838325" y="2295525"/>
                </a:lnTo>
                <a:lnTo>
                  <a:pt x="1838325" y="2390775"/>
                </a:lnTo>
                <a:lnTo>
                  <a:pt x="2200275" y="2381250"/>
                </a:lnTo>
                <a:lnTo>
                  <a:pt x="2181225" y="1095375"/>
                </a:lnTo>
                <a:lnTo>
                  <a:pt x="866775" y="1095375"/>
                </a:lnTo>
                <a:lnTo>
                  <a:pt x="971550" y="981075"/>
                </a:lnTo>
                <a:lnTo>
                  <a:pt x="2438400" y="981075"/>
                </a:lnTo>
                <a:lnTo>
                  <a:pt x="2438400" y="733425"/>
                </a:lnTo>
                <a:lnTo>
                  <a:pt x="1095375" y="723900"/>
                </a:lnTo>
                <a:lnTo>
                  <a:pt x="1181100" y="619125"/>
                </a:lnTo>
                <a:lnTo>
                  <a:pt x="2257425" y="619125"/>
                </a:lnTo>
                <a:lnTo>
                  <a:pt x="2257425" y="419100"/>
                </a:lnTo>
                <a:lnTo>
                  <a:pt x="1257300" y="419100"/>
                </a:lnTo>
                <a:lnTo>
                  <a:pt x="1314450" y="314325"/>
                </a:lnTo>
                <a:lnTo>
                  <a:pt x="2305050" y="257175"/>
                </a:lnTo>
                <a:lnTo>
                  <a:pt x="222885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nvGrpSpPr>
          <p:cNvPr id="55" name="组合 54"/>
          <p:cNvGrpSpPr/>
          <p:nvPr/>
        </p:nvGrpSpPr>
        <p:grpSpPr>
          <a:xfrm>
            <a:off x="5741690" y="2476951"/>
            <a:ext cx="1439545" cy="1440180"/>
            <a:chOff x="4335" y="1162"/>
            <a:chExt cx="3900" cy="3854"/>
          </a:xfrm>
          <a:solidFill>
            <a:schemeClr val="tx1"/>
          </a:solidFill>
        </p:grpSpPr>
        <p:sp>
          <p:nvSpPr>
            <p:cNvPr id="62" name="任意多边形 61"/>
            <p:cNvSpPr/>
            <p:nvPr/>
          </p:nvSpPr>
          <p:spPr>
            <a:xfrm>
              <a:off x="4470" y="1222"/>
              <a:ext cx="870" cy="915"/>
            </a:xfrm>
            <a:custGeom>
              <a:avLst/>
              <a:gdLst>
                <a:gd name="connisteX0" fmla="*/ 266700 w 552450"/>
                <a:gd name="connsiteY0" fmla="*/ 0 h 581025"/>
                <a:gd name="connisteX1" fmla="*/ 0 w 552450"/>
                <a:gd name="connsiteY1" fmla="*/ 142875 h 581025"/>
                <a:gd name="connisteX2" fmla="*/ 266700 w 552450"/>
                <a:gd name="connsiteY2" fmla="*/ 581025 h 581025"/>
                <a:gd name="connisteX3" fmla="*/ 552450 w 552450"/>
                <a:gd name="connsiteY3" fmla="*/ 409575 h 581025"/>
                <a:gd name="connisteX4" fmla="*/ 266700 w 552450"/>
                <a:gd name="connsiteY4" fmla="*/ 0 h 5810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52450" h="581025">
                  <a:moveTo>
                    <a:pt x="266700" y="0"/>
                  </a:moveTo>
                  <a:lnTo>
                    <a:pt x="0" y="142875"/>
                  </a:lnTo>
                  <a:lnTo>
                    <a:pt x="266700" y="581025"/>
                  </a:lnTo>
                  <a:lnTo>
                    <a:pt x="552450" y="409575"/>
                  </a:lnTo>
                  <a:lnTo>
                    <a:pt x="26670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63" name="任意多边形 62"/>
            <p:cNvSpPr/>
            <p:nvPr/>
          </p:nvSpPr>
          <p:spPr>
            <a:xfrm>
              <a:off x="4335" y="1162"/>
              <a:ext cx="3900" cy="3855"/>
            </a:xfrm>
            <a:custGeom>
              <a:avLst/>
              <a:gdLst>
                <a:gd name="connisteX0" fmla="*/ 0 w 2476500"/>
                <a:gd name="connsiteY0" fmla="*/ 742950 h 2447925"/>
                <a:gd name="connisteX1" fmla="*/ 0 w 2476500"/>
                <a:gd name="connsiteY1" fmla="*/ 1095375 h 2447925"/>
                <a:gd name="connisteX2" fmla="*/ 171450 w 2476500"/>
                <a:gd name="connsiteY2" fmla="*/ 1085850 h 2447925"/>
                <a:gd name="connisteX3" fmla="*/ 180975 w 2476500"/>
                <a:gd name="connsiteY3" fmla="*/ 2038350 h 2447925"/>
                <a:gd name="connisteX4" fmla="*/ 104775 w 2476500"/>
                <a:gd name="connsiteY4" fmla="*/ 2181225 h 2447925"/>
                <a:gd name="connisteX5" fmla="*/ 142875 w 2476500"/>
                <a:gd name="connsiteY5" fmla="*/ 2447925 h 2447925"/>
                <a:gd name="connisteX6" fmla="*/ 619125 w 2476500"/>
                <a:gd name="connsiteY6" fmla="*/ 2152650 h 2447925"/>
                <a:gd name="connisteX7" fmla="*/ 733425 w 2476500"/>
                <a:gd name="connsiteY7" fmla="*/ 2276475 h 2447925"/>
                <a:gd name="connisteX8" fmla="*/ 1266825 w 2476500"/>
                <a:gd name="connsiteY8" fmla="*/ 1819275 h 2447925"/>
                <a:gd name="connisteX9" fmla="*/ 1266825 w 2476500"/>
                <a:gd name="connsiteY9" fmla="*/ 2038350 h 2447925"/>
                <a:gd name="connisteX10" fmla="*/ 1181100 w 2476500"/>
                <a:gd name="connsiteY10" fmla="*/ 2143125 h 2447925"/>
                <a:gd name="connisteX11" fmla="*/ 942975 w 2476500"/>
                <a:gd name="connsiteY11" fmla="*/ 2133600 h 2447925"/>
                <a:gd name="connisteX12" fmla="*/ 933450 w 2476500"/>
                <a:gd name="connsiteY12" fmla="*/ 2428875 h 2447925"/>
                <a:gd name="connisteX13" fmla="*/ 1333500 w 2476500"/>
                <a:gd name="connsiteY13" fmla="*/ 2428875 h 2447925"/>
                <a:gd name="connisteX14" fmla="*/ 1552575 w 2476500"/>
                <a:gd name="connsiteY14" fmla="*/ 2162175 h 2447925"/>
                <a:gd name="connisteX15" fmla="*/ 1552575 w 2476500"/>
                <a:gd name="connsiteY15" fmla="*/ 1114425 h 2447925"/>
                <a:gd name="connisteX16" fmla="*/ 1714500 w 2476500"/>
                <a:gd name="connsiteY16" fmla="*/ 1685925 h 2447925"/>
                <a:gd name="connisteX17" fmla="*/ 1981200 w 2476500"/>
                <a:gd name="connsiteY17" fmla="*/ 1552575 h 2447925"/>
                <a:gd name="connisteX18" fmla="*/ 1981200 w 2476500"/>
                <a:gd name="connsiteY18" fmla="*/ 2000250 h 2447925"/>
                <a:gd name="connisteX19" fmla="*/ 1885950 w 2476500"/>
                <a:gd name="connsiteY19" fmla="*/ 2124075 h 2447925"/>
                <a:gd name="connisteX20" fmla="*/ 1657350 w 2476500"/>
                <a:gd name="connsiteY20" fmla="*/ 2114550 h 2447925"/>
                <a:gd name="connisteX21" fmla="*/ 1657350 w 2476500"/>
                <a:gd name="connsiteY21" fmla="*/ 2409825 h 2447925"/>
                <a:gd name="connisteX22" fmla="*/ 2066925 w 2476500"/>
                <a:gd name="connsiteY22" fmla="*/ 2409825 h 2447925"/>
                <a:gd name="connisteX23" fmla="*/ 2314575 w 2476500"/>
                <a:gd name="connsiteY23" fmla="*/ 2152650 h 2447925"/>
                <a:gd name="connisteX24" fmla="*/ 2314575 w 2476500"/>
                <a:gd name="connsiteY24" fmla="*/ 790575 h 2447925"/>
                <a:gd name="connisteX25" fmla="*/ 2476500 w 2476500"/>
                <a:gd name="connsiteY25" fmla="*/ 790575 h 2447925"/>
                <a:gd name="connisteX26" fmla="*/ 2466975 w 2476500"/>
                <a:gd name="connsiteY26" fmla="*/ 476250 h 2447925"/>
                <a:gd name="connisteX27" fmla="*/ 2295525 w 2476500"/>
                <a:gd name="connsiteY27" fmla="*/ 476250 h 2447925"/>
                <a:gd name="connisteX28" fmla="*/ 2295525 w 2476500"/>
                <a:gd name="connsiteY28" fmla="*/ 47625 h 2447925"/>
                <a:gd name="connisteX29" fmla="*/ 2019300 w 2476500"/>
                <a:gd name="connsiteY29" fmla="*/ 38100 h 2447925"/>
                <a:gd name="connisteX30" fmla="*/ 2019300 w 2476500"/>
                <a:gd name="connsiteY30" fmla="*/ 495300 h 2447925"/>
                <a:gd name="connisteX31" fmla="*/ 1600200 w 2476500"/>
                <a:gd name="connsiteY31" fmla="*/ 495300 h 2447925"/>
                <a:gd name="connisteX32" fmla="*/ 1600200 w 2476500"/>
                <a:gd name="connsiteY32" fmla="*/ 800100 h 2447925"/>
                <a:gd name="connisteX33" fmla="*/ 2000250 w 2476500"/>
                <a:gd name="connsiteY33" fmla="*/ 800100 h 2447925"/>
                <a:gd name="connisteX34" fmla="*/ 2000250 w 2476500"/>
                <a:gd name="connsiteY34" fmla="*/ 1581150 h 2447925"/>
                <a:gd name="connisteX35" fmla="*/ 1800225 w 2476500"/>
                <a:gd name="connsiteY35" fmla="*/ 981075 h 2447925"/>
                <a:gd name="connisteX36" fmla="*/ 1562100 w 2476500"/>
                <a:gd name="connsiteY36" fmla="*/ 1047750 h 2447925"/>
                <a:gd name="connisteX37" fmla="*/ 1562100 w 2476500"/>
                <a:gd name="connsiteY37" fmla="*/ 276225 h 2447925"/>
                <a:gd name="connisteX38" fmla="*/ 1200150 w 2476500"/>
                <a:gd name="connsiteY38" fmla="*/ 276225 h 2447925"/>
                <a:gd name="connisteX39" fmla="*/ 1343025 w 2476500"/>
                <a:gd name="connsiteY39" fmla="*/ 28575 h 2447925"/>
                <a:gd name="connisteX40" fmla="*/ 1009650 w 2476500"/>
                <a:gd name="connsiteY40" fmla="*/ 0 h 2447925"/>
                <a:gd name="connisteX41" fmla="*/ 923925 w 2476500"/>
                <a:gd name="connsiteY41" fmla="*/ 257175 h 2447925"/>
                <a:gd name="connisteX42" fmla="*/ 666750 w 2476500"/>
                <a:gd name="connsiteY42" fmla="*/ 266700 h 2447925"/>
                <a:gd name="connisteX43" fmla="*/ 676275 w 2476500"/>
                <a:gd name="connsiteY43" fmla="*/ 1409700 h 2447925"/>
                <a:gd name="connisteX44" fmla="*/ 981075 w 2476500"/>
                <a:gd name="connsiteY44" fmla="*/ 1400175 h 2447925"/>
                <a:gd name="connisteX45" fmla="*/ 981075 w 2476500"/>
                <a:gd name="connsiteY45" fmla="*/ 523875 h 2447925"/>
                <a:gd name="connisteX46" fmla="*/ 1247775 w 2476500"/>
                <a:gd name="connsiteY46" fmla="*/ 523875 h 2447925"/>
                <a:gd name="connisteX47" fmla="*/ 1257300 w 2476500"/>
                <a:gd name="connsiteY47" fmla="*/ 685800 h 2447925"/>
                <a:gd name="connisteX48" fmla="*/ 1019175 w 2476500"/>
                <a:gd name="connsiteY48" fmla="*/ 685800 h 2447925"/>
                <a:gd name="connisteX49" fmla="*/ 1019175 w 2476500"/>
                <a:gd name="connsiteY49" fmla="*/ 876300 h 2447925"/>
                <a:gd name="connisteX50" fmla="*/ 1266825 w 2476500"/>
                <a:gd name="connsiteY50" fmla="*/ 876300 h 2447925"/>
                <a:gd name="connisteX51" fmla="*/ 1266825 w 2476500"/>
                <a:gd name="connsiteY51" fmla="*/ 1038225 h 2447925"/>
                <a:gd name="connisteX52" fmla="*/ 1019175 w 2476500"/>
                <a:gd name="connsiteY52" fmla="*/ 1038225 h 2447925"/>
                <a:gd name="connisteX53" fmla="*/ 1028700 w 2476500"/>
                <a:gd name="connsiteY53" fmla="*/ 1228725 h 2447925"/>
                <a:gd name="connisteX54" fmla="*/ 1247775 w 2476500"/>
                <a:gd name="connsiteY54" fmla="*/ 1228725 h 2447925"/>
                <a:gd name="connisteX55" fmla="*/ 1247775 w 2476500"/>
                <a:gd name="connsiteY55" fmla="*/ 1400175 h 2447925"/>
                <a:gd name="connisteX56" fmla="*/ 561975 w 2476500"/>
                <a:gd name="connsiteY56" fmla="*/ 1400175 h 2447925"/>
                <a:gd name="connisteX57" fmla="*/ 581025 w 2476500"/>
                <a:gd name="connsiteY57" fmla="*/ 1657350 h 2447925"/>
                <a:gd name="connisteX58" fmla="*/ 1085850 w 2476500"/>
                <a:gd name="connsiteY58" fmla="*/ 1647825 h 2447925"/>
                <a:gd name="connisteX59" fmla="*/ 704850 w 2476500"/>
                <a:gd name="connsiteY59" fmla="*/ 1933575 h 2447925"/>
                <a:gd name="connisteX60" fmla="*/ 704850 w 2476500"/>
                <a:gd name="connsiteY60" fmla="*/ 1762125 h 2447925"/>
                <a:gd name="connisteX61" fmla="*/ 476250 w 2476500"/>
                <a:gd name="connsiteY61" fmla="*/ 1857375 h 2447925"/>
                <a:gd name="connisteX62" fmla="*/ 485775 w 2476500"/>
                <a:gd name="connsiteY62" fmla="*/ 762000 h 2447925"/>
                <a:gd name="connisteX63" fmla="*/ 0 w 2476500"/>
                <a:gd name="connsiteY63" fmla="*/ 742950 h 24479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Lst>
              <a:rect l="l" t="t" r="r" b="b"/>
              <a:pathLst>
                <a:path w="2476500" h="2447925">
                  <a:moveTo>
                    <a:pt x="0" y="742950"/>
                  </a:moveTo>
                  <a:lnTo>
                    <a:pt x="0" y="1095375"/>
                  </a:lnTo>
                  <a:lnTo>
                    <a:pt x="171450" y="1085850"/>
                  </a:lnTo>
                  <a:lnTo>
                    <a:pt x="180975" y="2038350"/>
                  </a:lnTo>
                  <a:lnTo>
                    <a:pt x="104775" y="2181225"/>
                  </a:lnTo>
                  <a:lnTo>
                    <a:pt x="142875" y="2447925"/>
                  </a:lnTo>
                  <a:lnTo>
                    <a:pt x="619125" y="2152650"/>
                  </a:lnTo>
                  <a:lnTo>
                    <a:pt x="733425" y="2276475"/>
                  </a:lnTo>
                  <a:lnTo>
                    <a:pt x="1266825" y="1819275"/>
                  </a:lnTo>
                  <a:lnTo>
                    <a:pt x="1266825" y="2038350"/>
                  </a:lnTo>
                  <a:lnTo>
                    <a:pt x="1181100" y="2143125"/>
                  </a:lnTo>
                  <a:lnTo>
                    <a:pt x="942975" y="2133600"/>
                  </a:lnTo>
                  <a:lnTo>
                    <a:pt x="933450" y="2428875"/>
                  </a:lnTo>
                  <a:lnTo>
                    <a:pt x="1333500" y="2428875"/>
                  </a:lnTo>
                  <a:lnTo>
                    <a:pt x="1552575" y="2162175"/>
                  </a:lnTo>
                  <a:lnTo>
                    <a:pt x="1552575" y="1114425"/>
                  </a:lnTo>
                  <a:lnTo>
                    <a:pt x="1714500" y="1685925"/>
                  </a:lnTo>
                  <a:lnTo>
                    <a:pt x="1981200" y="1552575"/>
                  </a:lnTo>
                  <a:lnTo>
                    <a:pt x="1981200" y="2000250"/>
                  </a:lnTo>
                  <a:lnTo>
                    <a:pt x="1885950" y="2124075"/>
                  </a:lnTo>
                  <a:lnTo>
                    <a:pt x="1657350" y="2114550"/>
                  </a:lnTo>
                  <a:lnTo>
                    <a:pt x="1657350" y="2409825"/>
                  </a:lnTo>
                  <a:lnTo>
                    <a:pt x="2066925" y="2409825"/>
                  </a:lnTo>
                  <a:lnTo>
                    <a:pt x="2314575" y="2152650"/>
                  </a:lnTo>
                  <a:lnTo>
                    <a:pt x="2314575" y="790575"/>
                  </a:lnTo>
                  <a:lnTo>
                    <a:pt x="2476500" y="790575"/>
                  </a:lnTo>
                  <a:lnTo>
                    <a:pt x="2466975" y="476250"/>
                  </a:lnTo>
                  <a:lnTo>
                    <a:pt x="2295525" y="476250"/>
                  </a:lnTo>
                  <a:lnTo>
                    <a:pt x="2295525" y="47625"/>
                  </a:lnTo>
                  <a:lnTo>
                    <a:pt x="2019300" y="38100"/>
                  </a:lnTo>
                  <a:lnTo>
                    <a:pt x="2019300" y="495300"/>
                  </a:lnTo>
                  <a:lnTo>
                    <a:pt x="1600200" y="495300"/>
                  </a:lnTo>
                  <a:lnTo>
                    <a:pt x="1600200" y="800100"/>
                  </a:lnTo>
                  <a:lnTo>
                    <a:pt x="2000250" y="800100"/>
                  </a:lnTo>
                  <a:lnTo>
                    <a:pt x="2000250" y="1581150"/>
                  </a:lnTo>
                  <a:lnTo>
                    <a:pt x="1800225" y="981075"/>
                  </a:lnTo>
                  <a:lnTo>
                    <a:pt x="1562100" y="1047750"/>
                  </a:lnTo>
                  <a:lnTo>
                    <a:pt x="1562100" y="276225"/>
                  </a:lnTo>
                  <a:lnTo>
                    <a:pt x="1200150" y="276225"/>
                  </a:lnTo>
                  <a:lnTo>
                    <a:pt x="1343025" y="28575"/>
                  </a:lnTo>
                  <a:lnTo>
                    <a:pt x="1009650" y="0"/>
                  </a:lnTo>
                  <a:lnTo>
                    <a:pt x="923925" y="257175"/>
                  </a:lnTo>
                  <a:lnTo>
                    <a:pt x="666750" y="266700"/>
                  </a:lnTo>
                  <a:lnTo>
                    <a:pt x="676275" y="1409700"/>
                  </a:lnTo>
                  <a:lnTo>
                    <a:pt x="981075" y="1400175"/>
                  </a:lnTo>
                  <a:lnTo>
                    <a:pt x="981075" y="523875"/>
                  </a:lnTo>
                  <a:lnTo>
                    <a:pt x="1247775" y="523875"/>
                  </a:lnTo>
                  <a:lnTo>
                    <a:pt x="1257300" y="685800"/>
                  </a:lnTo>
                  <a:lnTo>
                    <a:pt x="1019175" y="685800"/>
                  </a:lnTo>
                  <a:lnTo>
                    <a:pt x="1019175" y="876300"/>
                  </a:lnTo>
                  <a:lnTo>
                    <a:pt x="1266825" y="876300"/>
                  </a:lnTo>
                  <a:lnTo>
                    <a:pt x="1266825" y="1038225"/>
                  </a:lnTo>
                  <a:lnTo>
                    <a:pt x="1019175" y="1038225"/>
                  </a:lnTo>
                  <a:lnTo>
                    <a:pt x="1028700" y="1228725"/>
                  </a:lnTo>
                  <a:lnTo>
                    <a:pt x="1247775" y="1228725"/>
                  </a:lnTo>
                  <a:lnTo>
                    <a:pt x="1247775" y="1400175"/>
                  </a:lnTo>
                  <a:lnTo>
                    <a:pt x="561975" y="1400175"/>
                  </a:lnTo>
                  <a:lnTo>
                    <a:pt x="581025" y="1657350"/>
                  </a:lnTo>
                  <a:lnTo>
                    <a:pt x="1085850" y="1647825"/>
                  </a:lnTo>
                  <a:lnTo>
                    <a:pt x="704850" y="1933575"/>
                  </a:lnTo>
                  <a:lnTo>
                    <a:pt x="704850" y="1762125"/>
                  </a:lnTo>
                  <a:lnTo>
                    <a:pt x="476250" y="1857375"/>
                  </a:lnTo>
                  <a:lnTo>
                    <a:pt x="485775" y="762000"/>
                  </a:lnTo>
                  <a:lnTo>
                    <a:pt x="0" y="74295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
        <p:nvSpPr>
          <p:cNvPr id="8" name="文本框 7"/>
          <p:cNvSpPr txBox="1"/>
          <p:nvPr/>
        </p:nvSpPr>
        <p:spPr>
          <a:xfrm>
            <a:off x="6351905" y="4307205"/>
            <a:ext cx="2665095" cy="830997"/>
          </a:xfrm>
          <a:prstGeom prst="rect">
            <a:avLst/>
          </a:prstGeom>
          <a:noFill/>
        </p:spPr>
        <p:txBody>
          <a:bodyPr wrap="square" rtlCol="0">
            <a:spAutoFit/>
          </a:bodyPr>
          <a:lstStyle/>
          <a:p>
            <a:r>
              <a:rPr lang="zh-CN" altLang="en-US" sz="2400" b="1" dirty="0">
                <a:latin typeface="思源黑体" panose="020B0500000000000000" pitchFamily="34" charset="-122"/>
                <a:ea typeface="思源黑体" panose="020B0500000000000000" pitchFamily="34" charset="-122"/>
                <a:cs typeface="微软雅黑" panose="020B0503020204020204" charset="-122"/>
              </a:rPr>
              <a:t>讲课老师：</a:t>
            </a:r>
            <a:r>
              <a:rPr lang="en-US" altLang="zh-CN" sz="2400" b="1" dirty="0">
                <a:latin typeface="思源黑体" panose="020B0500000000000000" pitchFamily="34" charset="-122"/>
                <a:ea typeface="思源黑体" panose="020B0500000000000000" pitchFamily="34" charset="-122"/>
                <a:cs typeface="微软雅黑" panose="020B0503020204020204" charset="-122"/>
              </a:rPr>
              <a:t>XXX</a:t>
            </a:r>
          </a:p>
          <a:p>
            <a:endParaRPr lang="en-US" altLang="zh-CN" sz="2400" b="1" dirty="0">
              <a:latin typeface="思源黑体" panose="020B0500000000000000" pitchFamily="34" charset="-122"/>
              <a:ea typeface="思源黑体" panose="020B0500000000000000" pitchFamily="34" charset="-122"/>
              <a:cs typeface="微软雅黑" panose="020B0503020204020204" charset="-122"/>
            </a:endParaRPr>
          </a:p>
        </p:txBody>
      </p:sp>
      <p:grpSp>
        <p:nvGrpSpPr>
          <p:cNvPr id="32" name="组合 31">
            <a:extLst>
              <a:ext uri="{FF2B5EF4-FFF2-40B4-BE49-F238E27FC236}">
                <a16:creationId xmlns:a16="http://schemas.microsoft.com/office/drawing/2014/main" id="{6401F111-B499-44B6-AFBD-06E1EBF40BBF}"/>
              </a:ext>
            </a:extLst>
          </p:cNvPr>
          <p:cNvGrpSpPr/>
          <p:nvPr/>
        </p:nvGrpSpPr>
        <p:grpSpPr>
          <a:xfrm>
            <a:off x="4156144" y="2471359"/>
            <a:ext cx="1439545" cy="1440180"/>
            <a:chOff x="4335" y="1162"/>
            <a:chExt cx="3900" cy="3854"/>
          </a:xfrm>
          <a:solidFill>
            <a:schemeClr val="tx1"/>
          </a:solidFill>
        </p:grpSpPr>
        <p:sp>
          <p:nvSpPr>
            <p:cNvPr id="33" name="任意多边形 61">
              <a:extLst>
                <a:ext uri="{FF2B5EF4-FFF2-40B4-BE49-F238E27FC236}">
                  <a16:creationId xmlns:a16="http://schemas.microsoft.com/office/drawing/2014/main" id="{E9BA796B-2DC9-42E1-AC6D-EAA2E2359632}"/>
                </a:ext>
              </a:extLst>
            </p:cNvPr>
            <p:cNvSpPr/>
            <p:nvPr/>
          </p:nvSpPr>
          <p:spPr>
            <a:xfrm>
              <a:off x="4470" y="1222"/>
              <a:ext cx="870" cy="915"/>
            </a:xfrm>
            <a:custGeom>
              <a:avLst/>
              <a:gdLst>
                <a:gd name="connisteX0" fmla="*/ 266700 w 552450"/>
                <a:gd name="connsiteY0" fmla="*/ 0 h 581025"/>
                <a:gd name="connisteX1" fmla="*/ 0 w 552450"/>
                <a:gd name="connsiteY1" fmla="*/ 142875 h 581025"/>
                <a:gd name="connisteX2" fmla="*/ 266700 w 552450"/>
                <a:gd name="connsiteY2" fmla="*/ 581025 h 581025"/>
                <a:gd name="connisteX3" fmla="*/ 552450 w 552450"/>
                <a:gd name="connsiteY3" fmla="*/ 409575 h 581025"/>
                <a:gd name="connisteX4" fmla="*/ 266700 w 552450"/>
                <a:gd name="connsiteY4" fmla="*/ 0 h 5810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52450" h="581025">
                  <a:moveTo>
                    <a:pt x="266700" y="0"/>
                  </a:moveTo>
                  <a:lnTo>
                    <a:pt x="0" y="142875"/>
                  </a:lnTo>
                  <a:lnTo>
                    <a:pt x="266700" y="581025"/>
                  </a:lnTo>
                  <a:lnTo>
                    <a:pt x="552450" y="409575"/>
                  </a:lnTo>
                  <a:lnTo>
                    <a:pt x="26670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4" name="任意多边形 62">
              <a:extLst>
                <a:ext uri="{FF2B5EF4-FFF2-40B4-BE49-F238E27FC236}">
                  <a16:creationId xmlns:a16="http://schemas.microsoft.com/office/drawing/2014/main" id="{2593A48B-2202-4F87-BB40-DD7A9307C5ED}"/>
                </a:ext>
              </a:extLst>
            </p:cNvPr>
            <p:cNvSpPr/>
            <p:nvPr/>
          </p:nvSpPr>
          <p:spPr>
            <a:xfrm>
              <a:off x="4335" y="1162"/>
              <a:ext cx="3900" cy="3855"/>
            </a:xfrm>
            <a:custGeom>
              <a:avLst/>
              <a:gdLst>
                <a:gd name="connisteX0" fmla="*/ 0 w 2476500"/>
                <a:gd name="connsiteY0" fmla="*/ 742950 h 2447925"/>
                <a:gd name="connisteX1" fmla="*/ 0 w 2476500"/>
                <a:gd name="connsiteY1" fmla="*/ 1095375 h 2447925"/>
                <a:gd name="connisteX2" fmla="*/ 171450 w 2476500"/>
                <a:gd name="connsiteY2" fmla="*/ 1085850 h 2447925"/>
                <a:gd name="connisteX3" fmla="*/ 180975 w 2476500"/>
                <a:gd name="connsiteY3" fmla="*/ 2038350 h 2447925"/>
                <a:gd name="connisteX4" fmla="*/ 104775 w 2476500"/>
                <a:gd name="connsiteY4" fmla="*/ 2181225 h 2447925"/>
                <a:gd name="connisteX5" fmla="*/ 142875 w 2476500"/>
                <a:gd name="connsiteY5" fmla="*/ 2447925 h 2447925"/>
                <a:gd name="connisteX6" fmla="*/ 619125 w 2476500"/>
                <a:gd name="connsiteY6" fmla="*/ 2152650 h 2447925"/>
                <a:gd name="connisteX7" fmla="*/ 733425 w 2476500"/>
                <a:gd name="connsiteY7" fmla="*/ 2276475 h 2447925"/>
                <a:gd name="connisteX8" fmla="*/ 1266825 w 2476500"/>
                <a:gd name="connsiteY8" fmla="*/ 1819275 h 2447925"/>
                <a:gd name="connisteX9" fmla="*/ 1266825 w 2476500"/>
                <a:gd name="connsiteY9" fmla="*/ 2038350 h 2447925"/>
                <a:gd name="connisteX10" fmla="*/ 1181100 w 2476500"/>
                <a:gd name="connsiteY10" fmla="*/ 2143125 h 2447925"/>
                <a:gd name="connisteX11" fmla="*/ 942975 w 2476500"/>
                <a:gd name="connsiteY11" fmla="*/ 2133600 h 2447925"/>
                <a:gd name="connisteX12" fmla="*/ 933450 w 2476500"/>
                <a:gd name="connsiteY12" fmla="*/ 2428875 h 2447925"/>
                <a:gd name="connisteX13" fmla="*/ 1333500 w 2476500"/>
                <a:gd name="connsiteY13" fmla="*/ 2428875 h 2447925"/>
                <a:gd name="connisteX14" fmla="*/ 1552575 w 2476500"/>
                <a:gd name="connsiteY14" fmla="*/ 2162175 h 2447925"/>
                <a:gd name="connisteX15" fmla="*/ 1552575 w 2476500"/>
                <a:gd name="connsiteY15" fmla="*/ 1114425 h 2447925"/>
                <a:gd name="connisteX16" fmla="*/ 1714500 w 2476500"/>
                <a:gd name="connsiteY16" fmla="*/ 1685925 h 2447925"/>
                <a:gd name="connisteX17" fmla="*/ 1981200 w 2476500"/>
                <a:gd name="connsiteY17" fmla="*/ 1552575 h 2447925"/>
                <a:gd name="connisteX18" fmla="*/ 1981200 w 2476500"/>
                <a:gd name="connsiteY18" fmla="*/ 2000250 h 2447925"/>
                <a:gd name="connisteX19" fmla="*/ 1885950 w 2476500"/>
                <a:gd name="connsiteY19" fmla="*/ 2124075 h 2447925"/>
                <a:gd name="connisteX20" fmla="*/ 1657350 w 2476500"/>
                <a:gd name="connsiteY20" fmla="*/ 2114550 h 2447925"/>
                <a:gd name="connisteX21" fmla="*/ 1657350 w 2476500"/>
                <a:gd name="connsiteY21" fmla="*/ 2409825 h 2447925"/>
                <a:gd name="connisteX22" fmla="*/ 2066925 w 2476500"/>
                <a:gd name="connsiteY22" fmla="*/ 2409825 h 2447925"/>
                <a:gd name="connisteX23" fmla="*/ 2314575 w 2476500"/>
                <a:gd name="connsiteY23" fmla="*/ 2152650 h 2447925"/>
                <a:gd name="connisteX24" fmla="*/ 2314575 w 2476500"/>
                <a:gd name="connsiteY24" fmla="*/ 790575 h 2447925"/>
                <a:gd name="connisteX25" fmla="*/ 2476500 w 2476500"/>
                <a:gd name="connsiteY25" fmla="*/ 790575 h 2447925"/>
                <a:gd name="connisteX26" fmla="*/ 2466975 w 2476500"/>
                <a:gd name="connsiteY26" fmla="*/ 476250 h 2447925"/>
                <a:gd name="connisteX27" fmla="*/ 2295525 w 2476500"/>
                <a:gd name="connsiteY27" fmla="*/ 476250 h 2447925"/>
                <a:gd name="connisteX28" fmla="*/ 2295525 w 2476500"/>
                <a:gd name="connsiteY28" fmla="*/ 47625 h 2447925"/>
                <a:gd name="connisteX29" fmla="*/ 2019300 w 2476500"/>
                <a:gd name="connsiteY29" fmla="*/ 38100 h 2447925"/>
                <a:gd name="connisteX30" fmla="*/ 2019300 w 2476500"/>
                <a:gd name="connsiteY30" fmla="*/ 495300 h 2447925"/>
                <a:gd name="connisteX31" fmla="*/ 1600200 w 2476500"/>
                <a:gd name="connsiteY31" fmla="*/ 495300 h 2447925"/>
                <a:gd name="connisteX32" fmla="*/ 1600200 w 2476500"/>
                <a:gd name="connsiteY32" fmla="*/ 800100 h 2447925"/>
                <a:gd name="connisteX33" fmla="*/ 2000250 w 2476500"/>
                <a:gd name="connsiteY33" fmla="*/ 800100 h 2447925"/>
                <a:gd name="connisteX34" fmla="*/ 2000250 w 2476500"/>
                <a:gd name="connsiteY34" fmla="*/ 1581150 h 2447925"/>
                <a:gd name="connisteX35" fmla="*/ 1800225 w 2476500"/>
                <a:gd name="connsiteY35" fmla="*/ 981075 h 2447925"/>
                <a:gd name="connisteX36" fmla="*/ 1562100 w 2476500"/>
                <a:gd name="connsiteY36" fmla="*/ 1047750 h 2447925"/>
                <a:gd name="connisteX37" fmla="*/ 1562100 w 2476500"/>
                <a:gd name="connsiteY37" fmla="*/ 276225 h 2447925"/>
                <a:gd name="connisteX38" fmla="*/ 1200150 w 2476500"/>
                <a:gd name="connsiteY38" fmla="*/ 276225 h 2447925"/>
                <a:gd name="connisteX39" fmla="*/ 1343025 w 2476500"/>
                <a:gd name="connsiteY39" fmla="*/ 28575 h 2447925"/>
                <a:gd name="connisteX40" fmla="*/ 1009650 w 2476500"/>
                <a:gd name="connsiteY40" fmla="*/ 0 h 2447925"/>
                <a:gd name="connisteX41" fmla="*/ 923925 w 2476500"/>
                <a:gd name="connsiteY41" fmla="*/ 257175 h 2447925"/>
                <a:gd name="connisteX42" fmla="*/ 666750 w 2476500"/>
                <a:gd name="connsiteY42" fmla="*/ 266700 h 2447925"/>
                <a:gd name="connisteX43" fmla="*/ 676275 w 2476500"/>
                <a:gd name="connsiteY43" fmla="*/ 1409700 h 2447925"/>
                <a:gd name="connisteX44" fmla="*/ 981075 w 2476500"/>
                <a:gd name="connsiteY44" fmla="*/ 1400175 h 2447925"/>
                <a:gd name="connisteX45" fmla="*/ 981075 w 2476500"/>
                <a:gd name="connsiteY45" fmla="*/ 523875 h 2447925"/>
                <a:gd name="connisteX46" fmla="*/ 1247775 w 2476500"/>
                <a:gd name="connsiteY46" fmla="*/ 523875 h 2447925"/>
                <a:gd name="connisteX47" fmla="*/ 1257300 w 2476500"/>
                <a:gd name="connsiteY47" fmla="*/ 685800 h 2447925"/>
                <a:gd name="connisteX48" fmla="*/ 1019175 w 2476500"/>
                <a:gd name="connsiteY48" fmla="*/ 685800 h 2447925"/>
                <a:gd name="connisteX49" fmla="*/ 1019175 w 2476500"/>
                <a:gd name="connsiteY49" fmla="*/ 876300 h 2447925"/>
                <a:gd name="connisteX50" fmla="*/ 1266825 w 2476500"/>
                <a:gd name="connsiteY50" fmla="*/ 876300 h 2447925"/>
                <a:gd name="connisteX51" fmla="*/ 1266825 w 2476500"/>
                <a:gd name="connsiteY51" fmla="*/ 1038225 h 2447925"/>
                <a:gd name="connisteX52" fmla="*/ 1019175 w 2476500"/>
                <a:gd name="connsiteY52" fmla="*/ 1038225 h 2447925"/>
                <a:gd name="connisteX53" fmla="*/ 1028700 w 2476500"/>
                <a:gd name="connsiteY53" fmla="*/ 1228725 h 2447925"/>
                <a:gd name="connisteX54" fmla="*/ 1247775 w 2476500"/>
                <a:gd name="connsiteY54" fmla="*/ 1228725 h 2447925"/>
                <a:gd name="connisteX55" fmla="*/ 1247775 w 2476500"/>
                <a:gd name="connsiteY55" fmla="*/ 1400175 h 2447925"/>
                <a:gd name="connisteX56" fmla="*/ 561975 w 2476500"/>
                <a:gd name="connsiteY56" fmla="*/ 1400175 h 2447925"/>
                <a:gd name="connisteX57" fmla="*/ 581025 w 2476500"/>
                <a:gd name="connsiteY57" fmla="*/ 1657350 h 2447925"/>
                <a:gd name="connisteX58" fmla="*/ 1085850 w 2476500"/>
                <a:gd name="connsiteY58" fmla="*/ 1647825 h 2447925"/>
                <a:gd name="connisteX59" fmla="*/ 704850 w 2476500"/>
                <a:gd name="connsiteY59" fmla="*/ 1933575 h 2447925"/>
                <a:gd name="connisteX60" fmla="*/ 704850 w 2476500"/>
                <a:gd name="connsiteY60" fmla="*/ 1762125 h 2447925"/>
                <a:gd name="connisteX61" fmla="*/ 476250 w 2476500"/>
                <a:gd name="connsiteY61" fmla="*/ 1857375 h 2447925"/>
                <a:gd name="connisteX62" fmla="*/ 485775 w 2476500"/>
                <a:gd name="connsiteY62" fmla="*/ 762000 h 2447925"/>
                <a:gd name="connisteX63" fmla="*/ 0 w 2476500"/>
                <a:gd name="connsiteY63" fmla="*/ 742950 h 24479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Lst>
              <a:rect l="l" t="t" r="r" b="b"/>
              <a:pathLst>
                <a:path w="2476500" h="2447925">
                  <a:moveTo>
                    <a:pt x="0" y="742950"/>
                  </a:moveTo>
                  <a:lnTo>
                    <a:pt x="0" y="1095375"/>
                  </a:lnTo>
                  <a:lnTo>
                    <a:pt x="171450" y="1085850"/>
                  </a:lnTo>
                  <a:lnTo>
                    <a:pt x="180975" y="2038350"/>
                  </a:lnTo>
                  <a:lnTo>
                    <a:pt x="104775" y="2181225"/>
                  </a:lnTo>
                  <a:lnTo>
                    <a:pt x="142875" y="2447925"/>
                  </a:lnTo>
                  <a:lnTo>
                    <a:pt x="619125" y="2152650"/>
                  </a:lnTo>
                  <a:lnTo>
                    <a:pt x="733425" y="2276475"/>
                  </a:lnTo>
                  <a:lnTo>
                    <a:pt x="1266825" y="1819275"/>
                  </a:lnTo>
                  <a:lnTo>
                    <a:pt x="1266825" y="2038350"/>
                  </a:lnTo>
                  <a:lnTo>
                    <a:pt x="1181100" y="2143125"/>
                  </a:lnTo>
                  <a:lnTo>
                    <a:pt x="942975" y="2133600"/>
                  </a:lnTo>
                  <a:lnTo>
                    <a:pt x="933450" y="2428875"/>
                  </a:lnTo>
                  <a:lnTo>
                    <a:pt x="1333500" y="2428875"/>
                  </a:lnTo>
                  <a:lnTo>
                    <a:pt x="1552575" y="2162175"/>
                  </a:lnTo>
                  <a:lnTo>
                    <a:pt x="1552575" y="1114425"/>
                  </a:lnTo>
                  <a:lnTo>
                    <a:pt x="1714500" y="1685925"/>
                  </a:lnTo>
                  <a:lnTo>
                    <a:pt x="1981200" y="1552575"/>
                  </a:lnTo>
                  <a:lnTo>
                    <a:pt x="1981200" y="2000250"/>
                  </a:lnTo>
                  <a:lnTo>
                    <a:pt x="1885950" y="2124075"/>
                  </a:lnTo>
                  <a:lnTo>
                    <a:pt x="1657350" y="2114550"/>
                  </a:lnTo>
                  <a:lnTo>
                    <a:pt x="1657350" y="2409825"/>
                  </a:lnTo>
                  <a:lnTo>
                    <a:pt x="2066925" y="2409825"/>
                  </a:lnTo>
                  <a:lnTo>
                    <a:pt x="2314575" y="2152650"/>
                  </a:lnTo>
                  <a:lnTo>
                    <a:pt x="2314575" y="790575"/>
                  </a:lnTo>
                  <a:lnTo>
                    <a:pt x="2476500" y="790575"/>
                  </a:lnTo>
                  <a:lnTo>
                    <a:pt x="2466975" y="476250"/>
                  </a:lnTo>
                  <a:lnTo>
                    <a:pt x="2295525" y="476250"/>
                  </a:lnTo>
                  <a:lnTo>
                    <a:pt x="2295525" y="47625"/>
                  </a:lnTo>
                  <a:lnTo>
                    <a:pt x="2019300" y="38100"/>
                  </a:lnTo>
                  <a:lnTo>
                    <a:pt x="2019300" y="495300"/>
                  </a:lnTo>
                  <a:lnTo>
                    <a:pt x="1600200" y="495300"/>
                  </a:lnTo>
                  <a:lnTo>
                    <a:pt x="1600200" y="800100"/>
                  </a:lnTo>
                  <a:lnTo>
                    <a:pt x="2000250" y="800100"/>
                  </a:lnTo>
                  <a:lnTo>
                    <a:pt x="2000250" y="1581150"/>
                  </a:lnTo>
                  <a:lnTo>
                    <a:pt x="1800225" y="981075"/>
                  </a:lnTo>
                  <a:lnTo>
                    <a:pt x="1562100" y="1047750"/>
                  </a:lnTo>
                  <a:lnTo>
                    <a:pt x="1562100" y="276225"/>
                  </a:lnTo>
                  <a:lnTo>
                    <a:pt x="1200150" y="276225"/>
                  </a:lnTo>
                  <a:lnTo>
                    <a:pt x="1343025" y="28575"/>
                  </a:lnTo>
                  <a:lnTo>
                    <a:pt x="1009650" y="0"/>
                  </a:lnTo>
                  <a:lnTo>
                    <a:pt x="923925" y="257175"/>
                  </a:lnTo>
                  <a:lnTo>
                    <a:pt x="666750" y="266700"/>
                  </a:lnTo>
                  <a:lnTo>
                    <a:pt x="676275" y="1409700"/>
                  </a:lnTo>
                  <a:lnTo>
                    <a:pt x="981075" y="1400175"/>
                  </a:lnTo>
                  <a:lnTo>
                    <a:pt x="981075" y="523875"/>
                  </a:lnTo>
                  <a:lnTo>
                    <a:pt x="1247775" y="523875"/>
                  </a:lnTo>
                  <a:lnTo>
                    <a:pt x="1257300" y="685800"/>
                  </a:lnTo>
                  <a:lnTo>
                    <a:pt x="1019175" y="685800"/>
                  </a:lnTo>
                  <a:lnTo>
                    <a:pt x="1019175" y="876300"/>
                  </a:lnTo>
                  <a:lnTo>
                    <a:pt x="1266825" y="876300"/>
                  </a:lnTo>
                  <a:lnTo>
                    <a:pt x="1266825" y="1038225"/>
                  </a:lnTo>
                  <a:lnTo>
                    <a:pt x="1019175" y="1038225"/>
                  </a:lnTo>
                  <a:lnTo>
                    <a:pt x="1028700" y="1228725"/>
                  </a:lnTo>
                  <a:lnTo>
                    <a:pt x="1247775" y="1228725"/>
                  </a:lnTo>
                  <a:lnTo>
                    <a:pt x="1247775" y="1400175"/>
                  </a:lnTo>
                  <a:lnTo>
                    <a:pt x="561975" y="1400175"/>
                  </a:lnTo>
                  <a:lnTo>
                    <a:pt x="581025" y="1657350"/>
                  </a:lnTo>
                  <a:lnTo>
                    <a:pt x="1085850" y="1647825"/>
                  </a:lnTo>
                  <a:lnTo>
                    <a:pt x="704850" y="1933575"/>
                  </a:lnTo>
                  <a:lnTo>
                    <a:pt x="704850" y="1762125"/>
                  </a:lnTo>
                  <a:lnTo>
                    <a:pt x="476250" y="1857375"/>
                  </a:lnTo>
                  <a:lnTo>
                    <a:pt x="485775" y="762000"/>
                  </a:lnTo>
                  <a:lnTo>
                    <a:pt x="0" y="74295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gr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五边形 9">
            <a:extLst>
              <a:ext uri="{FF2B5EF4-FFF2-40B4-BE49-F238E27FC236}">
                <a16:creationId xmlns:a16="http://schemas.microsoft.com/office/drawing/2014/main" id="{AFB6780F-96F1-43DD-94CC-66F9F54AE90D}"/>
              </a:ext>
            </a:extLst>
          </p:cNvPr>
          <p:cNvSpPr/>
          <p:nvPr/>
        </p:nvSpPr>
        <p:spPr>
          <a:xfrm rot="20018494">
            <a:off x="-1095210" y="770812"/>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1459230" y="1556385"/>
            <a:ext cx="2640330" cy="53086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p>
        </p:txBody>
      </p:sp>
      <p:grpSp>
        <p:nvGrpSpPr>
          <p:cNvPr id="27" name="组合 26"/>
          <p:cNvGrpSpPr/>
          <p:nvPr/>
        </p:nvGrpSpPr>
        <p:grpSpPr>
          <a:xfrm>
            <a:off x="797560" y="1553845"/>
            <a:ext cx="2990215" cy="539750"/>
            <a:chOff x="7385" y="3143"/>
            <a:chExt cx="4709" cy="850"/>
          </a:xfrm>
          <a:effectLst>
            <a:outerShdw blurRad="50800" dist="38100" dir="8100000" algn="tr" rotWithShape="0">
              <a:prstClr val="black">
                <a:alpha val="40000"/>
              </a:prstClr>
            </a:outerShdw>
          </a:effectLst>
        </p:grpSpPr>
        <p:sp>
          <p:nvSpPr>
            <p:cNvPr id="3" name="文本框 2"/>
            <p:cNvSpPr txBox="1"/>
            <p:nvPr/>
          </p:nvSpPr>
          <p:spPr>
            <a:xfrm>
              <a:off x="8385" y="3206"/>
              <a:ext cx="3709"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p>
          </p:txBody>
        </p:sp>
      </p:grpSp>
      <p:grpSp>
        <p:nvGrpSpPr>
          <p:cNvPr id="37" name="组合 36"/>
          <p:cNvGrpSpPr/>
          <p:nvPr/>
        </p:nvGrpSpPr>
        <p:grpSpPr>
          <a:xfrm>
            <a:off x="797560" y="2221230"/>
            <a:ext cx="2989580" cy="539750"/>
            <a:chOff x="7385" y="4194"/>
            <a:chExt cx="4708"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p>
          </p:txBody>
        </p:sp>
        <p:sp>
          <p:nvSpPr>
            <p:cNvPr id="23" name="文本框 22"/>
            <p:cNvSpPr txBox="1"/>
            <p:nvPr/>
          </p:nvSpPr>
          <p:spPr>
            <a:xfrm>
              <a:off x="8408" y="4257"/>
              <a:ext cx="3685"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p>
          </p:txBody>
        </p:sp>
      </p:grpSp>
      <p:grpSp>
        <p:nvGrpSpPr>
          <p:cNvPr id="36" name="组合 35"/>
          <p:cNvGrpSpPr/>
          <p:nvPr/>
        </p:nvGrpSpPr>
        <p:grpSpPr>
          <a:xfrm>
            <a:off x="797560" y="2976245"/>
            <a:ext cx="2876550" cy="1238885"/>
            <a:chOff x="7385" y="5245"/>
            <a:chExt cx="4530" cy="1951"/>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p>
          </p:txBody>
        </p:sp>
        <p:sp>
          <p:nvSpPr>
            <p:cNvPr id="24" name="文本框 23"/>
            <p:cNvSpPr txBox="1"/>
            <p:nvPr/>
          </p:nvSpPr>
          <p:spPr>
            <a:xfrm>
              <a:off x="8385" y="5308"/>
              <a:ext cx="3530" cy="1888"/>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p>
          </p:txBody>
        </p:sp>
      </p:grpSp>
      <p:grpSp>
        <p:nvGrpSpPr>
          <p:cNvPr id="32" name="组合 31"/>
          <p:cNvGrpSpPr/>
          <p:nvPr/>
        </p:nvGrpSpPr>
        <p:grpSpPr>
          <a:xfrm>
            <a:off x="797560" y="4302760"/>
            <a:ext cx="2877185" cy="869950"/>
            <a:chOff x="7385" y="6296"/>
            <a:chExt cx="4531" cy="1370"/>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p>
          </p:txBody>
        </p:sp>
        <p:sp>
          <p:nvSpPr>
            <p:cNvPr id="25" name="文本框 24"/>
            <p:cNvSpPr txBox="1"/>
            <p:nvPr/>
          </p:nvSpPr>
          <p:spPr>
            <a:xfrm>
              <a:off x="8385" y="6359"/>
              <a:ext cx="3531" cy="1307"/>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p>
          </p:txBody>
        </p:sp>
      </p:grpSp>
      <p:sp>
        <p:nvSpPr>
          <p:cNvPr id="26" name="文本框 25"/>
          <p:cNvSpPr txBox="1"/>
          <p:nvPr/>
        </p:nvSpPr>
        <p:spPr>
          <a:xfrm>
            <a:off x="4953000" y="1593850"/>
            <a:ext cx="4732655" cy="3692525"/>
          </a:xfrm>
          <a:prstGeom prst="rect">
            <a:avLst/>
          </a:prstGeom>
          <a:noFill/>
        </p:spPr>
        <p:txBody>
          <a:bodyPr wrap="square" rtlCol="0">
            <a:spAutoFit/>
          </a:bodyPr>
          <a:lstStyle/>
          <a:p>
            <a:pPr>
              <a:lnSpc>
                <a:spcPct val="100000"/>
              </a:lnSpc>
            </a:pPr>
            <a:r>
              <a:rPr lang="zh-CN" altLang="en-US" b="1">
                <a:latin typeface="思源黑体" panose="020B0500000000000000" pitchFamily="34" charset="-122"/>
                <a:ea typeface="思源黑体" panose="020B0500000000000000" pitchFamily="34" charset="-122"/>
              </a:rPr>
              <a:t>压力容器作业，含大型空气压缩机操作工等。</a:t>
            </a: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制冷作业，含制冷设备安装、操作、维修工。</a:t>
            </a: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爆破作业，含地面工程爆破、井下爆破工。</a:t>
            </a: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矿山通风作业，含主扇风机操作工、测风测尘工等。</a:t>
            </a: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矿山排水作业，含矿井主排水泵工、尾矿坝作业工。</a:t>
            </a: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矿山安全检查作业。</a:t>
            </a:r>
          </a:p>
        </p:txBody>
      </p:sp>
      <p:sp>
        <p:nvSpPr>
          <p:cNvPr id="29" name="燕尾形 28"/>
          <p:cNvSpPr/>
          <p:nvPr/>
        </p:nvSpPr>
        <p:spPr>
          <a:xfrm>
            <a:off x="4439920" y="155003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0" name="燕尾形 29"/>
          <p:cNvSpPr/>
          <p:nvPr/>
        </p:nvSpPr>
        <p:spPr>
          <a:xfrm>
            <a:off x="4439920" y="220789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3" name="燕尾形 32"/>
          <p:cNvSpPr/>
          <p:nvPr/>
        </p:nvSpPr>
        <p:spPr>
          <a:xfrm>
            <a:off x="4439920" y="286575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4" name="燕尾形 33"/>
          <p:cNvSpPr/>
          <p:nvPr/>
        </p:nvSpPr>
        <p:spPr>
          <a:xfrm>
            <a:off x="4439920" y="352361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5" name="燕尾形 34"/>
          <p:cNvSpPr/>
          <p:nvPr/>
        </p:nvSpPr>
        <p:spPr>
          <a:xfrm>
            <a:off x="4439920" y="418147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8" name="燕尾形 37"/>
          <p:cNvSpPr/>
          <p:nvPr/>
        </p:nvSpPr>
        <p:spPr>
          <a:xfrm>
            <a:off x="4439920" y="483933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五边形 9">
            <a:extLst>
              <a:ext uri="{FF2B5EF4-FFF2-40B4-BE49-F238E27FC236}">
                <a16:creationId xmlns:a16="http://schemas.microsoft.com/office/drawing/2014/main" id="{BB424D76-BF01-4601-8DB1-3C5F2FC923FE}"/>
              </a:ext>
            </a:extLst>
          </p:cNvPr>
          <p:cNvSpPr/>
          <p:nvPr/>
        </p:nvSpPr>
        <p:spPr>
          <a:xfrm rot="20018494">
            <a:off x="-1112726" y="770812"/>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1459230" y="1556385"/>
            <a:ext cx="2640330" cy="53086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p>
        </p:txBody>
      </p:sp>
      <p:grpSp>
        <p:nvGrpSpPr>
          <p:cNvPr id="27" name="组合 26"/>
          <p:cNvGrpSpPr/>
          <p:nvPr/>
        </p:nvGrpSpPr>
        <p:grpSpPr>
          <a:xfrm>
            <a:off x="797560" y="1553845"/>
            <a:ext cx="2990215" cy="539750"/>
            <a:chOff x="7385" y="3143"/>
            <a:chExt cx="4709" cy="850"/>
          </a:xfrm>
          <a:effectLst>
            <a:outerShdw blurRad="50800" dist="38100" dir="8100000" algn="tr" rotWithShape="0">
              <a:prstClr val="black">
                <a:alpha val="40000"/>
              </a:prstClr>
            </a:outerShdw>
          </a:effectLst>
        </p:grpSpPr>
        <p:sp>
          <p:nvSpPr>
            <p:cNvPr id="3" name="文本框 2"/>
            <p:cNvSpPr txBox="1"/>
            <p:nvPr/>
          </p:nvSpPr>
          <p:spPr>
            <a:xfrm>
              <a:off x="8385" y="3206"/>
              <a:ext cx="3709"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p>
          </p:txBody>
        </p:sp>
      </p:grpSp>
      <p:grpSp>
        <p:nvGrpSpPr>
          <p:cNvPr id="37" name="组合 36"/>
          <p:cNvGrpSpPr/>
          <p:nvPr/>
        </p:nvGrpSpPr>
        <p:grpSpPr>
          <a:xfrm>
            <a:off x="797560" y="2221230"/>
            <a:ext cx="2989580" cy="539750"/>
            <a:chOff x="7385" y="4194"/>
            <a:chExt cx="4708"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p>
          </p:txBody>
        </p:sp>
        <p:sp>
          <p:nvSpPr>
            <p:cNvPr id="23" name="文本框 22"/>
            <p:cNvSpPr txBox="1"/>
            <p:nvPr/>
          </p:nvSpPr>
          <p:spPr>
            <a:xfrm>
              <a:off x="8408" y="4257"/>
              <a:ext cx="3685"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p>
          </p:txBody>
        </p:sp>
      </p:grpSp>
      <p:grpSp>
        <p:nvGrpSpPr>
          <p:cNvPr id="36" name="组合 35"/>
          <p:cNvGrpSpPr/>
          <p:nvPr/>
        </p:nvGrpSpPr>
        <p:grpSpPr>
          <a:xfrm>
            <a:off x="797560" y="2976245"/>
            <a:ext cx="2876550" cy="1238885"/>
            <a:chOff x="7385" y="5245"/>
            <a:chExt cx="4530" cy="1951"/>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p>
          </p:txBody>
        </p:sp>
        <p:sp>
          <p:nvSpPr>
            <p:cNvPr id="24" name="文本框 23"/>
            <p:cNvSpPr txBox="1"/>
            <p:nvPr/>
          </p:nvSpPr>
          <p:spPr>
            <a:xfrm>
              <a:off x="8385" y="5308"/>
              <a:ext cx="3530" cy="1888"/>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p>
          </p:txBody>
        </p:sp>
      </p:grpSp>
      <p:grpSp>
        <p:nvGrpSpPr>
          <p:cNvPr id="32" name="组合 31"/>
          <p:cNvGrpSpPr/>
          <p:nvPr/>
        </p:nvGrpSpPr>
        <p:grpSpPr>
          <a:xfrm>
            <a:off x="797560" y="4302760"/>
            <a:ext cx="2877185" cy="869950"/>
            <a:chOff x="7385" y="6296"/>
            <a:chExt cx="4531" cy="1370"/>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p>
          </p:txBody>
        </p:sp>
        <p:sp>
          <p:nvSpPr>
            <p:cNvPr id="25" name="文本框 24"/>
            <p:cNvSpPr txBox="1"/>
            <p:nvPr/>
          </p:nvSpPr>
          <p:spPr>
            <a:xfrm>
              <a:off x="8385" y="6359"/>
              <a:ext cx="3531" cy="1307"/>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p>
          </p:txBody>
        </p:sp>
      </p:grpSp>
      <p:sp>
        <p:nvSpPr>
          <p:cNvPr id="26" name="文本框 25"/>
          <p:cNvSpPr txBox="1"/>
          <p:nvPr/>
        </p:nvSpPr>
        <p:spPr>
          <a:xfrm>
            <a:off x="4953000" y="1593850"/>
            <a:ext cx="5336540" cy="3692525"/>
          </a:xfrm>
          <a:prstGeom prst="rect">
            <a:avLst/>
          </a:prstGeom>
          <a:noFill/>
        </p:spPr>
        <p:txBody>
          <a:bodyPr wrap="square" rtlCol="0">
            <a:spAutoFit/>
          </a:bodyPr>
          <a:lstStyle/>
          <a:p>
            <a:pPr>
              <a:lnSpc>
                <a:spcPct val="100000"/>
              </a:lnSpc>
            </a:pPr>
            <a:r>
              <a:rPr lang="zh-CN" altLang="en-US" b="1">
                <a:latin typeface="思源黑体" panose="020B0500000000000000" pitchFamily="34" charset="-122"/>
                <a:ea typeface="思源黑体" panose="020B0500000000000000" pitchFamily="34" charset="-122"/>
              </a:rPr>
              <a:t>矿山提升运输作业，含信号工，拥罐（把钩）工等。</a:t>
            </a: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采掘（剥）作业。</a:t>
            </a: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矿山救护作业。</a:t>
            </a: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危险物品作业，含危险化学品、民用爆炸品、放射性物品的操作、运输押运工和储存保管员。</a:t>
            </a: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经国家安全生产监督管理局批准的其他作业。</a:t>
            </a:r>
          </a:p>
          <a:p>
            <a:pPr>
              <a:lnSpc>
                <a:spcPct val="100000"/>
              </a:lnSpc>
            </a:pPr>
            <a:endParaRPr lang="zh-CN" altLang="en-US" b="1">
              <a:latin typeface="思源黑体" panose="020B0500000000000000" pitchFamily="34" charset="-122"/>
              <a:ea typeface="思源黑体" panose="020B0500000000000000" pitchFamily="34" charset="-122"/>
            </a:endParaRPr>
          </a:p>
          <a:p>
            <a:pPr>
              <a:lnSpc>
                <a:spcPct val="100000"/>
              </a:lnSpc>
            </a:pPr>
            <a:r>
              <a:rPr lang="zh-CN" altLang="en-US" b="1">
                <a:latin typeface="思源黑体" panose="020B0500000000000000" pitchFamily="34" charset="-122"/>
                <a:ea typeface="思源黑体" panose="020B0500000000000000" pitchFamily="34" charset="-122"/>
              </a:rPr>
              <a:t>国家有关部门还将客运索道和大型游乐设施的作业列为特种设备作业。。</a:t>
            </a:r>
          </a:p>
        </p:txBody>
      </p:sp>
      <p:sp>
        <p:nvSpPr>
          <p:cNvPr id="29" name="燕尾形 28"/>
          <p:cNvSpPr/>
          <p:nvPr/>
        </p:nvSpPr>
        <p:spPr>
          <a:xfrm>
            <a:off x="4439920" y="155003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0" name="燕尾形 29"/>
          <p:cNvSpPr/>
          <p:nvPr/>
        </p:nvSpPr>
        <p:spPr>
          <a:xfrm>
            <a:off x="4439920" y="220789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3" name="燕尾形 32"/>
          <p:cNvSpPr/>
          <p:nvPr/>
        </p:nvSpPr>
        <p:spPr>
          <a:xfrm>
            <a:off x="4439920" y="286575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4" name="燕尾形 33"/>
          <p:cNvSpPr/>
          <p:nvPr/>
        </p:nvSpPr>
        <p:spPr>
          <a:xfrm>
            <a:off x="4439920" y="352361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5" name="燕尾形 34"/>
          <p:cNvSpPr/>
          <p:nvPr/>
        </p:nvSpPr>
        <p:spPr>
          <a:xfrm>
            <a:off x="4439920" y="418147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
        <p:nvSpPr>
          <p:cNvPr id="38" name="燕尾形 37"/>
          <p:cNvSpPr/>
          <p:nvPr/>
        </p:nvSpPr>
        <p:spPr>
          <a:xfrm>
            <a:off x="4439920" y="4839335"/>
            <a:ext cx="368300" cy="412750"/>
          </a:xfrm>
          <a:prstGeom prst="chevron">
            <a:avLst/>
          </a:prstGeom>
          <a:solidFill>
            <a:schemeClr val="tx1"/>
          </a:soli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五边形 9">
            <a:extLst>
              <a:ext uri="{FF2B5EF4-FFF2-40B4-BE49-F238E27FC236}">
                <a16:creationId xmlns:a16="http://schemas.microsoft.com/office/drawing/2014/main" id="{DBE41A1E-9E39-4837-BAD8-020D0E4D54C0}"/>
              </a:ext>
            </a:extLst>
          </p:cNvPr>
          <p:cNvSpPr/>
          <p:nvPr/>
        </p:nvSpPr>
        <p:spPr>
          <a:xfrm rot="20018494">
            <a:off x="-1224171" y="672491"/>
            <a:ext cx="6030375" cy="6125714"/>
          </a:xfrm>
          <a:custGeom>
            <a:avLst/>
            <a:gdLst>
              <a:gd name="connsiteX0" fmla="*/ 0 w 6292215"/>
              <a:gd name="connsiteY0" fmla="*/ 0 h 3554730"/>
              <a:gd name="connsiteX1" fmla="*/ 4769511 w 6292215"/>
              <a:gd name="connsiteY1" fmla="*/ 0 h 3554730"/>
              <a:gd name="connsiteX2" fmla="*/ 6292215 w 6292215"/>
              <a:gd name="connsiteY2" fmla="*/ 1777365 h 3554730"/>
              <a:gd name="connsiteX3" fmla="*/ 4769511 w 6292215"/>
              <a:gd name="connsiteY3" fmla="*/ 3554730 h 3554730"/>
              <a:gd name="connsiteX4" fmla="*/ 0 w 6292215"/>
              <a:gd name="connsiteY4" fmla="*/ 3554730 h 3554730"/>
              <a:gd name="connsiteX5" fmla="*/ 0 w 6292215"/>
              <a:gd name="connsiteY5" fmla="*/ 0 h 3554730"/>
              <a:gd name="connsiteX0" fmla="*/ 1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 w 6292215"/>
              <a:gd name="connsiteY5" fmla="*/ 0 h 3554731"/>
              <a:gd name="connsiteX0" fmla="*/ 11576 w 6292215"/>
              <a:gd name="connsiteY0" fmla="*/ 0 h 3554731"/>
              <a:gd name="connsiteX1" fmla="*/ 4769511 w 6292215"/>
              <a:gd name="connsiteY1" fmla="*/ 1 h 3554731"/>
              <a:gd name="connsiteX2" fmla="*/ 6292215 w 6292215"/>
              <a:gd name="connsiteY2" fmla="*/ 1777366 h 3554731"/>
              <a:gd name="connsiteX3" fmla="*/ 4769511 w 6292215"/>
              <a:gd name="connsiteY3" fmla="*/ 3554731 h 3554731"/>
              <a:gd name="connsiteX4" fmla="*/ 0 w 6292215"/>
              <a:gd name="connsiteY4" fmla="*/ 3554731 h 3554731"/>
              <a:gd name="connsiteX5" fmla="*/ 11576 w 6292215"/>
              <a:gd name="connsiteY5" fmla="*/ 0 h 3554731"/>
              <a:gd name="connsiteX0" fmla="*/ 11576 w 6292215"/>
              <a:gd name="connsiteY0" fmla="*/ 0 h 5395105"/>
              <a:gd name="connsiteX1" fmla="*/ 4769511 w 6292215"/>
              <a:gd name="connsiteY1" fmla="*/ 1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292215"/>
              <a:gd name="connsiteY0" fmla="*/ 0 h 5395105"/>
              <a:gd name="connsiteX1" fmla="*/ 4633708 w 6292215"/>
              <a:gd name="connsiteY1" fmla="*/ 141199 h 5395105"/>
              <a:gd name="connsiteX2" fmla="*/ 6292215 w 6292215"/>
              <a:gd name="connsiteY2" fmla="*/ 1777366 h 5395105"/>
              <a:gd name="connsiteX3" fmla="*/ 3924559 w 6292215"/>
              <a:gd name="connsiteY3" fmla="*/ 5395105 h 5395105"/>
              <a:gd name="connsiteX4" fmla="*/ 0 w 6292215"/>
              <a:gd name="connsiteY4" fmla="*/ 3554731 h 5395105"/>
              <a:gd name="connsiteX5" fmla="*/ 11576 w 6292215"/>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0 h 5395105"/>
              <a:gd name="connsiteX1" fmla="*/ 4633708 w 6629063"/>
              <a:gd name="connsiteY1" fmla="*/ 141199 h 5395105"/>
              <a:gd name="connsiteX2" fmla="*/ 6629063 w 6629063"/>
              <a:gd name="connsiteY2" fmla="*/ 1296862 h 5395105"/>
              <a:gd name="connsiteX3" fmla="*/ 3924559 w 6629063"/>
              <a:gd name="connsiteY3" fmla="*/ 5395105 h 5395105"/>
              <a:gd name="connsiteX4" fmla="*/ 0 w 6629063"/>
              <a:gd name="connsiteY4" fmla="*/ 3554731 h 5395105"/>
              <a:gd name="connsiteX5" fmla="*/ 11576 w 6629063"/>
              <a:gd name="connsiteY5" fmla="*/ 0 h 5395105"/>
              <a:gd name="connsiteX0" fmla="*/ 11576 w 6629063"/>
              <a:gd name="connsiteY0" fmla="*/ 692192 h 6087297"/>
              <a:gd name="connsiteX1" fmla="*/ 2841063 w 6629063"/>
              <a:gd name="connsiteY1" fmla="*/ 0 h 6087297"/>
              <a:gd name="connsiteX2" fmla="*/ 6629063 w 6629063"/>
              <a:gd name="connsiteY2" fmla="*/ 1989054 h 6087297"/>
              <a:gd name="connsiteX3" fmla="*/ 3924559 w 6629063"/>
              <a:gd name="connsiteY3" fmla="*/ 6087297 h 6087297"/>
              <a:gd name="connsiteX4" fmla="*/ 0 w 6629063"/>
              <a:gd name="connsiteY4" fmla="*/ 4246923 h 6087297"/>
              <a:gd name="connsiteX5" fmla="*/ 11576 w 6629063"/>
              <a:gd name="connsiteY5" fmla="*/ 692192 h 6087297"/>
              <a:gd name="connsiteX0" fmla="*/ 11576 w 6893363"/>
              <a:gd name="connsiteY0" fmla="*/ 692192 h 6087297"/>
              <a:gd name="connsiteX1" fmla="*/ 2841063 w 6893363"/>
              <a:gd name="connsiteY1" fmla="*/ 0 h 6087297"/>
              <a:gd name="connsiteX2" fmla="*/ 6893363 w 6893363"/>
              <a:gd name="connsiteY2" fmla="*/ 2120015 h 6087297"/>
              <a:gd name="connsiteX3" fmla="*/ 3924559 w 6893363"/>
              <a:gd name="connsiteY3" fmla="*/ 6087297 h 6087297"/>
              <a:gd name="connsiteX4" fmla="*/ 0 w 6893363"/>
              <a:gd name="connsiteY4" fmla="*/ 4246923 h 6087297"/>
              <a:gd name="connsiteX5" fmla="*/ 11576 w 6893363"/>
              <a:gd name="connsiteY5" fmla="*/ 692192 h 6087297"/>
              <a:gd name="connsiteX0" fmla="*/ 11576 w 6078395"/>
              <a:gd name="connsiteY0" fmla="*/ 692192 h 6087297"/>
              <a:gd name="connsiteX1" fmla="*/ 2841063 w 6078395"/>
              <a:gd name="connsiteY1" fmla="*/ 0 h 6087297"/>
              <a:gd name="connsiteX2" fmla="*/ 6078395 w 6078395"/>
              <a:gd name="connsiteY2" fmla="*/ 1705224 h 6087297"/>
              <a:gd name="connsiteX3" fmla="*/ 3924559 w 6078395"/>
              <a:gd name="connsiteY3" fmla="*/ 6087297 h 6087297"/>
              <a:gd name="connsiteX4" fmla="*/ 0 w 6078395"/>
              <a:gd name="connsiteY4" fmla="*/ 4246923 h 6087297"/>
              <a:gd name="connsiteX5" fmla="*/ 11576 w 6078395"/>
              <a:gd name="connsiteY5" fmla="*/ 692192 h 6087297"/>
              <a:gd name="connsiteX0" fmla="*/ 11576 w 6078395"/>
              <a:gd name="connsiteY0" fmla="*/ 661080 h 6056185"/>
              <a:gd name="connsiteX1" fmla="*/ 2748835 w 6078395"/>
              <a:gd name="connsiteY1" fmla="*/ 0 h 6056185"/>
              <a:gd name="connsiteX2" fmla="*/ 6078395 w 6078395"/>
              <a:gd name="connsiteY2" fmla="*/ 1674112 h 6056185"/>
              <a:gd name="connsiteX3" fmla="*/ 3924559 w 6078395"/>
              <a:gd name="connsiteY3" fmla="*/ 6056185 h 6056185"/>
              <a:gd name="connsiteX4" fmla="*/ 0 w 6078395"/>
              <a:gd name="connsiteY4" fmla="*/ 4215811 h 6056185"/>
              <a:gd name="connsiteX5" fmla="*/ 11576 w 607839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61080 h 6056185"/>
              <a:gd name="connsiteX1" fmla="*/ 2748835 w 6030375"/>
              <a:gd name="connsiteY1" fmla="*/ 0 h 6056185"/>
              <a:gd name="connsiteX2" fmla="*/ 6030375 w 6030375"/>
              <a:gd name="connsiteY2" fmla="*/ 1771023 h 6056185"/>
              <a:gd name="connsiteX3" fmla="*/ 3924559 w 6030375"/>
              <a:gd name="connsiteY3" fmla="*/ 6056185 h 6056185"/>
              <a:gd name="connsiteX4" fmla="*/ 0 w 6030375"/>
              <a:gd name="connsiteY4" fmla="*/ 4215811 h 6056185"/>
              <a:gd name="connsiteX5" fmla="*/ 11576 w 6030375"/>
              <a:gd name="connsiteY5" fmla="*/ 661080 h 6056185"/>
              <a:gd name="connsiteX0" fmla="*/ 11576 w 6030375"/>
              <a:gd name="connsiteY0" fmla="*/ 681718 h 6076823"/>
              <a:gd name="connsiteX1" fmla="*/ 2375003 w 6030375"/>
              <a:gd name="connsiteY1" fmla="*/ 0 h 6076823"/>
              <a:gd name="connsiteX2" fmla="*/ 6030375 w 6030375"/>
              <a:gd name="connsiteY2" fmla="*/ 1791661 h 6076823"/>
              <a:gd name="connsiteX3" fmla="*/ 3924559 w 6030375"/>
              <a:gd name="connsiteY3" fmla="*/ 6076823 h 6076823"/>
              <a:gd name="connsiteX4" fmla="*/ 0 w 6030375"/>
              <a:gd name="connsiteY4" fmla="*/ 4236449 h 6076823"/>
              <a:gd name="connsiteX5" fmla="*/ 11576 w 6030375"/>
              <a:gd name="connsiteY5" fmla="*/ 681718 h 6076823"/>
              <a:gd name="connsiteX0" fmla="*/ 11576 w 6030375"/>
              <a:gd name="connsiteY0" fmla="*/ 730609 h 6125714"/>
              <a:gd name="connsiteX1" fmla="*/ 2519933 w 6030375"/>
              <a:gd name="connsiteY1" fmla="*/ 0 h 6125714"/>
              <a:gd name="connsiteX2" fmla="*/ 6030375 w 6030375"/>
              <a:gd name="connsiteY2" fmla="*/ 1840552 h 6125714"/>
              <a:gd name="connsiteX3" fmla="*/ 3924559 w 6030375"/>
              <a:gd name="connsiteY3" fmla="*/ 6125714 h 6125714"/>
              <a:gd name="connsiteX4" fmla="*/ 0 w 6030375"/>
              <a:gd name="connsiteY4" fmla="*/ 4285340 h 6125714"/>
              <a:gd name="connsiteX5" fmla="*/ 11576 w 6030375"/>
              <a:gd name="connsiteY5" fmla="*/ 730609 h 61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0375" h="6125714">
                <a:moveTo>
                  <a:pt x="11576" y="730609"/>
                </a:moveTo>
                <a:lnTo>
                  <a:pt x="2519933" y="0"/>
                </a:lnTo>
                <a:cubicBezTo>
                  <a:pt x="4415547" y="1002247"/>
                  <a:pt x="2654911" y="170878"/>
                  <a:pt x="6030375" y="1840552"/>
                </a:cubicBezTo>
                <a:lnTo>
                  <a:pt x="3924559" y="6125714"/>
                </a:lnTo>
                <a:lnTo>
                  <a:pt x="0" y="4285340"/>
                </a:lnTo>
                <a:cubicBezTo>
                  <a:pt x="0" y="3100430"/>
                  <a:pt x="11576" y="1915519"/>
                  <a:pt x="11576" y="730609"/>
                </a:cubicBezTo>
                <a:close/>
              </a:path>
            </a:pathLst>
          </a:custGeom>
          <a:solidFill>
            <a:srgbClr val="FFC000"/>
          </a:solidFill>
          <a:ln>
            <a:noFill/>
          </a:ln>
          <a:effectLst>
            <a:outerShdw blurRad="508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28" name="矩形 27"/>
          <p:cNvSpPr/>
          <p:nvPr/>
        </p:nvSpPr>
        <p:spPr>
          <a:xfrm>
            <a:off x="1432560" y="2230120"/>
            <a:ext cx="2712720" cy="53086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31" name="文本框 30"/>
          <p:cNvSpPr txBox="1"/>
          <p:nvPr/>
        </p:nvSpPr>
        <p:spPr>
          <a:xfrm>
            <a:off x="407035" y="828675"/>
            <a:ext cx="3584575" cy="460375"/>
          </a:xfrm>
          <a:prstGeom prst="rect">
            <a:avLst/>
          </a:prstGeom>
          <a:noFill/>
        </p:spPr>
        <p:txBody>
          <a:bodyPr wrap="square" rtlCol="0">
            <a:spAutoFit/>
          </a:bodyPr>
          <a:lstStyle/>
          <a:p>
            <a:pPr algn="ctr"/>
            <a:r>
              <a:rPr lang="zh-CN" altLang="en-US" sz="2400" b="1">
                <a:solidFill>
                  <a:schemeClr val="tx1"/>
                </a:solidFill>
                <a:latin typeface="思源黑体" panose="020B0500000000000000" pitchFamily="34" charset="-122"/>
                <a:ea typeface="思源黑体" panose="020B0500000000000000" pitchFamily="34" charset="-122"/>
              </a:rPr>
              <a:t>特种作业范围及条件</a:t>
            </a:r>
          </a:p>
        </p:txBody>
      </p:sp>
      <p:grpSp>
        <p:nvGrpSpPr>
          <p:cNvPr id="27" name="组合 26"/>
          <p:cNvGrpSpPr/>
          <p:nvPr/>
        </p:nvGrpSpPr>
        <p:grpSpPr>
          <a:xfrm>
            <a:off x="797560" y="1553845"/>
            <a:ext cx="5426710" cy="539750"/>
            <a:chOff x="7385" y="3143"/>
            <a:chExt cx="8546" cy="850"/>
          </a:xfrm>
          <a:effectLst>
            <a:outerShdw blurRad="50800" dist="38100" dir="8100000" algn="tr" rotWithShape="0">
              <a:prstClr val="black">
                <a:alpha val="40000"/>
              </a:prstClr>
            </a:outerShdw>
          </a:effectLst>
        </p:grpSpPr>
        <p:sp>
          <p:nvSpPr>
            <p:cNvPr id="3" name="文本框 2"/>
            <p:cNvSpPr txBox="1"/>
            <p:nvPr/>
          </p:nvSpPr>
          <p:spPr>
            <a:xfrm>
              <a:off x="8385" y="3206"/>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特种作业的范围</a:t>
              </a:r>
            </a:p>
          </p:txBody>
        </p:sp>
        <p:sp>
          <p:nvSpPr>
            <p:cNvPr id="8" name="椭圆 7"/>
            <p:cNvSpPr/>
            <p:nvPr/>
          </p:nvSpPr>
          <p:spPr>
            <a:xfrm>
              <a:off x="7385" y="3143"/>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1</a:t>
              </a:r>
            </a:p>
          </p:txBody>
        </p:sp>
      </p:grpSp>
      <p:grpSp>
        <p:nvGrpSpPr>
          <p:cNvPr id="37" name="组合 36"/>
          <p:cNvGrpSpPr/>
          <p:nvPr/>
        </p:nvGrpSpPr>
        <p:grpSpPr>
          <a:xfrm>
            <a:off x="797560" y="2221230"/>
            <a:ext cx="5441315" cy="539750"/>
            <a:chOff x="7385" y="4194"/>
            <a:chExt cx="8569" cy="850"/>
          </a:xfrm>
          <a:effectLst>
            <a:outerShdw blurRad="50800" dist="38100" dir="8100000" algn="tr" rotWithShape="0">
              <a:prstClr val="black">
                <a:alpha val="40000"/>
              </a:prstClr>
            </a:outerShdw>
          </a:effectLst>
        </p:grpSpPr>
        <p:sp>
          <p:nvSpPr>
            <p:cNvPr id="6" name="椭圆 5"/>
            <p:cNvSpPr/>
            <p:nvPr/>
          </p:nvSpPr>
          <p:spPr>
            <a:xfrm>
              <a:off x="7385" y="4194"/>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2</a:t>
              </a:r>
            </a:p>
          </p:txBody>
        </p:sp>
        <p:sp>
          <p:nvSpPr>
            <p:cNvPr id="23" name="文本框 22"/>
            <p:cNvSpPr txBox="1"/>
            <p:nvPr/>
          </p:nvSpPr>
          <p:spPr>
            <a:xfrm>
              <a:off x="8408" y="4257"/>
              <a:ext cx="7546" cy="725"/>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a:t>
              </a:r>
            </a:p>
          </p:txBody>
        </p:sp>
      </p:grpSp>
      <p:grpSp>
        <p:nvGrpSpPr>
          <p:cNvPr id="36" name="组合 35"/>
          <p:cNvGrpSpPr/>
          <p:nvPr/>
        </p:nvGrpSpPr>
        <p:grpSpPr>
          <a:xfrm>
            <a:off x="797560" y="2976245"/>
            <a:ext cx="2876550" cy="1238885"/>
            <a:chOff x="7385" y="5245"/>
            <a:chExt cx="4530" cy="1951"/>
          </a:xfrm>
          <a:effectLst>
            <a:outerShdw blurRad="50800" dist="38100" dir="8100000" algn="tr" rotWithShape="0">
              <a:prstClr val="black">
                <a:alpha val="40000"/>
              </a:prstClr>
            </a:outerShdw>
          </a:effectLst>
        </p:grpSpPr>
        <p:sp>
          <p:nvSpPr>
            <p:cNvPr id="7" name="椭圆 6"/>
            <p:cNvSpPr/>
            <p:nvPr/>
          </p:nvSpPr>
          <p:spPr>
            <a:xfrm>
              <a:off x="7385" y="5245"/>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3</a:t>
              </a:r>
            </a:p>
          </p:txBody>
        </p:sp>
        <p:sp>
          <p:nvSpPr>
            <p:cNvPr id="24" name="文本框 23"/>
            <p:cNvSpPr txBox="1"/>
            <p:nvPr/>
          </p:nvSpPr>
          <p:spPr>
            <a:xfrm>
              <a:off x="8385" y="5308"/>
              <a:ext cx="3530" cy="1888"/>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特种作业人员必须具备的基本条件</a:t>
              </a:r>
            </a:p>
          </p:txBody>
        </p:sp>
      </p:grpSp>
      <p:grpSp>
        <p:nvGrpSpPr>
          <p:cNvPr id="32" name="组合 31"/>
          <p:cNvGrpSpPr/>
          <p:nvPr/>
        </p:nvGrpSpPr>
        <p:grpSpPr>
          <a:xfrm>
            <a:off x="797560" y="4302760"/>
            <a:ext cx="2877185" cy="869950"/>
            <a:chOff x="7385" y="6296"/>
            <a:chExt cx="4531" cy="1370"/>
          </a:xfrm>
          <a:effectLst>
            <a:outerShdw blurRad="50800" dist="38100" dir="8100000" algn="tr" rotWithShape="0">
              <a:prstClr val="black">
                <a:alpha val="40000"/>
              </a:prstClr>
            </a:outerShdw>
          </a:effectLst>
        </p:grpSpPr>
        <p:sp>
          <p:nvSpPr>
            <p:cNvPr id="9" name="椭圆 8"/>
            <p:cNvSpPr/>
            <p:nvPr/>
          </p:nvSpPr>
          <p:spPr>
            <a:xfrm>
              <a:off x="7385" y="6296"/>
              <a:ext cx="850" cy="850"/>
            </a:xfrm>
            <a:prstGeom prst="ellipse">
              <a:avLst/>
            </a:prstGeom>
            <a:gradFill>
              <a:gsLst>
                <a:gs pos="0">
                  <a:schemeClr val="accent1">
                    <a:lumMod val="5000"/>
                    <a:lumOff val="95000"/>
                  </a:schemeClr>
                </a:gs>
                <a:gs pos="100000">
                  <a:schemeClr val="bg1">
                    <a:lumMod val="65000"/>
                  </a:schemeClr>
                </a:gs>
              </a:gsLst>
              <a:lin ang="0" scaled="0"/>
            </a:gradFill>
            <a:ln w="79375">
              <a:gradFill>
                <a:gsLst>
                  <a:gs pos="100000">
                    <a:srgbClr val="F0F0F0"/>
                  </a:gs>
                  <a:gs pos="0">
                    <a:srgbClr val="BEBEBE"/>
                  </a:gs>
                </a:gsLst>
                <a:lin ang="19200000" scaled="1"/>
              </a:gradFill>
            </a:ln>
            <a:effectLst>
              <a:outerShdw blurRad="508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200" b="1">
                  <a:solidFill>
                    <a:srgbClr val="FFC000"/>
                  </a:solidFill>
                  <a:effectLst>
                    <a:innerShdw blurRad="63500" dist="50800" dir="18900000">
                      <a:prstClr val="black">
                        <a:alpha val="50000"/>
                      </a:prstClr>
                    </a:innerShdw>
                  </a:effectLst>
                  <a:latin typeface="思源黑体" panose="020B0500000000000000" pitchFamily="34" charset="-122"/>
                  <a:ea typeface="思源黑体" panose="020B0500000000000000" pitchFamily="34" charset="-122"/>
                  <a:sym typeface="+mn-ea"/>
                </a:rPr>
                <a:t>4</a:t>
              </a:r>
            </a:p>
          </p:txBody>
        </p:sp>
        <p:sp>
          <p:nvSpPr>
            <p:cNvPr id="25" name="文本框 24"/>
            <p:cNvSpPr txBox="1"/>
            <p:nvPr/>
          </p:nvSpPr>
          <p:spPr>
            <a:xfrm>
              <a:off x="8385" y="6359"/>
              <a:ext cx="3531" cy="1307"/>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特种作业人员要持证上岗</a:t>
              </a:r>
            </a:p>
          </p:txBody>
        </p:sp>
      </p:grpSp>
      <p:sp>
        <p:nvSpPr>
          <p:cNvPr id="26" name="文本框 25"/>
          <p:cNvSpPr txBox="1"/>
          <p:nvPr/>
        </p:nvSpPr>
        <p:spPr>
          <a:xfrm>
            <a:off x="4244975" y="1400175"/>
            <a:ext cx="6904990" cy="1291590"/>
          </a:xfrm>
          <a:prstGeom prst="rect">
            <a:avLst/>
          </a:prstGeom>
          <a:noFill/>
        </p:spPr>
        <p:txBody>
          <a:bodyPr wrap="square" rtlCol="0">
            <a:spAutoFit/>
          </a:bodyPr>
          <a:lstStyle/>
          <a:p>
            <a:r>
              <a:rPr lang="zh-CN" altLang="en-US" sz="2400" b="1">
                <a:latin typeface="思源黑体" panose="020B0500000000000000" pitchFamily="34" charset="-122"/>
                <a:ea typeface="思源黑体" panose="020B0500000000000000" pitchFamily="34" charset="-122"/>
              </a:rPr>
              <a:t>特种设备是指：</a:t>
            </a:r>
            <a:endParaRPr lang="zh-CN" altLang="en-US" b="1">
              <a:latin typeface="思源黑体" panose="020B0500000000000000" pitchFamily="34" charset="-122"/>
              <a:ea typeface="思源黑体" panose="020B0500000000000000" pitchFamily="34" charset="-122"/>
            </a:endParaRPr>
          </a:p>
          <a:p>
            <a:r>
              <a:rPr lang="zh-CN" altLang="en-US" b="1">
                <a:latin typeface="思源黑体" panose="020B0500000000000000" pitchFamily="34" charset="-122"/>
                <a:ea typeface="思源黑体" panose="020B0500000000000000" pitchFamily="34" charset="-122"/>
              </a:rPr>
              <a:t>        涉及生命安全、危险性较大的锅炉、压力容器（含气瓶）、压力管道、电梯、起重机械、客运索道、大型游乐设施和场（厂）内专用机动车辆。</a:t>
            </a:r>
          </a:p>
        </p:txBody>
      </p:sp>
      <p:pic>
        <p:nvPicPr>
          <p:cNvPr id="29" name="图片 28" descr="叉车"/>
          <p:cNvPicPr>
            <a:picLocks noChangeAspect="1"/>
          </p:cNvPicPr>
          <p:nvPr/>
        </p:nvPicPr>
        <p:blipFill>
          <a:blip r:embed="rId4">
            <a:clrChange>
              <a:clrFrom>
                <a:srgbClr val="FFFFFF">
                  <a:alpha val="100000"/>
                </a:srgbClr>
              </a:clrFrom>
              <a:clrTo>
                <a:srgbClr val="FFFFFF">
                  <a:alpha val="100000"/>
                  <a:alpha val="0"/>
                </a:srgbClr>
              </a:clrTo>
            </a:clrChange>
            <a:lum bright="-100000" contrast="100000"/>
          </a:blip>
          <a:stretch>
            <a:fillRect/>
          </a:stretch>
        </p:blipFill>
        <p:spPr>
          <a:xfrm>
            <a:off x="4213860" y="3990975"/>
            <a:ext cx="2771140" cy="2002155"/>
          </a:xfrm>
          <a:prstGeom prst="rect">
            <a:avLst/>
          </a:prstGeom>
          <a:solidFill>
            <a:srgbClr val="FFC000"/>
          </a:solidFill>
        </p:spPr>
      </p:pic>
      <p:pic>
        <p:nvPicPr>
          <p:cNvPr id="30" name="图片 29" descr="塔吊"/>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6969443" y="2713419"/>
            <a:ext cx="2438400" cy="2438400"/>
          </a:xfrm>
          <a:prstGeom prst="rect">
            <a:avLst/>
          </a:prstGeom>
          <a:solidFill>
            <a:srgbClr val="FFC000"/>
          </a:solidFill>
        </p:spPr>
      </p:pic>
      <p:pic>
        <p:nvPicPr>
          <p:cNvPr id="33" name="图片 32" descr="C:/Users/ADMINI~1/AppData/Local/Temp/kaimatting_20191028092846/output_20191028092943..pngoutput_20191028092943."/>
          <p:cNvPicPr>
            <a:picLocks noChangeAspect="1"/>
          </p:cNvPicPr>
          <p:nvPr/>
        </p:nvPicPr>
        <p:blipFill>
          <a:blip r:embed="rId6">
            <a:lum bright="-100000" contrast="100000"/>
          </a:blip>
          <a:stretch>
            <a:fillRect/>
          </a:stretch>
        </p:blipFill>
        <p:spPr>
          <a:xfrm>
            <a:off x="9465947" y="4026217"/>
            <a:ext cx="2051050" cy="1632585"/>
          </a:xfrm>
          <a:prstGeom prst="rect">
            <a:avLst/>
          </a:prstGeom>
          <a:solidFill>
            <a:srgbClr val="FFC000"/>
          </a:solidFill>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0.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3.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7.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8.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9.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0.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1.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2.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3.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7.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8.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9.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0.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1.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2.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3.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7.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8.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9.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0.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1.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3.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7.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8.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9.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0.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1.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2.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3.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7.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59.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0.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1.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2.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3.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4.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5.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7579</Words>
  <Application>Microsoft Office PowerPoint</Application>
  <PresentationFormat>宽屏</PresentationFormat>
  <Paragraphs>1224</Paragraphs>
  <Slides>66</Slides>
  <Notes>66</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66</vt:i4>
      </vt:variant>
    </vt:vector>
  </HeadingPairs>
  <TitlesOfParts>
    <vt:vector size="72" baseType="lpstr">
      <vt:lpstr>等线</vt:lpstr>
      <vt:lpstr>等线 Light</vt:lpstr>
      <vt:lpstr>思源黑体</vt:lpstr>
      <vt:lpstr>微软雅黑</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MI</cp:lastModifiedBy>
  <cp:revision>3</cp:revision>
  <dcterms:created xsi:type="dcterms:W3CDTF">2021-07-21T08:45:50Z</dcterms:created>
  <dcterms:modified xsi:type="dcterms:W3CDTF">2022-02-23T02:47:26Z</dcterms:modified>
</cp:coreProperties>
</file>