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notesSlides/notesSlide56.xml" ContentType="application/vnd.openxmlformats-officedocument.presentationml.notesSlide+xml"/>
  <Override PartName="/ppt/tags/tag4.xml" ContentType="application/vnd.openxmlformats-officedocument.presentationml.tags+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58.xml" ContentType="application/vnd.openxmlformats-officedocument.presentationml.notesSlide+xml"/>
  <Override PartName="/ppt/tags/tag6.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tags/tag7.xml" ContentType="application/vnd.openxmlformats-officedocument.presentationml.tags+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257" r:id="rId2"/>
    <p:sldId id="260" r:id="rId3"/>
    <p:sldId id="258" r:id="rId4"/>
    <p:sldId id="25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1" r:id="rId26"/>
    <p:sldId id="312" r:id="rId27"/>
    <p:sldId id="313" r:id="rId28"/>
    <p:sldId id="314" r:id="rId29"/>
    <p:sldId id="315" r:id="rId30"/>
    <p:sldId id="316" r:id="rId31"/>
    <p:sldId id="413" r:id="rId32"/>
    <p:sldId id="412" r:id="rId33"/>
    <p:sldId id="418" r:id="rId34"/>
    <p:sldId id="414" r:id="rId35"/>
    <p:sldId id="415" r:id="rId36"/>
    <p:sldId id="416" r:id="rId37"/>
    <p:sldId id="417"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95" r:id="rId87"/>
    <p:sldId id="396" r:id="rId88"/>
    <p:sldId id="397" r:id="rId89"/>
    <p:sldId id="398" r:id="rId90"/>
    <p:sldId id="399" r:id="rId91"/>
    <p:sldId id="400" r:id="rId92"/>
    <p:sldId id="401" r:id="rId93"/>
    <p:sldId id="402" r:id="rId94"/>
    <p:sldId id="403" r:id="rId95"/>
    <p:sldId id="404" r:id="rId96"/>
    <p:sldId id="405" r:id="rId97"/>
    <p:sldId id="407" r:id="rId98"/>
    <p:sldId id="406" r:id="rId99"/>
    <p:sldId id="408" r:id="rId100"/>
    <p:sldId id="409" r:id="rId101"/>
    <p:sldId id="410" r:id="rId102"/>
    <p:sldId id="411" r:id="rId103"/>
    <p:sldId id="365" r:id="rId104"/>
    <p:sldId id="366" r:id="rId105"/>
    <p:sldId id="367" r:id="rId106"/>
    <p:sldId id="368" r:id="rId107"/>
    <p:sldId id="369" r:id="rId108"/>
    <p:sldId id="371" r:id="rId109"/>
    <p:sldId id="372" r:id="rId110"/>
    <p:sldId id="370" r:id="rId111"/>
    <p:sldId id="373" r:id="rId112"/>
    <p:sldId id="374" r:id="rId113"/>
    <p:sldId id="375" r:id="rId114"/>
    <p:sldId id="376" r:id="rId115"/>
    <p:sldId id="377" r:id="rId116"/>
    <p:sldId id="378" r:id="rId117"/>
    <p:sldId id="379" r:id="rId118"/>
    <p:sldId id="380" r:id="rId119"/>
    <p:sldId id="381" r:id="rId120"/>
    <p:sldId id="382" r:id="rId121"/>
    <p:sldId id="383" r:id="rId122"/>
    <p:sldId id="385" r:id="rId123"/>
    <p:sldId id="384" r:id="rId124"/>
    <p:sldId id="386" r:id="rId125"/>
    <p:sldId id="387" r:id="rId126"/>
    <p:sldId id="388" r:id="rId127"/>
    <p:sldId id="389" r:id="rId128"/>
    <p:sldId id="391" r:id="rId129"/>
    <p:sldId id="390" r:id="rId130"/>
    <p:sldId id="392" r:id="rId131"/>
    <p:sldId id="393" r:id="rId132"/>
    <p:sldId id="394" r:id="rId133"/>
  </p:sldIdLst>
  <p:sldSz cx="12192000" cy="6858000"/>
  <p:notesSz cx="6858000" cy="9144000"/>
  <p:custDataLst>
    <p:tags r:id="rId1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5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C11"/>
    <a:srgbClr val="F47124"/>
    <a:srgbClr val="F26A22"/>
    <a:srgbClr val="FFC001"/>
    <a:srgbClr val="D70F01"/>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4" autoAdjust="0"/>
    <p:restoredTop sz="94660"/>
  </p:normalViewPr>
  <p:slideViewPr>
    <p:cSldViewPr snapToGrid="0" showGuides="1">
      <p:cViewPr>
        <p:scale>
          <a:sx n="75" d="100"/>
          <a:sy n="75" d="100"/>
        </p:scale>
        <p:origin x="1026" y="942"/>
      </p:cViewPr>
      <p:guideLst>
        <p:guide orient="horz" pos="2183"/>
        <p:guide pos="3840"/>
        <p:guide pos="52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iangrongning\Desktop\&#21103;&#26412;2016&#24180;1-10&#26376;&#65288;&#21407;&#22987;&#6528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liangrongning\Desktop\&#21103;&#26412;2016&#24180;1-10&#26376;&#65288;&#21407;&#22987;&#65289;.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liangrongning\Desktop\&#21103;&#26412;2016&#24180;1-10&#26376;&#65288;&#21407;&#22987;&#65289;.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liangrongning\Desktop\&#21103;&#26412;2016&#24180;1-10&#26376;&#65288;&#21407;&#22987;&#65289;.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tLst>
              <c:ext xmlns:c16="http://schemas.microsoft.com/office/drawing/2014/chart" uri="{C3380CC4-5D6E-409C-BE32-E72D297353CC}">
                <c16:uniqueId val="{00000000-B6B8-4456-BE2F-72B814A604AB}"/>
              </c:ext>
            </c:extLst>
          </c:dPt>
          <c:dPt>
            <c:idx val="1"/>
            <c:bubble3D val="0"/>
            <c:extLst>
              <c:ext xmlns:c16="http://schemas.microsoft.com/office/drawing/2014/chart" uri="{C3380CC4-5D6E-409C-BE32-E72D297353CC}">
                <c16:uniqueId val="{00000001-B6B8-4456-BE2F-72B814A604AB}"/>
              </c:ext>
            </c:extLst>
          </c:dPt>
          <c:dPt>
            <c:idx val="2"/>
            <c:bubble3D val="0"/>
            <c:extLst>
              <c:ext xmlns:c16="http://schemas.microsoft.com/office/drawing/2014/chart" uri="{C3380CC4-5D6E-409C-BE32-E72D297353CC}">
                <c16:uniqueId val="{00000002-B6B8-4456-BE2F-72B814A604AB}"/>
              </c:ext>
            </c:extLst>
          </c:dPt>
          <c:dPt>
            <c:idx val="3"/>
            <c:bubble3D val="0"/>
            <c:extLst>
              <c:ext xmlns:c16="http://schemas.microsoft.com/office/drawing/2014/chart" uri="{C3380CC4-5D6E-409C-BE32-E72D297353CC}">
                <c16:uniqueId val="{00000003-B6B8-4456-BE2F-72B814A604AB}"/>
              </c:ext>
            </c:extLst>
          </c:dPt>
          <c:dPt>
            <c:idx val="4"/>
            <c:bubble3D val="0"/>
            <c:extLst>
              <c:ext xmlns:c16="http://schemas.microsoft.com/office/drawing/2014/chart" uri="{C3380CC4-5D6E-409C-BE32-E72D297353CC}">
                <c16:uniqueId val="{00000004-B6B8-4456-BE2F-72B814A604AB}"/>
              </c:ext>
            </c:extLst>
          </c:dPt>
          <c:dPt>
            <c:idx val="5"/>
            <c:bubble3D val="0"/>
            <c:extLst>
              <c:ext xmlns:c16="http://schemas.microsoft.com/office/drawing/2014/chart" uri="{C3380CC4-5D6E-409C-BE32-E72D297353CC}">
                <c16:uniqueId val="{00000005-B6B8-4456-BE2F-72B814A604AB}"/>
              </c:ext>
            </c:extLst>
          </c:dPt>
          <c:dPt>
            <c:idx val="6"/>
            <c:bubble3D val="0"/>
            <c:extLst>
              <c:ext xmlns:c16="http://schemas.microsoft.com/office/drawing/2014/chart" uri="{C3380CC4-5D6E-409C-BE32-E72D297353CC}">
                <c16:uniqueId val="{00000006-B6B8-4456-BE2F-72B814A604AB}"/>
              </c:ext>
            </c:extLst>
          </c:dPt>
          <c:dPt>
            <c:idx val="7"/>
            <c:bubble3D val="0"/>
            <c:extLst>
              <c:ext xmlns:c16="http://schemas.microsoft.com/office/drawing/2014/chart" uri="{C3380CC4-5D6E-409C-BE32-E72D297353CC}">
                <c16:uniqueId val="{00000007-B6B8-4456-BE2F-72B814A604AB}"/>
              </c:ext>
            </c:extLst>
          </c:dPt>
          <c:dLbls>
            <c:dLbl>
              <c:idx val="4"/>
              <c:layout>
                <c:manualLayout>
                  <c:x val="7.4679990371453106E-2"/>
                  <c:y val="0.165562807927997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6B8-4456-BE2F-72B814A604AB}"/>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工伤统计!$A$186:$A$193</c:f>
              <c:strCache>
                <c:ptCount val="8"/>
                <c:pt idx="0">
                  <c:v>物体打击</c:v>
                </c:pt>
                <c:pt idx="1">
                  <c:v>其他伤害</c:v>
                </c:pt>
                <c:pt idx="2">
                  <c:v>起重伤害</c:v>
                </c:pt>
                <c:pt idx="3">
                  <c:v>高处坠落</c:v>
                </c:pt>
                <c:pt idx="4">
                  <c:v>机械伤害</c:v>
                </c:pt>
                <c:pt idx="5">
                  <c:v>交通事故</c:v>
                </c:pt>
                <c:pt idx="6">
                  <c:v>车辆伤害</c:v>
                </c:pt>
                <c:pt idx="7">
                  <c:v>触电</c:v>
                </c:pt>
              </c:strCache>
            </c:strRef>
          </c:cat>
          <c:val>
            <c:numRef>
              <c:f>工伤统计!$B$186:$B$193</c:f>
              <c:numCache>
                <c:formatCode>General</c:formatCode>
                <c:ptCount val="8"/>
                <c:pt idx="0">
                  <c:v>18</c:v>
                </c:pt>
                <c:pt idx="1">
                  <c:v>18</c:v>
                </c:pt>
                <c:pt idx="2">
                  <c:v>17</c:v>
                </c:pt>
                <c:pt idx="3">
                  <c:v>16</c:v>
                </c:pt>
                <c:pt idx="4">
                  <c:v>6</c:v>
                </c:pt>
                <c:pt idx="5">
                  <c:v>2</c:v>
                </c:pt>
                <c:pt idx="6">
                  <c:v>1</c:v>
                </c:pt>
                <c:pt idx="7">
                  <c:v>1</c:v>
                </c:pt>
              </c:numCache>
            </c:numRef>
          </c:val>
          <c:extLst>
            <c:ext xmlns:c16="http://schemas.microsoft.com/office/drawing/2014/chart" uri="{C3380CC4-5D6E-409C-BE32-E72D297353CC}">
              <c16:uniqueId val="{00000008-B6B8-4456-BE2F-72B814A604AB}"/>
            </c:ext>
          </c:extLst>
        </c:ser>
        <c:dLbls>
          <c:showLegendKey val="0"/>
          <c:showVal val="0"/>
          <c:showCatName val="1"/>
          <c:showSerName val="0"/>
          <c:showPercent val="1"/>
          <c:showBubbleSize val="0"/>
          <c:showLeaderLines val="1"/>
        </c:dLbls>
        <c:firstSliceAng val="0"/>
      </c:pieChart>
    </c:plotArea>
    <c:legend>
      <c:legendPos val="r"/>
      <c:layout>
        <c:manualLayout>
          <c:xMode val="edge"/>
          <c:yMode val="edge"/>
          <c:x val="0.71715747721727696"/>
          <c:y val="0.16583981078004201"/>
          <c:w val="0.17369460130615"/>
          <c:h val="0.66431815588268806"/>
        </c:manualLayout>
      </c:layout>
      <c:overlay val="0"/>
      <c:txPr>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tLst>
              <c:ext xmlns:c16="http://schemas.microsoft.com/office/drawing/2014/chart" uri="{C3380CC4-5D6E-409C-BE32-E72D297353CC}">
                <c16:uniqueId val="{00000000-EEC9-46AA-9D9F-59A1618BB624}"/>
              </c:ext>
            </c:extLst>
          </c:dPt>
          <c:dPt>
            <c:idx val="1"/>
            <c:bubble3D val="0"/>
            <c:extLst>
              <c:ext xmlns:c16="http://schemas.microsoft.com/office/drawing/2014/chart" uri="{C3380CC4-5D6E-409C-BE32-E72D297353CC}">
                <c16:uniqueId val="{00000001-EEC9-46AA-9D9F-59A1618BB624}"/>
              </c:ext>
            </c:extLst>
          </c:dPt>
          <c:dPt>
            <c:idx val="2"/>
            <c:bubble3D val="0"/>
            <c:extLst>
              <c:ext xmlns:c16="http://schemas.microsoft.com/office/drawing/2014/chart" uri="{C3380CC4-5D6E-409C-BE32-E72D297353CC}">
                <c16:uniqueId val="{00000002-EEC9-46AA-9D9F-59A1618BB624}"/>
              </c:ext>
            </c:extLst>
          </c:dPt>
          <c:dPt>
            <c:idx val="3"/>
            <c:bubble3D val="0"/>
            <c:extLst>
              <c:ext xmlns:c16="http://schemas.microsoft.com/office/drawing/2014/chart" uri="{C3380CC4-5D6E-409C-BE32-E72D297353CC}">
                <c16:uniqueId val="{00000003-EEC9-46AA-9D9F-59A1618BB624}"/>
              </c:ext>
            </c:extLst>
          </c:dPt>
          <c:dPt>
            <c:idx val="4"/>
            <c:bubble3D val="0"/>
            <c:extLst>
              <c:ext xmlns:c16="http://schemas.microsoft.com/office/drawing/2014/chart" uri="{C3380CC4-5D6E-409C-BE32-E72D297353CC}">
                <c16:uniqueId val="{00000004-EEC9-46AA-9D9F-59A1618BB624}"/>
              </c:ext>
            </c:extLst>
          </c:dPt>
          <c:dPt>
            <c:idx val="5"/>
            <c:bubble3D val="0"/>
            <c:extLst>
              <c:ext xmlns:c16="http://schemas.microsoft.com/office/drawing/2014/chart" uri="{C3380CC4-5D6E-409C-BE32-E72D297353CC}">
                <c16:uniqueId val="{00000005-EEC9-46AA-9D9F-59A1618BB624}"/>
              </c:ext>
            </c:extLst>
          </c:dPt>
          <c:dPt>
            <c:idx val="6"/>
            <c:bubble3D val="0"/>
            <c:extLst>
              <c:ext xmlns:c16="http://schemas.microsoft.com/office/drawing/2014/chart" uri="{C3380CC4-5D6E-409C-BE32-E72D297353CC}">
                <c16:uniqueId val="{00000006-EEC9-46AA-9D9F-59A1618BB624}"/>
              </c:ext>
            </c:extLst>
          </c:dPt>
          <c:dPt>
            <c:idx val="7"/>
            <c:bubble3D val="0"/>
            <c:extLst>
              <c:ext xmlns:c16="http://schemas.microsoft.com/office/drawing/2014/chart" uri="{C3380CC4-5D6E-409C-BE32-E72D297353CC}">
                <c16:uniqueId val="{00000007-EEC9-46AA-9D9F-59A1618BB624}"/>
              </c:ext>
            </c:extLst>
          </c:dPt>
          <c:dPt>
            <c:idx val="8"/>
            <c:bubble3D val="0"/>
            <c:extLst>
              <c:ext xmlns:c16="http://schemas.microsoft.com/office/drawing/2014/chart" uri="{C3380CC4-5D6E-409C-BE32-E72D297353CC}">
                <c16:uniqueId val="{00000008-EEC9-46AA-9D9F-59A1618BB624}"/>
              </c:ext>
            </c:extLst>
          </c:dPt>
          <c:dPt>
            <c:idx val="9"/>
            <c:bubble3D val="0"/>
            <c:extLst>
              <c:ext xmlns:c16="http://schemas.microsoft.com/office/drawing/2014/chart" uri="{C3380CC4-5D6E-409C-BE32-E72D297353CC}">
                <c16:uniqueId val="{00000009-EEC9-46AA-9D9F-59A1618BB624}"/>
              </c:ext>
            </c:extLst>
          </c:dPt>
          <c:dPt>
            <c:idx val="10"/>
            <c:bubble3D val="0"/>
            <c:extLst>
              <c:ext xmlns:c16="http://schemas.microsoft.com/office/drawing/2014/chart" uri="{C3380CC4-5D6E-409C-BE32-E72D297353CC}">
                <c16:uniqueId val="{0000000A-EEC9-46AA-9D9F-59A1618BB624}"/>
              </c:ext>
            </c:extLst>
          </c:dPt>
          <c:dPt>
            <c:idx val="11"/>
            <c:bubble3D val="0"/>
            <c:extLst>
              <c:ext xmlns:c16="http://schemas.microsoft.com/office/drawing/2014/chart" uri="{C3380CC4-5D6E-409C-BE32-E72D297353CC}">
                <c16:uniqueId val="{0000000B-EEC9-46AA-9D9F-59A1618BB624}"/>
              </c:ext>
            </c:extLst>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工伤统计!$B$129:$B$140</c:f>
              <c:strCache>
                <c:ptCount val="12"/>
                <c:pt idx="0">
                  <c:v>物体打击</c:v>
                </c:pt>
                <c:pt idx="1">
                  <c:v>高处坠落</c:v>
                </c:pt>
                <c:pt idx="2">
                  <c:v>机械伤害</c:v>
                </c:pt>
                <c:pt idx="3">
                  <c:v>交通事故</c:v>
                </c:pt>
                <c:pt idx="4">
                  <c:v>起重伤害</c:v>
                </c:pt>
                <c:pt idx="5">
                  <c:v>车辆伤害</c:v>
                </c:pt>
                <c:pt idx="6">
                  <c:v>火灾</c:v>
                </c:pt>
                <c:pt idx="7">
                  <c:v>灼烫</c:v>
                </c:pt>
                <c:pt idx="8">
                  <c:v>淹溺</c:v>
                </c:pt>
                <c:pt idx="9">
                  <c:v>坍塌</c:v>
                </c:pt>
                <c:pt idx="10">
                  <c:v>险肇事故</c:v>
                </c:pt>
                <c:pt idx="11">
                  <c:v>其他伤害</c:v>
                </c:pt>
              </c:strCache>
            </c:strRef>
          </c:cat>
          <c:val>
            <c:numRef>
              <c:f>工伤统计!$C$129:$C$140</c:f>
              <c:numCache>
                <c:formatCode>General</c:formatCode>
                <c:ptCount val="12"/>
                <c:pt idx="0">
                  <c:v>26</c:v>
                </c:pt>
                <c:pt idx="1">
                  <c:v>13</c:v>
                </c:pt>
                <c:pt idx="2">
                  <c:v>13</c:v>
                </c:pt>
                <c:pt idx="3">
                  <c:v>12</c:v>
                </c:pt>
                <c:pt idx="4">
                  <c:v>11</c:v>
                </c:pt>
                <c:pt idx="5">
                  <c:v>4</c:v>
                </c:pt>
                <c:pt idx="6">
                  <c:v>2</c:v>
                </c:pt>
                <c:pt idx="7">
                  <c:v>2</c:v>
                </c:pt>
                <c:pt idx="8">
                  <c:v>1</c:v>
                </c:pt>
                <c:pt idx="9">
                  <c:v>1</c:v>
                </c:pt>
                <c:pt idx="10">
                  <c:v>2</c:v>
                </c:pt>
                <c:pt idx="11">
                  <c:v>20</c:v>
                </c:pt>
              </c:numCache>
            </c:numRef>
          </c:val>
          <c:extLst>
            <c:ext xmlns:c16="http://schemas.microsoft.com/office/drawing/2014/chart" uri="{C3380CC4-5D6E-409C-BE32-E72D297353CC}">
              <c16:uniqueId val="{0000000C-EEC9-46AA-9D9F-59A1618BB624}"/>
            </c:ext>
          </c:extLst>
        </c:ser>
        <c:dLbls>
          <c:showLegendKey val="0"/>
          <c:showVal val="0"/>
          <c:showCatName val="1"/>
          <c:showSerName val="0"/>
          <c:showPercent val="1"/>
          <c:showBubbleSize val="0"/>
          <c:showLeaderLines val="1"/>
        </c:dLbls>
        <c:firstSliceAng val="0"/>
      </c:pieChart>
    </c:plotArea>
    <c:legend>
      <c:legendPos val="r"/>
      <c:layout>
        <c:manualLayout>
          <c:xMode val="edge"/>
          <c:yMode val="edge"/>
          <c:x val="0.72962424594810804"/>
          <c:y val="5.0608017724033803E-2"/>
          <c:w val="0.202704184035819"/>
          <c:h val="0.89878366490154804"/>
        </c:manualLayout>
      </c:layout>
      <c:overlay val="0"/>
      <c:txPr>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legend>
    <c:plotVisOnly val="1"/>
    <c:dispBlanksAs val="zero"/>
    <c:showDLblsOverMax val="0"/>
  </c:chart>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tLst>
              <c:ext xmlns:c16="http://schemas.microsoft.com/office/drawing/2014/chart" uri="{C3380CC4-5D6E-409C-BE32-E72D297353CC}">
                <c16:uniqueId val="{00000000-84CE-48C3-899D-AA2435B3AEBE}"/>
              </c:ext>
            </c:extLst>
          </c:dPt>
          <c:dPt>
            <c:idx val="1"/>
            <c:bubble3D val="0"/>
            <c:extLst>
              <c:ext xmlns:c16="http://schemas.microsoft.com/office/drawing/2014/chart" uri="{C3380CC4-5D6E-409C-BE32-E72D297353CC}">
                <c16:uniqueId val="{00000001-84CE-48C3-899D-AA2435B3AEBE}"/>
              </c:ext>
            </c:extLst>
          </c:dPt>
          <c:dPt>
            <c:idx val="2"/>
            <c:bubble3D val="0"/>
            <c:extLst>
              <c:ext xmlns:c16="http://schemas.microsoft.com/office/drawing/2014/chart" uri="{C3380CC4-5D6E-409C-BE32-E72D297353CC}">
                <c16:uniqueId val="{00000002-84CE-48C3-899D-AA2435B3AEBE}"/>
              </c:ext>
            </c:extLst>
          </c:dPt>
          <c:dPt>
            <c:idx val="3"/>
            <c:bubble3D val="0"/>
            <c:extLst>
              <c:ext xmlns:c16="http://schemas.microsoft.com/office/drawing/2014/chart" uri="{C3380CC4-5D6E-409C-BE32-E72D297353CC}">
                <c16:uniqueId val="{00000003-84CE-48C3-899D-AA2435B3AEBE}"/>
              </c:ext>
            </c:extLst>
          </c:dPt>
          <c:dPt>
            <c:idx val="4"/>
            <c:bubble3D val="0"/>
            <c:extLst>
              <c:ext xmlns:c16="http://schemas.microsoft.com/office/drawing/2014/chart" uri="{C3380CC4-5D6E-409C-BE32-E72D297353CC}">
                <c16:uniqueId val="{00000004-84CE-48C3-899D-AA2435B3AEBE}"/>
              </c:ext>
            </c:extLst>
          </c:dPt>
          <c:dPt>
            <c:idx val="5"/>
            <c:bubble3D val="0"/>
            <c:extLst>
              <c:ext xmlns:c16="http://schemas.microsoft.com/office/drawing/2014/chart" uri="{C3380CC4-5D6E-409C-BE32-E72D297353CC}">
                <c16:uniqueId val="{00000005-84CE-48C3-899D-AA2435B3AEBE}"/>
              </c:ext>
            </c:extLst>
          </c:dPt>
          <c:dPt>
            <c:idx val="6"/>
            <c:bubble3D val="0"/>
            <c:extLst>
              <c:ext xmlns:c16="http://schemas.microsoft.com/office/drawing/2014/chart" uri="{C3380CC4-5D6E-409C-BE32-E72D297353CC}">
                <c16:uniqueId val="{00000006-84CE-48C3-899D-AA2435B3AEBE}"/>
              </c:ext>
            </c:extLst>
          </c:dPt>
          <c:dPt>
            <c:idx val="7"/>
            <c:bubble3D val="0"/>
            <c:extLst>
              <c:ext xmlns:c16="http://schemas.microsoft.com/office/drawing/2014/chart" uri="{C3380CC4-5D6E-409C-BE32-E72D297353CC}">
                <c16:uniqueId val="{00000007-84CE-48C3-899D-AA2435B3AEBE}"/>
              </c:ext>
            </c:extLst>
          </c:dPt>
          <c:dPt>
            <c:idx val="8"/>
            <c:bubble3D val="0"/>
            <c:extLst>
              <c:ext xmlns:c16="http://schemas.microsoft.com/office/drawing/2014/chart" uri="{C3380CC4-5D6E-409C-BE32-E72D297353CC}">
                <c16:uniqueId val="{00000008-84CE-48C3-899D-AA2435B3AEBE}"/>
              </c:ext>
            </c:extLst>
          </c:dPt>
          <c:dPt>
            <c:idx val="9"/>
            <c:bubble3D val="0"/>
            <c:extLst>
              <c:ext xmlns:c16="http://schemas.microsoft.com/office/drawing/2014/chart" uri="{C3380CC4-5D6E-409C-BE32-E72D297353CC}">
                <c16:uniqueId val="{00000009-84CE-48C3-899D-AA2435B3AEBE}"/>
              </c:ext>
            </c:extLst>
          </c:dPt>
          <c:dLbls>
            <c:dLbl>
              <c:idx val="4"/>
              <c:layout>
                <c:manualLayout>
                  <c:x val="0.124828254642857"/>
                  <c:y val="7.67531006814678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4CE-48C3-899D-AA2435B3AEBE}"/>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工伤统计!$A$175:$A$184</c:f>
              <c:strCache>
                <c:ptCount val="10"/>
                <c:pt idx="0">
                  <c:v>物体打击</c:v>
                </c:pt>
                <c:pt idx="1">
                  <c:v>其他伤害</c:v>
                </c:pt>
                <c:pt idx="2">
                  <c:v>起重伤害</c:v>
                </c:pt>
                <c:pt idx="3">
                  <c:v>高处坠落</c:v>
                </c:pt>
                <c:pt idx="4">
                  <c:v>机械伤害</c:v>
                </c:pt>
                <c:pt idx="5">
                  <c:v>交通事故</c:v>
                </c:pt>
                <c:pt idx="6">
                  <c:v>车辆伤害</c:v>
                </c:pt>
                <c:pt idx="7">
                  <c:v>触电</c:v>
                </c:pt>
                <c:pt idx="8">
                  <c:v>火灾事故</c:v>
                </c:pt>
                <c:pt idx="9">
                  <c:v>灼烫</c:v>
                </c:pt>
              </c:strCache>
            </c:strRef>
          </c:cat>
          <c:val>
            <c:numRef>
              <c:f>工伤统计!$B$175:$B$184</c:f>
              <c:numCache>
                <c:formatCode>General</c:formatCode>
                <c:ptCount val="10"/>
                <c:pt idx="0">
                  <c:v>38</c:v>
                </c:pt>
                <c:pt idx="1">
                  <c:v>28</c:v>
                </c:pt>
                <c:pt idx="2">
                  <c:v>21</c:v>
                </c:pt>
                <c:pt idx="3">
                  <c:v>20</c:v>
                </c:pt>
                <c:pt idx="4">
                  <c:v>13</c:v>
                </c:pt>
                <c:pt idx="5">
                  <c:v>10</c:v>
                </c:pt>
                <c:pt idx="6">
                  <c:v>7</c:v>
                </c:pt>
                <c:pt idx="7">
                  <c:v>1</c:v>
                </c:pt>
                <c:pt idx="8">
                  <c:v>1</c:v>
                </c:pt>
                <c:pt idx="9">
                  <c:v>1</c:v>
                </c:pt>
              </c:numCache>
            </c:numRef>
          </c:val>
          <c:extLst>
            <c:ext xmlns:c16="http://schemas.microsoft.com/office/drawing/2014/chart" uri="{C3380CC4-5D6E-409C-BE32-E72D297353CC}">
              <c16:uniqueId val="{0000000A-84CE-48C3-899D-AA2435B3AEBE}"/>
            </c:ext>
          </c:extLst>
        </c:ser>
        <c:dLbls>
          <c:showLegendKey val="0"/>
          <c:showVal val="0"/>
          <c:showCatName val="1"/>
          <c:showSerName val="0"/>
          <c:showPercent val="1"/>
          <c:showBubbleSize val="0"/>
          <c:showLeaderLines val="1"/>
        </c:dLbls>
        <c:firstSliceAng val="0"/>
      </c:pieChart>
    </c:plotArea>
    <c:legend>
      <c:legendPos val="r"/>
      <c:layout>
        <c:manualLayout>
          <c:xMode val="edge"/>
          <c:yMode val="edge"/>
          <c:x val="0.72062781078982197"/>
          <c:y val="0.142738740986394"/>
          <c:w val="0.17516908858379199"/>
          <c:h val="0.73340724409448899"/>
        </c:manualLayout>
      </c:layout>
      <c:overlay val="0"/>
      <c:txPr>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工伤统计!$A$199</c:f>
              <c:strCache>
                <c:ptCount val="1"/>
                <c:pt idx="0">
                  <c:v>物体打击</c:v>
                </c:pt>
              </c:strCache>
            </c:strRef>
          </c:tx>
          <c:cat>
            <c:numRef>
              <c:f>工伤统计!$B$198:$D$198</c:f>
              <c:numCache>
                <c:formatCode>General</c:formatCode>
                <c:ptCount val="3"/>
                <c:pt idx="0">
                  <c:v>2014</c:v>
                </c:pt>
                <c:pt idx="1">
                  <c:v>2015</c:v>
                </c:pt>
                <c:pt idx="2">
                  <c:v>2016</c:v>
                </c:pt>
              </c:numCache>
            </c:numRef>
          </c:cat>
          <c:val>
            <c:numRef>
              <c:f>工伤统计!$B$199:$D$199</c:f>
              <c:numCache>
                <c:formatCode>General</c:formatCode>
                <c:ptCount val="3"/>
                <c:pt idx="0">
                  <c:v>18</c:v>
                </c:pt>
                <c:pt idx="1">
                  <c:v>38</c:v>
                </c:pt>
                <c:pt idx="2">
                  <c:v>26</c:v>
                </c:pt>
              </c:numCache>
            </c:numRef>
          </c:val>
          <c:smooth val="0"/>
          <c:extLst>
            <c:ext xmlns:c16="http://schemas.microsoft.com/office/drawing/2014/chart" uri="{C3380CC4-5D6E-409C-BE32-E72D297353CC}">
              <c16:uniqueId val="{00000000-9B8D-434C-9D4D-91BDD417CA4E}"/>
            </c:ext>
          </c:extLst>
        </c:ser>
        <c:ser>
          <c:idx val="1"/>
          <c:order val="1"/>
          <c:tx>
            <c:strRef>
              <c:f>工伤统计!$A$200</c:f>
              <c:strCache>
                <c:ptCount val="1"/>
                <c:pt idx="0">
                  <c:v>机械伤害</c:v>
                </c:pt>
              </c:strCache>
            </c:strRef>
          </c:tx>
          <c:cat>
            <c:numRef>
              <c:f>工伤统计!$B$198:$D$198</c:f>
              <c:numCache>
                <c:formatCode>General</c:formatCode>
                <c:ptCount val="3"/>
                <c:pt idx="0">
                  <c:v>2014</c:v>
                </c:pt>
                <c:pt idx="1">
                  <c:v>2015</c:v>
                </c:pt>
                <c:pt idx="2">
                  <c:v>2016</c:v>
                </c:pt>
              </c:numCache>
            </c:numRef>
          </c:cat>
          <c:val>
            <c:numRef>
              <c:f>工伤统计!$B$200:$D$200</c:f>
              <c:numCache>
                <c:formatCode>General</c:formatCode>
                <c:ptCount val="3"/>
                <c:pt idx="0">
                  <c:v>6</c:v>
                </c:pt>
                <c:pt idx="1">
                  <c:v>13</c:v>
                </c:pt>
                <c:pt idx="2">
                  <c:v>13</c:v>
                </c:pt>
              </c:numCache>
            </c:numRef>
          </c:val>
          <c:smooth val="0"/>
          <c:extLst>
            <c:ext xmlns:c16="http://schemas.microsoft.com/office/drawing/2014/chart" uri="{C3380CC4-5D6E-409C-BE32-E72D297353CC}">
              <c16:uniqueId val="{00000001-9B8D-434C-9D4D-91BDD417CA4E}"/>
            </c:ext>
          </c:extLst>
        </c:ser>
        <c:ser>
          <c:idx val="2"/>
          <c:order val="2"/>
          <c:tx>
            <c:strRef>
              <c:f>工伤统计!$A$201</c:f>
              <c:strCache>
                <c:ptCount val="1"/>
                <c:pt idx="0">
                  <c:v>高处坠落</c:v>
                </c:pt>
              </c:strCache>
            </c:strRef>
          </c:tx>
          <c:cat>
            <c:numRef>
              <c:f>工伤统计!$B$198:$D$198</c:f>
              <c:numCache>
                <c:formatCode>General</c:formatCode>
                <c:ptCount val="3"/>
                <c:pt idx="0">
                  <c:v>2014</c:v>
                </c:pt>
                <c:pt idx="1">
                  <c:v>2015</c:v>
                </c:pt>
                <c:pt idx="2">
                  <c:v>2016</c:v>
                </c:pt>
              </c:numCache>
            </c:numRef>
          </c:cat>
          <c:val>
            <c:numRef>
              <c:f>工伤统计!$B$201:$D$201</c:f>
              <c:numCache>
                <c:formatCode>General</c:formatCode>
                <c:ptCount val="3"/>
                <c:pt idx="0">
                  <c:v>16</c:v>
                </c:pt>
                <c:pt idx="1">
                  <c:v>20</c:v>
                </c:pt>
                <c:pt idx="2">
                  <c:v>13</c:v>
                </c:pt>
              </c:numCache>
            </c:numRef>
          </c:val>
          <c:smooth val="0"/>
          <c:extLst>
            <c:ext xmlns:c16="http://schemas.microsoft.com/office/drawing/2014/chart" uri="{C3380CC4-5D6E-409C-BE32-E72D297353CC}">
              <c16:uniqueId val="{00000002-9B8D-434C-9D4D-91BDD417CA4E}"/>
            </c:ext>
          </c:extLst>
        </c:ser>
        <c:dLbls>
          <c:showLegendKey val="0"/>
          <c:showVal val="0"/>
          <c:showCatName val="0"/>
          <c:showSerName val="0"/>
          <c:showPercent val="0"/>
          <c:showBubbleSize val="0"/>
        </c:dLbls>
        <c:marker val="1"/>
        <c:smooth val="0"/>
        <c:axId val="449810248"/>
        <c:axId val="449810640"/>
      </c:lineChart>
      <c:catAx>
        <c:axId val="449810248"/>
        <c:scaling>
          <c:orientation val="minMax"/>
        </c:scaling>
        <c:delete val="0"/>
        <c:axPos val="b"/>
        <c:numFmt formatCode="General" sourceLinked="1"/>
        <c:majorTickMark val="out"/>
        <c:minorTickMark val="none"/>
        <c:tickLblPos val="nextTo"/>
        <c:txPr>
          <a:bodyPr rot="-60000000" vert="horz"/>
          <a:lstStyle/>
          <a:p>
            <a:pPr>
              <a:defRPr/>
            </a:pPr>
            <a:endParaRPr lang="zh-CN"/>
          </a:p>
        </c:txPr>
        <c:crossAx val="449810640"/>
        <c:crosses val="autoZero"/>
        <c:auto val="1"/>
        <c:lblAlgn val="ctr"/>
        <c:lblOffset val="100"/>
        <c:noMultiLvlLbl val="0"/>
      </c:catAx>
      <c:valAx>
        <c:axId val="449810640"/>
        <c:scaling>
          <c:orientation val="minMax"/>
        </c:scaling>
        <c:delete val="0"/>
        <c:axPos val="l"/>
        <c:majorGridlines/>
        <c:numFmt formatCode="General" sourceLinked="1"/>
        <c:majorTickMark val="out"/>
        <c:minorTickMark val="none"/>
        <c:tickLblPos val="nextTo"/>
        <c:txPr>
          <a:bodyPr rot="-60000000" vert="horz"/>
          <a:lstStyle/>
          <a:p>
            <a:pPr>
              <a:defRPr/>
            </a:pPr>
            <a:endParaRPr lang="zh-CN"/>
          </a:p>
        </c:txPr>
        <c:crossAx val="449810248"/>
        <c:crosses val="autoZero"/>
        <c:crossBetween val="between"/>
      </c:valAx>
    </c:plotArea>
    <c:legend>
      <c:legendPos val="r"/>
      <c:layout>
        <c:manualLayout>
          <c:xMode val="edge"/>
          <c:yMode val="edge"/>
          <c:x val="0.77493973474167699"/>
          <c:y val="0.15985174375379799"/>
          <c:w val="0.21413500966325999"/>
          <c:h val="0.63646503130758603"/>
        </c:manualLayout>
      </c:layout>
      <c:overlay val="0"/>
      <c:txPr>
        <a:bodyPr rot="0" vert="horz"/>
        <a:lstStyle/>
        <a:p>
          <a:pPr>
            <a:defRPr/>
          </a:pPr>
          <a:endParaRPr lang="zh-CN"/>
        </a:p>
      </c:txPr>
    </c:legend>
    <c:plotVisOnly val="1"/>
    <c:dispBlanksAs val="gap"/>
    <c:showDLblsOverMax val="0"/>
  </c:chart>
  <c:txPr>
    <a:bodyPr/>
    <a:lstStyle/>
    <a:p>
      <a:pPr>
        <a:defRPr lang="zh-CN" sz="1600"/>
      </a:pPr>
      <a:endParaRPr lang="zh-CN"/>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65A42-77E6-4A0E-A43F-3D21FB4F1B51}" type="datetimeFigureOut">
              <a:rPr lang="zh-CN" altLang="en-US" smtClean="0"/>
              <a:t>2020/6/9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FC115-43AE-41EB-BF0D-DEDE8EE1D962}" type="slidenum">
              <a:rPr lang="zh-CN" altLang="en-US" smtClean="0"/>
              <a:t>‹#›</a:t>
            </a:fld>
            <a:endParaRPr lang="zh-CN" altLang="en-US"/>
          </a:p>
        </p:txBody>
      </p:sp>
    </p:spTree>
    <p:extLst>
      <p:ext uri="{BB962C8B-B14F-4D97-AF65-F5344CB8AC3E}">
        <p14:creationId xmlns:p14="http://schemas.microsoft.com/office/powerpoint/2010/main" val="990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a:t>
            </a:fld>
            <a:endParaRPr lang="zh-CN" altLang="en-US"/>
          </a:p>
        </p:txBody>
      </p:sp>
    </p:spTree>
    <p:extLst>
      <p:ext uri="{BB962C8B-B14F-4D97-AF65-F5344CB8AC3E}">
        <p14:creationId xmlns:p14="http://schemas.microsoft.com/office/powerpoint/2010/main" val="109691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a:t>
            </a:fld>
            <a:endParaRPr lang="zh-CN" altLang="en-US"/>
          </a:p>
        </p:txBody>
      </p:sp>
    </p:spTree>
    <p:extLst>
      <p:ext uri="{BB962C8B-B14F-4D97-AF65-F5344CB8AC3E}">
        <p14:creationId xmlns:p14="http://schemas.microsoft.com/office/powerpoint/2010/main" val="12714714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100</a:t>
            </a:fld>
            <a:endParaRPr lang="zh-CN" altLang="en-US"/>
          </a:p>
        </p:txBody>
      </p:sp>
    </p:spTree>
    <p:extLst>
      <p:ext uri="{BB962C8B-B14F-4D97-AF65-F5344CB8AC3E}">
        <p14:creationId xmlns:p14="http://schemas.microsoft.com/office/powerpoint/2010/main" val="27935680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101</a:t>
            </a:fld>
            <a:endParaRPr lang="zh-CN" altLang="en-US"/>
          </a:p>
        </p:txBody>
      </p:sp>
    </p:spTree>
    <p:extLst>
      <p:ext uri="{BB962C8B-B14F-4D97-AF65-F5344CB8AC3E}">
        <p14:creationId xmlns:p14="http://schemas.microsoft.com/office/powerpoint/2010/main" val="22220850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102</a:t>
            </a:fld>
            <a:endParaRPr lang="zh-CN" altLang="en-US"/>
          </a:p>
        </p:txBody>
      </p:sp>
    </p:spTree>
    <p:extLst>
      <p:ext uri="{BB962C8B-B14F-4D97-AF65-F5344CB8AC3E}">
        <p14:creationId xmlns:p14="http://schemas.microsoft.com/office/powerpoint/2010/main" val="10964637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103</a:t>
            </a:fld>
            <a:endParaRPr lang="zh-CN" altLang="en-US"/>
          </a:p>
        </p:txBody>
      </p:sp>
    </p:spTree>
    <p:extLst>
      <p:ext uri="{BB962C8B-B14F-4D97-AF65-F5344CB8AC3E}">
        <p14:creationId xmlns:p14="http://schemas.microsoft.com/office/powerpoint/2010/main" val="863460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104</a:t>
            </a:fld>
            <a:endParaRPr lang="zh-CN" altLang="en-US"/>
          </a:p>
        </p:txBody>
      </p:sp>
    </p:spTree>
    <p:extLst>
      <p:ext uri="{BB962C8B-B14F-4D97-AF65-F5344CB8AC3E}">
        <p14:creationId xmlns:p14="http://schemas.microsoft.com/office/powerpoint/2010/main" val="250547727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105</a:t>
            </a:fld>
            <a:endParaRPr lang="zh-CN" altLang="en-US"/>
          </a:p>
        </p:txBody>
      </p:sp>
    </p:spTree>
    <p:extLst>
      <p:ext uri="{BB962C8B-B14F-4D97-AF65-F5344CB8AC3E}">
        <p14:creationId xmlns:p14="http://schemas.microsoft.com/office/powerpoint/2010/main" val="4071660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106</a:t>
            </a:fld>
            <a:endParaRPr lang="zh-CN" altLang="en-US"/>
          </a:p>
        </p:txBody>
      </p:sp>
    </p:spTree>
    <p:extLst>
      <p:ext uri="{BB962C8B-B14F-4D97-AF65-F5344CB8AC3E}">
        <p14:creationId xmlns:p14="http://schemas.microsoft.com/office/powerpoint/2010/main" val="18874674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107</a:t>
            </a:fld>
            <a:endParaRPr lang="zh-CN" altLang="en-US"/>
          </a:p>
        </p:txBody>
      </p:sp>
    </p:spTree>
    <p:extLst>
      <p:ext uri="{BB962C8B-B14F-4D97-AF65-F5344CB8AC3E}">
        <p14:creationId xmlns:p14="http://schemas.microsoft.com/office/powerpoint/2010/main" val="19266797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108</a:t>
            </a:fld>
            <a:endParaRPr lang="zh-CN" altLang="en-US"/>
          </a:p>
        </p:txBody>
      </p:sp>
    </p:spTree>
    <p:extLst>
      <p:ext uri="{BB962C8B-B14F-4D97-AF65-F5344CB8AC3E}">
        <p14:creationId xmlns:p14="http://schemas.microsoft.com/office/powerpoint/2010/main" val="29676388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109</a:t>
            </a:fld>
            <a:endParaRPr lang="zh-CN" altLang="en-US"/>
          </a:p>
        </p:txBody>
      </p:sp>
    </p:spTree>
    <p:extLst>
      <p:ext uri="{BB962C8B-B14F-4D97-AF65-F5344CB8AC3E}">
        <p14:creationId xmlns:p14="http://schemas.microsoft.com/office/powerpoint/2010/main" val="298815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a:t>
            </a:fld>
            <a:endParaRPr lang="zh-CN" altLang="en-US"/>
          </a:p>
        </p:txBody>
      </p:sp>
    </p:spTree>
    <p:extLst>
      <p:ext uri="{BB962C8B-B14F-4D97-AF65-F5344CB8AC3E}">
        <p14:creationId xmlns:p14="http://schemas.microsoft.com/office/powerpoint/2010/main" val="29225157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110</a:t>
            </a:fld>
            <a:endParaRPr lang="zh-CN" altLang="en-US"/>
          </a:p>
        </p:txBody>
      </p:sp>
    </p:spTree>
    <p:extLst>
      <p:ext uri="{BB962C8B-B14F-4D97-AF65-F5344CB8AC3E}">
        <p14:creationId xmlns:p14="http://schemas.microsoft.com/office/powerpoint/2010/main" val="14012681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111</a:t>
            </a:fld>
            <a:endParaRPr lang="zh-CN" altLang="en-US"/>
          </a:p>
        </p:txBody>
      </p:sp>
    </p:spTree>
    <p:extLst>
      <p:ext uri="{BB962C8B-B14F-4D97-AF65-F5344CB8AC3E}">
        <p14:creationId xmlns:p14="http://schemas.microsoft.com/office/powerpoint/2010/main" val="372333355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112</a:t>
            </a:fld>
            <a:endParaRPr lang="zh-CN" altLang="en-US"/>
          </a:p>
        </p:txBody>
      </p:sp>
    </p:spTree>
    <p:extLst>
      <p:ext uri="{BB962C8B-B14F-4D97-AF65-F5344CB8AC3E}">
        <p14:creationId xmlns:p14="http://schemas.microsoft.com/office/powerpoint/2010/main" val="11537936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113</a:t>
            </a:fld>
            <a:endParaRPr lang="zh-CN" altLang="en-US"/>
          </a:p>
        </p:txBody>
      </p:sp>
    </p:spTree>
    <p:extLst>
      <p:ext uri="{BB962C8B-B14F-4D97-AF65-F5344CB8AC3E}">
        <p14:creationId xmlns:p14="http://schemas.microsoft.com/office/powerpoint/2010/main" val="37115333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114</a:t>
            </a:fld>
            <a:endParaRPr lang="zh-CN" altLang="en-US"/>
          </a:p>
        </p:txBody>
      </p:sp>
    </p:spTree>
    <p:extLst>
      <p:ext uri="{BB962C8B-B14F-4D97-AF65-F5344CB8AC3E}">
        <p14:creationId xmlns:p14="http://schemas.microsoft.com/office/powerpoint/2010/main" val="12954050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115</a:t>
            </a:fld>
            <a:endParaRPr lang="zh-CN" altLang="en-US"/>
          </a:p>
        </p:txBody>
      </p:sp>
    </p:spTree>
    <p:extLst>
      <p:ext uri="{BB962C8B-B14F-4D97-AF65-F5344CB8AC3E}">
        <p14:creationId xmlns:p14="http://schemas.microsoft.com/office/powerpoint/2010/main" val="38786694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116</a:t>
            </a:fld>
            <a:endParaRPr lang="zh-CN" altLang="en-US"/>
          </a:p>
        </p:txBody>
      </p:sp>
    </p:spTree>
    <p:extLst>
      <p:ext uri="{BB962C8B-B14F-4D97-AF65-F5344CB8AC3E}">
        <p14:creationId xmlns:p14="http://schemas.microsoft.com/office/powerpoint/2010/main" val="24214480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117</a:t>
            </a:fld>
            <a:endParaRPr lang="zh-CN" altLang="en-US"/>
          </a:p>
        </p:txBody>
      </p:sp>
    </p:spTree>
    <p:extLst>
      <p:ext uri="{BB962C8B-B14F-4D97-AF65-F5344CB8AC3E}">
        <p14:creationId xmlns:p14="http://schemas.microsoft.com/office/powerpoint/2010/main" val="412066675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118</a:t>
            </a:fld>
            <a:endParaRPr lang="zh-CN" altLang="en-US"/>
          </a:p>
        </p:txBody>
      </p:sp>
    </p:spTree>
    <p:extLst>
      <p:ext uri="{BB962C8B-B14F-4D97-AF65-F5344CB8AC3E}">
        <p14:creationId xmlns:p14="http://schemas.microsoft.com/office/powerpoint/2010/main" val="183852945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119</a:t>
            </a:fld>
            <a:endParaRPr lang="zh-CN" altLang="en-US"/>
          </a:p>
        </p:txBody>
      </p:sp>
    </p:spTree>
    <p:extLst>
      <p:ext uri="{BB962C8B-B14F-4D97-AF65-F5344CB8AC3E}">
        <p14:creationId xmlns:p14="http://schemas.microsoft.com/office/powerpoint/2010/main" val="14195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a:t>
            </a:fld>
            <a:endParaRPr lang="zh-CN" altLang="en-US"/>
          </a:p>
        </p:txBody>
      </p:sp>
    </p:spTree>
    <p:extLst>
      <p:ext uri="{BB962C8B-B14F-4D97-AF65-F5344CB8AC3E}">
        <p14:creationId xmlns:p14="http://schemas.microsoft.com/office/powerpoint/2010/main" val="33371411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120</a:t>
            </a:fld>
            <a:endParaRPr lang="zh-CN" altLang="en-US"/>
          </a:p>
        </p:txBody>
      </p:sp>
    </p:spTree>
    <p:extLst>
      <p:ext uri="{BB962C8B-B14F-4D97-AF65-F5344CB8AC3E}">
        <p14:creationId xmlns:p14="http://schemas.microsoft.com/office/powerpoint/2010/main" val="320917517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121</a:t>
            </a:fld>
            <a:endParaRPr lang="zh-CN" altLang="en-US"/>
          </a:p>
        </p:txBody>
      </p:sp>
    </p:spTree>
    <p:extLst>
      <p:ext uri="{BB962C8B-B14F-4D97-AF65-F5344CB8AC3E}">
        <p14:creationId xmlns:p14="http://schemas.microsoft.com/office/powerpoint/2010/main" val="99146693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122</a:t>
            </a:fld>
            <a:endParaRPr lang="zh-CN" altLang="en-US"/>
          </a:p>
        </p:txBody>
      </p:sp>
    </p:spTree>
    <p:extLst>
      <p:ext uri="{BB962C8B-B14F-4D97-AF65-F5344CB8AC3E}">
        <p14:creationId xmlns:p14="http://schemas.microsoft.com/office/powerpoint/2010/main" val="36060647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123</a:t>
            </a:fld>
            <a:endParaRPr lang="zh-CN" altLang="en-US"/>
          </a:p>
        </p:txBody>
      </p:sp>
    </p:spTree>
    <p:extLst>
      <p:ext uri="{BB962C8B-B14F-4D97-AF65-F5344CB8AC3E}">
        <p14:creationId xmlns:p14="http://schemas.microsoft.com/office/powerpoint/2010/main" val="9183246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124</a:t>
            </a:fld>
            <a:endParaRPr lang="zh-CN" altLang="en-US"/>
          </a:p>
        </p:txBody>
      </p:sp>
    </p:spTree>
    <p:extLst>
      <p:ext uri="{BB962C8B-B14F-4D97-AF65-F5344CB8AC3E}">
        <p14:creationId xmlns:p14="http://schemas.microsoft.com/office/powerpoint/2010/main" val="183632074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125</a:t>
            </a:fld>
            <a:endParaRPr lang="zh-CN" altLang="en-US"/>
          </a:p>
        </p:txBody>
      </p:sp>
    </p:spTree>
    <p:extLst>
      <p:ext uri="{BB962C8B-B14F-4D97-AF65-F5344CB8AC3E}">
        <p14:creationId xmlns:p14="http://schemas.microsoft.com/office/powerpoint/2010/main" val="31656778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126</a:t>
            </a:fld>
            <a:endParaRPr lang="zh-CN" altLang="en-US"/>
          </a:p>
        </p:txBody>
      </p:sp>
    </p:spTree>
    <p:extLst>
      <p:ext uri="{BB962C8B-B14F-4D97-AF65-F5344CB8AC3E}">
        <p14:creationId xmlns:p14="http://schemas.microsoft.com/office/powerpoint/2010/main" val="329187132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127</a:t>
            </a:fld>
            <a:endParaRPr lang="zh-CN" altLang="en-US"/>
          </a:p>
        </p:txBody>
      </p:sp>
    </p:spTree>
    <p:extLst>
      <p:ext uri="{BB962C8B-B14F-4D97-AF65-F5344CB8AC3E}">
        <p14:creationId xmlns:p14="http://schemas.microsoft.com/office/powerpoint/2010/main" val="271117497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128</a:t>
            </a:fld>
            <a:endParaRPr lang="zh-CN" altLang="en-US"/>
          </a:p>
        </p:txBody>
      </p:sp>
    </p:spTree>
    <p:extLst>
      <p:ext uri="{BB962C8B-B14F-4D97-AF65-F5344CB8AC3E}">
        <p14:creationId xmlns:p14="http://schemas.microsoft.com/office/powerpoint/2010/main" val="331708608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129</a:t>
            </a:fld>
            <a:endParaRPr lang="zh-CN" altLang="en-US"/>
          </a:p>
        </p:txBody>
      </p:sp>
    </p:spTree>
    <p:extLst>
      <p:ext uri="{BB962C8B-B14F-4D97-AF65-F5344CB8AC3E}">
        <p14:creationId xmlns:p14="http://schemas.microsoft.com/office/powerpoint/2010/main" val="162836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13</a:t>
            </a:fld>
            <a:endParaRPr lang="zh-CN" altLang="en-US"/>
          </a:p>
        </p:txBody>
      </p:sp>
    </p:spTree>
    <p:extLst>
      <p:ext uri="{BB962C8B-B14F-4D97-AF65-F5344CB8AC3E}">
        <p14:creationId xmlns:p14="http://schemas.microsoft.com/office/powerpoint/2010/main" val="25901355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130</a:t>
            </a:fld>
            <a:endParaRPr lang="zh-CN" altLang="en-US"/>
          </a:p>
        </p:txBody>
      </p:sp>
    </p:spTree>
    <p:extLst>
      <p:ext uri="{BB962C8B-B14F-4D97-AF65-F5344CB8AC3E}">
        <p14:creationId xmlns:p14="http://schemas.microsoft.com/office/powerpoint/2010/main" val="254789076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131</a:t>
            </a:fld>
            <a:endParaRPr lang="zh-CN" altLang="en-US"/>
          </a:p>
        </p:txBody>
      </p:sp>
    </p:spTree>
    <p:extLst>
      <p:ext uri="{BB962C8B-B14F-4D97-AF65-F5344CB8AC3E}">
        <p14:creationId xmlns:p14="http://schemas.microsoft.com/office/powerpoint/2010/main" val="199197838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132</a:t>
            </a:fld>
            <a:endParaRPr lang="zh-CN" altLang="en-US"/>
          </a:p>
        </p:txBody>
      </p:sp>
    </p:spTree>
    <p:extLst>
      <p:ext uri="{BB962C8B-B14F-4D97-AF65-F5344CB8AC3E}">
        <p14:creationId xmlns:p14="http://schemas.microsoft.com/office/powerpoint/2010/main" val="314781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14</a:t>
            </a:fld>
            <a:endParaRPr lang="zh-CN" altLang="en-US"/>
          </a:p>
        </p:txBody>
      </p:sp>
    </p:spTree>
    <p:extLst>
      <p:ext uri="{BB962C8B-B14F-4D97-AF65-F5344CB8AC3E}">
        <p14:creationId xmlns:p14="http://schemas.microsoft.com/office/powerpoint/2010/main" val="426093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15</a:t>
            </a:fld>
            <a:endParaRPr lang="zh-CN" altLang="en-US"/>
          </a:p>
        </p:txBody>
      </p:sp>
    </p:spTree>
    <p:extLst>
      <p:ext uri="{BB962C8B-B14F-4D97-AF65-F5344CB8AC3E}">
        <p14:creationId xmlns:p14="http://schemas.microsoft.com/office/powerpoint/2010/main" val="83965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16</a:t>
            </a:fld>
            <a:endParaRPr lang="zh-CN" altLang="en-US"/>
          </a:p>
        </p:txBody>
      </p:sp>
    </p:spTree>
    <p:extLst>
      <p:ext uri="{BB962C8B-B14F-4D97-AF65-F5344CB8AC3E}">
        <p14:creationId xmlns:p14="http://schemas.microsoft.com/office/powerpoint/2010/main" val="179782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17</a:t>
            </a:fld>
            <a:endParaRPr lang="zh-CN" altLang="en-US"/>
          </a:p>
        </p:txBody>
      </p:sp>
    </p:spTree>
    <p:extLst>
      <p:ext uri="{BB962C8B-B14F-4D97-AF65-F5344CB8AC3E}">
        <p14:creationId xmlns:p14="http://schemas.microsoft.com/office/powerpoint/2010/main" val="145488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18</a:t>
            </a:fld>
            <a:endParaRPr lang="zh-CN" altLang="en-US"/>
          </a:p>
        </p:txBody>
      </p:sp>
    </p:spTree>
    <p:extLst>
      <p:ext uri="{BB962C8B-B14F-4D97-AF65-F5344CB8AC3E}">
        <p14:creationId xmlns:p14="http://schemas.microsoft.com/office/powerpoint/2010/main" val="3872810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19</a:t>
            </a:fld>
            <a:endParaRPr lang="zh-CN" altLang="en-US"/>
          </a:p>
        </p:txBody>
      </p:sp>
    </p:spTree>
    <p:extLst>
      <p:ext uri="{BB962C8B-B14F-4D97-AF65-F5344CB8AC3E}">
        <p14:creationId xmlns:p14="http://schemas.microsoft.com/office/powerpoint/2010/main" val="316139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a:t>
            </a:fld>
            <a:endParaRPr lang="zh-CN" altLang="en-US"/>
          </a:p>
        </p:txBody>
      </p:sp>
    </p:spTree>
    <p:extLst>
      <p:ext uri="{BB962C8B-B14F-4D97-AF65-F5344CB8AC3E}">
        <p14:creationId xmlns:p14="http://schemas.microsoft.com/office/powerpoint/2010/main" val="300951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20</a:t>
            </a:fld>
            <a:endParaRPr lang="zh-CN" altLang="en-US"/>
          </a:p>
        </p:txBody>
      </p:sp>
    </p:spTree>
    <p:extLst>
      <p:ext uri="{BB962C8B-B14F-4D97-AF65-F5344CB8AC3E}">
        <p14:creationId xmlns:p14="http://schemas.microsoft.com/office/powerpoint/2010/main" val="3618567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21</a:t>
            </a:fld>
            <a:endParaRPr lang="zh-CN" altLang="en-US"/>
          </a:p>
        </p:txBody>
      </p:sp>
    </p:spTree>
    <p:extLst>
      <p:ext uri="{BB962C8B-B14F-4D97-AF65-F5344CB8AC3E}">
        <p14:creationId xmlns:p14="http://schemas.microsoft.com/office/powerpoint/2010/main" val="3266011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22</a:t>
            </a:fld>
            <a:endParaRPr lang="zh-CN" altLang="en-US"/>
          </a:p>
        </p:txBody>
      </p:sp>
    </p:spTree>
    <p:extLst>
      <p:ext uri="{BB962C8B-B14F-4D97-AF65-F5344CB8AC3E}">
        <p14:creationId xmlns:p14="http://schemas.microsoft.com/office/powerpoint/2010/main" val="1788194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23</a:t>
            </a:fld>
            <a:endParaRPr lang="zh-CN" altLang="en-US"/>
          </a:p>
        </p:txBody>
      </p:sp>
    </p:spTree>
    <p:extLst>
      <p:ext uri="{BB962C8B-B14F-4D97-AF65-F5344CB8AC3E}">
        <p14:creationId xmlns:p14="http://schemas.microsoft.com/office/powerpoint/2010/main" val="433043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24</a:t>
            </a:fld>
            <a:endParaRPr lang="zh-CN" altLang="en-US"/>
          </a:p>
        </p:txBody>
      </p:sp>
    </p:spTree>
    <p:extLst>
      <p:ext uri="{BB962C8B-B14F-4D97-AF65-F5344CB8AC3E}">
        <p14:creationId xmlns:p14="http://schemas.microsoft.com/office/powerpoint/2010/main" val="711703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25</a:t>
            </a:fld>
            <a:endParaRPr lang="zh-CN" altLang="en-US"/>
          </a:p>
        </p:txBody>
      </p:sp>
    </p:spTree>
    <p:extLst>
      <p:ext uri="{BB962C8B-B14F-4D97-AF65-F5344CB8AC3E}">
        <p14:creationId xmlns:p14="http://schemas.microsoft.com/office/powerpoint/2010/main" val="3100092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26</a:t>
            </a:fld>
            <a:endParaRPr lang="zh-CN" altLang="en-US"/>
          </a:p>
        </p:txBody>
      </p:sp>
    </p:spTree>
    <p:extLst>
      <p:ext uri="{BB962C8B-B14F-4D97-AF65-F5344CB8AC3E}">
        <p14:creationId xmlns:p14="http://schemas.microsoft.com/office/powerpoint/2010/main" val="2354103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27</a:t>
            </a:fld>
            <a:endParaRPr lang="zh-CN" altLang="en-US"/>
          </a:p>
        </p:txBody>
      </p:sp>
    </p:spTree>
    <p:extLst>
      <p:ext uri="{BB962C8B-B14F-4D97-AF65-F5344CB8AC3E}">
        <p14:creationId xmlns:p14="http://schemas.microsoft.com/office/powerpoint/2010/main" val="2437875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28</a:t>
            </a:fld>
            <a:endParaRPr lang="zh-CN" altLang="en-US"/>
          </a:p>
        </p:txBody>
      </p:sp>
    </p:spTree>
    <p:extLst>
      <p:ext uri="{BB962C8B-B14F-4D97-AF65-F5344CB8AC3E}">
        <p14:creationId xmlns:p14="http://schemas.microsoft.com/office/powerpoint/2010/main" val="1729798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29</a:t>
            </a:fld>
            <a:endParaRPr lang="zh-CN" altLang="en-US"/>
          </a:p>
        </p:txBody>
      </p:sp>
    </p:spTree>
    <p:extLst>
      <p:ext uri="{BB962C8B-B14F-4D97-AF65-F5344CB8AC3E}">
        <p14:creationId xmlns:p14="http://schemas.microsoft.com/office/powerpoint/2010/main" val="340824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a:t>
            </a:fld>
            <a:endParaRPr lang="zh-CN" altLang="en-US"/>
          </a:p>
        </p:txBody>
      </p:sp>
    </p:spTree>
    <p:extLst>
      <p:ext uri="{BB962C8B-B14F-4D97-AF65-F5344CB8AC3E}">
        <p14:creationId xmlns:p14="http://schemas.microsoft.com/office/powerpoint/2010/main" val="3387954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30</a:t>
            </a:fld>
            <a:endParaRPr lang="zh-CN" altLang="en-US"/>
          </a:p>
        </p:txBody>
      </p:sp>
    </p:spTree>
    <p:extLst>
      <p:ext uri="{BB962C8B-B14F-4D97-AF65-F5344CB8AC3E}">
        <p14:creationId xmlns:p14="http://schemas.microsoft.com/office/powerpoint/2010/main" val="2037636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31</a:t>
            </a:fld>
            <a:endParaRPr lang="zh-CN" altLang="en-US"/>
          </a:p>
        </p:txBody>
      </p:sp>
    </p:spTree>
    <p:extLst>
      <p:ext uri="{BB962C8B-B14F-4D97-AF65-F5344CB8AC3E}">
        <p14:creationId xmlns:p14="http://schemas.microsoft.com/office/powerpoint/2010/main" val="2318534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32</a:t>
            </a:fld>
            <a:endParaRPr lang="zh-CN" altLang="en-US"/>
          </a:p>
        </p:txBody>
      </p:sp>
    </p:spTree>
    <p:extLst>
      <p:ext uri="{BB962C8B-B14F-4D97-AF65-F5344CB8AC3E}">
        <p14:creationId xmlns:p14="http://schemas.microsoft.com/office/powerpoint/2010/main" val="86241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33</a:t>
            </a:fld>
            <a:endParaRPr lang="zh-CN" altLang="en-US"/>
          </a:p>
        </p:txBody>
      </p:sp>
    </p:spTree>
    <p:extLst>
      <p:ext uri="{BB962C8B-B14F-4D97-AF65-F5344CB8AC3E}">
        <p14:creationId xmlns:p14="http://schemas.microsoft.com/office/powerpoint/2010/main" val="3609482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34</a:t>
            </a:fld>
            <a:endParaRPr lang="zh-CN" altLang="en-US"/>
          </a:p>
        </p:txBody>
      </p:sp>
    </p:spTree>
    <p:extLst>
      <p:ext uri="{BB962C8B-B14F-4D97-AF65-F5344CB8AC3E}">
        <p14:creationId xmlns:p14="http://schemas.microsoft.com/office/powerpoint/2010/main" val="2974432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35</a:t>
            </a:fld>
            <a:endParaRPr lang="zh-CN" altLang="en-US"/>
          </a:p>
        </p:txBody>
      </p:sp>
    </p:spTree>
    <p:extLst>
      <p:ext uri="{BB962C8B-B14F-4D97-AF65-F5344CB8AC3E}">
        <p14:creationId xmlns:p14="http://schemas.microsoft.com/office/powerpoint/2010/main" val="2625775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36</a:t>
            </a:fld>
            <a:endParaRPr lang="zh-CN" altLang="en-US"/>
          </a:p>
        </p:txBody>
      </p:sp>
    </p:spTree>
    <p:extLst>
      <p:ext uri="{BB962C8B-B14F-4D97-AF65-F5344CB8AC3E}">
        <p14:creationId xmlns:p14="http://schemas.microsoft.com/office/powerpoint/2010/main" val="1115315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37</a:t>
            </a:fld>
            <a:endParaRPr lang="zh-CN" altLang="en-US"/>
          </a:p>
        </p:txBody>
      </p:sp>
    </p:spTree>
    <p:extLst>
      <p:ext uri="{BB962C8B-B14F-4D97-AF65-F5344CB8AC3E}">
        <p14:creationId xmlns:p14="http://schemas.microsoft.com/office/powerpoint/2010/main" val="1574635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38</a:t>
            </a:fld>
            <a:endParaRPr lang="zh-CN" altLang="en-US"/>
          </a:p>
        </p:txBody>
      </p:sp>
    </p:spTree>
    <p:extLst>
      <p:ext uri="{BB962C8B-B14F-4D97-AF65-F5344CB8AC3E}">
        <p14:creationId xmlns:p14="http://schemas.microsoft.com/office/powerpoint/2010/main" val="3628007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39</a:t>
            </a:fld>
            <a:endParaRPr lang="zh-CN" altLang="en-US"/>
          </a:p>
        </p:txBody>
      </p:sp>
    </p:spTree>
    <p:extLst>
      <p:ext uri="{BB962C8B-B14F-4D97-AF65-F5344CB8AC3E}">
        <p14:creationId xmlns:p14="http://schemas.microsoft.com/office/powerpoint/2010/main" val="126592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a:t>
            </a:fld>
            <a:endParaRPr lang="zh-CN" altLang="en-US"/>
          </a:p>
        </p:txBody>
      </p:sp>
    </p:spTree>
    <p:extLst>
      <p:ext uri="{BB962C8B-B14F-4D97-AF65-F5344CB8AC3E}">
        <p14:creationId xmlns:p14="http://schemas.microsoft.com/office/powerpoint/2010/main" val="3681896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40</a:t>
            </a:fld>
            <a:endParaRPr lang="zh-CN" altLang="en-US"/>
          </a:p>
        </p:txBody>
      </p:sp>
    </p:spTree>
    <p:extLst>
      <p:ext uri="{BB962C8B-B14F-4D97-AF65-F5344CB8AC3E}">
        <p14:creationId xmlns:p14="http://schemas.microsoft.com/office/powerpoint/2010/main" val="448668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41</a:t>
            </a:fld>
            <a:endParaRPr lang="zh-CN" altLang="en-US"/>
          </a:p>
        </p:txBody>
      </p:sp>
    </p:spTree>
    <p:extLst>
      <p:ext uri="{BB962C8B-B14F-4D97-AF65-F5344CB8AC3E}">
        <p14:creationId xmlns:p14="http://schemas.microsoft.com/office/powerpoint/2010/main" val="1308086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42</a:t>
            </a:fld>
            <a:endParaRPr lang="zh-CN" altLang="en-US"/>
          </a:p>
        </p:txBody>
      </p:sp>
    </p:spTree>
    <p:extLst>
      <p:ext uri="{BB962C8B-B14F-4D97-AF65-F5344CB8AC3E}">
        <p14:creationId xmlns:p14="http://schemas.microsoft.com/office/powerpoint/2010/main" val="3399922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43</a:t>
            </a:fld>
            <a:endParaRPr lang="zh-CN" altLang="en-US"/>
          </a:p>
        </p:txBody>
      </p:sp>
    </p:spTree>
    <p:extLst>
      <p:ext uri="{BB962C8B-B14F-4D97-AF65-F5344CB8AC3E}">
        <p14:creationId xmlns:p14="http://schemas.microsoft.com/office/powerpoint/2010/main" val="1954100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44</a:t>
            </a:fld>
            <a:endParaRPr lang="zh-CN" altLang="en-US"/>
          </a:p>
        </p:txBody>
      </p:sp>
    </p:spTree>
    <p:extLst>
      <p:ext uri="{BB962C8B-B14F-4D97-AF65-F5344CB8AC3E}">
        <p14:creationId xmlns:p14="http://schemas.microsoft.com/office/powerpoint/2010/main" val="1305792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45</a:t>
            </a:fld>
            <a:endParaRPr lang="zh-CN" altLang="en-US"/>
          </a:p>
        </p:txBody>
      </p:sp>
    </p:spTree>
    <p:extLst>
      <p:ext uri="{BB962C8B-B14F-4D97-AF65-F5344CB8AC3E}">
        <p14:creationId xmlns:p14="http://schemas.microsoft.com/office/powerpoint/2010/main" val="3394255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46</a:t>
            </a:fld>
            <a:endParaRPr lang="zh-CN" altLang="en-US"/>
          </a:p>
        </p:txBody>
      </p:sp>
    </p:spTree>
    <p:extLst>
      <p:ext uri="{BB962C8B-B14F-4D97-AF65-F5344CB8AC3E}">
        <p14:creationId xmlns:p14="http://schemas.microsoft.com/office/powerpoint/2010/main" val="2864549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47</a:t>
            </a:fld>
            <a:endParaRPr lang="zh-CN" altLang="en-US"/>
          </a:p>
        </p:txBody>
      </p:sp>
    </p:spTree>
    <p:extLst>
      <p:ext uri="{BB962C8B-B14F-4D97-AF65-F5344CB8AC3E}">
        <p14:creationId xmlns:p14="http://schemas.microsoft.com/office/powerpoint/2010/main" val="954049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48</a:t>
            </a:fld>
            <a:endParaRPr lang="zh-CN" altLang="en-US"/>
          </a:p>
        </p:txBody>
      </p:sp>
    </p:spTree>
    <p:extLst>
      <p:ext uri="{BB962C8B-B14F-4D97-AF65-F5344CB8AC3E}">
        <p14:creationId xmlns:p14="http://schemas.microsoft.com/office/powerpoint/2010/main" val="857341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49</a:t>
            </a:fld>
            <a:endParaRPr lang="zh-CN" altLang="en-US"/>
          </a:p>
        </p:txBody>
      </p:sp>
    </p:spTree>
    <p:extLst>
      <p:ext uri="{BB962C8B-B14F-4D97-AF65-F5344CB8AC3E}">
        <p14:creationId xmlns:p14="http://schemas.microsoft.com/office/powerpoint/2010/main" val="224001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a:t>
            </a:fld>
            <a:endParaRPr lang="zh-CN" altLang="en-US"/>
          </a:p>
        </p:txBody>
      </p:sp>
    </p:spTree>
    <p:extLst>
      <p:ext uri="{BB962C8B-B14F-4D97-AF65-F5344CB8AC3E}">
        <p14:creationId xmlns:p14="http://schemas.microsoft.com/office/powerpoint/2010/main" val="2740499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50</a:t>
            </a:fld>
            <a:endParaRPr lang="zh-CN" altLang="en-US"/>
          </a:p>
        </p:txBody>
      </p:sp>
    </p:spTree>
    <p:extLst>
      <p:ext uri="{BB962C8B-B14F-4D97-AF65-F5344CB8AC3E}">
        <p14:creationId xmlns:p14="http://schemas.microsoft.com/office/powerpoint/2010/main" val="533508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51</a:t>
            </a:fld>
            <a:endParaRPr lang="zh-CN" altLang="en-US"/>
          </a:p>
        </p:txBody>
      </p:sp>
    </p:spTree>
    <p:extLst>
      <p:ext uri="{BB962C8B-B14F-4D97-AF65-F5344CB8AC3E}">
        <p14:creationId xmlns:p14="http://schemas.microsoft.com/office/powerpoint/2010/main" val="9479243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52</a:t>
            </a:fld>
            <a:endParaRPr lang="zh-CN" altLang="en-US"/>
          </a:p>
        </p:txBody>
      </p:sp>
    </p:spTree>
    <p:extLst>
      <p:ext uri="{BB962C8B-B14F-4D97-AF65-F5344CB8AC3E}">
        <p14:creationId xmlns:p14="http://schemas.microsoft.com/office/powerpoint/2010/main" val="4509385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53</a:t>
            </a:fld>
            <a:endParaRPr lang="zh-CN" altLang="en-US"/>
          </a:p>
        </p:txBody>
      </p:sp>
    </p:spTree>
    <p:extLst>
      <p:ext uri="{BB962C8B-B14F-4D97-AF65-F5344CB8AC3E}">
        <p14:creationId xmlns:p14="http://schemas.microsoft.com/office/powerpoint/2010/main" val="2661760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54</a:t>
            </a:fld>
            <a:endParaRPr lang="zh-CN" altLang="en-US"/>
          </a:p>
        </p:txBody>
      </p:sp>
    </p:spTree>
    <p:extLst>
      <p:ext uri="{BB962C8B-B14F-4D97-AF65-F5344CB8AC3E}">
        <p14:creationId xmlns:p14="http://schemas.microsoft.com/office/powerpoint/2010/main" val="2678264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55</a:t>
            </a:fld>
            <a:endParaRPr lang="zh-CN" altLang="en-US"/>
          </a:p>
        </p:txBody>
      </p:sp>
    </p:spTree>
    <p:extLst>
      <p:ext uri="{BB962C8B-B14F-4D97-AF65-F5344CB8AC3E}">
        <p14:creationId xmlns:p14="http://schemas.microsoft.com/office/powerpoint/2010/main" val="3008511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56</a:t>
            </a:fld>
            <a:endParaRPr lang="zh-CN" altLang="en-US"/>
          </a:p>
        </p:txBody>
      </p:sp>
    </p:spTree>
    <p:extLst>
      <p:ext uri="{BB962C8B-B14F-4D97-AF65-F5344CB8AC3E}">
        <p14:creationId xmlns:p14="http://schemas.microsoft.com/office/powerpoint/2010/main" val="9400447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57</a:t>
            </a:fld>
            <a:endParaRPr lang="zh-CN" altLang="en-US"/>
          </a:p>
        </p:txBody>
      </p:sp>
    </p:spTree>
    <p:extLst>
      <p:ext uri="{BB962C8B-B14F-4D97-AF65-F5344CB8AC3E}">
        <p14:creationId xmlns:p14="http://schemas.microsoft.com/office/powerpoint/2010/main" val="17980116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58</a:t>
            </a:fld>
            <a:endParaRPr lang="zh-CN" altLang="en-US"/>
          </a:p>
        </p:txBody>
      </p:sp>
    </p:spTree>
    <p:extLst>
      <p:ext uri="{BB962C8B-B14F-4D97-AF65-F5344CB8AC3E}">
        <p14:creationId xmlns:p14="http://schemas.microsoft.com/office/powerpoint/2010/main" val="3294109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59</a:t>
            </a:fld>
            <a:endParaRPr lang="zh-CN" altLang="en-US"/>
          </a:p>
        </p:txBody>
      </p:sp>
    </p:spTree>
    <p:extLst>
      <p:ext uri="{BB962C8B-B14F-4D97-AF65-F5344CB8AC3E}">
        <p14:creationId xmlns:p14="http://schemas.microsoft.com/office/powerpoint/2010/main" val="121286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a:t>
            </a:fld>
            <a:endParaRPr lang="zh-CN" altLang="en-US"/>
          </a:p>
        </p:txBody>
      </p:sp>
    </p:spTree>
    <p:extLst>
      <p:ext uri="{BB962C8B-B14F-4D97-AF65-F5344CB8AC3E}">
        <p14:creationId xmlns:p14="http://schemas.microsoft.com/office/powerpoint/2010/main" val="2613364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60</a:t>
            </a:fld>
            <a:endParaRPr lang="zh-CN" altLang="en-US"/>
          </a:p>
        </p:txBody>
      </p:sp>
    </p:spTree>
    <p:extLst>
      <p:ext uri="{BB962C8B-B14F-4D97-AF65-F5344CB8AC3E}">
        <p14:creationId xmlns:p14="http://schemas.microsoft.com/office/powerpoint/2010/main" val="2801022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61</a:t>
            </a:fld>
            <a:endParaRPr lang="zh-CN" altLang="en-US"/>
          </a:p>
        </p:txBody>
      </p:sp>
    </p:spTree>
    <p:extLst>
      <p:ext uri="{BB962C8B-B14F-4D97-AF65-F5344CB8AC3E}">
        <p14:creationId xmlns:p14="http://schemas.microsoft.com/office/powerpoint/2010/main" val="42395093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62</a:t>
            </a:fld>
            <a:endParaRPr lang="zh-CN" altLang="en-US"/>
          </a:p>
        </p:txBody>
      </p:sp>
    </p:spTree>
    <p:extLst>
      <p:ext uri="{BB962C8B-B14F-4D97-AF65-F5344CB8AC3E}">
        <p14:creationId xmlns:p14="http://schemas.microsoft.com/office/powerpoint/2010/main" val="13251401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63</a:t>
            </a:fld>
            <a:endParaRPr lang="zh-CN" altLang="en-US"/>
          </a:p>
        </p:txBody>
      </p:sp>
    </p:spTree>
    <p:extLst>
      <p:ext uri="{BB962C8B-B14F-4D97-AF65-F5344CB8AC3E}">
        <p14:creationId xmlns:p14="http://schemas.microsoft.com/office/powerpoint/2010/main" val="454612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64</a:t>
            </a:fld>
            <a:endParaRPr lang="zh-CN" altLang="en-US"/>
          </a:p>
        </p:txBody>
      </p:sp>
    </p:spTree>
    <p:extLst>
      <p:ext uri="{BB962C8B-B14F-4D97-AF65-F5344CB8AC3E}">
        <p14:creationId xmlns:p14="http://schemas.microsoft.com/office/powerpoint/2010/main" val="21433448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65</a:t>
            </a:fld>
            <a:endParaRPr lang="zh-CN" altLang="en-US"/>
          </a:p>
        </p:txBody>
      </p:sp>
    </p:spTree>
    <p:extLst>
      <p:ext uri="{BB962C8B-B14F-4D97-AF65-F5344CB8AC3E}">
        <p14:creationId xmlns:p14="http://schemas.microsoft.com/office/powerpoint/2010/main" val="32229433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66</a:t>
            </a:fld>
            <a:endParaRPr lang="zh-CN" altLang="en-US"/>
          </a:p>
        </p:txBody>
      </p:sp>
    </p:spTree>
    <p:extLst>
      <p:ext uri="{BB962C8B-B14F-4D97-AF65-F5344CB8AC3E}">
        <p14:creationId xmlns:p14="http://schemas.microsoft.com/office/powerpoint/2010/main" val="16763231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67</a:t>
            </a:fld>
            <a:endParaRPr lang="zh-CN" altLang="en-US"/>
          </a:p>
        </p:txBody>
      </p:sp>
    </p:spTree>
    <p:extLst>
      <p:ext uri="{BB962C8B-B14F-4D97-AF65-F5344CB8AC3E}">
        <p14:creationId xmlns:p14="http://schemas.microsoft.com/office/powerpoint/2010/main" val="8456229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68</a:t>
            </a:fld>
            <a:endParaRPr lang="zh-CN" altLang="en-US"/>
          </a:p>
        </p:txBody>
      </p:sp>
    </p:spTree>
    <p:extLst>
      <p:ext uri="{BB962C8B-B14F-4D97-AF65-F5344CB8AC3E}">
        <p14:creationId xmlns:p14="http://schemas.microsoft.com/office/powerpoint/2010/main" val="31480903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69</a:t>
            </a:fld>
            <a:endParaRPr lang="zh-CN" altLang="en-US"/>
          </a:p>
        </p:txBody>
      </p:sp>
    </p:spTree>
    <p:extLst>
      <p:ext uri="{BB962C8B-B14F-4D97-AF65-F5344CB8AC3E}">
        <p14:creationId xmlns:p14="http://schemas.microsoft.com/office/powerpoint/2010/main" val="348532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a:t>
            </a:fld>
            <a:endParaRPr lang="zh-CN" altLang="en-US"/>
          </a:p>
        </p:txBody>
      </p:sp>
    </p:spTree>
    <p:extLst>
      <p:ext uri="{BB962C8B-B14F-4D97-AF65-F5344CB8AC3E}">
        <p14:creationId xmlns:p14="http://schemas.microsoft.com/office/powerpoint/2010/main" val="7379532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70</a:t>
            </a:fld>
            <a:endParaRPr lang="zh-CN" altLang="en-US"/>
          </a:p>
        </p:txBody>
      </p:sp>
    </p:spTree>
    <p:extLst>
      <p:ext uri="{BB962C8B-B14F-4D97-AF65-F5344CB8AC3E}">
        <p14:creationId xmlns:p14="http://schemas.microsoft.com/office/powerpoint/2010/main" val="10455171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71</a:t>
            </a:fld>
            <a:endParaRPr lang="zh-CN" altLang="en-US"/>
          </a:p>
        </p:txBody>
      </p:sp>
    </p:spTree>
    <p:extLst>
      <p:ext uri="{BB962C8B-B14F-4D97-AF65-F5344CB8AC3E}">
        <p14:creationId xmlns:p14="http://schemas.microsoft.com/office/powerpoint/2010/main" val="18101131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72</a:t>
            </a:fld>
            <a:endParaRPr lang="zh-CN" altLang="en-US"/>
          </a:p>
        </p:txBody>
      </p:sp>
    </p:spTree>
    <p:extLst>
      <p:ext uri="{BB962C8B-B14F-4D97-AF65-F5344CB8AC3E}">
        <p14:creationId xmlns:p14="http://schemas.microsoft.com/office/powerpoint/2010/main" val="40540490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73</a:t>
            </a:fld>
            <a:endParaRPr lang="zh-CN" altLang="en-US"/>
          </a:p>
        </p:txBody>
      </p:sp>
    </p:spTree>
    <p:extLst>
      <p:ext uri="{BB962C8B-B14F-4D97-AF65-F5344CB8AC3E}">
        <p14:creationId xmlns:p14="http://schemas.microsoft.com/office/powerpoint/2010/main" val="2048185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74</a:t>
            </a:fld>
            <a:endParaRPr lang="zh-CN" altLang="en-US"/>
          </a:p>
        </p:txBody>
      </p:sp>
    </p:spTree>
    <p:extLst>
      <p:ext uri="{BB962C8B-B14F-4D97-AF65-F5344CB8AC3E}">
        <p14:creationId xmlns:p14="http://schemas.microsoft.com/office/powerpoint/2010/main" val="9422036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75</a:t>
            </a:fld>
            <a:endParaRPr lang="zh-CN" altLang="en-US"/>
          </a:p>
        </p:txBody>
      </p:sp>
    </p:spTree>
    <p:extLst>
      <p:ext uri="{BB962C8B-B14F-4D97-AF65-F5344CB8AC3E}">
        <p14:creationId xmlns:p14="http://schemas.microsoft.com/office/powerpoint/2010/main" val="22701172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76</a:t>
            </a:fld>
            <a:endParaRPr lang="zh-CN" altLang="en-US"/>
          </a:p>
        </p:txBody>
      </p:sp>
    </p:spTree>
    <p:extLst>
      <p:ext uri="{BB962C8B-B14F-4D97-AF65-F5344CB8AC3E}">
        <p14:creationId xmlns:p14="http://schemas.microsoft.com/office/powerpoint/2010/main" val="15947046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77</a:t>
            </a:fld>
            <a:endParaRPr lang="zh-CN" altLang="en-US"/>
          </a:p>
        </p:txBody>
      </p:sp>
    </p:spTree>
    <p:extLst>
      <p:ext uri="{BB962C8B-B14F-4D97-AF65-F5344CB8AC3E}">
        <p14:creationId xmlns:p14="http://schemas.microsoft.com/office/powerpoint/2010/main" val="21763409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78</a:t>
            </a:fld>
            <a:endParaRPr lang="zh-CN" altLang="en-US"/>
          </a:p>
        </p:txBody>
      </p:sp>
    </p:spTree>
    <p:extLst>
      <p:ext uri="{BB962C8B-B14F-4D97-AF65-F5344CB8AC3E}">
        <p14:creationId xmlns:p14="http://schemas.microsoft.com/office/powerpoint/2010/main" val="2367635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79</a:t>
            </a:fld>
            <a:endParaRPr lang="zh-CN" altLang="en-US"/>
          </a:p>
        </p:txBody>
      </p:sp>
    </p:spTree>
    <p:extLst>
      <p:ext uri="{BB962C8B-B14F-4D97-AF65-F5344CB8AC3E}">
        <p14:creationId xmlns:p14="http://schemas.microsoft.com/office/powerpoint/2010/main" val="166502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a:t>
            </a:fld>
            <a:endParaRPr lang="zh-CN" altLang="en-US"/>
          </a:p>
        </p:txBody>
      </p:sp>
    </p:spTree>
    <p:extLst>
      <p:ext uri="{BB962C8B-B14F-4D97-AF65-F5344CB8AC3E}">
        <p14:creationId xmlns:p14="http://schemas.microsoft.com/office/powerpoint/2010/main" val="38398646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80</a:t>
            </a:fld>
            <a:endParaRPr lang="zh-CN" altLang="en-US"/>
          </a:p>
        </p:txBody>
      </p:sp>
    </p:spTree>
    <p:extLst>
      <p:ext uri="{BB962C8B-B14F-4D97-AF65-F5344CB8AC3E}">
        <p14:creationId xmlns:p14="http://schemas.microsoft.com/office/powerpoint/2010/main" val="3569879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81</a:t>
            </a:fld>
            <a:endParaRPr lang="zh-CN" altLang="en-US"/>
          </a:p>
        </p:txBody>
      </p:sp>
    </p:spTree>
    <p:extLst>
      <p:ext uri="{BB962C8B-B14F-4D97-AF65-F5344CB8AC3E}">
        <p14:creationId xmlns:p14="http://schemas.microsoft.com/office/powerpoint/2010/main" val="1358108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82</a:t>
            </a:fld>
            <a:endParaRPr lang="zh-CN" altLang="en-US"/>
          </a:p>
        </p:txBody>
      </p:sp>
    </p:spTree>
    <p:extLst>
      <p:ext uri="{BB962C8B-B14F-4D97-AF65-F5344CB8AC3E}">
        <p14:creationId xmlns:p14="http://schemas.microsoft.com/office/powerpoint/2010/main" val="20278304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83</a:t>
            </a:fld>
            <a:endParaRPr lang="zh-CN" altLang="en-US"/>
          </a:p>
        </p:txBody>
      </p:sp>
    </p:spTree>
    <p:extLst>
      <p:ext uri="{BB962C8B-B14F-4D97-AF65-F5344CB8AC3E}">
        <p14:creationId xmlns:p14="http://schemas.microsoft.com/office/powerpoint/2010/main" val="30700052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84</a:t>
            </a:fld>
            <a:endParaRPr lang="zh-CN" altLang="en-US"/>
          </a:p>
        </p:txBody>
      </p:sp>
    </p:spTree>
    <p:extLst>
      <p:ext uri="{BB962C8B-B14F-4D97-AF65-F5344CB8AC3E}">
        <p14:creationId xmlns:p14="http://schemas.microsoft.com/office/powerpoint/2010/main" val="25408379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85</a:t>
            </a:fld>
            <a:endParaRPr lang="zh-CN" altLang="en-US"/>
          </a:p>
        </p:txBody>
      </p:sp>
    </p:spTree>
    <p:extLst>
      <p:ext uri="{BB962C8B-B14F-4D97-AF65-F5344CB8AC3E}">
        <p14:creationId xmlns:p14="http://schemas.microsoft.com/office/powerpoint/2010/main" val="41472474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86</a:t>
            </a:fld>
            <a:endParaRPr lang="zh-CN" altLang="en-US"/>
          </a:p>
        </p:txBody>
      </p:sp>
    </p:spTree>
    <p:extLst>
      <p:ext uri="{BB962C8B-B14F-4D97-AF65-F5344CB8AC3E}">
        <p14:creationId xmlns:p14="http://schemas.microsoft.com/office/powerpoint/2010/main" val="7531049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87</a:t>
            </a:fld>
            <a:endParaRPr lang="zh-CN" altLang="en-US"/>
          </a:p>
        </p:txBody>
      </p:sp>
    </p:spTree>
    <p:extLst>
      <p:ext uri="{BB962C8B-B14F-4D97-AF65-F5344CB8AC3E}">
        <p14:creationId xmlns:p14="http://schemas.microsoft.com/office/powerpoint/2010/main" val="18505217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88</a:t>
            </a:fld>
            <a:endParaRPr lang="zh-CN" altLang="en-US"/>
          </a:p>
        </p:txBody>
      </p:sp>
    </p:spTree>
    <p:extLst>
      <p:ext uri="{BB962C8B-B14F-4D97-AF65-F5344CB8AC3E}">
        <p14:creationId xmlns:p14="http://schemas.microsoft.com/office/powerpoint/2010/main" val="24901001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89</a:t>
            </a:fld>
            <a:endParaRPr lang="zh-CN" altLang="en-US"/>
          </a:p>
        </p:txBody>
      </p:sp>
    </p:spTree>
    <p:extLst>
      <p:ext uri="{BB962C8B-B14F-4D97-AF65-F5344CB8AC3E}">
        <p14:creationId xmlns:p14="http://schemas.microsoft.com/office/powerpoint/2010/main" val="234694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a:t>
            </a:fld>
            <a:endParaRPr lang="zh-CN" altLang="en-US"/>
          </a:p>
        </p:txBody>
      </p:sp>
    </p:spTree>
    <p:extLst>
      <p:ext uri="{BB962C8B-B14F-4D97-AF65-F5344CB8AC3E}">
        <p14:creationId xmlns:p14="http://schemas.microsoft.com/office/powerpoint/2010/main" val="3994504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90</a:t>
            </a:fld>
            <a:endParaRPr lang="zh-CN" altLang="en-US"/>
          </a:p>
        </p:txBody>
      </p:sp>
    </p:spTree>
    <p:extLst>
      <p:ext uri="{BB962C8B-B14F-4D97-AF65-F5344CB8AC3E}">
        <p14:creationId xmlns:p14="http://schemas.microsoft.com/office/powerpoint/2010/main" val="4849735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91</a:t>
            </a:fld>
            <a:endParaRPr lang="zh-CN" altLang="en-US"/>
          </a:p>
        </p:txBody>
      </p:sp>
    </p:spTree>
    <p:extLst>
      <p:ext uri="{BB962C8B-B14F-4D97-AF65-F5344CB8AC3E}">
        <p14:creationId xmlns:p14="http://schemas.microsoft.com/office/powerpoint/2010/main" val="1830579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92</a:t>
            </a:fld>
            <a:endParaRPr lang="zh-CN" altLang="en-US"/>
          </a:p>
        </p:txBody>
      </p:sp>
    </p:spTree>
    <p:extLst>
      <p:ext uri="{BB962C8B-B14F-4D97-AF65-F5344CB8AC3E}">
        <p14:creationId xmlns:p14="http://schemas.microsoft.com/office/powerpoint/2010/main" val="24508956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93</a:t>
            </a:fld>
            <a:endParaRPr lang="zh-CN" altLang="en-US"/>
          </a:p>
        </p:txBody>
      </p:sp>
    </p:spTree>
    <p:extLst>
      <p:ext uri="{BB962C8B-B14F-4D97-AF65-F5344CB8AC3E}">
        <p14:creationId xmlns:p14="http://schemas.microsoft.com/office/powerpoint/2010/main" val="23176522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94</a:t>
            </a:fld>
            <a:endParaRPr lang="zh-CN" altLang="en-US"/>
          </a:p>
        </p:txBody>
      </p:sp>
    </p:spTree>
    <p:extLst>
      <p:ext uri="{BB962C8B-B14F-4D97-AF65-F5344CB8AC3E}">
        <p14:creationId xmlns:p14="http://schemas.microsoft.com/office/powerpoint/2010/main" val="23077313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95</a:t>
            </a:fld>
            <a:endParaRPr lang="zh-CN" altLang="en-US"/>
          </a:p>
        </p:txBody>
      </p:sp>
    </p:spTree>
    <p:extLst>
      <p:ext uri="{BB962C8B-B14F-4D97-AF65-F5344CB8AC3E}">
        <p14:creationId xmlns:p14="http://schemas.microsoft.com/office/powerpoint/2010/main" val="8928462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96</a:t>
            </a:fld>
            <a:endParaRPr lang="zh-CN" altLang="en-US"/>
          </a:p>
        </p:txBody>
      </p:sp>
    </p:spTree>
    <p:extLst>
      <p:ext uri="{BB962C8B-B14F-4D97-AF65-F5344CB8AC3E}">
        <p14:creationId xmlns:p14="http://schemas.microsoft.com/office/powerpoint/2010/main" val="1273561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97</a:t>
            </a:fld>
            <a:endParaRPr lang="zh-CN" altLang="en-US"/>
          </a:p>
        </p:txBody>
      </p:sp>
    </p:spTree>
    <p:extLst>
      <p:ext uri="{BB962C8B-B14F-4D97-AF65-F5344CB8AC3E}">
        <p14:creationId xmlns:p14="http://schemas.microsoft.com/office/powerpoint/2010/main" val="27814570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98</a:t>
            </a:fld>
            <a:endParaRPr lang="zh-CN" altLang="en-US"/>
          </a:p>
        </p:txBody>
      </p:sp>
    </p:spTree>
    <p:extLst>
      <p:ext uri="{BB962C8B-B14F-4D97-AF65-F5344CB8AC3E}">
        <p14:creationId xmlns:p14="http://schemas.microsoft.com/office/powerpoint/2010/main" val="403885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99</a:t>
            </a:fld>
            <a:endParaRPr lang="zh-CN" altLang="en-US"/>
          </a:p>
        </p:txBody>
      </p:sp>
    </p:spTree>
    <p:extLst>
      <p:ext uri="{BB962C8B-B14F-4D97-AF65-F5344CB8AC3E}">
        <p14:creationId xmlns:p14="http://schemas.microsoft.com/office/powerpoint/2010/main" val="30968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82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05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30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35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276CD294-E823-46C5-85E2-3F224A6C2255}"/>
              </a:ext>
            </a:extLst>
          </p:cNvPr>
          <p:cNvSpPr/>
          <p:nvPr userDrawn="1"/>
        </p:nvSpPr>
        <p:spPr>
          <a:xfrm>
            <a:off x="10566602" y="6349040"/>
            <a:ext cx="365800" cy="3658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2" name="椭圆 11">
            <a:extLst>
              <a:ext uri="{FF2B5EF4-FFF2-40B4-BE49-F238E27FC236}">
                <a16:creationId xmlns:a16="http://schemas.microsoft.com/office/drawing/2014/main" id="{3E78A470-768E-40C9-BABB-C9E18B5AD662}"/>
              </a:ext>
            </a:extLst>
          </p:cNvPr>
          <p:cNvSpPr/>
          <p:nvPr userDrawn="1"/>
        </p:nvSpPr>
        <p:spPr>
          <a:xfrm>
            <a:off x="11911969" y="6465917"/>
            <a:ext cx="182900" cy="1829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 name="椭圆 12">
            <a:extLst>
              <a:ext uri="{FF2B5EF4-FFF2-40B4-BE49-F238E27FC236}">
                <a16:creationId xmlns:a16="http://schemas.microsoft.com/office/drawing/2014/main" id="{12B38621-ED35-4FF4-A1B1-C0723AF5A6E1}"/>
              </a:ext>
            </a:extLst>
          </p:cNvPr>
          <p:cNvSpPr/>
          <p:nvPr userDrawn="1"/>
        </p:nvSpPr>
        <p:spPr>
          <a:xfrm>
            <a:off x="11307276" y="6183980"/>
            <a:ext cx="437894" cy="437894"/>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7744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8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8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3FFE06D-FA7E-4C7E-81DF-6CEABA6E5271}"/>
              </a:ext>
            </a:extLst>
          </p:cNvPr>
          <p:cNvGrpSpPr/>
          <p:nvPr userDrawn="1"/>
        </p:nvGrpSpPr>
        <p:grpSpPr>
          <a:xfrm>
            <a:off x="-1212797" y="-1212797"/>
            <a:ext cx="2642716" cy="2307605"/>
            <a:chOff x="-1212797" y="-1212797"/>
            <a:chExt cx="2642716" cy="2307605"/>
          </a:xfrm>
        </p:grpSpPr>
        <p:sp>
          <p:nvSpPr>
            <p:cNvPr id="3" name="椭圆 2">
              <a:extLst>
                <a:ext uri="{FF2B5EF4-FFF2-40B4-BE49-F238E27FC236}">
                  <a16:creationId xmlns:a16="http://schemas.microsoft.com/office/drawing/2014/main" id="{2B717000-C270-409D-8769-382C9E59EFB3}"/>
                </a:ext>
              </a:extLst>
            </p:cNvPr>
            <p:cNvSpPr/>
            <p:nvPr/>
          </p:nvSpPr>
          <p:spPr>
            <a:xfrm>
              <a:off x="-1212797" y="-1212797"/>
              <a:ext cx="2307605" cy="2307605"/>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chemeClr val="tx1"/>
                </a:solidFill>
              </a:endParaRPr>
            </a:p>
          </p:txBody>
        </p:sp>
        <p:sp>
          <p:nvSpPr>
            <p:cNvPr id="4" name="文本框 3">
              <a:extLst>
                <a:ext uri="{FF2B5EF4-FFF2-40B4-BE49-F238E27FC236}">
                  <a16:creationId xmlns:a16="http://schemas.microsoft.com/office/drawing/2014/main" id="{4B8A7450-26EA-4433-8111-B2655BBB0F4C}"/>
                </a:ext>
              </a:extLst>
            </p:cNvPr>
            <p:cNvSpPr txBox="1"/>
            <p:nvPr/>
          </p:nvSpPr>
          <p:spPr>
            <a:xfrm>
              <a:off x="-702623" y="90737"/>
              <a:ext cx="2132542" cy="646331"/>
            </a:xfrm>
            <a:prstGeom prst="rect">
              <a:avLst/>
            </a:prstGeom>
            <a:noFill/>
          </p:spPr>
          <p:txBody>
            <a:bodyPr wrap="square" rtlCol="0">
              <a:spAutoFit/>
            </a:bodyPr>
            <a:lstStyle/>
            <a:p>
              <a:pPr algn="ctr"/>
              <a:r>
                <a:rPr lang="en-US" altLang="zh-CN" sz="3600" dirty="0">
                  <a:solidFill>
                    <a:schemeClr val="bg1"/>
                  </a:solidFill>
                  <a:latin typeface="Arial Black" panose="020B0A04020102020204" pitchFamily="34" charset="0"/>
                  <a:ea typeface="思源黑体 CN Bold" panose="020B0800000000000000" pitchFamily="34" charset="-122"/>
                </a:rPr>
                <a:t>02</a:t>
              </a:r>
              <a:endParaRPr lang="zh-CN" altLang="en-US" sz="3600" dirty="0">
                <a:solidFill>
                  <a:schemeClr val="bg1"/>
                </a:solidFill>
                <a:latin typeface="Arial Black" panose="020B0A04020102020204" pitchFamily="34" charset="0"/>
                <a:ea typeface="思源黑体 CN Bold" panose="020B0800000000000000" pitchFamily="34" charset="-122"/>
              </a:endParaRPr>
            </a:p>
          </p:txBody>
        </p:sp>
      </p:grpSp>
      <p:sp>
        <p:nvSpPr>
          <p:cNvPr id="5" name="椭圆 4">
            <a:extLst>
              <a:ext uri="{FF2B5EF4-FFF2-40B4-BE49-F238E27FC236}">
                <a16:creationId xmlns:a16="http://schemas.microsoft.com/office/drawing/2014/main" id="{8D0603FB-53DC-48A7-ADB9-98F5724D39D2}"/>
              </a:ext>
            </a:extLst>
          </p:cNvPr>
          <p:cNvSpPr/>
          <p:nvPr userDrawn="1"/>
        </p:nvSpPr>
        <p:spPr>
          <a:xfrm>
            <a:off x="10566602" y="6349040"/>
            <a:ext cx="365800" cy="3658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 name="椭圆 5">
            <a:extLst>
              <a:ext uri="{FF2B5EF4-FFF2-40B4-BE49-F238E27FC236}">
                <a16:creationId xmlns:a16="http://schemas.microsoft.com/office/drawing/2014/main" id="{45079BF3-E44D-47E9-81F8-77A13370E6A4}"/>
              </a:ext>
            </a:extLst>
          </p:cNvPr>
          <p:cNvSpPr/>
          <p:nvPr userDrawn="1"/>
        </p:nvSpPr>
        <p:spPr>
          <a:xfrm>
            <a:off x="11911969" y="6465917"/>
            <a:ext cx="182900" cy="1829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 name="椭圆 6">
            <a:extLst>
              <a:ext uri="{FF2B5EF4-FFF2-40B4-BE49-F238E27FC236}">
                <a16:creationId xmlns:a16="http://schemas.microsoft.com/office/drawing/2014/main" id="{FF12325D-FB74-40A8-B7AA-85AB4F785476}"/>
              </a:ext>
            </a:extLst>
          </p:cNvPr>
          <p:cNvSpPr/>
          <p:nvPr userDrawn="1"/>
        </p:nvSpPr>
        <p:spPr>
          <a:xfrm>
            <a:off x="11307276" y="6183980"/>
            <a:ext cx="437894" cy="437894"/>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85328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8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8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8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8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3FFE06D-FA7E-4C7E-81DF-6CEABA6E5271}"/>
              </a:ext>
            </a:extLst>
          </p:cNvPr>
          <p:cNvGrpSpPr/>
          <p:nvPr userDrawn="1"/>
        </p:nvGrpSpPr>
        <p:grpSpPr>
          <a:xfrm>
            <a:off x="-1212797" y="-1212797"/>
            <a:ext cx="2642716" cy="2307605"/>
            <a:chOff x="-1212797" y="-1212797"/>
            <a:chExt cx="2642716" cy="2307605"/>
          </a:xfrm>
        </p:grpSpPr>
        <p:sp>
          <p:nvSpPr>
            <p:cNvPr id="3" name="椭圆 2">
              <a:extLst>
                <a:ext uri="{FF2B5EF4-FFF2-40B4-BE49-F238E27FC236}">
                  <a16:creationId xmlns:a16="http://schemas.microsoft.com/office/drawing/2014/main" id="{2B717000-C270-409D-8769-382C9E59EFB3}"/>
                </a:ext>
              </a:extLst>
            </p:cNvPr>
            <p:cNvSpPr/>
            <p:nvPr/>
          </p:nvSpPr>
          <p:spPr>
            <a:xfrm>
              <a:off x="-1212797" y="-1212797"/>
              <a:ext cx="2307605" cy="2307605"/>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chemeClr val="tx1"/>
                </a:solidFill>
              </a:endParaRPr>
            </a:p>
          </p:txBody>
        </p:sp>
        <p:sp>
          <p:nvSpPr>
            <p:cNvPr id="4" name="文本框 3">
              <a:extLst>
                <a:ext uri="{FF2B5EF4-FFF2-40B4-BE49-F238E27FC236}">
                  <a16:creationId xmlns:a16="http://schemas.microsoft.com/office/drawing/2014/main" id="{4B8A7450-26EA-4433-8111-B2655BBB0F4C}"/>
                </a:ext>
              </a:extLst>
            </p:cNvPr>
            <p:cNvSpPr txBox="1"/>
            <p:nvPr/>
          </p:nvSpPr>
          <p:spPr>
            <a:xfrm>
              <a:off x="-702623" y="90737"/>
              <a:ext cx="2132542" cy="646331"/>
            </a:xfrm>
            <a:prstGeom prst="rect">
              <a:avLst/>
            </a:prstGeom>
            <a:noFill/>
          </p:spPr>
          <p:txBody>
            <a:bodyPr wrap="square" rtlCol="0">
              <a:spAutoFit/>
            </a:bodyPr>
            <a:lstStyle/>
            <a:p>
              <a:pPr algn="ctr"/>
              <a:r>
                <a:rPr lang="en-US" altLang="zh-CN" sz="3600" dirty="0">
                  <a:solidFill>
                    <a:schemeClr val="bg1"/>
                  </a:solidFill>
                  <a:latin typeface="Arial Black" panose="020B0A04020102020204" pitchFamily="34" charset="0"/>
                  <a:ea typeface="思源黑体 CN Bold" panose="020B0800000000000000" pitchFamily="34" charset="-122"/>
                </a:rPr>
                <a:t>03</a:t>
              </a:r>
              <a:endParaRPr lang="zh-CN" altLang="en-US" sz="3600" dirty="0">
                <a:solidFill>
                  <a:schemeClr val="bg1"/>
                </a:solidFill>
                <a:latin typeface="Arial Black" panose="020B0A04020102020204" pitchFamily="34" charset="0"/>
                <a:ea typeface="思源黑体 CN Bold" panose="020B0800000000000000" pitchFamily="34" charset="-122"/>
              </a:endParaRPr>
            </a:p>
          </p:txBody>
        </p:sp>
      </p:grpSp>
      <p:sp>
        <p:nvSpPr>
          <p:cNvPr id="5" name="椭圆 4">
            <a:extLst>
              <a:ext uri="{FF2B5EF4-FFF2-40B4-BE49-F238E27FC236}">
                <a16:creationId xmlns:a16="http://schemas.microsoft.com/office/drawing/2014/main" id="{8D0603FB-53DC-48A7-ADB9-98F5724D39D2}"/>
              </a:ext>
            </a:extLst>
          </p:cNvPr>
          <p:cNvSpPr/>
          <p:nvPr userDrawn="1"/>
        </p:nvSpPr>
        <p:spPr>
          <a:xfrm>
            <a:off x="10566602" y="6349040"/>
            <a:ext cx="365800" cy="3658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 name="椭圆 5">
            <a:extLst>
              <a:ext uri="{FF2B5EF4-FFF2-40B4-BE49-F238E27FC236}">
                <a16:creationId xmlns:a16="http://schemas.microsoft.com/office/drawing/2014/main" id="{45079BF3-E44D-47E9-81F8-77A13370E6A4}"/>
              </a:ext>
            </a:extLst>
          </p:cNvPr>
          <p:cNvSpPr/>
          <p:nvPr userDrawn="1"/>
        </p:nvSpPr>
        <p:spPr>
          <a:xfrm>
            <a:off x="11911969" y="6465917"/>
            <a:ext cx="182900" cy="1829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 name="椭圆 6">
            <a:extLst>
              <a:ext uri="{FF2B5EF4-FFF2-40B4-BE49-F238E27FC236}">
                <a16:creationId xmlns:a16="http://schemas.microsoft.com/office/drawing/2014/main" id="{FF12325D-FB74-40A8-B7AA-85AB4F785476}"/>
              </a:ext>
            </a:extLst>
          </p:cNvPr>
          <p:cNvSpPr/>
          <p:nvPr userDrawn="1"/>
        </p:nvSpPr>
        <p:spPr>
          <a:xfrm>
            <a:off x="11307276" y="6183980"/>
            <a:ext cx="437894" cy="437894"/>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398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8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8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8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8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3FFE06D-FA7E-4C7E-81DF-6CEABA6E5271}"/>
              </a:ext>
            </a:extLst>
          </p:cNvPr>
          <p:cNvGrpSpPr/>
          <p:nvPr userDrawn="1"/>
        </p:nvGrpSpPr>
        <p:grpSpPr>
          <a:xfrm>
            <a:off x="-1212797" y="-1212797"/>
            <a:ext cx="2642716" cy="2307605"/>
            <a:chOff x="-1212797" y="-1212797"/>
            <a:chExt cx="2642716" cy="2307605"/>
          </a:xfrm>
        </p:grpSpPr>
        <p:sp>
          <p:nvSpPr>
            <p:cNvPr id="3" name="椭圆 2">
              <a:extLst>
                <a:ext uri="{FF2B5EF4-FFF2-40B4-BE49-F238E27FC236}">
                  <a16:creationId xmlns:a16="http://schemas.microsoft.com/office/drawing/2014/main" id="{2B717000-C270-409D-8769-382C9E59EFB3}"/>
                </a:ext>
              </a:extLst>
            </p:cNvPr>
            <p:cNvSpPr/>
            <p:nvPr/>
          </p:nvSpPr>
          <p:spPr>
            <a:xfrm>
              <a:off x="-1212797" y="-1212797"/>
              <a:ext cx="2307605" cy="2307605"/>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chemeClr val="tx1"/>
                </a:solidFill>
              </a:endParaRPr>
            </a:p>
          </p:txBody>
        </p:sp>
        <p:sp>
          <p:nvSpPr>
            <p:cNvPr id="4" name="文本框 3">
              <a:extLst>
                <a:ext uri="{FF2B5EF4-FFF2-40B4-BE49-F238E27FC236}">
                  <a16:creationId xmlns:a16="http://schemas.microsoft.com/office/drawing/2014/main" id="{4B8A7450-26EA-4433-8111-B2655BBB0F4C}"/>
                </a:ext>
              </a:extLst>
            </p:cNvPr>
            <p:cNvSpPr txBox="1"/>
            <p:nvPr/>
          </p:nvSpPr>
          <p:spPr>
            <a:xfrm>
              <a:off x="-702623" y="90737"/>
              <a:ext cx="2132542" cy="646331"/>
            </a:xfrm>
            <a:prstGeom prst="rect">
              <a:avLst/>
            </a:prstGeom>
            <a:noFill/>
          </p:spPr>
          <p:txBody>
            <a:bodyPr wrap="square" rtlCol="0">
              <a:spAutoFit/>
            </a:bodyPr>
            <a:lstStyle/>
            <a:p>
              <a:pPr algn="ctr"/>
              <a:r>
                <a:rPr lang="en-US" altLang="zh-CN" sz="3600" dirty="0">
                  <a:solidFill>
                    <a:schemeClr val="bg1"/>
                  </a:solidFill>
                  <a:latin typeface="Arial Black" panose="020B0A04020102020204" pitchFamily="34" charset="0"/>
                  <a:ea typeface="思源黑体 CN Bold" panose="020B0800000000000000" pitchFamily="34" charset="-122"/>
                </a:rPr>
                <a:t>04</a:t>
              </a:r>
              <a:endParaRPr lang="zh-CN" altLang="en-US" sz="3600" dirty="0">
                <a:solidFill>
                  <a:schemeClr val="bg1"/>
                </a:solidFill>
                <a:latin typeface="Arial Black" panose="020B0A04020102020204" pitchFamily="34" charset="0"/>
                <a:ea typeface="思源黑体 CN Bold" panose="020B0800000000000000" pitchFamily="34" charset="-122"/>
              </a:endParaRPr>
            </a:p>
          </p:txBody>
        </p:sp>
      </p:grpSp>
      <p:sp>
        <p:nvSpPr>
          <p:cNvPr id="5" name="椭圆 4">
            <a:extLst>
              <a:ext uri="{FF2B5EF4-FFF2-40B4-BE49-F238E27FC236}">
                <a16:creationId xmlns:a16="http://schemas.microsoft.com/office/drawing/2014/main" id="{8D0603FB-53DC-48A7-ADB9-98F5724D39D2}"/>
              </a:ext>
            </a:extLst>
          </p:cNvPr>
          <p:cNvSpPr/>
          <p:nvPr userDrawn="1"/>
        </p:nvSpPr>
        <p:spPr>
          <a:xfrm>
            <a:off x="10566602" y="6349040"/>
            <a:ext cx="365800" cy="3658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 name="椭圆 5">
            <a:extLst>
              <a:ext uri="{FF2B5EF4-FFF2-40B4-BE49-F238E27FC236}">
                <a16:creationId xmlns:a16="http://schemas.microsoft.com/office/drawing/2014/main" id="{45079BF3-E44D-47E9-81F8-77A13370E6A4}"/>
              </a:ext>
            </a:extLst>
          </p:cNvPr>
          <p:cNvSpPr/>
          <p:nvPr userDrawn="1"/>
        </p:nvSpPr>
        <p:spPr>
          <a:xfrm>
            <a:off x="11911969" y="6465917"/>
            <a:ext cx="182900" cy="1829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 name="椭圆 6">
            <a:extLst>
              <a:ext uri="{FF2B5EF4-FFF2-40B4-BE49-F238E27FC236}">
                <a16:creationId xmlns:a16="http://schemas.microsoft.com/office/drawing/2014/main" id="{FF12325D-FB74-40A8-B7AA-85AB4F785476}"/>
              </a:ext>
            </a:extLst>
          </p:cNvPr>
          <p:cNvSpPr/>
          <p:nvPr userDrawn="1"/>
        </p:nvSpPr>
        <p:spPr>
          <a:xfrm>
            <a:off x="11307276" y="6183980"/>
            <a:ext cx="437894" cy="437894"/>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200883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8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8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8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8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比较">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3FFE06D-FA7E-4C7E-81DF-6CEABA6E5271}"/>
              </a:ext>
            </a:extLst>
          </p:cNvPr>
          <p:cNvGrpSpPr/>
          <p:nvPr userDrawn="1"/>
        </p:nvGrpSpPr>
        <p:grpSpPr>
          <a:xfrm>
            <a:off x="-1212797" y="-1212797"/>
            <a:ext cx="2642716" cy="2307605"/>
            <a:chOff x="-1212797" y="-1212797"/>
            <a:chExt cx="2642716" cy="2307605"/>
          </a:xfrm>
        </p:grpSpPr>
        <p:sp>
          <p:nvSpPr>
            <p:cNvPr id="3" name="椭圆 2">
              <a:extLst>
                <a:ext uri="{FF2B5EF4-FFF2-40B4-BE49-F238E27FC236}">
                  <a16:creationId xmlns:a16="http://schemas.microsoft.com/office/drawing/2014/main" id="{2B717000-C270-409D-8769-382C9E59EFB3}"/>
                </a:ext>
              </a:extLst>
            </p:cNvPr>
            <p:cNvSpPr/>
            <p:nvPr/>
          </p:nvSpPr>
          <p:spPr>
            <a:xfrm>
              <a:off x="-1212797" y="-1212797"/>
              <a:ext cx="2307605" cy="2307605"/>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chemeClr val="tx1"/>
                </a:solidFill>
              </a:endParaRPr>
            </a:p>
          </p:txBody>
        </p:sp>
        <p:sp>
          <p:nvSpPr>
            <p:cNvPr id="4" name="文本框 3">
              <a:extLst>
                <a:ext uri="{FF2B5EF4-FFF2-40B4-BE49-F238E27FC236}">
                  <a16:creationId xmlns:a16="http://schemas.microsoft.com/office/drawing/2014/main" id="{4B8A7450-26EA-4433-8111-B2655BBB0F4C}"/>
                </a:ext>
              </a:extLst>
            </p:cNvPr>
            <p:cNvSpPr txBox="1"/>
            <p:nvPr/>
          </p:nvSpPr>
          <p:spPr>
            <a:xfrm>
              <a:off x="-702623" y="90737"/>
              <a:ext cx="2132542" cy="646331"/>
            </a:xfrm>
            <a:prstGeom prst="rect">
              <a:avLst/>
            </a:prstGeom>
            <a:noFill/>
          </p:spPr>
          <p:txBody>
            <a:bodyPr wrap="square" rtlCol="0">
              <a:spAutoFit/>
            </a:bodyPr>
            <a:lstStyle/>
            <a:p>
              <a:pPr algn="ctr"/>
              <a:r>
                <a:rPr lang="en-US" altLang="zh-CN" sz="3600" dirty="0">
                  <a:solidFill>
                    <a:schemeClr val="bg1"/>
                  </a:solidFill>
                  <a:latin typeface="Arial Black" panose="020B0A04020102020204" pitchFamily="34" charset="0"/>
                  <a:ea typeface="思源黑体 CN Bold" panose="020B0800000000000000" pitchFamily="34" charset="-122"/>
                </a:rPr>
                <a:t>05</a:t>
              </a:r>
              <a:endParaRPr lang="zh-CN" altLang="en-US" sz="3600" dirty="0">
                <a:solidFill>
                  <a:schemeClr val="bg1"/>
                </a:solidFill>
                <a:latin typeface="Arial Black" panose="020B0A04020102020204" pitchFamily="34" charset="0"/>
                <a:ea typeface="思源黑体 CN Bold" panose="020B0800000000000000" pitchFamily="34" charset="-122"/>
              </a:endParaRPr>
            </a:p>
          </p:txBody>
        </p:sp>
      </p:grpSp>
      <p:sp>
        <p:nvSpPr>
          <p:cNvPr id="5" name="椭圆 4">
            <a:extLst>
              <a:ext uri="{FF2B5EF4-FFF2-40B4-BE49-F238E27FC236}">
                <a16:creationId xmlns:a16="http://schemas.microsoft.com/office/drawing/2014/main" id="{8D0603FB-53DC-48A7-ADB9-98F5724D39D2}"/>
              </a:ext>
            </a:extLst>
          </p:cNvPr>
          <p:cNvSpPr/>
          <p:nvPr userDrawn="1"/>
        </p:nvSpPr>
        <p:spPr>
          <a:xfrm>
            <a:off x="10566602" y="6349040"/>
            <a:ext cx="365800" cy="3658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 name="椭圆 5">
            <a:extLst>
              <a:ext uri="{FF2B5EF4-FFF2-40B4-BE49-F238E27FC236}">
                <a16:creationId xmlns:a16="http://schemas.microsoft.com/office/drawing/2014/main" id="{45079BF3-E44D-47E9-81F8-77A13370E6A4}"/>
              </a:ext>
            </a:extLst>
          </p:cNvPr>
          <p:cNvSpPr/>
          <p:nvPr userDrawn="1"/>
        </p:nvSpPr>
        <p:spPr>
          <a:xfrm>
            <a:off x="11911969" y="6465917"/>
            <a:ext cx="182900" cy="182900"/>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 name="椭圆 6">
            <a:extLst>
              <a:ext uri="{FF2B5EF4-FFF2-40B4-BE49-F238E27FC236}">
                <a16:creationId xmlns:a16="http://schemas.microsoft.com/office/drawing/2014/main" id="{FF12325D-FB74-40A8-B7AA-85AB4F785476}"/>
              </a:ext>
            </a:extLst>
          </p:cNvPr>
          <p:cNvSpPr/>
          <p:nvPr userDrawn="1"/>
        </p:nvSpPr>
        <p:spPr>
          <a:xfrm>
            <a:off x="11307276" y="6183980"/>
            <a:ext cx="437894" cy="437894"/>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38889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8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8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8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8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69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5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4"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0.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28.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9.emf"/><Relationship Id="rId4" Type="http://schemas.openxmlformats.org/officeDocument/2006/relationships/oleObject" Target="../embeddings/oleObject2.bin"/></Relationships>
</file>

<file path=ppt/slides/_rels/slide10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28.jpeg"/><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28.jpeg"/><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28.jpeg"/><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28.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7.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28.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9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7.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28.jpeg"/></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9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9.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51BF978-B4E6-452A-9399-1B7658BAEED0}"/>
              </a:ext>
            </a:extLst>
          </p:cNvPr>
          <p:cNvGrpSpPr/>
          <p:nvPr/>
        </p:nvGrpSpPr>
        <p:grpSpPr>
          <a:xfrm>
            <a:off x="7000014" y="-128070"/>
            <a:ext cx="5354285" cy="7018331"/>
            <a:chOff x="7000014" y="-128070"/>
            <a:chExt cx="5354285" cy="7018331"/>
          </a:xfrm>
        </p:grpSpPr>
        <p:sp>
          <p:nvSpPr>
            <p:cNvPr id="14" name="Freeform 21">
              <a:extLst>
                <a:ext uri="{FF2B5EF4-FFF2-40B4-BE49-F238E27FC236}">
                  <a16:creationId xmlns:a16="http://schemas.microsoft.com/office/drawing/2014/main" id="{56D83D68-8B2E-4E3D-9BC5-1D5ECDA3C635}"/>
                </a:ext>
              </a:extLst>
            </p:cNvPr>
            <p:cNvSpPr>
              <a:spLocks/>
            </p:cNvSpPr>
            <p:nvPr/>
          </p:nvSpPr>
          <p:spPr bwMode="auto">
            <a:xfrm flipH="1">
              <a:off x="7720554" y="2666990"/>
              <a:ext cx="4513461" cy="4223271"/>
            </a:xfrm>
            <a:custGeom>
              <a:avLst/>
              <a:gdLst>
                <a:gd name="T0" fmla="*/ 452 w 482"/>
                <a:gd name="T1" fmla="*/ 204 h 637"/>
                <a:gd name="T2" fmla="*/ 0 w 482"/>
                <a:gd name="T3" fmla="*/ 637 h 637"/>
                <a:gd name="T4" fmla="*/ 36 w 482"/>
                <a:gd name="T5" fmla="*/ 0 h 637"/>
                <a:gd name="T6" fmla="*/ 452 w 482"/>
                <a:gd name="T7" fmla="*/ 204 h 637"/>
                <a:gd name="connsiteX0" fmla="*/ 13464 w 13487"/>
                <a:gd name="connsiteY0" fmla="*/ 1951 h 10000"/>
                <a:gd name="connsiteX1" fmla="*/ 0 w 13487"/>
                <a:gd name="connsiteY1" fmla="*/ 10000 h 10000"/>
                <a:gd name="connsiteX2" fmla="*/ 747 w 13487"/>
                <a:gd name="connsiteY2" fmla="*/ 0 h 10000"/>
                <a:gd name="connsiteX3" fmla="*/ 13464 w 13487"/>
                <a:gd name="connsiteY3" fmla="*/ 1951 h 10000"/>
                <a:gd name="connsiteX0" fmla="*/ 13986 w 14008"/>
                <a:gd name="connsiteY0" fmla="*/ 1490 h 10000"/>
                <a:gd name="connsiteX1" fmla="*/ 0 w 14008"/>
                <a:gd name="connsiteY1" fmla="*/ 10000 h 10000"/>
                <a:gd name="connsiteX2" fmla="*/ 747 w 14008"/>
                <a:gd name="connsiteY2" fmla="*/ 0 h 10000"/>
                <a:gd name="connsiteX3" fmla="*/ 13986 w 14008"/>
                <a:gd name="connsiteY3" fmla="*/ 1490 h 10000"/>
                <a:gd name="connsiteX0" fmla="*/ 13239 w 13263"/>
                <a:gd name="connsiteY0" fmla="*/ 1490 h 9209"/>
                <a:gd name="connsiteX1" fmla="*/ 296 w 13263"/>
                <a:gd name="connsiteY1" fmla="*/ 9209 h 9209"/>
                <a:gd name="connsiteX2" fmla="*/ 0 w 13263"/>
                <a:gd name="connsiteY2" fmla="*/ 0 h 9209"/>
                <a:gd name="connsiteX3" fmla="*/ 13239 w 13263"/>
                <a:gd name="connsiteY3" fmla="*/ 1490 h 9209"/>
                <a:gd name="connsiteX0" fmla="*/ 9982 w 10000"/>
                <a:gd name="connsiteY0" fmla="*/ 1618 h 10247"/>
                <a:gd name="connsiteX1" fmla="*/ 126 w 10000"/>
                <a:gd name="connsiteY1" fmla="*/ 10247 h 10247"/>
                <a:gd name="connsiteX2" fmla="*/ 0 w 10000"/>
                <a:gd name="connsiteY2" fmla="*/ 0 h 10247"/>
                <a:gd name="connsiteX3" fmla="*/ 9982 w 10000"/>
                <a:gd name="connsiteY3" fmla="*/ 1618 h 10247"/>
                <a:gd name="connsiteX0" fmla="*/ 9982 w 10010"/>
                <a:gd name="connsiteY0" fmla="*/ 1618 h 10247"/>
                <a:gd name="connsiteX1" fmla="*/ 126 w 10010"/>
                <a:gd name="connsiteY1" fmla="*/ 10247 h 10247"/>
                <a:gd name="connsiteX2" fmla="*/ 0 w 10010"/>
                <a:gd name="connsiteY2" fmla="*/ 0 h 10247"/>
                <a:gd name="connsiteX3" fmla="*/ 9982 w 10010"/>
                <a:gd name="connsiteY3" fmla="*/ 1618 h 10247"/>
                <a:gd name="connsiteX0" fmla="*/ 9982 w 10000"/>
                <a:gd name="connsiteY0" fmla="*/ 1618 h 10247"/>
                <a:gd name="connsiteX1" fmla="*/ 126 w 10000"/>
                <a:gd name="connsiteY1" fmla="*/ 10247 h 10247"/>
                <a:gd name="connsiteX2" fmla="*/ 0 w 10000"/>
                <a:gd name="connsiteY2" fmla="*/ 0 h 10247"/>
                <a:gd name="connsiteX3" fmla="*/ 9982 w 10000"/>
                <a:gd name="connsiteY3" fmla="*/ 1618 h 10247"/>
                <a:gd name="connsiteX0" fmla="*/ 9982 w 10005"/>
                <a:gd name="connsiteY0" fmla="*/ 1618 h 10247"/>
                <a:gd name="connsiteX1" fmla="*/ 126 w 10005"/>
                <a:gd name="connsiteY1" fmla="*/ 10247 h 10247"/>
                <a:gd name="connsiteX2" fmla="*/ 0 w 10005"/>
                <a:gd name="connsiteY2" fmla="*/ 0 h 10247"/>
                <a:gd name="connsiteX3" fmla="*/ 9982 w 10005"/>
                <a:gd name="connsiteY3" fmla="*/ 1618 h 10247"/>
                <a:gd name="connsiteX0" fmla="*/ 9982 w 10001"/>
                <a:gd name="connsiteY0" fmla="*/ 1618 h 10247"/>
                <a:gd name="connsiteX1" fmla="*/ 126 w 10001"/>
                <a:gd name="connsiteY1" fmla="*/ 10247 h 10247"/>
                <a:gd name="connsiteX2" fmla="*/ 0 w 10001"/>
                <a:gd name="connsiteY2" fmla="*/ 0 h 10247"/>
                <a:gd name="connsiteX3" fmla="*/ 9982 w 10001"/>
                <a:gd name="connsiteY3" fmla="*/ 1618 h 10247"/>
                <a:gd name="connsiteX0" fmla="*/ 10702 w 10719"/>
                <a:gd name="connsiteY0" fmla="*/ 106 h 10307"/>
                <a:gd name="connsiteX1" fmla="*/ 126 w 10719"/>
                <a:gd name="connsiteY1" fmla="*/ 10307 h 10307"/>
                <a:gd name="connsiteX2" fmla="*/ 0 w 10719"/>
                <a:gd name="connsiteY2" fmla="*/ 60 h 10307"/>
                <a:gd name="connsiteX3" fmla="*/ 10702 w 10719"/>
                <a:gd name="connsiteY3" fmla="*/ 106 h 10307"/>
                <a:gd name="connsiteX0" fmla="*/ 10702 w 10719"/>
                <a:gd name="connsiteY0" fmla="*/ 46 h 10247"/>
                <a:gd name="connsiteX1" fmla="*/ 126 w 10719"/>
                <a:gd name="connsiteY1" fmla="*/ 10247 h 10247"/>
                <a:gd name="connsiteX2" fmla="*/ 0 w 10719"/>
                <a:gd name="connsiteY2" fmla="*/ 0 h 10247"/>
                <a:gd name="connsiteX3" fmla="*/ 10702 w 10719"/>
                <a:gd name="connsiteY3" fmla="*/ 46 h 10247"/>
                <a:gd name="connsiteX0" fmla="*/ 10702 w 10702"/>
                <a:gd name="connsiteY0" fmla="*/ 46 h 10247"/>
                <a:gd name="connsiteX1" fmla="*/ 126 w 10702"/>
                <a:gd name="connsiteY1" fmla="*/ 10247 h 10247"/>
                <a:gd name="connsiteX2" fmla="*/ 0 w 10702"/>
                <a:gd name="connsiteY2" fmla="*/ 0 h 10247"/>
                <a:gd name="connsiteX3" fmla="*/ 10702 w 10702"/>
                <a:gd name="connsiteY3" fmla="*/ 46 h 10247"/>
              </a:gdLst>
              <a:ahLst/>
              <a:cxnLst>
                <a:cxn ang="0">
                  <a:pos x="connsiteX0" y="connsiteY0"/>
                </a:cxn>
                <a:cxn ang="0">
                  <a:pos x="connsiteX1" y="connsiteY1"/>
                </a:cxn>
                <a:cxn ang="0">
                  <a:pos x="connsiteX2" y="connsiteY2"/>
                </a:cxn>
                <a:cxn ang="0">
                  <a:pos x="connsiteX3" y="connsiteY3"/>
                </a:cxn>
              </a:cxnLst>
              <a:rect l="l" t="t" r="r" b="b"/>
              <a:pathLst>
                <a:path w="10702" h="10247">
                  <a:moveTo>
                    <a:pt x="10702" y="46"/>
                  </a:moveTo>
                  <a:cubicBezTo>
                    <a:pt x="8715" y="4061"/>
                    <a:pt x="2183" y="4533"/>
                    <a:pt x="126" y="10247"/>
                  </a:cubicBezTo>
                  <a:cubicBezTo>
                    <a:pt x="52" y="6913"/>
                    <a:pt x="75" y="3334"/>
                    <a:pt x="0" y="0"/>
                  </a:cubicBezTo>
                  <a:cubicBezTo>
                    <a:pt x="1032" y="2148"/>
                    <a:pt x="9176" y="-343"/>
                    <a:pt x="10702" y="46"/>
                  </a:cubicBezTo>
                  <a:close/>
                </a:path>
              </a:pathLst>
            </a:custGeom>
            <a:solidFill>
              <a:srgbClr val="F47124"/>
            </a:soli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5" name="Freeform 17">
              <a:extLst>
                <a:ext uri="{FF2B5EF4-FFF2-40B4-BE49-F238E27FC236}">
                  <a16:creationId xmlns:a16="http://schemas.microsoft.com/office/drawing/2014/main" id="{F810C6DF-8E31-41F4-9689-B35B04A51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grpSp>
      <p:sp>
        <p:nvSpPr>
          <p:cNvPr id="16" name="Freeform 13">
            <a:extLst>
              <a:ext uri="{FF2B5EF4-FFF2-40B4-BE49-F238E27FC236}">
                <a16:creationId xmlns:a16="http://schemas.microsoft.com/office/drawing/2014/main" id="{4609A74B-F944-447D-9FA1-C01B49B34E85}"/>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 name="Freeform 9">
            <a:extLst>
              <a:ext uri="{FF2B5EF4-FFF2-40B4-BE49-F238E27FC236}">
                <a16:creationId xmlns:a16="http://schemas.microsoft.com/office/drawing/2014/main" id="{E26C0E0F-6333-4933-89DE-A0710BBC7EF8}"/>
              </a:ext>
            </a:extLst>
          </p:cNvPr>
          <p:cNvSpPr>
            <a:spLocks/>
          </p:cNvSpPr>
          <p:nvPr/>
        </p:nvSpPr>
        <p:spPr bwMode="auto">
          <a:xfrm>
            <a:off x="8550060" y="58057"/>
            <a:ext cx="3698373" cy="2807979"/>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3" name="椭圆 22">
            <a:extLst>
              <a:ext uri="{FF2B5EF4-FFF2-40B4-BE49-F238E27FC236}">
                <a16:creationId xmlns:a16="http://schemas.microsoft.com/office/drawing/2014/main" id="{A5375DE8-16C4-4D97-A4E6-7163C5F9A228}"/>
              </a:ext>
            </a:extLst>
          </p:cNvPr>
          <p:cNvSpPr/>
          <p:nvPr/>
        </p:nvSpPr>
        <p:spPr>
          <a:xfrm>
            <a:off x="253145" y="251562"/>
            <a:ext cx="393234" cy="39323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264E8FEA-5787-47B6-A260-D8F1EAC1D059}"/>
              </a:ext>
            </a:extLst>
          </p:cNvPr>
          <p:cNvSpPr/>
          <p:nvPr/>
        </p:nvSpPr>
        <p:spPr>
          <a:xfrm>
            <a:off x="7820423"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9" name="椭圆 28">
            <a:extLst>
              <a:ext uri="{FF2B5EF4-FFF2-40B4-BE49-F238E27FC236}">
                <a16:creationId xmlns:a16="http://schemas.microsoft.com/office/drawing/2014/main" id="{E9351662-3316-4A52-9CA5-C7BB32FF2EA0}"/>
              </a:ext>
            </a:extLst>
          </p:cNvPr>
          <p:cNvSpPr/>
          <p:nvPr/>
        </p:nvSpPr>
        <p:spPr>
          <a:xfrm>
            <a:off x="10267422" y="5507646"/>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6" name="椭圆 35">
            <a:extLst>
              <a:ext uri="{FF2B5EF4-FFF2-40B4-BE49-F238E27FC236}">
                <a16:creationId xmlns:a16="http://schemas.microsoft.com/office/drawing/2014/main" id="{D4A87E5C-70CC-447E-8449-6A5525E08997}"/>
              </a:ext>
            </a:extLst>
          </p:cNvPr>
          <p:cNvSpPr/>
          <p:nvPr/>
        </p:nvSpPr>
        <p:spPr>
          <a:xfrm>
            <a:off x="-1153803" y="5507646"/>
            <a:ext cx="2307605" cy="2307605"/>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chemeClr val="tx1"/>
              </a:solidFill>
            </a:endParaRPr>
          </a:p>
        </p:txBody>
      </p:sp>
      <p:sp>
        <p:nvSpPr>
          <p:cNvPr id="39" name="矩形: 圆角 38">
            <a:extLst>
              <a:ext uri="{FF2B5EF4-FFF2-40B4-BE49-F238E27FC236}">
                <a16:creationId xmlns:a16="http://schemas.microsoft.com/office/drawing/2014/main" id="{0A730B71-A113-49A7-9792-E431D2B4B9AB}"/>
              </a:ext>
            </a:extLst>
          </p:cNvPr>
          <p:cNvSpPr/>
          <p:nvPr/>
        </p:nvSpPr>
        <p:spPr>
          <a:xfrm>
            <a:off x="1468954" y="4241102"/>
            <a:ext cx="1747625" cy="424705"/>
          </a:xfrm>
          <a:prstGeom prst="roundRect">
            <a:avLst>
              <a:gd name="adj" fmla="val 50000"/>
            </a:avLst>
          </a:prstGeom>
          <a:gradFill flip="none" rotWithShape="1">
            <a:gsLst>
              <a:gs pos="0">
                <a:srgbClr val="F47124"/>
              </a:gs>
              <a:gs pos="100000">
                <a:srgbClr val="D70F01"/>
              </a:gs>
            </a:gsLst>
            <a:lin ang="10800000" scaled="1"/>
            <a:tileRect/>
          </a:gradFill>
          <a:ln>
            <a:noFill/>
          </a:ln>
          <a:effectLst>
            <a:outerShdw blurRad="101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n-ea"/>
              </a:rPr>
              <a:t>讲师：</a:t>
            </a:r>
            <a:r>
              <a:rPr lang="en-US" altLang="zh-CN" b="1" dirty="0">
                <a:latin typeface="+mn-ea"/>
              </a:rPr>
              <a:t>XXX</a:t>
            </a:r>
            <a:endParaRPr lang="zh-CN" altLang="en-US" b="1" dirty="0">
              <a:latin typeface="+mn-ea"/>
            </a:endParaRPr>
          </a:p>
        </p:txBody>
      </p:sp>
      <p:sp>
        <p:nvSpPr>
          <p:cNvPr id="40" name="矩形: 圆角 39">
            <a:extLst>
              <a:ext uri="{FF2B5EF4-FFF2-40B4-BE49-F238E27FC236}">
                <a16:creationId xmlns:a16="http://schemas.microsoft.com/office/drawing/2014/main" id="{B29F3D11-9447-4511-AF5C-ECB1EAB7D31E}"/>
              </a:ext>
            </a:extLst>
          </p:cNvPr>
          <p:cNvSpPr/>
          <p:nvPr/>
        </p:nvSpPr>
        <p:spPr>
          <a:xfrm>
            <a:off x="3937144" y="4241102"/>
            <a:ext cx="1747625" cy="424705"/>
          </a:xfrm>
          <a:prstGeom prst="roundRect">
            <a:avLst>
              <a:gd name="adj" fmla="val 50000"/>
            </a:avLst>
          </a:prstGeom>
          <a:gradFill flip="none" rotWithShape="1">
            <a:gsLst>
              <a:gs pos="0">
                <a:srgbClr val="F47124"/>
              </a:gs>
              <a:gs pos="100000">
                <a:srgbClr val="D70F01"/>
              </a:gs>
            </a:gsLst>
            <a:lin ang="10800000" scaled="1"/>
            <a:tileRect/>
          </a:gradFill>
          <a:ln>
            <a:noFill/>
          </a:ln>
          <a:effectLst>
            <a:outerShdw blurRad="101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202X</a:t>
            </a:r>
            <a:r>
              <a:rPr lang="zh-CN" altLang="en-US" b="1" dirty="0">
                <a:latin typeface="+mn-ea"/>
              </a:rPr>
              <a:t>年</a:t>
            </a:r>
            <a:r>
              <a:rPr lang="en-US" altLang="zh-CN" b="1" dirty="0">
                <a:latin typeface="+mn-ea"/>
              </a:rPr>
              <a:t>X</a:t>
            </a:r>
            <a:r>
              <a:rPr lang="zh-CN" altLang="en-US" b="1" dirty="0">
                <a:latin typeface="+mn-ea"/>
              </a:rPr>
              <a:t>月</a:t>
            </a:r>
          </a:p>
        </p:txBody>
      </p:sp>
      <p:sp>
        <p:nvSpPr>
          <p:cNvPr id="41" name="椭圆 40">
            <a:extLst>
              <a:ext uri="{FF2B5EF4-FFF2-40B4-BE49-F238E27FC236}">
                <a16:creationId xmlns:a16="http://schemas.microsoft.com/office/drawing/2014/main" id="{3273FA6D-AB29-4E4D-B268-CD9E53015BF8}"/>
              </a:ext>
            </a:extLst>
          </p:cNvPr>
          <p:cNvSpPr/>
          <p:nvPr/>
        </p:nvSpPr>
        <p:spPr>
          <a:xfrm>
            <a:off x="9254636" y="6055914"/>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3" name="文本框 42">
            <a:extLst>
              <a:ext uri="{FF2B5EF4-FFF2-40B4-BE49-F238E27FC236}">
                <a16:creationId xmlns:a16="http://schemas.microsoft.com/office/drawing/2014/main" id="{57019C08-B9C6-4E51-8FAA-3BEB76252D0A}"/>
              </a:ext>
            </a:extLst>
          </p:cNvPr>
          <p:cNvSpPr txBox="1"/>
          <p:nvPr/>
        </p:nvSpPr>
        <p:spPr>
          <a:xfrm>
            <a:off x="757538" y="167681"/>
            <a:ext cx="1581258" cy="584775"/>
          </a:xfrm>
          <a:prstGeom prst="rect">
            <a:avLst/>
          </a:prstGeom>
          <a:noFill/>
        </p:spPr>
        <p:txBody>
          <a:bodyPr wrap="square" rtlCol="0">
            <a:spAutoFit/>
          </a:bodyPr>
          <a:lstStyle/>
          <a:p>
            <a:r>
              <a:rPr lang="en-US" altLang="zh-CN" sz="1600" dirty="0">
                <a:solidFill>
                  <a:srgbClr val="E43C11"/>
                </a:solidFill>
              </a:rPr>
              <a:t>COMPANY</a:t>
            </a:r>
          </a:p>
          <a:p>
            <a:r>
              <a:rPr lang="en-US" altLang="zh-CN" sz="1600" dirty="0">
                <a:solidFill>
                  <a:srgbClr val="E43C11"/>
                </a:solidFill>
              </a:rPr>
              <a:t>LOGO</a:t>
            </a:r>
            <a:endParaRPr lang="zh-CN" altLang="en-US" sz="1600" dirty="0">
              <a:solidFill>
                <a:srgbClr val="E43C11"/>
              </a:solidFill>
            </a:endParaRPr>
          </a:p>
        </p:txBody>
      </p:sp>
      <p:pic>
        <p:nvPicPr>
          <p:cNvPr id="24" name="图片 23">
            <a:extLst>
              <a:ext uri="{FF2B5EF4-FFF2-40B4-BE49-F238E27FC236}">
                <a16:creationId xmlns:a16="http://schemas.microsoft.com/office/drawing/2014/main" id="{85F8B721-C93D-4A9A-A641-1F57709EF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4" name="矩形 3">
            <a:extLst>
              <a:ext uri="{FF2B5EF4-FFF2-40B4-BE49-F238E27FC236}">
                <a16:creationId xmlns:a16="http://schemas.microsoft.com/office/drawing/2014/main" id="{1A6858A6-07CC-40D3-81D7-319170E1523E}"/>
              </a:ext>
            </a:extLst>
          </p:cNvPr>
          <p:cNvSpPr/>
          <p:nvPr/>
        </p:nvSpPr>
        <p:spPr>
          <a:xfrm>
            <a:off x="200528" y="1810185"/>
            <a:ext cx="6637186" cy="1938992"/>
          </a:xfrm>
          <a:prstGeom prst="rect">
            <a:avLst/>
          </a:prstGeom>
          <a:noFill/>
        </p:spPr>
        <p:txBody>
          <a:bodyPr wrap="square">
            <a:spAutoFit/>
            <a:scene3d>
              <a:camera prst="orthographicFront"/>
              <a:lightRig rig="threePt" dir="t"/>
            </a:scene3d>
            <a:sp3d contourW="12700"/>
          </a:bodyPr>
          <a:lstStyle/>
          <a:p>
            <a:pPr algn="ctr"/>
            <a:r>
              <a:rPr lang="zh-CN" altLang="en-US" sz="6000" b="1" spc="300" dirty="0">
                <a:solidFill>
                  <a:srgbClr val="E43C11"/>
                </a:solidFill>
                <a:ea typeface="思源黑体 CN Bold" panose="020B0800000000000000" pitchFamily="34" charset="-122"/>
                <a:cs typeface="Segoe UI Light" panose="020B0502040204020203" pitchFamily="34" charset="0"/>
              </a:rPr>
              <a:t>中高层</a:t>
            </a:r>
            <a:endParaRPr lang="en-US" altLang="zh-CN" sz="6000" b="1" spc="300" dirty="0">
              <a:solidFill>
                <a:srgbClr val="E43C11"/>
              </a:solidFill>
              <a:ea typeface="思源黑体 CN Bold" panose="020B0800000000000000" pitchFamily="34" charset="-122"/>
              <a:cs typeface="Segoe UI Light" panose="020B0502040204020203" pitchFamily="34" charset="0"/>
            </a:endParaRPr>
          </a:p>
          <a:p>
            <a:pPr algn="ctr"/>
            <a:r>
              <a:rPr lang="zh-CN" altLang="en-US" sz="6000" b="1" spc="300" dirty="0">
                <a:solidFill>
                  <a:srgbClr val="E43C11"/>
                </a:solidFill>
                <a:ea typeface="思源黑体 CN Bold" panose="020B0800000000000000" pitchFamily="34" charset="-122"/>
                <a:cs typeface="Segoe UI Light" panose="020B0502040204020203" pitchFamily="34" charset="0"/>
              </a:rPr>
              <a:t>人员安全管理培训</a:t>
            </a:r>
            <a:endParaRPr lang="en-US" altLang="zh-CN" sz="6000" b="1" spc="300" dirty="0">
              <a:solidFill>
                <a:srgbClr val="E43C11"/>
              </a:solidFill>
              <a:ea typeface="思源黑体 CN Bold" panose="020B0800000000000000" pitchFamily="34" charset="-122"/>
              <a:cs typeface="Segoe UI Light" panose="020B0502040204020203" pitchFamily="34" charset="0"/>
            </a:endParaRPr>
          </a:p>
        </p:txBody>
      </p:sp>
    </p:spTree>
    <p:extLst>
      <p:ext uri="{BB962C8B-B14F-4D97-AF65-F5344CB8AC3E}">
        <p14:creationId xmlns:p14="http://schemas.microsoft.com/office/powerpoint/2010/main" val="37583567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7" name="五边形 20">
            <a:extLst>
              <a:ext uri="{FF2B5EF4-FFF2-40B4-BE49-F238E27FC236}">
                <a16:creationId xmlns:a16="http://schemas.microsoft.com/office/drawing/2014/main" id="{B2752B73-C14B-418F-B597-39E7597293C0}"/>
              </a:ext>
            </a:extLst>
          </p:cNvPr>
          <p:cNvSpPr/>
          <p:nvPr/>
        </p:nvSpPr>
        <p:spPr>
          <a:xfrm>
            <a:off x="727672" y="1433548"/>
            <a:ext cx="2509013" cy="668247"/>
          </a:xfrm>
          <a:prstGeom prst="homePlate">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4F1C75B0-63BE-4BF8-8F01-22647E785E69}"/>
              </a:ext>
            </a:extLst>
          </p:cNvPr>
          <p:cNvSpPr/>
          <p:nvPr/>
        </p:nvSpPr>
        <p:spPr>
          <a:xfrm>
            <a:off x="589807" y="1555305"/>
            <a:ext cx="2646878" cy="424732"/>
          </a:xfrm>
          <a:prstGeom prst="rect">
            <a:avLst/>
          </a:prstGeom>
        </p:spPr>
        <p:txBody>
          <a:bodyPr wrap="square">
            <a:spAutoFit/>
          </a:bodyPr>
          <a:lstStyle/>
          <a:p>
            <a:pPr>
              <a:lnSpc>
                <a:spcPct val="9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职业病防治法</a:t>
            </a:r>
            <a:r>
              <a:rPr lang="en-US" altLang="zh-CN" sz="2400" b="1" dirty="0">
                <a:solidFill>
                  <a:schemeClr val="bg1"/>
                </a:solidFill>
                <a:latin typeface="微软雅黑" panose="020B0503020204020204" pitchFamily="34" charset="-122"/>
                <a:ea typeface="微软雅黑" panose="020B0503020204020204" pitchFamily="34" charset="-122"/>
              </a:rPr>
              <a:t>》</a:t>
            </a:r>
          </a:p>
        </p:txBody>
      </p:sp>
      <p:sp>
        <p:nvSpPr>
          <p:cNvPr id="6" name="矩形 5">
            <a:extLst>
              <a:ext uri="{FF2B5EF4-FFF2-40B4-BE49-F238E27FC236}">
                <a16:creationId xmlns:a16="http://schemas.microsoft.com/office/drawing/2014/main" id="{455F78EA-DD9B-4C72-8F45-5E5DAACCBE44}"/>
              </a:ext>
            </a:extLst>
          </p:cNvPr>
          <p:cNvSpPr/>
          <p:nvPr/>
        </p:nvSpPr>
        <p:spPr>
          <a:xfrm>
            <a:off x="695325" y="2256371"/>
            <a:ext cx="9696904" cy="1884618"/>
          </a:xfrm>
          <a:prstGeom prst="rect">
            <a:avLst/>
          </a:prstGeom>
        </p:spPr>
        <p:txBody>
          <a:bodyPr wrap="square">
            <a:spAutoFit/>
          </a:bodyPr>
          <a:lstStyle/>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职业病防治法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修订稿于</a:t>
            </a:r>
            <a:r>
              <a:rPr lang="en-US" altLang="zh-CN" sz="2000" dirty="0">
                <a:latin typeface="微软雅黑" panose="020B0503020204020204" pitchFamily="34" charset="-122"/>
                <a:ea typeface="微软雅黑" panose="020B0503020204020204" pitchFamily="34" charset="-122"/>
              </a:rPr>
              <a:t>2011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31</a:t>
            </a:r>
            <a:r>
              <a:rPr lang="zh-CN" altLang="en-US" sz="2000" dirty="0">
                <a:latin typeface="微软雅黑" panose="020B0503020204020204" pitchFamily="34" charset="-122"/>
                <a:ea typeface="微软雅黑" panose="020B0503020204020204" pitchFamily="34" charset="-122"/>
              </a:rPr>
              <a:t>日起实施。</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第三条</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职业病防治工作坚持预防为主、防治结合的方针，实行分类管理、综合治理。</a:t>
            </a:r>
          </a:p>
          <a:p>
            <a:pPr algn="just">
              <a:lnSpc>
                <a:spcPct val="150000"/>
              </a:lnSpc>
              <a:spcBef>
                <a:spcPct val="0"/>
              </a:spcBef>
            </a:pPr>
            <a:endParaRPr lang="zh-CN" altLang="en-US"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第三十六条</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劳动者享有下列职业卫生保护权利：  </a:t>
            </a:r>
            <a:endParaRPr lang="en-US" altLang="zh-CN" sz="2000"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8C682AFF-65B2-4EF6-B607-DE826473FC4E}"/>
              </a:ext>
            </a:extLst>
          </p:cNvPr>
          <p:cNvSpPr/>
          <p:nvPr/>
        </p:nvSpPr>
        <p:spPr>
          <a:xfrm>
            <a:off x="695325" y="4207570"/>
            <a:ext cx="9853242" cy="1289905"/>
          </a:xfrm>
          <a:prstGeom prst="rect">
            <a:avLst/>
          </a:prstGeom>
        </p:spPr>
        <p:txBody>
          <a:bodyPr wrap="square">
            <a:spAutoFit/>
          </a:bodyPr>
          <a:lstStyle/>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获得职业卫生教育、培训；</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获得职业健康检查、职业病诊疗、康复等职业病防治服务；</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了解工作场所产生或者可能产生的职业病危害因素、危害后果和应当采取的职业病防护措施；</a:t>
            </a:r>
          </a:p>
        </p:txBody>
      </p:sp>
    </p:spTree>
    <p:extLst>
      <p:ext uri="{BB962C8B-B14F-4D97-AF65-F5344CB8AC3E}">
        <p14:creationId xmlns:p14="http://schemas.microsoft.com/office/powerpoint/2010/main" val="25156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97791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港通</a:t>
            </a:r>
            <a:r>
              <a:rPr lang="zh-CN" altLang="zh-CN" sz="2800" b="1" dirty="0">
                <a:solidFill>
                  <a:schemeClr val="bg1"/>
                </a:solidFill>
                <a:latin typeface="微软雅黑" panose="020B0503020204020204" pitchFamily="34" charset="-122"/>
                <a:ea typeface="微软雅黑" panose="020B0503020204020204" pitchFamily="34" charset="-122"/>
              </a:rPr>
              <a:t>公司“</a:t>
            </a:r>
            <a:r>
              <a:rPr lang="en-US" altLang="zh-CN" sz="2800" b="1" dirty="0">
                <a:solidFill>
                  <a:schemeClr val="bg1"/>
                </a:solidFill>
                <a:latin typeface="微软雅黑" panose="020B0503020204020204" pitchFamily="34" charset="-122"/>
                <a:ea typeface="微软雅黑" panose="020B0503020204020204" pitchFamily="34" charset="-122"/>
              </a:rPr>
              <a:t>6.23</a:t>
            </a:r>
            <a:r>
              <a:rPr lang="zh-CN" altLang="zh-CN" sz="2800" b="1" dirty="0">
                <a:solidFill>
                  <a:schemeClr val="bg1"/>
                </a:solidFill>
                <a:latin typeface="微软雅黑" panose="020B0503020204020204" pitchFamily="34" charset="-122"/>
                <a:ea typeface="微软雅黑" panose="020B0503020204020204" pitchFamily="34" charset="-122"/>
              </a:rPr>
              <a:t>”物体打击死亡事故</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圆角矩形 27">
            <a:extLst>
              <a:ext uri="{FF2B5EF4-FFF2-40B4-BE49-F238E27FC236}">
                <a16:creationId xmlns:a16="http://schemas.microsoft.com/office/drawing/2014/main" id="{6CC0FC4E-3D82-4C7C-9CAF-2E4936A0B86C}"/>
              </a:ext>
            </a:extLst>
          </p:cNvPr>
          <p:cNvSpPr/>
          <p:nvPr/>
        </p:nvSpPr>
        <p:spPr>
          <a:xfrm>
            <a:off x="859063" y="1376103"/>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B839323-8087-4228-83C7-47E5C3298C7E}"/>
              </a:ext>
            </a:extLst>
          </p:cNvPr>
          <p:cNvSpPr/>
          <p:nvPr/>
        </p:nvSpPr>
        <p:spPr>
          <a:xfrm>
            <a:off x="1659536" y="1445137"/>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pic>
        <p:nvPicPr>
          <p:cNvPr id="9" name="图片 6" descr="IMG_3658.JPG">
            <a:extLst>
              <a:ext uri="{FF2B5EF4-FFF2-40B4-BE49-F238E27FC236}">
                <a16:creationId xmlns:a16="http://schemas.microsoft.com/office/drawing/2014/main" id="{B97F433C-E738-49C1-9DC3-407D629C8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70" y="2391347"/>
            <a:ext cx="3887108" cy="377282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pic>
        <p:nvPicPr>
          <p:cNvPr id="10" name="图片 8" descr="20161031095320.png">
            <a:extLst>
              <a:ext uri="{FF2B5EF4-FFF2-40B4-BE49-F238E27FC236}">
                <a16:creationId xmlns:a16="http://schemas.microsoft.com/office/drawing/2014/main" id="{FD83DE61-11E1-4EF9-BB9A-03B3BD2285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414" y="2391347"/>
            <a:ext cx="3820073" cy="377282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89362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97791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港通</a:t>
            </a:r>
            <a:r>
              <a:rPr lang="zh-CN" altLang="zh-CN" sz="2800" b="1" dirty="0">
                <a:solidFill>
                  <a:schemeClr val="bg1"/>
                </a:solidFill>
                <a:latin typeface="微软雅黑" panose="020B0503020204020204" pitchFamily="34" charset="-122"/>
                <a:ea typeface="微软雅黑" panose="020B0503020204020204" pitchFamily="34" charset="-122"/>
              </a:rPr>
              <a:t>公司“</a:t>
            </a:r>
            <a:r>
              <a:rPr lang="en-US" altLang="zh-CN" sz="2800" b="1" dirty="0">
                <a:solidFill>
                  <a:schemeClr val="bg1"/>
                </a:solidFill>
                <a:latin typeface="微软雅黑" panose="020B0503020204020204" pitchFamily="34" charset="-122"/>
                <a:ea typeface="微软雅黑" panose="020B0503020204020204" pitchFamily="34" charset="-122"/>
              </a:rPr>
              <a:t>6.23</a:t>
            </a:r>
            <a:r>
              <a:rPr lang="zh-CN" altLang="zh-CN" sz="2800" b="1" dirty="0">
                <a:solidFill>
                  <a:schemeClr val="bg1"/>
                </a:solidFill>
                <a:latin typeface="微软雅黑" panose="020B0503020204020204" pitchFamily="34" charset="-122"/>
                <a:ea typeface="微软雅黑" panose="020B0503020204020204" pitchFamily="34" charset="-122"/>
              </a:rPr>
              <a:t>”物体打击死亡事故</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8" name="圆角矩形 27">
            <a:extLst>
              <a:ext uri="{FF2B5EF4-FFF2-40B4-BE49-F238E27FC236}">
                <a16:creationId xmlns:a16="http://schemas.microsoft.com/office/drawing/2014/main" id="{0152D443-AE13-43AF-B7F2-75F5D6C0EC55}"/>
              </a:ext>
            </a:extLst>
          </p:cNvPr>
          <p:cNvSpPr/>
          <p:nvPr/>
        </p:nvSpPr>
        <p:spPr>
          <a:xfrm>
            <a:off x="859063" y="1419646"/>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9849021-1ED1-4C86-95BB-D6C660436B4C}"/>
              </a:ext>
            </a:extLst>
          </p:cNvPr>
          <p:cNvSpPr/>
          <p:nvPr/>
        </p:nvSpPr>
        <p:spPr>
          <a:xfrm>
            <a:off x="1345756" y="1489104"/>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sp>
        <p:nvSpPr>
          <p:cNvPr id="3" name="矩形 2">
            <a:extLst>
              <a:ext uri="{FF2B5EF4-FFF2-40B4-BE49-F238E27FC236}">
                <a16:creationId xmlns:a16="http://schemas.microsoft.com/office/drawing/2014/main" id="{8C6C8CD7-4485-41E0-B9DF-A533A7C0F537}"/>
              </a:ext>
            </a:extLst>
          </p:cNvPr>
          <p:cNvSpPr/>
          <p:nvPr/>
        </p:nvSpPr>
        <p:spPr>
          <a:xfrm>
            <a:off x="859063" y="2181866"/>
            <a:ext cx="10549166" cy="3269613"/>
          </a:xfrm>
          <a:prstGeom prst="rect">
            <a:avLst/>
          </a:prstGeom>
        </p:spPr>
        <p:txBody>
          <a:bodyPr wrap="square">
            <a:spAutoFit/>
          </a:bodyPr>
          <a:lstStyle/>
          <a:p>
            <a:pPr algn="just" defTabSz="914034">
              <a:lnSpc>
                <a:spcPct val="150000"/>
              </a:lnSpc>
            </a:pPr>
            <a:r>
              <a:rPr lang="zh-CN" altLang="zh-CN" sz="2000" b="1" kern="100" dirty="0">
                <a:solidFill>
                  <a:srgbClr val="0D1217"/>
                </a:solidFill>
                <a:latin typeface="微软雅黑"/>
                <a:ea typeface="微软雅黑"/>
              </a:rPr>
              <a:t>直接原因：</a:t>
            </a:r>
            <a:r>
              <a:rPr lang="zh-CN" altLang="zh-CN" sz="2000" kern="100" dirty="0">
                <a:solidFill>
                  <a:srgbClr val="0D1217"/>
                </a:solidFill>
                <a:latin typeface="微软雅黑"/>
                <a:ea typeface="微软雅黑"/>
              </a:rPr>
              <a:t>登高车操作台与臂架发生碰撞，导致相邻构件发生倾倒。</a:t>
            </a:r>
          </a:p>
          <a:p>
            <a:pPr algn="just" defTabSz="914034">
              <a:lnSpc>
                <a:spcPct val="150000"/>
              </a:lnSpc>
            </a:pPr>
            <a:r>
              <a:rPr lang="zh-CN" altLang="zh-CN" sz="2000" b="1" kern="100" dirty="0">
                <a:solidFill>
                  <a:srgbClr val="0D1217"/>
                </a:solidFill>
                <a:latin typeface="微软雅黑"/>
                <a:ea typeface="微软雅黑"/>
              </a:rPr>
              <a:t>主要原因：</a:t>
            </a:r>
            <a:r>
              <a:rPr lang="zh-CN" altLang="zh-CN" sz="2000" kern="100" dirty="0">
                <a:solidFill>
                  <a:srgbClr val="0D1217"/>
                </a:solidFill>
                <a:latin typeface="微软雅黑"/>
                <a:ea typeface="微软雅黑"/>
              </a:rPr>
              <a:t>分包商正观公司未按《臂架划线、拼装》工艺要求布置胎架，且仅用细管状构件代替千斤顶直接接触臂架用于支撑。</a:t>
            </a:r>
          </a:p>
          <a:p>
            <a:pPr algn="just" defTabSz="914034">
              <a:lnSpc>
                <a:spcPct val="150000"/>
              </a:lnSpc>
            </a:pPr>
            <a:r>
              <a:rPr lang="zh-CN" altLang="zh-CN" sz="2000" b="1" kern="100" dirty="0">
                <a:solidFill>
                  <a:srgbClr val="0D1217"/>
                </a:solidFill>
                <a:latin typeface="微软雅黑"/>
                <a:ea typeface="微软雅黑"/>
              </a:rPr>
              <a:t>重要原因：</a:t>
            </a:r>
            <a:r>
              <a:rPr lang="zh-CN" altLang="zh-CN" sz="2000" kern="100" dirty="0">
                <a:solidFill>
                  <a:srgbClr val="0D1217"/>
                </a:solidFill>
                <a:latin typeface="微软雅黑"/>
                <a:ea typeface="微软雅黑"/>
              </a:rPr>
              <a:t>港通公司各级领导安全意识淡薄，安全管控不力，未能吸取事故教训，对构件的摆放未做出切实有效的防控措施。</a:t>
            </a:r>
            <a:endParaRPr lang="en-US" altLang="zh-CN" sz="2000" kern="100" dirty="0">
              <a:solidFill>
                <a:srgbClr val="0D1217"/>
              </a:solidFill>
              <a:latin typeface="微软雅黑"/>
              <a:ea typeface="微软雅黑"/>
            </a:endParaRPr>
          </a:p>
          <a:p>
            <a:pPr algn="just" defTabSz="914034">
              <a:lnSpc>
                <a:spcPct val="150000"/>
              </a:lnSpc>
            </a:pPr>
            <a:r>
              <a:rPr lang="zh-CN" altLang="zh-CN" sz="2000" b="1" kern="100" dirty="0">
                <a:solidFill>
                  <a:srgbClr val="0D1217"/>
                </a:solidFill>
                <a:latin typeface="微软雅黑"/>
                <a:ea typeface="微软雅黑"/>
              </a:rPr>
              <a:t>间接原因：</a:t>
            </a:r>
            <a:r>
              <a:rPr lang="en-US" altLang="zh-CN" sz="2000" b="1" kern="100" dirty="0">
                <a:solidFill>
                  <a:srgbClr val="0D1217"/>
                </a:solidFill>
                <a:latin typeface="微软雅黑"/>
                <a:ea typeface="微软雅黑"/>
              </a:rPr>
              <a:t> </a:t>
            </a:r>
            <a:r>
              <a:rPr lang="en-US" altLang="zh-CN" sz="2000" kern="100" dirty="0">
                <a:solidFill>
                  <a:srgbClr val="0D1217"/>
                </a:solidFill>
                <a:latin typeface="微软雅黑"/>
                <a:ea typeface="微软雅黑"/>
              </a:rPr>
              <a:t>1</a:t>
            </a:r>
            <a:r>
              <a:rPr lang="zh-CN" altLang="zh-CN" sz="2000" kern="100" dirty="0">
                <a:solidFill>
                  <a:srgbClr val="0D1217"/>
                </a:solidFill>
                <a:latin typeface="微软雅黑"/>
                <a:ea typeface="微软雅黑"/>
              </a:rPr>
              <a:t>、分包商正观公司安全生产管理不力，对作业过程中违反工艺要求的情况失察，未及时发现并消除事故隐患；</a:t>
            </a:r>
            <a:endParaRPr lang="en-US" altLang="zh-CN" sz="2000" kern="100" dirty="0">
              <a:solidFill>
                <a:srgbClr val="0D1217"/>
              </a:solidFill>
              <a:latin typeface="微软雅黑"/>
              <a:ea typeface="微软雅黑"/>
            </a:endParaRPr>
          </a:p>
        </p:txBody>
      </p:sp>
    </p:spTree>
    <p:extLst>
      <p:ext uri="{BB962C8B-B14F-4D97-AF65-F5344CB8AC3E}">
        <p14:creationId xmlns:p14="http://schemas.microsoft.com/office/powerpoint/2010/main" val="817137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97791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港通</a:t>
            </a:r>
            <a:r>
              <a:rPr lang="zh-CN" altLang="zh-CN" sz="2800" b="1" dirty="0">
                <a:solidFill>
                  <a:schemeClr val="bg1"/>
                </a:solidFill>
                <a:latin typeface="微软雅黑" panose="020B0503020204020204" pitchFamily="34" charset="-122"/>
                <a:ea typeface="微软雅黑" panose="020B0503020204020204" pitchFamily="34" charset="-122"/>
              </a:rPr>
              <a:t>公司“</a:t>
            </a:r>
            <a:r>
              <a:rPr lang="en-US" altLang="zh-CN" sz="2800" b="1" dirty="0">
                <a:solidFill>
                  <a:schemeClr val="bg1"/>
                </a:solidFill>
                <a:latin typeface="微软雅黑" panose="020B0503020204020204" pitchFamily="34" charset="-122"/>
                <a:ea typeface="微软雅黑" panose="020B0503020204020204" pitchFamily="34" charset="-122"/>
              </a:rPr>
              <a:t>6.23</a:t>
            </a:r>
            <a:r>
              <a:rPr lang="zh-CN" altLang="zh-CN" sz="2800" b="1" dirty="0">
                <a:solidFill>
                  <a:schemeClr val="bg1"/>
                </a:solidFill>
                <a:latin typeface="微软雅黑" panose="020B0503020204020204" pitchFamily="34" charset="-122"/>
                <a:ea typeface="微软雅黑" panose="020B0503020204020204" pitchFamily="34" charset="-122"/>
              </a:rPr>
              <a:t>”物体打击死亡事故</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8" name="圆角矩形 27">
            <a:extLst>
              <a:ext uri="{FF2B5EF4-FFF2-40B4-BE49-F238E27FC236}">
                <a16:creationId xmlns:a16="http://schemas.microsoft.com/office/drawing/2014/main" id="{0152D443-AE13-43AF-B7F2-75F5D6C0EC55}"/>
              </a:ext>
            </a:extLst>
          </p:cNvPr>
          <p:cNvSpPr/>
          <p:nvPr/>
        </p:nvSpPr>
        <p:spPr>
          <a:xfrm>
            <a:off x="859063" y="1419646"/>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9849021-1ED1-4C86-95BB-D6C660436B4C}"/>
              </a:ext>
            </a:extLst>
          </p:cNvPr>
          <p:cNvSpPr/>
          <p:nvPr/>
        </p:nvSpPr>
        <p:spPr>
          <a:xfrm>
            <a:off x="1345756" y="1489104"/>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sp>
        <p:nvSpPr>
          <p:cNvPr id="2" name="矩形 1">
            <a:extLst>
              <a:ext uri="{FF2B5EF4-FFF2-40B4-BE49-F238E27FC236}">
                <a16:creationId xmlns:a16="http://schemas.microsoft.com/office/drawing/2014/main" id="{E6AD7ABE-C9BE-4A87-B23C-38251DBD6B1C}"/>
              </a:ext>
            </a:extLst>
          </p:cNvPr>
          <p:cNvSpPr/>
          <p:nvPr/>
        </p:nvSpPr>
        <p:spPr>
          <a:xfrm>
            <a:off x="859062" y="2265443"/>
            <a:ext cx="10287909" cy="3269613"/>
          </a:xfrm>
          <a:prstGeom prst="rect">
            <a:avLst/>
          </a:prstGeom>
        </p:spPr>
        <p:txBody>
          <a:bodyPr wrap="square">
            <a:spAutoFit/>
          </a:bodyPr>
          <a:lstStyle/>
          <a:p>
            <a:pPr algn="just" defTabSz="914034">
              <a:lnSpc>
                <a:spcPct val="150000"/>
              </a:lnSpc>
            </a:pPr>
            <a:r>
              <a:rPr lang="en-US" altLang="zh-CN" sz="2000" kern="100" dirty="0">
                <a:solidFill>
                  <a:srgbClr val="0D1217"/>
                </a:solidFill>
                <a:latin typeface="微软雅黑"/>
                <a:ea typeface="微软雅黑"/>
              </a:rPr>
              <a:t>2</a:t>
            </a:r>
            <a:r>
              <a:rPr lang="zh-CN" altLang="zh-CN" sz="2000" kern="100" dirty="0">
                <a:solidFill>
                  <a:srgbClr val="0D1217"/>
                </a:solidFill>
                <a:latin typeface="微软雅黑"/>
                <a:ea typeface="微软雅黑"/>
              </a:rPr>
              <a:t>、分包商港裕公司和正观公司对员工的安全教育和培训不到位，部分管理人员安全意识淡薄；</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3</a:t>
            </a:r>
            <a:r>
              <a:rPr lang="zh-CN" altLang="zh-CN" sz="2000" kern="100" dirty="0">
                <a:solidFill>
                  <a:srgbClr val="0D1217"/>
                </a:solidFill>
                <a:latin typeface="微软雅黑"/>
                <a:ea typeface="微软雅黑"/>
              </a:rPr>
              <a:t>、分包商仝瀛实业公司安全生产管理不力，在布置生产任务前，未及时排查并消除事故隐患；</a:t>
            </a:r>
          </a:p>
          <a:p>
            <a:pPr algn="just" defTabSz="914034">
              <a:lnSpc>
                <a:spcPct val="150000"/>
              </a:lnSpc>
            </a:pPr>
            <a:r>
              <a:rPr lang="en-US" altLang="zh-CN" sz="2000" kern="100" dirty="0">
                <a:solidFill>
                  <a:srgbClr val="0D1217"/>
                </a:solidFill>
                <a:latin typeface="微软雅黑"/>
                <a:ea typeface="微软雅黑"/>
              </a:rPr>
              <a:t>4</a:t>
            </a:r>
            <a:r>
              <a:rPr lang="zh-CN" altLang="zh-CN" sz="2000" kern="100" dirty="0">
                <a:solidFill>
                  <a:srgbClr val="0D1217"/>
                </a:solidFill>
                <a:latin typeface="微软雅黑"/>
                <a:ea typeface="微软雅黑"/>
              </a:rPr>
              <a:t>、港通公司对分包单位的安全生产工作统一协调、管理不力，对外场大型构件的场地布局协调管理不力、安全距离不足、相关构件的防治及防倾倒工艺要求不甚明确，工艺纪律检查不到位，对检查出的问题未及时整改。</a:t>
            </a:r>
          </a:p>
        </p:txBody>
      </p:sp>
    </p:spTree>
    <p:extLst>
      <p:ext uri="{BB962C8B-B14F-4D97-AF65-F5344CB8AC3E}">
        <p14:creationId xmlns:p14="http://schemas.microsoft.com/office/powerpoint/2010/main" val="958954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305724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公司安全事故特点</a:t>
            </a:r>
          </a:p>
        </p:txBody>
      </p:sp>
      <p:graphicFrame>
        <p:nvGraphicFramePr>
          <p:cNvPr id="9" name="图表 8">
            <a:extLst>
              <a:ext uri="{FF2B5EF4-FFF2-40B4-BE49-F238E27FC236}">
                <a16:creationId xmlns:a16="http://schemas.microsoft.com/office/drawing/2014/main" id="{C86C87D8-8CB3-4047-BA43-99E128B2017B}"/>
              </a:ext>
            </a:extLst>
          </p:cNvPr>
          <p:cNvGraphicFramePr>
            <a:graphicFrameLocks/>
          </p:cNvGraphicFramePr>
          <p:nvPr>
            <p:extLst>
              <p:ext uri="{D42A27DB-BD31-4B8C-83A1-F6EECF244321}">
                <p14:modId xmlns:p14="http://schemas.microsoft.com/office/powerpoint/2010/main" val="1733207617"/>
              </p:ext>
            </p:extLst>
          </p:nvPr>
        </p:nvGraphicFramePr>
        <p:xfrm>
          <a:off x="5259387" y="1949429"/>
          <a:ext cx="6191887" cy="3903662"/>
        </p:xfrm>
        <a:graphic>
          <a:graphicData uri="http://schemas.openxmlformats.org/presentationml/2006/ole">
            <mc:AlternateContent xmlns:mc="http://schemas.openxmlformats.org/markup-compatibility/2006">
              <mc:Choice xmlns:v="urn:schemas-microsoft-com:vml" Requires="v">
                <p:oleObj spid="_x0000_s8227" name="Worksheet" r:id="rId4" imgW="6229504" imgH="3933988" progId="Excel.Sheet.8">
                  <p:embed/>
                </p:oleObj>
              </mc:Choice>
              <mc:Fallback>
                <p:oleObj name="Worksheet" r:id="rId4" imgW="6229504" imgH="3933988" progId="Excel.Sheet.8">
                  <p:embed/>
                  <p:pic>
                    <p:nvPicPr>
                      <p:cNvPr id="129029" name="图表 8">
                        <a:extLst>
                          <a:ext uri="{FF2B5EF4-FFF2-40B4-BE49-F238E27FC236}">
                            <a16:creationId xmlns:a16="http://schemas.microsoft.com/office/drawing/2014/main" id="{31F56EF6-019E-4FF5-919D-D8D3FEB2B6F0}"/>
                          </a:ext>
                        </a:extLst>
                      </p:cNvPr>
                      <p:cNvPicPr>
                        <a:picLocks noChangeArrowheads="1"/>
                      </p:cNvPicPr>
                      <p:nvPr/>
                    </p:nvPicPr>
                    <p:blipFill>
                      <a:blip r:embed="rId5"/>
                      <a:srcRect/>
                      <a:stretch>
                        <a:fillRect/>
                      </a:stretch>
                    </p:blipFill>
                    <p:spPr bwMode="auto">
                      <a:xfrm>
                        <a:off x="5259387" y="1949429"/>
                        <a:ext cx="6191887" cy="3903662"/>
                      </a:xfrm>
                      <a:prstGeom prst="rect">
                        <a:avLst/>
                      </a:prstGeom>
                      <a:noFill/>
                      <a:ln>
                        <a:noFill/>
                      </a:ln>
                    </p:spPr>
                  </p:pic>
                </p:oleObj>
              </mc:Fallback>
            </mc:AlternateContent>
          </a:graphicData>
        </a:graphic>
      </p:graphicFrame>
      <p:grpSp>
        <p:nvGrpSpPr>
          <p:cNvPr id="12" name="组合 11">
            <a:extLst>
              <a:ext uri="{FF2B5EF4-FFF2-40B4-BE49-F238E27FC236}">
                <a16:creationId xmlns:a16="http://schemas.microsoft.com/office/drawing/2014/main" id="{6E2DF3CA-B87C-492B-81DF-9A8D30F0AC5C}"/>
              </a:ext>
            </a:extLst>
          </p:cNvPr>
          <p:cNvGrpSpPr/>
          <p:nvPr/>
        </p:nvGrpSpPr>
        <p:grpSpPr>
          <a:xfrm>
            <a:off x="949853" y="2609660"/>
            <a:ext cx="3863447" cy="2857500"/>
            <a:chOff x="6097807" y="1575435"/>
            <a:chExt cx="2534181" cy="4253865"/>
          </a:xfrm>
        </p:grpSpPr>
        <p:sp>
          <p:nvSpPr>
            <p:cNvPr id="14" name="矩形: 圆角 13">
              <a:extLst>
                <a:ext uri="{FF2B5EF4-FFF2-40B4-BE49-F238E27FC236}">
                  <a16:creationId xmlns:a16="http://schemas.microsoft.com/office/drawing/2014/main" id="{33D59ED2-52BF-4915-86D7-2E9CFBDE9E97}"/>
                </a:ext>
              </a:extLst>
            </p:cNvPr>
            <p:cNvSpPr/>
            <p:nvPr/>
          </p:nvSpPr>
          <p:spPr>
            <a:xfrm>
              <a:off x="6097807" y="1575435"/>
              <a:ext cx="2534181" cy="4253865"/>
            </a:xfrm>
            <a:prstGeom prst="roundRect">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思源黑体 CN Bold" panose="020B0800000000000000" pitchFamily="34" charset="-122"/>
                <a:ea typeface="思源黑体 CN Bold" panose="020B0800000000000000" pitchFamily="34" charset="-122"/>
              </a:endParaRPr>
            </a:p>
          </p:txBody>
        </p:sp>
        <p:sp>
          <p:nvSpPr>
            <p:cNvPr id="15" name="矩形: 圆角 14">
              <a:extLst>
                <a:ext uri="{FF2B5EF4-FFF2-40B4-BE49-F238E27FC236}">
                  <a16:creationId xmlns:a16="http://schemas.microsoft.com/office/drawing/2014/main" id="{110B8CB8-27AC-46B6-B4B0-9975E47DC3B1}"/>
                </a:ext>
              </a:extLst>
            </p:cNvPr>
            <p:cNvSpPr/>
            <p:nvPr/>
          </p:nvSpPr>
          <p:spPr>
            <a:xfrm>
              <a:off x="6205376" y="1764496"/>
              <a:ext cx="2319043" cy="3875744"/>
            </a:xfrm>
            <a:prstGeom prst="roundRect">
              <a:avLst>
                <a:gd name="adj" fmla="val 13740"/>
              </a:avLst>
            </a:prstGeom>
            <a:gradFill flip="none" rotWithShape="1">
              <a:gsLst>
                <a:gs pos="0">
                  <a:srgbClr val="D70F01"/>
                </a:gs>
                <a:gs pos="100000">
                  <a:srgbClr val="F26A2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a:extLst>
              <a:ext uri="{FF2B5EF4-FFF2-40B4-BE49-F238E27FC236}">
                <a16:creationId xmlns:a16="http://schemas.microsoft.com/office/drawing/2014/main" id="{56AB98A8-579F-4F6E-BF5C-35F9F617B049}"/>
              </a:ext>
            </a:extLst>
          </p:cNvPr>
          <p:cNvSpPr/>
          <p:nvPr/>
        </p:nvSpPr>
        <p:spPr>
          <a:xfrm>
            <a:off x="1549267" y="3269229"/>
            <a:ext cx="2690018" cy="1422954"/>
          </a:xfrm>
          <a:prstGeom prst="rect">
            <a:avLst/>
          </a:prstGeom>
        </p:spPr>
        <p:txBody>
          <a:bodyPr wrap="square">
            <a:spAutoFit/>
          </a:bodyPr>
          <a:lstStyle/>
          <a:p>
            <a:pPr algn="just">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至今发生在</a:t>
            </a:r>
            <a:r>
              <a:rPr lang="en-US" altLang="zh-CN" sz="2000" b="1" dirty="0">
                <a:solidFill>
                  <a:schemeClr val="bg1"/>
                </a:solidFill>
                <a:latin typeface="微软雅黑" panose="020B0503020204020204" pitchFamily="34" charset="-122"/>
                <a:ea typeface="微软雅黑" panose="020B0503020204020204" pitchFamily="34" charset="-122"/>
              </a:rPr>
              <a:t>XXXXXXX</a:t>
            </a:r>
            <a:r>
              <a:rPr lang="zh-CN" altLang="en-US" sz="2000" b="1" dirty="0">
                <a:solidFill>
                  <a:schemeClr val="bg1"/>
                </a:solidFill>
                <a:latin typeface="微软雅黑" panose="020B0503020204020204" pitchFamily="34" charset="-122"/>
                <a:ea typeface="微软雅黑" panose="020B0503020204020204" pitchFamily="34" charset="-122"/>
              </a:rPr>
              <a:t>行业现场的事故统计分析</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14AD3F45-AEB5-49C8-B988-CBF3D5062A36}"/>
              </a:ext>
            </a:extLst>
          </p:cNvPr>
          <p:cNvSpPr txBox="1"/>
          <p:nvPr/>
        </p:nvSpPr>
        <p:spPr>
          <a:xfrm>
            <a:off x="3249335" y="6023520"/>
            <a:ext cx="5690924" cy="523220"/>
          </a:xfrm>
          <a:prstGeom prst="rect">
            <a:avLst/>
          </a:prstGeom>
          <a:noFill/>
        </p:spPr>
        <p:txBody>
          <a:bodyPr wrap="square" rtlCol="0">
            <a:spAutoFit/>
          </a:bodyPr>
          <a:lstStyle/>
          <a:p>
            <a:pPr algn="ctr"/>
            <a:r>
              <a:rPr lang="zh-CN" altLang="en-US" sz="2800" dirty="0">
                <a:solidFill>
                  <a:schemeClr val="bg1">
                    <a:lumMod val="65000"/>
                  </a:schemeClr>
                </a:solidFill>
                <a:latin typeface="微软雅黑" panose="020B0503020204020204" pitchFamily="34" charset="-122"/>
                <a:ea typeface="微软雅黑" panose="020B0503020204020204" pitchFamily="34" charset="-122"/>
              </a:rPr>
              <a:t>请替换成符合本公司的数据表</a:t>
            </a:r>
            <a:r>
              <a:rPr lang="en-US" altLang="zh-CN" sz="2800" dirty="0">
                <a:solidFill>
                  <a:schemeClr val="bg1">
                    <a:lumMod val="65000"/>
                  </a:schemeClr>
                </a:solidFill>
                <a:latin typeface="微软雅黑" panose="020B0503020204020204" pitchFamily="34" charset="-122"/>
                <a:ea typeface="微软雅黑" panose="020B0503020204020204" pitchFamily="34" charset="-122"/>
              </a:rPr>
              <a:t>/</a:t>
            </a:r>
            <a:r>
              <a:rPr lang="zh-CN" altLang="en-US" sz="2800" dirty="0">
                <a:solidFill>
                  <a:schemeClr val="bg1">
                    <a:lumMod val="65000"/>
                  </a:schemeClr>
                </a:solidFill>
                <a:latin typeface="微软雅黑" panose="020B0503020204020204" pitchFamily="34" charset="-122"/>
                <a:ea typeface="微软雅黑" panose="020B0503020204020204" pitchFamily="34" charset="-122"/>
              </a:rPr>
              <a:t>图</a:t>
            </a:r>
          </a:p>
        </p:txBody>
      </p:sp>
    </p:spTree>
    <p:extLst>
      <p:ext uri="{BB962C8B-B14F-4D97-AF65-F5344CB8AC3E}">
        <p14:creationId xmlns:p14="http://schemas.microsoft.com/office/powerpoint/2010/main" val="4117403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305724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公司安全事故特点</a:t>
            </a:r>
          </a:p>
        </p:txBody>
      </p:sp>
      <p:pic>
        <p:nvPicPr>
          <p:cNvPr id="7" name="图片 6">
            <a:extLst>
              <a:ext uri="{FF2B5EF4-FFF2-40B4-BE49-F238E27FC236}">
                <a16:creationId xmlns:a16="http://schemas.microsoft.com/office/drawing/2014/main" id="{989592FD-3C99-42F8-9748-0C295CDC4974}"/>
              </a:ext>
            </a:extLst>
          </p:cNvPr>
          <p:cNvPicPr>
            <a:picLocks noChangeAspect="1"/>
          </p:cNvPicPr>
          <p:nvPr/>
        </p:nvPicPr>
        <p:blipFill rotWithShape="1">
          <a:blip r:embed="rId3">
            <a:extLst>
              <a:ext uri="{28A0092B-C50C-407E-A947-70E740481C1C}">
                <a14:useLocalDpi xmlns:a14="http://schemas.microsoft.com/office/drawing/2010/main" val="0"/>
              </a:ext>
            </a:extLst>
          </a:blip>
          <a:srcRect t="61037" b="4363"/>
          <a:stretch/>
        </p:blipFill>
        <p:spPr>
          <a:xfrm>
            <a:off x="0" y="1168399"/>
            <a:ext cx="12192000" cy="2814474"/>
          </a:xfrm>
          <a:prstGeom prst="rect">
            <a:avLst/>
          </a:prstGeom>
        </p:spPr>
      </p:pic>
      <p:sp>
        <p:nvSpPr>
          <p:cNvPr id="8" name="矩形 7">
            <a:extLst>
              <a:ext uri="{FF2B5EF4-FFF2-40B4-BE49-F238E27FC236}">
                <a16:creationId xmlns:a16="http://schemas.microsoft.com/office/drawing/2014/main" id="{4DD9BE31-6F43-4DED-88F6-F3E2B464C578}"/>
              </a:ext>
            </a:extLst>
          </p:cNvPr>
          <p:cNvSpPr/>
          <p:nvPr/>
        </p:nvSpPr>
        <p:spPr>
          <a:xfrm>
            <a:off x="1055688" y="1600200"/>
            <a:ext cx="10069512" cy="1752600"/>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DD17E04-75BE-48E5-90A0-476948317BAB}"/>
              </a:ext>
            </a:extLst>
          </p:cNvPr>
          <p:cNvSpPr/>
          <p:nvPr/>
        </p:nvSpPr>
        <p:spPr>
          <a:xfrm>
            <a:off x="1314450" y="1992906"/>
            <a:ext cx="9563100" cy="967188"/>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根据统计，</a:t>
            </a:r>
            <a:r>
              <a:rPr lang="en-US" altLang="zh-CN" sz="2000" dirty="0">
                <a:latin typeface="微软雅黑" panose="020B0503020204020204" pitchFamily="34" charset="-122"/>
                <a:ea typeface="微软雅黑" panose="020B0503020204020204" pitchFamily="34" charset="-122"/>
              </a:rPr>
              <a:t>XXXXXXX</a:t>
            </a:r>
            <a:r>
              <a:rPr lang="zh-CN" altLang="en-US" sz="2000" dirty="0">
                <a:latin typeface="微软雅黑" panose="020B0503020204020204" pitchFamily="34" charset="-122"/>
                <a:ea typeface="微软雅黑" panose="020B0503020204020204" pitchFamily="34" charset="-122"/>
              </a:rPr>
              <a:t>行业常见的事故以机械伤害、物体打击、高空坠落为主，这三项事故占全部事故总数的</a:t>
            </a:r>
            <a:r>
              <a:rPr lang="en-US" altLang="zh-CN" sz="2000" dirty="0">
                <a:latin typeface="微软雅黑" panose="020B0503020204020204" pitchFamily="34" charset="-122"/>
                <a:ea typeface="微软雅黑" panose="020B0503020204020204" pitchFamily="34" charset="-122"/>
              </a:rPr>
              <a:t>68%</a:t>
            </a:r>
            <a:r>
              <a:rPr lang="zh-CN" altLang="en-US" sz="2000" dirty="0">
                <a:latin typeface="微软雅黑" panose="020B0503020204020204" pitchFamily="34" charset="-122"/>
                <a:ea typeface="微软雅黑" panose="020B0503020204020204" pitchFamily="34" charset="-122"/>
              </a:rPr>
              <a:t>左右。并且事故具有如下的特点：</a:t>
            </a:r>
            <a:endParaRPr lang="zh-CN" altLang="en-US" sz="2000" dirty="0"/>
          </a:p>
        </p:txBody>
      </p:sp>
      <p:sp>
        <p:nvSpPr>
          <p:cNvPr id="16" name="矩形: 圆角 15">
            <a:extLst>
              <a:ext uri="{FF2B5EF4-FFF2-40B4-BE49-F238E27FC236}">
                <a16:creationId xmlns:a16="http://schemas.microsoft.com/office/drawing/2014/main" id="{4A5C8376-D7F3-4466-9D4C-12F6CF8BDEA1}"/>
              </a:ext>
            </a:extLst>
          </p:cNvPr>
          <p:cNvSpPr/>
          <p:nvPr/>
        </p:nvSpPr>
        <p:spPr>
          <a:xfrm>
            <a:off x="431801" y="4401286"/>
            <a:ext cx="2425700" cy="1491517"/>
          </a:xfrm>
          <a:prstGeom prst="roundRect">
            <a:avLst>
              <a:gd name="adj" fmla="val 5150"/>
            </a:avLst>
          </a:prstGeom>
          <a:solidFill>
            <a:schemeClr val="bg1"/>
          </a:solidFill>
          <a:ln w="28575">
            <a:gradFill>
              <a:gsLst>
                <a:gs pos="0">
                  <a:srgbClr val="E43C11"/>
                </a:gs>
                <a:gs pos="100000">
                  <a:srgbClr val="F47124"/>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A4CBECBA-AABD-4100-98C2-6DDC7F544441}"/>
              </a:ext>
            </a:extLst>
          </p:cNvPr>
          <p:cNvSpPr/>
          <p:nvPr/>
        </p:nvSpPr>
        <p:spPr>
          <a:xfrm>
            <a:off x="3416300" y="4401286"/>
            <a:ext cx="2425700" cy="1491517"/>
          </a:xfrm>
          <a:prstGeom prst="roundRect">
            <a:avLst>
              <a:gd name="adj" fmla="val 5150"/>
            </a:avLst>
          </a:prstGeom>
          <a:solidFill>
            <a:schemeClr val="bg1"/>
          </a:solidFill>
          <a:ln w="28575">
            <a:gradFill>
              <a:gsLst>
                <a:gs pos="0">
                  <a:srgbClr val="E43C11"/>
                </a:gs>
                <a:gs pos="100000">
                  <a:srgbClr val="F47124"/>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B247EFD4-93BF-4BA4-B984-842B0E99DF8F}"/>
              </a:ext>
            </a:extLst>
          </p:cNvPr>
          <p:cNvSpPr/>
          <p:nvPr/>
        </p:nvSpPr>
        <p:spPr>
          <a:xfrm>
            <a:off x="6400799" y="4401285"/>
            <a:ext cx="2425700" cy="1491517"/>
          </a:xfrm>
          <a:prstGeom prst="roundRect">
            <a:avLst>
              <a:gd name="adj" fmla="val 5150"/>
            </a:avLst>
          </a:prstGeom>
          <a:solidFill>
            <a:schemeClr val="bg1"/>
          </a:solidFill>
          <a:ln w="28575">
            <a:gradFill>
              <a:gsLst>
                <a:gs pos="0">
                  <a:srgbClr val="E43C11"/>
                </a:gs>
                <a:gs pos="100000">
                  <a:srgbClr val="F47124"/>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F407E963-4398-4A24-87FB-BEF61373E6DF}"/>
              </a:ext>
            </a:extLst>
          </p:cNvPr>
          <p:cNvSpPr/>
          <p:nvPr/>
        </p:nvSpPr>
        <p:spPr>
          <a:xfrm>
            <a:off x="9385299" y="4401284"/>
            <a:ext cx="2425700" cy="1491517"/>
          </a:xfrm>
          <a:prstGeom prst="roundRect">
            <a:avLst>
              <a:gd name="adj" fmla="val 5150"/>
            </a:avLst>
          </a:prstGeom>
          <a:solidFill>
            <a:schemeClr val="bg1"/>
          </a:solidFill>
          <a:ln w="28575">
            <a:gradFill>
              <a:gsLst>
                <a:gs pos="0">
                  <a:srgbClr val="E43C11"/>
                </a:gs>
                <a:gs pos="100000">
                  <a:srgbClr val="F47124"/>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5B8BEA9-AD14-4835-808B-0D3EBBD09B14}"/>
              </a:ext>
            </a:extLst>
          </p:cNvPr>
          <p:cNvSpPr/>
          <p:nvPr/>
        </p:nvSpPr>
        <p:spPr>
          <a:xfrm>
            <a:off x="602180" y="4758313"/>
            <a:ext cx="2084941" cy="777457"/>
          </a:xfrm>
          <a:prstGeom prst="rect">
            <a:avLst/>
          </a:prstGeom>
        </p:spPr>
        <p:txBody>
          <a:bodyPr wrap="square">
            <a:spAutoFit/>
          </a:bodyPr>
          <a:lstStyle/>
          <a:p>
            <a:pPr>
              <a:lnSpc>
                <a:spcPct val="130000"/>
              </a:lnSpc>
              <a:spcBef>
                <a:spcPct val="0"/>
              </a:spcBef>
            </a:pPr>
            <a:r>
              <a:rPr lang="zh-CN" altLang="en-US" dirty="0">
                <a:latin typeface="微软雅黑" panose="020B0503020204020204" pitchFamily="34" charset="-122"/>
                <a:ea typeface="微软雅黑" panose="020B0503020204020204" pitchFamily="34" charset="-122"/>
              </a:rPr>
              <a:t>易造成重伤甚至死亡等恶性事故</a:t>
            </a:r>
          </a:p>
        </p:txBody>
      </p:sp>
      <p:sp>
        <p:nvSpPr>
          <p:cNvPr id="13" name="矩形 12">
            <a:extLst>
              <a:ext uri="{FF2B5EF4-FFF2-40B4-BE49-F238E27FC236}">
                <a16:creationId xmlns:a16="http://schemas.microsoft.com/office/drawing/2014/main" id="{7DB8E2CA-A30F-4130-9213-70D11DF915B1}"/>
              </a:ext>
            </a:extLst>
          </p:cNvPr>
          <p:cNvSpPr/>
          <p:nvPr/>
        </p:nvSpPr>
        <p:spPr>
          <a:xfrm>
            <a:off x="3416300" y="4434113"/>
            <a:ext cx="2374902" cy="1497654"/>
          </a:xfrm>
          <a:prstGeom prst="rect">
            <a:avLst/>
          </a:prstGeom>
        </p:spPr>
        <p:txBody>
          <a:bodyPr wrap="square">
            <a:spAutoFit/>
          </a:bodyPr>
          <a:lstStyle/>
          <a:p>
            <a:pPr algn="just">
              <a:lnSpc>
                <a:spcPct val="130000"/>
              </a:lnSpc>
              <a:spcBef>
                <a:spcPct val="0"/>
              </a:spcBef>
            </a:pPr>
            <a:r>
              <a:rPr lang="zh-CN" altLang="en-US" dirty="0">
                <a:latin typeface="微软雅黑" panose="020B0503020204020204" pitchFamily="34" charset="-122"/>
                <a:ea typeface="微软雅黑" panose="020B0503020204020204" pitchFamily="34" charset="-122"/>
              </a:rPr>
              <a:t>作业者本身安全意识不强，缺乏自我保护意识导致事故的比例高</a:t>
            </a:r>
          </a:p>
        </p:txBody>
      </p:sp>
      <p:sp>
        <p:nvSpPr>
          <p:cNvPr id="20" name="矩形 19">
            <a:extLst>
              <a:ext uri="{FF2B5EF4-FFF2-40B4-BE49-F238E27FC236}">
                <a16:creationId xmlns:a16="http://schemas.microsoft.com/office/drawing/2014/main" id="{D18D2807-8A0A-47AD-9E8C-EDC5091B8A4D}"/>
              </a:ext>
            </a:extLst>
          </p:cNvPr>
          <p:cNvSpPr/>
          <p:nvPr/>
        </p:nvSpPr>
        <p:spPr>
          <a:xfrm>
            <a:off x="6483934" y="4563362"/>
            <a:ext cx="2259429" cy="1137556"/>
          </a:xfrm>
          <a:prstGeom prst="rect">
            <a:avLst/>
          </a:prstGeom>
        </p:spPr>
        <p:txBody>
          <a:bodyPr wrap="square">
            <a:spAutoFit/>
          </a:bodyPr>
          <a:lstStyle/>
          <a:p>
            <a:pPr>
              <a:lnSpc>
                <a:spcPct val="130000"/>
              </a:lnSpc>
              <a:spcBef>
                <a:spcPct val="0"/>
              </a:spcBef>
            </a:pPr>
            <a:r>
              <a:rPr lang="zh-CN" altLang="en-US" dirty="0">
                <a:latin typeface="微软雅黑" panose="020B0503020204020204" pitchFamily="34" charset="-122"/>
                <a:ea typeface="微软雅黑" panose="020B0503020204020204" pitchFamily="34" charset="-122"/>
              </a:rPr>
              <a:t>事故过程较复杂，往往有多个因素诱发事故的发生</a:t>
            </a:r>
          </a:p>
        </p:txBody>
      </p:sp>
      <p:sp>
        <p:nvSpPr>
          <p:cNvPr id="21" name="矩形 20">
            <a:extLst>
              <a:ext uri="{FF2B5EF4-FFF2-40B4-BE49-F238E27FC236}">
                <a16:creationId xmlns:a16="http://schemas.microsoft.com/office/drawing/2014/main" id="{C5ACD0B8-0B8F-4078-9F0C-3600F5DE0D58}"/>
              </a:ext>
            </a:extLst>
          </p:cNvPr>
          <p:cNvSpPr/>
          <p:nvPr/>
        </p:nvSpPr>
        <p:spPr>
          <a:xfrm>
            <a:off x="9535967" y="4758313"/>
            <a:ext cx="2124364" cy="777457"/>
          </a:xfrm>
          <a:prstGeom prst="rect">
            <a:avLst/>
          </a:prstGeom>
        </p:spPr>
        <p:txBody>
          <a:bodyPr wrap="square">
            <a:spAutoFit/>
          </a:bodyPr>
          <a:lstStyle/>
          <a:p>
            <a:pPr>
              <a:lnSpc>
                <a:spcPct val="130000"/>
              </a:lnSpc>
              <a:spcBef>
                <a:spcPct val="0"/>
              </a:spcBef>
            </a:pPr>
            <a:r>
              <a:rPr lang="zh-CN" altLang="en-US" dirty="0">
                <a:latin typeface="微软雅黑" panose="020B0503020204020204" pitchFamily="34" charset="-122"/>
                <a:ea typeface="微软雅黑" panose="020B0503020204020204" pitchFamily="34" charset="-122"/>
              </a:rPr>
              <a:t>“三违”造成事故的比重大</a:t>
            </a:r>
          </a:p>
        </p:txBody>
      </p:sp>
    </p:spTree>
    <p:extLst>
      <p:ext uri="{BB962C8B-B14F-4D97-AF65-F5344CB8AC3E}">
        <p14:creationId xmlns:p14="http://schemas.microsoft.com/office/powerpoint/2010/main" val="3617070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740A9F79-208F-4026-83BB-901F3CB50073}"/>
              </a:ext>
            </a:extLst>
          </p:cNvPr>
          <p:cNvSpPr/>
          <p:nvPr/>
        </p:nvSpPr>
        <p:spPr>
          <a:xfrm>
            <a:off x="209550" y="1263134"/>
            <a:ext cx="11772900" cy="4782066"/>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305724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公司安全事故特点</a:t>
            </a:r>
          </a:p>
        </p:txBody>
      </p:sp>
      <p:sp>
        <p:nvSpPr>
          <p:cNvPr id="2" name="矩形 1">
            <a:extLst>
              <a:ext uri="{FF2B5EF4-FFF2-40B4-BE49-F238E27FC236}">
                <a16:creationId xmlns:a16="http://schemas.microsoft.com/office/drawing/2014/main" id="{15647F5B-0225-4B3B-8647-7B05AFE8732E}"/>
              </a:ext>
            </a:extLst>
          </p:cNvPr>
          <p:cNvSpPr/>
          <p:nvPr/>
        </p:nvSpPr>
        <p:spPr>
          <a:xfrm>
            <a:off x="1055688" y="1411191"/>
            <a:ext cx="2871299" cy="400110"/>
          </a:xfrm>
          <a:prstGeom prst="rect">
            <a:avLst/>
          </a:prstGeom>
        </p:spPr>
        <p:txBody>
          <a:bodyPr wrap="none">
            <a:spAutoFit/>
          </a:bodyPr>
          <a:lstStyle/>
          <a:p>
            <a:pPr>
              <a:spcBef>
                <a:spcPct val="0"/>
              </a:spcBef>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2017</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年事故统计分析：</a:t>
            </a:r>
          </a:p>
        </p:txBody>
      </p:sp>
      <p:graphicFrame>
        <p:nvGraphicFramePr>
          <p:cNvPr id="22" name="表格 21">
            <a:extLst>
              <a:ext uri="{FF2B5EF4-FFF2-40B4-BE49-F238E27FC236}">
                <a16:creationId xmlns:a16="http://schemas.microsoft.com/office/drawing/2014/main" id="{96D66747-ECFA-4BA9-AE0A-613B0C1635D5}"/>
              </a:ext>
            </a:extLst>
          </p:cNvPr>
          <p:cNvGraphicFramePr/>
          <p:nvPr>
            <p:extLst>
              <p:ext uri="{D42A27DB-BD31-4B8C-83A1-F6EECF244321}">
                <p14:modId xmlns:p14="http://schemas.microsoft.com/office/powerpoint/2010/main" val="559178517"/>
              </p:ext>
            </p:extLst>
          </p:nvPr>
        </p:nvGraphicFramePr>
        <p:xfrm>
          <a:off x="1055688" y="2597094"/>
          <a:ext cx="2193647" cy="2916310"/>
        </p:xfrm>
        <a:graphic>
          <a:graphicData uri="http://schemas.openxmlformats.org/drawingml/2006/table">
            <a:tbl>
              <a:tblPr/>
              <a:tblGrid>
                <a:gridCol w="1218693">
                  <a:extLst>
                    <a:ext uri="{9D8B030D-6E8A-4147-A177-3AD203B41FA5}">
                      <a16:colId xmlns:a16="http://schemas.microsoft.com/office/drawing/2014/main" val="20000"/>
                    </a:ext>
                  </a:extLst>
                </a:gridCol>
                <a:gridCol w="974954">
                  <a:extLst>
                    <a:ext uri="{9D8B030D-6E8A-4147-A177-3AD203B41FA5}">
                      <a16:colId xmlns:a16="http://schemas.microsoft.com/office/drawing/2014/main" val="20001"/>
                    </a:ext>
                  </a:extLst>
                </a:gridCol>
              </a:tblGrid>
              <a:tr h="29127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物体打击</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18</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127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高处坠落</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16</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061">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机械伤害</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6</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127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起重伤害</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17</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127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交通事故</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127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车辆伤害</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127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触电</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061">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火灾事故</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127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灼烫</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127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其他伤害</a:t>
                      </a:r>
                    </a:p>
                  </a:txBody>
                  <a:tcPr marL="0" marR="0" marT="0" marB="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18</a:t>
                      </a:r>
                    </a:p>
                  </a:txBody>
                  <a:tcPr marL="0" marR="0" marT="0" marB="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6" name="矩形 25">
            <a:extLst>
              <a:ext uri="{FF2B5EF4-FFF2-40B4-BE49-F238E27FC236}">
                <a16:creationId xmlns:a16="http://schemas.microsoft.com/office/drawing/2014/main" id="{6201831C-BF9B-4708-AF16-41125C0FAFBB}"/>
              </a:ext>
            </a:extLst>
          </p:cNvPr>
          <p:cNvSpPr/>
          <p:nvPr/>
        </p:nvSpPr>
        <p:spPr>
          <a:xfrm>
            <a:off x="209550" y="1877983"/>
            <a:ext cx="11772900" cy="170944"/>
          </a:xfrm>
          <a:prstGeom prst="rect">
            <a:avLst/>
          </a:prstGeom>
          <a:solidFill>
            <a:srgbClr val="E43C11">
              <a:alpha val="8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9" name="图表 28">
            <a:extLst>
              <a:ext uri="{FF2B5EF4-FFF2-40B4-BE49-F238E27FC236}">
                <a16:creationId xmlns:a16="http://schemas.microsoft.com/office/drawing/2014/main" id="{DA2B78DD-ACBA-4867-8B31-9D802D5B8146}"/>
              </a:ext>
            </a:extLst>
          </p:cNvPr>
          <p:cNvGraphicFramePr/>
          <p:nvPr>
            <p:extLst>
              <p:ext uri="{D42A27DB-BD31-4B8C-83A1-F6EECF244321}">
                <p14:modId xmlns:p14="http://schemas.microsoft.com/office/powerpoint/2010/main" val="1029495298"/>
              </p:ext>
            </p:extLst>
          </p:nvPr>
        </p:nvGraphicFramePr>
        <p:xfrm>
          <a:off x="4632836" y="2230551"/>
          <a:ext cx="6854972" cy="3633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074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740A9F79-208F-4026-83BB-901F3CB50073}"/>
              </a:ext>
            </a:extLst>
          </p:cNvPr>
          <p:cNvSpPr/>
          <p:nvPr/>
        </p:nvSpPr>
        <p:spPr>
          <a:xfrm>
            <a:off x="209550" y="1263134"/>
            <a:ext cx="11772900" cy="4782066"/>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305724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公司安全事故特点</a:t>
            </a:r>
          </a:p>
        </p:txBody>
      </p:sp>
      <p:sp>
        <p:nvSpPr>
          <p:cNvPr id="2" name="矩形 1">
            <a:extLst>
              <a:ext uri="{FF2B5EF4-FFF2-40B4-BE49-F238E27FC236}">
                <a16:creationId xmlns:a16="http://schemas.microsoft.com/office/drawing/2014/main" id="{15647F5B-0225-4B3B-8647-7B05AFE8732E}"/>
              </a:ext>
            </a:extLst>
          </p:cNvPr>
          <p:cNvSpPr/>
          <p:nvPr/>
        </p:nvSpPr>
        <p:spPr>
          <a:xfrm>
            <a:off x="1055688" y="1411191"/>
            <a:ext cx="2871299" cy="400110"/>
          </a:xfrm>
          <a:prstGeom prst="rect">
            <a:avLst/>
          </a:prstGeom>
        </p:spPr>
        <p:txBody>
          <a:bodyPr wrap="none">
            <a:spAutoFit/>
          </a:bodyPr>
          <a:lstStyle/>
          <a:p>
            <a:pPr>
              <a:spcBef>
                <a:spcPct val="0"/>
              </a:spcBef>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2018</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年事故统计分析：</a:t>
            </a:r>
          </a:p>
        </p:txBody>
      </p:sp>
      <p:sp>
        <p:nvSpPr>
          <p:cNvPr id="26" name="矩形 25">
            <a:extLst>
              <a:ext uri="{FF2B5EF4-FFF2-40B4-BE49-F238E27FC236}">
                <a16:creationId xmlns:a16="http://schemas.microsoft.com/office/drawing/2014/main" id="{6201831C-BF9B-4708-AF16-41125C0FAFBB}"/>
              </a:ext>
            </a:extLst>
          </p:cNvPr>
          <p:cNvSpPr/>
          <p:nvPr/>
        </p:nvSpPr>
        <p:spPr>
          <a:xfrm>
            <a:off x="209550" y="1877983"/>
            <a:ext cx="11772900" cy="170944"/>
          </a:xfrm>
          <a:prstGeom prst="rect">
            <a:avLst/>
          </a:prstGeom>
          <a:solidFill>
            <a:srgbClr val="E43C11">
              <a:alpha val="8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表格 10">
            <a:extLst>
              <a:ext uri="{FF2B5EF4-FFF2-40B4-BE49-F238E27FC236}">
                <a16:creationId xmlns:a16="http://schemas.microsoft.com/office/drawing/2014/main" id="{B2B93B6B-9D09-4432-9C39-26378732556A}"/>
              </a:ext>
            </a:extLst>
          </p:cNvPr>
          <p:cNvGraphicFramePr/>
          <p:nvPr>
            <p:extLst>
              <p:ext uri="{D42A27DB-BD31-4B8C-83A1-F6EECF244321}">
                <p14:modId xmlns:p14="http://schemas.microsoft.com/office/powerpoint/2010/main" val="1626847374"/>
              </p:ext>
            </p:extLst>
          </p:nvPr>
        </p:nvGraphicFramePr>
        <p:xfrm>
          <a:off x="1055688" y="2565101"/>
          <a:ext cx="2193646" cy="2926080"/>
        </p:xfrm>
        <a:graphic>
          <a:graphicData uri="http://schemas.openxmlformats.org/drawingml/2006/table">
            <a:tbl>
              <a:tblPr/>
              <a:tblGrid>
                <a:gridCol w="1191634">
                  <a:extLst>
                    <a:ext uri="{9D8B030D-6E8A-4147-A177-3AD203B41FA5}">
                      <a16:colId xmlns:a16="http://schemas.microsoft.com/office/drawing/2014/main" val="20000"/>
                    </a:ext>
                  </a:extLst>
                </a:gridCol>
                <a:gridCol w="1002012">
                  <a:extLst>
                    <a:ext uri="{9D8B030D-6E8A-4147-A177-3AD203B41FA5}">
                      <a16:colId xmlns:a16="http://schemas.microsoft.com/office/drawing/2014/main" val="20001"/>
                    </a:ext>
                  </a:extLst>
                </a:gridCol>
              </a:tblGrid>
              <a:tr h="24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物体打击</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26</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50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高处坠落</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机械伤害</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0506">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交通事故</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起重伤害</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车辆伤害</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050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火灾</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灼烫</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0506">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淹溺</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坍塌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险肇事故</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050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Times New Roman" panose="02020603050405020304" pitchFamily="18" charset="0"/>
                        </a:rPr>
                        <a:t>其他伤害</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12" name="图表 11">
            <a:extLst>
              <a:ext uri="{FF2B5EF4-FFF2-40B4-BE49-F238E27FC236}">
                <a16:creationId xmlns:a16="http://schemas.microsoft.com/office/drawing/2014/main" id="{23D3B217-B5BE-4052-B290-5090F127DA7A}"/>
              </a:ext>
            </a:extLst>
          </p:cNvPr>
          <p:cNvGraphicFramePr/>
          <p:nvPr>
            <p:extLst>
              <p:ext uri="{D42A27DB-BD31-4B8C-83A1-F6EECF244321}">
                <p14:modId xmlns:p14="http://schemas.microsoft.com/office/powerpoint/2010/main" val="2974898416"/>
              </p:ext>
            </p:extLst>
          </p:nvPr>
        </p:nvGraphicFramePr>
        <p:xfrm>
          <a:off x="5067300" y="2271994"/>
          <a:ext cx="6331609" cy="3550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4765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740A9F79-208F-4026-83BB-901F3CB50073}"/>
              </a:ext>
            </a:extLst>
          </p:cNvPr>
          <p:cNvSpPr/>
          <p:nvPr/>
        </p:nvSpPr>
        <p:spPr>
          <a:xfrm>
            <a:off x="209550" y="1263134"/>
            <a:ext cx="11772900" cy="4782066"/>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305724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公司安全事故特点</a:t>
            </a:r>
          </a:p>
        </p:txBody>
      </p:sp>
      <p:sp>
        <p:nvSpPr>
          <p:cNvPr id="2" name="矩形 1">
            <a:extLst>
              <a:ext uri="{FF2B5EF4-FFF2-40B4-BE49-F238E27FC236}">
                <a16:creationId xmlns:a16="http://schemas.microsoft.com/office/drawing/2014/main" id="{15647F5B-0225-4B3B-8647-7B05AFE8732E}"/>
              </a:ext>
            </a:extLst>
          </p:cNvPr>
          <p:cNvSpPr/>
          <p:nvPr/>
        </p:nvSpPr>
        <p:spPr>
          <a:xfrm>
            <a:off x="1055688" y="1411191"/>
            <a:ext cx="2871299" cy="400110"/>
          </a:xfrm>
          <a:prstGeom prst="rect">
            <a:avLst/>
          </a:prstGeom>
        </p:spPr>
        <p:txBody>
          <a:bodyPr wrap="none">
            <a:spAutoFit/>
          </a:bodyPr>
          <a:lstStyle/>
          <a:p>
            <a:pPr>
              <a:spcBef>
                <a:spcPct val="0"/>
              </a:spcBef>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2019</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年事故统计分析：</a:t>
            </a:r>
          </a:p>
        </p:txBody>
      </p:sp>
      <p:sp>
        <p:nvSpPr>
          <p:cNvPr id="26" name="矩形 25">
            <a:extLst>
              <a:ext uri="{FF2B5EF4-FFF2-40B4-BE49-F238E27FC236}">
                <a16:creationId xmlns:a16="http://schemas.microsoft.com/office/drawing/2014/main" id="{6201831C-BF9B-4708-AF16-41125C0FAFBB}"/>
              </a:ext>
            </a:extLst>
          </p:cNvPr>
          <p:cNvSpPr/>
          <p:nvPr/>
        </p:nvSpPr>
        <p:spPr>
          <a:xfrm>
            <a:off x="209550" y="1877983"/>
            <a:ext cx="11772900" cy="170944"/>
          </a:xfrm>
          <a:prstGeom prst="rect">
            <a:avLst/>
          </a:prstGeom>
          <a:solidFill>
            <a:srgbClr val="E43C11">
              <a:alpha val="8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表格 8">
            <a:extLst>
              <a:ext uri="{FF2B5EF4-FFF2-40B4-BE49-F238E27FC236}">
                <a16:creationId xmlns:a16="http://schemas.microsoft.com/office/drawing/2014/main" id="{94A07D62-69F2-4243-8526-DE560C0ADC90}"/>
              </a:ext>
            </a:extLst>
          </p:cNvPr>
          <p:cNvGraphicFramePr/>
          <p:nvPr/>
        </p:nvGraphicFramePr>
        <p:xfrm>
          <a:off x="1055689" y="2589950"/>
          <a:ext cx="2193646" cy="2898362"/>
        </p:xfrm>
        <a:graphic>
          <a:graphicData uri="http://schemas.openxmlformats.org/drawingml/2006/table">
            <a:tbl>
              <a:tblPr/>
              <a:tblGrid>
                <a:gridCol w="1218692">
                  <a:extLst>
                    <a:ext uri="{9D8B030D-6E8A-4147-A177-3AD203B41FA5}">
                      <a16:colId xmlns:a16="http://schemas.microsoft.com/office/drawing/2014/main" val="20000"/>
                    </a:ext>
                  </a:extLst>
                </a:gridCol>
                <a:gridCol w="974954">
                  <a:extLst>
                    <a:ext uri="{9D8B030D-6E8A-4147-A177-3AD203B41FA5}">
                      <a16:colId xmlns:a16="http://schemas.microsoft.com/office/drawing/2014/main" val="20001"/>
                    </a:ext>
                  </a:extLst>
                </a:gridCol>
              </a:tblGrid>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物体打击</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38</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高处坠落</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机械伤害</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13</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起重伤害</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交通事故</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车辆伤害</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7</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触电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火灾事故</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4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灼烫</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65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宋体" panose="02010600030101010101" pitchFamily="2" charset="-122"/>
                        </a:rPr>
                        <a:t>其他伤害</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600" dirty="0">
                          <a:solidFill>
                            <a:srgbClr val="000000"/>
                          </a:solidFill>
                          <a:latin typeface="Times New Roman" panose="02020603050405020304" pitchFamily="18" charset="0"/>
                        </a:rPr>
                        <a:t>28</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10" name="图表 9">
            <a:extLst>
              <a:ext uri="{FF2B5EF4-FFF2-40B4-BE49-F238E27FC236}">
                <a16:creationId xmlns:a16="http://schemas.microsoft.com/office/drawing/2014/main" id="{60C907D9-12F5-4010-82C4-7ACB1123E065}"/>
              </a:ext>
            </a:extLst>
          </p:cNvPr>
          <p:cNvGraphicFramePr/>
          <p:nvPr/>
        </p:nvGraphicFramePr>
        <p:xfrm>
          <a:off x="4826000" y="2291496"/>
          <a:ext cx="6571156" cy="3616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565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305724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公司安全事故特点</a:t>
            </a:r>
          </a:p>
        </p:txBody>
      </p:sp>
      <p:sp>
        <p:nvSpPr>
          <p:cNvPr id="3" name="矩形 2">
            <a:extLst>
              <a:ext uri="{FF2B5EF4-FFF2-40B4-BE49-F238E27FC236}">
                <a16:creationId xmlns:a16="http://schemas.microsoft.com/office/drawing/2014/main" id="{3265E539-BC1E-4A60-AB08-668C578A76D5}"/>
              </a:ext>
            </a:extLst>
          </p:cNvPr>
          <p:cNvSpPr/>
          <p:nvPr/>
        </p:nvSpPr>
        <p:spPr>
          <a:xfrm>
            <a:off x="1055688" y="1321689"/>
            <a:ext cx="4131259" cy="400110"/>
          </a:xfrm>
          <a:prstGeom prst="rect">
            <a:avLst/>
          </a:prstGeom>
        </p:spPr>
        <p:txBody>
          <a:bodyPr wrap="none">
            <a:spAutoFit/>
          </a:bodyPr>
          <a:lstStyle/>
          <a:p>
            <a:pPr>
              <a:spcBef>
                <a:spcPct val="0"/>
              </a:spcBef>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2017-2019</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年典型事故统计对比：</a:t>
            </a:r>
          </a:p>
        </p:txBody>
      </p:sp>
      <p:sp>
        <p:nvSpPr>
          <p:cNvPr id="4" name="矩形 3">
            <a:extLst>
              <a:ext uri="{FF2B5EF4-FFF2-40B4-BE49-F238E27FC236}">
                <a16:creationId xmlns:a16="http://schemas.microsoft.com/office/drawing/2014/main" id="{4725AC65-F8FF-4A3C-8CAD-5C05AE8DB223}"/>
              </a:ext>
            </a:extLst>
          </p:cNvPr>
          <p:cNvSpPr/>
          <p:nvPr/>
        </p:nvSpPr>
        <p:spPr>
          <a:xfrm>
            <a:off x="1055688" y="2120900"/>
            <a:ext cx="10080624" cy="4051300"/>
          </a:xfrm>
          <a:prstGeom prst="rect">
            <a:avLst/>
          </a:prstGeom>
          <a:solidFill>
            <a:schemeClr val="accent2">
              <a:lumMod val="20000"/>
              <a:lumOff val="80000"/>
              <a:alpha val="55000"/>
            </a:schemeClr>
          </a:solidFill>
          <a:ln w="22225">
            <a:solidFill>
              <a:srgbClr val="E43C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表格 10">
            <a:extLst>
              <a:ext uri="{FF2B5EF4-FFF2-40B4-BE49-F238E27FC236}">
                <a16:creationId xmlns:a16="http://schemas.microsoft.com/office/drawing/2014/main" id="{01049CD7-9C81-4BDA-AC83-E329AEE0619C}"/>
              </a:ext>
            </a:extLst>
          </p:cNvPr>
          <p:cNvGraphicFramePr/>
          <p:nvPr/>
        </p:nvGraphicFramePr>
        <p:xfrm>
          <a:off x="1468438" y="2844006"/>
          <a:ext cx="2630488" cy="2605088"/>
        </p:xfrm>
        <a:graphic>
          <a:graphicData uri="http://schemas.openxmlformats.org/drawingml/2006/table">
            <a:tbl>
              <a:tblPr/>
              <a:tblGrid>
                <a:gridCol w="487363">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gridCol w="708025">
                  <a:extLst>
                    <a:ext uri="{9D8B030D-6E8A-4147-A177-3AD203B41FA5}">
                      <a16:colId xmlns:a16="http://schemas.microsoft.com/office/drawing/2014/main" val="20002"/>
                    </a:ext>
                  </a:extLst>
                </a:gridCol>
                <a:gridCol w="695325">
                  <a:extLst>
                    <a:ext uri="{9D8B030D-6E8A-4147-A177-3AD203B41FA5}">
                      <a16:colId xmlns:a16="http://schemas.microsoft.com/office/drawing/2014/main" val="20003"/>
                    </a:ext>
                  </a:extLst>
                </a:gridCol>
              </a:tblGrid>
              <a:tr h="65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400" b="1" dirty="0">
                          <a:solidFill>
                            <a:srgbClr val="000000"/>
                          </a:solidFill>
                          <a:latin typeface="宋体" panose="02010600030101010101" pitchFamily="2" charset="-122"/>
                        </a:rPr>
                        <a:t>事故类型</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b="1" dirty="0">
                          <a:solidFill>
                            <a:srgbClr val="000000"/>
                          </a:solidFill>
                          <a:latin typeface="宋体" panose="02010600030101010101" pitchFamily="2" charset="-122"/>
                        </a:rPr>
                        <a:t>2017</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b="1" dirty="0">
                          <a:solidFill>
                            <a:srgbClr val="000000"/>
                          </a:solidFill>
                          <a:latin typeface="宋体" panose="02010600030101010101" pitchFamily="2" charset="-122"/>
                        </a:rPr>
                        <a:t>2018</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b="1" dirty="0">
                          <a:solidFill>
                            <a:srgbClr val="000000"/>
                          </a:solidFill>
                          <a:latin typeface="宋体" panose="02010600030101010101" pitchFamily="2" charset="-122"/>
                        </a:rPr>
                        <a:t>2019</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400" b="1" dirty="0">
                          <a:solidFill>
                            <a:srgbClr val="000000"/>
                          </a:solidFill>
                          <a:latin typeface="宋体" panose="02010600030101010101" pitchFamily="2" charset="-122"/>
                        </a:rPr>
                        <a:t>物体打击</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18</a:t>
                      </a:r>
                      <a:r>
                        <a:rPr lang="zh-CN" altLang="en-US" sz="1400" dirty="0">
                          <a:solidFill>
                            <a:srgbClr val="000000"/>
                          </a:solidFill>
                          <a:latin typeface="宋体" panose="02010600030101010101" pitchFamily="2" charset="-122"/>
                        </a:rPr>
                        <a:t>（</a:t>
                      </a:r>
                      <a:r>
                        <a:rPr lang="en-US" altLang="zh-CN" sz="1400" dirty="0">
                          <a:solidFill>
                            <a:srgbClr val="000000"/>
                          </a:solidFill>
                          <a:latin typeface="宋体" panose="02010600030101010101" pitchFamily="2" charset="-122"/>
                        </a:rPr>
                        <a:t>1</a:t>
                      </a:r>
                      <a:r>
                        <a:rPr lang="zh-CN" altLang="en-US" sz="1400" dirty="0">
                          <a:solidFill>
                            <a:srgbClr val="000000"/>
                          </a:solidFill>
                          <a:latin typeface="宋体" panose="02010600030101010101" pitchFamily="2" charset="-122"/>
                        </a:rPr>
                        <a:t>）</a:t>
                      </a:r>
                      <a:endParaRPr lang="en-US" altLang="zh-CN" sz="1400" dirty="0">
                        <a:solidFill>
                          <a:srgbClr val="000000"/>
                        </a:solidFill>
                        <a:latin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38</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26</a:t>
                      </a:r>
                      <a:r>
                        <a:rPr lang="zh-CN" altLang="en-US" sz="1400" dirty="0">
                          <a:solidFill>
                            <a:srgbClr val="000000"/>
                          </a:solidFill>
                          <a:latin typeface="宋体" panose="02010600030101010101" pitchFamily="2" charset="-122"/>
                        </a:rPr>
                        <a:t>（</a:t>
                      </a:r>
                      <a:r>
                        <a:rPr lang="en-US" altLang="zh-CN" sz="1400" dirty="0">
                          <a:solidFill>
                            <a:srgbClr val="000000"/>
                          </a:solidFill>
                          <a:latin typeface="宋体" panose="02010600030101010101" pitchFamily="2" charset="-122"/>
                        </a:rPr>
                        <a:t>3</a:t>
                      </a:r>
                      <a:r>
                        <a:rPr lang="zh-CN" altLang="en-US" sz="1400" dirty="0">
                          <a:solidFill>
                            <a:srgbClr val="000000"/>
                          </a:solidFill>
                          <a:latin typeface="宋体" panose="02010600030101010101" pitchFamily="2" charset="-122"/>
                        </a:rPr>
                        <a:t>）</a:t>
                      </a:r>
                      <a:endParaRPr lang="en-US" altLang="zh-CN" sz="1400" dirty="0">
                        <a:solidFill>
                          <a:srgbClr val="000000"/>
                        </a:solidFill>
                        <a:latin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4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400" b="1" dirty="0">
                          <a:solidFill>
                            <a:srgbClr val="000000"/>
                          </a:solidFill>
                          <a:latin typeface="宋体" panose="02010600030101010101" pitchFamily="2" charset="-122"/>
                        </a:rPr>
                        <a:t>机械伤害</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6</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13</a:t>
                      </a:r>
                      <a:r>
                        <a:rPr lang="zh-CN" altLang="en-US" sz="1400" dirty="0">
                          <a:solidFill>
                            <a:srgbClr val="000000"/>
                          </a:solidFill>
                          <a:latin typeface="宋体" panose="02010600030101010101" pitchFamily="2" charset="-122"/>
                        </a:rPr>
                        <a:t>（</a:t>
                      </a:r>
                      <a:r>
                        <a:rPr lang="en-US" altLang="zh-CN" sz="1400" dirty="0">
                          <a:solidFill>
                            <a:srgbClr val="000000"/>
                          </a:solidFill>
                          <a:latin typeface="宋体" panose="02010600030101010101" pitchFamily="2" charset="-122"/>
                        </a:rPr>
                        <a:t>2</a:t>
                      </a:r>
                      <a:r>
                        <a:rPr lang="zh-CN" altLang="en-US" sz="1400" dirty="0">
                          <a:solidFill>
                            <a:srgbClr val="000000"/>
                          </a:solidFill>
                          <a:latin typeface="宋体" panose="02010600030101010101" pitchFamily="2" charset="-122"/>
                        </a:rPr>
                        <a:t>）</a:t>
                      </a:r>
                      <a:endParaRPr lang="en-US" altLang="zh-CN" sz="1400" dirty="0">
                        <a:solidFill>
                          <a:srgbClr val="000000"/>
                        </a:solidFill>
                        <a:latin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13</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zh-CN" altLang="en-US" sz="1400" b="1" dirty="0">
                          <a:solidFill>
                            <a:srgbClr val="000000"/>
                          </a:solidFill>
                          <a:latin typeface="宋体" panose="02010600030101010101" pitchFamily="2" charset="-122"/>
                        </a:rPr>
                        <a:t>高处坠落</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16</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20</a:t>
                      </a:r>
                      <a:r>
                        <a:rPr lang="zh-CN" altLang="en-US" sz="1400" dirty="0">
                          <a:solidFill>
                            <a:srgbClr val="000000"/>
                          </a:solidFill>
                          <a:latin typeface="宋体" panose="02010600030101010101" pitchFamily="2" charset="-122"/>
                        </a:rPr>
                        <a:t>（</a:t>
                      </a:r>
                      <a:r>
                        <a:rPr lang="en-US" altLang="zh-CN" sz="1400" dirty="0">
                          <a:solidFill>
                            <a:srgbClr val="000000"/>
                          </a:solidFill>
                          <a:latin typeface="宋体" panose="02010600030101010101" pitchFamily="2" charset="-122"/>
                        </a:rPr>
                        <a:t>2</a:t>
                      </a:r>
                      <a:r>
                        <a:rPr lang="zh-CN" altLang="en-US" sz="1400" dirty="0">
                          <a:solidFill>
                            <a:srgbClr val="000000"/>
                          </a:solidFill>
                          <a:latin typeface="宋体" panose="02010600030101010101" pitchFamily="2" charset="-122"/>
                        </a:rPr>
                        <a:t>）</a:t>
                      </a:r>
                      <a:endParaRPr lang="en-US" altLang="zh-CN" sz="1400" dirty="0">
                        <a:solidFill>
                          <a:srgbClr val="000000"/>
                        </a:solidFill>
                        <a:latin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ctr" hangingPunct="1">
                        <a:buNone/>
                      </a:pPr>
                      <a:r>
                        <a:rPr lang="en-US" altLang="zh-CN" sz="1400" dirty="0">
                          <a:solidFill>
                            <a:srgbClr val="000000"/>
                          </a:solidFill>
                          <a:latin typeface="宋体" panose="02010600030101010101" pitchFamily="2" charset="-122"/>
                        </a:rPr>
                        <a:t>13</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2" name="图表 11">
            <a:extLst>
              <a:ext uri="{FF2B5EF4-FFF2-40B4-BE49-F238E27FC236}">
                <a16:creationId xmlns:a16="http://schemas.microsoft.com/office/drawing/2014/main" id="{0CA34E5F-9886-4F59-ADDC-C17F0E716E51}"/>
              </a:ext>
            </a:extLst>
          </p:cNvPr>
          <p:cNvGraphicFramePr/>
          <p:nvPr/>
        </p:nvGraphicFramePr>
        <p:xfrm>
          <a:off x="5313947" y="2480661"/>
          <a:ext cx="5213131" cy="3331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426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3217082" y="2445540"/>
            <a:ext cx="3333897" cy="1441032"/>
            <a:chOff x="651390" y="3861316"/>
            <a:chExt cx="3334477" cy="1442113"/>
          </a:xfrm>
        </p:grpSpPr>
        <p:sp>
          <p:nvSpPr>
            <p:cNvPr id="11" name="文本框 10">
              <a:extLst>
                <a:ext uri="{FF2B5EF4-FFF2-40B4-BE49-F238E27FC236}">
                  <a16:creationId xmlns:a16="http://schemas.microsoft.com/office/drawing/2014/main" id="{CB12293C-2570-4826-913E-F28EB67D7D3A}"/>
                </a:ext>
              </a:extLst>
            </p:cNvPr>
            <p:cNvSpPr txBox="1"/>
            <p:nvPr/>
          </p:nvSpPr>
          <p:spPr>
            <a:xfrm>
              <a:off x="651390" y="4779816"/>
              <a:ext cx="3334477" cy="523613"/>
            </a:xfrm>
            <a:prstGeom prst="rect">
              <a:avLst/>
            </a:prstGeom>
            <a:noFill/>
          </p:spPr>
          <p:txBody>
            <a:bodyPr wrap="square">
              <a:spAutoFit/>
              <a:scene3d>
                <a:camera prst="orthographicFront"/>
                <a:lightRig rig="threePt" dir="t"/>
              </a:scene3d>
              <a:sp3d contourW="12700"/>
            </a:bodyPr>
            <a:lstStyle>
              <a:defPPr>
                <a:defRPr lang="zh-CN"/>
              </a:defPPr>
              <a:lvl1pPr algn="ctr">
                <a:defRPr sz="2800" b="1" spc="300">
                  <a:solidFill>
                    <a:schemeClr val="tx1">
                      <a:lumMod val="95000"/>
                      <a:lumOff val="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dirty="0"/>
                <a:t>安全管理重点</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94364" y="3861316"/>
              <a:ext cx="3048530" cy="92402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eaLnBrk="1" fontAlgn="auto" hangingPunct="1">
                <a:spcBef>
                  <a:spcPts val="0"/>
                </a:spcBef>
                <a:spcAft>
                  <a:spcPts val="0"/>
                </a:spcAft>
                <a:defRPr/>
              </a:pPr>
              <a:r>
                <a:rPr lang="en-US" altLang="zh-CN" sz="5400" dirty="0">
                  <a:solidFill>
                    <a:schemeClr val="tx1"/>
                  </a:solidFill>
                  <a:latin typeface="Century Gothic" panose="020B0502020202020204" pitchFamily="34" charset="0"/>
                  <a:ea typeface="思源黑体 CN Medium" panose="020B0600000000000000" pitchFamily="34" charset="-122"/>
                </a:rPr>
                <a:t>PART 05</a:t>
              </a:r>
              <a:endParaRPr lang="zh-CN" altLang="en-US" sz="5400" dirty="0">
                <a:solidFill>
                  <a:schemeClr val="tx1"/>
                </a:solidFill>
                <a:latin typeface="Century Gothic" panose="020B0502020202020204" pitchFamily="34" charset="0"/>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877514" y="2136719"/>
            <a:ext cx="2132542" cy="2064196"/>
            <a:chOff x="684845" y="2049106"/>
            <a:chExt cx="2132542" cy="2064196"/>
          </a:xfrm>
        </p:grpSpPr>
        <p:sp>
          <p:nvSpPr>
            <p:cNvPr id="13" name="椭圆 12">
              <a:extLst>
                <a:ext uri="{FF2B5EF4-FFF2-40B4-BE49-F238E27FC236}">
                  <a16:creationId xmlns:a16="http://schemas.microsoft.com/office/drawing/2014/main" id="{C6AAF931-4AFB-44C8-B2B1-EED05478B0EA}"/>
                </a:ext>
              </a:extLst>
            </p:cNvPr>
            <p:cNvSpPr/>
            <p:nvPr/>
          </p:nvSpPr>
          <p:spPr>
            <a:xfrm>
              <a:off x="719018" y="2049106"/>
              <a:ext cx="2064196" cy="2064196"/>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684845" y="2357929"/>
              <a:ext cx="2132542" cy="1446550"/>
            </a:xfrm>
            <a:prstGeom prst="rect">
              <a:avLst/>
            </a:prstGeom>
            <a:noFill/>
          </p:spPr>
          <p:txBody>
            <a:bodyPr wrap="square" rtlCol="0">
              <a:spAutoFit/>
            </a:bodyPr>
            <a:lstStyle/>
            <a:p>
              <a:pPr algn="ctr"/>
              <a:r>
                <a:rPr lang="en-US" altLang="zh-CN" sz="8800" dirty="0">
                  <a:solidFill>
                    <a:schemeClr val="bg1"/>
                  </a:solidFill>
                  <a:latin typeface="Arial Black" panose="020B0A04020102020204" pitchFamily="34" charset="0"/>
                  <a:ea typeface="思源黑体 CN Bold" panose="020B0800000000000000" pitchFamily="34" charset="-122"/>
                </a:rPr>
                <a:t>05</a:t>
              </a:r>
              <a:endParaRPr lang="zh-CN" altLang="en-US" sz="8800" dirty="0">
                <a:solidFill>
                  <a:schemeClr val="bg1"/>
                </a:solidFill>
                <a:latin typeface="Arial Black" panose="020B0A04020102020204" pitchFamily="34" charset="0"/>
                <a:ea typeface="思源黑体 CN Bold" panose="020B0800000000000000" pitchFamily="34" charset="-122"/>
              </a:endParaRPr>
            </a:p>
          </p:txBody>
        </p:sp>
      </p:grpSp>
      <p:sp>
        <p:nvSpPr>
          <p:cNvPr id="16" name="Freeform 17">
            <a:extLst>
              <a:ext uri="{FF2B5EF4-FFF2-40B4-BE49-F238E27FC236}">
                <a16:creationId xmlns:a16="http://schemas.microsoft.com/office/drawing/2014/main" id="{BD45A65D-FBD0-49D2-B4F8-D9E275383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sp>
        <p:nvSpPr>
          <p:cNvPr id="17" name="Freeform 13">
            <a:extLst>
              <a:ext uri="{FF2B5EF4-FFF2-40B4-BE49-F238E27FC236}">
                <a16:creationId xmlns:a16="http://schemas.microsoft.com/office/drawing/2014/main" id="{E5560FB9-3CDF-4716-B44E-2E8504F3424E}"/>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pic>
        <p:nvPicPr>
          <p:cNvPr id="21" name="图片 20">
            <a:extLst>
              <a:ext uri="{FF2B5EF4-FFF2-40B4-BE49-F238E27FC236}">
                <a16:creationId xmlns:a16="http://schemas.microsoft.com/office/drawing/2014/main" id="{8DB2EDAC-6FFB-4452-9DEB-C36B3F93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19" name="Freeform 9">
            <a:extLst>
              <a:ext uri="{FF2B5EF4-FFF2-40B4-BE49-F238E27FC236}">
                <a16:creationId xmlns:a16="http://schemas.microsoft.com/office/drawing/2014/main" id="{A6B1F661-3C58-4CAD-9F39-D90F567A8123}"/>
              </a:ext>
            </a:extLst>
          </p:cNvPr>
          <p:cNvSpPr>
            <a:spLocks/>
          </p:cNvSpPr>
          <p:nvPr/>
        </p:nvSpPr>
        <p:spPr bwMode="auto">
          <a:xfrm>
            <a:off x="8647276" y="20381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
            <a:extLst>
              <a:ext uri="{FF2B5EF4-FFF2-40B4-BE49-F238E27FC236}">
                <a16:creationId xmlns:a16="http://schemas.microsoft.com/office/drawing/2014/main" id="{26D2F167-DC24-489B-BA31-D333C993490C}"/>
              </a:ext>
            </a:extLst>
          </p:cNvPr>
          <p:cNvSpPr>
            <a:spLocks/>
          </p:cNvSpPr>
          <p:nvPr/>
        </p:nvSpPr>
        <p:spPr bwMode="auto">
          <a:xfrm rot="2215949">
            <a:off x="-812391" y="5526089"/>
            <a:ext cx="5805593" cy="2075875"/>
          </a:xfrm>
          <a:custGeom>
            <a:avLst/>
            <a:gdLst>
              <a:gd name="T0" fmla="*/ 52 w 1024"/>
              <a:gd name="T1" fmla="*/ 290 h 290"/>
              <a:gd name="T2" fmla="*/ 0 w 1024"/>
              <a:gd name="T3" fmla="*/ 116 h 290"/>
              <a:gd name="T4" fmla="*/ 980 w 1024"/>
              <a:gd name="T5" fmla="*/ 0 h 290"/>
              <a:gd name="T6" fmla="*/ 1024 w 1024"/>
              <a:gd name="T7" fmla="*/ 150 h 290"/>
              <a:gd name="T8" fmla="*/ 52 w 1024"/>
              <a:gd name="T9" fmla="*/ 290 h 290"/>
            </a:gdLst>
            <a:ahLst/>
            <a:cxnLst>
              <a:cxn ang="0">
                <a:pos x="T0" y="T1"/>
              </a:cxn>
              <a:cxn ang="0">
                <a:pos x="T2" y="T3"/>
              </a:cxn>
              <a:cxn ang="0">
                <a:pos x="T4" y="T5"/>
              </a:cxn>
              <a:cxn ang="0">
                <a:pos x="T6" y="T7"/>
              </a:cxn>
              <a:cxn ang="0">
                <a:pos x="T8" y="T9"/>
              </a:cxn>
            </a:cxnLst>
            <a:rect l="0" t="0" r="r" b="b"/>
            <a:pathLst>
              <a:path w="1024" h="290">
                <a:moveTo>
                  <a:pt x="52" y="290"/>
                </a:moveTo>
                <a:cubicBezTo>
                  <a:pt x="0" y="116"/>
                  <a:pt x="0" y="116"/>
                  <a:pt x="0" y="116"/>
                </a:cubicBezTo>
                <a:cubicBezTo>
                  <a:pt x="265" y="152"/>
                  <a:pt x="607" y="145"/>
                  <a:pt x="980" y="0"/>
                </a:cubicBezTo>
                <a:cubicBezTo>
                  <a:pt x="1024" y="150"/>
                  <a:pt x="1024" y="150"/>
                  <a:pt x="1024" y="150"/>
                </a:cubicBezTo>
                <a:lnTo>
                  <a:pt x="52" y="290"/>
                </a:ln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
            <a:extLst>
              <a:ext uri="{FF2B5EF4-FFF2-40B4-BE49-F238E27FC236}">
                <a16:creationId xmlns:a16="http://schemas.microsoft.com/office/drawing/2014/main" id="{FE9DEC81-7662-4E89-85C6-43BB4847D025}"/>
              </a:ext>
            </a:extLst>
          </p:cNvPr>
          <p:cNvSpPr>
            <a:spLocks/>
          </p:cNvSpPr>
          <p:nvPr/>
        </p:nvSpPr>
        <p:spPr bwMode="auto">
          <a:xfrm rot="1976921">
            <a:off x="-1136693" y="5495733"/>
            <a:ext cx="5839063" cy="3127089"/>
          </a:xfrm>
          <a:custGeom>
            <a:avLst/>
            <a:gdLst>
              <a:gd name="T0" fmla="*/ 122 w 1039"/>
              <a:gd name="T1" fmla="*/ 508 h 508"/>
              <a:gd name="T2" fmla="*/ 0 w 1039"/>
              <a:gd name="T3" fmla="*/ 161 h 508"/>
              <a:gd name="T4" fmla="*/ 973 w 1039"/>
              <a:gd name="T5" fmla="*/ 0 h 508"/>
              <a:gd name="T6" fmla="*/ 1039 w 1039"/>
              <a:gd name="T7" fmla="*/ 188 h 508"/>
              <a:gd name="T8" fmla="*/ 122 w 1039"/>
              <a:gd name="T9" fmla="*/ 508 h 508"/>
              <a:gd name="connsiteX0" fmla="*/ 1571 w 10646"/>
              <a:gd name="connsiteY0" fmla="*/ 8638 h 8638"/>
              <a:gd name="connsiteX1" fmla="*/ 646 w 10646"/>
              <a:gd name="connsiteY1" fmla="*/ 3169 h 8638"/>
              <a:gd name="connsiteX2" fmla="*/ 10011 w 10646"/>
              <a:gd name="connsiteY2" fmla="*/ 0 h 8638"/>
              <a:gd name="connsiteX3" fmla="*/ 10646 w 10646"/>
              <a:gd name="connsiteY3" fmla="*/ 3701 h 8638"/>
              <a:gd name="connsiteX4" fmla="*/ 1571 w 10646"/>
              <a:gd name="connsiteY4" fmla="*/ 8638 h 8638"/>
              <a:gd name="connsiteX0" fmla="*/ 1432 w 9956"/>
              <a:gd name="connsiteY0" fmla="*/ 10000 h 10000"/>
              <a:gd name="connsiteX1" fmla="*/ 563 w 9956"/>
              <a:gd name="connsiteY1" fmla="*/ 3669 h 10000"/>
              <a:gd name="connsiteX2" fmla="*/ 9360 w 9956"/>
              <a:gd name="connsiteY2" fmla="*/ 0 h 10000"/>
              <a:gd name="connsiteX3" fmla="*/ 9956 w 9956"/>
              <a:gd name="connsiteY3" fmla="*/ 4285 h 10000"/>
              <a:gd name="connsiteX4" fmla="*/ 1432 w 9956"/>
              <a:gd name="connsiteY4" fmla="*/ 10000 h 10000"/>
              <a:gd name="connsiteX0" fmla="*/ 1713 w 10275"/>
              <a:gd name="connsiteY0" fmla="*/ 10000 h 10000"/>
              <a:gd name="connsiteX1" fmla="*/ 840 w 10275"/>
              <a:gd name="connsiteY1" fmla="*/ 3669 h 10000"/>
              <a:gd name="connsiteX2" fmla="*/ 9676 w 10275"/>
              <a:gd name="connsiteY2" fmla="*/ 0 h 10000"/>
              <a:gd name="connsiteX3" fmla="*/ 10275 w 10275"/>
              <a:gd name="connsiteY3" fmla="*/ 4285 h 10000"/>
              <a:gd name="connsiteX4" fmla="*/ 1713 w 10275"/>
              <a:gd name="connsiteY4" fmla="*/ 10000 h 10000"/>
              <a:gd name="connsiteX0" fmla="*/ 874 w 9436"/>
              <a:gd name="connsiteY0" fmla="*/ 10000 h 10000"/>
              <a:gd name="connsiteX1" fmla="*/ 1 w 9436"/>
              <a:gd name="connsiteY1" fmla="*/ 3669 h 10000"/>
              <a:gd name="connsiteX2" fmla="*/ 8837 w 9436"/>
              <a:gd name="connsiteY2" fmla="*/ 0 h 10000"/>
              <a:gd name="connsiteX3" fmla="*/ 9436 w 9436"/>
              <a:gd name="connsiteY3" fmla="*/ 4285 h 10000"/>
              <a:gd name="connsiteX4" fmla="*/ 874 w 9436"/>
              <a:gd name="connsiteY4" fmla="*/ 10000 h 10000"/>
              <a:gd name="connsiteX0" fmla="*/ 926 w 9915"/>
              <a:gd name="connsiteY0" fmla="*/ 10000 h 10000"/>
              <a:gd name="connsiteX1" fmla="*/ 1 w 9915"/>
              <a:gd name="connsiteY1" fmla="*/ 3669 h 10000"/>
              <a:gd name="connsiteX2" fmla="*/ 9365 w 9915"/>
              <a:gd name="connsiteY2" fmla="*/ 0 h 10000"/>
              <a:gd name="connsiteX3" fmla="*/ 9915 w 9915"/>
              <a:gd name="connsiteY3" fmla="*/ 2674 h 10000"/>
              <a:gd name="connsiteX4" fmla="*/ 926 w 99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 h="10000">
                <a:moveTo>
                  <a:pt x="926" y="10000"/>
                </a:moveTo>
                <a:cubicBezTo>
                  <a:pt x="-13" y="3630"/>
                  <a:pt x="12" y="3652"/>
                  <a:pt x="1" y="3669"/>
                </a:cubicBezTo>
                <a:cubicBezTo>
                  <a:pt x="-34" y="3725"/>
                  <a:pt x="5853" y="3669"/>
                  <a:pt x="9365" y="0"/>
                </a:cubicBezTo>
                <a:cubicBezTo>
                  <a:pt x="9577" y="1428"/>
                  <a:pt x="9703" y="1246"/>
                  <a:pt x="9915" y="2674"/>
                </a:cubicBezTo>
                <a:lnTo>
                  <a:pt x="926" y="10000"/>
                </a:lnTo>
                <a:close/>
              </a:path>
            </a:pathLst>
          </a:custGeom>
          <a:gradFill>
            <a:gsLst>
              <a:gs pos="0">
                <a:srgbClr val="FFC00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
            <a:extLst>
              <a:ext uri="{FF2B5EF4-FFF2-40B4-BE49-F238E27FC236}">
                <a16:creationId xmlns:a16="http://schemas.microsoft.com/office/drawing/2014/main" id="{7D175F18-CE27-4C40-B61A-559F139622FB}"/>
              </a:ext>
            </a:extLst>
          </p:cNvPr>
          <p:cNvSpPr>
            <a:spLocks/>
          </p:cNvSpPr>
          <p:nvPr/>
        </p:nvSpPr>
        <p:spPr bwMode="auto">
          <a:xfrm rot="1976921">
            <a:off x="-995156" y="5371340"/>
            <a:ext cx="5731352" cy="3317147"/>
          </a:xfrm>
          <a:custGeom>
            <a:avLst/>
            <a:gdLst>
              <a:gd name="T0" fmla="*/ 84 w 1011"/>
              <a:gd name="T1" fmla="*/ 462 h 465"/>
              <a:gd name="T2" fmla="*/ 0 w 1011"/>
              <a:gd name="T3" fmla="*/ 301 h 465"/>
              <a:gd name="T4" fmla="*/ 939 w 1011"/>
              <a:gd name="T5" fmla="*/ 0 h 465"/>
              <a:gd name="T6" fmla="*/ 1011 w 1011"/>
              <a:gd name="T7" fmla="*/ 138 h 465"/>
              <a:gd name="T8" fmla="*/ 84 w 1011"/>
              <a:gd name="T9" fmla="*/ 462 h 465"/>
            </a:gdLst>
            <a:ahLst/>
            <a:cxnLst>
              <a:cxn ang="0">
                <a:pos x="T0" y="T1"/>
              </a:cxn>
              <a:cxn ang="0">
                <a:pos x="T2" y="T3"/>
              </a:cxn>
              <a:cxn ang="0">
                <a:pos x="T4" y="T5"/>
              </a:cxn>
              <a:cxn ang="0">
                <a:pos x="T6" y="T7"/>
              </a:cxn>
              <a:cxn ang="0">
                <a:pos x="T8" y="T9"/>
              </a:cxn>
            </a:cxnLst>
            <a:rect l="0" t="0" r="r" b="b"/>
            <a:pathLst>
              <a:path w="1011" h="465">
                <a:moveTo>
                  <a:pt x="84" y="462"/>
                </a:moveTo>
                <a:cubicBezTo>
                  <a:pt x="38" y="465"/>
                  <a:pt x="0" y="301"/>
                  <a:pt x="0" y="301"/>
                </a:cubicBezTo>
                <a:cubicBezTo>
                  <a:pt x="266" y="286"/>
                  <a:pt x="601" y="213"/>
                  <a:pt x="939" y="0"/>
                </a:cubicBezTo>
                <a:cubicBezTo>
                  <a:pt x="1011" y="138"/>
                  <a:pt x="1011" y="138"/>
                  <a:pt x="1011" y="138"/>
                </a:cubicBezTo>
                <a:cubicBezTo>
                  <a:pt x="1011" y="138"/>
                  <a:pt x="633" y="424"/>
                  <a:pt x="84" y="462"/>
                </a:cubicBez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椭圆 24">
            <a:extLst>
              <a:ext uri="{FF2B5EF4-FFF2-40B4-BE49-F238E27FC236}">
                <a16:creationId xmlns:a16="http://schemas.microsoft.com/office/drawing/2014/main" id="{A78B6B48-BE7F-4F2F-B1C8-89EE279C9ABE}"/>
              </a:ext>
            </a:extLst>
          </p:cNvPr>
          <p:cNvSpPr/>
          <p:nvPr/>
        </p:nvSpPr>
        <p:spPr>
          <a:xfrm>
            <a:off x="9516755"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4D54C92B-EE04-4377-826F-7B3665BF89DE}"/>
              </a:ext>
            </a:extLst>
          </p:cNvPr>
          <p:cNvSpPr/>
          <p:nvPr/>
        </p:nvSpPr>
        <p:spPr>
          <a:xfrm>
            <a:off x="11897807" y="4581524"/>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27" name="椭圆 26">
            <a:extLst>
              <a:ext uri="{FF2B5EF4-FFF2-40B4-BE49-F238E27FC236}">
                <a16:creationId xmlns:a16="http://schemas.microsoft.com/office/drawing/2014/main" id="{E296CFB0-43CD-4C82-8493-C1D86DD3E53B}"/>
              </a:ext>
            </a:extLst>
          </p:cNvPr>
          <p:cNvSpPr/>
          <p:nvPr/>
        </p:nvSpPr>
        <p:spPr>
          <a:xfrm>
            <a:off x="11351348" y="6110976"/>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3320004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9" name="矩形 8">
            <a:extLst>
              <a:ext uri="{FF2B5EF4-FFF2-40B4-BE49-F238E27FC236}">
                <a16:creationId xmlns:a16="http://schemas.microsoft.com/office/drawing/2014/main" id="{8C682AFF-65B2-4EF6-B607-DE826473FC4E}"/>
              </a:ext>
            </a:extLst>
          </p:cNvPr>
          <p:cNvSpPr/>
          <p:nvPr/>
        </p:nvSpPr>
        <p:spPr>
          <a:xfrm>
            <a:off x="695326" y="1876191"/>
            <a:ext cx="6735988" cy="3782895"/>
          </a:xfrm>
          <a:prstGeom prst="rect">
            <a:avLst/>
          </a:prstGeom>
        </p:spPr>
        <p:txBody>
          <a:bodyPr wrap="square">
            <a:spAutoFit/>
          </a:bodyPr>
          <a:lstStyle/>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要求用人单位提供符合防治职业病要求的职业病防护设施和个人使用的职业病防护用品，改善工作条件；</a:t>
            </a:r>
            <a:endParaRPr lang="en-US" altLang="zh-CN" dirty="0">
              <a:solidFill>
                <a:srgbClr val="D70F01"/>
              </a:solidFill>
              <a:latin typeface="微软雅黑" panose="020B0503020204020204" pitchFamily="34" charset="-122"/>
              <a:ea typeface="微软雅黑" panose="020B0503020204020204" pitchFamily="34" charset="-122"/>
            </a:endParaRP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对违反职业病防治法律、法规以及危及生命健康的行为提出批评、检举和控告；</a:t>
            </a:r>
            <a:endParaRPr lang="en-US" altLang="zh-CN" dirty="0">
              <a:solidFill>
                <a:srgbClr val="D70F01"/>
              </a:solidFill>
              <a:latin typeface="微软雅黑" panose="020B0503020204020204" pitchFamily="34" charset="-122"/>
              <a:ea typeface="微软雅黑" panose="020B0503020204020204" pitchFamily="34" charset="-122"/>
            </a:endParaRP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拒绝违章指挥和强令进行没有职业病防护措施的作业；</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参与用人单位职业卫生工作的民主管理，对职业病防治工作提出意见和建议。用人单位应当保障劳动者行使前款所列权利。因劳动者依法行使正当权利而降低其工资、福利等待遇或者解除、终止与其订立的劳动合同的，其行为无效。</a:t>
            </a:r>
          </a:p>
        </p:txBody>
      </p:sp>
      <p:pic>
        <p:nvPicPr>
          <p:cNvPr id="10" name="Picture 2">
            <a:extLst>
              <a:ext uri="{FF2B5EF4-FFF2-40B4-BE49-F238E27FC236}">
                <a16:creationId xmlns:a16="http://schemas.microsoft.com/office/drawing/2014/main" id="{DB2E2763-B59D-4ECA-A99B-1AE4BB260B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26" r="16349"/>
          <a:stretch/>
        </p:blipFill>
        <p:spPr bwMode="auto">
          <a:xfrm>
            <a:off x="8362046" y="1750833"/>
            <a:ext cx="2844956" cy="4200755"/>
          </a:xfrm>
          <a:prstGeom prst="rect">
            <a:avLst/>
          </a:prstGeom>
          <a:ln w="57150">
            <a:solidFill>
              <a:schemeClr val="bg1"/>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49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事故发生理论</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6" name="矩形 5">
            <a:extLst>
              <a:ext uri="{FF2B5EF4-FFF2-40B4-BE49-F238E27FC236}">
                <a16:creationId xmlns:a16="http://schemas.microsoft.com/office/drawing/2014/main" id="{C1E682E7-FDE2-4CA9-8242-DD87C6188164}"/>
              </a:ext>
            </a:extLst>
          </p:cNvPr>
          <p:cNvSpPr/>
          <p:nvPr/>
        </p:nvSpPr>
        <p:spPr>
          <a:xfrm>
            <a:off x="1055688" y="1529834"/>
            <a:ext cx="3955122"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sym typeface="华文细黑" panose="02010600040101010101" pitchFamily="2" charset="-122"/>
              </a:rPr>
              <a:t>奶酪理论  </a:t>
            </a:r>
            <a:r>
              <a:rPr lang="en-US" altLang="zh-CN" sz="2000" b="1" dirty="0">
                <a:latin typeface="微软雅黑" panose="020B0503020204020204" pitchFamily="34" charset="-122"/>
                <a:ea typeface="微软雅黑" panose="020B0503020204020204" pitchFamily="34" charset="-122"/>
                <a:sym typeface="华文细黑" panose="02010600040101010101" pitchFamily="2" charset="-122"/>
              </a:rPr>
              <a:t>Swiss Cheese Model</a:t>
            </a:r>
            <a:endParaRPr lang="zh-CN" altLang="en-US" sz="2000" dirty="0"/>
          </a:p>
        </p:txBody>
      </p:sp>
      <p:sp>
        <p:nvSpPr>
          <p:cNvPr id="7" name="矩形 6">
            <a:extLst>
              <a:ext uri="{FF2B5EF4-FFF2-40B4-BE49-F238E27FC236}">
                <a16:creationId xmlns:a16="http://schemas.microsoft.com/office/drawing/2014/main" id="{111ACBE3-92E9-4D7D-B154-AC9F1A4D838D}"/>
              </a:ext>
            </a:extLst>
          </p:cNvPr>
          <p:cNvSpPr/>
          <p:nvPr/>
        </p:nvSpPr>
        <p:spPr>
          <a:xfrm>
            <a:off x="1055688" y="2434949"/>
            <a:ext cx="10107612" cy="3038781"/>
          </a:xfrm>
          <a:prstGeom prst="rect">
            <a:avLst/>
          </a:prstGeom>
        </p:spPr>
        <p:txBody>
          <a:bodyPr wrap="square">
            <a:spAutoFit/>
          </a:bodyPr>
          <a:lstStyle/>
          <a:p>
            <a:pPr algn="just">
              <a:lnSpc>
                <a:spcPct val="150000"/>
              </a:lnSpc>
              <a:spcAft>
                <a:spcPts val="600"/>
              </a:spcAft>
            </a:pP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1990</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年</a:t>
            </a: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Reason</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提出瑞士奶酪理论</a:t>
            </a:r>
            <a:endParaRPr lang="en-US" altLang="zh-CN" sz="2000" dirty="0">
              <a:latin typeface="微软雅黑" panose="020B0503020204020204" pitchFamily="34" charset="-122"/>
              <a:ea typeface="微软雅黑" panose="020B0503020204020204" pitchFamily="34" charset="-122"/>
              <a:sym typeface="华文细黑" panose="02010600040101010101" pitchFamily="2" charset="-122"/>
            </a:endParaRPr>
          </a:p>
          <a:p>
            <a:pPr algn="just">
              <a:lnSpc>
                <a:spcPct val="150000"/>
              </a:lnSpc>
              <a:spcAft>
                <a:spcPts val="600"/>
              </a:spcAft>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a:t>
            </a: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Swiss cheese model</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），解释事故原因之连锁关系链。</a:t>
            </a:r>
          </a:p>
          <a:p>
            <a:pPr algn="just">
              <a:lnSpc>
                <a:spcPct val="150000"/>
              </a:lnSpc>
              <a:spcAft>
                <a:spcPts val="600"/>
              </a:spcAft>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每一片奶酪代表一个环节，亦可视为一道防线（</a:t>
            </a: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defensive layer</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），奶酪上的空洞系此环节可能的失误点，若奶酪上的空洞连成一线，光线即能穿过，亦代表事件发生。</a:t>
            </a:r>
          </a:p>
          <a:p>
            <a:pPr algn="just">
              <a:lnSpc>
                <a:spcPct val="150000"/>
              </a:lnSpc>
              <a:spcAft>
                <a:spcPts val="600"/>
              </a:spcAft>
            </a:pP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Reason</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指出，防线（</a:t>
            </a:r>
            <a:r>
              <a:rPr lang="en-US" altLang="zh-CN" sz="2000" dirty="0" err="1">
                <a:latin typeface="微软雅黑" panose="020B0503020204020204" pitchFamily="34" charset="-122"/>
                <a:ea typeface="微软雅黑" panose="020B0503020204020204" pitchFamily="34" charset="-122"/>
                <a:sym typeface="华文细黑" panose="02010600040101010101" pitchFamily="2" charset="-122"/>
              </a:rPr>
              <a:t>Defences</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）上的空洞可依原因区分为前端诱发性失误（</a:t>
            </a: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Active failures</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）以及后端的潜在失误（</a:t>
            </a: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Latent failures </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2839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事故发生理论</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pic>
        <p:nvPicPr>
          <p:cNvPr id="8" name="Picture 7">
            <a:extLst>
              <a:ext uri="{FF2B5EF4-FFF2-40B4-BE49-F238E27FC236}">
                <a16:creationId xmlns:a16="http://schemas.microsoft.com/office/drawing/2014/main" id="{3E70E8F1-E5CE-48B5-9776-686123C6F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9700"/>
            <a:ext cx="91440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形标注 12">
            <a:extLst>
              <a:ext uri="{FF2B5EF4-FFF2-40B4-BE49-F238E27FC236}">
                <a16:creationId xmlns:a16="http://schemas.microsoft.com/office/drawing/2014/main" id="{B4606FD9-BC2B-4D7E-8BFB-2FF452C392C1}"/>
              </a:ext>
            </a:extLst>
          </p:cNvPr>
          <p:cNvSpPr>
            <a:spLocks noChangeArrowheads="1"/>
          </p:cNvSpPr>
          <p:nvPr/>
        </p:nvSpPr>
        <p:spPr bwMode="auto">
          <a:xfrm>
            <a:off x="9404350" y="3981450"/>
            <a:ext cx="1263650" cy="1196975"/>
          </a:xfrm>
          <a:prstGeom prst="wedgeEllipseCallout">
            <a:avLst>
              <a:gd name="adj1" fmla="val -65907"/>
              <a:gd name="adj2" fmla="val -80792"/>
            </a:avLst>
          </a:prstGeom>
          <a:solidFill>
            <a:schemeClr val="bg1"/>
          </a:solidFill>
          <a:ln w="25400">
            <a:solidFill>
              <a:srgbClr val="395E8A"/>
            </a:solidFill>
            <a:bevel/>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800">
                <a:latin typeface="宋体" panose="02010600030101010101" pitchFamily="2" charset="-122"/>
                <a:sym typeface="宋体" panose="02010600030101010101" pitchFamily="2" charset="-122"/>
              </a:rPr>
              <a:t>环境的恶化</a:t>
            </a:r>
            <a:endParaRPr lang="zh-CN" altLang="en-US" sz="1800">
              <a:latin typeface="Arial" panose="020B0604020202020204" pitchFamily="34" charset="0"/>
              <a:ea typeface="PMingLiU" panose="02020500000000000000" pitchFamily="18" charset="-120"/>
            </a:endParaRPr>
          </a:p>
        </p:txBody>
      </p:sp>
      <p:sp>
        <p:nvSpPr>
          <p:cNvPr id="10" name="椭圆形标注 12">
            <a:extLst>
              <a:ext uri="{FF2B5EF4-FFF2-40B4-BE49-F238E27FC236}">
                <a16:creationId xmlns:a16="http://schemas.microsoft.com/office/drawing/2014/main" id="{80B154AB-712C-4140-B4D6-88447E7D71AD}"/>
              </a:ext>
            </a:extLst>
          </p:cNvPr>
          <p:cNvSpPr>
            <a:spLocks noChangeArrowheads="1"/>
          </p:cNvSpPr>
          <p:nvPr/>
        </p:nvSpPr>
        <p:spPr bwMode="auto">
          <a:xfrm>
            <a:off x="7569200" y="4010025"/>
            <a:ext cx="1263650" cy="1196975"/>
          </a:xfrm>
          <a:prstGeom prst="wedgeEllipseCallout">
            <a:avLst>
              <a:gd name="adj1" fmla="val -87338"/>
              <a:gd name="adj2" fmla="val -42111"/>
            </a:avLst>
          </a:prstGeom>
          <a:solidFill>
            <a:schemeClr val="bg1"/>
          </a:solidFill>
          <a:ln w="25400">
            <a:solidFill>
              <a:srgbClr val="395E8A"/>
            </a:solidFill>
            <a:bevel/>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800">
                <a:latin typeface="Arial" panose="020B0604020202020204" pitchFamily="34" charset="0"/>
                <a:ea typeface="PMingLiU" panose="02020500000000000000" pitchFamily="18" charset="-120"/>
              </a:rPr>
              <a:t>物的不安全状态</a:t>
            </a:r>
          </a:p>
        </p:txBody>
      </p:sp>
      <p:sp>
        <p:nvSpPr>
          <p:cNvPr id="11" name="椭圆形标注 12">
            <a:extLst>
              <a:ext uri="{FF2B5EF4-FFF2-40B4-BE49-F238E27FC236}">
                <a16:creationId xmlns:a16="http://schemas.microsoft.com/office/drawing/2014/main" id="{EFAD3E72-5BAB-4530-8B92-4D2D1AE4C2CE}"/>
              </a:ext>
            </a:extLst>
          </p:cNvPr>
          <p:cNvSpPr>
            <a:spLocks noChangeArrowheads="1"/>
          </p:cNvSpPr>
          <p:nvPr/>
        </p:nvSpPr>
        <p:spPr bwMode="auto">
          <a:xfrm>
            <a:off x="5305425" y="4835525"/>
            <a:ext cx="1265238" cy="1196975"/>
          </a:xfrm>
          <a:prstGeom prst="wedgeEllipseCallout">
            <a:avLst>
              <a:gd name="adj1" fmla="val -65907"/>
              <a:gd name="adj2" fmla="val -72301"/>
            </a:avLst>
          </a:prstGeom>
          <a:solidFill>
            <a:schemeClr val="bg1"/>
          </a:solidFill>
          <a:ln w="25400">
            <a:solidFill>
              <a:srgbClr val="395E8A"/>
            </a:solidFill>
            <a:bevel/>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800">
                <a:latin typeface="Arial" panose="020B0604020202020204" pitchFamily="34" charset="0"/>
                <a:ea typeface="PMingLiU" panose="02020500000000000000" pitchFamily="18" charset="-120"/>
              </a:rPr>
              <a:t>人的不安全行为</a:t>
            </a:r>
          </a:p>
        </p:txBody>
      </p:sp>
      <p:sp>
        <p:nvSpPr>
          <p:cNvPr id="12" name="椭圆形标注 12">
            <a:extLst>
              <a:ext uri="{FF2B5EF4-FFF2-40B4-BE49-F238E27FC236}">
                <a16:creationId xmlns:a16="http://schemas.microsoft.com/office/drawing/2014/main" id="{39F8F58F-1461-436E-B942-3A0489204764}"/>
              </a:ext>
            </a:extLst>
          </p:cNvPr>
          <p:cNvSpPr>
            <a:spLocks noChangeArrowheads="1"/>
          </p:cNvSpPr>
          <p:nvPr/>
        </p:nvSpPr>
        <p:spPr bwMode="auto">
          <a:xfrm>
            <a:off x="3403600" y="4835525"/>
            <a:ext cx="1263650" cy="1196975"/>
          </a:xfrm>
          <a:prstGeom prst="wedgeEllipseCallout">
            <a:avLst>
              <a:gd name="adj1" fmla="val -75352"/>
              <a:gd name="adj2" fmla="val -36745"/>
            </a:avLst>
          </a:prstGeom>
          <a:solidFill>
            <a:schemeClr val="bg1"/>
          </a:solidFill>
          <a:ln w="25400">
            <a:solidFill>
              <a:srgbClr val="395E8A"/>
            </a:solidFill>
            <a:bevel/>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800">
                <a:latin typeface="宋体" panose="02010600030101010101" pitchFamily="2" charset="-122"/>
                <a:sym typeface="宋体" panose="02010600030101010101" pitchFamily="2" charset="-122"/>
              </a:rPr>
              <a:t>管理的缺陷</a:t>
            </a:r>
            <a:endParaRPr lang="zh-CN" altLang="en-US" sz="1800">
              <a:latin typeface="Arial" panose="020B0604020202020204" pitchFamily="34" charset="0"/>
              <a:ea typeface="PMingLiU" panose="02020500000000000000" pitchFamily="18" charset="-120"/>
            </a:endParaRPr>
          </a:p>
        </p:txBody>
      </p:sp>
    </p:spTree>
    <p:extLst>
      <p:ext uri="{BB962C8B-B14F-4D97-AF65-F5344CB8AC3E}">
        <p14:creationId xmlns:p14="http://schemas.microsoft.com/office/powerpoint/2010/main" val="1726287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事故发生理论</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2" name="矩形 1">
            <a:extLst>
              <a:ext uri="{FF2B5EF4-FFF2-40B4-BE49-F238E27FC236}">
                <a16:creationId xmlns:a16="http://schemas.microsoft.com/office/drawing/2014/main" id="{7D03BFB1-46F7-4EE7-8BB3-B95B0A112B01}"/>
              </a:ext>
            </a:extLst>
          </p:cNvPr>
          <p:cNvSpPr/>
          <p:nvPr/>
        </p:nvSpPr>
        <p:spPr>
          <a:xfrm>
            <a:off x="1055688" y="1250434"/>
            <a:ext cx="1723549"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sym typeface="华文细黑" panose="02010600040101010101" pitchFamily="2" charset="-122"/>
              </a:rPr>
              <a:t>轨迹交叉理论</a:t>
            </a:r>
          </a:p>
        </p:txBody>
      </p:sp>
      <p:sp>
        <p:nvSpPr>
          <p:cNvPr id="3" name="矩形 2">
            <a:extLst>
              <a:ext uri="{FF2B5EF4-FFF2-40B4-BE49-F238E27FC236}">
                <a16:creationId xmlns:a16="http://schemas.microsoft.com/office/drawing/2014/main" id="{8341883F-5EF5-476C-81E8-56FF57758F82}"/>
              </a:ext>
            </a:extLst>
          </p:cNvPr>
          <p:cNvSpPr/>
          <p:nvPr/>
        </p:nvSpPr>
        <p:spPr>
          <a:xfrm>
            <a:off x="1055688" y="1650544"/>
            <a:ext cx="10069512" cy="2038507"/>
          </a:xfrm>
          <a:prstGeom prst="rect">
            <a:avLst/>
          </a:prstGeom>
        </p:spPr>
        <p:txBody>
          <a:bodyPr wrap="square">
            <a:spAutoFit/>
          </a:bodyPr>
          <a:lstStyle/>
          <a:p>
            <a:pPr algn="just">
              <a:lnSpc>
                <a:spcPct val="150000"/>
              </a:lnSpc>
              <a:spcAft>
                <a:spcPts val="600"/>
              </a:spcAft>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根据事故的轨迹交叉理论，事故隐患由人</a:t>
            </a: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机</a:t>
            </a: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环境</a:t>
            </a:r>
            <a:r>
              <a:rPr lang="en-US" altLang="zh-CN" sz="2000" dirty="0">
                <a:latin typeface="微软雅黑" panose="020B0503020204020204" pitchFamily="34" charset="-122"/>
                <a:ea typeface="微软雅黑" panose="020B0503020204020204" pitchFamily="34" charset="-122"/>
                <a:sym typeface="华文细黑" panose="02010600040101010101" pitchFamily="2" charset="-122"/>
              </a:rPr>
              <a:t>—</a:t>
            </a: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管理四个环节组成。</a:t>
            </a:r>
          </a:p>
          <a:p>
            <a:pPr algn="just">
              <a:lnSpc>
                <a:spcPct val="150000"/>
              </a:lnSpc>
              <a:spcAft>
                <a:spcPts val="600"/>
              </a:spcAft>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其中人的不安全行为（人）、物的危险状态（机）、环境的恶化（环）称为直接隐患；管理的缺陷（管）称为间接隐患。</a:t>
            </a:r>
          </a:p>
          <a:p>
            <a:pPr algn="just">
              <a:lnSpc>
                <a:spcPct val="150000"/>
              </a:lnSpc>
              <a:spcAft>
                <a:spcPts val="600"/>
              </a:spcAft>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直接隐患和间接隐患共同作用形成事故，如下图所示：  </a:t>
            </a:r>
          </a:p>
        </p:txBody>
      </p:sp>
      <p:pic>
        <p:nvPicPr>
          <p:cNvPr id="13" name="Picture 4">
            <a:extLst>
              <a:ext uri="{FF2B5EF4-FFF2-40B4-BE49-F238E27FC236}">
                <a16:creationId xmlns:a16="http://schemas.microsoft.com/office/drawing/2014/main" id="{01A54A52-C543-4756-93B7-B2DE0BB9BF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913" y="3858874"/>
            <a:ext cx="5778174"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296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事故发生理论</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pic>
        <p:nvPicPr>
          <p:cNvPr id="12" name="图片 11">
            <a:extLst>
              <a:ext uri="{FF2B5EF4-FFF2-40B4-BE49-F238E27FC236}">
                <a16:creationId xmlns:a16="http://schemas.microsoft.com/office/drawing/2014/main" id="{17B54A29-5082-44F0-8AA4-970C81DF8266}"/>
              </a:ext>
            </a:extLst>
          </p:cNvPr>
          <p:cNvPicPr>
            <a:picLocks noChangeAspect="1"/>
          </p:cNvPicPr>
          <p:nvPr/>
        </p:nvPicPr>
        <p:blipFill rotWithShape="1">
          <a:blip r:embed="rId3">
            <a:extLst>
              <a:ext uri="{28A0092B-C50C-407E-A947-70E740481C1C}">
                <a14:useLocalDpi xmlns:a14="http://schemas.microsoft.com/office/drawing/2010/main" val="0"/>
              </a:ext>
            </a:extLst>
          </a:blip>
          <a:srcRect l="22706" t="23111" r="25997"/>
          <a:stretch/>
        </p:blipFill>
        <p:spPr>
          <a:xfrm>
            <a:off x="1492920" y="2316162"/>
            <a:ext cx="2736939" cy="2736939"/>
          </a:xfrm>
          <a:custGeom>
            <a:avLst/>
            <a:gdLst>
              <a:gd name="connsiteX0" fmla="*/ 1674347 w 3348694"/>
              <a:gd name="connsiteY0" fmla="*/ 0 h 3348694"/>
              <a:gd name="connsiteX1" fmla="*/ 3348694 w 3348694"/>
              <a:gd name="connsiteY1" fmla="*/ 1674347 h 3348694"/>
              <a:gd name="connsiteX2" fmla="*/ 1674347 w 3348694"/>
              <a:gd name="connsiteY2" fmla="*/ 3348694 h 3348694"/>
              <a:gd name="connsiteX3" fmla="*/ 0 w 3348694"/>
              <a:gd name="connsiteY3" fmla="*/ 1674347 h 3348694"/>
              <a:gd name="connsiteX4" fmla="*/ 1674347 w 3348694"/>
              <a:gd name="connsiteY4" fmla="*/ 0 h 334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694" h="3348694">
                <a:moveTo>
                  <a:pt x="1674347" y="0"/>
                </a:moveTo>
                <a:cubicBezTo>
                  <a:pt x="2599063" y="0"/>
                  <a:pt x="3348694" y="749631"/>
                  <a:pt x="3348694" y="1674347"/>
                </a:cubicBezTo>
                <a:cubicBezTo>
                  <a:pt x="3348694" y="2599063"/>
                  <a:pt x="2599063" y="3348694"/>
                  <a:pt x="1674347" y="3348694"/>
                </a:cubicBezTo>
                <a:cubicBezTo>
                  <a:pt x="749631" y="3348694"/>
                  <a:pt x="0" y="2599063"/>
                  <a:pt x="0" y="1674347"/>
                </a:cubicBezTo>
                <a:cubicBezTo>
                  <a:pt x="0" y="749631"/>
                  <a:pt x="749631" y="0"/>
                  <a:pt x="1674347" y="0"/>
                </a:cubicBezTo>
                <a:close/>
              </a:path>
            </a:pathLst>
          </a:custGeom>
        </p:spPr>
      </p:pic>
      <p:sp>
        <p:nvSpPr>
          <p:cNvPr id="4" name="矩形 3">
            <a:extLst>
              <a:ext uri="{FF2B5EF4-FFF2-40B4-BE49-F238E27FC236}">
                <a16:creationId xmlns:a16="http://schemas.microsoft.com/office/drawing/2014/main" id="{46C0F262-E53F-43CF-930F-A731CDFD0CF2}"/>
              </a:ext>
            </a:extLst>
          </p:cNvPr>
          <p:cNvSpPr/>
          <p:nvPr/>
        </p:nvSpPr>
        <p:spPr>
          <a:xfrm>
            <a:off x="5694522" y="2662280"/>
            <a:ext cx="5651500" cy="212090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华文细黑" panose="02010600040101010101" pitchFamily="2" charset="-122"/>
              </a:rPr>
              <a:t>在模型中，环境的不安全状态在高空、密闭等恶劣环境     下较难以消除；</a:t>
            </a: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华文细黑" panose="02010600040101010101" pitchFamily="2" charset="-122"/>
              </a:rPr>
              <a:t>物的不安全状态（例如：设备）是可以消除的；</a:t>
            </a: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华文细黑" panose="02010600040101010101" pitchFamily="2" charset="-122"/>
              </a:rPr>
              <a:t>人的不安全行为包括：违章作业、冒险作业、野蛮作业、随意作业等。</a:t>
            </a:r>
          </a:p>
        </p:txBody>
      </p:sp>
      <p:sp>
        <p:nvSpPr>
          <p:cNvPr id="15" name="圆: 空心 14">
            <a:extLst>
              <a:ext uri="{FF2B5EF4-FFF2-40B4-BE49-F238E27FC236}">
                <a16:creationId xmlns:a16="http://schemas.microsoft.com/office/drawing/2014/main" id="{1879D15A-4181-4D2D-B05C-25B68324E668}"/>
              </a:ext>
            </a:extLst>
          </p:cNvPr>
          <p:cNvSpPr/>
          <p:nvPr/>
        </p:nvSpPr>
        <p:spPr>
          <a:xfrm>
            <a:off x="938134" y="1761378"/>
            <a:ext cx="3846512" cy="3846509"/>
          </a:xfrm>
          <a:prstGeom prst="donut">
            <a:avLst>
              <a:gd name="adj" fmla="val 8549"/>
            </a:avLst>
          </a:prstGeom>
          <a:gradFill>
            <a:gsLst>
              <a:gs pos="0">
                <a:srgbClr val="E43C1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Tree>
    <p:extLst>
      <p:ext uri="{BB962C8B-B14F-4D97-AF65-F5344CB8AC3E}">
        <p14:creationId xmlns:p14="http://schemas.microsoft.com/office/powerpoint/2010/main" val="1093458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33E1755-78E6-49AA-92CF-EC35A0B0962A}"/>
              </a:ext>
            </a:extLst>
          </p:cNvPr>
          <p:cNvSpPr/>
          <p:nvPr/>
        </p:nvSpPr>
        <p:spPr>
          <a:xfrm>
            <a:off x="0" y="5295900"/>
            <a:ext cx="12192000" cy="1631362"/>
          </a:xfrm>
          <a:prstGeom prst="rect">
            <a:avLst/>
          </a:prstGeom>
          <a:solidFill>
            <a:srgbClr val="E43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事故发生理论</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2" name="矩形 1">
            <a:extLst>
              <a:ext uri="{FF2B5EF4-FFF2-40B4-BE49-F238E27FC236}">
                <a16:creationId xmlns:a16="http://schemas.microsoft.com/office/drawing/2014/main" id="{6498F81C-AD38-404B-8ED6-35EDAC4A99AC}"/>
              </a:ext>
            </a:extLst>
          </p:cNvPr>
          <p:cNvSpPr/>
          <p:nvPr/>
        </p:nvSpPr>
        <p:spPr>
          <a:xfrm>
            <a:off x="1055688" y="1592615"/>
            <a:ext cx="4288353" cy="400110"/>
          </a:xfrm>
          <a:prstGeom prst="rect">
            <a:avLst/>
          </a:prstGeom>
        </p:spPr>
        <p:txBody>
          <a:bodyPr wrap="none">
            <a:spAutoFit/>
          </a:bodyPr>
          <a:lstStyle/>
          <a:p>
            <a:pPr algn="just">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sym typeface="华文细黑" panose="02010600040101010101" pitchFamily="2" charset="-122"/>
              </a:rPr>
              <a:t>引起人的不安全行为的主要原因有：</a:t>
            </a:r>
          </a:p>
        </p:txBody>
      </p:sp>
      <p:pic>
        <p:nvPicPr>
          <p:cNvPr id="6" name="图片 5">
            <a:extLst>
              <a:ext uri="{FF2B5EF4-FFF2-40B4-BE49-F238E27FC236}">
                <a16:creationId xmlns:a16="http://schemas.microsoft.com/office/drawing/2014/main" id="{5C12D7F9-FDFC-4555-8E5A-54E48FD9C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968" y="1351962"/>
            <a:ext cx="8420511" cy="5575300"/>
          </a:xfrm>
          <a:prstGeom prst="rect">
            <a:avLst/>
          </a:prstGeom>
        </p:spPr>
      </p:pic>
      <p:sp>
        <p:nvSpPr>
          <p:cNvPr id="7" name="矩形 6">
            <a:extLst>
              <a:ext uri="{FF2B5EF4-FFF2-40B4-BE49-F238E27FC236}">
                <a16:creationId xmlns:a16="http://schemas.microsoft.com/office/drawing/2014/main" id="{CB05BA18-C01F-4D96-97A2-EC1EE24142F8}"/>
              </a:ext>
            </a:extLst>
          </p:cNvPr>
          <p:cNvSpPr/>
          <p:nvPr/>
        </p:nvSpPr>
        <p:spPr>
          <a:xfrm>
            <a:off x="1055688" y="2061987"/>
            <a:ext cx="5345112" cy="2807948"/>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①缺乏安全知识和经验，或不知道有危险；</a:t>
            </a:r>
          </a:p>
          <a:p>
            <a:pPr algn="just">
              <a:lnSpc>
                <a:spcPct val="150000"/>
              </a:lnSpc>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②生理缺陷或生病、酒醉、迟钝、忧伤；</a:t>
            </a:r>
          </a:p>
          <a:p>
            <a:pPr algn="just">
              <a:lnSpc>
                <a:spcPct val="150000"/>
              </a:lnSpc>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③过度疲劳、睡眠不足、体力不足；</a:t>
            </a:r>
          </a:p>
          <a:p>
            <a:pPr algn="just">
              <a:lnSpc>
                <a:spcPct val="150000"/>
              </a:lnSpc>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④注意力不集中，作业时心不在焉；</a:t>
            </a:r>
          </a:p>
          <a:p>
            <a:pPr algn="just">
              <a:lnSpc>
                <a:spcPct val="150000"/>
              </a:lnSpc>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⑤劳动态度不端正；</a:t>
            </a:r>
          </a:p>
          <a:p>
            <a:pPr algn="just">
              <a:lnSpc>
                <a:spcPct val="150000"/>
              </a:lnSpc>
            </a:pPr>
            <a:r>
              <a:rPr lang="zh-CN" altLang="en-US" sz="2000" dirty="0">
                <a:latin typeface="微软雅黑" panose="020B0503020204020204" pitchFamily="34" charset="-122"/>
                <a:ea typeface="微软雅黑" panose="020B0503020204020204" pitchFamily="34" charset="-122"/>
                <a:sym typeface="华文细黑" panose="02010600040101010101" pitchFamily="2" charset="-122"/>
              </a:rPr>
              <a:t>⑥不懂装懂，满不在乎。</a:t>
            </a:r>
          </a:p>
        </p:txBody>
      </p:sp>
      <p:sp>
        <p:nvSpPr>
          <p:cNvPr id="9" name="矩形 8">
            <a:extLst>
              <a:ext uri="{FF2B5EF4-FFF2-40B4-BE49-F238E27FC236}">
                <a16:creationId xmlns:a16="http://schemas.microsoft.com/office/drawing/2014/main" id="{86B5DEF8-CDEF-4E7C-9F5E-F857CBB18D37}"/>
              </a:ext>
            </a:extLst>
          </p:cNvPr>
          <p:cNvSpPr/>
          <p:nvPr/>
        </p:nvSpPr>
        <p:spPr>
          <a:xfrm>
            <a:off x="1040329" y="5847371"/>
            <a:ext cx="6340197"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这些都可以采用制度规范、培训教育等避免。</a:t>
            </a:r>
            <a:endParaRPr lang="zh-CN" altLang="en-US" sz="2400" b="1" dirty="0">
              <a:solidFill>
                <a:schemeClr val="bg1"/>
              </a:solidFill>
            </a:endParaRPr>
          </a:p>
        </p:txBody>
      </p:sp>
    </p:spTree>
    <p:extLst>
      <p:ext uri="{BB962C8B-B14F-4D97-AF65-F5344CB8AC3E}">
        <p14:creationId xmlns:p14="http://schemas.microsoft.com/office/powerpoint/2010/main" val="1775081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A2B7F916-2B34-4F9F-B37A-FCF0F5508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134" y="85900"/>
            <a:ext cx="4963765" cy="6772100"/>
          </a:xfrm>
          <a:prstGeom prst="rect">
            <a:avLst/>
          </a:prstGeom>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事故发生理论</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3" name="矩形 2">
            <a:extLst>
              <a:ext uri="{FF2B5EF4-FFF2-40B4-BE49-F238E27FC236}">
                <a16:creationId xmlns:a16="http://schemas.microsoft.com/office/drawing/2014/main" id="{702858EB-27EE-4A9A-96A5-DF420E747FF5}"/>
              </a:ext>
            </a:extLst>
          </p:cNvPr>
          <p:cNvSpPr/>
          <p:nvPr/>
        </p:nvSpPr>
        <p:spPr>
          <a:xfrm>
            <a:off x="5120033" y="1636595"/>
            <a:ext cx="6121401" cy="2807948"/>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由上图可见，事故的发生是直接原因中人的不安全行为与物和环境的不安全状态交叉酿成的。</a:t>
            </a:r>
          </a:p>
          <a:p>
            <a:pPr algn="just">
              <a:lnSpc>
                <a:spcPct val="150000"/>
              </a:lnSpc>
            </a:pPr>
            <a:r>
              <a:rPr lang="zh-CN" altLang="en-US" sz="2000" dirty="0">
                <a:latin typeface="微软雅黑" panose="020B0503020204020204" pitchFamily="34" charset="-122"/>
                <a:ea typeface="微软雅黑" panose="020B0503020204020204" pitchFamily="34" charset="-122"/>
              </a:rPr>
              <a:t>实际上，直接原因与间接原因也有一个交叉点，只要消除了管理缺陷，则环境、物的不安全状态就可以好转或消除，人的不安全行为也可以得到控制，这样就可以有效地减少或控制事故的发生。</a:t>
            </a:r>
          </a:p>
        </p:txBody>
      </p:sp>
      <p:sp>
        <p:nvSpPr>
          <p:cNvPr id="17" name="矩形: 圆角 16">
            <a:extLst>
              <a:ext uri="{FF2B5EF4-FFF2-40B4-BE49-F238E27FC236}">
                <a16:creationId xmlns:a16="http://schemas.microsoft.com/office/drawing/2014/main" id="{0F270E66-68D4-47F6-8359-488A12330049}"/>
              </a:ext>
            </a:extLst>
          </p:cNvPr>
          <p:cNvSpPr/>
          <p:nvPr/>
        </p:nvSpPr>
        <p:spPr>
          <a:xfrm>
            <a:off x="5120033" y="4837999"/>
            <a:ext cx="6271867" cy="1064602"/>
          </a:xfrm>
          <a:prstGeom prst="roundRect">
            <a:avLst>
              <a:gd name="adj" fmla="val 5150"/>
            </a:avLst>
          </a:prstGeom>
          <a:solidFill>
            <a:schemeClr val="bg1"/>
          </a:solidFill>
          <a:ln w="28575">
            <a:gradFill>
              <a:gsLst>
                <a:gs pos="0">
                  <a:srgbClr val="E43C11"/>
                </a:gs>
                <a:gs pos="100000">
                  <a:srgbClr val="F47124"/>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F5F095B5-8C81-40D6-BB3B-869D896D584F}"/>
              </a:ext>
            </a:extLst>
          </p:cNvPr>
          <p:cNvSpPr/>
          <p:nvPr/>
        </p:nvSpPr>
        <p:spPr>
          <a:xfrm>
            <a:off x="5491390" y="5130453"/>
            <a:ext cx="5724644" cy="461665"/>
          </a:xfrm>
          <a:prstGeom prst="rect">
            <a:avLst/>
          </a:prstGeom>
        </p:spPr>
        <p:txBody>
          <a:bodyPr wrap="none">
            <a:spAutoFit/>
          </a:bodyPr>
          <a:lstStyle/>
          <a:p>
            <a:pPr algn="just">
              <a:buFont typeface="Arial" panose="020B060402020202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rPr>
              <a:t>因此，管理缺陷是事故发生的第一因素！</a:t>
            </a:r>
          </a:p>
        </p:txBody>
      </p:sp>
    </p:spTree>
    <p:extLst>
      <p:ext uri="{BB962C8B-B14F-4D97-AF65-F5344CB8AC3E}">
        <p14:creationId xmlns:p14="http://schemas.microsoft.com/office/powerpoint/2010/main" val="66696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a:extLst>
              <a:ext uri="{FF2B5EF4-FFF2-40B4-BE49-F238E27FC236}">
                <a16:creationId xmlns:a16="http://schemas.microsoft.com/office/drawing/2014/main" id="{933151FA-1178-447D-8EEF-988ADEBA8171}"/>
              </a:ext>
            </a:extLst>
          </p:cNvPr>
          <p:cNvSpPr/>
          <p:nvPr/>
        </p:nvSpPr>
        <p:spPr>
          <a:xfrm>
            <a:off x="1159107" y="2722563"/>
            <a:ext cx="1966345" cy="1966345"/>
          </a:xfrm>
          <a:prstGeom prst="ellipse">
            <a:avLst/>
          </a:pr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安全理念</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8" name="Rectangle 6">
            <a:extLst>
              <a:ext uri="{FF2B5EF4-FFF2-40B4-BE49-F238E27FC236}">
                <a16:creationId xmlns:a16="http://schemas.microsoft.com/office/drawing/2014/main" id="{10C19FA2-8922-42CF-B69D-13A695D6F77E}"/>
              </a:ext>
            </a:extLst>
          </p:cNvPr>
          <p:cNvSpPr>
            <a:spLocks noChangeArrowheads="1"/>
          </p:cNvSpPr>
          <p:nvPr/>
        </p:nvSpPr>
        <p:spPr bwMode="auto">
          <a:xfrm>
            <a:off x="7450775" y="2921000"/>
            <a:ext cx="2647950" cy="3130550"/>
          </a:xfrm>
          <a:prstGeom prst="rect">
            <a:avLst/>
          </a:prstGeom>
          <a:gradFill rotWithShape="0">
            <a:gsLst>
              <a:gs pos="0">
                <a:srgbClr val="D70F01"/>
              </a:gs>
              <a:gs pos="100000">
                <a:srgbClr val="F26A22"/>
              </a:gs>
            </a:gsLst>
            <a:lin ang="5400000" scaled="1"/>
          </a:gradFill>
          <a:ln w="9525">
            <a:miter lim="800000"/>
            <a:headEnd/>
            <a:tailEnd/>
          </a:ln>
          <a:scene3d>
            <a:camera prst="legacyObliqueTopRight"/>
            <a:lightRig rig="legacyFlat3" dir="b"/>
          </a:scene3d>
          <a:sp3d extrusionH="887400" prstMaterial="legacyMatte">
            <a:bevelT w="13500" h="13500" prst="angle"/>
            <a:bevelB w="13500" h="13500" prst="angle"/>
            <a:extrusionClr>
              <a:srgbClr val="F26A22"/>
            </a:extrusionClr>
            <a:contourClr>
              <a:srgbClr val="CC0066"/>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 typeface="Arial" panose="020B0604020202020204" pitchFamily="34" charset="0"/>
              <a:buNone/>
            </a:pPr>
            <a:endParaRPr lang="zh-CN" altLang="en-US" sz="2400">
              <a:latin typeface="Times New Roman" panose="02020603050405020304" pitchFamily="18" charset="0"/>
            </a:endParaRPr>
          </a:p>
        </p:txBody>
      </p:sp>
      <p:sp>
        <p:nvSpPr>
          <p:cNvPr id="9" name="Rectangle 8">
            <a:extLst>
              <a:ext uri="{FF2B5EF4-FFF2-40B4-BE49-F238E27FC236}">
                <a16:creationId xmlns:a16="http://schemas.microsoft.com/office/drawing/2014/main" id="{55A4E728-3C3E-49B7-ACCA-04B461724513}"/>
              </a:ext>
            </a:extLst>
          </p:cNvPr>
          <p:cNvSpPr>
            <a:spLocks noChangeArrowheads="1"/>
          </p:cNvSpPr>
          <p:nvPr/>
        </p:nvSpPr>
        <p:spPr bwMode="auto">
          <a:xfrm>
            <a:off x="7461887" y="2235200"/>
            <a:ext cx="2636838" cy="487363"/>
          </a:xfrm>
          <a:prstGeom prst="rect">
            <a:avLst/>
          </a:prstGeom>
          <a:gradFill rotWithShape="0">
            <a:gsLst>
              <a:gs pos="0">
                <a:schemeClr val="accent2"/>
              </a:gs>
              <a:gs pos="100000">
                <a:srgbClr val="FFC001"/>
              </a:gs>
            </a:gsLst>
            <a:lin ang="5400000" scaled="1"/>
          </a:gradFill>
          <a:ln w="9525">
            <a:miter lim="800000"/>
            <a:headEnd/>
            <a:tailEnd/>
          </a:ln>
          <a:scene3d>
            <a:camera prst="legacyObliqueTopRight"/>
            <a:lightRig rig="legacyFlat3" dir="b"/>
          </a:scene3d>
          <a:sp3d extrusionH="887400" prstMaterial="legacyMatte">
            <a:bevelT w="13500" h="13500" prst="angle"/>
            <a:bevelB w="13500" h="13500" prst="angle"/>
            <a:extrusionClr>
              <a:srgbClr val="F26A22"/>
            </a:extrusionClr>
            <a:contourClr>
              <a:schemeClr val="accent2"/>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 typeface="Arial" panose="020B0604020202020204" pitchFamily="34" charset="0"/>
              <a:buNone/>
            </a:pPr>
            <a:r>
              <a:rPr lang="zh-CN" altLang="en-US" sz="2000" dirty="0">
                <a:solidFill>
                  <a:srgbClr val="FFFF00"/>
                </a:solidFill>
                <a:latin typeface="Arial Black" panose="020B0A04020102020204" pitchFamily="34" charset="0"/>
              </a:rPr>
              <a:t>4%</a:t>
            </a:r>
            <a:endParaRPr lang="zh-CN" altLang="en-US" sz="1800" dirty="0">
              <a:solidFill>
                <a:srgbClr val="FFFF00"/>
              </a:solidFill>
              <a:latin typeface="Arial Black" panose="020B0A04020102020204" pitchFamily="34" charset="0"/>
            </a:endParaRPr>
          </a:p>
        </p:txBody>
      </p:sp>
      <p:sp>
        <p:nvSpPr>
          <p:cNvPr id="10" name="Text Box 10">
            <a:extLst>
              <a:ext uri="{FF2B5EF4-FFF2-40B4-BE49-F238E27FC236}">
                <a16:creationId xmlns:a16="http://schemas.microsoft.com/office/drawing/2014/main" id="{0E1EB896-9C1F-464F-AB63-CBA8651DBD51}"/>
              </a:ext>
            </a:extLst>
          </p:cNvPr>
          <p:cNvSpPr txBox="1">
            <a:spLocks noChangeArrowheads="1"/>
          </p:cNvSpPr>
          <p:nvPr/>
        </p:nvSpPr>
        <p:spPr bwMode="auto">
          <a:xfrm>
            <a:off x="8153400" y="4255293"/>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 typeface="Arial" panose="020B0604020202020204" pitchFamily="34" charset="0"/>
              <a:buNone/>
            </a:pPr>
            <a:r>
              <a:rPr lang="zh-CN" altLang="en-US" sz="2400" dirty="0">
                <a:solidFill>
                  <a:srgbClr val="FFFF00"/>
                </a:solidFill>
                <a:latin typeface="Arial Black" panose="020B0A04020102020204" pitchFamily="34" charset="0"/>
              </a:rPr>
              <a:t>96%</a:t>
            </a:r>
            <a:endParaRPr lang="zh-CN" altLang="en-US" sz="1800" dirty="0">
              <a:solidFill>
                <a:srgbClr val="FFFF00"/>
              </a:solidFill>
              <a:latin typeface="Arial Black" panose="020B0A04020102020204" pitchFamily="34" charset="0"/>
            </a:endParaRPr>
          </a:p>
        </p:txBody>
      </p:sp>
      <p:sp>
        <p:nvSpPr>
          <p:cNvPr id="2" name="矩形 1">
            <a:extLst>
              <a:ext uri="{FF2B5EF4-FFF2-40B4-BE49-F238E27FC236}">
                <a16:creationId xmlns:a16="http://schemas.microsoft.com/office/drawing/2014/main" id="{08E489C3-90B3-4C80-B2CE-A10FB2EA2FDB}"/>
              </a:ext>
            </a:extLst>
          </p:cNvPr>
          <p:cNvSpPr/>
          <p:nvPr/>
        </p:nvSpPr>
        <p:spPr>
          <a:xfrm>
            <a:off x="1386653" y="3424462"/>
            <a:ext cx="1511251" cy="707886"/>
          </a:xfrm>
          <a:prstGeom prst="rect">
            <a:avLst/>
          </a:prstGeom>
        </p:spPr>
        <p:txBody>
          <a:bodyPr wrap="square">
            <a:spAutoFit/>
          </a:bodyPr>
          <a:lstStyle/>
          <a:p>
            <a:pPr algn="ctr">
              <a:spcBef>
                <a:spcPct val="0"/>
              </a:spcBef>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伤害的直接原因  </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任意多边形: 形状 5">
            <a:extLst>
              <a:ext uri="{FF2B5EF4-FFF2-40B4-BE49-F238E27FC236}">
                <a16:creationId xmlns:a16="http://schemas.microsoft.com/office/drawing/2014/main" id="{D5ED90CA-272C-476B-B35D-3376BBBDF22E}"/>
              </a:ext>
            </a:extLst>
          </p:cNvPr>
          <p:cNvSpPr/>
          <p:nvPr/>
        </p:nvSpPr>
        <p:spPr>
          <a:xfrm>
            <a:off x="5761675" y="2476500"/>
            <a:ext cx="1689100" cy="309337"/>
          </a:xfrm>
          <a:custGeom>
            <a:avLst/>
            <a:gdLst>
              <a:gd name="connsiteX0" fmla="*/ 1689100 w 1689100"/>
              <a:gd name="connsiteY0" fmla="*/ 0 h 444500"/>
              <a:gd name="connsiteX1" fmla="*/ 584200 w 1689100"/>
              <a:gd name="connsiteY1" fmla="*/ 0 h 444500"/>
              <a:gd name="connsiteX2" fmla="*/ 0 w 1689100"/>
              <a:gd name="connsiteY2" fmla="*/ 444500 h 444500"/>
            </a:gdLst>
            <a:ahLst/>
            <a:cxnLst>
              <a:cxn ang="0">
                <a:pos x="connsiteX0" y="connsiteY0"/>
              </a:cxn>
              <a:cxn ang="0">
                <a:pos x="connsiteX1" y="connsiteY1"/>
              </a:cxn>
              <a:cxn ang="0">
                <a:pos x="connsiteX2" y="connsiteY2"/>
              </a:cxn>
            </a:cxnLst>
            <a:rect l="l" t="t" r="r" b="b"/>
            <a:pathLst>
              <a:path w="1689100" h="444500">
                <a:moveTo>
                  <a:pt x="1689100" y="0"/>
                </a:moveTo>
                <a:lnTo>
                  <a:pt x="584200" y="0"/>
                </a:lnTo>
                <a:lnTo>
                  <a:pt x="0" y="444500"/>
                </a:lnTo>
              </a:path>
            </a:pathLst>
          </a:cu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0B5B3088-C69A-4837-AC84-96DAD5B8DED7}"/>
              </a:ext>
            </a:extLst>
          </p:cNvPr>
          <p:cNvSpPr/>
          <p:nvPr/>
        </p:nvSpPr>
        <p:spPr>
          <a:xfrm>
            <a:off x="5850575" y="4446814"/>
            <a:ext cx="1600200" cy="267493"/>
          </a:xfrm>
          <a:custGeom>
            <a:avLst/>
            <a:gdLst>
              <a:gd name="connsiteX0" fmla="*/ 1600200 w 1600200"/>
              <a:gd name="connsiteY0" fmla="*/ 431800 h 431800"/>
              <a:gd name="connsiteX1" fmla="*/ 546100 w 1600200"/>
              <a:gd name="connsiteY1" fmla="*/ 431800 h 431800"/>
              <a:gd name="connsiteX2" fmla="*/ 0 w 1600200"/>
              <a:gd name="connsiteY2" fmla="*/ 0 h 431800"/>
            </a:gdLst>
            <a:ahLst/>
            <a:cxnLst>
              <a:cxn ang="0">
                <a:pos x="connsiteX0" y="connsiteY0"/>
              </a:cxn>
              <a:cxn ang="0">
                <a:pos x="connsiteX1" y="connsiteY1"/>
              </a:cxn>
              <a:cxn ang="0">
                <a:pos x="connsiteX2" y="connsiteY2"/>
              </a:cxn>
            </a:cxnLst>
            <a:rect l="l" t="t" r="r" b="b"/>
            <a:pathLst>
              <a:path w="1600200" h="431800">
                <a:moveTo>
                  <a:pt x="1600200" y="431800"/>
                </a:moveTo>
                <a:lnTo>
                  <a:pt x="546100" y="431800"/>
                </a:lnTo>
                <a:lnTo>
                  <a:pt x="0" y="0"/>
                </a:lnTo>
              </a:path>
            </a:pathLst>
          </a:cu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7508B38-126C-4825-8E4D-B0EA34C5E7FA}"/>
              </a:ext>
            </a:extLst>
          </p:cNvPr>
          <p:cNvSpPr/>
          <p:nvPr/>
        </p:nvSpPr>
        <p:spPr>
          <a:xfrm>
            <a:off x="4195017" y="2784474"/>
            <a:ext cx="2235200" cy="695326"/>
          </a:xfrm>
          <a:prstGeom prst="rect">
            <a:avLst/>
          </a:prstGeom>
          <a:noFill/>
          <a:ln w="25400">
            <a:solidFill>
              <a:srgbClr val="F47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10D6CA82-E93F-4919-B295-424AA96C6397}"/>
              </a:ext>
            </a:extLst>
          </p:cNvPr>
          <p:cNvSpPr/>
          <p:nvPr/>
        </p:nvSpPr>
        <p:spPr>
          <a:xfrm>
            <a:off x="4195017" y="3751489"/>
            <a:ext cx="2235200" cy="695326"/>
          </a:xfrm>
          <a:prstGeom prst="rect">
            <a:avLst/>
          </a:prstGeom>
          <a:noFill/>
          <a:ln w="25400">
            <a:solidFill>
              <a:srgbClr val="F47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AE15CDB-362F-410B-81B2-7E579D2CC8A5}"/>
              </a:ext>
            </a:extLst>
          </p:cNvPr>
          <p:cNvSpPr/>
          <p:nvPr/>
        </p:nvSpPr>
        <p:spPr>
          <a:xfrm>
            <a:off x="4360734" y="2948152"/>
            <a:ext cx="1877437" cy="400110"/>
          </a:xfrm>
          <a:prstGeom prst="rect">
            <a:avLst/>
          </a:prstGeom>
        </p:spPr>
        <p:txBody>
          <a:bodyPr wrap="none">
            <a:spAutoFit/>
          </a:bodyPr>
          <a:lstStyle/>
          <a:p>
            <a:pPr algn="ctr"/>
            <a:r>
              <a:rPr lang="zh-CN" altLang="en-US" sz="2000" dirty="0">
                <a:latin typeface="微软雅黑" panose="020B0503020204020204" pitchFamily="34" charset="-122"/>
                <a:ea typeface="微软雅黑" panose="020B0503020204020204" pitchFamily="34" charset="-122"/>
              </a:rPr>
              <a:t> 不安全的状况</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0DF009E-26A1-4C71-8D49-E41395E048F6}"/>
              </a:ext>
            </a:extLst>
          </p:cNvPr>
          <p:cNvSpPr/>
          <p:nvPr/>
        </p:nvSpPr>
        <p:spPr>
          <a:xfrm>
            <a:off x="4514138" y="3948366"/>
            <a:ext cx="1723550" cy="400110"/>
          </a:xfrm>
          <a:prstGeom prst="rect">
            <a:avLst/>
          </a:prstGeom>
        </p:spPr>
        <p:txBody>
          <a:bodyPr wrap="none">
            <a:spAutoFit/>
          </a:bodyPr>
          <a:lstStyle/>
          <a:p>
            <a:pPr algn="ctr"/>
            <a:r>
              <a:rPr lang="zh-CN" altLang="en-US" sz="2000" dirty="0">
                <a:latin typeface="微软雅黑" panose="020B0503020204020204" pitchFamily="34" charset="-122"/>
                <a:ea typeface="微软雅黑" panose="020B0503020204020204" pitchFamily="34" charset="-122"/>
              </a:rPr>
              <a:t>不安全的行为</a:t>
            </a:r>
          </a:p>
        </p:txBody>
      </p:sp>
    </p:spTree>
    <p:extLst>
      <p:ext uri="{BB962C8B-B14F-4D97-AF65-F5344CB8AC3E}">
        <p14:creationId xmlns:p14="http://schemas.microsoft.com/office/powerpoint/2010/main" val="166117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安全理念</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pic>
        <p:nvPicPr>
          <p:cNvPr id="9218" name="Picture 2" descr="工程师">
            <a:extLst>
              <a:ext uri="{FF2B5EF4-FFF2-40B4-BE49-F238E27FC236}">
                <a16:creationId xmlns:a16="http://schemas.microsoft.com/office/drawing/2014/main" id="{A61CBF88-DEE5-4C03-8E95-EE19029654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006"/>
          <a:stretch/>
        </p:blipFill>
        <p:spPr bwMode="auto">
          <a:xfrm flipH="1">
            <a:off x="0" y="1754982"/>
            <a:ext cx="7562850" cy="4030662"/>
          </a:xfrm>
          <a:prstGeom prst="rect">
            <a:avLst/>
          </a:prstGeom>
          <a:noFill/>
          <a:extLst>
            <a:ext uri="{909E8E84-426E-40DD-AFC4-6F175D3DCCD1}">
              <a14:hiddenFill xmlns:a14="http://schemas.microsoft.com/office/drawing/2010/main">
                <a:solidFill>
                  <a:srgbClr val="FFFFFF"/>
                </a:solidFill>
              </a14:hiddenFill>
            </a:ext>
          </a:extLst>
        </p:spPr>
      </p:pic>
      <p:sp>
        <p:nvSpPr>
          <p:cNvPr id="3" name="箭头: 五边形 2">
            <a:extLst>
              <a:ext uri="{FF2B5EF4-FFF2-40B4-BE49-F238E27FC236}">
                <a16:creationId xmlns:a16="http://schemas.microsoft.com/office/drawing/2014/main" id="{AF93EFF0-A906-4355-8DCE-35583C4AD387}"/>
              </a:ext>
            </a:extLst>
          </p:cNvPr>
          <p:cNvSpPr/>
          <p:nvPr/>
        </p:nvSpPr>
        <p:spPr>
          <a:xfrm flipH="1">
            <a:off x="6288088" y="2146300"/>
            <a:ext cx="5903912" cy="725714"/>
          </a:xfrm>
          <a:prstGeom prst="homePlate">
            <a:avLst/>
          </a:prstGeom>
          <a:solidFill>
            <a:srgbClr val="E43C11"/>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bg1"/>
              </a:solidFill>
              <a:ea typeface="思源黑体 CN Bold" panose="020B0800000000000000" pitchFamily="34" charset="-122"/>
            </a:endParaRPr>
          </a:p>
        </p:txBody>
      </p:sp>
      <p:sp>
        <p:nvSpPr>
          <p:cNvPr id="17" name="箭头: 五边形 16">
            <a:extLst>
              <a:ext uri="{FF2B5EF4-FFF2-40B4-BE49-F238E27FC236}">
                <a16:creationId xmlns:a16="http://schemas.microsoft.com/office/drawing/2014/main" id="{5958F4AE-21D3-4767-8FF9-F246E888296B}"/>
              </a:ext>
            </a:extLst>
          </p:cNvPr>
          <p:cNvSpPr/>
          <p:nvPr/>
        </p:nvSpPr>
        <p:spPr>
          <a:xfrm flipH="1">
            <a:off x="6288088" y="3387273"/>
            <a:ext cx="5903912" cy="725714"/>
          </a:xfrm>
          <a:prstGeom prst="homePlate">
            <a:avLst/>
          </a:prstGeom>
          <a:solidFill>
            <a:srgbClr val="E43C11"/>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bg1"/>
              </a:solidFill>
              <a:ea typeface="思源黑体 CN Bold" panose="020B0800000000000000" pitchFamily="34" charset="-122"/>
            </a:endParaRPr>
          </a:p>
        </p:txBody>
      </p:sp>
      <p:sp>
        <p:nvSpPr>
          <p:cNvPr id="18" name="箭头: 五边形 17">
            <a:extLst>
              <a:ext uri="{FF2B5EF4-FFF2-40B4-BE49-F238E27FC236}">
                <a16:creationId xmlns:a16="http://schemas.microsoft.com/office/drawing/2014/main" id="{862E3D12-B9EB-4519-B224-19C827B2A5D3}"/>
              </a:ext>
            </a:extLst>
          </p:cNvPr>
          <p:cNvSpPr/>
          <p:nvPr/>
        </p:nvSpPr>
        <p:spPr>
          <a:xfrm flipH="1">
            <a:off x="6288088" y="4628246"/>
            <a:ext cx="5903912" cy="725714"/>
          </a:xfrm>
          <a:prstGeom prst="homePlate">
            <a:avLst/>
          </a:prstGeom>
          <a:solidFill>
            <a:srgbClr val="E43C11"/>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bg1"/>
              </a:solidFill>
              <a:ea typeface="思源黑体 CN Bold" panose="020B0800000000000000" pitchFamily="34" charset="-122"/>
            </a:endParaRPr>
          </a:p>
        </p:txBody>
      </p:sp>
      <p:sp>
        <p:nvSpPr>
          <p:cNvPr id="4" name="矩形 3">
            <a:extLst>
              <a:ext uri="{FF2B5EF4-FFF2-40B4-BE49-F238E27FC236}">
                <a16:creationId xmlns:a16="http://schemas.microsoft.com/office/drawing/2014/main" id="{A0D67884-CFB3-4DF1-A758-549D0BAD90F2}"/>
              </a:ext>
            </a:extLst>
          </p:cNvPr>
          <p:cNvSpPr/>
          <p:nvPr/>
        </p:nvSpPr>
        <p:spPr>
          <a:xfrm>
            <a:off x="6939786" y="2309102"/>
            <a:ext cx="2492990" cy="400110"/>
          </a:xfrm>
          <a:prstGeom prst="rect">
            <a:avLst/>
          </a:prstGeom>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事故是一个概率事件</a:t>
            </a:r>
            <a:endParaRPr lang="zh-CN" altLang="en-US" sz="2000" dirty="0">
              <a:solidFill>
                <a:schemeClr val="bg1"/>
              </a:solidFill>
            </a:endParaRPr>
          </a:p>
        </p:txBody>
      </p:sp>
      <p:sp>
        <p:nvSpPr>
          <p:cNvPr id="16" name="矩形 15">
            <a:extLst>
              <a:ext uri="{FF2B5EF4-FFF2-40B4-BE49-F238E27FC236}">
                <a16:creationId xmlns:a16="http://schemas.microsoft.com/office/drawing/2014/main" id="{CCAA3E83-CDE2-4CB0-91CA-E2E9B8F15B3E}"/>
              </a:ext>
            </a:extLst>
          </p:cNvPr>
          <p:cNvSpPr/>
          <p:nvPr/>
        </p:nvSpPr>
        <p:spPr>
          <a:xfrm>
            <a:off x="6939786" y="3416370"/>
            <a:ext cx="5226814" cy="707886"/>
          </a:xfrm>
          <a:prstGeom prst="rect">
            <a:avLst/>
          </a:prstGeom>
        </p:spPr>
        <p:txBody>
          <a:bodyPr wrap="squar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安全管理的目标是使不愿意发生的事故概率趋向于</a:t>
            </a:r>
            <a:r>
              <a:rPr lang="en-US" altLang="zh-CN" sz="2000" b="1" dirty="0">
                <a:solidFill>
                  <a:schemeClr val="bg1"/>
                </a:solidFill>
                <a:latin typeface="微软雅黑" panose="020B0503020204020204" pitchFamily="34" charset="-122"/>
                <a:ea typeface="微软雅黑" panose="020B0503020204020204" pitchFamily="34" charset="-122"/>
              </a:rPr>
              <a:t>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6AA94FE4-F549-44A8-96D6-12D49847A45D}"/>
              </a:ext>
            </a:extLst>
          </p:cNvPr>
          <p:cNvSpPr/>
          <p:nvPr/>
        </p:nvSpPr>
        <p:spPr>
          <a:xfrm>
            <a:off x="6939786" y="4791048"/>
            <a:ext cx="4544834" cy="400110"/>
          </a:xfrm>
          <a:prstGeom prst="rect">
            <a:avLst/>
          </a:prstGeom>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方法是将不安全行为降低到一定的程度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4344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E1198E21-4B05-4560-BCFD-1DC44F8E78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14" b="37443"/>
          <a:stretch/>
        </p:blipFill>
        <p:spPr bwMode="auto">
          <a:xfrm>
            <a:off x="12368" y="1283616"/>
            <a:ext cx="12179631" cy="2938395"/>
          </a:xfrm>
          <a:prstGeom prst="rect">
            <a:avLst/>
          </a:prstGeom>
          <a:noFill/>
          <a:extLst>
            <a:ext uri="{909E8E84-426E-40DD-AFC4-6F175D3DCCD1}">
              <a14:hiddenFill xmlns:a14="http://schemas.microsoft.com/office/drawing/2010/main">
                <a:solidFill>
                  <a:srgbClr val="FFFFFF"/>
                </a:solidFill>
              </a14:hiddenFill>
            </a:ext>
          </a:extLst>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安全理念</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grpSp>
        <p:nvGrpSpPr>
          <p:cNvPr id="12" name="组合 11">
            <a:extLst>
              <a:ext uri="{FF2B5EF4-FFF2-40B4-BE49-F238E27FC236}">
                <a16:creationId xmlns:a16="http://schemas.microsoft.com/office/drawing/2014/main" id="{C65A8855-B3AF-47F4-917B-80D4CDF6566B}"/>
              </a:ext>
            </a:extLst>
          </p:cNvPr>
          <p:cNvGrpSpPr/>
          <p:nvPr/>
        </p:nvGrpSpPr>
        <p:grpSpPr>
          <a:xfrm>
            <a:off x="680193" y="3451733"/>
            <a:ext cx="1929774" cy="2519114"/>
            <a:chOff x="680193" y="3451733"/>
            <a:chExt cx="1929774" cy="2519114"/>
          </a:xfrm>
        </p:grpSpPr>
        <p:sp>
          <p:nvSpPr>
            <p:cNvPr id="13" name="矩形 12">
              <a:extLst>
                <a:ext uri="{FF2B5EF4-FFF2-40B4-BE49-F238E27FC236}">
                  <a16:creationId xmlns:a16="http://schemas.microsoft.com/office/drawing/2014/main" id="{5319FEC1-3ADB-48E4-A049-110533EFAE65}"/>
                </a:ext>
              </a:extLst>
            </p:cNvPr>
            <p:cNvSpPr/>
            <p:nvPr/>
          </p:nvSpPr>
          <p:spPr>
            <a:xfrm>
              <a:off x="680193" y="3451733"/>
              <a:ext cx="1929773" cy="514672"/>
            </a:xfrm>
            <a:prstGeom prst="rect">
              <a:avLst/>
            </a:prstGeom>
            <a:gradFill flip="none" rotWithShape="1">
              <a:gsLst>
                <a:gs pos="0">
                  <a:srgbClr val="D70F01"/>
                </a:gs>
                <a:gs pos="100000">
                  <a:srgbClr val="F4712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0656A83-589B-4023-A50F-10EDED61F678}"/>
                </a:ext>
              </a:extLst>
            </p:cNvPr>
            <p:cNvSpPr/>
            <p:nvPr/>
          </p:nvSpPr>
          <p:spPr>
            <a:xfrm>
              <a:off x="680194" y="3966403"/>
              <a:ext cx="1929773" cy="2004444"/>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4CD86DBE-9B77-47F4-A823-42315D736469}"/>
                </a:ext>
              </a:extLst>
            </p:cNvPr>
            <p:cNvSpPr/>
            <p:nvPr/>
          </p:nvSpPr>
          <p:spPr>
            <a:xfrm>
              <a:off x="680193" y="5584923"/>
              <a:ext cx="1929773" cy="111026"/>
            </a:xfrm>
            <a:prstGeom prst="rect">
              <a:avLst/>
            </a:prstGeom>
            <a:solidFill>
              <a:srgbClr val="E43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0171B4A0-EAD6-48E3-A728-F602FA441336}"/>
                </a:ext>
              </a:extLst>
            </p:cNvPr>
            <p:cNvSpPr/>
            <p:nvPr/>
          </p:nvSpPr>
          <p:spPr>
            <a:xfrm>
              <a:off x="1065975" y="3475974"/>
              <a:ext cx="1158211" cy="461665"/>
            </a:xfrm>
            <a:prstGeom prst="rect">
              <a:avLst/>
            </a:prstGeom>
          </p:spPr>
          <p:txBody>
            <a:bodyPr wrap="square">
              <a:spAutoFit/>
            </a:bodyPr>
            <a:lstStyle/>
            <a:p>
              <a:pPr algn="ctr"/>
              <a:r>
                <a:rPr lang="en-US" altLang="zh-CN" sz="2400" dirty="0">
                  <a:solidFill>
                    <a:schemeClr val="bg1"/>
                  </a:solidFill>
                  <a:latin typeface="Impact" panose="020B0806030902050204" pitchFamily="34" charset="0"/>
                </a:rPr>
                <a:t>1</a:t>
              </a:r>
              <a:endParaRPr lang="zh-CN" altLang="en-US" sz="2400" dirty="0">
                <a:solidFill>
                  <a:schemeClr val="bg1"/>
                </a:solidFill>
                <a:latin typeface="Impact" panose="020B0806030902050204" pitchFamily="34" charset="0"/>
              </a:endParaRPr>
            </a:p>
          </p:txBody>
        </p:sp>
      </p:grpSp>
      <p:grpSp>
        <p:nvGrpSpPr>
          <p:cNvPr id="22" name="组合 21">
            <a:extLst>
              <a:ext uri="{FF2B5EF4-FFF2-40B4-BE49-F238E27FC236}">
                <a16:creationId xmlns:a16="http://schemas.microsoft.com/office/drawing/2014/main" id="{EAB7E3F2-0DD4-44EF-BE9C-3F8A360C9A0A}"/>
              </a:ext>
            </a:extLst>
          </p:cNvPr>
          <p:cNvGrpSpPr/>
          <p:nvPr/>
        </p:nvGrpSpPr>
        <p:grpSpPr>
          <a:xfrm>
            <a:off x="2906260" y="3451733"/>
            <a:ext cx="1929772" cy="2519112"/>
            <a:chOff x="2906260" y="3451733"/>
            <a:chExt cx="1929772" cy="2519112"/>
          </a:xfrm>
        </p:grpSpPr>
        <p:sp>
          <p:nvSpPr>
            <p:cNvPr id="23" name="矩形 22">
              <a:extLst>
                <a:ext uri="{FF2B5EF4-FFF2-40B4-BE49-F238E27FC236}">
                  <a16:creationId xmlns:a16="http://schemas.microsoft.com/office/drawing/2014/main" id="{D3AB5989-92CA-4723-9767-870CE3A32BB6}"/>
                </a:ext>
              </a:extLst>
            </p:cNvPr>
            <p:cNvSpPr/>
            <p:nvPr/>
          </p:nvSpPr>
          <p:spPr>
            <a:xfrm>
              <a:off x="2906260" y="3451733"/>
              <a:ext cx="1929772" cy="514671"/>
            </a:xfrm>
            <a:prstGeom prst="rect">
              <a:avLst/>
            </a:prstGeom>
            <a:gradFill flip="none" rotWithShape="1">
              <a:gsLst>
                <a:gs pos="0">
                  <a:srgbClr val="D70F01"/>
                </a:gs>
                <a:gs pos="100000">
                  <a:srgbClr val="F4712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FF3B16E0-DB7C-4BAD-A1C9-39B756606A2D}"/>
                </a:ext>
              </a:extLst>
            </p:cNvPr>
            <p:cNvSpPr/>
            <p:nvPr/>
          </p:nvSpPr>
          <p:spPr>
            <a:xfrm>
              <a:off x="2906260" y="3966402"/>
              <a:ext cx="1929772" cy="2004443"/>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937596D-D7BF-4ED7-BD33-AE8A1D9CC581}"/>
                </a:ext>
              </a:extLst>
            </p:cNvPr>
            <p:cNvSpPr/>
            <p:nvPr/>
          </p:nvSpPr>
          <p:spPr>
            <a:xfrm>
              <a:off x="2906260" y="5584923"/>
              <a:ext cx="1929772" cy="111026"/>
            </a:xfrm>
            <a:prstGeom prst="rect">
              <a:avLst/>
            </a:prstGeom>
            <a:solidFill>
              <a:srgbClr val="E43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95B771D6-2D80-4D3C-A57D-FC1921292F30}"/>
              </a:ext>
            </a:extLst>
          </p:cNvPr>
          <p:cNvGrpSpPr/>
          <p:nvPr/>
        </p:nvGrpSpPr>
        <p:grpSpPr>
          <a:xfrm>
            <a:off x="5132326" y="3451733"/>
            <a:ext cx="1929774" cy="2519111"/>
            <a:chOff x="5132326" y="3451733"/>
            <a:chExt cx="1929774" cy="2519111"/>
          </a:xfrm>
        </p:grpSpPr>
        <p:sp>
          <p:nvSpPr>
            <p:cNvPr id="29" name="矩形 28">
              <a:extLst>
                <a:ext uri="{FF2B5EF4-FFF2-40B4-BE49-F238E27FC236}">
                  <a16:creationId xmlns:a16="http://schemas.microsoft.com/office/drawing/2014/main" id="{3681BD44-F599-4CDB-BA4F-5BCFD2C2A273}"/>
                </a:ext>
              </a:extLst>
            </p:cNvPr>
            <p:cNvSpPr/>
            <p:nvPr/>
          </p:nvSpPr>
          <p:spPr>
            <a:xfrm>
              <a:off x="5132327" y="3451733"/>
              <a:ext cx="1929773" cy="514671"/>
            </a:xfrm>
            <a:prstGeom prst="rect">
              <a:avLst/>
            </a:prstGeom>
            <a:gradFill flip="none" rotWithShape="1">
              <a:gsLst>
                <a:gs pos="0">
                  <a:srgbClr val="D70F01"/>
                </a:gs>
                <a:gs pos="100000">
                  <a:srgbClr val="F4712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754381AB-B93E-43F6-BDE6-4AF145C5DFEA}"/>
                </a:ext>
              </a:extLst>
            </p:cNvPr>
            <p:cNvSpPr/>
            <p:nvPr/>
          </p:nvSpPr>
          <p:spPr>
            <a:xfrm>
              <a:off x="5132326" y="3966400"/>
              <a:ext cx="1929773" cy="2004444"/>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72BB10FC-0E2C-4AE4-B31C-5A5FFD674E65}"/>
                </a:ext>
              </a:extLst>
            </p:cNvPr>
            <p:cNvSpPr/>
            <p:nvPr/>
          </p:nvSpPr>
          <p:spPr>
            <a:xfrm>
              <a:off x="5132327" y="5584923"/>
              <a:ext cx="1929773" cy="111026"/>
            </a:xfrm>
            <a:prstGeom prst="rect">
              <a:avLst/>
            </a:prstGeom>
            <a:solidFill>
              <a:srgbClr val="E43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F8B7ABD3-FD7B-4941-BC21-3C785A92DAD9}"/>
              </a:ext>
            </a:extLst>
          </p:cNvPr>
          <p:cNvGrpSpPr/>
          <p:nvPr/>
        </p:nvGrpSpPr>
        <p:grpSpPr>
          <a:xfrm>
            <a:off x="7358391" y="3451733"/>
            <a:ext cx="1929775" cy="2519110"/>
            <a:chOff x="7358391" y="3451733"/>
            <a:chExt cx="1929775" cy="2519110"/>
          </a:xfrm>
        </p:grpSpPr>
        <p:sp>
          <p:nvSpPr>
            <p:cNvPr id="35" name="矩形 34">
              <a:extLst>
                <a:ext uri="{FF2B5EF4-FFF2-40B4-BE49-F238E27FC236}">
                  <a16:creationId xmlns:a16="http://schemas.microsoft.com/office/drawing/2014/main" id="{22BED1E4-8406-45B8-AE9F-FA51982746C9}"/>
                </a:ext>
              </a:extLst>
            </p:cNvPr>
            <p:cNvSpPr/>
            <p:nvPr/>
          </p:nvSpPr>
          <p:spPr>
            <a:xfrm>
              <a:off x="7358394" y="3451733"/>
              <a:ext cx="1929772" cy="514672"/>
            </a:xfrm>
            <a:prstGeom prst="rect">
              <a:avLst/>
            </a:prstGeom>
            <a:gradFill flip="none" rotWithShape="1">
              <a:gsLst>
                <a:gs pos="0">
                  <a:srgbClr val="D70F01"/>
                </a:gs>
                <a:gs pos="100000">
                  <a:srgbClr val="F4712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BD664C98-210D-4D40-95DE-39DDEEFB32D4}"/>
                </a:ext>
              </a:extLst>
            </p:cNvPr>
            <p:cNvSpPr/>
            <p:nvPr/>
          </p:nvSpPr>
          <p:spPr>
            <a:xfrm>
              <a:off x="7358391" y="3966399"/>
              <a:ext cx="1929772" cy="2004444"/>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CCF769D-BF1D-4260-9108-352D17231B66}"/>
                </a:ext>
              </a:extLst>
            </p:cNvPr>
            <p:cNvSpPr/>
            <p:nvPr/>
          </p:nvSpPr>
          <p:spPr>
            <a:xfrm>
              <a:off x="7358394" y="5584924"/>
              <a:ext cx="1929772" cy="111026"/>
            </a:xfrm>
            <a:prstGeom prst="rect">
              <a:avLst/>
            </a:prstGeom>
            <a:solidFill>
              <a:srgbClr val="E43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a:extLst>
              <a:ext uri="{FF2B5EF4-FFF2-40B4-BE49-F238E27FC236}">
                <a16:creationId xmlns:a16="http://schemas.microsoft.com/office/drawing/2014/main" id="{656CBEA0-C20D-491C-B3AD-3518D986108B}"/>
              </a:ext>
            </a:extLst>
          </p:cNvPr>
          <p:cNvGrpSpPr/>
          <p:nvPr/>
        </p:nvGrpSpPr>
        <p:grpSpPr>
          <a:xfrm>
            <a:off x="9584457" y="3451733"/>
            <a:ext cx="1929776" cy="2519108"/>
            <a:chOff x="9584457" y="3451733"/>
            <a:chExt cx="1929776" cy="2519108"/>
          </a:xfrm>
        </p:grpSpPr>
        <p:sp>
          <p:nvSpPr>
            <p:cNvPr id="41" name="矩形 40">
              <a:extLst>
                <a:ext uri="{FF2B5EF4-FFF2-40B4-BE49-F238E27FC236}">
                  <a16:creationId xmlns:a16="http://schemas.microsoft.com/office/drawing/2014/main" id="{5F8766E1-7780-41BE-BC14-57EFB4CD0067}"/>
                </a:ext>
              </a:extLst>
            </p:cNvPr>
            <p:cNvSpPr/>
            <p:nvPr/>
          </p:nvSpPr>
          <p:spPr>
            <a:xfrm>
              <a:off x="9584461" y="3451733"/>
              <a:ext cx="1929772" cy="514671"/>
            </a:xfrm>
            <a:prstGeom prst="rect">
              <a:avLst/>
            </a:prstGeom>
            <a:gradFill flip="none" rotWithShape="1">
              <a:gsLst>
                <a:gs pos="0">
                  <a:srgbClr val="D70F01"/>
                </a:gs>
                <a:gs pos="100000">
                  <a:srgbClr val="F4712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F1E4B32C-A47D-418B-A157-942C7064C665}"/>
                </a:ext>
              </a:extLst>
            </p:cNvPr>
            <p:cNvSpPr/>
            <p:nvPr/>
          </p:nvSpPr>
          <p:spPr>
            <a:xfrm>
              <a:off x="9584457" y="3966397"/>
              <a:ext cx="1929772" cy="2004444"/>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58D190F6-45D9-4C1D-87F5-313F13D3BDD1}"/>
                </a:ext>
              </a:extLst>
            </p:cNvPr>
            <p:cNvSpPr/>
            <p:nvPr/>
          </p:nvSpPr>
          <p:spPr>
            <a:xfrm>
              <a:off x="9584461" y="5584923"/>
              <a:ext cx="1929772" cy="111026"/>
            </a:xfrm>
            <a:prstGeom prst="rect">
              <a:avLst/>
            </a:prstGeom>
            <a:solidFill>
              <a:srgbClr val="E43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矩形 71">
            <a:extLst>
              <a:ext uri="{FF2B5EF4-FFF2-40B4-BE49-F238E27FC236}">
                <a16:creationId xmlns:a16="http://schemas.microsoft.com/office/drawing/2014/main" id="{51E0A3EB-127B-42C3-AC6F-060B4C331B80}"/>
              </a:ext>
            </a:extLst>
          </p:cNvPr>
          <p:cNvSpPr/>
          <p:nvPr/>
        </p:nvSpPr>
        <p:spPr>
          <a:xfrm>
            <a:off x="3290159" y="3484208"/>
            <a:ext cx="1158211" cy="461665"/>
          </a:xfrm>
          <a:prstGeom prst="rect">
            <a:avLst/>
          </a:prstGeom>
        </p:spPr>
        <p:txBody>
          <a:bodyPr wrap="square">
            <a:spAutoFit/>
          </a:bodyPr>
          <a:lstStyle/>
          <a:p>
            <a:pPr algn="ctr"/>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73" name="矩形 72">
            <a:extLst>
              <a:ext uri="{FF2B5EF4-FFF2-40B4-BE49-F238E27FC236}">
                <a16:creationId xmlns:a16="http://schemas.microsoft.com/office/drawing/2014/main" id="{3322D416-AF8F-48C6-B98C-7A46BE288B3E}"/>
              </a:ext>
            </a:extLst>
          </p:cNvPr>
          <p:cNvSpPr/>
          <p:nvPr/>
        </p:nvSpPr>
        <p:spPr>
          <a:xfrm>
            <a:off x="5522416" y="3484208"/>
            <a:ext cx="1158211" cy="461665"/>
          </a:xfrm>
          <a:prstGeom prst="rect">
            <a:avLst/>
          </a:prstGeom>
        </p:spPr>
        <p:txBody>
          <a:bodyPr wrap="square">
            <a:spAutoFit/>
          </a:bodyPr>
          <a:lstStyle/>
          <a:p>
            <a:pPr algn="ctr"/>
            <a:r>
              <a:rPr lang="en-US" altLang="zh-CN" sz="2400" dirty="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sp>
        <p:nvSpPr>
          <p:cNvPr id="74" name="矩形 73">
            <a:extLst>
              <a:ext uri="{FF2B5EF4-FFF2-40B4-BE49-F238E27FC236}">
                <a16:creationId xmlns:a16="http://schemas.microsoft.com/office/drawing/2014/main" id="{65858422-EDE4-4674-B7FB-92D159D2E229}"/>
              </a:ext>
            </a:extLst>
          </p:cNvPr>
          <p:cNvSpPr/>
          <p:nvPr/>
        </p:nvSpPr>
        <p:spPr>
          <a:xfrm>
            <a:off x="7748483" y="3475973"/>
            <a:ext cx="1158211" cy="461665"/>
          </a:xfrm>
          <a:prstGeom prst="rect">
            <a:avLst/>
          </a:prstGeom>
        </p:spPr>
        <p:txBody>
          <a:bodyPr wrap="square">
            <a:spAutoFit/>
          </a:bodyPr>
          <a:lstStyle/>
          <a:p>
            <a:pPr algn="ctr"/>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75" name="矩形 74">
            <a:extLst>
              <a:ext uri="{FF2B5EF4-FFF2-40B4-BE49-F238E27FC236}">
                <a16:creationId xmlns:a16="http://schemas.microsoft.com/office/drawing/2014/main" id="{38546DA0-43EC-4C4C-97A7-E25086E3ADDF}"/>
              </a:ext>
            </a:extLst>
          </p:cNvPr>
          <p:cNvSpPr/>
          <p:nvPr/>
        </p:nvSpPr>
        <p:spPr>
          <a:xfrm>
            <a:off x="9967814" y="3486306"/>
            <a:ext cx="1158211" cy="461665"/>
          </a:xfrm>
          <a:prstGeom prst="rect">
            <a:avLst/>
          </a:prstGeom>
        </p:spPr>
        <p:txBody>
          <a:bodyPr wrap="square">
            <a:spAutoFit/>
          </a:bodyPr>
          <a:lstStyle/>
          <a:p>
            <a:pPr algn="ctr"/>
            <a:r>
              <a:rPr lang="en-US" altLang="zh-CN" sz="2400" dirty="0">
                <a:solidFill>
                  <a:schemeClr val="bg1"/>
                </a:solidFill>
                <a:latin typeface="Impact" panose="020B0806030902050204" pitchFamily="34" charset="0"/>
              </a:rPr>
              <a:t>5</a:t>
            </a:r>
            <a:endParaRPr lang="zh-CN" altLang="en-US" sz="2400" dirty="0">
              <a:solidFill>
                <a:schemeClr val="bg1"/>
              </a:solidFill>
              <a:latin typeface="Impact" panose="020B0806030902050204" pitchFamily="34" charset="0"/>
            </a:endParaRPr>
          </a:p>
        </p:txBody>
      </p:sp>
      <p:sp>
        <p:nvSpPr>
          <p:cNvPr id="2" name="矩形 1">
            <a:extLst>
              <a:ext uri="{FF2B5EF4-FFF2-40B4-BE49-F238E27FC236}">
                <a16:creationId xmlns:a16="http://schemas.microsoft.com/office/drawing/2014/main" id="{A7A88B58-8984-4810-9649-A14E472147FC}"/>
              </a:ext>
            </a:extLst>
          </p:cNvPr>
          <p:cNvSpPr/>
          <p:nvPr/>
        </p:nvSpPr>
        <p:spPr>
          <a:xfrm>
            <a:off x="772110" y="4337787"/>
            <a:ext cx="1837858" cy="1015663"/>
          </a:xfrm>
          <a:prstGeom prst="rect">
            <a:avLst/>
          </a:prstGeom>
        </p:spPr>
        <p:txBody>
          <a:bodyPr wrap="square">
            <a:spAutoFit/>
          </a:bodyPr>
          <a:lstStyle/>
          <a:p>
            <a:pPr algn="just">
              <a:spcBef>
                <a:spcPct val="50000"/>
              </a:spcBef>
              <a:defRPr/>
            </a:pPr>
            <a:r>
              <a:rPr lang="zh-CN" altLang="en-US" sz="2000" dirty="0">
                <a:latin typeface="微软雅黑" panose="020B0503020204020204" pitchFamily="34" charset="-122"/>
                <a:ea typeface="微软雅黑" panose="020B0503020204020204" pitchFamily="34" charset="-122"/>
              </a:rPr>
              <a:t>观察：通过观察发现不安全行为</a:t>
            </a:r>
          </a:p>
        </p:txBody>
      </p:sp>
      <p:sp>
        <p:nvSpPr>
          <p:cNvPr id="6" name="矩形 5">
            <a:extLst>
              <a:ext uri="{FF2B5EF4-FFF2-40B4-BE49-F238E27FC236}">
                <a16:creationId xmlns:a16="http://schemas.microsoft.com/office/drawing/2014/main" id="{C684A116-C8ED-4522-A9F6-7DD50702217D}"/>
              </a:ext>
            </a:extLst>
          </p:cNvPr>
          <p:cNvSpPr/>
          <p:nvPr/>
        </p:nvSpPr>
        <p:spPr>
          <a:xfrm>
            <a:off x="2957407" y="4441506"/>
            <a:ext cx="1815327" cy="707886"/>
          </a:xfrm>
          <a:prstGeom prst="rect">
            <a:avLst/>
          </a:prstGeom>
        </p:spPr>
        <p:txBody>
          <a:bodyPr wrap="square">
            <a:spAutoFit/>
          </a:bodyPr>
          <a:lstStyle/>
          <a:p>
            <a:pPr algn="just">
              <a:spcBef>
                <a:spcPct val="50000"/>
              </a:spcBef>
            </a:pPr>
            <a:r>
              <a:rPr lang="zh-CN" altLang="en-US" sz="2000" dirty="0">
                <a:latin typeface="微软雅黑" panose="020B0503020204020204" pitchFamily="34" charset="-122"/>
                <a:ea typeface="微软雅黑" panose="020B0503020204020204" pitchFamily="34" charset="-122"/>
              </a:rPr>
              <a:t>找出需要改进的地方</a:t>
            </a:r>
          </a:p>
        </p:txBody>
      </p:sp>
      <p:sp>
        <p:nvSpPr>
          <p:cNvPr id="7" name="矩形 6">
            <a:extLst>
              <a:ext uri="{FF2B5EF4-FFF2-40B4-BE49-F238E27FC236}">
                <a16:creationId xmlns:a16="http://schemas.microsoft.com/office/drawing/2014/main" id="{87E93741-5901-422B-8A93-C322AF263795}"/>
              </a:ext>
            </a:extLst>
          </p:cNvPr>
          <p:cNvSpPr/>
          <p:nvPr/>
        </p:nvSpPr>
        <p:spPr>
          <a:xfrm>
            <a:off x="5275250" y="4550196"/>
            <a:ext cx="1723549" cy="400110"/>
          </a:xfrm>
          <a:prstGeom prst="rect">
            <a:avLst/>
          </a:prstGeom>
        </p:spPr>
        <p:txBody>
          <a:bodyPr wrap="square">
            <a:spAutoFit/>
          </a:bodyPr>
          <a:lstStyle/>
          <a:p>
            <a:pPr algn="just">
              <a:spcBef>
                <a:spcPct val="50000"/>
              </a:spcBef>
            </a:pPr>
            <a:r>
              <a:rPr lang="zh-CN" altLang="en-US" sz="2000" dirty="0">
                <a:latin typeface="微软雅黑" panose="020B0503020204020204" pitchFamily="34" charset="-122"/>
                <a:ea typeface="微软雅黑" panose="020B0503020204020204" pitchFamily="34" charset="-122"/>
              </a:rPr>
              <a:t>制定行动计划</a:t>
            </a:r>
          </a:p>
        </p:txBody>
      </p:sp>
      <p:sp>
        <p:nvSpPr>
          <p:cNvPr id="8" name="矩形 7">
            <a:extLst>
              <a:ext uri="{FF2B5EF4-FFF2-40B4-BE49-F238E27FC236}">
                <a16:creationId xmlns:a16="http://schemas.microsoft.com/office/drawing/2014/main" id="{9561A30F-4A72-4B4F-BB67-539B91C14147}"/>
              </a:ext>
            </a:extLst>
          </p:cNvPr>
          <p:cNvSpPr/>
          <p:nvPr/>
        </p:nvSpPr>
        <p:spPr>
          <a:xfrm>
            <a:off x="7717983" y="4550196"/>
            <a:ext cx="1210588" cy="400110"/>
          </a:xfrm>
          <a:prstGeom prst="rect">
            <a:avLst/>
          </a:prstGeom>
        </p:spPr>
        <p:txBody>
          <a:bodyPr wrap="square">
            <a:spAutoFit/>
          </a:bodyPr>
          <a:lstStyle/>
          <a:p>
            <a:pPr algn="ctr">
              <a:spcBef>
                <a:spcPct val="50000"/>
              </a:spcBef>
            </a:pPr>
            <a:r>
              <a:rPr lang="zh-CN" altLang="en-US" sz="2000" dirty="0">
                <a:latin typeface="微软雅黑" panose="020B0503020204020204" pitchFamily="34" charset="-122"/>
                <a:ea typeface="微软雅黑" panose="020B0503020204020204" pitchFamily="34" charset="-122"/>
              </a:rPr>
              <a:t>实施改进</a:t>
            </a:r>
          </a:p>
        </p:txBody>
      </p:sp>
      <p:sp>
        <p:nvSpPr>
          <p:cNvPr id="9" name="矩形 8">
            <a:extLst>
              <a:ext uri="{FF2B5EF4-FFF2-40B4-BE49-F238E27FC236}">
                <a16:creationId xmlns:a16="http://schemas.microsoft.com/office/drawing/2014/main" id="{2186BA05-2366-431C-A806-7500D223FB6E}"/>
              </a:ext>
            </a:extLst>
          </p:cNvPr>
          <p:cNvSpPr/>
          <p:nvPr/>
        </p:nvSpPr>
        <p:spPr>
          <a:xfrm>
            <a:off x="9727581" y="4537842"/>
            <a:ext cx="1723549" cy="400110"/>
          </a:xfrm>
          <a:prstGeom prst="rect">
            <a:avLst/>
          </a:prstGeom>
        </p:spPr>
        <p:txBody>
          <a:bodyPr wrap="square">
            <a:spAutoFit/>
          </a:bodyPr>
          <a:lstStyle/>
          <a:p>
            <a:pPr algn="just">
              <a:spcBef>
                <a:spcPct val="50000"/>
              </a:spcBef>
            </a:pPr>
            <a:r>
              <a:rPr lang="zh-CN" altLang="en-US" sz="2000" dirty="0">
                <a:latin typeface="微软雅黑" panose="020B0503020204020204" pitchFamily="34" charset="-122"/>
                <a:ea typeface="微软雅黑" panose="020B0503020204020204" pitchFamily="34" charset="-122"/>
              </a:rPr>
              <a:t>跟进改进效果</a:t>
            </a:r>
          </a:p>
        </p:txBody>
      </p:sp>
      <p:sp>
        <p:nvSpPr>
          <p:cNvPr id="10" name="矩形 9">
            <a:extLst>
              <a:ext uri="{FF2B5EF4-FFF2-40B4-BE49-F238E27FC236}">
                <a16:creationId xmlns:a16="http://schemas.microsoft.com/office/drawing/2014/main" id="{39157D6F-D83D-4F67-9A69-C6576962B695}"/>
              </a:ext>
            </a:extLst>
          </p:cNvPr>
          <p:cNvSpPr/>
          <p:nvPr/>
        </p:nvSpPr>
        <p:spPr>
          <a:xfrm>
            <a:off x="4249327" y="2025867"/>
            <a:ext cx="3775393" cy="523220"/>
          </a:xfrm>
          <a:prstGeom prst="rect">
            <a:avLst/>
          </a:prstGeom>
        </p:spPr>
        <p:txBody>
          <a:bodyPr wrap="none">
            <a:spAutoFit/>
          </a:bodyPr>
          <a:lstStyle/>
          <a:p>
            <a:pPr>
              <a:spcBef>
                <a:spcPct val="50000"/>
              </a:spcBef>
              <a:defRPr/>
            </a:pPr>
            <a:r>
              <a:rPr lang="zh-CN" altLang="zh-CN" sz="2800" b="1" dirty="0">
                <a:latin typeface="微软雅黑" panose="020B0503020204020204" pitchFamily="34" charset="-122"/>
                <a:ea typeface="微软雅黑" panose="020B0503020204020204" pitchFamily="34" charset="-122"/>
              </a:rPr>
              <a:t>如何控制不安全行为？</a:t>
            </a:r>
          </a:p>
        </p:txBody>
      </p:sp>
    </p:spTree>
    <p:extLst>
      <p:ext uri="{BB962C8B-B14F-4D97-AF65-F5344CB8AC3E}">
        <p14:creationId xmlns:p14="http://schemas.microsoft.com/office/powerpoint/2010/main" val="172934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3BE8A2D5-8348-4213-8F35-E4D97EA94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79" y="1388986"/>
            <a:ext cx="3620170" cy="5467631"/>
          </a:xfrm>
          <a:prstGeom prst="rect">
            <a:avLst/>
          </a:prstGeom>
        </p:spPr>
      </p:pic>
      <p:sp>
        <p:nvSpPr>
          <p:cNvPr id="11" name="矩形 10">
            <a:extLst>
              <a:ext uri="{FF2B5EF4-FFF2-40B4-BE49-F238E27FC236}">
                <a16:creationId xmlns:a16="http://schemas.microsoft.com/office/drawing/2014/main" id="{AFFC24C8-8981-46AE-9007-ABBE146D6DA9}"/>
              </a:ext>
            </a:extLst>
          </p:cNvPr>
          <p:cNvSpPr/>
          <p:nvPr/>
        </p:nvSpPr>
        <p:spPr>
          <a:xfrm>
            <a:off x="2935288" y="1970371"/>
            <a:ext cx="8850312" cy="7257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工作安全</a:t>
            </a:r>
            <a:r>
              <a:rPr lang="zh-TW" altLang="en-US" sz="2800" b="1" dirty="0">
                <a:solidFill>
                  <a:schemeClr val="bg1"/>
                </a:solidFill>
                <a:latin typeface="微软雅黑" panose="020B0503020204020204" pitchFamily="34" charset="-122"/>
                <a:ea typeface="微软雅黑" panose="020B0503020204020204" pitchFamily="34" charset="-122"/>
              </a:rPr>
              <a:t>分析</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4" name="矩形 3">
            <a:extLst>
              <a:ext uri="{FF2B5EF4-FFF2-40B4-BE49-F238E27FC236}">
                <a16:creationId xmlns:a16="http://schemas.microsoft.com/office/drawing/2014/main" id="{AFBFDE62-6378-4C81-BA33-5DA4D053441A}"/>
              </a:ext>
            </a:extLst>
          </p:cNvPr>
          <p:cNvSpPr/>
          <p:nvPr/>
        </p:nvSpPr>
        <p:spPr>
          <a:xfrm>
            <a:off x="1055688" y="1235073"/>
            <a:ext cx="6513322" cy="400110"/>
          </a:xfrm>
          <a:prstGeom prst="rect">
            <a:avLst/>
          </a:prstGeom>
        </p:spPr>
        <p:txBody>
          <a:bodyPr wrap="none">
            <a:spAutoFit/>
          </a:bodyPr>
          <a:lstStyle/>
          <a:p>
            <a:pP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工作安全</a:t>
            </a:r>
            <a:r>
              <a:rPr lang="zh-TW" altLang="en-US" sz="2000" b="1" dirty="0">
                <a:latin typeface="微软雅黑" panose="020B0503020204020204" pitchFamily="34" charset="-122"/>
                <a:ea typeface="微软雅黑" panose="020B0503020204020204" pitchFamily="34" charset="-122"/>
              </a:rPr>
              <a:t>分析（</a:t>
            </a:r>
            <a:r>
              <a:rPr lang="en-US" altLang="zh-TW" sz="2000" b="1" dirty="0">
                <a:latin typeface="微软雅黑" panose="020B0503020204020204" pitchFamily="34" charset="-122"/>
                <a:ea typeface="微软雅黑" panose="020B0503020204020204" pitchFamily="34" charset="-122"/>
              </a:rPr>
              <a:t>JSA）</a:t>
            </a:r>
            <a:r>
              <a:rPr lang="zh-TW" altLang="en-US" sz="2000" b="1" dirty="0">
                <a:latin typeface="微软雅黑" panose="020B0503020204020204" pitchFamily="34" charset="-122"/>
                <a:ea typeface="微软雅黑" panose="020B0503020204020204" pitchFamily="34" charset="-122"/>
              </a:rPr>
              <a:t>是</a:t>
            </a:r>
            <a:r>
              <a:rPr lang="zh-CN" altLang="en-US" sz="2000" b="1" dirty="0">
                <a:latin typeface="微软雅黑" panose="020B0503020204020204" pitchFamily="34" charset="-122"/>
                <a:ea typeface="微软雅黑" panose="020B0503020204020204" pitchFamily="34" charset="-122"/>
              </a:rPr>
              <a:t>计划</a:t>
            </a:r>
            <a:r>
              <a:rPr lang="zh-TW" altLang="en-US" sz="2000" b="1" dirty="0">
                <a:latin typeface="微软雅黑" panose="020B0503020204020204" pitchFamily="34" charset="-122"/>
                <a:ea typeface="微软雅黑" panose="020B0503020204020204" pitchFamily="34" charset="-122"/>
              </a:rPr>
              <a:t>工作的一</a:t>
            </a:r>
            <a:r>
              <a:rPr lang="zh-CN" altLang="en-US" sz="2000" b="1" dirty="0">
                <a:latin typeface="微软雅黑" panose="020B0503020204020204" pitchFamily="34" charset="-122"/>
                <a:ea typeface="微软雅黑" panose="020B0503020204020204" pitchFamily="34" charset="-122"/>
              </a:rPr>
              <a:t>种</a:t>
            </a:r>
            <a:r>
              <a:rPr lang="zh-TW" altLang="en-US" sz="2000" b="1" dirty="0">
                <a:latin typeface="微软雅黑" panose="020B0503020204020204" pitchFamily="34" charset="-122"/>
                <a:ea typeface="微软雅黑" panose="020B0503020204020204" pitchFamily="34" charset="-122"/>
              </a:rPr>
              <a:t>方式</a:t>
            </a:r>
            <a:r>
              <a:rPr lang="zh-CN" altLang="en-US" sz="2000" b="1" dirty="0">
                <a:latin typeface="微软雅黑" panose="020B0503020204020204" pitchFamily="34" charset="-122"/>
                <a:ea typeface="微软雅黑" panose="020B0503020204020204" pitchFamily="34" charset="-122"/>
              </a:rPr>
              <a:t>，方法为：</a:t>
            </a:r>
          </a:p>
        </p:txBody>
      </p:sp>
      <p:grpSp>
        <p:nvGrpSpPr>
          <p:cNvPr id="38" name="组合 37">
            <a:extLst>
              <a:ext uri="{FF2B5EF4-FFF2-40B4-BE49-F238E27FC236}">
                <a16:creationId xmlns:a16="http://schemas.microsoft.com/office/drawing/2014/main" id="{13477668-3A60-4743-BF6C-16EE5499298E}"/>
              </a:ext>
            </a:extLst>
          </p:cNvPr>
          <p:cNvGrpSpPr/>
          <p:nvPr/>
        </p:nvGrpSpPr>
        <p:grpSpPr>
          <a:xfrm rot="16200000">
            <a:off x="2956859" y="2048847"/>
            <a:ext cx="568761" cy="568761"/>
            <a:chOff x="5431727" y="1712686"/>
            <a:chExt cx="1008315" cy="1008315"/>
          </a:xfrm>
        </p:grpSpPr>
        <p:sp>
          <p:nvSpPr>
            <p:cNvPr id="39" name="泪滴形 38">
              <a:extLst>
                <a:ext uri="{FF2B5EF4-FFF2-40B4-BE49-F238E27FC236}">
                  <a16:creationId xmlns:a16="http://schemas.microsoft.com/office/drawing/2014/main" id="{67790B89-6210-416A-BA13-788F65F35943}"/>
                </a:ext>
              </a:extLst>
            </p:cNvPr>
            <p:cNvSpPr/>
            <p:nvPr/>
          </p:nvSpPr>
          <p:spPr>
            <a:xfrm rot="7990649">
              <a:off x="5431727" y="1712686"/>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45" name="椭圆 44">
              <a:extLst>
                <a:ext uri="{FF2B5EF4-FFF2-40B4-BE49-F238E27FC236}">
                  <a16:creationId xmlns:a16="http://schemas.microsoft.com/office/drawing/2014/main" id="{0102114A-A01D-46A5-9C76-A9ECAD995C5D}"/>
                </a:ext>
              </a:extLst>
            </p:cNvPr>
            <p:cNvSpPr/>
            <p:nvPr/>
          </p:nvSpPr>
          <p:spPr>
            <a:xfrm>
              <a:off x="5566402" y="1855009"/>
              <a:ext cx="738965" cy="738965"/>
            </a:xfrm>
            <a:prstGeom prst="ellipse">
              <a:avLst/>
            </a:prstGeom>
            <a:gradFill>
              <a:gsLst>
                <a:gs pos="0">
                  <a:srgbClr val="FFC001"/>
                </a:gs>
                <a:gs pos="100000">
                  <a:srgbClr val="F47124"/>
                </a:gs>
              </a:gsLst>
              <a:lin ang="16200000" scaled="1"/>
            </a:gradFill>
            <a:ln w="19050" cap="flat" cmpd="sng" algn="ctr">
              <a:gradFill flip="none" rotWithShape="1">
                <a:gsLst>
                  <a:gs pos="0">
                    <a:schemeClr val="bg1">
                      <a:lumMod val="65000"/>
                    </a:schemeClr>
                  </a:gs>
                  <a:gs pos="100000">
                    <a:schemeClr val="bg1"/>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16" name="矩形 15">
            <a:extLst>
              <a:ext uri="{FF2B5EF4-FFF2-40B4-BE49-F238E27FC236}">
                <a16:creationId xmlns:a16="http://schemas.microsoft.com/office/drawing/2014/main" id="{392B67D4-E86B-4EC2-8B07-81634085963D}"/>
              </a:ext>
            </a:extLst>
          </p:cNvPr>
          <p:cNvSpPr/>
          <p:nvPr/>
        </p:nvSpPr>
        <p:spPr>
          <a:xfrm>
            <a:off x="3810001" y="2141161"/>
            <a:ext cx="2749471" cy="400110"/>
          </a:xfrm>
          <a:prstGeom prst="rect">
            <a:avLst/>
          </a:prstGeom>
        </p:spPr>
        <p:txBody>
          <a:bodyPr wrap="none">
            <a:spAutoFit/>
          </a:bodyPr>
          <a:lstStyle/>
          <a:p>
            <a:pPr marL="0" lvl="1"/>
            <a:r>
              <a:rPr lang="zh-TW" altLang="en-US" sz="2000" dirty="0">
                <a:latin typeface="微软雅黑" panose="020B0503020204020204" pitchFamily="34" charset="-122"/>
                <a:ea typeface="微软雅黑" panose="020B0503020204020204" pitchFamily="34" charset="-122"/>
              </a:rPr>
              <a:t>列出</a:t>
            </a:r>
            <a:r>
              <a:rPr lang="zh-CN" altLang="en-US" sz="2000" dirty="0">
                <a:latin typeface="微软雅黑" panose="020B0503020204020204" pitchFamily="34" charset="-122"/>
                <a:ea typeface="微软雅黑" panose="020B0503020204020204" pitchFamily="34" charset="-122"/>
              </a:rPr>
              <a:t>该</a:t>
            </a:r>
            <a:r>
              <a:rPr lang="zh-TW" altLang="en-US" sz="2000" dirty="0">
                <a:latin typeface="微软雅黑" panose="020B0503020204020204" pitchFamily="34" charset="-122"/>
                <a:ea typeface="微软雅黑" panose="020B0503020204020204" pitchFamily="34" charset="-122"/>
              </a:rPr>
              <a:t>工作的所有</a:t>
            </a:r>
            <a:r>
              <a:rPr lang="zh-CN" altLang="en-US" sz="2000" dirty="0">
                <a:latin typeface="微软雅黑" panose="020B0503020204020204" pitchFamily="34" charset="-122"/>
                <a:ea typeface="微软雅黑" panose="020B0503020204020204" pitchFamily="34" charset="-122"/>
              </a:rPr>
              <a:t>步骤</a:t>
            </a:r>
            <a:endParaRPr lang="en-US" altLang="zh-TW" sz="2000" dirty="0">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id="{1DF2E773-F716-4151-85CE-438A06EF9141}"/>
              </a:ext>
            </a:extLst>
          </p:cNvPr>
          <p:cNvSpPr/>
          <p:nvPr/>
        </p:nvSpPr>
        <p:spPr>
          <a:xfrm>
            <a:off x="2935289" y="2945985"/>
            <a:ext cx="8850311" cy="7257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FC4F5BB2-0E1B-4318-B82F-7475D953378B}"/>
              </a:ext>
            </a:extLst>
          </p:cNvPr>
          <p:cNvSpPr/>
          <p:nvPr/>
        </p:nvSpPr>
        <p:spPr>
          <a:xfrm>
            <a:off x="2935289" y="3921599"/>
            <a:ext cx="8850311" cy="7257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F4B11F8C-1637-4B96-8C43-AB717A6EEE08}"/>
              </a:ext>
            </a:extLst>
          </p:cNvPr>
          <p:cNvSpPr/>
          <p:nvPr/>
        </p:nvSpPr>
        <p:spPr>
          <a:xfrm>
            <a:off x="2935288" y="4897213"/>
            <a:ext cx="8850310" cy="7257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3AD9FEE-1217-4E48-9346-D26B26BECDB0}"/>
              </a:ext>
            </a:extLst>
          </p:cNvPr>
          <p:cNvSpPr/>
          <p:nvPr/>
        </p:nvSpPr>
        <p:spPr>
          <a:xfrm>
            <a:off x="3810001" y="3121677"/>
            <a:ext cx="2749471" cy="400110"/>
          </a:xfrm>
          <a:prstGeom prst="rect">
            <a:avLst/>
          </a:prstGeom>
        </p:spPr>
        <p:txBody>
          <a:bodyPr wrap="none">
            <a:spAutoFit/>
          </a:bodyPr>
          <a:lstStyle/>
          <a:p>
            <a:pPr marL="0" lvl="1"/>
            <a:r>
              <a:rPr lang="zh-TW" altLang="en-US" sz="2000" dirty="0">
                <a:latin typeface="微软雅黑" panose="020B0503020204020204" pitchFamily="34" charset="-122"/>
                <a:ea typeface="微软雅黑" panose="020B0503020204020204" pitchFamily="34" charset="-122"/>
              </a:rPr>
              <a:t>找出</a:t>
            </a:r>
            <a:r>
              <a:rPr lang="zh-CN" altLang="en-US" sz="2000" dirty="0">
                <a:latin typeface="微软雅黑" panose="020B0503020204020204" pitchFamily="34" charset="-122"/>
                <a:ea typeface="微软雅黑" panose="020B0503020204020204" pitchFamily="34" charset="-122"/>
              </a:rPr>
              <a:t>该</a:t>
            </a:r>
            <a:r>
              <a:rPr lang="zh-TW" altLang="en-US" sz="2000" dirty="0">
                <a:latin typeface="微软雅黑" panose="020B0503020204020204" pitchFamily="34" charset="-122"/>
                <a:ea typeface="微软雅黑" panose="020B0503020204020204" pitchFamily="34" charset="-122"/>
              </a:rPr>
              <a:t>工作的可能</a:t>
            </a:r>
            <a:r>
              <a:rPr lang="zh-CN" altLang="en-US" sz="2000" dirty="0">
                <a:latin typeface="微软雅黑" panose="020B0503020204020204" pitchFamily="34" charset="-122"/>
                <a:ea typeface="微软雅黑" panose="020B0503020204020204" pitchFamily="34" charset="-122"/>
              </a:rPr>
              <a:t>危害</a:t>
            </a:r>
            <a:endParaRPr lang="en-US" altLang="zh-TW" sz="2000" dirty="0">
              <a:latin typeface="微软雅黑" panose="020B0503020204020204" pitchFamily="34" charset="-122"/>
              <a:ea typeface="微软雅黑" panose="020B0503020204020204" pitchFamily="34" charset="-122"/>
            </a:endParaRPr>
          </a:p>
        </p:txBody>
      </p:sp>
      <p:grpSp>
        <p:nvGrpSpPr>
          <p:cNvPr id="51" name="组合 50">
            <a:extLst>
              <a:ext uri="{FF2B5EF4-FFF2-40B4-BE49-F238E27FC236}">
                <a16:creationId xmlns:a16="http://schemas.microsoft.com/office/drawing/2014/main" id="{54825898-295F-4908-985A-AC26305F50AB}"/>
              </a:ext>
            </a:extLst>
          </p:cNvPr>
          <p:cNvGrpSpPr/>
          <p:nvPr/>
        </p:nvGrpSpPr>
        <p:grpSpPr>
          <a:xfrm rot="16200000">
            <a:off x="2956858" y="3044018"/>
            <a:ext cx="568761" cy="568761"/>
            <a:chOff x="5431727" y="1712686"/>
            <a:chExt cx="1008315" cy="1008315"/>
          </a:xfrm>
        </p:grpSpPr>
        <p:sp>
          <p:nvSpPr>
            <p:cNvPr id="52" name="泪滴形 51">
              <a:extLst>
                <a:ext uri="{FF2B5EF4-FFF2-40B4-BE49-F238E27FC236}">
                  <a16:creationId xmlns:a16="http://schemas.microsoft.com/office/drawing/2014/main" id="{E842CDF3-1DD2-47E1-A72C-40DF939A454E}"/>
                </a:ext>
              </a:extLst>
            </p:cNvPr>
            <p:cNvSpPr/>
            <p:nvPr/>
          </p:nvSpPr>
          <p:spPr>
            <a:xfrm rot="7990649">
              <a:off x="5431727" y="1712686"/>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53" name="椭圆 52">
              <a:extLst>
                <a:ext uri="{FF2B5EF4-FFF2-40B4-BE49-F238E27FC236}">
                  <a16:creationId xmlns:a16="http://schemas.microsoft.com/office/drawing/2014/main" id="{E8EEEB50-AC4E-43B1-AB43-C4C698B9210A}"/>
                </a:ext>
              </a:extLst>
            </p:cNvPr>
            <p:cNvSpPr/>
            <p:nvPr/>
          </p:nvSpPr>
          <p:spPr>
            <a:xfrm>
              <a:off x="5566402" y="1855009"/>
              <a:ext cx="738965" cy="738965"/>
            </a:xfrm>
            <a:prstGeom prst="ellipse">
              <a:avLst/>
            </a:prstGeom>
            <a:gradFill>
              <a:gsLst>
                <a:gs pos="0">
                  <a:srgbClr val="FFC001"/>
                </a:gs>
                <a:gs pos="100000">
                  <a:srgbClr val="F47124"/>
                </a:gs>
              </a:gsLst>
              <a:lin ang="16200000" scaled="1"/>
            </a:gradFill>
            <a:ln w="19050" cap="flat" cmpd="sng" algn="ctr">
              <a:gradFill flip="none" rotWithShape="1">
                <a:gsLst>
                  <a:gs pos="0">
                    <a:schemeClr val="bg1">
                      <a:lumMod val="65000"/>
                    </a:schemeClr>
                  </a:gs>
                  <a:gs pos="100000">
                    <a:schemeClr val="bg1"/>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18" name="矩形 17">
            <a:extLst>
              <a:ext uri="{FF2B5EF4-FFF2-40B4-BE49-F238E27FC236}">
                <a16:creationId xmlns:a16="http://schemas.microsoft.com/office/drawing/2014/main" id="{2F65AB12-DAE3-49BD-8901-602CD6611E1B}"/>
              </a:ext>
            </a:extLst>
          </p:cNvPr>
          <p:cNvSpPr/>
          <p:nvPr/>
        </p:nvSpPr>
        <p:spPr>
          <a:xfrm>
            <a:off x="3810000" y="4084401"/>
            <a:ext cx="7879080" cy="400110"/>
          </a:xfrm>
          <a:prstGeom prst="rect">
            <a:avLst/>
          </a:prstGeom>
        </p:spPr>
        <p:txBody>
          <a:bodyPr wrap="none">
            <a:spAutoFit/>
          </a:bodyPr>
          <a:lstStyle/>
          <a:p>
            <a:pPr marL="0" lvl="1"/>
            <a:r>
              <a:rPr lang="zh-CN" altLang="en-US" sz="2000" dirty="0">
                <a:latin typeface="微软雅黑" panose="020B0503020204020204" pitchFamily="34" charset="-122"/>
                <a:ea typeface="微软雅黑" panose="020B0503020204020204" pitchFamily="34" charset="-122"/>
              </a:rPr>
              <a:t>建议</a:t>
            </a:r>
            <a:r>
              <a:rPr lang="zh-TW"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说明该</a:t>
            </a:r>
            <a:r>
              <a:rPr lang="zh-TW" altLang="en-US" sz="2000" dirty="0">
                <a:latin typeface="微软雅黑" panose="020B0503020204020204" pitchFamily="34" charset="-122"/>
                <a:ea typeface="微软雅黑" panose="020B0503020204020204" pitchFamily="34" charset="-122"/>
              </a:rPr>
              <a:t>工作的安全</a:t>
            </a:r>
            <a:r>
              <a:rPr lang="zh-CN" altLang="en-US" sz="2000" dirty="0">
                <a:latin typeface="微软雅黑" panose="020B0503020204020204" pitchFamily="34" charset="-122"/>
                <a:ea typeface="微软雅黑" panose="020B0503020204020204" pitchFamily="34" charset="-122"/>
              </a:rPr>
              <a:t>执</a:t>
            </a:r>
            <a:r>
              <a:rPr lang="zh-TW" altLang="en-US" sz="2000" dirty="0">
                <a:latin typeface="微软雅黑" panose="020B0503020204020204" pitchFamily="34" charset="-122"/>
                <a:ea typeface="微软雅黑" panose="020B0503020204020204" pitchFamily="34" charset="-122"/>
              </a:rPr>
              <a:t>行方式，</a:t>
            </a:r>
            <a:r>
              <a:rPr lang="zh-CN" altLang="en-US" sz="2000" dirty="0">
                <a:latin typeface="微软雅黑" panose="020B0503020204020204" pitchFamily="34" charset="-122"/>
                <a:ea typeface="微软雅黑" panose="020B0503020204020204" pitchFamily="34" charset="-122"/>
              </a:rPr>
              <a:t>避免</a:t>
            </a:r>
            <a:r>
              <a:rPr lang="zh-TW" altLang="en-US" sz="2000" dirty="0">
                <a:latin typeface="微软雅黑" panose="020B0503020204020204" pitchFamily="34" charset="-122"/>
                <a:ea typeface="微软雅黑" panose="020B0503020204020204" pitchFamily="34" charset="-122"/>
              </a:rPr>
              <a:t>工</a:t>
            </a:r>
            <a:r>
              <a:rPr lang="zh-CN" altLang="en-US" sz="2000" dirty="0">
                <a:latin typeface="微软雅黑" panose="020B0503020204020204" pitchFamily="34" charset="-122"/>
                <a:ea typeface="微软雅黑" panose="020B0503020204020204" pitchFamily="34" charset="-122"/>
              </a:rPr>
              <a:t>作</a:t>
            </a:r>
            <a:r>
              <a:rPr lang="zh-TW" altLang="en-US" sz="2000" dirty="0">
                <a:latin typeface="微软雅黑" panose="020B0503020204020204" pitchFamily="34" charset="-122"/>
                <a:ea typeface="微软雅黑" panose="020B0503020204020204" pitchFamily="34" charset="-122"/>
              </a:rPr>
              <a:t>意外</a:t>
            </a:r>
            <a:r>
              <a:rPr lang="zh-CN" altLang="en-US" sz="2000" dirty="0">
                <a:latin typeface="微软雅黑" panose="020B0503020204020204" pitchFamily="34" charset="-122"/>
                <a:ea typeface="微软雅黑" panose="020B0503020204020204" pitchFamily="34" charset="-122"/>
              </a:rPr>
              <a:t>与职业灾害</a:t>
            </a:r>
            <a:r>
              <a:rPr lang="zh-TW" altLang="en-US" sz="2000" dirty="0">
                <a:latin typeface="微软雅黑" panose="020B0503020204020204" pitchFamily="34" charset="-122"/>
                <a:ea typeface="微软雅黑" panose="020B0503020204020204" pitchFamily="34" charset="-122"/>
              </a:rPr>
              <a:t>的</a:t>
            </a:r>
            <a:r>
              <a:rPr lang="zh-CN" altLang="en-US" sz="2000" dirty="0">
                <a:latin typeface="微软雅黑" panose="020B0503020204020204" pitchFamily="34" charset="-122"/>
                <a:ea typeface="微软雅黑" panose="020B0503020204020204" pitchFamily="34" charset="-122"/>
              </a:rPr>
              <a:t>发</a:t>
            </a:r>
            <a:r>
              <a:rPr lang="zh-TW" altLang="en-US" sz="2000" dirty="0">
                <a:latin typeface="微软雅黑" panose="020B0503020204020204" pitchFamily="34" charset="-122"/>
                <a:ea typeface="微软雅黑" panose="020B0503020204020204" pitchFamily="34" charset="-122"/>
              </a:rPr>
              <a:t>生</a:t>
            </a:r>
            <a:endParaRPr lang="en-US" altLang="zh-TW" sz="2000" dirty="0">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C512A8C2-16FF-44C3-A11B-0382BE2AD6A0}"/>
              </a:ext>
            </a:extLst>
          </p:cNvPr>
          <p:cNvSpPr/>
          <p:nvPr/>
        </p:nvSpPr>
        <p:spPr>
          <a:xfrm>
            <a:off x="3812898" y="5090048"/>
            <a:ext cx="5314275" cy="400110"/>
          </a:xfrm>
          <a:prstGeom prst="rect">
            <a:avLst/>
          </a:prstGeom>
        </p:spPr>
        <p:txBody>
          <a:bodyPr wrap="none">
            <a:spAutoFit/>
          </a:bodyPr>
          <a:lstStyle/>
          <a:p>
            <a:pPr marL="0" lvl="1"/>
            <a:r>
              <a:rPr lang="zh-CN" altLang="en-US" sz="2000" dirty="0">
                <a:latin typeface="微软雅黑" panose="020B0503020204020204" pitchFamily="34" charset="-122"/>
                <a:ea typeface="微软雅黑" panose="020B0503020204020204" pitchFamily="34" charset="-122"/>
              </a:rPr>
              <a:t>预测</a:t>
            </a:r>
            <a:r>
              <a:rPr lang="zh-TW" altLang="en-US" sz="2000" dirty="0">
                <a:latin typeface="微软雅黑" panose="020B0503020204020204" pitchFamily="34" charset="-122"/>
                <a:ea typeface="微软雅黑" panose="020B0503020204020204" pitchFamily="34" charset="-122"/>
              </a:rPr>
              <a:t>哪些事</a:t>
            </a:r>
            <a:r>
              <a:rPr lang="zh-CN" altLang="en-US" sz="2000" dirty="0">
                <a:latin typeface="微软雅黑" panose="020B0503020204020204" pitchFamily="34" charset="-122"/>
                <a:ea typeface="微软雅黑" panose="020B0503020204020204" pitchFamily="34" charset="-122"/>
              </a:rPr>
              <a:t>情</a:t>
            </a:r>
            <a:r>
              <a:rPr lang="zh-TW" altLang="en-US" sz="2000" dirty="0">
                <a:latin typeface="微软雅黑" panose="020B0503020204020204" pitchFamily="34" charset="-122"/>
                <a:ea typeface="微软雅黑" panose="020B0503020204020204" pitchFamily="34" charset="-122"/>
              </a:rPr>
              <a:t>可能出</a:t>
            </a:r>
            <a:r>
              <a:rPr lang="zh-CN" altLang="en-US" sz="2000" dirty="0">
                <a:latin typeface="微软雅黑" panose="020B0503020204020204" pitchFamily="34" charset="-122"/>
                <a:ea typeface="微软雅黑" panose="020B0503020204020204" pitchFamily="34" charset="-122"/>
              </a:rPr>
              <a:t>错</a:t>
            </a:r>
            <a:r>
              <a:rPr lang="zh-TW"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并</a:t>
            </a:r>
            <a:r>
              <a:rPr lang="zh-TW" altLang="en-US" sz="2000" dirty="0">
                <a:latin typeface="微软雅黑" panose="020B0503020204020204" pitchFamily="34" charset="-122"/>
                <a:ea typeface="微软雅黑" panose="020B0503020204020204" pitchFamily="34" charset="-122"/>
              </a:rPr>
              <a:t>想出</a:t>
            </a:r>
            <a:r>
              <a:rPr lang="zh-CN" altLang="en-US" sz="2000" dirty="0">
                <a:latin typeface="微软雅黑" panose="020B0503020204020204" pitchFamily="34" charset="-122"/>
                <a:ea typeface="微软雅黑" panose="020B0503020204020204" pitchFamily="34" charset="-122"/>
              </a:rPr>
              <a:t>备用</a:t>
            </a:r>
            <a:r>
              <a:rPr lang="zh-TW" altLang="en-US" sz="2000" dirty="0">
                <a:latin typeface="微软雅黑" panose="020B0503020204020204" pitchFamily="34" charset="-122"/>
                <a:ea typeface="微软雅黑" panose="020B0503020204020204" pitchFamily="34" charset="-122"/>
              </a:rPr>
              <a:t>控制手段</a:t>
            </a:r>
            <a:endParaRPr lang="en-US" altLang="zh-TW" sz="2000" dirty="0">
              <a:latin typeface="微软雅黑" panose="020B0503020204020204" pitchFamily="34" charset="-122"/>
              <a:ea typeface="微软雅黑" panose="020B0503020204020204" pitchFamily="34" charset="-122"/>
            </a:endParaRPr>
          </a:p>
        </p:txBody>
      </p:sp>
      <p:grpSp>
        <p:nvGrpSpPr>
          <p:cNvPr id="55" name="组合 54">
            <a:extLst>
              <a:ext uri="{FF2B5EF4-FFF2-40B4-BE49-F238E27FC236}">
                <a16:creationId xmlns:a16="http://schemas.microsoft.com/office/drawing/2014/main" id="{40116E4D-8163-4031-9826-7792634F1CAF}"/>
              </a:ext>
            </a:extLst>
          </p:cNvPr>
          <p:cNvGrpSpPr/>
          <p:nvPr/>
        </p:nvGrpSpPr>
        <p:grpSpPr>
          <a:xfrm rot="16200000">
            <a:off x="2960975" y="4005655"/>
            <a:ext cx="568761" cy="568761"/>
            <a:chOff x="5431727" y="1712686"/>
            <a:chExt cx="1008315" cy="1008315"/>
          </a:xfrm>
        </p:grpSpPr>
        <p:sp>
          <p:nvSpPr>
            <p:cNvPr id="56" name="泪滴形 55">
              <a:extLst>
                <a:ext uri="{FF2B5EF4-FFF2-40B4-BE49-F238E27FC236}">
                  <a16:creationId xmlns:a16="http://schemas.microsoft.com/office/drawing/2014/main" id="{B546BEC8-C741-4369-9FF0-20614F966D9B}"/>
                </a:ext>
              </a:extLst>
            </p:cNvPr>
            <p:cNvSpPr/>
            <p:nvPr/>
          </p:nvSpPr>
          <p:spPr>
            <a:xfrm rot="7990649">
              <a:off x="5431727" y="1712686"/>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57" name="椭圆 56">
              <a:extLst>
                <a:ext uri="{FF2B5EF4-FFF2-40B4-BE49-F238E27FC236}">
                  <a16:creationId xmlns:a16="http://schemas.microsoft.com/office/drawing/2014/main" id="{2D4C1697-C4F5-4F0B-9110-A19DC9EE2503}"/>
                </a:ext>
              </a:extLst>
            </p:cNvPr>
            <p:cNvSpPr/>
            <p:nvPr/>
          </p:nvSpPr>
          <p:spPr>
            <a:xfrm>
              <a:off x="5566402" y="1855009"/>
              <a:ext cx="738965" cy="738965"/>
            </a:xfrm>
            <a:prstGeom prst="ellipse">
              <a:avLst/>
            </a:prstGeom>
            <a:gradFill>
              <a:gsLst>
                <a:gs pos="0">
                  <a:srgbClr val="FFC001"/>
                </a:gs>
                <a:gs pos="100000">
                  <a:srgbClr val="F47124"/>
                </a:gs>
              </a:gsLst>
              <a:lin ang="16200000" scaled="1"/>
            </a:gradFill>
            <a:ln w="19050" cap="flat" cmpd="sng" algn="ctr">
              <a:gradFill flip="none" rotWithShape="1">
                <a:gsLst>
                  <a:gs pos="0">
                    <a:schemeClr val="bg1">
                      <a:lumMod val="65000"/>
                    </a:schemeClr>
                  </a:gs>
                  <a:gs pos="100000">
                    <a:schemeClr val="bg1"/>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nvGrpSpPr>
          <p:cNvPr id="58" name="组合 57">
            <a:extLst>
              <a:ext uri="{FF2B5EF4-FFF2-40B4-BE49-F238E27FC236}">
                <a16:creationId xmlns:a16="http://schemas.microsoft.com/office/drawing/2014/main" id="{8BE80452-05C2-484F-8649-0FD2C1A8A4FA}"/>
              </a:ext>
            </a:extLst>
          </p:cNvPr>
          <p:cNvGrpSpPr/>
          <p:nvPr/>
        </p:nvGrpSpPr>
        <p:grpSpPr>
          <a:xfrm rot="16200000">
            <a:off x="2956857" y="4975689"/>
            <a:ext cx="568761" cy="568761"/>
            <a:chOff x="5431727" y="1712686"/>
            <a:chExt cx="1008315" cy="1008315"/>
          </a:xfrm>
        </p:grpSpPr>
        <p:sp>
          <p:nvSpPr>
            <p:cNvPr id="59" name="泪滴形 58">
              <a:extLst>
                <a:ext uri="{FF2B5EF4-FFF2-40B4-BE49-F238E27FC236}">
                  <a16:creationId xmlns:a16="http://schemas.microsoft.com/office/drawing/2014/main" id="{61D0EB32-3E96-43A8-B7D2-07599AC4BD15}"/>
                </a:ext>
              </a:extLst>
            </p:cNvPr>
            <p:cNvSpPr/>
            <p:nvPr/>
          </p:nvSpPr>
          <p:spPr>
            <a:xfrm rot="7990649">
              <a:off x="5431727" y="1712686"/>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61" name="椭圆 60">
              <a:extLst>
                <a:ext uri="{FF2B5EF4-FFF2-40B4-BE49-F238E27FC236}">
                  <a16:creationId xmlns:a16="http://schemas.microsoft.com/office/drawing/2014/main" id="{D8A5831B-E83A-4677-B3DB-7328CBF2CA7C}"/>
                </a:ext>
              </a:extLst>
            </p:cNvPr>
            <p:cNvSpPr/>
            <p:nvPr/>
          </p:nvSpPr>
          <p:spPr>
            <a:xfrm>
              <a:off x="5566402" y="1855009"/>
              <a:ext cx="738965" cy="738965"/>
            </a:xfrm>
            <a:prstGeom prst="ellipse">
              <a:avLst/>
            </a:prstGeom>
            <a:gradFill>
              <a:gsLst>
                <a:gs pos="0">
                  <a:srgbClr val="FFC001"/>
                </a:gs>
                <a:gs pos="100000">
                  <a:srgbClr val="F47124"/>
                </a:gs>
              </a:gsLst>
              <a:lin ang="16200000" scaled="1"/>
            </a:gradFill>
            <a:ln w="19050" cap="flat" cmpd="sng" algn="ctr">
              <a:gradFill flip="none" rotWithShape="1">
                <a:gsLst>
                  <a:gs pos="0">
                    <a:schemeClr val="bg1">
                      <a:lumMod val="65000"/>
                    </a:schemeClr>
                  </a:gs>
                  <a:gs pos="100000">
                    <a:schemeClr val="bg1"/>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21" name="文本框 20">
            <a:extLst>
              <a:ext uri="{FF2B5EF4-FFF2-40B4-BE49-F238E27FC236}">
                <a16:creationId xmlns:a16="http://schemas.microsoft.com/office/drawing/2014/main" id="{BF5F7B04-3539-483A-ACF7-418E21E289DC}"/>
              </a:ext>
            </a:extLst>
          </p:cNvPr>
          <p:cNvSpPr txBox="1"/>
          <p:nvPr/>
        </p:nvSpPr>
        <p:spPr>
          <a:xfrm>
            <a:off x="3076983" y="2141161"/>
            <a:ext cx="328508" cy="400110"/>
          </a:xfrm>
          <a:prstGeom prst="rect">
            <a:avLst/>
          </a:prstGeom>
          <a:noFill/>
        </p:spPr>
        <p:txBody>
          <a:bodyPr wrap="square" rtlCol="0">
            <a:spAutoFit/>
          </a:bodyPr>
          <a:lstStyle/>
          <a:p>
            <a:pPr algn="ctr"/>
            <a:r>
              <a:rPr lang="en-US" altLang="zh-CN" sz="2000" b="1" dirty="0">
                <a:latin typeface="Arial" panose="020B0604020202020204" pitchFamily="34" charset="0"/>
                <a:cs typeface="Arial" panose="020B0604020202020204" pitchFamily="34" charset="0"/>
              </a:rPr>
              <a:t>1</a:t>
            </a:r>
            <a:endParaRPr lang="zh-CN" altLang="en-US" sz="2000" b="1" dirty="0">
              <a:latin typeface="Arial" panose="020B0604020202020204" pitchFamily="34" charset="0"/>
              <a:cs typeface="Arial" panose="020B0604020202020204" pitchFamily="34" charset="0"/>
            </a:endParaRPr>
          </a:p>
        </p:txBody>
      </p:sp>
      <p:sp>
        <p:nvSpPr>
          <p:cNvPr id="62" name="文本框 61">
            <a:extLst>
              <a:ext uri="{FF2B5EF4-FFF2-40B4-BE49-F238E27FC236}">
                <a16:creationId xmlns:a16="http://schemas.microsoft.com/office/drawing/2014/main" id="{FB14B8FF-DD08-47F8-B831-B88A7BB3D23E}"/>
              </a:ext>
            </a:extLst>
          </p:cNvPr>
          <p:cNvSpPr txBox="1"/>
          <p:nvPr/>
        </p:nvSpPr>
        <p:spPr>
          <a:xfrm>
            <a:off x="3085415" y="3129238"/>
            <a:ext cx="328508" cy="400110"/>
          </a:xfrm>
          <a:prstGeom prst="rect">
            <a:avLst/>
          </a:prstGeom>
          <a:noFill/>
        </p:spPr>
        <p:txBody>
          <a:bodyPr wrap="square" rtlCol="0">
            <a:spAutoFit/>
          </a:bodyPr>
          <a:lstStyle/>
          <a:p>
            <a:pPr algn="ctr"/>
            <a:r>
              <a:rPr lang="en-US" altLang="zh-CN" sz="2000" b="1" dirty="0">
                <a:latin typeface="Arial" panose="020B0604020202020204" pitchFamily="34" charset="0"/>
                <a:cs typeface="Arial" panose="020B0604020202020204" pitchFamily="34" charset="0"/>
              </a:rPr>
              <a:t>2</a:t>
            </a:r>
            <a:endParaRPr lang="zh-CN" altLang="en-US" sz="2000" b="1" dirty="0">
              <a:latin typeface="Arial" panose="020B0604020202020204" pitchFamily="34" charset="0"/>
              <a:cs typeface="Arial" panose="020B0604020202020204" pitchFamily="34" charset="0"/>
            </a:endParaRPr>
          </a:p>
        </p:txBody>
      </p:sp>
      <p:sp>
        <p:nvSpPr>
          <p:cNvPr id="63" name="文本框 62">
            <a:extLst>
              <a:ext uri="{FF2B5EF4-FFF2-40B4-BE49-F238E27FC236}">
                <a16:creationId xmlns:a16="http://schemas.microsoft.com/office/drawing/2014/main" id="{9CFC4583-1E21-402C-846D-1BC6C4E238A7}"/>
              </a:ext>
            </a:extLst>
          </p:cNvPr>
          <p:cNvSpPr txBox="1"/>
          <p:nvPr/>
        </p:nvSpPr>
        <p:spPr>
          <a:xfrm>
            <a:off x="3085415" y="4094179"/>
            <a:ext cx="328508" cy="400110"/>
          </a:xfrm>
          <a:prstGeom prst="rect">
            <a:avLst/>
          </a:prstGeom>
          <a:noFill/>
        </p:spPr>
        <p:txBody>
          <a:bodyPr wrap="square" rtlCol="0">
            <a:spAutoFit/>
          </a:bodyPr>
          <a:lstStyle/>
          <a:p>
            <a:pPr algn="ctr"/>
            <a:r>
              <a:rPr lang="en-US" altLang="zh-CN" sz="2000" b="1" dirty="0">
                <a:latin typeface="Arial" panose="020B0604020202020204" pitchFamily="34" charset="0"/>
                <a:cs typeface="Arial" panose="020B0604020202020204" pitchFamily="34" charset="0"/>
              </a:rPr>
              <a:t>3</a:t>
            </a:r>
            <a:endParaRPr lang="zh-CN" altLang="en-US" sz="2000" b="1" dirty="0">
              <a:latin typeface="Arial" panose="020B0604020202020204" pitchFamily="34" charset="0"/>
              <a:cs typeface="Arial" panose="020B0604020202020204" pitchFamily="34" charset="0"/>
            </a:endParaRPr>
          </a:p>
        </p:txBody>
      </p:sp>
      <p:sp>
        <p:nvSpPr>
          <p:cNvPr id="64" name="文本框 63">
            <a:extLst>
              <a:ext uri="{FF2B5EF4-FFF2-40B4-BE49-F238E27FC236}">
                <a16:creationId xmlns:a16="http://schemas.microsoft.com/office/drawing/2014/main" id="{4AB14936-8374-458F-8A3C-0477B406DF9E}"/>
              </a:ext>
            </a:extLst>
          </p:cNvPr>
          <p:cNvSpPr txBox="1"/>
          <p:nvPr/>
        </p:nvSpPr>
        <p:spPr>
          <a:xfrm>
            <a:off x="3085415" y="5056237"/>
            <a:ext cx="328508" cy="400110"/>
          </a:xfrm>
          <a:prstGeom prst="rect">
            <a:avLst/>
          </a:prstGeom>
          <a:noFill/>
        </p:spPr>
        <p:txBody>
          <a:bodyPr wrap="square" rtlCol="0">
            <a:spAutoFit/>
          </a:bodyPr>
          <a:lstStyle/>
          <a:p>
            <a:pPr algn="ctr"/>
            <a:r>
              <a:rPr lang="en-US" altLang="zh-CN" sz="2000" b="1" dirty="0">
                <a:latin typeface="Arial" panose="020B0604020202020204" pitchFamily="34" charset="0"/>
                <a:cs typeface="Arial" panose="020B0604020202020204" pitchFamily="34" charset="0"/>
              </a:rPr>
              <a:t>4</a:t>
            </a:r>
            <a:endParaRPr lang="zh-CN"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15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6" name="五边形 20">
            <a:extLst>
              <a:ext uri="{FF2B5EF4-FFF2-40B4-BE49-F238E27FC236}">
                <a16:creationId xmlns:a16="http://schemas.microsoft.com/office/drawing/2014/main" id="{29AA167B-132E-493E-8DAD-E112FCF4C06B}"/>
              </a:ext>
            </a:extLst>
          </p:cNvPr>
          <p:cNvSpPr/>
          <p:nvPr/>
        </p:nvSpPr>
        <p:spPr>
          <a:xfrm>
            <a:off x="727672" y="1346464"/>
            <a:ext cx="2509013" cy="668247"/>
          </a:xfrm>
          <a:prstGeom prst="homePlate">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11EF021A-72A7-4A93-954F-26BE3EC1F8ED}"/>
              </a:ext>
            </a:extLst>
          </p:cNvPr>
          <p:cNvSpPr/>
          <p:nvPr/>
        </p:nvSpPr>
        <p:spPr>
          <a:xfrm>
            <a:off x="589807" y="1468221"/>
            <a:ext cx="2646878" cy="424732"/>
          </a:xfrm>
          <a:prstGeom prst="rect">
            <a:avLst/>
          </a:prstGeom>
        </p:spPr>
        <p:txBody>
          <a:bodyPr wrap="square">
            <a:spAutoFit/>
          </a:bodyPr>
          <a:lstStyle/>
          <a:p>
            <a:pPr>
              <a:lnSpc>
                <a:spcPct val="9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工伤保险条例</a:t>
            </a:r>
            <a:r>
              <a:rPr lang="en-US" altLang="zh-CN" sz="2400" b="1" dirty="0">
                <a:solidFill>
                  <a:schemeClr val="bg1"/>
                </a:solidFill>
                <a:latin typeface="微软雅黑" panose="020B0503020204020204" pitchFamily="34" charset="-122"/>
                <a:ea typeface="微软雅黑" panose="020B0503020204020204" pitchFamily="34" charset="-122"/>
              </a:rPr>
              <a:t>》</a:t>
            </a:r>
          </a:p>
        </p:txBody>
      </p:sp>
      <p:sp>
        <p:nvSpPr>
          <p:cNvPr id="3" name="矩形 2">
            <a:extLst>
              <a:ext uri="{FF2B5EF4-FFF2-40B4-BE49-F238E27FC236}">
                <a16:creationId xmlns:a16="http://schemas.microsoft.com/office/drawing/2014/main" id="{5415BEDD-2378-49C6-8659-BE05A9D8900C}"/>
              </a:ext>
            </a:extLst>
          </p:cNvPr>
          <p:cNvSpPr/>
          <p:nvPr/>
        </p:nvSpPr>
        <p:spPr>
          <a:xfrm>
            <a:off x="695324" y="2136468"/>
            <a:ext cx="10872562" cy="1428853"/>
          </a:xfrm>
          <a:prstGeom prst="rect">
            <a:avLst/>
          </a:prstGeom>
        </p:spPr>
        <p:txBody>
          <a:bodyPr wrap="square">
            <a:spAutoFit/>
          </a:bodyPr>
          <a:lstStyle/>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工伤保险条例</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于</a:t>
            </a:r>
            <a:r>
              <a:rPr lang="en-US" altLang="zh-CN" sz="2000" dirty="0">
                <a:latin typeface="微软雅黑" panose="020B0503020204020204" pitchFamily="34" charset="-122"/>
                <a:ea typeface="微软雅黑" panose="020B0503020204020204" pitchFamily="34" charset="-122"/>
              </a:rPr>
              <a:t>2011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日开始实施，适用于我国境内的各类企业的职工和个体商户的雇工。</a:t>
            </a:r>
          </a:p>
          <a:p>
            <a:pPr algn="just">
              <a:lnSpc>
                <a:spcPct val="150000"/>
              </a:lnSpc>
              <a:spcBef>
                <a:spcPct val="0"/>
              </a:spcBef>
            </a:pPr>
            <a:r>
              <a:rPr lang="zh-CN" altLang="en-US" sz="2000" b="1" dirty="0">
                <a:latin typeface="微软雅黑" panose="020B0503020204020204" pitchFamily="34" charset="-122"/>
                <a:ea typeface="微软雅黑" panose="020B0503020204020204" pitchFamily="34" charset="-122"/>
              </a:rPr>
              <a:t>第十四条 职工有下列情形之一的，应当认定为工伤：</a:t>
            </a:r>
          </a:p>
        </p:txBody>
      </p:sp>
      <p:sp>
        <p:nvSpPr>
          <p:cNvPr id="4" name="矩形 3">
            <a:extLst>
              <a:ext uri="{FF2B5EF4-FFF2-40B4-BE49-F238E27FC236}">
                <a16:creationId xmlns:a16="http://schemas.microsoft.com/office/drawing/2014/main" id="{9DAD95C7-823E-4BD9-9ECA-99A89B34A12B}"/>
              </a:ext>
            </a:extLst>
          </p:cNvPr>
          <p:cNvSpPr/>
          <p:nvPr/>
        </p:nvSpPr>
        <p:spPr>
          <a:xfrm>
            <a:off x="695324" y="3572726"/>
            <a:ext cx="10484099" cy="2951449"/>
          </a:xfrm>
          <a:prstGeom prst="rect">
            <a:avLst/>
          </a:prstGeom>
        </p:spPr>
        <p:txBody>
          <a:bodyPr wrap="square">
            <a:spAutoFit/>
          </a:bodyPr>
          <a:lstStyle/>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在工作时间和工作场所内，因工作原因受到事故伤害的；</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工作时间前后在工作场所内，从事与工作有关的预备性或者收尾性工作受到事故伤害的；</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在工作时间和工作场所内，因履行工作职责受到暴力等意外伤害的；</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患职业病的；</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因工外出期间，由于工作原因受到伤害或者发生事故下落不明的；</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在上下班途中，受到非本人主要责任的交通事故或者城市轨道交通、客运轮渡、火车事故伤害的；</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法律、行政法规规定应当认定为工伤的其他情形。</a:t>
            </a:r>
          </a:p>
        </p:txBody>
      </p:sp>
    </p:spTree>
    <p:extLst>
      <p:ext uri="{BB962C8B-B14F-4D97-AF65-F5344CB8AC3E}">
        <p14:creationId xmlns:p14="http://schemas.microsoft.com/office/powerpoint/2010/main" val="2405814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工作安全</a:t>
            </a:r>
            <a:r>
              <a:rPr lang="zh-TW" altLang="en-US" sz="2800" b="1" dirty="0">
                <a:solidFill>
                  <a:schemeClr val="bg1"/>
                </a:solidFill>
                <a:latin typeface="微软雅黑" panose="020B0503020204020204" pitchFamily="34" charset="-122"/>
                <a:ea typeface="微软雅黑" panose="020B0503020204020204" pitchFamily="34" charset="-122"/>
              </a:rPr>
              <a:t>分析</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grpSp>
        <p:nvGrpSpPr>
          <p:cNvPr id="3" name="组合 2">
            <a:extLst>
              <a:ext uri="{FF2B5EF4-FFF2-40B4-BE49-F238E27FC236}">
                <a16:creationId xmlns:a16="http://schemas.microsoft.com/office/drawing/2014/main" id="{C596A74E-A9D1-4BB3-8223-2ED31F7B192B}"/>
              </a:ext>
            </a:extLst>
          </p:cNvPr>
          <p:cNvGrpSpPr/>
          <p:nvPr/>
        </p:nvGrpSpPr>
        <p:grpSpPr>
          <a:xfrm>
            <a:off x="1055688" y="2176880"/>
            <a:ext cx="3041848" cy="3041848"/>
            <a:chOff x="1010266" y="2071652"/>
            <a:chExt cx="3041848" cy="3041848"/>
          </a:xfrm>
        </p:grpSpPr>
        <p:pic>
          <p:nvPicPr>
            <p:cNvPr id="40" name="图片 39">
              <a:extLst>
                <a:ext uri="{FF2B5EF4-FFF2-40B4-BE49-F238E27FC236}">
                  <a16:creationId xmlns:a16="http://schemas.microsoft.com/office/drawing/2014/main" id="{4B009F66-1FC4-47B3-9070-C2CE10A94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 t="10796" r="42162" b="10796"/>
            <a:stretch>
              <a:fillRect/>
            </a:stretch>
          </p:blipFill>
          <p:spPr bwMode="auto">
            <a:xfrm>
              <a:off x="1361639" y="2399807"/>
              <a:ext cx="2385538" cy="2385538"/>
            </a:xfrm>
            <a:custGeom>
              <a:avLst/>
              <a:gdLst>
                <a:gd name="connsiteX0" fmla="*/ 1979138 w 3958276"/>
                <a:gd name="connsiteY0" fmla="*/ 0 h 3958276"/>
                <a:gd name="connsiteX1" fmla="*/ 3958276 w 3958276"/>
                <a:gd name="connsiteY1" fmla="*/ 1979138 h 3958276"/>
                <a:gd name="connsiteX2" fmla="*/ 1979138 w 3958276"/>
                <a:gd name="connsiteY2" fmla="*/ 3958276 h 3958276"/>
                <a:gd name="connsiteX3" fmla="*/ 0 w 3958276"/>
                <a:gd name="connsiteY3" fmla="*/ 1979138 h 3958276"/>
                <a:gd name="connsiteX4" fmla="*/ 1979138 w 3958276"/>
                <a:gd name="connsiteY4" fmla="*/ 0 h 395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276" h="3958276">
                  <a:moveTo>
                    <a:pt x="1979138" y="0"/>
                  </a:moveTo>
                  <a:cubicBezTo>
                    <a:pt x="3072186" y="0"/>
                    <a:pt x="3958276" y="886090"/>
                    <a:pt x="3958276" y="1979138"/>
                  </a:cubicBezTo>
                  <a:cubicBezTo>
                    <a:pt x="3958276" y="3072186"/>
                    <a:pt x="3072186" y="3958276"/>
                    <a:pt x="1979138" y="3958276"/>
                  </a:cubicBezTo>
                  <a:cubicBezTo>
                    <a:pt x="886090" y="3958276"/>
                    <a:pt x="0" y="3072186"/>
                    <a:pt x="0" y="1979138"/>
                  </a:cubicBezTo>
                  <a:cubicBezTo>
                    <a:pt x="0" y="886090"/>
                    <a:pt x="886090" y="0"/>
                    <a:pt x="1979138" y="0"/>
                  </a:cubicBezTo>
                  <a:close/>
                </a:path>
              </a:pathLst>
            </a:custGeom>
            <a:noFill/>
            <a:extLst>
              <a:ext uri="{909E8E84-426E-40DD-AFC4-6F175D3DCCD1}">
                <a14:hiddenFill xmlns:a14="http://schemas.microsoft.com/office/drawing/2010/main">
                  <a:solidFill>
                    <a:srgbClr val="FFFFFF"/>
                  </a:solidFill>
                </a14:hiddenFill>
              </a:ext>
            </a:extLst>
          </p:spPr>
        </p:pic>
        <p:grpSp>
          <p:nvGrpSpPr>
            <p:cNvPr id="32" name="组合 31">
              <a:extLst>
                <a:ext uri="{FF2B5EF4-FFF2-40B4-BE49-F238E27FC236}">
                  <a16:creationId xmlns:a16="http://schemas.microsoft.com/office/drawing/2014/main" id="{8BF390D2-2032-4CAA-85FA-E0D4FF3636D2}"/>
                </a:ext>
              </a:extLst>
            </p:cNvPr>
            <p:cNvGrpSpPr/>
            <p:nvPr/>
          </p:nvGrpSpPr>
          <p:grpSpPr>
            <a:xfrm>
              <a:off x="1010266" y="2071652"/>
              <a:ext cx="3041848" cy="3041848"/>
              <a:chOff x="2555776" y="915566"/>
              <a:chExt cx="1944216" cy="1944216"/>
            </a:xfrm>
            <a:effectLst>
              <a:outerShdw blurRad="63500" dist="50800" dir="8100000" algn="tr" rotWithShape="0">
                <a:prstClr val="black">
                  <a:alpha val="35000"/>
                </a:prstClr>
              </a:outerShdw>
            </a:effectLst>
          </p:grpSpPr>
          <p:sp>
            <p:nvSpPr>
              <p:cNvPr id="34" name="同心圆 32">
                <a:extLst>
                  <a:ext uri="{FF2B5EF4-FFF2-40B4-BE49-F238E27FC236}">
                    <a16:creationId xmlns:a16="http://schemas.microsoft.com/office/drawing/2014/main" id="{1DB33B49-2870-400E-A611-9AD242D5E2D6}"/>
                  </a:ext>
                </a:extLst>
              </p:cNvPr>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267"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5" name="同心圆 33">
                <a:extLst>
                  <a:ext uri="{FF2B5EF4-FFF2-40B4-BE49-F238E27FC236}">
                    <a16:creationId xmlns:a16="http://schemas.microsoft.com/office/drawing/2014/main" id="{E1D573D8-C5BF-4556-829F-AF691EB32996}"/>
                  </a:ext>
                </a:extLst>
              </p:cNvPr>
              <p:cNvSpPr/>
              <p:nvPr/>
            </p:nvSpPr>
            <p:spPr>
              <a:xfrm>
                <a:off x="2609576" y="969366"/>
                <a:ext cx="1836617" cy="1836617"/>
              </a:xfrm>
              <a:prstGeom prst="donut">
                <a:avLst>
                  <a:gd name="adj" fmla="val 12059"/>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267"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grpSp>
      <p:sp>
        <p:nvSpPr>
          <p:cNvPr id="41" name="Freeform 7">
            <a:extLst>
              <a:ext uri="{FF2B5EF4-FFF2-40B4-BE49-F238E27FC236}">
                <a16:creationId xmlns:a16="http://schemas.microsoft.com/office/drawing/2014/main" id="{6183CB8F-1DC8-48ED-8D11-EB948DF7EB67}"/>
              </a:ext>
            </a:extLst>
          </p:cNvPr>
          <p:cNvSpPr>
            <a:spLocks/>
          </p:cNvSpPr>
          <p:nvPr/>
        </p:nvSpPr>
        <p:spPr bwMode="auto">
          <a:xfrm flipH="1">
            <a:off x="5790603" y="1581250"/>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ysClr val="windowText" lastClr="000000">
              <a:lumMod val="50000"/>
              <a:lumOff val="50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nvGrpSpPr>
          <p:cNvPr id="43" name="组合 42">
            <a:extLst>
              <a:ext uri="{FF2B5EF4-FFF2-40B4-BE49-F238E27FC236}">
                <a16:creationId xmlns:a16="http://schemas.microsoft.com/office/drawing/2014/main" id="{41001EA5-B281-4522-8164-8386162400DA}"/>
              </a:ext>
            </a:extLst>
          </p:cNvPr>
          <p:cNvGrpSpPr/>
          <p:nvPr/>
        </p:nvGrpSpPr>
        <p:grpSpPr>
          <a:xfrm>
            <a:off x="5683346" y="1426849"/>
            <a:ext cx="735529" cy="735529"/>
            <a:chOff x="304800" y="673100"/>
            <a:chExt cx="4000500" cy="4000500"/>
          </a:xfrm>
          <a:effectLst>
            <a:outerShdw blurRad="444500" dist="254000" dir="8100000" algn="tr" rotWithShape="0">
              <a:prstClr val="black">
                <a:alpha val="50000"/>
              </a:prstClr>
            </a:outerShdw>
          </a:effectLst>
        </p:grpSpPr>
        <p:sp>
          <p:nvSpPr>
            <p:cNvPr id="44" name="同心圆 7">
              <a:extLst>
                <a:ext uri="{FF2B5EF4-FFF2-40B4-BE49-F238E27FC236}">
                  <a16:creationId xmlns:a16="http://schemas.microsoft.com/office/drawing/2014/main" id="{DD2B94E0-95AF-46DA-A073-F4B0862373CF}"/>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6" name="椭圆 45">
              <a:extLst>
                <a:ext uri="{FF2B5EF4-FFF2-40B4-BE49-F238E27FC236}">
                  <a16:creationId xmlns:a16="http://schemas.microsoft.com/office/drawing/2014/main" id="{B05902CD-2E08-4DC0-8433-85467DF37FCC}"/>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50" name="组合 49">
            <a:extLst>
              <a:ext uri="{FF2B5EF4-FFF2-40B4-BE49-F238E27FC236}">
                <a16:creationId xmlns:a16="http://schemas.microsoft.com/office/drawing/2014/main" id="{94BA9E98-2B22-4EAF-A512-E1C29B26A9E2}"/>
              </a:ext>
            </a:extLst>
          </p:cNvPr>
          <p:cNvGrpSpPr/>
          <p:nvPr/>
        </p:nvGrpSpPr>
        <p:grpSpPr>
          <a:xfrm>
            <a:off x="6395832" y="2234855"/>
            <a:ext cx="735529" cy="735529"/>
            <a:chOff x="304800" y="673100"/>
            <a:chExt cx="4000500" cy="4000500"/>
          </a:xfrm>
          <a:effectLst>
            <a:outerShdw blurRad="444500" dist="254000" dir="8100000" algn="tr" rotWithShape="0">
              <a:prstClr val="black">
                <a:alpha val="50000"/>
              </a:prstClr>
            </a:outerShdw>
          </a:effectLst>
        </p:grpSpPr>
        <p:sp>
          <p:nvSpPr>
            <p:cNvPr id="54" name="同心圆 7">
              <a:extLst>
                <a:ext uri="{FF2B5EF4-FFF2-40B4-BE49-F238E27FC236}">
                  <a16:creationId xmlns:a16="http://schemas.microsoft.com/office/drawing/2014/main" id="{6328AFF3-7974-4DA4-B62C-2118B51A0A9E}"/>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5" name="椭圆 64">
              <a:extLst>
                <a:ext uri="{FF2B5EF4-FFF2-40B4-BE49-F238E27FC236}">
                  <a16:creationId xmlns:a16="http://schemas.microsoft.com/office/drawing/2014/main" id="{33FA01C9-22FF-49A0-AB56-4190E0C56382}"/>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66" name="组合 65">
            <a:extLst>
              <a:ext uri="{FF2B5EF4-FFF2-40B4-BE49-F238E27FC236}">
                <a16:creationId xmlns:a16="http://schemas.microsoft.com/office/drawing/2014/main" id="{444BBE78-1821-4BEB-9244-572C2B144A8C}"/>
              </a:ext>
            </a:extLst>
          </p:cNvPr>
          <p:cNvGrpSpPr/>
          <p:nvPr/>
        </p:nvGrpSpPr>
        <p:grpSpPr>
          <a:xfrm>
            <a:off x="6628708" y="3341223"/>
            <a:ext cx="735529" cy="735529"/>
            <a:chOff x="304800" y="673100"/>
            <a:chExt cx="4000500" cy="4000500"/>
          </a:xfrm>
          <a:effectLst>
            <a:outerShdw blurRad="444500" dist="254000" dir="8100000" algn="tr" rotWithShape="0">
              <a:prstClr val="black">
                <a:alpha val="50000"/>
              </a:prstClr>
            </a:outerShdw>
          </a:effectLst>
        </p:grpSpPr>
        <p:sp>
          <p:nvSpPr>
            <p:cNvPr id="67" name="同心圆 7">
              <a:extLst>
                <a:ext uri="{FF2B5EF4-FFF2-40B4-BE49-F238E27FC236}">
                  <a16:creationId xmlns:a16="http://schemas.microsoft.com/office/drawing/2014/main" id="{57409AC4-E7AC-48BF-BA08-B0F6038E980C}"/>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8" name="椭圆 67">
              <a:extLst>
                <a:ext uri="{FF2B5EF4-FFF2-40B4-BE49-F238E27FC236}">
                  <a16:creationId xmlns:a16="http://schemas.microsoft.com/office/drawing/2014/main" id="{B0FE1DA0-2FC9-4219-ADD1-BF0EAD5D661F}"/>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69" name="组合 68">
            <a:extLst>
              <a:ext uri="{FF2B5EF4-FFF2-40B4-BE49-F238E27FC236}">
                <a16:creationId xmlns:a16="http://schemas.microsoft.com/office/drawing/2014/main" id="{6C0D43D6-093A-4A7E-9E31-57C67EA97CCA}"/>
              </a:ext>
            </a:extLst>
          </p:cNvPr>
          <p:cNvGrpSpPr/>
          <p:nvPr/>
        </p:nvGrpSpPr>
        <p:grpSpPr>
          <a:xfrm>
            <a:off x="6418875" y="4370060"/>
            <a:ext cx="735529" cy="735529"/>
            <a:chOff x="304800" y="673100"/>
            <a:chExt cx="4000500" cy="4000500"/>
          </a:xfrm>
          <a:effectLst>
            <a:outerShdw blurRad="444500" dist="254000" dir="8100000" algn="tr" rotWithShape="0">
              <a:prstClr val="black">
                <a:alpha val="50000"/>
              </a:prstClr>
            </a:outerShdw>
          </a:effectLst>
        </p:grpSpPr>
        <p:sp>
          <p:nvSpPr>
            <p:cNvPr id="70" name="同心圆 7">
              <a:extLst>
                <a:ext uri="{FF2B5EF4-FFF2-40B4-BE49-F238E27FC236}">
                  <a16:creationId xmlns:a16="http://schemas.microsoft.com/office/drawing/2014/main" id="{FD5969F3-EEA1-4FDD-94BF-E4B84D3D8F5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71" name="椭圆 70">
              <a:extLst>
                <a:ext uri="{FF2B5EF4-FFF2-40B4-BE49-F238E27FC236}">
                  <a16:creationId xmlns:a16="http://schemas.microsoft.com/office/drawing/2014/main" id="{4AFAE70E-A242-4BEE-ADD0-32D0E336E93D}"/>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72" name="组合 71">
            <a:extLst>
              <a:ext uri="{FF2B5EF4-FFF2-40B4-BE49-F238E27FC236}">
                <a16:creationId xmlns:a16="http://schemas.microsoft.com/office/drawing/2014/main" id="{B200232C-95E2-4405-A795-698FC4E405DD}"/>
              </a:ext>
            </a:extLst>
          </p:cNvPr>
          <p:cNvGrpSpPr/>
          <p:nvPr/>
        </p:nvGrpSpPr>
        <p:grpSpPr>
          <a:xfrm>
            <a:off x="5735357" y="5182790"/>
            <a:ext cx="735529" cy="735529"/>
            <a:chOff x="304800" y="673100"/>
            <a:chExt cx="4000500" cy="4000500"/>
          </a:xfrm>
          <a:effectLst>
            <a:outerShdw blurRad="444500" dist="254000" dir="8100000" algn="tr" rotWithShape="0">
              <a:prstClr val="black">
                <a:alpha val="50000"/>
              </a:prstClr>
            </a:outerShdw>
          </a:effectLst>
        </p:grpSpPr>
        <p:sp>
          <p:nvSpPr>
            <p:cNvPr id="73" name="同心圆 7">
              <a:extLst>
                <a:ext uri="{FF2B5EF4-FFF2-40B4-BE49-F238E27FC236}">
                  <a16:creationId xmlns:a16="http://schemas.microsoft.com/office/drawing/2014/main" id="{30876B12-C6BD-4D5C-B49D-35B8DBE45558}"/>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74" name="椭圆 73">
              <a:extLst>
                <a:ext uri="{FF2B5EF4-FFF2-40B4-BE49-F238E27FC236}">
                  <a16:creationId xmlns:a16="http://schemas.microsoft.com/office/drawing/2014/main" id="{99EBEC0F-AA31-4D10-9AE5-FEB195E17D53}"/>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grpSp>
      <p:sp>
        <p:nvSpPr>
          <p:cNvPr id="75" name="Line 41">
            <a:extLst>
              <a:ext uri="{FF2B5EF4-FFF2-40B4-BE49-F238E27FC236}">
                <a16:creationId xmlns:a16="http://schemas.microsoft.com/office/drawing/2014/main" id="{6FC0CDB2-C2A5-4830-9CED-C9BFBA2CE9F6}"/>
              </a:ext>
            </a:extLst>
          </p:cNvPr>
          <p:cNvSpPr>
            <a:spLocks noChangeShapeType="1"/>
          </p:cNvSpPr>
          <p:nvPr/>
        </p:nvSpPr>
        <p:spPr bwMode="auto">
          <a:xfrm flipV="1">
            <a:off x="4190259" y="2084127"/>
            <a:ext cx="1455511" cy="1036984"/>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6" name="Line 41">
            <a:extLst>
              <a:ext uri="{FF2B5EF4-FFF2-40B4-BE49-F238E27FC236}">
                <a16:creationId xmlns:a16="http://schemas.microsoft.com/office/drawing/2014/main" id="{76CCFC57-9821-47C5-BD42-FC491BEB55F8}"/>
              </a:ext>
            </a:extLst>
          </p:cNvPr>
          <p:cNvSpPr>
            <a:spLocks noChangeShapeType="1"/>
          </p:cNvSpPr>
          <p:nvPr/>
        </p:nvSpPr>
        <p:spPr bwMode="auto">
          <a:xfrm flipV="1">
            <a:off x="4280565" y="2761912"/>
            <a:ext cx="1898446" cy="657279"/>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7" name="Line 41">
            <a:extLst>
              <a:ext uri="{FF2B5EF4-FFF2-40B4-BE49-F238E27FC236}">
                <a16:creationId xmlns:a16="http://schemas.microsoft.com/office/drawing/2014/main" id="{D7609D60-E66A-431D-98C6-EA2B20CC8255}"/>
              </a:ext>
            </a:extLst>
          </p:cNvPr>
          <p:cNvSpPr>
            <a:spLocks noChangeShapeType="1"/>
          </p:cNvSpPr>
          <p:nvPr/>
        </p:nvSpPr>
        <p:spPr bwMode="auto">
          <a:xfrm flipV="1">
            <a:off x="4233070" y="3648168"/>
            <a:ext cx="2162762" cy="60818"/>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8" name="Line 41">
            <a:extLst>
              <a:ext uri="{FF2B5EF4-FFF2-40B4-BE49-F238E27FC236}">
                <a16:creationId xmlns:a16="http://schemas.microsoft.com/office/drawing/2014/main" id="{3C54EF6C-C9FD-4442-ABFB-35BC3965F2E3}"/>
              </a:ext>
            </a:extLst>
          </p:cNvPr>
          <p:cNvSpPr>
            <a:spLocks noChangeShapeType="1"/>
          </p:cNvSpPr>
          <p:nvPr/>
        </p:nvSpPr>
        <p:spPr bwMode="auto">
          <a:xfrm>
            <a:off x="4215809" y="3949622"/>
            <a:ext cx="1963202" cy="645293"/>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9" name="Line 41">
            <a:extLst>
              <a:ext uri="{FF2B5EF4-FFF2-40B4-BE49-F238E27FC236}">
                <a16:creationId xmlns:a16="http://schemas.microsoft.com/office/drawing/2014/main" id="{84FFD62E-9649-4CE5-8BF7-133AC5F11C2B}"/>
              </a:ext>
            </a:extLst>
          </p:cNvPr>
          <p:cNvSpPr>
            <a:spLocks noChangeShapeType="1"/>
          </p:cNvSpPr>
          <p:nvPr/>
        </p:nvSpPr>
        <p:spPr bwMode="auto">
          <a:xfrm>
            <a:off x="4152782" y="4219332"/>
            <a:ext cx="1455511" cy="1036984"/>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 name="矩形 5">
            <a:extLst>
              <a:ext uri="{FF2B5EF4-FFF2-40B4-BE49-F238E27FC236}">
                <a16:creationId xmlns:a16="http://schemas.microsoft.com/office/drawing/2014/main" id="{F418435B-E4AC-47DB-A53A-B92F1B6F97BC}"/>
              </a:ext>
            </a:extLst>
          </p:cNvPr>
          <p:cNvSpPr/>
          <p:nvPr/>
        </p:nvSpPr>
        <p:spPr>
          <a:xfrm>
            <a:off x="6763596" y="1557071"/>
            <a:ext cx="3775393" cy="400110"/>
          </a:xfrm>
          <a:prstGeom prst="rect">
            <a:avLst/>
          </a:prstGeom>
        </p:spPr>
        <p:txBody>
          <a:bodyPr wrap="none">
            <a:spAutoFit/>
          </a:bodyPr>
          <a:lstStyle/>
          <a:p>
            <a:r>
              <a:rPr lang="zh-TW" altLang="en-US" sz="2000" dirty="0">
                <a:latin typeface="微软雅黑" panose="020B0503020204020204" pitchFamily="34" charset="-122"/>
                <a:ea typeface="微软雅黑" panose="020B0503020204020204" pitchFamily="34" charset="-122"/>
              </a:rPr>
              <a:t>新的、</a:t>
            </a:r>
            <a:r>
              <a:rPr lang="zh-CN" altLang="en-US" sz="2000" dirty="0">
                <a:latin typeface="微软雅黑" panose="020B0503020204020204" pitchFamily="34" charset="-122"/>
                <a:ea typeface="微软雅黑" panose="020B0503020204020204" pitchFamily="34" charset="-122"/>
              </a:rPr>
              <a:t>非日常的</a:t>
            </a:r>
            <a:r>
              <a:rPr lang="zh-TW"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或变动</a:t>
            </a:r>
            <a:r>
              <a:rPr lang="zh-TW" altLang="en-US" sz="2000" dirty="0">
                <a:latin typeface="微软雅黑" panose="020B0503020204020204" pitchFamily="34" charset="-122"/>
                <a:ea typeface="微软雅黑" panose="020B0503020204020204" pitchFamily="34" charset="-122"/>
              </a:rPr>
              <a:t>的工作</a:t>
            </a:r>
          </a:p>
        </p:txBody>
      </p:sp>
      <p:sp>
        <p:nvSpPr>
          <p:cNvPr id="7" name="矩形 6">
            <a:extLst>
              <a:ext uri="{FF2B5EF4-FFF2-40B4-BE49-F238E27FC236}">
                <a16:creationId xmlns:a16="http://schemas.microsoft.com/office/drawing/2014/main" id="{43A5FF08-5B08-4B99-B287-10141CB7D02C}"/>
              </a:ext>
            </a:extLst>
          </p:cNvPr>
          <p:cNvSpPr/>
          <p:nvPr/>
        </p:nvSpPr>
        <p:spPr>
          <a:xfrm>
            <a:off x="7407569" y="2361802"/>
            <a:ext cx="2749471"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曾导致严重伤害的</a:t>
            </a:r>
            <a:r>
              <a:rPr lang="zh-TW" altLang="en-US" sz="2000" dirty="0">
                <a:latin typeface="微软雅黑" panose="020B0503020204020204" pitchFamily="34" charset="-122"/>
                <a:ea typeface="微软雅黑" panose="020B0503020204020204" pitchFamily="34" charset="-122"/>
              </a:rPr>
              <a:t>工作</a:t>
            </a:r>
          </a:p>
        </p:txBody>
      </p:sp>
      <p:sp>
        <p:nvSpPr>
          <p:cNvPr id="8" name="矩形 7">
            <a:extLst>
              <a:ext uri="{FF2B5EF4-FFF2-40B4-BE49-F238E27FC236}">
                <a16:creationId xmlns:a16="http://schemas.microsoft.com/office/drawing/2014/main" id="{4EB138AE-C05F-4AFF-9B77-E6F6A3168340}"/>
              </a:ext>
            </a:extLst>
          </p:cNvPr>
          <p:cNvSpPr/>
          <p:nvPr/>
        </p:nvSpPr>
        <p:spPr>
          <a:xfrm>
            <a:off x="7597113" y="3549512"/>
            <a:ext cx="3262432" cy="400110"/>
          </a:xfrm>
          <a:prstGeom prst="rect">
            <a:avLst/>
          </a:prstGeom>
        </p:spPr>
        <p:txBody>
          <a:bodyPr wrap="none">
            <a:spAutoFit/>
          </a:bodyPr>
          <a:lstStyle/>
          <a:p>
            <a:r>
              <a:rPr lang="zh-TW" altLang="en-US" sz="2000" dirty="0">
                <a:latin typeface="微软雅黑" panose="020B0503020204020204" pitchFamily="34" charset="-122"/>
                <a:ea typeface="微软雅黑" panose="020B0503020204020204" pitchFamily="34" charset="-122"/>
              </a:rPr>
              <a:t>有可能引</a:t>
            </a:r>
            <a:r>
              <a:rPr lang="zh-CN" altLang="en-US" sz="2000" dirty="0">
                <a:latin typeface="微软雅黑" panose="020B0503020204020204" pitchFamily="34" charset="-122"/>
                <a:ea typeface="微软雅黑" panose="020B0503020204020204" pitchFamily="34" charset="-122"/>
              </a:rPr>
              <a:t>发严重伤害</a:t>
            </a:r>
            <a:r>
              <a:rPr lang="zh-TW" altLang="en-US" sz="2000" dirty="0">
                <a:latin typeface="微软雅黑" panose="020B0503020204020204" pitchFamily="34" charset="-122"/>
                <a:ea typeface="微软雅黑" panose="020B0503020204020204" pitchFamily="34" charset="-122"/>
              </a:rPr>
              <a:t>的工作</a:t>
            </a:r>
          </a:p>
        </p:txBody>
      </p:sp>
      <p:sp>
        <p:nvSpPr>
          <p:cNvPr id="9" name="矩形 8">
            <a:extLst>
              <a:ext uri="{FF2B5EF4-FFF2-40B4-BE49-F238E27FC236}">
                <a16:creationId xmlns:a16="http://schemas.microsoft.com/office/drawing/2014/main" id="{932A8A6A-7C36-490F-8651-9F488A1CF277}"/>
              </a:ext>
            </a:extLst>
          </p:cNvPr>
          <p:cNvSpPr/>
          <p:nvPr/>
        </p:nvSpPr>
        <p:spPr>
          <a:xfrm>
            <a:off x="7407569" y="4589803"/>
            <a:ext cx="2492990"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需要</a:t>
            </a:r>
            <a:r>
              <a:rPr lang="zh-TW" altLang="en-US" sz="2000" dirty="0">
                <a:latin typeface="微软雅黑" panose="020B0503020204020204" pitchFamily="34" charset="-122"/>
                <a:ea typeface="微软雅黑" panose="020B0503020204020204" pitchFamily="34" charset="-122"/>
              </a:rPr>
              <a:t>被</a:t>
            </a:r>
            <a:r>
              <a:rPr lang="zh-CN" altLang="en-US" sz="2000" dirty="0">
                <a:latin typeface="微软雅黑" panose="020B0503020204020204" pitchFamily="34" charset="-122"/>
                <a:ea typeface="微软雅黑" panose="020B0503020204020204" pitchFamily="34" charset="-122"/>
              </a:rPr>
              <a:t>标准</a:t>
            </a:r>
            <a:r>
              <a:rPr lang="zh-TW" altLang="en-US" sz="2000" dirty="0">
                <a:latin typeface="微软雅黑" panose="020B0503020204020204" pitchFamily="34" charset="-122"/>
                <a:ea typeface="微软雅黑" panose="020B0503020204020204" pitchFamily="34" charset="-122"/>
              </a:rPr>
              <a:t>化的工作</a:t>
            </a:r>
          </a:p>
        </p:txBody>
      </p:sp>
      <p:sp>
        <p:nvSpPr>
          <p:cNvPr id="10" name="矩形 9">
            <a:extLst>
              <a:ext uri="{FF2B5EF4-FFF2-40B4-BE49-F238E27FC236}">
                <a16:creationId xmlns:a16="http://schemas.microsoft.com/office/drawing/2014/main" id="{3D4FAA85-30A7-4B47-AD46-C25BBF0029EE}"/>
              </a:ext>
            </a:extLst>
          </p:cNvPr>
          <p:cNvSpPr/>
          <p:nvPr/>
        </p:nvSpPr>
        <p:spPr>
          <a:xfrm>
            <a:off x="6763596" y="5460374"/>
            <a:ext cx="3518912" cy="400110"/>
          </a:xfrm>
          <a:prstGeom prst="rect">
            <a:avLst/>
          </a:prstGeom>
        </p:spPr>
        <p:txBody>
          <a:bodyPr wrap="none">
            <a:spAutoFit/>
          </a:bodyPr>
          <a:lstStyle/>
          <a:p>
            <a:r>
              <a:rPr lang="zh-TW" altLang="en-US" sz="2000">
                <a:latin typeface="微软雅黑" panose="020B0503020204020204" pitchFamily="34" charset="-122"/>
                <a:ea typeface="微软雅黑" panose="020B0503020204020204" pitchFamily="34" charset="-122"/>
              </a:rPr>
              <a:t>由</a:t>
            </a:r>
            <a:r>
              <a:rPr lang="zh-CN" altLang="en-US" sz="2000">
                <a:latin typeface="微软雅黑" panose="020B0503020204020204" pitchFamily="34" charset="-122"/>
                <a:ea typeface="微软雅黑" panose="020B0503020204020204" pitchFamily="34" charset="-122"/>
              </a:rPr>
              <a:t>新</a:t>
            </a:r>
            <a:r>
              <a:rPr lang="zh-TW" altLang="en-US" sz="2000" dirty="0">
                <a:latin typeface="微软雅黑" panose="020B0503020204020204" pitchFamily="34" charset="-122"/>
                <a:ea typeface="微软雅黑" panose="020B0503020204020204" pitchFamily="34" charset="-122"/>
              </a:rPr>
              <a:t>手或</a:t>
            </a:r>
            <a:r>
              <a:rPr lang="zh-TW" altLang="en-US" sz="2000">
                <a:latin typeface="微软雅黑" panose="020B0503020204020204" pitchFamily="34" charset="-122"/>
                <a:ea typeface="微软雅黑" panose="020B0503020204020204" pitchFamily="34" charset="-122"/>
              </a:rPr>
              <a:t>新</a:t>
            </a:r>
            <a:r>
              <a:rPr lang="zh-CN" altLang="en-US" sz="2000">
                <a:latin typeface="微软雅黑" panose="020B0503020204020204" pitchFamily="34" charset="-122"/>
                <a:ea typeface="微软雅黑" panose="020B0503020204020204" pitchFamily="34" charset="-122"/>
              </a:rPr>
              <a:t>来</a:t>
            </a:r>
            <a:r>
              <a:rPr lang="zh-TW" altLang="en-US" sz="2000" dirty="0">
                <a:latin typeface="微软雅黑" panose="020B0503020204020204" pitchFamily="34" charset="-122"/>
                <a:ea typeface="微软雅黑" panose="020B0503020204020204" pitchFamily="34" charset="-122"/>
              </a:rPr>
              <a:t>人</a:t>
            </a:r>
            <a:r>
              <a:rPr lang="zh-CN" altLang="en-US" sz="2000">
                <a:latin typeface="微软雅黑" panose="020B0503020204020204" pitchFamily="34" charset="-122"/>
                <a:ea typeface="微软雅黑" panose="020B0503020204020204" pitchFamily="34" charset="-122"/>
              </a:rPr>
              <a:t>员执行</a:t>
            </a:r>
            <a:r>
              <a:rPr lang="zh-TW" altLang="en-US" sz="2000">
                <a:latin typeface="微软雅黑" panose="020B0503020204020204" pitchFamily="34" charset="-122"/>
                <a:ea typeface="微软雅黑" panose="020B0503020204020204" pitchFamily="34" charset="-122"/>
              </a:rPr>
              <a:t>的工作</a:t>
            </a:r>
            <a:endParaRPr lang="zh-TW" altLang="en-US" sz="2000"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D9F4DA33-7DB2-48D2-93F4-4072C603BA8A}"/>
              </a:ext>
            </a:extLst>
          </p:cNvPr>
          <p:cNvSpPr txBox="1"/>
          <p:nvPr/>
        </p:nvSpPr>
        <p:spPr>
          <a:xfrm>
            <a:off x="5845386" y="1535124"/>
            <a:ext cx="412251" cy="461665"/>
          </a:xfrm>
          <a:prstGeom prst="rect">
            <a:avLst/>
          </a:prstGeom>
          <a:noFill/>
        </p:spPr>
        <p:txBody>
          <a:bodyPr wrap="square" rtlCol="0">
            <a:spAutoFit/>
          </a:bodyPr>
          <a:lstStyle/>
          <a:p>
            <a:pPr algn="ctr"/>
            <a:r>
              <a:rPr lang="en-US" altLang="zh-CN" sz="2400" b="1" dirty="0">
                <a:solidFill>
                  <a:srgbClr val="E43C11"/>
                </a:solidFill>
                <a:latin typeface="Arial" panose="020B0604020202020204" pitchFamily="34" charset="0"/>
                <a:cs typeface="Arial" panose="020B0604020202020204" pitchFamily="34" charset="0"/>
              </a:rPr>
              <a:t>1</a:t>
            </a:r>
            <a:endParaRPr lang="zh-CN" altLang="en-US" sz="2400" b="1" dirty="0">
              <a:solidFill>
                <a:srgbClr val="E43C11"/>
              </a:solidFill>
              <a:latin typeface="Arial" panose="020B0604020202020204" pitchFamily="34" charset="0"/>
              <a:cs typeface="Arial" panose="020B0604020202020204" pitchFamily="34" charset="0"/>
            </a:endParaRPr>
          </a:p>
        </p:txBody>
      </p:sp>
      <p:sp>
        <p:nvSpPr>
          <p:cNvPr id="80" name="文本框 79">
            <a:extLst>
              <a:ext uri="{FF2B5EF4-FFF2-40B4-BE49-F238E27FC236}">
                <a16:creationId xmlns:a16="http://schemas.microsoft.com/office/drawing/2014/main" id="{56EB46DC-91C8-4610-A5C8-1E8A4A0C127C}"/>
              </a:ext>
            </a:extLst>
          </p:cNvPr>
          <p:cNvSpPr txBox="1"/>
          <p:nvPr/>
        </p:nvSpPr>
        <p:spPr>
          <a:xfrm>
            <a:off x="6557470" y="2369137"/>
            <a:ext cx="412251" cy="461665"/>
          </a:xfrm>
          <a:prstGeom prst="rect">
            <a:avLst/>
          </a:prstGeom>
          <a:noFill/>
        </p:spPr>
        <p:txBody>
          <a:bodyPr wrap="square" rtlCol="0">
            <a:spAutoFit/>
          </a:bodyPr>
          <a:lstStyle/>
          <a:p>
            <a:pPr algn="ctr"/>
            <a:r>
              <a:rPr lang="en-US" altLang="zh-CN" sz="2400" b="1" dirty="0">
                <a:solidFill>
                  <a:srgbClr val="E43C11"/>
                </a:solidFill>
                <a:latin typeface="Arial" panose="020B0604020202020204" pitchFamily="34" charset="0"/>
                <a:cs typeface="Arial" panose="020B0604020202020204" pitchFamily="34" charset="0"/>
              </a:rPr>
              <a:t>2</a:t>
            </a:r>
            <a:endParaRPr lang="zh-CN" altLang="en-US" sz="2400" b="1" dirty="0">
              <a:solidFill>
                <a:srgbClr val="E43C11"/>
              </a:solidFill>
              <a:latin typeface="Arial" panose="020B0604020202020204" pitchFamily="34" charset="0"/>
              <a:cs typeface="Arial" panose="020B0604020202020204" pitchFamily="34" charset="0"/>
            </a:endParaRPr>
          </a:p>
        </p:txBody>
      </p:sp>
      <p:sp>
        <p:nvSpPr>
          <p:cNvPr id="81" name="文本框 80">
            <a:extLst>
              <a:ext uri="{FF2B5EF4-FFF2-40B4-BE49-F238E27FC236}">
                <a16:creationId xmlns:a16="http://schemas.microsoft.com/office/drawing/2014/main" id="{B1CAD8F8-CD3C-4410-9954-60C44D2B90C1}"/>
              </a:ext>
            </a:extLst>
          </p:cNvPr>
          <p:cNvSpPr txBox="1"/>
          <p:nvPr/>
        </p:nvSpPr>
        <p:spPr>
          <a:xfrm>
            <a:off x="6817164" y="3477434"/>
            <a:ext cx="412251" cy="461665"/>
          </a:xfrm>
          <a:prstGeom prst="rect">
            <a:avLst/>
          </a:prstGeom>
          <a:noFill/>
        </p:spPr>
        <p:txBody>
          <a:bodyPr wrap="square" rtlCol="0">
            <a:spAutoFit/>
          </a:bodyPr>
          <a:lstStyle/>
          <a:p>
            <a:pPr algn="ctr"/>
            <a:r>
              <a:rPr lang="en-US" altLang="zh-CN" sz="2400" b="1" dirty="0">
                <a:solidFill>
                  <a:srgbClr val="E43C11"/>
                </a:solidFill>
                <a:latin typeface="Arial" panose="020B0604020202020204" pitchFamily="34" charset="0"/>
                <a:cs typeface="Arial" panose="020B0604020202020204" pitchFamily="34" charset="0"/>
              </a:rPr>
              <a:t>3</a:t>
            </a:r>
            <a:endParaRPr lang="zh-CN" altLang="en-US" sz="2400" b="1" dirty="0">
              <a:solidFill>
                <a:srgbClr val="E43C11"/>
              </a:solidFill>
              <a:latin typeface="Arial" panose="020B0604020202020204" pitchFamily="34" charset="0"/>
              <a:cs typeface="Arial" panose="020B0604020202020204" pitchFamily="34" charset="0"/>
            </a:endParaRPr>
          </a:p>
        </p:txBody>
      </p:sp>
      <p:sp>
        <p:nvSpPr>
          <p:cNvPr id="82" name="文本框 81">
            <a:extLst>
              <a:ext uri="{FF2B5EF4-FFF2-40B4-BE49-F238E27FC236}">
                <a16:creationId xmlns:a16="http://schemas.microsoft.com/office/drawing/2014/main" id="{B5F993E3-6CDE-4E27-9BC8-FBDA44625782}"/>
              </a:ext>
            </a:extLst>
          </p:cNvPr>
          <p:cNvSpPr txBox="1"/>
          <p:nvPr/>
        </p:nvSpPr>
        <p:spPr>
          <a:xfrm>
            <a:off x="6584221" y="4506991"/>
            <a:ext cx="412251" cy="461665"/>
          </a:xfrm>
          <a:prstGeom prst="rect">
            <a:avLst/>
          </a:prstGeom>
          <a:noFill/>
        </p:spPr>
        <p:txBody>
          <a:bodyPr wrap="square" rtlCol="0">
            <a:spAutoFit/>
          </a:bodyPr>
          <a:lstStyle/>
          <a:p>
            <a:pPr algn="ctr"/>
            <a:r>
              <a:rPr lang="en-US" altLang="zh-CN" sz="2400" b="1" dirty="0">
                <a:solidFill>
                  <a:srgbClr val="E43C11"/>
                </a:solidFill>
                <a:latin typeface="Arial" panose="020B0604020202020204" pitchFamily="34" charset="0"/>
                <a:cs typeface="Arial" panose="020B0604020202020204" pitchFamily="34" charset="0"/>
              </a:rPr>
              <a:t>4</a:t>
            </a:r>
            <a:endParaRPr lang="zh-CN" altLang="en-US" sz="2400" b="1" dirty="0">
              <a:solidFill>
                <a:srgbClr val="E43C11"/>
              </a:solidFill>
              <a:latin typeface="Arial" panose="020B0604020202020204" pitchFamily="34" charset="0"/>
              <a:cs typeface="Arial" panose="020B0604020202020204" pitchFamily="34" charset="0"/>
            </a:endParaRPr>
          </a:p>
        </p:txBody>
      </p:sp>
      <p:sp>
        <p:nvSpPr>
          <p:cNvPr id="83" name="文本框 82">
            <a:extLst>
              <a:ext uri="{FF2B5EF4-FFF2-40B4-BE49-F238E27FC236}">
                <a16:creationId xmlns:a16="http://schemas.microsoft.com/office/drawing/2014/main" id="{9B553CB7-BFC3-4558-B65A-E8176AB863DE}"/>
              </a:ext>
            </a:extLst>
          </p:cNvPr>
          <p:cNvSpPr txBox="1"/>
          <p:nvPr/>
        </p:nvSpPr>
        <p:spPr>
          <a:xfrm>
            <a:off x="5905500" y="5319721"/>
            <a:ext cx="412251" cy="461665"/>
          </a:xfrm>
          <a:prstGeom prst="rect">
            <a:avLst/>
          </a:prstGeom>
          <a:noFill/>
        </p:spPr>
        <p:txBody>
          <a:bodyPr wrap="square" rtlCol="0">
            <a:spAutoFit/>
          </a:bodyPr>
          <a:lstStyle/>
          <a:p>
            <a:pPr algn="ctr"/>
            <a:r>
              <a:rPr lang="en-US" altLang="zh-CN" sz="2400" b="1" dirty="0">
                <a:solidFill>
                  <a:srgbClr val="E43C11"/>
                </a:solidFill>
                <a:latin typeface="Arial" panose="020B0604020202020204" pitchFamily="34" charset="0"/>
                <a:cs typeface="Arial" panose="020B0604020202020204" pitchFamily="34" charset="0"/>
              </a:rPr>
              <a:t>5</a:t>
            </a:r>
            <a:endParaRPr lang="zh-CN" altLang="en-US" sz="2400" b="1" dirty="0">
              <a:solidFill>
                <a:srgbClr val="E43C11"/>
              </a:solidFill>
              <a:latin typeface="Arial" panose="020B0604020202020204" pitchFamily="34" charset="0"/>
              <a:cs typeface="Arial" panose="020B0604020202020204" pitchFamily="34" charset="0"/>
            </a:endParaRPr>
          </a:p>
        </p:txBody>
      </p:sp>
      <p:sp>
        <p:nvSpPr>
          <p:cNvPr id="14" name="椭圆 13">
            <a:extLst>
              <a:ext uri="{FF2B5EF4-FFF2-40B4-BE49-F238E27FC236}">
                <a16:creationId xmlns:a16="http://schemas.microsoft.com/office/drawing/2014/main" id="{AF2FD13B-6420-486F-812E-C0511C294D4E}"/>
              </a:ext>
            </a:extLst>
          </p:cNvPr>
          <p:cNvSpPr/>
          <p:nvPr/>
        </p:nvSpPr>
        <p:spPr>
          <a:xfrm>
            <a:off x="1600724" y="2743066"/>
            <a:ext cx="1930400" cy="193040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64719E71-9089-4471-9A43-EB9DB47C6FAD}"/>
              </a:ext>
            </a:extLst>
          </p:cNvPr>
          <p:cNvSpPr/>
          <p:nvPr/>
        </p:nvSpPr>
        <p:spPr>
          <a:xfrm>
            <a:off x="1695664" y="3419191"/>
            <a:ext cx="1758640" cy="707886"/>
          </a:xfrm>
          <a:prstGeom prst="rect">
            <a:avLst/>
          </a:prstGeom>
        </p:spPr>
        <p:txBody>
          <a:bodyPr wrap="square">
            <a:spAutoFit/>
          </a:bodyPr>
          <a:lstStyle/>
          <a:p>
            <a:pPr algn="ctr">
              <a:defRPr/>
            </a:pPr>
            <a:r>
              <a:rPr lang="zh-CN" altLang="en-US" sz="2000" b="1" dirty="0">
                <a:solidFill>
                  <a:srgbClr val="E60020"/>
                </a:solidFill>
                <a:latin typeface="微软雅黑" panose="020B0503020204020204" pitchFamily="34" charset="-122"/>
                <a:ea typeface="微软雅黑" panose="020B0503020204020204" pitchFamily="34" charset="-122"/>
              </a:rPr>
              <a:t>哪些工作适用</a:t>
            </a:r>
            <a:r>
              <a:rPr lang="en-US" altLang="zh-TW" sz="2000" b="1" dirty="0">
                <a:solidFill>
                  <a:srgbClr val="E60020"/>
                </a:solidFill>
                <a:latin typeface="微软雅黑" panose="020B0503020204020204" pitchFamily="34" charset="-122"/>
                <a:ea typeface="微软雅黑" panose="020B0503020204020204" pitchFamily="34" charset="-122"/>
              </a:rPr>
              <a:t>JSA</a:t>
            </a:r>
            <a:endParaRPr lang="zh-TW" altLang="en-US" sz="2000" b="1" dirty="0">
              <a:solidFill>
                <a:srgbClr val="E6002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27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工作安全</a:t>
            </a:r>
            <a:r>
              <a:rPr lang="zh-TW" altLang="en-US" sz="2800" b="1" dirty="0">
                <a:solidFill>
                  <a:schemeClr val="bg1"/>
                </a:solidFill>
                <a:latin typeface="微软雅黑" panose="020B0503020204020204" pitchFamily="34" charset="-122"/>
                <a:ea typeface="微软雅黑" panose="020B0503020204020204" pitchFamily="34" charset="-122"/>
              </a:rPr>
              <a:t>分析</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grpSp>
        <p:nvGrpSpPr>
          <p:cNvPr id="42" name="组合 41">
            <a:extLst>
              <a:ext uri="{FF2B5EF4-FFF2-40B4-BE49-F238E27FC236}">
                <a16:creationId xmlns:a16="http://schemas.microsoft.com/office/drawing/2014/main" id="{92740BE4-1F3F-498E-A77E-18011B70BE17}"/>
              </a:ext>
            </a:extLst>
          </p:cNvPr>
          <p:cNvGrpSpPr/>
          <p:nvPr/>
        </p:nvGrpSpPr>
        <p:grpSpPr>
          <a:xfrm>
            <a:off x="5591842" y="1913851"/>
            <a:ext cx="1008315" cy="1008315"/>
            <a:chOff x="5431727" y="1712686"/>
            <a:chExt cx="1008315" cy="1008315"/>
          </a:xfrm>
        </p:grpSpPr>
        <p:sp>
          <p:nvSpPr>
            <p:cNvPr id="45" name="泪滴形 44">
              <a:extLst>
                <a:ext uri="{FF2B5EF4-FFF2-40B4-BE49-F238E27FC236}">
                  <a16:creationId xmlns:a16="http://schemas.microsoft.com/office/drawing/2014/main" id="{EE2F4FC9-961A-4DD2-9836-2C80EB22C53E}"/>
                </a:ext>
              </a:extLst>
            </p:cNvPr>
            <p:cNvSpPr/>
            <p:nvPr/>
          </p:nvSpPr>
          <p:spPr>
            <a:xfrm rot="7990649">
              <a:off x="5431727" y="1712686"/>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grpSp>
          <p:nvGrpSpPr>
            <p:cNvPr id="47" name="组合 46">
              <a:extLst>
                <a:ext uri="{FF2B5EF4-FFF2-40B4-BE49-F238E27FC236}">
                  <a16:creationId xmlns:a16="http://schemas.microsoft.com/office/drawing/2014/main" id="{AF5678A1-8428-46C7-B4AC-BD41AB882B74}"/>
                </a:ext>
              </a:extLst>
            </p:cNvPr>
            <p:cNvGrpSpPr/>
            <p:nvPr/>
          </p:nvGrpSpPr>
          <p:grpSpPr>
            <a:xfrm>
              <a:off x="5566402" y="1855009"/>
              <a:ext cx="738965" cy="738965"/>
              <a:chOff x="4291450" y="1563111"/>
              <a:chExt cx="484911" cy="484911"/>
            </a:xfrm>
            <a:gradFill>
              <a:gsLst>
                <a:gs pos="0">
                  <a:srgbClr val="FFC001"/>
                </a:gs>
                <a:gs pos="100000">
                  <a:srgbClr val="F47124"/>
                </a:gs>
              </a:gsLst>
              <a:lin ang="16200000" scaled="1"/>
            </a:gradFill>
          </p:grpSpPr>
          <p:sp>
            <p:nvSpPr>
              <p:cNvPr id="48" name="椭圆 47">
                <a:extLst>
                  <a:ext uri="{FF2B5EF4-FFF2-40B4-BE49-F238E27FC236}">
                    <a16:creationId xmlns:a16="http://schemas.microsoft.com/office/drawing/2014/main" id="{E8888FE8-F72E-4A74-85DB-13A18BEBD9AD}"/>
                  </a:ext>
                </a:extLst>
              </p:cNvPr>
              <p:cNvSpPr/>
              <p:nvPr/>
            </p:nvSpPr>
            <p:spPr>
              <a:xfrm>
                <a:off x="4291450" y="1563111"/>
                <a:ext cx="484911" cy="484911"/>
              </a:xfrm>
              <a:prstGeom prst="ellipse">
                <a:avLst/>
              </a:prstGeom>
              <a:grpFill/>
              <a:ln w="19050" cap="flat" cmpd="sng" algn="ctr">
                <a:gradFill flip="none" rotWithShape="1">
                  <a:gsLst>
                    <a:gs pos="0">
                      <a:schemeClr val="bg1">
                        <a:lumMod val="65000"/>
                      </a:schemeClr>
                    </a:gs>
                    <a:gs pos="100000">
                      <a:schemeClr val="bg1"/>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49" name="矩形 48">
                <a:extLst>
                  <a:ext uri="{FF2B5EF4-FFF2-40B4-BE49-F238E27FC236}">
                    <a16:creationId xmlns:a16="http://schemas.microsoft.com/office/drawing/2014/main" id="{5599D8FF-C9DA-41E6-AB0E-B8B12D437B74}"/>
                  </a:ext>
                </a:extLst>
              </p:cNvPr>
              <p:cNvSpPr/>
              <p:nvPr/>
            </p:nvSpPr>
            <p:spPr>
              <a:xfrm>
                <a:off x="4380645" y="1655525"/>
                <a:ext cx="306523" cy="328191"/>
              </a:xfrm>
              <a:prstGeom prst="rect">
                <a:avLst/>
              </a:prstGeom>
              <a:grpFill/>
            </p:spPr>
            <p:txBody>
              <a:bodyPr wrap="none" lIns="68580" tIns="34290" rIns="68580" bIns="34290"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grpSp>
        <p:nvGrpSpPr>
          <p:cNvPr id="51" name="组合 50">
            <a:extLst>
              <a:ext uri="{FF2B5EF4-FFF2-40B4-BE49-F238E27FC236}">
                <a16:creationId xmlns:a16="http://schemas.microsoft.com/office/drawing/2014/main" id="{71DADB60-2FFB-451B-AB3B-3EE49A9300FE}"/>
              </a:ext>
            </a:extLst>
          </p:cNvPr>
          <p:cNvGrpSpPr/>
          <p:nvPr/>
        </p:nvGrpSpPr>
        <p:grpSpPr>
          <a:xfrm>
            <a:off x="6885002" y="2656629"/>
            <a:ext cx="1008315" cy="1008315"/>
            <a:chOff x="6724887" y="2455464"/>
            <a:chExt cx="1008315" cy="1008315"/>
          </a:xfrm>
        </p:grpSpPr>
        <p:sp>
          <p:nvSpPr>
            <p:cNvPr id="52" name="泪滴形 51">
              <a:extLst>
                <a:ext uri="{FF2B5EF4-FFF2-40B4-BE49-F238E27FC236}">
                  <a16:creationId xmlns:a16="http://schemas.microsoft.com/office/drawing/2014/main" id="{54D6EC01-308B-4C38-9F89-652869E8FE32}"/>
                </a:ext>
              </a:extLst>
            </p:cNvPr>
            <p:cNvSpPr/>
            <p:nvPr/>
          </p:nvSpPr>
          <p:spPr>
            <a:xfrm rot="11683030">
              <a:off x="6724887" y="2455464"/>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grpSp>
          <p:nvGrpSpPr>
            <p:cNvPr id="53" name="组合 52">
              <a:extLst>
                <a:ext uri="{FF2B5EF4-FFF2-40B4-BE49-F238E27FC236}">
                  <a16:creationId xmlns:a16="http://schemas.microsoft.com/office/drawing/2014/main" id="{6AAA48D9-C39B-41FB-A199-5DD0DB6C0AAD}"/>
                </a:ext>
              </a:extLst>
            </p:cNvPr>
            <p:cNvGrpSpPr/>
            <p:nvPr/>
          </p:nvGrpSpPr>
          <p:grpSpPr>
            <a:xfrm>
              <a:off x="6859562" y="2593975"/>
              <a:ext cx="738965" cy="738965"/>
              <a:chOff x="5140025" y="2048022"/>
              <a:chExt cx="484911" cy="484911"/>
            </a:xfrm>
            <a:gradFill>
              <a:gsLst>
                <a:gs pos="0">
                  <a:srgbClr val="E43C11"/>
                </a:gs>
                <a:gs pos="100000">
                  <a:srgbClr val="F47124"/>
                </a:gs>
              </a:gsLst>
              <a:lin ang="2700000" scaled="1"/>
            </a:gradFill>
          </p:grpSpPr>
          <p:sp>
            <p:nvSpPr>
              <p:cNvPr id="55" name="椭圆 54">
                <a:extLst>
                  <a:ext uri="{FF2B5EF4-FFF2-40B4-BE49-F238E27FC236}">
                    <a16:creationId xmlns:a16="http://schemas.microsoft.com/office/drawing/2014/main" id="{DA7C4011-6354-45DE-A492-2E2F443051A3}"/>
                  </a:ext>
                </a:extLst>
              </p:cNvPr>
              <p:cNvSpPr/>
              <p:nvPr/>
            </p:nvSpPr>
            <p:spPr>
              <a:xfrm>
                <a:off x="5140025" y="2048022"/>
                <a:ext cx="484911" cy="484911"/>
              </a:xfrm>
              <a:prstGeom prst="ellipse">
                <a:avLst/>
              </a:prstGeom>
              <a:grpFill/>
              <a:ln w="19050" cap="flat" cmpd="sng" algn="ctr">
                <a:gradFill flip="none" rotWithShape="1">
                  <a:gsLst>
                    <a:gs pos="0">
                      <a:schemeClr val="bg1">
                        <a:lumMod val="65000"/>
                      </a:schemeClr>
                    </a:gs>
                    <a:gs pos="100000">
                      <a:schemeClr val="bg1"/>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56" name="矩形 55">
                <a:extLst>
                  <a:ext uri="{FF2B5EF4-FFF2-40B4-BE49-F238E27FC236}">
                    <a16:creationId xmlns:a16="http://schemas.microsoft.com/office/drawing/2014/main" id="{5079B111-9ABE-4C73-9427-3FCAAD833BC7}"/>
                  </a:ext>
                </a:extLst>
              </p:cNvPr>
              <p:cNvSpPr/>
              <p:nvPr/>
            </p:nvSpPr>
            <p:spPr>
              <a:xfrm>
                <a:off x="5210284" y="2140436"/>
                <a:ext cx="344391" cy="328191"/>
              </a:xfrm>
              <a:prstGeom prst="rect">
                <a:avLst/>
              </a:prstGeom>
              <a:grpFill/>
            </p:spPr>
            <p:txBody>
              <a:bodyPr wrap="none" lIns="68580" tIns="34290" rIns="68580" bIns="34290" rtlCol="0">
                <a:spAutoFit/>
              </a:bodyPr>
              <a:lstStyle/>
              <a:p>
                <a:pPr algn="ctr"/>
                <a:r>
                  <a:rPr lang="en-US" altLang="zh-CN" sz="2800" dirty="0">
                    <a:solidFill>
                      <a:schemeClr val="bg1"/>
                    </a:solidFill>
                    <a:latin typeface="Impact" panose="020B0806030902050204" pitchFamily="34" charset="0"/>
                  </a:rPr>
                  <a:t>06</a:t>
                </a:r>
                <a:endParaRPr lang="zh-CN" altLang="en-US" sz="2800" dirty="0">
                  <a:solidFill>
                    <a:schemeClr val="bg1"/>
                  </a:solidFill>
                  <a:latin typeface="Impact" panose="020B0806030902050204" pitchFamily="34" charset="0"/>
                </a:endParaRPr>
              </a:p>
            </p:txBody>
          </p:sp>
        </p:grpSp>
      </p:grpSp>
      <p:grpSp>
        <p:nvGrpSpPr>
          <p:cNvPr id="57" name="组合 56">
            <a:extLst>
              <a:ext uri="{FF2B5EF4-FFF2-40B4-BE49-F238E27FC236}">
                <a16:creationId xmlns:a16="http://schemas.microsoft.com/office/drawing/2014/main" id="{DFF8B80E-B78D-4C73-B8C8-31B620F7A88A}"/>
              </a:ext>
            </a:extLst>
          </p:cNvPr>
          <p:cNvGrpSpPr/>
          <p:nvPr/>
        </p:nvGrpSpPr>
        <p:grpSpPr>
          <a:xfrm>
            <a:off x="6952593" y="3960420"/>
            <a:ext cx="1008315" cy="1008315"/>
            <a:chOff x="6792478" y="3759255"/>
            <a:chExt cx="1008315" cy="1008315"/>
          </a:xfrm>
        </p:grpSpPr>
        <p:sp>
          <p:nvSpPr>
            <p:cNvPr id="58" name="泪滴形 57">
              <a:extLst>
                <a:ext uri="{FF2B5EF4-FFF2-40B4-BE49-F238E27FC236}">
                  <a16:creationId xmlns:a16="http://schemas.microsoft.com/office/drawing/2014/main" id="{EC306432-2294-4001-B7F0-13FF5DF39F5D}"/>
                </a:ext>
              </a:extLst>
            </p:cNvPr>
            <p:cNvSpPr/>
            <p:nvPr/>
          </p:nvSpPr>
          <p:spPr>
            <a:xfrm rot="15425767">
              <a:off x="6792478" y="3759255"/>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grpSp>
          <p:nvGrpSpPr>
            <p:cNvPr id="59" name="组合 58">
              <a:extLst>
                <a:ext uri="{FF2B5EF4-FFF2-40B4-BE49-F238E27FC236}">
                  <a16:creationId xmlns:a16="http://schemas.microsoft.com/office/drawing/2014/main" id="{722D3DFF-ECA9-4613-937B-BAAD18E8DF1C}"/>
                </a:ext>
              </a:extLst>
            </p:cNvPr>
            <p:cNvGrpSpPr/>
            <p:nvPr/>
          </p:nvGrpSpPr>
          <p:grpSpPr>
            <a:xfrm>
              <a:off x="6927153" y="3888714"/>
              <a:ext cx="738965" cy="738965"/>
              <a:chOff x="5184378" y="2897633"/>
              <a:chExt cx="484911" cy="484911"/>
            </a:xfrm>
            <a:gradFill>
              <a:gsLst>
                <a:gs pos="0">
                  <a:srgbClr val="E43C11"/>
                </a:gs>
                <a:gs pos="100000">
                  <a:srgbClr val="F47124"/>
                </a:gs>
              </a:gsLst>
              <a:lin ang="2700000" scaled="1"/>
            </a:gradFill>
          </p:grpSpPr>
          <p:sp>
            <p:nvSpPr>
              <p:cNvPr id="61" name="椭圆 60">
                <a:extLst>
                  <a:ext uri="{FF2B5EF4-FFF2-40B4-BE49-F238E27FC236}">
                    <a16:creationId xmlns:a16="http://schemas.microsoft.com/office/drawing/2014/main" id="{AC2BFE53-F285-4CC0-BFF6-5E10FEA5C6D7}"/>
                  </a:ext>
                </a:extLst>
              </p:cNvPr>
              <p:cNvSpPr/>
              <p:nvPr/>
            </p:nvSpPr>
            <p:spPr>
              <a:xfrm>
                <a:off x="5184378" y="2897633"/>
                <a:ext cx="484911" cy="484911"/>
              </a:xfrm>
              <a:prstGeom prst="ellipse">
                <a:avLst/>
              </a:prstGeom>
              <a:grpFill/>
              <a:ln w="19050"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62" name="矩形 61">
                <a:extLst>
                  <a:ext uri="{FF2B5EF4-FFF2-40B4-BE49-F238E27FC236}">
                    <a16:creationId xmlns:a16="http://schemas.microsoft.com/office/drawing/2014/main" id="{5985EFD2-40FC-4172-AD97-004B86340B42}"/>
                  </a:ext>
                </a:extLst>
              </p:cNvPr>
              <p:cNvSpPr/>
              <p:nvPr/>
            </p:nvSpPr>
            <p:spPr>
              <a:xfrm>
                <a:off x="5255163" y="2990047"/>
                <a:ext cx="343338" cy="328191"/>
              </a:xfrm>
              <a:prstGeom prst="rect">
                <a:avLst/>
              </a:prstGeom>
              <a:grpFill/>
            </p:spPr>
            <p:txBody>
              <a:bodyPr wrap="none" lIns="68580" tIns="34290" rIns="68580" bIns="34290" rtlCol="0">
                <a:spAutoFit/>
              </a:bodyPr>
              <a:lstStyle/>
              <a:p>
                <a:pPr algn="ctr"/>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grpSp>
        <p:nvGrpSpPr>
          <p:cNvPr id="63" name="组合 62">
            <a:extLst>
              <a:ext uri="{FF2B5EF4-FFF2-40B4-BE49-F238E27FC236}">
                <a16:creationId xmlns:a16="http://schemas.microsoft.com/office/drawing/2014/main" id="{B50FCDD6-E3C0-43FE-A614-F2D78BDB0E93}"/>
              </a:ext>
            </a:extLst>
          </p:cNvPr>
          <p:cNvGrpSpPr/>
          <p:nvPr/>
        </p:nvGrpSpPr>
        <p:grpSpPr>
          <a:xfrm>
            <a:off x="5630024" y="4813654"/>
            <a:ext cx="1008315" cy="1008315"/>
            <a:chOff x="5469909" y="4612489"/>
            <a:chExt cx="1008315" cy="1008315"/>
          </a:xfrm>
        </p:grpSpPr>
        <p:sp>
          <p:nvSpPr>
            <p:cNvPr id="64" name="泪滴形 63">
              <a:extLst>
                <a:ext uri="{FF2B5EF4-FFF2-40B4-BE49-F238E27FC236}">
                  <a16:creationId xmlns:a16="http://schemas.microsoft.com/office/drawing/2014/main" id="{217D015C-B16C-4573-8BA3-EDAD0920D23F}"/>
                </a:ext>
              </a:extLst>
            </p:cNvPr>
            <p:cNvSpPr/>
            <p:nvPr/>
          </p:nvSpPr>
          <p:spPr>
            <a:xfrm rot="18810485">
              <a:off x="5469909" y="4612489"/>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grpSp>
          <p:nvGrpSpPr>
            <p:cNvPr id="84" name="组合 83">
              <a:extLst>
                <a:ext uri="{FF2B5EF4-FFF2-40B4-BE49-F238E27FC236}">
                  <a16:creationId xmlns:a16="http://schemas.microsoft.com/office/drawing/2014/main" id="{7CE2A85F-9F1A-4826-9867-281C9A38E72A}"/>
                </a:ext>
              </a:extLst>
            </p:cNvPr>
            <p:cNvGrpSpPr/>
            <p:nvPr/>
          </p:nvGrpSpPr>
          <p:grpSpPr>
            <a:xfrm>
              <a:off x="5618915" y="4747164"/>
              <a:ext cx="738965" cy="738965"/>
              <a:chOff x="4325909" y="3460950"/>
              <a:chExt cx="484911" cy="484911"/>
            </a:xfrm>
            <a:gradFill>
              <a:gsLst>
                <a:gs pos="0">
                  <a:srgbClr val="E43C11"/>
                </a:gs>
                <a:gs pos="100000">
                  <a:srgbClr val="F47124"/>
                </a:gs>
              </a:gsLst>
              <a:lin ang="2700000" scaled="1"/>
            </a:gradFill>
          </p:grpSpPr>
          <p:sp>
            <p:nvSpPr>
              <p:cNvPr id="85" name="椭圆 84">
                <a:extLst>
                  <a:ext uri="{FF2B5EF4-FFF2-40B4-BE49-F238E27FC236}">
                    <a16:creationId xmlns:a16="http://schemas.microsoft.com/office/drawing/2014/main" id="{23CCDE90-FB67-4BD4-8B7B-58AABE1E8854}"/>
                  </a:ext>
                </a:extLst>
              </p:cNvPr>
              <p:cNvSpPr/>
              <p:nvPr/>
            </p:nvSpPr>
            <p:spPr>
              <a:xfrm>
                <a:off x="4325909" y="3460950"/>
                <a:ext cx="484911" cy="484911"/>
              </a:xfrm>
              <a:prstGeom prst="ellipse">
                <a:avLst/>
              </a:prstGeom>
              <a:grpFill/>
              <a:ln w="19050" cap="flat" cmpd="sng" algn="ctr">
                <a:gradFill flip="none" rotWithShape="1">
                  <a:gsLst>
                    <a:gs pos="0">
                      <a:schemeClr val="bg1">
                        <a:lumMod val="65000"/>
                      </a:schemeClr>
                    </a:gs>
                    <a:gs pos="100000">
                      <a:schemeClr val="bg1"/>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86" name="矩形 85">
                <a:extLst>
                  <a:ext uri="{FF2B5EF4-FFF2-40B4-BE49-F238E27FC236}">
                    <a16:creationId xmlns:a16="http://schemas.microsoft.com/office/drawing/2014/main" id="{DE9A72C8-35E2-4C7A-A325-CCA729B954EC}"/>
                  </a:ext>
                </a:extLst>
              </p:cNvPr>
              <p:cNvSpPr/>
              <p:nvPr/>
            </p:nvSpPr>
            <p:spPr>
              <a:xfrm>
                <a:off x="4400904" y="3553364"/>
                <a:ext cx="334924" cy="328191"/>
              </a:xfrm>
              <a:prstGeom prst="rect">
                <a:avLst/>
              </a:prstGeom>
              <a:grpFill/>
            </p:spPr>
            <p:txBody>
              <a:bodyPr wrap="none" lIns="68580" tIns="34290" rIns="68580" bIns="34290"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grpSp>
        <p:nvGrpSpPr>
          <p:cNvPr id="87" name="组合 86">
            <a:extLst>
              <a:ext uri="{FF2B5EF4-FFF2-40B4-BE49-F238E27FC236}">
                <a16:creationId xmlns:a16="http://schemas.microsoft.com/office/drawing/2014/main" id="{968C1D50-AC20-4930-B2BB-10DF9AA844EC}"/>
              </a:ext>
            </a:extLst>
          </p:cNvPr>
          <p:cNvGrpSpPr/>
          <p:nvPr/>
        </p:nvGrpSpPr>
        <p:grpSpPr>
          <a:xfrm>
            <a:off x="4334331" y="3957694"/>
            <a:ext cx="1008315" cy="1008315"/>
            <a:chOff x="4174216" y="3756529"/>
            <a:chExt cx="1008315" cy="1008315"/>
          </a:xfrm>
        </p:grpSpPr>
        <p:sp>
          <p:nvSpPr>
            <p:cNvPr id="88" name="泪滴形 87">
              <a:extLst>
                <a:ext uri="{FF2B5EF4-FFF2-40B4-BE49-F238E27FC236}">
                  <a16:creationId xmlns:a16="http://schemas.microsoft.com/office/drawing/2014/main" id="{BE649600-7739-4CC2-A905-FA0ADB3A1231}"/>
                </a:ext>
              </a:extLst>
            </p:cNvPr>
            <p:cNvSpPr/>
            <p:nvPr/>
          </p:nvSpPr>
          <p:spPr>
            <a:xfrm rot="1053013">
              <a:off x="4174216" y="3756529"/>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grpSp>
          <p:nvGrpSpPr>
            <p:cNvPr id="89" name="组合 88">
              <a:extLst>
                <a:ext uri="{FF2B5EF4-FFF2-40B4-BE49-F238E27FC236}">
                  <a16:creationId xmlns:a16="http://schemas.microsoft.com/office/drawing/2014/main" id="{83D68913-ED50-4E20-83D5-91B255531BB6}"/>
                </a:ext>
              </a:extLst>
            </p:cNvPr>
            <p:cNvGrpSpPr/>
            <p:nvPr/>
          </p:nvGrpSpPr>
          <p:grpSpPr>
            <a:xfrm>
              <a:off x="4308891" y="3891204"/>
              <a:ext cx="738965" cy="738965"/>
              <a:chOff x="3466268" y="2899267"/>
              <a:chExt cx="484911" cy="484911"/>
            </a:xfrm>
            <a:gradFill>
              <a:gsLst>
                <a:gs pos="0">
                  <a:srgbClr val="FFC001"/>
                </a:gs>
                <a:gs pos="100000">
                  <a:srgbClr val="F47124"/>
                </a:gs>
              </a:gsLst>
              <a:lin ang="16200000" scaled="1"/>
            </a:gradFill>
          </p:grpSpPr>
          <p:sp>
            <p:nvSpPr>
              <p:cNvPr id="90" name="椭圆 89">
                <a:extLst>
                  <a:ext uri="{FF2B5EF4-FFF2-40B4-BE49-F238E27FC236}">
                    <a16:creationId xmlns:a16="http://schemas.microsoft.com/office/drawing/2014/main" id="{6AD57487-5821-4FFA-A66C-731F42F21441}"/>
                  </a:ext>
                </a:extLst>
              </p:cNvPr>
              <p:cNvSpPr/>
              <p:nvPr/>
            </p:nvSpPr>
            <p:spPr>
              <a:xfrm>
                <a:off x="3466268" y="2899267"/>
                <a:ext cx="484911" cy="484911"/>
              </a:xfrm>
              <a:prstGeom prst="ellipse">
                <a:avLst/>
              </a:prstGeom>
              <a:grpFill/>
              <a:ln w="19050"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1" name="矩形 90">
                <a:extLst>
                  <a:ext uri="{FF2B5EF4-FFF2-40B4-BE49-F238E27FC236}">
                    <a16:creationId xmlns:a16="http://schemas.microsoft.com/office/drawing/2014/main" id="{74B6F52A-DDE0-422A-BC87-E9E0171094E7}"/>
                  </a:ext>
                </a:extLst>
              </p:cNvPr>
              <p:cNvSpPr/>
              <p:nvPr/>
            </p:nvSpPr>
            <p:spPr>
              <a:xfrm>
                <a:off x="3537581" y="2991681"/>
                <a:ext cx="342287" cy="328191"/>
              </a:xfrm>
              <a:prstGeom prst="rect">
                <a:avLst/>
              </a:prstGeom>
              <a:grpFill/>
            </p:spPr>
            <p:txBody>
              <a:bodyPr wrap="none" lIns="68580" tIns="34290" rIns="68580" bIns="34290"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grpSp>
        <p:nvGrpSpPr>
          <p:cNvPr id="92" name="组合 91">
            <a:extLst>
              <a:ext uri="{FF2B5EF4-FFF2-40B4-BE49-F238E27FC236}">
                <a16:creationId xmlns:a16="http://schemas.microsoft.com/office/drawing/2014/main" id="{5FC54D28-81F3-4A54-859C-33890C20432E}"/>
              </a:ext>
            </a:extLst>
          </p:cNvPr>
          <p:cNvGrpSpPr/>
          <p:nvPr/>
        </p:nvGrpSpPr>
        <p:grpSpPr>
          <a:xfrm>
            <a:off x="4418951" y="2634912"/>
            <a:ext cx="1008315" cy="1008315"/>
            <a:chOff x="4258836" y="2433747"/>
            <a:chExt cx="1008315" cy="1008315"/>
          </a:xfrm>
        </p:grpSpPr>
        <p:sp>
          <p:nvSpPr>
            <p:cNvPr id="93" name="泪滴形 92">
              <a:extLst>
                <a:ext uri="{FF2B5EF4-FFF2-40B4-BE49-F238E27FC236}">
                  <a16:creationId xmlns:a16="http://schemas.microsoft.com/office/drawing/2014/main" id="{0D3E9F5E-B7E0-40E3-84ED-C64BC267567F}"/>
                </a:ext>
              </a:extLst>
            </p:cNvPr>
            <p:cNvSpPr/>
            <p:nvPr/>
          </p:nvSpPr>
          <p:spPr>
            <a:xfrm rot="4611004">
              <a:off x="4258836" y="2433747"/>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grpSp>
          <p:nvGrpSpPr>
            <p:cNvPr id="94" name="组合 93">
              <a:extLst>
                <a:ext uri="{FF2B5EF4-FFF2-40B4-BE49-F238E27FC236}">
                  <a16:creationId xmlns:a16="http://schemas.microsoft.com/office/drawing/2014/main" id="{20C4242C-33FE-440A-A6F7-D7D37A7129FD}"/>
                </a:ext>
              </a:extLst>
            </p:cNvPr>
            <p:cNvGrpSpPr/>
            <p:nvPr/>
          </p:nvGrpSpPr>
          <p:grpSpPr>
            <a:xfrm>
              <a:off x="4393511" y="2573861"/>
              <a:ext cx="738965" cy="738965"/>
              <a:chOff x="3521796" y="2034823"/>
              <a:chExt cx="484911" cy="484911"/>
            </a:xfrm>
            <a:gradFill>
              <a:gsLst>
                <a:gs pos="0">
                  <a:srgbClr val="E43C11"/>
                </a:gs>
                <a:gs pos="100000">
                  <a:srgbClr val="F47124"/>
                </a:gs>
              </a:gsLst>
              <a:lin ang="2700000" scaled="1"/>
            </a:gradFill>
          </p:grpSpPr>
          <p:sp>
            <p:nvSpPr>
              <p:cNvPr id="95" name="椭圆 94">
                <a:extLst>
                  <a:ext uri="{FF2B5EF4-FFF2-40B4-BE49-F238E27FC236}">
                    <a16:creationId xmlns:a16="http://schemas.microsoft.com/office/drawing/2014/main" id="{1CB5680E-1214-4AE9-A5DE-FF5D0E711ED3}"/>
                  </a:ext>
                </a:extLst>
              </p:cNvPr>
              <p:cNvSpPr/>
              <p:nvPr/>
            </p:nvSpPr>
            <p:spPr>
              <a:xfrm>
                <a:off x="3521796" y="2034823"/>
                <a:ext cx="484911" cy="484911"/>
              </a:xfrm>
              <a:prstGeom prst="ellipse">
                <a:avLst/>
              </a:prstGeom>
              <a:grpFill/>
              <a:ln w="19050"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6" name="矩形 95">
                <a:extLst>
                  <a:ext uri="{FF2B5EF4-FFF2-40B4-BE49-F238E27FC236}">
                    <a16:creationId xmlns:a16="http://schemas.microsoft.com/office/drawing/2014/main" id="{3C48ACBD-69C8-4549-89DD-A372667CF3EA}"/>
                  </a:ext>
                </a:extLst>
              </p:cNvPr>
              <p:cNvSpPr/>
              <p:nvPr/>
            </p:nvSpPr>
            <p:spPr>
              <a:xfrm>
                <a:off x="3596791" y="2127237"/>
                <a:ext cx="334924" cy="328191"/>
              </a:xfrm>
              <a:prstGeom prst="rect">
                <a:avLst/>
              </a:prstGeom>
              <a:grpFill/>
            </p:spPr>
            <p:txBody>
              <a:bodyPr wrap="none" lIns="68580" tIns="34290" rIns="68580" bIns="34290"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sp>
        <p:nvSpPr>
          <p:cNvPr id="98" name="PA-椭圆 9">
            <a:extLst>
              <a:ext uri="{FF2B5EF4-FFF2-40B4-BE49-F238E27FC236}">
                <a16:creationId xmlns:a16="http://schemas.microsoft.com/office/drawing/2014/main" id="{9F0945D0-219C-451D-A5DB-B1011648190F}"/>
              </a:ext>
            </a:extLst>
          </p:cNvPr>
          <p:cNvSpPr/>
          <p:nvPr>
            <p:custDataLst>
              <p:tags r:id="rId1"/>
            </p:custDataLst>
          </p:nvPr>
        </p:nvSpPr>
        <p:spPr>
          <a:xfrm>
            <a:off x="5384459" y="3077871"/>
            <a:ext cx="1457001" cy="1457001"/>
          </a:xfrm>
          <a:prstGeom prst="ellipse">
            <a:avLst/>
          </a:pr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2" name="矩形 1">
            <a:extLst>
              <a:ext uri="{FF2B5EF4-FFF2-40B4-BE49-F238E27FC236}">
                <a16:creationId xmlns:a16="http://schemas.microsoft.com/office/drawing/2014/main" id="{4AF953A3-4D10-4CC7-AC17-7B4815B9218F}"/>
              </a:ext>
            </a:extLst>
          </p:cNvPr>
          <p:cNvSpPr/>
          <p:nvPr/>
        </p:nvSpPr>
        <p:spPr>
          <a:xfrm>
            <a:off x="5629209" y="3313816"/>
            <a:ext cx="954107" cy="861774"/>
          </a:xfrm>
          <a:prstGeom prst="rect">
            <a:avLst/>
          </a:prstGeom>
        </p:spPr>
        <p:txBody>
          <a:bodyPr wrap="none">
            <a:spAutoFit/>
          </a:bodyPr>
          <a:lstStyle/>
          <a:p>
            <a:pPr algn="ctr">
              <a:spcBef>
                <a:spcPct val="50000"/>
              </a:spcBef>
              <a:buFont typeface="Arial" panose="020B0604020202020204" pitchFamily="34" charset="0"/>
              <a:buNone/>
            </a:pPr>
            <a:r>
              <a:rPr lang="en-US" altLang="zh-TW" sz="2000" b="1" dirty="0">
                <a:solidFill>
                  <a:srgbClr val="E43C11"/>
                </a:solidFill>
                <a:latin typeface="微软雅黑" panose="020B0503020204020204" pitchFamily="34" charset="-122"/>
                <a:ea typeface="微软雅黑" panose="020B0503020204020204" pitchFamily="34" charset="-122"/>
              </a:rPr>
              <a:t>JSA</a:t>
            </a:r>
          </a:p>
          <a:p>
            <a:pPr algn="ctr">
              <a:spcBef>
                <a:spcPct val="50000"/>
              </a:spcBef>
              <a:buFont typeface="Arial" panose="020B0604020202020204" pitchFamily="34" charset="0"/>
              <a:buNone/>
            </a:pPr>
            <a:r>
              <a:rPr lang="zh-TW" altLang="en-US" sz="2000" b="1" dirty="0">
                <a:solidFill>
                  <a:srgbClr val="E43C11"/>
                </a:solidFill>
                <a:latin typeface="微软雅黑" panose="020B0503020204020204" pitchFamily="34" charset="-122"/>
                <a:ea typeface="微软雅黑" panose="020B0503020204020204" pitchFamily="34" charset="-122"/>
              </a:rPr>
              <a:t>的好</a:t>
            </a:r>
            <a:r>
              <a:rPr lang="zh-CN" altLang="en-US" sz="2000" b="1" dirty="0">
                <a:solidFill>
                  <a:srgbClr val="E43C11"/>
                </a:solidFill>
                <a:latin typeface="微软雅黑" panose="020B0503020204020204" pitchFamily="34" charset="-122"/>
                <a:ea typeface="微软雅黑" panose="020B0503020204020204" pitchFamily="34" charset="-122"/>
              </a:rPr>
              <a:t>处</a:t>
            </a:r>
          </a:p>
        </p:txBody>
      </p:sp>
      <p:sp>
        <p:nvSpPr>
          <p:cNvPr id="4" name="矩形 3">
            <a:extLst>
              <a:ext uri="{FF2B5EF4-FFF2-40B4-BE49-F238E27FC236}">
                <a16:creationId xmlns:a16="http://schemas.microsoft.com/office/drawing/2014/main" id="{4FA261E4-58C8-41E0-9C54-2B7EA3E07CA7}"/>
              </a:ext>
            </a:extLst>
          </p:cNvPr>
          <p:cNvSpPr/>
          <p:nvPr/>
        </p:nvSpPr>
        <p:spPr>
          <a:xfrm>
            <a:off x="4700337" y="1268882"/>
            <a:ext cx="3005951" cy="369332"/>
          </a:xfrm>
          <a:prstGeom prst="rect">
            <a:avLst/>
          </a:prstGeom>
        </p:spPr>
        <p:txBody>
          <a:bodyPr wrap="none">
            <a:spAutoFit/>
          </a:bodyPr>
          <a:lstStyle/>
          <a:p>
            <a:pPr algn="ctr">
              <a:lnSpc>
                <a:spcPct val="90000"/>
              </a:lnSpc>
              <a:spcBef>
                <a:spcPct val="0"/>
              </a:spcBef>
              <a:buFont typeface="Arial" panose="020B0604020202020204" pitchFamily="34" charset="0"/>
              <a:buNone/>
            </a:pPr>
            <a:r>
              <a:rPr lang="zh-TW" altLang="en-US" sz="2000" b="1" dirty="0">
                <a:latin typeface="微软雅黑" panose="020B0503020204020204" pitchFamily="34" charset="-122"/>
                <a:ea typeface="微软雅黑" panose="020B0503020204020204" pitchFamily="34" charset="-122"/>
              </a:rPr>
              <a:t>提供一</a:t>
            </a:r>
            <a:r>
              <a:rPr lang="zh-CN" altLang="en-US" sz="2000" b="1" dirty="0">
                <a:latin typeface="微软雅黑" panose="020B0503020204020204" pitchFamily="34" charset="-122"/>
                <a:ea typeface="微软雅黑" panose="020B0503020204020204" pitchFamily="34" charset="-122"/>
              </a:rPr>
              <a:t>个</a:t>
            </a:r>
            <a:r>
              <a:rPr lang="zh-TW" altLang="en-US" sz="2000" b="1" dirty="0">
                <a:latin typeface="微软雅黑" panose="020B0503020204020204" pitchFamily="34" charset="-122"/>
                <a:ea typeface="微软雅黑" panose="020B0503020204020204" pitchFamily="34" charset="-122"/>
              </a:rPr>
              <a:t>安全的工作方法</a:t>
            </a:r>
            <a:endParaRPr lang="zh-CN" altLang="en-US" sz="2000" b="1" dirty="0">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F91B2F1E-43B1-44F0-A4D8-227AF2124E52}"/>
              </a:ext>
            </a:extLst>
          </p:cNvPr>
          <p:cNvSpPr/>
          <p:nvPr/>
        </p:nvSpPr>
        <p:spPr>
          <a:xfrm>
            <a:off x="1783136" y="2744719"/>
            <a:ext cx="2427267" cy="646331"/>
          </a:xfrm>
          <a:prstGeom prst="rect">
            <a:avLst/>
          </a:prstGeom>
        </p:spPr>
        <p:txBody>
          <a:bodyPr wrap="square">
            <a:spAutoFit/>
          </a:bodyPr>
          <a:lstStyle/>
          <a:p>
            <a:pPr algn="ctr">
              <a:lnSpc>
                <a:spcPct val="90000"/>
              </a:lnSpc>
              <a:spcBef>
                <a:spcPct val="0"/>
              </a:spcBef>
            </a:pPr>
            <a:r>
              <a:rPr lang="zh-TW" altLang="en-US" sz="2000" b="1" dirty="0">
                <a:latin typeface="微软雅黑" panose="020B0503020204020204" pitchFamily="34" charset="-122"/>
                <a:ea typeface="微软雅黑" panose="020B0503020204020204" pitchFamily="34" charset="-122"/>
              </a:rPr>
              <a:t>增加員工在工作上的安全意</a:t>
            </a:r>
            <a:r>
              <a:rPr lang="zh-CN" altLang="en-US" sz="2000" b="1" dirty="0">
                <a:latin typeface="微软雅黑" panose="020B0503020204020204" pitchFamily="34" charset="-122"/>
                <a:ea typeface="微软雅黑" panose="020B0503020204020204" pitchFamily="34" charset="-122"/>
              </a:rPr>
              <a:t>识</a:t>
            </a:r>
          </a:p>
        </p:txBody>
      </p:sp>
      <p:sp>
        <p:nvSpPr>
          <p:cNvPr id="15" name="矩形 14">
            <a:extLst>
              <a:ext uri="{FF2B5EF4-FFF2-40B4-BE49-F238E27FC236}">
                <a16:creationId xmlns:a16="http://schemas.microsoft.com/office/drawing/2014/main" id="{619AE873-0F25-4A03-A993-9A2284BFFD5E}"/>
              </a:ext>
            </a:extLst>
          </p:cNvPr>
          <p:cNvSpPr/>
          <p:nvPr/>
        </p:nvSpPr>
        <p:spPr>
          <a:xfrm>
            <a:off x="1722279" y="4337027"/>
            <a:ext cx="2376762" cy="646331"/>
          </a:xfrm>
          <a:prstGeom prst="rect">
            <a:avLst/>
          </a:prstGeom>
        </p:spPr>
        <p:txBody>
          <a:bodyPr wrap="square">
            <a:spAutoFit/>
          </a:bodyPr>
          <a:lstStyle/>
          <a:p>
            <a:pPr algn="ctr">
              <a:lnSpc>
                <a:spcPct val="90000"/>
              </a:lnSpc>
              <a:spcBef>
                <a:spcPct val="0"/>
              </a:spcBef>
            </a:pPr>
            <a:r>
              <a:rPr lang="zh-CN" altLang="en-US" sz="2000" b="1" dirty="0">
                <a:latin typeface="微软雅黑" panose="020B0503020204020204" pitchFamily="34" charset="-122"/>
                <a:ea typeface="微软雅黑" panose="020B0503020204020204" pitchFamily="34" charset="-122"/>
              </a:rPr>
              <a:t>对新近</a:t>
            </a:r>
            <a:r>
              <a:rPr lang="zh-TW" altLang="en-US" sz="2000" b="1" dirty="0">
                <a:latin typeface="微软雅黑" panose="020B0503020204020204" pitchFamily="34" charset="-122"/>
                <a:ea typeface="微软雅黑" panose="020B0503020204020204" pitchFamily="34" charset="-122"/>
              </a:rPr>
              <a:t>人</a:t>
            </a:r>
            <a:r>
              <a:rPr lang="zh-CN" altLang="en-US" sz="2000" b="1" dirty="0">
                <a:latin typeface="微软雅黑" panose="020B0503020204020204" pitchFamily="34" charset="-122"/>
                <a:ea typeface="微软雅黑" panose="020B0503020204020204" pitchFamily="34" charset="-122"/>
              </a:rPr>
              <a:t>员而言</a:t>
            </a:r>
            <a:r>
              <a:rPr lang="zh-TW" altLang="en-US" sz="2000" b="1" dirty="0">
                <a:latin typeface="微软雅黑" panose="020B0503020204020204" pitchFamily="34" charset="-122"/>
                <a:ea typeface="微软雅黑" panose="020B0503020204020204" pitchFamily="34" charset="-122"/>
              </a:rPr>
              <a:t>是一個有效</a:t>
            </a:r>
            <a:r>
              <a:rPr lang="zh-CN" altLang="en-US" sz="2000" b="1" dirty="0">
                <a:latin typeface="微软雅黑" panose="020B0503020204020204" pitchFamily="34" charset="-122"/>
                <a:ea typeface="微软雅黑" panose="020B0503020204020204" pitchFamily="34" charset="-122"/>
              </a:rPr>
              <a:t>训练</a:t>
            </a:r>
            <a:r>
              <a:rPr lang="zh-TW" altLang="en-US" sz="2000" b="1" dirty="0">
                <a:latin typeface="微软雅黑" panose="020B0503020204020204" pitchFamily="34" charset="-122"/>
                <a:ea typeface="微软雅黑" panose="020B0503020204020204" pitchFamily="34" charset="-122"/>
              </a:rPr>
              <a:t>方式</a:t>
            </a:r>
            <a:endParaRPr lang="zh-CN" altLang="en-US" sz="2000" b="1" dirty="0">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7FE6ADA2-7F32-4EC3-BEBE-757229010005}"/>
              </a:ext>
            </a:extLst>
          </p:cNvPr>
          <p:cNvSpPr/>
          <p:nvPr/>
        </p:nvSpPr>
        <p:spPr>
          <a:xfrm>
            <a:off x="4471001" y="6073910"/>
            <a:ext cx="3262432" cy="369332"/>
          </a:xfrm>
          <a:prstGeom prst="rect">
            <a:avLst/>
          </a:prstGeom>
        </p:spPr>
        <p:txBody>
          <a:bodyPr wrap="none">
            <a:spAutoFit/>
          </a:bodyPr>
          <a:lstStyle/>
          <a:p>
            <a:pPr algn="ctr">
              <a:lnSpc>
                <a:spcPct val="90000"/>
              </a:lnSpc>
              <a:spcBef>
                <a:spcPct val="0"/>
              </a:spcBef>
            </a:pPr>
            <a:r>
              <a:rPr lang="zh-CN" altLang="en-US" sz="2000" b="1">
                <a:latin typeface="微软雅黑" panose="020B0503020204020204" pitchFamily="34" charset="-122"/>
                <a:ea typeface="微软雅黑" panose="020B0503020204020204" pitchFamily="34" charset="-122"/>
              </a:rPr>
              <a:t>为</a:t>
            </a:r>
            <a:r>
              <a:rPr lang="zh-TW" altLang="en-US" sz="2000" b="1">
                <a:latin typeface="微软雅黑" panose="020B0503020204020204" pitchFamily="34" charset="-122"/>
                <a:ea typeface="微软雅黑" panose="020B0503020204020204" pitchFamily="34" charset="-122"/>
              </a:rPr>
              <a:t>安全管理</a:t>
            </a:r>
            <a:r>
              <a:rPr lang="zh-TW" altLang="en-US" sz="2000" b="1" dirty="0">
                <a:latin typeface="微软雅黑" panose="020B0503020204020204" pitchFamily="34" charset="-122"/>
                <a:ea typeface="微软雅黑" panose="020B0503020204020204" pitchFamily="34" charset="-122"/>
              </a:rPr>
              <a:t>及</a:t>
            </a:r>
            <a:r>
              <a:rPr lang="zh-CN" altLang="en-US" sz="2000" b="1" dirty="0">
                <a:latin typeface="微软雅黑" panose="020B0503020204020204" pitchFamily="34" charset="-122"/>
                <a:ea typeface="微软雅黑" panose="020B0503020204020204" pitchFamily="34" charset="-122"/>
              </a:rPr>
              <a:t>审核打下基础</a:t>
            </a:r>
          </a:p>
        </p:txBody>
      </p:sp>
      <p:sp>
        <p:nvSpPr>
          <p:cNvPr id="17" name="矩形 16">
            <a:extLst>
              <a:ext uri="{FF2B5EF4-FFF2-40B4-BE49-F238E27FC236}">
                <a16:creationId xmlns:a16="http://schemas.microsoft.com/office/drawing/2014/main" id="{0C0AA80D-C54F-4E60-A300-4D7E1E842BC0}"/>
              </a:ext>
            </a:extLst>
          </p:cNvPr>
          <p:cNvSpPr/>
          <p:nvPr/>
        </p:nvSpPr>
        <p:spPr>
          <a:xfrm>
            <a:off x="8108051" y="4281900"/>
            <a:ext cx="2705091" cy="646331"/>
          </a:xfrm>
          <a:prstGeom prst="rect">
            <a:avLst/>
          </a:prstGeom>
        </p:spPr>
        <p:txBody>
          <a:bodyPr wrap="square">
            <a:spAutoFit/>
          </a:bodyPr>
          <a:lstStyle/>
          <a:p>
            <a:pPr algn="ctr">
              <a:lnSpc>
                <a:spcPct val="90000"/>
              </a:lnSpc>
              <a:spcBef>
                <a:spcPct val="0"/>
              </a:spcBef>
            </a:pPr>
            <a:r>
              <a:rPr lang="zh-TW" altLang="en-US" sz="2000" b="1" dirty="0">
                <a:latin typeface="微软雅黑" panose="020B0503020204020204" pitchFamily="34" charset="-122"/>
                <a:ea typeface="微软雅黑" panose="020B0503020204020204" pitchFamily="34" charset="-122"/>
              </a:rPr>
              <a:t>建立有效率的安全工作</a:t>
            </a:r>
            <a:r>
              <a:rPr lang="zh-CN" altLang="en-US" sz="2000" b="1" dirty="0">
                <a:latin typeface="微软雅黑" panose="020B0503020204020204" pitchFamily="34" charset="-122"/>
                <a:ea typeface="微软雅黑" panose="020B0503020204020204" pitchFamily="34" charset="-122"/>
              </a:rPr>
              <a:t>环境</a:t>
            </a:r>
          </a:p>
        </p:txBody>
      </p:sp>
      <p:sp>
        <p:nvSpPr>
          <p:cNvPr id="18" name="矩形 17">
            <a:extLst>
              <a:ext uri="{FF2B5EF4-FFF2-40B4-BE49-F238E27FC236}">
                <a16:creationId xmlns:a16="http://schemas.microsoft.com/office/drawing/2014/main" id="{321F9076-D8DE-4DCF-B1BA-F42ECD7847E3}"/>
              </a:ext>
            </a:extLst>
          </p:cNvPr>
          <p:cNvSpPr/>
          <p:nvPr/>
        </p:nvSpPr>
        <p:spPr>
          <a:xfrm>
            <a:off x="8195003" y="2883218"/>
            <a:ext cx="2492990" cy="369332"/>
          </a:xfrm>
          <a:prstGeom prst="rect">
            <a:avLst/>
          </a:prstGeom>
        </p:spPr>
        <p:txBody>
          <a:bodyPr wrap="none">
            <a:spAutoFit/>
          </a:bodyPr>
          <a:lstStyle/>
          <a:p>
            <a:pPr algn="ctr">
              <a:lnSpc>
                <a:spcPct val="90000"/>
              </a:lnSpc>
              <a:spcBef>
                <a:spcPct val="0"/>
              </a:spcBef>
            </a:pPr>
            <a:r>
              <a:rPr lang="zh-CN" altLang="en-US" sz="2000" b="1" dirty="0">
                <a:latin typeface="微软雅黑" panose="020B0503020204020204" pitchFamily="34" charset="-122"/>
                <a:ea typeface="微软雅黑" panose="020B0503020204020204" pitchFamily="34" charset="-122"/>
              </a:rPr>
              <a:t>减少</a:t>
            </a:r>
            <a:r>
              <a:rPr lang="zh-TW" altLang="en-US" sz="2000" b="1" dirty="0">
                <a:latin typeface="微软雅黑" panose="020B0503020204020204" pitchFamily="34" charset="-122"/>
                <a:ea typeface="微软雅黑" panose="020B0503020204020204" pitchFamily="34" charset="-122"/>
              </a:rPr>
              <a:t>工作的</a:t>
            </a:r>
            <a:r>
              <a:rPr lang="zh-CN" altLang="en-US" sz="2000" b="1" dirty="0">
                <a:latin typeface="微软雅黑" panose="020B0503020204020204" pitchFamily="34" charset="-122"/>
                <a:ea typeface="微软雅黑" panose="020B0503020204020204" pitchFamily="34" charset="-122"/>
              </a:rPr>
              <a:t>潜</a:t>
            </a:r>
            <a:r>
              <a:rPr lang="zh-TW" altLang="en-US" sz="2000" b="1" dirty="0">
                <a:latin typeface="微软雅黑" panose="020B0503020204020204" pitchFamily="34" charset="-122"/>
                <a:ea typeface="微软雅黑" panose="020B0503020204020204" pitchFamily="34" charset="-122"/>
              </a:rPr>
              <a:t>在</a:t>
            </a:r>
            <a:r>
              <a:rPr lang="zh-CN" altLang="en-US" sz="2000" b="1" dirty="0">
                <a:latin typeface="微软雅黑" panose="020B0503020204020204" pitchFamily="34" charset="-122"/>
                <a:ea typeface="微软雅黑" panose="020B0503020204020204" pitchFamily="34" charset="-122"/>
              </a:rPr>
              <a:t>危险</a:t>
            </a:r>
          </a:p>
        </p:txBody>
      </p:sp>
    </p:spTree>
    <p:extLst>
      <p:ext uri="{BB962C8B-B14F-4D97-AF65-F5344CB8AC3E}">
        <p14:creationId xmlns:p14="http://schemas.microsoft.com/office/powerpoint/2010/main" val="2027814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3217082" y="2445540"/>
            <a:ext cx="3333897" cy="1441032"/>
            <a:chOff x="651390" y="3861316"/>
            <a:chExt cx="3334477" cy="1442113"/>
          </a:xfrm>
        </p:grpSpPr>
        <p:sp>
          <p:nvSpPr>
            <p:cNvPr id="11" name="文本框 10">
              <a:extLst>
                <a:ext uri="{FF2B5EF4-FFF2-40B4-BE49-F238E27FC236}">
                  <a16:creationId xmlns:a16="http://schemas.microsoft.com/office/drawing/2014/main" id="{CB12293C-2570-4826-913E-F28EB67D7D3A}"/>
                </a:ext>
              </a:extLst>
            </p:cNvPr>
            <p:cNvSpPr txBox="1"/>
            <p:nvPr/>
          </p:nvSpPr>
          <p:spPr>
            <a:xfrm>
              <a:off x="651390" y="4779816"/>
              <a:ext cx="3334477" cy="523613"/>
            </a:xfrm>
            <a:prstGeom prst="rect">
              <a:avLst/>
            </a:prstGeom>
            <a:noFill/>
          </p:spPr>
          <p:txBody>
            <a:bodyPr wrap="square">
              <a:spAutoFit/>
              <a:scene3d>
                <a:camera prst="orthographicFront"/>
                <a:lightRig rig="threePt" dir="t"/>
              </a:scene3d>
              <a:sp3d contourW="12700"/>
            </a:bodyPr>
            <a:lstStyle>
              <a:defPPr>
                <a:defRPr lang="zh-CN"/>
              </a:defPPr>
              <a:lvl1pPr algn="ctr">
                <a:defRPr sz="2800" b="1" spc="300">
                  <a:solidFill>
                    <a:schemeClr val="tx1">
                      <a:lumMod val="95000"/>
                      <a:lumOff val="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dirty="0"/>
                <a:t>安全文化</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94364" y="3861316"/>
              <a:ext cx="3048530" cy="92402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eaLnBrk="1" fontAlgn="auto" hangingPunct="1">
                <a:spcBef>
                  <a:spcPts val="0"/>
                </a:spcBef>
                <a:spcAft>
                  <a:spcPts val="0"/>
                </a:spcAft>
                <a:defRPr/>
              </a:pPr>
              <a:r>
                <a:rPr lang="en-US" altLang="zh-CN" sz="5400" dirty="0">
                  <a:solidFill>
                    <a:schemeClr val="tx1"/>
                  </a:solidFill>
                  <a:latin typeface="Century Gothic" panose="020B0502020202020204" pitchFamily="34" charset="0"/>
                  <a:ea typeface="思源黑体 CN Medium" panose="020B0600000000000000" pitchFamily="34" charset="-122"/>
                </a:rPr>
                <a:t>PART 06</a:t>
              </a:r>
              <a:endParaRPr lang="zh-CN" altLang="en-US" sz="5400" dirty="0">
                <a:solidFill>
                  <a:schemeClr val="tx1"/>
                </a:solidFill>
                <a:latin typeface="Century Gothic" panose="020B0502020202020204" pitchFamily="34" charset="0"/>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877514" y="2136719"/>
            <a:ext cx="2132542" cy="2064196"/>
            <a:chOff x="684845" y="2049106"/>
            <a:chExt cx="2132542" cy="2064196"/>
          </a:xfrm>
        </p:grpSpPr>
        <p:sp>
          <p:nvSpPr>
            <p:cNvPr id="13" name="椭圆 12">
              <a:extLst>
                <a:ext uri="{FF2B5EF4-FFF2-40B4-BE49-F238E27FC236}">
                  <a16:creationId xmlns:a16="http://schemas.microsoft.com/office/drawing/2014/main" id="{C6AAF931-4AFB-44C8-B2B1-EED05478B0EA}"/>
                </a:ext>
              </a:extLst>
            </p:cNvPr>
            <p:cNvSpPr/>
            <p:nvPr/>
          </p:nvSpPr>
          <p:spPr>
            <a:xfrm>
              <a:off x="719018" y="2049106"/>
              <a:ext cx="2064196" cy="2064196"/>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684845" y="2357929"/>
              <a:ext cx="2132542" cy="1446550"/>
            </a:xfrm>
            <a:prstGeom prst="rect">
              <a:avLst/>
            </a:prstGeom>
            <a:noFill/>
          </p:spPr>
          <p:txBody>
            <a:bodyPr wrap="square" rtlCol="0">
              <a:spAutoFit/>
            </a:bodyPr>
            <a:lstStyle/>
            <a:p>
              <a:pPr algn="ctr"/>
              <a:r>
                <a:rPr lang="en-US" altLang="zh-CN" sz="8800" dirty="0">
                  <a:solidFill>
                    <a:schemeClr val="bg1"/>
                  </a:solidFill>
                  <a:latin typeface="Arial Black" panose="020B0A04020102020204" pitchFamily="34" charset="0"/>
                  <a:ea typeface="思源黑体 CN Bold" panose="020B0800000000000000" pitchFamily="34" charset="-122"/>
                </a:rPr>
                <a:t>06</a:t>
              </a:r>
              <a:endParaRPr lang="zh-CN" altLang="en-US" sz="8800" dirty="0">
                <a:solidFill>
                  <a:schemeClr val="bg1"/>
                </a:solidFill>
                <a:latin typeface="Arial Black" panose="020B0A04020102020204" pitchFamily="34" charset="0"/>
                <a:ea typeface="思源黑体 CN Bold" panose="020B0800000000000000" pitchFamily="34" charset="-122"/>
              </a:endParaRPr>
            </a:p>
          </p:txBody>
        </p:sp>
      </p:grpSp>
      <p:sp>
        <p:nvSpPr>
          <p:cNvPr id="16" name="Freeform 17">
            <a:extLst>
              <a:ext uri="{FF2B5EF4-FFF2-40B4-BE49-F238E27FC236}">
                <a16:creationId xmlns:a16="http://schemas.microsoft.com/office/drawing/2014/main" id="{BD45A65D-FBD0-49D2-B4F8-D9E275383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sp>
        <p:nvSpPr>
          <p:cNvPr id="17" name="Freeform 13">
            <a:extLst>
              <a:ext uri="{FF2B5EF4-FFF2-40B4-BE49-F238E27FC236}">
                <a16:creationId xmlns:a16="http://schemas.microsoft.com/office/drawing/2014/main" id="{E5560FB9-3CDF-4716-B44E-2E8504F3424E}"/>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pic>
        <p:nvPicPr>
          <p:cNvPr id="21" name="图片 20">
            <a:extLst>
              <a:ext uri="{FF2B5EF4-FFF2-40B4-BE49-F238E27FC236}">
                <a16:creationId xmlns:a16="http://schemas.microsoft.com/office/drawing/2014/main" id="{8DB2EDAC-6FFB-4452-9DEB-C36B3F93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19" name="Freeform 9">
            <a:extLst>
              <a:ext uri="{FF2B5EF4-FFF2-40B4-BE49-F238E27FC236}">
                <a16:creationId xmlns:a16="http://schemas.microsoft.com/office/drawing/2014/main" id="{A6B1F661-3C58-4CAD-9F39-D90F567A8123}"/>
              </a:ext>
            </a:extLst>
          </p:cNvPr>
          <p:cNvSpPr>
            <a:spLocks/>
          </p:cNvSpPr>
          <p:nvPr/>
        </p:nvSpPr>
        <p:spPr bwMode="auto">
          <a:xfrm>
            <a:off x="8647276" y="20381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
            <a:extLst>
              <a:ext uri="{FF2B5EF4-FFF2-40B4-BE49-F238E27FC236}">
                <a16:creationId xmlns:a16="http://schemas.microsoft.com/office/drawing/2014/main" id="{26D2F167-DC24-489B-BA31-D333C993490C}"/>
              </a:ext>
            </a:extLst>
          </p:cNvPr>
          <p:cNvSpPr>
            <a:spLocks/>
          </p:cNvSpPr>
          <p:nvPr/>
        </p:nvSpPr>
        <p:spPr bwMode="auto">
          <a:xfrm rot="2215949">
            <a:off x="-812391" y="5526089"/>
            <a:ext cx="5805593" cy="2075875"/>
          </a:xfrm>
          <a:custGeom>
            <a:avLst/>
            <a:gdLst>
              <a:gd name="T0" fmla="*/ 52 w 1024"/>
              <a:gd name="T1" fmla="*/ 290 h 290"/>
              <a:gd name="T2" fmla="*/ 0 w 1024"/>
              <a:gd name="T3" fmla="*/ 116 h 290"/>
              <a:gd name="T4" fmla="*/ 980 w 1024"/>
              <a:gd name="T5" fmla="*/ 0 h 290"/>
              <a:gd name="T6" fmla="*/ 1024 w 1024"/>
              <a:gd name="T7" fmla="*/ 150 h 290"/>
              <a:gd name="T8" fmla="*/ 52 w 1024"/>
              <a:gd name="T9" fmla="*/ 290 h 290"/>
            </a:gdLst>
            <a:ahLst/>
            <a:cxnLst>
              <a:cxn ang="0">
                <a:pos x="T0" y="T1"/>
              </a:cxn>
              <a:cxn ang="0">
                <a:pos x="T2" y="T3"/>
              </a:cxn>
              <a:cxn ang="0">
                <a:pos x="T4" y="T5"/>
              </a:cxn>
              <a:cxn ang="0">
                <a:pos x="T6" y="T7"/>
              </a:cxn>
              <a:cxn ang="0">
                <a:pos x="T8" y="T9"/>
              </a:cxn>
            </a:cxnLst>
            <a:rect l="0" t="0" r="r" b="b"/>
            <a:pathLst>
              <a:path w="1024" h="290">
                <a:moveTo>
                  <a:pt x="52" y="290"/>
                </a:moveTo>
                <a:cubicBezTo>
                  <a:pt x="0" y="116"/>
                  <a:pt x="0" y="116"/>
                  <a:pt x="0" y="116"/>
                </a:cubicBezTo>
                <a:cubicBezTo>
                  <a:pt x="265" y="152"/>
                  <a:pt x="607" y="145"/>
                  <a:pt x="980" y="0"/>
                </a:cubicBezTo>
                <a:cubicBezTo>
                  <a:pt x="1024" y="150"/>
                  <a:pt x="1024" y="150"/>
                  <a:pt x="1024" y="150"/>
                </a:cubicBezTo>
                <a:lnTo>
                  <a:pt x="52" y="290"/>
                </a:ln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
            <a:extLst>
              <a:ext uri="{FF2B5EF4-FFF2-40B4-BE49-F238E27FC236}">
                <a16:creationId xmlns:a16="http://schemas.microsoft.com/office/drawing/2014/main" id="{FE9DEC81-7662-4E89-85C6-43BB4847D025}"/>
              </a:ext>
            </a:extLst>
          </p:cNvPr>
          <p:cNvSpPr>
            <a:spLocks/>
          </p:cNvSpPr>
          <p:nvPr/>
        </p:nvSpPr>
        <p:spPr bwMode="auto">
          <a:xfrm rot="1976921">
            <a:off x="-1136693" y="5495733"/>
            <a:ext cx="5839063" cy="3127089"/>
          </a:xfrm>
          <a:custGeom>
            <a:avLst/>
            <a:gdLst>
              <a:gd name="T0" fmla="*/ 122 w 1039"/>
              <a:gd name="T1" fmla="*/ 508 h 508"/>
              <a:gd name="T2" fmla="*/ 0 w 1039"/>
              <a:gd name="T3" fmla="*/ 161 h 508"/>
              <a:gd name="T4" fmla="*/ 973 w 1039"/>
              <a:gd name="T5" fmla="*/ 0 h 508"/>
              <a:gd name="T6" fmla="*/ 1039 w 1039"/>
              <a:gd name="T7" fmla="*/ 188 h 508"/>
              <a:gd name="T8" fmla="*/ 122 w 1039"/>
              <a:gd name="T9" fmla="*/ 508 h 508"/>
              <a:gd name="connsiteX0" fmla="*/ 1571 w 10646"/>
              <a:gd name="connsiteY0" fmla="*/ 8638 h 8638"/>
              <a:gd name="connsiteX1" fmla="*/ 646 w 10646"/>
              <a:gd name="connsiteY1" fmla="*/ 3169 h 8638"/>
              <a:gd name="connsiteX2" fmla="*/ 10011 w 10646"/>
              <a:gd name="connsiteY2" fmla="*/ 0 h 8638"/>
              <a:gd name="connsiteX3" fmla="*/ 10646 w 10646"/>
              <a:gd name="connsiteY3" fmla="*/ 3701 h 8638"/>
              <a:gd name="connsiteX4" fmla="*/ 1571 w 10646"/>
              <a:gd name="connsiteY4" fmla="*/ 8638 h 8638"/>
              <a:gd name="connsiteX0" fmla="*/ 1432 w 9956"/>
              <a:gd name="connsiteY0" fmla="*/ 10000 h 10000"/>
              <a:gd name="connsiteX1" fmla="*/ 563 w 9956"/>
              <a:gd name="connsiteY1" fmla="*/ 3669 h 10000"/>
              <a:gd name="connsiteX2" fmla="*/ 9360 w 9956"/>
              <a:gd name="connsiteY2" fmla="*/ 0 h 10000"/>
              <a:gd name="connsiteX3" fmla="*/ 9956 w 9956"/>
              <a:gd name="connsiteY3" fmla="*/ 4285 h 10000"/>
              <a:gd name="connsiteX4" fmla="*/ 1432 w 9956"/>
              <a:gd name="connsiteY4" fmla="*/ 10000 h 10000"/>
              <a:gd name="connsiteX0" fmla="*/ 1713 w 10275"/>
              <a:gd name="connsiteY0" fmla="*/ 10000 h 10000"/>
              <a:gd name="connsiteX1" fmla="*/ 840 w 10275"/>
              <a:gd name="connsiteY1" fmla="*/ 3669 h 10000"/>
              <a:gd name="connsiteX2" fmla="*/ 9676 w 10275"/>
              <a:gd name="connsiteY2" fmla="*/ 0 h 10000"/>
              <a:gd name="connsiteX3" fmla="*/ 10275 w 10275"/>
              <a:gd name="connsiteY3" fmla="*/ 4285 h 10000"/>
              <a:gd name="connsiteX4" fmla="*/ 1713 w 10275"/>
              <a:gd name="connsiteY4" fmla="*/ 10000 h 10000"/>
              <a:gd name="connsiteX0" fmla="*/ 874 w 9436"/>
              <a:gd name="connsiteY0" fmla="*/ 10000 h 10000"/>
              <a:gd name="connsiteX1" fmla="*/ 1 w 9436"/>
              <a:gd name="connsiteY1" fmla="*/ 3669 h 10000"/>
              <a:gd name="connsiteX2" fmla="*/ 8837 w 9436"/>
              <a:gd name="connsiteY2" fmla="*/ 0 h 10000"/>
              <a:gd name="connsiteX3" fmla="*/ 9436 w 9436"/>
              <a:gd name="connsiteY3" fmla="*/ 4285 h 10000"/>
              <a:gd name="connsiteX4" fmla="*/ 874 w 9436"/>
              <a:gd name="connsiteY4" fmla="*/ 10000 h 10000"/>
              <a:gd name="connsiteX0" fmla="*/ 926 w 9915"/>
              <a:gd name="connsiteY0" fmla="*/ 10000 h 10000"/>
              <a:gd name="connsiteX1" fmla="*/ 1 w 9915"/>
              <a:gd name="connsiteY1" fmla="*/ 3669 h 10000"/>
              <a:gd name="connsiteX2" fmla="*/ 9365 w 9915"/>
              <a:gd name="connsiteY2" fmla="*/ 0 h 10000"/>
              <a:gd name="connsiteX3" fmla="*/ 9915 w 9915"/>
              <a:gd name="connsiteY3" fmla="*/ 2674 h 10000"/>
              <a:gd name="connsiteX4" fmla="*/ 926 w 99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 h="10000">
                <a:moveTo>
                  <a:pt x="926" y="10000"/>
                </a:moveTo>
                <a:cubicBezTo>
                  <a:pt x="-13" y="3630"/>
                  <a:pt x="12" y="3652"/>
                  <a:pt x="1" y="3669"/>
                </a:cubicBezTo>
                <a:cubicBezTo>
                  <a:pt x="-34" y="3725"/>
                  <a:pt x="5853" y="3669"/>
                  <a:pt x="9365" y="0"/>
                </a:cubicBezTo>
                <a:cubicBezTo>
                  <a:pt x="9577" y="1428"/>
                  <a:pt x="9703" y="1246"/>
                  <a:pt x="9915" y="2674"/>
                </a:cubicBezTo>
                <a:lnTo>
                  <a:pt x="926" y="10000"/>
                </a:lnTo>
                <a:close/>
              </a:path>
            </a:pathLst>
          </a:custGeom>
          <a:gradFill>
            <a:gsLst>
              <a:gs pos="0">
                <a:srgbClr val="FFC00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
            <a:extLst>
              <a:ext uri="{FF2B5EF4-FFF2-40B4-BE49-F238E27FC236}">
                <a16:creationId xmlns:a16="http://schemas.microsoft.com/office/drawing/2014/main" id="{7D175F18-CE27-4C40-B61A-559F139622FB}"/>
              </a:ext>
            </a:extLst>
          </p:cNvPr>
          <p:cNvSpPr>
            <a:spLocks/>
          </p:cNvSpPr>
          <p:nvPr/>
        </p:nvSpPr>
        <p:spPr bwMode="auto">
          <a:xfrm rot="1976921">
            <a:off x="-995156" y="5371340"/>
            <a:ext cx="5731352" cy="3317147"/>
          </a:xfrm>
          <a:custGeom>
            <a:avLst/>
            <a:gdLst>
              <a:gd name="T0" fmla="*/ 84 w 1011"/>
              <a:gd name="T1" fmla="*/ 462 h 465"/>
              <a:gd name="T2" fmla="*/ 0 w 1011"/>
              <a:gd name="T3" fmla="*/ 301 h 465"/>
              <a:gd name="T4" fmla="*/ 939 w 1011"/>
              <a:gd name="T5" fmla="*/ 0 h 465"/>
              <a:gd name="T6" fmla="*/ 1011 w 1011"/>
              <a:gd name="T7" fmla="*/ 138 h 465"/>
              <a:gd name="T8" fmla="*/ 84 w 1011"/>
              <a:gd name="T9" fmla="*/ 462 h 465"/>
            </a:gdLst>
            <a:ahLst/>
            <a:cxnLst>
              <a:cxn ang="0">
                <a:pos x="T0" y="T1"/>
              </a:cxn>
              <a:cxn ang="0">
                <a:pos x="T2" y="T3"/>
              </a:cxn>
              <a:cxn ang="0">
                <a:pos x="T4" y="T5"/>
              </a:cxn>
              <a:cxn ang="0">
                <a:pos x="T6" y="T7"/>
              </a:cxn>
              <a:cxn ang="0">
                <a:pos x="T8" y="T9"/>
              </a:cxn>
            </a:cxnLst>
            <a:rect l="0" t="0" r="r" b="b"/>
            <a:pathLst>
              <a:path w="1011" h="465">
                <a:moveTo>
                  <a:pt x="84" y="462"/>
                </a:moveTo>
                <a:cubicBezTo>
                  <a:pt x="38" y="465"/>
                  <a:pt x="0" y="301"/>
                  <a:pt x="0" y="301"/>
                </a:cubicBezTo>
                <a:cubicBezTo>
                  <a:pt x="266" y="286"/>
                  <a:pt x="601" y="213"/>
                  <a:pt x="939" y="0"/>
                </a:cubicBezTo>
                <a:cubicBezTo>
                  <a:pt x="1011" y="138"/>
                  <a:pt x="1011" y="138"/>
                  <a:pt x="1011" y="138"/>
                </a:cubicBezTo>
                <a:cubicBezTo>
                  <a:pt x="1011" y="138"/>
                  <a:pt x="633" y="424"/>
                  <a:pt x="84" y="462"/>
                </a:cubicBez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椭圆 24">
            <a:extLst>
              <a:ext uri="{FF2B5EF4-FFF2-40B4-BE49-F238E27FC236}">
                <a16:creationId xmlns:a16="http://schemas.microsoft.com/office/drawing/2014/main" id="{A78B6B48-BE7F-4F2F-B1C8-89EE279C9ABE}"/>
              </a:ext>
            </a:extLst>
          </p:cNvPr>
          <p:cNvSpPr/>
          <p:nvPr/>
        </p:nvSpPr>
        <p:spPr>
          <a:xfrm>
            <a:off x="9516755"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4D54C92B-EE04-4377-826F-7B3665BF89DE}"/>
              </a:ext>
            </a:extLst>
          </p:cNvPr>
          <p:cNvSpPr/>
          <p:nvPr/>
        </p:nvSpPr>
        <p:spPr>
          <a:xfrm>
            <a:off x="11897807" y="4581524"/>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27" name="椭圆 26">
            <a:extLst>
              <a:ext uri="{FF2B5EF4-FFF2-40B4-BE49-F238E27FC236}">
                <a16:creationId xmlns:a16="http://schemas.microsoft.com/office/drawing/2014/main" id="{E296CFB0-43CD-4C82-8493-C1D86DD3E53B}"/>
              </a:ext>
            </a:extLst>
          </p:cNvPr>
          <p:cNvSpPr/>
          <p:nvPr/>
        </p:nvSpPr>
        <p:spPr>
          <a:xfrm>
            <a:off x="11351348" y="6110976"/>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413384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3" name="矩形 2">
            <a:extLst>
              <a:ext uri="{FF2B5EF4-FFF2-40B4-BE49-F238E27FC236}">
                <a16:creationId xmlns:a16="http://schemas.microsoft.com/office/drawing/2014/main" id="{60178425-5A0C-4CAD-85B1-EF8A8B945EAE}"/>
              </a:ext>
            </a:extLst>
          </p:cNvPr>
          <p:cNvSpPr/>
          <p:nvPr/>
        </p:nvSpPr>
        <p:spPr>
          <a:xfrm>
            <a:off x="1055687" y="1544382"/>
            <a:ext cx="10062255" cy="1422954"/>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安全文化的作用是通过对人的观念、道德、伦理、态度、情感、品行等深层次的人文因素的强化，利用领导、教育、宣传、奖惩、创建群体氛围等手段，不断提高人的安全素质，改进其安全意识和行为。</a:t>
            </a:r>
            <a:endParaRPr lang="en-US" altLang="zh-CN" sz="20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DBE11710-3D5D-47E3-8AA0-53F3E6240248}"/>
              </a:ext>
            </a:extLst>
          </p:cNvPr>
          <p:cNvSpPr/>
          <p:nvPr/>
        </p:nvSpPr>
        <p:spPr>
          <a:xfrm>
            <a:off x="1069273" y="3611833"/>
            <a:ext cx="10053453" cy="1884618"/>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企业的安全文化就是企业员工的群体性习惯行为。好习惯结好果、坏习惯酿恶果。好的安全文化</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就是从培养员工的好习惯开始。一个人的安全行为叫行为</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三个人的安全行为叫习惯，一群人的安全行为就是安全文化，而安全文化就是在硬件达标的前提下，群体性的安全意识达到一定境界。</a:t>
            </a:r>
          </a:p>
        </p:txBody>
      </p:sp>
      <p:sp>
        <p:nvSpPr>
          <p:cNvPr id="44" name="矩形 43">
            <a:extLst>
              <a:ext uri="{FF2B5EF4-FFF2-40B4-BE49-F238E27FC236}">
                <a16:creationId xmlns:a16="http://schemas.microsoft.com/office/drawing/2014/main" id="{DDEF4FEE-6CAD-42F7-9231-F04DEE99C26D}"/>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安全文化</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Tree>
    <p:extLst>
      <p:ext uri="{BB962C8B-B14F-4D97-AF65-F5344CB8AC3E}">
        <p14:creationId xmlns:p14="http://schemas.microsoft.com/office/powerpoint/2010/main" val="947626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AE8C425E-E90A-434B-84F3-5B638D5E1E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79" b="35293"/>
          <a:stretch/>
        </p:blipFill>
        <p:spPr bwMode="auto">
          <a:xfrm>
            <a:off x="1504" y="1458439"/>
            <a:ext cx="12190496" cy="2276431"/>
          </a:xfrm>
          <a:prstGeom prst="rect">
            <a:avLst/>
          </a:prstGeom>
          <a:noFill/>
          <a:extLst>
            <a:ext uri="{909E8E84-426E-40DD-AFC4-6F175D3DCCD1}">
              <a14:hiddenFill xmlns:a14="http://schemas.microsoft.com/office/drawing/2010/main">
                <a:solidFill>
                  <a:srgbClr val="FFFFFF"/>
                </a:solidFill>
              </a14:hiddenFill>
            </a:ext>
          </a:extLst>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9" name="矩形 8">
            <a:extLst>
              <a:ext uri="{FF2B5EF4-FFF2-40B4-BE49-F238E27FC236}">
                <a16:creationId xmlns:a16="http://schemas.microsoft.com/office/drawing/2014/main" id="{7C08D78A-9A41-4359-A860-919BCA3C437A}"/>
              </a:ext>
            </a:extLst>
          </p:cNvPr>
          <p:cNvSpPr/>
          <p:nvPr/>
        </p:nvSpPr>
        <p:spPr>
          <a:xfrm>
            <a:off x="1503" y="1456940"/>
            <a:ext cx="12190497" cy="22779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21">
            <a:extLst>
              <a:ext uri="{FF2B5EF4-FFF2-40B4-BE49-F238E27FC236}">
                <a16:creationId xmlns:a16="http://schemas.microsoft.com/office/drawing/2014/main" id="{B94748F0-14B0-45C6-A3BF-8D803A0FD5F9}"/>
              </a:ext>
            </a:extLst>
          </p:cNvPr>
          <p:cNvSpPr/>
          <p:nvPr/>
        </p:nvSpPr>
        <p:spPr>
          <a:xfrm rot="2700000">
            <a:off x="7640261" y="1644580"/>
            <a:ext cx="1875205" cy="1875205"/>
          </a:xfrm>
          <a:prstGeom prst="roundRect">
            <a:avLst/>
          </a:prstGeom>
          <a:solidFill>
            <a:srgbClr val="E43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22">
            <a:extLst>
              <a:ext uri="{FF2B5EF4-FFF2-40B4-BE49-F238E27FC236}">
                <a16:creationId xmlns:a16="http://schemas.microsoft.com/office/drawing/2014/main" id="{F1D4D3E5-078D-4998-9CD7-1BECCC907C6E}"/>
              </a:ext>
            </a:extLst>
          </p:cNvPr>
          <p:cNvSpPr/>
          <p:nvPr/>
        </p:nvSpPr>
        <p:spPr>
          <a:xfrm rot="2700000">
            <a:off x="1706546" y="1659801"/>
            <a:ext cx="1875205" cy="1875205"/>
          </a:xfrm>
          <a:prstGeom prst="roundRect">
            <a:avLst/>
          </a:prstGeom>
          <a:solidFill>
            <a:srgbClr val="E43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133650AE-8C55-4622-9B7E-AE6748893AAD}"/>
              </a:ext>
            </a:extLst>
          </p:cNvPr>
          <p:cNvSpPr/>
          <p:nvPr/>
        </p:nvSpPr>
        <p:spPr>
          <a:xfrm>
            <a:off x="1775082" y="2241962"/>
            <a:ext cx="1738131"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建设安全文化的目的</a:t>
            </a:r>
            <a:endParaRPr lang="zh-CN" altLang="en-US" sz="2000" dirty="0">
              <a:solidFill>
                <a:schemeClr val="bg1"/>
              </a:solidFill>
            </a:endParaRPr>
          </a:p>
        </p:txBody>
      </p:sp>
      <p:sp>
        <p:nvSpPr>
          <p:cNvPr id="4" name="矩形 3">
            <a:extLst>
              <a:ext uri="{FF2B5EF4-FFF2-40B4-BE49-F238E27FC236}">
                <a16:creationId xmlns:a16="http://schemas.microsoft.com/office/drawing/2014/main" id="{238933AD-44D4-4687-84F8-F71B3043CBB9}"/>
              </a:ext>
            </a:extLst>
          </p:cNvPr>
          <p:cNvSpPr/>
          <p:nvPr/>
        </p:nvSpPr>
        <p:spPr>
          <a:xfrm>
            <a:off x="7538223" y="2248724"/>
            <a:ext cx="2079279"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安全文化建设的核心内容</a:t>
            </a:r>
          </a:p>
        </p:txBody>
      </p:sp>
      <p:sp>
        <p:nvSpPr>
          <p:cNvPr id="14" name="矩形 13">
            <a:extLst>
              <a:ext uri="{FF2B5EF4-FFF2-40B4-BE49-F238E27FC236}">
                <a16:creationId xmlns:a16="http://schemas.microsoft.com/office/drawing/2014/main" id="{B4488C94-8396-41EA-9EC8-B56C831804BC}"/>
              </a:ext>
            </a:extLst>
          </p:cNvPr>
          <p:cNvSpPr/>
          <p:nvPr/>
        </p:nvSpPr>
        <p:spPr>
          <a:xfrm>
            <a:off x="6182579" y="4119092"/>
            <a:ext cx="4790566" cy="2058577"/>
          </a:xfrm>
          <a:prstGeom prst="rect">
            <a:avLst/>
          </a:prstGeom>
        </p:spPr>
        <p:txBody>
          <a:bodyPr wrap="square">
            <a:spAutoFit/>
          </a:bodyPr>
          <a:lstStyle/>
          <a:p>
            <a:pPr algn="just">
              <a:lnSpc>
                <a:spcPct val="120000"/>
              </a:lnSpc>
              <a:spcBef>
                <a:spcPct val="0"/>
              </a:spcBef>
            </a:pPr>
            <a:r>
              <a:rPr lang="zh-CN" altLang="en-US" dirty="0">
                <a:latin typeface="微软雅黑" panose="020B0503020204020204" pitchFamily="34" charset="-122"/>
                <a:ea typeface="微软雅黑" panose="020B0503020204020204" pitchFamily="34" charset="-122"/>
              </a:rPr>
              <a:t>将企业安全理念和安全价值观表现在决策者和管理者对安全生产的态度及行动中，落实在企业的管理制度中，将安全管理深入企业整个管理的实践中，将安全法规、制度落实在决策者、管理者和员工的行为方式中，将安全标准落实在生产的工艺、技术、过程中  </a:t>
            </a:r>
          </a:p>
        </p:txBody>
      </p:sp>
      <p:sp>
        <p:nvSpPr>
          <p:cNvPr id="15" name="矩形 14">
            <a:extLst>
              <a:ext uri="{FF2B5EF4-FFF2-40B4-BE49-F238E27FC236}">
                <a16:creationId xmlns:a16="http://schemas.microsoft.com/office/drawing/2014/main" id="{0EC649FD-69B2-451A-BED7-9674A318D277}"/>
              </a:ext>
            </a:extLst>
          </p:cNvPr>
          <p:cNvSpPr/>
          <p:nvPr/>
        </p:nvSpPr>
        <p:spPr>
          <a:xfrm>
            <a:off x="469658" y="4617689"/>
            <a:ext cx="4348977" cy="1061381"/>
          </a:xfrm>
          <a:prstGeom prst="rect">
            <a:avLst/>
          </a:prstGeom>
        </p:spPr>
        <p:txBody>
          <a:bodyPr wrap="square">
            <a:spAutoFit/>
          </a:bodyPr>
          <a:lstStyle/>
          <a:p>
            <a:pPr>
              <a:lnSpc>
                <a:spcPct val="120000"/>
              </a:lnSpc>
              <a:spcBef>
                <a:spcPct val="0"/>
              </a:spcBef>
            </a:pPr>
            <a:r>
              <a:rPr lang="zh-CN" altLang="en-US" dirty="0">
                <a:latin typeface="微软雅黑" panose="020B0503020204020204" pitchFamily="34" charset="-122"/>
                <a:ea typeface="微软雅黑" panose="020B0503020204020204" pitchFamily="34" charset="-122"/>
              </a:rPr>
              <a:t>提升社会和全民的安全素质，这对于提高人类的安全生存水平、提高企业安全生产保障能力具有基础性意义和战略性意义</a:t>
            </a:r>
          </a:p>
        </p:txBody>
      </p:sp>
      <p:sp>
        <p:nvSpPr>
          <p:cNvPr id="18" name="矩形 17">
            <a:extLst>
              <a:ext uri="{FF2B5EF4-FFF2-40B4-BE49-F238E27FC236}">
                <a16:creationId xmlns:a16="http://schemas.microsoft.com/office/drawing/2014/main" id="{BFBA2D96-C460-497D-B13C-1E88B88D9503}"/>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安全文化</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Tree>
    <p:extLst>
      <p:ext uri="{BB962C8B-B14F-4D97-AF65-F5344CB8AC3E}">
        <p14:creationId xmlns:p14="http://schemas.microsoft.com/office/powerpoint/2010/main" val="3558340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AF8BAB3-2DAD-49E8-B393-C8E0EB1E9501}"/>
              </a:ext>
            </a:extLst>
          </p:cNvPr>
          <p:cNvPicPr>
            <a:picLocks noChangeAspect="1"/>
          </p:cNvPicPr>
          <p:nvPr/>
        </p:nvPicPr>
        <p:blipFill rotWithShape="1">
          <a:blip r:embed="rId3">
            <a:extLst>
              <a:ext uri="{28A0092B-C50C-407E-A947-70E740481C1C}">
                <a14:useLocalDpi xmlns:a14="http://schemas.microsoft.com/office/drawing/2010/main" val="0"/>
              </a:ext>
            </a:extLst>
          </a:blip>
          <a:srcRect t="1766" b="13900"/>
          <a:stretch/>
        </p:blipFill>
        <p:spPr>
          <a:xfrm>
            <a:off x="0" y="0"/>
            <a:ext cx="12192000" cy="6858000"/>
          </a:xfrm>
          <a:prstGeom prst="rect">
            <a:avLst/>
          </a:prstGeom>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8" name="矩形 7">
            <a:extLst>
              <a:ext uri="{FF2B5EF4-FFF2-40B4-BE49-F238E27FC236}">
                <a16:creationId xmlns:a16="http://schemas.microsoft.com/office/drawing/2014/main" id="{546E8F3B-A1AA-49EE-8FCF-0FE22529E512}"/>
              </a:ext>
            </a:extLst>
          </p:cNvPr>
          <p:cNvSpPr/>
          <p:nvPr/>
        </p:nvSpPr>
        <p:spPr>
          <a:xfrm>
            <a:off x="3846286" y="2486690"/>
            <a:ext cx="8345714" cy="2491709"/>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7BBD6DF-45FF-4BB8-A59B-D0A79CCA0CD4}"/>
              </a:ext>
            </a:extLst>
          </p:cNvPr>
          <p:cNvSpPr/>
          <p:nvPr/>
        </p:nvSpPr>
        <p:spPr>
          <a:xfrm>
            <a:off x="4143828" y="2743888"/>
            <a:ext cx="7750629" cy="1135054"/>
          </a:xfrm>
          <a:prstGeom prst="rect">
            <a:avLst/>
          </a:prstGeom>
        </p:spPr>
        <p:txBody>
          <a:bodyPr wrap="square">
            <a:spAutoFit/>
          </a:bodyPr>
          <a:lstStyle/>
          <a:p>
            <a:pPr>
              <a:lnSpc>
                <a:spcPct val="150000"/>
              </a:lnSpc>
              <a:spcBef>
                <a:spcPct val="0"/>
              </a:spcBef>
              <a:buClr>
                <a:schemeClr val="tx1"/>
              </a:buCl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不是为了安全文化而建立安全文化，而是应坚持一套</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spcBef>
                <a:spcPct val="0"/>
              </a:spcBef>
              <a:buClr>
                <a:schemeClr val="tx1"/>
              </a:buCl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“企业自有的管理体系”“并持之以恒地落实执行”</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F47CF2A3-BE2A-42C1-BA98-1FEA41BF6281}"/>
              </a:ext>
            </a:extLst>
          </p:cNvPr>
          <p:cNvSpPr/>
          <p:nvPr/>
        </p:nvSpPr>
        <p:spPr>
          <a:xfrm>
            <a:off x="6096000" y="4168378"/>
            <a:ext cx="3262432" cy="461665"/>
          </a:xfrm>
          <a:prstGeom prst="rect">
            <a:avLst/>
          </a:prstGeom>
        </p:spPr>
        <p:txBody>
          <a:bodyPr wrap="square">
            <a:spAutoFit/>
          </a:bodyPr>
          <a:lstStyle/>
          <a:p>
            <a:pPr>
              <a:spcBef>
                <a:spcPct val="0"/>
              </a:spcBef>
              <a:buClr>
                <a:schemeClr val="tx1"/>
              </a:buClr>
            </a:pPr>
            <a:r>
              <a:rPr lang="zh-CN" altLang="en-US" sz="2400" b="1" dirty="0">
                <a:solidFill>
                  <a:srgbClr val="E43C11"/>
                </a:solidFill>
                <a:latin typeface="微软雅黑" panose="020B0503020204020204" pitchFamily="34" charset="-122"/>
                <a:ea typeface="微软雅黑" panose="020B0503020204020204" pitchFamily="34" charset="-122"/>
              </a:rPr>
              <a:t>企业安全文化自然形成</a:t>
            </a:r>
            <a:endParaRPr lang="en-US" altLang="zh-CN" sz="2400" b="1" dirty="0">
              <a:solidFill>
                <a:srgbClr val="E43C11"/>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E17E924A-F4B7-4D0F-81EA-CE5E010C8410}"/>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安全文化</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Tree>
    <p:extLst>
      <p:ext uri="{BB962C8B-B14F-4D97-AF65-F5344CB8AC3E}">
        <p14:creationId xmlns:p14="http://schemas.microsoft.com/office/powerpoint/2010/main" val="760296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安全文化</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pic>
        <p:nvPicPr>
          <p:cNvPr id="12" name="Picture 4" descr="http://www.esafety.cn/UploadFiles/zazhi2008_UploadFiles_1369/200903/2009032711145823.jpg">
            <a:extLst>
              <a:ext uri="{FF2B5EF4-FFF2-40B4-BE49-F238E27FC236}">
                <a16:creationId xmlns:a16="http://schemas.microsoft.com/office/drawing/2014/main" id="{04FC1152-1464-4F0E-BFD2-62AF306E6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837" y="1147763"/>
            <a:ext cx="9944326" cy="510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218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安全文化</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pic>
        <p:nvPicPr>
          <p:cNvPr id="3" name="图片 2">
            <a:extLst>
              <a:ext uri="{FF2B5EF4-FFF2-40B4-BE49-F238E27FC236}">
                <a16:creationId xmlns:a16="http://schemas.microsoft.com/office/drawing/2014/main" id="{AA2AC8AF-D44C-42A3-83CD-850081289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1161143"/>
            <a:ext cx="4117789" cy="5696857"/>
          </a:xfrm>
          <a:prstGeom prst="rect">
            <a:avLst/>
          </a:prstGeom>
        </p:spPr>
      </p:pic>
      <p:sp>
        <p:nvSpPr>
          <p:cNvPr id="4" name="椭圆 3">
            <a:extLst>
              <a:ext uri="{FF2B5EF4-FFF2-40B4-BE49-F238E27FC236}">
                <a16:creationId xmlns:a16="http://schemas.microsoft.com/office/drawing/2014/main" id="{444BCD62-0744-4D7F-83F6-98F9E80557CE}"/>
              </a:ext>
            </a:extLst>
          </p:cNvPr>
          <p:cNvSpPr/>
          <p:nvPr/>
        </p:nvSpPr>
        <p:spPr>
          <a:xfrm>
            <a:off x="6171106" y="2155143"/>
            <a:ext cx="1796370" cy="1796370"/>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8" name="椭圆 7">
            <a:extLst>
              <a:ext uri="{FF2B5EF4-FFF2-40B4-BE49-F238E27FC236}">
                <a16:creationId xmlns:a16="http://schemas.microsoft.com/office/drawing/2014/main" id="{652DC4FC-CFFA-454B-AA5F-8C3CA4F65205}"/>
              </a:ext>
            </a:extLst>
          </p:cNvPr>
          <p:cNvSpPr/>
          <p:nvPr/>
        </p:nvSpPr>
        <p:spPr>
          <a:xfrm>
            <a:off x="8580477" y="2155143"/>
            <a:ext cx="1796370" cy="1796370"/>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9" name="椭圆 8">
            <a:extLst>
              <a:ext uri="{FF2B5EF4-FFF2-40B4-BE49-F238E27FC236}">
                <a16:creationId xmlns:a16="http://schemas.microsoft.com/office/drawing/2014/main" id="{6FB6FB8C-37C0-4427-805F-3DEBFC7DBA6E}"/>
              </a:ext>
            </a:extLst>
          </p:cNvPr>
          <p:cNvSpPr/>
          <p:nvPr/>
        </p:nvSpPr>
        <p:spPr>
          <a:xfrm>
            <a:off x="4659920" y="4230685"/>
            <a:ext cx="1796370" cy="1796370"/>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10" name="椭圆 9">
            <a:extLst>
              <a:ext uri="{FF2B5EF4-FFF2-40B4-BE49-F238E27FC236}">
                <a16:creationId xmlns:a16="http://schemas.microsoft.com/office/drawing/2014/main" id="{9980E99E-63E9-4AA1-B5AB-3237C85F1E8D}"/>
              </a:ext>
            </a:extLst>
          </p:cNvPr>
          <p:cNvSpPr/>
          <p:nvPr/>
        </p:nvSpPr>
        <p:spPr>
          <a:xfrm>
            <a:off x="9835230" y="4230685"/>
            <a:ext cx="1796370" cy="1796370"/>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11" name="椭圆 10">
            <a:extLst>
              <a:ext uri="{FF2B5EF4-FFF2-40B4-BE49-F238E27FC236}">
                <a16:creationId xmlns:a16="http://schemas.microsoft.com/office/drawing/2014/main" id="{7FABA1CB-5A7E-4672-9AB3-FF68EE916C37}"/>
              </a:ext>
            </a:extLst>
          </p:cNvPr>
          <p:cNvSpPr/>
          <p:nvPr/>
        </p:nvSpPr>
        <p:spPr>
          <a:xfrm>
            <a:off x="7247575" y="4230685"/>
            <a:ext cx="1796370" cy="1796370"/>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6" name="矩形 5">
            <a:extLst>
              <a:ext uri="{FF2B5EF4-FFF2-40B4-BE49-F238E27FC236}">
                <a16:creationId xmlns:a16="http://schemas.microsoft.com/office/drawing/2014/main" id="{B7B8B7E7-FDB4-407C-AB32-AECB8B454F6D}"/>
              </a:ext>
            </a:extLst>
          </p:cNvPr>
          <p:cNvSpPr/>
          <p:nvPr/>
        </p:nvSpPr>
        <p:spPr>
          <a:xfrm>
            <a:off x="5591214" y="1323060"/>
            <a:ext cx="5109091" cy="461665"/>
          </a:xfrm>
          <a:prstGeom prst="rect">
            <a:avLst/>
          </a:prstGeom>
        </p:spPr>
        <p:txBody>
          <a:bodyPr wrap="none">
            <a:spAutoFit/>
          </a:bodyPr>
          <a:lstStyle/>
          <a:p>
            <a:pPr algn="ctr">
              <a:defRPr/>
            </a:pPr>
            <a:r>
              <a:rPr lang="zh-CN" altLang="en-US" sz="2400" b="1" dirty="0">
                <a:solidFill>
                  <a:srgbClr val="E43C11"/>
                </a:solidFill>
                <a:latin typeface="微软雅黑" panose="020B0503020204020204" pitchFamily="34" charset="-122"/>
                <a:ea typeface="微软雅黑" panose="020B0503020204020204" pitchFamily="34" charset="-122"/>
                <a:cs typeface="Arial" panose="020B0604020202020204" pitchFamily="34" charset="0"/>
              </a:rPr>
              <a:t>我们正在形成一个强有力的安全文化</a:t>
            </a:r>
          </a:p>
        </p:txBody>
      </p:sp>
      <p:sp>
        <p:nvSpPr>
          <p:cNvPr id="7" name="矩形 6">
            <a:extLst>
              <a:ext uri="{FF2B5EF4-FFF2-40B4-BE49-F238E27FC236}">
                <a16:creationId xmlns:a16="http://schemas.microsoft.com/office/drawing/2014/main" id="{FFB2A5DC-7C86-4B5E-87F3-DEAAF4C27843}"/>
              </a:ext>
            </a:extLst>
          </p:cNvPr>
          <p:cNvSpPr/>
          <p:nvPr/>
        </p:nvSpPr>
        <p:spPr>
          <a:xfrm>
            <a:off x="6096000" y="2853273"/>
            <a:ext cx="1991251" cy="400110"/>
          </a:xfrm>
          <a:prstGeom prst="rect">
            <a:avLst/>
          </a:prstGeom>
        </p:spPr>
        <p:txBody>
          <a:bodyPr wrap="none">
            <a:spAutoFit/>
          </a:bodyPr>
          <a:lstStyle/>
          <a:p>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不安全、不生产</a:t>
            </a:r>
          </a:p>
        </p:txBody>
      </p:sp>
      <p:sp>
        <p:nvSpPr>
          <p:cNvPr id="13" name="矩形 12">
            <a:extLst>
              <a:ext uri="{FF2B5EF4-FFF2-40B4-BE49-F238E27FC236}">
                <a16:creationId xmlns:a16="http://schemas.microsoft.com/office/drawing/2014/main" id="{1930472A-41F7-4102-99D2-125FF5C2DB6E}"/>
              </a:ext>
            </a:extLst>
          </p:cNvPr>
          <p:cNvSpPr/>
          <p:nvPr/>
        </p:nvSpPr>
        <p:spPr>
          <a:xfrm>
            <a:off x="8770268" y="2699385"/>
            <a:ext cx="1416787" cy="707886"/>
          </a:xfrm>
          <a:prstGeom prst="rect">
            <a:avLst/>
          </a:prstGeom>
        </p:spPr>
        <p:txBody>
          <a:bodyPr wrap="square">
            <a:spAutoFit/>
          </a:bodyPr>
          <a:lstStyle/>
          <a:p>
            <a:pPr algn="ct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安全问题举报有奖</a:t>
            </a:r>
          </a:p>
        </p:txBody>
      </p:sp>
      <p:sp>
        <p:nvSpPr>
          <p:cNvPr id="14" name="矩形 13">
            <a:extLst>
              <a:ext uri="{FF2B5EF4-FFF2-40B4-BE49-F238E27FC236}">
                <a16:creationId xmlns:a16="http://schemas.microsoft.com/office/drawing/2014/main" id="{26BDE32D-4FD3-4F67-860F-0B76B250E0F0}"/>
              </a:ext>
            </a:extLst>
          </p:cNvPr>
          <p:cNvSpPr/>
          <p:nvPr/>
        </p:nvSpPr>
        <p:spPr>
          <a:xfrm>
            <a:off x="4802512" y="4827054"/>
            <a:ext cx="1511186" cy="707886"/>
          </a:xfrm>
          <a:prstGeom prst="rect">
            <a:avLst/>
          </a:prstGeom>
        </p:spPr>
        <p:txBody>
          <a:bodyPr wrap="square">
            <a:spAutoFit/>
          </a:bodyPr>
          <a:lstStyle/>
          <a:p>
            <a:pPr algn="ct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宁可少生产也要保护人</a:t>
            </a:r>
          </a:p>
        </p:txBody>
      </p:sp>
      <p:sp>
        <p:nvSpPr>
          <p:cNvPr id="15" name="矩形 14">
            <a:extLst>
              <a:ext uri="{FF2B5EF4-FFF2-40B4-BE49-F238E27FC236}">
                <a16:creationId xmlns:a16="http://schemas.microsoft.com/office/drawing/2014/main" id="{14730F2E-5F5C-4FA9-A1AC-43B76DE3568D}"/>
              </a:ext>
            </a:extLst>
          </p:cNvPr>
          <p:cNvSpPr/>
          <p:nvPr/>
        </p:nvSpPr>
        <p:spPr>
          <a:xfrm>
            <a:off x="7540465" y="4827054"/>
            <a:ext cx="1210588" cy="707886"/>
          </a:xfrm>
          <a:prstGeom prst="rect">
            <a:avLst/>
          </a:prstGeom>
        </p:spPr>
        <p:txBody>
          <a:bodyPr wrap="square">
            <a:spAutoFit/>
          </a:bodyPr>
          <a:lstStyle/>
          <a:p>
            <a:pPr algn="ct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工人出事</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领导有责</a:t>
            </a:r>
          </a:p>
        </p:txBody>
      </p:sp>
      <p:sp>
        <p:nvSpPr>
          <p:cNvPr id="16" name="矩形 15">
            <a:extLst>
              <a:ext uri="{FF2B5EF4-FFF2-40B4-BE49-F238E27FC236}">
                <a16:creationId xmlns:a16="http://schemas.microsoft.com/office/drawing/2014/main" id="{320F11B0-9345-4571-814E-179456F830B9}"/>
              </a:ext>
            </a:extLst>
          </p:cNvPr>
          <p:cNvSpPr/>
          <p:nvPr/>
        </p:nvSpPr>
        <p:spPr>
          <a:xfrm>
            <a:off x="9942551" y="4827054"/>
            <a:ext cx="1689049" cy="707886"/>
          </a:xfrm>
          <a:prstGeom prst="rect">
            <a:avLst/>
          </a:prstGeom>
        </p:spPr>
        <p:txBody>
          <a:bodyPr wrap="square">
            <a:spAutoFit/>
          </a:bodyPr>
          <a:lstStyle/>
          <a:p>
            <a:pPr algn="ct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处罚和教育</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都很重要</a:t>
            </a:r>
          </a:p>
        </p:txBody>
      </p:sp>
    </p:spTree>
    <p:extLst>
      <p:ext uri="{BB962C8B-B14F-4D97-AF65-F5344CB8AC3E}">
        <p14:creationId xmlns:p14="http://schemas.microsoft.com/office/powerpoint/2010/main" val="1951606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3217082" y="2445540"/>
            <a:ext cx="3333897" cy="1441032"/>
            <a:chOff x="651390" y="3861316"/>
            <a:chExt cx="3334477" cy="1442113"/>
          </a:xfrm>
        </p:grpSpPr>
        <p:sp>
          <p:nvSpPr>
            <p:cNvPr id="11" name="文本框 10">
              <a:extLst>
                <a:ext uri="{FF2B5EF4-FFF2-40B4-BE49-F238E27FC236}">
                  <a16:creationId xmlns:a16="http://schemas.microsoft.com/office/drawing/2014/main" id="{CB12293C-2570-4826-913E-F28EB67D7D3A}"/>
                </a:ext>
              </a:extLst>
            </p:cNvPr>
            <p:cNvSpPr txBox="1"/>
            <p:nvPr/>
          </p:nvSpPr>
          <p:spPr>
            <a:xfrm>
              <a:off x="651390" y="4779816"/>
              <a:ext cx="3334477" cy="523613"/>
            </a:xfrm>
            <a:prstGeom prst="rect">
              <a:avLst/>
            </a:prstGeom>
            <a:noFill/>
          </p:spPr>
          <p:txBody>
            <a:bodyPr wrap="square">
              <a:spAutoFit/>
              <a:scene3d>
                <a:camera prst="orthographicFront"/>
                <a:lightRig rig="threePt" dir="t"/>
              </a:scene3d>
              <a:sp3d contourW="12700"/>
            </a:bodyPr>
            <a:lstStyle>
              <a:defPPr>
                <a:defRPr lang="zh-CN"/>
              </a:defPPr>
              <a:lvl1pPr algn="ctr">
                <a:defRPr sz="2800" b="1" spc="300">
                  <a:solidFill>
                    <a:schemeClr val="tx1">
                      <a:lumMod val="95000"/>
                      <a:lumOff val="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dirty="0"/>
                <a:t>结语</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94364" y="3861316"/>
              <a:ext cx="3048530" cy="92402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eaLnBrk="1" fontAlgn="auto" hangingPunct="1">
                <a:spcBef>
                  <a:spcPts val="0"/>
                </a:spcBef>
                <a:spcAft>
                  <a:spcPts val="0"/>
                </a:spcAft>
                <a:defRPr/>
              </a:pPr>
              <a:r>
                <a:rPr lang="en-US" altLang="zh-CN" sz="5400" dirty="0">
                  <a:solidFill>
                    <a:schemeClr val="tx1"/>
                  </a:solidFill>
                  <a:latin typeface="Century Gothic" panose="020B0502020202020204" pitchFamily="34" charset="0"/>
                  <a:ea typeface="思源黑体 CN Medium" panose="020B0600000000000000" pitchFamily="34" charset="-122"/>
                </a:rPr>
                <a:t>PART 07</a:t>
              </a:r>
              <a:endParaRPr lang="zh-CN" altLang="en-US" sz="5400" dirty="0">
                <a:solidFill>
                  <a:schemeClr val="tx1"/>
                </a:solidFill>
                <a:latin typeface="Century Gothic" panose="020B0502020202020204" pitchFamily="34" charset="0"/>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877514" y="2136719"/>
            <a:ext cx="2132542" cy="2064196"/>
            <a:chOff x="684845" y="2049106"/>
            <a:chExt cx="2132542" cy="2064196"/>
          </a:xfrm>
        </p:grpSpPr>
        <p:sp>
          <p:nvSpPr>
            <p:cNvPr id="13" name="椭圆 12">
              <a:extLst>
                <a:ext uri="{FF2B5EF4-FFF2-40B4-BE49-F238E27FC236}">
                  <a16:creationId xmlns:a16="http://schemas.microsoft.com/office/drawing/2014/main" id="{C6AAF931-4AFB-44C8-B2B1-EED05478B0EA}"/>
                </a:ext>
              </a:extLst>
            </p:cNvPr>
            <p:cNvSpPr/>
            <p:nvPr/>
          </p:nvSpPr>
          <p:spPr>
            <a:xfrm>
              <a:off x="719018" y="2049106"/>
              <a:ext cx="2064196" cy="2064196"/>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684845" y="2357929"/>
              <a:ext cx="2132542" cy="1446550"/>
            </a:xfrm>
            <a:prstGeom prst="rect">
              <a:avLst/>
            </a:prstGeom>
            <a:noFill/>
          </p:spPr>
          <p:txBody>
            <a:bodyPr wrap="square" rtlCol="0">
              <a:spAutoFit/>
            </a:bodyPr>
            <a:lstStyle/>
            <a:p>
              <a:pPr algn="ctr"/>
              <a:r>
                <a:rPr lang="en-US" altLang="zh-CN" sz="8800" dirty="0">
                  <a:solidFill>
                    <a:schemeClr val="bg1"/>
                  </a:solidFill>
                  <a:latin typeface="Arial Black" panose="020B0A04020102020204" pitchFamily="34" charset="0"/>
                  <a:ea typeface="思源黑体 CN Bold" panose="020B0800000000000000" pitchFamily="34" charset="-122"/>
                </a:rPr>
                <a:t>07</a:t>
              </a:r>
              <a:endParaRPr lang="zh-CN" altLang="en-US" sz="8800" dirty="0">
                <a:solidFill>
                  <a:schemeClr val="bg1"/>
                </a:solidFill>
                <a:latin typeface="Arial Black" panose="020B0A04020102020204" pitchFamily="34" charset="0"/>
                <a:ea typeface="思源黑体 CN Bold" panose="020B0800000000000000" pitchFamily="34" charset="-122"/>
              </a:endParaRPr>
            </a:p>
          </p:txBody>
        </p:sp>
      </p:grpSp>
      <p:sp>
        <p:nvSpPr>
          <p:cNvPr id="16" name="Freeform 17">
            <a:extLst>
              <a:ext uri="{FF2B5EF4-FFF2-40B4-BE49-F238E27FC236}">
                <a16:creationId xmlns:a16="http://schemas.microsoft.com/office/drawing/2014/main" id="{BD45A65D-FBD0-49D2-B4F8-D9E275383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sp>
        <p:nvSpPr>
          <p:cNvPr id="17" name="Freeform 13">
            <a:extLst>
              <a:ext uri="{FF2B5EF4-FFF2-40B4-BE49-F238E27FC236}">
                <a16:creationId xmlns:a16="http://schemas.microsoft.com/office/drawing/2014/main" id="{E5560FB9-3CDF-4716-B44E-2E8504F3424E}"/>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pic>
        <p:nvPicPr>
          <p:cNvPr id="21" name="图片 20">
            <a:extLst>
              <a:ext uri="{FF2B5EF4-FFF2-40B4-BE49-F238E27FC236}">
                <a16:creationId xmlns:a16="http://schemas.microsoft.com/office/drawing/2014/main" id="{8DB2EDAC-6FFB-4452-9DEB-C36B3F93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19" name="Freeform 9">
            <a:extLst>
              <a:ext uri="{FF2B5EF4-FFF2-40B4-BE49-F238E27FC236}">
                <a16:creationId xmlns:a16="http://schemas.microsoft.com/office/drawing/2014/main" id="{A6B1F661-3C58-4CAD-9F39-D90F567A8123}"/>
              </a:ext>
            </a:extLst>
          </p:cNvPr>
          <p:cNvSpPr>
            <a:spLocks/>
          </p:cNvSpPr>
          <p:nvPr/>
        </p:nvSpPr>
        <p:spPr bwMode="auto">
          <a:xfrm>
            <a:off x="8647276" y="20381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
            <a:extLst>
              <a:ext uri="{FF2B5EF4-FFF2-40B4-BE49-F238E27FC236}">
                <a16:creationId xmlns:a16="http://schemas.microsoft.com/office/drawing/2014/main" id="{26D2F167-DC24-489B-BA31-D333C993490C}"/>
              </a:ext>
            </a:extLst>
          </p:cNvPr>
          <p:cNvSpPr>
            <a:spLocks/>
          </p:cNvSpPr>
          <p:nvPr/>
        </p:nvSpPr>
        <p:spPr bwMode="auto">
          <a:xfrm rot="2215949">
            <a:off x="-812391" y="5526089"/>
            <a:ext cx="5805593" cy="2075875"/>
          </a:xfrm>
          <a:custGeom>
            <a:avLst/>
            <a:gdLst>
              <a:gd name="T0" fmla="*/ 52 w 1024"/>
              <a:gd name="T1" fmla="*/ 290 h 290"/>
              <a:gd name="T2" fmla="*/ 0 w 1024"/>
              <a:gd name="T3" fmla="*/ 116 h 290"/>
              <a:gd name="T4" fmla="*/ 980 w 1024"/>
              <a:gd name="T5" fmla="*/ 0 h 290"/>
              <a:gd name="T6" fmla="*/ 1024 w 1024"/>
              <a:gd name="T7" fmla="*/ 150 h 290"/>
              <a:gd name="T8" fmla="*/ 52 w 1024"/>
              <a:gd name="T9" fmla="*/ 290 h 290"/>
            </a:gdLst>
            <a:ahLst/>
            <a:cxnLst>
              <a:cxn ang="0">
                <a:pos x="T0" y="T1"/>
              </a:cxn>
              <a:cxn ang="0">
                <a:pos x="T2" y="T3"/>
              </a:cxn>
              <a:cxn ang="0">
                <a:pos x="T4" y="T5"/>
              </a:cxn>
              <a:cxn ang="0">
                <a:pos x="T6" y="T7"/>
              </a:cxn>
              <a:cxn ang="0">
                <a:pos x="T8" y="T9"/>
              </a:cxn>
            </a:cxnLst>
            <a:rect l="0" t="0" r="r" b="b"/>
            <a:pathLst>
              <a:path w="1024" h="290">
                <a:moveTo>
                  <a:pt x="52" y="290"/>
                </a:moveTo>
                <a:cubicBezTo>
                  <a:pt x="0" y="116"/>
                  <a:pt x="0" y="116"/>
                  <a:pt x="0" y="116"/>
                </a:cubicBezTo>
                <a:cubicBezTo>
                  <a:pt x="265" y="152"/>
                  <a:pt x="607" y="145"/>
                  <a:pt x="980" y="0"/>
                </a:cubicBezTo>
                <a:cubicBezTo>
                  <a:pt x="1024" y="150"/>
                  <a:pt x="1024" y="150"/>
                  <a:pt x="1024" y="150"/>
                </a:cubicBezTo>
                <a:lnTo>
                  <a:pt x="52" y="290"/>
                </a:ln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
            <a:extLst>
              <a:ext uri="{FF2B5EF4-FFF2-40B4-BE49-F238E27FC236}">
                <a16:creationId xmlns:a16="http://schemas.microsoft.com/office/drawing/2014/main" id="{FE9DEC81-7662-4E89-85C6-43BB4847D025}"/>
              </a:ext>
            </a:extLst>
          </p:cNvPr>
          <p:cNvSpPr>
            <a:spLocks/>
          </p:cNvSpPr>
          <p:nvPr/>
        </p:nvSpPr>
        <p:spPr bwMode="auto">
          <a:xfrm rot="1976921">
            <a:off x="-1136693" y="5495733"/>
            <a:ext cx="5839063" cy="3127089"/>
          </a:xfrm>
          <a:custGeom>
            <a:avLst/>
            <a:gdLst>
              <a:gd name="T0" fmla="*/ 122 w 1039"/>
              <a:gd name="T1" fmla="*/ 508 h 508"/>
              <a:gd name="T2" fmla="*/ 0 w 1039"/>
              <a:gd name="T3" fmla="*/ 161 h 508"/>
              <a:gd name="T4" fmla="*/ 973 w 1039"/>
              <a:gd name="T5" fmla="*/ 0 h 508"/>
              <a:gd name="T6" fmla="*/ 1039 w 1039"/>
              <a:gd name="T7" fmla="*/ 188 h 508"/>
              <a:gd name="T8" fmla="*/ 122 w 1039"/>
              <a:gd name="T9" fmla="*/ 508 h 508"/>
              <a:gd name="connsiteX0" fmla="*/ 1571 w 10646"/>
              <a:gd name="connsiteY0" fmla="*/ 8638 h 8638"/>
              <a:gd name="connsiteX1" fmla="*/ 646 w 10646"/>
              <a:gd name="connsiteY1" fmla="*/ 3169 h 8638"/>
              <a:gd name="connsiteX2" fmla="*/ 10011 w 10646"/>
              <a:gd name="connsiteY2" fmla="*/ 0 h 8638"/>
              <a:gd name="connsiteX3" fmla="*/ 10646 w 10646"/>
              <a:gd name="connsiteY3" fmla="*/ 3701 h 8638"/>
              <a:gd name="connsiteX4" fmla="*/ 1571 w 10646"/>
              <a:gd name="connsiteY4" fmla="*/ 8638 h 8638"/>
              <a:gd name="connsiteX0" fmla="*/ 1432 w 9956"/>
              <a:gd name="connsiteY0" fmla="*/ 10000 h 10000"/>
              <a:gd name="connsiteX1" fmla="*/ 563 w 9956"/>
              <a:gd name="connsiteY1" fmla="*/ 3669 h 10000"/>
              <a:gd name="connsiteX2" fmla="*/ 9360 w 9956"/>
              <a:gd name="connsiteY2" fmla="*/ 0 h 10000"/>
              <a:gd name="connsiteX3" fmla="*/ 9956 w 9956"/>
              <a:gd name="connsiteY3" fmla="*/ 4285 h 10000"/>
              <a:gd name="connsiteX4" fmla="*/ 1432 w 9956"/>
              <a:gd name="connsiteY4" fmla="*/ 10000 h 10000"/>
              <a:gd name="connsiteX0" fmla="*/ 1713 w 10275"/>
              <a:gd name="connsiteY0" fmla="*/ 10000 h 10000"/>
              <a:gd name="connsiteX1" fmla="*/ 840 w 10275"/>
              <a:gd name="connsiteY1" fmla="*/ 3669 h 10000"/>
              <a:gd name="connsiteX2" fmla="*/ 9676 w 10275"/>
              <a:gd name="connsiteY2" fmla="*/ 0 h 10000"/>
              <a:gd name="connsiteX3" fmla="*/ 10275 w 10275"/>
              <a:gd name="connsiteY3" fmla="*/ 4285 h 10000"/>
              <a:gd name="connsiteX4" fmla="*/ 1713 w 10275"/>
              <a:gd name="connsiteY4" fmla="*/ 10000 h 10000"/>
              <a:gd name="connsiteX0" fmla="*/ 874 w 9436"/>
              <a:gd name="connsiteY0" fmla="*/ 10000 h 10000"/>
              <a:gd name="connsiteX1" fmla="*/ 1 w 9436"/>
              <a:gd name="connsiteY1" fmla="*/ 3669 h 10000"/>
              <a:gd name="connsiteX2" fmla="*/ 8837 w 9436"/>
              <a:gd name="connsiteY2" fmla="*/ 0 h 10000"/>
              <a:gd name="connsiteX3" fmla="*/ 9436 w 9436"/>
              <a:gd name="connsiteY3" fmla="*/ 4285 h 10000"/>
              <a:gd name="connsiteX4" fmla="*/ 874 w 9436"/>
              <a:gd name="connsiteY4" fmla="*/ 10000 h 10000"/>
              <a:gd name="connsiteX0" fmla="*/ 926 w 9915"/>
              <a:gd name="connsiteY0" fmla="*/ 10000 h 10000"/>
              <a:gd name="connsiteX1" fmla="*/ 1 w 9915"/>
              <a:gd name="connsiteY1" fmla="*/ 3669 h 10000"/>
              <a:gd name="connsiteX2" fmla="*/ 9365 w 9915"/>
              <a:gd name="connsiteY2" fmla="*/ 0 h 10000"/>
              <a:gd name="connsiteX3" fmla="*/ 9915 w 9915"/>
              <a:gd name="connsiteY3" fmla="*/ 2674 h 10000"/>
              <a:gd name="connsiteX4" fmla="*/ 926 w 99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 h="10000">
                <a:moveTo>
                  <a:pt x="926" y="10000"/>
                </a:moveTo>
                <a:cubicBezTo>
                  <a:pt x="-13" y="3630"/>
                  <a:pt x="12" y="3652"/>
                  <a:pt x="1" y="3669"/>
                </a:cubicBezTo>
                <a:cubicBezTo>
                  <a:pt x="-34" y="3725"/>
                  <a:pt x="5853" y="3669"/>
                  <a:pt x="9365" y="0"/>
                </a:cubicBezTo>
                <a:cubicBezTo>
                  <a:pt x="9577" y="1428"/>
                  <a:pt x="9703" y="1246"/>
                  <a:pt x="9915" y="2674"/>
                </a:cubicBezTo>
                <a:lnTo>
                  <a:pt x="926" y="10000"/>
                </a:lnTo>
                <a:close/>
              </a:path>
            </a:pathLst>
          </a:custGeom>
          <a:gradFill>
            <a:gsLst>
              <a:gs pos="0">
                <a:srgbClr val="FFC00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
            <a:extLst>
              <a:ext uri="{FF2B5EF4-FFF2-40B4-BE49-F238E27FC236}">
                <a16:creationId xmlns:a16="http://schemas.microsoft.com/office/drawing/2014/main" id="{7D175F18-CE27-4C40-B61A-559F139622FB}"/>
              </a:ext>
            </a:extLst>
          </p:cNvPr>
          <p:cNvSpPr>
            <a:spLocks/>
          </p:cNvSpPr>
          <p:nvPr/>
        </p:nvSpPr>
        <p:spPr bwMode="auto">
          <a:xfrm rot="1976921">
            <a:off x="-995156" y="5371340"/>
            <a:ext cx="5731352" cy="3317147"/>
          </a:xfrm>
          <a:custGeom>
            <a:avLst/>
            <a:gdLst>
              <a:gd name="T0" fmla="*/ 84 w 1011"/>
              <a:gd name="T1" fmla="*/ 462 h 465"/>
              <a:gd name="T2" fmla="*/ 0 w 1011"/>
              <a:gd name="T3" fmla="*/ 301 h 465"/>
              <a:gd name="T4" fmla="*/ 939 w 1011"/>
              <a:gd name="T5" fmla="*/ 0 h 465"/>
              <a:gd name="T6" fmla="*/ 1011 w 1011"/>
              <a:gd name="T7" fmla="*/ 138 h 465"/>
              <a:gd name="T8" fmla="*/ 84 w 1011"/>
              <a:gd name="T9" fmla="*/ 462 h 465"/>
            </a:gdLst>
            <a:ahLst/>
            <a:cxnLst>
              <a:cxn ang="0">
                <a:pos x="T0" y="T1"/>
              </a:cxn>
              <a:cxn ang="0">
                <a:pos x="T2" y="T3"/>
              </a:cxn>
              <a:cxn ang="0">
                <a:pos x="T4" y="T5"/>
              </a:cxn>
              <a:cxn ang="0">
                <a:pos x="T6" y="T7"/>
              </a:cxn>
              <a:cxn ang="0">
                <a:pos x="T8" y="T9"/>
              </a:cxn>
            </a:cxnLst>
            <a:rect l="0" t="0" r="r" b="b"/>
            <a:pathLst>
              <a:path w="1011" h="465">
                <a:moveTo>
                  <a:pt x="84" y="462"/>
                </a:moveTo>
                <a:cubicBezTo>
                  <a:pt x="38" y="465"/>
                  <a:pt x="0" y="301"/>
                  <a:pt x="0" y="301"/>
                </a:cubicBezTo>
                <a:cubicBezTo>
                  <a:pt x="266" y="286"/>
                  <a:pt x="601" y="213"/>
                  <a:pt x="939" y="0"/>
                </a:cubicBezTo>
                <a:cubicBezTo>
                  <a:pt x="1011" y="138"/>
                  <a:pt x="1011" y="138"/>
                  <a:pt x="1011" y="138"/>
                </a:cubicBezTo>
                <a:cubicBezTo>
                  <a:pt x="1011" y="138"/>
                  <a:pt x="633" y="424"/>
                  <a:pt x="84" y="462"/>
                </a:cubicBez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椭圆 24">
            <a:extLst>
              <a:ext uri="{FF2B5EF4-FFF2-40B4-BE49-F238E27FC236}">
                <a16:creationId xmlns:a16="http://schemas.microsoft.com/office/drawing/2014/main" id="{A78B6B48-BE7F-4F2F-B1C8-89EE279C9ABE}"/>
              </a:ext>
            </a:extLst>
          </p:cNvPr>
          <p:cNvSpPr/>
          <p:nvPr/>
        </p:nvSpPr>
        <p:spPr>
          <a:xfrm>
            <a:off x="9516755"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4D54C92B-EE04-4377-826F-7B3665BF89DE}"/>
              </a:ext>
            </a:extLst>
          </p:cNvPr>
          <p:cNvSpPr/>
          <p:nvPr/>
        </p:nvSpPr>
        <p:spPr>
          <a:xfrm>
            <a:off x="11897807" y="4581524"/>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27" name="椭圆 26">
            <a:extLst>
              <a:ext uri="{FF2B5EF4-FFF2-40B4-BE49-F238E27FC236}">
                <a16:creationId xmlns:a16="http://schemas.microsoft.com/office/drawing/2014/main" id="{E296CFB0-43CD-4C82-8493-C1D86DD3E53B}"/>
              </a:ext>
            </a:extLst>
          </p:cNvPr>
          <p:cNvSpPr/>
          <p:nvPr/>
        </p:nvSpPr>
        <p:spPr>
          <a:xfrm>
            <a:off x="11351348" y="6110976"/>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838878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安全文化</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2" name="矩形 1">
            <a:extLst>
              <a:ext uri="{FF2B5EF4-FFF2-40B4-BE49-F238E27FC236}">
                <a16:creationId xmlns:a16="http://schemas.microsoft.com/office/drawing/2014/main" id="{328BAFC0-4BBE-4E9D-81BE-7DACFD915B75}"/>
              </a:ext>
            </a:extLst>
          </p:cNvPr>
          <p:cNvSpPr/>
          <p:nvPr/>
        </p:nvSpPr>
        <p:spPr>
          <a:xfrm>
            <a:off x="4336544" y="1371991"/>
            <a:ext cx="3518912" cy="400110"/>
          </a:xfrm>
          <a:prstGeom prst="rect">
            <a:avLst/>
          </a:prstGeom>
        </p:spPr>
        <p:txBody>
          <a:bodyPr wrap="none">
            <a:spAutoFit/>
          </a:bodyPr>
          <a:lstStyle/>
          <a:p>
            <a:pPr>
              <a:spcBef>
                <a:spcPct val="0"/>
              </a:spcBef>
            </a:pPr>
            <a:r>
              <a:rPr lang="zh-CN" altLang="en-US" sz="2000" b="1" dirty="0">
                <a:latin typeface="微软雅黑" panose="020B0503020204020204" pitchFamily="34" charset="-122"/>
                <a:ea typeface="微软雅黑" panose="020B0503020204020204" pitchFamily="34" charset="-122"/>
              </a:rPr>
              <a:t>安全生产对中层管理者的要求</a:t>
            </a:r>
          </a:p>
        </p:txBody>
      </p:sp>
      <p:sp>
        <p:nvSpPr>
          <p:cNvPr id="17" name="矩形: 圆角 16">
            <a:extLst>
              <a:ext uri="{FF2B5EF4-FFF2-40B4-BE49-F238E27FC236}">
                <a16:creationId xmlns:a16="http://schemas.microsoft.com/office/drawing/2014/main" id="{942AA089-450A-4330-BBED-638629DD6685}"/>
              </a:ext>
            </a:extLst>
          </p:cNvPr>
          <p:cNvSpPr/>
          <p:nvPr/>
        </p:nvSpPr>
        <p:spPr>
          <a:xfrm>
            <a:off x="1055688" y="2075543"/>
            <a:ext cx="2013183" cy="530476"/>
          </a:xfrm>
          <a:prstGeom prst="roundRect">
            <a:avLst>
              <a:gd name="adj" fmla="val 50000"/>
            </a:avLst>
          </a:prstGeom>
          <a:gradFill flip="none" rotWithShape="1">
            <a:gsLst>
              <a:gs pos="0">
                <a:srgbClr val="D70F01"/>
              </a:gs>
              <a:gs pos="100000">
                <a:srgbClr val="F26A22"/>
              </a:gs>
            </a:gsLst>
            <a:lin ang="2700000" scaled="1"/>
            <a:tileRect/>
          </a:gradFill>
          <a:ln>
            <a:noFill/>
          </a:ln>
          <a:effectLst>
            <a:outerShdw blurRad="50800" dist="38100" dir="2700000" algn="tl" rotWithShape="0">
              <a:prstClr val="black">
                <a:alpha val="40000"/>
              </a:prstClr>
            </a:outerShdw>
          </a:effectLst>
        </p:spPr>
        <p:txBody>
          <a:bodyPr/>
          <a:lstStyle/>
          <a:p>
            <a:pPr>
              <a:spcBef>
                <a:spcPct val="0"/>
              </a:spcBef>
            </a:pPr>
            <a:endParaRPr lang="zh-CN" altLang="en-US">
              <a:solidFill>
                <a:schemeClr val="tx1"/>
              </a:solidFill>
              <a:latin typeface="Calibri" panose="020F0502020204030204" pitchFamily="34" charset="0"/>
              <a:ea typeface="宋体" panose="02010600030101010101" pitchFamily="2" charset="-122"/>
            </a:endParaRPr>
          </a:p>
        </p:txBody>
      </p:sp>
      <p:sp>
        <p:nvSpPr>
          <p:cNvPr id="12" name="矩形 11">
            <a:extLst>
              <a:ext uri="{FF2B5EF4-FFF2-40B4-BE49-F238E27FC236}">
                <a16:creationId xmlns:a16="http://schemas.microsoft.com/office/drawing/2014/main" id="{9667C1BC-1685-4D1E-87A0-F48A1A3AF5E3}"/>
              </a:ext>
            </a:extLst>
          </p:cNvPr>
          <p:cNvSpPr/>
          <p:nvPr/>
        </p:nvSpPr>
        <p:spPr>
          <a:xfrm>
            <a:off x="1508281" y="2156115"/>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安全素质</a:t>
            </a:r>
            <a:endParaRPr lang="zh-CN" altLang="en-US" sz="2000" b="1" dirty="0">
              <a:solidFill>
                <a:schemeClr val="bg1"/>
              </a:solidFill>
            </a:endParaRPr>
          </a:p>
        </p:txBody>
      </p:sp>
      <p:sp>
        <p:nvSpPr>
          <p:cNvPr id="18" name="矩形 17">
            <a:extLst>
              <a:ext uri="{FF2B5EF4-FFF2-40B4-BE49-F238E27FC236}">
                <a16:creationId xmlns:a16="http://schemas.microsoft.com/office/drawing/2014/main" id="{3B2B22C6-5FCC-4F29-9A03-B5348EDF1C6D}"/>
              </a:ext>
            </a:extLst>
          </p:cNvPr>
          <p:cNvSpPr/>
          <p:nvPr/>
        </p:nvSpPr>
        <p:spPr>
          <a:xfrm>
            <a:off x="1055689" y="2848008"/>
            <a:ext cx="10207398" cy="2807948"/>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企业管理层主要是指企业中的中层和基层管理部门的领导及干部。他们既要服从企业决策层的管理，又要管理基层的生产和经营人员，起到承上启下的作用，是企业生产经营决策的忠实贯彻者和执行者。 </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中层管理者对企业安全生产管理的态度、投入程度等对企业起着决定性的作用。企业的安全生产状况，与企业领导的安全认识有着密切的关系。</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管理层的安全文化素质对整个企业的形象具有重要影响。 </a:t>
            </a:r>
          </a:p>
        </p:txBody>
      </p:sp>
    </p:spTree>
    <p:extLst>
      <p:ext uri="{BB962C8B-B14F-4D97-AF65-F5344CB8AC3E}">
        <p14:creationId xmlns:p14="http://schemas.microsoft.com/office/powerpoint/2010/main" val="881864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6" name="五边形 20">
            <a:extLst>
              <a:ext uri="{FF2B5EF4-FFF2-40B4-BE49-F238E27FC236}">
                <a16:creationId xmlns:a16="http://schemas.microsoft.com/office/drawing/2014/main" id="{29AA167B-132E-493E-8DAD-E112FCF4C06B}"/>
              </a:ext>
            </a:extLst>
          </p:cNvPr>
          <p:cNvSpPr/>
          <p:nvPr/>
        </p:nvSpPr>
        <p:spPr>
          <a:xfrm>
            <a:off x="727672" y="1346464"/>
            <a:ext cx="2509013" cy="668247"/>
          </a:xfrm>
          <a:prstGeom prst="homePlate">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11EF021A-72A7-4A93-954F-26BE3EC1F8ED}"/>
              </a:ext>
            </a:extLst>
          </p:cNvPr>
          <p:cNvSpPr/>
          <p:nvPr/>
        </p:nvSpPr>
        <p:spPr>
          <a:xfrm>
            <a:off x="589807" y="1468221"/>
            <a:ext cx="2646878" cy="424732"/>
          </a:xfrm>
          <a:prstGeom prst="rect">
            <a:avLst/>
          </a:prstGeom>
        </p:spPr>
        <p:txBody>
          <a:bodyPr wrap="square">
            <a:spAutoFit/>
          </a:bodyPr>
          <a:lstStyle/>
          <a:p>
            <a:pPr>
              <a:lnSpc>
                <a:spcPct val="9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工伤保险条例</a:t>
            </a:r>
            <a:r>
              <a:rPr lang="en-US" altLang="zh-CN" sz="2400" b="1" dirty="0">
                <a:solidFill>
                  <a:schemeClr val="bg1"/>
                </a:solidFill>
                <a:latin typeface="微软雅黑" panose="020B0503020204020204" pitchFamily="34" charset="-122"/>
                <a:ea typeface="微软雅黑" panose="020B0503020204020204" pitchFamily="34" charset="-122"/>
              </a:rPr>
              <a:t>》</a:t>
            </a:r>
          </a:p>
        </p:txBody>
      </p:sp>
      <p:sp>
        <p:nvSpPr>
          <p:cNvPr id="7" name="矩形 6">
            <a:extLst>
              <a:ext uri="{FF2B5EF4-FFF2-40B4-BE49-F238E27FC236}">
                <a16:creationId xmlns:a16="http://schemas.microsoft.com/office/drawing/2014/main" id="{1CEE4820-9CA0-4CC5-BA08-E2CBDBB15D5A}"/>
              </a:ext>
            </a:extLst>
          </p:cNvPr>
          <p:cNvSpPr/>
          <p:nvPr/>
        </p:nvSpPr>
        <p:spPr>
          <a:xfrm>
            <a:off x="695325" y="2261234"/>
            <a:ext cx="5391219" cy="400110"/>
          </a:xfrm>
          <a:prstGeom prst="rect">
            <a:avLst/>
          </a:prstGeom>
        </p:spPr>
        <p:txBody>
          <a:bodyPr wrap="none">
            <a:spAutoFit/>
          </a:bodyPr>
          <a:lstStyle/>
          <a:p>
            <a:pPr algn="just">
              <a:spcBef>
                <a:spcPct val="0"/>
              </a:spcBef>
            </a:pPr>
            <a:r>
              <a:rPr lang="zh-CN" altLang="en-US" sz="2000" b="1" dirty="0">
                <a:latin typeface="微软雅黑" panose="020B0503020204020204" pitchFamily="34" charset="-122"/>
                <a:ea typeface="微软雅黑" panose="020B0503020204020204" pitchFamily="34" charset="-122"/>
              </a:rPr>
              <a:t>第十五条 职工有下列情形之一的，视同工伤：</a:t>
            </a:r>
            <a:endParaRPr lang="en-US" altLang="zh-CN" sz="20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386FCAA1-F931-4A5F-9929-724F8074A1D4}"/>
              </a:ext>
            </a:extLst>
          </p:cNvPr>
          <p:cNvSpPr/>
          <p:nvPr/>
        </p:nvSpPr>
        <p:spPr>
          <a:xfrm>
            <a:off x="695324" y="2754493"/>
            <a:ext cx="10480675" cy="1289905"/>
          </a:xfrm>
          <a:prstGeom prst="rect">
            <a:avLst/>
          </a:prstGeom>
        </p:spPr>
        <p:txBody>
          <a:bodyPr wrap="square">
            <a:spAutoFit/>
          </a:bodyPr>
          <a:lstStyle/>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在工作时间和工作岗位，突发疾病死亡或者在</a:t>
            </a:r>
            <a:r>
              <a:rPr lang="en-US" altLang="zh-CN" dirty="0">
                <a:solidFill>
                  <a:srgbClr val="D70F01"/>
                </a:solidFill>
                <a:latin typeface="微软雅黑" panose="020B0503020204020204" pitchFamily="34" charset="-122"/>
                <a:ea typeface="微软雅黑" panose="020B0503020204020204" pitchFamily="34" charset="-122"/>
              </a:rPr>
              <a:t>48</a:t>
            </a:r>
            <a:r>
              <a:rPr lang="zh-CN" altLang="en-US" dirty="0">
                <a:solidFill>
                  <a:srgbClr val="D70F01"/>
                </a:solidFill>
                <a:latin typeface="微软雅黑" panose="020B0503020204020204" pitchFamily="34" charset="-122"/>
                <a:ea typeface="微软雅黑" panose="020B0503020204020204" pitchFamily="34" charset="-122"/>
              </a:rPr>
              <a:t>小时之内经抢救无效死亡的；</a:t>
            </a:r>
            <a:endParaRPr lang="en-US" altLang="zh-CN" dirty="0">
              <a:solidFill>
                <a:srgbClr val="D70F01"/>
              </a:solidFill>
              <a:latin typeface="微软雅黑" panose="020B0503020204020204" pitchFamily="34" charset="-122"/>
              <a:ea typeface="微软雅黑" panose="020B0503020204020204" pitchFamily="34" charset="-122"/>
            </a:endParaRP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在抢险救灾等维护国家利益、公共利益活动中受到伤害的；</a:t>
            </a:r>
            <a:endParaRPr lang="en-US" altLang="zh-CN" dirty="0">
              <a:solidFill>
                <a:srgbClr val="D70F01"/>
              </a:solidFill>
              <a:latin typeface="微软雅黑" panose="020B0503020204020204" pitchFamily="34" charset="-122"/>
              <a:ea typeface="微软雅黑" panose="020B0503020204020204" pitchFamily="34" charset="-122"/>
            </a:endParaRP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职工原在军队服役，因战、因公负伤致残，已取得革命伤残军人证，到用人单位后就伤复发的。</a:t>
            </a:r>
            <a:endParaRPr lang="en-US" altLang="zh-CN" dirty="0">
              <a:solidFill>
                <a:srgbClr val="D70F01"/>
              </a:solidFill>
              <a:latin typeface="微软雅黑" panose="020B0503020204020204" pitchFamily="34" charset="-122"/>
              <a:ea typeface="微软雅黑" panose="020B0503020204020204" pitchFamily="34" charset="-122"/>
            </a:endParaRPr>
          </a:p>
        </p:txBody>
      </p:sp>
      <p:sp>
        <p:nvSpPr>
          <p:cNvPr id="10" name="矩形: 圆角 9">
            <a:extLst>
              <a:ext uri="{FF2B5EF4-FFF2-40B4-BE49-F238E27FC236}">
                <a16:creationId xmlns:a16="http://schemas.microsoft.com/office/drawing/2014/main" id="{0B7FCB33-8C2A-41F5-A6F7-A8B62DCECEFC}"/>
              </a:ext>
            </a:extLst>
          </p:cNvPr>
          <p:cNvSpPr/>
          <p:nvPr/>
        </p:nvSpPr>
        <p:spPr>
          <a:xfrm>
            <a:off x="727672" y="4486924"/>
            <a:ext cx="10753129" cy="1568942"/>
          </a:xfrm>
          <a:prstGeom prst="roundRect">
            <a:avLst>
              <a:gd name="adj" fmla="val 5150"/>
            </a:avLst>
          </a:prstGeom>
          <a:solidFill>
            <a:schemeClr val="bg1"/>
          </a:solidFill>
          <a:ln w="28575">
            <a:gradFill>
              <a:gsLst>
                <a:gs pos="0">
                  <a:srgbClr val="E43C11"/>
                </a:gs>
                <a:gs pos="100000">
                  <a:srgbClr val="F47124"/>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20BE4F25-A826-4694-AF15-716ECF1FA5A2}"/>
              </a:ext>
            </a:extLst>
          </p:cNvPr>
          <p:cNvSpPr/>
          <p:nvPr/>
        </p:nvSpPr>
        <p:spPr>
          <a:xfrm>
            <a:off x="1030514" y="4834191"/>
            <a:ext cx="10145485" cy="874407"/>
          </a:xfrm>
          <a:prstGeom prst="rect">
            <a:avLst/>
          </a:prstGeom>
        </p:spPr>
        <p:txBody>
          <a:bodyPr wrap="square">
            <a:spAutoFit/>
          </a:bodyPr>
          <a:lstStyle/>
          <a:p>
            <a:pPr algn="just">
              <a:lnSpc>
                <a:spcPct val="150000"/>
              </a:lnSpc>
              <a:spcBef>
                <a:spcPct val="0"/>
              </a:spcBef>
            </a:pPr>
            <a:r>
              <a:rPr lang="zh-CN" altLang="en-US" dirty="0">
                <a:latin typeface="微软雅黑" panose="020B0503020204020204" pitchFamily="34" charset="-122"/>
                <a:ea typeface="微软雅黑" panose="020B0503020204020204" pitchFamily="34" charset="-122"/>
              </a:rPr>
              <a:t>职工有前款第①项、第②项情形的，按照本条例的有关规定享受工伤保险待遇；职工有前款第③项情形的，按照本条例的有关规定享受一次性伤残补助金外的工伤保险待遇。</a:t>
            </a:r>
          </a:p>
        </p:txBody>
      </p:sp>
    </p:spTree>
    <p:extLst>
      <p:ext uri="{BB962C8B-B14F-4D97-AF65-F5344CB8AC3E}">
        <p14:creationId xmlns:p14="http://schemas.microsoft.com/office/powerpoint/2010/main" val="2275056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安全文化</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17" name="矩形: 圆角 16">
            <a:extLst>
              <a:ext uri="{FF2B5EF4-FFF2-40B4-BE49-F238E27FC236}">
                <a16:creationId xmlns:a16="http://schemas.microsoft.com/office/drawing/2014/main" id="{942AA089-450A-4330-BBED-638629DD6685}"/>
              </a:ext>
            </a:extLst>
          </p:cNvPr>
          <p:cNvSpPr/>
          <p:nvPr/>
        </p:nvSpPr>
        <p:spPr>
          <a:xfrm>
            <a:off x="1055688" y="1262743"/>
            <a:ext cx="2747055" cy="530476"/>
          </a:xfrm>
          <a:prstGeom prst="roundRect">
            <a:avLst>
              <a:gd name="adj" fmla="val 50000"/>
            </a:avLst>
          </a:prstGeom>
          <a:gradFill flip="none" rotWithShape="1">
            <a:gsLst>
              <a:gs pos="0">
                <a:srgbClr val="D70F01"/>
              </a:gs>
              <a:gs pos="100000">
                <a:srgbClr val="F26A22"/>
              </a:gs>
            </a:gsLst>
            <a:lin ang="2700000" scaled="1"/>
            <a:tileRect/>
          </a:gradFill>
          <a:ln>
            <a:noFill/>
          </a:ln>
          <a:effectLst>
            <a:outerShdw blurRad="50800" dist="38100" dir="2700000" algn="tl" rotWithShape="0">
              <a:prstClr val="black">
                <a:alpha val="40000"/>
              </a:prstClr>
            </a:outerShdw>
          </a:effectLst>
        </p:spPr>
        <p:txBody>
          <a:bodyPr/>
          <a:lstStyle/>
          <a:p>
            <a:pPr>
              <a:spcBef>
                <a:spcPct val="0"/>
              </a:spcBef>
            </a:pPr>
            <a:endParaRPr lang="zh-CN" altLang="en-US">
              <a:solidFill>
                <a:schemeClr val="tx1"/>
              </a:solidFill>
              <a:latin typeface="Calibri" panose="020F0502020204030204" pitchFamily="34" charset="0"/>
              <a:ea typeface="宋体" panose="02010600030101010101" pitchFamily="2" charset="-122"/>
            </a:endParaRPr>
          </a:p>
        </p:txBody>
      </p:sp>
      <p:sp>
        <p:nvSpPr>
          <p:cNvPr id="12" name="矩形 11">
            <a:extLst>
              <a:ext uri="{FF2B5EF4-FFF2-40B4-BE49-F238E27FC236}">
                <a16:creationId xmlns:a16="http://schemas.microsoft.com/office/drawing/2014/main" id="{9667C1BC-1685-4D1E-87A0-F48A1A3AF5E3}"/>
              </a:ext>
            </a:extLst>
          </p:cNvPr>
          <p:cNvSpPr/>
          <p:nvPr/>
        </p:nvSpPr>
        <p:spPr>
          <a:xfrm>
            <a:off x="1182720" y="132792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提高安全知识和技能</a:t>
            </a:r>
          </a:p>
        </p:txBody>
      </p:sp>
      <p:sp>
        <p:nvSpPr>
          <p:cNvPr id="3" name="矩形 2">
            <a:extLst>
              <a:ext uri="{FF2B5EF4-FFF2-40B4-BE49-F238E27FC236}">
                <a16:creationId xmlns:a16="http://schemas.microsoft.com/office/drawing/2014/main" id="{A50CBCD8-6817-4404-9111-71F6F332B2B3}"/>
              </a:ext>
            </a:extLst>
          </p:cNvPr>
          <p:cNvSpPr/>
          <p:nvPr/>
        </p:nvSpPr>
        <p:spPr>
          <a:xfrm>
            <a:off x="1055688" y="1927974"/>
            <a:ext cx="10207398" cy="2807948"/>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1、多学科的安全技术知识。作为一个生产企业，直接与机、电、仪器打交 道。作为一位中层领导还涉及企业管理，劳动者的管理，所以应该具有企业安 全管理、劳动保护、机械安全、电气安全、防火防爆、工业卫生、环境保护等方面的知识。 </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2、推动安全工作的方法。如何不断提高安全工作的管理水平，是我们中层 领导干部的一个重点。中层干部必须不断学习推动安全工作的方法，如：工作安全分析（ＪＳＡ）法、检查促动法、奖罚激励法等。 </a:t>
            </a:r>
          </a:p>
        </p:txBody>
      </p:sp>
      <p:sp>
        <p:nvSpPr>
          <p:cNvPr id="4" name="矩形 3">
            <a:extLst>
              <a:ext uri="{FF2B5EF4-FFF2-40B4-BE49-F238E27FC236}">
                <a16:creationId xmlns:a16="http://schemas.microsoft.com/office/drawing/2014/main" id="{A39D0876-0505-4A9B-8EA9-135663C2B4E7}"/>
              </a:ext>
            </a:extLst>
          </p:cNvPr>
          <p:cNvSpPr/>
          <p:nvPr/>
        </p:nvSpPr>
        <p:spPr>
          <a:xfrm>
            <a:off x="1055689" y="4735922"/>
            <a:ext cx="10207397" cy="1422954"/>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3、熟悉国家的安全生产法规、规章制度体系。 </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4、学习安全系统理论、现代安全管理、安全决策技术、安全生产规律、安全生产基本理论和安全规程。 </a:t>
            </a:r>
          </a:p>
        </p:txBody>
      </p:sp>
    </p:spTree>
    <p:extLst>
      <p:ext uri="{BB962C8B-B14F-4D97-AF65-F5344CB8AC3E}">
        <p14:creationId xmlns:p14="http://schemas.microsoft.com/office/powerpoint/2010/main" val="2387847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安全文化</a:t>
            </a:r>
            <a:endParaRPr lang="en-US" altLang="zh-CN" sz="2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8" name="矩形: 圆角 7">
            <a:extLst>
              <a:ext uri="{FF2B5EF4-FFF2-40B4-BE49-F238E27FC236}">
                <a16:creationId xmlns:a16="http://schemas.microsoft.com/office/drawing/2014/main" id="{5F4E766C-3AFB-4CBB-B810-4793791C8A33}"/>
              </a:ext>
            </a:extLst>
          </p:cNvPr>
          <p:cNvSpPr/>
          <p:nvPr/>
        </p:nvSpPr>
        <p:spPr>
          <a:xfrm>
            <a:off x="1055688" y="2075543"/>
            <a:ext cx="2013183" cy="530476"/>
          </a:xfrm>
          <a:prstGeom prst="roundRect">
            <a:avLst>
              <a:gd name="adj" fmla="val 50000"/>
            </a:avLst>
          </a:prstGeom>
          <a:gradFill flip="none" rotWithShape="1">
            <a:gsLst>
              <a:gs pos="0">
                <a:srgbClr val="D70F01"/>
              </a:gs>
              <a:gs pos="100000">
                <a:srgbClr val="F26A22"/>
              </a:gs>
            </a:gsLst>
            <a:lin ang="2700000" scaled="1"/>
            <a:tileRect/>
          </a:gradFill>
          <a:ln>
            <a:noFill/>
          </a:ln>
          <a:effectLst>
            <a:outerShdw blurRad="50800" dist="38100" dir="2700000" algn="tl" rotWithShape="0">
              <a:prstClr val="black">
                <a:alpha val="40000"/>
              </a:prstClr>
            </a:outerShdw>
          </a:effectLst>
        </p:spPr>
        <p:txBody>
          <a:bodyPr/>
          <a:lstStyle/>
          <a:p>
            <a:pPr>
              <a:spcBef>
                <a:spcPct val="0"/>
              </a:spcBef>
            </a:pPr>
            <a:endParaRPr lang="zh-CN" altLang="en-US">
              <a:solidFill>
                <a:schemeClr val="tx1"/>
              </a:solidFill>
              <a:latin typeface="Calibri" panose="020F0502020204030204" pitchFamily="34" charset="0"/>
              <a:ea typeface="宋体" panose="02010600030101010101" pitchFamily="2" charset="-122"/>
            </a:endParaRPr>
          </a:p>
        </p:txBody>
      </p:sp>
      <p:sp>
        <p:nvSpPr>
          <p:cNvPr id="2" name="矩形 1">
            <a:extLst>
              <a:ext uri="{FF2B5EF4-FFF2-40B4-BE49-F238E27FC236}">
                <a16:creationId xmlns:a16="http://schemas.microsoft.com/office/drawing/2014/main" id="{786DB9FD-4712-4BA0-9A28-CF2DEB4C496A}"/>
              </a:ext>
            </a:extLst>
          </p:cNvPr>
          <p:cNvSpPr/>
          <p:nvPr/>
        </p:nvSpPr>
        <p:spPr>
          <a:xfrm>
            <a:off x="1200504" y="2140726"/>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提高安全意识</a:t>
            </a:r>
          </a:p>
        </p:txBody>
      </p:sp>
      <p:sp>
        <p:nvSpPr>
          <p:cNvPr id="6" name="矩形 5">
            <a:extLst>
              <a:ext uri="{FF2B5EF4-FFF2-40B4-BE49-F238E27FC236}">
                <a16:creationId xmlns:a16="http://schemas.microsoft.com/office/drawing/2014/main" id="{F8F058ED-792B-4955-A158-7046870267D0}"/>
              </a:ext>
            </a:extLst>
          </p:cNvPr>
          <p:cNvSpPr/>
          <p:nvPr/>
        </p:nvSpPr>
        <p:spPr>
          <a:xfrm>
            <a:off x="1055688" y="2849633"/>
            <a:ext cx="9133341" cy="2345770"/>
          </a:xfrm>
          <a:prstGeom prst="rect">
            <a:avLst/>
          </a:prstGeom>
        </p:spPr>
        <p:txBody>
          <a:bodyPr wrap="square">
            <a:spAutoFit/>
          </a:bodyPr>
          <a:lstStyle/>
          <a:p>
            <a:pPr>
              <a:lnSpc>
                <a:spcPct val="150000"/>
              </a:lnSpc>
              <a:spcBef>
                <a:spcPct val="0"/>
              </a:spcBef>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2000" dirty="0">
                <a:latin typeface="微软雅黑" panose="020B0503020204020204" pitchFamily="34" charset="-122"/>
                <a:ea typeface="微软雅黑" panose="020B0503020204020204" pitchFamily="34" charset="-122"/>
              </a:rPr>
              <a:t>安全意识不强的原因：</a:t>
            </a: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2000" dirty="0">
                <a:solidFill>
                  <a:srgbClr val="00A0D9"/>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2000" dirty="0">
                <a:latin typeface="微软雅黑" panose="020B0503020204020204" pitchFamily="34" charset="-122"/>
                <a:ea typeface="微软雅黑" panose="020B0503020204020204" pitchFamily="34" charset="-122"/>
              </a:rPr>
              <a:t>对安全的重要性认识不够。没有到每个人的生命只有一次的真正含义。</a:t>
            </a: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2000" dirty="0">
                <a:solidFill>
                  <a:srgbClr val="00A0D9"/>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2000" dirty="0">
                <a:latin typeface="微软雅黑" panose="020B0503020204020204" pitchFamily="34" charset="-122"/>
                <a:ea typeface="微软雅黑" panose="020B0503020204020204" pitchFamily="34" charset="-122"/>
              </a:rPr>
              <a:t>对在高危行业内施工，安全工作的艰巨性认识不到位。</a:t>
            </a: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2000" dirty="0">
                <a:solidFill>
                  <a:srgbClr val="00A0D9"/>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2000" dirty="0">
                <a:latin typeface="微软雅黑" panose="020B0503020204020204" pitchFamily="34" charset="-122"/>
                <a:ea typeface="微软雅黑" panose="020B0503020204020204" pitchFamily="34" charset="-122"/>
              </a:rPr>
              <a:t>由于种种因素，对存在的危险因素辨识不充分。无知到无畏。</a:t>
            </a: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2000" dirty="0">
                <a:solidFill>
                  <a:srgbClr val="00A0D9"/>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2000" dirty="0">
                <a:latin typeface="微软雅黑" panose="020B0503020204020204" pitchFamily="34" charset="-122"/>
                <a:ea typeface="微软雅黑" panose="020B0503020204020204" pitchFamily="34" charset="-122"/>
              </a:rPr>
              <a:t>企业内安全管理不够，违章成本低。</a:t>
            </a:r>
          </a:p>
        </p:txBody>
      </p:sp>
    </p:spTree>
    <p:extLst>
      <p:ext uri="{BB962C8B-B14F-4D97-AF65-F5344CB8AC3E}">
        <p14:creationId xmlns:p14="http://schemas.microsoft.com/office/powerpoint/2010/main" val="3995632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51BF978-B4E6-452A-9399-1B7658BAEED0}"/>
              </a:ext>
            </a:extLst>
          </p:cNvPr>
          <p:cNvGrpSpPr/>
          <p:nvPr/>
        </p:nvGrpSpPr>
        <p:grpSpPr>
          <a:xfrm>
            <a:off x="7000014" y="-128070"/>
            <a:ext cx="5354285" cy="7018331"/>
            <a:chOff x="7000014" y="-128070"/>
            <a:chExt cx="5354285" cy="7018331"/>
          </a:xfrm>
        </p:grpSpPr>
        <p:sp>
          <p:nvSpPr>
            <p:cNvPr id="14" name="Freeform 21">
              <a:extLst>
                <a:ext uri="{FF2B5EF4-FFF2-40B4-BE49-F238E27FC236}">
                  <a16:creationId xmlns:a16="http://schemas.microsoft.com/office/drawing/2014/main" id="{56D83D68-8B2E-4E3D-9BC5-1D5ECDA3C635}"/>
                </a:ext>
              </a:extLst>
            </p:cNvPr>
            <p:cNvSpPr>
              <a:spLocks/>
            </p:cNvSpPr>
            <p:nvPr/>
          </p:nvSpPr>
          <p:spPr bwMode="auto">
            <a:xfrm flipH="1">
              <a:off x="7720554" y="2666990"/>
              <a:ext cx="4513461" cy="4223271"/>
            </a:xfrm>
            <a:custGeom>
              <a:avLst/>
              <a:gdLst>
                <a:gd name="T0" fmla="*/ 452 w 482"/>
                <a:gd name="T1" fmla="*/ 204 h 637"/>
                <a:gd name="T2" fmla="*/ 0 w 482"/>
                <a:gd name="T3" fmla="*/ 637 h 637"/>
                <a:gd name="T4" fmla="*/ 36 w 482"/>
                <a:gd name="T5" fmla="*/ 0 h 637"/>
                <a:gd name="T6" fmla="*/ 452 w 482"/>
                <a:gd name="T7" fmla="*/ 204 h 637"/>
                <a:gd name="connsiteX0" fmla="*/ 13464 w 13487"/>
                <a:gd name="connsiteY0" fmla="*/ 1951 h 10000"/>
                <a:gd name="connsiteX1" fmla="*/ 0 w 13487"/>
                <a:gd name="connsiteY1" fmla="*/ 10000 h 10000"/>
                <a:gd name="connsiteX2" fmla="*/ 747 w 13487"/>
                <a:gd name="connsiteY2" fmla="*/ 0 h 10000"/>
                <a:gd name="connsiteX3" fmla="*/ 13464 w 13487"/>
                <a:gd name="connsiteY3" fmla="*/ 1951 h 10000"/>
                <a:gd name="connsiteX0" fmla="*/ 13986 w 14008"/>
                <a:gd name="connsiteY0" fmla="*/ 1490 h 10000"/>
                <a:gd name="connsiteX1" fmla="*/ 0 w 14008"/>
                <a:gd name="connsiteY1" fmla="*/ 10000 h 10000"/>
                <a:gd name="connsiteX2" fmla="*/ 747 w 14008"/>
                <a:gd name="connsiteY2" fmla="*/ 0 h 10000"/>
                <a:gd name="connsiteX3" fmla="*/ 13986 w 14008"/>
                <a:gd name="connsiteY3" fmla="*/ 1490 h 10000"/>
                <a:gd name="connsiteX0" fmla="*/ 13239 w 13263"/>
                <a:gd name="connsiteY0" fmla="*/ 1490 h 9209"/>
                <a:gd name="connsiteX1" fmla="*/ 296 w 13263"/>
                <a:gd name="connsiteY1" fmla="*/ 9209 h 9209"/>
                <a:gd name="connsiteX2" fmla="*/ 0 w 13263"/>
                <a:gd name="connsiteY2" fmla="*/ 0 h 9209"/>
                <a:gd name="connsiteX3" fmla="*/ 13239 w 13263"/>
                <a:gd name="connsiteY3" fmla="*/ 1490 h 9209"/>
                <a:gd name="connsiteX0" fmla="*/ 9982 w 10000"/>
                <a:gd name="connsiteY0" fmla="*/ 1618 h 10247"/>
                <a:gd name="connsiteX1" fmla="*/ 126 w 10000"/>
                <a:gd name="connsiteY1" fmla="*/ 10247 h 10247"/>
                <a:gd name="connsiteX2" fmla="*/ 0 w 10000"/>
                <a:gd name="connsiteY2" fmla="*/ 0 h 10247"/>
                <a:gd name="connsiteX3" fmla="*/ 9982 w 10000"/>
                <a:gd name="connsiteY3" fmla="*/ 1618 h 10247"/>
                <a:gd name="connsiteX0" fmla="*/ 9982 w 10010"/>
                <a:gd name="connsiteY0" fmla="*/ 1618 h 10247"/>
                <a:gd name="connsiteX1" fmla="*/ 126 w 10010"/>
                <a:gd name="connsiteY1" fmla="*/ 10247 h 10247"/>
                <a:gd name="connsiteX2" fmla="*/ 0 w 10010"/>
                <a:gd name="connsiteY2" fmla="*/ 0 h 10247"/>
                <a:gd name="connsiteX3" fmla="*/ 9982 w 10010"/>
                <a:gd name="connsiteY3" fmla="*/ 1618 h 10247"/>
                <a:gd name="connsiteX0" fmla="*/ 9982 w 10000"/>
                <a:gd name="connsiteY0" fmla="*/ 1618 h 10247"/>
                <a:gd name="connsiteX1" fmla="*/ 126 w 10000"/>
                <a:gd name="connsiteY1" fmla="*/ 10247 h 10247"/>
                <a:gd name="connsiteX2" fmla="*/ 0 w 10000"/>
                <a:gd name="connsiteY2" fmla="*/ 0 h 10247"/>
                <a:gd name="connsiteX3" fmla="*/ 9982 w 10000"/>
                <a:gd name="connsiteY3" fmla="*/ 1618 h 10247"/>
                <a:gd name="connsiteX0" fmla="*/ 9982 w 10005"/>
                <a:gd name="connsiteY0" fmla="*/ 1618 h 10247"/>
                <a:gd name="connsiteX1" fmla="*/ 126 w 10005"/>
                <a:gd name="connsiteY1" fmla="*/ 10247 h 10247"/>
                <a:gd name="connsiteX2" fmla="*/ 0 w 10005"/>
                <a:gd name="connsiteY2" fmla="*/ 0 h 10247"/>
                <a:gd name="connsiteX3" fmla="*/ 9982 w 10005"/>
                <a:gd name="connsiteY3" fmla="*/ 1618 h 10247"/>
                <a:gd name="connsiteX0" fmla="*/ 9982 w 10001"/>
                <a:gd name="connsiteY0" fmla="*/ 1618 h 10247"/>
                <a:gd name="connsiteX1" fmla="*/ 126 w 10001"/>
                <a:gd name="connsiteY1" fmla="*/ 10247 h 10247"/>
                <a:gd name="connsiteX2" fmla="*/ 0 w 10001"/>
                <a:gd name="connsiteY2" fmla="*/ 0 h 10247"/>
                <a:gd name="connsiteX3" fmla="*/ 9982 w 10001"/>
                <a:gd name="connsiteY3" fmla="*/ 1618 h 10247"/>
                <a:gd name="connsiteX0" fmla="*/ 10702 w 10719"/>
                <a:gd name="connsiteY0" fmla="*/ 106 h 10307"/>
                <a:gd name="connsiteX1" fmla="*/ 126 w 10719"/>
                <a:gd name="connsiteY1" fmla="*/ 10307 h 10307"/>
                <a:gd name="connsiteX2" fmla="*/ 0 w 10719"/>
                <a:gd name="connsiteY2" fmla="*/ 60 h 10307"/>
                <a:gd name="connsiteX3" fmla="*/ 10702 w 10719"/>
                <a:gd name="connsiteY3" fmla="*/ 106 h 10307"/>
                <a:gd name="connsiteX0" fmla="*/ 10702 w 10719"/>
                <a:gd name="connsiteY0" fmla="*/ 46 h 10247"/>
                <a:gd name="connsiteX1" fmla="*/ 126 w 10719"/>
                <a:gd name="connsiteY1" fmla="*/ 10247 h 10247"/>
                <a:gd name="connsiteX2" fmla="*/ 0 w 10719"/>
                <a:gd name="connsiteY2" fmla="*/ 0 h 10247"/>
                <a:gd name="connsiteX3" fmla="*/ 10702 w 10719"/>
                <a:gd name="connsiteY3" fmla="*/ 46 h 10247"/>
                <a:gd name="connsiteX0" fmla="*/ 10702 w 10702"/>
                <a:gd name="connsiteY0" fmla="*/ 46 h 10247"/>
                <a:gd name="connsiteX1" fmla="*/ 126 w 10702"/>
                <a:gd name="connsiteY1" fmla="*/ 10247 h 10247"/>
                <a:gd name="connsiteX2" fmla="*/ 0 w 10702"/>
                <a:gd name="connsiteY2" fmla="*/ 0 h 10247"/>
                <a:gd name="connsiteX3" fmla="*/ 10702 w 10702"/>
                <a:gd name="connsiteY3" fmla="*/ 46 h 10247"/>
              </a:gdLst>
              <a:ahLst/>
              <a:cxnLst>
                <a:cxn ang="0">
                  <a:pos x="connsiteX0" y="connsiteY0"/>
                </a:cxn>
                <a:cxn ang="0">
                  <a:pos x="connsiteX1" y="connsiteY1"/>
                </a:cxn>
                <a:cxn ang="0">
                  <a:pos x="connsiteX2" y="connsiteY2"/>
                </a:cxn>
                <a:cxn ang="0">
                  <a:pos x="connsiteX3" y="connsiteY3"/>
                </a:cxn>
              </a:cxnLst>
              <a:rect l="l" t="t" r="r" b="b"/>
              <a:pathLst>
                <a:path w="10702" h="10247">
                  <a:moveTo>
                    <a:pt x="10702" y="46"/>
                  </a:moveTo>
                  <a:cubicBezTo>
                    <a:pt x="8715" y="4061"/>
                    <a:pt x="2183" y="4533"/>
                    <a:pt x="126" y="10247"/>
                  </a:cubicBezTo>
                  <a:cubicBezTo>
                    <a:pt x="52" y="6913"/>
                    <a:pt x="75" y="3334"/>
                    <a:pt x="0" y="0"/>
                  </a:cubicBezTo>
                  <a:cubicBezTo>
                    <a:pt x="1032" y="2148"/>
                    <a:pt x="9176" y="-343"/>
                    <a:pt x="10702" y="46"/>
                  </a:cubicBezTo>
                  <a:close/>
                </a:path>
              </a:pathLst>
            </a:custGeom>
            <a:solidFill>
              <a:srgbClr val="F47124"/>
            </a:soli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5" name="Freeform 17">
              <a:extLst>
                <a:ext uri="{FF2B5EF4-FFF2-40B4-BE49-F238E27FC236}">
                  <a16:creationId xmlns:a16="http://schemas.microsoft.com/office/drawing/2014/main" id="{F810C6DF-8E31-41F4-9689-B35B04A51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grpSp>
      <p:sp>
        <p:nvSpPr>
          <p:cNvPr id="16" name="Freeform 13">
            <a:extLst>
              <a:ext uri="{FF2B5EF4-FFF2-40B4-BE49-F238E27FC236}">
                <a16:creationId xmlns:a16="http://schemas.microsoft.com/office/drawing/2014/main" id="{4609A74B-F944-447D-9FA1-C01B49B34E85}"/>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0" name="文本框 19">
            <a:extLst>
              <a:ext uri="{FF2B5EF4-FFF2-40B4-BE49-F238E27FC236}">
                <a16:creationId xmlns:a16="http://schemas.microsoft.com/office/drawing/2014/main" id="{154930F2-2839-4D7F-90FD-A5E513DE108E}"/>
              </a:ext>
            </a:extLst>
          </p:cNvPr>
          <p:cNvSpPr txBox="1"/>
          <p:nvPr/>
        </p:nvSpPr>
        <p:spPr bwMode="auto">
          <a:xfrm>
            <a:off x="363153" y="2399051"/>
            <a:ext cx="6789002" cy="156966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a:defRPr/>
            </a:pPr>
            <a:r>
              <a:rPr lang="zh-CN" altLang="en-US" sz="9600" dirty="0">
                <a:solidFill>
                  <a:srgbClr val="E43C11"/>
                </a:solidFill>
                <a:latin typeface="思源黑体 CN Bold" panose="020B0800000000000000" pitchFamily="34" charset="-122"/>
                <a:ea typeface="思源黑体 CN Bold" panose="020B0800000000000000" pitchFamily="34" charset="-122"/>
              </a:rPr>
              <a:t>感谢聆听</a:t>
            </a:r>
          </a:p>
        </p:txBody>
      </p:sp>
      <p:sp>
        <p:nvSpPr>
          <p:cNvPr id="23" name="椭圆 22">
            <a:extLst>
              <a:ext uri="{FF2B5EF4-FFF2-40B4-BE49-F238E27FC236}">
                <a16:creationId xmlns:a16="http://schemas.microsoft.com/office/drawing/2014/main" id="{A5375DE8-16C4-4D97-A4E6-7163C5F9A228}"/>
              </a:ext>
            </a:extLst>
          </p:cNvPr>
          <p:cNvSpPr/>
          <p:nvPr/>
        </p:nvSpPr>
        <p:spPr>
          <a:xfrm>
            <a:off x="253145" y="251562"/>
            <a:ext cx="393234" cy="39323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264E8FEA-5787-47B6-A260-D8F1EAC1D059}"/>
              </a:ext>
            </a:extLst>
          </p:cNvPr>
          <p:cNvSpPr/>
          <p:nvPr/>
        </p:nvSpPr>
        <p:spPr>
          <a:xfrm>
            <a:off x="7820423"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9" name="椭圆 28">
            <a:extLst>
              <a:ext uri="{FF2B5EF4-FFF2-40B4-BE49-F238E27FC236}">
                <a16:creationId xmlns:a16="http://schemas.microsoft.com/office/drawing/2014/main" id="{E9351662-3316-4A52-9CA5-C7BB32FF2EA0}"/>
              </a:ext>
            </a:extLst>
          </p:cNvPr>
          <p:cNvSpPr/>
          <p:nvPr/>
        </p:nvSpPr>
        <p:spPr>
          <a:xfrm>
            <a:off x="10267422" y="5507646"/>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6" name="椭圆 35">
            <a:extLst>
              <a:ext uri="{FF2B5EF4-FFF2-40B4-BE49-F238E27FC236}">
                <a16:creationId xmlns:a16="http://schemas.microsoft.com/office/drawing/2014/main" id="{D4A87E5C-70CC-447E-8449-6A5525E08997}"/>
              </a:ext>
            </a:extLst>
          </p:cNvPr>
          <p:cNvSpPr/>
          <p:nvPr/>
        </p:nvSpPr>
        <p:spPr>
          <a:xfrm>
            <a:off x="-1153803" y="5507646"/>
            <a:ext cx="2307605" cy="2307605"/>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chemeClr val="tx1"/>
              </a:solidFill>
            </a:endParaRPr>
          </a:p>
        </p:txBody>
      </p:sp>
      <p:sp>
        <p:nvSpPr>
          <p:cNvPr id="39" name="矩形: 圆角 38">
            <a:extLst>
              <a:ext uri="{FF2B5EF4-FFF2-40B4-BE49-F238E27FC236}">
                <a16:creationId xmlns:a16="http://schemas.microsoft.com/office/drawing/2014/main" id="{0A730B71-A113-49A7-9792-E431D2B4B9AB}"/>
              </a:ext>
            </a:extLst>
          </p:cNvPr>
          <p:cNvSpPr/>
          <p:nvPr/>
        </p:nvSpPr>
        <p:spPr>
          <a:xfrm>
            <a:off x="2010029" y="5843561"/>
            <a:ext cx="1747625" cy="424705"/>
          </a:xfrm>
          <a:prstGeom prst="roundRect">
            <a:avLst>
              <a:gd name="adj" fmla="val 50000"/>
            </a:avLst>
          </a:prstGeom>
          <a:gradFill flip="none" rotWithShape="1">
            <a:gsLst>
              <a:gs pos="0">
                <a:srgbClr val="F47124"/>
              </a:gs>
              <a:gs pos="100000">
                <a:srgbClr val="D70F01"/>
              </a:gs>
            </a:gsLst>
            <a:lin ang="10800000" scaled="1"/>
            <a:tileRect/>
          </a:gradFill>
          <a:ln>
            <a:noFill/>
          </a:ln>
          <a:effectLst>
            <a:outerShdw blurRad="101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n-ea"/>
              </a:rPr>
              <a:t>汇报人：</a:t>
            </a:r>
            <a:r>
              <a:rPr lang="en-US" altLang="zh-CN" b="1" dirty="0">
                <a:latin typeface="+mn-ea"/>
              </a:rPr>
              <a:t>XXX</a:t>
            </a:r>
            <a:endParaRPr lang="zh-CN" altLang="en-US" b="1" dirty="0">
              <a:latin typeface="+mn-ea"/>
            </a:endParaRPr>
          </a:p>
        </p:txBody>
      </p:sp>
      <p:sp>
        <p:nvSpPr>
          <p:cNvPr id="40" name="矩形: 圆角 39">
            <a:extLst>
              <a:ext uri="{FF2B5EF4-FFF2-40B4-BE49-F238E27FC236}">
                <a16:creationId xmlns:a16="http://schemas.microsoft.com/office/drawing/2014/main" id="{B29F3D11-9447-4511-AF5C-ECB1EAB7D31E}"/>
              </a:ext>
            </a:extLst>
          </p:cNvPr>
          <p:cNvSpPr/>
          <p:nvPr/>
        </p:nvSpPr>
        <p:spPr>
          <a:xfrm>
            <a:off x="4478219" y="5843561"/>
            <a:ext cx="1747625" cy="424705"/>
          </a:xfrm>
          <a:prstGeom prst="roundRect">
            <a:avLst>
              <a:gd name="adj" fmla="val 50000"/>
            </a:avLst>
          </a:prstGeom>
          <a:gradFill flip="none" rotWithShape="1">
            <a:gsLst>
              <a:gs pos="0">
                <a:srgbClr val="F47124"/>
              </a:gs>
              <a:gs pos="100000">
                <a:srgbClr val="D70F01"/>
              </a:gs>
            </a:gsLst>
            <a:lin ang="10800000" scaled="1"/>
            <a:tileRect/>
          </a:gradFill>
          <a:ln>
            <a:noFill/>
          </a:ln>
          <a:effectLst>
            <a:outerShdw blurRad="101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201X-12</a:t>
            </a:r>
            <a:r>
              <a:rPr lang="zh-CN" altLang="en-US" b="1" dirty="0">
                <a:latin typeface="+mn-ea"/>
              </a:rPr>
              <a:t>月</a:t>
            </a:r>
          </a:p>
        </p:txBody>
      </p:sp>
      <p:sp>
        <p:nvSpPr>
          <p:cNvPr id="41" name="椭圆 40">
            <a:extLst>
              <a:ext uri="{FF2B5EF4-FFF2-40B4-BE49-F238E27FC236}">
                <a16:creationId xmlns:a16="http://schemas.microsoft.com/office/drawing/2014/main" id="{3273FA6D-AB29-4E4D-B268-CD9E53015BF8}"/>
              </a:ext>
            </a:extLst>
          </p:cNvPr>
          <p:cNvSpPr/>
          <p:nvPr/>
        </p:nvSpPr>
        <p:spPr>
          <a:xfrm>
            <a:off x="9254636" y="6055914"/>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3" name="文本框 42">
            <a:extLst>
              <a:ext uri="{FF2B5EF4-FFF2-40B4-BE49-F238E27FC236}">
                <a16:creationId xmlns:a16="http://schemas.microsoft.com/office/drawing/2014/main" id="{57019C08-B9C6-4E51-8FAA-3BEB76252D0A}"/>
              </a:ext>
            </a:extLst>
          </p:cNvPr>
          <p:cNvSpPr txBox="1"/>
          <p:nvPr/>
        </p:nvSpPr>
        <p:spPr>
          <a:xfrm>
            <a:off x="757538" y="167681"/>
            <a:ext cx="1581258" cy="584775"/>
          </a:xfrm>
          <a:prstGeom prst="rect">
            <a:avLst/>
          </a:prstGeom>
          <a:noFill/>
        </p:spPr>
        <p:txBody>
          <a:bodyPr wrap="square" rtlCol="0">
            <a:spAutoFit/>
          </a:bodyPr>
          <a:lstStyle/>
          <a:p>
            <a:r>
              <a:rPr lang="en-US" altLang="zh-CN" sz="1600" dirty="0">
                <a:solidFill>
                  <a:srgbClr val="E43C11"/>
                </a:solidFill>
              </a:rPr>
              <a:t>COMPANY</a:t>
            </a:r>
          </a:p>
          <a:p>
            <a:r>
              <a:rPr lang="en-US" altLang="zh-CN" sz="1600" dirty="0">
                <a:solidFill>
                  <a:srgbClr val="E43C11"/>
                </a:solidFill>
              </a:rPr>
              <a:t>LOGO</a:t>
            </a:r>
            <a:endParaRPr lang="zh-CN" altLang="en-US" sz="1600" dirty="0">
              <a:solidFill>
                <a:srgbClr val="E43C11"/>
              </a:solidFill>
            </a:endParaRPr>
          </a:p>
        </p:txBody>
      </p:sp>
      <p:pic>
        <p:nvPicPr>
          <p:cNvPr id="19" name="图片 18">
            <a:extLst>
              <a:ext uri="{FF2B5EF4-FFF2-40B4-BE49-F238E27FC236}">
                <a16:creationId xmlns:a16="http://schemas.microsoft.com/office/drawing/2014/main" id="{78A44901-96F6-43D6-BB2C-D92035AA9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21" name="Freeform 9">
            <a:extLst>
              <a:ext uri="{FF2B5EF4-FFF2-40B4-BE49-F238E27FC236}">
                <a16:creationId xmlns:a16="http://schemas.microsoft.com/office/drawing/2014/main" id="{2C49DEB1-BFF3-4B25-ACBA-A1220A5813CA}"/>
              </a:ext>
            </a:extLst>
          </p:cNvPr>
          <p:cNvSpPr>
            <a:spLocks/>
          </p:cNvSpPr>
          <p:nvPr/>
        </p:nvSpPr>
        <p:spPr bwMode="auto">
          <a:xfrm>
            <a:off x="8647276" y="20381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024180111"/>
      </p:ext>
    </p:extLst>
  </p:cSld>
  <p:clrMapOvr>
    <a:masterClrMapping/>
  </p:clrMapOvr>
  <mc:AlternateContent xmlns:mc="http://schemas.openxmlformats.org/markup-compatibility/2006" xmlns:p14="http://schemas.microsoft.com/office/powerpoint/2010/main">
    <mc:Choice Requires="p14">
      <p:transition spd="slow" p14:dur="1500" advTm="6800">
        <p:random/>
      </p:transition>
    </mc:Choice>
    <mc:Fallback xmlns="">
      <p:transition spd="slow" advTm="68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6" name="五边形 20">
            <a:extLst>
              <a:ext uri="{FF2B5EF4-FFF2-40B4-BE49-F238E27FC236}">
                <a16:creationId xmlns:a16="http://schemas.microsoft.com/office/drawing/2014/main" id="{29AA167B-132E-493E-8DAD-E112FCF4C06B}"/>
              </a:ext>
            </a:extLst>
          </p:cNvPr>
          <p:cNvSpPr/>
          <p:nvPr/>
        </p:nvSpPr>
        <p:spPr>
          <a:xfrm>
            <a:off x="727672" y="1346464"/>
            <a:ext cx="2509013" cy="668247"/>
          </a:xfrm>
          <a:prstGeom prst="homePlate">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11EF021A-72A7-4A93-954F-26BE3EC1F8ED}"/>
              </a:ext>
            </a:extLst>
          </p:cNvPr>
          <p:cNvSpPr/>
          <p:nvPr/>
        </p:nvSpPr>
        <p:spPr>
          <a:xfrm>
            <a:off x="589807" y="1468221"/>
            <a:ext cx="2646878" cy="424732"/>
          </a:xfrm>
          <a:prstGeom prst="rect">
            <a:avLst/>
          </a:prstGeom>
        </p:spPr>
        <p:txBody>
          <a:bodyPr wrap="square">
            <a:spAutoFit/>
          </a:bodyPr>
          <a:lstStyle/>
          <a:p>
            <a:pPr>
              <a:lnSpc>
                <a:spcPct val="9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工伤保险条例</a:t>
            </a:r>
            <a:r>
              <a:rPr lang="en-US" altLang="zh-CN" sz="2400" b="1" dirty="0">
                <a:solidFill>
                  <a:schemeClr val="bg1"/>
                </a:solidFill>
                <a:latin typeface="微软雅黑" panose="020B0503020204020204" pitchFamily="34" charset="-122"/>
                <a:ea typeface="微软雅黑" panose="020B0503020204020204" pitchFamily="34" charset="-122"/>
              </a:rPr>
              <a:t>》</a:t>
            </a:r>
          </a:p>
        </p:txBody>
      </p:sp>
      <p:sp>
        <p:nvSpPr>
          <p:cNvPr id="7" name="矩形 6">
            <a:extLst>
              <a:ext uri="{FF2B5EF4-FFF2-40B4-BE49-F238E27FC236}">
                <a16:creationId xmlns:a16="http://schemas.microsoft.com/office/drawing/2014/main" id="{1CEE4820-9CA0-4CC5-BA08-E2CBDBB15D5A}"/>
              </a:ext>
            </a:extLst>
          </p:cNvPr>
          <p:cNvSpPr/>
          <p:nvPr/>
        </p:nvSpPr>
        <p:spPr>
          <a:xfrm>
            <a:off x="695325" y="2261234"/>
            <a:ext cx="7697941" cy="400110"/>
          </a:xfrm>
          <a:prstGeom prst="rect">
            <a:avLst/>
          </a:prstGeom>
        </p:spPr>
        <p:txBody>
          <a:bodyPr wrap="none">
            <a:spAutoFit/>
          </a:bodyPr>
          <a:lstStyle/>
          <a:p>
            <a:pPr algn="just">
              <a:spcBef>
                <a:spcPct val="0"/>
              </a:spcBef>
            </a:pPr>
            <a:r>
              <a:rPr lang="zh-CN" altLang="en-US" sz="2000" b="1" dirty="0">
                <a:latin typeface="微软雅黑" panose="020B0503020204020204" pitchFamily="34" charset="-122"/>
                <a:ea typeface="微软雅黑" panose="020B0503020204020204" pitchFamily="34" charset="-122"/>
              </a:rPr>
              <a:t>第十六条 职工有下列情形之一的，不得认定为工伤或者视同工伤：</a:t>
            </a:r>
          </a:p>
        </p:txBody>
      </p:sp>
      <p:sp>
        <p:nvSpPr>
          <p:cNvPr id="8" name="矩形 7">
            <a:extLst>
              <a:ext uri="{FF2B5EF4-FFF2-40B4-BE49-F238E27FC236}">
                <a16:creationId xmlns:a16="http://schemas.microsoft.com/office/drawing/2014/main" id="{386FCAA1-F931-4A5F-9929-724F8074A1D4}"/>
              </a:ext>
            </a:extLst>
          </p:cNvPr>
          <p:cNvSpPr/>
          <p:nvPr/>
        </p:nvSpPr>
        <p:spPr>
          <a:xfrm>
            <a:off x="695324" y="2754493"/>
            <a:ext cx="10480675" cy="923330"/>
          </a:xfrm>
          <a:prstGeom prst="rect">
            <a:avLst/>
          </a:prstGeom>
        </p:spPr>
        <p:txBody>
          <a:bodyPr wrap="square">
            <a:spAutoFit/>
          </a:bodyPr>
          <a:lstStyle/>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因犯罪或者违反治安管理伤亡的；</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醉酒导致伤亡的；</a:t>
            </a:r>
          </a:p>
          <a:p>
            <a:pPr marL="342900" indent="-342900" algn="just">
              <a:lnSpc>
                <a:spcPct val="150000"/>
              </a:lnSpc>
              <a:spcBef>
                <a:spcPct val="0"/>
              </a:spcBef>
              <a:buFont typeface="Wingdings" panose="05000000000000000000" pitchFamily="2" charset="2"/>
              <a:buChar char="Ø"/>
            </a:pPr>
            <a:r>
              <a:rPr lang="zh-CN" altLang="en-US" dirty="0">
                <a:solidFill>
                  <a:srgbClr val="D70F01"/>
                </a:solidFill>
                <a:latin typeface="微软雅黑" panose="020B0503020204020204" pitchFamily="34" charset="-122"/>
                <a:ea typeface="微软雅黑" panose="020B0503020204020204" pitchFamily="34" charset="-122"/>
              </a:rPr>
              <a:t>自残或者自杀的。</a:t>
            </a:r>
          </a:p>
        </p:txBody>
      </p:sp>
      <p:sp>
        <p:nvSpPr>
          <p:cNvPr id="3" name="矩形 2">
            <a:extLst>
              <a:ext uri="{FF2B5EF4-FFF2-40B4-BE49-F238E27FC236}">
                <a16:creationId xmlns:a16="http://schemas.microsoft.com/office/drawing/2014/main" id="{EC4160C7-6521-4CE3-B964-E5AD93E9EC3F}"/>
              </a:ext>
            </a:extLst>
          </p:cNvPr>
          <p:cNvSpPr/>
          <p:nvPr/>
        </p:nvSpPr>
        <p:spPr>
          <a:xfrm>
            <a:off x="695323" y="4505828"/>
            <a:ext cx="10204905" cy="961289"/>
          </a:xfrm>
          <a:prstGeom prst="rect">
            <a:avLst/>
          </a:prstGeom>
        </p:spPr>
        <p:txBody>
          <a:bodyPr wrap="square">
            <a:spAutoFit/>
          </a:bodyPr>
          <a:lstStyle/>
          <a:p>
            <a:pPr algn="just">
              <a:lnSpc>
                <a:spcPct val="150000"/>
              </a:lnSpc>
              <a:spcBef>
                <a:spcPct val="0"/>
              </a:spcBef>
            </a:pPr>
            <a:r>
              <a:rPr lang="zh-CN" altLang="en-US" sz="2000" b="1" dirty="0">
                <a:latin typeface="微软雅黑" panose="020B0503020204020204" pitchFamily="34" charset="-122"/>
                <a:ea typeface="微软雅黑" panose="020B0503020204020204" pitchFamily="34" charset="-122"/>
              </a:rPr>
              <a:t>第二十一条 职工发生工伤，经治疗伤情相对稳定后存在残疾、影响劳动能力的，应当进行劳动能力鉴定。</a:t>
            </a:r>
          </a:p>
        </p:txBody>
      </p:sp>
    </p:spTree>
    <p:extLst>
      <p:ext uri="{BB962C8B-B14F-4D97-AF65-F5344CB8AC3E}">
        <p14:creationId xmlns:p14="http://schemas.microsoft.com/office/powerpoint/2010/main" val="227298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6" name="五边形 20">
            <a:extLst>
              <a:ext uri="{FF2B5EF4-FFF2-40B4-BE49-F238E27FC236}">
                <a16:creationId xmlns:a16="http://schemas.microsoft.com/office/drawing/2014/main" id="{29AA167B-132E-493E-8DAD-E112FCF4C06B}"/>
              </a:ext>
            </a:extLst>
          </p:cNvPr>
          <p:cNvSpPr/>
          <p:nvPr/>
        </p:nvSpPr>
        <p:spPr>
          <a:xfrm>
            <a:off x="727672" y="1346464"/>
            <a:ext cx="5513471" cy="668247"/>
          </a:xfrm>
          <a:prstGeom prst="homePlate">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9CC5961-EFC7-4B3E-8843-DC5FE14023B2}"/>
              </a:ext>
            </a:extLst>
          </p:cNvPr>
          <p:cNvSpPr/>
          <p:nvPr/>
        </p:nvSpPr>
        <p:spPr>
          <a:xfrm>
            <a:off x="693646" y="1471847"/>
            <a:ext cx="5416868" cy="424732"/>
          </a:xfrm>
          <a:prstGeom prst="rect">
            <a:avLst/>
          </a:prstGeom>
        </p:spPr>
        <p:txBody>
          <a:bodyPr wrap="square">
            <a:spAutoFit/>
          </a:bodyPr>
          <a:lstStyle/>
          <a:p>
            <a:pPr>
              <a:lnSpc>
                <a:spcPct val="9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安全生产事故报告和调查处理条例</a:t>
            </a:r>
            <a:r>
              <a:rPr lang="en-US" altLang="zh-CN" sz="2400" b="1" dirty="0">
                <a:solidFill>
                  <a:schemeClr val="bg1"/>
                </a:solidFill>
                <a:latin typeface="微软雅黑" panose="020B0503020204020204" pitchFamily="34" charset="-122"/>
                <a:ea typeface="微软雅黑" panose="020B0503020204020204" pitchFamily="34" charset="-122"/>
              </a:rPr>
              <a:t>》</a:t>
            </a:r>
          </a:p>
        </p:txBody>
      </p:sp>
      <p:sp>
        <p:nvSpPr>
          <p:cNvPr id="9" name="矩形 8">
            <a:extLst>
              <a:ext uri="{FF2B5EF4-FFF2-40B4-BE49-F238E27FC236}">
                <a16:creationId xmlns:a16="http://schemas.microsoft.com/office/drawing/2014/main" id="{CD271FB5-7E0E-4267-96EB-96BAD2949051}"/>
              </a:ext>
            </a:extLst>
          </p:cNvPr>
          <p:cNvSpPr/>
          <p:nvPr/>
        </p:nvSpPr>
        <p:spPr>
          <a:xfrm>
            <a:off x="698643" y="2266151"/>
            <a:ext cx="10825699" cy="4192943"/>
          </a:xfrm>
          <a:prstGeom prst="rect">
            <a:avLst/>
          </a:prstGeom>
        </p:spPr>
        <p:txBody>
          <a:bodyPr wrap="square">
            <a:spAutoFit/>
          </a:bodyPr>
          <a:lstStyle/>
          <a:p>
            <a:pPr algn="just">
              <a:lnSpc>
                <a:spcPct val="150000"/>
              </a:lnSpc>
              <a:spcBef>
                <a:spcPct val="0"/>
              </a:spcBef>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安全生产事故报告和调查处理条例</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于</a:t>
            </a:r>
            <a:r>
              <a:rPr lang="en-US" altLang="zh-CN" sz="2000" b="1" dirty="0">
                <a:latin typeface="微软雅黑" panose="020B0503020204020204" pitchFamily="34" charset="-122"/>
                <a:ea typeface="微软雅黑" panose="020B0503020204020204" pitchFamily="34" charset="-122"/>
              </a:rPr>
              <a:t>2007</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日起正式实施。</a:t>
            </a:r>
            <a:endParaRPr lang="en-US" altLang="zh-CN" sz="2000" b="1" dirty="0">
              <a:latin typeface="微软雅黑" panose="020B0503020204020204" pitchFamily="34" charset="-122"/>
              <a:ea typeface="微软雅黑" panose="020B0503020204020204" pitchFamily="34" charset="-122"/>
            </a:endParaRPr>
          </a:p>
          <a:p>
            <a:pPr algn="just">
              <a:lnSpc>
                <a:spcPct val="150000"/>
              </a:lnSpc>
              <a:spcBef>
                <a:spcPct val="0"/>
              </a:spcBef>
            </a:pPr>
            <a:endParaRPr lang="zh-CN" altLang="en-US"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第七条 任何单位和个人不得阻扰和干涉对事故的的报告和依法调查处理。</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endParaRPr lang="zh-CN" altLang="en-US"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第九条 事故发生后，事故现场有关人员应当立即向本单位负责人报告。</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endParaRPr lang="zh-CN" altLang="en-US"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第二十六条 事故发生单位的负责人和有关人员在事故调查期间不得擅离职守，并应当随时接受事故调查组的询问，如实提供有关情况。事故调查中发现涉嫌犯罪的，事故调查组应当及时将有关材料或者其复印件移交司法机关处理。</a:t>
            </a:r>
          </a:p>
        </p:txBody>
      </p:sp>
    </p:spTree>
    <p:extLst>
      <p:ext uri="{BB962C8B-B14F-4D97-AF65-F5344CB8AC3E}">
        <p14:creationId xmlns:p14="http://schemas.microsoft.com/office/powerpoint/2010/main" val="2585159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2" name="矩形 1">
            <a:extLst>
              <a:ext uri="{FF2B5EF4-FFF2-40B4-BE49-F238E27FC236}">
                <a16:creationId xmlns:a16="http://schemas.microsoft.com/office/drawing/2014/main" id="{D4920124-8519-49AF-A5FC-2A79D66431D9}"/>
              </a:ext>
            </a:extLst>
          </p:cNvPr>
          <p:cNvSpPr/>
          <p:nvPr/>
        </p:nvSpPr>
        <p:spPr>
          <a:xfrm>
            <a:off x="695325" y="2850951"/>
            <a:ext cx="6881132" cy="3269613"/>
          </a:xfrm>
          <a:prstGeom prst="rect">
            <a:avLst/>
          </a:prstGeom>
        </p:spPr>
        <p:txBody>
          <a:bodyPr wrap="square">
            <a:spAutoFit/>
          </a:bodyPr>
          <a:lstStyle/>
          <a:p>
            <a:pPr marL="342900" indent="-342900" algn="just">
              <a:lnSpc>
                <a:spcPct val="150000"/>
              </a:lnSpc>
              <a:spcBef>
                <a:spcPct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新环保法提出：保护和改善环境，防治污染和其他公害，保障人体健康，推进生态文明建设，促进经济社会可持续发展。</a:t>
            </a:r>
            <a:endParaRPr lang="en-US" altLang="zh-CN" sz="2000" dirty="0">
              <a:latin typeface="微软雅黑" panose="020B0503020204020204" pitchFamily="34" charset="-122"/>
              <a:ea typeface="微软雅黑" panose="020B0503020204020204" pitchFamily="34" charset="-122"/>
            </a:endParaRPr>
          </a:p>
          <a:p>
            <a:pPr marL="342900" indent="-342900" algn="just">
              <a:lnSpc>
                <a:spcPct val="150000"/>
              </a:lnSpc>
              <a:spcBef>
                <a:spcPct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把保护环境纳入国家的基本国策。国家采取有利于节约和循环利用资源、保护和改善环境、促进人与自然和谐的经济、技术政策和措施，使经济社会发展与环境保护相协调。</a:t>
            </a:r>
            <a:endParaRPr lang="en-US" altLang="zh-CN" sz="2000" dirty="0">
              <a:latin typeface="微软雅黑" panose="020B0503020204020204" pitchFamily="34" charset="-122"/>
              <a:ea typeface="微软雅黑" panose="020B0503020204020204" pitchFamily="34" charset="-122"/>
            </a:endParaRPr>
          </a:p>
          <a:p>
            <a:pPr marL="342900" indent="-342900" algn="just">
              <a:lnSpc>
                <a:spcPct val="150000"/>
              </a:lnSpc>
              <a:spcBef>
                <a:spcPct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规定每年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日为环境日</a:t>
            </a:r>
          </a:p>
        </p:txBody>
      </p:sp>
      <p:sp>
        <p:nvSpPr>
          <p:cNvPr id="3" name="矩形 2">
            <a:extLst>
              <a:ext uri="{FF2B5EF4-FFF2-40B4-BE49-F238E27FC236}">
                <a16:creationId xmlns:a16="http://schemas.microsoft.com/office/drawing/2014/main" id="{A7E7EDCB-C44A-4C12-9832-B7AECD8EC1FA}"/>
              </a:ext>
            </a:extLst>
          </p:cNvPr>
          <p:cNvSpPr/>
          <p:nvPr/>
        </p:nvSpPr>
        <p:spPr>
          <a:xfrm>
            <a:off x="695325" y="1654743"/>
            <a:ext cx="6881132" cy="961289"/>
          </a:xfrm>
          <a:prstGeom prst="rect">
            <a:avLst/>
          </a:prstGeom>
        </p:spPr>
        <p:txBody>
          <a:bodyPr wrap="square">
            <a:spAutoFit/>
          </a:bodyPr>
          <a:lstStyle/>
          <a:p>
            <a:pPr algn="just">
              <a:lnSpc>
                <a:spcPct val="150000"/>
              </a:lnSpc>
              <a:spcBef>
                <a:spcPct val="0"/>
              </a:spcBef>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2014</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24</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日，十二届全国人大常委会第八次会议表决通过了</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环保法修订案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，新法已经于</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2015</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日施行。</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0" name="图片 4">
            <a:extLst>
              <a:ext uri="{FF2B5EF4-FFF2-40B4-BE49-F238E27FC236}">
                <a16:creationId xmlns:a16="http://schemas.microsoft.com/office/drawing/2014/main" id="{C6FFFFAE-3D37-48EC-9189-42847808E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5" y="1844902"/>
            <a:ext cx="2735489" cy="4004756"/>
          </a:xfrm>
          <a:prstGeom prst="rect">
            <a:avLst/>
          </a:prstGeom>
          <a:ln w="57150">
            <a:solidFill>
              <a:schemeClr val="bg1"/>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24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pic>
        <p:nvPicPr>
          <p:cNvPr id="8" name="图片 7">
            <a:extLst>
              <a:ext uri="{FF2B5EF4-FFF2-40B4-BE49-F238E27FC236}">
                <a16:creationId xmlns:a16="http://schemas.microsoft.com/office/drawing/2014/main" id="{0287275D-E2E9-4EAD-8A3B-61C01E538E06}"/>
              </a:ext>
            </a:extLst>
          </p:cNvPr>
          <p:cNvPicPr>
            <a:picLocks noChangeAspect="1"/>
          </p:cNvPicPr>
          <p:nvPr/>
        </p:nvPicPr>
        <p:blipFill rotWithShape="1">
          <a:blip r:embed="rId3">
            <a:extLst>
              <a:ext uri="{28A0092B-C50C-407E-A947-70E740481C1C}">
                <a14:useLocalDpi xmlns:a14="http://schemas.microsoft.com/office/drawing/2010/main" val="0"/>
              </a:ext>
            </a:extLst>
          </a:blip>
          <a:srcRect l="31806" r="20434"/>
          <a:stretch/>
        </p:blipFill>
        <p:spPr>
          <a:xfrm>
            <a:off x="695325" y="1677534"/>
            <a:ext cx="3048000" cy="4257675"/>
          </a:xfrm>
          <a:prstGeom prst="rect">
            <a:avLst/>
          </a:prstGeom>
        </p:spPr>
      </p:pic>
      <p:sp>
        <p:nvSpPr>
          <p:cNvPr id="11" name="矩形 10">
            <a:extLst>
              <a:ext uri="{FF2B5EF4-FFF2-40B4-BE49-F238E27FC236}">
                <a16:creationId xmlns:a16="http://schemas.microsoft.com/office/drawing/2014/main" id="{8162D140-8957-4C6A-9B79-4EAF68E750A4}"/>
              </a:ext>
            </a:extLst>
          </p:cNvPr>
          <p:cNvSpPr/>
          <p:nvPr/>
        </p:nvSpPr>
        <p:spPr>
          <a:xfrm>
            <a:off x="695325" y="3104129"/>
            <a:ext cx="3048000" cy="1404484"/>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792951" y="3621705"/>
            <a:ext cx="80021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公民</a:t>
            </a:r>
            <a:endParaRPr lang="zh-CN" altLang="en-US" sz="2400" dirty="0"/>
          </a:p>
        </p:txBody>
      </p:sp>
      <p:sp>
        <p:nvSpPr>
          <p:cNvPr id="12" name="矩形 11">
            <a:extLst>
              <a:ext uri="{FF2B5EF4-FFF2-40B4-BE49-F238E27FC236}">
                <a16:creationId xmlns:a16="http://schemas.microsoft.com/office/drawing/2014/main" id="{EE01EC99-7107-4122-B1DD-2D4C31296B93}"/>
              </a:ext>
            </a:extLst>
          </p:cNvPr>
          <p:cNvSpPr/>
          <p:nvPr/>
        </p:nvSpPr>
        <p:spPr>
          <a:xfrm>
            <a:off x="4199574" y="1756065"/>
            <a:ext cx="7247575" cy="4192943"/>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第五条 环境保护坚持保护优先、预防为主、综合治理、公众参与、损害担责的原则。</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第六条 一切单位和个人都有保护环境的义务。企业事业单位和其他生产经营者应当防止减少环境污染和生态破坏，对所造成的损害依法承 担责任。</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公民应当增强环境保护意识，采取低碳、节俭的生活方式，自觉履行保护环境的义务。</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第五十三条  公民、法人和其他组织依法享有获取环境信息、参与和监督环境保护的权利。</a:t>
            </a:r>
          </a:p>
        </p:txBody>
      </p:sp>
    </p:spTree>
    <p:extLst>
      <p:ext uri="{BB962C8B-B14F-4D97-AF65-F5344CB8AC3E}">
        <p14:creationId xmlns:p14="http://schemas.microsoft.com/office/powerpoint/2010/main" val="1229905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EA6508-CB90-46C3-813B-8A39468EE79F}"/>
              </a:ext>
            </a:extLst>
          </p:cNvPr>
          <p:cNvPicPr>
            <a:picLocks noChangeAspect="1"/>
          </p:cNvPicPr>
          <p:nvPr/>
        </p:nvPicPr>
        <p:blipFill rotWithShape="1">
          <a:blip r:embed="rId3">
            <a:extLst>
              <a:ext uri="{28A0092B-C50C-407E-A947-70E740481C1C}">
                <a14:useLocalDpi xmlns:a14="http://schemas.microsoft.com/office/drawing/2010/main" val="0"/>
              </a:ext>
            </a:extLst>
          </a:blip>
          <a:srcRect l="19355" r="31427"/>
          <a:stretch/>
        </p:blipFill>
        <p:spPr>
          <a:xfrm>
            <a:off x="695325" y="1677534"/>
            <a:ext cx="3048000" cy="4257675"/>
          </a:xfrm>
          <a:prstGeom prst="rect">
            <a:avLst/>
          </a:prstGeom>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11" name="矩形 10">
            <a:extLst>
              <a:ext uri="{FF2B5EF4-FFF2-40B4-BE49-F238E27FC236}">
                <a16:creationId xmlns:a16="http://schemas.microsoft.com/office/drawing/2014/main" id="{8162D140-8957-4C6A-9B79-4EAF68E750A4}"/>
              </a:ext>
            </a:extLst>
          </p:cNvPr>
          <p:cNvSpPr/>
          <p:nvPr/>
        </p:nvSpPr>
        <p:spPr>
          <a:xfrm>
            <a:off x="695325" y="3104129"/>
            <a:ext cx="3048000" cy="1404484"/>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343007" y="3592677"/>
            <a:ext cx="172354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企事业单位</a:t>
            </a:r>
            <a:endParaRPr lang="zh-CN" altLang="en-US" sz="2400" dirty="0"/>
          </a:p>
        </p:txBody>
      </p:sp>
      <p:sp>
        <p:nvSpPr>
          <p:cNvPr id="4" name="矩形 3">
            <a:extLst>
              <a:ext uri="{FF2B5EF4-FFF2-40B4-BE49-F238E27FC236}">
                <a16:creationId xmlns:a16="http://schemas.microsoft.com/office/drawing/2014/main" id="{287676AD-D4F8-4340-9A6F-E3DD316A3935}"/>
              </a:ext>
            </a:extLst>
          </p:cNvPr>
          <p:cNvSpPr/>
          <p:nvPr/>
        </p:nvSpPr>
        <p:spPr>
          <a:xfrm>
            <a:off x="4273508" y="1957870"/>
            <a:ext cx="7353796" cy="3731278"/>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第十九条编制有关开发利用规划，建设对环境有影响的项目，应当依法进行环境影响评价。未依法进行环境影响评价的开发利用规划，不得组织实施；未依法建设项目，不得开工建设。 </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第二十二条  企业事业单位和其他生产经营者，在污染物排放符合法定要求的基础上，进一步减少污染物排放的，人民政府应当依法采取财政、价格、政府采购等方面的政策和措施予以鼓励和支持。</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880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EA6508-CB90-46C3-813B-8A39468EE79F}"/>
              </a:ext>
            </a:extLst>
          </p:cNvPr>
          <p:cNvPicPr>
            <a:picLocks noChangeAspect="1"/>
          </p:cNvPicPr>
          <p:nvPr/>
        </p:nvPicPr>
        <p:blipFill rotWithShape="1">
          <a:blip r:embed="rId3">
            <a:extLst>
              <a:ext uri="{28A0092B-C50C-407E-A947-70E740481C1C}">
                <a14:useLocalDpi xmlns:a14="http://schemas.microsoft.com/office/drawing/2010/main" val="0"/>
              </a:ext>
            </a:extLst>
          </a:blip>
          <a:srcRect l="19355" r="31427"/>
          <a:stretch/>
        </p:blipFill>
        <p:spPr>
          <a:xfrm>
            <a:off x="695325" y="1677534"/>
            <a:ext cx="3048000" cy="4257675"/>
          </a:xfrm>
          <a:prstGeom prst="rect">
            <a:avLst/>
          </a:prstGeom>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11" name="矩形 10">
            <a:extLst>
              <a:ext uri="{FF2B5EF4-FFF2-40B4-BE49-F238E27FC236}">
                <a16:creationId xmlns:a16="http://schemas.microsoft.com/office/drawing/2014/main" id="{8162D140-8957-4C6A-9B79-4EAF68E750A4}"/>
              </a:ext>
            </a:extLst>
          </p:cNvPr>
          <p:cNvSpPr/>
          <p:nvPr/>
        </p:nvSpPr>
        <p:spPr>
          <a:xfrm>
            <a:off x="695325" y="3104129"/>
            <a:ext cx="3048000" cy="1404484"/>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343007" y="3592677"/>
            <a:ext cx="172354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企事业单位</a:t>
            </a:r>
            <a:endParaRPr lang="zh-CN" altLang="en-US" sz="2400" dirty="0"/>
          </a:p>
        </p:txBody>
      </p:sp>
      <p:sp>
        <p:nvSpPr>
          <p:cNvPr id="4" name="矩形 3">
            <a:extLst>
              <a:ext uri="{FF2B5EF4-FFF2-40B4-BE49-F238E27FC236}">
                <a16:creationId xmlns:a16="http://schemas.microsoft.com/office/drawing/2014/main" id="{287676AD-D4F8-4340-9A6F-E3DD316A3935}"/>
              </a:ext>
            </a:extLst>
          </p:cNvPr>
          <p:cNvSpPr/>
          <p:nvPr/>
        </p:nvSpPr>
        <p:spPr>
          <a:xfrm>
            <a:off x="4273508" y="1711126"/>
            <a:ext cx="7353796" cy="4192943"/>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二十五条企业事业单位和其他生产经营者违反法律法规规定排放污染物，造成或者可能造成严重污染的，县级以上人民政府环境保护行政主管部门和其他负有环境保护监督管理职责的部门，可以查封、扣押造成污染物排放的设施、设备。 </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第四十条  国家促进清洁生产和资源循环利用。 国务院有关部门和地方各级人民政府应当采取措施，推广清洁能源的生产和使用。 企业应当优先使用清洁能源，采用资源利用率高、污染物排放量少的工艺、设备以及废弃物综合利用技术和污染物无害化处理技术，减少污染物的产生。 </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69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7A864CC1-AAF8-4986-8AD1-A3599D321D72}"/>
              </a:ext>
            </a:extLst>
          </p:cNvPr>
          <p:cNvSpPr>
            <a:spLocks/>
          </p:cNvSpPr>
          <p:nvPr/>
        </p:nvSpPr>
        <p:spPr bwMode="auto">
          <a:xfrm>
            <a:off x="0" y="3971539"/>
            <a:ext cx="13210153" cy="3259155"/>
          </a:xfrm>
          <a:custGeom>
            <a:avLst/>
            <a:gdLst>
              <a:gd name="connsiteX0" fmla="*/ 13387156 w 14014117"/>
              <a:gd name="connsiteY0" fmla="*/ 0 h 3472519"/>
              <a:gd name="connsiteX1" fmla="*/ 14014117 w 14014117"/>
              <a:gd name="connsiteY1" fmla="*/ 2153563 h 3472519"/>
              <a:gd name="connsiteX2" fmla="*/ 4925660 w 14014117"/>
              <a:gd name="connsiteY2" fmla="*/ 3472519 h 3472519"/>
              <a:gd name="connsiteX3" fmla="*/ 0 w 14014117"/>
              <a:gd name="connsiteY3" fmla="*/ 3472519 h 3472519"/>
              <a:gd name="connsiteX4" fmla="*/ 0 w 14014117"/>
              <a:gd name="connsiteY4" fmla="*/ 1736948 h 3472519"/>
              <a:gd name="connsiteX5" fmla="*/ 143723 w 14014117"/>
              <a:gd name="connsiteY5" fmla="*/ 1754765 h 3472519"/>
              <a:gd name="connsiteX6" fmla="*/ 13387156 w 14014117"/>
              <a:gd name="connsiteY6" fmla="*/ 0 h 347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14117" h="3472519">
                <a:moveTo>
                  <a:pt x="13387156" y="0"/>
                </a:moveTo>
                <a:cubicBezTo>
                  <a:pt x="14014117" y="2153563"/>
                  <a:pt x="14014117" y="2153563"/>
                  <a:pt x="14014117" y="2153563"/>
                </a:cubicBezTo>
                <a:lnTo>
                  <a:pt x="4925660" y="3472519"/>
                </a:lnTo>
                <a:lnTo>
                  <a:pt x="0" y="3472519"/>
                </a:lnTo>
                <a:lnTo>
                  <a:pt x="0" y="1736948"/>
                </a:lnTo>
                <a:lnTo>
                  <a:pt x="143723" y="1754765"/>
                </a:lnTo>
                <a:cubicBezTo>
                  <a:pt x="3809913" y="2161975"/>
                  <a:pt x="8404419" y="1951667"/>
                  <a:pt x="13387156" y="0"/>
                </a:cubicBezTo>
                <a:close/>
              </a:path>
            </a:pathLst>
          </a:custGeom>
          <a:gradFill>
            <a:gsLst>
              <a:gs pos="0">
                <a:srgbClr val="D70F01"/>
              </a:gs>
              <a:gs pos="100000">
                <a:srgbClr val="F47124"/>
              </a:gs>
            </a:gsLst>
            <a:lin ang="5400000" scaled="1"/>
          </a:gradFill>
          <a:ln>
            <a:noFill/>
          </a:ln>
          <a:effectLst>
            <a:outerShdw blurRad="266700" dist="38100" dir="16200000" rotWithShape="0">
              <a:prstClr val="black">
                <a:alpha val="22000"/>
              </a:prstClr>
            </a:out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 name="任意多边形: 形状 2">
            <a:extLst>
              <a:ext uri="{FF2B5EF4-FFF2-40B4-BE49-F238E27FC236}">
                <a16:creationId xmlns:a16="http://schemas.microsoft.com/office/drawing/2014/main" id="{BB57B0F4-44F3-43F0-92E7-293251CE65F6}"/>
              </a:ext>
            </a:extLst>
          </p:cNvPr>
          <p:cNvSpPr>
            <a:spLocks/>
          </p:cNvSpPr>
          <p:nvPr/>
        </p:nvSpPr>
        <p:spPr bwMode="auto">
          <a:xfrm>
            <a:off x="3682" y="4019550"/>
            <a:ext cx="13395075" cy="3217294"/>
          </a:xfrm>
          <a:custGeom>
            <a:avLst/>
            <a:gdLst>
              <a:gd name="connsiteX0" fmla="*/ 13270223 w 14210294"/>
              <a:gd name="connsiteY0" fmla="*/ 0 h 3427918"/>
              <a:gd name="connsiteX1" fmla="*/ 14210294 w 14210294"/>
              <a:gd name="connsiteY1" fmla="*/ 2687103 h 3427918"/>
              <a:gd name="connsiteX2" fmla="*/ 12094762 w 14210294"/>
              <a:gd name="connsiteY2" fmla="*/ 3427918 h 3427918"/>
              <a:gd name="connsiteX3" fmla="*/ 0 w 14210294"/>
              <a:gd name="connsiteY3" fmla="*/ 3427918 h 3427918"/>
              <a:gd name="connsiteX4" fmla="*/ 0 w 14210294"/>
              <a:gd name="connsiteY4" fmla="*/ 2344851 h 3427918"/>
              <a:gd name="connsiteX5" fmla="*/ 134187 w 14210294"/>
              <a:gd name="connsiteY5" fmla="*/ 2354803 h 3427918"/>
              <a:gd name="connsiteX6" fmla="*/ 13270223 w 14210294"/>
              <a:gd name="connsiteY6" fmla="*/ 0 h 342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0294" h="3427918">
                <a:moveTo>
                  <a:pt x="13270223" y="0"/>
                </a:moveTo>
                <a:cubicBezTo>
                  <a:pt x="14210294" y="2687103"/>
                  <a:pt x="14210294" y="2687103"/>
                  <a:pt x="14210294" y="2687103"/>
                </a:cubicBezTo>
                <a:lnTo>
                  <a:pt x="12094762" y="3427918"/>
                </a:lnTo>
                <a:lnTo>
                  <a:pt x="0" y="3427918"/>
                </a:lnTo>
                <a:lnTo>
                  <a:pt x="0" y="2344851"/>
                </a:lnTo>
                <a:lnTo>
                  <a:pt x="134187" y="2354803"/>
                </a:lnTo>
                <a:cubicBezTo>
                  <a:pt x="3810253" y="2581134"/>
                  <a:pt x="8396272" y="2157366"/>
                  <a:pt x="13270223" y="0"/>
                </a:cubicBezTo>
                <a:close/>
              </a:path>
            </a:pathLst>
          </a:custGeom>
          <a:gradFill>
            <a:gsLst>
              <a:gs pos="0">
                <a:srgbClr val="FFC001"/>
              </a:gs>
              <a:gs pos="100000">
                <a:srgbClr val="FF9409"/>
              </a:gs>
            </a:gsLst>
            <a:lin ang="5400000" scaled="1"/>
          </a:gradFill>
          <a:ln>
            <a:noFill/>
          </a:ln>
          <a:effectLst>
            <a:outerShdw blurRad="266700" dist="38100" dir="16200000" rotWithShape="0">
              <a:prstClr val="black">
                <a:alpha val="22000"/>
              </a:prstClr>
            </a:out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4" name="任意多边形: 形状 3">
            <a:extLst>
              <a:ext uri="{FF2B5EF4-FFF2-40B4-BE49-F238E27FC236}">
                <a16:creationId xmlns:a16="http://schemas.microsoft.com/office/drawing/2014/main" id="{F643FC25-4426-4D99-B13B-23936B90FF77}"/>
              </a:ext>
            </a:extLst>
          </p:cNvPr>
          <p:cNvSpPr>
            <a:spLocks/>
          </p:cNvSpPr>
          <p:nvPr/>
        </p:nvSpPr>
        <p:spPr bwMode="auto">
          <a:xfrm>
            <a:off x="5192595" y="4036379"/>
            <a:ext cx="8298487" cy="3202621"/>
          </a:xfrm>
          <a:custGeom>
            <a:avLst/>
            <a:gdLst>
              <a:gd name="connsiteX0" fmla="*/ 7777689 w 8803529"/>
              <a:gd name="connsiteY0" fmla="*/ 0 h 3412284"/>
              <a:gd name="connsiteX1" fmla="*/ 8803529 w 8803529"/>
              <a:gd name="connsiteY1" fmla="*/ 1974486 h 3412284"/>
              <a:gd name="connsiteX2" fmla="*/ 6686982 w 8803529"/>
              <a:gd name="connsiteY2" fmla="*/ 3297908 h 3412284"/>
              <a:gd name="connsiteX3" fmla="*/ 6475334 w 8803529"/>
              <a:gd name="connsiteY3" fmla="*/ 3412284 h 3412284"/>
              <a:gd name="connsiteX4" fmla="*/ 0 w 8803529"/>
              <a:gd name="connsiteY4" fmla="*/ 3412284 h 3412284"/>
              <a:gd name="connsiteX5" fmla="*/ 279768 w 8803529"/>
              <a:gd name="connsiteY5" fmla="*/ 3336997 h 3412284"/>
              <a:gd name="connsiteX6" fmla="*/ 7777689 w 8803529"/>
              <a:gd name="connsiteY6" fmla="*/ 0 h 341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3529" h="3412284">
                <a:moveTo>
                  <a:pt x="7777689" y="0"/>
                </a:moveTo>
                <a:cubicBezTo>
                  <a:pt x="8803529" y="1974486"/>
                  <a:pt x="8803529" y="1974486"/>
                  <a:pt x="8803529" y="1974486"/>
                </a:cubicBezTo>
                <a:cubicBezTo>
                  <a:pt x="8803529" y="1974486"/>
                  <a:pt x="8046171" y="2549931"/>
                  <a:pt x="6686982" y="3297908"/>
                </a:cubicBezTo>
                <a:lnTo>
                  <a:pt x="6475334" y="3412284"/>
                </a:lnTo>
                <a:lnTo>
                  <a:pt x="0" y="3412284"/>
                </a:lnTo>
                <a:lnTo>
                  <a:pt x="279768" y="3336997"/>
                </a:lnTo>
                <a:cubicBezTo>
                  <a:pt x="2673018" y="2672721"/>
                  <a:pt x="5219322" y="1619025"/>
                  <a:pt x="7777689" y="0"/>
                </a:cubicBezTo>
                <a:close/>
              </a:path>
            </a:pathLst>
          </a:custGeom>
          <a:gradFill>
            <a:gsLst>
              <a:gs pos="0">
                <a:srgbClr val="D70F01"/>
              </a:gs>
              <a:gs pos="100000">
                <a:srgbClr val="F47124"/>
              </a:gs>
            </a:gsLst>
            <a:lin ang="5400000" scaled="1"/>
          </a:gradFill>
          <a:ln>
            <a:noFill/>
          </a:ln>
          <a:effectLst>
            <a:outerShdw blurRad="266700" dist="38100" dir="16200000" rotWithShape="0">
              <a:prstClr val="black">
                <a:alpha val="22000"/>
              </a:prstClr>
            </a:out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6" name="矩形 5">
            <a:extLst>
              <a:ext uri="{FF2B5EF4-FFF2-40B4-BE49-F238E27FC236}">
                <a16:creationId xmlns:a16="http://schemas.microsoft.com/office/drawing/2014/main" id="{4F2249E4-38FB-4B94-A951-77BD17D5A75B}"/>
              </a:ext>
            </a:extLst>
          </p:cNvPr>
          <p:cNvSpPr/>
          <p:nvPr/>
        </p:nvSpPr>
        <p:spPr>
          <a:xfrm>
            <a:off x="2831042" y="2010089"/>
            <a:ext cx="507831" cy="1608314"/>
          </a:xfrm>
          <a:prstGeom prst="rect">
            <a:avLst/>
          </a:prstGeom>
        </p:spPr>
        <p:txBody>
          <a:bodyPr vert="eaVert" wrap="square" lIns="68580" tIns="34290" rIns="68580" bIns="34290" anchor="ctr" anchorCtr="1">
            <a:spAutoFit/>
          </a:bodyPr>
          <a:lstStyle/>
          <a:p>
            <a:r>
              <a:rPr lang="zh-CN" altLang="en-US" sz="2400" spc="300" dirty="0">
                <a:solidFill>
                  <a:srgbClr val="E43C11"/>
                </a:solidFill>
                <a:latin typeface="微软雅黑" panose="020B0503020204020204" pitchFamily="34" charset="-122"/>
                <a:ea typeface="微软雅黑" panose="020B0503020204020204" pitchFamily="34" charset="-122"/>
              </a:rPr>
              <a:t>法律法规</a:t>
            </a:r>
          </a:p>
        </p:txBody>
      </p:sp>
      <p:grpSp>
        <p:nvGrpSpPr>
          <p:cNvPr id="5" name="组合 4">
            <a:extLst>
              <a:ext uri="{FF2B5EF4-FFF2-40B4-BE49-F238E27FC236}">
                <a16:creationId xmlns:a16="http://schemas.microsoft.com/office/drawing/2014/main" id="{F248D229-6A14-4E47-945A-5A3A3395E818}"/>
              </a:ext>
            </a:extLst>
          </p:cNvPr>
          <p:cNvGrpSpPr/>
          <p:nvPr/>
        </p:nvGrpSpPr>
        <p:grpSpPr>
          <a:xfrm>
            <a:off x="8338897" y="1255805"/>
            <a:ext cx="535243" cy="535243"/>
            <a:chOff x="9060214" y="1108180"/>
            <a:chExt cx="535243" cy="535243"/>
          </a:xfrm>
        </p:grpSpPr>
        <p:sp>
          <p:nvSpPr>
            <p:cNvPr id="24" name="椭圆 23">
              <a:extLst>
                <a:ext uri="{FF2B5EF4-FFF2-40B4-BE49-F238E27FC236}">
                  <a16:creationId xmlns:a16="http://schemas.microsoft.com/office/drawing/2014/main" id="{8F981BF0-9CC4-4CD8-9019-082AF540C1C9}"/>
                </a:ext>
              </a:extLst>
            </p:cNvPr>
            <p:cNvSpPr/>
            <p:nvPr/>
          </p:nvSpPr>
          <p:spPr>
            <a:xfrm>
              <a:off x="9060214" y="1108180"/>
              <a:ext cx="535243" cy="535243"/>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9" name="TextBox 11">
              <a:extLst>
                <a:ext uri="{FF2B5EF4-FFF2-40B4-BE49-F238E27FC236}">
                  <a16:creationId xmlns:a16="http://schemas.microsoft.com/office/drawing/2014/main" id="{957A1DC2-B800-4F68-9815-21ED21332B26}"/>
                </a:ext>
              </a:extLst>
            </p:cNvPr>
            <p:cNvSpPr txBox="1"/>
            <p:nvPr/>
          </p:nvSpPr>
          <p:spPr>
            <a:xfrm>
              <a:off x="9093476" y="1156510"/>
              <a:ext cx="468718" cy="438582"/>
            </a:xfrm>
            <a:prstGeom prst="rect">
              <a:avLst/>
            </a:prstGeom>
            <a:noFill/>
          </p:spPr>
          <p:txBody>
            <a:bodyPr wrap="none" lIns="68580" tIns="34290" rIns="68580" bIns="34290" rtlCol="0">
              <a:spAutoFit/>
            </a:bodyPr>
            <a:lstStyle/>
            <a:p>
              <a:pPr algn="ctr"/>
              <a:r>
                <a:rPr lang="en-US" altLang="zh-CN" sz="2400" dirty="0">
                  <a:solidFill>
                    <a:schemeClr val="bg1"/>
                  </a:solidFill>
                  <a:effectLst>
                    <a:innerShdw blurRad="63500" dist="50800" dir="13500000">
                      <a:prstClr val="black">
                        <a:alpha val="50000"/>
                      </a:prstClr>
                    </a:innerShdw>
                  </a:effectLst>
                  <a:latin typeface="Impact" panose="020B0806030902050204" pitchFamily="34" charset="0"/>
                </a:rPr>
                <a:t>05</a:t>
              </a:r>
              <a:endParaRPr lang="zh-CN" altLang="en-US" sz="2400" dirty="0">
                <a:solidFill>
                  <a:schemeClr val="bg1"/>
                </a:solidFill>
                <a:effectLst>
                  <a:innerShdw blurRad="63500" dist="50800" dir="13500000">
                    <a:prstClr val="black">
                      <a:alpha val="50000"/>
                    </a:prstClr>
                  </a:innerShdw>
                </a:effectLst>
                <a:latin typeface="Impact" panose="020B0806030902050204" pitchFamily="34" charset="0"/>
              </a:endParaRPr>
            </a:p>
          </p:txBody>
        </p:sp>
      </p:grpSp>
      <p:sp>
        <p:nvSpPr>
          <p:cNvPr id="27" name="椭圆 26">
            <a:extLst>
              <a:ext uri="{FF2B5EF4-FFF2-40B4-BE49-F238E27FC236}">
                <a16:creationId xmlns:a16="http://schemas.microsoft.com/office/drawing/2014/main" id="{1334AE9C-0EF9-429F-A2F7-500082136C5D}"/>
              </a:ext>
            </a:extLst>
          </p:cNvPr>
          <p:cNvSpPr/>
          <p:nvPr/>
        </p:nvSpPr>
        <p:spPr>
          <a:xfrm>
            <a:off x="-926628" y="-1132327"/>
            <a:ext cx="3217294" cy="321729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nvGrpSpPr>
          <p:cNvPr id="28" name="组合 27">
            <a:extLst>
              <a:ext uri="{FF2B5EF4-FFF2-40B4-BE49-F238E27FC236}">
                <a16:creationId xmlns:a16="http://schemas.microsoft.com/office/drawing/2014/main" id="{6450D45F-69E3-4DEE-87E7-A28A3BB49418}"/>
              </a:ext>
            </a:extLst>
          </p:cNvPr>
          <p:cNvGrpSpPr/>
          <p:nvPr/>
        </p:nvGrpSpPr>
        <p:grpSpPr>
          <a:xfrm>
            <a:off x="6958507" y="1255805"/>
            <a:ext cx="535243" cy="535243"/>
            <a:chOff x="9060214" y="1108180"/>
            <a:chExt cx="535243" cy="535243"/>
          </a:xfrm>
        </p:grpSpPr>
        <p:sp>
          <p:nvSpPr>
            <p:cNvPr id="29" name="椭圆 28">
              <a:extLst>
                <a:ext uri="{FF2B5EF4-FFF2-40B4-BE49-F238E27FC236}">
                  <a16:creationId xmlns:a16="http://schemas.microsoft.com/office/drawing/2014/main" id="{98E1C102-A3E1-43D8-85DE-FC23A63DF3F6}"/>
                </a:ext>
              </a:extLst>
            </p:cNvPr>
            <p:cNvSpPr/>
            <p:nvPr/>
          </p:nvSpPr>
          <p:spPr>
            <a:xfrm>
              <a:off x="9060214" y="1108180"/>
              <a:ext cx="535243" cy="535243"/>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0" name="TextBox 11">
              <a:extLst>
                <a:ext uri="{FF2B5EF4-FFF2-40B4-BE49-F238E27FC236}">
                  <a16:creationId xmlns:a16="http://schemas.microsoft.com/office/drawing/2014/main" id="{165A483C-5BE4-44C6-9047-C93D1DDC19CD}"/>
                </a:ext>
              </a:extLst>
            </p:cNvPr>
            <p:cNvSpPr txBox="1"/>
            <p:nvPr/>
          </p:nvSpPr>
          <p:spPr>
            <a:xfrm>
              <a:off x="9099086" y="1156510"/>
              <a:ext cx="457498" cy="438582"/>
            </a:xfrm>
            <a:prstGeom prst="rect">
              <a:avLst/>
            </a:prstGeom>
            <a:noFill/>
          </p:spPr>
          <p:txBody>
            <a:bodyPr wrap="none" lIns="68580" tIns="34290" rIns="68580" bIns="34290" rtlCol="0">
              <a:spAutoFit/>
            </a:bodyPr>
            <a:lstStyle/>
            <a:p>
              <a:pPr algn="ctr"/>
              <a:r>
                <a:rPr lang="en-US" altLang="zh-CN" sz="2400" dirty="0">
                  <a:solidFill>
                    <a:schemeClr val="bg1"/>
                  </a:solidFill>
                  <a:effectLst>
                    <a:innerShdw blurRad="63500" dist="50800" dir="13500000">
                      <a:prstClr val="black">
                        <a:alpha val="50000"/>
                      </a:prstClr>
                    </a:innerShdw>
                  </a:effectLst>
                  <a:latin typeface="Impact" panose="020B0806030902050204" pitchFamily="34" charset="0"/>
                </a:rPr>
                <a:t>04</a:t>
              </a:r>
              <a:endParaRPr lang="zh-CN" altLang="en-US" sz="2400" dirty="0">
                <a:solidFill>
                  <a:schemeClr val="bg1"/>
                </a:solidFill>
                <a:effectLst>
                  <a:innerShdw blurRad="63500" dist="50800" dir="13500000">
                    <a:prstClr val="black">
                      <a:alpha val="50000"/>
                    </a:prstClr>
                  </a:innerShdw>
                </a:effectLst>
                <a:latin typeface="Impact" panose="020B0806030902050204" pitchFamily="34" charset="0"/>
              </a:endParaRPr>
            </a:p>
          </p:txBody>
        </p:sp>
      </p:grpSp>
      <p:grpSp>
        <p:nvGrpSpPr>
          <p:cNvPr id="31" name="组合 30">
            <a:extLst>
              <a:ext uri="{FF2B5EF4-FFF2-40B4-BE49-F238E27FC236}">
                <a16:creationId xmlns:a16="http://schemas.microsoft.com/office/drawing/2014/main" id="{EB04CCF3-7AA3-4181-9017-39C86085530A}"/>
              </a:ext>
            </a:extLst>
          </p:cNvPr>
          <p:cNvGrpSpPr/>
          <p:nvPr/>
        </p:nvGrpSpPr>
        <p:grpSpPr>
          <a:xfrm>
            <a:off x="5578117" y="1255805"/>
            <a:ext cx="535243" cy="535243"/>
            <a:chOff x="9060214" y="1108180"/>
            <a:chExt cx="535243" cy="535243"/>
          </a:xfrm>
        </p:grpSpPr>
        <p:sp>
          <p:nvSpPr>
            <p:cNvPr id="32" name="椭圆 31">
              <a:extLst>
                <a:ext uri="{FF2B5EF4-FFF2-40B4-BE49-F238E27FC236}">
                  <a16:creationId xmlns:a16="http://schemas.microsoft.com/office/drawing/2014/main" id="{BE1B862B-35B4-4B51-AE9E-406390A507B9}"/>
                </a:ext>
              </a:extLst>
            </p:cNvPr>
            <p:cNvSpPr/>
            <p:nvPr/>
          </p:nvSpPr>
          <p:spPr>
            <a:xfrm>
              <a:off x="9060214" y="1108180"/>
              <a:ext cx="535243" cy="535243"/>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3" name="TextBox 11">
              <a:extLst>
                <a:ext uri="{FF2B5EF4-FFF2-40B4-BE49-F238E27FC236}">
                  <a16:creationId xmlns:a16="http://schemas.microsoft.com/office/drawing/2014/main" id="{8FAA26B9-383D-4641-9EF4-E286AAC82230}"/>
                </a:ext>
              </a:extLst>
            </p:cNvPr>
            <p:cNvSpPr txBox="1"/>
            <p:nvPr/>
          </p:nvSpPr>
          <p:spPr>
            <a:xfrm>
              <a:off x="9094277" y="1156510"/>
              <a:ext cx="467116" cy="438582"/>
            </a:xfrm>
            <a:prstGeom prst="rect">
              <a:avLst/>
            </a:prstGeom>
            <a:noFill/>
          </p:spPr>
          <p:txBody>
            <a:bodyPr wrap="none" lIns="68580" tIns="34290" rIns="68580" bIns="34290" rtlCol="0">
              <a:spAutoFit/>
            </a:bodyPr>
            <a:lstStyle/>
            <a:p>
              <a:pPr algn="ctr"/>
              <a:r>
                <a:rPr lang="en-US" altLang="zh-CN" sz="2400" dirty="0">
                  <a:solidFill>
                    <a:schemeClr val="bg1"/>
                  </a:solidFill>
                  <a:effectLst>
                    <a:innerShdw blurRad="63500" dist="50800" dir="13500000">
                      <a:prstClr val="black">
                        <a:alpha val="50000"/>
                      </a:prstClr>
                    </a:innerShdw>
                  </a:effectLst>
                  <a:latin typeface="Impact" panose="020B0806030902050204" pitchFamily="34" charset="0"/>
                </a:rPr>
                <a:t>03</a:t>
              </a:r>
              <a:endParaRPr lang="zh-CN" altLang="en-US" sz="2400" dirty="0">
                <a:solidFill>
                  <a:schemeClr val="bg1"/>
                </a:solidFill>
                <a:effectLst>
                  <a:innerShdw blurRad="63500" dist="50800" dir="13500000">
                    <a:prstClr val="black">
                      <a:alpha val="50000"/>
                    </a:prstClr>
                  </a:innerShdw>
                </a:effectLst>
                <a:latin typeface="Impact" panose="020B0806030902050204" pitchFamily="34" charset="0"/>
              </a:endParaRPr>
            </a:p>
          </p:txBody>
        </p:sp>
      </p:grpSp>
      <p:grpSp>
        <p:nvGrpSpPr>
          <p:cNvPr id="34" name="组合 33">
            <a:extLst>
              <a:ext uri="{FF2B5EF4-FFF2-40B4-BE49-F238E27FC236}">
                <a16:creationId xmlns:a16="http://schemas.microsoft.com/office/drawing/2014/main" id="{EDB58BA2-B4C4-4F9A-8109-58CBA78E17F9}"/>
              </a:ext>
            </a:extLst>
          </p:cNvPr>
          <p:cNvGrpSpPr/>
          <p:nvPr/>
        </p:nvGrpSpPr>
        <p:grpSpPr>
          <a:xfrm>
            <a:off x="4197727" y="1255805"/>
            <a:ext cx="535243" cy="535243"/>
            <a:chOff x="9060214" y="1108180"/>
            <a:chExt cx="535243" cy="535243"/>
          </a:xfrm>
        </p:grpSpPr>
        <p:sp>
          <p:nvSpPr>
            <p:cNvPr id="35" name="椭圆 34">
              <a:extLst>
                <a:ext uri="{FF2B5EF4-FFF2-40B4-BE49-F238E27FC236}">
                  <a16:creationId xmlns:a16="http://schemas.microsoft.com/office/drawing/2014/main" id="{D8BF1E8B-889F-405E-AB0F-35FAC9EAB7B4}"/>
                </a:ext>
              </a:extLst>
            </p:cNvPr>
            <p:cNvSpPr/>
            <p:nvPr/>
          </p:nvSpPr>
          <p:spPr>
            <a:xfrm>
              <a:off x="9060214" y="1108180"/>
              <a:ext cx="535243" cy="535243"/>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6" name="TextBox 11">
              <a:extLst>
                <a:ext uri="{FF2B5EF4-FFF2-40B4-BE49-F238E27FC236}">
                  <a16:creationId xmlns:a16="http://schemas.microsoft.com/office/drawing/2014/main" id="{E8571BB7-E383-4A5B-8FC5-3A7820582635}"/>
                </a:ext>
              </a:extLst>
            </p:cNvPr>
            <p:cNvSpPr txBox="1"/>
            <p:nvPr/>
          </p:nvSpPr>
          <p:spPr>
            <a:xfrm>
              <a:off x="9099086" y="1156510"/>
              <a:ext cx="457498" cy="438582"/>
            </a:xfrm>
            <a:prstGeom prst="rect">
              <a:avLst/>
            </a:prstGeom>
            <a:noFill/>
          </p:spPr>
          <p:txBody>
            <a:bodyPr wrap="none" lIns="68580" tIns="34290" rIns="68580" bIns="34290" rtlCol="0">
              <a:spAutoFit/>
            </a:bodyPr>
            <a:lstStyle/>
            <a:p>
              <a:pPr algn="ctr"/>
              <a:r>
                <a:rPr lang="en-US" altLang="zh-CN" sz="2400" dirty="0">
                  <a:solidFill>
                    <a:schemeClr val="bg1"/>
                  </a:solidFill>
                  <a:effectLst>
                    <a:innerShdw blurRad="63500" dist="50800" dir="13500000">
                      <a:prstClr val="black">
                        <a:alpha val="50000"/>
                      </a:prstClr>
                    </a:innerShdw>
                  </a:effectLst>
                  <a:latin typeface="Impact" panose="020B0806030902050204" pitchFamily="34" charset="0"/>
                </a:rPr>
                <a:t>02</a:t>
              </a:r>
              <a:endParaRPr lang="zh-CN" altLang="en-US" sz="2400" dirty="0">
                <a:solidFill>
                  <a:schemeClr val="bg1"/>
                </a:solidFill>
                <a:effectLst>
                  <a:innerShdw blurRad="63500" dist="50800" dir="13500000">
                    <a:prstClr val="black">
                      <a:alpha val="50000"/>
                    </a:prstClr>
                  </a:innerShdw>
                </a:effectLst>
                <a:latin typeface="Impact" panose="020B0806030902050204" pitchFamily="34" charset="0"/>
              </a:endParaRPr>
            </a:p>
          </p:txBody>
        </p:sp>
      </p:grpSp>
      <p:grpSp>
        <p:nvGrpSpPr>
          <p:cNvPr id="37" name="组合 36">
            <a:extLst>
              <a:ext uri="{FF2B5EF4-FFF2-40B4-BE49-F238E27FC236}">
                <a16:creationId xmlns:a16="http://schemas.microsoft.com/office/drawing/2014/main" id="{EEFF6770-0BF7-408D-8CC1-6E01956E590C}"/>
              </a:ext>
            </a:extLst>
          </p:cNvPr>
          <p:cNvGrpSpPr/>
          <p:nvPr/>
        </p:nvGrpSpPr>
        <p:grpSpPr>
          <a:xfrm>
            <a:off x="2817337" y="1255805"/>
            <a:ext cx="535243" cy="535243"/>
            <a:chOff x="9060214" y="1108180"/>
            <a:chExt cx="535243" cy="535243"/>
          </a:xfrm>
        </p:grpSpPr>
        <p:sp>
          <p:nvSpPr>
            <p:cNvPr id="38" name="椭圆 37">
              <a:extLst>
                <a:ext uri="{FF2B5EF4-FFF2-40B4-BE49-F238E27FC236}">
                  <a16:creationId xmlns:a16="http://schemas.microsoft.com/office/drawing/2014/main" id="{2A9B3F6B-DCD1-4908-8676-EA97D5386614}"/>
                </a:ext>
              </a:extLst>
            </p:cNvPr>
            <p:cNvSpPr/>
            <p:nvPr/>
          </p:nvSpPr>
          <p:spPr>
            <a:xfrm>
              <a:off x="9060214" y="1108180"/>
              <a:ext cx="535243" cy="535243"/>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9" name="TextBox 11">
              <a:extLst>
                <a:ext uri="{FF2B5EF4-FFF2-40B4-BE49-F238E27FC236}">
                  <a16:creationId xmlns:a16="http://schemas.microsoft.com/office/drawing/2014/main" id="{91278FD8-3CF4-41D6-952E-9BA296858D03}"/>
                </a:ext>
              </a:extLst>
            </p:cNvPr>
            <p:cNvSpPr txBox="1"/>
            <p:nvPr/>
          </p:nvSpPr>
          <p:spPr>
            <a:xfrm>
              <a:off x="9117521" y="1156510"/>
              <a:ext cx="420628" cy="438582"/>
            </a:xfrm>
            <a:prstGeom prst="rect">
              <a:avLst/>
            </a:prstGeom>
            <a:noFill/>
          </p:spPr>
          <p:txBody>
            <a:bodyPr wrap="none" lIns="68580" tIns="34290" rIns="68580" bIns="34290" rtlCol="0">
              <a:spAutoFit/>
            </a:bodyPr>
            <a:lstStyle/>
            <a:p>
              <a:pPr algn="ctr"/>
              <a:r>
                <a:rPr lang="en-US" altLang="zh-CN" sz="2400" dirty="0">
                  <a:solidFill>
                    <a:schemeClr val="bg1"/>
                  </a:solidFill>
                  <a:effectLst>
                    <a:innerShdw blurRad="63500" dist="50800" dir="13500000">
                      <a:prstClr val="black">
                        <a:alpha val="50000"/>
                      </a:prstClr>
                    </a:innerShdw>
                  </a:effectLst>
                  <a:latin typeface="Impact" panose="020B0806030902050204" pitchFamily="34" charset="0"/>
                </a:rPr>
                <a:t>01</a:t>
              </a:r>
              <a:endParaRPr lang="zh-CN" altLang="en-US" sz="2400" dirty="0">
                <a:solidFill>
                  <a:schemeClr val="bg1"/>
                </a:solidFill>
                <a:effectLst>
                  <a:innerShdw blurRad="63500" dist="50800" dir="13500000">
                    <a:prstClr val="black">
                      <a:alpha val="50000"/>
                    </a:prstClr>
                  </a:innerShdw>
                </a:effectLst>
                <a:latin typeface="Impact" panose="020B0806030902050204" pitchFamily="34" charset="0"/>
              </a:endParaRPr>
            </a:p>
          </p:txBody>
        </p:sp>
      </p:grpSp>
      <p:sp>
        <p:nvSpPr>
          <p:cNvPr id="40" name="文本框 39">
            <a:extLst>
              <a:ext uri="{FF2B5EF4-FFF2-40B4-BE49-F238E27FC236}">
                <a16:creationId xmlns:a16="http://schemas.microsoft.com/office/drawing/2014/main" id="{E1A9D17F-ABE9-4309-AF1D-DA6FAA76E65E}"/>
              </a:ext>
            </a:extLst>
          </p:cNvPr>
          <p:cNvSpPr txBox="1"/>
          <p:nvPr/>
        </p:nvSpPr>
        <p:spPr>
          <a:xfrm>
            <a:off x="1136376" y="321129"/>
            <a:ext cx="923330" cy="1641428"/>
          </a:xfrm>
          <a:prstGeom prst="rect">
            <a:avLst/>
          </a:prstGeom>
          <a:noFill/>
        </p:spPr>
        <p:txBody>
          <a:bodyPr vert="eaVert" wrap="square" rtlCol="0">
            <a:spAutoFit/>
          </a:bodyPr>
          <a:lstStyle/>
          <a:p>
            <a:r>
              <a:rPr lang="zh-CN" altLang="en-US" sz="4800" dirty="0">
                <a:solidFill>
                  <a:schemeClr val="bg1"/>
                </a:solidFill>
                <a:latin typeface="思源黑体 CN Bold" panose="020B0800000000000000" pitchFamily="34" charset="-122"/>
                <a:ea typeface="思源黑体 CN Bold" panose="020B0800000000000000" pitchFamily="34" charset="-122"/>
              </a:rPr>
              <a:t>目录</a:t>
            </a:r>
          </a:p>
        </p:txBody>
      </p:sp>
      <p:sp>
        <p:nvSpPr>
          <p:cNvPr id="41" name="文本框 40">
            <a:extLst>
              <a:ext uri="{FF2B5EF4-FFF2-40B4-BE49-F238E27FC236}">
                <a16:creationId xmlns:a16="http://schemas.microsoft.com/office/drawing/2014/main" id="{AC7535D0-0F19-4D70-A930-67D08CBB0FB6}"/>
              </a:ext>
            </a:extLst>
          </p:cNvPr>
          <p:cNvSpPr txBox="1"/>
          <p:nvPr/>
        </p:nvSpPr>
        <p:spPr>
          <a:xfrm>
            <a:off x="596000" y="205142"/>
            <a:ext cx="677108" cy="2131392"/>
          </a:xfrm>
          <a:prstGeom prst="rect">
            <a:avLst/>
          </a:prstGeom>
          <a:noFill/>
        </p:spPr>
        <p:txBody>
          <a:bodyPr vert="eaVert" wrap="square" rtlCol="0">
            <a:spAutoFit/>
          </a:bodyPr>
          <a:lstStyle/>
          <a:p>
            <a:r>
              <a:rPr lang="en-US" altLang="zh-CN" sz="3200" dirty="0">
                <a:solidFill>
                  <a:schemeClr val="bg1"/>
                </a:solidFill>
                <a:latin typeface="思源黑体 CN Bold" panose="020B0800000000000000" pitchFamily="34" charset="-122"/>
                <a:ea typeface="思源黑体 CN Bold" panose="020B0800000000000000" pitchFamily="34" charset="-122"/>
              </a:rPr>
              <a:t>contents</a:t>
            </a:r>
            <a:endParaRPr lang="zh-CN" altLang="en-US" sz="3200" dirty="0">
              <a:solidFill>
                <a:schemeClr val="bg1"/>
              </a:solidFill>
              <a:latin typeface="思源黑体 CN Bold" panose="020B0800000000000000" pitchFamily="34" charset="-122"/>
              <a:ea typeface="思源黑体 CN Bold" panose="020B0800000000000000" pitchFamily="34" charset="-122"/>
            </a:endParaRPr>
          </a:p>
        </p:txBody>
      </p:sp>
      <p:grpSp>
        <p:nvGrpSpPr>
          <p:cNvPr id="42" name="组合 41">
            <a:extLst>
              <a:ext uri="{FF2B5EF4-FFF2-40B4-BE49-F238E27FC236}">
                <a16:creationId xmlns:a16="http://schemas.microsoft.com/office/drawing/2014/main" id="{E633AC91-8503-47F4-B682-726327A9AB95}"/>
              </a:ext>
            </a:extLst>
          </p:cNvPr>
          <p:cNvGrpSpPr/>
          <p:nvPr/>
        </p:nvGrpSpPr>
        <p:grpSpPr>
          <a:xfrm>
            <a:off x="9719285" y="1255805"/>
            <a:ext cx="535243" cy="535243"/>
            <a:chOff x="9060214" y="1108180"/>
            <a:chExt cx="535243" cy="535243"/>
          </a:xfrm>
        </p:grpSpPr>
        <p:sp>
          <p:nvSpPr>
            <p:cNvPr id="43" name="椭圆 42">
              <a:extLst>
                <a:ext uri="{FF2B5EF4-FFF2-40B4-BE49-F238E27FC236}">
                  <a16:creationId xmlns:a16="http://schemas.microsoft.com/office/drawing/2014/main" id="{002CCC01-85D0-42C9-8DFB-3EE9E8605A6C}"/>
                </a:ext>
              </a:extLst>
            </p:cNvPr>
            <p:cNvSpPr/>
            <p:nvPr/>
          </p:nvSpPr>
          <p:spPr>
            <a:xfrm>
              <a:off x="9060214" y="1108180"/>
              <a:ext cx="535243" cy="535243"/>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4" name="TextBox 11">
              <a:extLst>
                <a:ext uri="{FF2B5EF4-FFF2-40B4-BE49-F238E27FC236}">
                  <a16:creationId xmlns:a16="http://schemas.microsoft.com/office/drawing/2014/main" id="{A558A561-2C6D-44FE-A192-AAA1369374AC}"/>
                </a:ext>
              </a:extLst>
            </p:cNvPr>
            <p:cNvSpPr txBox="1"/>
            <p:nvPr/>
          </p:nvSpPr>
          <p:spPr>
            <a:xfrm>
              <a:off x="9093476" y="1156510"/>
              <a:ext cx="468718" cy="438582"/>
            </a:xfrm>
            <a:prstGeom prst="rect">
              <a:avLst/>
            </a:prstGeom>
            <a:noFill/>
          </p:spPr>
          <p:txBody>
            <a:bodyPr wrap="none" lIns="68580" tIns="34290" rIns="68580" bIns="34290" rtlCol="0">
              <a:spAutoFit/>
            </a:bodyPr>
            <a:lstStyle/>
            <a:p>
              <a:pPr algn="ctr"/>
              <a:r>
                <a:rPr lang="en-US" altLang="zh-CN" sz="2400" dirty="0">
                  <a:solidFill>
                    <a:schemeClr val="bg1"/>
                  </a:solidFill>
                  <a:effectLst>
                    <a:innerShdw blurRad="63500" dist="50800" dir="13500000">
                      <a:prstClr val="black">
                        <a:alpha val="50000"/>
                      </a:prstClr>
                    </a:innerShdw>
                  </a:effectLst>
                  <a:latin typeface="Impact" panose="020B0806030902050204" pitchFamily="34" charset="0"/>
                </a:rPr>
                <a:t>05</a:t>
              </a:r>
              <a:endParaRPr lang="zh-CN" altLang="en-US" sz="2400" dirty="0">
                <a:solidFill>
                  <a:schemeClr val="bg1"/>
                </a:solidFill>
                <a:effectLst>
                  <a:innerShdw blurRad="63500" dist="50800" dir="13500000">
                    <a:prstClr val="black">
                      <a:alpha val="50000"/>
                    </a:prstClr>
                  </a:innerShdw>
                </a:effectLst>
                <a:latin typeface="Impact" panose="020B0806030902050204" pitchFamily="34" charset="0"/>
              </a:endParaRPr>
            </a:p>
          </p:txBody>
        </p:sp>
      </p:grpSp>
      <p:sp>
        <p:nvSpPr>
          <p:cNvPr id="11" name="矩形 10">
            <a:extLst>
              <a:ext uri="{FF2B5EF4-FFF2-40B4-BE49-F238E27FC236}">
                <a16:creationId xmlns:a16="http://schemas.microsoft.com/office/drawing/2014/main" id="{792BF07A-83AD-482A-8BF2-C3ADD92A6831}"/>
              </a:ext>
            </a:extLst>
          </p:cNvPr>
          <p:cNvSpPr/>
          <p:nvPr/>
        </p:nvSpPr>
        <p:spPr>
          <a:xfrm>
            <a:off x="4179899" y="1771265"/>
            <a:ext cx="507831" cy="2819702"/>
          </a:xfrm>
          <a:prstGeom prst="rect">
            <a:avLst/>
          </a:prstGeom>
        </p:spPr>
        <p:txBody>
          <a:bodyPr vert="eaVert" wrap="square" lIns="68580" tIns="34290" rIns="68580" bIns="34290" anchor="ctr" anchorCtr="1">
            <a:spAutoFit/>
          </a:bodyPr>
          <a:lstStyle/>
          <a:p>
            <a:r>
              <a:rPr lang="zh-CN" altLang="en-US" sz="2400" spc="300" dirty="0">
                <a:solidFill>
                  <a:srgbClr val="E43C11"/>
                </a:solidFill>
                <a:latin typeface="微软雅黑" panose="020B0503020204020204" pitchFamily="34" charset="-122"/>
                <a:ea typeface="微软雅黑" panose="020B0503020204020204" pitchFamily="34" charset="-122"/>
              </a:rPr>
              <a:t>安全生产责任 </a:t>
            </a:r>
          </a:p>
        </p:txBody>
      </p:sp>
      <p:sp>
        <p:nvSpPr>
          <p:cNvPr id="13" name="矩形 12">
            <a:extLst>
              <a:ext uri="{FF2B5EF4-FFF2-40B4-BE49-F238E27FC236}">
                <a16:creationId xmlns:a16="http://schemas.microsoft.com/office/drawing/2014/main" id="{DF3B2B6A-51D0-4549-8BDE-E9C96582CBF9}"/>
              </a:ext>
            </a:extLst>
          </p:cNvPr>
          <p:cNvSpPr/>
          <p:nvPr/>
        </p:nvSpPr>
        <p:spPr>
          <a:xfrm>
            <a:off x="5569203" y="2010089"/>
            <a:ext cx="507831" cy="1704506"/>
          </a:xfrm>
          <a:prstGeom prst="rect">
            <a:avLst/>
          </a:prstGeom>
        </p:spPr>
        <p:txBody>
          <a:bodyPr vert="eaVert" wrap="square" lIns="68580" tIns="34290" rIns="68580" bIns="34290" anchor="ctr" anchorCtr="1">
            <a:spAutoFit/>
          </a:bodyPr>
          <a:lstStyle/>
          <a:p>
            <a:r>
              <a:rPr lang="zh-CN" altLang="en-US" sz="2400" spc="300" dirty="0">
                <a:solidFill>
                  <a:srgbClr val="E43C11"/>
                </a:solidFill>
                <a:latin typeface="微软雅黑" panose="020B0503020204020204" pitchFamily="34" charset="-122"/>
                <a:ea typeface="微软雅黑" panose="020B0503020204020204" pitchFamily="34" charset="-122"/>
              </a:rPr>
              <a:t>安全效益</a:t>
            </a:r>
          </a:p>
        </p:txBody>
      </p:sp>
      <p:sp>
        <p:nvSpPr>
          <p:cNvPr id="15" name="矩形 14">
            <a:extLst>
              <a:ext uri="{FF2B5EF4-FFF2-40B4-BE49-F238E27FC236}">
                <a16:creationId xmlns:a16="http://schemas.microsoft.com/office/drawing/2014/main" id="{34695A82-ADEF-4891-B58D-02B39DA47405}"/>
              </a:ext>
            </a:extLst>
          </p:cNvPr>
          <p:cNvSpPr/>
          <p:nvPr/>
        </p:nvSpPr>
        <p:spPr>
          <a:xfrm>
            <a:off x="6947046" y="2084967"/>
            <a:ext cx="507831" cy="2934775"/>
          </a:xfrm>
          <a:prstGeom prst="rect">
            <a:avLst/>
          </a:prstGeom>
        </p:spPr>
        <p:txBody>
          <a:bodyPr vert="eaVert" wrap="square" lIns="68580" tIns="34290" rIns="68580" bIns="34290" anchor="ctr" anchorCtr="1">
            <a:spAutoFit/>
          </a:bodyPr>
          <a:lstStyle/>
          <a:p>
            <a:r>
              <a:rPr lang="zh-CN" altLang="en-US" sz="2400" spc="300" dirty="0">
                <a:solidFill>
                  <a:srgbClr val="E43C11"/>
                </a:solidFill>
                <a:latin typeface="微软雅黑" panose="020B0503020204020204" pitchFamily="34" charset="-122"/>
                <a:ea typeface="微软雅黑" panose="020B0503020204020204" pitchFamily="34" charset="-122"/>
              </a:rPr>
              <a:t>典型事故案例分析</a:t>
            </a:r>
          </a:p>
        </p:txBody>
      </p:sp>
      <p:sp>
        <p:nvSpPr>
          <p:cNvPr id="17" name="矩形 16">
            <a:extLst>
              <a:ext uri="{FF2B5EF4-FFF2-40B4-BE49-F238E27FC236}">
                <a16:creationId xmlns:a16="http://schemas.microsoft.com/office/drawing/2014/main" id="{D7D2390C-64C8-4972-ABCB-8CD4A6C20150}"/>
              </a:ext>
            </a:extLst>
          </p:cNvPr>
          <p:cNvSpPr/>
          <p:nvPr/>
        </p:nvSpPr>
        <p:spPr>
          <a:xfrm>
            <a:off x="8321541" y="2084967"/>
            <a:ext cx="507831" cy="2285609"/>
          </a:xfrm>
          <a:prstGeom prst="rect">
            <a:avLst/>
          </a:prstGeom>
        </p:spPr>
        <p:txBody>
          <a:bodyPr vert="eaVert" wrap="square" lIns="68580" tIns="34290" rIns="68580" bIns="34290" anchor="ctr" anchorCtr="1">
            <a:spAutoFit/>
          </a:bodyPr>
          <a:lstStyle/>
          <a:p>
            <a:r>
              <a:rPr lang="zh-CN" altLang="en-US" sz="2400" spc="300" dirty="0">
                <a:solidFill>
                  <a:srgbClr val="E43C11"/>
                </a:solidFill>
                <a:latin typeface="微软雅黑" panose="020B0503020204020204" pitchFamily="34" charset="-122"/>
                <a:ea typeface="微软雅黑" panose="020B0503020204020204" pitchFamily="34" charset="-122"/>
              </a:rPr>
              <a:t>安全管理重点</a:t>
            </a:r>
          </a:p>
        </p:txBody>
      </p:sp>
      <p:sp>
        <p:nvSpPr>
          <p:cNvPr id="21" name="矩形 20">
            <a:extLst>
              <a:ext uri="{FF2B5EF4-FFF2-40B4-BE49-F238E27FC236}">
                <a16:creationId xmlns:a16="http://schemas.microsoft.com/office/drawing/2014/main" id="{05564CD6-C367-42A4-A531-B24B9A347B0F}"/>
              </a:ext>
            </a:extLst>
          </p:cNvPr>
          <p:cNvSpPr/>
          <p:nvPr/>
        </p:nvSpPr>
        <p:spPr>
          <a:xfrm>
            <a:off x="9732990" y="1880803"/>
            <a:ext cx="507831" cy="2015894"/>
          </a:xfrm>
          <a:prstGeom prst="rect">
            <a:avLst/>
          </a:prstGeom>
        </p:spPr>
        <p:txBody>
          <a:bodyPr vert="eaVert" wrap="square" lIns="68580" tIns="34290" rIns="68580" bIns="34290" anchor="ctr" anchorCtr="1">
            <a:spAutoFit/>
          </a:bodyPr>
          <a:lstStyle/>
          <a:p>
            <a:r>
              <a:rPr lang="zh-CN" altLang="en-US" sz="2400" spc="300" dirty="0">
                <a:solidFill>
                  <a:srgbClr val="E43C11"/>
                </a:solidFill>
                <a:latin typeface="微软雅黑" panose="020B0503020204020204" pitchFamily="34" charset="-122"/>
                <a:ea typeface="微软雅黑" panose="020B0503020204020204" pitchFamily="34" charset="-122"/>
              </a:rPr>
              <a:t>安全文化</a:t>
            </a:r>
          </a:p>
        </p:txBody>
      </p:sp>
    </p:spTree>
    <p:extLst>
      <p:ext uri="{BB962C8B-B14F-4D97-AF65-F5344CB8AC3E}">
        <p14:creationId xmlns:p14="http://schemas.microsoft.com/office/powerpoint/2010/main" val="173242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EA6508-CB90-46C3-813B-8A39468EE79F}"/>
              </a:ext>
            </a:extLst>
          </p:cNvPr>
          <p:cNvPicPr>
            <a:picLocks noChangeAspect="1"/>
          </p:cNvPicPr>
          <p:nvPr/>
        </p:nvPicPr>
        <p:blipFill rotWithShape="1">
          <a:blip r:embed="rId3">
            <a:extLst>
              <a:ext uri="{28A0092B-C50C-407E-A947-70E740481C1C}">
                <a14:useLocalDpi xmlns:a14="http://schemas.microsoft.com/office/drawing/2010/main" val="0"/>
              </a:ext>
            </a:extLst>
          </a:blip>
          <a:srcRect l="19355" r="31427"/>
          <a:stretch/>
        </p:blipFill>
        <p:spPr>
          <a:xfrm>
            <a:off x="695325" y="1677534"/>
            <a:ext cx="3048000" cy="4257675"/>
          </a:xfrm>
          <a:prstGeom prst="rect">
            <a:avLst/>
          </a:prstGeom>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11" name="矩形 10">
            <a:extLst>
              <a:ext uri="{FF2B5EF4-FFF2-40B4-BE49-F238E27FC236}">
                <a16:creationId xmlns:a16="http://schemas.microsoft.com/office/drawing/2014/main" id="{8162D140-8957-4C6A-9B79-4EAF68E750A4}"/>
              </a:ext>
            </a:extLst>
          </p:cNvPr>
          <p:cNvSpPr/>
          <p:nvPr/>
        </p:nvSpPr>
        <p:spPr>
          <a:xfrm>
            <a:off x="695325" y="3104129"/>
            <a:ext cx="3048000" cy="1404484"/>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343007" y="3592677"/>
            <a:ext cx="172354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企事业单位</a:t>
            </a:r>
            <a:endParaRPr lang="zh-CN" altLang="en-US" sz="2400" dirty="0"/>
          </a:p>
        </p:txBody>
      </p:sp>
      <p:sp>
        <p:nvSpPr>
          <p:cNvPr id="4" name="矩形 3">
            <a:extLst>
              <a:ext uri="{FF2B5EF4-FFF2-40B4-BE49-F238E27FC236}">
                <a16:creationId xmlns:a16="http://schemas.microsoft.com/office/drawing/2014/main" id="{287676AD-D4F8-4340-9A6F-E3DD316A3935}"/>
              </a:ext>
            </a:extLst>
          </p:cNvPr>
          <p:cNvSpPr/>
          <p:nvPr/>
        </p:nvSpPr>
        <p:spPr>
          <a:xfrm>
            <a:off x="4273508" y="2015926"/>
            <a:ext cx="7353796" cy="3269613"/>
          </a:xfrm>
          <a:prstGeom prst="rect">
            <a:avLst/>
          </a:prstGeom>
        </p:spPr>
        <p:txBody>
          <a:bodyPr wrap="square">
            <a:spAutoFit/>
          </a:bodyPr>
          <a:lstStyle/>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第四十一条  建设项目中防治污染的设施，应当与主体工程</a:t>
            </a:r>
            <a:r>
              <a:rPr lang="zh-CN" altLang="en-US" sz="2000" dirty="0">
                <a:solidFill>
                  <a:srgbClr val="FF0000"/>
                </a:solidFill>
                <a:latin typeface="微软雅黑" panose="020B0503020204020204" pitchFamily="34" charset="-122"/>
                <a:ea typeface="微软雅黑" panose="020B0503020204020204" pitchFamily="34" charset="-122"/>
              </a:rPr>
              <a:t>同时设计、同时施工、同时投产使用</a:t>
            </a:r>
            <a:r>
              <a:rPr lang="zh-CN" altLang="en-US" sz="2000" dirty="0">
                <a:latin typeface="微软雅黑" panose="020B0503020204020204" pitchFamily="34" charset="-122"/>
                <a:ea typeface="微软雅黑" panose="020B0503020204020204" pitchFamily="34" charset="-122"/>
              </a:rPr>
              <a:t>。防治污染的设施应当符合经批准的环境影响评价文件的要求，不得擅自拆除或者闲置。</a:t>
            </a:r>
            <a:endParaRPr lang="en-US" altLang="zh-CN" sz="2000"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20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第十九条编制有关开发利用规划，建设对环境有影响的项目，应当依法进行</a:t>
            </a:r>
            <a:r>
              <a:rPr lang="zh-CN" altLang="en-US" sz="2000" dirty="0">
                <a:solidFill>
                  <a:srgbClr val="FF0000"/>
                </a:solidFill>
                <a:latin typeface="微软雅黑" panose="020B0503020204020204" pitchFamily="34" charset="-122"/>
                <a:ea typeface="微软雅黑" panose="020B0503020204020204" pitchFamily="34" charset="-122"/>
              </a:rPr>
              <a:t>环境影响评价</a:t>
            </a:r>
            <a:r>
              <a:rPr lang="zh-CN" altLang="en-US" sz="2000" dirty="0">
                <a:latin typeface="微软雅黑" panose="020B0503020204020204" pitchFamily="34" charset="-122"/>
                <a:ea typeface="微软雅黑" panose="020B0503020204020204" pitchFamily="34" charset="-122"/>
              </a:rPr>
              <a:t>。未依法进行环境影响评价的开发利用规划，不得组织实施；未依法建设项目，不得开工建设。 </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877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EA6508-CB90-46C3-813B-8A39468EE79F}"/>
              </a:ext>
            </a:extLst>
          </p:cNvPr>
          <p:cNvPicPr>
            <a:picLocks noChangeAspect="1"/>
          </p:cNvPicPr>
          <p:nvPr/>
        </p:nvPicPr>
        <p:blipFill rotWithShape="1">
          <a:blip r:embed="rId3">
            <a:extLst>
              <a:ext uri="{28A0092B-C50C-407E-A947-70E740481C1C}">
                <a14:useLocalDpi xmlns:a14="http://schemas.microsoft.com/office/drawing/2010/main" val="0"/>
              </a:ext>
            </a:extLst>
          </a:blip>
          <a:srcRect l="19355" r="31427"/>
          <a:stretch/>
        </p:blipFill>
        <p:spPr>
          <a:xfrm>
            <a:off x="695325" y="1677534"/>
            <a:ext cx="3048000" cy="4257675"/>
          </a:xfrm>
          <a:prstGeom prst="rect">
            <a:avLst/>
          </a:prstGeom>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11" name="矩形 10">
            <a:extLst>
              <a:ext uri="{FF2B5EF4-FFF2-40B4-BE49-F238E27FC236}">
                <a16:creationId xmlns:a16="http://schemas.microsoft.com/office/drawing/2014/main" id="{8162D140-8957-4C6A-9B79-4EAF68E750A4}"/>
              </a:ext>
            </a:extLst>
          </p:cNvPr>
          <p:cNvSpPr/>
          <p:nvPr/>
        </p:nvSpPr>
        <p:spPr>
          <a:xfrm>
            <a:off x="695325" y="3104129"/>
            <a:ext cx="3048000" cy="1404484"/>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343007" y="3592677"/>
            <a:ext cx="172354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企事业单位</a:t>
            </a:r>
            <a:endParaRPr lang="zh-CN" altLang="en-US" sz="2400" dirty="0"/>
          </a:p>
        </p:txBody>
      </p:sp>
      <p:sp>
        <p:nvSpPr>
          <p:cNvPr id="4" name="矩形 3">
            <a:extLst>
              <a:ext uri="{FF2B5EF4-FFF2-40B4-BE49-F238E27FC236}">
                <a16:creationId xmlns:a16="http://schemas.microsoft.com/office/drawing/2014/main" id="{287676AD-D4F8-4340-9A6F-E3DD316A3935}"/>
              </a:ext>
            </a:extLst>
          </p:cNvPr>
          <p:cNvSpPr/>
          <p:nvPr/>
        </p:nvSpPr>
        <p:spPr>
          <a:xfrm>
            <a:off x="4273508" y="2015926"/>
            <a:ext cx="7353796" cy="2308324"/>
          </a:xfrm>
          <a:prstGeom prst="rect">
            <a:avLst/>
          </a:prstGeom>
        </p:spPr>
        <p:txBody>
          <a:bodyPr wrap="square">
            <a:spAutoFit/>
          </a:bodyPr>
          <a:lstStyle/>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第二十二条  企业事业单位和其他生产经营者，在污染物排放符合法定要求的基础上，进一步减少污染物排放的，人民政府应当依法采取财政、价格、政府采购等方面的政策和措施予以鼓励和支持。</a:t>
            </a:r>
            <a:endParaRPr lang="en-US" altLang="zh-CN" sz="20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第二十五条企业事业单位和其他生产经营者违反法律法规规定排放污染物，造成或者可能造成严重污染的，县级以上人民政府环境保护行政主管部门和其他负有环境保护监督管理职责的部门，可以查封、扣押造成污染物排放的设施、设备。 </a:t>
            </a:r>
          </a:p>
        </p:txBody>
      </p:sp>
    </p:spTree>
    <p:extLst>
      <p:ext uri="{BB962C8B-B14F-4D97-AF65-F5344CB8AC3E}">
        <p14:creationId xmlns:p14="http://schemas.microsoft.com/office/powerpoint/2010/main" val="2075485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
            <a:extLst>
              <a:ext uri="{FF2B5EF4-FFF2-40B4-BE49-F238E27FC236}">
                <a16:creationId xmlns:a16="http://schemas.microsoft.com/office/drawing/2014/main" id="{F858F4B7-EC50-4FD4-9857-E0281F1A9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87" t="5268" r="4638" b="4798"/>
          <a:stretch/>
        </p:blipFill>
        <p:spPr bwMode="auto">
          <a:xfrm>
            <a:off x="695325" y="3187639"/>
            <a:ext cx="3089275" cy="228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11" name="矩形 10">
            <a:extLst>
              <a:ext uri="{FF2B5EF4-FFF2-40B4-BE49-F238E27FC236}">
                <a16:creationId xmlns:a16="http://schemas.microsoft.com/office/drawing/2014/main" id="{8162D140-8957-4C6A-9B79-4EAF68E750A4}"/>
              </a:ext>
            </a:extLst>
          </p:cNvPr>
          <p:cNvSpPr/>
          <p:nvPr/>
        </p:nvSpPr>
        <p:spPr>
          <a:xfrm>
            <a:off x="695325" y="2096487"/>
            <a:ext cx="3089275" cy="725715"/>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443731" y="2228511"/>
            <a:ext cx="172354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企事业单位</a:t>
            </a:r>
            <a:endParaRPr lang="zh-CN" altLang="en-US" sz="2400" dirty="0"/>
          </a:p>
        </p:txBody>
      </p:sp>
      <p:sp>
        <p:nvSpPr>
          <p:cNvPr id="4" name="矩形 3">
            <a:extLst>
              <a:ext uri="{FF2B5EF4-FFF2-40B4-BE49-F238E27FC236}">
                <a16:creationId xmlns:a16="http://schemas.microsoft.com/office/drawing/2014/main" id="{287676AD-D4F8-4340-9A6F-E3DD316A3935}"/>
              </a:ext>
            </a:extLst>
          </p:cNvPr>
          <p:cNvSpPr/>
          <p:nvPr/>
        </p:nvSpPr>
        <p:spPr>
          <a:xfrm>
            <a:off x="4273508" y="2396926"/>
            <a:ext cx="7353796" cy="2807948"/>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第四十二条 排放污染物企业事业的单位和其他生产经营者，应当采取措施，防止在生产建设或者其他活动中产生的环境污染物危害环境。建立环境保护责任制度，明确单位责任人和相关人员的责任。重点排污单位应当按照国家有关规定和监测规范安装使用监测设备，保证监测设备正常运行，保存原始监测记录。严禁违法排放污染物。</a:t>
            </a:r>
          </a:p>
        </p:txBody>
      </p:sp>
    </p:spTree>
    <p:extLst>
      <p:ext uri="{BB962C8B-B14F-4D97-AF65-F5344CB8AC3E}">
        <p14:creationId xmlns:p14="http://schemas.microsoft.com/office/powerpoint/2010/main" val="2760430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11" name="矩形 10">
            <a:extLst>
              <a:ext uri="{FF2B5EF4-FFF2-40B4-BE49-F238E27FC236}">
                <a16:creationId xmlns:a16="http://schemas.microsoft.com/office/drawing/2014/main" id="{8162D140-8957-4C6A-9B79-4EAF68E750A4}"/>
              </a:ext>
            </a:extLst>
          </p:cNvPr>
          <p:cNvSpPr/>
          <p:nvPr/>
        </p:nvSpPr>
        <p:spPr>
          <a:xfrm>
            <a:off x="695325" y="2096487"/>
            <a:ext cx="3089275" cy="725715"/>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443731" y="2228511"/>
            <a:ext cx="172354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企事业单位</a:t>
            </a:r>
            <a:endParaRPr lang="zh-CN" altLang="en-US" sz="2400" dirty="0"/>
          </a:p>
        </p:txBody>
      </p:sp>
      <p:sp>
        <p:nvSpPr>
          <p:cNvPr id="4" name="矩形 3">
            <a:extLst>
              <a:ext uri="{FF2B5EF4-FFF2-40B4-BE49-F238E27FC236}">
                <a16:creationId xmlns:a16="http://schemas.microsoft.com/office/drawing/2014/main" id="{287676AD-D4F8-4340-9A6F-E3DD316A3935}"/>
              </a:ext>
            </a:extLst>
          </p:cNvPr>
          <p:cNvSpPr/>
          <p:nvPr/>
        </p:nvSpPr>
        <p:spPr>
          <a:xfrm>
            <a:off x="4273508" y="2308026"/>
            <a:ext cx="7353796" cy="3269613"/>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第四十三条  排放污染物的企业事业单位和其他生产经营者，应当按照国家有关规定</a:t>
            </a:r>
            <a:r>
              <a:rPr lang="zh-CN" altLang="en-US" sz="2000" dirty="0">
                <a:solidFill>
                  <a:srgbClr val="FF0000"/>
                </a:solidFill>
                <a:latin typeface="微软雅黑" panose="020B0503020204020204" pitchFamily="34" charset="-122"/>
                <a:ea typeface="微软雅黑" panose="020B0503020204020204" pitchFamily="34" charset="-122"/>
              </a:rPr>
              <a:t>缴纳排污费</a:t>
            </a:r>
            <a:r>
              <a:rPr lang="zh-CN" altLang="en-US" sz="2000" dirty="0">
                <a:latin typeface="微软雅黑" panose="020B0503020204020204" pitchFamily="34" charset="-122"/>
                <a:ea typeface="微软雅黑" panose="020B0503020204020204" pitchFamily="34" charset="-122"/>
              </a:rPr>
              <a:t>。排污费应当全部专项用于环境污染防治，任何单位和个人不得截留、挤占或者挪作他用。依照法律规定征收环境保护税的，不再征收排污费。</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第四十七条  各级人民政府及其有关部门和企业事业单位，应当依照</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中华人民共和国突发事件应对法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的规定，做好突发环境事件的</a:t>
            </a:r>
            <a:r>
              <a:rPr lang="zh-CN" altLang="en-US" sz="2000" dirty="0">
                <a:solidFill>
                  <a:srgbClr val="FF0000"/>
                </a:solidFill>
                <a:latin typeface="微软雅黑" panose="020B0503020204020204" pitchFamily="34" charset="-122"/>
                <a:ea typeface="微软雅黑" panose="020B0503020204020204" pitchFamily="34" charset="-122"/>
              </a:rPr>
              <a:t>风险控制、应急准备、应急处置和事后恢复</a:t>
            </a:r>
            <a:r>
              <a:rPr lang="zh-CN" altLang="en-US" sz="2000" dirty="0">
                <a:latin typeface="微软雅黑" panose="020B0503020204020204" pitchFamily="34" charset="-122"/>
                <a:ea typeface="微软雅黑" panose="020B0503020204020204" pitchFamily="34" charset="-122"/>
              </a:rPr>
              <a:t>等工作。</a:t>
            </a:r>
          </a:p>
        </p:txBody>
      </p:sp>
      <p:pic>
        <p:nvPicPr>
          <p:cNvPr id="10" name="图片 3">
            <a:extLst>
              <a:ext uri="{FF2B5EF4-FFF2-40B4-BE49-F238E27FC236}">
                <a16:creationId xmlns:a16="http://schemas.microsoft.com/office/drawing/2014/main" id="{3DAC0548-FD29-4FEF-9BC9-EEC5F3F41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79751"/>
            <a:ext cx="3089275" cy="26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4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B1C11E8B-6D39-4528-8770-9373F1FBE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127057"/>
            <a:ext cx="3089275" cy="247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11" name="矩形 10">
            <a:extLst>
              <a:ext uri="{FF2B5EF4-FFF2-40B4-BE49-F238E27FC236}">
                <a16:creationId xmlns:a16="http://schemas.microsoft.com/office/drawing/2014/main" id="{8162D140-8957-4C6A-9B79-4EAF68E750A4}"/>
              </a:ext>
            </a:extLst>
          </p:cNvPr>
          <p:cNvSpPr/>
          <p:nvPr/>
        </p:nvSpPr>
        <p:spPr>
          <a:xfrm>
            <a:off x="695325" y="2096487"/>
            <a:ext cx="3089275" cy="725715"/>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443731" y="2228511"/>
            <a:ext cx="172354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企事业单位</a:t>
            </a:r>
            <a:endParaRPr lang="zh-CN" altLang="en-US" sz="2400" dirty="0"/>
          </a:p>
        </p:txBody>
      </p:sp>
      <p:sp>
        <p:nvSpPr>
          <p:cNvPr id="8" name="矩形 7">
            <a:extLst>
              <a:ext uri="{FF2B5EF4-FFF2-40B4-BE49-F238E27FC236}">
                <a16:creationId xmlns:a16="http://schemas.microsoft.com/office/drawing/2014/main" id="{FF422B1D-CC67-4679-8C36-B924E6AA59B0}"/>
              </a:ext>
            </a:extLst>
          </p:cNvPr>
          <p:cNvSpPr/>
          <p:nvPr/>
        </p:nvSpPr>
        <p:spPr>
          <a:xfrm>
            <a:off x="4273508" y="2269926"/>
            <a:ext cx="7353796" cy="3269613"/>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第五十九条  企业事业单位和其他生产经营者违法排放污染物，受到罚款处罚，被责令改正，拒不改正的，依法作出处罚决定的行政机关可以自责令改正之日的次日起，按照原处罚数额按日连续处罚。</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第六十条企业事业单位和其他生产经营者超过污染物排放标准或者超过重点污染物排放总量控制指标排放污染物的，可以责令其采取限制生产、停产整治等措施；情节严重的，责令停业、关闭。</a:t>
            </a:r>
          </a:p>
        </p:txBody>
      </p:sp>
    </p:spTree>
    <p:extLst>
      <p:ext uri="{BB962C8B-B14F-4D97-AF65-F5344CB8AC3E}">
        <p14:creationId xmlns:p14="http://schemas.microsoft.com/office/powerpoint/2010/main" val="966791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EA6508-CB90-46C3-813B-8A39468EE79F}"/>
              </a:ext>
            </a:extLst>
          </p:cNvPr>
          <p:cNvPicPr>
            <a:picLocks noChangeAspect="1"/>
          </p:cNvPicPr>
          <p:nvPr/>
        </p:nvPicPr>
        <p:blipFill rotWithShape="1">
          <a:blip r:embed="rId3">
            <a:extLst>
              <a:ext uri="{28A0092B-C50C-407E-A947-70E740481C1C}">
                <a14:useLocalDpi xmlns:a14="http://schemas.microsoft.com/office/drawing/2010/main" val="0"/>
              </a:ext>
            </a:extLst>
          </a:blip>
          <a:srcRect l="19355" r="31427"/>
          <a:stretch/>
        </p:blipFill>
        <p:spPr>
          <a:xfrm>
            <a:off x="695325" y="1677534"/>
            <a:ext cx="3048000" cy="4257675"/>
          </a:xfrm>
          <a:prstGeom prst="rect">
            <a:avLst/>
          </a:prstGeom>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11" name="矩形 10">
            <a:extLst>
              <a:ext uri="{FF2B5EF4-FFF2-40B4-BE49-F238E27FC236}">
                <a16:creationId xmlns:a16="http://schemas.microsoft.com/office/drawing/2014/main" id="{8162D140-8957-4C6A-9B79-4EAF68E750A4}"/>
              </a:ext>
            </a:extLst>
          </p:cNvPr>
          <p:cNvSpPr/>
          <p:nvPr/>
        </p:nvSpPr>
        <p:spPr>
          <a:xfrm>
            <a:off x="695325" y="3104129"/>
            <a:ext cx="3048000" cy="1404484"/>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9BBF4-1000-4133-84A2-44D7D8574245}"/>
              </a:ext>
            </a:extLst>
          </p:cNvPr>
          <p:cNvSpPr/>
          <p:nvPr/>
        </p:nvSpPr>
        <p:spPr>
          <a:xfrm>
            <a:off x="1343007" y="3592677"/>
            <a:ext cx="1723549" cy="461665"/>
          </a:xfrm>
          <a:prstGeom prst="rect">
            <a:avLst/>
          </a:prstGeom>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企事业单位</a:t>
            </a:r>
            <a:endParaRPr lang="zh-CN" altLang="en-US" sz="2400" dirty="0"/>
          </a:p>
        </p:txBody>
      </p:sp>
      <p:sp>
        <p:nvSpPr>
          <p:cNvPr id="4" name="矩形 3">
            <a:extLst>
              <a:ext uri="{FF2B5EF4-FFF2-40B4-BE49-F238E27FC236}">
                <a16:creationId xmlns:a16="http://schemas.microsoft.com/office/drawing/2014/main" id="{287676AD-D4F8-4340-9A6F-E3DD316A3935}"/>
              </a:ext>
            </a:extLst>
          </p:cNvPr>
          <p:cNvSpPr/>
          <p:nvPr/>
        </p:nvSpPr>
        <p:spPr>
          <a:xfrm>
            <a:off x="4248108" y="1495226"/>
            <a:ext cx="7353796" cy="4798558"/>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第六十三条 企业事业单位和其他生产经营者有下列行为之一，对其直接负责的主管人员和其他直接责任人员，处十日以上十五日以下拘留；情节较轻的，处五日以上十日以下拘留：  </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（一）建设项目未依法进行环境影响评价，被责令停止建设，拒不执行的；   </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（二）违反法律规定，未取得排污许可证排放污染物，被责令停止排污，拒不执行的；   </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（三）通过暗管、渗井、渗坑、灌注或者篡改、伪造监测数据，或者不正常运行防治污染设施等逃避监管的方式违法排放污染物的；   </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（四）生产、使用国家明令禁止生产、使用的农药，被责令改正，拒不改正的。</a:t>
            </a:r>
          </a:p>
        </p:txBody>
      </p:sp>
    </p:spTree>
    <p:extLst>
      <p:ext uri="{BB962C8B-B14F-4D97-AF65-F5344CB8AC3E}">
        <p14:creationId xmlns:p14="http://schemas.microsoft.com/office/powerpoint/2010/main" val="3224891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4" name="矩形 3">
            <a:extLst>
              <a:ext uri="{FF2B5EF4-FFF2-40B4-BE49-F238E27FC236}">
                <a16:creationId xmlns:a16="http://schemas.microsoft.com/office/drawing/2014/main" id="{287676AD-D4F8-4340-9A6F-E3DD316A3935}"/>
              </a:ext>
            </a:extLst>
          </p:cNvPr>
          <p:cNvSpPr/>
          <p:nvPr/>
        </p:nvSpPr>
        <p:spPr>
          <a:xfrm>
            <a:off x="695325" y="1241226"/>
            <a:ext cx="10798175" cy="5116272"/>
          </a:xfrm>
          <a:prstGeom prst="rect">
            <a:avLst/>
          </a:prstGeom>
        </p:spPr>
        <p:txBody>
          <a:bodyPr wrap="square">
            <a:spAutoFit/>
          </a:bodyPr>
          <a:lstStyle/>
          <a:p>
            <a:pPr algn="just">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大气污染防治法</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共</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章</a:t>
            </a:r>
            <a:r>
              <a:rPr lang="en-US" altLang="zh-CN" sz="2000" dirty="0">
                <a:latin typeface="微软雅黑" panose="020B0503020204020204" pitchFamily="34" charset="-122"/>
                <a:ea typeface="微软雅黑" panose="020B0503020204020204" pitchFamily="34" charset="-122"/>
              </a:rPr>
              <a:t>66</a:t>
            </a:r>
            <a:r>
              <a:rPr lang="zh-CN" altLang="en-US" sz="2000" dirty="0">
                <a:latin typeface="微软雅黑" panose="020B0503020204020204" pitchFamily="34" charset="-122"/>
                <a:ea typeface="微软雅黑" panose="020B0503020204020204" pitchFamily="34" charset="-122"/>
              </a:rPr>
              <a:t>条。大气污染防治的基本原则；监督管理；防治燃煤产生的大气污染；防治机动车船排放污染；防治废气、尘和恶臭污染及法律责任。</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噪声污染防治法</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共</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章</a:t>
            </a:r>
            <a:r>
              <a:rPr lang="en-US" altLang="zh-CN" sz="2000" dirty="0">
                <a:latin typeface="微软雅黑" panose="020B0503020204020204" pitchFamily="34" charset="-122"/>
                <a:ea typeface="微软雅黑" panose="020B0503020204020204" pitchFamily="34" charset="-122"/>
              </a:rPr>
              <a:t>84</a:t>
            </a:r>
            <a:r>
              <a:rPr lang="zh-CN" altLang="en-US" sz="2000" dirty="0">
                <a:latin typeface="微软雅黑" panose="020B0503020204020204" pitchFamily="34" charset="-122"/>
                <a:ea typeface="微软雅黑" panose="020B0503020204020204" pitchFamily="34" charset="-122"/>
              </a:rPr>
              <a:t>条。环境噪声污染的监督管理；工业噪声污染防治；建筑施工噪声污染防治；交通运输噪声污染防治；</a:t>
            </a:r>
          </a:p>
          <a:p>
            <a:pPr algn="just">
              <a:lnSpc>
                <a:spcPct val="150000"/>
              </a:lnSpc>
            </a:pPr>
            <a:r>
              <a:rPr lang="zh-CN" altLang="en-US" sz="2000" dirty="0">
                <a:latin typeface="微软雅黑" panose="020B0503020204020204" pitchFamily="34" charset="-122"/>
                <a:ea typeface="微软雅黑" panose="020B0503020204020204" pitchFamily="34" charset="-122"/>
              </a:rPr>
              <a:t>社会生活噪声污染防治。</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固体废物污染环境防治法</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共</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章</a:t>
            </a:r>
            <a:r>
              <a:rPr lang="en-US" altLang="zh-CN" sz="2000" dirty="0">
                <a:latin typeface="微软雅黑" panose="020B0503020204020204" pitchFamily="34" charset="-122"/>
                <a:ea typeface="微软雅黑" panose="020B0503020204020204" pitchFamily="34" charset="-122"/>
              </a:rPr>
              <a:t>91</a:t>
            </a:r>
            <a:r>
              <a:rPr lang="zh-CN" altLang="en-US" sz="2000" dirty="0">
                <a:latin typeface="微软雅黑" panose="020B0503020204020204" pitchFamily="34" charset="-122"/>
                <a:ea typeface="微软雅黑" panose="020B0503020204020204" pitchFamily="34" charset="-122"/>
              </a:rPr>
              <a:t>条。固体废物污染环境的防治；工业固废污染防治；生活垃圾污染防治减少固废的产生量和危害性；充分合理利用固废及无害化处理；促进清洁生产和循环经济发展；综合利用及充分回收合理利用。危险废物污染防治的特别规定</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水污染防治法</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共</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章</a:t>
            </a:r>
            <a:r>
              <a:rPr lang="en-US" altLang="zh-CN" sz="2000" dirty="0">
                <a:latin typeface="微软雅黑" panose="020B0503020204020204" pitchFamily="34" charset="-122"/>
                <a:ea typeface="微软雅黑" panose="020B0503020204020204" pitchFamily="34" charset="-122"/>
              </a:rPr>
              <a:t>92</a:t>
            </a:r>
            <a:r>
              <a:rPr lang="zh-CN" altLang="en-US" sz="2000" dirty="0">
                <a:latin typeface="微软雅黑" panose="020B0503020204020204" pitchFamily="34" charset="-122"/>
                <a:ea typeface="微软雅黑" panose="020B0503020204020204" pitchFamily="34" charset="-122"/>
              </a:rPr>
              <a:t>条。水污染防治的标准和规划；水污染防治的监督管理；水污染防治措施；工业水污染防治；城镇水污染防治；农业和农村水污染防治； 船泊水污染防治；饮用水水源和其他特殊水体保护；水污染事故处置；</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7344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2" name="矩形 1">
            <a:extLst>
              <a:ext uri="{FF2B5EF4-FFF2-40B4-BE49-F238E27FC236}">
                <a16:creationId xmlns:a16="http://schemas.microsoft.com/office/drawing/2014/main" id="{896FF704-B7E3-43BB-BBF4-BDE2A75CB0FB}"/>
              </a:ext>
            </a:extLst>
          </p:cNvPr>
          <p:cNvSpPr/>
          <p:nvPr/>
        </p:nvSpPr>
        <p:spPr>
          <a:xfrm>
            <a:off x="695325" y="1340535"/>
            <a:ext cx="6096000" cy="961289"/>
          </a:xfrm>
          <a:prstGeom prst="rect">
            <a:avLst/>
          </a:prstGeom>
        </p:spPr>
        <p:txBody>
          <a:bodyPr>
            <a:spAutoFit/>
          </a:bodyPr>
          <a:lstStyle/>
          <a:p>
            <a:pP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环保相关国家标准</a:t>
            </a:r>
            <a:endParaRPr lang="en-US" altLang="zh-CN" sz="2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工厂企业厂界噪声标准</a:t>
            </a:r>
            <a:r>
              <a:rPr lang="en-US" altLang="zh-CN" sz="2000" dirty="0">
                <a:latin typeface="微软雅黑" panose="020B0503020204020204" pitchFamily="34" charset="-122"/>
                <a:ea typeface="微软雅黑" panose="020B0503020204020204" pitchFamily="34" charset="-122"/>
              </a:rPr>
              <a:t>》GB12348-2008</a:t>
            </a:r>
          </a:p>
        </p:txBody>
      </p:sp>
      <p:pic>
        <p:nvPicPr>
          <p:cNvPr id="6" name="table">
            <a:extLst>
              <a:ext uri="{FF2B5EF4-FFF2-40B4-BE49-F238E27FC236}">
                <a16:creationId xmlns:a16="http://schemas.microsoft.com/office/drawing/2014/main" id="{38177357-B72B-4F9B-9549-8F99AB002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212" y="2530161"/>
            <a:ext cx="7247575" cy="382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364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三、环境保护相关法律法规</a:t>
            </a:r>
          </a:p>
        </p:txBody>
      </p:sp>
      <p:sp>
        <p:nvSpPr>
          <p:cNvPr id="3" name="矩形 2">
            <a:extLst>
              <a:ext uri="{FF2B5EF4-FFF2-40B4-BE49-F238E27FC236}">
                <a16:creationId xmlns:a16="http://schemas.microsoft.com/office/drawing/2014/main" id="{706A0573-B728-4DF9-88E8-0C244A42F79B}"/>
              </a:ext>
            </a:extLst>
          </p:cNvPr>
          <p:cNvSpPr/>
          <p:nvPr/>
        </p:nvSpPr>
        <p:spPr>
          <a:xfrm>
            <a:off x="695324" y="2465600"/>
            <a:ext cx="10848976" cy="2346283"/>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污水排放综合标准</a:t>
            </a:r>
            <a:r>
              <a:rPr lang="en-US" altLang="zh-CN" sz="2000" dirty="0">
                <a:latin typeface="微软雅黑" panose="020B0503020204020204" pitchFamily="34" charset="-122"/>
                <a:ea typeface="微软雅黑" panose="020B0503020204020204" pitchFamily="34" charset="-122"/>
              </a:rPr>
              <a:t>》GB8978-1996</a:t>
            </a:r>
          </a:p>
          <a:p>
            <a:pPr>
              <a:lnSpc>
                <a:spcPct val="150000"/>
              </a:lnSpc>
            </a:pPr>
            <a:r>
              <a:rPr lang="zh-CN" altLang="en-US" sz="2000" dirty="0">
                <a:latin typeface="微软雅黑" panose="020B0503020204020204" pitchFamily="34" charset="-122"/>
                <a:ea typeface="微软雅黑" panose="020B0503020204020204" pitchFamily="34" charset="-122"/>
              </a:rPr>
              <a:t>第一类污染物</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汞</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镉</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铅等</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项</a:t>
            </a:r>
          </a:p>
          <a:p>
            <a:pPr>
              <a:lnSpc>
                <a:spcPct val="150000"/>
              </a:lnSpc>
            </a:pPr>
            <a:r>
              <a:rPr lang="zh-CN" altLang="en-US" sz="2000" dirty="0">
                <a:latin typeface="微软雅黑" panose="020B0503020204020204" pitchFamily="34" charset="-122"/>
                <a:ea typeface="微软雅黑" panose="020B0503020204020204" pitchFamily="34" charset="-122"/>
              </a:rPr>
              <a:t>第二类污染物</a:t>
            </a:r>
            <a:r>
              <a:rPr lang="en-US" altLang="zh-CN" sz="2000" dirty="0">
                <a:latin typeface="微软雅黑" panose="020B0503020204020204" pitchFamily="34" charset="-122"/>
                <a:ea typeface="微软雅黑" panose="020B0503020204020204" pitchFamily="34" charset="-122"/>
              </a:rPr>
              <a:t>: pH</a:t>
            </a:r>
            <a:r>
              <a:rPr lang="zh-CN" altLang="en-US" sz="2000" dirty="0">
                <a:latin typeface="微软雅黑" panose="020B0503020204020204" pitchFamily="34" charset="-122"/>
                <a:ea typeface="微软雅黑" panose="020B0503020204020204" pitchFamily="34" charset="-122"/>
              </a:rPr>
              <a:t>值</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、色度、悬浮物</a:t>
            </a:r>
            <a:r>
              <a:rPr lang="en-US" altLang="zh-CN" sz="2000" dirty="0">
                <a:latin typeface="微软雅黑" panose="020B0503020204020204" pitchFamily="34" charset="-122"/>
                <a:ea typeface="微软雅黑" panose="020B0503020204020204" pitchFamily="34" charset="-122"/>
              </a:rPr>
              <a:t>(SS)</a:t>
            </a:r>
            <a:r>
              <a:rPr lang="zh-CN" altLang="en-US" sz="2000" dirty="0">
                <a:latin typeface="微软雅黑" panose="020B0503020204020204" pitchFamily="34" charset="-122"/>
                <a:ea typeface="微软雅黑" panose="020B0503020204020204" pitchFamily="34" charset="-122"/>
              </a:rPr>
              <a:t>、化学耗氧量</a:t>
            </a:r>
            <a:r>
              <a:rPr lang="en-US" altLang="zh-CN" sz="2000" dirty="0">
                <a:latin typeface="微软雅黑" panose="020B0503020204020204" pitchFamily="34" charset="-122"/>
                <a:ea typeface="微软雅黑" panose="020B0503020204020204" pitchFamily="34" charset="-122"/>
              </a:rPr>
              <a:t>(COD)</a:t>
            </a:r>
            <a:r>
              <a:rPr lang="zh-CN" altLang="en-US" sz="2000" dirty="0">
                <a:latin typeface="微软雅黑" panose="020B0503020204020204" pitchFamily="34" charset="-122"/>
                <a:ea typeface="微软雅黑" panose="020B0503020204020204" pitchFamily="34" charset="-122"/>
              </a:rPr>
              <a:t>、五日生物耗氧量</a:t>
            </a:r>
            <a:r>
              <a:rPr lang="en-US" altLang="zh-CN" sz="2000" dirty="0">
                <a:latin typeface="微软雅黑" panose="020B0503020204020204" pitchFamily="34" charset="-122"/>
                <a:ea typeface="微软雅黑" panose="020B0503020204020204" pitchFamily="34" charset="-122"/>
              </a:rPr>
              <a:t>(BOD5)</a:t>
            </a:r>
            <a:r>
              <a:rPr lang="zh-CN" altLang="en-US" sz="2000" dirty="0">
                <a:latin typeface="微软雅黑" panose="020B0503020204020204" pitchFamily="34" charset="-122"/>
                <a:ea typeface="微软雅黑" panose="020B0503020204020204" pitchFamily="34" charset="-122"/>
              </a:rPr>
              <a:t>、植物油、矿物油等其他等共</a:t>
            </a:r>
            <a:r>
              <a:rPr lang="en-US" altLang="zh-CN" sz="2000" dirty="0">
                <a:latin typeface="微软雅黑" panose="020B0503020204020204" pitchFamily="34" charset="-122"/>
                <a:ea typeface="微软雅黑" panose="020B0503020204020204" pitchFamily="34" charset="-122"/>
              </a:rPr>
              <a:t>26</a:t>
            </a:r>
            <a:r>
              <a:rPr lang="zh-CN" altLang="en-US" sz="2000" dirty="0">
                <a:latin typeface="微软雅黑" panose="020B0503020204020204" pitchFamily="34" charset="-122"/>
                <a:ea typeface="微软雅黑" panose="020B0503020204020204" pitchFamily="34" charset="-122"/>
              </a:rPr>
              <a:t>项</a:t>
            </a:r>
          </a:p>
          <a:p>
            <a:pPr>
              <a:lnSpc>
                <a:spcPct val="150000"/>
              </a:lnSpc>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上海市污水排放综合标准</a:t>
            </a:r>
            <a:r>
              <a:rPr lang="en-US" altLang="zh-CN" sz="2000" dirty="0">
                <a:latin typeface="微软雅黑" panose="020B0503020204020204" pitchFamily="34" charset="-122"/>
                <a:ea typeface="微软雅黑" panose="020B0503020204020204" pitchFamily="34" charset="-122"/>
              </a:rPr>
              <a:t>》 DB31/199-1997</a:t>
            </a:r>
          </a:p>
        </p:txBody>
      </p:sp>
    </p:spTree>
    <p:extLst>
      <p:ext uri="{BB962C8B-B14F-4D97-AF65-F5344CB8AC3E}">
        <p14:creationId xmlns:p14="http://schemas.microsoft.com/office/powerpoint/2010/main" val="1815085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3257403" y="2445540"/>
            <a:ext cx="3150628" cy="1411103"/>
            <a:chOff x="691718" y="3861316"/>
            <a:chExt cx="3151176" cy="1412162"/>
          </a:xfrm>
        </p:grpSpPr>
        <p:sp>
          <p:nvSpPr>
            <p:cNvPr id="11" name="文本框 10">
              <a:extLst>
                <a:ext uri="{FF2B5EF4-FFF2-40B4-BE49-F238E27FC236}">
                  <a16:creationId xmlns:a16="http://schemas.microsoft.com/office/drawing/2014/main" id="{CB12293C-2570-4826-913E-F28EB67D7D3A}"/>
                </a:ext>
              </a:extLst>
            </p:cNvPr>
            <p:cNvSpPr txBox="1"/>
            <p:nvPr/>
          </p:nvSpPr>
          <p:spPr>
            <a:xfrm>
              <a:off x="691718" y="4749866"/>
              <a:ext cx="3118014" cy="523612"/>
            </a:xfrm>
            <a:prstGeom prst="rect">
              <a:avLst/>
            </a:prstGeom>
            <a:noFill/>
          </p:spPr>
          <p:txBody>
            <a:bodyPr wrap="square">
              <a:spAutoFit/>
              <a:scene3d>
                <a:camera prst="orthographicFront"/>
                <a:lightRig rig="threePt" dir="t"/>
              </a:scene3d>
              <a:sp3d contourW="12700"/>
            </a:bodyPr>
            <a:lstStyle>
              <a:defPPr>
                <a:defRPr lang="zh-CN"/>
              </a:defPPr>
              <a:lvl1pPr algn="ctr">
                <a:defRPr sz="2800" b="1" spc="300">
                  <a:solidFill>
                    <a:schemeClr val="tx1">
                      <a:lumMod val="95000"/>
                      <a:lumOff val="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dirty="0"/>
                <a:t>安全生产责任</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94364" y="3861316"/>
              <a:ext cx="3048530" cy="92402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eaLnBrk="1" fontAlgn="auto" hangingPunct="1">
                <a:spcBef>
                  <a:spcPts val="0"/>
                </a:spcBef>
                <a:spcAft>
                  <a:spcPts val="0"/>
                </a:spcAft>
                <a:defRPr/>
              </a:pPr>
              <a:r>
                <a:rPr lang="en-US" altLang="zh-CN" sz="5400" dirty="0">
                  <a:solidFill>
                    <a:schemeClr val="tx1"/>
                  </a:solidFill>
                  <a:latin typeface="Century Gothic" panose="020B0502020202020204" pitchFamily="34" charset="0"/>
                  <a:ea typeface="思源黑体 CN Medium" panose="020B0600000000000000" pitchFamily="34" charset="-122"/>
                </a:rPr>
                <a:t>PART 02</a:t>
              </a:r>
              <a:endParaRPr lang="zh-CN" altLang="en-US" sz="5400" dirty="0">
                <a:solidFill>
                  <a:schemeClr val="tx1"/>
                </a:solidFill>
                <a:latin typeface="Century Gothic" panose="020B0502020202020204" pitchFamily="34" charset="0"/>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877514" y="2136719"/>
            <a:ext cx="2132542" cy="2064196"/>
            <a:chOff x="684845" y="2049106"/>
            <a:chExt cx="2132542" cy="2064196"/>
          </a:xfrm>
        </p:grpSpPr>
        <p:sp>
          <p:nvSpPr>
            <p:cNvPr id="13" name="椭圆 12">
              <a:extLst>
                <a:ext uri="{FF2B5EF4-FFF2-40B4-BE49-F238E27FC236}">
                  <a16:creationId xmlns:a16="http://schemas.microsoft.com/office/drawing/2014/main" id="{C6AAF931-4AFB-44C8-B2B1-EED05478B0EA}"/>
                </a:ext>
              </a:extLst>
            </p:cNvPr>
            <p:cNvSpPr/>
            <p:nvPr/>
          </p:nvSpPr>
          <p:spPr>
            <a:xfrm>
              <a:off x="719018" y="2049106"/>
              <a:ext cx="2064196" cy="2064196"/>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684845" y="2357929"/>
              <a:ext cx="2132542" cy="1446550"/>
            </a:xfrm>
            <a:prstGeom prst="rect">
              <a:avLst/>
            </a:prstGeom>
            <a:noFill/>
          </p:spPr>
          <p:txBody>
            <a:bodyPr wrap="square" rtlCol="0">
              <a:spAutoFit/>
            </a:bodyPr>
            <a:lstStyle/>
            <a:p>
              <a:pPr algn="ctr"/>
              <a:r>
                <a:rPr lang="en-US" altLang="zh-CN" sz="8800" dirty="0">
                  <a:solidFill>
                    <a:schemeClr val="bg1"/>
                  </a:solidFill>
                  <a:latin typeface="Arial Black" panose="020B0A04020102020204" pitchFamily="34" charset="0"/>
                  <a:ea typeface="思源黑体 CN Bold" panose="020B0800000000000000" pitchFamily="34" charset="-122"/>
                </a:rPr>
                <a:t>02</a:t>
              </a:r>
              <a:endParaRPr lang="zh-CN" altLang="en-US" sz="8800" dirty="0">
                <a:solidFill>
                  <a:schemeClr val="bg1"/>
                </a:solidFill>
                <a:latin typeface="Arial Black" panose="020B0A04020102020204" pitchFamily="34" charset="0"/>
                <a:ea typeface="思源黑体 CN Bold" panose="020B0800000000000000" pitchFamily="34" charset="-122"/>
              </a:endParaRPr>
            </a:p>
          </p:txBody>
        </p:sp>
      </p:grpSp>
      <p:sp>
        <p:nvSpPr>
          <p:cNvPr id="16" name="Freeform 17">
            <a:extLst>
              <a:ext uri="{FF2B5EF4-FFF2-40B4-BE49-F238E27FC236}">
                <a16:creationId xmlns:a16="http://schemas.microsoft.com/office/drawing/2014/main" id="{BD45A65D-FBD0-49D2-B4F8-D9E275383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sp>
        <p:nvSpPr>
          <p:cNvPr id="17" name="Freeform 13">
            <a:extLst>
              <a:ext uri="{FF2B5EF4-FFF2-40B4-BE49-F238E27FC236}">
                <a16:creationId xmlns:a16="http://schemas.microsoft.com/office/drawing/2014/main" id="{E5560FB9-3CDF-4716-B44E-2E8504F3424E}"/>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pic>
        <p:nvPicPr>
          <p:cNvPr id="21" name="图片 20">
            <a:extLst>
              <a:ext uri="{FF2B5EF4-FFF2-40B4-BE49-F238E27FC236}">
                <a16:creationId xmlns:a16="http://schemas.microsoft.com/office/drawing/2014/main" id="{8DB2EDAC-6FFB-4452-9DEB-C36B3F93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19" name="Freeform 9">
            <a:extLst>
              <a:ext uri="{FF2B5EF4-FFF2-40B4-BE49-F238E27FC236}">
                <a16:creationId xmlns:a16="http://schemas.microsoft.com/office/drawing/2014/main" id="{A6B1F661-3C58-4CAD-9F39-D90F567A8123}"/>
              </a:ext>
            </a:extLst>
          </p:cNvPr>
          <p:cNvSpPr>
            <a:spLocks/>
          </p:cNvSpPr>
          <p:nvPr/>
        </p:nvSpPr>
        <p:spPr bwMode="auto">
          <a:xfrm>
            <a:off x="8647276" y="20381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
            <a:extLst>
              <a:ext uri="{FF2B5EF4-FFF2-40B4-BE49-F238E27FC236}">
                <a16:creationId xmlns:a16="http://schemas.microsoft.com/office/drawing/2014/main" id="{26D2F167-DC24-489B-BA31-D333C993490C}"/>
              </a:ext>
            </a:extLst>
          </p:cNvPr>
          <p:cNvSpPr>
            <a:spLocks/>
          </p:cNvSpPr>
          <p:nvPr/>
        </p:nvSpPr>
        <p:spPr bwMode="auto">
          <a:xfrm rot="2215949">
            <a:off x="-812391" y="5526089"/>
            <a:ext cx="5805593" cy="2075875"/>
          </a:xfrm>
          <a:custGeom>
            <a:avLst/>
            <a:gdLst>
              <a:gd name="T0" fmla="*/ 52 w 1024"/>
              <a:gd name="T1" fmla="*/ 290 h 290"/>
              <a:gd name="T2" fmla="*/ 0 w 1024"/>
              <a:gd name="T3" fmla="*/ 116 h 290"/>
              <a:gd name="T4" fmla="*/ 980 w 1024"/>
              <a:gd name="T5" fmla="*/ 0 h 290"/>
              <a:gd name="T6" fmla="*/ 1024 w 1024"/>
              <a:gd name="T7" fmla="*/ 150 h 290"/>
              <a:gd name="T8" fmla="*/ 52 w 1024"/>
              <a:gd name="T9" fmla="*/ 290 h 290"/>
            </a:gdLst>
            <a:ahLst/>
            <a:cxnLst>
              <a:cxn ang="0">
                <a:pos x="T0" y="T1"/>
              </a:cxn>
              <a:cxn ang="0">
                <a:pos x="T2" y="T3"/>
              </a:cxn>
              <a:cxn ang="0">
                <a:pos x="T4" y="T5"/>
              </a:cxn>
              <a:cxn ang="0">
                <a:pos x="T6" y="T7"/>
              </a:cxn>
              <a:cxn ang="0">
                <a:pos x="T8" y="T9"/>
              </a:cxn>
            </a:cxnLst>
            <a:rect l="0" t="0" r="r" b="b"/>
            <a:pathLst>
              <a:path w="1024" h="290">
                <a:moveTo>
                  <a:pt x="52" y="290"/>
                </a:moveTo>
                <a:cubicBezTo>
                  <a:pt x="0" y="116"/>
                  <a:pt x="0" y="116"/>
                  <a:pt x="0" y="116"/>
                </a:cubicBezTo>
                <a:cubicBezTo>
                  <a:pt x="265" y="152"/>
                  <a:pt x="607" y="145"/>
                  <a:pt x="980" y="0"/>
                </a:cubicBezTo>
                <a:cubicBezTo>
                  <a:pt x="1024" y="150"/>
                  <a:pt x="1024" y="150"/>
                  <a:pt x="1024" y="150"/>
                </a:cubicBezTo>
                <a:lnTo>
                  <a:pt x="52" y="290"/>
                </a:ln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
            <a:extLst>
              <a:ext uri="{FF2B5EF4-FFF2-40B4-BE49-F238E27FC236}">
                <a16:creationId xmlns:a16="http://schemas.microsoft.com/office/drawing/2014/main" id="{FE9DEC81-7662-4E89-85C6-43BB4847D025}"/>
              </a:ext>
            </a:extLst>
          </p:cNvPr>
          <p:cNvSpPr>
            <a:spLocks/>
          </p:cNvSpPr>
          <p:nvPr/>
        </p:nvSpPr>
        <p:spPr bwMode="auto">
          <a:xfrm rot="1976921">
            <a:off x="-1136693" y="5495733"/>
            <a:ext cx="5839063" cy="3127089"/>
          </a:xfrm>
          <a:custGeom>
            <a:avLst/>
            <a:gdLst>
              <a:gd name="T0" fmla="*/ 122 w 1039"/>
              <a:gd name="T1" fmla="*/ 508 h 508"/>
              <a:gd name="T2" fmla="*/ 0 w 1039"/>
              <a:gd name="T3" fmla="*/ 161 h 508"/>
              <a:gd name="T4" fmla="*/ 973 w 1039"/>
              <a:gd name="T5" fmla="*/ 0 h 508"/>
              <a:gd name="T6" fmla="*/ 1039 w 1039"/>
              <a:gd name="T7" fmla="*/ 188 h 508"/>
              <a:gd name="T8" fmla="*/ 122 w 1039"/>
              <a:gd name="T9" fmla="*/ 508 h 508"/>
              <a:gd name="connsiteX0" fmla="*/ 1571 w 10646"/>
              <a:gd name="connsiteY0" fmla="*/ 8638 h 8638"/>
              <a:gd name="connsiteX1" fmla="*/ 646 w 10646"/>
              <a:gd name="connsiteY1" fmla="*/ 3169 h 8638"/>
              <a:gd name="connsiteX2" fmla="*/ 10011 w 10646"/>
              <a:gd name="connsiteY2" fmla="*/ 0 h 8638"/>
              <a:gd name="connsiteX3" fmla="*/ 10646 w 10646"/>
              <a:gd name="connsiteY3" fmla="*/ 3701 h 8638"/>
              <a:gd name="connsiteX4" fmla="*/ 1571 w 10646"/>
              <a:gd name="connsiteY4" fmla="*/ 8638 h 8638"/>
              <a:gd name="connsiteX0" fmla="*/ 1432 w 9956"/>
              <a:gd name="connsiteY0" fmla="*/ 10000 h 10000"/>
              <a:gd name="connsiteX1" fmla="*/ 563 w 9956"/>
              <a:gd name="connsiteY1" fmla="*/ 3669 h 10000"/>
              <a:gd name="connsiteX2" fmla="*/ 9360 w 9956"/>
              <a:gd name="connsiteY2" fmla="*/ 0 h 10000"/>
              <a:gd name="connsiteX3" fmla="*/ 9956 w 9956"/>
              <a:gd name="connsiteY3" fmla="*/ 4285 h 10000"/>
              <a:gd name="connsiteX4" fmla="*/ 1432 w 9956"/>
              <a:gd name="connsiteY4" fmla="*/ 10000 h 10000"/>
              <a:gd name="connsiteX0" fmla="*/ 1713 w 10275"/>
              <a:gd name="connsiteY0" fmla="*/ 10000 h 10000"/>
              <a:gd name="connsiteX1" fmla="*/ 840 w 10275"/>
              <a:gd name="connsiteY1" fmla="*/ 3669 h 10000"/>
              <a:gd name="connsiteX2" fmla="*/ 9676 w 10275"/>
              <a:gd name="connsiteY2" fmla="*/ 0 h 10000"/>
              <a:gd name="connsiteX3" fmla="*/ 10275 w 10275"/>
              <a:gd name="connsiteY3" fmla="*/ 4285 h 10000"/>
              <a:gd name="connsiteX4" fmla="*/ 1713 w 10275"/>
              <a:gd name="connsiteY4" fmla="*/ 10000 h 10000"/>
              <a:gd name="connsiteX0" fmla="*/ 874 w 9436"/>
              <a:gd name="connsiteY0" fmla="*/ 10000 h 10000"/>
              <a:gd name="connsiteX1" fmla="*/ 1 w 9436"/>
              <a:gd name="connsiteY1" fmla="*/ 3669 h 10000"/>
              <a:gd name="connsiteX2" fmla="*/ 8837 w 9436"/>
              <a:gd name="connsiteY2" fmla="*/ 0 h 10000"/>
              <a:gd name="connsiteX3" fmla="*/ 9436 w 9436"/>
              <a:gd name="connsiteY3" fmla="*/ 4285 h 10000"/>
              <a:gd name="connsiteX4" fmla="*/ 874 w 9436"/>
              <a:gd name="connsiteY4" fmla="*/ 10000 h 10000"/>
              <a:gd name="connsiteX0" fmla="*/ 926 w 9915"/>
              <a:gd name="connsiteY0" fmla="*/ 10000 h 10000"/>
              <a:gd name="connsiteX1" fmla="*/ 1 w 9915"/>
              <a:gd name="connsiteY1" fmla="*/ 3669 h 10000"/>
              <a:gd name="connsiteX2" fmla="*/ 9365 w 9915"/>
              <a:gd name="connsiteY2" fmla="*/ 0 h 10000"/>
              <a:gd name="connsiteX3" fmla="*/ 9915 w 9915"/>
              <a:gd name="connsiteY3" fmla="*/ 2674 h 10000"/>
              <a:gd name="connsiteX4" fmla="*/ 926 w 99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 h="10000">
                <a:moveTo>
                  <a:pt x="926" y="10000"/>
                </a:moveTo>
                <a:cubicBezTo>
                  <a:pt x="-13" y="3630"/>
                  <a:pt x="12" y="3652"/>
                  <a:pt x="1" y="3669"/>
                </a:cubicBezTo>
                <a:cubicBezTo>
                  <a:pt x="-34" y="3725"/>
                  <a:pt x="5853" y="3669"/>
                  <a:pt x="9365" y="0"/>
                </a:cubicBezTo>
                <a:cubicBezTo>
                  <a:pt x="9577" y="1428"/>
                  <a:pt x="9703" y="1246"/>
                  <a:pt x="9915" y="2674"/>
                </a:cubicBezTo>
                <a:lnTo>
                  <a:pt x="926" y="10000"/>
                </a:lnTo>
                <a:close/>
              </a:path>
            </a:pathLst>
          </a:custGeom>
          <a:gradFill>
            <a:gsLst>
              <a:gs pos="0">
                <a:srgbClr val="FFC00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
            <a:extLst>
              <a:ext uri="{FF2B5EF4-FFF2-40B4-BE49-F238E27FC236}">
                <a16:creationId xmlns:a16="http://schemas.microsoft.com/office/drawing/2014/main" id="{7D175F18-CE27-4C40-B61A-559F139622FB}"/>
              </a:ext>
            </a:extLst>
          </p:cNvPr>
          <p:cNvSpPr>
            <a:spLocks/>
          </p:cNvSpPr>
          <p:nvPr/>
        </p:nvSpPr>
        <p:spPr bwMode="auto">
          <a:xfrm rot="1976921">
            <a:off x="-995156" y="5371340"/>
            <a:ext cx="5731352" cy="3317147"/>
          </a:xfrm>
          <a:custGeom>
            <a:avLst/>
            <a:gdLst>
              <a:gd name="T0" fmla="*/ 84 w 1011"/>
              <a:gd name="T1" fmla="*/ 462 h 465"/>
              <a:gd name="T2" fmla="*/ 0 w 1011"/>
              <a:gd name="T3" fmla="*/ 301 h 465"/>
              <a:gd name="T4" fmla="*/ 939 w 1011"/>
              <a:gd name="T5" fmla="*/ 0 h 465"/>
              <a:gd name="T6" fmla="*/ 1011 w 1011"/>
              <a:gd name="T7" fmla="*/ 138 h 465"/>
              <a:gd name="T8" fmla="*/ 84 w 1011"/>
              <a:gd name="T9" fmla="*/ 462 h 465"/>
            </a:gdLst>
            <a:ahLst/>
            <a:cxnLst>
              <a:cxn ang="0">
                <a:pos x="T0" y="T1"/>
              </a:cxn>
              <a:cxn ang="0">
                <a:pos x="T2" y="T3"/>
              </a:cxn>
              <a:cxn ang="0">
                <a:pos x="T4" y="T5"/>
              </a:cxn>
              <a:cxn ang="0">
                <a:pos x="T6" y="T7"/>
              </a:cxn>
              <a:cxn ang="0">
                <a:pos x="T8" y="T9"/>
              </a:cxn>
            </a:cxnLst>
            <a:rect l="0" t="0" r="r" b="b"/>
            <a:pathLst>
              <a:path w="1011" h="465">
                <a:moveTo>
                  <a:pt x="84" y="462"/>
                </a:moveTo>
                <a:cubicBezTo>
                  <a:pt x="38" y="465"/>
                  <a:pt x="0" y="301"/>
                  <a:pt x="0" y="301"/>
                </a:cubicBezTo>
                <a:cubicBezTo>
                  <a:pt x="266" y="286"/>
                  <a:pt x="601" y="213"/>
                  <a:pt x="939" y="0"/>
                </a:cubicBezTo>
                <a:cubicBezTo>
                  <a:pt x="1011" y="138"/>
                  <a:pt x="1011" y="138"/>
                  <a:pt x="1011" y="138"/>
                </a:cubicBezTo>
                <a:cubicBezTo>
                  <a:pt x="1011" y="138"/>
                  <a:pt x="633" y="424"/>
                  <a:pt x="84" y="462"/>
                </a:cubicBez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椭圆 24">
            <a:extLst>
              <a:ext uri="{FF2B5EF4-FFF2-40B4-BE49-F238E27FC236}">
                <a16:creationId xmlns:a16="http://schemas.microsoft.com/office/drawing/2014/main" id="{A78B6B48-BE7F-4F2F-B1C8-89EE279C9ABE}"/>
              </a:ext>
            </a:extLst>
          </p:cNvPr>
          <p:cNvSpPr/>
          <p:nvPr/>
        </p:nvSpPr>
        <p:spPr>
          <a:xfrm>
            <a:off x="9516755"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4D54C92B-EE04-4377-826F-7B3665BF89DE}"/>
              </a:ext>
            </a:extLst>
          </p:cNvPr>
          <p:cNvSpPr/>
          <p:nvPr/>
        </p:nvSpPr>
        <p:spPr>
          <a:xfrm>
            <a:off x="11897807" y="4581524"/>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27" name="椭圆 26">
            <a:extLst>
              <a:ext uri="{FF2B5EF4-FFF2-40B4-BE49-F238E27FC236}">
                <a16:creationId xmlns:a16="http://schemas.microsoft.com/office/drawing/2014/main" id="{E296CFB0-43CD-4C82-8493-C1D86DD3E53B}"/>
              </a:ext>
            </a:extLst>
          </p:cNvPr>
          <p:cNvSpPr/>
          <p:nvPr/>
        </p:nvSpPr>
        <p:spPr>
          <a:xfrm>
            <a:off x="11351348" y="6110976"/>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3039849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3257403" y="2445542"/>
            <a:ext cx="3150628" cy="1411104"/>
            <a:chOff x="691718" y="3861316"/>
            <a:chExt cx="3151176" cy="1412162"/>
          </a:xfrm>
        </p:grpSpPr>
        <p:sp>
          <p:nvSpPr>
            <p:cNvPr id="11" name="文本框 10">
              <a:extLst>
                <a:ext uri="{FF2B5EF4-FFF2-40B4-BE49-F238E27FC236}">
                  <a16:creationId xmlns:a16="http://schemas.microsoft.com/office/drawing/2014/main" id="{CB12293C-2570-4826-913E-F28EB67D7D3A}"/>
                </a:ext>
              </a:extLst>
            </p:cNvPr>
            <p:cNvSpPr txBox="1"/>
            <p:nvPr/>
          </p:nvSpPr>
          <p:spPr>
            <a:xfrm>
              <a:off x="691718" y="4749866"/>
              <a:ext cx="3118014" cy="5236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a:defRPr/>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法律法规</a:t>
              </a:r>
              <a:endParaRPr lang="zh-CN" altLang="en-US" dirty="0">
                <a:solidFill>
                  <a:schemeClr val="tx1">
                    <a:lumMod val="95000"/>
                    <a:lumOff val="5000"/>
                  </a:schemeClr>
                </a:solidFill>
                <a:latin typeface="思源黑体 CN Medium" panose="020B0600000000000000" pitchFamily="34" charset="-122"/>
                <a:ea typeface="思源黑体 CN Medium" panose="020B0600000000000000" pitchFamily="34" charset="-122"/>
              </a:endParaRPr>
            </a:p>
          </p:txBody>
        </p:sp>
        <p:sp>
          <p:nvSpPr>
            <p:cNvPr id="12" name="文本框 11">
              <a:extLst>
                <a:ext uri="{FF2B5EF4-FFF2-40B4-BE49-F238E27FC236}">
                  <a16:creationId xmlns:a16="http://schemas.microsoft.com/office/drawing/2014/main" id="{1CA59E1E-852A-46AA-91A4-583BEE764F4C}"/>
                </a:ext>
              </a:extLst>
            </p:cNvPr>
            <p:cNvSpPr txBox="1"/>
            <p:nvPr/>
          </p:nvSpPr>
          <p:spPr>
            <a:xfrm>
              <a:off x="794364" y="3861316"/>
              <a:ext cx="3048530" cy="92402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eaLnBrk="1" fontAlgn="auto" hangingPunct="1">
                <a:spcBef>
                  <a:spcPts val="0"/>
                </a:spcBef>
                <a:spcAft>
                  <a:spcPts val="0"/>
                </a:spcAft>
                <a:defRPr/>
              </a:pPr>
              <a:r>
                <a:rPr lang="en-US" altLang="zh-CN" sz="5400" dirty="0">
                  <a:solidFill>
                    <a:schemeClr val="tx1"/>
                  </a:solidFill>
                  <a:latin typeface="Century Gothic" panose="020B0502020202020204" pitchFamily="34" charset="0"/>
                  <a:ea typeface="思源黑体 CN Medium" panose="020B0600000000000000" pitchFamily="34" charset="-122"/>
                </a:rPr>
                <a:t>PART 01</a:t>
              </a:r>
              <a:endParaRPr lang="zh-CN" altLang="en-US" sz="5400" dirty="0">
                <a:solidFill>
                  <a:schemeClr val="tx1"/>
                </a:solidFill>
                <a:latin typeface="Century Gothic" panose="020B0502020202020204" pitchFamily="34" charset="0"/>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877514" y="2136719"/>
            <a:ext cx="2132542" cy="2064196"/>
            <a:chOff x="684845" y="2049106"/>
            <a:chExt cx="2132542" cy="2064196"/>
          </a:xfrm>
        </p:grpSpPr>
        <p:sp>
          <p:nvSpPr>
            <p:cNvPr id="13" name="椭圆 12">
              <a:extLst>
                <a:ext uri="{FF2B5EF4-FFF2-40B4-BE49-F238E27FC236}">
                  <a16:creationId xmlns:a16="http://schemas.microsoft.com/office/drawing/2014/main" id="{C6AAF931-4AFB-44C8-B2B1-EED05478B0EA}"/>
                </a:ext>
              </a:extLst>
            </p:cNvPr>
            <p:cNvSpPr/>
            <p:nvPr/>
          </p:nvSpPr>
          <p:spPr>
            <a:xfrm>
              <a:off x="719018" y="2049106"/>
              <a:ext cx="2064196" cy="2064196"/>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684845" y="2357929"/>
              <a:ext cx="2132542" cy="1446550"/>
            </a:xfrm>
            <a:prstGeom prst="rect">
              <a:avLst/>
            </a:prstGeom>
            <a:noFill/>
          </p:spPr>
          <p:txBody>
            <a:bodyPr wrap="square" rtlCol="0">
              <a:spAutoFit/>
            </a:bodyPr>
            <a:lstStyle/>
            <a:p>
              <a:pPr algn="ctr"/>
              <a:r>
                <a:rPr lang="en-US" altLang="zh-CN" sz="8800" dirty="0">
                  <a:solidFill>
                    <a:schemeClr val="bg1"/>
                  </a:solidFill>
                  <a:latin typeface="Arial Black" panose="020B0A04020102020204" pitchFamily="34" charset="0"/>
                  <a:ea typeface="思源黑体 CN Bold" panose="020B0800000000000000" pitchFamily="34" charset="-122"/>
                </a:rPr>
                <a:t>01</a:t>
              </a:r>
              <a:endParaRPr lang="zh-CN" altLang="en-US" sz="8800" dirty="0">
                <a:solidFill>
                  <a:schemeClr val="bg1"/>
                </a:solidFill>
                <a:latin typeface="Arial Black" panose="020B0A04020102020204" pitchFamily="34" charset="0"/>
                <a:ea typeface="思源黑体 CN Bold" panose="020B0800000000000000" pitchFamily="34" charset="-122"/>
              </a:endParaRPr>
            </a:p>
          </p:txBody>
        </p:sp>
      </p:grpSp>
      <p:sp>
        <p:nvSpPr>
          <p:cNvPr id="16" name="Freeform 17">
            <a:extLst>
              <a:ext uri="{FF2B5EF4-FFF2-40B4-BE49-F238E27FC236}">
                <a16:creationId xmlns:a16="http://schemas.microsoft.com/office/drawing/2014/main" id="{BD45A65D-FBD0-49D2-B4F8-D9E275383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sp>
        <p:nvSpPr>
          <p:cNvPr id="17" name="Freeform 13">
            <a:extLst>
              <a:ext uri="{FF2B5EF4-FFF2-40B4-BE49-F238E27FC236}">
                <a16:creationId xmlns:a16="http://schemas.microsoft.com/office/drawing/2014/main" id="{E5560FB9-3CDF-4716-B44E-2E8504F3424E}"/>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pic>
        <p:nvPicPr>
          <p:cNvPr id="21" name="图片 20">
            <a:extLst>
              <a:ext uri="{FF2B5EF4-FFF2-40B4-BE49-F238E27FC236}">
                <a16:creationId xmlns:a16="http://schemas.microsoft.com/office/drawing/2014/main" id="{8DB2EDAC-6FFB-4452-9DEB-C36B3F93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19" name="Freeform 9">
            <a:extLst>
              <a:ext uri="{FF2B5EF4-FFF2-40B4-BE49-F238E27FC236}">
                <a16:creationId xmlns:a16="http://schemas.microsoft.com/office/drawing/2014/main" id="{A6B1F661-3C58-4CAD-9F39-D90F567A8123}"/>
              </a:ext>
            </a:extLst>
          </p:cNvPr>
          <p:cNvSpPr>
            <a:spLocks/>
          </p:cNvSpPr>
          <p:nvPr/>
        </p:nvSpPr>
        <p:spPr bwMode="auto">
          <a:xfrm>
            <a:off x="8647276" y="20381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
            <a:extLst>
              <a:ext uri="{FF2B5EF4-FFF2-40B4-BE49-F238E27FC236}">
                <a16:creationId xmlns:a16="http://schemas.microsoft.com/office/drawing/2014/main" id="{26D2F167-DC24-489B-BA31-D333C993490C}"/>
              </a:ext>
            </a:extLst>
          </p:cNvPr>
          <p:cNvSpPr>
            <a:spLocks/>
          </p:cNvSpPr>
          <p:nvPr/>
        </p:nvSpPr>
        <p:spPr bwMode="auto">
          <a:xfrm rot="2215949">
            <a:off x="-812391" y="5526089"/>
            <a:ext cx="5805593" cy="2075875"/>
          </a:xfrm>
          <a:custGeom>
            <a:avLst/>
            <a:gdLst>
              <a:gd name="T0" fmla="*/ 52 w 1024"/>
              <a:gd name="T1" fmla="*/ 290 h 290"/>
              <a:gd name="T2" fmla="*/ 0 w 1024"/>
              <a:gd name="T3" fmla="*/ 116 h 290"/>
              <a:gd name="T4" fmla="*/ 980 w 1024"/>
              <a:gd name="T5" fmla="*/ 0 h 290"/>
              <a:gd name="T6" fmla="*/ 1024 w 1024"/>
              <a:gd name="T7" fmla="*/ 150 h 290"/>
              <a:gd name="T8" fmla="*/ 52 w 1024"/>
              <a:gd name="T9" fmla="*/ 290 h 290"/>
            </a:gdLst>
            <a:ahLst/>
            <a:cxnLst>
              <a:cxn ang="0">
                <a:pos x="T0" y="T1"/>
              </a:cxn>
              <a:cxn ang="0">
                <a:pos x="T2" y="T3"/>
              </a:cxn>
              <a:cxn ang="0">
                <a:pos x="T4" y="T5"/>
              </a:cxn>
              <a:cxn ang="0">
                <a:pos x="T6" y="T7"/>
              </a:cxn>
              <a:cxn ang="0">
                <a:pos x="T8" y="T9"/>
              </a:cxn>
            </a:cxnLst>
            <a:rect l="0" t="0" r="r" b="b"/>
            <a:pathLst>
              <a:path w="1024" h="290">
                <a:moveTo>
                  <a:pt x="52" y="290"/>
                </a:moveTo>
                <a:cubicBezTo>
                  <a:pt x="0" y="116"/>
                  <a:pt x="0" y="116"/>
                  <a:pt x="0" y="116"/>
                </a:cubicBezTo>
                <a:cubicBezTo>
                  <a:pt x="265" y="152"/>
                  <a:pt x="607" y="145"/>
                  <a:pt x="980" y="0"/>
                </a:cubicBezTo>
                <a:cubicBezTo>
                  <a:pt x="1024" y="150"/>
                  <a:pt x="1024" y="150"/>
                  <a:pt x="1024" y="150"/>
                </a:cubicBezTo>
                <a:lnTo>
                  <a:pt x="52" y="290"/>
                </a:ln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
            <a:extLst>
              <a:ext uri="{FF2B5EF4-FFF2-40B4-BE49-F238E27FC236}">
                <a16:creationId xmlns:a16="http://schemas.microsoft.com/office/drawing/2014/main" id="{FE9DEC81-7662-4E89-85C6-43BB4847D025}"/>
              </a:ext>
            </a:extLst>
          </p:cNvPr>
          <p:cNvSpPr>
            <a:spLocks/>
          </p:cNvSpPr>
          <p:nvPr/>
        </p:nvSpPr>
        <p:spPr bwMode="auto">
          <a:xfrm rot="1976921">
            <a:off x="-1136693" y="5495733"/>
            <a:ext cx="5839063" cy="3127089"/>
          </a:xfrm>
          <a:custGeom>
            <a:avLst/>
            <a:gdLst>
              <a:gd name="T0" fmla="*/ 122 w 1039"/>
              <a:gd name="T1" fmla="*/ 508 h 508"/>
              <a:gd name="T2" fmla="*/ 0 w 1039"/>
              <a:gd name="T3" fmla="*/ 161 h 508"/>
              <a:gd name="T4" fmla="*/ 973 w 1039"/>
              <a:gd name="T5" fmla="*/ 0 h 508"/>
              <a:gd name="T6" fmla="*/ 1039 w 1039"/>
              <a:gd name="T7" fmla="*/ 188 h 508"/>
              <a:gd name="T8" fmla="*/ 122 w 1039"/>
              <a:gd name="T9" fmla="*/ 508 h 508"/>
              <a:gd name="connsiteX0" fmla="*/ 1571 w 10646"/>
              <a:gd name="connsiteY0" fmla="*/ 8638 h 8638"/>
              <a:gd name="connsiteX1" fmla="*/ 646 w 10646"/>
              <a:gd name="connsiteY1" fmla="*/ 3169 h 8638"/>
              <a:gd name="connsiteX2" fmla="*/ 10011 w 10646"/>
              <a:gd name="connsiteY2" fmla="*/ 0 h 8638"/>
              <a:gd name="connsiteX3" fmla="*/ 10646 w 10646"/>
              <a:gd name="connsiteY3" fmla="*/ 3701 h 8638"/>
              <a:gd name="connsiteX4" fmla="*/ 1571 w 10646"/>
              <a:gd name="connsiteY4" fmla="*/ 8638 h 8638"/>
              <a:gd name="connsiteX0" fmla="*/ 1432 w 9956"/>
              <a:gd name="connsiteY0" fmla="*/ 10000 h 10000"/>
              <a:gd name="connsiteX1" fmla="*/ 563 w 9956"/>
              <a:gd name="connsiteY1" fmla="*/ 3669 h 10000"/>
              <a:gd name="connsiteX2" fmla="*/ 9360 w 9956"/>
              <a:gd name="connsiteY2" fmla="*/ 0 h 10000"/>
              <a:gd name="connsiteX3" fmla="*/ 9956 w 9956"/>
              <a:gd name="connsiteY3" fmla="*/ 4285 h 10000"/>
              <a:gd name="connsiteX4" fmla="*/ 1432 w 9956"/>
              <a:gd name="connsiteY4" fmla="*/ 10000 h 10000"/>
              <a:gd name="connsiteX0" fmla="*/ 1713 w 10275"/>
              <a:gd name="connsiteY0" fmla="*/ 10000 h 10000"/>
              <a:gd name="connsiteX1" fmla="*/ 840 w 10275"/>
              <a:gd name="connsiteY1" fmla="*/ 3669 h 10000"/>
              <a:gd name="connsiteX2" fmla="*/ 9676 w 10275"/>
              <a:gd name="connsiteY2" fmla="*/ 0 h 10000"/>
              <a:gd name="connsiteX3" fmla="*/ 10275 w 10275"/>
              <a:gd name="connsiteY3" fmla="*/ 4285 h 10000"/>
              <a:gd name="connsiteX4" fmla="*/ 1713 w 10275"/>
              <a:gd name="connsiteY4" fmla="*/ 10000 h 10000"/>
              <a:gd name="connsiteX0" fmla="*/ 874 w 9436"/>
              <a:gd name="connsiteY0" fmla="*/ 10000 h 10000"/>
              <a:gd name="connsiteX1" fmla="*/ 1 w 9436"/>
              <a:gd name="connsiteY1" fmla="*/ 3669 h 10000"/>
              <a:gd name="connsiteX2" fmla="*/ 8837 w 9436"/>
              <a:gd name="connsiteY2" fmla="*/ 0 h 10000"/>
              <a:gd name="connsiteX3" fmla="*/ 9436 w 9436"/>
              <a:gd name="connsiteY3" fmla="*/ 4285 h 10000"/>
              <a:gd name="connsiteX4" fmla="*/ 874 w 9436"/>
              <a:gd name="connsiteY4" fmla="*/ 10000 h 10000"/>
              <a:gd name="connsiteX0" fmla="*/ 926 w 9915"/>
              <a:gd name="connsiteY0" fmla="*/ 10000 h 10000"/>
              <a:gd name="connsiteX1" fmla="*/ 1 w 9915"/>
              <a:gd name="connsiteY1" fmla="*/ 3669 h 10000"/>
              <a:gd name="connsiteX2" fmla="*/ 9365 w 9915"/>
              <a:gd name="connsiteY2" fmla="*/ 0 h 10000"/>
              <a:gd name="connsiteX3" fmla="*/ 9915 w 9915"/>
              <a:gd name="connsiteY3" fmla="*/ 2674 h 10000"/>
              <a:gd name="connsiteX4" fmla="*/ 926 w 99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 h="10000">
                <a:moveTo>
                  <a:pt x="926" y="10000"/>
                </a:moveTo>
                <a:cubicBezTo>
                  <a:pt x="-13" y="3630"/>
                  <a:pt x="12" y="3652"/>
                  <a:pt x="1" y="3669"/>
                </a:cubicBezTo>
                <a:cubicBezTo>
                  <a:pt x="-34" y="3725"/>
                  <a:pt x="5853" y="3669"/>
                  <a:pt x="9365" y="0"/>
                </a:cubicBezTo>
                <a:cubicBezTo>
                  <a:pt x="9577" y="1428"/>
                  <a:pt x="9703" y="1246"/>
                  <a:pt x="9915" y="2674"/>
                </a:cubicBezTo>
                <a:lnTo>
                  <a:pt x="926" y="10000"/>
                </a:lnTo>
                <a:close/>
              </a:path>
            </a:pathLst>
          </a:custGeom>
          <a:gradFill>
            <a:gsLst>
              <a:gs pos="0">
                <a:srgbClr val="FFC00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
            <a:extLst>
              <a:ext uri="{FF2B5EF4-FFF2-40B4-BE49-F238E27FC236}">
                <a16:creationId xmlns:a16="http://schemas.microsoft.com/office/drawing/2014/main" id="{7D175F18-CE27-4C40-B61A-559F139622FB}"/>
              </a:ext>
            </a:extLst>
          </p:cNvPr>
          <p:cNvSpPr>
            <a:spLocks/>
          </p:cNvSpPr>
          <p:nvPr/>
        </p:nvSpPr>
        <p:spPr bwMode="auto">
          <a:xfrm rot="1976921">
            <a:off x="-995156" y="5371340"/>
            <a:ext cx="5731352" cy="3317147"/>
          </a:xfrm>
          <a:custGeom>
            <a:avLst/>
            <a:gdLst>
              <a:gd name="T0" fmla="*/ 84 w 1011"/>
              <a:gd name="T1" fmla="*/ 462 h 465"/>
              <a:gd name="T2" fmla="*/ 0 w 1011"/>
              <a:gd name="T3" fmla="*/ 301 h 465"/>
              <a:gd name="T4" fmla="*/ 939 w 1011"/>
              <a:gd name="T5" fmla="*/ 0 h 465"/>
              <a:gd name="T6" fmla="*/ 1011 w 1011"/>
              <a:gd name="T7" fmla="*/ 138 h 465"/>
              <a:gd name="T8" fmla="*/ 84 w 1011"/>
              <a:gd name="T9" fmla="*/ 462 h 465"/>
            </a:gdLst>
            <a:ahLst/>
            <a:cxnLst>
              <a:cxn ang="0">
                <a:pos x="T0" y="T1"/>
              </a:cxn>
              <a:cxn ang="0">
                <a:pos x="T2" y="T3"/>
              </a:cxn>
              <a:cxn ang="0">
                <a:pos x="T4" y="T5"/>
              </a:cxn>
              <a:cxn ang="0">
                <a:pos x="T6" y="T7"/>
              </a:cxn>
              <a:cxn ang="0">
                <a:pos x="T8" y="T9"/>
              </a:cxn>
            </a:cxnLst>
            <a:rect l="0" t="0" r="r" b="b"/>
            <a:pathLst>
              <a:path w="1011" h="465">
                <a:moveTo>
                  <a:pt x="84" y="462"/>
                </a:moveTo>
                <a:cubicBezTo>
                  <a:pt x="38" y="465"/>
                  <a:pt x="0" y="301"/>
                  <a:pt x="0" y="301"/>
                </a:cubicBezTo>
                <a:cubicBezTo>
                  <a:pt x="266" y="286"/>
                  <a:pt x="601" y="213"/>
                  <a:pt x="939" y="0"/>
                </a:cubicBezTo>
                <a:cubicBezTo>
                  <a:pt x="1011" y="138"/>
                  <a:pt x="1011" y="138"/>
                  <a:pt x="1011" y="138"/>
                </a:cubicBezTo>
                <a:cubicBezTo>
                  <a:pt x="1011" y="138"/>
                  <a:pt x="633" y="424"/>
                  <a:pt x="84" y="462"/>
                </a:cubicBez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椭圆 24">
            <a:extLst>
              <a:ext uri="{FF2B5EF4-FFF2-40B4-BE49-F238E27FC236}">
                <a16:creationId xmlns:a16="http://schemas.microsoft.com/office/drawing/2014/main" id="{A78B6B48-BE7F-4F2F-B1C8-89EE279C9ABE}"/>
              </a:ext>
            </a:extLst>
          </p:cNvPr>
          <p:cNvSpPr/>
          <p:nvPr/>
        </p:nvSpPr>
        <p:spPr>
          <a:xfrm>
            <a:off x="9516755"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4D54C92B-EE04-4377-826F-7B3665BF89DE}"/>
              </a:ext>
            </a:extLst>
          </p:cNvPr>
          <p:cNvSpPr/>
          <p:nvPr/>
        </p:nvSpPr>
        <p:spPr>
          <a:xfrm>
            <a:off x="11897807" y="4581524"/>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27" name="椭圆 26">
            <a:extLst>
              <a:ext uri="{FF2B5EF4-FFF2-40B4-BE49-F238E27FC236}">
                <a16:creationId xmlns:a16="http://schemas.microsoft.com/office/drawing/2014/main" id="{E296CFB0-43CD-4C82-8493-C1D86DD3E53B}"/>
              </a:ext>
            </a:extLst>
          </p:cNvPr>
          <p:cNvSpPr/>
          <p:nvPr/>
        </p:nvSpPr>
        <p:spPr>
          <a:xfrm>
            <a:off x="11351348" y="6110976"/>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2578797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BBB36FE-6EC4-4906-B848-82DFC32DBAC4}"/>
              </a:ext>
            </a:extLst>
          </p:cNvPr>
          <p:cNvSpPr/>
          <p:nvPr/>
        </p:nvSpPr>
        <p:spPr>
          <a:xfrm>
            <a:off x="0" y="2108200"/>
            <a:ext cx="12192000" cy="2387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8064500"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772519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a:t>
            </a:r>
            <a:r>
              <a:rPr lang="zh-CN" altLang="zh-CN" sz="2800" b="1" dirty="0">
                <a:solidFill>
                  <a:schemeClr val="bg1"/>
                </a:solidFill>
                <a:latin typeface="微软雅黑" panose="020B0503020204020204" pitchFamily="34" charset="-122"/>
                <a:ea typeface="微软雅黑" panose="020B0503020204020204" pitchFamily="34" charset="-122"/>
              </a:rPr>
              <a:t>、各级</a:t>
            </a:r>
            <a:r>
              <a:rPr lang="zh-CN" altLang="en-US" sz="2800" b="1" dirty="0">
                <a:solidFill>
                  <a:schemeClr val="bg1"/>
                </a:solidFill>
                <a:latin typeface="微软雅黑" panose="020B0503020204020204" pitchFamily="34" charset="-122"/>
                <a:ea typeface="微软雅黑" panose="020B0503020204020204" pitchFamily="34" charset="-122"/>
              </a:rPr>
              <a:t>干部</a:t>
            </a:r>
            <a:r>
              <a:rPr lang="zh-CN" altLang="zh-CN" sz="2800" b="1" dirty="0">
                <a:solidFill>
                  <a:schemeClr val="bg1"/>
                </a:solidFill>
                <a:latin typeface="微软雅黑" panose="020B0503020204020204" pitchFamily="34" charset="-122"/>
                <a:ea typeface="微软雅黑" panose="020B0503020204020204" pitchFamily="34" charset="-122"/>
              </a:rPr>
              <a:t>是自己所辖区域的安全第一责任人</a:t>
            </a:r>
          </a:p>
        </p:txBody>
      </p:sp>
      <p:pic>
        <p:nvPicPr>
          <p:cNvPr id="4" name="图片 3">
            <a:extLst>
              <a:ext uri="{FF2B5EF4-FFF2-40B4-BE49-F238E27FC236}">
                <a16:creationId xmlns:a16="http://schemas.microsoft.com/office/drawing/2014/main" id="{9E81C779-C7D2-4D37-86F1-B98B111F7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146" y="-442357"/>
            <a:ext cx="4852654" cy="7300357"/>
          </a:xfrm>
          <a:prstGeom prst="rect">
            <a:avLst/>
          </a:prstGeom>
          <a:effectLst>
            <a:outerShdw blurRad="304800" dist="38100" dir="8100000" algn="tr" rotWithShape="0">
              <a:prstClr val="black">
                <a:alpha val="40000"/>
              </a:prstClr>
            </a:outerShdw>
          </a:effectLst>
        </p:spPr>
      </p:pic>
      <p:sp>
        <p:nvSpPr>
          <p:cNvPr id="7" name="矩形 6">
            <a:extLst>
              <a:ext uri="{FF2B5EF4-FFF2-40B4-BE49-F238E27FC236}">
                <a16:creationId xmlns:a16="http://schemas.microsoft.com/office/drawing/2014/main" id="{09744DDB-56AD-4012-9EED-CD2FF0BCA7F8}"/>
              </a:ext>
            </a:extLst>
          </p:cNvPr>
          <p:cNvSpPr/>
          <p:nvPr/>
        </p:nvSpPr>
        <p:spPr>
          <a:xfrm>
            <a:off x="786146" y="2665859"/>
            <a:ext cx="6541754" cy="1142108"/>
          </a:xfrm>
          <a:prstGeom prst="rect">
            <a:avLst/>
          </a:prstGeom>
        </p:spPr>
        <p:txBody>
          <a:bodyPr wrap="square">
            <a:spAutoFit/>
          </a:bodyPr>
          <a:lstStyle/>
          <a:p>
            <a:pPr algn="just">
              <a:lnSpc>
                <a:spcPct val="150000"/>
              </a:lnSpc>
              <a:defRPr/>
            </a:pPr>
            <a:r>
              <a:rPr lang="zh-CN" altLang="zh-CN" sz="2400" b="1" dirty="0">
                <a:ea typeface="微软雅黑" panose="020B0503020204020204" pitchFamily="34" charset="-122"/>
              </a:rPr>
              <a:t>各级</a:t>
            </a:r>
            <a:r>
              <a:rPr lang="zh-CN" altLang="en-US" sz="2400" b="1" dirty="0">
                <a:ea typeface="微软雅黑" panose="020B0503020204020204" pitchFamily="34" charset="-122"/>
              </a:rPr>
              <a:t>干部</a:t>
            </a:r>
            <a:r>
              <a:rPr lang="zh-CN" altLang="zh-CN" sz="2400" b="1" dirty="0">
                <a:ea typeface="微软雅黑" panose="020B0503020204020204" pitchFamily="34" charset="-122"/>
              </a:rPr>
              <a:t>是负责企业管理的，而安全管理是企业管理的一部分；</a:t>
            </a:r>
          </a:p>
        </p:txBody>
      </p:sp>
      <p:sp>
        <p:nvSpPr>
          <p:cNvPr id="8" name="矩形 7">
            <a:extLst>
              <a:ext uri="{FF2B5EF4-FFF2-40B4-BE49-F238E27FC236}">
                <a16:creationId xmlns:a16="http://schemas.microsoft.com/office/drawing/2014/main" id="{B0EDD20B-3050-4D47-9BD9-929A1C749BC1}"/>
              </a:ext>
            </a:extLst>
          </p:cNvPr>
          <p:cNvSpPr/>
          <p:nvPr/>
        </p:nvSpPr>
        <p:spPr>
          <a:xfrm>
            <a:off x="786146" y="4736927"/>
            <a:ext cx="6541754" cy="967188"/>
          </a:xfrm>
          <a:prstGeom prst="rect">
            <a:avLst/>
          </a:prstGeom>
        </p:spPr>
        <p:txBody>
          <a:bodyPr wrap="square">
            <a:spAutoFit/>
          </a:bodyPr>
          <a:lstStyle/>
          <a:p>
            <a:pPr algn="just">
              <a:lnSpc>
                <a:spcPct val="150000"/>
              </a:lnSpc>
              <a:spcBef>
                <a:spcPct val="50000"/>
              </a:spcBef>
              <a:defRPr/>
            </a:pPr>
            <a:r>
              <a:rPr lang="zh-CN" altLang="zh-CN" sz="2000" dirty="0">
                <a:solidFill>
                  <a:schemeClr val="tx1">
                    <a:lumMod val="95000"/>
                    <a:lumOff val="5000"/>
                  </a:schemeClr>
                </a:solidFill>
                <a:ea typeface="微软雅黑" panose="020B0503020204020204" pitchFamily="34" charset="-122"/>
              </a:rPr>
              <a:t>管理人员的决策往往影响到项目的进程和结果，决策一旦失误，或管理人员玩忽职守，后果往往是灾难性</a:t>
            </a:r>
          </a:p>
        </p:txBody>
      </p:sp>
    </p:spTree>
    <p:extLst>
      <p:ext uri="{BB962C8B-B14F-4D97-AF65-F5344CB8AC3E}">
        <p14:creationId xmlns:p14="http://schemas.microsoft.com/office/powerpoint/2010/main" val="1563183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27">
            <a:extLst>
              <a:ext uri="{FF2B5EF4-FFF2-40B4-BE49-F238E27FC236}">
                <a16:creationId xmlns:a16="http://schemas.microsoft.com/office/drawing/2014/main" id="{9DFD6418-A9FE-4093-A56F-03122DEE1235}"/>
              </a:ext>
            </a:extLst>
          </p:cNvPr>
          <p:cNvSpPr/>
          <p:nvPr/>
        </p:nvSpPr>
        <p:spPr>
          <a:xfrm>
            <a:off x="871763" y="1898618"/>
            <a:ext cx="23921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8064500"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772519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a:t>
            </a:r>
            <a:r>
              <a:rPr lang="zh-CN" altLang="zh-CN" sz="2800" b="1" dirty="0">
                <a:solidFill>
                  <a:schemeClr val="bg1"/>
                </a:solidFill>
                <a:latin typeface="微软雅黑" panose="020B0503020204020204" pitchFamily="34" charset="-122"/>
                <a:ea typeface="微软雅黑" panose="020B0503020204020204" pitchFamily="34" charset="-122"/>
              </a:rPr>
              <a:t>、各级</a:t>
            </a:r>
            <a:r>
              <a:rPr lang="zh-CN" altLang="en-US" sz="2800" b="1" dirty="0">
                <a:solidFill>
                  <a:schemeClr val="bg1"/>
                </a:solidFill>
                <a:latin typeface="微软雅黑" panose="020B0503020204020204" pitchFamily="34" charset="-122"/>
                <a:ea typeface="微软雅黑" panose="020B0503020204020204" pitchFamily="34" charset="-122"/>
              </a:rPr>
              <a:t>干部</a:t>
            </a:r>
            <a:r>
              <a:rPr lang="zh-CN" altLang="zh-CN" sz="2800" b="1" dirty="0">
                <a:solidFill>
                  <a:schemeClr val="bg1"/>
                </a:solidFill>
                <a:latin typeface="微软雅黑" panose="020B0503020204020204" pitchFamily="34" charset="-122"/>
                <a:ea typeface="微软雅黑" panose="020B0503020204020204" pitchFamily="34" charset="-122"/>
              </a:rPr>
              <a:t>是自己所辖区域的安全第一责任人</a:t>
            </a:r>
          </a:p>
        </p:txBody>
      </p:sp>
      <p:sp>
        <p:nvSpPr>
          <p:cNvPr id="9" name="矩形 8">
            <a:extLst>
              <a:ext uri="{FF2B5EF4-FFF2-40B4-BE49-F238E27FC236}">
                <a16:creationId xmlns:a16="http://schemas.microsoft.com/office/drawing/2014/main" id="{032C76C0-25AC-4F66-B8D2-B48804B34CD5}"/>
              </a:ext>
            </a:extLst>
          </p:cNvPr>
          <p:cNvSpPr/>
          <p:nvPr/>
        </p:nvSpPr>
        <p:spPr>
          <a:xfrm>
            <a:off x="949576" y="1968076"/>
            <a:ext cx="2236510" cy="400110"/>
          </a:xfrm>
          <a:prstGeom prst="rect">
            <a:avLst/>
          </a:prstGeom>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对自己的员工负责</a:t>
            </a:r>
          </a:p>
        </p:txBody>
      </p:sp>
      <p:sp>
        <p:nvSpPr>
          <p:cNvPr id="2" name="矩形 1">
            <a:extLst>
              <a:ext uri="{FF2B5EF4-FFF2-40B4-BE49-F238E27FC236}">
                <a16:creationId xmlns:a16="http://schemas.microsoft.com/office/drawing/2014/main" id="{C2CCBD22-4E3C-4E5D-BBD6-4CBC6B844C07}"/>
              </a:ext>
            </a:extLst>
          </p:cNvPr>
          <p:cNvSpPr/>
          <p:nvPr/>
        </p:nvSpPr>
        <p:spPr>
          <a:xfrm>
            <a:off x="871763" y="2507102"/>
            <a:ext cx="10431237" cy="1582741"/>
          </a:xfrm>
          <a:prstGeom prst="rect">
            <a:avLst/>
          </a:prstGeom>
        </p:spPr>
        <p:txBody>
          <a:bodyPr wrap="square">
            <a:spAutoFit/>
          </a:bodyPr>
          <a:lstStyle/>
          <a:p>
            <a:pPr algn="just">
              <a:lnSpc>
                <a:spcPct val="150000"/>
              </a:lnSpc>
              <a:spcBef>
                <a:spcPct val="50000"/>
              </a:spcBef>
            </a:pPr>
            <a:r>
              <a:rPr lang="en-US" altLang="zh-CN" sz="2000" dirty="0">
                <a:solidFill>
                  <a:schemeClr val="tx1">
                    <a:lumMod val="95000"/>
                    <a:lumOff val="5000"/>
                  </a:schemeClr>
                </a:solidFill>
                <a:ea typeface="微软雅黑" panose="020B0503020204020204" pitchFamily="34" charset="-122"/>
              </a:rPr>
              <a:t>——</a:t>
            </a:r>
            <a:r>
              <a:rPr lang="zh-CN" altLang="zh-CN" sz="2000" dirty="0">
                <a:solidFill>
                  <a:schemeClr val="tx1">
                    <a:lumMod val="95000"/>
                    <a:lumOff val="5000"/>
                  </a:schemeClr>
                </a:solidFill>
                <a:ea typeface="微软雅黑" panose="020B0503020204020204" pitchFamily="34" charset="-122"/>
              </a:rPr>
              <a:t>管理人员的安全意识也潜移默化影响到下属，俗话说，兵熊熊一个，将熊熊一窝，领导干部如果对安全不重视，很难要求他的下属重视安全</a:t>
            </a:r>
          </a:p>
          <a:p>
            <a:pPr algn="just">
              <a:lnSpc>
                <a:spcPct val="150000"/>
              </a:lnSpc>
              <a:spcBef>
                <a:spcPct val="50000"/>
              </a:spcBef>
            </a:pPr>
            <a:r>
              <a:rPr lang="en-US" altLang="zh-CN" sz="2000" dirty="0">
                <a:solidFill>
                  <a:schemeClr val="tx1">
                    <a:lumMod val="95000"/>
                    <a:lumOff val="5000"/>
                  </a:schemeClr>
                </a:solidFill>
                <a:ea typeface="微软雅黑" panose="020B0503020204020204" pitchFamily="34" charset="-122"/>
              </a:rPr>
              <a:t>——</a:t>
            </a:r>
            <a:r>
              <a:rPr lang="zh-CN" altLang="zh-CN" sz="2000" dirty="0">
                <a:solidFill>
                  <a:schemeClr val="tx1">
                    <a:lumMod val="95000"/>
                    <a:lumOff val="5000"/>
                  </a:schemeClr>
                </a:solidFill>
                <a:ea typeface="微软雅黑" panose="020B0503020204020204" pitchFamily="34" charset="-122"/>
              </a:rPr>
              <a:t>安全的员工才是能生产的员工</a:t>
            </a:r>
            <a:endParaRPr lang="en-US" altLang="zh-CN" sz="2000" dirty="0">
              <a:solidFill>
                <a:schemeClr val="tx1">
                  <a:lumMod val="95000"/>
                  <a:lumOff val="5000"/>
                </a:schemeClr>
              </a:solidFill>
              <a:ea typeface="微软雅黑" panose="020B0503020204020204" pitchFamily="34" charset="-122"/>
            </a:endParaRPr>
          </a:p>
        </p:txBody>
      </p:sp>
      <p:sp>
        <p:nvSpPr>
          <p:cNvPr id="11" name="圆角矩形 27">
            <a:extLst>
              <a:ext uri="{FF2B5EF4-FFF2-40B4-BE49-F238E27FC236}">
                <a16:creationId xmlns:a16="http://schemas.microsoft.com/office/drawing/2014/main" id="{87330579-3ED0-44DA-86C2-0515595C1C2A}"/>
              </a:ext>
            </a:extLst>
          </p:cNvPr>
          <p:cNvSpPr/>
          <p:nvPr/>
        </p:nvSpPr>
        <p:spPr>
          <a:xfrm>
            <a:off x="871763" y="4806918"/>
            <a:ext cx="23921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D9515A8F-94AF-4970-95AD-3955AE46A0DE}"/>
              </a:ext>
            </a:extLst>
          </p:cNvPr>
          <p:cNvSpPr/>
          <p:nvPr/>
        </p:nvSpPr>
        <p:spPr>
          <a:xfrm>
            <a:off x="1334297" y="4876376"/>
            <a:ext cx="1467068" cy="400110"/>
          </a:xfrm>
          <a:prstGeom prst="rect">
            <a:avLst/>
          </a:prstGeom>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对上级负责</a:t>
            </a:r>
          </a:p>
        </p:txBody>
      </p:sp>
    </p:spTree>
    <p:extLst>
      <p:ext uri="{BB962C8B-B14F-4D97-AF65-F5344CB8AC3E}">
        <p14:creationId xmlns:p14="http://schemas.microsoft.com/office/powerpoint/2010/main" val="2241109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3775393"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二、安全生产主体责任</a:t>
            </a:r>
          </a:p>
        </p:txBody>
      </p:sp>
      <p:sp>
        <p:nvSpPr>
          <p:cNvPr id="9" name="右中括号 8">
            <a:extLst>
              <a:ext uri="{FF2B5EF4-FFF2-40B4-BE49-F238E27FC236}">
                <a16:creationId xmlns:a16="http://schemas.microsoft.com/office/drawing/2014/main" id="{4C1098F9-4181-4CE9-9610-517E4324C701}"/>
              </a:ext>
            </a:extLst>
          </p:cNvPr>
          <p:cNvSpPr/>
          <p:nvPr/>
        </p:nvSpPr>
        <p:spPr>
          <a:xfrm flipH="1">
            <a:off x="6369135" y="2867349"/>
            <a:ext cx="1317710" cy="2155825"/>
          </a:xfrm>
          <a:prstGeom prst="rightBracket">
            <a:avLst>
              <a:gd name="adj" fmla="val 181193"/>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右中括号 9">
            <a:extLst>
              <a:ext uri="{FF2B5EF4-FFF2-40B4-BE49-F238E27FC236}">
                <a16:creationId xmlns:a16="http://schemas.microsoft.com/office/drawing/2014/main" id="{A7692F0B-8744-4A7A-B911-8739B6E1FCCC}"/>
              </a:ext>
            </a:extLst>
          </p:cNvPr>
          <p:cNvSpPr/>
          <p:nvPr/>
        </p:nvSpPr>
        <p:spPr>
          <a:xfrm flipH="1">
            <a:off x="6369135" y="1557662"/>
            <a:ext cx="1317710" cy="4775200"/>
          </a:xfrm>
          <a:prstGeom prst="rightBracket">
            <a:avLst>
              <a:gd name="adj" fmla="val 181193"/>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右中括号 10">
            <a:extLst>
              <a:ext uri="{FF2B5EF4-FFF2-40B4-BE49-F238E27FC236}">
                <a16:creationId xmlns:a16="http://schemas.microsoft.com/office/drawing/2014/main" id="{D5EA51CE-4C39-4658-B5FE-DADA25CC1220}"/>
              </a:ext>
            </a:extLst>
          </p:cNvPr>
          <p:cNvSpPr/>
          <p:nvPr/>
        </p:nvSpPr>
        <p:spPr>
          <a:xfrm>
            <a:off x="4452575" y="2867349"/>
            <a:ext cx="1317710" cy="2155825"/>
          </a:xfrm>
          <a:prstGeom prst="rightBracket">
            <a:avLst>
              <a:gd name="adj" fmla="val 181193"/>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右中括号 11">
            <a:extLst>
              <a:ext uri="{FF2B5EF4-FFF2-40B4-BE49-F238E27FC236}">
                <a16:creationId xmlns:a16="http://schemas.microsoft.com/office/drawing/2014/main" id="{48A72CC9-116A-4E83-B45C-BF7F3B2F1379}"/>
              </a:ext>
            </a:extLst>
          </p:cNvPr>
          <p:cNvSpPr/>
          <p:nvPr/>
        </p:nvSpPr>
        <p:spPr>
          <a:xfrm>
            <a:off x="4452575" y="1557662"/>
            <a:ext cx="1317710" cy="4775200"/>
          </a:xfrm>
          <a:prstGeom prst="rightBracket">
            <a:avLst>
              <a:gd name="adj" fmla="val 181193"/>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 Placeholder 4">
            <a:extLst>
              <a:ext uri="{FF2B5EF4-FFF2-40B4-BE49-F238E27FC236}">
                <a16:creationId xmlns:a16="http://schemas.microsoft.com/office/drawing/2014/main" id="{8D530239-5F9C-47D5-93E0-DCDD67442919}"/>
              </a:ext>
            </a:extLst>
          </p:cNvPr>
          <p:cNvSpPr txBox="1">
            <a:spLocks noChangeArrowheads="1"/>
          </p:cNvSpPr>
          <p:nvPr/>
        </p:nvSpPr>
        <p:spPr bwMode="auto">
          <a:xfrm>
            <a:off x="1827633" y="4537400"/>
            <a:ext cx="691915" cy="150812"/>
          </a:xfrm>
          <a:prstGeom prst="rect">
            <a:avLst/>
          </a:prstGeom>
          <a:noFill/>
          <a:ln w="9525">
            <a:noFill/>
            <a:miter lim="800000"/>
          </a:ln>
        </p:spPr>
        <p:txBody>
          <a:bodyPr lIns="68573" tIns="34287" rIns="68573" bIns="34287"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7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 </a:t>
            </a:r>
            <a:endParaRPr kumimoji="0" lang="en-GB" altLang="zh-CN" sz="2700" b="1" i="0" u="none" strike="noStrike" kern="1200" cap="none" spc="0" normalizeH="0" baseline="0" noProof="0" dirty="0">
              <a:ln>
                <a:noFill/>
              </a:ln>
              <a:solidFill>
                <a:srgbClr val="163C46"/>
              </a:solidFill>
              <a:effectLst/>
              <a:uLnTx/>
              <a:uFillTx/>
              <a:latin typeface="微软雅黑" panose="020B0503020204020204" pitchFamily="34" charset="-122"/>
              <a:ea typeface="微软雅黑" panose="020B0503020204020204" pitchFamily="34" charset="-122"/>
            </a:endParaRPr>
          </a:p>
        </p:txBody>
      </p:sp>
      <p:sp>
        <p:nvSpPr>
          <p:cNvPr id="14" name="椭圆 13">
            <a:extLst>
              <a:ext uri="{FF2B5EF4-FFF2-40B4-BE49-F238E27FC236}">
                <a16:creationId xmlns:a16="http://schemas.microsoft.com/office/drawing/2014/main" id="{51E56104-C6D0-4646-9E33-E3B67B7720E2}"/>
              </a:ext>
            </a:extLst>
          </p:cNvPr>
          <p:cNvSpPr/>
          <p:nvPr/>
        </p:nvSpPr>
        <p:spPr>
          <a:xfrm>
            <a:off x="5051425" y="2954662"/>
            <a:ext cx="1981200" cy="1981200"/>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15" name="TextBox 114">
            <a:extLst>
              <a:ext uri="{FF2B5EF4-FFF2-40B4-BE49-F238E27FC236}">
                <a16:creationId xmlns:a16="http://schemas.microsoft.com/office/drawing/2014/main" id="{485CD66D-6211-4787-96FA-CEFD891C92A8}"/>
              </a:ext>
            </a:extLst>
          </p:cNvPr>
          <p:cNvSpPr txBox="1"/>
          <p:nvPr/>
        </p:nvSpPr>
        <p:spPr>
          <a:xfrm>
            <a:off x="5122196" y="3474683"/>
            <a:ext cx="1845539" cy="941155"/>
          </a:xfrm>
          <a:prstGeom prst="rect">
            <a:avLst/>
          </a:prstGeom>
          <a:noFill/>
        </p:spPr>
        <p:txBody>
          <a:bodyPr wrap="square" rtlCol="0">
            <a:spAutoFit/>
          </a:bodyPr>
          <a:lstStyle/>
          <a:p>
            <a:pPr algn="ctr">
              <a:lnSpc>
                <a:spcPct val="120000"/>
              </a:lnSpc>
            </a:pPr>
            <a:r>
              <a:rPr lang="zh-CN" altLang="en-US" sz="2400" b="1" dirty="0">
                <a:solidFill>
                  <a:schemeClr val="tx1">
                    <a:lumMod val="95000"/>
                    <a:lumOff val="5000"/>
                  </a:schemeClr>
                </a:solidFill>
                <a:latin typeface="+mj-ea"/>
                <a:ea typeface="+mj-ea"/>
              </a:rPr>
              <a:t>主体责任内容都有什么</a:t>
            </a:r>
          </a:p>
        </p:txBody>
      </p:sp>
      <p:sp>
        <p:nvSpPr>
          <p:cNvPr id="16" name="圆角矩形 7">
            <a:extLst>
              <a:ext uri="{FF2B5EF4-FFF2-40B4-BE49-F238E27FC236}">
                <a16:creationId xmlns:a16="http://schemas.microsoft.com/office/drawing/2014/main" id="{5A4B34B5-A3C8-4C8D-BFA4-86272A614500}"/>
              </a:ext>
            </a:extLst>
          </p:cNvPr>
          <p:cNvSpPr/>
          <p:nvPr/>
        </p:nvSpPr>
        <p:spPr>
          <a:xfrm>
            <a:off x="1674814" y="1237522"/>
            <a:ext cx="2777762" cy="722312"/>
          </a:xfrm>
          <a:prstGeom prst="roundRect">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7">
            <a:extLst>
              <a:ext uri="{FF2B5EF4-FFF2-40B4-BE49-F238E27FC236}">
                <a16:creationId xmlns:a16="http://schemas.microsoft.com/office/drawing/2014/main" id="{2FDAFA07-1A59-413B-91AC-C03FD4F7F8B3}"/>
              </a:ext>
            </a:extLst>
          </p:cNvPr>
          <p:cNvSpPr/>
          <p:nvPr/>
        </p:nvSpPr>
        <p:spPr>
          <a:xfrm>
            <a:off x="1674812" y="2474444"/>
            <a:ext cx="2777762" cy="722312"/>
          </a:xfrm>
          <a:prstGeom prst="roundRect">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8">
            <a:extLst>
              <a:ext uri="{FF2B5EF4-FFF2-40B4-BE49-F238E27FC236}">
                <a16:creationId xmlns:a16="http://schemas.microsoft.com/office/drawing/2014/main" id="{94710E10-CBB1-46A4-887B-47AA01B66CF2}"/>
              </a:ext>
            </a:extLst>
          </p:cNvPr>
          <p:cNvSpPr/>
          <p:nvPr/>
        </p:nvSpPr>
        <p:spPr>
          <a:xfrm>
            <a:off x="1674813" y="4621002"/>
            <a:ext cx="2777762" cy="722312"/>
          </a:xfrm>
          <a:prstGeom prst="roundRect">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9">
            <a:extLst>
              <a:ext uri="{FF2B5EF4-FFF2-40B4-BE49-F238E27FC236}">
                <a16:creationId xmlns:a16="http://schemas.microsoft.com/office/drawing/2014/main" id="{50A0A7DB-C65D-4EF3-9564-1FBADAB83C0A}"/>
              </a:ext>
            </a:extLst>
          </p:cNvPr>
          <p:cNvSpPr/>
          <p:nvPr/>
        </p:nvSpPr>
        <p:spPr>
          <a:xfrm>
            <a:off x="1674813" y="5961517"/>
            <a:ext cx="2777762" cy="722312"/>
          </a:xfrm>
          <a:prstGeom prst="roundRect">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20">
            <a:extLst>
              <a:ext uri="{FF2B5EF4-FFF2-40B4-BE49-F238E27FC236}">
                <a16:creationId xmlns:a16="http://schemas.microsoft.com/office/drawing/2014/main" id="{02B9E2B4-6E22-4E89-817C-A92FC5443F5A}"/>
              </a:ext>
            </a:extLst>
          </p:cNvPr>
          <p:cNvSpPr/>
          <p:nvPr/>
        </p:nvSpPr>
        <p:spPr>
          <a:xfrm>
            <a:off x="7686847" y="1196506"/>
            <a:ext cx="2777762" cy="722312"/>
          </a:xfrm>
          <a:prstGeom prst="roundRect">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1">
            <a:extLst>
              <a:ext uri="{FF2B5EF4-FFF2-40B4-BE49-F238E27FC236}">
                <a16:creationId xmlns:a16="http://schemas.microsoft.com/office/drawing/2014/main" id="{CD8737B6-A024-4069-B3E9-6EB78C927F02}"/>
              </a:ext>
            </a:extLst>
          </p:cNvPr>
          <p:cNvSpPr/>
          <p:nvPr/>
        </p:nvSpPr>
        <p:spPr>
          <a:xfrm>
            <a:off x="7686845" y="2433428"/>
            <a:ext cx="2777762" cy="722312"/>
          </a:xfrm>
          <a:prstGeom prst="roundRect">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2">
            <a:extLst>
              <a:ext uri="{FF2B5EF4-FFF2-40B4-BE49-F238E27FC236}">
                <a16:creationId xmlns:a16="http://schemas.microsoft.com/office/drawing/2014/main" id="{EE6D00E7-F465-4AFC-BDB7-5981239E7DC0}"/>
              </a:ext>
            </a:extLst>
          </p:cNvPr>
          <p:cNvSpPr/>
          <p:nvPr/>
        </p:nvSpPr>
        <p:spPr>
          <a:xfrm>
            <a:off x="7686846" y="4579986"/>
            <a:ext cx="2777762" cy="722312"/>
          </a:xfrm>
          <a:prstGeom prst="roundRect">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3">
            <a:extLst>
              <a:ext uri="{FF2B5EF4-FFF2-40B4-BE49-F238E27FC236}">
                <a16:creationId xmlns:a16="http://schemas.microsoft.com/office/drawing/2014/main" id="{444CE08B-7A0B-45DA-8934-ED2FB943107D}"/>
              </a:ext>
            </a:extLst>
          </p:cNvPr>
          <p:cNvSpPr/>
          <p:nvPr/>
        </p:nvSpPr>
        <p:spPr>
          <a:xfrm>
            <a:off x="7686846" y="5920501"/>
            <a:ext cx="2777762" cy="722312"/>
          </a:xfrm>
          <a:prstGeom prst="roundRect">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F4A07A4E-A85A-4B82-A8A6-A4F78347A155}"/>
              </a:ext>
            </a:extLst>
          </p:cNvPr>
          <p:cNvSpPr/>
          <p:nvPr/>
        </p:nvSpPr>
        <p:spPr>
          <a:xfrm>
            <a:off x="1859856" y="1290059"/>
            <a:ext cx="2407677" cy="646331"/>
          </a:xfrm>
          <a:prstGeom prst="rect">
            <a:avLst/>
          </a:prstGeom>
        </p:spPr>
        <p:txBody>
          <a:bodyPr wrap="square">
            <a:spAutoFit/>
          </a:bodyPr>
          <a:lstStyle/>
          <a:p>
            <a:pPr algn="just"/>
            <a:r>
              <a:rPr lang="zh-CN" altLang="zh-CN" dirty="0">
                <a:solidFill>
                  <a:schemeClr val="bg1"/>
                </a:solidFill>
                <a:latin typeface="+mn-ea"/>
                <a:cs typeface="宋体" panose="02010600030101010101" pitchFamily="2" charset="-122"/>
              </a:rPr>
              <a:t>生产经营单位</a:t>
            </a:r>
            <a:r>
              <a:rPr lang="zh-CN" altLang="en-US" dirty="0">
                <a:solidFill>
                  <a:schemeClr val="bg1"/>
                </a:solidFill>
                <a:latin typeface="+mn-ea"/>
                <a:cs typeface="宋体" panose="02010600030101010101" pitchFamily="2" charset="-122"/>
              </a:rPr>
              <a:t>安全</a:t>
            </a:r>
            <a:r>
              <a:rPr lang="zh-CN" altLang="zh-CN" dirty="0">
                <a:solidFill>
                  <a:schemeClr val="bg1"/>
                </a:solidFill>
                <a:latin typeface="+mn-ea"/>
                <a:cs typeface="宋体" panose="02010600030101010101" pitchFamily="2" charset="-122"/>
              </a:rPr>
              <a:t>生产条件</a:t>
            </a:r>
            <a:endParaRPr lang="zh-CN" altLang="en-US" dirty="0">
              <a:solidFill>
                <a:schemeClr val="bg1"/>
              </a:solidFill>
              <a:latin typeface="+mn-ea"/>
            </a:endParaRPr>
          </a:p>
        </p:txBody>
      </p:sp>
      <p:sp>
        <p:nvSpPr>
          <p:cNvPr id="25" name="矩形 24">
            <a:extLst>
              <a:ext uri="{FF2B5EF4-FFF2-40B4-BE49-F238E27FC236}">
                <a16:creationId xmlns:a16="http://schemas.microsoft.com/office/drawing/2014/main" id="{6729067D-5526-468A-B644-0864A3FCECBA}"/>
              </a:ext>
            </a:extLst>
          </p:cNvPr>
          <p:cNvSpPr/>
          <p:nvPr/>
        </p:nvSpPr>
        <p:spPr>
          <a:xfrm>
            <a:off x="1859855" y="2524491"/>
            <a:ext cx="2407677" cy="646331"/>
          </a:xfrm>
          <a:prstGeom prst="rect">
            <a:avLst/>
          </a:prstGeom>
        </p:spPr>
        <p:txBody>
          <a:bodyPr wrap="square">
            <a:spAutoFit/>
          </a:bodyPr>
          <a:lstStyle/>
          <a:p>
            <a:pPr algn="just"/>
            <a:r>
              <a:rPr lang="zh-CN" altLang="zh-CN" dirty="0">
                <a:solidFill>
                  <a:schemeClr val="bg1"/>
                </a:solidFill>
                <a:latin typeface="+mn-ea"/>
                <a:cs typeface="宋体" panose="02010600030101010101" pitchFamily="2" charset="-122"/>
              </a:rPr>
              <a:t>安全生产组织机构与人员配备</a:t>
            </a:r>
            <a:endParaRPr lang="zh-CN" altLang="en-US" dirty="0">
              <a:solidFill>
                <a:schemeClr val="bg1"/>
              </a:solidFill>
              <a:latin typeface="+mn-ea"/>
              <a:cs typeface="宋体" panose="02010600030101010101" pitchFamily="2" charset="-122"/>
            </a:endParaRPr>
          </a:p>
        </p:txBody>
      </p:sp>
      <p:sp>
        <p:nvSpPr>
          <p:cNvPr id="26" name="矩形 25">
            <a:extLst>
              <a:ext uri="{FF2B5EF4-FFF2-40B4-BE49-F238E27FC236}">
                <a16:creationId xmlns:a16="http://schemas.microsoft.com/office/drawing/2014/main" id="{3504C65D-90F0-4C0C-A046-5F932300F3A2}"/>
              </a:ext>
            </a:extLst>
          </p:cNvPr>
          <p:cNvSpPr/>
          <p:nvPr/>
        </p:nvSpPr>
        <p:spPr>
          <a:xfrm>
            <a:off x="1858044" y="4797492"/>
            <a:ext cx="2050772" cy="369332"/>
          </a:xfrm>
          <a:prstGeom prst="rect">
            <a:avLst/>
          </a:prstGeom>
        </p:spPr>
        <p:txBody>
          <a:bodyPr wrap="square">
            <a:spAutoFit/>
          </a:bodyPr>
          <a:lstStyle/>
          <a:p>
            <a:pPr algn="just"/>
            <a:r>
              <a:rPr lang="zh-CN" altLang="zh-CN" dirty="0">
                <a:solidFill>
                  <a:schemeClr val="bg1"/>
                </a:solidFill>
                <a:latin typeface="+mn-ea"/>
                <a:cs typeface="宋体" panose="02010600030101010101" pitchFamily="2" charset="-122"/>
              </a:rPr>
              <a:t>安全生产责任制</a:t>
            </a:r>
            <a:endParaRPr lang="zh-CN" altLang="en-US" dirty="0">
              <a:solidFill>
                <a:schemeClr val="bg1"/>
              </a:solidFill>
              <a:latin typeface="+mn-ea"/>
              <a:cs typeface="宋体" panose="02010600030101010101" pitchFamily="2" charset="-122"/>
            </a:endParaRPr>
          </a:p>
        </p:txBody>
      </p:sp>
      <p:sp>
        <p:nvSpPr>
          <p:cNvPr id="27" name="矩形 26">
            <a:extLst>
              <a:ext uri="{FF2B5EF4-FFF2-40B4-BE49-F238E27FC236}">
                <a16:creationId xmlns:a16="http://schemas.microsoft.com/office/drawing/2014/main" id="{D78AFBDA-E528-416B-BF3D-A81D0D81AECB}"/>
              </a:ext>
            </a:extLst>
          </p:cNvPr>
          <p:cNvSpPr/>
          <p:nvPr/>
        </p:nvSpPr>
        <p:spPr>
          <a:xfrm>
            <a:off x="1827633" y="6140020"/>
            <a:ext cx="2236367" cy="369332"/>
          </a:xfrm>
          <a:prstGeom prst="rect">
            <a:avLst/>
          </a:prstGeom>
        </p:spPr>
        <p:txBody>
          <a:bodyPr wrap="square">
            <a:spAutoFit/>
          </a:bodyPr>
          <a:lstStyle/>
          <a:p>
            <a:pPr algn="just"/>
            <a:r>
              <a:rPr lang="zh-CN" altLang="zh-CN" dirty="0">
                <a:solidFill>
                  <a:schemeClr val="bg1"/>
                </a:solidFill>
                <a:latin typeface="+mn-ea"/>
                <a:cs typeface="宋体" panose="02010600030101010101" pitchFamily="2" charset="-122"/>
              </a:rPr>
              <a:t>安全生产规章制度</a:t>
            </a:r>
            <a:endParaRPr lang="zh-CN" altLang="en-US" dirty="0">
              <a:solidFill>
                <a:schemeClr val="bg1"/>
              </a:solidFill>
              <a:latin typeface="+mn-ea"/>
              <a:cs typeface="宋体" panose="02010600030101010101" pitchFamily="2" charset="-122"/>
            </a:endParaRPr>
          </a:p>
        </p:txBody>
      </p:sp>
      <p:sp>
        <p:nvSpPr>
          <p:cNvPr id="28" name="矩形 27">
            <a:extLst>
              <a:ext uri="{FF2B5EF4-FFF2-40B4-BE49-F238E27FC236}">
                <a16:creationId xmlns:a16="http://schemas.microsoft.com/office/drawing/2014/main" id="{7C42FB8E-BDD8-40AC-8E47-E3D1B998DC53}"/>
              </a:ext>
            </a:extLst>
          </p:cNvPr>
          <p:cNvSpPr/>
          <p:nvPr/>
        </p:nvSpPr>
        <p:spPr>
          <a:xfrm>
            <a:off x="7824511" y="1372996"/>
            <a:ext cx="2044149" cy="369332"/>
          </a:xfrm>
          <a:prstGeom prst="rect">
            <a:avLst/>
          </a:prstGeom>
        </p:spPr>
        <p:txBody>
          <a:bodyPr wrap="square">
            <a:spAutoFit/>
          </a:bodyPr>
          <a:lstStyle/>
          <a:p>
            <a:pPr algn="just"/>
            <a:r>
              <a:rPr lang="zh-CN" altLang="zh-CN" dirty="0">
                <a:solidFill>
                  <a:schemeClr val="bg1"/>
                </a:solidFill>
                <a:latin typeface="+mn-ea"/>
                <a:cs typeface="宋体" panose="02010600030101010101" pitchFamily="2" charset="-122"/>
              </a:rPr>
              <a:t>安全生产资金保障</a:t>
            </a:r>
            <a:endParaRPr lang="zh-CN" altLang="en-US" dirty="0">
              <a:solidFill>
                <a:schemeClr val="bg1"/>
              </a:solidFill>
              <a:latin typeface="+mn-ea"/>
              <a:cs typeface="宋体" panose="02010600030101010101" pitchFamily="2" charset="-122"/>
            </a:endParaRPr>
          </a:p>
        </p:txBody>
      </p:sp>
      <p:sp>
        <p:nvSpPr>
          <p:cNvPr id="29" name="矩形 28">
            <a:extLst>
              <a:ext uri="{FF2B5EF4-FFF2-40B4-BE49-F238E27FC236}">
                <a16:creationId xmlns:a16="http://schemas.microsoft.com/office/drawing/2014/main" id="{AA8F5A69-0C11-4A8B-ADA6-E793615F8318}"/>
              </a:ext>
            </a:extLst>
          </p:cNvPr>
          <p:cNvSpPr/>
          <p:nvPr/>
        </p:nvSpPr>
        <p:spPr>
          <a:xfrm>
            <a:off x="7824512" y="2585330"/>
            <a:ext cx="2044149" cy="369332"/>
          </a:xfrm>
          <a:prstGeom prst="rect">
            <a:avLst/>
          </a:prstGeom>
        </p:spPr>
        <p:txBody>
          <a:bodyPr wrap="square">
            <a:spAutoFit/>
          </a:bodyPr>
          <a:lstStyle/>
          <a:p>
            <a:pPr algn="just"/>
            <a:r>
              <a:rPr lang="zh-CN" altLang="zh-CN" dirty="0">
                <a:solidFill>
                  <a:schemeClr val="bg1"/>
                </a:solidFill>
                <a:latin typeface="+mn-ea"/>
                <a:cs typeface="宋体" panose="02010600030101010101" pitchFamily="2" charset="-122"/>
              </a:rPr>
              <a:t>安全生产教育培训</a:t>
            </a:r>
            <a:endParaRPr lang="zh-CN" altLang="en-US" dirty="0">
              <a:solidFill>
                <a:schemeClr val="bg1"/>
              </a:solidFill>
              <a:latin typeface="+mn-ea"/>
              <a:cs typeface="宋体" panose="02010600030101010101" pitchFamily="2" charset="-122"/>
            </a:endParaRPr>
          </a:p>
        </p:txBody>
      </p:sp>
      <p:sp>
        <p:nvSpPr>
          <p:cNvPr id="30" name="矩形 29">
            <a:extLst>
              <a:ext uri="{FF2B5EF4-FFF2-40B4-BE49-F238E27FC236}">
                <a16:creationId xmlns:a16="http://schemas.microsoft.com/office/drawing/2014/main" id="{8FACC0FD-E2E2-4B60-9B6C-CEECDE606480}"/>
              </a:ext>
            </a:extLst>
          </p:cNvPr>
          <p:cNvSpPr/>
          <p:nvPr/>
        </p:nvSpPr>
        <p:spPr>
          <a:xfrm>
            <a:off x="7824512" y="4751196"/>
            <a:ext cx="2649620" cy="369332"/>
          </a:xfrm>
          <a:prstGeom prst="rect">
            <a:avLst/>
          </a:prstGeom>
        </p:spPr>
        <p:txBody>
          <a:bodyPr wrap="square">
            <a:spAutoFit/>
          </a:bodyPr>
          <a:lstStyle/>
          <a:p>
            <a:pPr algn="just"/>
            <a:r>
              <a:rPr lang="zh-CN" altLang="zh-CN" dirty="0">
                <a:solidFill>
                  <a:schemeClr val="bg1"/>
                </a:solidFill>
                <a:latin typeface="+mn-ea"/>
                <a:cs typeface="宋体" panose="02010600030101010101" pitchFamily="2" charset="-122"/>
              </a:rPr>
              <a:t>安全生产</a:t>
            </a:r>
            <a:r>
              <a:rPr lang="zh-CN" altLang="en-US" dirty="0">
                <a:solidFill>
                  <a:schemeClr val="bg1"/>
                </a:solidFill>
                <a:latin typeface="+mn-ea"/>
                <a:cs typeface="宋体" panose="02010600030101010101" pitchFamily="2" charset="-122"/>
              </a:rPr>
              <a:t>日常</a:t>
            </a:r>
            <a:r>
              <a:rPr lang="zh-CN" altLang="zh-CN" dirty="0">
                <a:solidFill>
                  <a:schemeClr val="bg1"/>
                </a:solidFill>
                <a:latin typeface="+mn-ea"/>
                <a:cs typeface="宋体" panose="02010600030101010101" pitchFamily="2" charset="-122"/>
              </a:rPr>
              <a:t>监督管理</a:t>
            </a:r>
            <a:endParaRPr lang="zh-CN" altLang="en-US" dirty="0">
              <a:solidFill>
                <a:schemeClr val="bg1"/>
              </a:solidFill>
              <a:latin typeface="+mn-ea"/>
              <a:cs typeface="宋体" panose="02010600030101010101" pitchFamily="2" charset="-122"/>
            </a:endParaRPr>
          </a:p>
        </p:txBody>
      </p:sp>
      <p:sp>
        <p:nvSpPr>
          <p:cNvPr id="31" name="矩形 30">
            <a:extLst>
              <a:ext uri="{FF2B5EF4-FFF2-40B4-BE49-F238E27FC236}">
                <a16:creationId xmlns:a16="http://schemas.microsoft.com/office/drawing/2014/main" id="{BAD706CD-892C-41F3-9AAE-4183157305A2}"/>
              </a:ext>
            </a:extLst>
          </p:cNvPr>
          <p:cNvSpPr/>
          <p:nvPr/>
        </p:nvSpPr>
        <p:spPr>
          <a:xfrm>
            <a:off x="7828438" y="6096991"/>
            <a:ext cx="2276585" cy="369332"/>
          </a:xfrm>
          <a:prstGeom prst="rect">
            <a:avLst/>
          </a:prstGeom>
        </p:spPr>
        <p:txBody>
          <a:bodyPr wrap="square">
            <a:spAutoFit/>
          </a:bodyPr>
          <a:lstStyle/>
          <a:p>
            <a:pPr algn="just"/>
            <a:r>
              <a:rPr lang="zh-CN" altLang="zh-CN" dirty="0">
                <a:solidFill>
                  <a:schemeClr val="bg1"/>
                </a:solidFill>
                <a:latin typeface="+mn-ea"/>
                <a:cs typeface="宋体" panose="02010600030101010101" pitchFamily="2" charset="-122"/>
              </a:rPr>
              <a:t>应急管理</a:t>
            </a:r>
            <a:r>
              <a:rPr lang="zh-CN" altLang="en-US" dirty="0">
                <a:solidFill>
                  <a:schemeClr val="bg1"/>
                </a:solidFill>
                <a:latin typeface="+mn-ea"/>
                <a:cs typeface="宋体" panose="02010600030101010101" pitchFamily="2" charset="-122"/>
              </a:rPr>
              <a:t>和事故报告</a:t>
            </a:r>
          </a:p>
        </p:txBody>
      </p:sp>
    </p:spTree>
    <p:extLst>
      <p:ext uri="{BB962C8B-B14F-4D97-AF65-F5344CB8AC3E}">
        <p14:creationId xmlns:p14="http://schemas.microsoft.com/office/powerpoint/2010/main" val="168147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592982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三、安全生产责任体系五落实五到位</a:t>
            </a:r>
          </a:p>
        </p:txBody>
      </p:sp>
      <p:graphicFrame>
        <p:nvGraphicFramePr>
          <p:cNvPr id="8" name="表格 7">
            <a:extLst>
              <a:ext uri="{FF2B5EF4-FFF2-40B4-BE49-F238E27FC236}">
                <a16:creationId xmlns:a16="http://schemas.microsoft.com/office/drawing/2014/main" id="{F7ADB966-7FAD-4E6B-A7A8-8054ABAAD620}"/>
              </a:ext>
            </a:extLst>
          </p:cNvPr>
          <p:cNvGraphicFramePr/>
          <p:nvPr/>
        </p:nvGraphicFramePr>
        <p:xfrm>
          <a:off x="839788" y="1187450"/>
          <a:ext cx="10488611" cy="5156196"/>
        </p:xfrm>
        <a:graphic>
          <a:graphicData uri="http://schemas.openxmlformats.org/drawingml/2006/table">
            <a:tbl>
              <a:tblPr firstRow="1" bandRow="1">
                <a:tableStyleId>{5940675A-B579-460E-94D1-54222C63F5DA}</a:tableStyleId>
              </a:tblPr>
              <a:tblGrid>
                <a:gridCol w="2044202">
                  <a:extLst>
                    <a:ext uri="{9D8B030D-6E8A-4147-A177-3AD203B41FA5}">
                      <a16:colId xmlns:a16="http://schemas.microsoft.com/office/drawing/2014/main" val="20000"/>
                    </a:ext>
                  </a:extLst>
                </a:gridCol>
                <a:gridCol w="5905884">
                  <a:extLst>
                    <a:ext uri="{9D8B030D-6E8A-4147-A177-3AD203B41FA5}">
                      <a16:colId xmlns:a16="http://schemas.microsoft.com/office/drawing/2014/main" val="20001"/>
                    </a:ext>
                  </a:extLst>
                </a:gridCol>
                <a:gridCol w="472024">
                  <a:extLst>
                    <a:ext uri="{9D8B030D-6E8A-4147-A177-3AD203B41FA5}">
                      <a16:colId xmlns:a16="http://schemas.microsoft.com/office/drawing/2014/main" val="20002"/>
                    </a:ext>
                  </a:extLst>
                </a:gridCol>
                <a:gridCol w="472024">
                  <a:extLst>
                    <a:ext uri="{9D8B030D-6E8A-4147-A177-3AD203B41FA5}">
                      <a16:colId xmlns:a16="http://schemas.microsoft.com/office/drawing/2014/main" val="20003"/>
                    </a:ext>
                  </a:extLst>
                </a:gridCol>
                <a:gridCol w="472024">
                  <a:extLst>
                    <a:ext uri="{9D8B030D-6E8A-4147-A177-3AD203B41FA5}">
                      <a16:colId xmlns:a16="http://schemas.microsoft.com/office/drawing/2014/main" val="20004"/>
                    </a:ext>
                  </a:extLst>
                </a:gridCol>
                <a:gridCol w="590961">
                  <a:extLst>
                    <a:ext uri="{9D8B030D-6E8A-4147-A177-3AD203B41FA5}">
                      <a16:colId xmlns:a16="http://schemas.microsoft.com/office/drawing/2014/main" val="20005"/>
                    </a:ext>
                  </a:extLst>
                </a:gridCol>
                <a:gridCol w="531492">
                  <a:extLst>
                    <a:ext uri="{9D8B030D-6E8A-4147-A177-3AD203B41FA5}">
                      <a16:colId xmlns:a16="http://schemas.microsoft.com/office/drawing/2014/main" val="20006"/>
                    </a:ext>
                  </a:extLst>
                </a:gridCol>
              </a:tblGrid>
              <a:tr h="189227">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工作内容</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标准和要求</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企业自查</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复</a:t>
                      </a: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a:t>
                      </a: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检</a:t>
                      </a: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a:t>
                      </a: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查</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备注</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227">
                <a:tc>
                  <a:txBody>
                    <a:bodyPr/>
                    <a:lstStyle/>
                    <a:p>
                      <a:pPr marL="0" indent="0" algn="ctr">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是</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否</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是</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否</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070">
                <a:tc>
                  <a:txBody>
                    <a:bodyPr/>
                    <a:lstStyle/>
                    <a:p>
                      <a:pPr marL="0" indent="0" algn="l">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一、必须落实“党政同责”</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董事长、党组织书记、总经理对本企业安全生产工作共同承担领导责任。</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690">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．董事长、党组织书记、总经理各自安全生产责任制中，有安全生产领导责任的内容；</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．重大安全事项，是否经过领导班子共同商讨、决策；</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．年度安全工作会议，是否有党的书记等领导参加；</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．发生事故后，在责任追究中是否追究董事长、党组书记、总经理的责任； </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．在企业干部任用、提拔、各项奖惩中，是否优先考虑从事安全工作的同志；</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．领导干部带班中，是否安排党、政领导班子成员带班。</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6533">
                <a:tc>
                  <a:txBody>
                    <a:bodyPr/>
                    <a:lstStyle/>
                    <a:p>
                      <a:pPr marL="0" indent="0" algn="l">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二、必须落实“一岗双责”</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所有领导班子成员对分管范围内安全生产工作承担相应职责。</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．各领导的安全生产责任制是否建立健全；</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．各分管领导是否将安全生产与业务工作同部署、同推进、同落实、同考核；</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．各分管领导分管工作中是否落实安全生产风险分析的内容；</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．各分管领导在各自职责范围是否按规定开展安全检查；</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．各分管领导在各自职责范围落实隐患排查治理和协调推进等职责。</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78454">
                <a:tc>
                  <a:txBody>
                    <a:bodyPr/>
                    <a:lstStyle/>
                    <a:p>
                      <a:pPr marL="0" indent="0" algn="l">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三、必须落实安全生产组织领导</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成立安全生产委员会，由董事长或总经理担任主任。</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36533">
                <a:tc>
                  <a:txBody>
                    <a:bodyPr/>
                    <a:lstStyle/>
                    <a:p>
                      <a:pPr marL="0" indent="0" algn="l">
                        <a:buNone/>
                      </a:pPr>
                      <a:r>
                        <a:rPr lang="en-US" altLang="zh-CN"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．是否建立了企业安全生产委员会（领导小组）；</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．安全生产委会是否发文；</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．主任是否是董事长、总经理或法定代表人；</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．安全生产委员会的委员是否包括各主要部门的负责人； </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36533">
                <a:tc>
                  <a:txBody>
                    <a:bodyPr/>
                    <a:lstStyle/>
                    <a:p>
                      <a:pPr marL="0" indent="0" algn="l">
                        <a:buNone/>
                      </a:pPr>
                      <a:r>
                        <a:rPr lang="en-US" altLang="zh-CN" sz="1100" b="1" u="none">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．分管安全的领导和安全科长是否担任安委会副主任；</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zh-CN" altLang="en-US"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715308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592982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三、安全生产责任体系五落实五到位</a:t>
            </a:r>
          </a:p>
        </p:txBody>
      </p:sp>
      <p:graphicFrame>
        <p:nvGraphicFramePr>
          <p:cNvPr id="7" name="表格 -1">
            <a:extLst>
              <a:ext uri="{FF2B5EF4-FFF2-40B4-BE49-F238E27FC236}">
                <a16:creationId xmlns:a16="http://schemas.microsoft.com/office/drawing/2014/main" id="{39BCD768-2CBF-40AC-8DEA-B5B9C01A0E36}"/>
              </a:ext>
            </a:extLst>
          </p:cNvPr>
          <p:cNvGraphicFramePr/>
          <p:nvPr>
            <p:extLst>
              <p:ext uri="{D42A27DB-BD31-4B8C-83A1-F6EECF244321}">
                <p14:modId xmlns:p14="http://schemas.microsoft.com/office/powerpoint/2010/main" val="274868081"/>
              </p:ext>
            </p:extLst>
          </p:nvPr>
        </p:nvGraphicFramePr>
        <p:xfrm>
          <a:off x="839788" y="1244601"/>
          <a:ext cx="10501311" cy="5133976"/>
        </p:xfrm>
        <a:graphic>
          <a:graphicData uri="http://schemas.openxmlformats.org/drawingml/2006/table">
            <a:tbl>
              <a:tblPr firstRow="1" bandRow="1">
                <a:tableStyleId>{5940675A-B579-460E-94D1-54222C63F5DA}</a:tableStyleId>
              </a:tblPr>
              <a:tblGrid>
                <a:gridCol w="2010889">
                  <a:extLst>
                    <a:ext uri="{9D8B030D-6E8A-4147-A177-3AD203B41FA5}">
                      <a16:colId xmlns:a16="http://schemas.microsoft.com/office/drawing/2014/main" val="20000"/>
                    </a:ext>
                  </a:extLst>
                </a:gridCol>
                <a:gridCol w="6692637">
                  <a:extLst>
                    <a:ext uri="{9D8B030D-6E8A-4147-A177-3AD203B41FA5}">
                      <a16:colId xmlns:a16="http://schemas.microsoft.com/office/drawing/2014/main" val="20001"/>
                    </a:ext>
                  </a:extLst>
                </a:gridCol>
                <a:gridCol w="360048">
                  <a:extLst>
                    <a:ext uri="{9D8B030D-6E8A-4147-A177-3AD203B41FA5}">
                      <a16:colId xmlns:a16="http://schemas.microsoft.com/office/drawing/2014/main" val="20002"/>
                    </a:ext>
                  </a:extLst>
                </a:gridCol>
                <a:gridCol w="330291">
                  <a:extLst>
                    <a:ext uri="{9D8B030D-6E8A-4147-A177-3AD203B41FA5}">
                      <a16:colId xmlns:a16="http://schemas.microsoft.com/office/drawing/2014/main" val="20003"/>
                    </a:ext>
                  </a:extLst>
                </a:gridCol>
                <a:gridCol w="359434">
                  <a:extLst>
                    <a:ext uri="{9D8B030D-6E8A-4147-A177-3AD203B41FA5}">
                      <a16:colId xmlns:a16="http://schemas.microsoft.com/office/drawing/2014/main" val="20004"/>
                    </a:ext>
                  </a:extLst>
                </a:gridCol>
                <a:gridCol w="349720">
                  <a:extLst>
                    <a:ext uri="{9D8B030D-6E8A-4147-A177-3AD203B41FA5}">
                      <a16:colId xmlns:a16="http://schemas.microsoft.com/office/drawing/2014/main" val="20005"/>
                    </a:ext>
                  </a:extLst>
                </a:gridCol>
                <a:gridCol w="398292">
                  <a:extLst>
                    <a:ext uri="{9D8B030D-6E8A-4147-A177-3AD203B41FA5}">
                      <a16:colId xmlns:a16="http://schemas.microsoft.com/office/drawing/2014/main" val="20006"/>
                    </a:ext>
                  </a:extLst>
                </a:gridCol>
              </a:tblGrid>
              <a:tr h="191403">
                <a:tc rowSpan="2">
                  <a:txBody>
                    <a:bodyPr/>
                    <a:lstStyle/>
                    <a:p>
                      <a:pPr marL="0" indent="0" algn="l">
                        <a:buNone/>
                      </a:pPr>
                      <a:r>
                        <a:rPr lang="en-US" altLang="zh-CN"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 </a:t>
                      </a: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．重大安全问题是否由安全生产委员会决策；</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7652">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9</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．安全生产委员会的活动经费是否得到保证。</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1403">
                <a:tc rowSpan="9">
                  <a:txBody>
                    <a:bodyPr/>
                    <a:lstStyle/>
                    <a:p>
                      <a:pPr marL="0" indent="0" algn="l">
                        <a:buNone/>
                      </a:pPr>
                      <a:r>
                        <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四、必须落实安全管理力量</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marL="0" indent="0" algn="l">
                        <a:buNone/>
                      </a:pP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依法设置安全生产管理机构，配齐配强注册安全工程师等专业安全管理人员。</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280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．金属冶炼、道路运输单位和危险物品的生产、经营、储存单位，应当设置安全生产管理机构、配备专职安全生产管理人员；</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200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．其他生产经营单位，从业人员超过一百人的，应当设置安全生产管理机构、配备专职安全生产管理人员；从业人员在一百人以下的，应党配备专职或兼职安全生产管理人员； </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40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．危险物品生产、储存单位和金属冶炼单位应当配有注册安全工程师；鼓励其他单位聘用注册安全工程师；</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140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．企业配备的注册安全工程师是否按企业、行业分类配备；</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99377">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．是否按规定配备安全总监；</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9140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．安全管理人员职、权、利是否落实；</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9140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7</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．安全管理人员的数量是否满足要求；</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9140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．是否存在安全管理人员身兼数职的问题。</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83823">
                <a:tc rowSpan="6">
                  <a:txBody>
                    <a:bodyPr/>
                    <a:lstStyle/>
                    <a:p>
                      <a:pPr marL="0" indent="0" algn="l">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五、必须落实安全生产报告制度</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9525"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定期向董事长会、业绩考核部门报告安全生产情况，并向社会公示。</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140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．是否建立责任制的考核制度，是否落实考核部门；</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800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．年度对部门、人员的考核中，安全生产的业绩是否纳入其中，是否有一票否决的内容；</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0977">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．安全管理工作是否定期向董事会、职代会报告； </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96007">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．企业安全生产是否定期向社会公示：（</a:t>
                      </a: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）存在的隐患及整改情况是否公开张榜公告；（</a:t>
                      </a: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）危险有害因素是否向周边企业（居民）进行告知；（</a:t>
                      </a: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）应急救援预案是否和周边社区存在互动；（</a:t>
                      </a: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）发生事故后，是否按“四不放过”的原则，公布原因、处理的结果和采取的防范措施；</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8102">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5. </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是否按上级要求及时准确报告安全监管信息和材料。</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zh-CN" altLang="en-US"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265572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592982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三、安全生产责任体系五落实五到位</a:t>
            </a:r>
          </a:p>
        </p:txBody>
      </p:sp>
      <p:graphicFrame>
        <p:nvGraphicFramePr>
          <p:cNvPr id="6" name="表格 -1">
            <a:extLst>
              <a:ext uri="{FF2B5EF4-FFF2-40B4-BE49-F238E27FC236}">
                <a16:creationId xmlns:a16="http://schemas.microsoft.com/office/drawing/2014/main" id="{45236E68-7318-42E3-970D-7A88429116D8}"/>
              </a:ext>
            </a:extLst>
          </p:cNvPr>
          <p:cNvGraphicFramePr/>
          <p:nvPr>
            <p:extLst>
              <p:ext uri="{D42A27DB-BD31-4B8C-83A1-F6EECF244321}">
                <p14:modId xmlns:p14="http://schemas.microsoft.com/office/powerpoint/2010/main" val="3522885915"/>
              </p:ext>
            </p:extLst>
          </p:nvPr>
        </p:nvGraphicFramePr>
        <p:xfrm>
          <a:off x="839788" y="1228724"/>
          <a:ext cx="10463211" cy="5212081"/>
        </p:xfrm>
        <a:graphic>
          <a:graphicData uri="http://schemas.openxmlformats.org/drawingml/2006/table">
            <a:tbl>
              <a:tblPr firstRow="1" bandRow="1">
                <a:tableStyleId>{5940675A-B579-460E-94D1-54222C63F5DA}</a:tableStyleId>
              </a:tblPr>
              <a:tblGrid>
                <a:gridCol w="2039250">
                  <a:extLst>
                    <a:ext uri="{9D8B030D-6E8A-4147-A177-3AD203B41FA5}">
                      <a16:colId xmlns:a16="http://schemas.microsoft.com/office/drawing/2014/main" val="20000"/>
                    </a:ext>
                  </a:extLst>
                </a:gridCol>
                <a:gridCol w="5891581">
                  <a:extLst>
                    <a:ext uri="{9D8B030D-6E8A-4147-A177-3AD203B41FA5}">
                      <a16:colId xmlns:a16="http://schemas.microsoft.com/office/drawing/2014/main" val="20001"/>
                    </a:ext>
                  </a:extLst>
                </a:gridCol>
                <a:gridCol w="470882">
                  <a:extLst>
                    <a:ext uri="{9D8B030D-6E8A-4147-A177-3AD203B41FA5}">
                      <a16:colId xmlns:a16="http://schemas.microsoft.com/office/drawing/2014/main" val="20002"/>
                    </a:ext>
                  </a:extLst>
                </a:gridCol>
                <a:gridCol w="470882">
                  <a:extLst>
                    <a:ext uri="{9D8B030D-6E8A-4147-A177-3AD203B41FA5}">
                      <a16:colId xmlns:a16="http://schemas.microsoft.com/office/drawing/2014/main" val="20003"/>
                    </a:ext>
                  </a:extLst>
                </a:gridCol>
                <a:gridCol w="470882">
                  <a:extLst>
                    <a:ext uri="{9D8B030D-6E8A-4147-A177-3AD203B41FA5}">
                      <a16:colId xmlns:a16="http://schemas.microsoft.com/office/drawing/2014/main" val="20004"/>
                    </a:ext>
                  </a:extLst>
                </a:gridCol>
                <a:gridCol w="589529">
                  <a:extLst>
                    <a:ext uri="{9D8B030D-6E8A-4147-A177-3AD203B41FA5}">
                      <a16:colId xmlns:a16="http://schemas.microsoft.com/office/drawing/2014/main" val="20005"/>
                    </a:ext>
                  </a:extLst>
                </a:gridCol>
                <a:gridCol w="530205">
                  <a:extLst>
                    <a:ext uri="{9D8B030D-6E8A-4147-A177-3AD203B41FA5}">
                      <a16:colId xmlns:a16="http://schemas.microsoft.com/office/drawing/2014/main" val="20006"/>
                    </a:ext>
                  </a:extLst>
                </a:gridCol>
              </a:tblGrid>
              <a:tr h="266700">
                <a:tc>
                  <a:txBody>
                    <a:bodyPr/>
                    <a:lstStyle/>
                    <a:p>
                      <a:pPr marL="0" indent="0" algn="ctr">
                        <a:buNone/>
                      </a:pPr>
                      <a:r>
                        <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工作内容</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标准和要求</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是</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否</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是</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否</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方正仿宋_GBK" charset="0"/>
                        </a:rPr>
                        <a:t>备注</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rowSpan="7">
                  <a:txBody>
                    <a:bodyPr/>
                    <a:lstStyle/>
                    <a:p>
                      <a:pPr marL="0" indent="0" algn="ctr">
                        <a:buNone/>
                      </a:pPr>
                      <a:r>
                        <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一、安全责任到位</a:t>
                      </a:r>
                    </a:p>
                  </a:txBody>
                  <a:tcPr marL="0" marR="0" marT="0" marB="1"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．是否建立各部门、机构安全生产责任制；</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vMerge="1">
                  <a:txBody>
                    <a:bodyPr/>
                    <a:lstStyle/>
                    <a:p>
                      <a:pPr marL="0" indent="0" algn="ctr">
                        <a:buNone/>
                      </a:pP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．是否建立各级人员安全生产责任制；</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vMerge="1">
                  <a:txBody>
                    <a:bodyPr/>
                    <a:lstStyle/>
                    <a:p>
                      <a:pPr marL="0" indent="0" algn="ctr">
                        <a:buNone/>
                      </a:pP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．各级安全生产责任制是否符合岗位设置要求，是否具有可操作性；</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vMerge="1">
                  <a:txBody>
                    <a:bodyPr/>
                    <a:lstStyle/>
                    <a:p>
                      <a:pPr marL="0" indent="0" algn="ctr">
                        <a:buNone/>
                      </a:pP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．是否存在推诿扯皮现象；</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vMerge="1">
                  <a:txBody>
                    <a:bodyPr/>
                    <a:lstStyle/>
                    <a:p>
                      <a:pPr marL="0" indent="0" algn="ctr">
                        <a:buNone/>
                      </a:pPr>
                      <a:endPar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．年度考核时，是否按责任的要求考核，奖惩是否兑现；</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vMerge="1">
                  <a:txBody>
                    <a:bodyPr/>
                    <a:lstStyle/>
                    <a:p>
                      <a:pPr marL="0" indent="0" algn="ctr">
                        <a:buNone/>
                      </a:pP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．发生各类、各种事故，是否按责查处；</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vMerge="1">
                  <a:txBody>
                    <a:bodyPr/>
                    <a:lstStyle/>
                    <a:p>
                      <a:pPr marL="0" indent="0" algn="ctr">
                        <a:buNone/>
                      </a:pP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7</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．各部门、各级人员在布置任务、完成任务时，是否与责任制挂钩。</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00">
                <a:tc rowSpan="6">
                  <a:txBody>
                    <a:bodyPr/>
                    <a:lstStyle/>
                    <a:p>
                      <a:pPr marL="0" indent="0" algn="ctr">
                        <a:buNone/>
                      </a:pPr>
                      <a:r>
                        <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二、安全投入到位</a:t>
                      </a:r>
                    </a:p>
                  </a:txBody>
                  <a:tcPr marL="0" marR="0" marT="0" marB="1"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．是否按国家财政部〔</a:t>
                      </a: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2012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16</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号文的要求提取和使用安全生产费用；</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00">
                <a:tc vMerge="1">
                  <a:txBody>
                    <a:bodyPr/>
                    <a:lstStyle/>
                    <a:p>
                      <a:pPr marL="0" indent="0" algn="ctr">
                        <a:buNone/>
                      </a:pP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．安全生产投入是否建帐；</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00">
                <a:tc vMerge="1">
                  <a:txBody>
                    <a:bodyPr/>
                    <a:lstStyle/>
                    <a:p>
                      <a:pPr marL="0" indent="0" algn="ctr">
                        <a:buNone/>
                      </a:pP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．安全经费使用范围是否按规定要求； </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00">
                <a:tc vMerge="1">
                  <a:txBody>
                    <a:bodyPr/>
                    <a:lstStyle/>
                    <a:p>
                      <a:pPr marL="0" indent="0" algn="ctr">
                        <a:buNone/>
                      </a:pP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．安全经费的使用是否得到保障（审批制度、专项费用保证措施）；</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00">
                <a:tc vMerge="1">
                  <a:txBody>
                    <a:bodyPr/>
                    <a:lstStyle/>
                    <a:p>
                      <a:pPr marL="0" indent="0" algn="ctr">
                        <a:buNone/>
                      </a:pP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．每年的安全经费使用占提取的比例，是否节余过多；</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800">
                <a:tc vMerge="1">
                  <a:txBody>
                    <a:bodyPr/>
                    <a:lstStyle/>
                    <a:p>
                      <a:pPr marL="0" indent="0" algn="ctr">
                        <a:buNone/>
                      </a:pPr>
                      <a:endPar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．现场检查安全技术措施及设备实施的齐全、完好情况，是否存在数量不足、超期服役、超期未检和损坏后未及时更新情况。</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6700">
                <a:tc rowSpan="4">
                  <a:txBody>
                    <a:bodyPr/>
                    <a:lstStyle/>
                    <a:p>
                      <a:pPr marL="0" indent="0" algn="ctr">
                        <a:buNone/>
                      </a:pPr>
                      <a:r>
                        <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三、安全培训到位</a:t>
                      </a:r>
                    </a:p>
                  </a:txBody>
                  <a:tcPr marL="0" marR="0" marT="0" marB="1"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．企业是否制订长期培训的目标；</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8600">
                <a:tc vMerge="1">
                  <a:txBody>
                    <a:bodyPr/>
                    <a:lstStyle/>
                    <a:p>
                      <a:pPr marL="0" indent="0" algn="l">
                        <a:buNone/>
                      </a:pPr>
                      <a:endParaRPr lang="zh-CN" altLang="en-US" sz="1100" b="0" u="none" dirty="0">
                        <a:solidFill>
                          <a:srgbClr val="000000"/>
                        </a:solidFill>
                        <a:latin typeface="微软雅黑" panose="020B0503020204020204" pitchFamily="34" charset="-122"/>
                        <a:ea typeface="微软雅黑" panose="020B0503020204020204" pitchFamily="34" charset="-122"/>
                        <a:cs typeface="方正仿宋_GBK"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．年度培训计划实施是否到位；</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28600">
                <a:tc vMerge="1">
                  <a:txBody>
                    <a:bodyPr/>
                    <a:lstStyle/>
                    <a:p>
                      <a:pPr marL="0" indent="0" algn="l">
                        <a:buNone/>
                      </a:pPr>
                      <a:endParaRPr lang="zh-CN" altLang="en-US" sz="1100" b="0" u="none" dirty="0">
                        <a:solidFill>
                          <a:srgbClr val="000000"/>
                        </a:solidFill>
                        <a:latin typeface="微软雅黑" panose="020B0503020204020204" pitchFamily="34" charset="-122"/>
                        <a:ea typeface="微软雅黑" panose="020B0503020204020204" pitchFamily="34" charset="-122"/>
                        <a:cs typeface="方正仿宋_GBK"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．新工作人员的“三级教育”时间、内容、考试是否按规定要求实施；</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28600">
                <a:tc vMerge="1">
                  <a:txBody>
                    <a:bodyPr/>
                    <a:lstStyle/>
                    <a:p>
                      <a:pPr marL="0" indent="0" algn="l">
                        <a:buNone/>
                      </a:pPr>
                      <a:endParaRPr lang="zh-CN" altLang="en-US" sz="1100" b="0" u="none" dirty="0">
                        <a:solidFill>
                          <a:srgbClr val="000000"/>
                        </a:solidFill>
                        <a:latin typeface="微软雅黑" panose="020B0503020204020204" pitchFamily="34" charset="-122"/>
                        <a:ea typeface="微软雅黑" panose="020B0503020204020204" pitchFamily="34" charset="-122"/>
                        <a:cs typeface="方正仿宋_GBK"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．每年作业人员的再教育是否利用班中时间实施，时间、内容是否保证；</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zh-CN" altLang="en-US"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880775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592982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二、安全生产责任体系五落实五到位</a:t>
            </a:r>
          </a:p>
        </p:txBody>
      </p:sp>
      <p:graphicFrame>
        <p:nvGraphicFramePr>
          <p:cNvPr id="7" name="表格 -1">
            <a:extLst>
              <a:ext uri="{FF2B5EF4-FFF2-40B4-BE49-F238E27FC236}">
                <a16:creationId xmlns:a16="http://schemas.microsoft.com/office/drawing/2014/main" id="{3248F255-63FE-47B6-ABBC-8935C268AB4C}"/>
              </a:ext>
            </a:extLst>
          </p:cNvPr>
          <p:cNvGraphicFramePr/>
          <p:nvPr>
            <p:extLst>
              <p:ext uri="{D42A27DB-BD31-4B8C-83A1-F6EECF244321}">
                <p14:modId xmlns:p14="http://schemas.microsoft.com/office/powerpoint/2010/main" val="2149450602"/>
              </p:ext>
            </p:extLst>
          </p:nvPr>
        </p:nvGraphicFramePr>
        <p:xfrm>
          <a:off x="839788" y="1458595"/>
          <a:ext cx="10501311" cy="4662170"/>
        </p:xfrm>
        <a:graphic>
          <a:graphicData uri="http://schemas.openxmlformats.org/drawingml/2006/table">
            <a:tbl>
              <a:tblPr firstRow="1" bandRow="1">
                <a:tableStyleId>{5940675A-B579-460E-94D1-54222C63F5DA}</a:tableStyleId>
              </a:tblPr>
              <a:tblGrid>
                <a:gridCol w="1529318">
                  <a:extLst>
                    <a:ext uri="{9D8B030D-6E8A-4147-A177-3AD203B41FA5}">
                      <a16:colId xmlns:a16="http://schemas.microsoft.com/office/drawing/2014/main" val="20000"/>
                    </a:ext>
                  </a:extLst>
                </a:gridCol>
                <a:gridCol w="7049812">
                  <a:extLst>
                    <a:ext uri="{9D8B030D-6E8A-4147-A177-3AD203B41FA5}">
                      <a16:colId xmlns:a16="http://schemas.microsoft.com/office/drawing/2014/main" val="20001"/>
                    </a:ext>
                  </a:extLst>
                </a:gridCol>
                <a:gridCol w="321496">
                  <a:extLst>
                    <a:ext uri="{9D8B030D-6E8A-4147-A177-3AD203B41FA5}">
                      <a16:colId xmlns:a16="http://schemas.microsoft.com/office/drawing/2014/main" val="20002"/>
                    </a:ext>
                  </a:extLst>
                </a:gridCol>
                <a:gridCol w="387427">
                  <a:extLst>
                    <a:ext uri="{9D8B030D-6E8A-4147-A177-3AD203B41FA5}">
                      <a16:colId xmlns:a16="http://schemas.microsoft.com/office/drawing/2014/main" val="20003"/>
                    </a:ext>
                  </a:extLst>
                </a:gridCol>
                <a:gridCol w="387427">
                  <a:extLst>
                    <a:ext uri="{9D8B030D-6E8A-4147-A177-3AD203B41FA5}">
                      <a16:colId xmlns:a16="http://schemas.microsoft.com/office/drawing/2014/main" val="20004"/>
                    </a:ext>
                  </a:extLst>
                </a:gridCol>
                <a:gridCol w="428209">
                  <a:extLst>
                    <a:ext uri="{9D8B030D-6E8A-4147-A177-3AD203B41FA5}">
                      <a16:colId xmlns:a16="http://schemas.microsoft.com/office/drawing/2014/main" val="20005"/>
                    </a:ext>
                  </a:extLst>
                </a:gridCol>
                <a:gridCol w="397622">
                  <a:extLst>
                    <a:ext uri="{9D8B030D-6E8A-4147-A177-3AD203B41FA5}">
                      <a16:colId xmlns:a16="http://schemas.microsoft.com/office/drawing/2014/main" val="20006"/>
                    </a:ext>
                  </a:extLst>
                </a:gridCol>
              </a:tblGrid>
              <a:tr h="260350">
                <a:tc rowSpan="4">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方正仿宋_GBK" charset="0"/>
                        </a:rPr>
                        <a:t> </a:t>
                      </a:r>
                      <a:endParaRPr lang="zh-CN" altLang="en-US" sz="1100" b="0" u="none" dirty="0">
                        <a:solidFill>
                          <a:srgbClr val="000000"/>
                        </a:solidFill>
                        <a:latin typeface="微软雅黑" panose="020B0503020204020204" pitchFamily="34" charset="-122"/>
                        <a:ea typeface="微软雅黑" panose="020B0503020204020204" pitchFamily="34" charset="-122"/>
                        <a:cs typeface="方正仿宋_GBK"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．变更教育是否到位；</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7</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．特殊作业人员是否按期培训、持证上岗；</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．员工教育、工伤教育、调岗教育是否到位； </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638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9</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．各类教育的教材是否具有针对性。</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020">
                <a:tc rowSpan="10">
                  <a:txBody>
                    <a:bodyPr/>
                    <a:lstStyle/>
                    <a:p>
                      <a:pPr marL="0" indent="0" algn="ctr">
                        <a:buNone/>
                      </a:pPr>
                      <a:r>
                        <a:rPr lang="zh-CN" altLang="en-US" sz="1100" b="1" u="none">
                          <a:solidFill>
                            <a:srgbClr val="000000"/>
                          </a:solidFill>
                          <a:latin typeface="微软雅黑" panose="020B0503020204020204" pitchFamily="34" charset="-122"/>
                          <a:ea typeface="微软雅黑" panose="020B0503020204020204" pitchFamily="34" charset="-122"/>
                          <a:cs typeface="黑体" panose="02010609060101010101" charset="-122"/>
                        </a:rPr>
                        <a:t>四、安全管理到位</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．各种规章制度是否按要求编制；</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．企业安全管理网络是否做到“横向到边、纵向到底”；</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259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．是否落实安全技术措施计划，企业大修中有无安全附件的内容；是否严格按照规定履行特殊作业票证审批手续；</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638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．新、改、扩工程的建设是否按照建设项目安全“三同时”的要求实施； </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93789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．是否开展各类安全检查和隐患整改：（</a:t>
                      </a: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）综合检查是否是企业主要领导带队，每年的频次是否符合要求；（</a:t>
                      </a: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）各专业部门的专业检查频次和隐患整改是否落实；化工企业是否自评专家检查；（</a:t>
                      </a: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）领导带班检查、外部各级对企业检查提出的隐患是否实行闭环管理；（</a:t>
                      </a: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）安全隐患的整改是否做到“五落实”；（</a:t>
                      </a: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）是否建立隐患排查治理工作台账并及时录入上报隐患排查治理信息系统；</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02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．企业劳护用品的管理是否到位；</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701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7</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．安全设施的管理是否到位；</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638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．防暑降温、防冻保暖管理是否落实；</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368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9</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．事故管理统计是否落实；</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638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10</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．特殊设备的管理制度是否落实。</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zh-CN" altLang="en-US"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0330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592982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二、安全生产责任体系五落实五到位</a:t>
            </a:r>
          </a:p>
        </p:txBody>
      </p:sp>
      <p:graphicFrame>
        <p:nvGraphicFramePr>
          <p:cNvPr id="6" name="表格 -1">
            <a:extLst>
              <a:ext uri="{FF2B5EF4-FFF2-40B4-BE49-F238E27FC236}">
                <a16:creationId xmlns:a16="http://schemas.microsoft.com/office/drawing/2014/main" id="{5BCD83B2-845A-4499-BEA1-04AA164E92DA}"/>
              </a:ext>
            </a:extLst>
          </p:cNvPr>
          <p:cNvGraphicFramePr/>
          <p:nvPr>
            <p:extLst>
              <p:ext uri="{D42A27DB-BD31-4B8C-83A1-F6EECF244321}">
                <p14:modId xmlns:p14="http://schemas.microsoft.com/office/powerpoint/2010/main" val="1623905253"/>
              </p:ext>
            </p:extLst>
          </p:nvPr>
        </p:nvGraphicFramePr>
        <p:xfrm>
          <a:off x="839788" y="2117728"/>
          <a:ext cx="10501312" cy="2695569"/>
        </p:xfrm>
        <a:graphic>
          <a:graphicData uri="http://schemas.openxmlformats.org/drawingml/2006/table">
            <a:tbl>
              <a:tblPr firstRow="1" bandRow="1">
                <a:tableStyleId>{5940675A-B579-460E-94D1-54222C63F5DA}</a:tableStyleId>
              </a:tblPr>
              <a:tblGrid>
                <a:gridCol w="2331246">
                  <a:extLst>
                    <a:ext uri="{9D8B030D-6E8A-4147-A177-3AD203B41FA5}">
                      <a16:colId xmlns:a16="http://schemas.microsoft.com/office/drawing/2014/main" val="20000"/>
                    </a:ext>
                  </a:extLst>
                </a:gridCol>
                <a:gridCol w="5713694">
                  <a:extLst>
                    <a:ext uri="{9D8B030D-6E8A-4147-A177-3AD203B41FA5}">
                      <a16:colId xmlns:a16="http://schemas.microsoft.com/office/drawing/2014/main" val="20001"/>
                    </a:ext>
                  </a:extLst>
                </a:gridCol>
                <a:gridCol w="456346">
                  <a:extLst>
                    <a:ext uri="{9D8B030D-6E8A-4147-A177-3AD203B41FA5}">
                      <a16:colId xmlns:a16="http://schemas.microsoft.com/office/drawing/2014/main" val="20002"/>
                    </a:ext>
                  </a:extLst>
                </a:gridCol>
                <a:gridCol w="457015">
                  <a:extLst>
                    <a:ext uri="{9D8B030D-6E8A-4147-A177-3AD203B41FA5}">
                      <a16:colId xmlns:a16="http://schemas.microsoft.com/office/drawing/2014/main" val="20003"/>
                    </a:ext>
                  </a:extLst>
                </a:gridCol>
                <a:gridCol w="457015">
                  <a:extLst>
                    <a:ext uri="{9D8B030D-6E8A-4147-A177-3AD203B41FA5}">
                      <a16:colId xmlns:a16="http://schemas.microsoft.com/office/drawing/2014/main" val="20004"/>
                    </a:ext>
                  </a:extLst>
                </a:gridCol>
                <a:gridCol w="571436">
                  <a:extLst>
                    <a:ext uri="{9D8B030D-6E8A-4147-A177-3AD203B41FA5}">
                      <a16:colId xmlns:a16="http://schemas.microsoft.com/office/drawing/2014/main" val="20005"/>
                    </a:ext>
                  </a:extLst>
                </a:gridCol>
                <a:gridCol w="514560">
                  <a:extLst>
                    <a:ext uri="{9D8B030D-6E8A-4147-A177-3AD203B41FA5}">
                      <a16:colId xmlns:a16="http://schemas.microsoft.com/office/drawing/2014/main" val="20006"/>
                    </a:ext>
                  </a:extLst>
                </a:gridCol>
              </a:tblGrid>
              <a:tr h="274404">
                <a:tc rowSpan="10">
                  <a:txBody>
                    <a:bodyPr/>
                    <a:lstStyle/>
                    <a:p>
                      <a:pPr marL="0" indent="0" algn="ctr">
                        <a:buNone/>
                      </a:pPr>
                      <a:r>
                        <a:rPr lang="zh-CN" altLang="en-US" sz="1100" b="1" u="none" dirty="0">
                          <a:solidFill>
                            <a:srgbClr val="000000"/>
                          </a:solidFill>
                          <a:latin typeface="微软雅黑" panose="020B0503020204020204" pitchFamily="34" charset="-122"/>
                          <a:ea typeface="微软雅黑" panose="020B0503020204020204" pitchFamily="34" charset="-122"/>
                          <a:cs typeface="黑体" panose="02010609060101010101" charset="-122"/>
                        </a:rPr>
                        <a:t>五、应急救援到位</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．编制企业综合应急救援预案；主要领导签发，有发放记录；</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353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．预案有学习、培训记录；</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40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．应急救援体系中的部门、人员责任落实；</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40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．有定期演练的记录；</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40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．是否三年进行一次修改，预案是否经市级以上专家审查； </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353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．预案是否在当地县级以上安监部门备案；</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40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7</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．必要的应急物资是否备足、备齐、完好；</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40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．应急情况下的启动程序、应急组织行动、应急物资如何调拨等是否健全；</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353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9</a:t>
                      </a:r>
                      <a:r>
                        <a:rPr lang="zh-CN" altLang="en-US" sz="11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．应急救援涉及的部门是否有应急协议；</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8528">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10</a:t>
                      </a:r>
                      <a:r>
                        <a:rPr lang="zh-CN" altLang="en-US" sz="1100" b="0" u="none"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．应急救援专家库是否建立。</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100" b="0" u="none"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51870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3257403" y="2445540"/>
            <a:ext cx="3150628" cy="1411103"/>
            <a:chOff x="691718" y="3861316"/>
            <a:chExt cx="3151176" cy="1412162"/>
          </a:xfrm>
        </p:grpSpPr>
        <p:sp>
          <p:nvSpPr>
            <p:cNvPr id="11" name="文本框 10">
              <a:extLst>
                <a:ext uri="{FF2B5EF4-FFF2-40B4-BE49-F238E27FC236}">
                  <a16:creationId xmlns:a16="http://schemas.microsoft.com/office/drawing/2014/main" id="{CB12293C-2570-4826-913E-F28EB67D7D3A}"/>
                </a:ext>
              </a:extLst>
            </p:cNvPr>
            <p:cNvSpPr txBox="1"/>
            <p:nvPr/>
          </p:nvSpPr>
          <p:spPr>
            <a:xfrm>
              <a:off x="691718" y="4749866"/>
              <a:ext cx="3118014" cy="523612"/>
            </a:xfrm>
            <a:prstGeom prst="rect">
              <a:avLst/>
            </a:prstGeom>
            <a:noFill/>
          </p:spPr>
          <p:txBody>
            <a:bodyPr wrap="square">
              <a:spAutoFit/>
              <a:scene3d>
                <a:camera prst="orthographicFront"/>
                <a:lightRig rig="threePt" dir="t"/>
              </a:scene3d>
              <a:sp3d contourW="12700"/>
            </a:bodyPr>
            <a:lstStyle>
              <a:defPPr>
                <a:defRPr lang="zh-CN"/>
              </a:defPPr>
              <a:lvl1pPr algn="ctr">
                <a:defRPr sz="2800" b="1" spc="300">
                  <a:solidFill>
                    <a:schemeClr val="tx1">
                      <a:lumMod val="95000"/>
                      <a:lumOff val="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dirty="0"/>
                <a:t>安全效益</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94364" y="3861316"/>
              <a:ext cx="3048530" cy="92402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eaLnBrk="1" fontAlgn="auto" hangingPunct="1">
                <a:spcBef>
                  <a:spcPts val="0"/>
                </a:spcBef>
                <a:spcAft>
                  <a:spcPts val="0"/>
                </a:spcAft>
                <a:defRPr/>
              </a:pPr>
              <a:r>
                <a:rPr lang="en-US" altLang="zh-CN" sz="5400" dirty="0">
                  <a:solidFill>
                    <a:schemeClr val="tx1"/>
                  </a:solidFill>
                  <a:latin typeface="Century Gothic" panose="020B0502020202020204" pitchFamily="34" charset="0"/>
                  <a:ea typeface="思源黑体 CN Medium" panose="020B0600000000000000" pitchFamily="34" charset="-122"/>
                </a:rPr>
                <a:t>PART 03</a:t>
              </a:r>
              <a:endParaRPr lang="zh-CN" altLang="en-US" sz="5400" dirty="0">
                <a:solidFill>
                  <a:schemeClr val="tx1"/>
                </a:solidFill>
                <a:latin typeface="Century Gothic" panose="020B0502020202020204" pitchFamily="34" charset="0"/>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877514" y="2136719"/>
            <a:ext cx="2132542" cy="2064196"/>
            <a:chOff x="684845" y="2049106"/>
            <a:chExt cx="2132542" cy="2064196"/>
          </a:xfrm>
        </p:grpSpPr>
        <p:sp>
          <p:nvSpPr>
            <p:cNvPr id="13" name="椭圆 12">
              <a:extLst>
                <a:ext uri="{FF2B5EF4-FFF2-40B4-BE49-F238E27FC236}">
                  <a16:creationId xmlns:a16="http://schemas.microsoft.com/office/drawing/2014/main" id="{C6AAF931-4AFB-44C8-B2B1-EED05478B0EA}"/>
                </a:ext>
              </a:extLst>
            </p:cNvPr>
            <p:cNvSpPr/>
            <p:nvPr/>
          </p:nvSpPr>
          <p:spPr>
            <a:xfrm>
              <a:off x="719018" y="2049106"/>
              <a:ext cx="2064196" cy="2064196"/>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684845" y="2357929"/>
              <a:ext cx="2132542" cy="1446550"/>
            </a:xfrm>
            <a:prstGeom prst="rect">
              <a:avLst/>
            </a:prstGeom>
            <a:noFill/>
          </p:spPr>
          <p:txBody>
            <a:bodyPr wrap="square" rtlCol="0">
              <a:spAutoFit/>
            </a:bodyPr>
            <a:lstStyle/>
            <a:p>
              <a:pPr algn="ctr"/>
              <a:r>
                <a:rPr lang="en-US" altLang="zh-CN" sz="8800" dirty="0">
                  <a:solidFill>
                    <a:schemeClr val="bg1"/>
                  </a:solidFill>
                  <a:latin typeface="Arial Black" panose="020B0A04020102020204" pitchFamily="34" charset="0"/>
                  <a:ea typeface="思源黑体 CN Bold" panose="020B0800000000000000" pitchFamily="34" charset="-122"/>
                </a:rPr>
                <a:t>03</a:t>
              </a:r>
              <a:endParaRPr lang="zh-CN" altLang="en-US" sz="8800" dirty="0">
                <a:solidFill>
                  <a:schemeClr val="bg1"/>
                </a:solidFill>
                <a:latin typeface="Arial Black" panose="020B0A04020102020204" pitchFamily="34" charset="0"/>
                <a:ea typeface="思源黑体 CN Bold" panose="020B0800000000000000" pitchFamily="34" charset="-122"/>
              </a:endParaRPr>
            </a:p>
          </p:txBody>
        </p:sp>
      </p:grpSp>
      <p:sp>
        <p:nvSpPr>
          <p:cNvPr id="16" name="Freeform 17">
            <a:extLst>
              <a:ext uri="{FF2B5EF4-FFF2-40B4-BE49-F238E27FC236}">
                <a16:creationId xmlns:a16="http://schemas.microsoft.com/office/drawing/2014/main" id="{BD45A65D-FBD0-49D2-B4F8-D9E275383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sp>
        <p:nvSpPr>
          <p:cNvPr id="17" name="Freeform 13">
            <a:extLst>
              <a:ext uri="{FF2B5EF4-FFF2-40B4-BE49-F238E27FC236}">
                <a16:creationId xmlns:a16="http://schemas.microsoft.com/office/drawing/2014/main" id="{E5560FB9-3CDF-4716-B44E-2E8504F3424E}"/>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pic>
        <p:nvPicPr>
          <p:cNvPr id="21" name="图片 20">
            <a:extLst>
              <a:ext uri="{FF2B5EF4-FFF2-40B4-BE49-F238E27FC236}">
                <a16:creationId xmlns:a16="http://schemas.microsoft.com/office/drawing/2014/main" id="{8DB2EDAC-6FFB-4452-9DEB-C36B3F93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19" name="Freeform 9">
            <a:extLst>
              <a:ext uri="{FF2B5EF4-FFF2-40B4-BE49-F238E27FC236}">
                <a16:creationId xmlns:a16="http://schemas.microsoft.com/office/drawing/2014/main" id="{A6B1F661-3C58-4CAD-9F39-D90F567A8123}"/>
              </a:ext>
            </a:extLst>
          </p:cNvPr>
          <p:cNvSpPr>
            <a:spLocks/>
          </p:cNvSpPr>
          <p:nvPr/>
        </p:nvSpPr>
        <p:spPr bwMode="auto">
          <a:xfrm>
            <a:off x="8647276" y="20381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
            <a:extLst>
              <a:ext uri="{FF2B5EF4-FFF2-40B4-BE49-F238E27FC236}">
                <a16:creationId xmlns:a16="http://schemas.microsoft.com/office/drawing/2014/main" id="{26D2F167-DC24-489B-BA31-D333C993490C}"/>
              </a:ext>
            </a:extLst>
          </p:cNvPr>
          <p:cNvSpPr>
            <a:spLocks/>
          </p:cNvSpPr>
          <p:nvPr/>
        </p:nvSpPr>
        <p:spPr bwMode="auto">
          <a:xfrm rot="2215949">
            <a:off x="-812391" y="5526089"/>
            <a:ext cx="5805593" cy="2075875"/>
          </a:xfrm>
          <a:custGeom>
            <a:avLst/>
            <a:gdLst>
              <a:gd name="T0" fmla="*/ 52 w 1024"/>
              <a:gd name="T1" fmla="*/ 290 h 290"/>
              <a:gd name="T2" fmla="*/ 0 w 1024"/>
              <a:gd name="T3" fmla="*/ 116 h 290"/>
              <a:gd name="T4" fmla="*/ 980 w 1024"/>
              <a:gd name="T5" fmla="*/ 0 h 290"/>
              <a:gd name="T6" fmla="*/ 1024 w 1024"/>
              <a:gd name="T7" fmla="*/ 150 h 290"/>
              <a:gd name="T8" fmla="*/ 52 w 1024"/>
              <a:gd name="T9" fmla="*/ 290 h 290"/>
            </a:gdLst>
            <a:ahLst/>
            <a:cxnLst>
              <a:cxn ang="0">
                <a:pos x="T0" y="T1"/>
              </a:cxn>
              <a:cxn ang="0">
                <a:pos x="T2" y="T3"/>
              </a:cxn>
              <a:cxn ang="0">
                <a:pos x="T4" y="T5"/>
              </a:cxn>
              <a:cxn ang="0">
                <a:pos x="T6" y="T7"/>
              </a:cxn>
              <a:cxn ang="0">
                <a:pos x="T8" y="T9"/>
              </a:cxn>
            </a:cxnLst>
            <a:rect l="0" t="0" r="r" b="b"/>
            <a:pathLst>
              <a:path w="1024" h="290">
                <a:moveTo>
                  <a:pt x="52" y="290"/>
                </a:moveTo>
                <a:cubicBezTo>
                  <a:pt x="0" y="116"/>
                  <a:pt x="0" y="116"/>
                  <a:pt x="0" y="116"/>
                </a:cubicBezTo>
                <a:cubicBezTo>
                  <a:pt x="265" y="152"/>
                  <a:pt x="607" y="145"/>
                  <a:pt x="980" y="0"/>
                </a:cubicBezTo>
                <a:cubicBezTo>
                  <a:pt x="1024" y="150"/>
                  <a:pt x="1024" y="150"/>
                  <a:pt x="1024" y="150"/>
                </a:cubicBezTo>
                <a:lnTo>
                  <a:pt x="52" y="290"/>
                </a:ln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
            <a:extLst>
              <a:ext uri="{FF2B5EF4-FFF2-40B4-BE49-F238E27FC236}">
                <a16:creationId xmlns:a16="http://schemas.microsoft.com/office/drawing/2014/main" id="{FE9DEC81-7662-4E89-85C6-43BB4847D025}"/>
              </a:ext>
            </a:extLst>
          </p:cNvPr>
          <p:cNvSpPr>
            <a:spLocks/>
          </p:cNvSpPr>
          <p:nvPr/>
        </p:nvSpPr>
        <p:spPr bwMode="auto">
          <a:xfrm rot="1976921">
            <a:off x="-1136693" y="5495733"/>
            <a:ext cx="5839063" cy="3127089"/>
          </a:xfrm>
          <a:custGeom>
            <a:avLst/>
            <a:gdLst>
              <a:gd name="T0" fmla="*/ 122 w 1039"/>
              <a:gd name="T1" fmla="*/ 508 h 508"/>
              <a:gd name="T2" fmla="*/ 0 w 1039"/>
              <a:gd name="T3" fmla="*/ 161 h 508"/>
              <a:gd name="T4" fmla="*/ 973 w 1039"/>
              <a:gd name="T5" fmla="*/ 0 h 508"/>
              <a:gd name="T6" fmla="*/ 1039 w 1039"/>
              <a:gd name="T7" fmla="*/ 188 h 508"/>
              <a:gd name="T8" fmla="*/ 122 w 1039"/>
              <a:gd name="T9" fmla="*/ 508 h 508"/>
              <a:gd name="connsiteX0" fmla="*/ 1571 w 10646"/>
              <a:gd name="connsiteY0" fmla="*/ 8638 h 8638"/>
              <a:gd name="connsiteX1" fmla="*/ 646 w 10646"/>
              <a:gd name="connsiteY1" fmla="*/ 3169 h 8638"/>
              <a:gd name="connsiteX2" fmla="*/ 10011 w 10646"/>
              <a:gd name="connsiteY2" fmla="*/ 0 h 8638"/>
              <a:gd name="connsiteX3" fmla="*/ 10646 w 10646"/>
              <a:gd name="connsiteY3" fmla="*/ 3701 h 8638"/>
              <a:gd name="connsiteX4" fmla="*/ 1571 w 10646"/>
              <a:gd name="connsiteY4" fmla="*/ 8638 h 8638"/>
              <a:gd name="connsiteX0" fmla="*/ 1432 w 9956"/>
              <a:gd name="connsiteY0" fmla="*/ 10000 h 10000"/>
              <a:gd name="connsiteX1" fmla="*/ 563 w 9956"/>
              <a:gd name="connsiteY1" fmla="*/ 3669 h 10000"/>
              <a:gd name="connsiteX2" fmla="*/ 9360 w 9956"/>
              <a:gd name="connsiteY2" fmla="*/ 0 h 10000"/>
              <a:gd name="connsiteX3" fmla="*/ 9956 w 9956"/>
              <a:gd name="connsiteY3" fmla="*/ 4285 h 10000"/>
              <a:gd name="connsiteX4" fmla="*/ 1432 w 9956"/>
              <a:gd name="connsiteY4" fmla="*/ 10000 h 10000"/>
              <a:gd name="connsiteX0" fmla="*/ 1713 w 10275"/>
              <a:gd name="connsiteY0" fmla="*/ 10000 h 10000"/>
              <a:gd name="connsiteX1" fmla="*/ 840 w 10275"/>
              <a:gd name="connsiteY1" fmla="*/ 3669 h 10000"/>
              <a:gd name="connsiteX2" fmla="*/ 9676 w 10275"/>
              <a:gd name="connsiteY2" fmla="*/ 0 h 10000"/>
              <a:gd name="connsiteX3" fmla="*/ 10275 w 10275"/>
              <a:gd name="connsiteY3" fmla="*/ 4285 h 10000"/>
              <a:gd name="connsiteX4" fmla="*/ 1713 w 10275"/>
              <a:gd name="connsiteY4" fmla="*/ 10000 h 10000"/>
              <a:gd name="connsiteX0" fmla="*/ 874 w 9436"/>
              <a:gd name="connsiteY0" fmla="*/ 10000 h 10000"/>
              <a:gd name="connsiteX1" fmla="*/ 1 w 9436"/>
              <a:gd name="connsiteY1" fmla="*/ 3669 h 10000"/>
              <a:gd name="connsiteX2" fmla="*/ 8837 w 9436"/>
              <a:gd name="connsiteY2" fmla="*/ 0 h 10000"/>
              <a:gd name="connsiteX3" fmla="*/ 9436 w 9436"/>
              <a:gd name="connsiteY3" fmla="*/ 4285 h 10000"/>
              <a:gd name="connsiteX4" fmla="*/ 874 w 9436"/>
              <a:gd name="connsiteY4" fmla="*/ 10000 h 10000"/>
              <a:gd name="connsiteX0" fmla="*/ 926 w 9915"/>
              <a:gd name="connsiteY0" fmla="*/ 10000 h 10000"/>
              <a:gd name="connsiteX1" fmla="*/ 1 w 9915"/>
              <a:gd name="connsiteY1" fmla="*/ 3669 h 10000"/>
              <a:gd name="connsiteX2" fmla="*/ 9365 w 9915"/>
              <a:gd name="connsiteY2" fmla="*/ 0 h 10000"/>
              <a:gd name="connsiteX3" fmla="*/ 9915 w 9915"/>
              <a:gd name="connsiteY3" fmla="*/ 2674 h 10000"/>
              <a:gd name="connsiteX4" fmla="*/ 926 w 99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 h="10000">
                <a:moveTo>
                  <a:pt x="926" y="10000"/>
                </a:moveTo>
                <a:cubicBezTo>
                  <a:pt x="-13" y="3630"/>
                  <a:pt x="12" y="3652"/>
                  <a:pt x="1" y="3669"/>
                </a:cubicBezTo>
                <a:cubicBezTo>
                  <a:pt x="-34" y="3725"/>
                  <a:pt x="5853" y="3669"/>
                  <a:pt x="9365" y="0"/>
                </a:cubicBezTo>
                <a:cubicBezTo>
                  <a:pt x="9577" y="1428"/>
                  <a:pt x="9703" y="1246"/>
                  <a:pt x="9915" y="2674"/>
                </a:cubicBezTo>
                <a:lnTo>
                  <a:pt x="926" y="10000"/>
                </a:lnTo>
                <a:close/>
              </a:path>
            </a:pathLst>
          </a:custGeom>
          <a:gradFill>
            <a:gsLst>
              <a:gs pos="0">
                <a:srgbClr val="FFC00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
            <a:extLst>
              <a:ext uri="{FF2B5EF4-FFF2-40B4-BE49-F238E27FC236}">
                <a16:creationId xmlns:a16="http://schemas.microsoft.com/office/drawing/2014/main" id="{7D175F18-CE27-4C40-B61A-559F139622FB}"/>
              </a:ext>
            </a:extLst>
          </p:cNvPr>
          <p:cNvSpPr>
            <a:spLocks/>
          </p:cNvSpPr>
          <p:nvPr/>
        </p:nvSpPr>
        <p:spPr bwMode="auto">
          <a:xfrm rot="1976921">
            <a:off x="-995156" y="5371340"/>
            <a:ext cx="5731352" cy="3317147"/>
          </a:xfrm>
          <a:custGeom>
            <a:avLst/>
            <a:gdLst>
              <a:gd name="T0" fmla="*/ 84 w 1011"/>
              <a:gd name="T1" fmla="*/ 462 h 465"/>
              <a:gd name="T2" fmla="*/ 0 w 1011"/>
              <a:gd name="T3" fmla="*/ 301 h 465"/>
              <a:gd name="T4" fmla="*/ 939 w 1011"/>
              <a:gd name="T5" fmla="*/ 0 h 465"/>
              <a:gd name="T6" fmla="*/ 1011 w 1011"/>
              <a:gd name="T7" fmla="*/ 138 h 465"/>
              <a:gd name="T8" fmla="*/ 84 w 1011"/>
              <a:gd name="T9" fmla="*/ 462 h 465"/>
            </a:gdLst>
            <a:ahLst/>
            <a:cxnLst>
              <a:cxn ang="0">
                <a:pos x="T0" y="T1"/>
              </a:cxn>
              <a:cxn ang="0">
                <a:pos x="T2" y="T3"/>
              </a:cxn>
              <a:cxn ang="0">
                <a:pos x="T4" y="T5"/>
              </a:cxn>
              <a:cxn ang="0">
                <a:pos x="T6" y="T7"/>
              </a:cxn>
              <a:cxn ang="0">
                <a:pos x="T8" y="T9"/>
              </a:cxn>
            </a:cxnLst>
            <a:rect l="0" t="0" r="r" b="b"/>
            <a:pathLst>
              <a:path w="1011" h="465">
                <a:moveTo>
                  <a:pt x="84" y="462"/>
                </a:moveTo>
                <a:cubicBezTo>
                  <a:pt x="38" y="465"/>
                  <a:pt x="0" y="301"/>
                  <a:pt x="0" y="301"/>
                </a:cubicBezTo>
                <a:cubicBezTo>
                  <a:pt x="266" y="286"/>
                  <a:pt x="601" y="213"/>
                  <a:pt x="939" y="0"/>
                </a:cubicBezTo>
                <a:cubicBezTo>
                  <a:pt x="1011" y="138"/>
                  <a:pt x="1011" y="138"/>
                  <a:pt x="1011" y="138"/>
                </a:cubicBezTo>
                <a:cubicBezTo>
                  <a:pt x="1011" y="138"/>
                  <a:pt x="633" y="424"/>
                  <a:pt x="84" y="462"/>
                </a:cubicBez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椭圆 24">
            <a:extLst>
              <a:ext uri="{FF2B5EF4-FFF2-40B4-BE49-F238E27FC236}">
                <a16:creationId xmlns:a16="http://schemas.microsoft.com/office/drawing/2014/main" id="{A78B6B48-BE7F-4F2F-B1C8-89EE279C9ABE}"/>
              </a:ext>
            </a:extLst>
          </p:cNvPr>
          <p:cNvSpPr/>
          <p:nvPr/>
        </p:nvSpPr>
        <p:spPr>
          <a:xfrm>
            <a:off x="9516755"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4D54C92B-EE04-4377-826F-7B3665BF89DE}"/>
              </a:ext>
            </a:extLst>
          </p:cNvPr>
          <p:cNvSpPr/>
          <p:nvPr/>
        </p:nvSpPr>
        <p:spPr>
          <a:xfrm>
            <a:off x="11897807" y="4581524"/>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27" name="椭圆 26">
            <a:extLst>
              <a:ext uri="{FF2B5EF4-FFF2-40B4-BE49-F238E27FC236}">
                <a16:creationId xmlns:a16="http://schemas.microsoft.com/office/drawing/2014/main" id="{E296CFB0-43CD-4C82-8493-C1D86DD3E53B}"/>
              </a:ext>
            </a:extLst>
          </p:cNvPr>
          <p:cNvSpPr/>
          <p:nvPr/>
        </p:nvSpPr>
        <p:spPr>
          <a:xfrm>
            <a:off x="11351348" y="6110976"/>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2448261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安全效益</a:t>
            </a:r>
          </a:p>
        </p:txBody>
      </p:sp>
      <p:grpSp>
        <p:nvGrpSpPr>
          <p:cNvPr id="4" name="组合 3">
            <a:extLst>
              <a:ext uri="{FF2B5EF4-FFF2-40B4-BE49-F238E27FC236}">
                <a16:creationId xmlns:a16="http://schemas.microsoft.com/office/drawing/2014/main" id="{D29D5B6C-2829-4494-AC34-EA2E948748AC}"/>
              </a:ext>
            </a:extLst>
          </p:cNvPr>
          <p:cNvGrpSpPr/>
          <p:nvPr/>
        </p:nvGrpSpPr>
        <p:grpSpPr>
          <a:xfrm>
            <a:off x="5480696" y="1917590"/>
            <a:ext cx="1190557" cy="1190557"/>
            <a:chOff x="5431727" y="1712686"/>
            <a:chExt cx="1008315" cy="1008315"/>
          </a:xfrm>
        </p:grpSpPr>
        <p:sp>
          <p:nvSpPr>
            <p:cNvPr id="6" name="泪滴形 5">
              <a:extLst>
                <a:ext uri="{FF2B5EF4-FFF2-40B4-BE49-F238E27FC236}">
                  <a16:creationId xmlns:a16="http://schemas.microsoft.com/office/drawing/2014/main" id="{26D9D595-097E-413F-AB74-D40F4F36CE0B}"/>
                </a:ext>
              </a:extLst>
            </p:cNvPr>
            <p:cNvSpPr/>
            <p:nvPr/>
          </p:nvSpPr>
          <p:spPr>
            <a:xfrm rot="7990649">
              <a:off x="5431727" y="1712686"/>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8" name="椭圆 7">
              <a:extLst>
                <a:ext uri="{FF2B5EF4-FFF2-40B4-BE49-F238E27FC236}">
                  <a16:creationId xmlns:a16="http://schemas.microsoft.com/office/drawing/2014/main" id="{A97CE52E-B4D6-4533-9038-ECF9748EA658}"/>
                </a:ext>
              </a:extLst>
            </p:cNvPr>
            <p:cNvSpPr/>
            <p:nvPr/>
          </p:nvSpPr>
          <p:spPr>
            <a:xfrm>
              <a:off x="5566402" y="1855009"/>
              <a:ext cx="738965" cy="738965"/>
            </a:xfrm>
            <a:prstGeom prst="ellipse">
              <a:avLst/>
            </a:prstGeom>
            <a:gradFill>
              <a:gsLst>
                <a:gs pos="0">
                  <a:srgbClr val="FFC001"/>
                </a:gs>
                <a:gs pos="100000">
                  <a:srgbClr val="F47124"/>
                </a:gs>
              </a:gsLst>
              <a:lin ang="16200000" scaled="1"/>
            </a:gradFill>
            <a:ln w="19050" cap="flat" cmpd="sng" algn="ctr">
              <a:gradFill flip="none" rotWithShape="1">
                <a:gsLst>
                  <a:gs pos="0">
                    <a:schemeClr val="bg1">
                      <a:lumMod val="65000"/>
                    </a:schemeClr>
                  </a:gs>
                  <a:gs pos="100000">
                    <a:schemeClr val="bg1"/>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nvGrpSpPr>
          <p:cNvPr id="15" name="组合 14">
            <a:extLst>
              <a:ext uri="{FF2B5EF4-FFF2-40B4-BE49-F238E27FC236}">
                <a16:creationId xmlns:a16="http://schemas.microsoft.com/office/drawing/2014/main" id="{387B7B7D-C86E-40D7-991C-70388B460E12}"/>
              </a:ext>
            </a:extLst>
          </p:cNvPr>
          <p:cNvGrpSpPr/>
          <p:nvPr/>
        </p:nvGrpSpPr>
        <p:grpSpPr>
          <a:xfrm>
            <a:off x="7087387" y="4334053"/>
            <a:ext cx="1190557" cy="1190557"/>
            <a:chOff x="6792478" y="3759255"/>
            <a:chExt cx="1008315" cy="1008315"/>
          </a:xfrm>
        </p:grpSpPr>
        <p:sp>
          <p:nvSpPr>
            <p:cNvPr id="16" name="泪滴形 15">
              <a:extLst>
                <a:ext uri="{FF2B5EF4-FFF2-40B4-BE49-F238E27FC236}">
                  <a16:creationId xmlns:a16="http://schemas.microsoft.com/office/drawing/2014/main" id="{1BC47D75-12CF-467B-88CB-31D153A5E12D}"/>
                </a:ext>
              </a:extLst>
            </p:cNvPr>
            <p:cNvSpPr/>
            <p:nvPr/>
          </p:nvSpPr>
          <p:spPr>
            <a:xfrm rot="15425767">
              <a:off x="6792478" y="3759255"/>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18" name="椭圆 17">
              <a:extLst>
                <a:ext uri="{FF2B5EF4-FFF2-40B4-BE49-F238E27FC236}">
                  <a16:creationId xmlns:a16="http://schemas.microsoft.com/office/drawing/2014/main" id="{D386BBA7-9D47-4A64-A7AA-1269E3AB385F}"/>
                </a:ext>
              </a:extLst>
            </p:cNvPr>
            <p:cNvSpPr/>
            <p:nvPr/>
          </p:nvSpPr>
          <p:spPr>
            <a:xfrm>
              <a:off x="6927153" y="3888714"/>
              <a:ext cx="738965" cy="738965"/>
            </a:xfrm>
            <a:prstGeom prst="ellipse">
              <a:avLst/>
            </a:prstGeom>
            <a:gradFill>
              <a:gsLst>
                <a:gs pos="0">
                  <a:srgbClr val="E43C11"/>
                </a:gs>
                <a:gs pos="100000">
                  <a:srgbClr val="F47124"/>
                </a:gs>
              </a:gsLst>
              <a:lin ang="2700000" scaled="1"/>
            </a:gradFill>
            <a:ln w="19050"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nvGrpSpPr>
          <p:cNvPr id="25" name="组合 24">
            <a:extLst>
              <a:ext uri="{FF2B5EF4-FFF2-40B4-BE49-F238E27FC236}">
                <a16:creationId xmlns:a16="http://schemas.microsoft.com/office/drawing/2014/main" id="{6DE331C0-7BDA-4068-B8E0-68C7DED3D852}"/>
              </a:ext>
            </a:extLst>
          </p:cNvPr>
          <p:cNvGrpSpPr/>
          <p:nvPr/>
        </p:nvGrpSpPr>
        <p:grpSpPr>
          <a:xfrm>
            <a:off x="3995904" y="4330835"/>
            <a:ext cx="1190557" cy="1190557"/>
            <a:chOff x="4174216" y="3756529"/>
            <a:chExt cx="1008315" cy="1008315"/>
          </a:xfrm>
        </p:grpSpPr>
        <p:sp>
          <p:nvSpPr>
            <p:cNvPr id="26" name="泪滴形 25">
              <a:extLst>
                <a:ext uri="{FF2B5EF4-FFF2-40B4-BE49-F238E27FC236}">
                  <a16:creationId xmlns:a16="http://schemas.microsoft.com/office/drawing/2014/main" id="{A39F74CD-75CF-4FE9-90B2-3F3F8C6245BD}"/>
                </a:ext>
              </a:extLst>
            </p:cNvPr>
            <p:cNvSpPr/>
            <p:nvPr/>
          </p:nvSpPr>
          <p:spPr>
            <a:xfrm rot="1053013">
              <a:off x="4174216" y="3756529"/>
              <a:ext cx="1008315" cy="1008315"/>
            </a:xfrm>
            <a:prstGeom prst="teardrop">
              <a:avLst/>
            </a:prstGeom>
            <a:solidFill>
              <a:schemeClr val="bg1">
                <a:lumMod val="95000"/>
              </a:schemeClr>
            </a:solidFill>
            <a:ln w="22225">
              <a:gradFill>
                <a:gsLst>
                  <a:gs pos="0">
                    <a:schemeClr val="bg1"/>
                  </a:gs>
                  <a:gs pos="100000">
                    <a:schemeClr val="bg1">
                      <a:lumMod val="85000"/>
                    </a:schemeClr>
                  </a:gs>
                </a:gsLst>
                <a:lin ang="5400000" scaled="1"/>
              </a:grad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28" name="椭圆 27">
              <a:extLst>
                <a:ext uri="{FF2B5EF4-FFF2-40B4-BE49-F238E27FC236}">
                  <a16:creationId xmlns:a16="http://schemas.microsoft.com/office/drawing/2014/main" id="{63EF39DB-7AD1-415F-A736-9D80CFB042BD}"/>
                </a:ext>
              </a:extLst>
            </p:cNvPr>
            <p:cNvSpPr/>
            <p:nvPr/>
          </p:nvSpPr>
          <p:spPr>
            <a:xfrm>
              <a:off x="4308891" y="3891204"/>
              <a:ext cx="738965" cy="738965"/>
            </a:xfrm>
            <a:prstGeom prst="ellipse">
              <a:avLst/>
            </a:prstGeom>
            <a:gradFill>
              <a:gsLst>
                <a:gs pos="0">
                  <a:srgbClr val="FFC001"/>
                </a:gs>
                <a:gs pos="100000">
                  <a:srgbClr val="F47124"/>
                </a:gs>
              </a:gsLst>
              <a:lin ang="16200000" scaled="1"/>
            </a:gradFill>
            <a:ln w="19050"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p:spPr>
          <p:txBody>
            <a:bodyPr lIns="68580" tIns="34290" rIns="68580" bIns="34290" rtlCol="0" anchor="ctr"/>
            <a:lstStyle/>
            <a:p>
              <a:pPr algn="ctr"/>
              <a:endParaRPr lang="zh-CN" altLang="en-US" sz="4000" b="1"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36" name="PA-椭圆 9">
            <a:extLst>
              <a:ext uri="{FF2B5EF4-FFF2-40B4-BE49-F238E27FC236}">
                <a16:creationId xmlns:a16="http://schemas.microsoft.com/office/drawing/2014/main" id="{432F5A57-8DF8-495C-930B-68848133E87F}"/>
              </a:ext>
            </a:extLst>
          </p:cNvPr>
          <p:cNvSpPr/>
          <p:nvPr>
            <p:custDataLst>
              <p:tags r:id="rId1"/>
            </p:custDataLst>
          </p:nvPr>
        </p:nvSpPr>
        <p:spPr>
          <a:xfrm>
            <a:off x="5235831" y="3291994"/>
            <a:ext cx="1720338" cy="1720338"/>
          </a:xfrm>
          <a:prstGeom prst="ellipse">
            <a:avLst/>
          </a:pr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endParaRPr lang="zh-CN" altLang="en-US" sz="2400">
              <a:solidFill>
                <a:prstClr val="white"/>
              </a:solidFill>
              <a:latin typeface="Calibri"/>
              <a:ea typeface="宋体" panose="02010600030101010101" pitchFamily="2" charset="-122"/>
            </a:endParaRPr>
          </a:p>
        </p:txBody>
      </p:sp>
      <p:sp>
        <p:nvSpPr>
          <p:cNvPr id="3" name="矩形 2">
            <a:extLst>
              <a:ext uri="{FF2B5EF4-FFF2-40B4-BE49-F238E27FC236}">
                <a16:creationId xmlns:a16="http://schemas.microsoft.com/office/drawing/2014/main" id="{AE5638A9-597A-4111-9205-D49CEE135AE2}"/>
              </a:ext>
            </a:extLst>
          </p:cNvPr>
          <p:cNvSpPr/>
          <p:nvPr/>
        </p:nvSpPr>
        <p:spPr>
          <a:xfrm>
            <a:off x="5351569" y="3595848"/>
            <a:ext cx="1494143" cy="1200329"/>
          </a:xfrm>
          <a:prstGeom prst="rect">
            <a:avLst/>
          </a:prstGeom>
        </p:spPr>
        <p:txBody>
          <a:bodyPr wrap="square">
            <a:spAutoFit/>
          </a:bodyPr>
          <a:lstStyle/>
          <a:p>
            <a:pPr algn="ctr"/>
            <a:r>
              <a:rPr lang="zh-CN" altLang="zh-CN" sz="2400" b="1" dirty="0">
                <a:latin typeface="微软雅黑" panose="020B0503020204020204" pitchFamily="34" charset="-122"/>
                <a:ea typeface="微软雅黑" panose="020B0503020204020204" pitchFamily="34" charset="-122"/>
              </a:rPr>
              <a:t>安全管理的效益体现在</a:t>
            </a:r>
            <a:endParaRPr lang="zh-CN" altLang="en-US" sz="2400" dirty="0"/>
          </a:p>
        </p:txBody>
      </p:sp>
      <p:sp>
        <p:nvSpPr>
          <p:cNvPr id="39" name="矩形-1">
            <a:extLst>
              <a:ext uri="{FF2B5EF4-FFF2-40B4-BE49-F238E27FC236}">
                <a16:creationId xmlns:a16="http://schemas.microsoft.com/office/drawing/2014/main" id="{B088F13E-0C39-445B-8F59-46D692C852FA}"/>
              </a:ext>
            </a:extLst>
          </p:cNvPr>
          <p:cNvSpPr>
            <a:spLocks/>
          </p:cNvSpPr>
          <p:nvPr/>
        </p:nvSpPr>
        <p:spPr bwMode="auto">
          <a:xfrm>
            <a:off x="5899398" y="2360230"/>
            <a:ext cx="393203" cy="358467"/>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latin typeface="思源黑体 CN Medium" panose="020B0600000000000000" pitchFamily="34" charset="-122"/>
              <a:ea typeface="思源黑体 CN Medium" panose="020B0600000000000000" pitchFamily="34" charset="-122"/>
            </a:endParaRPr>
          </a:p>
        </p:txBody>
      </p:sp>
      <p:sp>
        <p:nvSpPr>
          <p:cNvPr id="40" name="îṡľîḋe">
            <a:extLst>
              <a:ext uri="{FF2B5EF4-FFF2-40B4-BE49-F238E27FC236}">
                <a16:creationId xmlns:a16="http://schemas.microsoft.com/office/drawing/2014/main" id="{7A79AE07-FE8F-4FA4-843C-59FF5AAB2764}"/>
              </a:ext>
            </a:extLst>
          </p:cNvPr>
          <p:cNvSpPr/>
          <p:nvPr/>
        </p:nvSpPr>
        <p:spPr bwMode="auto">
          <a:xfrm>
            <a:off x="4411333" y="4727468"/>
            <a:ext cx="359697" cy="391408"/>
          </a:xfrm>
          <a:custGeom>
            <a:avLst/>
            <a:gdLst>
              <a:gd name="T0" fmla="*/ 2801 w 7564"/>
              <a:gd name="T1" fmla="*/ 3001 h 8244"/>
              <a:gd name="T2" fmla="*/ 2187 w 7564"/>
              <a:gd name="T3" fmla="*/ 3778 h 8244"/>
              <a:gd name="T4" fmla="*/ 1795 w 7564"/>
              <a:gd name="T5" fmla="*/ 3778 h 8244"/>
              <a:gd name="T6" fmla="*/ 1267 w 7564"/>
              <a:gd name="T7" fmla="*/ 3393 h 8244"/>
              <a:gd name="T8" fmla="*/ 1393 w 7564"/>
              <a:gd name="T9" fmla="*/ 3013 h 8244"/>
              <a:gd name="T10" fmla="*/ 2052 w 7564"/>
              <a:gd name="T11" fmla="*/ 3240 h 8244"/>
              <a:gd name="T12" fmla="*/ 2349 w 7564"/>
              <a:gd name="T13" fmla="*/ 3039 h 8244"/>
              <a:gd name="T14" fmla="*/ 1249 w 7564"/>
              <a:gd name="T15" fmla="*/ 2145 h 8244"/>
              <a:gd name="T16" fmla="*/ 1794 w 7564"/>
              <a:gd name="T17" fmla="*/ 1535 h 8244"/>
              <a:gd name="T18" fmla="*/ 1990 w 7564"/>
              <a:gd name="T19" fmla="*/ 1184 h 8244"/>
              <a:gd name="T20" fmla="*/ 2187 w 7564"/>
              <a:gd name="T21" fmla="*/ 1536 h 8244"/>
              <a:gd name="T22" fmla="*/ 2727 w 7564"/>
              <a:gd name="T23" fmla="*/ 1880 h 8244"/>
              <a:gd name="T24" fmla="*/ 2400 w 7564"/>
              <a:gd name="T25" fmla="*/ 2057 h 8244"/>
              <a:gd name="T26" fmla="*/ 1700 w 7564"/>
              <a:gd name="T27" fmla="*/ 2098 h 8244"/>
              <a:gd name="T28" fmla="*/ 2145 w 7564"/>
              <a:gd name="T29" fmla="*/ 2376 h 8244"/>
              <a:gd name="T30" fmla="*/ 4577 w 7564"/>
              <a:gd name="T31" fmla="*/ 8008 h 8244"/>
              <a:gd name="T32" fmla="*/ 0 w 7564"/>
              <a:gd name="T33" fmla="*/ 6925 h 8244"/>
              <a:gd name="T34" fmla="*/ 1082 w 7564"/>
              <a:gd name="T35" fmla="*/ 0 h 8244"/>
              <a:gd name="T36" fmla="*/ 6103 w 7564"/>
              <a:gd name="T37" fmla="*/ 1083 h 8244"/>
              <a:gd name="T38" fmla="*/ 6065 w 7564"/>
              <a:gd name="T39" fmla="*/ 3821 h 8244"/>
              <a:gd name="T40" fmla="*/ 5450 w 7564"/>
              <a:gd name="T41" fmla="*/ 3823 h 8244"/>
              <a:gd name="T42" fmla="*/ 5180 w 7564"/>
              <a:gd name="T43" fmla="*/ 1083 h 8244"/>
              <a:gd name="T44" fmla="*/ 1082 w 7564"/>
              <a:gd name="T45" fmla="*/ 923 h 8244"/>
              <a:gd name="T46" fmla="*/ 923 w 7564"/>
              <a:gd name="T47" fmla="*/ 6439 h 8244"/>
              <a:gd name="T48" fmla="*/ 3636 w 7564"/>
              <a:gd name="T49" fmla="*/ 6598 h 8244"/>
              <a:gd name="T50" fmla="*/ 4316 w 7564"/>
              <a:gd name="T51" fmla="*/ 7443 h 8244"/>
              <a:gd name="T52" fmla="*/ 4577 w 7564"/>
              <a:gd name="T53" fmla="*/ 8008 h 8244"/>
              <a:gd name="T54" fmla="*/ 3051 w 7564"/>
              <a:gd name="T55" fmla="*/ 6925 h 8244"/>
              <a:gd name="T56" fmla="*/ 3051 w 7564"/>
              <a:gd name="T57" fmla="*/ 7667 h 8244"/>
              <a:gd name="T58" fmla="*/ 7261 w 7564"/>
              <a:gd name="T59" fmla="*/ 6211 h 8244"/>
              <a:gd name="T60" fmla="*/ 7100 w 7564"/>
              <a:gd name="T61" fmla="*/ 7429 h 8244"/>
              <a:gd name="T62" fmla="*/ 4657 w 7564"/>
              <a:gd name="T63" fmla="*/ 7779 h 8244"/>
              <a:gd name="T64" fmla="*/ 4486 w 7564"/>
              <a:gd name="T65" fmla="*/ 6894 h 8244"/>
              <a:gd name="T66" fmla="*/ 2877 w 7564"/>
              <a:gd name="T67" fmla="*/ 5307 h 8244"/>
              <a:gd name="T68" fmla="*/ 3717 w 7564"/>
              <a:gd name="T69" fmla="*/ 5193 h 8244"/>
              <a:gd name="T70" fmla="*/ 3549 w 7564"/>
              <a:gd name="T71" fmla="*/ 3186 h 8244"/>
              <a:gd name="T72" fmla="*/ 4702 w 7564"/>
              <a:gd name="T73" fmla="*/ 4337 h 8244"/>
              <a:gd name="T74" fmla="*/ 5995 w 7564"/>
              <a:gd name="T75" fmla="*/ 3992 h 8244"/>
              <a:gd name="T76" fmla="*/ 6783 w 7564"/>
              <a:gd name="T77" fmla="*/ 5408 h 8244"/>
              <a:gd name="T78" fmla="*/ 7261 w 7564"/>
              <a:gd name="T79" fmla="*/ 6211 h 8244"/>
              <a:gd name="T80" fmla="*/ 6508 w 7564"/>
              <a:gd name="T81" fmla="*/ 6358 h 8244"/>
              <a:gd name="T82" fmla="*/ 6798 w 7564"/>
              <a:gd name="T83" fmla="*/ 7052 h 8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64" h="8244">
                <a:moveTo>
                  <a:pt x="2801" y="2995"/>
                </a:moveTo>
                <a:lnTo>
                  <a:pt x="2801" y="3001"/>
                </a:lnTo>
                <a:cubicBezTo>
                  <a:pt x="2801" y="3365"/>
                  <a:pt x="2554" y="3586"/>
                  <a:pt x="2187" y="3632"/>
                </a:cubicBezTo>
                <a:lnTo>
                  <a:pt x="2187" y="3778"/>
                </a:lnTo>
                <a:cubicBezTo>
                  <a:pt x="2187" y="3886"/>
                  <a:pt x="2099" y="3974"/>
                  <a:pt x="1991" y="3974"/>
                </a:cubicBezTo>
                <a:cubicBezTo>
                  <a:pt x="1882" y="3974"/>
                  <a:pt x="1795" y="3886"/>
                  <a:pt x="1795" y="3778"/>
                </a:cubicBezTo>
                <a:lnTo>
                  <a:pt x="1795" y="3616"/>
                </a:lnTo>
                <a:cubicBezTo>
                  <a:pt x="1608" y="3580"/>
                  <a:pt x="1427" y="3508"/>
                  <a:pt x="1267" y="3393"/>
                </a:cubicBezTo>
                <a:cubicBezTo>
                  <a:pt x="1217" y="3358"/>
                  <a:pt x="1181" y="3293"/>
                  <a:pt x="1181" y="3222"/>
                </a:cubicBezTo>
                <a:cubicBezTo>
                  <a:pt x="1181" y="3104"/>
                  <a:pt x="1276" y="3013"/>
                  <a:pt x="1393" y="3013"/>
                </a:cubicBezTo>
                <a:cubicBezTo>
                  <a:pt x="1453" y="3013"/>
                  <a:pt x="1494" y="3033"/>
                  <a:pt x="1523" y="3054"/>
                </a:cubicBezTo>
                <a:cubicBezTo>
                  <a:pt x="1680" y="3169"/>
                  <a:pt x="1851" y="3240"/>
                  <a:pt x="2052" y="3240"/>
                </a:cubicBezTo>
                <a:cubicBezTo>
                  <a:pt x="2237" y="3240"/>
                  <a:pt x="2349" y="3166"/>
                  <a:pt x="2349" y="3045"/>
                </a:cubicBezTo>
                <a:lnTo>
                  <a:pt x="2349" y="3039"/>
                </a:lnTo>
                <a:cubicBezTo>
                  <a:pt x="2349" y="2924"/>
                  <a:pt x="2278" y="2866"/>
                  <a:pt x="1933" y="2777"/>
                </a:cubicBezTo>
                <a:cubicBezTo>
                  <a:pt x="1517" y="2671"/>
                  <a:pt x="1249" y="2556"/>
                  <a:pt x="1249" y="2145"/>
                </a:cubicBezTo>
                <a:lnTo>
                  <a:pt x="1249" y="2139"/>
                </a:lnTo>
                <a:cubicBezTo>
                  <a:pt x="1249" y="1820"/>
                  <a:pt x="1469" y="1595"/>
                  <a:pt x="1794" y="1535"/>
                </a:cubicBezTo>
                <a:lnTo>
                  <a:pt x="1794" y="1381"/>
                </a:lnTo>
                <a:cubicBezTo>
                  <a:pt x="1794" y="1272"/>
                  <a:pt x="1882" y="1184"/>
                  <a:pt x="1990" y="1184"/>
                </a:cubicBezTo>
                <a:cubicBezTo>
                  <a:pt x="2099" y="1184"/>
                  <a:pt x="2187" y="1272"/>
                  <a:pt x="2187" y="1381"/>
                </a:cubicBezTo>
                <a:lnTo>
                  <a:pt x="2187" y="1536"/>
                </a:lnTo>
                <a:cubicBezTo>
                  <a:pt x="2349" y="1563"/>
                  <a:pt x="2496" y="1617"/>
                  <a:pt x="2626" y="1700"/>
                </a:cubicBezTo>
                <a:cubicBezTo>
                  <a:pt x="2677" y="1729"/>
                  <a:pt x="2727" y="1791"/>
                  <a:pt x="2727" y="1880"/>
                </a:cubicBezTo>
                <a:cubicBezTo>
                  <a:pt x="2727" y="1998"/>
                  <a:pt x="2632" y="2090"/>
                  <a:pt x="2514" y="2090"/>
                </a:cubicBezTo>
                <a:cubicBezTo>
                  <a:pt x="2470" y="2090"/>
                  <a:pt x="2435" y="2078"/>
                  <a:pt x="2400" y="2057"/>
                </a:cubicBezTo>
                <a:cubicBezTo>
                  <a:pt x="2249" y="1969"/>
                  <a:pt x="2107" y="1918"/>
                  <a:pt x="1965" y="1918"/>
                </a:cubicBezTo>
                <a:cubicBezTo>
                  <a:pt x="1791" y="1918"/>
                  <a:pt x="1700" y="1998"/>
                  <a:pt x="1700" y="2098"/>
                </a:cubicBezTo>
                <a:lnTo>
                  <a:pt x="1700" y="2104"/>
                </a:lnTo>
                <a:cubicBezTo>
                  <a:pt x="1700" y="2240"/>
                  <a:pt x="1788" y="2284"/>
                  <a:pt x="2145" y="2376"/>
                </a:cubicBezTo>
                <a:cubicBezTo>
                  <a:pt x="2564" y="2485"/>
                  <a:pt x="2801" y="2635"/>
                  <a:pt x="2801" y="2995"/>
                </a:cubicBezTo>
                <a:close/>
                <a:moveTo>
                  <a:pt x="4577" y="8008"/>
                </a:moveTo>
                <a:lnTo>
                  <a:pt x="1082" y="8008"/>
                </a:lnTo>
                <a:cubicBezTo>
                  <a:pt x="485" y="8008"/>
                  <a:pt x="0" y="7522"/>
                  <a:pt x="0" y="6925"/>
                </a:cubicBezTo>
                <a:lnTo>
                  <a:pt x="0" y="1083"/>
                </a:lnTo>
                <a:cubicBezTo>
                  <a:pt x="0" y="486"/>
                  <a:pt x="485" y="0"/>
                  <a:pt x="1082" y="0"/>
                </a:cubicBezTo>
                <a:lnTo>
                  <a:pt x="5020" y="0"/>
                </a:lnTo>
                <a:cubicBezTo>
                  <a:pt x="5617" y="0"/>
                  <a:pt x="6103" y="486"/>
                  <a:pt x="6103" y="1083"/>
                </a:cubicBezTo>
                <a:lnTo>
                  <a:pt x="6103" y="3841"/>
                </a:lnTo>
                <a:cubicBezTo>
                  <a:pt x="6090" y="3835"/>
                  <a:pt x="6078" y="3827"/>
                  <a:pt x="6065" y="3821"/>
                </a:cubicBezTo>
                <a:cubicBezTo>
                  <a:pt x="5968" y="3781"/>
                  <a:pt x="5865" y="3761"/>
                  <a:pt x="5760" y="3761"/>
                </a:cubicBezTo>
                <a:cubicBezTo>
                  <a:pt x="5653" y="3761"/>
                  <a:pt x="5548" y="3782"/>
                  <a:pt x="5450" y="3823"/>
                </a:cubicBezTo>
                <a:lnTo>
                  <a:pt x="5180" y="3936"/>
                </a:lnTo>
                <a:lnTo>
                  <a:pt x="5180" y="1083"/>
                </a:lnTo>
                <a:cubicBezTo>
                  <a:pt x="5180" y="995"/>
                  <a:pt x="5108" y="923"/>
                  <a:pt x="5020" y="923"/>
                </a:cubicBezTo>
                <a:lnTo>
                  <a:pt x="1082" y="923"/>
                </a:lnTo>
                <a:cubicBezTo>
                  <a:pt x="994" y="923"/>
                  <a:pt x="923" y="995"/>
                  <a:pt x="923" y="1083"/>
                </a:cubicBezTo>
                <a:lnTo>
                  <a:pt x="923" y="6439"/>
                </a:lnTo>
                <a:cubicBezTo>
                  <a:pt x="923" y="6527"/>
                  <a:pt x="995" y="6598"/>
                  <a:pt x="1082" y="6598"/>
                </a:cubicBezTo>
                <a:lnTo>
                  <a:pt x="3636" y="6598"/>
                </a:lnTo>
                <a:lnTo>
                  <a:pt x="4269" y="6978"/>
                </a:lnTo>
                <a:cubicBezTo>
                  <a:pt x="4238" y="7133"/>
                  <a:pt x="4254" y="7294"/>
                  <a:pt x="4316" y="7443"/>
                </a:cubicBezTo>
                <a:lnTo>
                  <a:pt x="4487" y="7851"/>
                </a:lnTo>
                <a:cubicBezTo>
                  <a:pt x="4511" y="7908"/>
                  <a:pt x="4542" y="7959"/>
                  <a:pt x="4577" y="8008"/>
                </a:cubicBezTo>
                <a:close/>
                <a:moveTo>
                  <a:pt x="3423" y="7296"/>
                </a:moveTo>
                <a:cubicBezTo>
                  <a:pt x="3423" y="7091"/>
                  <a:pt x="3257" y="6925"/>
                  <a:pt x="3051" y="6925"/>
                </a:cubicBezTo>
                <a:cubicBezTo>
                  <a:pt x="2846" y="6925"/>
                  <a:pt x="2680" y="7091"/>
                  <a:pt x="2680" y="7296"/>
                </a:cubicBezTo>
                <a:cubicBezTo>
                  <a:pt x="2680" y="7501"/>
                  <a:pt x="2846" y="7667"/>
                  <a:pt x="3051" y="7667"/>
                </a:cubicBezTo>
                <a:cubicBezTo>
                  <a:pt x="3257" y="7667"/>
                  <a:pt x="3423" y="7501"/>
                  <a:pt x="3423" y="7296"/>
                </a:cubicBezTo>
                <a:close/>
                <a:moveTo>
                  <a:pt x="7261" y="6211"/>
                </a:moveTo>
                <a:lnTo>
                  <a:pt x="7432" y="6619"/>
                </a:lnTo>
                <a:cubicBezTo>
                  <a:pt x="7564" y="6934"/>
                  <a:pt x="7416" y="7297"/>
                  <a:pt x="7100" y="7429"/>
                </a:cubicBezTo>
                <a:lnTo>
                  <a:pt x="5467" y="8112"/>
                </a:lnTo>
                <a:cubicBezTo>
                  <a:pt x="5152" y="8244"/>
                  <a:pt x="4789" y="8095"/>
                  <a:pt x="4657" y="7779"/>
                </a:cubicBezTo>
                <a:lnTo>
                  <a:pt x="4486" y="7371"/>
                </a:lnTo>
                <a:cubicBezTo>
                  <a:pt x="4420" y="7212"/>
                  <a:pt x="4425" y="7041"/>
                  <a:pt x="4486" y="6894"/>
                </a:cubicBezTo>
                <a:lnTo>
                  <a:pt x="3058" y="6036"/>
                </a:lnTo>
                <a:cubicBezTo>
                  <a:pt x="2807" y="5884"/>
                  <a:pt x="2726" y="5559"/>
                  <a:pt x="2877" y="5307"/>
                </a:cubicBezTo>
                <a:cubicBezTo>
                  <a:pt x="3027" y="5056"/>
                  <a:pt x="3354" y="4975"/>
                  <a:pt x="3605" y="5126"/>
                </a:cubicBezTo>
                <a:lnTo>
                  <a:pt x="3717" y="5193"/>
                </a:lnTo>
                <a:lnTo>
                  <a:pt x="3216" y="3997"/>
                </a:lnTo>
                <a:cubicBezTo>
                  <a:pt x="3085" y="3681"/>
                  <a:pt x="3233" y="3318"/>
                  <a:pt x="3549" y="3186"/>
                </a:cubicBezTo>
                <a:cubicBezTo>
                  <a:pt x="3865" y="3054"/>
                  <a:pt x="4227" y="3203"/>
                  <a:pt x="4359" y="3519"/>
                </a:cubicBezTo>
                <a:lnTo>
                  <a:pt x="4702" y="4337"/>
                </a:lnTo>
                <a:lnTo>
                  <a:pt x="5521" y="3994"/>
                </a:lnTo>
                <a:cubicBezTo>
                  <a:pt x="5672" y="3931"/>
                  <a:pt x="5843" y="3930"/>
                  <a:pt x="5995" y="3992"/>
                </a:cubicBezTo>
                <a:cubicBezTo>
                  <a:pt x="6147" y="4055"/>
                  <a:pt x="6268" y="4175"/>
                  <a:pt x="6331" y="4326"/>
                </a:cubicBezTo>
                <a:lnTo>
                  <a:pt x="6783" y="5408"/>
                </a:lnTo>
                <a:cubicBezTo>
                  <a:pt x="6843" y="5552"/>
                  <a:pt x="6843" y="5704"/>
                  <a:pt x="6797" y="5841"/>
                </a:cubicBezTo>
                <a:cubicBezTo>
                  <a:pt x="6998" y="5876"/>
                  <a:pt x="7177" y="6009"/>
                  <a:pt x="7261" y="6211"/>
                </a:cubicBezTo>
                <a:close/>
                <a:moveTo>
                  <a:pt x="7000" y="6560"/>
                </a:moveTo>
                <a:cubicBezTo>
                  <a:pt x="6920" y="6368"/>
                  <a:pt x="6699" y="6278"/>
                  <a:pt x="6508" y="6358"/>
                </a:cubicBezTo>
                <a:cubicBezTo>
                  <a:pt x="6316" y="6438"/>
                  <a:pt x="6226" y="6658"/>
                  <a:pt x="6306" y="6850"/>
                </a:cubicBezTo>
                <a:cubicBezTo>
                  <a:pt x="6386" y="7042"/>
                  <a:pt x="6606" y="7132"/>
                  <a:pt x="6798" y="7052"/>
                </a:cubicBezTo>
                <a:cubicBezTo>
                  <a:pt x="6990" y="6972"/>
                  <a:pt x="7080" y="6751"/>
                  <a:pt x="7000" y="65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41" name="KSO_Shape">
            <a:extLst>
              <a:ext uri="{FF2B5EF4-FFF2-40B4-BE49-F238E27FC236}">
                <a16:creationId xmlns:a16="http://schemas.microsoft.com/office/drawing/2014/main" id="{F33B5C15-55D9-4105-BC2A-11DD54F2F2B7}"/>
              </a:ext>
            </a:extLst>
          </p:cNvPr>
          <p:cNvSpPr>
            <a:spLocks/>
          </p:cNvSpPr>
          <p:nvPr/>
        </p:nvSpPr>
        <p:spPr bwMode="auto">
          <a:xfrm>
            <a:off x="7479146" y="4727468"/>
            <a:ext cx="407037" cy="343268"/>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endParaRPr>
          </a:p>
        </p:txBody>
      </p:sp>
      <p:sp>
        <p:nvSpPr>
          <p:cNvPr id="38" name="矩形 37">
            <a:extLst>
              <a:ext uri="{FF2B5EF4-FFF2-40B4-BE49-F238E27FC236}">
                <a16:creationId xmlns:a16="http://schemas.microsoft.com/office/drawing/2014/main" id="{9DFADE3E-A2FA-4C4D-B1B0-9908421A38AC}"/>
              </a:ext>
            </a:extLst>
          </p:cNvPr>
          <p:cNvSpPr/>
          <p:nvPr/>
        </p:nvSpPr>
        <p:spPr>
          <a:xfrm>
            <a:off x="5234549" y="1335427"/>
            <a:ext cx="1723549" cy="400110"/>
          </a:xfrm>
          <a:prstGeom prst="rect">
            <a:avLst/>
          </a:prstGeom>
        </p:spPr>
        <p:txBody>
          <a:bodyPr wrap="none">
            <a:spAutoFit/>
          </a:bodyPr>
          <a:lstStyle/>
          <a:p>
            <a:pPr algn="ctr"/>
            <a:r>
              <a:rPr lang="zh-CN" altLang="en-US" sz="2000" dirty="0">
                <a:solidFill>
                  <a:schemeClr val="tx1">
                    <a:lumMod val="85000"/>
                    <a:lumOff val="15000"/>
                  </a:schemeClr>
                </a:solidFill>
                <a:latin typeface="Arial" panose="020B0604020202020204" pitchFamily="34" charset="0"/>
                <a:ea typeface="微软雅黑" panose="020B0503020204020204" pitchFamily="34" charset="-122"/>
              </a:rPr>
              <a:t>降低事故成本</a:t>
            </a:r>
            <a:endParaRPr lang="zh-CN" altLang="en-US" sz="2000" dirty="0">
              <a:solidFill>
                <a:schemeClr val="tx1">
                  <a:lumMod val="85000"/>
                  <a:lumOff val="15000"/>
                </a:schemeClr>
              </a:solidFill>
            </a:endParaRPr>
          </a:p>
        </p:txBody>
      </p:sp>
      <p:sp>
        <p:nvSpPr>
          <p:cNvPr id="42" name="矩形 41">
            <a:extLst>
              <a:ext uri="{FF2B5EF4-FFF2-40B4-BE49-F238E27FC236}">
                <a16:creationId xmlns:a16="http://schemas.microsoft.com/office/drawing/2014/main" id="{0CB30429-D77C-4089-A20B-2470939EC4EB}"/>
              </a:ext>
            </a:extLst>
          </p:cNvPr>
          <p:cNvSpPr/>
          <p:nvPr/>
        </p:nvSpPr>
        <p:spPr>
          <a:xfrm>
            <a:off x="2559856" y="5642513"/>
            <a:ext cx="2031325" cy="369332"/>
          </a:xfrm>
          <a:prstGeom prst="rect">
            <a:avLst/>
          </a:prstGeom>
        </p:spPr>
        <p:txBody>
          <a:bodyPr wrap="none">
            <a:spAutoFit/>
          </a:bodyPr>
          <a:lstStyle/>
          <a:p>
            <a:pPr algn="ctr"/>
            <a:r>
              <a:rPr lang="zh-CN" altLang="en-US" sz="2000" dirty="0">
                <a:solidFill>
                  <a:schemeClr val="tx1">
                    <a:lumMod val="85000"/>
                    <a:lumOff val="15000"/>
                  </a:schemeClr>
                </a:solidFill>
                <a:latin typeface="Arial" panose="020B0604020202020204" pitchFamily="34" charset="0"/>
                <a:ea typeface="微软雅黑" panose="020B0503020204020204" pitchFamily="34" charset="-122"/>
              </a:rPr>
              <a:t>提高生产经营效率</a:t>
            </a:r>
          </a:p>
        </p:txBody>
      </p:sp>
      <p:sp>
        <p:nvSpPr>
          <p:cNvPr id="43" name="矩形 42">
            <a:extLst>
              <a:ext uri="{FF2B5EF4-FFF2-40B4-BE49-F238E27FC236}">
                <a16:creationId xmlns:a16="http://schemas.microsoft.com/office/drawing/2014/main" id="{240F1E51-72A7-4B02-9706-645CA69626EE}"/>
              </a:ext>
            </a:extLst>
          </p:cNvPr>
          <p:cNvSpPr/>
          <p:nvPr/>
        </p:nvSpPr>
        <p:spPr>
          <a:xfrm>
            <a:off x="7498228" y="5673185"/>
            <a:ext cx="2031325" cy="369332"/>
          </a:xfrm>
          <a:prstGeom prst="rect">
            <a:avLst/>
          </a:prstGeom>
        </p:spPr>
        <p:txBody>
          <a:bodyPr wrap="none">
            <a:spAutoFit/>
          </a:bodyPr>
          <a:lstStyle/>
          <a:p>
            <a:pPr algn="ctr"/>
            <a:r>
              <a:rPr lang="zh-CN" altLang="en-US" sz="2000" dirty="0">
                <a:solidFill>
                  <a:schemeClr val="tx1">
                    <a:lumMod val="85000"/>
                    <a:lumOff val="15000"/>
                  </a:schemeClr>
                </a:solidFill>
                <a:latin typeface="Arial" panose="020B0604020202020204" pitchFamily="34" charset="0"/>
                <a:ea typeface="微软雅黑" panose="020B0503020204020204" pitchFamily="34" charset="-122"/>
              </a:rPr>
              <a:t>树立良好企业形象</a:t>
            </a:r>
            <a:endParaRPr lang="en-US" altLang="zh-CN" sz="2000" dirty="0">
              <a:solidFill>
                <a:schemeClr val="tx1">
                  <a:lumMod val="85000"/>
                  <a:lumOff val="15000"/>
                </a:schemeClr>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453950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一、安全生产法律法规的体系</a:t>
            </a:r>
            <a:endParaRPr lang="zh-CN" altLang="en-US" sz="2800" dirty="0">
              <a:solidFill>
                <a:schemeClr val="bg1"/>
              </a:solidFill>
            </a:endParaRPr>
          </a:p>
        </p:txBody>
      </p:sp>
      <p:graphicFrame>
        <p:nvGraphicFramePr>
          <p:cNvPr id="6" name="表格 6">
            <a:extLst>
              <a:ext uri="{FF2B5EF4-FFF2-40B4-BE49-F238E27FC236}">
                <a16:creationId xmlns:a16="http://schemas.microsoft.com/office/drawing/2014/main" id="{7461D082-C42A-4795-8F1F-7CC3141F5571}"/>
              </a:ext>
            </a:extLst>
          </p:cNvPr>
          <p:cNvGraphicFramePr>
            <a:graphicFrameLocks noGrp="1"/>
          </p:cNvGraphicFramePr>
          <p:nvPr>
            <p:extLst>
              <p:ext uri="{D42A27DB-BD31-4B8C-83A1-F6EECF244321}">
                <p14:modId xmlns:p14="http://schemas.microsoft.com/office/powerpoint/2010/main" val="4044079266"/>
              </p:ext>
            </p:extLst>
          </p:nvPr>
        </p:nvGraphicFramePr>
        <p:xfrm>
          <a:off x="687966" y="1177335"/>
          <a:ext cx="10816067" cy="5017304"/>
        </p:xfrm>
        <a:graphic>
          <a:graphicData uri="http://schemas.openxmlformats.org/drawingml/2006/table">
            <a:tbl>
              <a:tblPr firstRow="1" bandRow="1">
                <a:tableStyleId>{5C22544A-7EE6-4342-B048-85BDC9FD1C3A}</a:tableStyleId>
              </a:tblPr>
              <a:tblGrid>
                <a:gridCol w="1295359">
                  <a:extLst>
                    <a:ext uri="{9D8B030D-6E8A-4147-A177-3AD203B41FA5}">
                      <a16:colId xmlns:a16="http://schemas.microsoft.com/office/drawing/2014/main" val="74103846"/>
                    </a:ext>
                  </a:extLst>
                </a:gridCol>
                <a:gridCol w="2205450">
                  <a:extLst>
                    <a:ext uri="{9D8B030D-6E8A-4147-A177-3AD203B41FA5}">
                      <a16:colId xmlns:a16="http://schemas.microsoft.com/office/drawing/2014/main" val="1371022238"/>
                    </a:ext>
                  </a:extLst>
                </a:gridCol>
                <a:gridCol w="7315258">
                  <a:extLst>
                    <a:ext uri="{9D8B030D-6E8A-4147-A177-3AD203B41FA5}">
                      <a16:colId xmlns:a16="http://schemas.microsoft.com/office/drawing/2014/main" val="3017152701"/>
                    </a:ext>
                  </a:extLst>
                </a:gridCol>
              </a:tblGrid>
              <a:tr h="728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rgbClr val="F26A22"/>
                          </a:solidFill>
                          <a:latin typeface="微软雅黑" panose="020B0503020204020204" pitchFamily="34" charset="-122"/>
                          <a:ea typeface="微软雅黑" panose="020B0503020204020204" pitchFamily="34" charset="-122"/>
                        </a:rPr>
                        <a:t>层次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rgbClr val="F26A22"/>
                          </a:solidFill>
                          <a:latin typeface="微软雅黑" panose="020B0503020204020204" pitchFamily="34" charset="-122"/>
                          <a:ea typeface="微软雅黑" panose="020B0503020204020204" pitchFamily="34" charset="-122"/>
                        </a:rPr>
                        <a:t>定义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rgbClr val="F26A22"/>
                          </a:solidFill>
                          <a:latin typeface="微软雅黑" panose="020B0503020204020204" pitchFamily="34" charset="-122"/>
                          <a:ea typeface="微软雅黑" panose="020B0503020204020204" pitchFamily="34" charset="-122"/>
                        </a:rPr>
                        <a:t>主要法规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0597461"/>
                  </a:ext>
                </a:extLst>
              </a:tr>
              <a:tr h="728546">
                <a:tc>
                  <a:txBody>
                    <a:bodyPr/>
                    <a:lstStyle/>
                    <a:p>
                      <a:pPr algn="ctr"/>
                      <a:r>
                        <a:rPr lang="en-US" altLang="zh-CN" b="1" dirty="0">
                          <a:solidFill>
                            <a:srgbClr val="F26A22"/>
                          </a:solidFill>
                          <a:latin typeface="微软雅黑" panose="020B0503020204020204" pitchFamily="34" charset="-122"/>
                          <a:ea typeface="微软雅黑" panose="020B0503020204020204" pitchFamily="34" charset="-122"/>
                        </a:rPr>
                        <a:t>1</a:t>
                      </a:r>
                      <a:endParaRPr lang="zh-CN" altLang="en-US" b="1" dirty="0">
                        <a:solidFill>
                          <a:srgbClr val="F26A22"/>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spcBef>
                          <a:spcPct val="0"/>
                        </a:spcBef>
                        <a:buFont typeface="Arial" panose="020B0604020202020204" pitchFamily="34" charset="0"/>
                        <a:buNone/>
                      </a:pPr>
                      <a:r>
                        <a:rPr lang="zh-CN" altLang="en-US" sz="1800" dirty="0">
                          <a:latin typeface="微软雅黑" panose="020B0503020204020204" pitchFamily="34" charset="-122"/>
                          <a:ea typeface="微软雅黑" panose="020B0503020204020204" pitchFamily="34" charset="-122"/>
                        </a:rPr>
                        <a:t>国家综合法律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宪法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刑法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民法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企业法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经济合同法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标准法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908815"/>
                  </a:ext>
                </a:extLst>
              </a:tr>
              <a:tr h="796964">
                <a:tc>
                  <a:txBody>
                    <a:bodyPr/>
                    <a:lstStyle/>
                    <a:p>
                      <a:pPr algn="ctr"/>
                      <a:r>
                        <a:rPr lang="en-US" altLang="zh-CN" b="1" dirty="0">
                          <a:solidFill>
                            <a:srgbClr val="F26A22"/>
                          </a:solidFill>
                          <a:latin typeface="微软雅黑" panose="020B0503020204020204" pitchFamily="34" charset="-122"/>
                          <a:ea typeface="微软雅黑" panose="020B0503020204020204" pitchFamily="34" charset="-122"/>
                        </a:rPr>
                        <a:t>2</a:t>
                      </a:r>
                      <a:endParaRPr lang="zh-CN" altLang="en-US" b="1" dirty="0">
                        <a:solidFill>
                          <a:srgbClr val="F26A22"/>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dirty="0">
                          <a:latin typeface="微软雅黑" panose="020B0503020204020204" pitchFamily="34" charset="-122"/>
                          <a:ea typeface="微软雅黑" panose="020B0503020204020204" pitchFamily="34" charset="-122"/>
                        </a:rPr>
                        <a:t>国家安全专业综合法律法规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安全生产法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职业病防治法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劳动法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矿山安全法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消防法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建筑法</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危险化学品安全管理条例</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生产安全事故报告和调查处理条例</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道路交通管理条例</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仓库防火安全管理条例</a:t>
                      </a:r>
                      <a:r>
                        <a:rPr lang="zh-CN"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1625142"/>
                  </a:ext>
                </a:extLst>
              </a:tr>
              <a:tr h="728546">
                <a:tc>
                  <a:txBody>
                    <a:bodyPr/>
                    <a:lstStyle/>
                    <a:p>
                      <a:pPr algn="ctr"/>
                      <a:r>
                        <a:rPr lang="en-US" altLang="zh-CN" b="1" dirty="0">
                          <a:solidFill>
                            <a:srgbClr val="F26A22"/>
                          </a:solidFill>
                          <a:latin typeface="微软雅黑" panose="020B0503020204020204" pitchFamily="34" charset="-122"/>
                          <a:ea typeface="微软雅黑" panose="020B0503020204020204" pitchFamily="34" charset="-122"/>
                        </a:rPr>
                        <a:t>3</a:t>
                      </a:r>
                      <a:endParaRPr lang="zh-CN" altLang="en-US" b="1" dirty="0">
                        <a:solidFill>
                          <a:srgbClr val="F26A22"/>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dirty="0">
                          <a:latin typeface="微软雅黑" panose="020B0503020204020204" pitchFamily="34" charset="-122"/>
                          <a:ea typeface="微软雅黑" panose="020B0503020204020204" pitchFamily="34" charset="-122"/>
                        </a:rPr>
                        <a:t>国家安全技术标准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微软雅黑" panose="020B0503020204020204" pitchFamily="34" charset="-122"/>
                          <a:ea typeface="微软雅黑" panose="020B0503020204020204" pitchFamily="34" charset="-122"/>
                        </a:rPr>
                        <a:t>有关电气安全、机械安全、压力容器安全、防火防爆、职业卫生、劳动防护用品等方面的国家标准。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874121"/>
                  </a:ext>
                </a:extLst>
              </a:tr>
              <a:tr h="728546">
                <a:tc>
                  <a:txBody>
                    <a:bodyPr/>
                    <a:lstStyle/>
                    <a:p>
                      <a:pPr algn="ctr"/>
                      <a:r>
                        <a:rPr lang="en-US" altLang="zh-CN" b="1" dirty="0">
                          <a:solidFill>
                            <a:srgbClr val="F26A22"/>
                          </a:solidFill>
                          <a:latin typeface="微软雅黑" panose="020B0503020204020204" pitchFamily="34" charset="-122"/>
                          <a:ea typeface="微软雅黑" panose="020B0503020204020204" pitchFamily="34" charset="-122"/>
                        </a:rPr>
                        <a:t>4</a:t>
                      </a:r>
                      <a:endParaRPr lang="zh-CN" altLang="en-US" b="1" dirty="0">
                        <a:solidFill>
                          <a:srgbClr val="F26A22"/>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dirty="0">
                          <a:latin typeface="微软雅黑" panose="020B0503020204020204" pitchFamily="34" charset="-122"/>
                          <a:ea typeface="微软雅黑" panose="020B0503020204020204" pitchFamily="34" charset="-122"/>
                        </a:rPr>
                        <a:t>行业、地方法规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微软雅黑" panose="020B0503020204020204" pitchFamily="34" charset="-122"/>
                          <a:ea typeface="微软雅黑" panose="020B0503020204020204" pitchFamily="34" charset="-122"/>
                        </a:rPr>
                        <a:t>建筑安装工人安全技术操作规程；油船、油码头防油气中毒规定；爆炸危险场所安全规定；压力管道安全管理与监管规定；行业标准；省（市）劳动保护条例等。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943344"/>
                  </a:ext>
                </a:extLst>
              </a:tr>
              <a:tr h="728546">
                <a:tc>
                  <a:txBody>
                    <a:bodyPr/>
                    <a:lstStyle/>
                    <a:p>
                      <a:pPr algn="ctr"/>
                      <a:r>
                        <a:rPr lang="en-US" altLang="zh-CN" b="1" dirty="0">
                          <a:solidFill>
                            <a:srgbClr val="F26A22"/>
                          </a:solidFill>
                          <a:latin typeface="微软雅黑" panose="020B0503020204020204" pitchFamily="34" charset="-122"/>
                          <a:ea typeface="微软雅黑" panose="020B0503020204020204" pitchFamily="34" charset="-122"/>
                        </a:rPr>
                        <a:t>5</a:t>
                      </a:r>
                      <a:endParaRPr lang="zh-CN" altLang="en-US" b="1" dirty="0">
                        <a:solidFill>
                          <a:srgbClr val="F26A22"/>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eaLnBrk="1" hangingPunct="1">
                        <a:spcBef>
                          <a:spcPct val="0"/>
                        </a:spcBef>
                        <a:buFont typeface="Arial" panose="020B0604020202020204" pitchFamily="34" charset="0"/>
                        <a:buNone/>
                      </a:pPr>
                      <a:r>
                        <a:rPr lang="zh-CN" altLang="en-US" sz="1800" dirty="0">
                          <a:latin typeface="微软雅黑" panose="020B0503020204020204" pitchFamily="34" charset="-122"/>
                          <a:ea typeface="微软雅黑" panose="020B0503020204020204" pitchFamily="34" charset="-122"/>
                        </a:rPr>
                        <a:t>企业规章制度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微软雅黑" panose="020B0503020204020204" pitchFamily="34" charset="-122"/>
                          <a:ea typeface="微软雅黑" panose="020B0503020204020204" pitchFamily="34" charset="-122"/>
                        </a:rPr>
                        <a:t>企业安全操作规程；企业安全责任制度等。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1040798"/>
                  </a:ext>
                </a:extLst>
              </a:tr>
            </a:tbl>
          </a:graphicData>
        </a:graphic>
      </p:graphicFrame>
    </p:spTree>
    <p:extLst>
      <p:ext uri="{BB962C8B-B14F-4D97-AF65-F5344CB8AC3E}">
        <p14:creationId xmlns:p14="http://schemas.microsoft.com/office/powerpoint/2010/main" val="1917421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1100C0E1-43DE-4F6B-AD28-16BCEB811C6A}"/>
              </a:ext>
            </a:extLst>
          </p:cNvPr>
          <p:cNvSpPr/>
          <p:nvPr/>
        </p:nvSpPr>
        <p:spPr>
          <a:xfrm>
            <a:off x="7137403" y="2297326"/>
            <a:ext cx="3129891" cy="3968750"/>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6B2C5065-6979-494D-AF20-03240F4315EE}"/>
              </a:ext>
            </a:extLst>
          </p:cNvPr>
          <p:cNvSpPr/>
          <p:nvPr/>
        </p:nvSpPr>
        <p:spPr>
          <a:xfrm>
            <a:off x="1924708" y="2297326"/>
            <a:ext cx="3129891" cy="3968750"/>
          </a:xfrm>
          <a:prstGeom prst="rect">
            <a:avLst/>
          </a:prstGeom>
          <a:solidFill>
            <a:schemeClr val="bg1">
              <a:alpha val="8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安全效益</a:t>
            </a:r>
          </a:p>
        </p:txBody>
      </p:sp>
      <p:grpSp>
        <p:nvGrpSpPr>
          <p:cNvPr id="21" name="组合 20">
            <a:extLst>
              <a:ext uri="{FF2B5EF4-FFF2-40B4-BE49-F238E27FC236}">
                <a16:creationId xmlns:a16="http://schemas.microsoft.com/office/drawing/2014/main" id="{A96AAE0A-D43C-4CF2-BC17-E57A556766BF}"/>
              </a:ext>
            </a:extLst>
          </p:cNvPr>
          <p:cNvGrpSpPr/>
          <p:nvPr/>
        </p:nvGrpSpPr>
        <p:grpSpPr>
          <a:xfrm>
            <a:off x="2203527" y="2585208"/>
            <a:ext cx="2487060" cy="482177"/>
            <a:chOff x="964740" y="2157253"/>
            <a:chExt cx="2487060" cy="482177"/>
          </a:xfrm>
        </p:grpSpPr>
        <p:sp>
          <p:nvSpPr>
            <p:cNvPr id="22" name="矩形: 圆角 21">
              <a:extLst>
                <a:ext uri="{FF2B5EF4-FFF2-40B4-BE49-F238E27FC236}">
                  <a16:creationId xmlns:a16="http://schemas.microsoft.com/office/drawing/2014/main" id="{13557215-C56C-4D49-90C8-E16E895FC75B}"/>
                </a:ext>
              </a:extLst>
            </p:cNvPr>
            <p:cNvSpPr/>
            <p:nvPr/>
          </p:nvSpPr>
          <p:spPr>
            <a:xfrm>
              <a:off x="964740" y="2157253"/>
              <a:ext cx="2487060" cy="482177"/>
            </a:xfrm>
            <a:prstGeom prst="roundRect">
              <a:avLst>
                <a:gd name="adj" fmla="val 50000"/>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470E77D6-2F16-4168-B453-CC0281B0BF2D}"/>
                </a:ext>
              </a:extLst>
            </p:cNvPr>
            <p:cNvSpPr/>
            <p:nvPr/>
          </p:nvSpPr>
          <p:spPr>
            <a:xfrm>
              <a:off x="1602975" y="2191385"/>
              <a:ext cx="1210589" cy="400110"/>
            </a:xfrm>
            <a:prstGeom prst="rect">
              <a:avLst/>
            </a:prstGeom>
          </p:spPr>
          <p:txBody>
            <a:bodyPr wrap="none">
              <a:spAutoFit/>
            </a:bodyPr>
            <a:lstStyle/>
            <a:p>
              <a:pPr algn="ctr"/>
              <a:r>
                <a:rPr lang="zh-CN" altLang="en-US" sz="2000" dirty="0">
                  <a:solidFill>
                    <a:schemeClr val="bg1"/>
                  </a:solidFill>
                  <a:latin typeface="Arial" panose="020B0604020202020204" pitchFamily="34" charset="0"/>
                  <a:ea typeface="微软雅黑" panose="020B0503020204020204" pitchFamily="34" charset="-122"/>
                </a:rPr>
                <a:t>直接损失</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2" name="矩形 1">
            <a:extLst>
              <a:ext uri="{FF2B5EF4-FFF2-40B4-BE49-F238E27FC236}">
                <a16:creationId xmlns:a16="http://schemas.microsoft.com/office/drawing/2014/main" id="{DBC8CFBC-6BE1-4BBB-B3CD-BD37A73616A5}"/>
              </a:ext>
            </a:extLst>
          </p:cNvPr>
          <p:cNvSpPr/>
          <p:nvPr/>
        </p:nvSpPr>
        <p:spPr>
          <a:xfrm>
            <a:off x="2662226" y="3429000"/>
            <a:ext cx="1569660" cy="1705403"/>
          </a:xfrm>
          <a:prstGeom prst="rect">
            <a:avLst/>
          </a:prstGeom>
        </p:spPr>
        <p:txBody>
          <a:bodyPr wrap="none">
            <a:spAutoFit/>
          </a:bodyPr>
          <a:lstStyle/>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治疗</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工资</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赔偿</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善后处理费用</a:t>
            </a:r>
          </a:p>
        </p:txBody>
      </p:sp>
      <p:grpSp>
        <p:nvGrpSpPr>
          <p:cNvPr id="27" name="组合 26">
            <a:extLst>
              <a:ext uri="{FF2B5EF4-FFF2-40B4-BE49-F238E27FC236}">
                <a16:creationId xmlns:a16="http://schemas.microsoft.com/office/drawing/2014/main" id="{97E6EBEA-9879-4F02-B40B-32CF59372F09}"/>
              </a:ext>
            </a:extLst>
          </p:cNvPr>
          <p:cNvGrpSpPr/>
          <p:nvPr/>
        </p:nvGrpSpPr>
        <p:grpSpPr>
          <a:xfrm>
            <a:off x="7435927" y="2585208"/>
            <a:ext cx="2487060" cy="482177"/>
            <a:chOff x="964740" y="2157253"/>
            <a:chExt cx="2487060" cy="482177"/>
          </a:xfrm>
        </p:grpSpPr>
        <p:sp>
          <p:nvSpPr>
            <p:cNvPr id="29" name="矩形: 圆角 28">
              <a:extLst>
                <a:ext uri="{FF2B5EF4-FFF2-40B4-BE49-F238E27FC236}">
                  <a16:creationId xmlns:a16="http://schemas.microsoft.com/office/drawing/2014/main" id="{3B038F03-C567-4526-AA2E-E192C47D13B0}"/>
                </a:ext>
              </a:extLst>
            </p:cNvPr>
            <p:cNvSpPr/>
            <p:nvPr/>
          </p:nvSpPr>
          <p:spPr>
            <a:xfrm>
              <a:off x="964740" y="2157253"/>
              <a:ext cx="2487060" cy="482177"/>
            </a:xfrm>
            <a:prstGeom prst="roundRect">
              <a:avLst>
                <a:gd name="adj" fmla="val 50000"/>
              </a:avLst>
            </a:prstGeom>
            <a:gradFill flip="none" rotWithShape="1">
              <a:gsLst>
                <a:gs pos="0">
                  <a:srgbClr val="D70F01"/>
                </a:gs>
                <a:gs pos="100000">
                  <a:srgbClr val="F47124"/>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4F1C5E90-6EFF-477A-B1B4-428A5A988C8A}"/>
                </a:ext>
              </a:extLst>
            </p:cNvPr>
            <p:cNvSpPr/>
            <p:nvPr/>
          </p:nvSpPr>
          <p:spPr>
            <a:xfrm>
              <a:off x="1602976" y="2191385"/>
              <a:ext cx="1210588" cy="400110"/>
            </a:xfrm>
            <a:prstGeom prst="rect">
              <a:avLst/>
            </a:prstGeom>
          </p:spPr>
          <p:txBody>
            <a:bodyPr wrap="none">
              <a:spAutoFit/>
            </a:bodyPr>
            <a:lstStyle/>
            <a:p>
              <a:pPr algn="ctr"/>
              <a:r>
                <a:rPr lang="zh-CN" altLang="en-US" sz="2000" dirty="0">
                  <a:solidFill>
                    <a:schemeClr val="bg1"/>
                  </a:solidFill>
                  <a:latin typeface="Arial" panose="020B0604020202020204" pitchFamily="34" charset="0"/>
                  <a:ea typeface="微软雅黑" panose="020B0503020204020204" pitchFamily="34" charset="-122"/>
                </a:rPr>
                <a:t>间接损失</a:t>
              </a:r>
            </a:p>
          </p:txBody>
        </p:sp>
      </p:grpSp>
      <p:sp>
        <p:nvSpPr>
          <p:cNvPr id="7" name="矩形 6">
            <a:extLst>
              <a:ext uri="{FF2B5EF4-FFF2-40B4-BE49-F238E27FC236}">
                <a16:creationId xmlns:a16="http://schemas.microsoft.com/office/drawing/2014/main" id="{6DDEB033-11BA-4C1F-B2DC-B251B1A05767}"/>
              </a:ext>
            </a:extLst>
          </p:cNvPr>
          <p:cNvSpPr/>
          <p:nvPr/>
        </p:nvSpPr>
        <p:spPr>
          <a:xfrm>
            <a:off x="7493820" y="3429000"/>
            <a:ext cx="2549096" cy="2536400"/>
          </a:xfrm>
          <a:prstGeom prst="rect">
            <a:avLst/>
          </a:prstGeom>
        </p:spPr>
        <p:txBody>
          <a:bodyPr wrap="none">
            <a:spAutoFit/>
          </a:bodyPr>
          <a:lstStyle/>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停产、减产损失价值</a:t>
            </a:r>
            <a:endParaRPr lang="en-US"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工作损失价值</a:t>
            </a:r>
            <a:endParaRPr lang="en-US"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资源损失价值</a:t>
            </a:r>
            <a:endParaRPr lang="en-US"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处理环境污染的费用</a:t>
            </a:r>
            <a:endParaRPr lang="en-US"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补充新职工的培训费</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用</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其他损失费用</a:t>
            </a:r>
          </a:p>
        </p:txBody>
      </p:sp>
      <p:sp>
        <p:nvSpPr>
          <p:cNvPr id="9" name="矩形 8">
            <a:extLst>
              <a:ext uri="{FF2B5EF4-FFF2-40B4-BE49-F238E27FC236}">
                <a16:creationId xmlns:a16="http://schemas.microsoft.com/office/drawing/2014/main" id="{B5583293-852F-448B-97F3-92A33415E233}"/>
              </a:ext>
            </a:extLst>
          </p:cNvPr>
          <p:cNvSpPr/>
          <p:nvPr/>
        </p:nvSpPr>
        <p:spPr>
          <a:xfrm>
            <a:off x="4593024" y="1419206"/>
            <a:ext cx="3005951" cy="400110"/>
          </a:xfrm>
          <a:prstGeom prst="rect">
            <a:avLst/>
          </a:prstGeom>
        </p:spPr>
        <p:txBody>
          <a:bodyPr wrap="none">
            <a:spAutoFit/>
          </a:bodyPr>
          <a:lstStyle/>
          <a:p>
            <a:pPr algn="ctr">
              <a:spcBef>
                <a:spcPct val="50000"/>
              </a:spcBef>
              <a:buFont typeface="Arial" panose="020B0604020202020204" pitchFamily="34" charset="0"/>
              <a:buNone/>
            </a:pPr>
            <a:r>
              <a:rPr lang="zh-CN" altLang="zh-CN" sz="2000" b="1" dirty="0">
                <a:solidFill>
                  <a:srgbClr val="D70F01"/>
                </a:solidFill>
                <a:latin typeface="微软雅黑" panose="020B0503020204020204" pitchFamily="34" charset="-122"/>
                <a:ea typeface="微软雅黑" panose="020B0503020204020204" pitchFamily="34" charset="-122"/>
              </a:rPr>
              <a:t>事故成本是隐藏的，包括</a:t>
            </a:r>
          </a:p>
        </p:txBody>
      </p:sp>
    </p:spTree>
    <p:extLst>
      <p:ext uri="{BB962C8B-B14F-4D97-AF65-F5344CB8AC3E}">
        <p14:creationId xmlns:p14="http://schemas.microsoft.com/office/powerpoint/2010/main" val="384287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安全效益</a:t>
            </a:r>
          </a:p>
        </p:txBody>
      </p:sp>
      <p:grpSp>
        <p:nvGrpSpPr>
          <p:cNvPr id="15" name="Group 2">
            <a:extLst>
              <a:ext uri="{FF2B5EF4-FFF2-40B4-BE49-F238E27FC236}">
                <a16:creationId xmlns:a16="http://schemas.microsoft.com/office/drawing/2014/main" id="{A09CDD4F-89E2-4BA2-80B3-A8EACA241ECC}"/>
              </a:ext>
            </a:extLst>
          </p:cNvPr>
          <p:cNvGrpSpPr>
            <a:grpSpLocks/>
          </p:cNvGrpSpPr>
          <p:nvPr/>
        </p:nvGrpSpPr>
        <p:grpSpPr bwMode="auto">
          <a:xfrm>
            <a:off x="1524000" y="1270000"/>
            <a:ext cx="9144000" cy="5029200"/>
            <a:chOff x="0" y="0"/>
            <a:chExt cx="5760" cy="3168"/>
          </a:xfrm>
        </p:grpSpPr>
        <p:sp>
          <p:nvSpPr>
            <p:cNvPr id="16" name="Rectangle 3" descr="蓝色砂纸">
              <a:extLst>
                <a:ext uri="{FF2B5EF4-FFF2-40B4-BE49-F238E27FC236}">
                  <a16:creationId xmlns:a16="http://schemas.microsoft.com/office/drawing/2014/main" id="{27AE5B51-F7D3-467A-8E2D-172023A393DC}"/>
                </a:ext>
              </a:extLst>
            </p:cNvPr>
            <p:cNvSpPr>
              <a:spLocks noChangeArrowheads="1"/>
            </p:cNvSpPr>
            <p:nvPr/>
          </p:nvSpPr>
          <p:spPr bwMode="auto">
            <a:xfrm>
              <a:off x="0" y="935"/>
              <a:ext cx="5760" cy="2233"/>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latin typeface="Arial" panose="020B0604020202020204" pitchFamily="34" charset="0"/>
              </a:endParaRPr>
            </a:p>
          </p:txBody>
        </p:sp>
        <p:sp>
          <p:nvSpPr>
            <p:cNvPr id="17" name="Rectangle 4" descr="10%">
              <a:extLst>
                <a:ext uri="{FF2B5EF4-FFF2-40B4-BE49-F238E27FC236}">
                  <a16:creationId xmlns:a16="http://schemas.microsoft.com/office/drawing/2014/main" id="{61B255EF-C48B-408B-860D-80602949FB37}"/>
                </a:ext>
              </a:extLst>
            </p:cNvPr>
            <p:cNvSpPr>
              <a:spLocks noChangeArrowheads="1"/>
            </p:cNvSpPr>
            <p:nvPr/>
          </p:nvSpPr>
          <p:spPr bwMode="auto">
            <a:xfrm>
              <a:off x="0" y="0"/>
              <a:ext cx="5760" cy="927"/>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latin typeface="Arial" panose="020B0604020202020204" pitchFamily="34" charset="0"/>
              </a:endParaRPr>
            </a:p>
          </p:txBody>
        </p:sp>
        <p:sp>
          <p:nvSpPr>
            <p:cNvPr id="18" name="AutoShape 5">
              <a:extLst>
                <a:ext uri="{FF2B5EF4-FFF2-40B4-BE49-F238E27FC236}">
                  <a16:creationId xmlns:a16="http://schemas.microsoft.com/office/drawing/2014/main" id="{967565CB-20A9-4A96-B26A-ABD0A85AEAA4}"/>
                </a:ext>
              </a:extLst>
            </p:cNvPr>
            <p:cNvSpPr>
              <a:spLocks noChangeArrowheads="1"/>
            </p:cNvSpPr>
            <p:nvPr/>
          </p:nvSpPr>
          <p:spPr bwMode="auto">
            <a:xfrm>
              <a:off x="1344" y="240"/>
              <a:ext cx="2880" cy="2760"/>
            </a:xfrm>
            <a:prstGeom prst="pentagon">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latin typeface="Arial" panose="020B0604020202020204" pitchFamily="34" charset="0"/>
              </a:endParaRPr>
            </a:p>
          </p:txBody>
        </p:sp>
        <p:sp>
          <p:nvSpPr>
            <p:cNvPr id="19" name="Rectangle 6">
              <a:extLst>
                <a:ext uri="{FF2B5EF4-FFF2-40B4-BE49-F238E27FC236}">
                  <a16:creationId xmlns:a16="http://schemas.microsoft.com/office/drawing/2014/main" id="{99CA1D1C-696D-4CC1-BA24-96D9034A22E0}"/>
                </a:ext>
              </a:extLst>
            </p:cNvPr>
            <p:cNvSpPr>
              <a:spLocks noChangeArrowheads="1"/>
            </p:cNvSpPr>
            <p:nvPr/>
          </p:nvSpPr>
          <p:spPr bwMode="auto">
            <a:xfrm>
              <a:off x="240" y="240"/>
              <a:ext cx="624" cy="24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 typeface="Arial" panose="020B0604020202020204" pitchFamily="34" charset="0"/>
                <a:buNone/>
              </a:pPr>
              <a:r>
                <a:rPr lang="zh-CN" altLang="zh-CN" sz="1800">
                  <a:latin typeface="Tahoma" panose="020B0604030504040204" pitchFamily="34" charset="0"/>
                </a:rPr>
                <a:t>直接的</a:t>
              </a:r>
            </a:p>
          </p:txBody>
        </p:sp>
        <p:sp>
          <p:nvSpPr>
            <p:cNvPr id="20" name="Rectangle 7">
              <a:extLst>
                <a:ext uri="{FF2B5EF4-FFF2-40B4-BE49-F238E27FC236}">
                  <a16:creationId xmlns:a16="http://schemas.microsoft.com/office/drawing/2014/main" id="{5714785C-093D-49F4-8E6B-0894CF081EFC}"/>
                </a:ext>
              </a:extLst>
            </p:cNvPr>
            <p:cNvSpPr>
              <a:spLocks noChangeArrowheads="1"/>
            </p:cNvSpPr>
            <p:nvPr/>
          </p:nvSpPr>
          <p:spPr bwMode="auto">
            <a:xfrm>
              <a:off x="240" y="2592"/>
              <a:ext cx="624" cy="24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 typeface="Arial" panose="020B0604020202020204" pitchFamily="34" charset="0"/>
                <a:buNone/>
              </a:pPr>
              <a:r>
                <a:rPr lang="zh-CN" altLang="zh-CN" sz="1800">
                  <a:latin typeface="Tahoma" panose="020B0604030504040204" pitchFamily="34" charset="0"/>
                </a:rPr>
                <a:t>间接的</a:t>
              </a:r>
            </a:p>
          </p:txBody>
        </p:sp>
        <p:sp>
          <p:nvSpPr>
            <p:cNvPr id="24" name="Rectangle 8">
              <a:extLst>
                <a:ext uri="{FF2B5EF4-FFF2-40B4-BE49-F238E27FC236}">
                  <a16:creationId xmlns:a16="http://schemas.microsoft.com/office/drawing/2014/main" id="{152082DF-6611-4E6F-84F8-875AAEFD3673}"/>
                </a:ext>
              </a:extLst>
            </p:cNvPr>
            <p:cNvSpPr>
              <a:spLocks noChangeArrowheads="1"/>
            </p:cNvSpPr>
            <p:nvPr/>
          </p:nvSpPr>
          <p:spPr bwMode="auto">
            <a:xfrm>
              <a:off x="4896" y="240"/>
              <a:ext cx="624" cy="24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 typeface="Arial" panose="020B0604020202020204" pitchFamily="34" charset="0"/>
                <a:buNone/>
              </a:pPr>
              <a:r>
                <a:rPr lang="zh-CN" altLang="zh-CN" sz="1800">
                  <a:latin typeface="Tahoma" panose="020B0604030504040204" pitchFamily="34" charset="0"/>
                </a:rPr>
                <a:t>可见的</a:t>
              </a:r>
            </a:p>
          </p:txBody>
        </p:sp>
        <p:sp>
          <p:nvSpPr>
            <p:cNvPr id="25" name="Rectangle 9">
              <a:extLst>
                <a:ext uri="{FF2B5EF4-FFF2-40B4-BE49-F238E27FC236}">
                  <a16:creationId xmlns:a16="http://schemas.microsoft.com/office/drawing/2014/main" id="{B00B1208-EA1C-49B1-8C4A-B7586B367910}"/>
                </a:ext>
              </a:extLst>
            </p:cNvPr>
            <p:cNvSpPr>
              <a:spLocks noChangeArrowheads="1"/>
            </p:cNvSpPr>
            <p:nvPr/>
          </p:nvSpPr>
          <p:spPr bwMode="auto">
            <a:xfrm>
              <a:off x="4944" y="2688"/>
              <a:ext cx="624" cy="24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 typeface="Arial" panose="020B0604020202020204" pitchFamily="34" charset="0"/>
                <a:buNone/>
              </a:pPr>
              <a:r>
                <a:rPr lang="zh-CN" altLang="zh-CN" sz="1800">
                  <a:latin typeface="Tahoma" panose="020B0604030504040204" pitchFamily="34" charset="0"/>
                </a:rPr>
                <a:t>不可见的</a:t>
              </a:r>
            </a:p>
          </p:txBody>
        </p:sp>
        <p:sp>
          <p:nvSpPr>
            <p:cNvPr id="26" name="Text Box 10">
              <a:extLst>
                <a:ext uri="{FF2B5EF4-FFF2-40B4-BE49-F238E27FC236}">
                  <a16:creationId xmlns:a16="http://schemas.microsoft.com/office/drawing/2014/main" id="{B70A60D2-383B-4F5B-A414-801F784A6C25}"/>
                </a:ext>
              </a:extLst>
            </p:cNvPr>
            <p:cNvSpPr txBox="1">
              <a:spLocks noChangeArrowheads="1"/>
            </p:cNvSpPr>
            <p:nvPr/>
          </p:nvSpPr>
          <p:spPr bwMode="auto">
            <a:xfrm>
              <a:off x="1536" y="4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2400" b="1">
                  <a:latin typeface="Tahoma" panose="020B0604030504040204" pitchFamily="34" charset="0"/>
                </a:rPr>
                <a:t>成本</a:t>
              </a:r>
            </a:p>
          </p:txBody>
        </p:sp>
        <p:sp>
          <p:nvSpPr>
            <p:cNvPr id="28" name="Text Box 11">
              <a:extLst>
                <a:ext uri="{FF2B5EF4-FFF2-40B4-BE49-F238E27FC236}">
                  <a16:creationId xmlns:a16="http://schemas.microsoft.com/office/drawing/2014/main" id="{1FE96A57-480C-404C-8EBE-CFA27C8CB6E5}"/>
                </a:ext>
              </a:extLst>
            </p:cNvPr>
            <p:cNvSpPr txBox="1">
              <a:spLocks noChangeArrowheads="1"/>
            </p:cNvSpPr>
            <p:nvPr/>
          </p:nvSpPr>
          <p:spPr bwMode="auto">
            <a:xfrm>
              <a:off x="3120" y="48"/>
              <a:ext cx="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2400" b="1">
                  <a:latin typeface="Tahoma" panose="020B0604030504040204" pitchFamily="34" charset="0"/>
                </a:rPr>
                <a:t>事故</a:t>
              </a:r>
            </a:p>
          </p:txBody>
        </p:sp>
        <p:sp>
          <p:nvSpPr>
            <p:cNvPr id="33" name="Text Box 12">
              <a:extLst>
                <a:ext uri="{FF2B5EF4-FFF2-40B4-BE49-F238E27FC236}">
                  <a16:creationId xmlns:a16="http://schemas.microsoft.com/office/drawing/2014/main" id="{6C30442F-0A65-423B-B90D-318C53D1EBFA}"/>
                </a:ext>
              </a:extLst>
            </p:cNvPr>
            <p:cNvSpPr txBox="1">
              <a:spLocks noChangeArrowheads="1"/>
            </p:cNvSpPr>
            <p:nvPr/>
          </p:nvSpPr>
          <p:spPr bwMode="auto">
            <a:xfrm>
              <a:off x="1344" y="288"/>
              <a:ext cx="100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1600">
                  <a:latin typeface="Tahoma" panose="020B0604030504040204" pitchFamily="34" charset="0"/>
                </a:rPr>
                <a:t>医疗费用</a:t>
              </a:r>
            </a:p>
            <a:p>
              <a:pPr algn="ctr">
                <a:spcBef>
                  <a:spcPct val="50000"/>
                </a:spcBef>
                <a:buFont typeface="Arial" panose="020B0604020202020204" pitchFamily="34" charset="0"/>
                <a:buNone/>
              </a:pPr>
              <a:r>
                <a:rPr lang="zh-CN" altLang="zh-CN" sz="1600">
                  <a:latin typeface="Tahoma" panose="020B0604030504040204" pitchFamily="34" charset="0"/>
                </a:rPr>
                <a:t>护理费用</a:t>
              </a:r>
            </a:p>
            <a:p>
              <a:pPr algn="ctr">
                <a:spcBef>
                  <a:spcPct val="50000"/>
                </a:spcBef>
                <a:buFont typeface="Arial" panose="020B0604020202020204" pitchFamily="34" charset="0"/>
                <a:buNone/>
              </a:pPr>
              <a:r>
                <a:rPr lang="zh-CN" altLang="zh-CN" sz="1600">
                  <a:latin typeface="Tahoma" panose="020B0604030504040204" pitchFamily="34" charset="0"/>
                </a:rPr>
                <a:t>赔偿费用</a:t>
              </a:r>
            </a:p>
          </p:txBody>
        </p:sp>
        <p:sp>
          <p:nvSpPr>
            <p:cNvPr id="34" name="Text Box 13">
              <a:extLst>
                <a:ext uri="{FF2B5EF4-FFF2-40B4-BE49-F238E27FC236}">
                  <a16:creationId xmlns:a16="http://schemas.microsoft.com/office/drawing/2014/main" id="{689E3510-A21E-4460-A01A-FABD1F8C93F9}"/>
                </a:ext>
              </a:extLst>
            </p:cNvPr>
            <p:cNvSpPr txBox="1">
              <a:spLocks noChangeArrowheads="1"/>
            </p:cNvSpPr>
            <p:nvPr/>
          </p:nvSpPr>
          <p:spPr bwMode="auto">
            <a:xfrm>
              <a:off x="2880" y="288"/>
              <a:ext cx="1536"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1600" dirty="0">
                  <a:latin typeface="Tahoma" panose="020B0604030504040204" pitchFamily="34" charset="0"/>
                </a:rPr>
                <a:t>致命∕致残事故</a:t>
              </a:r>
            </a:p>
            <a:p>
              <a:pPr algn="ctr">
                <a:spcBef>
                  <a:spcPct val="50000"/>
                </a:spcBef>
                <a:buFont typeface="Arial" panose="020B0604020202020204" pitchFamily="34" charset="0"/>
                <a:buNone/>
              </a:pPr>
              <a:r>
                <a:rPr lang="zh-CN" altLang="zh-CN" sz="1600" dirty="0">
                  <a:latin typeface="Tahoma" panose="020B0604030504040204" pitchFamily="34" charset="0"/>
                </a:rPr>
                <a:t>需要医疗期的工伤事故</a:t>
              </a:r>
            </a:p>
            <a:p>
              <a:pPr algn="ctr">
                <a:spcBef>
                  <a:spcPct val="50000"/>
                </a:spcBef>
                <a:buFont typeface="Arial" panose="020B0604020202020204" pitchFamily="34" charset="0"/>
                <a:buNone/>
              </a:pPr>
              <a:r>
                <a:rPr lang="zh-CN" altLang="zh-CN" sz="1600" dirty="0">
                  <a:latin typeface="Tahoma" panose="020B0604030504040204" pitchFamily="34" charset="0"/>
                </a:rPr>
                <a:t>一般医疗事故等</a:t>
              </a:r>
            </a:p>
          </p:txBody>
        </p:sp>
        <p:sp>
          <p:nvSpPr>
            <p:cNvPr id="35" name="Text Box 14">
              <a:extLst>
                <a:ext uri="{FF2B5EF4-FFF2-40B4-BE49-F238E27FC236}">
                  <a16:creationId xmlns:a16="http://schemas.microsoft.com/office/drawing/2014/main" id="{058E81CE-2AF0-4126-9F89-6D5A550B9076}"/>
                </a:ext>
              </a:extLst>
            </p:cNvPr>
            <p:cNvSpPr txBox="1">
              <a:spLocks noChangeArrowheads="1"/>
            </p:cNvSpPr>
            <p:nvPr/>
          </p:nvSpPr>
          <p:spPr bwMode="auto">
            <a:xfrm>
              <a:off x="1104" y="1200"/>
              <a:ext cx="1488"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1600">
                  <a:latin typeface="Tahoma" panose="020B0604030504040204" pitchFamily="34" charset="0"/>
                </a:rPr>
                <a:t>生产延误</a:t>
              </a:r>
            </a:p>
            <a:p>
              <a:pPr algn="ctr">
                <a:spcBef>
                  <a:spcPct val="50000"/>
                </a:spcBef>
                <a:buFont typeface="Arial" panose="020B0604020202020204" pitchFamily="34" charset="0"/>
                <a:buNone/>
              </a:pPr>
              <a:r>
                <a:rPr lang="zh-CN" altLang="zh-CN" sz="1600">
                  <a:latin typeface="Tahoma" panose="020B0604030504040204" pitchFamily="34" charset="0"/>
                </a:rPr>
                <a:t>要有同仁代替工作</a:t>
              </a:r>
            </a:p>
            <a:p>
              <a:pPr algn="ctr">
                <a:spcBef>
                  <a:spcPct val="50000"/>
                </a:spcBef>
                <a:buFont typeface="Arial" panose="020B0604020202020204" pitchFamily="34" charset="0"/>
                <a:buNone/>
              </a:pPr>
              <a:r>
                <a:rPr lang="zh-CN" altLang="zh-CN" sz="1600">
                  <a:latin typeface="Tahoma" panose="020B0604030504040204" pitchFamily="34" charset="0"/>
                </a:rPr>
                <a:t>要有人加班</a:t>
              </a:r>
            </a:p>
            <a:p>
              <a:pPr algn="ctr">
                <a:spcBef>
                  <a:spcPct val="50000"/>
                </a:spcBef>
                <a:buFont typeface="Arial" panose="020B0604020202020204" pitchFamily="34" charset="0"/>
                <a:buNone/>
              </a:pPr>
              <a:r>
                <a:rPr lang="zh-CN" altLang="zh-CN" sz="1600">
                  <a:latin typeface="Tahoma" panose="020B0604030504040204" pitchFamily="34" charset="0"/>
                </a:rPr>
                <a:t>管理者时间</a:t>
              </a:r>
            </a:p>
            <a:p>
              <a:pPr algn="ctr">
                <a:spcBef>
                  <a:spcPct val="50000"/>
                </a:spcBef>
                <a:buFont typeface="Arial" panose="020B0604020202020204" pitchFamily="34" charset="0"/>
                <a:buNone/>
              </a:pPr>
              <a:r>
                <a:rPr lang="zh-CN" altLang="zh-CN" sz="1600">
                  <a:latin typeface="Tahoma" panose="020B0604030504040204" pitchFamily="34" charset="0"/>
                </a:rPr>
                <a:t>设备损坏</a:t>
              </a:r>
            </a:p>
            <a:p>
              <a:pPr algn="ctr">
                <a:spcBef>
                  <a:spcPct val="50000"/>
                </a:spcBef>
                <a:buFont typeface="Arial" panose="020B0604020202020204" pitchFamily="34" charset="0"/>
                <a:buNone/>
              </a:pPr>
              <a:r>
                <a:rPr lang="zh-CN" altLang="zh-CN" sz="1600">
                  <a:latin typeface="Tahoma" panose="020B0604030504040204" pitchFamily="34" charset="0"/>
                </a:rPr>
                <a:t>等等</a:t>
              </a:r>
            </a:p>
            <a:p>
              <a:pPr algn="ctr">
                <a:spcBef>
                  <a:spcPct val="50000"/>
                </a:spcBef>
                <a:buFont typeface="Arial" panose="020B0604020202020204" pitchFamily="34" charset="0"/>
                <a:buNone/>
              </a:pPr>
              <a:endParaRPr lang="zh-CN" altLang="zh-CN" sz="1600">
                <a:latin typeface="Tahoma" panose="020B0604030504040204" pitchFamily="34" charset="0"/>
              </a:endParaRPr>
            </a:p>
          </p:txBody>
        </p:sp>
        <p:sp>
          <p:nvSpPr>
            <p:cNvPr id="36" name="Text Box 15">
              <a:extLst>
                <a:ext uri="{FF2B5EF4-FFF2-40B4-BE49-F238E27FC236}">
                  <a16:creationId xmlns:a16="http://schemas.microsoft.com/office/drawing/2014/main" id="{5A80AE81-F149-4B75-B952-0FC045E5B0B1}"/>
                </a:ext>
              </a:extLst>
            </p:cNvPr>
            <p:cNvSpPr txBox="1">
              <a:spLocks noChangeArrowheads="1"/>
            </p:cNvSpPr>
            <p:nvPr/>
          </p:nvSpPr>
          <p:spPr bwMode="auto">
            <a:xfrm>
              <a:off x="2832" y="1200"/>
              <a:ext cx="1776"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zh-CN" sz="1600">
                  <a:latin typeface="Tahoma" panose="020B0604030504040204" pitchFamily="34" charset="0"/>
                </a:rPr>
                <a:t>事故末遂的危行为</a:t>
              </a:r>
            </a:p>
            <a:p>
              <a:pPr algn="ctr">
                <a:spcBef>
                  <a:spcPct val="50000"/>
                </a:spcBef>
                <a:buFont typeface="Arial" panose="020B0604020202020204" pitchFamily="34" charset="0"/>
                <a:buNone/>
              </a:pPr>
              <a:r>
                <a:rPr lang="zh-CN" altLang="zh-CN" sz="1600">
                  <a:latin typeface="Tahoma" panose="020B0604030504040204" pitchFamily="34" charset="0"/>
                </a:rPr>
                <a:t>虚惊事件</a:t>
              </a:r>
            </a:p>
            <a:p>
              <a:pPr algn="ctr">
                <a:spcBef>
                  <a:spcPct val="50000"/>
                </a:spcBef>
                <a:buFont typeface="Arial" panose="020B0604020202020204" pitchFamily="34" charset="0"/>
                <a:buNone/>
              </a:pPr>
              <a:r>
                <a:rPr lang="zh-CN" altLang="zh-CN" sz="1600">
                  <a:latin typeface="Tahoma" panose="020B0604030504040204" pitchFamily="34" charset="0"/>
                </a:rPr>
                <a:t>危险的状况</a:t>
              </a:r>
            </a:p>
          </p:txBody>
        </p:sp>
        <p:sp>
          <p:nvSpPr>
            <p:cNvPr id="37" name="Rectangle 16">
              <a:extLst>
                <a:ext uri="{FF2B5EF4-FFF2-40B4-BE49-F238E27FC236}">
                  <a16:creationId xmlns:a16="http://schemas.microsoft.com/office/drawing/2014/main" id="{ED9FB82E-1F2F-4B2A-B2F6-DFDEE26D51B8}"/>
                </a:ext>
              </a:extLst>
            </p:cNvPr>
            <p:cNvSpPr>
              <a:spLocks noChangeArrowheads="1"/>
            </p:cNvSpPr>
            <p:nvPr/>
          </p:nvSpPr>
          <p:spPr bwMode="auto">
            <a:xfrm>
              <a:off x="2400" y="2544"/>
              <a:ext cx="864" cy="336"/>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 typeface="Arial" panose="020B0604020202020204" pitchFamily="34" charset="0"/>
                <a:buNone/>
              </a:pPr>
              <a:r>
                <a:rPr lang="zh-CN" altLang="zh-CN" sz="2400" b="1">
                  <a:latin typeface="Tahoma" panose="020B0604030504040204" pitchFamily="34" charset="0"/>
                </a:rPr>
                <a:t>冰山</a:t>
              </a:r>
            </a:p>
          </p:txBody>
        </p:sp>
      </p:grpSp>
    </p:spTree>
    <p:extLst>
      <p:ext uri="{BB962C8B-B14F-4D97-AF65-F5344CB8AC3E}">
        <p14:creationId xmlns:p14="http://schemas.microsoft.com/office/powerpoint/2010/main" val="1803736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安全效益</a:t>
            </a:r>
          </a:p>
        </p:txBody>
      </p:sp>
      <p:graphicFrame>
        <p:nvGraphicFramePr>
          <p:cNvPr id="21" name="Object 4">
            <a:extLst>
              <a:ext uri="{FF2B5EF4-FFF2-40B4-BE49-F238E27FC236}">
                <a16:creationId xmlns:a16="http://schemas.microsoft.com/office/drawing/2014/main" id="{9A92A7CE-7EEF-45FE-9E4C-EA2225013D27}"/>
              </a:ext>
            </a:extLst>
          </p:cNvPr>
          <p:cNvGraphicFramePr>
            <a:graphicFrameLocks/>
          </p:cNvGraphicFramePr>
          <p:nvPr>
            <p:extLst>
              <p:ext uri="{D42A27DB-BD31-4B8C-83A1-F6EECF244321}">
                <p14:modId xmlns:p14="http://schemas.microsoft.com/office/powerpoint/2010/main" val="558932226"/>
              </p:ext>
            </p:extLst>
          </p:nvPr>
        </p:nvGraphicFramePr>
        <p:xfrm>
          <a:off x="990600" y="1346200"/>
          <a:ext cx="10210800" cy="4842682"/>
        </p:xfrm>
        <a:graphic>
          <a:graphicData uri="http://schemas.openxmlformats.org/presentationml/2006/ole">
            <mc:AlternateContent xmlns:mc="http://schemas.openxmlformats.org/markup-compatibility/2006">
              <mc:Choice xmlns:v="urn:schemas-microsoft-com:vml" Requires="v">
                <p:oleObj spid="_x0000_s1076" r:id="rId4" imgW="5468112" imgH="3393948" progId="Word.Document.8">
                  <p:embed/>
                </p:oleObj>
              </mc:Choice>
              <mc:Fallback>
                <p:oleObj r:id="rId4" imgW="5468112" imgH="3393948" progId="Word.Document.8">
                  <p:embed/>
                  <p:pic>
                    <p:nvPicPr>
                      <p:cNvPr id="62468" name="Object 4">
                        <a:extLst>
                          <a:ext uri="{FF2B5EF4-FFF2-40B4-BE49-F238E27FC236}">
                            <a16:creationId xmlns:a16="http://schemas.microsoft.com/office/drawing/2014/main" id="{18C5B157-2837-4BA2-B41A-015F19FF4A8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46200"/>
                        <a:ext cx="10210800" cy="484268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34005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梯形 39">
            <a:extLst>
              <a:ext uri="{FF2B5EF4-FFF2-40B4-BE49-F238E27FC236}">
                <a16:creationId xmlns:a16="http://schemas.microsoft.com/office/drawing/2014/main" id="{D1E44651-962B-4E49-B1F5-96EC7BE6E10E}"/>
              </a:ext>
            </a:extLst>
          </p:cNvPr>
          <p:cNvSpPr/>
          <p:nvPr/>
        </p:nvSpPr>
        <p:spPr>
          <a:xfrm rot="5400000" flipH="1">
            <a:off x="7993108" y="2931794"/>
            <a:ext cx="3568254" cy="2223599"/>
          </a:xfrm>
          <a:prstGeom prst="trapezoid">
            <a:avLst>
              <a:gd name="adj" fmla="val 76113"/>
            </a:avLst>
          </a:prstGeom>
          <a:gradFill>
            <a:gsLst>
              <a:gs pos="100000">
                <a:schemeClr val="accent1">
                  <a:lumMod val="5000"/>
                  <a:lumOff val="95000"/>
                  <a:alpha val="0"/>
                </a:schemeClr>
              </a:gs>
              <a:gs pos="24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a:extLst>
              <a:ext uri="{FF2B5EF4-FFF2-40B4-BE49-F238E27FC236}">
                <a16:creationId xmlns:a16="http://schemas.microsoft.com/office/drawing/2014/main" id="{5AD618F7-2894-498B-8DE9-2937A315BC70}"/>
              </a:ext>
            </a:extLst>
          </p:cNvPr>
          <p:cNvSpPr/>
          <p:nvPr/>
        </p:nvSpPr>
        <p:spPr>
          <a:xfrm rot="16200000">
            <a:off x="845743" y="2932927"/>
            <a:ext cx="3568254" cy="2223599"/>
          </a:xfrm>
          <a:prstGeom prst="trapezoid">
            <a:avLst>
              <a:gd name="adj" fmla="val 76113"/>
            </a:avLst>
          </a:prstGeom>
          <a:gradFill>
            <a:gsLst>
              <a:gs pos="100000">
                <a:schemeClr val="accent1">
                  <a:lumMod val="5000"/>
                  <a:lumOff val="95000"/>
                  <a:alpha val="0"/>
                </a:schemeClr>
              </a:gs>
              <a:gs pos="24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A470752-EF13-4B44-B438-1D0B9349E44A}"/>
              </a:ext>
            </a:extLst>
          </p:cNvPr>
          <p:cNvSpPr/>
          <p:nvPr/>
        </p:nvSpPr>
        <p:spPr>
          <a:xfrm>
            <a:off x="6313144" y="2260600"/>
            <a:ext cx="2099776" cy="586292"/>
          </a:xfrm>
          <a:prstGeom prst="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20" name="矩形 19">
            <a:extLst>
              <a:ext uri="{FF2B5EF4-FFF2-40B4-BE49-F238E27FC236}">
                <a16:creationId xmlns:a16="http://schemas.microsoft.com/office/drawing/2014/main" id="{DB9629AA-5495-4C12-9A16-A7F5E6A1DEA5}"/>
              </a:ext>
            </a:extLst>
          </p:cNvPr>
          <p:cNvSpPr/>
          <p:nvPr/>
        </p:nvSpPr>
        <p:spPr>
          <a:xfrm>
            <a:off x="6313144" y="3262854"/>
            <a:ext cx="2099776" cy="586292"/>
          </a:xfrm>
          <a:prstGeom prst="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安全效益</a:t>
            </a:r>
          </a:p>
        </p:txBody>
      </p:sp>
      <p:sp>
        <p:nvSpPr>
          <p:cNvPr id="6" name="矩形: 圆角 5">
            <a:extLst>
              <a:ext uri="{FF2B5EF4-FFF2-40B4-BE49-F238E27FC236}">
                <a16:creationId xmlns:a16="http://schemas.microsoft.com/office/drawing/2014/main" id="{BC0FFB07-FB19-4079-8B59-961577A98D90}"/>
              </a:ext>
            </a:extLst>
          </p:cNvPr>
          <p:cNvSpPr/>
          <p:nvPr/>
        </p:nvSpPr>
        <p:spPr>
          <a:xfrm>
            <a:off x="1082699" y="2872292"/>
            <a:ext cx="615545" cy="2395668"/>
          </a:xfrm>
          <a:prstGeom prst="roundRect">
            <a:avLst>
              <a:gd name="adj" fmla="val 50000"/>
            </a:avLst>
          </a:prstGeom>
          <a:solidFill>
            <a:srgbClr val="E43C11"/>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spcBef>
                <a:spcPct val="50000"/>
              </a:spcBef>
              <a:buFont typeface="Arial" panose="020B0604020202020204" pitchFamily="34" charset="0"/>
              <a:buNone/>
            </a:pPr>
            <a:r>
              <a:rPr lang="zh-CN" altLang="zh-CN" sz="2400" dirty="0">
                <a:solidFill>
                  <a:schemeClr val="bg1"/>
                </a:solidFill>
                <a:latin typeface="微软雅黑" panose="020B0503020204020204" pitchFamily="34" charset="-122"/>
                <a:ea typeface="微软雅黑" panose="020B0503020204020204" pitchFamily="34" charset="-122"/>
              </a:rPr>
              <a:t>改善安全</a:t>
            </a:r>
          </a:p>
        </p:txBody>
      </p:sp>
      <p:sp>
        <p:nvSpPr>
          <p:cNvPr id="2" name="矩形 1">
            <a:extLst>
              <a:ext uri="{FF2B5EF4-FFF2-40B4-BE49-F238E27FC236}">
                <a16:creationId xmlns:a16="http://schemas.microsoft.com/office/drawing/2014/main" id="{FF64E320-C259-48CF-8824-3075C7BAB89D}"/>
              </a:ext>
            </a:extLst>
          </p:cNvPr>
          <p:cNvSpPr/>
          <p:nvPr/>
        </p:nvSpPr>
        <p:spPr>
          <a:xfrm>
            <a:off x="3717926" y="2260600"/>
            <a:ext cx="2099776" cy="586292"/>
          </a:xfrm>
          <a:prstGeom prst="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8" name="矩形 7">
            <a:extLst>
              <a:ext uri="{FF2B5EF4-FFF2-40B4-BE49-F238E27FC236}">
                <a16:creationId xmlns:a16="http://schemas.microsoft.com/office/drawing/2014/main" id="{1D1259E2-5240-42A5-8D56-E75860A0FA39}"/>
              </a:ext>
            </a:extLst>
          </p:cNvPr>
          <p:cNvSpPr/>
          <p:nvPr/>
        </p:nvSpPr>
        <p:spPr>
          <a:xfrm>
            <a:off x="3717926" y="4203793"/>
            <a:ext cx="4694994" cy="586292"/>
          </a:xfrm>
          <a:prstGeom prst="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9" name="矩形 8">
            <a:extLst>
              <a:ext uri="{FF2B5EF4-FFF2-40B4-BE49-F238E27FC236}">
                <a16:creationId xmlns:a16="http://schemas.microsoft.com/office/drawing/2014/main" id="{CFCD66CE-FD95-4C5D-AA1B-90790429AE69}"/>
              </a:ext>
            </a:extLst>
          </p:cNvPr>
          <p:cNvSpPr/>
          <p:nvPr/>
        </p:nvSpPr>
        <p:spPr>
          <a:xfrm>
            <a:off x="3717926" y="5242560"/>
            <a:ext cx="4694994" cy="586292"/>
          </a:xfrm>
          <a:prstGeom prst="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10" name="矩形 9">
            <a:extLst>
              <a:ext uri="{FF2B5EF4-FFF2-40B4-BE49-F238E27FC236}">
                <a16:creationId xmlns:a16="http://schemas.microsoft.com/office/drawing/2014/main" id="{10A45E32-0E0B-4C73-AC3C-476BAAC14C28}"/>
              </a:ext>
            </a:extLst>
          </p:cNvPr>
          <p:cNvSpPr/>
          <p:nvPr/>
        </p:nvSpPr>
        <p:spPr>
          <a:xfrm>
            <a:off x="3717926" y="3262854"/>
            <a:ext cx="2099776" cy="586292"/>
          </a:xfrm>
          <a:prstGeom prst="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a:solidFill>
                <a:srgbClr val="E43C11"/>
              </a:solidFill>
              <a:ea typeface="思源黑体 CN Medium" panose="020B0600000000000000" pitchFamily="34" charset="-122"/>
            </a:endParaRPr>
          </a:p>
        </p:txBody>
      </p:sp>
      <p:sp>
        <p:nvSpPr>
          <p:cNvPr id="12" name="矩形: 圆角 11">
            <a:extLst>
              <a:ext uri="{FF2B5EF4-FFF2-40B4-BE49-F238E27FC236}">
                <a16:creationId xmlns:a16="http://schemas.microsoft.com/office/drawing/2014/main" id="{8D66C860-078F-4412-8FE3-ECCE3BF7675D}"/>
              </a:ext>
            </a:extLst>
          </p:cNvPr>
          <p:cNvSpPr/>
          <p:nvPr/>
        </p:nvSpPr>
        <p:spPr>
          <a:xfrm>
            <a:off x="10658498" y="2846892"/>
            <a:ext cx="615545" cy="2395668"/>
          </a:xfrm>
          <a:prstGeom prst="roundRect">
            <a:avLst>
              <a:gd name="adj" fmla="val 50000"/>
            </a:avLst>
          </a:prstGeom>
          <a:solidFill>
            <a:srgbClr val="E43C11"/>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spcBef>
                <a:spcPct val="50000"/>
              </a:spcBef>
            </a:pPr>
            <a:r>
              <a:rPr lang="zh-CN" altLang="zh-CN" sz="2400" dirty="0">
                <a:solidFill>
                  <a:schemeClr val="bg1"/>
                </a:solidFill>
                <a:latin typeface="微软雅黑" panose="020B0503020204020204" pitchFamily="34" charset="-122"/>
                <a:ea typeface="微软雅黑" panose="020B0503020204020204" pitchFamily="34" charset="-122"/>
              </a:rPr>
              <a:t>更多的利润</a:t>
            </a:r>
          </a:p>
        </p:txBody>
      </p:sp>
      <p:sp>
        <p:nvSpPr>
          <p:cNvPr id="3" name="矩形 2">
            <a:extLst>
              <a:ext uri="{FF2B5EF4-FFF2-40B4-BE49-F238E27FC236}">
                <a16:creationId xmlns:a16="http://schemas.microsoft.com/office/drawing/2014/main" id="{381CB33A-3C9B-476E-8544-EAE2DB8F67EC}"/>
              </a:ext>
            </a:extLst>
          </p:cNvPr>
          <p:cNvSpPr/>
          <p:nvPr/>
        </p:nvSpPr>
        <p:spPr>
          <a:xfrm>
            <a:off x="4086697" y="2353691"/>
            <a:ext cx="1537600" cy="400110"/>
          </a:xfrm>
          <a:prstGeom prst="rect">
            <a:avLst/>
          </a:prstGeom>
        </p:spPr>
        <p:txBody>
          <a:bodyPr wrap="none">
            <a:spAutoFit/>
          </a:bodyPr>
          <a:lstStyle/>
          <a:p>
            <a:r>
              <a:rPr lang="zh-CN" altLang="zh-CN" sz="2000" dirty="0">
                <a:solidFill>
                  <a:schemeClr val="tx1">
                    <a:lumMod val="95000"/>
                    <a:lumOff val="5000"/>
                  </a:schemeClr>
                </a:solidFill>
                <a:latin typeface="微软雅黑" panose="020B0503020204020204" pitchFamily="34" charset="-122"/>
                <a:ea typeface="微软雅黑" panose="020B0503020204020204" pitchFamily="34" charset="-122"/>
              </a:rPr>
              <a:t>人员更安全 </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1A91F839-6E85-42D2-9D9B-4C60C92E26C8}"/>
              </a:ext>
            </a:extLst>
          </p:cNvPr>
          <p:cNvSpPr/>
          <p:nvPr/>
        </p:nvSpPr>
        <p:spPr>
          <a:xfrm>
            <a:off x="6657912" y="2372038"/>
            <a:ext cx="1467068" cy="400110"/>
          </a:xfrm>
          <a:prstGeom prst="rect">
            <a:avLst/>
          </a:prstGeom>
        </p:spPr>
        <p:txBody>
          <a:bodyPr wrap="none">
            <a:spAutoFit/>
          </a:bodyPr>
          <a:lstStyle/>
          <a:p>
            <a:r>
              <a:rPr lang="zh-CN" altLang="zh-CN" sz="2000" dirty="0">
                <a:solidFill>
                  <a:schemeClr val="tx1">
                    <a:lumMod val="95000"/>
                    <a:lumOff val="5000"/>
                  </a:schemeClr>
                </a:solidFill>
                <a:latin typeface="微软雅黑" panose="020B0503020204020204" pitchFamily="34" charset="-122"/>
                <a:ea typeface="微软雅黑" panose="020B0503020204020204" pitchFamily="34" charset="-122"/>
              </a:rPr>
              <a:t>更少的伤害</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B2F03854-54F8-4153-BD11-7797F9CBB4A5}"/>
              </a:ext>
            </a:extLst>
          </p:cNvPr>
          <p:cNvSpPr/>
          <p:nvPr/>
        </p:nvSpPr>
        <p:spPr>
          <a:xfrm>
            <a:off x="4395518" y="3358933"/>
            <a:ext cx="1285929" cy="400110"/>
          </a:xfrm>
          <a:prstGeom prst="rect">
            <a:avLst/>
          </a:prstGeom>
        </p:spPr>
        <p:txBody>
          <a:bodyPr wrap="none">
            <a:spAutoFit/>
          </a:bodyPr>
          <a:lstStyle/>
          <a:p>
            <a:r>
              <a:rPr lang="zh-CN" altLang="zh-CN" sz="2000" dirty="0">
                <a:solidFill>
                  <a:schemeClr val="tx1">
                    <a:lumMod val="95000"/>
                    <a:lumOff val="5000"/>
                  </a:schemeClr>
                </a:solidFill>
                <a:latin typeface="微软雅黑" panose="020B0503020204020204" pitchFamily="34" charset="-122"/>
                <a:ea typeface="微软雅黑" panose="020B0503020204020204" pitchFamily="34" charset="-122"/>
              </a:rPr>
              <a:t>提高效率 </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7E6B07FD-7708-4B7A-9F04-2A74999D75DE}"/>
              </a:ext>
            </a:extLst>
          </p:cNvPr>
          <p:cNvSpPr/>
          <p:nvPr/>
        </p:nvSpPr>
        <p:spPr>
          <a:xfrm>
            <a:off x="6529671" y="3358903"/>
            <a:ext cx="1723549" cy="400110"/>
          </a:xfrm>
          <a:prstGeom prst="rect">
            <a:avLst/>
          </a:prstGeom>
        </p:spPr>
        <p:txBody>
          <a:bodyPr wrap="none">
            <a:spAutoFit/>
          </a:bodyPr>
          <a:lstStyle/>
          <a:p>
            <a:r>
              <a:rPr lang="zh-CN" altLang="zh-CN" sz="2000" dirty="0">
                <a:solidFill>
                  <a:schemeClr val="tx1">
                    <a:lumMod val="95000"/>
                    <a:lumOff val="5000"/>
                  </a:schemeClr>
                </a:solidFill>
                <a:latin typeface="微软雅黑" panose="020B0503020204020204" pitchFamily="34" charset="-122"/>
                <a:ea typeface="微软雅黑" panose="020B0503020204020204" pitchFamily="34" charset="-122"/>
              </a:rPr>
              <a:t>降低生产成本</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557C92B8-2D9E-4F97-AB18-A9876C037C65}"/>
              </a:ext>
            </a:extLst>
          </p:cNvPr>
          <p:cNvSpPr/>
          <p:nvPr/>
        </p:nvSpPr>
        <p:spPr>
          <a:xfrm>
            <a:off x="5068314" y="4296884"/>
            <a:ext cx="2055371" cy="400110"/>
          </a:xfrm>
          <a:prstGeom prst="rect">
            <a:avLst/>
          </a:prstGeom>
        </p:spPr>
        <p:txBody>
          <a:bodyPr wrap="none">
            <a:spAutoFit/>
          </a:bodyPr>
          <a:lstStyle/>
          <a:p>
            <a:r>
              <a:rPr lang="zh-CN" altLang="zh-CN" sz="2000" dirty="0">
                <a:solidFill>
                  <a:schemeClr val="tx1">
                    <a:lumMod val="95000"/>
                    <a:lumOff val="5000"/>
                  </a:schemeClr>
                </a:solidFill>
                <a:latin typeface="微软雅黑" panose="020B0503020204020204" pitchFamily="34" charset="-122"/>
                <a:ea typeface="微软雅黑" panose="020B0503020204020204" pitchFamily="34" charset="-122"/>
              </a:rPr>
              <a:t>提高员工安全感</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DEB04A13-FB5E-45F1-AF40-E58FABB94C2E}"/>
              </a:ext>
            </a:extLst>
          </p:cNvPr>
          <p:cNvSpPr/>
          <p:nvPr/>
        </p:nvSpPr>
        <p:spPr>
          <a:xfrm>
            <a:off x="5105986" y="5335651"/>
            <a:ext cx="1980029" cy="400110"/>
          </a:xfrm>
          <a:prstGeom prst="rect">
            <a:avLst/>
          </a:prstGeom>
        </p:spPr>
        <p:txBody>
          <a:bodyPr wrap="none">
            <a:spAutoFit/>
          </a:bodyPr>
          <a:lstStyle/>
          <a:p>
            <a:r>
              <a:rPr lang="zh-CN" altLang="zh-CN" sz="2000" dirty="0">
                <a:solidFill>
                  <a:schemeClr val="tx1">
                    <a:lumMod val="95000"/>
                    <a:lumOff val="5000"/>
                  </a:schemeClr>
                </a:solidFill>
                <a:latin typeface="微软雅黑" panose="020B0503020204020204" pitchFamily="34" charset="-122"/>
                <a:ea typeface="微软雅黑" panose="020B0503020204020204" pitchFamily="34" charset="-122"/>
              </a:rPr>
              <a:t>更多的生产时间</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22" name="直接箭头连接符 21">
            <a:extLst>
              <a:ext uri="{FF2B5EF4-FFF2-40B4-BE49-F238E27FC236}">
                <a16:creationId xmlns:a16="http://schemas.microsoft.com/office/drawing/2014/main" id="{ABC6ECE7-7268-4DF4-9DB5-F0A3545A1322}"/>
              </a:ext>
            </a:extLst>
          </p:cNvPr>
          <p:cNvCxnSpPr>
            <a:cxnSpLocks/>
            <a:stCxn id="6" idx="3"/>
          </p:cNvCxnSpPr>
          <p:nvPr/>
        </p:nvCxnSpPr>
        <p:spPr>
          <a:xfrm flipV="1">
            <a:off x="1698244" y="2704030"/>
            <a:ext cx="1852997" cy="1366096"/>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5A515F65-A0C6-4B74-BF9D-99D331D3F8A8}"/>
              </a:ext>
            </a:extLst>
          </p:cNvPr>
          <p:cNvCxnSpPr>
            <a:cxnSpLocks/>
            <a:stCxn id="6" idx="3"/>
          </p:cNvCxnSpPr>
          <p:nvPr/>
        </p:nvCxnSpPr>
        <p:spPr>
          <a:xfrm flipV="1">
            <a:off x="1698244" y="3592514"/>
            <a:ext cx="1911738" cy="477612"/>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E03881AE-4D3E-4630-AD36-88560197B84E}"/>
              </a:ext>
            </a:extLst>
          </p:cNvPr>
          <p:cNvCxnSpPr>
            <a:cxnSpLocks/>
            <a:stCxn id="6" idx="3"/>
          </p:cNvCxnSpPr>
          <p:nvPr/>
        </p:nvCxnSpPr>
        <p:spPr>
          <a:xfrm>
            <a:off x="1698244" y="4070126"/>
            <a:ext cx="1924246" cy="426813"/>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CCD40844-2548-4CF7-A7E7-8D3811F470B7}"/>
              </a:ext>
            </a:extLst>
          </p:cNvPr>
          <p:cNvCxnSpPr>
            <a:cxnSpLocks/>
            <a:stCxn id="6" idx="3"/>
          </p:cNvCxnSpPr>
          <p:nvPr/>
        </p:nvCxnSpPr>
        <p:spPr>
          <a:xfrm>
            <a:off x="1698244" y="4070126"/>
            <a:ext cx="1800606" cy="1327374"/>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87289689-EB67-491E-88E0-5089D02A7FE3}"/>
              </a:ext>
            </a:extLst>
          </p:cNvPr>
          <p:cNvCxnSpPr>
            <a:cxnSpLocks/>
          </p:cNvCxnSpPr>
          <p:nvPr/>
        </p:nvCxnSpPr>
        <p:spPr>
          <a:xfrm>
            <a:off x="8577662" y="2572093"/>
            <a:ext cx="1916094" cy="1352466"/>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93E8249A-E101-490F-B3B2-5635EC1F5B9E}"/>
              </a:ext>
            </a:extLst>
          </p:cNvPr>
          <p:cNvCxnSpPr>
            <a:cxnSpLocks/>
          </p:cNvCxnSpPr>
          <p:nvPr/>
        </p:nvCxnSpPr>
        <p:spPr>
          <a:xfrm>
            <a:off x="8577662" y="3523674"/>
            <a:ext cx="1916094" cy="483809"/>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38330BA0-B1BE-4912-B598-CB8FE7BBD279}"/>
              </a:ext>
            </a:extLst>
          </p:cNvPr>
          <p:cNvCxnSpPr>
            <a:cxnSpLocks/>
          </p:cNvCxnSpPr>
          <p:nvPr/>
        </p:nvCxnSpPr>
        <p:spPr>
          <a:xfrm flipV="1">
            <a:off x="8592406" y="4117684"/>
            <a:ext cx="1901350" cy="356171"/>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D15E434F-0952-4C52-B2E7-DD187B070CE7}"/>
              </a:ext>
            </a:extLst>
          </p:cNvPr>
          <p:cNvCxnSpPr>
            <a:cxnSpLocks/>
          </p:cNvCxnSpPr>
          <p:nvPr/>
        </p:nvCxnSpPr>
        <p:spPr>
          <a:xfrm flipV="1">
            <a:off x="8631996" y="4200608"/>
            <a:ext cx="1861760" cy="1302888"/>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a:extLst>
              <a:ext uri="{FF2B5EF4-FFF2-40B4-BE49-F238E27FC236}">
                <a16:creationId xmlns:a16="http://schemas.microsoft.com/office/drawing/2014/main" id="{084F0439-8996-4661-8C75-6449AD4D5563}"/>
              </a:ext>
            </a:extLst>
          </p:cNvPr>
          <p:cNvSpPr/>
          <p:nvPr/>
        </p:nvSpPr>
        <p:spPr>
          <a:xfrm>
            <a:off x="5234225" y="1307198"/>
            <a:ext cx="1723549" cy="400110"/>
          </a:xfrm>
          <a:prstGeom prst="rect">
            <a:avLst/>
          </a:prstGeom>
        </p:spPr>
        <p:txBody>
          <a:bodyPr wrap="none">
            <a:spAutoFit/>
          </a:bodyPr>
          <a:lstStyle/>
          <a:p>
            <a:pPr>
              <a:defRPr/>
            </a:pPr>
            <a:r>
              <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rPr>
              <a:t>安全管理效益</a:t>
            </a:r>
          </a:p>
        </p:txBody>
      </p:sp>
    </p:spTree>
    <p:extLst>
      <p:ext uri="{BB962C8B-B14F-4D97-AF65-F5344CB8AC3E}">
        <p14:creationId xmlns:p14="http://schemas.microsoft.com/office/powerpoint/2010/main" val="19080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安全效益</a:t>
            </a:r>
          </a:p>
        </p:txBody>
      </p:sp>
      <p:sp>
        <p:nvSpPr>
          <p:cNvPr id="7" name="矩形 6">
            <a:extLst>
              <a:ext uri="{FF2B5EF4-FFF2-40B4-BE49-F238E27FC236}">
                <a16:creationId xmlns:a16="http://schemas.microsoft.com/office/drawing/2014/main" id="{6C561F18-17C1-4674-823D-8DA6CF631EFE}"/>
              </a:ext>
            </a:extLst>
          </p:cNvPr>
          <p:cNvSpPr/>
          <p:nvPr/>
        </p:nvSpPr>
        <p:spPr>
          <a:xfrm>
            <a:off x="4849505" y="1340484"/>
            <a:ext cx="2492990" cy="400110"/>
          </a:xfrm>
          <a:prstGeom prst="rect">
            <a:avLst/>
          </a:prstGeom>
        </p:spPr>
        <p:txBody>
          <a:bodyPr wrap="none">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树立良好的</a:t>
            </a: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rPr>
              <a:t>企业形象</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29" name="Picture 2">
            <a:extLst>
              <a:ext uri="{FF2B5EF4-FFF2-40B4-BE49-F238E27FC236}">
                <a16:creationId xmlns:a16="http://schemas.microsoft.com/office/drawing/2014/main" id="{71776D56-DD29-4AE3-A209-6AC068015A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181193"/>
            <a:ext cx="6349999" cy="388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a:extLst>
              <a:ext uri="{FF2B5EF4-FFF2-40B4-BE49-F238E27FC236}">
                <a16:creationId xmlns:a16="http://schemas.microsoft.com/office/drawing/2014/main" id="{C7AE06D4-F545-4E67-B3BC-C21A2A6CC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2181192"/>
            <a:ext cx="3059112" cy="388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3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162095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安全效益</a:t>
            </a:r>
          </a:p>
        </p:txBody>
      </p:sp>
      <p:sp>
        <p:nvSpPr>
          <p:cNvPr id="7" name="矩形 6">
            <a:extLst>
              <a:ext uri="{FF2B5EF4-FFF2-40B4-BE49-F238E27FC236}">
                <a16:creationId xmlns:a16="http://schemas.microsoft.com/office/drawing/2014/main" id="{6C561F18-17C1-4674-823D-8DA6CF631EFE}"/>
              </a:ext>
            </a:extLst>
          </p:cNvPr>
          <p:cNvSpPr/>
          <p:nvPr/>
        </p:nvSpPr>
        <p:spPr>
          <a:xfrm>
            <a:off x="4849505" y="1340484"/>
            <a:ext cx="2492990" cy="400110"/>
          </a:xfrm>
          <a:prstGeom prst="rect">
            <a:avLst/>
          </a:prstGeom>
        </p:spPr>
        <p:txBody>
          <a:bodyPr wrap="none">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树立良好的</a:t>
            </a: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rPr>
              <a:t>企业形象</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80777ADE-654B-4DB1-9757-A19B1A5DC1F3}"/>
              </a:ext>
            </a:extLst>
          </p:cNvPr>
          <p:cNvSpPr/>
          <p:nvPr/>
        </p:nvSpPr>
        <p:spPr>
          <a:xfrm>
            <a:off x="1055688" y="2343835"/>
            <a:ext cx="9409112" cy="499624"/>
          </a:xfrm>
          <a:prstGeom prst="rect">
            <a:avLst/>
          </a:prstGeom>
        </p:spPr>
        <p:txBody>
          <a:bodyPr wrap="square">
            <a:spAutoFit/>
          </a:bodyPr>
          <a:lstStyle/>
          <a:p>
            <a:pPr>
              <a:lnSpc>
                <a:spcPct val="150000"/>
              </a:lnSpc>
            </a:pPr>
            <a:r>
              <a:rPr lang="en-US" altLang="zh-CN" sz="2000" spc="100" dirty="0">
                <a:latin typeface="微软雅黑" panose="020B0503020204020204" pitchFamily="34" charset="-122"/>
                <a:ea typeface="微软雅黑" panose="020B0503020204020204" pitchFamily="34" charset="-122"/>
              </a:rPr>
              <a:t>2013</a:t>
            </a:r>
            <a:r>
              <a:rPr lang="zh-CN" altLang="en-US" sz="2000" spc="100" dirty="0">
                <a:latin typeface="微软雅黑" panose="020B0503020204020204" pitchFamily="34" charset="-122"/>
                <a:ea typeface="微软雅黑" panose="020B0503020204020204" pitchFamily="34" charset="-122"/>
              </a:rPr>
              <a:t>年</a:t>
            </a:r>
            <a:r>
              <a:rPr lang="en-US" altLang="zh-CN" sz="2000" spc="100" dirty="0">
                <a:latin typeface="微软雅黑" panose="020B0503020204020204" pitchFamily="34" charset="-122"/>
                <a:ea typeface="微软雅黑" panose="020B0503020204020204" pitchFamily="34" charset="-122"/>
              </a:rPr>
              <a:t>1</a:t>
            </a:r>
            <a:r>
              <a:rPr lang="zh-CN" altLang="en-US" sz="2000" spc="100" dirty="0">
                <a:latin typeface="微软雅黑" panose="020B0503020204020204" pitchFamily="34" charset="-122"/>
                <a:ea typeface="微软雅黑" panose="020B0503020204020204" pitchFamily="34" charset="-122"/>
              </a:rPr>
              <a:t>月至今：累计参加</a:t>
            </a:r>
            <a:r>
              <a:rPr lang="en-US" altLang="zh-CN" sz="2000" spc="100" dirty="0">
                <a:latin typeface="微软雅黑" panose="020B0503020204020204" pitchFamily="34" charset="-122"/>
                <a:ea typeface="微软雅黑" panose="020B0503020204020204" pitchFamily="34" charset="-122"/>
              </a:rPr>
              <a:t>118</a:t>
            </a:r>
            <a:r>
              <a:rPr lang="zh-CN" altLang="en-US" sz="2000" spc="100" dirty="0">
                <a:latin typeface="微软雅黑" panose="020B0503020204020204" pitchFamily="34" charset="-122"/>
                <a:ea typeface="微软雅黑" panose="020B0503020204020204" pitchFamily="34" charset="-122"/>
              </a:rPr>
              <a:t>个项目的</a:t>
            </a:r>
            <a:r>
              <a:rPr lang="en-US" altLang="zh-CN" sz="2000" spc="100" dirty="0">
                <a:latin typeface="微软雅黑" panose="020B0503020204020204" pitchFamily="34" charset="-122"/>
                <a:ea typeface="微软雅黑" panose="020B0503020204020204" pitchFamily="34" charset="-122"/>
              </a:rPr>
              <a:t>HSE</a:t>
            </a:r>
            <a:r>
              <a:rPr lang="zh-CN" altLang="en-US" sz="2000" spc="100" dirty="0">
                <a:latin typeface="微软雅黑" panose="020B0503020204020204" pitchFamily="34" charset="-122"/>
                <a:ea typeface="微软雅黑" panose="020B0503020204020204" pitchFamily="34" charset="-122"/>
              </a:rPr>
              <a:t>审计、合同审核、用户接待等</a:t>
            </a:r>
            <a:endParaRPr lang="zh-CN" altLang="en-US" sz="2000" dirty="0">
              <a:latin typeface="微软雅黑" panose="020B0503020204020204" pitchFamily="34" charset="-122"/>
              <a:ea typeface="微软雅黑" panose="020B0503020204020204" pitchFamily="34" charset="-122"/>
            </a:endParaRPr>
          </a:p>
        </p:txBody>
      </p:sp>
      <p:pic>
        <p:nvPicPr>
          <p:cNvPr id="8" name="图片 10" descr="IMG_5510.jpg">
            <a:extLst>
              <a:ext uri="{FF2B5EF4-FFF2-40B4-BE49-F238E27FC236}">
                <a16:creationId xmlns:a16="http://schemas.microsoft.com/office/drawing/2014/main" id="{439F4080-ED10-4C86-9EAD-F617A3EDB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58281"/>
            <a:ext cx="33750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4" descr="IMG_5665.jpg">
            <a:extLst>
              <a:ext uri="{FF2B5EF4-FFF2-40B4-BE49-F238E27FC236}">
                <a16:creationId xmlns:a16="http://schemas.microsoft.com/office/drawing/2014/main" id="{04520D10-5129-4630-BAF1-FB155B84C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489" y="3558281"/>
            <a:ext cx="3596588"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5" descr="IMG_3625.JPG">
            <a:extLst>
              <a:ext uri="{FF2B5EF4-FFF2-40B4-BE49-F238E27FC236}">
                <a16:creationId xmlns:a16="http://schemas.microsoft.com/office/drawing/2014/main" id="{A92E0611-A6DB-4369-8A69-8377ABC7F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9353" y="3558281"/>
            <a:ext cx="3643331"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90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3217082" y="2445540"/>
            <a:ext cx="3333897" cy="1441032"/>
            <a:chOff x="651390" y="3861316"/>
            <a:chExt cx="3334477" cy="1442113"/>
          </a:xfrm>
        </p:grpSpPr>
        <p:sp>
          <p:nvSpPr>
            <p:cNvPr id="11" name="文本框 10">
              <a:extLst>
                <a:ext uri="{FF2B5EF4-FFF2-40B4-BE49-F238E27FC236}">
                  <a16:creationId xmlns:a16="http://schemas.microsoft.com/office/drawing/2014/main" id="{CB12293C-2570-4826-913E-F28EB67D7D3A}"/>
                </a:ext>
              </a:extLst>
            </p:cNvPr>
            <p:cNvSpPr txBox="1"/>
            <p:nvPr/>
          </p:nvSpPr>
          <p:spPr>
            <a:xfrm>
              <a:off x="651390" y="4779816"/>
              <a:ext cx="3334477" cy="523613"/>
            </a:xfrm>
            <a:prstGeom prst="rect">
              <a:avLst/>
            </a:prstGeom>
            <a:noFill/>
          </p:spPr>
          <p:txBody>
            <a:bodyPr wrap="square">
              <a:spAutoFit/>
              <a:scene3d>
                <a:camera prst="orthographicFront"/>
                <a:lightRig rig="threePt" dir="t"/>
              </a:scene3d>
              <a:sp3d contourW="12700"/>
            </a:bodyPr>
            <a:lstStyle>
              <a:defPPr>
                <a:defRPr lang="zh-CN"/>
              </a:defPPr>
              <a:lvl1pPr algn="ctr">
                <a:defRPr sz="2800" b="1" spc="300">
                  <a:solidFill>
                    <a:schemeClr val="tx1">
                      <a:lumMod val="95000"/>
                      <a:lumOff val="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dirty="0"/>
                <a:t>典型事故案例分析</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94364" y="3861316"/>
              <a:ext cx="3048530" cy="92402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eaLnBrk="1" fontAlgn="auto" hangingPunct="1">
                <a:spcBef>
                  <a:spcPts val="0"/>
                </a:spcBef>
                <a:spcAft>
                  <a:spcPts val="0"/>
                </a:spcAft>
                <a:defRPr/>
              </a:pPr>
              <a:r>
                <a:rPr lang="en-US" altLang="zh-CN" sz="5400" dirty="0">
                  <a:solidFill>
                    <a:schemeClr val="tx1"/>
                  </a:solidFill>
                  <a:latin typeface="Century Gothic" panose="020B0502020202020204" pitchFamily="34" charset="0"/>
                  <a:ea typeface="思源黑体 CN Medium" panose="020B0600000000000000" pitchFamily="34" charset="-122"/>
                </a:rPr>
                <a:t>PART 04</a:t>
              </a:r>
              <a:endParaRPr lang="zh-CN" altLang="en-US" sz="5400" dirty="0">
                <a:solidFill>
                  <a:schemeClr val="tx1"/>
                </a:solidFill>
                <a:latin typeface="Century Gothic" panose="020B0502020202020204" pitchFamily="34" charset="0"/>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877514" y="2136719"/>
            <a:ext cx="2132542" cy="2064196"/>
            <a:chOff x="684845" y="2049106"/>
            <a:chExt cx="2132542" cy="2064196"/>
          </a:xfrm>
        </p:grpSpPr>
        <p:sp>
          <p:nvSpPr>
            <p:cNvPr id="13" name="椭圆 12">
              <a:extLst>
                <a:ext uri="{FF2B5EF4-FFF2-40B4-BE49-F238E27FC236}">
                  <a16:creationId xmlns:a16="http://schemas.microsoft.com/office/drawing/2014/main" id="{C6AAF931-4AFB-44C8-B2B1-EED05478B0EA}"/>
                </a:ext>
              </a:extLst>
            </p:cNvPr>
            <p:cNvSpPr/>
            <p:nvPr/>
          </p:nvSpPr>
          <p:spPr>
            <a:xfrm>
              <a:off x="719018" y="2049106"/>
              <a:ext cx="2064196" cy="2064196"/>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684845" y="2357929"/>
              <a:ext cx="2132542" cy="1446550"/>
            </a:xfrm>
            <a:prstGeom prst="rect">
              <a:avLst/>
            </a:prstGeom>
            <a:noFill/>
          </p:spPr>
          <p:txBody>
            <a:bodyPr wrap="square" rtlCol="0">
              <a:spAutoFit/>
            </a:bodyPr>
            <a:lstStyle/>
            <a:p>
              <a:pPr algn="ctr"/>
              <a:r>
                <a:rPr lang="en-US" altLang="zh-CN" sz="8800" dirty="0">
                  <a:solidFill>
                    <a:schemeClr val="bg1"/>
                  </a:solidFill>
                  <a:latin typeface="Arial Black" panose="020B0A04020102020204" pitchFamily="34" charset="0"/>
                  <a:ea typeface="思源黑体 CN Bold" panose="020B0800000000000000" pitchFamily="34" charset="-122"/>
                </a:rPr>
                <a:t>04</a:t>
              </a:r>
              <a:endParaRPr lang="zh-CN" altLang="en-US" sz="8800" dirty="0">
                <a:solidFill>
                  <a:schemeClr val="bg1"/>
                </a:solidFill>
                <a:latin typeface="Arial Black" panose="020B0A04020102020204" pitchFamily="34" charset="0"/>
                <a:ea typeface="思源黑体 CN Bold" panose="020B0800000000000000" pitchFamily="34" charset="-122"/>
              </a:endParaRPr>
            </a:p>
          </p:txBody>
        </p:sp>
      </p:grpSp>
      <p:sp>
        <p:nvSpPr>
          <p:cNvPr id="16" name="Freeform 17">
            <a:extLst>
              <a:ext uri="{FF2B5EF4-FFF2-40B4-BE49-F238E27FC236}">
                <a16:creationId xmlns:a16="http://schemas.microsoft.com/office/drawing/2014/main" id="{BD45A65D-FBD0-49D2-B4F8-D9E275383A11}"/>
              </a:ext>
            </a:extLst>
          </p:cNvPr>
          <p:cNvSpPr>
            <a:spLocks/>
          </p:cNvSpPr>
          <p:nvPr/>
        </p:nvSpPr>
        <p:spPr bwMode="auto">
          <a:xfrm>
            <a:off x="7000014" y="-128070"/>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rgbClr val="D70F01"/>
              </a:gs>
              <a:gs pos="100000">
                <a:srgbClr val="F47124"/>
              </a:gs>
            </a:gsLst>
            <a:lin ang="5400000" scaled="1"/>
          </a:gradFill>
          <a:ln>
            <a:noFill/>
          </a:ln>
          <a:effectLst>
            <a:outerShdw blurRad="330200" dist="38100" algn="l" rotWithShape="0">
              <a:prstClr val="black">
                <a:alpha val="31000"/>
              </a:prstClr>
            </a:outerShdw>
          </a:effectLst>
        </p:spPr>
        <p:txBody>
          <a:bodyPr vert="horz" wrap="square" lIns="91440" tIns="45720" rIns="91440" bIns="45720" numCol="1" anchor="t" anchorCtr="0" compatLnSpc="1">
            <a:prstTxWarp prst="textNoShape">
              <a:avLst/>
            </a:prstTxWarp>
            <a:noAutofit/>
          </a:bodyPr>
          <a:lstStyle/>
          <a:p>
            <a:endParaRPr lang="zh-CN" altLang="en-US" dirty="0"/>
          </a:p>
        </p:txBody>
      </p:sp>
      <p:sp>
        <p:nvSpPr>
          <p:cNvPr id="17" name="Freeform 13">
            <a:extLst>
              <a:ext uri="{FF2B5EF4-FFF2-40B4-BE49-F238E27FC236}">
                <a16:creationId xmlns:a16="http://schemas.microsoft.com/office/drawing/2014/main" id="{E5560FB9-3CDF-4716-B44E-2E8504F3424E}"/>
              </a:ext>
            </a:extLst>
          </p:cNvPr>
          <p:cNvSpPr>
            <a:spLocks/>
          </p:cNvSpPr>
          <p:nvPr/>
        </p:nvSpPr>
        <p:spPr bwMode="auto">
          <a:xfrm>
            <a:off x="7720554"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gradFill>
            <a:gsLst>
              <a:gs pos="0">
                <a:srgbClr val="FF9409"/>
              </a:gs>
              <a:gs pos="100000">
                <a:srgbClr val="FFC000"/>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pic>
        <p:nvPicPr>
          <p:cNvPr id="21" name="图片 20">
            <a:extLst>
              <a:ext uri="{FF2B5EF4-FFF2-40B4-BE49-F238E27FC236}">
                <a16:creationId xmlns:a16="http://schemas.microsoft.com/office/drawing/2014/main" id="{8DB2EDAC-6FFB-4452-9DEB-C36B3F93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3" r="32392"/>
          <a:stretch>
            <a:fillRect/>
          </a:stretch>
        </p:blipFill>
        <p:spPr bwMode="auto">
          <a:xfrm>
            <a:off x="8647276" y="-1182261"/>
            <a:ext cx="3961942" cy="3961942"/>
          </a:xfrm>
          <a:custGeom>
            <a:avLst/>
            <a:gdLst>
              <a:gd name="connsiteX0" fmla="*/ 2076562 w 4153124"/>
              <a:gd name="connsiteY0" fmla="*/ 0 h 4153124"/>
              <a:gd name="connsiteX1" fmla="*/ 4153124 w 4153124"/>
              <a:gd name="connsiteY1" fmla="*/ 2076562 h 4153124"/>
              <a:gd name="connsiteX2" fmla="*/ 2076562 w 4153124"/>
              <a:gd name="connsiteY2" fmla="*/ 4153124 h 4153124"/>
              <a:gd name="connsiteX3" fmla="*/ 0 w 4153124"/>
              <a:gd name="connsiteY3" fmla="*/ 2076562 h 4153124"/>
              <a:gd name="connsiteX4" fmla="*/ 2076562 w 4153124"/>
              <a:gd name="connsiteY4" fmla="*/ 0 h 415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124" h="4153124">
                <a:moveTo>
                  <a:pt x="2076562" y="0"/>
                </a:moveTo>
                <a:cubicBezTo>
                  <a:pt x="3223416" y="0"/>
                  <a:pt x="4153124" y="929708"/>
                  <a:pt x="4153124" y="2076562"/>
                </a:cubicBezTo>
                <a:cubicBezTo>
                  <a:pt x="4153124" y="3223416"/>
                  <a:pt x="3223416" y="4153124"/>
                  <a:pt x="2076562" y="4153124"/>
                </a:cubicBezTo>
                <a:cubicBezTo>
                  <a:pt x="929708" y="4153124"/>
                  <a:pt x="0" y="3223416"/>
                  <a:pt x="0" y="2076562"/>
                </a:cubicBezTo>
                <a:cubicBezTo>
                  <a:pt x="0" y="929708"/>
                  <a:pt x="929708" y="0"/>
                  <a:pt x="2076562" y="0"/>
                </a:cubicBezTo>
                <a:close/>
              </a:path>
            </a:pathLst>
          </a:custGeom>
          <a:blipFill>
            <a:blip r:embed="rId4"/>
            <a:stretch>
              <a:fillRect l="-6966" r="-6921"/>
            </a:stretch>
          </a:blipFill>
          <a:ln>
            <a:noFill/>
          </a:ln>
          <a:effectLst>
            <a:outerShdw blurRad="304800" dist="38100" dir="8100000" algn="tr" rotWithShape="0">
              <a:prstClr val="black">
                <a:alpha val="42000"/>
              </a:prstClr>
            </a:outerShdw>
          </a:effectLst>
        </p:spPr>
      </p:pic>
      <p:sp>
        <p:nvSpPr>
          <p:cNvPr id="19" name="Freeform 9">
            <a:extLst>
              <a:ext uri="{FF2B5EF4-FFF2-40B4-BE49-F238E27FC236}">
                <a16:creationId xmlns:a16="http://schemas.microsoft.com/office/drawing/2014/main" id="{A6B1F661-3C58-4CAD-9F39-D90F567A8123}"/>
              </a:ext>
            </a:extLst>
          </p:cNvPr>
          <p:cNvSpPr>
            <a:spLocks/>
          </p:cNvSpPr>
          <p:nvPr/>
        </p:nvSpPr>
        <p:spPr bwMode="auto">
          <a:xfrm>
            <a:off x="8647276" y="20381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 fmla="*/ 10000 w 10000"/>
              <a:gd name="connsiteY0" fmla="*/ 0 h 10000"/>
              <a:gd name="connsiteX1" fmla="*/ 296 w 10000"/>
              <a:gd name="connsiteY1" fmla="*/ 0 h 10000"/>
              <a:gd name="connsiteX2" fmla="*/ 0 w 10000"/>
              <a:gd name="connsiteY2" fmla="*/ 2408 h 10000"/>
              <a:gd name="connsiteX3" fmla="*/ 5774 w 10000"/>
              <a:gd name="connsiteY3" fmla="*/ 10000 h 10000"/>
              <a:gd name="connsiteX4" fmla="*/ 10000 w 10000"/>
              <a:gd name="connsiteY4" fmla="*/ 7569 h 10000"/>
              <a:gd name="connsiteX0" fmla="*/ 296 w 10000"/>
              <a:gd name="connsiteY0" fmla="*/ 0 h 10000"/>
              <a:gd name="connsiteX1" fmla="*/ 0 w 10000"/>
              <a:gd name="connsiteY1" fmla="*/ 2408 h 10000"/>
              <a:gd name="connsiteX2" fmla="*/ 5774 w 10000"/>
              <a:gd name="connsiteY2" fmla="*/ 10000 h 10000"/>
              <a:gd name="connsiteX3" fmla="*/ 10000 w 10000"/>
              <a:gd name="connsiteY3" fmla="*/ 7569 h 10000"/>
            </a:gdLst>
            <a:ahLst/>
            <a:cxnLst>
              <a:cxn ang="0">
                <a:pos x="connsiteX0" y="connsiteY0"/>
              </a:cxn>
              <a:cxn ang="0">
                <a:pos x="connsiteX1" y="connsiteY1"/>
              </a:cxn>
              <a:cxn ang="0">
                <a:pos x="connsiteX2" y="connsiteY2"/>
              </a:cxn>
              <a:cxn ang="0">
                <a:pos x="connsiteX3" y="connsiteY3"/>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
            <a:extLst>
              <a:ext uri="{FF2B5EF4-FFF2-40B4-BE49-F238E27FC236}">
                <a16:creationId xmlns:a16="http://schemas.microsoft.com/office/drawing/2014/main" id="{26D2F167-DC24-489B-BA31-D333C993490C}"/>
              </a:ext>
            </a:extLst>
          </p:cNvPr>
          <p:cNvSpPr>
            <a:spLocks/>
          </p:cNvSpPr>
          <p:nvPr/>
        </p:nvSpPr>
        <p:spPr bwMode="auto">
          <a:xfrm rot="2215949">
            <a:off x="-812391" y="5526089"/>
            <a:ext cx="5805593" cy="2075875"/>
          </a:xfrm>
          <a:custGeom>
            <a:avLst/>
            <a:gdLst>
              <a:gd name="T0" fmla="*/ 52 w 1024"/>
              <a:gd name="T1" fmla="*/ 290 h 290"/>
              <a:gd name="T2" fmla="*/ 0 w 1024"/>
              <a:gd name="T3" fmla="*/ 116 h 290"/>
              <a:gd name="T4" fmla="*/ 980 w 1024"/>
              <a:gd name="T5" fmla="*/ 0 h 290"/>
              <a:gd name="T6" fmla="*/ 1024 w 1024"/>
              <a:gd name="T7" fmla="*/ 150 h 290"/>
              <a:gd name="T8" fmla="*/ 52 w 1024"/>
              <a:gd name="T9" fmla="*/ 290 h 290"/>
            </a:gdLst>
            <a:ahLst/>
            <a:cxnLst>
              <a:cxn ang="0">
                <a:pos x="T0" y="T1"/>
              </a:cxn>
              <a:cxn ang="0">
                <a:pos x="T2" y="T3"/>
              </a:cxn>
              <a:cxn ang="0">
                <a:pos x="T4" y="T5"/>
              </a:cxn>
              <a:cxn ang="0">
                <a:pos x="T6" y="T7"/>
              </a:cxn>
              <a:cxn ang="0">
                <a:pos x="T8" y="T9"/>
              </a:cxn>
            </a:cxnLst>
            <a:rect l="0" t="0" r="r" b="b"/>
            <a:pathLst>
              <a:path w="1024" h="290">
                <a:moveTo>
                  <a:pt x="52" y="290"/>
                </a:moveTo>
                <a:cubicBezTo>
                  <a:pt x="0" y="116"/>
                  <a:pt x="0" y="116"/>
                  <a:pt x="0" y="116"/>
                </a:cubicBezTo>
                <a:cubicBezTo>
                  <a:pt x="265" y="152"/>
                  <a:pt x="607" y="145"/>
                  <a:pt x="980" y="0"/>
                </a:cubicBezTo>
                <a:cubicBezTo>
                  <a:pt x="1024" y="150"/>
                  <a:pt x="1024" y="150"/>
                  <a:pt x="1024" y="150"/>
                </a:cubicBezTo>
                <a:lnTo>
                  <a:pt x="52" y="290"/>
                </a:ln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
            <a:extLst>
              <a:ext uri="{FF2B5EF4-FFF2-40B4-BE49-F238E27FC236}">
                <a16:creationId xmlns:a16="http://schemas.microsoft.com/office/drawing/2014/main" id="{FE9DEC81-7662-4E89-85C6-43BB4847D025}"/>
              </a:ext>
            </a:extLst>
          </p:cNvPr>
          <p:cNvSpPr>
            <a:spLocks/>
          </p:cNvSpPr>
          <p:nvPr/>
        </p:nvSpPr>
        <p:spPr bwMode="auto">
          <a:xfrm rot="1976921">
            <a:off x="-1136693" y="5495733"/>
            <a:ext cx="5839063" cy="3127089"/>
          </a:xfrm>
          <a:custGeom>
            <a:avLst/>
            <a:gdLst>
              <a:gd name="T0" fmla="*/ 122 w 1039"/>
              <a:gd name="T1" fmla="*/ 508 h 508"/>
              <a:gd name="T2" fmla="*/ 0 w 1039"/>
              <a:gd name="T3" fmla="*/ 161 h 508"/>
              <a:gd name="T4" fmla="*/ 973 w 1039"/>
              <a:gd name="T5" fmla="*/ 0 h 508"/>
              <a:gd name="T6" fmla="*/ 1039 w 1039"/>
              <a:gd name="T7" fmla="*/ 188 h 508"/>
              <a:gd name="T8" fmla="*/ 122 w 1039"/>
              <a:gd name="T9" fmla="*/ 508 h 508"/>
              <a:gd name="connsiteX0" fmla="*/ 1571 w 10646"/>
              <a:gd name="connsiteY0" fmla="*/ 8638 h 8638"/>
              <a:gd name="connsiteX1" fmla="*/ 646 w 10646"/>
              <a:gd name="connsiteY1" fmla="*/ 3169 h 8638"/>
              <a:gd name="connsiteX2" fmla="*/ 10011 w 10646"/>
              <a:gd name="connsiteY2" fmla="*/ 0 h 8638"/>
              <a:gd name="connsiteX3" fmla="*/ 10646 w 10646"/>
              <a:gd name="connsiteY3" fmla="*/ 3701 h 8638"/>
              <a:gd name="connsiteX4" fmla="*/ 1571 w 10646"/>
              <a:gd name="connsiteY4" fmla="*/ 8638 h 8638"/>
              <a:gd name="connsiteX0" fmla="*/ 1432 w 9956"/>
              <a:gd name="connsiteY0" fmla="*/ 10000 h 10000"/>
              <a:gd name="connsiteX1" fmla="*/ 563 w 9956"/>
              <a:gd name="connsiteY1" fmla="*/ 3669 h 10000"/>
              <a:gd name="connsiteX2" fmla="*/ 9360 w 9956"/>
              <a:gd name="connsiteY2" fmla="*/ 0 h 10000"/>
              <a:gd name="connsiteX3" fmla="*/ 9956 w 9956"/>
              <a:gd name="connsiteY3" fmla="*/ 4285 h 10000"/>
              <a:gd name="connsiteX4" fmla="*/ 1432 w 9956"/>
              <a:gd name="connsiteY4" fmla="*/ 10000 h 10000"/>
              <a:gd name="connsiteX0" fmla="*/ 1713 w 10275"/>
              <a:gd name="connsiteY0" fmla="*/ 10000 h 10000"/>
              <a:gd name="connsiteX1" fmla="*/ 840 w 10275"/>
              <a:gd name="connsiteY1" fmla="*/ 3669 h 10000"/>
              <a:gd name="connsiteX2" fmla="*/ 9676 w 10275"/>
              <a:gd name="connsiteY2" fmla="*/ 0 h 10000"/>
              <a:gd name="connsiteX3" fmla="*/ 10275 w 10275"/>
              <a:gd name="connsiteY3" fmla="*/ 4285 h 10000"/>
              <a:gd name="connsiteX4" fmla="*/ 1713 w 10275"/>
              <a:gd name="connsiteY4" fmla="*/ 10000 h 10000"/>
              <a:gd name="connsiteX0" fmla="*/ 874 w 9436"/>
              <a:gd name="connsiteY0" fmla="*/ 10000 h 10000"/>
              <a:gd name="connsiteX1" fmla="*/ 1 w 9436"/>
              <a:gd name="connsiteY1" fmla="*/ 3669 h 10000"/>
              <a:gd name="connsiteX2" fmla="*/ 8837 w 9436"/>
              <a:gd name="connsiteY2" fmla="*/ 0 h 10000"/>
              <a:gd name="connsiteX3" fmla="*/ 9436 w 9436"/>
              <a:gd name="connsiteY3" fmla="*/ 4285 h 10000"/>
              <a:gd name="connsiteX4" fmla="*/ 874 w 9436"/>
              <a:gd name="connsiteY4" fmla="*/ 10000 h 10000"/>
              <a:gd name="connsiteX0" fmla="*/ 926 w 9915"/>
              <a:gd name="connsiteY0" fmla="*/ 10000 h 10000"/>
              <a:gd name="connsiteX1" fmla="*/ 1 w 9915"/>
              <a:gd name="connsiteY1" fmla="*/ 3669 h 10000"/>
              <a:gd name="connsiteX2" fmla="*/ 9365 w 9915"/>
              <a:gd name="connsiteY2" fmla="*/ 0 h 10000"/>
              <a:gd name="connsiteX3" fmla="*/ 9915 w 9915"/>
              <a:gd name="connsiteY3" fmla="*/ 2674 h 10000"/>
              <a:gd name="connsiteX4" fmla="*/ 926 w 99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 h="10000">
                <a:moveTo>
                  <a:pt x="926" y="10000"/>
                </a:moveTo>
                <a:cubicBezTo>
                  <a:pt x="-13" y="3630"/>
                  <a:pt x="12" y="3652"/>
                  <a:pt x="1" y="3669"/>
                </a:cubicBezTo>
                <a:cubicBezTo>
                  <a:pt x="-34" y="3725"/>
                  <a:pt x="5853" y="3669"/>
                  <a:pt x="9365" y="0"/>
                </a:cubicBezTo>
                <a:cubicBezTo>
                  <a:pt x="9577" y="1428"/>
                  <a:pt x="9703" y="1246"/>
                  <a:pt x="9915" y="2674"/>
                </a:cubicBezTo>
                <a:lnTo>
                  <a:pt x="926" y="10000"/>
                </a:lnTo>
                <a:close/>
              </a:path>
            </a:pathLst>
          </a:custGeom>
          <a:gradFill>
            <a:gsLst>
              <a:gs pos="0">
                <a:srgbClr val="FFC00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
            <a:extLst>
              <a:ext uri="{FF2B5EF4-FFF2-40B4-BE49-F238E27FC236}">
                <a16:creationId xmlns:a16="http://schemas.microsoft.com/office/drawing/2014/main" id="{7D175F18-CE27-4C40-B61A-559F139622FB}"/>
              </a:ext>
            </a:extLst>
          </p:cNvPr>
          <p:cNvSpPr>
            <a:spLocks/>
          </p:cNvSpPr>
          <p:nvPr/>
        </p:nvSpPr>
        <p:spPr bwMode="auto">
          <a:xfrm rot="1976921">
            <a:off x="-995156" y="5371340"/>
            <a:ext cx="5731352" cy="3317147"/>
          </a:xfrm>
          <a:custGeom>
            <a:avLst/>
            <a:gdLst>
              <a:gd name="T0" fmla="*/ 84 w 1011"/>
              <a:gd name="T1" fmla="*/ 462 h 465"/>
              <a:gd name="T2" fmla="*/ 0 w 1011"/>
              <a:gd name="T3" fmla="*/ 301 h 465"/>
              <a:gd name="T4" fmla="*/ 939 w 1011"/>
              <a:gd name="T5" fmla="*/ 0 h 465"/>
              <a:gd name="T6" fmla="*/ 1011 w 1011"/>
              <a:gd name="T7" fmla="*/ 138 h 465"/>
              <a:gd name="T8" fmla="*/ 84 w 1011"/>
              <a:gd name="T9" fmla="*/ 462 h 465"/>
            </a:gdLst>
            <a:ahLst/>
            <a:cxnLst>
              <a:cxn ang="0">
                <a:pos x="T0" y="T1"/>
              </a:cxn>
              <a:cxn ang="0">
                <a:pos x="T2" y="T3"/>
              </a:cxn>
              <a:cxn ang="0">
                <a:pos x="T4" y="T5"/>
              </a:cxn>
              <a:cxn ang="0">
                <a:pos x="T6" y="T7"/>
              </a:cxn>
              <a:cxn ang="0">
                <a:pos x="T8" y="T9"/>
              </a:cxn>
            </a:cxnLst>
            <a:rect l="0" t="0" r="r" b="b"/>
            <a:pathLst>
              <a:path w="1011" h="465">
                <a:moveTo>
                  <a:pt x="84" y="462"/>
                </a:moveTo>
                <a:cubicBezTo>
                  <a:pt x="38" y="465"/>
                  <a:pt x="0" y="301"/>
                  <a:pt x="0" y="301"/>
                </a:cubicBezTo>
                <a:cubicBezTo>
                  <a:pt x="266" y="286"/>
                  <a:pt x="601" y="213"/>
                  <a:pt x="939" y="0"/>
                </a:cubicBezTo>
                <a:cubicBezTo>
                  <a:pt x="1011" y="138"/>
                  <a:pt x="1011" y="138"/>
                  <a:pt x="1011" y="138"/>
                </a:cubicBezTo>
                <a:cubicBezTo>
                  <a:pt x="1011" y="138"/>
                  <a:pt x="633" y="424"/>
                  <a:pt x="84" y="462"/>
                </a:cubicBezTo>
                <a:close/>
              </a:path>
            </a:pathLst>
          </a:custGeom>
          <a:gradFill>
            <a:gsLst>
              <a:gs pos="0">
                <a:srgbClr val="E43C11"/>
              </a:gs>
              <a:gs pos="100000">
                <a:srgbClr val="FF9409"/>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椭圆 24">
            <a:extLst>
              <a:ext uri="{FF2B5EF4-FFF2-40B4-BE49-F238E27FC236}">
                <a16:creationId xmlns:a16="http://schemas.microsoft.com/office/drawing/2014/main" id="{A78B6B48-BE7F-4F2F-B1C8-89EE279C9ABE}"/>
              </a:ext>
            </a:extLst>
          </p:cNvPr>
          <p:cNvSpPr/>
          <p:nvPr/>
        </p:nvSpPr>
        <p:spPr>
          <a:xfrm>
            <a:off x="9516755" y="5507646"/>
            <a:ext cx="912984" cy="912984"/>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椭圆 25">
            <a:extLst>
              <a:ext uri="{FF2B5EF4-FFF2-40B4-BE49-F238E27FC236}">
                <a16:creationId xmlns:a16="http://schemas.microsoft.com/office/drawing/2014/main" id="{4D54C92B-EE04-4377-826F-7B3665BF89DE}"/>
              </a:ext>
            </a:extLst>
          </p:cNvPr>
          <p:cNvSpPr/>
          <p:nvPr/>
        </p:nvSpPr>
        <p:spPr>
          <a:xfrm>
            <a:off x="11897807" y="4581524"/>
            <a:ext cx="456492" cy="456492"/>
          </a:xfrm>
          <a:prstGeom prst="ellipse">
            <a:avLst/>
          </a:prstGeom>
          <a:gradFill>
            <a:gsLst>
              <a:gs pos="0">
                <a:srgbClr val="F47124"/>
              </a:gs>
              <a:gs pos="100000">
                <a:srgbClr val="D70F01"/>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27" name="椭圆 26">
            <a:extLst>
              <a:ext uri="{FF2B5EF4-FFF2-40B4-BE49-F238E27FC236}">
                <a16:creationId xmlns:a16="http://schemas.microsoft.com/office/drawing/2014/main" id="{E296CFB0-43CD-4C82-8493-C1D86DD3E53B}"/>
              </a:ext>
            </a:extLst>
          </p:cNvPr>
          <p:cNvSpPr/>
          <p:nvPr/>
        </p:nvSpPr>
        <p:spPr>
          <a:xfrm>
            <a:off x="11351348" y="6110976"/>
            <a:ext cx="1092917" cy="1092917"/>
          </a:xfrm>
          <a:prstGeom prst="ellipse">
            <a:avLst/>
          </a:prstGeom>
          <a:solidFill>
            <a:schemeClr val="bg1"/>
          </a:solidFill>
          <a:ln>
            <a:noFill/>
          </a:ln>
          <a:effectLst>
            <a:outerShdw blurRad="203200" dist="38100" dir="2700000" sx="112000" sy="11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Tree>
    <p:extLst>
      <p:ext uri="{BB962C8B-B14F-4D97-AF65-F5344CB8AC3E}">
        <p14:creationId xmlns:p14="http://schemas.microsoft.com/office/powerpoint/2010/main" val="3822974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5307ABE-CA52-47D2-A2DD-7E0D8E1BB4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13" t="6822" b="10861"/>
          <a:stretch/>
        </p:blipFill>
        <p:spPr bwMode="auto">
          <a:xfrm>
            <a:off x="6200580" y="2085448"/>
            <a:ext cx="5991419" cy="3968750"/>
          </a:xfrm>
          <a:prstGeom prst="rect">
            <a:avLst/>
          </a:prstGeom>
          <a:noFill/>
          <a:extLst>
            <a:ext uri="{909E8E84-426E-40DD-AFC4-6F175D3DCCD1}">
              <a14:hiddenFill xmlns:a14="http://schemas.microsoft.com/office/drawing/2010/main">
                <a:solidFill>
                  <a:srgbClr val="FFFFFF"/>
                </a:solidFill>
              </a14:hiddenFill>
            </a:ext>
          </a:extLst>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58838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上海</a:t>
            </a:r>
            <a:r>
              <a:rPr lang="en-US" altLang="zh-CN" sz="2800" b="1" dirty="0">
                <a:solidFill>
                  <a:schemeClr val="bg1"/>
                </a:solidFill>
                <a:latin typeface="微软雅黑" panose="020B0503020204020204" pitchFamily="34" charset="-122"/>
                <a:ea typeface="微软雅黑" panose="020B0503020204020204" pitchFamily="34" charset="-122"/>
              </a:rPr>
              <a:t>11.15</a:t>
            </a:r>
            <a:r>
              <a:rPr lang="zh-CN" altLang="en-US" sz="2800" b="1" dirty="0">
                <a:solidFill>
                  <a:schemeClr val="bg1"/>
                </a:solidFill>
                <a:latin typeface="微软雅黑" panose="020B0503020204020204" pitchFamily="34" charset="-122"/>
                <a:ea typeface="微软雅黑" panose="020B0503020204020204" pitchFamily="34" charset="-122"/>
              </a:rPr>
              <a:t>教师公寓特大火灾事故 </a:t>
            </a:r>
          </a:p>
        </p:txBody>
      </p:sp>
      <p:sp>
        <p:nvSpPr>
          <p:cNvPr id="12" name="圆角矩形 27">
            <a:extLst>
              <a:ext uri="{FF2B5EF4-FFF2-40B4-BE49-F238E27FC236}">
                <a16:creationId xmlns:a16="http://schemas.microsoft.com/office/drawing/2014/main" id="{C6431268-F3FD-4537-8500-D95FD05BA023}"/>
              </a:ext>
            </a:extLst>
          </p:cNvPr>
          <p:cNvSpPr/>
          <p:nvPr/>
        </p:nvSpPr>
        <p:spPr>
          <a:xfrm>
            <a:off x="859063" y="1314418"/>
            <a:ext cx="21508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C5AF76B-F9E1-402F-A519-0703B878DA07}"/>
              </a:ext>
            </a:extLst>
          </p:cNvPr>
          <p:cNvSpPr/>
          <p:nvPr/>
        </p:nvSpPr>
        <p:spPr>
          <a:xfrm>
            <a:off x="1380483" y="1399265"/>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事故介绍</a:t>
            </a:r>
            <a:endParaRPr lang="zh-CN" altLang="en-US" sz="2000" b="1" dirty="0">
              <a:solidFill>
                <a:schemeClr val="bg1"/>
              </a:solidFill>
            </a:endParaRPr>
          </a:p>
        </p:txBody>
      </p:sp>
      <p:sp>
        <p:nvSpPr>
          <p:cNvPr id="15" name="矩形 14">
            <a:extLst>
              <a:ext uri="{FF2B5EF4-FFF2-40B4-BE49-F238E27FC236}">
                <a16:creationId xmlns:a16="http://schemas.microsoft.com/office/drawing/2014/main" id="{6496FE00-CAE5-42F5-A017-202770CB5F37}"/>
              </a:ext>
            </a:extLst>
          </p:cNvPr>
          <p:cNvSpPr/>
          <p:nvPr/>
        </p:nvSpPr>
        <p:spPr>
          <a:xfrm>
            <a:off x="6200580" y="2085449"/>
            <a:ext cx="5991420" cy="3968750"/>
          </a:xfrm>
          <a:prstGeom prst="rect">
            <a:avLst/>
          </a:prstGeom>
          <a:solidFill>
            <a:schemeClr val="bg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A97EBC05-906D-4B56-9769-87D9C387C382}"/>
              </a:ext>
            </a:extLst>
          </p:cNvPr>
          <p:cNvSpPr/>
          <p:nvPr/>
        </p:nvSpPr>
        <p:spPr>
          <a:xfrm>
            <a:off x="6386331" y="2201235"/>
            <a:ext cx="5515337" cy="3737177"/>
          </a:xfrm>
          <a:prstGeom prst="rect">
            <a:avLst/>
          </a:prstGeom>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2010</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时，上海胶州路</a:t>
            </a:r>
            <a:r>
              <a:rPr lang="en-US" altLang="zh-CN" sz="2000" dirty="0">
                <a:latin typeface="微软雅黑" panose="020B0503020204020204" pitchFamily="34" charset="-122"/>
                <a:ea typeface="微软雅黑" panose="020B0503020204020204" pitchFamily="34" charset="-122"/>
              </a:rPr>
              <a:t>728</a:t>
            </a:r>
            <a:r>
              <a:rPr lang="zh-CN" altLang="en-US" sz="2000" dirty="0">
                <a:latin typeface="微软雅黑" panose="020B0503020204020204" pitchFamily="34" charset="-122"/>
                <a:ea typeface="微软雅黑" panose="020B0503020204020204" pitchFamily="34" charset="-122"/>
              </a:rPr>
              <a:t>号教师公寓正在进行外墙保温改造工程，在北侧外立面进行电焊作业。金属熔融物溅落在大楼电梯前室北窗</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楼平台，引燃堆积在外墙的聚氨酯保温材料碎屑。火势随后迅猛蔓延，因烟囱效应引发大面积立体火灾，最终造成</a:t>
            </a:r>
            <a:r>
              <a:rPr lang="en-US" altLang="zh-CN" sz="2000" dirty="0">
                <a:latin typeface="微软雅黑" panose="020B0503020204020204" pitchFamily="34" charset="-122"/>
                <a:ea typeface="微软雅黑" panose="020B0503020204020204" pitchFamily="34" charset="-122"/>
              </a:rPr>
              <a:t>58</a:t>
            </a:r>
            <a:r>
              <a:rPr lang="zh-CN" altLang="en-US" sz="2000" dirty="0">
                <a:latin typeface="微软雅黑" panose="020B0503020204020204" pitchFamily="34" charset="-122"/>
                <a:ea typeface="微软雅黑" panose="020B0503020204020204" pitchFamily="34" charset="-122"/>
              </a:rPr>
              <a:t>人死亡、</a:t>
            </a:r>
            <a:r>
              <a:rPr lang="en-US" altLang="zh-CN" sz="2000" dirty="0">
                <a:latin typeface="微软雅黑" panose="020B0503020204020204" pitchFamily="34" charset="-122"/>
                <a:ea typeface="微软雅黑" panose="020B0503020204020204" pitchFamily="34" charset="-122"/>
              </a:rPr>
              <a:t>71</a:t>
            </a:r>
            <a:r>
              <a:rPr lang="zh-CN" altLang="en-US" sz="2000" dirty="0">
                <a:latin typeface="微软雅黑" panose="020B0503020204020204" pitchFamily="34" charset="-122"/>
                <a:ea typeface="微软雅黑" panose="020B0503020204020204" pitchFamily="34" charset="-122"/>
              </a:rPr>
              <a:t>人受伤的严重后果，建筑物过火面积</a:t>
            </a:r>
            <a:r>
              <a:rPr lang="en-US" altLang="zh-CN" sz="2000" dirty="0">
                <a:latin typeface="微软雅黑" panose="020B0503020204020204" pitchFamily="34" charset="-122"/>
                <a:ea typeface="微软雅黑" panose="020B0503020204020204" pitchFamily="34" charset="-122"/>
              </a:rPr>
              <a:t>12000</a:t>
            </a:r>
            <a:r>
              <a:rPr lang="zh-CN" altLang="en-US" sz="2000" dirty="0">
                <a:latin typeface="微软雅黑" panose="020B0503020204020204" pitchFamily="34" charset="-122"/>
                <a:ea typeface="微软雅黑" panose="020B0503020204020204" pitchFamily="34" charset="-122"/>
              </a:rPr>
              <a:t>平方米，直接经济损失</a:t>
            </a:r>
            <a:r>
              <a:rPr lang="en-US" altLang="zh-CN" sz="2000" dirty="0">
                <a:latin typeface="微软雅黑" panose="020B0503020204020204" pitchFamily="34" charset="-122"/>
                <a:ea typeface="微软雅黑" panose="020B0503020204020204" pitchFamily="34" charset="-122"/>
              </a:rPr>
              <a:t>1.58</a:t>
            </a:r>
            <a:r>
              <a:rPr lang="zh-CN" altLang="en-US" sz="2000" dirty="0">
                <a:latin typeface="微软雅黑" panose="020B0503020204020204" pitchFamily="34" charset="-122"/>
                <a:ea typeface="微软雅黑" panose="020B0503020204020204" pitchFamily="34" charset="-122"/>
              </a:rPr>
              <a:t>亿元</a:t>
            </a:r>
            <a:r>
              <a:rPr lang="zh-CN" altLang="en-US" sz="2000" b="1" dirty="0">
                <a:latin typeface="微软雅黑" panose="020B0503020204020204" pitchFamily="34" charset="-122"/>
                <a:ea typeface="微软雅黑" panose="020B0503020204020204" pitchFamily="34" charset="-122"/>
              </a:rPr>
              <a:t>。</a:t>
            </a:r>
            <a:endParaRPr lang="zh-CN" altLang="en-US" sz="2000" dirty="0"/>
          </a:p>
        </p:txBody>
      </p:sp>
      <p:pic>
        <p:nvPicPr>
          <p:cNvPr id="16" name="Picture 4">
            <a:extLst>
              <a:ext uri="{FF2B5EF4-FFF2-40B4-BE49-F238E27FC236}">
                <a16:creationId xmlns:a16="http://schemas.microsoft.com/office/drawing/2014/main" id="{92FAEE6A-1CF8-4DE2-9484-DDAB5C031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85449"/>
            <a:ext cx="2939814"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F9A2FEBD-B6C4-4044-A648-EBED1DC82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436" y="2085448"/>
            <a:ext cx="2981521"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34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58838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上海</a:t>
            </a:r>
            <a:r>
              <a:rPr lang="en-US" altLang="zh-CN" sz="2800" b="1" dirty="0">
                <a:solidFill>
                  <a:schemeClr val="bg1"/>
                </a:solidFill>
                <a:latin typeface="微软雅黑" panose="020B0503020204020204" pitchFamily="34" charset="-122"/>
                <a:ea typeface="微软雅黑" panose="020B0503020204020204" pitchFamily="34" charset="-122"/>
              </a:rPr>
              <a:t>11.15</a:t>
            </a:r>
            <a:r>
              <a:rPr lang="zh-CN" altLang="en-US" sz="2800" b="1" dirty="0">
                <a:solidFill>
                  <a:schemeClr val="bg1"/>
                </a:solidFill>
                <a:latin typeface="微软雅黑" panose="020B0503020204020204" pitchFamily="34" charset="-122"/>
                <a:ea typeface="微软雅黑" panose="020B0503020204020204" pitchFamily="34" charset="-122"/>
              </a:rPr>
              <a:t>教师公寓特大火灾事故 </a:t>
            </a:r>
          </a:p>
        </p:txBody>
      </p:sp>
      <p:sp>
        <p:nvSpPr>
          <p:cNvPr id="12" name="圆角矩形 27">
            <a:extLst>
              <a:ext uri="{FF2B5EF4-FFF2-40B4-BE49-F238E27FC236}">
                <a16:creationId xmlns:a16="http://schemas.microsoft.com/office/drawing/2014/main" id="{C6431268-F3FD-4537-8500-D95FD05BA023}"/>
              </a:ext>
            </a:extLst>
          </p:cNvPr>
          <p:cNvSpPr/>
          <p:nvPr/>
        </p:nvSpPr>
        <p:spPr>
          <a:xfrm>
            <a:off x="859063" y="1314418"/>
            <a:ext cx="21508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C5AF76B-F9E1-402F-A519-0703B878DA07}"/>
              </a:ext>
            </a:extLst>
          </p:cNvPr>
          <p:cNvSpPr/>
          <p:nvPr/>
        </p:nvSpPr>
        <p:spPr>
          <a:xfrm>
            <a:off x="1072706" y="1383876"/>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sp>
        <p:nvSpPr>
          <p:cNvPr id="2" name="矩形 1">
            <a:extLst>
              <a:ext uri="{FF2B5EF4-FFF2-40B4-BE49-F238E27FC236}">
                <a16:creationId xmlns:a16="http://schemas.microsoft.com/office/drawing/2014/main" id="{BC8F6917-8F5A-4E0C-AF3C-3EE1F05F0CF9}"/>
              </a:ext>
            </a:extLst>
          </p:cNvPr>
          <p:cNvSpPr/>
          <p:nvPr/>
        </p:nvSpPr>
        <p:spPr>
          <a:xfrm>
            <a:off x="859062" y="2185670"/>
            <a:ext cx="8589737" cy="400110"/>
          </a:xfrm>
          <a:prstGeom prst="rect">
            <a:avLst/>
          </a:prstGeom>
        </p:spPr>
        <p:txBody>
          <a:bodyPr wrap="square">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事故调查组查明，该起特别重大火灾事故是一起因企业违规造成的责任事故。</a:t>
            </a:r>
            <a:endParaRPr lang="zh-CN" altLang="en-US" sz="2000" b="1" dirty="0">
              <a:solidFill>
                <a:schemeClr val="tx1">
                  <a:lumMod val="95000"/>
                  <a:lumOff val="5000"/>
                </a:schemeClr>
              </a:solidFill>
            </a:endParaRPr>
          </a:p>
        </p:txBody>
      </p:sp>
      <p:sp>
        <p:nvSpPr>
          <p:cNvPr id="6" name="矩形 5">
            <a:extLst>
              <a:ext uri="{FF2B5EF4-FFF2-40B4-BE49-F238E27FC236}">
                <a16:creationId xmlns:a16="http://schemas.microsoft.com/office/drawing/2014/main" id="{1B636F00-A24D-4AF8-BA90-4AFD1CF66B99}"/>
              </a:ext>
            </a:extLst>
          </p:cNvPr>
          <p:cNvSpPr/>
          <p:nvPr/>
        </p:nvSpPr>
        <p:spPr>
          <a:xfrm>
            <a:off x="859062" y="2783093"/>
            <a:ext cx="10482038" cy="3269613"/>
          </a:xfrm>
          <a:prstGeom prst="rect">
            <a:avLst/>
          </a:prstGeom>
        </p:spPr>
        <p:txBody>
          <a:bodyPr wrap="square">
            <a:spAutoFit/>
          </a:bodyPr>
          <a:lstStyle/>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直接原因</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）焊接人员无证上岗，且违规操作，同时未采取有效防护措施，导致焊接熔化物溅到楼下不远处的聚氨酯硬泡保温材料上。</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）工程中所采用的聚氨酯硬泡保温材料不合格或部分不合格。</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用于建筑节能工程的保温材料的燃烧性能要求是不低于</a:t>
            </a:r>
            <a:r>
              <a:rPr lang="en-US" altLang="zh-CN" sz="2000" dirty="0">
                <a:latin typeface="微软雅黑" panose="020B0503020204020204" pitchFamily="34" charset="-122"/>
                <a:ea typeface="微软雅黑" panose="020B0503020204020204" pitchFamily="34" charset="-122"/>
              </a:rPr>
              <a:t>B2</a:t>
            </a:r>
            <a:r>
              <a:rPr lang="zh-CN" altLang="en-US" sz="2000" dirty="0">
                <a:latin typeface="微软雅黑" panose="020B0503020204020204" pitchFamily="34" charset="-122"/>
                <a:ea typeface="微软雅黑" panose="020B0503020204020204" pitchFamily="34" charset="-122"/>
              </a:rPr>
              <a:t>级。而按照标准，</a:t>
            </a:r>
            <a:r>
              <a:rPr lang="en-US" altLang="zh-CN" sz="2000" dirty="0">
                <a:latin typeface="微软雅黑" panose="020B0503020204020204" pitchFamily="34" charset="-122"/>
                <a:ea typeface="微软雅黑" panose="020B0503020204020204" pitchFamily="34" charset="-122"/>
              </a:rPr>
              <a:t>B2</a:t>
            </a:r>
            <a:r>
              <a:rPr lang="zh-CN" altLang="en-US" sz="2000" dirty="0">
                <a:latin typeface="微软雅黑" panose="020B0503020204020204" pitchFamily="34" charset="-122"/>
                <a:ea typeface="微软雅黑" panose="020B0503020204020204" pitchFamily="34" charset="-122"/>
              </a:rPr>
              <a:t>级别的燃烧性能要求应具有的性能之一就是不能被焊渣引燃。很明显，该被引燃的聚氨酯硬泡保温材料硬泡不合格。</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3933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58838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上海</a:t>
            </a:r>
            <a:r>
              <a:rPr lang="en-US" altLang="zh-CN" sz="2800" b="1" dirty="0">
                <a:solidFill>
                  <a:schemeClr val="bg1"/>
                </a:solidFill>
                <a:latin typeface="微软雅黑" panose="020B0503020204020204" pitchFamily="34" charset="-122"/>
                <a:ea typeface="微软雅黑" panose="020B0503020204020204" pitchFamily="34" charset="-122"/>
              </a:rPr>
              <a:t>11.15</a:t>
            </a:r>
            <a:r>
              <a:rPr lang="zh-CN" altLang="en-US" sz="2800" b="1" dirty="0">
                <a:solidFill>
                  <a:schemeClr val="bg1"/>
                </a:solidFill>
                <a:latin typeface="微软雅黑" panose="020B0503020204020204" pitchFamily="34" charset="-122"/>
                <a:ea typeface="微软雅黑" panose="020B0503020204020204" pitchFamily="34" charset="-122"/>
              </a:rPr>
              <a:t>教师公寓特大火灾事故 </a:t>
            </a:r>
          </a:p>
        </p:txBody>
      </p:sp>
      <p:sp>
        <p:nvSpPr>
          <p:cNvPr id="12" name="圆角矩形 27">
            <a:extLst>
              <a:ext uri="{FF2B5EF4-FFF2-40B4-BE49-F238E27FC236}">
                <a16:creationId xmlns:a16="http://schemas.microsoft.com/office/drawing/2014/main" id="{C6431268-F3FD-4537-8500-D95FD05BA023}"/>
              </a:ext>
            </a:extLst>
          </p:cNvPr>
          <p:cNvSpPr/>
          <p:nvPr/>
        </p:nvSpPr>
        <p:spPr>
          <a:xfrm>
            <a:off x="859063" y="1314418"/>
            <a:ext cx="21508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C5AF76B-F9E1-402F-A519-0703B878DA07}"/>
              </a:ext>
            </a:extLst>
          </p:cNvPr>
          <p:cNvSpPr/>
          <p:nvPr/>
        </p:nvSpPr>
        <p:spPr>
          <a:xfrm>
            <a:off x="1072706" y="1383876"/>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sp>
        <p:nvSpPr>
          <p:cNvPr id="6" name="矩形 5">
            <a:extLst>
              <a:ext uri="{FF2B5EF4-FFF2-40B4-BE49-F238E27FC236}">
                <a16:creationId xmlns:a16="http://schemas.microsoft.com/office/drawing/2014/main" id="{1B636F00-A24D-4AF8-BA90-4AFD1CF66B99}"/>
              </a:ext>
            </a:extLst>
          </p:cNvPr>
          <p:cNvSpPr/>
          <p:nvPr/>
        </p:nvSpPr>
        <p:spPr>
          <a:xfrm>
            <a:off x="859063" y="2029263"/>
            <a:ext cx="11112750" cy="961289"/>
          </a:xfrm>
          <a:prstGeom prst="rect">
            <a:avLst/>
          </a:prstGeom>
        </p:spPr>
        <p:txBody>
          <a:bodyPr wrap="square">
            <a:spAutoFit/>
          </a:bodyPr>
          <a:lstStyle/>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根本原因</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）装修工程违法违规，层层多次分包，导致安全责任落实不到位。</a:t>
            </a:r>
          </a:p>
        </p:txBody>
      </p:sp>
      <p:pic>
        <p:nvPicPr>
          <p:cNvPr id="8" name="Picture 7">
            <a:extLst>
              <a:ext uri="{FF2B5EF4-FFF2-40B4-BE49-F238E27FC236}">
                <a16:creationId xmlns:a16="http://schemas.microsoft.com/office/drawing/2014/main" id="{A123FB67-2DC1-4BF5-87A6-A7C9D25F3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342" y="3113328"/>
            <a:ext cx="6891316" cy="357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37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7" name="五边形 20">
            <a:extLst>
              <a:ext uri="{FF2B5EF4-FFF2-40B4-BE49-F238E27FC236}">
                <a16:creationId xmlns:a16="http://schemas.microsoft.com/office/drawing/2014/main" id="{D7E93DB0-4DE3-4F2F-B131-1072A0C2AF03}"/>
              </a:ext>
            </a:extLst>
          </p:cNvPr>
          <p:cNvSpPr/>
          <p:nvPr/>
        </p:nvSpPr>
        <p:spPr>
          <a:xfrm>
            <a:off x="727673" y="1868976"/>
            <a:ext cx="1986498" cy="668247"/>
          </a:xfrm>
          <a:prstGeom prst="homePlate">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0E3158D6-6FBF-4CEC-8BB0-33A39013F149}"/>
              </a:ext>
            </a:extLst>
          </p:cNvPr>
          <p:cNvSpPr/>
          <p:nvPr/>
        </p:nvSpPr>
        <p:spPr>
          <a:xfrm>
            <a:off x="984999" y="2018433"/>
            <a:ext cx="1415772" cy="424732"/>
          </a:xfrm>
          <a:prstGeom prst="rect">
            <a:avLst/>
          </a:prstGeom>
        </p:spPr>
        <p:txBody>
          <a:bodyPr wrap="none">
            <a:spAutoFit/>
          </a:bodyPr>
          <a:lstStyle/>
          <a:p>
            <a:pPr>
              <a:lnSpc>
                <a:spcPct val="9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刑法</a:t>
            </a:r>
            <a:r>
              <a:rPr lang="en-US" altLang="zh-CN" sz="2400" b="1" dirty="0">
                <a:solidFill>
                  <a:schemeClr val="bg1"/>
                </a:solidFill>
                <a:latin typeface="微软雅黑" panose="020B0503020204020204" pitchFamily="34" charset="-122"/>
                <a:ea typeface="微软雅黑" panose="020B0503020204020204" pitchFamily="34" charset="-122"/>
              </a:rPr>
              <a:t>》</a:t>
            </a:r>
          </a:p>
        </p:txBody>
      </p:sp>
      <p:sp>
        <p:nvSpPr>
          <p:cNvPr id="3" name="矩形 2">
            <a:extLst>
              <a:ext uri="{FF2B5EF4-FFF2-40B4-BE49-F238E27FC236}">
                <a16:creationId xmlns:a16="http://schemas.microsoft.com/office/drawing/2014/main" id="{1451152B-A764-43BB-9F13-5EBC5D3CD575}"/>
              </a:ext>
            </a:extLst>
          </p:cNvPr>
          <p:cNvSpPr/>
          <p:nvPr/>
        </p:nvSpPr>
        <p:spPr>
          <a:xfrm>
            <a:off x="727673" y="2742819"/>
            <a:ext cx="6761699" cy="2807948"/>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刑法是惩治犯罪的法律武器，对安全生产方面构成犯罪的违法行为的惩治作了规定。在危害公共安全罪中，规定了重大飞行事故罪、铁路运营安全事故罪、交通肇事罪、</a:t>
            </a:r>
            <a:r>
              <a:rPr lang="zh-CN" altLang="en-US" sz="2000" dirty="0">
                <a:solidFill>
                  <a:srgbClr val="FF0000"/>
                </a:solidFill>
                <a:latin typeface="微软雅黑" panose="020B0503020204020204" pitchFamily="34" charset="-122"/>
                <a:ea typeface="微软雅黑" panose="020B0503020204020204" pitchFamily="34" charset="-122"/>
              </a:rPr>
              <a:t>重大责任事故罪</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重大劳动安全事故罪</a:t>
            </a:r>
            <a:r>
              <a:rPr lang="zh-CN" altLang="en-US" sz="2000" dirty="0">
                <a:latin typeface="微软雅黑" panose="020B0503020204020204" pitchFamily="34" charset="-122"/>
                <a:ea typeface="微软雅黑" panose="020B0503020204020204" pitchFamily="34" charset="-122"/>
              </a:rPr>
              <a:t>、危险品肇事罪、</a:t>
            </a:r>
            <a:r>
              <a:rPr lang="zh-CN" altLang="en-US" sz="2000" dirty="0">
                <a:solidFill>
                  <a:srgbClr val="FF0000"/>
                </a:solidFill>
                <a:latin typeface="微软雅黑" panose="020B0503020204020204" pitchFamily="34" charset="-122"/>
                <a:ea typeface="微软雅黑" panose="020B0503020204020204" pitchFamily="34" charset="-122"/>
              </a:rPr>
              <a:t>工程重大安全事故罪</a:t>
            </a:r>
            <a:r>
              <a:rPr lang="zh-CN" altLang="en-US" sz="2000" dirty="0">
                <a:latin typeface="微软雅黑" panose="020B0503020204020204" pitchFamily="34" charset="-122"/>
                <a:ea typeface="微软雅黑" panose="020B0503020204020204" pitchFamily="34" charset="-122"/>
              </a:rPr>
              <a:t>、教育设施重大安全事故罪和</a:t>
            </a:r>
            <a:r>
              <a:rPr lang="zh-CN" altLang="en-US" sz="2000" dirty="0">
                <a:solidFill>
                  <a:srgbClr val="FF0000"/>
                </a:solidFill>
                <a:latin typeface="微软雅黑" panose="020B0503020204020204" pitchFamily="34" charset="-122"/>
                <a:ea typeface="微软雅黑" panose="020B0503020204020204" pitchFamily="34" charset="-122"/>
              </a:rPr>
              <a:t>消防责任事故罪</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种罪名。</a:t>
            </a:r>
          </a:p>
        </p:txBody>
      </p:sp>
      <p:pic>
        <p:nvPicPr>
          <p:cNvPr id="2052" name="Picture 4">
            <a:extLst>
              <a:ext uri="{FF2B5EF4-FFF2-40B4-BE49-F238E27FC236}">
                <a16:creationId xmlns:a16="http://schemas.microsoft.com/office/drawing/2014/main" id="{3AB891CD-5EC2-4108-8F75-39B7B5902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351" y="1829062"/>
            <a:ext cx="2846650" cy="4009627"/>
          </a:xfrm>
          <a:prstGeom prst="rect">
            <a:avLst/>
          </a:prstGeom>
          <a:ln w="57150">
            <a:solidFill>
              <a:schemeClr val="bg1"/>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4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58838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上海</a:t>
            </a:r>
            <a:r>
              <a:rPr lang="en-US" altLang="zh-CN" sz="2800" b="1" dirty="0">
                <a:solidFill>
                  <a:schemeClr val="bg1"/>
                </a:solidFill>
                <a:latin typeface="微软雅黑" panose="020B0503020204020204" pitchFamily="34" charset="-122"/>
                <a:ea typeface="微软雅黑" panose="020B0503020204020204" pitchFamily="34" charset="-122"/>
              </a:rPr>
              <a:t>11.15</a:t>
            </a:r>
            <a:r>
              <a:rPr lang="zh-CN" altLang="en-US" sz="2800" b="1" dirty="0">
                <a:solidFill>
                  <a:schemeClr val="bg1"/>
                </a:solidFill>
                <a:latin typeface="微软雅黑" panose="020B0503020204020204" pitchFamily="34" charset="-122"/>
                <a:ea typeface="微软雅黑" panose="020B0503020204020204" pitchFamily="34" charset="-122"/>
              </a:rPr>
              <a:t>教师公寓特大火灾事故 </a:t>
            </a:r>
          </a:p>
        </p:txBody>
      </p:sp>
      <p:sp>
        <p:nvSpPr>
          <p:cNvPr id="12" name="圆角矩形 27">
            <a:extLst>
              <a:ext uri="{FF2B5EF4-FFF2-40B4-BE49-F238E27FC236}">
                <a16:creationId xmlns:a16="http://schemas.microsoft.com/office/drawing/2014/main" id="{C6431268-F3FD-4537-8500-D95FD05BA023}"/>
              </a:ext>
            </a:extLst>
          </p:cNvPr>
          <p:cNvSpPr/>
          <p:nvPr/>
        </p:nvSpPr>
        <p:spPr>
          <a:xfrm>
            <a:off x="859063" y="1314418"/>
            <a:ext cx="21508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C5AF76B-F9E1-402F-A519-0703B878DA07}"/>
              </a:ext>
            </a:extLst>
          </p:cNvPr>
          <p:cNvSpPr/>
          <p:nvPr/>
        </p:nvSpPr>
        <p:spPr>
          <a:xfrm>
            <a:off x="1072706" y="1383876"/>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sp>
        <p:nvSpPr>
          <p:cNvPr id="2" name="矩形 1">
            <a:extLst>
              <a:ext uri="{FF2B5EF4-FFF2-40B4-BE49-F238E27FC236}">
                <a16:creationId xmlns:a16="http://schemas.microsoft.com/office/drawing/2014/main" id="{4650E197-0DDB-42E8-AAC6-E848DE50FC0B}"/>
              </a:ext>
            </a:extLst>
          </p:cNvPr>
          <p:cNvSpPr/>
          <p:nvPr/>
        </p:nvSpPr>
        <p:spPr>
          <a:xfrm>
            <a:off x="848631" y="2204511"/>
            <a:ext cx="10494738" cy="3269613"/>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）施工作业现场管理混乱，存在明显的抢工期、抢进度、突击施工的行为。</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）事故现场安全措施不落实，违规使用大量尼龙网、毛竹片等易燃材料，易燃的尼龙防护网和脚手架上的毛竹片导致大火迅速蔓延。</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）监理单位、施工单位、建设单位存在隶属关系、相互配合共同牟利 ，项目负责人、安全员、监理没有按规定履行职责。</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）政府部门监管不力，导致以上四种情况“多次分包多家作业、现场管理混乱、事故现场违规选用材料、建设主体单位存在利害关系”的出现。</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486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58838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上海</a:t>
            </a:r>
            <a:r>
              <a:rPr lang="en-US" altLang="zh-CN" sz="2800" b="1" dirty="0">
                <a:solidFill>
                  <a:schemeClr val="bg1"/>
                </a:solidFill>
                <a:latin typeface="微软雅黑" panose="020B0503020204020204" pitchFamily="34" charset="-122"/>
                <a:ea typeface="微软雅黑" panose="020B0503020204020204" pitchFamily="34" charset="-122"/>
              </a:rPr>
              <a:t>11.15</a:t>
            </a:r>
            <a:r>
              <a:rPr lang="zh-CN" altLang="en-US" sz="2800" b="1" dirty="0">
                <a:solidFill>
                  <a:schemeClr val="bg1"/>
                </a:solidFill>
                <a:latin typeface="微软雅黑" panose="020B0503020204020204" pitchFamily="34" charset="-122"/>
                <a:ea typeface="微软雅黑" panose="020B0503020204020204" pitchFamily="34" charset="-122"/>
              </a:rPr>
              <a:t>教师公寓特大火灾事故 </a:t>
            </a:r>
          </a:p>
        </p:txBody>
      </p:sp>
      <p:sp>
        <p:nvSpPr>
          <p:cNvPr id="12" name="圆角矩形 27">
            <a:extLst>
              <a:ext uri="{FF2B5EF4-FFF2-40B4-BE49-F238E27FC236}">
                <a16:creationId xmlns:a16="http://schemas.microsoft.com/office/drawing/2014/main" id="{C6431268-F3FD-4537-8500-D95FD05BA023}"/>
              </a:ext>
            </a:extLst>
          </p:cNvPr>
          <p:cNvSpPr/>
          <p:nvPr/>
        </p:nvSpPr>
        <p:spPr>
          <a:xfrm>
            <a:off x="859063" y="1276318"/>
            <a:ext cx="4245516"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C5AF76B-F9E1-402F-A519-0703B878DA07}"/>
              </a:ext>
            </a:extLst>
          </p:cNvPr>
          <p:cNvSpPr/>
          <p:nvPr/>
        </p:nvSpPr>
        <p:spPr>
          <a:xfrm>
            <a:off x="1072706" y="1345776"/>
            <a:ext cx="4031873"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三、责任认定及处理（部分人员）</a:t>
            </a:r>
          </a:p>
        </p:txBody>
      </p:sp>
      <p:graphicFrame>
        <p:nvGraphicFramePr>
          <p:cNvPr id="7" name="Group 1369">
            <a:extLst>
              <a:ext uri="{FF2B5EF4-FFF2-40B4-BE49-F238E27FC236}">
                <a16:creationId xmlns:a16="http://schemas.microsoft.com/office/drawing/2014/main" id="{C194C98B-CEF7-42B8-9F00-3CC5ACB2BC5C}"/>
              </a:ext>
            </a:extLst>
          </p:cNvPr>
          <p:cNvGraphicFramePr>
            <a:graphicFrameLocks noGrp="1"/>
          </p:cNvGraphicFramePr>
          <p:nvPr>
            <p:extLst>
              <p:ext uri="{D42A27DB-BD31-4B8C-83A1-F6EECF244321}">
                <p14:modId xmlns:p14="http://schemas.microsoft.com/office/powerpoint/2010/main" val="1172991420"/>
              </p:ext>
            </p:extLst>
          </p:nvPr>
        </p:nvGraphicFramePr>
        <p:xfrm>
          <a:off x="1072706" y="2117724"/>
          <a:ext cx="10052495" cy="4092573"/>
        </p:xfrm>
        <a:graphic>
          <a:graphicData uri="http://schemas.openxmlformats.org/drawingml/2006/table">
            <a:tbl>
              <a:tblPr/>
              <a:tblGrid>
                <a:gridCol w="840302">
                  <a:extLst>
                    <a:ext uri="{9D8B030D-6E8A-4147-A177-3AD203B41FA5}">
                      <a16:colId xmlns:a16="http://schemas.microsoft.com/office/drawing/2014/main" val="20000"/>
                    </a:ext>
                  </a:extLst>
                </a:gridCol>
                <a:gridCol w="2614271">
                  <a:extLst>
                    <a:ext uri="{9D8B030D-6E8A-4147-A177-3AD203B41FA5}">
                      <a16:colId xmlns:a16="http://schemas.microsoft.com/office/drawing/2014/main" val="20001"/>
                    </a:ext>
                  </a:extLst>
                </a:gridCol>
                <a:gridCol w="3112227">
                  <a:extLst>
                    <a:ext uri="{9D8B030D-6E8A-4147-A177-3AD203B41FA5}">
                      <a16:colId xmlns:a16="http://schemas.microsoft.com/office/drawing/2014/main" val="20002"/>
                    </a:ext>
                  </a:extLst>
                </a:gridCol>
                <a:gridCol w="1618358">
                  <a:extLst>
                    <a:ext uri="{9D8B030D-6E8A-4147-A177-3AD203B41FA5}">
                      <a16:colId xmlns:a16="http://schemas.microsoft.com/office/drawing/2014/main" val="20003"/>
                    </a:ext>
                  </a:extLst>
                </a:gridCol>
                <a:gridCol w="1867337">
                  <a:extLst>
                    <a:ext uri="{9D8B030D-6E8A-4147-A177-3AD203B41FA5}">
                      <a16:colId xmlns:a16="http://schemas.microsoft.com/office/drawing/2014/main" val="20004"/>
                    </a:ext>
                  </a:extLst>
                </a:gridCol>
              </a:tblGrid>
              <a:tr h="314787">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姓 名 </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职  务</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过  错</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罪  名</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刑   罚</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4579">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高伟忠</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静安区建委原主任</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收受总包贿赂，许诺将工程发包给某单位，在工程项目未申报、无许可证情况下同意开工</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滥用职权罪、</a:t>
                      </a:r>
                      <a:b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b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受贿罪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16</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683">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姚亚明</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静安区建委原副主任</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通过违规招投标等形式具体操作总包中标</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滥用职权罪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4579">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周建民</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静安区建委原综合管理科科长</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收受贿赂，在明知工程项目未申报、无许可证情况下，积极执行违规开工的决定</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滥用职权罪、</a:t>
                      </a:r>
                      <a:b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b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受贿罪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13</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6</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个月</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4579">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张  权</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静安区建委原综合管理科经办人</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收受贿赂，在明知工程项目未申报、无许可证情况下，积极执行违规开工的决定</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滥用职权罪、</a:t>
                      </a:r>
                      <a:b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b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受贿罪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13</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6</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个月</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4683">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董  放</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上海静安区建设总公司原总经理</a:t>
                      </a:r>
                      <a:b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（总包总经理）</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将工程转包给不具资质的分包；未落实安全生产责任制</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4683">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瞿幼棣</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上海静安区建设总公司副总经理</a:t>
                      </a:r>
                      <a:b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（总包副总经理）</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将工程转包给不具资质的分包；未落实安全生产责任制</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4</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年</a:t>
                      </a: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6</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个月</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74627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58838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上海</a:t>
            </a:r>
            <a:r>
              <a:rPr lang="en-US" altLang="zh-CN" sz="2800" b="1" dirty="0">
                <a:solidFill>
                  <a:schemeClr val="bg1"/>
                </a:solidFill>
                <a:latin typeface="微软雅黑" panose="020B0503020204020204" pitchFamily="34" charset="-122"/>
                <a:ea typeface="微软雅黑" panose="020B0503020204020204" pitchFamily="34" charset="-122"/>
              </a:rPr>
              <a:t>11.15</a:t>
            </a:r>
            <a:r>
              <a:rPr lang="zh-CN" altLang="en-US" sz="2800" b="1" dirty="0">
                <a:solidFill>
                  <a:schemeClr val="bg1"/>
                </a:solidFill>
                <a:latin typeface="微软雅黑" panose="020B0503020204020204" pitchFamily="34" charset="-122"/>
                <a:ea typeface="微软雅黑" panose="020B0503020204020204" pitchFamily="34" charset="-122"/>
              </a:rPr>
              <a:t>教师公寓特大火灾事故 </a:t>
            </a:r>
          </a:p>
        </p:txBody>
      </p:sp>
      <p:sp>
        <p:nvSpPr>
          <p:cNvPr id="12" name="圆角矩形 27">
            <a:extLst>
              <a:ext uri="{FF2B5EF4-FFF2-40B4-BE49-F238E27FC236}">
                <a16:creationId xmlns:a16="http://schemas.microsoft.com/office/drawing/2014/main" id="{C6431268-F3FD-4537-8500-D95FD05BA023}"/>
              </a:ext>
            </a:extLst>
          </p:cNvPr>
          <p:cNvSpPr/>
          <p:nvPr/>
        </p:nvSpPr>
        <p:spPr>
          <a:xfrm>
            <a:off x="859063" y="1276318"/>
            <a:ext cx="4245516"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5C5AF76B-F9E1-402F-A519-0703B878DA07}"/>
              </a:ext>
            </a:extLst>
          </p:cNvPr>
          <p:cNvSpPr/>
          <p:nvPr/>
        </p:nvSpPr>
        <p:spPr>
          <a:xfrm>
            <a:off x="1072706" y="1345776"/>
            <a:ext cx="4031873"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三、责任认定及处理（部分人员）</a:t>
            </a:r>
          </a:p>
        </p:txBody>
      </p:sp>
      <p:graphicFrame>
        <p:nvGraphicFramePr>
          <p:cNvPr id="8" name="Group 322">
            <a:extLst>
              <a:ext uri="{FF2B5EF4-FFF2-40B4-BE49-F238E27FC236}">
                <a16:creationId xmlns:a16="http://schemas.microsoft.com/office/drawing/2014/main" id="{DC0B16F2-C550-471A-B9C5-931ED9B9B1A8}"/>
              </a:ext>
            </a:extLst>
          </p:cNvPr>
          <p:cNvGraphicFramePr>
            <a:graphicFrameLocks noGrp="1"/>
          </p:cNvGraphicFramePr>
          <p:nvPr>
            <p:extLst>
              <p:ext uri="{D42A27DB-BD31-4B8C-83A1-F6EECF244321}">
                <p14:modId xmlns:p14="http://schemas.microsoft.com/office/powerpoint/2010/main" val="404043532"/>
              </p:ext>
            </p:extLst>
          </p:nvPr>
        </p:nvGraphicFramePr>
        <p:xfrm>
          <a:off x="859063" y="2191777"/>
          <a:ext cx="10443937" cy="4003803"/>
        </p:xfrm>
        <a:graphic>
          <a:graphicData uri="http://schemas.openxmlformats.org/drawingml/2006/table">
            <a:tbl>
              <a:tblPr/>
              <a:tblGrid>
                <a:gridCol w="873022">
                  <a:extLst>
                    <a:ext uri="{9D8B030D-6E8A-4147-A177-3AD203B41FA5}">
                      <a16:colId xmlns:a16="http://schemas.microsoft.com/office/drawing/2014/main" val="20000"/>
                    </a:ext>
                  </a:extLst>
                </a:gridCol>
                <a:gridCol w="2716070">
                  <a:extLst>
                    <a:ext uri="{9D8B030D-6E8A-4147-A177-3AD203B41FA5}">
                      <a16:colId xmlns:a16="http://schemas.microsoft.com/office/drawing/2014/main" val="20001"/>
                    </a:ext>
                  </a:extLst>
                </a:gridCol>
                <a:gridCol w="3233417">
                  <a:extLst>
                    <a:ext uri="{9D8B030D-6E8A-4147-A177-3AD203B41FA5}">
                      <a16:colId xmlns:a16="http://schemas.microsoft.com/office/drawing/2014/main" val="20002"/>
                    </a:ext>
                  </a:extLst>
                </a:gridCol>
                <a:gridCol w="1681378">
                  <a:extLst>
                    <a:ext uri="{9D8B030D-6E8A-4147-A177-3AD203B41FA5}">
                      <a16:colId xmlns:a16="http://schemas.microsoft.com/office/drawing/2014/main" val="20003"/>
                    </a:ext>
                  </a:extLst>
                </a:gridCol>
                <a:gridCol w="1940050">
                  <a:extLst>
                    <a:ext uri="{9D8B030D-6E8A-4147-A177-3AD203B41FA5}">
                      <a16:colId xmlns:a16="http://schemas.microsoft.com/office/drawing/2014/main" val="20004"/>
                    </a:ext>
                  </a:extLst>
                </a:gridCol>
              </a:tblGrid>
              <a:tr h="273235">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姓 名</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职  务</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过  错</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罪  名</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刑   罚</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1833">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周  峥</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上海静安区建设总公司副总经理</a:t>
                      </a:r>
                      <a:b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（总包副总经理）</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将工程转包给不具资质的分包；未落实安全生产责任制</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4</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6</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个月</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361">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曹  磊</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上海静安区建设总公司安全设备科科员</a:t>
                      </a:r>
                      <a:b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（总包安全设备科科员）</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未认真履行提供安全设备的职责，电焊作业中，未向施工人员提供灭火器、接火盆等设备。</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年</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0216">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范玮民</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上海静安区建设总公司技术质量科科长助理</a:t>
                      </a:r>
                      <a:b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（总包技术质量科科员</a:t>
                      </a:r>
                    </a:p>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挂名该项目的项目经理）</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从未到岗履行项目经理组织施工和安全生产管理职责，致使项目经理对工程监管职责虚置。</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重大责任事故罪</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年，缓刑</a:t>
                      </a: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3</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年</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7332">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张永新</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上海市静安建设工程监理有限公司总监</a:t>
                      </a:r>
                      <a:b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（总监）</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对现场违规行为未及时制止，未认真履行总监职责</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0046">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卫平儒</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上海市静安建设工程监理有限公司监理</a:t>
                      </a:r>
                      <a:b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（安全监理员）</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对现场违规行为未及时制止，未认真履行监理职责</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年</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7228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58838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上海</a:t>
            </a:r>
            <a:r>
              <a:rPr lang="en-US" altLang="zh-CN" sz="2800" b="1" dirty="0">
                <a:solidFill>
                  <a:schemeClr val="bg1"/>
                </a:solidFill>
                <a:latin typeface="微软雅黑" panose="020B0503020204020204" pitchFamily="34" charset="-122"/>
                <a:ea typeface="微软雅黑" panose="020B0503020204020204" pitchFamily="34" charset="-122"/>
              </a:rPr>
              <a:t>11.15</a:t>
            </a:r>
            <a:r>
              <a:rPr lang="zh-CN" altLang="en-US" sz="2800" b="1" dirty="0">
                <a:solidFill>
                  <a:schemeClr val="bg1"/>
                </a:solidFill>
                <a:latin typeface="微软雅黑" panose="020B0503020204020204" pitchFamily="34" charset="-122"/>
                <a:ea typeface="微软雅黑" panose="020B0503020204020204" pitchFamily="34" charset="-122"/>
              </a:rPr>
              <a:t>教师公寓特大火灾事故 </a:t>
            </a:r>
          </a:p>
        </p:txBody>
      </p:sp>
      <p:sp>
        <p:nvSpPr>
          <p:cNvPr id="12" name="圆角矩形 27">
            <a:extLst>
              <a:ext uri="{FF2B5EF4-FFF2-40B4-BE49-F238E27FC236}">
                <a16:creationId xmlns:a16="http://schemas.microsoft.com/office/drawing/2014/main" id="{C6431268-F3FD-4537-8500-D95FD05BA023}"/>
              </a:ext>
            </a:extLst>
          </p:cNvPr>
          <p:cNvSpPr/>
          <p:nvPr/>
        </p:nvSpPr>
        <p:spPr>
          <a:xfrm>
            <a:off x="859063" y="1276318"/>
            <a:ext cx="4245516"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C5AF76B-F9E1-402F-A519-0703B878DA07}"/>
              </a:ext>
            </a:extLst>
          </p:cNvPr>
          <p:cNvSpPr/>
          <p:nvPr/>
        </p:nvSpPr>
        <p:spPr>
          <a:xfrm>
            <a:off x="1072706" y="1345776"/>
            <a:ext cx="4031873"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三、责任认定及处理（部分人员）</a:t>
            </a:r>
          </a:p>
        </p:txBody>
      </p:sp>
      <p:graphicFrame>
        <p:nvGraphicFramePr>
          <p:cNvPr id="7" name="Group 322">
            <a:extLst>
              <a:ext uri="{FF2B5EF4-FFF2-40B4-BE49-F238E27FC236}">
                <a16:creationId xmlns:a16="http://schemas.microsoft.com/office/drawing/2014/main" id="{57A37181-ECE9-4FCD-A892-79DA90E75092}"/>
              </a:ext>
            </a:extLst>
          </p:cNvPr>
          <p:cNvGraphicFramePr>
            <a:graphicFrameLocks noGrp="1"/>
          </p:cNvGraphicFramePr>
          <p:nvPr>
            <p:extLst>
              <p:ext uri="{D42A27DB-BD31-4B8C-83A1-F6EECF244321}">
                <p14:modId xmlns:p14="http://schemas.microsoft.com/office/powerpoint/2010/main" val="2431295391"/>
              </p:ext>
            </p:extLst>
          </p:nvPr>
        </p:nvGraphicFramePr>
        <p:xfrm>
          <a:off x="859062" y="2166377"/>
          <a:ext cx="10443938" cy="4008120"/>
        </p:xfrm>
        <a:graphic>
          <a:graphicData uri="http://schemas.openxmlformats.org/drawingml/2006/table">
            <a:tbl>
              <a:tblPr/>
              <a:tblGrid>
                <a:gridCol w="873022">
                  <a:extLst>
                    <a:ext uri="{9D8B030D-6E8A-4147-A177-3AD203B41FA5}">
                      <a16:colId xmlns:a16="http://schemas.microsoft.com/office/drawing/2014/main" val="20000"/>
                    </a:ext>
                  </a:extLst>
                </a:gridCol>
                <a:gridCol w="2716071">
                  <a:extLst>
                    <a:ext uri="{9D8B030D-6E8A-4147-A177-3AD203B41FA5}">
                      <a16:colId xmlns:a16="http://schemas.microsoft.com/office/drawing/2014/main" val="20001"/>
                    </a:ext>
                  </a:extLst>
                </a:gridCol>
                <a:gridCol w="3233418">
                  <a:extLst>
                    <a:ext uri="{9D8B030D-6E8A-4147-A177-3AD203B41FA5}">
                      <a16:colId xmlns:a16="http://schemas.microsoft.com/office/drawing/2014/main" val="20002"/>
                    </a:ext>
                  </a:extLst>
                </a:gridCol>
                <a:gridCol w="1681377">
                  <a:extLst>
                    <a:ext uri="{9D8B030D-6E8A-4147-A177-3AD203B41FA5}">
                      <a16:colId xmlns:a16="http://schemas.microsoft.com/office/drawing/2014/main" val="20003"/>
                    </a:ext>
                  </a:extLst>
                </a:gridCol>
                <a:gridCol w="1940050">
                  <a:extLst>
                    <a:ext uri="{9D8B030D-6E8A-4147-A177-3AD203B41FA5}">
                      <a16:colId xmlns:a16="http://schemas.microsoft.com/office/drawing/2014/main" val="20004"/>
                    </a:ext>
                  </a:extLst>
                </a:gridCol>
              </a:tblGrid>
              <a:tr h="161761">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姓 名</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职  务</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过  错</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罪  名</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刑   罚</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黄佩信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上海佳艺建筑装饰工程公司总经理</a:t>
                      </a:r>
                      <a:b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（分包商总经理）</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1</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、通过行贿手段承包工程，并受贿将工程再分包</a:t>
                      </a:r>
                      <a:b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b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、没有落实安全生产制度，对工地存在的重大安全事故隐患未进行检查及督促整改</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重大责任事故罪、受贿罪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16</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75">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马义镑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上海佳艺建筑装饰工程公司原副经理</a:t>
                      </a:r>
                      <a:b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（分包商副总经理）</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1</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、伙同黄佩信通过行贿手段承包工程，并受贿将工程再分包</a:t>
                      </a:r>
                      <a:b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b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、没有落实安全生产制度，对工地存在的重大安全事故隐患未进行检查及督促整改</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重大责任事故罪、受贿罪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15</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6</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个月</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585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沈大同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上海佳艺建筑装饰工程公司原项目经理</a:t>
                      </a:r>
                      <a:b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（分包商项目经理）</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1</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、为赶工期，未制定新的施工方案，提出搭设脚手架和外墙保温交叉施工</a:t>
                      </a:r>
                      <a:b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b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2</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、未按规定履行安全管理职责，对工地存在的重大安全事故隐患未进行检查及督促整改</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63">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陶  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上海佳艺建筑装饰工程公司安全员</a:t>
                      </a:r>
                      <a:b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（分包商安全员）</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未认真履行安全监督职责</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3</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年</a:t>
                      </a:r>
                      <a:r>
                        <a:rPr kumimoji="0" lang="en-US" altLang="zh-CN"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6</a:t>
                      </a: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个月</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5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吴国略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电焊工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无资质进行电焊作业</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重大责任事故罪</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有期徒刑</a:t>
                      </a:r>
                      <a:r>
                        <a:rPr kumimoji="0" lang="en-US" altLang="zh-CN"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1</a:t>
                      </a:r>
                      <a:r>
                        <a:rPr kumimoji="0" lang="zh-CN" altLang="en-US" sz="12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年，缓刑</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740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6065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859063" y="16759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（一）事故发生经过</a:t>
            </a:r>
          </a:p>
        </p:txBody>
      </p:sp>
      <p:sp>
        <p:nvSpPr>
          <p:cNvPr id="4" name="矩形 3">
            <a:extLst>
              <a:ext uri="{FF2B5EF4-FFF2-40B4-BE49-F238E27FC236}">
                <a16:creationId xmlns:a16="http://schemas.microsoft.com/office/drawing/2014/main" id="{C4EFAD39-105E-419E-9A85-1D601A85ACAC}"/>
              </a:ext>
            </a:extLst>
          </p:cNvPr>
          <p:cNvSpPr/>
          <p:nvPr/>
        </p:nvSpPr>
        <p:spPr>
          <a:xfrm>
            <a:off x="848631" y="2511308"/>
            <a:ext cx="10494737" cy="2807948"/>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2015年8月12日23时20分左右，天津港国际物流中心区域内瑞海公司所属危险品仓库(系民营企业)发生爆炸。爆炸火光冲天，引发的烟尘高达数十米，伤亡惨重，在灭火过程中发生2次爆炸，导致部分现场人员被困，目前仍在全力搜救。相关企业负责人已被控制。截至18日9时，遇难114人，确认身份83人，其中公安消防18人，港务消防32人，民警6人，其他人员27人，未确认身份31人。由于遇难者身份确认人数增加，失联人数降为57人，公安消防6人，港务消防46，民警5人。</a:t>
            </a:r>
          </a:p>
        </p:txBody>
      </p:sp>
    </p:spTree>
    <p:extLst>
      <p:ext uri="{BB962C8B-B14F-4D97-AF65-F5344CB8AC3E}">
        <p14:creationId xmlns:p14="http://schemas.microsoft.com/office/powerpoint/2010/main" val="1003679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3271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859063" y="13965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（一）事故发生经过</a:t>
            </a:r>
          </a:p>
        </p:txBody>
      </p:sp>
      <p:sp>
        <p:nvSpPr>
          <p:cNvPr id="7" name="Rectangle 2" descr="580">
            <a:extLst>
              <a:ext uri="{FF2B5EF4-FFF2-40B4-BE49-F238E27FC236}">
                <a16:creationId xmlns:a16="http://schemas.microsoft.com/office/drawing/2014/main" id="{3B23E4C0-55D7-473F-A09E-DFDF8100105D}"/>
              </a:ext>
            </a:extLst>
          </p:cNvPr>
          <p:cNvSpPr>
            <a:spLocks noGrp="1" noChangeAspect="1" noChangeArrowheads="1"/>
          </p:cNvSpPr>
          <p:nvPr/>
        </p:nvSpPr>
        <p:spPr bwMode="auto">
          <a:xfrm>
            <a:off x="5589433" y="2076085"/>
            <a:ext cx="5795736" cy="3904987"/>
          </a:xfrm>
          <a:prstGeom prst="rect">
            <a:avLst/>
          </a:prstGeom>
          <a:blipFill dpi="0" rotWithShape="1">
            <a:blip r:embed="rId3"/>
            <a:srcRect/>
            <a:stretch>
              <a:fillRect/>
            </a:stretch>
          </a:blipFill>
          <a:ln w="9525">
            <a:solidFill>
              <a:schemeClr val="tx1"/>
            </a:solidFill>
            <a:bevel/>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矩形 7">
            <a:extLst>
              <a:ext uri="{FF2B5EF4-FFF2-40B4-BE49-F238E27FC236}">
                <a16:creationId xmlns:a16="http://schemas.microsoft.com/office/drawing/2014/main" id="{243EE1AC-EC5D-4498-9735-A5A2536634A8}"/>
              </a:ext>
            </a:extLst>
          </p:cNvPr>
          <p:cNvSpPr/>
          <p:nvPr/>
        </p:nvSpPr>
        <p:spPr>
          <a:xfrm>
            <a:off x="859063" y="2076085"/>
            <a:ext cx="4457700" cy="3904988"/>
          </a:xfrm>
          <a:prstGeom prst="rect">
            <a:avLst/>
          </a:prstGeom>
          <a:solidFill>
            <a:srgbClr val="E43C11"/>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 name="矩形 1">
            <a:extLst>
              <a:ext uri="{FF2B5EF4-FFF2-40B4-BE49-F238E27FC236}">
                <a16:creationId xmlns:a16="http://schemas.microsoft.com/office/drawing/2014/main" id="{7A5BAB68-2EE2-4D62-9965-A2A7F4E56E9C}"/>
              </a:ext>
            </a:extLst>
          </p:cNvPr>
          <p:cNvSpPr/>
          <p:nvPr/>
        </p:nvSpPr>
        <p:spPr>
          <a:xfrm>
            <a:off x="1131733" y="2566284"/>
            <a:ext cx="3846667" cy="2951898"/>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从这次爆炸第一时间传来的现场视频看，距离爆心1.5km左右的拍摄者能感受到明显的震感，导致手机无法拿稳而落地；而在距离爆炸现场1km左右的拍摄者更是直接被爆炸冲击波掀翻在地，画面中还能看到冲击波的摧毁效果。</a:t>
            </a:r>
          </a:p>
        </p:txBody>
      </p:sp>
    </p:spTree>
    <p:extLst>
      <p:ext uri="{BB962C8B-B14F-4D97-AF65-F5344CB8AC3E}">
        <p14:creationId xmlns:p14="http://schemas.microsoft.com/office/powerpoint/2010/main" val="2740582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3271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859063" y="13965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（一）事故发生经过</a:t>
            </a:r>
          </a:p>
        </p:txBody>
      </p:sp>
      <p:pic>
        <p:nvPicPr>
          <p:cNvPr id="3" name="图片 2">
            <a:extLst>
              <a:ext uri="{FF2B5EF4-FFF2-40B4-BE49-F238E27FC236}">
                <a16:creationId xmlns:a16="http://schemas.microsoft.com/office/drawing/2014/main" id="{D5385F23-BFF1-4BDD-874D-0144DE95EA61}"/>
              </a:ext>
            </a:extLst>
          </p:cNvPr>
          <p:cNvPicPr>
            <a:picLocks noChangeAspect="1"/>
          </p:cNvPicPr>
          <p:nvPr/>
        </p:nvPicPr>
        <p:blipFill>
          <a:blip r:embed="rId4"/>
          <a:stretch>
            <a:fillRect/>
          </a:stretch>
        </p:blipFill>
        <p:spPr>
          <a:xfrm>
            <a:off x="935263" y="2471177"/>
            <a:ext cx="5059546" cy="337082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
        <p:nvSpPr>
          <p:cNvPr id="4" name="矩形 3">
            <a:extLst>
              <a:ext uri="{FF2B5EF4-FFF2-40B4-BE49-F238E27FC236}">
                <a16:creationId xmlns:a16="http://schemas.microsoft.com/office/drawing/2014/main" id="{36B9ECF0-159F-4BCE-BD5C-B9D223B89FA7}"/>
              </a:ext>
            </a:extLst>
          </p:cNvPr>
          <p:cNvSpPr/>
          <p:nvPr/>
        </p:nvSpPr>
        <p:spPr>
          <a:xfrm>
            <a:off x="6608130" y="2752614"/>
            <a:ext cx="4648607" cy="2807948"/>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而在爆炸后方圆几公里范围内的图片中，即使是距离爆心3km以上的诸多建筑物表层都在爆轰波的作用下遭到严重毁坏，距离爆心1km处的玻璃碎片甚至还能侵彻入水泥墙，已经等同于武器爆炸产生的毁伤半径概念</a:t>
            </a:r>
          </a:p>
        </p:txBody>
      </p:sp>
      <p:sp>
        <p:nvSpPr>
          <p:cNvPr id="12" name="PA-圆角矩形 38">
            <a:extLst>
              <a:ext uri="{FF2B5EF4-FFF2-40B4-BE49-F238E27FC236}">
                <a16:creationId xmlns:a16="http://schemas.microsoft.com/office/drawing/2014/main" id="{4C9B7608-CDEC-4DFD-BFCF-2CB1503BC28C}"/>
              </a:ext>
            </a:extLst>
          </p:cNvPr>
          <p:cNvSpPr/>
          <p:nvPr>
            <p:custDataLst>
              <p:tags r:id="rId1"/>
            </p:custDataLst>
          </p:nvPr>
        </p:nvSpPr>
        <p:spPr>
          <a:xfrm>
            <a:off x="6383153" y="2471177"/>
            <a:ext cx="5059546" cy="3370823"/>
          </a:xfrm>
          <a:prstGeom prst="roundRect">
            <a:avLst>
              <a:gd name="adj" fmla="val 0"/>
            </a:avLst>
          </a:prstGeom>
          <a:noFill/>
          <a:ln>
            <a:solidFill>
              <a:srgbClr val="F471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0980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3271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859063" y="13965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（一）事故发生经过</a:t>
            </a:r>
          </a:p>
        </p:txBody>
      </p:sp>
      <p:pic>
        <p:nvPicPr>
          <p:cNvPr id="2" name="图片 1">
            <a:extLst>
              <a:ext uri="{FF2B5EF4-FFF2-40B4-BE49-F238E27FC236}">
                <a16:creationId xmlns:a16="http://schemas.microsoft.com/office/drawing/2014/main" id="{1D6DC008-14D3-48DB-AC51-C2E3B4ABF6CE}"/>
              </a:ext>
            </a:extLst>
          </p:cNvPr>
          <p:cNvPicPr>
            <a:picLocks noChangeAspect="1"/>
          </p:cNvPicPr>
          <p:nvPr/>
        </p:nvPicPr>
        <p:blipFill rotWithShape="1">
          <a:blip r:embed="rId4"/>
          <a:srcRect t="17933" r="21991"/>
          <a:stretch/>
        </p:blipFill>
        <p:spPr>
          <a:xfrm>
            <a:off x="6491159" y="2293377"/>
            <a:ext cx="4776417" cy="337082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
        <p:nvSpPr>
          <p:cNvPr id="6" name="矩形 5">
            <a:extLst>
              <a:ext uri="{FF2B5EF4-FFF2-40B4-BE49-F238E27FC236}">
                <a16:creationId xmlns:a16="http://schemas.microsoft.com/office/drawing/2014/main" id="{AD6CEC40-4B8B-4218-95EE-F63D76385718}"/>
              </a:ext>
            </a:extLst>
          </p:cNvPr>
          <p:cNvSpPr/>
          <p:nvPr/>
        </p:nvSpPr>
        <p:spPr>
          <a:xfrm>
            <a:off x="1186112" y="2574814"/>
            <a:ext cx="4536169" cy="2807948"/>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 在规模庞大的货物堆放场，由于货品流动性大，一般化工品与危险化工品往往会有码放在一起的可能性，加上边上还有汽车等同样易爆的机电产品，如果在管理上不勤加注意，易燃易爆的隐患非常严重。</a:t>
            </a:r>
          </a:p>
        </p:txBody>
      </p:sp>
      <p:sp>
        <p:nvSpPr>
          <p:cNvPr id="13" name="PA-圆角矩形 38">
            <a:extLst>
              <a:ext uri="{FF2B5EF4-FFF2-40B4-BE49-F238E27FC236}">
                <a16:creationId xmlns:a16="http://schemas.microsoft.com/office/drawing/2014/main" id="{44EA8030-C550-4601-9B09-2B3D4D9BBBE2}"/>
              </a:ext>
            </a:extLst>
          </p:cNvPr>
          <p:cNvSpPr/>
          <p:nvPr>
            <p:custDataLst>
              <p:tags r:id="rId1"/>
            </p:custDataLst>
          </p:nvPr>
        </p:nvSpPr>
        <p:spPr>
          <a:xfrm>
            <a:off x="924424" y="2293377"/>
            <a:ext cx="5059546" cy="3370823"/>
          </a:xfrm>
          <a:prstGeom prst="roundRect">
            <a:avLst>
              <a:gd name="adj" fmla="val 0"/>
            </a:avLst>
          </a:prstGeom>
          <a:noFill/>
          <a:ln>
            <a:solidFill>
              <a:srgbClr val="F471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3008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3271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859063" y="13965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（一）事故发生经过</a:t>
            </a:r>
          </a:p>
        </p:txBody>
      </p:sp>
      <p:sp>
        <p:nvSpPr>
          <p:cNvPr id="4" name="矩形 3">
            <a:extLst>
              <a:ext uri="{FF2B5EF4-FFF2-40B4-BE49-F238E27FC236}">
                <a16:creationId xmlns:a16="http://schemas.microsoft.com/office/drawing/2014/main" id="{36B9ECF0-159F-4BCE-BD5C-B9D223B89FA7}"/>
              </a:ext>
            </a:extLst>
          </p:cNvPr>
          <p:cNvSpPr/>
          <p:nvPr/>
        </p:nvSpPr>
        <p:spPr>
          <a:xfrm>
            <a:off x="6608130" y="2752614"/>
            <a:ext cx="4648607" cy="2813847"/>
          </a:xfrm>
          <a:prstGeom prst="rect">
            <a:avLst/>
          </a:prstGeom>
        </p:spPr>
        <p:txBody>
          <a:bodyPr wrap="square">
            <a:spAutoFit/>
          </a:bodyPr>
          <a:lstStyle/>
          <a:p>
            <a:pPr algn="just">
              <a:lnSpc>
                <a:spcPct val="150000"/>
              </a:lnSpc>
              <a:spcBef>
                <a:spcPct val="0"/>
              </a:spcBef>
            </a:pPr>
            <a:r>
              <a:rPr lang="zh-CN" altLang="zh-CN" sz="2000" dirty="0">
                <a:latin typeface="微软雅黑" panose="020B0503020204020204" pitchFamily="34" charset="-122"/>
                <a:ea typeface="微软雅黑" panose="020B0503020204020204" pitchFamily="34" charset="-122"/>
              </a:rPr>
              <a:t>而根据现场消防指挥部消息，已经能确定堆放场存放着硝酸钾、硝酸钠等硝酸盐物质，这都是常温环境下的良好氧化剂，加上现场还有遇水后会产生反应释放氢气并释放大量热的钠，所以爆炸后产生效果犹如火箭燃料爆炸一般。</a:t>
            </a:r>
            <a:endParaRPr lang="zh-CN" altLang="en-US" sz="2000" dirty="0">
              <a:latin typeface="微软雅黑" panose="020B0503020204020204" pitchFamily="34" charset="-122"/>
              <a:ea typeface="微软雅黑" panose="020B0503020204020204" pitchFamily="34" charset="-122"/>
            </a:endParaRPr>
          </a:p>
        </p:txBody>
      </p:sp>
      <p:sp>
        <p:nvSpPr>
          <p:cNvPr id="12" name="PA-圆角矩形 38">
            <a:extLst>
              <a:ext uri="{FF2B5EF4-FFF2-40B4-BE49-F238E27FC236}">
                <a16:creationId xmlns:a16="http://schemas.microsoft.com/office/drawing/2014/main" id="{4C9B7608-CDEC-4DFD-BFCF-2CB1503BC28C}"/>
              </a:ext>
            </a:extLst>
          </p:cNvPr>
          <p:cNvSpPr/>
          <p:nvPr>
            <p:custDataLst>
              <p:tags r:id="rId1"/>
            </p:custDataLst>
          </p:nvPr>
        </p:nvSpPr>
        <p:spPr>
          <a:xfrm>
            <a:off x="6383153" y="2471177"/>
            <a:ext cx="5059546" cy="3370823"/>
          </a:xfrm>
          <a:prstGeom prst="roundRect">
            <a:avLst>
              <a:gd name="adj" fmla="val 0"/>
            </a:avLst>
          </a:prstGeom>
          <a:noFill/>
          <a:ln>
            <a:solidFill>
              <a:srgbClr val="F471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3126C6AC-076D-4CF8-939E-3D93EF785D1D}"/>
              </a:ext>
            </a:extLst>
          </p:cNvPr>
          <p:cNvPicPr>
            <a:picLocks noChangeAspect="1"/>
          </p:cNvPicPr>
          <p:nvPr/>
        </p:nvPicPr>
        <p:blipFill>
          <a:blip r:embed="rId4"/>
          <a:stretch>
            <a:fillRect/>
          </a:stretch>
        </p:blipFill>
        <p:spPr>
          <a:xfrm>
            <a:off x="929588" y="2433077"/>
            <a:ext cx="5059680" cy="33909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83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C8CC255-23AA-4DB9-89C1-751AD8ABCD34}"/>
              </a:ext>
            </a:extLst>
          </p:cNvPr>
          <p:cNvPicPr>
            <a:picLocks noChangeAspect="1"/>
          </p:cNvPicPr>
          <p:nvPr/>
        </p:nvPicPr>
        <p:blipFill rotWithShape="1">
          <a:blip r:embed="rId4"/>
          <a:srcRect r="7329"/>
          <a:stretch/>
        </p:blipFill>
        <p:spPr>
          <a:xfrm>
            <a:off x="6491158" y="2293377"/>
            <a:ext cx="4776417" cy="337082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3271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859063" y="13965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（一）事故发生经过</a:t>
            </a:r>
          </a:p>
        </p:txBody>
      </p:sp>
      <p:sp>
        <p:nvSpPr>
          <p:cNvPr id="6" name="矩形 5">
            <a:extLst>
              <a:ext uri="{FF2B5EF4-FFF2-40B4-BE49-F238E27FC236}">
                <a16:creationId xmlns:a16="http://schemas.microsoft.com/office/drawing/2014/main" id="{AD6CEC40-4B8B-4218-95EE-F63D76385718}"/>
              </a:ext>
            </a:extLst>
          </p:cNvPr>
          <p:cNvSpPr/>
          <p:nvPr/>
        </p:nvSpPr>
        <p:spPr>
          <a:xfrm>
            <a:off x="1186112" y="2574814"/>
            <a:ext cx="4536169" cy="2979085"/>
          </a:xfrm>
          <a:prstGeom prst="rect">
            <a:avLst/>
          </a:prstGeom>
        </p:spPr>
        <p:txBody>
          <a:bodyPr wrap="square">
            <a:spAutoFit/>
          </a:bodyPr>
          <a:lstStyle/>
          <a:p>
            <a:pPr algn="just">
              <a:lnSpc>
                <a:spcPct val="150000"/>
              </a:lnSpc>
              <a:spcBef>
                <a:spcPct val="0"/>
              </a:spcBef>
            </a:pPr>
            <a:r>
              <a:rPr lang="zh-CN" altLang="zh-CN" sz="2000" dirty="0">
                <a:latin typeface="微软雅黑" panose="020B0503020204020204" pitchFamily="34" charset="-122"/>
                <a:ea typeface="微软雅黑" panose="020B0503020204020204" pitchFamily="34" charset="-122"/>
              </a:rPr>
              <a:t>所以，这次灾难的责任很大程度在于码头管理者的责任缺失，在消防队前来救灾时更是根本不知道现场危险品的具体数量和位置，无法向消防队告知哪里的货物不可用水去救火，间接导致了救火工作遭遇严重伤亡等阻碍情况。</a:t>
            </a:r>
            <a:endParaRPr lang="zh-CN" altLang="en-US" sz="2000" dirty="0">
              <a:latin typeface="微软雅黑" panose="020B0503020204020204" pitchFamily="34" charset="-122"/>
              <a:ea typeface="微软雅黑" panose="020B0503020204020204" pitchFamily="34" charset="-122"/>
            </a:endParaRPr>
          </a:p>
        </p:txBody>
      </p:sp>
      <p:sp>
        <p:nvSpPr>
          <p:cNvPr id="13" name="PA-圆角矩形 38">
            <a:extLst>
              <a:ext uri="{FF2B5EF4-FFF2-40B4-BE49-F238E27FC236}">
                <a16:creationId xmlns:a16="http://schemas.microsoft.com/office/drawing/2014/main" id="{44EA8030-C550-4601-9B09-2B3D4D9BBBE2}"/>
              </a:ext>
            </a:extLst>
          </p:cNvPr>
          <p:cNvSpPr/>
          <p:nvPr>
            <p:custDataLst>
              <p:tags r:id="rId1"/>
            </p:custDataLst>
          </p:nvPr>
        </p:nvSpPr>
        <p:spPr>
          <a:xfrm>
            <a:off x="924424" y="2293377"/>
            <a:ext cx="5059546" cy="3370823"/>
          </a:xfrm>
          <a:prstGeom prst="roundRect">
            <a:avLst>
              <a:gd name="adj" fmla="val 0"/>
            </a:avLst>
          </a:prstGeom>
          <a:noFill/>
          <a:ln>
            <a:solidFill>
              <a:srgbClr val="F471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29910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8" name="五边形 20">
            <a:extLst>
              <a:ext uri="{FF2B5EF4-FFF2-40B4-BE49-F238E27FC236}">
                <a16:creationId xmlns:a16="http://schemas.microsoft.com/office/drawing/2014/main" id="{69DB9293-24CD-4539-95C6-755844E5D2D2}"/>
              </a:ext>
            </a:extLst>
          </p:cNvPr>
          <p:cNvSpPr/>
          <p:nvPr/>
        </p:nvSpPr>
        <p:spPr>
          <a:xfrm>
            <a:off x="727672" y="1433548"/>
            <a:ext cx="2509013" cy="668247"/>
          </a:xfrm>
          <a:prstGeom prst="homePlate">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5455A82A-6149-4ADE-843C-8E4FC5E36282}"/>
              </a:ext>
            </a:extLst>
          </p:cNvPr>
          <p:cNvSpPr/>
          <p:nvPr/>
        </p:nvSpPr>
        <p:spPr>
          <a:xfrm>
            <a:off x="785727" y="1568192"/>
            <a:ext cx="2046687" cy="424732"/>
          </a:xfrm>
          <a:prstGeom prst="rect">
            <a:avLst/>
          </a:prstGeom>
        </p:spPr>
        <p:txBody>
          <a:bodyPr wrap="square">
            <a:spAutoFit/>
          </a:bodyPr>
          <a:lstStyle/>
          <a:p>
            <a:pPr>
              <a:lnSpc>
                <a:spcPct val="9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安全生产法</a:t>
            </a:r>
            <a:r>
              <a:rPr lang="en-US" altLang="zh-CN" sz="2400" b="1" dirty="0">
                <a:solidFill>
                  <a:schemeClr val="bg1"/>
                </a:solidFill>
                <a:latin typeface="微软雅黑" panose="020B0503020204020204" pitchFamily="34" charset="-122"/>
                <a:ea typeface="微软雅黑" panose="020B0503020204020204" pitchFamily="34" charset="-122"/>
              </a:rPr>
              <a:t>》</a:t>
            </a:r>
          </a:p>
        </p:txBody>
      </p:sp>
      <p:sp>
        <p:nvSpPr>
          <p:cNvPr id="6" name="矩形 5">
            <a:extLst>
              <a:ext uri="{FF2B5EF4-FFF2-40B4-BE49-F238E27FC236}">
                <a16:creationId xmlns:a16="http://schemas.microsoft.com/office/drawing/2014/main" id="{3A18BBF8-B06C-4B40-B9D5-BADDC738AB72}"/>
              </a:ext>
            </a:extLst>
          </p:cNvPr>
          <p:cNvSpPr/>
          <p:nvPr/>
        </p:nvSpPr>
        <p:spPr>
          <a:xfrm>
            <a:off x="727671" y="2259530"/>
            <a:ext cx="9432328" cy="961289"/>
          </a:xfrm>
          <a:prstGeom prst="rect">
            <a:avLst/>
          </a:prstGeom>
        </p:spPr>
        <p:txBody>
          <a:bodyPr wrap="square">
            <a:spAutoFit/>
          </a:bodyPr>
          <a:lstStyle/>
          <a:p>
            <a:pPr algn="just">
              <a:lnSpc>
                <a:spcPct val="150000"/>
              </a:lnSpc>
              <a:spcBef>
                <a:spcPct val="0"/>
              </a:spcBef>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新修订的</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安全生产法</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于</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2014</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12</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日起实施。</a:t>
            </a:r>
          </a:p>
          <a:p>
            <a:pPr algn="just">
              <a:lnSpc>
                <a:spcPct val="150000"/>
              </a:lnSpc>
              <a:spcBef>
                <a:spcPct val="0"/>
              </a:spcBef>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第三条 安全生产管理，坚持</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安全第一、预防为主、综合治理</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的方针。</a:t>
            </a:r>
          </a:p>
        </p:txBody>
      </p:sp>
      <p:sp>
        <p:nvSpPr>
          <p:cNvPr id="9" name="矩形 8">
            <a:extLst>
              <a:ext uri="{FF2B5EF4-FFF2-40B4-BE49-F238E27FC236}">
                <a16:creationId xmlns:a16="http://schemas.microsoft.com/office/drawing/2014/main" id="{81D63DC1-599C-4CC9-B959-03BB5529036A}"/>
              </a:ext>
            </a:extLst>
          </p:cNvPr>
          <p:cNvSpPr/>
          <p:nvPr/>
        </p:nvSpPr>
        <p:spPr>
          <a:xfrm>
            <a:off x="727671" y="3429000"/>
            <a:ext cx="10274157" cy="2536400"/>
          </a:xfrm>
          <a:prstGeom prst="rect">
            <a:avLst/>
          </a:prstGeom>
        </p:spPr>
        <p:txBody>
          <a:bodyPr wrap="square">
            <a:spAutoFit/>
          </a:bodyPr>
          <a:lstStyle/>
          <a:p>
            <a:pPr marL="342900" indent="-342900" algn="just">
              <a:lnSpc>
                <a:spcPct val="150000"/>
              </a:lnSpc>
              <a:spcBef>
                <a:spcPct val="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“安全第一”的含义是在处理安全和生产的关系上，优先考虑员工的人身安全，实行“安全优先”原则。</a:t>
            </a:r>
          </a:p>
          <a:p>
            <a:pPr marL="342900" indent="-342900" algn="just">
              <a:lnSpc>
                <a:spcPct val="150000"/>
              </a:lnSpc>
              <a:spcBef>
                <a:spcPct val="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“预防为主”的含义是指按照事故发生的规律和特点，将事故消灭在萌芽状态，所有事故都是可控的，只要充分重视，预防措施得当。 </a:t>
            </a:r>
          </a:p>
          <a:p>
            <a:pPr marL="342900" indent="-342900" algn="just">
              <a:lnSpc>
                <a:spcPct val="150000"/>
              </a:lnSpc>
              <a:spcBef>
                <a:spcPct val="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“综合治理” 的含义就是标本兼治，重在治本，综合运用科技手段、法律手段、经济手段和必要的行政手段，解决安全生产问题。</a:t>
            </a:r>
          </a:p>
        </p:txBody>
      </p:sp>
    </p:spTree>
    <p:extLst>
      <p:ext uri="{BB962C8B-B14F-4D97-AF65-F5344CB8AC3E}">
        <p14:creationId xmlns:p14="http://schemas.microsoft.com/office/powerpoint/2010/main" val="214675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3271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1316263" y="1396576"/>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事故直接原因</a:t>
            </a:r>
          </a:p>
        </p:txBody>
      </p:sp>
      <p:pic>
        <p:nvPicPr>
          <p:cNvPr id="12" name="图片 4">
            <a:extLst>
              <a:ext uri="{FF2B5EF4-FFF2-40B4-BE49-F238E27FC236}">
                <a16:creationId xmlns:a16="http://schemas.microsoft.com/office/drawing/2014/main" id="{0BF86347-5B98-4FDF-B99C-746BA9562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6" r="4829" b="11151"/>
          <a:stretch>
            <a:fillRect/>
          </a:stretch>
        </p:blipFill>
        <p:spPr bwMode="auto">
          <a:xfrm>
            <a:off x="952500" y="2293377"/>
            <a:ext cx="5167428" cy="339622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
        <p:nvSpPr>
          <p:cNvPr id="14" name="矩形: 圆角 13">
            <a:extLst>
              <a:ext uri="{FF2B5EF4-FFF2-40B4-BE49-F238E27FC236}">
                <a16:creationId xmlns:a16="http://schemas.microsoft.com/office/drawing/2014/main" id="{DC903A82-371F-4768-BDC7-2213A0816E67}"/>
              </a:ext>
            </a:extLst>
          </p:cNvPr>
          <p:cNvSpPr/>
          <p:nvPr/>
        </p:nvSpPr>
        <p:spPr>
          <a:xfrm>
            <a:off x="6529078" y="2293377"/>
            <a:ext cx="4850121" cy="3396223"/>
          </a:xfrm>
          <a:prstGeom prst="roundRect">
            <a:avLst>
              <a:gd name="adj" fmla="val 5150"/>
            </a:avLst>
          </a:prstGeom>
          <a:solidFill>
            <a:schemeClr val="bg1"/>
          </a:solidFill>
          <a:ln w="28575">
            <a:gradFill>
              <a:gsLst>
                <a:gs pos="0">
                  <a:srgbClr val="E43C11"/>
                </a:gs>
                <a:gs pos="100000">
                  <a:srgbClr val="F47124"/>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EBF9D03-EB18-4414-A392-75297CF83809}"/>
              </a:ext>
            </a:extLst>
          </p:cNvPr>
          <p:cNvSpPr/>
          <p:nvPr/>
        </p:nvSpPr>
        <p:spPr>
          <a:xfrm>
            <a:off x="6708701" y="2356681"/>
            <a:ext cx="4490874" cy="3269613"/>
          </a:xfrm>
          <a:prstGeom prst="rect">
            <a:avLst/>
          </a:prstGeom>
        </p:spPr>
        <p:txBody>
          <a:bodyPr wrap="square">
            <a:spAutoFit/>
          </a:bodyPr>
          <a:lstStyle/>
          <a:p>
            <a:pPr algn="just">
              <a:lnSpc>
                <a:spcPct val="150000"/>
              </a:lnSpc>
              <a:spcBef>
                <a:spcPct val="0"/>
              </a:spcBef>
            </a:pPr>
            <a:r>
              <a:rPr lang="zh-CN" altLang="zh-CN" sz="2000" dirty="0">
                <a:latin typeface="微软雅黑" panose="020B0503020204020204" pitchFamily="34" charset="-122"/>
                <a:ea typeface="微软雅黑" panose="020B0503020204020204" pitchFamily="34" charset="-122"/>
              </a:rPr>
              <a:t>瑞海公司危险品仓库运抵区南侧集装箱内的硝化棉由于湿剂散失出现干燥，在高温（天气）等因素作用下加速分解放热，积热自然，引燃相邻集装箱内的硝化棉和其他危险化学品长时间大面积燃烧，导致堆放于运抵区的硝酸铵等危险化学品爆炸。</a:t>
            </a:r>
          </a:p>
        </p:txBody>
      </p:sp>
    </p:spTree>
    <p:extLst>
      <p:ext uri="{BB962C8B-B14F-4D97-AF65-F5344CB8AC3E}">
        <p14:creationId xmlns:p14="http://schemas.microsoft.com/office/powerpoint/2010/main" val="359372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1316263" y="1358476"/>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事故直接原因</a:t>
            </a:r>
          </a:p>
        </p:txBody>
      </p:sp>
      <p:sp>
        <p:nvSpPr>
          <p:cNvPr id="3" name="矩形 2">
            <a:extLst>
              <a:ext uri="{FF2B5EF4-FFF2-40B4-BE49-F238E27FC236}">
                <a16:creationId xmlns:a16="http://schemas.microsoft.com/office/drawing/2014/main" id="{7835DABD-9AEA-4E17-B163-20FCE900237C}"/>
              </a:ext>
            </a:extLst>
          </p:cNvPr>
          <p:cNvSpPr/>
          <p:nvPr/>
        </p:nvSpPr>
        <p:spPr>
          <a:xfrm>
            <a:off x="859063" y="2055222"/>
            <a:ext cx="2492990"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（一）企业内部原因</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806B52AD-0C9F-421C-826C-C0C6D4676624}"/>
              </a:ext>
            </a:extLst>
          </p:cNvPr>
          <p:cNvSpPr/>
          <p:nvPr/>
        </p:nvSpPr>
        <p:spPr>
          <a:xfrm>
            <a:off x="859062" y="2455332"/>
            <a:ext cx="10473875" cy="4192943"/>
          </a:xfrm>
          <a:prstGeom prst="rect">
            <a:avLst/>
          </a:prstGeom>
        </p:spPr>
        <p:txBody>
          <a:bodyPr wrap="square">
            <a:spAutoFit/>
          </a:bodyPr>
          <a:lstStyle/>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、瑞海公司严重违反天津市城市总体规划和海滨新区控制详细规划，未批先建、边建边经营危险货物堆场。</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、瑞海公司未取得</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港口经营许可证</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港口危险货物作业附证</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，属无证违法经营。</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3</a:t>
            </a:r>
            <a:r>
              <a:rPr lang="zh-CN" altLang="zh-CN" sz="2000" dirty="0">
                <a:latin typeface="微软雅黑" panose="020B0503020204020204" pitchFamily="34" charset="-122"/>
                <a:ea typeface="微软雅黑" panose="020B0503020204020204" pitchFamily="34" charset="-122"/>
              </a:rPr>
              <a:t>、以不正当手段获得经营危险货物批复。</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4</a:t>
            </a:r>
            <a:r>
              <a:rPr lang="zh-CN" altLang="zh-CN" sz="2000" dirty="0">
                <a:latin typeface="微软雅黑" panose="020B0503020204020204" pitchFamily="34" charset="-122"/>
                <a:ea typeface="微软雅黑" panose="020B0503020204020204" pitchFamily="34" charset="-122"/>
              </a:rPr>
              <a:t>、违规存放硝酸铵。</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5</a:t>
            </a:r>
            <a:r>
              <a:rPr lang="zh-CN" altLang="zh-CN" sz="2000" dirty="0">
                <a:latin typeface="微软雅黑" panose="020B0503020204020204" pitchFamily="34" charset="-122"/>
                <a:ea typeface="微软雅黑" panose="020B0503020204020204" pitchFamily="34" charset="-122"/>
              </a:rPr>
              <a:t>、违规混存、超高堆码危险货物。</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6</a:t>
            </a:r>
            <a:r>
              <a:rPr lang="zh-CN" altLang="zh-CN" sz="2000" dirty="0">
                <a:latin typeface="微软雅黑" panose="020B0503020204020204" pitchFamily="34" charset="-122"/>
                <a:ea typeface="微软雅黑" panose="020B0503020204020204" pitchFamily="34" charset="-122"/>
              </a:rPr>
              <a:t>、严重超负荷经营、超量存储多种危险货物。</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7</a:t>
            </a:r>
            <a:r>
              <a:rPr lang="zh-CN" altLang="zh-CN" sz="2000" dirty="0">
                <a:latin typeface="微软雅黑" panose="020B0503020204020204" pitchFamily="34" charset="-122"/>
                <a:ea typeface="微软雅黑" panose="020B0503020204020204" pitchFamily="34" charset="-122"/>
              </a:rPr>
              <a:t>、未按要求进行重大危险源登记备案。</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8</a:t>
            </a:r>
            <a:r>
              <a:rPr lang="zh-CN" altLang="zh-CN" sz="2000" dirty="0">
                <a:latin typeface="微软雅黑" panose="020B0503020204020204" pitchFamily="34" charset="-122"/>
                <a:ea typeface="微软雅黑" panose="020B0503020204020204" pitchFamily="34" charset="-122"/>
              </a:rPr>
              <a:t>、安全生产教育培训严重失缺。</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0947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1316263" y="1358476"/>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事故直接原因</a:t>
            </a:r>
          </a:p>
        </p:txBody>
      </p:sp>
      <p:sp>
        <p:nvSpPr>
          <p:cNvPr id="2" name="矩形 1">
            <a:extLst>
              <a:ext uri="{FF2B5EF4-FFF2-40B4-BE49-F238E27FC236}">
                <a16:creationId xmlns:a16="http://schemas.microsoft.com/office/drawing/2014/main" id="{D3F76454-8088-45E6-B93A-CBF5BDE3F915}"/>
              </a:ext>
            </a:extLst>
          </p:cNvPr>
          <p:cNvSpPr/>
          <p:nvPr/>
        </p:nvSpPr>
        <p:spPr>
          <a:xfrm>
            <a:off x="728802" y="2017122"/>
            <a:ext cx="6340197"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（二）有关地方政府及部门和中介机构存在的</a:t>
            </a: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rPr>
              <a:t>主要原因</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B74A29AF-BEEC-49DE-AB10-CBFCBD1E02E2}"/>
              </a:ext>
            </a:extLst>
          </p:cNvPr>
          <p:cNvSpPr/>
          <p:nvPr/>
        </p:nvSpPr>
        <p:spPr>
          <a:xfrm>
            <a:off x="859062" y="2435430"/>
            <a:ext cx="10482037" cy="3731278"/>
          </a:xfrm>
          <a:prstGeom prst="rect">
            <a:avLst/>
          </a:prstGeom>
        </p:spPr>
        <p:txBody>
          <a:bodyPr wrap="square">
            <a:spAutoFit/>
          </a:bodyPr>
          <a:lstStyle/>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、天津市交通运输委员会滥用职权，违法违规施行行政许可和项目审批；违法违规审批项目，玩忽职守，日常监管严重失缺。</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、天津港（集团）有限公司在履行监督管理职责方面玩忽职守，个别部门和单位弄虚作假、违规审批，对港区危险品仓库监管失缺。</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3</a:t>
            </a:r>
            <a:r>
              <a:rPr lang="zh-CN" altLang="zh-CN" sz="2000" dirty="0">
                <a:latin typeface="微软雅黑" panose="020B0503020204020204" pitchFamily="34" charset="-122"/>
                <a:ea typeface="微软雅黑" panose="020B0503020204020204" pitchFamily="34" charset="-122"/>
              </a:rPr>
              <a:t>、天津海关系统违法违规审批许可，玩忽职守，未按规定开展日常监管。</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4</a:t>
            </a:r>
            <a:r>
              <a:rPr lang="zh-CN" altLang="zh-CN" sz="2000" dirty="0">
                <a:latin typeface="微软雅黑" panose="020B0503020204020204" pitchFamily="34" charset="-122"/>
                <a:ea typeface="微软雅黑" panose="020B0503020204020204" pitchFamily="34" charset="-122"/>
              </a:rPr>
              <a:t>、天津市安全监管部门玩忽职守，未按规定对瑞海公司开展日常监督管理和执法检查，页未对安全评价机构进行日常监管。</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5</a:t>
            </a:r>
            <a:r>
              <a:rPr lang="zh-CN" altLang="zh-CN" sz="2000" dirty="0">
                <a:latin typeface="微软雅黑" panose="020B0503020204020204" pitchFamily="34" charset="-122"/>
                <a:ea typeface="微软雅黑" panose="020B0503020204020204" pitchFamily="34" charset="-122"/>
              </a:rPr>
              <a:t>、天津市规划和国土资源管理部门玩忽职守，在行政许可中 存在多处违法违规行为。</a:t>
            </a:r>
          </a:p>
        </p:txBody>
      </p:sp>
    </p:spTree>
    <p:extLst>
      <p:ext uri="{BB962C8B-B14F-4D97-AF65-F5344CB8AC3E}">
        <p14:creationId xmlns:p14="http://schemas.microsoft.com/office/powerpoint/2010/main" val="318134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1316263" y="1358476"/>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事故直接原因</a:t>
            </a:r>
          </a:p>
        </p:txBody>
      </p:sp>
      <p:sp>
        <p:nvSpPr>
          <p:cNvPr id="2" name="矩形 1">
            <a:extLst>
              <a:ext uri="{FF2B5EF4-FFF2-40B4-BE49-F238E27FC236}">
                <a16:creationId xmlns:a16="http://schemas.microsoft.com/office/drawing/2014/main" id="{D3F76454-8088-45E6-B93A-CBF5BDE3F915}"/>
              </a:ext>
            </a:extLst>
          </p:cNvPr>
          <p:cNvSpPr/>
          <p:nvPr/>
        </p:nvSpPr>
        <p:spPr>
          <a:xfrm>
            <a:off x="728802" y="2017122"/>
            <a:ext cx="6340197"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（二）有关地方政府及部门和中介机构存在的主要原因</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606310"/>
            <a:ext cx="10469337" cy="2352182"/>
          </a:xfrm>
          <a:prstGeom prst="rect">
            <a:avLst/>
          </a:prstGeom>
        </p:spPr>
        <p:txBody>
          <a:bodyPr wrap="square">
            <a:spAutoFit/>
          </a:bodyPr>
          <a:lstStyle/>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11</a:t>
            </a:r>
            <a:r>
              <a:rPr lang="zh-CN" altLang="zh-CN" sz="2000" dirty="0">
                <a:latin typeface="微软雅黑" panose="020B0503020204020204" pitchFamily="34" charset="-122"/>
                <a:ea typeface="微软雅黑" panose="020B0503020204020204" pitchFamily="34" charset="-122"/>
              </a:rPr>
              <a:t>、天津市委、天津市人民政府和海滨新区党委、政府未全面贯彻落实有关法律法规，对有关部门和单位安全生产工作存在的问题失察失管，未全面认真贯彻安全生产责任制。</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12</a:t>
            </a:r>
            <a:r>
              <a:rPr lang="zh-CN" altLang="zh-CN" sz="2000" dirty="0">
                <a:latin typeface="微软雅黑" panose="020B0503020204020204" pitchFamily="34" charset="-122"/>
                <a:ea typeface="微软雅黑" panose="020B0503020204020204" pitchFamily="34" charset="-122"/>
              </a:rPr>
              <a:t>、交通运输部门未认真开展港口危险安全管理督促。</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13</a:t>
            </a:r>
            <a:r>
              <a:rPr lang="zh-CN" altLang="zh-CN" sz="2000" dirty="0">
                <a:latin typeface="微软雅黑" panose="020B0503020204020204" pitchFamily="34" charset="-122"/>
                <a:ea typeface="微软雅黑" panose="020B0503020204020204" pitchFamily="34" charset="-122"/>
              </a:rPr>
              <a:t>、海关总署未认真组织落实海关监管场所规章制度，督促指导天津海关工作不到位。</a:t>
            </a:r>
          </a:p>
          <a:p>
            <a:pPr algn="just">
              <a:lnSpc>
                <a:spcPct val="150000"/>
              </a:lnSpc>
              <a:spcBef>
                <a:spcPct val="0"/>
              </a:spcBef>
            </a:pPr>
            <a:r>
              <a:rPr lang="en-US" altLang="zh-CN" sz="2000" dirty="0">
                <a:latin typeface="微软雅黑" panose="020B0503020204020204" pitchFamily="34" charset="-122"/>
                <a:ea typeface="微软雅黑" panose="020B0503020204020204" pitchFamily="34" charset="-122"/>
              </a:rPr>
              <a:t>14</a:t>
            </a:r>
            <a:r>
              <a:rPr lang="zh-CN" altLang="zh-CN" sz="2000" dirty="0">
                <a:latin typeface="微软雅黑" panose="020B0503020204020204" pitchFamily="34" charset="-122"/>
                <a:ea typeface="微软雅黑" panose="020B0503020204020204" pitchFamily="34" charset="-122"/>
              </a:rPr>
              <a:t>、中介及技术服务机构弄虚作假，违法违规进行安全审查、评价和验收等。</a:t>
            </a:r>
          </a:p>
        </p:txBody>
      </p:sp>
    </p:spTree>
    <p:extLst>
      <p:ext uri="{BB962C8B-B14F-4D97-AF65-F5344CB8AC3E}">
        <p14:creationId xmlns:p14="http://schemas.microsoft.com/office/powerpoint/2010/main" val="190162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89164" y="2017122"/>
            <a:ext cx="403187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（一）对瑞海公司相关人员的处理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3731278"/>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1</a:t>
            </a:r>
            <a:r>
              <a:rPr lang="zh-CN" altLang="en-US" sz="2000" kern="100" dirty="0">
                <a:solidFill>
                  <a:schemeClr val="bg2">
                    <a:lumMod val="10000"/>
                  </a:schemeClr>
                </a:solidFill>
                <a:latin typeface="微软雅黑"/>
                <a:ea typeface="微软雅黑"/>
              </a:rPr>
              <a:t>、于学伟，瑞海公司董事长，被天津市人民检察院第二分院批准逮捕。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2</a:t>
            </a:r>
            <a:r>
              <a:rPr lang="zh-CN" altLang="en-US" sz="2000" kern="100" dirty="0">
                <a:solidFill>
                  <a:schemeClr val="bg2">
                    <a:lumMod val="10000"/>
                  </a:schemeClr>
                </a:solidFill>
                <a:latin typeface="微软雅黑"/>
                <a:ea typeface="微软雅黑"/>
              </a:rPr>
              <a:t>、董社轩、瑞海公司副董事长兼执行董事，被天津市人民检察院第二分院批准逮捕。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3</a:t>
            </a:r>
            <a:r>
              <a:rPr lang="zh-CN" altLang="en-US" sz="2000" kern="100" dirty="0">
                <a:solidFill>
                  <a:schemeClr val="bg2">
                    <a:lumMod val="10000"/>
                  </a:schemeClr>
                </a:solidFill>
                <a:latin typeface="微软雅黑"/>
                <a:ea typeface="微软雅黑"/>
              </a:rPr>
              <a:t>、只峰，瑞海公司总经理，被天津市人民检察院第二分院批准逮捕。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4</a:t>
            </a:r>
            <a:r>
              <a:rPr lang="zh-CN" altLang="en-US" sz="2000" kern="100" dirty="0">
                <a:solidFill>
                  <a:schemeClr val="bg2">
                    <a:lumMod val="10000"/>
                  </a:schemeClr>
                </a:solidFill>
                <a:latin typeface="微软雅黑"/>
                <a:ea typeface="微软雅黑"/>
              </a:rPr>
              <a:t>、尚庆森，瑞海公司副总经理，被天津市人民检察院第二分院批准逮捕。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5</a:t>
            </a:r>
            <a:r>
              <a:rPr lang="zh-CN" altLang="en-US" sz="2000" kern="100" dirty="0">
                <a:solidFill>
                  <a:schemeClr val="bg2">
                    <a:lumMod val="10000"/>
                  </a:schemeClr>
                </a:solidFill>
                <a:latin typeface="微软雅黑"/>
                <a:ea typeface="微软雅黑"/>
              </a:rPr>
              <a:t>、曹海军，瑞海公司副总经理，被天津市人民检察院第二分院批准逮捕。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6</a:t>
            </a:r>
            <a:r>
              <a:rPr lang="zh-CN" altLang="en-US" sz="2000" kern="100" dirty="0">
                <a:solidFill>
                  <a:schemeClr val="bg2">
                    <a:lumMod val="10000"/>
                  </a:schemeClr>
                </a:solidFill>
                <a:latin typeface="微软雅黑"/>
                <a:ea typeface="微软雅黑"/>
              </a:rPr>
              <a:t>、郭向滨，瑞海公司保安部部长，被天津市人民检察院第二分院批准逮捕。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7</a:t>
            </a:r>
            <a:r>
              <a:rPr lang="zh-CN" altLang="en-US" sz="2000" kern="100" dirty="0">
                <a:solidFill>
                  <a:schemeClr val="bg2">
                    <a:lumMod val="10000"/>
                  </a:schemeClr>
                </a:solidFill>
                <a:latin typeface="微软雅黑"/>
                <a:ea typeface="微软雅黑"/>
              </a:rPr>
              <a:t>、宋齐，瑞海公司财务总监，被天津市人民检察院第二分院批准逮捕。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8</a:t>
            </a:r>
            <a:r>
              <a:rPr lang="zh-CN" altLang="en-US" sz="2000" kern="100" dirty="0">
                <a:solidFill>
                  <a:schemeClr val="bg2">
                    <a:lumMod val="10000"/>
                  </a:schemeClr>
                </a:solidFill>
                <a:latin typeface="微软雅黑"/>
                <a:ea typeface="微软雅黑"/>
              </a:rPr>
              <a:t>、李亮，瑞海公司法定代表及董事，被天津市人民检察院第二分院批准逮捕。</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22437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89164" y="2017122"/>
            <a:ext cx="403187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（一）对瑞海公司相关人员的处理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2346283"/>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9</a:t>
            </a:r>
            <a:r>
              <a:rPr lang="zh-CN" altLang="en-US" sz="2000" kern="100" dirty="0">
                <a:solidFill>
                  <a:schemeClr val="bg2">
                    <a:lumMod val="10000"/>
                  </a:schemeClr>
                </a:solidFill>
                <a:latin typeface="微软雅黑"/>
                <a:ea typeface="微软雅黑"/>
              </a:rPr>
              <a:t>、刘振国，瑞海公司副总经理，被天津市人民检察院第二分院批准逮捕。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10</a:t>
            </a:r>
            <a:r>
              <a:rPr lang="zh-CN" altLang="en-US" sz="2000" kern="100" dirty="0">
                <a:solidFill>
                  <a:schemeClr val="bg2">
                    <a:lumMod val="10000"/>
                  </a:schemeClr>
                </a:solidFill>
                <a:latin typeface="微软雅黑"/>
                <a:ea typeface="微软雅黑"/>
              </a:rPr>
              <a:t>、田旺，曾任瑞海公司副总经理，被天津市人民检察院第二分院批准逮捕。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11</a:t>
            </a:r>
            <a:r>
              <a:rPr lang="zh-CN" altLang="en-US" sz="2000" kern="100" dirty="0">
                <a:solidFill>
                  <a:schemeClr val="bg2">
                    <a:lumMod val="10000"/>
                  </a:schemeClr>
                </a:solidFill>
                <a:latin typeface="微软雅黑"/>
                <a:ea typeface="微软雅黑"/>
              </a:rPr>
              <a:t>、周志刚，瑞海公司操作部业务员，被天津市人民检察院第二分院批准逮捕。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12</a:t>
            </a:r>
            <a:r>
              <a:rPr lang="zh-CN" altLang="en-US" sz="2000" kern="100" dirty="0">
                <a:solidFill>
                  <a:schemeClr val="bg2">
                    <a:lumMod val="10000"/>
                  </a:schemeClr>
                </a:solidFill>
                <a:latin typeface="微软雅黑"/>
                <a:ea typeface="微软雅黑"/>
              </a:rPr>
              <a:t>、李雅翔，瑞海公司出口装箱部副经理，被天津市人民检察院第二分院批准逮捕。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13</a:t>
            </a:r>
            <a:r>
              <a:rPr lang="zh-CN" altLang="en-US" sz="2000" kern="100" dirty="0">
                <a:solidFill>
                  <a:schemeClr val="bg2">
                    <a:lumMod val="10000"/>
                  </a:schemeClr>
                </a:solidFill>
                <a:latin typeface="微软雅黑"/>
                <a:ea typeface="微软雅黑"/>
              </a:rPr>
              <a:t>、杨默，曾任瑞海公司办公室主任，被天津市人民检察院第二分院批准逮捕。</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2271435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42382" y="2022018"/>
            <a:ext cx="5827236"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（二）对天津港（集团）有限公司相关人员的处理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3731278"/>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1</a:t>
            </a:r>
            <a:r>
              <a:rPr lang="zh-CN" altLang="en-US" sz="2000" kern="100" dirty="0">
                <a:solidFill>
                  <a:schemeClr val="bg2">
                    <a:lumMod val="10000"/>
                  </a:schemeClr>
                </a:solidFill>
                <a:latin typeface="微软雅黑"/>
                <a:ea typeface="微软雅黑"/>
              </a:rPr>
              <a:t>、郑庆跃，天津港（集团）有限公司党委副书记、总裁，被天津市人民检察院逮捕。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2</a:t>
            </a:r>
            <a:r>
              <a:rPr lang="zh-CN" altLang="en-US" sz="2000" kern="100" dirty="0">
                <a:solidFill>
                  <a:schemeClr val="bg2">
                    <a:lumMod val="10000"/>
                  </a:schemeClr>
                </a:solidFill>
                <a:latin typeface="微软雅黑"/>
                <a:ea typeface="微软雅黑"/>
              </a:rPr>
              <a:t>、李洪峰，天津港（集团）有限公司总裁助理，被天津市人民检察院逮捕。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3</a:t>
            </a:r>
            <a:r>
              <a:rPr lang="zh-CN" altLang="en-US" sz="2000" kern="100" dirty="0">
                <a:solidFill>
                  <a:schemeClr val="bg2">
                    <a:lumMod val="10000"/>
                  </a:schemeClr>
                </a:solidFill>
                <a:latin typeface="微软雅黑"/>
                <a:ea typeface="微软雅黑"/>
              </a:rPr>
              <a:t>、郑树国，天津港（集团）有限公司安监部副部长，南疆安全监督站常务站长，被天津市人民检察院逮捕。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4</a:t>
            </a:r>
            <a:r>
              <a:rPr lang="zh-CN" altLang="en-US" sz="2000" kern="100" dirty="0">
                <a:solidFill>
                  <a:schemeClr val="bg2">
                    <a:lumMod val="10000"/>
                  </a:schemeClr>
                </a:solidFill>
                <a:latin typeface="微软雅黑"/>
                <a:ea typeface="微软雅黑"/>
              </a:rPr>
              <a:t>、刘伟，天津港（集团）有限公司招商部部长，被天津市人民检察院逮捕。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5</a:t>
            </a:r>
            <a:r>
              <a:rPr lang="zh-CN" altLang="en-US" sz="2000" kern="100" dirty="0">
                <a:solidFill>
                  <a:schemeClr val="bg2">
                    <a:lumMod val="10000"/>
                  </a:schemeClr>
                </a:solidFill>
                <a:latin typeface="微软雅黑"/>
                <a:ea typeface="微软雅黑"/>
              </a:rPr>
              <a:t>、顾育农，天津港公安局局长，被天津市人民检察院逮捕。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6</a:t>
            </a:r>
            <a:r>
              <a:rPr lang="zh-CN" altLang="en-US" sz="2000" kern="100" dirty="0">
                <a:solidFill>
                  <a:schemeClr val="bg2">
                    <a:lumMod val="10000"/>
                  </a:schemeClr>
                </a:solidFill>
                <a:latin typeface="微软雅黑"/>
                <a:ea typeface="微软雅黑"/>
              </a:rPr>
              <a:t>、张丽丽，天津港（集团）有限公司党委书记、董事长，建议撤销党内职务、撤职处分。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7</a:t>
            </a:r>
            <a:r>
              <a:rPr lang="zh-CN" altLang="en-US" sz="2000" kern="100" dirty="0">
                <a:solidFill>
                  <a:schemeClr val="bg2">
                    <a:lumMod val="10000"/>
                  </a:schemeClr>
                </a:solidFill>
                <a:latin typeface="微软雅黑"/>
                <a:ea typeface="微软雅黑"/>
              </a:rPr>
              <a:t>、袁宝童，天津港（集团）有限公司党委委员、副总裁，建议撤销党内职务、撤职处分。</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2215855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42382" y="2022018"/>
            <a:ext cx="5827236"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（二）对天津港（集团）有限公司相关人员的处理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3731278"/>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8</a:t>
            </a:r>
            <a:r>
              <a:rPr lang="zh-CN" altLang="en-US" sz="2000" kern="100" dirty="0">
                <a:solidFill>
                  <a:schemeClr val="bg2">
                    <a:lumMod val="10000"/>
                  </a:schemeClr>
                </a:solidFill>
                <a:latin typeface="微软雅黑"/>
                <a:ea typeface="微软雅黑"/>
              </a:rPr>
              <a:t>、李伟，天津港（集团）有限公司党委委员，总工程师、天津港股份有限公司董事，建议撤销党内职务、撤职处分。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9</a:t>
            </a:r>
            <a:r>
              <a:rPr lang="zh-CN" altLang="en-US" sz="2000" kern="100" dirty="0">
                <a:solidFill>
                  <a:schemeClr val="bg2">
                    <a:lumMod val="10000"/>
                  </a:schemeClr>
                </a:solidFill>
                <a:latin typeface="微软雅黑"/>
                <a:ea typeface="微软雅黑"/>
              </a:rPr>
              <a:t>、刘欣，天津港（集团）有限公司副总工程师、规划建设部长、南港指挥部副总指挥，建议撤销党内职务、撤职处分。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10</a:t>
            </a:r>
            <a:r>
              <a:rPr lang="zh-CN" altLang="en-US" sz="2000" kern="100" dirty="0">
                <a:solidFill>
                  <a:schemeClr val="bg2">
                    <a:lumMod val="10000"/>
                  </a:schemeClr>
                </a:solidFill>
                <a:latin typeface="微软雅黑"/>
                <a:ea typeface="微软雅黑"/>
              </a:rPr>
              <a:t>、胡肖峰，天津港（集团）有限公司规划建设部建设管理科科长，建议撤销党内职务、撤职处分。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11</a:t>
            </a:r>
            <a:r>
              <a:rPr lang="zh-CN" altLang="en-US" sz="2000" kern="100" dirty="0">
                <a:solidFill>
                  <a:schemeClr val="bg2">
                    <a:lumMod val="10000"/>
                  </a:schemeClr>
                </a:solidFill>
                <a:latin typeface="微软雅黑"/>
                <a:ea typeface="微软雅黑"/>
              </a:rPr>
              <a:t>、邹立，天津港建设公司党总支书、总经理，建议撤销党内职务、撤职处分。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12</a:t>
            </a:r>
            <a:r>
              <a:rPr lang="zh-CN" altLang="en-US" sz="2000" kern="100" dirty="0">
                <a:solidFill>
                  <a:schemeClr val="bg2">
                    <a:lumMod val="10000"/>
                  </a:schemeClr>
                </a:solidFill>
                <a:latin typeface="微软雅黑"/>
                <a:ea typeface="微软雅黑"/>
              </a:rPr>
              <a:t>、侯建飞，天津港建设公司副总经理，建议撤销党内职务、撤职处分。</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2083250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42382" y="2022018"/>
            <a:ext cx="5827236"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（二）对天津港（集团）有限公司相关人员的处理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3269613"/>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13</a:t>
            </a:r>
            <a:r>
              <a:rPr lang="zh-CN" altLang="en-US" sz="2000" kern="100" dirty="0">
                <a:solidFill>
                  <a:schemeClr val="bg2">
                    <a:lumMod val="10000"/>
                  </a:schemeClr>
                </a:solidFill>
                <a:latin typeface="微软雅黑"/>
                <a:ea typeface="微软雅黑"/>
              </a:rPr>
              <a:t>、陈芯，天津港建设公司项目二部科员，建议撤销党内职务、撤职处分。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14</a:t>
            </a:r>
            <a:r>
              <a:rPr lang="zh-CN" altLang="en-US" sz="2000" kern="100" dirty="0">
                <a:solidFill>
                  <a:schemeClr val="bg2">
                    <a:lumMod val="10000"/>
                  </a:schemeClr>
                </a:solidFill>
                <a:latin typeface="微软雅黑"/>
                <a:ea typeface="微软雅黑"/>
              </a:rPr>
              <a:t>、王世明，天津港建设公司质量安全检查站站长，建议撤销党内职务、撤职处分。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15</a:t>
            </a:r>
            <a:r>
              <a:rPr lang="zh-CN" altLang="en-US" sz="2000" kern="100" dirty="0">
                <a:solidFill>
                  <a:schemeClr val="bg2">
                    <a:lumMod val="10000"/>
                  </a:schemeClr>
                </a:solidFill>
                <a:latin typeface="微软雅黑"/>
                <a:ea typeface="微软雅黑"/>
              </a:rPr>
              <a:t>、张月，天津港公安局消防党支部书记、消防支队副支队长，建议撤销党内职务、撤职处分。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16</a:t>
            </a:r>
            <a:r>
              <a:rPr lang="zh-CN" altLang="en-US" sz="2000" kern="100" dirty="0">
                <a:solidFill>
                  <a:schemeClr val="bg2">
                    <a:lumMod val="10000"/>
                  </a:schemeClr>
                </a:solidFill>
                <a:latin typeface="微软雅黑"/>
                <a:ea typeface="微软雅黑"/>
              </a:rPr>
              <a:t>、王洪顺，天津港公安局消防支队防火建审科副科长，建议撤销党内职务、撤职处分。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17</a:t>
            </a:r>
            <a:r>
              <a:rPr lang="zh-CN" altLang="en-US" sz="2000" kern="100" dirty="0">
                <a:solidFill>
                  <a:schemeClr val="bg2">
                    <a:lumMod val="10000"/>
                  </a:schemeClr>
                </a:solidFill>
                <a:latin typeface="微软雅黑"/>
                <a:ea typeface="微软雅黑"/>
              </a:rPr>
              <a:t>、催振河，天津港公安局消防党支部纪检委员，建议撤销党内职务、撤职处分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18</a:t>
            </a:r>
            <a:r>
              <a:rPr lang="zh-CN" altLang="en-US" sz="2000" kern="100" dirty="0">
                <a:solidFill>
                  <a:schemeClr val="bg2">
                    <a:lumMod val="10000"/>
                  </a:schemeClr>
                </a:solidFill>
                <a:latin typeface="微软雅黑"/>
                <a:ea typeface="微软雅黑"/>
              </a:rPr>
              <a:t>、夏艳青，天津港公安局消防支队六大队科员，建议撤销党内严重警告、降级处分。</a:t>
            </a:r>
          </a:p>
        </p:txBody>
      </p:sp>
    </p:spTree>
    <p:extLst>
      <p:ext uri="{BB962C8B-B14F-4D97-AF65-F5344CB8AC3E}">
        <p14:creationId xmlns:p14="http://schemas.microsoft.com/office/powerpoint/2010/main" val="1233508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52886" y="2022018"/>
            <a:ext cx="4968027"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（三）天津市相关职能部门      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2346283"/>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1</a:t>
            </a:r>
            <a:r>
              <a:rPr lang="zh-CN" altLang="en-US" sz="2000" kern="100" dirty="0">
                <a:solidFill>
                  <a:schemeClr val="bg2">
                    <a:lumMod val="10000"/>
                  </a:schemeClr>
                </a:solidFill>
                <a:latin typeface="微软雅黑"/>
                <a:ea typeface="微软雅黑"/>
              </a:rPr>
              <a:t>、武岱，天津市交通运输委员会主任，被天津市人民检察院决定逮捕。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2</a:t>
            </a:r>
            <a:r>
              <a:rPr lang="zh-CN" altLang="en-US" sz="2000" kern="100" dirty="0">
                <a:solidFill>
                  <a:schemeClr val="bg2">
                    <a:lumMod val="10000"/>
                  </a:schemeClr>
                </a:solidFill>
                <a:latin typeface="微软雅黑"/>
                <a:ea typeface="微软雅黑"/>
              </a:rPr>
              <a:t>、李志刚，原天津市交通运输和港口管理局副局长，被天津市人民检察院决定逮捕。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3</a:t>
            </a:r>
            <a:r>
              <a:rPr lang="zh-CN" altLang="en-US" sz="2000" kern="100" dirty="0">
                <a:solidFill>
                  <a:schemeClr val="bg2">
                    <a:lumMod val="10000"/>
                  </a:schemeClr>
                </a:solidFill>
                <a:latin typeface="微软雅黑"/>
                <a:ea typeface="微软雅黑"/>
              </a:rPr>
              <a:t>、么铁柱，天津市交通运输委员会港口管理主任，被天津市人民检察院决定逮捕。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4</a:t>
            </a:r>
            <a:r>
              <a:rPr lang="zh-CN" altLang="en-US" sz="2000" kern="100" dirty="0">
                <a:solidFill>
                  <a:schemeClr val="bg2">
                    <a:lumMod val="10000"/>
                  </a:schemeClr>
                </a:solidFill>
                <a:latin typeface="微软雅黑"/>
                <a:ea typeface="微软雅黑"/>
              </a:rPr>
              <a:t>、冯刚，天津市交通运输委员会港口管理处处长，被天津市人民检察院决定逮捕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5</a:t>
            </a:r>
            <a:r>
              <a:rPr lang="zh-CN" altLang="en-US" sz="2000" kern="100" dirty="0">
                <a:solidFill>
                  <a:schemeClr val="bg2">
                    <a:lumMod val="10000"/>
                  </a:schemeClr>
                </a:solidFill>
                <a:latin typeface="微软雅黑"/>
                <a:ea typeface="微软雅黑"/>
              </a:rPr>
              <a:t>、高永吉，天津市交通运输委员会综合规划处副处长，被天津市人民检察院决定逮捕。</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425203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2" name="矩形 1">
            <a:extLst>
              <a:ext uri="{FF2B5EF4-FFF2-40B4-BE49-F238E27FC236}">
                <a16:creationId xmlns:a16="http://schemas.microsoft.com/office/drawing/2014/main" id="{7A809F77-5A65-40AA-9FB9-00B80811884D}"/>
              </a:ext>
            </a:extLst>
          </p:cNvPr>
          <p:cNvSpPr/>
          <p:nvPr/>
        </p:nvSpPr>
        <p:spPr>
          <a:xfrm>
            <a:off x="695325" y="1851468"/>
            <a:ext cx="10814505" cy="3731278"/>
          </a:xfrm>
          <a:prstGeom prst="rect">
            <a:avLst/>
          </a:prstGeom>
        </p:spPr>
        <p:txBody>
          <a:bodyPr wrap="square">
            <a:spAutoFit/>
          </a:bodyPr>
          <a:lstStyle/>
          <a:p>
            <a:pPr algn="just">
              <a:lnSpc>
                <a:spcPct val="150000"/>
              </a:lnSpc>
              <a:spcBef>
                <a:spcPct val="0"/>
              </a:spcBef>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第四条</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生产经营单位必须遵守本法和其他有关安全生产的法律、法规，加强安全生产管理，建立、健全安全生产责任制度，完善安全生产条件，确保安全生产。</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spcBef>
                <a:spcPct val="0"/>
              </a:spcBef>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第五条  </a:t>
            </a:r>
            <a:r>
              <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rPr>
              <a:t>生产经营单位的主要负责人对本单位的安全生产工作全面负责。</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      </a:t>
            </a:r>
          </a:p>
          <a:p>
            <a:pPr algn="just">
              <a:lnSpc>
                <a:spcPct val="150000"/>
              </a:lnSpc>
              <a:spcBef>
                <a:spcPct val="0"/>
              </a:spcBef>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第二十七条生产经营单位的特种作业人员必须按照国家有关规定经专门的安全作业培训，取得相应资格，方可上岗作业。</a:t>
            </a:r>
          </a:p>
          <a:p>
            <a:pPr algn="just">
              <a:lnSpc>
                <a:spcPct val="150000"/>
              </a:lnSpc>
              <a:spcBef>
                <a:spcPct val="0"/>
              </a:spcBef>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特种作业人员的范围由国务院安全生产监督管理部门会同国务院有关部门确定。</a:t>
            </a:r>
          </a:p>
        </p:txBody>
      </p:sp>
    </p:spTree>
    <p:extLst>
      <p:ext uri="{BB962C8B-B14F-4D97-AF65-F5344CB8AC3E}">
        <p14:creationId xmlns:p14="http://schemas.microsoft.com/office/powerpoint/2010/main" val="1869066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52886" y="2022018"/>
            <a:ext cx="4968027"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（三）天津市相关职能部门      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2346283"/>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6</a:t>
            </a:r>
            <a:r>
              <a:rPr lang="zh-CN" altLang="en-US" sz="2000" kern="100" dirty="0">
                <a:solidFill>
                  <a:schemeClr val="bg2">
                    <a:lumMod val="10000"/>
                  </a:schemeClr>
                </a:solidFill>
                <a:latin typeface="微软雅黑"/>
                <a:ea typeface="微软雅黑"/>
              </a:rPr>
              <a:t>、杨宝清，天津市交通运输委员会港口管理处调研员，被天津市人民检察院决定逮捕。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7</a:t>
            </a:r>
            <a:r>
              <a:rPr lang="zh-CN" altLang="en-US" sz="2000" kern="100" dirty="0">
                <a:solidFill>
                  <a:schemeClr val="bg2">
                    <a:lumMod val="10000"/>
                  </a:schemeClr>
                </a:solidFill>
                <a:latin typeface="微软雅黑"/>
                <a:ea typeface="微软雅黑"/>
              </a:rPr>
              <a:t>、吴秉军，天津市交通运输委员会党委委员、副主任，给予党内严重警告、降级处分。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8</a:t>
            </a:r>
            <a:r>
              <a:rPr lang="zh-CN" altLang="en-US" sz="2000" kern="100" dirty="0">
                <a:solidFill>
                  <a:schemeClr val="bg2">
                    <a:lumMod val="10000"/>
                  </a:schemeClr>
                </a:solidFill>
                <a:latin typeface="微软雅黑"/>
                <a:ea typeface="微软雅黑"/>
              </a:rPr>
              <a:t>、李国民，天津市交通运输委员会党委委员、副主任，给予记大过处分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9</a:t>
            </a:r>
            <a:r>
              <a:rPr lang="zh-CN" altLang="en-US" sz="2000" kern="100" dirty="0">
                <a:solidFill>
                  <a:schemeClr val="bg2">
                    <a:lumMod val="10000"/>
                  </a:schemeClr>
                </a:solidFill>
                <a:latin typeface="微软雅黑"/>
                <a:ea typeface="微软雅黑"/>
              </a:rPr>
              <a:t>、姜幼学，天津市交通运输委员会综合规划处处长，给予党内严重警告、撤职处分。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10</a:t>
            </a:r>
            <a:r>
              <a:rPr lang="zh-CN" altLang="en-US" sz="2000" kern="100" dirty="0">
                <a:solidFill>
                  <a:schemeClr val="bg2">
                    <a:lumMod val="10000"/>
                  </a:schemeClr>
                </a:solidFill>
                <a:latin typeface="微软雅黑"/>
                <a:ea typeface="微软雅黑"/>
              </a:rPr>
              <a:t>、程锦，天津市交通运输委员会安全监督处处长，给予党内严重。</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3314192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713323" y="2017122"/>
            <a:ext cx="428835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（四）、对海关系统相关人员的处理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2807948"/>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1</a:t>
            </a:r>
            <a:r>
              <a:rPr lang="zh-CN" altLang="en-US" sz="2000" kern="100" dirty="0">
                <a:solidFill>
                  <a:schemeClr val="bg2">
                    <a:lumMod val="10000"/>
                  </a:schemeClr>
                </a:solidFill>
                <a:latin typeface="微软雅黑"/>
                <a:ea typeface="微软雅黑"/>
              </a:rPr>
              <a:t>、王家鹏，天津海关副关长，被天津市人民检察院决定逮捕。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2</a:t>
            </a:r>
            <a:r>
              <a:rPr lang="zh-CN" altLang="en-US" sz="2000" kern="100" dirty="0">
                <a:solidFill>
                  <a:schemeClr val="bg2">
                    <a:lumMod val="10000"/>
                  </a:schemeClr>
                </a:solidFill>
                <a:latin typeface="微软雅黑"/>
                <a:ea typeface="微软雅黑"/>
              </a:rPr>
              <a:t>、潘军，天津海关副处长，被天津市人民检察院决定逮捕。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3</a:t>
            </a:r>
            <a:r>
              <a:rPr lang="zh-CN" altLang="en-US" sz="2000" kern="100" dirty="0">
                <a:solidFill>
                  <a:schemeClr val="bg2">
                    <a:lumMod val="10000"/>
                  </a:schemeClr>
                </a:solidFill>
                <a:latin typeface="微软雅黑"/>
                <a:ea typeface="微软雅黑"/>
              </a:rPr>
              <a:t>、刘俊倩，天津新港海关关长，被天津市人民检察院决定逮捕。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4</a:t>
            </a:r>
            <a:r>
              <a:rPr lang="zh-CN" altLang="en-US" sz="2000" kern="100" dirty="0">
                <a:solidFill>
                  <a:schemeClr val="bg2">
                    <a:lumMod val="10000"/>
                  </a:schemeClr>
                </a:solidFill>
                <a:latin typeface="微软雅黑"/>
                <a:ea typeface="微软雅黑"/>
              </a:rPr>
              <a:t>、孙革志，天津新港海关副关长，被天津市人民检察院决定逮捕。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5</a:t>
            </a:r>
            <a:r>
              <a:rPr lang="zh-CN" altLang="en-US" sz="2000" kern="100" dirty="0">
                <a:solidFill>
                  <a:schemeClr val="bg2">
                    <a:lumMod val="10000"/>
                  </a:schemeClr>
                </a:solidFill>
                <a:latin typeface="微软雅黑"/>
                <a:ea typeface="微软雅黑"/>
              </a:rPr>
              <a:t>、柴政，天津新港海关物流监控处副处长，被天津市人民检察院决定逮捕。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6</a:t>
            </a:r>
            <a:r>
              <a:rPr lang="zh-CN" altLang="en-US" sz="2000" kern="100" dirty="0">
                <a:solidFill>
                  <a:schemeClr val="bg2">
                    <a:lumMod val="10000"/>
                  </a:schemeClr>
                </a:solidFill>
                <a:latin typeface="微软雅黑"/>
                <a:ea typeface="微软雅黑"/>
              </a:rPr>
              <a:t>、周慧明，天津海关监管通关处物流管理科科长，给予党内严重警告、撤职处分。</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297377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29308" y="2017122"/>
            <a:ext cx="5827236"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（五）、对安全生产监督管理部门相关人员的处理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92010"/>
            <a:ext cx="10469337" cy="3269613"/>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1</a:t>
            </a:r>
            <a:r>
              <a:rPr lang="zh-CN" altLang="en-US" sz="2000" kern="100" dirty="0">
                <a:solidFill>
                  <a:schemeClr val="bg2">
                    <a:lumMod val="10000"/>
                  </a:schemeClr>
                </a:solidFill>
                <a:latin typeface="微软雅黑"/>
                <a:ea typeface="微软雅黑"/>
              </a:rPr>
              <a:t>、高怀友，天津市安全监管局副局长，被天津市人民检察院决定逮捕。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2</a:t>
            </a:r>
            <a:r>
              <a:rPr lang="zh-CN" altLang="en-US" sz="2000" kern="100" dirty="0">
                <a:solidFill>
                  <a:schemeClr val="bg2">
                    <a:lumMod val="10000"/>
                  </a:schemeClr>
                </a:solidFill>
                <a:latin typeface="微软雅黑"/>
                <a:ea typeface="微软雅黑"/>
              </a:rPr>
              <a:t>、肖映红，天津市安全监管局监督管理三处处长，被天津市人民检察院决定逮捕。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3</a:t>
            </a:r>
            <a:r>
              <a:rPr lang="zh-CN" altLang="en-US" sz="2000" kern="100" dirty="0">
                <a:solidFill>
                  <a:schemeClr val="bg2">
                    <a:lumMod val="10000"/>
                  </a:schemeClr>
                </a:solidFill>
                <a:latin typeface="微软雅黑"/>
                <a:ea typeface="微软雅黑"/>
              </a:rPr>
              <a:t>、曹春波，天津市海滨新区安全监管局局长，被天津市人民检察院决定逮捕。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4</a:t>
            </a:r>
            <a:r>
              <a:rPr lang="zh-CN" altLang="en-US" sz="2000" kern="100" dirty="0">
                <a:solidFill>
                  <a:schemeClr val="bg2">
                    <a:lumMod val="10000"/>
                  </a:schemeClr>
                </a:solidFill>
                <a:latin typeface="微软雅黑"/>
                <a:ea typeface="微软雅黑"/>
              </a:rPr>
              <a:t>、邓卫东，天津市海滨新区安全监管局第一分局局长，被天津市人民检察院决定逮捕。</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5</a:t>
            </a:r>
            <a:r>
              <a:rPr lang="zh-CN" altLang="en-US" sz="2000" kern="100" dirty="0">
                <a:solidFill>
                  <a:schemeClr val="bg2">
                    <a:lumMod val="10000"/>
                  </a:schemeClr>
                </a:solidFill>
                <a:latin typeface="微软雅黑"/>
                <a:ea typeface="微软雅黑"/>
              </a:rPr>
              <a:t>、魏青松，天津市安全监管局党组书记、局长，给予党内严重警告、降级处分。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6</a:t>
            </a:r>
            <a:r>
              <a:rPr lang="zh-CN" altLang="en-US" sz="2000" kern="100" dirty="0">
                <a:solidFill>
                  <a:schemeClr val="bg2">
                    <a:lumMod val="10000"/>
                  </a:schemeClr>
                </a:solidFill>
                <a:latin typeface="微软雅黑"/>
                <a:ea typeface="微软雅黑"/>
              </a:rPr>
              <a:t>、杨文弥，天津市安全监管局机关党委第二党支部书记、规划与科技处处长，给予撤销党内职务、撤职处分。</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3798380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29308" y="2017122"/>
            <a:ext cx="5827236"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（五）、对安全生产监督管理部门相关人员的处理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90CB936-DD60-46BF-9213-78D4F5A7B7C9}"/>
              </a:ext>
            </a:extLst>
          </p:cNvPr>
          <p:cNvSpPr/>
          <p:nvPr/>
        </p:nvSpPr>
        <p:spPr>
          <a:xfrm>
            <a:off x="859063" y="2453910"/>
            <a:ext cx="10469337" cy="4192943"/>
          </a:xfrm>
          <a:prstGeom prst="rect">
            <a:avLst/>
          </a:prstGeom>
        </p:spPr>
        <p:txBody>
          <a:bodyPr wrap="square">
            <a:spAutoFit/>
          </a:bodyPr>
          <a:lstStyle/>
          <a:p>
            <a:pPr algn="just" defTabSz="914034">
              <a:lnSpc>
                <a:spcPct val="150000"/>
              </a:lnSpc>
              <a:defRPr/>
            </a:pPr>
            <a:r>
              <a:rPr lang="en-US" altLang="zh-CN" sz="2000" kern="100" dirty="0">
                <a:solidFill>
                  <a:schemeClr val="bg2">
                    <a:lumMod val="10000"/>
                  </a:schemeClr>
                </a:solidFill>
                <a:latin typeface="微软雅黑"/>
                <a:ea typeface="微软雅黑"/>
              </a:rPr>
              <a:t>7</a:t>
            </a:r>
            <a:r>
              <a:rPr lang="zh-CN" altLang="en-US" sz="2000" kern="100" dirty="0">
                <a:solidFill>
                  <a:schemeClr val="bg2">
                    <a:lumMod val="10000"/>
                  </a:schemeClr>
                </a:solidFill>
                <a:latin typeface="微软雅黑"/>
                <a:ea typeface="微软雅黑"/>
              </a:rPr>
              <a:t>、顾国强，天津市海滨新区安全监管局党组成员、副局长，给予党内严重警告、降级处分。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8</a:t>
            </a:r>
            <a:r>
              <a:rPr lang="zh-CN" altLang="en-US" sz="2000" kern="100" dirty="0">
                <a:solidFill>
                  <a:schemeClr val="bg2">
                    <a:lumMod val="10000"/>
                  </a:schemeClr>
                </a:solidFill>
                <a:latin typeface="微软雅黑"/>
                <a:ea typeface="微软雅黑"/>
              </a:rPr>
              <a:t>、陈德刚，天津市海滨新区安全监管局危化品安全监督管理处副处长，给予党内严重警告、降级处分。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9</a:t>
            </a:r>
            <a:r>
              <a:rPr lang="zh-CN" altLang="en-US" sz="2000" kern="100" dirty="0">
                <a:solidFill>
                  <a:schemeClr val="bg2">
                    <a:lumMod val="10000"/>
                  </a:schemeClr>
                </a:solidFill>
                <a:latin typeface="微软雅黑"/>
                <a:ea typeface="微软雅黑"/>
              </a:rPr>
              <a:t>、申林立，天津市海滨新区安全监管局机关党委第一党支部书记、第一分局主任科员，给予党内严重警告、降级处分。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10</a:t>
            </a:r>
            <a:r>
              <a:rPr lang="zh-CN" altLang="en-US" sz="2000" kern="100" dirty="0">
                <a:solidFill>
                  <a:schemeClr val="bg2">
                    <a:lumMod val="10000"/>
                  </a:schemeClr>
                </a:solidFill>
                <a:latin typeface="微软雅黑"/>
                <a:ea typeface="微软雅黑"/>
              </a:rPr>
              <a:t>、于洪江，天津市海滨新区安全监管局第一分局党组成员、副局长，撤销党内职务、撤职处分。</a:t>
            </a:r>
            <a:endParaRPr lang="en-US" altLang="zh-CN" sz="2000" kern="100" dirty="0">
              <a:solidFill>
                <a:schemeClr val="bg2">
                  <a:lumMod val="10000"/>
                </a:schemeClr>
              </a:solidFill>
              <a:latin typeface="微软雅黑"/>
              <a:ea typeface="微软雅黑"/>
            </a:endParaRPr>
          </a:p>
          <a:p>
            <a:pPr algn="just" defTabSz="914034">
              <a:lnSpc>
                <a:spcPct val="150000"/>
              </a:lnSpc>
              <a:defRPr/>
            </a:pPr>
            <a:r>
              <a:rPr lang="en-US" altLang="zh-CN" sz="2000" kern="100" dirty="0">
                <a:solidFill>
                  <a:schemeClr val="bg2">
                    <a:lumMod val="10000"/>
                  </a:schemeClr>
                </a:solidFill>
                <a:latin typeface="微软雅黑"/>
                <a:ea typeface="微软雅黑"/>
              </a:rPr>
              <a:t>11</a:t>
            </a:r>
            <a:r>
              <a:rPr lang="zh-CN" altLang="en-US" sz="2000" kern="100" dirty="0">
                <a:solidFill>
                  <a:schemeClr val="bg2">
                    <a:lumMod val="10000"/>
                  </a:schemeClr>
                </a:solidFill>
                <a:latin typeface="微软雅黑"/>
                <a:ea typeface="微软雅黑"/>
              </a:rPr>
              <a:t>、杨生军，天津市海滨新区安全监管局第一分局安全生产监督科科长，给予党内严重警告、降级处分。</a:t>
            </a:r>
            <a:endParaRPr lang="en-US" altLang="zh-CN" sz="2000"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3554465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633699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天津港“8.12”特别重大火灾爆炸事故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99136" y="1358052"/>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对相关责任人的处理</a:t>
            </a:r>
          </a:p>
        </p:txBody>
      </p:sp>
      <p:sp>
        <p:nvSpPr>
          <p:cNvPr id="2" name="矩形 1">
            <a:extLst>
              <a:ext uri="{FF2B5EF4-FFF2-40B4-BE49-F238E27FC236}">
                <a16:creationId xmlns:a16="http://schemas.microsoft.com/office/drawing/2014/main" id="{D3F76454-8088-45E6-B93A-CBF5BDE3F915}"/>
              </a:ext>
            </a:extLst>
          </p:cNvPr>
          <p:cNvSpPr/>
          <p:nvPr/>
        </p:nvSpPr>
        <p:spPr>
          <a:xfrm>
            <a:off x="663389" y="2017122"/>
            <a:ext cx="403187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（六）、对规划部相关人员的处理</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D2956CC2-F798-4A49-8417-4095860F8C9E}"/>
              </a:ext>
            </a:extLst>
          </p:cNvPr>
          <p:cNvSpPr/>
          <p:nvPr/>
        </p:nvSpPr>
        <p:spPr>
          <a:xfrm>
            <a:off x="859063" y="2417232"/>
            <a:ext cx="10494737" cy="4198393"/>
          </a:xfrm>
          <a:prstGeom prst="rect">
            <a:avLst/>
          </a:prstGeom>
        </p:spPr>
        <p:txBody>
          <a:bodyPr wrap="square">
            <a:spAutoFit/>
          </a:bodyPr>
          <a:lstStyle/>
          <a:p>
            <a:pPr algn="just" defTabSz="914034">
              <a:lnSpc>
                <a:spcPct val="150000"/>
              </a:lnSpc>
              <a:defRPr/>
            </a:pPr>
            <a:r>
              <a:rPr lang="en-US" altLang="zh-CN" kern="100" dirty="0">
                <a:solidFill>
                  <a:schemeClr val="bg2">
                    <a:lumMod val="10000"/>
                  </a:schemeClr>
                </a:solidFill>
                <a:latin typeface="微软雅黑"/>
                <a:ea typeface="微软雅黑"/>
              </a:rPr>
              <a:t>1</a:t>
            </a:r>
            <a:r>
              <a:rPr lang="zh-CN" altLang="en-US" kern="100" dirty="0">
                <a:solidFill>
                  <a:schemeClr val="bg2">
                    <a:lumMod val="10000"/>
                  </a:schemeClr>
                </a:solidFill>
                <a:latin typeface="微软雅黑"/>
                <a:ea typeface="微软雅黑"/>
              </a:rPr>
              <a:t>、朱立明，天津市海滨新区规划和国土资源管理局副局长，被天津市人民检察院决定逮捕。</a:t>
            </a:r>
            <a:endParaRPr lang="en-US" altLang="zh-CN" kern="100" dirty="0">
              <a:solidFill>
                <a:schemeClr val="bg2">
                  <a:lumMod val="10000"/>
                </a:schemeClr>
              </a:solidFill>
              <a:latin typeface="微软雅黑"/>
              <a:ea typeface="微软雅黑"/>
            </a:endParaRPr>
          </a:p>
          <a:p>
            <a:pPr algn="just" defTabSz="914034">
              <a:lnSpc>
                <a:spcPct val="150000"/>
              </a:lnSpc>
              <a:defRPr/>
            </a:pPr>
            <a:r>
              <a:rPr lang="en-US" altLang="zh-CN" kern="100" dirty="0">
                <a:solidFill>
                  <a:schemeClr val="bg2">
                    <a:lumMod val="10000"/>
                  </a:schemeClr>
                </a:solidFill>
                <a:latin typeface="微软雅黑"/>
                <a:ea typeface="微软雅黑"/>
              </a:rPr>
              <a:t>2</a:t>
            </a:r>
            <a:r>
              <a:rPr lang="zh-CN" altLang="en-US" kern="100" dirty="0">
                <a:solidFill>
                  <a:schemeClr val="bg2">
                    <a:lumMod val="10000"/>
                  </a:schemeClr>
                </a:solidFill>
                <a:latin typeface="微软雅黑"/>
                <a:ea typeface="微软雅黑"/>
              </a:rPr>
              <a:t>、李云，天津市海滨新区规划和国土资源管理局建设项目处处长兼行政审批处处长，被天津市人民检察院决定逮捕。</a:t>
            </a:r>
            <a:endParaRPr lang="en-US" altLang="zh-CN" kern="100" dirty="0">
              <a:solidFill>
                <a:schemeClr val="bg2">
                  <a:lumMod val="10000"/>
                </a:schemeClr>
              </a:solidFill>
              <a:latin typeface="微软雅黑"/>
              <a:ea typeface="微软雅黑"/>
            </a:endParaRPr>
          </a:p>
          <a:p>
            <a:pPr algn="just" defTabSz="914034">
              <a:lnSpc>
                <a:spcPct val="150000"/>
              </a:lnSpc>
              <a:defRPr/>
            </a:pPr>
            <a:r>
              <a:rPr lang="en-US" altLang="zh-CN" kern="100" dirty="0">
                <a:solidFill>
                  <a:schemeClr val="bg2">
                    <a:lumMod val="10000"/>
                  </a:schemeClr>
                </a:solidFill>
                <a:latin typeface="微软雅黑"/>
                <a:ea typeface="微软雅黑"/>
              </a:rPr>
              <a:t>3</a:t>
            </a:r>
            <a:r>
              <a:rPr lang="zh-CN" altLang="en-US" kern="100" dirty="0">
                <a:solidFill>
                  <a:schemeClr val="bg2">
                    <a:lumMod val="10000"/>
                  </a:schemeClr>
                </a:solidFill>
                <a:latin typeface="微软雅黑"/>
                <a:ea typeface="微软雅黑"/>
              </a:rPr>
              <a:t>、霍兵，天津市规划局副局长、天津市海滨新区规划和国土资源局局长，给予降级处分。</a:t>
            </a:r>
            <a:endParaRPr lang="en-US" altLang="zh-CN" kern="100" dirty="0">
              <a:solidFill>
                <a:schemeClr val="bg2">
                  <a:lumMod val="10000"/>
                </a:schemeClr>
              </a:solidFill>
              <a:latin typeface="微软雅黑"/>
              <a:ea typeface="微软雅黑"/>
            </a:endParaRPr>
          </a:p>
          <a:p>
            <a:pPr algn="just" defTabSz="914034">
              <a:lnSpc>
                <a:spcPct val="150000"/>
              </a:lnSpc>
              <a:defRPr/>
            </a:pPr>
            <a:r>
              <a:rPr lang="en-US" altLang="zh-CN" kern="100" dirty="0">
                <a:solidFill>
                  <a:schemeClr val="bg2">
                    <a:lumMod val="10000"/>
                  </a:schemeClr>
                </a:solidFill>
                <a:latin typeface="微软雅黑"/>
                <a:ea typeface="微软雅黑"/>
              </a:rPr>
              <a:t>4</a:t>
            </a:r>
            <a:r>
              <a:rPr lang="zh-CN" altLang="en-US" kern="100" dirty="0">
                <a:solidFill>
                  <a:schemeClr val="bg2">
                    <a:lumMod val="10000"/>
                  </a:schemeClr>
                </a:solidFill>
                <a:latin typeface="微软雅黑"/>
                <a:ea typeface="微软雅黑"/>
              </a:rPr>
              <a:t>、冯志庚，天津市海滨新区规划和国土资源管理局执法监察处处长，给予党内严重警告、降级处分。</a:t>
            </a:r>
            <a:endParaRPr lang="en-US" altLang="zh-CN" kern="100" dirty="0">
              <a:solidFill>
                <a:schemeClr val="bg2">
                  <a:lumMod val="10000"/>
                </a:schemeClr>
              </a:solidFill>
              <a:latin typeface="微软雅黑"/>
              <a:ea typeface="微软雅黑"/>
            </a:endParaRPr>
          </a:p>
          <a:p>
            <a:pPr algn="just" defTabSz="914034">
              <a:lnSpc>
                <a:spcPct val="150000"/>
              </a:lnSpc>
              <a:defRPr/>
            </a:pPr>
            <a:r>
              <a:rPr lang="en-US" altLang="zh-CN" kern="100" dirty="0">
                <a:solidFill>
                  <a:schemeClr val="bg2">
                    <a:lumMod val="10000"/>
                  </a:schemeClr>
                </a:solidFill>
                <a:latin typeface="微软雅黑"/>
                <a:ea typeface="微软雅黑"/>
              </a:rPr>
              <a:t>5</a:t>
            </a:r>
            <a:r>
              <a:rPr lang="zh-CN" altLang="en-US" kern="100" dirty="0">
                <a:solidFill>
                  <a:schemeClr val="bg2">
                    <a:lumMod val="10000"/>
                  </a:schemeClr>
                </a:solidFill>
                <a:latin typeface="微软雅黑"/>
                <a:ea typeface="微软雅黑"/>
              </a:rPr>
              <a:t>、康俊刚，天津市海滨新区规划和国土资源管理局执法监察处副调研员，给予党内严重警告、撤职处分。</a:t>
            </a:r>
            <a:endParaRPr lang="en-US" altLang="zh-CN" kern="100" dirty="0">
              <a:solidFill>
                <a:schemeClr val="bg2">
                  <a:lumMod val="10000"/>
                </a:schemeClr>
              </a:solidFill>
              <a:latin typeface="微软雅黑"/>
              <a:ea typeface="微软雅黑"/>
            </a:endParaRPr>
          </a:p>
          <a:p>
            <a:pPr algn="just" defTabSz="914034">
              <a:lnSpc>
                <a:spcPct val="150000"/>
              </a:lnSpc>
              <a:defRPr/>
            </a:pPr>
            <a:r>
              <a:rPr lang="en-US" altLang="zh-CN" kern="100" dirty="0">
                <a:solidFill>
                  <a:schemeClr val="bg2">
                    <a:lumMod val="10000"/>
                  </a:schemeClr>
                </a:solidFill>
                <a:latin typeface="微软雅黑"/>
                <a:ea typeface="微软雅黑"/>
              </a:rPr>
              <a:t>6</a:t>
            </a:r>
            <a:r>
              <a:rPr lang="zh-CN" altLang="en-US" kern="100" dirty="0">
                <a:solidFill>
                  <a:schemeClr val="bg2">
                    <a:lumMod val="10000"/>
                  </a:schemeClr>
                </a:solidFill>
                <a:latin typeface="微软雅黑"/>
                <a:ea typeface="微软雅黑"/>
              </a:rPr>
              <a:t>、马强，天津市海滨新区规划和国土资源管理局建设项目处主任科员，给予撤职处分。</a:t>
            </a:r>
            <a:endParaRPr lang="en-US" altLang="zh-CN" kern="100" dirty="0">
              <a:solidFill>
                <a:schemeClr val="bg2">
                  <a:lumMod val="10000"/>
                </a:schemeClr>
              </a:solidFill>
              <a:latin typeface="微软雅黑"/>
              <a:ea typeface="微软雅黑"/>
            </a:endParaRPr>
          </a:p>
          <a:p>
            <a:pPr algn="just" defTabSz="914034">
              <a:lnSpc>
                <a:spcPct val="150000"/>
              </a:lnSpc>
              <a:defRPr/>
            </a:pPr>
            <a:r>
              <a:rPr lang="en-US" altLang="zh-CN" kern="100" dirty="0">
                <a:solidFill>
                  <a:schemeClr val="bg2">
                    <a:lumMod val="10000"/>
                  </a:schemeClr>
                </a:solidFill>
                <a:latin typeface="微软雅黑"/>
                <a:ea typeface="微软雅黑"/>
              </a:rPr>
              <a:t>7</a:t>
            </a:r>
            <a:r>
              <a:rPr lang="zh-CN" altLang="en-US" kern="100" dirty="0">
                <a:solidFill>
                  <a:schemeClr val="bg2">
                    <a:lumMod val="10000"/>
                  </a:schemeClr>
                </a:solidFill>
                <a:latin typeface="微软雅黑"/>
                <a:ea typeface="微软雅黑"/>
              </a:rPr>
              <a:t>、曹宇，天津市建筑设计院六所干部，给予党内严重警告、降低岗位等级处分。</a:t>
            </a:r>
            <a:endParaRPr lang="en-US" altLang="zh-CN" kern="100" dirty="0">
              <a:solidFill>
                <a:schemeClr val="bg2">
                  <a:lumMod val="10000"/>
                </a:schemeClr>
              </a:solidFill>
              <a:latin typeface="微软雅黑"/>
              <a:ea typeface="微软雅黑"/>
            </a:endParaRPr>
          </a:p>
          <a:p>
            <a:pPr algn="just" defTabSz="914034">
              <a:lnSpc>
                <a:spcPct val="150000"/>
              </a:lnSpc>
              <a:defRPr/>
            </a:pPr>
            <a:r>
              <a:rPr lang="en-US" altLang="zh-CN" kern="100" dirty="0">
                <a:solidFill>
                  <a:schemeClr val="bg2">
                    <a:lumMod val="10000"/>
                  </a:schemeClr>
                </a:solidFill>
                <a:latin typeface="微软雅黑"/>
                <a:ea typeface="微软雅黑"/>
              </a:rPr>
              <a:t>8</a:t>
            </a:r>
            <a:r>
              <a:rPr lang="zh-CN" altLang="en-US" kern="100" dirty="0">
                <a:solidFill>
                  <a:schemeClr val="bg2">
                    <a:lumMod val="10000"/>
                  </a:schemeClr>
                </a:solidFill>
                <a:latin typeface="微软雅黑"/>
                <a:ea typeface="微软雅黑"/>
              </a:rPr>
              <a:t>、王森，天津市渤海规划设计研究院建筑所科员，给予党内严重警告、降低岗位等级处分。</a:t>
            </a:r>
            <a:endParaRPr lang="en-US" altLang="zh-CN" kern="100" dirty="0">
              <a:solidFill>
                <a:schemeClr val="bg2">
                  <a:lumMod val="10000"/>
                </a:schemeClr>
              </a:solidFill>
              <a:latin typeface="微软雅黑"/>
              <a:ea typeface="微软雅黑"/>
            </a:endParaRPr>
          </a:p>
        </p:txBody>
      </p:sp>
    </p:spTree>
    <p:extLst>
      <p:ext uri="{BB962C8B-B14F-4D97-AF65-F5344CB8AC3E}">
        <p14:creationId xmlns:p14="http://schemas.microsoft.com/office/powerpoint/2010/main" val="897088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1659536" y="1358052"/>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pic>
        <p:nvPicPr>
          <p:cNvPr id="8" name="Picture 16">
            <a:extLst>
              <a:ext uri="{FF2B5EF4-FFF2-40B4-BE49-F238E27FC236}">
                <a16:creationId xmlns:a16="http://schemas.microsoft.com/office/drawing/2014/main" id="{48D1FE20-273C-41E7-8430-1038D347A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83" y="2217177"/>
            <a:ext cx="5439312" cy="362663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
        <p:nvSpPr>
          <p:cNvPr id="3" name="矩形 2">
            <a:extLst>
              <a:ext uri="{FF2B5EF4-FFF2-40B4-BE49-F238E27FC236}">
                <a16:creationId xmlns:a16="http://schemas.microsoft.com/office/drawing/2014/main" id="{F89D8CDA-FDE2-4994-832E-B590A284B989}"/>
              </a:ext>
            </a:extLst>
          </p:cNvPr>
          <p:cNvSpPr/>
          <p:nvPr/>
        </p:nvSpPr>
        <p:spPr>
          <a:xfrm>
            <a:off x="7156450" y="2554541"/>
            <a:ext cx="3860800" cy="2951898"/>
          </a:xfrm>
          <a:prstGeom prst="rect">
            <a:avLst/>
          </a:prstGeom>
        </p:spPr>
        <p:txBody>
          <a:bodyPr wrap="square">
            <a:spAutoFit/>
          </a:bodyPr>
          <a:lstStyle/>
          <a:p>
            <a:pPr algn="just" defTabSz="914034">
              <a:lnSpc>
                <a:spcPct val="150000"/>
              </a:lnSpc>
              <a:defRPr/>
            </a:pPr>
            <a:r>
              <a:rPr lang="en-US" altLang="zh-CN" b="1" kern="100" dirty="0">
                <a:solidFill>
                  <a:schemeClr val="tx1">
                    <a:lumMod val="95000"/>
                    <a:lumOff val="5000"/>
                  </a:schemeClr>
                </a:solidFill>
                <a:latin typeface="微软雅黑"/>
                <a:ea typeface="微软雅黑"/>
              </a:rPr>
              <a:t>2019 </a:t>
            </a:r>
            <a:r>
              <a:rPr lang="zh-CN" altLang="en-US" b="1" kern="100" dirty="0">
                <a:solidFill>
                  <a:schemeClr val="tx1">
                    <a:lumMod val="95000"/>
                    <a:lumOff val="5000"/>
                  </a:schemeClr>
                </a:solidFill>
                <a:latin typeface="微软雅黑"/>
                <a:ea typeface="微软雅黑"/>
              </a:rPr>
              <a:t>年</a:t>
            </a:r>
            <a:r>
              <a:rPr lang="en-US" altLang="zh-CN" b="1" kern="100" dirty="0">
                <a:solidFill>
                  <a:schemeClr val="tx1">
                    <a:lumMod val="95000"/>
                    <a:lumOff val="5000"/>
                  </a:schemeClr>
                </a:solidFill>
                <a:latin typeface="微软雅黑"/>
                <a:ea typeface="微软雅黑"/>
              </a:rPr>
              <a:t>3 </a:t>
            </a:r>
            <a:r>
              <a:rPr lang="zh-CN" altLang="en-US" b="1" kern="100" dirty="0">
                <a:solidFill>
                  <a:schemeClr val="tx1">
                    <a:lumMod val="95000"/>
                    <a:lumOff val="5000"/>
                  </a:schemeClr>
                </a:solidFill>
                <a:latin typeface="微软雅黑"/>
                <a:ea typeface="微软雅黑"/>
              </a:rPr>
              <a:t>月</a:t>
            </a:r>
            <a:r>
              <a:rPr lang="en-US" altLang="zh-CN" b="1" kern="100" dirty="0">
                <a:solidFill>
                  <a:schemeClr val="tx1">
                    <a:lumMod val="95000"/>
                    <a:lumOff val="5000"/>
                  </a:schemeClr>
                </a:solidFill>
                <a:latin typeface="微软雅黑"/>
                <a:ea typeface="微软雅黑"/>
              </a:rPr>
              <a:t>21 </a:t>
            </a:r>
            <a:r>
              <a:rPr lang="zh-CN" altLang="en-US" b="1" kern="100" dirty="0">
                <a:solidFill>
                  <a:schemeClr val="tx1">
                    <a:lumMod val="95000"/>
                    <a:lumOff val="5000"/>
                  </a:schemeClr>
                </a:solidFill>
                <a:latin typeface="微软雅黑"/>
                <a:ea typeface="微软雅黑"/>
              </a:rPr>
              <a:t>日</a:t>
            </a:r>
            <a:r>
              <a:rPr lang="en-US" altLang="zh-CN" b="1" kern="100" dirty="0">
                <a:solidFill>
                  <a:schemeClr val="tx1">
                    <a:lumMod val="95000"/>
                    <a:lumOff val="5000"/>
                  </a:schemeClr>
                </a:solidFill>
                <a:latin typeface="微软雅黑"/>
                <a:ea typeface="微软雅黑"/>
              </a:rPr>
              <a:t>14 </a:t>
            </a:r>
            <a:r>
              <a:rPr lang="zh-CN" altLang="en-US" b="1" kern="100" dirty="0">
                <a:solidFill>
                  <a:schemeClr val="tx1">
                    <a:lumMod val="95000"/>
                    <a:lumOff val="5000"/>
                  </a:schemeClr>
                </a:solidFill>
                <a:latin typeface="微软雅黑"/>
                <a:ea typeface="微软雅黑"/>
              </a:rPr>
              <a:t>时</a:t>
            </a:r>
            <a:r>
              <a:rPr lang="en-US" altLang="zh-CN" b="1" kern="100" dirty="0">
                <a:solidFill>
                  <a:schemeClr val="tx1">
                    <a:lumMod val="95000"/>
                    <a:lumOff val="5000"/>
                  </a:schemeClr>
                </a:solidFill>
                <a:latin typeface="微软雅黑"/>
                <a:ea typeface="微软雅黑"/>
              </a:rPr>
              <a:t>48 </a:t>
            </a:r>
            <a:r>
              <a:rPr lang="zh-CN" altLang="en-US" b="1" kern="100" dirty="0">
                <a:solidFill>
                  <a:schemeClr val="tx1">
                    <a:lumMod val="95000"/>
                    <a:lumOff val="5000"/>
                  </a:schemeClr>
                </a:solidFill>
                <a:latin typeface="微软雅黑"/>
                <a:ea typeface="微软雅黑"/>
              </a:rPr>
              <a:t>分许，位于江苏省盐城市响水县生态化工园区的天嘉宜化工有限公司（以下简称天嘉宜公司）发生特别重大爆炸事故，造成</a:t>
            </a:r>
            <a:r>
              <a:rPr lang="en-US" altLang="zh-CN" b="1" kern="100" dirty="0">
                <a:solidFill>
                  <a:schemeClr val="tx1">
                    <a:lumMod val="95000"/>
                    <a:lumOff val="5000"/>
                  </a:schemeClr>
                </a:solidFill>
                <a:latin typeface="微软雅黑"/>
                <a:ea typeface="微软雅黑"/>
              </a:rPr>
              <a:t>78 </a:t>
            </a:r>
            <a:r>
              <a:rPr lang="zh-CN" altLang="en-US" b="1" kern="100" dirty="0">
                <a:solidFill>
                  <a:schemeClr val="tx1">
                    <a:lumMod val="95000"/>
                    <a:lumOff val="5000"/>
                  </a:schemeClr>
                </a:solidFill>
                <a:latin typeface="微软雅黑"/>
                <a:ea typeface="微软雅黑"/>
              </a:rPr>
              <a:t>人死亡、</a:t>
            </a:r>
            <a:r>
              <a:rPr lang="en-US" altLang="zh-CN" b="1" kern="100" dirty="0">
                <a:solidFill>
                  <a:schemeClr val="tx1">
                    <a:lumMod val="95000"/>
                    <a:lumOff val="5000"/>
                  </a:schemeClr>
                </a:solidFill>
                <a:latin typeface="微软雅黑"/>
                <a:ea typeface="微软雅黑"/>
              </a:rPr>
              <a:t>76 </a:t>
            </a:r>
            <a:r>
              <a:rPr lang="zh-CN" altLang="en-US" b="1" kern="100" dirty="0">
                <a:solidFill>
                  <a:schemeClr val="tx1">
                    <a:lumMod val="95000"/>
                    <a:lumOff val="5000"/>
                  </a:schemeClr>
                </a:solidFill>
                <a:latin typeface="微软雅黑"/>
                <a:ea typeface="微软雅黑"/>
              </a:rPr>
              <a:t>人重伤，</a:t>
            </a:r>
            <a:r>
              <a:rPr lang="en-US" altLang="zh-CN" b="1" kern="100" dirty="0">
                <a:solidFill>
                  <a:schemeClr val="tx1">
                    <a:lumMod val="95000"/>
                    <a:lumOff val="5000"/>
                  </a:schemeClr>
                </a:solidFill>
                <a:latin typeface="微软雅黑"/>
                <a:ea typeface="微软雅黑"/>
              </a:rPr>
              <a:t>640 </a:t>
            </a:r>
            <a:r>
              <a:rPr lang="zh-CN" altLang="en-US" b="1" kern="100" dirty="0">
                <a:solidFill>
                  <a:schemeClr val="tx1">
                    <a:lumMod val="95000"/>
                    <a:lumOff val="5000"/>
                  </a:schemeClr>
                </a:solidFill>
                <a:latin typeface="微软雅黑"/>
                <a:ea typeface="微软雅黑"/>
              </a:rPr>
              <a:t>人住院治疗，直接经济损失</a:t>
            </a:r>
            <a:r>
              <a:rPr lang="en-US" altLang="zh-CN" b="1" kern="100" dirty="0">
                <a:solidFill>
                  <a:schemeClr val="tx1">
                    <a:lumMod val="95000"/>
                    <a:lumOff val="5000"/>
                  </a:schemeClr>
                </a:solidFill>
                <a:latin typeface="微软雅黑"/>
                <a:ea typeface="微软雅黑"/>
              </a:rPr>
              <a:t>198635.07 </a:t>
            </a:r>
            <a:r>
              <a:rPr lang="zh-CN" altLang="en-US" b="1" kern="100" dirty="0">
                <a:solidFill>
                  <a:schemeClr val="tx1">
                    <a:lumMod val="95000"/>
                    <a:lumOff val="5000"/>
                  </a:schemeClr>
                </a:solidFill>
                <a:latin typeface="微软雅黑"/>
                <a:ea typeface="微软雅黑"/>
              </a:rPr>
              <a:t>万元。</a:t>
            </a:r>
          </a:p>
        </p:txBody>
      </p:sp>
      <p:sp>
        <p:nvSpPr>
          <p:cNvPr id="12" name="矩形 11">
            <a:extLst>
              <a:ext uri="{FF2B5EF4-FFF2-40B4-BE49-F238E27FC236}">
                <a16:creationId xmlns:a16="http://schemas.microsoft.com/office/drawing/2014/main" id="{3342BCA1-F8BC-4125-9D53-848F7A237DA2}"/>
              </a:ext>
            </a:extLst>
          </p:cNvPr>
          <p:cNvSpPr/>
          <p:nvPr/>
        </p:nvSpPr>
        <p:spPr>
          <a:xfrm>
            <a:off x="6756400" y="2217176"/>
            <a:ext cx="4660900" cy="3626629"/>
          </a:xfrm>
          <a:prstGeom prst="rect">
            <a:avLst/>
          </a:prstGeom>
          <a:noFill/>
          <a:ln w="28575">
            <a:gradFill>
              <a:gsLst>
                <a:gs pos="0">
                  <a:srgbClr val="E43C11"/>
                </a:gs>
                <a:gs pos="100000">
                  <a:srgbClr val="F4712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1706658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1345756" y="1358052"/>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sp>
        <p:nvSpPr>
          <p:cNvPr id="2" name="矩形 1">
            <a:extLst>
              <a:ext uri="{FF2B5EF4-FFF2-40B4-BE49-F238E27FC236}">
                <a16:creationId xmlns:a16="http://schemas.microsoft.com/office/drawing/2014/main" id="{BAC91033-0302-4EC8-9964-145A075AF9DF}"/>
              </a:ext>
            </a:extLst>
          </p:cNvPr>
          <p:cNvSpPr/>
          <p:nvPr/>
        </p:nvSpPr>
        <p:spPr>
          <a:xfrm>
            <a:off x="859063" y="2260505"/>
            <a:ext cx="10456637" cy="3731278"/>
          </a:xfrm>
          <a:prstGeom prst="rect">
            <a:avLst/>
          </a:prstGeom>
        </p:spPr>
        <p:txBody>
          <a:bodyPr wrap="square">
            <a:spAutoFit/>
          </a:bodyPr>
          <a:lstStyle/>
          <a:p>
            <a:pPr algn="just" defTabSz="914034">
              <a:lnSpc>
                <a:spcPct val="150000"/>
              </a:lnSpc>
              <a:defRPr/>
            </a:pPr>
            <a:r>
              <a:rPr lang="zh-CN" altLang="en-US" sz="2000" kern="100" dirty="0">
                <a:solidFill>
                  <a:srgbClr val="0D1217"/>
                </a:solidFill>
                <a:latin typeface="微软雅黑"/>
                <a:ea typeface="微软雅黑"/>
              </a:rPr>
              <a:t>事故调查组通过深入调查和综合分析认定，事故直接原因是：天嘉宜公司旧固废库内长期违法贮存的硝化废料持续积热升温导致自燃，燃烧引发硝化废料爆炸。</a:t>
            </a:r>
          </a:p>
          <a:p>
            <a:pPr algn="just" defTabSz="914034">
              <a:lnSpc>
                <a:spcPct val="150000"/>
              </a:lnSpc>
              <a:defRPr/>
            </a:pPr>
            <a:r>
              <a:rPr lang="zh-CN" altLang="en-US" sz="2000" kern="100" dirty="0">
                <a:solidFill>
                  <a:srgbClr val="0D1217"/>
                </a:solidFill>
                <a:latin typeface="微软雅黑"/>
                <a:ea typeface="微软雅黑"/>
              </a:rPr>
              <a:t>起火位置为天嘉宜公司旧固废库中部偏北堆放硝化废料部位。经对天嘉宜公司硝化废料取样进行燃烧实验①，表明硝化废料在产生明火之前有白烟出现，燃烧过程中伴有固体颗粒燃烧物溅射，同时产生大量白色和黑色的烟雾，火焰呈黄红色。经与事故现场监控视频比对，事故初始阶段燃烧特征与硝化废料的燃烧特征相吻合，认定最初起火物质为旧固废库内堆放的硝化废料。事故调查组认定贮存在旧固废库内的硝化废料属于固体废物，经委托专业机构鉴定属于危险废物。</a:t>
            </a:r>
          </a:p>
        </p:txBody>
      </p:sp>
    </p:spTree>
    <p:extLst>
      <p:ext uri="{BB962C8B-B14F-4D97-AF65-F5344CB8AC3E}">
        <p14:creationId xmlns:p14="http://schemas.microsoft.com/office/powerpoint/2010/main" val="1642618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1345756" y="1358052"/>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pic>
        <p:nvPicPr>
          <p:cNvPr id="7" name="Picture 2">
            <a:extLst>
              <a:ext uri="{FF2B5EF4-FFF2-40B4-BE49-F238E27FC236}">
                <a16:creationId xmlns:a16="http://schemas.microsoft.com/office/drawing/2014/main" id="{007A3D34-CFF7-49B0-8CEB-2014425ED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19" t="2727" r="14590" b="3688"/>
          <a:stretch>
            <a:fillRect/>
          </a:stretch>
        </p:blipFill>
        <p:spPr bwMode="auto">
          <a:xfrm>
            <a:off x="631698" y="2166376"/>
            <a:ext cx="4875213" cy="383698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
        <p:nvSpPr>
          <p:cNvPr id="3" name="矩形 2">
            <a:extLst>
              <a:ext uri="{FF2B5EF4-FFF2-40B4-BE49-F238E27FC236}">
                <a16:creationId xmlns:a16="http://schemas.microsoft.com/office/drawing/2014/main" id="{CBC0A05F-BD87-48E7-B1FF-A5E4D35D26A8}"/>
              </a:ext>
            </a:extLst>
          </p:cNvPr>
          <p:cNvSpPr/>
          <p:nvPr/>
        </p:nvSpPr>
        <p:spPr>
          <a:xfrm>
            <a:off x="5969000" y="1985673"/>
            <a:ext cx="5664200" cy="4198393"/>
          </a:xfrm>
          <a:prstGeom prst="rect">
            <a:avLst/>
          </a:prstGeom>
        </p:spPr>
        <p:txBody>
          <a:bodyPr wrap="square">
            <a:spAutoFit/>
          </a:bodyPr>
          <a:lstStyle/>
          <a:p>
            <a:pPr algn="just" defTabSz="914034">
              <a:lnSpc>
                <a:spcPct val="150000"/>
              </a:lnSpc>
            </a:pPr>
            <a:r>
              <a:rPr lang="zh-CN" altLang="en-US" kern="100" dirty="0">
                <a:solidFill>
                  <a:srgbClr val="0D1217"/>
                </a:solidFill>
                <a:latin typeface="微软雅黑"/>
                <a:ea typeface="微软雅黑"/>
              </a:rPr>
              <a:t>同时，江苏省对该事故中存在失职失责问题的响水县、盐城市和省应急管理厅、生态环境厅等单位</a:t>
            </a:r>
            <a:r>
              <a:rPr lang="en-US" altLang="zh-CN" kern="100" dirty="0">
                <a:solidFill>
                  <a:srgbClr val="0D1217"/>
                </a:solidFill>
                <a:latin typeface="微软雅黑"/>
                <a:ea typeface="微软雅黑"/>
              </a:rPr>
              <a:t>46</a:t>
            </a:r>
            <a:r>
              <a:rPr lang="zh-CN" altLang="en-US" kern="100" dirty="0">
                <a:solidFill>
                  <a:srgbClr val="0D1217"/>
                </a:solidFill>
                <a:latin typeface="微软雅黑"/>
                <a:ea typeface="微软雅黑"/>
              </a:rPr>
              <a:t>名公职人员进行了严肃问责。其中，拟给予盐城市委书记戴源党内警告处分，按规定上报审批；给予盐城市委副书记、市长曹路宝政务记过处分，给予响水县委书记崔爱国党内严重警告、免职处理，给予响水县委副书记、县长单永红撤销党内职务、政务撤职处分，给予省应急管理厅党组书记、厅长陈忠伟政务记过处分，给予省生态环境厅党组书记、厅长王天琦政务记过处分。对其他相关责任人，也分别给予了党纪政务处分。</a:t>
            </a:r>
          </a:p>
        </p:txBody>
      </p:sp>
    </p:spTree>
    <p:extLst>
      <p:ext uri="{BB962C8B-B14F-4D97-AF65-F5344CB8AC3E}">
        <p14:creationId xmlns:p14="http://schemas.microsoft.com/office/powerpoint/2010/main" val="2195444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1345756" y="1358052"/>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pic>
        <p:nvPicPr>
          <p:cNvPr id="8" name="图片 2">
            <a:extLst>
              <a:ext uri="{FF2B5EF4-FFF2-40B4-BE49-F238E27FC236}">
                <a16:creationId xmlns:a16="http://schemas.microsoft.com/office/drawing/2014/main" id="{BC9B107D-41A3-4425-BAFE-EE7F3F573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63" y="1961369"/>
            <a:ext cx="43910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4">
            <a:extLst>
              <a:ext uri="{FF2B5EF4-FFF2-40B4-BE49-F238E27FC236}">
                <a16:creationId xmlns:a16="http://schemas.microsoft.com/office/drawing/2014/main" id="{3F531F0D-ACB4-41BB-B9CA-C85F88CC7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063" y="4405366"/>
            <a:ext cx="4391025" cy="21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5">
            <a:extLst>
              <a:ext uri="{FF2B5EF4-FFF2-40B4-BE49-F238E27FC236}">
                <a16:creationId xmlns:a16="http://schemas.microsoft.com/office/drawing/2014/main" id="{BA6FF23D-E63C-4D36-8F1C-459E6CF48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950" y="2583357"/>
            <a:ext cx="5509987" cy="311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864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61036" y="13584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对事故责任者的处理</a:t>
            </a:r>
          </a:p>
        </p:txBody>
      </p:sp>
      <p:sp>
        <p:nvSpPr>
          <p:cNvPr id="2" name="矩形 1">
            <a:extLst>
              <a:ext uri="{FF2B5EF4-FFF2-40B4-BE49-F238E27FC236}">
                <a16:creationId xmlns:a16="http://schemas.microsoft.com/office/drawing/2014/main" id="{58DE4A57-7F60-4B21-ADBD-A674BC9E7B7F}"/>
              </a:ext>
            </a:extLst>
          </p:cNvPr>
          <p:cNvSpPr/>
          <p:nvPr/>
        </p:nvSpPr>
        <p:spPr>
          <a:xfrm>
            <a:off x="863350" y="2017122"/>
            <a:ext cx="428835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公安机关已采取刑事强制措施的人员</a:t>
            </a:r>
          </a:p>
        </p:txBody>
      </p:sp>
      <p:sp>
        <p:nvSpPr>
          <p:cNvPr id="13" name="矩形 12">
            <a:extLst>
              <a:ext uri="{FF2B5EF4-FFF2-40B4-BE49-F238E27FC236}">
                <a16:creationId xmlns:a16="http://schemas.microsoft.com/office/drawing/2014/main" id="{68A55ABF-6D04-42D4-966C-4421E0BBBABE}"/>
              </a:ext>
            </a:extLst>
          </p:cNvPr>
          <p:cNvSpPr/>
          <p:nvPr/>
        </p:nvSpPr>
        <p:spPr>
          <a:xfrm>
            <a:off x="859063" y="2417232"/>
            <a:ext cx="11017250" cy="4017962"/>
          </a:xfrm>
          <a:prstGeom prst="rect">
            <a:avLst/>
          </a:prstGeom>
        </p:spPr>
        <p:txBody>
          <a:bodyPr>
            <a:spAutoFit/>
          </a:bodyPr>
          <a:lstStyle/>
          <a:p>
            <a:pPr algn="just" defTabSz="914034" eaLnBrk="1" hangingPunct="1">
              <a:lnSpc>
                <a:spcPct val="130000"/>
              </a:lnSpc>
              <a:spcAft>
                <a:spcPts val="0"/>
              </a:spcAft>
              <a:defRPr/>
            </a:pPr>
            <a:r>
              <a:rPr lang="en-US" altLang="zh-CN" kern="100" dirty="0">
                <a:solidFill>
                  <a:srgbClr val="0D1217"/>
                </a:solidFill>
                <a:latin typeface="微软雅黑"/>
                <a:ea typeface="微软雅黑"/>
              </a:rPr>
              <a:t>1.</a:t>
            </a:r>
            <a:r>
              <a:rPr lang="zh-CN" altLang="en-US" kern="100" dirty="0">
                <a:solidFill>
                  <a:srgbClr val="0D1217"/>
                </a:solidFill>
                <a:latin typeface="微软雅黑"/>
                <a:ea typeface="微软雅黑"/>
              </a:rPr>
              <a:t>倪成良，江苏倪家巷集团有限公司法定代表人，董事长兼总经理、江苏天嘉宜化工有限公司实际控制人，被公安机关采取刑事强制措施。</a:t>
            </a:r>
            <a:endParaRPr lang="en-US" altLang="zh-CN" kern="100" dirty="0">
              <a:solidFill>
                <a:srgbClr val="0D1217"/>
              </a:solidFill>
              <a:latin typeface="微软雅黑"/>
              <a:ea typeface="微软雅黑"/>
            </a:endParaRPr>
          </a:p>
          <a:p>
            <a:pPr algn="just" defTabSz="914034" eaLnBrk="1" hangingPunct="1">
              <a:lnSpc>
                <a:spcPct val="130000"/>
              </a:lnSpc>
              <a:spcAft>
                <a:spcPts val="0"/>
              </a:spcAft>
              <a:defRPr/>
            </a:pPr>
            <a:r>
              <a:rPr lang="en-US" altLang="zh-CN" kern="100" dirty="0">
                <a:solidFill>
                  <a:srgbClr val="0D1217"/>
                </a:solidFill>
                <a:latin typeface="微软雅黑"/>
                <a:ea typeface="微软雅黑"/>
              </a:rPr>
              <a:t>2.</a:t>
            </a:r>
            <a:r>
              <a:rPr lang="zh-CN" altLang="en-US" kern="100" dirty="0">
                <a:solidFill>
                  <a:srgbClr val="0D1217"/>
                </a:solidFill>
                <a:latin typeface="微软雅黑"/>
                <a:ea typeface="微软雅黑"/>
              </a:rPr>
              <a:t>张勤岳，江苏天嘉宜化工有限公司总经理，被公安机关采取刑事强制措施。</a:t>
            </a:r>
            <a:endParaRPr lang="en-US" altLang="zh-CN" kern="100" dirty="0">
              <a:solidFill>
                <a:srgbClr val="0D1217"/>
              </a:solidFill>
              <a:latin typeface="微软雅黑"/>
              <a:ea typeface="微软雅黑"/>
            </a:endParaRPr>
          </a:p>
          <a:p>
            <a:pPr algn="just" defTabSz="914034" eaLnBrk="1" hangingPunct="1">
              <a:lnSpc>
                <a:spcPct val="130000"/>
              </a:lnSpc>
              <a:spcAft>
                <a:spcPts val="0"/>
              </a:spcAft>
              <a:defRPr/>
            </a:pPr>
            <a:r>
              <a:rPr lang="en-US" altLang="zh-CN" kern="100" dirty="0">
                <a:solidFill>
                  <a:srgbClr val="0D1217"/>
                </a:solidFill>
                <a:latin typeface="微软雅黑"/>
                <a:ea typeface="微软雅黑"/>
              </a:rPr>
              <a:t>3.</a:t>
            </a:r>
            <a:r>
              <a:rPr lang="zh-CN" altLang="en-US" kern="100" dirty="0">
                <a:solidFill>
                  <a:srgbClr val="0D1217"/>
                </a:solidFill>
                <a:latin typeface="微软雅黑"/>
                <a:ea typeface="微软雅黑"/>
              </a:rPr>
              <a:t>陶在明，江苏天嘉宜化工有限公司法定代表人，副总经理兼硝化车间主任，被公安机关采取刑事强制措施。</a:t>
            </a:r>
            <a:endParaRPr lang="en-US" altLang="zh-CN" kern="100" dirty="0">
              <a:solidFill>
                <a:srgbClr val="0D1217"/>
              </a:solidFill>
              <a:latin typeface="微软雅黑"/>
              <a:ea typeface="微软雅黑"/>
            </a:endParaRPr>
          </a:p>
          <a:p>
            <a:pPr algn="just" defTabSz="914034" eaLnBrk="1" hangingPunct="1">
              <a:lnSpc>
                <a:spcPct val="130000"/>
              </a:lnSpc>
              <a:spcAft>
                <a:spcPts val="0"/>
              </a:spcAft>
              <a:defRPr/>
            </a:pPr>
            <a:r>
              <a:rPr lang="en-US" altLang="zh-CN" kern="100" dirty="0">
                <a:solidFill>
                  <a:srgbClr val="0D1217"/>
                </a:solidFill>
                <a:latin typeface="微软雅黑"/>
                <a:ea typeface="微软雅黑"/>
              </a:rPr>
              <a:t>4.</a:t>
            </a:r>
            <a:r>
              <a:rPr lang="zh-CN" altLang="en-US" kern="100" dirty="0">
                <a:solidFill>
                  <a:srgbClr val="0D1217"/>
                </a:solidFill>
                <a:latin typeface="微软雅黑"/>
                <a:ea typeface="微软雅黑"/>
              </a:rPr>
              <a:t>杨钢，江苏天嘉宜化工有限公司副总经理，被公安机关采取刑事强制措施。</a:t>
            </a:r>
            <a:endParaRPr lang="en-US" altLang="zh-CN" kern="100" dirty="0">
              <a:solidFill>
                <a:srgbClr val="0D1217"/>
              </a:solidFill>
              <a:latin typeface="微软雅黑"/>
              <a:ea typeface="微软雅黑"/>
            </a:endParaRPr>
          </a:p>
          <a:p>
            <a:pPr algn="just" defTabSz="914034" eaLnBrk="1" hangingPunct="1">
              <a:lnSpc>
                <a:spcPct val="130000"/>
              </a:lnSpc>
              <a:spcAft>
                <a:spcPts val="0"/>
              </a:spcAft>
              <a:defRPr/>
            </a:pPr>
            <a:r>
              <a:rPr lang="en-US" altLang="zh-CN" kern="100" dirty="0">
                <a:solidFill>
                  <a:srgbClr val="0D1217"/>
                </a:solidFill>
                <a:latin typeface="微软雅黑"/>
                <a:ea typeface="微软雅黑"/>
              </a:rPr>
              <a:t>5.</a:t>
            </a:r>
            <a:r>
              <a:rPr lang="zh-CN" altLang="en-US" kern="100" dirty="0">
                <a:solidFill>
                  <a:srgbClr val="0D1217"/>
                </a:solidFill>
                <a:latin typeface="微软雅黑"/>
                <a:ea typeface="微软雅黑"/>
              </a:rPr>
              <a:t>倪冬青，江苏倪家巷集团有限公司安环部部长，被公安机关采取刑事强制措施。</a:t>
            </a:r>
            <a:endParaRPr lang="en-US" altLang="zh-CN" kern="100" dirty="0">
              <a:solidFill>
                <a:srgbClr val="0D1217"/>
              </a:solidFill>
              <a:latin typeface="微软雅黑"/>
              <a:ea typeface="微软雅黑"/>
            </a:endParaRPr>
          </a:p>
          <a:p>
            <a:pPr algn="just" defTabSz="914034" eaLnBrk="1" hangingPunct="1">
              <a:lnSpc>
                <a:spcPct val="130000"/>
              </a:lnSpc>
              <a:spcAft>
                <a:spcPts val="0"/>
              </a:spcAft>
              <a:defRPr/>
            </a:pPr>
            <a:r>
              <a:rPr lang="en-US" altLang="zh-CN" kern="100" dirty="0">
                <a:solidFill>
                  <a:srgbClr val="0D1217"/>
                </a:solidFill>
                <a:latin typeface="微软雅黑"/>
                <a:ea typeface="微软雅黑"/>
              </a:rPr>
              <a:t>6.</a:t>
            </a:r>
            <a:r>
              <a:rPr lang="zh-CN" altLang="en-US" kern="100" dirty="0">
                <a:solidFill>
                  <a:srgbClr val="0D1217"/>
                </a:solidFill>
                <a:latin typeface="微软雅黑"/>
                <a:ea typeface="微软雅黑"/>
              </a:rPr>
              <a:t>南青亚，江苏天嘉宜化工有限公司安全助理，被公安机关采取刑事强制措施。</a:t>
            </a:r>
            <a:endParaRPr lang="en-US" altLang="zh-CN" kern="100" dirty="0">
              <a:solidFill>
                <a:srgbClr val="0D1217"/>
              </a:solidFill>
              <a:latin typeface="微软雅黑"/>
              <a:ea typeface="微软雅黑"/>
            </a:endParaRPr>
          </a:p>
          <a:p>
            <a:pPr algn="just" defTabSz="914034" eaLnBrk="1" hangingPunct="1">
              <a:lnSpc>
                <a:spcPct val="130000"/>
              </a:lnSpc>
              <a:spcAft>
                <a:spcPts val="0"/>
              </a:spcAft>
              <a:defRPr/>
            </a:pPr>
            <a:r>
              <a:rPr lang="en-US" altLang="zh-CN" kern="100" dirty="0">
                <a:solidFill>
                  <a:srgbClr val="0D1217"/>
                </a:solidFill>
                <a:latin typeface="微软雅黑"/>
                <a:ea typeface="微软雅黑"/>
              </a:rPr>
              <a:t>7.</a:t>
            </a:r>
            <a:r>
              <a:rPr lang="zh-CN" altLang="en-US" kern="100" dirty="0">
                <a:solidFill>
                  <a:srgbClr val="0D1217"/>
                </a:solidFill>
                <a:latin typeface="微软雅黑"/>
                <a:ea typeface="微软雅黑"/>
              </a:rPr>
              <a:t>王红永，江苏天嘉宜化工有限公司安全员，被公安机关采取刑事强制措施。</a:t>
            </a:r>
            <a:endParaRPr lang="en-US" altLang="zh-CN" kern="100" dirty="0">
              <a:solidFill>
                <a:srgbClr val="0D1217"/>
              </a:solidFill>
              <a:latin typeface="微软雅黑"/>
              <a:ea typeface="微软雅黑"/>
            </a:endParaRPr>
          </a:p>
          <a:p>
            <a:pPr algn="just" defTabSz="914034" eaLnBrk="1" hangingPunct="1">
              <a:lnSpc>
                <a:spcPct val="130000"/>
              </a:lnSpc>
              <a:spcAft>
                <a:spcPts val="0"/>
              </a:spcAft>
              <a:defRPr/>
            </a:pPr>
            <a:r>
              <a:rPr lang="en-US" altLang="zh-CN" kern="100" dirty="0">
                <a:solidFill>
                  <a:srgbClr val="0D1217"/>
                </a:solidFill>
                <a:latin typeface="微软雅黑"/>
                <a:ea typeface="微软雅黑"/>
              </a:rPr>
              <a:t>8.</a:t>
            </a:r>
            <a:r>
              <a:rPr lang="zh-CN" altLang="en-US" kern="100" dirty="0">
                <a:solidFill>
                  <a:srgbClr val="0D1217"/>
                </a:solidFill>
                <a:latin typeface="微软雅黑"/>
                <a:ea typeface="微软雅黑"/>
              </a:rPr>
              <a:t>殷作兵，江苏天嘉宜化工有限公司安全员，被公安机关采取刑事强制措施。</a:t>
            </a:r>
            <a:endParaRPr lang="en-US" altLang="zh-CN" kern="100" dirty="0">
              <a:solidFill>
                <a:srgbClr val="0D1217"/>
              </a:solidFill>
              <a:latin typeface="微软雅黑"/>
              <a:ea typeface="微软雅黑"/>
            </a:endParaRPr>
          </a:p>
          <a:p>
            <a:pPr algn="just" defTabSz="914034" eaLnBrk="1" hangingPunct="1">
              <a:lnSpc>
                <a:spcPct val="130000"/>
              </a:lnSpc>
              <a:spcAft>
                <a:spcPts val="0"/>
              </a:spcAft>
              <a:defRPr/>
            </a:pPr>
            <a:r>
              <a:rPr lang="en-US" altLang="zh-CN" kern="100" dirty="0">
                <a:solidFill>
                  <a:srgbClr val="0D1217"/>
                </a:solidFill>
                <a:latin typeface="微软雅黑"/>
                <a:ea typeface="微软雅黑"/>
              </a:rPr>
              <a:t>9.</a:t>
            </a:r>
            <a:r>
              <a:rPr lang="zh-CN" altLang="en-US" kern="100" dirty="0">
                <a:solidFill>
                  <a:srgbClr val="0D1217"/>
                </a:solidFill>
                <a:latin typeface="微软雅黑"/>
                <a:ea typeface="微软雅黑"/>
              </a:rPr>
              <a:t>杨红才，江苏天嘉宜化工有限公司安全员，被公安机关采取刑事强制措施。</a:t>
            </a:r>
          </a:p>
          <a:p>
            <a:pPr algn="just" defTabSz="914034" eaLnBrk="1" hangingPunct="1">
              <a:lnSpc>
                <a:spcPct val="130000"/>
              </a:lnSpc>
              <a:spcAft>
                <a:spcPts val="0"/>
              </a:spcAft>
              <a:defRPr/>
            </a:pPr>
            <a:r>
              <a:rPr lang="en-US" altLang="zh-CN" kern="100" dirty="0">
                <a:solidFill>
                  <a:srgbClr val="0D1217"/>
                </a:solidFill>
                <a:latin typeface="微软雅黑"/>
                <a:ea typeface="微软雅黑"/>
              </a:rPr>
              <a:t>10.</a:t>
            </a:r>
            <a:r>
              <a:rPr lang="zh-CN" altLang="en-US" kern="100" dirty="0">
                <a:solidFill>
                  <a:srgbClr val="0D1217"/>
                </a:solidFill>
                <a:latin typeface="微软雅黑"/>
                <a:ea typeface="微软雅黑"/>
              </a:rPr>
              <a:t>付明池，江苏天嘉宜化工有限公司安全员，被公安机关采取刑事强制措施。</a:t>
            </a:r>
          </a:p>
        </p:txBody>
      </p:sp>
    </p:spTree>
    <p:extLst>
      <p:ext uri="{BB962C8B-B14F-4D97-AF65-F5344CB8AC3E}">
        <p14:creationId xmlns:p14="http://schemas.microsoft.com/office/powerpoint/2010/main" val="1086986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2" name="矩形 1">
            <a:extLst>
              <a:ext uri="{FF2B5EF4-FFF2-40B4-BE49-F238E27FC236}">
                <a16:creationId xmlns:a16="http://schemas.microsoft.com/office/drawing/2014/main" id="{7A809F77-5A65-40AA-9FB9-00B80811884D}"/>
              </a:ext>
            </a:extLst>
          </p:cNvPr>
          <p:cNvSpPr/>
          <p:nvPr/>
        </p:nvSpPr>
        <p:spPr>
          <a:xfrm>
            <a:off x="695325" y="2519126"/>
            <a:ext cx="6741838" cy="2346283"/>
          </a:xfrm>
          <a:prstGeom prst="rect">
            <a:avLst/>
          </a:prstGeom>
        </p:spPr>
        <p:txBody>
          <a:bodyPr wrap="square">
            <a:spAutoFit/>
          </a:bodyPr>
          <a:lstStyle/>
          <a:p>
            <a:pPr algn="just">
              <a:lnSpc>
                <a:spcPct val="150000"/>
              </a:lnSpc>
              <a:spcBef>
                <a:spcPct val="0"/>
              </a:spcBef>
            </a:pPr>
            <a:r>
              <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rPr>
              <a:t>第十九条</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rPr>
              <a:t> 生产经营单位的安全生产责任制应当明确各岗位的责任人员、责任范围和考核标准等内容。</a:t>
            </a:r>
          </a:p>
          <a:p>
            <a:pPr algn="just">
              <a:lnSpc>
                <a:spcPct val="150000"/>
              </a:lnSpc>
              <a:spcBef>
                <a:spcPct val="0"/>
              </a:spcBef>
            </a:pPr>
            <a:r>
              <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rPr>
              <a:t>生产经营单位应当建立相应的机制，加强对安全生产责任制落实情况的监督考核，保证安全生产责任制的落实。</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新增</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6" name="Picture 2">
            <a:extLst>
              <a:ext uri="{FF2B5EF4-FFF2-40B4-BE49-F238E27FC236}">
                <a16:creationId xmlns:a16="http://schemas.microsoft.com/office/drawing/2014/main" id="{5C954014-13CB-42DC-B5FB-C5599EF05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045" y="1779861"/>
            <a:ext cx="2844956" cy="4110299"/>
          </a:xfrm>
          <a:prstGeom prst="rect">
            <a:avLst/>
          </a:prstGeom>
          <a:ln w="57150">
            <a:solidFill>
              <a:schemeClr val="bg1"/>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0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61036" y="13584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对事故责任者的处理</a:t>
            </a:r>
          </a:p>
        </p:txBody>
      </p:sp>
      <p:sp>
        <p:nvSpPr>
          <p:cNvPr id="2" name="矩形 1">
            <a:extLst>
              <a:ext uri="{FF2B5EF4-FFF2-40B4-BE49-F238E27FC236}">
                <a16:creationId xmlns:a16="http://schemas.microsoft.com/office/drawing/2014/main" id="{58DE4A57-7F60-4B21-ADBD-A674BC9E7B7F}"/>
              </a:ext>
            </a:extLst>
          </p:cNvPr>
          <p:cNvSpPr/>
          <p:nvPr/>
        </p:nvSpPr>
        <p:spPr>
          <a:xfrm>
            <a:off x="863350" y="2017122"/>
            <a:ext cx="428835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公安机关已采取刑事强制措施的人员</a:t>
            </a:r>
          </a:p>
        </p:txBody>
      </p:sp>
      <p:sp>
        <p:nvSpPr>
          <p:cNvPr id="13" name="矩形 12">
            <a:extLst>
              <a:ext uri="{FF2B5EF4-FFF2-40B4-BE49-F238E27FC236}">
                <a16:creationId xmlns:a16="http://schemas.microsoft.com/office/drawing/2014/main" id="{68A55ABF-6D04-42D4-966C-4421E0BBBABE}"/>
              </a:ext>
            </a:extLst>
          </p:cNvPr>
          <p:cNvSpPr/>
          <p:nvPr/>
        </p:nvSpPr>
        <p:spPr>
          <a:xfrm>
            <a:off x="859063" y="2417232"/>
            <a:ext cx="11017250" cy="4017962"/>
          </a:xfrm>
          <a:prstGeom prst="rect">
            <a:avLst/>
          </a:prstGeom>
        </p:spPr>
        <p:txBody>
          <a:bodyPr>
            <a:spAutoFit/>
          </a:bodyPr>
          <a:lstStyle/>
          <a:p>
            <a:pPr algn="just" defTabSz="914034">
              <a:lnSpc>
                <a:spcPct val="130000"/>
              </a:lnSpc>
            </a:pPr>
            <a:r>
              <a:rPr lang="en-US" altLang="zh-CN" kern="100" dirty="0">
                <a:solidFill>
                  <a:srgbClr val="0D1217"/>
                </a:solidFill>
                <a:latin typeface="微软雅黑"/>
                <a:ea typeface="微软雅黑"/>
              </a:rPr>
              <a:t>11.</a:t>
            </a:r>
            <a:r>
              <a:rPr lang="zh-CN" altLang="en-US" kern="100" dirty="0">
                <a:solidFill>
                  <a:srgbClr val="0D1217"/>
                </a:solidFill>
                <a:latin typeface="微软雅黑"/>
                <a:ea typeface="微软雅黑"/>
              </a:rPr>
              <a:t>蒋立华，江苏天嘉宜化工有限公司安全科科长，被公安机关采取刑事强制措施。</a:t>
            </a:r>
            <a:endParaRPr lang="en-US" altLang="zh-CN" kern="100" dirty="0">
              <a:solidFill>
                <a:srgbClr val="0D1217"/>
              </a:solidFill>
              <a:latin typeface="微软雅黑"/>
              <a:ea typeface="微软雅黑"/>
            </a:endParaRPr>
          </a:p>
          <a:p>
            <a:pPr algn="just" defTabSz="914034">
              <a:lnSpc>
                <a:spcPct val="130000"/>
              </a:lnSpc>
            </a:pPr>
            <a:r>
              <a:rPr lang="en-US" altLang="zh-CN" kern="100" dirty="0">
                <a:solidFill>
                  <a:srgbClr val="0D1217"/>
                </a:solidFill>
                <a:latin typeface="微软雅黑"/>
                <a:ea typeface="微软雅黑"/>
              </a:rPr>
              <a:t>12.</a:t>
            </a:r>
            <a:r>
              <a:rPr lang="zh-CN" altLang="en-US" kern="100" dirty="0">
                <a:solidFill>
                  <a:srgbClr val="0D1217"/>
                </a:solidFill>
                <a:latin typeface="微软雅黑"/>
                <a:ea typeface="微软雅黑"/>
              </a:rPr>
              <a:t>林琰，江苏天嘉宜化工有限公司董事长，被公安机关采取刑事强制措施。</a:t>
            </a:r>
          </a:p>
          <a:p>
            <a:pPr algn="just" defTabSz="914034">
              <a:lnSpc>
                <a:spcPct val="130000"/>
              </a:lnSpc>
            </a:pPr>
            <a:r>
              <a:rPr lang="en-US" altLang="zh-CN" kern="100" dirty="0">
                <a:solidFill>
                  <a:srgbClr val="0D1217"/>
                </a:solidFill>
                <a:latin typeface="微软雅黑"/>
                <a:ea typeface="微软雅黑"/>
              </a:rPr>
              <a:t>13.</a:t>
            </a:r>
            <a:r>
              <a:rPr lang="zh-CN" altLang="en-US" kern="100" dirty="0">
                <a:solidFill>
                  <a:srgbClr val="0D1217"/>
                </a:solidFill>
                <a:latin typeface="微软雅黑"/>
                <a:ea typeface="微软雅黑"/>
              </a:rPr>
              <a:t>倪良，江苏天嘉宜化工有限公司原法定代表人（</a:t>
            </a:r>
            <a:r>
              <a:rPr lang="en-US" altLang="zh-CN" kern="100" dirty="0">
                <a:solidFill>
                  <a:srgbClr val="0D1217"/>
                </a:solidFill>
                <a:latin typeface="微软雅黑"/>
                <a:ea typeface="微软雅黑"/>
              </a:rPr>
              <a:t>2015</a:t>
            </a:r>
            <a:r>
              <a:rPr lang="zh-CN" altLang="en-US" kern="100" dirty="0">
                <a:solidFill>
                  <a:srgbClr val="0D1217"/>
                </a:solidFill>
                <a:latin typeface="微软雅黑"/>
                <a:ea typeface="微软雅黑"/>
              </a:rPr>
              <a:t>年</a:t>
            </a:r>
            <a:r>
              <a:rPr lang="en-US" altLang="zh-CN" kern="100" dirty="0">
                <a:solidFill>
                  <a:srgbClr val="0D1217"/>
                </a:solidFill>
                <a:latin typeface="微软雅黑"/>
                <a:ea typeface="微软雅黑"/>
              </a:rPr>
              <a:t>9</a:t>
            </a:r>
            <a:r>
              <a:rPr lang="zh-CN" altLang="en-US" kern="100" dirty="0">
                <a:solidFill>
                  <a:srgbClr val="0D1217"/>
                </a:solidFill>
                <a:latin typeface="微软雅黑"/>
                <a:ea typeface="微软雅黑"/>
              </a:rPr>
              <a:t>月</a:t>
            </a:r>
            <a:r>
              <a:rPr lang="en-US" altLang="zh-CN" kern="100" dirty="0">
                <a:solidFill>
                  <a:srgbClr val="0D1217"/>
                </a:solidFill>
                <a:latin typeface="微软雅黑"/>
                <a:ea typeface="微软雅黑"/>
              </a:rPr>
              <a:t>15</a:t>
            </a:r>
            <a:r>
              <a:rPr lang="zh-CN" altLang="en-US" kern="100" dirty="0">
                <a:solidFill>
                  <a:srgbClr val="0D1217"/>
                </a:solidFill>
                <a:latin typeface="微软雅黑"/>
                <a:ea typeface="微软雅黑"/>
              </a:rPr>
              <a:t>日至</a:t>
            </a:r>
            <a:r>
              <a:rPr lang="en-US" altLang="zh-CN" kern="100" dirty="0">
                <a:solidFill>
                  <a:srgbClr val="0D1217"/>
                </a:solidFill>
                <a:latin typeface="微软雅黑"/>
                <a:ea typeface="微软雅黑"/>
              </a:rPr>
              <a:t>2016</a:t>
            </a:r>
            <a:r>
              <a:rPr lang="zh-CN" altLang="en-US" kern="100" dirty="0">
                <a:solidFill>
                  <a:srgbClr val="0D1217"/>
                </a:solidFill>
                <a:latin typeface="微软雅黑"/>
                <a:ea typeface="微软雅黑"/>
              </a:rPr>
              <a:t>年</a:t>
            </a:r>
            <a:r>
              <a:rPr lang="en-US" altLang="zh-CN" kern="100" dirty="0">
                <a:solidFill>
                  <a:srgbClr val="0D1217"/>
                </a:solidFill>
                <a:latin typeface="微软雅黑"/>
                <a:ea typeface="微软雅黑"/>
              </a:rPr>
              <a:t>6</a:t>
            </a:r>
            <a:r>
              <a:rPr lang="zh-CN" altLang="en-US" kern="100" dirty="0">
                <a:solidFill>
                  <a:srgbClr val="0D1217"/>
                </a:solidFill>
                <a:latin typeface="微软雅黑"/>
                <a:ea typeface="微软雅黑"/>
              </a:rPr>
              <a:t>月</a:t>
            </a:r>
            <a:r>
              <a:rPr lang="en-US" altLang="zh-CN" kern="100" dirty="0">
                <a:solidFill>
                  <a:srgbClr val="0D1217"/>
                </a:solidFill>
                <a:latin typeface="微软雅黑"/>
                <a:ea typeface="微软雅黑"/>
              </a:rPr>
              <a:t>13</a:t>
            </a:r>
            <a:r>
              <a:rPr lang="zh-CN" altLang="en-US" kern="100" dirty="0">
                <a:solidFill>
                  <a:srgbClr val="0D1217"/>
                </a:solidFill>
                <a:latin typeface="微软雅黑"/>
                <a:ea typeface="微软雅黑"/>
              </a:rPr>
              <a:t>日），被公安机关采取刑事强制措施。</a:t>
            </a:r>
          </a:p>
          <a:p>
            <a:pPr algn="just" defTabSz="914034">
              <a:lnSpc>
                <a:spcPct val="130000"/>
              </a:lnSpc>
            </a:pPr>
            <a:r>
              <a:rPr lang="en-US" altLang="zh-CN" kern="100" dirty="0">
                <a:solidFill>
                  <a:srgbClr val="0D1217"/>
                </a:solidFill>
                <a:latin typeface="微软雅黑"/>
                <a:ea typeface="微软雅黑"/>
              </a:rPr>
              <a:t>14.</a:t>
            </a:r>
            <a:r>
              <a:rPr lang="zh-CN" altLang="en-US" kern="100" dirty="0">
                <a:solidFill>
                  <a:srgbClr val="0D1217"/>
                </a:solidFill>
                <a:latin typeface="微软雅黑"/>
                <a:ea typeface="微软雅黑"/>
              </a:rPr>
              <a:t>倪红卫，江苏天嘉宜化工有限公司原法定代表人（</a:t>
            </a:r>
            <a:r>
              <a:rPr lang="en-US" altLang="zh-CN" kern="100" dirty="0">
                <a:solidFill>
                  <a:srgbClr val="0D1217"/>
                </a:solidFill>
                <a:latin typeface="微软雅黑"/>
                <a:ea typeface="微软雅黑"/>
              </a:rPr>
              <a:t>2016</a:t>
            </a:r>
            <a:r>
              <a:rPr lang="zh-CN" altLang="en-US" kern="100" dirty="0">
                <a:solidFill>
                  <a:srgbClr val="0D1217"/>
                </a:solidFill>
                <a:latin typeface="微软雅黑"/>
                <a:ea typeface="微软雅黑"/>
              </a:rPr>
              <a:t>年</a:t>
            </a:r>
            <a:r>
              <a:rPr lang="en-US" altLang="zh-CN" kern="100" dirty="0">
                <a:solidFill>
                  <a:srgbClr val="0D1217"/>
                </a:solidFill>
                <a:latin typeface="微软雅黑"/>
                <a:ea typeface="微软雅黑"/>
              </a:rPr>
              <a:t>6</a:t>
            </a:r>
            <a:r>
              <a:rPr lang="zh-CN" altLang="en-US" kern="100" dirty="0">
                <a:solidFill>
                  <a:srgbClr val="0D1217"/>
                </a:solidFill>
                <a:latin typeface="微软雅黑"/>
                <a:ea typeface="微软雅黑"/>
              </a:rPr>
              <a:t>月</a:t>
            </a:r>
            <a:r>
              <a:rPr lang="en-US" altLang="zh-CN" kern="100" dirty="0">
                <a:solidFill>
                  <a:srgbClr val="0D1217"/>
                </a:solidFill>
                <a:latin typeface="微软雅黑"/>
                <a:ea typeface="微软雅黑"/>
              </a:rPr>
              <a:t>13</a:t>
            </a:r>
            <a:r>
              <a:rPr lang="zh-CN" altLang="en-US" kern="100" dirty="0">
                <a:solidFill>
                  <a:srgbClr val="0D1217"/>
                </a:solidFill>
                <a:latin typeface="微软雅黑"/>
                <a:ea typeface="微软雅黑"/>
              </a:rPr>
              <a:t>日至</a:t>
            </a:r>
            <a:r>
              <a:rPr lang="en-US" altLang="zh-CN" kern="100" dirty="0">
                <a:solidFill>
                  <a:srgbClr val="0D1217"/>
                </a:solidFill>
                <a:latin typeface="微软雅黑"/>
                <a:ea typeface="微软雅黑"/>
              </a:rPr>
              <a:t>2017</a:t>
            </a:r>
            <a:r>
              <a:rPr lang="zh-CN" altLang="en-US" kern="100" dirty="0">
                <a:solidFill>
                  <a:srgbClr val="0D1217"/>
                </a:solidFill>
                <a:latin typeface="微软雅黑"/>
                <a:ea typeface="微软雅黑"/>
              </a:rPr>
              <a:t>年</a:t>
            </a:r>
            <a:r>
              <a:rPr lang="en-US" altLang="zh-CN" kern="100" dirty="0">
                <a:solidFill>
                  <a:srgbClr val="0D1217"/>
                </a:solidFill>
                <a:latin typeface="微软雅黑"/>
                <a:ea typeface="微软雅黑"/>
              </a:rPr>
              <a:t>3</a:t>
            </a:r>
            <a:r>
              <a:rPr lang="zh-CN" altLang="en-US" kern="100" dirty="0">
                <a:solidFill>
                  <a:srgbClr val="0D1217"/>
                </a:solidFill>
                <a:latin typeface="微软雅黑"/>
                <a:ea typeface="微软雅黑"/>
              </a:rPr>
              <a:t>月</a:t>
            </a:r>
            <a:r>
              <a:rPr lang="en-US" altLang="zh-CN" kern="100" dirty="0">
                <a:solidFill>
                  <a:srgbClr val="0D1217"/>
                </a:solidFill>
                <a:latin typeface="微软雅黑"/>
                <a:ea typeface="微软雅黑"/>
              </a:rPr>
              <a:t>26</a:t>
            </a:r>
            <a:r>
              <a:rPr lang="zh-CN" altLang="en-US" kern="100" dirty="0">
                <a:solidFill>
                  <a:srgbClr val="0D1217"/>
                </a:solidFill>
                <a:latin typeface="微软雅黑"/>
                <a:ea typeface="微软雅黑"/>
              </a:rPr>
              <a:t>日），被公安机关采取刑事强制措施。</a:t>
            </a:r>
          </a:p>
          <a:p>
            <a:pPr algn="just" defTabSz="914034">
              <a:lnSpc>
                <a:spcPct val="130000"/>
              </a:lnSpc>
            </a:pPr>
            <a:r>
              <a:rPr lang="en-US" altLang="zh-CN" kern="100" dirty="0">
                <a:solidFill>
                  <a:srgbClr val="0D1217"/>
                </a:solidFill>
                <a:latin typeface="微软雅黑"/>
                <a:ea typeface="微软雅黑"/>
              </a:rPr>
              <a:t>15.</a:t>
            </a:r>
            <a:r>
              <a:rPr lang="zh-CN" altLang="en-US" kern="100" dirty="0">
                <a:solidFill>
                  <a:srgbClr val="0D1217"/>
                </a:solidFill>
                <a:latin typeface="微软雅黑"/>
                <a:ea typeface="微软雅黑"/>
              </a:rPr>
              <a:t>耿宏，江苏天嘉宜化工有限公司总工程师，被公安机关采取刑事强制措施。</a:t>
            </a:r>
          </a:p>
          <a:p>
            <a:pPr algn="just" defTabSz="914034">
              <a:lnSpc>
                <a:spcPct val="130000"/>
              </a:lnSpc>
            </a:pPr>
            <a:r>
              <a:rPr lang="en-US" altLang="zh-CN" kern="100" dirty="0">
                <a:solidFill>
                  <a:srgbClr val="0D1217"/>
                </a:solidFill>
                <a:latin typeface="微软雅黑"/>
                <a:ea typeface="微软雅黑"/>
              </a:rPr>
              <a:t>16.</a:t>
            </a:r>
            <a:r>
              <a:rPr lang="zh-CN" altLang="en-US" kern="100" dirty="0">
                <a:solidFill>
                  <a:srgbClr val="0D1217"/>
                </a:solidFill>
                <a:latin typeface="微软雅黑"/>
                <a:ea typeface="微软雅黑"/>
              </a:rPr>
              <a:t>倪新瑞，江苏天嘉宜化工有限公司董事，江苏倪家巷集团有限公司董事、副总经理，被公安机关采取刑事强制措施。</a:t>
            </a:r>
          </a:p>
          <a:p>
            <a:pPr algn="just" defTabSz="914034">
              <a:lnSpc>
                <a:spcPct val="130000"/>
              </a:lnSpc>
            </a:pPr>
            <a:r>
              <a:rPr lang="en-US" altLang="zh-CN" kern="100" dirty="0">
                <a:solidFill>
                  <a:srgbClr val="0D1217"/>
                </a:solidFill>
                <a:latin typeface="微软雅黑"/>
                <a:ea typeface="微软雅黑"/>
              </a:rPr>
              <a:t>17.</a:t>
            </a:r>
            <a:r>
              <a:rPr lang="zh-CN" altLang="en-US" kern="100" dirty="0">
                <a:solidFill>
                  <a:srgbClr val="0D1217"/>
                </a:solidFill>
                <a:latin typeface="微软雅黑"/>
                <a:ea typeface="微软雅黑"/>
              </a:rPr>
              <a:t>张惠德，响水县北圆装卸服务部负责人，被公安机关采取刑事强制措施。</a:t>
            </a:r>
          </a:p>
          <a:p>
            <a:pPr algn="just" defTabSz="914034">
              <a:lnSpc>
                <a:spcPct val="130000"/>
              </a:lnSpc>
            </a:pPr>
            <a:r>
              <a:rPr lang="en-US" altLang="zh-CN" kern="100" dirty="0">
                <a:solidFill>
                  <a:srgbClr val="0D1217"/>
                </a:solidFill>
                <a:latin typeface="微软雅黑"/>
                <a:ea typeface="微软雅黑"/>
              </a:rPr>
              <a:t>18.</a:t>
            </a:r>
            <a:r>
              <a:rPr lang="zh-CN" altLang="en-US" kern="100" dirty="0">
                <a:solidFill>
                  <a:srgbClr val="0D1217"/>
                </a:solidFill>
                <a:latin typeface="微软雅黑"/>
                <a:ea typeface="微软雅黑"/>
              </a:rPr>
              <a:t>周理祥，盐城市海西环保科技有限公司技术员，被公安机关采取刑事强制措施。</a:t>
            </a:r>
          </a:p>
        </p:txBody>
      </p:sp>
    </p:spTree>
    <p:extLst>
      <p:ext uri="{BB962C8B-B14F-4D97-AF65-F5344CB8AC3E}">
        <p14:creationId xmlns:p14="http://schemas.microsoft.com/office/powerpoint/2010/main" val="1244227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61036" y="13584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对事故责任者的处理</a:t>
            </a:r>
          </a:p>
        </p:txBody>
      </p:sp>
      <p:sp>
        <p:nvSpPr>
          <p:cNvPr id="2" name="矩形 1">
            <a:extLst>
              <a:ext uri="{FF2B5EF4-FFF2-40B4-BE49-F238E27FC236}">
                <a16:creationId xmlns:a16="http://schemas.microsoft.com/office/drawing/2014/main" id="{58DE4A57-7F60-4B21-ADBD-A674BC9E7B7F}"/>
              </a:ext>
            </a:extLst>
          </p:cNvPr>
          <p:cNvSpPr/>
          <p:nvPr/>
        </p:nvSpPr>
        <p:spPr>
          <a:xfrm>
            <a:off x="863350" y="2017122"/>
            <a:ext cx="428835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公安机关已采取刑事强制措施的人员</a:t>
            </a:r>
          </a:p>
        </p:txBody>
      </p:sp>
      <p:sp>
        <p:nvSpPr>
          <p:cNvPr id="13" name="矩形 12">
            <a:extLst>
              <a:ext uri="{FF2B5EF4-FFF2-40B4-BE49-F238E27FC236}">
                <a16:creationId xmlns:a16="http://schemas.microsoft.com/office/drawing/2014/main" id="{68A55ABF-6D04-42D4-966C-4421E0BBBABE}"/>
              </a:ext>
            </a:extLst>
          </p:cNvPr>
          <p:cNvSpPr/>
          <p:nvPr/>
        </p:nvSpPr>
        <p:spPr>
          <a:xfrm>
            <a:off x="859063" y="2417232"/>
            <a:ext cx="10469587" cy="3658246"/>
          </a:xfrm>
          <a:prstGeom prst="rect">
            <a:avLst/>
          </a:prstGeom>
        </p:spPr>
        <p:txBody>
          <a:bodyPr wrap="square">
            <a:spAutoFit/>
          </a:bodyPr>
          <a:lstStyle/>
          <a:p>
            <a:pPr algn="just" defTabSz="914034">
              <a:lnSpc>
                <a:spcPct val="130000"/>
              </a:lnSpc>
            </a:pPr>
            <a:r>
              <a:rPr lang="en-US" altLang="zh-CN" kern="100" dirty="0">
                <a:solidFill>
                  <a:srgbClr val="0D1217"/>
                </a:solidFill>
                <a:latin typeface="微软雅黑"/>
                <a:ea typeface="微软雅黑"/>
              </a:rPr>
              <a:t>19.</a:t>
            </a:r>
            <a:r>
              <a:rPr lang="zh-CN" altLang="en-US" kern="100" dirty="0">
                <a:solidFill>
                  <a:srgbClr val="0D1217"/>
                </a:solidFill>
                <a:latin typeface="微软雅黑"/>
                <a:ea typeface="微软雅黑"/>
              </a:rPr>
              <a:t>王心春，盐城市海西环保科技有限公司技术员，被公安机关采取刑事强制措施。</a:t>
            </a:r>
          </a:p>
          <a:p>
            <a:pPr algn="just" defTabSz="914034">
              <a:lnSpc>
                <a:spcPct val="130000"/>
              </a:lnSpc>
            </a:pPr>
            <a:r>
              <a:rPr lang="en-US" altLang="zh-CN" kern="100" dirty="0">
                <a:solidFill>
                  <a:srgbClr val="0D1217"/>
                </a:solidFill>
                <a:latin typeface="微软雅黑"/>
                <a:ea typeface="微软雅黑"/>
              </a:rPr>
              <a:t>20.</a:t>
            </a:r>
            <a:r>
              <a:rPr lang="zh-CN" altLang="en-US" kern="100" dirty="0">
                <a:solidFill>
                  <a:srgbClr val="0D1217"/>
                </a:solidFill>
                <a:latin typeface="微软雅黑"/>
                <a:ea typeface="微软雅黑"/>
              </a:rPr>
              <a:t>单国勋，江苏天工大成安全技术有限公司董事长，被公安机关采取刑事强制措施。</a:t>
            </a:r>
          </a:p>
          <a:p>
            <a:pPr algn="just" defTabSz="914034">
              <a:lnSpc>
                <a:spcPct val="130000"/>
              </a:lnSpc>
            </a:pPr>
            <a:r>
              <a:rPr lang="en-US" altLang="zh-CN" kern="100" dirty="0">
                <a:solidFill>
                  <a:srgbClr val="0D1217"/>
                </a:solidFill>
                <a:latin typeface="微软雅黑"/>
                <a:ea typeface="微软雅黑"/>
              </a:rPr>
              <a:t>21.</a:t>
            </a:r>
            <a:r>
              <a:rPr lang="zh-CN" altLang="en-US" kern="100" dirty="0">
                <a:solidFill>
                  <a:srgbClr val="0D1217"/>
                </a:solidFill>
                <a:latin typeface="微软雅黑"/>
                <a:ea typeface="微软雅黑"/>
              </a:rPr>
              <a:t>柏进，江苏天工大成安全技术有限公司项目负责人，被公安机关采取刑事强制措施。</a:t>
            </a:r>
          </a:p>
          <a:p>
            <a:pPr algn="just" defTabSz="914034">
              <a:lnSpc>
                <a:spcPct val="130000"/>
              </a:lnSpc>
            </a:pPr>
            <a:r>
              <a:rPr lang="en-US" altLang="zh-CN" kern="100" dirty="0">
                <a:solidFill>
                  <a:srgbClr val="0D1217"/>
                </a:solidFill>
                <a:latin typeface="微软雅黑"/>
                <a:ea typeface="微软雅黑"/>
              </a:rPr>
              <a:t>22.</a:t>
            </a:r>
            <a:r>
              <a:rPr lang="zh-CN" altLang="en-US" kern="100" dirty="0">
                <a:solidFill>
                  <a:srgbClr val="0D1217"/>
                </a:solidFill>
                <a:latin typeface="微软雅黑"/>
                <a:ea typeface="微软雅黑"/>
              </a:rPr>
              <a:t>朱国华，江苏天工大成安全技术有限公司技术负责人，被公安机关采取刑事强制措施。</a:t>
            </a:r>
          </a:p>
          <a:p>
            <a:pPr algn="just" defTabSz="914034">
              <a:lnSpc>
                <a:spcPct val="130000"/>
              </a:lnSpc>
            </a:pPr>
            <a:r>
              <a:rPr lang="en-US" altLang="zh-CN" kern="100" dirty="0">
                <a:solidFill>
                  <a:srgbClr val="0D1217"/>
                </a:solidFill>
                <a:latin typeface="微软雅黑"/>
                <a:ea typeface="微软雅黑"/>
              </a:rPr>
              <a:t>23.</a:t>
            </a:r>
            <a:r>
              <a:rPr lang="zh-CN" altLang="en-US" kern="100" dirty="0">
                <a:solidFill>
                  <a:srgbClr val="0D1217"/>
                </a:solidFill>
                <a:latin typeface="微软雅黑"/>
                <a:ea typeface="微软雅黑"/>
              </a:rPr>
              <a:t>叶小平，江苏天工大成安全技术有限公司项目负责人，被公安机关采取刑事强制措施。</a:t>
            </a:r>
          </a:p>
          <a:p>
            <a:pPr algn="just" defTabSz="914034">
              <a:lnSpc>
                <a:spcPct val="130000"/>
              </a:lnSpc>
            </a:pPr>
            <a:r>
              <a:rPr lang="en-US" altLang="zh-CN" kern="100" dirty="0">
                <a:solidFill>
                  <a:srgbClr val="0D1217"/>
                </a:solidFill>
                <a:latin typeface="微软雅黑"/>
                <a:ea typeface="微软雅黑"/>
              </a:rPr>
              <a:t>24.</a:t>
            </a:r>
            <a:r>
              <a:rPr lang="zh-CN" altLang="en-US" kern="100" dirty="0">
                <a:solidFill>
                  <a:srgbClr val="0D1217"/>
                </a:solidFill>
                <a:latin typeface="微软雅黑"/>
                <a:ea typeface="微软雅黑"/>
              </a:rPr>
              <a:t>潘雪梅，江苏天工大成安全技术有限公司法定代表人，被公安机关采取刑事强制措施（双眼受伤失明，取保候审）。</a:t>
            </a:r>
          </a:p>
          <a:p>
            <a:pPr algn="just" defTabSz="914034">
              <a:lnSpc>
                <a:spcPct val="130000"/>
              </a:lnSpc>
            </a:pPr>
            <a:r>
              <a:rPr lang="en-US" altLang="zh-CN" kern="100" dirty="0">
                <a:solidFill>
                  <a:srgbClr val="0D1217"/>
                </a:solidFill>
                <a:latin typeface="微软雅黑"/>
                <a:ea typeface="微软雅黑"/>
              </a:rPr>
              <a:t>25.</a:t>
            </a:r>
            <a:r>
              <a:rPr lang="zh-CN" altLang="en-US" kern="100" dirty="0">
                <a:solidFill>
                  <a:srgbClr val="0D1217"/>
                </a:solidFill>
                <a:latin typeface="微软雅黑"/>
                <a:ea typeface="微软雅黑"/>
              </a:rPr>
              <a:t>封素芹，江苏天工大成安全技术有限公司安评师，被公安机关采取刑事强制措施。</a:t>
            </a:r>
          </a:p>
          <a:p>
            <a:pPr algn="just" defTabSz="914034">
              <a:lnSpc>
                <a:spcPct val="130000"/>
              </a:lnSpc>
            </a:pPr>
            <a:r>
              <a:rPr lang="en-US" altLang="zh-CN" kern="100" dirty="0">
                <a:solidFill>
                  <a:srgbClr val="0D1217"/>
                </a:solidFill>
                <a:latin typeface="微软雅黑"/>
                <a:ea typeface="微软雅黑"/>
              </a:rPr>
              <a:t>26.</a:t>
            </a:r>
            <a:r>
              <a:rPr lang="zh-CN" altLang="en-US" kern="100" dirty="0">
                <a:solidFill>
                  <a:srgbClr val="0D1217"/>
                </a:solidFill>
                <a:latin typeface="微软雅黑"/>
                <a:ea typeface="微软雅黑"/>
              </a:rPr>
              <a:t>季慧，江苏天工大成安全技术有限公司安评师，被公安机关采取刑事强制措施。</a:t>
            </a:r>
            <a:endParaRPr lang="en-US" altLang="zh-CN" kern="100" dirty="0">
              <a:solidFill>
                <a:srgbClr val="0D1217"/>
              </a:solidFill>
              <a:latin typeface="微软雅黑"/>
              <a:ea typeface="微软雅黑"/>
            </a:endParaRPr>
          </a:p>
          <a:p>
            <a:pPr algn="just" defTabSz="914034">
              <a:lnSpc>
                <a:spcPct val="130000"/>
              </a:lnSpc>
            </a:pPr>
            <a:r>
              <a:rPr lang="en-US" altLang="zh-CN" kern="100" dirty="0">
                <a:solidFill>
                  <a:srgbClr val="0D1217"/>
                </a:solidFill>
                <a:latin typeface="微软雅黑"/>
                <a:ea typeface="微软雅黑"/>
              </a:rPr>
              <a:t>27.</a:t>
            </a:r>
            <a:r>
              <a:rPr lang="zh-CN" altLang="en-US" kern="100" dirty="0">
                <a:solidFill>
                  <a:srgbClr val="0D1217"/>
                </a:solidFill>
                <a:latin typeface="微软雅黑"/>
                <a:ea typeface="微软雅黑"/>
              </a:rPr>
              <a:t>王建春，江苏天工大成安全技术有限公司安评师，被公安机关采取刑事强制措施。</a:t>
            </a:r>
          </a:p>
        </p:txBody>
      </p:sp>
    </p:spTree>
    <p:extLst>
      <p:ext uri="{BB962C8B-B14F-4D97-AF65-F5344CB8AC3E}">
        <p14:creationId xmlns:p14="http://schemas.microsoft.com/office/powerpoint/2010/main" val="2893475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61036" y="13584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对事故责任者的处理</a:t>
            </a:r>
          </a:p>
        </p:txBody>
      </p:sp>
      <p:sp>
        <p:nvSpPr>
          <p:cNvPr id="2" name="矩形 1">
            <a:extLst>
              <a:ext uri="{FF2B5EF4-FFF2-40B4-BE49-F238E27FC236}">
                <a16:creationId xmlns:a16="http://schemas.microsoft.com/office/drawing/2014/main" id="{58DE4A57-7F60-4B21-ADBD-A674BC9E7B7F}"/>
              </a:ext>
            </a:extLst>
          </p:cNvPr>
          <p:cNvSpPr/>
          <p:nvPr/>
        </p:nvSpPr>
        <p:spPr>
          <a:xfrm>
            <a:off x="863350" y="2017122"/>
            <a:ext cx="428835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公安机关已采取刑事强制措施的人员</a:t>
            </a:r>
          </a:p>
        </p:txBody>
      </p:sp>
      <p:sp>
        <p:nvSpPr>
          <p:cNvPr id="13" name="矩形 12">
            <a:extLst>
              <a:ext uri="{FF2B5EF4-FFF2-40B4-BE49-F238E27FC236}">
                <a16:creationId xmlns:a16="http://schemas.microsoft.com/office/drawing/2014/main" id="{68A55ABF-6D04-42D4-966C-4421E0BBBABE}"/>
              </a:ext>
            </a:extLst>
          </p:cNvPr>
          <p:cNvSpPr/>
          <p:nvPr/>
        </p:nvSpPr>
        <p:spPr>
          <a:xfrm>
            <a:off x="859063" y="2417232"/>
            <a:ext cx="10469587" cy="4018344"/>
          </a:xfrm>
          <a:prstGeom prst="rect">
            <a:avLst/>
          </a:prstGeom>
        </p:spPr>
        <p:txBody>
          <a:bodyPr wrap="square">
            <a:spAutoFit/>
          </a:bodyPr>
          <a:lstStyle/>
          <a:p>
            <a:pPr algn="just" defTabSz="914034">
              <a:lnSpc>
                <a:spcPct val="130000"/>
              </a:lnSpc>
            </a:pPr>
            <a:r>
              <a:rPr lang="en-US" altLang="zh-CN" kern="100" dirty="0">
                <a:solidFill>
                  <a:srgbClr val="0D1217"/>
                </a:solidFill>
                <a:latin typeface="微软雅黑"/>
                <a:ea typeface="微软雅黑"/>
              </a:rPr>
              <a:t>28.</a:t>
            </a:r>
            <a:r>
              <a:rPr lang="zh-CN" altLang="en-US" kern="100" dirty="0">
                <a:solidFill>
                  <a:srgbClr val="0D1217"/>
                </a:solidFill>
                <a:latin typeface="微软雅黑"/>
                <a:ea typeface="微软雅黑"/>
              </a:rPr>
              <a:t>王亚林，江苏天工大成安全技术有限公司安评师，被公安机关采取刑事强制措施。</a:t>
            </a:r>
          </a:p>
          <a:p>
            <a:pPr algn="just" defTabSz="914034">
              <a:lnSpc>
                <a:spcPct val="130000"/>
              </a:lnSpc>
            </a:pPr>
            <a:r>
              <a:rPr lang="en-US" altLang="zh-CN" kern="100" dirty="0">
                <a:solidFill>
                  <a:srgbClr val="0D1217"/>
                </a:solidFill>
                <a:latin typeface="微软雅黑"/>
                <a:ea typeface="微软雅黑"/>
              </a:rPr>
              <a:t>29.</a:t>
            </a:r>
            <a:r>
              <a:rPr lang="zh-CN" altLang="en-US" kern="100" dirty="0">
                <a:solidFill>
                  <a:srgbClr val="0D1217"/>
                </a:solidFill>
                <a:latin typeface="微软雅黑"/>
                <a:ea typeface="微软雅黑"/>
              </a:rPr>
              <a:t>李利芳，盐城市海西环保科技有限公司总工程师，被公安机关采取刑事强制措施。</a:t>
            </a:r>
          </a:p>
          <a:p>
            <a:pPr algn="just" defTabSz="914034">
              <a:lnSpc>
                <a:spcPct val="130000"/>
              </a:lnSpc>
            </a:pPr>
            <a:r>
              <a:rPr lang="en-US" altLang="zh-CN" kern="100" dirty="0">
                <a:solidFill>
                  <a:srgbClr val="0D1217"/>
                </a:solidFill>
                <a:latin typeface="微软雅黑"/>
                <a:ea typeface="微软雅黑"/>
              </a:rPr>
              <a:t>30.</a:t>
            </a:r>
            <a:r>
              <a:rPr lang="zh-CN" altLang="en-US" kern="100" dirty="0">
                <a:solidFill>
                  <a:srgbClr val="0D1217"/>
                </a:solidFill>
                <a:latin typeface="微软雅黑"/>
                <a:ea typeface="微软雅黑"/>
              </a:rPr>
              <a:t>吴岳忠，江苏倪家巷集团有限公司原法定代表人、董事长</a:t>
            </a:r>
            <a:r>
              <a:rPr lang="en-US" altLang="zh-CN" kern="100" dirty="0">
                <a:solidFill>
                  <a:srgbClr val="0D1217"/>
                </a:solidFill>
                <a:latin typeface="微软雅黑"/>
                <a:ea typeface="微软雅黑"/>
              </a:rPr>
              <a:t>(2009</a:t>
            </a:r>
            <a:r>
              <a:rPr lang="zh-CN" altLang="en-US" kern="100" dirty="0">
                <a:solidFill>
                  <a:srgbClr val="0D1217"/>
                </a:solidFill>
                <a:latin typeface="微软雅黑"/>
                <a:ea typeface="微软雅黑"/>
              </a:rPr>
              <a:t>年</a:t>
            </a:r>
            <a:r>
              <a:rPr lang="en-US" altLang="zh-CN" kern="100" dirty="0">
                <a:solidFill>
                  <a:srgbClr val="0D1217"/>
                </a:solidFill>
                <a:latin typeface="微软雅黑"/>
                <a:ea typeface="微软雅黑"/>
              </a:rPr>
              <a:t>11</a:t>
            </a:r>
            <a:r>
              <a:rPr lang="zh-CN" altLang="en-US" kern="100" dirty="0">
                <a:solidFill>
                  <a:srgbClr val="0D1217"/>
                </a:solidFill>
                <a:latin typeface="微软雅黑"/>
                <a:ea typeface="微软雅黑"/>
              </a:rPr>
              <a:t>月至</a:t>
            </a:r>
            <a:r>
              <a:rPr lang="en-US" altLang="zh-CN" kern="100" dirty="0">
                <a:solidFill>
                  <a:srgbClr val="0D1217"/>
                </a:solidFill>
                <a:latin typeface="微软雅黑"/>
                <a:ea typeface="微软雅黑"/>
              </a:rPr>
              <a:t>2015</a:t>
            </a:r>
            <a:r>
              <a:rPr lang="zh-CN" altLang="en-US" kern="100" dirty="0">
                <a:solidFill>
                  <a:srgbClr val="0D1217"/>
                </a:solidFill>
                <a:latin typeface="微软雅黑"/>
                <a:ea typeface="微软雅黑"/>
              </a:rPr>
              <a:t>年</a:t>
            </a:r>
            <a:r>
              <a:rPr lang="en-US" altLang="zh-CN" kern="100" dirty="0">
                <a:solidFill>
                  <a:srgbClr val="0D1217"/>
                </a:solidFill>
                <a:latin typeface="微软雅黑"/>
                <a:ea typeface="微软雅黑"/>
              </a:rPr>
              <a:t>1</a:t>
            </a:r>
            <a:r>
              <a:rPr lang="zh-CN" altLang="en-US" kern="100" dirty="0">
                <a:solidFill>
                  <a:srgbClr val="0D1217"/>
                </a:solidFill>
                <a:latin typeface="微软雅黑"/>
                <a:ea typeface="微软雅黑"/>
              </a:rPr>
              <a:t>月</a:t>
            </a:r>
            <a:r>
              <a:rPr lang="en-US" altLang="zh-CN" kern="100" dirty="0">
                <a:solidFill>
                  <a:srgbClr val="0D1217"/>
                </a:solidFill>
                <a:latin typeface="微软雅黑"/>
                <a:ea typeface="微软雅黑"/>
              </a:rPr>
              <a:t>)</a:t>
            </a:r>
            <a:r>
              <a:rPr lang="zh-CN" altLang="en-US" kern="100" dirty="0">
                <a:solidFill>
                  <a:srgbClr val="0D1217"/>
                </a:solidFill>
                <a:latin typeface="微软雅黑"/>
                <a:ea typeface="微软雅黑"/>
              </a:rPr>
              <a:t>，被公安机关采取刑事强制措施。</a:t>
            </a:r>
          </a:p>
          <a:p>
            <a:pPr algn="just" defTabSz="914034">
              <a:lnSpc>
                <a:spcPct val="130000"/>
              </a:lnSpc>
            </a:pPr>
            <a:r>
              <a:rPr lang="en-US" altLang="zh-CN" kern="100" dirty="0">
                <a:solidFill>
                  <a:srgbClr val="0D1217"/>
                </a:solidFill>
                <a:latin typeface="微软雅黑"/>
                <a:ea typeface="微软雅黑"/>
              </a:rPr>
              <a:t>31.</a:t>
            </a:r>
            <a:r>
              <a:rPr lang="zh-CN" altLang="en-US" kern="100" dirty="0">
                <a:solidFill>
                  <a:srgbClr val="0D1217"/>
                </a:solidFill>
                <a:latin typeface="微软雅黑"/>
                <a:ea typeface="微软雅黑"/>
              </a:rPr>
              <a:t>张鹤，江苏天嘉宜化工有限公司原常务副总经理（</a:t>
            </a:r>
            <a:r>
              <a:rPr lang="en-US" altLang="zh-CN" kern="100" dirty="0">
                <a:solidFill>
                  <a:srgbClr val="0D1217"/>
                </a:solidFill>
                <a:latin typeface="微软雅黑"/>
                <a:ea typeface="微软雅黑"/>
              </a:rPr>
              <a:t>2014</a:t>
            </a:r>
            <a:r>
              <a:rPr lang="zh-CN" altLang="en-US" kern="100" dirty="0">
                <a:solidFill>
                  <a:srgbClr val="0D1217"/>
                </a:solidFill>
                <a:latin typeface="微软雅黑"/>
                <a:ea typeface="微软雅黑"/>
              </a:rPr>
              <a:t>年</a:t>
            </a:r>
            <a:r>
              <a:rPr lang="en-US" altLang="zh-CN" kern="100" dirty="0">
                <a:solidFill>
                  <a:srgbClr val="0D1217"/>
                </a:solidFill>
                <a:latin typeface="微软雅黑"/>
                <a:ea typeface="微软雅黑"/>
              </a:rPr>
              <a:t>2</a:t>
            </a:r>
            <a:r>
              <a:rPr lang="zh-CN" altLang="en-US" kern="100" dirty="0">
                <a:solidFill>
                  <a:srgbClr val="0D1217"/>
                </a:solidFill>
                <a:latin typeface="微软雅黑"/>
                <a:ea typeface="微软雅黑"/>
              </a:rPr>
              <a:t>月至</a:t>
            </a:r>
            <a:r>
              <a:rPr lang="en-US" altLang="zh-CN" kern="100" dirty="0">
                <a:solidFill>
                  <a:srgbClr val="0D1217"/>
                </a:solidFill>
                <a:latin typeface="微软雅黑"/>
                <a:ea typeface="微软雅黑"/>
              </a:rPr>
              <a:t>2015</a:t>
            </a:r>
            <a:r>
              <a:rPr lang="zh-CN" altLang="en-US" kern="100" dirty="0">
                <a:solidFill>
                  <a:srgbClr val="0D1217"/>
                </a:solidFill>
                <a:latin typeface="微软雅黑"/>
                <a:ea typeface="微软雅黑"/>
              </a:rPr>
              <a:t>年</a:t>
            </a:r>
            <a:r>
              <a:rPr lang="en-US" altLang="zh-CN" kern="100" dirty="0">
                <a:solidFill>
                  <a:srgbClr val="0D1217"/>
                </a:solidFill>
                <a:latin typeface="微软雅黑"/>
                <a:ea typeface="微软雅黑"/>
              </a:rPr>
              <a:t>12</a:t>
            </a:r>
            <a:r>
              <a:rPr lang="zh-CN" altLang="en-US" kern="100" dirty="0">
                <a:solidFill>
                  <a:srgbClr val="0D1217"/>
                </a:solidFill>
                <a:latin typeface="微软雅黑"/>
                <a:ea typeface="微软雅黑"/>
              </a:rPr>
              <a:t>月），被公安机关采取刑事强制措施。</a:t>
            </a:r>
          </a:p>
          <a:p>
            <a:pPr algn="just" defTabSz="914034">
              <a:lnSpc>
                <a:spcPct val="130000"/>
              </a:lnSpc>
            </a:pPr>
            <a:r>
              <a:rPr lang="en-US" altLang="zh-CN" kern="100" dirty="0">
                <a:solidFill>
                  <a:srgbClr val="0D1217"/>
                </a:solidFill>
                <a:latin typeface="微软雅黑"/>
                <a:ea typeface="微软雅黑"/>
              </a:rPr>
              <a:t>32.</a:t>
            </a:r>
            <a:r>
              <a:rPr lang="zh-CN" altLang="en-US" kern="100" dirty="0">
                <a:solidFill>
                  <a:srgbClr val="0D1217"/>
                </a:solidFill>
                <a:latin typeface="微软雅黑"/>
                <a:ea typeface="微软雅黑"/>
              </a:rPr>
              <a:t>袁剑，江苏天嘉宜化工有限公司副总经理，被公安机关采取刑事强制措施。</a:t>
            </a:r>
          </a:p>
          <a:p>
            <a:pPr algn="just" defTabSz="914034">
              <a:lnSpc>
                <a:spcPct val="130000"/>
              </a:lnSpc>
            </a:pPr>
            <a:r>
              <a:rPr lang="en-US" altLang="zh-CN" kern="100" dirty="0">
                <a:solidFill>
                  <a:srgbClr val="0D1217"/>
                </a:solidFill>
                <a:latin typeface="微软雅黑"/>
                <a:ea typeface="微软雅黑"/>
              </a:rPr>
              <a:t>33.</a:t>
            </a:r>
            <a:r>
              <a:rPr lang="zh-CN" altLang="en-US" kern="100" dirty="0">
                <a:solidFill>
                  <a:srgbClr val="0D1217"/>
                </a:solidFill>
                <a:latin typeface="微软雅黑"/>
                <a:ea typeface="微软雅黑"/>
              </a:rPr>
              <a:t>田大成，响水县北圆装卸服务部工人，被公安机关采取刑事强制措施。</a:t>
            </a:r>
          </a:p>
          <a:p>
            <a:pPr algn="just" defTabSz="914034">
              <a:lnSpc>
                <a:spcPct val="130000"/>
              </a:lnSpc>
            </a:pPr>
            <a:r>
              <a:rPr lang="en-US" altLang="zh-CN" kern="100" dirty="0">
                <a:solidFill>
                  <a:srgbClr val="0D1217"/>
                </a:solidFill>
                <a:latin typeface="微软雅黑"/>
                <a:ea typeface="微软雅黑"/>
              </a:rPr>
              <a:t>34.</a:t>
            </a:r>
            <a:r>
              <a:rPr lang="zh-CN" altLang="en-US" kern="100" dirty="0">
                <a:solidFill>
                  <a:srgbClr val="0D1217"/>
                </a:solidFill>
                <a:latin typeface="微软雅黑"/>
                <a:ea typeface="微软雅黑"/>
              </a:rPr>
              <a:t>李国平，江苏省环科院固废研究所副所长，被公安机关采取刑事强制措施。</a:t>
            </a:r>
          </a:p>
          <a:p>
            <a:pPr algn="just" defTabSz="914034">
              <a:lnSpc>
                <a:spcPct val="130000"/>
              </a:lnSpc>
            </a:pPr>
            <a:r>
              <a:rPr lang="en-US" altLang="zh-CN" kern="100" dirty="0">
                <a:solidFill>
                  <a:srgbClr val="0D1217"/>
                </a:solidFill>
                <a:latin typeface="微软雅黑"/>
                <a:ea typeface="微软雅黑"/>
              </a:rPr>
              <a:t>35.</a:t>
            </a:r>
            <a:r>
              <a:rPr lang="zh-CN" altLang="en-US" kern="100" dirty="0">
                <a:solidFill>
                  <a:srgbClr val="0D1217"/>
                </a:solidFill>
                <a:latin typeface="微软雅黑"/>
                <a:ea typeface="微软雅黑"/>
              </a:rPr>
              <a:t>高柳，江苏省环科院环境科技有限公司工程师，被公安机关采取刑事强制措施。</a:t>
            </a:r>
          </a:p>
          <a:p>
            <a:pPr algn="just" defTabSz="914034">
              <a:lnSpc>
                <a:spcPct val="130000"/>
              </a:lnSpc>
            </a:pPr>
            <a:r>
              <a:rPr lang="en-US" altLang="zh-CN" kern="100" dirty="0">
                <a:solidFill>
                  <a:srgbClr val="0D1217"/>
                </a:solidFill>
                <a:latin typeface="微软雅黑"/>
                <a:ea typeface="微软雅黑"/>
              </a:rPr>
              <a:t>36.</a:t>
            </a:r>
            <a:r>
              <a:rPr lang="zh-CN" altLang="en-US" kern="100" dirty="0">
                <a:solidFill>
                  <a:srgbClr val="0D1217"/>
                </a:solidFill>
                <a:latin typeface="微软雅黑"/>
                <a:ea typeface="微软雅黑"/>
              </a:rPr>
              <a:t>刘杨，江苏省环科院环境科技有限公司工程师，被公安机关采取刑事强制措施。</a:t>
            </a:r>
          </a:p>
        </p:txBody>
      </p:sp>
    </p:spTree>
    <p:extLst>
      <p:ext uri="{BB962C8B-B14F-4D97-AF65-F5344CB8AC3E}">
        <p14:creationId xmlns:p14="http://schemas.microsoft.com/office/powerpoint/2010/main" val="3389813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61036" y="13584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对事故责任者的处理</a:t>
            </a:r>
          </a:p>
        </p:txBody>
      </p:sp>
      <p:sp>
        <p:nvSpPr>
          <p:cNvPr id="2" name="矩形 1">
            <a:extLst>
              <a:ext uri="{FF2B5EF4-FFF2-40B4-BE49-F238E27FC236}">
                <a16:creationId xmlns:a16="http://schemas.microsoft.com/office/drawing/2014/main" id="{58DE4A57-7F60-4B21-ADBD-A674BC9E7B7F}"/>
              </a:ext>
            </a:extLst>
          </p:cNvPr>
          <p:cNvSpPr/>
          <p:nvPr/>
        </p:nvSpPr>
        <p:spPr>
          <a:xfrm>
            <a:off x="863350" y="2017122"/>
            <a:ext cx="4288353"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公安机关已采取刑事强制措施的人员</a:t>
            </a:r>
          </a:p>
        </p:txBody>
      </p:sp>
      <p:sp>
        <p:nvSpPr>
          <p:cNvPr id="13" name="矩形 12">
            <a:extLst>
              <a:ext uri="{FF2B5EF4-FFF2-40B4-BE49-F238E27FC236}">
                <a16:creationId xmlns:a16="http://schemas.microsoft.com/office/drawing/2014/main" id="{68A55ABF-6D04-42D4-966C-4421E0BBBABE}"/>
              </a:ext>
            </a:extLst>
          </p:cNvPr>
          <p:cNvSpPr/>
          <p:nvPr/>
        </p:nvSpPr>
        <p:spPr>
          <a:xfrm>
            <a:off x="859063" y="2417232"/>
            <a:ext cx="10469587" cy="2938048"/>
          </a:xfrm>
          <a:prstGeom prst="rect">
            <a:avLst/>
          </a:prstGeom>
        </p:spPr>
        <p:txBody>
          <a:bodyPr wrap="square">
            <a:spAutoFit/>
          </a:bodyPr>
          <a:lstStyle/>
          <a:p>
            <a:pPr algn="just" defTabSz="914034">
              <a:lnSpc>
                <a:spcPct val="130000"/>
              </a:lnSpc>
            </a:pPr>
            <a:r>
              <a:rPr lang="en-US" altLang="zh-CN" kern="100" dirty="0">
                <a:solidFill>
                  <a:srgbClr val="0D1217"/>
                </a:solidFill>
                <a:latin typeface="微软雅黑"/>
                <a:ea typeface="微软雅黑"/>
              </a:rPr>
              <a:t>37.</a:t>
            </a:r>
            <a:r>
              <a:rPr lang="zh-CN" altLang="en-US" kern="100" dirty="0">
                <a:solidFill>
                  <a:srgbClr val="0D1217"/>
                </a:solidFill>
                <a:latin typeface="微软雅黑"/>
                <a:ea typeface="微软雅黑"/>
              </a:rPr>
              <a:t>陈骏，苏州科太环境技术有限公司项目负责人，被公安机关采取刑事强制措施。</a:t>
            </a:r>
          </a:p>
          <a:p>
            <a:pPr algn="just" defTabSz="914034">
              <a:lnSpc>
                <a:spcPct val="130000"/>
              </a:lnSpc>
            </a:pPr>
            <a:r>
              <a:rPr lang="en-US" altLang="zh-CN" kern="100" dirty="0">
                <a:solidFill>
                  <a:srgbClr val="0D1217"/>
                </a:solidFill>
                <a:latin typeface="微软雅黑"/>
                <a:ea typeface="微软雅黑"/>
              </a:rPr>
              <a:t>38.</a:t>
            </a:r>
            <a:r>
              <a:rPr lang="zh-CN" altLang="en-US" kern="100" dirty="0">
                <a:solidFill>
                  <a:srgbClr val="0D1217"/>
                </a:solidFill>
                <a:latin typeface="微软雅黑"/>
                <a:ea typeface="微软雅黑"/>
              </a:rPr>
              <a:t>顾佳茗，盐城市海西环保科技有限公司技术员，被公安机关采取刑事强制措施。</a:t>
            </a:r>
          </a:p>
          <a:p>
            <a:pPr algn="just" defTabSz="914034">
              <a:lnSpc>
                <a:spcPct val="130000"/>
              </a:lnSpc>
            </a:pPr>
            <a:r>
              <a:rPr lang="en-US" altLang="zh-CN" kern="100" dirty="0">
                <a:solidFill>
                  <a:srgbClr val="0D1217"/>
                </a:solidFill>
                <a:latin typeface="微软雅黑"/>
                <a:ea typeface="微软雅黑"/>
              </a:rPr>
              <a:t>39.</a:t>
            </a:r>
            <a:r>
              <a:rPr lang="zh-CN" altLang="en-US" kern="100" dirty="0">
                <a:solidFill>
                  <a:srgbClr val="0D1217"/>
                </a:solidFill>
                <a:latin typeface="微软雅黑"/>
                <a:ea typeface="微软雅黑"/>
              </a:rPr>
              <a:t>周荣生，盐城市环境监测中心站副站长，被公安机关采取刑事强制措施。</a:t>
            </a:r>
          </a:p>
          <a:p>
            <a:pPr algn="just" defTabSz="914034">
              <a:lnSpc>
                <a:spcPct val="130000"/>
              </a:lnSpc>
            </a:pPr>
            <a:r>
              <a:rPr lang="en-US" altLang="zh-CN" kern="100" dirty="0">
                <a:solidFill>
                  <a:srgbClr val="0D1217"/>
                </a:solidFill>
                <a:latin typeface="微软雅黑"/>
                <a:ea typeface="微软雅黑"/>
              </a:rPr>
              <a:t>40.</a:t>
            </a:r>
            <a:r>
              <a:rPr lang="zh-CN" altLang="en-US" kern="100" dirty="0">
                <a:solidFill>
                  <a:srgbClr val="0D1217"/>
                </a:solidFill>
                <a:latin typeface="微软雅黑"/>
                <a:ea typeface="微软雅黑"/>
              </a:rPr>
              <a:t>张立法，盐城市环境监测中心站生态监测室主任，被公安机关采取刑事强制措施。</a:t>
            </a:r>
          </a:p>
          <a:p>
            <a:pPr algn="just" defTabSz="914034">
              <a:lnSpc>
                <a:spcPct val="130000"/>
              </a:lnSpc>
            </a:pPr>
            <a:r>
              <a:rPr lang="en-US" altLang="zh-CN" kern="100" dirty="0">
                <a:solidFill>
                  <a:srgbClr val="0D1217"/>
                </a:solidFill>
                <a:latin typeface="微软雅黑"/>
                <a:ea typeface="微软雅黑"/>
              </a:rPr>
              <a:t>41.</a:t>
            </a:r>
            <a:r>
              <a:rPr lang="zh-CN" altLang="en-US" kern="100" dirty="0">
                <a:solidFill>
                  <a:srgbClr val="0D1217"/>
                </a:solidFill>
                <a:latin typeface="微软雅黑"/>
                <a:ea typeface="微软雅黑"/>
              </a:rPr>
              <a:t>杨浩杰，盐城市环境监测中心站化验室副主任，被公安机关采取刑事强制措施。</a:t>
            </a:r>
          </a:p>
          <a:p>
            <a:pPr algn="just" defTabSz="914034">
              <a:lnSpc>
                <a:spcPct val="130000"/>
              </a:lnSpc>
            </a:pPr>
            <a:r>
              <a:rPr lang="en-US" altLang="zh-CN" kern="100" dirty="0">
                <a:solidFill>
                  <a:srgbClr val="0D1217"/>
                </a:solidFill>
                <a:latin typeface="微软雅黑"/>
                <a:ea typeface="微软雅黑"/>
              </a:rPr>
              <a:t>42.</a:t>
            </a:r>
            <a:r>
              <a:rPr lang="zh-CN" altLang="en-US" kern="100" dirty="0">
                <a:solidFill>
                  <a:srgbClr val="0D1217"/>
                </a:solidFill>
                <a:latin typeface="微软雅黑"/>
                <a:ea typeface="微软雅黑"/>
              </a:rPr>
              <a:t>王伟民，生态环境部南京环境科学研究所工程师，被公安机关采取刑事强制措施。</a:t>
            </a:r>
          </a:p>
          <a:p>
            <a:pPr algn="just" defTabSz="914034">
              <a:lnSpc>
                <a:spcPct val="130000"/>
              </a:lnSpc>
            </a:pPr>
            <a:r>
              <a:rPr lang="en-US" altLang="zh-CN" kern="100" dirty="0">
                <a:solidFill>
                  <a:srgbClr val="0D1217"/>
                </a:solidFill>
                <a:latin typeface="微软雅黑"/>
                <a:ea typeface="微软雅黑"/>
              </a:rPr>
              <a:t>43.</a:t>
            </a:r>
            <a:r>
              <a:rPr lang="zh-CN" altLang="en-US" kern="100" dirty="0">
                <a:solidFill>
                  <a:srgbClr val="0D1217"/>
                </a:solidFill>
                <a:latin typeface="微软雅黑"/>
                <a:ea typeface="微软雅黑"/>
              </a:rPr>
              <a:t>梁斌，生态环境部南京环境科学研究所研究员，被公安机关采取刑事强制措施。</a:t>
            </a:r>
          </a:p>
          <a:p>
            <a:pPr algn="just" defTabSz="914034">
              <a:lnSpc>
                <a:spcPct val="130000"/>
              </a:lnSpc>
            </a:pPr>
            <a:r>
              <a:rPr lang="en-US" altLang="zh-CN" kern="100" dirty="0">
                <a:solidFill>
                  <a:srgbClr val="0D1217"/>
                </a:solidFill>
                <a:latin typeface="微软雅黑"/>
                <a:ea typeface="微软雅黑"/>
              </a:rPr>
              <a:t>44.</a:t>
            </a:r>
            <a:r>
              <a:rPr lang="zh-CN" altLang="en-US" kern="100" dirty="0">
                <a:solidFill>
                  <a:srgbClr val="0D1217"/>
                </a:solidFill>
                <a:latin typeface="微软雅黑"/>
                <a:ea typeface="微软雅黑"/>
              </a:rPr>
              <a:t>张龙，江苏省环境科学研究院工程技术研究所副所长，被公安机关采取刑事强制措施。</a:t>
            </a:r>
          </a:p>
        </p:txBody>
      </p:sp>
    </p:spTree>
    <p:extLst>
      <p:ext uri="{BB962C8B-B14F-4D97-AF65-F5344CB8AC3E}">
        <p14:creationId xmlns:p14="http://schemas.microsoft.com/office/powerpoint/2010/main" val="3034096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15879" cy="523092"/>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61036" y="13584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对事故责任者的处理</a:t>
            </a:r>
          </a:p>
        </p:txBody>
      </p:sp>
      <p:sp>
        <p:nvSpPr>
          <p:cNvPr id="2" name="矩形 1">
            <a:extLst>
              <a:ext uri="{FF2B5EF4-FFF2-40B4-BE49-F238E27FC236}">
                <a16:creationId xmlns:a16="http://schemas.microsoft.com/office/drawing/2014/main" id="{58DE4A57-7F60-4B21-ADBD-A674BC9E7B7F}"/>
              </a:ext>
            </a:extLst>
          </p:cNvPr>
          <p:cNvSpPr/>
          <p:nvPr/>
        </p:nvSpPr>
        <p:spPr>
          <a:xfrm>
            <a:off x="874316" y="2017122"/>
            <a:ext cx="2749471"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被采取留置措施的人员</a:t>
            </a:r>
          </a:p>
        </p:txBody>
      </p:sp>
      <p:sp>
        <p:nvSpPr>
          <p:cNvPr id="13" name="矩形 12">
            <a:extLst>
              <a:ext uri="{FF2B5EF4-FFF2-40B4-BE49-F238E27FC236}">
                <a16:creationId xmlns:a16="http://schemas.microsoft.com/office/drawing/2014/main" id="{68A55ABF-6D04-42D4-966C-4421E0BBBABE}"/>
              </a:ext>
            </a:extLst>
          </p:cNvPr>
          <p:cNvSpPr/>
          <p:nvPr/>
        </p:nvSpPr>
        <p:spPr>
          <a:xfrm>
            <a:off x="859063" y="2417232"/>
            <a:ext cx="10469587" cy="3658246"/>
          </a:xfrm>
          <a:prstGeom prst="rect">
            <a:avLst/>
          </a:prstGeom>
        </p:spPr>
        <p:txBody>
          <a:bodyPr wrap="square">
            <a:spAutoFit/>
          </a:bodyPr>
          <a:lstStyle/>
          <a:p>
            <a:pPr algn="just" defTabSz="914034">
              <a:lnSpc>
                <a:spcPct val="130000"/>
              </a:lnSpc>
            </a:pPr>
            <a:r>
              <a:rPr lang="en-US" altLang="zh-CN" kern="100" dirty="0">
                <a:solidFill>
                  <a:srgbClr val="0D1217"/>
                </a:solidFill>
                <a:latin typeface="微软雅黑"/>
                <a:ea typeface="微软雅黑"/>
              </a:rPr>
              <a:t>1.</a:t>
            </a:r>
            <a:r>
              <a:rPr lang="zh-CN" altLang="en-US" kern="100" dirty="0">
                <a:solidFill>
                  <a:srgbClr val="0D1217"/>
                </a:solidFill>
                <a:latin typeface="微软雅黑"/>
                <a:ea typeface="微软雅黑"/>
              </a:rPr>
              <a:t>朱从国，江苏响水生态化工园区党工委书记，被立案调查并采取留置措施。</a:t>
            </a:r>
            <a:endParaRPr lang="en-US" altLang="zh-CN" kern="100" dirty="0">
              <a:solidFill>
                <a:srgbClr val="0D1217"/>
              </a:solidFill>
              <a:latin typeface="微软雅黑"/>
              <a:ea typeface="微软雅黑"/>
            </a:endParaRPr>
          </a:p>
          <a:p>
            <a:pPr algn="just" defTabSz="914034">
              <a:lnSpc>
                <a:spcPct val="130000"/>
              </a:lnSpc>
            </a:pPr>
            <a:r>
              <a:rPr lang="en-US" altLang="zh-CN" kern="100" dirty="0">
                <a:solidFill>
                  <a:srgbClr val="0D1217"/>
                </a:solidFill>
                <a:latin typeface="微软雅黑"/>
                <a:ea typeface="微软雅黑"/>
              </a:rPr>
              <a:t>2.</a:t>
            </a:r>
            <a:r>
              <a:rPr lang="zh-CN" altLang="en-US" kern="100" dirty="0">
                <a:solidFill>
                  <a:srgbClr val="0D1217"/>
                </a:solidFill>
                <a:latin typeface="微软雅黑"/>
                <a:ea typeface="微软雅黑"/>
              </a:rPr>
              <a:t>孙锋，响水县应急管理局局长，被立案调查并采取留置措施。</a:t>
            </a:r>
          </a:p>
          <a:p>
            <a:pPr algn="just" defTabSz="914034">
              <a:lnSpc>
                <a:spcPct val="130000"/>
              </a:lnSpc>
            </a:pPr>
            <a:r>
              <a:rPr lang="en-US" altLang="zh-CN" kern="100" dirty="0">
                <a:solidFill>
                  <a:srgbClr val="0D1217"/>
                </a:solidFill>
                <a:latin typeface="微软雅黑"/>
                <a:ea typeface="微软雅黑"/>
              </a:rPr>
              <a:t>3.</a:t>
            </a:r>
            <a:r>
              <a:rPr lang="zh-CN" altLang="en-US" kern="100" dirty="0">
                <a:solidFill>
                  <a:srgbClr val="0D1217"/>
                </a:solidFill>
                <a:latin typeface="微软雅黑"/>
                <a:ea typeface="微软雅黑"/>
              </a:rPr>
              <a:t>周克胜，响水县应急管理局主任科员，被立案调查并采取留置措施。</a:t>
            </a:r>
          </a:p>
          <a:p>
            <a:pPr algn="just" defTabSz="914034">
              <a:lnSpc>
                <a:spcPct val="130000"/>
              </a:lnSpc>
            </a:pPr>
            <a:r>
              <a:rPr lang="en-US" altLang="zh-CN" kern="100" dirty="0">
                <a:solidFill>
                  <a:srgbClr val="0D1217"/>
                </a:solidFill>
                <a:latin typeface="微软雅黑"/>
                <a:ea typeface="微软雅黑"/>
              </a:rPr>
              <a:t>4.</a:t>
            </a:r>
            <a:r>
              <a:rPr lang="zh-CN" altLang="en-US" kern="100" dirty="0">
                <a:solidFill>
                  <a:srgbClr val="0D1217"/>
                </a:solidFill>
                <a:latin typeface="微软雅黑"/>
                <a:ea typeface="微软雅黑"/>
              </a:rPr>
              <a:t>张前良，响水县应急管理局副局长，被立案调查并采取留置措施。</a:t>
            </a:r>
          </a:p>
          <a:p>
            <a:pPr algn="just" defTabSz="914034">
              <a:lnSpc>
                <a:spcPct val="130000"/>
              </a:lnSpc>
            </a:pPr>
            <a:r>
              <a:rPr lang="en-US" altLang="zh-CN" kern="100" dirty="0">
                <a:solidFill>
                  <a:srgbClr val="0D1217"/>
                </a:solidFill>
                <a:latin typeface="微软雅黑"/>
                <a:ea typeface="微软雅黑"/>
              </a:rPr>
              <a:t>5.</a:t>
            </a:r>
            <a:r>
              <a:rPr lang="zh-CN" altLang="en-US" kern="100" dirty="0">
                <a:solidFill>
                  <a:srgbClr val="0D1217"/>
                </a:solidFill>
                <a:latin typeface="微软雅黑"/>
                <a:ea typeface="微软雅黑"/>
              </a:rPr>
              <a:t>刘阳，响水县应急管理局安全生产执法二分局局长，被立案调查并采取留置措施。</a:t>
            </a:r>
          </a:p>
          <a:p>
            <a:pPr algn="just" defTabSz="914034">
              <a:lnSpc>
                <a:spcPct val="130000"/>
              </a:lnSpc>
            </a:pPr>
            <a:r>
              <a:rPr lang="en-US" altLang="zh-CN" kern="100" dirty="0">
                <a:solidFill>
                  <a:srgbClr val="0D1217"/>
                </a:solidFill>
                <a:latin typeface="微软雅黑"/>
                <a:ea typeface="微软雅黑"/>
              </a:rPr>
              <a:t>6.</a:t>
            </a:r>
            <a:r>
              <a:rPr lang="zh-CN" altLang="en-US" kern="100" dirty="0">
                <a:solidFill>
                  <a:srgbClr val="0D1217"/>
                </a:solidFill>
                <a:latin typeface="微软雅黑"/>
                <a:ea typeface="微软雅黑"/>
              </a:rPr>
              <a:t>章殊瑞，响水县应急管理局安全生产执法二分局工作人员，被立案调查并采取留置措施。</a:t>
            </a:r>
          </a:p>
          <a:p>
            <a:pPr algn="just" defTabSz="914034">
              <a:lnSpc>
                <a:spcPct val="130000"/>
              </a:lnSpc>
            </a:pPr>
            <a:r>
              <a:rPr lang="en-US" altLang="zh-CN" kern="100" dirty="0">
                <a:solidFill>
                  <a:srgbClr val="0D1217"/>
                </a:solidFill>
                <a:latin typeface="微软雅黑"/>
                <a:ea typeface="微软雅黑"/>
              </a:rPr>
              <a:t>7.</a:t>
            </a:r>
            <a:r>
              <a:rPr lang="zh-CN" altLang="en-US" kern="100" dirty="0">
                <a:solidFill>
                  <a:srgbClr val="0D1217"/>
                </a:solidFill>
                <a:latin typeface="微软雅黑"/>
                <a:ea typeface="微软雅黑"/>
              </a:rPr>
              <a:t>张耀刚，江苏响水生态化工园区安监局局长，被立案调查并采取留置措施。</a:t>
            </a:r>
            <a:endParaRPr lang="en-US" altLang="zh-CN" kern="100" dirty="0">
              <a:solidFill>
                <a:srgbClr val="0D1217"/>
              </a:solidFill>
              <a:latin typeface="微软雅黑"/>
              <a:ea typeface="微软雅黑"/>
            </a:endParaRPr>
          </a:p>
          <a:p>
            <a:pPr algn="just" defTabSz="914034">
              <a:lnSpc>
                <a:spcPct val="130000"/>
              </a:lnSpc>
            </a:pPr>
            <a:r>
              <a:rPr lang="en-US" altLang="zh-CN" kern="100" dirty="0">
                <a:solidFill>
                  <a:srgbClr val="0D1217"/>
                </a:solidFill>
                <a:latin typeface="微软雅黑"/>
                <a:ea typeface="微软雅黑"/>
              </a:rPr>
              <a:t>8.</a:t>
            </a:r>
            <a:r>
              <a:rPr lang="zh-CN" altLang="en-US" kern="100" dirty="0">
                <a:solidFill>
                  <a:srgbClr val="0D1217"/>
                </a:solidFill>
                <a:latin typeface="微软雅黑"/>
                <a:ea typeface="微软雅黑"/>
              </a:rPr>
              <a:t>王礼奇，江苏响水生态化工园区安监局工作人员，被立案调查并采取留置措施。</a:t>
            </a:r>
          </a:p>
          <a:p>
            <a:pPr algn="just" defTabSz="914034">
              <a:lnSpc>
                <a:spcPct val="130000"/>
              </a:lnSpc>
            </a:pPr>
            <a:r>
              <a:rPr lang="en-US" altLang="zh-CN" kern="100" dirty="0">
                <a:solidFill>
                  <a:srgbClr val="0D1217"/>
                </a:solidFill>
                <a:latin typeface="微软雅黑"/>
                <a:ea typeface="微软雅黑"/>
              </a:rPr>
              <a:t>9.</a:t>
            </a:r>
            <a:r>
              <a:rPr lang="zh-CN" altLang="en-US" kern="100" dirty="0">
                <a:solidFill>
                  <a:srgbClr val="0D1217"/>
                </a:solidFill>
                <a:latin typeface="微软雅黑"/>
                <a:ea typeface="微软雅黑"/>
              </a:rPr>
              <a:t>王瑞涛，盐城市生态环境局党组成员、环境监察局局长，被立案调查并采取留置措施。</a:t>
            </a:r>
          </a:p>
          <a:p>
            <a:pPr algn="just" defTabSz="914034">
              <a:lnSpc>
                <a:spcPct val="130000"/>
              </a:lnSpc>
            </a:pPr>
            <a:r>
              <a:rPr lang="en-US" altLang="zh-CN" kern="100" dirty="0">
                <a:solidFill>
                  <a:srgbClr val="0D1217"/>
                </a:solidFill>
                <a:latin typeface="微软雅黑"/>
                <a:ea typeface="微软雅黑"/>
              </a:rPr>
              <a:t>10.</a:t>
            </a:r>
            <a:r>
              <a:rPr lang="zh-CN" altLang="en-US" kern="100" dirty="0">
                <a:solidFill>
                  <a:srgbClr val="0D1217"/>
                </a:solidFill>
                <a:latin typeface="微软雅黑"/>
                <a:ea typeface="微软雅黑"/>
              </a:rPr>
              <a:t>潘琦，盐城市生态环境局核与辐射安全和固体废物监管中心主任，被立案调查并采取留置措施。</a:t>
            </a:r>
          </a:p>
        </p:txBody>
      </p:sp>
    </p:spTree>
    <p:extLst>
      <p:ext uri="{BB962C8B-B14F-4D97-AF65-F5344CB8AC3E}">
        <p14:creationId xmlns:p14="http://schemas.microsoft.com/office/powerpoint/2010/main" val="3497914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42167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响水 “</a:t>
            </a:r>
            <a:r>
              <a:rPr lang="en-US" altLang="zh-CN" sz="2800" b="1" dirty="0">
                <a:solidFill>
                  <a:schemeClr val="bg1"/>
                </a:solidFill>
                <a:latin typeface="微软雅黑" panose="020B0503020204020204" pitchFamily="34" charset="-122"/>
                <a:ea typeface="微软雅黑" panose="020B0503020204020204" pitchFamily="34" charset="-122"/>
              </a:rPr>
              <a:t>3·21”</a:t>
            </a:r>
            <a:r>
              <a:rPr lang="zh-CN" altLang="en-US" sz="2800" b="1" dirty="0">
                <a:solidFill>
                  <a:schemeClr val="bg1"/>
                </a:solidFill>
                <a:latin typeface="微软雅黑" panose="020B0503020204020204" pitchFamily="34" charset="-122"/>
                <a:ea typeface="微软雅黑" panose="020B0503020204020204" pitchFamily="34" charset="-122"/>
              </a:rPr>
              <a:t>特别重大爆炸事故</a:t>
            </a:r>
          </a:p>
        </p:txBody>
      </p:sp>
      <p:sp>
        <p:nvSpPr>
          <p:cNvPr id="10" name="圆角矩形 27">
            <a:extLst>
              <a:ext uri="{FF2B5EF4-FFF2-40B4-BE49-F238E27FC236}">
                <a16:creationId xmlns:a16="http://schemas.microsoft.com/office/drawing/2014/main" id="{5A55B04F-9368-4CC7-9A71-550959F3D2E0}"/>
              </a:ext>
            </a:extLst>
          </p:cNvPr>
          <p:cNvSpPr/>
          <p:nvPr/>
        </p:nvSpPr>
        <p:spPr>
          <a:xfrm>
            <a:off x="859063" y="128901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E9D7AA6-5965-47F1-8706-837B829D4D70}"/>
              </a:ext>
            </a:extLst>
          </p:cNvPr>
          <p:cNvSpPr/>
          <p:nvPr/>
        </p:nvSpPr>
        <p:spPr>
          <a:xfrm>
            <a:off x="961036" y="1358476"/>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对事故责任者的处理</a:t>
            </a:r>
          </a:p>
        </p:txBody>
      </p:sp>
      <p:sp>
        <p:nvSpPr>
          <p:cNvPr id="2" name="矩形 1">
            <a:extLst>
              <a:ext uri="{FF2B5EF4-FFF2-40B4-BE49-F238E27FC236}">
                <a16:creationId xmlns:a16="http://schemas.microsoft.com/office/drawing/2014/main" id="{58DE4A57-7F60-4B21-ADBD-A674BC9E7B7F}"/>
              </a:ext>
            </a:extLst>
          </p:cNvPr>
          <p:cNvSpPr/>
          <p:nvPr/>
        </p:nvSpPr>
        <p:spPr>
          <a:xfrm>
            <a:off x="874316" y="2017122"/>
            <a:ext cx="2749471" cy="400110"/>
          </a:xfrm>
          <a:prstGeom prst="rect">
            <a:avLst/>
          </a:prstGeom>
        </p:spPr>
        <p:txBody>
          <a:bodyPr wrap="none">
            <a:spAutoFit/>
          </a:bodyPr>
          <a:lstStyle/>
          <a:p>
            <a:pPr algn="just"/>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被采取留置措施的人员</a:t>
            </a:r>
          </a:p>
        </p:txBody>
      </p:sp>
      <p:sp>
        <p:nvSpPr>
          <p:cNvPr id="13" name="矩形 12">
            <a:extLst>
              <a:ext uri="{FF2B5EF4-FFF2-40B4-BE49-F238E27FC236}">
                <a16:creationId xmlns:a16="http://schemas.microsoft.com/office/drawing/2014/main" id="{68A55ABF-6D04-42D4-966C-4421E0BBBABE}"/>
              </a:ext>
            </a:extLst>
          </p:cNvPr>
          <p:cNvSpPr/>
          <p:nvPr/>
        </p:nvSpPr>
        <p:spPr>
          <a:xfrm>
            <a:off x="859063" y="2417232"/>
            <a:ext cx="10469587" cy="2120902"/>
          </a:xfrm>
          <a:prstGeom prst="rect">
            <a:avLst/>
          </a:prstGeom>
        </p:spPr>
        <p:txBody>
          <a:bodyPr wrap="square">
            <a:spAutoFit/>
          </a:bodyPr>
          <a:lstStyle/>
          <a:p>
            <a:pPr algn="just" defTabSz="914034">
              <a:lnSpc>
                <a:spcPct val="130000"/>
              </a:lnSpc>
            </a:pPr>
            <a:r>
              <a:rPr lang="en-US" altLang="zh-CN" kern="100" dirty="0">
                <a:solidFill>
                  <a:srgbClr val="0D1217"/>
                </a:solidFill>
                <a:latin typeface="微软雅黑"/>
                <a:ea typeface="微软雅黑"/>
              </a:rPr>
              <a:t>11.</a:t>
            </a:r>
            <a:r>
              <a:rPr lang="zh-CN" altLang="en-US" kern="100" dirty="0">
                <a:solidFill>
                  <a:srgbClr val="0D1217"/>
                </a:solidFill>
                <a:latin typeface="微软雅黑"/>
                <a:ea typeface="微软雅黑"/>
              </a:rPr>
              <a:t>温劲松，响水县市场监督管理局局长，曾任响水县环境保护局局长，被立案调查并采取留置措施。</a:t>
            </a:r>
          </a:p>
          <a:p>
            <a:pPr algn="just" defTabSz="914034">
              <a:lnSpc>
                <a:spcPct val="130000"/>
              </a:lnSpc>
            </a:pPr>
            <a:r>
              <a:rPr lang="en-US" altLang="zh-CN" kern="100" dirty="0">
                <a:solidFill>
                  <a:srgbClr val="0D1217"/>
                </a:solidFill>
                <a:latin typeface="微软雅黑"/>
                <a:ea typeface="微软雅黑"/>
              </a:rPr>
              <a:t>12.</a:t>
            </a:r>
            <a:r>
              <a:rPr lang="zh-CN" altLang="en-US" kern="100" dirty="0">
                <a:solidFill>
                  <a:srgbClr val="0D1217"/>
                </a:solidFill>
                <a:latin typeface="微软雅黑"/>
                <a:ea typeface="微软雅黑"/>
              </a:rPr>
              <a:t>郑荣华，响水县环境保护局副局长，被立案调查并采取留置措施。</a:t>
            </a:r>
          </a:p>
          <a:p>
            <a:pPr algn="just" defTabSz="914034">
              <a:lnSpc>
                <a:spcPct val="130000"/>
              </a:lnSpc>
            </a:pPr>
            <a:r>
              <a:rPr lang="en-US" altLang="zh-CN" kern="100" dirty="0">
                <a:solidFill>
                  <a:srgbClr val="0D1217"/>
                </a:solidFill>
                <a:latin typeface="微软雅黑"/>
                <a:ea typeface="微软雅黑"/>
              </a:rPr>
              <a:t>13.</a:t>
            </a:r>
            <a:r>
              <a:rPr lang="zh-CN" altLang="en-US" kern="100" dirty="0">
                <a:solidFill>
                  <a:srgbClr val="0D1217"/>
                </a:solidFill>
                <a:latin typeface="微软雅黑"/>
                <a:ea typeface="微软雅黑"/>
              </a:rPr>
              <a:t>贾海东，响水县环境保护局副主任科员，被立案调查并采取留置措施。</a:t>
            </a:r>
          </a:p>
          <a:p>
            <a:pPr algn="just" defTabSz="914034">
              <a:lnSpc>
                <a:spcPct val="130000"/>
              </a:lnSpc>
            </a:pPr>
            <a:r>
              <a:rPr lang="en-US" altLang="zh-CN" kern="100" dirty="0">
                <a:solidFill>
                  <a:srgbClr val="0D1217"/>
                </a:solidFill>
                <a:latin typeface="微软雅黑"/>
                <a:ea typeface="微软雅黑"/>
              </a:rPr>
              <a:t>14.</a:t>
            </a:r>
            <a:r>
              <a:rPr lang="zh-CN" altLang="en-US" kern="100" dirty="0">
                <a:solidFill>
                  <a:srgbClr val="0D1217"/>
                </a:solidFill>
                <a:latin typeface="微软雅黑"/>
                <a:ea typeface="微软雅黑"/>
              </a:rPr>
              <a:t>圣宝亮，响水县环境保护局环境监察局办事员，被立案调查并采取留置措施。</a:t>
            </a:r>
          </a:p>
          <a:p>
            <a:pPr algn="just" defTabSz="914034">
              <a:lnSpc>
                <a:spcPct val="130000"/>
              </a:lnSpc>
            </a:pPr>
            <a:r>
              <a:rPr lang="en-US" altLang="zh-CN" kern="100" dirty="0">
                <a:solidFill>
                  <a:srgbClr val="0D1217"/>
                </a:solidFill>
                <a:latin typeface="微软雅黑"/>
                <a:ea typeface="微软雅黑"/>
              </a:rPr>
              <a:t>15.</a:t>
            </a:r>
            <a:r>
              <a:rPr lang="zh-CN" altLang="en-US" kern="100" dirty="0">
                <a:solidFill>
                  <a:srgbClr val="0D1217"/>
                </a:solidFill>
                <a:latin typeface="微软雅黑"/>
                <a:ea typeface="微软雅黑"/>
              </a:rPr>
              <a:t>苏杨毅，响水县消防救援大队党委副书记、大队长，被立案调查并采取留置措施。</a:t>
            </a:r>
          </a:p>
        </p:txBody>
      </p:sp>
    </p:spTree>
    <p:extLst>
      <p:ext uri="{BB962C8B-B14F-4D97-AF65-F5344CB8AC3E}">
        <p14:creationId xmlns:p14="http://schemas.microsoft.com/office/powerpoint/2010/main" val="394097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67334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东莞“</a:t>
            </a:r>
            <a:r>
              <a:rPr lang="en-US" altLang="zh-CN" sz="2800" b="1" dirty="0">
                <a:solidFill>
                  <a:schemeClr val="bg1"/>
                </a:solidFill>
                <a:latin typeface="微软雅黑" panose="020B0503020204020204" pitchFamily="34" charset="-122"/>
                <a:ea typeface="微软雅黑" panose="020B0503020204020204" pitchFamily="34" charset="-122"/>
              </a:rPr>
              <a:t>4•13”</a:t>
            </a:r>
            <a:r>
              <a:rPr lang="zh-CN" altLang="en-US" sz="2800" b="1" dirty="0">
                <a:solidFill>
                  <a:schemeClr val="bg1"/>
                </a:solidFill>
                <a:latin typeface="微软雅黑" panose="020B0503020204020204" pitchFamily="34" charset="-122"/>
                <a:ea typeface="微软雅黑" panose="020B0503020204020204" pitchFamily="34" charset="-122"/>
              </a:rPr>
              <a:t>起重机倾覆重大事故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376102"/>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1445136"/>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sp>
        <p:nvSpPr>
          <p:cNvPr id="3" name="矩形 2">
            <a:extLst>
              <a:ext uri="{FF2B5EF4-FFF2-40B4-BE49-F238E27FC236}">
                <a16:creationId xmlns:a16="http://schemas.microsoft.com/office/drawing/2014/main" id="{19617A3B-7897-4F93-A3F6-D8E6F8AC3055}"/>
              </a:ext>
            </a:extLst>
          </p:cNvPr>
          <p:cNvSpPr/>
          <p:nvPr/>
        </p:nvSpPr>
        <p:spPr>
          <a:xfrm>
            <a:off x="859062" y="2217177"/>
            <a:ext cx="10505624" cy="3731278"/>
          </a:xfrm>
          <a:prstGeom prst="rect">
            <a:avLst/>
          </a:prstGeom>
        </p:spPr>
        <p:txBody>
          <a:bodyPr wrap="square">
            <a:spAutoFit/>
          </a:bodyPr>
          <a:lstStyle/>
          <a:p>
            <a:pPr algn="just" defTabSz="914034">
              <a:lnSpc>
                <a:spcPct val="150000"/>
              </a:lnSpc>
            </a:pPr>
            <a:r>
              <a:rPr lang="en-US" altLang="zh-CN" sz="2000" kern="100" dirty="0">
                <a:solidFill>
                  <a:srgbClr val="0D1217"/>
                </a:solidFill>
                <a:latin typeface="微软雅黑"/>
                <a:ea typeface="微软雅黑"/>
              </a:rPr>
              <a:t> 2016</a:t>
            </a:r>
            <a:r>
              <a:rPr lang="zh-CN" altLang="en-US" sz="2000" kern="100" dirty="0">
                <a:solidFill>
                  <a:srgbClr val="0D1217"/>
                </a:solidFill>
                <a:latin typeface="微软雅黑"/>
                <a:ea typeface="微软雅黑"/>
              </a:rPr>
              <a:t>年</a:t>
            </a:r>
            <a:r>
              <a:rPr lang="en-US" altLang="zh-CN" sz="2000" kern="100" dirty="0">
                <a:solidFill>
                  <a:srgbClr val="0D1217"/>
                </a:solidFill>
                <a:latin typeface="微软雅黑"/>
                <a:ea typeface="微软雅黑"/>
              </a:rPr>
              <a:t>4</a:t>
            </a:r>
            <a:r>
              <a:rPr lang="zh-CN" altLang="en-US" sz="2000" kern="100" dirty="0">
                <a:solidFill>
                  <a:srgbClr val="0D1217"/>
                </a:solidFill>
                <a:latin typeface="微软雅黑"/>
                <a:ea typeface="微软雅黑"/>
              </a:rPr>
              <a:t>月</a:t>
            </a:r>
            <a:r>
              <a:rPr lang="en-US" altLang="zh-CN" sz="2000" kern="100" dirty="0">
                <a:solidFill>
                  <a:srgbClr val="0D1217"/>
                </a:solidFill>
                <a:latin typeface="微软雅黑"/>
                <a:ea typeface="微软雅黑"/>
              </a:rPr>
              <a:t>11</a:t>
            </a:r>
            <a:r>
              <a:rPr lang="zh-CN" altLang="en-US" sz="2000" kern="100" dirty="0">
                <a:solidFill>
                  <a:srgbClr val="0D1217"/>
                </a:solidFill>
                <a:latin typeface="微软雅黑"/>
                <a:ea typeface="微软雅黑"/>
              </a:rPr>
              <a:t>日</a:t>
            </a:r>
            <a:r>
              <a:rPr lang="en-US" altLang="zh-CN" sz="2000" kern="100" dirty="0">
                <a:solidFill>
                  <a:srgbClr val="0D1217"/>
                </a:solidFill>
                <a:latin typeface="微软雅黑"/>
                <a:ea typeface="微软雅黑"/>
              </a:rPr>
              <a:t>20-22</a:t>
            </a:r>
            <a:r>
              <a:rPr lang="zh-CN" altLang="en-US" sz="2000" kern="100" dirty="0">
                <a:solidFill>
                  <a:srgbClr val="0D1217"/>
                </a:solidFill>
                <a:latin typeface="微软雅黑"/>
                <a:ea typeface="微软雅黑"/>
              </a:rPr>
              <a:t>时，冯小松操作事故起重机进行钢筋吊运作业，工作完成后将事故起重机停放在</a:t>
            </a:r>
            <a:r>
              <a:rPr lang="en-US" altLang="zh-CN" sz="2000" kern="100" dirty="0">
                <a:solidFill>
                  <a:srgbClr val="0D1217"/>
                </a:solidFill>
                <a:latin typeface="微软雅黑"/>
                <a:ea typeface="微软雅黑"/>
              </a:rPr>
              <a:t>3</a:t>
            </a:r>
            <a:r>
              <a:rPr lang="zh-CN" altLang="en-US" sz="2000" kern="100" dirty="0">
                <a:solidFill>
                  <a:srgbClr val="0D1217"/>
                </a:solidFill>
                <a:latin typeface="微软雅黑"/>
                <a:ea typeface="微软雅黑"/>
              </a:rPr>
              <a:t>号生产线离轨道事故端</a:t>
            </a:r>
            <a:r>
              <a:rPr lang="en-US" altLang="zh-CN" sz="2000" kern="100" dirty="0">
                <a:solidFill>
                  <a:srgbClr val="0D1217"/>
                </a:solidFill>
                <a:latin typeface="微软雅黑"/>
                <a:ea typeface="微软雅黑"/>
              </a:rPr>
              <a:t>116m</a:t>
            </a:r>
            <a:r>
              <a:rPr lang="zh-CN" altLang="en-US" sz="2000" kern="100" dirty="0">
                <a:solidFill>
                  <a:srgbClr val="0D1217"/>
                </a:solidFill>
                <a:latin typeface="微软雅黑"/>
                <a:ea typeface="微软雅黑"/>
              </a:rPr>
              <a:t>处，停机后没有将夹轨器放下并夹紧轨道。至事故发生前，事故起重机没有作业。</a:t>
            </a:r>
            <a:r>
              <a:rPr lang="en-US" altLang="zh-CN" sz="2000" kern="100" dirty="0">
                <a:solidFill>
                  <a:srgbClr val="0D1217"/>
                </a:solidFill>
                <a:latin typeface="微软雅黑"/>
                <a:ea typeface="微软雅黑"/>
              </a:rPr>
              <a:t>4</a:t>
            </a:r>
            <a:r>
              <a:rPr lang="zh-CN" altLang="en-US" sz="2000" kern="100" dirty="0">
                <a:solidFill>
                  <a:srgbClr val="0D1217"/>
                </a:solidFill>
                <a:latin typeface="微软雅黑"/>
                <a:ea typeface="微软雅黑"/>
              </a:rPr>
              <a:t>月</a:t>
            </a:r>
            <a:r>
              <a:rPr lang="en-US" altLang="zh-CN" sz="2000" kern="100" dirty="0">
                <a:solidFill>
                  <a:srgbClr val="0D1217"/>
                </a:solidFill>
                <a:latin typeface="微软雅黑"/>
                <a:ea typeface="微软雅黑"/>
              </a:rPr>
              <a:t>13</a:t>
            </a:r>
            <a:r>
              <a:rPr lang="zh-CN" altLang="en-US" sz="2000" kern="100" dirty="0">
                <a:solidFill>
                  <a:srgbClr val="0D1217"/>
                </a:solidFill>
                <a:latin typeface="微软雅黑"/>
                <a:ea typeface="微软雅黑"/>
              </a:rPr>
              <a:t>日</a:t>
            </a:r>
            <a:r>
              <a:rPr lang="en-US" altLang="zh-CN" sz="2000" kern="100" dirty="0">
                <a:solidFill>
                  <a:srgbClr val="0D1217"/>
                </a:solidFill>
                <a:latin typeface="微软雅黑"/>
                <a:ea typeface="微软雅黑"/>
              </a:rPr>
              <a:t>2</a:t>
            </a:r>
            <a:r>
              <a:rPr lang="zh-CN" altLang="en-US" sz="2000" kern="100" dirty="0">
                <a:solidFill>
                  <a:srgbClr val="0D1217"/>
                </a:solidFill>
                <a:latin typeface="微软雅黑"/>
                <a:ea typeface="微软雅黑"/>
              </a:rPr>
              <a:t>时起，广东省受到一条长约</a:t>
            </a:r>
            <a:r>
              <a:rPr lang="en-US" altLang="zh-CN" sz="2000" kern="100" dirty="0">
                <a:solidFill>
                  <a:srgbClr val="0D1217"/>
                </a:solidFill>
                <a:latin typeface="微软雅黑"/>
                <a:ea typeface="微软雅黑"/>
              </a:rPr>
              <a:t>500</a:t>
            </a:r>
            <a:r>
              <a:rPr lang="zh-CN" altLang="en-US" sz="2000" kern="100" dirty="0">
                <a:solidFill>
                  <a:srgbClr val="0D1217"/>
                </a:solidFill>
                <a:latin typeface="微软雅黑"/>
                <a:ea typeface="微软雅黑"/>
              </a:rPr>
              <a:t>公里的飑线影响，出现了</a:t>
            </a:r>
            <a:r>
              <a:rPr lang="en-US" altLang="zh-CN" sz="2000" kern="100" dirty="0">
                <a:solidFill>
                  <a:srgbClr val="0D1217"/>
                </a:solidFill>
                <a:latin typeface="微软雅黑"/>
                <a:ea typeface="微软雅黑"/>
              </a:rPr>
              <a:t>8-10</a:t>
            </a:r>
            <a:r>
              <a:rPr lang="zh-CN" altLang="en-US" sz="2000" kern="100" dirty="0">
                <a:solidFill>
                  <a:srgbClr val="0D1217"/>
                </a:solidFill>
                <a:latin typeface="微软雅黑"/>
                <a:ea typeface="微软雅黑"/>
              </a:rPr>
              <a:t>级、阵风</a:t>
            </a:r>
            <a:r>
              <a:rPr lang="en-US" altLang="zh-CN" sz="2000" kern="100" dirty="0">
                <a:solidFill>
                  <a:srgbClr val="0D1217"/>
                </a:solidFill>
                <a:latin typeface="微软雅黑"/>
                <a:ea typeface="微软雅黑"/>
              </a:rPr>
              <a:t>11</a:t>
            </a:r>
            <a:r>
              <a:rPr lang="zh-CN" altLang="en-US" sz="2000" kern="100" dirty="0">
                <a:solidFill>
                  <a:srgbClr val="0D1217"/>
                </a:solidFill>
                <a:latin typeface="微软雅黑"/>
                <a:ea typeface="微软雅黑"/>
              </a:rPr>
              <a:t>级以上强对流天气。</a:t>
            </a:r>
            <a:r>
              <a:rPr lang="en-US" altLang="zh-CN" sz="2000" kern="100" dirty="0">
                <a:solidFill>
                  <a:srgbClr val="0D1217"/>
                </a:solidFill>
                <a:latin typeface="微软雅黑"/>
                <a:ea typeface="微软雅黑"/>
              </a:rPr>
              <a:t>5</a:t>
            </a:r>
            <a:r>
              <a:rPr lang="zh-CN" altLang="en-US" sz="2000" kern="100" dirty="0">
                <a:solidFill>
                  <a:srgbClr val="0D1217"/>
                </a:solidFill>
                <a:latin typeface="微软雅黑"/>
                <a:ea typeface="微软雅黑"/>
              </a:rPr>
              <a:t>时</a:t>
            </a:r>
            <a:r>
              <a:rPr lang="en-US" altLang="zh-CN" sz="2000" kern="100" dirty="0">
                <a:solidFill>
                  <a:srgbClr val="0D1217"/>
                </a:solidFill>
                <a:latin typeface="微软雅黑"/>
                <a:ea typeface="微软雅黑"/>
              </a:rPr>
              <a:t>38</a:t>
            </a:r>
            <a:r>
              <a:rPr lang="zh-CN" altLang="en-US" sz="2000" kern="100" dirty="0">
                <a:solidFill>
                  <a:srgbClr val="0D1217"/>
                </a:solidFill>
                <a:latin typeface="微软雅黑"/>
                <a:ea typeface="微软雅黑"/>
              </a:rPr>
              <a:t>分许，飑线弓状回波顶突袭事发地，风力迅速增大，阵风达到</a:t>
            </a:r>
            <a:r>
              <a:rPr lang="en-US" altLang="zh-CN" sz="2000" kern="100" dirty="0">
                <a:solidFill>
                  <a:srgbClr val="0D1217"/>
                </a:solidFill>
                <a:latin typeface="微软雅黑"/>
                <a:ea typeface="微软雅黑"/>
              </a:rPr>
              <a:t>10-11</a:t>
            </a:r>
            <a:r>
              <a:rPr lang="zh-CN" altLang="en-US" sz="2000" kern="100" dirty="0">
                <a:solidFill>
                  <a:srgbClr val="0D1217"/>
                </a:solidFill>
                <a:latin typeface="微软雅黑"/>
                <a:ea typeface="微软雅黑"/>
              </a:rPr>
              <a:t>级。在风力作用下，起重机沿轨道向生活区集装箱组合房方向移动并逐渐加速，速度超过可倾覆的临界速度，到达轨道终端时，撞击止挡出轨遇到阻碍，整机向前倾覆。倾覆后的起重机压塌部分集装箱组合房，造成居住在集装箱组合房内的人员</a:t>
            </a:r>
            <a:r>
              <a:rPr lang="en-US" altLang="zh-CN" sz="2000" kern="100" dirty="0">
                <a:solidFill>
                  <a:srgbClr val="0D1217"/>
                </a:solidFill>
                <a:latin typeface="微软雅黑"/>
                <a:ea typeface="微软雅黑"/>
              </a:rPr>
              <a:t>18</a:t>
            </a:r>
            <a:r>
              <a:rPr lang="zh-CN" altLang="en-US" sz="2000" kern="100" dirty="0">
                <a:solidFill>
                  <a:srgbClr val="0D1217"/>
                </a:solidFill>
                <a:latin typeface="微软雅黑"/>
                <a:ea typeface="微软雅黑"/>
              </a:rPr>
              <a:t>人死亡、</a:t>
            </a:r>
            <a:r>
              <a:rPr lang="en-US" altLang="zh-CN" sz="2000" kern="100" dirty="0">
                <a:solidFill>
                  <a:srgbClr val="0D1217"/>
                </a:solidFill>
                <a:latin typeface="微软雅黑"/>
                <a:ea typeface="微软雅黑"/>
              </a:rPr>
              <a:t>33</a:t>
            </a:r>
            <a:r>
              <a:rPr lang="zh-CN" altLang="en-US" sz="2000" kern="100" dirty="0">
                <a:solidFill>
                  <a:srgbClr val="0D1217"/>
                </a:solidFill>
                <a:latin typeface="微软雅黑"/>
                <a:ea typeface="微软雅黑"/>
              </a:rPr>
              <a:t>人受伤，直接经济损失</a:t>
            </a:r>
            <a:r>
              <a:rPr lang="en-US" altLang="zh-CN" sz="2000" kern="100" dirty="0">
                <a:solidFill>
                  <a:srgbClr val="0D1217"/>
                </a:solidFill>
                <a:latin typeface="微软雅黑"/>
                <a:ea typeface="微软雅黑"/>
              </a:rPr>
              <a:t>1861</a:t>
            </a:r>
            <a:r>
              <a:rPr lang="zh-CN" altLang="en-US" sz="2000" kern="100" dirty="0">
                <a:solidFill>
                  <a:srgbClr val="0D1217"/>
                </a:solidFill>
                <a:latin typeface="微软雅黑"/>
                <a:ea typeface="微软雅黑"/>
              </a:rPr>
              <a:t>万元。</a:t>
            </a:r>
          </a:p>
        </p:txBody>
      </p:sp>
    </p:spTree>
    <p:extLst>
      <p:ext uri="{BB962C8B-B14F-4D97-AF65-F5344CB8AC3E}">
        <p14:creationId xmlns:p14="http://schemas.microsoft.com/office/powerpoint/2010/main" val="2529376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67334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东莞“</a:t>
            </a:r>
            <a:r>
              <a:rPr lang="en-US" altLang="zh-CN" sz="2800" b="1" dirty="0">
                <a:solidFill>
                  <a:schemeClr val="bg1"/>
                </a:solidFill>
                <a:latin typeface="微软雅黑" panose="020B0503020204020204" pitchFamily="34" charset="-122"/>
                <a:ea typeface="微软雅黑" panose="020B0503020204020204" pitchFamily="34" charset="-122"/>
              </a:rPr>
              <a:t>4•13”</a:t>
            </a:r>
            <a:r>
              <a:rPr lang="zh-CN" altLang="en-US" sz="2800" b="1" dirty="0">
                <a:solidFill>
                  <a:schemeClr val="bg1"/>
                </a:solidFill>
                <a:latin typeface="微软雅黑" panose="020B0503020204020204" pitchFamily="34" charset="-122"/>
                <a:ea typeface="微软雅黑" panose="020B0503020204020204" pitchFamily="34" charset="-122"/>
              </a:rPr>
              <a:t>起重机倾覆重大事故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376102"/>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1445136"/>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pic>
        <p:nvPicPr>
          <p:cNvPr id="7" name="图片 6" descr="201610240925461141.jpg">
            <a:extLst>
              <a:ext uri="{FF2B5EF4-FFF2-40B4-BE49-F238E27FC236}">
                <a16:creationId xmlns:a16="http://schemas.microsoft.com/office/drawing/2014/main" id="{9CB16D98-EA61-48A2-BAD3-00928381A8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54" b="13682"/>
          <a:stretch/>
        </p:blipFill>
        <p:spPr bwMode="auto">
          <a:xfrm>
            <a:off x="883287" y="2391345"/>
            <a:ext cx="5328827" cy="326307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pic>
        <p:nvPicPr>
          <p:cNvPr id="10" name="Picture 2">
            <a:extLst>
              <a:ext uri="{FF2B5EF4-FFF2-40B4-BE49-F238E27FC236}">
                <a16:creationId xmlns:a16="http://schemas.microsoft.com/office/drawing/2014/main" id="{A34C32D1-BA57-4D11-977C-2BD3E08889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66" b="13453"/>
          <a:stretch/>
        </p:blipFill>
        <p:spPr bwMode="auto">
          <a:xfrm>
            <a:off x="6521861" y="2403104"/>
            <a:ext cx="4950831" cy="325131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67542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67334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东莞“</a:t>
            </a:r>
            <a:r>
              <a:rPr lang="en-US" altLang="zh-CN" sz="2800" b="1" dirty="0">
                <a:solidFill>
                  <a:schemeClr val="bg1"/>
                </a:solidFill>
                <a:latin typeface="微软雅黑" panose="020B0503020204020204" pitchFamily="34" charset="-122"/>
                <a:ea typeface="微软雅黑" panose="020B0503020204020204" pitchFamily="34" charset="-122"/>
              </a:rPr>
              <a:t>4•13”</a:t>
            </a:r>
            <a:r>
              <a:rPr lang="zh-CN" altLang="en-US" sz="2800" b="1" dirty="0">
                <a:solidFill>
                  <a:schemeClr val="bg1"/>
                </a:solidFill>
                <a:latin typeface="微软雅黑" panose="020B0503020204020204" pitchFamily="34" charset="-122"/>
                <a:ea typeface="微软雅黑" panose="020B0503020204020204" pitchFamily="34" charset="-122"/>
              </a:rPr>
              <a:t>起重机倾覆重大事故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21644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1285482"/>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原因分析</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0AD192A7-6D6E-41B0-93ED-DF447DFDA7FF}"/>
              </a:ext>
            </a:extLst>
          </p:cNvPr>
          <p:cNvSpPr/>
          <p:nvPr/>
        </p:nvSpPr>
        <p:spPr>
          <a:xfrm>
            <a:off x="859063" y="1929575"/>
            <a:ext cx="10447566" cy="4654608"/>
          </a:xfrm>
          <a:prstGeom prst="rect">
            <a:avLst/>
          </a:prstGeom>
        </p:spPr>
        <p:txBody>
          <a:bodyPr wrap="square">
            <a:spAutoFit/>
          </a:bodyPr>
          <a:lstStyle/>
          <a:p>
            <a:pPr algn="just" defTabSz="914034">
              <a:lnSpc>
                <a:spcPct val="150000"/>
              </a:lnSpc>
            </a:pPr>
            <a:r>
              <a:rPr lang="en-US" altLang="zh-CN" sz="2000" b="1" kern="100" dirty="0">
                <a:solidFill>
                  <a:srgbClr val="0D1217"/>
                </a:solidFill>
                <a:latin typeface="微软雅黑"/>
                <a:ea typeface="微软雅黑"/>
              </a:rPr>
              <a:t> </a:t>
            </a:r>
            <a:r>
              <a:rPr lang="zh-CN" altLang="en-US" sz="2000" b="1" kern="100" dirty="0">
                <a:solidFill>
                  <a:srgbClr val="0D1217"/>
                </a:solidFill>
                <a:latin typeface="微软雅黑"/>
                <a:ea typeface="微软雅黑"/>
              </a:rPr>
              <a:t>经现场勘验，事故发生前，事故起重机的</a:t>
            </a:r>
            <a:r>
              <a:rPr lang="en-US" altLang="zh-CN" sz="2000" b="1" kern="100" dirty="0">
                <a:solidFill>
                  <a:srgbClr val="0D1217"/>
                </a:solidFill>
                <a:latin typeface="微软雅黑"/>
                <a:ea typeface="微软雅黑"/>
              </a:rPr>
              <a:t>4</a:t>
            </a:r>
            <a:r>
              <a:rPr lang="zh-CN" altLang="en-US" sz="2000" b="1" kern="100" dirty="0">
                <a:solidFill>
                  <a:srgbClr val="0D1217"/>
                </a:solidFill>
                <a:latin typeface="微软雅黑"/>
                <a:ea typeface="微软雅黑"/>
              </a:rPr>
              <a:t>个夹轨器齐全、有效且均可以正常投入使用，但均处于非工作的收起状态。经抗倾覆稳定性计算验证，事故起重机滑动至轨道终端时的速度已超过造成倾覆的临界速度，倾覆是必然的结果。调查认定，若夹轨器处于工作状态，事故起重机不会沿轨道滑动至终端并倾覆。</a:t>
            </a:r>
            <a:endParaRPr lang="en-US" altLang="zh-CN" sz="2000" kern="100" dirty="0">
              <a:solidFill>
                <a:srgbClr val="0D1217"/>
              </a:solidFill>
              <a:latin typeface="微软雅黑"/>
              <a:ea typeface="微软雅黑"/>
            </a:endParaRPr>
          </a:p>
          <a:p>
            <a:pPr algn="just" defTabSz="914034">
              <a:lnSpc>
                <a:spcPct val="150000"/>
              </a:lnSpc>
            </a:pPr>
            <a:r>
              <a:rPr lang="zh-CN" altLang="en-US" sz="2000" kern="100" dirty="0">
                <a:solidFill>
                  <a:srgbClr val="0D1217"/>
                </a:solidFill>
                <a:latin typeface="微软雅黑"/>
                <a:ea typeface="微软雅黑"/>
              </a:rPr>
              <a:t>通过反复的现场勘验、调查取证、模拟计算、专家论证、综合分析，查明事故的直接原因是：</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1.</a:t>
            </a:r>
            <a:r>
              <a:rPr lang="zh-CN" altLang="en-US" sz="2000" kern="100" dirty="0">
                <a:solidFill>
                  <a:srgbClr val="0D1217"/>
                </a:solidFill>
                <a:latin typeface="微软雅黑"/>
                <a:ea typeface="微软雅黑"/>
              </a:rPr>
              <a:t>起重机遭遇到特定方向的强对流天气突袭；</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2.</a:t>
            </a:r>
            <a:r>
              <a:rPr lang="zh-CN" altLang="en-US" sz="2000" kern="100" dirty="0">
                <a:solidFill>
                  <a:srgbClr val="0D1217"/>
                </a:solidFill>
                <a:latin typeface="微软雅黑"/>
                <a:ea typeface="微软雅黑"/>
              </a:rPr>
              <a:t>起重机夹轨器处于非工作状态；</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3.</a:t>
            </a:r>
            <a:r>
              <a:rPr lang="zh-CN" altLang="en-US" sz="2000" kern="100" dirty="0">
                <a:solidFill>
                  <a:srgbClr val="0D1217"/>
                </a:solidFill>
                <a:latin typeface="微软雅黑"/>
                <a:ea typeface="微软雅黑"/>
              </a:rPr>
              <a:t>起重机受风力作用，移动速度逐渐加大，最后由于速度快、惯性大，撞击止挡出轨遇阻碍倾覆；</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4.</a:t>
            </a:r>
            <a:r>
              <a:rPr lang="zh-CN" altLang="en-US" sz="2000" kern="100" dirty="0">
                <a:solidFill>
                  <a:srgbClr val="0D1217"/>
                </a:solidFill>
                <a:latin typeface="微软雅黑"/>
                <a:ea typeface="微软雅黑"/>
              </a:rPr>
              <a:t>住人集装箱组合房处于起重机倾覆影响范围内。</a:t>
            </a:r>
          </a:p>
        </p:txBody>
      </p:sp>
    </p:spTree>
    <p:extLst>
      <p:ext uri="{BB962C8B-B14F-4D97-AF65-F5344CB8AC3E}">
        <p14:creationId xmlns:p14="http://schemas.microsoft.com/office/powerpoint/2010/main" val="409385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67334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东莞“</a:t>
            </a:r>
            <a:r>
              <a:rPr lang="en-US" altLang="zh-CN" sz="2800" b="1" dirty="0">
                <a:solidFill>
                  <a:schemeClr val="bg1"/>
                </a:solidFill>
                <a:latin typeface="微软雅黑" panose="020B0503020204020204" pitchFamily="34" charset="-122"/>
                <a:ea typeface="微软雅黑" panose="020B0503020204020204" pitchFamily="34" charset="-122"/>
              </a:rPr>
              <a:t>4•13”</a:t>
            </a:r>
            <a:r>
              <a:rPr lang="zh-CN" altLang="en-US" sz="2800" b="1" dirty="0">
                <a:solidFill>
                  <a:schemeClr val="bg1"/>
                </a:solidFill>
                <a:latin typeface="微软雅黑" panose="020B0503020204020204" pitchFamily="34" charset="-122"/>
                <a:ea typeface="微软雅黑" panose="020B0503020204020204" pitchFamily="34" charset="-122"/>
              </a:rPr>
              <a:t>起重机倾覆重大事故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216448"/>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1285482"/>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原因分析</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6ADEC213-3958-4015-92A8-FE32ED474C55}"/>
              </a:ext>
            </a:extLst>
          </p:cNvPr>
          <p:cNvSpPr/>
          <p:nvPr/>
        </p:nvSpPr>
        <p:spPr>
          <a:xfrm>
            <a:off x="859064" y="1908959"/>
            <a:ext cx="1467068" cy="400110"/>
          </a:xfrm>
          <a:prstGeom prst="rect">
            <a:avLst/>
          </a:prstGeom>
        </p:spPr>
        <p:txBody>
          <a:bodyPr wrap="none">
            <a:spAutoFit/>
          </a:bodyPr>
          <a:lstStyle/>
          <a:p>
            <a:pPr>
              <a:spcBef>
                <a:spcPct val="0"/>
              </a:spcBef>
            </a:pPr>
            <a:r>
              <a:rPr lang="zh-CN" altLang="en-US" sz="2000" dirty="0">
                <a:latin typeface="微软雅黑" panose="020B0503020204020204" pitchFamily="34" charset="-122"/>
                <a:ea typeface="微软雅黑" panose="020B0503020204020204" pitchFamily="34" charset="-122"/>
              </a:rPr>
              <a:t>间接原因：</a:t>
            </a:r>
            <a:endParaRPr lang="en-US" altLang="zh-CN" sz="20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87647198-4CAF-4C41-A3B0-52F0174A7901}"/>
              </a:ext>
            </a:extLst>
          </p:cNvPr>
          <p:cNvSpPr/>
          <p:nvPr/>
        </p:nvSpPr>
        <p:spPr>
          <a:xfrm>
            <a:off x="859063" y="2309069"/>
            <a:ext cx="10824937" cy="4192943"/>
          </a:xfrm>
          <a:prstGeom prst="rect">
            <a:avLst/>
          </a:prstGeom>
        </p:spPr>
        <p:txBody>
          <a:bodyPr wrap="square">
            <a:spAutoFit/>
          </a:bodyPr>
          <a:lstStyle/>
          <a:p>
            <a:pPr algn="just" defTabSz="914034">
              <a:lnSpc>
                <a:spcPct val="150000"/>
              </a:lnSpc>
            </a:pPr>
            <a:r>
              <a:rPr lang="en-US" altLang="zh-CN" sz="2000" kern="100" dirty="0">
                <a:solidFill>
                  <a:srgbClr val="0D1217"/>
                </a:solidFill>
                <a:latin typeface="微软雅黑"/>
                <a:ea typeface="微软雅黑"/>
              </a:rPr>
              <a:t>1. </a:t>
            </a:r>
            <a:r>
              <a:rPr lang="zh-CN" altLang="en-US" sz="2000" kern="100" dirty="0">
                <a:solidFill>
                  <a:srgbClr val="0D1217"/>
                </a:solidFill>
                <a:latin typeface="微软雅黑"/>
                <a:ea typeface="微软雅黑"/>
              </a:rPr>
              <a:t>新侨公司特种设备使用管理不到位。</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2. </a:t>
            </a:r>
            <a:r>
              <a:rPr lang="zh-CN" altLang="en-US" sz="2000" kern="100" dirty="0">
                <a:solidFill>
                  <a:srgbClr val="0D1217"/>
                </a:solidFill>
                <a:latin typeface="微软雅黑"/>
                <a:ea typeface="微软雅黑"/>
              </a:rPr>
              <a:t>东江口预制构件厂安全生产主体责任不落实。 </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3. </a:t>
            </a:r>
            <a:r>
              <a:rPr lang="zh-CN" altLang="en-US" sz="2000" kern="100" dirty="0">
                <a:solidFill>
                  <a:srgbClr val="0D1217"/>
                </a:solidFill>
                <a:latin typeface="微软雅黑"/>
                <a:ea typeface="微软雅黑"/>
              </a:rPr>
              <a:t>四航局一公司对东江口预制构件厂安全生产工作疏于管理，安全生产责任制落实不到位，组织安全生产大检查、隐患排查治理不到位，未能发现下属单位特种设备安全管理严重缺失、发包项目安全生产“以包代管”等未落实安全生产法律法规问题，对下属单位特种设备作业人员证件审查不严，导致下属单位特种设备作业人员不具备操作资格的问题严重；未按照规定组织对一线员工进行安全生产教育培训；对灾害性天气防范工作认识不足，面对恶劣天气，未组织采取有效防控措施，未对施工现场及周边环境开展隐患排查，未及时采取措施消除隐患、防止事故发生。</a:t>
            </a:r>
          </a:p>
        </p:txBody>
      </p:sp>
    </p:spTree>
    <p:extLst>
      <p:ext uri="{BB962C8B-B14F-4D97-AF65-F5344CB8AC3E}">
        <p14:creationId xmlns:p14="http://schemas.microsoft.com/office/powerpoint/2010/main" val="3613519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513" y="275418"/>
            <a:ext cx="4852610"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二、重要安全生产法律法规：</a:t>
            </a:r>
          </a:p>
        </p:txBody>
      </p:sp>
      <p:sp>
        <p:nvSpPr>
          <p:cNvPr id="8" name="五边形 20">
            <a:extLst>
              <a:ext uri="{FF2B5EF4-FFF2-40B4-BE49-F238E27FC236}">
                <a16:creationId xmlns:a16="http://schemas.microsoft.com/office/drawing/2014/main" id="{8E875B31-754E-4E25-8FC7-E6931DF518AA}"/>
              </a:ext>
            </a:extLst>
          </p:cNvPr>
          <p:cNvSpPr/>
          <p:nvPr/>
        </p:nvSpPr>
        <p:spPr>
          <a:xfrm>
            <a:off x="727673" y="1738350"/>
            <a:ext cx="1986498" cy="668247"/>
          </a:xfrm>
          <a:prstGeom prst="homePlate">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42BCBF8-307C-41AF-AD44-0ADB34A9AB47}"/>
              </a:ext>
            </a:extLst>
          </p:cNvPr>
          <p:cNvSpPr/>
          <p:nvPr/>
        </p:nvSpPr>
        <p:spPr>
          <a:xfrm>
            <a:off x="815605" y="1889135"/>
            <a:ext cx="1723549" cy="424732"/>
          </a:xfrm>
          <a:prstGeom prst="rect">
            <a:avLst/>
          </a:prstGeom>
        </p:spPr>
        <p:txBody>
          <a:bodyPr wrap="square">
            <a:spAutoFit/>
          </a:bodyPr>
          <a:lstStyle/>
          <a:p>
            <a:pPr>
              <a:lnSpc>
                <a:spcPct val="9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劳动法</a:t>
            </a:r>
            <a:r>
              <a:rPr lang="en-US" altLang="zh-CN" sz="2400" b="1" dirty="0">
                <a:solidFill>
                  <a:schemeClr val="bg1"/>
                </a:solidFill>
                <a:latin typeface="微软雅黑" panose="020B0503020204020204" pitchFamily="34" charset="-122"/>
                <a:ea typeface="微软雅黑" panose="020B0503020204020204" pitchFamily="34" charset="-122"/>
              </a:rPr>
              <a:t>》</a:t>
            </a:r>
          </a:p>
        </p:txBody>
      </p:sp>
      <p:sp>
        <p:nvSpPr>
          <p:cNvPr id="4" name="矩形 3">
            <a:extLst>
              <a:ext uri="{FF2B5EF4-FFF2-40B4-BE49-F238E27FC236}">
                <a16:creationId xmlns:a16="http://schemas.microsoft.com/office/drawing/2014/main" id="{F17BA1C6-025C-413C-AF20-32652442143D}"/>
              </a:ext>
            </a:extLst>
          </p:cNvPr>
          <p:cNvSpPr/>
          <p:nvPr/>
        </p:nvSpPr>
        <p:spPr>
          <a:xfrm>
            <a:off x="727672" y="2687881"/>
            <a:ext cx="10869241" cy="3269613"/>
          </a:xfrm>
          <a:prstGeom prst="rect">
            <a:avLst/>
          </a:prstGeom>
        </p:spPr>
        <p:txBody>
          <a:bodyPr wrap="square">
            <a:spAutoFit/>
          </a:bodyPr>
          <a:lstStyle/>
          <a:p>
            <a:pPr algn="just">
              <a:lnSpc>
                <a:spcPct val="150000"/>
              </a:lnSpc>
              <a:spcBef>
                <a:spcPct val="0"/>
              </a:spcBef>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劳动法</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于</a:t>
            </a:r>
            <a:r>
              <a:rPr lang="en-US" altLang="zh-CN" sz="2000" dirty="0">
                <a:solidFill>
                  <a:srgbClr val="FF0000"/>
                </a:solidFill>
                <a:latin typeface="微软雅黑" panose="020B0503020204020204" pitchFamily="34" charset="-122"/>
                <a:ea typeface="微软雅黑" panose="020B0503020204020204" pitchFamily="34" charset="-122"/>
              </a:rPr>
              <a:t>2018</a:t>
            </a:r>
            <a:r>
              <a:rPr lang="zh-CN" altLang="en-US" sz="2000" dirty="0">
                <a:solidFill>
                  <a:srgbClr val="FF0000"/>
                </a:solidFill>
                <a:latin typeface="微软雅黑" panose="020B0503020204020204" pitchFamily="34" charset="-122"/>
                <a:ea typeface="微软雅黑" panose="020B0503020204020204" pitchFamily="34" charset="-122"/>
              </a:rPr>
              <a:t>年</a:t>
            </a:r>
            <a:r>
              <a:rPr lang="en-US" altLang="zh-CN" sz="2000" dirty="0">
                <a:solidFill>
                  <a:srgbClr val="FF0000"/>
                </a:solidFill>
                <a:latin typeface="微软雅黑" panose="020B0503020204020204" pitchFamily="34" charset="-122"/>
                <a:ea typeface="微软雅黑" panose="020B0503020204020204" pitchFamily="34" charset="-122"/>
              </a:rPr>
              <a:t>12</a:t>
            </a:r>
            <a:r>
              <a:rPr lang="zh-CN" altLang="en-US" sz="2000" dirty="0">
                <a:solidFill>
                  <a:srgbClr val="FF0000"/>
                </a:solidFill>
                <a:latin typeface="微软雅黑" panose="020B0503020204020204" pitchFamily="34" charset="-122"/>
                <a:ea typeface="微软雅黑" panose="020B0503020204020204" pitchFamily="34" charset="-122"/>
              </a:rPr>
              <a:t>月</a:t>
            </a:r>
            <a:r>
              <a:rPr lang="en-US" altLang="zh-CN" sz="2000" dirty="0">
                <a:solidFill>
                  <a:srgbClr val="FF0000"/>
                </a:solidFill>
                <a:latin typeface="微软雅黑" panose="020B0503020204020204" pitchFamily="34" charset="-122"/>
                <a:ea typeface="微软雅黑" panose="020B0503020204020204" pitchFamily="34" charset="-122"/>
              </a:rPr>
              <a:t>29</a:t>
            </a:r>
            <a:r>
              <a:rPr lang="zh-CN" altLang="en-US" sz="2000" dirty="0">
                <a:solidFill>
                  <a:srgbClr val="FF0000"/>
                </a:solidFill>
                <a:latin typeface="微软雅黑" panose="020B0503020204020204" pitchFamily="34" charset="-122"/>
                <a:ea typeface="微软雅黑" panose="020B0503020204020204" pitchFamily="34" charset="-122"/>
              </a:rPr>
              <a:t>日第二次修订</a:t>
            </a:r>
            <a:endParaRPr lang="en-US" altLang="zh-CN" sz="2000" dirty="0">
              <a:solidFill>
                <a:srgbClr val="FF0000"/>
              </a:solidFill>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第五十二条</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用人单位必须建立、健全劳动安全卫生制度，严格执行国家劳动安全卫生规程和标准，对劳动者进行劳动安全卫生教育，防止劳动过程中的事故，减少职业危害。</a:t>
            </a: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第五十三条  劳动安全卫生设施必须符合国家规定的标准。 新建、改建、扩建工程的劳动安全卫生设施必须与主体工程同时设计、同时施工、同时投入生产和使用。</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第五十八条 国家对女职工和未成年工实行特殊劳动保护。未成年工是指年满十六周岁未满十八周岁的劳动者。</a:t>
            </a:r>
          </a:p>
        </p:txBody>
      </p:sp>
    </p:spTree>
    <p:extLst>
      <p:ext uri="{BB962C8B-B14F-4D97-AF65-F5344CB8AC3E}">
        <p14:creationId xmlns:p14="http://schemas.microsoft.com/office/powerpoint/2010/main" val="2050792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67334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东莞“</a:t>
            </a:r>
            <a:r>
              <a:rPr lang="en-US" altLang="zh-CN" sz="2800" b="1" dirty="0">
                <a:solidFill>
                  <a:schemeClr val="bg1"/>
                </a:solidFill>
                <a:latin typeface="微软雅黑" panose="020B0503020204020204" pitchFamily="34" charset="-122"/>
                <a:ea typeface="微软雅黑" panose="020B0503020204020204" pitchFamily="34" charset="-122"/>
              </a:rPr>
              <a:t>4•13”</a:t>
            </a:r>
            <a:r>
              <a:rPr lang="zh-CN" altLang="en-US" sz="2800" b="1" dirty="0">
                <a:solidFill>
                  <a:schemeClr val="bg1"/>
                </a:solidFill>
                <a:latin typeface="微软雅黑" panose="020B0503020204020204" pitchFamily="34" charset="-122"/>
                <a:ea typeface="微软雅黑" panose="020B0503020204020204" pitchFamily="34" charset="-122"/>
              </a:rPr>
              <a:t>起重机倾覆重大事故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738962"/>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1807996"/>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原因分析</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3438CFE9-58A3-42FD-8180-ADE7C6795028}"/>
              </a:ext>
            </a:extLst>
          </p:cNvPr>
          <p:cNvSpPr/>
          <p:nvPr/>
        </p:nvSpPr>
        <p:spPr>
          <a:xfrm>
            <a:off x="859063" y="2841295"/>
            <a:ext cx="10549166" cy="2346283"/>
          </a:xfrm>
          <a:prstGeom prst="rect">
            <a:avLst/>
          </a:prstGeom>
        </p:spPr>
        <p:txBody>
          <a:bodyPr wrap="square">
            <a:spAutoFit/>
          </a:bodyPr>
          <a:lstStyle/>
          <a:p>
            <a:pPr algn="just" defTabSz="914034">
              <a:lnSpc>
                <a:spcPct val="150000"/>
              </a:lnSpc>
            </a:pPr>
            <a:r>
              <a:rPr lang="en-US" altLang="zh-CN" sz="2000" kern="100" dirty="0">
                <a:solidFill>
                  <a:srgbClr val="0D1217"/>
                </a:solidFill>
                <a:latin typeface="微软雅黑"/>
                <a:ea typeface="微软雅黑"/>
              </a:rPr>
              <a:t>4.  </a:t>
            </a:r>
            <a:r>
              <a:rPr lang="zh-CN" altLang="en-US" sz="2000" kern="100" dirty="0">
                <a:solidFill>
                  <a:srgbClr val="0D1217"/>
                </a:solidFill>
                <a:latin typeface="微软雅黑"/>
                <a:ea typeface="微软雅黑"/>
              </a:rPr>
              <a:t>中交四航局安全生产责任制落实不到位，对下属单位落实安全生产法律法规工作督促指导不力，安全生产大检查不到位、不细致，气象灾害信息收集及响应等制度存在缺失。</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5.  </a:t>
            </a:r>
            <a:r>
              <a:rPr lang="zh-CN" altLang="en-US" sz="2000" kern="100" dirty="0">
                <a:solidFill>
                  <a:srgbClr val="0D1217"/>
                </a:solidFill>
                <a:latin typeface="微软雅黑"/>
                <a:ea typeface="微软雅黑"/>
              </a:rPr>
              <a:t>东莞市质量技术监督局对事故发生单位特种设备安全监管不力，对其长期存在的特种设备作业人员习惯性违章和不具备操作资格上岗作业等问题失察；对事故发生单位的特种设备违法行为查处不力；对该市特种设备兼职安全监察员队伍指导不到位。</a:t>
            </a:r>
            <a:endParaRPr lang="en-US" altLang="zh-CN" sz="2000" kern="100" dirty="0">
              <a:solidFill>
                <a:srgbClr val="0D1217"/>
              </a:solidFill>
              <a:latin typeface="微软雅黑"/>
              <a:ea typeface="微软雅黑"/>
            </a:endParaRPr>
          </a:p>
        </p:txBody>
      </p:sp>
    </p:spTree>
    <p:extLst>
      <p:ext uri="{BB962C8B-B14F-4D97-AF65-F5344CB8AC3E}">
        <p14:creationId xmlns:p14="http://schemas.microsoft.com/office/powerpoint/2010/main" val="405248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67334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东莞“</a:t>
            </a:r>
            <a:r>
              <a:rPr lang="en-US" altLang="zh-CN" sz="2800" b="1" dirty="0">
                <a:solidFill>
                  <a:schemeClr val="bg1"/>
                </a:solidFill>
                <a:latin typeface="微软雅黑" panose="020B0503020204020204" pitchFamily="34" charset="-122"/>
                <a:ea typeface="微软雅黑" panose="020B0503020204020204" pitchFamily="34" charset="-122"/>
              </a:rPr>
              <a:t>4•13”</a:t>
            </a:r>
            <a:r>
              <a:rPr lang="zh-CN" altLang="en-US" sz="2800" b="1" dirty="0">
                <a:solidFill>
                  <a:schemeClr val="bg1"/>
                </a:solidFill>
                <a:latin typeface="微软雅黑" panose="020B0503020204020204" pitchFamily="34" charset="-122"/>
                <a:ea typeface="微软雅黑" panose="020B0503020204020204" pitchFamily="34" charset="-122"/>
              </a:rPr>
              <a:t>起重机倾覆重大事故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347076"/>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1416110"/>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原因分析</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DB4385C7-49CB-4CF8-9FF0-68AC431FFB7E}"/>
              </a:ext>
            </a:extLst>
          </p:cNvPr>
          <p:cNvSpPr/>
          <p:nvPr/>
        </p:nvSpPr>
        <p:spPr>
          <a:xfrm>
            <a:off x="859064" y="2089395"/>
            <a:ext cx="10491108" cy="4192943"/>
          </a:xfrm>
          <a:prstGeom prst="rect">
            <a:avLst/>
          </a:prstGeom>
        </p:spPr>
        <p:txBody>
          <a:bodyPr wrap="square">
            <a:spAutoFit/>
          </a:bodyPr>
          <a:lstStyle/>
          <a:p>
            <a:pPr algn="just" defTabSz="914034">
              <a:lnSpc>
                <a:spcPct val="150000"/>
              </a:lnSpc>
            </a:pPr>
            <a:r>
              <a:rPr lang="en-US" altLang="zh-CN" sz="2000" kern="100" dirty="0">
                <a:solidFill>
                  <a:srgbClr val="0D1217"/>
                </a:solidFill>
                <a:latin typeface="微软雅黑"/>
                <a:ea typeface="微软雅黑"/>
              </a:rPr>
              <a:t>6.  </a:t>
            </a:r>
            <a:r>
              <a:rPr lang="zh-CN" altLang="en-US" sz="2000" kern="100" dirty="0">
                <a:solidFill>
                  <a:srgbClr val="0D1217"/>
                </a:solidFill>
                <a:latin typeface="微软雅黑"/>
                <a:ea typeface="微软雅黑"/>
              </a:rPr>
              <a:t>东莞市麻涌镇经济科技信息局（质量技术监督工作站）自</a:t>
            </a:r>
            <a:r>
              <a:rPr lang="en-US" altLang="zh-CN" sz="2000" kern="100" dirty="0">
                <a:solidFill>
                  <a:srgbClr val="0D1217"/>
                </a:solidFill>
                <a:latin typeface="微软雅黑"/>
                <a:ea typeface="微软雅黑"/>
              </a:rPr>
              <a:t>2015</a:t>
            </a:r>
            <a:r>
              <a:rPr lang="zh-CN" altLang="en-US" sz="2000" kern="100" dirty="0">
                <a:solidFill>
                  <a:srgbClr val="0D1217"/>
                </a:solidFill>
                <a:latin typeface="微软雅黑"/>
                <a:ea typeface="微软雅黑"/>
              </a:rPr>
              <a:t>年以来从未对事故发生单位进行检查，未能发现事故发生单位存在的未建立健全特种设备岗位责任等安全管理制度、特种设备安全技术档案缺失以及特种设备作业人员习惯性违章和不具备操作资格上岗作业等问题。对大盛村特种设备兼职安全监察员巡查“走过场”问题失察；未及时采取有效措施，提高巡查人员业务能力；未能有效协助东莞市质量技术监督局对辖区起重机械等特种设备使用单位开展监督管理工作。 </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7.  </a:t>
            </a:r>
            <a:r>
              <a:rPr lang="zh-CN" altLang="en-US" sz="2000" kern="100" dirty="0">
                <a:solidFill>
                  <a:srgbClr val="0D1217"/>
                </a:solidFill>
                <a:latin typeface="微软雅黑"/>
                <a:ea typeface="微软雅黑"/>
              </a:rPr>
              <a:t>东莞市城市综合管理局麻涌分局未按照上级检查规范执行监督检查，对辖区企业内部监督检查履职不到位，未将事故发生单位纳入日常监督检查范围，未发现事故发生单位存在违法建设集装箱组合房的问题，存在监管真空地带，在履行职责方面存在缺失。</a:t>
            </a:r>
            <a:endParaRPr lang="en-US" altLang="zh-CN" sz="2000" kern="100" dirty="0">
              <a:solidFill>
                <a:srgbClr val="0D1217"/>
              </a:solidFill>
              <a:latin typeface="微软雅黑"/>
              <a:ea typeface="微软雅黑"/>
            </a:endParaRPr>
          </a:p>
        </p:txBody>
      </p:sp>
    </p:spTree>
    <p:extLst>
      <p:ext uri="{BB962C8B-B14F-4D97-AF65-F5344CB8AC3E}">
        <p14:creationId xmlns:p14="http://schemas.microsoft.com/office/powerpoint/2010/main" val="3888062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9763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长兴分公司“</a:t>
            </a:r>
            <a:r>
              <a:rPr lang="en-US" altLang="zh-CN" sz="2800" b="1" dirty="0">
                <a:solidFill>
                  <a:schemeClr val="bg1"/>
                </a:solidFill>
                <a:latin typeface="微软雅黑" panose="020B0503020204020204" pitchFamily="34" charset="-122"/>
                <a:ea typeface="微软雅黑" panose="020B0503020204020204" pitchFamily="34" charset="-122"/>
              </a:rPr>
              <a:t>1.6</a:t>
            </a:r>
            <a:r>
              <a:rPr lang="zh-CN" altLang="en-US" sz="2800" b="1" dirty="0">
                <a:solidFill>
                  <a:schemeClr val="bg1"/>
                </a:solidFill>
                <a:latin typeface="微软雅黑" panose="020B0503020204020204" pitchFamily="34" charset="-122"/>
                <a:ea typeface="微软雅黑" panose="020B0503020204020204" pitchFamily="34" charset="-122"/>
              </a:rPr>
              <a:t>”高空坠落事故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942161"/>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2011195"/>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sp>
        <p:nvSpPr>
          <p:cNvPr id="2" name="矩形 1">
            <a:extLst>
              <a:ext uri="{FF2B5EF4-FFF2-40B4-BE49-F238E27FC236}">
                <a16:creationId xmlns:a16="http://schemas.microsoft.com/office/drawing/2014/main" id="{DA5C8A37-9605-416A-B754-55CB0C0F5FED}"/>
              </a:ext>
            </a:extLst>
          </p:cNvPr>
          <p:cNvSpPr/>
          <p:nvPr/>
        </p:nvSpPr>
        <p:spPr>
          <a:xfrm>
            <a:off x="859063" y="3312608"/>
            <a:ext cx="10520137" cy="1422954"/>
          </a:xfrm>
          <a:prstGeom prst="rect">
            <a:avLst/>
          </a:prstGeom>
        </p:spPr>
        <p:txBody>
          <a:bodyPr wrap="square">
            <a:spAutoFit/>
          </a:bodyPr>
          <a:lstStyle/>
          <a:p>
            <a:pPr algn="just" defTabSz="914034">
              <a:lnSpc>
                <a:spcPct val="150000"/>
              </a:lnSpc>
            </a:pPr>
            <a:r>
              <a:rPr lang="en-US" altLang="zh-CN" sz="2000" kern="100" dirty="0">
                <a:solidFill>
                  <a:srgbClr val="0D1217"/>
                </a:solidFill>
                <a:latin typeface="微软雅黑"/>
                <a:ea typeface="微软雅黑"/>
              </a:rPr>
              <a:t>2015</a:t>
            </a:r>
            <a:r>
              <a:rPr lang="zh-CN" altLang="en-US" sz="2000" kern="100" dirty="0">
                <a:solidFill>
                  <a:srgbClr val="0D1217"/>
                </a:solidFill>
                <a:latin typeface="微软雅黑"/>
                <a:ea typeface="微软雅黑"/>
              </a:rPr>
              <a:t>年</a:t>
            </a:r>
            <a:r>
              <a:rPr lang="en-US" altLang="zh-CN" sz="2000" kern="100" dirty="0">
                <a:solidFill>
                  <a:srgbClr val="0D1217"/>
                </a:solidFill>
                <a:latin typeface="微软雅黑"/>
                <a:ea typeface="微软雅黑"/>
              </a:rPr>
              <a:t>1</a:t>
            </a:r>
            <a:r>
              <a:rPr lang="zh-CN" altLang="en-US" sz="2000" kern="100" dirty="0">
                <a:solidFill>
                  <a:srgbClr val="0D1217"/>
                </a:solidFill>
                <a:latin typeface="微软雅黑"/>
                <a:ea typeface="微软雅黑"/>
              </a:rPr>
              <a:t>月</a:t>
            </a:r>
            <a:r>
              <a:rPr lang="en-US" altLang="zh-CN" sz="2000" kern="100" dirty="0">
                <a:solidFill>
                  <a:srgbClr val="0D1217"/>
                </a:solidFill>
                <a:latin typeface="微软雅黑"/>
                <a:ea typeface="微软雅黑"/>
              </a:rPr>
              <a:t>6</a:t>
            </a:r>
            <a:r>
              <a:rPr lang="zh-CN" altLang="en-US" sz="2000" kern="100" dirty="0">
                <a:solidFill>
                  <a:srgbClr val="0D1217"/>
                </a:solidFill>
                <a:latin typeface="微软雅黑"/>
                <a:ea typeface="微软雅黑"/>
              </a:rPr>
              <a:t>日</a:t>
            </a:r>
            <a:r>
              <a:rPr lang="en-US" altLang="zh-CN" sz="2000" kern="100" dirty="0">
                <a:solidFill>
                  <a:srgbClr val="0D1217"/>
                </a:solidFill>
                <a:latin typeface="微软雅黑"/>
                <a:ea typeface="微软雅黑"/>
              </a:rPr>
              <a:t>7</a:t>
            </a:r>
            <a:r>
              <a:rPr lang="zh-CN" altLang="en-US" sz="2000" kern="100" dirty="0">
                <a:solidFill>
                  <a:srgbClr val="0D1217"/>
                </a:solidFill>
                <a:latin typeface="微软雅黑"/>
                <a:ea typeface="微软雅黑"/>
              </a:rPr>
              <a:t>时</a:t>
            </a:r>
            <a:r>
              <a:rPr lang="en-US" altLang="zh-CN" sz="2000" kern="100" dirty="0">
                <a:solidFill>
                  <a:srgbClr val="0D1217"/>
                </a:solidFill>
                <a:latin typeface="微软雅黑"/>
                <a:ea typeface="微软雅黑"/>
              </a:rPr>
              <a:t>50</a:t>
            </a:r>
            <a:r>
              <a:rPr lang="zh-CN" altLang="en-US" sz="2000" kern="100" dirty="0">
                <a:solidFill>
                  <a:srgbClr val="0D1217"/>
                </a:solidFill>
                <a:latin typeface="微软雅黑"/>
                <a:ea typeface="微软雅黑"/>
              </a:rPr>
              <a:t>分左右，在长兴分公司</a:t>
            </a:r>
            <a:r>
              <a:rPr lang="en-US" altLang="zh-CN" sz="2000" kern="100" dirty="0">
                <a:solidFill>
                  <a:srgbClr val="0D1217"/>
                </a:solidFill>
                <a:latin typeface="微软雅黑"/>
                <a:ea typeface="微软雅黑"/>
              </a:rPr>
              <a:t>1#</a:t>
            </a:r>
            <a:r>
              <a:rPr lang="zh-CN" altLang="en-US" sz="2000" kern="100" dirty="0">
                <a:solidFill>
                  <a:srgbClr val="0D1217"/>
                </a:solidFill>
                <a:latin typeface="微软雅黑"/>
                <a:ea typeface="微软雅黑"/>
              </a:rPr>
              <a:t>码头岸桥大梁拼装场地上，涂装部打磨工人席邦林在登高平台上攀爬电缆卷筒准备对后大梁托辊焊缝打磨时，在攀爬过程中不慎踩空坠落到地面（高度约</a:t>
            </a:r>
            <a:r>
              <a:rPr lang="en-US" altLang="zh-CN" sz="2000" kern="100" dirty="0">
                <a:solidFill>
                  <a:srgbClr val="0D1217"/>
                </a:solidFill>
                <a:latin typeface="微软雅黑"/>
                <a:ea typeface="微软雅黑"/>
              </a:rPr>
              <a:t>2</a:t>
            </a:r>
            <a:r>
              <a:rPr lang="zh-CN" altLang="en-US" sz="2000" kern="100" dirty="0">
                <a:solidFill>
                  <a:srgbClr val="0D1217"/>
                </a:solidFill>
                <a:latin typeface="微软雅黑"/>
                <a:ea typeface="微软雅黑"/>
              </a:rPr>
              <a:t>米），经抢救无效，于当晚</a:t>
            </a:r>
            <a:r>
              <a:rPr lang="en-US" altLang="zh-CN" sz="2000" kern="100" dirty="0">
                <a:solidFill>
                  <a:srgbClr val="0D1217"/>
                </a:solidFill>
                <a:latin typeface="微软雅黑"/>
                <a:ea typeface="微软雅黑"/>
              </a:rPr>
              <a:t>22</a:t>
            </a:r>
            <a:r>
              <a:rPr lang="zh-CN" altLang="en-US" sz="2000" kern="100" dirty="0">
                <a:solidFill>
                  <a:srgbClr val="0D1217"/>
                </a:solidFill>
                <a:latin typeface="微软雅黑"/>
                <a:ea typeface="微软雅黑"/>
              </a:rPr>
              <a:t>时</a:t>
            </a:r>
            <a:r>
              <a:rPr lang="en-US" altLang="zh-CN" sz="2000" kern="100" dirty="0">
                <a:solidFill>
                  <a:srgbClr val="0D1217"/>
                </a:solidFill>
                <a:latin typeface="微软雅黑"/>
                <a:ea typeface="微软雅黑"/>
              </a:rPr>
              <a:t>15</a:t>
            </a:r>
            <a:r>
              <a:rPr lang="zh-CN" altLang="en-US" sz="2000" kern="100" dirty="0">
                <a:solidFill>
                  <a:srgbClr val="0D1217"/>
                </a:solidFill>
                <a:latin typeface="微软雅黑"/>
                <a:ea typeface="微软雅黑"/>
              </a:rPr>
              <a:t>分宣布死亡。 </a:t>
            </a:r>
          </a:p>
        </p:txBody>
      </p:sp>
    </p:spTree>
    <p:extLst>
      <p:ext uri="{BB962C8B-B14F-4D97-AF65-F5344CB8AC3E}">
        <p14:creationId xmlns:p14="http://schemas.microsoft.com/office/powerpoint/2010/main" val="2745734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9763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长兴分公司“</a:t>
            </a:r>
            <a:r>
              <a:rPr lang="en-US" altLang="zh-CN" sz="2800" b="1" dirty="0">
                <a:solidFill>
                  <a:schemeClr val="bg1"/>
                </a:solidFill>
                <a:latin typeface="微软雅黑" panose="020B0503020204020204" pitchFamily="34" charset="-122"/>
                <a:ea typeface="微软雅黑" panose="020B0503020204020204" pitchFamily="34" charset="-122"/>
              </a:rPr>
              <a:t>1.6</a:t>
            </a:r>
            <a:r>
              <a:rPr lang="zh-CN" altLang="en-US" sz="2800" b="1" dirty="0">
                <a:solidFill>
                  <a:schemeClr val="bg1"/>
                </a:solidFill>
                <a:latin typeface="微软雅黑" panose="020B0503020204020204" pitchFamily="34" charset="-122"/>
                <a:ea typeface="微软雅黑" panose="020B0503020204020204" pitchFamily="34" charset="-122"/>
              </a:rPr>
              <a:t>”高空坠落事故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419646"/>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1488680"/>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pic>
        <p:nvPicPr>
          <p:cNvPr id="7" name="Picture 2" descr="C:\Documents and Settings\Administrator\桌面\新建文件夹 (2)\新建文件夹\IMG_20150106_083720.jpg">
            <a:extLst>
              <a:ext uri="{FF2B5EF4-FFF2-40B4-BE49-F238E27FC236}">
                <a16:creationId xmlns:a16="http://schemas.microsoft.com/office/drawing/2014/main" id="{CC52034F-7CDA-4F7F-AD7A-339745F8B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63" y="2264229"/>
            <a:ext cx="5236937" cy="374605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
        <p:nvSpPr>
          <p:cNvPr id="3" name="矩形 2">
            <a:extLst>
              <a:ext uri="{FF2B5EF4-FFF2-40B4-BE49-F238E27FC236}">
                <a16:creationId xmlns:a16="http://schemas.microsoft.com/office/drawing/2014/main" id="{7962380B-1985-4E38-99A3-897A53B5418A}"/>
              </a:ext>
            </a:extLst>
          </p:cNvPr>
          <p:cNvSpPr/>
          <p:nvPr/>
        </p:nvSpPr>
        <p:spPr>
          <a:xfrm>
            <a:off x="6731000" y="2961164"/>
            <a:ext cx="4252687" cy="2352182"/>
          </a:xfrm>
          <a:prstGeom prst="rect">
            <a:avLst/>
          </a:prstGeom>
        </p:spPr>
        <p:txBody>
          <a:bodyPr wrap="square">
            <a:spAutoFit/>
          </a:bodyPr>
          <a:lstStyle/>
          <a:p>
            <a:pPr algn="just" defTabSz="914034">
              <a:lnSpc>
                <a:spcPct val="150000"/>
              </a:lnSpc>
            </a:pPr>
            <a:r>
              <a:rPr lang="zh-CN" altLang="en-US" sz="2000" kern="100" dirty="0">
                <a:solidFill>
                  <a:srgbClr val="0D1217"/>
                </a:solidFill>
                <a:latin typeface="微软雅黑"/>
                <a:ea typeface="微软雅黑"/>
              </a:rPr>
              <a:t>事故发生时，作业人员贪图省事就地使用现场</a:t>
            </a:r>
            <a:r>
              <a:rPr lang="en-US" altLang="zh-CN" sz="2000" kern="100" dirty="0">
                <a:solidFill>
                  <a:srgbClr val="0D1217"/>
                </a:solidFill>
                <a:latin typeface="微软雅黑"/>
                <a:ea typeface="微软雅黑"/>
              </a:rPr>
              <a:t>2</a:t>
            </a:r>
            <a:r>
              <a:rPr lang="zh-CN" altLang="en-US" sz="2000" kern="100" dirty="0">
                <a:solidFill>
                  <a:srgbClr val="0D1217"/>
                </a:solidFill>
                <a:latin typeface="微软雅黑"/>
                <a:ea typeface="微软雅黑"/>
              </a:rPr>
              <a:t>米的登高平台，但打磨点离地面将近</a:t>
            </a:r>
            <a:r>
              <a:rPr lang="en-US" altLang="zh-CN" sz="2000" kern="100" dirty="0">
                <a:solidFill>
                  <a:srgbClr val="0D1217"/>
                </a:solidFill>
                <a:latin typeface="微软雅黑"/>
                <a:ea typeface="微软雅黑"/>
              </a:rPr>
              <a:t>4</a:t>
            </a:r>
            <a:r>
              <a:rPr lang="zh-CN" altLang="en-US" sz="2000" kern="100" dirty="0">
                <a:solidFill>
                  <a:srgbClr val="0D1217"/>
                </a:solidFill>
                <a:latin typeface="微软雅黑"/>
                <a:ea typeface="微软雅黑"/>
              </a:rPr>
              <a:t>米，高度不够，所以作业人员就利用现场的电缆卷筒作为登高器具用。</a:t>
            </a:r>
          </a:p>
        </p:txBody>
      </p:sp>
      <p:sp>
        <p:nvSpPr>
          <p:cNvPr id="10" name="矩形 9">
            <a:extLst>
              <a:ext uri="{FF2B5EF4-FFF2-40B4-BE49-F238E27FC236}">
                <a16:creationId xmlns:a16="http://schemas.microsoft.com/office/drawing/2014/main" id="{A3955B53-7DDA-4C75-B34E-77512B20D9C9}"/>
              </a:ext>
            </a:extLst>
          </p:cNvPr>
          <p:cNvSpPr/>
          <p:nvPr/>
        </p:nvSpPr>
        <p:spPr>
          <a:xfrm>
            <a:off x="6526894" y="2264230"/>
            <a:ext cx="4660900" cy="3746052"/>
          </a:xfrm>
          <a:prstGeom prst="rect">
            <a:avLst/>
          </a:prstGeom>
          <a:noFill/>
          <a:ln w="28575">
            <a:gradFill>
              <a:gsLst>
                <a:gs pos="0">
                  <a:srgbClr val="E43C11"/>
                </a:gs>
                <a:gs pos="100000">
                  <a:srgbClr val="F4712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422197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9763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长兴分公司“</a:t>
            </a:r>
            <a:r>
              <a:rPr lang="en-US" altLang="zh-CN" sz="2800" b="1" dirty="0">
                <a:solidFill>
                  <a:schemeClr val="bg1"/>
                </a:solidFill>
                <a:latin typeface="微软雅黑" panose="020B0503020204020204" pitchFamily="34" charset="-122"/>
                <a:ea typeface="微软雅黑" panose="020B0503020204020204" pitchFamily="34" charset="-122"/>
              </a:rPr>
              <a:t>1.6</a:t>
            </a:r>
            <a:r>
              <a:rPr lang="zh-CN" altLang="en-US" sz="2800" b="1" dirty="0">
                <a:solidFill>
                  <a:schemeClr val="bg1"/>
                </a:solidFill>
                <a:latin typeface="微软雅黑" panose="020B0503020204020204" pitchFamily="34" charset="-122"/>
                <a:ea typeface="微软雅黑" panose="020B0503020204020204" pitchFamily="34" charset="-122"/>
              </a:rPr>
              <a:t>”高空坠落事故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419646"/>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659536" y="1488680"/>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pic>
        <p:nvPicPr>
          <p:cNvPr id="11" name="图片 10" descr="IMG_20150106_083334">
            <a:extLst>
              <a:ext uri="{FF2B5EF4-FFF2-40B4-BE49-F238E27FC236}">
                <a16:creationId xmlns:a16="http://schemas.microsoft.com/office/drawing/2014/main" id="{C54C2C3A-376C-44C5-A483-46E0CAF81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1803"/>
            <a:ext cx="5023432" cy="37170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
        <p:nvSpPr>
          <p:cNvPr id="12" name="矩形 11">
            <a:extLst>
              <a:ext uri="{FF2B5EF4-FFF2-40B4-BE49-F238E27FC236}">
                <a16:creationId xmlns:a16="http://schemas.microsoft.com/office/drawing/2014/main" id="{F377366A-835A-4D9C-A8F8-BEEC9DEBF1F7}"/>
              </a:ext>
            </a:extLst>
          </p:cNvPr>
          <p:cNvSpPr/>
          <p:nvPr/>
        </p:nvSpPr>
        <p:spPr>
          <a:xfrm>
            <a:off x="859063" y="2281803"/>
            <a:ext cx="4903108" cy="3746052"/>
          </a:xfrm>
          <a:prstGeom prst="rect">
            <a:avLst/>
          </a:prstGeom>
          <a:noFill/>
          <a:ln w="28575">
            <a:gradFill>
              <a:gsLst>
                <a:gs pos="0">
                  <a:srgbClr val="E43C11"/>
                </a:gs>
                <a:gs pos="100000">
                  <a:srgbClr val="F4712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2" name="矩形 1">
            <a:extLst>
              <a:ext uri="{FF2B5EF4-FFF2-40B4-BE49-F238E27FC236}">
                <a16:creationId xmlns:a16="http://schemas.microsoft.com/office/drawing/2014/main" id="{48F4AEB7-096C-4A6C-B27C-612357C66635}"/>
              </a:ext>
            </a:extLst>
          </p:cNvPr>
          <p:cNvSpPr/>
          <p:nvPr/>
        </p:nvSpPr>
        <p:spPr>
          <a:xfrm>
            <a:off x="945289" y="2520022"/>
            <a:ext cx="4730655" cy="3269613"/>
          </a:xfrm>
          <a:prstGeom prst="rect">
            <a:avLst/>
          </a:prstGeom>
        </p:spPr>
        <p:txBody>
          <a:bodyPr wrap="square">
            <a:spAutoFit/>
          </a:bodyPr>
          <a:lstStyle/>
          <a:p>
            <a:pPr algn="just" defTabSz="914034">
              <a:lnSpc>
                <a:spcPct val="150000"/>
              </a:lnSpc>
            </a:pPr>
            <a:r>
              <a:rPr lang="zh-CN" altLang="en-US" sz="2000" kern="100" dirty="0">
                <a:solidFill>
                  <a:srgbClr val="0D1217"/>
                </a:solidFill>
                <a:latin typeface="微软雅黑"/>
                <a:ea typeface="微软雅黑"/>
              </a:rPr>
              <a:t>平台被修改说明：因分公司产品多样化，作业点部件高度不一，加上平台标准化、定置化工作还不到位，导致平台在使用过程中因栏杆与构件干涉往往被作业人员进行修割以方便作业。该平台栏杆即被人为修改，导致栏杆高度降低（原先为</a:t>
            </a:r>
            <a:r>
              <a:rPr lang="en-US" altLang="zh-CN" sz="2000" kern="100" dirty="0">
                <a:solidFill>
                  <a:srgbClr val="0D1217"/>
                </a:solidFill>
                <a:latin typeface="微软雅黑"/>
                <a:ea typeface="微软雅黑"/>
              </a:rPr>
              <a:t>1.05</a:t>
            </a:r>
            <a:r>
              <a:rPr lang="zh-CN" altLang="en-US" sz="2000" kern="100" dirty="0">
                <a:solidFill>
                  <a:srgbClr val="0D1217"/>
                </a:solidFill>
                <a:latin typeface="微软雅黑"/>
                <a:ea typeface="微软雅黑"/>
              </a:rPr>
              <a:t>米，现为</a:t>
            </a:r>
            <a:r>
              <a:rPr lang="en-US" altLang="zh-CN" sz="2000" kern="100" dirty="0">
                <a:solidFill>
                  <a:srgbClr val="0D1217"/>
                </a:solidFill>
                <a:latin typeface="微软雅黑"/>
                <a:ea typeface="微软雅黑"/>
              </a:rPr>
              <a:t>0.5</a:t>
            </a:r>
            <a:r>
              <a:rPr lang="zh-CN" altLang="en-US" sz="2000" kern="100" dirty="0">
                <a:solidFill>
                  <a:srgbClr val="0D1217"/>
                </a:solidFill>
                <a:latin typeface="微软雅黑"/>
                <a:ea typeface="微软雅黑"/>
              </a:rPr>
              <a:t>米）。</a:t>
            </a:r>
          </a:p>
        </p:txBody>
      </p:sp>
      <p:sp>
        <p:nvSpPr>
          <p:cNvPr id="13" name="矩形标注 7">
            <a:extLst>
              <a:ext uri="{FF2B5EF4-FFF2-40B4-BE49-F238E27FC236}">
                <a16:creationId xmlns:a16="http://schemas.microsoft.com/office/drawing/2014/main" id="{56AADA57-83DC-4FEC-AB5B-41E8CBDC9F93}"/>
              </a:ext>
            </a:extLst>
          </p:cNvPr>
          <p:cNvSpPr>
            <a:spLocks noChangeArrowheads="1"/>
          </p:cNvSpPr>
          <p:nvPr/>
        </p:nvSpPr>
        <p:spPr bwMode="auto">
          <a:xfrm>
            <a:off x="8963886" y="1958672"/>
            <a:ext cx="2282825" cy="990600"/>
          </a:xfrm>
          <a:prstGeom prst="wedgeRectCallout">
            <a:avLst>
              <a:gd name="adj1" fmla="val -74852"/>
              <a:gd name="adj2" fmla="val 93679"/>
            </a:avLst>
          </a:prstGeom>
        </p:spPr>
        <p:style>
          <a:lnRef idx="1">
            <a:schemeClr val="accent1"/>
          </a:lnRef>
          <a:fillRef idx="2">
            <a:schemeClr val="accent1"/>
          </a:fillRef>
          <a:effectRef idx="1">
            <a:schemeClr val="accent1"/>
          </a:effectRef>
          <a:fontRef idx="minor">
            <a:schemeClr val="dk1"/>
          </a:fontRef>
        </p:style>
        <p:txBody>
          <a:bodyPr upright="1"/>
          <a:lstStyle/>
          <a:p>
            <a:pPr algn="just">
              <a:spcAft>
                <a:spcPts val="0"/>
              </a:spcAft>
              <a:defRPr/>
            </a:pPr>
            <a:r>
              <a:rPr lang="zh-CN" altLang="en-US" sz="1400" kern="100" dirty="0">
                <a:solidFill>
                  <a:srgbClr val="0000CC"/>
                </a:solidFill>
                <a:latin typeface="黑体" panose="02010609060101010101" pitchFamily="49" charset="-122"/>
                <a:ea typeface="黑体" panose="02010609060101010101" pitchFamily="49" charset="-122"/>
              </a:rPr>
              <a:t>平台栏杆的高度被他人修割降低，且焊接强度也降低，所以人摔落时未起到保护作用。</a:t>
            </a:r>
            <a:endParaRPr lang="zh-CN" sz="1400" kern="100" dirty="0">
              <a:solidFill>
                <a:srgbClr val="0000CC"/>
              </a:solidFill>
              <a:latin typeface="黑体" panose="02010609060101010101" pitchFamily="49" charset="-122"/>
              <a:ea typeface="黑体" panose="02010609060101010101" pitchFamily="49" charset="-122"/>
            </a:endParaRPr>
          </a:p>
        </p:txBody>
      </p:sp>
      <p:sp>
        <p:nvSpPr>
          <p:cNvPr id="14" name="矩形标注 6">
            <a:extLst>
              <a:ext uri="{FF2B5EF4-FFF2-40B4-BE49-F238E27FC236}">
                <a16:creationId xmlns:a16="http://schemas.microsoft.com/office/drawing/2014/main" id="{25AB687E-59C3-48C8-A9CE-BB8069B88CB5}"/>
              </a:ext>
            </a:extLst>
          </p:cNvPr>
          <p:cNvSpPr>
            <a:spLocks noChangeArrowheads="1"/>
          </p:cNvSpPr>
          <p:nvPr/>
        </p:nvSpPr>
        <p:spPr bwMode="auto">
          <a:xfrm>
            <a:off x="9322660" y="5395237"/>
            <a:ext cx="1565275" cy="549275"/>
          </a:xfrm>
          <a:prstGeom prst="wedgeRectCallout">
            <a:avLst>
              <a:gd name="adj1" fmla="val -54327"/>
              <a:gd name="adj2" fmla="val -108140"/>
            </a:avLst>
          </a:prstGeom>
        </p:spPr>
        <p:style>
          <a:lnRef idx="1">
            <a:schemeClr val="accent1"/>
          </a:lnRef>
          <a:fillRef idx="2">
            <a:schemeClr val="accent1"/>
          </a:fillRef>
          <a:effectRef idx="1">
            <a:schemeClr val="accent1"/>
          </a:effectRef>
          <a:fontRef idx="minor">
            <a:schemeClr val="dk1"/>
          </a:fontRef>
        </p:style>
        <p:txBody>
          <a:bodyPr upright="1"/>
          <a:lstStyle/>
          <a:p>
            <a:pPr algn="just">
              <a:spcAft>
                <a:spcPts val="0"/>
              </a:spcAft>
              <a:defRPr/>
            </a:pPr>
            <a:r>
              <a:rPr lang="zh-CN" sz="1400" kern="100" dirty="0">
                <a:solidFill>
                  <a:srgbClr val="0000CC"/>
                </a:solidFill>
                <a:latin typeface="黑体" panose="02010609060101010101" pitchFamily="49" charset="-122"/>
                <a:ea typeface="黑体" panose="02010609060101010101" pitchFamily="49" charset="-122"/>
              </a:rPr>
              <a:t>掉落在地面的安全帽</a:t>
            </a:r>
          </a:p>
        </p:txBody>
      </p:sp>
    </p:spTree>
    <p:extLst>
      <p:ext uri="{BB962C8B-B14F-4D97-AF65-F5344CB8AC3E}">
        <p14:creationId xmlns:p14="http://schemas.microsoft.com/office/powerpoint/2010/main" val="3581097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9763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长兴分公司“</a:t>
            </a:r>
            <a:r>
              <a:rPr lang="en-US" altLang="zh-CN" sz="2800" b="1" dirty="0">
                <a:solidFill>
                  <a:schemeClr val="bg1"/>
                </a:solidFill>
                <a:latin typeface="微软雅黑" panose="020B0503020204020204" pitchFamily="34" charset="-122"/>
                <a:ea typeface="微软雅黑" panose="020B0503020204020204" pitchFamily="34" charset="-122"/>
              </a:rPr>
              <a:t>1.6</a:t>
            </a:r>
            <a:r>
              <a:rPr lang="zh-CN" altLang="en-US" sz="2800" b="1" dirty="0">
                <a:solidFill>
                  <a:schemeClr val="bg1"/>
                </a:solidFill>
                <a:latin typeface="微软雅黑" panose="020B0503020204020204" pitchFamily="34" charset="-122"/>
                <a:ea typeface="微软雅黑" panose="020B0503020204020204" pitchFamily="34" charset="-122"/>
              </a:rPr>
              <a:t>”高空坠落事故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419646"/>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345756" y="1489104"/>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事故原因分析</a:t>
            </a:r>
          </a:p>
        </p:txBody>
      </p:sp>
      <p:sp>
        <p:nvSpPr>
          <p:cNvPr id="3" name="矩形 2">
            <a:extLst>
              <a:ext uri="{FF2B5EF4-FFF2-40B4-BE49-F238E27FC236}">
                <a16:creationId xmlns:a16="http://schemas.microsoft.com/office/drawing/2014/main" id="{26601164-33B7-4627-9BFC-94912F72BC31}"/>
              </a:ext>
            </a:extLst>
          </p:cNvPr>
          <p:cNvSpPr/>
          <p:nvPr/>
        </p:nvSpPr>
        <p:spPr>
          <a:xfrm>
            <a:off x="859062" y="2342860"/>
            <a:ext cx="10520137" cy="3269613"/>
          </a:xfrm>
          <a:prstGeom prst="rect">
            <a:avLst/>
          </a:prstGeom>
        </p:spPr>
        <p:txBody>
          <a:bodyPr wrap="square">
            <a:spAutoFit/>
          </a:bodyPr>
          <a:lstStyle/>
          <a:p>
            <a:pPr algn="just" defTabSz="914034">
              <a:lnSpc>
                <a:spcPct val="150000"/>
              </a:lnSpc>
            </a:pPr>
            <a:r>
              <a:rPr lang="en-US" altLang="zh-CN" sz="2000" kern="100" dirty="0">
                <a:solidFill>
                  <a:srgbClr val="0D1217"/>
                </a:solidFill>
                <a:latin typeface="微软雅黑"/>
                <a:ea typeface="微软雅黑"/>
              </a:rPr>
              <a:t>1</a:t>
            </a:r>
            <a:r>
              <a:rPr lang="zh-CN" altLang="en-US" sz="2000" kern="100" dirty="0">
                <a:solidFill>
                  <a:srgbClr val="0D1217"/>
                </a:solidFill>
                <a:latin typeface="微软雅黑"/>
                <a:ea typeface="微软雅黑"/>
              </a:rPr>
              <a:t>、作业人员违规操作是造成事故发生的直接原因。本起事故中，打磨工席邦林在登高作业时没有使用符合高度的专用平台，而是使用了高度不够的平台，并在平台上用电缆卷筒作为登高器具，攀爬过程中摔落（平台栏杆被割短，起不到保护），同时因安全帽带未扣紧，造成了严重后果。</a:t>
            </a:r>
            <a:endParaRPr lang="en-US" altLang="zh-CN" sz="2000" kern="100" dirty="0">
              <a:solidFill>
                <a:srgbClr val="0D1217"/>
              </a:solidFill>
              <a:latin typeface="微软雅黑"/>
              <a:ea typeface="微软雅黑"/>
            </a:endParaRPr>
          </a:p>
          <a:p>
            <a:pPr algn="just" defTabSz="914034">
              <a:lnSpc>
                <a:spcPct val="150000"/>
              </a:lnSpc>
            </a:pPr>
            <a:r>
              <a:rPr lang="en-US" altLang="zh-CN" sz="2000" kern="100" dirty="0">
                <a:solidFill>
                  <a:srgbClr val="0D1217"/>
                </a:solidFill>
                <a:latin typeface="微软雅黑"/>
                <a:ea typeface="微软雅黑"/>
              </a:rPr>
              <a:t>2</a:t>
            </a:r>
            <a:r>
              <a:rPr lang="zh-CN" altLang="en-US" sz="2000" kern="100" dirty="0">
                <a:solidFill>
                  <a:srgbClr val="0D1217"/>
                </a:solidFill>
                <a:latin typeface="微软雅黑"/>
                <a:ea typeface="微软雅黑"/>
              </a:rPr>
              <a:t>、现场安全监管工作不到位是造成事故发生的间接原因。分公司对于此类平台虽然有相应的管理规定，但由于生产部门和安全管理部门日常监管工作不到位，对作业人员存在的违规行为和平台栏杆被修改未能及时发现和纠正，间接造成了事故发生。</a:t>
            </a:r>
          </a:p>
        </p:txBody>
      </p:sp>
    </p:spTree>
    <p:extLst>
      <p:ext uri="{BB962C8B-B14F-4D97-AF65-F5344CB8AC3E}">
        <p14:creationId xmlns:p14="http://schemas.microsoft.com/office/powerpoint/2010/main" val="725435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9763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长兴分公司“</a:t>
            </a:r>
            <a:r>
              <a:rPr lang="en-US" altLang="zh-CN" sz="2800" b="1" dirty="0">
                <a:solidFill>
                  <a:schemeClr val="bg1"/>
                </a:solidFill>
                <a:latin typeface="微软雅黑" panose="020B0503020204020204" pitchFamily="34" charset="-122"/>
                <a:ea typeface="微软雅黑" panose="020B0503020204020204" pitchFamily="34" charset="-122"/>
              </a:rPr>
              <a:t>1.6</a:t>
            </a:r>
            <a:r>
              <a:rPr lang="zh-CN" altLang="en-US" sz="2800" b="1" dirty="0">
                <a:solidFill>
                  <a:schemeClr val="bg1"/>
                </a:solidFill>
                <a:latin typeface="微软雅黑" panose="020B0503020204020204" pitchFamily="34" charset="-122"/>
                <a:ea typeface="微软雅黑" panose="020B0503020204020204" pitchFamily="34" charset="-122"/>
              </a:rPr>
              <a:t>”高空坠落事故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419646"/>
            <a:ext cx="3335566"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055688" y="1489104"/>
            <a:ext cx="3005951"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事故报告和调查处理情况</a:t>
            </a:r>
          </a:p>
        </p:txBody>
      </p:sp>
      <p:sp>
        <p:nvSpPr>
          <p:cNvPr id="3" name="矩形 2">
            <a:extLst>
              <a:ext uri="{FF2B5EF4-FFF2-40B4-BE49-F238E27FC236}">
                <a16:creationId xmlns:a16="http://schemas.microsoft.com/office/drawing/2014/main" id="{26601164-33B7-4627-9BFC-94912F72BC31}"/>
              </a:ext>
            </a:extLst>
          </p:cNvPr>
          <p:cNvSpPr/>
          <p:nvPr/>
        </p:nvSpPr>
        <p:spPr>
          <a:xfrm>
            <a:off x="859062" y="2342860"/>
            <a:ext cx="10520137" cy="3266279"/>
          </a:xfrm>
          <a:prstGeom prst="rect">
            <a:avLst/>
          </a:prstGeom>
        </p:spPr>
        <p:txBody>
          <a:bodyPr wrap="square">
            <a:spAutoFit/>
          </a:bodyPr>
          <a:lstStyle/>
          <a:p>
            <a:pPr algn="just" defTabSz="914034">
              <a:lnSpc>
                <a:spcPct val="150000"/>
              </a:lnSpc>
            </a:pPr>
            <a:r>
              <a:rPr lang="zh-CN" altLang="en-US" sz="2000" kern="100" dirty="0">
                <a:solidFill>
                  <a:srgbClr val="0D1217"/>
                </a:solidFill>
                <a:latin typeface="微软雅黑"/>
                <a:ea typeface="微软雅黑"/>
              </a:rPr>
              <a:t>事故发生后，现场目击人员在第一时间（</a:t>
            </a:r>
            <a:r>
              <a:rPr lang="en-US" altLang="zh-CN" sz="2000" kern="100" dirty="0">
                <a:solidFill>
                  <a:srgbClr val="0D1217"/>
                </a:solidFill>
                <a:latin typeface="微软雅黑"/>
                <a:ea typeface="微软雅黑"/>
              </a:rPr>
              <a:t>7</a:t>
            </a:r>
            <a:r>
              <a:rPr lang="zh-CN" altLang="en-US" sz="2000" kern="100" dirty="0">
                <a:solidFill>
                  <a:srgbClr val="0D1217"/>
                </a:solidFill>
                <a:latin typeface="微软雅黑"/>
                <a:ea typeface="微软雅黑"/>
              </a:rPr>
              <a:t>时</a:t>
            </a:r>
            <a:r>
              <a:rPr lang="en-US" altLang="zh-CN" sz="2000" kern="100" dirty="0">
                <a:solidFill>
                  <a:srgbClr val="0D1217"/>
                </a:solidFill>
                <a:latin typeface="微软雅黑"/>
                <a:ea typeface="微软雅黑"/>
              </a:rPr>
              <a:t>50</a:t>
            </a:r>
            <a:r>
              <a:rPr lang="zh-CN" altLang="en-US" sz="2000" kern="100" dirty="0">
                <a:solidFill>
                  <a:srgbClr val="0D1217"/>
                </a:solidFill>
                <a:latin typeface="微软雅黑"/>
                <a:ea typeface="微软雅黑"/>
              </a:rPr>
              <a:t>分</a:t>
            </a:r>
            <a:r>
              <a:rPr lang="en-US" altLang="zh-CN" sz="2000" kern="100" dirty="0">
                <a:solidFill>
                  <a:srgbClr val="0D1217"/>
                </a:solidFill>
                <a:latin typeface="微软雅黑"/>
                <a:ea typeface="微软雅黑"/>
              </a:rPr>
              <a:t>)</a:t>
            </a:r>
            <a:r>
              <a:rPr lang="zh-CN" altLang="en-US" sz="2000" kern="100" dirty="0">
                <a:solidFill>
                  <a:srgbClr val="0D1217"/>
                </a:solidFill>
                <a:latin typeface="微软雅黑"/>
                <a:ea typeface="微软雅黑"/>
              </a:rPr>
              <a:t>打电话向安全保障部报警，安全保障部接警后一边赶赴现场抢救伤者，一边向公司领导汇报，同时在将伤者送往医院途中向安监部门进行了电话汇报，因病人情况较稳定安监部门就没有立即派人调查，要求我们有情况及时报告情况。</a:t>
            </a:r>
            <a:r>
              <a:rPr lang="en-US" altLang="zh-CN" sz="2000" kern="100" dirty="0">
                <a:solidFill>
                  <a:srgbClr val="0D1217"/>
                </a:solidFill>
                <a:latin typeface="微软雅黑"/>
                <a:ea typeface="微软雅黑"/>
              </a:rPr>
              <a:t>1</a:t>
            </a:r>
            <a:r>
              <a:rPr lang="zh-CN" altLang="en-US" sz="2000" kern="100" dirty="0">
                <a:solidFill>
                  <a:srgbClr val="0D1217"/>
                </a:solidFill>
                <a:latin typeface="微软雅黑"/>
                <a:ea typeface="微软雅黑"/>
              </a:rPr>
              <a:t>月</a:t>
            </a:r>
            <a:r>
              <a:rPr lang="en-US" altLang="zh-CN" sz="2000" kern="100" dirty="0">
                <a:solidFill>
                  <a:srgbClr val="0D1217"/>
                </a:solidFill>
                <a:latin typeface="微软雅黑"/>
                <a:ea typeface="微软雅黑"/>
              </a:rPr>
              <a:t>20</a:t>
            </a:r>
            <a:r>
              <a:rPr lang="zh-CN" altLang="en-US" sz="2000" kern="100" dirty="0">
                <a:solidFill>
                  <a:srgbClr val="0D1217"/>
                </a:solidFill>
                <a:latin typeface="微软雅黑"/>
                <a:ea typeface="微软雅黑"/>
              </a:rPr>
              <a:t>日，伤者在康复中心死亡后，我们也在第一时间将情况汇报给安监部门，但鉴于伤者是在病情稳定后转到康复中心突然死亡这一特殊案例，安监部门也就没有立案调查此事故，只是要求我们妥善处理好善后工作。直接经济损失</a:t>
            </a:r>
            <a:r>
              <a:rPr lang="en-US" altLang="zh-CN" sz="2000" kern="100" dirty="0">
                <a:solidFill>
                  <a:srgbClr val="0D1217"/>
                </a:solidFill>
                <a:latin typeface="微软雅黑"/>
                <a:ea typeface="微软雅黑"/>
              </a:rPr>
              <a:t>94</a:t>
            </a:r>
            <a:r>
              <a:rPr lang="zh-CN" altLang="en-US" sz="2000" kern="100" dirty="0">
                <a:solidFill>
                  <a:srgbClr val="0D1217"/>
                </a:solidFill>
                <a:latin typeface="微软雅黑"/>
                <a:ea typeface="微软雅黑"/>
              </a:rPr>
              <a:t>万元（死者补偿款</a:t>
            </a:r>
            <a:r>
              <a:rPr lang="en-US" altLang="zh-CN" sz="2000" kern="100" dirty="0">
                <a:solidFill>
                  <a:srgbClr val="0D1217"/>
                </a:solidFill>
                <a:latin typeface="微软雅黑"/>
                <a:ea typeface="微软雅黑"/>
              </a:rPr>
              <a:t>91</a:t>
            </a:r>
            <a:r>
              <a:rPr lang="zh-CN" altLang="en-US" sz="2000" kern="100" dirty="0">
                <a:solidFill>
                  <a:srgbClr val="0D1217"/>
                </a:solidFill>
                <a:latin typeface="微软雅黑"/>
                <a:ea typeface="微软雅黑"/>
              </a:rPr>
              <a:t>万、家属接待费</a:t>
            </a:r>
            <a:r>
              <a:rPr lang="en-US" altLang="zh-CN" sz="2000" kern="100" dirty="0">
                <a:solidFill>
                  <a:srgbClr val="0D1217"/>
                </a:solidFill>
                <a:latin typeface="微软雅黑"/>
                <a:ea typeface="微软雅黑"/>
              </a:rPr>
              <a:t>3</a:t>
            </a:r>
            <a:r>
              <a:rPr lang="zh-CN" altLang="en-US" sz="2000" kern="100" dirty="0">
                <a:solidFill>
                  <a:srgbClr val="0D1217"/>
                </a:solidFill>
                <a:latin typeface="微软雅黑"/>
                <a:ea typeface="微软雅黑"/>
              </a:rPr>
              <a:t>万），后附调查处理通报。</a:t>
            </a:r>
          </a:p>
        </p:txBody>
      </p:sp>
    </p:spTree>
    <p:extLst>
      <p:ext uri="{BB962C8B-B14F-4D97-AF65-F5344CB8AC3E}">
        <p14:creationId xmlns:p14="http://schemas.microsoft.com/office/powerpoint/2010/main" val="3490533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397631"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长兴分公司“</a:t>
            </a:r>
            <a:r>
              <a:rPr lang="en-US" altLang="zh-CN" sz="2800" b="1" dirty="0">
                <a:solidFill>
                  <a:schemeClr val="bg1"/>
                </a:solidFill>
                <a:latin typeface="微软雅黑" panose="020B0503020204020204" pitchFamily="34" charset="-122"/>
                <a:ea typeface="微软雅黑" panose="020B0503020204020204" pitchFamily="34" charset="-122"/>
              </a:rPr>
              <a:t>1.6</a:t>
            </a:r>
            <a:r>
              <a:rPr lang="zh-CN" altLang="en-US" sz="2800" b="1" dirty="0">
                <a:solidFill>
                  <a:schemeClr val="bg1"/>
                </a:solidFill>
                <a:latin typeface="微软雅黑" panose="020B0503020204020204" pitchFamily="34" charset="-122"/>
                <a:ea typeface="微软雅黑" panose="020B0503020204020204" pitchFamily="34" charset="-122"/>
              </a:rPr>
              <a:t>”高空坠落事故</a:t>
            </a:r>
          </a:p>
        </p:txBody>
      </p:sp>
      <p:sp>
        <p:nvSpPr>
          <p:cNvPr id="8" name="圆角矩形 27">
            <a:extLst>
              <a:ext uri="{FF2B5EF4-FFF2-40B4-BE49-F238E27FC236}">
                <a16:creationId xmlns:a16="http://schemas.microsoft.com/office/drawing/2014/main" id="{BA81678C-0CA5-48F6-9843-4E7F0967FB8B}"/>
              </a:ext>
            </a:extLst>
          </p:cNvPr>
          <p:cNvSpPr/>
          <p:nvPr/>
        </p:nvSpPr>
        <p:spPr>
          <a:xfrm>
            <a:off x="859063" y="1216450"/>
            <a:ext cx="3335566"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9570C0A-46B5-4BE7-8CE4-792160F4DF26}"/>
              </a:ext>
            </a:extLst>
          </p:cNvPr>
          <p:cNvSpPr/>
          <p:nvPr/>
        </p:nvSpPr>
        <p:spPr>
          <a:xfrm>
            <a:off x="1055688" y="1285908"/>
            <a:ext cx="3005951"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事故报告和调查处理情况</a:t>
            </a:r>
          </a:p>
        </p:txBody>
      </p:sp>
      <p:pic>
        <p:nvPicPr>
          <p:cNvPr id="2" name="图片 1">
            <a:extLst>
              <a:ext uri="{FF2B5EF4-FFF2-40B4-BE49-F238E27FC236}">
                <a16:creationId xmlns:a16="http://schemas.microsoft.com/office/drawing/2014/main" id="{F0717E55-2193-474A-8298-72E22A331EEB}"/>
              </a:ext>
            </a:extLst>
          </p:cNvPr>
          <p:cNvPicPr>
            <a:picLocks noChangeAspect="1"/>
          </p:cNvPicPr>
          <p:nvPr/>
        </p:nvPicPr>
        <p:blipFill>
          <a:blip r:embed="rId3"/>
          <a:stretch>
            <a:fillRect/>
          </a:stretch>
        </p:blipFill>
        <p:spPr>
          <a:xfrm>
            <a:off x="6567714" y="2062469"/>
            <a:ext cx="3962400" cy="42443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pic>
        <p:nvPicPr>
          <p:cNvPr id="4" name="图片 3">
            <a:extLst>
              <a:ext uri="{FF2B5EF4-FFF2-40B4-BE49-F238E27FC236}">
                <a16:creationId xmlns:a16="http://schemas.microsoft.com/office/drawing/2014/main" id="{BA779E2C-BA43-4F87-82D8-66C3EC6F3FA0}"/>
              </a:ext>
            </a:extLst>
          </p:cNvPr>
          <p:cNvPicPr>
            <a:picLocks noChangeAspect="1"/>
          </p:cNvPicPr>
          <p:nvPr/>
        </p:nvPicPr>
        <p:blipFill>
          <a:blip r:embed="rId5"/>
          <a:stretch>
            <a:fillRect/>
          </a:stretch>
        </p:blipFill>
        <p:spPr>
          <a:xfrm>
            <a:off x="1446505" y="2058659"/>
            <a:ext cx="3933825" cy="42481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06436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97791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港通</a:t>
            </a:r>
            <a:r>
              <a:rPr lang="zh-CN" altLang="zh-CN" sz="2800" b="1" dirty="0">
                <a:solidFill>
                  <a:schemeClr val="bg1"/>
                </a:solidFill>
                <a:latin typeface="微软雅黑" panose="020B0503020204020204" pitchFamily="34" charset="-122"/>
                <a:ea typeface="微软雅黑" panose="020B0503020204020204" pitchFamily="34" charset="-122"/>
              </a:rPr>
              <a:t>公司“</a:t>
            </a:r>
            <a:r>
              <a:rPr lang="en-US" altLang="zh-CN" sz="2800" b="1" dirty="0">
                <a:solidFill>
                  <a:schemeClr val="bg1"/>
                </a:solidFill>
                <a:latin typeface="微软雅黑" panose="020B0503020204020204" pitchFamily="34" charset="-122"/>
                <a:ea typeface="微软雅黑" panose="020B0503020204020204" pitchFamily="34" charset="-122"/>
              </a:rPr>
              <a:t>6.23</a:t>
            </a:r>
            <a:r>
              <a:rPr lang="zh-CN" altLang="zh-CN" sz="2800" b="1" dirty="0">
                <a:solidFill>
                  <a:schemeClr val="bg1"/>
                </a:solidFill>
                <a:latin typeface="微软雅黑" panose="020B0503020204020204" pitchFamily="34" charset="-122"/>
                <a:ea typeface="微软雅黑" panose="020B0503020204020204" pitchFamily="34" charset="-122"/>
              </a:rPr>
              <a:t>”物体打击死亡事故</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圆角矩形 27">
            <a:extLst>
              <a:ext uri="{FF2B5EF4-FFF2-40B4-BE49-F238E27FC236}">
                <a16:creationId xmlns:a16="http://schemas.microsoft.com/office/drawing/2014/main" id="{6CC0FC4E-3D82-4C7C-9CAF-2E4936A0B86C}"/>
              </a:ext>
            </a:extLst>
          </p:cNvPr>
          <p:cNvSpPr/>
          <p:nvPr/>
        </p:nvSpPr>
        <p:spPr>
          <a:xfrm>
            <a:off x="859063" y="1419646"/>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B839323-8087-4228-83C7-47E5C3298C7E}"/>
              </a:ext>
            </a:extLst>
          </p:cNvPr>
          <p:cNvSpPr/>
          <p:nvPr/>
        </p:nvSpPr>
        <p:spPr>
          <a:xfrm>
            <a:off x="1659536" y="1488680"/>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sp>
        <p:nvSpPr>
          <p:cNvPr id="6" name="矩形 5">
            <a:extLst>
              <a:ext uri="{FF2B5EF4-FFF2-40B4-BE49-F238E27FC236}">
                <a16:creationId xmlns:a16="http://schemas.microsoft.com/office/drawing/2014/main" id="{21DF2D5D-0326-4A88-B68A-556BAA2C943D}"/>
              </a:ext>
            </a:extLst>
          </p:cNvPr>
          <p:cNvSpPr/>
          <p:nvPr/>
        </p:nvSpPr>
        <p:spPr>
          <a:xfrm>
            <a:off x="859063" y="2148003"/>
            <a:ext cx="6168039" cy="3731278"/>
          </a:xfrm>
          <a:prstGeom prst="rect">
            <a:avLst/>
          </a:prstGeom>
        </p:spPr>
        <p:txBody>
          <a:bodyPr wrap="square">
            <a:spAutoFit/>
          </a:bodyPr>
          <a:lstStyle/>
          <a:p>
            <a:pPr algn="just" defTabSz="914034">
              <a:lnSpc>
                <a:spcPct val="150000"/>
              </a:lnSpc>
            </a:pPr>
            <a:r>
              <a:rPr lang="en-US" altLang="zh-CN" sz="2000" kern="100" dirty="0">
                <a:solidFill>
                  <a:srgbClr val="0D1217"/>
                </a:solidFill>
                <a:latin typeface="微软雅黑"/>
                <a:ea typeface="微软雅黑"/>
              </a:rPr>
              <a:t>2016</a:t>
            </a:r>
            <a:r>
              <a:rPr lang="zh-CN" altLang="zh-CN" sz="2000" kern="100" dirty="0">
                <a:solidFill>
                  <a:srgbClr val="0D1217"/>
                </a:solidFill>
                <a:latin typeface="微软雅黑"/>
                <a:ea typeface="微软雅黑"/>
              </a:rPr>
              <a:t>年</a:t>
            </a:r>
            <a:r>
              <a:rPr lang="en-US" altLang="zh-CN" sz="2000" kern="100" dirty="0">
                <a:solidFill>
                  <a:srgbClr val="0D1217"/>
                </a:solidFill>
                <a:latin typeface="微软雅黑"/>
                <a:ea typeface="微软雅黑"/>
              </a:rPr>
              <a:t>06</a:t>
            </a:r>
            <a:r>
              <a:rPr lang="zh-CN" altLang="zh-CN" sz="2000" kern="100" dirty="0">
                <a:solidFill>
                  <a:srgbClr val="0D1217"/>
                </a:solidFill>
                <a:latin typeface="微软雅黑"/>
                <a:ea typeface="微软雅黑"/>
              </a:rPr>
              <a:t>月</a:t>
            </a:r>
            <a:r>
              <a:rPr lang="en-US" altLang="zh-CN" sz="2000" kern="100" dirty="0">
                <a:solidFill>
                  <a:srgbClr val="0D1217"/>
                </a:solidFill>
                <a:latin typeface="微软雅黑"/>
                <a:ea typeface="微软雅黑"/>
              </a:rPr>
              <a:t>23</a:t>
            </a:r>
            <a:r>
              <a:rPr lang="zh-CN" altLang="zh-CN" sz="2000" kern="100" dirty="0">
                <a:solidFill>
                  <a:srgbClr val="0D1217"/>
                </a:solidFill>
                <a:latin typeface="微软雅黑"/>
                <a:ea typeface="微软雅黑"/>
              </a:rPr>
              <a:t>日</a:t>
            </a:r>
            <a:r>
              <a:rPr lang="en-US" altLang="zh-CN" sz="2000" kern="100" dirty="0">
                <a:solidFill>
                  <a:srgbClr val="0D1217"/>
                </a:solidFill>
                <a:latin typeface="微软雅黑"/>
                <a:ea typeface="微软雅黑"/>
              </a:rPr>
              <a:t>15</a:t>
            </a:r>
            <a:r>
              <a:rPr lang="zh-CN" altLang="zh-CN" sz="2000" kern="100" dirty="0">
                <a:solidFill>
                  <a:srgbClr val="0D1217"/>
                </a:solidFill>
                <a:latin typeface="微软雅黑"/>
                <a:ea typeface="微软雅黑"/>
              </a:rPr>
              <a:t>时</a:t>
            </a:r>
            <a:r>
              <a:rPr lang="en-US" altLang="zh-CN" sz="2000" kern="100" dirty="0">
                <a:solidFill>
                  <a:srgbClr val="0D1217"/>
                </a:solidFill>
                <a:latin typeface="微软雅黑"/>
                <a:ea typeface="微软雅黑"/>
              </a:rPr>
              <a:t>50</a:t>
            </a:r>
            <a:r>
              <a:rPr lang="zh-CN" altLang="zh-CN" sz="2000" kern="100" dirty="0">
                <a:solidFill>
                  <a:srgbClr val="0D1217"/>
                </a:solidFill>
                <a:latin typeface="微软雅黑"/>
                <a:ea typeface="微软雅黑"/>
              </a:rPr>
              <a:t>分左右，上海振华重工港机通用装备有限公司长兴生产基地钢构车间中门东侧外场作业区域，登高车撞击新加坡裕廊船厂</a:t>
            </a:r>
            <a:r>
              <a:rPr lang="en-US" altLang="zh-CN" sz="2000" kern="100" dirty="0">
                <a:solidFill>
                  <a:srgbClr val="0D1217"/>
                </a:solidFill>
                <a:latin typeface="微软雅黑"/>
                <a:ea typeface="微软雅黑"/>
              </a:rPr>
              <a:t>50t-50m</a:t>
            </a:r>
            <a:r>
              <a:rPr lang="zh-CN" altLang="zh-CN" sz="2000" kern="100" dirty="0">
                <a:solidFill>
                  <a:srgbClr val="0D1217"/>
                </a:solidFill>
                <a:latin typeface="微软雅黑"/>
                <a:ea typeface="微软雅黑"/>
              </a:rPr>
              <a:t>门机</a:t>
            </a:r>
            <a:r>
              <a:rPr lang="en-US" altLang="zh-CN" sz="2000" kern="100" dirty="0">
                <a:solidFill>
                  <a:srgbClr val="0D1217"/>
                </a:solidFill>
                <a:latin typeface="微软雅黑"/>
                <a:ea typeface="微软雅黑"/>
              </a:rPr>
              <a:t>2#</a:t>
            </a:r>
            <a:r>
              <a:rPr lang="zh-CN" altLang="zh-CN" sz="2000" kern="100" dirty="0">
                <a:solidFill>
                  <a:srgbClr val="0D1217"/>
                </a:solidFill>
                <a:latin typeface="微软雅黑"/>
                <a:ea typeface="微软雅黑"/>
              </a:rPr>
              <a:t>机臂架，</a:t>
            </a:r>
            <a:r>
              <a:rPr lang="en-US" altLang="zh-CN" sz="2000" kern="100" dirty="0">
                <a:solidFill>
                  <a:srgbClr val="0D1217"/>
                </a:solidFill>
                <a:latin typeface="微软雅黑"/>
                <a:ea typeface="微软雅黑"/>
              </a:rPr>
              <a:t>2#</a:t>
            </a:r>
            <a:r>
              <a:rPr lang="zh-CN" altLang="zh-CN" sz="2000" kern="100" dirty="0">
                <a:solidFill>
                  <a:srgbClr val="0D1217"/>
                </a:solidFill>
                <a:latin typeface="微软雅黑"/>
                <a:ea typeface="微软雅黑"/>
              </a:rPr>
              <a:t>机臂架向西倾撞倒</a:t>
            </a:r>
            <a:r>
              <a:rPr lang="en-US" altLang="zh-CN" sz="2000" kern="100" dirty="0">
                <a:solidFill>
                  <a:srgbClr val="0D1217"/>
                </a:solidFill>
                <a:latin typeface="微软雅黑"/>
                <a:ea typeface="微软雅黑"/>
              </a:rPr>
              <a:t>3#</a:t>
            </a:r>
            <a:r>
              <a:rPr lang="zh-CN" altLang="zh-CN" sz="2000" kern="100" dirty="0">
                <a:solidFill>
                  <a:srgbClr val="0D1217"/>
                </a:solidFill>
                <a:latin typeface="微软雅黑"/>
                <a:ea typeface="微软雅黑"/>
              </a:rPr>
              <a:t>机臂架，</a:t>
            </a:r>
            <a:r>
              <a:rPr lang="en-US" altLang="zh-CN" sz="2000" kern="100" dirty="0">
                <a:solidFill>
                  <a:srgbClr val="0D1217"/>
                </a:solidFill>
                <a:latin typeface="微软雅黑"/>
                <a:ea typeface="微软雅黑"/>
              </a:rPr>
              <a:t>3#</a:t>
            </a:r>
            <a:r>
              <a:rPr lang="zh-CN" altLang="zh-CN" sz="2000" kern="100" dirty="0">
                <a:solidFill>
                  <a:srgbClr val="0D1217"/>
                </a:solidFill>
                <a:latin typeface="微软雅黑"/>
                <a:ea typeface="微软雅黑"/>
              </a:rPr>
              <a:t>机臂架尾部撞击一旁的悬吊支架，悬吊支架随之倾倒后撞击一旁的日照港</a:t>
            </a:r>
            <a:r>
              <a:rPr lang="en-US" altLang="zh-CN" sz="2000" kern="100" dirty="0">
                <a:solidFill>
                  <a:srgbClr val="0D1217"/>
                </a:solidFill>
                <a:latin typeface="微软雅黑"/>
                <a:ea typeface="微软雅黑"/>
              </a:rPr>
              <a:t>2750t/h</a:t>
            </a:r>
            <a:r>
              <a:rPr lang="zh-CN" altLang="zh-CN" sz="2000" kern="100" dirty="0">
                <a:solidFill>
                  <a:srgbClr val="0D1217"/>
                </a:solidFill>
                <a:latin typeface="微软雅黑"/>
                <a:ea typeface="微软雅黑"/>
              </a:rPr>
              <a:t>抓斗式卸船机前大梁拉杆，导致在此油漆作业的刘某头部被撞伤。事故发生后，将刘某送至上海市第七人民医院</a:t>
            </a:r>
            <a:r>
              <a:rPr lang="en-US" altLang="zh-CN" sz="2000" kern="100" dirty="0">
                <a:solidFill>
                  <a:srgbClr val="0D1217"/>
                </a:solidFill>
                <a:latin typeface="微软雅黑"/>
                <a:ea typeface="微软雅黑"/>
              </a:rPr>
              <a:t>,</a:t>
            </a:r>
            <a:r>
              <a:rPr lang="zh-CN" altLang="zh-CN" sz="2000" kern="100" dirty="0">
                <a:solidFill>
                  <a:srgbClr val="0D1217"/>
                </a:solidFill>
                <a:latin typeface="微软雅黑"/>
                <a:ea typeface="微软雅黑"/>
              </a:rPr>
              <a:t>经抢救无效死亡。</a:t>
            </a:r>
            <a:endParaRPr lang="zh-CN" altLang="en-US" sz="2000" kern="100" dirty="0">
              <a:solidFill>
                <a:srgbClr val="0D1217"/>
              </a:solidFill>
              <a:latin typeface="微软雅黑"/>
              <a:ea typeface="微软雅黑"/>
            </a:endParaRPr>
          </a:p>
        </p:txBody>
      </p:sp>
      <p:pic>
        <p:nvPicPr>
          <p:cNvPr id="14" name="图片 10" descr="20161031095245.png">
            <a:extLst>
              <a:ext uri="{FF2B5EF4-FFF2-40B4-BE49-F238E27FC236}">
                <a16:creationId xmlns:a16="http://schemas.microsoft.com/office/drawing/2014/main" id="{AEAC1FC7-4B59-4CD8-8717-F4D16C493A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94" r="21158"/>
          <a:stretch/>
        </p:blipFill>
        <p:spPr bwMode="auto">
          <a:xfrm>
            <a:off x="7247575" y="2296940"/>
            <a:ext cx="4758498" cy="358234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96289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a16="http://schemas.microsoft.com/office/drawing/2014/main" id="{B5F2F45C-7053-495F-8E41-CA8076820404}"/>
              </a:ext>
            </a:extLst>
          </p:cNvPr>
          <p:cNvSpPr/>
          <p:nvPr/>
        </p:nvSpPr>
        <p:spPr>
          <a:xfrm>
            <a:off x="0" y="174171"/>
            <a:ext cx="7247575" cy="725714"/>
          </a:xfrm>
          <a:custGeom>
            <a:avLst/>
            <a:gdLst>
              <a:gd name="connsiteX0" fmla="*/ 0 w 7247575"/>
              <a:gd name="connsiteY0" fmla="*/ 0 h 725714"/>
              <a:gd name="connsiteX1" fmla="*/ 6849608 w 7247575"/>
              <a:gd name="connsiteY1" fmla="*/ 0 h 725714"/>
              <a:gd name="connsiteX2" fmla="*/ 6989989 w 7247575"/>
              <a:gd name="connsiteY2" fmla="*/ 141967 h 725714"/>
              <a:gd name="connsiteX3" fmla="*/ 7226754 w 7247575"/>
              <a:gd name="connsiteY3" fmla="*/ 612774 h 725714"/>
              <a:gd name="connsiteX4" fmla="*/ 7247575 w 7247575"/>
              <a:gd name="connsiteY4" fmla="*/ 725714 h 725714"/>
              <a:gd name="connsiteX5" fmla="*/ 0 w 7247575"/>
              <a:gd name="connsiteY5" fmla="*/ 725714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75" h="725714">
                <a:moveTo>
                  <a:pt x="0" y="0"/>
                </a:moveTo>
                <a:lnTo>
                  <a:pt x="6849608" y="0"/>
                </a:lnTo>
                <a:lnTo>
                  <a:pt x="6989989" y="141967"/>
                </a:lnTo>
                <a:cubicBezTo>
                  <a:pt x="7117897" y="300717"/>
                  <a:pt x="7185932" y="454025"/>
                  <a:pt x="7226754" y="612774"/>
                </a:cubicBezTo>
                <a:lnTo>
                  <a:pt x="7247575" y="725714"/>
                </a:lnTo>
                <a:lnTo>
                  <a:pt x="0" y="725714"/>
                </a:lnTo>
                <a:close/>
              </a:path>
            </a:pathLst>
          </a:custGeom>
          <a:gradFill>
            <a:gsLst>
              <a:gs pos="0">
                <a:srgbClr val="F47124"/>
              </a:gs>
              <a:gs pos="100000">
                <a:srgbClr val="D70F01"/>
              </a:gs>
            </a:gsLst>
            <a:lin ang="5400000" scaled="1"/>
          </a:gradFill>
          <a:ln>
            <a:noFill/>
          </a:ln>
          <a:effectLst>
            <a:outerShdw blurRad="330200" dist="381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defTabSz="457200"/>
            <a:endParaRPr lang="zh-CN" altLang="en-US">
              <a:solidFill>
                <a:schemeClr val="tx1"/>
              </a:solidFill>
            </a:endParaRPr>
          </a:p>
        </p:txBody>
      </p:sp>
      <p:sp>
        <p:nvSpPr>
          <p:cNvPr id="5" name="矩形 4">
            <a:extLst>
              <a:ext uri="{FF2B5EF4-FFF2-40B4-BE49-F238E27FC236}">
                <a16:creationId xmlns:a16="http://schemas.microsoft.com/office/drawing/2014/main" id="{4DA8A8DB-135F-4E95-99A9-8E9434E26459}"/>
              </a:ext>
            </a:extLst>
          </p:cNvPr>
          <p:cNvSpPr/>
          <p:nvPr/>
        </p:nvSpPr>
        <p:spPr>
          <a:xfrm>
            <a:off x="192088" y="275418"/>
            <a:ext cx="5977919"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港通</a:t>
            </a:r>
            <a:r>
              <a:rPr lang="zh-CN" altLang="zh-CN" sz="2800" b="1" dirty="0">
                <a:solidFill>
                  <a:schemeClr val="bg1"/>
                </a:solidFill>
                <a:latin typeface="微软雅黑" panose="020B0503020204020204" pitchFamily="34" charset="-122"/>
                <a:ea typeface="微软雅黑" panose="020B0503020204020204" pitchFamily="34" charset="-122"/>
              </a:rPr>
              <a:t>公司“</a:t>
            </a:r>
            <a:r>
              <a:rPr lang="en-US" altLang="zh-CN" sz="2800" b="1" dirty="0">
                <a:solidFill>
                  <a:schemeClr val="bg1"/>
                </a:solidFill>
                <a:latin typeface="微软雅黑" panose="020B0503020204020204" pitchFamily="34" charset="-122"/>
                <a:ea typeface="微软雅黑" panose="020B0503020204020204" pitchFamily="34" charset="-122"/>
              </a:rPr>
              <a:t>6.23</a:t>
            </a:r>
            <a:r>
              <a:rPr lang="zh-CN" altLang="zh-CN" sz="2800" b="1" dirty="0">
                <a:solidFill>
                  <a:schemeClr val="bg1"/>
                </a:solidFill>
                <a:latin typeface="微软雅黑" panose="020B0503020204020204" pitchFamily="34" charset="-122"/>
                <a:ea typeface="微软雅黑" panose="020B0503020204020204" pitchFamily="34" charset="-122"/>
              </a:rPr>
              <a:t>”物体打击死亡事故</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圆角矩形 27">
            <a:extLst>
              <a:ext uri="{FF2B5EF4-FFF2-40B4-BE49-F238E27FC236}">
                <a16:creationId xmlns:a16="http://schemas.microsoft.com/office/drawing/2014/main" id="{6CC0FC4E-3D82-4C7C-9CAF-2E4936A0B86C}"/>
              </a:ext>
            </a:extLst>
          </p:cNvPr>
          <p:cNvSpPr/>
          <p:nvPr/>
        </p:nvSpPr>
        <p:spPr>
          <a:xfrm>
            <a:off x="859063" y="1376103"/>
            <a:ext cx="2696937" cy="539026"/>
          </a:xfrm>
          <a:prstGeom prst="roundRect">
            <a:avLst>
              <a:gd name="adj" fmla="val 40185"/>
            </a:avLst>
          </a:prstGeom>
          <a:gradFill>
            <a:gsLst>
              <a:gs pos="0">
                <a:srgbClr val="E43C11"/>
              </a:gs>
              <a:gs pos="100000">
                <a:srgbClr val="F47124"/>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B839323-8087-4228-83C7-47E5C3298C7E}"/>
              </a:ext>
            </a:extLst>
          </p:cNvPr>
          <p:cNvSpPr/>
          <p:nvPr/>
        </p:nvSpPr>
        <p:spPr>
          <a:xfrm>
            <a:off x="1659536" y="1445137"/>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事故经过</a:t>
            </a:r>
          </a:p>
        </p:txBody>
      </p:sp>
      <p:pic>
        <p:nvPicPr>
          <p:cNvPr id="7" name="图片 7" descr="IMG_3657.JPG">
            <a:extLst>
              <a:ext uri="{FF2B5EF4-FFF2-40B4-BE49-F238E27FC236}">
                <a16:creationId xmlns:a16="http://schemas.microsoft.com/office/drawing/2014/main" id="{DE62BE92-3720-41B2-8962-6099CEE05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851" y="2249489"/>
            <a:ext cx="3954006" cy="377991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pic>
        <p:nvPicPr>
          <p:cNvPr id="8" name="图片 9" descr="355424575504763567.jpg">
            <a:extLst>
              <a:ext uri="{FF2B5EF4-FFF2-40B4-BE49-F238E27FC236}">
                <a16:creationId xmlns:a16="http://schemas.microsoft.com/office/drawing/2014/main" id="{78BED4D4-B434-4A4F-893E-1D7A963EE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688" y="2259815"/>
            <a:ext cx="3955482" cy="379023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7854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5.2.1"/>
</p:tagLst>
</file>

<file path=ppt/tags/tag3.xml><?xml version="1.0" encoding="utf-8"?>
<p:tagLst xmlns:a="http://schemas.openxmlformats.org/drawingml/2006/main" xmlns:r="http://schemas.openxmlformats.org/officeDocument/2006/relationships" xmlns:p="http://schemas.openxmlformats.org/presentationml/2006/main">
  <p:tag name="PA" val="v5.2.1"/>
</p:tagLst>
</file>

<file path=ppt/tags/tag4.xml><?xml version="1.0" encoding="utf-8"?>
<p:tagLst xmlns:a="http://schemas.openxmlformats.org/drawingml/2006/main" xmlns:r="http://schemas.openxmlformats.org/officeDocument/2006/relationships" xmlns:p="http://schemas.openxmlformats.org/presentationml/2006/main">
  <p:tag name="PA" val="v5.2.1"/>
</p:tagLst>
</file>

<file path=ppt/tags/tag5.xml><?xml version="1.0" encoding="utf-8"?>
<p:tagLst xmlns:a="http://schemas.openxmlformats.org/drawingml/2006/main" xmlns:r="http://schemas.openxmlformats.org/officeDocument/2006/relationships" xmlns:p="http://schemas.openxmlformats.org/presentationml/2006/main">
  <p:tag name="PA" val="v5.2.1"/>
</p:tagLst>
</file>

<file path=ppt/tags/tag6.xml><?xml version="1.0" encoding="utf-8"?>
<p:tagLst xmlns:a="http://schemas.openxmlformats.org/drawingml/2006/main" xmlns:r="http://schemas.openxmlformats.org/officeDocument/2006/relationships" xmlns:p="http://schemas.openxmlformats.org/presentationml/2006/main">
  <p:tag name="PA" val="v5.2.1"/>
</p:tagLst>
</file>

<file path=ppt/tags/tag7.xml><?xml version="1.0" encoding="utf-8"?>
<p:tagLst xmlns:a="http://schemas.openxmlformats.org/drawingml/2006/main" xmlns:r="http://schemas.openxmlformats.org/officeDocument/2006/relationships" xmlns:p="http://schemas.openxmlformats.org/presentationml/2006/main">
  <p:tag name="PA" val="v5.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2344</TotalTime>
  <Words>14013</Words>
  <Application>Microsoft Office PowerPoint</Application>
  <PresentationFormat>宽屏</PresentationFormat>
  <Paragraphs>1576</Paragraphs>
  <Slides>132</Slides>
  <Notes>132</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132</vt:i4>
      </vt:variant>
    </vt:vector>
  </HeadingPairs>
  <TitlesOfParts>
    <vt:vector size="150" baseType="lpstr">
      <vt:lpstr>等线</vt:lpstr>
      <vt:lpstr>等线 Light</vt:lpstr>
      <vt:lpstr>黑体</vt:lpstr>
      <vt:lpstr>思源黑体 CN Bold</vt:lpstr>
      <vt:lpstr>思源黑体 CN Medium</vt:lpstr>
      <vt:lpstr>宋体</vt:lpstr>
      <vt:lpstr>微软雅黑</vt:lpstr>
      <vt:lpstr>Arial</vt:lpstr>
      <vt:lpstr>Arial Black</vt:lpstr>
      <vt:lpstr>Calibri</vt:lpstr>
      <vt:lpstr>Century Gothic</vt:lpstr>
      <vt:lpstr>Impact</vt:lpstr>
      <vt:lpstr>Tahoma</vt:lpstr>
      <vt:lpstr>Times New Roman</vt:lpstr>
      <vt:lpstr>Wingdings</vt:lpstr>
      <vt:lpstr>Office 主题​​</vt:lpstr>
      <vt:lpstr>Microsoft Word 97 - 2003 Document</vt:lpstr>
      <vt:lpstr>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玺猫PPT</dc:creator>
  <cp:lastModifiedBy>Administrator</cp:lastModifiedBy>
  <cp:revision>140</cp:revision>
  <dcterms:created xsi:type="dcterms:W3CDTF">2018-04-19T08:58:26Z</dcterms:created>
  <dcterms:modified xsi:type="dcterms:W3CDTF">2020-06-09T13:21:52Z</dcterms:modified>
</cp:coreProperties>
</file>